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5"/>
  </p:notesMasterIdLst>
  <p:sldIdLst>
    <p:sldId id="256" r:id="rId3"/>
    <p:sldId id="307" r:id="rId4"/>
    <p:sldId id="306" r:id="rId5"/>
    <p:sldId id="297" r:id="rId6"/>
    <p:sldId id="258" r:id="rId7"/>
    <p:sldId id="289" r:id="rId8"/>
    <p:sldId id="261" r:id="rId9"/>
    <p:sldId id="310" r:id="rId10"/>
    <p:sldId id="265" r:id="rId11"/>
    <p:sldId id="266" r:id="rId12"/>
    <p:sldId id="270" r:id="rId13"/>
    <p:sldId id="269" r:id="rId14"/>
    <p:sldId id="295" r:id="rId15"/>
    <p:sldId id="277" r:id="rId16"/>
    <p:sldId id="278" r:id="rId17"/>
    <p:sldId id="280" r:id="rId18"/>
    <p:sldId id="281" r:id="rId19"/>
    <p:sldId id="299" r:id="rId20"/>
    <p:sldId id="313" r:id="rId21"/>
    <p:sldId id="314" r:id="rId22"/>
    <p:sldId id="302" r:id="rId23"/>
    <p:sldId id="30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47" autoAdjust="0"/>
    <p:restoredTop sz="94660"/>
  </p:normalViewPr>
  <p:slideViewPr>
    <p:cSldViewPr>
      <p:cViewPr>
        <p:scale>
          <a:sx n="81" d="100"/>
          <a:sy n="81" d="100"/>
        </p:scale>
        <p:origin x="-2622" y="-888"/>
      </p:cViewPr>
      <p:guideLst>
        <p:guide orient="horz" pos="2160"/>
        <p:guide pos="2880"/>
      </p:guideLst>
    </p:cSldViewPr>
  </p:slideViewPr>
  <p:notesTextViewPr>
    <p:cViewPr>
      <p:scale>
        <a:sx n="1" d="1"/>
        <a:sy n="1" d="1"/>
      </p:scale>
      <p:origin x="0" y="0"/>
    </p:cViewPr>
  </p:notesTextViewPr>
  <p:sorterViewPr>
    <p:cViewPr>
      <p:scale>
        <a:sx n="63" d="100"/>
        <a:sy n="63"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79801-C1A5-4EEA-9F54-37381E96245D}" type="datetimeFigureOut">
              <a:rPr lang="en-US" smtClean="0"/>
              <a:pPr/>
              <a:t>11/04/2013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3070F-A5E0-462E-95D8-D7BEF7820FE4}" type="slidenum">
              <a:rPr lang="en-US" smtClean="0"/>
              <a:pPr/>
              <a:t>‹#›</a:t>
            </a:fld>
            <a:endParaRPr lang="en-US"/>
          </a:p>
        </p:txBody>
      </p:sp>
    </p:spTree>
    <p:extLst>
      <p:ext uri="{BB962C8B-B14F-4D97-AF65-F5344CB8AC3E}">
        <p14:creationId xmlns="" xmlns:p14="http://schemas.microsoft.com/office/powerpoint/2010/main" val="11981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980655F9-5AE0-4018-B7DB-45C41506C1A1}" type="datetimeFigureOut">
              <a:rPr lang="en-US" smtClean="0"/>
              <a:pPr/>
              <a:t>11/04/2013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502A186-F917-4071-AE0A-D2D922A402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980655F9-5AE0-4018-B7DB-45C41506C1A1}" type="datetimeFigureOut">
              <a:rPr lang="en-US" smtClean="0"/>
              <a:pPr/>
              <a:t>11/04/2013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502A186-F917-4071-AE0A-D2D922A4028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80655F9-5AE0-4018-B7DB-45C41506C1A1}" type="datetimeFigureOut">
              <a:rPr lang="en-US" smtClean="0"/>
              <a:pPr/>
              <a:t>11/04/2013</a:t>
            </a:fld>
            <a:endParaRPr lang="en-US"/>
          </a:p>
        </p:txBody>
      </p:sp>
      <p:sp>
        <p:nvSpPr>
          <p:cNvPr id="27" name="Slide Number Placeholder 26"/>
          <p:cNvSpPr>
            <a:spLocks noGrp="1"/>
          </p:cNvSpPr>
          <p:nvPr>
            <p:ph type="sldNum" sz="quarter" idx="11"/>
          </p:nvPr>
        </p:nvSpPr>
        <p:spPr/>
        <p:txBody>
          <a:bodyPr rtlCol="0"/>
          <a:lstStyle/>
          <a:p>
            <a:fld id="{A502A186-F917-4071-AE0A-D2D922A40283}"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980655F9-5AE0-4018-B7DB-45C41506C1A1}" type="datetimeFigureOut">
              <a:rPr lang="en-US" smtClean="0"/>
              <a:pPr/>
              <a:t>11/04/2013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502A186-F917-4071-AE0A-D2D922A4028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80655F9-5AE0-4018-B7DB-45C41506C1A1}" type="datetimeFigureOut">
              <a:rPr lang="en-US" smtClean="0"/>
              <a:pPr/>
              <a:t>11/04/2013</a:t>
            </a:fld>
            <a:endParaRPr lang="en-US"/>
          </a:p>
        </p:txBody>
      </p:sp>
      <p:sp>
        <p:nvSpPr>
          <p:cNvPr id="27" name="Slide Number Placeholder 26"/>
          <p:cNvSpPr>
            <a:spLocks noGrp="1"/>
          </p:cNvSpPr>
          <p:nvPr>
            <p:ph type="sldNum" sz="quarter" idx="11"/>
          </p:nvPr>
        </p:nvSpPr>
        <p:spPr/>
        <p:txBody>
          <a:bodyPr rtlCol="0"/>
          <a:lstStyle/>
          <a:p>
            <a:fld id="{A502A186-F917-4071-AE0A-D2D922A40283}"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980655F9-5AE0-4018-B7DB-45C41506C1A1}" type="datetimeFigureOut">
              <a:rPr lang="en-US" smtClean="0"/>
              <a:pPr/>
              <a:t>11/04/2013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502A186-F917-4071-AE0A-D2D922A402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80655F9-5AE0-4018-B7DB-45C41506C1A1}" type="datetimeFigureOut">
              <a:rPr lang="en-US" smtClean="0"/>
              <a:pPr/>
              <a:t>11/04/2013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502A186-F917-4071-AE0A-D2D922A402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80655F9-5AE0-4018-B7DB-45C41506C1A1}" type="datetimeFigureOut">
              <a:rPr lang="en-US" smtClean="0"/>
              <a:pPr/>
              <a:t>11/04/2013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502A186-F917-4071-AE0A-D2D922A402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sportsgrid.com/nfl/u-s-map-redrawn-nfl-allegiances/"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basketballforum.com/nba-forum/451361-great-nba-team-map.html"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dashboardinsight.com/CMS/0c5dbe13-68eb-4c7a-9bf4-f8fc0896d16a/US_Presidential_Election_Map_Large.png" TargetMode="Externa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unnyordie.com/slideshows/7dffb13ac4/the-funniest-fox-news-fails"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newscaststudio.com/2013/03/20/dallas-station-relocates-argentina-entire-ocean/"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
            <a:ext cx="8686800" cy="2666999"/>
          </a:xfrm>
        </p:spPr>
        <p:txBody>
          <a:bodyPr>
            <a:normAutofit fontScale="90000"/>
          </a:bodyPr>
          <a:lstStyle/>
          <a:p>
            <a:r>
              <a:rPr lang="en-US" b="1" dirty="0" smtClean="0"/>
              <a:t>Geography </a:t>
            </a:r>
            <a:r>
              <a:rPr lang="en-US" b="1" dirty="0"/>
              <a:t>&amp;</a:t>
            </a:r>
            <a:r>
              <a:rPr lang="en-US" b="1" dirty="0" smtClean="0"/>
              <a:t> Geographic Skills: </a:t>
            </a:r>
            <a:br>
              <a:rPr lang="en-US" b="1" dirty="0" smtClean="0"/>
            </a:br>
            <a:r>
              <a:rPr lang="en-US" b="1" dirty="0" smtClean="0"/>
              <a:t>21</a:t>
            </a:r>
            <a:r>
              <a:rPr lang="en-US" b="1" baseline="30000" dirty="0" smtClean="0"/>
              <a:t>st</a:t>
            </a:r>
            <a:r>
              <a:rPr lang="en-US" b="1" dirty="0" smtClean="0"/>
              <a:t> Century Skills Arkansas Students </a:t>
            </a:r>
            <a:r>
              <a:rPr lang="en-US" b="1" u="sng" dirty="0" smtClean="0"/>
              <a:t>Must</a:t>
            </a:r>
            <a:r>
              <a:rPr lang="en-US" b="1" dirty="0" smtClean="0"/>
              <a:t> Know and Be Able to </a:t>
            </a:r>
            <a:r>
              <a:rPr lang="en-US" b="1" u="sng" dirty="0" smtClean="0"/>
              <a:t>Do</a:t>
            </a:r>
            <a:endParaRPr lang="en-US" b="1" u="sng" dirty="0"/>
          </a:p>
        </p:txBody>
      </p:sp>
      <p:sp>
        <p:nvSpPr>
          <p:cNvPr id="3" name="Subtitle 2"/>
          <p:cNvSpPr>
            <a:spLocks noGrp="1"/>
          </p:cNvSpPr>
          <p:nvPr>
            <p:ph type="subTitle" idx="1"/>
          </p:nvPr>
        </p:nvSpPr>
        <p:spPr>
          <a:xfrm>
            <a:off x="152400" y="4038600"/>
            <a:ext cx="8839200" cy="2667000"/>
          </a:xfrm>
        </p:spPr>
        <p:txBody>
          <a:bodyPr>
            <a:normAutofit fontScale="77500" lnSpcReduction="20000"/>
          </a:bodyPr>
          <a:lstStyle/>
          <a:p>
            <a:pPr algn="l">
              <a:buFont typeface="Wingdings" pitchFamily="2" charset="2"/>
              <a:buChar char="v"/>
            </a:pPr>
            <a:r>
              <a:rPr lang="en-US" sz="2000" b="1" dirty="0" smtClean="0">
                <a:solidFill>
                  <a:schemeClr val="tx1"/>
                </a:solidFill>
              </a:rPr>
              <a:t>Paul Gray: </a:t>
            </a:r>
          </a:p>
          <a:p>
            <a:pPr algn="l"/>
            <a:r>
              <a:rPr lang="en-US" sz="2000" b="1" dirty="0" smtClean="0">
                <a:solidFill>
                  <a:schemeClr val="tx1"/>
                </a:solidFill>
              </a:rPr>
              <a:t>	2008 Arkansas Teacher of the Year </a:t>
            </a:r>
          </a:p>
          <a:p>
            <a:pPr algn="l"/>
            <a:r>
              <a:rPr lang="en-US" sz="2000" b="1" dirty="0" smtClean="0">
                <a:solidFill>
                  <a:schemeClr val="tx1"/>
                </a:solidFill>
              </a:rPr>
              <a:t>          	President: National Council for Geographic Education</a:t>
            </a:r>
          </a:p>
          <a:p>
            <a:pPr algn="l"/>
            <a:r>
              <a:rPr lang="en-US" sz="2000" b="1" dirty="0" smtClean="0">
                <a:solidFill>
                  <a:schemeClr val="tx1"/>
                </a:solidFill>
              </a:rPr>
              <a:t>           	Teacher: Russellville High School</a:t>
            </a:r>
          </a:p>
          <a:p>
            <a:pPr>
              <a:buFont typeface="Wingdings" pitchFamily="2" charset="2"/>
              <a:buChar char="v"/>
            </a:pPr>
            <a:r>
              <a:rPr lang="en-US" sz="2000" b="1" dirty="0" smtClean="0">
                <a:solidFill>
                  <a:schemeClr val="tx1"/>
                </a:solidFill>
              </a:rPr>
              <a:t>Jeff </a:t>
            </a:r>
            <a:r>
              <a:rPr lang="en-US" sz="2000" b="1" dirty="0" err="1" smtClean="0">
                <a:solidFill>
                  <a:schemeClr val="tx1"/>
                </a:solidFill>
              </a:rPr>
              <a:t>Allender</a:t>
            </a:r>
            <a:r>
              <a:rPr lang="en-US" sz="2000" b="1" dirty="0" smtClean="0">
                <a:solidFill>
                  <a:schemeClr val="tx1"/>
                </a:solidFill>
              </a:rPr>
              <a:t>: </a:t>
            </a:r>
          </a:p>
          <a:p>
            <a:r>
              <a:rPr lang="en-US" sz="2000" b="1" dirty="0" smtClean="0">
                <a:solidFill>
                  <a:schemeClr val="tx1"/>
                </a:solidFill>
              </a:rPr>
              <a:t>	Chair, UCA Department of Geography</a:t>
            </a:r>
          </a:p>
          <a:p>
            <a:pPr algn="l">
              <a:buFont typeface="Wingdings" pitchFamily="2" charset="2"/>
              <a:buChar char="v"/>
            </a:pPr>
            <a:r>
              <a:rPr lang="en-US" sz="2000" b="1" dirty="0" smtClean="0">
                <a:solidFill>
                  <a:schemeClr val="tx1"/>
                </a:solidFill>
              </a:rPr>
              <a:t>Karen Davis: </a:t>
            </a:r>
          </a:p>
          <a:p>
            <a:pPr algn="l"/>
            <a:r>
              <a:rPr lang="en-US" sz="2000" b="1" dirty="0" smtClean="0">
                <a:solidFill>
                  <a:schemeClr val="tx1"/>
                </a:solidFill>
              </a:rPr>
              <a:t>	Teacher &amp; Social Studies Dept. Chair, </a:t>
            </a:r>
          </a:p>
          <a:p>
            <a:pPr algn="l"/>
            <a:r>
              <a:rPr lang="en-US" sz="2000" b="1" dirty="0">
                <a:solidFill>
                  <a:schemeClr val="tx1"/>
                </a:solidFill>
              </a:rPr>
              <a:t> </a:t>
            </a:r>
            <a:r>
              <a:rPr lang="en-US" sz="2000" b="1" dirty="0" smtClean="0">
                <a:solidFill>
                  <a:schemeClr val="tx1"/>
                </a:solidFill>
              </a:rPr>
              <a:t>        	St. Joseph High School, Conway</a:t>
            </a:r>
          </a:p>
          <a:p>
            <a:pPr algn="l">
              <a:buFont typeface="Wingdings" pitchFamily="2" charset="2"/>
              <a:buChar char="v"/>
            </a:pPr>
            <a:r>
              <a:rPr lang="en-US" sz="2000" b="1" dirty="0" smtClean="0">
                <a:solidFill>
                  <a:schemeClr val="tx1"/>
                </a:solidFill>
              </a:rPr>
              <a:t>Ben </a:t>
            </a:r>
            <a:r>
              <a:rPr lang="en-US" sz="2000" b="1" dirty="0" err="1" smtClean="0">
                <a:solidFill>
                  <a:schemeClr val="tx1"/>
                </a:solidFill>
              </a:rPr>
              <a:t>Lykins</a:t>
            </a:r>
            <a:r>
              <a:rPr lang="en-US" sz="2000" b="1" dirty="0" smtClean="0">
                <a:solidFill>
                  <a:schemeClr val="tx1"/>
                </a:solidFill>
              </a:rPr>
              <a:t>: </a:t>
            </a:r>
          </a:p>
          <a:p>
            <a:pPr algn="l"/>
            <a:r>
              <a:rPr lang="en-US" sz="2000" b="1" dirty="0" smtClean="0">
                <a:solidFill>
                  <a:schemeClr val="tx1"/>
                </a:solidFill>
              </a:rPr>
              <a:t>	UCA Senior &amp; Future Arkansas Leader</a:t>
            </a:r>
          </a:p>
        </p:txBody>
      </p:sp>
    </p:spTree>
    <p:extLst>
      <p:ext uri="{BB962C8B-B14F-4D97-AF65-F5344CB8AC3E}">
        <p14:creationId xmlns="" xmlns:p14="http://schemas.microsoft.com/office/powerpoint/2010/main" val="2584738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457200" y="609600"/>
            <a:ext cx="8229600" cy="914400"/>
          </a:xfrm>
        </p:spPr>
        <p:txBody>
          <a:bodyPr>
            <a:normAutofit fontScale="90000"/>
          </a:bodyPr>
          <a:lstStyle/>
          <a:p>
            <a:r>
              <a:rPr lang="en-US" b="1" dirty="0" smtClean="0"/>
              <a:t>We know it’s Center Pivot Irrigation,  </a:t>
            </a:r>
            <a:r>
              <a:rPr lang="en-US" b="1" dirty="0"/>
              <a:t>s</a:t>
            </a:r>
            <a:r>
              <a:rPr lang="en-US" b="1" dirty="0" smtClean="0"/>
              <a:t>houldn’t all middle school students?</a:t>
            </a:r>
          </a:p>
        </p:txBody>
      </p:sp>
      <p:pic>
        <p:nvPicPr>
          <p:cNvPr id="8" name="Content Placeholder 7"/>
          <p:cNvPicPr>
            <a:picLocks noGrp="1" noChangeAspect="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a:xfrm>
            <a:off x="609600" y="1828800"/>
            <a:ext cx="4724400" cy="4343400"/>
          </a:xfrm>
        </p:spPr>
      </p:pic>
      <p:pic>
        <p:nvPicPr>
          <p:cNvPr id="9" name="Content Placeholder 8"/>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5715000" y="2362200"/>
            <a:ext cx="2619375" cy="1743075"/>
          </a:xfrm>
        </p:spPr>
      </p:pic>
    </p:spTree>
    <p:extLst>
      <p:ext uri="{BB962C8B-B14F-4D97-AF65-F5344CB8AC3E}">
        <p14:creationId xmlns="" xmlns:p14="http://schemas.microsoft.com/office/powerpoint/2010/main" val="1957635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533400"/>
            <a:ext cx="8001000" cy="838200"/>
          </a:xfrm>
        </p:spPr>
        <p:txBody>
          <a:bodyPr>
            <a:noAutofit/>
          </a:bodyPr>
          <a:lstStyle/>
          <a:p>
            <a:pPr eaLnBrk="1" hangingPunct="1"/>
            <a:r>
              <a:rPr lang="en-US" sz="3600" b="1" dirty="0" smtClean="0"/>
              <a:t>Environmental issues in Arizona &amp; Texas</a:t>
            </a:r>
          </a:p>
        </p:txBody>
      </p:sp>
      <p:pic>
        <p:nvPicPr>
          <p:cNvPr id="15364" name="Picture 4"/>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04800" y="1524000"/>
            <a:ext cx="2895600" cy="3791494"/>
          </a:xfrm>
        </p:spPr>
      </p:pic>
      <p:pic>
        <p:nvPicPr>
          <p:cNvPr id="4" name="Picture 2" descr="C:\Users\paul.gray\Downloads\photo (6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05200" y="990600"/>
            <a:ext cx="5410200" cy="37914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152401" y="5334000"/>
            <a:ext cx="8839200" cy="1077218"/>
          </a:xfrm>
          <a:prstGeom prst="rect">
            <a:avLst/>
          </a:prstGeom>
          <a:noFill/>
        </p:spPr>
        <p:txBody>
          <a:bodyPr wrap="square" rtlCol="0">
            <a:spAutoFit/>
          </a:bodyPr>
          <a:lstStyle/>
          <a:p>
            <a:pPr algn="ctr"/>
            <a:r>
              <a:rPr lang="en-US" b="1" dirty="0" smtClean="0"/>
              <a:t>  </a:t>
            </a:r>
            <a:r>
              <a:rPr lang="en-US" sz="3200" b="1" dirty="0">
                <a:latin typeface="Britannic Bold" pitchFamily="34" charset="0"/>
              </a:rPr>
              <a:t>Geographically literate students </a:t>
            </a:r>
            <a:r>
              <a:rPr lang="en-US" sz="3200" b="1" dirty="0" smtClean="0">
                <a:latin typeface="Britannic Bold" pitchFamily="34" charset="0"/>
              </a:rPr>
              <a:t>in Arkansas should know </a:t>
            </a:r>
            <a:r>
              <a:rPr lang="en-US" sz="3200" b="1" dirty="0">
                <a:latin typeface="Britannic Bold" pitchFamily="34" charset="0"/>
              </a:rPr>
              <a:t>not to let this happen </a:t>
            </a:r>
            <a:r>
              <a:rPr lang="en-US" sz="3200" b="1" dirty="0" smtClean="0">
                <a:latin typeface="Britannic Bold" pitchFamily="34" charset="0"/>
              </a:rPr>
              <a:t>here.</a:t>
            </a:r>
            <a:endParaRPr lang="en-US" sz="3200" dirty="0">
              <a:latin typeface="Britannic Bold" pitchFamily="34" charset="0"/>
            </a:endParaRPr>
          </a:p>
        </p:txBody>
      </p:sp>
    </p:spTree>
    <p:extLst>
      <p:ext uri="{BB962C8B-B14F-4D97-AF65-F5344CB8AC3E}">
        <p14:creationId xmlns="" xmlns:p14="http://schemas.microsoft.com/office/powerpoint/2010/main" val="590284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1066800"/>
            <a:ext cx="8610600" cy="1143000"/>
          </a:xfrm>
        </p:spPr>
        <p:txBody>
          <a:bodyPr>
            <a:noAutofit/>
          </a:bodyPr>
          <a:lstStyle/>
          <a:p>
            <a:r>
              <a:rPr lang="en-US" sz="4000" b="1" dirty="0" smtClean="0"/>
              <a:t>Knowing local geography: </a:t>
            </a:r>
            <a:br>
              <a:rPr lang="en-US" sz="4000" b="1" dirty="0" smtClean="0"/>
            </a:br>
            <a:r>
              <a:rPr lang="en-US" sz="4000" b="1" dirty="0" smtClean="0"/>
              <a:t>	</a:t>
            </a:r>
            <a:r>
              <a:rPr lang="en-US" sz="2800" b="1" dirty="0" smtClean="0"/>
              <a:t>Ever been around someone not from 	Russellville on Wednesday at noon?</a:t>
            </a:r>
          </a:p>
        </p:txBody>
      </p:sp>
      <p:pic>
        <p:nvPicPr>
          <p:cNvPr id="30723"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905000" y="2590800"/>
            <a:ext cx="5789925" cy="4019550"/>
          </a:xfrm>
        </p:spPr>
      </p:pic>
    </p:spTree>
    <p:extLst>
      <p:ext uri="{BB962C8B-B14F-4D97-AF65-F5344CB8AC3E}">
        <p14:creationId xmlns="" xmlns:p14="http://schemas.microsoft.com/office/powerpoint/2010/main" val="777527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990600"/>
            <a:ext cx="8839200" cy="533400"/>
          </a:xfrm>
        </p:spPr>
        <p:txBody>
          <a:bodyPr>
            <a:normAutofit fontScale="90000"/>
          </a:bodyPr>
          <a:lstStyle/>
          <a:p>
            <a:r>
              <a:rPr lang="en-US" sz="4000" dirty="0" smtClean="0"/>
              <a:t>Border issues are common between US States – Understanding them is another geography skill.</a:t>
            </a:r>
          </a:p>
        </p:txBody>
      </p:sp>
      <p:pic>
        <p:nvPicPr>
          <p:cNvPr id="10243" name="Content Placeholder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t="15499" b="10563"/>
          <a:stretch/>
        </p:blipFill>
        <p:spPr>
          <a:xfrm>
            <a:off x="228600" y="2133600"/>
            <a:ext cx="8534399" cy="4495800"/>
          </a:xfrm>
        </p:spPr>
      </p:pic>
    </p:spTree>
    <p:extLst>
      <p:ext uri="{BB962C8B-B14F-4D97-AF65-F5344CB8AC3E}">
        <p14:creationId xmlns="" xmlns:p14="http://schemas.microsoft.com/office/powerpoint/2010/main" val="2307099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b="1" dirty="0" smtClean="0"/>
              <a:t>NFL – Just maps of where teams are?</a:t>
            </a:r>
            <a:r>
              <a:rPr lang="en-US" dirty="0" smtClean="0"/>
              <a:t/>
            </a:r>
            <a:br>
              <a:rPr lang="en-US" dirty="0" smtClean="0"/>
            </a:br>
            <a:r>
              <a:rPr lang="en-US" sz="1000" dirty="0" smtClean="0">
                <a:hlinkClick r:id="rId2"/>
              </a:rPr>
              <a:t>http://www.sportsgrid.com/nfl/u-s-map-redrawn-nfl-allegiances/</a:t>
            </a:r>
            <a:endParaRPr lang="en-US" sz="1000" dirty="0" smtClean="0"/>
          </a:p>
        </p:txBody>
      </p:sp>
      <p:sp>
        <p:nvSpPr>
          <p:cNvPr id="9219" name="Content Placeholder 2"/>
          <p:cNvSpPr>
            <a:spLocks noGrp="1"/>
          </p:cNvSpPr>
          <p:nvPr>
            <p:ph idx="1"/>
          </p:nvPr>
        </p:nvSpPr>
        <p:spPr>
          <a:xfrm>
            <a:off x="457200" y="6019800"/>
            <a:ext cx="8229600" cy="554736"/>
          </a:xfrm>
        </p:spPr>
        <p:txBody>
          <a:bodyPr/>
          <a:lstStyle/>
          <a:p>
            <a:pPr>
              <a:buNone/>
            </a:pPr>
            <a:endParaRPr lang="en-US" dirty="0" smtClean="0"/>
          </a:p>
        </p:txBody>
      </p:sp>
      <p:pic>
        <p:nvPicPr>
          <p:cNvPr id="922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1371600"/>
            <a:ext cx="8229600" cy="525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 y="457200"/>
            <a:ext cx="4876800" cy="646331"/>
          </a:xfrm>
          <a:prstGeom prst="rect">
            <a:avLst/>
          </a:prstGeom>
        </p:spPr>
        <p:txBody>
          <a:bodyPr wrap="square">
            <a:spAutoFit/>
          </a:bodyPr>
          <a:lstStyle/>
          <a:p>
            <a:pPr>
              <a:buNone/>
            </a:pPr>
            <a:r>
              <a:rPr lang="en-US" sz="3600" dirty="0" smtClean="0">
                <a:latin typeface="Trebuchet MS" pitchFamily="34" charset="0"/>
              </a:rPr>
              <a:t>Just about football?</a:t>
            </a:r>
          </a:p>
        </p:txBody>
      </p:sp>
    </p:spTree>
    <p:extLst>
      <p:ext uri="{BB962C8B-B14F-4D97-AF65-F5344CB8AC3E}">
        <p14:creationId xmlns="" xmlns:p14="http://schemas.microsoft.com/office/powerpoint/2010/main" val="652219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066800"/>
            <a:ext cx="9144000" cy="228600"/>
          </a:xfrm>
        </p:spPr>
        <p:txBody>
          <a:bodyPr>
            <a:normAutofit fontScale="90000"/>
          </a:bodyPr>
          <a:lstStyle/>
          <a:p>
            <a:r>
              <a:rPr lang="en-US" sz="3600" b="1" dirty="0" smtClean="0"/>
              <a:t>No – these are </a:t>
            </a:r>
            <a:r>
              <a:rPr lang="en-US" sz="3600" b="1" u="sng" dirty="0" smtClean="0"/>
              <a:t>economic maps</a:t>
            </a:r>
            <a:r>
              <a:rPr lang="en-US" sz="3600" b="1" dirty="0" smtClean="0"/>
              <a:t>: who spends their money where for which team.</a:t>
            </a:r>
            <a:r>
              <a:rPr lang="en-US" sz="4000" dirty="0" smtClean="0"/>
              <a:t/>
            </a:r>
            <a:br>
              <a:rPr lang="en-US" sz="4000" dirty="0" smtClean="0"/>
            </a:br>
            <a:r>
              <a:rPr lang="en-US" sz="1200" dirty="0" smtClean="0">
                <a:hlinkClick r:id="rId2"/>
              </a:rPr>
              <a:t>http://www.basketballforum.com/nba-forum/451361-great-nba-team-map.html</a:t>
            </a:r>
            <a:endParaRPr lang="en-US" sz="1200" dirty="0" smtClean="0"/>
          </a:p>
        </p:txBody>
      </p:sp>
      <p:sp>
        <p:nvSpPr>
          <p:cNvPr id="11267" name="Content Placeholder 2"/>
          <p:cNvSpPr>
            <a:spLocks noGrp="1"/>
          </p:cNvSpPr>
          <p:nvPr>
            <p:ph idx="1"/>
          </p:nvPr>
        </p:nvSpPr>
        <p:spPr/>
        <p:txBody>
          <a:bodyPr/>
          <a:lstStyle/>
          <a:p>
            <a:endParaRPr lang="en-US" smtClean="0"/>
          </a:p>
        </p:txBody>
      </p:sp>
      <p:pic>
        <p:nvPicPr>
          <p:cNvPr id="1126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905000"/>
            <a:ext cx="9144000" cy="495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3696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229600" cy="1066800"/>
          </a:xfrm>
        </p:spPr>
        <p:txBody>
          <a:bodyPr>
            <a:normAutofit fontScale="90000"/>
          </a:bodyPr>
          <a:lstStyle/>
          <a:p>
            <a:r>
              <a:rPr lang="en-US" b="1" dirty="0"/>
              <a:t>T</a:t>
            </a:r>
            <a:r>
              <a:rPr lang="en-US" b="1" dirty="0" smtClean="0"/>
              <a:t>hese are also maps of economic reach and activity</a:t>
            </a:r>
            <a:endParaRPr lang="en-US" b="1" dirty="0"/>
          </a:p>
        </p:txBody>
      </p:sp>
      <p:sp>
        <p:nvSpPr>
          <p:cNvPr id="3" name="Content Placeholder 2"/>
          <p:cNvSpPr>
            <a:spLocks noGrp="1"/>
          </p:cNvSpPr>
          <p:nvPr>
            <p:ph idx="1"/>
          </p:nvPr>
        </p:nvSpPr>
        <p:spPr>
          <a:xfrm>
            <a:off x="457200" y="1828800"/>
            <a:ext cx="8229600" cy="4724400"/>
          </a:xfrm>
        </p:spPr>
        <p:txBody>
          <a:bodyPr>
            <a:normAutofit lnSpcReduction="10000"/>
          </a:bodyPr>
          <a:lstStyle/>
          <a:p>
            <a:pPr>
              <a:buFont typeface="Wingdings" pitchFamily="2" charset="2"/>
              <a:buChar char="Ø"/>
            </a:pPr>
            <a:r>
              <a:rPr lang="en-US" b="1" dirty="0" smtClean="0">
                <a:latin typeface="+mj-lt"/>
              </a:rPr>
              <a:t>These maps show economic ranges and thresholds</a:t>
            </a:r>
          </a:p>
          <a:p>
            <a:pPr>
              <a:buFont typeface="Wingdings" pitchFamily="2" charset="2"/>
              <a:buChar char="Ø"/>
            </a:pPr>
            <a:r>
              <a:rPr lang="en-US" b="1" dirty="0" smtClean="0">
                <a:latin typeface="+mj-lt"/>
              </a:rPr>
              <a:t>They show the potential customer base for professional sports teams and could be used for other higher order goods’ economic analyses</a:t>
            </a:r>
          </a:p>
          <a:p>
            <a:pPr>
              <a:buNone/>
            </a:pPr>
            <a:r>
              <a:rPr lang="en-US" sz="3600" b="1" u="sng" dirty="0" smtClean="0">
                <a:latin typeface="+mj-lt"/>
              </a:rPr>
              <a:t>Economic Geographers developed most of these economic models years ago, but businesses rely on them today!</a:t>
            </a:r>
          </a:p>
          <a:p>
            <a:pPr marL="0" indent="0">
              <a:buNone/>
            </a:pPr>
            <a:endParaRPr lang="en-US" dirty="0">
              <a:latin typeface="+mj-lt"/>
            </a:endParaRPr>
          </a:p>
        </p:txBody>
      </p:sp>
    </p:spTree>
    <p:extLst>
      <p:ext uri="{BB962C8B-B14F-4D97-AF65-F5344CB8AC3E}">
        <p14:creationId xmlns="" xmlns:p14="http://schemas.microsoft.com/office/powerpoint/2010/main" val="2438863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p:cNvSpPr>
            <a:spLocks noGrp="1"/>
          </p:cNvSpPr>
          <p:nvPr>
            <p:ph type="title"/>
          </p:nvPr>
        </p:nvSpPr>
        <p:spPr>
          <a:xfrm>
            <a:off x="76200" y="1066800"/>
            <a:ext cx="8915400" cy="350838"/>
          </a:xfrm>
        </p:spPr>
        <p:txBody>
          <a:bodyPr>
            <a:noAutofit/>
          </a:bodyPr>
          <a:lstStyle/>
          <a:p>
            <a:r>
              <a:rPr lang="en-US" sz="3200" b="1" dirty="0" smtClean="0">
                <a:latin typeface="+mn-lt"/>
              </a:rPr>
              <a:t>Political </a:t>
            </a:r>
            <a:r>
              <a:rPr lang="en-US" sz="3200" b="1" dirty="0">
                <a:latin typeface="+mn-lt"/>
              </a:rPr>
              <a:t>g</a:t>
            </a:r>
            <a:r>
              <a:rPr lang="en-US" sz="3200" b="1" dirty="0" smtClean="0">
                <a:latin typeface="+mn-lt"/>
              </a:rPr>
              <a:t>eography – No state is a stranger to redistricting.  </a:t>
            </a:r>
            <a:br>
              <a:rPr lang="en-US" sz="3200" b="1" dirty="0" smtClean="0">
                <a:latin typeface="+mn-lt"/>
              </a:rPr>
            </a:br>
            <a:r>
              <a:rPr lang="en-US" sz="3200" b="1" u="sng" dirty="0" smtClean="0">
                <a:latin typeface="+mn-lt"/>
              </a:rPr>
              <a:t>Our students must understand this</a:t>
            </a:r>
            <a:r>
              <a:rPr lang="en-US" sz="3200" b="1" dirty="0" smtClean="0">
                <a:latin typeface="+mn-lt"/>
              </a:rPr>
              <a:t>!</a:t>
            </a:r>
            <a:r>
              <a:rPr lang="en-US" sz="4000" b="1" dirty="0" smtClean="0">
                <a:latin typeface="+mn-lt"/>
              </a:rPr>
              <a:t> </a:t>
            </a:r>
          </a:p>
        </p:txBody>
      </p:sp>
      <p:sp>
        <p:nvSpPr>
          <p:cNvPr id="8" name="Text Placeholder 7"/>
          <p:cNvSpPr>
            <a:spLocks noGrp="1"/>
          </p:cNvSpPr>
          <p:nvPr>
            <p:ph type="body" idx="1"/>
          </p:nvPr>
        </p:nvSpPr>
        <p:spPr/>
        <p:txBody>
          <a:bodyPr>
            <a:normAutofit fontScale="47500" lnSpcReduction="20000"/>
          </a:bodyPr>
          <a:lstStyle/>
          <a:p>
            <a:pPr algn="ctr"/>
            <a:r>
              <a:rPr lang="en-US" sz="4200" dirty="0" smtClean="0"/>
              <a:t>2010</a:t>
            </a:r>
          </a:p>
          <a:p>
            <a:pPr algn="ctr"/>
            <a:r>
              <a:rPr lang="en-US" sz="900" dirty="0" smtClean="0"/>
              <a:t>http://www.iolp.gsa.gov/iolp/images/AR.gif</a:t>
            </a:r>
          </a:p>
        </p:txBody>
      </p:sp>
      <p:sp>
        <p:nvSpPr>
          <p:cNvPr id="10" name="Text Placeholder 9"/>
          <p:cNvSpPr>
            <a:spLocks noGrp="1"/>
          </p:cNvSpPr>
          <p:nvPr>
            <p:ph type="body" sz="half" idx="3"/>
          </p:nvPr>
        </p:nvSpPr>
        <p:spPr>
          <a:xfrm>
            <a:off x="4800600" y="2209800"/>
            <a:ext cx="4041775" cy="533399"/>
          </a:xfrm>
        </p:spPr>
        <p:txBody>
          <a:bodyPr>
            <a:normAutofit fontScale="32500" lnSpcReduction="20000"/>
          </a:bodyPr>
          <a:lstStyle/>
          <a:p>
            <a:pPr algn="ctr"/>
            <a:r>
              <a:rPr lang="en-US" sz="8000" dirty="0" smtClean="0"/>
              <a:t>2012</a:t>
            </a:r>
          </a:p>
          <a:p>
            <a:pPr algn="ctr"/>
            <a:r>
              <a:rPr lang="en-US" sz="900" dirty="0" smtClean="0"/>
              <a:t>http://www.rogerslowellchamber.blogspot.com/</a:t>
            </a:r>
          </a:p>
        </p:txBody>
      </p:sp>
      <p:pic>
        <p:nvPicPr>
          <p:cNvPr id="15" name="Content Placeholder 3" descr="http://www.iolp.gsa.gov/iolp/images/AR.gif"/>
          <p:cNvPicPr>
            <a:picLocks noGrp="1"/>
          </p:cNvPicPr>
          <p:nvPr>
            <p:ph sz="quarter" idx="2"/>
          </p:nvPr>
        </p:nvPicPr>
        <p:blipFill rotWithShape="1">
          <a:blip r:embed="rId2" cstate="print">
            <a:extLst>
              <a:ext uri="{28A0092B-C50C-407E-A947-70E740481C1C}">
                <a14:useLocalDpi xmlns="" xmlns:a14="http://schemas.microsoft.com/office/drawing/2010/main" val="0"/>
              </a:ext>
            </a:extLst>
          </a:blip>
          <a:srcRect l="7022" r="8475"/>
          <a:stretch/>
        </p:blipFill>
        <p:spPr>
          <a:xfrm>
            <a:off x="304800" y="2895600"/>
            <a:ext cx="4114800" cy="3733800"/>
          </a:xfrm>
        </p:spPr>
      </p:pic>
      <p:pic>
        <p:nvPicPr>
          <p:cNvPr id="14" name="Content Placeholder 3"/>
          <p:cNvPicPr>
            <a:picLocks noGrp="1" noChangeAspect="1"/>
          </p:cNvPicPr>
          <p:nvPr>
            <p:ph sz="quarter" idx="4"/>
          </p:nvPr>
        </p:nvPicPr>
        <p:blipFill>
          <a:blip r:embed="rId3" cstate="print">
            <a:extLst>
              <a:ext uri="{28A0092B-C50C-407E-A947-70E740481C1C}">
                <a14:useLocalDpi xmlns="" xmlns:a14="http://schemas.microsoft.com/office/drawing/2010/main" val="0"/>
              </a:ext>
            </a:extLst>
          </a:blip>
          <a:stretch>
            <a:fillRect/>
          </a:stretch>
        </p:blipFill>
        <p:spPr>
          <a:xfrm>
            <a:off x="4572000" y="2895600"/>
            <a:ext cx="4419600" cy="3733800"/>
          </a:xfrm>
        </p:spPr>
      </p:pic>
    </p:spTree>
    <p:extLst>
      <p:ext uri="{BB962C8B-B14F-4D97-AF65-F5344CB8AC3E}">
        <p14:creationId xmlns="" xmlns:p14="http://schemas.microsoft.com/office/powerpoint/2010/main" val="2230183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United States Presidential Election Results Map">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234" y="3475129"/>
            <a:ext cx="42672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10" descr="US_Presidential_Election_Population_Cartogram_Larg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15777" y="3433763"/>
            <a:ext cx="4828223" cy="3424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228600" y="685800"/>
            <a:ext cx="8763000" cy="2123658"/>
          </a:xfrm>
          <a:prstGeom prst="rect">
            <a:avLst/>
          </a:prstGeom>
          <a:noFill/>
        </p:spPr>
        <p:txBody>
          <a:bodyPr wrap="square" rtlCol="0">
            <a:spAutoFit/>
          </a:bodyPr>
          <a:lstStyle/>
          <a:p>
            <a:r>
              <a:rPr lang="en-US" sz="3600" b="1" u="sng" dirty="0">
                <a:latin typeface="+mj-lt"/>
              </a:rPr>
              <a:t>Want to win elections?</a:t>
            </a:r>
            <a:r>
              <a:rPr lang="en-US" sz="3600" b="1" dirty="0">
                <a:latin typeface="+mj-lt"/>
              </a:rPr>
              <a:t>  </a:t>
            </a:r>
            <a:r>
              <a:rPr lang="en-US" sz="3200" b="1" dirty="0">
                <a:latin typeface="+mj-lt"/>
              </a:rPr>
              <a:t>You need geographic </a:t>
            </a:r>
            <a:r>
              <a:rPr lang="en-US" sz="3200" b="1" dirty="0" smtClean="0">
                <a:latin typeface="+mj-lt"/>
              </a:rPr>
              <a:t>skills. The </a:t>
            </a:r>
            <a:r>
              <a:rPr lang="en-US" sz="3200" b="1" dirty="0">
                <a:latin typeface="+mj-lt"/>
              </a:rPr>
              <a:t>last two presidential elections are </a:t>
            </a:r>
            <a:r>
              <a:rPr lang="en-US" sz="3200" b="1" dirty="0" smtClean="0">
                <a:latin typeface="+mj-lt"/>
              </a:rPr>
              <a:t>proof. One </a:t>
            </a:r>
            <a:r>
              <a:rPr lang="en-US" sz="3200" b="1" dirty="0">
                <a:latin typeface="+mj-lt"/>
              </a:rPr>
              <a:t>side understood </a:t>
            </a:r>
            <a:r>
              <a:rPr lang="en-US" sz="3200" b="1" dirty="0" smtClean="0">
                <a:latin typeface="+mj-lt"/>
              </a:rPr>
              <a:t>the geography of demographics…</a:t>
            </a:r>
            <a:endParaRPr lang="en-US" sz="3200" dirty="0">
              <a:latin typeface="+mj-lt"/>
            </a:endParaRPr>
          </a:p>
        </p:txBody>
      </p:sp>
    </p:spTree>
    <p:extLst>
      <p:ext uri="{BB962C8B-B14F-4D97-AF65-F5344CB8AC3E}">
        <p14:creationId xmlns="" xmlns:p14="http://schemas.microsoft.com/office/powerpoint/2010/main" val="312141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rmAutofit fontScale="90000"/>
          </a:bodyPr>
          <a:lstStyle/>
          <a:p>
            <a:pPr algn="l"/>
            <a:r>
              <a:rPr lang="en-US" sz="3600" b="1" dirty="0" smtClean="0"/>
              <a:t/>
            </a:r>
            <a:br>
              <a:rPr lang="en-US" sz="3600" b="1" dirty="0" smtClean="0"/>
            </a:br>
            <a:r>
              <a:rPr lang="en-US" sz="3600" b="1" dirty="0" smtClean="0"/>
              <a:t>During the beginning of a great period of US innovative growth and expansion, what skills did we consider essential to be an educated, productive Arkansan?</a:t>
            </a:r>
            <a:r>
              <a:rPr lang="en-US" dirty="0"/>
              <a:t/>
            </a:r>
            <a:br>
              <a:rPr lang="en-US" dirty="0"/>
            </a:br>
            <a:endParaRPr lang="en-US" dirty="0"/>
          </a:p>
        </p:txBody>
      </p:sp>
      <p:sp>
        <p:nvSpPr>
          <p:cNvPr id="3" name="Content Placeholder 2"/>
          <p:cNvSpPr>
            <a:spLocks noGrp="1"/>
          </p:cNvSpPr>
          <p:nvPr>
            <p:ph idx="1"/>
          </p:nvPr>
        </p:nvSpPr>
        <p:spPr>
          <a:xfrm>
            <a:off x="304800" y="2743200"/>
            <a:ext cx="8534400" cy="3810000"/>
          </a:xfrm>
        </p:spPr>
        <p:txBody>
          <a:bodyPr>
            <a:normAutofit/>
          </a:bodyPr>
          <a:lstStyle/>
          <a:p>
            <a:pPr marL="0" indent="0" algn="ctr">
              <a:buNone/>
            </a:pPr>
            <a:r>
              <a:rPr lang="en-US" b="1" dirty="0" smtClean="0">
                <a:latin typeface="Baskerville Old Face" pitchFamily="18" charset="0"/>
              </a:rPr>
              <a:t>“A </a:t>
            </a:r>
            <a:r>
              <a:rPr lang="en-US" b="1" dirty="0">
                <a:latin typeface="Baskerville Old Face" pitchFamily="18" charset="0"/>
              </a:rPr>
              <a:t>subscription school will be taught by J. Brown commencing on Monday, March 10.  </a:t>
            </a:r>
            <a:r>
              <a:rPr lang="en-US" b="1" u="sng" dirty="0">
                <a:latin typeface="Baskerville Old Face" pitchFamily="18" charset="0"/>
              </a:rPr>
              <a:t>He will teach reading, writing, arithmetic, English, </a:t>
            </a:r>
            <a:r>
              <a:rPr lang="en-US" b="1" u="sng" dirty="0" smtClean="0">
                <a:latin typeface="Baskerville Old Face" pitchFamily="18" charset="0"/>
              </a:rPr>
              <a:t>grammar</a:t>
            </a:r>
            <a:r>
              <a:rPr lang="en-US" b="1" u="sng" dirty="0">
                <a:latin typeface="Baskerville Old Face" pitchFamily="18" charset="0"/>
              </a:rPr>
              <a:t>, and GEOGRAPHY</a:t>
            </a:r>
            <a:r>
              <a:rPr lang="en-US" b="1" u="sng" dirty="0" smtClean="0">
                <a:latin typeface="Baskerville Old Face" pitchFamily="18" charset="0"/>
              </a:rPr>
              <a:t>.</a:t>
            </a:r>
            <a:r>
              <a:rPr lang="en-US" b="1" dirty="0" smtClean="0">
                <a:latin typeface="Baskerville Old Face" pitchFamily="18" charset="0"/>
              </a:rPr>
              <a:t>”*</a:t>
            </a:r>
          </a:p>
          <a:p>
            <a:pPr marL="0" indent="0">
              <a:buNone/>
            </a:pPr>
            <a:endParaRPr lang="en-US" b="1" dirty="0" smtClean="0"/>
          </a:p>
          <a:p>
            <a:pPr marL="0" indent="0">
              <a:buNone/>
            </a:pPr>
            <a:r>
              <a:rPr lang="en-US" b="1" dirty="0" smtClean="0"/>
              <a:t>	</a:t>
            </a:r>
            <a:r>
              <a:rPr lang="en-US" sz="2400" b="1" dirty="0" smtClean="0">
                <a:latin typeface="Baskerville Old Face" pitchFamily="18" charset="0"/>
              </a:rPr>
              <a:t>*William </a:t>
            </a:r>
            <a:r>
              <a:rPr lang="en-US" sz="2400" b="1" dirty="0">
                <a:latin typeface="Baskerville Old Face" pitchFamily="18" charset="0"/>
              </a:rPr>
              <a:t>Woodruff, </a:t>
            </a:r>
            <a:r>
              <a:rPr lang="en-US" sz="2400" b="1" dirty="0" smtClean="0">
                <a:latin typeface="Baskerville Old Face" pitchFamily="18" charset="0"/>
              </a:rPr>
              <a:t>owner </a:t>
            </a:r>
            <a:r>
              <a:rPr lang="en-US" sz="2400" b="1" dirty="0">
                <a:latin typeface="Baskerville Old Face" pitchFamily="18" charset="0"/>
              </a:rPr>
              <a:t>and </a:t>
            </a:r>
            <a:r>
              <a:rPr lang="en-US" sz="2400" b="1" dirty="0" smtClean="0">
                <a:latin typeface="Baskerville Old Face" pitchFamily="18" charset="0"/>
              </a:rPr>
              <a:t>editor, Arkansas </a:t>
            </a:r>
            <a:r>
              <a:rPr lang="en-US" sz="2400" b="1" dirty="0">
                <a:latin typeface="Baskerville Old Face" pitchFamily="18" charset="0"/>
              </a:rPr>
              <a:t>Gazette, </a:t>
            </a:r>
            <a:r>
              <a:rPr lang="en-US" sz="2400" b="1" dirty="0" smtClean="0">
                <a:latin typeface="Baskerville Old Face" pitchFamily="18" charset="0"/>
              </a:rPr>
              <a:t>	March </a:t>
            </a:r>
            <a:r>
              <a:rPr lang="en-US" sz="2400" b="1" dirty="0">
                <a:latin typeface="Baskerville Old Face" pitchFamily="18" charset="0"/>
              </a:rPr>
              <a:t>4, </a:t>
            </a:r>
            <a:r>
              <a:rPr lang="en-US" sz="2400" b="1" dirty="0" smtClean="0">
                <a:latin typeface="Baskerville Old Face" pitchFamily="18" charset="0"/>
              </a:rPr>
              <a:t>1823, one of Arkansas first schools.</a:t>
            </a:r>
            <a:endParaRPr lang="en-US" sz="2400" dirty="0">
              <a:latin typeface="Baskerville Old Face" pitchFamily="18" charset="0"/>
            </a:endParaRPr>
          </a:p>
        </p:txBody>
      </p:sp>
    </p:spTree>
    <p:extLst>
      <p:ext uri="{BB962C8B-B14F-4D97-AF65-F5344CB8AC3E}">
        <p14:creationId xmlns="" xmlns:p14="http://schemas.microsoft.com/office/powerpoint/2010/main" val="2309847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 t="2989" r="9613" b="11824"/>
          <a:stretch/>
        </p:blipFill>
        <p:spPr bwMode="auto">
          <a:xfrm>
            <a:off x="152400" y="685800"/>
            <a:ext cx="3553097" cy="4519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19600" y="1371600"/>
            <a:ext cx="4419600" cy="5632311"/>
          </a:xfrm>
          <a:prstGeom prst="rect">
            <a:avLst/>
          </a:prstGeom>
          <a:noFill/>
        </p:spPr>
        <p:txBody>
          <a:bodyPr wrap="square" rtlCol="0">
            <a:spAutoFit/>
          </a:bodyPr>
          <a:lstStyle/>
          <a:p>
            <a:pPr marL="457200" indent="-457200">
              <a:buFont typeface="Wingdings" pitchFamily="2" charset="2"/>
              <a:buChar char="Ø"/>
            </a:pPr>
            <a:r>
              <a:rPr lang="en-US" sz="2400" b="1" dirty="0">
                <a:latin typeface="Baskerville Old Face" pitchFamily="18" charset="0"/>
              </a:rPr>
              <a:t>CEO: </a:t>
            </a:r>
            <a:r>
              <a:rPr lang="en-US" sz="2400" b="1" dirty="0" smtClean="0">
                <a:latin typeface="Baskerville Old Face" pitchFamily="18" charset="0"/>
              </a:rPr>
              <a:t>Conway Development </a:t>
            </a:r>
            <a:r>
              <a:rPr lang="en-US" sz="2400" b="1" dirty="0">
                <a:latin typeface="Baskerville Old Face" pitchFamily="18" charset="0"/>
              </a:rPr>
              <a:t>Corporation </a:t>
            </a:r>
            <a:endParaRPr lang="en-US" sz="2400" b="1" dirty="0" smtClean="0">
              <a:latin typeface="Baskerville Old Face" pitchFamily="18" charset="0"/>
            </a:endParaRPr>
          </a:p>
          <a:p>
            <a:pPr marL="457200" indent="-457200"/>
            <a:endParaRPr lang="en-US" sz="2400" b="1" dirty="0">
              <a:latin typeface="Baskerville Old Face" pitchFamily="18" charset="0"/>
            </a:endParaRPr>
          </a:p>
          <a:p>
            <a:pPr marL="457200" indent="-457200">
              <a:buFont typeface="Wingdings" pitchFamily="2" charset="2"/>
              <a:buChar char="Ø"/>
            </a:pPr>
            <a:r>
              <a:rPr lang="en-US" sz="2400" b="1" dirty="0" smtClean="0">
                <a:latin typeface="Baskerville Old Face" pitchFamily="18" charset="0"/>
              </a:rPr>
              <a:t>Past </a:t>
            </a:r>
            <a:r>
              <a:rPr lang="en-US" sz="2400" b="1" dirty="0">
                <a:latin typeface="Baskerville Old Face" pitchFamily="18" charset="0"/>
              </a:rPr>
              <a:t>Chair: Conway Chamber of </a:t>
            </a:r>
            <a:r>
              <a:rPr lang="en-US" sz="2400" b="1" dirty="0" smtClean="0">
                <a:latin typeface="Baskerville Old Face" pitchFamily="18" charset="0"/>
              </a:rPr>
              <a:t>Commerce</a:t>
            </a:r>
          </a:p>
          <a:p>
            <a:pPr marL="914400" lvl="1" indent="-457200">
              <a:buFont typeface="Wingdings" pitchFamily="2" charset="2"/>
              <a:buChar char="§"/>
            </a:pPr>
            <a:r>
              <a:rPr lang="en-US" sz="2400" b="1" dirty="0" smtClean="0">
                <a:latin typeface="Baskerville Old Face" pitchFamily="18" charset="0"/>
              </a:rPr>
              <a:t>Last year, Conway won the National Chamber of the Year by the American Chamber of Commerce Executives!</a:t>
            </a:r>
          </a:p>
          <a:p>
            <a:pPr marL="914400" lvl="1" indent="-457200"/>
            <a:endParaRPr lang="en-US" sz="2400" b="1" dirty="0" smtClean="0">
              <a:latin typeface="Baskerville Old Face" pitchFamily="18" charset="0"/>
            </a:endParaRPr>
          </a:p>
          <a:p>
            <a:pPr marL="457200" indent="-457200">
              <a:buFont typeface="Wingdings" pitchFamily="2" charset="2"/>
              <a:buChar char="Ø"/>
            </a:pPr>
            <a:r>
              <a:rPr lang="en-US" sz="2400" b="1" dirty="0" smtClean="0">
                <a:latin typeface="Baskerville Old Face" pitchFamily="18" charset="0"/>
              </a:rPr>
              <a:t>UCA Board of Trustees</a:t>
            </a:r>
          </a:p>
          <a:p>
            <a:pPr marL="457200" indent="-457200">
              <a:buFont typeface="Wingdings" pitchFamily="2" charset="2"/>
              <a:buChar char="Ø"/>
            </a:pPr>
            <a:endParaRPr lang="en-US" sz="2400" b="1" dirty="0">
              <a:latin typeface="Baskerville Old Face" pitchFamily="18" charset="0"/>
            </a:endParaRPr>
          </a:p>
          <a:p>
            <a:pPr marL="457200" indent="-457200">
              <a:buFont typeface="Wingdings" pitchFamily="2" charset="2"/>
              <a:buChar char="Ø"/>
            </a:pPr>
            <a:endParaRPr lang="en-US" sz="2400" b="1" dirty="0" smtClean="0">
              <a:latin typeface="Baskerville Old Face" pitchFamily="18" charset="0"/>
            </a:endParaRPr>
          </a:p>
          <a:p>
            <a:pPr marL="457200" indent="-457200">
              <a:buFont typeface="Wingdings" pitchFamily="2" charset="2"/>
              <a:buChar char="Ø"/>
            </a:pPr>
            <a:endParaRPr lang="en-US" sz="2400" b="1" dirty="0">
              <a:latin typeface="Baskerville Old Face" pitchFamily="18" charset="0"/>
            </a:endParaRPr>
          </a:p>
        </p:txBody>
      </p:sp>
      <p:sp>
        <p:nvSpPr>
          <p:cNvPr id="5" name="TextBox 4"/>
          <p:cNvSpPr txBox="1"/>
          <p:nvPr/>
        </p:nvSpPr>
        <p:spPr>
          <a:xfrm>
            <a:off x="228600" y="5486400"/>
            <a:ext cx="3505200" cy="584775"/>
          </a:xfrm>
          <a:prstGeom prst="rect">
            <a:avLst/>
          </a:prstGeom>
          <a:noFill/>
        </p:spPr>
        <p:txBody>
          <a:bodyPr wrap="square" rtlCol="0">
            <a:spAutoFit/>
          </a:bodyPr>
          <a:lstStyle/>
          <a:p>
            <a:r>
              <a:rPr lang="en-US" sz="3200" b="1" dirty="0" smtClean="0">
                <a:latin typeface="Bodoni MT Black" pitchFamily="18" charset="0"/>
              </a:rPr>
              <a:t>Mr. Brad Lacy</a:t>
            </a:r>
            <a:endParaRPr lang="en-US" sz="3200" b="1" dirty="0">
              <a:latin typeface="Bodoni MT Black" pitchFamily="18" charset="0"/>
            </a:endParaRPr>
          </a:p>
        </p:txBody>
      </p:sp>
    </p:spTree>
    <p:extLst>
      <p:ext uri="{BB962C8B-B14F-4D97-AF65-F5344CB8AC3E}">
        <p14:creationId xmlns="" xmlns:p14="http://schemas.microsoft.com/office/powerpoint/2010/main" val="3544437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066800"/>
          </a:xfrm>
        </p:spPr>
        <p:txBody>
          <a:bodyPr>
            <a:normAutofit fontScale="90000"/>
          </a:bodyPr>
          <a:lstStyle/>
          <a:p>
            <a:r>
              <a:rPr lang="en-US" dirty="0" smtClean="0"/>
              <a:t>How do we show the importance of Geography?</a:t>
            </a:r>
            <a:endParaRPr lang="en-US" dirty="0"/>
          </a:p>
        </p:txBody>
      </p:sp>
      <p:pic>
        <p:nvPicPr>
          <p:cNvPr id="4" name="Picture 2" descr="C:\Users\UCA\Desktop\Statistics with Labels.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1" y="1752600"/>
            <a:ext cx="8382000" cy="4953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274" t="7967" r="7596" b="20724"/>
          <a:stretch/>
        </p:blipFill>
        <p:spPr bwMode="auto">
          <a:xfrm>
            <a:off x="228600" y="685800"/>
            <a:ext cx="3148149" cy="37229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4549676"/>
            <a:ext cx="3733800" cy="2062103"/>
          </a:xfrm>
          <a:prstGeom prst="rect">
            <a:avLst/>
          </a:prstGeom>
          <a:noFill/>
        </p:spPr>
        <p:txBody>
          <a:bodyPr wrap="square" rtlCol="0">
            <a:spAutoFit/>
          </a:bodyPr>
          <a:lstStyle/>
          <a:p>
            <a:r>
              <a:rPr lang="en-US" sz="2800" b="1" dirty="0">
                <a:latin typeface="Britannic Bold" pitchFamily="34" charset="0"/>
              </a:rPr>
              <a:t>Sherry Tipps-Holder</a:t>
            </a:r>
          </a:p>
          <a:p>
            <a:pPr>
              <a:buFont typeface="Wingdings" pitchFamily="2" charset="2"/>
              <a:buChar char="Ø"/>
            </a:pPr>
            <a:r>
              <a:rPr lang="en-US" sz="2000" b="1" dirty="0">
                <a:latin typeface="+mj-lt"/>
              </a:rPr>
              <a:t>History </a:t>
            </a:r>
            <a:r>
              <a:rPr lang="en-US" sz="2000" b="1" dirty="0" smtClean="0">
                <a:latin typeface="+mj-lt"/>
              </a:rPr>
              <a:t>Dept. Chair</a:t>
            </a:r>
          </a:p>
          <a:p>
            <a:r>
              <a:rPr lang="en-US" sz="2000" b="1" dirty="0" smtClean="0">
                <a:latin typeface="+mj-lt"/>
              </a:rPr>
              <a:t>   -Conway Jr. </a:t>
            </a:r>
            <a:r>
              <a:rPr lang="en-US" sz="2000" b="1" dirty="0">
                <a:latin typeface="+mj-lt"/>
              </a:rPr>
              <a:t>High </a:t>
            </a:r>
            <a:r>
              <a:rPr lang="en-US" sz="2000" b="1" dirty="0" smtClean="0">
                <a:latin typeface="+mj-lt"/>
              </a:rPr>
              <a:t>School</a:t>
            </a:r>
          </a:p>
          <a:p>
            <a:pPr>
              <a:buFont typeface="Wingdings" pitchFamily="2" charset="2"/>
              <a:buChar char="Ø"/>
            </a:pPr>
            <a:r>
              <a:rPr lang="en-US" sz="2000" b="1" dirty="0" smtClean="0">
                <a:latin typeface="+mj-lt"/>
              </a:rPr>
              <a:t>Arkansas Teacher of the Year-1999</a:t>
            </a:r>
            <a:endParaRPr lang="en-US" sz="2000" b="1" dirty="0">
              <a:latin typeface="+mj-lt"/>
            </a:endParaRPr>
          </a:p>
          <a:p>
            <a:r>
              <a:rPr lang="en-US" sz="2000" b="1" dirty="0" smtClean="0">
                <a:latin typeface="+mj-lt"/>
              </a:rPr>
              <a:t>    </a:t>
            </a:r>
            <a:endParaRPr lang="en-US" sz="2000" b="1" dirty="0">
              <a:latin typeface="+mj-lt"/>
            </a:endParaRPr>
          </a:p>
        </p:txBody>
      </p:sp>
      <p:sp>
        <p:nvSpPr>
          <p:cNvPr id="10" name="TextBox 9"/>
          <p:cNvSpPr txBox="1"/>
          <p:nvPr/>
        </p:nvSpPr>
        <p:spPr>
          <a:xfrm>
            <a:off x="3429000" y="228600"/>
            <a:ext cx="5715000" cy="523220"/>
          </a:xfrm>
          <a:prstGeom prst="rect">
            <a:avLst/>
          </a:prstGeom>
          <a:noFill/>
        </p:spPr>
        <p:txBody>
          <a:bodyPr wrap="square" rtlCol="0">
            <a:spAutoFit/>
          </a:bodyPr>
          <a:lstStyle/>
          <a:p>
            <a:r>
              <a:rPr lang="en-US" sz="2800" dirty="0"/>
              <a:t> </a:t>
            </a:r>
            <a:endParaRPr lang="en-US" sz="2800" b="1" dirty="0">
              <a:latin typeface="+mj-lt"/>
            </a:endParaRPr>
          </a:p>
        </p:txBody>
      </p:sp>
      <p:sp>
        <p:nvSpPr>
          <p:cNvPr id="2" name="TextBox 1"/>
          <p:cNvSpPr txBox="1"/>
          <p:nvPr/>
        </p:nvSpPr>
        <p:spPr>
          <a:xfrm>
            <a:off x="3581400" y="609600"/>
            <a:ext cx="5410200" cy="5632311"/>
          </a:xfrm>
          <a:prstGeom prst="rect">
            <a:avLst/>
          </a:prstGeom>
          <a:noFill/>
        </p:spPr>
        <p:txBody>
          <a:bodyPr wrap="square" rtlCol="0">
            <a:spAutoFit/>
          </a:bodyPr>
          <a:lstStyle/>
          <a:p>
            <a:r>
              <a:rPr lang="en-US" sz="2400" b="1" dirty="0" smtClean="0">
                <a:latin typeface="Baskerville Old Face" pitchFamily="18" charset="0"/>
              </a:rPr>
              <a:t>“Today</a:t>
            </a:r>
            <a:r>
              <a:rPr lang="en-US" sz="2400" b="1" dirty="0">
                <a:latin typeface="Baskerville Old Face" pitchFamily="18" charset="0"/>
              </a:rPr>
              <a:t>, geography has ceased to exist as a "stand alone" course, and public school educators are seeing the impact of the decision to "embed" it in the larger curriculum. </a:t>
            </a:r>
            <a:r>
              <a:rPr lang="en-US" sz="2400" b="1" dirty="0" smtClean="0">
                <a:latin typeface="Baskerville Old Face" pitchFamily="18" charset="0"/>
              </a:rPr>
              <a:t>"</a:t>
            </a:r>
            <a:r>
              <a:rPr lang="en-US" sz="2400" b="1" dirty="0">
                <a:latin typeface="Baskerville Old Face" pitchFamily="18" charset="0"/>
              </a:rPr>
              <a:t>Embed" has unfortunately become a euphemism for..."so far under the bed it is </a:t>
            </a:r>
            <a:r>
              <a:rPr lang="en-US" sz="2400" b="1" dirty="0" smtClean="0">
                <a:latin typeface="Baskerville Old Face" pitchFamily="18" charset="0"/>
              </a:rPr>
              <a:t>lost". </a:t>
            </a:r>
          </a:p>
          <a:p>
            <a:endParaRPr lang="en-US" sz="2400" b="1" dirty="0">
              <a:latin typeface="Baskerville Old Face" pitchFamily="18" charset="0"/>
            </a:endParaRPr>
          </a:p>
          <a:p>
            <a:r>
              <a:rPr lang="en-US" sz="2400" b="1" dirty="0" smtClean="0">
                <a:latin typeface="Baskerville Old Face" pitchFamily="18" charset="0"/>
              </a:rPr>
              <a:t>The impact of that decision is now an appalling lack of fundamental geographic knowledge for Arkansas students who expect to be able to compete and meet the economic, cultural, and political challenges and demands of an age of globalization on “warp drive”.”</a:t>
            </a:r>
            <a:endParaRPr lang="en-US" sz="2400" dirty="0">
              <a:latin typeface="Baskerville Old Face" pitchFamily="18" charset="0"/>
            </a:endParaRPr>
          </a:p>
        </p:txBody>
      </p:sp>
    </p:spTree>
    <p:extLst>
      <p:ext uri="{BB962C8B-B14F-4D97-AF65-F5344CB8AC3E}">
        <p14:creationId xmlns="" xmlns:p14="http://schemas.microsoft.com/office/powerpoint/2010/main" val="4229421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644" b="16826"/>
          <a:stretch/>
        </p:blipFill>
        <p:spPr bwMode="auto">
          <a:xfrm>
            <a:off x="457200" y="609600"/>
            <a:ext cx="3285309" cy="3879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4572001"/>
            <a:ext cx="4191000" cy="2492990"/>
          </a:xfrm>
          <a:prstGeom prst="rect">
            <a:avLst/>
          </a:prstGeom>
          <a:noFill/>
        </p:spPr>
        <p:txBody>
          <a:bodyPr wrap="square" rtlCol="0">
            <a:spAutoFit/>
          </a:bodyPr>
          <a:lstStyle/>
          <a:p>
            <a:r>
              <a:rPr lang="en-US" sz="2400" b="1" dirty="0" smtClean="0">
                <a:latin typeface="Britannic Bold" pitchFamily="34" charset="0"/>
              </a:rPr>
              <a:t>Dr. Nancy P. </a:t>
            </a:r>
            <a:r>
              <a:rPr lang="en-US" sz="2400" b="1" dirty="0" err="1" smtClean="0">
                <a:latin typeface="Britannic Bold" pitchFamily="34" charset="0"/>
              </a:rPr>
              <a:t>Gallavan</a:t>
            </a:r>
            <a:endParaRPr lang="en-US" sz="2400" b="1" dirty="0">
              <a:latin typeface="Britannic Bold" pitchFamily="34" charset="0"/>
            </a:endParaRPr>
          </a:p>
          <a:p>
            <a:pPr>
              <a:buFont typeface="Wingdings" pitchFamily="2" charset="2"/>
              <a:buChar char="Ø"/>
            </a:pPr>
            <a:r>
              <a:rPr lang="en-US" sz="2000" b="1" dirty="0" smtClean="0">
                <a:latin typeface="+mj-lt"/>
              </a:rPr>
              <a:t>Professor of Teacher Education </a:t>
            </a:r>
          </a:p>
          <a:p>
            <a:pPr marL="342900" indent="-342900">
              <a:buFont typeface="Wingdings" panose="05000000000000000000" pitchFamily="2" charset="2"/>
              <a:buChar char="Ø"/>
            </a:pPr>
            <a:r>
              <a:rPr lang="en-US" sz="2000" b="1" dirty="0" smtClean="0">
                <a:latin typeface="+mj-lt"/>
              </a:rPr>
              <a:t>UCA Dept. of </a:t>
            </a:r>
            <a:r>
              <a:rPr lang="en-US" sz="2000" b="1" dirty="0">
                <a:latin typeface="+mj-lt"/>
              </a:rPr>
              <a:t>Teaching </a:t>
            </a:r>
            <a:r>
              <a:rPr lang="en-US" sz="2000" b="1" dirty="0" smtClean="0">
                <a:latin typeface="+mj-lt"/>
              </a:rPr>
              <a:t>and Learning</a:t>
            </a:r>
          </a:p>
          <a:p>
            <a:pPr lvl="1"/>
            <a:endParaRPr lang="en-US" sz="2400" b="1" dirty="0" smtClean="0">
              <a:latin typeface="+mj-lt"/>
            </a:endParaRPr>
          </a:p>
          <a:p>
            <a:pPr lvl="1"/>
            <a:endParaRPr lang="en-US" sz="2400" b="1" dirty="0" smtClean="0">
              <a:latin typeface="+mj-lt"/>
            </a:endParaRPr>
          </a:p>
          <a:p>
            <a:endParaRPr lang="en-US" sz="2400" b="1" dirty="0">
              <a:latin typeface="+mj-lt"/>
            </a:endParaRPr>
          </a:p>
        </p:txBody>
      </p:sp>
      <p:sp>
        <p:nvSpPr>
          <p:cNvPr id="3" name="TextBox 2"/>
          <p:cNvSpPr txBox="1"/>
          <p:nvPr/>
        </p:nvSpPr>
        <p:spPr>
          <a:xfrm>
            <a:off x="4191000" y="533400"/>
            <a:ext cx="4648200" cy="3785652"/>
          </a:xfrm>
          <a:prstGeom prst="rect">
            <a:avLst/>
          </a:prstGeom>
          <a:noFill/>
        </p:spPr>
        <p:txBody>
          <a:bodyPr wrap="square" rtlCol="0">
            <a:spAutoFit/>
          </a:bodyPr>
          <a:lstStyle/>
          <a:p>
            <a:endParaRPr lang="en-US" sz="2400" b="1" dirty="0" smtClean="0">
              <a:latin typeface="+mj-lt"/>
            </a:endParaRPr>
          </a:p>
          <a:p>
            <a:r>
              <a:rPr lang="en-US" sz="2400" b="1" dirty="0" smtClean="0">
                <a:latin typeface="Baskerville Old Face" pitchFamily="18" charset="0"/>
              </a:rPr>
              <a:t>“Geographic </a:t>
            </a:r>
            <a:r>
              <a:rPr lang="en-US" sz="2400" b="1" dirty="0">
                <a:latin typeface="Baskerville Old Face" pitchFamily="18" charset="0"/>
              </a:rPr>
              <a:t>education encompasses an organized sequence of developmentally appropriate </a:t>
            </a:r>
            <a:r>
              <a:rPr lang="en-US" sz="2400" b="1" dirty="0" smtClean="0">
                <a:latin typeface="Baskerville Old Face" pitchFamily="18" charset="0"/>
              </a:rPr>
              <a:t>knowledge and skills</a:t>
            </a:r>
            <a:r>
              <a:rPr lang="en-US" sz="2400" b="1" dirty="0">
                <a:latin typeface="Baskerville Old Face" pitchFamily="18" charset="0"/>
              </a:rPr>
              <a:t>.</a:t>
            </a:r>
            <a:r>
              <a:rPr lang="en-US" sz="2400" b="1" dirty="0" smtClean="0">
                <a:latin typeface="Baskerville Old Face" pitchFamily="18" charset="0"/>
              </a:rPr>
              <a:t>  </a:t>
            </a:r>
            <a:r>
              <a:rPr lang="en-US" sz="2400" b="1" dirty="0">
                <a:latin typeface="Baskerville Old Face" pitchFamily="18" charset="0"/>
              </a:rPr>
              <a:t>In today's </a:t>
            </a:r>
            <a:r>
              <a:rPr lang="en-US" sz="2400" b="1" dirty="0" smtClean="0">
                <a:latin typeface="Baskerville Old Face" pitchFamily="18" charset="0"/>
              </a:rPr>
              <a:t>interconnected economy, </a:t>
            </a:r>
            <a:r>
              <a:rPr lang="en-US" sz="2400" b="1" dirty="0">
                <a:latin typeface="Baskerville Old Face" pitchFamily="18" charset="0"/>
              </a:rPr>
              <a:t>geographic education offers the </a:t>
            </a:r>
            <a:r>
              <a:rPr lang="en-US" sz="2400" b="1" dirty="0" smtClean="0">
                <a:latin typeface="Baskerville Old Face" pitchFamily="18" charset="0"/>
              </a:rPr>
              <a:t>best </a:t>
            </a:r>
            <a:r>
              <a:rPr lang="en-US" sz="2400" b="1" dirty="0">
                <a:latin typeface="Baskerville Old Face" pitchFamily="18" charset="0"/>
              </a:rPr>
              <a:t>opportunities for </a:t>
            </a:r>
            <a:r>
              <a:rPr lang="en-US" sz="2400" b="1" dirty="0" smtClean="0">
                <a:latin typeface="Baskerville Old Face" pitchFamily="18" charset="0"/>
              </a:rPr>
              <a:t>our </a:t>
            </a:r>
            <a:r>
              <a:rPr lang="en-US" sz="2400" b="1" dirty="0">
                <a:latin typeface="Baskerville Old Face" pitchFamily="18" charset="0"/>
              </a:rPr>
              <a:t>P-12 students to become fully prepared for college, careers, </a:t>
            </a:r>
            <a:r>
              <a:rPr lang="en-US" sz="2400" b="1" dirty="0" smtClean="0">
                <a:latin typeface="Baskerville Old Face" pitchFamily="18" charset="0"/>
              </a:rPr>
              <a:t>and citizenry in Arkansas.”</a:t>
            </a:r>
            <a:endParaRPr lang="en-US" sz="2400" b="1" dirty="0">
              <a:latin typeface="Baskerville Old Face" pitchFamily="18" charset="0"/>
            </a:endParaRPr>
          </a:p>
        </p:txBody>
      </p:sp>
    </p:spTree>
    <p:extLst>
      <p:ext uri="{BB962C8B-B14F-4D97-AF65-F5344CB8AC3E}">
        <p14:creationId xmlns="" xmlns:p14="http://schemas.microsoft.com/office/powerpoint/2010/main" val="2472763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609601"/>
            <a:ext cx="5105400" cy="6186309"/>
          </a:xfrm>
          <a:prstGeom prst="rect">
            <a:avLst/>
          </a:prstGeom>
          <a:noFill/>
        </p:spPr>
        <p:txBody>
          <a:bodyPr wrap="square" rtlCol="0">
            <a:spAutoFit/>
          </a:bodyPr>
          <a:lstStyle/>
          <a:p>
            <a:r>
              <a:rPr lang="en-US" sz="1600" b="1" dirty="0" smtClean="0">
                <a:latin typeface="Baskerville Old Face" pitchFamily="18" charset="0"/>
              </a:rPr>
              <a:t>“I cannot imagine a better undergraduate education for my work in economic development.  Unfortunately most people still believe that geography is memorizing countries and capitals.  The field of study is diverse and prepares students for careers in a variety of areas.  For me, geography perfectly married the study of physically developing urban spaces with understanding demographic, human, and social characteristics of place.  Geography is as much a part of my work as is finance, accounting, or economics.</a:t>
            </a:r>
          </a:p>
          <a:p>
            <a:endParaRPr lang="en-US" sz="1600" b="1" dirty="0" smtClean="0">
              <a:latin typeface="Baskerville Old Face" pitchFamily="18" charset="0"/>
            </a:endParaRPr>
          </a:p>
          <a:p>
            <a:r>
              <a:rPr lang="en-US" sz="1600" b="1" dirty="0" smtClean="0">
                <a:latin typeface="Baskerville Old Face" pitchFamily="18" charset="0"/>
              </a:rPr>
              <a:t>Every student in Arkansas should have access to </a:t>
            </a:r>
          </a:p>
          <a:p>
            <a:r>
              <a:rPr lang="en-US" sz="1600" b="1" dirty="0" smtClean="0">
                <a:latin typeface="Baskerville Old Face" pitchFamily="18" charset="0"/>
              </a:rPr>
              <a:t>a broad and rich geographic education.  Everyone knows that our global economy shapes what happens on Main Street.  Understanding cultures, economies, physical places, and populations is a key to thriving in our world today.  Those who do not will be left behind.  Geography is the only discipline where all of these things intersect.”</a:t>
            </a:r>
          </a:p>
          <a:p>
            <a:endParaRPr lang="en-US" b="1" dirty="0" smtClean="0">
              <a:latin typeface="Baskerville Old Face" pitchFamily="18" charset="0"/>
            </a:endParaRPr>
          </a:p>
          <a:p>
            <a:r>
              <a:rPr lang="en-US" b="1" dirty="0" smtClean="0">
                <a:latin typeface="Baskerville Old Face" pitchFamily="18" charset="0"/>
              </a:rPr>
              <a:t>	-Brad Lacy, 2013</a:t>
            </a:r>
          </a:p>
          <a:p>
            <a:r>
              <a:rPr lang="en-US" sz="2400" b="1" dirty="0" smtClean="0">
                <a:latin typeface="Baskerville Old Face" pitchFamily="18" charset="0"/>
              </a:rPr>
              <a:t>	</a:t>
            </a:r>
            <a:endParaRPr lang="en-US" sz="2400" b="1" dirty="0">
              <a:latin typeface="Baskerville Old Face" pitchFamily="18" charset="0"/>
            </a:endParaRPr>
          </a:p>
        </p:txBody>
      </p:sp>
      <p:pic>
        <p:nvPicPr>
          <p:cNvPr id="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 t="2989" r="9613" b="11824"/>
          <a:stretch/>
        </p:blipFill>
        <p:spPr bwMode="auto">
          <a:xfrm>
            <a:off x="228600" y="1066800"/>
            <a:ext cx="3553097" cy="4519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9116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839200" cy="503238"/>
          </a:xfrm>
        </p:spPr>
        <p:txBody>
          <a:bodyPr>
            <a:normAutofit fontScale="90000"/>
          </a:bodyPr>
          <a:lstStyle/>
          <a:p>
            <a:r>
              <a:rPr lang="en-US" b="1" dirty="0" smtClean="0">
                <a:latin typeface="Berlin Sans FB" pitchFamily="34" charset="0"/>
              </a:rPr>
              <a:t>Geography is NOT just knowing </a:t>
            </a:r>
            <a:r>
              <a:rPr lang="en-US" b="1" dirty="0">
                <a:latin typeface="Berlin Sans FB" pitchFamily="34" charset="0"/>
              </a:rPr>
              <a:t>states and </a:t>
            </a:r>
            <a:r>
              <a:rPr lang="en-US" b="1" dirty="0" smtClean="0">
                <a:latin typeface="Berlin Sans FB" pitchFamily="34" charset="0"/>
              </a:rPr>
              <a:t>capitals.  Geography is:</a:t>
            </a:r>
            <a:r>
              <a:rPr lang="en-US" dirty="0"/>
              <a:t/>
            </a:r>
            <a:br>
              <a:rPr lang="en-US" dirty="0"/>
            </a:br>
            <a:endParaRPr lang="en-US" dirty="0"/>
          </a:p>
        </p:txBody>
      </p:sp>
      <p:sp>
        <p:nvSpPr>
          <p:cNvPr id="3" name="Content Placeholder 2"/>
          <p:cNvSpPr>
            <a:spLocks noGrp="1"/>
          </p:cNvSpPr>
          <p:nvPr>
            <p:ph idx="1"/>
          </p:nvPr>
        </p:nvSpPr>
        <p:spPr>
          <a:xfrm>
            <a:off x="152400" y="1676400"/>
            <a:ext cx="8763000" cy="5105400"/>
          </a:xfrm>
        </p:spPr>
        <p:txBody>
          <a:bodyPr>
            <a:normAutofit fontScale="92500" lnSpcReduction="10000"/>
          </a:bodyPr>
          <a:lstStyle/>
          <a:p>
            <a:r>
              <a:rPr lang="en-US" b="1" dirty="0">
                <a:latin typeface="Berlin Sans FB" pitchFamily="34" charset="0"/>
              </a:rPr>
              <a:t>E</a:t>
            </a:r>
            <a:r>
              <a:rPr lang="en-US" b="1" dirty="0" smtClean="0">
                <a:latin typeface="Berlin Sans FB" pitchFamily="34" charset="0"/>
              </a:rPr>
              <a:t>conomics</a:t>
            </a:r>
            <a:r>
              <a:rPr lang="en-US" dirty="0" smtClean="0">
                <a:latin typeface="Berlin Sans FB" pitchFamily="34" charset="0"/>
              </a:rPr>
              <a:t> and 21</a:t>
            </a:r>
            <a:r>
              <a:rPr lang="en-US" baseline="30000" dirty="0" smtClean="0">
                <a:latin typeface="Berlin Sans FB" pitchFamily="34" charset="0"/>
              </a:rPr>
              <a:t>st</a:t>
            </a:r>
            <a:r>
              <a:rPr lang="en-US" dirty="0" smtClean="0">
                <a:latin typeface="Berlin Sans FB" pitchFamily="34" charset="0"/>
              </a:rPr>
              <a:t> Century jobs, especially with </a:t>
            </a:r>
            <a:r>
              <a:rPr lang="en-US" b="1" dirty="0" smtClean="0">
                <a:latin typeface="Berlin Sans FB" pitchFamily="34" charset="0"/>
              </a:rPr>
              <a:t>GIS</a:t>
            </a:r>
          </a:p>
          <a:p>
            <a:r>
              <a:rPr lang="en-US" dirty="0" smtClean="0">
                <a:latin typeface="Berlin Sans FB" pitchFamily="34" charset="0"/>
              </a:rPr>
              <a:t>US </a:t>
            </a:r>
            <a:r>
              <a:rPr lang="en-US" b="1" dirty="0">
                <a:latin typeface="Berlin Sans FB" pitchFamily="34" charset="0"/>
              </a:rPr>
              <a:t>N</a:t>
            </a:r>
            <a:r>
              <a:rPr lang="en-US" b="1" dirty="0" smtClean="0">
                <a:latin typeface="Berlin Sans FB" pitchFamily="34" charset="0"/>
              </a:rPr>
              <a:t>ational </a:t>
            </a:r>
            <a:r>
              <a:rPr lang="en-US" b="1" dirty="0">
                <a:latin typeface="Berlin Sans FB" pitchFamily="34" charset="0"/>
              </a:rPr>
              <a:t>S</a:t>
            </a:r>
            <a:r>
              <a:rPr lang="en-US" b="1" dirty="0" smtClean="0">
                <a:latin typeface="Berlin Sans FB" pitchFamily="34" charset="0"/>
              </a:rPr>
              <a:t>ecurity </a:t>
            </a:r>
            <a:r>
              <a:rPr lang="en-US" dirty="0" smtClean="0">
                <a:latin typeface="Berlin Sans FB" pitchFamily="34" charset="0"/>
              </a:rPr>
              <a:t>and Arkansas </a:t>
            </a:r>
            <a:r>
              <a:rPr lang="en-US" b="1" dirty="0">
                <a:latin typeface="Berlin Sans FB" pitchFamily="34" charset="0"/>
              </a:rPr>
              <a:t>E</a:t>
            </a:r>
            <a:r>
              <a:rPr lang="en-US" b="1" dirty="0" smtClean="0">
                <a:latin typeface="Berlin Sans FB" pitchFamily="34" charset="0"/>
              </a:rPr>
              <a:t>conomic </a:t>
            </a:r>
            <a:r>
              <a:rPr lang="en-US" b="1" dirty="0">
                <a:latin typeface="Berlin Sans FB" pitchFamily="34" charset="0"/>
              </a:rPr>
              <a:t>S</a:t>
            </a:r>
            <a:r>
              <a:rPr lang="en-US" b="1" dirty="0" smtClean="0">
                <a:latin typeface="Berlin Sans FB" pitchFamily="34" charset="0"/>
              </a:rPr>
              <a:t>ecurity</a:t>
            </a:r>
          </a:p>
          <a:p>
            <a:r>
              <a:rPr lang="en-US" dirty="0" smtClean="0">
                <a:latin typeface="Berlin Sans FB" pitchFamily="34" charset="0"/>
              </a:rPr>
              <a:t>Water and </a:t>
            </a:r>
            <a:r>
              <a:rPr lang="en-US" b="1" dirty="0">
                <a:latin typeface="Berlin Sans FB" pitchFamily="34" charset="0"/>
              </a:rPr>
              <a:t>E</a:t>
            </a:r>
            <a:r>
              <a:rPr lang="en-US" b="1" dirty="0" smtClean="0">
                <a:latin typeface="Berlin Sans FB" pitchFamily="34" charset="0"/>
              </a:rPr>
              <a:t>nvironmental</a:t>
            </a:r>
            <a:r>
              <a:rPr lang="en-US" dirty="0" smtClean="0">
                <a:latin typeface="Berlin Sans FB" pitchFamily="34" charset="0"/>
              </a:rPr>
              <a:t> management</a:t>
            </a:r>
          </a:p>
          <a:p>
            <a:r>
              <a:rPr lang="en-US" b="1" dirty="0" smtClean="0">
                <a:latin typeface="Berlin Sans FB" pitchFamily="34" charset="0"/>
              </a:rPr>
              <a:t>Agriculture</a:t>
            </a:r>
            <a:r>
              <a:rPr lang="en-US" dirty="0" smtClean="0">
                <a:latin typeface="Berlin Sans FB" pitchFamily="34" charset="0"/>
              </a:rPr>
              <a:t> and Food Security</a:t>
            </a:r>
          </a:p>
          <a:p>
            <a:r>
              <a:rPr lang="en-US" b="1" dirty="0" smtClean="0">
                <a:latin typeface="Berlin Sans FB" pitchFamily="34" charset="0"/>
              </a:rPr>
              <a:t>Natural Hazard </a:t>
            </a:r>
            <a:r>
              <a:rPr lang="en-US" dirty="0" smtClean="0">
                <a:latin typeface="Berlin Sans FB" pitchFamily="34" charset="0"/>
              </a:rPr>
              <a:t>and </a:t>
            </a:r>
            <a:r>
              <a:rPr lang="en-US" b="1" dirty="0" smtClean="0">
                <a:latin typeface="Berlin Sans FB" pitchFamily="34" charset="0"/>
              </a:rPr>
              <a:t>Emergency Preparedness</a:t>
            </a:r>
          </a:p>
          <a:p>
            <a:r>
              <a:rPr lang="en-US" b="1" dirty="0" smtClean="0">
                <a:latin typeface="Berlin Sans FB" pitchFamily="34" charset="0"/>
              </a:rPr>
              <a:t>Urban Planning</a:t>
            </a:r>
            <a:r>
              <a:rPr lang="en-US" dirty="0" smtClean="0">
                <a:latin typeface="Berlin Sans FB" pitchFamily="34" charset="0"/>
              </a:rPr>
              <a:t>, business location and industry location dynamics</a:t>
            </a:r>
          </a:p>
          <a:p>
            <a:r>
              <a:rPr lang="en-US" dirty="0" smtClean="0">
                <a:latin typeface="Berlin Sans FB" pitchFamily="34" charset="0"/>
              </a:rPr>
              <a:t>Global </a:t>
            </a:r>
            <a:r>
              <a:rPr lang="en-US" b="1" dirty="0">
                <a:latin typeface="Berlin Sans FB" pitchFamily="34" charset="0"/>
              </a:rPr>
              <a:t>C</a:t>
            </a:r>
            <a:r>
              <a:rPr lang="en-US" b="1" dirty="0" smtClean="0">
                <a:latin typeface="Berlin Sans FB" pitchFamily="34" charset="0"/>
              </a:rPr>
              <a:t>ultural </a:t>
            </a:r>
            <a:r>
              <a:rPr lang="en-US" b="1" dirty="0">
                <a:latin typeface="Berlin Sans FB" pitchFamily="34" charset="0"/>
              </a:rPr>
              <a:t>U</a:t>
            </a:r>
            <a:r>
              <a:rPr lang="en-US" b="1" dirty="0" smtClean="0">
                <a:latin typeface="Berlin Sans FB" pitchFamily="34" charset="0"/>
              </a:rPr>
              <a:t>nderstanding </a:t>
            </a:r>
            <a:r>
              <a:rPr lang="en-US" dirty="0" smtClean="0">
                <a:latin typeface="Berlin Sans FB" pitchFamily="34" charset="0"/>
              </a:rPr>
              <a:t>and connections</a:t>
            </a:r>
          </a:p>
          <a:p>
            <a:r>
              <a:rPr lang="en-US" dirty="0" smtClean="0">
                <a:latin typeface="Berlin Sans FB" pitchFamily="34" charset="0"/>
              </a:rPr>
              <a:t>Attaining and </a:t>
            </a:r>
            <a:r>
              <a:rPr lang="en-US" b="1" dirty="0" smtClean="0">
                <a:latin typeface="Berlin Sans FB" pitchFamily="34" charset="0"/>
              </a:rPr>
              <a:t>mastering skills </a:t>
            </a:r>
            <a:r>
              <a:rPr lang="en-US" dirty="0" smtClean="0">
                <a:latin typeface="Berlin Sans FB" pitchFamily="34" charset="0"/>
              </a:rPr>
              <a:t>our students must have to compete against everyone in the world for jobs that haven’t even been invented yet.</a:t>
            </a:r>
            <a:endParaRPr lang="en-US" dirty="0">
              <a:latin typeface="Berlin Sans FB" pitchFamily="34" charset="0"/>
            </a:endParaRPr>
          </a:p>
        </p:txBody>
      </p:sp>
    </p:spTree>
    <p:extLst>
      <p:ext uri="{BB962C8B-B14F-4D97-AF65-F5344CB8AC3E}">
        <p14:creationId xmlns="" xmlns:p14="http://schemas.microsoft.com/office/powerpoint/2010/main" val="357270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609600"/>
            <a:ext cx="8153400" cy="914400"/>
          </a:xfrm>
        </p:spPr>
        <p:txBody>
          <a:bodyPr>
            <a:noAutofit/>
          </a:bodyPr>
          <a:lstStyle/>
          <a:p>
            <a:pPr eaLnBrk="1" hangingPunct="1"/>
            <a:r>
              <a:rPr lang="en-US" sz="2800" b="1" dirty="0" smtClean="0">
                <a:latin typeface="Trebuchet MS" pitchFamily="34" charset="0"/>
                <a:cs typeface="Tahoma" pitchFamily="34" charset="0"/>
              </a:rPr>
              <a:t>No states, capitals or rivers – but…</a:t>
            </a:r>
            <a:br>
              <a:rPr lang="en-US" sz="2800" b="1" dirty="0" smtClean="0">
                <a:latin typeface="Trebuchet MS" pitchFamily="34" charset="0"/>
                <a:cs typeface="Tahoma" pitchFamily="34" charset="0"/>
              </a:rPr>
            </a:br>
            <a:r>
              <a:rPr lang="en-US" sz="3600" b="1" u="sng" dirty="0" smtClean="0">
                <a:latin typeface="Trebuchet MS" pitchFamily="34" charset="0"/>
                <a:cs typeface="Tahoma" pitchFamily="34" charset="0"/>
              </a:rPr>
              <a:t>place is still important…</a:t>
            </a:r>
          </a:p>
        </p:txBody>
      </p:sp>
      <p:pic>
        <p:nvPicPr>
          <p:cNvPr id="4" name="Content Placeholder 3" descr="SouthAfrica.jpg"/>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28601" y="1600200"/>
            <a:ext cx="6858000" cy="5029200"/>
          </a:xfrm>
        </p:spPr>
      </p:pic>
      <p:sp>
        <p:nvSpPr>
          <p:cNvPr id="2" name="TextBox 1"/>
          <p:cNvSpPr txBox="1"/>
          <p:nvPr/>
        </p:nvSpPr>
        <p:spPr>
          <a:xfrm>
            <a:off x="7162800" y="1752600"/>
            <a:ext cx="1981200" cy="1200329"/>
          </a:xfrm>
          <a:prstGeom prst="rect">
            <a:avLst/>
          </a:prstGeom>
          <a:noFill/>
        </p:spPr>
        <p:txBody>
          <a:bodyPr wrap="square" rtlCol="0">
            <a:spAutoFit/>
          </a:bodyPr>
          <a:lstStyle/>
          <a:p>
            <a:r>
              <a:rPr lang="en-US" sz="2400" b="1" dirty="0" smtClean="0"/>
              <a:t>Well, they got the “South” right</a:t>
            </a:r>
            <a:r>
              <a:rPr lang="en-US" sz="2000" b="1" dirty="0" smtClean="0"/>
              <a:t>!</a:t>
            </a:r>
            <a:endParaRPr lang="en-US" sz="2000" b="1" dirty="0"/>
          </a:p>
        </p:txBody>
      </p:sp>
    </p:spTree>
    <p:extLst>
      <p:ext uri="{BB962C8B-B14F-4D97-AF65-F5344CB8AC3E}">
        <p14:creationId xmlns="" xmlns:p14="http://schemas.microsoft.com/office/powerpoint/2010/main" val="826367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fontScale="90000"/>
          </a:bodyPr>
          <a:lstStyle/>
          <a:p>
            <a:r>
              <a:rPr lang="en-US" b="1" dirty="0" smtClean="0"/>
              <a:t>We lost 4,488 troops….. in Egypt!?!</a:t>
            </a:r>
            <a:r>
              <a:rPr lang="en-US" dirty="0" smtClean="0"/>
              <a:t/>
            </a:r>
            <a:br>
              <a:rPr lang="en-US" dirty="0" smtClean="0"/>
            </a:br>
            <a:r>
              <a:rPr lang="en-US" sz="900" dirty="0" smtClean="0">
                <a:hlinkClick r:id="rId2"/>
              </a:rPr>
              <a:t>http://www.funnyordie.com/slideshows/7dffb13ac4/the-funniest-fox-news-fails#slide6</a:t>
            </a:r>
            <a:endParaRPr lang="en-US" sz="900"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1371600"/>
            <a:ext cx="8610600" cy="52686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91830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533400"/>
            <a:ext cx="8839200" cy="990600"/>
          </a:xfrm>
        </p:spPr>
        <p:txBody>
          <a:bodyPr>
            <a:normAutofit fontScale="90000"/>
          </a:bodyPr>
          <a:lstStyle/>
          <a:p>
            <a:r>
              <a:rPr lang="en-US" sz="3100" b="1" dirty="0" smtClean="0"/>
              <a:t>Dallas TV station relocates a country into the Columbian cocaine region and renames an ocean</a:t>
            </a:r>
            <a:br>
              <a:rPr lang="en-US" sz="3100" b="1" dirty="0" smtClean="0"/>
            </a:br>
            <a:r>
              <a:rPr lang="en-US" sz="1100" dirty="0" smtClean="0">
                <a:hlinkClick r:id="rId2"/>
              </a:rPr>
              <a:t>http://www.newscaststudio.com/2013/03/20/dallas-station-relocates-argentina-entire-ocean/</a:t>
            </a:r>
            <a:endParaRPr lang="en-US" sz="1100" b="1" dirty="0" smtClean="0"/>
          </a:p>
        </p:txBody>
      </p:sp>
      <p:sp>
        <p:nvSpPr>
          <p:cNvPr id="10243" name="Content Placeholder 2"/>
          <p:cNvSpPr>
            <a:spLocks noGrp="1"/>
          </p:cNvSpPr>
          <p:nvPr>
            <p:ph idx="1"/>
          </p:nvPr>
        </p:nvSpPr>
        <p:spPr/>
        <p:txBody>
          <a:bodyPr/>
          <a:lstStyle/>
          <a:p>
            <a:endParaRPr lang="en-US" smtClean="0"/>
          </a:p>
        </p:txBody>
      </p:sp>
      <p:pic>
        <p:nvPicPr>
          <p:cNvPr id="1024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524000"/>
            <a:ext cx="9144000" cy="5333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28280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a:xfrm>
            <a:off x="762000" y="1905000"/>
            <a:ext cx="7543800" cy="4952999"/>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1" y="609600"/>
            <a:ext cx="7848600" cy="1200329"/>
          </a:xfrm>
          <a:prstGeom prst="rect">
            <a:avLst/>
          </a:prstGeom>
          <a:noFill/>
        </p:spPr>
        <p:txBody>
          <a:bodyPr wrap="square" rtlCol="0">
            <a:spAutoFit/>
          </a:bodyPr>
          <a:lstStyle/>
          <a:p>
            <a:pPr algn="ctr"/>
            <a:r>
              <a:rPr lang="en-US" sz="3600" b="1" dirty="0" smtClean="0">
                <a:latin typeface="+mj-lt"/>
              </a:rPr>
              <a:t>Wow!  </a:t>
            </a:r>
            <a:r>
              <a:rPr lang="en-US" sz="3600" b="1" dirty="0">
                <a:latin typeface="+mj-lt"/>
              </a:rPr>
              <a:t>W</a:t>
            </a:r>
            <a:r>
              <a:rPr lang="en-US" sz="3600" b="1" dirty="0" smtClean="0">
                <a:latin typeface="+mj-lt"/>
              </a:rPr>
              <a:t>ho knew Hong Kong was a suburb of Rio de Janeiro?</a:t>
            </a:r>
            <a:endParaRPr lang="en-US" sz="3600" b="1" dirty="0">
              <a:latin typeface="+mj-lt"/>
            </a:endParaRPr>
          </a:p>
        </p:txBody>
      </p:sp>
    </p:spTree>
    <p:extLst>
      <p:ext uri="{BB962C8B-B14F-4D97-AF65-F5344CB8AC3E}">
        <p14:creationId xmlns="" xmlns:p14="http://schemas.microsoft.com/office/powerpoint/2010/main" val="3405376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a:xfrm>
            <a:off x="457200" y="1219200"/>
            <a:ext cx="8229600" cy="76200"/>
          </a:xfrm>
        </p:spPr>
        <p:txBody>
          <a:bodyPr>
            <a:noAutofit/>
          </a:bodyPr>
          <a:lstStyle/>
          <a:p>
            <a:r>
              <a:rPr lang="en-US" sz="2800" b="1" dirty="0" smtClean="0"/>
              <a:t>How many think of water usage as geography?  Agricultural geography is a field of geography – how many Arkansas students need to learn about agriculture for the future?</a:t>
            </a:r>
          </a:p>
        </p:txBody>
      </p:sp>
      <p:pic>
        <p:nvPicPr>
          <p:cNvPr id="25603" name="Content Placeholder 9"/>
          <p:cNvPicPr>
            <a:picLocks noGrp="1" noChangeAspect="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a:xfrm>
            <a:off x="152400" y="2133600"/>
            <a:ext cx="4267200" cy="3962400"/>
          </a:xfrm>
        </p:spPr>
      </p:pic>
      <p:pic>
        <p:nvPicPr>
          <p:cNvPr id="25604" name="Content Placeholder 10"/>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953000" y="2209800"/>
            <a:ext cx="4038600" cy="3587780"/>
          </a:xfrm>
        </p:spPr>
      </p:pic>
    </p:spTree>
    <p:extLst>
      <p:ext uri="{BB962C8B-B14F-4D97-AF65-F5344CB8AC3E}">
        <p14:creationId xmlns="" xmlns:p14="http://schemas.microsoft.com/office/powerpoint/2010/main" val="3937218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IconOverlay xmlns="http://schemas.microsoft.com/sharepoint/v4" xsi:nil="true"/>
  </documentManagement>
</p:properties>
</file>

<file path=customXml/itemProps1.xml><?xml version="1.0" encoding="utf-8"?>
<ds:datastoreItem xmlns:ds="http://schemas.openxmlformats.org/officeDocument/2006/customXml" ds:itemID="{A650F3E1-190C-45A1-8129-E6BDD2912B1E}"/>
</file>

<file path=customXml/itemProps2.xml><?xml version="1.0" encoding="utf-8"?>
<ds:datastoreItem xmlns:ds="http://schemas.openxmlformats.org/officeDocument/2006/customXml" ds:itemID="{203B9BD7-428A-4604-A8D6-708089A6B878}"/>
</file>

<file path=customXml/itemProps3.xml><?xml version="1.0" encoding="utf-8"?>
<ds:datastoreItem xmlns:ds="http://schemas.openxmlformats.org/officeDocument/2006/customXml" ds:itemID="{9E42CDBC-EFCF-460E-8628-AD5E21018E41}"/>
</file>

<file path=docProps/app.xml><?xml version="1.0" encoding="utf-8"?>
<Properties xmlns="http://schemas.openxmlformats.org/officeDocument/2006/extended-properties" xmlns:vt="http://schemas.openxmlformats.org/officeDocument/2006/docPropsVTypes">
  <Template/>
  <TotalTime>2819</TotalTime>
  <Words>636</Words>
  <Application>Microsoft Office PowerPoint</Application>
  <PresentationFormat>On-screen Show (4:3)</PresentationFormat>
  <Paragraphs>80</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Urban</vt:lpstr>
      <vt:lpstr>1_Urban</vt:lpstr>
      <vt:lpstr>Geography &amp; Geographic Skills:  21st Century Skills Arkansas Students Must Know and Be Able to Do</vt:lpstr>
      <vt:lpstr>Slide 2</vt:lpstr>
      <vt:lpstr>Slide 3</vt:lpstr>
      <vt:lpstr>Geography is NOT just knowing states and capitals.  Geography is: </vt:lpstr>
      <vt:lpstr>No states, capitals or rivers – but… place is still important…</vt:lpstr>
      <vt:lpstr>We lost 4,488 troops….. in Egypt!?! http://www.funnyordie.com/slideshows/7dffb13ac4/the-funniest-fox-news-fails#slide6</vt:lpstr>
      <vt:lpstr>Dallas TV station relocates a country into the Columbian cocaine region and renames an ocean http://www.newscaststudio.com/2013/03/20/dallas-station-relocates-argentina-entire-ocean/</vt:lpstr>
      <vt:lpstr>Slide 8</vt:lpstr>
      <vt:lpstr>How many think of water usage as geography?  Agricultural geography is a field of geography – how many Arkansas students need to learn about agriculture for the future?</vt:lpstr>
      <vt:lpstr>We know it’s Center Pivot Irrigation,  shouldn’t all middle school students?</vt:lpstr>
      <vt:lpstr>Environmental issues in Arizona &amp; Texas</vt:lpstr>
      <vt:lpstr>Knowing local geography:   Ever been around someone not from  Russellville on Wednesday at noon?</vt:lpstr>
      <vt:lpstr>Border issues are common between US States – Understanding them is another geography skill.</vt:lpstr>
      <vt:lpstr>NFL – Just maps of where teams are? http://www.sportsgrid.com/nfl/u-s-map-redrawn-nfl-allegiances/</vt:lpstr>
      <vt:lpstr>No – these are economic maps: who spends their money where for which team. http://www.basketballforum.com/nba-forum/451361-great-nba-team-map.html</vt:lpstr>
      <vt:lpstr>These are also maps of economic reach and activity</vt:lpstr>
      <vt:lpstr>Political geography – No state is a stranger to redistricting.   Our students must understand this! </vt:lpstr>
      <vt:lpstr>Slide 18</vt:lpstr>
      <vt:lpstr> During the beginning of a great period of US innovative growth and expansion, what skills did we consider essential to be an educated, productive Arkansan? </vt:lpstr>
      <vt:lpstr>How do we show the importance of Geography?</vt:lpstr>
      <vt:lpstr>Slide 21</vt:lpstr>
      <vt:lpstr>Slide 22</vt:lpstr>
    </vt:vector>
  </TitlesOfParts>
  <Company>RSD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RSD</dc:creator>
  <cp:lastModifiedBy>Juanita C. Giles</cp:lastModifiedBy>
  <cp:revision>61</cp:revision>
  <dcterms:created xsi:type="dcterms:W3CDTF">2013-10-15T21:46:42Z</dcterms:created>
  <dcterms:modified xsi:type="dcterms:W3CDTF">2013-11-04T14:06:14Z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Order">
    <vt:r8>1985900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URL">
    <vt:lpwstr/>
  </property>
</Properties>
</file>