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drawings/drawing2.xml" ContentType="application/vnd.openxmlformats-officedocument.drawingml.chartshapes+xml"/>
  <Override PartName="/ppt/diagrams/data1.xml" ContentType="application/vnd.openxmlformats-officedocument.drawingml.diagramData+xml"/>
  <Override PartName="/ppt/presentation.xml" ContentType="application/vnd.openxmlformats-officedocument.presentationml.presentation.main+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20.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1.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Slides/notesSlide34.xml" ContentType="application/vnd.openxmlformats-officedocument.presentationml.notesSlide+xml"/>
  <Override PartName="/ppt/slideLayouts/slideLayout3.xml" ContentType="application/vnd.openxmlformats-officedocument.presentationml.slideLayout+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slideLayouts/slideLayout9.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notesSlides/notesSlide28.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notesSlides/notesSlide29.xml" ContentType="application/vnd.openxmlformats-officedocument.presentationml.notesSlide+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charts/chart2.xml" ContentType="application/vnd.openxmlformats-officedocument.drawingml.chart+xml"/>
  <Override PartName="/ppt/theme/theme2.xml" ContentType="application/vnd.openxmlformats-officedocument.theme+xml"/>
  <Override PartName="/ppt/charts/chart1.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charts/chart6.xml" ContentType="application/vnd.openxmlformats-officedocument.drawingml.chart+xml"/>
  <Override PartName="/ppt/charts/chart5.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1516" r:id="rId2"/>
    <p:sldId id="1515" r:id="rId3"/>
    <p:sldId id="1517" r:id="rId4"/>
    <p:sldId id="1368" r:id="rId5"/>
    <p:sldId id="1354" r:id="rId6"/>
    <p:sldId id="1103" r:id="rId7"/>
    <p:sldId id="1165" r:id="rId8"/>
    <p:sldId id="1104" r:id="rId9"/>
    <p:sldId id="1106" r:id="rId10"/>
    <p:sldId id="1404" r:id="rId11"/>
    <p:sldId id="1410" r:id="rId12"/>
    <p:sldId id="1214" r:id="rId13"/>
    <p:sldId id="1107" r:id="rId14"/>
    <p:sldId id="1108" r:id="rId15"/>
    <p:sldId id="1109" r:id="rId16"/>
    <p:sldId id="1508" r:id="rId17"/>
    <p:sldId id="1402" r:id="rId18"/>
    <p:sldId id="1444" r:id="rId19"/>
    <p:sldId id="1479" r:id="rId20"/>
    <p:sldId id="1486" r:id="rId21"/>
    <p:sldId id="1487" r:id="rId22"/>
    <p:sldId id="1464" r:id="rId23"/>
    <p:sldId id="1488" r:id="rId24"/>
    <p:sldId id="1506" r:id="rId25"/>
    <p:sldId id="1451" r:id="rId26"/>
    <p:sldId id="1340" r:id="rId27"/>
    <p:sldId id="1480" r:id="rId28"/>
    <p:sldId id="1118" r:id="rId29"/>
    <p:sldId id="1429" r:id="rId30"/>
    <p:sldId id="1430" r:id="rId31"/>
    <p:sldId id="1145" r:id="rId32"/>
    <p:sldId id="1405" r:id="rId33"/>
    <p:sldId id="1406" r:id="rId34"/>
    <p:sldId id="1409" r:id="rId35"/>
    <p:sldId id="1468" r:id="rId36"/>
    <p:sldId id="1518" r:id="rId37"/>
    <p:sldId id="1483" r:id="rId38"/>
    <p:sldId id="1432" r:id="rId39"/>
    <p:sldId id="1511" r:id="rId40"/>
    <p:sldId id="1510" r:id="rId41"/>
    <p:sldId id="1132" r:id="rId42"/>
    <p:sldId id="1485" r:id="rId43"/>
    <p:sldId id="1461" r:id="rId44"/>
    <p:sldId id="1445" r:id="rId45"/>
    <p:sldId id="1505" r:id="rId46"/>
    <p:sldId id="1446" r:id="rId47"/>
    <p:sldId id="1493" r:id="rId48"/>
    <p:sldId id="1300" r:id="rId49"/>
    <p:sldId id="1497" r:id="rId50"/>
    <p:sldId id="1419" r:id="rId51"/>
    <p:sldId id="1423" r:id="rId52"/>
    <p:sldId id="1452" r:id="rId53"/>
    <p:sldId id="1496" r:id="rId54"/>
    <p:sldId id="1374" r:id="rId55"/>
    <p:sldId id="1501" r:id="rId56"/>
    <p:sldId id="1503" r:id="rId57"/>
    <p:sldId id="1507" r:id="rId58"/>
    <p:sldId id="1512" r:id="rId59"/>
    <p:sldId id="1514" r:id="rId60"/>
    <p:sldId id="1513" r:id="rId61"/>
    <p:sldId id="1519" r:id="rId62"/>
    <p:sldId id="1504" r:id="rId63"/>
    <p:sldId id="115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E40"/>
    <a:srgbClr val="00FF00"/>
    <a:srgbClr val="FFA3FB"/>
    <a:srgbClr val="A4FEA4"/>
    <a:srgbClr val="800000"/>
    <a:srgbClr val="FF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009" autoAdjust="0"/>
  </p:normalViewPr>
  <p:slideViewPr>
    <p:cSldViewPr>
      <p:cViewPr>
        <p:scale>
          <a:sx n="60" d="100"/>
          <a:sy n="60" d="100"/>
        </p:scale>
        <p:origin x="-86" y="-96"/>
      </p:cViewPr>
      <p:guideLst>
        <p:guide orient="horz" pos="2160"/>
        <p:guide pos="2880"/>
      </p:guideLst>
    </p:cSldViewPr>
  </p:slideViewPr>
  <p:notesTextViewPr>
    <p:cViewPr>
      <p:scale>
        <a:sx n="1" d="1"/>
        <a:sy n="1" d="1"/>
      </p:scale>
      <p:origin x="0" y="0"/>
    </p:cViewPr>
  </p:notesTextViewPr>
  <p:sorterViewPr>
    <p:cViewPr>
      <p:scale>
        <a:sx n="100" d="100"/>
        <a:sy n="100" d="100"/>
      </p:scale>
      <p:origin x="0" y="176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0989010989011"/>
          <c:y val="6.5857885615251285E-2"/>
          <c:w val="0.81501831501831512"/>
          <c:h val="0.7053726169844019"/>
        </c:manualLayout>
      </c:layout>
      <c:areaChart>
        <c:grouping val="percentStacked"/>
        <c:varyColors val="0"/>
        <c:ser>
          <c:idx val="0"/>
          <c:order val="0"/>
          <c:tx>
            <c:strRef>
              <c:f>Sheet1!$A$2</c:f>
              <c:strCache>
                <c:ptCount val="1"/>
                <c:pt idx="0">
                  <c:v>Metro</c:v>
                </c:pt>
              </c:strCache>
            </c:strRef>
          </c:tx>
          <c:spPr>
            <a:solidFill>
              <a:srgbClr val="3366FF"/>
            </a:solidFill>
            <a:ln w="12168">
              <a:solidFill>
                <a:schemeClr val="tx1"/>
              </a:solidFill>
              <a:prstDash val="solid"/>
            </a:ln>
          </c:spPr>
          <c:cat>
            <c:numRef>
              <c:f>Sheet1!$B$1:$K$1</c:f>
              <c:numCache>
                <c:formatCode>General</c:formatCode>
                <c:ptCount val="10"/>
                <c:pt idx="0">
                  <c:v>1910</c:v>
                </c:pt>
                <c:pt idx="1">
                  <c:v>1920</c:v>
                </c:pt>
                <c:pt idx="2">
                  <c:v>1930</c:v>
                </c:pt>
                <c:pt idx="3">
                  <c:v>1940</c:v>
                </c:pt>
                <c:pt idx="4">
                  <c:v>1950</c:v>
                </c:pt>
                <c:pt idx="5">
                  <c:v>1960</c:v>
                </c:pt>
                <c:pt idx="6">
                  <c:v>1970</c:v>
                </c:pt>
                <c:pt idx="7">
                  <c:v>1980</c:v>
                </c:pt>
                <c:pt idx="8">
                  <c:v>1990</c:v>
                </c:pt>
                <c:pt idx="9">
                  <c:v>2000</c:v>
                </c:pt>
              </c:numCache>
            </c:numRef>
          </c:cat>
          <c:val>
            <c:numRef>
              <c:f>Sheet1!$B$2:$K$2</c:f>
              <c:numCache>
                <c:formatCode>General</c:formatCode>
                <c:ptCount val="10"/>
                <c:pt idx="0">
                  <c:v>26.1</c:v>
                </c:pt>
                <c:pt idx="1">
                  <c:v>35.9</c:v>
                </c:pt>
                <c:pt idx="2">
                  <c:v>54.8</c:v>
                </c:pt>
                <c:pt idx="3">
                  <c:v>63</c:v>
                </c:pt>
                <c:pt idx="4">
                  <c:v>84.5</c:v>
                </c:pt>
                <c:pt idx="5">
                  <c:v>113.5</c:v>
                </c:pt>
                <c:pt idx="6">
                  <c:v>140.19999999999999</c:v>
                </c:pt>
                <c:pt idx="7">
                  <c:v>169.4</c:v>
                </c:pt>
                <c:pt idx="8">
                  <c:v>192.7</c:v>
                </c:pt>
                <c:pt idx="9">
                  <c:v>226</c:v>
                </c:pt>
              </c:numCache>
            </c:numRef>
          </c:val>
        </c:ser>
        <c:ser>
          <c:idx val="1"/>
          <c:order val="1"/>
          <c:tx>
            <c:strRef>
              <c:f>Sheet1!$A$3</c:f>
              <c:strCache>
                <c:ptCount val="1"/>
                <c:pt idx="0">
                  <c:v>Non-Metro</c:v>
                </c:pt>
              </c:strCache>
            </c:strRef>
          </c:tx>
          <c:spPr>
            <a:solidFill>
              <a:srgbClr val="33CC33"/>
            </a:solidFill>
            <a:ln w="12168">
              <a:solidFill>
                <a:schemeClr val="tx1"/>
              </a:solidFill>
              <a:prstDash val="solid"/>
            </a:ln>
          </c:spPr>
          <c:cat>
            <c:numRef>
              <c:f>Sheet1!$B$1:$K$1</c:f>
              <c:numCache>
                <c:formatCode>General</c:formatCode>
                <c:ptCount val="10"/>
                <c:pt idx="0">
                  <c:v>1910</c:v>
                </c:pt>
                <c:pt idx="1">
                  <c:v>1920</c:v>
                </c:pt>
                <c:pt idx="2">
                  <c:v>1930</c:v>
                </c:pt>
                <c:pt idx="3">
                  <c:v>1940</c:v>
                </c:pt>
                <c:pt idx="4">
                  <c:v>1950</c:v>
                </c:pt>
                <c:pt idx="5">
                  <c:v>1960</c:v>
                </c:pt>
                <c:pt idx="6">
                  <c:v>1970</c:v>
                </c:pt>
                <c:pt idx="7">
                  <c:v>1980</c:v>
                </c:pt>
                <c:pt idx="8">
                  <c:v>1990</c:v>
                </c:pt>
                <c:pt idx="9">
                  <c:v>2000</c:v>
                </c:pt>
              </c:numCache>
            </c:numRef>
          </c:cat>
          <c:val>
            <c:numRef>
              <c:f>Sheet1!$B$3:$K$3</c:f>
              <c:numCache>
                <c:formatCode>General</c:formatCode>
                <c:ptCount val="10"/>
                <c:pt idx="0">
                  <c:v>65.900000000000006</c:v>
                </c:pt>
                <c:pt idx="1">
                  <c:v>69.8</c:v>
                </c:pt>
                <c:pt idx="2">
                  <c:v>68</c:v>
                </c:pt>
                <c:pt idx="3">
                  <c:v>68.7</c:v>
                </c:pt>
                <c:pt idx="4">
                  <c:v>66.2</c:v>
                </c:pt>
                <c:pt idx="5">
                  <c:v>65.900000000000006</c:v>
                </c:pt>
                <c:pt idx="6">
                  <c:v>63</c:v>
                </c:pt>
                <c:pt idx="7">
                  <c:v>57.1</c:v>
                </c:pt>
                <c:pt idx="8">
                  <c:v>56</c:v>
                </c:pt>
                <c:pt idx="9">
                  <c:v>55.4</c:v>
                </c:pt>
              </c:numCache>
            </c:numRef>
          </c:val>
        </c:ser>
        <c:dLbls>
          <c:showLegendKey val="0"/>
          <c:showVal val="0"/>
          <c:showCatName val="0"/>
          <c:showSerName val="0"/>
          <c:showPercent val="0"/>
          <c:showBubbleSize val="0"/>
        </c:dLbls>
        <c:axId val="81938304"/>
        <c:axId val="81939840"/>
      </c:areaChart>
      <c:catAx>
        <c:axId val="81938304"/>
        <c:scaling>
          <c:orientation val="minMax"/>
        </c:scaling>
        <c:delete val="0"/>
        <c:axPos val="b"/>
        <c:numFmt formatCode="General" sourceLinked="1"/>
        <c:majorTickMark val="out"/>
        <c:minorTickMark val="none"/>
        <c:tickLblPos val="nextTo"/>
        <c:spPr>
          <a:ln w="3042">
            <a:solidFill>
              <a:schemeClr val="tx1"/>
            </a:solidFill>
            <a:prstDash val="solid"/>
          </a:ln>
        </c:spPr>
        <c:txPr>
          <a:bodyPr rot="0" vert="horz"/>
          <a:lstStyle/>
          <a:p>
            <a:pPr>
              <a:defRPr sz="1701" b="1" i="0" u="none" strike="noStrike" baseline="0">
                <a:solidFill>
                  <a:schemeClr val="tx1"/>
                </a:solidFill>
                <a:latin typeface="Arial"/>
                <a:ea typeface="Arial"/>
                <a:cs typeface="Arial"/>
              </a:defRPr>
            </a:pPr>
            <a:endParaRPr lang="en-US"/>
          </a:p>
        </c:txPr>
        <c:crossAx val="81939840"/>
        <c:crosses val="autoZero"/>
        <c:auto val="1"/>
        <c:lblAlgn val="ctr"/>
        <c:lblOffset val="100"/>
        <c:tickLblSkip val="1"/>
        <c:tickMarkSkip val="1"/>
        <c:noMultiLvlLbl val="0"/>
      </c:catAx>
      <c:valAx>
        <c:axId val="81939840"/>
        <c:scaling>
          <c:orientation val="minMax"/>
        </c:scaling>
        <c:delete val="0"/>
        <c:axPos val="l"/>
        <c:majorGridlines>
          <c:spPr>
            <a:ln w="3042">
              <a:solidFill>
                <a:schemeClr val="tx1"/>
              </a:solidFill>
              <a:prstDash val="solid"/>
            </a:ln>
          </c:spPr>
        </c:majorGridlines>
        <c:numFmt formatCode="0%" sourceLinked="1"/>
        <c:majorTickMark val="out"/>
        <c:minorTickMark val="none"/>
        <c:tickLblPos val="nextTo"/>
        <c:spPr>
          <a:ln w="3042">
            <a:solidFill>
              <a:schemeClr val="tx1"/>
            </a:solidFill>
            <a:prstDash val="solid"/>
          </a:ln>
        </c:spPr>
        <c:txPr>
          <a:bodyPr rot="0" vert="horz"/>
          <a:lstStyle/>
          <a:p>
            <a:pPr>
              <a:defRPr sz="1701" b="1" i="0" u="none" strike="noStrike" baseline="0">
                <a:solidFill>
                  <a:schemeClr val="tx1"/>
                </a:solidFill>
                <a:latin typeface="Arial"/>
                <a:ea typeface="Arial"/>
                <a:cs typeface="Arial"/>
              </a:defRPr>
            </a:pPr>
            <a:endParaRPr lang="en-US"/>
          </a:p>
        </c:txPr>
        <c:crossAx val="81938304"/>
        <c:crosses val="autoZero"/>
        <c:crossBetween val="midCat"/>
      </c:valAx>
      <c:spPr>
        <a:noFill/>
        <a:ln w="12168">
          <a:solidFill>
            <a:schemeClr val="tx1"/>
          </a:solidFill>
          <a:prstDash val="solid"/>
        </a:ln>
      </c:spPr>
    </c:plotArea>
    <c:legend>
      <c:legendPos val="b"/>
      <c:layout>
        <c:manualLayout>
          <c:xMode val="edge"/>
          <c:yMode val="edge"/>
          <c:x val="0.40750915750915756"/>
          <c:y val="0.91681109185441922"/>
          <c:w val="0.2783882783882784"/>
          <c:h val="7.7989601386481797E-2"/>
        </c:manualLayout>
      </c:layout>
      <c:overlay val="0"/>
      <c:spPr>
        <a:noFill/>
        <a:ln w="3042">
          <a:solidFill>
            <a:schemeClr val="tx1"/>
          </a:solidFill>
          <a:prstDash val="solid"/>
        </a:ln>
      </c:spPr>
      <c:txPr>
        <a:bodyPr/>
        <a:lstStyle/>
        <a:p>
          <a:pPr>
            <a:defRPr sz="1562" b="1" i="0" u="none" strike="noStrike" baseline="0">
              <a:solidFill>
                <a:schemeClr val="tx1"/>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1701"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rgbClr val="0070C0"/>
            </a:solidFill>
          </c:spPr>
          <c:invertIfNegative val="0"/>
          <c:dPt>
            <c:idx val="4"/>
            <c:invertIfNegative val="0"/>
            <c:bubble3D val="0"/>
          </c:dPt>
          <c:dPt>
            <c:idx val="9"/>
            <c:invertIfNegative val="0"/>
            <c:bubble3D val="0"/>
          </c:dPt>
          <c:dLbls>
            <c:dLbl>
              <c:idx val="1"/>
              <c:layout>
                <c:manualLayout>
                  <c:x val="6.9444444444444441E-3"/>
                  <c:y val="-1.0357695789575588E-16"/>
                </c:manualLayout>
              </c:layout>
              <c:numFmt formatCode="0%" sourceLinked="0"/>
              <c:spPr/>
              <c:txPr>
                <a:bodyPr/>
                <a:lstStyle/>
                <a:p>
                  <a:pPr>
                    <a:defRPr/>
                  </a:pPr>
                  <a:endParaRPr lang="en-US"/>
                </a:p>
              </c:txPr>
              <c:dLblPos val="outEnd"/>
              <c:showLegendKey val="0"/>
              <c:showVal val="1"/>
              <c:showCatName val="0"/>
              <c:showSerName val="0"/>
              <c:showPercent val="0"/>
              <c:showBubbleSize val="0"/>
            </c:dLbl>
            <c:dLbl>
              <c:idx val="3"/>
              <c:layout>
                <c:manualLayout>
                  <c:x val="5.6090798869119461E-3"/>
                  <c:y val="1.2798213656128805E-2"/>
                </c:manualLayout>
              </c:layout>
              <c:showLegendKey val="0"/>
              <c:showVal val="1"/>
              <c:showCatName val="0"/>
              <c:showSerName val="0"/>
              <c:showPercent val="0"/>
              <c:showBubbleSize val="0"/>
            </c:dLbl>
            <c:dLbl>
              <c:idx val="9"/>
              <c:layout>
                <c:manualLayout>
                  <c:x val="-5.5712493702185133E-3"/>
                  <c:y val="0"/>
                </c:manualLayout>
              </c:layout>
              <c:showLegendKey val="0"/>
              <c:showVal val="1"/>
              <c:showCatName val="0"/>
              <c:showSerName val="0"/>
              <c:showPercent val="0"/>
              <c:showBubbleSize val="0"/>
            </c:dLbl>
            <c:dLbl>
              <c:idx val="10"/>
              <c:layout>
                <c:manualLayout>
                  <c:x val="0"/>
                  <c:y val="0"/>
                </c:manualLayout>
              </c:layout>
              <c:showLegendKey val="0"/>
              <c:showVal val="1"/>
              <c:showCatName val="0"/>
              <c:showSerName val="0"/>
              <c:showPercent val="0"/>
              <c:showBubbleSize val="0"/>
            </c:dLbl>
            <c:dLbl>
              <c:idx val="11"/>
              <c:layout>
                <c:manualLayout>
                  <c:x val="8.3568740553277704E-3"/>
                  <c:y val="-2.6041666666667142E-3"/>
                </c:manualLayout>
              </c:layout>
              <c:showLegendKey val="0"/>
              <c:showVal val="1"/>
              <c:showCatName val="0"/>
              <c:showSerName val="0"/>
              <c:showPercent val="0"/>
              <c:showBubbleSize val="0"/>
            </c:dLbl>
            <c:dLbl>
              <c:idx val="12"/>
              <c:layout>
                <c:manualLayout>
                  <c:x val="9.7496863978825017E-3"/>
                  <c:y val="-2.6041666666666665E-3"/>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Sheet1!$A$2:$A$21</c:f>
              <c:strCache>
                <c:ptCount val="20"/>
                <c:pt idx="0">
                  <c:v>AL</c:v>
                </c:pt>
                <c:pt idx="1">
                  <c:v>AR</c:v>
                </c:pt>
                <c:pt idx="2">
                  <c:v>FL</c:v>
                </c:pt>
                <c:pt idx="3">
                  <c:v>GA</c:v>
                </c:pt>
                <c:pt idx="4">
                  <c:v>KY</c:v>
                </c:pt>
                <c:pt idx="5">
                  <c:v>LA</c:v>
                </c:pt>
                <c:pt idx="6">
                  <c:v>MD</c:v>
                </c:pt>
                <c:pt idx="7">
                  <c:v>MO</c:v>
                </c:pt>
                <c:pt idx="8">
                  <c:v>MS</c:v>
                </c:pt>
                <c:pt idx="9">
                  <c:v>NC</c:v>
                </c:pt>
                <c:pt idx="10">
                  <c:v>OK</c:v>
                </c:pt>
                <c:pt idx="11">
                  <c:v>SC</c:v>
                </c:pt>
                <c:pt idx="12">
                  <c:v>TN</c:v>
                </c:pt>
                <c:pt idx="13">
                  <c:v>TX</c:v>
                </c:pt>
                <c:pt idx="14">
                  <c:v>VA</c:v>
                </c:pt>
                <c:pt idx="15">
                  <c:v>WV</c:v>
                </c:pt>
                <c:pt idx="16">
                  <c:v>KS</c:v>
                </c:pt>
                <c:pt idx="17">
                  <c:v>IL</c:v>
                </c:pt>
                <c:pt idx="18">
                  <c:v>IA</c:v>
                </c:pt>
                <c:pt idx="19">
                  <c:v>NE</c:v>
                </c:pt>
              </c:strCache>
            </c:strRef>
          </c:cat>
          <c:val>
            <c:numRef>
              <c:f>Sheet1!$B$2:$B$21</c:f>
              <c:numCache>
                <c:formatCode>General</c:formatCode>
                <c:ptCount val="20"/>
                <c:pt idx="0">
                  <c:v>0.51400000000000001</c:v>
                </c:pt>
                <c:pt idx="1">
                  <c:v>0.60499999999999998</c:v>
                </c:pt>
                <c:pt idx="2">
                  <c:v>0.128</c:v>
                </c:pt>
                <c:pt idx="3">
                  <c:v>0.34599999999999997</c:v>
                </c:pt>
                <c:pt idx="4">
                  <c:v>0.59</c:v>
                </c:pt>
                <c:pt idx="5">
                  <c:v>0.38700000000000001</c:v>
                </c:pt>
                <c:pt idx="6">
                  <c:v>0.16500000000000001</c:v>
                </c:pt>
                <c:pt idx="7">
                  <c:v>0.434</c:v>
                </c:pt>
                <c:pt idx="8">
                  <c:v>0.72399999999999998</c:v>
                </c:pt>
                <c:pt idx="9">
                  <c:v>0.45100000000000001</c:v>
                </c:pt>
                <c:pt idx="10">
                  <c:v>0.54200000000000004</c:v>
                </c:pt>
                <c:pt idx="11">
                  <c:v>0.442</c:v>
                </c:pt>
                <c:pt idx="12">
                  <c:v>0.45800000000000002</c:v>
                </c:pt>
                <c:pt idx="13">
                  <c:v>0.247</c:v>
                </c:pt>
                <c:pt idx="14">
                  <c:v>0.30199999999999999</c:v>
                </c:pt>
                <c:pt idx="15">
                  <c:v>0.66800000000000004</c:v>
                </c:pt>
                <c:pt idx="16">
                  <c:v>0.498</c:v>
                </c:pt>
                <c:pt idx="17">
                  <c:v>0.2</c:v>
                </c:pt>
                <c:pt idx="18">
                  <c:v>0.58299999999999996</c:v>
                </c:pt>
                <c:pt idx="19">
                  <c:v>0.46200000000000002</c:v>
                </c:pt>
              </c:numCache>
            </c:numRef>
          </c:val>
        </c:ser>
        <c:dLbls>
          <c:showLegendKey val="0"/>
          <c:showVal val="0"/>
          <c:showCatName val="0"/>
          <c:showSerName val="0"/>
          <c:showPercent val="0"/>
          <c:showBubbleSize val="0"/>
        </c:dLbls>
        <c:gapWidth val="150"/>
        <c:axId val="82050048"/>
        <c:axId val="81662720"/>
      </c:barChart>
      <c:catAx>
        <c:axId val="82050048"/>
        <c:scaling>
          <c:orientation val="minMax"/>
        </c:scaling>
        <c:delete val="0"/>
        <c:axPos val="b"/>
        <c:numFmt formatCode="General" sourceLinked="1"/>
        <c:majorTickMark val="out"/>
        <c:minorTickMark val="none"/>
        <c:tickLblPos val="nextTo"/>
        <c:txPr>
          <a:bodyPr/>
          <a:lstStyle/>
          <a:p>
            <a:pPr>
              <a:defRPr sz="1600"/>
            </a:pPr>
            <a:endParaRPr lang="en-US"/>
          </a:p>
        </c:txPr>
        <c:crossAx val="81662720"/>
        <c:crosses val="autoZero"/>
        <c:auto val="1"/>
        <c:lblAlgn val="ctr"/>
        <c:lblOffset val="100"/>
        <c:noMultiLvlLbl val="0"/>
      </c:catAx>
      <c:valAx>
        <c:axId val="81662720"/>
        <c:scaling>
          <c:orientation val="minMax"/>
        </c:scaling>
        <c:delete val="0"/>
        <c:axPos val="l"/>
        <c:majorGridlines/>
        <c:numFmt formatCode="0%" sourceLinked="0"/>
        <c:majorTickMark val="out"/>
        <c:minorTickMark val="none"/>
        <c:tickLblPos val="nextTo"/>
        <c:crossAx val="82050048"/>
        <c:crosses val="autoZero"/>
        <c:crossBetween val="between"/>
      </c:valAx>
      <c:spPr>
        <a:noFill/>
        <a:ln w="25401">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1976</c:v>
                </c:pt>
              </c:strCache>
            </c:strRef>
          </c:tx>
          <c:invertIfNegative val="0"/>
          <c:dLbls>
            <c:numFmt formatCode="0%" sourceLinked="0"/>
            <c:txPr>
              <a:bodyPr/>
              <a:lstStyle/>
              <a:p>
                <a:pPr>
                  <a:defRPr sz="2710" b="1" baseline="0"/>
                </a:pPr>
                <a:endParaRPr lang="en-US"/>
              </a:p>
            </c:txPr>
            <c:showLegendKey val="0"/>
            <c:showVal val="1"/>
            <c:showCatName val="0"/>
            <c:showSerName val="0"/>
            <c:showPercent val="0"/>
            <c:showBubbleSize val="0"/>
            <c:showLeaderLines val="0"/>
          </c:dLbls>
          <c:cat>
            <c:numRef>
              <c:f>Sheet1!$A$2:$A$3</c:f>
              <c:numCache>
                <c:formatCode>General</c:formatCode>
                <c:ptCount val="2"/>
                <c:pt idx="0">
                  <c:v>1976</c:v>
                </c:pt>
                <c:pt idx="1">
                  <c:v>2012</c:v>
                </c:pt>
              </c:numCache>
            </c:numRef>
          </c:cat>
          <c:val>
            <c:numRef>
              <c:f>Sheet1!$B$2:$B$3</c:f>
              <c:numCache>
                <c:formatCode>General</c:formatCode>
                <c:ptCount val="2"/>
                <c:pt idx="0">
                  <c:v>0.68</c:v>
                </c:pt>
                <c:pt idx="1">
                  <c:v>0.88</c:v>
                </c:pt>
              </c:numCache>
            </c:numRef>
          </c:val>
        </c:ser>
        <c:dLbls>
          <c:showLegendKey val="0"/>
          <c:showVal val="0"/>
          <c:showCatName val="0"/>
          <c:showSerName val="0"/>
          <c:showPercent val="0"/>
          <c:showBubbleSize val="0"/>
        </c:dLbls>
        <c:gapWidth val="150"/>
        <c:axId val="104527744"/>
        <c:axId val="104529280"/>
      </c:barChart>
      <c:catAx>
        <c:axId val="104527744"/>
        <c:scaling>
          <c:orientation val="minMax"/>
        </c:scaling>
        <c:delete val="0"/>
        <c:axPos val="b"/>
        <c:numFmt formatCode="General" sourceLinked="1"/>
        <c:majorTickMark val="out"/>
        <c:minorTickMark val="none"/>
        <c:tickLblPos val="nextTo"/>
        <c:crossAx val="104529280"/>
        <c:crosses val="autoZero"/>
        <c:auto val="1"/>
        <c:lblAlgn val="ctr"/>
        <c:lblOffset val="100"/>
        <c:noMultiLvlLbl val="0"/>
      </c:catAx>
      <c:valAx>
        <c:axId val="104529280"/>
        <c:scaling>
          <c:orientation val="minMax"/>
        </c:scaling>
        <c:delete val="0"/>
        <c:axPos val="l"/>
        <c:majorGridlines/>
        <c:numFmt formatCode="0%" sourceLinked="0"/>
        <c:majorTickMark val="out"/>
        <c:minorTickMark val="none"/>
        <c:tickLblPos val="nextTo"/>
        <c:crossAx val="104527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53743006178818E-2"/>
          <c:y val="4.5711586047421857E-2"/>
          <c:w val="0.70183268886838279"/>
          <c:h val="0.746151731225695"/>
        </c:manualLayout>
      </c:layout>
      <c:lineChart>
        <c:grouping val="standard"/>
        <c:varyColors val="0"/>
        <c:ser>
          <c:idx val="0"/>
          <c:order val="0"/>
          <c:tx>
            <c:strRef>
              <c:f>Sheet1!$A$2</c:f>
              <c:strCache>
                <c:ptCount val="1"/>
                <c:pt idx="0">
                  <c:v>Demands by Business</c:v>
                </c:pt>
              </c:strCache>
            </c:strRef>
          </c:tx>
          <c:spPr>
            <a:ln w="88900"/>
          </c:spPr>
          <c:marker>
            <c:symbol val="none"/>
          </c:marker>
          <c:cat>
            <c:strRef>
              <c:f>Sheet1!$B$1:$N$1</c:f>
              <c:strCache>
                <c:ptCount val="13"/>
                <c:pt idx="0">
                  <c:v>1920</c:v>
                </c:pt>
                <c:pt idx="1">
                  <c:v>1930</c:v>
                </c:pt>
                <c:pt idx="2">
                  <c:v>1940</c:v>
                </c:pt>
                <c:pt idx="3">
                  <c:v>1950</c:v>
                </c:pt>
                <c:pt idx="4">
                  <c:v>1960</c:v>
                </c:pt>
                <c:pt idx="5">
                  <c:v>1970</c:v>
                </c:pt>
                <c:pt idx="6">
                  <c:v>1980</c:v>
                </c:pt>
                <c:pt idx="7">
                  <c:v>1990</c:v>
                </c:pt>
                <c:pt idx="8">
                  <c:v>2000</c:v>
                </c:pt>
                <c:pt idx="9">
                  <c:v>2010</c:v>
                </c:pt>
                <c:pt idx="10">
                  <c:v>2020</c:v>
                </c:pt>
                <c:pt idx="11">
                  <c:v>2030</c:v>
                </c:pt>
                <c:pt idx="12">
                  <c:v>2040</c:v>
                </c:pt>
              </c:strCache>
            </c:strRef>
          </c:cat>
          <c:val>
            <c:numRef>
              <c:f>Sheet1!$B$2:$N$2</c:f>
              <c:numCache>
                <c:formatCode>General</c:formatCode>
                <c:ptCount val="13"/>
                <c:pt idx="0">
                  <c:v>1</c:v>
                </c:pt>
                <c:pt idx="1">
                  <c:v>2</c:v>
                </c:pt>
                <c:pt idx="2">
                  <c:v>4</c:v>
                </c:pt>
                <c:pt idx="3">
                  <c:v>6</c:v>
                </c:pt>
                <c:pt idx="4">
                  <c:v>9</c:v>
                </c:pt>
                <c:pt idx="5">
                  <c:v>14</c:v>
                </c:pt>
                <c:pt idx="6">
                  <c:v>20</c:v>
                </c:pt>
                <c:pt idx="7">
                  <c:v>30</c:v>
                </c:pt>
                <c:pt idx="8">
                  <c:v>44</c:v>
                </c:pt>
                <c:pt idx="9">
                  <c:v>70</c:v>
                </c:pt>
                <c:pt idx="10">
                  <c:v>110</c:v>
                </c:pt>
                <c:pt idx="11">
                  <c:v>150</c:v>
                </c:pt>
                <c:pt idx="12">
                  <c:v>200</c:v>
                </c:pt>
              </c:numCache>
            </c:numRef>
          </c:val>
          <c:smooth val="0"/>
        </c:ser>
        <c:ser>
          <c:idx val="1"/>
          <c:order val="1"/>
          <c:tx>
            <c:strRef>
              <c:f>Sheet1!$A$3</c:f>
              <c:strCache>
                <c:ptCount val="1"/>
                <c:pt idx="0">
                  <c:v>Workforce Skills</c:v>
                </c:pt>
              </c:strCache>
            </c:strRef>
          </c:tx>
          <c:spPr>
            <a:ln w="88900">
              <a:solidFill>
                <a:srgbClr val="FF0000"/>
              </a:solidFill>
            </a:ln>
          </c:spPr>
          <c:marker>
            <c:symbol val="none"/>
          </c:marker>
          <c:cat>
            <c:strRef>
              <c:f>Sheet1!$B$1:$N$1</c:f>
              <c:strCache>
                <c:ptCount val="13"/>
                <c:pt idx="0">
                  <c:v>1920</c:v>
                </c:pt>
                <c:pt idx="1">
                  <c:v>1930</c:v>
                </c:pt>
                <c:pt idx="2">
                  <c:v>1940</c:v>
                </c:pt>
                <c:pt idx="3">
                  <c:v>1950</c:v>
                </c:pt>
                <c:pt idx="4">
                  <c:v>1960</c:v>
                </c:pt>
                <c:pt idx="5">
                  <c:v>1970</c:v>
                </c:pt>
                <c:pt idx="6">
                  <c:v>1980</c:v>
                </c:pt>
                <c:pt idx="7">
                  <c:v>1990</c:v>
                </c:pt>
                <c:pt idx="8">
                  <c:v>2000</c:v>
                </c:pt>
                <c:pt idx="9">
                  <c:v>2010</c:v>
                </c:pt>
                <c:pt idx="10">
                  <c:v>2020</c:v>
                </c:pt>
                <c:pt idx="11">
                  <c:v>2030</c:v>
                </c:pt>
                <c:pt idx="12">
                  <c:v>2040</c:v>
                </c:pt>
              </c:strCache>
            </c:strRef>
          </c:cat>
          <c:val>
            <c:numRef>
              <c:f>Sheet1!$B$3:$N$3</c:f>
              <c:numCache>
                <c:formatCode>General</c:formatCode>
                <c:ptCount val="13"/>
                <c:pt idx="0">
                  <c:v>1</c:v>
                </c:pt>
                <c:pt idx="1">
                  <c:v>2</c:v>
                </c:pt>
                <c:pt idx="2">
                  <c:v>3.8</c:v>
                </c:pt>
                <c:pt idx="3">
                  <c:v>5.8</c:v>
                </c:pt>
                <c:pt idx="4">
                  <c:v>8.8000000000000007</c:v>
                </c:pt>
                <c:pt idx="5">
                  <c:v>13</c:v>
                </c:pt>
                <c:pt idx="6">
                  <c:v>18</c:v>
                </c:pt>
                <c:pt idx="7">
                  <c:v>25</c:v>
                </c:pt>
                <c:pt idx="8">
                  <c:v>35</c:v>
                </c:pt>
                <c:pt idx="9">
                  <c:v>50</c:v>
                </c:pt>
                <c:pt idx="10">
                  <c:v>68</c:v>
                </c:pt>
                <c:pt idx="11">
                  <c:v>90</c:v>
                </c:pt>
                <c:pt idx="12">
                  <c:v>120</c:v>
                </c:pt>
              </c:numCache>
            </c:numRef>
          </c:val>
          <c:smooth val="0"/>
        </c:ser>
        <c:dLbls>
          <c:showLegendKey val="0"/>
          <c:showVal val="0"/>
          <c:showCatName val="0"/>
          <c:showSerName val="0"/>
          <c:showPercent val="0"/>
          <c:showBubbleSize val="0"/>
        </c:dLbls>
        <c:marker val="1"/>
        <c:smooth val="0"/>
        <c:axId val="105193472"/>
        <c:axId val="105195008"/>
      </c:lineChart>
      <c:catAx>
        <c:axId val="105193472"/>
        <c:scaling>
          <c:orientation val="minMax"/>
        </c:scaling>
        <c:delete val="0"/>
        <c:axPos val="b"/>
        <c:majorTickMark val="out"/>
        <c:minorTickMark val="none"/>
        <c:tickLblPos val="nextTo"/>
        <c:crossAx val="105195008"/>
        <c:crosses val="autoZero"/>
        <c:auto val="1"/>
        <c:lblAlgn val="ctr"/>
        <c:lblOffset val="100"/>
        <c:noMultiLvlLbl val="0"/>
      </c:catAx>
      <c:valAx>
        <c:axId val="105195008"/>
        <c:scaling>
          <c:orientation val="minMax"/>
        </c:scaling>
        <c:delete val="0"/>
        <c:axPos val="l"/>
        <c:majorGridlines/>
        <c:numFmt formatCode="General" sourceLinked="1"/>
        <c:majorTickMark val="out"/>
        <c:minorTickMark val="none"/>
        <c:tickLblPos val="nextTo"/>
        <c:crossAx val="10519347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02736837382506"/>
          <c:y val="3.8330297126933754E-2"/>
          <c:w val="0.78034636696054016"/>
          <c:h val="0.86341410836667831"/>
        </c:manualLayout>
      </c:layout>
      <c:barChart>
        <c:barDir val="col"/>
        <c:grouping val="clustered"/>
        <c:varyColors val="0"/>
        <c:ser>
          <c:idx val="0"/>
          <c:order val="0"/>
          <c:tx>
            <c:strRef>
              <c:f>Sheet1!$B$1</c:f>
              <c:strCache>
                <c:ptCount val="1"/>
                <c:pt idx="0">
                  <c:v>1940</c:v>
                </c:pt>
              </c:strCache>
            </c:strRef>
          </c:tx>
          <c:spPr>
            <a:solidFill>
              <a:srgbClr val="C00000"/>
            </a:solidFill>
          </c:spPr>
          <c:invertIfNegative val="0"/>
          <c:dLbls>
            <c:dLbl>
              <c:idx val="0"/>
              <c:layout>
                <c:manualLayout>
                  <c:x val="1.7094017094017096E-2"/>
                  <c:y val="9.691096305269533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6980056980056983E-3"/>
                  <c:y val="-4.8455481526347668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Less than HS</c:v>
                </c:pt>
                <c:pt idx="1">
                  <c:v>HS Grad</c:v>
                </c:pt>
                <c:pt idx="2">
                  <c:v>Some College</c:v>
                </c:pt>
                <c:pt idx="3">
                  <c:v>BA plus</c:v>
                </c:pt>
              </c:strCache>
            </c:strRef>
          </c:cat>
          <c:val>
            <c:numRef>
              <c:f>Sheet1!$B$2:$B$5</c:f>
              <c:numCache>
                <c:formatCode>General</c:formatCode>
                <c:ptCount val="4"/>
                <c:pt idx="0">
                  <c:v>0.76</c:v>
                </c:pt>
                <c:pt idx="1">
                  <c:v>0.14000000000000001</c:v>
                </c:pt>
                <c:pt idx="2">
                  <c:v>0.05</c:v>
                </c:pt>
                <c:pt idx="3">
                  <c:v>0.05</c:v>
                </c:pt>
              </c:numCache>
            </c:numRef>
          </c:val>
        </c:ser>
        <c:ser>
          <c:idx val="1"/>
          <c:order val="1"/>
          <c:tx>
            <c:strRef>
              <c:f>Sheet1!$C$1</c:f>
              <c:strCache>
                <c:ptCount val="1"/>
                <c:pt idx="0">
                  <c:v>1950</c:v>
                </c:pt>
              </c:strCache>
            </c:strRef>
          </c:tx>
          <c:spPr>
            <a:solidFill>
              <a:srgbClr val="FF0000"/>
            </a:solidFill>
          </c:spPr>
          <c:invertIfNegative val="0"/>
          <c:cat>
            <c:strRef>
              <c:f>Sheet1!$A$2:$A$5</c:f>
              <c:strCache>
                <c:ptCount val="4"/>
                <c:pt idx="0">
                  <c:v>Less than HS</c:v>
                </c:pt>
                <c:pt idx="1">
                  <c:v>HS Grad</c:v>
                </c:pt>
                <c:pt idx="2">
                  <c:v>Some College</c:v>
                </c:pt>
                <c:pt idx="3">
                  <c:v>BA plus</c:v>
                </c:pt>
              </c:strCache>
            </c:strRef>
          </c:cat>
          <c:val>
            <c:numRef>
              <c:f>Sheet1!$C$2:$C$5</c:f>
              <c:numCache>
                <c:formatCode>General</c:formatCode>
                <c:ptCount val="4"/>
                <c:pt idx="0">
                  <c:v>0.66</c:v>
                </c:pt>
                <c:pt idx="1">
                  <c:v>0.21</c:v>
                </c:pt>
                <c:pt idx="2">
                  <c:v>7.0000000000000007E-2</c:v>
                </c:pt>
                <c:pt idx="3">
                  <c:v>0.06</c:v>
                </c:pt>
              </c:numCache>
            </c:numRef>
          </c:val>
        </c:ser>
        <c:ser>
          <c:idx val="2"/>
          <c:order val="2"/>
          <c:tx>
            <c:strRef>
              <c:f>Sheet1!$D$1</c:f>
              <c:strCache>
                <c:ptCount val="1"/>
                <c:pt idx="0">
                  <c:v>1960</c:v>
                </c:pt>
              </c:strCache>
            </c:strRef>
          </c:tx>
          <c:spPr>
            <a:solidFill>
              <a:srgbClr val="FFC000"/>
            </a:solidFill>
          </c:spPr>
          <c:invertIfNegative val="0"/>
          <c:cat>
            <c:strRef>
              <c:f>Sheet1!$A$2:$A$5</c:f>
              <c:strCache>
                <c:ptCount val="4"/>
                <c:pt idx="0">
                  <c:v>Less than HS</c:v>
                </c:pt>
                <c:pt idx="1">
                  <c:v>HS Grad</c:v>
                </c:pt>
                <c:pt idx="2">
                  <c:v>Some College</c:v>
                </c:pt>
                <c:pt idx="3">
                  <c:v>BA plus</c:v>
                </c:pt>
              </c:strCache>
            </c:strRef>
          </c:cat>
          <c:val>
            <c:numRef>
              <c:f>Sheet1!$D$2:$D$5</c:f>
              <c:numCache>
                <c:formatCode>General</c:formatCode>
                <c:ptCount val="4"/>
                <c:pt idx="0">
                  <c:v>0.59</c:v>
                </c:pt>
                <c:pt idx="1">
                  <c:v>0.25</c:v>
                </c:pt>
                <c:pt idx="2">
                  <c:v>0.09</c:v>
                </c:pt>
                <c:pt idx="3">
                  <c:v>0.08</c:v>
                </c:pt>
              </c:numCache>
            </c:numRef>
          </c:val>
        </c:ser>
        <c:ser>
          <c:idx val="3"/>
          <c:order val="3"/>
          <c:tx>
            <c:strRef>
              <c:f>Sheet1!$E$1</c:f>
              <c:strCache>
                <c:ptCount val="1"/>
                <c:pt idx="0">
                  <c:v>1970</c:v>
                </c:pt>
              </c:strCache>
            </c:strRef>
          </c:tx>
          <c:spPr>
            <a:solidFill>
              <a:srgbClr val="FFFF00"/>
            </a:solidFill>
          </c:spPr>
          <c:invertIfNegative val="0"/>
          <c:cat>
            <c:strRef>
              <c:f>Sheet1!$A$2:$A$5</c:f>
              <c:strCache>
                <c:ptCount val="4"/>
                <c:pt idx="0">
                  <c:v>Less than HS</c:v>
                </c:pt>
                <c:pt idx="1">
                  <c:v>HS Grad</c:v>
                </c:pt>
                <c:pt idx="2">
                  <c:v>Some College</c:v>
                </c:pt>
                <c:pt idx="3">
                  <c:v>BA plus</c:v>
                </c:pt>
              </c:strCache>
            </c:strRef>
          </c:cat>
          <c:val>
            <c:numRef>
              <c:f>Sheet1!$E$2:$E$5</c:f>
              <c:numCache>
                <c:formatCode>General</c:formatCode>
                <c:ptCount val="4"/>
                <c:pt idx="0">
                  <c:v>0.45</c:v>
                </c:pt>
                <c:pt idx="1">
                  <c:v>0.34</c:v>
                </c:pt>
                <c:pt idx="2">
                  <c:v>0.1</c:v>
                </c:pt>
                <c:pt idx="3">
                  <c:v>0.11</c:v>
                </c:pt>
              </c:numCache>
            </c:numRef>
          </c:val>
        </c:ser>
        <c:ser>
          <c:idx val="4"/>
          <c:order val="4"/>
          <c:tx>
            <c:strRef>
              <c:f>Sheet1!$F$1</c:f>
              <c:strCache>
                <c:ptCount val="1"/>
                <c:pt idx="0">
                  <c:v>1980</c:v>
                </c:pt>
              </c:strCache>
            </c:strRef>
          </c:tx>
          <c:spPr>
            <a:solidFill>
              <a:srgbClr val="00B0F0"/>
            </a:solidFill>
          </c:spPr>
          <c:invertIfNegative val="0"/>
          <c:dLbls>
            <c:dLbl>
              <c:idx val="0"/>
              <c:layout>
                <c:manualLayout>
                  <c:x val="1.9943019943019943E-2"/>
                  <c:y val="2.422774076317383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396011396011397E-2"/>
                  <c:y val="2.4227740763173834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Less than HS</c:v>
                </c:pt>
                <c:pt idx="1">
                  <c:v>HS Grad</c:v>
                </c:pt>
                <c:pt idx="2">
                  <c:v>Some College</c:v>
                </c:pt>
                <c:pt idx="3">
                  <c:v>BA plus</c:v>
                </c:pt>
              </c:strCache>
            </c:strRef>
          </c:cat>
          <c:val>
            <c:numRef>
              <c:f>Sheet1!$F$2:$F$5</c:f>
              <c:numCache>
                <c:formatCode>General</c:formatCode>
                <c:ptCount val="4"/>
                <c:pt idx="0">
                  <c:v>0.31</c:v>
                </c:pt>
                <c:pt idx="1">
                  <c:v>0.37</c:v>
                </c:pt>
                <c:pt idx="2">
                  <c:v>0.15</c:v>
                </c:pt>
                <c:pt idx="3">
                  <c:v>0.17</c:v>
                </c:pt>
              </c:numCache>
            </c:numRef>
          </c:val>
        </c:ser>
        <c:ser>
          <c:idx val="5"/>
          <c:order val="5"/>
          <c:tx>
            <c:strRef>
              <c:f>Sheet1!$G$1</c:f>
              <c:strCache>
                <c:ptCount val="1"/>
                <c:pt idx="0">
                  <c:v>1990</c:v>
                </c:pt>
              </c:strCache>
            </c:strRef>
          </c:tx>
          <c:spPr>
            <a:solidFill>
              <a:srgbClr val="0070C0"/>
            </a:solidFill>
          </c:spPr>
          <c:invertIfNegative val="0"/>
          <c:cat>
            <c:strRef>
              <c:f>Sheet1!$A$2:$A$5</c:f>
              <c:strCache>
                <c:ptCount val="4"/>
                <c:pt idx="0">
                  <c:v>Less than HS</c:v>
                </c:pt>
                <c:pt idx="1">
                  <c:v>HS Grad</c:v>
                </c:pt>
                <c:pt idx="2">
                  <c:v>Some College</c:v>
                </c:pt>
                <c:pt idx="3">
                  <c:v>BA plus</c:v>
                </c:pt>
              </c:strCache>
            </c:strRef>
          </c:cat>
          <c:val>
            <c:numRef>
              <c:f>Sheet1!$G$2:$G$5</c:f>
              <c:numCache>
                <c:formatCode>General</c:formatCode>
                <c:ptCount val="4"/>
                <c:pt idx="0">
                  <c:v>0.22</c:v>
                </c:pt>
                <c:pt idx="1">
                  <c:v>0.38</c:v>
                </c:pt>
                <c:pt idx="2">
                  <c:v>0.18</c:v>
                </c:pt>
                <c:pt idx="3">
                  <c:v>0.21</c:v>
                </c:pt>
              </c:numCache>
            </c:numRef>
          </c:val>
        </c:ser>
        <c:ser>
          <c:idx val="6"/>
          <c:order val="6"/>
          <c:tx>
            <c:strRef>
              <c:f>Sheet1!$H$1</c:f>
              <c:strCache>
                <c:ptCount val="1"/>
                <c:pt idx="0">
                  <c:v>2000</c:v>
                </c:pt>
              </c:strCache>
            </c:strRef>
          </c:tx>
          <c:spPr>
            <a:solidFill>
              <a:srgbClr val="002060"/>
            </a:solidFill>
          </c:spPr>
          <c:invertIfNegative val="0"/>
          <c:cat>
            <c:strRef>
              <c:f>Sheet1!$A$2:$A$5</c:f>
              <c:strCache>
                <c:ptCount val="4"/>
                <c:pt idx="0">
                  <c:v>Less than HS</c:v>
                </c:pt>
                <c:pt idx="1">
                  <c:v>HS Grad</c:v>
                </c:pt>
                <c:pt idx="2">
                  <c:v>Some College</c:v>
                </c:pt>
                <c:pt idx="3">
                  <c:v>BA plus</c:v>
                </c:pt>
              </c:strCache>
            </c:strRef>
          </c:cat>
          <c:val>
            <c:numRef>
              <c:f>Sheet1!$H$2:$H$5</c:f>
              <c:numCache>
                <c:formatCode>General</c:formatCode>
                <c:ptCount val="4"/>
                <c:pt idx="0">
                  <c:v>0.16</c:v>
                </c:pt>
                <c:pt idx="1">
                  <c:v>0.33</c:v>
                </c:pt>
                <c:pt idx="2">
                  <c:v>0.25</c:v>
                </c:pt>
                <c:pt idx="3">
                  <c:v>0.26</c:v>
                </c:pt>
              </c:numCache>
            </c:numRef>
          </c:val>
        </c:ser>
        <c:ser>
          <c:idx val="7"/>
          <c:order val="7"/>
          <c:tx>
            <c:strRef>
              <c:f>Sheet1!$I$1</c:f>
              <c:strCache>
                <c:ptCount val="1"/>
                <c:pt idx="0">
                  <c:v>2010</c:v>
                </c:pt>
              </c:strCache>
            </c:strRef>
          </c:tx>
          <c:spPr>
            <a:solidFill>
              <a:schemeClr val="tx1"/>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Less than HS</c:v>
                </c:pt>
                <c:pt idx="1">
                  <c:v>HS Grad</c:v>
                </c:pt>
                <c:pt idx="2">
                  <c:v>Some College</c:v>
                </c:pt>
                <c:pt idx="3">
                  <c:v>BA plus</c:v>
                </c:pt>
              </c:strCache>
            </c:strRef>
          </c:cat>
          <c:val>
            <c:numRef>
              <c:f>Sheet1!$I$2:$I$5</c:f>
              <c:numCache>
                <c:formatCode>General</c:formatCode>
                <c:ptCount val="4"/>
                <c:pt idx="0">
                  <c:v>0.13</c:v>
                </c:pt>
                <c:pt idx="1">
                  <c:v>0.31</c:v>
                </c:pt>
                <c:pt idx="2">
                  <c:v>0.26</c:v>
                </c:pt>
                <c:pt idx="3">
                  <c:v>0.3</c:v>
                </c:pt>
              </c:numCache>
            </c:numRef>
          </c:val>
        </c:ser>
        <c:dLbls>
          <c:showLegendKey val="0"/>
          <c:showVal val="0"/>
          <c:showCatName val="0"/>
          <c:showSerName val="0"/>
          <c:showPercent val="0"/>
          <c:showBubbleSize val="0"/>
        </c:dLbls>
        <c:gapWidth val="150"/>
        <c:axId val="105584128"/>
        <c:axId val="105585664"/>
      </c:barChart>
      <c:catAx>
        <c:axId val="105584128"/>
        <c:scaling>
          <c:orientation val="minMax"/>
        </c:scaling>
        <c:delete val="0"/>
        <c:axPos val="b"/>
        <c:numFmt formatCode="General" sourceLinked="0"/>
        <c:majorTickMark val="out"/>
        <c:minorTickMark val="none"/>
        <c:tickLblPos val="nextTo"/>
        <c:crossAx val="105585664"/>
        <c:crosses val="autoZero"/>
        <c:auto val="1"/>
        <c:lblAlgn val="ctr"/>
        <c:lblOffset val="100"/>
        <c:noMultiLvlLbl val="0"/>
      </c:catAx>
      <c:valAx>
        <c:axId val="105585664"/>
        <c:scaling>
          <c:orientation val="minMax"/>
        </c:scaling>
        <c:delete val="0"/>
        <c:axPos val="l"/>
        <c:majorGridlines/>
        <c:numFmt formatCode="0%" sourceLinked="0"/>
        <c:majorTickMark val="out"/>
        <c:minorTickMark val="none"/>
        <c:tickLblPos val="nextTo"/>
        <c:crossAx val="1055841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en-US" sz="3600"/>
              <a:t>Jobs in 2022</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4009161776126291E-3"/>
          <c:y val="0.15789304585514383"/>
          <c:w val="0.9624688299730324"/>
          <c:h val="0.81109892513435822"/>
        </c:manualLayout>
      </c:layout>
      <c:pie3DChart>
        <c:varyColors val="1"/>
        <c:ser>
          <c:idx val="0"/>
          <c:order val="0"/>
          <c:tx>
            <c:strRef>
              <c:f>Sheet1!$B$1</c:f>
              <c:strCache>
                <c:ptCount val="1"/>
                <c:pt idx="0">
                  <c:v>Jobs</c:v>
                </c:pt>
              </c:strCache>
            </c:strRef>
          </c:tx>
          <c:explosion val="25"/>
          <c:dPt>
            <c:idx val="0"/>
            <c:bubble3D val="0"/>
            <c:spPr>
              <a:solidFill>
                <a:srgbClr val="00FF00"/>
              </a:solidFill>
            </c:spPr>
          </c:dPt>
          <c:dPt>
            <c:idx val="1"/>
            <c:bubble3D val="0"/>
            <c:spPr>
              <a:solidFill>
                <a:srgbClr val="00B050"/>
              </a:solidFill>
            </c:spPr>
          </c:dPt>
          <c:dPt>
            <c:idx val="3"/>
            <c:bubble3D val="0"/>
            <c:spPr>
              <a:solidFill>
                <a:schemeClr val="accent1">
                  <a:lumMod val="75000"/>
                </a:schemeClr>
              </a:solidFill>
            </c:spPr>
          </c:dPt>
          <c:dPt>
            <c:idx val="5"/>
            <c:bubble3D val="0"/>
            <c:spPr>
              <a:solidFill>
                <a:schemeClr val="accent1">
                  <a:lumMod val="60000"/>
                  <a:lumOff val="40000"/>
                </a:schemeClr>
              </a:solidFill>
            </c:spPr>
          </c:dPt>
          <c:dPt>
            <c:idx val="6"/>
            <c:bubble3D val="0"/>
            <c:spPr>
              <a:solidFill>
                <a:srgbClr val="FF0000"/>
              </a:solidFill>
            </c:spPr>
          </c:dPt>
          <c:dPt>
            <c:idx val="7"/>
            <c:bubble3D val="0"/>
            <c:spPr>
              <a:solidFill>
                <a:srgbClr val="7030A0"/>
              </a:solidFill>
            </c:spPr>
          </c:dPt>
          <c:dLbls>
            <c:dLbl>
              <c:idx val="0"/>
              <c:layout>
                <c:manualLayout>
                  <c:x val="-0.28601857249595625"/>
                  <c:y val="2.5536294353125048E-3"/>
                </c:manualLayout>
              </c:layout>
              <c:showLegendKey val="0"/>
              <c:showVal val="0"/>
              <c:showCatName val="1"/>
              <c:showSerName val="0"/>
              <c:showPercent val="1"/>
              <c:showBubbleSize val="0"/>
            </c:dLbl>
            <c:dLbl>
              <c:idx val="1"/>
              <c:layout>
                <c:manualLayout>
                  <c:x val="9.6752009463236574E-2"/>
                  <c:y val="-3.7237220347456565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2.8267634428908064E-3"/>
                  <c:y val="-6.9431857263133376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
                  <c:y val="-0.29079573827799637"/>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3.8502486459255389E-4"/>
                  <c:y val="0.14410882917176185"/>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2039739558102683"/>
                  <c:y val="0.16175694209188821"/>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0.20010673848250721"/>
                  <c:y val="-3.2348653823076833E-4"/>
                </c:manualLayout>
              </c:layout>
              <c:showLegendKey val="0"/>
              <c:showVal val="0"/>
              <c:showCatName val="1"/>
              <c:showSerName val="0"/>
              <c:showPercent val="1"/>
              <c:showBubbleSize val="0"/>
              <c:extLst>
                <c:ext xmlns:c15="http://schemas.microsoft.com/office/drawing/2012/chart" uri="{CE6537A1-D6FC-4f65-9D91-7224C49458BB}"/>
              </c:extLst>
            </c:dLbl>
            <c:dLbl>
              <c:idx val="7"/>
              <c:layout>
                <c:manualLayout>
                  <c:x val="-1.044186994873816E-2"/>
                  <c:y val="-2.1907647247501143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8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Sheet1!$A$2:$A$9</c:f>
              <c:strCache>
                <c:ptCount val="8"/>
                <c:pt idx="0">
                  <c:v>Doctoral or professional degree</c:v>
                </c:pt>
                <c:pt idx="1">
                  <c:v>Master’s degree</c:v>
                </c:pt>
                <c:pt idx="2">
                  <c:v>Bachelor’s degree</c:v>
                </c:pt>
                <c:pt idx="3">
                  <c:v>Associate’s degree</c:v>
                </c:pt>
                <c:pt idx="4">
                  <c:v>Postsecondary non-degree award</c:v>
                </c:pt>
                <c:pt idx="5">
                  <c:v>Some college, no degree</c:v>
                </c:pt>
                <c:pt idx="6">
                  <c:v>High school diploma or equivalent</c:v>
                </c:pt>
                <c:pt idx="7">
                  <c:v>Less than high school</c:v>
                </c:pt>
              </c:strCache>
            </c:strRef>
          </c:cat>
          <c:val>
            <c:numRef>
              <c:f>Sheet1!$B$2:$B$9</c:f>
              <c:numCache>
                <c:formatCode>General</c:formatCode>
                <c:ptCount val="8"/>
                <c:pt idx="0">
                  <c:v>4640.8</c:v>
                </c:pt>
                <c:pt idx="1">
                  <c:v>2880.7</c:v>
                </c:pt>
                <c:pt idx="2">
                  <c:v>29176.7</c:v>
                </c:pt>
                <c:pt idx="3">
                  <c:v>7000.9</c:v>
                </c:pt>
                <c:pt idx="4">
                  <c:v>9891.2000000000007</c:v>
                </c:pt>
                <c:pt idx="5">
                  <c:v>2212.1999999999998</c:v>
                </c:pt>
                <c:pt idx="6">
                  <c:v>62895.199999999997</c:v>
                </c:pt>
                <c:pt idx="7">
                  <c:v>42286</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w="38100"/>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5"/>
            <c:invertIfNegative val="0"/>
            <c:bubble3D val="0"/>
            <c:spPr>
              <a:solidFill>
                <a:srgbClr val="00B050"/>
              </a:solidFill>
            </c:spPr>
          </c:dPt>
          <c:dPt>
            <c:idx val="6"/>
            <c:invertIfNegative val="0"/>
            <c:bubble3D val="0"/>
            <c:spPr>
              <a:solidFill>
                <a:srgbClr val="00B050"/>
              </a:solidFill>
            </c:spPr>
          </c:dPt>
          <c:dPt>
            <c:idx val="7"/>
            <c:invertIfNegative val="0"/>
            <c:bubble3D val="0"/>
            <c:spPr>
              <a:solidFill>
                <a:srgbClr val="00B050"/>
              </a:solidFill>
            </c:spPr>
          </c:dPt>
          <c:dPt>
            <c:idx val="8"/>
            <c:invertIfNegative val="0"/>
            <c:bubble3D val="0"/>
            <c:spPr>
              <a:solidFill>
                <a:srgbClr val="00B050"/>
              </a:solidFill>
            </c:spPr>
          </c:dPt>
          <c:dPt>
            <c:idx val="9"/>
            <c:invertIfNegative val="0"/>
            <c:bubble3D val="0"/>
            <c:spPr>
              <a:solidFill>
                <a:srgbClr val="00B050"/>
              </a:solidFill>
            </c:spPr>
          </c:dPt>
          <c:dLbls>
            <c:numFmt formatCode="0.0%" sourceLinked="0"/>
            <c:showLegendKey val="0"/>
            <c:showVal val="1"/>
            <c:showCatName val="0"/>
            <c:showSerName val="0"/>
            <c:showPercent val="0"/>
            <c:showBubbleSize val="0"/>
            <c:showLeaderLines val="0"/>
          </c:dLbls>
          <c:cat>
            <c:strRef>
              <c:f>Sheet1!$A$2:$A$11</c:f>
              <c:strCache>
                <c:ptCount val="10"/>
                <c:pt idx="0">
                  <c:v>Associates</c:v>
                </c:pt>
                <c:pt idx="1">
                  <c:v>Bachelor's</c:v>
                </c:pt>
                <c:pt idx="2">
                  <c:v>Master's </c:v>
                </c:pt>
                <c:pt idx="3">
                  <c:v>Doctoral</c:v>
                </c:pt>
                <c:pt idx="4">
                  <c:v>Profession</c:v>
                </c:pt>
                <c:pt idx="5">
                  <c:v>Short OJT</c:v>
                </c:pt>
                <c:pt idx="6">
                  <c:v>Long OJT</c:v>
                </c:pt>
                <c:pt idx="7">
                  <c:v>Moderate OJT</c:v>
                </c:pt>
                <c:pt idx="8">
                  <c:v>Postsecondary non-degree</c:v>
                </c:pt>
                <c:pt idx="9">
                  <c:v>Work Experience</c:v>
                </c:pt>
              </c:strCache>
            </c:strRef>
          </c:cat>
          <c:val>
            <c:numRef>
              <c:f>Sheet1!$B$2:$B$11</c:f>
              <c:numCache>
                <c:formatCode>General</c:formatCode>
                <c:ptCount val="10"/>
                <c:pt idx="0">
                  <c:v>0.08</c:v>
                </c:pt>
                <c:pt idx="1">
                  <c:v>0.06</c:v>
                </c:pt>
                <c:pt idx="2">
                  <c:v>0.08</c:v>
                </c:pt>
                <c:pt idx="3">
                  <c:v>7.0000000000000007E-2</c:v>
                </c:pt>
                <c:pt idx="4">
                  <c:v>0.05</c:v>
                </c:pt>
                <c:pt idx="5">
                  <c:v>0.04</c:v>
                </c:pt>
                <c:pt idx="6">
                  <c:v>0.03</c:v>
                </c:pt>
                <c:pt idx="7">
                  <c:v>0.03</c:v>
                </c:pt>
                <c:pt idx="8">
                  <c:v>0.05</c:v>
                </c:pt>
                <c:pt idx="9">
                  <c:v>0.02</c:v>
                </c:pt>
              </c:numCache>
            </c:numRef>
          </c:val>
        </c:ser>
        <c:dLbls>
          <c:showLegendKey val="0"/>
          <c:showVal val="0"/>
          <c:showCatName val="0"/>
          <c:showSerName val="0"/>
          <c:showPercent val="0"/>
          <c:showBubbleSize val="0"/>
        </c:dLbls>
        <c:gapWidth val="150"/>
        <c:axId val="106857216"/>
        <c:axId val="106858752"/>
      </c:barChart>
      <c:catAx>
        <c:axId val="106857216"/>
        <c:scaling>
          <c:orientation val="minMax"/>
        </c:scaling>
        <c:delete val="0"/>
        <c:axPos val="b"/>
        <c:numFmt formatCode="General" sourceLinked="1"/>
        <c:majorTickMark val="out"/>
        <c:minorTickMark val="none"/>
        <c:tickLblPos val="nextTo"/>
        <c:crossAx val="106858752"/>
        <c:crosses val="autoZero"/>
        <c:auto val="1"/>
        <c:lblAlgn val="ctr"/>
        <c:lblOffset val="100"/>
        <c:noMultiLvlLbl val="0"/>
      </c:catAx>
      <c:valAx>
        <c:axId val="106858752"/>
        <c:scaling>
          <c:orientation val="minMax"/>
        </c:scaling>
        <c:delete val="0"/>
        <c:axPos val="l"/>
        <c:majorGridlines/>
        <c:numFmt formatCode="0%" sourceLinked="0"/>
        <c:majorTickMark val="out"/>
        <c:minorTickMark val="none"/>
        <c:tickLblPos val="nextTo"/>
        <c:crossAx val="106857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numFmt formatCode="0.0%" sourceLinked="0"/>
            <c:showLegendKey val="0"/>
            <c:showVal val="1"/>
            <c:showCatName val="0"/>
            <c:showSerName val="0"/>
            <c:showPercent val="0"/>
            <c:showBubbleSize val="0"/>
            <c:showLeaderLines val="0"/>
          </c:dLbls>
          <c:cat>
            <c:strRef>
              <c:f>Sheet1!$A$2:$A$9</c:f>
              <c:strCache>
                <c:ptCount val="8"/>
                <c:pt idx="0">
                  <c:v>Total</c:v>
                </c:pt>
                <c:pt idx="1">
                  <c:v>16-19</c:v>
                </c:pt>
                <c:pt idx="2">
                  <c:v>20-24</c:v>
                </c:pt>
                <c:pt idx="3">
                  <c:v>25-34</c:v>
                </c:pt>
                <c:pt idx="4">
                  <c:v>35-44</c:v>
                </c:pt>
                <c:pt idx="5">
                  <c:v>45-54</c:v>
                </c:pt>
                <c:pt idx="6">
                  <c:v>55-64</c:v>
                </c:pt>
                <c:pt idx="7">
                  <c:v>65 &amp; Over</c:v>
                </c:pt>
              </c:strCache>
            </c:strRef>
          </c:cat>
          <c:val>
            <c:numRef>
              <c:f>Sheet1!$B$2:$B$9</c:f>
              <c:numCache>
                <c:formatCode>General</c:formatCode>
                <c:ptCount val="8"/>
                <c:pt idx="0">
                  <c:v>6.9000000000000006E-2</c:v>
                </c:pt>
                <c:pt idx="1">
                  <c:v>0.23599999999999999</c:v>
                </c:pt>
                <c:pt idx="2">
                  <c:v>0.14199999999999999</c:v>
                </c:pt>
                <c:pt idx="3">
                  <c:v>8.6999999999999994E-2</c:v>
                </c:pt>
                <c:pt idx="4">
                  <c:v>4.9000000000000002E-2</c:v>
                </c:pt>
                <c:pt idx="5">
                  <c:v>4.5999999999999999E-2</c:v>
                </c:pt>
                <c:pt idx="6">
                  <c:v>3.2000000000000001E-2</c:v>
                </c:pt>
                <c:pt idx="7">
                  <c:v>3.3000000000000002E-2</c:v>
                </c:pt>
              </c:numCache>
            </c:numRef>
          </c:val>
        </c:ser>
        <c:dLbls>
          <c:showLegendKey val="0"/>
          <c:showVal val="0"/>
          <c:showCatName val="0"/>
          <c:showSerName val="0"/>
          <c:showPercent val="0"/>
          <c:showBubbleSize val="0"/>
        </c:dLbls>
        <c:gapWidth val="150"/>
        <c:axId val="113827200"/>
        <c:axId val="114189440"/>
      </c:barChart>
      <c:catAx>
        <c:axId val="113827200"/>
        <c:scaling>
          <c:orientation val="minMax"/>
        </c:scaling>
        <c:delete val="0"/>
        <c:axPos val="b"/>
        <c:majorTickMark val="out"/>
        <c:minorTickMark val="none"/>
        <c:tickLblPos val="nextTo"/>
        <c:crossAx val="114189440"/>
        <c:crosses val="autoZero"/>
        <c:auto val="1"/>
        <c:lblAlgn val="ctr"/>
        <c:lblOffset val="100"/>
        <c:noMultiLvlLbl val="0"/>
      </c:catAx>
      <c:valAx>
        <c:axId val="114189440"/>
        <c:scaling>
          <c:orientation val="minMax"/>
        </c:scaling>
        <c:delete val="0"/>
        <c:axPos val="l"/>
        <c:majorGridlines/>
        <c:numFmt formatCode="0%" sourceLinked="0"/>
        <c:majorTickMark val="out"/>
        <c:minorTickMark val="none"/>
        <c:tickLblPos val="nextTo"/>
        <c:crossAx val="113827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D8B19-ABC8-41B3-B6FF-DF191325D1B4}" type="doc">
      <dgm:prSet loTypeId="urn:microsoft.com/office/officeart/2005/8/layout/hProcess9" loCatId="process" qsTypeId="urn:microsoft.com/office/officeart/2005/8/quickstyle/simple1" qsCatId="simple" csTypeId="urn:microsoft.com/office/officeart/2005/8/colors/accent5_3" csCatId="accent5" phldr="1"/>
      <dgm:spPr/>
    </dgm:pt>
    <dgm:pt modelId="{BDBB9752-1100-4365-9166-4D578BDA4E69}">
      <dgm:prSet phldrT="[Text]"/>
      <dgm:spPr>
        <a:solidFill>
          <a:srgbClr val="00B050"/>
        </a:solidFill>
      </dgm:spPr>
      <dgm:t>
        <a:bodyPr/>
        <a:lstStyle/>
        <a:p>
          <a:r>
            <a:rPr lang="en-US" dirty="0" smtClean="0"/>
            <a:t>Place Trains Talent  </a:t>
          </a:r>
          <a:endParaRPr lang="en-US" dirty="0"/>
        </a:p>
      </dgm:t>
    </dgm:pt>
    <dgm:pt modelId="{7FBE2D41-90EF-485A-835A-8E86F01A7143}" type="parTrans" cxnId="{E4315D2A-8684-4086-AFB5-24FF05821A2C}">
      <dgm:prSet/>
      <dgm:spPr/>
      <dgm:t>
        <a:bodyPr/>
        <a:lstStyle/>
        <a:p>
          <a:endParaRPr lang="en-US"/>
        </a:p>
      </dgm:t>
    </dgm:pt>
    <dgm:pt modelId="{05B6C8AF-9846-422A-878F-A5344827DB9F}" type="sibTrans" cxnId="{E4315D2A-8684-4086-AFB5-24FF05821A2C}">
      <dgm:prSet/>
      <dgm:spPr/>
      <dgm:t>
        <a:bodyPr/>
        <a:lstStyle/>
        <a:p>
          <a:endParaRPr lang="en-US"/>
        </a:p>
      </dgm:t>
    </dgm:pt>
    <dgm:pt modelId="{973F1DF7-C9FF-428A-AB96-5A321C606C54}">
      <dgm:prSet phldrT="[Text]"/>
      <dgm:spPr>
        <a:solidFill>
          <a:srgbClr val="0070C0"/>
        </a:solidFill>
      </dgm:spPr>
      <dgm:t>
        <a:bodyPr/>
        <a:lstStyle/>
        <a:p>
          <a:r>
            <a:rPr lang="en-US" dirty="0" smtClean="0"/>
            <a:t>Talent Seeks Job</a:t>
          </a:r>
          <a:endParaRPr lang="en-US" dirty="0"/>
        </a:p>
      </dgm:t>
    </dgm:pt>
    <dgm:pt modelId="{AEF6855B-4F1A-4614-B633-0B1B4F7D240F}" type="parTrans" cxnId="{91E93398-44FE-4B16-86B8-7EE77A0B2EA5}">
      <dgm:prSet/>
      <dgm:spPr/>
      <dgm:t>
        <a:bodyPr/>
        <a:lstStyle/>
        <a:p>
          <a:endParaRPr lang="en-US"/>
        </a:p>
      </dgm:t>
    </dgm:pt>
    <dgm:pt modelId="{67C73D71-D4A8-4912-9671-2CC773B105FA}" type="sibTrans" cxnId="{91E93398-44FE-4B16-86B8-7EE77A0B2EA5}">
      <dgm:prSet/>
      <dgm:spPr/>
      <dgm:t>
        <a:bodyPr/>
        <a:lstStyle/>
        <a:p>
          <a:endParaRPr lang="en-US"/>
        </a:p>
      </dgm:t>
    </dgm:pt>
    <dgm:pt modelId="{6E691BAA-8ABF-4F6B-90F7-3FF7C81EA5F5}">
      <dgm:prSet phldrT="[Text]"/>
      <dgm:spPr>
        <a:solidFill>
          <a:srgbClr val="FF0000"/>
        </a:solidFill>
      </dgm:spPr>
      <dgm:t>
        <a:bodyPr/>
        <a:lstStyle/>
        <a:p>
          <a:r>
            <a:rPr lang="en-US" dirty="0" smtClean="0"/>
            <a:t>Talent Leaves Place</a:t>
          </a:r>
          <a:endParaRPr lang="en-US" dirty="0"/>
        </a:p>
      </dgm:t>
    </dgm:pt>
    <dgm:pt modelId="{09638A7E-93D9-4EDB-972F-8045EC1C6F49}" type="parTrans" cxnId="{71021E7A-B957-4B78-BD45-202B66602137}">
      <dgm:prSet/>
      <dgm:spPr/>
      <dgm:t>
        <a:bodyPr/>
        <a:lstStyle/>
        <a:p>
          <a:endParaRPr lang="en-US"/>
        </a:p>
      </dgm:t>
    </dgm:pt>
    <dgm:pt modelId="{CA56697C-0D97-444E-99D8-AF2250F18F12}" type="sibTrans" cxnId="{71021E7A-B957-4B78-BD45-202B66602137}">
      <dgm:prSet/>
      <dgm:spPr/>
      <dgm:t>
        <a:bodyPr/>
        <a:lstStyle/>
        <a:p>
          <a:endParaRPr lang="en-US"/>
        </a:p>
      </dgm:t>
    </dgm:pt>
    <dgm:pt modelId="{BA978D58-E69A-4B09-949C-6BE3873D8EB8}" type="pres">
      <dgm:prSet presAssocID="{F09D8B19-ABC8-41B3-B6FF-DF191325D1B4}" presName="CompostProcess" presStyleCnt="0">
        <dgm:presLayoutVars>
          <dgm:dir/>
          <dgm:resizeHandles val="exact"/>
        </dgm:presLayoutVars>
      </dgm:prSet>
      <dgm:spPr/>
    </dgm:pt>
    <dgm:pt modelId="{B504D6D8-401F-49EE-9F58-AB76DD70A822}" type="pres">
      <dgm:prSet presAssocID="{F09D8B19-ABC8-41B3-B6FF-DF191325D1B4}" presName="arrow" presStyleLbl="bgShp" presStyleIdx="0" presStyleCnt="1"/>
      <dgm:spPr/>
    </dgm:pt>
    <dgm:pt modelId="{2F1FC0DB-DFCF-42B5-A871-40ECD77CCD45}" type="pres">
      <dgm:prSet presAssocID="{F09D8B19-ABC8-41B3-B6FF-DF191325D1B4}" presName="linearProcess" presStyleCnt="0"/>
      <dgm:spPr/>
    </dgm:pt>
    <dgm:pt modelId="{24A89433-1874-4DC7-93FE-F9F83ECBDD9A}" type="pres">
      <dgm:prSet presAssocID="{BDBB9752-1100-4365-9166-4D578BDA4E69}" presName="textNode" presStyleLbl="node1" presStyleIdx="0" presStyleCnt="3">
        <dgm:presLayoutVars>
          <dgm:bulletEnabled val="1"/>
        </dgm:presLayoutVars>
      </dgm:prSet>
      <dgm:spPr/>
      <dgm:t>
        <a:bodyPr/>
        <a:lstStyle/>
        <a:p>
          <a:endParaRPr lang="en-US"/>
        </a:p>
      </dgm:t>
    </dgm:pt>
    <dgm:pt modelId="{52256F4A-9AC7-48BA-B69E-4FBC08615EF1}" type="pres">
      <dgm:prSet presAssocID="{05B6C8AF-9846-422A-878F-A5344827DB9F}" presName="sibTrans" presStyleCnt="0"/>
      <dgm:spPr/>
    </dgm:pt>
    <dgm:pt modelId="{ED9B2897-93FB-4419-AC0B-9B6E4D9C2529}" type="pres">
      <dgm:prSet presAssocID="{973F1DF7-C9FF-428A-AB96-5A321C606C54}" presName="textNode" presStyleLbl="node1" presStyleIdx="1" presStyleCnt="3">
        <dgm:presLayoutVars>
          <dgm:bulletEnabled val="1"/>
        </dgm:presLayoutVars>
      </dgm:prSet>
      <dgm:spPr/>
      <dgm:t>
        <a:bodyPr/>
        <a:lstStyle/>
        <a:p>
          <a:endParaRPr lang="en-US"/>
        </a:p>
      </dgm:t>
    </dgm:pt>
    <dgm:pt modelId="{2320DF48-B765-4A30-BB2F-AA4D83C4F69E}" type="pres">
      <dgm:prSet presAssocID="{67C73D71-D4A8-4912-9671-2CC773B105FA}" presName="sibTrans" presStyleCnt="0"/>
      <dgm:spPr/>
    </dgm:pt>
    <dgm:pt modelId="{46B00405-E170-47FB-8B66-C42E9A41E24A}" type="pres">
      <dgm:prSet presAssocID="{6E691BAA-8ABF-4F6B-90F7-3FF7C81EA5F5}" presName="textNode" presStyleLbl="node1" presStyleIdx="2" presStyleCnt="3">
        <dgm:presLayoutVars>
          <dgm:bulletEnabled val="1"/>
        </dgm:presLayoutVars>
      </dgm:prSet>
      <dgm:spPr/>
      <dgm:t>
        <a:bodyPr/>
        <a:lstStyle/>
        <a:p>
          <a:endParaRPr lang="en-US"/>
        </a:p>
      </dgm:t>
    </dgm:pt>
  </dgm:ptLst>
  <dgm:cxnLst>
    <dgm:cxn modelId="{424CB527-2897-4C7F-9F40-8FF32C3DA90B}" type="presOf" srcId="{973F1DF7-C9FF-428A-AB96-5A321C606C54}" destId="{ED9B2897-93FB-4419-AC0B-9B6E4D9C2529}" srcOrd="0" destOrd="0" presId="urn:microsoft.com/office/officeart/2005/8/layout/hProcess9"/>
    <dgm:cxn modelId="{F7525EB8-F3FE-4988-9D6B-8961BC2BA9E2}" type="presOf" srcId="{F09D8B19-ABC8-41B3-B6FF-DF191325D1B4}" destId="{BA978D58-E69A-4B09-949C-6BE3873D8EB8}" srcOrd="0" destOrd="0" presId="urn:microsoft.com/office/officeart/2005/8/layout/hProcess9"/>
    <dgm:cxn modelId="{91E93398-44FE-4B16-86B8-7EE77A0B2EA5}" srcId="{F09D8B19-ABC8-41B3-B6FF-DF191325D1B4}" destId="{973F1DF7-C9FF-428A-AB96-5A321C606C54}" srcOrd="1" destOrd="0" parTransId="{AEF6855B-4F1A-4614-B633-0B1B4F7D240F}" sibTransId="{67C73D71-D4A8-4912-9671-2CC773B105FA}"/>
    <dgm:cxn modelId="{71021E7A-B957-4B78-BD45-202B66602137}" srcId="{F09D8B19-ABC8-41B3-B6FF-DF191325D1B4}" destId="{6E691BAA-8ABF-4F6B-90F7-3FF7C81EA5F5}" srcOrd="2" destOrd="0" parTransId="{09638A7E-93D9-4EDB-972F-8045EC1C6F49}" sibTransId="{CA56697C-0D97-444E-99D8-AF2250F18F12}"/>
    <dgm:cxn modelId="{FB526BB8-61F5-4338-AC3F-778385D5A288}" type="presOf" srcId="{6E691BAA-8ABF-4F6B-90F7-3FF7C81EA5F5}" destId="{46B00405-E170-47FB-8B66-C42E9A41E24A}" srcOrd="0" destOrd="0" presId="urn:microsoft.com/office/officeart/2005/8/layout/hProcess9"/>
    <dgm:cxn modelId="{F218CAAC-ED42-48A0-9136-27435D20B29D}" type="presOf" srcId="{BDBB9752-1100-4365-9166-4D578BDA4E69}" destId="{24A89433-1874-4DC7-93FE-F9F83ECBDD9A}" srcOrd="0" destOrd="0" presId="urn:microsoft.com/office/officeart/2005/8/layout/hProcess9"/>
    <dgm:cxn modelId="{E4315D2A-8684-4086-AFB5-24FF05821A2C}" srcId="{F09D8B19-ABC8-41B3-B6FF-DF191325D1B4}" destId="{BDBB9752-1100-4365-9166-4D578BDA4E69}" srcOrd="0" destOrd="0" parTransId="{7FBE2D41-90EF-485A-835A-8E86F01A7143}" sibTransId="{05B6C8AF-9846-422A-878F-A5344827DB9F}"/>
    <dgm:cxn modelId="{6DF19BDE-A3D2-4144-9A68-14BB6325AA27}" type="presParOf" srcId="{BA978D58-E69A-4B09-949C-6BE3873D8EB8}" destId="{B504D6D8-401F-49EE-9F58-AB76DD70A822}" srcOrd="0" destOrd="0" presId="urn:microsoft.com/office/officeart/2005/8/layout/hProcess9"/>
    <dgm:cxn modelId="{26815A97-CB09-4DCE-BEC7-C2878D40731D}" type="presParOf" srcId="{BA978D58-E69A-4B09-949C-6BE3873D8EB8}" destId="{2F1FC0DB-DFCF-42B5-A871-40ECD77CCD45}" srcOrd="1" destOrd="0" presId="urn:microsoft.com/office/officeart/2005/8/layout/hProcess9"/>
    <dgm:cxn modelId="{5BDDDC41-C72E-4C23-8B85-C010E06E751B}" type="presParOf" srcId="{2F1FC0DB-DFCF-42B5-A871-40ECD77CCD45}" destId="{24A89433-1874-4DC7-93FE-F9F83ECBDD9A}" srcOrd="0" destOrd="0" presId="urn:microsoft.com/office/officeart/2005/8/layout/hProcess9"/>
    <dgm:cxn modelId="{FD8F4EC0-CC69-4273-A70A-6F68EAF343D3}" type="presParOf" srcId="{2F1FC0DB-DFCF-42B5-A871-40ECD77CCD45}" destId="{52256F4A-9AC7-48BA-B69E-4FBC08615EF1}" srcOrd="1" destOrd="0" presId="urn:microsoft.com/office/officeart/2005/8/layout/hProcess9"/>
    <dgm:cxn modelId="{652C81EC-20B7-4F47-B87C-87B6A715C08D}" type="presParOf" srcId="{2F1FC0DB-DFCF-42B5-A871-40ECD77CCD45}" destId="{ED9B2897-93FB-4419-AC0B-9B6E4D9C2529}" srcOrd="2" destOrd="0" presId="urn:microsoft.com/office/officeart/2005/8/layout/hProcess9"/>
    <dgm:cxn modelId="{90A929A3-2397-4E6D-9896-FE8BF5C43755}" type="presParOf" srcId="{2F1FC0DB-DFCF-42B5-A871-40ECD77CCD45}" destId="{2320DF48-B765-4A30-BB2F-AA4D83C4F69E}" srcOrd="3" destOrd="0" presId="urn:microsoft.com/office/officeart/2005/8/layout/hProcess9"/>
    <dgm:cxn modelId="{CF4B2677-E56F-421B-B1CD-5D928FAB2212}" type="presParOf" srcId="{2F1FC0DB-DFCF-42B5-A871-40ECD77CCD45}" destId="{46B00405-E170-47FB-8B66-C42E9A41E24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4D6D8-401F-49EE-9F58-AB76DD70A822}">
      <dsp:nvSpPr>
        <dsp:cNvPr id="0" name=""/>
        <dsp:cNvSpPr/>
      </dsp:nvSpPr>
      <dsp:spPr>
        <a:xfrm>
          <a:off x="674369" y="0"/>
          <a:ext cx="7642860" cy="354012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89433-1874-4DC7-93FE-F9F83ECBDD9A}">
      <dsp:nvSpPr>
        <dsp:cNvPr id="0" name=""/>
        <dsp:cNvSpPr/>
      </dsp:nvSpPr>
      <dsp:spPr>
        <a:xfrm>
          <a:off x="260572" y="1062037"/>
          <a:ext cx="2697480" cy="141605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Place Trains Talent  </a:t>
          </a:r>
          <a:endParaRPr lang="en-US" sz="3500" kern="1200" dirty="0"/>
        </a:p>
      </dsp:txBody>
      <dsp:txXfrm>
        <a:off x="329698" y="1131163"/>
        <a:ext cx="2559228" cy="1277798"/>
      </dsp:txXfrm>
    </dsp:sp>
    <dsp:sp modelId="{ED9B2897-93FB-4419-AC0B-9B6E4D9C2529}">
      <dsp:nvSpPr>
        <dsp:cNvPr id="0" name=""/>
        <dsp:cNvSpPr/>
      </dsp:nvSpPr>
      <dsp:spPr>
        <a:xfrm>
          <a:off x="3147059" y="1062037"/>
          <a:ext cx="2697480" cy="141605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Talent Seeks Job</a:t>
          </a:r>
          <a:endParaRPr lang="en-US" sz="3500" kern="1200" dirty="0"/>
        </a:p>
      </dsp:txBody>
      <dsp:txXfrm>
        <a:off x="3216185" y="1131163"/>
        <a:ext cx="2559228" cy="1277798"/>
      </dsp:txXfrm>
    </dsp:sp>
    <dsp:sp modelId="{46B00405-E170-47FB-8B66-C42E9A41E24A}">
      <dsp:nvSpPr>
        <dsp:cNvPr id="0" name=""/>
        <dsp:cNvSpPr/>
      </dsp:nvSpPr>
      <dsp:spPr>
        <a:xfrm>
          <a:off x="6033547" y="1062037"/>
          <a:ext cx="2697480" cy="141605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Talent Leaves Place</a:t>
          </a:r>
          <a:endParaRPr lang="en-US" sz="3500" kern="1200" dirty="0"/>
        </a:p>
      </dsp:txBody>
      <dsp:txXfrm>
        <a:off x="6102673" y="1131163"/>
        <a:ext cx="2559228" cy="12777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jpg"/></Relationships>
</file>

<file path=ppt/drawings/_rels/drawing2.xml.rels><?xml version="1.0" encoding="UTF-8" standalone="yes"?>
<Relationships xmlns="http://schemas.openxmlformats.org/package/2006/relationships"><Relationship Id="rId1" Type="http://schemas.openxmlformats.org/officeDocument/2006/relationships/image" Target="../media/image32.jpg"/></Relationships>
</file>

<file path=ppt/drawings/drawing1.xml><?xml version="1.0" encoding="utf-8"?>
<c:userShapes xmlns:c="http://schemas.openxmlformats.org/drawingml/2006/chart">
  <cdr:relSizeAnchor xmlns:cdr="http://schemas.openxmlformats.org/drawingml/2006/chartDrawing">
    <cdr:from>
      <cdr:x>0.00554</cdr:x>
      <cdr:y>0.91533</cdr:y>
    </cdr:from>
    <cdr:to>
      <cdr:x>0.24466</cdr:x>
      <cdr:y>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0800" y="6381271"/>
          <a:ext cx="2193925" cy="458072"/>
        </a:xfrm>
        <a:prstGeom xmlns:a="http://schemas.openxmlformats.org/drawingml/2006/main" prst="rect">
          <a:avLst/>
        </a:prstGeom>
      </cdr:spPr>
    </cdr:pic>
  </cdr:relSizeAnchor>
  <cdr:relSizeAnchor xmlns:cdr="http://schemas.openxmlformats.org/drawingml/2006/chartDrawing">
    <cdr:from>
      <cdr:x>0.00336</cdr:x>
      <cdr:y>0.90141</cdr:y>
    </cdr:from>
    <cdr:to>
      <cdr:x>1</cdr:x>
      <cdr:y>0.91549</cdr:y>
    </cdr:to>
    <cdr:sp macro="" textlink="">
      <cdr:nvSpPr>
        <cdr:cNvPr id="3" name="Rectangle 2"/>
        <cdr:cNvSpPr/>
      </cdr:nvSpPr>
      <cdr:spPr>
        <a:xfrm xmlns:a="http://schemas.openxmlformats.org/drawingml/2006/main">
          <a:off x="30812" y="4876800"/>
          <a:ext cx="9144000" cy="76200"/>
        </a:xfrm>
        <a:prstGeom xmlns:a="http://schemas.openxmlformats.org/drawingml/2006/main" prst="rect">
          <a:avLst/>
        </a:prstGeom>
        <a:solidFill xmlns:a="http://schemas.openxmlformats.org/drawingml/2006/main">
          <a:schemeClr val="tx2">
            <a:lumMod val="50000"/>
          </a:schemeClr>
        </a:solidFill>
        <a:ln xmlns:a="http://schemas.openxmlformats.org/drawingml/2006/main" w="15875">
          <a:solidFill>
            <a:schemeClr val="accent3">
              <a:lumMod val="75000"/>
            </a:schemeClr>
          </a:solidFill>
        </a:ln>
        <a:scene3d xmlns:a="http://schemas.openxmlformats.org/drawingml/2006/main">
          <a:camera prst="orthographicFront"/>
          <a:lightRig rig="threePt" dir="t"/>
        </a:scene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0.8006</cdr:x>
      <cdr:y>0.24396</cdr:y>
    </cdr:from>
    <cdr:to>
      <cdr:x>0.97309</cdr:x>
      <cdr:y>0.63761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304315" y="1219200"/>
          <a:ext cx="1573791" cy="196723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BA40E-BC18-4E8B-A4D0-1C14CC78343A}" type="datetimeFigureOut">
              <a:rPr lang="en-US" smtClean="0"/>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A4B95-B585-4BA3-A593-9FE4D95DB340}" type="slidenum">
              <a:rPr lang="en-US" smtClean="0"/>
              <a:t>‹#›</a:t>
            </a:fld>
            <a:endParaRPr lang="en-US"/>
          </a:p>
        </p:txBody>
      </p:sp>
    </p:spTree>
    <p:extLst>
      <p:ext uri="{BB962C8B-B14F-4D97-AF65-F5344CB8AC3E}">
        <p14:creationId xmlns:p14="http://schemas.microsoft.com/office/powerpoint/2010/main" val="96744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370A283-BB43-4EB5-9380-0D605171B449}" type="slidenum">
              <a:rPr lang="en-US" sz="1200"/>
              <a:pPr/>
              <a:t>1</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21</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22</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6946" name="Rectangle 2"/>
          <p:cNvSpPr>
            <a:spLocks noGrp="1" noRot="1" noChangeAspect="1" noChangeArrowheads="1" noTextEdit="1"/>
          </p:cNvSpPr>
          <p:nvPr>
            <p:ph type="sldImg"/>
          </p:nvPr>
        </p:nvSpPr>
        <p:spPr>
          <a:ln/>
        </p:spPr>
      </p:sp>
      <p:sp>
        <p:nvSpPr>
          <p:cNvPr id="4306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24</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25</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26</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31</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05390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32</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33</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34</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09" indent="-285734">
              <a:defRPr sz="2400">
                <a:solidFill>
                  <a:schemeClr val="tx1"/>
                </a:solidFill>
                <a:latin typeface="Arial" charset="0"/>
              </a:defRPr>
            </a:lvl2pPr>
            <a:lvl3pPr marL="1142937" indent="-228587">
              <a:defRPr sz="2400">
                <a:solidFill>
                  <a:schemeClr val="tx1"/>
                </a:solidFill>
                <a:latin typeface="Arial" charset="0"/>
              </a:defRPr>
            </a:lvl3pPr>
            <a:lvl4pPr marL="1600112" indent="-228587">
              <a:defRPr sz="2400">
                <a:solidFill>
                  <a:schemeClr val="tx1"/>
                </a:solidFill>
                <a:latin typeface="Arial" charset="0"/>
              </a:defRPr>
            </a:lvl4pPr>
            <a:lvl5pPr marL="2057287" indent="-228587">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fld id="{6131CB9E-C2C9-4FAC-9027-5D68900A316C}" type="slidenum">
              <a:rPr lang="en-US" sz="1200"/>
              <a:pPr/>
              <a:t>6</a:t>
            </a:fld>
            <a:endParaRPr 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978177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35</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09" indent="-285734">
              <a:defRPr sz="2400">
                <a:solidFill>
                  <a:schemeClr val="tx1"/>
                </a:solidFill>
                <a:latin typeface="Arial" charset="0"/>
              </a:defRPr>
            </a:lvl2pPr>
            <a:lvl3pPr marL="1142937" indent="-228587">
              <a:defRPr sz="2400">
                <a:solidFill>
                  <a:schemeClr val="tx1"/>
                </a:solidFill>
                <a:latin typeface="Arial" charset="0"/>
              </a:defRPr>
            </a:lvl3pPr>
            <a:lvl4pPr marL="1600112" indent="-228587">
              <a:defRPr sz="2400">
                <a:solidFill>
                  <a:schemeClr val="tx1"/>
                </a:solidFill>
                <a:latin typeface="Arial" charset="0"/>
              </a:defRPr>
            </a:lvl4pPr>
            <a:lvl5pPr marL="2057287" indent="-228587">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fld id="{D504FCA4-70A1-4406-A5A5-E9CBADEBCB95}" type="slidenum">
              <a:rPr lang="en-US" sz="1200"/>
              <a:pPr/>
              <a:t>38</a:t>
            </a:fld>
            <a:endParaRPr lang="en-US" sz="120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93740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09" indent="-285734">
              <a:defRPr sz="2400">
                <a:solidFill>
                  <a:schemeClr val="tx1"/>
                </a:solidFill>
                <a:latin typeface="Arial" charset="0"/>
              </a:defRPr>
            </a:lvl2pPr>
            <a:lvl3pPr marL="1142937" indent="-228587">
              <a:defRPr sz="2400">
                <a:solidFill>
                  <a:schemeClr val="tx1"/>
                </a:solidFill>
                <a:latin typeface="Arial" charset="0"/>
              </a:defRPr>
            </a:lvl3pPr>
            <a:lvl4pPr marL="1600112" indent="-228587">
              <a:defRPr sz="2400">
                <a:solidFill>
                  <a:schemeClr val="tx1"/>
                </a:solidFill>
                <a:latin typeface="Arial" charset="0"/>
              </a:defRPr>
            </a:lvl4pPr>
            <a:lvl5pPr marL="2057287" indent="-228587">
              <a:defRPr sz="2400">
                <a:solidFill>
                  <a:schemeClr val="tx1"/>
                </a:solidFill>
                <a:latin typeface="Arial" charset="0"/>
              </a:defRPr>
            </a:lvl5pPr>
            <a:lvl6pPr marL="2514461" indent="-228587" eaLnBrk="0" fontAlgn="base" hangingPunct="0">
              <a:spcBef>
                <a:spcPct val="0"/>
              </a:spcBef>
              <a:spcAft>
                <a:spcPct val="0"/>
              </a:spcAft>
              <a:defRPr sz="2400">
                <a:solidFill>
                  <a:schemeClr val="tx1"/>
                </a:solidFill>
                <a:latin typeface="Arial" charset="0"/>
              </a:defRPr>
            </a:lvl6pPr>
            <a:lvl7pPr marL="2971635" indent="-228587" eaLnBrk="0" fontAlgn="base" hangingPunct="0">
              <a:spcBef>
                <a:spcPct val="0"/>
              </a:spcBef>
              <a:spcAft>
                <a:spcPct val="0"/>
              </a:spcAft>
              <a:defRPr sz="2400">
                <a:solidFill>
                  <a:schemeClr val="tx1"/>
                </a:solidFill>
                <a:latin typeface="Arial" charset="0"/>
              </a:defRPr>
            </a:lvl7pPr>
            <a:lvl8pPr marL="3428810" indent="-228587" eaLnBrk="0" fontAlgn="base" hangingPunct="0">
              <a:spcBef>
                <a:spcPct val="0"/>
              </a:spcBef>
              <a:spcAft>
                <a:spcPct val="0"/>
              </a:spcAft>
              <a:defRPr sz="2400">
                <a:solidFill>
                  <a:schemeClr val="tx1"/>
                </a:solidFill>
                <a:latin typeface="Arial" charset="0"/>
              </a:defRPr>
            </a:lvl8pPr>
            <a:lvl9pPr marL="3885985" indent="-228587" eaLnBrk="0" fontAlgn="base" hangingPunct="0">
              <a:spcBef>
                <a:spcPct val="0"/>
              </a:spcBef>
              <a:spcAft>
                <a:spcPct val="0"/>
              </a:spcAft>
              <a:defRPr sz="2400">
                <a:solidFill>
                  <a:schemeClr val="tx1"/>
                </a:solidFill>
                <a:latin typeface="Arial" charset="0"/>
              </a:defRPr>
            </a:lvl9pPr>
          </a:lstStyle>
          <a:p>
            <a:fld id="{D504FCA4-70A1-4406-A5A5-E9CBADEBCB95}" type="slidenum">
              <a:rPr lang="en-US" sz="1200"/>
              <a:pPr/>
              <a:t>39</a:t>
            </a:fld>
            <a:endParaRPr lang="en-US" sz="120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93740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40</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41</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26033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43</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45</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48</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370A283-BB43-4EB5-9380-0D605171B449}" type="slidenum">
              <a:rPr lang="en-US" sz="1200"/>
              <a:pPr/>
              <a:t>49</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51</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411688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8814" indent="-288005">
              <a:defRPr sz="2400">
                <a:solidFill>
                  <a:schemeClr val="tx1"/>
                </a:solidFill>
                <a:latin typeface="Arial" charset="0"/>
              </a:defRPr>
            </a:lvl2pPr>
            <a:lvl3pPr marL="1152022" indent="-230404">
              <a:defRPr sz="2400">
                <a:solidFill>
                  <a:schemeClr val="tx1"/>
                </a:solidFill>
                <a:latin typeface="Arial" charset="0"/>
              </a:defRPr>
            </a:lvl3pPr>
            <a:lvl4pPr marL="1612830" indent="-230404">
              <a:defRPr sz="2400">
                <a:solidFill>
                  <a:schemeClr val="tx1"/>
                </a:solidFill>
                <a:latin typeface="Arial" charset="0"/>
              </a:defRPr>
            </a:lvl4pPr>
            <a:lvl5pPr marL="2073639" indent="-230404">
              <a:defRPr sz="2400">
                <a:solidFill>
                  <a:schemeClr val="tx1"/>
                </a:solidFill>
                <a:latin typeface="Arial" charset="0"/>
              </a:defRPr>
            </a:lvl5pPr>
            <a:lvl6pPr marL="2534447" indent="-230404" eaLnBrk="0" fontAlgn="base" hangingPunct="0">
              <a:spcBef>
                <a:spcPct val="0"/>
              </a:spcBef>
              <a:spcAft>
                <a:spcPct val="0"/>
              </a:spcAft>
              <a:defRPr sz="2400">
                <a:solidFill>
                  <a:schemeClr val="tx1"/>
                </a:solidFill>
                <a:latin typeface="Arial" charset="0"/>
              </a:defRPr>
            </a:lvl6pPr>
            <a:lvl7pPr marL="2995256" indent="-230404" eaLnBrk="0" fontAlgn="base" hangingPunct="0">
              <a:spcBef>
                <a:spcPct val="0"/>
              </a:spcBef>
              <a:spcAft>
                <a:spcPct val="0"/>
              </a:spcAft>
              <a:defRPr sz="2400">
                <a:solidFill>
                  <a:schemeClr val="tx1"/>
                </a:solidFill>
                <a:latin typeface="Arial" charset="0"/>
              </a:defRPr>
            </a:lvl7pPr>
            <a:lvl8pPr marL="3456065" indent="-230404" eaLnBrk="0" fontAlgn="base" hangingPunct="0">
              <a:spcBef>
                <a:spcPct val="0"/>
              </a:spcBef>
              <a:spcAft>
                <a:spcPct val="0"/>
              </a:spcAft>
              <a:defRPr sz="2400">
                <a:solidFill>
                  <a:schemeClr val="tx1"/>
                </a:solidFill>
                <a:latin typeface="Arial" charset="0"/>
              </a:defRPr>
            </a:lvl8pPr>
            <a:lvl9pPr marL="3916874" indent="-230404" eaLnBrk="0" fontAlgn="base" hangingPunct="0">
              <a:spcBef>
                <a:spcPct val="0"/>
              </a:spcBef>
              <a:spcAft>
                <a:spcPct val="0"/>
              </a:spcAft>
              <a:defRPr sz="2400">
                <a:solidFill>
                  <a:schemeClr val="tx1"/>
                </a:solidFill>
                <a:latin typeface="Arial" charset="0"/>
              </a:defRPr>
            </a:lvl9pPr>
          </a:lstStyle>
          <a:p>
            <a:fld id="{C2D7F70F-B076-461D-87B3-43CCA2379A05}" type="slidenum">
              <a:rPr lang="en-US" sz="1200"/>
              <a:pPr/>
              <a:t>7</a:t>
            </a:fld>
            <a:endParaRPr 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54020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52</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53</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41168813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54</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62</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63</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2348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8</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0259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9</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66296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10</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39475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16</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29057" indent="-280406">
              <a:defRPr sz="2400">
                <a:solidFill>
                  <a:schemeClr val="tx1"/>
                </a:solidFill>
                <a:latin typeface="Arial" charset="0"/>
              </a:defRPr>
            </a:lvl2pPr>
            <a:lvl3pPr marL="1121626" indent="-224325">
              <a:defRPr sz="2400">
                <a:solidFill>
                  <a:schemeClr val="tx1"/>
                </a:solidFill>
                <a:latin typeface="Arial" charset="0"/>
              </a:defRPr>
            </a:lvl3pPr>
            <a:lvl4pPr marL="1570276" indent="-224325">
              <a:defRPr sz="2400">
                <a:solidFill>
                  <a:schemeClr val="tx1"/>
                </a:solidFill>
                <a:latin typeface="Arial" charset="0"/>
              </a:defRPr>
            </a:lvl4pPr>
            <a:lvl5pPr marL="2018927" indent="-224325">
              <a:defRPr sz="2400">
                <a:solidFill>
                  <a:schemeClr val="tx1"/>
                </a:solidFill>
                <a:latin typeface="Arial" charset="0"/>
              </a:defRPr>
            </a:lvl5pPr>
            <a:lvl6pPr marL="2467577" indent="-224325" eaLnBrk="0" fontAlgn="base" hangingPunct="0">
              <a:spcBef>
                <a:spcPct val="0"/>
              </a:spcBef>
              <a:spcAft>
                <a:spcPct val="0"/>
              </a:spcAft>
              <a:defRPr sz="2400">
                <a:solidFill>
                  <a:schemeClr val="tx1"/>
                </a:solidFill>
                <a:latin typeface="Arial" charset="0"/>
              </a:defRPr>
            </a:lvl6pPr>
            <a:lvl7pPr marL="2916227" indent="-224325" eaLnBrk="0" fontAlgn="base" hangingPunct="0">
              <a:spcBef>
                <a:spcPct val="0"/>
              </a:spcBef>
              <a:spcAft>
                <a:spcPct val="0"/>
              </a:spcAft>
              <a:defRPr sz="2400">
                <a:solidFill>
                  <a:schemeClr val="tx1"/>
                </a:solidFill>
                <a:latin typeface="Arial" charset="0"/>
              </a:defRPr>
            </a:lvl7pPr>
            <a:lvl8pPr marL="3364878" indent="-224325" eaLnBrk="0" fontAlgn="base" hangingPunct="0">
              <a:spcBef>
                <a:spcPct val="0"/>
              </a:spcBef>
              <a:spcAft>
                <a:spcPct val="0"/>
              </a:spcAft>
              <a:defRPr sz="2400">
                <a:solidFill>
                  <a:schemeClr val="tx1"/>
                </a:solidFill>
                <a:latin typeface="Arial" charset="0"/>
              </a:defRPr>
            </a:lvl8pPr>
            <a:lvl9pPr marL="3813528" indent="-224325" eaLnBrk="0" fontAlgn="base" hangingPunct="0">
              <a:spcBef>
                <a:spcPct val="0"/>
              </a:spcBef>
              <a:spcAft>
                <a:spcPct val="0"/>
              </a:spcAft>
              <a:defRPr sz="2400">
                <a:solidFill>
                  <a:schemeClr val="tx1"/>
                </a:solidFill>
                <a:latin typeface="Arial" charset="0"/>
              </a:defRPr>
            </a:lvl9pPr>
          </a:lstStyle>
          <a:p>
            <a:fld id="{47492EF3-A539-4686-BAAF-FC471CF02B6B}" type="slidenum">
              <a:rPr lang="en-US" sz="1200"/>
              <a:pPr/>
              <a:t>17</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1688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1DF585-7398-456A-94D7-E7CBC039260D}"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54CA8-436A-40A7-98EF-3A6B70FE7636}" type="slidenum">
              <a:rPr lang="en-US" smtClean="0"/>
              <a:t>‹#›</a:t>
            </a:fld>
            <a:endParaRPr lang="en-US"/>
          </a:p>
        </p:txBody>
      </p:sp>
    </p:spTree>
    <p:extLst>
      <p:ext uri="{BB962C8B-B14F-4D97-AF65-F5344CB8AC3E}">
        <p14:creationId xmlns:p14="http://schemas.microsoft.com/office/powerpoint/2010/main" val="376371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DF585-7398-456A-94D7-E7CBC039260D}"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54CA8-436A-40A7-98EF-3A6B70FE7636}" type="slidenum">
              <a:rPr lang="en-US" smtClean="0"/>
              <a:t>‹#›</a:t>
            </a:fld>
            <a:endParaRPr lang="en-US"/>
          </a:p>
        </p:txBody>
      </p:sp>
    </p:spTree>
    <p:extLst>
      <p:ext uri="{BB962C8B-B14F-4D97-AF65-F5344CB8AC3E}">
        <p14:creationId xmlns:p14="http://schemas.microsoft.com/office/powerpoint/2010/main" val="368931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DF585-7398-456A-94D7-E7CBC039260D}"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54CA8-436A-40A7-98EF-3A6B70FE7636}" type="slidenum">
              <a:rPr lang="en-US" smtClean="0"/>
              <a:t>‹#›</a:t>
            </a:fld>
            <a:endParaRPr lang="en-US"/>
          </a:p>
        </p:txBody>
      </p:sp>
    </p:spTree>
    <p:extLst>
      <p:ext uri="{BB962C8B-B14F-4D97-AF65-F5344CB8AC3E}">
        <p14:creationId xmlns:p14="http://schemas.microsoft.com/office/powerpoint/2010/main" val="294998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DF585-7398-456A-94D7-E7CBC039260D}"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54CA8-436A-40A7-98EF-3A6B70FE7636}" type="slidenum">
              <a:rPr lang="en-US" smtClean="0"/>
              <a:t>‹#›</a:t>
            </a:fld>
            <a:endParaRPr lang="en-US"/>
          </a:p>
        </p:txBody>
      </p:sp>
    </p:spTree>
    <p:extLst>
      <p:ext uri="{BB962C8B-B14F-4D97-AF65-F5344CB8AC3E}">
        <p14:creationId xmlns:p14="http://schemas.microsoft.com/office/powerpoint/2010/main" val="192064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DF585-7398-456A-94D7-E7CBC039260D}" type="datetimeFigureOut">
              <a:rPr lang="en-US" smtClean="0"/>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54CA8-436A-40A7-98EF-3A6B70FE7636}" type="slidenum">
              <a:rPr lang="en-US" smtClean="0"/>
              <a:t>‹#›</a:t>
            </a:fld>
            <a:endParaRPr lang="en-US"/>
          </a:p>
        </p:txBody>
      </p:sp>
    </p:spTree>
    <p:extLst>
      <p:ext uri="{BB962C8B-B14F-4D97-AF65-F5344CB8AC3E}">
        <p14:creationId xmlns:p14="http://schemas.microsoft.com/office/powerpoint/2010/main" val="67931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1DF585-7398-456A-94D7-E7CBC039260D}"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54CA8-436A-40A7-98EF-3A6B70FE7636}" type="slidenum">
              <a:rPr lang="en-US" smtClean="0"/>
              <a:t>‹#›</a:t>
            </a:fld>
            <a:endParaRPr lang="en-US"/>
          </a:p>
        </p:txBody>
      </p:sp>
    </p:spTree>
    <p:extLst>
      <p:ext uri="{BB962C8B-B14F-4D97-AF65-F5344CB8AC3E}">
        <p14:creationId xmlns:p14="http://schemas.microsoft.com/office/powerpoint/2010/main" val="13372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1DF585-7398-456A-94D7-E7CBC039260D}" type="datetimeFigureOut">
              <a:rPr lang="en-US" smtClean="0"/>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54CA8-436A-40A7-98EF-3A6B70FE7636}" type="slidenum">
              <a:rPr lang="en-US" smtClean="0"/>
              <a:t>‹#›</a:t>
            </a:fld>
            <a:endParaRPr lang="en-US"/>
          </a:p>
        </p:txBody>
      </p:sp>
    </p:spTree>
    <p:extLst>
      <p:ext uri="{BB962C8B-B14F-4D97-AF65-F5344CB8AC3E}">
        <p14:creationId xmlns:p14="http://schemas.microsoft.com/office/powerpoint/2010/main" val="212061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1DF585-7398-456A-94D7-E7CBC039260D}" type="datetimeFigureOut">
              <a:rPr lang="en-US" smtClean="0"/>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54CA8-436A-40A7-98EF-3A6B70FE7636}" type="slidenum">
              <a:rPr lang="en-US" smtClean="0"/>
              <a:t>‹#›</a:t>
            </a:fld>
            <a:endParaRPr lang="en-US"/>
          </a:p>
        </p:txBody>
      </p:sp>
    </p:spTree>
    <p:extLst>
      <p:ext uri="{BB962C8B-B14F-4D97-AF65-F5344CB8AC3E}">
        <p14:creationId xmlns:p14="http://schemas.microsoft.com/office/powerpoint/2010/main" val="176159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DF585-7398-456A-94D7-E7CBC039260D}" type="datetimeFigureOut">
              <a:rPr lang="en-US" smtClean="0"/>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54CA8-436A-40A7-98EF-3A6B70FE7636}" type="slidenum">
              <a:rPr lang="en-US" smtClean="0"/>
              <a:t>‹#›</a:t>
            </a:fld>
            <a:endParaRPr lang="en-US"/>
          </a:p>
        </p:txBody>
      </p:sp>
    </p:spTree>
    <p:extLst>
      <p:ext uri="{BB962C8B-B14F-4D97-AF65-F5344CB8AC3E}">
        <p14:creationId xmlns:p14="http://schemas.microsoft.com/office/powerpoint/2010/main" val="30520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DF585-7398-456A-94D7-E7CBC039260D}"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54CA8-436A-40A7-98EF-3A6B70FE7636}" type="slidenum">
              <a:rPr lang="en-US" smtClean="0"/>
              <a:t>‹#›</a:t>
            </a:fld>
            <a:endParaRPr lang="en-US"/>
          </a:p>
        </p:txBody>
      </p:sp>
    </p:spTree>
    <p:extLst>
      <p:ext uri="{BB962C8B-B14F-4D97-AF65-F5344CB8AC3E}">
        <p14:creationId xmlns:p14="http://schemas.microsoft.com/office/powerpoint/2010/main" val="393174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DF585-7398-456A-94D7-E7CBC039260D}" type="datetimeFigureOut">
              <a:rPr lang="en-US" smtClean="0"/>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54CA8-436A-40A7-98EF-3A6B70FE7636}" type="slidenum">
              <a:rPr lang="en-US" smtClean="0"/>
              <a:t>‹#›</a:t>
            </a:fld>
            <a:endParaRPr lang="en-US"/>
          </a:p>
        </p:txBody>
      </p:sp>
    </p:spTree>
    <p:extLst>
      <p:ext uri="{BB962C8B-B14F-4D97-AF65-F5344CB8AC3E}">
        <p14:creationId xmlns:p14="http://schemas.microsoft.com/office/powerpoint/2010/main" val="238332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DF585-7398-456A-94D7-E7CBC039260D}" type="datetimeFigureOut">
              <a:rPr lang="en-US" smtClean="0"/>
              <a:t>8/27/2014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54CA8-436A-40A7-98EF-3A6B70FE7636}" type="slidenum">
              <a:rPr lang="en-US" smtClean="0"/>
              <a:t>‹#›</a:t>
            </a:fld>
            <a:endParaRPr lang="en-US"/>
          </a:p>
        </p:txBody>
      </p:sp>
    </p:spTree>
    <p:extLst>
      <p:ext uri="{BB962C8B-B14F-4D97-AF65-F5344CB8AC3E}">
        <p14:creationId xmlns:p14="http://schemas.microsoft.com/office/powerpoint/2010/main" val="1730099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businessinsider.com/author/joe-weisenthal" TargetMode="External"/><Relationship Id="rId5" Type="http://schemas.openxmlformats.org/officeDocument/2006/relationships/hyperlink" Target="http://www.businessinsider.com/author/walter-hickey"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m/url?sa=i&amp;rct=j&amp;q=Advanced+Material+Photos&amp;source=images&amp;cd=&amp;cad=rja&amp;docid=W926SIb7bXsLFM&amp;tbnid=VrqbOv6DizC5MM:&amp;ved=0CAUQjRw&amp;url=http://www.autopressnews.com/2009/04/Porsche/Panamera_technologies.shtml&amp;ei=MeGpUcOQJobE9gTS-YGQCQ&amp;bvm=bv.47244034,d.eWU&amp;psig=AFQjCNEPdyLap40BsRWhh5EweHfOa3jA7w&amp;ust=1370174077215037" TargetMode="External"/><Relationship Id="rId13" Type="http://schemas.openxmlformats.org/officeDocument/2006/relationships/image" Target="../media/image25.jpe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hyperlink" Target="http://www.google.com/url?sa=i&amp;rct=j&amp;q=Next+Generation+Genomics+pictures&amp;source=images&amp;cd=&amp;cad=rja&amp;docid=rzFWtaebfiAhPM&amp;tbnid=WzuTYTNn5tUc6M:&amp;ved=0CAUQjRw&amp;url=http://www.sciencemediacentre.co.nz/2008/09/26/scientists-comment-on-new-genomic-research-infrastructure/&amp;ei=8-GpUeWNH4Pa8wTfv4DIAg&amp;bvm=bv.47244034,d.eWU&amp;psig=AFQjCNEHdR2vDXyF9dqkZly9SFNpLqQ2dg&amp;ust=1370174283733665"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4.jpeg"/><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image" Target="../media/image18.jpeg"/><Relationship Id="rId9" Type="http://schemas.openxmlformats.org/officeDocument/2006/relationships/image" Target="../media/image22.jpeg"/><Relationship Id="rId1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youtube.com/watch?v=uBSQXwt09iU&amp;feature=player_embedded" TargetMode="Externa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5.jp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5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25" y="6096000"/>
            <a:ext cx="9229725"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72200"/>
            <a:ext cx="3284623" cy="6858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914" y="27214"/>
            <a:ext cx="5105400" cy="6029162"/>
          </a:xfrm>
          <a:prstGeom prst="rect">
            <a:avLst/>
          </a:prstGeom>
        </p:spPr>
      </p:pic>
      <p:sp>
        <p:nvSpPr>
          <p:cNvPr id="3" name="TextBox 2"/>
          <p:cNvSpPr txBox="1"/>
          <p:nvPr/>
        </p:nvSpPr>
        <p:spPr>
          <a:xfrm>
            <a:off x="5638800" y="6107397"/>
            <a:ext cx="3581400" cy="830997"/>
          </a:xfrm>
          <a:prstGeom prst="rect">
            <a:avLst/>
          </a:prstGeom>
          <a:noFill/>
        </p:spPr>
        <p:txBody>
          <a:bodyPr wrap="square" rtlCol="0">
            <a:spAutoFit/>
          </a:bodyPr>
          <a:lstStyle/>
          <a:p>
            <a:r>
              <a:rPr lang="en-US" sz="2400" dirty="0" smtClean="0">
                <a:solidFill>
                  <a:schemeClr val="tx2">
                    <a:lumMod val="50000"/>
                  </a:schemeClr>
                </a:solidFill>
              </a:rPr>
              <a:t>Ted Abernathy    </a:t>
            </a:r>
          </a:p>
          <a:p>
            <a:r>
              <a:rPr lang="en-US" sz="2400" dirty="0" smtClean="0">
                <a:solidFill>
                  <a:schemeClr val="tx2">
                    <a:lumMod val="50000"/>
                  </a:schemeClr>
                </a:solidFill>
              </a:rPr>
              <a:t>ted@econleadership.com</a:t>
            </a:r>
            <a:endParaRPr lang="en-US" sz="2400" dirty="0">
              <a:solidFill>
                <a:schemeClr val="tx2">
                  <a:lumMod val="50000"/>
                </a:schemeClr>
              </a:solidFill>
            </a:endParaRPr>
          </a:p>
        </p:txBody>
      </p:sp>
      <p:sp>
        <p:nvSpPr>
          <p:cNvPr id="2" name="Rectangle 1"/>
          <p:cNvSpPr/>
          <p:nvPr/>
        </p:nvSpPr>
        <p:spPr>
          <a:xfrm>
            <a:off x="-30165" y="2588716"/>
            <a:ext cx="5668965" cy="769441"/>
          </a:xfrm>
          <a:prstGeom prst="rect">
            <a:avLst/>
          </a:prstGeom>
        </p:spPr>
        <p:txBody>
          <a:bodyPr wrap="square">
            <a:spAutoFit/>
          </a:bodyPr>
          <a:lstStyle/>
          <a:p>
            <a:endParaRPr lang="en-US" sz="4400" b="1"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65" y="1649476"/>
            <a:ext cx="4165600" cy="4406900"/>
          </a:xfrm>
          <a:prstGeom prst="rect">
            <a:avLst/>
          </a:prstGeom>
        </p:spPr>
      </p:pic>
    </p:spTree>
    <p:extLst>
      <p:ext uri="{BB962C8B-B14F-4D97-AF65-F5344CB8AC3E}">
        <p14:creationId xmlns:p14="http://schemas.microsoft.com/office/powerpoint/2010/main" val="189472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9525" y="-38100"/>
            <a:ext cx="9296399" cy="1181100"/>
          </a:xfrm>
          <a:solidFill>
            <a:schemeClr val="tx2">
              <a:lumMod val="50000"/>
            </a:schemeClr>
          </a:solidFill>
        </p:spPr>
        <p:txBody>
          <a:bodyPr>
            <a:normAutofit/>
          </a:bodyPr>
          <a:lstStyle/>
          <a:p>
            <a:r>
              <a:rPr lang="en-US" dirty="0" smtClean="0">
                <a:solidFill>
                  <a:schemeClr val="bg1"/>
                </a:solidFill>
              </a:rPr>
              <a:t>Half of the US Population Lives in these 146 Counties</a:t>
            </a:r>
            <a:endParaRPr lang="en-US"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600"/>
            <a:ext cx="9286875" cy="5607042"/>
          </a:xfrm>
          <a:prstGeom prst="rect">
            <a:avLst/>
          </a:prstGeom>
        </p:spPr>
      </p:pic>
      <p:sp>
        <p:nvSpPr>
          <p:cNvPr id="7" name="TextBox 6"/>
          <p:cNvSpPr txBox="1"/>
          <p:nvPr/>
        </p:nvSpPr>
        <p:spPr>
          <a:xfrm>
            <a:off x="4419600" y="6468970"/>
            <a:ext cx="4727575" cy="276999"/>
          </a:xfrm>
          <a:prstGeom prst="rect">
            <a:avLst/>
          </a:prstGeom>
          <a:noFill/>
        </p:spPr>
        <p:txBody>
          <a:bodyPr wrap="square" rtlCol="0">
            <a:spAutoFit/>
          </a:bodyPr>
          <a:lstStyle/>
          <a:p>
            <a:r>
              <a:rPr lang="en-US" sz="1200" cap="all" dirty="0" smtClean="0">
                <a:hlinkClick r:id="rId5"/>
              </a:rPr>
              <a:t>Source: Business Insider 2013 WALTER </a:t>
            </a:r>
            <a:r>
              <a:rPr lang="en-US" sz="1200" cap="all" dirty="0">
                <a:hlinkClick r:id="rId5"/>
              </a:rPr>
              <a:t>HICKEY</a:t>
            </a:r>
            <a:r>
              <a:rPr lang="en-US" sz="1200" cap="all" dirty="0"/>
              <a:t> AND </a:t>
            </a:r>
            <a:r>
              <a:rPr lang="en-US" sz="1200" cap="all" dirty="0">
                <a:hlinkClick r:id="rId6"/>
              </a:rPr>
              <a:t>JOE </a:t>
            </a:r>
            <a:r>
              <a:rPr lang="en-US" sz="1200" cap="all" dirty="0" smtClean="0">
                <a:hlinkClick r:id="rId6"/>
              </a:rPr>
              <a:t>WEISENTHA</a:t>
            </a:r>
            <a:r>
              <a:rPr lang="en-US" sz="1200" cap="all" dirty="0" smtClean="0"/>
              <a:t>L</a:t>
            </a:r>
            <a:endParaRPr lang="en-US" sz="1200" cap="all" dirty="0"/>
          </a:p>
        </p:txBody>
      </p:sp>
    </p:spTree>
    <p:extLst>
      <p:ext uri="{BB962C8B-B14F-4D97-AF65-F5344CB8AC3E}">
        <p14:creationId xmlns:p14="http://schemas.microsoft.com/office/powerpoint/2010/main" val="86518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381000"/>
            <a:ext cx="9144000" cy="609600"/>
          </a:xfrm>
        </p:spPr>
        <p:txBody>
          <a:bodyPr>
            <a:normAutofit fontScale="90000"/>
          </a:bodyPr>
          <a:lstStyle/>
          <a:p>
            <a:r>
              <a:rPr lang="en-US" dirty="0" smtClean="0">
                <a:solidFill>
                  <a:schemeClr val="accent1">
                    <a:lumMod val="50000"/>
                  </a:schemeClr>
                </a:solidFill>
                <a:latin typeface="+mn-lt"/>
              </a:rPr>
              <a:t>Southern States % of Population Rural &amp; Small Cities 2010</a:t>
            </a:r>
            <a:r>
              <a:rPr lang="en-US" sz="4000" dirty="0" smtClean="0"/>
              <a:t/>
            </a:r>
            <a:br>
              <a:rPr lang="en-US" sz="4000" dirty="0" smtClean="0"/>
            </a:br>
            <a:endParaRPr lang="en-US" sz="2200" dirty="0" smtClean="0"/>
          </a:p>
        </p:txBody>
      </p:sp>
      <p:graphicFrame>
        <p:nvGraphicFramePr>
          <p:cNvPr id="2" name="Content Placeholder 4"/>
          <p:cNvGraphicFramePr>
            <a:graphicFrameLocks noGrp="1"/>
          </p:cNvGraphicFramePr>
          <p:nvPr>
            <p:ph idx="1"/>
            <p:extLst>
              <p:ext uri="{D42A27DB-BD31-4B8C-83A1-F6EECF244321}">
                <p14:modId xmlns:p14="http://schemas.microsoft.com/office/powerpoint/2010/main" val="1059464372"/>
              </p:ext>
            </p:extLst>
          </p:nvPr>
        </p:nvGraphicFramePr>
        <p:xfrm>
          <a:off x="-1" y="990600"/>
          <a:ext cx="9134475"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22532" name="Text Box 4"/>
          <p:cNvSpPr txBox="1">
            <a:spLocks noChangeArrowheads="1"/>
          </p:cNvSpPr>
          <p:nvPr/>
        </p:nvSpPr>
        <p:spPr bwMode="auto">
          <a:xfrm>
            <a:off x="4953000" y="6550223"/>
            <a:ext cx="40211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400" dirty="0"/>
              <a:t>Source: U.S. </a:t>
            </a:r>
            <a:r>
              <a:rPr lang="en-US" sz="1400" dirty="0" smtClean="0"/>
              <a:t>Census 2010, Daily Yonder 2012</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6" name="Rectangle 5"/>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25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4097"/>
          </a:xfrm>
        </p:spPr>
        <p:txBody>
          <a:bodyPr>
            <a:normAutofit fontScale="90000"/>
          </a:bodyPr>
          <a:lstStyle/>
          <a:p>
            <a:r>
              <a:rPr lang="en-US" dirty="0" smtClean="0"/>
              <a:t>The Individual Focus</a:t>
            </a:r>
            <a:br>
              <a:rPr lang="en-US" dirty="0" smtClean="0"/>
            </a:br>
            <a:r>
              <a:rPr lang="en-US" dirty="0" smtClean="0"/>
              <a:t>Workforce Conundrum for Places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3763865"/>
              </p:ext>
            </p:extLst>
          </p:nvPr>
        </p:nvGraphicFramePr>
        <p:xfrm>
          <a:off x="152400" y="1752600"/>
          <a:ext cx="8991600" cy="354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351176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0" y="0"/>
            <a:ext cx="9144000" cy="1066801"/>
          </a:xfrm>
          <a:solidFill>
            <a:schemeClr val="tx2"/>
          </a:solidFill>
        </p:spPr>
        <p:txBody>
          <a:bodyPr>
            <a:noAutofit/>
          </a:bodyPr>
          <a:lstStyle/>
          <a:p>
            <a:pPr algn="ctr" eaLnBrk="1" hangingPunct="1"/>
            <a:r>
              <a:rPr lang="en-US" sz="5400" b="1" dirty="0" smtClean="0">
                <a:solidFill>
                  <a:schemeClr val="bg1"/>
                </a:solidFill>
                <a:latin typeface="Calibri" panose="020F0502020204030204" pitchFamily="34" charset="0"/>
              </a:rPr>
              <a:t>The Technology Conundrum</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30471"/>
            <a:ext cx="2193925" cy="458072"/>
          </a:xfrm>
          <a:prstGeom prst="rect">
            <a:avLst/>
          </a:prstGeom>
        </p:spPr>
      </p:pic>
      <p:sp>
        <p:nvSpPr>
          <p:cNvPr id="11" name="Rectangle 10"/>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 y="947056"/>
            <a:ext cx="5080000" cy="526958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2475" y="947057"/>
            <a:ext cx="4559300" cy="5269584"/>
          </a:xfrm>
          <a:prstGeom prst="rect">
            <a:avLst/>
          </a:prstGeom>
        </p:spPr>
      </p:pic>
    </p:spTree>
    <p:extLst>
      <p:ext uri="{BB962C8B-B14F-4D97-AF65-F5344CB8AC3E}">
        <p14:creationId xmlns:p14="http://schemas.microsoft.com/office/powerpoint/2010/main" val="270651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1" y="27709"/>
            <a:ext cx="9148185" cy="1039091"/>
          </a:xfrm>
        </p:spPr>
        <p:txBody>
          <a:bodyPr>
            <a:normAutofit fontScale="90000"/>
          </a:bodyPr>
          <a:lstStyle/>
          <a:p>
            <a:r>
              <a:rPr lang="en-US" dirty="0" smtClean="0"/>
              <a:t>McKinsey &amp; Company</a:t>
            </a:r>
            <a:br>
              <a:rPr lang="en-US" dirty="0" smtClean="0"/>
            </a:br>
            <a:r>
              <a:rPr lang="en-US" sz="3600" i="1" dirty="0" smtClean="0"/>
              <a:t>Disruptive Technologies: May 2013</a:t>
            </a:r>
            <a:endParaRPr lang="en-US" sz="3600" i="1" dirty="0"/>
          </a:p>
        </p:txBody>
      </p:sp>
      <p:pic>
        <p:nvPicPr>
          <p:cNvPr id="114690" name="Picture 2" descr="C:\Users\tabernathy\AppData\Local\Microsoft\Windows\Temporary Internet Files\Content.IE5\GPK1TPJ7\MP910216369[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9600" y="1927086"/>
            <a:ext cx="1600200" cy="1254654"/>
          </a:xfrm>
          <a:prstGeom prst="rect">
            <a:avLst/>
          </a:prstGeom>
          <a:noFill/>
          <a:extLst>
            <a:ext uri="{909E8E84-426E-40DD-AFC4-6F175D3DCCD1}">
              <a14:hiddenFill xmlns:a14="http://schemas.microsoft.com/office/drawing/2010/main">
                <a:solidFill>
                  <a:srgbClr val="FFFFFF"/>
                </a:solidFill>
              </a14:hiddenFill>
            </a:ext>
          </a:extLst>
        </p:spPr>
      </p:pic>
      <p:pic>
        <p:nvPicPr>
          <p:cNvPr id="114691" name="Picture 3" descr="C:\Users\tabernathy\AppData\Local\Microsoft\Windows\Temporary Internet Files\Content.IE5\2Q5UIC05\MP91021641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783" y="1942892"/>
            <a:ext cx="1600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4695" name="Picture 7" descr="http://t3.gstatic.com/images?q=tbn:ANd9GcTGZ_HSfJlf3D0tNKqw_fAtOPqDN9NQAXpXpMjustjtMMFDwk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538" y="1927086"/>
            <a:ext cx="1701800" cy="110800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378" y="1219200"/>
            <a:ext cx="2894445" cy="707886"/>
          </a:xfrm>
          <a:prstGeom prst="rect">
            <a:avLst/>
          </a:prstGeom>
          <a:noFill/>
        </p:spPr>
        <p:txBody>
          <a:bodyPr wrap="square" rtlCol="0">
            <a:spAutoFit/>
          </a:bodyPr>
          <a:lstStyle/>
          <a:p>
            <a:r>
              <a:rPr lang="en-US" sz="4000" dirty="0" smtClean="0">
                <a:solidFill>
                  <a:schemeClr val="accent1">
                    <a:lumMod val="50000"/>
                  </a:schemeClr>
                </a:solidFill>
              </a:rPr>
              <a:t>Energy</a:t>
            </a:r>
            <a:endParaRPr lang="en-US" sz="4000" dirty="0">
              <a:solidFill>
                <a:schemeClr val="accent1">
                  <a:lumMod val="50000"/>
                </a:schemeClr>
              </a:solidFill>
            </a:endParaRPr>
          </a:p>
        </p:txBody>
      </p:sp>
      <p:pic>
        <p:nvPicPr>
          <p:cNvPr id="114697" name="Picture 9" descr="http://t3.gstatic.com/images?q=tbn:ANd9GcTsXXVBQ3vqn2QSjSfr7UcQmlMIJnYEWPAl8ba-N_QhEdV94pd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9999" y="1955592"/>
            <a:ext cx="1194349" cy="1353676"/>
          </a:xfrm>
          <a:prstGeom prst="rect">
            <a:avLst/>
          </a:prstGeom>
          <a:noFill/>
          <a:extLst>
            <a:ext uri="{909E8E84-426E-40DD-AFC4-6F175D3DCCD1}">
              <a14:hiddenFill xmlns:a14="http://schemas.microsoft.com/office/drawing/2010/main">
                <a:solidFill>
                  <a:srgbClr val="FFFFFF"/>
                </a:solidFill>
              </a14:hiddenFill>
            </a:ext>
          </a:extLst>
        </p:spPr>
      </p:pic>
      <p:pic>
        <p:nvPicPr>
          <p:cNvPr id="114699" name="Picture 11" descr="http://t1.gstatic.com/images?q=tbn:ANd9GcQLXTVDdLsUo-8BOYd3GXlmfSFDhHlo1notK-sgy4EKbG5CBpx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1464" y="1942892"/>
            <a:ext cx="1093502" cy="13957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35595" y="1235006"/>
            <a:ext cx="3456203" cy="707886"/>
          </a:xfrm>
          <a:prstGeom prst="rect">
            <a:avLst/>
          </a:prstGeom>
        </p:spPr>
        <p:txBody>
          <a:bodyPr wrap="none">
            <a:spAutoFit/>
          </a:bodyPr>
          <a:lstStyle/>
          <a:p>
            <a:r>
              <a:rPr lang="en-US" sz="4000" dirty="0" smtClean="0">
                <a:solidFill>
                  <a:schemeClr val="accent1">
                    <a:lumMod val="50000"/>
                  </a:schemeClr>
                </a:solidFill>
              </a:rPr>
              <a:t>Mobile Internet</a:t>
            </a:r>
            <a:endParaRPr lang="en-US" sz="4000" dirty="0">
              <a:solidFill>
                <a:schemeClr val="accent1">
                  <a:lumMod val="50000"/>
                </a:schemeClr>
              </a:solidFill>
            </a:endParaRPr>
          </a:p>
        </p:txBody>
      </p:sp>
      <p:pic>
        <p:nvPicPr>
          <p:cNvPr id="114701" name="Picture 13" descr="http://t2.gstatic.com/images?q=tbn:ANd9GcSSCRANz54_0DLedKPBJkDmxqP71WF_LGwGZbeCyjCc4gJmcS7EU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4437" y="1942892"/>
            <a:ext cx="1582670" cy="13092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678" y="3127920"/>
            <a:ext cx="3894079" cy="646331"/>
          </a:xfrm>
          <a:prstGeom prst="rect">
            <a:avLst/>
          </a:prstGeom>
        </p:spPr>
        <p:txBody>
          <a:bodyPr wrap="none">
            <a:spAutoFit/>
          </a:bodyPr>
          <a:lstStyle/>
          <a:p>
            <a:r>
              <a:rPr lang="en-US" sz="3600" dirty="0" smtClean="0">
                <a:solidFill>
                  <a:schemeClr val="accent1">
                    <a:lumMod val="50000"/>
                  </a:schemeClr>
                </a:solidFill>
              </a:rPr>
              <a:t>Advanced Materials</a:t>
            </a:r>
            <a:endParaRPr lang="en-US" sz="3600" dirty="0">
              <a:solidFill>
                <a:schemeClr val="accent1">
                  <a:lumMod val="50000"/>
                </a:schemeClr>
              </a:solidFill>
            </a:endParaRPr>
          </a:p>
        </p:txBody>
      </p:sp>
      <p:sp>
        <p:nvSpPr>
          <p:cNvPr id="7" name="AutoShape 15" descr="data:image/jpeg;base64,/9j/4AAQSkZJRgABAQAAAQABAAD/2wCEAAkGBhQSERQUExQVFRUVGRwXGBcXGBwaGBwYGxoYHB0dGxwcHSgeGhwjIBYcHy8gIycpLC4sHR4xNTAqNScrLCkBCQoKDgwOGg8PGi8lHyQvLS8xLiwqLCo0LCwyLC8pLC4wNCwpLCwqMS0vLCotLCwtLywqLCwqLyosLCksLCwsLP/AABEIALsBDQMBIgACEQEDEQH/xAAbAAACAwEBAQAAAAAAAAAAAAAABQMEBgIBB//EADsQAAIBAwMCBQMDAgQFBAMAAAECEQADIQQSMQVBBhMiUWEycYEUQpGhsSPB4fAzUmLR8QcVFnIkQ1P/xAAbAQACAgMBAAAAAAAAAAAAAAAABAIDAQUGB//EADYRAAEDAwIDBgQFBAMBAAAAAAEAAgMEESESMQVBURMiYXGBkQahwfAUMkLR4RUjsfFScqKC/9oADAMBAAIRAxEAPwBZRRRXSJNFFFFCyiiiuzZOMfUJH296rklZHl5A88eKyATsuKKmuaVg+yJOOO81EykEg8jmq4qqGa3ZuBv0Ky5jm7heUUUUwooooooWEUVNb0jspZVJVeSOBif8x/NdfoXOVG4QCSOBP39ozSklbTxu0veAfMKwRuIuAq9FdOhHPtP49/t81zTDJGvF2EEeBUSCN0UUUVNRRRRRQhFFFFCEUUUUIRRRRQhFFFFCEUUUUIRRRRQhFFFFCEUUUUIRXSoSYGSeK5q90uzkueF/vBpStqhSwOmPIY8+QVkbNbg1SWdKFVSwEl+8cDtmpdZg2iJzK4BP9FIPbmutcwAtgkDPcTmO3yexqDqgmwpgkg/STtYmcAnBH9K8wmqJKmTtJDuSt21gY2wRrwfLW5BBT0mfT6fsAeOe/FcM6uBcG1iBDgHcSp4I4g/iu+mSSyFAgYZO8MZHxvYjnnAqjpupiy5W5eaFwdyBlK9hv5EexmsMDhfTuOnQ+V0Eg7ov2dpHcHKn3H/cd6jq5dVFO2V8pvUGMiGPB3fTnEz/AJ1Ue2VO1uf6Ee4rt+D8W7cCGY97kev8hayog095uy8pnotKUXzHVdrgqpbgE8t3MgAwACSSsDM1S0dtWuIHnaSAdvP4nv2rQWf8JrU7ApJO2dwCegOW/wCUKLRk/udiBiscfrnQsEDN3Z9OgPI/RFNGCdR5LkaUOzCy7IFUbkuE7NwBd1O36vLEblB+ojd8RHWqzK+qQqu0AG2rfuzJx67j8ABYFeGwDbSQxuXCLbWpCDaVF5lDRFpIMkKJIBmvdTqnVba3vTbtnzWXKtcZhCW7SzuKKABuPaZPvxHZF7rDJ9neNut9vsrYarLuxondDcJAW3uuG20Ky21kKH7+oCQIH9aXfpVaCVNoMhcFmBJJJ4Ext+Kn1/S7bXvItAwlrzbys7LbV+4ZUjc2QAs9zmuuoa/U2rbad7dpPMtgG7cKolu3G1VVVJPAPOfipQyyxEGF1ieV9JA8r56odpcO8EuuaIiQpDsqhmCgnmeMZ4qBkIjHOR9uK0XStPprqFrd63bW2gFy4qqqs8GQpMekRgfNKtIXvJ57uGsquxtgYD1RxIiYHAnNbym+IqhlxIL26ix8sC2f9pd9Kw7YVCirmsawquQSNsFU/eF+S3MxzFRroLh3kI2xP3mIj3J4FdHT8bppsG7f+2Eo+me3xVeiuihE/GCe388VzW3jlZINTCCPBUFpG6KKKKsUUUUUULKKKKKFhFFFFCEUUUUIRRRRQhFFFFCEU96XY9AA2gkyZ9vt3OOB70kRJIA74rR2vLGGEFQSixK4nJj2jH3+K5D4pqNMTIRzNz6f7+S2FE3JcqusZt42wYB3EyYB5jb+72BNVryk6YrExMkwv4gcc/8AfNTanSlzvBYWx2U7d3xAzHOY7c1X0pm06WggVSZgkgE9pMkt3PP9a41oswHoQtjzSfRXbKbGLXdqkfU9tVleZVct9qY9UvOxW5pyFVuWYxbKxOefwYpRpbltZm1pt6n1O7Ek8mYj+1PNH4gS4gVLa3mUQyAemI7ewHvjin52FpDwL+drW9/82VTTfC6sC/cQpct2vhgyskd+J/iM1VuoSWV7RDJ/w3WTIGAsEYP2x9qXaPpV+2AUvW7bHPlkbSM/Tu4IH5pxqNHeKs/mFGOQEyykHmZgyMREQaqNo3Xa4eFrixUtxlQdNuRct70MyCU/dzHA794/BrQ2SUCvbChbrG2A8GJChNw77YLkREuJ96zbWb1w2mNuGT67iwpx3zBB77f9DTXw/wBRF11WGe7aQhwSDuUuohTJJuFAZb78U1xGpdVMa91rtFjn2PQf5VUTBGSBsVJdC+VaFtnu3Lu8qp+oM+3feuGZwB6R2EST3uaZUu6trjksL1wWrVz90W19RQDI3MB6u0gVAQ62n1EKoBa8yr+1GS2LdoznPliR2BqxYsXbuqut5g84jbZQyEt2zbDbvfHmgYHIn4pIPBY4k7A97mDjGPTPQne4UiLHCWaJjdUlUdNP5xEpLai6VMnJyQCYxAmSd1T3Lrec+s1SqWdTbs2SJYHkQnJAjLGPip+ha9bV+Lbhk09q4brknbuABYrPYEKoPeZpZ4W0JuIt0lW1V263lg/SBtBJeRJ+33+avnIbq7QYsLOzexufS4AuTsNgFFo6I8Y6HS2f0yqr3HfOzdwW2keiDsDM3YAnjOamXqV3TMqX0t20Qm61izb3kmDAkHBOCSYAxVnX3LdjVXBcbzdQVXbbt49YAO93aAstkKJgAD4ploOsvYsX7upQG49xgFQSSQIj/wCobEzGfikyXdk1oGu457kk/p8utlMbrO6/WajqN9biaVFtAKm64BcABYEsYxwZ+wpzd6Dd81rGmKNbQDzN21U3c7dqiP6Ut6N4ffUWme9ezbAlcwhUbj6RAYGYz7NR0d79hLvkW3sqxk3nVroZgICqk4H/AFZgnvRKB+SIgacWN7eZJyeewWWk2S7qr6h7pt3LVyFBR/L+mYEbZxHB+Ku2+mILRcly0StuBuMe5Hf+lT2ehDcHv3VuByDca63ltLRO1d2IJiAO1W+pdDt3tRbtaJ7SeUJYhi0T3wckY5PNXsr3wDRE/SLZIvbHzHhzssOjDj3gkmv6a9i2HvejdJVTyV5z7H4qqpkTTTxH4a1Xmp5l1byLDM7DMbgApBMEZjn3o0+lUXAH8oqADKEj2wVPH9R966Cg+ISyO851/wDX+bfulZKTUe7hK6KaXunm9qLYtowRpBI2nI/iB8xUHWemPp7gVlIVgYPIkdsVuaPj1NUObGe693L+VRJTPYCeQVKiiit/dKoooooWEUUUUIRRRRQhFFFFCFc6ZZLPKx6c5/j/ADrQ2tWnlEQUcEBzEhufSD2AGYpV0W0VhmMI7BSYmPk/FPOpW02qqCbREiIyRyT3mvL/AIiqRNWlvJuMeG/zW6pWaY1n9V07zHN24WS2OJkB57cSR+INR2NSttTbW2FLE7EBkkQDujkE85ouay/dvbd3pEbiclRPK/I+aseHehHzLgDB7jfU5MwM47RnMDnvSBIZGe0OByV25wkOm6ZvuXS+ju3HXOI2hPfmCZ/2Kd9OIXJtrZVx/wAykkZxAJjniuPFHh3VC5bZLheDEBZO37fu/NQ2fAbm21zUXb4uCGUIkgARkyQszOC3GTTJqGSwjVJYG2ASfl9VXp0u2UfiLyLiKlhj5xP/AAyCyse4kiIO2eRSvS9V1NiVvIQhWBCkgEAHn7GtnpP/AE7sBBcZnNyJ3biIMdowOaULobiMVW67FW+lgNpT/wC0zumR8D3qmKphc0xt7wH/AC+n8qZad1Q26lraPu8lwY2ufTcSZAYcKRgDcPyKrnWXGvlrdt7bKhO5RlSQV+oCGBBI744ra9L6ImpDefJI/aDiPuOaSeI9WND6CC1omMH1Cfk8/wB6xFVB7zG1o1fT6+qHMxe656XqrepSzaeWcSLthZ2stpPSzGQcmVz7n2pq+oRtTpVt7i91hcvhV+hdm3bI4ABgr7EGsjr0tBlNtmliHU4MkCY+AYyAa0XRdfcvLfuBUtXXdV8sCHK7RvaB/wAyhTuAgQfepSs0DtG7WOD1P0/YXURnBUvQNDZe15DKbVsm6XuSN1zYwwWORAIJX4jMVU6N1Q6nXWxbHl6XT/S55jJY7pABaIPPNMNPrP1GvsfprZTT2wS3YNDer09oOM8/moek3lS2mnLAWbl90dwwEclUnuBgTnmoCQgPLrkkbX2vcE+dth6LBHRVuibG1V/V3RuU7rgySMTtkjj2+9Ok0gTTHVXbwFk7bm3ZuCp+1UBMDJkADmPwm6xqLdq42h0FskfXc2nlzGCxOAFk579qvarp86bTadgGWDdujeQi21OJIztHsInjvUpv7+h7TpGAG7nQATfw+qw3u3+8oJOo07/pR5O4+WFJDXbhYBmZjMLAyM4zTDrXW2s6Yacf8c2vqGAp28knuImqejFi1pzcUjzC/l22JK7ZnMc5z/audP4TvbfM1LiWks5c4GfqJjtH9qg4UzpHdrcNaSQCO852BbxA5+3RZs4AW/hLegeFv1KsdwL7hDP6mwDu5OBkYHei1ql02q8qxatLcjY15FIET9W0H1Gcdh3xTW7rU0K2jpwXLAkuxjeIGQo4XOD8nmr3gy8VtO2ojeIJaIARsqJPP/imK+oe5rp9N4CSGt2zsevQYKjGOX6lmLete5qG/Wf/AJIINvaiwFn91tQctPc/0p54d8E29zeapGAQIKEjPPf+tVeu9RuMzJpSqBmlmQAXGkRz/wAoI7fPtVDR6Yrdeyz6hWZgu8XSHUe5kEbSDOADU3a6mAiC0dmgkDJxubYtvsN0W0O72crzW9E1K6q4mhWFJkM1wwsQCQJMZz+Kl1nT+oXL6jUXbcqpKIxIR2iCJCgA/f8A1q/4dT9At1mfcm4qNzbi0E8Hsv4qx1bxZDLeTYoX0jectugekHkikdU3bBkbQ7Fg7qbDn8irLAi5Sex0q4DL2CFBEwwJyMemZj/Zpx1Twfca3vUqpEHbt7DtPaq//wAt1Fy5btq9u2lz6mdOAZ9m74E9vmr3UvFNxLZRkAb6SQQf9anJPxISxlv5uQuTztz9lgNYQR7pRo/Cxu2TcS6jEcqOx9j80ip30fqbIt0W1BZhnIkwTkD8mrWn6dpL6hAzWL4wQ/DN35/yj7V09Fxmpp5ZBXAluMhuW+YGbeNik5adrmgx7rNUVp//AIHd2E70kTAEmfzWadCCQcEGD9xXTUfFKWtcW07w4jff6pN8T2ZcFzRRRWyVSKKKu9H0vmX7aTtkzP2z/lVM8wgidK7ZoJ9sqTW6iAnvSdFcvWltgbAoM/knP3OBFdjRDcwU7VtqA5C9xjEnPHNWv1gtMyW7jsCZ+kGB+4zIJ+MVa6Ulp97Bt4nk/Hx9ya8Wnnc5zpSLAm9vM35romtAACSMyr6NMpYsRu4Lt75bAwfgVc0Ght6IvslncklRkwM/yB7VX67fOndrln2hlEDcOw+88Gld3/GuEJtkxFvUHaxnlQwEfPt8GmIoXTswe7a58fNRc4NKba/xC7EG0rb/AKVAWTPtnE5+K51Gr1Xl+tbuQwYvFpBg4B2sWJ/8A0s6zpy1twLD+Yu07rN7/C7QcDHHI7jNcaC1fRtwUeaq7w925uVP+qWK7j96eioomtG1yMXtvyzfH3jkqXSOP3/CYdN8Q3ygQqZX0s2QAfYkgQT7VUe+9u6z3kZVJKIjHZuYCS5mGKCecCY+w5udQ1Fy+JujUXV9VtbSN5QcCJ2wMrM/J9hVPq/TWvsvmXjqLt/arQhVbarJ+oemBBBOOSe1WRUkQcCbAPGd8H1tjxOOl1EyO9lJY61c09y6fM3hNttszLkbmCEchYPzie9W9N4m07s4vpbvWrmNwO7I5ABHzOPal/W+g2//AG/9RZ221TcsSSbhb0FsmOciBMfivWtNcv6VUtKo06IzlZJCgZMRjdzHzQ6nhkaXtGRcE7WsN1kSOGCraeA9Lcu2rulu77RJm1uPpwZIYZWJiDUd/wANX+m3Fv2bociVHmCYDDjHbj+J9wUvhnxSNDqLi3QfU2TzC9h+P861XUvFdvU7UV1lhI/nn+n9KXmFXFLpPejtzAyPFTaGOb4qp0O5cuaQFXm/cuXDcSJYJuXeGiIBYSMY3HkVV8adYtag6dNPaIWTBKEzc42i2MlgeSf65qPStqbGobUW2Q3NhXY6tBBIP1ccgR/FXPDrjyX1QYPct3hdAYeve6EXEIAj3IjiDUxpik7fe2w8TyONhix81E3I0prrb9m11EFg5LbWKBTDej6iIzGz7fzU/S+mfrUbUvcZUuCDbACiEYnnBEQfv3qKwtr9K+svuLeo2srsTO2TG0LPJxEe9U+jX/P6feR2uB1s+ofRKwAMdmIUye8zSdnuaHRkgtLWk78+XhkZv9FLGxVLVdRGpuKVQGzaIgASFVG5mIHBzTjxhqbt2xb0wPquojP2gFh6fzEfzUfhWwLwu20W3a0/pLIASCFUqBJMkdycyR8ml/XvED3L1y2pbYNrEhCu6MD3MAiQPczFbUwietZA1rWmMbk3za9ydib5PluqQ6zC7e6l03Qb16+QROyAWYkqQgUQGIlh2xjmtA2st3b76d9qC0PNeD6SVKgLx9K4n7gVAOpnR2NPP1BApQ4aOZ5gRPfJqPwj0wXh5mpRBcZYwZ3IxmW+5WYPcVr66ommYJJfyM7rS3meZF99lYxoaTbc5WZt3mN/cslmf9o5BMYHtH8Vt/Dtryjc8/F5zvJbJKnjPxEVX1ess6N2CIqlslwJaJGFHv3jA5pf0vSLqvO1TsxFswtu4wjCSdxH7SSDA9vxTHEKgVsfaNYWR6Q29skjYY+8KMbdB0k3Kh8RaM39QFsKGJ+oAge+Y78RPyKUJeNt7QuLPlwWVgPcErn2IH5Fc9N6o1m6LqxPfHY8j/fxXfWtUbl52Pv/AEOf866Gk4ZLHLHSTAOj0uN+dzg+1xZLvmBBe3BuAm3id7V21bvWrW0MxG/iTmRE4/8ANUugeVcZrN4wLg9Lz9LDjnt/2+a66ZqTc093Ti27ncLisowp7z94/vSXaSYAkg5AzxyMVZTU0LKeejv3oySDfPItN+WcFQc5xc1/Iq9renXbEMRGfQ4MqSPYj+1OT1krpm89VvFh9QC7s95AyB/NJtffa6UtK5truEjBUNP1RMHH9qa9W8HmxZLi6rBcyRDNPaBj+vYVqq6YVQhFZ3Xk7hpy3kd+vJMRtDC7RkfVSdP/APUQva2+WQ6ys/tJXBg9/tWdvsS7FhBJk/mmPTevG1aNooGWdwjBDc/n/Wo+s2GBRzw6gqRx/PenuF0juG8QLCzS19wCf1cxbp5KuZ4liuDkJdRRRXdrWIpj0fpzXHBUgQcE+9Lq2XQ+iFbC3Vb/ABD6gD9OcR9/mud+Iq/8JSd05fgXF/NN0ket+eSlvdKawRcNz0wQ0icHMD2zS2yDdLmydpVQQiwS4DQe+GHPz/WrnWussu624yBJ25HB7/jil/6C7bZSjFPMQMLiN78/jMfGK80ha7Rqfudui3BPIJf1ViV/xFLoDDrEMpB7ie2Dzn5rrVaZbjAaYLdBHptv9Q2/tBOYgYiYqDqdprl2GunzNy+vaCGAHBERPzETXvVNILbEOGyAVa2QpMd8CNwxxFb+nYwua0DJaSByPpi/gQQfBLPvYnxV27okU7L+luozLMW2Bxx9MbWEnnFUhodhKnTOonaitcLfKk+2P28Z7VPb1CuybdSyzMs26BPb3XIAjj4xUt/p4FuX1quZwk7vSMEqTBJjO01dG50bYy52jNiD2nysPlf2UCBcjf2S9ur31BstdS3bVj6RCN8gncSwHMe/vUL3brB7VtgLMDcAsHYuYLz6QSMiOPzTF9RZVfKtWXvEkncdqySI+nmMfJyan6Qg05Gqvp6RKJbA9Tt3hTA9OfU1MOa6Nr/7QBBuwEW1HqG5cSbc9sqFwbZ8/vZIdXr7DXLZdHuWwQlu2hyzDkzwSzSZj2iKv66zqE1SeaW0q6i7Lorgt5Kqg9W0Rt4H37VPoyb+ouXwht2rRN8AxuAXJJiRvY+kcwIrvR2dRrtQNTfEpaUiEEBR9UZPqbgGoyh9w59mtDO/c5BOQM41OIv1QCOXXH30Wd6x0Wxd19xLTkpBYkdoExJ7njP+VLLestIBb2bmKgSYMNJYbZzPqI/itT0S/Y8u41xwLz5UTA9RO4k/H01ltMB+qeCq7VYAtDKDETzGJrOGAwOudIbk9bX+oHopDNnea2fSOr2nULuBePpJ9X8UnN25bvo6KQVub2AOSQMDbwxx+ZjvWd6bvuM15CTetQ5WPqUYOffjHcVv7nR2vWrd+1tfeoLKpyDHeQB8UvBDTwSuZMbNeLXP6Xbj0Kk9znNBbyS+3qbes1m62gt2tQpsz2F5V3BisemYgHmM/FaXpGoVNITd/wCO7MhQHaSyk/VPOBPtkYzWQ0uobR3Tct+jbud1JiSB8zkzEd6dL0/9RbXqA2vcWL7Ww4G0qJIj5Hb4FJcRpeweIye7ixBvc8h64ufBTjfqF0abS3rVhzfc2WuAWwAOFO6SRMEkHdiPb4rReFeo2RpgGaXUeotG4+xMY4/FKev+Kl1Fiw62g1u4/LHskMVxkE8T9/za8N6+3dXUhLVu0RaMlJOM4M+xzSstM+ahdPIwgh3ItsLY2/Ms67PDQVTfrthrbXSivf8AMby/MBPonDMOIwSB9qn8Mahrjai9dYtsQnPEnPA4+motZ4d09prYbUO28CIALM2BM8KDMyZ/NPtR4e2aV0t3CspBwueecSeeabqaihioxFHcl5GXA90XyG39dlW0SOk1HFvmsLr9Z5jAgEYAyZJPc/6VZvaO7YsMHRlW8UIJ4hQxz7E7uDHFXn6fp9OqXLhe6bihktfSMjO9h2BxjmheqvrbunsXQBb3gnbMnaGIn4MQf5xFdC+ovBH+EiJgjOpxPO2cXNzY35JbT3zrPeKXdF0C3boW5u8v95HYe5PYTAmr/iDoqq86ctdCgl5YMRER7GCD/SpvEutt2/8AA021bZzc28k9gT3A9qU9I1htuVERcG049vV/lRJJV1I/qkR0hoOlh5jmT0v08AhoY09i7nzUmi6rd06MqMVNzLDGBED53Y5mtF4a6jau27gujddyzEL6ioGDgduKyWr1RuNuOOw+3+zTHwv1FLN4m40BrbLwTzHYAntUOIcJa/h76iQWmPeJG5zt5ZCyya0ulv5dkr1JXe2ydknbPMU/6Nb/AFGm1FtiWuIoe2SSTA5Az8R+azamm/hfqQtXzKzuQgerb3H8itjxeJjeGh7MlgaWnc4t/nmqoSTLbrdKa1/hC0dRYu6e5BtjKnupM8fxP80m6xa8y4z2LDLbU7GK5UvIAgc9/aKs6FL2jV7hJttgBCAd05z7c9qR4pXR1/DwYyGykjSCe8DcbWVkUTmSZ2UXibw/+lZYYsrcTyCP70lq71Tq9zUMGuHjgDgVSroOEsq2UrW1hu/7slpiwu7myK2HhC6Rad2c7UmFP4gjue9JfDWmR74FyIAkA9zWr69prZtkACe0c1yfxVxBj3Ch05wdXTyT1FEba7pEdeLV83GTzt6mV/5SY4wZMSPzU+luWb1lrd26ttFcvaJkMqkZEnAWSa70nUNot2iiE3wIaAFn6DP5UH7k0svaVUuOl/bKscH54In9pBH9a5prHcgQRkEZvY2uBtjZNkg4Svq2pW2fLuFfS21X+BkTGTjj5/rOXuFdtsm6jeoCZUnI7/STH+4rh7my4ARNsGRIkj2KnkZq51e6t9g9sjdG1l4Y+zdpnI/FdCx0mtgc0aXC5JF2364F2m+9jgpcgWNjkK/11EW3ZdtMlsGDCvmCOHgYORmTSxOo2drAaeGOQwO4ERw24z27Yya4NzUGzuIY2wY3lcYxEnB4iavaHxVcRoFi29xhG7btMCctH35+Kj+HfFSnth2ljyl29Ln91jVd3dx/8qfo+tu3bqixatWOQ11Lc7QRzJJHbj5qp1Xp3lX3/VXXugiVKhAze04CjHJrgpqr5a2qPtX1FE+kbjODiczirI8K+XbW9euYwzoDNzbzgscxP94qYMEczakytYCLaWnW/wBzcgn2UckFlr+eArX6LUazSAzZsWljagUsxCHMuD6QSIiDj71R8LMbtzyDciwVLEKSC7EZM9hBj8VBq9fd1DeTZ3W7RGxbNsgSv/UYkk5JMipNdoTpdO1snZeukIY/bZGWCsMS2AY4FR/AvZE6nkcA6QgsZi4v+p3Ww3PVHaC4cBtuf2SrW9I09vX+VbQ3FsFZliSxdtxUntt4H3MzNKes6NH1N+5bti3bG/G7dJ2kGPiZNbDwt4bIQ3wqBFDEAmJO0iSfg5z7Vmena2yhsG/6rJJ8wZ9XuI5Ikkx3jNPwiGORw1F5iZZ1r9519vRQJcRta5UngLprXBtUZ9RafaBH98VvvDnXbFux5W5Q1v0kSJ/2QQaxHWLl2099rANq01tjuXgAkAAEcHPb4pl4Y8DuNMt8eu7dG5wx4H7YnvkzNc7xR0dUxskrrCzQAOub3TcYLMKv164l285ABB59qTazUai0h8gwpWGWM8QSv3HI+8Ux1Gma2xRuRUdd1TcOppqOJo7wAwVrnzPbISrvgbQDVaO6ltGU23DoeVFyMjJyCsA+1aXw5qNOmkLXAm4Hyypj6pIC54nmsboPFN3p9p7dlN5ukuCVPobvkcyBIHbNOuq+BTc0/m2xLPF4ruAAfaDGeVP9+IrguIQuEzmTnS1zsemDf73WwYe7dqi0XQrtx3dgttfMIQAk+nB9JiIGeSKtda8Q3LSqjP6bki2SuSASJJGOx+/tT3pfiXT3dIgH/IPRmRj+fzWJGy3qA5CsFMhJBwTw08fb5qdO+WtlDJmX7Md1tt/C+/mTyWSAwEt580WbVy6QFD3DwIBb/wAUyudC1GmRdSSo2gmATuTBEntPOOK76l4suuzeWzWrZ4VYB4jkCfxSi/rbjIbZd2VpG3cc7uR9j3rrJ2cQmpgdLI2blu5I5jaw8vcpBhjD9yT1UdtCxAUSTgAZM/8AetP07wepQtduvZuLMoNuJGJn3BqF+r2dPaQaVVW8Rtd9skDvBPz7Ugu3mYlmYsTySSSfvQ41vF4LR/2WX57ut7AD/KBogdnJXmptm25RgdymIj+OJ5p30XU2tJ67qrce4PpAlrYExM4luYGRiurnUFWzZ3L6gkCOY3Egk8iQf6ikJM1GFs/FmOgqBpY3BI/URjf0ubKT9MJ1NyT8lp+ndIta64zLvtQJdcESeNvsMUn6t0/9O7WuTMlvcftj2xTHwOCdTyQoRi0GJiIn8mk2u1jXXLsSSeJ9uwqmmopm8RNNr1QxgHSeV728/wBkOkaY9VrOKk6Tr/JvJcMkKZInnkfzmtT4u6qtzTofKP8AiiUZgMDBx3FYqtP1hS3T9N6WlOcHAyJ4+1S4zQUwraaYi13aTbGLXHzWIJH6HBZiiiiuyCRUmnDbhsndOI5n4pl+scR5jEjdDdiB3yKj8Pa5bV4M/EET7TWh6nf07ybaguxyV7k/A5Jrzz4mmP4trDHiw73X/S21GO5e6ovoLT6YEOPM9ToAfpBI7fcSfaaY6zop1di1eYhLgTJGd3cT/vuaT6/oTWVDEiY7ZxiVPeMcVXTQMw9LMm0ztxhhj8jHFaCOaRga+KS2kkg72vuB4FMlgJyEs1OtCqFuMqqrBdzcgewj3jmrV+wjlGsGUcE/VIEEDBMHv7TXFi+PMUOqyDh44YdzODOeab9X0Xn7rloJNtZuAEAmf3BeK6H8XLDVMBPZh2Tzbkb2xufZK6GmM87e6vaDp2p/9v2m6rBQy7NogiTALDv8jms5f6je3gOzBlxtbt8ba4s9WuW08tbhVZmJiD8dxVnQ9du23LYuFokMASxmRnkZj70xTcKnpe1fJHHIDcjljwxhQdM11gCQVx5Goe5G25vbsARI/wC33q83hVNh86+pZRuNstOw9oI5MCr/AIn1Gp2q7hLcAH0N61kQQw9s8is9oOl3L7AIpO4n1H6cc+riqIj/AFCmDy9kLW9MnHjfayyf7Tti4lTWerm0iiwircUmbrep2mcDsoz7dhirPiDoGq9F/UXQQFgwSyoDExPfAzxzVhelpo2Lagb2GbaAelj7k/HsaU9R6tdvyLjEqTOwcT2HuR8f3q0Upq6hs1Ae6380jiTfyJ6eg5LGvQLSc+QUei1N8ulkHfbYsFtwSIOZOeaodZ6Clu8llkggG5EmApMBckkgmTz2+a0uhX9Npm1BUG658qyD+2fqcj4E4/71n3Eu1xiXdoBZssY4A+PgU1S0bZK10kOIm4J/5OGT525nqoukIjAP5j8lP1brS/8AtgsXBufcqoBhgAciByuB/Snvgq9eOndPMI8q2GgiTMGRM/FZQ9IezqrnmEEhUiDIAcboB/pitl4RsOLd9tjEOm1SAMn1e5rXVtFTw8NfMDfU4Ft7c3cvRWMkc6UNHJZq9fLsWbk1HXrIQSCIIwR815XeU7WNiaI/y2FrdFrnElxvujuD3BkVZbxdes4cFtNmVQ+tRGBJ7T37D7Cq1EUjXcKp63Mgza11ZHO6PA2T/wD9Oup6d23K+y5GzyiQNykgSAc+2BPf7VSHS00+s1CsYknkdiZAG7EZ7cUv8DeH1TVJduONksNvB3Zj8en+1brxnprPlg+kNI9XeJz8mvN6mbRXGMucdQAvzFj87LaMb3b2WQ3WNsQ8+4OP4mqt5kt2QyqWuZJIPqHH5PPHtT3/AOKB82NRZuj2na38Zrzq3hxNLBuXCwIOEADBu0zML8xXQ1E9E8NY2d7n8mkE3PS1hb1SzNdyS0W6rPgnHpYTxI5q1puk3brBVVhIJJjMCOAfvUt7qpKqANpHfvVUX2B3Bm3DvJn+a3TDxOqgIOmM56k/wqHdix2MqXqGna2VVixEeksCJAMGCQA0e4qsD/Xj/SnvR7P6i3eW6SyoA4LmVUzJyeCYqlqriWmItBf/ALRJHwOwpKjr56d/9PDNT28wbDOb7eKskiY8drewVzomkuOlzywyFZDspIcjnbzEHsIzSe5pnQ7WV1PYMpUke8UfqGz6mzzk5+/vWz8Ea8OLnmEs6AepswkcT2yDVFSazhBkrX2eHWBAv9428kAxzARjFlneidBuXzuAARTJdsLjtPetZrPF+nNkiQWiNnzx9o+aQ+LeueY/l23/AMIchcAmfjms5R/TJOOhlXVHQP0tG4HiTzNuix2oguxuUCiiiu0aNIsEkitT0ZA+guqsBrbEggCezCstW08H9LfyXbcAtzEROBIn81y3xW6NtEHOOQ5tvHqPZOUd+0wl3QVGrW7ausTcKyhmBj47mY/FJn1F22WUmCDBB9xTZulGxrLQR4BbBPb4+QRIp14j6LZZWeR5pEyDn+PaueFdQQzg6dUUgB02yx2x9CE12crhvYj5rG31VgGEAsQCnfcTAj3o1GmuWW2sGRo+2PxUC7tyi3a8y7PoXjmZ/HefimWv6rduBBqrRW4k+kjbI7Gcz/NbhtXLBM2ljaJIzsCRe1th1A2yqezDm6ybFQ9BZXu3jdsPeKKGG0YIOI4+OK9GtFp28pQMnJk9/Y8RTvw34mt2vMV18sEAiMgnv+agvHRXt7s9y3cJJ49B9u3tHetXDZlbIJ4HiPoLm3np5fJWuJ7MaXC6Xanrb3AdwG4mSf47fijS9a1I2pbukGYWY2gtj8c/3pn0Dwmt+ybr3IEsqhYj0mJJPyDilmoSza9OxnuqSCWPowcELHt7zT8cnDH66Wlh1u8tj1u7YBVkS4c91gr3iTSMSG85rxESJHlhjE7WOf8AKq/QOpWNM/mX8mDAUblXiDu4nn2qi/UHKbSRB9hVdDkYmSPSO/xVtNwqpbRPgqZNLM4Fs+Z5KL5mF4LBcpz4p1jX7yMllltx/wATkMTG0CO/NQ+Fer6ezqHN8wwQeXInliGIHvgZ9pp9q/FU2nQqqQCoUGSMf1x8CsZ5KsZdQd0bsDgR/atfwuKesoH0hboY3ncknnYfVWTaWSB+5V/rtx7uvfZbKoUUL/1NJ9sTzWw6f123p7Qs3YV0ERyD8irure0un9BCwvpxxj2NfN7twsSSZJPNJ8PgPG4W0ju6yLnuSeXgFOVwgJfuSrHVNSLl13HBNVKKK9HpadtNC2FuzRZat7tbi4oooophQUd7ThoyRDBgQeCO8cGtd1XoC7TcW7uttwskkSPfuJGO+aytdpeYRBODMdp+3Fc5xbg76tzZIHBpF7435+hTcFQGYcLhMNB0i45Bs3LbXFI9IcC4p5kqcioPEnStUb4a8QGwxK91GMZic5HtTnRaYapvNssLWpUepTO1gYyCMj37wfevfHT3AlnzR652ypAtmQcyYKn471yktfUOq2Qz6Q8YuRZzed7jcdCnWxt0lzdlFc6DbuFNlxbRKywuN6ZEZU85ng+1T6Pwgm9d9+065kW29WAT+BWdvi5Cm4CJkCTPET/cVEMV0VNSV0tLZlVvfYX/APW/7JSR8Yflib9W1wRTYtwqMdxWZbjEt3+3xSer3Runpf1KebuKzuYCfUQMTGQOK1fXOj6JPLdgVQ//AMzzgxSlPxJnCJBRzNLnuyS3NyfmThTkj7Ya2mwWJs2S7BVBJJgAe9ad9O+k0N1XRhcvMATgqF9pHHfn3qMdd0log2NO24EHexz88k9pqbxF4uS/ZNtFMtEkjjM1HiNVXVk0UQp3CIuBOoZNjfNibDzWImMYCdWVk6KKK7m1kgiiiihCKedK8UvZTZtkDgikdFIV/DoK+Ps5hi91bFK6I3ammt1/6gncSp5B+fnsOa41Fi7ClThFK5MzgSZxExVOzfKz3BEEfGD/AHANMV6yCoQgqDiewmuK4jwuWjkHYMJjGetut1soZxIO8bFU7HUmDqGjb2MZUjjPb/Sn99l1rLa81Q4BKk53H2J96zeo05Qwe/B9xUYMcVtv6LDVFtXSv0ncWGA775Jc1DmDQ8XU3UtI2ncpdG0j34I9we4qvbcHgzXWs6sWu2zfZn2rttiJJaeJ9zI5pkeoKjB0TbcWVIMGMDmMd6t/qtZHKKd8Qc/qDYE+vzURBG5usGwTLwr4fe7v3u6IRGzOd3LCeOP71zq/Bd7zGFqHUQJZgDMDn+maoWvEt9X37+0QRjt/2qrqOp3HYsXYE+xI/saQi4dxZtc6obpYHeo+hPmrHSwmMNyUz8P+Gjfu3UclRagGIyTPHwI5+1T9RUaHfbtrL3P/ANpMkJ3UDgZzI578ClPS79/zFWy5VnYbh2YCee4wTmnfWPCF8tuDbyx+jAAnmCf5pauklj4g2LiMw7M2OnIBt1HieqkwNMZdEMrLmnHhbpQvXpf/AIdsb3n44H+/arljwm1tka+ybdwBWZOf6RNP/E1i0NOYhSBAIwR/HamOLfEUVhTUmdeNQ2F8Yxn/AEoQ0pvqfyWO8QdWN+8zft+lR8CllFFddR0sdLE2KIYA9/NJveXuJKKKKKbVaKKKKEIooooQmXQesnTXd4G4EQR3j4q34i8S/qdg2EKpkzyf8qRUVpKrgVJVVH4h4Oq1sFMMqHsbpCep4jTcm6wtxFUja0cmM8HOIpj0xdBqLqgWnttztJ9Bj81ka9B/H2pWX4eiERbTvcx1tw4/MbKX4kl13gFbXxbp006TYi2X9LBYyPf4I96xj3SQASSBgAmYr29qGf6mZo9yTUdW8G4R+BitMQ5999/mconm1nu7IoooroEqiiiihCKKKKEIooooQiiKKKFlajwj05L6Mt0bgpESTP2/1rzxX0JLZXygFJMR2zSPp/VLlkk2zE8g8Gutf1W5e+s/xXCycHr28SMlO7TGTffA64WxbPGYrPyUz6H0m35yeYVeSPT7HsfmDTfxF4bW4yiwqh+fYEDmaxCYIYGCpkEcg1ZudSusdxdpHcGP7VZU8E4lJWNqGzAkDc49LBYbURBhbpU2s6FftfXaYD3AkfyJrq90C8iB2SFPuRie59hVrReK7wIW45a3I3SJMAjvz2rSdY8T2WskKwMjtVddxbi1G9kT42knmASD+yIoIZATcpRp9LZ0UXLjeZe/aqnAke/f71x1Xxm11Nqgofec/gis2T715WzZ8PxzvFRWuL5PYDwA6Ko1Jb3YxYLp3JMkkn3Jk10+pdhBZiPk1HRW/NLCbXYMbYGEtrd1RRRRTKgiiiisIRRRRQhFFFFCEUUUUIRRRRQsoooooWEUUUUIRRRRQhFFFFCEUUUUIRRRRQhFFFFCyiiiihCKKKKLIRRRRQsIooooQiiiihCKKKKEIooooQiiiihCKKKKEIooooQiiiihCKKKKEIooooQiiiihC//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7" descr="data:image/jpeg;base64,/9j/4AAQSkZJRgABAQAAAQABAAD/2wCEAAkGBhQSERQUExQVFRUVGRwXGBcXGBwaGBwYGxoYHB0dGxwcHSgeGhwjIBYcHy8gIycpLC4sHR4xNTAqNScrLCkBCQoKDgwOGg8PGi8lHyQvLS8xLiwqLCo0LCwyLC8pLC4wNCwpLCwqMS0vLCotLCwtLywqLCwqLyosLCksLCwsLP/AABEIALsBDQMBIgACEQEDEQH/xAAbAAACAwEBAQAAAAAAAAAAAAAABQMEBgIBB//EADsQAAIBAwMCBQMDAgQFBAMAAAECEQADIQQSMQVBBhMiUWEycYEUQpGhsSPB4fAzUmLR8QcVFnIkQ1P/xAAbAQACAgMBAAAAAAAAAAAAAAAABAIDAQUGB//EADYRAAEDAwIDBgQFBAMBAAAAAAEAAgMEESESMQVBURMiYXGBkQahwfAUMkLR4RUjsfFScqKC/9oADAMBAAIRAxEAPwBZRRRXSJNFFFFCyiiiuzZOMfUJH296rklZHl5A88eKyATsuKKmuaVg+yJOOO81EykEg8jmq4qqGa3ZuBv0Ky5jm7heUUUUwooooooWEUVNb0jspZVJVeSOBif8x/NdfoXOVG4QCSOBP39ozSklbTxu0veAfMKwRuIuAq9FdOhHPtP49/t81zTDJGvF2EEeBUSCN0UUUVNRRRRRQhFFFFCEUUUUIRRRRQhFFFFCEUUUUIRRRRQhFFFFCEUUUUIRXSoSYGSeK5q90uzkueF/vBpStqhSwOmPIY8+QVkbNbg1SWdKFVSwEl+8cDtmpdZg2iJzK4BP9FIPbmutcwAtgkDPcTmO3yexqDqgmwpgkg/STtYmcAnBH9K8wmqJKmTtJDuSt21gY2wRrwfLW5BBT0mfT6fsAeOe/FcM6uBcG1iBDgHcSp4I4g/iu+mSSyFAgYZO8MZHxvYjnnAqjpupiy5W5eaFwdyBlK9hv5EexmsMDhfTuOnQ+V0Eg7ov2dpHcHKn3H/cd6jq5dVFO2V8pvUGMiGPB3fTnEz/AJ1Ue2VO1uf6Ee4rt+D8W7cCGY97kev8hayog095uy8pnotKUXzHVdrgqpbgE8t3MgAwACSSsDM1S0dtWuIHnaSAdvP4nv2rQWf8JrU7ApJO2dwCegOW/wCUKLRk/udiBiscfrnQsEDN3Z9OgPI/RFNGCdR5LkaUOzCy7IFUbkuE7NwBd1O36vLEblB+ojd8RHWqzK+qQqu0AG2rfuzJx67j8ABYFeGwDbSQxuXCLbWpCDaVF5lDRFpIMkKJIBmvdTqnVba3vTbtnzWXKtcZhCW7SzuKKABuPaZPvxHZF7rDJ9neNut9vsrYarLuxondDcJAW3uuG20Ky21kKH7+oCQIH9aXfpVaCVNoMhcFmBJJJ4Ext+Kn1/S7bXvItAwlrzbys7LbV+4ZUjc2QAs9zmuuoa/U2rbad7dpPMtgG7cKolu3G1VVVJPAPOfipQyyxEGF1ieV9JA8r56odpcO8EuuaIiQpDsqhmCgnmeMZ4qBkIjHOR9uK0XStPprqFrd63bW2gFy4qqqs8GQpMekRgfNKtIXvJ57uGsquxtgYD1RxIiYHAnNbym+IqhlxIL26ix8sC2f9pd9Kw7YVCirmsawquQSNsFU/eF+S3MxzFRroLh3kI2xP3mIj3J4FdHT8bppsG7f+2Eo+me3xVeiuihE/GCe388VzW3jlZINTCCPBUFpG6KKKKsUUUUUULKKKKKFhFFFFCEUUUUIRRRRQhFFFFCEU96XY9AA2gkyZ9vt3OOB70kRJIA74rR2vLGGEFQSixK4nJj2jH3+K5D4pqNMTIRzNz6f7+S2FE3JcqusZt42wYB3EyYB5jb+72BNVryk6YrExMkwv4gcc/8AfNTanSlzvBYWx2U7d3xAzHOY7c1X0pm06WggVSZgkgE9pMkt3PP9a41oswHoQtjzSfRXbKbGLXdqkfU9tVleZVct9qY9UvOxW5pyFVuWYxbKxOefwYpRpbltZm1pt6n1O7Ek8mYj+1PNH4gS4gVLa3mUQyAemI7ewHvjin52FpDwL+drW9/82VTTfC6sC/cQpct2vhgyskd+J/iM1VuoSWV7RDJ/w3WTIGAsEYP2x9qXaPpV+2AUvW7bHPlkbSM/Tu4IH5pxqNHeKs/mFGOQEyykHmZgyMREQaqNo3Xa4eFrixUtxlQdNuRct70MyCU/dzHA794/BrQ2SUCvbChbrG2A8GJChNw77YLkREuJ96zbWb1w2mNuGT67iwpx3zBB77f9DTXw/wBRF11WGe7aQhwSDuUuohTJJuFAZb78U1xGpdVMa91rtFjn2PQf5VUTBGSBsVJdC+VaFtnu3Lu8qp+oM+3feuGZwB6R2EST3uaZUu6trjksL1wWrVz90W19RQDI3MB6u0gVAQ62n1EKoBa8yr+1GS2LdoznPliR2BqxYsXbuqut5g84jbZQyEt2zbDbvfHmgYHIn4pIPBY4k7A97mDjGPTPQne4UiLHCWaJjdUlUdNP5xEpLai6VMnJyQCYxAmSd1T3Lrec+s1SqWdTbs2SJYHkQnJAjLGPip+ha9bV+Lbhk09q4brknbuABYrPYEKoPeZpZ4W0JuIt0lW1V263lg/SBtBJeRJ+33+avnIbq7QYsLOzexufS4AuTsNgFFo6I8Y6HS2f0yqr3HfOzdwW2keiDsDM3YAnjOamXqV3TMqX0t20Qm61izb3kmDAkHBOCSYAxVnX3LdjVXBcbzdQVXbbt49YAO93aAstkKJgAD4ploOsvYsX7upQG49xgFQSSQIj/wCobEzGfikyXdk1oGu457kk/p8utlMbrO6/WajqN9biaVFtAKm64BcABYEsYxwZ+wpzd6Dd81rGmKNbQDzN21U3c7dqiP6Ut6N4ffUWme9ezbAlcwhUbj6RAYGYz7NR0d79hLvkW3sqxk3nVroZgICqk4H/AFZgnvRKB+SIgacWN7eZJyeewWWk2S7qr6h7pt3LVyFBR/L+mYEbZxHB+Ku2+mILRcly0StuBuMe5Hf+lT2ehDcHv3VuByDca63ltLRO1d2IJiAO1W+pdDt3tRbtaJ7SeUJYhi0T3wckY5PNXsr3wDRE/SLZIvbHzHhzssOjDj3gkmv6a9i2HvejdJVTyV5z7H4qqpkTTTxH4a1Xmp5l1byLDM7DMbgApBMEZjn3o0+lUXAH8oqADKEj2wVPH9R966Cg+ISyO851/wDX+bfulZKTUe7hK6KaXunm9qLYtowRpBI2nI/iB8xUHWemPp7gVlIVgYPIkdsVuaPj1NUObGe693L+VRJTPYCeQVKiiit/dKoooooWEUUUUIRRRRQhFFFFCFc6ZZLPKx6c5/j/ADrQ2tWnlEQUcEBzEhufSD2AGYpV0W0VhmMI7BSYmPk/FPOpW02qqCbREiIyRyT3mvL/AIiqRNWlvJuMeG/zW6pWaY1n9V07zHN24WS2OJkB57cSR+INR2NSttTbW2FLE7EBkkQDujkE85ouay/dvbd3pEbiclRPK/I+aseHehHzLgDB7jfU5MwM47RnMDnvSBIZGe0OByV25wkOm6ZvuXS+ju3HXOI2hPfmCZ/2Kd9OIXJtrZVx/wAykkZxAJjniuPFHh3VC5bZLheDEBZO37fu/NQ2fAbm21zUXb4uCGUIkgARkyQszOC3GTTJqGSwjVJYG2ASfl9VXp0u2UfiLyLiKlhj5xP/AAyCyse4kiIO2eRSvS9V1NiVvIQhWBCkgEAHn7GtnpP/AE7sBBcZnNyJ3biIMdowOaULobiMVW67FW+lgNpT/wC0zumR8D3qmKphc0xt7wH/AC+n8qZad1Q26lraPu8lwY2ufTcSZAYcKRgDcPyKrnWXGvlrdt7bKhO5RlSQV+oCGBBI744ra9L6ImpDefJI/aDiPuOaSeI9WND6CC1omMH1Cfk8/wB6xFVB7zG1o1fT6+qHMxe656XqrepSzaeWcSLthZ2stpPSzGQcmVz7n2pq+oRtTpVt7i91hcvhV+hdm3bI4ABgr7EGsjr0tBlNtmliHU4MkCY+AYyAa0XRdfcvLfuBUtXXdV8sCHK7RvaB/wAyhTuAgQfepSs0DtG7WOD1P0/YXURnBUvQNDZe15DKbVsm6XuSN1zYwwWORAIJX4jMVU6N1Q6nXWxbHl6XT/S55jJY7pABaIPPNMNPrP1GvsfprZTT2wS3YNDer09oOM8/moek3lS2mnLAWbl90dwwEclUnuBgTnmoCQgPLrkkbX2vcE+dth6LBHRVuibG1V/V3RuU7rgySMTtkjj2+9Ok0gTTHVXbwFk7bm3ZuCp+1UBMDJkADmPwm6xqLdq42h0FskfXc2nlzGCxOAFk579qvarp86bTadgGWDdujeQi21OJIztHsInjvUpv7+h7TpGAG7nQATfw+qw3u3+8oJOo07/pR5O4+WFJDXbhYBmZjMLAyM4zTDrXW2s6Yacf8c2vqGAp28knuImqejFi1pzcUjzC/l22JK7ZnMc5z/audP4TvbfM1LiWks5c4GfqJjtH9qg4UzpHdrcNaSQCO852BbxA5+3RZs4AW/hLegeFv1KsdwL7hDP6mwDu5OBkYHei1ql02q8qxatLcjY15FIET9W0H1Gcdh3xTW7rU0K2jpwXLAkuxjeIGQo4XOD8nmr3gy8VtO2ojeIJaIARsqJPP/imK+oe5rp9N4CSGt2zsevQYKjGOX6lmLete5qG/Wf/AJIINvaiwFn91tQctPc/0p54d8E29zeapGAQIKEjPPf+tVeu9RuMzJpSqBmlmQAXGkRz/wAoI7fPtVDR6Yrdeyz6hWZgu8XSHUe5kEbSDOADU3a6mAiC0dmgkDJxubYtvsN0W0O72crzW9E1K6q4mhWFJkM1wwsQCQJMZz+Kl1nT+oXL6jUXbcqpKIxIR2iCJCgA/f8A1q/4dT9At1mfcm4qNzbi0E8Hsv4qx1bxZDLeTYoX0jectugekHkikdU3bBkbQ7Fg7qbDn8irLAi5Sex0q4DL2CFBEwwJyMemZj/Zpx1Twfca3vUqpEHbt7DtPaq//wAt1Fy5btq9u2lz6mdOAZ9m74E9vmr3UvFNxLZRkAb6SQQf9anJPxISxlv5uQuTztz9lgNYQR7pRo/Cxu2TcS6jEcqOx9j80ip30fqbIt0W1BZhnIkwTkD8mrWn6dpL6hAzWL4wQ/DN35/yj7V09Fxmpp5ZBXAluMhuW+YGbeNik5adrmgx7rNUVp//AIHd2E70kTAEmfzWadCCQcEGD9xXTUfFKWtcW07w4jff6pN8T2ZcFzRRRWyVSKKKu9H0vmX7aTtkzP2z/lVM8wgidK7ZoJ9sqTW6iAnvSdFcvWltgbAoM/knP3OBFdjRDcwU7VtqA5C9xjEnPHNWv1gtMyW7jsCZ+kGB+4zIJ+MVa6Ulp97Bt4nk/Hx9ya8Wnnc5zpSLAm9vM35romtAACSMyr6NMpYsRu4Lt75bAwfgVc0Ght6IvslncklRkwM/yB7VX67fOndrln2hlEDcOw+88Gld3/GuEJtkxFvUHaxnlQwEfPt8GmIoXTswe7a58fNRc4NKba/xC7EG0rb/AKVAWTPtnE5+K51Gr1Xl+tbuQwYvFpBg4B2sWJ/8A0s6zpy1twLD+Yu07rN7/C7QcDHHI7jNcaC1fRtwUeaq7w925uVP+qWK7j96eioomtG1yMXtvyzfH3jkqXSOP3/CYdN8Q3ygQqZX0s2QAfYkgQT7VUe+9u6z3kZVJKIjHZuYCS5mGKCecCY+w5udQ1Fy+JujUXV9VtbSN5QcCJ2wMrM/J9hVPq/TWvsvmXjqLt/arQhVbarJ+oemBBBOOSe1WRUkQcCbAPGd8H1tjxOOl1EyO9lJY61c09y6fM3hNttszLkbmCEchYPzie9W9N4m07s4vpbvWrmNwO7I5ABHzOPal/W+g2//AG/9RZ221TcsSSbhb0FsmOciBMfivWtNcv6VUtKo06IzlZJCgZMRjdzHzQ6nhkaXtGRcE7WsN1kSOGCraeA9Lcu2rulu77RJm1uPpwZIYZWJiDUd/wANX+m3Fv2bociVHmCYDDjHbj+J9wUvhnxSNDqLi3QfU2TzC9h+P861XUvFdvU7UV1lhI/nn+n9KXmFXFLpPejtzAyPFTaGOb4qp0O5cuaQFXm/cuXDcSJYJuXeGiIBYSMY3HkVV8adYtag6dNPaIWTBKEzc42i2MlgeSf65qPStqbGobUW2Q3NhXY6tBBIP1ccgR/FXPDrjyX1QYPct3hdAYeve6EXEIAj3IjiDUxpik7fe2w8TyONhix81E3I0prrb9m11EFg5LbWKBTDej6iIzGz7fzU/S+mfrUbUvcZUuCDbACiEYnnBEQfv3qKwtr9K+svuLeo2srsTO2TG0LPJxEe9U+jX/P6feR2uB1s+ofRKwAMdmIUye8zSdnuaHRkgtLWk78+XhkZv9FLGxVLVdRGpuKVQGzaIgASFVG5mIHBzTjxhqbt2xb0wPquojP2gFh6fzEfzUfhWwLwu20W3a0/pLIASCFUqBJMkdycyR8ml/XvED3L1y2pbYNrEhCu6MD3MAiQPczFbUwietZA1rWmMbk3za9ydib5PluqQ6zC7e6l03Qb16+QROyAWYkqQgUQGIlh2xjmtA2st3b76d9qC0PNeD6SVKgLx9K4n7gVAOpnR2NPP1BApQ4aOZ5gRPfJqPwj0wXh5mpRBcZYwZ3IxmW+5WYPcVr66ommYJJfyM7rS3meZF99lYxoaTbc5WZt3mN/cslmf9o5BMYHtH8Vt/Dtryjc8/F5zvJbJKnjPxEVX1ess6N2CIqlslwJaJGFHv3jA5pf0vSLqvO1TsxFswtu4wjCSdxH7SSDA9vxTHEKgVsfaNYWR6Q29skjYY+8KMbdB0k3Kh8RaM39QFsKGJ+oAge+Y78RPyKUJeNt7QuLPlwWVgPcErn2IH5Fc9N6o1m6LqxPfHY8j/fxXfWtUbl52Pv/AEOf866Gk4ZLHLHSTAOj0uN+dzg+1xZLvmBBe3BuAm3id7V21bvWrW0MxG/iTmRE4/8ANUugeVcZrN4wLg9Lz9LDjnt/2+a66ZqTc093Ti27ncLisowp7z94/vSXaSYAkg5AzxyMVZTU0LKeejv3oySDfPItN+WcFQc5xc1/Iq9renXbEMRGfQ4MqSPYj+1OT1krpm89VvFh9QC7s95AyB/NJtffa6UtK5truEjBUNP1RMHH9qa9W8HmxZLi6rBcyRDNPaBj+vYVqq6YVQhFZ3Xk7hpy3kd+vJMRtDC7RkfVSdP/APUQva2+WQ6ys/tJXBg9/tWdvsS7FhBJk/mmPTevG1aNooGWdwjBDc/n/Wo+s2GBRzw6gqRx/PenuF0juG8QLCzS19wCf1cxbp5KuZ4liuDkJdRRRXdrWIpj0fpzXHBUgQcE+9Lq2XQ+iFbC3Vb/ABD6gD9OcR9/mud+Iq/8JSd05fgXF/NN0ket+eSlvdKawRcNz0wQ0icHMD2zS2yDdLmydpVQQiwS4DQe+GHPz/WrnWussu624yBJ25HB7/jil/6C7bZSjFPMQMLiN78/jMfGK80ha7Rqfudui3BPIJf1ViV/xFLoDDrEMpB7ie2Dzn5rrVaZbjAaYLdBHptv9Q2/tBOYgYiYqDqdprl2GunzNy+vaCGAHBERPzETXvVNILbEOGyAVa2QpMd8CNwxxFb+nYwua0DJaSByPpi/gQQfBLPvYnxV27okU7L+luozLMW2Bxx9MbWEnnFUhodhKnTOonaitcLfKk+2P28Z7VPb1CuybdSyzMs26BPb3XIAjj4xUt/p4FuX1quZwk7vSMEqTBJjO01dG50bYy52jNiD2nysPlf2UCBcjf2S9ur31BstdS3bVj6RCN8gncSwHMe/vUL3brB7VtgLMDcAsHYuYLz6QSMiOPzTF9RZVfKtWXvEkncdqySI+nmMfJyan6Qg05Gqvp6RKJbA9Tt3hTA9OfU1MOa6Nr/7QBBuwEW1HqG5cSbc9sqFwbZ8/vZIdXr7DXLZdHuWwQlu2hyzDkzwSzSZj2iKv66zqE1SeaW0q6i7Lorgt5Kqg9W0Rt4H37VPoyb+ouXwht2rRN8AxuAXJJiRvY+kcwIrvR2dRrtQNTfEpaUiEEBR9UZPqbgGoyh9w59mtDO/c5BOQM41OIv1QCOXXH30Wd6x0Wxd19xLTkpBYkdoExJ7njP+VLLestIBb2bmKgSYMNJYbZzPqI/itT0S/Y8u41xwLz5UTA9RO4k/H01ltMB+qeCq7VYAtDKDETzGJrOGAwOudIbk9bX+oHopDNnea2fSOr2nULuBePpJ9X8UnN25bvo6KQVub2AOSQMDbwxx+ZjvWd6bvuM15CTetQ5WPqUYOffjHcVv7nR2vWrd+1tfeoLKpyDHeQB8UvBDTwSuZMbNeLXP6Xbj0Kk9znNBbyS+3qbes1m62gt2tQpsz2F5V3BisemYgHmM/FaXpGoVNITd/wCO7MhQHaSyk/VPOBPtkYzWQ0uobR3Tct+jbud1JiSB8zkzEd6dL0/9RbXqA2vcWL7Ww4G0qJIj5Hb4FJcRpeweIye7ixBvc8h64ufBTjfqF0abS3rVhzfc2WuAWwAOFO6SRMEkHdiPb4rReFeo2RpgGaXUeotG4+xMY4/FKev+Kl1Fiw62g1u4/LHskMVxkE8T9/za8N6+3dXUhLVu0RaMlJOM4M+xzSstM+ahdPIwgh3ItsLY2/Ms67PDQVTfrthrbXSivf8AMby/MBPonDMOIwSB9qn8Mahrjai9dYtsQnPEnPA4+motZ4d09prYbUO28CIALM2BM8KDMyZ/NPtR4e2aV0t3CspBwueecSeeabqaihioxFHcl5GXA90XyG39dlW0SOk1HFvmsLr9Z5jAgEYAyZJPc/6VZvaO7YsMHRlW8UIJ4hQxz7E7uDHFXn6fp9OqXLhe6bihktfSMjO9h2BxjmheqvrbunsXQBb3gnbMnaGIn4MQf5xFdC+ovBH+EiJgjOpxPO2cXNzY35JbT3zrPeKXdF0C3boW5u8v95HYe5PYTAmr/iDoqq86ctdCgl5YMRER7GCD/SpvEutt2/8AA021bZzc28k9gT3A9qU9I1htuVERcG049vV/lRJJV1I/qkR0hoOlh5jmT0v08AhoY09i7nzUmi6rd06MqMVNzLDGBED53Y5mtF4a6jau27gujddyzEL6ioGDgduKyWr1RuNuOOw+3+zTHwv1FLN4m40BrbLwTzHYAntUOIcJa/h76iQWmPeJG5zt5ZCyya0ulv5dkr1JXe2ydknbPMU/6Nb/AFGm1FtiWuIoe2SSTA5Az8R+azamm/hfqQtXzKzuQgerb3H8itjxeJjeGh7MlgaWnc4t/nmqoSTLbrdKa1/hC0dRYu6e5BtjKnupM8fxP80m6xa8y4z2LDLbU7GK5UvIAgc9/aKs6FL2jV7hJttgBCAd05z7c9qR4pXR1/DwYyGykjSCe8DcbWVkUTmSZ2UXibw/+lZYYsrcTyCP70lq71Tq9zUMGuHjgDgVSroOEsq2UrW1hu/7slpiwu7myK2HhC6Rad2c7UmFP4gjue9JfDWmR74FyIAkA9zWr69prZtkACe0c1yfxVxBj3Ch05wdXTyT1FEba7pEdeLV83GTzt6mV/5SY4wZMSPzU+luWb1lrd26ttFcvaJkMqkZEnAWSa70nUNot2iiE3wIaAFn6DP5UH7k0svaVUuOl/bKscH54In9pBH9a5prHcgQRkEZvY2uBtjZNkg4Svq2pW2fLuFfS21X+BkTGTjj5/rOXuFdtsm6jeoCZUnI7/STH+4rh7my4ARNsGRIkj2KnkZq51e6t9g9sjdG1l4Y+zdpnI/FdCx0mtgc0aXC5JF2364F2m+9jgpcgWNjkK/11EW3ZdtMlsGDCvmCOHgYORmTSxOo2drAaeGOQwO4ERw24z27Yya4NzUGzuIY2wY3lcYxEnB4iavaHxVcRoFi29xhG7btMCctH35+Kj+HfFSnth2ljyl29Ln91jVd3dx/8qfo+tu3bqixatWOQ11Lc7QRzJJHbj5qp1Xp3lX3/VXXugiVKhAze04CjHJrgpqr5a2qPtX1FE+kbjODiczirI8K+XbW9euYwzoDNzbzgscxP94qYMEczakytYCLaWnW/wBzcgn2UckFlr+eArX6LUazSAzZsWljagUsxCHMuD6QSIiDj71R8LMbtzyDciwVLEKSC7EZM9hBj8VBq9fd1DeTZ3W7RGxbNsgSv/UYkk5JMipNdoTpdO1snZeukIY/bZGWCsMS2AY4FR/AvZE6nkcA6QgsZi4v+p3Ww3PVHaC4cBtuf2SrW9I09vX+VbQ3FsFZliSxdtxUntt4H3MzNKes6NH1N+5bti3bG/G7dJ2kGPiZNbDwt4bIQ3wqBFDEAmJO0iSfg5z7Vmena2yhsG/6rJJ8wZ9XuI5Ikkx3jNPwiGORw1F5iZZ1r9519vRQJcRta5UngLprXBtUZ9RafaBH98VvvDnXbFux5W5Q1v0kSJ/2QQaxHWLl2099rANq01tjuXgAkAAEcHPb4pl4Y8DuNMt8eu7dG5wx4H7YnvkzNc7xR0dUxskrrCzQAOub3TcYLMKv164l285ABB59qTazUai0h8gwpWGWM8QSv3HI+8Ux1Gma2xRuRUdd1TcOppqOJo7wAwVrnzPbISrvgbQDVaO6ltGU23DoeVFyMjJyCsA+1aXw5qNOmkLXAm4Hyypj6pIC54nmsboPFN3p9p7dlN5ukuCVPobvkcyBIHbNOuq+BTc0/m2xLPF4ruAAfaDGeVP9+IrguIQuEzmTnS1zsemDf73WwYe7dqi0XQrtx3dgttfMIQAk+nB9JiIGeSKtda8Q3LSqjP6bki2SuSASJJGOx+/tT3pfiXT3dIgH/IPRmRj+fzWJGy3qA5CsFMhJBwTw08fb5qdO+WtlDJmX7Md1tt/C+/mTyWSAwEt580WbVy6QFD3DwIBb/wAUyudC1GmRdSSo2gmATuTBEntPOOK76l4suuzeWzWrZ4VYB4jkCfxSi/rbjIbZd2VpG3cc7uR9j3rrJ2cQmpgdLI2blu5I5jaw8vcpBhjD9yT1UdtCxAUSTgAZM/8AetP07wepQtduvZuLMoNuJGJn3BqF+r2dPaQaVVW8Rtd9skDvBPz7Ugu3mYlmYsTySSSfvQ41vF4LR/2WX57ut7AD/KBogdnJXmptm25RgdymIj+OJ5p30XU2tJ67qrce4PpAlrYExM4luYGRiurnUFWzZ3L6gkCOY3Egk8iQf6ikJM1GFs/FmOgqBpY3BI/URjf0ubKT9MJ1NyT8lp+ndIta64zLvtQJdcESeNvsMUn6t0/9O7WuTMlvcftj2xTHwOCdTyQoRi0GJiIn8mk2u1jXXLsSSeJ9uwqmmopm8RNNr1QxgHSeV728/wBkOkaY9VrOKk6Tr/JvJcMkKZInnkfzmtT4u6qtzTofKP8AiiUZgMDBx3FYqtP1hS3T9N6WlOcHAyJ4+1S4zQUwraaYi13aTbGLXHzWIJH6HBZiiiiuyCRUmnDbhsndOI5n4pl+scR5jEjdDdiB3yKj8Pa5bV4M/EET7TWh6nf07ybaguxyV7k/A5Jrzz4mmP4trDHiw73X/S21GO5e6ovoLT6YEOPM9ToAfpBI7fcSfaaY6zop1di1eYhLgTJGd3cT/vuaT6/oTWVDEiY7ZxiVPeMcVXTQMw9LMm0ztxhhj8jHFaCOaRga+KS2kkg72vuB4FMlgJyEs1OtCqFuMqqrBdzcgewj3jmrV+wjlGsGUcE/VIEEDBMHv7TXFi+PMUOqyDh44YdzODOeab9X0Xn7rloJNtZuAEAmf3BeK6H8XLDVMBPZh2Tzbkb2xufZK6GmM87e6vaDp2p/9v2m6rBQy7NogiTALDv8jms5f6je3gOzBlxtbt8ba4s9WuW08tbhVZmJiD8dxVnQ9du23LYuFokMASxmRnkZj70xTcKnpe1fJHHIDcjljwxhQdM11gCQVx5Goe5G25vbsARI/wC33q83hVNh86+pZRuNstOw9oI5MCr/AIn1Gp2q7hLcAH0N61kQQw9s8is9oOl3L7AIpO4n1H6cc+riqIj/AFCmDy9kLW9MnHjfayyf7Tti4lTWerm0iiwircUmbrep2mcDsoz7dhirPiDoGq9F/UXQQFgwSyoDExPfAzxzVhelpo2Lagb2GbaAelj7k/HsaU9R6tdvyLjEqTOwcT2HuR8f3q0Upq6hs1Ae6380jiTfyJ6eg5LGvQLSc+QUei1N8ulkHfbYsFtwSIOZOeaodZ6Clu8llkggG5EmApMBckkgmTz2+a0uhX9Npm1BUG658qyD+2fqcj4E4/71n3Eu1xiXdoBZssY4A+PgU1S0bZK10kOIm4J/5OGT525nqoukIjAP5j8lP1brS/8AtgsXBufcqoBhgAciByuB/Snvgq9eOndPMI8q2GgiTMGRM/FZQ9IezqrnmEEhUiDIAcboB/pitl4RsOLd9tjEOm1SAMn1e5rXVtFTw8NfMDfU4Ft7c3cvRWMkc6UNHJZq9fLsWbk1HXrIQSCIIwR815XeU7WNiaI/y2FrdFrnElxvujuD3BkVZbxdes4cFtNmVQ+tRGBJ7T37D7Cq1EUjXcKp63Mgza11ZHO6PA2T/wD9Oup6d23K+y5GzyiQNykgSAc+2BPf7VSHS00+s1CsYknkdiZAG7EZ7cUv8DeH1TVJduONksNvB3Zj8en+1brxnprPlg+kNI9XeJz8mvN6mbRXGMucdQAvzFj87LaMb3b2WQ3WNsQ8+4OP4mqt5kt2QyqWuZJIPqHH5PPHtT3/AOKB82NRZuj2na38Zrzq3hxNLBuXCwIOEADBu0zML8xXQ1E9E8NY2d7n8mkE3PS1hb1SzNdyS0W6rPgnHpYTxI5q1puk3brBVVhIJJjMCOAfvUt7qpKqANpHfvVUX2B3Bm3DvJn+a3TDxOqgIOmM56k/wqHdix2MqXqGna2VVixEeksCJAMGCQA0e4qsD/Xj/SnvR7P6i3eW6SyoA4LmVUzJyeCYqlqriWmItBf/ALRJHwOwpKjr56d/9PDNT28wbDOb7eKskiY8drewVzomkuOlzywyFZDspIcjnbzEHsIzSe5pnQ7WV1PYMpUke8UfqGz6mzzk5+/vWz8Ea8OLnmEs6AepswkcT2yDVFSazhBkrX2eHWBAv9428kAxzARjFlneidBuXzuAARTJdsLjtPetZrPF+nNkiQWiNnzx9o+aQ+LeueY/l23/AMIchcAmfjms5R/TJOOhlXVHQP0tG4HiTzNuix2oguxuUCiiiu0aNIsEkitT0ZA+guqsBrbEggCezCstW08H9LfyXbcAtzEROBIn81y3xW6NtEHOOQ5tvHqPZOUd+0wl3QVGrW7ausTcKyhmBj47mY/FJn1F22WUmCDBB9xTZulGxrLQR4BbBPb4+QRIp14j6LZZWeR5pEyDn+PaueFdQQzg6dUUgB02yx2x9CE12crhvYj5rG31VgGEAsQCnfcTAj3o1GmuWW2sGRo+2PxUC7tyi3a8y7PoXjmZ/HefimWv6rduBBqrRW4k+kjbI7Gcz/NbhtXLBM2ljaJIzsCRe1th1A2yqezDm6ybFQ9BZXu3jdsPeKKGG0YIOI4+OK9GtFp28pQMnJk9/Y8RTvw34mt2vMV18sEAiMgnv+agvHRXt7s9y3cJJ49B9u3tHetXDZlbIJ4HiPoLm3np5fJWuJ7MaXC6Xanrb3AdwG4mSf47fijS9a1I2pbukGYWY2gtj8c/3pn0Dwmt+ybr3IEsqhYj0mJJPyDilmoSza9OxnuqSCWPowcELHt7zT8cnDH66Wlh1u8tj1u7YBVkS4c91gr3iTSMSG85rxESJHlhjE7WOf8AKq/QOpWNM/mX8mDAUblXiDu4nn2qi/UHKbSRB9hVdDkYmSPSO/xVtNwqpbRPgqZNLM4Fs+Z5KL5mF4LBcpz4p1jX7yMllltx/wATkMTG0CO/NQ+Fer6ezqHN8wwQeXInliGIHvgZ9pp9q/FU2nQqqQCoUGSMf1x8CsZ5KsZdQd0bsDgR/atfwuKesoH0hboY3ncknnYfVWTaWSB+5V/rtx7uvfZbKoUUL/1NJ9sTzWw6f123p7Qs3YV0ERyD8irure0un9BCwvpxxj2NfN7twsSSZJPNJ8PgPG4W0ju6yLnuSeXgFOVwgJfuSrHVNSLl13HBNVKKK9HpadtNC2FuzRZat7tbi4oooophQUd7ThoyRDBgQeCO8cGtd1XoC7TcW7uttwskkSPfuJGO+aytdpeYRBODMdp+3Fc5xbg76tzZIHBpF7435+hTcFQGYcLhMNB0i45Bs3LbXFI9IcC4p5kqcioPEnStUb4a8QGwxK91GMZic5HtTnRaYapvNssLWpUepTO1gYyCMj37wfevfHT3AlnzR652ypAtmQcyYKn471yktfUOq2Qz6Q8YuRZzed7jcdCnWxt0lzdlFc6DbuFNlxbRKywuN6ZEZU85ng+1T6Pwgm9d9+065kW29WAT+BWdvi5Cm4CJkCTPET/cVEMV0VNSV0tLZlVvfYX/APW/7JSR8Yflib9W1wRTYtwqMdxWZbjEt3+3xSer3Runpf1KebuKzuYCfUQMTGQOK1fXOj6JPLdgVQ//AMzzgxSlPxJnCJBRzNLnuyS3NyfmThTkj7Ya2mwWJs2S7BVBJJgAe9ad9O+k0N1XRhcvMATgqF9pHHfn3qMdd0log2NO24EHexz88k9pqbxF4uS/ZNtFMtEkjjM1HiNVXVk0UQp3CIuBOoZNjfNibDzWImMYCdWVk6KKK7m1kgiiiihCKedK8UvZTZtkDgikdFIV/DoK+Ps5hi91bFK6I3ammt1/6gncSp5B+fnsOa41Fi7ClThFK5MzgSZxExVOzfKz3BEEfGD/AHANMV6yCoQgqDiewmuK4jwuWjkHYMJjGetut1soZxIO8bFU7HUmDqGjb2MZUjjPb/Sn99l1rLa81Q4BKk53H2J96zeo05Qwe/B9xUYMcVtv6LDVFtXSv0ncWGA775Jc1DmDQ8XU3UtI2ncpdG0j34I9we4qvbcHgzXWs6sWu2zfZn2rttiJJaeJ9zI5pkeoKjB0TbcWVIMGMDmMd6t/qtZHKKd8Qc/qDYE+vzURBG5usGwTLwr4fe7v3u6IRGzOd3LCeOP71zq/Bd7zGFqHUQJZgDMDn+maoWvEt9X37+0QRjt/2qrqOp3HYsXYE+xI/saQi4dxZtc6obpYHeo+hPmrHSwmMNyUz8P+Gjfu3UclRagGIyTPHwI5+1T9RUaHfbtrL3P/ANpMkJ3UDgZzI578ClPS79/zFWy5VnYbh2YCee4wTmnfWPCF8tuDbyx+jAAnmCf5pauklj4g2LiMw7M2OnIBt1HieqkwNMZdEMrLmnHhbpQvXpf/AIdsb3n44H+/arljwm1tka+ybdwBWZOf6RNP/E1i0NOYhSBAIwR/HamOLfEUVhTUmdeNQ2F8Yxn/AEoQ0pvqfyWO8QdWN+8zft+lR8CllFFddR0sdLE2KIYA9/NJveXuJKKKKKbVaKKKKEIooooQmXQesnTXd4G4EQR3j4q34i8S/qdg2EKpkzyf8qRUVpKrgVJVVH4h4Oq1sFMMqHsbpCep4jTcm6wtxFUja0cmM8HOIpj0xdBqLqgWnttztJ9Bj81ka9B/H2pWX4eiERbTvcx1tw4/MbKX4kl13gFbXxbp006TYi2X9LBYyPf4I96xj3SQASSBgAmYr29qGf6mZo9yTUdW8G4R+BitMQ5999/mconm1nu7IoooroEqiiiihCKKKKEIooooQiiKKKFlajwj05L6Mt0bgpESTP2/1rzxX0JLZXygFJMR2zSPp/VLlkk2zE8g8Gutf1W5e+s/xXCycHr28SMlO7TGTffA64WxbPGYrPyUz6H0m35yeYVeSPT7HsfmDTfxF4bW4yiwqh+fYEDmaxCYIYGCpkEcg1ZudSusdxdpHcGP7VZU8E4lJWNqGzAkDc49LBYbURBhbpU2s6FftfXaYD3AkfyJrq90C8iB2SFPuRie59hVrReK7wIW45a3I3SJMAjvz2rSdY8T2WskKwMjtVddxbi1G9kT42knmASD+yIoIZATcpRp9LZ0UXLjeZe/aqnAke/f71x1Xxm11Nqgofec/gis2T715WzZ8PxzvFRWuL5PYDwA6Ko1Jb3YxYLp3JMkkn3Jk10+pdhBZiPk1HRW/NLCbXYMbYGEtrd1RRRRTKgiiiisIRRRRQhFFFFCEUUUUIRRRRQsoooooWEUUUUIRRRRQhFFFFCEUUUUIRRRRQhFFFFCyiiiihCKKKKLIRRRRQsIooooQiiiihCKKKKEIooooQiiiihCKKKKEIooooQiiiihCKKKKEIooooQiiiihC//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9" descr="data:image/jpeg;base64,/9j/4AAQSkZJRgABAQAAAQABAAD/2wCEAAkGBhQSERQUExQVFRUVGRwXGBcXGBwaGBwYGxoYHB0dGxwcHSgeGhwjIBYcHy8gIycpLC4sHR4xNTAqNScrLCkBCQoKDgwOGg8PGi8lHyQvLS8xLiwqLCo0LCwyLC8pLC4wNCwpLCwqMS0vLCotLCwtLywqLCwqLyosLCksLCwsLP/AABEIALsBDQMBIgACEQEDEQH/xAAbAAACAwEBAQAAAAAAAAAAAAAABQMEBgIBB//EADsQAAIBAwMCBQMDAgQFBAMAAAECEQADIQQSMQVBBhMiUWEycYEUQpGhsSPB4fAzUmLR8QcVFnIkQ1P/xAAbAQACAgMBAAAAAAAAAAAAAAAABAIDAQUGB//EADYRAAEDAwIDBgQFBAMBAAAAAAEAAgMEESESMQVBURMiYXGBkQahwfAUMkLR4RUjsfFScqKC/9oADAMBAAIRAxEAPwBZRRRXSJNFFFFCyiiiuzZOMfUJH296rklZHl5A88eKyATsuKKmuaVg+yJOOO81EykEg8jmq4qqGa3ZuBv0Ky5jm7heUUUUwooooooWEUVNb0jspZVJVeSOBif8x/NdfoXOVG4QCSOBP39ozSklbTxu0veAfMKwRuIuAq9FdOhHPtP49/t81zTDJGvF2EEeBUSCN0UUUVNRRRRRQhFFFFCEUUUUIRRRRQhFFFFCEUUUUIRRRRQhFFFFCEUUUUIRXSoSYGSeK5q90uzkueF/vBpStqhSwOmPIY8+QVkbNbg1SWdKFVSwEl+8cDtmpdZg2iJzK4BP9FIPbmutcwAtgkDPcTmO3yexqDqgmwpgkg/STtYmcAnBH9K8wmqJKmTtJDuSt21gY2wRrwfLW5BBT0mfT6fsAeOe/FcM6uBcG1iBDgHcSp4I4g/iu+mSSyFAgYZO8MZHxvYjnnAqjpupiy5W5eaFwdyBlK9hv5EexmsMDhfTuOnQ+V0Eg7ov2dpHcHKn3H/cd6jq5dVFO2V8pvUGMiGPB3fTnEz/AJ1Ue2VO1uf6Ee4rt+D8W7cCGY97kev8hayog095uy8pnotKUXzHVdrgqpbgE8t3MgAwACSSsDM1S0dtWuIHnaSAdvP4nv2rQWf8JrU7ApJO2dwCegOW/wCUKLRk/udiBiscfrnQsEDN3Z9OgPI/RFNGCdR5LkaUOzCy7IFUbkuE7NwBd1O36vLEblB+ojd8RHWqzK+qQqu0AG2rfuzJx67j8ABYFeGwDbSQxuXCLbWpCDaVF5lDRFpIMkKJIBmvdTqnVba3vTbtnzWXKtcZhCW7SzuKKABuPaZPvxHZF7rDJ9neNut9vsrYarLuxondDcJAW3uuG20Ky21kKH7+oCQIH9aXfpVaCVNoMhcFmBJJJ4Ext+Kn1/S7bXvItAwlrzbys7LbV+4ZUjc2QAs9zmuuoa/U2rbad7dpPMtgG7cKolu3G1VVVJPAPOfipQyyxEGF1ieV9JA8r56odpcO8EuuaIiQpDsqhmCgnmeMZ4qBkIjHOR9uK0XStPprqFrd63bW2gFy4qqqs8GQpMekRgfNKtIXvJ57uGsquxtgYD1RxIiYHAnNbym+IqhlxIL26ix8sC2f9pd9Kw7YVCirmsawquQSNsFU/eF+S3MxzFRroLh3kI2xP3mIj3J4FdHT8bppsG7f+2Eo+me3xVeiuihE/GCe388VzW3jlZINTCCPBUFpG6KKKKsUUUUUULKKKKKFhFFFFCEUUUUIRRRRQhFFFFCEU96XY9AA2gkyZ9vt3OOB70kRJIA74rR2vLGGEFQSixK4nJj2jH3+K5D4pqNMTIRzNz6f7+S2FE3JcqusZt42wYB3EyYB5jb+72BNVryk6YrExMkwv4gcc/8AfNTanSlzvBYWx2U7d3xAzHOY7c1X0pm06WggVSZgkgE9pMkt3PP9a41oswHoQtjzSfRXbKbGLXdqkfU9tVleZVct9qY9UvOxW5pyFVuWYxbKxOefwYpRpbltZm1pt6n1O7Ek8mYj+1PNH4gS4gVLa3mUQyAemI7ewHvjin52FpDwL+drW9/82VTTfC6sC/cQpct2vhgyskd+J/iM1VuoSWV7RDJ/w3WTIGAsEYP2x9qXaPpV+2AUvW7bHPlkbSM/Tu4IH5pxqNHeKs/mFGOQEyykHmZgyMREQaqNo3Xa4eFrixUtxlQdNuRct70MyCU/dzHA794/BrQ2SUCvbChbrG2A8GJChNw77YLkREuJ96zbWb1w2mNuGT67iwpx3zBB77f9DTXw/wBRF11WGe7aQhwSDuUuohTJJuFAZb78U1xGpdVMa91rtFjn2PQf5VUTBGSBsVJdC+VaFtnu3Lu8qp+oM+3feuGZwB6R2EST3uaZUu6trjksL1wWrVz90W19RQDI3MB6u0gVAQ62n1EKoBa8yr+1GS2LdoznPliR2BqxYsXbuqut5g84jbZQyEt2zbDbvfHmgYHIn4pIPBY4k7A97mDjGPTPQne4UiLHCWaJjdUlUdNP5xEpLai6VMnJyQCYxAmSd1T3Lrec+s1SqWdTbs2SJYHkQnJAjLGPip+ha9bV+Lbhk09q4brknbuABYrPYEKoPeZpZ4W0JuIt0lW1V263lg/SBtBJeRJ+33+avnIbq7QYsLOzexufS4AuTsNgFFo6I8Y6HS2f0yqr3HfOzdwW2keiDsDM3YAnjOamXqV3TMqX0t20Qm61izb3kmDAkHBOCSYAxVnX3LdjVXBcbzdQVXbbt49YAO93aAstkKJgAD4ploOsvYsX7upQG49xgFQSSQIj/wCobEzGfikyXdk1oGu457kk/p8utlMbrO6/WajqN9biaVFtAKm64BcABYEsYxwZ+wpzd6Dd81rGmKNbQDzN21U3c7dqiP6Ut6N4ffUWme9ezbAlcwhUbj6RAYGYz7NR0d79hLvkW3sqxk3nVroZgICqk4H/AFZgnvRKB+SIgacWN7eZJyeewWWk2S7qr6h7pt3LVyFBR/L+mYEbZxHB+Ku2+mILRcly0StuBuMe5Hf+lT2ehDcHv3VuByDca63ltLRO1d2IJiAO1W+pdDt3tRbtaJ7SeUJYhi0T3wckY5PNXsr3wDRE/SLZIvbHzHhzssOjDj3gkmv6a9i2HvejdJVTyV5z7H4qqpkTTTxH4a1Xmp5l1byLDM7DMbgApBMEZjn3o0+lUXAH8oqADKEj2wVPH9R966Cg+ISyO851/wDX+bfulZKTUe7hK6KaXunm9qLYtowRpBI2nI/iB8xUHWemPp7gVlIVgYPIkdsVuaPj1NUObGe693L+VRJTPYCeQVKiiit/dKoooooWEUUUUIRRRRQhFFFFCFc6ZZLPKx6c5/j/ADrQ2tWnlEQUcEBzEhufSD2AGYpV0W0VhmMI7BSYmPk/FPOpW02qqCbREiIyRyT3mvL/AIiqRNWlvJuMeG/zW6pWaY1n9V07zHN24WS2OJkB57cSR+INR2NSttTbW2FLE7EBkkQDujkE85ouay/dvbd3pEbiclRPK/I+aseHehHzLgDB7jfU5MwM47RnMDnvSBIZGe0OByV25wkOm6ZvuXS+ju3HXOI2hPfmCZ/2Kd9OIXJtrZVx/wAykkZxAJjniuPFHh3VC5bZLheDEBZO37fu/NQ2fAbm21zUXb4uCGUIkgARkyQszOC3GTTJqGSwjVJYG2ASfl9VXp0u2UfiLyLiKlhj5xP/AAyCyse4kiIO2eRSvS9V1NiVvIQhWBCkgEAHn7GtnpP/AE7sBBcZnNyJ3biIMdowOaULobiMVW67FW+lgNpT/wC0zumR8D3qmKphc0xt7wH/AC+n8qZad1Q26lraPu8lwY2ufTcSZAYcKRgDcPyKrnWXGvlrdt7bKhO5RlSQV+oCGBBI744ra9L6ImpDefJI/aDiPuOaSeI9WND6CC1omMH1Cfk8/wB6xFVB7zG1o1fT6+qHMxe656XqrepSzaeWcSLthZ2stpPSzGQcmVz7n2pq+oRtTpVt7i91hcvhV+hdm3bI4ABgr7EGsjr0tBlNtmliHU4MkCY+AYyAa0XRdfcvLfuBUtXXdV8sCHK7RvaB/wAyhTuAgQfepSs0DtG7WOD1P0/YXURnBUvQNDZe15DKbVsm6XuSN1zYwwWORAIJX4jMVU6N1Q6nXWxbHl6XT/S55jJY7pABaIPPNMNPrP1GvsfprZTT2wS3YNDer09oOM8/moek3lS2mnLAWbl90dwwEclUnuBgTnmoCQgPLrkkbX2vcE+dth6LBHRVuibG1V/V3RuU7rgySMTtkjj2+9Ok0gTTHVXbwFk7bm3ZuCp+1UBMDJkADmPwm6xqLdq42h0FskfXc2nlzGCxOAFk579qvarp86bTadgGWDdujeQi21OJIztHsInjvUpv7+h7TpGAG7nQATfw+qw3u3+8oJOo07/pR5O4+WFJDXbhYBmZjMLAyM4zTDrXW2s6Yacf8c2vqGAp28knuImqejFi1pzcUjzC/l22JK7ZnMc5z/audP4TvbfM1LiWks5c4GfqJjtH9qg4UzpHdrcNaSQCO852BbxA5+3RZs4AW/hLegeFv1KsdwL7hDP6mwDu5OBkYHei1ql02q8qxatLcjY15FIET9W0H1Gcdh3xTW7rU0K2jpwXLAkuxjeIGQo4XOD8nmr3gy8VtO2ojeIJaIARsqJPP/imK+oe5rp9N4CSGt2zsevQYKjGOX6lmLete5qG/Wf/AJIINvaiwFn91tQctPc/0p54d8E29zeapGAQIKEjPPf+tVeu9RuMzJpSqBmlmQAXGkRz/wAoI7fPtVDR6Yrdeyz6hWZgu8XSHUe5kEbSDOADU3a6mAiC0dmgkDJxubYtvsN0W0O72crzW9E1K6q4mhWFJkM1wwsQCQJMZz+Kl1nT+oXL6jUXbcqpKIxIR2iCJCgA/f8A1q/4dT9At1mfcm4qNzbi0E8Hsv4qx1bxZDLeTYoX0jectugekHkikdU3bBkbQ7Fg7qbDn8irLAi5Sex0q4DL2CFBEwwJyMemZj/Zpx1Twfca3vUqpEHbt7DtPaq//wAt1Fy5btq9u2lz6mdOAZ9m74E9vmr3UvFNxLZRkAb6SQQf9anJPxISxlv5uQuTztz9lgNYQR7pRo/Cxu2TcS6jEcqOx9j80ip30fqbIt0W1BZhnIkwTkD8mrWn6dpL6hAzWL4wQ/DN35/yj7V09Fxmpp5ZBXAluMhuW+YGbeNik5adrmgx7rNUVp//AIHd2E70kTAEmfzWadCCQcEGD9xXTUfFKWtcW07w4jff6pN8T2ZcFzRRRWyVSKKKu9H0vmX7aTtkzP2z/lVM8wgidK7ZoJ9sqTW6iAnvSdFcvWltgbAoM/knP3OBFdjRDcwU7VtqA5C9xjEnPHNWv1gtMyW7jsCZ+kGB+4zIJ+MVa6Ulp97Bt4nk/Hx9ya8Wnnc5zpSLAm9vM35romtAACSMyr6NMpYsRu4Lt75bAwfgVc0Ght6IvslncklRkwM/yB7VX67fOndrln2hlEDcOw+88Gld3/GuEJtkxFvUHaxnlQwEfPt8GmIoXTswe7a58fNRc4NKba/xC7EG0rb/AKVAWTPtnE5+K51Gr1Xl+tbuQwYvFpBg4B2sWJ/8A0s6zpy1twLD+Yu07rN7/C7QcDHHI7jNcaC1fRtwUeaq7w925uVP+qWK7j96eioomtG1yMXtvyzfH3jkqXSOP3/CYdN8Q3ygQqZX0s2QAfYkgQT7VUe+9u6z3kZVJKIjHZuYCS5mGKCecCY+w5udQ1Fy+JujUXV9VtbSN5QcCJ2wMrM/J9hVPq/TWvsvmXjqLt/arQhVbarJ+oemBBBOOSe1WRUkQcCbAPGd8H1tjxOOl1EyO9lJY61c09y6fM3hNttszLkbmCEchYPzie9W9N4m07s4vpbvWrmNwO7I5ABHzOPal/W+g2//AG/9RZ221TcsSSbhb0FsmOciBMfivWtNcv6VUtKo06IzlZJCgZMRjdzHzQ6nhkaXtGRcE7WsN1kSOGCraeA9Lcu2rulu77RJm1uPpwZIYZWJiDUd/wANX+m3Fv2bociVHmCYDDjHbj+J9wUvhnxSNDqLi3QfU2TzC9h+P861XUvFdvU7UV1lhI/nn+n9KXmFXFLpPejtzAyPFTaGOb4qp0O5cuaQFXm/cuXDcSJYJuXeGiIBYSMY3HkVV8adYtag6dNPaIWTBKEzc42i2MlgeSf65qPStqbGobUW2Q3NhXY6tBBIP1ccgR/FXPDrjyX1QYPct3hdAYeve6EXEIAj3IjiDUxpik7fe2w8TyONhix81E3I0prrb9m11EFg5LbWKBTDej6iIzGz7fzU/S+mfrUbUvcZUuCDbACiEYnnBEQfv3qKwtr9K+svuLeo2srsTO2TG0LPJxEe9U+jX/P6feR2uB1s+ofRKwAMdmIUye8zSdnuaHRkgtLWk78+XhkZv9FLGxVLVdRGpuKVQGzaIgASFVG5mIHBzTjxhqbt2xb0wPquojP2gFh6fzEfzUfhWwLwu20W3a0/pLIASCFUqBJMkdycyR8ml/XvED3L1y2pbYNrEhCu6MD3MAiQPczFbUwietZA1rWmMbk3za9ydib5PluqQ6zC7e6l03Qb16+QROyAWYkqQgUQGIlh2xjmtA2st3b76d9qC0PNeD6SVKgLx9K4n7gVAOpnR2NPP1BApQ4aOZ5gRPfJqPwj0wXh5mpRBcZYwZ3IxmW+5WYPcVr66ommYJJfyM7rS3meZF99lYxoaTbc5WZt3mN/cslmf9o5BMYHtH8Vt/Dtryjc8/F5zvJbJKnjPxEVX1ess6N2CIqlslwJaJGFHv3jA5pf0vSLqvO1TsxFswtu4wjCSdxH7SSDA9vxTHEKgVsfaNYWR6Q29skjYY+8KMbdB0k3Kh8RaM39QFsKGJ+oAge+Y78RPyKUJeNt7QuLPlwWVgPcErn2IH5Fc9N6o1m6LqxPfHY8j/fxXfWtUbl52Pv/AEOf866Gk4ZLHLHSTAOj0uN+dzg+1xZLvmBBe3BuAm3id7V21bvWrW0MxG/iTmRE4/8ANUugeVcZrN4wLg9Lz9LDjnt/2+a66ZqTc093Ti27ncLisowp7z94/vSXaSYAkg5AzxyMVZTU0LKeejv3oySDfPItN+WcFQc5xc1/Iq9renXbEMRGfQ4MqSPYj+1OT1krpm89VvFh9QC7s95AyB/NJtffa6UtK5truEjBUNP1RMHH9qa9W8HmxZLi6rBcyRDNPaBj+vYVqq6YVQhFZ3Xk7hpy3kd+vJMRtDC7RkfVSdP/APUQva2+WQ6ys/tJXBg9/tWdvsS7FhBJk/mmPTevG1aNooGWdwjBDc/n/Wo+s2GBRzw6gqRx/PenuF0juG8QLCzS19wCf1cxbp5KuZ4liuDkJdRRRXdrWIpj0fpzXHBUgQcE+9Lq2XQ+iFbC3Vb/ABD6gD9OcR9/mud+Iq/8JSd05fgXF/NN0ket+eSlvdKawRcNz0wQ0icHMD2zS2yDdLmydpVQQiwS4DQe+GHPz/WrnWussu624yBJ25HB7/jil/6C7bZSjFPMQMLiN78/jMfGK80ha7Rqfudui3BPIJf1ViV/xFLoDDrEMpB7ie2Dzn5rrVaZbjAaYLdBHptv9Q2/tBOYgYiYqDqdprl2GunzNy+vaCGAHBERPzETXvVNILbEOGyAVa2QpMd8CNwxxFb+nYwua0DJaSByPpi/gQQfBLPvYnxV27okU7L+luozLMW2Bxx9MbWEnnFUhodhKnTOonaitcLfKk+2P28Z7VPb1CuybdSyzMs26BPb3XIAjj4xUt/p4FuX1quZwk7vSMEqTBJjO01dG50bYy52jNiD2nysPlf2UCBcjf2S9ur31BstdS3bVj6RCN8gncSwHMe/vUL3brB7VtgLMDcAsHYuYLz6QSMiOPzTF9RZVfKtWXvEkncdqySI+nmMfJyan6Qg05Gqvp6RKJbA9Tt3hTA9OfU1MOa6Nr/7QBBuwEW1HqG5cSbc9sqFwbZ8/vZIdXr7DXLZdHuWwQlu2hyzDkzwSzSZj2iKv66zqE1SeaW0q6i7Lorgt5Kqg9W0Rt4H37VPoyb+ouXwht2rRN8AxuAXJJiRvY+kcwIrvR2dRrtQNTfEpaUiEEBR9UZPqbgGoyh9w59mtDO/c5BOQM41OIv1QCOXXH30Wd6x0Wxd19xLTkpBYkdoExJ7njP+VLLestIBb2bmKgSYMNJYbZzPqI/itT0S/Y8u41xwLz5UTA9RO4k/H01ltMB+qeCq7VYAtDKDETzGJrOGAwOudIbk9bX+oHopDNnea2fSOr2nULuBePpJ9X8UnN25bvo6KQVub2AOSQMDbwxx+ZjvWd6bvuM15CTetQ5WPqUYOffjHcVv7nR2vWrd+1tfeoLKpyDHeQB8UvBDTwSuZMbNeLXP6Xbj0Kk9znNBbyS+3qbes1m62gt2tQpsz2F5V3BisemYgHmM/FaXpGoVNITd/wCO7MhQHaSyk/VPOBPtkYzWQ0uobR3Tct+jbud1JiSB8zkzEd6dL0/9RbXqA2vcWL7Ww4G0qJIj5Hb4FJcRpeweIye7ixBvc8h64ufBTjfqF0abS3rVhzfc2WuAWwAOFO6SRMEkHdiPb4rReFeo2RpgGaXUeotG4+xMY4/FKev+Kl1Fiw62g1u4/LHskMVxkE8T9/za8N6+3dXUhLVu0RaMlJOM4M+xzSstM+ahdPIwgh3ItsLY2/Ms67PDQVTfrthrbXSivf8AMby/MBPonDMOIwSB9qn8Mahrjai9dYtsQnPEnPA4+motZ4d09prYbUO28CIALM2BM8KDMyZ/NPtR4e2aV0t3CspBwueecSeeabqaihioxFHcl5GXA90XyG39dlW0SOk1HFvmsLr9Z5jAgEYAyZJPc/6VZvaO7YsMHRlW8UIJ4hQxz7E7uDHFXn6fp9OqXLhe6bihktfSMjO9h2BxjmheqvrbunsXQBb3gnbMnaGIn4MQf5xFdC+ovBH+EiJgjOpxPO2cXNzY35JbT3zrPeKXdF0C3boW5u8v95HYe5PYTAmr/iDoqq86ctdCgl5YMRER7GCD/SpvEutt2/8AA021bZzc28k9gT3A9qU9I1htuVERcG049vV/lRJJV1I/qkR0hoOlh5jmT0v08AhoY09i7nzUmi6rd06MqMVNzLDGBED53Y5mtF4a6jau27gujddyzEL6ioGDgduKyWr1RuNuOOw+3+zTHwv1FLN4m40BrbLwTzHYAntUOIcJa/h76iQWmPeJG5zt5ZCyya0ulv5dkr1JXe2ydknbPMU/6Nb/AFGm1FtiWuIoe2SSTA5Az8R+azamm/hfqQtXzKzuQgerb3H8itjxeJjeGh7MlgaWnc4t/nmqoSTLbrdKa1/hC0dRYu6e5BtjKnupM8fxP80m6xa8y4z2LDLbU7GK5UvIAgc9/aKs6FL2jV7hJttgBCAd05z7c9qR4pXR1/DwYyGykjSCe8DcbWVkUTmSZ2UXibw/+lZYYsrcTyCP70lq71Tq9zUMGuHjgDgVSroOEsq2UrW1hu/7slpiwu7myK2HhC6Rad2c7UmFP4gjue9JfDWmR74FyIAkA9zWr69prZtkACe0c1yfxVxBj3Ch05wdXTyT1FEba7pEdeLV83GTzt6mV/5SY4wZMSPzU+luWb1lrd26ttFcvaJkMqkZEnAWSa70nUNot2iiE3wIaAFn6DP5UH7k0svaVUuOl/bKscH54In9pBH9a5prHcgQRkEZvY2uBtjZNkg4Svq2pW2fLuFfS21X+BkTGTjj5/rOXuFdtsm6jeoCZUnI7/STH+4rh7my4ARNsGRIkj2KnkZq51e6t9g9sjdG1l4Y+zdpnI/FdCx0mtgc0aXC5JF2364F2m+9jgpcgWNjkK/11EW3ZdtMlsGDCvmCOHgYORmTSxOo2drAaeGOQwO4ERw24z27Yya4NzUGzuIY2wY3lcYxEnB4iavaHxVcRoFi29xhG7btMCctH35+Kj+HfFSnth2ljyl29Ln91jVd3dx/8qfo+tu3bqixatWOQ11Lc7QRzJJHbj5qp1Xp3lX3/VXXugiVKhAze04CjHJrgpqr5a2qPtX1FE+kbjODiczirI8K+XbW9euYwzoDNzbzgscxP94qYMEczakytYCLaWnW/wBzcgn2UckFlr+eArX6LUazSAzZsWljagUsxCHMuD6QSIiDj71R8LMbtzyDciwVLEKSC7EZM9hBj8VBq9fd1DeTZ3W7RGxbNsgSv/UYkk5JMipNdoTpdO1snZeukIY/bZGWCsMS2AY4FR/AvZE6nkcA6QgsZi4v+p3Ww3PVHaC4cBtuf2SrW9I09vX+VbQ3FsFZliSxdtxUntt4H3MzNKes6NH1N+5bti3bG/G7dJ2kGPiZNbDwt4bIQ3wqBFDEAmJO0iSfg5z7Vmena2yhsG/6rJJ8wZ9XuI5Ikkx3jNPwiGORw1F5iZZ1r9519vRQJcRta5UngLprXBtUZ9RafaBH98VvvDnXbFux5W5Q1v0kSJ/2QQaxHWLl2099rANq01tjuXgAkAAEcHPb4pl4Y8DuNMt8eu7dG5wx4H7YnvkzNc7xR0dUxskrrCzQAOub3TcYLMKv164l285ABB59qTazUai0h8gwpWGWM8QSv3HI+8Ux1Gma2xRuRUdd1TcOppqOJo7wAwVrnzPbISrvgbQDVaO6ltGU23DoeVFyMjJyCsA+1aXw5qNOmkLXAm4Hyypj6pIC54nmsboPFN3p9p7dlN5ukuCVPobvkcyBIHbNOuq+BTc0/m2xLPF4ruAAfaDGeVP9+IrguIQuEzmTnS1zsemDf73WwYe7dqi0XQrtx3dgttfMIQAk+nB9JiIGeSKtda8Q3LSqjP6bki2SuSASJJGOx+/tT3pfiXT3dIgH/IPRmRj+fzWJGy3qA5CsFMhJBwTw08fb5qdO+WtlDJmX7Md1tt/C+/mTyWSAwEt580WbVy6QFD3DwIBb/wAUyudC1GmRdSSo2gmATuTBEntPOOK76l4suuzeWzWrZ4VYB4jkCfxSi/rbjIbZd2VpG3cc7uR9j3rrJ2cQmpgdLI2blu5I5jaw8vcpBhjD9yT1UdtCxAUSTgAZM/8AetP07wepQtduvZuLMoNuJGJn3BqF+r2dPaQaVVW8Rtd9skDvBPz7Ugu3mYlmYsTySSSfvQ41vF4LR/2WX57ut7AD/KBogdnJXmptm25RgdymIj+OJ5p30XU2tJ67qrce4PpAlrYExM4luYGRiurnUFWzZ3L6gkCOY3Egk8iQf6ikJM1GFs/FmOgqBpY3BI/URjf0ubKT9MJ1NyT8lp+ndIta64zLvtQJdcESeNvsMUn6t0/9O7WuTMlvcftj2xTHwOCdTyQoRi0GJiIn8mk2u1jXXLsSSeJ9uwqmmopm8RNNr1QxgHSeV728/wBkOkaY9VrOKk6Tr/JvJcMkKZInnkfzmtT4u6qtzTofKP8AiiUZgMDBx3FYqtP1hS3T9N6WlOcHAyJ4+1S4zQUwraaYi13aTbGLXHzWIJH6HBZiiiiuyCRUmnDbhsndOI5n4pl+scR5jEjdDdiB3yKj8Pa5bV4M/EET7TWh6nf07ybaguxyV7k/A5Jrzz4mmP4trDHiw73X/S21GO5e6ovoLT6YEOPM9ToAfpBI7fcSfaaY6zop1di1eYhLgTJGd3cT/vuaT6/oTWVDEiY7ZxiVPeMcVXTQMw9LMm0ztxhhj8jHFaCOaRga+KS2kkg72vuB4FMlgJyEs1OtCqFuMqqrBdzcgewj3jmrV+wjlGsGUcE/VIEEDBMHv7TXFi+PMUOqyDh44YdzODOeab9X0Xn7rloJNtZuAEAmf3BeK6H8XLDVMBPZh2Tzbkb2xufZK6GmM87e6vaDp2p/9v2m6rBQy7NogiTALDv8jms5f6je3gOzBlxtbt8ba4s9WuW08tbhVZmJiD8dxVnQ9du23LYuFokMASxmRnkZj70xTcKnpe1fJHHIDcjljwxhQdM11gCQVx5Goe5G25vbsARI/wC33q83hVNh86+pZRuNstOw9oI5MCr/AIn1Gp2q7hLcAH0N61kQQw9s8is9oOl3L7AIpO4n1H6cc+riqIj/AFCmDy9kLW9MnHjfayyf7Tti4lTWerm0iiwircUmbrep2mcDsoz7dhirPiDoGq9F/UXQQFgwSyoDExPfAzxzVhelpo2Lagb2GbaAelj7k/HsaU9R6tdvyLjEqTOwcT2HuR8f3q0Upq6hs1Ae6380jiTfyJ6eg5LGvQLSc+QUei1N8ulkHfbYsFtwSIOZOeaodZ6Clu8llkggG5EmApMBckkgmTz2+a0uhX9Npm1BUG658qyD+2fqcj4E4/71n3Eu1xiXdoBZssY4A+PgU1S0bZK10kOIm4J/5OGT525nqoukIjAP5j8lP1brS/8AtgsXBufcqoBhgAciByuB/Snvgq9eOndPMI8q2GgiTMGRM/FZQ9IezqrnmEEhUiDIAcboB/pitl4RsOLd9tjEOm1SAMn1e5rXVtFTw8NfMDfU4Ft7c3cvRWMkc6UNHJZq9fLsWbk1HXrIQSCIIwR815XeU7WNiaI/y2FrdFrnElxvujuD3BkVZbxdes4cFtNmVQ+tRGBJ7T37D7Cq1EUjXcKp63Mgza11ZHO6PA2T/wD9Oup6d23K+y5GzyiQNykgSAc+2BPf7VSHS00+s1CsYknkdiZAG7EZ7cUv8DeH1TVJduONksNvB3Zj8en+1brxnprPlg+kNI9XeJz8mvN6mbRXGMucdQAvzFj87LaMb3b2WQ3WNsQ8+4OP4mqt5kt2QyqWuZJIPqHH5PPHtT3/AOKB82NRZuj2na38Zrzq3hxNLBuXCwIOEADBu0zML8xXQ1E9E8NY2d7n8mkE3PS1hb1SzNdyS0W6rPgnHpYTxI5q1puk3brBVVhIJJjMCOAfvUt7qpKqANpHfvVUX2B3Bm3DvJn+a3TDxOqgIOmM56k/wqHdix2MqXqGna2VVixEeksCJAMGCQA0e4qsD/Xj/SnvR7P6i3eW6SyoA4LmVUzJyeCYqlqriWmItBf/ALRJHwOwpKjr56d/9PDNT28wbDOb7eKskiY8drewVzomkuOlzywyFZDspIcjnbzEHsIzSe5pnQ7WV1PYMpUke8UfqGz6mzzk5+/vWz8Ea8OLnmEs6AepswkcT2yDVFSazhBkrX2eHWBAv9428kAxzARjFlneidBuXzuAARTJdsLjtPetZrPF+nNkiQWiNnzx9o+aQ+LeueY/l23/AMIchcAmfjms5R/TJOOhlXVHQP0tG4HiTzNuix2oguxuUCiiiu0aNIsEkitT0ZA+guqsBrbEggCezCstW08H9LfyXbcAtzEROBIn81y3xW6NtEHOOQ5tvHqPZOUd+0wl3QVGrW7ausTcKyhmBj47mY/FJn1F22WUmCDBB9xTZulGxrLQR4BbBPb4+QRIp14j6LZZWeR5pEyDn+PaueFdQQzg6dUUgB02yx2x9CE12crhvYj5rG31VgGEAsQCnfcTAj3o1GmuWW2sGRo+2PxUC7tyi3a8y7PoXjmZ/HefimWv6rduBBqrRW4k+kjbI7Gcz/NbhtXLBM2ljaJIzsCRe1th1A2yqezDm6ybFQ9BZXu3jdsPeKKGG0YIOI4+OK9GtFp28pQMnJk9/Y8RTvw34mt2vMV18sEAiMgnv+agvHRXt7s9y3cJJ49B9u3tHetXDZlbIJ4HiPoLm3np5fJWuJ7MaXC6Xanrb3AdwG4mSf47fijS9a1I2pbukGYWY2gtj8c/3pn0Dwmt+ybr3IEsqhYj0mJJPyDilmoSza9OxnuqSCWPowcELHt7zT8cnDH66Wlh1u8tj1u7YBVkS4c91gr3iTSMSG85rxESJHlhjE7WOf8AKq/QOpWNM/mX8mDAUblXiDu4nn2qi/UHKbSRB9hVdDkYmSPSO/xVtNwqpbRPgqZNLM4Fs+Z5KL5mF4LBcpz4p1jX7yMllltx/wATkMTG0CO/NQ+Fer6ezqHN8wwQeXInliGIHvgZ9pp9q/FU2nQqqQCoUGSMf1x8CsZ5KsZdQd0bsDgR/atfwuKesoH0hboY3ncknnYfVWTaWSB+5V/rtx7uvfZbKoUUL/1NJ9sTzWw6f123p7Qs3YV0ERyD8irure0un9BCwvpxxj2NfN7twsSSZJPNJ8PgPG4W0ju6yLnuSeXgFOVwgJfuSrHVNSLl13HBNVKKK9HpadtNC2FuzRZat7tbi4oooophQUd7ThoyRDBgQeCO8cGtd1XoC7TcW7uttwskkSPfuJGO+aytdpeYRBODMdp+3Fc5xbg76tzZIHBpF7435+hTcFQGYcLhMNB0i45Bs3LbXFI9IcC4p5kqcioPEnStUb4a8QGwxK91GMZic5HtTnRaYapvNssLWpUepTO1gYyCMj37wfevfHT3AlnzR652ypAtmQcyYKn471yktfUOq2Qz6Q8YuRZzed7jcdCnWxt0lzdlFc6DbuFNlxbRKywuN6ZEZU85ng+1T6Pwgm9d9+065kW29WAT+BWdvi5Cm4CJkCTPET/cVEMV0VNSV0tLZlVvfYX/APW/7JSR8Yflib9W1wRTYtwqMdxWZbjEt3+3xSer3Runpf1KebuKzuYCfUQMTGQOK1fXOj6JPLdgVQ//AMzzgxSlPxJnCJBRzNLnuyS3NyfmThTkj7Ya2mwWJs2S7BVBJJgAe9ad9O+k0N1XRhcvMATgqF9pHHfn3qMdd0log2NO24EHexz88k9pqbxF4uS/ZNtFMtEkjjM1HiNVXVk0UQp3CIuBOoZNjfNibDzWImMYCdWVk6KKK7m1kgiiiihCKedK8UvZTZtkDgikdFIV/DoK+Ps5hi91bFK6I3ammt1/6gncSp5B+fnsOa41Fi7ClThFK5MzgSZxExVOzfKz3BEEfGD/AHANMV6yCoQgqDiewmuK4jwuWjkHYMJjGetut1soZxIO8bFU7HUmDqGjb2MZUjjPb/Sn99l1rLa81Q4BKk53H2J96zeo05Qwe/B9xUYMcVtv6LDVFtXSv0ncWGA775Jc1DmDQ8XU3UtI2ncpdG0j34I9we4qvbcHgzXWs6sWu2zfZn2rttiJJaeJ9zI5pkeoKjB0TbcWVIMGMDmMd6t/qtZHKKd8Qc/qDYE+vzURBG5usGwTLwr4fe7v3u6IRGzOd3LCeOP71zq/Bd7zGFqHUQJZgDMDn+maoWvEt9X37+0QRjt/2qrqOp3HYsXYE+xI/saQi4dxZtc6obpYHeo+hPmrHSwmMNyUz8P+Gjfu3UclRagGIyTPHwI5+1T9RUaHfbtrL3P/ANpMkJ3UDgZzI578ClPS79/zFWy5VnYbh2YCee4wTmnfWPCF8tuDbyx+jAAnmCf5pauklj4g2LiMw7M2OnIBt1HieqkwNMZdEMrLmnHhbpQvXpf/AIdsb3n44H+/arljwm1tka+ybdwBWZOf6RNP/E1i0NOYhSBAIwR/HamOLfEUVhTUmdeNQ2F8Yxn/AEoQ0pvqfyWO8QdWN+8zft+lR8CllFFddR0sdLE2KIYA9/NJveXuJKKKKKbVaKKKKEIooooQmXQesnTXd4G4EQR3j4q34i8S/qdg2EKpkzyf8qRUVpKrgVJVVH4h4Oq1sFMMqHsbpCep4jTcm6wtxFUja0cmM8HOIpj0xdBqLqgWnttztJ9Bj81ka9B/H2pWX4eiERbTvcx1tw4/MbKX4kl13gFbXxbp006TYi2X9LBYyPf4I96xj3SQASSBgAmYr29qGf6mZo9yTUdW8G4R+BitMQ5999/mconm1nu7IoooroEqiiiihCKKKKEIooooQiiKKKFlajwj05L6Mt0bgpESTP2/1rzxX0JLZXygFJMR2zSPp/VLlkk2zE8g8Gutf1W5e+s/xXCycHr28SMlO7TGTffA64WxbPGYrPyUz6H0m35yeYVeSPT7HsfmDTfxF4bW4yiwqh+fYEDmaxCYIYGCpkEcg1ZudSusdxdpHcGP7VZU8E4lJWNqGzAkDc49LBYbURBhbpU2s6FftfXaYD3AkfyJrq90C8iB2SFPuRie59hVrReK7wIW45a3I3SJMAjvz2rSdY8T2WskKwMjtVddxbi1G9kT42knmASD+yIoIZATcpRp9LZ0UXLjeZe/aqnAke/f71x1Xxm11Nqgofec/gis2T715WzZ8PxzvFRWuL5PYDwA6Ko1Jb3YxYLp3JMkkn3Jk10+pdhBZiPk1HRW/NLCbXYMbYGEtrd1RRRRTKgiiiisIRRRRQhFFFFCEUUUUIRRRRQsoooooWEUUUUIRRRRQhFFFFCEUUUUIRRRRQhFFFFCyiiiihCKKKKLIRRRRQsIooooQiiiihCKKKKEIooooQiiiihCKKKKEIooooQiiiihCKKKKEIooooQiiiihC//2Q=="/>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4709" name="Picture 21" descr="http://www.autopressnews.com/2009/04/Porsche/Panamera_lightweight_body.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973" y="3646687"/>
            <a:ext cx="1752128" cy="1436745"/>
          </a:xfrm>
          <a:prstGeom prst="rect">
            <a:avLst/>
          </a:prstGeom>
          <a:noFill/>
          <a:extLst>
            <a:ext uri="{909E8E84-426E-40DD-AFC4-6F175D3DCCD1}">
              <a14:hiddenFill xmlns:a14="http://schemas.microsoft.com/office/drawing/2010/main">
                <a:solidFill>
                  <a:srgbClr val="FFFFFF"/>
                </a:solidFill>
              </a14:hiddenFill>
            </a:ext>
          </a:extLst>
        </p:spPr>
      </p:pic>
      <p:pic>
        <p:nvPicPr>
          <p:cNvPr id="114711" name="Picture 23" descr="http://www.lockheedmartin.com/content/dam/lockheed/data/corporate/photo/nano/capability-nano-68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7548" y="3774251"/>
            <a:ext cx="2564927" cy="147279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4501496" y="3310319"/>
            <a:ext cx="4724400" cy="584775"/>
          </a:xfrm>
          <a:prstGeom prst="rect">
            <a:avLst/>
          </a:prstGeom>
        </p:spPr>
        <p:txBody>
          <a:bodyPr wrap="square">
            <a:spAutoFit/>
          </a:bodyPr>
          <a:lstStyle/>
          <a:p>
            <a:r>
              <a:rPr lang="en-US" sz="3200" dirty="0" smtClean="0">
                <a:solidFill>
                  <a:schemeClr val="accent1">
                    <a:lumMod val="50000"/>
                  </a:schemeClr>
                </a:solidFill>
              </a:rPr>
              <a:t>Next Generation Genomics</a:t>
            </a:r>
            <a:endParaRPr lang="en-US" sz="3200" dirty="0">
              <a:solidFill>
                <a:schemeClr val="accent1">
                  <a:lumMod val="50000"/>
                </a:schemeClr>
              </a:solidFill>
            </a:endParaRPr>
          </a:p>
        </p:txBody>
      </p:sp>
      <p:pic>
        <p:nvPicPr>
          <p:cNvPr id="114713" name="Picture 25" descr="http://t1.gstatic.com/images?q=tbn:ANd9GcT7u8utN4q1hKgdeyXS9NQdy8pB4L6a1JdkojLXO-UV3Zh5WMCfP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1463" y="3828483"/>
            <a:ext cx="2143281" cy="142625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14717" name="Picture 29" descr="http://www.sciencemediacentre.co.nz/wp-content/upload/2008/10/genomics.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0285" y="3828483"/>
            <a:ext cx="1734571" cy="1410371"/>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63500" y="5451420"/>
            <a:ext cx="8960817" cy="707886"/>
          </a:xfrm>
          <a:prstGeom prst="rect">
            <a:avLst/>
          </a:prstGeom>
        </p:spPr>
        <p:txBody>
          <a:bodyPr wrap="square">
            <a:spAutoFit/>
          </a:bodyPr>
          <a:lstStyle/>
          <a:p>
            <a:r>
              <a:rPr lang="en-US" sz="4000" dirty="0" smtClean="0">
                <a:solidFill>
                  <a:schemeClr val="accent1">
                    <a:lumMod val="50000"/>
                  </a:schemeClr>
                </a:solidFill>
              </a:rPr>
              <a:t>Robotics, Cloud, Digital-</a:t>
            </a:r>
            <a:r>
              <a:rPr lang="en-US" sz="4000" dirty="0" err="1" smtClean="0">
                <a:solidFill>
                  <a:schemeClr val="accent1">
                    <a:lumMod val="50000"/>
                  </a:schemeClr>
                </a:solidFill>
              </a:rPr>
              <a:t>intel</a:t>
            </a:r>
            <a:r>
              <a:rPr lang="en-US" sz="4000" dirty="0" smtClean="0">
                <a:solidFill>
                  <a:schemeClr val="accent1">
                    <a:lumMod val="50000"/>
                  </a:schemeClr>
                </a:solidFill>
              </a:rPr>
              <a:t>, 3D Printin</a:t>
            </a:r>
            <a:r>
              <a:rPr lang="en-US" sz="3600" dirty="0" smtClean="0">
                <a:solidFill>
                  <a:schemeClr val="accent1">
                    <a:lumMod val="50000"/>
                  </a:schemeClr>
                </a:solidFill>
              </a:rPr>
              <a:t>g</a:t>
            </a:r>
            <a:endParaRPr lang="en-US" sz="3600" dirty="0">
              <a:solidFill>
                <a:schemeClr val="accent1">
                  <a:lumMod val="50000"/>
                </a:schemeClr>
              </a:solidFill>
            </a:endParaRPr>
          </a:p>
        </p:txBody>
      </p:sp>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22" name="Rectangle 21"/>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525" y="1066800"/>
            <a:ext cx="9144000" cy="45719"/>
          </a:xfrm>
          <a:prstGeom prst="rect">
            <a:avLst/>
          </a:prstGeom>
          <a:solidFill>
            <a:schemeClr val="tx2">
              <a:lumMod val="50000"/>
            </a:schemeClr>
          </a:solidFill>
          <a:ln w="952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9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134475" cy="1143000"/>
          </a:xfrm>
        </p:spPr>
        <p:txBody>
          <a:bodyPr>
            <a:noAutofit/>
          </a:bodyPr>
          <a:lstStyle/>
          <a:p>
            <a:pPr>
              <a:defRPr/>
            </a:pPr>
            <a:endParaRPr lang="en-US" sz="5400" dirty="0">
              <a:solidFill>
                <a:schemeClr val="tx2">
                  <a:lumMod val="50000"/>
                </a:schemeClr>
              </a:solidFill>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7" name="Rectangle 6"/>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13" y="-19852"/>
            <a:ext cx="9144000" cy="6236494"/>
          </a:xfrm>
        </p:spPr>
      </p:pic>
      <p:sp>
        <p:nvSpPr>
          <p:cNvPr id="8" name="TextBox 7"/>
          <p:cNvSpPr txBox="1"/>
          <p:nvPr/>
        </p:nvSpPr>
        <p:spPr>
          <a:xfrm>
            <a:off x="4562475" y="6419211"/>
            <a:ext cx="4581526" cy="369332"/>
          </a:xfrm>
          <a:prstGeom prst="rect">
            <a:avLst/>
          </a:prstGeom>
          <a:noFill/>
        </p:spPr>
        <p:txBody>
          <a:bodyPr wrap="square" rtlCol="0">
            <a:spAutoFit/>
          </a:bodyPr>
          <a:lstStyle/>
          <a:p>
            <a:r>
              <a:rPr lang="en-US" dirty="0" smtClean="0"/>
              <a:t>Source: Business Insider, The Economist, 2014</a:t>
            </a:r>
            <a:endParaRPr lang="en-US" dirty="0"/>
          </a:p>
        </p:txBody>
      </p:sp>
      <p:sp>
        <p:nvSpPr>
          <p:cNvPr id="3" name="Right Arrow 2"/>
          <p:cNvSpPr/>
          <p:nvPr/>
        </p:nvSpPr>
        <p:spPr>
          <a:xfrm flipH="1">
            <a:off x="6015038" y="3200400"/>
            <a:ext cx="1757362" cy="609600"/>
          </a:xfrm>
          <a:prstGeom prst="rightArrow">
            <a:avLst>
              <a:gd name="adj1" fmla="val 16667"/>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3784600"/>
            <a:ext cx="1990299" cy="1978013"/>
          </a:xfrm>
          <a:prstGeom prst="rect">
            <a:avLst/>
          </a:prstGeom>
        </p:spPr>
      </p:pic>
    </p:spTree>
    <p:extLst>
      <p:ext uri="{BB962C8B-B14F-4D97-AF65-F5344CB8AC3E}">
        <p14:creationId xmlns:p14="http://schemas.microsoft.com/office/powerpoint/2010/main" val="325848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22225" y="38099"/>
            <a:ext cx="9156700" cy="6521407"/>
          </a:xfrm>
        </p:spPr>
        <p:txBody>
          <a:bodyPr>
            <a:normAutofit/>
          </a:bodyPr>
          <a:lstStyle/>
          <a:p>
            <a:r>
              <a:rPr lang="en-US" b="1" dirty="0">
                <a:solidFill>
                  <a:schemeClr val="accent1"/>
                </a:solidFill>
              </a:rPr>
              <a:t>Most frightening to parents:</a:t>
            </a:r>
            <a:endParaRPr lang="en-US" dirty="0">
              <a:solidFill>
                <a:schemeClr val="accent1"/>
              </a:solidFill>
            </a:endParaRPr>
          </a:p>
          <a:p>
            <a:r>
              <a:rPr lang="en-US" dirty="0">
                <a:solidFill>
                  <a:schemeClr val="tx1"/>
                </a:solidFill>
              </a:rPr>
              <a:t>“Only the best-educated humans will compete with machines. And education systems in the U.S. and much of the rest of the world are still sitting students in rows and columns, teaching them to keep quiet and memorize what is told to them, preparing them for life in a 20th century factory.”</a:t>
            </a:r>
          </a:p>
          <a:p>
            <a:r>
              <a:rPr lang="en-US" dirty="0">
                <a:solidFill>
                  <a:schemeClr val="tx1"/>
                </a:solidFill>
              </a:rPr>
              <a:t>— Howard Rheingold, tech writer and </a:t>
            </a:r>
            <a:r>
              <a:rPr lang="en-US" dirty="0" smtClean="0">
                <a:solidFill>
                  <a:schemeClr val="tx1"/>
                </a:solidFill>
              </a:rPr>
              <a:t>analyst</a:t>
            </a:r>
          </a:p>
          <a:p>
            <a:endParaRPr lang="en-US" dirty="0" smtClean="0">
              <a:solidFill>
                <a:schemeClr val="tx1"/>
              </a:solidFill>
            </a:endParaRPr>
          </a:p>
        </p:txBody>
      </p:sp>
    </p:spTree>
    <p:extLst>
      <p:ext uri="{BB962C8B-B14F-4D97-AF65-F5344CB8AC3E}">
        <p14:creationId xmlns:p14="http://schemas.microsoft.com/office/powerpoint/2010/main" val="48404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6" y="0"/>
            <a:ext cx="9182259" cy="6254742"/>
          </a:xfrm>
          <a:prstGeom prst="rect">
            <a:avLst/>
          </a:prstGeom>
        </p:spPr>
      </p:pic>
    </p:spTree>
    <p:extLst>
      <p:ext uri="{BB962C8B-B14F-4D97-AF65-F5344CB8AC3E}">
        <p14:creationId xmlns:p14="http://schemas.microsoft.com/office/powerpoint/2010/main" val="358353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56700" cy="1154097"/>
          </a:xfrm>
          <a:solidFill>
            <a:srgbClr val="FF0000"/>
          </a:solidFill>
        </p:spPr>
        <p:txBody>
          <a:bodyPr>
            <a:normAutofit/>
          </a:bodyPr>
          <a:lstStyle/>
          <a:p>
            <a:r>
              <a:rPr lang="en-US" sz="6000" dirty="0" smtClean="0">
                <a:solidFill>
                  <a:schemeClr val="bg1"/>
                </a:solidFill>
              </a:rPr>
              <a:t>Re-imagine Readiness</a:t>
            </a:r>
            <a:endParaRPr lang="en-US" sz="6000" dirty="0">
              <a:solidFill>
                <a:schemeClr val="bg1"/>
              </a:solidFill>
            </a:endParaRPr>
          </a:p>
        </p:txBody>
      </p:sp>
      <p:sp>
        <p:nvSpPr>
          <p:cNvPr id="3" name="Content Placeholder 2"/>
          <p:cNvSpPr>
            <a:spLocks noGrp="1"/>
          </p:cNvSpPr>
          <p:nvPr>
            <p:ph idx="1"/>
          </p:nvPr>
        </p:nvSpPr>
        <p:spPr>
          <a:xfrm>
            <a:off x="-76200" y="1447800"/>
            <a:ext cx="6934200" cy="4648200"/>
          </a:xfrm>
        </p:spPr>
        <p:txBody>
          <a:bodyPr>
            <a:normAutofit/>
          </a:bodyPr>
          <a:lstStyle/>
          <a:p>
            <a:r>
              <a:rPr lang="en-US" sz="2800" dirty="0" smtClean="0"/>
              <a:t>Strengthen the connections between education and job skills</a:t>
            </a:r>
          </a:p>
          <a:p>
            <a:r>
              <a:rPr lang="en-US" sz="2800" dirty="0" smtClean="0"/>
              <a:t>Re-think credentials and their value in the workplace</a:t>
            </a:r>
          </a:p>
          <a:p>
            <a:r>
              <a:rPr lang="en-US" sz="2800" dirty="0" smtClean="0"/>
              <a:t>Give students more exposure to the world of work</a:t>
            </a:r>
          </a:p>
          <a:p>
            <a:r>
              <a:rPr lang="en-US" sz="2800" dirty="0" smtClean="0"/>
              <a:t>Scale technology so that every student can benefit from a high quality, personalized learning experience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641" y="4724400"/>
            <a:ext cx="2309359" cy="21128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188337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56700" cy="1154097"/>
          </a:xfrm>
          <a:solidFill>
            <a:srgbClr val="FF0000"/>
          </a:solidFill>
        </p:spPr>
        <p:txBody>
          <a:bodyPr>
            <a:normAutofit/>
          </a:bodyPr>
          <a:lstStyle/>
          <a:p>
            <a:r>
              <a:rPr lang="en-US" sz="6000" dirty="0" smtClean="0">
                <a:solidFill>
                  <a:schemeClr val="bg1"/>
                </a:solidFill>
              </a:rPr>
              <a:t>Re-imagine Readiness</a:t>
            </a:r>
            <a:endParaRPr lang="en-US" sz="6000" dirty="0">
              <a:solidFill>
                <a:schemeClr val="bg1"/>
              </a:solidFill>
            </a:endParaRPr>
          </a:p>
        </p:txBody>
      </p:sp>
      <p:sp>
        <p:nvSpPr>
          <p:cNvPr id="3" name="Content Placeholder 2"/>
          <p:cNvSpPr>
            <a:spLocks noGrp="1"/>
          </p:cNvSpPr>
          <p:nvPr>
            <p:ph idx="1"/>
          </p:nvPr>
        </p:nvSpPr>
        <p:spPr>
          <a:xfrm>
            <a:off x="-76200" y="1447800"/>
            <a:ext cx="6934200" cy="4648200"/>
          </a:xfrm>
        </p:spPr>
        <p:txBody>
          <a:bodyPr>
            <a:normAutofit/>
          </a:bodyPr>
          <a:lstStyle/>
          <a:p>
            <a:r>
              <a:rPr lang="en-US" sz="2800" dirty="0" smtClean="0"/>
              <a:t>Strengthen the connections between education and </a:t>
            </a:r>
            <a:r>
              <a:rPr lang="en-US" sz="2800" b="1" u="sng" dirty="0" smtClean="0"/>
              <a:t>job skills</a:t>
            </a:r>
          </a:p>
          <a:p>
            <a:r>
              <a:rPr lang="en-US" sz="2800" dirty="0" smtClean="0"/>
              <a:t>Re-think credentials and their value in the workplace</a:t>
            </a:r>
          </a:p>
          <a:p>
            <a:r>
              <a:rPr lang="en-US" sz="2800" dirty="0" smtClean="0"/>
              <a:t>Give students more exposure to the world of work</a:t>
            </a:r>
          </a:p>
          <a:p>
            <a:r>
              <a:rPr lang="en-US" sz="2800" dirty="0" smtClean="0"/>
              <a:t>Scale technology so that every student can benefit from a high quality, personalized learning experience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641" y="4724400"/>
            <a:ext cx="2309359" cy="21128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80900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0"/>
            <a:ext cx="2193925" cy="45807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 y="-1"/>
            <a:ext cx="4780816" cy="6187439"/>
          </a:xfrm>
          <a:prstGeom prst="rect">
            <a:avLst/>
          </a:prstGeom>
        </p:spPr>
      </p:pic>
      <p:sp>
        <p:nvSpPr>
          <p:cNvPr id="5" name="Rectangle 4"/>
          <p:cNvSpPr/>
          <p:nvPr/>
        </p:nvSpPr>
        <p:spPr>
          <a:xfrm>
            <a:off x="4771292" y="-1"/>
            <a:ext cx="4363183" cy="61874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628138"/>
            <a:ext cx="3268980" cy="2448580"/>
          </a:xfrm>
          <a:prstGeom prst="rect">
            <a:avLst/>
          </a:prstGeom>
        </p:spPr>
      </p:pic>
    </p:spTree>
    <p:extLst>
      <p:ext uri="{BB962C8B-B14F-4D97-AF65-F5344CB8AC3E}">
        <p14:creationId xmlns:p14="http://schemas.microsoft.com/office/powerpoint/2010/main" val="45502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56700" cy="1154097"/>
          </a:xfrm>
          <a:solidFill>
            <a:srgbClr val="FF0000"/>
          </a:solidFill>
        </p:spPr>
        <p:txBody>
          <a:bodyPr>
            <a:normAutofit/>
          </a:bodyPr>
          <a:lstStyle/>
          <a:p>
            <a:r>
              <a:rPr lang="en-US" sz="6000" dirty="0" smtClean="0">
                <a:solidFill>
                  <a:schemeClr val="bg1"/>
                </a:solidFill>
              </a:rPr>
              <a:t>Re-imagine Readiness</a:t>
            </a:r>
            <a:endParaRPr lang="en-US" sz="6000" dirty="0">
              <a:solidFill>
                <a:schemeClr val="bg1"/>
              </a:solidFill>
            </a:endParaRPr>
          </a:p>
        </p:txBody>
      </p:sp>
      <p:sp>
        <p:nvSpPr>
          <p:cNvPr id="3" name="Content Placeholder 2"/>
          <p:cNvSpPr>
            <a:spLocks noGrp="1"/>
          </p:cNvSpPr>
          <p:nvPr>
            <p:ph idx="1"/>
          </p:nvPr>
        </p:nvSpPr>
        <p:spPr>
          <a:xfrm>
            <a:off x="-76200" y="1905000"/>
            <a:ext cx="9220200" cy="4191000"/>
          </a:xfrm>
        </p:spPr>
        <p:txBody>
          <a:bodyPr>
            <a:normAutofit/>
          </a:bodyPr>
          <a:lstStyle/>
          <a:p>
            <a:pPr marL="0" indent="0" algn="ctr">
              <a:buNone/>
            </a:pPr>
            <a:r>
              <a:rPr lang="en-US" sz="8800" dirty="0" smtClean="0"/>
              <a:t>Where do people get skills?</a:t>
            </a:r>
            <a:endParaRPr lang="en-US" sz="8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1987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endParaRPr lang="en-US"/>
          </a:p>
        </p:txBody>
      </p:sp>
      <p:pic>
        <p:nvPicPr>
          <p:cNvPr id="9" name="Content Placeholder 8" descr="shaping our future. cover.jp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95375" y="40228"/>
            <a:ext cx="6600825" cy="5891560"/>
          </a:xfrm>
          <a:prstGeom prst="rect">
            <a:avLst/>
          </a:prstGeom>
        </p:spPr>
      </p:pic>
      <p:sp>
        <p:nvSpPr>
          <p:cNvPr id="10" name="Rectangle 9"/>
          <p:cNvSpPr/>
          <p:nvPr/>
        </p:nvSpPr>
        <p:spPr>
          <a:xfrm>
            <a:off x="533400" y="5847310"/>
            <a:ext cx="8562973" cy="369332"/>
          </a:xfrm>
          <a:prstGeom prst="rect">
            <a:avLst/>
          </a:prstGeom>
        </p:spPr>
        <p:txBody>
          <a:bodyPr wrap="square">
            <a:spAutoFit/>
          </a:bodyPr>
          <a:lstStyle/>
          <a:p>
            <a:pPr algn="ctr"/>
            <a:r>
              <a:rPr lang="en-US" dirty="0">
                <a:hlinkClick r:id="rId5"/>
              </a:rPr>
              <a:t>http://www.youtube.com/watch?v=uBSQXwt09iU&amp;feature=player_embedded</a:t>
            </a:r>
            <a:endParaRPr lang="en-US" dirty="0"/>
          </a:p>
        </p:txBody>
      </p:sp>
    </p:spTree>
    <p:extLst>
      <p:ext uri="{BB962C8B-B14F-4D97-AF65-F5344CB8AC3E}">
        <p14:creationId xmlns:p14="http://schemas.microsoft.com/office/powerpoint/2010/main" val="289230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2699" y="38100"/>
            <a:ext cx="9121775" cy="1638300"/>
          </a:xfrm>
        </p:spPr>
        <p:txBody>
          <a:bodyPr>
            <a:normAutofit fontScale="90000"/>
          </a:bodyPr>
          <a:lstStyle/>
          <a:p>
            <a:r>
              <a:rPr lang="en-US" dirty="0" smtClean="0"/>
              <a:t>% of College Freshman “to be able to get a  better job” as an important reason for college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7957051"/>
              </p:ext>
            </p:extLst>
          </p:nvPr>
        </p:nvGraphicFramePr>
        <p:xfrm>
          <a:off x="1" y="1524000"/>
          <a:ext cx="9134474" cy="460216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689475" y="6457942"/>
            <a:ext cx="4419600" cy="369332"/>
          </a:xfrm>
          <a:prstGeom prst="rect">
            <a:avLst/>
          </a:prstGeom>
          <a:noFill/>
        </p:spPr>
        <p:txBody>
          <a:bodyPr wrap="square" rtlCol="0">
            <a:spAutoFit/>
          </a:bodyPr>
          <a:lstStyle/>
          <a:p>
            <a:r>
              <a:rPr lang="en-US" dirty="0" smtClean="0"/>
              <a:t>Source: The American Freshman, 2012, 2013</a:t>
            </a:r>
            <a:endParaRPr lang="en-US" dirty="0"/>
          </a:p>
        </p:txBody>
      </p:sp>
    </p:spTree>
    <p:extLst>
      <p:ext uri="{BB962C8B-B14F-4D97-AF65-F5344CB8AC3E}">
        <p14:creationId xmlns:p14="http://schemas.microsoft.com/office/powerpoint/2010/main" val="95517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5922" name="Rectangle 2"/>
          <p:cNvSpPr>
            <a:spLocks noGrp="1" noChangeArrowheads="1"/>
          </p:cNvSpPr>
          <p:nvPr>
            <p:ph type="title" idx="4294967295"/>
          </p:nvPr>
        </p:nvSpPr>
        <p:spPr>
          <a:xfrm>
            <a:off x="0" y="0"/>
            <a:ext cx="9156700" cy="1059873"/>
          </a:xfrm>
        </p:spPr>
        <p:txBody>
          <a:bodyPr>
            <a:normAutofit/>
          </a:bodyPr>
          <a:lstStyle/>
          <a:p>
            <a:r>
              <a:rPr lang="en-US" sz="4000" dirty="0" smtClean="0">
                <a:latin typeface="+mn-lt"/>
              </a:rPr>
              <a:t>Top Skills Employers Say They Want (2014)</a:t>
            </a:r>
          </a:p>
        </p:txBody>
      </p:sp>
      <p:sp>
        <p:nvSpPr>
          <p:cNvPr id="4305923" name="Rectangle 4"/>
          <p:cNvSpPr>
            <a:spLocks noGrp="1" noChangeArrowheads="1"/>
          </p:cNvSpPr>
          <p:nvPr>
            <p:ph type="body" sz="half" idx="4294967295"/>
          </p:nvPr>
        </p:nvSpPr>
        <p:spPr>
          <a:xfrm>
            <a:off x="0" y="1066800"/>
            <a:ext cx="9144000" cy="4953000"/>
          </a:xfrm>
          <a:noFill/>
        </p:spPr>
        <p:txBody>
          <a:bodyPr>
            <a:normAutofit/>
          </a:bodyPr>
          <a:lstStyle/>
          <a:p>
            <a:pPr marL="514350" indent="-514350">
              <a:buFont typeface="+mj-lt"/>
              <a:buAutoNum type="arabicPeriod"/>
            </a:pPr>
            <a:r>
              <a:rPr lang="en-US" sz="2700" dirty="0" smtClean="0"/>
              <a:t>Ability to work in a team</a:t>
            </a:r>
          </a:p>
          <a:p>
            <a:pPr marL="514350" indent="-514350">
              <a:buFont typeface="+mj-lt"/>
              <a:buAutoNum type="arabicPeriod"/>
            </a:pPr>
            <a:r>
              <a:rPr lang="en-US" sz="2700" dirty="0" smtClean="0"/>
              <a:t>Ability to make decisions and solve problems</a:t>
            </a:r>
          </a:p>
          <a:p>
            <a:pPr marL="514350" indent="-514350">
              <a:buFont typeface="+mj-lt"/>
              <a:buAutoNum type="arabicPeriod"/>
            </a:pPr>
            <a:r>
              <a:rPr lang="en-US" sz="2700" dirty="0" smtClean="0"/>
              <a:t>Ability to plan, organize and prioritize work</a:t>
            </a:r>
          </a:p>
          <a:p>
            <a:pPr marL="514350" indent="-514350">
              <a:buFont typeface="+mj-lt"/>
              <a:buAutoNum type="arabicPeriod"/>
            </a:pPr>
            <a:r>
              <a:rPr lang="en-US" sz="2700" dirty="0" smtClean="0"/>
              <a:t>Ability to communicate verbally</a:t>
            </a:r>
          </a:p>
          <a:p>
            <a:pPr marL="514350" indent="-514350">
              <a:buFont typeface="+mj-lt"/>
              <a:buAutoNum type="arabicPeriod"/>
            </a:pPr>
            <a:r>
              <a:rPr lang="en-US" sz="2700" dirty="0" smtClean="0"/>
              <a:t>Ability to obtain and process information</a:t>
            </a:r>
          </a:p>
          <a:p>
            <a:pPr marL="514350" indent="-514350">
              <a:buFont typeface="+mj-lt"/>
              <a:buAutoNum type="arabicPeriod"/>
            </a:pPr>
            <a:r>
              <a:rPr lang="en-US" sz="2700" dirty="0" smtClean="0"/>
              <a:t>Ability to analyze quantitative data</a:t>
            </a:r>
          </a:p>
          <a:p>
            <a:pPr marL="514350" indent="-514350">
              <a:buFont typeface="+mj-lt"/>
              <a:buAutoNum type="arabicPeriod"/>
            </a:pPr>
            <a:r>
              <a:rPr lang="en-US" sz="2700" dirty="0" smtClean="0"/>
              <a:t>Technical knowledge related to the job</a:t>
            </a:r>
          </a:p>
          <a:p>
            <a:pPr marL="514350" indent="-514350">
              <a:buFont typeface="+mj-lt"/>
              <a:buAutoNum type="arabicPeriod"/>
            </a:pPr>
            <a:r>
              <a:rPr lang="en-US" sz="2700" dirty="0" smtClean="0"/>
              <a:t>Proficiency with computer software programs</a:t>
            </a:r>
          </a:p>
          <a:p>
            <a:pPr marL="514350" indent="-514350">
              <a:buFont typeface="+mj-lt"/>
              <a:buAutoNum type="arabicPeriod"/>
            </a:pPr>
            <a:r>
              <a:rPr lang="en-US" sz="2700" dirty="0" smtClean="0"/>
              <a:t>Ability to create and/or edit written reports</a:t>
            </a:r>
          </a:p>
          <a:p>
            <a:pPr marL="514350" indent="-514350">
              <a:buFont typeface="+mj-lt"/>
              <a:buAutoNum type="arabicPeriod"/>
            </a:pPr>
            <a:r>
              <a:rPr lang="en-US" sz="2700" dirty="0" smtClean="0"/>
              <a:t>Ability to sell and influence people</a:t>
            </a:r>
          </a:p>
        </p:txBody>
      </p:sp>
      <p:sp>
        <p:nvSpPr>
          <p:cNvPr id="4305925" name="Text Box 6"/>
          <p:cNvSpPr txBox="1">
            <a:spLocks noChangeArrowheads="1"/>
          </p:cNvSpPr>
          <p:nvPr/>
        </p:nvSpPr>
        <p:spPr bwMode="auto">
          <a:xfrm>
            <a:off x="4876800" y="6553200"/>
            <a:ext cx="4267200" cy="304800"/>
          </a:xfrm>
          <a:prstGeom prst="rect">
            <a:avLst/>
          </a:prstGeom>
          <a:noFill/>
          <a:ln w="9525">
            <a:noFill/>
            <a:miter lim="800000"/>
            <a:headEnd/>
            <a:tailEnd/>
          </a:ln>
        </p:spPr>
        <p:txBody>
          <a:bodyPr wrap="square">
            <a:spAutoFit/>
          </a:bodyPr>
          <a:lstStyle/>
          <a:p>
            <a:pPr>
              <a:spcBef>
                <a:spcPct val="50000"/>
              </a:spcBef>
            </a:pPr>
            <a:r>
              <a:rPr lang="en-US" sz="1400" dirty="0"/>
              <a:t>Source: </a:t>
            </a:r>
            <a:r>
              <a:rPr lang="en-US" sz="1400" dirty="0" smtClean="0"/>
              <a:t>National Association of Colleges and Employers</a:t>
            </a:r>
            <a:endParaRPr lang="en-US" sz="1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390494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8665"/>
            <a:ext cx="9144000" cy="3477875"/>
          </a:xfrm>
          <a:prstGeom prst="rect">
            <a:avLst/>
          </a:prstGeom>
        </p:spPr>
        <p:txBody>
          <a:bodyPr wrap="square">
            <a:spAutoFit/>
          </a:bodyPr>
          <a:lstStyle/>
          <a:p>
            <a:pPr algn="ctr"/>
            <a:r>
              <a:rPr lang="en-US" sz="3600" dirty="0"/>
              <a:t>Rankings of Employee Skills from Most Important to Least </a:t>
            </a:r>
            <a:r>
              <a:rPr lang="en-US" sz="3600" dirty="0" smtClean="0"/>
              <a:t>Important</a:t>
            </a:r>
            <a:endParaRPr lang="en-US" sz="2400" dirty="0"/>
          </a:p>
          <a:p>
            <a:r>
              <a:rPr lang="en-US" sz="2000" u="sng" dirty="0"/>
              <a:t>Under $12 per hour	</a:t>
            </a:r>
            <a:r>
              <a:rPr lang="en-US" sz="2000" u="sng" dirty="0" smtClean="0"/>
              <a:t>  $</a:t>
            </a:r>
            <a:r>
              <a:rPr lang="en-US" sz="2000" u="sng" dirty="0"/>
              <a:t>12-20 per Hour			Over $20 per hour</a:t>
            </a:r>
          </a:p>
          <a:p>
            <a:pPr lvl="0"/>
            <a:r>
              <a:rPr lang="en-US" sz="1600" dirty="0"/>
              <a:t>Honesty/Integrity		 </a:t>
            </a:r>
            <a:r>
              <a:rPr lang="en-US" sz="1600" dirty="0" smtClean="0"/>
              <a:t>     Honesty/Integrity</a:t>
            </a:r>
            <a:r>
              <a:rPr lang="en-US" sz="1600" dirty="0"/>
              <a:t>			Honesty/Integrity</a:t>
            </a:r>
          </a:p>
          <a:p>
            <a:pPr lvl="0"/>
            <a:r>
              <a:rPr lang="en-US" sz="1600" dirty="0"/>
              <a:t>Dependability/Responsibility        </a:t>
            </a:r>
            <a:r>
              <a:rPr lang="en-US" sz="1600" dirty="0" smtClean="0"/>
              <a:t>      </a:t>
            </a:r>
            <a:r>
              <a:rPr lang="en-US" sz="1600" dirty="0"/>
              <a:t>Dependability/Responsibility	</a:t>
            </a:r>
            <a:r>
              <a:rPr lang="en-US" sz="1600" dirty="0" smtClean="0"/>
              <a:t>	Dependability/Responsibility</a:t>
            </a:r>
            <a:endParaRPr lang="en-US" sz="1600" dirty="0"/>
          </a:p>
          <a:p>
            <a:pPr lvl="0"/>
            <a:r>
              <a:rPr lang="en-US" sz="1600" dirty="0"/>
              <a:t>Positive Attitude/Energy                </a:t>
            </a:r>
            <a:r>
              <a:rPr lang="en-US" sz="1600" dirty="0" smtClean="0"/>
              <a:t>      Positive </a:t>
            </a:r>
            <a:r>
              <a:rPr lang="en-US" sz="1600" dirty="0"/>
              <a:t>Attitude/Energy               </a:t>
            </a:r>
            <a:r>
              <a:rPr lang="en-US" sz="1600" dirty="0" smtClean="0"/>
              <a:t>	Positive </a:t>
            </a:r>
            <a:r>
              <a:rPr lang="en-US" sz="1600" dirty="0"/>
              <a:t>Attitude/Energy</a:t>
            </a:r>
          </a:p>
          <a:p>
            <a:pPr lvl="0"/>
            <a:r>
              <a:rPr lang="en-US" sz="1600" dirty="0"/>
              <a:t>Work Ethic			</a:t>
            </a:r>
            <a:r>
              <a:rPr lang="en-US" sz="1600" dirty="0" smtClean="0"/>
              <a:t>      Work </a:t>
            </a:r>
            <a:r>
              <a:rPr lang="en-US" sz="1600" dirty="0"/>
              <a:t>Ethic		             </a:t>
            </a:r>
            <a:r>
              <a:rPr lang="en-US" sz="1600" dirty="0" smtClean="0"/>
              <a:t>	Work </a:t>
            </a:r>
            <a:r>
              <a:rPr lang="en-US" sz="1600" dirty="0"/>
              <a:t>Ethic</a:t>
            </a:r>
          </a:p>
          <a:p>
            <a:pPr lvl="0"/>
            <a:r>
              <a:rPr lang="en-US" sz="1600" dirty="0"/>
              <a:t>Customer Service		</a:t>
            </a:r>
            <a:r>
              <a:rPr lang="en-US" sz="1600" dirty="0" smtClean="0"/>
              <a:t>      Teamwork</a:t>
            </a:r>
            <a:r>
              <a:rPr lang="en-US" sz="1600" dirty="0"/>
              <a:t>			</a:t>
            </a:r>
            <a:r>
              <a:rPr lang="en-US" sz="1600" dirty="0" smtClean="0"/>
              <a:t>Teamwork</a:t>
            </a:r>
            <a:endParaRPr lang="en-US" sz="1600" dirty="0"/>
          </a:p>
          <a:p>
            <a:pPr lvl="0"/>
            <a:r>
              <a:rPr lang="en-US" sz="1600" dirty="0"/>
              <a:t>Teamwork			</a:t>
            </a:r>
            <a:r>
              <a:rPr lang="en-US" sz="1600" dirty="0" smtClean="0"/>
              <a:t>      Customer </a:t>
            </a:r>
            <a:r>
              <a:rPr lang="en-US" sz="1600" dirty="0"/>
              <a:t>Service			Problem Solving</a:t>
            </a:r>
          </a:p>
          <a:p>
            <a:pPr lvl="0"/>
            <a:r>
              <a:rPr lang="en-US" sz="1600" dirty="0"/>
              <a:t>Professionalism                               </a:t>
            </a:r>
            <a:r>
              <a:rPr lang="en-US" sz="1600" dirty="0" smtClean="0"/>
              <a:t>       </a:t>
            </a:r>
            <a:r>
              <a:rPr lang="en-US" sz="1600" dirty="0" err="1"/>
              <a:t>Professionalism</a:t>
            </a:r>
            <a:r>
              <a:rPr lang="en-US" sz="1600" dirty="0"/>
              <a:t>			Verbal Communication</a:t>
            </a:r>
          </a:p>
          <a:p>
            <a:pPr lvl="0"/>
            <a:r>
              <a:rPr lang="en-US" sz="1600" dirty="0"/>
              <a:t>Verbal Communication                   </a:t>
            </a:r>
            <a:r>
              <a:rPr lang="en-US" sz="1600" dirty="0" smtClean="0"/>
              <a:t>      Verbal </a:t>
            </a:r>
            <a:r>
              <a:rPr lang="en-US" sz="1600" dirty="0"/>
              <a:t>Communication		</a:t>
            </a:r>
            <a:r>
              <a:rPr lang="en-US" sz="1600" dirty="0" smtClean="0"/>
              <a:t>Professionalism</a:t>
            </a:r>
            <a:endParaRPr lang="en-US" sz="1600" dirty="0"/>
          </a:p>
        </p:txBody>
      </p:sp>
      <p:sp>
        <p:nvSpPr>
          <p:cNvPr id="4" name="TextBox 3"/>
          <p:cNvSpPr txBox="1"/>
          <p:nvPr/>
        </p:nvSpPr>
        <p:spPr>
          <a:xfrm>
            <a:off x="3581400" y="6292842"/>
            <a:ext cx="5410200" cy="646331"/>
          </a:xfrm>
          <a:prstGeom prst="rect">
            <a:avLst/>
          </a:prstGeom>
          <a:noFill/>
        </p:spPr>
        <p:txBody>
          <a:bodyPr wrap="square" rtlCol="0">
            <a:spAutoFit/>
          </a:bodyPr>
          <a:lstStyle/>
          <a:p>
            <a:r>
              <a:rPr lang="en-US" dirty="0" smtClean="0"/>
              <a:t>Source: Economic Leadership Survey of 122 business for Durham NC, 2014</a:t>
            </a:r>
            <a:endParaRPr lang="en-US" dirty="0"/>
          </a:p>
        </p:txBody>
      </p:sp>
      <p:pic>
        <p:nvPicPr>
          <p:cNvPr id="7" name="Picture 6" descr="C:\Users\Ted\Downloads\Fotolia_44564042_X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581400"/>
            <a:ext cx="2209800" cy="2452535"/>
          </a:xfrm>
          <a:prstGeom prst="rect">
            <a:avLst/>
          </a:prstGeom>
          <a:noFill/>
          <a:ln>
            <a:noFill/>
          </a:ln>
        </p:spPr>
      </p:pic>
      <p:sp>
        <p:nvSpPr>
          <p:cNvPr id="2" name="TextBox 1"/>
          <p:cNvSpPr txBox="1"/>
          <p:nvPr/>
        </p:nvSpPr>
        <p:spPr>
          <a:xfrm>
            <a:off x="3733800" y="4207502"/>
            <a:ext cx="1828800" cy="1200329"/>
          </a:xfrm>
          <a:prstGeom prst="rect">
            <a:avLst/>
          </a:prstGeom>
          <a:noFill/>
        </p:spPr>
        <p:txBody>
          <a:bodyPr wrap="square" rtlCol="0">
            <a:spAutoFit/>
          </a:bodyPr>
          <a:lstStyle/>
          <a:p>
            <a:r>
              <a:rPr lang="en-US" b="1" dirty="0" smtClean="0">
                <a:solidFill>
                  <a:schemeClr val="accent1"/>
                </a:solidFill>
              </a:rPr>
              <a:t>Durham Demand-Driven Workforce Development</a:t>
            </a:r>
            <a:endParaRPr lang="en-US" b="1" dirty="0">
              <a:solidFill>
                <a:schemeClr val="accent1"/>
              </a:solidFill>
            </a:endParaRPr>
          </a:p>
        </p:txBody>
      </p:sp>
    </p:spTree>
    <p:extLst>
      <p:ext uri="{BB962C8B-B14F-4D97-AF65-F5344CB8AC3E}">
        <p14:creationId xmlns:p14="http://schemas.microsoft.com/office/powerpoint/2010/main" val="197720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52400" y="647700"/>
            <a:ext cx="2895600" cy="4914900"/>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3200" u="sng" dirty="0">
                <a:effectLst/>
                <a:ea typeface="Calibri"/>
                <a:cs typeface="Times New Roman"/>
              </a:rPr>
              <a:t>Job Specific </a:t>
            </a:r>
            <a:r>
              <a:rPr lang="en-US" sz="3200" dirty="0">
                <a:effectLst/>
                <a:ea typeface="Calibri"/>
                <a:cs typeface="Times New Roman"/>
              </a:rPr>
              <a:t>Skills</a:t>
            </a:r>
          </a:p>
          <a:p>
            <a:pPr marL="0" marR="0" algn="ctr">
              <a:spcBef>
                <a:spcPts val="0"/>
              </a:spcBef>
              <a:spcAft>
                <a:spcPts val="400"/>
              </a:spcAft>
            </a:pPr>
            <a:r>
              <a:rPr lang="en-US" sz="3200" dirty="0">
                <a:effectLst/>
                <a:ea typeface="Calibri"/>
                <a:cs typeface="Times New Roman"/>
              </a:rPr>
              <a:t>(Such as construction trades, coding, or customer </a:t>
            </a:r>
            <a:r>
              <a:rPr lang="en-US" sz="3200" dirty="0" smtClean="0">
                <a:effectLst/>
                <a:ea typeface="Calibri"/>
                <a:cs typeface="Times New Roman"/>
              </a:rPr>
              <a:t>service)</a:t>
            </a:r>
            <a:endParaRPr lang="en-US" sz="3200" dirty="0">
              <a:effectLst/>
              <a:ea typeface="Calibri"/>
              <a:cs typeface="Times New Roman"/>
            </a:endParaRPr>
          </a:p>
        </p:txBody>
      </p:sp>
      <p:sp>
        <p:nvSpPr>
          <p:cNvPr id="7" name="Rounded Rectangle 6"/>
          <p:cNvSpPr/>
          <p:nvPr/>
        </p:nvSpPr>
        <p:spPr>
          <a:xfrm>
            <a:off x="6286499" y="666750"/>
            <a:ext cx="2809875" cy="489585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3200" u="sng" dirty="0">
                <a:solidFill>
                  <a:schemeClr val="bg1"/>
                </a:solidFill>
                <a:effectLst/>
                <a:latin typeface="Calibri"/>
                <a:ea typeface="Calibri"/>
                <a:cs typeface="Times New Roman"/>
              </a:rPr>
              <a:t>Life Skills</a:t>
            </a:r>
          </a:p>
          <a:p>
            <a:pPr marL="0" marR="0" algn="ctr">
              <a:spcBef>
                <a:spcPts val="0"/>
              </a:spcBef>
              <a:spcAft>
                <a:spcPts val="400"/>
              </a:spcAft>
            </a:pPr>
            <a:r>
              <a:rPr lang="en-US" sz="3200" dirty="0">
                <a:solidFill>
                  <a:schemeClr val="bg1"/>
                </a:solidFill>
                <a:effectLst/>
                <a:latin typeface="Calibri"/>
                <a:ea typeface="Calibri"/>
                <a:cs typeface="Times New Roman"/>
              </a:rPr>
              <a:t>(Such as honesty, dependability, teamwork </a:t>
            </a:r>
            <a:r>
              <a:rPr lang="en-US" sz="3200" dirty="0" smtClean="0">
                <a:solidFill>
                  <a:schemeClr val="bg1"/>
                </a:solidFill>
                <a:effectLst/>
                <a:latin typeface="Calibri"/>
                <a:ea typeface="Calibri"/>
                <a:cs typeface="Times New Roman"/>
              </a:rPr>
              <a:t>and, positive </a:t>
            </a:r>
            <a:r>
              <a:rPr lang="en-US" sz="3200" dirty="0">
                <a:solidFill>
                  <a:schemeClr val="bg1"/>
                </a:solidFill>
                <a:effectLst/>
                <a:latin typeface="Calibri"/>
                <a:ea typeface="Calibri"/>
                <a:cs typeface="Times New Roman"/>
              </a:rPr>
              <a:t>attitude)</a:t>
            </a:r>
          </a:p>
        </p:txBody>
      </p:sp>
      <p:sp>
        <p:nvSpPr>
          <p:cNvPr id="9" name="Rounded Rectangle 8"/>
          <p:cNvSpPr/>
          <p:nvPr/>
        </p:nvSpPr>
        <p:spPr>
          <a:xfrm>
            <a:off x="3111501" y="666750"/>
            <a:ext cx="3060699" cy="489585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3200" u="sng" dirty="0">
                <a:solidFill>
                  <a:schemeClr val="bg1"/>
                </a:solidFill>
                <a:effectLst/>
                <a:latin typeface="Calibri"/>
                <a:ea typeface="Calibri"/>
                <a:cs typeface="Times New Roman"/>
              </a:rPr>
              <a:t>Work Skills</a:t>
            </a:r>
          </a:p>
          <a:p>
            <a:pPr marL="0" marR="0" algn="ctr">
              <a:spcBef>
                <a:spcPts val="0"/>
              </a:spcBef>
              <a:spcAft>
                <a:spcPts val="400"/>
              </a:spcAft>
            </a:pPr>
            <a:r>
              <a:rPr lang="en-US" sz="3200" dirty="0">
                <a:solidFill>
                  <a:schemeClr val="bg1"/>
                </a:solidFill>
                <a:effectLst/>
                <a:latin typeface="Calibri"/>
                <a:ea typeface="Calibri"/>
                <a:cs typeface="Times New Roman"/>
              </a:rPr>
              <a:t>(Such as </a:t>
            </a:r>
            <a:r>
              <a:rPr lang="en-US" sz="3200" dirty="0" smtClean="0">
                <a:solidFill>
                  <a:schemeClr val="bg1"/>
                </a:solidFill>
                <a:effectLst/>
                <a:latin typeface="Calibri"/>
                <a:ea typeface="Calibri"/>
                <a:cs typeface="Times New Roman"/>
              </a:rPr>
              <a:t>communication problem </a:t>
            </a:r>
            <a:r>
              <a:rPr lang="en-US" sz="3200" dirty="0">
                <a:solidFill>
                  <a:schemeClr val="bg1"/>
                </a:solidFill>
                <a:effectLst/>
                <a:latin typeface="Calibri"/>
                <a:ea typeface="Calibri"/>
                <a:cs typeface="Times New Roman"/>
              </a:rPr>
              <a:t>solving, and critical thinking)</a:t>
            </a:r>
          </a:p>
        </p:txBody>
      </p:sp>
    </p:spTree>
    <p:extLst>
      <p:ext uri="{BB962C8B-B14F-4D97-AF65-F5344CB8AC3E}">
        <p14:creationId xmlns:p14="http://schemas.microsoft.com/office/powerpoint/2010/main" val="22206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 y="0"/>
            <a:ext cx="9134475" cy="1143000"/>
          </a:xfrm>
        </p:spPr>
        <p:txBody>
          <a:bodyPr>
            <a:normAutofit fontScale="90000"/>
          </a:bodyPr>
          <a:lstStyle/>
          <a:p>
            <a:r>
              <a:rPr lang="en-US" dirty="0" smtClean="0"/>
              <a:t>Can the Skills of the Talent Pool Keep Up With the Demand for Skills?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55586314"/>
              </p:ext>
            </p:extLst>
          </p:nvPr>
        </p:nvGraphicFramePr>
        <p:xfrm>
          <a:off x="10885" y="1219200"/>
          <a:ext cx="9123589" cy="499744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762000" y="1447800"/>
            <a:ext cx="4648200" cy="1938992"/>
          </a:xfrm>
          <a:prstGeom prst="rect">
            <a:avLst/>
          </a:prstGeom>
          <a:solidFill>
            <a:schemeClr val="accent1">
              <a:lumMod val="20000"/>
              <a:lumOff val="80000"/>
            </a:schemeClr>
          </a:solidFill>
        </p:spPr>
        <p:txBody>
          <a:bodyPr wrap="square" rtlCol="0">
            <a:spAutoFit/>
          </a:bodyPr>
          <a:lstStyle/>
          <a:p>
            <a:r>
              <a:rPr lang="en-US" sz="2400" b="1" dirty="0" smtClean="0"/>
              <a:t>Are the demands of businesses rising faster than the abilities of the average worker with average intelligence, average skills and average motivation?</a:t>
            </a:r>
            <a:endParaRPr lang="en-US" sz="2400" b="1" dirty="0"/>
          </a:p>
        </p:txBody>
      </p:sp>
      <p:sp>
        <p:nvSpPr>
          <p:cNvPr id="11" name="TextBox 10"/>
          <p:cNvSpPr txBox="1"/>
          <p:nvPr/>
        </p:nvSpPr>
        <p:spPr>
          <a:xfrm>
            <a:off x="5791200" y="6477508"/>
            <a:ext cx="3429000" cy="369332"/>
          </a:xfrm>
          <a:prstGeom prst="rect">
            <a:avLst/>
          </a:prstGeom>
          <a:noFill/>
        </p:spPr>
        <p:txBody>
          <a:bodyPr wrap="square" rtlCol="0">
            <a:spAutoFit/>
          </a:bodyPr>
          <a:lstStyle/>
          <a:p>
            <a:r>
              <a:rPr lang="en-US" dirty="0" smtClean="0"/>
              <a:t>Source: No source, I made this up</a:t>
            </a:r>
            <a:endParaRPr lang="en-US" dirty="0"/>
          </a:p>
        </p:txBody>
      </p:sp>
    </p:spTree>
    <p:extLst>
      <p:ext uri="{BB962C8B-B14F-4D97-AF65-F5344CB8AC3E}">
        <p14:creationId xmlns:p14="http://schemas.microsoft.com/office/powerpoint/2010/main" val="375490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56700" cy="1154097"/>
          </a:xfrm>
          <a:solidFill>
            <a:srgbClr val="FF0000"/>
          </a:solidFill>
        </p:spPr>
        <p:txBody>
          <a:bodyPr>
            <a:normAutofit/>
          </a:bodyPr>
          <a:lstStyle/>
          <a:p>
            <a:r>
              <a:rPr lang="en-US" sz="6000" dirty="0" smtClean="0">
                <a:solidFill>
                  <a:schemeClr val="bg1"/>
                </a:solidFill>
              </a:rPr>
              <a:t>Re-imagine Readiness</a:t>
            </a:r>
            <a:endParaRPr lang="en-US" sz="6000" dirty="0">
              <a:solidFill>
                <a:schemeClr val="bg1"/>
              </a:solidFill>
            </a:endParaRPr>
          </a:p>
        </p:txBody>
      </p:sp>
      <p:sp>
        <p:nvSpPr>
          <p:cNvPr id="3" name="Content Placeholder 2"/>
          <p:cNvSpPr>
            <a:spLocks noGrp="1"/>
          </p:cNvSpPr>
          <p:nvPr>
            <p:ph idx="1"/>
          </p:nvPr>
        </p:nvSpPr>
        <p:spPr>
          <a:xfrm>
            <a:off x="-76200" y="1447800"/>
            <a:ext cx="6934200" cy="4648200"/>
          </a:xfrm>
        </p:spPr>
        <p:txBody>
          <a:bodyPr>
            <a:normAutofit/>
          </a:bodyPr>
          <a:lstStyle/>
          <a:p>
            <a:r>
              <a:rPr lang="en-US" sz="2800" dirty="0" smtClean="0"/>
              <a:t>Strengthen the connections between education and job skills</a:t>
            </a:r>
          </a:p>
          <a:p>
            <a:r>
              <a:rPr lang="en-US" sz="2800" dirty="0" smtClean="0"/>
              <a:t>Re-think </a:t>
            </a:r>
            <a:r>
              <a:rPr lang="en-US" sz="2800" b="1" u="sng" dirty="0" smtClean="0"/>
              <a:t>credentials </a:t>
            </a:r>
            <a:r>
              <a:rPr lang="en-US" sz="2800" dirty="0" smtClean="0"/>
              <a:t>and their value in the workplace</a:t>
            </a:r>
          </a:p>
          <a:p>
            <a:r>
              <a:rPr lang="en-US" sz="2800" dirty="0" smtClean="0"/>
              <a:t>Give students more exposure to the world of work</a:t>
            </a:r>
          </a:p>
          <a:p>
            <a:r>
              <a:rPr lang="en-US" sz="2800" dirty="0" smtClean="0"/>
              <a:t>Scale technology so that every student can benefit from a high quality, personalized learning experience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641" y="4724400"/>
            <a:ext cx="2309359" cy="21128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57691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4475" cy="1142999"/>
          </a:xfrm>
        </p:spPr>
        <p:txBody>
          <a:bodyPr>
            <a:normAutofit/>
          </a:bodyPr>
          <a:lstStyle/>
          <a:p>
            <a:r>
              <a:rPr lang="en-US" dirty="0" smtClean="0">
                <a:solidFill>
                  <a:schemeClr val="accent1">
                    <a:lumMod val="50000"/>
                  </a:schemeClr>
                </a:solidFill>
              </a:rPr>
              <a:t>US Adults Years School Completed</a:t>
            </a:r>
            <a:endParaRPr lang="en-US" dirty="0">
              <a:solidFill>
                <a:schemeClr val="accent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3194284"/>
              </p:ext>
            </p:extLst>
          </p:nvPr>
        </p:nvGraphicFramePr>
        <p:xfrm>
          <a:off x="-9525" y="1219199"/>
          <a:ext cx="9077325" cy="495300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286000" y="1219200"/>
            <a:ext cx="5105400" cy="1107996"/>
          </a:xfrm>
          <a:prstGeom prst="rect">
            <a:avLst/>
          </a:prstGeom>
          <a:solidFill>
            <a:schemeClr val="accent1">
              <a:lumMod val="20000"/>
              <a:lumOff val="80000"/>
            </a:schemeClr>
          </a:solidFill>
          <a:ln w="28575">
            <a:solidFill>
              <a:srgbClr val="0070C0"/>
            </a:solidFill>
          </a:ln>
        </p:spPr>
        <p:txBody>
          <a:bodyPr wrap="square" rtlCol="0">
            <a:spAutoFit/>
          </a:bodyPr>
          <a:lstStyle/>
          <a:p>
            <a:r>
              <a:rPr lang="en-US" sz="2200" dirty="0" smtClean="0"/>
              <a:t>In 1980, 32% had some college &amp; 17% BA</a:t>
            </a:r>
          </a:p>
          <a:p>
            <a:endParaRPr lang="en-US" sz="2200" dirty="0" smtClean="0"/>
          </a:p>
          <a:p>
            <a:r>
              <a:rPr lang="en-US" sz="2200" dirty="0" smtClean="0"/>
              <a:t>In 2010, 56% some college &amp; 30% BA</a:t>
            </a:r>
            <a:endParaRPr lang="en-US" sz="2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7" name="Rectangle 6"/>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525" y="1066800"/>
            <a:ext cx="9144000" cy="45719"/>
          </a:xfrm>
          <a:prstGeom prst="rect">
            <a:avLst/>
          </a:prstGeom>
          <a:solidFill>
            <a:schemeClr val="tx2">
              <a:lumMod val="50000"/>
            </a:schemeClr>
          </a:solidFill>
          <a:ln w="952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71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34475" cy="6934200"/>
          </a:xfrm>
        </p:spPr>
      </p:pic>
    </p:spTree>
    <p:extLst>
      <p:ext uri="{BB962C8B-B14F-4D97-AF65-F5344CB8AC3E}">
        <p14:creationId xmlns:p14="http://schemas.microsoft.com/office/powerpoint/2010/main" val="399284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
            <a:ext cx="6172200" cy="2362200"/>
          </a:xfrm>
        </p:spPr>
        <p:txBody>
          <a:bodyPr>
            <a:normAutofit fontScale="90000"/>
          </a:bodyPr>
          <a:lstStyle/>
          <a:p>
            <a:pPr eaLnBrk="1" hangingPunct="1">
              <a:defRPr/>
            </a:pPr>
            <a:r>
              <a:rPr lang="en-US" sz="7300" dirty="0" smtClean="0">
                <a:latin typeface="+mn-lt"/>
              </a:rPr>
              <a:t>I Have Nothing Profound the Say</a:t>
            </a:r>
            <a:r>
              <a:rPr lang="en-US" sz="4000" dirty="0" smtClean="0">
                <a:latin typeface="+mn-lt"/>
              </a:rPr>
              <a:t/>
            </a:r>
            <a:br>
              <a:rPr lang="en-US" sz="4000" dirty="0" smtClean="0">
                <a:latin typeface="+mn-lt"/>
              </a:rPr>
            </a:br>
            <a:endParaRPr lang="en-US" sz="4000" dirty="0" smtClean="0">
              <a:latin typeface="+mn-lt"/>
            </a:endParaRPr>
          </a:p>
        </p:txBody>
      </p:sp>
      <p:sp>
        <p:nvSpPr>
          <p:cNvPr id="10" name="Subtitle 9"/>
          <p:cNvSpPr>
            <a:spLocks noGrp="1"/>
          </p:cNvSpPr>
          <p:nvPr>
            <p:ph type="subTitle" idx="1"/>
          </p:nvPr>
        </p:nvSpPr>
        <p:spPr>
          <a:xfrm>
            <a:off x="-9525" y="3429000"/>
            <a:ext cx="9118889" cy="1873250"/>
          </a:xfrm>
        </p:spPr>
        <p:txBody>
          <a:bodyPr>
            <a:noAutofit/>
          </a:bodyPr>
          <a:lstStyle/>
          <a:p>
            <a:pPr eaLnBrk="1" hangingPunct="1"/>
            <a:r>
              <a:rPr lang="en-US" sz="5400" dirty="0" smtClean="0">
                <a:solidFill>
                  <a:schemeClr val="tx1"/>
                </a:solidFill>
              </a:rPr>
              <a:t>…except, many of the things we used to all know we knew, have changed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487" y="0"/>
            <a:ext cx="2796988" cy="2971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extBox 1"/>
          <p:cNvSpPr txBox="1"/>
          <p:nvPr/>
        </p:nvSpPr>
        <p:spPr>
          <a:xfrm>
            <a:off x="7239000" y="762000"/>
            <a:ext cx="1066800" cy="369332"/>
          </a:xfrm>
          <a:prstGeom prst="rect">
            <a:avLst/>
          </a:prstGeom>
          <a:noFill/>
        </p:spPr>
        <p:txBody>
          <a:bodyPr wrap="square" rtlCol="0">
            <a:spAutoFit/>
          </a:bodyPr>
          <a:lstStyle/>
          <a:p>
            <a:r>
              <a:rPr lang="en-US" b="1" dirty="0" smtClean="0"/>
              <a:t>Think</a:t>
            </a:r>
            <a:endParaRPr lang="en-US" b="1" dirty="0"/>
          </a:p>
        </p:txBody>
      </p:sp>
      <p:sp>
        <p:nvSpPr>
          <p:cNvPr id="7" name="Rectangle 6"/>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2476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25" y="-25400"/>
            <a:ext cx="9153525" cy="6883400"/>
          </a:xfrm>
        </p:spPr>
      </p:pic>
    </p:spTree>
    <p:extLst>
      <p:ext uri="{BB962C8B-B14F-4D97-AF65-F5344CB8AC3E}">
        <p14:creationId xmlns:p14="http://schemas.microsoft.com/office/powerpoint/2010/main" val="411095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p:txBody>
          <a:bodyPr/>
          <a:lstStyle/>
          <a:p>
            <a:endParaRPr lang="en-US"/>
          </a:p>
        </p:txBody>
      </p:sp>
      <p:pic>
        <p:nvPicPr>
          <p:cNvPr id="1026" name="Picture 2" descr="Chart. Earnings and unemployment rates by educational attain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12752"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41770" y="6374841"/>
            <a:ext cx="3792705" cy="369332"/>
          </a:xfrm>
          <a:prstGeom prst="rect">
            <a:avLst/>
          </a:prstGeom>
        </p:spPr>
        <p:txBody>
          <a:bodyPr wrap="none">
            <a:spAutoFit/>
          </a:bodyPr>
          <a:lstStyle/>
          <a:p>
            <a:r>
              <a:rPr lang="en-US" dirty="0"/>
              <a:t>Source: U.S. Bureau of Labor Statistics.</a:t>
            </a:r>
          </a:p>
        </p:txBody>
      </p:sp>
    </p:spTree>
    <p:extLst>
      <p:ext uri="{BB962C8B-B14F-4D97-AF65-F5344CB8AC3E}">
        <p14:creationId xmlns:p14="http://schemas.microsoft.com/office/powerpoint/2010/main" val="19428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9525" y="76200"/>
            <a:ext cx="9143999" cy="1752600"/>
          </a:xfrm>
        </p:spPr>
        <p:txBody>
          <a:bodyPr>
            <a:noAutofit/>
          </a:bodyPr>
          <a:lstStyle/>
          <a:p>
            <a:r>
              <a:rPr lang="en-US" sz="5400" dirty="0" smtClean="0">
                <a:solidFill>
                  <a:schemeClr val="tx1"/>
                </a:solidFill>
              </a:rPr>
              <a:t>What % of Jobs, in America, in 2022 will require a Bachelor’s Degree or more? </a:t>
            </a:r>
            <a:endParaRPr lang="en-US" sz="5400"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6" y="2667000"/>
            <a:ext cx="9134474" cy="3524242"/>
          </a:xfrm>
          <a:prstGeom prst="rect">
            <a:avLst/>
          </a:prstGeom>
        </p:spPr>
      </p:pic>
    </p:spTree>
    <p:extLst>
      <p:ext uri="{BB962C8B-B14F-4D97-AF65-F5344CB8AC3E}">
        <p14:creationId xmlns:p14="http://schemas.microsoft.com/office/powerpoint/2010/main" val="46962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p:txBody>
          <a:bodyPr/>
          <a:lstStyle/>
          <a:p>
            <a:endParaRPr lang="en-US"/>
          </a:p>
        </p:txBody>
      </p:sp>
      <p:graphicFrame>
        <p:nvGraphicFramePr>
          <p:cNvPr id="5" name="Chart 4"/>
          <p:cNvGraphicFramePr/>
          <p:nvPr>
            <p:extLst>
              <p:ext uri="{D42A27DB-BD31-4B8C-83A1-F6EECF244321}">
                <p14:modId xmlns:p14="http://schemas.microsoft.com/office/powerpoint/2010/main" val="561246935"/>
              </p:ext>
            </p:extLst>
          </p:nvPr>
        </p:nvGraphicFramePr>
        <p:xfrm>
          <a:off x="-1" y="0"/>
          <a:ext cx="9134475" cy="621664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400800" y="6419211"/>
            <a:ext cx="2552700" cy="369332"/>
          </a:xfrm>
          <a:prstGeom prst="rect">
            <a:avLst/>
          </a:prstGeom>
          <a:noFill/>
        </p:spPr>
        <p:txBody>
          <a:bodyPr wrap="square" rtlCol="0">
            <a:spAutoFit/>
          </a:bodyPr>
          <a:lstStyle/>
          <a:p>
            <a:r>
              <a:rPr lang="en-US" dirty="0" smtClean="0"/>
              <a:t>Source: BLS, June 2014</a:t>
            </a:r>
            <a:endParaRPr lang="en-US" dirty="0"/>
          </a:p>
        </p:txBody>
      </p:sp>
    </p:spTree>
    <p:extLst>
      <p:ext uri="{BB962C8B-B14F-4D97-AF65-F5344CB8AC3E}">
        <p14:creationId xmlns:p14="http://schemas.microsoft.com/office/powerpoint/2010/main" val="225891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 y="830997"/>
            <a:ext cx="9053047" cy="5385645"/>
          </a:xfrm>
          <a:prstGeom prst="rect">
            <a:avLst/>
          </a:prstGeom>
        </p:spPr>
      </p:pic>
      <p:sp>
        <p:nvSpPr>
          <p:cNvPr id="4" name="Rectangle 3"/>
          <p:cNvSpPr/>
          <p:nvPr/>
        </p:nvSpPr>
        <p:spPr>
          <a:xfrm>
            <a:off x="2895600" y="6374841"/>
            <a:ext cx="6273800" cy="369332"/>
          </a:xfrm>
          <a:prstGeom prst="rect">
            <a:avLst/>
          </a:prstGeom>
        </p:spPr>
        <p:txBody>
          <a:bodyPr wrap="square">
            <a:spAutoFit/>
          </a:bodyPr>
          <a:lstStyle/>
          <a:p>
            <a:r>
              <a:rPr lang="en-US" dirty="0"/>
              <a:t>Sources: Bureau of Labor Statistics, National Science Foundation</a:t>
            </a:r>
          </a:p>
        </p:txBody>
      </p:sp>
      <p:sp>
        <p:nvSpPr>
          <p:cNvPr id="5" name="TextBox 4"/>
          <p:cNvSpPr txBox="1"/>
          <p:nvPr/>
        </p:nvSpPr>
        <p:spPr>
          <a:xfrm>
            <a:off x="152400" y="0"/>
            <a:ext cx="8982075" cy="830997"/>
          </a:xfrm>
          <a:prstGeom prst="rect">
            <a:avLst/>
          </a:prstGeom>
          <a:noFill/>
        </p:spPr>
        <p:txBody>
          <a:bodyPr wrap="square" rtlCol="0">
            <a:spAutoFit/>
          </a:bodyPr>
          <a:lstStyle/>
          <a:p>
            <a:pPr algn="ctr"/>
            <a:r>
              <a:rPr lang="en-US" sz="4800" dirty="0" smtClean="0">
                <a:latin typeface="+mj-lt"/>
              </a:rPr>
              <a:t>Not all STEM Degrees Are Equal</a:t>
            </a:r>
            <a:endParaRPr lang="en-US" sz="4800" dirty="0">
              <a:latin typeface="+mj-lt"/>
            </a:endParaRPr>
          </a:p>
        </p:txBody>
      </p:sp>
    </p:spTree>
    <p:extLst>
      <p:ext uri="{BB962C8B-B14F-4D97-AF65-F5344CB8AC3E}">
        <p14:creationId xmlns:p14="http://schemas.microsoft.com/office/powerpoint/2010/main" val="22546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 y="25400"/>
            <a:ext cx="9134475" cy="1143000"/>
          </a:xfrm>
        </p:spPr>
        <p:txBody>
          <a:bodyPr>
            <a:normAutofit/>
          </a:bodyPr>
          <a:lstStyle/>
          <a:p>
            <a:r>
              <a:rPr lang="en-US" dirty="0" smtClean="0"/>
              <a:t> U.S. Projected Job Growth 2013-2017</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4508626"/>
              </p:ext>
            </p:extLst>
          </p:nvPr>
        </p:nvGraphicFramePr>
        <p:xfrm>
          <a:off x="-9526" y="1143000"/>
          <a:ext cx="9153525" cy="507364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733800" y="6330471"/>
            <a:ext cx="5410200" cy="369332"/>
          </a:xfrm>
          <a:prstGeom prst="rect">
            <a:avLst/>
          </a:prstGeom>
          <a:noFill/>
        </p:spPr>
        <p:txBody>
          <a:bodyPr wrap="square" rtlCol="0">
            <a:spAutoFit/>
          </a:bodyPr>
          <a:lstStyle/>
          <a:p>
            <a:r>
              <a:rPr lang="en-US" dirty="0" smtClean="0"/>
              <a:t>Source: </a:t>
            </a:r>
            <a:r>
              <a:rPr lang="en-US" dirty="0" err="1" smtClean="0"/>
              <a:t>emsi</a:t>
            </a:r>
            <a:r>
              <a:rPr lang="en-US" dirty="0" smtClean="0"/>
              <a:t>, CareerBuilder Occupational Projection</a:t>
            </a:r>
            <a:endParaRPr lang="en-US" dirty="0"/>
          </a:p>
        </p:txBody>
      </p:sp>
    </p:spTree>
    <p:extLst>
      <p:ext uri="{BB962C8B-B14F-4D97-AF65-F5344CB8AC3E}">
        <p14:creationId xmlns:p14="http://schemas.microsoft.com/office/powerpoint/2010/main" val="170510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912" y="-5437"/>
            <a:ext cx="8239125" cy="6222079"/>
          </a:xfrm>
          <a:prstGeom prst="rect">
            <a:avLst/>
          </a:prstGeom>
        </p:spPr>
      </p:pic>
    </p:spTree>
    <p:extLst>
      <p:ext uri="{BB962C8B-B14F-4D97-AF65-F5344CB8AC3E}">
        <p14:creationId xmlns:p14="http://schemas.microsoft.com/office/powerpoint/2010/main" val="351341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56700" cy="1154097"/>
          </a:xfrm>
          <a:solidFill>
            <a:srgbClr val="FF0000"/>
          </a:solidFill>
        </p:spPr>
        <p:txBody>
          <a:bodyPr>
            <a:normAutofit/>
          </a:bodyPr>
          <a:lstStyle/>
          <a:p>
            <a:r>
              <a:rPr lang="en-US" sz="6000" dirty="0" smtClean="0">
                <a:solidFill>
                  <a:schemeClr val="bg1"/>
                </a:solidFill>
              </a:rPr>
              <a:t>Re-imagine Readiness</a:t>
            </a:r>
            <a:endParaRPr lang="en-US" sz="6000" dirty="0">
              <a:solidFill>
                <a:schemeClr val="bg1"/>
              </a:solidFill>
            </a:endParaRPr>
          </a:p>
        </p:txBody>
      </p:sp>
      <p:sp>
        <p:nvSpPr>
          <p:cNvPr id="3" name="Content Placeholder 2"/>
          <p:cNvSpPr>
            <a:spLocks noGrp="1"/>
          </p:cNvSpPr>
          <p:nvPr>
            <p:ph idx="1"/>
          </p:nvPr>
        </p:nvSpPr>
        <p:spPr>
          <a:xfrm>
            <a:off x="-76200" y="1447800"/>
            <a:ext cx="6934200" cy="4648200"/>
          </a:xfrm>
        </p:spPr>
        <p:txBody>
          <a:bodyPr>
            <a:normAutofit/>
          </a:bodyPr>
          <a:lstStyle/>
          <a:p>
            <a:r>
              <a:rPr lang="en-US" sz="2800" dirty="0" smtClean="0"/>
              <a:t>Strengthen the connections between education and job skills</a:t>
            </a:r>
          </a:p>
          <a:p>
            <a:r>
              <a:rPr lang="en-US" sz="2800" dirty="0" smtClean="0"/>
              <a:t>Re-think credentials and their value in the workplace</a:t>
            </a:r>
          </a:p>
          <a:p>
            <a:r>
              <a:rPr lang="en-US" sz="2800" dirty="0" smtClean="0"/>
              <a:t>Give students more </a:t>
            </a:r>
            <a:r>
              <a:rPr lang="en-US" sz="2800" b="1" u="sng" dirty="0" smtClean="0"/>
              <a:t>exposure to the world of work</a:t>
            </a:r>
          </a:p>
          <a:p>
            <a:r>
              <a:rPr lang="en-US" sz="2800" dirty="0" smtClean="0"/>
              <a:t>Scale technology so that every student can benefit from a high quality, personalized learning experience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641" y="4724400"/>
            <a:ext cx="2309359" cy="21128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267597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3067050" y="1371600"/>
            <a:ext cx="2857500" cy="2377440"/>
          </a:xfrm>
          <a:prstGeom prst="triangle">
            <a:avLst>
              <a:gd name="adj" fmla="val 50000"/>
            </a:avLst>
          </a:prstGeom>
          <a:solidFill>
            <a:srgbClr val="0070C0"/>
          </a:solidFill>
          <a:ln w="63500">
            <a:solidFill>
              <a:srgbClr val="99CC00"/>
            </a:solidFill>
            <a:miter lim="800000"/>
            <a:headEnd/>
            <a:tailEnd/>
          </a:ln>
        </p:spPr>
        <p:txBody>
          <a:bodyPr wrap="none" anchor="ctr"/>
          <a:lstStyle/>
          <a:p>
            <a:pPr algn="ctr"/>
            <a:r>
              <a:rPr lang="en-US" sz="2800" b="1" dirty="0">
                <a:solidFill>
                  <a:schemeClr val="bg2">
                    <a:lumMod val="95000"/>
                    <a:lumOff val="5000"/>
                  </a:schemeClr>
                </a:solidFill>
              </a:rPr>
              <a:t>Creative </a:t>
            </a:r>
          </a:p>
          <a:p>
            <a:pPr algn="ctr"/>
            <a:r>
              <a:rPr lang="en-US" sz="2800" b="1" dirty="0">
                <a:solidFill>
                  <a:schemeClr val="bg2">
                    <a:lumMod val="95000"/>
                    <a:lumOff val="5000"/>
                  </a:schemeClr>
                </a:solidFill>
              </a:rPr>
              <a:t>Work</a:t>
            </a:r>
          </a:p>
        </p:txBody>
      </p:sp>
      <p:sp>
        <p:nvSpPr>
          <p:cNvPr id="59395" name="AutoShape 3"/>
          <p:cNvSpPr>
            <a:spLocks noChangeArrowheads="1"/>
          </p:cNvSpPr>
          <p:nvPr/>
        </p:nvSpPr>
        <p:spPr bwMode="auto">
          <a:xfrm>
            <a:off x="1638300" y="3733800"/>
            <a:ext cx="2857500" cy="1981200"/>
          </a:xfrm>
          <a:prstGeom prst="triangle">
            <a:avLst>
              <a:gd name="adj" fmla="val 50000"/>
            </a:avLst>
          </a:prstGeom>
          <a:solidFill>
            <a:srgbClr val="FF9900"/>
          </a:solidFill>
          <a:ln w="63500">
            <a:solidFill>
              <a:srgbClr val="99CC00"/>
            </a:solidFill>
            <a:miter lim="800000"/>
            <a:headEnd/>
            <a:tailEnd/>
          </a:ln>
        </p:spPr>
        <p:txBody>
          <a:bodyPr wrap="none" anchor="ctr"/>
          <a:lstStyle/>
          <a:p>
            <a:pPr algn="ctr"/>
            <a:r>
              <a:rPr lang="en-US" b="1" dirty="0">
                <a:solidFill>
                  <a:schemeClr val="bg1"/>
                </a:solidFill>
              </a:rPr>
              <a:t>Routine </a:t>
            </a:r>
          </a:p>
          <a:p>
            <a:pPr algn="ctr"/>
            <a:r>
              <a:rPr lang="en-US" b="1" dirty="0">
                <a:solidFill>
                  <a:schemeClr val="bg1"/>
                </a:solidFill>
              </a:rPr>
              <a:t>Work</a:t>
            </a:r>
          </a:p>
          <a:p>
            <a:pPr algn="ctr"/>
            <a:r>
              <a:rPr lang="en-US" b="1" dirty="0">
                <a:solidFill>
                  <a:schemeClr val="bg1"/>
                </a:solidFill>
              </a:rPr>
              <a:t>Outsourced</a:t>
            </a:r>
          </a:p>
        </p:txBody>
      </p:sp>
      <p:sp>
        <p:nvSpPr>
          <p:cNvPr id="59396" name="AutoShape 4"/>
          <p:cNvSpPr>
            <a:spLocks noChangeArrowheads="1"/>
          </p:cNvSpPr>
          <p:nvPr/>
        </p:nvSpPr>
        <p:spPr bwMode="auto">
          <a:xfrm>
            <a:off x="4495800" y="3760763"/>
            <a:ext cx="2857500" cy="1981200"/>
          </a:xfrm>
          <a:prstGeom prst="triangle">
            <a:avLst>
              <a:gd name="adj" fmla="val 50000"/>
            </a:avLst>
          </a:prstGeom>
          <a:solidFill>
            <a:srgbClr val="FF9900"/>
          </a:solidFill>
          <a:ln w="63500">
            <a:solidFill>
              <a:schemeClr val="hlink"/>
            </a:solidFill>
            <a:miter lim="800000"/>
            <a:headEnd/>
            <a:tailEnd/>
          </a:ln>
        </p:spPr>
        <p:txBody>
          <a:bodyPr wrap="none" anchor="ctr"/>
          <a:lstStyle/>
          <a:p>
            <a:pPr algn="ctr"/>
            <a:r>
              <a:rPr lang="en-US" b="1" dirty="0">
                <a:solidFill>
                  <a:schemeClr val="bg1"/>
                </a:solidFill>
              </a:rPr>
              <a:t>Routine</a:t>
            </a:r>
          </a:p>
          <a:p>
            <a:pPr algn="ctr"/>
            <a:r>
              <a:rPr lang="en-US" b="1" dirty="0">
                <a:solidFill>
                  <a:schemeClr val="bg1"/>
                </a:solidFill>
              </a:rPr>
              <a:t>Work</a:t>
            </a:r>
          </a:p>
          <a:p>
            <a:pPr algn="ctr"/>
            <a:r>
              <a:rPr lang="en-US" b="1" dirty="0">
                <a:solidFill>
                  <a:schemeClr val="bg1"/>
                </a:solidFill>
              </a:rPr>
              <a:t>Machines</a:t>
            </a:r>
          </a:p>
        </p:txBody>
      </p:sp>
      <p:sp>
        <p:nvSpPr>
          <p:cNvPr id="59397" name="AutoShape 5"/>
          <p:cNvSpPr>
            <a:spLocks noChangeArrowheads="1"/>
          </p:cNvSpPr>
          <p:nvPr/>
        </p:nvSpPr>
        <p:spPr bwMode="auto">
          <a:xfrm flipV="1">
            <a:off x="3067050" y="3733800"/>
            <a:ext cx="2857500" cy="1981200"/>
          </a:xfrm>
          <a:prstGeom prst="triangle">
            <a:avLst>
              <a:gd name="adj" fmla="val 50000"/>
            </a:avLst>
          </a:prstGeom>
          <a:solidFill>
            <a:srgbClr val="99CC00"/>
          </a:solidFill>
          <a:ln w="25400">
            <a:solidFill>
              <a:schemeClr val="bg1"/>
            </a:solidFill>
            <a:miter lim="800000"/>
            <a:headEnd/>
            <a:tailEnd/>
          </a:ln>
        </p:spPr>
        <p:txBody>
          <a:bodyPr rot="10800000" wrap="none" anchor="ctr"/>
          <a:lstStyle/>
          <a:p>
            <a:pPr algn="ctr"/>
            <a:endParaRPr lang="en-US"/>
          </a:p>
        </p:txBody>
      </p:sp>
      <p:sp>
        <p:nvSpPr>
          <p:cNvPr id="59398" name="Text Box 6"/>
          <p:cNvSpPr txBox="1">
            <a:spLocks noChangeArrowheads="1"/>
          </p:cNvSpPr>
          <p:nvPr/>
        </p:nvSpPr>
        <p:spPr bwMode="auto">
          <a:xfrm>
            <a:off x="3657600" y="3893403"/>
            <a:ext cx="1752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dirty="0">
                <a:solidFill>
                  <a:schemeClr val="bg1"/>
                </a:solidFill>
              </a:rPr>
              <a:t>Routine Work</a:t>
            </a:r>
          </a:p>
        </p:txBody>
      </p:sp>
      <p:sp>
        <p:nvSpPr>
          <p:cNvPr id="59399" name="Text Box 7"/>
          <p:cNvSpPr txBox="1">
            <a:spLocks noChangeArrowheads="1"/>
          </p:cNvSpPr>
          <p:nvPr/>
        </p:nvSpPr>
        <p:spPr bwMode="auto">
          <a:xfrm>
            <a:off x="4562475" y="62484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400" dirty="0"/>
              <a:t>Source: National Center on Education and the Economy, Tough Choices or Tough Times, 2007</a:t>
            </a:r>
          </a:p>
        </p:txBody>
      </p:sp>
      <p:sp>
        <p:nvSpPr>
          <p:cNvPr id="59400" name="Rectangle 8"/>
          <p:cNvSpPr>
            <a:spLocks noGrp="1" noChangeArrowheads="1"/>
          </p:cNvSpPr>
          <p:nvPr>
            <p:ph type="title"/>
          </p:nvPr>
        </p:nvSpPr>
        <p:spPr>
          <a:xfrm>
            <a:off x="0" y="152400"/>
            <a:ext cx="9144000" cy="990600"/>
          </a:xfrm>
        </p:spPr>
        <p:txBody>
          <a:bodyPr>
            <a:noAutofit/>
          </a:bodyPr>
          <a:lstStyle/>
          <a:p>
            <a:pPr eaLnBrk="1" hangingPunct="1"/>
            <a:r>
              <a:rPr lang="en-US" sz="6600" dirty="0" smtClean="0">
                <a:solidFill>
                  <a:schemeClr val="accent1">
                    <a:lumMod val="50000"/>
                  </a:schemeClr>
                </a:solidFill>
                <a:latin typeface="+mn-lt"/>
              </a:rPr>
              <a:t>Work Shifts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11" name="Rectangle 10"/>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36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3067050" y="1371600"/>
            <a:ext cx="2857500" cy="2377440"/>
          </a:xfrm>
          <a:prstGeom prst="triangle">
            <a:avLst>
              <a:gd name="adj" fmla="val 50000"/>
            </a:avLst>
          </a:prstGeom>
          <a:solidFill>
            <a:srgbClr val="0070C0"/>
          </a:solidFill>
          <a:ln w="63500">
            <a:solidFill>
              <a:srgbClr val="99CC00"/>
            </a:solidFill>
            <a:miter lim="800000"/>
            <a:headEnd/>
            <a:tailEnd/>
          </a:ln>
        </p:spPr>
        <p:txBody>
          <a:bodyPr wrap="none" anchor="ctr"/>
          <a:lstStyle/>
          <a:p>
            <a:pPr algn="ctr"/>
            <a:r>
              <a:rPr lang="en-US" sz="2800" b="1" dirty="0">
                <a:solidFill>
                  <a:schemeClr val="bg2">
                    <a:lumMod val="95000"/>
                    <a:lumOff val="5000"/>
                  </a:schemeClr>
                </a:solidFill>
              </a:rPr>
              <a:t>Creative </a:t>
            </a:r>
          </a:p>
          <a:p>
            <a:pPr algn="ctr"/>
            <a:r>
              <a:rPr lang="en-US" sz="2800" b="1" dirty="0">
                <a:solidFill>
                  <a:schemeClr val="bg2">
                    <a:lumMod val="95000"/>
                    <a:lumOff val="5000"/>
                  </a:schemeClr>
                </a:solidFill>
              </a:rPr>
              <a:t>Work</a:t>
            </a:r>
          </a:p>
        </p:txBody>
      </p:sp>
      <p:sp>
        <p:nvSpPr>
          <p:cNvPr id="59395" name="AutoShape 3"/>
          <p:cNvSpPr>
            <a:spLocks noChangeArrowheads="1"/>
          </p:cNvSpPr>
          <p:nvPr/>
        </p:nvSpPr>
        <p:spPr bwMode="auto">
          <a:xfrm>
            <a:off x="1638300" y="3733800"/>
            <a:ext cx="2857500" cy="1981200"/>
          </a:xfrm>
          <a:prstGeom prst="triangle">
            <a:avLst>
              <a:gd name="adj" fmla="val 50000"/>
            </a:avLst>
          </a:prstGeom>
          <a:solidFill>
            <a:srgbClr val="FF9900"/>
          </a:solidFill>
          <a:ln w="63500">
            <a:solidFill>
              <a:srgbClr val="99CC00"/>
            </a:solidFill>
            <a:miter lim="800000"/>
            <a:headEnd/>
            <a:tailEnd/>
          </a:ln>
        </p:spPr>
        <p:txBody>
          <a:bodyPr wrap="none" anchor="ctr"/>
          <a:lstStyle/>
          <a:p>
            <a:pPr algn="ctr"/>
            <a:r>
              <a:rPr lang="en-US" b="1" dirty="0">
                <a:solidFill>
                  <a:schemeClr val="bg1"/>
                </a:solidFill>
              </a:rPr>
              <a:t>Routine </a:t>
            </a:r>
          </a:p>
          <a:p>
            <a:pPr algn="ctr"/>
            <a:r>
              <a:rPr lang="en-US" b="1" dirty="0">
                <a:solidFill>
                  <a:schemeClr val="bg1"/>
                </a:solidFill>
              </a:rPr>
              <a:t>Work</a:t>
            </a:r>
          </a:p>
          <a:p>
            <a:pPr algn="ctr"/>
            <a:r>
              <a:rPr lang="en-US" b="1" dirty="0">
                <a:solidFill>
                  <a:schemeClr val="bg1"/>
                </a:solidFill>
              </a:rPr>
              <a:t>Outsourced</a:t>
            </a:r>
          </a:p>
        </p:txBody>
      </p:sp>
      <p:sp>
        <p:nvSpPr>
          <p:cNvPr id="59396" name="AutoShape 4"/>
          <p:cNvSpPr>
            <a:spLocks noChangeArrowheads="1"/>
          </p:cNvSpPr>
          <p:nvPr/>
        </p:nvSpPr>
        <p:spPr bwMode="auto">
          <a:xfrm>
            <a:off x="4495800" y="3760763"/>
            <a:ext cx="2857500" cy="1981200"/>
          </a:xfrm>
          <a:prstGeom prst="triangle">
            <a:avLst>
              <a:gd name="adj" fmla="val 50000"/>
            </a:avLst>
          </a:prstGeom>
          <a:solidFill>
            <a:srgbClr val="FF9900"/>
          </a:solidFill>
          <a:ln w="63500">
            <a:solidFill>
              <a:schemeClr val="hlink"/>
            </a:solidFill>
            <a:miter lim="800000"/>
            <a:headEnd/>
            <a:tailEnd/>
          </a:ln>
        </p:spPr>
        <p:txBody>
          <a:bodyPr wrap="none" anchor="ctr"/>
          <a:lstStyle/>
          <a:p>
            <a:pPr algn="ctr"/>
            <a:r>
              <a:rPr lang="en-US" b="1" dirty="0">
                <a:solidFill>
                  <a:schemeClr val="bg1"/>
                </a:solidFill>
              </a:rPr>
              <a:t>Routine</a:t>
            </a:r>
          </a:p>
          <a:p>
            <a:pPr algn="ctr"/>
            <a:r>
              <a:rPr lang="en-US" b="1" dirty="0">
                <a:solidFill>
                  <a:schemeClr val="bg1"/>
                </a:solidFill>
              </a:rPr>
              <a:t>Work</a:t>
            </a:r>
          </a:p>
          <a:p>
            <a:pPr algn="ctr"/>
            <a:r>
              <a:rPr lang="en-US" b="1" dirty="0">
                <a:solidFill>
                  <a:schemeClr val="bg1"/>
                </a:solidFill>
              </a:rPr>
              <a:t>Machines</a:t>
            </a:r>
          </a:p>
        </p:txBody>
      </p:sp>
      <p:sp>
        <p:nvSpPr>
          <p:cNvPr id="59397" name="AutoShape 5"/>
          <p:cNvSpPr>
            <a:spLocks noChangeArrowheads="1"/>
          </p:cNvSpPr>
          <p:nvPr/>
        </p:nvSpPr>
        <p:spPr bwMode="auto">
          <a:xfrm flipV="1">
            <a:off x="3067050" y="3733800"/>
            <a:ext cx="2857500" cy="1981200"/>
          </a:xfrm>
          <a:prstGeom prst="triangle">
            <a:avLst>
              <a:gd name="adj" fmla="val 50000"/>
            </a:avLst>
          </a:prstGeom>
          <a:solidFill>
            <a:srgbClr val="99CC00"/>
          </a:solidFill>
          <a:ln w="25400">
            <a:solidFill>
              <a:schemeClr val="bg1"/>
            </a:solidFill>
            <a:miter lim="800000"/>
            <a:headEnd/>
            <a:tailEnd/>
          </a:ln>
        </p:spPr>
        <p:txBody>
          <a:bodyPr rot="10800000" wrap="none" anchor="ctr"/>
          <a:lstStyle/>
          <a:p>
            <a:pPr algn="ctr"/>
            <a:endParaRPr lang="en-US"/>
          </a:p>
        </p:txBody>
      </p:sp>
      <p:sp>
        <p:nvSpPr>
          <p:cNvPr id="59398" name="Text Box 6"/>
          <p:cNvSpPr txBox="1">
            <a:spLocks noChangeArrowheads="1"/>
          </p:cNvSpPr>
          <p:nvPr/>
        </p:nvSpPr>
        <p:spPr bwMode="auto">
          <a:xfrm>
            <a:off x="3657600" y="3893403"/>
            <a:ext cx="1752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800" b="1" dirty="0">
                <a:solidFill>
                  <a:schemeClr val="bg1"/>
                </a:solidFill>
              </a:rPr>
              <a:t>Routine Work</a:t>
            </a:r>
          </a:p>
        </p:txBody>
      </p:sp>
      <p:sp>
        <p:nvSpPr>
          <p:cNvPr id="59399" name="Text Box 7"/>
          <p:cNvSpPr txBox="1">
            <a:spLocks noChangeArrowheads="1"/>
          </p:cNvSpPr>
          <p:nvPr/>
        </p:nvSpPr>
        <p:spPr bwMode="auto">
          <a:xfrm>
            <a:off x="4562475" y="62484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400" dirty="0"/>
              <a:t>Source: National Center on Education and the Economy, Tough Choices or Tough Times, 2007</a:t>
            </a:r>
          </a:p>
        </p:txBody>
      </p:sp>
      <p:sp>
        <p:nvSpPr>
          <p:cNvPr id="59400" name="Rectangle 8"/>
          <p:cNvSpPr>
            <a:spLocks noGrp="1" noChangeArrowheads="1"/>
          </p:cNvSpPr>
          <p:nvPr>
            <p:ph type="title"/>
          </p:nvPr>
        </p:nvSpPr>
        <p:spPr>
          <a:xfrm>
            <a:off x="0" y="152400"/>
            <a:ext cx="9144000" cy="990600"/>
          </a:xfrm>
        </p:spPr>
        <p:txBody>
          <a:bodyPr>
            <a:noAutofit/>
          </a:bodyPr>
          <a:lstStyle/>
          <a:p>
            <a:pPr eaLnBrk="1" hangingPunct="1"/>
            <a:r>
              <a:rPr lang="en-US" sz="6600" dirty="0" smtClean="0">
                <a:solidFill>
                  <a:schemeClr val="accent1">
                    <a:lumMod val="50000"/>
                  </a:schemeClr>
                </a:solidFill>
                <a:latin typeface="+mn-lt"/>
              </a:rPr>
              <a:t>Work Shifts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11" name="Rectangle 10"/>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p:cNvSpPr/>
          <p:nvPr/>
        </p:nvSpPr>
        <p:spPr>
          <a:xfrm>
            <a:off x="3067050" y="2971800"/>
            <a:ext cx="1047750" cy="762000"/>
          </a:xfrm>
          <a:prstGeom prst="triangl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4876800" y="2947963"/>
            <a:ext cx="1047750" cy="762000"/>
          </a:xfrm>
          <a:prstGeom prst="triangl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96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1" y="152400"/>
            <a:ext cx="2438401" cy="2539422"/>
          </a:xfrm>
          <a:prstGeom prst="rect">
            <a:avLst/>
          </a:prstGeom>
          <a:scene3d>
            <a:camera prst="orthographicFront"/>
            <a:lightRig rig="threePt" dir="t"/>
          </a:scene3d>
          <a:sp3d>
            <a:bevelT/>
          </a:sp3d>
        </p:spPr>
      </p:pic>
      <p:sp>
        <p:nvSpPr>
          <p:cNvPr id="4" name="Content Placeholder 3"/>
          <p:cNvSpPr>
            <a:spLocks noGrp="1"/>
          </p:cNvSpPr>
          <p:nvPr>
            <p:ph sz="quarter" idx="4294967295"/>
          </p:nvPr>
        </p:nvSpPr>
        <p:spPr>
          <a:xfrm>
            <a:off x="2516909" y="76201"/>
            <a:ext cx="6487391" cy="3276600"/>
          </a:xfrm>
          <a:prstGeom prst="rect">
            <a:avLst/>
          </a:prstGeom>
          <a:ln>
            <a:solidFill>
              <a:schemeClr val="tx1">
                <a:lumMod val="85000"/>
              </a:schemeClr>
            </a:solidFill>
          </a:ln>
        </p:spPr>
        <p:txBody>
          <a:bodyPr>
            <a:noAutofit/>
          </a:bodyPr>
          <a:lstStyle/>
          <a:p>
            <a:pPr marL="45720" indent="0">
              <a:buNone/>
            </a:pPr>
            <a:r>
              <a:rPr lang="en-US" sz="3200" dirty="0" smtClean="0"/>
              <a:t>“No one born after the turn of the century has ever known anything but a world uprooting its foundations, overturning its values and toppling its idols.”</a:t>
            </a:r>
          </a:p>
          <a:p>
            <a:pPr marL="45720" indent="0">
              <a:buNone/>
            </a:pPr>
            <a:r>
              <a:rPr lang="en-US" sz="3200" dirty="0" smtClean="0"/>
              <a:t>	                    Peter Drucker 1957</a:t>
            </a:r>
            <a:endParaRPr lang="en-US" sz="3200"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29000"/>
            <a:ext cx="2573968" cy="341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43199" y="3581400"/>
            <a:ext cx="6248401" cy="3046988"/>
          </a:xfrm>
          <a:prstGeom prst="rect">
            <a:avLst/>
          </a:prstGeom>
          <a:ln w="9525">
            <a:solidFill>
              <a:schemeClr val="tx1"/>
            </a:solidFill>
          </a:ln>
        </p:spPr>
        <p:txBody>
          <a:bodyPr wrap="square">
            <a:spAutoFit/>
          </a:bodyPr>
          <a:lstStyle/>
          <a:p>
            <a:pPr algn="ctr">
              <a:buFont typeface="Wingdings" pitchFamily="2" charset="2"/>
              <a:buNone/>
            </a:pPr>
            <a:r>
              <a:rPr lang="en-US" sz="3200" dirty="0">
                <a:latin typeface="Calibri" panose="020F0502020204030204" pitchFamily="34" charset="0"/>
              </a:rPr>
              <a:t>“Is the dizzying disorientation brought on by the premature arrival of the future, a product of the greatly accelerated rate of change in society</a:t>
            </a:r>
            <a:r>
              <a:rPr lang="en-US" sz="3200" dirty="0" smtClean="0">
                <a:latin typeface="Calibri" panose="020F0502020204030204" pitchFamily="34" charset="0"/>
              </a:rPr>
              <a:t>.”</a:t>
            </a:r>
          </a:p>
          <a:p>
            <a:pPr>
              <a:buFont typeface="Wingdings" pitchFamily="2" charset="2"/>
              <a:buNone/>
            </a:pPr>
            <a:r>
              <a:rPr lang="en-US" sz="3200" dirty="0" smtClean="0">
                <a:latin typeface="Calibri" panose="020F0502020204030204" pitchFamily="34" charset="0"/>
              </a:rPr>
              <a:t>			   Alvin Toffler 1971</a:t>
            </a:r>
            <a:endParaRPr lang="en-US" sz="3200" dirty="0">
              <a:latin typeface="Calibri" panose="020F0502020204030204" pitchFamily="34" charset="0"/>
            </a:endParaRPr>
          </a:p>
        </p:txBody>
      </p:sp>
    </p:spTree>
    <p:extLst>
      <p:ext uri="{BB962C8B-B14F-4D97-AF65-F5344CB8AC3E}">
        <p14:creationId xmlns:p14="http://schemas.microsoft.com/office/powerpoint/2010/main" val="2075514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a:xfrm>
            <a:off x="-63500" y="533400"/>
            <a:ext cx="4495800" cy="1752600"/>
          </a:xfrm>
        </p:spPr>
        <p:txBody>
          <a:bodyPr>
            <a:noAutofit/>
          </a:bodyPr>
          <a:lstStyle/>
          <a:p>
            <a:r>
              <a:rPr lang="en-US" sz="6000" dirty="0" smtClean="0">
                <a:solidFill>
                  <a:schemeClr val="tx1"/>
                </a:solidFill>
              </a:rPr>
              <a:t>The shift in the types of jobs has been swift and profound!</a:t>
            </a:r>
            <a:endParaRPr lang="en-US" sz="6000" dirty="0">
              <a:solidFill>
                <a:schemeClr val="tx1"/>
              </a:solidFill>
            </a:endParaRPr>
          </a:p>
        </p:txBody>
      </p:sp>
      <p:pic>
        <p:nvPicPr>
          <p:cNvPr id="5122" name="Picture 2" descr="http://si.wsj.net/public/resources/images/OG-AC126_indust_G_201407281323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76200"/>
            <a:ext cx="4714875" cy="6140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4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526" y="-15063"/>
            <a:ext cx="9153526" cy="6213212"/>
          </a:xfrm>
        </p:spPr>
      </p:pic>
      <p:sp>
        <p:nvSpPr>
          <p:cNvPr id="3" name="Oval 2"/>
          <p:cNvSpPr/>
          <p:nvPr/>
        </p:nvSpPr>
        <p:spPr>
          <a:xfrm>
            <a:off x="1118732" y="2149929"/>
            <a:ext cx="862467" cy="89807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15000" y="1066800"/>
            <a:ext cx="710067"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1" y="12954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12432" y="2057401"/>
            <a:ext cx="483168" cy="5442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14601" y="1676400"/>
            <a:ext cx="380999" cy="4735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37757" y="3091543"/>
            <a:ext cx="481468"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15000" y="3886200"/>
            <a:ext cx="86246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39000" y="4305300"/>
            <a:ext cx="762000" cy="7347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20000" y="3657600"/>
            <a:ext cx="710067"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24384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08714" y="6419211"/>
            <a:ext cx="4724400" cy="369332"/>
          </a:xfrm>
          <a:prstGeom prst="rect">
            <a:avLst/>
          </a:prstGeom>
          <a:noFill/>
        </p:spPr>
        <p:txBody>
          <a:bodyPr wrap="square" rtlCol="0">
            <a:spAutoFit/>
          </a:bodyPr>
          <a:lstStyle/>
          <a:p>
            <a:r>
              <a:rPr lang="en-US" dirty="0" smtClean="0"/>
              <a:t>Source: National Employment Law Project, 2014</a:t>
            </a:r>
            <a:endParaRPr lang="en-US" dirty="0"/>
          </a:p>
        </p:txBody>
      </p:sp>
    </p:spTree>
    <p:extLst>
      <p:ext uri="{BB962C8B-B14F-4D97-AF65-F5344CB8AC3E}">
        <p14:creationId xmlns:p14="http://schemas.microsoft.com/office/powerpoint/2010/main" val="99522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12700"/>
            <a:ext cx="9156700" cy="1154097"/>
          </a:xfrm>
          <a:solidFill>
            <a:srgbClr val="FF0000"/>
          </a:solidFill>
        </p:spPr>
        <p:txBody>
          <a:bodyPr>
            <a:normAutofit/>
          </a:bodyPr>
          <a:lstStyle/>
          <a:p>
            <a:r>
              <a:rPr lang="en-US" sz="6000" dirty="0" smtClean="0">
                <a:solidFill>
                  <a:schemeClr val="bg1"/>
                </a:solidFill>
              </a:rPr>
              <a:t>Re-imagine Readiness</a:t>
            </a:r>
            <a:endParaRPr lang="en-US" sz="6000" dirty="0">
              <a:solidFill>
                <a:schemeClr val="bg1"/>
              </a:solidFill>
            </a:endParaRPr>
          </a:p>
        </p:txBody>
      </p:sp>
      <p:sp>
        <p:nvSpPr>
          <p:cNvPr id="3" name="Content Placeholder 2"/>
          <p:cNvSpPr>
            <a:spLocks noGrp="1"/>
          </p:cNvSpPr>
          <p:nvPr>
            <p:ph idx="1"/>
          </p:nvPr>
        </p:nvSpPr>
        <p:spPr>
          <a:xfrm>
            <a:off x="12700" y="1132609"/>
            <a:ext cx="6934200" cy="4648200"/>
          </a:xfrm>
        </p:spPr>
        <p:txBody>
          <a:bodyPr>
            <a:normAutofit/>
          </a:bodyPr>
          <a:lstStyle/>
          <a:p>
            <a:r>
              <a:rPr lang="en-US" sz="2800" dirty="0" smtClean="0"/>
              <a:t>Strengthen the connections between education and job skills</a:t>
            </a:r>
          </a:p>
          <a:p>
            <a:r>
              <a:rPr lang="en-US" sz="2800" dirty="0" smtClean="0"/>
              <a:t>Re-think credentials and their value in the workplace</a:t>
            </a:r>
          </a:p>
          <a:p>
            <a:r>
              <a:rPr lang="en-US" sz="2800" dirty="0" smtClean="0"/>
              <a:t>Give students more exposure to the world of work</a:t>
            </a:r>
          </a:p>
          <a:p>
            <a:r>
              <a:rPr lang="en-US" sz="2800" b="1" u="sng" dirty="0" smtClean="0"/>
              <a:t>Scale technology </a:t>
            </a:r>
            <a:r>
              <a:rPr lang="en-US" sz="2800" dirty="0" smtClean="0"/>
              <a:t>so that every student can benefit from a high quality, personalized learning experience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641" y="4724400"/>
            <a:ext cx="2309359" cy="21128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375934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00" y="0"/>
            <a:ext cx="5816600" cy="6197600"/>
          </a:xfrm>
          <a:prstGeom prst="rect">
            <a:avLst/>
          </a:prstGeom>
        </p:spPr>
      </p:pic>
      <p:sp>
        <p:nvSpPr>
          <p:cNvPr id="4" name="Rectangle 3"/>
          <p:cNvSpPr/>
          <p:nvPr/>
        </p:nvSpPr>
        <p:spPr>
          <a:xfrm>
            <a:off x="5791199" y="-863"/>
            <a:ext cx="3343275" cy="6001643"/>
          </a:xfrm>
          <a:prstGeom prst="rect">
            <a:avLst/>
          </a:prstGeom>
        </p:spPr>
        <p:txBody>
          <a:bodyPr wrap="square">
            <a:spAutoFit/>
          </a:bodyPr>
          <a:lstStyle/>
          <a:p>
            <a:pPr marL="457200" indent="-457200">
              <a:buFont typeface="Arial" panose="020B0604020202020204" pitchFamily="34" charset="0"/>
              <a:buChar char="•"/>
            </a:pPr>
            <a:r>
              <a:rPr lang="en-US" sz="3200" b="1" dirty="0"/>
              <a:t>MOOCs</a:t>
            </a:r>
          </a:p>
          <a:p>
            <a:pPr marL="457200" indent="-457200">
              <a:buFont typeface="Arial" panose="020B0604020202020204" pitchFamily="34" charset="0"/>
              <a:buChar char="•"/>
            </a:pPr>
            <a:r>
              <a:rPr lang="en-US" sz="3200" b="1" dirty="0"/>
              <a:t>Khan Academy</a:t>
            </a:r>
          </a:p>
          <a:p>
            <a:pPr marL="457200" indent="-457200">
              <a:buFont typeface="Arial" panose="020B0604020202020204" pitchFamily="34" charset="0"/>
              <a:buChar char="•"/>
            </a:pPr>
            <a:r>
              <a:rPr lang="en-US" sz="3200" b="1" dirty="0"/>
              <a:t>Virtual High School</a:t>
            </a:r>
          </a:p>
          <a:p>
            <a:pPr marL="457200" indent="-457200">
              <a:buFont typeface="Arial" panose="020B0604020202020204" pitchFamily="34" charset="0"/>
              <a:buChar char="•"/>
            </a:pPr>
            <a:r>
              <a:rPr lang="en-US" sz="3200" b="1" dirty="0"/>
              <a:t>E-textbooks</a:t>
            </a:r>
          </a:p>
          <a:p>
            <a:pPr marL="457200" indent="-457200">
              <a:buFont typeface="Arial" panose="020B0604020202020204" pitchFamily="34" charset="0"/>
              <a:buChar char="•"/>
            </a:pPr>
            <a:r>
              <a:rPr lang="en-US" sz="3200" b="1" dirty="0"/>
              <a:t>Digital gaming content (competency based)</a:t>
            </a:r>
          </a:p>
          <a:p>
            <a:pPr marL="457200" indent="-457200">
              <a:buFont typeface="Arial" panose="020B0604020202020204" pitchFamily="34" charset="0"/>
              <a:buChar char="•"/>
            </a:pPr>
            <a:r>
              <a:rPr lang="en-US" sz="3200" b="1" dirty="0"/>
              <a:t>Ubiquitous learning </a:t>
            </a:r>
            <a:r>
              <a:rPr lang="en-US" sz="3200" b="1" dirty="0" smtClean="0"/>
              <a:t>content</a:t>
            </a:r>
            <a:endParaRPr lang="en-US" sz="3200" b="1" dirty="0"/>
          </a:p>
        </p:txBody>
      </p:sp>
    </p:spTree>
    <p:extLst>
      <p:ext uri="{BB962C8B-B14F-4D97-AF65-F5344CB8AC3E}">
        <p14:creationId xmlns:p14="http://schemas.microsoft.com/office/powerpoint/2010/main" val="223895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FF0000"/>
          </a:solidFill>
        </p:spPr>
        <p:txBody>
          <a:bodyPr>
            <a:noAutofit/>
          </a:bodyPr>
          <a:lstStyle/>
          <a:p>
            <a:r>
              <a:rPr lang="en-US" sz="4800" dirty="0" smtClean="0">
                <a:solidFill>
                  <a:schemeClr val="bg1"/>
                </a:solidFill>
              </a:rPr>
              <a:t>Re-engage Adult Learners and Disconnected Youth</a:t>
            </a:r>
            <a:endParaRPr lang="en-US" sz="4800" dirty="0">
              <a:solidFill>
                <a:schemeClr val="bg1"/>
              </a:solidFill>
            </a:endParaRPr>
          </a:p>
        </p:txBody>
      </p:sp>
      <p:sp>
        <p:nvSpPr>
          <p:cNvPr id="3" name="Content Placeholder 2"/>
          <p:cNvSpPr>
            <a:spLocks noGrp="1"/>
          </p:cNvSpPr>
          <p:nvPr>
            <p:ph idx="1"/>
          </p:nvPr>
        </p:nvSpPr>
        <p:spPr>
          <a:xfrm>
            <a:off x="-76200" y="1447800"/>
            <a:ext cx="7162800" cy="4648200"/>
          </a:xfrm>
        </p:spPr>
        <p:txBody>
          <a:bodyPr>
            <a:normAutofit/>
          </a:bodyPr>
          <a:lstStyle/>
          <a:p>
            <a:r>
              <a:rPr lang="en-US" sz="3600" dirty="0" smtClean="0"/>
              <a:t>Target workers with some credits, but </a:t>
            </a:r>
            <a:r>
              <a:rPr lang="en-US" sz="3600" dirty="0"/>
              <a:t>n</a:t>
            </a:r>
            <a:r>
              <a:rPr lang="en-US" sz="3600" dirty="0" smtClean="0"/>
              <a:t>o degree or credential</a:t>
            </a:r>
          </a:p>
          <a:p>
            <a:r>
              <a:rPr lang="en-US" sz="3600" dirty="0" smtClean="0"/>
              <a:t>Help dislocated workers rejoin the workforce</a:t>
            </a:r>
          </a:p>
          <a:p>
            <a:r>
              <a:rPr lang="en-US" sz="3600" dirty="0" smtClean="0"/>
              <a:t>Recover disconnected youth</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641" y="4724400"/>
            <a:ext cx="2309359" cy="21128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147304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525" y="0"/>
            <a:ext cx="9144000" cy="1143000"/>
          </a:xfrm>
        </p:spPr>
        <p:txBody>
          <a:bodyPr/>
          <a:lstStyle/>
          <a:p>
            <a:r>
              <a:rPr lang="en-US" dirty="0" smtClean="0"/>
              <a:t>2013 Unemployment Rate By Age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52759354"/>
              </p:ext>
            </p:extLst>
          </p:nvPr>
        </p:nvGraphicFramePr>
        <p:xfrm>
          <a:off x="0" y="1143000"/>
          <a:ext cx="9144000" cy="507365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5562600" y="6374841"/>
            <a:ext cx="3606800" cy="369332"/>
          </a:xfrm>
          <a:prstGeom prst="rect">
            <a:avLst/>
          </a:prstGeom>
        </p:spPr>
        <p:txBody>
          <a:bodyPr wrap="square">
            <a:spAutoFit/>
          </a:bodyPr>
          <a:lstStyle/>
          <a:p>
            <a:r>
              <a:rPr lang="en-US" dirty="0"/>
              <a:t>Sources: Bureau of Labor </a:t>
            </a:r>
            <a:r>
              <a:rPr lang="en-US" dirty="0" smtClean="0"/>
              <a:t>Statistics</a:t>
            </a:r>
            <a:endParaRPr lang="en-US" dirty="0"/>
          </a:p>
        </p:txBody>
      </p:sp>
    </p:spTree>
    <p:extLst>
      <p:ext uri="{BB962C8B-B14F-4D97-AF65-F5344CB8AC3E}">
        <p14:creationId xmlns:p14="http://schemas.microsoft.com/office/powerpoint/2010/main" val="252034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0000"/>
          </a:solidFill>
        </p:spPr>
        <p:txBody>
          <a:bodyPr>
            <a:noAutofit/>
          </a:bodyPr>
          <a:lstStyle/>
          <a:p>
            <a:r>
              <a:rPr lang="en-US" sz="5400" dirty="0" smtClean="0">
                <a:solidFill>
                  <a:schemeClr val="bg1"/>
                </a:solidFill>
              </a:rPr>
              <a:t>Re-align Relationships and Resources</a:t>
            </a:r>
            <a:endParaRPr lang="en-US" sz="5400" dirty="0">
              <a:solidFill>
                <a:schemeClr val="bg1"/>
              </a:solidFill>
            </a:endParaRPr>
          </a:p>
        </p:txBody>
      </p:sp>
      <p:sp>
        <p:nvSpPr>
          <p:cNvPr id="3" name="Content Placeholder 2"/>
          <p:cNvSpPr>
            <a:spLocks noGrp="1"/>
          </p:cNvSpPr>
          <p:nvPr>
            <p:ph idx="1"/>
          </p:nvPr>
        </p:nvSpPr>
        <p:spPr>
          <a:xfrm>
            <a:off x="-76200" y="1447800"/>
            <a:ext cx="7315200" cy="4648200"/>
          </a:xfrm>
        </p:spPr>
        <p:txBody>
          <a:bodyPr>
            <a:normAutofit/>
          </a:bodyPr>
          <a:lstStyle/>
          <a:p>
            <a:r>
              <a:rPr lang="en-US" sz="3600" dirty="0" smtClean="0"/>
              <a:t>Create a continuity in education and workforce development from early childhood through career</a:t>
            </a:r>
          </a:p>
          <a:p>
            <a:r>
              <a:rPr lang="en-US" sz="3600" dirty="0" smtClean="0"/>
              <a:t>Align and track data across the education and workforce pipeline</a:t>
            </a:r>
          </a:p>
          <a:p>
            <a:r>
              <a:rPr lang="en-US" sz="3600" dirty="0" smtClean="0"/>
              <a:t>Engage business in a meaningful way </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641" y="4724400"/>
            <a:ext cx="2309359" cy="21128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291680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FF0000"/>
          </a:solidFill>
        </p:spPr>
        <p:txBody>
          <a:bodyPr>
            <a:noAutofit/>
          </a:bodyPr>
          <a:lstStyle/>
          <a:p>
            <a:r>
              <a:rPr lang="en-US" sz="5400" dirty="0" smtClean="0">
                <a:solidFill>
                  <a:schemeClr val="bg1"/>
                </a:solidFill>
              </a:rPr>
              <a:t>Re-align Relationships and Resources</a:t>
            </a:r>
            <a:endParaRPr lang="en-US" sz="5400" dirty="0">
              <a:solidFill>
                <a:schemeClr val="bg1"/>
              </a:solidFill>
            </a:endParaRPr>
          </a:p>
        </p:txBody>
      </p:sp>
      <p:sp>
        <p:nvSpPr>
          <p:cNvPr id="3" name="Content Placeholder 2"/>
          <p:cNvSpPr>
            <a:spLocks noGrp="1"/>
          </p:cNvSpPr>
          <p:nvPr>
            <p:ph idx="1"/>
          </p:nvPr>
        </p:nvSpPr>
        <p:spPr>
          <a:xfrm>
            <a:off x="-76200" y="1447800"/>
            <a:ext cx="7315200" cy="4648200"/>
          </a:xfrm>
        </p:spPr>
        <p:txBody>
          <a:bodyPr>
            <a:normAutofit/>
          </a:bodyPr>
          <a:lstStyle/>
          <a:p>
            <a:r>
              <a:rPr lang="en-US" sz="3600" dirty="0" smtClean="0"/>
              <a:t>Create a continuity in education and workforce development from early childhood through career</a:t>
            </a:r>
          </a:p>
          <a:p>
            <a:r>
              <a:rPr lang="en-US" sz="3600" dirty="0" smtClean="0"/>
              <a:t>Align and track data across the education and workforce pipeline</a:t>
            </a:r>
          </a:p>
          <a:p>
            <a:r>
              <a:rPr lang="en-US" sz="3600" dirty="0" smtClean="0"/>
              <a:t>Engage business in a meaningful way </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4641" y="4724400"/>
            <a:ext cx="2309359" cy="21128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203711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0" y="25400"/>
            <a:ext cx="6553200" cy="6191242"/>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400"/>
              </a:spcAft>
            </a:pPr>
            <a:r>
              <a:rPr lang="en-US" sz="3200" b="1" dirty="0">
                <a:effectLst/>
                <a:latin typeface="Calibri"/>
                <a:ea typeface="Calibri"/>
                <a:cs typeface="Times New Roman"/>
              </a:rPr>
              <a:t>Top Factors for Companies Considering New Investment </a:t>
            </a:r>
            <a:endParaRPr lang="en-US" sz="3200" b="1" dirty="0" smtClean="0">
              <a:effectLst/>
              <a:latin typeface="Calibri"/>
              <a:ea typeface="Calibri"/>
              <a:cs typeface="Times New Roman"/>
            </a:endParaRPr>
          </a:p>
          <a:p>
            <a:pPr marL="0" marR="0">
              <a:spcBef>
                <a:spcPts val="0"/>
              </a:spcBef>
              <a:spcAft>
                <a:spcPts val="400"/>
              </a:spcAft>
            </a:pPr>
            <a:endParaRPr lang="en-US" sz="3200" b="1" dirty="0">
              <a:effectLst/>
              <a:latin typeface="Calibri"/>
              <a:ea typeface="Calibri"/>
              <a:cs typeface="Times New Roman"/>
            </a:endParaRPr>
          </a:p>
          <a:p>
            <a:pPr marL="742950" marR="0" indent="-514350">
              <a:spcBef>
                <a:spcPts val="0"/>
              </a:spcBef>
              <a:spcAft>
                <a:spcPts val="0"/>
              </a:spcAft>
              <a:buFont typeface="+mj-lt"/>
              <a:buAutoNum type="arabicParenR"/>
              <a:tabLst>
                <a:tab pos="457200" algn="l"/>
              </a:tabLst>
            </a:pPr>
            <a:r>
              <a:rPr lang="en-US" sz="2800" dirty="0">
                <a:effectLst/>
                <a:latin typeface="Calibri"/>
                <a:ea typeface="Calibri"/>
                <a:cs typeface="Times New Roman"/>
              </a:rPr>
              <a:t>Availability of skilled labor</a:t>
            </a:r>
          </a:p>
          <a:p>
            <a:pPr marL="742950" marR="0" indent="-514350">
              <a:spcBef>
                <a:spcPts val="0"/>
              </a:spcBef>
              <a:spcAft>
                <a:spcPts val="0"/>
              </a:spcAft>
              <a:buFont typeface="+mj-lt"/>
              <a:buAutoNum type="arabicParenR"/>
              <a:tabLst>
                <a:tab pos="457200" algn="l"/>
              </a:tabLst>
            </a:pPr>
            <a:r>
              <a:rPr lang="en-US" sz="2800" dirty="0">
                <a:effectLst/>
                <a:latin typeface="Calibri"/>
                <a:ea typeface="Calibri"/>
                <a:cs typeface="Times New Roman"/>
              </a:rPr>
              <a:t>Highway accessibility</a:t>
            </a:r>
          </a:p>
          <a:p>
            <a:pPr marL="742950" marR="0" indent="-514350">
              <a:spcBef>
                <a:spcPts val="0"/>
              </a:spcBef>
              <a:spcAft>
                <a:spcPts val="0"/>
              </a:spcAft>
              <a:buFont typeface="+mj-lt"/>
              <a:buAutoNum type="arabicParenR"/>
              <a:tabLst>
                <a:tab pos="457200" algn="l"/>
              </a:tabLst>
            </a:pPr>
            <a:r>
              <a:rPr lang="en-US" sz="2800" dirty="0">
                <a:effectLst/>
                <a:latin typeface="Calibri"/>
                <a:ea typeface="Calibri"/>
                <a:cs typeface="Times New Roman"/>
              </a:rPr>
              <a:t>Labor costs</a:t>
            </a:r>
          </a:p>
          <a:p>
            <a:pPr marL="742950" marR="0" indent="-514350">
              <a:spcBef>
                <a:spcPts val="0"/>
              </a:spcBef>
              <a:spcAft>
                <a:spcPts val="0"/>
              </a:spcAft>
              <a:buFont typeface="+mj-lt"/>
              <a:buAutoNum type="arabicParenR"/>
              <a:tabLst>
                <a:tab pos="457200" algn="l"/>
              </a:tabLst>
            </a:pPr>
            <a:r>
              <a:rPr lang="en-US" sz="2800" dirty="0">
                <a:effectLst/>
                <a:latin typeface="Calibri"/>
                <a:ea typeface="Calibri"/>
                <a:cs typeface="Times New Roman"/>
              </a:rPr>
              <a:t>Occupancy or construction costs</a:t>
            </a:r>
          </a:p>
          <a:p>
            <a:pPr marL="742950" marR="0" indent="-514350">
              <a:spcBef>
                <a:spcPts val="0"/>
              </a:spcBef>
              <a:spcAft>
                <a:spcPts val="0"/>
              </a:spcAft>
              <a:buFont typeface="+mj-lt"/>
              <a:buAutoNum type="arabicParenR"/>
              <a:tabLst>
                <a:tab pos="457200" algn="l"/>
              </a:tabLst>
            </a:pPr>
            <a:r>
              <a:rPr lang="en-US" sz="2800" dirty="0">
                <a:effectLst/>
                <a:latin typeface="Calibri"/>
                <a:ea typeface="Calibri"/>
                <a:cs typeface="Times New Roman"/>
              </a:rPr>
              <a:t>Availability of advanced ICT services</a:t>
            </a:r>
          </a:p>
          <a:p>
            <a:pPr marL="742950" marR="0" indent="-514350">
              <a:spcBef>
                <a:spcPts val="0"/>
              </a:spcBef>
              <a:spcAft>
                <a:spcPts val="0"/>
              </a:spcAft>
              <a:buFont typeface="+mj-lt"/>
              <a:buAutoNum type="arabicParenR"/>
              <a:tabLst>
                <a:tab pos="457200" algn="l"/>
              </a:tabLst>
            </a:pPr>
            <a:r>
              <a:rPr lang="en-US" sz="2800" dirty="0">
                <a:effectLst/>
                <a:latin typeface="Calibri"/>
                <a:ea typeface="Calibri"/>
                <a:cs typeface="Times New Roman"/>
              </a:rPr>
              <a:t>Availability of buildings</a:t>
            </a:r>
          </a:p>
          <a:p>
            <a:pPr marL="742950" marR="0" indent="-514350">
              <a:spcBef>
                <a:spcPts val="0"/>
              </a:spcBef>
              <a:spcAft>
                <a:spcPts val="0"/>
              </a:spcAft>
              <a:buFont typeface="+mj-lt"/>
              <a:buAutoNum type="arabicParenR"/>
              <a:tabLst>
                <a:tab pos="457200" algn="l"/>
              </a:tabLst>
            </a:pPr>
            <a:r>
              <a:rPr lang="en-US" sz="2800" dirty="0">
                <a:effectLst/>
                <a:latin typeface="Calibri"/>
                <a:ea typeface="Calibri"/>
                <a:cs typeface="Times New Roman"/>
              </a:rPr>
              <a:t>Corporate tax rate</a:t>
            </a:r>
          </a:p>
          <a:p>
            <a:pPr marL="742950" marR="0" indent="-514350">
              <a:spcBef>
                <a:spcPts val="0"/>
              </a:spcBef>
              <a:spcAft>
                <a:spcPts val="0"/>
              </a:spcAft>
              <a:buFont typeface="+mj-lt"/>
              <a:buAutoNum type="arabicParenR"/>
              <a:tabLst>
                <a:tab pos="457200" algn="l"/>
              </a:tabLst>
            </a:pPr>
            <a:r>
              <a:rPr lang="en-US" sz="2800" dirty="0">
                <a:effectLst/>
                <a:latin typeface="Calibri"/>
                <a:ea typeface="Calibri"/>
                <a:cs typeface="Times New Roman"/>
              </a:rPr>
              <a:t>State &amp; Local Incentives</a:t>
            </a:r>
          </a:p>
          <a:p>
            <a:pPr marL="742950" marR="0" indent="-514350">
              <a:spcBef>
                <a:spcPts val="0"/>
              </a:spcBef>
              <a:spcAft>
                <a:spcPts val="0"/>
              </a:spcAft>
              <a:buFont typeface="+mj-lt"/>
              <a:buAutoNum type="arabicParenR"/>
              <a:tabLst>
                <a:tab pos="457200" algn="l"/>
              </a:tabLst>
            </a:pPr>
            <a:r>
              <a:rPr lang="en-US" sz="2800" dirty="0">
                <a:effectLst/>
                <a:latin typeface="Calibri"/>
                <a:ea typeface="Calibri"/>
                <a:cs typeface="Times New Roman"/>
              </a:rPr>
              <a:t>Low union profile </a:t>
            </a:r>
          </a:p>
          <a:p>
            <a:pPr marL="742950" marR="0" indent="-514350">
              <a:spcBef>
                <a:spcPts val="0"/>
              </a:spcBef>
              <a:spcAft>
                <a:spcPts val="400"/>
              </a:spcAft>
              <a:buFont typeface="+mj-lt"/>
              <a:buAutoNum type="arabicParenR"/>
              <a:tabLst>
                <a:tab pos="457200" algn="l"/>
              </a:tabLst>
            </a:pPr>
            <a:r>
              <a:rPr lang="en-US" sz="2800" dirty="0">
                <a:effectLst/>
                <a:latin typeface="Calibri"/>
                <a:ea typeface="Calibri"/>
                <a:cs typeface="Times New Roman"/>
              </a:rPr>
              <a:t>Energy availability and costs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3180"/>
            <a:ext cx="3657600" cy="2456198"/>
          </a:xfrm>
          <a:prstGeom prst="rect">
            <a:avLst/>
          </a:prstGeom>
        </p:spPr>
      </p:pic>
    </p:spTree>
    <p:extLst>
      <p:ext uri="{BB962C8B-B14F-4D97-AF65-F5344CB8AC3E}">
        <p14:creationId xmlns:p14="http://schemas.microsoft.com/office/powerpoint/2010/main" val="4755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25" y="6096000"/>
            <a:ext cx="9229725"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3" name="TextBox 2"/>
          <p:cNvSpPr txBox="1"/>
          <p:nvPr/>
        </p:nvSpPr>
        <p:spPr>
          <a:xfrm>
            <a:off x="4724400" y="6297897"/>
            <a:ext cx="4419600" cy="523220"/>
          </a:xfrm>
          <a:prstGeom prst="rect">
            <a:avLst/>
          </a:prstGeom>
          <a:noFill/>
        </p:spPr>
        <p:txBody>
          <a:bodyPr wrap="square" rtlCol="0">
            <a:spAutoFit/>
          </a:bodyPr>
          <a:lstStyle/>
          <a:p>
            <a:r>
              <a:rPr lang="en-US" sz="2800" dirty="0" smtClean="0">
                <a:solidFill>
                  <a:schemeClr val="tx2">
                    <a:lumMod val="50000"/>
                  </a:schemeClr>
                </a:solidFill>
              </a:rPr>
              <a:t>      ted@econleadership.com</a:t>
            </a:r>
            <a:endParaRPr lang="en-US" sz="2800" dirty="0">
              <a:solidFill>
                <a:schemeClr val="tx2">
                  <a:lumMod val="50000"/>
                </a:schemeClr>
              </a:solidFill>
            </a:endParaRPr>
          </a:p>
        </p:txBody>
      </p:sp>
      <p:pic>
        <p:nvPicPr>
          <p:cNvPr id="7" name="Picture 5" descr="MP900433130[1]"/>
          <p:cNvPicPr>
            <a:picLocks noChangeAspect="1" noChangeArrowheads="1"/>
          </p:cNvPicPr>
          <p:nvPr/>
        </p:nvPicPr>
        <p:blipFill>
          <a:blip r:embed="rId4"/>
          <a:srcRect/>
          <a:stretch>
            <a:fillRect/>
          </a:stretch>
        </p:blipFill>
        <p:spPr>
          <a:xfrm>
            <a:off x="5094" y="4648200"/>
            <a:ext cx="9138906" cy="14478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5" y="0"/>
            <a:ext cx="9153525" cy="4720233"/>
          </a:xfrm>
          <a:prstGeom prst="rect">
            <a:avLst/>
          </a:prstGeom>
        </p:spPr>
      </p:pic>
      <p:sp>
        <p:nvSpPr>
          <p:cNvPr id="2" name="TextBox 1"/>
          <p:cNvSpPr txBox="1"/>
          <p:nvPr/>
        </p:nvSpPr>
        <p:spPr>
          <a:xfrm>
            <a:off x="3280568" y="1524000"/>
            <a:ext cx="2573337" cy="1077218"/>
          </a:xfrm>
          <a:prstGeom prst="rect">
            <a:avLst/>
          </a:prstGeom>
          <a:noFill/>
        </p:spPr>
        <p:txBody>
          <a:bodyPr wrap="square" rtlCol="0">
            <a:spAutoFit/>
          </a:bodyPr>
          <a:lstStyle/>
          <a:p>
            <a:pPr algn="ctr"/>
            <a:r>
              <a:rPr lang="en-US" sz="3200" b="1" dirty="0" smtClean="0"/>
              <a:t>Workforce Development</a:t>
            </a:r>
            <a:endParaRPr lang="en-US" sz="3200" b="1" dirty="0"/>
          </a:p>
        </p:txBody>
      </p:sp>
    </p:spTree>
    <p:extLst>
      <p:ext uri="{BB962C8B-B14F-4D97-AF65-F5344CB8AC3E}">
        <p14:creationId xmlns:p14="http://schemas.microsoft.com/office/powerpoint/2010/main" val="172714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134475" cy="1143000"/>
          </a:xfrm>
        </p:spPr>
        <p:txBody>
          <a:bodyPr>
            <a:noAutofit/>
          </a:bodyPr>
          <a:lstStyle/>
          <a:p>
            <a:pPr>
              <a:defRPr/>
            </a:pPr>
            <a:r>
              <a:rPr lang="en-US" sz="6000" dirty="0" smtClean="0">
                <a:solidFill>
                  <a:schemeClr val="tx2">
                    <a:lumMod val="50000"/>
                  </a:schemeClr>
                </a:solidFill>
                <a:latin typeface="+mn-lt"/>
              </a:rPr>
              <a:t>Today’s New “Place” Reality</a:t>
            </a:r>
            <a:endParaRPr lang="en-US" sz="6000" dirty="0">
              <a:solidFill>
                <a:schemeClr val="tx2">
                  <a:lumMod val="50000"/>
                </a:schemeClr>
              </a:solidFill>
              <a:latin typeface="+mn-lt"/>
            </a:endParaRPr>
          </a:p>
        </p:txBody>
      </p:sp>
      <p:sp>
        <p:nvSpPr>
          <p:cNvPr id="8195" name="Content Placeholder 2"/>
          <p:cNvSpPr>
            <a:spLocks noGrp="1"/>
          </p:cNvSpPr>
          <p:nvPr>
            <p:ph idx="1"/>
          </p:nvPr>
        </p:nvSpPr>
        <p:spPr>
          <a:xfrm>
            <a:off x="-38100" y="1066800"/>
            <a:ext cx="6210300" cy="5149842"/>
          </a:xfrm>
          <a:ln w="57150">
            <a:noFill/>
          </a:ln>
        </p:spPr>
        <p:txBody>
          <a:bodyPr>
            <a:normAutofit/>
          </a:bodyPr>
          <a:lstStyle/>
          <a:p>
            <a:pPr>
              <a:buClr>
                <a:schemeClr val="accent3">
                  <a:lumMod val="50000"/>
                </a:schemeClr>
              </a:buClr>
            </a:pPr>
            <a:r>
              <a:rPr lang="en-US" dirty="0"/>
              <a:t>The economy changed</a:t>
            </a:r>
          </a:p>
          <a:p>
            <a:pPr>
              <a:buClr>
                <a:schemeClr val="accent3">
                  <a:lumMod val="50000"/>
                </a:schemeClr>
              </a:buClr>
            </a:pPr>
            <a:r>
              <a:rPr lang="en-US" dirty="0" smtClean="0"/>
              <a:t>The competition changed</a:t>
            </a:r>
          </a:p>
          <a:p>
            <a:pPr>
              <a:buClr>
                <a:schemeClr val="accent3">
                  <a:lumMod val="50000"/>
                </a:schemeClr>
              </a:buClr>
            </a:pPr>
            <a:r>
              <a:rPr lang="en-US" dirty="0" smtClean="0"/>
              <a:t>Locational factors changed</a:t>
            </a:r>
          </a:p>
          <a:p>
            <a:pPr>
              <a:buClr>
                <a:schemeClr val="accent3">
                  <a:lumMod val="50000"/>
                </a:schemeClr>
              </a:buClr>
            </a:pPr>
            <a:r>
              <a:rPr lang="en-US" dirty="0" smtClean="0"/>
              <a:t>The U.S. workforce has changed</a:t>
            </a:r>
          </a:p>
          <a:p>
            <a:pPr>
              <a:buClr>
                <a:schemeClr val="accent3">
                  <a:lumMod val="50000"/>
                </a:schemeClr>
              </a:buClr>
            </a:pPr>
            <a:r>
              <a:rPr lang="en-US" dirty="0" smtClean="0"/>
              <a:t>The talent demands changed</a:t>
            </a:r>
          </a:p>
          <a:p>
            <a:pPr>
              <a:buClr>
                <a:schemeClr val="accent3">
                  <a:lumMod val="50000"/>
                </a:schemeClr>
              </a:buClr>
            </a:pPr>
            <a:r>
              <a:rPr lang="en-US" dirty="0" smtClean="0"/>
              <a:t>Customer (talent &amp; companies) demands/expectations changed</a:t>
            </a:r>
          </a:p>
          <a:p>
            <a:pPr>
              <a:buClr>
                <a:schemeClr val="accent3">
                  <a:lumMod val="50000"/>
                </a:schemeClr>
              </a:buClr>
            </a:pPr>
            <a:r>
              <a:rPr lang="en-US" dirty="0" smtClean="0"/>
              <a:t>The pace of change and everything else changed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7" name="Rectangle 6"/>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500" y="1066800"/>
            <a:ext cx="9144000" cy="45719"/>
          </a:xfrm>
          <a:prstGeom prst="rect">
            <a:avLst/>
          </a:prstGeom>
          <a:solidFill>
            <a:schemeClr val="tx2">
              <a:lumMod val="50000"/>
            </a:schemeClr>
          </a:solidFill>
          <a:ln w="952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894" y="1600200"/>
            <a:ext cx="3342105" cy="3810000"/>
          </a:xfrm>
          <a:prstGeom prst="rect">
            <a:avLst/>
          </a:prstGeom>
        </p:spPr>
      </p:pic>
    </p:spTree>
    <p:extLst>
      <p:ext uri="{BB962C8B-B14F-4D97-AF65-F5344CB8AC3E}">
        <p14:creationId xmlns:p14="http://schemas.microsoft.com/office/powerpoint/2010/main" val="139707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55"/>
            <a:ext cx="9144000" cy="1154097"/>
          </a:xfrm>
        </p:spPr>
        <p:txBody>
          <a:bodyPr/>
          <a:lstStyle/>
          <a:p>
            <a:r>
              <a:rPr lang="en-US" dirty="0" smtClean="0"/>
              <a:t>Workforce Development</a:t>
            </a:r>
            <a:endParaRPr lang="en-US" dirty="0"/>
          </a:p>
        </p:txBody>
      </p:sp>
      <p:sp>
        <p:nvSpPr>
          <p:cNvPr id="3" name="Content Placeholder 2"/>
          <p:cNvSpPr>
            <a:spLocks noGrp="1"/>
          </p:cNvSpPr>
          <p:nvPr>
            <p:ph idx="1"/>
          </p:nvPr>
        </p:nvSpPr>
        <p:spPr>
          <a:xfrm>
            <a:off x="0" y="1524000"/>
            <a:ext cx="9144000" cy="4800600"/>
          </a:xfrm>
        </p:spPr>
        <p:txBody>
          <a:bodyPr>
            <a:normAutofit/>
          </a:bodyPr>
          <a:lstStyle/>
          <a:p>
            <a:r>
              <a:rPr lang="en-US" sz="2400" dirty="0" smtClean="0"/>
              <a:t>“A top priority of the nation’s governors is developing the skilled and knowledgeable workforce required for states to be economically competitive in a global economy.”		</a:t>
            </a:r>
          </a:p>
          <a:p>
            <a:pPr marL="45720" indent="0">
              <a:buNone/>
            </a:pPr>
            <a:r>
              <a:rPr lang="en-US" sz="2400" dirty="0"/>
              <a:t>	</a:t>
            </a:r>
            <a:r>
              <a:rPr lang="en-US" sz="2400" dirty="0" smtClean="0"/>
              <a:t>		National Governors Association 2013</a:t>
            </a:r>
          </a:p>
          <a:p>
            <a:endParaRPr lang="en-US" sz="2400" dirty="0"/>
          </a:p>
          <a:p>
            <a:endParaRPr lang="en-US" sz="2400" dirty="0" smtClean="0"/>
          </a:p>
          <a:p>
            <a:r>
              <a:rPr lang="en-US" sz="2400" dirty="0" smtClean="0"/>
              <a:t>“In business today, no competition </a:t>
            </a:r>
            <a:r>
              <a:rPr lang="en-US" sz="2400" dirty="0"/>
              <a:t>is tougher than the global race for </a:t>
            </a:r>
            <a:r>
              <a:rPr lang="en-US" sz="2400" dirty="0" smtClean="0"/>
              <a:t>talent. In every industry, every job sector, and every part of the world, employers are asking the same question: How are we going to find, train, and retain the best workers?”  </a:t>
            </a:r>
          </a:p>
          <a:p>
            <a:pPr marL="45720" indent="0">
              <a:buNone/>
            </a:pPr>
            <a:r>
              <a:rPr lang="en-US" sz="2400" dirty="0"/>
              <a:t>	</a:t>
            </a:r>
            <a:r>
              <a:rPr lang="en-US" sz="2400" dirty="0" smtClean="0"/>
              <a:t>		U.S. Chamber of Commerce 2013</a:t>
            </a:r>
          </a:p>
          <a:p>
            <a:endParaRPr lang="en-US" dirty="0"/>
          </a:p>
        </p:txBody>
      </p:sp>
      <p:sp>
        <p:nvSpPr>
          <p:cNvPr id="4" name="Rectangle 3"/>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302450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9537" y="853440"/>
            <a:ext cx="2084388" cy="3581400"/>
          </a:xfrm>
          <a:prstGeom prst="roundRect">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2800" dirty="0">
                <a:effectLst/>
                <a:ea typeface="Calibri"/>
                <a:cs typeface="Times New Roman"/>
              </a:rPr>
              <a:t>Supply-Side</a:t>
            </a:r>
          </a:p>
          <a:p>
            <a:pPr marL="0" marR="0" algn="ctr">
              <a:spcBef>
                <a:spcPts val="0"/>
              </a:spcBef>
              <a:spcAft>
                <a:spcPts val="400"/>
              </a:spcAft>
            </a:pPr>
            <a:r>
              <a:rPr lang="en-US" sz="2800" dirty="0">
                <a:effectLst/>
                <a:ea typeface="Calibri"/>
                <a:cs typeface="Times New Roman"/>
              </a:rPr>
              <a:t>Citizens looking for good jobs</a:t>
            </a:r>
          </a:p>
        </p:txBody>
      </p:sp>
      <p:sp>
        <p:nvSpPr>
          <p:cNvPr id="7" name="Right Arrow 6"/>
          <p:cNvSpPr/>
          <p:nvPr/>
        </p:nvSpPr>
        <p:spPr>
          <a:xfrm>
            <a:off x="2193925" y="2294890"/>
            <a:ext cx="350520" cy="861060"/>
          </a:xfrm>
          <a:prstGeom prst="rightArrow">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eft-Right Arrow Callout 8"/>
          <p:cNvSpPr/>
          <p:nvPr/>
        </p:nvSpPr>
        <p:spPr>
          <a:xfrm>
            <a:off x="2530792" y="911860"/>
            <a:ext cx="3723005" cy="3522980"/>
          </a:xfrm>
          <a:prstGeom prst="leftRightArrowCallout">
            <a:avLst>
              <a:gd name="adj1" fmla="val 13464"/>
              <a:gd name="adj2" fmla="val 25000"/>
              <a:gd name="adj3" fmla="val 25000"/>
              <a:gd name="adj4" fmla="val 48123"/>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2000" dirty="0">
                <a:effectLst/>
                <a:ea typeface="Calibri"/>
                <a:cs typeface="Times New Roman"/>
              </a:rPr>
              <a:t>Workforce System</a:t>
            </a:r>
          </a:p>
          <a:p>
            <a:pPr marL="0" marR="0" algn="ctr">
              <a:spcBef>
                <a:spcPts val="0"/>
              </a:spcBef>
              <a:spcAft>
                <a:spcPts val="400"/>
              </a:spcAft>
            </a:pPr>
            <a:r>
              <a:rPr lang="en-US" sz="2000" dirty="0">
                <a:effectLst/>
                <a:ea typeface="Calibri"/>
                <a:cs typeface="Times New Roman"/>
              </a:rPr>
              <a:t>Organizations that improve skills, provide information or connect</a:t>
            </a:r>
          </a:p>
          <a:p>
            <a:pPr marL="0" marR="0" algn="ctr">
              <a:spcBef>
                <a:spcPts val="0"/>
              </a:spcBef>
              <a:spcAft>
                <a:spcPts val="400"/>
              </a:spcAft>
            </a:pPr>
            <a:r>
              <a:rPr lang="en-US" sz="2000" dirty="0">
                <a:effectLst/>
                <a:ea typeface="Calibri"/>
                <a:cs typeface="Times New Roman"/>
              </a:rPr>
              <a:t> </a:t>
            </a:r>
          </a:p>
        </p:txBody>
      </p:sp>
      <p:sp>
        <p:nvSpPr>
          <p:cNvPr id="10" name="Left Arrow 9"/>
          <p:cNvSpPr/>
          <p:nvPr/>
        </p:nvSpPr>
        <p:spPr>
          <a:xfrm>
            <a:off x="6328567" y="2216150"/>
            <a:ext cx="419100" cy="914400"/>
          </a:xfrm>
          <a:prstGeom prst="lef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a:off x="6671467" y="762000"/>
            <a:ext cx="2381250" cy="3581400"/>
          </a:xfrm>
          <a:prstGeom prst="round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2800" dirty="0">
                <a:effectLst/>
                <a:ea typeface="Calibri"/>
                <a:cs typeface="Times New Roman"/>
              </a:rPr>
              <a:t>Demand-Side</a:t>
            </a:r>
          </a:p>
          <a:p>
            <a:pPr marL="0" marR="0" algn="ctr">
              <a:spcBef>
                <a:spcPts val="0"/>
              </a:spcBef>
              <a:spcAft>
                <a:spcPts val="400"/>
              </a:spcAft>
            </a:pPr>
            <a:r>
              <a:rPr lang="en-US" sz="2800" dirty="0">
                <a:effectLst/>
                <a:ea typeface="Calibri"/>
                <a:cs typeface="Times New Roman"/>
              </a:rPr>
              <a:t>Employers looking for good labor</a:t>
            </a:r>
          </a:p>
        </p:txBody>
      </p:sp>
      <p:sp>
        <p:nvSpPr>
          <p:cNvPr id="3" name="TextBox 2"/>
          <p:cNvSpPr txBox="1"/>
          <p:nvPr/>
        </p:nvSpPr>
        <p:spPr>
          <a:xfrm>
            <a:off x="-1" y="0"/>
            <a:ext cx="9134475" cy="646331"/>
          </a:xfrm>
          <a:prstGeom prst="rect">
            <a:avLst/>
          </a:prstGeom>
          <a:noFill/>
        </p:spPr>
        <p:txBody>
          <a:bodyPr wrap="square" rtlCol="0">
            <a:spAutoFit/>
          </a:bodyPr>
          <a:lstStyle/>
          <a:p>
            <a:r>
              <a:rPr lang="en-US" sz="3600" dirty="0" smtClean="0"/>
              <a:t>What Are The Components of a Perfect System?</a:t>
            </a:r>
            <a:endParaRPr lang="en-US" sz="3600" dirty="0"/>
          </a:p>
        </p:txBody>
      </p:sp>
      <p:sp>
        <p:nvSpPr>
          <p:cNvPr id="12" name="TextBox 11"/>
          <p:cNvSpPr txBox="1"/>
          <p:nvPr/>
        </p:nvSpPr>
        <p:spPr>
          <a:xfrm>
            <a:off x="-9525" y="4710534"/>
            <a:ext cx="3209925" cy="1323439"/>
          </a:xfrm>
          <a:prstGeom prst="rect">
            <a:avLst/>
          </a:prstGeom>
          <a:noFill/>
        </p:spPr>
        <p:txBody>
          <a:bodyPr wrap="square" rtlCol="0">
            <a:spAutoFit/>
          </a:bodyPr>
          <a:lstStyle/>
          <a:p>
            <a:r>
              <a:rPr lang="en-US" sz="2000" dirty="0" smtClean="0"/>
              <a:t>Move people out of poverty</a:t>
            </a:r>
          </a:p>
          <a:p>
            <a:r>
              <a:rPr lang="en-US" sz="2000" dirty="0" smtClean="0"/>
              <a:t>Help unemployed find jobs</a:t>
            </a:r>
          </a:p>
          <a:p>
            <a:r>
              <a:rPr lang="en-US" sz="2000" dirty="0" smtClean="0"/>
              <a:t>Educate for increased skills</a:t>
            </a:r>
          </a:p>
          <a:p>
            <a:r>
              <a:rPr lang="en-US" sz="2000" dirty="0" smtClean="0"/>
              <a:t>Train for increased skills</a:t>
            </a:r>
            <a:endParaRPr lang="en-US" sz="20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698" y="4572000"/>
            <a:ext cx="3380302" cy="1600509"/>
          </a:xfrm>
          <a:prstGeom prst="rect">
            <a:avLst/>
          </a:prstGeom>
        </p:spPr>
      </p:pic>
      <p:sp>
        <p:nvSpPr>
          <p:cNvPr id="14" name="TextBox 13"/>
          <p:cNvSpPr txBox="1"/>
          <p:nvPr/>
        </p:nvSpPr>
        <p:spPr>
          <a:xfrm>
            <a:off x="6589711" y="4710534"/>
            <a:ext cx="2544763" cy="1323439"/>
          </a:xfrm>
          <a:prstGeom prst="rect">
            <a:avLst/>
          </a:prstGeom>
          <a:noFill/>
        </p:spPr>
        <p:txBody>
          <a:bodyPr wrap="square" rtlCol="0">
            <a:spAutoFit/>
          </a:bodyPr>
          <a:lstStyle/>
          <a:p>
            <a:r>
              <a:rPr lang="en-US" sz="2000" dirty="0" smtClean="0"/>
              <a:t>Find just in time talent</a:t>
            </a:r>
          </a:p>
          <a:p>
            <a:r>
              <a:rPr lang="en-US" sz="2000" dirty="0" smtClean="0"/>
              <a:t>Reduce costs</a:t>
            </a:r>
          </a:p>
          <a:p>
            <a:r>
              <a:rPr lang="en-US" sz="2000" dirty="0" smtClean="0"/>
              <a:t>Minimize risk</a:t>
            </a:r>
          </a:p>
          <a:p>
            <a:r>
              <a:rPr lang="en-US" sz="2000" dirty="0" smtClean="0"/>
              <a:t>Maximize profits</a:t>
            </a:r>
            <a:endParaRPr lang="en-US" sz="2000" dirty="0"/>
          </a:p>
        </p:txBody>
      </p:sp>
    </p:spTree>
    <p:extLst>
      <p:ext uri="{BB962C8B-B14F-4D97-AF65-F5344CB8AC3E}">
        <p14:creationId xmlns:p14="http://schemas.microsoft.com/office/powerpoint/2010/main" val="305303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52399" y="228600"/>
            <a:ext cx="2667001" cy="434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2400" dirty="0">
                <a:effectLst/>
                <a:ea typeface="Calibri"/>
                <a:cs typeface="Times New Roman"/>
              </a:rPr>
              <a:t>Potential employees with non-competitive work skills and competitive work histories (and no obvious barriers to work)</a:t>
            </a:r>
          </a:p>
          <a:p>
            <a:pPr marL="0" marR="0">
              <a:spcBef>
                <a:spcPts val="0"/>
              </a:spcBef>
              <a:spcAft>
                <a:spcPts val="400"/>
              </a:spcAft>
            </a:pPr>
            <a:r>
              <a:rPr lang="en-US" sz="2400" dirty="0">
                <a:effectLst/>
                <a:ea typeface="Calibri"/>
                <a:cs typeface="Times New Roman"/>
              </a:rPr>
              <a:t> </a:t>
            </a:r>
          </a:p>
        </p:txBody>
      </p:sp>
      <p:sp>
        <p:nvSpPr>
          <p:cNvPr id="7" name="Rounded Rectangle 6"/>
          <p:cNvSpPr/>
          <p:nvPr/>
        </p:nvSpPr>
        <p:spPr>
          <a:xfrm>
            <a:off x="3190875" y="257176"/>
            <a:ext cx="2743200" cy="4240212"/>
          </a:xfrm>
          <a:prstGeom prst="roundRect">
            <a:avLst/>
          </a:prstGeom>
          <a:solidFill>
            <a:schemeClr val="accent1">
              <a:lumMod val="60000"/>
              <a:lumOff val="40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2400" dirty="0">
                <a:solidFill>
                  <a:schemeClr val="bg1"/>
                </a:solidFill>
                <a:effectLst/>
                <a:latin typeface="Calibri"/>
                <a:ea typeface="Calibri"/>
                <a:cs typeface="Times New Roman"/>
              </a:rPr>
              <a:t>Potential employees with competitive work skills and non-competitive work histories (and no obvious barriers to work)</a:t>
            </a:r>
          </a:p>
        </p:txBody>
      </p:sp>
      <p:sp>
        <p:nvSpPr>
          <p:cNvPr id="9" name="Rounded Rectangle 8"/>
          <p:cNvSpPr/>
          <p:nvPr/>
        </p:nvSpPr>
        <p:spPr>
          <a:xfrm>
            <a:off x="6248400" y="257176"/>
            <a:ext cx="2695575" cy="4240212"/>
          </a:xfrm>
          <a:prstGeom prst="roundRect">
            <a:avLst/>
          </a:prstGeom>
          <a:solidFill>
            <a:srgbClr val="92D05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400"/>
              </a:spcAft>
            </a:pPr>
            <a:r>
              <a:rPr lang="en-US" sz="2400" dirty="0">
                <a:solidFill>
                  <a:schemeClr val="bg1"/>
                </a:solidFill>
                <a:effectLst/>
                <a:latin typeface="Calibri"/>
                <a:ea typeface="Calibri"/>
                <a:cs typeface="Times New Roman"/>
              </a:rPr>
              <a:t>Potential employees with non-competitive work skills and non-competitive work histories (and either no or obvious barriers to work)</a:t>
            </a:r>
          </a:p>
          <a:p>
            <a:pPr marL="0" marR="0" algn="ctr">
              <a:spcBef>
                <a:spcPts val="0"/>
              </a:spcBef>
              <a:spcAft>
                <a:spcPts val="400"/>
              </a:spcAft>
            </a:pPr>
            <a:r>
              <a:rPr lang="en-US" sz="2400" dirty="0">
                <a:solidFill>
                  <a:schemeClr val="bg1"/>
                </a:solidFill>
                <a:effectLst/>
                <a:latin typeface="Calibri"/>
                <a:ea typeface="Calibri"/>
                <a:cs typeface="Times New Roman"/>
              </a:rPr>
              <a:t> </a:t>
            </a:r>
          </a:p>
          <a:p>
            <a:pPr marL="0" marR="0">
              <a:spcBef>
                <a:spcPts val="0"/>
              </a:spcBef>
              <a:spcAft>
                <a:spcPts val="400"/>
              </a:spcAft>
            </a:pPr>
            <a:r>
              <a:rPr lang="en-US" sz="2400" dirty="0">
                <a:solidFill>
                  <a:schemeClr val="bg1"/>
                </a:solidFill>
                <a:effectLst/>
                <a:latin typeface="Calibri"/>
                <a:ea typeface="Calibri"/>
                <a:cs typeface="Times New Roman"/>
              </a:rPr>
              <a:t> </a:t>
            </a:r>
          </a:p>
        </p:txBody>
      </p:sp>
      <p:sp>
        <p:nvSpPr>
          <p:cNvPr id="2" name="Round Same Side Corner Rectangle 1"/>
          <p:cNvSpPr/>
          <p:nvPr/>
        </p:nvSpPr>
        <p:spPr>
          <a:xfrm>
            <a:off x="1981200" y="4648200"/>
            <a:ext cx="5486400" cy="13716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Potential Employees with specific “insurmountable”  barriers to employment</a:t>
            </a:r>
            <a:endParaRPr lang="en-US" sz="2400" dirty="0"/>
          </a:p>
        </p:txBody>
      </p:sp>
    </p:spTree>
    <p:extLst>
      <p:ext uri="{BB962C8B-B14F-4D97-AF65-F5344CB8AC3E}">
        <p14:creationId xmlns:p14="http://schemas.microsoft.com/office/powerpoint/2010/main" val="90059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25" y="38100"/>
            <a:ext cx="9144000" cy="1143000"/>
          </a:xfrm>
        </p:spPr>
        <p:txBody>
          <a:bodyPr/>
          <a:lstStyle/>
          <a:p>
            <a:r>
              <a:rPr lang="en-US" dirty="0" smtClean="0"/>
              <a:t>Let’s Talk Barriers To Employment</a:t>
            </a:r>
            <a:endParaRPr lang="en-US" dirty="0"/>
          </a:p>
        </p:txBody>
      </p:sp>
      <p:sp>
        <p:nvSpPr>
          <p:cNvPr id="4" name="Content Placeholder 3"/>
          <p:cNvSpPr>
            <a:spLocks noGrp="1"/>
          </p:cNvSpPr>
          <p:nvPr>
            <p:ph idx="1"/>
          </p:nvPr>
        </p:nvSpPr>
        <p:spPr>
          <a:xfrm>
            <a:off x="-34926" y="1219200"/>
            <a:ext cx="9026525" cy="4525963"/>
          </a:xfrm>
        </p:spPr>
        <p:txBody>
          <a:bodyPr/>
          <a:lstStyle/>
          <a:p>
            <a:r>
              <a:rPr lang="en-US" dirty="0" smtClean="0"/>
              <a:t>Drug Tests</a:t>
            </a:r>
          </a:p>
          <a:p>
            <a:r>
              <a:rPr lang="en-US" dirty="0" smtClean="0"/>
              <a:t>Criminal Background Checks</a:t>
            </a:r>
          </a:p>
          <a:p>
            <a:r>
              <a:rPr lang="en-US" dirty="0" smtClean="0"/>
              <a:t>Credit Checks</a:t>
            </a:r>
          </a:p>
          <a:p>
            <a:r>
              <a:rPr lang="en-US" dirty="0" smtClean="0"/>
              <a:t>Reading, Math and Comprehension</a:t>
            </a:r>
          </a:p>
          <a:p>
            <a:r>
              <a:rPr lang="en-US" dirty="0" smtClean="0"/>
              <a:t>Social Media Checks</a:t>
            </a:r>
          </a:p>
          <a:p>
            <a:r>
              <a:rPr lang="en-US" dirty="0" smtClean="0"/>
              <a:t>References</a:t>
            </a:r>
          </a:p>
          <a:p>
            <a:r>
              <a:rPr lang="en-US" dirty="0" smtClean="0"/>
              <a:t>Interviews</a:t>
            </a:r>
          </a:p>
          <a:p>
            <a:endParaRPr lang="en-US" dirty="0"/>
          </a:p>
        </p:txBody>
      </p:sp>
      <p:pic>
        <p:nvPicPr>
          <p:cNvPr id="5123" name="Picture 3" descr="C:\Users\Ted\AppData\Local\Microsoft\Windows\Temporary Internet Files\Content.IE5\1Z2MNNH5\MC9003560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5034" y="1612900"/>
            <a:ext cx="3139441" cy="410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01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37" y="-12700"/>
            <a:ext cx="7153275" cy="6215074"/>
          </a:xfrm>
          <a:prstGeom prst="rect">
            <a:avLst/>
          </a:prstGeom>
        </p:spPr>
      </p:pic>
    </p:spTree>
    <p:extLst>
      <p:ext uri="{BB962C8B-B14F-4D97-AF65-F5344CB8AC3E}">
        <p14:creationId xmlns:p14="http://schemas.microsoft.com/office/powerpoint/2010/main" val="351439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26" y="0"/>
            <a:ext cx="9144001" cy="6191783"/>
          </a:xfrm>
        </p:spPr>
      </p:pic>
    </p:spTree>
    <p:extLst>
      <p:ext uri="{BB962C8B-B14F-4D97-AF65-F5344CB8AC3E}">
        <p14:creationId xmlns:p14="http://schemas.microsoft.com/office/powerpoint/2010/main" val="391658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34476" cy="6254742"/>
          </a:xfrm>
        </p:spPr>
      </p:pic>
      <p:sp>
        <p:nvSpPr>
          <p:cNvPr id="5" name="Rectangle 4"/>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Tree>
    <p:extLst>
      <p:ext uri="{BB962C8B-B14F-4D97-AF65-F5344CB8AC3E}">
        <p14:creationId xmlns:p14="http://schemas.microsoft.com/office/powerpoint/2010/main" val="269635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7" name="Rectangle 6"/>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9525" y="0"/>
            <a:ext cx="9144000" cy="990600"/>
          </a:xfrm>
          <a:solidFill>
            <a:schemeClr val="accent1"/>
          </a:solidFill>
        </p:spPr>
        <p:txBody>
          <a:bodyPr/>
          <a:lstStyle/>
          <a:p>
            <a:r>
              <a:rPr lang="en-US" dirty="0" smtClean="0">
                <a:solidFill>
                  <a:schemeClr val="bg1"/>
                </a:solidFill>
              </a:rPr>
              <a:t>Changing Workforce Development</a:t>
            </a:r>
            <a:endParaRPr lang="en-US" dirty="0">
              <a:solidFill>
                <a:schemeClr val="bg1"/>
              </a:solidFill>
            </a:endParaRPr>
          </a:p>
        </p:txBody>
      </p:sp>
      <p:sp>
        <p:nvSpPr>
          <p:cNvPr id="10" name="Text Placeholder 9"/>
          <p:cNvSpPr>
            <a:spLocks noGrp="1"/>
          </p:cNvSpPr>
          <p:nvPr>
            <p:ph type="body" idx="1"/>
          </p:nvPr>
        </p:nvSpPr>
        <p:spPr>
          <a:xfrm>
            <a:off x="-9525" y="1066800"/>
            <a:ext cx="4810125" cy="639762"/>
          </a:xfrm>
          <a:solidFill>
            <a:schemeClr val="accent1"/>
          </a:solidFill>
        </p:spPr>
        <p:txBody>
          <a:bodyPr>
            <a:noAutofit/>
          </a:bodyPr>
          <a:lstStyle/>
          <a:p>
            <a:r>
              <a:rPr lang="en-US" sz="4400" b="0" dirty="0" smtClean="0">
                <a:solidFill>
                  <a:schemeClr val="bg1"/>
                </a:solidFill>
              </a:rPr>
              <a:t>Old Way</a:t>
            </a:r>
            <a:endParaRPr lang="en-US" sz="4400" b="0" dirty="0">
              <a:solidFill>
                <a:schemeClr val="bg1"/>
              </a:solidFill>
            </a:endParaRPr>
          </a:p>
        </p:txBody>
      </p:sp>
      <p:sp>
        <p:nvSpPr>
          <p:cNvPr id="11" name="Content Placeholder 10"/>
          <p:cNvSpPr>
            <a:spLocks noGrp="1"/>
          </p:cNvSpPr>
          <p:nvPr>
            <p:ph sz="half" idx="2"/>
          </p:nvPr>
        </p:nvSpPr>
        <p:spPr>
          <a:xfrm>
            <a:off x="-1" y="1752600"/>
            <a:ext cx="4562475" cy="3951288"/>
          </a:xfrm>
        </p:spPr>
        <p:txBody>
          <a:bodyPr/>
          <a:lstStyle/>
          <a:p>
            <a:r>
              <a:rPr lang="en-US" dirty="0" smtClean="0"/>
              <a:t>Responsive to rules and systems</a:t>
            </a:r>
          </a:p>
          <a:p>
            <a:r>
              <a:rPr lang="en-US" dirty="0" smtClean="0"/>
              <a:t>Programmatic silos with special populations</a:t>
            </a:r>
          </a:p>
          <a:p>
            <a:r>
              <a:rPr lang="en-US" dirty="0" smtClean="0"/>
              <a:t>Education and workforce are different systems</a:t>
            </a:r>
          </a:p>
          <a:p>
            <a:r>
              <a:rPr lang="en-US" dirty="0" smtClean="0"/>
              <a:t>Geography matters</a:t>
            </a:r>
          </a:p>
          <a:p>
            <a:r>
              <a:rPr lang="en-US" dirty="0" smtClean="0"/>
              <a:t>Technology to track people and results</a:t>
            </a:r>
            <a:endParaRPr lang="en-US" dirty="0"/>
          </a:p>
        </p:txBody>
      </p:sp>
      <p:sp>
        <p:nvSpPr>
          <p:cNvPr id="12" name="Text Placeholder 11"/>
          <p:cNvSpPr>
            <a:spLocks noGrp="1"/>
          </p:cNvSpPr>
          <p:nvPr>
            <p:ph type="body" sz="quarter" idx="3"/>
          </p:nvPr>
        </p:nvSpPr>
        <p:spPr>
          <a:xfrm>
            <a:off x="4800600" y="1066800"/>
            <a:ext cx="4333875" cy="639762"/>
          </a:xfrm>
          <a:solidFill>
            <a:schemeClr val="accent1"/>
          </a:solidFill>
        </p:spPr>
        <p:txBody>
          <a:bodyPr>
            <a:noAutofit/>
          </a:bodyPr>
          <a:lstStyle/>
          <a:p>
            <a:r>
              <a:rPr lang="en-US" sz="4400" b="0" dirty="0" smtClean="0">
                <a:solidFill>
                  <a:schemeClr val="bg1"/>
                </a:solidFill>
              </a:rPr>
              <a:t>New Way</a:t>
            </a:r>
            <a:endParaRPr lang="en-US" sz="4400" b="0" dirty="0">
              <a:solidFill>
                <a:schemeClr val="bg1"/>
              </a:solidFill>
            </a:endParaRPr>
          </a:p>
        </p:txBody>
      </p:sp>
      <p:sp>
        <p:nvSpPr>
          <p:cNvPr id="13" name="Content Placeholder 12"/>
          <p:cNvSpPr>
            <a:spLocks noGrp="1"/>
          </p:cNvSpPr>
          <p:nvPr>
            <p:ph sz="quarter" idx="4"/>
          </p:nvPr>
        </p:nvSpPr>
        <p:spPr>
          <a:xfrm>
            <a:off x="4572000" y="1752600"/>
            <a:ext cx="4572000" cy="3951288"/>
          </a:xfrm>
        </p:spPr>
        <p:txBody>
          <a:bodyPr/>
          <a:lstStyle/>
          <a:p>
            <a:r>
              <a:rPr lang="en-US" dirty="0" smtClean="0"/>
              <a:t>Responsive to employer needs</a:t>
            </a:r>
          </a:p>
          <a:p>
            <a:r>
              <a:rPr lang="en-US" dirty="0" smtClean="0"/>
              <a:t>Flexible, simplified and customized</a:t>
            </a:r>
          </a:p>
          <a:p>
            <a:r>
              <a:rPr lang="en-US" dirty="0" smtClean="0"/>
              <a:t>All efforts are seamless and matriculation is simple</a:t>
            </a:r>
          </a:p>
          <a:p>
            <a:r>
              <a:rPr lang="en-US" dirty="0" smtClean="0"/>
              <a:t>Industry needs matter</a:t>
            </a:r>
          </a:p>
          <a:p>
            <a:r>
              <a:rPr lang="en-US" dirty="0" smtClean="0"/>
              <a:t>Technology to customize, analyze needs, and empower customers</a:t>
            </a:r>
          </a:p>
          <a:p>
            <a:pPr marL="0" indent="0">
              <a:buNone/>
            </a:pPr>
            <a:endParaRPr lang="en-US" dirty="0"/>
          </a:p>
        </p:txBody>
      </p:sp>
      <p:sp>
        <p:nvSpPr>
          <p:cNvPr id="14" name="TextBox 13"/>
          <p:cNvSpPr txBox="1"/>
          <p:nvPr/>
        </p:nvSpPr>
        <p:spPr>
          <a:xfrm>
            <a:off x="3971925" y="6286013"/>
            <a:ext cx="5172075" cy="646331"/>
          </a:xfrm>
          <a:prstGeom prst="rect">
            <a:avLst/>
          </a:prstGeom>
          <a:noFill/>
        </p:spPr>
        <p:txBody>
          <a:bodyPr wrap="square" rtlCol="0">
            <a:spAutoFit/>
          </a:bodyPr>
          <a:lstStyle/>
          <a:p>
            <a:r>
              <a:rPr lang="en-US" dirty="0" smtClean="0"/>
              <a:t>Source: Based in part on work by the </a:t>
            </a:r>
            <a:r>
              <a:rPr lang="en-US" i="1" dirty="0" smtClean="0"/>
              <a:t>Rutgers's State of the U.S. Workforce System</a:t>
            </a:r>
            <a:r>
              <a:rPr lang="en-US" dirty="0" smtClean="0"/>
              <a:t> 2012</a:t>
            </a:r>
            <a:endParaRPr lang="en-US" dirty="0"/>
          </a:p>
        </p:txBody>
      </p:sp>
    </p:spTree>
    <p:extLst>
      <p:ext uri="{BB962C8B-B14F-4D97-AF65-F5344CB8AC3E}">
        <p14:creationId xmlns:p14="http://schemas.microsoft.com/office/powerpoint/2010/main" val="356680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fade">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500"/>
                                        <p:tgtEl>
                                          <p:spTgt spid="11">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fade">
                                      <p:cBhvr>
                                        <p:cTn id="26" dur="500"/>
                                        <p:tgtEl>
                                          <p:spTgt spid="1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500"/>
                                        <p:tgtEl>
                                          <p:spTgt spid="11">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fade">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What Springdale Supply and Demand Say</a:t>
            </a:r>
            <a:endParaRPr lang="en-US" dirty="0"/>
          </a:p>
        </p:txBody>
      </p:sp>
      <p:sp>
        <p:nvSpPr>
          <p:cNvPr id="5" name="Rectangle 4"/>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4" name="Content Placeholder 3"/>
          <p:cNvSpPr>
            <a:spLocks noGrp="1"/>
          </p:cNvSpPr>
          <p:nvPr>
            <p:ph idx="1"/>
          </p:nvPr>
        </p:nvSpPr>
        <p:spPr>
          <a:xfrm>
            <a:off x="-12701" y="1371600"/>
            <a:ext cx="9147175" cy="4845042"/>
          </a:xfrm>
        </p:spPr>
        <p:txBody>
          <a:bodyPr>
            <a:normAutofit fontScale="92500" lnSpcReduction="20000"/>
          </a:bodyPr>
          <a:lstStyle/>
          <a:p>
            <a:pPr lvl="0"/>
            <a:r>
              <a:rPr lang="en-US" dirty="0"/>
              <a:t>Businesses have trouble finding employees with specific skills</a:t>
            </a:r>
            <a:endParaRPr lang="en-US" b="1" dirty="0"/>
          </a:p>
          <a:p>
            <a:pPr lvl="0"/>
            <a:r>
              <a:rPr lang="en-US" dirty="0"/>
              <a:t>Skills are different, but fall into </a:t>
            </a:r>
            <a:r>
              <a:rPr lang="en-US" dirty="0" smtClean="0"/>
              <a:t>job </a:t>
            </a:r>
            <a:r>
              <a:rPr lang="en-US" dirty="0"/>
              <a:t>skills, work skills and life skills with varying problems with each.</a:t>
            </a:r>
            <a:endParaRPr lang="en-US" b="1" dirty="0"/>
          </a:p>
          <a:p>
            <a:pPr lvl="0"/>
            <a:r>
              <a:rPr lang="en-US" dirty="0"/>
              <a:t>Trainers have trouble identifying the future skill needs</a:t>
            </a:r>
            <a:endParaRPr lang="en-US" b="1" dirty="0"/>
          </a:p>
          <a:p>
            <a:pPr lvl="0"/>
            <a:r>
              <a:rPr lang="en-US" dirty="0"/>
              <a:t>Everyone is </a:t>
            </a:r>
            <a:r>
              <a:rPr lang="en-US" dirty="0" smtClean="0"/>
              <a:t>4-year </a:t>
            </a:r>
            <a:r>
              <a:rPr lang="en-US" dirty="0"/>
              <a:t>focused and that is mostly not the issue</a:t>
            </a:r>
            <a:endParaRPr lang="en-US" b="1" dirty="0"/>
          </a:p>
          <a:p>
            <a:pPr lvl="0"/>
            <a:r>
              <a:rPr lang="en-US" dirty="0"/>
              <a:t>Parents and students have no idea of future job markets</a:t>
            </a:r>
            <a:endParaRPr lang="en-US" b="1" dirty="0"/>
          </a:p>
          <a:p>
            <a:pPr lvl="0"/>
            <a:r>
              <a:rPr lang="en-US" dirty="0"/>
              <a:t>Training is not flexible enough (nights, weekends)</a:t>
            </a:r>
            <a:endParaRPr lang="en-US" b="1" dirty="0"/>
          </a:p>
          <a:p>
            <a:pPr lvl="0"/>
            <a:r>
              <a:rPr lang="en-US" dirty="0"/>
              <a:t>Groups don’t align or cooperate</a:t>
            </a:r>
            <a:endParaRPr lang="en-US" b="1" dirty="0"/>
          </a:p>
          <a:p>
            <a:endParaRPr lang="en-US" dirty="0"/>
          </a:p>
        </p:txBody>
      </p:sp>
    </p:spTree>
    <p:extLst>
      <p:ext uri="{BB962C8B-B14F-4D97-AF65-F5344CB8AC3E}">
        <p14:creationId xmlns:p14="http://schemas.microsoft.com/office/powerpoint/2010/main" val="390150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What Springdale Supply and Demand Say</a:t>
            </a:r>
            <a:endParaRPr lang="en-US" dirty="0"/>
          </a:p>
        </p:txBody>
      </p:sp>
      <p:sp>
        <p:nvSpPr>
          <p:cNvPr id="5" name="Rectangle 4"/>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4" name="Content Placeholder 3"/>
          <p:cNvSpPr>
            <a:spLocks noGrp="1"/>
          </p:cNvSpPr>
          <p:nvPr>
            <p:ph idx="1"/>
          </p:nvPr>
        </p:nvSpPr>
        <p:spPr>
          <a:xfrm>
            <a:off x="-12701" y="1371600"/>
            <a:ext cx="9147175" cy="4845042"/>
          </a:xfrm>
        </p:spPr>
        <p:txBody>
          <a:bodyPr>
            <a:normAutofit fontScale="92500" lnSpcReduction="20000"/>
          </a:bodyPr>
          <a:lstStyle/>
          <a:p>
            <a:pPr lvl="0"/>
            <a:r>
              <a:rPr lang="en-US" dirty="0" smtClean="0"/>
              <a:t>Rising </a:t>
            </a:r>
            <a:r>
              <a:rPr lang="en-US" dirty="0"/>
              <a:t>frustration that will impact economic competitiveness</a:t>
            </a:r>
            <a:endParaRPr lang="en-US" b="1" dirty="0"/>
          </a:p>
          <a:p>
            <a:pPr lvl="0"/>
            <a:r>
              <a:rPr lang="en-US" dirty="0"/>
              <a:t>Want “just-in-time” qualified “temporary” talent</a:t>
            </a:r>
            <a:endParaRPr lang="en-US" b="1" dirty="0"/>
          </a:p>
          <a:p>
            <a:pPr lvl="0"/>
            <a:r>
              <a:rPr lang="en-US" dirty="0"/>
              <a:t>Want all credentials quantified</a:t>
            </a:r>
            <a:endParaRPr lang="en-US" b="1" dirty="0"/>
          </a:p>
          <a:p>
            <a:pPr lvl="0"/>
            <a:r>
              <a:rPr lang="en-US" dirty="0"/>
              <a:t>Kids need more work experience</a:t>
            </a:r>
            <a:endParaRPr lang="en-US" b="1" dirty="0"/>
          </a:p>
          <a:p>
            <a:pPr lvl="0"/>
            <a:r>
              <a:rPr lang="en-US" dirty="0"/>
              <a:t>Older workers need new skills</a:t>
            </a:r>
            <a:endParaRPr lang="en-US" b="1" dirty="0"/>
          </a:p>
          <a:p>
            <a:pPr lvl="0"/>
            <a:r>
              <a:rPr lang="en-US" dirty="0"/>
              <a:t>Reasons this is hard (funding formulas, turf, rapid change and the speed to do anything, resource limitations)</a:t>
            </a:r>
            <a:endParaRPr lang="en-US" b="1" dirty="0"/>
          </a:p>
          <a:p>
            <a:pPr lvl="0"/>
            <a:r>
              <a:rPr lang="en-US" dirty="0"/>
              <a:t>We can’t exchange info as we should</a:t>
            </a:r>
            <a:endParaRPr lang="en-US" b="1" dirty="0"/>
          </a:p>
          <a:p>
            <a:pPr lvl="0"/>
            <a:r>
              <a:rPr lang="en-US" dirty="0"/>
              <a:t>We have to tell a better story, better</a:t>
            </a:r>
            <a:endParaRPr lang="en-US" b="1" dirty="0"/>
          </a:p>
          <a:p>
            <a:endParaRPr lang="en-US" dirty="0"/>
          </a:p>
        </p:txBody>
      </p:sp>
    </p:spTree>
    <p:extLst>
      <p:ext uri="{BB962C8B-B14F-4D97-AF65-F5344CB8AC3E}">
        <p14:creationId xmlns:p14="http://schemas.microsoft.com/office/powerpoint/2010/main" val="164978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0"/>
            <a:ext cx="9144000" cy="1066800"/>
          </a:xfrm>
          <a:solidFill>
            <a:schemeClr val="tx2">
              <a:lumMod val="50000"/>
            </a:schemeClr>
          </a:solidFill>
        </p:spPr>
        <p:txBody>
          <a:bodyPr>
            <a:normAutofit/>
          </a:bodyPr>
          <a:lstStyle/>
          <a:p>
            <a:pPr eaLnBrk="1" hangingPunct="1"/>
            <a:r>
              <a:rPr lang="en-US" sz="6000" dirty="0" smtClean="0">
                <a:solidFill>
                  <a:schemeClr val="bg1"/>
                </a:solidFill>
                <a:latin typeface="Calibri" panose="020F0502020204030204" pitchFamily="34" charset="0"/>
              </a:rPr>
              <a:t>Urbanization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9" name="Rectangle 8"/>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 y="990600"/>
            <a:ext cx="9153524" cy="520064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90110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Specific Directions for Springdale</a:t>
            </a:r>
            <a:endParaRPr lang="en-US" dirty="0"/>
          </a:p>
        </p:txBody>
      </p:sp>
      <p:sp>
        <p:nvSpPr>
          <p:cNvPr id="5" name="Rectangle 4"/>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4" name="Content Placeholder 3"/>
          <p:cNvSpPr>
            <a:spLocks noGrp="1"/>
          </p:cNvSpPr>
          <p:nvPr>
            <p:ph idx="1"/>
          </p:nvPr>
        </p:nvSpPr>
        <p:spPr>
          <a:xfrm>
            <a:off x="-12701" y="990600"/>
            <a:ext cx="9147175" cy="5226042"/>
          </a:xfrm>
        </p:spPr>
        <p:txBody>
          <a:bodyPr>
            <a:normAutofit fontScale="92500"/>
          </a:bodyPr>
          <a:lstStyle/>
          <a:p>
            <a:pPr marL="514350" indent="-514350">
              <a:buFont typeface="+mj-lt"/>
              <a:buAutoNum type="arabicParenR"/>
            </a:pPr>
            <a:r>
              <a:rPr lang="en-US" dirty="0" smtClean="0"/>
              <a:t>Increase available information to both supply and demand (Employer surveys annually)</a:t>
            </a:r>
          </a:p>
          <a:p>
            <a:pPr marL="514350" indent="-514350">
              <a:buFont typeface="+mj-lt"/>
              <a:buAutoNum type="arabicParenR"/>
            </a:pPr>
            <a:r>
              <a:rPr lang="en-US" dirty="0" smtClean="0"/>
              <a:t>Disseminate as widely as possible (Web and cable…) </a:t>
            </a:r>
          </a:p>
          <a:p>
            <a:pPr marL="514350" indent="-514350">
              <a:buFont typeface="+mj-lt"/>
              <a:buAutoNum type="arabicParenR"/>
            </a:pPr>
            <a:r>
              <a:rPr lang="en-US" dirty="0" smtClean="0"/>
              <a:t>Identify &amp; eliminate regulatory and legislative barriers to improvement</a:t>
            </a:r>
          </a:p>
          <a:p>
            <a:pPr marL="514350" indent="-514350">
              <a:buFont typeface="+mj-lt"/>
              <a:buAutoNum type="arabicParenR"/>
            </a:pPr>
            <a:r>
              <a:rPr lang="en-US" dirty="0" smtClean="0"/>
              <a:t>Codify collaboration</a:t>
            </a:r>
          </a:p>
          <a:p>
            <a:pPr marL="514350" indent="-514350">
              <a:buFont typeface="+mj-lt"/>
              <a:buAutoNum type="arabicParenR"/>
            </a:pPr>
            <a:r>
              <a:rPr lang="en-US" dirty="0" smtClean="0"/>
              <a:t>Dramatically increase business engagement in the development of supply (curriculum design)</a:t>
            </a:r>
          </a:p>
          <a:p>
            <a:pPr marL="514350" indent="-514350">
              <a:buFont typeface="+mj-lt"/>
              <a:buAutoNum type="arabicParenR"/>
            </a:pPr>
            <a:r>
              <a:rPr lang="en-US" dirty="0" smtClean="0"/>
              <a:t>Dramatically expand work exposure and work experience</a:t>
            </a:r>
            <a:endParaRPr lang="en-US" dirty="0"/>
          </a:p>
        </p:txBody>
      </p:sp>
    </p:spTree>
    <p:extLst>
      <p:ext uri="{BB962C8B-B14F-4D97-AF65-F5344CB8AC3E}">
        <p14:creationId xmlns:p14="http://schemas.microsoft.com/office/powerpoint/2010/main" val="317588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5" y="0"/>
            <a:ext cx="9144000" cy="6216642"/>
          </a:xfrm>
          <a:prstGeom prst="rect">
            <a:avLst/>
          </a:prstGeom>
        </p:spPr>
      </p:pic>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313671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526" y="-1"/>
            <a:ext cx="4048125" cy="6216643"/>
          </a:xfrm>
        </p:spPr>
      </p:pic>
      <p:sp>
        <p:nvSpPr>
          <p:cNvPr id="7" name="Content Placeholder 6"/>
          <p:cNvSpPr>
            <a:spLocks noGrp="1"/>
          </p:cNvSpPr>
          <p:nvPr>
            <p:ph sz="half" idx="2"/>
          </p:nvPr>
        </p:nvSpPr>
        <p:spPr>
          <a:xfrm>
            <a:off x="4038601" y="0"/>
            <a:ext cx="5095874" cy="6216642"/>
          </a:xfrm>
        </p:spPr>
        <p:txBody>
          <a:bodyPr>
            <a:noAutofit/>
          </a:bodyPr>
          <a:lstStyle/>
          <a:p>
            <a:pPr marL="0" indent="0" algn="ctr">
              <a:buNone/>
            </a:pPr>
            <a:r>
              <a:rPr lang="en-US" sz="6600" dirty="0" smtClean="0"/>
              <a:t>“Do what you can, with what you have, where you are.”</a:t>
            </a:r>
            <a:endParaRPr lang="en-US" sz="6600" dirty="0"/>
          </a:p>
        </p:txBody>
      </p:sp>
    </p:spTree>
    <p:extLst>
      <p:ext uri="{BB962C8B-B14F-4D97-AF65-F5344CB8AC3E}">
        <p14:creationId xmlns:p14="http://schemas.microsoft.com/office/powerpoint/2010/main" val="79731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6675" y="1676400"/>
            <a:ext cx="5105400" cy="1752600"/>
          </a:xfrm>
        </p:spPr>
        <p:txBody>
          <a:bodyPr>
            <a:noAutofit/>
          </a:bodyPr>
          <a:lstStyle/>
          <a:p>
            <a:r>
              <a:rPr lang="en-US" sz="4000" dirty="0" smtClean="0">
                <a:solidFill>
                  <a:schemeClr val="tx1"/>
                </a:solidFill>
              </a:rPr>
              <a:t>Follow on twitter @</a:t>
            </a:r>
            <a:r>
              <a:rPr lang="en-US" sz="4000" dirty="0" err="1" smtClean="0">
                <a:solidFill>
                  <a:schemeClr val="tx1"/>
                </a:solidFill>
              </a:rPr>
              <a:t>tedabernathy</a:t>
            </a:r>
            <a:r>
              <a:rPr lang="en-US" sz="4000" dirty="0" smtClean="0">
                <a:solidFill>
                  <a:schemeClr val="tx1"/>
                </a:solidFill>
              </a:rPr>
              <a:t> </a:t>
            </a:r>
          </a:p>
          <a:p>
            <a:r>
              <a:rPr lang="en-US" sz="4000" dirty="0" smtClean="0">
                <a:solidFill>
                  <a:schemeClr val="tx1"/>
                </a:solidFill>
              </a:rPr>
              <a:t>or </a:t>
            </a:r>
          </a:p>
          <a:p>
            <a:r>
              <a:rPr lang="en-US" sz="4000" dirty="0" smtClean="0">
                <a:solidFill>
                  <a:schemeClr val="tx1"/>
                </a:solidFill>
              </a:rPr>
              <a:t>LinkedIn Ted Abernathy</a:t>
            </a:r>
            <a:endParaRPr lang="en-US" sz="4000"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7589"/>
            <a:ext cx="6858000" cy="1431889"/>
          </a:xfrm>
          <a:prstGeom prst="rect">
            <a:avLst/>
          </a:prstGeom>
        </p:spPr>
      </p:pic>
      <p:sp>
        <p:nvSpPr>
          <p:cNvPr id="2" name="Rectangle 1"/>
          <p:cNvSpPr/>
          <p:nvPr/>
        </p:nvSpPr>
        <p:spPr>
          <a:xfrm>
            <a:off x="-9526" y="4812807"/>
            <a:ext cx="5419726" cy="1384995"/>
          </a:xfrm>
          <a:prstGeom prst="rect">
            <a:avLst/>
          </a:prstGeom>
        </p:spPr>
        <p:txBody>
          <a:bodyPr wrap="square">
            <a:spAutoFit/>
          </a:bodyPr>
          <a:lstStyle/>
          <a:p>
            <a:pPr>
              <a:buFont typeface="Wingdings" pitchFamily="2" charset="2"/>
              <a:buNone/>
            </a:pPr>
            <a:r>
              <a:rPr lang="en-US" sz="2800" b="1" dirty="0">
                <a:solidFill>
                  <a:schemeClr val="tx2">
                    <a:lumMod val="50000"/>
                  </a:schemeClr>
                </a:solidFill>
                <a:latin typeface="Bradley Hand ITC" pitchFamily="66" charset="0"/>
              </a:rPr>
              <a:t>“ Leadership and learning are indispensable to each other</a:t>
            </a:r>
            <a:r>
              <a:rPr lang="en-US" sz="2800" b="1" dirty="0" smtClean="0">
                <a:solidFill>
                  <a:schemeClr val="tx2">
                    <a:lumMod val="50000"/>
                  </a:schemeClr>
                </a:solidFill>
                <a:latin typeface="Bradley Hand ITC" pitchFamily="66" charset="0"/>
              </a:rPr>
              <a:t>.”</a:t>
            </a:r>
            <a:r>
              <a:rPr lang="en-US" sz="2800" b="1" dirty="0">
                <a:latin typeface="Bradley Hand ITC" pitchFamily="66" charset="0"/>
              </a:rPr>
              <a:t>	</a:t>
            </a:r>
            <a:endParaRPr lang="en-US" sz="2800" b="1" dirty="0" smtClean="0">
              <a:latin typeface="Bradley Hand ITC" pitchFamily="66" charset="0"/>
            </a:endParaRPr>
          </a:p>
          <a:p>
            <a:pPr>
              <a:buFont typeface="Wingdings" pitchFamily="2" charset="2"/>
              <a:buNone/>
            </a:pPr>
            <a:r>
              <a:rPr lang="en-US" sz="2800" b="1" dirty="0">
                <a:latin typeface="Bradley Hand ITC" pitchFamily="66" charset="0"/>
              </a:rPr>
              <a:t> </a:t>
            </a:r>
            <a:r>
              <a:rPr lang="en-US" sz="2800" b="1" dirty="0" smtClean="0">
                <a:latin typeface="Bradley Hand ITC" pitchFamily="66" charset="0"/>
              </a:rPr>
              <a:t>                           John </a:t>
            </a:r>
            <a:r>
              <a:rPr lang="en-US" sz="2800" b="1" dirty="0">
                <a:latin typeface="Bradley Hand ITC" pitchFamily="66" charset="0"/>
              </a:rPr>
              <a:t>F. Kennedy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1352263"/>
            <a:ext cx="3838575" cy="4864379"/>
          </a:xfrm>
          <a:prstGeom prst="rect">
            <a:avLst/>
          </a:prstGeom>
        </p:spPr>
      </p:pic>
      <p:sp>
        <p:nvSpPr>
          <p:cNvPr id="5" name="Rectangle 4"/>
          <p:cNvSpPr/>
          <p:nvPr/>
        </p:nvSpPr>
        <p:spPr>
          <a:xfrm>
            <a:off x="4495800" y="6330471"/>
            <a:ext cx="4648200" cy="584775"/>
          </a:xfrm>
          <a:prstGeom prst="rect">
            <a:avLst/>
          </a:prstGeom>
        </p:spPr>
        <p:txBody>
          <a:bodyPr wrap="square">
            <a:spAutoFit/>
          </a:bodyPr>
          <a:lstStyle/>
          <a:p>
            <a:r>
              <a:rPr lang="en-US" sz="3200" dirty="0"/>
              <a:t>ted@econleadership.com</a:t>
            </a:r>
          </a:p>
        </p:txBody>
      </p:sp>
    </p:spTree>
    <p:extLst>
      <p:ext uri="{BB962C8B-B14F-4D97-AF65-F5344CB8AC3E}">
        <p14:creationId xmlns:p14="http://schemas.microsoft.com/office/powerpoint/2010/main" val="298302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5400"/>
            <a:ext cx="9144000" cy="1295400"/>
          </a:xfrm>
        </p:spPr>
        <p:txBody>
          <a:bodyPr>
            <a:normAutofit fontScale="90000"/>
          </a:bodyPr>
          <a:lstStyle/>
          <a:p>
            <a:pPr eaLnBrk="1" hangingPunct="1"/>
            <a:r>
              <a:rPr lang="en-US" dirty="0" smtClean="0">
                <a:solidFill>
                  <a:schemeClr val="accent1">
                    <a:lumMod val="50000"/>
                  </a:schemeClr>
                </a:solidFill>
                <a:latin typeface="Palatino"/>
              </a:rPr>
              <a:t>U.S. Population Concentration</a:t>
            </a:r>
            <a:br>
              <a:rPr lang="en-US" dirty="0" smtClean="0">
                <a:solidFill>
                  <a:schemeClr val="accent1">
                    <a:lumMod val="50000"/>
                  </a:schemeClr>
                </a:solidFill>
                <a:latin typeface="Palatino"/>
              </a:rPr>
            </a:br>
            <a:r>
              <a:rPr lang="en-US" dirty="0" smtClean="0">
                <a:solidFill>
                  <a:schemeClr val="accent1">
                    <a:lumMod val="50000"/>
                  </a:schemeClr>
                </a:solidFill>
                <a:latin typeface="Palatino"/>
              </a:rPr>
              <a:t>Metro-Non-Metro </a:t>
            </a:r>
          </a:p>
        </p:txBody>
      </p:sp>
      <p:graphicFrame>
        <p:nvGraphicFramePr>
          <p:cNvPr id="3" name="Object 3"/>
          <p:cNvGraphicFramePr>
            <a:graphicFrameLocks noGrp="1" noChangeAspect="1"/>
          </p:cNvGraphicFramePr>
          <p:nvPr>
            <p:ph idx="1"/>
            <p:extLst>
              <p:ext uri="{D42A27DB-BD31-4B8C-83A1-F6EECF244321}">
                <p14:modId xmlns:p14="http://schemas.microsoft.com/office/powerpoint/2010/main" val="93523535"/>
              </p:ext>
            </p:extLst>
          </p:nvPr>
        </p:nvGraphicFramePr>
        <p:xfrm>
          <a:off x="-30812" y="1219200"/>
          <a:ext cx="9174812"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14340" name="Text Box 4"/>
          <p:cNvSpPr txBox="1">
            <a:spLocks noChangeArrowheads="1"/>
          </p:cNvSpPr>
          <p:nvPr/>
        </p:nvSpPr>
        <p:spPr bwMode="auto">
          <a:xfrm>
            <a:off x="7162800" y="6478587"/>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800" dirty="0"/>
              <a:t>Source: Census</a:t>
            </a:r>
          </a:p>
        </p:txBody>
      </p:sp>
      <p:sp>
        <p:nvSpPr>
          <p:cNvPr id="14341" name="Text Box 5"/>
          <p:cNvSpPr txBox="1">
            <a:spLocks noChangeArrowheads="1"/>
          </p:cNvSpPr>
          <p:nvPr/>
        </p:nvSpPr>
        <p:spPr bwMode="auto">
          <a:xfrm>
            <a:off x="8077200" y="2057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dirty="0"/>
              <a:t>80%</a:t>
            </a:r>
          </a:p>
        </p:txBody>
      </p:sp>
      <p:sp>
        <p:nvSpPr>
          <p:cNvPr id="2" name="Text Box 6"/>
          <p:cNvSpPr txBox="1">
            <a:spLocks noChangeArrowheads="1"/>
          </p:cNvSpPr>
          <p:nvPr/>
        </p:nvSpPr>
        <p:spPr bwMode="auto">
          <a:xfrm>
            <a:off x="1257300" y="1578114"/>
            <a:ext cx="5715000" cy="707886"/>
          </a:xfrm>
          <a:prstGeom prst="rect">
            <a:avLst/>
          </a:prstGeom>
          <a:solidFill>
            <a:srgbClr val="0070C0"/>
          </a:solidFill>
          <a:ln w="25400">
            <a:solidFill>
              <a:srgbClr val="FFFF00"/>
            </a:solidFill>
            <a:miter lim="800000"/>
            <a:headEnd/>
            <a:tailEnd/>
          </a:ln>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000" b="1" dirty="0">
                <a:solidFill>
                  <a:schemeClr val="bg1"/>
                </a:solidFill>
              </a:rPr>
              <a:t>Almost 60% of US population lives in Cities of 1 million or more</a:t>
            </a:r>
          </a:p>
        </p:txBody>
      </p:sp>
      <p:sp>
        <p:nvSpPr>
          <p:cNvPr id="8" name="Text Box 10"/>
          <p:cNvSpPr txBox="1">
            <a:spLocks noChangeArrowheads="1"/>
          </p:cNvSpPr>
          <p:nvPr/>
        </p:nvSpPr>
        <p:spPr bwMode="auto">
          <a:xfrm>
            <a:off x="4419600" y="4343400"/>
            <a:ext cx="4267200" cy="1225550"/>
          </a:xfrm>
          <a:prstGeom prst="rect">
            <a:avLst/>
          </a:prstGeom>
          <a:solidFill>
            <a:srgbClr val="33CC33"/>
          </a:solidFill>
          <a:ln w="38100">
            <a:solidFill>
              <a:srgbClr val="FFFF00"/>
            </a:solidFill>
            <a:miter lim="800000"/>
            <a:headEnd/>
            <a:tailEnd/>
          </a:ln>
        </p:spPr>
        <p:txBody>
          <a:bodyPr>
            <a:spAutoFit/>
          </a:bodyPr>
          <a:lstStyle/>
          <a:p>
            <a:pPr>
              <a:spcBef>
                <a:spcPct val="50000"/>
              </a:spcBef>
            </a:pPr>
            <a:r>
              <a:rPr lang="en-US" sz="2400" b="1" dirty="0"/>
              <a:t>In 2012 over 90% of GDP and 86% of all jobs are in metropolitan areas</a:t>
            </a:r>
          </a:p>
        </p:txBody>
      </p:sp>
    </p:spTree>
    <p:extLst>
      <p:ext uri="{BB962C8B-B14F-4D97-AF65-F5344CB8AC3E}">
        <p14:creationId xmlns:p14="http://schemas.microsoft.com/office/powerpoint/2010/main" val="4088396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6" y="76200"/>
            <a:ext cx="9202981" cy="5867400"/>
          </a:xfrm>
          <a:prstGeom prst="rect">
            <a:avLst/>
          </a:prstGeom>
        </p:spPr>
      </p:pic>
      <p:sp>
        <p:nvSpPr>
          <p:cNvPr id="3" name="TextBox 2"/>
          <p:cNvSpPr txBox="1"/>
          <p:nvPr/>
        </p:nvSpPr>
        <p:spPr>
          <a:xfrm>
            <a:off x="5047819" y="6374841"/>
            <a:ext cx="4171036" cy="369332"/>
          </a:xfrm>
          <a:prstGeom prst="rect">
            <a:avLst/>
          </a:prstGeom>
          <a:noFill/>
        </p:spPr>
        <p:txBody>
          <a:bodyPr wrap="square" rtlCol="0">
            <a:spAutoFit/>
          </a:bodyPr>
          <a:lstStyle/>
          <a:p>
            <a:r>
              <a:rPr lang="en-US" dirty="0" smtClean="0"/>
              <a:t>Source: Atlantic Cities, March 28, 2014</a:t>
            </a:r>
            <a:endParaRPr lang="en-US" dirty="0"/>
          </a:p>
        </p:txBody>
      </p:sp>
    </p:spTree>
    <p:extLst>
      <p:ext uri="{BB962C8B-B14F-4D97-AF65-F5344CB8AC3E}">
        <p14:creationId xmlns:p14="http://schemas.microsoft.com/office/powerpoint/2010/main" val="272416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30471"/>
            <a:ext cx="2193925" cy="458072"/>
          </a:xfrm>
          <a:prstGeom prst="rect">
            <a:avLst/>
          </a:prstGeom>
        </p:spPr>
      </p:pic>
      <p:sp>
        <p:nvSpPr>
          <p:cNvPr id="8" name="Rectangle 7"/>
          <p:cNvSpPr/>
          <p:nvPr/>
        </p:nvSpPr>
        <p:spPr>
          <a:xfrm>
            <a:off x="-9525" y="6216642"/>
            <a:ext cx="9144000" cy="76200"/>
          </a:xfrm>
          <a:prstGeom prst="rect">
            <a:avLst/>
          </a:prstGeom>
          <a:solidFill>
            <a:schemeClr val="tx2">
              <a:lumMod val="50000"/>
            </a:schemeClr>
          </a:solidFill>
          <a:ln w="15875">
            <a:solidFill>
              <a:schemeClr val="accent3">
                <a:lumMod val="75000"/>
              </a:schemeClr>
            </a:solidFill>
          </a:ln>
          <a:scene3d>
            <a:camera prst="orthographic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2700"/>
            <a:ext cx="9058275" cy="6216642"/>
          </a:xfrm>
          <a:prstGeom prst="rect">
            <a:avLst/>
          </a:prstGeom>
        </p:spPr>
      </p:pic>
      <p:sp>
        <p:nvSpPr>
          <p:cNvPr id="2" name="TextBox 1"/>
          <p:cNvSpPr txBox="1"/>
          <p:nvPr/>
        </p:nvSpPr>
        <p:spPr>
          <a:xfrm>
            <a:off x="5410201" y="6419211"/>
            <a:ext cx="3733799" cy="369332"/>
          </a:xfrm>
          <a:prstGeom prst="rect">
            <a:avLst/>
          </a:prstGeom>
          <a:noFill/>
        </p:spPr>
        <p:txBody>
          <a:bodyPr wrap="square" rtlCol="0">
            <a:spAutoFit/>
          </a:bodyPr>
          <a:lstStyle/>
          <a:p>
            <a:r>
              <a:rPr lang="en-US" dirty="0" smtClean="0"/>
              <a:t>Source: Atlantic Cities, March, 2014</a:t>
            </a:r>
            <a:endParaRPr lang="en-US" dirty="0"/>
          </a:p>
        </p:txBody>
      </p:sp>
    </p:spTree>
    <p:extLst>
      <p:ext uri="{BB962C8B-B14F-4D97-AF65-F5344CB8AC3E}">
        <p14:creationId xmlns:p14="http://schemas.microsoft.com/office/powerpoint/2010/main" val="414628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8F6F06-2ECC-4404-BD6D-509C1D552DAF}"/>
</file>

<file path=customXml/itemProps2.xml><?xml version="1.0" encoding="utf-8"?>
<ds:datastoreItem xmlns:ds="http://schemas.openxmlformats.org/officeDocument/2006/customXml" ds:itemID="{6B6CD20F-1AE3-410F-BE9C-0178BF3A0AC6}"/>
</file>

<file path=customXml/itemProps3.xml><?xml version="1.0" encoding="utf-8"?>
<ds:datastoreItem xmlns:ds="http://schemas.openxmlformats.org/officeDocument/2006/customXml" ds:itemID="{A319887A-6DFD-4D01-9C94-F1D940D48F71}"/>
</file>

<file path=docProps/app.xml><?xml version="1.0" encoding="utf-8"?>
<Properties xmlns="http://schemas.openxmlformats.org/officeDocument/2006/extended-properties" xmlns:vt="http://schemas.openxmlformats.org/officeDocument/2006/docPropsVTypes">
  <TotalTime>13949</TotalTime>
  <Words>1706</Words>
  <Application>Microsoft Office PowerPoint</Application>
  <PresentationFormat>On-screen Show (4:3)</PresentationFormat>
  <Paragraphs>310</Paragraphs>
  <Slides>63</Slides>
  <Notes>34</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I Have Nothing Profound the Say </vt:lpstr>
      <vt:lpstr>PowerPoint Presentation</vt:lpstr>
      <vt:lpstr>Today’s New “Place” Reality</vt:lpstr>
      <vt:lpstr>Urbanization</vt:lpstr>
      <vt:lpstr>U.S. Population Concentration Metro-Non-Metro </vt:lpstr>
      <vt:lpstr>PowerPoint Presentation</vt:lpstr>
      <vt:lpstr>PowerPoint Presentation</vt:lpstr>
      <vt:lpstr>PowerPoint Presentation</vt:lpstr>
      <vt:lpstr>Southern States % of Population Rural &amp; Small Cities 2010 </vt:lpstr>
      <vt:lpstr>The Individual Focus Workforce Conundrum for Places</vt:lpstr>
      <vt:lpstr>The Technology Conundrum</vt:lpstr>
      <vt:lpstr>McKinsey &amp; Company Disruptive Technologies: May 2013</vt:lpstr>
      <vt:lpstr>PowerPoint Presentation</vt:lpstr>
      <vt:lpstr>PowerPoint Presentation</vt:lpstr>
      <vt:lpstr>PowerPoint Presentation</vt:lpstr>
      <vt:lpstr>Re-imagine Readiness</vt:lpstr>
      <vt:lpstr>Re-imagine Readiness</vt:lpstr>
      <vt:lpstr>Re-imagine Readiness</vt:lpstr>
      <vt:lpstr>PowerPoint Presentation</vt:lpstr>
      <vt:lpstr>% of College Freshman “to be able to get a  better job” as an important reason for college</vt:lpstr>
      <vt:lpstr>Top Skills Employers Say They Want (2014)</vt:lpstr>
      <vt:lpstr>PowerPoint Presentation</vt:lpstr>
      <vt:lpstr>PowerPoint Presentation</vt:lpstr>
      <vt:lpstr>Can the Skills of the Talent Pool Keep Up With the Demand for Skills?</vt:lpstr>
      <vt:lpstr>Re-imagine Readiness</vt:lpstr>
      <vt:lpstr>US Adults Years School Completed</vt:lpstr>
      <vt:lpstr>PowerPoint Presentation</vt:lpstr>
      <vt:lpstr>PowerPoint Presentation</vt:lpstr>
      <vt:lpstr>PowerPoint Presentation</vt:lpstr>
      <vt:lpstr>PowerPoint Presentation</vt:lpstr>
      <vt:lpstr>PowerPoint Presentation</vt:lpstr>
      <vt:lpstr>PowerPoint Presentation</vt:lpstr>
      <vt:lpstr> U.S. Projected Job Growth 2013-2017</vt:lpstr>
      <vt:lpstr>PowerPoint Presentation</vt:lpstr>
      <vt:lpstr>Re-imagine Readiness</vt:lpstr>
      <vt:lpstr>Work Shifts</vt:lpstr>
      <vt:lpstr>Work Shifts</vt:lpstr>
      <vt:lpstr>PowerPoint Presentation</vt:lpstr>
      <vt:lpstr>PowerPoint Presentation</vt:lpstr>
      <vt:lpstr>Re-imagine Readiness</vt:lpstr>
      <vt:lpstr>PowerPoint Presentation</vt:lpstr>
      <vt:lpstr>Re-engage Adult Learners and Disconnected Youth</vt:lpstr>
      <vt:lpstr>2013 Unemployment Rate By Age</vt:lpstr>
      <vt:lpstr>Re-align Relationships and Resources</vt:lpstr>
      <vt:lpstr>Re-align Relationships and Resources</vt:lpstr>
      <vt:lpstr>PowerPoint Presentation</vt:lpstr>
      <vt:lpstr>PowerPoint Presentation</vt:lpstr>
      <vt:lpstr>Workforce Development</vt:lpstr>
      <vt:lpstr>PowerPoint Presentation</vt:lpstr>
      <vt:lpstr>PowerPoint Presentation</vt:lpstr>
      <vt:lpstr>Let’s Talk Barriers To Employment</vt:lpstr>
      <vt:lpstr>PowerPoint Presentation</vt:lpstr>
      <vt:lpstr>PowerPoint Presentation</vt:lpstr>
      <vt:lpstr>PowerPoint Presentation</vt:lpstr>
      <vt:lpstr>Changing Workforce Development</vt:lpstr>
      <vt:lpstr>What Springdale Supply and Demand Say</vt:lpstr>
      <vt:lpstr>What Springdale Supply and Demand Say</vt:lpstr>
      <vt:lpstr>Specific Directions for Springdale</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Abernathy</dc:creator>
  <cp:lastModifiedBy>Ted</cp:lastModifiedBy>
  <cp:revision>534</cp:revision>
  <dcterms:created xsi:type="dcterms:W3CDTF">2013-08-30T19:37:02Z</dcterms:created>
  <dcterms:modified xsi:type="dcterms:W3CDTF">2014-08-27T18:56:57Z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3221400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