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21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3.xml" ContentType="application/vnd.openxmlformats-officedocument.presentationml.slide+xml"/>
  <Override PartName="/ppt/slides/slide18.xml" ContentType="application/vnd.openxmlformats-officedocument.presentationml.slide+xml"/>
  <Override PartName="/ppt/slides/slide15.xml" ContentType="application/vnd.openxmlformats-officedocument.presentationml.slide+xml"/>
  <Override PartName="/ppt/slides/slide17.xml" ContentType="application/vnd.openxmlformats-officedocument.presentationml.slide+xml"/>
  <Override PartName="/ppt/slides/slide22.xml" ContentType="application/vnd.openxmlformats-officedocument.presentationml.slide+xml"/>
  <Override PartName="/ppt/slides/slide16.xml" ContentType="application/vnd.openxmlformats-officedocument.presentationml.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3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style13.xml" ContentType="application/vnd.ms-office.chartstyle+xml"/>
  <Override PartName="/ppt/handoutMasters/handoutMaster1.xml" ContentType="application/vnd.openxmlformats-officedocument.presentationml.handoutMaster+xml"/>
  <Override PartName="/ppt/charts/chart4.xml" ContentType="application/vnd.openxmlformats-officedocument.drawingml.chart+xml"/>
  <Override PartName="/ppt/charts/colors3.xml" ContentType="application/vnd.ms-office.chartcolorstyle+xml"/>
  <Override PartName="/ppt/charts/style3.xml" ContentType="application/vnd.ms-office.chartstyle+xml"/>
  <Override PartName="/ppt/charts/chart3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colors2.xml" ContentType="application/vnd.ms-office.chartcolorstyle+xml"/>
  <Override PartName="/ppt/charts/style2.xml" ContentType="application/vnd.ms-office.chartstyle+xml"/>
  <Override PartName="/ppt/charts/chart2.xml" ContentType="application/vnd.openxmlformats-officedocument.drawingml.chart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Masters/notesMaster1.xml" ContentType="application/vnd.openxmlformats-officedocument.presentationml.notesMaster+xml"/>
  <Override PartName="/ppt/charts/style6.xml" ContentType="application/vnd.ms-office.chartstyle+xml"/>
  <Override PartName="/ppt/charts/chart7.xml" ContentType="application/vnd.openxmlformats-officedocument.drawingml.chart+xml"/>
  <Override PartName="/ppt/charts/chart11.xml" ContentType="application/vnd.openxmlformats-officedocument.drawingml.chart+xml"/>
  <Override PartName="/ppt/charts/colors6.xml" ContentType="application/vnd.ms-office.chartcolor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colors13.xml" ContentType="application/vnd.ms-office.chartcolorstyle+xml"/>
  <Override PartName="/ppt/charts/colors10.xml" ContentType="application/vnd.ms-office.chartcolorstyle+xml"/>
  <Override PartName="/ppt/charts/style11.xml" ContentType="application/vnd.ms-office.chartstyle+xml"/>
  <Override PartName="/ppt/charts/chart10.xml" ContentType="application/vnd.openxmlformats-officedocument.drawingml.chart+xml"/>
  <Override PartName="/ppt/charts/style7.xml" ContentType="application/vnd.ms-office.chartstyle+xml"/>
  <Override PartName="/ppt/charts/style10.xml" ContentType="application/vnd.ms-office.chart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7.xml" ContentType="application/vnd.ms-office.chartcolorstyle+xml"/>
  <Override PartName="/ppt/charts/chart9.xml" ContentType="application/vnd.openxmlformats-officedocument.drawingml.chart+xml"/>
  <Override PartName="/ppt/charts/colors9.xml" ContentType="application/vnd.ms-office.chartcolorstyle+xml"/>
  <Override PartName="/ppt/charts/colors8.xml" ContentType="application/vnd.ms-office.chartcolorstyle+xml"/>
  <Override PartName="/ppt/charts/style9.xml" ContentType="application/vnd.ms-office.chartstyl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24"/>
  </p:notesMasterIdLst>
  <p:handoutMasterIdLst>
    <p:handoutMasterId r:id="rId25"/>
  </p:handoutMasterIdLst>
  <p:sldIdLst>
    <p:sldId id="290" r:id="rId2"/>
    <p:sldId id="303" r:id="rId3"/>
    <p:sldId id="306" r:id="rId4"/>
    <p:sldId id="300" r:id="rId5"/>
    <p:sldId id="309" r:id="rId6"/>
    <p:sldId id="311" r:id="rId7"/>
    <p:sldId id="310" r:id="rId8"/>
    <p:sldId id="291" r:id="rId9"/>
    <p:sldId id="292" r:id="rId10"/>
    <p:sldId id="296" r:id="rId11"/>
    <p:sldId id="293" r:id="rId12"/>
    <p:sldId id="294" r:id="rId13"/>
    <p:sldId id="298" r:id="rId14"/>
    <p:sldId id="299" r:id="rId15"/>
    <p:sldId id="305" r:id="rId16"/>
    <p:sldId id="308" r:id="rId17"/>
    <p:sldId id="301" r:id="rId18"/>
    <p:sldId id="302" r:id="rId19"/>
    <p:sldId id="312" r:id="rId20"/>
    <p:sldId id="313" r:id="rId21"/>
    <p:sldId id="304" r:id="rId22"/>
    <p:sldId id="314" r:id="rId23"/>
  </p:sldIdLst>
  <p:sldSz cx="9144000" cy="6858000" type="screen4x3"/>
  <p:notesSz cx="6858000" cy="9312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521415D9-36F7-43E2-AB2F-B90AF26B5E84}">
      <p14:sectionLst xmlns:p14="http://schemas.microsoft.com/office/powerpoint/2010/main">
        <p14:section name="Default Section" id="{F354F0EE-6ED3-4322-9919-5A469A17CC6D}">
          <p14:sldIdLst/>
        </p14:section>
        <p14:section name="Untitled Section" id="{82487ECF-18AE-4EED-9942-DDCD5A382226}">
          <p14:sldIdLst>
            <p14:sldId id="290"/>
            <p14:sldId id="303"/>
            <p14:sldId id="306"/>
            <p14:sldId id="300"/>
            <p14:sldId id="309"/>
            <p14:sldId id="311"/>
            <p14:sldId id="310"/>
            <p14:sldId id="291"/>
            <p14:sldId id="292"/>
            <p14:sldId id="296"/>
            <p14:sldId id="293"/>
            <p14:sldId id="294"/>
            <p14:sldId id="298"/>
            <p14:sldId id="299"/>
            <p14:sldId id="305"/>
            <p14:sldId id="308"/>
            <p14:sldId id="301"/>
            <p14:sldId id="302"/>
            <p14:sldId id="312"/>
            <p14:sldId id="313"/>
            <p14:sldId id="304"/>
            <p14:sldId id="31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33" userDrawn="1">
          <p15:clr>
            <a:srgbClr val="A4A3A4"/>
          </p15:clr>
        </p15:guide>
        <p15:guide id="2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535" autoAdjust="0"/>
    <p:restoredTop sz="94027" autoAdjust="0"/>
  </p:normalViewPr>
  <p:slideViewPr>
    <p:cSldViewPr>
      <p:cViewPr varScale="1">
        <p:scale>
          <a:sx n="67" d="100"/>
          <a:sy n="67" d="100"/>
        </p:scale>
        <p:origin x="834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2796" y="-108"/>
      </p:cViewPr>
      <p:guideLst>
        <p:guide orient="horz" pos="2933"/>
        <p:guide pos="216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cptex\Google%20Drive\Corporate\Clients\TSG\Phase2\Mar7_2016Mtg\TSG_TraditionalSavings3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Will%20Oliver\Documents\Governor%20Stephens\Arkansas\March%20update%20Private%20Option%20Breakout%20with%20Detail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/>
              <a:t>Projected Medicaid Spending, 2017</a:t>
            </a:r>
          </a:p>
          <a:p>
            <a:pPr>
              <a:defRPr sz="1600"/>
            </a:pPr>
            <a:r>
              <a:rPr lang="en-US" sz="1600" i="1" dirty="0"/>
              <a:t>Baseline (no changes to current programs)</a:t>
            </a:r>
          </a:p>
        </c:rich>
      </c:tx>
      <c:layout>
        <c:manualLayout>
          <c:xMode val="edge"/>
          <c:yMode val="edge"/>
          <c:x val="0.2821118309782546"/>
          <c:y val="4.733727222509780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5C1-4C6E-9BD2-1D75DA13FCF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5C1-4C6E-9BD2-1D75DA13FCF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5C1-4C6E-9BD2-1D75DA13FCF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5C1-4C6E-9BD2-1D75DA13FCF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5C1-4C6E-9BD2-1D75DA13FCF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5C1-4C6E-9BD2-1D75DA13FCF7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75C1-4C6E-9BD2-1D75DA13FCF7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75C1-4C6E-9BD2-1D75DA13FCF7}"/>
              </c:ext>
            </c:extLst>
          </c:dPt>
          <c:dLbls>
            <c:dLbl>
              <c:idx val="0"/>
              <c:layout>
                <c:manualLayout>
                  <c:x val="0.16658916177850921"/>
                  <c:y val="6.7449276435505856E-2"/>
                </c:manualLayout>
              </c:layout>
              <c:tx>
                <c:rich>
                  <a:bodyPr/>
                  <a:lstStyle/>
                  <a:p>
                    <a:fld id="{EA1E574E-3308-4D9E-8081-8D63936DAD57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76749B16-2AB8-4203-8414-84ECA4970350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5C1-4C6E-9BD2-1D75DA13FCF7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1"/>
              <c:layout>
                <c:manualLayout>
                  <c:x val="0.12679583276878903"/>
                  <c:y val="8.0138647267247856E-2"/>
                </c:manualLayout>
              </c:layout>
              <c:tx>
                <c:rich>
                  <a:bodyPr/>
                  <a:lstStyle/>
                  <a:p>
                    <a:fld id="{6A24E181-E31A-4B99-95CB-8E1A104E97A0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F2049A1E-D302-4508-ADE4-41FAF165AD7B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5C1-4C6E-9BD2-1D75DA13FCF7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2"/>
              <c:layout>
                <c:manualLayout>
                  <c:x val="7.1658373480293705E-2"/>
                  <c:y val="0.13015215267798491"/>
                </c:manualLayout>
              </c:layout>
              <c:tx>
                <c:rich>
                  <a:bodyPr/>
                  <a:lstStyle/>
                  <a:p>
                    <a:fld id="{17652259-FEC4-40BA-A6CF-015A934FD6F6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6E95B173-99FF-453F-8A5D-AB9CFD25587C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75C1-4C6E-9BD2-1D75DA13FCF7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3"/>
              <c:layout>
                <c:manualLayout>
                  <c:x val="0.13325479123539757"/>
                  <c:y val="3.5202530220686E-2"/>
                </c:manualLayout>
              </c:layout>
              <c:tx>
                <c:rich>
                  <a:bodyPr/>
                  <a:lstStyle/>
                  <a:p>
                    <a:fld id="{0AE0927A-F805-483C-9108-E9777D1232DA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60CCCEE4-9954-4F6A-A883-F944273E1422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7-75C1-4C6E-9BD2-1D75DA13FCF7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4"/>
              <c:layout>
                <c:manualLayout>
                  <c:x val="-0.27874508478944926"/>
                  <c:y val="-3.167174123881529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F565995C-F917-4C2F-ACBD-1CF49BEDCF71}" type="CELLRANGE">
                      <a:rPr lang="en-US" baseline="0" dirty="0"/>
                      <a:pPr>
                        <a:defRPr sz="1400"/>
                      </a:pPr>
                      <a:t>[CELLRANGE]</a:t>
                    </a:fld>
                    <a:r>
                      <a:rPr lang="en-US" baseline="0" dirty="0"/>
                      <a:t>, </a:t>
                    </a:r>
                    <a:fld id="{3F29701F-3BC4-4926-860B-11B89DCB56DD}" type="VALUE">
                      <a:rPr lang="en-US" baseline="0" dirty="0"/>
                      <a:pPr>
                        <a:defRPr sz="1400"/>
                      </a:pPr>
                      <a:t>[VALUE]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9-75C1-4C6E-9BD2-1D75DA13FCF7}"/>
                </c:ext>
                <c:ext xmlns:c15="http://schemas.microsoft.com/office/drawing/2012/chart" uri="{CE6537A1-D6FC-4f65-9D91-7224C49458BB}">
                  <c15:layout>
                    <c:manualLayout>
                      <c:w val="0.24933485860339782"/>
                      <c:h val="0.1459565893607182"/>
                    </c:manualLayout>
                  </c15:layout>
                  <c15:dlblFieldTable/>
                  <c15:showDataLabelsRange val="1"/>
                </c:ext>
              </c:extLst>
            </c:dLbl>
            <c:dLbl>
              <c:idx val="5"/>
              <c:layout>
                <c:manualLayout>
                  <c:x val="-8.8739993477828905E-2"/>
                  <c:y val="-0.1887790537167461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05798FAE-671E-46E2-9257-EB38CDB3912C}" type="CELLRANGE">
                      <a:rPr lang="en-US" baseline="0" dirty="0"/>
                      <a:pPr>
                        <a:defRPr sz="1400"/>
                      </a:pPr>
                      <a:t>[CELLRANGE]</a:t>
                    </a:fld>
                    <a:r>
                      <a:rPr lang="en-US" baseline="0" dirty="0"/>
                      <a:t>, </a:t>
                    </a:r>
                    <a:fld id="{39516213-D046-417F-A377-AFD7F6D17469}" type="VALUE">
                      <a:rPr lang="en-US" baseline="0" dirty="0"/>
                      <a:pPr>
                        <a:defRPr sz="1400"/>
                      </a:pPr>
                      <a:t>[VALUE]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B-75C1-4C6E-9BD2-1D75DA13FCF7}"/>
                </c:ext>
                <c:ext xmlns:c15="http://schemas.microsoft.com/office/drawing/2012/chart" uri="{CE6537A1-D6FC-4f65-9D91-7224C49458BB}">
                  <c15:layout>
                    <c:manualLayout>
                      <c:w val="0.29862306726779098"/>
                      <c:h val="8.2619319123537358E-2"/>
                    </c:manualLayout>
                  </c15:layout>
                  <c15:dlblFieldTable/>
                  <c15:showDataLabelsRange val="1"/>
                </c:ext>
              </c:extLst>
            </c:dLbl>
            <c:dLbl>
              <c:idx val="6"/>
              <c:layout>
                <c:manualLayout>
                  <c:x val="-8.6712779216668159E-2"/>
                  <c:y val="-0.27129748605538384"/>
                </c:manualLayout>
              </c:layout>
              <c:tx>
                <c:rich>
                  <a:bodyPr/>
                  <a:lstStyle/>
                  <a:p>
                    <a:fld id="{87B67220-A2FD-433E-8F28-0E3F23ED62E5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1C9A87E0-B54D-4A9F-AA2D-7F5D57D94E21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D-75C1-4C6E-9BD2-1D75DA13FCF7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dLbl>
              <c:idx val="7"/>
              <c:layout>
                <c:manualLayout>
                  <c:x val="-0.12952806383397325"/>
                  <c:y val="4.5647542822836798E-3"/>
                </c:manualLayout>
              </c:layout>
              <c:tx>
                <c:rich>
                  <a:bodyPr/>
                  <a:lstStyle/>
                  <a:p>
                    <a:fld id="{DF2D51E9-BE81-4DE9-9C4F-0724121EBE76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C6CEAA9B-B2AD-4BCB-92FB-6FC9234DBCD3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F-75C1-4C6E-9BD2-1D75DA13FCF7}"/>
                </c:ex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>
                <c15:showDataLabelsRange val="1"/>
              </c:ext>
            </c:extLst>
          </c:dLbls>
          <c:val>
            <c:numRef>
              <c:f>FullBreakout!$H$26:$H$33</c:f>
              <c:numCache>
                <c:formatCode>"$"#,##0</c:formatCode>
                <c:ptCount val="8"/>
                <c:pt idx="0">
                  <c:v>1105148297.5291538</c:v>
                </c:pt>
                <c:pt idx="1">
                  <c:v>169931955.91621917</c:v>
                </c:pt>
                <c:pt idx="2">
                  <c:v>839595883.23419404</c:v>
                </c:pt>
                <c:pt idx="3">
                  <c:v>978063255.2718302</c:v>
                </c:pt>
                <c:pt idx="4">
                  <c:v>1029175052.65569</c:v>
                </c:pt>
                <c:pt idx="5">
                  <c:v>126842256.89048541</c:v>
                </c:pt>
                <c:pt idx="6">
                  <c:v>1130105834.6946785</c:v>
                </c:pt>
                <c:pt idx="7">
                  <c:v>1630373382.1724999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75C1-4C6E-9BD2-1D75DA13FCF7}"/>
            </c:ext>
            <c:ext xmlns:c15="http://schemas.microsoft.com/office/drawing/2012/chart" uri="{02D57815-91ED-43cb-92C2-25804820EDAC}">
              <c15:datalabelsRange>
                <c15:f>FullBreakout!$G$26:$G$33</c15:f>
                <c15:dlblRangeCache>
                  <c:ptCount val="8"/>
                  <c:pt idx="0">
                    <c:v>Elder programs (SNF and Waiver)</c:v>
                  </c:pt>
                  <c:pt idx="1">
                    <c:v>DD HDC</c:v>
                  </c:pt>
                  <c:pt idx="2">
                    <c:v>DD non-HDC (Waiver and Halo)</c:v>
                  </c:pt>
                  <c:pt idx="3">
                    <c:v>BH (Program and Halo)</c:v>
                  </c:pt>
                  <c:pt idx="4">
                    <c:v>Other medical and pharmacy</c:v>
                  </c:pt>
                  <c:pt idx="5">
                    <c:v>All Dental</c:v>
                  </c:pt>
                  <c:pt idx="6">
                    <c:v>Non-claims based payments</c:v>
                  </c:pt>
                  <c:pt idx="7">
                    <c:v>PO all funds</c:v>
                  </c:pt>
                </c15:dlblRangeCache>
              </c15:datalabelsRange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PO with 50-100% FPL by Household Size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2495636673466199"/>
          <c:y val="0.20634488870709344"/>
          <c:w val="0.62912735896765759"/>
          <c:h val="0.6862555816886525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'50-100% FPL'!$B$2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'100-138% FPL'!$I$2</c:f>
              <c:numCache>
                <c:formatCode>#,##0</c:formatCode>
                <c:ptCount val="1"/>
                <c:pt idx="0">
                  <c:v>15726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5F-462F-A0CC-928F38FD7ED9}"/>
            </c:ext>
          </c:extLst>
        </c:ser>
        <c:ser>
          <c:idx val="1"/>
          <c:order val="1"/>
          <c:tx>
            <c:strRef>
              <c:f>'50-100% FPL'!$B$3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'50-100% FPL'!$I$3</c:f>
              <c:numCache>
                <c:formatCode>#,##0</c:formatCode>
                <c:ptCount val="1"/>
                <c:pt idx="0">
                  <c:v>13985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85F-462F-A0CC-928F38FD7ED9}"/>
            </c:ext>
          </c:extLst>
        </c:ser>
        <c:ser>
          <c:idx val="2"/>
          <c:order val="2"/>
          <c:tx>
            <c:strRef>
              <c:f>'50-100% FPL'!$B$4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'50-100% FPL'!$I$4</c:f>
              <c:numCache>
                <c:formatCode>#,##0</c:formatCode>
                <c:ptCount val="1"/>
                <c:pt idx="0">
                  <c:v>11484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B85F-462F-A0CC-928F38FD7ED9}"/>
            </c:ext>
          </c:extLst>
        </c:ser>
        <c:ser>
          <c:idx val="3"/>
          <c:order val="3"/>
          <c:tx>
            <c:strRef>
              <c:f>'50-100% FPL'!$B$5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'50-100% FPL'!$I$5</c:f>
              <c:numCache>
                <c:formatCode>#,##0</c:formatCode>
                <c:ptCount val="1"/>
                <c:pt idx="0">
                  <c:v>9789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B85F-462F-A0CC-928F38FD7ED9}"/>
            </c:ext>
          </c:extLst>
        </c:ser>
        <c:ser>
          <c:idx val="4"/>
          <c:order val="4"/>
          <c:tx>
            <c:strRef>
              <c:f>'50-100% FPL'!$B$6</c:f>
              <c:strCache>
                <c:ptCount val="1"/>
                <c:pt idx="0">
                  <c:v>5+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'50-100% FPL'!$I$6</c:f>
              <c:numCache>
                <c:formatCode>#,##0</c:formatCode>
                <c:ptCount val="1"/>
                <c:pt idx="0">
                  <c:v>8113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B85F-462F-A0CC-928F38FD7E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18418384"/>
        <c:axId val="218781600"/>
      </c:barChart>
      <c:catAx>
        <c:axId val="218418384"/>
        <c:scaling>
          <c:orientation val="minMax"/>
        </c:scaling>
        <c:delete val="1"/>
        <c:axPos val="b"/>
        <c:majorTickMark val="none"/>
        <c:minorTickMark val="none"/>
        <c:tickLblPos val="nextTo"/>
        <c:crossAx val="218781600"/>
        <c:crosses val="autoZero"/>
        <c:auto val="1"/>
        <c:lblAlgn val="ctr"/>
        <c:lblOffset val="100"/>
        <c:noMultiLvlLbl val="0"/>
      </c:catAx>
      <c:valAx>
        <c:axId val="218781600"/>
        <c:scaling>
          <c:orientation val="minMax"/>
          <c:max val="600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 of Members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418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Percent</a:t>
            </a:r>
            <a:r>
              <a:rPr lang="en-US" baseline="0" dirty="0"/>
              <a:t> of PO Members 50-100% FPL with Other Benefits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'50-100% FPL'!$J$1:$N$1</c:f>
              <c:strCache>
                <c:ptCount val="5"/>
                <c:pt idx="0">
                  <c:v>Higher ED</c:v>
                </c:pt>
                <c:pt idx="1">
                  <c:v>UI Benefits</c:v>
                </c:pt>
                <c:pt idx="2">
                  <c:v>SNAP</c:v>
                </c:pt>
                <c:pt idx="3">
                  <c:v>TANF</c:v>
                </c:pt>
                <c:pt idx="4">
                  <c:v>SNAP &amp; TANF</c:v>
                </c:pt>
              </c:strCache>
            </c:strRef>
          </c:cat>
          <c:val>
            <c:numRef>
              <c:f>'50-100% FPL'!$J$12:$N$12</c:f>
              <c:numCache>
                <c:formatCode>0%</c:formatCode>
                <c:ptCount val="5"/>
                <c:pt idx="0">
                  <c:v>1.2391897856757508E-2</c:v>
                </c:pt>
                <c:pt idx="1">
                  <c:v>2.1514165672154195E-2</c:v>
                </c:pt>
                <c:pt idx="2">
                  <c:v>0.36250388268567413</c:v>
                </c:pt>
                <c:pt idx="3">
                  <c:v>3.7437263973581388E-3</c:v>
                </c:pt>
                <c:pt idx="4">
                  <c:v>2.9263188870179337E-3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80A-4478-8143-1D6F1A059A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218783840"/>
        <c:axId val="218784400"/>
      </c:barChart>
      <c:catAx>
        <c:axId val="218783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784400"/>
        <c:crosses val="autoZero"/>
        <c:auto val="1"/>
        <c:lblAlgn val="ctr"/>
        <c:lblOffset val="100"/>
        <c:noMultiLvlLbl val="0"/>
      </c:catAx>
      <c:valAx>
        <c:axId val="21878440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00" dirty="0"/>
                  <a:t>Percent</a:t>
                </a:r>
                <a:r>
                  <a:rPr lang="en-US" sz="1100" dirty="0"/>
                  <a:t> of Members at 50-100%FPL</a:t>
                </a:r>
              </a:p>
            </c:rich>
          </c:tx>
          <c:layout>
            <c:manualLayout>
              <c:xMode val="edge"/>
              <c:yMode val="edge"/>
              <c:x val="2.7777777777777776E-2"/>
              <c:y val="0.1026851851851851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783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PO with 0-50% FPL by Household</a:t>
            </a:r>
            <a:r>
              <a:rPr lang="en-US" baseline="0" dirty="0"/>
              <a:t> Size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7672533685920229"/>
          <c:y val="0.14384491001124861"/>
          <c:w val="0.57735857027397508"/>
          <c:h val="0.7487556242969627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'0-50% FPL'!$B$2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'0-50% FPL'!$I$2</c:f>
              <c:numCache>
                <c:formatCode>#,##0</c:formatCode>
                <c:ptCount val="1"/>
                <c:pt idx="0">
                  <c:v>110318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712-44A6-A521-7647E20CB709}"/>
            </c:ext>
          </c:extLst>
        </c:ser>
        <c:ser>
          <c:idx val="1"/>
          <c:order val="1"/>
          <c:tx>
            <c:strRef>
              <c:f>'0-50% FPL'!$B$3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'0-50% FPL'!$I$3</c:f>
              <c:numCache>
                <c:formatCode>#,##0</c:formatCode>
                <c:ptCount val="1"/>
                <c:pt idx="0">
                  <c:v>15906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712-44A6-A521-7647E20CB709}"/>
            </c:ext>
          </c:extLst>
        </c:ser>
        <c:ser>
          <c:idx val="2"/>
          <c:order val="2"/>
          <c:tx>
            <c:strRef>
              <c:f>'0-50% FPL'!$B$4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'0-50% FPL'!$I$4</c:f>
              <c:numCache>
                <c:formatCode>#,##0</c:formatCode>
                <c:ptCount val="1"/>
                <c:pt idx="0">
                  <c:v>9222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712-44A6-A521-7647E20CB709}"/>
            </c:ext>
          </c:extLst>
        </c:ser>
        <c:ser>
          <c:idx val="3"/>
          <c:order val="3"/>
          <c:tx>
            <c:strRef>
              <c:f>'0-50% FPL'!$B$5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'0-50% FPL'!$I$5</c:f>
              <c:numCache>
                <c:formatCode>#,##0</c:formatCode>
                <c:ptCount val="1"/>
                <c:pt idx="0">
                  <c:v>7103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712-44A6-A521-7647E20CB709}"/>
            </c:ext>
          </c:extLst>
        </c:ser>
        <c:ser>
          <c:idx val="4"/>
          <c:order val="4"/>
          <c:tx>
            <c:strRef>
              <c:f>'0-50% FPL'!$B$6</c:f>
              <c:strCache>
                <c:ptCount val="1"/>
                <c:pt idx="0">
                  <c:v>5+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'0-50% FPL'!$I$6</c:f>
              <c:numCache>
                <c:formatCode>#,##0</c:formatCode>
                <c:ptCount val="1"/>
                <c:pt idx="0">
                  <c:v>6326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712-44A6-A521-7647E20CB7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18456192"/>
        <c:axId val="218456752"/>
      </c:barChart>
      <c:catAx>
        <c:axId val="218456192"/>
        <c:scaling>
          <c:orientation val="minMax"/>
        </c:scaling>
        <c:delete val="1"/>
        <c:axPos val="b"/>
        <c:majorTickMark val="none"/>
        <c:minorTickMark val="none"/>
        <c:tickLblPos val="nextTo"/>
        <c:crossAx val="218456752"/>
        <c:crosses val="autoZero"/>
        <c:auto val="1"/>
        <c:lblAlgn val="ctr"/>
        <c:lblOffset val="100"/>
        <c:noMultiLvlLbl val="0"/>
      </c:catAx>
      <c:valAx>
        <c:axId val="218456752"/>
        <c:scaling>
          <c:orientation val="minMax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Number of Members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4561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Percent of PO Members 0-50% FPL with Other Benefits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'0-50% FPL'!$J$1:$N$1</c:f>
              <c:strCache>
                <c:ptCount val="5"/>
                <c:pt idx="0">
                  <c:v>Higher ED</c:v>
                </c:pt>
                <c:pt idx="1">
                  <c:v>UI Benefits</c:v>
                </c:pt>
                <c:pt idx="2">
                  <c:v>SNAP</c:v>
                </c:pt>
                <c:pt idx="3">
                  <c:v>TANF</c:v>
                </c:pt>
                <c:pt idx="4">
                  <c:v>SNAP &amp; TANF</c:v>
                </c:pt>
              </c:strCache>
            </c:strRef>
          </c:cat>
          <c:val>
            <c:numRef>
              <c:f>'0-50% FPL'!$J$12:$N$12</c:f>
              <c:numCache>
                <c:formatCode>0%</c:formatCode>
                <c:ptCount val="5"/>
                <c:pt idx="0">
                  <c:v>7.835001063137479E-3</c:v>
                </c:pt>
                <c:pt idx="1">
                  <c:v>1.5051449410764106E-2</c:v>
                </c:pt>
                <c:pt idx="2">
                  <c:v>0.36904401389166308</c:v>
                </c:pt>
                <c:pt idx="3">
                  <c:v>3.5953376589068367E-3</c:v>
                </c:pt>
                <c:pt idx="4">
                  <c:v>2.6030760111081758E-3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DD3-4C9A-B9F5-73E964D7D9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218458992"/>
        <c:axId val="218459552"/>
      </c:barChart>
      <c:catAx>
        <c:axId val="218458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459552"/>
        <c:crosses val="autoZero"/>
        <c:auto val="1"/>
        <c:lblAlgn val="ctr"/>
        <c:lblOffset val="100"/>
        <c:noMultiLvlLbl val="0"/>
      </c:catAx>
      <c:valAx>
        <c:axId val="21845955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dirty="0"/>
                  <a:t>Percent of Members at 0-50% FPL</a:t>
                </a:r>
              </a:p>
            </c:rich>
          </c:tx>
          <c:layout>
            <c:manualLayout>
              <c:xMode val="edge"/>
              <c:yMode val="edge"/>
              <c:x val="1.3888888888888888E-2"/>
              <c:y val="9.5161854768153989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458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PO Members by %FPL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Totals!$Q$15</c:f>
              <c:strCache>
                <c:ptCount val="1"/>
                <c:pt idx="0">
                  <c:v>0-50% of FPL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Totals!$Q$16</c:f>
              <c:numCache>
                <c:formatCode>General</c:formatCode>
                <c:ptCount val="1"/>
                <c:pt idx="0">
                  <c:v>148849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E42-43A4-84B5-B7918A85D98A}"/>
            </c:ext>
          </c:extLst>
        </c:ser>
        <c:ser>
          <c:idx val="1"/>
          <c:order val="1"/>
          <c:tx>
            <c:strRef>
              <c:f>Totals!$R$15</c:f>
              <c:strCache>
                <c:ptCount val="1"/>
                <c:pt idx="0">
                  <c:v>50-100% of FPL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Totals!$R$16</c:f>
              <c:numCache>
                <c:formatCode>General</c:formatCode>
                <c:ptCount val="1"/>
                <c:pt idx="0">
                  <c:v>61169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E42-43A4-84B5-B7918A85D98A}"/>
            </c:ext>
          </c:extLst>
        </c:ser>
        <c:ser>
          <c:idx val="2"/>
          <c:order val="2"/>
          <c:tx>
            <c:strRef>
              <c:f>Totals!$S$15</c:f>
              <c:strCache>
                <c:ptCount val="1"/>
                <c:pt idx="0">
                  <c:v>100-138% of FPL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Totals!$S$16</c:f>
              <c:numCache>
                <c:formatCode>General</c:formatCode>
                <c:ptCount val="1"/>
                <c:pt idx="0">
                  <c:v>39517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E42-43A4-84B5-B7918A85D98A}"/>
            </c:ext>
          </c:extLst>
        </c:ser>
        <c:ser>
          <c:idx val="3"/>
          <c:order val="3"/>
          <c:tx>
            <c:strRef>
              <c:f>Totals!$T$15</c:f>
              <c:strCache>
                <c:ptCount val="1"/>
                <c:pt idx="0">
                  <c:v>Over 138% of FPL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Totals!$T$16</c:f>
              <c:numCache>
                <c:formatCode>General</c:formatCode>
                <c:ptCount val="1"/>
                <c:pt idx="0">
                  <c:v>2135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E42-43A4-84B5-B7918A85D9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17269264"/>
        <c:axId val="217269824"/>
      </c:barChart>
      <c:catAx>
        <c:axId val="217269264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7269824"/>
        <c:crosses val="autoZero"/>
        <c:auto val="1"/>
        <c:lblAlgn val="ctr"/>
        <c:lblOffset val="100"/>
        <c:noMultiLvlLbl val="0"/>
      </c:catAx>
      <c:valAx>
        <c:axId val="217269824"/>
        <c:scaling>
          <c:orientation val="minMax"/>
          <c:max val="2600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 smtClean="0"/>
                  <a:t>Number </a:t>
                </a:r>
                <a:r>
                  <a:rPr lang="en-US" dirty="0"/>
                  <a:t>of PO Members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269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PO Members by %FPL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Totals!$Q$15</c:f>
              <c:strCache>
                <c:ptCount val="1"/>
                <c:pt idx="0">
                  <c:v>0-50% of FPL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Totals!$Q$17</c:f>
              <c:numCache>
                <c:formatCode>0%</c:formatCode>
                <c:ptCount val="1"/>
                <c:pt idx="0">
                  <c:v>0.59144514642190171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B93-4C86-B1C9-08D256439411}"/>
            </c:ext>
          </c:extLst>
        </c:ser>
        <c:ser>
          <c:idx val="1"/>
          <c:order val="1"/>
          <c:tx>
            <c:strRef>
              <c:f>Totals!$R$15</c:f>
              <c:strCache>
                <c:ptCount val="1"/>
                <c:pt idx="0">
                  <c:v>50-100% of FPL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Totals!$R$17</c:f>
              <c:numCache>
                <c:formatCode>0%</c:formatCode>
                <c:ptCount val="1"/>
                <c:pt idx="0">
                  <c:v>0.24305240990185562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B93-4C86-B1C9-08D256439411}"/>
            </c:ext>
          </c:extLst>
        </c:ser>
        <c:ser>
          <c:idx val="2"/>
          <c:order val="2"/>
          <c:tx>
            <c:strRef>
              <c:f>Totals!$S$15</c:f>
              <c:strCache>
                <c:ptCount val="1"/>
                <c:pt idx="0">
                  <c:v>100-138% of FPL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Totals!$S$17</c:f>
              <c:numCache>
                <c:formatCode>0%</c:formatCode>
                <c:ptCount val="1"/>
                <c:pt idx="0">
                  <c:v>0.15701911232963803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AB93-4C86-B1C9-08D256439411}"/>
            </c:ext>
          </c:extLst>
        </c:ser>
        <c:ser>
          <c:idx val="3"/>
          <c:order val="3"/>
          <c:tx>
            <c:strRef>
              <c:f>Totals!$T$15</c:f>
              <c:strCache>
                <c:ptCount val="1"/>
                <c:pt idx="0">
                  <c:v>Over 138% of FPL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val>
            <c:numRef>
              <c:f>Totals!$T$17</c:f>
              <c:numCache>
                <c:formatCode>0%</c:formatCode>
                <c:ptCount val="1"/>
                <c:pt idx="0">
                  <c:v>8.4833313466046809E-3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AB93-4C86-B1C9-08D25643941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17037568"/>
        <c:axId val="217038128"/>
      </c:barChart>
      <c:catAx>
        <c:axId val="2170375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217038128"/>
        <c:crosses val="autoZero"/>
        <c:auto val="1"/>
        <c:lblAlgn val="ctr"/>
        <c:lblOffset val="100"/>
        <c:noMultiLvlLbl val="0"/>
      </c:catAx>
      <c:valAx>
        <c:axId val="217038128"/>
        <c:scaling>
          <c:orientation val="minMax"/>
          <c:max val="1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Percent of PO Members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37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</a:t>
            </a:r>
            <a:r>
              <a:rPr lang="en-US" baseline="0" dirty="0"/>
              <a:t> of PO Members with Other Benefits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34838145231846"/>
          <c:y val="0.18097222222222226"/>
          <c:w val="0.84596062992125987"/>
          <c:h val="0.7208876494604841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Totals!$P$31:$P$35</c:f>
              <c:strCache>
                <c:ptCount val="5"/>
                <c:pt idx="0">
                  <c:v>Higher Ed</c:v>
                </c:pt>
                <c:pt idx="1">
                  <c:v>UI Benefits</c:v>
                </c:pt>
                <c:pt idx="2">
                  <c:v>SNAP</c:v>
                </c:pt>
                <c:pt idx="3">
                  <c:v>TANF</c:v>
                </c:pt>
                <c:pt idx="4">
                  <c:v>SNAP &amp; TANF</c:v>
                </c:pt>
              </c:strCache>
            </c:strRef>
          </c:cat>
          <c:val>
            <c:numRef>
              <c:f>Totals!$U$31:$U$35</c:f>
              <c:numCache>
                <c:formatCode>#,##0</c:formatCode>
                <c:ptCount val="5"/>
                <c:pt idx="0">
                  <c:v>2441</c:v>
                </c:pt>
                <c:pt idx="1">
                  <c:v>4616</c:v>
                </c:pt>
                <c:pt idx="2">
                  <c:v>87557</c:v>
                </c:pt>
                <c:pt idx="3">
                  <c:v>884</c:v>
                </c:pt>
                <c:pt idx="4">
                  <c:v>655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320-4D51-A76F-47932721016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217543648"/>
        <c:axId val="217544208"/>
      </c:barChart>
      <c:catAx>
        <c:axId val="21754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544208"/>
        <c:crosses val="autoZero"/>
        <c:auto val="1"/>
        <c:lblAlgn val="ctr"/>
        <c:lblOffset val="100"/>
        <c:noMultiLvlLbl val="0"/>
      </c:catAx>
      <c:valAx>
        <c:axId val="217544208"/>
        <c:scaling>
          <c:orientation val="minMax"/>
        </c:scaling>
        <c:delete val="0"/>
        <c:axPos val="l"/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543648"/>
        <c:crosses val="autoZero"/>
        <c:crossBetween val="between"/>
        <c:majorUnit val="2000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Percent of PO Members with Other Benefits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Totals!$P$31:$P$35</c:f>
              <c:strCache>
                <c:ptCount val="5"/>
                <c:pt idx="0">
                  <c:v>Higher Ed</c:v>
                </c:pt>
                <c:pt idx="1">
                  <c:v>UI Benefits</c:v>
                </c:pt>
                <c:pt idx="2">
                  <c:v>SNAP</c:v>
                </c:pt>
                <c:pt idx="3">
                  <c:v>TANF</c:v>
                </c:pt>
                <c:pt idx="4">
                  <c:v>SNAP &amp; TANF</c:v>
                </c:pt>
              </c:strCache>
            </c:strRef>
          </c:cat>
          <c:val>
            <c:numRef>
              <c:f>Totals!$V$31:$V$35</c:f>
              <c:numCache>
                <c:formatCode>0%</c:formatCode>
                <c:ptCount val="5"/>
                <c:pt idx="0">
                  <c:v>9.6992092819962652E-3</c:v>
                </c:pt>
                <c:pt idx="1">
                  <c:v>1.8341478920808996E-2</c:v>
                </c:pt>
                <c:pt idx="2">
                  <c:v>0.34790400127150634</c:v>
                </c:pt>
                <c:pt idx="3">
                  <c:v>3.5125362577979099E-3</c:v>
                </c:pt>
                <c:pt idx="4">
                  <c:v>2.6026145349068225E-3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A6E-4D9E-B4A5-4730737E13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216573952"/>
        <c:axId val="216574512"/>
      </c:barChart>
      <c:catAx>
        <c:axId val="216573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574512"/>
        <c:crosses val="autoZero"/>
        <c:auto val="1"/>
        <c:lblAlgn val="ctr"/>
        <c:lblOffset val="100"/>
        <c:noMultiLvlLbl val="0"/>
      </c:catAx>
      <c:valAx>
        <c:axId val="216574512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573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Population in %FPL Group by Household Size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'Over 138% FPL'!$A$32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'Over 138% FPL'!$C$31:$G$31</c:f>
              <c:strCache>
                <c:ptCount val="5"/>
                <c:pt idx="0">
                  <c:v>Over 138%</c:v>
                </c:pt>
                <c:pt idx="1">
                  <c:v>100-138%</c:v>
                </c:pt>
                <c:pt idx="2">
                  <c:v>50-100%</c:v>
                </c:pt>
                <c:pt idx="3">
                  <c:v>0-50%</c:v>
                </c:pt>
                <c:pt idx="4">
                  <c:v>0-40%</c:v>
                </c:pt>
              </c:strCache>
            </c:strRef>
          </c:cat>
          <c:val>
            <c:numRef>
              <c:f>'Over 138% FPL'!$C$32:$G$32</c:f>
              <c:numCache>
                <c:formatCode>#,##0</c:formatCode>
                <c:ptCount val="5"/>
                <c:pt idx="0">
                  <c:v>913</c:v>
                </c:pt>
                <c:pt idx="1">
                  <c:v>15726</c:v>
                </c:pt>
                <c:pt idx="2">
                  <c:v>17798</c:v>
                </c:pt>
                <c:pt idx="3">
                  <c:v>110318</c:v>
                </c:pt>
                <c:pt idx="4">
                  <c:v>91667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5EB-4656-81C4-BE0A15726026}"/>
            </c:ext>
          </c:extLst>
        </c:ser>
        <c:ser>
          <c:idx val="1"/>
          <c:order val="1"/>
          <c:tx>
            <c:strRef>
              <c:f>'Over 138% FPL'!$A$33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'Over 138% FPL'!$C$31:$G$31</c:f>
              <c:strCache>
                <c:ptCount val="5"/>
                <c:pt idx="0">
                  <c:v>Over 138%</c:v>
                </c:pt>
                <c:pt idx="1">
                  <c:v>100-138%</c:v>
                </c:pt>
                <c:pt idx="2">
                  <c:v>50-100%</c:v>
                </c:pt>
                <c:pt idx="3">
                  <c:v>0-50%</c:v>
                </c:pt>
                <c:pt idx="4">
                  <c:v>0-40%</c:v>
                </c:pt>
              </c:strCache>
            </c:strRef>
          </c:cat>
          <c:val>
            <c:numRef>
              <c:f>'Over 138% FPL'!$C$33:$G$33</c:f>
              <c:numCache>
                <c:formatCode>#,##0</c:formatCode>
                <c:ptCount val="5"/>
                <c:pt idx="0">
                  <c:v>747</c:v>
                </c:pt>
                <c:pt idx="1">
                  <c:v>10282</c:v>
                </c:pt>
                <c:pt idx="2">
                  <c:v>13985</c:v>
                </c:pt>
                <c:pt idx="3">
                  <c:v>15906</c:v>
                </c:pt>
                <c:pt idx="4">
                  <c:v>14068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5EB-4656-81C4-BE0A15726026}"/>
            </c:ext>
          </c:extLst>
        </c:ser>
        <c:ser>
          <c:idx val="2"/>
          <c:order val="2"/>
          <c:tx>
            <c:strRef>
              <c:f>'Over 138% FPL'!$A$34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strRef>
              <c:f>'Over 138% FPL'!$C$31:$G$31</c:f>
              <c:strCache>
                <c:ptCount val="5"/>
                <c:pt idx="0">
                  <c:v>Over 138%</c:v>
                </c:pt>
                <c:pt idx="1">
                  <c:v>100-138%</c:v>
                </c:pt>
                <c:pt idx="2">
                  <c:v>50-100%</c:v>
                </c:pt>
                <c:pt idx="3">
                  <c:v>0-50%</c:v>
                </c:pt>
                <c:pt idx="4">
                  <c:v>0-40%</c:v>
                </c:pt>
              </c:strCache>
            </c:strRef>
          </c:cat>
          <c:val>
            <c:numRef>
              <c:f>'Over 138% FPL'!$C$34:$G$34</c:f>
              <c:numCache>
                <c:formatCode>#,##0</c:formatCode>
                <c:ptCount val="5"/>
                <c:pt idx="0">
                  <c:v>252</c:v>
                </c:pt>
                <c:pt idx="1">
                  <c:v>5935</c:v>
                </c:pt>
                <c:pt idx="2">
                  <c:v>11484</c:v>
                </c:pt>
                <c:pt idx="3">
                  <c:v>9222</c:v>
                </c:pt>
                <c:pt idx="4">
                  <c:v>7546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5EB-4656-81C4-BE0A15726026}"/>
            </c:ext>
          </c:extLst>
        </c:ser>
        <c:ser>
          <c:idx val="3"/>
          <c:order val="3"/>
          <c:tx>
            <c:strRef>
              <c:f>'Over 138% FPL'!$A$35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'Over 138% FPL'!$C$31:$G$31</c:f>
              <c:strCache>
                <c:ptCount val="5"/>
                <c:pt idx="0">
                  <c:v>Over 138%</c:v>
                </c:pt>
                <c:pt idx="1">
                  <c:v>100-138%</c:v>
                </c:pt>
                <c:pt idx="2">
                  <c:v>50-100%</c:v>
                </c:pt>
                <c:pt idx="3">
                  <c:v>0-50%</c:v>
                </c:pt>
                <c:pt idx="4">
                  <c:v>0-40%</c:v>
                </c:pt>
              </c:strCache>
            </c:strRef>
          </c:cat>
          <c:val>
            <c:numRef>
              <c:f>'Over 138% FPL'!$C$35:$G$35</c:f>
              <c:numCache>
                <c:formatCode>#,##0</c:formatCode>
                <c:ptCount val="5"/>
                <c:pt idx="0">
                  <c:v>142</c:v>
                </c:pt>
                <c:pt idx="1">
                  <c:v>4314</c:v>
                </c:pt>
                <c:pt idx="2">
                  <c:v>9789</c:v>
                </c:pt>
                <c:pt idx="3">
                  <c:v>7103</c:v>
                </c:pt>
                <c:pt idx="4">
                  <c:v>5609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5EB-4656-81C4-BE0A15726026}"/>
            </c:ext>
          </c:extLst>
        </c:ser>
        <c:ser>
          <c:idx val="4"/>
          <c:order val="4"/>
          <c:tx>
            <c:strRef>
              <c:f>'Over 138% FPL'!$A$36</c:f>
              <c:strCache>
                <c:ptCount val="1"/>
                <c:pt idx="0">
                  <c:v>5+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'Over 138% FPL'!$C$31:$G$31</c:f>
              <c:strCache>
                <c:ptCount val="5"/>
                <c:pt idx="0">
                  <c:v>Over 138%</c:v>
                </c:pt>
                <c:pt idx="1">
                  <c:v>100-138%</c:v>
                </c:pt>
                <c:pt idx="2">
                  <c:v>50-100%</c:v>
                </c:pt>
                <c:pt idx="3">
                  <c:v>0-50%</c:v>
                </c:pt>
                <c:pt idx="4">
                  <c:v>0-40%</c:v>
                </c:pt>
              </c:strCache>
            </c:strRef>
          </c:cat>
          <c:val>
            <c:numRef>
              <c:f>'Over 138% FPL'!$C$36:$G$36</c:f>
              <c:numCache>
                <c:formatCode>#,##0</c:formatCode>
                <c:ptCount val="5"/>
                <c:pt idx="0">
                  <c:v>81</c:v>
                </c:pt>
                <c:pt idx="1">
                  <c:v>3260</c:v>
                </c:pt>
                <c:pt idx="2">
                  <c:v>8113</c:v>
                </c:pt>
                <c:pt idx="3">
                  <c:v>6326</c:v>
                </c:pt>
                <c:pt idx="4">
                  <c:v>4869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5EB-4656-81C4-BE0A157260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6854336"/>
        <c:axId val="216854896"/>
      </c:barChart>
      <c:catAx>
        <c:axId val="216854336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Grouping by %FPL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854896"/>
        <c:crosses val="autoZero"/>
        <c:auto val="1"/>
        <c:lblAlgn val="ctr"/>
        <c:lblOffset val="100"/>
        <c:noMultiLvlLbl val="0"/>
      </c:catAx>
      <c:valAx>
        <c:axId val="2168548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 of Members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68543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Population in %FPL Group by Household Size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'Over 138% FPL'!$A$32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'Over 138% FPL'!$B$31:$G$31</c:f>
              <c:strCache>
                <c:ptCount val="6"/>
                <c:pt idx="0">
                  <c:v>Total</c:v>
                </c:pt>
                <c:pt idx="1">
                  <c:v>Over 138%</c:v>
                </c:pt>
                <c:pt idx="2">
                  <c:v>100-138%</c:v>
                </c:pt>
                <c:pt idx="3">
                  <c:v>50-100%</c:v>
                </c:pt>
                <c:pt idx="4">
                  <c:v>0-50%</c:v>
                </c:pt>
                <c:pt idx="5">
                  <c:v>0-40%</c:v>
                </c:pt>
              </c:strCache>
            </c:strRef>
          </c:cat>
          <c:val>
            <c:numRef>
              <c:f>'Over 138% FPL'!$B$39:$G$39</c:f>
              <c:numCache>
                <c:formatCode>0%</c:formatCode>
                <c:ptCount val="6"/>
                <c:pt idx="0">
                  <c:v>0.57511839679613497</c:v>
                </c:pt>
                <c:pt idx="1">
                  <c:v>0.42763466042154569</c:v>
                </c:pt>
                <c:pt idx="2">
                  <c:v>0.39795531037275095</c:v>
                </c:pt>
                <c:pt idx="3">
                  <c:v>0.29096437738069936</c:v>
                </c:pt>
                <c:pt idx="4">
                  <c:v>0.74101091519731321</c:v>
                </c:pt>
                <c:pt idx="5">
                  <c:v>0.74068956601136082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A77-489B-8313-BBFB8AE52C4C}"/>
            </c:ext>
          </c:extLst>
        </c:ser>
        <c:ser>
          <c:idx val="1"/>
          <c:order val="1"/>
          <c:tx>
            <c:strRef>
              <c:f>'Over 138% FPL'!$A$33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'Over 138% FPL'!$B$31:$G$31</c:f>
              <c:strCache>
                <c:ptCount val="6"/>
                <c:pt idx="0">
                  <c:v>Total</c:v>
                </c:pt>
                <c:pt idx="1">
                  <c:v>Over 138%</c:v>
                </c:pt>
                <c:pt idx="2">
                  <c:v>100-138%</c:v>
                </c:pt>
                <c:pt idx="3">
                  <c:v>50-100%</c:v>
                </c:pt>
                <c:pt idx="4">
                  <c:v>0-50%</c:v>
                </c:pt>
                <c:pt idx="5">
                  <c:v>0-40%</c:v>
                </c:pt>
              </c:strCache>
            </c:strRef>
          </c:cat>
          <c:val>
            <c:numRef>
              <c:f>'Over 138% FPL'!$B$40:$G$40</c:f>
              <c:numCache>
                <c:formatCode>0%</c:formatCode>
                <c:ptCount val="6"/>
                <c:pt idx="0">
                  <c:v>0.16257707710889327</c:v>
                </c:pt>
                <c:pt idx="1">
                  <c:v>0.34988290398126465</c:v>
                </c:pt>
                <c:pt idx="2">
                  <c:v>0.26019181618037807</c:v>
                </c:pt>
                <c:pt idx="3">
                  <c:v>0.22862888064215534</c:v>
                </c:pt>
                <c:pt idx="4">
                  <c:v>0.10684130982367758</c:v>
                </c:pt>
                <c:pt idx="5">
                  <c:v>0.11367254098691812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A77-489B-8313-BBFB8AE52C4C}"/>
            </c:ext>
          </c:extLst>
        </c:ser>
        <c:ser>
          <c:idx val="2"/>
          <c:order val="2"/>
          <c:tx>
            <c:strRef>
              <c:f>'Over 138% FPL'!$A$34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'Over 138% FPL'!$B$31:$G$31</c:f>
              <c:strCache>
                <c:ptCount val="6"/>
                <c:pt idx="0">
                  <c:v>Total</c:v>
                </c:pt>
                <c:pt idx="1">
                  <c:v>Over 138%</c:v>
                </c:pt>
                <c:pt idx="2">
                  <c:v>100-138%</c:v>
                </c:pt>
                <c:pt idx="3">
                  <c:v>50-100%</c:v>
                </c:pt>
                <c:pt idx="4">
                  <c:v>0-50%</c:v>
                </c:pt>
                <c:pt idx="5">
                  <c:v>0-40%</c:v>
                </c:pt>
              </c:strCache>
            </c:strRef>
          </c:cat>
          <c:val>
            <c:numRef>
              <c:f>'Over 138% FPL'!$B$41:$G$41</c:f>
              <c:numCache>
                <c:formatCode>0%</c:formatCode>
                <c:ptCount val="6"/>
                <c:pt idx="0">
                  <c:v>0.10684714894158032</c:v>
                </c:pt>
                <c:pt idx="1">
                  <c:v>0.11803278688524591</c:v>
                </c:pt>
                <c:pt idx="2">
                  <c:v>0.1501885264569679</c:v>
                </c:pt>
                <c:pt idx="3">
                  <c:v>0.18774215697493829</c:v>
                </c:pt>
                <c:pt idx="4">
                  <c:v>6.1944584382871537E-2</c:v>
                </c:pt>
                <c:pt idx="5">
                  <c:v>6.0973343352806665E-2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A77-489B-8313-BBFB8AE52C4C}"/>
            </c:ext>
          </c:extLst>
        </c:ser>
        <c:ser>
          <c:idx val="3"/>
          <c:order val="3"/>
          <c:tx>
            <c:strRef>
              <c:f>'Over 138% FPL'!$A$35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'Over 138% FPL'!$B$31:$G$31</c:f>
              <c:strCache>
                <c:ptCount val="6"/>
                <c:pt idx="0">
                  <c:v>Total</c:v>
                </c:pt>
                <c:pt idx="1">
                  <c:v>Over 138%</c:v>
                </c:pt>
                <c:pt idx="2">
                  <c:v>100-138%</c:v>
                </c:pt>
                <c:pt idx="3">
                  <c:v>50-100%</c:v>
                </c:pt>
                <c:pt idx="4">
                  <c:v>0-50%</c:v>
                </c:pt>
                <c:pt idx="5">
                  <c:v>0-40%</c:v>
                </c:pt>
              </c:strCache>
            </c:strRef>
          </c:cat>
          <c:val>
            <c:numRef>
              <c:f>'Over 138% FPL'!$B$42:$G$42</c:f>
              <c:numCache>
                <c:formatCode>0%</c:formatCode>
                <c:ptCount val="6"/>
                <c:pt idx="0">
                  <c:v>8.4816604157396225E-2</c:v>
                </c:pt>
                <c:pt idx="1">
                  <c:v>6.6510538641686184E-2</c:v>
                </c:pt>
                <c:pt idx="2">
                  <c:v>0.10916820608851886</c:v>
                </c:pt>
                <c:pt idx="3">
                  <c:v>0.16003204237440533</c:v>
                </c:pt>
                <c:pt idx="4">
                  <c:v>4.7711167086481945E-2</c:v>
                </c:pt>
                <c:pt idx="5">
                  <c:v>4.5321956382970124E-2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4A77-489B-8313-BBFB8AE52C4C}"/>
            </c:ext>
          </c:extLst>
        </c:ser>
        <c:ser>
          <c:idx val="4"/>
          <c:order val="4"/>
          <c:tx>
            <c:strRef>
              <c:f>'Over 138% FPL'!$A$36</c:f>
              <c:strCache>
                <c:ptCount val="1"/>
                <c:pt idx="0">
                  <c:v>5+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4A77-489B-8313-BBFB8AE52C4C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'Over 138% FPL'!$B$31:$G$31</c:f>
              <c:strCache>
                <c:ptCount val="6"/>
                <c:pt idx="0">
                  <c:v>Total</c:v>
                </c:pt>
                <c:pt idx="1">
                  <c:v>Over 138%</c:v>
                </c:pt>
                <c:pt idx="2">
                  <c:v>100-138%</c:v>
                </c:pt>
                <c:pt idx="3">
                  <c:v>50-100%</c:v>
                </c:pt>
                <c:pt idx="4">
                  <c:v>0-50%</c:v>
                </c:pt>
                <c:pt idx="5">
                  <c:v>0-40%</c:v>
                </c:pt>
              </c:strCache>
            </c:strRef>
          </c:cat>
          <c:val>
            <c:numRef>
              <c:f>'Over 138% FPL'!$B$43:$G$43</c:f>
              <c:numCache>
                <c:formatCode>0%</c:formatCode>
                <c:ptCount val="6"/>
                <c:pt idx="0">
                  <c:v>7.0640772995995166E-2</c:v>
                </c:pt>
                <c:pt idx="1">
                  <c:v>3.793911007025761E-2</c:v>
                </c:pt>
                <c:pt idx="2">
                  <c:v>8.2496140901384213E-2</c:v>
                </c:pt>
                <c:pt idx="3">
                  <c:v>0.13263254262780166</c:v>
                </c:pt>
                <c:pt idx="4">
                  <c:v>4.2492023509655752E-2</c:v>
                </c:pt>
                <c:pt idx="5">
                  <c:v>3.9342593265944296E-2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4A77-489B-8313-BBFB8AE52C4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217446464"/>
        <c:axId val="217447024"/>
      </c:barChart>
      <c:catAx>
        <c:axId val="2174464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Grouping by %FPL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447024"/>
        <c:crosses val="autoZero"/>
        <c:auto val="1"/>
        <c:lblAlgn val="ctr"/>
        <c:lblOffset val="100"/>
        <c:noMultiLvlLbl val="0"/>
      </c:catAx>
      <c:valAx>
        <c:axId val="217447024"/>
        <c:scaling>
          <c:orientation val="minMax"/>
          <c:max val="1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 of Members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446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Percent of PO Members 100-138% FPL with Other Benefits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'100-138% FPL'!$J$1:$N$1</c:f>
              <c:strCache>
                <c:ptCount val="5"/>
                <c:pt idx="0">
                  <c:v>Higher ED</c:v>
                </c:pt>
                <c:pt idx="1">
                  <c:v>UI Benefits</c:v>
                </c:pt>
                <c:pt idx="2">
                  <c:v>SNAP</c:v>
                </c:pt>
                <c:pt idx="3">
                  <c:v>TANF</c:v>
                </c:pt>
                <c:pt idx="4">
                  <c:v>SNAP &amp; TANF</c:v>
                </c:pt>
              </c:strCache>
            </c:strRef>
          </c:cat>
          <c:val>
            <c:numRef>
              <c:f>'100-138% FPL'!$J$12:$N$12</c:f>
              <c:numCache>
                <c:formatCode>0%</c:formatCode>
                <c:ptCount val="5"/>
                <c:pt idx="0">
                  <c:v>1.0566425883068003E-2</c:v>
                </c:pt>
                <c:pt idx="1">
                  <c:v>2.1506884540757883E-2</c:v>
                </c:pt>
                <c:pt idx="2">
                  <c:v>0.18285527269326976</c:v>
                </c:pt>
                <c:pt idx="3">
                  <c:v>2.1740655024896556E-3</c:v>
                </c:pt>
                <c:pt idx="4">
                  <c:v>1.6130163405568413E-3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77E-4C0D-A410-870A58072A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218125312"/>
        <c:axId val="218125872"/>
      </c:barChart>
      <c:catAx>
        <c:axId val="2181253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125872"/>
        <c:crosses val="autoZero"/>
        <c:auto val="1"/>
        <c:lblAlgn val="ctr"/>
        <c:lblOffset val="100"/>
        <c:noMultiLvlLbl val="0"/>
      </c:catAx>
      <c:valAx>
        <c:axId val="21812587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050" dirty="0"/>
                  <a:t>Percent of Members at 100-138%FPL</a:t>
                </a:r>
              </a:p>
            </c:rich>
          </c:tx>
          <c:layout>
            <c:manualLayout>
              <c:xMode val="edge"/>
              <c:yMode val="edge"/>
              <c:x val="3.3333333333333333E-2"/>
              <c:y val="0.1607637066200058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5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1253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PO with 100-138% FPL by Household Size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32495636673466199"/>
          <c:y val="0.16826538186905327"/>
          <c:w val="0.62912735896765759"/>
          <c:h val="0.7243351382238283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'100-138% FPL'!$B$2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'100-138% FPL'!$I$2</c:f>
              <c:numCache>
                <c:formatCode>#,##0</c:formatCode>
                <c:ptCount val="1"/>
                <c:pt idx="0">
                  <c:v>15726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CFC-4AD1-95AD-1281FF57C3C7}"/>
            </c:ext>
          </c:extLst>
        </c:ser>
        <c:ser>
          <c:idx val="1"/>
          <c:order val="1"/>
          <c:tx>
            <c:strRef>
              <c:f>'100-138% FPL'!$B$3</c:f>
              <c:strCache>
                <c:ptCount val="1"/>
                <c:pt idx="0">
                  <c:v>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'100-138% FPL'!$I$3</c:f>
              <c:numCache>
                <c:formatCode>#,##0</c:formatCode>
                <c:ptCount val="1"/>
                <c:pt idx="0">
                  <c:v>10282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CFC-4AD1-95AD-1281FF57C3C7}"/>
            </c:ext>
          </c:extLst>
        </c:ser>
        <c:ser>
          <c:idx val="2"/>
          <c:order val="2"/>
          <c:tx>
            <c:strRef>
              <c:f>'100-138% FPL'!$B$4</c:f>
              <c:strCache>
                <c:ptCount val="1"/>
                <c:pt idx="0">
                  <c:v>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'100-138% FPL'!$I$4</c:f>
              <c:numCache>
                <c:formatCode>#,##0</c:formatCode>
                <c:ptCount val="1"/>
                <c:pt idx="0">
                  <c:v>5935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CFC-4AD1-95AD-1281FF57C3C7}"/>
            </c:ext>
          </c:extLst>
        </c:ser>
        <c:ser>
          <c:idx val="3"/>
          <c:order val="3"/>
          <c:tx>
            <c:strRef>
              <c:f>'100-138% FPL'!$B$5</c:f>
              <c:strCache>
                <c:ptCount val="1"/>
                <c:pt idx="0">
                  <c:v>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'100-138% FPL'!$I$5</c:f>
              <c:numCache>
                <c:formatCode>#,##0</c:formatCode>
                <c:ptCount val="1"/>
                <c:pt idx="0">
                  <c:v>4314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CFC-4AD1-95AD-1281FF57C3C7}"/>
            </c:ext>
          </c:extLst>
        </c:ser>
        <c:ser>
          <c:idx val="4"/>
          <c:order val="4"/>
          <c:tx>
            <c:strRef>
              <c:f>'100-138% FPL'!$B$6</c:f>
              <c:strCache>
                <c:ptCount val="1"/>
                <c:pt idx="0">
                  <c:v>5+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1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'100-138% FPL'!$I$6</c:f>
              <c:numCache>
                <c:formatCode>#,##0</c:formatCode>
                <c:ptCount val="1"/>
                <c:pt idx="0">
                  <c:v>3260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CFC-4AD1-95AD-1281FF57C3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18345632"/>
        <c:axId val="218346192"/>
      </c:barChart>
      <c:catAx>
        <c:axId val="218345632"/>
        <c:scaling>
          <c:orientation val="minMax"/>
        </c:scaling>
        <c:delete val="1"/>
        <c:axPos val="b"/>
        <c:majorTickMark val="none"/>
        <c:minorTickMark val="none"/>
        <c:tickLblPos val="nextTo"/>
        <c:crossAx val="218346192"/>
        <c:crosses val="autoZero"/>
        <c:auto val="1"/>
        <c:lblAlgn val="ctr"/>
        <c:lblOffset val="100"/>
        <c:noMultiLvlLbl val="0"/>
      </c:catAx>
      <c:valAx>
        <c:axId val="218346192"/>
        <c:scaling>
          <c:orientation val="minMax"/>
          <c:max val="40000"/>
          <c:min val="0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Number of Members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83456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5614"/>
          </a:xfrm>
          <a:prstGeom prst="rect">
            <a:avLst/>
          </a:prstGeom>
        </p:spPr>
        <p:txBody>
          <a:bodyPr vert="horz" lIns="92385" tIns="46193" rIns="92385" bIns="4619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5" y="0"/>
            <a:ext cx="2971800" cy="465614"/>
          </a:xfrm>
          <a:prstGeom prst="rect">
            <a:avLst/>
          </a:prstGeom>
        </p:spPr>
        <p:txBody>
          <a:bodyPr vert="horz" lIns="92385" tIns="46193" rIns="92385" bIns="4619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492C05D-389E-4486-AAC7-263D89EE18D1}" type="datetimeFigureOut">
              <a:rPr lang="en-US"/>
              <a:pPr>
                <a:defRPr/>
              </a:pPr>
              <a:t>3/29/2016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5045"/>
            <a:ext cx="2971800" cy="465614"/>
          </a:xfrm>
          <a:prstGeom prst="rect">
            <a:avLst/>
          </a:prstGeom>
        </p:spPr>
        <p:txBody>
          <a:bodyPr vert="horz" lIns="92385" tIns="46193" rIns="92385" bIns="4619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5" y="8845045"/>
            <a:ext cx="2971800" cy="465614"/>
          </a:xfrm>
          <a:prstGeom prst="rect">
            <a:avLst/>
          </a:prstGeom>
        </p:spPr>
        <p:txBody>
          <a:bodyPr vert="horz" lIns="92385" tIns="46193" rIns="92385" bIns="4619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E2BB51B-B29D-4450-A1F7-7F473312468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7933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1800" cy="465614"/>
          </a:xfrm>
          <a:prstGeom prst="rect">
            <a:avLst/>
          </a:prstGeom>
        </p:spPr>
        <p:txBody>
          <a:bodyPr vert="horz" lIns="92385" tIns="46193" rIns="92385" bIns="46193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5" y="0"/>
            <a:ext cx="2971800" cy="465614"/>
          </a:xfrm>
          <a:prstGeom prst="rect">
            <a:avLst/>
          </a:prstGeom>
        </p:spPr>
        <p:txBody>
          <a:bodyPr vert="horz" lIns="92385" tIns="46193" rIns="92385" bIns="46193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6BB4B6D-30CB-445C-A95B-C003C1A0FBB0}" type="datetimeFigureOut">
              <a:rPr lang="en-US"/>
              <a:pPr>
                <a:defRPr/>
              </a:pPr>
              <a:t>3/29/2016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385" tIns="46193" rIns="92385" bIns="46193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3332"/>
            <a:ext cx="5486400" cy="4190524"/>
          </a:xfrm>
          <a:prstGeom prst="rect">
            <a:avLst/>
          </a:prstGeom>
        </p:spPr>
        <p:txBody>
          <a:bodyPr vert="horz" lIns="92385" tIns="46193" rIns="92385" bIns="46193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5045"/>
            <a:ext cx="2971800" cy="465614"/>
          </a:xfrm>
          <a:prstGeom prst="rect">
            <a:avLst/>
          </a:prstGeom>
        </p:spPr>
        <p:txBody>
          <a:bodyPr vert="horz" lIns="92385" tIns="46193" rIns="92385" bIns="46193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dirty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5" y="8845045"/>
            <a:ext cx="2971800" cy="465614"/>
          </a:xfrm>
          <a:prstGeom prst="rect">
            <a:avLst/>
          </a:prstGeom>
        </p:spPr>
        <p:txBody>
          <a:bodyPr vert="horz" lIns="92385" tIns="46193" rIns="92385" bIns="46193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729F98CF-A94C-44D0-AB0B-BB1D034FBD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5602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63F717C-D8C1-4527-85F6-40CBBBD656AF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5125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9F98CF-A94C-44D0-AB0B-BB1D034FBD70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7694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9F98CF-A94C-44D0-AB0B-BB1D034FBD70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7728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29F98CF-A94C-44D0-AB0B-BB1D034FBD70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13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  <a:latin typeface="Franklin Gothic Dem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ctr">
              <a:defRPr sz="1200" dirty="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E504D5-FA4F-4C3B-AA39-EF0BD373BC7D}" type="datetime1">
              <a:rPr lang="en-US" smtClean="0"/>
              <a:pPr>
                <a:defRPr/>
              </a:pPr>
              <a:t>3/29/2016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F7794-9051-4982-9386-36ACA51B4741}" type="datetime1">
              <a:rPr lang="en-US" smtClean="0"/>
              <a:pPr>
                <a:defRPr/>
              </a:pPr>
              <a:t>3/29/2016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8581324" y="2133600"/>
            <a:ext cx="369332" cy="3124200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kern="1200" dirty="0">
                <a:solidFill>
                  <a:schemeClr val="bg1"/>
                </a:solidFill>
                <a:latin typeface="Calibri" pitchFamily="34" charset="0"/>
                <a:ea typeface="+mn-ea"/>
                <a:cs typeface="Arial" charset="0"/>
              </a:rPr>
              <a:t>Arkansas Bureau of Legislative Research 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8610600" y="457200"/>
            <a:ext cx="553998" cy="1676400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>
              <a:defRPr/>
            </a:pPr>
            <a:r>
              <a:rPr lang="en-US" sz="1200" b="1" dirty="0" smtClean="0">
                <a:solidFill>
                  <a:schemeClr val="bg1"/>
                </a:solidFill>
              </a:rPr>
              <a:t>March 29, 2015</a:t>
            </a:r>
            <a:endParaRPr lang="en-US" sz="1200" b="1" dirty="0">
              <a:solidFill>
                <a:schemeClr val="bg1"/>
              </a:solidFill>
            </a:endParaRPr>
          </a:p>
          <a:p>
            <a:pPr>
              <a:defRPr/>
            </a:pPr>
            <a:r>
              <a:rPr lang="en-US" sz="12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</p:spPr>
        <p:txBody>
          <a:bodyPr/>
          <a:lstStyle>
            <a:lvl1pPr>
              <a:defRPr sz="3600">
                <a:latin typeface="Franklin Gothic Dem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7620000" cy="4572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0B278-3AC9-4FD9-BBB1-811C967E59DB}" type="datetime1">
              <a:rPr lang="en-US" smtClean="0"/>
              <a:pPr>
                <a:defRPr/>
              </a:pPr>
              <a:t>3/29/2016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C331C8-2215-42B7-B6CF-2E86C10210FF}" type="datetime1">
              <a:rPr lang="en-US" smtClean="0"/>
              <a:pPr>
                <a:defRPr/>
              </a:pPr>
              <a:t>3/29/2016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8B74F-C7CB-4C86-82E7-BD04F79BAC95}" type="datetime1">
              <a:rPr lang="en-US" smtClean="0"/>
              <a:pPr>
                <a:defRPr/>
              </a:pPr>
              <a:t>3/29/2016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2B24C-808A-4D7C-846E-4500149D5224}" type="datetime1">
              <a:rPr lang="en-US" smtClean="0"/>
              <a:pPr>
                <a:defRPr/>
              </a:pPr>
              <a:t>3/29/2016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48AFCE-ACE3-462B-8001-9505E950CEB5}" type="datetime1">
              <a:rPr lang="en-US" smtClean="0"/>
              <a:pPr>
                <a:defRPr/>
              </a:pPr>
              <a:t>3/29/2016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B0D35F-6ACC-4ED1-B18C-B1D37D4C274C}" type="datetime1">
              <a:rPr lang="en-US" smtClean="0"/>
              <a:pPr>
                <a:defRPr/>
              </a:pPr>
              <a:t>3/29/2016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2D1FE-87F4-4287-A623-70330A03BB7F}" type="datetime1">
              <a:rPr lang="en-US" smtClean="0"/>
              <a:pPr>
                <a:defRPr/>
              </a:pPr>
              <a:t>3/29/2016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4800600"/>
            <a:ext cx="8534400" cy="2057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fld id="{086014B7-4008-48AB-9E4E-D8B67BF5C567}" type="slidenum">
              <a:rPr lang="en-US" smtClean="0"/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E2C239-3AB1-46C8-9411-0C23F0E144C6}" type="datetime1">
              <a:rPr lang="en-US" smtClean="0"/>
              <a:pPr>
                <a:defRPr/>
              </a:pPr>
              <a:t>3/29/2016</a:t>
            </a:fld>
            <a:endParaRPr lang="en-US" dirty="0"/>
          </a:p>
        </p:txBody>
      </p:sp>
      <p:sp>
        <p:nvSpPr>
          <p:cNvPr id="1034" name="TextBox 8"/>
          <p:cNvSpPr txBox="1">
            <a:spLocks noChangeArrowheads="1"/>
          </p:cNvSpPr>
          <p:nvPr/>
        </p:nvSpPr>
        <p:spPr bwMode="auto">
          <a:xfrm>
            <a:off x="3429000" y="6477000"/>
            <a:ext cx="1658938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000" dirty="0"/>
              <a:t>Proprietary and Confidential</a:t>
            </a:r>
          </a:p>
        </p:txBody>
      </p:sp>
      <p:pic>
        <p:nvPicPr>
          <p:cNvPr id="1035" name="Picture 5" descr="Description: Stephen-Group-Logo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5781675" y="6429375"/>
            <a:ext cx="26765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8" r:id="rId2"/>
    <p:sldLayoutId id="2147483818" r:id="rId3"/>
    <p:sldLayoutId id="2147483819" r:id="rId4"/>
    <p:sldLayoutId id="2147483820" r:id="rId5"/>
    <p:sldLayoutId id="2147483821" r:id="rId6"/>
    <p:sldLayoutId id="2147483822" r:id="rId7"/>
    <p:sldLayoutId id="2147483823" r:id="rId8"/>
    <p:sldLayoutId id="2147483824" r:id="rId9"/>
    <p:sldLayoutId id="2147483825" r:id="rId10"/>
    <p:sldLayoutId id="2147483826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92D050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00B0F0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002060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hyperlink" Target="https://a.next.westlaw.com/Link/Document/FullText?findType=L&amp;pubNum=1000600&amp;cite=USFRCPR59&amp;originatingDoc=N45189DB0B96B11D8983DF34406B5929B&amp;refType=RB&amp;originationContext=document&amp;transitionType=DocumentItem&amp;contextData=(sc.History*oc.DocLink)#co_pp_a83b000018c7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22098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/>
              <a:t>Arkansas Health Care Reform </a:t>
            </a:r>
            <a:br>
              <a:rPr lang="en-US" sz="3600" dirty="0"/>
            </a:br>
            <a:r>
              <a:rPr lang="en-US" sz="3600" dirty="0"/>
              <a:t>Task Force:  </a:t>
            </a:r>
            <a:r>
              <a:rPr lang="en-US" sz="3600" dirty="0" smtClean="0"/>
              <a:t>TSG Update 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125" cy="1066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/>
              <a:t>March </a:t>
            </a:r>
            <a:r>
              <a:rPr lang="en-US" dirty="0" smtClean="0"/>
              <a:t>29, 2016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834" y="19052"/>
            <a:ext cx="3609316" cy="1885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444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Single-person Households at 0-50% of FPL Account for 44% of all PO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1520388"/>
              </p:ext>
            </p:extLst>
          </p:nvPr>
        </p:nvGraphicFramePr>
        <p:xfrm>
          <a:off x="914400" y="1752600"/>
          <a:ext cx="6400800" cy="4373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9030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Members at 0-50% FPL are in Single Person Households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8534387"/>
              </p:ext>
            </p:extLst>
          </p:nvPr>
        </p:nvGraphicFramePr>
        <p:xfrm>
          <a:off x="533400" y="1417638"/>
          <a:ext cx="7543800" cy="39925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ctangle 5"/>
          <p:cNvSpPr/>
          <p:nvPr/>
        </p:nvSpPr>
        <p:spPr>
          <a:xfrm>
            <a:off x="567559" y="5410200"/>
            <a:ext cx="7772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Households in the 50-100% FPL range are Much Larger </a:t>
            </a:r>
          </a:p>
        </p:txBody>
      </p:sp>
    </p:spTree>
    <p:extLst>
      <p:ext uri="{BB962C8B-B14F-4D97-AF65-F5344CB8AC3E}">
        <p14:creationId xmlns:p14="http://schemas.microsoft.com/office/powerpoint/2010/main" val="1092967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43,000 Households are at 100-138% of FLP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5278215"/>
              </p:ext>
            </p:extLst>
          </p:nvPr>
        </p:nvGraphicFramePr>
        <p:xfrm>
          <a:off x="3293269" y="157923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49389800"/>
              </p:ext>
            </p:extLst>
          </p:nvPr>
        </p:nvGraphicFramePr>
        <p:xfrm>
          <a:off x="488731" y="1579234"/>
          <a:ext cx="2471738" cy="46691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Rectangle 7"/>
          <p:cNvSpPr/>
          <p:nvPr/>
        </p:nvSpPr>
        <p:spPr>
          <a:xfrm>
            <a:off x="3429000" y="5105400"/>
            <a:ext cx="4495800" cy="838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60% Live in Households of 1 or 2 people</a:t>
            </a:r>
          </a:p>
          <a:p>
            <a:pPr algn="ctr"/>
            <a:r>
              <a:rPr lang="en-US" dirty="0"/>
              <a:t>5% more get SNAP benefits compared to the 13*+ group</a:t>
            </a:r>
          </a:p>
        </p:txBody>
      </p:sp>
    </p:spTree>
    <p:extLst>
      <p:ext uri="{BB962C8B-B14F-4D97-AF65-F5344CB8AC3E}">
        <p14:creationId xmlns:p14="http://schemas.microsoft.com/office/powerpoint/2010/main" val="3980102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61,000 PO Members are in the 50-100% FPL Group 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0189451"/>
              </p:ext>
            </p:extLst>
          </p:nvPr>
        </p:nvGraphicFramePr>
        <p:xfrm>
          <a:off x="609600" y="1752600"/>
          <a:ext cx="2471738" cy="4419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8308620"/>
              </p:ext>
            </p:extLst>
          </p:nvPr>
        </p:nvGraphicFramePr>
        <p:xfrm>
          <a:off x="3293269" y="19431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Rectangle 5"/>
          <p:cNvSpPr/>
          <p:nvPr/>
        </p:nvSpPr>
        <p:spPr>
          <a:xfrm>
            <a:off x="3733799" y="4953000"/>
            <a:ext cx="4118331" cy="1066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52% Live in Households of 1 or 2 people 30% get SNAP benefits compared to 18% for the 100-138 group</a:t>
            </a:r>
          </a:p>
        </p:txBody>
      </p:sp>
    </p:spTree>
    <p:extLst>
      <p:ext uri="{BB962C8B-B14F-4D97-AF65-F5344CB8AC3E}">
        <p14:creationId xmlns:p14="http://schemas.microsoft.com/office/powerpoint/2010/main" val="790243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155,000 PO Members are at less than 50% of FPL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63035744"/>
              </p:ext>
            </p:extLst>
          </p:nvPr>
        </p:nvGraphicFramePr>
        <p:xfrm>
          <a:off x="425668" y="1828800"/>
          <a:ext cx="2698531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119830"/>
              </p:ext>
            </p:extLst>
          </p:nvPr>
        </p:nvGraphicFramePr>
        <p:xfrm>
          <a:off x="3276600" y="1828800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/>
          <p:cNvSpPr/>
          <p:nvPr/>
        </p:nvSpPr>
        <p:spPr>
          <a:xfrm>
            <a:off x="3657600" y="5105400"/>
            <a:ext cx="4419600" cy="762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81% are in households of 1 or 2 people</a:t>
            </a:r>
          </a:p>
          <a:p>
            <a:pPr algn="ctr"/>
            <a:r>
              <a:rPr lang="en-US" dirty="0"/>
              <a:t>37% receive SNAP benefits</a:t>
            </a:r>
          </a:p>
        </p:txBody>
      </p:sp>
    </p:spTree>
    <p:extLst>
      <p:ext uri="{BB962C8B-B14F-4D97-AF65-F5344CB8AC3E}">
        <p14:creationId xmlns:p14="http://schemas.microsoft.com/office/powerpoint/2010/main" val="34455130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Status of Individuals on Private Option Reporting Zero Income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0" y="1752593"/>
          <a:ext cx="7620000" cy="44196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162788">
                  <a:extLst>
                    <a:ext uri="{9D8B030D-6E8A-4147-A177-3AD203B41FA5}">
                      <a16:colId xmlns="" xmlns:a16="http://schemas.microsoft.com/office/drawing/2014/main" val="1696619786"/>
                    </a:ext>
                  </a:extLst>
                </a:gridCol>
                <a:gridCol w="1457212">
                  <a:extLst>
                    <a:ext uri="{9D8B030D-6E8A-4147-A177-3AD203B41FA5}">
                      <a16:colId xmlns="" xmlns:a16="http://schemas.microsoft.com/office/drawing/2014/main" val="3653552575"/>
                    </a:ext>
                  </a:extLst>
                </a:gridCol>
              </a:tblGrid>
              <a:tr h="736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PO enrollees reporting zero income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103,617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724787154"/>
                  </a:ext>
                </a:extLst>
              </a:tr>
              <a:tr h="736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 Also receiving SNAP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41,826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341534611"/>
                  </a:ext>
                </a:extLst>
              </a:tr>
              <a:tr h="736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 Also receiving UI benefits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1388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532347283"/>
                  </a:ext>
                </a:extLst>
              </a:tr>
              <a:tr h="736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 Also receiving Higher Ed Assistance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759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172517048"/>
                  </a:ext>
                </a:extLst>
              </a:tr>
              <a:tr h="736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 Also receiving TANF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397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2141238169"/>
                  </a:ext>
                </a:extLst>
              </a:tr>
              <a:tr h="73660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  Also receiving SNAP and TANF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280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32109580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8585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EEF Backlog:  Pending Private Option Applications </a:t>
            </a:r>
            <a:endParaRPr lang="en-US" i="1" dirty="0">
              <a:latin typeface="Franklin Gothic Book" panose="020B0503020102020204" pitchFamily="34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6897132"/>
              </p:ext>
            </p:extLst>
          </p:nvPr>
        </p:nvGraphicFramePr>
        <p:xfrm>
          <a:off x="1226820" y="1752600"/>
          <a:ext cx="6080760" cy="366331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40380"/>
                <a:gridCol w="3040380"/>
              </a:tblGrid>
              <a:tr h="5969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u="sng" dirty="0">
                          <a:effectLst/>
                        </a:rPr>
                        <a:t>Month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u="sng" dirty="0">
                          <a:effectLst/>
                        </a:rPr>
                        <a:t># Pending Applications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5969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>
                          <a:effectLst/>
                        </a:rPr>
                        <a:t>November 2015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>
                          <a:effectLst/>
                        </a:rPr>
                        <a:t>70,776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5969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>
                          <a:effectLst/>
                        </a:rPr>
                        <a:t>December 2015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>
                          <a:effectLst/>
                        </a:rPr>
                        <a:t>55,495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5969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>
                          <a:effectLst/>
                        </a:rPr>
                        <a:t>January 2016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>
                          <a:effectLst/>
                        </a:rPr>
                        <a:t>56,969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5969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>
                          <a:effectLst/>
                        </a:rPr>
                        <a:t>February 2016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>
                          <a:effectLst/>
                        </a:rPr>
                        <a:t>55,996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  <a:tr h="59690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>
                          <a:effectLst/>
                        </a:rPr>
                        <a:t>March 2016 as of March 21</a:t>
                      </a:r>
                      <a:r>
                        <a:rPr lang="en-US" sz="2000" baseline="30000" dirty="0">
                          <a:effectLst/>
                        </a:rPr>
                        <a:t>st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</a:pPr>
                      <a:r>
                        <a:rPr lang="en-US" sz="2000" dirty="0">
                          <a:effectLst/>
                        </a:rPr>
                        <a:t>48,091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460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7620000" cy="1143000"/>
          </a:xfrm>
        </p:spPr>
        <p:txBody>
          <a:bodyPr/>
          <a:lstStyle/>
          <a:p>
            <a:pPr algn="ctr"/>
            <a:r>
              <a:rPr lang="en-US" dirty="0" smtClean="0"/>
              <a:t>TSG Monitoring of the EEF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7620000" cy="5101026"/>
          </a:xfrm>
        </p:spPr>
        <p:txBody>
          <a:bodyPr/>
          <a:lstStyle/>
          <a:p>
            <a:pPr lvl="0"/>
            <a:r>
              <a:rPr lang="en-US" sz="2400" dirty="0"/>
              <a:t>TSG met with DHS and Gartner to monitor the progress of EEF Project #6 – Competitive Procurement System Integrator Services and #2 Define/Ratify Vision. Findings to date</a:t>
            </a:r>
            <a:r>
              <a:rPr lang="en-US" sz="2400" dirty="0" smtClean="0"/>
              <a:t>:</a:t>
            </a:r>
          </a:p>
          <a:p>
            <a:pPr marL="114300" lvl="0" indent="0">
              <a:buNone/>
            </a:pPr>
            <a:endParaRPr lang="en-US" sz="2000" dirty="0"/>
          </a:p>
          <a:p>
            <a:pPr lvl="1"/>
            <a:r>
              <a:rPr lang="en-US" sz="2200" dirty="0" smtClean="0"/>
              <a:t>Work on requirements for the RFP proceeding. Release of RFP to CMS will be slightly delayed by 2-3 weeks but overall procurement remains on track for 12/31/16 completion. RFP posting previously scheduled for mid-June will now be week first or second week of July</a:t>
            </a:r>
          </a:p>
          <a:p>
            <a:pPr lvl="1"/>
            <a:r>
              <a:rPr lang="en-US" sz="2200" dirty="0" smtClean="0"/>
              <a:t>Enterprise Visioning meetings continue and will culminate in a Governor’s report to be released in April timeframe.</a:t>
            </a:r>
          </a:p>
          <a:p>
            <a:pPr marL="114300" indent="0">
              <a:buNone/>
            </a:pPr>
            <a:endParaRPr lang="en-US" sz="2400" dirty="0"/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950456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TSG Monitoring of the EEF Project: Current Operations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6974"/>
            <a:ext cx="7620000" cy="5101026"/>
          </a:xfrm>
        </p:spPr>
        <p:txBody>
          <a:bodyPr/>
          <a:lstStyle/>
          <a:p>
            <a:pPr fontAlgn="t"/>
            <a:r>
              <a:rPr lang="en-US" dirty="0" smtClean="0"/>
              <a:t>All new applications and new renewals for recipients are being processed through </a:t>
            </a:r>
            <a:r>
              <a:rPr lang="en-US" dirty="0" smtClean="0"/>
              <a:t>Curam</a:t>
            </a:r>
            <a:r>
              <a:rPr lang="en-US" dirty="0" smtClean="0"/>
              <a:t> and the application/renewal processing through the </a:t>
            </a:r>
            <a:r>
              <a:rPr lang="en-US" dirty="0" smtClean="0"/>
              <a:t>Curam</a:t>
            </a:r>
            <a:r>
              <a:rPr lang="en-US" dirty="0" smtClean="0"/>
              <a:t> </a:t>
            </a:r>
            <a:r>
              <a:rPr lang="en-US" dirty="0" smtClean="0"/>
              <a:t>system is improving as </a:t>
            </a:r>
            <a:r>
              <a:rPr lang="en-US" dirty="0"/>
              <a:t>additional fixes continue to be put into </a:t>
            </a:r>
            <a:r>
              <a:rPr lang="en-US" dirty="0" smtClean="0"/>
              <a:t>place</a:t>
            </a:r>
          </a:p>
          <a:p>
            <a:pPr fontAlgn="t"/>
            <a:endParaRPr lang="en-US" dirty="0"/>
          </a:p>
          <a:p>
            <a:pPr fontAlgn="t"/>
            <a:r>
              <a:rPr lang="en-US" dirty="0" smtClean="0"/>
              <a:t>The backlog of  renewals that occurred between November 2013 and June 2015 are being worked and slowly resolved over time</a:t>
            </a:r>
            <a:endParaRPr lang="en-US" dirty="0"/>
          </a:p>
          <a:p>
            <a:pPr marL="114300" indent="0" fontAlgn="t">
              <a:buNone/>
            </a:pPr>
            <a:r>
              <a:rPr lang="en-US" dirty="0" smtClean="0"/>
              <a:t> </a:t>
            </a:r>
            <a:endParaRPr lang="en-US" dirty="0"/>
          </a:p>
          <a:p>
            <a:pPr fontAlgn="t"/>
            <a:r>
              <a:rPr lang="en-US" dirty="0" smtClean="0"/>
              <a:t>The number of DHS “Pending Applications” is trending lower, month by month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699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Enrollee Satisfaction with Medicaid Managed Care</a:t>
            </a:r>
            <a:br>
              <a:rPr lang="en-US" sz="2800" dirty="0"/>
            </a:br>
            <a:r>
              <a:rPr lang="en-US" sz="2400" i="1" dirty="0">
                <a:latin typeface="Franklin Gothic Book" panose="020B0503020102020204" pitchFamily="34" charset="0"/>
              </a:rPr>
              <a:t>Study by Association for Community Affiliated Plans</a:t>
            </a:r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1614488"/>
            <a:ext cx="6224588" cy="448151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57200" y="6154579"/>
            <a:ext cx="7620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http://www.communityplans.net/Portals/0/Fact%20Sheets/ACAP%20-%20CAHPS%20Comparison%20of%20Managed%20Care%20Plans.pdf</a:t>
            </a:r>
          </a:p>
        </p:txBody>
      </p:sp>
    </p:spTree>
    <p:extLst>
      <p:ext uri="{BB962C8B-B14F-4D97-AF65-F5344CB8AC3E}">
        <p14:creationId xmlns:p14="http://schemas.microsoft.com/office/powerpoint/2010/main" val="1406035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Agenda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040" y="1295400"/>
            <a:ext cx="7620000" cy="4572000"/>
          </a:xfrm>
        </p:spPr>
        <p:txBody>
          <a:bodyPr/>
          <a:lstStyle/>
          <a:p>
            <a:r>
              <a:rPr lang="en-US" sz="2800" dirty="0" smtClean="0"/>
              <a:t>Medicaid Spending by Category </a:t>
            </a:r>
          </a:p>
          <a:p>
            <a:r>
              <a:rPr lang="en-US" sz="2800" dirty="0" smtClean="0"/>
              <a:t>Private Option Household Demographics </a:t>
            </a:r>
          </a:p>
          <a:p>
            <a:r>
              <a:rPr lang="en-US" sz="2800" dirty="0" smtClean="0"/>
              <a:t>Status of Individuals with Zero Income </a:t>
            </a:r>
          </a:p>
          <a:p>
            <a:r>
              <a:rPr lang="en-US" sz="2800" dirty="0" smtClean="0"/>
              <a:t>EEF Backlog </a:t>
            </a:r>
            <a:endParaRPr lang="en-US" sz="2800" dirty="0" smtClean="0"/>
          </a:p>
          <a:p>
            <a:r>
              <a:rPr lang="en-US" sz="2800" dirty="0" smtClean="0"/>
              <a:t>TSG Update on Monitoring of EEF Project </a:t>
            </a:r>
          </a:p>
          <a:p>
            <a:r>
              <a:rPr lang="en-US" sz="2800" dirty="0" smtClean="0"/>
              <a:t>Consumer Satisfaction with Medicaid Managed Care </a:t>
            </a:r>
          </a:p>
          <a:p>
            <a:r>
              <a:rPr lang="en-US" sz="2800" dirty="0" smtClean="0"/>
              <a:t>Experience Rebate Discussion</a:t>
            </a:r>
          </a:p>
          <a:p>
            <a:r>
              <a:rPr lang="en-US" sz="2800" dirty="0" smtClean="0"/>
              <a:t>Modification and Nullification of Consent Decrees</a:t>
            </a:r>
            <a:endParaRPr lang="en-US" sz="2000" dirty="0" smtClean="0"/>
          </a:p>
          <a:p>
            <a:endParaRPr lang="en-US" sz="2000" dirty="0" smtClean="0"/>
          </a:p>
          <a:p>
            <a:endParaRPr lang="en-US" sz="2000" dirty="0" smtClean="0"/>
          </a:p>
          <a:p>
            <a:pPr lvl="1"/>
            <a:endParaRPr lang="en-US" sz="1800" dirty="0" smtClean="0"/>
          </a:p>
          <a:p>
            <a:pPr lvl="1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5047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dirty="0"/>
              <a:t>Enrollee Satisfaction with Medicaid Managed Care</a:t>
            </a:r>
            <a:br>
              <a:rPr lang="en-US" sz="2800" dirty="0"/>
            </a:br>
            <a:r>
              <a:rPr lang="en-US" sz="2400" i="1" dirty="0">
                <a:latin typeface="Franklin Gothic Book" panose="020B0503020102020204" pitchFamily="34" charset="0"/>
              </a:rPr>
              <a:t>Other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Florida, 2014 – Consumer satisfaction w/ Medicaid managed care is high.  More than 70% overall satisfied.</a:t>
            </a:r>
          </a:p>
          <a:p>
            <a:pPr lvl="1"/>
            <a:r>
              <a:rPr lang="en-US" dirty="0"/>
              <a:t>https://ahca.myflorida.com/medicaid/statewide_mc/pdf/SMMC_Quality_and_Performance_Snapshot.pdf</a:t>
            </a:r>
          </a:p>
          <a:p>
            <a:pPr lvl="0"/>
            <a:r>
              <a:rPr lang="en-US" dirty="0"/>
              <a:t>Texas, 2015 – High member satisfaction with Medicaid managed care</a:t>
            </a:r>
          </a:p>
          <a:p>
            <a:pPr lvl="1"/>
            <a:r>
              <a:rPr lang="en-US" dirty="0"/>
              <a:t>http://tahp.org/images/reports/Sellers_Dorsey_Medicaid_Managed_Care_TX.pdf</a:t>
            </a:r>
          </a:p>
          <a:p>
            <a:pPr lvl="0"/>
            <a:r>
              <a:rPr lang="en-US" dirty="0"/>
              <a:t>California, 2011 – Seniors and disabled on Medicaid managed care more likely to report being ‘very satisfied’ than those in fee-for-service.</a:t>
            </a:r>
          </a:p>
          <a:p>
            <a:pPr lvl="1"/>
            <a:r>
              <a:rPr lang="en-US" dirty="0"/>
              <a:t>http://www.ncbi.nlm.nih.gov/pubmed/22080719	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451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Experience Rebate Description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457201" y="1417640"/>
          <a:ext cx="7619998" cy="467835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539456">
                  <a:extLst>
                    <a:ext uri="{9D8B030D-6E8A-4147-A177-3AD203B41FA5}">
                      <a16:colId xmlns="" xmlns:a16="http://schemas.microsoft.com/office/drawing/2014/main" val="3915907960"/>
                    </a:ext>
                  </a:extLst>
                </a:gridCol>
                <a:gridCol w="2540271">
                  <a:extLst>
                    <a:ext uri="{9D8B030D-6E8A-4147-A177-3AD203B41FA5}">
                      <a16:colId xmlns="" xmlns:a16="http://schemas.microsoft.com/office/drawing/2014/main" val="504110101"/>
                    </a:ext>
                  </a:extLst>
                </a:gridCol>
                <a:gridCol w="2540271">
                  <a:extLst>
                    <a:ext uri="{9D8B030D-6E8A-4147-A177-3AD203B41FA5}">
                      <a16:colId xmlns="" xmlns:a16="http://schemas.microsoft.com/office/drawing/2014/main" val="90808075"/>
                    </a:ext>
                  </a:extLst>
                </a:gridCol>
              </a:tblGrid>
              <a:tr h="6683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Pre-tax Income as a % of Revenues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MCO Share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State Share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91418308"/>
                  </a:ext>
                </a:extLst>
              </a:tr>
              <a:tr h="6683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≤ 3%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100%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2028943714"/>
                  </a:ext>
                </a:extLst>
              </a:tr>
              <a:tr h="6683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&gt; 3% and ≤ 5%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80%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20%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1486421015"/>
                  </a:ext>
                </a:extLst>
              </a:tr>
              <a:tr h="6683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&gt; 5% and ≤ 7%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60%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40%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444386266"/>
                  </a:ext>
                </a:extLst>
              </a:tr>
              <a:tr h="6683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&gt; 7% and ≤ 9%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40%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60%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4075564862"/>
                  </a:ext>
                </a:extLst>
              </a:tr>
              <a:tr h="6683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&gt; 9% and ≤ 12%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20%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80%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3053237403"/>
                  </a:ext>
                </a:extLst>
              </a:tr>
              <a:tr h="66833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&gt; 12%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effectLst/>
                        </a:rPr>
                        <a:t> 100%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="" xmlns:a16="http://schemas.microsoft.com/office/drawing/2014/main" val="52888689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1267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Modification or Nullification</a:t>
            </a:r>
            <a:br>
              <a:rPr lang="en-US" dirty="0" smtClean="0"/>
            </a:br>
            <a:r>
              <a:rPr lang="en-US" dirty="0" smtClean="0"/>
              <a:t>of Consent Decree </a:t>
            </a:r>
            <a:endParaRPr lang="en-US" i="1" dirty="0">
              <a:latin typeface="Franklin Gothic Book" panose="020B0503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smtClean="0"/>
              <a:t>Mistake</a:t>
            </a:r>
            <a:r>
              <a:rPr lang="en-US" sz="2400" dirty="0"/>
              <a:t>, inadvertence, surprise, or excusable neglect;</a:t>
            </a:r>
          </a:p>
          <a:p>
            <a:pPr lvl="0"/>
            <a:r>
              <a:rPr lang="en-US" sz="2400" dirty="0"/>
              <a:t>Newly discovered evidence that, with reasonable diligence, could not have been discovered in time to move for a new trial under </a:t>
            </a:r>
            <a:r>
              <a:rPr lang="en-US" sz="2400" dirty="0">
                <a:hlinkClick r:id="rId2"/>
              </a:rPr>
              <a:t>Rule 59(b)</a:t>
            </a:r>
            <a:r>
              <a:rPr lang="en-US" sz="2400" dirty="0"/>
              <a:t>;</a:t>
            </a:r>
          </a:p>
          <a:p>
            <a:pPr lvl="0"/>
            <a:r>
              <a:rPr lang="en-US" sz="2400" dirty="0"/>
              <a:t>Fraud (whether previously called intrinsic or extrinsic), misrepresentation, or Misconduct by an opposing party;</a:t>
            </a:r>
          </a:p>
          <a:p>
            <a:pPr lvl="0"/>
            <a:r>
              <a:rPr lang="en-US" sz="2400" dirty="0"/>
              <a:t>The judgment is void;</a:t>
            </a:r>
          </a:p>
          <a:p>
            <a:pPr lvl="0"/>
            <a:r>
              <a:rPr lang="en-US" sz="2400" dirty="0"/>
              <a:t>The judgment has been satisfied, released or discharged; it is based on an earlier judgment that has been reversed or vacated; or applying it prospectively is no longer equitable; or</a:t>
            </a:r>
          </a:p>
          <a:p>
            <a:pPr lvl="0"/>
            <a:r>
              <a:rPr lang="en-US" sz="2400" b="1" i="1" dirty="0"/>
              <a:t>Any other reason that justifies relief.</a:t>
            </a:r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839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Medicaid Spending by Category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/>
          </p:nvPr>
        </p:nvGraphicFramePr>
        <p:xfrm>
          <a:off x="185737" y="1828800"/>
          <a:ext cx="8162926" cy="4024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60315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Private Option Household Demographics Findings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251,670 </a:t>
            </a:r>
            <a:r>
              <a:rPr lang="en-US" dirty="0"/>
              <a:t>Private Option beneficiaries as of the final quarter in 2015.   (Note:  TSG noted in 273,346 unique Private Option recipients as of February 2016</a:t>
            </a:r>
            <a:r>
              <a:rPr lang="en-US" dirty="0" smtClean="0"/>
              <a:t>) </a:t>
            </a:r>
          </a:p>
          <a:p>
            <a:r>
              <a:rPr lang="en-US" dirty="0" smtClean="0"/>
              <a:t>44</a:t>
            </a:r>
            <a:r>
              <a:rPr lang="en-US" dirty="0"/>
              <a:t>% of Private Option members are single and have income less than 50% of FPL</a:t>
            </a:r>
          </a:p>
          <a:p>
            <a:r>
              <a:rPr lang="en-US" dirty="0"/>
              <a:t>83% of Private Option members are at less than 100% of FPL</a:t>
            </a:r>
          </a:p>
          <a:p>
            <a:r>
              <a:rPr lang="en-US" dirty="0"/>
              <a:t>35% of Private Option members also receive SNAP </a:t>
            </a:r>
            <a:r>
              <a:rPr lang="en-US" dirty="0" smtClean="0"/>
              <a:t>benefits</a:t>
            </a:r>
            <a:endParaRPr lang="en-US" dirty="0"/>
          </a:p>
          <a:p>
            <a:r>
              <a:rPr lang="en-US" dirty="0"/>
              <a:t>2,441 Private Option members have higher </a:t>
            </a:r>
            <a:r>
              <a:rPr lang="en-US" dirty="0" smtClean="0"/>
              <a:t>education</a:t>
            </a:r>
            <a:endParaRPr lang="en-US" dirty="0"/>
          </a:p>
          <a:p>
            <a:r>
              <a:rPr lang="en-US" dirty="0"/>
              <a:t>4,616 Private Option members receive Unemployment </a:t>
            </a:r>
            <a:r>
              <a:rPr lang="en-US" dirty="0" smtClean="0"/>
              <a:t>Insurance</a:t>
            </a:r>
            <a:endParaRPr lang="en-US" dirty="0"/>
          </a:p>
          <a:p>
            <a:r>
              <a:rPr lang="en-US" dirty="0"/>
              <a:t>Less than ½% of Private Option members receive TANF benefits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3214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0 - 40% </a:t>
            </a:r>
            <a:r>
              <a:rPr lang="en-US" dirty="0" smtClean="0"/>
              <a:t>FPL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123,759 </a:t>
            </a:r>
            <a:r>
              <a:rPr lang="en-US" dirty="0"/>
              <a:t>(49%) were within the 0 to 40% of FPL </a:t>
            </a:r>
            <a:r>
              <a:rPr lang="en-US" dirty="0" smtClean="0"/>
              <a:t>category</a:t>
            </a:r>
          </a:p>
          <a:p>
            <a:r>
              <a:rPr lang="en-US" dirty="0" smtClean="0"/>
              <a:t>1078 </a:t>
            </a:r>
            <a:r>
              <a:rPr lang="en-US" dirty="0"/>
              <a:t>reported to be attending higher </a:t>
            </a:r>
            <a:r>
              <a:rPr lang="en-US" dirty="0" smtClean="0"/>
              <a:t>education</a:t>
            </a:r>
          </a:p>
          <a:p>
            <a:r>
              <a:rPr lang="en-US" dirty="0" smtClean="0"/>
              <a:t>1819 </a:t>
            </a:r>
            <a:r>
              <a:rPr lang="en-US" dirty="0"/>
              <a:t>reported that they were receiving </a:t>
            </a:r>
            <a:r>
              <a:rPr lang="en-US" dirty="0" smtClean="0"/>
              <a:t>UI benefits </a:t>
            </a:r>
          </a:p>
          <a:p>
            <a:r>
              <a:rPr lang="en-US" dirty="0" smtClean="0"/>
              <a:t>50,460 </a:t>
            </a:r>
            <a:r>
              <a:rPr lang="en-US" dirty="0"/>
              <a:t>reported they were receiving SNAP </a:t>
            </a:r>
            <a:r>
              <a:rPr lang="en-US" dirty="0" smtClean="0"/>
              <a:t>benefits</a:t>
            </a:r>
          </a:p>
          <a:p>
            <a:r>
              <a:rPr lang="en-US" dirty="0" smtClean="0"/>
              <a:t>475 </a:t>
            </a:r>
            <a:r>
              <a:rPr lang="en-US" dirty="0"/>
              <a:t>were receiving TANF </a:t>
            </a:r>
            <a:r>
              <a:rPr lang="en-US" dirty="0" smtClean="0"/>
              <a:t>benefits  </a:t>
            </a:r>
            <a:endParaRPr lang="en-US" dirty="0"/>
          </a:p>
          <a:p>
            <a:r>
              <a:rPr lang="en-US" dirty="0" smtClean="0"/>
              <a:t>91,667 </a:t>
            </a:r>
            <a:r>
              <a:rPr lang="en-US" dirty="0"/>
              <a:t>(74%) reported they were living in a household size of </a:t>
            </a:r>
            <a:r>
              <a:rPr lang="en-US" dirty="0" smtClean="0"/>
              <a:t>one</a:t>
            </a:r>
          </a:p>
          <a:p>
            <a:r>
              <a:rPr lang="en-US" dirty="0" smtClean="0"/>
              <a:t>14,068 </a:t>
            </a:r>
            <a:r>
              <a:rPr lang="en-US" dirty="0"/>
              <a:t>(11%) reported they were living in a household size of </a:t>
            </a:r>
            <a:r>
              <a:rPr lang="en-US" dirty="0" smtClean="0"/>
              <a:t>2</a:t>
            </a:r>
          </a:p>
          <a:p>
            <a:r>
              <a:rPr lang="en-US" dirty="0" smtClean="0"/>
              <a:t>7,546 </a:t>
            </a:r>
            <a:r>
              <a:rPr lang="en-US" dirty="0"/>
              <a:t>(6%) reported to live in a household size of </a:t>
            </a:r>
            <a:r>
              <a:rPr lang="en-US" dirty="0" smtClean="0"/>
              <a:t>3</a:t>
            </a:r>
          </a:p>
          <a:p>
            <a:r>
              <a:rPr lang="en-US" dirty="0" smtClean="0"/>
              <a:t>10478 </a:t>
            </a:r>
            <a:r>
              <a:rPr lang="en-US" dirty="0"/>
              <a:t>(8%) reported to live in households with four or </a:t>
            </a:r>
            <a:r>
              <a:rPr lang="en-US" dirty="0" smtClean="0"/>
              <a:t>more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7206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/>
              <a:t>50 - 100% </a:t>
            </a:r>
            <a:r>
              <a:rPr lang="en-US" b="1" i="1" dirty="0" smtClean="0"/>
              <a:t>FPL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39,517 </a:t>
            </a:r>
            <a:r>
              <a:rPr lang="en-US" dirty="0"/>
              <a:t>or 16% had incomes within the 100 to 138% FPL </a:t>
            </a:r>
            <a:endParaRPr lang="en-US" dirty="0" smtClean="0"/>
          </a:p>
          <a:p>
            <a:r>
              <a:rPr lang="en-US" dirty="0" smtClean="0"/>
              <a:t>452 </a:t>
            </a:r>
            <a:r>
              <a:rPr lang="en-US" dirty="0"/>
              <a:t>reported to be attending higher </a:t>
            </a:r>
            <a:r>
              <a:rPr lang="en-US" dirty="0" smtClean="0"/>
              <a:t>education</a:t>
            </a:r>
          </a:p>
          <a:p>
            <a:r>
              <a:rPr lang="en-US" dirty="0" smtClean="0"/>
              <a:t>920 </a:t>
            </a:r>
            <a:r>
              <a:rPr lang="en-US" dirty="0"/>
              <a:t>reported that they were receiving </a:t>
            </a:r>
            <a:r>
              <a:rPr lang="en-US" dirty="0" smtClean="0"/>
              <a:t>UI benefits </a:t>
            </a:r>
          </a:p>
          <a:p>
            <a:r>
              <a:rPr lang="en-US" dirty="0" smtClean="0"/>
              <a:t>7822 </a:t>
            </a:r>
            <a:r>
              <a:rPr lang="en-US" dirty="0"/>
              <a:t>reported they were receiving SNAP </a:t>
            </a:r>
            <a:r>
              <a:rPr lang="en-US" dirty="0" smtClean="0"/>
              <a:t>benefits</a:t>
            </a:r>
          </a:p>
          <a:p>
            <a:r>
              <a:rPr lang="en-US" dirty="0" smtClean="0"/>
              <a:t>93 </a:t>
            </a:r>
            <a:r>
              <a:rPr lang="en-US" dirty="0"/>
              <a:t>were receiving TANF </a:t>
            </a:r>
            <a:r>
              <a:rPr lang="en-US" dirty="0" smtClean="0"/>
              <a:t>benefits  </a:t>
            </a:r>
            <a:endParaRPr lang="en-US" dirty="0"/>
          </a:p>
          <a:p>
            <a:r>
              <a:rPr lang="en-US" dirty="0" smtClean="0"/>
              <a:t>15,726 </a:t>
            </a:r>
            <a:r>
              <a:rPr lang="en-US" dirty="0"/>
              <a:t>(40%) reported they were living in a household size of </a:t>
            </a:r>
            <a:r>
              <a:rPr lang="en-US" dirty="0" smtClean="0"/>
              <a:t>one</a:t>
            </a:r>
          </a:p>
          <a:p>
            <a:r>
              <a:rPr lang="en-US" dirty="0" smtClean="0"/>
              <a:t>10,282 </a:t>
            </a:r>
            <a:r>
              <a:rPr lang="en-US" dirty="0"/>
              <a:t>(26%) were living in a household size of </a:t>
            </a:r>
            <a:r>
              <a:rPr lang="en-US" dirty="0" smtClean="0"/>
              <a:t>2</a:t>
            </a:r>
          </a:p>
          <a:p>
            <a:r>
              <a:rPr lang="en-US" dirty="0" smtClean="0"/>
              <a:t>5935 </a:t>
            </a:r>
            <a:r>
              <a:rPr lang="en-US" dirty="0"/>
              <a:t>(15%) reported to live in a household size of </a:t>
            </a:r>
            <a:r>
              <a:rPr lang="en-US" dirty="0" smtClean="0"/>
              <a:t>3</a:t>
            </a:r>
          </a:p>
          <a:p>
            <a:r>
              <a:rPr lang="en-US" dirty="0" smtClean="0"/>
              <a:t>7904 </a:t>
            </a:r>
            <a:r>
              <a:rPr lang="en-US" dirty="0"/>
              <a:t>(20%) reported to live in households with </a:t>
            </a:r>
            <a:r>
              <a:rPr lang="en-US" dirty="0" smtClean="0"/>
              <a:t>4 </a:t>
            </a:r>
            <a:r>
              <a:rPr lang="en-US" dirty="0"/>
              <a:t>or </a:t>
            </a:r>
            <a:r>
              <a:rPr lang="en-US" dirty="0" smtClean="0"/>
              <a:t>more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0405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 smtClean="0"/>
              <a:t>100 </a:t>
            </a:r>
            <a:r>
              <a:rPr lang="en-US" b="1" i="1" dirty="0"/>
              <a:t>- 138% </a:t>
            </a:r>
            <a:r>
              <a:rPr lang="en-US" b="1" i="1" dirty="0" smtClean="0"/>
              <a:t>FPL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39,517 </a:t>
            </a:r>
            <a:r>
              <a:rPr lang="en-US" dirty="0"/>
              <a:t>or 16% had incomes within the 100 to 138% FPL </a:t>
            </a:r>
            <a:endParaRPr lang="en-US" dirty="0" smtClean="0"/>
          </a:p>
          <a:p>
            <a:r>
              <a:rPr lang="en-US" dirty="0" smtClean="0"/>
              <a:t>452 </a:t>
            </a:r>
            <a:r>
              <a:rPr lang="en-US" dirty="0"/>
              <a:t>reported to be attending higher </a:t>
            </a:r>
            <a:r>
              <a:rPr lang="en-US" dirty="0" smtClean="0"/>
              <a:t>education</a:t>
            </a:r>
          </a:p>
          <a:p>
            <a:r>
              <a:rPr lang="en-US" dirty="0" smtClean="0"/>
              <a:t>920 </a:t>
            </a:r>
            <a:r>
              <a:rPr lang="en-US" dirty="0"/>
              <a:t>reported that they were receiving </a:t>
            </a:r>
            <a:r>
              <a:rPr lang="en-US" dirty="0" smtClean="0"/>
              <a:t>UI benefits </a:t>
            </a:r>
          </a:p>
          <a:p>
            <a:r>
              <a:rPr lang="en-US" dirty="0" smtClean="0"/>
              <a:t>7822 </a:t>
            </a:r>
            <a:r>
              <a:rPr lang="en-US" dirty="0"/>
              <a:t>reported they were receiving SNAP </a:t>
            </a:r>
            <a:r>
              <a:rPr lang="en-US" dirty="0" smtClean="0"/>
              <a:t>benefits</a:t>
            </a:r>
          </a:p>
          <a:p>
            <a:r>
              <a:rPr lang="en-US" dirty="0" smtClean="0"/>
              <a:t>93 </a:t>
            </a:r>
            <a:r>
              <a:rPr lang="en-US" dirty="0"/>
              <a:t>were receiving TANF </a:t>
            </a:r>
            <a:r>
              <a:rPr lang="en-US" dirty="0" smtClean="0"/>
              <a:t>benefits  </a:t>
            </a:r>
            <a:endParaRPr lang="en-US" dirty="0"/>
          </a:p>
          <a:p>
            <a:r>
              <a:rPr lang="en-US" dirty="0" smtClean="0"/>
              <a:t>15,726 </a:t>
            </a:r>
            <a:r>
              <a:rPr lang="en-US" dirty="0"/>
              <a:t>(40%) reported they were living in a household size of </a:t>
            </a:r>
            <a:r>
              <a:rPr lang="en-US" dirty="0" smtClean="0"/>
              <a:t>one</a:t>
            </a:r>
          </a:p>
          <a:p>
            <a:r>
              <a:rPr lang="en-US" dirty="0" smtClean="0"/>
              <a:t>10,282 </a:t>
            </a:r>
            <a:r>
              <a:rPr lang="en-US" dirty="0"/>
              <a:t>(26%) were living in a household size of </a:t>
            </a:r>
            <a:r>
              <a:rPr lang="en-US" dirty="0" smtClean="0"/>
              <a:t>2</a:t>
            </a:r>
          </a:p>
          <a:p>
            <a:r>
              <a:rPr lang="en-US" dirty="0" smtClean="0"/>
              <a:t>5935 </a:t>
            </a:r>
            <a:r>
              <a:rPr lang="en-US" dirty="0"/>
              <a:t>(15%) reported to live in a household size of </a:t>
            </a:r>
            <a:r>
              <a:rPr lang="en-US" dirty="0" smtClean="0"/>
              <a:t>3</a:t>
            </a:r>
          </a:p>
          <a:p>
            <a:r>
              <a:rPr lang="en-US" dirty="0" smtClean="0"/>
              <a:t>7904 </a:t>
            </a:r>
            <a:r>
              <a:rPr lang="en-US" dirty="0"/>
              <a:t>(20%) reported to live in households with </a:t>
            </a:r>
            <a:r>
              <a:rPr lang="en-US" dirty="0" smtClean="0"/>
              <a:t>4 </a:t>
            </a:r>
            <a:r>
              <a:rPr lang="en-US" dirty="0"/>
              <a:t>or </a:t>
            </a:r>
            <a:r>
              <a:rPr lang="en-US" dirty="0" smtClean="0"/>
              <a:t>more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687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Nearly 60% of Private Option Members Fall Below 50% of FPL</a:t>
            </a:r>
          </a:p>
        </p:txBody>
      </p: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87905956"/>
              </p:ext>
            </p:extLst>
          </p:nvPr>
        </p:nvGraphicFramePr>
        <p:xfrm>
          <a:off x="585788" y="1766341"/>
          <a:ext cx="3250367" cy="3890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4806935"/>
              </p:ext>
            </p:extLst>
          </p:nvPr>
        </p:nvGraphicFramePr>
        <p:xfrm>
          <a:off x="4598233" y="1752600"/>
          <a:ext cx="3250367" cy="38909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9401724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35% of Private Option Members also Receive SNAP Benefits</a:t>
            </a: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19266480"/>
              </p:ext>
            </p:extLst>
          </p:nvPr>
        </p:nvGraphicFramePr>
        <p:xfrm>
          <a:off x="685800" y="1643422"/>
          <a:ext cx="4572000" cy="212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9191715"/>
              </p:ext>
            </p:extLst>
          </p:nvPr>
        </p:nvGraphicFramePr>
        <p:xfrm>
          <a:off x="2971800" y="3962400"/>
          <a:ext cx="4572000" cy="212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644707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ed, white and black">
  <a:themeElements>
    <a:clrScheme name="InnoNights">
      <a:dk1>
        <a:sysClr val="windowText" lastClr="000000"/>
      </a:dk1>
      <a:lt1>
        <a:sysClr val="window" lastClr="FFFFFF"/>
      </a:lt1>
      <a:dk2>
        <a:srgbClr val="313131"/>
      </a:dk2>
      <a:lt2>
        <a:srgbClr val="C90000"/>
      </a:lt2>
      <a:accent1>
        <a:srgbClr val="C90000"/>
      </a:accent1>
      <a:accent2>
        <a:srgbClr val="FFDD4D"/>
      </a:accent2>
      <a:accent3>
        <a:srgbClr val="92D050"/>
      </a:accent3>
      <a:accent4>
        <a:srgbClr val="00B0F0"/>
      </a:accent4>
      <a:accent5>
        <a:srgbClr val="002060"/>
      </a:accent5>
      <a:accent6>
        <a:srgbClr val="CC9BFF"/>
      </a:accent6>
      <a:hlink>
        <a:srgbClr val="FFEA94"/>
      </a:hlink>
      <a:folHlink>
        <a:srgbClr val="FFDD4D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B2ED57DFC55F42BB00BB5B4AB0CA42" ma:contentTypeVersion="3" ma:contentTypeDescription="Create a new document." ma:contentTypeScope="" ma:versionID="e6ae07567a325d5b840d1ea135b70e9b">
  <xsd:schema xmlns:xsd="http://www.w3.org/2001/XMLSchema" xmlns:xs="http://www.w3.org/2001/XMLSchema" xmlns:p="http://schemas.microsoft.com/office/2006/metadata/properties" xmlns:ns2="http://schemas.microsoft.com/sharepoint/v4" xmlns:ns3="16de58f0-8742-410d-b579-165f1627d21d" targetNamespace="http://schemas.microsoft.com/office/2006/metadata/properties" ma:root="true" ma:fieldsID="ec41ebc4ede6e2456d8d9a1b6339c5cd" ns2:_="" ns3:_="">
    <xsd:import namespace="http://schemas.microsoft.com/sharepoint/v4"/>
    <xsd:import namespace="16de58f0-8742-410d-b579-165f1627d21d"/>
    <xsd:element name="properties">
      <xsd:complexType>
        <xsd:sequence>
          <xsd:element name="documentManagement">
            <xsd:complexType>
              <xsd:all>
                <xsd:element ref="ns2:IconOverlay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de58f0-8742-410d-b579-165f1627d21d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Props1.xml><?xml version="1.0" encoding="utf-8"?>
<ds:datastoreItem xmlns:ds="http://schemas.openxmlformats.org/officeDocument/2006/customXml" ds:itemID="{E5FB9C02-2A9E-43A4-BD60-40EE0722CCBA}"/>
</file>

<file path=customXml/itemProps2.xml><?xml version="1.0" encoding="utf-8"?>
<ds:datastoreItem xmlns:ds="http://schemas.openxmlformats.org/officeDocument/2006/customXml" ds:itemID="{E4240E97-0BF6-4D79-9818-CF5F64C14D03}"/>
</file>

<file path=customXml/itemProps3.xml><?xml version="1.0" encoding="utf-8"?>
<ds:datastoreItem xmlns:ds="http://schemas.openxmlformats.org/officeDocument/2006/customXml" ds:itemID="{E4A46064-05C9-4B1A-9A35-F64A3F127C15}"/>
</file>

<file path=docProps/app.xml><?xml version="1.0" encoding="utf-8"?>
<Properties xmlns="http://schemas.openxmlformats.org/officeDocument/2006/extended-properties" xmlns:vt="http://schemas.openxmlformats.org/officeDocument/2006/docPropsVTypes">
  <Template>red, white and black</Template>
  <TotalTime>15769</TotalTime>
  <Words>1303</Words>
  <Application>Microsoft Office PowerPoint</Application>
  <PresentationFormat>On-screen Show (4:3)</PresentationFormat>
  <Paragraphs>180</Paragraphs>
  <Slides>22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9" baseType="lpstr">
      <vt:lpstr>Arial</vt:lpstr>
      <vt:lpstr>Calibri</vt:lpstr>
      <vt:lpstr>Cambria</vt:lpstr>
      <vt:lpstr>Franklin Gothic Book</vt:lpstr>
      <vt:lpstr>Franklin Gothic Demi</vt:lpstr>
      <vt:lpstr>Times New Roman</vt:lpstr>
      <vt:lpstr>red, white and black</vt:lpstr>
      <vt:lpstr>Arkansas Health Care Reform  Task Force:  TSG Update </vt:lpstr>
      <vt:lpstr>Agenda </vt:lpstr>
      <vt:lpstr>Medicaid Spending by Category</vt:lpstr>
      <vt:lpstr>Private Option Household Demographics Findings</vt:lpstr>
      <vt:lpstr>0 - 40% FPL</vt:lpstr>
      <vt:lpstr>50 - 100% FPL </vt:lpstr>
      <vt:lpstr>100 - 138% FPL</vt:lpstr>
      <vt:lpstr>Nearly 60% of Private Option Members Fall Below 50% of FPL</vt:lpstr>
      <vt:lpstr>35% of Private Option Members also Receive SNAP Benefits</vt:lpstr>
      <vt:lpstr>Single-person Households at 0-50% of FPL Account for 44% of all PO</vt:lpstr>
      <vt:lpstr>Members at 0-50% FPL are in Single Person Households</vt:lpstr>
      <vt:lpstr>43,000 Households are at 100-138% of FLP</vt:lpstr>
      <vt:lpstr>61,000 PO Members are in the 50-100% FPL Group </vt:lpstr>
      <vt:lpstr>155,000 PO Members are at less than 50% of FPL</vt:lpstr>
      <vt:lpstr>Status of Individuals on Private Option Reporting Zero Income</vt:lpstr>
      <vt:lpstr>EEF Backlog:  Pending Private Option Applications </vt:lpstr>
      <vt:lpstr>TSG Monitoring of the EEF Project</vt:lpstr>
      <vt:lpstr>TSG Monitoring of the EEF Project: Current Operations</vt:lpstr>
      <vt:lpstr>Enrollee Satisfaction with Medicaid Managed Care Study by Association for Community Affiliated Plans</vt:lpstr>
      <vt:lpstr>Enrollee Satisfaction with Medicaid Managed Care Other Findings</vt:lpstr>
      <vt:lpstr>Experience Rebate Description</vt:lpstr>
      <vt:lpstr>Modification or Nullification of Consent Decree </vt:lpstr>
    </vt:vector>
  </TitlesOfParts>
  <Company>The Lucas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EBT Cards –  State Customer Perspectives</dc:title>
  <dc:creator>Will Oliver</dc:creator>
  <cp:lastModifiedBy>Owner</cp:lastModifiedBy>
  <cp:revision>519</cp:revision>
  <cp:lastPrinted>2015-06-11T03:14:57Z</cp:lastPrinted>
  <dcterms:created xsi:type="dcterms:W3CDTF">2012-05-03T15:00:03Z</dcterms:created>
  <dcterms:modified xsi:type="dcterms:W3CDTF">2016-03-29T11:49:09Z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0x01010082B2ED57DFC55F42BB00BB5B4AB0CA42</vt:lpwstr>
  </property>
  <property fmtid="{D5CDD505-2E9C-101B-9397-08002B2CF9AE}" pid="3" name="TemplateUrl">
    <vt:lpwstr/>
  </property>
  <property fmtid="{D5CDD505-2E9C-101B-9397-08002B2CF9AE}" pid="4" name="Order">
    <vt:r8>3711500</vt:r8>
  </property>
  <property fmtid="{D5CDD505-2E9C-101B-9397-08002B2CF9AE}" pid="5" name="URL">
    <vt:lpwstr/>
  </property>
  <property fmtid="{D5CDD505-2E9C-101B-9397-08002B2CF9AE}" pid="6" name="xd_Signature">
    <vt:bool>false</vt:bool>
  </property>
  <property fmtid="{D5CDD505-2E9C-101B-9397-08002B2CF9AE}" pid="7" name="xd_ProgID">
    <vt:lpwstr/>
  </property>
  <property fmtid="{D5CDD505-2E9C-101B-9397-08002B2CF9AE}" pid="8" name="_SourceUrl">
    <vt:lpwstr/>
  </property>
  <property fmtid="{D5CDD505-2E9C-101B-9397-08002B2CF9AE}" pid="9" name="_SharedFileIndex">
    <vt:lpwstr/>
  </property>
</Properties>
</file>