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Layouts/slideLayout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7.xml" ContentType="application/vnd.openxmlformats-officedocument.presentationml.notesSlide+xml"/>
  <Default Extension="xlsx" ContentType="application/vnd.openxmlformats-officedocument.spreadsheetml.sheet"/>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customXml/itemProps2.xml" ContentType="application/vnd.openxmlformats-officedocument.customXmlProperties+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Default Extension="wmf" ContentType="image/x-wmf"/>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Default Extension="tiff" ContentType="image/tiff"/>
  <Override PartName="/ppt/notesSlides/notesSlide11.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customXml/itemProps1.xml" ContentType="application/vnd.openxmlformats-officedocument.customXmlProperties+xml"/>
  <Override PartName="/ppt/theme/theme1.xml" ContentType="application/vnd.openxmlformats-officedocument.theme+xml"/>
  <Override PartName="/ppt/slideLayouts/slideLayout53.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85" r:id="rId4"/>
    <p:sldMasterId id="2147483699" r:id="rId5"/>
    <p:sldMasterId id="2147483713" r:id="rId6"/>
    <p:sldMasterId id="2147483725" r:id="rId7"/>
  </p:sldMasterIdLst>
  <p:notesMasterIdLst>
    <p:notesMasterId r:id="rId37"/>
  </p:notesMasterIdLst>
  <p:handoutMasterIdLst>
    <p:handoutMasterId r:id="rId38"/>
  </p:handoutMasterIdLst>
  <p:sldIdLst>
    <p:sldId id="257" r:id="rId8"/>
    <p:sldId id="325" r:id="rId9"/>
    <p:sldId id="376" r:id="rId10"/>
    <p:sldId id="412" r:id="rId11"/>
    <p:sldId id="327" r:id="rId12"/>
    <p:sldId id="431" r:id="rId13"/>
    <p:sldId id="424" r:id="rId14"/>
    <p:sldId id="425" r:id="rId15"/>
    <p:sldId id="422" r:id="rId16"/>
    <p:sldId id="423" r:id="rId17"/>
    <p:sldId id="436" r:id="rId18"/>
    <p:sldId id="437" r:id="rId19"/>
    <p:sldId id="427" r:id="rId20"/>
    <p:sldId id="428" r:id="rId21"/>
    <p:sldId id="429" r:id="rId22"/>
    <p:sldId id="433" r:id="rId23"/>
    <p:sldId id="438" r:id="rId24"/>
    <p:sldId id="430" r:id="rId25"/>
    <p:sldId id="432" r:id="rId26"/>
    <p:sldId id="398" r:id="rId27"/>
    <p:sldId id="386" r:id="rId28"/>
    <p:sldId id="387" r:id="rId29"/>
    <p:sldId id="411" r:id="rId30"/>
    <p:sldId id="440" r:id="rId31"/>
    <p:sldId id="426" r:id="rId32"/>
    <p:sldId id="434" r:id="rId33"/>
    <p:sldId id="435" r:id="rId34"/>
    <p:sldId id="420" r:id="rId35"/>
    <p:sldId id="441" r:id="rId36"/>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8000"/>
    <a:srgbClr val="FF9900"/>
    <a:srgbClr val="FF3300"/>
    <a:srgbClr val="800080"/>
    <a:srgbClr val="0237CE"/>
    <a:srgbClr val="009900"/>
    <a:srgbClr val="EB6715"/>
    <a:srgbClr val="0C2BC4"/>
    <a:srgbClr val="CCFFCC"/>
    <a:srgbClr val="99FF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81" autoAdjust="0"/>
    <p:restoredTop sz="79751" autoAdjust="0"/>
  </p:normalViewPr>
  <p:slideViewPr>
    <p:cSldViewPr>
      <p:cViewPr varScale="1">
        <p:scale>
          <a:sx n="93" d="100"/>
          <a:sy n="93" d="100"/>
        </p:scale>
        <p:origin x="-2154" y="-102"/>
      </p:cViewPr>
      <p:guideLst>
        <p:guide orient="horz" pos="2160"/>
        <p:guide pos="2880"/>
      </p:guideLst>
    </p:cSldViewPr>
  </p:slideViewPr>
  <p:outlineViewPr>
    <p:cViewPr>
      <p:scale>
        <a:sx n="33" d="100"/>
        <a:sy n="33" d="100"/>
      </p:scale>
      <p:origin x="0" y="2676"/>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38" y="-90"/>
      </p:cViewPr>
      <p:guideLst>
        <p:guide orient="horz" pos="2924"/>
        <p:guide pos="220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ustomXml" Target="../customXml/item1.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view3D>
      <c:rotX val="30"/>
      <c:perspective val="30"/>
    </c:view3D>
    <c:plotArea>
      <c:layout>
        <c:manualLayout>
          <c:layoutTarget val="inner"/>
          <c:xMode val="edge"/>
          <c:yMode val="edge"/>
          <c:x val="0"/>
          <c:y val="3.2338308457711622E-2"/>
          <c:w val="1"/>
          <c:h val="0.96766169154228865"/>
        </c:manualLayout>
      </c:layout>
      <c:pie3DChart>
        <c:varyColors val="1"/>
        <c:ser>
          <c:idx val="0"/>
          <c:order val="0"/>
          <c:tx>
            <c:strRef>
              <c:f>Sheet1!$B$1</c:f>
              <c:strCache>
                <c:ptCount val="1"/>
                <c:pt idx="0">
                  <c:v>Sales</c:v>
                </c:pt>
              </c:strCache>
            </c:strRef>
          </c:tx>
          <c:dPt>
            <c:idx val="0"/>
            <c:spPr>
              <a:solidFill>
                <a:srgbClr val="0070C0"/>
              </a:solidFill>
            </c:spPr>
          </c:dPt>
          <c:dPt>
            <c:idx val="1"/>
            <c:spPr>
              <a:solidFill>
                <a:srgbClr val="92D050"/>
              </a:solidFill>
            </c:spPr>
          </c:dPt>
          <c:dPt>
            <c:idx val="2"/>
            <c:spPr>
              <a:solidFill>
                <a:srgbClr val="C00000"/>
              </a:solidFill>
            </c:spPr>
          </c:dPt>
          <c:dPt>
            <c:idx val="3"/>
            <c:spPr>
              <a:solidFill>
                <a:srgbClr val="7030A0"/>
              </a:solidFill>
            </c:spPr>
          </c:dPt>
          <c:cat>
            <c:strRef>
              <c:f>Sheet1!$A$2:$A$5</c:f>
              <c:strCache>
                <c:ptCount val="4"/>
                <c:pt idx="0">
                  <c:v>Telephone</c:v>
                </c:pt>
                <c:pt idx="1">
                  <c:v>Roads</c:v>
                </c:pt>
                <c:pt idx="2">
                  <c:v>TV/Internet </c:v>
                </c:pt>
                <c:pt idx="3">
                  <c:v>Electricity/Gas</c:v>
                </c:pt>
              </c:strCache>
            </c:strRef>
          </c:cat>
          <c:val>
            <c:numRef>
              <c:f>Sheet1!$B$2:$B$5</c:f>
              <c:numCache>
                <c:formatCode>"$"#,##0.00_);[Red]\("$"#,##0.00\)</c:formatCode>
                <c:ptCount val="4"/>
                <c:pt idx="0">
                  <c:v>161.25</c:v>
                </c:pt>
                <c:pt idx="1">
                  <c:v>46.33</c:v>
                </c:pt>
                <c:pt idx="2">
                  <c:v>123.93</c:v>
                </c:pt>
                <c:pt idx="3">
                  <c:v>159.34</c:v>
                </c:pt>
              </c:numCache>
            </c:numRef>
          </c:val>
        </c:ser>
      </c:pie3DChart>
    </c:plotArea>
    <c:plotVisOnly val="1"/>
    <c:dispBlanksAs val="zero"/>
  </c:chart>
  <c:txPr>
    <a:bodyPr/>
    <a:lstStyle/>
    <a:p>
      <a:pPr>
        <a:defRPr sz="1800"/>
      </a:pPr>
      <a:endParaRPr lang="en-US"/>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0.1215</cdr:x>
      <cdr:y>0.18571</cdr:y>
    </cdr:from>
    <cdr:to>
      <cdr:x>0.42991</cdr:x>
      <cdr:y>0.40578</cdr:y>
    </cdr:to>
    <cdr:sp macro="" textlink="">
      <cdr:nvSpPr>
        <cdr:cNvPr id="2" name="TextBox 1"/>
        <cdr:cNvSpPr txBox="1"/>
      </cdr:nvSpPr>
      <cdr:spPr>
        <a:xfrm xmlns:a="http://schemas.openxmlformats.org/drawingml/2006/main">
          <a:off x="990600" y="990600"/>
          <a:ext cx="2514600" cy="117380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3200" b="1" dirty="0" smtClean="0">
              <a:solidFill>
                <a:schemeClr val="bg1"/>
              </a:solidFill>
            </a:rPr>
            <a:t>Electricity/Gas</a:t>
          </a:r>
        </a:p>
        <a:p xmlns:a="http://schemas.openxmlformats.org/drawingml/2006/main">
          <a:pPr algn="ctr"/>
          <a:r>
            <a:rPr lang="en-US" sz="3200" b="1" dirty="0" smtClean="0">
              <a:solidFill>
                <a:schemeClr val="bg1"/>
              </a:solidFill>
            </a:rPr>
            <a:t>$159.34</a:t>
          </a:r>
        </a:p>
        <a:p xmlns:a="http://schemas.openxmlformats.org/drawingml/2006/main">
          <a:endParaRPr lang="en-US" sz="4000" b="1" dirty="0">
            <a:solidFill>
              <a:schemeClr val="bg1"/>
            </a:solidFill>
          </a:endParaRPr>
        </a:p>
      </cdr:txBody>
    </cdr:sp>
  </cdr:relSizeAnchor>
  <cdr:relSizeAnchor xmlns:cdr="http://schemas.openxmlformats.org/drawingml/2006/chartDrawing">
    <cdr:from>
      <cdr:x>0.27103</cdr:x>
      <cdr:y>0.47143</cdr:y>
    </cdr:from>
    <cdr:to>
      <cdr:x>0.3678</cdr:x>
      <cdr:y>0.66216</cdr:y>
    </cdr:to>
    <cdr:sp macro="" textlink="">
      <cdr:nvSpPr>
        <cdr:cNvPr id="4" name="TextBox 3"/>
        <cdr:cNvSpPr txBox="1"/>
      </cdr:nvSpPr>
      <cdr:spPr>
        <a:xfrm xmlns:a="http://schemas.openxmlformats.org/drawingml/2006/main">
          <a:off x="2209800" y="2514600"/>
          <a:ext cx="789039" cy="10173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TV/Internet</a:t>
          </a:r>
          <a:endParaRPr lang="en-US" sz="3200" b="1" dirty="0">
            <a:solidFill>
              <a:schemeClr val="bg1"/>
            </a:solidFill>
          </a:endParaRPr>
        </a:p>
      </cdr:txBody>
    </cdr:sp>
  </cdr:relSizeAnchor>
  <cdr:relSizeAnchor xmlns:cdr="http://schemas.openxmlformats.org/drawingml/2006/chartDrawing">
    <cdr:from>
      <cdr:x>0.69159</cdr:x>
      <cdr:y>0.45714</cdr:y>
    </cdr:from>
    <cdr:to>
      <cdr:x>0.80705</cdr:x>
      <cdr:y>0.64788</cdr:y>
    </cdr:to>
    <cdr:sp macro="" textlink="">
      <cdr:nvSpPr>
        <cdr:cNvPr id="5" name="TextBox 4"/>
        <cdr:cNvSpPr txBox="1"/>
      </cdr:nvSpPr>
      <cdr:spPr>
        <a:xfrm xmlns:a="http://schemas.openxmlformats.org/drawingml/2006/main">
          <a:off x="5638800" y="2438400"/>
          <a:ext cx="941439" cy="10173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Roads</a:t>
          </a:r>
          <a:endParaRPr lang="en-US" sz="3200" b="1" dirty="0">
            <a:solidFill>
              <a:schemeClr val="bg1"/>
            </a:solidFill>
          </a:endParaRPr>
        </a:p>
      </cdr:txBody>
    </cdr:sp>
  </cdr:relSizeAnchor>
  <cdr:relSizeAnchor xmlns:cdr="http://schemas.openxmlformats.org/drawingml/2006/chartDrawing">
    <cdr:from>
      <cdr:x>0.63551</cdr:x>
      <cdr:y>0.15714</cdr:y>
    </cdr:from>
    <cdr:to>
      <cdr:x>0.76636</cdr:x>
      <cdr:y>0.32857</cdr:y>
    </cdr:to>
    <cdr:sp macro="" textlink="">
      <cdr:nvSpPr>
        <cdr:cNvPr id="6" name="TextBox 5"/>
        <cdr:cNvSpPr txBox="1"/>
      </cdr:nvSpPr>
      <cdr:spPr>
        <a:xfrm xmlns:a="http://schemas.openxmlformats.org/drawingml/2006/main">
          <a:off x="5181600" y="838200"/>
          <a:ext cx="10668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3200" b="1" dirty="0" smtClean="0">
              <a:solidFill>
                <a:schemeClr val="bg1"/>
              </a:solidFill>
            </a:rPr>
            <a:t>Teleph</a:t>
          </a:r>
          <a:r>
            <a:rPr lang="en-US" sz="2800" b="1" dirty="0" smtClean="0">
              <a:solidFill>
                <a:schemeClr val="bg1"/>
              </a:solidFill>
            </a:rPr>
            <a:t>one</a:t>
          </a:r>
          <a:endParaRPr lang="en-US" sz="3200" b="1" dirty="0">
            <a:solidFill>
              <a:schemeClr val="bg1"/>
            </a:solidFill>
          </a:endParaRPr>
        </a:p>
      </cdr:txBody>
    </cdr:sp>
  </cdr:relSizeAnchor>
  <cdr:relSizeAnchor xmlns:cdr="http://schemas.openxmlformats.org/drawingml/2006/chartDrawing">
    <cdr:from>
      <cdr:x>0.60748</cdr:x>
      <cdr:y>0.24286</cdr:y>
    </cdr:from>
    <cdr:to>
      <cdr:x>0.71963</cdr:x>
      <cdr:y>0.45714</cdr:y>
    </cdr:to>
    <cdr:sp macro="" textlink="">
      <cdr:nvSpPr>
        <cdr:cNvPr id="7" name="TextBox 6"/>
        <cdr:cNvSpPr txBox="1"/>
      </cdr:nvSpPr>
      <cdr:spPr>
        <a:xfrm xmlns:a="http://schemas.openxmlformats.org/drawingml/2006/main">
          <a:off x="4953000" y="1295400"/>
          <a:ext cx="914400" cy="11430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$161.25</a:t>
          </a:r>
          <a:endParaRPr lang="en-US" sz="3200" b="1" dirty="0">
            <a:solidFill>
              <a:schemeClr val="bg1"/>
            </a:solidFill>
          </a:endParaRPr>
        </a:p>
      </cdr:txBody>
    </cdr:sp>
  </cdr:relSizeAnchor>
  <cdr:relSizeAnchor xmlns:cdr="http://schemas.openxmlformats.org/drawingml/2006/chartDrawing">
    <cdr:from>
      <cdr:x>0.31776</cdr:x>
      <cdr:y>0.57143</cdr:y>
    </cdr:from>
    <cdr:to>
      <cdr:x>0.42991</cdr:x>
      <cdr:y>0.77143</cdr:y>
    </cdr:to>
    <cdr:sp macro="" textlink="">
      <cdr:nvSpPr>
        <cdr:cNvPr id="8" name="TextBox 7"/>
        <cdr:cNvSpPr txBox="1"/>
      </cdr:nvSpPr>
      <cdr:spPr>
        <a:xfrm xmlns:a="http://schemas.openxmlformats.org/drawingml/2006/main">
          <a:off x="2590800" y="3048000"/>
          <a:ext cx="914400" cy="1066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$123.93</a:t>
          </a:r>
          <a:endParaRPr lang="en-US" sz="3200" b="1" dirty="0">
            <a:solidFill>
              <a:schemeClr val="bg1"/>
            </a:solidFill>
          </a:endParaRPr>
        </a:p>
      </cdr:txBody>
    </cdr:sp>
  </cdr:relSizeAnchor>
  <cdr:relSizeAnchor xmlns:cdr="http://schemas.openxmlformats.org/drawingml/2006/chartDrawing">
    <cdr:from>
      <cdr:x>0.69159</cdr:x>
      <cdr:y>0.54286</cdr:y>
    </cdr:from>
    <cdr:to>
      <cdr:x>0.80374</cdr:x>
      <cdr:y>0.71429</cdr:y>
    </cdr:to>
    <cdr:sp macro="" textlink="">
      <cdr:nvSpPr>
        <cdr:cNvPr id="9" name="TextBox 8"/>
        <cdr:cNvSpPr txBox="1"/>
      </cdr:nvSpPr>
      <cdr:spPr>
        <a:xfrm xmlns:a="http://schemas.openxmlformats.org/drawingml/2006/main">
          <a:off x="5638800" y="2895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3200" b="1" dirty="0" smtClean="0">
              <a:solidFill>
                <a:schemeClr val="bg1"/>
              </a:solidFill>
            </a:rPr>
            <a:t>$46.33</a:t>
          </a:r>
          <a:endParaRPr lang="en-US" sz="3200" b="1"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98375559-050A-409B-9B0D-ADE60404FE04}" type="datetimeFigureOut">
              <a:rPr lang="en-US" smtClean="0"/>
              <a:pPr/>
              <a:t>7/19/2013</a:t>
            </a:fld>
            <a:endParaRPr lang="en-US"/>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2AB52187-8CA1-4EE9-B5C7-12AA18FB54BB}" type="slidenum">
              <a:rPr lang="en-US" smtClean="0"/>
              <a:pPr/>
              <a:t>‹#›</a:t>
            </a:fld>
            <a:endParaRPr lang="en-US"/>
          </a:p>
        </p:txBody>
      </p:sp>
    </p:spTree>
    <p:extLst>
      <p:ext uri="{BB962C8B-B14F-4D97-AF65-F5344CB8AC3E}">
        <p14:creationId xmlns:p14="http://schemas.microsoft.com/office/powerpoint/2010/main" xmlns="" val="13990862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4FD1A2B6-124F-40C4-AD9B-BB9B6E77749A}" type="datetimeFigureOut">
              <a:rPr lang="en-US" smtClean="0"/>
              <a:pPr/>
              <a:t>7/19/2013</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22005057-84EB-41BD-9199-B796C25FF149}" type="slidenum">
              <a:rPr lang="en-US" smtClean="0"/>
              <a:pPr/>
              <a:t>‹#›</a:t>
            </a:fld>
            <a:endParaRPr lang="en-US"/>
          </a:p>
        </p:txBody>
      </p:sp>
    </p:spTree>
    <p:extLst>
      <p:ext uri="{BB962C8B-B14F-4D97-AF65-F5344CB8AC3E}">
        <p14:creationId xmlns:p14="http://schemas.microsoft.com/office/powerpoint/2010/main" xmlns="" val="2918040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8500" y="4409757"/>
            <a:ext cx="5588000" cy="4873943"/>
          </a:xfrm>
        </p:spPr>
        <p:txBody>
          <a:bodyPr>
            <a:noAutofit/>
          </a:bodyPr>
          <a:lstStyle/>
          <a:p>
            <a:endParaRPr lang="en-US" kern="0" dirty="0" smtClean="0">
              <a:latin typeface="Arial" charset="0"/>
              <a:cs typeface="Arial" charset="0"/>
            </a:endParaRPr>
          </a:p>
          <a:p>
            <a:endParaRPr lang="en-US" sz="1400" kern="0" baseline="0" dirty="0" smtClean="0">
              <a:latin typeface="Arial" charset="0"/>
              <a:cs typeface="Arial" charset="0"/>
            </a:endParaRPr>
          </a:p>
          <a:p>
            <a:endParaRPr lang="en-US" sz="1400" kern="0" baseline="0" dirty="0" smtClean="0">
              <a:latin typeface="Arial" charset="0"/>
              <a:cs typeface="Arial" charset="0"/>
            </a:endParaRPr>
          </a:p>
          <a:p>
            <a:endParaRPr lang="en-US" sz="1400" kern="0" dirty="0">
              <a:latin typeface="Arial" charset="0"/>
              <a:cs typeface="Arial" charset="0"/>
            </a:endParaRPr>
          </a:p>
          <a:p>
            <a:endParaRPr lang="en-US" sz="1400" kern="0" dirty="0">
              <a:latin typeface="Arial" charset="0"/>
              <a:cs typeface="Arial" charset="0"/>
            </a:endParaRPr>
          </a:p>
          <a:p>
            <a:endParaRPr lang="en-US" sz="1400" kern="0" dirty="0">
              <a:latin typeface="Arial" charset="0"/>
              <a:cs typeface="Arial" charset="0"/>
            </a:endParaRPr>
          </a:p>
          <a:p>
            <a:endParaRPr lang="en-US" kern="0" baseline="0" dirty="0" smtClean="0">
              <a:latin typeface="Arial" charset="0"/>
              <a:cs typeface="Arial" charset="0"/>
            </a:endParaRPr>
          </a:p>
          <a:p>
            <a:endParaRPr lang="en-US" kern="0" baseline="0" dirty="0" smtClean="0">
              <a:latin typeface="Arial" charset="0"/>
              <a:cs typeface="Arial" charset="0"/>
            </a:endParaRPr>
          </a:p>
        </p:txBody>
      </p:sp>
      <p:sp>
        <p:nvSpPr>
          <p:cNvPr id="4" name="Slide Number Placeholder 3"/>
          <p:cNvSpPr>
            <a:spLocks noGrp="1"/>
          </p:cNvSpPr>
          <p:nvPr>
            <p:ph type="sldNum" sz="quarter" idx="10"/>
          </p:nvPr>
        </p:nvSpPr>
        <p:spPr/>
        <p:txBody>
          <a:bodyPr/>
          <a:lstStyle/>
          <a:p>
            <a:fld id="{BA0E9E46-6B44-4DF8-8549-625AFCE489EC}"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Southern Arkansas…</a:t>
            </a:r>
          </a:p>
          <a:p>
            <a:endParaRPr lang="en-US" dirty="0" smtClean="0"/>
          </a:p>
          <a:p>
            <a:r>
              <a:rPr lang="en-US" b="1" dirty="0" smtClean="0"/>
              <a:t>Highway 167 (Widening)	                           Highway 425</a:t>
            </a:r>
          </a:p>
          <a:p>
            <a:r>
              <a:rPr lang="en-US" dirty="0" smtClean="0"/>
              <a:t>Highway</a:t>
            </a:r>
            <a:r>
              <a:rPr lang="en-US" baseline="0" dirty="0" smtClean="0"/>
              <a:t> 79 – South		Hamburg to Highway 82</a:t>
            </a:r>
          </a:p>
          <a:p>
            <a:r>
              <a:rPr lang="en-US" baseline="0" dirty="0" smtClean="0"/>
              <a:t>$30 million			$25 million</a:t>
            </a:r>
          </a:p>
          <a:p>
            <a:endParaRPr lang="en-US" baseline="0" dirty="0" smtClean="0"/>
          </a:p>
          <a:p>
            <a:r>
              <a:rPr lang="en-US" baseline="0" dirty="0" smtClean="0"/>
              <a:t>Widening			Highway 82 to Louisiana State Line</a:t>
            </a:r>
          </a:p>
          <a:p>
            <a:r>
              <a:rPr lang="en-US" baseline="0" dirty="0" smtClean="0"/>
              <a:t>Highway 274 – North		$45 million</a:t>
            </a:r>
          </a:p>
          <a:p>
            <a:r>
              <a:rPr lang="en-US" baseline="0" dirty="0" smtClean="0"/>
              <a:t>$45 million</a:t>
            </a:r>
          </a:p>
          <a:p>
            <a:endParaRPr lang="en-US" baseline="0" dirty="0" smtClean="0"/>
          </a:p>
          <a:p>
            <a:r>
              <a:rPr lang="en-US" baseline="0" dirty="0" smtClean="0"/>
              <a:t>Widening			</a:t>
            </a:r>
            <a:r>
              <a:rPr lang="en-US" b="1" baseline="0" dirty="0" smtClean="0"/>
              <a:t>Highway 82 (Widening)</a:t>
            </a:r>
          </a:p>
          <a:p>
            <a:r>
              <a:rPr lang="en-US" baseline="0" dirty="0" smtClean="0"/>
              <a:t>Hampton – Highway 274		Hwy 82B - West</a:t>
            </a:r>
          </a:p>
          <a:p>
            <a:r>
              <a:rPr lang="en-US" baseline="0" dirty="0" smtClean="0"/>
              <a:t>$35 million			$25 million</a:t>
            </a:r>
          </a:p>
          <a:p>
            <a:endParaRPr lang="en-US" baseline="0" dirty="0" smtClean="0"/>
          </a:p>
          <a:p>
            <a:r>
              <a:rPr lang="en-US" baseline="0" dirty="0" smtClean="0"/>
              <a:t>Improvements in Hampton		Highway 98 to Hwy 79</a:t>
            </a:r>
          </a:p>
          <a:p>
            <a:r>
              <a:rPr lang="en-US" baseline="0" dirty="0" smtClean="0"/>
              <a:t>$10 million			$25 million</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1CE8861-CD6A-4F20-B872-9B9BF8DED813}" type="slidenum">
              <a:rPr lang="en-US" smtClean="0">
                <a:solidFill>
                  <a:prstClr val="black"/>
                </a:solidFill>
              </a:rPr>
              <a:pPr/>
              <a:t>11</a:t>
            </a:fld>
            <a:endParaRPr lang="en-US" dirty="0">
              <a:solidFill>
                <a:prstClr val="black"/>
              </a:solidFill>
            </a:endParaRPr>
          </a:p>
        </p:txBody>
      </p:sp>
      <p:sp>
        <p:nvSpPr>
          <p:cNvPr id="5" name="Notes Placeholder 2"/>
          <p:cNvSpPr txBox="1">
            <a:spLocks/>
          </p:cNvSpPr>
          <p:nvPr/>
        </p:nvSpPr>
        <p:spPr>
          <a:xfrm>
            <a:off x="673100" y="4562158"/>
            <a:ext cx="5588000" cy="4177665"/>
          </a:xfrm>
          <a:prstGeom prst="rect">
            <a:avLst/>
          </a:prstGeom>
        </p:spPr>
        <p:txBody>
          <a:bodyPr vert="horz" lIns="92958" tIns="46479" rIns="92958" bIns="46479"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400" dirty="0" smtClean="0">
                <a:solidFill>
                  <a:prstClr val="black"/>
                </a:solidFill>
              </a:rPr>
              <a:t>The areas in blue are the areas being improved. Believe it or not, this totals 1.8 billion dollars. When you look at it on a statewide map, it doesn’t look like much at all. </a:t>
            </a:r>
          </a:p>
          <a:p>
            <a:endParaRPr lang="en-US" sz="1400" dirty="0" smtClean="0">
              <a:solidFill>
                <a:prstClr val="black"/>
              </a:solidFill>
            </a:endParaRPr>
          </a:p>
          <a:p>
            <a:r>
              <a:rPr lang="en-US" sz="1400" dirty="0" smtClean="0">
                <a:solidFill>
                  <a:prstClr val="black"/>
                </a:solidFill>
                <a:latin typeface="Arial" pitchFamily="34" charset="0"/>
                <a:cs typeface="Arial" pitchFamily="34" charset="0"/>
              </a:rPr>
              <a:t>Here is what the CAP alone is doing here in Arkansas.. </a:t>
            </a:r>
          </a:p>
          <a:p>
            <a:endParaRPr lang="en-US" sz="1400" dirty="0" smtClean="0">
              <a:solidFill>
                <a:prstClr val="black"/>
              </a:solidFill>
              <a:latin typeface="Arial" pitchFamily="34" charset="0"/>
              <a:cs typeface="Arial" pitchFamily="34" charset="0"/>
            </a:endParaRPr>
          </a:p>
          <a:p>
            <a:r>
              <a:rPr lang="en-US" sz="1400" dirty="0" smtClean="0">
                <a:solidFill>
                  <a:prstClr val="black"/>
                </a:solidFill>
                <a:latin typeface="Arial" pitchFamily="34" charset="0"/>
                <a:cs typeface="Arial" pitchFamily="34" charset="0"/>
              </a:rPr>
              <a:t>--$700 million in additional revenue to cities &amp; counties </a:t>
            </a:r>
          </a:p>
          <a:p>
            <a:endParaRPr lang="en-US" sz="1400" dirty="0" smtClean="0">
              <a:solidFill>
                <a:prstClr val="black"/>
              </a:solidFill>
              <a:latin typeface="Arial" pitchFamily="34" charset="0"/>
              <a:cs typeface="Arial" pitchFamily="34" charset="0"/>
            </a:endParaRPr>
          </a:p>
          <a:p>
            <a:r>
              <a:rPr lang="en-US" sz="1400" dirty="0" smtClean="0">
                <a:solidFill>
                  <a:prstClr val="black"/>
                </a:solidFill>
                <a:latin typeface="Arial" pitchFamily="34" charset="0"/>
                <a:cs typeface="Arial" pitchFamily="34" charset="0"/>
              </a:rPr>
              <a:t>--An additional $20 million </a:t>
            </a:r>
            <a:r>
              <a:rPr lang="en-US" sz="1400" u="sng" dirty="0" smtClean="0">
                <a:solidFill>
                  <a:prstClr val="black"/>
                </a:solidFill>
                <a:latin typeface="Arial" pitchFamily="34" charset="0"/>
                <a:cs typeface="Arial" pitchFamily="34" charset="0"/>
              </a:rPr>
              <a:t>annually</a:t>
            </a:r>
            <a:r>
              <a:rPr lang="en-US" sz="1400" dirty="0" smtClean="0">
                <a:solidFill>
                  <a:prstClr val="black"/>
                </a:solidFill>
                <a:latin typeface="Arial" pitchFamily="34" charset="0"/>
                <a:cs typeface="Arial" pitchFamily="34" charset="0"/>
              </a:rPr>
              <a:t> for State Aid City Street Program</a:t>
            </a:r>
          </a:p>
          <a:p>
            <a:endParaRPr lang="en-US" sz="1400" dirty="0" smtClean="0">
              <a:solidFill>
                <a:prstClr val="black"/>
              </a:solidFill>
              <a:latin typeface="Arial" pitchFamily="34" charset="0"/>
              <a:cs typeface="Arial" pitchFamily="34" charset="0"/>
            </a:endParaRPr>
          </a:p>
          <a:p>
            <a:r>
              <a:rPr lang="en-US" sz="1400" dirty="0" smtClean="0">
                <a:solidFill>
                  <a:prstClr val="black"/>
                </a:solidFill>
                <a:latin typeface="Arial" pitchFamily="34" charset="0"/>
                <a:cs typeface="Arial" pitchFamily="34" charset="0"/>
              </a:rPr>
              <a:t>--10-Year Program</a:t>
            </a:r>
          </a:p>
          <a:p>
            <a:endParaRPr lang="en-US" sz="1400" dirty="0" smtClean="0">
              <a:solidFill>
                <a:prstClr val="black"/>
              </a:solidFill>
              <a:latin typeface="Arial" pitchFamily="34" charset="0"/>
              <a:cs typeface="Arial" pitchFamily="34" charset="0"/>
            </a:endParaRPr>
          </a:p>
          <a:p>
            <a:r>
              <a:rPr lang="en-US" sz="1400" dirty="0" smtClean="0">
                <a:solidFill>
                  <a:prstClr val="black"/>
                </a:solidFill>
                <a:latin typeface="Arial" pitchFamily="34" charset="0"/>
                <a:cs typeface="Arial" pitchFamily="34" charset="0"/>
              </a:rPr>
              <a:t>Remember—this work is all </a:t>
            </a:r>
            <a:r>
              <a:rPr lang="en-US" sz="1400" u="sng" dirty="0" smtClean="0">
                <a:solidFill>
                  <a:prstClr val="black"/>
                </a:solidFill>
                <a:latin typeface="Arial" pitchFamily="34" charset="0"/>
                <a:cs typeface="Arial" pitchFamily="34" charset="0"/>
              </a:rPr>
              <a:t>in addition to </a:t>
            </a:r>
            <a:r>
              <a:rPr lang="en-US" sz="1400" dirty="0" smtClean="0">
                <a:solidFill>
                  <a:prstClr val="black"/>
                </a:solidFill>
                <a:latin typeface="Arial" pitchFamily="34" charset="0"/>
                <a:cs typeface="Arial" pitchFamily="34" charset="0"/>
              </a:rPr>
              <a:t>our Interstate Rehabilitation Program already underway…</a:t>
            </a:r>
          </a:p>
          <a:p>
            <a:endParaRPr lang="en-US" sz="1400"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46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cs typeface="Arial" pitchFamily="34" charset="0"/>
            </a:endParaRPr>
          </a:p>
          <a:p>
            <a:r>
              <a:rPr lang="en-US" smtClean="0">
                <a:latin typeface="Arial" pitchFamily="34" charset="0"/>
                <a:cs typeface="Arial" pitchFamily="34" charset="0"/>
              </a:rPr>
              <a:t>Projected revenue transferred over 10-year period to AHTD = $1.45 Billion</a:t>
            </a:r>
          </a:p>
          <a:p>
            <a:endParaRPr lang="en-US" smtClean="0">
              <a:latin typeface="Arial" pitchFamily="34" charset="0"/>
              <a:cs typeface="Arial" pitchFamily="34" charset="0"/>
            </a:endParaRPr>
          </a:p>
          <a:p>
            <a:r>
              <a:rPr lang="en-US" smtClean="0">
                <a:latin typeface="Arial" pitchFamily="34" charset="0"/>
                <a:cs typeface="Arial" pitchFamily="34" charset="0"/>
              </a:rPr>
              <a:t>Projected revenue transferred over 10-year period to cities = $313 Million</a:t>
            </a:r>
          </a:p>
          <a:p>
            <a:endParaRPr lang="en-US" smtClean="0">
              <a:latin typeface="Arial" pitchFamily="34" charset="0"/>
              <a:cs typeface="Arial" pitchFamily="34" charset="0"/>
            </a:endParaRPr>
          </a:p>
          <a:p>
            <a:r>
              <a:rPr lang="en-US" smtClean="0">
                <a:latin typeface="Arial" pitchFamily="34" charset="0"/>
                <a:cs typeface="Arial" pitchFamily="34" charset="0"/>
              </a:rPr>
              <a:t>Projected revenue transferred over 10-year period to counties = $313 Million</a:t>
            </a:r>
          </a:p>
          <a:p>
            <a:endParaRPr lang="en-US" smtClean="0"/>
          </a:p>
        </p:txBody>
      </p:sp>
      <p:sp>
        <p:nvSpPr>
          <p:cNvPr id="154627" name="Slide Number Placeholder 3"/>
          <p:cNvSpPr txBox="1">
            <a:spLocks noGrp="1"/>
          </p:cNvSpPr>
          <p:nvPr/>
        </p:nvSpPr>
        <p:spPr bwMode="auto">
          <a:xfrm>
            <a:off x="3956248" y="8817600"/>
            <a:ext cx="3027154" cy="4645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34" tIns="46466" rIns="92934" bIns="46466" anchor="b"/>
          <a:lstStyle>
            <a:lvl1pPr defTabSz="908050">
              <a:defRPr>
                <a:solidFill>
                  <a:schemeClr val="tx1"/>
                </a:solidFill>
                <a:latin typeface="Arial" pitchFamily="34" charset="0"/>
              </a:defRPr>
            </a:lvl1pPr>
            <a:lvl2pPr marL="742950" indent="-285750" defTabSz="908050">
              <a:defRPr>
                <a:solidFill>
                  <a:schemeClr val="tx1"/>
                </a:solidFill>
                <a:latin typeface="Arial" pitchFamily="34" charset="0"/>
              </a:defRPr>
            </a:lvl2pPr>
            <a:lvl3pPr marL="1143000" indent="-228600" defTabSz="908050">
              <a:defRPr>
                <a:solidFill>
                  <a:schemeClr val="tx1"/>
                </a:solidFill>
                <a:latin typeface="Arial" pitchFamily="34" charset="0"/>
              </a:defRPr>
            </a:lvl3pPr>
            <a:lvl4pPr marL="1600200" indent="-228600" defTabSz="908050">
              <a:defRPr>
                <a:solidFill>
                  <a:schemeClr val="tx1"/>
                </a:solidFill>
                <a:latin typeface="Arial" pitchFamily="34" charset="0"/>
              </a:defRPr>
            </a:lvl4pPr>
            <a:lvl5pPr marL="2057400" indent="-228600" defTabSz="908050">
              <a:defRPr>
                <a:solidFill>
                  <a:schemeClr val="tx1"/>
                </a:solidFill>
                <a:latin typeface="Arial" pitchFamily="34" charset="0"/>
              </a:defRPr>
            </a:lvl5pPr>
            <a:lvl6pPr marL="2514600" indent="-228600" defTabSz="908050" fontAlgn="base">
              <a:spcBef>
                <a:spcPct val="0"/>
              </a:spcBef>
              <a:spcAft>
                <a:spcPct val="0"/>
              </a:spcAft>
              <a:defRPr>
                <a:solidFill>
                  <a:schemeClr val="tx1"/>
                </a:solidFill>
                <a:latin typeface="Arial" pitchFamily="34" charset="0"/>
              </a:defRPr>
            </a:lvl6pPr>
            <a:lvl7pPr marL="2971800" indent="-228600" defTabSz="908050" fontAlgn="base">
              <a:spcBef>
                <a:spcPct val="0"/>
              </a:spcBef>
              <a:spcAft>
                <a:spcPct val="0"/>
              </a:spcAft>
              <a:defRPr>
                <a:solidFill>
                  <a:schemeClr val="tx1"/>
                </a:solidFill>
                <a:latin typeface="Arial" pitchFamily="34" charset="0"/>
              </a:defRPr>
            </a:lvl7pPr>
            <a:lvl8pPr marL="3429000" indent="-228600" defTabSz="908050" fontAlgn="base">
              <a:spcBef>
                <a:spcPct val="0"/>
              </a:spcBef>
              <a:spcAft>
                <a:spcPct val="0"/>
              </a:spcAft>
              <a:defRPr>
                <a:solidFill>
                  <a:schemeClr val="tx1"/>
                </a:solidFill>
                <a:latin typeface="Arial" pitchFamily="34" charset="0"/>
              </a:defRPr>
            </a:lvl8pPr>
            <a:lvl9pPr marL="3886200" indent="-228600" defTabSz="908050" fontAlgn="base">
              <a:spcBef>
                <a:spcPct val="0"/>
              </a:spcBef>
              <a:spcAft>
                <a:spcPct val="0"/>
              </a:spcAft>
              <a:defRPr>
                <a:solidFill>
                  <a:schemeClr val="tx1"/>
                </a:solidFill>
                <a:latin typeface="Arial" pitchFamily="34" charset="0"/>
              </a:defRPr>
            </a:lvl9pPr>
          </a:lstStyle>
          <a:p>
            <a:pPr algn="r"/>
            <a:fld id="{5E2BE39E-6529-4EFB-B8A3-57F7EA426BB7}" type="slidenum">
              <a:rPr lang="en-US" sz="1200">
                <a:solidFill>
                  <a:prstClr val="black"/>
                </a:solidFill>
                <a:latin typeface="Calibri" pitchFamily="34" charset="0"/>
              </a:rPr>
              <a:pPr algn="r"/>
              <a:t>12</a:t>
            </a:fld>
            <a:endParaRPr lang="en-US" sz="1200">
              <a:solidFill>
                <a:prstClr val="black"/>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b="0" dirty="0" smtClean="0"/>
              <a:t>There are 16,400 miles of Arkansas Highways. </a:t>
            </a:r>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b="1" dirty="0" smtClean="0"/>
              <a:t>Cap=about 200 miles of highway</a:t>
            </a:r>
          </a:p>
          <a:p>
            <a:r>
              <a:rPr lang="en-US" b="1" dirty="0" smtClean="0"/>
              <a:t>IRP=450 miles of highway</a:t>
            </a:r>
          </a:p>
          <a:p>
            <a:endParaRPr lang="en-US" b="1" dirty="0" smtClean="0"/>
          </a:p>
          <a:p>
            <a:r>
              <a:rPr lang="en-US" b="1" dirty="0" smtClean="0"/>
              <a:t>16,400 mile</a:t>
            </a:r>
            <a:r>
              <a:rPr lang="en-US" b="1" baseline="0" dirty="0" smtClean="0"/>
              <a:t> system</a:t>
            </a:r>
            <a:endParaRPr lang="en-US" b="1"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b="0" dirty="0" smtClean="0"/>
              <a:t>Those two programs cover just 650 miles of the 16,400 mile system. That</a:t>
            </a:r>
            <a:r>
              <a:rPr lang="en-US" b="0" baseline="0" dirty="0" smtClean="0"/>
              <a:t> translates to just 3.9 percent. </a:t>
            </a:r>
            <a:endParaRPr lang="en-US" b="0"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66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latin typeface="Arial" pitchFamily="34" charset="0"/>
              <a:cs typeface="Arial" pitchFamily="34" charset="0"/>
            </a:endParaRPr>
          </a:p>
          <a:p>
            <a:r>
              <a:rPr lang="en-US" smtClean="0">
                <a:latin typeface="Arial" pitchFamily="34" charset="0"/>
                <a:cs typeface="Arial" pitchFamily="34" charset="0"/>
              </a:rPr>
              <a:t>Projected revenue transferred over 10-year period to AHTD = $1.45 Billion</a:t>
            </a:r>
          </a:p>
          <a:p>
            <a:endParaRPr lang="en-US" smtClean="0">
              <a:latin typeface="Arial" pitchFamily="34" charset="0"/>
              <a:cs typeface="Arial" pitchFamily="34" charset="0"/>
            </a:endParaRPr>
          </a:p>
          <a:p>
            <a:r>
              <a:rPr lang="en-US" smtClean="0">
                <a:latin typeface="Arial" pitchFamily="34" charset="0"/>
                <a:cs typeface="Arial" pitchFamily="34" charset="0"/>
              </a:rPr>
              <a:t>Projected revenue transferred over 10-year period to cities = $313 Million</a:t>
            </a:r>
          </a:p>
          <a:p>
            <a:endParaRPr lang="en-US" smtClean="0">
              <a:latin typeface="Arial" pitchFamily="34" charset="0"/>
              <a:cs typeface="Arial" pitchFamily="34" charset="0"/>
            </a:endParaRPr>
          </a:p>
          <a:p>
            <a:r>
              <a:rPr lang="en-US" smtClean="0">
                <a:latin typeface="Arial" pitchFamily="34" charset="0"/>
                <a:cs typeface="Arial" pitchFamily="34" charset="0"/>
              </a:rPr>
              <a:t>Projected revenue transferred over 10-year period to counties = $313 Million</a:t>
            </a:r>
          </a:p>
          <a:p>
            <a:endParaRPr lang="en-US" smtClean="0"/>
          </a:p>
        </p:txBody>
      </p:sp>
      <p:sp>
        <p:nvSpPr>
          <p:cNvPr id="156675" name="Slide Number Placeholder 3"/>
          <p:cNvSpPr txBox="1">
            <a:spLocks noGrp="1"/>
          </p:cNvSpPr>
          <p:nvPr/>
        </p:nvSpPr>
        <p:spPr bwMode="auto">
          <a:xfrm>
            <a:off x="3956248" y="8817600"/>
            <a:ext cx="3027154" cy="4645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34" tIns="46466" rIns="92934" bIns="46466" anchor="b"/>
          <a:lstStyle>
            <a:lvl1pPr defTabSz="908050">
              <a:defRPr>
                <a:solidFill>
                  <a:schemeClr val="tx1"/>
                </a:solidFill>
                <a:latin typeface="Arial" pitchFamily="34" charset="0"/>
              </a:defRPr>
            </a:lvl1pPr>
            <a:lvl2pPr marL="742950" indent="-285750" defTabSz="908050">
              <a:defRPr>
                <a:solidFill>
                  <a:schemeClr val="tx1"/>
                </a:solidFill>
                <a:latin typeface="Arial" pitchFamily="34" charset="0"/>
              </a:defRPr>
            </a:lvl2pPr>
            <a:lvl3pPr marL="1143000" indent="-228600" defTabSz="908050">
              <a:defRPr>
                <a:solidFill>
                  <a:schemeClr val="tx1"/>
                </a:solidFill>
                <a:latin typeface="Arial" pitchFamily="34" charset="0"/>
              </a:defRPr>
            </a:lvl3pPr>
            <a:lvl4pPr marL="1600200" indent="-228600" defTabSz="908050">
              <a:defRPr>
                <a:solidFill>
                  <a:schemeClr val="tx1"/>
                </a:solidFill>
                <a:latin typeface="Arial" pitchFamily="34" charset="0"/>
              </a:defRPr>
            </a:lvl4pPr>
            <a:lvl5pPr marL="2057400" indent="-228600" defTabSz="908050">
              <a:defRPr>
                <a:solidFill>
                  <a:schemeClr val="tx1"/>
                </a:solidFill>
                <a:latin typeface="Arial" pitchFamily="34" charset="0"/>
              </a:defRPr>
            </a:lvl5pPr>
            <a:lvl6pPr marL="2514600" indent="-228600" defTabSz="908050" fontAlgn="base">
              <a:spcBef>
                <a:spcPct val="0"/>
              </a:spcBef>
              <a:spcAft>
                <a:spcPct val="0"/>
              </a:spcAft>
              <a:defRPr>
                <a:solidFill>
                  <a:schemeClr val="tx1"/>
                </a:solidFill>
                <a:latin typeface="Arial" pitchFamily="34" charset="0"/>
              </a:defRPr>
            </a:lvl6pPr>
            <a:lvl7pPr marL="2971800" indent="-228600" defTabSz="908050" fontAlgn="base">
              <a:spcBef>
                <a:spcPct val="0"/>
              </a:spcBef>
              <a:spcAft>
                <a:spcPct val="0"/>
              </a:spcAft>
              <a:defRPr>
                <a:solidFill>
                  <a:schemeClr val="tx1"/>
                </a:solidFill>
                <a:latin typeface="Arial" pitchFamily="34" charset="0"/>
              </a:defRPr>
            </a:lvl7pPr>
            <a:lvl8pPr marL="3429000" indent="-228600" defTabSz="908050" fontAlgn="base">
              <a:spcBef>
                <a:spcPct val="0"/>
              </a:spcBef>
              <a:spcAft>
                <a:spcPct val="0"/>
              </a:spcAft>
              <a:defRPr>
                <a:solidFill>
                  <a:schemeClr val="tx1"/>
                </a:solidFill>
                <a:latin typeface="Arial" pitchFamily="34" charset="0"/>
              </a:defRPr>
            </a:lvl8pPr>
            <a:lvl9pPr marL="3886200" indent="-228600" defTabSz="908050" fontAlgn="base">
              <a:spcBef>
                <a:spcPct val="0"/>
              </a:spcBef>
              <a:spcAft>
                <a:spcPct val="0"/>
              </a:spcAft>
              <a:defRPr>
                <a:solidFill>
                  <a:schemeClr val="tx1"/>
                </a:solidFill>
                <a:latin typeface="Arial" pitchFamily="34" charset="0"/>
              </a:defRPr>
            </a:lvl9pPr>
          </a:lstStyle>
          <a:p>
            <a:pPr algn="r"/>
            <a:fld id="{CA4C3255-D420-45F7-8199-225989DEF9B2}" type="slidenum">
              <a:rPr lang="en-US" sz="1200">
                <a:solidFill>
                  <a:prstClr val="black"/>
                </a:solidFill>
                <a:latin typeface="Calibri" pitchFamily="34" charset="0"/>
              </a:rPr>
              <a:pPr algn="r"/>
              <a:t>16</a:t>
            </a:fld>
            <a:endParaRPr lang="en-US" sz="1200">
              <a:solidFill>
                <a:prstClr val="black"/>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a:t>
            </a:r>
            <a:r>
              <a:rPr lang="en-US" baseline="0" dirty="0" smtClean="0"/>
              <a:t> TO DATE FOR JUNE MEETING</a:t>
            </a:r>
            <a:endParaRPr lang="en-US" dirty="0"/>
          </a:p>
        </p:txBody>
      </p:sp>
      <p:sp>
        <p:nvSpPr>
          <p:cNvPr id="4" name="Slide Number Placeholder 3"/>
          <p:cNvSpPr>
            <a:spLocks noGrp="1"/>
          </p:cNvSpPr>
          <p:nvPr>
            <p:ph type="sldNum" sz="quarter" idx="10"/>
          </p:nvPr>
        </p:nvSpPr>
        <p:spPr/>
        <p:txBody>
          <a:bodyPr/>
          <a:lstStyle/>
          <a:p>
            <a:pPr>
              <a:defRPr/>
            </a:pPr>
            <a:fld id="{26568B69-BEB7-4C7E-A595-0B4045AA22D6}" type="slidenum">
              <a:rPr lang="en-US" smtClean="0">
                <a:solidFill>
                  <a:prstClr val="black"/>
                </a:solidFill>
              </a:rPr>
              <a:pPr>
                <a:defRPr/>
              </a:pPr>
              <a:t>17</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lIns="92948" tIns="46473" rIns="92948" bIns="46473"/>
          <a:lstStyle/>
          <a:p>
            <a:pPr>
              <a:spcBef>
                <a:spcPct val="0"/>
              </a:spcBef>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bwMode="auto">
          <a:xfrm>
            <a:off x="1168965" y="695958"/>
            <a:ext cx="4650270" cy="34813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161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900" tIns="46448" rIns="92900" bIns="46448"/>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5"/>
          <p:cNvSpPr>
            <a:spLocks noGrp="1"/>
          </p:cNvSpPr>
          <p:nvPr>
            <p:ph type="ftr" sz="quarter" idx="4"/>
          </p:nvPr>
        </p:nvSpPr>
        <p:spPr>
          <a:noFill/>
        </p:spPr>
        <p:txBody>
          <a:bodyPr/>
          <a:lstStyle/>
          <a:p>
            <a:pPr defTabSz="909638"/>
            <a:endParaRPr lang="en-US" smtClean="0"/>
          </a:p>
        </p:txBody>
      </p:sp>
      <p:sp>
        <p:nvSpPr>
          <p:cNvPr id="58371" name="Slide Number Placeholder 6"/>
          <p:cNvSpPr>
            <a:spLocks noGrp="1"/>
          </p:cNvSpPr>
          <p:nvPr>
            <p:ph type="sldNum" sz="quarter" idx="5"/>
          </p:nvPr>
        </p:nvSpPr>
        <p:spPr>
          <a:noFill/>
        </p:spPr>
        <p:txBody>
          <a:bodyPr/>
          <a:lstStyle/>
          <a:p>
            <a:pPr defTabSz="909638"/>
            <a:fld id="{65CB6341-506F-41FB-927C-6642B450AB72}" type="slidenum">
              <a:rPr lang="en-US" smtClean="0"/>
              <a:pPr defTabSz="909638"/>
              <a:t>2</a:t>
            </a:fld>
            <a:endParaRPr lang="en-US" smtClean="0"/>
          </a:p>
        </p:txBody>
      </p:sp>
      <p:sp>
        <p:nvSpPr>
          <p:cNvPr id="58372" name="Rectangle 2"/>
          <p:cNvSpPr>
            <a:spLocks noGrp="1" noRot="1" noChangeAspect="1" noChangeArrowheads="1" noTextEdit="1"/>
          </p:cNvSpPr>
          <p:nvPr>
            <p:ph type="sldImg"/>
          </p:nvPr>
        </p:nvSpPr>
        <p:spPr>
          <a:xfrm>
            <a:off x="1503363" y="273050"/>
            <a:ext cx="4256087" cy="3194050"/>
          </a:xfrm>
          <a:ln/>
        </p:spPr>
      </p:sp>
      <p:sp>
        <p:nvSpPr>
          <p:cNvPr id="63493" name="Rectangle 4"/>
          <p:cNvSpPr>
            <a:spLocks noGrp="1" noChangeArrowheads="1"/>
          </p:cNvSpPr>
          <p:nvPr>
            <p:ph type="body" idx="1"/>
          </p:nvPr>
        </p:nvSpPr>
        <p:spPr>
          <a:xfrm>
            <a:off x="422275" y="3648075"/>
            <a:ext cx="5934075" cy="5037138"/>
          </a:xfrm>
          <a:ln/>
        </p:spPr>
        <p:txBody>
          <a:bodyPr lIns="92912" tIns="46456" rIns="92912" bIns="46456">
            <a:normAutofit/>
          </a:bodyPr>
          <a:lstStyle/>
          <a:p>
            <a:pPr marL="217451" indent="-217451">
              <a:lnSpc>
                <a:spcPct val="80000"/>
              </a:lnSpc>
              <a:spcAft>
                <a:spcPct val="100000"/>
              </a:spcAft>
              <a:buSzPct val="120000"/>
              <a:tabLst>
                <a:tab pos="5717209" algn="l"/>
              </a:tabLst>
              <a:defRPr/>
            </a:pPr>
            <a:endParaRPr lang="en-US" sz="1400" kern="0" dirty="0" smtClean="0">
              <a:solidFill>
                <a:srgbClr val="000000"/>
              </a:solidFill>
              <a:cs typeface="Arial" pitchFamily="34" charset="0"/>
            </a:endParaRPr>
          </a:p>
          <a:p>
            <a:pPr marL="217451" indent="-217451">
              <a:lnSpc>
                <a:spcPct val="80000"/>
              </a:lnSpc>
              <a:spcAft>
                <a:spcPct val="100000"/>
              </a:spcAft>
              <a:buSzPct val="120000"/>
              <a:tabLst>
                <a:tab pos="5717209" algn="l"/>
              </a:tabLst>
              <a:defRPr/>
            </a:pPr>
            <a:r>
              <a:rPr lang="en-US" sz="1400" kern="0" dirty="0" smtClean="0">
                <a:solidFill>
                  <a:srgbClr val="000000"/>
                </a:solidFill>
                <a:cs typeface="Arial" pitchFamily="34" charset="0"/>
              </a:rPr>
              <a:t>The road to improvement actually began in November of 2011. Voters </a:t>
            </a:r>
            <a:r>
              <a:rPr lang="en-US" sz="1400" dirty="0" smtClean="0">
                <a:latin typeface="Arial" charset="0"/>
                <a:cs typeface="Arial" charset="0"/>
              </a:rPr>
              <a:t>passed the Interstate Rehabilitation Program. There are somewhere between 75 and 80  individual projects included.   </a:t>
            </a:r>
            <a:r>
              <a:rPr lang="en-US" sz="1400" b="1" dirty="0" smtClean="0">
                <a:latin typeface="Arial" charset="0"/>
                <a:cs typeface="Arial" charset="0"/>
              </a:rPr>
              <a:t>81%</a:t>
            </a:r>
          </a:p>
          <a:p>
            <a:pPr>
              <a:spcBef>
                <a:spcPct val="0"/>
              </a:spcBef>
              <a:defRPr/>
            </a:pPr>
            <a:endParaRPr lang="en-US" sz="1400" dirty="0" smtClean="0">
              <a:latin typeface="Arial" charset="0"/>
              <a:cs typeface="Arial" charset="0"/>
            </a:endParaRPr>
          </a:p>
          <a:p>
            <a:pPr>
              <a:spcBef>
                <a:spcPct val="0"/>
              </a:spcBef>
              <a:defRPr/>
            </a:pPr>
            <a:r>
              <a:rPr lang="en-US" sz="1400" dirty="0" smtClean="0">
                <a:latin typeface="Arial" charset="0"/>
                <a:cs typeface="Arial" charset="0"/>
              </a:rPr>
              <a:t>Approximately 60% of the work will be underway in the first three years (2013-2015); remainder spread out over the following 12 years (through 2027).</a:t>
            </a:r>
          </a:p>
          <a:p>
            <a:pPr>
              <a:spcBef>
                <a:spcPct val="0"/>
              </a:spcBef>
              <a:defRPr/>
            </a:pPr>
            <a:endParaRPr lang="en-US" sz="1400" dirty="0" smtClean="0">
              <a:latin typeface="Arial" charset="0"/>
              <a:cs typeface="Arial" charset="0"/>
            </a:endParaRPr>
          </a:p>
          <a:p>
            <a:pPr>
              <a:spcBef>
                <a:spcPct val="0"/>
              </a:spcBef>
              <a:defRPr/>
            </a:pPr>
            <a:r>
              <a:rPr lang="en-US" sz="1400" dirty="0" smtClean="0">
                <a:latin typeface="Arial" charset="0"/>
                <a:cs typeface="Arial" charset="0"/>
              </a:rPr>
              <a:t>Then, as I</a:t>
            </a:r>
            <a:r>
              <a:rPr lang="en-US" sz="1400" baseline="0" dirty="0" smtClean="0">
                <a:latin typeface="Arial" charset="0"/>
                <a:cs typeface="Arial" charset="0"/>
              </a:rPr>
              <a:t> said.. </a:t>
            </a:r>
            <a:r>
              <a:rPr lang="en-US" sz="1400" dirty="0" smtClean="0">
                <a:latin typeface="Arial" charset="0"/>
                <a:cs typeface="Arial" charset="0"/>
              </a:rPr>
              <a:t>In November of last year, they overwhelmingly approved the Connecting Arkansas Program or CAP.  </a:t>
            </a:r>
            <a:r>
              <a:rPr lang="en-US" sz="1400" b="1" dirty="0" smtClean="0">
                <a:latin typeface="Arial" charset="0"/>
                <a:cs typeface="Arial" charset="0"/>
              </a:rPr>
              <a:t>58%</a:t>
            </a:r>
          </a:p>
          <a:p>
            <a:pPr marL="217451" indent="-217451">
              <a:lnSpc>
                <a:spcPct val="80000"/>
              </a:lnSpc>
              <a:spcAft>
                <a:spcPct val="100000"/>
              </a:spcAft>
              <a:buSzPct val="120000"/>
              <a:tabLst>
                <a:tab pos="5717209" algn="l"/>
              </a:tabLst>
              <a:defRPr/>
            </a:pPr>
            <a:endParaRPr lang="en-US" sz="1400" kern="0" dirty="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4000" u="none" dirty="0" smtClean="0">
                <a:solidFill>
                  <a:srgbClr val="C00000"/>
                </a:solidFill>
              </a:rPr>
              <a:t>78 % </a:t>
            </a:r>
            <a:r>
              <a:rPr lang="en-US" sz="1200" u="none" dirty="0" smtClean="0"/>
              <a:t>Driving a motor vehicle is “Very” or “Extremely” important to conducting daily lives.</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sz="4000" u="none" dirty="0" smtClean="0">
                <a:solidFill>
                  <a:srgbClr val="C00000"/>
                </a:solidFill>
              </a:rPr>
              <a:t>88 % </a:t>
            </a:r>
            <a:r>
              <a:rPr lang="en-US" sz="1200" u="none" dirty="0" smtClean="0"/>
              <a:t>Transportation infrastructure is important to maintaining a strong economy.</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algn="l"/>
            <a:r>
              <a:rPr lang="en-US" sz="4000" u="none" dirty="0" smtClean="0">
                <a:solidFill>
                  <a:srgbClr val="C00000"/>
                </a:solidFill>
              </a:rPr>
              <a:t>83 % </a:t>
            </a:r>
            <a:r>
              <a:rPr lang="en-US" sz="1200" u="none" dirty="0" smtClean="0"/>
              <a:t>Transportation network is important to ensuring national defense and emergency response.</a:t>
            </a:r>
          </a:p>
          <a:p>
            <a:endParaRPr lang="en-US" dirty="0" smtClean="0"/>
          </a:p>
        </p:txBody>
      </p:sp>
      <p:sp>
        <p:nvSpPr>
          <p:cNvPr id="4" name="Slide Number Placeholder 3"/>
          <p:cNvSpPr>
            <a:spLocks noGrp="1"/>
          </p:cNvSpPr>
          <p:nvPr>
            <p:ph type="sldNum" sz="quarter" idx="5"/>
          </p:nvPr>
        </p:nvSpPr>
        <p:spPr/>
        <p:txBody>
          <a:bodyPr/>
          <a:lstStyle/>
          <a:p>
            <a:pPr>
              <a:defRPr/>
            </a:pPr>
            <a:fld id="{F9FE3684-DB5E-4186-85AE-14D48871C1EF}"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So</a:t>
            </a:r>
            <a:r>
              <a:rPr lang="en-US" baseline="0" dirty="0" smtClean="0"/>
              <a:t> if we value out highways so much.. And want them to improve.. Why do we spend so little on them? </a:t>
            </a:r>
          </a:p>
          <a:p>
            <a:r>
              <a:rPr lang="en-US" baseline="0" dirty="0" smtClean="0"/>
              <a:t>As a state and a nation, we are under investing in our infrastructure. Even with the half cent sales tax passed back in November.  </a:t>
            </a:r>
          </a:p>
          <a:p>
            <a:endParaRPr lang="en-US" baseline="0" dirty="0" smtClean="0"/>
          </a:p>
          <a:p>
            <a:r>
              <a:rPr lang="en-US" dirty="0" smtClean="0"/>
              <a:t>Most Americans have no idea how much money they pay every month to maintain roads, bridges and public transportation. </a:t>
            </a:r>
          </a:p>
          <a:p>
            <a:r>
              <a:rPr lang="en-US" dirty="0" smtClean="0"/>
              <a:t>Compared to the average monthly American household expenditure on state and federal gas taxes used to fund surface transportation improvements necessary for mobility</a:t>
            </a:r>
            <a:r>
              <a:rPr lang="en-US" smtClean="0"/>
              <a:t>, data </a:t>
            </a:r>
            <a:r>
              <a:rPr lang="en-US" dirty="0" smtClean="0"/>
              <a:t>from the U.S. Department of Commerce and the Federal Highway Administration show the average household spends: </a:t>
            </a:r>
          </a:p>
          <a:p>
            <a:endParaRPr lang="en-US" dirty="0" smtClean="0"/>
          </a:p>
          <a:p>
            <a:r>
              <a:rPr lang="en-US" b="1" dirty="0" smtClean="0"/>
              <a:t>Nearly 3.5 times</a:t>
            </a:r>
            <a:r>
              <a:rPr lang="en-US" dirty="0" smtClean="0"/>
              <a:t> </a:t>
            </a:r>
            <a:r>
              <a:rPr lang="en-US" b="1" dirty="0" smtClean="0"/>
              <a:t>more monthly ($159) for electricity and natural gas</a:t>
            </a:r>
            <a:endParaRPr lang="en-US" dirty="0" smtClean="0"/>
          </a:p>
          <a:p>
            <a:r>
              <a:rPr lang="en-US" b="1" dirty="0" smtClean="0"/>
              <a:t>Nearly 3.5 times more ($161) for telephone service; and</a:t>
            </a:r>
            <a:endParaRPr lang="en-US" dirty="0" smtClean="0"/>
          </a:p>
          <a:p>
            <a:r>
              <a:rPr lang="en-US" b="1" dirty="0" smtClean="0"/>
              <a:t>More than 2.5 times more ($124) for cable and satellite television, radio and internet service.</a:t>
            </a:r>
            <a:endParaRPr lang="en-US" dirty="0" smtClean="0"/>
          </a:p>
          <a:p>
            <a:r>
              <a:rPr lang="en-US" b="1" dirty="0" smtClean="0"/>
              <a:t>19 percent more on internet</a:t>
            </a:r>
            <a:r>
              <a:rPr lang="en-US" b="1" baseline="0" dirty="0" smtClean="0"/>
              <a:t> service than on highways.</a:t>
            </a:r>
            <a:endParaRPr lang="en-US" b="1"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endParaRPr lang="en-US" b="1" dirty="0" smtClean="0"/>
          </a:p>
        </p:txBody>
      </p:sp>
      <p:sp>
        <p:nvSpPr>
          <p:cNvPr id="4" name="Slide Number Placeholder 3"/>
          <p:cNvSpPr>
            <a:spLocks noGrp="1"/>
          </p:cNvSpPr>
          <p:nvPr>
            <p:ph type="sldNum" sz="quarter" idx="5"/>
          </p:nvPr>
        </p:nvSpPr>
        <p:spPr/>
        <p:txBody>
          <a:bodyPr/>
          <a:lstStyle/>
          <a:p>
            <a:pPr>
              <a:defRPr/>
            </a:pPr>
            <a:fld id="{4C1CA017-9B78-4134-971A-00A85C31BBE1}"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REMINDER:</a:t>
            </a:r>
          </a:p>
          <a:p>
            <a:endParaRPr lang="en-US" dirty="0" smtClean="0"/>
          </a:p>
          <a:p>
            <a:r>
              <a:rPr lang="en-US" dirty="0" smtClean="0"/>
              <a:t>You</a:t>
            </a:r>
            <a:r>
              <a:rPr lang="en-US" baseline="0" dirty="0" smtClean="0"/>
              <a:t> can get all your Arkansas travel information at ArkansasHighways.com.</a:t>
            </a:r>
          </a:p>
          <a:p>
            <a:r>
              <a:rPr lang="en-US" baseline="0" dirty="0" smtClean="0"/>
              <a:t>Also, </a:t>
            </a:r>
            <a:r>
              <a:rPr lang="en-US" b="1" baseline="0" dirty="0" smtClean="0"/>
              <a:t>follow us on Twitter at AHTD.</a:t>
            </a:r>
            <a:endParaRPr lang="en-US" b="1"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28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t>During</a:t>
            </a:r>
            <a:r>
              <a:rPr lang="en-US" baseline="0" dirty="0" smtClean="0"/>
              <a:t> the previous legislative session, we tried to increase revenue by transferring road user revenue to highways. It failed. The argument was.. You can’t use general revenue for highways. Our argument is that you have been using highway revenue for general fund revenue for years. Looking at this chart, we actually don’t quite get 65 percent of road user revenue to spend on highways, roads and streets. 35 percent goes for other purposes. We don’t think this is dipping into the general revenue fund. We think this is bringing it back where it belongs. </a:t>
            </a:r>
          </a:p>
          <a:p>
            <a:endParaRPr lang="en-US" baseline="0" dirty="0" smtClean="0"/>
          </a:p>
          <a:p>
            <a:r>
              <a:rPr lang="en-US" b="1" i="1" baseline="0" dirty="0" smtClean="0"/>
              <a:t>Miscellaneous Revenue:</a:t>
            </a:r>
          </a:p>
          <a:p>
            <a:r>
              <a:rPr lang="en-US" b="1" i="1" baseline="0" dirty="0" smtClean="0"/>
              <a:t>LP/CNG, Oversize/Overweight Permits, Title Transfer Fees, Driver Search Fees, Interest and other fees.  </a:t>
            </a:r>
            <a:endParaRPr lang="en-US" b="1" i="1" dirty="0" smtClean="0"/>
          </a:p>
        </p:txBody>
      </p:sp>
      <p:sp>
        <p:nvSpPr>
          <p:cNvPr id="4" name="Slide Number Placeholder 3"/>
          <p:cNvSpPr>
            <a:spLocks noGrp="1"/>
          </p:cNvSpPr>
          <p:nvPr>
            <p:ph type="sldNum" sz="quarter" idx="5"/>
          </p:nvPr>
        </p:nvSpPr>
        <p:spPr/>
        <p:txBody>
          <a:bodyPr/>
          <a:lstStyle/>
          <a:p>
            <a:pPr>
              <a:defRPr/>
            </a:pPr>
            <a:fld id="{F9FE3684-DB5E-4186-85AE-14D48871C1EF}"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a:spcBef>
                <a:spcPct val="0"/>
              </a:spcBef>
            </a:pPr>
            <a:endParaRPr lang="en-US" smtClean="0">
              <a:cs typeface="Arial" pitchFamily="34" charset="0"/>
            </a:endParaRPr>
          </a:p>
          <a:p>
            <a:pPr>
              <a:spcBef>
                <a:spcPct val="0"/>
              </a:spcBef>
            </a:pPr>
            <a:r>
              <a:rPr lang="en-US" sz="1400" smtClean="0">
                <a:cs typeface="Arial" pitchFamily="34" charset="0"/>
              </a:rPr>
              <a:t>This map shows the sections of the Interstate system that will be improved as part of the 2011 program.  </a:t>
            </a:r>
          </a:p>
          <a:p>
            <a:pPr>
              <a:spcBef>
                <a:spcPct val="0"/>
              </a:spcBef>
            </a:pPr>
            <a:endParaRPr lang="en-US" sz="1400" smtClean="0">
              <a:cs typeface="Arial" pitchFamily="34" charset="0"/>
            </a:endParaRPr>
          </a:p>
          <a:p>
            <a:pPr>
              <a:spcBef>
                <a:spcPct val="0"/>
              </a:spcBef>
            </a:pPr>
            <a:r>
              <a:rPr lang="en-US" sz="1400" smtClean="0">
                <a:cs typeface="Arial" pitchFamily="34" charset="0"/>
              </a:rPr>
              <a:t>There will be somewhere between 75 and 80 individual projects included.</a:t>
            </a:r>
          </a:p>
          <a:p>
            <a:pPr>
              <a:spcBef>
                <a:spcPct val="0"/>
              </a:spcBef>
            </a:pPr>
            <a:endParaRPr lang="en-US" sz="1400" smtClean="0">
              <a:cs typeface="Arial" pitchFamily="34" charset="0"/>
            </a:endParaRPr>
          </a:p>
          <a:p>
            <a:pPr>
              <a:spcBef>
                <a:spcPct val="0"/>
              </a:spcBef>
            </a:pPr>
            <a:r>
              <a:rPr lang="en-US" sz="1400" smtClean="0">
                <a:cs typeface="Arial" pitchFamily="34" charset="0"/>
              </a:rPr>
              <a:t>Approximately 60% of the work will be underway in the first three years (2013-2015); remainder spread out over the following 12 years (through 2027).</a:t>
            </a:r>
          </a:p>
          <a:p>
            <a:pPr>
              <a:spcBef>
                <a:spcPct val="0"/>
              </a:spcBef>
            </a:pPr>
            <a:endParaRPr lang="en-US" sz="1400" smtClean="0">
              <a:cs typeface="Arial" pitchFamily="34" charset="0"/>
            </a:endParaRPr>
          </a:p>
          <a:p>
            <a:pPr>
              <a:spcBef>
                <a:spcPct val="0"/>
              </a:spcBef>
            </a:pPr>
            <a:endParaRPr lang="en-US" smtClean="0"/>
          </a:p>
        </p:txBody>
      </p:sp>
      <p:sp>
        <p:nvSpPr>
          <p:cNvPr id="97284" name="Slide Number Placeholder 3"/>
          <p:cNvSpPr txBox="1">
            <a:spLocks noGrp="1"/>
          </p:cNvSpPr>
          <p:nvPr/>
        </p:nvSpPr>
        <p:spPr bwMode="auto">
          <a:xfrm>
            <a:off x="3956050" y="8818563"/>
            <a:ext cx="3027363" cy="463550"/>
          </a:xfrm>
          <a:prstGeom prst="rect">
            <a:avLst/>
          </a:prstGeom>
          <a:noFill/>
          <a:ln w="9525">
            <a:noFill/>
            <a:miter lim="800000"/>
            <a:headEnd/>
            <a:tailEnd/>
          </a:ln>
        </p:spPr>
        <p:txBody>
          <a:bodyPr lIns="92901" tIns="46450" rIns="92901" bIns="46450" anchor="b"/>
          <a:lstStyle/>
          <a:p>
            <a:pPr algn="r" defTabSz="912813" fontAlgn="base">
              <a:spcBef>
                <a:spcPct val="0"/>
              </a:spcBef>
              <a:spcAft>
                <a:spcPct val="0"/>
              </a:spcAft>
            </a:pPr>
            <a:fld id="{8878D29B-DD42-407E-A464-BB48473B5B78}" type="slidenum">
              <a:rPr lang="en-US" sz="1100" b="1" u="sng" smtClean="0">
                <a:solidFill>
                  <a:prstClr val="black"/>
                </a:solidFill>
                <a:cs typeface="Arial" pitchFamily="34" charset="0"/>
              </a:rPr>
              <a:pPr algn="r" defTabSz="912813" fontAlgn="base">
                <a:spcBef>
                  <a:spcPct val="0"/>
                </a:spcBef>
                <a:spcAft>
                  <a:spcPct val="0"/>
                </a:spcAft>
              </a:pPr>
              <a:t>3</a:t>
            </a:fld>
            <a:endParaRPr lang="en-US" sz="1100" b="1" u="sng" smtClean="0">
              <a:solidFill>
                <a:prstClr val="black"/>
              </a:solidFill>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pPr defTabSz="914303">
              <a:spcBef>
                <a:spcPct val="0"/>
              </a:spcBef>
              <a:defRPr/>
            </a:pPr>
            <a:r>
              <a:rPr lang="en-US" dirty="0" smtClean="0">
                <a:cs typeface="Arial" pitchFamily="34" charset="0"/>
              </a:rPr>
              <a:t>On this map… the areas of red are projects currently let to contract. So we still have plenty to do.</a:t>
            </a:r>
            <a:endParaRPr lang="en-US" dirty="0" smtClean="0"/>
          </a:p>
          <a:p>
            <a:pPr>
              <a:spcBef>
                <a:spcPct val="0"/>
              </a:spcBef>
            </a:pPr>
            <a:endParaRPr lang="en-US" dirty="0" smtClean="0">
              <a:cs typeface="Arial" pitchFamily="34" charset="0"/>
            </a:endParaRPr>
          </a:p>
        </p:txBody>
      </p:sp>
      <p:sp>
        <p:nvSpPr>
          <p:cNvPr id="97284" name="Slide Number Placeholder 3"/>
          <p:cNvSpPr txBox="1">
            <a:spLocks noGrp="1"/>
          </p:cNvSpPr>
          <p:nvPr/>
        </p:nvSpPr>
        <p:spPr bwMode="auto">
          <a:xfrm>
            <a:off x="3956051" y="8818563"/>
            <a:ext cx="3027363" cy="463550"/>
          </a:xfrm>
          <a:prstGeom prst="rect">
            <a:avLst/>
          </a:prstGeom>
          <a:noFill/>
          <a:ln w="9525">
            <a:noFill/>
            <a:miter lim="800000"/>
            <a:headEnd/>
            <a:tailEnd/>
          </a:ln>
        </p:spPr>
        <p:txBody>
          <a:bodyPr lIns="92892" tIns="46445" rIns="92892" bIns="46445" anchor="b"/>
          <a:lstStyle/>
          <a:p>
            <a:pPr algn="r" defTabSz="912716" fontAlgn="base">
              <a:spcBef>
                <a:spcPct val="0"/>
              </a:spcBef>
              <a:spcAft>
                <a:spcPct val="0"/>
              </a:spcAft>
            </a:pPr>
            <a:fld id="{8878D29B-DD42-407E-A464-BB48473B5B78}" type="slidenum">
              <a:rPr lang="en-US" sz="1100" b="1" u="sng" smtClean="0">
                <a:solidFill>
                  <a:prstClr val="black"/>
                </a:solidFill>
                <a:cs typeface="Arial" pitchFamily="34" charset="0"/>
              </a:rPr>
              <a:pPr algn="r" defTabSz="912716" fontAlgn="base">
                <a:spcBef>
                  <a:spcPct val="0"/>
                </a:spcBef>
                <a:spcAft>
                  <a:spcPct val="0"/>
                </a:spcAft>
              </a:pPr>
              <a:t>4</a:t>
            </a:fld>
            <a:endParaRPr lang="en-US" sz="1100" b="1" u="sng" dirty="0" smtClean="0">
              <a:solidFill>
                <a:prstClr val="black"/>
              </a:solidFill>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money used in the half cent tax funded the “Connecting Arkansas” Program. It’s a perfect name because that’s exactly what to does.. Connect the people of Arkansas. Cap is also short of “capacity” which is exactly what the program does. It greatly increases capacity and improves connectivity. The term CAP also relates to the deadline to have it all complete. We have a ten year revenue CAP on the entire project. </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C1CE8861-CD6A-4F20-B872-9B9BF8DED813}" type="slidenum">
              <a:rPr lang="en-US" smtClean="0"/>
              <a:pPr/>
              <a:t>6</a:t>
            </a:fld>
            <a:endParaRPr lang="en-US" dirty="0"/>
          </a:p>
        </p:txBody>
      </p:sp>
      <p:sp>
        <p:nvSpPr>
          <p:cNvPr id="5" name="Notes Placeholder 2"/>
          <p:cNvSpPr txBox="1">
            <a:spLocks/>
          </p:cNvSpPr>
          <p:nvPr/>
        </p:nvSpPr>
        <p:spPr>
          <a:xfrm>
            <a:off x="673100" y="4562158"/>
            <a:ext cx="5588000" cy="4177665"/>
          </a:xfrm>
          <a:prstGeom prst="rect">
            <a:avLst/>
          </a:prstGeom>
        </p:spPr>
        <p:txBody>
          <a:bodyPr vert="horz" lIns="92958" tIns="46479" rIns="92958" bIns="46479" rtlCol="0">
            <a:normAutofit/>
          </a:bodyPr>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sz="1400" dirty="0" smtClean="0"/>
              <a:t>The areas in blue are the areas being improved. Believe it or not, this totals 1.8 billion dollars. When you look at it on a statewide map, it doesn’t look like much at all. </a:t>
            </a:r>
          </a:p>
          <a:p>
            <a:endParaRPr lang="en-US" sz="1400" dirty="0" smtClean="0"/>
          </a:p>
          <a:p>
            <a:r>
              <a:rPr lang="en-US" sz="1400" dirty="0" smtClean="0">
                <a:latin typeface="Arial" pitchFamily="34" charset="0"/>
                <a:cs typeface="Arial" pitchFamily="34" charset="0"/>
              </a:rPr>
              <a:t>Here is what the CAP alone is doing here in Arkansas.. </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--$700 million in additional revenue to cities &amp; counties </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--An additional $20 million </a:t>
            </a:r>
            <a:r>
              <a:rPr lang="en-US" sz="1400" u="sng" dirty="0" smtClean="0">
                <a:latin typeface="Arial" pitchFamily="34" charset="0"/>
                <a:cs typeface="Arial" pitchFamily="34" charset="0"/>
              </a:rPr>
              <a:t>annually</a:t>
            </a:r>
            <a:r>
              <a:rPr lang="en-US" sz="1400" dirty="0" smtClean="0">
                <a:latin typeface="Arial" pitchFamily="34" charset="0"/>
                <a:cs typeface="Arial" pitchFamily="34" charset="0"/>
              </a:rPr>
              <a:t> for State Aid City Street Program</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--10-Year Program</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Remember—this work is all </a:t>
            </a:r>
            <a:r>
              <a:rPr lang="en-US" sz="1400" u="sng" dirty="0" smtClean="0">
                <a:latin typeface="Arial" pitchFamily="34" charset="0"/>
                <a:cs typeface="Arial" pitchFamily="34" charset="0"/>
              </a:rPr>
              <a:t>in addition to </a:t>
            </a:r>
            <a:r>
              <a:rPr lang="en-US" sz="1400" dirty="0" smtClean="0">
                <a:latin typeface="Arial" pitchFamily="34" charset="0"/>
                <a:cs typeface="Arial" pitchFamily="34" charset="0"/>
              </a:rPr>
              <a:t>our Interstate Rehabilitation Program already underway…</a:t>
            </a:r>
          </a:p>
          <a:p>
            <a:endParaRPr lang="en-US" sz="14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Highway 70 (Widening)		Interstate 30 &amp; 40</a:t>
            </a:r>
          </a:p>
          <a:p>
            <a:r>
              <a:rPr lang="en-US" dirty="0" smtClean="0"/>
              <a:t>Hot Springs to Highway 128                              I-530</a:t>
            </a:r>
            <a:r>
              <a:rPr lang="en-US" baseline="0" dirty="0" smtClean="0"/>
              <a:t> to Hwy 67</a:t>
            </a:r>
            <a:r>
              <a:rPr lang="en-US" dirty="0" smtClean="0"/>
              <a:t>	   </a:t>
            </a:r>
          </a:p>
          <a:p>
            <a:r>
              <a:rPr lang="en-US" dirty="0" smtClean="0"/>
              <a:t>$40</a:t>
            </a:r>
            <a:r>
              <a:rPr lang="en-US" baseline="0" dirty="0" smtClean="0"/>
              <a:t> million			$300 million </a:t>
            </a:r>
          </a:p>
          <a:p>
            <a:endParaRPr lang="en-US" baseline="0" dirty="0" smtClean="0"/>
          </a:p>
          <a:p>
            <a:r>
              <a:rPr lang="en-US" baseline="0" dirty="0" smtClean="0"/>
              <a:t>Interstate 630 in Little Rock (Widening)	Interstate 30</a:t>
            </a:r>
          </a:p>
          <a:p>
            <a:r>
              <a:rPr lang="en-US" baseline="0" dirty="0" smtClean="0"/>
              <a:t>Baptist Hospital to Fair Park Blvd.	Highway 70 to Sevier St</a:t>
            </a:r>
          </a:p>
          <a:p>
            <a:r>
              <a:rPr lang="en-US" baseline="0" dirty="0" smtClean="0"/>
              <a:t>$50 million			$75 million</a:t>
            </a:r>
          </a:p>
          <a:p>
            <a:endParaRPr lang="en-US" dirty="0" smtClean="0"/>
          </a:p>
          <a:p>
            <a:r>
              <a:rPr lang="en-US" dirty="0" smtClean="0"/>
              <a:t>Interstate 40 (Widening)		Highway 270</a:t>
            </a:r>
          </a:p>
          <a:p>
            <a:r>
              <a:rPr lang="en-US" dirty="0" smtClean="0"/>
              <a:t>Highway 365-I-430		Highway 227 to Ouachita River</a:t>
            </a:r>
          </a:p>
          <a:p>
            <a:r>
              <a:rPr lang="en-US" dirty="0" smtClean="0"/>
              <a:t>$20 million			$13 million</a:t>
            </a:r>
          </a:p>
          <a:p>
            <a:endParaRPr lang="en-US" dirty="0" smtClean="0"/>
          </a:p>
          <a:p>
            <a:r>
              <a:rPr lang="en-US" dirty="0" smtClean="0"/>
              <a:t>Highway 64 (Widening)</a:t>
            </a:r>
          </a:p>
          <a:p>
            <a:r>
              <a:rPr lang="en-US" dirty="0" smtClean="0"/>
              <a:t>Turner</a:t>
            </a:r>
            <a:r>
              <a:rPr lang="en-US" baseline="0" dirty="0" smtClean="0"/>
              <a:t> Road to County Road 5</a:t>
            </a:r>
          </a:p>
          <a:p>
            <a:r>
              <a:rPr lang="en-US" baseline="0" dirty="0" smtClean="0"/>
              <a:t>$30 million</a:t>
            </a:r>
          </a:p>
          <a:p>
            <a:endParaRPr lang="en-US" baseline="0" dirty="0" smtClean="0"/>
          </a:p>
          <a:p>
            <a:r>
              <a:rPr lang="en-US" baseline="0" dirty="0" smtClean="0"/>
              <a:t>Highway 67 (Widening)</a:t>
            </a:r>
          </a:p>
          <a:p>
            <a:r>
              <a:rPr lang="en-US" baseline="0" dirty="0" smtClean="0"/>
              <a:t>Vandenberg (Air Base Exit) to Highway 5</a:t>
            </a:r>
          </a:p>
          <a:p>
            <a:r>
              <a:rPr lang="en-US" baseline="0" dirty="0" smtClean="0"/>
              <a:t>$40 million</a:t>
            </a:r>
          </a:p>
          <a:p>
            <a:endParaRPr lang="en-US" baseline="0" dirty="0" smtClean="0"/>
          </a:p>
          <a:p>
            <a:r>
              <a:rPr lang="en-US" baseline="0" dirty="0" smtClean="0"/>
              <a:t>Highway 67 (Widening)</a:t>
            </a:r>
          </a:p>
          <a:p>
            <a:r>
              <a:rPr lang="en-US" baseline="0" dirty="0" smtClean="0"/>
              <a:t>Main St. in Jacksonville to the Air Force Base</a:t>
            </a:r>
          </a:p>
          <a:p>
            <a:r>
              <a:rPr lang="en-US" baseline="0" dirty="0" smtClean="0"/>
              <a:t>$25 million</a:t>
            </a:r>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northwest</a:t>
            </a:r>
            <a:r>
              <a:rPr lang="en-US" baseline="0" dirty="0" smtClean="0"/>
              <a:t> Arkansas…</a:t>
            </a:r>
          </a:p>
          <a:p>
            <a:endParaRPr lang="en-US" baseline="0" dirty="0" smtClean="0"/>
          </a:p>
          <a:p>
            <a:r>
              <a:rPr lang="en-US" baseline="0" dirty="0" smtClean="0"/>
              <a:t>Bella Visa Bypass</a:t>
            </a:r>
          </a:p>
          <a:p>
            <a:r>
              <a:rPr lang="en-US" baseline="0" dirty="0" smtClean="0"/>
              <a:t>Highway 71</a:t>
            </a:r>
          </a:p>
          <a:p>
            <a:r>
              <a:rPr lang="en-US" baseline="0" dirty="0" smtClean="0"/>
              <a:t>$100 million</a:t>
            </a:r>
          </a:p>
          <a:p>
            <a:endParaRPr lang="en-US" baseline="0" dirty="0" smtClean="0"/>
          </a:p>
          <a:p>
            <a:r>
              <a:rPr lang="en-US" baseline="0" dirty="0" smtClean="0"/>
              <a:t>Interstate 540</a:t>
            </a:r>
          </a:p>
          <a:p>
            <a:r>
              <a:rPr lang="en-US" baseline="0" dirty="0" smtClean="0"/>
              <a:t>Fayetteville to Bentonville</a:t>
            </a:r>
          </a:p>
          <a:p>
            <a:r>
              <a:rPr lang="en-US" baseline="0" dirty="0" smtClean="0"/>
              <a:t>$125 million</a:t>
            </a:r>
          </a:p>
          <a:p>
            <a:endParaRPr lang="en-US" baseline="0" dirty="0" smtClean="0"/>
          </a:p>
          <a:p>
            <a:r>
              <a:rPr lang="en-US" baseline="0" dirty="0" smtClean="0"/>
              <a:t>Springdale Bypass</a:t>
            </a:r>
          </a:p>
          <a:p>
            <a:r>
              <a:rPr lang="en-US" baseline="0" dirty="0" smtClean="0"/>
              <a:t>Highway 112 to Interstate 540</a:t>
            </a:r>
          </a:p>
          <a:p>
            <a:r>
              <a:rPr lang="en-US" baseline="0" dirty="0" smtClean="0"/>
              <a:t>$150 million</a:t>
            </a:r>
          </a:p>
          <a:p>
            <a:endParaRPr lang="en-US" baseline="0" dirty="0" smtClean="0"/>
          </a:p>
          <a:p>
            <a:r>
              <a:rPr lang="en-US" baseline="0" dirty="0" smtClean="0"/>
              <a:t>Highway 65 </a:t>
            </a:r>
          </a:p>
          <a:p>
            <a:r>
              <a:rPr lang="en-US" baseline="0" dirty="0" smtClean="0"/>
              <a:t>Highway 412 to Western Grove</a:t>
            </a:r>
          </a:p>
          <a:p>
            <a:r>
              <a:rPr lang="en-US" baseline="0" dirty="0" smtClean="0"/>
              <a:t>$45 million</a:t>
            </a:r>
          </a:p>
          <a:p>
            <a:endParaRPr lang="en-US" baseline="0" dirty="0" smtClean="0"/>
          </a:p>
          <a:p>
            <a:r>
              <a:rPr lang="en-US" baseline="0" dirty="0" smtClean="0"/>
              <a:t>Highway 65</a:t>
            </a:r>
          </a:p>
          <a:p>
            <a:r>
              <a:rPr lang="en-US" baseline="0" dirty="0" smtClean="0"/>
              <a:t>Clinton – </a:t>
            </a:r>
            <a:r>
              <a:rPr lang="en-US" baseline="0" dirty="0" err="1" smtClean="0"/>
              <a:t>Dennard</a:t>
            </a:r>
            <a:endParaRPr lang="en-US" baseline="0" dirty="0" smtClean="0"/>
          </a:p>
          <a:p>
            <a:r>
              <a:rPr lang="en-US" baseline="0" dirty="0" smtClean="0"/>
              <a:t>$60 million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Northeast Arkansas…</a:t>
            </a:r>
          </a:p>
          <a:p>
            <a:endParaRPr lang="en-US" dirty="0" smtClean="0"/>
          </a:p>
          <a:p>
            <a:r>
              <a:rPr lang="en-US" dirty="0" smtClean="0"/>
              <a:t>Highway 412</a:t>
            </a:r>
          </a:p>
          <a:p>
            <a:r>
              <a:rPr lang="en-US" dirty="0" smtClean="0"/>
              <a:t>Highway 67 to Highway</a:t>
            </a:r>
            <a:r>
              <a:rPr lang="en-US" baseline="0" dirty="0" smtClean="0"/>
              <a:t> 41</a:t>
            </a:r>
          </a:p>
          <a:p>
            <a:r>
              <a:rPr lang="en-US" baseline="0" dirty="0" smtClean="0"/>
              <a:t>$70 million</a:t>
            </a:r>
          </a:p>
          <a:p>
            <a:endParaRPr lang="en-US" baseline="0" dirty="0" smtClean="0"/>
          </a:p>
          <a:p>
            <a:r>
              <a:rPr lang="en-US" b="0" i="0" baseline="0" dirty="0" smtClean="0">
                <a:solidFill>
                  <a:schemeClr val="tx1"/>
                </a:solidFill>
              </a:rPr>
              <a:t>Highway 18 Manila - East</a:t>
            </a:r>
          </a:p>
          <a:p>
            <a:r>
              <a:rPr lang="en-US" i="0" baseline="0" dirty="0" smtClean="0">
                <a:solidFill>
                  <a:schemeClr val="tx1"/>
                </a:solidFill>
              </a:rPr>
              <a:t>$24 million to widen to five lanes 2.4 miles on existing location</a:t>
            </a:r>
            <a:endParaRPr lang="en-US" baseline="0" dirty="0" smtClean="0"/>
          </a:p>
          <a:p>
            <a:endParaRPr lang="en-US" baseline="0" dirty="0" smtClean="0"/>
          </a:p>
          <a:p>
            <a:r>
              <a:rPr lang="en-US" b="0" i="0" baseline="0" dirty="0" smtClean="0">
                <a:solidFill>
                  <a:schemeClr val="tx1"/>
                </a:solidFill>
              </a:rPr>
              <a:t>Highway 18/ </a:t>
            </a:r>
            <a:r>
              <a:rPr lang="en-US" b="0" i="0" baseline="0" dirty="0" err="1" smtClean="0">
                <a:solidFill>
                  <a:schemeClr val="tx1"/>
                </a:solidFill>
              </a:rPr>
              <a:t>Monette</a:t>
            </a:r>
            <a:r>
              <a:rPr lang="en-US" b="0" i="0" baseline="0" dirty="0" smtClean="0">
                <a:solidFill>
                  <a:schemeClr val="tx1"/>
                </a:solidFill>
              </a:rPr>
              <a:t> Bypass</a:t>
            </a:r>
          </a:p>
          <a:p>
            <a:r>
              <a:rPr lang="en-US" i="0" baseline="0" dirty="0" smtClean="0">
                <a:solidFill>
                  <a:schemeClr val="tx1"/>
                </a:solidFill>
              </a:rPr>
              <a:t>Two projects scheduled to construct a 3.6 mile bypass to the north of </a:t>
            </a:r>
            <a:r>
              <a:rPr lang="en-US" i="0" baseline="0" dirty="0" err="1" smtClean="0">
                <a:solidFill>
                  <a:schemeClr val="tx1"/>
                </a:solidFill>
              </a:rPr>
              <a:t>Monette</a:t>
            </a:r>
            <a:r>
              <a:rPr lang="en-US" i="0" baseline="0" dirty="0" smtClean="0">
                <a:solidFill>
                  <a:schemeClr val="tx1"/>
                </a:solidFill>
              </a:rPr>
              <a:t> for $38 million. Grading and structures work is scheduled for late 2014. Base and Surface work will follow. </a:t>
            </a:r>
          </a:p>
          <a:p>
            <a:endParaRPr lang="en-US" i="0" baseline="0" dirty="0" smtClean="0">
              <a:solidFill>
                <a:schemeClr val="tx1"/>
              </a:solidFill>
            </a:endParaRPr>
          </a:p>
          <a:p>
            <a:r>
              <a:rPr lang="en-US" i="0" baseline="0" dirty="0" smtClean="0">
                <a:solidFill>
                  <a:schemeClr val="tx1"/>
                </a:solidFill>
              </a:rPr>
              <a:t>Highway 64</a:t>
            </a:r>
          </a:p>
          <a:p>
            <a:r>
              <a:rPr lang="en-US" i="0" baseline="0" dirty="0" smtClean="0">
                <a:solidFill>
                  <a:schemeClr val="tx1"/>
                </a:solidFill>
              </a:rPr>
              <a:t>Cross Co. Line to Highway 147</a:t>
            </a:r>
          </a:p>
          <a:p>
            <a:r>
              <a:rPr lang="en-US" i="0" baseline="0" dirty="0" smtClean="0">
                <a:solidFill>
                  <a:schemeClr val="tx1"/>
                </a:solidFill>
              </a:rPr>
              <a:t>$50 million</a:t>
            </a:r>
          </a:p>
          <a:p>
            <a:endParaRPr lang="en-US" dirty="0"/>
          </a:p>
        </p:txBody>
      </p:sp>
      <p:sp>
        <p:nvSpPr>
          <p:cNvPr id="4" name="Slide Number Placeholder 3"/>
          <p:cNvSpPr>
            <a:spLocks noGrp="1"/>
          </p:cNvSpPr>
          <p:nvPr>
            <p:ph type="sldNum" sz="quarter" idx="10"/>
          </p:nvPr>
        </p:nvSpPr>
        <p:spPr/>
        <p:txBody>
          <a:bodyPr/>
          <a:lstStyle/>
          <a:p>
            <a:fld id="{22005057-84EB-41BD-9199-B796C25FF149}"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E0A77338-4F77-41C5-A62C-212E7708C074}" type="datetimeFigureOut">
              <a:rPr lang="en-US"/>
              <a:pPr>
                <a:defRPr/>
              </a:pPr>
              <a:t>7/19/2013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82B6DCF0-1037-4CC5-BA74-E830217AE36F}"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EBAE3924-14C4-4736-A09B-00D86AFA352F}" type="datetimeFigureOut">
              <a:rPr lang="en-US"/>
              <a:pPr>
                <a:defRPr/>
              </a:pPr>
              <a:t>7/19/2013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ABA360A8-A7C0-4226-93C2-DCA1AA886527}"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268D6429-8111-4FF0-92A2-19FF07CF6E49}" type="datetimeFigureOut">
              <a:rPr lang="en-US"/>
              <a:pPr>
                <a:defRPr/>
              </a:pPr>
              <a:t>7/19/2013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5E8F8AED-4D4F-4D4F-8415-5EAA419F022D}"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A42F8D2C-B66F-4321-A3CC-ABFA13D5E135}" type="datetimeFigureOut">
              <a:rPr lang="en-US"/>
              <a:pPr>
                <a:defRPr/>
              </a:pPr>
              <a:t>7/19/2013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2972838F-805B-4D1B-B63B-7DFEBDF6ECEC}"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25C4F9A0-B899-41D5-9EF7-1A74B433495E}" type="datetimeFigureOut">
              <a:rPr lang="en-US"/>
              <a:pPr>
                <a:defRPr/>
              </a:pPr>
              <a:t>7/19/2013</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3DFFB30F-7456-4FB2-97C8-01DB82447DEF}"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031E87F4-5B13-4D55-9BFA-E475FA097F36}" type="datetimeFigureOut">
              <a:rPr lang="en-US"/>
              <a:pPr>
                <a:defRPr/>
              </a:pPr>
              <a:t>7/19/2013</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6EC91226-7BBF-43E3-917A-8F565859C8EA}"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C0CC444D-91F4-4CD0-896A-835AD8019766}" type="datetimeFigureOut">
              <a:rPr lang="en-US"/>
              <a:pPr>
                <a:defRPr/>
              </a:pPr>
              <a:t>7/19/2013</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220DCFA4-A648-4C78-BF1A-7E6EAA633925}"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F735855F-230B-4C9C-8993-65DA8A52283E}" type="datetimeFigureOut">
              <a:rPr lang="en-US"/>
              <a:pPr>
                <a:defRPr/>
              </a:pPr>
              <a:t>7/19/2013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71EBFFB6-8847-4353-83C7-EAE7DCE8F63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C969F341-5903-4E47-9655-387AC9773CF0}" type="datetimeFigureOut">
              <a:rPr lang="en-US"/>
              <a:pPr>
                <a:defRPr/>
              </a:pPr>
              <a:t>7/19/2013</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ED938A19-5EEF-4922-8488-80243A5A52A2}"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365D078C-9B56-4730-B7C3-F64EAA4A2399}" type="datetimeFigureOut">
              <a:rPr lang="en-US"/>
              <a:pPr>
                <a:defRPr/>
              </a:pPr>
              <a:t>7/19/2013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82CDDB92-585A-42E8-A5CA-87F3F277CD83}"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u="sng">
                <a:latin typeface="Arial" charset="0"/>
                <a:cs typeface="Arial" charset="0"/>
              </a:defRPr>
            </a:lvl1pPr>
          </a:lstStyle>
          <a:p>
            <a:pPr>
              <a:defRPr/>
            </a:pPr>
            <a:fld id="{F5012E92-EF16-49F5-ABC3-34F4F26BF0E9}" type="datetimeFigureOut">
              <a:rPr lang="en-US"/>
              <a:pPr>
                <a:defRPr/>
              </a:pPr>
              <a:t>7/19/2013</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b="1" u="sng">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u="sng">
                <a:latin typeface="Arial" charset="0"/>
                <a:cs typeface="Arial" charset="0"/>
              </a:defRPr>
            </a:lvl1pPr>
          </a:lstStyle>
          <a:p>
            <a:pPr>
              <a:defRPr/>
            </a:pPr>
            <a:fld id="{EB3100DE-DA51-4FE3-A9CD-2698D7CC4FE3}"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ue Gradient">
    <p:spTree>
      <p:nvGrpSpPr>
        <p:cNvPr id="1" name=""/>
        <p:cNvGrpSpPr/>
        <p:nvPr/>
      </p:nvGrpSpPr>
      <p:grpSpPr>
        <a:xfrm>
          <a:off x="0" y="0"/>
          <a:ext cx="0" cy="0"/>
          <a:chOff x="0" y="0"/>
          <a:chExt cx="0" cy="0"/>
        </a:xfrm>
      </p:grpSpPr>
      <p:sp>
        <p:nvSpPr>
          <p:cNvPr id="4" name="Rectangle 3"/>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u="sng" dirty="0">
              <a:solidFill>
                <a:prstClr val="white"/>
              </a:solidFill>
            </a:endParaRPr>
          </a:p>
        </p:txBody>
      </p:sp>
      <p:pic>
        <p:nvPicPr>
          <p:cNvPr id="5" name="Picture 3"/>
          <p:cNvPicPr>
            <a:picLocks noChangeAspect="1" noChangeArrowheads="1"/>
          </p:cNvPicPr>
          <p:nvPr userDrawn="1"/>
        </p:nvPicPr>
        <p:blipFill>
          <a:blip r:embed="rId2" cstate="print"/>
          <a:srcRect/>
          <a:stretch>
            <a:fillRect/>
          </a:stretch>
        </p:blipFill>
        <p:spPr bwMode="auto">
          <a:xfrm>
            <a:off x="76200" y="5867400"/>
            <a:ext cx="914400" cy="914400"/>
          </a:xfrm>
          <a:prstGeom prst="rect">
            <a:avLst/>
          </a:prstGeom>
          <a:noFill/>
          <a:ln w="9525">
            <a:noFill/>
            <a:miter lim="800000"/>
            <a:headEnd/>
            <a:tailEnd/>
          </a:ln>
        </p:spPr>
      </p:pic>
      <p:sp>
        <p:nvSpPr>
          <p:cNvPr id="3" name="Content Placeholder 2"/>
          <p:cNvSpPr>
            <a:spLocks noGrp="1"/>
          </p:cNvSpPr>
          <p:nvPr>
            <p:ph idx="1"/>
          </p:nvPr>
        </p:nvSpPr>
        <p:spPr>
          <a:xfrm>
            <a:off x="1066800" y="1872343"/>
            <a:ext cx="8077200" cy="4525963"/>
          </a:xfrm>
        </p:spPr>
        <p:txBody>
          <a:bodyPr/>
          <a:lstStyle>
            <a:lvl1pPr marL="576263" indent="-347663">
              <a:defRPr sz="2800">
                <a:latin typeface="Arial" pitchFamily="34" charset="0"/>
                <a:cs typeface="Arial" pitchFamily="34" charset="0"/>
              </a:defRPr>
            </a:lvl1pPr>
            <a:lvl2pPr marL="914400" indent="-338138">
              <a:buFont typeface="Wingdings" pitchFamily="2" charset="2"/>
              <a:buChar char=""/>
              <a:defRPr sz="2400">
                <a:latin typeface="Arial" pitchFamily="34" charset="0"/>
                <a:cs typeface="Arial" pitchFamily="34" charset="0"/>
              </a:defRPr>
            </a:lvl2pPr>
            <a:lvl3pPr marL="1262063" indent="-347663">
              <a:buFont typeface="Wingdings" pitchFamily="2" charset="2"/>
              <a:buChar char="§"/>
              <a:defRPr sz="2000">
                <a:latin typeface="Arial" pitchFamily="34" charset="0"/>
                <a:cs typeface="Arial" pitchFamily="34" charset="0"/>
              </a:defRPr>
            </a:lvl3pPr>
            <a:lvl4pPr marL="1600200" indent="-338138">
              <a:buFont typeface="Arial" pitchFamily="34" charset="0"/>
              <a:buChar char="•"/>
              <a:defRPr sz="1600">
                <a:latin typeface="Arial" pitchFamily="34" charset="0"/>
                <a:cs typeface="Arial" pitchFamily="34" charset="0"/>
              </a:defRPr>
            </a:lvl4pPr>
            <a:lvl5pPr marL="1947863" indent="-347663">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1088570" y="274638"/>
            <a:ext cx="8055430" cy="1143000"/>
          </a:xfrm>
        </p:spPr>
        <p:txBody>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b="1" u="sng">
                <a:solidFill>
                  <a:prstClr val="black">
                    <a:tint val="75000"/>
                  </a:prstClr>
                </a:solidFill>
                <a:latin typeface="Times New Roman" pitchFamily="18" charset="0"/>
                <a:cs typeface="Arial" charset="0"/>
              </a:defRPr>
            </a:lvl1pPr>
          </a:lstStyle>
          <a:p>
            <a:pPr>
              <a:defRPr/>
            </a:pPr>
            <a:fld id="{37274354-F3CF-4BE1-A6D2-4B271A656A03}" type="slidenum">
              <a:rPr lang="en-US"/>
              <a:pPr>
                <a:defRPr/>
              </a:pPr>
              <a:t>‹#›</a:t>
            </a:fld>
            <a:endParaRPr lang="en-US" dirty="0"/>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A5FA1B-9F0E-4E04-9CBB-BDD6DB84245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4215478093"/>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AD6988-A4B7-492E-8E4D-35190FB9D06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868781655"/>
      </p:ext>
    </p:extLst>
  </p:cSld>
  <p:clrMapOvr>
    <a:masterClrMapping/>
  </p:clrMapOvr>
  <p:transition spd="slow">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FFBDCF-F3F8-4944-993E-7E2F8AC80DA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280465373"/>
      </p:ext>
    </p:extLst>
  </p:cSld>
  <p:clrMapOvr>
    <a:masterClrMapping/>
  </p:clrMapOvr>
  <p:transition spd="slow">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1FB1953-9F0E-432E-824F-A275065074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212870156"/>
      </p:ext>
    </p:extLst>
  </p:cSld>
  <p:clrMapOvr>
    <a:masterClrMapping/>
  </p:clrMapOvr>
  <p:transition spd="slow">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17399FD-9765-4DEB-AC21-57DD794575B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2006042893"/>
      </p:ext>
    </p:extLst>
  </p:cSld>
  <p:clrMapOvr>
    <a:masterClrMapping/>
  </p:clrMapOvr>
  <p:transition spd="slow">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92172A-0B96-4217-92CB-A775CC0553F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917767839"/>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pPr/>
              <a:t>7/19/2013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BD5E665-79CC-4212-B8A4-29B90B29194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535216000"/>
      </p:ext>
    </p:extLst>
  </p:cSld>
  <p:clrMapOvr>
    <a:masterClrMapping/>
  </p:clrMapOvr>
  <p:transition spd="slow">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A65D4E-BCC5-487A-B1FA-3D776340F3F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627266274"/>
      </p:ext>
    </p:extLst>
  </p:cSld>
  <p:clrMapOvr>
    <a:masterClrMapping/>
  </p:clrMapOvr>
  <p:transition spd="slow">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FCD3A1-CCB6-459D-B0DC-9E49F6CFA0F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3793579109"/>
      </p:ext>
    </p:extLst>
  </p:cSld>
  <p:clrMapOvr>
    <a:masterClrMapping/>
  </p:clrMapOvr>
  <p:transition spd="slow">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492D35-7AB6-47EF-9AB2-0CAD70A0819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1384053849"/>
      </p:ext>
    </p:extLst>
  </p:cSld>
  <p:clrMapOvr>
    <a:masterClrMapping/>
  </p:clrMapOvr>
  <p:transition spd="slow">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024C1B-1E1C-4FA7-8989-B75CF254023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xmlns="" val="153163554"/>
      </p:ext>
    </p:extLst>
  </p:cSld>
  <p:clrMapOvr>
    <a:masterClrMapping/>
  </p:clrMapOvr>
  <p:transition spd="slow">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50195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307916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733437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4604941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80075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pPr/>
              <a:t>7/19/2013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40491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139307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95039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377898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096495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300337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Blue Gradient">
    <p:spTree>
      <p:nvGrpSpPr>
        <p:cNvPr id="1" name=""/>
        <p:cNvGrpSpPr/>
        <p:nvPr/>
      </p:nvGrpSpPr>
      <p:grpSpPr>
        <a:xfrm>
          <a:off x="0" y="0"/>
          <a:ext cx="0" cy="0"/>
          <a:chOff x="0" y="0"/>
          <a:chExt cx="0" cy="0"/>
        </a:xfrm>
      </p:grpSpPr>
      <p:sp>
        <p:nvSpPr>
          <p:cNvPr id="2" name="Rectangle 1"/>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2755CEA6-109D-4B7F-B8C8-11CAFBA314F6}" type="slidenum">
              <a:rPr lang="en-US"/>
              <a:pPr>
                <a:defRPr/>
              </a:pPr>
              <a:t>‹#›</a:t>
            </a:fld>
            <a:endParaRPr lang="en-US" dirty="0"/>
          </a:p>
        </p:txBody>
      </p:sp>
    </p:spTree>
    <p:extLst>
      <p:ext uri="{BB962C8B-B14F-4D97-AF65-F5344CB8AC3E}">
        <p14:creationId xmlns:p14="http://schemas.microsoft.com/office/powerpoint/2010/main" xmlns="" val="369350845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Blue Gradient">
    <p:spTree>
      <p:nvGrpSpPr>
        <p:cNvPr id="1" name=""/>
        <p:cNvGrpSpPr/>
        <p:nvPr/>
      </p:nvGrpSpPr>
      <p:grpSpPr>
        <a:xfrm>
          <a:off x="0" y="0"/>
          <a:ext cx="0" cy="0"/>
          <a:chOff x="0" y="0"/>
          <a:chExt cx="0" cy="0"/>
        </a:xfrm>
      </p:grpSpPr>
      <p:sp>
        <p:nvSpPr>
          <p:cNvPr id="4" name="Rectangle 3"/>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66800" y="1872343"/>
            <a:ext cx="8077200" cy="4525963"/>
          </a:xfrm>
        </p:spPr>
        <p:txBody>
          <a:bodyPr/>
          <a:lstStyle>
            <a:lvl1pPr marL="576263" indent="-347663">
              <a:defRPr sz="2800">
                <a:latin typeface="Arial" pitchFamily="34" charset="0"/>
                <a:cs typeface="Arial" pitchFamily="34" charset="0"/>
              </a:defRPr>
            </a:lvl1pPr>
            <a:lvl2pPr marL="914400" indent="-338138">
              <a:buFont typeface="Wingdings" pitchFamily="2" charset="2"/>
              <a:buChar char=""/>
              <a:defRPr sz="2400">
                <a:latin typeface="Arial" pitchFamily="34" charset="0"/>
                <a:cs typeface="Arial" pitchFamily="34" charset="0"/>
              </a:defRPr>
            </a:lvl2pPr>
            <a:lvl3pPr marL="1262063" indent="-347663">
              <a:buFont typeface="Wingdings" pitchFamily="2" charset="2"/>
              <a:buChar char="§"/>
              <a:defRPr sz="2000">
                <a:latin typeface="Arial" pitchFamily="34" charset="0"/>
                <a:cs typeface="Arial" pitchFamily="34" charset="0"/>
              </a:defRPr>
            </a:lvl3pPr>
            <a:lvl4pPr marL="1600200" indent="-338138">
              <a:buFont typeface="Arial" pitchFamily="34" charset="0"/>
              <a:buChar char="•"/>
              <a:defRPr sz="1600">
                <a:latin typeface="Arial" pitchFamily="34" charset="0"/>
                <a:cs typeface="Arial" pitchFamily="34" charset="0"/>
              </a:defRPr>
            </a:lvl4pPr>
            <a:lvl5pPr marL="1947863" indent="-347663">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1088570" y="274638"/>
            <a:ext cx="8055430" cy="1143000"/>
          </a:xfrm>
        </p:spPr>
        <p:txBody>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5935C351-F7CD-472E-B377-142BBEE4DD02}" type="slidenum">
              <a:rPr lang="en-US"/>
              <a:pPr>
                <a:defRPr/>
              </a:pPr>
              <a:t>‹#›</a:t>
            </a:fld>
            <a:endParaRPr lang="en-US" dirty="0"/>
          </a:p>
        </p:txBody>
      </p:sp>
    </p:spTree>
    <p:extLst>
      <p:ext uri="{BB962C8B-B14F-4D97-AF65-F5344CB8AC3E}">
        <p14:creationId xmlns:p14="http://schemas.microsoft.com/office/powerpoint/2010/main" xmlns="" val="184338466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7365126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56786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pPr/>
              <a:t>7/19/2013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604235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6554065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988950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5143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79077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152045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00051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944594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765939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Blue Gradient">
    <p:spTree>
      <p:nvGrpSpPr>
        <p:cNvPr id="1" name=""/>
        <p:cNvGrpSpPr/>
        <p:nvPr/>
      </p:nvGrpSpPr>
      <p:grpSpPr>
        <a:xfrm>
          <a:off x="0" y="0"/>
          <a:ext cx="0" cy="0"/>
          <a:chOff x="0" y="0"/>
          <a:chExt cx="0" cy="0"/>
        </a:xfrm>
      </p:grpSpPr>
      <p:sp>
        <p:nvSpPr>
          <p:cNvPr id="2" name="Rectangle 1"/>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2755CEA6-109D-4B7F-B8C8-11CAFBA314F6}" type="slidenum">
              <a:rPr lang="en-US"/>
              <a:pPr>
                <a:defRPr/>
              </a:pPr>
              <a:t>‹#›</a:t>
            </a:fld>
            <a:endParaRPr lang="en-US" dirty="0"/>
          </a:p>
        </p:txBody>
      </p:sp>
    </p:spTree>
    <p:extLst>
      <p:ext uri="{BB962C8B-B14F-4D97-AF65-F5344CB8AC3E}">
        <p14:creationId xmlns:p14="http://schemas.microsoft.com/office/powerpoint/2010/main" xmlns="" val="303077340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83CE30-2003-44D2-902A-F5910846E252}" type="datetimeFigureOut">
              <a:rPr lang="en-US" smtClean="0"/>
              <a:pPr/>
              <a:t>7/19/2013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lue Gradient">
    <p:spTree>
      <p:nvGrpSpPr>
        <p:cNvPr id="1" name=""/>
        <p:cNvGrpSpPr/>
        <p:nvPr/>
      </p:nvGrpSpPr>
      <p:grpSpPr>
        <a:xfrm>
          <a:off x="0" y="0"/>
          <a:ext cx="0" cy="0"/>
          <a:chOff x="0" y="0"/>
          <a:chExt cx="0" cy="0"/>
        </a:xfrm>
      </p:grpSpPr>
      <p:sp>
        <p:nvSpPr>
          <p:cNvPr id="4" name="Rectangle 3"/>
          <p:cNvSpPr/>
          <p:nvPr userDrawn="1"/>
        </p:nvSpPr>
        <p:spPr>
          <a:xfrm>
            <a:off x="0" y="0"/>
            <a:ext cx="10668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76200" y="58674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ontent Placeholder 2"/>
          <p:cNvSpPr>
            <a:spLocks noGrp="1"/>
          </p:cNvSpPr>
          <p:nvPr>
            <p:ph idx="1"/>
          </p:nvPr>
        </p:nvSpPr>
        <p:spPr>
          <a:xfrm>
            <a:off x="1066800" y="1872343"/>
            <a:ext cx="8077200" cy="4525963"/>
          </a:xfrm>
        </p:spPr>
        <p:txBody>
          <a:bodyPr/>
          <a:lstStyle>
            <a:lvl1pPr marL="576263" indent="-347663">
              <a:defRPr sz="2800">
                <a:latin typeface="Arial" pitchFamily="34" charset="0"/>
                <a:cs typeface="Arial" pitchFamily="34" charset="0"/>
              </a:defRPr>
            </a:lvl1pPr>
            <a:lvl2pPr marL="914400" indent="-338138">
              <a:buFont typeface="Wingdings" pitchFamily="2" charset="2"/>
              <a:buChar char=""/>
              <a:defRPr sz="2400">
                <a:latin typeface="Arial" pitchFamily="34" charset="0"/>
                <a:cs typeface="Arial" pitchFamily="34" charset="0"/>
              </a:defRPr>
            </a:lvl2pPr>
            <a:lvl3pPr marL="1262063" indent="-347663">
              <a:buFont typeface="Wingdings" pitchFamily="2" charset="2"/>
              <a:buChar char="§"/>
              <a:defRPr sz="2000">
                <a:latin typeface="Arial" pitchFamily="34" charset="0"/>
                <a:cs typeface="Arial" pitchFamily="34" charset="0"/>
              </a:defRPr>
            </a:lvl3pPr>
            <a:lvl4pPr marL="1600200" indent="-338138">
              <a:buFont typeface="Arial" pitchFamily="34" charset="0"/>
              <a:buChar char="•"/>
              <a:defRPr sz="1600">
                <a:latin typeface="Arial" pitchFamily="34" charset="0"/>
                <a:cs typeface="Arial" pitchFamily="34" charset="0"/>
              </a:defRPr>
            </a:lvl4pPr>
            <a:lvl5pPr marL="1947863" indent="-347663">
              <a:defRPr sz="120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1088570" y="274638"/>
            <a:ext cx="8055430" cy="1143000"/>
          </a:xfrm>
        </p:spPr>
        <p:txBody>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6" name="Rectangle 5"/>
          <p:cNvSpPr>
            <a:spLocks noGrp="1" noChangeArrowheads="1"/>
          </p:cNvSpPr>
          <p:nvPr>
            <p:ph type="sldNum" sz="quarter" idx="10"/>
          </p:nvPr>
        </p:nvSpPr>
        <p:spPr>
          <a:xfrm>
            <a:off x="7010400" y="6492875"/>
            <a:ext cx="2133600" cy="365125"/>
          </a:xfrm>
        </p:spPr>
        <p:txBody>
          <a:bodyPr/>
          <a:lstStyle>
            <a:lvl1pPr fontAlgn="base">
              <a:spcBef>
                <a:spcPct val="0"/>
              </a:spcBef>
              <a:spcAft>
                <a:spcPct val="0"/>
              </a:spcAft>
              <a:defRPr>
                <a:solidFill>
                  <a:prstClr val="black">
                    <a:tint val="75000"/>
                  </a:prstClr>
                </a:solidFill>
                <a:latin typeface="Times New Roman" pitchFamily="18" charset="0"/>
              </a:defRPr>
            </a:lvl1pPr>
          </a:lstStyle>
          <a:p>
            <a:pPr>
              <a:defRPr/>
            </a:pPr>
            <a:fld id="{5935C351-F7CD-472E-B377-142BBEE4DD02}" type="slidenum">
              <a:rPr lang="en-US"/>
              <a:pPr>
                <a:defRPr/>
              </a:pPr>
              <a:t>‹#›</a:t>
            </a:fld>
            <a:endParaRPr lang="en-US" dirty="0"/>
          </a:p>
        </p:txBody>
      </p:sp>
    </p:spTree>
    <p:extLst>
      <p:ext uri="{BB962C8B-B14F-4D97-AF65-F5344CB8AC3E}">
        <p14:creationId xmlns:p14="http://schemas.microsoft.com/office/powerpoint/2010/main" xmlns="" val="168008045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7" name="Freeform 5"/>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grpSp>
        <p:sp>
          <p:nvSpPr>
            <p:cNvPr id="6" name="Freeform 6"/>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7" name="Freeform 7"/>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8" name="Freeform 8"/>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 name="Freeform 11"/>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2" name="Freeform 12"/>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3" name="Freeform 13"/>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4" name="Freeform 14"/>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5" name="Freeform 15"/>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grpSp>
      </p:grpSp>
      <p:sp>
        <p:nvSpPr>
          <p:cNvPr id="114704" name="Rectangle 16"/>
          <p:cNvSpPr>
            <a:spLocks noGrp="1" noChangeArrowheads="1"/>
          </p:cNvSpPr>
          <p:nvPr>
            <p:ph type="ctrTitle" sz="quarter"/>
          </p:nvPr>
        </p:nvSpPr>
        <p:spPr>
          <a:xfrm>
            <a:off x="1066800" y="1997075"/>
            <a:ext cx="7086600" cy="1431925"/>
          </a:xfrm>
        </p:spPr>
        <p:txBody>
          <a:bodyPr anchor="b"/>
          <a:lstStyle>
            <a:lvl1pPr>
              <a:defRPr/>
            </a:lvl1pPr>
          </a:lstStyle>
          <a:p>
            <a:r>
              <a:rPr lang="en-US"/>
              <a:t>Click to edit Master title style</a:t>
            </a:r>
          </a:p>
        </p:txBody>
      </p:sp>
      <p:sp>
        <p:nvSpPr>
          <p:cNvPr id="114705" name="Rectangle 17"/>
          <p:cNvSpPr>
            <a:spLocks noGrp="1" noChangeArrowheads="1"/>
          </p:cNvSpPr>
          <p:nvPr>
            <p:ph type="subTitle" sz="quarter" idx="1"/>
          </p:nvPr>
        </p:nvSpPr>
        <p:spPr>
          <a:xfrm>
            <a:off x="1066800" y="3886200"/>
            <a:ext cx="6400800" cy="1752600"/>
          </a:xfrm>
        </p:spPr>
        <p:txBody>
          <a:bodyPr/>
          <a:lstStyle>
            <a:lvl1pPr marL="0" indent="0">
              <a:buFont typeface="Wingdings" pitchFamily="2" charset="2"/>
              <a:buNone/>
              <a:defRPr/>
            </a:lvl1pPr>
          </a:lstStyle>
          <a:p>
            <a:r>
              <a:rPr lang="en-US"/>
              <a:t>Click to edit Master subtitle style</a:t>
            </a:r>
          </a:p>
        </p:txBody>
      </p:sp>
      <p:sp>
        <p:nvSpPr>
          <p:cNvPr id="18" name="Rectangle 18"/>
          <p:cNvSpPr>
            <a:spLocks noGrp="1" noChangeArrowheads="1"/>
          </p:cNvSpPr>
          <p:nvPr>
            <p:ph type="dt" sz="quarter" idx="10"/>
          </p:nvPr>
        </p:nvSpPr>
        <p:spPr/>
        <p:txBody>
          <a:bodyPr/>
          <a:lstStyle>
            <a:lvl1pPr>
              <a:defRPr/>
            </a:lvl1pPr>
          </a:lstStyle>
          <a:p>
            <a:pPr>
              <a:defRPr/>
            </a:pPr>
            <a:fld id="{4CD6AC33-3FBC-4D7C-9EA2-87025FE6D046}" type="datetimeFigureOut">
              <a:rPr lang="en-US">
                <a:solidFill>
                  <a:srgbClr val="FFFFFF"/>
                </a:solidFill>
              </a:rPr>
              <a:pPr>
                <a:defRPr/>
              </a:pPr>
              <a:t>7/19/2013</a:t>
            </a:fld>
            <a:endParaRPr lang="en-US">
              <a:solidFill>
                <a:srgbClr val="FFFFFF"/>
              </a:solidFill>
            </a:endParaRPr>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en-US">
              <a:solidFill>
                <a:srgbClr val="FFFFFF"/>
              </a:solidFill>
            </a:endParaRPr>
          </a:p>
        </p:txBody>
      </p:sp>
      <p:sp>
        <p:nvSpPr>
          <p:cNvPr id="20" name="Rectangle 20"/>
          <p:cNvSpPr>
            <a:spLocks noGrp="1" noChangeArrowheads="1"/>
          </p:cNvSpPr>
          <p:nvPr>
            <p:ph type="sldNum" sz="quarter" idx="12"/>
          </p:nvPr>
        </p:nvSpPr>
        <p:spPr/>
        <p:txBody>
          <a:bodyPr/>
          <a:lstStyle>
            <a:lvl1pPr>
              <a:defRPr/>
            </a:lvl1pPr>
          </a:lstStyle>
          <a:p>
            <a:pPr>
              <a:defRPr/>
            </a:pPr>
            <a:fld id="{A860FD02-9D40-42CF-8369-FC8B65864D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23408289"/>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fld id="{E357069A-81C5-4C53-88D5-5CE09AEAE4AA}" type="datetimeFigureOut">
              <a:rPr lang="en-US">
                <a:solidFill>
                  <a:srgbClr val="FFFFFF"/>
                </a:solidFill>
              </a:rPr>
              <a:pPr>
                <a:defRPr/>
              </a:pPr>
              <a:t>7/19/2013</a:t>
            </a:fld>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3F4F4DCE-FC7D-4650-8470-8D125FD6235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0706567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fld id="{83170B6D-DBFF-4F58-A88A-379A1FC45663}" type="datetimeFigureOut">
              <a:rPr lang="en-US">
                <a:solidFill>
                  <a:srgbClr val="FFFFFF"/>
                </a:solidFill>
              </a:rPr>
              <a:pPr>
                <a:defRPr/>
              </a:pPr>
              <a:t>7/19/2013</a:t>
            </a:fld>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A38274FB-313F-4377-A3B0-B565133212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6235095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7"/>
          <p:cNvSpPr>
            <a:spLocks noGrp="1" noChangeArrowheads="1"/>
          </p:cNvSpPr>
          <p:nvPr>
            <p:ph type="dt" sz="half" idx="10"/>
          </p:nvPr>
        </p:nvSpPr>
        <p:spPr>
          <a:ln/>
        </p:spPr>
        <p:txBody>
          <a:bodyPr/>
          <a:lstStyle>
            <a:lvl1pPr>
              <a:defRPr/>
            </a:lvl1pPr>
          </a:lstStyle>
          <a:p>
            <a:pPr>
              <a:defRPr/>
            </a:pPr>
            <a:fld id="{51FDD052-D410-4C4C-BAFC-C947271CA20F}" type="datetimeFigureOut">
              <a:rPr lang="en-US">
                <a:solidFill>
                  <a:srgbClr val="FFFFFF"/>
                </a:solidFill>
              </a:rPr>
              <a:pPr>
                <a:defRPr/>
              </a:pPr>
              <a:t>7/19/2013</a:t>
            </a:fld>
            <a:endParaRPr lang="en-US">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5F1194F5-2FDE-4C3F-AF53-9941DFBFF9B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1042672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7"/>
          <p:cNvSpPr>
            <a:spLocks noGrp="1" noChangeArrowheads="1"/>
          </p:cNvSpPr>
          <p:nvPr>
            <p:ph type="dt" sz="half" idx="10"/>
          </p:nvPr>
        </p:nvSpPr>
        <p:spPr>
          <a:ln/>
        </p:spPr>
        <p:txBody>
          <a:bodyPr/>
          <a:lstStyle>
            <a:lvl1pPr>
              <a:defRPr/>
            </a:lvl1pPr>
          </a:lstStyle>
          <a:p>
            <a:pPr>
              <a:defRPr/>
            </a:pPr>
            <a:fld id="{E5A3FE9E-35DD-4EDE-8B3E-23D3F8331E24}" type="datetimeFigureOut">
              <a:rPr lang="en-US">
                <a:solidFill>
                  <a:srgbClr val="FFFFFF"/>
                </a:solidFill>
              </a:rPr>
              <a:pPr>
                <a:defRPr/>
              </a:pPr>
              <a:t>7/19/2013</a:t>
            </a:fld>
            <a:endParaRPr lang="en-US">
              <a:solidFill>
                <a:srgbClr val="FFFFFF"/>
              </a:solidFill>
            </a:endParaRPr>
          </a:p>
        </p:txBody>
      </p:sp>
      <p:sp>
        <p:nvSpPr>
          <p:cNvPr id="8"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9"/>
          <p:cNvSpPr>
            <a:spLocks noGrp="1" noChangeArrowheads="1"/>
          </p:cNvSpPr>
          <p:nvPr>
            <p:ph type="sldNum" sz="quarter" idx="12"/>
          </p:nvPr>
        </p:nvSpPr>
        <p:spPr>
          <a:ln/>
        </p:spPr>
        <p:txBody>
          <a:bodyPr/>
          <a:lstStyle>
            <a:lvl1pPr>
              <a:defRPr/>
            </a:lvl1pPr>
          </a:lstStyle>
          <a:p>
            <a:pPr>
              <a:defRPr/>
            </a:pPr>
            <a:fld id="{93A20A81-8F1A-4506-A5C9-8F7F616B7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9369292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7"/>
          <p:cNvSpPr>
            <a:spLocks noGrp="1" noChangeArrowheads="1"/>
          </p:cNvSpPr>
          <p:nvPr>
            <p:ph type="dt" sz="half" idx="10"/>
          </p:nvPr>
        </p:nvSpPr>
        <p:spPr>
          <a:ln/>
        </p:spPr>
        <p:txBody>
          <a:bodyPr/>
          <a:lstStyle>
            <a:lvl1pPr>
              <a:defRPr/>
            </a:lvl1pPr>
          </a:lstStyle>
          <a:p>
            <a:pPr>
              <a:defRPr/>
            </a:pPr>
            <a:fld id="{16D9FB79-B678-47EB-AF41-A9CF195C6B38}" type="datetimeFigureOut">
              <a:rPr lang="en-US">
                <a:solidFill>
                  <a:srgbClr val="FFFFFF"/>
                </a:solidFill>
              </a:rPr>
              <a:pPr>
                <a:defRPr/>
              </a:pPr>
              <a:t>7/19/2013</a:t>
            </a:fld>
            <a:endParaRPr lang="en-US">
              <a:solidFill>
                <a:srgbClr val="FFFFFF"/>
              </a:solidFill>
            </a:endParaRPr>
          </a:p>
        </p:txBody>
      </p:sp>
      <p:sp>
        <p:nvSpPr>
          <p:cNvPr id="4"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9"/>
          <p:cNvSpPr>
            <a:spLocks noGrp="1" noChangeArrowheads="1"/>
          </p:cNvSpPr>
          <p:nvPr>
            <p:ph type="sldNum" sz="quarter" idx="12"/>
          </p:nvPr>
        </p:nvSpPr>
        <p:spPr>
          <a:ln/>
        </p:spPr>
        <p:txBody>
          <a:bodyPr/>
          <a:lstStyle>
            <a:lvl1pPr>
              <a:defRPr/>
            </a:lvl1pPr>
          </a:lstStyle>
          <a:p>
            <a:pPr>
              <a:defRPr/>
            </a:pPr>
            <a:fld id="{D73DE484-33BD-45C6-BD74-8CB9F396012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0070226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16F63134-3123-45B4-8BA4-ECBECD3D668B}" type="datetimeFigureOut">
              <a:rPr lang="en-US">
                <a:solidFill>
                  <a:srgbClr val="FFFFFF"/>
                </a:solidFill>
              </a:rPr>
              <a:pPr>
                <a:defRPr/>
              </a:pPr>
              <a:t>7/19/2013</a:t>
            </a:fld>
            <a:endParaRPr lang="en-US">
              <a:solidFill>
                <a:srgbClr val="FFFFFF"/>
              </a:solidFill>
            </a:endParaRPr>
          </a:p>
        </p:txBody>
      </p:sp>
      <p:sp>
        <p:nvSpPr>
          <p:cNvPr id="3"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9"/>
          <p:cNvSpPr>
            <a:spLocks noGrp="1" noChangeArrowheads="1"/>
          </p:cNvSpPr>
          <p:nvPr>
            <p:ph type="sldNum" sz="quarter" idx="12"/>
          </p:nvPr>
        </p:nvSpPr>
        <p:spPr>
          <a:ln/>
        </p:spPr>
        <p:txBody>
          <a:bodyPr/>
          <a:lstStyle>
            <a:lvl1pPr>
              <a:defRPr/>
            </a:lvl1pPr>
          </a:lstStyle>
          <a:p>
            <a:pPr>
              <a:defRPr/>
            </a:pPr>
            <a:fld id="{68FD2233-125D-46EC-A365-8567E45831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4899793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fld id="{C3BC25B4-0A8F-47A5-B4F6-D912538BE8F9}" type="datetimeFigureOut">
              <a:rPr lang="en-US">
                <a:solidFill>
                  <a:srgbClr val="FFFFFF"/>
                </a:solidFill>
              </a:rPr>
              <a:pPr>
                <a:defRPr/>
              </a:pPr>
              <a:t>7/19/2013</a:t>
            </a:fld>
            <a:endParaRPr lang="en-US">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2FF29B77-C52C-4ECE-BB82-364D91754F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37612035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fld id="{FCA79BED-042B-4CD5-B5BC-635701C4B762}" type="datetimeFigureOut">
              <a:rPr lang="en-US">
                <a:solidFill>
                  <a:srgbClr val="FFFFFF"/>
                </a:solidFill>
              </a:rPr>
              <a:pPr>
                <a:defRPr/>
              </a:pPr>
              <a:t>7/19/2013</a:t>
            </a:fld>
            <a:endParaRPr lang="en-US">
              <a:solidFill>
                <a:srgbClr val="FFFFFF"/>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A422517F-EC0D-48FD-B0C2-F24C0ACC13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185125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83CE30-2003-44D2-902A-F5910846E252}" type="datetimeFigureOut">
              <a:rPr lang="en-US" smtClean="0"/>
              <a:pPr/>
              <a:t>7/19/2013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fld id="{6F444DB7-5F8A-4789-8D7F-ACD17054B0FF}" type="datetimeFigureOut">
              <a:rPr lang="en-US">
                <a:solidFill>
                  <a:srgbClr val="FFFFFF"/>
                </a:solidFill>
              </a:rPr>
              <a:pPr>
                <a:defRPr/>
              </a:pPr>
              <a:t>7/19/2013</a:t>
            </a:fld>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9411F3F9-9C25-422A-9B6A-61794975774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24518518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7"/>
          <p:cNvSpPr>
            <a:spLocks noGrp="1" noChangeArrowheads="1"/>
          </p:cNvSpPr>
          <p:nvPr>
            <p:ph type="dt" sz="half" idx="10"/>
          </p:nvPr>
        </p:nvSpPr>
        <p:spPr>
          <a:ln/>
        </p:spPr>
        <p:txBody>
          <a:bodyPr/>
          <a:lstStyle>
            <a:lvl1pPr>
              <a:defRPr/>
            </a:lvl1pPr>
          </a:lstStyle>
          <a:p>
            <a:pPr>
              <a:defRPr/>
            </a:pPr>
            <a:fld id="{1C1B579A-EDF7-48EB-81BA-320332CC0987}" type="datetimeFigureOut">
              <a:rPr lang="en-US">
                <a:solidFill>
                  <a:srgbClr val="FFFFFF"/>
                </a:solidFill>
              </a:rPr>
              <a:pPr>
                <a:defRPr/>
              </a:pPr>
              <a:t>7/19/2013</a:t>
            </a:fld>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51F80465-7993-4CC0-AF67-DABFBAE0F9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xmlns="" val="1227202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B67246-BDE7-46A5-AC85-4A09C712D4E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4132706971"/>
      </p:ext>
    </p:extLst>
  </p:cSld>
  <p:clrMapOvr>
    <a:masterClrMapping/>
  </p:clrMapOvr>
  <p:transition spd="slow">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A0F93B-A1BE-45CA-B3E3-5D2401374D9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2860184052"/>
      </p:ext>
    </p:extLst>
  </p:cSld>
  <p:clrMapOvr>
    <a:masterClrMapping/>
  </p:clrMapOvr>
  <p:transition spd="slow">
    <p:cu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9AC4BE-3127-4E2E-8EAE-6C3F962883D6}"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3690781313"/>
      </p:ext>
    </p:extLst>
  </p:cSld>
  <p:clrMapOvr>
    <a:masterClrMapping/>
  </p:clrMapOvr>
  <p:transition spd="slow">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18FE31-027E-4CA5-BAD9-A6A977D39934}"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2427857278"/>
      </p:ext>
    </p:extLst>
  </p:cSld>
  <p:clrMapOvr>
    <a:masterClrMapping/>
  </p:clrMapOvr>
  <p:transition spd="slow">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B635F6-A924-467B-A0BF-6A3A634D0E07}"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2782734328"/>
      </p:ext>
    </p:extLst>
  </p:cSld>
  <p:clrMapOvr>
    <a:masterClrMapping/>
  </p:clrMapOvr>
  <p:transition spd="slow">
    <p:cu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7C093AD-1B88-4F7F-87A8-48F2573E0DB1}"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3628004068"/>
      </p:ext>
    </p:extLst>
  </p:cSld>
  <p:clrMapOvr>
    <a:masterClrMapping/>
  </p:clrMapOvr>
  <p:transition spd="slow">
    <p:cu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4208F7-537F-4194-A01A-B8F76CB5FE4D}"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2213478531"/>
      </p:ext>
    </p:extLst>
  </p:cSld>
  <p:clrMapOvr>
    <a:masterClrMapping/>
  </p:clrMapOvr>
  <p:transition spd="slow">
    <p:cu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CE0A4B-7744-47FC-BD0E-8DF236045BA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171197665"/>
      </p:ext>
    </p:extLst>
  </p:cSld>
  <p:clrMapOvr>
    <a:masterClrMapping/>
  </p:clrMapOvr>
  <p:transition spd="slow">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pPr/>
              <a:t>7/19/2013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925872-E290-4CA6-B480-E8940D805AAA}"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342697193"/>
      </p:ext>
    </p:extLst>
  </p:cSld>
  <p:clrMapOvr>
    <a:masterClrMapping/>
  </p:clrMapOvr>
  <p:transition spd="slow">
    <p:cu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CFAB1F-8681-4BEE-8A23-304FA99BE20E}"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3473303983"/>
      </p:ext>
    </p:extLst>
  </p:cSld>
  <p:clrMapOvr>
    <a:masterClrMapping/>
  </p:clrMapOvr>
  <p:transition spd="slow">
    <p:cu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5A6268-911A-4B4D-BA0F-2FB3A3705C85}"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xmlns="" val="2124760236"/>
      </p:ext>
    </p:extLst>
  </p:cSld>
  <p:clrMapOvr>
    <a:masterClrMapping/>
  </p:clrMapOvr>
  <p:transition spd="slow">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83CE30-2003-44D2-902A-F5910846E252}" type="datetimeFigureOut">
              <a:rPr lang="en-US" smtClean="0"/>
              <a:pPr/>
              <a:t>7/19/2013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06034-4BB4-405D-95AF-6F54A69B9F4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jpe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1.jpeg"/><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4.jpe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pPr/>
              <a:t>7/19/2013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b="0" u="none">
                <a:solidFill>
                  <a:prstClr val="black">
                    <a:tint val="75000"/>
                  </a:prstClr>
                </a:solidFill>
                <a:latin typeface="Calibri"/>
                <a:cs typeface="+mn-cs"/>
              </a:defRPr>
            </a:lvl1pPr>
          </a:lstStyle>
          <a:p>
            <a:pPr>
              <a:defRPr/>
            </a:pPr>
            <a:fld id="{9B7FE0D9-B28A-4E76-BB8B-C9683F3FDE19}" type="datetimeFigureOut">
              <a:rPr lang="en-US"/>
              <a:pPr>
                <a:defRPr/>
              </a:pPr>
              <a:t>7/19/2013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b="0" u="none">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0" u="none">
                <a:solidFill>
                  <a:prstClr val="black">
                    <a:tint val="75000"/>
                  </a:prstClr>
                </a:solidFill>
                <a:latin typeface="Calibri"/>
                <a:cs typeface="+mn-cs"/>
              </a:defRPr>
            </a:lvl1pPr>
          </a:lstStyle>
          <a:p>
            <a:pPr>
              <a:defRPr/>
            </a:pPr>
            <a:fld id="{2E3E4D66-0AEA-4AB4-BFA2-618A5DF1749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u="none" dirty="0">
                <a:effectLst/>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u="none" dirty="0">
                <a:effectLst/>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u="none">
                <a:effectLst/>
                <a:latin typeface="Arial" pitchFamily="34" charset="0"/>
                <a:cs typeface="+mn-cs"/>
              </a:defRPr>
            </a:lvl1pPr>
          </a:lstStyle>
          <a:p>
            <a:pPr fontAlgn="base">
              <a:spcBef>
                <a:spcPct val="0"/>
              </a:spcBef>
              <a:spcAft>
                <a:spcPct val="0"/>
              </a:spcAft>
              <a:defRPr/>
            </a:pPr>
            <a:fld id="{6AA6F5EA-3D7E-441B-8D9B-9F047AF7FDF2}"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xmlns="" val="77005423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wipe dir="r"/>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73083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83CE30-2003-44D2-902A-F5910846E252}" type="datetimeFigureOut">
              <a:rPr lang="en-US" smtClean="0">
                <a:solidFill>
                  <a:prstClr val="black">
                    <a:tint val="75000"/>
                  </a:prstClr>
                </a:solidFill>
              </a:rPr>
              <a:pPr/>
              <a:t>7/19/2013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A06034-4BB4-405D-95AF-6F54A69B9F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6022738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2" name="Group 2"/>
          <p:cNvGrpSpPr>
            <a:grpSpLocks/>
          </p:cNvGrpSpPr>
          <p:nvPr/>
        </p:nvGrpSpPr>
        <p:grpSpPr bwMode="auto">
          <a:xfrm>
            <a:off x="0" y="6350"/>
            <a:ext cx="9140825" cy="6851650"/>
            <a:chOff x="0" y="4"/>
            <a:chExt cx="5758" cy="4316"/>
          </a:xfrm>
        </p:grpSpPr>
        <p:sp>
          <p:nvSpPr>
            <p:cNvPr id="113667" name="Freeform 3"/>
            <p:cNvSpPr>
              <a:spLocks/>
            </p:cNvSpPr>
            <p:nvPr/>
          </p:nvSpPr>
          <p:spPr bwMode="hidden">
            <a:xfrm>
              <a:off x="558" y="1161"/>
              <a:ext cx="5200" cy="3159"/>
            </a:xfrm>
            <a:custGeom>
              <a:avLst/>
              <a:gdLst/>
              <a:ahLst/>
              <a:cxnLst>
                <a:cxn ang="0">
                  <a:pos x="0" y="3159"/>
                </a:cxn>
                <a:cxn ang="0">
                  <a:pos x="5184" y="3159"/>
                </a:cxn>
                <a:cxn ang="0">
                  <a:pos x="5184" y="0"/>
                </a:cxn>
                <a:cxn ang="0">
                  <a:pos x="0" y="0"/>
                </a:cxn>
                <a:cxn ang="0">
                  <a:pos x="0" y="3159"/>
                </a:cxn>
                <a:cxn ang="0">
                  <a:pos x="0" y="3159"/>
                </a:cxn>
              </a:cxnLst>
              <a:rect l="0" t="0" r="r" b="b"/>
              <a:pathLst>
                <a:path w="5184" h="3159">
                  <a:moveTo>
                    <a:pt x="0" y="3159"/>
                  </a:moveTo>
                  <a:lnTo>
                    <a:pt x="5184" y="3159"/>
                  </a:lnTo>
                  <a:lnTo>
                    <a:pt x="5184" y="0"/>
                  </a:lnTo>
                  <a:lnTo>
                    <a:pt x="0" y="0"/>
                  </a:lnTo>
                  <a:lnTo>
                    <a:pt x="0" y="3159"/>
                  </a:lnTo>
                  <a:lnTo>
                    <a:pt x="0" y="3159"/>
                  </a:lnTo>
                  <a:close/>
                </a:path>
              </a:pathLst>
            </a:custGeom>
            <a:gradFill rotWithShape="0">
              <a:gsLst>
                <a:gs pos="0">
                  <a:schemeClr val="bg1"/>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68" name="Freeform 4"/>
            <p:cNvSpPr>
              <a:spLocks/>
            </p:cNvSpPr>
            <p:nvPr/>
          </p:nvSpPr>
          <p:spPr bwMode="hidden">
            <a:xfrm>
              <a:off x="0" y="1161"/>
              <a:ext cx="558" cy="3159"/>
            </a:xfrm>
            <a:custGeom>
              <a:avLst/>
              <a:gdLst/>
              <a:ahLst/>
              <a:cxnLst>
                <a:cxn ang="0">
                  <a:pos x="0" y="0"/>
                </a:cxn>
                <a:cxn ang="0">
                  <a:pos x="0" y="3159"/>
                </a:cxn>
                <a:cxn ang="0">
                  <a:pos x="556" y="3159"/>
                </a:cxn>
                <a:cxn ang="0">
                  <a:pos x="556" y="0"/>
                </a:cxn>
                <a:cxn ang="0">
                  <a:pos x="0" y="0"/>
                </a:cxn>
                <a:cxn ang="0">
                  <a:pos x="0" y="0"/>
                </a:cxn>
              </a:cxnLst>
              <a:rect l="0" t="0" r="r" b="b"/>
              <a:pathLst>
                <a:path w="556" h="3159">
                  <a:moveTo>
                    <a:pt x="0" y="0"/>
                  </a:moveTo>
                  <a:lnTo>
                    <a:pt x="0" y="3159"/>
                  </a:lnTo>
                  <a:lnTo>
                    <a:pt x="556" y="3159"/>
                  </a:lnTo>
                  <a:lnTo>
                    <a:pt x="556" y="0"/>
                  </a:lnTo>
                  <a:lnTo>
                    <a:pt x="0" y="0"/>
                  </a:lnTo>
                  <a:lnTo>
                    <a:pt x="0" y="0"/>
                  </a:lnTo>
                  <a:close/>
                </a:path>
              </a:pathLst>
            </a:custGeom>
            <a:gradFill rotWithShape="0">
              <a:gsLst>
                <a:gs pos="0">
                  <a:schemeClr val="bg1"/>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grpSp>
          <p:nvGrpSpPr>
            <p:cNvPr id="10250" name="Group 5"/>
            <p:cNvGrpSpPr>
              <a:grpSpLocks/>
            </p:cNvGrpSpPr>
            <p:nvPr userDrawn="1"/>
          </p:nvGrpSpPr>
          <p:grpSpPr bwMode="auto">
            <a:xfrm>
              <a:off x="0" y="4"/>
              <a:ext cx="5758" cy="4316"/>
              <a:chOff x="0" y="4"/>
              <a:chExt cx="5758" cy="4316"/>
            </a:xfrm>
          </p:grpSpPr>
          <p:sp>
            <p:nvSpPr>
              <p:cNvPr id="113670" name="Freeform 6"/>
              <p:cNvSpPr>
                <a:spLocks/>
              </p:cNvSpPr>
              <p:nvPr/>
            </p:nvSpPr>
            <p:spPr bwMode="ltGray">
              <a:xfrm>
                <a:off x="552" y="4"/>
                <a:ext cx="12" cy="695"/>
              </a:xfrm>
              <a:custGeom>
                <a:avLst/>
                <a:gdLst/>
                <a:ahLst/>
                <a:cxnLst>
                  <a:cxn ang="0">
                    <a:pos x="12" y="0"/>
                  </a:cxn>
                  <a:cxn ang="0">
                    <a:pos x="0" y="0"/>
                  </a:cxn>
                  <a:cxn ang="0">
                    <a:pos x="0" y="695"/>
                  </a:cxn>
                  <a:cxn ang="0">
                    <a:pos x="12" y="695"/>
                  </a:cxn>
                  <a:cxn ang="0">
                    <a:pos x="12" y="0"/>
                  </a:cxn>
                  <a:cxn ang="0">
                    <a:pos x="12" y="0"/>
                  </a:cxn>
                </a:cxnLst>
                <a:rect l="0" t="0" r="r" b="b"/>
                <a:pathLst>
                  <a:path w="12" h="695">
                    <a:moveTo>
                      <a:pt x="12" y="0"/>
                    </a:moveTo>
                    <a:lnTo>
                      <a:pt x="0" y="0"/>
                    </a:lnTo>
                    <a:lnTo>
                      <a:pt x="0" y="695"/>
                    </a:lnTo>
                    <a:lnTo>
                      <a:pt x="12" y="695"/>
                    </a:lnTo>
                    <a:lnTo>
                      <a:pt x="12" y="0"/>
                    </a:lnTo>
                    <a:lnTo>
                      <a:pt x="12" y="0"/>
                    </a:lnTo>
                    <a:close/>
                  </a:path>
                </a:pathLst>
              </a:custGeom>
              <a:gradFill rotWithShape="0">
                <a:gsLst>
                  <a:gs pos="0">
                    <a:schemeClr val="bg1"/>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1" name="Freeform 7"/>
              <p:cNvSpPr>
                <a:spLocks/>
              </p:cNvSpPr>
              <p:nvPr/>
            </p:nvSpPr>
            <p:spPr bwMode="ltGray">
              <a:xfrm>
                <a:off x="552" y="1623"/>
                <a:ext cx="12" cy="2697"/>
              </a:xfrm>
              <a:custGeom>
                <a:avLst/>
                <a:gdLst/>
                <a:ahLst/>
                <a:cxnLst>
                  <a:cxn ang="0">
                    <a:pos x="0" y="2697"/>
                  </a:cxn>
                  <a:cxn ang="0">
                    <a:pos x="12" y="2697"/>
                  </a:cxn>
                  <a:cxn ang="0">
                    <a:pos x="12" y="0"/>
                  </a:cxn>
                  <a:cxn ang="0">
                    <a:pos x="0" y="0"/>
                  </a:cxn>
                  <a:cxn ang="0">
                    <a:pos x="0" y="2697"/>
                  </a:cxn>
                  <a:cxn ang="0">
                    <a:pos x="0" y="2697"/>
                  </a:cxn>
                </a:cxnLst>
                <a:rect l="0" t="0" r="r" b="b"/>
                <a:pathLst>
                  <a:path w="12" h="2697">
                    <a:moveTo>
                      <a:pt x="0" y="2697"/>
                    </a:moveTo>
                    <a:lnTo>
                      <a:pt x="12" y="2697"/>
                    </a:lnTo>
                    <a:lnTo>
                      <a:pt x="12" y="0"/>
                    </a:lnTo>
                    <a:lnTo>
                      <a:pt x="0" y="0"/>
                    </a:lnTo>
                    <a:lnTo>
                      <a:pt x="0" y="2697"/>
                    </a:lnTo>
                    <a:lnTo>
                      <a:pt x="0" y="2697"/>
                    </a:lnTo>
                    <a:close/>
                  </a:path>
                </a:pathLst>
              </a:custGeom>
              <a:gradFill rotWithShape="0">
                <a:gsLst>
                  <a:gs pos="0">
                    <a:schemeClr val="bg2"/>
                  </a:gs>
                  <a:gs pos="100000">
                    <a:schemeClr val="bg1"/>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2" name="Freeform 8"/>
              <p:cNvSpPr>
                <a:spLocks/>
              </p:cNvSpPr>
              <p:nvPr/>
            </p:nvSpPr>
            <p:spPr bwMode="ltGray">
              <a:xfrm>
                <a:off x="1019" y="1155"/>
                <a:ext cx="4739" cy="12"/>
              </a:xfrm>
              <a:custGeom>
                <a:avLst/>
                <a:gdLst/>
                <a:ahLst/>
                <a:cxnLst>
                  <a:cxn ang="0">
                    <a:pos x="4724" y="0"/>
                  </a:cxn>
                  <a:cxn ang="0">
                    <a:pos x="0" y="0"/>
                  </a:cxn>
                  <a:cxn ang="0">
                    <a:pos x="0" y="12"/>
                  </a:cxn>
                  <a:cxn ang="0">
                    <a:pos x="4724" y="12"/>
                  </a:cxn>
                  <a:cxn ang="0">
                    <a:pos x="4724" y="0"/>
                  </a:cxn>
                  <a:cxn ang="0">
                    <a:pos x="4724" y="0"/>
                  </a:cxn>
                </a:cxnLst>
                <a:rect l="0" t="0" r="r" b="b"/>
                <a:pathLst>
                  <a:path w="4724" h="12">
                    <a:moveTo>
                      <a:pt x="4724" y="0"/>
                    </a:moveTo>
                    <a:lnTo>
                      <a:pt x="0" y="0"/>
                    </a:lnTo>
                    <a:lnTo>
                      <a:pt x="0" y="12"/>
                    </a:lnTo>
                    <a:lnTo>
                      <a:pt x="4724" y="12"/>
                    </a:lnTo>
                    <a:lnTo>
                      <a:pt x="4724" y="0"/>
                    </a:lnTo>
                    <a:lnTo>
                      <a:pt x="4724" y="0"/>
                    </a:lnTo>
                    <a:close/>
                  </a:path>
                </a:pathLst>
              </a:custGeom>
              <a:gradFill rotWithShape="0">
                <a:gsLst>
                  <a:gs pos="0">
                    <a:schemeClr val="bg2"/>
                  </a:gs>
                  <a:gs pos="100000">
                    <a:schemeClr val="bg1"/>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3" name="Freeform 9"/>
              <p:cNvSpPr>
                <a:spLocks/>
              </p:cNvSpPr>
              <p:nvPr/>
            </p:nvSpPr>
            <p:spPr bwMode="ltGray">
              <a:xfrm>
                <a:off x="552" y="1371"/>
                <a:ext cx="12" cy="252"/>
              </a:xfrm>
              <a:custGeom>
                <a:avLst/>
                <a:gdLst/>
                <a:ahLst/>
                <a:cxnLst>
                  <a:cxn ang="0">
                    <a:pos x="0" y="252"/>
                  </a:cxn>
                  <a:cxn ang="0">
                    <a:pos x="12" y="252"/>
                  </a:cxn>
                  <a:cxn ang="0">
                    <a:pos x="12" y="0"/>
                  </a:cxn>
                  <a:cxn ang="0">
                    <a:pos x="0" y="0"/>
                  </a:cxn>
                  <a:cxn ang="0">
                    <a:pos x="0" y="252"/>
                  </a:cxn>
                  <a:cxn ang="0">
                    <a:pos x="0" y="252"/>
                  </a:cxn>
                </a:cxnLst>
                <a:rect l="0" t="0" r="r" b="b"/>
                <a:pathLst>
                  <a:path w="12" h="252">
                    <a:moveTo>
                      <a:pt x="0" y="252"/>
                    </a:moveTo>
                    <a:lnTo>
                      <a:pt x="12" y="252"/>
                    </a:lnTo>
                    <a:lnTo>
                      <a:pt x="12" y="0"/>
                    </a:lnTo>
                    <a:lnTo>
                      <a:pt x="0" y="0"/>
                    </a:lnTo>
                    <a:lnTo>
                      <a:pt x="0" y="252"/>
                    </a:lnTo>
                    <a:lnTo>
                      <a:pt x="0" y="252"/>
                    </a:lnTo>
                    <a:close/>
                  </a:path>
                </a:pathLst>
              </a:custGeom>
              <a:gradFill rotWithShape="0">
                <a:gsLst>
                  <a:gs pos="0">
                    <a:schemeClr val="accent2"/>
                  </a:gs>
                  <a:gs pos="100000">
                    <a:schemeClr val="bg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4" name="Freeform 10"/>
              <p:cNvSpPr>
                <a:spLocks/>
              </p:cNvSpPr>
              <p:nvPr/>
            </p:nvSpPr>
            <p:spPr bwMode="ltGray">
              <a:xfrm>
                <a:off x="552" y="699"/>
                <a:ext cx="12" cy="252"/>
              </a:xfrm>
              <a:custGeom>
                <a:avLst/>
                <a:gdLst/>
                <a:ahLst/>
                <a:cxnLst>
                  <a:cxn ang="0">
                    <a:pos x="12" y="0"/>
                  </a:cxn>
                  <a:cxn ang="0">
                    <a:pos x="0" y="0"/>
                  </a:cxn>
                  <a:cxn ang="0">
                    <a:pos x="0" y="252"/>
                  </a:cxn>
                  <a:cxn ang="0">
                    <a:pos x="12" y="252"/>
                  </a:cxn>
                  <a:cxn ang="0">
                    <a:pos x="12" y="0"/>
                  </a:cxn>
                  <a:cxn ang="0">
                    <a:pos x="12" y="0"/>
                  </a:cxn>
                </a:cxnLst>
                <a:rect l="0" t="0" r="r" b="b"/>
                <a:pathLst>
                  <a:path w="12" h="252">
                    <a:moveTo>
                      <a:pt x="12" y="0"/>
                    </a:moveTo>
                    <a:lnTo>
                      <a:pt x="0" y="0"/>
                    </a:lnTo>
                    <a:lnTo>
                      <a:pt x="0" y="252"/>
                    </a:lnTo>
                    <a:lnTo>
                      <a:pt x="12" y="252"/>
                    </a:lnTo>
                    <a:lnTo>
                      <a:pt x="12" y="0"/>
                    </a:lnTo>
                    <a:lnTo>
                      <a:pt x="12" y="0"/>
                    </a:lnTo>
                    <a:close/>
                  </a:path>
                </a:pathLst>
              </a:custGeom>
              <a:gradFill rotWithShape="0">
                <a:gsLst>
                  <a:gs pos="0">
                    <a:schemeClr val="bg2"/>
                  </a:gs>
                  <a:gs pos="100000">
                    <a:schemeClr val="accent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5" name="Freeform 11"/>
              <p:cNvSpPr>
                <a:spLocks/>
              </p:cNvSpPr>
              <p:nvPr/>
            </p:nvSpPr>
            <p:spPr bwMode="ltGray">
              <a:xfrm>
                <a:off x="552" y="951"/>
                <a:ext cx="12" cy="420"/>
              </a:xfrm>
              <a:custGeom>
                <a:avLst/>
                <a:gdLst/>
                <a:ahLst/>
                <a:cxnLst>
                  <a:cxn ang="0">
                    <a:pos x="0" y="0"/>
                  </a:cxn>
                  <a:cxn ang="0">
                    <a:pos x="0" y="420"/>
                  </a:cxn>
                  <a:cxn ang="0">
                    <a:pos x="12" y="420"/>
                  </a:cxn>
                  <a:cxn ang="0">
                    <a:pos x="12" y="0"/>
                  </a:cxn>
                  <a:cxn ang="0">
                    <a:pos x="0" y="0"/>
                  </a:cxn>
                  <a:cxn ang="0">
                    <a:pos x="0" y="0"/>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6" name="Freeform 12"/>
              <p:cNvSpPr>
                <a:spLocks/>
              </p:cNvSpPr>
              <p:nvPr/>
            </p:nvSpPr>
            <p:spPr bwMode="ltGray">
              <a:xfrm>
                <a:off x="0" y="1155"/>
                <a:ext cx="351" cy="12"/>
              </a:xfrm>
              <a:custGeom>
                <a:avLst/>
                <a:gdLst/>
                <a:ahLst/>
                <a:cxnLst>
                  <a:cxn ang="0">
                    <a:pos x="0" y="0"/>
                  </a:cxn>
                  <a:cxn ang="0">
                    <a:pos x="0" y="12"/>
                  </a:cxn>
                  <a:cxn ang="0">
                    <a:pos x="251" y="12"/>
                  </a:cxn>
                  <a:cxn ang="0">
                    <a:pos x="251" y="0"/>
                  </a:cxn>
                  <a:cxn ang="0">
                    <a:pos x="0" y="0"/>
                  </a:cxn>
                  <a:cxn ang="0">
                    <a:pos x="0" y="0"/>
                  </a:cxn>
                </a:cxnLst>
                <a:rect l="0" t="0" r="r" b="b"/>
                <a:pathLst>
                  <a:path w="251" h="12">
                    <a:moveTo>
                      <a:pt x="0" y="0"/>
                    </a:moveTo>
                    <a:lnTo>
                      <a:pt x="0" y="12"/>
                    </a:lnTo>
                    <a:lnTo>
                      <a:pt x="251" y="12"/>
                    </a:lnTo>
                    <a:lnTo>
                      <a:pt x="251" y="0"/>
                    </a:lnTo>
                    <a:lnTo>
                      <a:pt x="0" y="0"/>
                    </a:lnTo>
                    <a:lnTo>
                      <a:pt x="0" y="0"/>
                    </a:lnTo>
                    <a:close/>
                  </a:path>
                </a:pathLst>
              </a:custGeom>
              <a:gradFill rotWithShape="0">
                <a:gsLst>
                  <a:gs pos="0">
                    <a:schemeClr val="bg2"/>
                  </a:gs>
                  <a:gs pos="100000">
                    <a:schemeClr val="accent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7" name="Freeform 13"/>
              <p:cNvSpPr>
                <a:spLocks/>
              </p:cNvSpPr>
              <p:nvPr/>
            </p:nvSpPr>
            <p:spPr bwMode="ltGray">
              <a:xfrm>
                <a:off x="767" y="1155"/>
                <a:ext cx="252" cy="12"/>
              </a:xfrm>
              <a:custGeom>
                <a:avLst/>
                <a:gdLst/>
                <a:ahLst/>
                <a:cxnLst>
                  <a:cxn ang="0">
                    <a:pos x="251" y="0"/>
                  </a:cxn>
                  <a:cxn ang="0">
                    <a:pos x="0" y="0"/>
                  </a:cxn>
                  <a:cxn ang="0">
                    <a:pos x="0" y="12"/>
                  </a:cxn>
                  <a:cxn ang="0">
                    <a:pos x="251" y="12"/>
                  </a:cxn>
                  <a:cxn ang="0">
                    <a:pos x="251" y="0"/>
                  </a:cxn>
                  <a:cxn ang="0">
                    <a:pos x="251" y="0"/>
                  </a:cxn>
                </a:cxnLst>
                <a:rect l="0" t="0" r="r" b="b"/>
                <a:pathLst>
                  <a:path w="251" h="12">
                    <a:moveTo>
                      <a:pt x="251" y="0"/>
                    </a:moveTo>
                    <a:lnTo>
                      <a:pt x="0" y="0"/>
                    </a:lnTo>
                    <a:lnTo>
                      <a:pt x="0" y="12"/>
                    </a:lnTo>
                    <a:lnTo>
                      <a:pt x="251" y="12"/>
                    </a:lnTo>
                    <a:lnTo>
                      <a:pt x="251" y="0"/>
                    </a:lnTo>
                    <a:lnTo>
                      <a:pt x="251" y="0"/>
                    </a:lnTo>
                    <a:close/>
                  </a:path>
                </a:pathLst>
              </a:custGeom>
              <a:gradFill rotWithShape="0">
                <a:gsLst>
                  <a:gs pos="0">
                    <a:schemeClr val="accent2"/>
                  </a:gs>
                  <a:gs pos="100000">
                    <a:schemeClr val="bg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sp>
            <p:nvSpPr>
              <p:cNvPr id="113678" name="Freeform 14"/>
              <p:cNvSpPr>
                <a:spLocks/>
              </p:cNvSpPr>
              <p:nvPr/>
            </p:nvSpPr>
            <p:spPr bwMode="ltGray">
              <a:xfrm>
                <a:off x="348" y="1155"/>
                <a:ext cx="419" cy="12"/>
              </a:xfrm>
              <a:custGeom>
                <a:avLst/>
                <a:gdLst/>
                <a:ahLst/>
                <a:cxnLst>
                  <a:cxn ang="0">
                    <a:pos x="0" y="0"/>
                  </a:cxn>
                  <a:cxn ang="0">
                    <a:pos x="0" y="12"/>
                  </a:cxn>
                  <a:cxn ang="0">
                    <a:pos x="418" y="12"/>
                  </a:cxn>
                  <a:cxn ang="0">
                    <a:pos x="418" y="0"/>
                  </a:cxn>
                  <a:cxn ang="0">
                    <a:pos x="0" y="0"/>
                  </a:cxn>
                  <a:cxn ang="0">
                    <a:pos x="0" y="0"/>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w="9525">
                <a:noFill/>
                <a:round/>
                <a:headEnd/>
                <a:tailEnd/>
              </a:ln>
            </p:spPr>
            <p:txBody>
              <a:bodyPr/>
              <a:lstStyle/>
              <a:p>
                <a:pPr fontAlgn="base">
                  <a:spcBef>
                    <a:spcPct val="0"/>
                  </a:spcBef>
                  <a:spcAft>
                    <a:spcPct val="0"/>
                  </a:spcAft>
                  <a:defRPr/>
                </a:pPr>
                <a:endParaRPr lang="en-US">
                  <a:solidFill>
                    <a:srgbClr val="FFFFFF"/>
                  </a:solidFill>
                  <a:latin typeface="Arial" charset="0"/>
                </a:endParaRPr>
              </a:p>
            </p:txBody>
          </p:sp>
        </p:grpSp>
      </p:grpSp>
      <p:sp>
        <p:nvSpPr>
          <p:cNvPr id="113679" name="Rectangle 15"/>
          <p:cNvSpPr>
            <a:spLocks noGrp="1" noChangeArrowheads="1"/>
          </p:cNvSpPr>
          <p:nvPr>
            <p:ph type="title"/>
          </p:nvPr>
        </p:nvSpPr>
        <p:spPr bwMode="auto">
          <a:xfrm>
            <a:off x="1066800" y="304800"/>
            <a:ext cx="7543800"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3680" name="Rectangle 16"/>
          <p:cNvSpPr>
            <a:spLocks noGrp="1" noChangeArrowheads="1"/>
          </p:cNvSpPr>
          <p:nvPr>
            <p:ph type="body" idx="1"/>
          </p:nvPr>
        </p:nvSpPr>
        <p:spPr bwMode="auto">
          <a:xfrm>
            <a:off x="1066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81" name="Rectangle 17"/>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mn-lt"/>
              </a:defRPr>
            </a:lvl1pPr>
          </a:lstStyle>
          <a:p>
            <a:pPr fontAlgn="base">
              <a:spcBef>
                <a:spcPct val="0"/>
              </a:spcBef>
              <a:spcAft>
                <a:spcPct val="0"/>
              </a:spcAft>
              <a:defRPr/>
            </a:pPr>
            <a:fld id="{1F324A48-F069-4920-80D7-CEB70E78A871}" type="datetimeFigureOut">
              <a:rPr lang="en-US">
                <a:solidFill>
                  <a:srgbClr val="FFFFFF"/>
                </a:solidFill>
              </a:rPr>
              <a:pPr fontAlgn="base">
                <a:spcBef>
                  <a:spcPct val="0"/>
                </a:spcBef>
                <a:spcAft>
                  <a:spcPct val="0"/>
                </a:spcAft>
                <a:defRPr/>
              </a:pPr>
              <a:t>7/19/2013</a:t>
            </a:fld>
            <a:endParaRPr lang="en-US">
              <a:solidFill>
                <a:srgbClr val="FFFFFF"/>
              </a:solidFill>
            </a:endParaRPr>
          </a:p>
        </p:txBody>
      </p:sp>
      <p:sp>
        <p:nvSpPr>
          <p:cNvPr id="113682" name="Rectangle 18"/>
          <p:cNvSpPr>
            <a:spLocks noGrp="1" noChangeArrowheads="1"/>
          </p:cNvSpPr>
          <p:nvPr>
            <p:ph type="ftr" sz="quarter" idx="3"/>
          </p:nvPr>
        </p:nvSpPr>
        <p:spPr bwMode="auto">
          <a:xfrm>
            <a:off x="34290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mn-lt"/>
              </a:defRPr>
            </a:lvl1pPr>
          </a:lstStyle>
          <a:p>
            <a:pPr fontAlgn="base">
              <a:spcBef>
                <a:spcPct val="0"/>
              </a:spcBef>
              <a:spcAft>
                <a:spcPct val="0"/>
              </a:spcAft>
              <a:defRPr/>
            </a:pPr>
            <a:endParaRPr lang="en-US">
              <a:solidFill>
                <a:srgbClr val="FFFFFF"/>
              </a:solidFill>
            </a:endParaRPr>
          </a:p>
        </p:txBody>
      </p:sp>
      <p:sp>
        <p:nvSpPr>
          <p:cNvPr id="113683" name="Rectangle 19"/>
          <p:cNvSpPr>
            <a:spLocks noGrp="1" noChangeArrowheads="1"/>
          </p:cNvSpPr>
          <p:nvPr>
            <p:ph type="sldNum" sz="quarter" idx="4"/>
          </p:nvPr>
        </p:nvSpPr>
        <p:spPr bwMode="auto">
          <a:xfrm>
            <a:off x="6705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latin typeface="+mn-lt"/>
              </a:defRPr>
            </a:lvl1pPr>
          </a:lstStyle>
          <a:p>
            <a:pPr fontAlgn="base">
              <a:spcBef>
                <a:spcPct val="0"/>
              </a:spcBef>
              <a:spcAft>
                <a:spcPct val="0"/>
              </a:spcAft>
              <a:defRPr/>
            </a:pPr>
            <a:fld id="{34725EDE-B11D-4A65-AC34-84F65271FA8C}" type="slidenum">
              <a:rPr lang="en-US">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xmlns="" val="3640840767"/>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spd="med">
    <p:fade/>
  </p:transition>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u="none">
                <a:effectLst/>
                <a:latin typeface="Arial" pitchFamily="34" charset="0"/>
                <a:cs typeface="+mn-cs"/>
              </a:defRPr>
            </a:lvl1pPr>
          </a:lstStyle>
          <a:p>
            <a:pPr fontAlgn="base">
              <a:spcBef>
                <a:spcPct val="0"/>
              </a:spcBef>
              <a:spcAft>
                <a:spcPct val="0"/>
              </a:spcAft>
              <a:defRPr/>
            </a:pPr>
            <a:endParaRPr lang="en-US" dirty="0">
              <a:solidFill>
                <a:prstClr val="black"/>
              </a:solidFill>
            </a:endParaRPr>
          </a:p>
        </p:txBody>
      </p:sp>
      <p:sp>
        <p:nvSpPr>
          <p:cNvPr id="50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u="none">
                <a:effectLst/>
                <a:latin typeface="Arial" pitchFamily="34" charset="0"/>
                <a:cs typeface="+mn-cs"/>
              </a:defRPr>
            </a:lvl1pPr>
          </a:lstStyle>
          <a:p>
            <a:pPr fontAlgn="base">
              <a:spcBef>
                <a:spcPct val="0"/>
              </a:spcBef>
              <a:spcAft>
                <a:spcPct val="0"/>
              </a:spcAft>
              <a:defRPr/>
            </a:pPr>
            <a:endParaRPr lang="en-US" dirty="0">
              <a:solidFill>
                <a:prstClr val="black"/>
              </a:solidFill>
            </a:endParaRPr>
          </a:p>
        </p:txBody>
      </p:sp>
      <p:sp>
        <p:nvSpPr>
          <p:cNvPr id="50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u="none">
                <a:effectLst/>
                <a:latin typeface="Arial" pitchFamily="34" charset="0"/>
                <a:cs typeface="+mn-cs"/>
              </a:defRPr>
            </a:lvl1pPr>
          </a:lstStyle>
          <a:p>
            <a:pPr fontAlgn="base">
              <a:spcBef>
                <a:spcPct val="0"/>
              </a:spcBef>
              <a:spcAft>
                <a:spcPct val="0"/>
              </a:spcAft>
              <a:defRPr/>
            </a:pPr>
            <a:fld id="{E92C4D5A-1CCE-41E6-8582-7583DE3AC7DD}" type="slidenum">
              <a:rPr lang="en-US">
                <a:solidFill>
                  <a:prstClr val="black"/>
                </a:solidFill>
              </a:rPr>
              <a:pPr fontAlgn="base">
                <a:spcBef>
                  <a:spcPct val="0"/>
                </a:spcBef>
                <a:spcAft>
                  <a:spcPct val="0"/>
                </a:spcAft>
                <a:defRPr/>
              </a:pPr>
              <a:t>‹#›</a:t>
            </a:fld>
            <a:endParaRPr lang="en-US" dirty="0">
              <a:solidFill>
                <a:prstClr val="black"/>
              </a:solidFill>
            </a:endParaRPr>
          </a:p>
        </p:txBody>
      </p:sp>
    </p:spTree>
    <p:extLst>
      <p:ext uri="{BB962C8B-B14F-4D97-AF65-F5344CB8AC3E}">
        <p14:creationId xmlns:p14="http://schemas.microsoft.com/office/powerpoint/2010/main" xmlns="" val="413892829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spd="slow">
    <p:cu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9.xml"/><Relationship Id="rId1" Type="http://schemas.openxmlformats.org/officeDocument/2006/relationships/slideLayout" Target="../slideLayouts/slideLayout41.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p:cNvSpPr txBox="1">
            <a:spLocks/>
          </p:cNvSpPr>
          <p:nvPr/>
        </p:nvSpPr>
        <p:spPr>
          <a:xfrm>
            <a:off x="2057400" y="5105400"/>
            <a:ext cx="7086600" cy="1752600"/>
          </a:xfrm>
          <a:prstGeom prst="rect">
            <a:avLst/>
          </a:prstGeom>
          <a:effectLst>
            <a:outerShdw sx="1000" sy="1000" algn="ctr" rotWithShape="0">
              <a:srgbClr val="000000"/>
            </a:outerShdw>
          </a:effectLst>
        </p:spPr>
        <p:txBody>
          <a:bodyPr vert="horz" lIns="91440" tIns="45720" rIns="91440" bIns="45720" rtlCol="0">
            <a:normAutofit fontScale="85000" lnSpcReduction="10000"/>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1" i="0" u="none" strike="noStrike" kern="1200" cap="none" spc="0" normalizeH="0" noProof="0" dirty="0" smtClean="0">
                <a:ln>
                  <a:noFill/>
                </a:ln>
                <a:solidFill>
                  <a:srgbClr val="C00000"/>
                </a:solidFill>
                <a:uLnTx/>
                <a:uFillTx/>
                <a:latin typeface="Book Antiqua" pitchFamily="18" charset="0"/>
                <a:ea typeface="+mn-ea"/>
                <a:cs typeface="+mn-cs"/>
              </a:rPr>
              <a:t>Senate Committee on Transportation, Technology and Legislative Affairs</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3200" b="1" dirty="0" smtClean="0">
                <a:solidFill>
                  <a:srgbClr val="C00000"/>
                </a:solidFill>
                <a:latin typeface="Book Antiqua" pitchFamily="18" charset="0"/>
              </a:rPr>
              <a:t>House Committee on Public Transportation</a:t>
            </a:r>
            <a:endParaRPr kumimoji="0" lang="en-US" sz="3200" b="1" i="0" u="none" strike="noStrike" kern="1200" cap="none" spc="0" normalizeH="0" noProof="0" dirty="0" smtClean="0">
              <a:ln>
                <a:noFill/>
              </a:ln>
              <a:solidFill>
                <a:srgbClr val="C00000"/>
              </a:solidFill>
              <a:uLnTx/>
              <a:uFillTx/>
              <a:latin typeface="Book Antiqua" pitchFamily="18" charset="0"/>
              <a:ea typeface="+mn-ea"/>
              <a:cs typeface="+mn-cs"/>
            </a:endParaRP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sz="2400" b="1" baseline="0" dirty="0" smtClean="0">
                <a:latin typeface="Book Antiqua" pitchFamily="18" charset="0"/>
              </a:rPr>
              <a:t>Thursday, July</a:t>
            </a:r>
            <a:r>
              <a:rPr lang="en-US" sz="2400" b="1" dirty="0" smtClean="0">
                <a:latin typeface="Book Antiqua" pitchFamily="18" charset="0"/>
              </a:rPr>
              <a:t> 18, 2013</a:t>
            </a:r>
            <a:endParaRPr kumimoji="0" lang="en-US" sz="2400" b="1" i="0" u="none" strike="noStrike" kern="1200" cap="none" spc="0" normalizeH="0" baseline="0" noProof="0" dirty="0">
              <a:ln>
                <a:noFill/>
              </a:ln>
              <a:uLnTx/>
              <a:uFillTx/>
              <a:latin typeface="Book Antiqua" pitchFamily="18" charset="0"/>
              <a:ea typeface="+mn-ea"/>
              <a:cs typeface="+mn-cs"/>
            </a:endParaRPr>
          </a:p>
        </p:txBody>
      </p:sp>
      <p:pic>
        <p:nvPicPr>
          <p:cNvPr id="11" name="Picture 10" descr="Other_G_1.jpg"/>
          <p:cNvPicPr>
            <a:picLocks noChangeAspect="1"/>
          </p:cNvPicPr>
          <p:nvPr/>
        </p:nvPicPr>
        <p:blipFill>
          <a:blip r:embed="rId3" cstate="print"/>
          <a:srcRect t="10843" b="8434"/>
          <a:stretch>
            <a:fillRect/>
          </a:stretch>
        </p:blipFill>
        <p:spPr>
          <a:xfrm>
            <a:off x="0" y="0"/>
            <a:ext cx="9144000" cy="5105400"/>
          </a:xfrm>
          <a:prstGeom prst="rect">
            <a:avLst/>
          </a:prstGeom>
        </p:spPr>
      </p:pic>
      <p:pic>
        <p:nvPicPr>
          <p:cNvPr id="12" name="Picture 11" descr="ahtd logo.png"/>
          <p:cNvPicPr>
            <a:picLocks noChangeAspect="1"/>
          </p:cNvPicPr>
          <p:nvPr/>
        </p:nvPicPr>
        <p:blipFill>
          <a:blip r:embed="rId4" cstate="print"/>
          <a:stretch>
            <a:fillRect/>
          </a:stretch>
        </p:blipFill>
        <p:spPr>
          <a:xfrm>
            <a:off x="304800" y="5105400"/>
            <a:ext cx="1752600" cy="175260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191000" y="5257800"/>
            <a:ext cx="4648200" cy="1200329"/>
          </a:xfrm>
          <a:prstGeom prst="rect">
            <a:avLst/>
          </a:prstGeom>
          <a:solidFill>
            <a:srgbClr val="00B050"/>
          </a:solidFill>
          <a:ln w="76200">
            <a:solidFill>
              <a:schemeClr val="bg1"/>
            </a:solidFill>
          </a:ln>
        </p:spPr>
        <p:txBody>
          <a:bodyPr wrap="square" rtlCol="0">
            <a:spAutoFit/>
          </a:bodyPr>
          <a:lstStyle/>
          <a:p>
            <a:pPr algn="ctr"/>
            <a:r>
              <a:rPr lang="en-US" sz="3600" b="1" i="1" dirty="0" smtClean="0">
                <a:solidFill>
                  <a:schemeClr val="bg1"/>
                </a:solidFill>
              </a:rPr>
              <a:t>Regional View</a:t>
            </a:r>
          </a:p>
          <a:p>
            <a:pPr algn="ctr"/>
            <a:r>
              <a:rPr lang="en-US" sz="3600" b="1" dirty="0" smtClean="0">
                <a:solidFill>
                  <a:schemeClr val="bg1"/>
                </a:solidFill>
              </a:rPr>
              <a:t>Southern Arkansas </a:t>
            </a:r>
            <a:endParaRPr lang="en-US" sz="3600" b="1" dirty="0">
              <a:solidFill>
                <a:schemeClr val="bg1"/>
              </a:solidFill>
            </a:endParaRPr>
          </a:p>
        </p:txBody>
      </p:sp>
      <p:pic>
        <p:nvPicPr>
          <p:cNvPr id="11" name="Picture 10" descr="AHTD CAP logo-cmyk.png"/>
          <p:cNvPicPr>
            <a:picLocks noChangeAspect="1"/>
          </p:cNvPicPr>
          <p:nvPr/>
        </p:nvPicPr>
        <p:blipFill>
          <a:blip r:embed="rId3" cstate="print"/>
          <a:stretch>
            <a:fillRect/>
          </a:stretch>
        </p:blipFill>
        <p:spPr>
          <a:xfrm>
            <a:off x="609600" y="5181600"/>
            <a:ext cx="3124199" cy="1390252"/>
          </a:xfrm>
          <a:prstGeom prst="rect">
            <a:avLst/>
          </a:prstGeom>
        </p:spPr>
      </p:pic>
      <p:pic>
        <p:nvPicPr>
          <p:cNvPr id="6" name="Picture 5" descr="SouthArkCap.jpg"/>
          <p:cNvPicPr>
            <a:picLocks noChangeAspect="1"/>
          </p:cNvPicPr>
          <p:nvPr/>
        </p:nvPicPr>
        <p:blipFill>
          <a:blip r:embed="rId4" cstate="print"/>
          <a:stretch>
            <a:fillRect/>
          </a:stretch>
        </p:blipFill>
        <p:spPr>
          <a:xfrm>
            <a:off x="0" y="0"/>
            <a:ext cx="9144000" cy="4953000"/>
          </a:xfrm>
          <a:prstGeom prst="rect">
            <a:avLst/>
          </a:prstGeom>
          <a:effectLst>
            <a:outerShdw blurRad="508000" dist="127000" dir="3000000" algn="ctr" rotWithShape="0">
              <a:srgbClr val="000000">
                <a:alpha val="87000"/>
              </a:srgbClr>
            </a:outerShdw>
          </a:effectLst>
        </p:spPr>
      </p:pic>
      <p:cxnSp>
        <p:nvCxnSpPr>
          <p:cNvPr id="8" name="Straight Connector 7"/>
          <p:cNvCxnSpPr/>
          <p:nvPr/>
        </p:nvCxnSpPr>
        <p:spPr>
          <a:xfrm flipH="1" flipV="1">
            <a:off x="4191000" y="1295400"/>
            <a:ext cx="609600" cy="304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flipV="1">
            <a:off x="4191000" y="762000"/>
            <a:ext cx="609600" cy="304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800600" y="1752600"/>
            <a:ext cx="685800" cy="152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4800600" y="1905000"/>
            <a:ext cx="685800" cy="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4800600" y="2209800"/>
            <a:ext cx="685800" cy="228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114800" y="1676400"/>
            <a:ext cx="609600" cy="457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4114800" y="2209800"/>
            <a:ext cx="609600" cy="152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6629400" y="4724400"/>
            <a:ext cx="533400" cy="76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6553200" y="4114800"/>
            <a:ext cx="685800" cy="76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6705600" y="4038600"/>
            <a:ext cx="533400" cy="152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flipV="1">
            <a:off x="6629400" y="3429000"/>
            <a:ext cx="685800" cy="3810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905000" y="2743200"/>
            <a:ext cx="762000" cy="685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3886200" y="3505200"/>
            <a:ext cx="609600" cy="3810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1066800" y="2743200"/>
            <a:ext cx="381000" cy="3810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3048000" y="3505200"/>
            <a:ext cx="304800" cy="304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87718" y="685800"/>
            <a:ext cx="1516634" cy="615553"/>
          </a:xfrm>
          <a:prstGeom prst="rect">
            <a:avLst/>
          </a:prstGeom>
          <a:solidFill>
            <a:srgbClr val="FF9900"/>
          </a:solidFill>
          <a:ln w="38100">
            <a:solidFill>
              <a:schemeClr val="tx1"/>
            </a:solidFill>
          </a:ln>
          <a:effectLst>
            <a:outerShdw sx="1000" sy="1000" algn="ctr" rotWithShape="0">
              <a:srgbClr val="000000"/>
            </a:outerShdw>
          </a:effectLst>
        </p:spPr>
        <p:txBody>
          <a:bodyPr wrap="none" rtlCol="0">
            <a:spAutoFit/>
          </a:bodyPr>
          <a:lstStyle/>
          <a:p>
            <a:pPr algn="ctr"/>
            <a:r>
              <a:rPr lang="en-US" b="1" dirty="0" smtClean="0"/>
              <a:t>Highway 167</a:t>
            </a:r>
          </a:p>
          <a:p>
            <a:pPr algn="ctr"/>
            <a:r>
              <a:rPr lang="en-US" sz="1600" b="1" dirty="0" smtClean="0"/>
              <a:t>Hwy 79 – South</a:t>
            </a:r>
            <a:endParaRPr lang="en-US" sz="1600" b="1" dirty="0"/>
          </a:p>
        </p:txBody>
      </p:sp>
      <p:cxnSp>
        <p:nvCxnSpPr>
          <p:cNvPr id="73" name="Straight Connector 72"/>
          <p:cNvCxnSpPr/>
          <p:nvPr/>
        </p:nvCxnSpPr>
        <p:spPr>
          <a:xfrm flipH="1">
            <a:off x="4800600" y="1143000"/>
            <a:ext cx="685800" cy="457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454342" y="1143000"/>
            <a:ext cx="1580754" cy="615553"/>
          </a:xfrm>
          <a:prstGeom prst="rect">
            <a:avLst/>
          </a:prstGeom>
          <a:solidFill>
            <a:srgbClr val="FF9900"/>
          </a:solidFill>
          <a:ln w="38100">
            <a:solidFill>
              <a:schemeClr val="tx1"/>
            </a:solidFill>
          </a:ln>
        </p:spPr>
        <p:txBody>
          <a:bodyPr wrap="none" rtlCol="0">
            <a:spAutoFit/>
          </a:bodyPr>
          <a:lstStyle/>
          <a:p>
            <a:pPr algn="ctr"/>
            <a:r>
              <a:rPr lang="en-US" b="1" dirty="0" smtClean="0"/>
              <a:t>Highway 167</a:t>
            </a:r>
          </a:p>
          <a:p>
            <a:pPr algn="ctr"/>
            <a:r>
              <a:rPr lang="en-US" sz="1600" b="1" dirty="0" smtClean="0"/>
              <a:t>Hwy 274 - North</a:t>
            </a:r>
            <a:endParaRPr lang="en-US" sz="1600" b="1" dirty="0"/>
          </a:p>
        </p:txBody>
      </p:sp>
      <p:sp>
        <p:nvSpPr>
          <p:cNvPr id="75" name="TextBox 74"/>
          <p:cNvSpPr txBox="1"/>
          <p:nvPr/>
        </p:nvSpPr>
        <p:spPr>
          <a:xfrm>
            <a:off x="5317894" y="1828800"/>
            <a:ext cx="1917769" cy="615553"/>
          </a:xfrm>
          <a:prstGeom prst="rect">
            <a:avLst/>
          </a:prstGeom>
          <a:solidFill>
            <a:srgbClr val="FF9900"/>
          </a:solidFill>
          <a:ln w="38100">
            <a:solidFill>
              <a:schemeClr val="tx1"/>
            </a:solidFill>
          </a:ln>
        </p:spPr>
        <p:txBody>
          <a:bodyPr wrap="none" rtlCol="0">
            <a:spAutoFit/>
          </a:bodyPr>
          <a:lstStyle/>
          <a:p>
            <a:pPr algn="ctr"/>
            <a:r>
              <a:rPr lang="en-US" b="1" dirty="0" smtClean="0"/>
              <a:t>Highway 167</a:t>
            </a:r>
          </a:p>
          <a:p>
            <a:pPr algn="ctr"/>
            <a:r>
              <a:rPr lang="en-US" sz="1600" b="1" dirty="0" smtClean="0"/>
              <a:t>Hampton – Hwy 274</a:t>
            </a:r>
            <a:endParaRPr lang="en-US" sz="1600" b="1" dirty="0"/>
          </a:p>
        </p:txBody>
      </p:sp>
      <p:sp>
        <p:nvSpPr>
          <p:cNvPr id="76" name="TextBox 75"/>
          <p:cNvSpPr txBox="1"/>
          <p:nvPr/>
        </p:nvSpPr>
        <p:spPr>
          <a:xfrm>
            <a:off x="4875616" y="3429000"/>
            <a:ext cx="1850828" cy="615553"/>
          </a:xfrm>
          <a:prstGeom prst="rect">
            <a:avLst/>
          </a:prstGeom>
          <a:solidFill>
            <a:srgbClr val="FF9900"/>
          </a:solidFill>
          <a:ln w="38100">
            <a:solidFill>
              <a:schemeClr val="tx1"/>
            </a:solidFill>
          </a:ln>
        </p:spPr>
        <p:txBody>
          <a:bodyPr wrap="none" rtlCol="0">
            <a:spAutoFit/>
          </a:bodyPr>
          <a:lstStyle/>
          <a:p>
            <a:pPr algn="ctr"/>
            <a:r>
              <a:rPr lang="en-US" b="1" dirty="0" smtClean="0"/>
              <a:t>Highway 425</a:t>
            </a:r>
          </a:p>
          <a:p>
            <a:pPr algn="ctr"/>
            <a:r>
              <a:rPr lang="en-US" sz="1600" b="1" dirty="0" smtClean="0"/>
              <a:t>Hamburg – Hwy 82 </a:t>
            </a:r>
            <a:endParaRPr lang="en-US" sz="1600" b="1" dirty="0"/>
          </a:p>
        </p:txBody>
      </p:sp>
      <p:sp>
        <p:nvSpPr>
          <p:cNvPr id="77" name="TextBox 76"/>
          <p:cNvSpPr txBox="1"/>
          <p:nvPr/>
        </p:nvSpPr>
        <p:spPr>
          <a:xfrm>
            <a:off x="4797393" y="4114800"/>
            <a:ext cx="1854867" cy="615553"/>
          </a:xfrm>
          <a:prstGeom prst="rect">
            <a:avLst/>
          </a:prstGeom>
          <a:solidFill>
            <a:srgbClr val="FF9900"/>
          </a:solidFill>
          <a:ln w="38100">
            <a:solidFill>
              <a:schemeClr val="tx1"/>
            </a:solidFill>
          </a:ln>
        </p:spPr>
        <p:txBody>
          <a:bodyPr wrap="none" rtlCol="0">
            <a:spAutoFit/>
          </a:bodyPr>
          <a:lstStyle/>
          <a:p>
            <a:pPr algn="ctr"/>
            <a:r>
              <a:rPr lang="en-US" b="1" dirty="0" smtClean="0"/>
              <a:t>Highway 425</a:t>
            </a:r>
          </a:p>
          <a:p>
            <a:pPr algn="ctr"/>
            <a:r>
              <a:rPr lang="en-US" sz="1600" b="1" dirty="0" smtClean="0"/>
              <a:t>Hwy 82 - State Line</a:t>
            </a:r>
            <a:endParaRPr lang="en-US" sz="1600" b="1" dirty="0"/>
          </a:p>
        </p:txBody>
      </p:sp>
      <p:sp>
        <p:nvSpPr>
          <p:cNvPr id="78" name="TextBox 77"/>
          <p:cNvSpPr txBox="1"/>
          <p:nvPr/>
        </p:nvSpPr>
        <p:spPr>
          <a:xfrm>
            <a:off x="3039454" y="2895600"/>
            <a:ext cx="1476558" cy="615553"/>
          </a:xfrm>
          <a:prstGeom prst="rect">
            <a:avLst/>
          </a:prstGeom>
          <a:solidFill>
            <a:srgbClr val="FF9900"/>
          </a:solidFill>
          <a:ln w="38100">
            <a:solidFill>
              <a:schemeClr val="tx1"/>
            </a:solidFill>
          </a:ln>
        </p:spPr>
        <p:txBody>
          <a:bodyPr wrap="none" rtlCol="0">
            <a:spAutoFit/>
          </a:bodyPr>
          <a:lstStyle/>
          <a:p>
            <a:pPr algn="ctr"/>
            <a:r>
              <a:rPr lang="en-US" b="1" dirty="0" smtClean="0"/>
              <a:t>Highway 82</a:t>
            </a:r>
          </a:p>
          <a:p>
            <a:pPr algn="ctr"/>
            <a:r>
              <a:rPr lang="en-US" sz="1600" b="1" dirty="0" smtClean="0"/>
              <a:t>Hwy 83B- West</a:t>
            </a:r>
            <a:endParaRPr lang="en-US" sz="1600" b="1" dirty="0"/>
          </a:p>
        </p:txBody>
      </p:sp>
      <p:sp>
        <p:nvSpPr>
          <p:cNvPr id="79" name="TextBox 78"/>
          <p:cNvSpPr txBox="1"/>
          <p:nvPr/>
        </p:nvSpPr>
        <p:spPr>
          <a:xfrm>
            <a:off x="2720861" y="1676400"/>
            <a:ext cx="1408911" cy="615553"/>
          </a:xfrm>
          <a:prstGeom prst="rect">
            <a:avLst/>
          </a:prstGeom>
          <a:solidFill>
            <a:srgbClr val="FF9900"/>
          </a:solidFill>
          <a:ln w="38100">
            <a:solidFill>
              <a:schemeClr val="tx1"/>
            </a:solidFill>
          </a:ln>
        </p:spPr>
        <p:txBody>
          <a:bodyPr wrap="none" rtlCol="0">
            <a:spAutoFit/>
          </a:bodyPr>
          <a:lstStyle/>
          <a:p>
            <a:pPr algn="ctr"/>
            <a:r>
              <a:rPr lang="en-US" b="1" dirty="0" smtClean="0"/>
              <a:t>Highway 167</a:t>
            </a:r>
          </a:p>
          <a:p>
            <a:pPr algn="ctr"/>
            <a:r>
              <a:rPr lang="en-US" sz="1600" b="1" dirty="0" smtClean="0"/>
              <a:t>Hampton</a:t>
            </a:r>
            <a:endParaRPr lang="en-US" sz="1600" b="1" dirty="0"/>
          </a:p>
        </p:txBody>
      </p:sp>
      <p:sp>
        <p:nvSpPr>
          <p:cNvPr id="80" name="TextBox 79"/>
          <p:cNvSpPr txBox="1"/>
          <p:nvPr/>
        </p:nvSpPr>
        <p:spPr>
          <a:xfrm>
            <a:off x="990601" y="2133600"/>
            <a:ext cx="1676400" cy="615553"/>
          </a:xfrm>
          <a:prstGeom prst="rect">
            <a:avLst/>
          </a:prstGeom>
          <a:solidFill>
            <a:srgbClr val="FF9900"/>
          </a:solidFill>
          <a:ln w="38100">
            <a:solidFill>
              <a:schemeClr val="tx1"/>
            </a:solidFill>
          </a:ln>
        </p:spPr>
        <p:txBody>
          <a:bodyPr wrap="square" rtlCol="0">
            <a:spAutoFit/>
          </a:bodyPr>
          <a:lstStyle/>
          <a:p>
            <a:pPr algn="ctr"/>
            <a:r>
              <a:rPr lang="en-US" b="1" dirty="0" smtClean="0"/>
              <a:t>Highway 82</a:t>
            </a:r>
          </a:p>
          <a:p>
            <a:pPr algn="ctr"/>
            <a:r>
              <a:rPr lang="en-US" sz="1600" b="1" dirty="0" smtClean="0"/>
              <a:t>Hwy 98 – Hwy 79</a:t>
            </a:r>
            <a:endParaRPr lang="en-US" sz="1600" b="1"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15400" cy="1143000"/>
          </a:xfrm>
        </p:spPr>
        <p:txBody>
          <a:bodyPr>
            <a:normAutofit/>
          </a:bodyPr>
          <a:lstStyle/>
          <a:p>
            <a:r>
              <a:rPr lang="en-US" sz="4000" dirty="0" smtClean="0">
                <a:latin typeface="Tekton Pro" pitchFamily="34" charset="0"/>
              </a:rPr>
              <a:t>MAP GOES HERE</a:t>
            </a:r>
            <a:endParaRPr lang="en-US" sz="4000" dirty="0">
              <a:latin typeface="Tekton Pro" pitchFamily="34" charset="0"/>
            </a:endParaRPr>
          </a:p>
        </p:txBody>
      </p:sp>
      <p:sp>
        <p:nvSpPr>
          <p:cNvPr id="5" name="Title 1"/>
          <p:cNvSpPr txBox="1">
            <a:spLocks/>
          </p:cNvSpPr>
          <p:nvPr/>
        </p:nvSpPr>
        <p:spPr>
          <a:xfrm>
            <a:off x="838200" y="1371600"/>
            <a:ext cx="8077200" cy="3657600"/>
          </a:xfrm>
          <a:prstGeom prst="rect">
            <a:avLst/>
          </a:prstGeom>
        </p:spPr>
        <p:txBody>
          <a:bodyPr vert="horz" lIns="91440" tIns="45720" rIns="91440" bIns="45720" rtlCol="0" anchor="ctr">
            <a:normAutofit/>
          </a:bodyPr>
          <a:lstStyle/>
          <a:p>
            <a:pPr>
              <a:spcBef>
                <a:spcPct val="0"/>
              </a:spcBef>
              <a:defRPr/>
            </a:pPr>
            <a:endParaRPr lang="en-US" sz="4400" b="1" dirty="0" smtClean="0">
              <a:solidFill>
                <a:srgbClr val="FF9900"/>
              </a:solidFill>
              <a:latin typeface="Tekton Pro" pitchFamily="34" charset="0"/>
              <a:cs typeface="Times New Roman" pitchFamily="18" charset="0"/>
            </a:endParaRPr>
          </a:p>
          <a:p>
            <a:pPr>
              <a:spcBef>
                <a:spcPct val="0"/>
              </a:spcBef>
              <a:defRPr/>
            </a:pPr>
            <a:endParaRPr lang="en-US" sz="4400" dirty="0">
              <a:solidFill>
                <a:srgbClr val="FF9900"/>
              </a:solidFill>
              <a:latin typeface="Tekton Pro" pitchFamily="34" charset="0"/>
            </a:endParaRPr>
          </a:p>
        </p:txBody>
      </p:sp>
      <p:pic>
        <p:nvPicPr>
          <p:cNvPr id="6" name="Picture 5" descr="AllYears_HalfCent_SalesTax_11_27_2012_OnLine.tiff"/>
          <p:cNvPicPr>
            <a:picLocks noChangeAspect="1"/>
          </p:cNvPicPr>
          <p:nvPr/>
        </p:nvPicPr>
        <p:blipFill>
          <a:blip r:embed="rId3" cstate="print"/>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9" name="Rectangle 8"/>
          <p:cNvSpPr/>
          <p:nvPr/>
        </p:nvSpPr>
        <p:spPr>
          <a:xfrm>
            <a:off x="6248400" y="4648200"/>
            <a:ext cx="2895600" cy="220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248400" y="4648200"/>
            <a:ext cx="2667000" cy="2062103"/>
          </a:xfrm>
          <a:prstGeom prst="rect">
            <a:avLst/>
          </a:prstGeom>
          <a:gradFill flip="none" rotWithShape="1">
            <a:gsLst>
              <a:gs pos="0">
                <a:schemeClr val="bg2">
                  <a:shade val="30000"/>
                  <a:satMod val="115000"/>
                  <a:tint val="66000"/>
                  <a:satMod val="160000"/>
                </a:schemeClr>
              </a:gs>
              <a:gs pos="50000">
                <a:schemeClr val="bg2">
                  <a:shade val="30000"/>
                  <a:satMod val="115000"/>
                  <a:tint val="44500"/>
                  <a:satMod val="160000"/>
                </a:schemeClr>
              </a:gs>
              <a:gs pos="100000">
                <a:schemeClr val="bg2">
                  <a:shade val="30000"/>
                  <a:satMod val="115000"/>
                  <a:tint val="23500"/>
                  <a:satMod val="160000"/>
                </a:schemeClr>
              </a:gs>
            </a:gsLst>
            <a:lin ang="18900000" scaled="1"/>
            <a:tileRect/>
          </a:gradFill>
          <a:ln w="57150">
            <a:solidFill>
              <a:schemeClr val="tx1"/>
            </a:solidFill>
          </a:ln>
        </p:spPr>
        <p:txBody>
          <a:bodyPr wrap="square" rtlCol="0">
            <a:spAutoFit/>
          </a:bodyPr>
          <a:lstStyle/>
          <a:p>
            <a:r>
              <a:rPr lang="en-US" sz="1600" b="1" dirty="0" smtClean="0">
                <a:solidFill>
                  <a:prstClr val="black"/>
                </a:solidFill>
              </a:rPr>
              <a:t>4+ Lane Highways (Existing, Under Construction, Scheduled , and Proposed)</a:t>
            </a:r>
          </a:p>
          <a:p>
            <a:endParaRPr lang="en-US" sz="1600" b="1" dirty="0" smtClean="0">
              <a:solidFill>
                <a:prstClr val="black"/>
              </a:solidFill>
            </a:endParaRPr>
          </a:p>
          <a:p>
            <a:endParaRPr lang="en-US" sz="1600" b="1" dirty="0" smtClean="0">
              <a:solidFill>
                <a:prstClr val="black"/>
              </a:solidFill>
            </a:endParaRPr>
          </a:p>
          <a:p>
            <a:r>
              <a:rPr lang="en-US" sz="1600" b="1" dirty="0" smtClean="0">
                <a:solidFill>
                  <a:prstClr val="black"/>
                </a:solidFill>
              </a:rPr>
              <a:t>Planned</a:t>
            </a:r>
            <a:r>
              <a:rPr lang="en-US" sz="2400" b="1" dirty="0" smtClean="0">
                <a:solidFill>
                  <a:prstClr val="black"/>
                </a:solidFill>
              </a:rPr>
              <a:t>  </a:t>
            </a:r>
          </a:p>
          <a:p>
            <a:endParaRPr lang="en-US" sz="2400" b="1" dirty="0" smtClean="0">
              <a:solidFill>
                <a:prstClr val="black"/>
              </a:solidFill>
            </a:endParaRPr>
          </a:p>
        </p:txBody>
      </p:sp>
      <p:cxnSp>
        <p:nvCxnSpPr>
          <p:cNvPr id="13" name="Straight Connector 12"/>
          <p:cNvCxnSpPr/>
          <p:nvPr/>
        </p:nvCxnSpPr>
        <p:spPr>
          <a:xfrm>
            <a:off x="6400800" y="6477000"/>
            <a:ext cx="121920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00800" y="5638800"/>
            <a:ext cx="1371600" cy="0"/>
          </a:xfrm>
          <a:prstGeom prst="line">
            <a:avLst/>
          </a:prstGeom>
          <a:ln w="38100" cap="flat">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03975" y="3522663"/>
            <a:ext cx="2359025" cy="1049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7044208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914401" y="1066800"/>
            <a:ext cx="7696199" cy="1569660"/>
          </a:xfrm>
          <a:prstGeom prst="rect">
            <a:avLst/>
          </a:prstGeom>
          <a:noFill/>
          <a:ln w="9525">
            <a:noFill/>
            <a:miter lim="800000"/>
            <a:headEnd/>
            <a:tailEnd/>
          </a:ln>
        </p:spPr>
        <p:txBody>
          <a:bodyPr wrap="square">
            <a:spAutoFit/>
          </a:bodyPr>
          <a:lstStyle/>
          <a:p>
            <a:pPr>
              <a:defRPr/>
            </a:pPr>
            <a:r>
              <a:rPr lang="en-US" sz="4800" i="1" dirty="0" smtClean="0">
                <a:solidFill>
                  <a:srgbClr val="7030A0"/>
                </a:solidFill>
                <a:effectLst>
                  <a:outerShdw blurRad="38100" dist="38100" dir="2700000" algn="tl">
                    <a:srgbClr val="000000"/>
                  </a:outerShdw>
                </a:effectLst>
              </a:rPr>
              <a:t>“It was the best of times,</a:t>
            </a:r>
            <a:br>
              <a:rPr lang="en-US" sz="4800" i="1" dirty="0" smtClean="0">
                <a:solidFill>
                  <a:srgbClr val="7030A0"/>
                </a:solidFill>
                <a:effectLst>
                  <a:outerShdw blurRad="38100" dist="38100" dir="2700000" algn="tl">
                    <a:srgbClr val="000000"/>
                  </a:outerShdw>
                </a:effectLst>
              </a:rPr>
            </a:br>
            <a:r>
              <a:rPr lang="en-US" sz="4800" i="1" dirty="0" smtClean="0">
                <a:solidFill>
                  <a:srgbClr val="7030A0"/>
                </a:solidFill>
                <a:effectLst>
                  <a:outerShdw blurRad="38100" dist="38100" dir="2700000" algn="tl">
                    <a:srgbClr val="000000"/>
                  </a:outerShdw>
                </a:effectLst>
              </a:rPr>
              <a:t>it was the worst of times, . . .”</a:t>
            </a:r>
            <a:endParaRPr lang="en-US" sz="4800" i="1" dirty="0">
              <a:solidFill>
                <a:srgbClr val="7030A0"/>
              </a:solidFill>
              <a:effectLst>
                <a:outerShdw blurRad="38100" dist="38100" dir="2700000" algn="tl">
                  <a:srgbClr val="000000"/>
                </a:outerShdw>
              </a:effectLst>
            </a:endParaRPr>
          </a:p>
        </p:txBody>
      </p:sp>
      <p:sp>
        <p:nvSpPr>
          <p:cNvPr id="153602" name="TextBox 2"/>
          <p:cNvSpPr txBox="1">
            <a:spLocks noChangeArrowheads="1"/>
          </p:cNvSpPr>
          <p:nvPr/>
        </p:nvSpPr>
        <p:spPr bwMode="auto">
          <a:xfrm>
            <a:off x="4419600" y="2590800"/>
            <a:ext cx="3429000"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buFontTx/>
              <a:buChar char="-"/>
            </a:pPr>
            <a:r>
              <a:rPr lang="en-US" sz="2400" i="1" dirty="0" smtClean="0">
                <a:solidFill>
                  <a:prstClr val="black"/>
                </a:solidFill>
                <a:latin typeface="Calibri" pitchFamily="34" charset="0"/>
              </a:rPr>
              <a:t>A Tale of Two Cities</a:t>
            </a:r>
            <a:endParaRPr lang="en-US" sz="2400" i="1" dirty="0">
              <a:solidFill>
                <a:prstClr val="black"/>
              </a:solidFill>
              <a:latin typeface="Calibri" pitchFamily="34" charset="0"/>
            </a:endParaRPr>
          </a:p>
          <a:p>
            <a:pPr algn="r"/>
            <a:r>
              <a:rPr lang="en-US" sz="1400" dirty="0" smtClean="0">
                <a:solidFill>
                  <a:prstClr val="black"/>
                </a:solidFill>
                <a:latin typeface="Calibri" pitchFamily="34" charset="0"/>
              </a:rPr>
              <a:t>Charles Dickens</a:t>
            </a:r>
            <a:endParaRPr lang="en-US" sz="1400" dirty="0">
              <a:solidFill>
                <a:prstClr val="black"/>
              </a:solidFill>
              <a:latin typeface="Calibri" pitchFamily="34" charset="0"/>
            </a:endParaRPr>
          </a:p>
        </p:txBody>
      </p:sp>
      <p:pic>
        <p:nvPicPr>
          <p:cNvPr id="5" name="Picture 4" descr="Interstate view with bridges.jpg"/>
          <p:cNvPicPr>
            <a:picLocks noChangeAspect="1"/>
          </p:cNvPicPr>
          <p:nvPr/>
        </p:nvPicPr>
        <p:blipFill>
          <a:blip r:embed="rId3" cstate="print"/>
          <a:stretch>
            <a:fillRect/>
          </a:stretch>
        </p:blipFill>
        <p:spPr>
          <a:xfrm>
            <a:off x="1285875" y="3267075"/>
            <a:ext cx="4800600" cy="3200400"/>
          </a:xfrm>
          <a:prstGeom prst="rect">
            <a:avLst/>
          </a:prstGeom>
          <a:effectLst>
            <a:softEdge rad="635000"/>
          </a:effectLst>
        </p:spPr>
      </p:pic>
    </p:spTree>
    <p:extLst>
      <p:ext uri="{BB962C8B-B14F-4D97-AF65-F5344CB8AC3E}">
        <p14:creationId xmlns:p14="http://schemas.microsoft.com/office/powerpoint/2010/main" xmlns="" val="68430168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830997"/>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800" u="none" dirty="0" smtClean="0">
                <a:solidFill>
                  <a:schemeClr val="bg1"/>
                </a:solidFill>
                <a:latin typeface="Arial" charset="0"/>
                <a:cs typeface="Arial" charset="0"/>
              </a:rPr>
              <a:t>Needs vs. </a:t>
            </a:r>
            <a:r>
              <a:rPr lang="en-US" sz="4800" i="1" u="none" dirty="0" smtClean="0">
                <a:solidFill>
                  <a:schemeClr val="bg1"/>
                </a:solidFill>
                <a:latin typeface="Arial" charset="0"/>
                <a:cs typeface="Arial" charset="0"/>
              </a:rPr>
              <a:t>Revenue</a:t>
            </a:r>
            <a:endParaRPr lang="en-US" sz="4000" i="1" u="none" dirty="0">
              <a:solidFill>
                <a:srgbClr val="C00000"/>
              </a:solidFill>
              <a:latin typeface="Arial" charset="0"/>
              <a:cs typeface="Arial" charset="0"/>
            </a:endParaRPr>
          </a:p>
        </p:txBody>
      </p:sp>
      <p:pic>
        <p:nvPicPr>
          <p:cNvPr id="6" name="Picture 5" descr="ALLHighwaysMap.jpg"/>
          <p:cNvPicPr>
            <a:picLocks noChangeAspect="1"/>
          </p:cNvPicPr>
          <p:nvPr/>
        </p:nvPicPr>
        <p:blipFill>
          <a:blip r:embed="rId3" cstate="print"/>
          <a:stretch>
            <a:fillRect/>
          </a:stretch>
        </p:blipFill>
        <p:spPr>
          <a:xfrm>
            <a:off x="304800" y="1752600"/>
            <a:ext cx="4914504" cy="4343400"/>
          </a:xfrm>
          <a:prstGeom prst="rect">
            <a:avLst/>
          </a:prstGeom>
          <a:ln w="76200">
            <a:solidFill>
              <a:schemeClr val="tx1"/>
            </a:solidFill>
          </a:ln>
          <a:effectLst>
            <a:outerShdw blurRad="508000" dist="228600" dir="6000000" algn="ctr" rotWithShape="0">
              <a:srgbClr val="000000">
                <a:alpha val="87000"/>
              </a:srgbClr>
            </a:outerShdw>
          </a:effectLst>
        </p:spPr>
      </p:pic>
      <p:sp>
        <p:nvSpPr>
          <p:cNvPr id="9" name="TextBox 8"/>
          <p:cNvSpPr txBox="1"/>
          <p:nvPr/>
        </p:nvSpPr>
        <p:spPr>
          <a:xfrm>
            <a:off x="5334000" y="2514600"/>
            <a:ext cx="3810000" cy="2492990"/>
          </a:xfrm>
          <a:prstGeom prst="rect">
            <a:avLst/>
          </a:prstGeom>
          <a:noFill/>
        </p:spPr>
        <p:txBody>
          <a:bodyPr wrap="square" rtlCol="0">
            <a:spAutoFit/>
          </a:bodyPr>
          <a:lstStyle/>
          <a:p>
            <a:pPr algn="ctr"/>
            <a:r>
              <a:rPr lang="en-US" sz="3600" b="1" dirty="0" smtClean="0">
                <a:solidFill>
                  <a:schemeClr val="tx2"/>
                </a:solidFill>
              </a:rPr>
              <a:t>Arkansas Highway System</a:t>
            </a:r>
          </a:p>
          <a:p>
            <a:pPr algn="ctr"/>
            <a:endParaRPr lang="en-US" sz="3600" dirty="0" smtClean="0"/>
          </a:p>
          <a:p>
            <a:pPr algn="ctr"/>
            <a:r>
              <a:rPr lang="en-US" sz="4800" b="1" dirty="0" smtClean="0">
                <a:solidFill>
                  <a:srgbClr val="C00000"/>
                </a:solidFill>
              </a:rPr>
              <a:t>16,400 miles</a:t>
            </a:r>
            <a:endParaRPr lang="en-US" sz="4800" b="1" dirty="0">
              <a:solidFill>
                <a:srgbClr val="C00000"/>
              </a:solidFill>
            </a:endParaRPr>
          </a:p>
        </p:txBody>
      </p:sp>
    </p:spTree>
  </p:cSld>
  <p:clrMapOvr>
    <a:masterClrMapping/>
  </p:clrMapOvr>
  <p:transition>
    <p:cover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830997"/>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800" u="none" dirty="0" smtClean="0">
                <a:solidFill>
                  <a:schemeClr val="bg1"/>
                </a:solidFill>
                <a:latin typeface="Arial" charset="0"/>
                <a:cs typeface="Arial" charset="0"/>
              </a:rPr>
              <a:t>Needs vs. </a:t>
            </a:r>
            <a:r>
              <a:rPr lang="en-US" sz="4800" i="1" u="none" dirty="0" smtClean="0">
                <a:solidFill>
                  <a:schemeClr val="bg1"/>
                </a:solidFill>
                <a:latin typeface="Arial" charset="0"/>
                <a:cs typeface="Arial" charset="0"/>
              </a:rPr>
              <a:t>Revenue</a:t>
            </a:r>
            <a:endParaRPr lang="en-US" sz="4000" i="1" u="none" dirty="0">
              <a:solidFill>
                <a:srgbClr val="C00000"/>
              </a:solidFill>
              <a:latin typeface="Arial" charset="0"/>
              <a:cs typeface="Arial" charset="0"/>
            </a:endParaRPr>
          </a:p>
        </p:txBody>
      </p:sp>
      <p:pic>
        <p:nvPicPr>
          <p:cNvPr id="4" name="Picture 3" descr="AHTD CAP logo-cmyk.png"/>
          <p:cNvPicPr>
            <a:picLocks noChangeAspect="1"/>
          </p:cNvPicPr>
          <p:nvPr/>
        </p:nvPicPr>
        <p:blipFill>
          <a:blip r:embed="rId3" cstate="print"/>
          <a:stretch>
            <a:fillRect/>
          </a:stretch>
        </p:blipFill>
        <p:spPr>
          <a:xfrm>
            <a:off x="838200" y="1981200"/>
            <a:ext cx="3453893" cy="1536963"/>
          </a:xfrm>
          <a:prstGeom prst="rect">
            <a:avLst/>
          </a:prstGeom>
        </p:spPr>
      </p:pic>
      <p:sp>
        <p:nvSpPr>
          <p:cNvPr id="6" name="TextBox 5"/>
          <p:cNvSpPr txBox="1"/>
          <p:nvPr/>
        </p:nvSpPr>
        <p:spPr>
          <a:xfrm>
            <a:off x="4343400" y="2362200"/>
            <a:ext cx="6191692" cy="1107996"/>
          </a:xfrm>
          <a:prstGeom prst="rect">
            <a:avLst/>
          </a:prstGeom>
          <a:noFill/>
        </p:spPr>
        <p:txBody>
          <a:bodyPr wrap="square" rtlCol="0">
            <a:spAutoFit/>
          </a:bodyPr>
          <a:lstStyle/>
          <a:p>
            <a:r>
              <a:rPr lang="en-US" sz="6600" dirty="0" smtClean="0">
                <a:solidFill>
                  <a:schemeClr val="tx2"/>
                </a:solidFill>
              </a:rPr>
              <a:t>=   200 miles</a:t>
            </a:r>
            <a:endParaRPr lang="en-US" sz="6600" dirty="0">
              <a:solidFill>
                <a:schemeClr val="tx2"/>
              </a:solidFill>
            </a:endParaRPr>
          </a:p>
        </p:txBody>
      </p:sp>
      <p:sp>
        <p:nvSpPr>
          <p:cNvPr id="8" name="TextBox 7"/>
          <p:cNvSpPr txBox="1"/>
          <p:nvPr/>
        </p:nvSpPr>
        <p:spPr>
          <a:xfrm>
            <a:off x="4419600" y="4191000"/>
            <a:ext cx="6191692" cy="1107996"/>
          </a:xfrm>
          <a:prstGeom prst="rect">
            <a:avLst/>
          </a:prstGeom>
          <a:noFill/>
        </p:spPr>
        <p:txBody>
          <a:bodyPr wrap="square" rtlCol="0">
            <a:spAutoFit/>
          </a:bodyPr>
          <a:lstStyle/>
          <a:p>
            <a:r>
              <a:rPr lang="en-US" sz="6600" dirty="0" smtClean="0">
                <a:solidFill>
                  <a:schemeClr val="tx2"/>
                </a:solidFill>
              </a:rPr>
              <a:t>=   450 miles</a:t>
            </a:r>
            <a:endParaRPr lang="en-US" sz="6600" dirty="0">
              <a:solidFill>
                <a:schemeClr val="tx2"/>
              </a:solidFill>
            </a:endParaRPr>
          </a:p>
        </p:txBody>
      </p:sp>
      <p:pic>
        <p:nvPicPr>
          <p:cNvPr id="9" name="Picture 8" descr="IRP_Logo_Draft1.png"/>
          <p:cNvPicPr>
            <a:picLocks noChangeAspect="1"/>
          </p:cNvPicPr>
          <p:nvPr/>
        </p:nvPicPr>
        <p:blipFill>
          <a:blip r:embed="rId4" cstate="print"/>
          <a:stretch>
            <a:fillRect/>
          </a:stretch>
        </p:blipFill>
        <p:spPr>
          <a:xfrm>
            <a:off x="762000" y="3962400"/>
            <a:ext cx="4217136" cy="1736468"/>
          </a:xfrm>
          <a:prstGeom prst="rect">
            <a:avLst/>
          </a:prstGeom>
        </p:spPr>
      </p:pic>
    </p:spTree>
  </p:cSld>
  <p:clrMapOvr>
    <a:masterClrMapping/>
  </p:clrMapOvr>
  <p:transition>
    <p:cover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830997"/>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wrap="square">
            <a:spAutoFit/>
          </a:bodyPr>
          <a:lstStyle/>
          <a:p>
            <a:pPr algn="ctr">
              <a:defRPr/>
            </a:pPr>
            <a:r>
              <a:rPr lang="en-US" sz="4800" u="none" dirty="0" smtClean="0">
                <a:solidFill>
                  <a:schemeClr val="bg1"/>
                </a:solidFill>
                <a:latin typeface="Arial" charset="0"/>
                <a:cs typeface="Arial" charset="0"/>
              </a:rPr>
              <a:t>Needs vs. </a:t>
            </a:r>
            <a:r>
              <a:rPr lang="en-US" sz="4800" i="1" u="none" dirty="0" smtClean="0">
                <a:solidFill>
                  <a:schemeClr val="bg1"/>
                </a:solidFill>
                <a:latin typeface="Arial" charset="0"/>
                <a:cs typeface="Arial" charset="0"/>
              </a:rPr>
              <a:t>Revenue</a:t>
            </a:r>
            <a:endParaRPr lang="en-US" sz="4000" i="1" u="none" dirty="0">
              <a:solidFill>
                <a:srgbClr val="C00000"/>
              </a:solidFill>
              <a:latin typeface="Arial" charset="0"/>
              <a:cs typeface="Arial" charset="0"/>
            </a:endParaRPr>
          </a:p>
        </p:txBody>
      </p:sp>
      <p:pic>
        <p:nvPicPr>
          <p:cNvPr id="4" name="Picture 3" descr="AHTD CAP logo-cmyk.png"/>
          <p:cNvPicPr>
            <a:picLocks noChangeAspect="1"/>
          </p:cNvPicPr>
          <p:nvPr/>
        </p:nvPicPr>
        <p:blipFill>
          <a:blip r:embed="rId3" cstate="print"/>
          <a:stretch>
            <a:fillRect/>
          </a:stretch>
        </p:blipFill>
        <p:spPr>
          <a:xfrm>
            <a:off x="381001" y="2161820"/>
            <a:ext cx="3048000" cy="1356343"/>
          </a:xfrm>
          <a:prstGeom prst="rect">
            <a:avLst/>
          </a:prstGeom>
        </p:spPr>
      </p:pic>
      <p:sp>
        <p:nvSpPr>
          <p:cNvPr id="8" name="TextBox 7"/>
          <p:cNvSpPr txBox="1"/>
          <p:nvPr/>
        </p:nvSpPr>
        <p:spPr>
          <a:xfrm>
            <a:off x="0" y="4191000"/>
            <a:ext cx="9144000" cy="2123658"/>
          </a:xfrm>
          <a:prstGeom prst="rect">
            <a:avLst/>
          </a:prstGeom>
          <a:noFill/>
        </p:spPr>
        <p:txBody>
          <a:bodyPr wrap="square" rtlCol="0">
            <a:spAutoFit/>
          </a:bodyPr>
          <a:lstStyle/>
          <a:p>
            <a:pPr algn="ctr"/>
            <a:r>
              <a:rPr lang="en-US" sz="6600" b="1" dirty="0" smtClean="0">
                <a:solidFill>
                  <a:srgbClr val="C00000"/>
                </a:solidFill>
              </a:rPr>
              <a:t>Total = 650 miles</a:t>
            </a:r>
          </a:p>
          <a:p>
            <a:pPr algn="ctr"/>
            <a:r>
              <a:rPr lang="en-US" sz="6600" b="1" dirty="0" smtClean="0">
                <a:solidFill>
                  <a:srgbClr val="C00000"/>
                </a:solidFill>
              </a:rPr>
              <a:t>     3.9%</a:t>
            </a:r>
            <a:endParaRPr lang="en-US" sz="6600" b="1" dirty="0">
              <a:solidFill>
                <a:srgbClr val="C00000"/>
              </a:solidFill>
            </a:endParaRPr>
          </a:p>
        </p:txBody>
      </p:sp>
      <p:pic>
        <p:nvPicPr>
          <p:cNvPr id="6" name="Picture 5" descr="IRP_Logo_Draft1.png"/>
          <p:cNvPicPr>
            <a:picLocks noChangeAspect="1"/>
          </p:cNvPicPr>
          <p:nvPr/>
        </p:nvPicPr>
        <p:blipFill>
          <a:blip r:embed="rId4" cstate="print"/>
          <a:stretch>
            <a:fillRect/>
          </a:stretch>
        </p:blipFill>
        <p:spPr>
          <a:xfrm>
            <a:off x="5334000" y="2138082"/>
            <a:ext cx="3581400" cy="1474694"/>
          </a:xfrm>
          <a:prstGeom prst="rect">
            <a:avLst/>
          </a:prstGeom>
        </p:spPr>
      </p:pic>
      <p:sp>
        <p:nvSpPr>
          <p:cNvPr id="9" name="TextBox 8"/>
          <p:cNvSpPr txBox="1"/>
          <p:nvPr/>
        </p:nvSpPr>
        <p:spPr>
          <a:xfrm>
            <a:off x="3886200" y="2133600"/>
            <a:ext cx="798617" cy="1569660"/>
          </a:xfrm>
          <a:prstGeom prst="rect">
            <a:avLst/>
          </a:prstGeom>
          <a:noFill/>
        </p:spPr>
        <p:txBody>
          <a:bodyPr wrap="none" rtlCol="0">
            <a:spAutoFit/>
          </a:bodyPr>
          <a:lstStyle/>
          <a:p>
            <a:r>
              <a:rPr lang="en-US" sz="9600" dirty="0" smtClean="0">
                <a:solidFill>
                  <a:srgbClr val="008000"/>
                </a:solidFill>
              </a:rPr>
              <a:t>+</a:t>
            </a:r>
            <a:endParaRPr lang="en-US" sz="9600" dirty="0">
              <a:solidFill>
                <a:srgbClr val="008000"/>
              </a:solidFill>
            </a:endParaRPr>
          </a:p>
        </p:txBody>
      </p:sp>
    </p:spTree>
  </p:cSld>
  <p:clrMapOvr>
    <a:masterClrMapping/>
  </p:clrMapOvr>
  <p:transition>
    <p:cover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457200" y="609600"/>
            <a:ext cx="9144000" cy="5705475"/>
          </a:xfrm>
          <a:prstGeom prst="rect">
            <a:avLst/>
          </a:prstGeom>
          <a:noFill/>
          <a:ln w="9525">
            <a:noFill/>
            <a:miter lim="800000"/>
            <a:headEnd/>
            <a:tailEnd/>
          </a:ln>
        </p:spPr>
        <p:txBody>
          <a:bodyPr>
            <a:spAutoFit/>
          </a:bodyPr>
          <a:lstStyle/>
          <a:p>
            <a:pPr lvl="2" algn="ctr">
              <a:tabLst>
                <a:tab pos="7772400" algn="r"/>
              </a:tabLst>
              <a:defRPr/>
            </a:pPr>
            <a:r>
              <a:rPr lang="en-US" sz="4600" b="1" dirty="0">
                <a:solidFill>
                  <a:srgbClr val="FF3300"/>
                </a:solidFill>
                <a:effectLst>
                  <a:outerShdw blurRad="38100" dist="38100" dir="2700000" algn="tl">
                    <a:srgbClr val="000000"/>
                  </a:outerShdw>
                </a:effectLst>
                <a:latin typeface="Arial" charset="0"/>
              </a:rPr>
              <a:t>An additional $200 million annually is needed over the next 10 years</a:t>
            </a:r>
            <a:r>
              <a:rPr lang="en-US" sz="4600" dirty="0">
                <a:solidFill>
                  <a:prstClr val="white"/>
                </a:solidFill>
                <a:latin typeface="Arial" charset="0"/>
              </a:rPr>
              <a:t/>
            </a:r>
            <a:br>
              <a:rPr lang="en-US" sz="4600" dirty="0">
                <a:solidFill>
                  <a:prstClr val="white"/>
                </a:solidFill>
                <a:latin typeface="Arial" charset="0"/>
              </a:rPr>
            </a:br>
            <a:r>
              <a:rPr lang="en-US" sz="4600" dirty="0">
                <a:solidFill>
                  <a:prstClr val="black"/>
                </a:solidFill>
                <a:latin typeface="Arial" charset="0"/>
              </a:rPr>
              <a:t>for highway congestion, pavement and bridge conditions, maintenance, administration and operations to remain at current levels.</a:t>
            </a:r>
          </a:p>
        </p:txBody>
      </p:sp>
    </p:spTree>
    <p:extLst>
      <p:ext uri="{BB962C8B-B14F-4D97-AF65-F5344CB8AC3E}">
        <p14:creationId xmlns:p14="http://schemas.microsoft.com/office/powerpoint/2010/main" xmlns="" val="32678776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43362"/>
                                        </p:tgtEl>
                                        <p:attrNameLst>
                                          <p:attrName>style.visibility</p:attrName>
                                        </p:attrNameLst>
                                      </p:cBhvr>
                                      <p:to>
                                        <p:strVal val="visible"/>
                                      </p:to>
                                    </p:set>
                                    <p:animEffect transition="in" filter="box(out)">
                                      <p:cBhvr>
                                        <p:cTn id="7" dur="500"/>
                                        <p:tgtEl>
                                          <p:spTgt spid="143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a:solidFill>
            <a:srgbClr val="00B050"/>
          </a:solidFill>
          <a:ln w="76200">
            <a:solidFill>
              <a:schemeClr val="bg1"/>
            </a:solidFill>
          </a:ln>
        </p:spPr>
        <p:txBody>
          <a:bodyPr/>
          <a:lstStyle/>
          <a:p>
            <a:r>
              <a:rPr lang="en-US" sz="3200" dirty="0" smtClean="0">
                <a:solidFill>
                  <a:schemeClr val="bg1"/>
                </a:solidFill>
              </a:rPr>
              <a:t>Revenues and Consumption</a:t>
            </a:r>
            <a:r>
              <a:rPr lang="en-US" dirty="0" smtClean="0">
                <a:solidFill>
                  <a:schemeClr val="bg1"/>
                </a:solidFill>
              </a:rPr>
              <a:t/>
            </a:r>
            <a:br>
              <a:rPr lang="en-US" dirty="0" smtClean="0">
                <a:solidFill>
                  <a:schemeClr val="bg1"/>
                </a:solidFill>
              </a:rPr>
            </a:br>
            <a:r>
              <a:rPr lang="en-US" sz="1800" dirty="0" smtClean="0">
                <a:solidFill>
                  <a:schemeClr val="bg1"/>
                </a:solidFill>
              </a:rPr>
              <a:t>June 2013</a:t>
            </a:r>
            <a:endParaRPr lang="en-US" sz="1800" dirty="0">
              <a:solidFill>
                <a:schemeClr val="bg1"/>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838200"/>
            <a:ext cx="7534275" cy="6019799"/>
          </a:xfrm>
          <a:prstGeom prst="rect">
            <a:avLst/>
          </a:prstGeom>
          <a:noFill/>
          <a:ln w="19050" cmpd="sng">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2459695649"/>
      </p:ext>
    </p:extLst>
  </p:cSld>
  <p:clrMapOvr>
    <a:masterClrMapping/>
  </p:clrMapOvr>
  <p:transition spd="slow">
    <p:cover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762000"/>
            <a:ext cx="9067800" cy="597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083" name="Title 1"/>
          <p:cNvSpPr>
            <a:spLocks noGrp="1"/>
          </p:cNvSpPr>
          <p:nvPr>
            <p:ph type="title" idx="4294967295"/>
          </p:nvPr>
        </p:nvSpPr>
        <p:spPr>
          <a:xfrm>
            <a:off x="0" y="0"/>
            <a:ext cx="9144000" cy="990600"/>
          </a:xfrm>
          <a:solidFill>
            <a:srgbClr val="00B050"/>
          </a:solidFill>
        </p:spPr>
        <p:txBody>
          <a:bodyPr/>
          <a:lstStyle/>
          <a:p>
            <a:r>
              <a:rPr lang="en-US" sz="2400" b="1" u="sng" smtClean="0">
                <a:solidFill>
                  <a:schemeClr val="bg1"/>
                </a:solidFill>
              </a:rPr>
              <a:t>HIGHWAY TRUST FUND</a:t>
            </a:r>
            <a:br>
              <a:rPr lang="en-US" sz="2400" b="1" u="sng" smtClean="0">
                <a:solidFill>
                  <a:schemeClr val="bg1"/>
                </a:solidFill>
              </a:rPr>
            </a:br>
            <a:r>
              <a:rPr lang="en-US" sz="1600" b="1" smtClean="0">
                <a:solidFill>
                  <a:schemeClr val="bg1"/>
                </a:solidFill>
              </a:rPr>
              <a:t>ESTIMATED FEDERAL HIGHWAY AND TRANSIT PROGRAM FUNDING LEVELS</a:t>
            </a:r>
            <a:br>
              <a:rPr lang="en-US" sz="1600" b="1" smtClean="0">
                <a:solidFill>
                  <a:schemeClr val="bg1"/>
                </a:solidFill>
              </a:rPr>
            </a:br>
            <a:r>
              <a:rPr lang="en-US" sz="1600" b="1" smtClean="0">
                <a:solidFill>
                  <a:schemeClr val="bg1"/>
                </a:solidFill>
              </a:rPr>
              <a:t>WITH NO NET NEW REVENUES</a:t>
            </a:r>
          </a:p>
        </p:txBody>
      </p:sp>
      <p:sp>
        <p:nvSpPr>
          <p:cNvPr id="430084" name="Line 4"/>
          <p:cNvSpPr>
            <a:spLocks noChangeShapeType="1"/>
          </p:cNvSpPr>
          <p:nvPr/>
        </p:nvSpPr>
        <p:spPr bwMode="auto">
          <a:xfrm>
            <a:off x="4138613" y="2422525"/>
            <a:ext cx="0" cy="3429000"/>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b="1" u="sng" smtClean="0">
              <a:solidFill>
                <a:srgbClr val="000000"/>
              </a:solidFill>
              <a:cs typeface="Arial" pitchFamily="34" charset="0"/>
            </a:endParaRPr>
          </a:p>
        </p:txBody>
      </p:sp>
      <p:sp>
        <p:nvSpPr>
          <p:cNvPr id="430085" name="Line 5"/>
          <p:cNvSpPr>
            <a:spLocks noChangeShapeType="1"/>
          </p:cNvSpPr>
          <p:nvPr/>
        </p:nvSpPr>
        <p:spPr bwMode="auto">
          <a:xfrm flipH="1">
            <a:off x="3868738" y="2430463"/>
            <a:ext cx="274637" cy="0"/>
          </a:xfrm>
          <a:prstGeom prst="line">
            <a:avLst/>
          </a:prstGeom>
          <a:noFill/>
          <a:ln w="12700">
            <a:solidFill>
              <a:srgbClr val="FF0000"/>
            </a:solidFill>
            <a:round/>
            <a:headEnd/>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fontAlgn="base">
              <a:spcBef>
                <a:spcPct val="0"/>
              </a:spcBef>
              <a:spcAft>
                <a:spcPct val="0"/>
              </a:spcAft>
            </a:pPr>
            <a:endParaRPr lang="en-US" b="1" u="sng" smtClean="0">
              <a:solidFill>
                <a:srgbClr val="000000"/>
              </a:solidFill>
              <a:cs typeface="Arial" pitchFamily="34" charset="0"/>
            </a:endParaRPr>
          </a:p>
        </p:txBody>
      </p:sp>
    </p:spTree>
    <p:extLst>
      <p:ext uri="{BB962C8B-B14F-4D97-AF65-F5344CB8AC3E}">
        <p14:creationId xmlns:p14="http://schemas.microsoft.com/office/powerpoint/2010/main" xmlns="" val="2754440788"/>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Text Box 2"/>
          <p:cNvSpPr txBox="1">
            <a:spLocks noChangeArrowheads="1"/>
          </p:cNvSpPr>
          <p:nvPr/>
        </p:nvSpPr>
        <p:spPr bwMode="auto">
          <a:xfrm>
            <a:off x="0" y="396875"/>
            <a:ext cx="9144000" cy="762000"/>
          </a:xfrm>
          <a:prstGeom prst="rect">
            <a:avLst/>
          </a:prstGeom>
          <a:noFill/>
          <a:ln w="9525">
            <a:noFill/>
            <a:miter lim="800000"/>
            <a:headEnd/>
            <a:tailEnd/>
          </a:ln>
          <a:effectLst/>
        </p:spPr>
        <p:txBody>
          <a:bodyPr>
            <a:spAutoFit/>
          </a:bodyPr>
          <a:lstStyle/>
          <a:p>
            <a:pPr algn="ctr">
              <a:spcBef>
                <a:spcPct val="50000"/>
              </a:spcBef>
              <a:defRPr/>
            </a:pPr>
            <a:r>
              <a:rPr lang="en-US" sz="4400" b="1">
                <a:solidFill>
                  <a:prstClr val="black"/>
                </a:solidFill>
                <a:effectLst>
                  <a:outerShdw blurRad="38100" dist="38100" dir="2700000" algn="tl">
                    <a:srgbClr val="FFFFFF"/>
                  </a:outerShdw>
                </a:effectLst>
                <a:latin typeface="Arial Narrow" pitchFamily="34" charset="0"/>
              </a:rPr>
              <a:t>Status of Federal Highway Trust Fund</a:t>
            </a:r>
          </a:p>
        </p:txBody>
      </p:sp>
      <p:pic>
        <p:nvPicPr>
          <p:cNvPr id="110594"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05800" y="5943600"/>
            <a:ext cx="838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0595" name="Picture 8" descr="Pain cycl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8013" y="1484313"/>
            <a:ext cx="8002587" cy="4208462"/>
          </a:xfrm>
          <a:prstGeom prst="rect">
            <a:avLst/>
          </a:prstGeom>
          <a:noFill/>
          <a:ln w="2857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50886" name="Text Box 6"/>
          <p:cNvSpPr txBox="1">
            <a:spLocks noChangeArrowheads="1"/>
          </p:cNvSpPr>
          <p:nvPr/>
        </p:nvSpPr>
        <p:spPr bwMode="auto">
          <a:xfrm rot="19800000">
            <a:off x="3467100" y="4165600"/>
            <a:ext cx="4103688" cy="579438"/>
          </a:xfrm>
          <a:prstGeom prst="rect">
            <a:avLst/>
          </a:prstGeom>
          <a:noFill/>
          <a:ln w="9525">
            <a:noFill/>
            <a:miter lim="800000"/>
            <a:headEnd/>
            <a:tailEnd/>
          </a:ln>
          <a:effectLst/>
        </p:spPr>
        <p:txBody>
          <a:bodyPr>
            <a:spAutoFit/>
          </a:bodyPr>
          <a:lstStyle/>
          <a:p>
            <a:pPr algn="ctr">
              <a:spcBef>
                <a:spcPct val="50000"/>
              </a:spcBef>
              <a:defRPr/>
            </a:pPr>
            <a:r>
              <a:rPr lang="en-US" sz="3200" b="1">
                <a:solidFill>
                  <a:prstClr val="black"/>
                </a:solidFill>
                <a:effectLst>
                  <a:outerShdw blurRad="38100" dist="38100" dir="2700000" algn="tl">
                    <a:srgbClr val="C0C0C0"/>
                  </a:outerShdw>
                </a:effectLst>
                <a:latin typeface="Arial" charset="0"/>
              </a:rPr>
              <a:t>No Action = Crash!!</a:t>
            </a:r>
          </a:p>
        </p:txBody>
      </p:sp>
    </p:spTree>
    <p:extLst>
      <p:ext uri="{BB962C8B-B14F-4D97-AF65-F5344CB8AC3E}">
        <p14:creationId xmlns:p14="http://schemas.microsoft.com/office/powerpoint/2010/main" xmlns="" val="41556682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ChangeArrowheads="1"/>
          </p:cNvSpPr>
          <p:nvPr/>
        </p:nvSpPr>
        <p:spPr bwMode="auto">
          <a:xfrm>
            <a:off x="0" y="152400"/>
            <a:ext cx="7315200" cy="1371600"/>
          </a:xfrm>
          <a:prstGeom prst="rect">
            <a:avLst/>
          </a:prstGeom>
          <a:noFill/>
          <a:ln w="9525">
            <a:noFill/>
            <a:miter lim="800000"/>
            <a:headEnd/>
            <a:tailEnd/>
          </a:ln>
        </p:spPr>
        <p:txBody>
          <a:bodyPr lIns="92075" tIns="46038" rIns="92075" bIns="46038" anchor="ctr"/>
          <a:lstStyle/>
          <a:p>
            <a:pPr algn="ctr"/>
            <a:r>
              <a:rPr lang="en-US" sz="4800" b="1" u="none" dirty="0">
                <a:latin typeface="Arial Narrow" pitchFamily="34" charset="0"/>
              </a:rPr>
              <a:t>Recent Voter Approved Programs </a:t>
            </a:r>
          </a:p>
        </p:txBody>
      </p:sp>
      <p:sp>
        <p:nvSpPr>
          <p:cNvPr id="4" name="Text Box 2"/>
          <p:cNvSpPr txBox="1">
            <a:spLocks noChangeArrowheads="1"/>
          </p:cNvSpPr>
          <p:nvPr/>
        </p:nvSpPr>
        <p:spPr bwMode="auto">
          <a:xfrm>
            <a:off x="0" y="1828800"/>
            <a:ext cx="7467600" cy="3600974"/>
          </a:xfrm>
          <a:prstGeom prst="rect">
            <a:avLst/>
          </a:prstGeom>
          <a:noFill/>
          <a:ln w="9525">
            <a:noFill/>
            <a:miter lim="800000"/>
            <a:headEnd/>
            <a:tailEnd/>
          </a:ln>
        </p:spPr>
        <p:txBody>
          <a:bodyPr wrap="square" lIns="91429" tIns="45714" rIns="91429" bIns="45714">
            <a:spAutoFit/>
          </a:bodyPr>
          <a:lstStyle/>
          <a:p>
            <a:pPr algn="ctr"/>
            <a:r>
              <a:rPr lang="en-US" sz="4000" u="none" dirty="0">
                <a:solidFill>
                  <a:srgbClr val="C00000"/>
                </a:solidFill>
                <a:latin typeface="Arial Narrow" pitchFamily="34" charset="0"/>
              </a:rPr>
              <a:t>November 2011 </a:t>
            </a:r>
          </a:p>
          <a:p>
            <a:pPr algn="ctr"/>
            <a:r>
              <a:rPr lang="en-US" sz="3600" u="none" dirty="0">
                <a:latin typeface="Arial Narrow" pitchFamily="34" charset="0"/>
              </a:rPr>
              <a:t>Interstate Rehabilitation Program</a:t>
            </a:r>
          </a:p>
          <a:p>
            <a:pPr algn="ctr"/>
            <a:endParaRPr lang="en-US" sz="1200" u="none" dirty="0">
              <a:solidFill>
                <a:schemeClr val="bg1"/>
              </a:solidFill>
              <a:latin typeface="Arial Narrow" pitchFamily="34" charset="0"/>
            </a:endParaRPr>
          </a:p>
          <a:p>
            <a:pPr algn="ctr"/>
            <a:endParaRPr lang="en-US" sz="2800" dirty="0">
              <a:solidFill>
                <a:schemeClr val="bg1"/>
              </a:solidFill>
              <a:latin typeface="Arial Narrow" pitchFamily="34" charset="0"/>
            </a:endParaRPr>
          </a:p>
          <a:p>
            <a:pPr algn="ctr"/>
            <a:r>
              <a:rPr lang="en-US" sz="4000" u="none" dirty="0">
                <a:solidFill>
                  <a:srgbClr val="C00000"/>
                </a:solidFill>
                <a:latin typeface="Arial Narrow" pitchFamily="34" charset="0"/>
              </a:rPr>
              <a:t>November 2012</a:t>
            </a:r>
          </a:p>
          <a:p>
            <a:pPr algn="ctr"/>
            <a:r>
              <a:rPr lang="en-US" sz="3600" u="none" dirty="0">
                <a:latin typeface="Arial Narrow" pitchFamily="34" charset="0"/>
              </a:rPr>
              <a:t>Connecting Arkansas Program</a:t>
            </a:r>
          </a:p>
          <a:p>
            <a:pPr algn="ctr"/>
            <a:endParaRPr lang="en-US" sz="1200" dirty="0">
              <a:solidFill>
                <a:schemeClr val="bg1"/>
              </a:solidFill>
              <a:latin typeface="Book Antiqua" pitchFamily="18" charset="0"/>
            </a:endParaRPr>
          </a:p>
          <a:p>
            <a:pPr algn="ctr"/>
            <a:endParaRPr lang="en-US" sz="2400" dirty="0">
              <a:latin typeface="Book Antiqua" pitchFamily="18" charset="0"/>
            </a:endParaRPr>
          </a:p>
        </p:txBody>
      </p:sp>
      <p:pic>
        <p:nvPicPr>
          <p:cNvPr id="22532" name="Picture 4" descr="votehere.jpg"/>
          <p:cNvPicPr>
            <a:picLocks noChangeAspect="1"/>
          </p:cNvPicPr>
          <p:nvPr/>
        </p:nvPicPr>
        <p:blipFill>
          <a:blip r:embed="rId3" cstate="print"/>
          <a:srcRect/>
          <a:stretch>
            <a:fillRect/>
          </a:stretch>
        </p:blipFill>
        <p:spPr bwMode="auto">
          <a:xfrm>
            <a:off x="7162800" y="0"/>
            <a:ext cx="1981200" cy="6858000"/>
          </a:xfrm>
          <a:prstGeom prst="rect">
            <a:avLst/>
          </a:prstGeom>
          <a:noFill/>
          <a:ln w="9525">
            <a:noFill/>
            <a:miter lim="800000"/>
            <a:headEnd/>
            <a:tailEnd/>
          </a:ln>
        </p:spPr>
      </p:pic>
      <p:pic>
        <p:nvPicPr>
          <p:cNvPr id="22533" name="Picture 5" descr="ahtd logo.png"/>
          <p:cNvPicPr>
            <a:picLocks noChangeAspect="1"/>
          </p:cNvPicPr>
          <p:nvPr/>
        </p:nvPicPr>
        <p:blipFill>
          <a:blip r:embed="rId4" cstate="print"/>
          <a:srcRect/>
          <a:stretch>
            <a:fillRect/>
          </a:stretch>
        </p:blipFill>
        <p:spPr bwMode="auto">
          <a:xfrm>
            <a:off x="2819400" y="5029200"/>
            <a:ext cx="1693333" cy="1524000"/>
          </a:xfrm>
          <a:prstGeom prst="rect">
            <a:avLst/>
          </a:prstGeom>
          <a:noFill/>
          <a:ln w="9525">
            <a:noFill/>
            <a:miter lim="800000"/>
            <a:headEnd/>
            <a:tailEnd/>
          </a:ln>
          <a:effectLst>
            <a:outerShdw blurRad="508000" dist="228600" dir="3000000" rotWithShape="0">
              <a:prstClr val="black">
                <a:alpha val="87000"/>
              </a:prstClr>
            </a:outerShdw>
          </a:effectLst>
        </p:spPr>
      </p:pic>
    </p:spTree>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0" y="1676400"/>
            <a:ext cx="9144000" cy="3108325"/>
          </a:xfrm>
          <a:prstGeom prst="rect">
            <a:avLst/>
          </a:prstGeom>
          <a:noFill/>
          <a:ln w="9525">
            <a:noFill/>
            <a:miter lim="800000"/>
            <a:headEnd/>
            <a:tailEnd/>
          </a:ln>
        </p:spPr>
        <p:txBody>
          <a:bodyPr>
            <a:spAutoFit/>
          </a:bodyPr>
          <a:lstStyle/>
          <a:p>
            <a:pPr algn="ctr"/>
            <a:r>
              <a:rPr lang="en-US" sz="8800" u="none" dirty="0">
                <a:solidFill>
                  <a:srgbClr val="C00000"/>
                </a:solidFill>
              </a:rPr>
              <a:t>78 % </a:t>
            </a:r>
          </a:p>
          <a:p>
            <a:pPr algn="ctr"/>
            <a:r>
              <a:rPr lang="en-US" sz="3600" u="none" dirty="0"/>
              <a:t>Driving a motor vehicle is “Very” or “Extremely” important to conducting daily lives</a:t>
            </a:r>
          </a:p>
        </p:txBody>
      </p:sp>
      <p:sp>
        <p:nvSpPr>
          <p:cNvPr id="3" name="TextBox 2"/>
          <p:cNvSpPr txBox="1"/>
          <p:nvPr/>
        </p:nvSpPr>
        <p:spPr>
          <a:xfrm>
            <a:off x="0" y="0"/>
            <a:ext cx="9144000" cy="1508125"/>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a:spAutoFit/>
          </a:bodyPr>
          <a:lstStyle/>
          <a:p>
            <a:pPr algn="ctr">
              <a:defRPr/>
            </a:pPr>
            <a:r>
              <a:rPr lang="en-US" sz="4800" u="none" dirty="0">
                <a:solidFill>
                  <a:schemeClr val="bg1"/>
                </a:solidFill>
                <a:latin typeface="Arial" charset="0"/>
                <a:cs typeface="Arial" charset="0"/>
              </a:rPr>
              <a:t>National Survey:</a:t>
            </a:r>
          </a:p>
          <a:p>
            <a:pPr algn="ctr">
              <a:defRPr/>
            </a:pPr>
            <a:r>
              <a:rPr lang="en-US" sz="4400" u="none" dirty="0">
                <a:solidFill>
                  <a:schemeClr val="bg1"/>
                </a:solidFill>
                <a:latin typeface="Arial" charset="0"/>
                <a:cs typeface="Arial" charset="0"/>
              </a:rPr>
              <a:t>Americans </a:t>
            </a:r>
            <a:r>
              <a:rPr lang="en-US" sz="4400" dirty="0">
                <a:solidFill>
                  <a:schemeClr val="bg1"/>
                </a:solidFill>
                <a:latin typeface="Arial" charset="0"/>
                <a:cs typeface="Arial" charset="0"/>
              </a:rPr>
              <a:t>Value</a:t>
            </a:r>
            <a:r>
              <a:rPr lang="en-US" sz="4400" u="none" dirty="0">
                <a:solidFill>
                  <a:schemeClr val="bg1"/>
                </a:solidFill>
                <a:latin typeface="Arial" charset="0"/>
                <a:cs typeface="Arial" charset="0"/>
              </a:rPr>
              <a:t> Good Roads</a:t>
            </a:r>
          </a:p>
        </p:txBody>
      </p:sp>
      <p:pic>
        <p:nvPicPr>
          <p:cNvPr id="83972" name="Picture 3" descr="pp129.jpg"/>
          <p:cNvPicPr>
            <a:picLocks noChangeAspect="1"/>
          </p:cNvPicPr>
          <p:nvPr/>
        </p:nvPicPr>
        <p:blipFill>
          <a:blip r:embed="rId3" cstate="print"/>
          <a:srcRect/>
          <a:stretch>
            <a:fillRect/>
          </a:stretch>
        </p:blipFill>
        <p:spPr bwMode="auto">
          <a:xfrm>
            <a:off x="0" y="4800600"/>
            <a:ext cx="9144000" cy="2057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1"/>
          <p:cNvSpPr txBox="1">
            <a:spLocks noChangeArrowheads="1"/>
          </p:cNvSpPr>
          <p:nvPr/>
        </p:nvSpPr>
        <p:spPr bwMode="auto">
          <a:xfrm>
            <a:off x="0" y="1676400"/>
            <a:ext cx="9144000" cy="3108325"/>
          </a:xfrm>
          <a:prstGeom prst="rect">
            <a:avLst/>
          </a:prstGeom>
          <a:noFill/>
          <a:ln w="9525">
            <a:noFill/>
            <a:miter lim="800000"/>
            <a:headEnd/>
            <a:tailEnd/>
          </a:ln>
        </p:spPr>
        <p:txBody>
          <a:bodyPr>
            <a:spAutoFit/>
          </a:bodyPr>
          <a:lstStyle/>
          <a:p>
            <a:pPr algn="ctr"/>
            <a:r>
              <a:rPr lang="en-US" sz="8800" u="none" dirty="0">
                <a:solidFill>
                  <a:srgbClr val="C00000"/>
                </a:solidFill>
              </a:rPr>
              <a:t>88 % </a:t>
            </a:r>
          </a:p>
          <a:p>
            <a:pPr algn="ctr"/>
            <a:r>
              <a:rPr lang="en-US" sz="3600" u="none" dirty="0"/>
              <a:t>Transportation infrastructure is important to maintaining a strong economy</a:t>
            </a:r>
          </a:p>
        </p:txBody>
      </p:sp>
      <p:sp>
        <p:nvSpPr>
          <p:cNvPr id="3" name="TextBox 2"/>
          <p:cNvSpPr txBox="1"/>
          <p:nvPr/>
        </p:nvSpPr>
        <p:spPr>
          <a:xfrm>
            <a:off x="0" y="0"/>
            <a:ext cx="9144000" cy="1508125"/>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a:spAutoFit/>
          </a:bodyPr>
          <a:lstStyle/>
          <a:p>
            <a:pPr algn="ctr">
              <a:defRPr/>
            </a:pPr>
            <a:r>
              <a:rPr lang="en-US" sz="4800" u="none" dirty="0">
                <a:solidFill>
                  <a:schemeClr val="bg1"/>
                </a:solidFill>
                <a:latin typeface="Arial" charset="0"/>
                <a:cs typeface="Arial" charset="0"/>
              </a:rPr>
              <a:t>National Survey:</a:t>
            </a:r>
          </a:p>
          <a:p>
            <a:pPr algn="ctr">
              <a:defRPr/>
            </a:pPr>
            <a:r>
              <a:rPr lang="en-US" sz="4400" u="none" dirty="0">
                <a:solidFill>
                  <a:schemeClr val="bg1"/>
                </a:solidFill>
                <a:latin typeface="Arial" charset="0"/>
                <a:cs typeface="Arial" charset="0"/>
              </a:rPr>
              <a:t>Americans </a:t>
            </a:r>
            <a:r>
              <a:rPr lang="en-US" sz="4400" dirty="0">
                <a:solidFill>
                  <a:schemeClr val="bg1"/>
                </a:solidFill>
                <a:latin typeface="Arial" charset="0"/>
                <a:cs typeface="Arial" charset="0"/>
              </a:rPr>
              <a:t>Value</a:t>
            </a:r>
            <a:r>
              <a:rPr lang="en-US" sz="4400" u="none" dirty="0">
                <a:solidFill>
                  <a:schemeClr val="bg1"/>
                </a:solidFill>
                <a:latin typeface="Arial" charset="0"/>
                <a:cs typeface="Arial" charset="0"/>
              </a:rPr>
              <a:t> Good Roads</a:t>
            </a:r>
          </a:p>
        </p:txBody>
      </p:sp>
      <p:pic>
        <p:nvPicPr>
          <p:cNvPr id="84996" name="Picture 3" descr="pp129.jpg"/>
          <p:cNvPicPr>
            <a:picLocks noChangeAspect="1"/>
          </p:cNvPicPr>
          <p:nvPr/>
        </p:nvPicPr>
        <p:blipFill>
          <a:blip r:embed="rId3" cstate="print"/>
          <a:srcRect/>
          <a:stretch>
            <a:fillRect/>
          </a:stretch>
        </p:blipFill>
        <p:spPr bwMode="auto">
          <a:xfrm>
            <a:off x="0" y="4800600"/>
            <a:ext cx="9144000" cy="2057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Box 1"/>
          <p:cNvSpPr txBox="1">
            <a:spLocks noChangeArrowheads="1"/>
          </p:cNvSpPr>
          <p:nvPr/>
        </p:nvSpPr>
        <p:spPr bwMode="auto">
          <a:xfrm>
            <a:off x="0" y="1676400"/>
            <a:ext cx="9144000" cy="3108325"/>
          </a:xfrm>
          <a:prstGeom prst="rect">
            <a:avLst/>
          </a:prstGeom>
          <a:noFill/>
          <a:ln w="9525">
            <a:noFill/>
            <a:miter lim="800000"/>
            <a:headEnd/>
            <a:tailEnd/>
          </a:ln>
        </p:spPr>
        <p:txBody>
          <a:bodyPr>
            <a:spAutoFit/>
          </a:bodyPr>
          <a:lstStyle/>
          <a:p>
            <a:pPr algn="ctr"/>
            <a:r>
              <a:rPr lang="en-US" sz="8800" u="none" dirty="0">
                <a:solidFill>
                  <a:srgbClr val="C00000"/>
                </a:solidFill>
              </a:rPr>
              <a:t>83 % </a:t>
            </a:r>
          </a:p>
          <a:p>
            <a:pPr algn="ctr"/>
            <a:r>
              <a:rPr lang="en-US" sz="3600" u="none" dirty="0"/>
              <a:t>Transportation network is important to ensuring national defense and emergency response</a:t>
            </a:r>
          </a:p>
        </p:txBody>
      </p:sp>
      <p:sp>
        <p:nvSpPr>
          <p:cNvPr id="3" name="TextBox 2"/>
          <p:cNvSpPr txBox="1"/>
          <p:nvPr/>
        </p:nvSpPr>
        <p:spPr>
          <a:xfrm>
            <a:off x="0" y="0"/>
            <a:ext cx="9144000" cy="1508125"/>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a:spAutoFit/>
          </a:bodyPr>
          <a:lstStyle/>
          <a:p>
            <a:pPr algn="ctr">
              <a:defRPr/>
            </a:pPr>
            <a:r>
              <a:rPr lang="en-US" sz="4800" u="none" dirty="0">
                <a:solidFill>
                  <a:schemeClr val="bg1"/>
                </a:solidFill>
                <a:latin typeface="Arial" charset="0"/>
                <a:cs typeface="Arial" charset="0"/>
              </a:rPr>
              <a:t>National Survey:</a:t>
            </a:r>
          </a:p>
          <a:p>
            <a:pPr algn="ctr">
              <a:defRPr/>
            </a:pPr>
            <a:r>
              <a:rPr lang="en-US" sz="4400" u="none" dirty="0">
                <a:solidFill>
                  <a:schemeClr val="bg1"/>
                </a:solidFill>
                <a:latin typeface="Arial" charset="0"/>
                <a:cs typeface="Arial" charset="0"/>
              </a:rPr>
              <a:t>Americans </a:t>
            </a:r>
            <a:r>
              <a:rPr lang="en-US" sz="4400" dirty="0">
                <a:solidFill>
                  <a:schemeClr val="bg1"/>
                </a:solidFill>
                <a:latin typeface="Arial" charset="0"/>
                <a:cs typeface="Arial" charset="0"/>
              </a:rPr>
              <a:t>Value</a:t>
            </a:r>
            <a:r>
              <a:rPr lang="en-US" sz="4400" u="none" dirty="0">
                <a:solidFill>
                  <a:schemeClr val="bg1"/>
                </a:solidFill>
                <a:latin typeface="Arial" charset="0"/>
                <a:cs typeface="Arial" charset="0"/>
              </a:rPr>
              <a:t> Good Roads</a:t>
            </a:r>
          </a:p>
        </p:txBody>
      </p:sp>
      <p:pic>
        <p:nvPicPr>
          <p:cNvPr id="86020" name="Picture 3" descr="pp129.jpg"/>
          <p:cNvPicPr>
            <a:picLocks noChangeAspect="1"/>
          </p:cNvPicPr>
          <p:nvPr/>
        </p:nvPicPr>
        <p:blipFill>
          <a:blip r:embed="rId3" cstate="print"/>
          <a:srcRect/>
          <a:stretch>
            <a:fillRect/>
          </a:stretch>
        </p:blipFill>
        <p:spPr bwMode="auto">
          <a:xfrm>
            <a:off x="0" y="4800600"/>
            <a:ext cx="9144000" cy="2057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1323975"/>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a:spAutoFit/>
          </a:bodyPr>
          <a:lstStyle/>
          <a:p>
            <a:pPr algn="ctr">
              <a:defRPr/>
            </a:pPr>
            <a:r>
              <a:rPr lang="en-US" sz="4000" u="none" dirty="0">
                <a:solidFill>
                  <a:schemeClr val="bg1"/>
                </a:solidFill>
                <a:latin typeface="Arial" charset="0"/>
                <a:cs typeface="Arial" charset="0"/>
              </a:rPr>
              <a:t>Average Monthly Household</a:t>
            </a:r>
          </a:p>
          <a:p>
            <a:pPr algn="ctr">
              <a:defRPr/>
            </a:pPr>
            <a:r>
              <a:rPr lang="en-US" sz="4000" u="none" dirty="0">
                <a:latin typeface="Arial" charset="0"/>
                <a:cs typeface="Arial" charset="0"/>
              </a:rPr>
              <a:t> </a:t>
            </a:r>
            <a:r>
              <a:rPr lang="en-US" sz="4000" i="1" u="none" dirty="0">
                <a:solidFill>
                  <a:schemeClr val="bg1"/>
                </a:solidFill>
                <a:latin typeface="Arial" charset="0"/>
                <a:cs typeface="Arial" charset="0"/>
              </a:rPr>
              <a:t>Expenditures</a:t>
            </a:r>
          </a:p>
        </p:txBody>
      </p:sp>
      <p:graphicFrame>
        <p:nvGraphicFramePr>
          <p:cNvPr id="4" name="Chart 3"/>
          <p:cNvGraphicFramePr/>
          <p:nvPr/>
        </p:nvGraphicFramePr>
        <p:xfrm>
          <a:off x="533400" y="1524000"/>
          <a:ext cx="8153400" cy="5334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wheel spokes="3"/>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VoterApprovedProjectSign.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447800"/>
            <a:ext cx="91440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201261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0"/>
            <a:ext cx="9144000" cy="923330"/>
          </a:xfrm>
          <a:prstGeom prst="rect">
            <a:avLst/>
          </a:prstGeom>
          <a:solidFill>
            <a:srgbClr val="00B050"/>
          </a:solidFill>
          <a:ln w="76200">
            <a:solidFill>
              <a:schemeClr val="bg1"/>
            </a:solidFill>
          </a:ln>
          <a:effectLst>
            <a:outerShdw blurRad="508000" dist="228600" dir="3000000" algn="ctr" rotWithShape="0">
              <a:srgbClr val="000000">
                <a:alpha val="87000"/>
              </a:srgbClr>
            </a:outerShdw>
          </a:effectLst>
        </p:spPr>
        <p:txBody>
          <a:bodyPr>
            <a:spAutoFit/>
          </a:bodyPr>
          <a:lstStyle/>
          <a:p>
            <a:pPr algn="ctr">
              <a:defRPr/>
            </a:pPr>
            <a:r>
              <a:rPr lang="en-US" sz="5400" i="1" u="none" dirty="0" smtClean="0">
                <a:solidFill>
                  <a:schemeClr val="bg1"/>
                </a:solidFill>
                <a:latin typeface="Arial" charset="0"/>
                <a:cs typeface="Arial" charset="0"/>
              </a:rPr>
              <a:t>Coming Soon!!</a:t>
            </a:r>
            <a:endParaRPr lang="en-US" sz="5400" i="1" u="none" dirty="0">
              <a:solidFill>
                <a:schemeClr val="bg1"/>
              </a:solidFill>
              <a:latin typeface="Arial" charset="0"/>
              <a:cs typeface="Arial" charset="0"/>
            </a:endParaRPr>
          </a:p>
        </p:txBody>
      </p:sp>
      <p:pic>
        <p:nvPicPr>
          <p:cNvPr id="5" name="Picture 4" descr="IDriveArkansasdotCom_Logo_Final_rgb.jpg"/>
          <p:cNvPicPr>
            <a:picLocks noChangeAspect="1"/>
          </p:cNvPicPr>
          <p:nvPr/>
        </p:nvPicPr>
        <p:blipFill>
          <a:blip r:embed="rId3" cstate="print"/>
          <a:stretch>
            <a:fillRect/>
          </a:stretch>
        </p:blipFill>
        <p:spPr>
          <a:xfrm>
            <a:off x="304800" y="2057400"/>
            <a:ext cx="8382000" cy="3293142"/>
          </a:xfrm>
          <a:prstGeom prst="rect">
            <a:avLst/>
          </a:prstGeom>
          <a:effectLst>
            <a:outerShdw blurRad="508000" dist="228600" dir="3000000" algn="ctr" rotWithShape="0">
              <a:srgbClr val="000000">
                <a:alpha val="87000"/>
              </a:srgbClr>
            </a:outerShdw>
          </a:effectLst>
        </p:spPr>
      </p:pic>
    </p:spTree>
  </p:cSld>
  <p:clrMapOvr>
    <a:masterClrMapping/>
  </p:clrMapOvr>
  <p:transition>
    <p:wheel spokes="3"/>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IMG_006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49717467"/>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ebd154\AppData\Local\Microsoft\Windows\Temporary Internet Files\Content.Outlook\G6QXCO65\0000027051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67537352"/>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p67.jpg"/>
          <p:cNvPicPr>
            <a:picLocks noChangeAspect="1"/>
          </p:cNvPicPr>
          <p:nvPr/>
        </p:nvPicPr>
        <p:blipFill>
          <a:blip r:embed="rId3" cstate="print"/>
          <a:srcRect r="2443"/>
          <a:stretch>
            <a:fillRect/>
          </a:stretch>
        </p:blipFill>
        <p:spPr>
          <a:xfrm>
            <a:off x="3505200" y="304800"/>
            <a:ext cx="5257800" cy="1752600"/>
          </a:xfrm>
          <a:prstGeom prst="rect">
            <a:avLst/>
          </a:prstGeom>
          <a:effectLst>
            <a:outerShdw blurRad="508000" dist="228600" dir="3000000" algn="ctr" rotWithShape="0">
              <a:srgbClr val="000000">
                <a:alpha val="87000"/>
              </a:srgbClr>
            </a:outerShdw>
          </a:effectLst>
        </p:spPr>
      </p:pic>
      <p:pic>
        <p:nvPicPr>
          <p:cNvPr id="7" name="Picture 6" descr="ahtd logo.png"/>
          <p:cNvPicPr>
            <a:picLocks noChangeAspect="1"/>
          </p:cNvPicPr>
          <p:nvPr/>
        </p:nvPicPr>
        <p:blipFill>
          <a:blip r:embed="rId4" cstate="print"/>
          <a:stretch>
            <a:fillRect/>
          </a:stretch>
        </p:blipFill>
        <p:spPr>
          <a:xfrm>
            <a:off x="381000" y="838200"/>
            <a:ext cx="2857500" cy="2857500"/>
          </a:xfrm>
          <a:prstGeom prst="rect">
            <a:avLst/>
          </a:prstGeom>
          <a:effectLst>
            <a:outerShdw blurRad="508000" dist="228600" dir="3000000" algn="ctr" rotWithShape="0">
              <a:srgbClr val="000000">
                <a:alpha val="87000"/>
              </a:srgbClr>
            </a:outerShdw>
          </a:effectLst>
        </p:spPr>
      </p:pic>
      <p:sp>
        <p:nvSpPr>
          <p:cNvPr id="8" name="TextBox 7"/>
          <p:cNvSpPr txBox="1"/>
          <p:nvPr/>
        </p:nvSpPr>
        <p:spPr>
          <a:xfrm>
            <a:off x="3124200" y="2209800"/>
            <a:ext cx="6019800" cy="3170099"/>
          </a:xfrm>
          <a:prstGeom prst="rect">
            <a:avLst/>
          </a:prstGeom>
          <a:noFill/>
        </p:spPr>
        <p:txBody>
          <a:bodyPr wrap="square" rtlCol="0">
            <a:spAutoFit/>
          </a:bodyPr>
          <a:lstStyle/>
          <a:p>
            <a:pPr algn="ctr"/>
            <a:r>
              <a:rPr lang="en-US" sz="4000" b="1" dirty="0" smtClean="0">
                <a:solidFill>
                  <a:srgbClr val="C00000"/>
                </a:solidFill>
              </a:rPr>
              <a:t>A</a:t>
            </a:r>
            <a:r>
              <a:rPr lang="en-US" sz="4000" dirty="0" smtClean="0">
                <a:solidFill>
                  <a:srgbClr val="C00000"/>
                </a:solidFill>
              </a:rPr>
              <a:t>rkansas</a:t>
            </a:r>
            <a:r>
              <a:rPr lang="en-US" sz="4000" b="1" dirty="0" smtClean="0">
                <a:solidFill>
                  <a:srgbClr val="C00000"/>
                </a:solidFill>
              </a:rPr>
              <a:t>H</a:t>
            </a:r>
            <a:r>
              <a:rPr lang="en-US" sz="4000" dirty="0" smtClean="0">
                <a:solidFill>
                  <a:srgbClr val="C00000"/>
                </a:solidFill>
              </a:rPr>
              <a:t>ighways</a:t>
            </a:r>
            <a:r>
              <a:rPr lang="en-US" sz="4000" dirty="0" smtClean="0">
                <a:solidFill>
                  <a:schemeClr val="tx2">
                    <a:lumMod val="75000"/>
                  </a:schemeClr>
                </a:solidFill>
              </a:rPr>
              <a:t>.com</a:t>
            </a:r>
          </a:p>
          <a:p>
            <a:pPr algn="ctr"/>
            <a:r>
              <a:rPr lang="en-US" sz="3200" b="1" dirty="0" smtClean="0">
                <a:solidFill>
                  <a:schemeClr val="accent3">
                    <a:lumMod val="50000"/>
                  </a:schemeClr>
                </a:solidFill>
              </a:rPr>
              <a:t>Litter Hotline 866-811-1222</a:t>
            </a:r>
          </a:p>
          <a:p>
            <a:pPr algn="ctr"/>
            <a:endParaRPr lang="en-US" sz="3200" b="1" dirty="0" smtClean="0">
              <a:solidFill>
                <a:schemeClr val="accent3">
                  <a:lumMod val="50000"/>
                </a:schemeClr>
              </a:solidFill>
            </a:endParaRPr>
          </a:p>
          <a:p>
            <a:pPr algn="ctr"/>
            <a:endParaRPr lang="en-US" sz="3200" b="1" dirty="0" smtClean="0">
              <a:solidFill>
                <a:schemeClr val="accent3">
                  <a:lumMod val="50000"/>
                </a:schemeClr>
              </a:solidFill>
            </a:endParaRPr>
          </a:p>
          <a:p>
            <a:pPr algn="ctr"/>
            <a:endParaRPr lang="en-US" sz="3200" b="1" dirty="0" smtClean="0">
              <a:solidFill>
                <a:schemeClr val="accent3">
                  <a:lumMod val="50000"/>
                </a:schemeClr>
              </a:solidFill>
            </a:endParaRPr>
          </a:p>
          <a:p>
            <a:pPr algn="ctr"/>
            <a:endParaRPr lang="en-US" sz="3200" b="1" dirty="0">
              <a:solidFill>
                <a:schemeClr val="accent3">
                  <a:lumMod val="50000"/>
                </a:schemeClr>
              </a:solidFill>
            </a:endParaRPr>
          </a:p>
        </p:txBody>
      </p:sp>
      <p:pic>
        <p:nvPicPr>
          <p:cNvPr id="10" name="Picture 9" descr="pp02.jpg"/>
          <p:cNvPicPr>
            <a:picLocks noChangeAspect="1"/>
          </p:cNvPicPr>
          <p:nvPr/>
        </p:nvPicPr>
        <p:blipFill>
          <a:blip r:embed="rId5" cstate="print"/>
          <a:srcRect r="1767"/>
          <a:stretch>
            <a:fillRect/>
          </a:stretch>
        </p:blipFill>
        <p:spPr>
          <a:xfrm>
            <a:off x="289881" y="4419600"/>
            <a:ext cx="8473119" cy="2175034"/>
          </a:xfrm>
          <a:prstGeom prst="rect">
            <a:avLst/>
          </a:prstGeom>
          <a:effectLst>
            <a:outerShdw blurRad="508000" dist="228600" dir="3000000" algn="ctr" rotWithShape="0">
              <a:srgbClr val="000000">
                <a:alpha val="87000"/>
              </a:srgbClr>
            </a:outerShdw>
          </a:effectLst>
        </p:spPr>
      </p:pic>
      <p:sp>
        <p:nvSpPr>
          <p:cNvPr id="12" name="Rectangle 11"/>
          <p:cNvSpPr/>
          <p:nvPr/>
        </p:nvSpPr>
        <p:spPr>
          <a:xfrm>
            <a:off x="5562600" y="3505200"/>
            <a:ext cx="1904999" cy="646331"/>
          </a:xfrm>
          <a:prstGeom prst="rect">
            <a:avLst/>
          </a:prstGeom>
        </p:spPr>
        <p:txBody>
          <a:bodyPr wrap="square">
            <a:spAutoFit/>
          </a:bodyPr>
          <a:lstStyle/>
          <a:p>
            <a:pPr lvl="0" algn="ctr"/>
            <a:r>
              <a:rPr lang="en-US" sz="3600" b="1" dirty="0" smtClean="0">
                <a:solidFill>
                  <a:srgbClr val="C00000"/>
                </a:solidFill>
              </a:rPr>
              <a:t>@AHTD</a:t>
            </a:r>
          </a:p>
        </p:txBody>
      </p:sp>
      <p:pic>
        <p:nvPicPr>
          <p:cNvPr id="13" name="Picture 12" descr="twitter-bird-white-on-blue.png"/>
          <p:cNvPicPr>
            <a:picLocks noChangeAspect="1"/>
          </p:cNvPicPr>
          <p:nvPr/>
        </p:nvPicPr>
        <p:blipFill>
          <a:blip r:embed="rId6" cstate="print"/>
          <a:stretch>
            <a:fillRect/>
          </a:stretch>
        </p:blipFill>
        <p:spPr>
          <a:xfrm>
            <a:off x="4876800" y="3505200"/>
            <a:ext cx="666750" cy="666750"/>
          </a:xfrm>
          <a:prstGeom prst="rect">
            <a:avLst/>
          </a:prstGeom>
          <a:effectLst>
            <a:outerShdw blurRad="508000" dist="228600" dir="3000000" algn="ctr" rotWithShape="0">
              <a:srgbClr val="000000">
                <a:alpha val="87000"/>
              </a:srgbClr>
            </a:outerShdw>
          </a:effectLst>
        </p:spPr>
      </p:pic>
    </p:spTree>
  </p:cSld>
  <p:clrMapOvr>
    <a:masterClrMapping/>
  </p:clrMapOvr>
  <p:transition>
    <p:cover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jpg"/>
          <p:cNvPicPr>
            <a:picLocks noChangeAspect="1"/>
          </p:cNvPicPr>
          <p:nvPr/>
        </p:nvPicPr>
        <p:blipFill>
          <a:blip r:embed="rId3" cstate="print"/>
          <a:stretch>
            <a:fillRect/>
          </a:stretch>
        </p:blipFill>
        <p:spPr>
          <a:xfrm>
            <a:off x="1" y="685799"/>
            <a:ext cx="9143999" cy="6172201"/>
          </a:xfrm>
          <a:prstGeom prst="rect">
            <a:avLst/>
          </a:prstGeom>
        </p:spPr>
      </p:pic>
      <p:sp>
        <p:nvSpPr>
          <p:cNvPr id="6" name="TextBox 5"/>
          <p:cNvSpPr txBox="1"/>
          <p:nvPr/>
        </p:nvSpPr>
        <p:spPr>
          <a:xfrm>
            <a:off x="0" y="1"/>
            <a:ext cx="9144000" cy="830997"/>
          </a:xfrm>
          <a:prstGeom prst="rect">
            <a:avLst/>
          </a:prstGeom>
          <a:solidFill>
            <a:srgbClr val="00B050"/>
          </a:solidFill>
          <a:ln w="76200">
            <a:noFill/>
          </a:ln>
          <a:effectLst>
            <a:outerShdw sx="1000" sy="1000" algn="ctr" rotWithShape="0">
              <a:srgbClr val="000000"/>
            </a:outerShdw>
          </a:effectLst>
        </p:spPr>
        <p:txBody>
          <a:bodyPr wrap="square">
            <a:spAutoFit/>
          </a:bodyPr>
          <a:lstStyle/>
          <a:p>
            <a:pPr algn="ctr">
              <a:defRPr/>
            </a:pPr>
            <a:r>
              <a:rPr lang="en-US" sz="4800" u="none" dirty="0" smtClean="0">
                <a:solidFill>
                  <a:schemeClr val="bg1"/>
                </a:solidFill>
                <a:latin typeface="Arial" charset="0"/>
                <a:cs typeface="Arial" charset="0"/>
              </a:rPr>
              <a:t>Road User State Tax Revenue</a:t>
            </a:r>
            <a:endParaRPr lang="en-US" sz="4400" u="none" dirty="0">
              <a:solidFill>
                <a:schemeClr val="bg1"/>
              </a:solidFill>
              <a:latin typeface="Arial" charset="0"/>
              <a:cs typeface="Arial" charset="0"/>
            </a:endParaRPr>
          </a:p>
        </p:txBody>
      </p:sp>
      <p:sp>
        <p:nvSpPr>
          <p:cNvPr id="5" name="TextBox 4"/>
          <p:cNvSpPr txBox="1"/>
          <p:nvPr/>
        </p:nvSpPr>
        <p:spPr>
          <a:xfrm>
            <a:off x="3035753" y="838200"/>
            <a:ext cx="1482265" cy="738664"/>
          </a:xfrm>
          <a:prstGeom prst="rect">
            <a:avLst/>
          </a:prstGeom>
          <a:solidFill>
            <a:schemeClr val="bg1"/>
          </a:solidFill>
        </p:spPr>
        <p:txBody>
          <a:bodyPr wrap="none" rtlCol="0">
            <a:spAutoFit/>
          </a:bodyPr>
          <a:lstStyle/>
          <a:p>
            <a:pPr algn="ctr"/>
            <a:r>
              <a:rPr lang="en-US" sz="1400" b="1" dirty="0" smtClean="0">
                <a:solidFill>
                  <a:srgbClr val="0070C0"/>
                </a:solidFill>
              </a:rPr>
              <a:t>4.5% Sales Tax on</a:t>
            </a:r>
          </a:p>
          <a:p>
            <a:pPr algn="ctr"/>
            <a:r>
              <a:rPr lang="en-US" sz="1400" b="1" dirty="0" smtClean="0">
                <a:solidFill>
                  <a:srgbClr val="0070C0"/>
                </a:solidFill>
              </a:rPr>
              <a:t>Retail Tire Sales</a:t>
            </a:r>
          </a:p>
          <a:p>
            <a:pPr algn="ctr"/>
            <a:r>
              <a:rPr lang="en-US" sz="1400" b="1" dirty="0" smtClean="0">
                <a:solidFill>
                  <a:srgbClr val="0070C0"/>
                </a:solidFill>
              </a:rPr>
              <a:t>$12.7, 1%</a:t>
            </a:r>
            <a:endParaRPr lang="en-US" sz="1400" b="1" dirty="0">
              <a:solidFill>
                <a:srgbClr val="0070C0"/>
              </a:solidFill>
            </a:endParaRPr>
          </a:p>
        </p:txBody>
      </p:sp>
      <p:sp>
        <p:nvSpPr>
          <p:cNvPr id="7" name="TextBox 6"/>
          <p:cNvSpPr txBox="1"/>
          <p:nvPr/>
        </p:nvSpPr>
        <p:spPr>
          <a:xfrm>
            <a:off x="1600200" y="1219200"/>
            <a:ext cx="1567865" cy="954107"/>
          </a:xfrm>
          <a:prstGeom prst="rect">
            <a:avLst/>
          </a:prstGeom>
          <a:solidFill>
            <a:schemeClr val="bg1"/>
          </a:solidFill>
        </p:spPr>
        <p:txBody>
          <a:bodyPr wrap="none" rtlCol="0">
            <a:spAutoFit/>
          </a:bodyPr>
          <a:lstStyle/>
          <a:p>
            <a:r>
              <a:rPr lang="en-US" sz="1400" b="1" dirty="0" smtClean="0">
                <a:solidFill>
                  <a:srgbClr val="0070C0"/>
                </a:solidFill>
              </a:rPr>
              <a:t>4.5% Sales Tax on </a:t>
            </a:r>
          </a:p>
          <a:p>
            <a:r>
              <a:rPr lang="en-US" sz="1400" b="1" dirty="0" smtClean="0">
                <a:solidFill>
                  <a:srgbClr val="0070C0"/>
                </a:solidFill>
              </a:rPr>
              <a:t>Auto Repair, Parts,</a:t>
            </a:r>
          </a:p>
          <a:p>
            <a:r>
              <a:rPr lang="en-US" sz="1400" b="1" dirty="0" smtClean="0">
                <a:solidFill>
                  <a:srgbClr val="0070C0"/>
                </a:solidFill>
              </a:rPr>
              <a:t>and Services</a:t>
            </a:r>
          </a:p>
          <a:p>
            <a:r>
              <a:rPr lang="en-US" sz="1400" b="1" dirty="0" smtClean="0">
                <a:solidFill>
                  <a:srgbClr val="0070C0"/>
                </a:solidFill>
              </a:rPr>
              <a:t>$91.4, 9%</a:t>
            </a:r>
            <a:endParaRPr lang="en-US" sz="1400" b="1" dirty="0">
              <a:solidFill>
                <a:srgbClr val="0070C0"/>
              </a:solidFill>
            </a:endParaRPr>
          </a:p>
        </p:txBody>
      </p:sp>
      <p:sp>
        <p:nvSpPr>
          <p:cNvPr id="8" name="TextBox 7"/>
          <p:cNvSpPr txBox="1"/>
          <p:nvPr/>
        </p:nvSpPr>
        <p:spPr>
          <a:xfrm>
            <a:off x="1295400" y="2209800"/>
            <a:ext cx="1447801" cy="954107"/>
          </a:xfrm>
          <a:prstGeom prst="rect">
            <a:avLst/>
          </a:prstGeom>
          <a:solidFill>
            <a:schemeClr val="bg1"/>
          </a:solidFill>
        </p:spPr>
        <p:txBody>
          <a:bodyPr wrap="square" rtlCol="0">
            <a:spAutoFit/>
          </a:bodyPr>
          <a:lstStyle/>
          <a:p>
            <a:pPr algn="ctr"/>
            <a:r>
              <a:rPr lang="en-US" sz="1400" b="1" dirty="0" smtClean="0">
                <a:solidFill>
                  <a:srgbClr val="0070C0"/>
                </a:solidFill>
              </a:rPr>
              <a:t>4.5% Sales</a:t>
            </a:r>
          </a:p>
          <a:p>
            <a:pPr algn="ctr"/>
            <a:r>
              <a:rPr lang="en-US" sz="1400" b="1" dirty="0" smtClean="0">
                <a:solidFill>
                  <a:srgbClr val="0070C0"/>
                </a:solidFill>
              </a:rPr>
              <a:t> Tax on Used Vehicles</a:t>
            </a:r>
          </a:p>
          <a:p>
            <a:pPr algn="ctr"/>
            <a:r>
              <a:rPr lang="en-US" sz="1400" b="1" dirty="0" smtClean="0">
                <a:solidFill>
                  <a:srgbClr val="0070C0"/>
                </a:solidFill>
              </a:rPr>
              <a:t>$94.3, 10%</a:t>
            </a:r>
            <a:endParaRPr lang="en-US" sz="1400" b="1" dirty="0">
              <a:solidFill>
                <a:srgbClr val="0070C0"/>
              </a:solidFill>
            </a:endParaRPr>
          </a:p>
        </p:txBody>
      </p:sp>
      <p:sp>
        <p:nvSpPr>
          <p:cNvPr id="9" name="TextBox 8"/>
          <p:cNvSpPr txBox="1"/>
          <p:nvPr/>
        </p:nvSpPr>
        <p:spPr>
          <a:xfrm>
            <a:off x="1295400" y="3733800"/>
            <a:ext cx="1219200" cy="954107"/>
          </a:xfrm>
          <a:prstGeom prst="rect">
            <a:avLst/>
          </a:prstGeom>
          <a:solidFill>
            <a:schemeClr val="bg1"/>
          </a:solidFill>
        </p:spPr>
        <p:txBody>
          <a:bodyPr wrap="square" rtlCol="0">
            <a:spAutoFit/>
          </a:bodyPr>
          <a:lstStyle/>
          <a:p>
            <a:pPr algn="ctr"/>
            <a:r>
              <a:rPr lang="en-US" sz="1400" b="1" dirty="0" smtClean="0">
                <a:solidFill>
                  <a:srgbClr val="0070C0"/>
                </a:solidFill>
              </a:rPr>
              <a:t>4.5 % Sales </a:t>
            </a:r>
          </a:p>
          <a:p>
            <a:pPr algn="ctr"/>
            <a:r>
              <a:rPr lang="en-US" sz="1400" b="1" dirty="0" smtClean="0">
                <a:solidFill>
                  <a:srgbClr val="0070C0"/>
                </a:solidFill>
              </a:rPr>
              <a:t>Tax on New </a:t>
            </a:r>
          </a:p>
          <a:p>
            <a:pPr algn="ctr"/>
            <a:r>
              <a:rPr lang="en-US" sz="1400" b="1" dirty="0" smtClean="0">
                <a:solidFill>
                  <a:srgbClr val="0070C0"/>
                </a:solidFill>
              </a:rPr>
              <a:t>Vehicles</a:t>
            </a:r>
          </a:p>
          <a:p>
            <a:pPr algn="ctr"/>
            <a:r>
              <a:rPr lang="en-US" sz="1400" b="1" dirty="0" smtClean="0">
                <a:solidFill>
                  <a:srgbClr val="0070C0"/>
                </a:solidFill>
              </a:rPr>
              <a:t>$141.2, 15%</a:t>
            </a:r>
            <a:endParaRPr lang="en-US" sz="1400" b="1" dirty="0">
              <a:solidFill>
                <a:srgbClr val="0070C0"/>
              </a:solidFill>
            </a:endParaRPr>
          </a:p>
        </p:txBody>
      </p:sp>
      <p:sp>
        <p:nvSpPr>
          <p:cNvPr id="10" name="TextBox 9"/>
          <p:cNvSpPr txBox="1"/>
          <p:nvPr/>
        </p:nvSpPr>
        <p:spPr>
          <a:xfrm>
            <a:off x="1447800" y="5105400"/>
            <a:ext cx="1224053" cy="738664"/>
          </a:xfrm>
          <a:prstGeom prst="rect">
            <a:avLst/>
          </a:prstGeom>
          <a:solidFill>
            <a:schemeClr val="bg1"/>
          </a:solidFill>
        </p:spPr>
        <p:txBody>
          <a:bodyPr wrap="none" rtlCol="0">
            <a:spAutoFit/>
          </a:bodyPr>
          <a:lstStyle/>
          <a:p>
            <a:pPr algn="ctr"/>
            <a:r>
              <a:rPr lang="en-US" sz="1400" b="1" dirty="0" smtClean="0"/>
              <a:t>Natural Gas</a:t>
            </a:r>
          </a:p>
          <a:p>
            <a:pPr algn="ctr"/>
            <a:r>
              <a:rPr lang="en-US" sz="1400" b="1" dirty="0" smtClean="0"/>
              <a:t>Severance Tax</a:t>
            </a:r>
          </a:p>
          <a:p>
            <a:pPr algn="ctr"/>
            <a:r>
              <a:rPr lang="en-US" sz="1400" b="1" dirty="0" smtClean="0"/>
              <a:t>$49.7, 5%</a:t>
            </a:r>
            <a:endParaRPr lang="en-US" sz="1400" b="1" dirty="0"/>
          </a:p>
        </p:txBody>
      </p:sp>
      <p:sp>
        <p:nvSpPr>
          <p:cNvPr id="11" name="TextBox 10"/>
          <p:cNvSpPr txBox="1"/>
          <p:nvPr/>
        </p:nvSpPr>
        <p:spPr>
          <a:xfrm>
            <a:off x="1752600" y="5791200"/>
            <a:ext cx="1524000" cy="523220"/>
          </a:xfrm>
          <a:prstGeom prst="rect">
            <a:avLst/>
          </a:prstGeom>
          <a:solidFill>
            <a:schemeClr val="bg1"/>
          </a:solidFill>
        </p:spPr>
        <p:txBody>
          <a:bodyPr wrap="square" rtlCol="0">
            <a:spAutoFit/>
          </a:bodyPr>
          <a:lstStyle/>
          <a:p>
            <a:pPr algn="ctr"/>
            <a:r>
              <a:rPr lang="en-US" sz="1400" b="1" dirty="0" smtClean="0"/>
              <a:t>Miscellaneous</a:t>
            </a:r>
          </a:p>
          <a:p>
            <a:pPr algn="ctr"/>
            <a:r>
              <a:rPr lang="en-US" sz="1400" b="1" dirty="0" smtClean="0"/>
              <a:t>37.8, 4%</a:t>
            </a:r>
            <a:endParaRPr lang="en-US" sz="1400" b="1" dirty="0"/>
          </a:p>
        </p:txBody>
      </p:sp>
      <p:sp>
        <p:nvSpPr>
          <p:cNvPr id="12" name="TextBox 11"/>
          <p:cNvSpPr txBox="1"/>
          <p:nvPr/>
        </p:nvSpPr>
        <p:spPr>
          <a:xfrm>
            <a:off x="0" y="6477000"/>
            <a:ext cx="2839239" cy="369332"/>
          </a:xfrm>
          <a:prstGeom prst="rect">
            <a:avLst/>
          </a:prstGeom>
          <a:solidFill>
            <a:schemeClr val="bg1"/>
          </a:solidFill>
        </p:spPr>
        <p:txBody>
          <a:bodyPr wrap="square" rtlCol="0">
            <a:spAutoFit/>
          </a:bodyPr>
          <a:lstStyle/>
          <a:p>
            <a:r>
              <a:rPr lang="en-US" dirty="0" smtClean="0">
                <a:solidFill>
                  <a:schemeClr val="bg1"/>
                </a:solidFill>
              </a:rPr>
              <a:t>…………………………………………..</a:t>
            </a:r>
            <a:endParaRPr lang="en-US" dirty="0">
              <a:solidFill>
                <a:schemeClr val="bg1"/>
              </a:solidFill>
            </a:endParaRPr>
          </a:p>
        </p:txBody>
      </p:sp>
      <p:sp>
        <p:nvSpPr>
          <p:cNvPr id="13" name="TextBox 12"/>
          <p:cNvSpPr txBox="1"/>
          <p:nvPr/>
        </p:nvSpPr>
        <p:spPr>
          <a:xfrm>
            <a:off x="3048000" y="6019800"/>
            <a:ext cx="1196546" cy="738664"/>
          </a:xfrm>
          <a:prstGeom prst="rect">
            <a:avLst/>
          </a:prstGeom>
          <a:solidFill>
            <a:schemeClr val="bg1"/>
          </a:solidFill>
        </p:spPr>
        <p:txBody>
          <a:bodyPr wrap="square" rtlCol="0">
            <a:spAutoFit/>
          </a:bodyPr>
          <a:lstStyle/>
          <a:p>
            <a:pPr algn="ctr"/>
            <a:r>
              <a:rPr lang="en-US" sz="1400" b="1" dirty="0" smtClean="0"/>
              <a:t>Other Vehicle</a:t>
            </a:r>
          </a:p>
          <a:p>
            <a:pPr algn="ctr"/>
            <a:r>
              <a:rPr lang="en-US" sz="1400" b="1" dirty="0" smtClean="0"/>
              <a:t>Registration</a:t>
            </a:r>
          </a:p>
          <a:p>
            <a:pPr algn="ctr"/>
            <a:r>
              <a:rPr lang="en-US" sz="1400" b="1" dirty="0" smtClean="0"/>
              <a:t>$10.7, 1%</a:t>
            </a:r>
            <a:endParaRPr lang="en-US" sz="1400" b="1" dirty="0"/>
          </a:p>
        </p:txBody>
      </p:sp>
      <p:sp>
        <p:nvSpPr>
          <p:cNvPr id="14" name="TextBox 13"/>
          <p:cNvSpPr txBox="1"/>
          <p:nvPr/>
        </p:nvSpPr>
        <p:spPr>
          <a:xfrm>
            <a:off x="4495800" y="6119336"/>
            <a:ext cx="1219200" cy="738664"/>
          </a:xfrm>
          <a:prstGeom prst="rect">
            <a:avLst/>
          </a:prstGeom>
          <a:solidFill>
            <a:schemeClr val="bg1"/>
          </a:solidFill>
        </p:spPr>
        <p:txBody>
          <a:bodyPr wrap="square" rtlCol="0">
            <a:spAutoFit/>
          </a:bodyPr>
          <a:lstStyle/>
          <a:p>
            <a:pPr algn="ctr"/>
            <a:r>
              <a:rPr lang="en-US" sz="1400" b="1" dirty="0" smtClean="0"/>
              <a:t>Heavy Truck</a:t>
            </a:r>
          </a:p>
          <a:p>
            <a:pPr algn="ctr"/>
            <a:r>
              <a:rPr lang="en-US" sz="1400" b="1" dirty="0" smtClean="0"/>
              <a:t>Registration</a:t>
            </a:r>
          </a:p>
          <a:p>
            <a:pPr algn="ctr"/>
            <a:r>
              <a:rPr lang="en-US" sz="1400" b="1" dirty="0" smtClean="0"/>
              <a:t>$54.5, 6%</a:t>
            </a:r>
            <a:endParaRPr lang="en-US" sz="1400" b="1" dirty="0"/>
          </a:p>
        </p:txBody>
      </p:sp>
      <p:sp>
        <p:nvSpPr>
          <p:cNvPr id="15" name="TextBox 14"/>
          <p:cNvSpPr txBox="1"/>
          <p:nvPr/>
        </p:nvSpPr>
        <p:spPr>
          <a:xfrm>
            <a:off x="5791200" y="5943600"/>
            <a:ext cx="1752600" cy="738664"/>
          </a:xfrm>
          <a:prstGeom prst="rect">
            <a:avLst/>
          </a:prstGeom>
          <a:solidFill>
            <a:schemeClr val="bg1"/>
          </a:solidFill>
        </p:spPr>
        <p:txBody>
          <a:bodyPr wrap="square" rtlCol="0">
            <a:spAutoFit/>
          </a:bodyPr>
          <a:lstStyle/>
          <a:p>
            <a:pPr algn="ctr"/>
            <a:r>
              <a:rPr lang="en-US" sz="1400" b="1" dirty="0" smtClean="0"/>
              <a:t>Automobile &amp; Pickup</a:t>
            </a:r>
          </a:p>
          <a:p>
            <a:pPr algn="ctr"/>
            <a:r>
              <a:rPr lang="en-US" sz="1400" b="1" dirty="0" smtClean="0"/>
              <a:t>Registration</a:t>
            </a:r>
          </a:p>
          <a:p>
            <a:pPr algn="ctr"/>
            <a:r>
              <a:rPr lang="en-US" sz="1400" b="1" dirty="0" smtClean="0"/>
              <a:t>$53.4, 6%</a:t>
            </a:r>
            <a:endParaRPr lang="en-US" sz="1400" b="1" dirty="0"/>
          </a:p>
        </p:txBody>
      </p:sp>
      <p:sp>
        <p:nvSpPr>
          <p:cNvPr id="16" name="TextBox 15"/>
          <p:cNvSpPr txBox="1"/>
          <p:nvPr/>
        </p:nvSpPr>
        <p:spPr>
          <a:xfrm>
            <a:off x="6629400" y="5181600"/>
            <a:ext cx="990601" cy="738664"/>
          </a:xfrm>
          <a:prstGeom prst="rect">
            <a:avLst/>
          </a:prstGeom>
          <a:solidFill>
            <a:schemeClr val="bg1"/>
          </a:solidFill>
        </p:spPr>
        <p:txBody>
          <a:bodyPr wrap="square" rtlCol="0">
            <a:spAutoFit/>
          </a:bodyPr>
          <a:lstStyle/>
          <a:p>
            <a:pPr algn="ctr"/>
            <a:r>
              <a:rPr lang="en-US" sz="1400" b="1" dirty="0" smtClean="0"/>
              <a:t>Diesel Tax</a:t>
            </a:r>
          </a:p>
          <a:p>
            <a:pPr algn="ctr"/>
            <a:r>
              <a:rPr lang="en-US" sz="1400" b="1" dirty="0" smtClean="0"/>
              <a:t>$128.3, 13%</a:t>
            </a:r>
            <a:endParaRPr lang="en-US" sz="1400" b="1" dirty="0"/>
          </a:p>
        </p:txBody>
      </p:sp>
      <p:sp>
        <p:nvSpPr>
          <p:cNvPr id="17" name="TextBox 16"/>
          <p:cNvSpPr txBox="1"/>
          <p:nvPr/>
        </p:nvSpPr>
        <p:spPr>
          <a:xfrm>
            <a:off x="6705600" y="1981200"/>
            <a:ext cx="928575" cy="762000"/>
          </a:xfrm>
          <a:prstGeom prst="rect">
            <a:avLst/>
          </a:prstGeom>
          <a:solidFill>
            <a:schemeClr val="bg1"/>
          </a:solidFill>
        </p:spPr>
        <p:txBody>
          <a:bodyPr wrap="square" rtlCol="0">
            <a:spAutoFit/>
          </a:bodyPr>
          <a:lstStyle/>
          <a:p>
            <a:pPr algn="ctr"/>
            <a:r>
              <a:rPr lang="en-US" sz="1400" b="1" dirty="0" smtClean="0"/>
              <a:t>Gas Tax</a:t>
            </a:r>
          </a:p>
          <a:p>
            <a:pPr algn="ctr"/>
            <a:r>
              <a:rPr lang="en-US" sz="1400" b="1" dirty="0" smtClean="0"/>
              <a:t>$295.8, </a:t>
            </a:r>
          </a:p>
          <a:p>
            <a:pPr algn="ctr"/>
            <a:r>
              <a:rPr lang="en-US" sz="1400" b="1" dirty="0" smtClean="0"/>
              <a:t>30%</a:t>
            </a:r>
            <a:endParaRPr lang="en-US" sz="1400" b="1" dirty="0"/>
          </a:p>
        </p:txBody>
      </p:sp>
      <p:sp>
        <p:nvSpPr>
          <p:cNvPr id="18" name="TextBox 17"/>
          <p:cNvSpPr txBox="1"/>
          <p:nvPr/>
        </p:nvSpPr>
        <p:spPr>
          <a:xfrm>
            <a:off x="0" y="1752600"/>
            <a:ext cx="1163267" cy="1200329"/>
          </a:xfrm>
          <a:prstGeom prst="rect">
            <a:avLst/>
          </a:prstGeom>
          <a:solidFill>
            <a:schemeClr val="bg1"/>
          </a:solidFill>
        </p:spPr>
        <p:txBody>
          <a:bodyPr wrap="none" rtlCol="0">
            <a:spAutoFit/>
          </a:bodyPr>
          <a:lstStyle/>
          <a:p>
            <a:r>
              <a:rPr lang="en-US" b="1" dirty="0" smtClean="0">
                <a:solidFill>
                  <a:srgbClr val="0070C0"/>
                </a:solidFill>
              </a:rPr>
              <a:t>35% of</a:t>
            </a:r>
          </a:p>
          <a:p>
            <a:r>
              <a:rPr lang="en-US" b="1" dirty="0" smtClean="0">
                <a:solidFill>
                  <a:srgbClr val="0070C0"/>
                </a:solidFill>
              </a:rPr>
              <a:t>Current</a:t>
            </a:r>
          </a:p>
          <a:p>
            <a:r>
              <a:rPr lang="en-US" b="1" dirty="0" smtClean="0">
                <a:solidFill>
                  <a:srgbClr val="0070C0"/>
                </a:solidFill>
              </a:rPr>
              <a:t>Road User</a:t>
            </a:r>
          </a:p>
          <a:p>
            <a:r>
              <a:rPr lang="en-US" b="1" dirty="0" smtClean="0">
                <a:solidFill>
                  <a:srgbClr val="0070C0"/>
                </a:solidFill>
              </a:rPr>
              <a:t>Related</a:t>
            </a:r>
            <a:endParaRPr lang="en-US" b="1" dirty="0">
              <a:solidFill>
                <a:srgbClr val="0070C0"/>
              </a:solidFill>
            </a:endParaRPr>
          </a:p>
        </p:txBody>
      </p:sp>
      <p:sp>
        <p:nvSpPr>
          <p:cNvPr id="19" name="TextBox 18"/>
          <p:cNvSpPr txBox="1"/>
          <p:nvPr/>
        </p:nvSpPr>
        <p:spPr>
          <a:xfrm>
            <a:off x="0" y="2895600"/>
            <a:ext cx="1116268" cy="646331"/>
          </a:xfrm>
          <a:prstGeom prst="rect">
            <a:avLst/>
          </a:prstGeom>
          <a:solidFill>
            <a:schemeClr val="bg1"/>
          </a:solidFill>
        </p:spPr>
        <p:txBody>
          <a:bodyPr wrap="none" rtlCol="0">
            <a:spAutoFit/>
          </a:bodyPr>
          <a:lstStyle/>
          <a:p>
            <a:r>
              <a:rPr lang="en-US" b="1" dirty="0" smtClean="0">
                <a:solidFill>
                  <a:srgbClr val="0070C0"/>
                </a:solidFill>
              </a:rPr>
              <a:t>Tax </a:t>
            </a:r>
          </a:p>
          <a:p>
            <a:r>
              <a:rPr lang="en-US" b="1" dirty="0" smtClean="0">
                <a:solidFill>
                  <a:srgbClr val="0070C0"/>
                </a:solidFill>
              </a:rPr>
              <a:t>(Gen Rev</a:t>
            </a:r>
            <a:r>
              <a:rPr lang="en-US" dirty="0" smtClean="0">
                <a:solidFill>
                  <a:srgbClr val="0070C0"/>
                </a:solidFill>
              </a:rPr>
              <a:t>)</a:t>
            </a:r>
            <a:endParaRPr lang="en-US" dirty="0">
              <a:solidFill>
                <a:srgbClr val="0070C0"/>
              </a:solidFill>
            </a:endParaRPr>
          </a:p>
        </p:txBody>
      </p:sp>
      <p:sp>
        <p:nvSpPr>
          <p:cNvPr id="20" name="TextBox 19"/>
          <p:cNvSpPr txBox="1"/>
          <p:nvPr/>
        </p:nvSpPr>
        <p:spPr>
          <a:xfrm>
            <a:off x="7772400" y="3352801"/>
            <a:ext cx="1371600" cy="1200329"/>
          </a:xfrm>
          <a:prstGeom prst="rect">
            <a:avLst/>
          </a:prstGeom>
          <a:solidFill>
            <a:schemeClr val="bg1"/>
          </a:solidFill>
        </p:spPr>
        <p:txBody>
          <a:bodyPr wrap="square" rtlCol="0">
            <a:spAutoFit/>
          </a:bodyPr>
          <a:lstStyle/>
          <a:p>
            <a:r>
              <a:rPr lang="en-US" b="1" dirty="0" smtClean="0"/>
              <a:t>65% of</a:t>
            </a:r>
          </a:p>
          <a:p>
            <a:r>
              <a:rPr lang="en-US" b="1" dirty="0" smtClean="0"/>
              <a:t>Current</a:t>
            </a:r>
          </a:p>
          <a:p>
            <a:r>
              <a:rPr lang="en-US" b="1" dirty="0" smtClean="0"/>
              <a:t>Road User</a:t>
            </a:r>
          </a:p>
          <a:p>
            <a:r>
              <a:rPr lang="en-US" b="1" dirty="0" smtClean="0"/>
              <a:t>Related</a:t>
            </a:r>
            <a:endParaRPr lang="en-US" b="1" dirty="0"/>
          </a:p>
        </p:txBody>
      </p:sp>
      <p:sp>
        <p:nvSpPr>
          <p:cNvPr id="21" name="TextBox 20"/>
          <p:cNvSpPr txBox="1"/>
          <p:nvPr/>
        </p:nvSpPr>
        <p:spPr>
          <a:xfrm>
            <a:off x="7772400" y="4495800"/>
            <a:ext cx="1371600" cy="1200329"/>
          </a:xfrm>
          <a:prstGeom prst="rect">
            <a:avLst/>
          </a:prstGeom>
          <a:solidFill>
            <a:schemeClr val="bg1"/>
          </a:solidFill>
        </p:spPr>
        <p:txBody>
          <a:bodyPr wrap="square" rtlCol="0">
            <a:spAutoFit/>
          </a:bodyPr>
          <a:lstStyle/>
          <a:p>
            <a:r>
              <a:rPr lang="en-US" b="1" dirty="0" smtClean="0"/>
              <a:t>Tax</a:t>
            </a:r>
          </a:p>
          <a:p>
            <a:r>
              <a:rPr lang="en-US" b="1" dirty="0" smtClean="0"/>
              <a:t>Revenue</a:t>
            </a:r>
          </a:p>
          <a:p>
            <a:r>
              <a:rPr lang="en-US" b="1" dirty="0" smtClean="0"/>
              <a:t>(Highway</a:t>
            </a:r>
          </a:p>
          <a:p>
            <a:r>
              <a:rPr lang="en-US" b="1" dirty="0" smtClean="0"/>
              <a:t> Revenue</a:t>
            </a:r>
            <a:endParaRPr lang="en-US" b="1" dirty="0"/>
          </a:p>
        </p:txBody>
      </p:sp>
      <p:cxnSp>
        <p:nvCxnSpPr>
          <p:cNvPr id="23" name="Straight Connector 22"/>
          <p:cNvCxnSpPr/>
          <p:nvPr/>
        </p:nvCxnSpPr>
        <p:spPr>
          <a:xfrm flipH="1" flipV="1">
            <a:off x="4267200" y="1371600"/>
            <a:ext cx="381000" cy="228600"/>
          </a:xfrm>
          <a:prstGeom prst="line">
            <a:avLst/>
          </a:prstGeom>
          <a:ln w="57150"/>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H="1">
            <a:off x="2743200" y="1752600"/>
            <a:ext cx="12192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a:off x="2514600" y="2590800"/>
            <a:ext cx="5334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flipH="1">
            <a:off x="2667000" y="5334000"/>
            <a:ext cx="6096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49" name="Straight Connector 48"/>
          <p:cNvCxnSpPr/>
          <p:nvPr/>
        </p:nvCxnSpPr>
        <p:spPr>
          <a:xfrm flipH="1">
            <a:off x="2971800" y="5715000"/>
            <a:ext cx="762000" cy="457200"/>
          </a:xfrm>
          <a:prstGeom prst="line">
            <a:avLst/>
          </a:prstGeom>
          <a:ln w="57150"/>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flipH="1">
            <a:off x="4114800" y="5943600"/>
            <a:ext cx="76200" cy="152400"/>
          </a:xfrm>
          <a:prstGeom prst="line">
            <a:avLst/>
          </a:prstGeom>
          <a:ln w="57150"/>
        </p:spPr>
        <p:style>
          <a:lnRef idx="1">
            <a:schemeClr val="dk1"/>
          </a:lnRef>
          <a:fillRef idx="0">
            <a:schemeClr val="dk1"/>
          </a:fillRef>
          <a:effectRef idx="0">
            <a:schemeClr val="dk1"/>
          </a:effectRef>
          <a:fontRef idx="minor">
            <a:schemeClr val="tx1"/>
          </a:fontRef>
        </p:style>
      </p:cxnSp>
      <p:cxnSp>
        <p:nvCxnSpPr>
          <p:cNvPr id="61" name="Straight Connector 60"/>
          <p:cNvCxnSpPr>
            <a:endCxn id="14" idx="1"/>
          </p:cNvCxnSpPr>
          <p:nvPr/>
        </p:nvCxnSpPr>
        <p:spPr>
          <a:xfrm>
            <a:off x="4495800" y="6019800"/>
            <a:ext cx="0" cy="468868"/>
          </a:xfrm>
          <a:prstGeom prst="line">
            <a:avLst/>
          </a:prstGeom>
          <a:ln w="57150"/>
        </p:spPr>
        <p:style>
          <a:lnRef idx="1">
            <a:schemeClr val="dk1"/>
          </a:lnRef>
          <a:fillRef idx="0">
            <a:schemeClr val="dk1"/>
          </a:fillRef>
          <a:effectRef idx="0">
            <a:schemeClr val="dk1"/>
          </a:effectRef>
          <a:fontRef idx="minor">
            <a:schemeClr val="tx1"/>
          </a:fontRef>
        </p:style>
      </p:cxnSp>
      <p:cxnSp>
        <p:nvCxnSpPr>
          <p:cNvPr id="66" name="Straight Connector 65"/>
          <p:cNvCxnSpPr/>
          <p:nvPr/>
        </p:nvCxnSpPr>
        <p:spPr>
          <a:xfrm>
            <a:off x="5486400" y="6019800"/>
            <a:ext cx="304800" cy="76200"/>
          </a:xfrm>
          <a:prstGeom prst="line">
            <a:avLst/>
          </a:prstGeom>
          <a:ln w="57150"/>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a:off x="6477000" y="5334000"/>
            <a:ext cx="22860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73" name="Straight Connector 72"/>
          <p:cNvCxnSpPr/>
          <p:nvPr/>
        </p:nvCxnSpPr>
        <p:spPr>
          <a:xfrm flipV="1">
            <a:off x="6629400" y="2438400"/>
            <a:ext cx="228600" cy="152400"/>
          </a:xfrm>
          <a:prstGeom prst="line">
            <a:avLst/>
          </a:prstGeom>
          <a:ln w="57150"/>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flipH="1">
            <a:off x="2362200" y="4191000"/>
            <a:ext cx="381000" cy="0"/>
          </a:xfrm>
          <a:prstGeom prst="line">
            <a:avLst/>
          </a:prstGeom>
          <a:ln w="57150"/>
        </p:spPr>
        <p:style>
          <a:lnRef idx="1">
            <a:schemeClr val="dk1"/>
          </a:lnRef>
          <a:fillRef idx="0">
            <a:schemeClr val="dk1"/>
          </a:fillRef>
          <a:effectRef idx="0">
            <a:schemeClr val="dk1"/>
          </a:effectRef>
          <a:fontRef idx="minor">
            <a:schemeClr val="tx1"/>
          </a:fontRef>
        </p:style>
      </p:cxnSp>
      <p:sp>
        <p:nvSpPr>
          <p:cNvPr id="89" name="TextBox 88"/>
          <p:cNvSpPr txBox="1"/>
          <p:nvPr/>
        </p:nvSpPr>
        <p:spPr>
          <a:xfrm>
            <a:off x="4572000" y="838200"/>
            <a:ext cx="1491228" cy="369332"/>
          </a:xfrm>
          <a:prstGeom prst="rect">
            <a:avLst/>
          </a:prstGeom>
          <a:solidFill>
            <a:schemeClr val="bg1"/>
          </a:solidFill>
        </p:spPr>
        <p:txBody>
          <a:bodyPr wrap="square" rtlCol="0">
            <a:spAutoFit/>
          </a:bodyPr>
          <a:lstStyle/>
          <a:p>
            <a:r>
              <a:rPr lang="en-US" dirty="0" smtClean="0">
                <a:solidFill>
                  <a:schemeClr val="bg1"/>
                </a:solidFill>
              </a:rPr>
              <a:t>&gt;&gt;&gt;&gt;&gt;&gt;&gt;&gt;&gt;&gt;</a:t>
            </a:r>
            <a:endParaRPr lang="en-US" dirty="0">
              <a:solidFill>
                <a:schemeClr val="bg1"/>
              </a:solidFill>
            </a:endParaRPr>
          </a:p>
        </p:txBody>
      </p:sp>
    </p:spTree>
  </p:cSld>
  <p:clrMapOvr>
    <a:masterClrMapping/>
  </p:clrMapOvr>
  <p:transition>
    <p:cover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ChangeArrowheads="1"/>
          </p:cNvSpPr>
          <p:nvPr/>
        </p:nvSpPr>
        <p:spPr bwMode="auto">
          <a:xfrm>
            <a:off x="1981200" y="0"/>
            <a:ext cx="6934200" cy="685800"/>
          </a:xfrm>
          <a:prstGeom prst="rect">
            <a:avLst/>
          </a:prstGeom>
          <a:noFill/>
          <a:ln w="9525">
            <a:noFill/>
            <a:miter lim="800000"/>
            <a:headEnd/>
            <a:tailEnd/>
          </a:ln>
        </p:spPr>
        <p:txBody>
          <a:bodyPr lIns="92075" tIns="46038" rIns="92075" bIns="46038" anchor="ctr"/>
          <a:lstStyle/>
          <a:p>
            <a:pPr algn="ctr" fontAlgn="base">
              <a:spcBef>
                <a:spcPct val="0"/>
              </a:spcBef>
              <a:spcAft>
                <a:spcPct val="0"/>
              </a:spcAft>
            </a:pPr>
            <a:r>
              <a:rPr lang="en-US" sz="3200" b="1" dirty="0" smtClean="0">
                <a:solidFill>
                  <a:prstClr val="black"/>
                </a:solidFill>
                <a:latin typeface="Arial" pitchFamily="34" charset="0"/>
                <a:cs typeface="Arial" pitchFamily="34" charset="0"/>
              </a:rPr>
              <a:t>Interstate Rehabilitation Program</a:t>
            </a:r>
          </a:p>
        </p:txBody>
      </p:sp>
      <p:pic>
        <p:nvPicPr>
          <p:cNvPr id="5" name="Picture 4" descr="IRP Statewide -May.jpg"/>
          <p:cNvPicPr>
            <a:picLocks noChangeAspect="1"/>
          </p:cNvPicPr>
          <p:nvPr/>
        </p:nvPicPr>
        <p:blipFill>
          <a:blip r:embed="rId3" cstate="print"/>
          <a:srcRect l="1111" t="1266" r="1111"/>
          <a:stretch>
            <a:fillRect/>
          </a:stretch>
        </p:blipFill>
        <p:spPr>
          <a:xfrm>
            <a:off x="2133600" y="685800"/>
            <a:ext cx="6781800" cy="5943600"/>
          </a:xfrm>
          <a:prstGeom prst="rect">
            <a:avLst/>
          </a:prstGeom>
          <a:effectLst>
            <a:outerShdw blurRad="508000" dist="228600" dir="3000000" algn="ctr" rotWithShape="0">
              <a:srgbClr val="000000">
                <a:alpha val="87000"/>
              </a:srgbClr>
            </a:outerShdw>
          </a:effectLst>
        </p:spPr>
      </p:pic>
      <p:sp>
        <p:nvSpPr>
          <p:cNvPr id="53252" name="TextBox 6"/>
          <p:cNvSpPr txBox="1">
            <a:spLocks noChangeArrowheads="1"/>
          </p:cNvSpPr>
          <p:nvPr/>
        </p:nvSpPr>
        <p:spPr bwMode="auto">
          <a:xfrm>
            <a:off x="7391400" y="5562600"/>
            <a:ext cx="1481138" cy="954088"/>
          </a:xfrm>
          <a:prstGeom prst="rect">
            <a:avLst/>
          </a:prstGeom>
          <a:solidFill>
            <a:srgbClr val="00B050"/>
          </a:solidFill>
          <a:ln w="9525">
            <a:solidFill>
              <a:schemeClr val="tx1"/>
            </a:solidFill>
            <a:miter lim="800000"/>
            <a:headEnd/>
            <a:tailEnd/>
          </a:ln>
        </p:spPr>
        <p:txBody>
          <a:bodyPr wrap="none">
            <a:spAutoFit/>
          </a:bodyPr>
          <a:lstStyle/>
          <a:p>
            <a:pPr algn="ctr" fontAlgn="base">
              <a:spcBef>
                <a:spcPct val="0"/>
              </a:spcBef>
              <a:spcAft>
                <a:spcPct val="0"/>
              </a:spcAft>
            </a:pPr>
            <a:r>
              <a:rPr lang="en-US" sz="2800" b="1" u="sng" smtClean="0">
                <a:solidFill>
                  <a:prstClr val="white"/>
                </a:solidFill>
                <a:latin typeface="Arial" pitchFamily="34" charset="0"/>
                <a:cs typeface="Arial" pitchFamily="34" charset="0"/>
              </a:rPr>
              <a:t>Planned </a:t>
            </a:r>
          </a:p>
          <a:p>
            <a:pPr algn="ctr" fontAlgn="base">
              <a:spcBef>
                <a:spcPct val="0"/>
              </a:spcBef>
              <a:spcAft>
                <a:spcPct val="0"/>
              </a:spcAft>
            </a:pPr>
            <a:r>
              <a:rPr lang="en-US" sz="2800" b="1" u="sng" smtClean="0">
                <a:solidFill>
                  <a:prstClr val="white"/>
                </a:solidFill>
                <a:latin typeface="Arial" pitchFamily="34" charset="0"/>
                <a:cs typeface="Arial" pitchFamily="34" charset="0"/>
              </a:rPr>
              <a:t>Projects</a:t>
            </a:r>
            <a:endParaRPr lang="en-US" sz="2800" b="1" u="sng" smtClean="0">
              <a:solidFill>
                <a:prstClr val="black"/>
              </a:solidFill>
              <a:latin typeface="Arial" pitchFamily="34" charset="0"/>
              <a:cs typeface="Arial" pitchFamily="34" charset="0"/>
            </a:endParaRPr>
          </a:p>
        </p:txBody>
      </p:sp>
      <p:pic>
        <p:nvPicPr>
          <p:cNvPr id="53253" name="Picture 5" descr="aDSC_6344.jpg"/>
          <p:cNvPicPr>
            <a:picLocks noChangeAspect="1"/>
          </p:cNvPicPr>
          <p:nvPr/>
        </p:nvPicPr>
        <p:blipFill>
          <a:blip r:embed="rId4" cstate="print"/>
          <a:srcRect/>
          <a:stretch>
            <a:fillRect/>
          </a:stretch>
        </p:blipFill>
        <p:spPr bwMode="auto">
          <a:xfrm>
            <a:off x="0" y="0"/>
            <a:ext cx="1905000" cy="6858000"/>
          </a:xfrm>
          <a:prstGeom prst="rect">
            <a:avLst/>
          </a:prstGeom>
          <a:noFill/>
          <a:ln w="9525">
            <a:noFill/>
            <a:miter lim="800000"/>
            <a:headEnd/>
            <a:tailEnd/>
          </a:ln>
        </p:spPr>
      </p:pic>
      <p:pic>
        <p:nvPicPr>
          <p:cNvPr id="53254" name="Picture 9" descr="aDSC_1254.jpg"/>
          <p:cNvPicPr>
            <a:picLocks noChangeAspect="1"/>
          </p:cNvPicPr>
          <p:nvPr/>
        </p:nvPicPr>
        <p:blipFill>
          <a:blip r:embed="rId5" cstate="print"/>
          <a:srcRect/>
          <a:stretch>
            <a:fillRect/>
          </a:stretch>
        </p:blipFill>
        <p:spPr bwMode="auto">
          <a:xfrm>
            <a:off x="0" y="0"/>
            <a:ext cx="1905000"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ChangeArrowheads="1"/>
          </p:cNvSpPr>
          <p:nvPr/>
        </p:nvSpPr>
        <p:spPr bwMode="auto">
          <a:xfrm>
            <a:off x="1981200" y="0"/>
            <a:ext cx="6934200" cy="685800"/>
          </a:xfrm>
          <a:prstGeom prst="rect">
            <a:avLst/>
          </a:prstGeom>
          <a:noFill/>
          <a:ln w="9525">
            <a:noFill/>
            <a:miter lim="800000"/>
            <a:headEnd/>
            <a:tailEnd/>
          </a:ln>
        </p:spPr>
        <p:txBody>
          <a:bodyPr lIns="92075" tIns="46038" rIns="92075" bIns="46038" anchor="ctr"/>
          <a:lstStyle/>
          <a:p>
            <a:pPr algn="ctr" fontAlgn="base">
              <a:spcBef>
                <a:spcPct val="0"/>
              </a:spcBef>
              <a:spcAft>
                <a:spcPct val="0"/>
              </a:spcAft>
            </a:pPr>
            <a:r>
              <a:rPr lang="en-US" sz="3200" b="1" dirty="0" smtClean="0">
                <a:solidFill>
                  <a:prstClr val="black"/>
                </a:solidFill>
                <a:latin typeface="Arial" pitchFamily="34" charset="0"/>
                <a:cs typeface="Arial" pitchFamily="34" charset="0"/>
              </a:rPr>
              <a:t>Interstate Rehabilitation Program</a:t>
            </a:r>
          </a:p>
        </p:txBody>
      </p:sp>
      <p:pic>
        <p:nvPicPr>
          <p:cNvPr id="5" name="Picture 4" descr="IRP Statewide -May.jpg"/>
          <p:cNvPicPr>
            <a:picLocks noChangeAspect="1"/>
          </p:cNvPicPr>
          <p:nvPr/>
        </p:nvPicPr>
        <p:blipFill>
          <a:blip r:embed="rId3" cstate="print"/>
          <a:srcRect l="1111" t="1266"/>
          <a:stretch>
            <a:fillRect/>
          </a:stretch>
        </p:blipFill>
        <p:spPr>
          <a:xfrm>
            <a:off x="2133600" y="685800"/>
            <a:ext cx="6781800" cy="5943600"/>
          </a:xfrm>
          <a:prstGeom prst="rect">
            <a:avLst/>
          </a:prstGeom>
          <a:effectLst>
            <a:outerShdw blurRad="508000" dist="228600" dir="3000000" algn="ctr" rotWithShape="0">
              <a:srgbClr val="000000">
                <a:alpha val="87000"/>
              </a:srgbClr>
            </a:outerShdw>
          </a:effectLst>
        </p:spPr>
      </p:pic>
      <p:sp>
        <p:nvSpPr>
          <p:cNvPr id="53252" name="TextBox 6"/>
          <p:cNvSpPr txBox="1">
            <a:spLocks noChangeArrowheads="1"/>
          </p:cNvSpPr>
          <p:nvPr/>
        </p:nvSpPr>
        <p:spPr bwMode="auto">
          <a:xfrm>
            <a:off x="7391400" y="5562600"/>
            <a:ext cx="1481138" cy="954088"/>
          </a:xfrm>
          <a:prstGeom prst="rect">
            <a:avLst/>
          </a:prstGeom>
          <a:solidFill>
            <a:srgbClr val="00B050"/>
          </a:solidFill>
          <a:ln w="9525">
            <a:solidFill>
              <a:schemeClr val="tx1"/>
            </a:solidFill>
            <a:miter lim="800000"/>
            <a:headEnd/>
            <a:tailEnd/>
          </a:ln>
        </p:spPr>
        <p:txBody>
          <a:bodyPr wrap="none">
            <a:spAutoFit/>
          </a:bodyPr>
          <a:lstStyle/>
          <a:p>
            <a:pPr algn="ctr" fontAlgn="base">
              <a:spcBef>
                <a:spcPct val="0"/>
              </a:spcBef>
              <a:spcAft>
                <a:spcPct val="0"/>
              </a:spcAft>
            </a:pPr>
            <a:r>
              <a:rPr lang="en-US" sz="2800" b="1" u="sng" smtClean="0">
                <a:solidFill>
                  <a:prstClr val="white"/>
                </a:solidFill>
                <a:latin typeface="Arial" pitchFamily="34" charset="0"/>
                <a:cs typeface="Arial" pitchFamily="34" charset="0"/>
              </a:rPr>
              <a:t>Planned </a:t>
            </a:r>
          </a:p>
          <a:p>
            <a:pPr algn="ctr" fontAlgn="base">
              <a:spcBef>
                <a:spcPct val="0"/>
              </a:spcBef>
              <a:spcAft>
                <a:spcPct val="0"/>
              </a:spcAft>
            </a:pPr>
            <a:r>
              <a:rPr lang="en-US" sz="2800" b="1" u="sng" smtClean="0">
                <a:solidFill>
                  <a:prstClr val="white"/>
                </a:solidFill>
                <a:latin typeface="Arial" pitchFamily="34" charset="0"/>
                <a:cs typeface="Arial" pitchFamily="34" charset="0"/>
              </a:rPr>
              <a:t>Projects</a:t>
            </a:r>
            <a:endParaRPr lang="en-US" sz="2800" b="1" u="sng" smtClean="0">
              <a:solidFill>
                <a:prstClr val="black"/>
              </a:solidFill>
              <a:latin typeface="Arial" pitchFamily="34" charset="0"/>
              <a:cs typeface="Arial" pitchFamily="34" charset="0"/>
            </a:endParaRPr>
          </a:p>
        </p:txBody>
      </p:sp>
      <p:pic>
        <p:nvPicPr>
          <p:cNvPr id="53253" name="Picture 5" descr="aDSC_6344.jpg"/>
          <p:cNvPicPr>
            <a:picLocks noChangeAspect="1"/>
          </p:cNvPicPr>
          <p:nvPr/>
        </p:nvPicPr>
        <p:blipFill>
          <a:blip r:embed="rId4" cstate="print"/>
          <a:srcRect/>
          <a:stretch>
            <a:fillRect/>
          </a:stretch>
        </p:blipFill>
        <p:spPr bwMode="auto">
          <a:xfrm>
            <a:off x="0" y="0"/>
            <a:ext cx="1905000" cy="6858000"/>
          </a:xfrm>
          <a:prstGeom prst="rect">
            <a:avLst/>
          </a:prstGeom>
          <a:noFill/>
          <a:ln w="9525">
            <a:noFill/>
            <a:miter lim="800000"/>
            <a:headEnd/>
            <a:tailEnd/>
          </a:ln>
        </p:spPr>
      </p:pic>
      <p:pic>
        <p:nvPicPr>
          <p:cNvPr id="53254" name="Picture 9" descr="aDSC_1254.jpg"/>
          <p:cNvPicPr>
            <a:picLocks noChangeAspect="1"/>
          </p:cNvPicPr>
          <p:nvPr/>
        </p:nvPicPr>
        <p:blipFill>
          <a:blip r:embed="rId5" cstate="print"/>
          <a:srcRect/>
          <a:stretch>
            <a:fillRect/>
          </a:stretch>
        </p:blipFill>
        <p:spPr bwMode="auto">
          <a:xfrm>
            <a:off x="0" y="0"/>
            <a:ext cx="1905000" cy="6858000"/>
          </a:xfrm>
          <a:prstGeom prst="rect">
            <a:avLst/>
          </a:prstGeom>
          <a:noFill/>
          <a:ln w="9525">
            <a:noFill/>
            <a:miter lim="800000"/>
            <a:headEnd/>
            <a:tailEnd/>
          </a:ln>
        </p:spPr>
      </p:pic>
      <p:pic>
        <p:nvPicPr>
          <p:cNvPr id="7" name="Picture 6" descr="IRPStatewide-July.jpg"/>
          <p:cNvPicPr>
            <a:picLocks noChangeAspect="1"/>
          </p:cNvPicPr>
          <p:nvPr/>
        </p:nvPicPr>
        <p:blipFill>
          <a:blip r:embed="rId6" cstate="print"/>
          <a:srcRect r="2247"/>
          <a:stretch>
            <a:fillRect/>
          </a:stretch>
        </p:blipFill>
        <p:spPr>
          <a:xfrm>
            <a:off x="2133600" y="685800"/>
            <a:ext cx="6781800" cy="5943600"/>
          </a:xfrm>
          <a:prstGeom prst="rect">
            <a:avLst/>
          </a:prstGeom>
          <a:effectLst>
            <a:outerShdw sx="1000" sy="1000" algn="ctr" rotWithShape="0">
              <a:srgbClr val="000000"/>
            </a:outerShdw>
          </a:effectLst>
        </p:spPr>
      </p:pic>
      <p:sp>
        <p:nvSpPr>
          <p:cNvPr id="8" name="TextBox 7"/>
          <p:cNvSpPr txBox="1"/>
          <p:nvPr/>
        </p:nvSpPr>
        <p:spPr>
          <a:xfrm>
            <a:off x="7239000" y="5029200"/>
            <a:ext cx="1600200" cy="400110"/>
          </a:xfrm>
          <a:prstGeom prst="rect">
            <a:avLst/>
          </a:prstGeom>
          <a:solidFill>
            <a:srgbClr val="FF0000"/>
          </a:solidFill>
          <a:ln>
            <a:solidFill>
              <a:schemeClr val="tx1"/>
            </a:solidFill>
          </a:ln>
        </p:spPr>
        <p:txBody>
          <a:bodyPr wrap="square">
            <a:spAutoFit/>
          </a:bodyPr>
          <a:lstStyle/>
          <a:p>
            <a:pPr algn="ctr">
              <a:defRPr/>
            </a:pPr>
            <a:r>
              <a:rPr lang="en-US" sz="2000" dirty="0">
                <a:solidFill>
                  <a:prstClr val="white"/>
                </a:solidFill>
                <a:cs typeface="Arial" pitchFamily="34" charset="0"/>
              </a:rPr>
              <a:t>Construction</a:t>
            </a:r>
          </a:p>
        </p:txBody>
      </p:sp>
      <p:sp>
        <p:nvSpPr>
          <p:cNvPr id="9" name="TextBox 8"/>
          <p:cNvSpPr txBox="1"/>
          <p:nvPr/>
        </p:nvSpPr>
        <p:spPr>
          <a:xfrm>
            <a:off x="7239000" y="5638800"/>
            <a:ext cx="1524000" cy="707886"/>
          </a:xfrm>
          <a:prstGeom prst="rect">
            <a:avLst/>
          </a:prstGeom>
          <a:solidFill>
            <a:srgbClr val="00B050"/>
          </a:solidFill>
          <a:ln>
            <a:solidFill>
              <a:schemeClr val="tx1"/>
            </a:solidFill>
          </a:ln>
        </p:spPr>
        <p:txBody>
          <a:bodyPr>
            <a:spAutoFit/>
          </a:bodyPr>
          <a:lstStyle/>
          <a:p>
            <a:pPr algn="ctr">
              <a:defRPr/>
            </a:pPr>
            <a:r>
              <a:rPr lang="en-US" sz="2000" b="1" dirty="0">
                <a:solidFill>
                  <a:prstClr val="white"/>
                </a:solidFill>
                <a:cs typeface="Arial" pitchFamily="34" charset="0"/>
              </a:rPr>
              <a:t>Planned </a:t>
            </a:r>
          </a:p>
          <a:p>
            <a:pPr algn="ctr">
              <a:defRPr/>
            </a:pPr>
            <a:r>
              <a:rPr lang="en-US" sz="2000" b="1" dirty="0">
                <a:solidFill>
                  <a:prstClr val="white"/>
                </a:solidFill>
                <a:cs typeface="Arial" pitchFamily="34" charset="0"/>
              </a:rPr>
              <a:t>Projects</a:t>
            </a:r>
            <a:endParaRPr lang="en-US" sz="2000" dirty="0">
              <a:solidFill>
                <a:prstClr val="black"/>
              </a:solidFill>
              <a:cs typeface="Arial" pitchFamily="34" charset="0"/>
            </a:endParaRPr>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3886200"/>
            <a:ext cx="5943600" cy="2286000"/>
          </a:xfrm>
          <a:solidFill>
            <a:srgbClr val="00B050"/>
          </a:solidFill>
          <a:ln w="57150">
            <a:solidFill>
              <a:schemeClr val="bg1"/>
            </a:solidFill>
          </a:ln>
          <a:effectLst>
            <a:outerShdw blurRad="508000" dist="228600" dir="3000000" algn="ctr" rotWithShape="0">
              <a:srgbClr val="000000">
                <a:alpha val="87000"/>
              </a:srgbClr>
            </a:outerShdw>
          </a:effectLst>
        </p:spPr>
        <p:txBody>
          <a:bodyPr>
            <a:noAutofit/>
          </a:bodyPr>
          <a:lstStyle/>
          <a:p>
            <a:pPr algn="ctr">
              <a:buFont typeface="Wingdings" pitchFamily="2" charset="2"/>
              <a:buChar char="ü"/>
            </a:pPr>
            <a:r>
              <a:rPr lang="en-US" sz="4000" b="1" dirty="0" smtClean="0">
                <a:solidFill>
                  <a:schemeClr val="bg1"/>
                </a:solidFill>
              </a:rPr>
              <a:t>Connects Arkansas</a:t>
            </a:r>
          </a:p>
          <a:p>
            <a:pPr algn="ctr">
              <a:buFont typeface="Wingdings" pitchFamily="2" charset="2"/>
              <a:buChar char="ü"/>
            </a:pPr>
            <a:r>
              <a:rPr lang="en-US" sz="4000" b="1" dirty="0" smtClean="0">
                <a:solidFill>
                  <a:schemeClr val="bg1"/>
                </a:solidFill>
              </a:rPr>
              <a:t>Increases Capacity</a:t>
            </a:r>
          </a:p>
          <a:p>
            <a:pPr algn="ctr">
              <a:buFont typeface="Wingdings" pitchFamily="2" charset="2"/>
              <a:buChar char="ü"/>
            </a:pPr>
            <a:r>
              <a:rPr lang="en-US" sz="4000" b="1" dirty="0" smtClean="0">
                <a:solidFill>
                  <a:schemeClr val="bg1"/>
                </a:solidFill>
              </a:rPr>
              <a:t>10-Year Revenue Cap</a:t>
            </a:r>
            <a:endParaRPr lang="en-US" sz="4000" b="1" dirty="0">
              <a:solidFill>
                <a:schemeClr val="bg1"/>
              </a:solidFill>
            </a:endParaRPr>
          </a:p>
        </p:txBody>
      </p:sp>
      <p:pic>
        <p:nvPicPr>
          <p:cNvPr id="5" name="Content Placeholder 6" descr="ahtd logo.png"/>
          <p:cNvPicPr>
            <a:picLocks noGrp="1" noChangeAspect="1"/>
          </p:cNvPicPr>
          <p:nvPr>
            <p:ph idx="1"/>
          </p:nvPr>
        </p:nvPicPr>
        <p:blipFill>
          <a:blip r:embed="rId3" cstate="print"/>
          <a:stretch>
            <a:fillRect/>
          </a:stretch>
        </p:blipFill>
        <p:spPr>
          <a:xfrm>
            <a:off x="533400" y="533400"/>
            <a:ext cx="2884058" cy="2743200"/>
          </a:xfrm>
          <a:ln>
            <a:noFill/>
          </a:ln>
          <a:effectLst>
            <a:outerShdw sx="1000" sy="1000" algn="t" rotWithShape="0">
              <a:prstClr val="black"/>
            </a:outerShdw>
          </a:effectLst>
        </p:spPr>
      </p:pic>
      <p:pic>
        <p:nvPicPr>
          <p:cNvPr id="7" name="Picture 6" descr="AHTD CAP logo-cmyk.png"/>
          <p:cNvPicPr>
            <a:picLocks noChangeAspect="1"/>
          </p:cNvPicPr>
          <p:nvPr/>
        </p:nvPicPr>
        <p:blipFill>
          <a:blip r:embed="rId4" cstate="print"/>
          <a:stretch>
            <a:fillRect/>
          </a:stretch>
        </p:blipFill>
        <p:spPr>
          <a:xfrm>
            <a:off x="3810000" y="812674"/>
            <a:ext cx="5023265" cy="2235326"/>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15400" cy="1143000"/>
          </a:xfrm>
        </p:spPr>
        <p:txBody>
          <a:bodyPr>
            <a:normAutofit/>
          </a:bodyPr>
          <a:lstStyle/>
          <a:p>
            <a:r>
              <a:rPr lang="en-US" sz="4000" dirty="0" smtClean="0">
                <a:latin typeface="Tekton Pro" pitchFamily="34" charset="0"/>
              </a:rPr>
              <a:t>MAP GOES HERE</a:t>
            </a:r>
            <a:endParaRPr lang="en-US" sz="4000" dirty="0">
              <a:latin typeface="Tekton Pro" pitchFamily="34" charset="0"/>
            </a:endParaRPr>
          </a:p>
        </p:txBody>
      </p:sp>
      <p:sp>
        <p:nvSpPr>
          <p:cNvPr id="5" name="Title 1"/>
          <p:cNvSpPr txBox="1">
            <a:spLocks/>
          </p:cNvSpPr>
          <p:nvPr/>
        </p:nvSpPr>
        <p:spPr>
          <a:xfrm>
            <a:off x="838200" y="1371600"/>
            <a:ext cx="8077200" cy="36576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lang="en-US" sz="4400" b="1" dirty="0" smtClean="0">
              <a:solidFill>
                <a:srgbClr val="FF9900"/>
              </a:solidFill>
              <a:latin typeface="Tekton Pro" pitchFamily="34" charset="0"/>
              <a:ea typeface="+mj-ea"/>
              <a:cs typeface="Times New Roman" pitchFamily="18" charset="0"/>
            </a:endParaRPr>
          </a:p>
          <a:p>
            <a:pPr marL="0" marR="0" lvl="0" indent="0"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rgbClr val="FF9900"/>
              </a:solidFill>
              <a:effectLst/>
              <a:uLnTx/>
              <a:uFillTx/>
              <a:latin typeface="Tekton Pro" pitchFamily="34" charset="0"/>
              <a:ea typeface="+mj-ea"/>
              <a:cs typeface="+mj-cs"/>
            </a:endParaRPr>
          </a:p>
        </p:txBody>
      </p:sp>
      <p:pic>
        <p:nvPicPr>
          <p:cNvPr id="6" name="Picture 5" descr="AllYears_HalfCent_SalesTax_11_27_2012_OnLine.tiff"/>
          <p:cNvPicPr>
            <a:picLocks noChangeAspect="1"/>
          </p:cNvPicPr>
          <p:nvPr/>
        </p:nvPicPr>
        <p:blipFill>
          <a:blip r:embed="rId3" cstate="print"/>
          <a:stretch>
            <a:fillRect/>
          </a:stretch>
        </p:blipFill>
        <p:spPr>
          <a:xfrm>
            <a:off x="0" y="0"/>
            <a:ext cx="9144000" cy="6858000"/>
          </a:xfrm>
          <a:prstGeom prst="rect">
            <a:avLst/>
          </a:prstGeom>
          <a:ln w="228600" cap="sq" cmpd="thickThin">
            <a:solidFill>
              <a:srgbClr val="000000"/>
            </a:solidFill>
            <a:prstDash val="solid"/>
            <a:miter lim="800000"/>
          </a:ln>
          <a:effectLst>
            <a:innerShdw blurRad="76200">
              <a:srgbClr val="000000"/>
            </a:innerShdw>
          </a:effectLst>
        </p:spPr>
      </p:pic>
      <p:sp>
        <p:nvSpPr>
          <p:cNvPr id="9" name="Rectangle 8"/>
          <p:cNvSpPr/>
          <p:nvPr/>
        </p:nvSpPr>
        <p:spPr>
          <a:xfrm>
            <a:off x="6248400" y="4648200"/>
            <a:ext cx="2895600" cy="2209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248400" y="4648200"/>
            <a:ext cx="2667000" cy="2062103"/>
          </a:xfrm>
          <a:prstGeom prst="rect">
            <a:avLst/>
          </a:prstGeom>
          <a:gradFill flip="none" rotWithShape="1">
            <a:gsLst>
              <a:gs pos="0">
                <a:schemeClr val="bg2">
                  <a:shade val="30000"/>
                  <a:satMod val="115000"/>
                  <a:tint val="66000"/>
                  <a:satMod val="160000"/>
                </a:schemeClr>
              </a:gs>
              <a:gs pos="50000">
                <a:schemeClr val="bg2">
                  <a:shade val="30000"/>
                  <a:satMod val="115000"/>
                  <a:tint val="44500"/>
                  <a:satMod val="160000"/>
                </a:schemeClr>
              </a:gs>
              <a:gs pos="100000">
                <a:schemeClr val="bg2">
                  <a:shade val="30000"/>
                  <a:satMod val="115000"/>
                  <a:tint val="23500"/>
                  <a:satMod val="160000"/>
                </a:schemeClr>
              </a:gs>
            </a:gsLst>
            <a:lin ang="18900000" scaled="1"/>
            <a:tileRect/>
          </a:gradFill>
          <a:ln w="57150">
            <a:solidFill>
              <a:schemeClr val="tx1"/>
            </a:solidFill>
          </a:ln>
        </p:spPr>
        <p:txBody>
          <a:bodyPr wrap="square" rtlCol="0">
            <a:spAutoFit/>
          </a:bodyPr>
          <a:lstStyle/>
          <a:p>
            <a:r>
              <a:rPr lang="en-US" sz="1600" b="1" dirty="0" smtClean="0"/>
              <a:t>4+ Lane Highways (Existing, Under Construction, Scheduled , and Proposed)</a:t>
            </a:r>
          </a:p>
          <a:p>
            <a:endParaRPr lang="en-US" sz="1600" b="1" dirty="0" smtClean="0"/>
          </a:p>
          <a:p>
            <a:endParaRPr lang="en-US" sz="1600" b="1" dirty="0" smtClean="0"/>
          </a:p>
          <a:p>
            <a:r>
              <a:rPr lang="en-US" sz="1600" b="1" dirty="0" smtClean="0"/>
              <a:t>Planned</a:t>
            </a:r>
            <a:r>
              <a:rPr lang="en-US" sz="2400" b="1" dirty="0" smtClean="0"/>
              <a:t>  </a:t>
            </a:r>
          </a:p>
          <a:p>
            <a:endParaRPr lang="en-US" sz="2400" b="1" dirty="0" smtClean="0"/>
          </a:p>
        </p:txBody>
      </p:sp>
      <p:cxnSp>
        <p:nvCxnSpPr>
          <p:cNvPr id="13" name="Straight Connector 12"/>
          <p:cNvCxnSpPr/>
          <p:nvPr/>
        </p:nvCxnSpPr>
        <p:spPr>
          <a:xfrm>
            <a:off x="6400800" y="6477000"/>
            <a:ext cx="121920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00800" y="5638800"/>
            <a:ext cx="1371600" cy="0"/>
          </a:xfrm>
          <a:prstGeom prst="line">
            <a:avLst/>
          </a:prstGeom>
          <a:ln w="38100" cap="flat">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03975" y="3522663"/>
            <a:ext cx="2359025" cy="1049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601784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191000" y="5257800"/>
            <a:ext cx="4648200" cy="1200329"/>
          </a:xfrm>
          <a:prstGeom prst="rect">
            <a:avLst/>
          </a:prstGeom>
          <a:solidFill>
            <a:srgbClr val="00B050"/>
          </a:solidFill>
          <a:ln w="76200">
            <a:solidFill>
              <a:schemeClr val="bg1"/>
            </a:solidFill>
          </a:ln>
        </p:spPr>
        <p:txBody>
          <a:bodyPr wrap="square" rtlCol="0">
            <a:spAutoFit/>
          </a:bodyPr>
          <a:lstStyle/>
          <a:p>
            <a:pPr algn="ctr"/>
            <a:r>
              <a:rPr lang="en-US" sz="3600" b="1" i="1" dirty="0" smtClean="0">
                <a:solidFill>
                  <a:schemeClr val="bg1"/>
                </a:solidFill>
              </a:rPr>
              <a:t>Regional View</a:t>
            </a:r>
          </a:p>
          <a:p>
            <a:pPr algn="ctr"/>
            <a:r>
              <a:rPr lang="en-US" sz="3600" b="1" dirty="0" smtClean="0">
                <a:solidFill>
                  <a:schemeClr val="bg1"/>
                </a:solidFill>
              </a:rPr>
              <a:t>Central Arkansas </a:t>
            </a:r>
            <a:endParaRPr lang="en-US" sz="3600" b="1" dirty="0">
              <a:solidFill>
                <a:schemeClr val="bg1"/>
              </a:solidFill>
            </a:endParaRPr>
          </a:p>
        </p:txBody>
      </p:sp>
      <p:pic>
        <p:nvPicPr>
          <p:cNvPr id="11" name="Picture 10" descr="AHTD CAP logo-cmyk.png"/>
          <p:cNvPicPr>
            <a:picLocks noChangeAspect="1"/>
          </p:cNvPicPr>
          <p:nvPr/>
        </p:nvPicPr>
        <p:blipFill>
          <a:blip r:embed="rId3" cstate="print"/>
          <a:stretch>
            <a:fillRect/>
          </a:stretch>
        </p:blipFill>
        <p:spPr>
          <a:xfrm>
            <a:off x="609600" y="5181600"/>
            <a:ext cx="3124199" cy="1390252"/>
          </a:xfrm>
          <a:prstGeom prst="rect">
            <a:avLst/>
          </a:prstGeom>
        </p:spPr>
      </p:pic>
      <p:pic>
        <p:nvPicPr>
          <p:cNvPr id="5" name="Picture 4" descr="CentralArkCAP.jpg"/>
          <p:cNvPicPr>
            <a:picLocks noChangeAspect="1"/>
          </p:cNvPicPr>
          <p:nvPr/>
        </p:nvPicPr>
        <p:blipFill>
          <a:blip r:embed="rId4" cstate="print"/>
          <a:stretch>
            <a:fillRect/>
          </a:stretch>
        </p:blipFill>
        <p:spPr>
          <a:xfrm>
            <a:off x="0" y="1"/>
            <a:ext cx="9144000" cy="4953000"/>
          </a:xfrm>
          <a:prstGeom prst="rect">
            <a:avLst/>
          </a:prstGeom>
          <a:effectLst>
            <a:outerShdw blurRad="508000" dist="127000" dir="3000000" algn="ctr" rotWithShape="0">
              <a:srgbClr val="000000">
                <a:alpha val="87000"/>
              </a:srgbClr>
            </a:outerShdw>
          </a:effectLst>
        </p:spPr>
      </p:pic>
      <p:cxnSp>
        <p:nvCxnSpPr>
          <p:cNvPr id="8" name="Straight Connector 7"/>
          <p:cNvCxnSpPr/>
          <p:nvPr/>
        </p:nvCxnSpPr>
        <p:spPr>
          <a:xfrm flipH="1">
            <a:off x="6553200" y="1524000"/>
            <a:ext cx="914400" cy="228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791200" y="1524000"/>
            <a:ext cx="533400" cy="228600"/>
          </a:xfrm>
          <a:prstGeom prst="line">
            <a:avLst/>
          </a:prstGeom>
          <a:ln w="28575">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6248400" y="2057400"/>
            <a:ext cx="762000" cy="304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6172200" y="2514600"/>
            <a:ext cx="914400" cy="76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6172200" y="2514600"/>
            <a:ext cx="609600" cy="228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6019800" y="2743200"/>
            <a:ext cx="762000" cy="609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flipV="1">
            <a:off x="5410200" y="3429000"/>
            <a:ext cx="76200" cy="152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flipV="1">
            <a:off x="5562600" y="3124200"/>
            <a:ext cx="1447800" cy="457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flipV="1">
            <a:off x="4800600" y="1676400"/>
            <a:ext cx="152400" cy="990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5105400" y="1676400"/>
            <a:ext cx="76200" cy="1219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flipV="1">
            <a:off x="4114800" y="3962400"/>
            <a:ext cx="1676400" cy="304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V="1">
            <a:off x="3810000" y="4114800"/>
            <a:ext cx="0" cy="152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2667000" y="1981200"/>
            <a:ext cx="609600" cy="2057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flipV="1">
            <a:off x="2590800" y="1981200"/>
            <a:ext cx="76200" cy="2209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V="1">
            <a:off x="2057400" y="3733800"/>
            <a:ext cx="381000" cy="457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flipV="1">
            <a:off x="0" y="3733800"/>
            <a:ext cx="1752600" cy="457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flipV="1">
            <a:off x="4648200" y="2590800"/>
            <a:ext cx="533400" cy="609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flipV="1">
            <a:off x="3276600" y="2590800"/>
            <a:ext cx="1676400" cy="609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304800" y="1371600"/>
            <a:ext cx="2438400" cy="615553"/>
          </a:xfrm>
          <a:prstGeom prst="rect">
            <a:avLst/>
          </a:prstGeom>
          <a:solidFill>
            <a:srgbClr val="FF9900"/>
          </a:solidFill>
          <a:ln w="38100">
            <a:solidFill>
              <a:schemeClr val="tx1"/>
            </a:solidFill>
          </a:ln>
        </p:spPr>
        <p:txBody>
          <a:bodyPr wrap="square" rtlCol="0">
            <a:spAutoFit/>
          </a:bodyPr>
          <a:lstStyle/>
          <a:p>
            <a:pPr algn="ctr"/>
            <a:r>
              <a:rPr lang="en-US" b="1" dirty="0" smtClean="0"/>
              <a:t>Highway 70</a:t>
            </a:r>
          </a:p>
          <a:p>
            <a:pPr algn="ctr"/>
            <a:r>
              <a:rPr lang="en-US" sz="1600" b="1" dirty="0" smtClean="0"/>
              <a:t>Hot Springs -  Hwy 128</a:t>
            </a:r>
            <a:endParaRPr lang="en-US" sz="1600" b="1" dirty="0"/>
          </a:p>
        </p:txBody>
      </p:sp>
      <p:sp>
        <p:nvSpPr>
          <p:cNvPr id="141" name="TextBox 140"/>
          <p:cNvSpPr txBox="1"/>
          <p:nvPr/>
        </p:nvSpPr>
        <p:spPr>
          <a:xfrm>
            <a:off x="3352800" y="1066800"/>
            <a:ext cx="1752600" cy="615553"/>
          </a:xfrm>
          <a:prstGeom prst="rect">
            <a:avLst/>
          </a:prstGeom>
          <a:solidFill>
            <a:srgbClr val="FF9900"/>
          </a:solidFill>
          <a:ln w="38100">
            <a:solidFill>
              <a:schemeClr val="tx1"/>
            </a:solidFill>
          </a:ln>
        </p:spPr>
        <p:txBody>
          <a:bodyPr wrap="square" rtlCol="0">
            <a:spAutoFit/>
          </a:bodyPr>
          <a:lstStyle/>
          <a:p>
            <a:pPr algn="ctr"/>
            <a:r>
              <a:rPr lang="en-US" b="1" dirty="0" smtClean="0"/>
              <a:t>Interstate 40</a:t>
            </a:r>
          </a:p>
          <a:p>
            <a:pPr algn="ctr"/>
            <a:r>
              <a:rPr lang="en-US" sz="1600" b="1" dirty="0" smtClean="0"/>
              <a:t>Hwy 365 – I-430</a:t>
            </a:r>
            <a:endParaRPr lang="en-US" sz="1600" b="1" dirty="0"/>
          </a:p>
        </p:txBody>
      </p:sp>
      <p:sp>
        <p:nvSpPr>
          <p:cNvPr id="142" name="TextBox 141"/>
          <p:cNvSpPr txBox="1"/>
          <p:nvPr/>
        </p:nvSpPr>
        <p:spPr>
          <a:xfrm>
            <a:off x="5734404" y="914400"/>
            <a:ext cx="1746567" cy="615553"/>
          </a:xfrm>
          <a:prstGeom prst="rect">
            <a:avLst/>
          </a:prstGeom>
          <a:solidFill>
            <a:srgbClr val="FF9900"/>
          </a:solidFill>
          <a:ln w="38100">
            <a:solidFill>
              <a:schemeClr val="tx1"/>
            </a:solidFill>
          </a:ln>
        </p:spPr>
        <p:txBody>
          <a:bodyPr wrap="none" rtlCol="0">
            <a:spAutoFit/>
          </a:bodyPr>
          <a:lstStyle/>
          <a:p>
            <a:pPr algn="ctr"/>
            <a:r>
              <a:rPr lang="en-US" b="1" dirty="0" smtClean="0"/>
              <a:t>Highway 64</a:t>
            </a:r>
          </a:p>
          <a:p>
            <a:pPr algn="ctr"/>
            <a:r>
              <a:rPr lang="en-US" sz="1600" b="1" dirty="0" smtClean="0"/>
              <a:t>Turner Rd – Hwy 5</a:t>
            </a:r>
            <a:endParaRPr lang="en-US" sz="1600" b="1" dirty="0"/>
          </a:p>
        </p:txBody>
      </p:sp>
      <p:sp>
        <p:nvSpPr>
          <p:cNvPr id="143" name="TextBox 142"/>
          <p:cNvSpPr txBox="1"/>
          <p:nvPr/>
        </p:nvSpPr>
        <p:spPr>
          <a:xfrm>
            <a:off x="2819400" y="1981200"/>
            <a:ext cx="1981200" cy="615553"/>
          </a:xfrm>
          <a:prstGeom prst="rect">
            <a:avLst/>
          </a:prstGeom>
          <a:solidFill>
            <a:srgbClr val="FF9900"/>
          </a:solidFill>
          <a:ln w="38100">
            <a:solidFill>
              <a:schemeClr val="tx1"/>
            </a:solidFill>
          </a:ln>
        </p:spPr>
        <p:txBody>
          <a:bodyPr wrap="square" rtlCol="0">
            <a:spAutoFit/>
          </a:bodyPr>
          <a:lstStyle/>
          <a:p>
            <a:pPr algn="ctr"/>
            <a:r>
              <a:rPr lang="en-US" b="1" dirty="0" smtClean="0"/>
              <a:t>Interstate 630</a:t>
            </a:r>
          </a:p>
          <a:p>
            <a:pPr algn="ctr"/>
            <a:r>
              <a:rPr lang="en-US" sz="1600" b="1" dirty="0" err="1" smtClean="0"/>
              <a:t>Bapt</a:t>
            </a:r>
            <a:r>
              <a:rPr lang="en-US" sz="1600" b="1" dirty="0" smtClean="0"/>
              <a:t> Hosp – Fair Park</a:t>
            </a:r>
            <a:endParaRPr lang="en-US" sz="1600" b="1" dirty="0"/>
          </a:p>
        </p:txBody>
      </p:sp>
      <p:sp>
        <p:nvSpPr>
          <p:cNvPr id="144" name="TextBox 143"/>
          <p:cNvSpPr txBox="1"/>
          <p:nvPr/>
        </p:nvSpPr>
        <p:spPr>
          <a:xfrm>
            <a:off x="7009054" y="1981200"/>
            <a:ext cx="1940467" cy="615553"/>
          </a:xfrm>
          <a:prstGeom prst="rect">
            <a:avLst/>
          </a:prstGeom>
          <a:solidFill>
            <a:srgbClr val="FF9900"/>
          </a:solidFill>
          <a:ln w="38100">
            <a:solidFill>
              <a:schemeClr val="tx1"/>
            </a:solidFill>
          </a:ln>
        </p:spPr>
        <p:txBody>
          <a:bodyPr wrap="none" rtlCol="0">
            <a:spAutoFit/>
          </a:bodyPr>
          <a:lstStyle/>
          <a:p>
            <a:pPr algn="ctr"/>
            <a:r>
              <a:rPr lang="en-US" b="1" dirty="0" smtClean="0"/>
              <a:t>Highway 67</a:t>
            </a:r>
          </a:p>
          <a:p>
            <a:pPr algn="ctr"/>
            <a:r>
              <a:rPr lang="en-US" sz="1600" b="1" dirty="0" smtClean="0"/>
              <a:t>Vandenberg – Hwy 5</a:t>
            </a:r>
            <a:endParaRPr lang="en-US" sz="1600" b="1" dirty="0"/>
          </a:p>
        </p:txBody>
      </p:sp>
      <p:sp>
        <p:nvSpPr>
          <p:cNvPr id="145" name="TextBox 144"/>
          <p:cNvSpPr txBox="1"/>
          <p:nvPr/>
        </p:nvSpPr>
        <p:spPr>
          <a:xfrm>
            <a:off x="6781801" y="2743200"/>
            <a:ext cx="2362200" cy="615553"/>
          </a:xfrm>
          <a:prstGeom prst="rect">
            <a:avLst/>
          </a:prstGeom>
          <a:solidFill>
            <a:srgbClr val="FF9900"/>
          </a:solidFill>
          <a:ln w="38100">
            <a:solidFill>
              <a:schemeClr val="tx1"/>
            </a:solidFill>
          </a:ln>
        </p:spPr>
        <p:txBody>
          <a:bodyPr wrap="square" rtlCol="0">
            <a:spAutoFit/>
          </a:bodyPr>
          <a:lstStyle/>
          <a:p>
            <a:pPr algn="ctr"/>
            <a:r>
              <a:rPr lang="en-US" b="1" dirty="0" smtClean="0"/>
              <a:t>Highway 67</a:t>
            </a:r>
          </a:p>
          <a:p>
            <a:pPr algn="ctr"/>
            <a:r>
              <a:rPr lang="en-US" sz="1600" b="1" dirty="0" smtClean="0"/>
              <a:t>Main St. - Vandenberg</a:t>
            </a:r>
            <a:endParaRPr lang="en-US" sz="1600" b="1" dirty="0"/>
          </a:p>
        </p:txBody>
      </p:sp>
      <p:sp>
        <p:nvSpPr>
          <p:cNvPr id="146" name="TextBox 145"/>
          <p:cNvSpPr txBox="1"/>
          <p:nvPr/>
        </p:nvSpPr>
        <p:spPr>
          <a:xfrm>
            <a:off x="5486400" y="3581400"/>
            <a:ext cx="1600200" cy="615553"/>
          </a:xfrm>
          <a:prstGeom prst="rect">
            <a:avLst/>
          </a:prstGeom>
          <a:solidFill>
            <a:srgbClr val="FF9900"/>
          </a:solidFill>
          <a:ln w="38100">
            <a:solidFill>
              <a:schemeClr val="tx1"/>
            </a:solidFill>
          </a:ln>
        </p:spPr>
        <p:txBody>
          <a:bodyPr wrap="square" rtlCol="0">
            <a:spAutoFit/>
          </a:bodyPr>
          <a:lstStyle/>
          <a:p>
            <a:pPr algn="ctr"/>
            <a:r>
              <a:rPr lang="en-US" b="1" dirty="0" smtClean="0"/>
              <a:t>Interstate 30</a:t>
            </a:r>
          </a:p>
          <a:p>
            <a:pPr algn="ctr"/>
            <a:r>
              <a:rPr lang="en-US" sz="1600" b="1" dirty="0" smtClean="0"/>
              <a:t>I-530 – Hwy 67</a:t>
            </a:r>
            <a:endParaRPr lang="en-US" sz="1600" b="1" dirty="0"/>
          </a:p>
        </p:txBody>
      </p:sp>
      <p:sp>
        <p:nvSpPr>
          <p:cNvPr id="147" name="TextBox 146"/>
          <p:cNvSpPr txBox="1"/>
          <p:nvPr/>
        </p:nvSpPr>
        <p:spPr>
          <a:xfrm>
            <a:off x="3810000" y="4267200"/>
            <a:ext cx="2057400" cy="615553"/>
          </a:xfrm>
          <a:prstGeom prst="rect">
            <a:avLst/>
          </a:prstGeom>
          <a:solidFill>
            <a:srgbClr val="FF9900"/>
          </a:solidFill>
          <a:ln w="38100">
            <a:solidFill>
              <a:schemeClr val="tx1"/>
            </a:solidFill>
          </a:ln>
        </p:spPr>
        <p:txBody>
          <a:bodyPr wrap="square" rtlCol="0">
            <a:spAutoFit/>
          </a:bodyPr>
          <a:lstStyle/>
          <a:p>
            <a:pPr algn="ctr"/>
            <a:r>
              <a:rPr lang="en-US" b="1" dirty="0" smtClean="0"/>
              <a:t>Interstate 30</a:t>
            </a:r>
          </a:p>
          <a:p>
            <a:pPr algn="ctr"/>
            <a:r>
              <a:rPr lang="en-US" sz="1600" b="1" dirty="0" smtClean="0"/>
              <a:t>Hwy 70 – Sevier St.</a:t>
            </a:r>
            <a:endParaRPr lang="en-US" sz="1600" b="1" dirty="0"/>
          </a:p>
        </p:txBody>
      </p:sp>
      <p:sp>
        <p:nvSpPr>
          <p:cNvPr id="148" name="TextBox 147"/>
          <p:cNvSpPr txBox="1"/>
          <p:nvPr/>
        </p:nvSpPr>
        <p:spPr>
          <a:xfrm>
            <a:off x="0" y="3124200"/>
            <a:ext cx="2514600" cy="615553"/>
          </a:xfrm>
          <a:prstGeom prst="rect">
            <a:avLst/>
          </a:prstGeom>
          <a:solidFill>
            <a:srgbClr val="FF9900"/>
          </a:solidFill>
          <a:ln w="38100">
            <a:solidFill>
              <a:schemeClr val="tx1"/>
            </a:solidFill>
          </a:ln>
        </p:spPr>
        <p:txBody>
          <a:bodyPr wrap="square" rtlCol="0">
            <a:spAutoFit/>
          </a:bodyPr>
          <a:lstStyle/>
          <a:p>
            <a:pPr algn="ctr"/>
            <a:r>
              <a:rPr lang="en-US" b="1" dirty="0" smtClean="0"/>
              <a:t>Highway 270</a:t>
            </a:r>
          </a:p>
          <a:p>
            <a:pPr algn="ctr"/>
            <a:r>
              <a:rPr lang="en-US" sz="1600" b="1" dirty="0" smtClean="0"/>
              <a:t>Hwy 227 – Ouachita River</a:t>
            </a:r>
            <a:endParaRPr lang="en-US" sz="1600" b="1"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NWACAP.jpg"/>
          <p:cNvPicPr>
            <a:picLocks noChangeAspect="1"/>
          </p:cNvPicPr>
          <p:nvPr/>
        </p:nvPicPr>
        <p:blipFill>
          <a:blip r:embed="rId3" cstate="print"/>
          <a:stretch>
            <a:fillRect/>
          </a:stretch>
        </p:blipFill>
        <p:spPr>
          <a:xfrm>
            <a:off x="0" y="0"/>
            <a:ext cx="9144000" cy="4924425"/>
          </a:xfrm>
          <a:prstGeom prst="rect">
            <a:avLst/>
          </a:prstGeom>
          <a:effectLst>
            <a:outerShdw blurRad="508000" dist="127000" dir="3000000" algn="ctr" rotWithShape="0">
              <a:srgbClr val="000000">
                <a:alpha val="87000"/>
              </a:srgbClr>
            </a:outerShdw>
          </a:effectLst>
        </p:spPr>
      </p:pic>
      <p:sp>
        <p:nvSpPr>
          <p:cNvPr id="10" name="TextBox 9"/>
          <p:cNvSpPr txBox="1"/>
          <p:nvPr/>
        </p:nvSpPr>
        <p:spPr>
          <a:xfrm>
            <a:off x="4191000" y="5257800"/>
            <a:ext cx="4648200" cy="1200329"/>
          </a:xfrm>
          <a:prstGeom prst="rect">
            <a:avLst/>
          </a:prstGeom>
          <a:solidFill>
            <a:srgbClr val="00B050"/>
          </a:solidFill>
          <a:ln w="76200">
            <a:solidFill>
              <a:schemeClr val="bg1"/>
            </a:solidFill>
          </a:ln>
        </p:spPr>
        <p:txBody>
          <a:bodyPr wrap="square" rtlCol="0">
            <a:spAutoFit/>
          </a:bodyPr>
          <a:lstStyle/>
          <a:p>
            <a:pPr algn="ctr"/>
            <a:r>
              <a:rPr lang="en-US" sz="3600" b="1" i="1" dirty="0" smtClean="0">
                <a:solidFill>
                  <a:schemeClr val="bg1"/>
                </a:solidFill>
              </a:rPr>
              <a:t>Regional View</a:t>
            </a:r>
          </a:p>
          <a:p>
            <a:pPr algn="ctr"/>
            <a:r>
              <a:rPr lang="en-US" sz="3600" b="1" dirty="0" smtClean="0">
                <a:solidFill>
                  <a:schemeClr val="bg1"/>
                </a:solidFill>
              </a:rPr>
              <a:t>Northwest Arkansas </a:t>
            </a:r>
            <a:endParaRPr lang="en-US" sz="3600" b="1" dirty="0">
              <a:solidFill>
                <a:schemeClr val="bg1"/>
              </a:solidFill>
            </a:endParaRPr>
          </a:p>
        </p:txBody>
      </p:sp>
      <p:pic>
        <p:nvPicPr>
          <p:cNvPr id="11" name="Picture 10" descr="AHTD CAP logo-cmyk.png"/>
          <p:cNvPicPr>
            <a:picLocks noChangeAspect="1"/>
          </p:cNvPicPr>
          <p:nvPr/>
        </p:nvPicPr>
        <p:blipFill>
          <a:blip r:embed="rId4" cstate="print"/>
          <a:stretch>
            <a:fillRect/>
          </a:stretch>
        </p:blipFill>
        <p:spPr>
          <a:xfrm>
            <a:off x="609600" y="5181600"/>
            <a:ext cx="3124199" cy="1390252"/>
          </a:xfrm>
          <a:prstGeom prst="rect">
            <a:avLst/>
          </a:prstGeom>
        </p:spPr>
      </p:pic>
      <p:cxnSp>
        <p:nvCxnSpPr>
          <p:cNvPr id="6" name="Straight Connector 5"/>
          <p:cNvCxnSpPr/>
          <p:nvPr/>
        </p:nvCxnSpPr>
        <p:spPr>
          <a:xfrm flipH="1">
            <a:off x="7391400" y="3505200"/>
            <a:ext cx="533400" cy="228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391400" y="4191000"/>
            <a:ext cx="838200" cy="152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24600" y="1981200"/>
            <a:ext cx="228600" cy="3810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267200" y="1600200"/>
            <a:ext cx="1828800" cy="7620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752600" y="838200"/>
            <a:ext cx="1219200" cy="76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905000" y="1447800"/>
            <a:ext cx="1066800" cy="457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600200" y="1371600"/>
            <a:ext cx="914400" cy="914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28800" y="1371600"/>
            <a:ext cx="685800" cy="304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066800" y="152400"/>
            <a:ext cx="1371600" cy="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1828800" y="762000"/>
            <a:ext cx="609600" cy="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2438450" y="152400"/>
            <a:ext cx="1815882" cy="615553"/>
          </a:xfrm>
          <a:prstGeom prst="rect">
            <a:avLst/>
          </a:prstGeom>
          <a:solidFill>
            <a:srgbClr val="FF9900"/>
          </a:solidFill>
          <a:ln w="38100">
            <a:solidFill>
              <a:schemeClr val="tx1"/>
            </a:solidFill>
          </a:ln>
        </p:spPr>
        <p:txBody>
          <a:bodyPr wrap="none" rtlCol="0">
            <a:spAutoFit/>
          </a:bodyPr>
          <a:lstStyle/>
          <a:p>
            <a:pPr algn="ctr"/>
            <a:r>
              <a:rPr lang="en-US" b="1" dirty="0" smtClean="0"/>
              <a:t>Bella Visa Bypass</a:t>
            </a:r>
          </a:p>
          <a:p>
            <a:pPr algn="ctr"/>
            <a:r>
              <a:rPr lang="en-US" sz="1600" b="1" dirty="0" smtClean="0"/>
              <a:t>Hwy 71</a:t>
            </a:r>
            <a:endParaRPr lang="en-US" sz="1600" b="1" dirty="0"/>
          </a:p>
        </p:txBody>
      </p:sp>
      <p:sp>
        <p:nvSpPr>
          <p:cNvPr id="55" name="TextBox 54"/>
          <p:cNvSpPr txBox="1"/>
          <p:nvPr/>
        </p:nvSpPr>
        <p:spPr>
          <a:xfrm>
            <a:off x="2971800" y="838200"/>
            <a:ext cx="2273186" cy="615553"/>
          </a:xfrm>
          <a:prstGeom prst="rect">
            <a:avLst/>
          </a:prstGeom>
          <a:solidFill>
            <a:srgbClr val="FF9900"/>
          </a:solidFill>
          <a:ln w="38100">
            <a:solidFill>
              <a:schemeClr val="tx1"/>
            </a:solidFill>
          </a:ln>
        </p:spPr>
        <p:txBody>
          <a:bodyPr wrap="none" rtlCol="0">
            <a:spAutoFit/>
          </a:bodyPr>
          <a:lstStyle/>
          <a:p>
            <a:pPr algn="ctr"/>
            <a:r>
              <a:rPr lang="en-US" b="1" dirty="0" smtClean="0"/>
              <a:t>Interstate 540</a:t>
            </a:r>
          </a:p>
          <a:p>
            <a:pPr algn="ctr"/>
            <a:r>
              <a:rPr lang="en-US" sz="1600" b="1" dirty="0" smtClean="0"/>
              <a:t>Fayetteville - Bentonville</a:t>
            </a:r>
            <a:endParaRPr lang="en-US" sz="1600" b="1" dirty="0"/>
          </a:p>
        </p:txBody>
      </p:sp>
      <p:sp>
        <p:nvSpPr>
          <p:cNvPr id="56" name="TextBox 55"/>
          <p:cNvSpPr txBox="1"/>
          <p:nvPr/>
        </p:nvSpPr>
        <p:spPr>
          <a:xfrm>
            <a:off x="2471049" y="1676400"/>
            <a:ext cx="1903085" cy="615553"/>
          </a:xfrm>
          <a:prstGeom prst="rect">
            <a:avLst/>
          </a:prstGeom>
          <a:solidFill>
            <a:srgbClr val="FF9900"/>
          </a:solidFill>
          <a:ln w="38100">
            <a:solidFill>
              <a:schemeClr val="tx1"/>
            </a:solidFill>
          </a:ln>
        </p:spPr>
        <p:txBody>
          <a:bodyPr wrap="none" rtlCol="0">
            <a:spAutoFit/>
          </a:bodyPr>
          <a:lstStyle/>
          <a:p>
            <a:pPr algn="ctr"/>
            <a:r>
              <a:rPr lang="en-US" b="1" dirty="0" smtClean="0"/>
              <a:t>Springdale Bypass</a:t>
            </a:r>
          </a:p>
          <a:p>
            <a:pPr algn="ctr"/>
            <a:r>
              <a:rPr lang="en-US" sz="1600" b="1" dirty="0" smtClean="0"/>
              <a:t>Hwy 112 – I-540</a:t>
            </a:r>
            <a:endParaRPr lang="en-US" sz="1600" b="1" dirty="0"/>
          </a:p>
        </p:txBody>
      </p:sp>
      <p:sp>
        <p:nvSpPr>
          <p:cNvPr id="57" name="TextBox 56"/>
          <p:cNvSpPr txBox="1"/>
          <p:nvPr/>
        </p:nvSpPr>
        <p:spPr>
          <a:xfrm>
            <a:off x="4250895" y="2362200"/>
            <a:ext cx="2393989" cy="615553"/>
          </a:xfrm>
          <a:prstGeom prst="rect">
            <a:avLst/>
          </a:prstGeom>
          <a:solidFill>
            <a:srgbClr val="FF9900"/>
          </a:solidFill>
          <a:ln w="38100">
            <a:solidFill>
              <a:schemeClr val="tx1"/>
            </a:solidFill>
          </a:ln>
        </p:spPr>
        <p:txBody>
          <a:bodyPr wrap="none" rtlCol="0">
            <a:spAutoFit/>
          </a:bodyPr>
          <a:lstStyle/>
          <a:p>
            <a:pPr algn="ctr"/>
            <a:r>
              <a:rPr lang="en-US" b="1" dirty="0" smtClean="0"/>
              <a:t>Highway 65</a:t>
            </a:r>
          </a:p>
          <a:p>
            <a:pPr algn="ctr"/>
            <a:r>
              <a:rPr lang="en-US" sz="1600" b="1" dirty="0" smtClean="0"/>
              <a:t>Hwy 412 – Western Grove</a:t>
            </a:r>
            <a:endParaRPr lang="en-US" sz="1600" b="1" dirty="0"/>
          </a:p>
        </p:txBody>
      </p:sp>
      <p:sp>
        <p:nvSpPr>
          <p:cNvPr id="58" name="TextBox 57"/>
          <p:cNvSpPr txBox="1"/>
          <p:nvPr/>
        </p:nvSpPr>
        <p:spPr>
          <a:xfrm>
            <a:off x="5715000" y="3733800"/>
            <a:ext cx="1683474" cy="615553"/>
          </a:xfrm>
          <a:prstGeom prst="rect">
            <a:avLst/>
          </a:prstGeom>
          <a:solidFill>
            <a:srgbClr val="FF9900"/>
          </a:solidFill>
          <a:ln w="38100">
            <a:solidFill>
              <a:schemeClr val="tx1"/>
            </a:solidFill>
          </a:ln>
        </p:spPr>
        <p:txBody>
          <a:bodyPr wrap="none" rtlCol="0">
            <a:spAutoFit/>
          </a:bodyPr>
          <a:lstStyle/>
          <a:p>
            <a:pPr algn="ctr"/>
            <a:r>
              <a:rPr lang="en-US" b="1" dirty="0" smtClean="0"/>
              <a:t>Highway 65</a:t>
            </a:r>
          </a:p>
          <a:p>
            <a:pPr algn="ctr"/>
            <a:r>
              <a:rPr lang="en-US" sz="1600" b="1" dirty="0" smtClean="0"/>
              <a:t>Clinton - </a:t>
            </a:r>
            <a:r>
              <a:rPr lang="en-US" sz="1600" b="1" dirty="0" err="1" smtClean="0"/>
              <a:t>Dennard</a:t>
            </a:r>
            <a:endParaRPr lang="en-US" sz="1600" b="1" dirty="0"/>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191000" y="5257800"/>
            <a:ext cx="4648200" cy="1200329"/>
          </a:xfrm>
          <a:prstGeom prst="rect">
            <a:avLst/>
          </a:prstGeom>
          <a:solidFill>
            <a:srgbClr val="00B050"/>
          </a:solidFill>
          <a:ln w="76200">
            <a:solidFill>
              <a:schemeClr val="bg1"/>
            </a:solidFill>
          </a:ln>
        </p:spPr>
        <p:txBody>
          <a:bodyPr wrap="square" rtlCol="0">
            <a:spAutoFit/>
          </a:bodyPr>
          <a:lstStyle/>
          <a:p>
            <a:pPr algn="ctr"/>
            <a:r>
              <a:rPr lang="en-US" sz="3600" b="1" i="1" dirty="0" smtClean="0">
                <a:solidFill>
                  <a:schemeClr val="bg1"/>
                </a:solidFill>
              </a:rPr>
              <a:t>Regional View</a:t>
            </a:r>
          </a:p>
          <a:p>
            <a:pPr algn="ctr"/>
            <a:r>
              <a:rPr lang="en-US" sz="3600" b="1" dirty="0" smtClean="0">
                <a:solidFill>
                  <a:schemeClr val="bg1"/>
                </a:solidFill>
              </a:rPr>
              <a:t>Northeast Arkansas </a:t>
            </a:r>
            <a:endParaRPr lang="en-US" sz="3600" b="1" dirty="0">
              <a:solidFill>
                <a:schemeClr val="bg1"/>
              </a:solidFill>
            </a:endParaRPr>
          </a:p>
        </p:txBody>
      </p:sp>
      <p:pic>
        <p:nvPicPr>
          <p:cNvPr id="11" name="Picture 10" descr="AHTD CAP logo-cmyk.png"/>
          <p:cNvPicPr>
            <a:picLocks noChangeAspect="1"/>
          </p:cNvPicPr>
          <p:nvPr/>
        </p:nvPicPr>
        <p:blipFill>
          <a:blip r:embed="rId3" cstate="print"/>
          <a:stretch>
            <a:fillRect/>
          </a:stretch>
        </p:blipFill>
        <p:spPr>
          <a:xfrm>
            <a:off x="609600" y="5181600"/>
            <a:ext cx="3124199" cy="1390252"/>
          </a:xfrm>
          <a:prstGeom prst="rect">
            <a:avLst/>
          </a:prstGeom>
        </p:spPr>
      </p:pic>
      <p:pic>
        <p:nvPicPr>
          <p:cNvPr id="35" name="Picture 34" descr="NEACAPRevised.jpg"/>
          <p:cNvPicPr>
            <a:picLocks noChangeAspect="1"/>
          </p:cNvPicPr>
          <p:nvPr/>
        </p:nvPicPr>
        <p:blipFill>
          <a:blip r:embed="rId4" cstate="print"/>
          <a:stretch>
            <a:fillRect/>
          </a:stretch>
        </p:blipFill>
        <p:spPr>
          <a:xfrm>
            <a:off x="0" y="0"/>
            <a:ext cx="9144000" cy="4876800"/>
          </a:xfrm>
          <a:prstGeom prst="rect">
            <a:avLst/>
          </a:prstGeom>
          <a:effectLst>
            <a:outerShdw blurRad="508000" dist="228600" dir="3000000" algn="ctr" rotWithShape="0">
              <a:srgbClr val="000000">
                <a:alpha val="87000"/>
              </a:srgbClr>
            </a:outerShdw>
          </a:effectLst>
        </p:spPr>
      </p:pic>
      <p:cxnSp>
        <p:nvCxnSpPr>
          <p:cNvPr id="37" name="Straight Connector 36"/>
          <p:cNvCxnSpPr/>
          <p:nvPr/>
        </p:nvCxnSpPr>
        <p:spPr>
          <a:xfrm flipH="1">
            <a:off x="2209800" y="914400"/>
            <a:ext cx="1524000" cy="6096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810000" y="914400"/>
            <a:ext cx="914400" cy="685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943600" y="1143000"/>
            <a:ext cx="457200" cy="3810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6096000" y="1143000"/>
            <a:ext cx="1524000" cy="4572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6629400" y="1752600"/>
            <a:ext cx="152400" cy="533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flipV="1">
            <a:off x="6934200" y="1828800"/>
            <a:ext cx="1143000" cy="3810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4114800" y="3581400"/>
            <a:ext cx="1371600" cy="6858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flipV="1">
            <a:off x="5943600" y="3581400"/>
            <a:ext cx="381000" cy="914400"/>
          </a:xfrm>
          <a:prstGeom prst="line">
            <a:avLst/>
          </a:prstGeom>
          <a:ln w="28575" cmpd="sng">
            <a:solidFill>
              <a:srgbClr val="FF99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2133600" y="1524000"/>
            <a:ext cx="1710468" cy="615553"/>
          </a:xfrm>
          <a:prstGeom prst="rect">
            <a:avLst/>
          </a:prstGeom>
          <a:solidFill>
            <a:srgbClr val="FF9900"/>
          </a:solidFill>
          <a:ln w="38100">
            <a:solidFill>
              <a:schemeClr val="tx1"/>
            </a:solidFill>
          </a:ln>
        </p:spPr>
        <p:txBody>
          <a:bodyPr wrap="none" rtlCol="0">
            <a:spAutoFit/>
          </a:bodyPr>
          <a:lstStyle/>
          <a:p>
            <a:pPr algn="ctr"/>
            <a:r>
              <a:rPr lang="en-US" b="1" dirty="0" smtClean="0"/>
              <a:t>Highway 412</a:t>
            </a:r>
          </a:p>
          <a:p>
            <a:pPr algn="ctr"/>
            <a:r>
              <a:rPr lang="en-US" sz="1600" b="1" dirty="0" smtClean="0"/>
              <a:t>Hwy 67– Hwy 141</a:t>
            </a:r>
            <a:endParaRPr lang="en-US" sz="1600" b="1" dirty="0"/>
          </a:p>
        </p:txBody>
      </p:sp>
      <p:sp>
        <p:nvSpPr>
          <p:cNvPr id="67" name="TextBox 66"/>
          <p:cNvSpPr txBox="1"/>
          <p:nvPr/>
        </p:nvSpPr>
        <p:spPr>
          <a:xfrm>
            <a:off x="6324600" y="533400"/>
            <a:ext cx="1297856" cy="615553"/>
          </a:xfrm>
          <a:prstGeom prst="rect">
            <a:avLst/>
          </a:prstGeom>
          <a:solidFill>
            <a:srgbClr val="FF9900"/>
          </a:solidFill>
          <a:ln w="38100">
            <a:solidFill>
              <a:schemeClr val="tx1"/>
            </a:solidFill>
          </a:ln>
        </p:spPr>
        <p:txBody>
          <a:bodyPr wrap="none" rtlCol="0">
            <a:spAutoFit/>
          </a:bodyPr>
          <a:lstStyle/>
          <a:p>
            <a:pPr algn="ctr"/>
            <a:r>
              <a:rPr lang="en-US" b="1" dirty="0" smtClean="0"/>
              <a:t>Highway 18</a:t>
            </a:r>
          </a:p>
          <a:p>
            <a:pPr algn="ctr"/>
            <a:r>
              <a:rPr lang="en-US" sz="1600" b="1" dirty="0" smtClean="0"/>
              <a:t>Manila - East</a:t>
            </a:r>
            <a:endParaRPr lang="en-US" sz="1600" b="1" dirty="0"/>
          </a:p>
        </p:txBody>
      </p:sp>
      <p:sp>
        <p:nvSpPr>
          <p:cNvPr id="68" name="TextBox 67"/>
          <p:cNvSpPr txBox="1"/>
          <p:nvPr/>
        </p:nvSpPr>
        <p:spPr>
          <a:xfrm>
            <a:off x="6553200" y="2209800"/>
            <a:ext cx="1558120" cy="615553"/>
          </a:xfrm>
          <a:prstGeom prst="rect">
            <a:avLst/>
          </a:prstGeom>
          <a:solidFill>
            <a:srgbClr val="FF9900"/>
          </a:solidFill>
          <a:ln w="38100">
            <a:solidFill>
              <a:schemeClr val="tx1"/>
            </a:solidFill>
          </a:ln>
        </p:spPr>
        <p:txBody>
          <a:bodyPr wrap="none" rtlCol="0">
            <a:spAutoFit/>
          </a:bodyPr>
          <a:lstStyle/>
          <a:p>
            <a:pPr algn="ctr"/>
            <a:r>
              <a:rPr lang="en-US" b="1" dirty="0" smtClean="0"/>
              <a:t>Highway 18</a:t>
            </a:r>
          </a:p>
          <a:p>
            <a:pPr algn="ctr"/>
            <a:r>
              <a:rPr lang="en-US" sz="1600" b="1" dirty="0" err="1" smtClean="0"/>
              <a:t>Monette</a:t>
            </a:r>
            <a:r>
              <a:rPr lang="en-US" sz="1600" b="1" dirty="0" smtClean="0"/>
              <a:t> Bypass</a:t>
            </a:r>
            <a:endParaRPr lang="en-US" sz="1600" b="1" dirty="0"/>
          </a:p>
        </p:txBody>
      </p:sp>
      <p:sp>
        <p:nvSpPr>
          <p:cNvPr id="69" name="TextBox 68"/>
          <p:cNvSpPr txBox="1"/>
          <p:nvPr/>
        </p:nvSpPr>
        <p:spPr>
          <a:xfrm>
            <a:off x="4125688" y="2971800"/>
            <a:ext cx="1841145" cy="615553"/>
          </a:xfrm>
          <a:prstGeom prst="rect">
            <a:avLst/>
          </a:prstGeom>
          <a:solidFill>
            <a:srgbClr val="FF9900"/>
          </a:solidFill>
          <a:ln w="38100">
            <a:solidFill>
              <a:schemeClr val="tx1"/>
            </a:solidFill>
          </a:ln>
        </p:spPr>
        <p:txBody>
          <a:bodyPr wrap="none" rtlCol="0">
            <a:spAutoFit/>
          </a:bodyPr>
          <a:lstStyle/>
          <a:p>
            <a:pPr algn="ctr"/>
            <a:r>
              <a:rPr lang="en-US" b="1" dirty="0" smtClean="0"/>
              <a:t>Highway 64</a:t>
            </a:r>
          </a:p>
          <a:p>
            <a:pPr algn="ctr"/>
            <a:r>
              <a:rPr lang="en-US" sz="1600" b="1" dirty="0" smtClean="0"/>
              <a:t>Cross Co – Hwy 147</a:t>
            </a:r>
            <a:endParaRPr lang="en-US" sz="1600" b="1"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sng" strike="noStrike" cap="none" normalizeH="0" baseline="0" smtClean="0">
            <a:ln>
              <a:noFill/>
            </a:ln>
            <a:solidFill>
              <a:schemeClr val="tx1"/>
            </a:solidFill>
            <a:effectLst>
              <a:outerShdw blurRad="38100" dist="38100" dir="2700000" algn="tl">
                <a:srgbClr val="000000">
                  <a:alpha val="43137"/>
                </a:srgbClr>
              </a:outerShdw>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2B2ED57DFC55F42BB00BB5B4AB0CA42" ma:contentTypeVersion="3" ma:contentTypeDescription="Create a new document." ma:contentTypeScope="" ma:versionID="e6ae07567a325d5b840d1ea135b70e9b">
  <xsd:schema xmlns:xsd="http://www.w3.org/2001/XMLSchema" xmlns:xs="http://www.w3.org/2001/XMLSchema" xmlns:p="http://schemas.microsoft.com/office/2006/metadata/properties" xmlns:ns2="http://schemas.microsoft.com/sharepoint/v4" xmlns:ns3="16de58f0-8742-410d-b579-165f1627d21d" targetNamespace="http://schemas.microsoft.com/office/2006/metadata/properties" ma:root="true" ma:fieldsID="ec41ebc4ede6e2456d8d9a1b6339c5cd" ns2:_="" ns3:_="">
    <xsd:import namespace="http://schemas.microsoft.com/sharepoint/v4"/>
    <xsd:import namespace="16de58f0-8742-410d-b579-165f1627d21d"/>
    <xsd:element name="properties">
      <xsd:complexType>
        <xsd:sequence>
          <xsd:element name="documentManagement">
            <xsd:complexType>
              <xsd:all>
                <xsd:element ref="ns2:IconOverla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8"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de58f0-8742-410d-b579-165f1627d21d"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IconOverlay xmlns="http://schemas.microsoft.com/sharepoint/v4" xsi:nil="true"/>
  </documentManagement>
</p:properties>
</file>

<file path=customXml/itemProps1.xml><?xml version="1.0" encoding="utf-8"?>
<ds:datastoreItem xmlns:ds="http://schemas.openxmlformats.org/officeDocument/2006/customXml" ds:itemID="{393074E1-A933-4A9B-8674-5C1640DB5D6B}"/>
</file>

<file path=customXml/itemProps2.xml><?xml version="1.0" encoding="utf-8"?>
<ds:datastoreItem xmlns:ds="http://schemas.openxmlformats.org/officeDocument/2006/customXml" ds:itemID="{D307B9D8-7383-4E87-BEB1-FB45E3B3CFA0}"/>
</file>

<file path=customXml/itemProps3.xml><?xml version="1.0" encoding="utf-8"?>
<ds:datastoreItem xmlns:ds="http://schemas.openxmlformats.org/officeDocument/2006/customXml" ds:itemID="{FF4B209F-A491-4A91-B30D-D01136DD6562}"/>
</file>

<file path=docProps/app.xml><?xml version="1.0" encoding="utf-8"?>
<Properties xmlns="http://schemas.openxmlformats.org/officeDocument/2006/extended-properties" xmlns:vt="http://schemas.openxmlformats.org/officeDocument/2006/docPropsVTypes">
  <TotalTime>4381</TotalTime>
  <Words>1657</Words>
  <Application>Microsoft Office PowerPoint</Application>
  <PresentationFormat>On-screen Show (4:3)</PresentationFormat>
  <Paragraphs>370</Paragraphs>
  <Slides>29</Slides>
  <Notes>26</Notes>
  <HiddenSlides>0</HiddenSlides>
  <MMClips>0</MMClips>
  <ScaleCrop>false</ScaleCrop>
  <HeadingPairs>
    <vt:vector size="4" baseType="variant">
      <vt:variant>
        <vt:lpstr>Theme</vt:lpstr>
      </vt:variant>
      <vt:variant>
        <vt:i4>7</vt:i4>
      </vt:variant>
      <vt:variant>
        <vt:lpstr>Slide Titles</vt:lpstr>
      </vt:variant>
      <vt:variant>
        <vt:i4>29</vt:i4>
      </vt:variant>
    </vt:vector>
  </HeadingPairs>
  <TitlesOfParts>
    <vt:vector size="36" baseType="lpstr">
      <vt:lpstr>Office Theme</vt:lpstr>
      <vt:lpstr>1_Office Theme</vt:lpstr>
      <vt:lpstr>1_Default Design</vt:lpstr>
      <vt:lpstr>2_Office Theme</vt:lpstr>
      <vt:lpstr>3_Office Theme</vt:lpstr>
      <vt:lpstr>Shimmer</vt:lpstr>
      <vt:lpstr>2_Default Design</vt:lpstr>
      <vt:lpstr>Slide 1</vt:lpstr>
      <vt:lpstr>Slide 2</vt:lpstr>
      <vt:lpstr>Slide 3</vt:lpstr>
      <vt:lpstr>Slide 4</vt:lpstr>
      <vt:lpstr>Slide 5</vt:lpstr>
      <vt:lpstr>MAP GOES HERE</vt:lpstr>
      <vt:lpstr>Slide 7</vt:lpstr>
      <vt:lpstr>Slide 8</vt:lpstr>
      <vt:lpstr>Slide 9</vt:lpstr>
      <vt:lpstr>Slide 10</vt:lpstr>
      <vt:lpstr>MAP GOES HERE</vt:lpstr>
      <vt:lpstr>Slide 12</vt:lpstr>
      <vt:lpstr>Slide 13</vt:lpstr>
      <vt:lpstr>Slide 14</vt:lpstr>
      <vt:lpstr>Slide 15</vt:lpstr>
      <vt:lpstr>Slide 16</vt:lpstr>
      <vt:lpstr>Revenues and Consumption June 2013</vt:lpstr>
      <vt:lpstr>HIGHWAY TRUST FUND ESTIMATED FEDERAL HIGHWAY AND TRANSIT PROGRAM FUNDING LEVELS WITH NO NET NEW REVENUES</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AHTD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Arkansas State  Highway and Transportation Department</dc:title>
  <dc:creator>Computer Services</dc:creator>
  <cp:lastModifiedBy>Sandee D. Bridgman</cp:lastModifiedBy>
  <cp:revision>558</cp:revision>
  <dcterms:created xsi:type="dcterms:W3CDTF">2013-01-11T17:44:20Z</dcterms:created>
  <dcterms:modified xsi:type="dcterms:W3CDTF">2013-07-19T13:03:12Z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0x01010082B2ED57DFC55F42BB00BB5B4AB0CA42</vt:lpwstr>
  </property>
  <property fmtid="{D5CDD505-2E9C-101B-9397-08002B2CF9AE}" pid="3" name="Order">
    <vt:r8>2112800</vt:r8>
  </property>
  <property fmtid="{D5CDD505-2E9C-101B-9397-08002B2CF9AE}" pid="4" name="TemplateUrl">
    <vt:lpwstr/>
  </property>
  <property fmtid="{D5CDD505-2E9C-101B-9397-08002B2CF9AE}" pid="5" name="_SourceUrl">
    <vt:lpwstr/>
  </property>
  <property fmtid="{D5CDD505-2E9C-101B-9397-08002B2CF9AE}" pid="6" name="_SharedFileIndex">
    <vt:lpwstr/>
  </property>
  <property fmtid="{D5CDD505-2E9C-101B-9397-08002B2CF9AE}" pid="7" name="xd_Signature">
    <vt:bool>false</vt:bool>
  </property>
  <property fmtid="{D5CDD505-2E9C-101B-9397-08002B2CF9AE}" pid="8" name="xd_ProgID">
    <vt:lpwstr/>
  </property>
  <property fmtid="{D5CDD505-2E9C-101B-9397-08002B2CF9AE}" pid="9" name="URL">
    <vt:lpwstr/>
  </property>
</Properties>
</file>