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2" r:id="rId1"/>
  </p:sldMasterIdLst>
  <p:notesMasterIdLst>
    <p:notesMasterId r:id="rId22"/>
  </p:notesMasterIdLst>
  <p:sldIdLst>
    <p:sldId id="256" r:id="rId2"/>
    <p:sldId id="274" r:id="rId3"/>
    <p:sldId id="300" r:id="rId4"/>
    <p:sldId id="311" r:id="rId5"/>
    <p:sldId id="310" r:id="rId6"/>
    <p:sldId id="301" r:id="rId7"/>
    <p:sldId id="302" r:id="rId8"/>
    <p:sldId id="317" r:id="rId9"/>
    <p:sldId id="303" r:id="rId10"/>
    <p:sldId id="304" r:id="rId11"/>
    <p:sldId id="305" r:id="rId12"/>
    <p:sldId id="308" r:id="rId13"/>
    <p:sldId id="307" r:id="rId14"/>
    <p:sldId id="318" r:id="rId15"/>
    <p:sldId id="306" r:id="rId16"/>
    <p:sldId id="312" r:id="rId17"/>
    <p:sldId id="313" r:id="rId18"/>
    <p:sldId id="314" r:id="rId19"/>
    <p:sldId id="315" r:id="rId20"/>
    <p:sldId id="280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86522" autoAdjust="0"/>
  </p:normalViewPr>
  <p:slideViewPr>
    <p:cSldViewPr>
      <p:cViewPr>
        <p:scale>
          <a:sx n="70" d="100"/>
          <a:sy n="70" d="100"/>
        </p:scale>
        <p:origin x="-152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9E3325-4F4D-48DC-B19E-15DE47C5D7F2}" type="datetimeFigureOut">
              <a:rPr lang="en-US" smtClean="0"/>
              <a:pPr/>
              <a:t>07/23/2013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50B6F8-2C14-40E7-A0C9-67DAF3799D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81095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0B6F8-2C14-40E7-A0C9-67DAF3799D06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0B6F8-2C14-40E7-A0C9-67DAF3799D06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50B6F8-2C14-40E7-A0C9-67DAF3799D06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66292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2D2C5-D4C6-44DC-938D-9AD4280E02D4}" type="datetime1">
              <a:rPr lang="en-US" smtClean="0"/>
              <a:pPr/>
              <a:t>07/23/2013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39D3-2C7D-44D9-8651-82201E7BF7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691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4B9C6-83ED-4BBF-A4B9-CF8484E46707}" type="datetime1">
              <a:rPr lang="en-US" smtClean="0"/>
              <a:pPr/>
              <a:t>07/23/2013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39D3-2C7D-44D9-8651-82201E7BF7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10501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6AE57-0236-4BDE-8DC1-648CAB2FE471}" type="datetime1">
              <a:rPr lang="en-US" smtClean="0"/>
              <a:pPr/>
              <a:t>07/23/2013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39D3-2C7D-44D9-8651-82201E7BF7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58994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A85E7-8A75-4902-A1CD-4A954DB3D9C0}" type="datetime1">
              <a:rPr lang="en-US" smtClean="0"/>
              <a:pPr/>
              <a:t>07/23/2013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39D3-2C7D-44D9-8651-82201E7BF7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49241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12C67-A238-4D84-A4CC-8E21405F5290}" type="datetime1">
              <a:rPr lang="en-US" smtClean="0"/>
              <a:pPr/>
              <a:t>07/23/2013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39D3-2C7D-44D9-8651-82201E7BF7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86894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CF9F-0116-45D1-B09D-9AB6CA2B0F85}" type="datetime1">
              <a:rPr lang="en-US" smtClean="0"/>
              <a:pPr/>
              <a:t>07/23/2013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39D3-2C7D-44D9-8651-82201E7BF7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3894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BC03B-1E9F-4862-9FF8-CAB3E2795684}" type="datetime1">
              <a:rPr lang="en-US" smtClean="0"/>
              <a:pPr/>
              <a:t>07/23/2013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39D3-2C7D-44D9-8651-82201E7BF7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82052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9D7-9D29-40F9-B683-9C2B54BAB95E}" type="datetime1">
              <a:rPr lang="en-US" smtClean="0"/>
              <a:pPr/>
              <a:t>07/23/2013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39D3-2C7D-44D9-8651-82201E7BF7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12284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6EB76-65FE-4F7A-935E-BD74B53BAB27}" type="datetime1">
              <a:rPr lang="en-US" smtClean="0"/>
              <a:pPr/>
              <a:t>07/23/2013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39D3-2C7D-44D9-8651-82201E7BF7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92249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8994D-638E-4723-98F0-2F35A6E1EA05}" type="datetime1">
              <a:rPr lang="en-US" smtClean="0"/>
              <a:pPr/>
              <a:t>07/23/2013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39D3-2C7D-44D9-8651-82201E7BF7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85097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9A160-08D5-449C-B71B-F92ABD618F9F}" type="datetime1">
              <a:rPr lang="en-US" smtClean="0"/>
              <a:pPr/>
              <a:t>07/23/2013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39D3-2C7D-44D9-8651-82201E7BF7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56276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D0232-57CC-47A9-BE33-E78B2D52BF1F}" type="datetime1">
              <a:rPr lang="en-US" smtClean="0"/>
              <a:pPr/>
              <a:t>07/23/2013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939D3-2C7D-44D9-8651-82201E7BF7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1166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uark.edu/ua/oep/policy_briefs/2008/Time_Spent_on_Testing.pdf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restandards.org/ELA-Literacy/RI/4/2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restandards.org/Math/Content/6/EE/A/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uark.edu/ua/oep/AER/9_1_NAEP_2011_Analysis.pdf" TargetMode="External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1298" y="1524000"/>
            <a:ext cx="7772400" cy="2590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Common Core: </a:t>
            </a:r>
            <a:br>
              <a:rPr lang="en-US" dirty="0" smtClean="0">
                <a:solidFill>
                  <a:schemeClr val="tx2"/>
                </a:solidFill>
              </a:rPr>
            </a:br>
            <a:r>
              <a:rPr lang="en-US" dirty="0" smtClean="0">
                <a:solidFill>
                  <a:schemeClr val="tx2"/>
                </a:solidFill>
              </a:rPr>
              <a:t>What should we like and dislike?  And what don’t we need to worry about …</a:t>
            </a:r>
            <a:br>
              <a:rPr lang="en-US" dirty="0" smtClean="0">
                <a:solidFill>
                  <a:schemeClr val="tx2"/>
                </a:solidFill>
              </a:rPr>
            </a:b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oep_banner_dark"/>
          <p:cNvPicPr/>
          <p:nvPr/>
        </p:nvPicPr>
        <p:blipFill>
          <a:blip r:embed="rId2" cstate="print">
            <a:lum bright="4000"/>
          </a:blip>
          <a:srcRect/>
          <a:stretch>
            <a:fillRect/>
          </a:stretch>
        </p:blipFill>
        <p:spPr bwMode="auto">
          <a:xfrm>
            <a:off x="548196" y="446843"/>
            <a:ext cx="8138604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600" y="4343400"/>
            <a:ext cx="6629400" cy="2209800"/>
          </a:xfrm>
        </p:spPr>
        <p:txBody>
          <a:bodyPr>
            <a:normAutofit fontScale="92500" lnSpcReduction="20000"/>
          </a:bodyPr>
          <a:lstStyle/>
          <a:p>
            <a:r>
              <a:rPr lang="en-US" sz="2500" dirty="0" smtClean="0">
                <a:solidFill>
                  <a:srgbClr val="800000"/>
                </a:solidFill>
              </a:rPr>
              <a:t>Gary W. Ritter</a:t>
            </a:r>
          </a:p>
          <a:p>
            <a:r>
              <a:rPr lang="en-US" sz="2500" dirty="0" smtClean="0">
                <a:solidFill>
                  <a:srgbClr val="800000"/>
                </a:solidFill>
              </a:rPr>
              <a:t>University of Arkansas</a:t>
            </a:r>
          </a:p>
          <a:p>
            <a:endParaRPr lang="en-US" sz="2500" dirty="0" smtClean="0">
              <a:solidFill>
                <a:srgbClr val="800000"/>
              </a:solidFill>
            </a:endParaRPr>
          </a:p>
          <a:p>
            <a:r>
              <a:rPr lang="en-US" sz="2500" dirty="0" smtClean="0">
                <a:solidFill>
                  <a:srgbClr val="800000"/>
                </a:solidFill>
              </a:rPr>
              <a:t>Joint House and Senate Education Committee</a:t>
            </a:r>
          </a:p>
          <a:p>
            <a:r>
              <a:rPr lang="en-US" sz="2500" dirty="0" smtClean="0">
                <a:solidFill>
                  <a:srgbClr val="800000"/>
                </a:solidFill>
              </a:rPr>
              <a:t>Arkansas General Assembly</a:t>
            </a:r>
          </a:p>
          <a:p>
            <a:r>
              <a:rPr lang="en-US" sz="2500" dirty="0" smtClean="0">
                <a:solidFill>
                  <a:srgbClr val="800000"/>
                </a:solidFill>
              </a:rPr>
              <a:t>July 23, 2013</a:t>
            </a:r>
            <a:endParaRPr lang="en-US" sz="25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2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Other Possible Benefits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3916363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 smtClean="0"/>
              <a:t>Computer-based exams (PARCC) can return results more quickly so that teachers can use</a:t>
            </a:r>
          </a:p>
          <a:p>
            <a:pPr marL="914400" lvl="1" indent="-514350">
              <a:lnSpc>
                <a:spcPct val="120000"/>
              </a:lnSpc>
            </a:pPr>
            <a:r>
              <a:rPr lang="en-US" dirty="0"/>
              <a:t>This gives incentives for state and districts to make the proper technology investments</a:t>
            </a:r>
          </a:p>
          <a:p>
            <a:pPr marL="0" indent="0">
              <a:lnSpc>
                <a:spcPct val="120000"/>
              </a:lnSpc>
              <a:buNone/>
            </a:pPr>
            <a:endParaRPr lang="en-US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en-US" dirty="0" smtClean="0"/>
              <a:t>2.   Many teachers and schools are well on way to adopting</a:t>
            </a:r>
          </a:p>
          <a:p>
            <a:pPr marL="914400" lvl="1" indent="-514350">
              <a:lnSpc>
                <a:spcPct val="120000"/>
              </a:lnSpc>
            </a:pPr>
            <a:r>
              <a:rPr lang="en-US" dirty="0" smtClean="0"/>
              <a:t>The reception has generally been positive</a:t>
            </a:r>
          </a:p>
          <a:p>
            <a:pPr marL="914400" lvl="1" indent="-514350">
              <a:lnSpc>
                <a:spcPct val="120000"/>
              </a:lnSpc>
            </a:pPr>
            <a:r>
              <a:rPr lang="en-US" dirty="0" smtClean="0"/>
              <a:t>Many of the curricular aspects are quite similar to current standards</a:t>
            </a:r>
          </a:p>
          <a:p>
            <a:pPr marL="400050" lvl="1" indent="0">
              <a:buNone/>
            </a:pPr>
            <a:endParaRPr lang="en-US" dirty="0" smtClean="0"/>
          </a:p>
          <a:p>
            <a:pPr marL="914400" lvl="1" indent="-514350"/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oep_banner_dark"/>
          <p:cNvPicPr/>
          <p:nvPr/>
        </p:nvPicPr>
        <p:blipFill>
          <a:blip r:embed="rId2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8370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Potential Concerns with CCSS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1910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Not as rigorous as advertised</a:t>
            </a:r>
          </a:p>
          <a:p>
            <a:pPr marL="914400" lvl="1" indent="-514350"/>
            <a:r>
              <a:rPr lang="en-US" dirty="0" smtClean="0"/>
              <a:t>Dr. </a:t>
            </a:r>
            <a:r>
              <a:rPr lang="en-US" dirty="0" err="1" smtClean="0"/>
              <a:t>Stotsky</a:t>
            </a:r>
            <a:r>
              <a:rPr lang="en-US" dirty="0" smtClean="0"/>
              <a:t> - ELA</a:t>
            </a:r>
            <a:endParaRPr lang="en-US" dirty="0"/>
          </a:p>
          <a:p>
            <a:pPr marL="914400" lvl="1" indent="-514350"/>
            <a:r>
              <a:rPr lang="en-US" dirty="0" smtClean="0"/>
              <a:t>Dr. Milligram – Math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Concern with placing one body in charge of many state standards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Implementation Challenges are Numerous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oep_banner_dark"/>
          <p:cNvPicPr/>
          <p:nvPr/>
        </p:nvPicPr>
        <p:blipFill>
          <a:blip r:embed="rId2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9889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Standards Overseen by One </a:t>
            </a:r>
            <a:r>
              <a:rPr lang="en-US" dirty="0" smtClean="0">
                <a:solidFill>
                  <a:schemeClr val="tx2"/>
                </a:solidFill>
              </a:rPr>
              <a:t>Body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7467600" cy="4191000"/>
          </a:xfrm>
        </p:spPr>
        <p:txBody>
          <a:bodyPr>
            <a:normAutofit/>
          </a:bodyPr>
          <a:lstStyle/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Entities that develop standards are not subject to same democratic accountability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More clarity is needed on the ability of states to modify the standards. 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Even if we like these standards, what if next set of standards from organization are less good?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Could we set similarly high standards without central group?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oep_banner_dark"/>
          <p:cNvPicPr/>
          <p:nvPr/>
        </p:nvPicPr>
        <p:blipFill>
          <a:blip r:embed="rId2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5993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Implementation</a:t>
            </a:r>
            <a:r>
              <a:rPr lang="en-US" dirty="0" smtClean="0">
                <a:solidFill>
                  <a:schemeClr val="tx2"/>
                </a:solidFill>
              </a:rPr>
              <a:t>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7467600" cy="4191000"/>
          </a:xfrm>
        </p:spPr>
        <p:txBody>
          <a:bodyPr>
            <a:normAutofit/>
          </a:bodyPr>
          <a:lstStyle/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Perhaps need more time for accountability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Currently in a difficult transition with students taught to CCS standards and tested via benchmark exams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Challenges with broadband needs associated with computer-based testing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Challenges with computers and classroom space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oep_banner_dark"/>
          <p:cNvPicPr/>
          <p:nvPr/>
        </p:nvPicPr>
        <p:blipFill>
          <a:blip r:embed="rId2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3727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What we shouldn’t worry about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524000"/>
            <a:ext cx="7162800" cy="3840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In my view, several of the issues  discussed over the past many hours of testimony are:</a:t>
            </a:r>
          </a:p>
          <a:p>
            <a:pPr marL="857250" lvl="1" indent="-457200"/>
            <a:r>
              <a:rPr lang="en-US" dirty="0" smtClean="0"/>
              <a:t>Not problems that are associated with Common Core, or …</a:t>
            </a:r>
          </a:p>
          <a:p>
            <a:pPr marL="857250" lvl="1" indent="-457200"/>
            <a:r>
              <a:rPr lang="en-US" dirty="0" smtClean="0"/>
              <a:t>Not problems at all.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oep_banner_dark"/>
          <p:cNvPicPr/>
          <p:nvPr/>
        </p:nvPicPr>
        <p:blipFill>
          <a:blip r:embed="rId2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0987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What we shouldn’t worry about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39163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i="1" dirty="0" smtClean="0"/>
              <a:t>CCS represents </a:t>
            </a:r>
            <a:r>
              <a:rPr lang="en-US" i="1" dirty="0"/>
              <a:t>e</a:t>
            </a:r>
            <a:r>
              <a:rPr lang="en-US" i="1" dirty="0" smtClean="0"/>
              <a:t>xcessive regulation and over-reach by centralized group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lvl="1"/>
            <a:r>
              <a:rPr lang="en-US" dirty="0" smtClean="0"/>
              <a:t>In fact, standards were created by a relatively small group and then </a:t>
            </a:r>
            <a:r>
              <a:rPr lang="en-US" dirty="0" err="1" smtClean="0"/>
              <a:t>OK’ed</a:t>
            </a:r>
            <a:r>
              <a:rPr lang="en-US" dirty="0" smtClean="0"/>
              <a:t> by states, not unlike the way state standards generally are developed in most states (like AR)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oep_banner_dark"/>
          <p:cNvPicPr/>
          <p:nvPr/>
        </p:nvPicPr>
        <p:blipFill>
          <a:blip r:embed="rId2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6201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What we shouldn’t worry about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3916363"/>
          </a:xfrm>
        </p:spPr>
        <p:txBody>
          <a:bodyPr>
            <a:normAutofit/>
          </a:bodyPr>
          <a:lstStyle/>
          <a:p>
            <a:pPr marL="514350" indent="-514350">
              <a:buAutoNum type="arabicPeriod" startAt="2"/>
            </a:pPr>
            <a:r>
              <a:rPr lang="en-US" i="1" dirty="0" smtClean="0"/>
              <a:t>CCS will lead to breaches of data privacy</a:t>
            </a:r>
            <a:r>
              <a:rPr lang="en-US" dirty="0" smtClean="0"/>
              <a:t>. </a:t>
            </a:r>
          </a:p>
          <a:p>
            <a:pPr marL="514350" indent="-514350">
              <a:buAutoNum type="arabicPeriod" startAt="2"/>
            </a:pPr>
            <a:endParaRPr lang="en-US" dirty="0"/>
          </a:p>
          <a:p>
            <a:pPr lvl="1"/>
            <a:r>
              <a:rPr lang="en-US" dirty="0" smtClean="0"/>
              <a:t>No one is asking for “extra information” (religious affiliation, exact income, voter status)</a:t>
            </a:r>
          </a:p>
          <a:p>
            <a:pPr lvl="1"/>
            <a:r>
              <a:rPr lang="en-US" dirty="0" smtClean="0"/>
              <a:t>Very difficult to get permission to access to de-identified student data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oep_banner_dark"/>
          <p:cNvPicPr/>
          <p:nvPr/>
        </p:nvPicPr>
        <p:blipFill>
          <a:blip r:embed="rId2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7123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What we shouldn’t worry about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26720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 startAt="3"/>
            </a:pPr>
            <a:r>
              <a:rPr lang="en-US" i="1" dirty="0" smtClean="0"/>
              <a:t>CCS are being adopted without any track record of proven success.</a:t>
            </a:r>
          </a:p>
          <a:p>
            <a:pPr marL="514350" indent="-514350">
              <a:buAutoNum type="arabicPeriod" startAt="3"/>
            </a:pPr>
            <a:endParaRPr lang="en-US" dirty="0" smtClean="0"/>
          </a:p>
          <a:p>
            <a:pPr lvl="1"/>
            <a:r>
              <a:rPr lang="en-US" dirty="0" smtClean="0"/>
              <a:t>This is the case with most of what we do in schools (and in most institutions for that matter)</a:t>
            </a:r>
          </a:p>
          <a:p>
            <a:pPr lvl="1"/>
            <a:r>
              <a:rPr lang="en-US" dirty="0" smtClean="0"/>
              <a:t>There’s also no proof that whatever else we might do instead of CCS would work</a:t>
            </a:r>
          </a:p>
          <a:p>
            <a:pPr lvl="1"/>
            <a:r>
              <a:rPr lang="en-US" dirty="0" smtClean="0"/>
              <a:t>There was no proof ahead of time that ACTAAP standards would work.</a:t>
            </a:r>
          </a:p>
          <a:p>
            <a:pPr lvl="1"/>
            <a:r>
              <a:rPr lang="en-US" dirty="0" smtClean="0"/>
              <a:t>But .. good caution that we should evaluate.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oep_banner_dark"/>
          <p:cNvPicPr/>
          <p:nvPr/>
        </p:nvPicPr>
        <p:blipFill>
          <a:blip r:embed="rId2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4731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What we shouldn’t worry about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343400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AutoNum type="arabicPeriod" startAt="4"/>
            </a:pPr>
            <a:r>
              <a:rPr lang="en-US" i="1" dirty="0" smtClean="0"/>
              <a:t> CCS will lead to lots of standardized testing that is hurting our kids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 smtClean="0"/>
              <a:t>No evidence that we will have more testing.</a:t>
            </a:r>
          </a:p>
          <a:p>
            <a:pPr lvl="1"/>
            <a:r>
              <a:rPr lang="en-US" dirty="0" smtClean="0"/>
              <a:t>No justification that state tests are too burdensome</a:t>
            </a:r>
          </a:p>
          <a:p>
            <a:pPr lvl="1"/>
            <a:r>
              <a:rPr lang="en-US" dirty="0" smtClean="0"/>
              <a:t>How else do we answer legislative questions about effectiveness?</a:t>
            </a:r>
          </a:p>
          <a:p>
            <a:pPr lvl="1"/>
            <a:r>
              <a:rPr lang="en-US" dirty="0" smtClean="0"/>
              <a:t>At most, students spend 12 hours/</a:t>
            </a:r>
            <a:r>
              <a:rPr lang="en-US" dirty="0" err="1" smtClean="0"/>
              <a:t>yr</a:t>
            </a:r>
            <a:r>
              <a:rPr lang="en-US" dirty="0" smtClean="0"/>
              <a:t> (2 school days) taking standardized tests</a:t>
            </a:r>
          </a:p>
          <a:p>
            <a:pPr lvl="2"/>
            <a:r>
              <a:rPr lang="en-US" dirty="0">
                <a:hlinkClick r:id="rId2"/>
              </a:rPr>
              <a:t>http://www.uark.edu/ua/oep/policy_briefs/2008/Time_Spent_on_Testing.pdf</a:t>
            </a: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oep_banner_dark"/>
          <p:cNvPicPr/>
          <p:nvPr/>
        </p:nvPicPr>
        <p:blipFill>
          <a:blip r:embed="rId3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4731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What we shouldn’t worry about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3916363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 startAt="5"/>
            </a:pPr>
            <a:r>
              <a:rPr lang="en-US" i="1" dirty="0" smtClean="0"/>
              <a:t> With CCS, our teachers will have to force our students to abandon traditional algorithms and engage in “fuzzy math.”</a:t>
            </a:r>
          </a:p>
          <a:p>
            <a:pPr marL="514350" indent="-514350">
              <a:buAutoNum type="arabicPeriod" startAt="5"/>
            </a:pPr>
            <a:endParaRPr lang="en-US" dirty="0"/>
          </a:p>
          <a:p>
            <a:pPr lvl="1"/>
            <a:r>
              <a:rPr lang="en-US" dirty="0" smtClean="0"/>
              <a:t>Common Core does not tell teachers how to teach</a:t>
            </a:r>
          </a:p>
          <a:p>
            <a:pPr lvl="1"/>
            <a:r>
              <a:rPr lang="en-US" dirty="0" smtClean="0"/>
              <a:t>Some of these anecdotes are occurring, and did occur well before CCS</a:t>
            </a:r>
          </a:p>
          <a:p>
            <a:pPr lvl="1"/>
            <a:r>
              <a:rPr lang="en-US" dirty="0" smtClean="0"/>
              <a:t>Agree that we should certainly not force students to forego traditional problem solving strategies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oep_banner_dark"/>
          <p:cNvPicPr/>
          <p:nvPr/>
        </p:nvPicPr>
        <p:blipFill>
          <a:blip r:embed="rId2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4731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Presentation 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39163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are CCSS?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Why should we be pleased with the AR adoption of the Common Core?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Why should we be hesitant about the AR adoption of the Common Core?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are some criticisms that we don’t need to worry about …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oep_banner_dark"/>
          <p:cNvPicPr/>
          <p:nvPr/>
        </p:nvPicPr>
        <p:blipFill>
          <a:blip r:embed="rId2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6613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01" y="1051956"/>
            <a:ext cx="8229600" cy="35353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Questions?</a:t>
            </a:r>
            <a:r>
              <a:rPr lang="en-US" dirty="0">
                <a:solidFill>
                  <a:schemeClr val="tx2"/>
                </a:solidFill>
              </a:rPr>
              <a:t/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 smtClean="0">
                <a:solidFill>
                  <a:schemeClr val="tx2"/>
                </a:solidFill>
              </a:rPr>
              <a:t/>
            </a:r>
            <a:br>
              <a:rPr lang="en-US" dirty="0" smtClean="0">
                <a:solidFill>
                  <a:schemeClr val="tx2"/>
                </a:solidFill>
              </a:rPr>
            </a:br>
            <a:r>
              <a:rPr lang="en-US" sz="2400" dirty="0" smtClean="0"/>
              <a:t>Thank you for your inviting the input of the OEP.</a:t>
            </a:r>
            <a:endParaRPr lang="en-US" sz="2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153888" y="5772834"/>
            <a:ext cx="27045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Dr. Gary Ritter</a:t>
            </a:r>
          </a:p>
          <a:p>
            <a:pPr algn="ctr"/>
            <a:r>
              <a:rPr lang="en-US" dirty="0" smtClean="0"/>
              <a:t>www.uark.edu/ua/oep</a:t>
            </a:r>
            <a:endParaRPr lang="en-US" dirty="0"/>
          </a:p>
        </p:txBody>
      </p:sp>
      <p:pic>
        <p:nvPicPr>
          <p:cNvPr id="7" name="Picture 6" descr="oep_banner_dark"/>
          <p:cNvPicPr/>
          <p:nvPr/>
        </p:nvPicPr>
        <p:blipFill>
          <a:blip r:embed="rId3" cstate="print">
            <a:lum bright="4000"/>
          </a:blip>
          <a:srcRect/>
          <a:stretch>
            <a:fillRect/>
          </a:stretch>
        </p:blipFill>
        <p:spPr bwMode="auto">
          <a:xfrm>
            <a:off x="520487" y="322613"/>
            <a:ext cx="8138604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28330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Clarity: Common Core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39163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Standards, not curriculum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Developed by NGA, incentivized by DOE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Continuation of State Standards that currently exist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Not actually a very big shift (jump up one level of aggregation)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oep_banner_dark"/>
          <p:cNvPicPr/>
          <p:nvPr/>
        </p:nvPicPr>
        <p:blipFill>
          <a:blip r:embed="rId2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03338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Example: </a:t>
            </a:r>
            <a:r>
              <a:rPr lang="en-US" b="1" dirty="0" smtClean="0">
                <a:solidFill>
                  <a:schemeClr val="tx2"/>
                </a:solidFill>
              </a:rPr>
              <a:t>ELA</a:t>
            </a:r>
            <a:r>
              <a:rPr lang="en-US" dirty="0" smtClean="0">
                <a:solidFill>
                  <a:schemeClr val="tx2"/>
                </a:solidFill>
              </a:rPr>
              <a:t> Grade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3886200" cy="3581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 smtClean="0"/>
              <a:t>Summarize </a:t>
            </a:r>
            <a:r>
              <a:rPr lang="en-US" i="1" dirty="0"/>
              <a:t>content of </a:t>
            </a:r>
          </a:p>
          <a:p>
            <a:pPr marL="0" indent="0">
              <a:buNone/>
            </a:pPr>
            <a:r>
              <a:rPr lang="en-US" i="1" dirty="0"/>
              <a:t>selection, identifying </a:t>
            </a:r>
          </a:p>
          <a:p>
            <a:pPr marL="0" indent="0">
              <a:buNone/>
            </a:pPr>
            <a:r>
              <a:rPr lang="en-US" i="1" dirty="0"/>
              <a:t>important ideas and </a:t>
            </a:r>
          </a:p>
          <a:p>
            <a:pPr marL="0" indent="0">
              <a:buNone/>
            </a:pPr>
            <a:r>
              <a:rPr lang="en-US" i="1" dirty="0"/>
              <a:t>providing details for </a:t>
            </a:r>
          </a:p>
          <a:p>
            <a:pPr marL="0" indent="0">
              <a:buNone/>
            </a:pPr>
            <a:r>
              <a:rPr lang="en-US" i="1" dirty="0"/>
              <a:t>each important idea</a:t>
            </a:r>
            <a:endParaRPr lang="en-US" i="1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oep_banner_dark"/>
          <p:cNvPicPr/>
          <p:nvPr/>
        </p:nvPicPr>
        <p:blipFill>
          <a:blip r:embed="rId2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800600" y="2286000"/>
            <a:ext cx="3657600" cy="3429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i="1" dirty="0"/>
              <a:t>Determine the main idea of a text and explain how it is supported by key details; summarize the text.</a:t>
            </a:r>
            <a:endParaRPr lang="en-US" i="1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4800600" y="1295400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800000"/>
                </a:solidFill>
                <a:hlinkClick r:id="rId3"/>
              </a:rPr>
              <a:t>CCSS.ELA-Literacy.RI.4.2</a:t>
            </a:r>
            <a:r>
              <a:rPr lang="en-US" dirty="0">
                <a:solidFill>
                  <a:srgbClr val="800000"/>
                </a:solidFill>
              </a:rPr>
              <a:t>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295400"/>
            <a:ext cx="3886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800000"/>
                </a:solidFill>
              </a:rPr>
              <a:t>AR Curriculum Frameworks R.9.4.12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88130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Example: </a:t>
            </a:r>
            <a:r>
              <a:rPr lang="en-US" b="1" dirty="0" smtClean="0">
                <a:solidFill>
                  <a:schemeClr val="tx2"/>
                </a:solidFill>
              </a:rPr>
              <a:t>Math</a:t>
            </a:r>
            <a:r>
              <a:rPr lang="en-US" dirty="0" smtClean="0">
                <a:solidFill>
                  <a:schemeClr val="tx2"/>
                </a:solidFill>
              </a:rPr>
              <a:t> Grade 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2438400"/>
            <a:ext cx="3657600" cy="3459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 smtClean="0"/>
              <a:t>Apply </a:t>
            </a:r>
            <a:r>
              <a:rPr lang="en-US" i="1" dirty="0"/>
              <a:t>the properties of operations to generate equivalent expressions.</a:t>
            </a:r>
            <a:endParaRPr lang="en-US" i="1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oep_banner_dark"/>
          <p:cNvPicPr/>
          <p:nvPr/>
        </p:nvPicPr>
        <p:blipFill>
          <a:blip r:embed="rId2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906505" y="2057400"/>
            <a:ext cx="3657600" cy="3763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i="1" dirty="0" smtClean="0"/>
              <a:t>Apply </a:t>
            </a:r>
            <a:r>
              <a:rPr lang="en-US" i="1" dirty="0"/>
              <a:t>the distributive </a:t>
            </a:r>
            <a:r>
              <a:rPr lang="en-US" i="1" dirty="0" smtClean="0"/>
              <a:t>property of multiplication over addition to simplify computations </a:t>
            </a:r>
            <a:r>
              <a:rPr lang="en-US" i="1" dirty="0"/>
              <a:t>with </a:t>
            </a:r>
            <a:r>
              <a:rPr lang="en-US" i="1" dirty="0" smtClean="0"/>
              <a:t> whole </a:t>
            </a:r>
            <a:r>
              <a:rPr lang="en-US" i="1" dirty="0"/>
              <a:t>numbers</a:t>
            </a:r>
            <a:endParaRPr lang="en-US" i="1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4800600" y="1143000"/>
            <a:ext cx="3886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800000"/>
                </a:solidFill>
              </a:rPr>
              <a:t>AR Curriculum Frameworks NO.2.6.2 </a:t>
            </a:r>
          </a:p>
          <a:p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" y="1351002"/>
            <a:ext cx="3733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hlinkClick r:id="rId3"/>
              </a:rPr>
              <a:t>CCSS.Math</a:t>
            </a:r>
            <a:r>
              <a:rPr lang="en-US" sz="2400" b="1" u="sng" dirty="0" smtClean="0">
                <a:hlinkClick r:id="rId3"/>
              </a:rPr>
              <a:t>. Content</a:t>
            </a:r>
            <a:r>
              <a:rPr lang="en-US" sz="2400" b="1" u="sng" dirty="0">
                <a:hlinkClick r:id="rId3"/>
              </a:rPr>
              <a:t>.6.EE.A.3</a:t>
            </a:r>
            <a:r>
              <a:rPr lang="en-US" sz="2400" b="1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4303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Potential Pluses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39163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Potentially improved rigor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Cross-State</a:t>
            </a:r>
          </a:p>
          <a:p>
            <a:pPr marL="914400" lvl="1" indent="-514350"/>
            <a:r>
              <a:rPr lang="en-US" dirty="0" smtClean="0"/>
              <a:t>cross-state comparison</a:t>
            </a:r>
          </a:p>
          <a:p>
            <a:pPr marL="914400" lvl="1" indent="-514350"/>
            <a:r>
              <a:rPr lang="en-US" dirty="0" smtClean="0"/>
              <a:t>competitiveness of our students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Computer-based exams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Many teachers and schools are well on way to adopting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oep_banner_dark"/>
          <p:cNvPicPr/>
          <p:nvPr/>
        </p:nvPicPr>
        <p:blipFill>
          <a:blip r:embed="rId2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4428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762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Rigorous Standards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495800"/>
          </a:xfrm>
        </p:spPr>
        <p:txBody>
          <a:bodyPr>
            <a:normAutofit fontScale="85000" lnSpcReduction="20000"/>
          </a:bodyPr>
          <a:lstStyle/>
          <a:p>
            <a:pPr marL="514350" lvl="1" indent="-514350">
              <a:lnSpc>
                <a:spcPct val="12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3000" dirty="0" smtClean="0"/>
              <a:t>Recent </a:t>
            </a:r>
            <a:r>
              <a:rPr lang="en-US" sz="3000" i="1" dirty="0" smtClean="0"/>
              <a:t>Education Next </a:t>
            </a:r>
            <a:r>
              <a:rPr lang="en-US" sz="3000" dirty="0" smtClean="0"/>
              <a:t>study found AR proficiency cutoffs 43</a:t>
            </a:r>
            <a:r>
              <a:rPr lang="en-US" sz="3000" baseline="30000" dirty="0" smtClean="0"/>
              <a:t>rd</a:t>
            </a:r>
            <a:r>
              <a:rPr lang="en-US" sz="3000" dirty="0" smtClean="0"/>
              <a:t> in USA: </a:t>
            </a:r>
          </a:p>
          <a:p>
            <a:pPr marL="857250" lvl="1" indent="-457200">
              <a:lnSpc>
                <a:spcPct val="120000"/>
              </a:lnSpc>
              <a:spcBef>
                <a:spcPts val="0"/>
              </a:spcBef>
            </a:pPr>
            <a:r>
              <a:rPr lang="en-US" sz="2600" dirty="0" smtClean="0"/>
              <a:t>Great difference between proficiency rate on AR state exams and on national NAEP exams</a:t>
            </a:r>
          </a:p>
          <a:p>
            <a:pPr marL="857250" lvl="1" indent="-457200">
              <a:lnSpc>
                <a:spcPct val="120000"/>
              </a:lnSpc>
              <a:spcBef>
                <a:spcPts val="600"/>
              </a:spcBef>
            </a:pPr>
            <a:r>
              <a:rPr lang="en-US" sz="2600" dirty="0" smtClean="0"/>
              <a:t>Dropping since 2003</a:t>
            </a:r>
          </a:p>
          <a:p>
            <a:pPr marL="857250" lvl="1" indent="-457200">
              <a:lnSpc>
                <a:spcPct val="120000"/>
              </a:lnSpc>
              <a:spcBef>
                <a:spcPts val="0"/>
              </a:spcBef>
            </a:pPr>
            <a:endParaRPr lang="en-US" sz="2600" dirty="0" smtClean="0"/>
          </a:p>
          <a:p>
            <a:pPr marL="514350" indent="-514350">
              <a:lnSpc>
                <a:spcPct val="120000"/>
              </a:lnSpc>
              <a:buFont typeface="+mj-lt"/>
              <a:buAutoNum type="arabicPeriod" startAt="2"/>
            </a:pPr>
            <a:r>
              <a:rPr lang="en-US" sz="3100" dirty="0" smtClean="0"/>
              <a:t>Fordham Foundation (2010) report </a:t>
            </a:r>
            <a:r>
              <a:rPr lang="en-US" sz="3100" i="1" dirty="0" smtClean="0"/>
              <a:t>(clarity / specificity and content/rigor)</a:t>
            </a:r>
            <a:r>
              <a:rPr lang="en-US" sz="3100" dirty="0" smtClean="0"/>
              <a:t> found:</a:t>
            </a:r>
          </a:p>
          <a:p>
            <a:pPr marL="914400" lvl="1" indent="-514350">
              <a:lnSpc>
                <a:spcPct val="120000"/>
              </a:lnSpc>
            </a:pPr>
            <a:r>
              <a:rPr lang="en-US" sz="2400" dirty="0" smtClean="0"/>
              <a:t>ELA: CCS = B+ 	AR = D</a:t>
            </a:r>
          </a:p>
          <a:p>
            <a:pPr marL="914400" lvl="1" indent="-514350">
              <a:lnSpc>
                <a:spcPct val="120000"/>
              </a:lnSpc>
            </a:pPr>
            <a:r>
              <a:rPr lang="en-US" sz="2400" dirty="0" smtClean="0"/>
              <a:t>Math: CCS = A-	AR = C</a:t>
            </a:r>
          </a:p>
          <a:p>
            <a:pPr marL="914400" lvl="1" indent="-514350">
              <a:lnSpc>
                <a:spcPct val="120000"/>
              </a:lnSpc>
            </a:pPr>
            <a:r>
              <a:rPr lang="en-US" sz="2400" dirty="0" smtClean="0"/>
              <a:t>In each case, AR standards “clearly inferior”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oep_banner_dark"/>
          <p:cNvPicPr/>
          <p:nvPr/>
        </p:nvPicPr>
        <p:blipFill>
          <a:blip r:embed="rId3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4966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ACTAAP Standards =&gt; Growth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oep_banner_dark"/>
          <p:cNvPicPr/>
          <p:nvPr/>
        </p:nvPicPr>
        <p:blipFill>
          <a:blip r:embed="rId3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3400" y="1371600"/>
            <a:ext cx="7224000" cy="38227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66800" y="5181600"/>
            <a:ext cx="7010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>
                <a:solidFill>
                  <a:srgbClr val="800000"/>
                </a:solidFill>
              </a:rPr>
              <a:t>ANALYZING THE 2011 NAEP RESULTS: WHERE DOES ARKANSAS STAND NOW?</a:t>
            </a:r>
            <a:endParaRPr lang="en-US" sz="1400" i="1" dirty="0">
              <a:solidFill>
                <a:srgbClr val="800000"/>
              </a:solidFill>
            </a:endParaRPr>
          </a:p>
          <a:p>
            <a:r>
              <a:rPr lang="en-US" sz="1400" b="1" i="1" dirty="0">
                <a:solidFill>
                  <a:srgbClr val="800000"/>
                </a:solidFill>
              </a:rPr>
              <a:t>Misty Newcomb Gary Ritter (March 7, 2012)</a:t>
            </a:r>
            <a:endParaRPr lang="en-US" sz="1400" i="1" dirty="0">
              <a:solidFill>
                <a:srgbClr val="800000"/>
              </a:solidFill>
            </a:endParaRPr>
          </a:p>
          <a:p>
            <a:r>
              <a:rPr lang="en-US" sz="1400" dirty="0" smtClean="0">
                <a:hlinkClick r:id="rId5"/>
              </a:rPr>
              <a:t>http</a:t>
            </a:r>
            <a:r>
              <a:rPr lang="en-US" sz="1400" dirty="0">
                <a:hlinkClick r:id="rId5"/>
              </a:rPr>
              <a:t>://www.uark.edu/ua/oep/AER/</a:t>
            </a:r>
            <a:r>
              <a:rPr lang="en-US" sz="1400" dirty="0" smtClean="0">
                <a:hlinkClick r:id="rId5"/>
              </a:rPr>
              <a:t>9_1_NAEP_2011_Analysis.pdf</a:t>
            </a:r>
            <a:r>
              <a:rPr lang="en-US" sz="1400" dirty="0" smtClean="0"/>
              <a:t> </a:t>
            </a:r>
            <a:endParaRPr lang="en-US" sz="1400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971800" y="2819400"/>
            <a:ext cx="4267200" cy="914400"/>
          </a:xfrm>
          <a:prstGeom prst="straightConnector1">
            <a:avLst/>
          </a:prstGeom>
          <a:ln>
            <a:solidFill>
              <a:srgbClr val="8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239000" y="2438400"/>
            <a:ext cx="1600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solidFill>
                  <a:srgbClr val="800000"/>
                </a:solidFill>
              </a:rPr>
              <a:t>2000</a:t>
            </a:r>
            <a:r>
              <a:rPr lang="en-US" dirty="0" smtClean="0">
                <a:solidFill>
                  <a:srgbClr val="800000"/>
                </a:solidFill>
              </a:rPr>
              <a:t>: 12 </a:t>
            </a:r>
            <a:r>
              <a:rPr lang="en-US" dirty="0" err="1" smtClean="0">
                <a:solidFill>
                  <a:srgbClr val="800000"/>
                </a:solidFill>
              </a:rPr>
              <a:t>pt</a:t>
            </a:r>
            <a:r>
              <a:rPr lang="en-US" dirty="0" smtClean="0">
                <a:solidFill>
                  <a:srgbClr val="800000"/>
                </a:solidFill>
              </a:rPr>
              <a:t> AR-US gap</a:t>
            </a:r>
          </a:p>
          <a:p>
            <a:endParaRPr lang="en-US" dirty="0" smtClean="0">
              <a:solidFill>
                <a:srgbClr val="800000"/>
              </a:solidFill>
            </a:endParaRPr>
          </a:p>
          <a:p>
            <a:r>
              <a:rPr lang="en-US" b="1" u="sng" dirty="0" smtClean="0">
                <a:solidFill>
                  <a:srgbClr val="800000"/>
                </a:solidFill>
              </a:rPr>
              <a:t>2005</a:t>
            </a:r>
            <a:r>
              <a:rPr lang="en-US" dirty="0" smtClean="0">
                <a:solidFill>
                  <a:srgbClr val="800000"/>
                </a:solidFill>
              </a:rPr>
              <a:t>: gap closed</a:t>
            </a:r>
            <a:endParaRPr lang="en-US" dirty="0">
              <a:solidFill>
                <a:srgbClr val="800000"/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4343400" y="2971800"/>
            <a:ext cx="2971800" cy="685800"/>
          </a:xfrm>
          <a:prstGeom prst="straightConnector1">
            <a:avLst/>
          </a:prstGeom>
          <a:ln>
            <a:solidFill>
              <a:srgbClr val="8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651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Cross State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267200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 smtClean="0"/>
              <a:t>We can </a:t>
            </a:r>
            <a:r>
              <a:rPr lang="en-US" u="sng" dirty="0" smtClean="0"/>
              <a:t>compare school and district results across states</a:t>
            </a:r>
            <a:r>
              <a:rPr lang="en-US" dirty="0" smtClean="0"/>
              <a:t>; in the absence of national standards and exam, NAEP only allowed state-vs.-state comparisons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/>
              <a:t>C</a:t>
            </a:r>
            <a:r>
              <a:rPr lang="en-US" dirty="0" smtClean="0"/>
              <a:t>ollege</a:t>
            </a:r>
            <a:r>
              <a:rPr lang="en-US" dirty="0"/>
              <a:t>-</a:t>
            </a:r>
            <a:r>
              <a:rPr lang="en-US" dirty="0" smtClean="0"/>
              <a:t>level admissions: </a:t>
            </a:r>
            <a:r>
              <a:rPr lang="en-US" u="sng" dirty="0" smtClean="0"/>
              <a:t>AR students </a:t>
            </a:r>
            <a:r>
              <a:rPr lang="en-US" u="sng" dirty="0"/>
              <a:t>may be more able to compete at a national-level </a:t>
            </a:r>
            <a:r>
              <a:rPr lang="en-US" dirty="0"/>
              <a:t>because held to same educational standards as students across country</a:t>
            </a:r>
          </a:p>
          <a:p>
            <a:pPr marL="514350" indent="-514350">
              <a:lnSpc>
                <a:spcPct val="12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dirty="0" smtClean="0"/>
              <a:t>Theoretical support:</a:t>
            </a:r>
          </a:p>
          <a:p>
            <a:pPr marL="914400" lvl="1" indent="-514350">
              <a:lnSpc>
                <a:spcPct val="120000"/>
              </a:lnSpc>
              <a:spcBef>
                <a:spcPts val="600"/>
              </a:spcBef>
            </a:pPr>
            <a:r>
              <a:rPr lang="en-US" dirty="0" smtClean="0"/>
              <a:t>Today: “Hot Springs” math </a:t>
            </a:r>
            <a:r>
              <a:rPr lang="en-US" dirty="0"/>
              <a:t> </a:t>
            </a:r>
            <a:r>
              <a:rPr lang="en-US" dirty="0" smtClean="0"/>
              <a:t>= “Heber Springs” math</a:t>
            </a:r>
          </a:p>
          <a:p>
            <a:pPr marL="914400" lvl="1" indent="-514350">
              <a:lnSpc>
                <a:spcPct val="120000"/>
              </a:lnSpc>
              <a:spcBef>
                <a:spcPts val="600"/>
              </a:spcBef>
            </a:pPr>
            <a:r>
              <a:rPr lang="en-US" dirty="0" smtClean="0"/>
              <a:t>CCS: “New Jersey” </a:t>
            </a:r>
            <a:r>
              <a:rPr lang="en-US" dirty="0"/>
              <a:t>math </a:t>
            </a:r>
            <a:r>
              <a:rPr lang="en-US" dirty="0" smtClean="0"/>
              <a:t>= “New Mexico” math</a:t>
            </a:r>
          </a:p>
          <a:p>
            <a:pPr marL="914400" lvl="1" indent="-514350">
              <a:lnSpc>
                <a:spcPct val="120000"/>
              </a:lnSpc>
              <a:spcBef>
                <a:spcPts val="600"/>
              </a:spcBef>
            </a:pPr>
            <a:r>
              <a:rPr lang="en-US" dirty="0" smtClean="0"/>
              <a:t>Can add state specific details if needed (15%)</a:t>
            </a:r>
            <a:endParaRPr lang="en-US" dirty="0"/>
          </a:p>
          <a:p>
            <a:pPr marL="914400" lvl="1" indent="-514350">
              <a:lnSpc>
                <a:spcPct val="120000"/>
              </a:lnSpc>
              <a:spcBef>
                <a:spcPts val="1200"/>
              </a:spcBef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oep_banner_dark"/>
          <p:cNvPicPr/>
          <p:nvPr/>
        </p:nvPicPr>
        <p:blipFill>
          <a:blip r:embed="rId2" cstate="print">
            <a:lum bright="4000"/>
          </a:blip>
          <a:srcRect/>
          <a:stretch>
            <a:fillRect/>
          </a:stretch>
        </p:blipFill>
        <p:spPr bwMode="auto">
          <a:xfrm>
            <a:off x="457200" y="6096000"/>
            <a:ext cx="82296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250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EP">
      <a:dk1>
        <a:sysClr val="windowText" lastClr="000000"/>
      </a:dk1>
      <a:lt1>
        <a:sysClr val="window" lastClr="FFFFFF"/>
      </a:lt1>
      <a:dk2>
        <a:srgbClr val="005000"/>
      </a:dk2>
      <a:lt2>
        <a:srgbClr val="EEECE1"/>
      </a:lt2>
      <a:accent1>
        <a:srgbClr val="005000"/>
      </a:accent1>
      <a:accent2>
        <a:srgbClr val="000000"/>
      </a:accent2>
      <a:accent3>
        <a:srgbClr val="7F7F7F"/>
      </a:accent3>
      <a:accent4>
        <a:srgbClr val="C4BD97"/>
      </a:accent4>
      <a:accent5>
        <a:srgbClr val="D7E3BC"/>
      </a:accent5>
      <a:accent6>
        <a:srgbClr val="494429"/>
      </a:accent6>
      <a:hlink>
        <a:srgbClr val="3F3F3F"/>
      </a:hlink>
      <a:folHlink>
        <a:srgbClr val="000000"/>
      </a:folHlink>
    </a:clrScheme>
    <a:fontScheme name="OEP - Times New Roma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Props1.xml><?xml version="1.0" encoding="utf-8"?>
<ds:datastoreItem xmlns:ds="http://schemas.openxmlformats.org/officeDocument/2006/customXml" ds:itemID="{5FAB790F-147D-405F-B783-1F5F3BF14CE7}"/>
</file>

<file path=customXml/itemProps2.xml><?xml version="1.0" encoding="utf-8"?>
<ds:datastoreItem xmlns:ds="http://schemas.openxmlformats.org/officeDocument/2006/customXml" ds:itemID="{97058B13-4D65-403D-A4D8-8C0727F49F65}"/>
</file>

<file path=customXml/itemProps3.xml><?xml version="1.0" encoding="utf-8"?>
<ds:datastoreItem xmlns:ds="http://schemas.openxmlformats.org/officeDocument/2006/customXml" ds:itemID="{16388AD4-C6F5-4373-AFA0-470B162E683C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3201</TotalTime>
  <Words>936</Words>
  <Application>Microsoft Office PowerPoint</Application>
  <PresentationFormat>On-screen Show (4:3)</PresentationFormat>
  <Paragraphs>125</Paragraphs>
  <Slides>20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Common Core:  What should we like and dislike?  And what don’t we need to worry about … </vt:lpstr>
      <vt:lpstr>Presentation Outline</vt:lpstr>
      <vt:lpstr>Clarity: Common Core</vt:lpstr>
      <vt:lpstr>Example: ELA Grade 4</vt:lpstr>
      <vt:lpstr>Example: Math Grade 6</vt:lpstr>
      <vt:lpstr>Potential Pluses</vt:lpstr>
      <vt:lpstr>Rigorous Standards</vt:lpstr>
      <vt:lpstr>ACTAAP Standards =&gt; Growth</vt:lpstr>
      <vt:lpstr>Cross State Information</vt:lpstr>
      <vt:lpstr>Other Possible Benefits</vt:lpstr>
      <vt:lpstr>Potential Concerns with CCSS</vt:lpstr>
      <vt:lpstr>Standards Overseen by One Body</vt:lpstr>
      <vt:lpstr>Implementation Challenges</vt:lpstr>
      <vt:lpstr>What we shouldn’t worry about …</vt:lpstr>
      <vt:lpstr>What we shouldn’t worry about …</vt:lpstr>
      <vt:lpstr>What we shouldn’t worry about …</vt:lpstr>
      <vt:lpstr>What we shouldn’t worry about …</vt:lpstr>
      <vt:lpstr>What we shouldn’t worry about …</vt:lpstr>
      <vt:lpstr>What we shouldn’t worry about …</vt:lpstr>
      <vt:lpstr>Questions?  Thank you for your inviting the input of the OEP.</vt:lpstr>
    </vt:vector>
  </TitlesOfParts>
  <Company>University of Arkansas - COEHP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Juanita C. Giles</cp:lastModifiedBy>
  <cp:revision>107</cp:revision>
  <dcterms:created xsi:type="dcterms:W3CDTF">2013-03-08T20:55:12Z</dcterms:created>
  <dcterms:modified xsi:type="dcterms:W3CDTF">2013-07-23T12:56:44Z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Order">
    <vt:r8>2223200</vt:r8>
  </property>
  <property fmtid="{D5CDD505-2E9C-101B-9397-08002B2CF9AE}" pid="4" name="TemplateUrl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URL">
    <vt:lpwstr/>
  </property>
</Properties>
</file>