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957" r:id="rId5"/>
    <p:sldMasterId id="2147483981" r:id="rId6"/>
  </p:sldMasterIdLst>
  <p:notesMasterIdLst>
    <p:notesMasterId r:id="rId16"/>
  </p:notesMasterIdLst>
  <p:handoutMasterIdLst>
    <p:handoutMasterId r:id="rId17"/>
  </p:handoutMasterIdLst>
  <p:sldIdLst>
    <p:sldId id="388" r:id="rId7"/>
    <p:sldId id="390" r:id="rId8"/>
    <p:sldId id="396" r:id="rId9"/>
    <p:sldId id="409" r:id="rId10"/>
    <p:sldId id="405" r:id="rId11"/>
    <p:sldId id="406" r:id="rId12"/>
    <p:sldId id="408" r:id="rId13"/>
    <p:sldId id="403" r:id="rId14"/>
    <p:sldId id="407" r:id="rId15"/>
  </p:sldIdLst>
  <p:sldSz cx="12192000" cy="6858000"/>
  <p:notesSz cx="6973888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00" userDrawn="1">
          <p15:clr>
            <a:srgbClr val="A4A3A4"/>
          </p15:clr>
        </p15:guide>
        <p15:guide id="2" pos="2424" userDrawn="1">
          <p15:clr>
            <a:srgbClr val="A4A3A4"/>
          </p15:clr>
        </p15:guide>
        <p15:guide id="3" pos="5304" userDrawn="1">
          <p15:clr>
            <a:srgbClr val="A4A3A4"/>
          </p15:clr>
        </p15:guide>
        <p15:guide id="4" orient="horz" pos="2280" userDrawn="1">
          <p15:clr>
            <a:srgbClr val="A4A3A4"/>
          </p15:clr>
        </p15:guide>
        <p15:guide id="5" pos="7488" userDrawn="1">
          <p15:clr>
            <a:srgbClr val="A4A3A4"/>
          </p15:clr>
        </p15:guide>
        <p15:guide id="6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ie Wollan" initials="AKW" lastIdx="1" clrIdx="0">
    <p:extLst/>
  </p:cmAuthor>
  <p:cmAuthor id="2" name="Bonnie Connelly" initials="BC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FF"/>
    <a:srgbClr val="CC00FF"/>
    <a:srgbClr val="800080"/>
    <a:srgbClr val="424242"/>
    <a:srgbClr val="CD5F21"/>
    <a:srgbClr val="F78F1E"/>
    <a:srgbClr val="7E8083"/>
    <a:srgbClr val="EAEAEA"/>
    <a:srgbClr val="686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2" autoAdjust="0"/>
    <p:restoredTop sz="92017" autoAdjust="0"/>
  </p:normalViewPr>
  <p:slideViewPr>
    <p:cSldViewPr snapToGrid="0">
      <p:cViewPr>
        <p:scale>
          <a:sx n="103" d="100"/>
          <a:sy n="103" d="100"/>
        </p:scale>
        <p:origin x="557" y="370"/>
      </p:cViewPr>
      <p:guideLst>
        <p:guide orient="horz" pos="600"/>
        <p:guide orient="horz" pos="2280"/>
        <p:guide pos="2424"/>
        <p:guide pos="5304"/>
        <p:guide pos="7488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1483" y="62"/>
      </p:cViewPr>
      <p:guideLst>
        <p:guide orient="horz" pos="2909"/>
        <p:guide pos="219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22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2650" cy="462120"/>
          </a:xfrm>
          <a:prstGeom prst="rect">
            <a:avLst/>
          </a:prstGeom>
        </p:spPr>
        <p:txBody>
          <a:bodyPr vert="horz" lIns="92607" tIns="46304" rIns="92607" bIns="46304" rtlCol="0"/>
          <a:lstStyle>
            <a:lvl1pPr algn="l">
              <a:defRPr sz="1200">
                <a:latin typeface="Arial" pitchFamily="34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9661" y="1"/>
            <a:ext cx="3022650" cy="462120"/>
          </a:xfrm>
          <a:prstGeom prst="rect">
            <a:avLst/>
          </a:prstGeom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6A2B9E-B600-5540-B3B7-5DB61B9243AA}" type="datetimeFigureOut">
              <a:rPr lang="en-US"/>
              <a:pPr>
                <a:defRPr/>
              </a:pPr>
              <a:t>5/29/2015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22650" cy="462120"/>
          </a:xfrm>
          <a:prstGeom prst="rect">
            <a:avLst/>
          </a:prstGeom>
        </p:spPr>
        <p:txBody>
          <a:bodyPr vert="horz" lIns="92607" tIns="46304" rIns="92607" bIns="46304" rtlCol="0" anchor="b"/>
          <a:lstStyle>
            <a:lvl1pPr algn="l">
              <a:defRPr sz="1200">
                <a:latin typeface="Arial" pitchFamily="34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9661" y="8772378"/>
            <a:ext cx="3022650" cy="462120"/>
          </a:xfrm>
          <a:prstGeom prst="rect">
            <a:avLst/>
          </a:prstGeom>
        </p:spPr>
        <p:txBody>
          <a:bodyPr vert="horz" wrap="square" lIns="92607" tIns="46304" rIns="92607" bIns="463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1B524-9D2C-9449-9B51-6D0F420BD2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87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22650" cy="4621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1240" y="1"/>
            <a:ext cx="3022650" cy="4621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2150"/>
            <a:ext cx="6157912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169" y="4387767"/>
            <a:ext cx="5113553" cy="41559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3958"/>
            <a:ext cx="3022650" cy="4621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1240" y="8773958"/>
            <a:ext cx="3022650" cy="4621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05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281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58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91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91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89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073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5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8823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martArt Placeholder 6"/>
          <p:cNvSpPr>
            <a:spLocks noGrp="1"/>
          </p:cNvSpPr>
          <p:nvPr>
            <p:ph type="dgm" sz="quarter" idx="11"/>
          </p:nvPr>
        </p:nvSpPr>
        <p:spPr>
          <a:xfrm>
            <a:off x="579967" y="1479551"/>
            <a:ext cx="11307233" cy="454501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icon to add SmartArt graphic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0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423334" y="6572250"/>
            <a:ext cx="4207935" cy="215900"/>
            <a:chOff x="317500" y="6572250"/>
            <a:chExt cx="3155951" cy="215900"/>
          </a:xfrm>
        </p:grpSpPr>
        <p:pic>
          <p:nvPicPr>
            <p:cNvPr id="5" name="Picture 4" descr="Cognosante_Logo_.jp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00" y="6629400"/>
              <a:ext cx="860852" cy="155902"/>
            </a:xfrm>
            <a:prstGeom prst="rect">
              <a:avLst/>
            </a:prstGeom>
          </p:spPr>
        </p:pic>
        <p:sp>
          <p:nvSpPr>
            <p:cNvPr id="6" name="Text Placeholder 36"/>
            <p:cNvSpPr txBox="1">
              <a:spLocks/>
            </p:cNvSpPr>
            <p:nvPr userDrawn="1"/>
          </p:nvSpPr>
          <p:spPr>
            <a:xfrm>
              <a:off x="1244600" y="6576007"/>
              <a:ext cx="755650" cy="21214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r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None/>
                <a:defRPr sz="8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Black"/>
                  <a:ea typeface="ＭＳ Ｐゴシック" charset="0"/>
                  <a:cs typeface="Arial Black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–"/>
                <a:defRPr sz="24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Wingdings" charset="0"/>
                <a:buChar char="ü"/>
                <a:defRPr sz="20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Lucida Grande" charset="0"/>
                <a:buChar char="*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»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000" baseline="0" dirty="0" smtClean="0"/>
                <a:t>© </a:t>
              </a:r>
              <a:r>
                <a:rPr lang="en-US" sz="1000" b="1" i="0" dirty="0" smtClean="0">
                  <a:latin typeface="Arial"/>
                  <a:cs typeface="Arial"/>
                </a:rPr>
                <a:t>2015</a:t>
              </a:r>
              <a:endParaRPr lang="en-US" sz="1000" b="1" i="0" dirty="0">
                <a:latin typeface="Arial"/>
                <a:cs typeface="Arial"/>
              </a:endParaRPr>
            </a:p>
          </p:txBody>
        </p:sp>
        <p:sp>
          <p:nvSpPr>
            <p:cNvPr id="7" name="Footer Placeholder 4"/>
            <p:cNvSpPr txBox="1">
              <a:spLocks/>
            </p:cNvSpPr>
            <p:nvPr userDrawn="1"/>
          </p:nvSpPr>
          <p:spPr>
            <a:xfrm>
              <a:off x="2019301" y="6572250"/>
              <a:ext cx="1454150" cy="21172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800" dirty="0" smtClean="0">
                  <a:solidFill>
                    <a:srgbClr val="F78F1E"/>
                  </a:solidFill>
                  <a:latin typeface="Arial"/>
                  <a:cs typeface="Arial"/>
                </a:rPr>
                <a:t>Proprietary and Confidential</a:t>
              </a:r>
              <a:endParaRPr lang="en-US" sz="800" dirty="0">
                <a:solidFill>
                  <a:srgbClr val="F78F1E"/>
                </a:solidFill>
                <a:latin typeface="Arial"/>
                <a:cs typeface="Arial"/>
              </a:endParaRPr>
            </a:p>
          </p:txBody>
        </p:sp>
        <p:grpSp>
          <p:nvGrpSpPr>
            <p:cNvPr id="8" name="Group 7"/>
            <p:cNvGrpSpPr/>
            <p:nvPr userDrawn="1"/>
          </p:nvGrpSpPr>
          <p:grpSpPr>
            <a:xfrm>
              <a:off x="1295400" y="6613198"/>
              <a:ext cx="698500" cy="155902"/>
              <a:chOff x="1295400" y="6625898"/>
              <a:chExt cx="698500" cy="155902"/>
            </a:xfrm>
          </p:grpSpPr>
          <p:cxnSp>
            <p:nvCxnSpPr>
              <p:cNvPr id="9" name="Straight Connector 8"/>
              <p:cNvCxnSpPr/>
              <p:nvPr userDrawn="1"/>
            </p:nvCxnSpPr>
            <p:spPr>
              <a:xfrm>
                <a:off x="12954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 userDrawn="1"/>
            </p:nvCxnSpPr>
            <p:spPr>
              <a:xfrm>
                <a:off x="19939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80969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49149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81600"/>
            <a:ext cx="8534400" cy="76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0000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73895" y="3626055"/>
            <a:ext cx="11308203" cy="80366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423334" y="6572250"/>
            <a:ext cx="4207935" cy="215900"/>
            <a:chOff x="317500" y="6572250"/>
            <a:chExt cx="3155951" cy="215900"/>
          </a:xfrm>
        </p:grpSpPr>
        <p:pic>
          <p:nvPicPr>
            <p:cNvPr id="10" name="Picture 9" descr="Cognosante_Logo_.jp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00" y="6629400"/>
              <a:ext cx="860852" cy="155902"/>
            </a:xfrm>
            <a:prstGeom prst="rect">
              <a:avLst/>
            </a:prstGeom>
          </p:spPr>
        </p:pic>
        <p:sp>
          <p:nvSpPr>
            <p:cNvPr id="11" name="Text Placeholder 36"/>
            <p:cNvSpPr txBox="1">
              <a:spLocks/>
            </p:cNvSpPr>
            <p:nvPr userDrawn="1"/>
          </p:nvSpPr>
          <p:spPr>
            <a:xfrm>
              <a:off x="1244600" y="6576007"/>
              <a:ext cx="755650" cy="21214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r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None/>
                <a:defRPr sz="8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Black"/>
                  <a:ea typeface="ＭＳ Ｐゴシック" charset="0"/>
                  <a:cs typeface="Arial Black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–"/>
                <a:defRPr sz="24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Wingdings" charset="0"/>
                <a:buChar char="ü"/>
                <a:defRPr sz="20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Lucida Grande" charset="0"/>
                <a:buChar char="*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»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000" baseline="0" dirty="0" smtClean="0"/>
                <a:t>© </a:t>
              </a:r>
              <a:r>
                <a:rPr lang="en-US" sz="1000" b="1" i="0" dirty="0" smtClean="0">
                  <a:latin typeface="Arial"/>
                  <a:cs typeface="Arial"/>
                </a:rPr>
                <a:t>2014</a:t>
              </a:r>
              <a:endParaRPr lang="en-US" sz="1000" b="1" i="0" dirty="0">
                <a:latin typeface="Arial"/>
                <a:cs typeface="Arial"/>
              </a:endParaRPr>
            </a:p>
          </p:txBody>
        </p:sp>
        <p:sp>
          <p:nvSpPr>
            <p:cNvPr id="12" name="Footer Placeholder 4"/>
            <p:cNvSpPr txBox="1">
              <a:spLocks/>
            </p:cNvSpPr>
            <p:nvPr userDrawn="1"/>
          </p:nvSpPr>
          <p:spPr>
            <a:xfrm>
              <a:off x="2019301" y="6572250"/>
              <a:ext cx="1454150" cy="21172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800" dirty="0" smtClean="0">
                  <a:solidFill>
                    <a:srgbClr val="F78F1E"/>
                  </a:solidFill>
                  <a:latin typeface="Arial"/>
                  <a:cs typeface="Arial"/>
                </a:rPr>
                <a:t>Proprietary and Confidential</a:t>
              </a:r>
              <a:endParaRPr lang="en-US" sz="800" dirty="0">
                <a:solidFill>
                  <a:srgbClr val="F78F1E"/>
                </a:solidFill>
                <a:latin typeface="Arial"/>
                <a:cs typeface="Arial"/>
              </a:endParaRPr>
            </a:p>
          </p:txBody>
        </p:sp>
        <p:grpSp>
          <p:nvGrpSpPr>
            <p:cNvPr id="13" name="Group 12"/>
            <p:cNvGrpSpPr/>
            <p:nvPr userDrawn="1"/>
          </p:nvGrpSpPr>
          <p:grpSpPr>
            <a:xfrm>
              <a:off x="1295400" y="6613198"/>
              <a:ext cx="698500" cy="155902"/>
              <a:chOff x="1295400" y="6625898"/>
              <a:chExt cx="698500" cy="155902"/>
            </a:xfrm>
          </p:grpSpPr>
          <p:cxnSp>
            <p:nvCxnSpPr>
              <p:cNvPr id="14" name="Straight Connector 13"/>
              <p:cNvCxnSpPr/>
              <p:nvPr userDrawn="1"/>
            </p:nvCxnSpPr>
            <p:spPr>
              <a:xfrm>
                <a:off x="12954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 userDrawn="1"/>
            </p:nvCxnSpPr>
            <p:spPr>
              <a:xfrm>
                <a:off x="19939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8174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921053" y="5105401"/>
            <a:ext cx="16866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 i="1" dirty="0">
                <a:solidFill>
                  <a:srgbClr val="F78F1E"/>
                </a:solidFill>
                <a:latin typeface="Times New Roman" charset="0"/>
                <a:cs typeface="Times New Roman" charset="0"/>
              </a:rPr>
              <a:t>Proprietary and Confidential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861754"/>
            <a:ext cx="8534400" cy="455488"/>
          </a:xfrm>
          <a:prstGeom prst="rect">
            <a:avLst/>
          </a:prstGeom>
        </p:spPr>
        <p:txBody>
          <a:bodyPr bIns="0" anchor="b" anchorCtr="0">
            <a:normAutofit/>
          </a:bodyPr>
          <a:lstStyle>
            <a:lvl1pPr marL="0" indent="0" algn="l">
              <a:lnSpc>
                <a:spcPct val="80000"/>
              </a:lnSpc>
              <a:buNone/>
              <a:defRPr sz="2200" b="1" i="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Name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3799794"/>
            <a:ext cx="8534400" cy="386449"/>
          </a:xfrm>
          <a:prstGeom prst="rect">
            <a:avLst/>
          </a:prstGeom>
        </p:spPr>
        <p:txBody>
          <a:bodyPr bIns="0" anchor="b" anchorCtr="0">
            <a:normAutofit/>
          </a:bodyPr>
          <a:lstStyle>
            <a:lvl1pPr>
              <a:lnSpc>
                <a:spcPct val="100000"/>
              </a:lnSpc>
              <a:buNone/>
              <a:defRPr sz="1800" b="0" i="0">
                <a:solidFill>
                  <a:srgbClr val="F78F1E"/>
                </a:solidFill>
                <a:latin typeface="Calibri"/>
                <a:cs typeface="Calibri"/>
              </a:defRPr>
            </a:lvl1pPr>
            <a:lvl2pPr>
              <a:buNone/>
              <a:defRPr sz="1400">
                <a:solidFill>
                  <a:srgbClr val="F78F1E"/>
                </a:solidFill>
              </a:defRPr>
            </a:lvl2pPr>
            <a:lvl3pPr>
              <a:buNone/>
              <a:defRPr sz="1400">
                <a:solidFill>
                  <a:srgbClr val="F78F1E"/>
                </a:solidFill>
              </a:defRPr>
            </a:lvl3pPr>
            <a:lvl4pPr>
              <a:buNone/>
              <a:defRPr sz="1400">
                <a:solidFill>
                  <a:srgbClr val="F78F1E"/>
                </a:solidFill>
              </a:defRPr>
            </a:lvl4pPr>
            <a:lvl5pPr>
              <a:buNone/>
              <a:defRPr sz="1400">
                <a:solidFill>
                  <a:srgbClr val="F78F1E"/>
                </a:solidFill>
              </a:defRPr>
            </a:lvl5pPr>
          </a:lstStyle>
          <a:p>
            <a:pPr lvl="0"/>
            <a:r>
              <a:rPr lang="en-US" dirty="0" smtClean="0"/>
              <a:t>Click to add phone number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4192514"/>
            <a:ext cx="8534400" cy="394805"/>
          </a:xfrm>
          <a:prstGeom prst="rect">
            <a:avLst/>
          </a:prstGeom>
        </p:spPr>
        <p:txBody>
          <a:bodyPr tIns="0" bIns="91440" anchor="t" anchorCtr="0">
            <a:normAutofit/>
          </a:bodyPr>
          <a:lstStyle>
            <a:lvl1pPr>
              <a:lnSpc>
                <a:spcPct val="100000"/>
              </a:lnSpc>
              <a:buNone/>
              <a:defRPr sz="1800" b="0" i="0">
                <a:solidFill>
                  <a:srgbClr val="F78F1E"/>
                </a:solidFill>
                <a:latin typeface="Calibri"/>
                <a:cs typeface="Calibri"/>
              </a:defRPr>
            </a:lvl1pPr>
            <a:lvl2pPr>
              <a:buNone/>
              <a:defRPr sz="1400">
                <a:solidFill>
                  <a:srgbClr val="F78F1E"/>
                </a:solidFill>
              </a:defRPr>
            </a:lvl2pPr>
            <a:lvl3pPr>
              <a:buNone/>
              <a:defRPr sz="1400">
                <a:solidFill>
                  <a:srgbClr val="F78F1E"/>
                </a:solidFill>
              </a:defRPr>
            </a:lvl3pPr>
            <a:lvl4pPr>
              <a:buNone/>
              <a:defRPr sz="1400">
                <a:solidFill>
                  <a:srgbClr val="F78F1E"/>
                </a:solidFill>
              </a:defRPr>
            </a:lvl4pPr>
            <a:lvl5pPr>
              <a:buNone/>
              <a:defRPr sz="1400">
                <a:solidFill>
                  <a:srgbClr val="F78F1E"/>
                </a:solidFill>
              </a:defRPr>
            </a:lvl5pPr>
          </a:lstStyle>
          <a:p>
            <a:pPr lvl="0"/>
            <a:r>
              <a:rPr lang="en-US" dirty="0" smtClean="0"/>
              <a:t>Click to add email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13529" y="3325813"/>
            <a:ext cx="8545855" cy="317304"/>
          </a:xfrm>
          <a:prstGeom prst="rect">
            <a:avLst/>
          </a:prstGeom>
        </p:spPr>
        <p:txBody>
          <a:bodyPr bIns="91440" anchor="ctr" anchorCtr="0">
            <a:no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913531" y="2314549"/>
            <a:ext cx="8611687" cy="52641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l">
              <a:buClr>
                <a:srgbClr val="F78F1E"/>
              </a:buClr>
              <a:buSzPct val="150000"/>
            </a:pP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cs typeface="Calibri"/>
              </a:rPr>
              <a:t>Cognosante.com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1"/>
            <a:ext cx="12192000" cy="148046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 userDrawn="1"/>
        </p:nvSpPr>
        <p:spPr>
          <a:xfrm>
            <a:off x="0" y="5428371"/>
            <a:ext cx="12192000" cy="1424186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16419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35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53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14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42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507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49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058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646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08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503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579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3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79967" y="1573214"/>
            <a:ext cx="11307233" cy="427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77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7062915" y="2279309"/>
            <a:ext cx="4582584" cy="29003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79968" y="1687513"/>
            <a:ext cx="5998633" cy="4367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2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79968" y="1687513"/>
            <a:ext cx="5998633" cy="4367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7294034" y="1853406"/>
            <a:ext cx="4593167" cy="40354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31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562165" y="1842246"/>
            <a:ext cx="5325035" cy="404658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4"/>
          </p:nvPr>
        </p:nvSpPr>
        <p:spPr>
          <a:xfrm>
            <a:off x="578997" y="1842246"/>
            <a:ext cx="5325035" cy="404658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0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734485" y="1612900"/>
            <a:ext cx="11027833" cy="45862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2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1"/>
          </p:nvPr>
        </p:nvSpPr>
        <p:spPr>
          <a:xfrm>
            <a:off x="734485" y="1801813"/>
            <a:ext cx="11027833" cy="44513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1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79967" y="1681163"/>
            <a:ext cx="5444067" cy="4491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421967" y="1681163"/>
            <a:ext cx="5444067" cy="4491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9144000" y="64188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2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71" r:id="rId2"/>
    <p:sldLayoutId id="2147483993" r:id="rId3"/>
    <p:sldLayoutId id="2147483979" r:id="rId4"/>
    <p:sldLayoutId id="2147483972" r:id="rId5"/>
    <p:sldLayoutId id="2147483978" r:id="rId6"/>
    <p:sldLayoutId id="2147483974" r:id="rId7"/>
    <p:sldLayoutId id="2147483975" r:id="rId8"/>
    <p:sldLayoutId id="2147483976" r:id="rId9"/>
    <p:sldLayoutId id="2147483977" r:id="rId10"/>
    <p:sldLayoutId id="2147483980" r:id="rId11"/>
    <p:sldLayoutId id="2147483962" r:id="rId12"/>
    <p:sldLayoutId id="214748396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7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1963" indent="-461963" algn="l" defTabSz="457200" rtl="0" eaLnBrk="1" latinLnBrk="0" hangingPunct="1">
        <a:spcBef>
          <a:spcPct val="20000"/>
        </a:spcBef>
        <a:buClr>
          <a:schemeClr val="tx2"/>
        </a:buClr>
        <a:buSzPct val="100000"/>
        <a:buFont typeface="Calibri" pitchFamily="34" charset="0"/>
        <a:buChar char="●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139825" indent="-457200" algn="l" defTabSz="4572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10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657350" indent="-457200" algn="l" defTabSz="4572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SzPct val="100000"/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173287" indent="-400050" algn="l" defTabSz="4572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SzPct val="100000"/>
        <a:buFont typeface="+mj-lt"/>
        <a:buAutoNum type="romanLcPeriod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455862" indent="-285750" algn="l" defTabSz="4572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0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387"/>
            <a:ext cx="3978613" cy="57421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19400" y="2895071"/>
            <a:ext cx="7696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Eligibility and Enrollment Framework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Legislative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Briefing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2015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163" y="300584"/>
            <a:ext cx="1440390" cy="67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4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731520"/>
            <a:ext cx="11307233" cy="5687326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Eligibility </a:t>
            </a:r>
            <a:r>
              <a:rPr lang="en-US" dirty="0">
                <a:solidFill>
                  <a:srgbClr val="0070C0"/>
                </a:solidFill>
              </a:rPr>
              <a:t>and Enrollment Framework (EEF) </a:t>
            </a:r>
            <a:r>
              <a:rPr lang="en-US" dirty="0" smtClean="0">
                <a:solidFill>
                  <a:srgbClr val="0070C0"/>
                </a:solidFill>
              </a:rPr>
              <a:t>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Replacement of legacy eligibility System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Many modules of the system are over 25 years old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Does not perform automatic eligibility determination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Incompatible with new Medicaid eligibility rules (referred to as MAGI)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Implementing new system to</a:t>
            </a:r>
            <a:r>
              <a:rPr lang="en-US" sz="2400" dirty="0" smtClean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Automatically determine eligibility for Medicaid, SNAP, and other Department programs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Streamline eligibility processes to avoid adding new staff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Electronically verify benefit rates, increasing accuracy and efficiency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Project initiated in 2012; MAGI Medicaid came online in </a:t>
            </a:r>
            <a:r>
              <a:rPr lang="en-US" sz="2400" dirty="0" smtClean="0"/>
              <a:t>2013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Current federally-approved project cost is $129.6M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Current state share of cost for project budget 13.5%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6666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618977"/>
            <a:ext cx="11307233" cy="5375595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Vendor Selection and Initial </a:t>
            </a:r>
            <a:r>
              <a:rPr lang="en-US" dirty="0" smtClean="0">
                <a:solidFill>
                  <a:srgbClr val="0070C0"/>
                </a:solidFill>
              </a:rPr>
              <a:t>Procurement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Released systems integrator </a:t>
            </a:r>
            <a:r>
              <a:rPr lang="en-US" dirty="0" smtClean="0"/>
              <a:t>(general contractor) RFP </a:t>
            </a:r>
            <a:r>
              <a:rPr lang="en-US" dirty="0"/>
              <a:t>in early 2012, receiving four bids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Evaluation committee from DHS, DIS and OSP selected Noridian Systems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Could not reach agreement with Noridian Systems after months of negotiations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Time constraints did not allow for new RFP, and state rules precluded moving to the second scoring vendor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DHS directly engaged </a:t>
            </a:r>
            <a:r>
              <a:rPr lang="en-US" dirty="0"/>
              <a:t>subcontractors directly through state staff augmentation contract 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52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Key Initial Success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4"/>
              </a:solidFill>
            </a:endParaRPr>
          </a:p>
          <a:p>
            <a:pPr marL="682625" lvl="1" indent="0">
              <a:buNone/>
            </a:pPr>
            <a:r>
              <a:rPr lang="en-US" dirty="0" smtClean="0">
                <a:solidFill>
                  <a:schemeClr val="accent4"/>
                </a:solidFill>
              </a:rPr>
              <a:t>Arkansas </a:t>
            </a:r>
            <a:r>
              <a:rPr lang="en-US" dirty="0">
                <a:solidFill>
                  <a:schemeClr val="accent4"/>
                </a:solidFill>
              </a:rPr>
              <a:t>was one of the few states to timely and successfully implement a MAGI eligibility system with the basic ability to enroll consumers using the new MAGI rules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Arial Narrow" panose="020B0606020202030204" pitchFamily="34" charset="0"/>
              </a:rPr>
              <a:t>EEF Challenges </a:t>
            </a:r>
            <a:endParaRPr lang="en-US" sz="28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618977"/>
            <a:ext cx="11307233" cy="5375595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Federal </a:t>
            </a:r>
            <a:r>
              <a:rPr lang="en-US">
                <a:solidFill>
                  <a:srgbClr val="0070C0"/>
                </a:solidFill>
              </a:rPr>
              <a:t>System </a:t>
            </a:r>
            <a:r>
              <a:rPr lang="en-US" smtClean="0">
                <a:solidFill>
                  <a:srgbClr val="0070C0"/>
                </a:solidFill>
              </a:rPr>
              <a:t>Challenges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Data errors, system flaws, and other shortcomings in federal data systems have required extensive </a:t>
            </a:r>
            <a:r>
              <a:rPr lang="en-US" dirty="0" smtClean="0"/>
              <a:t>time, resources, and dollars to </a:t>
            </a:r>
            <a:r>
              <a:rPr lang="en-US" dirty="0"/>
              <a:t>overcome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Federal requirements for state eligibility systems have frequently changed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IBM </a:t>
            </a:r>
            <a:r>
              <a:rPr lang="en-US" dirty="0" err="1">
                <a:solidFill>
                  <a:srgbClr val="0070C0"/>
                </a:solidFill>
              </a:rPr>
              <a:t>Cúram</a:t>
            </a:r>
            <a:r>
              <a:rPr lang="en-US" dirty="0">
                <a:solidFill>
                  <a:srgbClr val="0070C0"/>
                </a:solidFill>
              </a:rPr>
              <a:t> Product Limitations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Significant amount of time, </a:t>
            </a:r>
            <a:r>
              <a:rPr lang="en-US" dirty="0" smtClean="0">
                <a:solidFill>
                  <a:schemeClr val="accent4"/>
                </a:solidFill>
              </a:rPr>
              <a:t>resources, </a:t>
            </a:r>
            <a:r>
              <a:rPr lang="en-US" dirty="0">
                <a:solidFill>
                  <a:schemeClr val="accent4"/>
                </a:solidFill>
              </a:rPr>
              <a:t>and dollars have been spent customizing the IBM </a:t>
            </a:r>
            <a:r>
              <a:rPr lang="en-US" dirty="0" err="1">
                <a:solidFill>
                  <a:schemeClr val="accent4"/>
                </a:solidFill>
              </a:rPr>
              <a:t>Cúram</a:t>
            </a:r>
            <a:r>
              <a:rPr lang="en-US" dirty="0">
                <a:solidFill>
                  <a:schemeClr val="accent4"/>
                </a:solidFill>
              </a:rPr>
              <a:t> solution for items that should have  been part of the base software solution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Project Management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Managing multiple </a:t>
            </a:r>
            <a:r>
              <a:rPr lang="en-US" dirty="0" smtClean="0"/>
              <a:t>subcontractor vendors </a:t>
            </a:r>
            <a:r>
              <a:rPr lang="en-US" dirty="0"/>
              <a:t>through separate statements of </a:t>
            </a:r>
            <a:r>
              <a:rPr lang="en-US" dirty="0" smtClean="0"/>
              <a:t>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No single point of authority and responsibility for the project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Limited options for holding vendors accountable for </a:t>
            </a:r>
            <a:r>
              <a:rPr lang="en-US" dirty="0" smtClean="0"/>
              <a:t>performance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257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33224" y="638302"/>
            <a:ext cx="11408833" cy="5010708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Corrective Actions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After being briefed on the initial review findings, Governor Hutchinson directed DHS to immediately take corrective actions, including</a:t>
            </a:r>
            <a:r>
              <a:rPr lang="en-US" dirty="0" smtClean="0">
                <a:solidFill>
                  <a:schemeClr val="accent4"/>
                </a:solidFill>
              </a:rPr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Designating a single point of authority within DHS for the project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Phasing out </a:t>
            </a:r>
            <a:r>
              <a:rPr lang="en-US" dirty="0" smtClean="0">
                <a:solidFill>
                  <a:schemeClr val="accent4"/>
                </a:solidFill>
              </a:rPr>
              <a:t>existing time-and-materials vendor contracts</a:t>
            </a:r>
            <a:r>
              <a:rPr lang="en-US" dirty="0">
                <a:solidFill>
                  <a:schemeClr val="accent4"/>
                </a:solidFill>
              </a:rPr>
              <a:t>, to be replaced with performance-based, competitively-bid </a:t>
            </a:r>
            <a:r>
              <a:rPr lang="en-US" dirty="0" smtClean="0">
                <a:solidFill>
                  <a:schemeClr val="accent4"/>
                </a:solidFill>
              </a:rPr>
              <a:t>contracts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Delaying the Traditional Medicaid module to focus on critical needs</a:t>
            </a:r>
            <a:endParaRPr lang="en-US" dirty="0">
              <a:solidFill>
                <a:schemeClr val="accent4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Strengthening statements of work and contract language for existing </a:t>
            </a:r>
            <a:r>
              <a:rPr lang="en-US" dirty="0" smtClean="0">
                <a:solidFill>
                  <a:schemeClr val="accent4"/>
                </a:solidFill>
              </a:rPr>
              <a:t>contracts</a:t>
            </a:r>
            <a:endParaRPr lang="en-US" dirty="0">
              <a:solidFill>
                <a:schemeClr val="accent4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Requiring the Governor's approval for issuance of new contracts or statements of </a:t>
            </a:r>
            <a:r>
              <a:rPr lang="en-US" dirty="0" smtClean="0">
                <a:solidFill>
                  <a:schemeClr val="accent4"/>
                </a:solidFill>
              </a:rPr>
              <a:t>work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64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Corrective </a:t>
            </a:r>
            <a:r>
              <a:rPr lang="en-US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Actions (Continued)</a:t>
            </a:r>
          </a:p>
          <a:p>
            <a:endParaRPr lang="en-US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 January 2015, DHS removed the lead vendor, </a:t>
            </a:r>
            <a:r>
              <a:rPr lang="en-US" dirty="0" err="1" smtClean="0">
                <a:latin typeface="Arial Narrow" panose="020B0606020202030204" pitchFamily="34" charset="0"/>
              </a:rPr>
              <a:t>EngagePoint</a:t>
            </a:r>
            <a:r>
              <a:rPr lang="en-US" dirty="0" smtClean="0">
                <a:latin typeface="Arial Narrow" panose="020B0606020202030204" pitchFamily="34" charset="0"/>
              </a:rPr>
              <a:t>, for failure to perform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DHS is withholding payment of $1.2M until IBM can demonstrate improved </a:t>
            </a:r>
            <a:r>
              <a:rPr lang="en-US" dirty="0" err="1" smtClean="0">
                <a:latin typeface="Arial Narrow" panose="020B0606020202030204" pitchFamily="34" charset="0"/>
              </a:rPr>
              <a:t>Curam</a:t>
            </a:r>
            <a:r>
              <a:rPr lang="en-US" dirty="0" smtClean="0">
                <a:latin typeface="Arial Narrow" panose="020B0606020202030204" pitchFamily="34" charset="0"/>
              </a:rPr>
              <a:t> functionality and performance 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 April 2015, DHS established an IT Project Management Office with primary oversight of the Enrollment and Eligibility project.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82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619228"/>
            <a:ext cx="11307233" cy="5698020"/>
          </a:xfrm>
        </p:spPr>
        <p:txBody>
          <a:bodyPr anchor="t"/>
          <a:lstStyle/>
          <a:p>
            <a:r>
              <a:rPr lang="en-US" dirty="0" smtClean="0">
                <a:solidFill>
                  <a:srgbClr val="0070C0"/>
                </a:solidFill>
              </a:rPr>
              <a:t>2015 </a:t>
            </a:r>
            <a:r>
              <a:rPr lang="en-US" dirty="0" smtClean="0">
                <a:solidFill>
                  <a:srgbClr val="0070C0"/>
                </a:solidFill>
              </a:rPr>
              <a:t>Successes Following Project Restructure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4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System </a:t>
            </a:r>
            <a:r>
              <a:rPr lang="en-US" dirty="0" smtClean="0">
                <a:solidFill>
                  <a:schemeClr val="accent4"/>
                </a:solidFill>
              </a:rPr>
              <a:t>Improvements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Commencement of eligibility redeterminations and </a:t>
            </a:r>
            <a:r>
              <a:rPr lang="en-US" dirty="0" smtClean="0">
                <a:solidFill>
                  <a:schemeClr val="accent4"/>
                </a:solidFill>
              </a:rPr>
              <a:t>renewals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Automation of workflow between state and federal systems</a:t>
            </a:r>
            <a:endParaRPr lang="en-US" dirty="0" smtClean="0">
              <a:solidFill>
                <a:schemeClr val="accent4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Automated notices for coverage, denials and other items which removed the need for eligibility staff to manually generate </a:t>
            </a:r>
            <a:r>
              <a:rPr lang="en-US" dirty="0" smtClean="0"/>
              <a:t>notices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Removal of many system bugs impacting coverage, eligibility determination, and inaccurate denials which significantly reduced the number of manual workarounds, appeals and </a:t>
            </a:r>
            <a:r>
              <a:rPr lang="en-US" dirty="0" smtClean="0"/>
              <a:t>errors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Implemented single sign on functionality which allowed eligibility staff and citizens to work through the system without the need to reenter usernames and </a:t>
            </a:r>
            <a:r>
              <a:rPr lang="en-US" dirty="0" smtClean="0"/>
              <a:t>passwords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Greatly improved ability to address client “change of circumstance”</a:t>
            </a:r>
            <a:endParaRPr lang="en-US" dirty="0"/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55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731520"/>
            <a:ext cx="11307233" cy="5687326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Project Funding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DHS </a:t>
            </a:r>
            <a:r>
              <a:rPr lang="en-US" sz="2200" dirty="0" smtClean="0"/>
              <a:t>expects to request an increase from CMS in the federally-approved total project cost this fall, due to: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Frequently shifting federal </a:t>
            </a:r>
            <a:r>
              <a:rPr lang="en-US" dirty="0" smtClean="0"/>
              <a:t>requirements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Challenges with federal Healthcare.gov system</a:t>
            </a: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The uniqueness of Arkansas Medicaid solutions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IBM </a:t>
            </a:r>
            <a:r>
              <a:rPr lang="en-US" dirty="0" err="1" smtClean="0">
                <a:solidFill>
                  <a:schemeClr val="accent4"/>
                </a:solidFill>
              </a:rPr>
              <a:t>Cúram</a:t>
            </a:r>
            <a:r>
              <a:rPr lang="en-US" dirty="0" smtClean="0">
                <a:solidFill>
                  <a:schemeClr val="accent4"/>
                </a:solidFill>
              </a:rPr>
              <a:t> product shortcomings</a:t>
            </a: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Total project cost is projected to be $180 – $</a:t>
            </a:r>
            <a:r>
              <a:rPr lang="en-US" dirty="0" smtClean="0"/>
              <a:t>220M</a:t>
            </a:r>
            <a:r>
              <a:rPr lang="en-US" dirty="0" smtClean="0"/>
              <a:t>, which should include integrated functionality for: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MAGI Medicaid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Traditional Medicaid (disabled adults and adults over 65)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SNAP</a:t>
            </a:r>
          </a:p>
          <a:p>
            <a:pPr lvl="1"/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95566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ognosante Orange, Black, White Pallet">
      <a:dk1>
        <a:srgbClr val="404041"/>
      </a:dk1>
      <a:lt1>
        <a:srgbClr val="FFFFFF"/>
      </a:lt1>
      <a:dk2>
        <a:srgbClr val="2F2F2F"/>
      </a:dk2>
      <a:lt2>
        <a:srgbClr val="FABB77"/>
      </a:lt2>
      <a:accent1>
        <a:srgbClr val="F78E1E"/>
      </a:accent1>
      <a:accent2>
        <a:srgbClr val="FABB77"/>
      </a:accent2>
      <a:accent3>
        <a:srgbClr val="FBD1A4"/>
      </a:accent3>
      <a:accent4>
        <a:srgbClr val="2F2F2F"/>
      </a:accent4>
      <a:accent5>
        <a:srgbClr val="8B8B8B"/>
      </a:accent5>
      <a:accent6>
        <a:srgbClr val="B2B2B2"/>
      </a:accent6>
      <a:hlink>
        <a:srgbClr val="8B8B8B"/>
      </a:hlink>
      <a:folHlink>
        <a:srgbClr val="B2B2B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91440" tIns="45720" rIns="91440" bIns="45720" rtlCol="0">
        <a:noAutofit/>
      </a:bodyPr>
      <a:lstStyle>
        <a:defPPr>
          <a:buClr>
            <a:srgbClr val="F78F1E"/>
          </a:buClr>
          <a:buSzPct val="150000"/>
          <a:defRPr sz="1400" dirty="0" smtClean="0">
            <a:latin typeface="Calibri"/>
            <a:cs typeface="Calibri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Cognosante Template 2015" id="{812E159F-B3B1-4EC7-8483-0BF06333B7A3}" vid="{64C760F7-D475-4334-AFC7-BABA5D416C0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Lookup xmlns="fc5a91c0-0e6e-49cd-9341-cc8709fbaf73" xsi:nil="true"/>
    <AssignedTo xmlns="http://schemas.microsoft.com/sharepoint/v3">
      <UserInfo>
        <DisplayName>Cathy Schwab</DisplayName>
        <AccountId>174</AccountId>
        <AccountType/>
      </UserInfo>
    </AssignedTo>
    <Author0 xmlns="3950fb8d-c9ca-4fad-8be7-eb3abf06c443">Cathy Schwab</Author0>
    <Assigned_x0020_To_x0020__x0028_before_x0029_ xmlns="fc5a91c0-0e6e-49cd-9341-cc8709fbaf73">
      <UserInfo>
        <DisplayName>Cathy Schwab</DisplayName>
        <AccountId>174</AccountId>
        <AccountType/>
      </UserInfo>
    </Assigned_x0020_To_x0020__x0028_before_x0029_>
    <URL xmlns="http://schemas.microsoft.com/sharepoint/v3">
      <Url xsi:nil="true"/>
      <Description xsi:nil="true"/>
    </URL>
    <Doc_x0020_Type xmlns="3950fb8d-c9ca-4fad-8be7-eb3abf06c443">Template</Doc_x0020_Type>
    <ReportOwner xmlns="http://schemas.microsoft.com/sharepoint/v3">
      <UserInfo>
        <DisplayName>Cathy Schwab</DisplayName>
        <AccountId>174</AccountId>
        <AccountType/>
      </UserInfo>
    </ReportOwner>
    <_dlc_DocId xmlns="fc5a91c0-0e6e-49cd-9341-cc8709fbaf73">EHWTTUEAMP3Z-12-85</_dlc_DocId>
    <_dlc_DocIdUrl xmlns="fc5a91c0-0e6e-49cd-9341-cc8709fbaf73">
      <Url>https://arkdhs.sharepoint.com/sites/External_ITProjects/ITPMO/_layouts/15/DocIdRedir.aspx?ID=EHWTTUEAMP3Z-12-85</Url>
      <Description>EHWTTUEAMP3Z-12-85</Description>
    </_dlc_DocIdUrl>
    <SharedWithUsers xmlns="2b719a40-46cc-4611-a26a-1ab48c94fef9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683CD3F-9853-4498-BCC8-D83AE2932CF2}"/>
</file>

<file path=customXml/itemProps2.xml><?xml version="1.0" encoding="utf-8"?>
<ds:datastoreItem xmlns:ds="http://schemas.openxmlformats.org/officeDocument/2006/customXml" ds:itemID="{65B672AB-01EF-4F22-BE9C-B220BDBF7E63}"/>
</file>

<file path=customXml/itemProps3.xml><?xml version="1.0" encoding="utf-8"?>
<ds:datastoreItem xmlns:ds="http://schemas.openxmlformats.org/officeDocument/2006/customXml" ds:itemID="{B89CFE30-44A7-47A3-875C-11083E95D146}"/>
</file>

<file path=customXml/itemProps4.xml><?xml version="1.0" encoding="utf-8"?>
<ds:datastoreItem xmlns:ds="http://schemas.openxmlformats.org/officeDocument/2006/customXml" ds:itemID="{65B672AB-01EF-4F22-BE9C-B220BDBF7E63}">
  <ds:schemaRefs>
    <ds:schemaRef ds:uri="3950fb8d-c9ca-4fad-8be7-eb3abf06c443"/>
    <ds:schemaRef ds:uri="fc5a91c0-0e6e-49cd-9341-cc8709fbaf73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2b719a40-46cc-4611-a26a-1ab48c94fef9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3091</TotalTime>
  <Words>647</Words>
  <Application>Microsoft Office PowerPoint</Application>
  <PresentationFormat>Custom</PresentationFormat>
  <Paragraphs>89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EEF Challenges </vt:lpstr>
      <vt:lpstr>PowerPoint Presentation</vt:lpstr>
      <vt:lpstr>PowerPoint Presentation</vt:lpstr>
      <vt:lpstr>PowerPoint Presentation</vt:lpstr>
      <vt:lpstr>PowerPoint Presentation</vt:lpstr>
    </vt:vector>
  </TitlesOfParts>
  <Company>Cognosante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Irby</dc:creator>
  <cp:lastModifiedBy>John Selig</cp:lastModifiedBy>
  <cp:revision>118</cp:revision>
  <cp:lastPrinted>2015-05-29T12:51:34Z</cp:lastPrinted>
  <dcterms:created xsi:type="dcterms:W3CDTF">2014-10-28T16:01:28Z</dcterms:created>
  <dcterms:modified xsi:type="dcterms:W3CDTF">2015-05-29T13:01:53Z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_dlc_DocIdItemGuid">
    <vt:lpwstr>e3a52a0c-0a12-4e2b-9149-c3b77590c4bd</vt:lpwstr>
  </property>
  <property fmtid="{D5CDD505-2E9C-101B-9397-08002B2CF9AE}" pid="4" name="TemplateUrl">
    <vt:lpwstr/>
  </property>
  <property fmtid="{D5CDD505-2E9C-101B-9397-08002B2CF9AE}" pid="5" name="Order">
    <vt:r8>3675900</vt:r8>
  </property>
  <property fmtid="{D5CDD505-2E9C-101B-9397-08002B2CF9AE}" pid="6" name="URL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