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theme/themeOverride5.xml" ContentType="application/vnd.openxmlformats-officedocument.themeOverride+xml"/>
  <Override PartName="/customXml/itemProps1.xml" ContentType="application/vnd.openxmlformats-officedocument.customXmlProperties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heme/themeOverride4.xml" ContentType="application/vnd.openxmlformats-officedocument.themeOverrid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theme/themeOverride3.xml" ContentType="application/vnd.openxmlformats-officedocument.themeOverride+xml"/>
  <Default Extension="xls" ContentType="application/vnd.ms-exce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Default Extension="sldx" ContentType="application/vnd.openxmlformats-officedocument.presentationml.slide"/>
  <Override PartName="/ppt/charts/chart1.xml" ContentType="application/vnd.openxmlformats-officedocument.drawingml.char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5" r:id="rId1"/>
  </p:sldMasterIdLst>
  <p:notesMasterIdLst>
    <p:notesMasterId r:id="rId50"/>
  </p:notesMasterIdLst>
  <p:handoutMasterIdLst>
    <p:handoutMasterId r:id="rId51"/>
  </p:handoutMasterIdLst>
  <p:sldIdLst>
    <p:sldId id="363" r:id="rId2"/>
    <p:sldId id="282" r:id="rId3"/>
    <p:sldId id="360" r:id="rId4"/>
    <p:sldId id="316" r:id="rId5"/>
    <p:sldId id="317" r:id="rId6"/>
    <p:sldId id="319" r:id="rId7"/>
    <p:sldId id="318" r:id="rId8"/>
    <p:sldId id="349" r:id="rId9"/>
    <p:sldId id="351" r:id="rId10"/>
    <p:sldId id="373" r:id="rId11"/>
    <p:sldId id="352" r:id="rId12"/>
    <p:sldId id="283" r:id="rId13"/>
    <p:sldId id="298" r:id="rId14"/>
    <p:sldId id="306" r:id="rId15"/>
    <p:sldId id="307" r:id="rId16"/>
    <p:sldId id="308" r:id="rId17"/>
    <p:sldId id="309" r:id="rId18"/>
    <p:sldId id="320" r:id="rId19"/>
    <p:sldId id="323" r:id="rId20"/>
    <p:sldId id="361" r:id="rId21"/>
    <p:sldId id="324" r:id="rId22"/>
    <p:sldId id="338" r:id="rId23"/>
    <p:sldId id="340" r:id="rId24"/>
    <p:sldId id="334" r:id="rId25"/>
    <p:sldId id="335" r:id="rId26"/>
    <p:sldId id="362" r:id="rId27"/>
    <p:sldId id="353" r:id="rId28"/>
    <p:sldId id="355" r:id="rId29"/>
    <p:sldId id="358" r:id="rId30"/>
    <p:sldId id="296" r:id="rId31"/>
    <p:sldId id="356" r:id="rId32"/>
    <p:sldId id="359" r:id="rId33"/>
    <p:sldId id="297" r:id="rId34"/>
    <p:sldId id="354" r:id="rId35"/>
    <p:sldId id="357" r:id="rId36"/>
    <p:sldId id="295" r:id="rId37"/>
    <p:sldId id="364" r:id="rId38"/>
    <p:sldId id="269" r:id="rId39"/>
    <p:sldId id="267" r:id="rId40"/>
    <p:sldId id="366" r:id="rId41"/>
    <p:sldId id="367" r:id="rId42"/>
    <p:sldId id="365" r:id="rId43"/>
    <p:sldId id="383" r:id="rId44"/>
    <p:sldId id="381" r:id="rId45"/>
    <p:sldId id="292" r:id="rId46"/>
    <p:sldId id="380" r:id="rId47"/>
    <p:sldId id="382" r:id="rId48"/>
    <p:sldId id="372" r:id="rId49"/>
  </p:sldIdLst>
  <p:sldSz cx="9144000" cy="6858000" type="screen4x3"/>
  <p:notesSz cx="6954838" cy="9240838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80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94" autoAdjust="0"/>
    <p:restoredTop sz="72764" autoAdjust="0"/>
  </p:normalViewPr>
  <p:slideViewPr>
    <p:cSldViewPr>
      <p:cViewPr varScale="1">
        <p:scale>
          <a:sx n="45" d="100"/>
          <a:sy n="45" d="100"/>
        </p:scale>
        <p:origin x="-32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8" Type="http://schemas.openxmlformats.org/officeDocument/2006/relationships/customXml" Target="../customXml/item3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customXml" Target="../customXml/item1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customXml" Target="../customXml/item2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jpurcell.DHE\Desktop\FA%20Revenue%20Flow%202000%202013.xlsx" TargetMode="External"/><Relationship Id="rId1" Type="http://schemas.openxmlformats.org/officeDocument/2006/relationships/themeOverride" Target="../theme/themeOverrid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plotArea>
      <c:layout/>
      <c:lineChart>
        <c:grouping val="standard"/>
        <c:ser>
          <c:idx val="0"/>
          <c:order val="0"/>
          <c:tx>
            <c:v>General Revenue</c:v>
          </c:tx>
          <c:spPr>
            <a:ln>
              <a:solidFill>
                <a:srgbClr val="0000FF"/>
              </a:solidFill>
            </a:ln>
          </c:spPr>
          <c:marker>
            <c:spPr>
              <a:solidFill>
                <a:srgbClr val="0000FF"/>
              </a:solidFill>
            </c:spPr>
          </c:marker>
          <c:cat>
            <c:numRef>
              <c:f>Sheet1!$A$2:$A$15</c:f>
              <c:numCache>
                <c:formatCode>0</c:formatCode>
                <c:ptCount val="14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 formatCode="General">
                  <c:v>2012</c:v>
                </c:pt>
                <c:pt idx="13" formatCode="General">
                  <c:v>2013</c:v>
                </c:pt>
              </c:numCache>
            </c:numRef>
          </c:cat>
          <c:val>
            <c:numRef>
              <c:f>Sheet1!$B$2:$B$15</c:f>
              <c:numCache>
                <c:formatCode>_("$"* #,##0_);_("$"* \(#,##0\);_("$"* "-"??_);_(@_)</c:formatCode>
                <c:ptCount val="14"/>
                <c:pt idx="0">
                  <c:v>28705898</c:v>
                </c:pt>
                <c:pt idx="1">
                  <c:v>30091847</c:v>
                </c:pt>
                <c:pt idx="2">
                  <c:v>30167106</c:v>
                </c:pt>
                <c:pt idx="3">
                  <c:v>42512004</c:v>
                </c:pt>
                <c:pt idx="4">
                  <c:v>44420551</c:v>
                </c:pt>
                <c:pt idx="5">
                  <c:v>45796475</c:v>
                </c:pt>
                <c:pt idx="6">
                  <c:v>46677948</c:v>
                </c:pt>
                <c:pt idx="7">
                  <c:v>47554544</c:v>
                </c:pt>
                <c:pt idx="8">
                  <c:v>48146668</c:v>
                </c:pt>
                <c:pt idx="9">
                  <c:v>47714169</c:v>
                </c:pt>
                <c:pt idx="10">
                  <c:v>46015383</c:v>
                </c:pt>
                <c:pt idx="11">
                  <c:v>46015383</c:v>
                </c:pt>
                <c:pt idx="12">
                  <c:v>46015383</c:v>
                </c:pt>
                <c:pt idx="13">
                  <c:v>46015383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FA Expense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circle"/>
            <c:size val="7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marker>
          <c:cat>
            <c:numRef>
              <c:f>Sheet1!$A$2:$A$15</c:f>
              <c:numCache>
                <c:formatCode>0</c:formatCode>
                <c:ptCount val="14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 formatCode="General">
                  <c:v>2012</c:v>
                </c:pt>
                <c:pt idx="13" formatCode="General">
                  <c:v>2013</c:v>
                </c:pt>
              </c:numCache>
            </c:numRef>
          </c:cat>
          <c:val>
            <c:numRef>
              <c:f>Sheet1!$C$2:$C$15</c:f>
              <c:numCache>
                <c:formatCode>_("$"* #,##0_);_("$"* \(#,##0\);_("$"* "-"??_);_(@_)</c:formatCode>
                <c:ptCount val="14"/>
                <c:pt idx="0">
                  <c:v>33166416</c:v>
                </c:pt>
                <c:pt idx="1">
                  <c:v>35491608</c:v>
                </c:pt>
                <c:pt idx="2">
                  <c:v>30942177</c:v>
                </c:pt>
                <c:pt idx="3">
                  <c:v>43036021</c:v>
                </c:pt>
                <c:pt idx="4">
                  <c:v>31203269</c:v>
                </c:pt>
                <c:pt idx="5">
                  <c:v>29637165</c:v>
                </c:pt>
                <c:pt idx="6">
                  <c:v>35666388</c:v>
                </c:pt>
                <c:pt idx="7">
                  <c:v>38904776</c:v>
                </c:pt>
                <c:pt idx="8">
                  <c:v>42842671</c:v>
                </c:pt>
                <c:pt idx="9">
                  <c:v>46071201</c:v>
                </c:pt>
                <c:pt idx="10">
                  <c:v>52800000</c:v>
                </c:pt>
                <c:pt idx="11">
                  <c:v>53148000</c:v>
                </c:pt>
                <c:pt idx="12">
                  <c:v>55106880</c:v>
                </c:pt>
                <c:pt idx="13">
                  <c:v>56683292.800000004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FA Balance</c:v>
                </c:pt>
              </c:strCache>
            </c:strRef>
          </c:tx>
          <c:spPr>
            <a:ln w="38100">
              <a:solidFill>
                <a:srgbClr val="FF0000"/>
              </a:solidFill>
              <a:tailEnd type="arrow"/>
            </a:ln>
          </c:spPr>
          <c:marker>
            <c:symbol val="none"/>
          </c:marker>
          <c:cat>
            <c:numRef>
              <c:f>Sheet1!$A$2:$A$15</c:f>
              <c:numCache>
                <c:formatCode>0</c:formatCode>
                <c:ptCount val="14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 formatCode="General">
                  <c:v>2012</c:v>
                </c:pt>
                <c:pt idx="13" formatCode="General">
                  <c:v>2013</c:v>
                </c:pt>
              </c:numCache>
            </c:numRef>
          </c:cat>
          <c:val>
            <c:numRef>
              <c:f>Sheet1!$D$2:$D$15</c:f>
              <c:numCache>
                <c:formatCode>"$"#,##0_);[Red]\("$"#,##0\)</c:formatCode>
                <c:ptCount val="14"/>
                <c:pt idx="0">
                  <c:v>4413964</c:v>
                </c:pt>
                <c:pt idx="1">
                  <c:v>-985797</c:v>
                </c:pt>
                <c:pt idx="2">
                  <c:v>-1760868</c:v>
                </c:pt>
                <c:pt idx="3">
                  <c:v>-2284885</c:v>
                </c:pt>
                <c:pt idx="4">
                  <c:v>10932397</c:v>
                </c:pt>
                <c:pt idx="5">
                  <c:v>27091707</c:v>
                </c:pt>
                <c:pt idx="6">
                  <c:v>38103267</c:v>
                </c:pt>
                <c:pt idx="7">
                  <c:v>46753035</c:v>
                </c:pt>
                <c:pt idx="8">
                  <c:v>52057032</c:v>
                </c:pt>
                <c:pt idx="9">
                  <c:v>53700000</c:v>
                </c:pt>
                <c:pt idx="10">
                  <c:v>46915383</c:v>
                </c:pt>
                <c:pt idx="11">
                  <c:v>19782766</c:v>
                </c:pt>
                <c:pt idx="12">
                  <c:v>10691269</c:v>
                </c:pt>
                <c:pt idx="13">
                  <c:v>23359.199999995402</c:v>
                </c:pt>
              </c:numCache>
            </c:numRef>
          </c:val>
        </c:ser>
        <c:marker val="1"/>
        <c:axId val="123890304"/>
        <c:axId val="123937152"/>
      </c:lineChart>
      <c:catAx>
        <c:axId val="123890304"/>
        <c:scaling>
          <c:orientation val="minMax"/>
        </c:scaling>
        <c:axPos val="b"/>
        <c:numFmt formatCode="0" sourceLinked="1"/>
        <c:tickLblPos val="nextTo"/>
        <c:crossAx val="123937152"/>
        <c:crosses val="autoZero"/>
        <c:auto val="1"/>
        <c:lblAlgn val="ctr"/>
        <c:lblOffset val="100"/>
      </c:catAx>
      <c:valAx>
        <c:axId val="123937152"/>
        <c:scaling>
          <c:orientation val="minMax"/>
        </c:scaling>
        <c:axPos val="l"/>
        <c:numFmt formatCode="_(&quot;$&quot;* #,##0_);_(&quot;$&quot;* \(#,##0\);_(&quot;$&quot;* &quot;-&quot;??_);_(@_)" sourceLinked="1"/>
        <c:tickLblPos val="nextTo"/>
        <c:crossAx val="123890304"/>
        <c:crosses val="autoZero"/>
        <c:crossBetween val="between"/>
      </c:valAx>
    </c:plotArea>
    <c:legend>
      <c:legendPos val="b"/>
      <c:layout/>
    </c:legend>
    <c:plotVisOnly val="1"/>
  </c:chart>
  <c:externalData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2042"/>
          </a:xfrm>
          <a:prstGeom prst="rect">
            <a:avLst/>
          </a:prstGeom>
        </p:spPr>
        <p:txBody>
          <a:bodyPr vert="horz" lIns="92546" tIns="46273" rIns="92546" bIns="4627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9466" y="0"/>
            <a:ext cx="3013763" cy="462042"/>
          </a:xfrm>
          <a:prstGeom prst="rect">
            <a:avLst/>
          </a:prstGeom>
        </p:spPr>
        <p:txBody>
          <a:bodyPr vert="horz" lIns="92546" tIns="46273" rIns="92546" bIns="46273" rtlCol="0"/>
          <a:lstStyle>
            <a:lvl1pPr algn="r">
              <a:defRPr sz="1200"/>
            </a:lvl1pPr>
          </a:lstStyle>
          <a:p>
            <a:fld id="{585B31F7-D525-4BFB-A3C9-77C478DD542D}" type="datetimeFigureOut">
              <a:rPr lang="en-US" smtClean="0"/>
              <a:t>6/17/2010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7192"/>
            <a:ext cx="3013763" cy="462042"/>
          </a:xfrm>
          <a:prstGeom prst="rect">
            <a:avLst/>
          </a:prstGeom>
        </p:spPr>
        <p:txBody>
          <a:bodyPr vert="horz" lIns="92546" tIns="46273" rIns="92546" bIns="4627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9466" y="8777192"/>
            <a:ext cx="3013763" cy="462042"/>
          </a:xfrm>
          <a:prstGeom prst="rect">
            <a:avLst/>
          </a:prstGeom>
        </p:spPr>
        <p:txBody>
          <a:bodyPr vert="horz" lIns="92546" tIns="46273" rIns="92546" bIns="46273" rtlCol="0" anchor="b"/>
          <a:lstStyle>
            <a:lvl1pPr algn="r">
              <a:defRPr sz="1200"/>
            </a:lvl1pPr>
          </a:lstStyle>
          <a:p>
            <a:fld id="{331360F2-D5A2-40E2-A654-7DFC6510EBE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2042"/>
          </a:xfrm>
          <a:prstGeom prst="rect">
            <a:avLst/>
          </a:prstGeom>
        </p:spPr>
        <p:txBody>
          <a:bodyPr vert="horz" lIns="92546" tIns="46273" rIns="92546" bIns="46273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6" y="0"/>
            <a:ext cx="3013763" cy="462042"/>
          </a:xfrm>
          <a:prstGeom prst="rect">
            <a:avLst/>
          </a:prstGeom>
        </p:spPr>
        <p:txBody>
          <a:bodyPr vert="horz" lIns="92546" tIns="46273" rIns="92546" bIns="46273" rtlCol="0"/>
          <a:lstStyle>
            <a:lvl1pPr algn="r">
              <a:defRPr sz="1200" smtClean="0"/>
            </a:lvl1pPr>
          </a:lstStyle>
          <a:p>
            <a:pPr>
              <a:defRPr/>
            </a:pPr>
            <a:fld id="{800438F7-58EF-4A1F-9DE2-E69ADD1650C3}" type="datetimeFigureOut">
              <a:rPr lang="en-US"/>
              <a:pPr>
                <a:defRPr/>
              </a:pPr>
              <a:t>6/17/2010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693738"/>
            <a:ext cx="4618038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46" tIns="46273" rIns="92546" bIns="46273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4" y="4389398"/>
            <a:ext cx="5563870" cy="4158377"/>
          </a:xfrm>
          <a:prstGeom prst="rect">
            <a:avLst/>
          </a:prstGeom>
        </p:spPr>
        <p:txBody>
          <a:bodyPr vert="horz" lIns="92546" tIns="46273" rIns="92546" bIns="46273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7192"/>
            <a:ext cx="3013763" cy="462042"/>
          </a:xfrm>
          <a:prstGeom prst="rect">
            <a:avLst/>
          </a:prstGeom>
        </p:spPr>
        <p:txBody>
          <a:bodyPr vert="horz" lIns="92546" tIns="46273" rIns="92546" bIns="46273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6" y="8777192"/>
            <a:ext cx="3013763" cy="462042"/>
          </a:xfrm>
          <a:prstGeom prst="rect">
            <a:avLst/>
          </a:prstGeom>
        </p:spPr>
        <p:txBody>
          <a:bodyPr vert="horz" lIns="92546" tIns="46273" rIns="92546" bIns="46273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F07B1248-37F7-48D5-AE9F-9A553D2EF0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07B1248-37F7-48D5-AE9F-9A553D2EF0D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07B1248-37F7-48D5-AE9F-9A553D2EF0D6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0883A66-69FA-49FF-ABE5-AF8686F811D7}" type="slidenum">
              <a:rPr lang="en-US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07B1248-37F7-48D5-AE9F-9A553D2EF0D6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dirty="0" smtClean="0"/>
              <a:t>Slide 1 shows the resident undergraduate tuition and fees rates charged at the four year institutions.</a:t>
            </a:r>
          </a:p>
          <a:p>
            <a:pPr>
              <a:spcBef>
                <a:spcPct val="0"/>
              </a:spcBef>
            </a:pPr>
            <a:r>
              <a:rPr lang="en-US" dirty="0" smtClean="0"/>
              <a:t>The tuition amount is based on 30 semester credit hours and the fees include both E&amp;G and Auxiliaries.  Some fees are per credit hour and some are at a flat rate.</a:t>
            </a:r>
          </a:p>
          <a:p>
            <a:pPr>
              <a:spcBef>
                <a:spcPct val="0"/>
              </a:spcBef>
            </a:pPr>
            <a:r>
              <a:rPr lang="en-US" dirty="0" smtClean="0"/>
              <a:t>The first five columns reflect tuition and fees rates for the past 5 years.  Over the 5-year period tuitions have increased on average 26.3%.  This equates to a yearly average of 5.3%.</a:t>
            </a:r>
          </a:p>
          <a:p>
            <a:pPr>
              <a:spcBef>
                <a:spcPct val="0"/>
              </a:spcBef>
            </a:pPr>
            <a:r>
              <a:rPr lang="en-US" dirty="0" smtClean="0"/>
              <a:t>The last two columns reflect the increase in tuition and fee rates for FY2011 as compared to FY2010.  The average 1-Year increase is 4.9%. </a:t>
            </a:r>
          </a:p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7AF35B0-7C87-4933-902B-0ECBF35F8E86}" type="slidenum">
              <a:rPr lang="en-US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Slide 2 shows the resident undergraduate tuition and fees rates charged at the two year institutions.</a:t>
            </a:r>
          </a:p>
          <a:p>
            <a:pPr>
              <a:spcBef>
                <a:spcPct val="0"/>
              </a:spcBef>
            </a:pPr>
            <a:r>
              <a:rPr lang="en-US" smtClean="0"/>
              <a:t>The tuition amount is based on 30 semester credit hours and the fees include both E&amp;G and Auxiliaries.  Some fees are per credit hour and some are at a flat rate.</a:t>
            </a:r>
          </a:p>
          <a:p>
            <a:pPr>
              <a:spcBef>
                <a:spcPct val="0"/>
              </a:spcBef>
            </a:pPr>
            <a:r>
              <a:rPr lang="en-US" smtClean="0"/>
              <a:t>The first five columns reflect tuition and fees rates for the past 5 years.  Over the 5-year period tuitions have increased on average 21.0%.  This equates to a yearly average of 4.2%.</a:t>
            </a:r>
          </a:p>
          <a:p>
            <a:pPr>
              <a:spcBef>
                <a:spcPct val="0"/>
              </a:spcBef>
            </a:pPr>
            <a:r>
              <a:rPr lang="en-US" smtClean="0"/>
              <a:t>The last two columns reflect the increase in tuition and fee rates for FY2011 as compared to FY2010.  The average 1-Year increase is 6.1%. </a:t>
            </a:r>
          </a:p>
          <a:p>
            <a:pPr>
              <a:spcBef>
                <a:spcPct val="0"/>
              </a:spcBef>
            </a:pPr>
            <a:endParaRPr lang="en-US" smtClean="0"/>
          </a:p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F59E117-2775-4EE7-B2D3-1B496E74CD02}" type="slidenum">
              <a:rPr lang="en-US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07B1248-37F7-48D5-AE9F-9A553D2EF0D6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07B1248-37F7-48D5-AE9F-9A553D2EF0D6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eaLnBrk="1" hangingPunct="1">
                <a:defRPr/>
              </a:pPr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6D91FE4C-5B5E-48AC-992A-66C0A092B2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AEF950-22BB-4D4D-9EEC-689E8111D7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6D5B98-B33B-457C-ADF7-BEE4485A77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C463D-7862-47D0-BE94-5895968F96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hangingPunct="1">
              <a:defRPr/>
            </a:pPr>
            <a:endParaRPr lang="en-US"/>
          </a:p>
        </p:txBody>
      </p:sp>
      <p:sp>
        <p:nvSpPr>
          <p:cNvPr id="5" name="Chevron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A945A1A-E412-4D62-8016-EE1B599AC3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1BA9FE7-8950-4A90-B2C3-6833E7EA1D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509315A-C040-43CB-A848-A7B9EA9AAD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622220F-E1E9-49DD-891B-4B0CBE8BB7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5E478-BA2D-41BD-AEC6-2DDE17930F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B62DA3D-3F28-4765-9EDE-A1803CF996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Right Triangle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hangingPunct="1">
              <a:defRPr/>
            </a:pPr>
            <a:endParaRPr lang="en-US"/>
          </a:p>
        </p:txBody>
      </p:sp>
      <p:sp>
        <p:nvSpPr>
          <p:cNvPr id="10" name="Chevron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hangingPunct="1"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3B5E7E04-09F0-46F4-9EFD-C5883E0110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5579CC1B-6268-4D57-85B7-F5D1C8A9D7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2" r:id="rId1"/>
    <p:sldLayoutId id="2147483988" r:id="rId2"/>
    <p:sldLayoutId id="2147483993" r:id="rId3"/>
    <p:sldLayoutId id="2147483994" r:id="rId4"/>
    <p:sldLayoutId id="2147483995" r:id="rId5"/>
    <p:sldLayoutId id="2147483996" r:id="rId6"/>
    <p:sldLayoutId id="2147483989" r:id="rId7"/>
    <p:sldLayoutId id="2147483997" r:id="rId8"/>
    <p:sldLayoutId id="2147483998" r:id="rId9"/>
    <p:sldLayoutId id="2147483990" r:id="rId10"/>
    <p:sldLayoutId id="214748399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Microsoft_Office_Excel_Chart1.xls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Chart2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Chart3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Chart4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PowerPoint_Slide1.sld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PowerPoint_Slide2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PowerPoint_Slide3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8458200" cy="1829761"/>
          </a:xfrm>
        </p:spPr>
        <p:txBody>
          <a:bodyPr>
            <a:normAutofit/>
          </a:bodyPr>
          <a:lstStyle/>
          <a:p>
            <a:pPr algn="l"/>
            <a:r>
              <a:rPr lang="en-US" sz="4000" dirty="0" smtClean="0"/>
              <a:t>Weiss Memo, Cost Containment and Tuition increases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Jim Purcell</a:t>
            </a:r>
          </a:p>
          <a:p>
            <a:r>
              <a:rPr lang="en-US" dirty="0" smtClean="0"/>
              <a:t>ADHE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381000" y="251460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Cost Containment and Tuition</a:t>
            </a:r>
            <a:endParaRPr kumimoji="0" lang="en-US" sz="41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295400"/>
            <a:ext cx="8382000" cy="4843462"/>
          </a:xfrm>
        </p:spPr>
        <p:txBody>
          <a:bodyPr/>
          <a:lstStyle/>
          <a:p>
            <a:r>
              <a:rPr lang="en-US" dirty="0" smtClean="0"/>
              <a:t>Putting all the higher education budget pieces together. </a:t>
            </a:r>
          </a:p>
          <a:p>
            <a:r>
              <a:rPr lang="en-US" dirty="0" smtClean="0"/>
              <a:t>What has been done to keep cost down?</a:t>
            </a:r>
          </a:p>
          <a:p>
            <a:r>
              <a:rPr lang="en-US" dirty="0" smtClean="0"/>
              <a:t>What factors compel institutions to increase tuition? </a:t>
            </a:r>
          </a:p>
          <a:p>
            <a:r>
              <a:rPr lang="en-US" dirty="0" smtClean="0"/>
              <a:t>What has been the trend in tuition over time?</a:t>
            </a:r>
          </a:p>
          <a:p>
            <a:r>
              <a:rPr lang="en-US" dirty="0" smtClean="0"/>
              <a:t>What can be done to keep tuition low?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Cost Containment and Tuition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Arrow 10"/>
          <p:cNvSpPr/>
          <p:nvPr/>
        </p:nvSpPr>
        <p:spPr>
          <a:xfrm>
            <a:off x="5257800" y="2057400"/>
            <a:ext cx="9906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3200" b="1" dirty="0"/>
          </a:p>
        </p:txBody>
      </p:sp>
      <p:sp>
        <p:nvSpPr>
          <p:cNvPr id="58371" name="Title 1"/>
          <p:cNvSpPr>
            <a:spLocks noGrp="1"/>
          </p:cNvSpPr>
          <p:nvPr>
            <p:ph type="ctrTitle" idx="4294967295"/>
          </p:nvPr>
        </p:nvSpPr>
        <p:spPr>
          <a:xfrm>
            <a:off x="609600" y="0"/>
            <a:ext cx="7772400" cy="1470025"/>
          </a:xfrm>
        </p:spPr>
        <p:txBody>
          <a:bodyPr/>
          <a:lstStyle/>
          <a:p>
            <a:r>
              <a:rPr lang="en-US" sz="3200" b="1" smtClean="0"/>
              <a:t>Impact of Lottery Scholarships on Budgets of Colleges and Universities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57200" y="3733800"/>
            <a:ext cx="76962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1" hangingPunct="1"/>
            <a:r>
              <a:rPr lang="en-US" sz="1600" b="1" dirty="0"/>
              <a:t>1. State funding covers less than half of the cost.</a:t>
            </a:r>
          </a:p>
          <a:p>
            <a:pPr algn="l" eaLnBrk="1" hangingPunct="1"/>
            <a:endParaRPr lang="en-US" sz="1600" b="1" dirty="0"/>
          </a:p>
          <a:p>
            <a:pPr algn="l" eaLnBrk="1" hangingPunct="1"/>
            <a:r>
              <a:rPr lang="en-US" sz="1600" b="1" dirty="0"/>
              <a:t>2. If state support is reduced, the student’s burden is increased.</a:t>
            </a:r>
          </a:p>
          <a:p>
            <a:pPr algn="l" eaLnBrk="1" hangingPunct="1"/>
            <a:endParaRPr lang="en-US" sz="1600" b="1" dirty="0"/>
          </a:p>
          <a:p>
            <a:pPr algn="l" eaLnBrk="1" hangingPunct="1"/>
            <a:r>
              <a:rPr lang="en-US" sz="1600" b="1" dirty="0"/>
              <a:t>3. Lottery revenues change who pays the cost of college– it will not impact higher education budgets.</a:t>
            </a:r>
          </a:p>
          <a:p>
            <a:pPr algn="l" eaLnBrk="1" hangingPunct="1"/>
            <a:endParaRPr lang="en-US" sz="1600" b="1" dirty="0"/>
          </a:p>
          <a:p>
            <a:pPr algn="l" eaLnBrk="1" hangingPunct="1"/>
            <a:r>
              <a:rPr lang="en-US" sz="1600" b="1" dirty="0"/>
              <a:t>4. Increased student enrollment without increases in state financial support stresses the ability of colleges to meet student demand. 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791200" y="1371600"/>
            <a:ext cx="33528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1400" b="1" i="1"/>
              <a:t>Financing Higher Education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657600" y="1752600"/>
            <a:ext cx="1828800" cy="1200150"/>
          </a:xfrm>
          <a:prstGeom prst="rect">
            <a:avLst/>
          </a:prstGeom>
          <a:solidFill>
            <a:srgbClr val="92D05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b="1"/>
              <a:t>Students, Parents,</a:t>
            </a:r>
          </a:p>
          <a:p>
            <a:pPr eaLnBrk="1" hangingPunct="1"/>
            <a:r>
              <a:rPr lang="en-US" b="1"/>
              <a:t>Scholarships,</a:t>
            </a:r>
          </a:p>
          <a:p>
            <a:pPr eaLnBrk="1" hangingPunct="1"/>
            <a:r>
              <a:rPr lang="en-US" b="1"/>
              <a:t>Loans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248400" y="1828800"/>
            <a:ext cx="1447800" cy="1323975"/>
          </a:xfrm>
          <a:prstGeom prst="rect">
            <a:avLst/>
          </a:prstGeom>
          <a:solidFill>
            <a:srgbClr val="92D05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000" b="1"/>
              <a:t>College Tuition</a:t>
            </a:r>
          </a:p>
          <a:p>
            <a:pPr eaLnBrk="1" hangingPunct="1"/>
            <a:endParaRPr lang="en-US" sz="2000" b="1"/>
          </a:p>
          <a:p>
            <a:pPr eaLnBrk="1" hangingPunct="1"/>
            <a:endParaRPr lang="en-US" sz="2000" b="1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248400" y="3048000"/>
            <a:ext cx="1447800" cy="1200150"/>
          </a:xfrm>
          <a:prstGeom prst="rect">
            <a:avLst/>
          </a:prstGeom>
          <a:solidFill>
            <a:srgbClr val="FFC0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b="1"/>
              <a:t>State and other funding sources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81000" y="1295400"/>
            <a:ext cx="2286000" cy="646113"/>
          </a:xfrm>
          <a:prstGeom prst="rect">
            <a:avLst/>
          </a:prstGeom>
          <a:solidFill>
            <a:srgbClr val="00B05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b="1">
                <a:solidFill>
                  <a:schemeClr val="bg1"/>
                </a:solidFill>
              </a:rPr>
              <a:t>   Lottery Scholarship</a:t>
            </a:r>
          </a:p>
        </p:txBody>
      </p:sp>
      <p:sp>
        <p:nvSpPr>
          <p:cNvPr id="9" name="Right Arrow 8"/>
          <p:cNvSpPr/>
          <p:nvPr/>
        </p:nvSpPr>
        <p:spPr>
          <a:xfrm rot="2045203">
            <a:off x="2495550" y="1743075"/>
            <a:ext cx="1162050" cy="355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3200" b="1" dirty="0"/>
          </a:p>
        </p:txBody>
      </p:sp>
      <p:sp>
        <p:nvSpPr>
          <p:cNvPr id="10" name="Right Arrow 9"/>
          <p:cNvSpPr/>
          <p:nvPr/>
        </p:nvSpPr>
        <p:spPr>
          <a:xfrm rot="10800000">
            <a:off x="7772400" y="2819400"/>
            <a:ext cx="1371600" cy="175260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3200" b="1" dirty="0"/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8153400" y="3352800"/>
            <a:ext cx="1219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b="1">
                <a:solidFill>
                  <a:schemeClr val="bg1"/>
                </a:solidFill>
              </a:rPr>
              <a:t>70% in 1980’s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04800" y="6172200"/>
            <a:ext cx="8534400" cy="3381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1600" b="1"/>
              <a:t>Arkansas needs more graduates, but as with most good things it comes at a price. </a:t>
            </a:r>
          </a:p>
        </p:txBody>
      </p:sp>
      <p:sp>
        <p:nvSpPr>
          <p:cNvPr id="17" name="Rounded Rectangle 16"/>
          <p:cNvSpPr>
            <a:spLocks noChangeArrowheads="1"/>
          </p:cNvSpPr>
          <p:nvPr/>
        </p:nvSpPr>
        <p:spPr bwMode="auto">
          <a:xfrm>
            <a:off x="152400" y="1236663"/>
            <a:ext cx="5638800" cy="2155825"/>
          </a:xfrm>
          <a:prstGeom prst="roundRect">
            <a:avLst>
              <a:gd name="adj" fmla="val 16667"/>
            </a:avLst>
          </a:prstGeom>
          <a:noFill/>
          <a:ln w="38100" algn="ctr">
            <a:solidFill>
              <a:srgbClr val="FF0000">
                <a:alpha val="81960"/>
              </a:srgbClr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 sz="32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4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5" grpId="0"/>
      <p:bldP spid="16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700" name="Object 4"/>
          <p:cNvGraphicFramePr>
            <a:graphicFrameLocks noChangeAspect="1"/>
          </p:cNvGraphicFramePr>
          <p:nvPr/>
        </p:nvGraphicFramePr>
        <p:xfrm>
          <a:off x="838200" y="842962"/>
          <a:ext cx="7391400" cy="6015038"/>
        </p:xfrm>
        <a:graphic>
          <a:graphicData uri="http://schemas.openxmlformats.org/presentationml/2006/ole">
            <p:oleObj spid="_x0000_s48130" name="Chart" r:id="rId4" imgW="5638974" imgH="3762451" progId="Excel.Chart.8">
              <p:embed/>
            </p:oleObj>
          </a:graphicData>
        </a:graphic>
      </p:graphicFrame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1600200" y="2057400"/>
            <a:ext cx="1371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rgbClr val="009900"/>
                </a:solidFill>
              </a:rPr>
              <a:t>$2,207</a:t>
            </a:r>
          </a:p>
        </p:txBody>
      </p:sp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6858000" y="5562600"/>
            <a:ext cx="1219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rgbClr val="009900"/>
                </a:solidFill>
              </a:rPr>
              <a:t>$1,453</a:t>
            </a:r>
          </a:p>
        </p:txBody>
      </p:sp>
      <p:sp>
        <p:nvSpPr>
          <p:cNvPr id="29703" name="Line 7"/>
          <p:cNvSpPr>
            <a:spLocks noChangeShapeType="1"/>
          </p:cNvSpPr>
          <p:nvPr/>
        </p:nvSpPr>
        <p:spPr bwMode="auto">
          <a:xfrm>
            <a:off x="1981200" y="2667000"/>
            <a:ext cx="6172200" cy="3048000"/>
          </a:xfrm>
          <a:prstGeom prst="line">
            <a:avLst/>
          </a:prstGeom>
          <a:noFill/>
          <a:ln w="79375">
            <a:solidFill>
              <a:srgbClr val="00B05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704" name="Text Box 8"/>
          <p:cNvSpPr txBox="1">
            <a:spLocks noChangeArrowheads="1"/>
          </p:cNvSpPr>
          <p:nvPr/>
        </p:nvSpPr>
        <p:spPr bwMode="auto">
          <a:xfrm>
            <a:off x="5029200" y="3962400"/>
            <a:ext cx="1501775" cy="1077218"/>
          </a:xfrm>
          <a:prstGeom prst="rect">
            <a:avLst/>
          </a:prstGeom>
          <a:solidFill>
            <a:srgbClr val="3333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 dirty="0">
                <a:solidFill>
                  <a:srgbClr val="FFFF00"/>
                </a:solidFill>
              </a:rPr>
              <a:t>34% </a:t>
            </a:r>
            <a:r>
              <a:rPr lang="en-US" sz="1600" b="1" dirty="0" smtClean="0">
                <a:solidFill>
                  <a:srgbClr val="FFFF00"/>
                </a:solidFill>
              </a:rPr>
              <a:t>decline in purchasing power</a:t>
            </a:r>
            <a:endParaRPr lang="en-US" sz="1600" b="1" dirty="0">
              <a:solidFill>
                <a:srgbClr val="FFFF00"/>
              </a:solidFill>
            </a:endParaRPr>
          </a:p>
        </p:txBody>
      </p:sp>
      <p:sp>
        <p:nvSpPr>
          <p:cNvPr id="29705" name="Rectangle 9"/>
          <p:cNvSpPr>
            <a:spLocks noChangeArrowheads="1"/>
          </p:cNvSpPr>
          <p:nvPr/>
        </p:nvSpPr>
        <p:spPr bwMode="auto">
          <a:xfrm>
            <a:off x="3886200" y="3086100"/>
            <a:ext cx="167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b="1">
                <a:solidFill>
                  <a:srgbClr val="3333FF"/>
                </a:solidFill>
              </a:rPr>
              <a:t>per student </a:t>
            </a:r>
          </a:p>
        </p:txBody>
      </p:sp>
      <p:sp>
        <p:nvSpPr>
          <p:cNvPr id="29707" name="Text Box 11"/>
          <p:cNvSpPr txBox="1">
            <a:spLocks noChangeArrowheads="1"/>
          </p:cNvSpPr>
          <p:nvPr/>
        </p:nvSpPr>
        <p:spPr bwMode="auto">
          <a:xfrm>
            <a:off x="8077200" y="5638800"/>
            <a:ext cx="1066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$</a:t>
            </a:r>
            <a:r>
              <a:rPr lang="en-US" sz="2000" b="1" dirty="0">
                <a:solidFill>
                  <a:srgbClr val="00B050"/>
                </a:solidFill>
              </a:rPr>
              <a:t>1,322</a:t>
            </a:r>
          </a:p>
        </p:txBody>
      </p:sp>
      <p:sp>
        <p:nvSpPr>
          <p:cNvPr id="29708" name="Line 12"/>
          <p:cNvSpPr>
            <a:spLocks noChangeShapeType="1"/>
          </p:cNvSpPr>
          <p:nvPr/>
        </p:nvSpPr>
        <p:spPr bwMode="auto">
          <a:xfrm>
            <a:off x="7848600" y="5638800"/>
            <a:ext cx="533400" cy="304800"/>
          </a:xfrm>
          <a:prstGeom prst="line">
            <a:avLst/>
          </a:prstGeom>
          <a:noFill/>
          <a:ln w="57150">
            <a:solidFill>
              <a:srgbClr val="CC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709" name="Line 13"/>
          <p:cNvSpPr>
            <a:spLocks noChangeShapeType="1"/>
          </p:cNvSpPr>
          <p:nvPr/>
        </p:nvSpPr>
        <p:spPr bwMode="auto">
          <a:xfrm flipH="1">
            <a:off x="8458200" y="5715000"/>
            <a:ext cx="381000" cy="304800"/>
          </a:xfrm>
          <a:prstGeom prst="line">
            <a:avLst/>
          </a:prstGeom>
          <a:noFill/>
          <a:ln w="57150">
            <a:solidFill>
              <a:srgbClr val="00B05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710" name="Line 14"/>
          <p:cNvSpPr>
            <a:spLocks noChangeShapeType="1"/>
          </p:cNvSpPr>
          <p:nvPr/>
        </p:nvSpPr>
        <p:spPr bwMode="auto">
          <a:xfrm>
            <a:off x="8458200" y="5638800"/>
            <a:ext cx="457200" cy="457200"/>
          </a:xfrm>
          <a:prstGeom prst="line">
            <a:avLst/>
          </a:prstGeom>
          <a:noFill/>
          <a:ln w="57150">
            <a:solidFill>
              <a:srgbClr val="00B05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711" name="Text Box 15"/>
          <p:cNvSpPr txBox="1">
            <a:spLocks noChangeArrowheads="1"/>
          </p:cNvSpPr>
          <p:nvPr/>
        </p:nvSpPr>
        <p:spPr bwMode="auto">
          <a:xfrm>
            <a:off x="8229600" y="5181600"/>
            <a:ext cx="914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 dirty="0"/>
              <a:t>$1,290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9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2" grpId="0"/>
      <p:bldP spid="29703" grpId="0" animBg="1"/>
      <p:bldP spid="29704" grpId="0" build="allAtOnce" animBg="1"/>
      <p:bldP spid="29707" grpId="0"/>
      <p:bldP spid="29708" grpId="0" animBg="1"/>
      <p:bldP spid="29709" grpId="0" animBg="1"/>
      <p:bldP spid="29710" grpId="0" animBg="1"/>
      <p:bldP spid="297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09600" y="2209800"/>
            <a:ext cx="7772400" cy="1470025"/>
          </a:xfrm>
        </p:spPr>
        <p:txBody>
          <a:bodyPr/>
          <a:lstStyle/>
          <a:p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Dilemma of Higher Education Institutions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extBox 2"/>
          <p:cNvSpPr txBox="1">
            <a:spLocks noChangeArrowheads="1"/>
          </p:cNvSpPr>
          <p:nvPr/>
        </p:nvSpPr>
        <p:spPr bwMode="auto">
          <a:xfrm>
            <a:off x="304800" y="762000"/>
            <a:ext cx="41148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  <a:cs typeface="Arial" charset="0"/>
              </a:rPr>
              <a:t>Significant Enrollment increases while . . .</a:t>
            </a:r>
          </a:p>
          <a:p>
            <a:endParaRPr lang="en-US" sz="2400" b="1" dirty="0">
              <a:solidFill>
                <a:srgbClr val="00B050"/>
              </a:solidFill>
              <a:cs typeface="Arial" charset="0"/>
            </a:endParaRPr>
          </a:p>
          <a:p>
            <a:r>
              <a:rPr lang="en-US" sz="2400" b="1" dirty="0">
                <a:solidFill>
                  <a:srgbClr val="00B050"/>
                </a:solidFill>
                <a:cs typeface="Arial" charset="0"/>
              </a:rPr>
              <a:t>State support declines</a:t>
            </a:r>
          </a:p>
          <a:p>
            <a:endParaRPr lang="en-US" sz="2400" b="1" dirty="0">
              <a:solidFill>
                <a:srgbClr val="00B050"/>
              </a:solidFill>
              <a:cs typeface="Arial" charset="0"/>
            </a:endParaRPr>
          </a:p>
          <a:p>
            <a:r>
              <a:rPr lang="en-US" sz="2400" b="1" dirty="0">
                <a:solidFill>
                  <a:srgbClr val="00B050"/>
                </a:solidFill>
                <a:cs typeface="Arial" charset="0"/>
              </a:rPr>
              <a:t>Students expect and demand greater amenities</a:t>
            </a:r>
          </a:p>
          <a:p>
            <a:endParaRPr lang="en-US" sz="2400" b="1" dirty="0">
              <a:solidFill>
                <a:srgbClr val="00B050"/>
              </a:solidFill>
              <a:cs typeface="Arial" charset="0"/>
            </a:endParaRPr>
          </a:p>
          <a:p>
            <a:endParaRPr lang="en-US" sz="2400" b="1" dirty="0">
              <a:solidFill>
                <a:srgbClr val="00B050"/>
              </a:solidFill>
              <a:cs typeface="Arial" charset="0"/>
            </a:endParaRPr>
          </a:p>
        </p:txBody>
      </p:sp>
      <p:pic>
        <p:nvPicPr>
          <p:cNvPr id="10035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166688"/>
            <a:ext cx="4443413" cy="653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128588"/>
            <a:ext cx="6705600" cy="650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379" name="TextBox 2"/>
          <p:cNvSpPr txBox="1">
            <a:spLocks noChangeArrowheads="1"/>
          </p:cNvSpPr>
          <p:nvPr/>
        </p:nvSpPr>
        <p:spPr bwMode="auto">
          <a:xfrm>
            <a:off x="76200" y="1676400"/>
            <a:ext cx="2209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00B050"/>
                </a:solidFill>
                <a:cs typeface="Arial" charset="0"/>
              </a:rPr>
              <a:t>State Funds Per Student FTE decline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438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Tuition Costs in Arkansas In Comparison to SREB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1618" name="Object 2"/>
          <p:cNvGraphicFramePr>
            <a:graphicFrameLocks noChangeAspect="1"/>
          </p:cNvGraphicFramePr>
          <p:nvPr/>
        </p:nvGraphicFramePr>
        <p:xfrm>
          <a:off x="1066800" y="228600"/>
          <a:ext cx="7273925" cy="5745163"/>
        </p:xfrm>
        <a:graphic>
          <a:graphicData uri="http://schemas.openxmlformats.org/presentationml/2006/ole">
            <p:oleObj spid="_x0000_s56322" name="Chart" r:id="rId3" imgW="7300112" imgH="3551072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914400"/>
            <a:ext cx="8458200" cy="4525962"/>
          </a:xfrm>
          <a:ln>
            <a:noFill/>
          </a:ln>
        </p:spPr>
        <p:txBody>
          <a:bodyPr/>
          <a:lstStyle/>
          <a:p>
            <a:r>
              <a:rPr lang="en-US" dirty="0" smtClean="0"/>
              <a:t>Does the Director of DFA have authority to tell Colleges and Universities when or when not to give raises to their employees? </a:t>
            </a:r>
          </a:p>
          <a:p>
            <a:pPr lvl="1"/>
            <a:r>
              <a:rPr lang="en-US" dirty="0" smtClean="0"/>
              <a:t>I am not a lawyer. </a:t>
            </a:r>
          </a:p>
          <a:p>
            <a:pPr lvl="1"/>
            <a:r>
              <a:rPr lang="en-US" dirty="0" smtClean="0"/>
              <a:t>The memo gives good advice in these tough economic times.</a:t>
            </a:r>
          </a:p>
          <a:p>
            <a:pPr lvl="1"/>
            <a:r>
              <a:rPr lang="en-US" dirty="0" smtClean="0"/>
              <a:t>I personally agree with the memo.</a:t>
            </a:r>
          </a:p>
          <a:p>
            <a:r>
              <a:rPr lang="en-US" dirty="0" smtClean="0"/>
              <a:t>Campus leaders who called ADHE for our interpretation have been advised that they should have a conversation with Director Weiss and his staff if they have questions about any action that is contrary to the memo’s intent. . .</a:t>
            </a:r>
          </a:p>
          <a:p>
            <a:pPr>
              <a:buNone/>
            </a:pPr>
            <a:r>
              <a:rPr lang="en-US" dirty="0" smtClean="0"/>
              <a:t>                 beforehand.    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76200"/>
            <a:ext cx="8229600" cy="1143000"/>
          </a:xfrm>
        </p:spPr>
        <p:txBody>
          <a:bodyPr/>
          <a:lstStyle/>
          <a:p>
            <a:r>
              <a:rPr lang="en-US" dirty="0" smtClean="0"/>
              <a:t>Weiss Memo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138"/>
            <a:ext cx="8229600" cy="5148262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126978" name="Object 2"/>
          <p:cNvGraphicFramePr>
            <a:graphicFrameLocks/>
          </p:cNvGraphicFramePr>
          <p:nvPr/>
        </p:nvGraphicFramePr>
        <p:xfrm>
          <a:off x="1752600" y="1447800"/>
          <a:ext cx="5553075" cy="5645150"/>
        </p:xfrm>
        <a:graphic>
          <a:graphicData uri="http://schemas.openxmlformats.org/presentationml/2006/ole">
            <p:oleObj spid="_x0000_s126978" name="Chart" r:id="rId3" imgW="5554980" imgH="5631332" progId="MSGraph.Chart.8">
              <p:embed/>
            </p:oleObj>
          </a:graphicData>
        </a:graphic>
      </p:graphicFrame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52400" y="228600"/>
            <a:ext cx="76962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chemeClr val="tx2"/>
                </a:solidFill>
              </a:rPr>
              <a:t>Median annual tuition and required fees reached $5,000 in SREB states in 2008. This was 74 percent more than in 1998 after adjusting for inflation. In Arkansas, tuition and fees were 5,700 — an increase of 103 percent from 1998.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05600" y="4191000"/>
            <a:ext cx="1828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During  same decade state support declined from 60% to 50%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42" name="Object 2"/>
          <p:cNvGraphicFramePr>
            <a:graphicFrameLocks/>
          </p:cNvGraphicFramePr>
          <p:nvPr/>
        </p:nvGraphicFramePr>
        <p:xfrm>
          <a:off x="1295400" y="1295400"/>
          <a:ext cx="5867400" cy="5257800"/>
        </p:xfrm>
        <a:graphic>
          <a:graphicData uri="http://schemas.openxmlformats.org/presentationml/2006/ole">
            <p:oleObj spid="_x0000_s57346" name="Chart" r:id="rId3" imgW="5532120" imgH="5631332" progId="MSGraph.Chart.8">
              <p:embed/>
            </p:oleObj>
          </a:graphicData>
        </a:graphic>
      </p:graphicFrame>
      <p:sp>
        <p:nvSpPr>
          <p:cNvPr id="112643" name="Text Box 3"/>
          <p:cNvSpPr txBox="1">
            <a:spLocks noChangeArrowheads="1"/>
          </p:cNvSpPr>
          <p:nvPr/>
        </p:nvSpPr>
        <p:spPr bwMode="auto">
          <a:xfrm>
            <a:off x="381000" y="76200"/>
            <a:ext cx="77724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chemeClr val="tx2"/>
                </a:solidFill>
              </a:rPr>
              <a:t>Median annual tuition and required fees were about $2,100 for the SREB region in 2008. This was 45 percent more than in 1998 after adjusting for inflation. In Arkansas, tuition and fees were 2,000 — an increase of 62 percent from 1998.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05600" y="3657600"/>
            <a:ext cx="1828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During  same decade state support declined from 60% to 50%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5105400" y="3505200"/>
            <a:ext cx="1676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>
                <a:solidFill>
                  <a:srgbClr val="CC3300"/>
                </a:solidFill>
              </a:rPr>
              <a:t>US Average</a:t>
            </a:r>
          </a:p>
        </p:txBody>
      </p:sp>
      <p:sp>
        <p:nvSpPr>
          <p:cNvPr id="3078" name="Line 6"/>
          <p:cNvSpPr>
            <a:spLocks noChangeShapeType="1"/>
          </p:cNvSpPr>
          <p:nvPr/>
        </p:nvSpPr>
        <p:spPr bwMode="auto">
          <a:xfrm flipH="1">
            <a:off x="4648200" y="3657600"/>
            <a:ext cx="457200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5867400" y="2286000"/>
            <a:ext cx="1752600" cy="915988"/>
          </a:xfrm>
          <a:prstGeom prst="rect">
            <a:avLst/>
          </a:prstGeom>
          <a:solidFill>
            <a:srgbClr val="E6E7B7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State Funds plus Tuition &amp; Fee Income</a:t>
            </a: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4267200" y="5707063"/>
            <a:ext cx="35052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/>
              <a:t>Source: Delta Cost project </a:t>
            </a:r>
            <a:r>
              <a:rPr lang="en-US" sz="1200" i="1"/>
              <a:t>“the dreaded “P” word</a:t>
            </a:r>
          </a:p>
        </p:txBody>
      </p:sp>
      <p:graphicFrame>
        <p:nvGraphicFramePr>
          <p:cNvPr id="3081" name="Object 9"/>
          <p:cNvGraphicFramePr>
            <a:graphicFrameLocks noChangeAspect="1"/>
          </p:cNvGraphicFramePr>
          <p:nvPr/>
        </p:nvGraphicFramePr>
        <p:xfrm>
          <a:off x="990600" y="457200"/>
          <a:ext cx="7102475" cy="6011863"/>
        </p:xfrm>
        <a:graphic>
          <a:graphicData uri="http://schemas.openxmlformats.org/presentationml/2006/ole">
            <p:oleObj spid="_x0000_s64514" name="Chart" r:id="rId3" imgW="7101688" imgH="6012180" progId="Excel.Chart.8">
              <p:embed/>
            </p:oleObj>
          </a:graphicData>
        </a:graphic>
      </p:graphicFrame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5257800" y="3810000"/>
            <a:ext cx="3886200" cy="3048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/>
              <a:t>Total Funds = State Funds + Tuition &amp; Fees</a:t>
            </a:r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4876800" y="5554663"/>
            <a:ext cx="2438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4572000" y="6400800"/>
            <a:ext cx="4343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>
                <a:solidFill>
                  <a:schemeClr val="tx2"/>
                </a:solidFill>
              </a:rPr>
              <a:t>Source: Delta Cost Project: “The dreaded “P” word” July 2009</a:t>
            </a:r>
          </a:p>
        </p:txBody>
      </p:sp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5410200" y="4419600"/>
            <a:ext cx="2286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9900"/>
                </a:solidFill>
              </a:rPr>
              <a:t>Arkansas is one of the 10 lowest states in total funds per FTE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0" name="Text Box 10"/>
          <p:cNvSpPr txBox="1">
            <a:spLocks noChangeArrowheads="1"/>
          </p:cNvSpPr>
          <p:nvPr/>
        </p:nvSpPr>
        <p:spPr bwMode="auto">
          <a:xfrm rot="16200000">
            <a:off x="-2133600" y="3276600"/>
            <a:ext cx="533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i="1">
                <a:solidFill>
                  <a:schemeClr val="tx2"/>
                </a:solidFill>
              </a:rPr>
              <a:t>Source: Delta Cost Project: “The dreaded “P” word” July 2009</a:t>
            </a:r>
          </a:p>
        </p:txBody>
      </p:sp>
      <p:graphicFrame>
        <p:nvGraphicFramePr>
          <p:cNvPr id="5132" name="Object 12"/>
          <p:cNvGraphicFramePr>
            <a:graphicFrameLocks noChangeAspect="1"/>
          </p:cNvGraphicFramePr>
          <p:nvPr/>
        </p:nvGraphicFramePr>
        <p:xfrm>
          <a:off x="1020763" y="361950"/>
          <a:ext cx="7102475" cy="6267450"/>
        </p:xfrm>
        <a:graphic>
          <a:graphicData uri="http://schemas.openxmlformats.org/presentationml/2006/ole">
            <p:oleObj spid="_x0000_s65538" name="Chart" r:id="rId3" imgW="7101688" imgH="6134252" progId="Excel.Chart.8">
              <p:embed/>
            </p:oleObj>
          </a:graphicData>
        </a:graphic>
      </p:graphicFrame>
      <p:sp>
        <p:nvSpPr>
          <p:cNvPr id="5133" name="Text Box 13"/>
          <p:cNvSpPr txBox="1">
            <a:spLocks noChangeArrowheads="1"/>
          </p:cNvSpPr>
          <p:nvPr/>
        </p:nvSpPr>
        <p:spPr bwMode="auto">
          <a:xfrm>
            <a:off x="5029200" y="2819400"/>
            <a:ext cx="23622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9900"/>
                </a:solidFill>
              </a:rPr>
              <a:t>Arkansas is Among the Top 20 States in Productivity</a:t>
            </a:r>
          </a:p>
        </p:txBody>
      </p:sp>
      <p:sp>
        <p:nvSpPr>
          <p:cNvPr id="5135" name="Text Box 15"/>
          <p:cNvSpPr txBox="1">
            <a:spLocks noChangeArrowheads="1"/>
          </p:cNvSpPr>
          <p:nvPr/>
        </p:nvSpPr>
        <p:spPr bwMode="auto">
          <a:xfrm rot="5400000">
            <a:off x="7602537" y="3217863"/>
            <a:ext cx="2016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chemeClr val="tx2"/>
                </a:solidFill>
              </a:rPr>
              <a:t>Productivity</a:t>
            </a:r>
          </a:p>
        </p:txBody>
      </p:sp>
      <p:sp>
        <p:nvSpPr>
          <p:cNvPr id="5136" name="Line 16"/>
          <p:cNvSpPr>
            <a:spLocks noChangeShapeType="1"/>
          </p:cNvSpPr>
          <p:nvPr/>
        </p:nvSpPr>
        <p:spPr bwMode="auto">
          <a:xfrm>
            <a:off x="8305800" y="838200"/>
            <a:ext cx="0" cy="5105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137" name="Text Box 17"/>
          <p:cNvSpPr txBox="1">
            <a:spLocks noChangeArrowheads="1"/>
          </p:cNvSpPr>
          <p:nvPr/>
        </p:nvSpPr>
        <p:spPr bwMode="auto">
          <a:xfrm>
            <a:off x="8077200" y="533400"/>
            <a:ext cx="609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 dirty="0">
                <a:solidFill>
                  <a:schemeClr val="tx2"/>
                </a:solidFill>
              </a:rPr>
              <a:t>Most</a:t>
            </a:r>
          </a:p>
        </p:txBody>
      </p:sp>
      <p:sp>
        <p:nvSpPr>
          <p:cNvPr id="5138" name="Text Box 18"/>
          <p:cNvSpPr txBox="1">
            <a:spLocks noChangeArrowheads="1"/>
          </p:cNvSpPr>
          <p:nvPr/>
        </p:nvSpPr>
        <p:spPr bwMode="auto">
          <a:xfrm>
            <a:off x="8077200" y="5943600"/>
            <a:ext cx="762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 dirty="0">
                <a:solidFill>
                  <a:schemeClr val="tx2"/>
                </a:solidFill>
              </a:rPr>
              <a:t>Least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590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solidFill>
                  <a:srgbClr val="00B050"/>
                </a:solidFill>
              </a:rPr>
              <a:t>Three Imperatives for Higher Education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Interim Legislative Study of Higher </a:t>
            </a:r>
            <a:r>
              <a:rPr lang="en-US" sz="4000" dirty="0" smtClean="0"/>
              <a:t>Education -</a:t>
            </a:r>
            <a:r>
              <a:rPr lang="en-US" sz="4000" dirty="0" err="1" smtClean="0"/>
              <a:t>Jeffress</a:t>
            </a:r>
            <a:endParaRPr lang="en-US" sz="4000" dirty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458200" cy="4953000"/>
          </a:xfrm>
        </p:spPr>
        <p:txBody>
          <a:bodyPr/>
          <a:lstStyle/>
          <a:p>
            <a:pPr marL="609600" indent="-609600"/>
            <a:r>
              <a:rPr lang="en-US" sz="4000" b="1" dirty="0">
                <a:solidFill>
                  <a:srgbClr val="00B050"/>
                </a:solidFill>
              </a:rPr>
              <a:t>Three </a:t>
            </a:r>
            <a:r>
              <a:rPr lang="en-US" sz="4000" b="1" i="1" dirty="0">
                <a:solidFill>
                  <a:srgbClr val="00B050"/>
                </a:solidFill>
              </a:rPr>
              <a:t>“Musts”:</a:t>
            </a:r>
          </a:p>
          <a:p>
            <a:pPr marL="609600" indent="-609600">
              <a:buFontTx/>
              <a:buNone/>
            </a:pPr>
            <a:endParaRPr lang="en-US" sz="1800" b="1" i="1" dirty="0">
              <a:solidFill>
                <a:srgbClr val="00B050"/>
              </a:solidFill>
            </a:endParaRPr>
          </a:p>
          <a:p>
            <a:pPr marL="609600" indent="-609600">
              <a:buFontTx/>
              <a:buAutoNum type="arabicPeriod"/>
            </a:pPr>
            <a:r>
              <a:rPr lang="en-US" sz="2800" b="1" i="1" dirty="0">
                <a:solidFill>
                  <a:srgbClr val="00B050"/>
                </a:solidFill>
              </a:rPr>
              <a:t>We must make sure state government continues to do its part in funding higher education</a:t>
            </a:r>
            <a:r>
              <a:rPr lang="en-US" b="1" i="1" dirty="0">
                <a:solidFill>
                  <a:srgbClr val="00B050"/>
                </a:solidFill>
              </a:rPr>
              <a:t> </a:t>
            </a:r>
          </a:p>
          <a:p>
            <a:pPr marL="609600" indent="-609600">
              <a:buFontTx/>
              <a:buAutoNum type="arabicPeriod"/>
            </a:pPr>
            <a:endParaRPr lang="en-US" sz="1200" b="1" i="1" dirty="0">
              <a:solidFill>
                <a:srgbClr val="00B050"/>
              </a:solidFill>
            </a:endParaRPr>
          </a:p>
          <a:p>
            <a:pPr marL="609600" indent="-609600">
              <a:buFontTx/>
              <a:buAutoNum type="arabicPeriod"/>
            </a:pPr>
            <a:r>
              <a:rPr lang="en-US" sz="2800" b="1" i="1" dirty="0">
                <a:solidFill>
                  <a:srgbClr val="00B050"/>
                </a:solidFill>
              </a:rPr>
              <a:t>We must limit the start up of new programs</a:t>
            </a:r>
          </a:p>
          <a:p>
            <a:pPr marL="609600" indent="-609600">
              <a:buFontTx/>
              <a:buAutoNum type="arabicPeriod"/>
            </a:pPr>
            <a:endParaRPr lang="en-US" sz="1200" b="1" i="1" dirty="0">
              <a:solidFill>
                <a:srgbClr val="00B050"/>
              </a:solidFill>
            </a:endParaRPr>
          </a:p>
          <a:p>
            <a:pPr marL="609600" indent="-609600">
              <a:buFontTx/>
              <a:buAutoNum type="arabicPeriod"/>
            </a:pPr>
            <a:r>
              <a:rPr lang="en-US" sz="2800" b="1" i="1" dirty="0">
                <a:solidFill>
                  <a:srgbClr val="00B050"/>
                </a:solidFill>
              </a:rPr>
              <a:t>We must ensure a net reduction in costs for students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1" name="Picture 7" descr="access_succes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09600" y="381000"/>
            <a:ext cx="5003800" cy="6477000"/>
          </a:xfrm>
          <a:prstGeom prst="rect">
            <a:avLst/>
          </a:prstGeom>
          <a:noFill/>
        </p:spPr>
      </p:pic>
      <p:sp>
        <p:nvSpPr>
          <p:cNvPr id="21517" name="Rectangle 13"/>
          <p:cNvSpPr>
            <a:spLocks noChangeArrowheads="1"/>
          </p:cNvSpPr>
          <p:nvPr/>
        </p:nvSpPr>
        <p:spPr bwMode="auto">
          <a:xfrm>
            <a:off x="4038600" y="2438400"/>
            <a:ext cx="3429000" cy="3810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514" name="Rectangle 10"/>
          <p:cNvSpPr>
            <a:spLocks noChangeArrowheads="1"/>
          </p:cNvSpPr>
          <p:nvPr/>
        </p:nvSpPr>
        <p:spPr bwMode="auto">
          <a:xfrm>
            <a:off x="3657600" y="1295400"/>
            <a:ext cx="5486400" cy="452596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81000" indent="-381000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2400" dirty="0">
                <a:solidFill>
                  <a:srgbClr val="7030A0"/>
                </a:solidFill>
              </a:rPr>
              <a:t>Strengthening the Arkansas Education Pipeline</a:t>
            </a:r>
          </a:p>
          <a:p>
            <a:pPr marL="381000" indent="-381000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2400" dirty="0">
                <a:solidFill>
                  <a:srgbClr val="7030A0"/>
                </a:solidFill>
              </a:rPr>
              <a:t>Improving Preparation </a:t>
            </a:r>
          </a:p>
          <a:p>
            <a:pPr marL="381000" indent="-381000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2400" dirty="0">
                <a:solidFill>
                  <a:srgbClr val="7030A0"/>
                </a:solidFill>
              </a:rPr>
              <a:t>Decreasing Remediation </a:t>
            </a:r>
          </a:p>
          <a:p>
            <a:pPr marL="381000" indent="-381000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2400" dirty="0">
                <a:solidFill>
                  <a:srgbClr val="7030A0"/>
                </a:solidFill>
              </a:rPr>
              <a:t>Accessing Financial Aid</a:t>
            </a:r>
          </a:p>
          <a:p>
            <a:pPr marL="381000" indent="-381000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2400" dirty="0">
                <a:solidFill>
                  <a:srgbClr val="7030A0"/>
                </a:solidFill>
              </a:rPr>
              <a:t>Increasing Retention and Graduation</a:t>
            </a:r>
          </a:p>
          <a:p>
            <a:pPr marL="381000" indent="-381000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2400" dirty="0">
                <a:solidFill>
                  <a:srgbClr val="00B050"/>
                </a:solidFill>
              </a:rPr>
              <a:t>Enhancing Funding and Governance </a:t>
            </a:r>
          </a:p>
          <a:p>
            <a:pPr marL="381000" indent="-381000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2400" dirty="0">
                <a:solidFill>
                  <a:srgbClr val="7030A0"/>
                </a:solidFill>
              </a:rPr>
              <a:t>Addressing Data Needs</a:t>
            </a:r>
          </a:p>
          <a:p>
            <a:pPr marL="381000" indent="-381000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2400" dirty="0">
                <a:solidFill>
                  <a:srgbClr val="7030A0"/>
                </a:solidFill>
              </a:rPr>
              <a:t>Supporting Economic Development </a:t>
            </a:r>
          </a:p>
          <a:p>
            <a:pPr marL="381000" indent="-381000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2400" dirty="0" smtClean="0">
                <a:solidFill>
                  <a:srgbClr val="7030A0"/>
                </a:solidFill>
              </a:rPr>
              <a:t>Issues </a:t>
            </a:r>
            <a:r>
              <a:rPr lang="en-US" sz="2400" dirty="0">
                <a:solidFill>
                  <a:srgbClr val="7030A0"/>
                </a:solidFill>
              </a:rPr>
              <a:t>for Further Study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Cost Containment Efforts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Four-Year Cost Savings</a:t>
            </a:r>
            <a:br>
              <a:rPr lang="en-US" dirty="0" smtClean="0"/>
            </a:br>
            <a:r>
              <a:rPr lang="en-US" dirty="0" smtClean="0"/>
              <a:t>Personnel</a:t>
            </a:r>
            <a:endParaRPr lang="en-US" dirty="0"/>
          </a:p>
        </p:txBody>
      </p:sp>
      <p:pic>
        <p:nvPicPr>
          <p:cNvPr id="440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550171"/>
            <a:ext cx="8229600" cy="4387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/>
              <a:t>Two-Year Cost Savings</a:t>
            </a:r>
            <a:br>
              <a:rPr lang="en-US" dirty="0" smtClean="0"/>
            </a:br>
            <a:r>
              <a:rPr lang="en-US" dirty="0" smtClean="0"/>
              <a:t>Personnel</a:t>
            </a:r>
            <a:endParaRPr lang="en-US" dirty="0"/>
          </a:p>
        </p:txBody>
      </p:sp>
      <p:pic>
        <p:nvPicPr>
          <p:cNvPr id="2150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545581"/>
            <a:ext cx="8229600" cy="4397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143000"/>
            <a:ext cx="8534400" cy="4525962"/>
          </a:xfrm>
        </p:spPr>
        <p:txBody>
          <a:bodyPr/>
          <a:lstStyle/>
          <a:p>
            <a:r>
              <a:rPr lang="en-US" dirty="0" smtClean="0"/>
              <a:t>Institutional Questions:</a:t>
            </a:r>
          </a:p>
          <a:p>
            <a:r>
              <a:rPr lang="en-US" dirty="0" smtClean="0"/>
              <a:t>Can we give raises to non classified employees?</a:t>
            </a:r>
          </a:p>
          <a:p>
            <a:r>
              <a:rPr lang="en-US" dirty="0" smtClean="0"/>
              <a:t>Can we complete the pay plan implementation for classified?</a:t>
            </a:r>
          </a:p>
          <a:p>
            <a:r>
              <a:rPr lang="en-US" dirty="0" smtClean="0"/>
              <a:t>What about lifetime service raises, etc? </a:t>
            </a:r>
          </a:p>
          <a:p>
            <a:endParaRPr lang="en-US" dirty="0"/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381000" y="76200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Weiss Memo</a:t>
            </a:r>
            <a:endParaRPr kumimoji="0" lang="en-US" sz="41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" y="3581400"/>
            <a:ext cx="8077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400" b="1" dirty="0" smtClean="0">
                <a:solidFill>
                  <a:srgbClr val="00B050"/>
                </a:solidFill>
              </a:rPr>
              <a:t>Campus leaders should have a conversation with Director Weiss and his staff if they have questions about any action that is contrary to the memo’s intent. </a:t>
            </a:r>
            <a:endParaRPr lang="en-US" sz="24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Other Cost Saving Initiatives</a:t>
            </a:r>
            <a:br>
              <a:rPr lang="en-US" dirty="0" smtClean="0"/>
            </a:br>
            <a:r>
              <a:rPr lang="en-US" dirty="0" smtClean="0"/>
              <a:t>Personnel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Changed Insurance Plans</a:t>
            </a:r>
          </a:p>
          <a:p>
            <a:r>
              <a:rPr lang="en-US" dirty="0" smtClean="0"/>
              <a:t>Shared clerical services</a:t>
            </a:r>
          </a:p>
          <a:p>
            <a:r>
              <a:rPr lang="en-US" dirty="0" smtClean="0"/>
              <a:t>Grant extension to provide salaries</a:t>
            </a:r>
          </a:p>
          <a:p>
            <a:r>
              <a:rPr lang="en-US" dirty="0" smtClean="0"/>
              <a:t>Hiring at lower salaries</a:t>
            </a:r>
          </a:p>
          <a:p>
            <a:r>
              <a:rPr lang="en-US" dirty="0" smtClean="0"/>
              <a:t>Conversion to paperless processing</a:t>
            </a:r>
          </a:p>
          <a:p>
            <a:r>
              <a:rPr lang="en-US" dirty="0" smtClean="0"/>
              <a:t>Hiring Faculty Administrators from existing personnel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Four-Year Cost Savings</a:t>
            </a:r>
            <a:br>
              <a:rPr lang="en-US" dirty="0" smtClean="0"/>
            </a:br>
            <a:r>
              <a:rPr lang="en-US" dirty="0" smtClean="0"/>
              <a:t>Operating</a:t>
            </a:r>
            <a:endParaRPr lang="en-US" dirty="0"/>
          </a:p>
        </p:txBody>
      </p:sp>
      <p:pic>
        <p:nvPicPr>
          <p:cNvPr id="450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550171"/>
            <a:ext cx="8229600" cy="4387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/>
              <a:t>Two-Year Cost Savings</a:t>
            </a:r>
            <a:br>
              <a:rPr lang="en-US" dirty="0" smtClean="0"/>
            </a:br>
            <a:r>
              <a:rPr lang="en-US" dirty="0" smtClean="0"/>
              <a:t>Operating</a:t>
            </a:r>
            <a:endParaRPr lang="en-US" dirty="0"/>
          </a:p>
        </p:txBody>
      </p:sp>
      <p:pic>
        <p:nvPicPr>
          <p:cNvPr id="2253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545581"/>
            <a:ext cx="8229600" cy="4397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Other Cost Saving Initiatives</a:t>
            </a:r>
            <a:br>
              <a:rPr lang="en-US" dirty="0" smtClean="0"/>
            </a:br>
            <a:r>
              <a:rPr lang="en-US" dirty="0" smtClean="0"/>
              <a:t>Operating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Partnerships with other institutions or local businesses</a:t>
            </a:r>
          </a:p>
          <a:p>
            <a:r>
              <a:rPr lang="en-US" dirty="0" smtClean="0"/>
              <a:t>Used </a:t>
            </a:r>
            <a:r>
              <a:rPr lang="en-US" dirty="0" smtClean="0"/>
              <a:t>Institutional Personnel for Professional Development</a:t>
            </a:r>
          </a:p>
          <a:p>
            <a:r>
              <a:rPr lang="en-US" dirty="0" smtClean="0"/>
              <a:t>Refunding Bond Issues</a:t>
            </a:r>
          </a:p>
          <a:p>
            <a:r>
              <a:rPr lang="en-US" dirty="0" smtClean="0"/>
              <a:t>Consolidated purchasing, printing, and other services.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/>
              <a:t>Four-Year Cost Savings</a:t>
            </a:r>
            <a:br>
              <a:rPr lang="en-US" dirty="0" smtClean="0"/>
            </a:br>
            <a:r>
              <a:rPr lang="en-US" dirty="0" smtClean="0"/>
              <a:t>Utilities</a:t>
            </a:r>
            <a:endParaRPr lang="en-US" dirty="0"/>
          </a:p>
        </p:txBody>
      </p:sp>
      <p:pic>
        <p:nvPicPr>
          <p:cNvPr id="1741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5690" y="1481138"/>
            <a:ext cx="795262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/>
              <a:t>Two-Year Cost Savings</a:t>
            </a:r>
            <a:br>
              <a:rPr lang="en-US" dirty="0" smtClean="0"/>
            </a:br>
            <a:r>
              <a:rPr lang="en-US" dirty="0" smtClean="0"/>
              <a:t>Utilities</a:t>
            </a:r>
            <a:endParaRPr lang="en-US" dirty="0"/>
          </a:p>
        </p:txBody>
      </p:sp>
      <p:pic>
        <p:nvPicPr>
          <p:cNvPr id="2048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545581"/>
            <a:ext cx="8229600" cy="4397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1"/>
            <a:ext cx="7772400" cy="1142999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Other Cost Saving Initiatives</a:t>
            </a:r>
            <a:br>
              <a:rPr lang="en-US" dirty="0" smtClean="0"/>
            </a:br>
            <a:r>
              <a:rPr lang="en-US" dirty="0" smtClean="0"/>
              <a:t>Utilities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676400"/>
            <a:ext cx="6629400" cy="44958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Installation of Entrance Vestibules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Automated Computer Lab Shutdown Software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Weekend power down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Programmable Thermostats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Replaced chillers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Replaced roofs with reflective materials and increased </a:t>
            </a:r>
            <a:r>
              <a:rPr lang="en-US" dirty="0" smtClean="0">
                <a:solidFill>
                  <a:schemeClr val="tx1"/>
                </a:solidFill>
              </a:rPr>
              <a:t>insulation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5486400"/>
            <a:ext cx="5791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+mj-lt"/>
              </a:rPr>
              <a:t>UAF – Capture the Kinetic Energy of students to help power a building </a:t>
            </a:r>
            <a:endParaRPr lang="en-US" sz="24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4000" b="1" dirty="0" smtClean="0">
                <a:solidFill>
                  <a:schemeClr val="tx2"/>
                </a:solidFill>
              </a:rPr>
              <a:t>Tuition and Fee increases</a:t>
            </a:r>
            <a:endParaRPr lang="en-US" sz="4000" b="1" dirty="0">
              <a:solidFill>
                <a:schemeClr val="tx2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/>
              <a:t>Four-Year Institutions</a:t>
            </a:r>
            <a:br>
              <a:rPr lang="en-US" dirty="0" smtClean="0"/>
            </a:br>
            <a:r>
              <a:rPr lang="en-US" dirty="0" smtClean="0"/>
              <a:t>Resident Undergraduate</a:t>
            </a:r>
            <a:endParaRPr lang="en-US" dirty="0"/>
          </a:p>
        </p:txBody>
      </p:sp>
      <p:pic>
        <p:nvPicPr>
          <p:cNvPr id="921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" y="1447800"/>
            <a:ext cx="8153400" cy="4419600"/>
          </a:xfrm>
          <a:noFill/>
        </p:spPr>
      </p:pic>
      <p:sp>
        <p:nvSpPr>
          <p:cNvPr id="4" name="TextBox 3"/>
          <p:cNvSpPr txBox="1"/>
          <p:nvPr/>
        </p:nvSpPr>
        <p:spPr>
          <a:xfrm>
            <a:off x="6858000" y="685800"/>
            <a:ext cx="16002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Fort  Smith  is an </a:t>
            </a:r>
            <a:r>
              <a:rPr lang="en-US" dirty="0" err="1" smtClean="0"/>
              <a:t>anamoly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Two-Year Institutions</a:t>
            </a:r>
            <a:br>
              <a:rPr lang="en-US" dirty="0" smtClean="0"/>
            </a:br>
            <a:r>
              <a:rPr lang="en-US" dirty="0" smtClean="0"/>
              <a:t>Resident Undergraduate</a:t>
            </a:r>
            <a:endParaRPr lang="en-US" dirty="0"/>
          </a:p>
        </p:txBody>
      </p:sp>
      <p:pic>
        <p:nvPicPr>
          <p:cNvPr id="10243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33400" y="1447800"/>
            <a:ext cx="8305800" cy="4572000"/>
          </a:xfrm>
          <a:noFill/>
        </p:spPr>
      </p:pic>
      <p:sp>
        <p:nvSpPr>
          <p:cNvPr id="4" name="TextBox 3"/>
          <p:cNvSpPr txBox="1"/>
          <p:nvPr/>
        </p:nvSpPr>
        <p:spPr>
          <a:xfrm>
            <a:off x="6477000" y="152400"/>
            <a:ext cx="2286000" cy="646331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BRTC and SEAC =increase in fees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77000" y="914400"/>
            <a:ext cx="2286000" cy="646331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NPCC big in increase in 2006-7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62200" y="2590800"/>
            <a:ext cx="5029200" cy="1143000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Funding Available and Pay Plan Costs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295400"/>
            <a:ext cx="8991600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775" y="1016000"/>
            <a:ext cx="8934450" cy="482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481138"/>
            <a:ext cx="9144000" cy="4525962"/>
          </a:xfrm>
        </p:spPr>
        <p:txBody>
          <a:bodyPr/>
          <a:lstStyle/>
          <a:p>
            <a:r>
              <a:rPr lang="en-US" sz="2800" dirty="0" smtClean="0"/>
              <a:t>Non Resident undergraduate 2 and  4</a:t>
            </a:r>
          </a:p>
          <a:p>
            <a:r>
              <a:rPr lang="en-US" sz="2800" dirty="0" smtClean="0"/>
              <a:t>Resident and Non Resident Graduate – </a:t>
            </a:r>
            <a:r>
              <a:rPr lang="en-US" sz="2800" dirty="0" err="1" smtClean="0"/>
              <a:t>Univ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 smtClean="0">
                <a:solidFill>
                  <a:srgbClr val="FF0000"/>
                </a:solidFill>
              </a:rPr>
              <a:t>Significant Points</a:t>
            </a:r>
          </a:p>
          <a:p>
            <a:r>
              <a:rPr lang="en-US" sz="2800" dirty="0" smtClean="0"/>
              <a:t>Non Resident 2-yr: Increase 15.7% over 5 years</a:t>
            </a:r>
          </a:p>
          <a:p>
            <a:r>
              <a:rPr lang="en-US" sz="2800" dirty="0" smtClean="0"/>
              <a:t>NR 4-yr: 22.4% over 5 years </a:t>
            </a:r>
          </a:p>
          <a:p>
            <a:pPr marL="365125" lvl="1" indent="-255588">
              <a:spcBef>
                <a:spcPts val="400"/>
              </a:spcBef>
              <a:buSzPct val="68000"/>
              <a:buFont typeface="Wingdings 3" pitchFamily="18" charset="2"/>
              <a:buChar char=""/>
            </a:pPr>
            <a:r>
              <a:rPr lang="en-US" sz="2800" dirty="0" smtClean="0"/>
              <a:t>Non-resident tuition (GR and UG) is double the resident rate </a:t>
            </a:r>
          </a:p>
          <a:p>
            <a:pPr marL="365125" lvl="1" indent="-255588">
              <a:spcBef>
                <a:spcPts val="400"/>
              </a:spcBef>
              <a:buSzPct val="68000"/>
              <a:buFont typeface="Wingdings 3" pitchFamily="18" charset="2"/>
              <a:buChar char=""/>
            </a:pPr>
            <a:r>
              <a:rPr lang="en-US" sz="2800" dirty="0" smtClean="0"/>
              <a:t>Graduate increased over 20% in 5 years. </a:t>
            </a:r>
            <a:endParaRPr lang="en-US" sz="28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your packet: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Financial Aid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200" dirty="0" smtClean="0">
                <a:solidFill>
                  <a:srgbClr val="0000FF"/>
                </a:solidFill>
              </a:rPr>
              <a:t>Universal Application Homepage</a:t>
            </a: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/>
          <a:srcRect l="32857" t="20570" r="19524" b="22285"/>
          <a:stretch>
            <a:fillRect/>
          </a:stretch>
        </p:blipFill>
        <p:spPr bwMode="auto">
          <a:xfrm>
            <a:off x="1219200" y="1295400"/>
            <a:ext cx="6400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100353" name="Object 1"/>
          <p:cNvGraphicFramePr>
            <a:graphicFrameLocks noChangeAspect="1"/>
          </p:cNvGraphicFramePr>
          <p:nvPr/>
        </p:nvGraphicFramePr>
        <p:xfrm>
          <a:off x="406182" y="0"/>
          <a:ext cx="8738612" cy="6858000"/>
        </p:xfrm>
        <a:graphic>
          <a:graphicData uri="http://schemas.openxmlformats.org/presentationml/2006/ole">
            <p:oleObj spid="_x0000_s100353" name="Slide" r:id="rId3" imgW="3291877" imgH="2468992" progId="PowerPoint.Slide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129026" name="Object 2"/>
          <p:cNvGraphicFramePr>
            <a:graphicFrameLocks noChangeAspect="1"/>
          </p:cNvGraphicFramePr>
          <p:nvPr/>
        </p:nvGraphicFramePr>
        <p:xfrm>
          <a:off x="0" y="198"/>
          <a:ext cx="9144794" cy="6857802"/>
        </p:xfrm>
        <a:graphic>
          <a:graphicData uri="http://schemas.openxmlformats.org/presentationml/2006/ole">
            <p:oleObj spid="_x0000_s129026" name="Slide" r:id="rId3" imgW="4570388" imgH="3427437" progId="PowerPoint.Slide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130050" name="Object 2"/>
          <p:cNvGraphicFramePr>
            <a:graphicFrameLocks noChangeAspect="1"/>
          </p:cNvGraphicFramePr>
          <p:nvPr/>
        </p:nvGraphicFramePr>
        <p:xfrm>
          <a:off x="0" y="198"/>
          <a:ext cx="9144794" cy="6857802"/>
        </p:xfrm>
        <a:graphic>
          <a:graphicData uri="http://schemas.openxmlformats.org/presentationml/2006/ole">
            <p:oleObj spid="_x0000_s130050" name="Slide" r:id="rId3" imgW="4570388" imgH="3427437" progId="PowerPoint.Slide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r>
              <a:rPr lang="en-US" dirty="0" smtClean="0"/>
              <a:t>Financial Aid Funding Trend</a:t>
            </a:r>
          </a:p>
        </p:txBody>
      </p:sp>
      <p:graphicFrame>
        <p:nvGraphicFramePr>
          <p:cNvPr id="4" name="Chart 3"/>
          <p:cNvGraphicFramePr/>
          <p:nvPr/>
        </p:nvGraphicFramePr>
        <p:xfrm>
          <a:off x="609600" y="1600200"/>
          <a:ext cx="83058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484" name="TextBox 1"/>
          <p:cNvSpPr txBox="1">
            <a:spLocks noChangeArrowheads="1"/>
          </p:cNvSpPr>
          <p:nvPr/>
        </p:nvSpPr>
        <p:spPr bwMode="auto">
          <a:xfrm>
            <a:off x="914400" y="1231900"/>
            <a:ext cx="434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Fund Balance peaked in 2009 at 53m</a:t>
            </a:r>
          </a:p>
        </p:txBody>
      </p:sp>
      <p:sp>
        <p:nvSpPr>
          <p:cNvPr id="20485" name="TextBox 1"/>
          <p:cNvSpPr txBox="1">
            <a:spLocks noChangeArrowheads="1"/>
          </p:cNvSpPr>
          <p:nvPr/>
        </p:nvSpPr>
        <p:spPr bwMode="auto">
          <a:xfrm>
            <a:off x="882650" y="762000"/>
            <a:ext cx="3048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b="1">
                <a:solidFill>
                  <a:srgbClr val="0000FF"/>
                </a:solidFill>
              </a:rPr>
              <a:t>GR peaked at 48m in 2008</a:t>
            </a:r>
          </a:p>
        </p:txBody>
      </p:sp>
      <p:sp>
        <p:nvSpPr>
          <p:cNvPr id="20486" name="TextBox 1"/>
          <p:cNvSpPr txBox="1">
            <a:spLocks noChangeArrowheads="1"/>
          </p:cNvSpPr>
          <p:nvPr/>
        </p:nvSpPr>
        <p:spPr bwMode="auto">
          <a:xfrm>
            <a:off x="914400" y="990600"/>
            <a:ext cx="594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b="1">
                <a:solidFill>
                  <a:srgbClr val="33CC33"/>
                </a:solidFill>
              </a:rPr>
              <a:t>Expense (Student Awards) has increased since 2005</a:t>
            </a:r>
          </a:p>
        </p:txBody>
      </p:sp>
      <p:cxnSp>
        <p:nvCxnSpPr>
          <p:cNvPr id="8" name="Straight Connector 7"/>
          <p:cNvCxnSpPr/>
          <p:nvPr/>
        </p:nvCxnSpPr>
        <p:spPr>
          <a:xfrm rot="5400000" flipH="1" flipV="1">
            <a:off x="5143500" y="3771900"/>
            <a:ext cx="3733800" cy="0"/>
          </a:xfrm>
          <a:prstGeom prst="line">
            <a:avLst/>
          </a:prstGeom>
          <a:ln w="539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C8D6-1516-4A89-A608-849D2A60386F}" type="slidenum">
              <a:rPr lang="en-US" smtClean="0"/>
              <a:pPr/>
              <a:t>48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13716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Preliminary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Chart bld="series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88392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6" name="Text Box 6"/>
          <p:cNvSpPr txBox="1">
            <a:spLocks noChangeArrowheads="1"/>
          </p:cNvSpPr>
          <p:nvPr/>
        </p:nvSpPr>
        <p:spPr bwMode="auto">
          <a:xfrm>
            <a:off x="5334000" y="838200"/>
            <a:ext cx="1447800" cy="1015663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 dirty="0">
                <a:cs typeface="Arial" charset="0"/>
              </a:rPr>
              <a:t>Includes $9,350,000 in Tobacco Tax Funds for Trauma Centers</a:t>
            </a:r>
          </a:p>
        </p:txBody>
      </p:sp>
      <p:sp>
        <p:nvSpPr>
          <p:cNvPr id="56327" name="Text Box 7"/>
          <p:cNvSpPr txBox="1">
            <a:spLocks noChangeArrowheads="1"/>
          </p:cNvSpPr>
          <p:nvPr/>
        </p:nvSpPr>
        <p:spPr bwMode="auto">
          <a:xfrm>
            <a:off x="5257800" y="4648200"/>
            <a:ext cx="1447800" cy="830997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 dirty="0">
                <a:cs typeface="Arial" charset="0"/>
              </a:rPr>
              <a:t>Without Trauma Center Funds the loss would be         (-$23,758,740)</a:t>
            </a:r>
          </a:p>
        </p:txBody>
      </p:sp>
      <p:sp>
        <p:nvSpPr>
          <p:cNvPr id="56328" name="Line 8"/>
          <p:cNvSpPr>
            <a:spLocks noChangeShapeType="1"/>
          </p:cNvSpPr>
          <p:nvPr/>
        </p:nvSpPr>
        <p:spPr bwMode="auto">
          <a:xfrm>
            <a:off x="6781800" y="1600200"/>
            <a:ext cx="1752600" cy="3810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6329" name="Line 9"/>
          <p:cNvSpPr>
            <a:spLocks noChangeShapeType="1"/>
          </p:cNvSpPr>
          <p:nvPr/>
        </p:nvSpPr>
        <p:spPr bwMode="auto">
          <a:xfrm>
            <a:off x="6629400" y="5181600"/>
            <a:ext cx="1752600" cy="13716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63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63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6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563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563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6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6" grpId="0" animBg="1"/>
      <p:bldP spid="56327" grpId="0" animBg="1"/>
      <p:bldP spid="56328" grpId="0" animBg="1"/>
      <p:bldP spid="563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128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-1"/>
            <a:ext cx="6019800" cy="6732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28600" y="1143000"/>
            <a:ext cx="1828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/>
                </a:solidFill>
              </a:rPr>
              <a:t>Minimal tuition increases for FY 2010</a:t>
            </a:r>
            <a:endParaRPr lang="en-US" sz="24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1447800"/>
            <a:ext cx="8229600" cy="3810000"/>
          </a:xfrm>
        </p:spPr>
        <p:txBody>
          <a:bodyPr/>
          <a:lstStyle/>
          <a:p>
            <a:r>
              <a:rPr lang="en-US" sz="2800" b="1" dirty="0">
                <a:solidFill>
                  <a:schemeClr val="tx2"/>
                </a:solidFill>
              </a:rPr>
              <a:t>Pay Plan Implementation Cost did not take into consideration employees not paid through E&amp;G.  Did not include the auxiliary staff costs. Did not include Faculty and non- classified staff.</a:t>
            </a:r>
          </a:p>
          <a:p>
            <a:pPr>
              <a:buFontTx/>
              <a:buNone/>
            </a:pPr>
            <a:endParaRPr lang="en-US" sz="2800" b="1" dirty="0">
              <a:solidFill>
                <a:schemeClr val="tx2"/>
              </a:solidFill>
            </a:endParaRPr>
          </a:p>
          <a:p>
            <a:pPr>
              <a:buFontTx/>
              <a:buNone/>
            </a:pPr>
            <a:endParaRPr lang="en-US" sz="28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85802" y="762000"/>
          <a:ext cx="8077197" cy="4800605"/>
        </p:xfrm>
        <a:graphic>
          <a:graphicData uri="http://schemas.openxmlformats.org/drawingml/2006/table">
            <a:tbl>
              <a:tblPr/>
              <a:tblGrid>
                <a:gridCol w="1011003"/>
                <a:gridCol w="1993029"/>
                <a:gridCol w="1993029"/>
                <a:gridCol w="3080136"/>
              </a:tblGrid>
              <a:tr h="635156"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Classified Pay Plan Implementation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1580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Institution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Fully Implemented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Partially Implemented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Remaining portion budgeted for: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42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ASUJ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Partially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FY11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42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ATU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Fully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42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HSU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Partially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FY11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42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SAUM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Partially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FY11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42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UAF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Partially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FY11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42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UAFS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Partially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FY11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42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UALR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Partially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FY11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42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UAM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Partially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FY11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42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UAPB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Partially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FY11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42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UCA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Partially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FY11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42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UAMS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Partially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FY11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533400" y="0"/>
          <a:ext cx="8229600" cy="6551444"/>
        </p:xfrm>
        <a:graphic>
          <a:graphicData uri="http://schemas.openxmlformats.org/drawingml/2006/table">
            <a:tbl>
              <a:tblPr/>
              <a:tblGrid>
                <a:gridCol w="1806499"/>
                <a:gridCol w="1811644"/>
                <a:gridCol w="1811644"/>
                <a:gridCol w="2799813"/>
              </a:tblGrid>
              <a:tr h="486090"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Classified Pay Plan Implementation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0087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Institution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Fully Implemented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Partially Implemented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Remaining portion budgeted for: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608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ANC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Fully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608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ASUB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Partially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FY11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608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ASUMH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Partially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FY11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608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ASUN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Partially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FY11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608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BRTC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Fully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608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CCCUA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Partially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FY11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608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EACC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Fully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608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MSCC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Fully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608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NAC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Fully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608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NPCC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Fully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608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NWACC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Fully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608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OTC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Fully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608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OZC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Fully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608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PCCUA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Partially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FY11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608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PTC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Fully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608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RMCC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Fully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608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SACC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Fully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608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SAUT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Fully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608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SEAC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Fully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608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UACCB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Fully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608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UACCH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Partially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FY11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739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UACCM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Fully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oundry">
    <a:dk1>
      <a:sysClr val="windowText" lastClr="000000"/>
    </a:dk1>
    <a:lt1>
      <a:sysClr val="window" lastClr="FFFFFF"/>
    </a:lt1>
    <a:dk2>
      <a:srgbClr val="676A55"/>
    </a:dk2>
    <a:lt2>
      <a:srgbClr val="EAEBDE"/>
    </a:lt2>
    <a:accent1>
      <a:srgbClr val="72A376"/>
    </a:accent1>
    <a:accent2>
      <a:srgbClr val="B0CCB0"/>
    </a:accent2>
    <a:accent3>
      <a:srgbClr val="A8CDD7"/>
    </a:accent3>
    <a:accent4>
      <a:srgbClr val="C0BEAF"/>
    </a:accent4>
    <a:accent5>
      <a:srgbClr val="CEC597"/>
    </a:accent5>
    <a:accent6>
      <a:srgbClr val="E8B7B7"/>
    </a:accent6>
    <a:hlink>
      <a:srgbClr val="DB5353"/>
    </a:hlink>
    <a:folHlink>
      <a:srgbClr val="903638"/>
    </a:folHlink>
  </a:clrScheme>
</a:themeOverride>
</file>

<file path=ppt/theme/themeOverride2.xml><?xml version="1.0" encoding="utf-8"?>
<a:themeOverride xmlns:a="http://schemas.openxmlformats.org/drawingml/2006/main">
  <a:clrScheme name="Foundry">
    <a:dk1>
      <a:sysClr val="windowText" lastClr="000000"/>
    </a:dk1>
    <a:lt1>
      <a:sysClr val="window" lastClr="FFFFFF"/>
    </a:lt1>
    <a:dk2>
      <a:srgbClr val="676A55"/>
    </a:dk2>
    <a:lt2>
      <a:srgbClr val="EAEBDE"/>
    </a:lt2>
    <a:accent1>
      <a:srgbClr val="72A376"/>
    </a:accent1>
    <a:accent2>
      <a:srgbClr val="B0CCB0"/>
    </a:accent2>
    <a:accent3>
      <a:srgbClr val="A8CDD7"/>
    </a:accent3>
    <a:accent4>
      <a:srgbClr val="C0BEAF"/>
    </a:accent4>
    <a:accent5>
      <a:srgbClr val="CEC597"/>
    </a:accent5>
    <a:accent6>
      <a:srgbClr val="E8B7B7"/>
    </a:accent6>
    <a:hlink>
      <a:srgbClr val="DB5353"/>
    </a:hlink>
    <a:folHlink>
      <a:srgbClr val="903638"/>
    </a:folHlink>
  </a:clrScheme>
</a:themeOverride>
</file>

<file path=ppt/theme/themeOverride3.xml><?xml version="1.0" encoding="utf-8"?>
<a:themeOverride xmlns:a="http://schemas.openxmlformats.org/drawingml/2006/main">
  <a:clrScheme name="Foundry">
    <a:dk1>
      <a:sysClr val="windowText" lastClr="000000"/>
    </a:dk1>
    <a:lt1>
      <a:sysClr val="window" lastClr="FFFFFF"/>
    </a:lt1>
    <a:dk2>
      <a:srgbClr val="676A55"/>
    </a:dk2>
    <a:lt2>
      <a:srgbClr val="EAEBDE"/>
    </a:lt2>
    <a:accent1>
      <a:srgbClr val="72A376"/>
    </a:accent1>
    <a:accent2>
      <a:srgbClr val="B0CCB0"/>
    </a:accent2>
    <a:accent3>
      <a:srgbClr val="A8CDD7"/>
    </a:accent3>
    <a:accent4>
      <a:srgbClr val="C0BEAF"/>
    </a:accent4>
    <a:accent5>
      <a:srgbClr val="CEC597"/>
    </a:accent5>
    <a:accent6>
      <a:srgbClr val="E8B7B7"/>
    </a:accent6>
    <a:hlink>
      <a:srgbClr val="DB5353"/>
    </a:hlink>
    <a:folHlink>
      <a:srgbClr val="903638"/>
    </a:folHlink>
  </a:clrScheme>
</a:themeOverride>
</file>

<file path=ppt/theme/themeOverride4.xml><?xml version="1.0" encoding="utf-8"?>
<a:themeOverride xmlns:a="http://schemas.openxmlformats.org/drawingml/2006/main">
  <a:clrScheme name="Foundry">
    <a:dk1>
      <a:sysClr val="windowText" lastClr="000000"/>
    </a:dk1>
    <a:lt1>
      <a:sysClr val="window" lastClr="FFFFFF"/>
    </a:lt1>
    <a:dk2>
      <a:srgbClr val="676A55"/>
    </a:dk2>
    <a:lt2>
      <a:srgbClr val="EAEBDE"/>
    </a:lt2>
    <a:accent1>
      <a:srgbClr val="72A376"/>
    </a:accent1>
    <a:accent2>
      <a:srgbClr val="B0CCB0"/>
    </a:accent2>
    <a:accent3>
      <a:srgbClr val="A8CDD7"/>
    </a:accent3>
    <a:accent4>
      <a:srgbClr val="C0BEAF"/>
    </a:accent4>
    <a:accent5>
      <a:srgbClr val="CEC597"/>
    </a:accent5>
    <a:accent6>
      <a:srgbClr val="E8B7B7"/>
    </a:accent6>
    <a:hlink>
      <a:srgbClr val="DB5353"/>
    </a:hlink>
    <a:folHlink>
      <a:srgbClr val="903638"/>
    </a:folHlink>
  </a:clrScheme>
</a:themeOverride>
</file>

<file path=ppt/theme/themeOverride5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IconOverlay xmlns="http://schemas.microsoft.com/sharepoint/v4" xsi:nil="true"/>
  </documentManagement>
</p:properties>
</file>

<file path=customXml/itemProps1.xml><?xml version="1.0" encoding="utf-8"?>
<ds:datastoreItem xmlns:ds="http://schemas.openxmlformats.org/officeDocument/2006/customXml" ds:itemID="{6A3660AE-53A8-4A6E-B85E-8A63B34ED35D}"/>
</file>

<file path=customXml/itemProps2.xml><?xml version="1.0" encoding="utf-8"?>
<ds:datastoreItem xmlns:ds="http://schemas.openxmlformats.org/officeDocument/2006/customXml" ds:itemID="{96C84AAB-0C73-4BB6-BB0B-2A1170A81635}"/>
</file>

<file path=customXml/itemProps3.xml><?xml version="1.0" encoding="utf-8"?>
<ds:datastoreItem xmlns:ds="http://schemas.openxmlformats.org/officeDocument/2006/customXml" ds:itemID="{60EC1164-9172-428B-ABB1-C138446EF2C1}"/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2067</TotalTime>
  <Words>1311</Words>
  <Application>Microsoft Office PowerPoint</Application>
  <PresentationFormat>On-screen Show (4:3)</PresentationFormat>
  <Paragraphs>300</Paragraphs>
  <Slides>48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8" baseType="lpstr">
      <vt:lpstr>Arial</vt:lpstr>
      <vt:lpstr>Lucida Sans Unicode</vt:lpstr>
      <vt:lpstr>Wingdings 3</vt:lpstr>
      <vt:lpstr>Verdana</vt:lpstr>
      <vt:lpstr>Wingdings 2</vt:lpstr>
      <vt:lpstr>Calibri</vt:lpstr>
      <vt:lpstr>Concourse</vt:lpstr>
      <vt:lpstr>Microsoft Office Excel Chart</vt:lpstr>
      <vt:lpstr>Microsoft Graph Chart</vt:lpstr>
      <vt:lpstr>Microsoft Office PowerPoint Slide</vt:lpstr>
      <vt:lpstr>Weiss Memo, Cost Containment and Tuition increases</vt:lpstr>
      <vt:lpstr>Weiss Memo</vt:lpstr>
      <vt:lpstr>Slide 3</vt:lpstr>
      <vt:lpstr>Funding Available and Pay Plan Costs</vt:lpstr>
      <vt:lpstr>Slide 5</vt:lpstr>
      <vt:lpstr>Slide 6</vt:lpstr>
      <vt:lpstr>Slide 7</vt:lpstr>
      <vt:lpstr>Slide 8</vt:lpstr>
      <vt:lpstr>Slide 9</vt:lpstr>
      <vt:lpstr>Slide 10</vt:lpstr>
      <vt:lpstr>Slide 11</vt:lpstr>
      <vt:lpstr>Cost Containment and Tuition</vt:lpstr>
      <vt:lpstr>Impact of Lottery Scholarships on Budgets of Colleges and Universities</vt:lpstr>
      <vt:lpstr>Slide 14</vt:lpstr>
      <vt:lpstr>The Dilemma of Higher Education Institutions</vt:lpstr>
      <vt:lpstr>Slide 16</vt:lpstr>
      <vt:lpstr>Slide 17</vt:lpstr>
      <vt:lpstr>Tuition Costs in Arkansas In Comparison to SREB</vt:lpstr>
      <vt:lpstr>Slide 19</vt:lpstr>
      <vt:lpstr>Slide 20</vt:lpstr>
      <vt:lpstr>Slide 21</vt:lpstr>
      <vt:lpstr>Slide 22</vt:lpstr>
      <vt:lpstr>Slide 23</vt:lpstr>
      <vt:lpstr>Three Imperatives for Higher Education</vt:lpstr>
      <vt:lpstr>Interim Legislative Study of Higher Education -Jeffress</vt:lpstr>
      <vt:lpstr>Slide 26</vt:lpstr>
      <vt:lpstr>Cost Containment Efforts</vt:lpstr>
      <vt:lpstr>Four-Year Cost Savings Personnel</vt:lpstr>
      <vt:lpstr>Two-Year Cost Savings Personnel</vt:lpstr>
      <vt:lpstr>Other Cost Saving Initiatives Personnel</vt:lpstr>
      <vt:lpstr>Four-Year Cost Savings Operating</vt:lpstr>
      <vt:lpstr>Two-Year Cost Savings Operating</vt:lpstr>
      <vt:lpstr>Other Cost Saving Initiatives Operating</vt:lpstr>
      <vt:lpstr>Four-Year Cost Savings Utilities</vt:lpstr>
      <vt:lpstr>Two-Year Cost Savings Utilities</vt:lpstr>
      <vt:lpstr>Other Cost Saving Initiatives Utilities</vt:lpstr>
      <vt:lpstr>Slide 37</vt:lpstr>
      <vt:lpstr>Four-Year Institutions Resident Undergraduate</vt:lpstr>
      <vt:lpstr>Two-Year Institutions Resident Undergraduate</vt:lpstr>
      <vt:lpstr>Slide 40</vt:lpstr>
      <vt:lpstr>Slide 41</vt:lpstr>
      <vt:lpstr>In your packet:</vt:lpstr>
      <vt:lpstr>Financial Aid</vt:lpstr>
      <vt:lpstr>Universal Application Homepage</vt:lpstr>
      <vt:lpstr>Slide 45</vt:lpstr>
      <vt:lpstr>Slide 46</vt:lpstr>
      <vt:lpstr>Slide 47</vt:lpstr>
      <vt:lpstr>Financial Aid Funding Trend</vt:lpstr>
    </vt:vector>
  </TitlesOfParts>
  <Company>Arkansas Dept of Higher Ed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 Item No. 14</dc:title>
  <dc:creator>Charlettem</dc:creator>
  <cp:lastModifiedBy> </cp:lastModifiedBy>
  <cp:revision>92</cp:revision>
  <dcterms:created xsi:type="dcterms:W3CDTF">2009-01-26T21:57:08Z</dcterms:created>
  <dcterms:modified xsi:type="dcterms:W3CDTF">2010-06-17T17:46:22Z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0x01010082B2ED57DFC55F42BB00BB5B4AB0CA42</vt:lpwstr>
  </property>
  <property fmtid="{D5CDD505-2E9C-101B-9397-08002B2CF9AE}" pid="3" name="Order">
    <vt:r8>1931200</vt:r8>
  </property>
  <property fmtid="{D5CDD505-2E9C-101B-9397-08002B2CF9AE}" pid="4" name="TemplateUrl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xd_Signature">
    <vt:bool>false</vt:bool>
  </property>
  <property fmtid="{D5CDD505-2E9C-101B-9397-08002B2CF9AE}" pid="8" name="xd_ProgID">
    <vt:lpwstr/>
  </property>
  <property fmtid="{D5CDD505-2E9C-101B-9397-08002B2CF9AE}" pid="9" name="URL">
    <vt:lpwstr/>
  </property>
</Properties>
</file>