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harts/chart3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6" r:id="rId2"/>
    <p:sldId id="267" r:id="rId3"/>
    <p:sldId id="268" r:id="rId4"/>
    <p:sldId id="269" r:id="rId5"/>
    <p:sldId id="319" r:id="rId6"/>
    <p:sldId id="278" r:id="rId7"/>
    <p:sldId id="274" r:id="rId8"/>
    <p:sldId id="264" r:id="rId9"/>
    <p:sldId id="277" r:id="rId10"/>
    <p:sldId id="257" r:id="rId11"/>
    <p:sldId id="272" r:id="rId12"/>
    <p:sldId id="271" r:id="rId13"/>
    <p:sldId id="273" r:id="rId14"/>
    <p:sldId id="325" r:id="rId15"/>
    <p:sldId id="326" r:id="rId16"/>
    <p:sldId id="320" r:id="rId17"/>
    <p:sldId id="298" r:id="rId18"/>
    <p:sldId id="324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8" d="100"/>
          <a:sy n="58" d="100"/>
        </p:scale>
        <p:origin x="-84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purcell.DHE\Local%20Settings\Temporary%20Internet%20Files\OLK5F\FA%20Application%20History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purcell.DHE\Local%20Settings\Temporary%20Internet%20Files\OLK5F\FA%20Application%20History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 dirty="0" smtClean="0"/>
              <a:t>Financial Aid Applications</a:t>
            </a:r>
            <a:endParaRPr lang="en-US" sz="2400" dirty="0"/>
          </a:p>
        </c:rich>
      </c:tx>
      <c:layout/>
    </c:title>
    <c:plotArea>
      <c:layout/>
      <c:lineChart>
        <c:grouping val="stacked"/>
        <c:ser>
          <c:idx val="0"/>
          <c:order val="0"/>
          <c:tx>
            <c:strRef>
              <c:f>Sheet1!$A$31</c:f>
              <c:strCache>
                <c:ptCount val="1"/>
                <c:pt idx="0">
                  <c:v>Applications</c:v>
                </c:pt>
              </c:strCache>
            </c:strRef>
          </c:tx>
          <c:spPr>
            <a:ln w="53975"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5.0925925925925965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0"/>
                  <c:y val="4.1666666666666692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Val val="1"/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</c:dLbl>
            <c:numFmt formatCode="#,##0.00" sourceLinked="0"/>
            <c:txPr>
              <a:bodyPr/>
              <a:lstStyle/>
              <a:p>
                <a:pPr>
                  <a:defRPr sz="2400" b="1"/>
                </a:pPr>
                <a:endParaRPr lang="en-US"/>
              </a:p>
            </c:txPr>
            <c:showVal val="1"/>
          </c:dLbls>
          <c:cat>
            <c:numRef>
              <c:f>Sheet1!$B$30:$E$30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Sheet1!$B$31:$E$31</c:f>
              <c:numCache>
                <c:formatCode>General</c:formatCode>
                <c:ptCount val="4"/>
                <c:pt idx="0">
                  <c:v>13661</c:v>
                </c:pt>
                <c:pt idx="1">
                  <c:v>13755</c:v>
                </c:pt>
                <c:pt idx="2">
                  <c:v>23105</c:v>
                </c:pt>
                <c:pt idx="3">
                  <c:v>125170</c:v>
                </c:pt>
              </c:numCache>
            </c:numRef>
          </c:val>
        </c:ser>
        <c:marker val="1"/>
        <c:axId val="63880192"/>
        <c:axId val="64316160"/>
      </c:lineChart>
      <c:catAx>
        <c:axId val="638801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4316160"/>
        <c:crosses val="autoZero"/>
        <c:auto val="1"/>
        <c:lblAlgn val="ctr"/>
        <c:lblOffset val="100"/>
      </c:catAx>
      <c:valAx>
        <c:axId val="643161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3880192"/>
        <c:crosses val="autoZero"/>
        <c:crossBetween val="between"/>
        <c:majorUnit val="40000"/>
      </c:valAx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Academic Challenge Scholarship 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Sheet1!$D$42</c:f>
              <c:strCache>
                <c:ptCount val="1"/>
                <c:pt idx="0">
                  <c:v>Academic Challenge Scholarship (online application)</c:v>
                </c:pt>
              </c:strCache>
            </c:strRef>
          </c:tx>
          <c:dLbls>
            <c:showVal val="1"/>
          </c:dLbls>
          <c:cat>
            <c:numRef>
              <c:f>Sheet1!$E$41:$H$41</c:f>
              <c:numCache>
                <c:formatCode>General</c:formatCode>
                <c:ptCount val="4"/>
                <c:pt idx="0">
                  <c:v>2010</c:v>
                </c:pt>
                <c:pt idx="1">
                  <c:v>2009</c:v>
                </c:pt>
                <c:pt idx="2">
                  <c:v>2008</c:v>
                </c:pt>
                <c:pt idx="3">
                  <c:v>2007</c:v>
                </c:pt>
              </c:numCache>
            </c:numRef>
          </c:cat>
          <c:val>
            <c:numRef>
              <c:f>Sheet1!$E$42:$H$42</c:f>
              <c:numCache>
                <c:formatCode>#,##0</c:formatCode>
                <c:ptCount val="4"/>
                <c:pt idx="0">
                  <c:v>53533</c:v>
                </c:pt>
                <c:pt idx="1">
                  <c:v>7645</c:v>
                </c:pt>
                <c:pt idx="2">
                  <c:v>7080</c:v>
                </c:pt>
                <c:pt idx="3">
                  <c:v>6176</c:v>
                </c:pt>
              </c:numCache>
            </c:numRef>
          </c:val>
        </c:ser>
        <c:axId val="64283392"/>
        <c:axId val="64284928"/>
      </c:barChart>
      <c:catAx>
        <c:axId val="64283392"/>
        <c:scaling>
          <c:orientation val="minMax"/>
        </c:scaling>
        <c:axPos val="l"/>
        <c:numFmt formatCode="General" sourceLinked="1"/>
        <c:tickLblPos val="nextTo"/>
        <c:crossAx val="64284928"/>
        <c:crosses val="autoZero"/>
        <c:auto val="1"/>
        <c:lblAlgn val="ctr"/>
        <c:lblOffset val="100"/>
      </c:catAx>
      <c:valAx>
        <c:axId val="64284928"/>
        <c:scaling>
          <c:orientation val="minMax"/>
        </c:scaling>
        <c:axPos val="b"/>
        <c:numFmt formatCode="#,##0" sourceLinked="1"/>
        <c:tickLblPos val="nextTo"/>
        <c:crossAx val="64283392"/>
        <c:crosses val="autoZero"/>
        <c:crossBetween val="between"/>
        <c:majorUnit val="2000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Traditional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chemeClr val="accent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23147929425488481"/>
                  <c:y val="-0.2182190269694549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Awarded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12,451 (73.66%)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-5.9835714980071945E-2"/>
                  <c:y val="-0.1151827760660352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Declined </a:t>
                    </a:r>
                    <a:r>
                      <a:rPr lang="en-US" dirty="0"/>
                      <a:t>Award
</a:t>
                    </a:r>
                    <a:r>
                      <a:rPr lang="en-US" dirty="0" smtClean="0"/>
                      <a:t>99 (0.59%)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2"/>
              <c:delete val="1"/>
            </c:dLbl>
            <c:dLbl>
              <c:idx val="3"/>
              <c:layout>
                <c:manualLayout>
                  <c:x val="-0.23149545542918248"/>
                  <c:y val="4.347826086956522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Ineligible to date 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4,337</a:t>
                    </a:r>
                    <a:r>
                      <a:rPr lang="en-US" baseline="0" dirty="0" smtClean="0"/>
                      <a:t> (25.65</a:t>
                    </a:r>
                    <a:r>
                      <a:rPr lang="en-US" dirty="0" smtClean="0"/>
                      <a:t>%)</a:t>
                    </a:r>
                  </a:p>
                  <a:p>
                    <a:r>
                      <a:rPr lang="en-US" dirty="0" smtClean="0"/>
                      <a:t>ACT</a:t>
                    </a:r>
                  </a:p>
                  <a:p>
                    <a:r>
                      <a:rPr lang="en-US" dirty="0" smtClean="0"/>
                      <a:t>GPA</a:t>
                    </a:r>
                  </a:p>
                  <a:p>
                    <a:r>
                      <a:rPr lang="en-US" dirty="0" smtClean="0"/>
                      <a:t>Incomplete Application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Duplicate Accounts
</a:t>
                    </a:r>
                    <a:r>
                      <a:rPr lang="en-US" smtClean="0"/>
                      <a:t>16 (0.09%)</a:t>
                    </a:r>
                    <a:endParaRPr lang="en-US"/>
                  </a:p>
                </c:rich>
              </c:tx>
              <c:showCatName val="1"/>
              <c:showPercent val="1"/>
            </c:dLbl>
            <c:numFmt formatCode="0.00%" sourceLinked="0"/>
            <c:showCatName val="1"/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Awarded</c:v>
                </c:pt>
                <c:pt idx="1">
                  <c:v>Declined Award</c:v>
                </c:pt>
                <c:pt idx="2">
                  <c:v>Ineligible to date</c:v>
                </c:pt>
                <c:pt idx="3">
                  <c:v>Duplicate Accounts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12451</c:v>
                </c:pt>
                <c:pt idx="1">
                  <c:v>99</c:v>
                </c:pt>
                <c:pt idx="2">
                  <c:v>4337</c:v>
                </c:pt>
                <c:pt idx="3">
                  <c:v>16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Nontraditional/Current Achiever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chemeClr val="accent2">
                  <a:lumMod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Awarded
</a:t>
                    </a:r>
                    <a:r>
                      <a:rPr lang="en-US" dirty="0" smtClean="0"/>
                      <a:t>9,973 (26.92%)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2.1075386410032097E-2"/>
                  <c:y val="-1.150709422191792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Declined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24 (0.06%)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-0.15195173519976682"/>
                  <c:y val="-6.303377838639735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Eligible (Not Awarded)
</a:t>
                    </a:r>
                    <a:r>
                      <a:rPr lang="en-US" dirty="0" smtClean="0"/>
                      <a:t>3,861 (10.42%)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.16274411879070674"/>
                  <c:y val="-0.243094830537487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Ineligible</a:t>
                    </a:r>
                    <a:r>
                      <a:rPr lang="en-US" baseline="0" dirty="0" smtClean="0"/>
                      <a:t> to date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23,148 (62.47%)</a:t>
                    </a:r>
                  </a:p>
                  <a:p>
                    <a:r>
                      <a:rPr lang="en-US" dirty="0" smtClean="0"/>
                      <a:t>ACT</a:t>
                    </a:r>
                  </a:p>
                  <a:p>
                    <a:r>
                      <a:rPr lang="en-US" dirty="0" smtClean="0"/>
                      <a:t>GPA</a:t>
                    </a:r>
                  </a:p>
                  <a:p>
                    <a:r>
                      <a:rPr lang="en-US" dirty="0" smtClean="0"/>
                      <a:t>Incomplete application to date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4"/>
              <c:delete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Duplicate Accounts</a:t>
                    </a:r>
                    <a:r>
                      <a:rPr lang="en-US"/>
                      <a:t>
</a:t>
                    </a:r>
                    <a:r>
                      <a:rPr lang="en-US" smtClean="0"/>
                      <a:t>43 (0.12%)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numFmt formatCode="0.00%" sourceLinked="0"/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Awarded</c:v>
                </c:pt>
                <c:pt idx="1">
                  <c:v>Declined</c:v>
                </c:pt>
                <c:pt idx="2">
                  <c:v>Eligible (Not Awarded)</c:v>
                </c:pt>
                <c:pt idx="3">
                  <c:v>Ineligible</c:v>
                </c:pt>
                <c:pt idx="4">
                  <c:v>Duplicate Accounts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8587</c:v>
                </c:pt>
                <c:pt idx="1">
                  <c:v>24</c:v>
                </c:pt>
                <c:pt idx="2">
                  <c:v>5247</c:v>
                </c:pt>
                <c:pt idx="3">
                  <c:v>23148</c:v>
                </c:pt>
                <c:pt idx="4">
                  <c:v>43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F94F9-80BA-4ABC-9A5C-8204C3BA3A56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838B-96D1-44A9-9D66-0BCCF6C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1397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C3517E-AC42-40EA-B10D-675086E3FA1B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4A54A9-63AC-4C36-8F70-E5C66F69B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223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A54A9-63AC-4C36-8F70-E5C66F69BDC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213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82B2-84E1-42AA-B523-C182E4040A0A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27D7-F320-4038-9AFD-E052A99A5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0" y="1371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  <a:latin typeface="Calibri"/>
              </a:rPr>
              <a:t>Arkansas Department of Higher Education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  <a:latin typeface="Calibri"/>
              </a:rPr>
              <a:t>Universal Financial Aid System</a:t>
            </a:r>
            <a:endParaRPr lang="en-US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32857" t="20570" r="19524" b="22285"/>
          <a:stretch>
            <a:fillRect/>
          </a:stretch>
        </p:blipFill>
        <p:spPr bwMode="auto">
          <a:xfrm>
            <a:off x="76200" y="304800"/>
            <a:ext cx="893475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purcell\AppData\Local\Microsoft\Windows\Temporary Internet Files\Content.IE5\IW3AX1YD\MC90038977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738" y="2245807"/>
            <a:ext cx="572593" cy="11806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NASCIO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537483"/>
            <a:ext cx="1885950" cy="685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2889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4800600" y="4813506"/>
            <a:ext cx="3962399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Process Issues: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Could not determine what was missing until paper transcripts review </a:t>
            </a:r>
            <a:r>
              <a:rPr lang="en-US" b="1" dirty="0" err="1" smtClean="0"/>
              <a:t>ed</a:t>
            </a:r>
            <a:endParaRPr lang="en-US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6200" y="762000"/>
            <a:ext cx="2514600" cy="156966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Nontraditional and Current Achievers</a:t>
            </a:r>
          </a:p>
          <a:p>
            <a:pPr algn="ctr"/>
            <a:r>
              <a:rPr lang="en-US" sz="2400" b="1" dirty="0" smtClean="0"/>
              <a:t>36,707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4813506"/>
            <a:ext cx="4952999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Student Issues: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transcripts; Missing ACT/or other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FAFSA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Not response to emails or reviewing accounts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295400" y="228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Academic Challenge (Nontraditional) 36,707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08998" y="852955"/>
            <a:ext cx="5001601" cy="11079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200" b="1" dirty="0" smtClean="0">
                <a:solidFill>
                  <a:prstClr val="black"/>
                </a:solidFill>
              </a:rPr>
              <a:t>Paper and ‘electronic transcripts’ from public and private colleges have to be reviewed to determine what category: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2590801" y="1267870"/>
            <a:ext cx="990599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400000">
            <a:off x="4259805" y="1986434"/>
            <a:ext cx="415727" cy="4085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469377" y="3581400"/>
            <a:ext cx="1927863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FAFSA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Citizenship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Register for Draft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 loan default</a:t>
            </a:r>
          </a:p>
        </p:txBody>
      </p:sp>
      <p:sp>
        <p:nvSpPr>
          <p:cNvPr id="2" name="Oval 1"/>
          <p:cNvSpPr/>
          <p:nvPr/>
        </p:nvSpPr>
        <p:spPr>
          <a:xfrm>
            <a:off x="3400868" y="3657600"/>
            <a:ext cx="2133600" cy="1232145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99151" y="3657383"/>
            <a:ext cx="1537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Matching up Records</a:t>
            </a:r>
            <a:endParaRPr lang="en-US" sz="2400" b="1" dirty="0"/>
          </a:p>
        </p:txBody>
      </p:sp>
      <p:sp>
        <p:nvSpPr>
          <p:cNvPr id="40" name="Right Arrow 39"/>
          <p:cNvSpPr/>
          <p:nvPr/>
        </p:nvSpPr>
        <p:spPr>
          <a:xfrm rot="10800000">
            <a:off x="5534467" y="3938940"/>
            <a:ext cx="957769" cy="4118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2396698"/>
            <a:ext cx="838199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Current achiever legislation category required revision of software: available June 15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15k applications </a:t>
            </a:r>
            <a:r>
              <a:rPr lang="en-US" sz="1600" b="1" dirty="0"/>
              <a:t>from May 15-May 30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Sorting of transcripts: 1. Multiple transcripts;  2. determine current achiever;  3. prioritization</a:t>
            </a:r>
          </a:p>
        </p:txBody>
      </p:sp>
      <p:sp>
        <p:nvSpPr>
          <p:cNvPr id="43" name="Right Arrow 42"/>
          <p:cNvSpPr/>
          <p:nvPr/>
        </p:nvSpPr>
        <p:spPr>
          <a:xfrm rot="5400000">
            <a:off x="4229208" y="3222983"/>
            <a:ext cx="456982" cy="4118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1" grpId="0" animBg="1"/>
      <p:bldP spid="13" grpId="0" animBg="1"/>
      <p:bldP spid="19" grpId="0" animBg="1"/>
      <p:bldP spid="20" grpId="0" animBg="1"/>
      <p:bldP spid="38" grpId="0" animBg="1"/>
      <p:bldP spid="40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228" y="685800"/>
            <a:ext cx="8695544" cy="5837238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New category added as part of the 2010 Legislative changes to the Lottery Act</a:t>
            </a:r>
          </a:p>
          <a:p>
            <a:pPr lvl="2"/>
            <a:r>
              <a:rPr lang="en-US" sz="2000" dirty="0" smtClean="0"/>
              <a:t>Students had already applied </a:t>
            </a:r>
          </a:p>
          <a:p>
            <a:pPr lvl="2"/>
            <a:r>
              <a:rPr lang="en-US" sz="2000" dirty="0" smtClean="0"/>
              <a:t>Required </a:t>
            </a:r>
            <a:r>
              <a:rPr lang="en-US" sz="2000" dirty="0"/>
              <a:t>extensive edits to the software program.  </a:t>
            </a:r>
            <a:r>
              <a:rPr lang="en-US" sz="2000" dirty="0" smtClean="0"/>
              <a:t>	</a:t>
            </a:r>
            <a:endParaRPr lang="en-US" sz="2000" dirty="0"/>
          </a:p>
          <a:p>
            <a:r>
              <a:rPr lang="en-US" sz="2800" dirty="0" smtClean="0">
                <a:solidFill>
                  <a:srgbClr val="0070C0"/>
                </a:solidFill>
              </a:rPr>
              <a:t>Current Achiever criteria</a:t>
            </a:r>
          </a:p>
          <a:p>
            <a:pPr lvl="2"/>
            <a:r>
              <a:rPr lang="en-US" sz="2000" dirty="0"/>
              <a:t>F</a:t>
            </a:r>
            <a:r>
              <a:rPr lang="en-US" sz="2000" dirty="0" smtClean="0"/>
              <a:t>ull-time </a:t>
            </a:r>
            <a:r>
              <a:rPr lang="en-US" sz="2000" dirty="0"/>
              <a:t>in college since high </a:t>
            </a:r>
            <a:r>
              <a:rPr lang="en-US" sz="2000" dirty="0" smtClean="0"/>
              <a:t>school and 12 hours have to be at an approved institution</a:t>
            </a:r>
            <a:endParaRPr lang="en-US" sz="2000" dirty="0"/>
          </a:p>
          <a:p>
            <a:pPr lvl="3"/>
            <a:r>
              <a:rPr lang="en-US" sz="1600" dirty="0"/>
              <a:t>Have to look at every term to </a:t>
            </a:r>
            <a:r>
              <a:rPr lang="en-US" sz="1600" dirty="0" smtClean="0"/>
              <a:t>determine</a:t>
            </a:r>
          </a:p>
          <a:p>
            <a:pPr lvl="2"/>
            <a:r>
              <a:rPr lang="en-US" sz="2000" dirty="0" smtClean="0"/>
              <a:t> At </a:t>
            </a:r>
            <a:r>
              <a:rPr lang="en-US" sz="2000" dirty="0"/>
              <a:t>least 2.5 GPA </a:t>
            </a:r>
          </a:p>
          <a:p>
            <a:pPr lvl="2"/>
            <a:r>
              <a:rPr lang="en-US" sz="2000" dirty="0" smtClean="0"/>
              <a:t>Prioritization: closeness to degree, GPA, workforce need</a:t>
            </a:r>
            <a:endParaRPr lang="en-US" sz="2000" dirty="0"/>
          </a:p>
          <a:p>
            <a:r>
              <a:rPr lang="en-US" sz="2800" dirty="0" smtClean="0">
                <a:solidFill>
                  <a:srgbClr val="0070C0"/>
                </a:solidFill>
              </a:rPr>
              <a:t>Issues</a:t>
            </a:r>
          </a:p>
          <a:p>
            <a:pPr lvl="2"/>
            <a:r>
              <a:rPr lang="en-US" sz="2000" dirty="0" smtClean="0"/>
              <a:t> </a:t>
            </a:r>
            <a:r>
              <a:rPr lang="en-US" sz="2000" dirty="0"/>
              <a:t>A</a:t>
            </a:r>
            <a:r>
              <a:rPr lang="en-US" sz="2000" dirty="0" smtClean="0"/>
              <a:t>ll transcripts had to be manually processed.</a:t>
            </a:r>
          </a:p>
          <a:p>
            <a:pPr lvl="2"/>
            <a:r>
              <a:rPr lang="en-US" sz="2000" dirty="0" smtClean="0"/>
              <a:t>Multiple transcripts</a:t>
            </a:r>
          </a:p>
          <a:p>
            <a:pPr lvl="2"/>
            <a:r>
              <a:rPr lang="en-US" sz="2000" dirty="0" smtClean="0"/>
              <a:t>Recalculated </a:t>
            </a:r>
            <a:r>
              <a:rPr lang="en-US" sz="2000" dirty="0"/>
              <a:t>GPA and hours </a:t>
            </a:r>
            <a:r>
              <a:rPr lang="en-US" sz="2000" dirty="0" smtClean="0"/>
              <a:t>attempted for those with many transcripts  </a:t>
            </a:r>
          </a:p>
          <a:p>
            <a:pPr lvl="2"/>
            <a:r>
              <a:rPr lang="en-US" sz="2000" dirty="0" smtClean="0"/>
              <a:t>Incomplete applications</a:t>
            </a:r>
          </a:p>
          <a:p>
            <a:pPr lvl="2"/>
            <a:r>
              <a:rPr lang="en-US" sz="2000" dirty="0" smtClean="0"/>
              <a:t>Have to process all applications before ranking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-18081"/>
            <a:ext cx="8382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Nontraditional/Current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Achiever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09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Addressing the Volume of Applications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Early on ADHE redirected </a:t>
            </a:r>
            <a:r>
              <a:rPr lang="en-US" dirty="0">
                <a:solidFill>
                  <a:srgbClr val="FF0000"/>
                </a:solidFill>
              </a:rPr>
              <a:t>5 FTE </a:t>
            </a:r>
            <a:r>
              <a:rPr lang="en-US" dirty="0" smtClean="0"/>
              <a:t>to </a:t>
            </a:r>
            <a:r>
              <a:rPr lang="en-US" dirty="0"/>
              <a:t>work with the scholarship staff </a:t>
            </a:r>
            <a:r>
              <a:rPr lang="en-US" dirty="0" smtClean="0"/>
              <a:t>in processing applications.</a:t>
            </a:r>
            <a:endParaRPr lang="en-US" dirty="0"/>
          </a:p>
          <a:p>
            <a:r>
              <a:rPr lang="en-US" dirty="0" smtClean="0"/>
              <a:t>In early June, ADHE hired </a:t>
            </a:r>
            <a:r>
              <a:rPr lang="en-US" dirty="0" smtClean="0">
                <a:solidFill>
                  <a:srgbClr val="FF0000"/>
                </a:solidFill>
              </a:rPr>
              <a:t>3 </a:t>
            </a:r>
            <a:r>
              <a:rPr lang="en-US" dirty="0">
                <a:solidFill>
                  <a:srgbClr val="FF0000"/>
                </a:solidFill>
              </a:rPr>
              <a:t>temporary </a:t>
            </a:r>
            <a:r>
              <a:rPr lang="en-US" dirty="0" smtClean="0">
                <a:solidFill>
                  <a:srgbClr val="FF0000"/>
                </a:solidFill>
              </a:rPr>
              <a:t>workers </a:t>
            </a:r>
            <a:r>
              <a:rPr lang="en-US" dirty="0" smtClean="0"/>
              <a:t>to assist </a:t>
            </a:r>
            <a:r>
              <a:rPr lang="en-US" dirty="0"/>
              <a:t>with filing </a:t>
            </a:r>
            <a:r>
              <a:rPr lang="en-US" dirty="0" smtClean="0"/>
              <a:t>transcripts.</a:t>
            </a:r>
            <a:endParaRPr lang="en-US" dirty="0"/>
          </a:p>
          <a:p>
            <a:r>
              <a:rPr lang="en-US" dirty="0" smtClean="0"/>
              <a:t>In July, ADHE </a:t>
            </a:r>
            <a:r>
              <a:rPr lang="en-US" dirty="0"/>
              <a:t>contracted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</a:rPr>
              <a:t>48 fulltime </a:t>
            </a:r>
            <a:r>
              <a:rPr lang="en-US" dirty="0">
                <a:solidFill>
                  <a:srgbClr val="FF0000"/>
                </a:solidFill>
              </a:rPr>
              <a:t>people </a:t>
            </a:r>
            <a:r>
              <a:rPr lang="en-US" dirty="0" smtClean="0"/>
              <a:t>under </a:t>
            </a:r>
            <a:r>
              <a:rPr lang="en-US" dirty="0"/>
              <a:t>that arrangement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July, ADE provided </a:t>
            </a:r>
            <a:r>
              <a:rPr lang="en-US" dirty="0" smtClean="0">
                <a:solidFill>
                  <a:srgbClr val="FF0000"/>
                </a:solidFill>
              </a:rPr>
              <a:t>9 staff </a:t>
            </a:r>
            <a:r>
              <a:rPr lang="en-US" dirty="0" smtClean="0"/>
              <a:t>members to help review transcripts.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442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856" y="838200"/>
            <a:ext cx="8534400" cy="5837238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Current Achiever:</a:t>
            </a:r>
            <a:endParaRPr lang="en-US" sz="2400" dirty="0"/>
          </a:p>
          <a:p>
            <a:pPr lvl="1"/>
            <a:r>
              <a:rPr lang="en-US" sz="2400" dirty="0" smtClean="0"/>
              <a:t>Limited </a:t>
            </a:r>
            <a:r>
              <a:rPr lang="en-US" sz="2400" dirty="0"/>
              <a:t>funds and thus prioritization of applicants is required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b="1" dirty="0" smtClean="0"/>
              <a:t>Adult </a:t>
            </a:r>
            <a:r>
              <a:rPr lang="en-US" sz="2400" b="1" dirty="0"/>
              <a:t>Learners</a:t>
            </a:r>
            <a:endParaRPr lang="en-US" sz="2400" dirty="0"/>
          </a:p>
          <a:p>
            <a:pPr lvl="1"/>
            <a:r>
              <a:rPr lang="en-US" sz="2400" dirty="0"/>
              <a:t>70% is closeness to degree, 20 % is GPA, </a:t>
            </a:r>
            <a:r>
              <a:rPr lang="en-US" sz="2400" dirty="0" smtClean="0"/>
              <a:t>10</a:t>
            </a:r>
            <a:r>
              <a:rPr lang="en-US" sz="2400" dirty="0"/>
              <a:t>% is </a:t>
            </a:r>
            <a:r>
              <a:rPr lang="en-US" sz="2400" dirty="0" smtClean="0"/>
              <a:t>major</a:t>
            </a:r>
            <a:endParaRPr lang="en-US" sz="2400" dirty="0"/>
          </a:p>
          <a:p>
            <a:pPr lvl="1"/>
            <a:r>
              <a:rPr lang="en-US" sz="2400" dirty="0" smtClean="0"/>
              <a:t>Current </a:t>
            </a:r>
            <a:r>
              <a:rPr lang="en-US" sz="2400" dirty="0"/>
              <a:t>achievers who did not meet the full CA criteria </a:t>
            </a:r>
            <a:r>
              <a:rPr lang="en-US" sz="2400" dirty="0" smtClean="0"/>
              <a:t>were </a:t>
            </a:r>
            <a:r>
              <a:rPr lang="en-US" sz="2400" dirty="0"/>
              <a:t>considered for </a:t>
            </a:r>
            <a:r>
              <a:rPr lang="en-US" sz="2400" dirty="0" smtClean="0"/>
              <a:t>the nontraditional earn-in funding. </a:t>
            </a: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8382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Addressing the Volume of Applications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502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Academic Challenge Scholarship</a:t>
            </a:r>
            <a:br>
              <a:rPr lang="en-US" b="1" dirty="0" smtClean="0"/>
            </a:br>
            <a:r>
              <a:rPr lang="en-US" b="1" dirty="0" smtClean="0"/>
              <a:t>(Traditional)</a:t>
            </a:r>
            <a:endParaRPr lang="en-US" b="1" dirty="0"/>
          </a:p>
        </p:txBody>
      </p:sp>
      <p:pic>
        <p:nvPicPr>
          <p:cNvPr id="6" name="Picture 5" descr="adhe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15275" y="5979319"/>
            <a:ext cx="1228725" cy="8786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5867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Total: 16,903</a:t>
            </a:r>
            <a:endParaRPr lang="en-US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52463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Academic Challenge Scholarship</a:t>
            </a:r>
            <a:br>
              <a:rPr lang="en-US" b="1" dirty="0" smtClean="0"/>
            </a:br>
            <a:r>
              <a:rPr lang="en-US" b="1" dirty="0" smtClean="0"/>
              <a:t>(Non-traditional/Current Achiever)</a:t>
            </a:r>
            <a:endParaRPr lang="en-US" b="1" dirty="0"/>
          </a:p>
        </p:txBody>
      </p:sp>
      <p:pic>
        <p:nvPicPr>
          <p:cNvPr id="8" name="Picture 7" descr="adhe_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15275" y="5979319"/>
            <a:ext cx="1228725" cy="8786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5867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Total: 37,049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94402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00344348"/>
              </p:ext>
            </p:extLst>
          </p:nvPr>
        </p:nvGraphicFramePr>
        <p:xfrm>
          <a:off x="152400" y="688526"/>
          <a:ext cx="8762999" cy="6166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98928"/>
                <a:gridCol w="1436739"/>
                <a:gridCol w="2936861"/>
                <a:gridCol w="290471"/>
              </a:tblGrid>
              <a:tr h="36525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Arkansas Academic Challenge Lottery Scholarship Funding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15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2010 - 2011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95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EXPENSE DETAIL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</a:tr>
              <a:tr h="7598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Cohort 2010 </a:t>
                      </a:r>
                      <a:r>
                        <a:rPr lang="en-US" sz="2400" u="none" strike="noStrike" dirty="0" smtClean="0">
                          <a:effectLst/>
                        </a:rPr>
                        <a:t>-11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Students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Annual Expenditures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</a:tr>
              <a:tr h="3881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Traditional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effectLst/>
                        </a:rPr>
                        <a:t>12,444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            $ 55,687,500</a:t>
                      </a: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3881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Challenge Pipeline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4,944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            $ 23,479,500 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3881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Current Achievers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4,977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            $ 24,087,500 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38815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Non Traditional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4,986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            $ 17,900,000 </a:t>
                      </a:r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sng" strike="noStrike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4845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Grand Total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27,351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effectLst/>
                          <a:latin typeface="+mj-lt"/>
                        </a:rPr>
                        <a:t>            $121,154,500 </a:t>
                      </a: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dbl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38815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Arial"/>
                      </a:endParaRPr>
                    </a:p>
                  </a:txBody>
                  <a:tcPr marL="7414" marR="7414" marT="7414" marB="0" anchor="b"/>
                </a:tc>
              </a:tr>
              <a:tr h="103456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We anticipate spending the balance of the </a:t>
                      </a:r>
                      <a:r>
                        <a:rPr lang="en-US" sz="2400" u="none" strike="noStrike" dirty="0">
                          <a:effectLst/>
                        </a:rPr>
                        <a:t>$41.5 million allocated for Current Achievers </a:t>
                      </a:r>
                      <a:r>
                        <a:rPr lang="en-US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effectLst/>
                        </a:rPr>
                        <a:t>in </a:t>
                      </a:r>
                      <a:r>
                        <a:rPr lang="en-US" sz="2400" u="none" strike="noStrike" dirty="0">
                          <a:effectLst/>
                        </a:rPr>
                        <a:t>either </a:t>
                      </a:r>
                      <a:r>
                        <a:rPr lang="en-US" sz="2400" u="none" strike="noStrike" dirty="0" smtClean="0">
                          <a:effectLst/>
                        </a:rPr>
                        <a:t>the Current </a:t>
                      </a:r>
                      <a:r>
                        <a:rPr lang="en-US" sz="2400" u="none" strike="noStrike" dirty="0">
                          <a:effectLst/>
                        </a:rPr>
                        <a:t>Achievers or </a:t>
                      </a:r>
                      <a:r>
                        <a:rPr lang="en-US" sz="2400" u="none" strike="noStrike" dirty="0" smtClean="0">
                          <a:effectLst/>
                        </a:rPr>
                        <a:t>Nontraditional  categories prior </a:t>
                      </a:r>
                      <a:r>
                        <a:rPr lang="en-US" sz="2400" u="none" strike="noStrike" dirty="0">
                          <a:effectLst/>
                        </a:rPr>
                        <a:t>to June 30, 2011.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365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This will increase the total 2010-2011 expenditure to $132.6 million.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14" marR="7414" marT="7414" marB="0" anchor="b"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7414" marR="7414" marT="7414" marB="0" anchor="b">
                    <a:solidFill>
                      <a:srgbClr val="CCFF99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33400" y="11624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Expenses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096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Things to think about . . .</a:t>
            </a:r>
          </a:p>
          <a:p>
            <a:pPr lvl="1"/>
            <a:r>
              <a:rPr lang="en-US" dirty="0" smtClean="0"/>
              <a:t>Budgets are for a fiscal year and the year has just begun</a:t>
            </a:r>
          </a:p>
          <a:p>
            <a:pPr lvl="1"/>
            <a:r>
              <a:rPr lang="en-US" dirty="0" smtClean="0"/>
              <a:t>Funding required to be available for the November 1 deadline</a:t>
            </a:r>
          </a:p>
          <a:p>
            <a:pPr lvl="1"/>
            <a:r>
              <a:rPr lang="en-US" dirty="0" smtClean="0"/>
              <a:t>Funding students in the pipelin</a:t>
            </a:r>
            <a:r>
              <a:rPr lang="en-US" dirty="0"/>
              <a:t>e</a:t>
            </a:r>
            <a:r>
              <a:rPr lang="en-US" dirty="0" smtClean="0"/>
              <a:t> through to graduation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672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will be additional expenditures for the academic year 2010-2011</a:t>
            </a:r>
          </a:p>
          <a:p>
            <a:r>
              <a:rPr lang="en-US" dirty="0" smtClean="0"/>
              <a:t>New awards to students who have a previous  Academic Challenge award, due to processing summer school credits</a:t>
            </a:r>
          </a:p>
          <a:p>
            <a:r>
              <a:rPr lang="en-US" dirty="0" smtClean="0"/>
              <a:t>Error corrections will add to student awards</a:t>
            </a:r>
          </a:p>
          <a:p>
            <a:r>
              <a:rPr lang="en-US" dirty="0" smtClean="0"/>
              <a:t>Current Achiever and Non Traditional students may apply for spring awards until November 1, increasing the number of awards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7393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200" b="1" dirty="0" smtClean="0">
                <a:solidFill>
                  <a:srgbClr val="0070C0"/>
                </a:solidFill>
              </a:rPr>
              <a:t>Arkansas Department of Higher Education</a:t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en-US" sz="3200" b="1" dirty="0" smtClean="0">
                <a:solidFill>
                  <a:srgbClr val="0070C0"/>
                </a:solidFill>
              </a:rPr>
              <a:t>Universal Financial Aid System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828800"/>
            <a:ext cx="8229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Launched on January 1, 2010</a:t>
            </a:r>
          </a:p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Search and apply for all ADHE administered scholarships and grants at one time</a:t>
            </a:r>
          </a:p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Receive e-mail status notifications</a:t>
            </a:r>
          </a:p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Available all year, but deadlines built into processing</a:t>
            </a:r>
          </a:p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Connects to multiple government datasets to reduce applicant input  and error.</a:t>
            </a:r>
          </a:p>
          <a:p>
            <a:pPr marL="287338" indent="-287338" defTabSz="690563" fontAlgn="auto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</a:rPr>
              <a:t>Manage your account 24/7 to include:</a:t>
            </a:r>
          </a:p>
          <a:p>
            <a:pPr marL="625475" lvl="1" defTabSz="690563" fontAlgn="auto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Font typeface="Wingdings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</a:rPr>
              <a:t>Updating personal information and college</a:t>
            </a:r>
          </a:p>
          <a:p>
            <a:pPr marL="625475" lvl="1" defTabSz="690563" fontAlgn="auto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Font typeface="Wingdings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</a:rPr>
              <a:t>Reviewing transcript and test score information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449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www.adhe.edu</a:t>
            </a:r>
          </a:p>
        </p:txBody>
      </p:sp>
      <p:pic>
        <p:nvPicPr>
          <p:cNvPr id="7" name="Picture 2" descr="Arkansas Universal Scholarship Application - YOUniversal Arkansas Financial Aid System - Click now to apply for state and lottery funded scholarships.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990600"/>
            <a:ext cx="2302933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0008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381000"/>
          <a:ext cx="89154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542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457200"/>
          <a:ext cx="8686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838200" y="5029200"/>
            <a:ext cx="74676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265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1722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EVERY </a:t>
            </a:r>
            <a:r>
              <a:rPr lang="en-US" b="1" dirty="0" smtClean="0">
                <a:solidFill>
                  <a:srgbClr val="FF0000"/>
                </a:solidFill>
              </a:rPr>
              <a:t> ELIGIBLE </a:t>
            </a:r>
            <a:r>
              <a:rPr lang="en-US" b="1" u="sng" dirty="0" smtClean="0"/>
              <a:t>TRADITIONAL</a:t>
            </a:r>
            <a:r>
              <a:rPr lang="en-US" b="1" dirty="0" smtClean="0"/>
              <a:t> STUDENT WAS </a:t>
            </a:r>
            <a:r>
              <a:rPr lang="en-US" b="1" dirty="0"/>
              <a:t>AWARDED A </a:t>
            </a:r>
            <a:r>
              <a:rPr lang="en-US" b="1" dirty="0" smtClean="0"/>
              <a:t>SCHOLARSHIP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More </a:t>
            </a:r>
            <a:r>
              <a:rPr lang="en-US" dirty="0">
                <a:solidFill>
                  <a:srgbClr val="0070C0"/>
                </a:solidFill>
              </a:rPr>
              <a:t>awards than budgeted. 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More </a:t>
            </a:r>
            <a:r>
              <a:rPr lang="en-US" dirty="0">
                <a:solidFill>
                  <a:srgbClr val="0070C0"/>
                </a:solidFill>
              </a:rPr>
              <a:t>going to Universities than </a:t>
            </a:r>
            <a:r>
              <a:rPr lang="en-US" dirty="0" smtClean="0">
                <a:solidFill>
                  <a:srgbClr val="0070C0"/>
                </a:solidFill>
              </a:rPr>
              <a:t>projected.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EVERY </a:t>
            </a:r>
            <a:r>
              <a:rPr lang="en-US" b="1" dirty="0" smtClean="0">
                <a:solidFill>
                  <a:srgbClr val="FF0000"/>
                </a:solidFill>
              </a:rPr>
              <a:t>ELIGIBLE </a:t>
            </a:r>
            <a:r>
              <a:rPr lang="en-US" b="1" u="sng" dirty="0" smtClean="0"/>
              <a:t>CURRENT </a:t>
            </a:r>
            <a:r>
              <a:rPr lang="en-US" b="1" u="sng" dirty="0"/>
              <a:t>ACHIEVER </a:t>
            </a:r>
            <a:r>
              <a:rPr lang="en-US" b="1" dirty="0"/>
              <a:t>STUDENT WAS AWARDED A </a:t>
            </a:r>
            <a:r>
              <a:rPr lang="en-US" b="1" dirty="0" smtClean="0"/>
              <a:t>SCHOLARSHIP 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$41.5 </a:t>
            </a:r>
            <a:r>
              <a:rPr lang="en-US" dirty="0">
                <a:solidFill>
                  <a:srgbClr val="0070C0"/>
                </a:solidFill>
              </a:rPr>
              <a:t>million was budgeted for current achievers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 Fewer students </a:t>
            </a:r>
            <a:r>
              <a:rPr lang="en-US" dirty="0">
                <a:solidFill>
                  <a:srgbClr val="0070C0"/>
                </a:solidFill>
              </a:rPr>
              <a:t>met this </a:t>
            </a:r>
            <a:r>
              <a:rPr lang="en-US" dirty="0" smtClean="0">
                <a:solidFill>
                  <a:srgbClr val="0070C0"/>
                </a:solidFill>
              </a:rPr>
              <a:t>criteria </a:t>
            </a:r>
            <a:r>
              <a:rPr lang="en-US" dirty="0">
                <a:solidFill>
                  <a:srgbClr val="0070C0"/>
                </a:solidFill>
              </a:rPr>
              <a:t>than </a:t>
            </a:r>
            <a:r>
              <a:rPr lang="en-US" dirty="0" smtClean="0">
                <a:solidFill>
                  <a:srgbClr val="0070C0"/>
                </a:solidFill>
              </a:rPr>
              <a:t>projected. 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4,986 </a:t>
            </a:r>
            <a:r>
              <a:rPr lang="en-US" b="1" dirty="0" smtClean="0"/>
              <a:t>NONTRADITIONAL </a:t>
            </a:r>
            <a:r>
              <a:rPr lang="en-US" b="1" dirty="0"/>
              <a:t>STUDENTS</a:t>
            </a:r>
          </a:p>
          <a:p>
            <a:pPr lvl="1"/>
            <a:r>
              <a:rPr lang="en-US" dirty="0"/>
              <a:t>$12 million was budgeted for nontraditional students.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priority/ranking system is in </a:t>
            </a:r>
            <a:r>
              <a:rPr lang="en-US" dirty="0" smtClean="0"/>
              <a:t>place for :  </a:t>
            </a:r>
            <a:r>
              <a:rPr lang="en-US" dirty="0"/>
              <a:t>70% closeness to degree, 20% GPA, 10% high demand field of </a:t>
            </a:r>
            <a:r>
              <a:rPr lang="en-US" dirty="0" smtClean="0"/>
              <a:t>study.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Good News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150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17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 smtClean="0"/>
              <a:t>By Friday evening we anticipate that: </a:t>
            </a:r>
            <a:endParaRPr lang="en-US" sz="3600" i="1" dirty="0"/>
          </a:p>
          <a:p>
            <a:r>
              <a:rPr lang="en-US" b="1" dirty="0" smtClean="0">
                <a:solidFill>
                  <a:srgbClr val="FF0000"/>
                </a:solidFill>
              </a:rPr>
              <a:t>EVERY ELIGIBLE </a:t>
            </a:r>
            <a:r>
              <a:rPr lang="en-US" b="1" dirty="0" smtClean="0"/>
              <a:t>2 YR COLLEGE NONTRADITIONAL STUDENT WILL BE AWARDED </a:t>
            </a:r>
            <a:r>
              <a:rPr lang="en-US" b="1" dirty="0"/>
              <a:t>A </a:t>
            </a:r>
            <a:r>
              <a:rPr lang="en-US" b="1" dirty="0" smtClean="0"/>
              <a:t>SCHOLARSHIP</a:t>
            </a:r>
            <a:endParaRPr lang="en-US" dirty="0"/>
          </a:p>
          <a:p>
            <a:pPr lvl="1"/>
            <a:r>
              <a:rPr lang="en-US" b="1" u="sng" dirty="0" smtClean="0"/>
              <a:t>EARN-INS   (currently enrolled)  </a:t>
            </a:r>
          </a:p>
          <a:p>
            <a:pPr lvl="1"/>
            <a:r>
              <a:rPr lang="en-US" b="1" u="sng" dirty="0" smtClean="0"/>
              <a:t>DELAYED     (Adults going to college for the first time)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EVERY ELIGIBLE </a:t>
            </a:r>
            <a:r>
              <a:rPr lang="en-US" b="1" dirty="0" smtClean="0"/>
              <a:t>4 YR NONTRADITIONAL </a:t>
            </a:r>
          </a:p>
          <a:p>
            <a:pPr marL="457200" lvl="1" indent="0">
              <a:buNone/>
            </a:pPr>
            <a:r>
              <a:rPr lang="en-US" b="1" u="sng" dirty="0" smtClean="0"/>
              <a:t>DELAYED</a:t>
            </a:r>
            <a:r>
              <a:rPr lang="en-US" b="1" dirty="0" smtClean="0"/>
              <a:t> </a:t>
            </a:r>
            <a:r>
              <a:rPr lang="en-US" b="1" dirty="0"/>
              <a:t>STUDENT WAS AWARDED </a:t>
            </a:r>
            <a:r>
              <a:rPr lang="en-US" b="1" dirty="0" smtClean="0"/>
              <a:t>A SCHOLARSHIP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Waiting list for Earn-ins 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More Good News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969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293"/>
            <a:ext cx="8229600" cy="802907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Good News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27" y="762000"/>
            <a:ext cx="8839200" cy="6096000"/>
          </a:xfrm>
        </p:spPr>
        <p:txBody>
          <a:bodyPr>
            <a:noAutofit/>
          </a:bodyPr>
          <a:lstStyle/>
          <a:p>
            <a:r>
              <a:rPr lang="en-US" sz="2400" dirty="0"/>
              <a:t>A total of </a:t>
            </a:r>
            <a:r>
              <a:rPr lang="en-US" sz="2800" b="1" dirty="0" smtClean="0">
                <a:solidFill>
                  <a:srgbClr val="FF0000"/>
                </a:solidFill>
              </a:rPr>
              <a:t>25,815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400" dirty="0"/>
              <a:t>students </a:t>
            </a:r>
            <a:r>
              <a:rPr lang="en-US" sz="2400" dirty="0" smtClean="0"/>
              <a:t>have been awarded </a:t>
            </a:r>
            <a:r>
              <a:rPr lang="en-US" sz="2400" dirty="0"/>
              <a:t>the Academic Challenge </a:t>
            </a:r>
            <a:r>
              <a:rPr lang="en-US" sz="2400" dirty="0" smtClean="0"/>
              <a:t>scholarship  for Fall 2010.   Arkansas</a:t>
            </a:r>
            <a:r>
              <a:rPr lang="en-US" sz="2400" dirty="0"/>
              <a:t> </a:t>
            </a:r>
            <a:r>
              <a:rPr lang="en-US" sz="2400" dirty="0" smtClean="0"/>
              <a:t>will </a:t>
            </a:r>
            <a:r>
              <a:rPr lang="en-US" sz="2400" b="1" dirty="0"/>
              <a:t>triple</a:t>
            </a:r>
            <a:r>
              <a:rPr lang="en-US" sz="2400" dirty="0"/>
              <a:t> the amount of </a:t>
            </a:r>
            <a:r>
              <a:rPr lang="en-US" sz="2400" dirty="0" smtClean="0"/>
              <a:t>students </a:t>
            </a:r>
            <a:r>
              <a:rPr lang="en-US" sz="2400" dirty="0"/>
              <a:t>receiving the academic challenge scholarship from </a:t>
            </a:r>
            <a:r>
              <a:rPr lang="en-US" sz="2400" dirty="0">
                <a:solidFill>
                  <a:srgbClr val="FF0000"/>
                </a:solidFill>
              </a:rPr>
              <a:t>8,282 last </a:t>
            </a:r>
            <a:r>
              <a:rPr lang="en-US" sz="2400" dirty="0" smtClean="0">
                <a:solidFill>
                  <a:srgbClr val="FF0000"/>
                </a:solidFill>
              </a:rPr>
              <a:t>year.</a:t>
            </a:r>
          </a:p>
          <a:p>
            <a:r>
              <a:rPr lang="en-US" sz="2400" dirty="0" smtClean="0"/>
              <a:t>There are </a:t>
            </a:r>
            <a:r>
              <a:rPr lang="en-US" sz="2400" dirty="0"/>
              <a:t>4 types of student receiving funding: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4,906 are students who were awarded the Academic challenge in previous years.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12,493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traditional students have been offered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award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/>
              <a:t>Of the </a:t>
            </a:r>
            <a:r>
              <a:rPr lang="en-US" sz="2400" dirty="0" smtClean="0"/>
              <a:t>37,049, </a:t>
            </a:r>
            <a:r>
              <a:rPr lang="en-US" sz="2400" dirty="0"/>
              <a:t>nontraditional students:</a:t>
            </a:r>
          </a:p>
          <a:p>
            <a:pPr lvl="1"/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4,987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met the Current achiever definition and were offered the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scholarship</a:t>
            </a:r>
            <a:endParaRPr lang="en-US" sz="2400" dirty="0"/>
          </a:p>
          <a:p>
            <a:pPr lvl="1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4,986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will be offered the Nontraditional scholarship. </a:t>
            </a:r>
          </a:p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Of those not receiving funds, 27,305 applications are ineligible to date.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88532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852955"/>
            <a:ext cx="2133600" cy="83099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High School 16,905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2544" y="4070056"/>
            <a:ext cx="3039856" cy="203132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Student Issues: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transcripts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ACT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FAFSA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err="1" smtClean="0"/>
              <a:t>Smartcore</a:t>
            </a:r>
            <a:endParaRPr lang="en-US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Not responding to emails or reviewing accounts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295400" y="228600"/>
            <a:ext cx="708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Academic Challenge (Traditional) 16,905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08999" y="852955"/>
            <a:ext cx="3149941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Paper Transcripts 4,801</a:t>
            </a:r>
          </a:p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From Private</a:t>
            </a:r>
          </a:p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 and home school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1894" y="2334214"/>
            <a:ext cx="2661306" cy="156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Electronic</a:t>
            </a:r>
          </a:p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12,104</a:t>
            </a:r>
          </a:p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From </a:t>
            </a:r>
          </a:p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Public high schools 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2514600" y="1037795"/>
            <a:ext cx="990599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008152">
            <a:off x="985931" y="1794207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10800000">
            <a:off x="6053827" y="2971799"/>
            <a:ext cx="745389" cy="4118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781800" y="2553978"/>
            <a:ext cx="22098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FAFSA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Citizenship: US &amp; AR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Register for Draft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 loan default</a:t>
            </a:r>
          </a:p>
          <a:p>
            <a:pPr algn="ctr"/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2743200" y="2806455"/>
            <a:ext cx="761999" cy="4118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3461684" y="2658213"/>
            <a:ext cx="2600225" cy="167640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4256" y="2816539"/>
            <a:ext cx="1537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Matching up Records</a:t>
            </a:r>
            <a:endParaRPr lang="en-US" sz="2400" b="1" dirty="0"/>
          </a:p>
        </p:txBody>
      </p:sp>
      <p:sp>
        <p:nvSpPr>
          <p:cNvPr id="40" name="Right Arrow 39"/>
          <p:cNvSpPr/>
          <p:nvPr/>
        </p:nvSpPr>
        <p:spPr>
          <a:xfrm rot="5400000">
            <a:off x="4571209" y="2142536"/>
            <a:ext cx="582088" cy="4118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3954256" y="4334613"/>
            <a:ext cx="4199144" cy="2031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Process Issues: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Could not determine what was missing until paper transcripts reviewed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ACT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Missing FAFSA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Multiple scholarship criteria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914400" y="6088939"/>
            <a:ext cx="7239000" cy="738664"/>
            <a:chOff x="914400" y="6088939"/>
            <a:chExt cx="7239000" cy="738664"/>
          </a:xfrm>
        </p:grpSpPr>
        <p:sp>
          <p:nvSpPr>
            <p:cNvPr id="4" name="TextBox 3"/>
            <p:cNvSpPr txBox="1"/>
            <p:nvPr/>
          </p:nvSpPr>
          <p:spPr>
            <a:xfrm>
              <a:off x="914400" y="6088939"/>
              <a:ext cx="7239000" cy="36933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As of July 30, All traditional students notified of their status</a:t>
              </a:r>
              <a:endParaRPr lang="en-US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14400" y="6458271"/>
              <a:ext cx="7239000" cy="36933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Every student who qualifies will be funded –even if later. 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24000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9" grpId="0" animBg="1"/>
      <p:bldP spid="20" grpId="0" animBg="1"/>
      <p:bldP spid="30" grpId="0" animBg="1"/>
      <p:bldP spid="38" grpId="0" animBg="1"/>
      <p:bldP spid="32" grpId="0" animBg="1"/>
      <p:bldP spid="40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86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High School Process 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High School </a:t>
            </a:r>
            <a:r>
              <a:rPr lang="en-US" dirty="0"/>
              <a:t>Student process worked rather well.  Issues </a:t>
            </a:r>
            <a:r>
              <a:rPr lang="en-US" dirty="0" smtClean="0"/>
              <a:t>were/are:</a:t>
            </a:r>
            <a:endParaRPr lang="en-US" dirty="0"/>
          </a:p>
          <a:p>
            <a:pPr lvl="1"/>
            <a:r>
              <a:rPr lang="en-US" dirty="0"/>
              <a:t>Some student data from a few school districts did not correctly populate the ADE database. </a:t>
            </a:r>
            <a:r>
              <a:rPr lang="en-US" dirty="0" smtClean="0"/>
              <a:t>Most of these issues </a:t>
            </a:r>
            <a:r>
              <a:rPr lang="en-US" dirty="0"/>
              <a:t>were discovered early.   </a:t>
            </a:r>
          </a:p>
          <a:p>
            <a:pPr lvl="1"/>
            <a:r>
              <a:rPr lang="en-US" dirty="0"/>
              <a:t>Home school and private school transcripts are paper and </a:t>
            </a:r>
            <a:r>
              <a:rPr lang="en-US" dirty="0" smtClean="0"/>
              <a:t>require </a:t>
            </a:r>
            <a:r>
              <a:rPr lang="en-US" dirty="0"/>
              <a:t>manual review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Largest complaint: </a:t>
            </a:r>
          </a:p>
          <a:p>
            <a:pPr lvl="1"/>
            <a:r>
              <a:rPr lang="en-US" dirty="0" smtClean="0"/>
              <a:t>2.5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smtClean="0"/>
              <a:t>ACT 19 or equivalent for non-Smart Core students.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31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C21E7C-FD00-4B2B-A74B-6F4F3DDF28F9}"/>
</file>

<file path=customXml/itemProps2.xml><?xml version="1.0" encoding="utf-8"?>
<ds:datastoreItem xmlns:ds="http://schemas.openxmlformats.org/officeDocument/2006/customXml" ds:itemID="{3D55A5EF-50C2-4CC2-8D7D-9CEAB623AE46}"/>
</file>

<file path=customXml/itemProps3.xml><?xml version="1.0" encoding="utf-8"?>
<ds:datastoreItem xmlns:ds="http://schemas.openxmlformats.org/officeDocument/2006/customXml" ds:itemID="{B60FE7A8-FB11-480A-9BA8-4DA556FEAF87}"/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968</Words>
  <Application>Microsoft Office PowerPoint</Application>
  <PresentationFormat>On-screen Show (4:3)</PresentationFormat>
  <Paragraphs>176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Arkansas Department of Higher Education Universal Financial Aid System</vt:lpstr>
      <vt:lpstr>Slide 3</vt:lpstr>
      <vt:lpstr>Slide 4</vt:lpstr>
      <vt:lpstr>The Good News</vt:lpstr>
      <vt:lpstr>More Good News</vt:lpstr>
      <vt:lpstr>The Good News</vt:lpstr>
      <vt:lpstr>Slide 8</vt:lpstr>
      <vt:lpstr>High School Process </vt:lpstr>
      <vt:lpstr>Slide 10</vt:lpstr>
      <vt:lpstr>Slide 11</vt:lpstr>
      <vt:lpstr>Addressing the Volume of Applications</vt:lpstr>
      <vt:lpstr>Slide 13</vt:lpstr>
      <vt:lpstr>Academic Challenge Scholarship (Traditional)</vt:lpstr>
      <vt:lpstr>Academic Challenge Scholarship (Non-traditional/Current Achiever)</vt:lpstr>
      <vt:lpstr>Slide 16</vt:lpstr>
      <vt:lpstr>Slide 17</vt:lpstr>
      <vt:lpstr>Moving Forward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Purcell</dc:creator>
  <cp:lastModifiedBy>pc_support</cp:lastModifiedBy>
  <cp:revision>106</cp:revision>
  <cp:lastPrinted>2010-08-18T22:23:57Z</cp:lastPrinted>
  <dcterms:created xsi:type="dcterms:W3CDTF">2010-07-01T20:59:55Z</dcterms:created>
  <dcterms:modified xsi:type="dcterms:W3CDTF">2010-08-19T21:08:39Z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1915800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