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customXml/itemProps1.xml" ContentType="application/vnd.openxmlformats-officedocument.customXmlProperties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charts/chart7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customXml/itemProps2.xml" ContentType="application/vnd.openxmlformats-officedocument.customXmlPropertie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charts/chart6.xml" ContentType="application/vnd.openxmlformats-officedocument.drawingml.chart+xml"/>
  <Override PartName="/ppt/charts/chart10.xml" ContentType="application/vnd.openxmlformats-officedocument.drawingml.chart+xml"/>
  <Override PartName="/ppt/charts/chart4.xml" ContentType="application/vnd.openxmlformats-officedocument.drawingml.chart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Default Extension="xls" ContentType="application/vnd.ms-excel"/>
  <Default Extension="rels" ContentType="application/vnd.openxmlformats-package.relationships+xml"/>
  <Override PartName="/ppt/slides/slide23.xml" ContentType="application/vnd.openxmlformats-officedocument.presentationml.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2"/>
  </p:notesMasterIdLst>
  <p:sldIdLst>
    <p:sldId id="257" r:id="rId2"/>
    <p:sldId id="274" r:id="rId3"/>
    <p:sldId id="263" r:id="rId4"/>
    <p:sldId id="275" r:id="rId5"/>
    <p:sldId id="276" r:id="rId6"/>
    <p:sldId id="277" r:id="rId7"/>
    <p:sldId id="278" r:id="rId8"/>
    <p:sldId id="282" r:id="rId9"/>
    <p:sldId id="317" r:id="rId10"/>
    <p:sldId id="283" r:id="rId11"/>
    <p:sldId id="284" r:id="rId12"/>
    <p:sldId id="260" r:id="rId13"/>
    <p:sldId id="287" r:id="rId14"/>
    <p:sldId id="262" r:id="rId15"/>
    <p:sldId id="288" r:id="rId16"/>
    <p:sldId id="259" r:id="rId17"/>
    <p:sldId id="289" r:id="rId18"/>
    <p:sldId id="290" r:id="rId19"/>
    <p:sldId id="291" r:id="rId20"/>
    <p:sldId id="292" r:id="rId21"/>
    <p:sldId id="319" r:id="rId22"/>
    <p:sldId id="293" r:id="rId23"/>
    <p:sldId id="294" r:id="rId24"/>
    <p:sldId id="314" r:id="rId25"/>
    <p:sldId id="315" r:id="rId26"/>
    <p:sldId id="316" r:id="rId27"/>
    <p:sldId id="264" r:id="rId28"/>
    <p:sldId id="272" r:id="rId29"/>
    <p:sldId id="273" r:id="rId30"/>
    <p:sldId id="266" r:id="rId31"/>
    <p:sldId id="296" r:id="rId32"/>
    <p:sldId id="297" r:id="rId33"/>
    <p:sldId id="298" r:id="rId34"/>
    <p:sldId id="299" r:id="rId35"/>
    <p:sldId id="271" r:id="rId36"/>
    <p:sldId id="270" r:id="rId37"/>
    <p:sldId id="269" r:id="rId38"/>
    <p:sldId id="320" r:id="rId39"/>
    <p:sldId id="321" r:id="rId40"/>
    <p:sldId id="322" r:id="rId4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00"/>
    <a:srgbClr val="CC3300"/>
    <a:srgbClr val="FFFF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8" y="-6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3404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customXml" Target="../customXml/item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48" Type="http://schemas.openxmlformats.org/officeDocument/2006/relationships/customXml" Target="../customXml/item2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Liz\Local%20Settings\Temporary%20Internet%20Files\Content.Outlook\LG463M5S\Public%204Yr%20Bacc%20Graduation%20Rates%20by%20State%202007-08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\\Haystack\StoreHouse\Patrick\NCSL\State%20Profile%20Data%202010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5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Haystack\StoreHouse\Patrick\NCSL\State%20Profile%20Data%202010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Book2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\\Haystack\StoreHouse\Patrick\NCSL\State%20Profile%20Data%202010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\\Haystack\StoreHouse\Patrick\NCSL\State%20Profile%20Data%202010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\\Haystack\StoreHouse\Patrick\NCSL\State%20Profile%20Data%202010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In Civilian Workforce</c:v>
                </c:pt>
              </c:strCache>
            </c:strRef>
          </c:tx>
          <c:spPr>
            <a:solidFill>
              <a:srgbClr val="99CC00"/>
            </a:solidFill>
            <a:ln>
              <a:solidFill>
                <a:schemeClr val="tx1"/>
              </a:solidFill>
            </a:ln>
          </c:spPr>
          <c:dLbls>
            <c:txPr>
              <a:bodyPr/>
              <a:lstStyle/>
              <a:p>
                <a:pPr>
                  <a:defRPr sz="1100"/>
                </a:pPr>
                <a:endParaRPr lang="en-US"/>
              </a:p>
            </c:txPr>
            <c:showVal val="1"/>
          </c:dLbls>
          <c:cat>
            <c:strRef>
              <c:f>Sheet1!$A$2:$A$7</c:f>
              <c:strCache>
                <c:ptCount val="6"/>
                <c:pt idx="0">
                  <c:v>Less than High School</c:v>
                </c:pt>
                <c:pt idx="1">
                  <c:v>High School</c:v>
                </c:pt>
                <c:pt idx="2">
                  <c:v>Some College</c:v>
                </c:pt>
                <c:pt idx="3">
                  <c:v>Associate Degree</c:v>
                </c:pt>
                <c:pt idx="4">
                  <c:v>Bachelor's Degree</c:v>
                </c:pt>
                <c:pt idx="5">
                  <c:v>Graduate or Professional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56.9</c:v>
                </c:pt>
                <c:pt idx="1">
                  <c:v>72</c:v>
                </c:pt>
                <c:pt idx="2">
                  <c:v>77.5</c:v>
                </c:pt>
                <c:pt idx="3">
                  <c:v>82.2</c:v>
                </c:pt>
                <c:pt idx="4">
                  <c:v>85.3</c:v>
                </c:pt>
                <c:pt idx="5">
                  <c:v>86.2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Not in Civilian Workforce</c:v>
                </c:pt>
              </c:strCache>
            </c:strRef>
          </c:tx>
          <c:spPr>
            <a:ln>
              <a:solidFill>
                <a:srgbClr val="000000"/>
              </a:solidFill>
            </a:ln>
          </c:spPr>
          <c:dLbls>
            <c:txPr>
              <a:bodyPr/>
              <a:lstStyle/>
              <a:p>
                <a:pPr>
                  <a:defRPr sz="1100"/>
                </a:pPr>
                <a:endParaRPr lang="en-US"/>
              </a:p>
            </c:txPr>
            <c:showVal val="1"/>
          </c:dLbls>
          <c:cat>
            <c:strRef>
              <c:f>Sheet1!$A$2:$A$7</c:f>
              <c:strCache>
                <c:ptCount val="6"/>
                <c:pt idx="0">
                  <c:v>Less than High School</c:v>
                </c:pt>
                <c:pt idx="1">
                  <c:v>High School</c:v>
                </c:pt>
                <c:pt idx="2">
                  <c:v>Some College</c:v>
                </c:pt>
                <c:pt idx="3">
                  <c:v>Associate Degree</c:v>
                </c:pt>
                <c:pt idx="4">
                  <c:v>Bachelor's Degree</c:v>
                </c:pt>
                <c:pt idx="5">
                  <c:v>Graduate or Professional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43.1</c:v>
                </c:pt>
                <c:pt idx="1">
                  <c:v>28</c:v>
                </c:pt>
                <c:pt idx="2">
                  <c:v>22.5</c:v>
                </c:pt>
                <c:pt idx="3">
                  <c:v>17.8</c:v>
                </c:pt>
                <c:pt idx="4">
                  <c:v>14.7</c:v>
                </c:pt>
                <c:pt idx="5">
                  <c:v>13.8</c:v>
                </c:pt>
              </c:numCache>
            </c:numRef>
          </c:val>
        </c:ser>
        <c:axId val="85588992"/>
        <c:axId val="88101632"/>
      </c:barChart>
      <c:catAx>
        <c:axId val="85588992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88101632"/>
        <c:crosses val="autoZero"/>
        <c:auto val="1"/>
        <c:lblAlgn val="ctr"/>
        <c:lblOffset val="100"/>
      </c:catAx>
      <c:valAx>
        <c:axId val="88101632"/>
        <c:scaling>
          <c:orientation val="minMax"/>
        </c:scaling>
        <c:axPos val="l"/>
        <c:numFmt formatCode="General" sourceLinked="1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8558899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7037352185815477"/>
          <c:y val="3.4031834730336136E-2"/>
          <c:w val="0.68804941720994583"/>
          <c:h val="6.3656760646854632E-2"/>
        </c:manualLayout>
      </c:layout>
      <c:overlay val="1"/>
      <c:txPr>
        <a:bodyPr/>
        <a:lstStyle/>
        <a:p>
          <a:pPr>
            <a:defRPr sz="1200"/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Graph!$A$8</c:f>
              <c:strCache>
                <c:ptCount val="1"/>
                <c:pt idx="0">
                  <c:v>Arkansas</c:v>
                </c:pt>
              </c:strCache>
            </c:strRef>
          </c:tx>
          <c:dLbls>
            <c:showVal val="1"/>
          </c:dLbls>
          <c:cat>
            <c:strRef>
              <c:f>Graph!$B$4:$D$4</c:f>
              <c:strCache>
                <c:ptCount val="3"/>
                <c:pt idx="0">
                  <c:v>Within Four Years</c:v>
                </c:pt>
                <c:pt idx="1">
                  <c:v>Within Five Years</c:v>
                </c:pt>
                <c:pt idx="2">
                  <c:v>Within SixYears</c:v>
                </c:pt>
              </c:strCache>
            </c:strRef>
          </c:cat>
          <c:val>
            <c:numRef>
              <c:f>Graph!$B$8:$D$8</c:f>
              <c:numCache>
                <c:formatCode>0.0</c:formatCode>
                <c:ptCount val="3"/>
                <c:pt idx="0">
                  <c:v>19.681282988225714</c:v>
                </c:pt>
                <c:pt idx="1">
                  <c:v>33.93219650832318</c:v>
                </c:pt>
                <c:pt idx="2">
                  <c:v>39.058059277304096</c:v>
                </c:pt>
              </c:numCache>
            </c:numRef>
          </c:val>
        </c:ser>
        <c:ser>
          <c:idx val="1"/>
          <c:order val="1"/>
          <c:tx>
            <c:strRef>
              <c:f>Graph!$A$55</c:f>
              <c:strCache>
                <c:ptCount val="1"/>
                <c:pt idx="0">
                  <c:v>United States</c:v>
                </c:pt>
              </c:strCache>
            </c:strRef>
          </c:tx>
          <c:dLbls>
            <c:showVal val="1"/>
          </c:dLbls>
          <c:cat>
            <c:strRef>
              <c:f>Graph!$B$4:$D$4</c:f>
              <c:strCache>
                <c:ptCount val="3"/>
                <c:pt idx="0">
                  <c:v>Within Four Years</c:v>
                </c:pt>
                <c:pt idx="1">
                  <c:v>Within Five Years</c:v>
                </c:pt>
                <c:pt idx="2">
                  <c:v>Within SixYears</c:v>
                </c:pt>
              </c:strCache>
            </c:strRef>
          </c:cat>
          <c:val>
            <c:numRef>
              <c:f>Graph!$B$55:$D$55</c:f>
              <c:numCache>
                <c:formatCode>0.0</c:formatCode>
                <c:ptCount val="3"/>
                <c:pt idx="0">
                  <c:v>29.860981235583797</c:v>
                </c:pt>
                <c:pt idx="1">
                  <c:v>49.228975749641563</c:v>
                </c:pt>
                <c:pt idx="2">
                  <c:v>54.900068574278372</c:v>
                </c:pt>
              </c:numCache>
            </c:numRef>
          </c:val>
        </c:ser>
        <c:ser>
          <c:idx val="2"/>
          <c:order val="2"/>
          <c:tx>
            <c:strRef>
              <c:f>Graph!$A$56</c:f>
              <c:strCache>
                <c:ptCount val="1"/>
                <c:pt idx="0">
                  <c:v>Average of Best Performing States</c:v>
                </c:pt>
              </c:strCache>
            </c:strRef>
          </c:tx>
          <c:spPr>
            <a:solidFill>
              <a:srgbClr val="C00000"/>
            </a:solidFill>
          </c:spPr>
          <c:dLbls>
            <c:showVal val="1"/>
          </c:dLbls>
          <c:cat>
            <c:strRef>
              <c:f>Graph!$B$4:$D$4</c:f>
              <c:strCache>
                <c:ptCount val="3"/>
                <c:pt idx="0">
                  <c:v>Within Four Years</c:v>
                </c:pt>
                <c:pt idx="1">
                  <c:v>Within Five Years</c:v>
                </c:pt>
                <c:pt idx="2">
                  <c:v>Within SixYears</c:v>
                </c:pt>
              </c:strCache>
            </c:strRef>
          </c:cat>
          <c:val>
            <c:numRef>
              <c:f>Graph!$B$56:$D$56</c:f>
              <c:numCache>
                <c:formatCode>0.0</c:formatCode>
                <c:ptCount val="3"/>
                <c:pt idx="0">
                  <c:v>45.970066574536268</c:v>
                </c:pt>
                <c:pt idx="1">
                  <c:v>62.558154439886493</c:v>
                </c:pt>
                <c:pt idx="2">
                  <c:v>66.981339559347717</c:v>
                </c:pt>
              </c:numCache>
            </c:numRef>
          </c:val>
        </c:ser>
        <c:axId val="85476480"/>
        <c:axId val="85478016"/>
      </c:barChart>
      <c:catAx>
        <c:axId val="85476480"/>
        <c:scaling>
          <c:orientation val="minMax"/>
        </c:scaling>
        <c:axPos val="b"/>
        <c:numFmt formatCode="General" sourceLinked="1"/>
        <c:tickLblPos val="nextTo"/>
        <c:crossAx val="85478016"/>
        <c:crosses val="autoZero"/>
        <c:auto val="1"/>
        <c:lblAlgn val="ctr"/>
        <c:lblOffset val="0"/>
      </c:catAx>
      <c:valAx>
        <c:axId val="85478016"/>
        <c:scaling>
          <c:orientation val="minMax"/>
          <c:max val="80"/>
          <c:min val="0"/>
        </c:scaling>
        <c:axPos val="l"/>
        <c:numFmt formatCode="0" sourceLinked="0"/>
        <c:tickLblPos val="nextTo"/>
        <c:crossAx val="85476480"/>
        <c:crosses val="autoZero"/>
        <c:crossBetween val="between"/>
        <c:majorUnit val="20"/>
      </c:valAx>
    </c:plotArea>
    <c:legend>
      <c:legendPos val="t"/>
      <c:layout/>
    </c:legend>
    <c:plotVisOnly val="1"/>
    <c:dispBlanksAs val="gap"/>
  </c:chart>
  <c:spPr>
    <a:ln>
      <a:noFill/>
    </a:ln>
  </c:spPr>
  <c:txPr>
    <a:bodyPr/>
    <a:lstStyle/>
    <a:p>
      <a:pPr>
        <a:defRPr sz="1200"/>
      </a:pPr>
      <a:endParaRPr lang="en-US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dPt>
            <c:idx val="21"/>
            <c:spPr>
              <a:solidFill>
                <a:schemeClr val="accent2"/>
              </a:solidFill>
            </c:spPr>
          </c:dPt>
          <c:dPt>
            <c:idx val="24"/>
            <c:spPr>
              <a:solidFill>
                <a:srgbClr val="FFC000"/>
              </a:solidFill>
            </c:spPr>
          </c:dPt>
          <c:dLbls>
            <c:txPr>
              <a:bodyPr rot="-5400000" vert="horz"/>
              <a:lstStyle/>
              <a:p>
                <a:pPr>
                  <a:defRPr/>
                </a:pPr>
                <a:endParaRPr lang="en-US"/>
              </a:p>
            </c:txPr>
            <c:showVal val="1"/>
          </c:dLbls>
          <c:cat>
            <c:strRef>
              <c:f>'Chart 5'!$A$3:$A$53</c:f>
              <c:strCache>
                <c:ptCount val="51"/>
                <c:pt idx="0">
                  <c:v>Kentucky</c:v>
                </c:pt>
                <c:pt idx="1">
                  <c:v>Wyoming</c:v>
                </c:pt>
                <c:pt idx="2">
                  <c:v>Wisconsin</c:v>
                </c:pt>
                <c:pt idx="3">
                  <c:v>New Hampshire</c:v>
                </c:pt>
                <c:pt idx="4">
                  <c:v>Georgia</c:v>
                </c:pt>
                <c:pt idx="5">
                  <c:v>Florida</c:v>
                </c:pt>
                <c:pt idx="6">
                  <c:v>Washington</c:v>
                </c:pt>
                <c:pt idx="7">
                  <c:v>Kansas</c:v>
                </c:pt>
                <c:pt idx="8">
                  <c:v>Utah</c:v>
                </c:pt>
                <c:pt idx="9">
                  <c:v>Illinois</c:v>
                </c:pt>
                <c:pt idx="10">
                  <c:v>Minnesota</c:v>
                </c:pt>
                <c:pt idx="11">
                  <c:v>Colorado</c:v>
                </c:pt>
                <c:pt idx="12">
                  <c:v>Rhode Island</c:v>
                </c:pt>
                <c:pt idx="13">
                  <c:v>Missouri</c:v>
                </c:pt>
                <c:pt idx="14">
                  <c:v>North Dakota</c:v>
                </c:pt>
                <c:pt idx="15">
                  <c:v>Vermont</c:v>
                </c:pt>
                <c:pt idx="16">
                  <c:v>Nebraska</c:v>
                </c:pt>
                <c:pt idx="17">
                  <c:v>Pennsylvania</c:v>
                </c:pt>
                <c:pt idx="18">
                  <c:v>Maine</c:v>
                </c:pt>
                <c:pt idx="19">
                  <c:v>New York</c:v>
                </c:pt>
                <c:pt idx="20">
                  <c:v>Hawaii</c:v>
                </c:pt>
                <c:pt idx="21">
                  <c:v>Arkansas</c:v>
                </c:pt>
                <c:pt idx="22">
                  <c:v>Massachusetts</c:v>
                </c:pt>
                <c:pt idx="23">
                  <c:v>Connecticut</c:v>
                </c:pt>
                <c:pt idx="24">
                  <c:v>United States</c:v>
                </c:pt>
                <c:pt idx="25">
                  <c:v>Delaware</c:v>
                </c:pt>
                <c:pt idx="26">
                  <c:v>South Dakota</c:v>
                </c:pt>
                <c:pt idx="27">
                  <c:v>Oklahoma</c:v>
                </c:pt>
                <c:pt idx="28">
                  <c:v>Louisiana</c:v>
                </c:pt>
                <c:pt idx="29">
                  <c:v>Indiana</c:v>
                </c:pt>
                <c:pt idx="30">
                  <c:v>Ohio</c:v>
                </c:pt>
                <c:pt idx="31">
                  <c:v>Michigan</c:v>
                </c:pt>
                <c:pt idx="32">
                  <c:v>South Carolina</c:v>
                </c:pt>
                <c:pt idx="33">
                  <c:v>Idaho</c:v>
                </c:pt>
                <c:pt idx="34">
                  <c:v>Virginia</c:v>
                </c:pt>
                <c:pt idx="35">
                  <c:v>Oregon</c:v>
                </c:pt>
                <c:pt idx="36">
                  <c:v>Iowa</c:v>
                </c:pt>
                <c:pt idx="37">
                  <c:v>North Carolina</c:v>
                </c:pt>
                <c:pt idx="38">
                  <c:v>California</c:v>
                </c:pt>
                <c:pt idx="39">
                  <c:v>Maryland</c:v>
                </c:pt>
                <c:pt idx="40">
                  <c:v>Mississippi</c:v>
                </c:pt>
                <c:pt idx="41">
                  <c:v>Montana</c:v>
                </c:pt>
                <c:pt idx="42">
                  <c:v>West Virginia</c:v>
                </c:pt>
                <c:pt idx="43">
                  <c:v>New Jersey</c:v>
                </c:pt>
                <c:pt idx="44">
                  <c:v>Tennessee</c:v>
                </c:pt>
                <c:pt idx="45">
                  <c:v>New Mexico</c:v>
                </c:pt>
                <c:pt idx="46">
                  <c:v>Texas</c:v>
                </c:pt>
                <c:pt idx="47">
                  <c:v>Alabama</c:v>
                </c:pt>
                <c:pt idx="48">
                  <c:v>Alaska</c:v>
                </c:pt>
                <c:pt idx="49">
                  <c:v>Arizona</c:v>
                </c:pt>
                <c:pt idx="50">
                  <c:v>Nevada</c:v>
                </c:pt>
              </c:strCache>
            </c:strRef>
          </c:cat>
          <c:val>
            <c:numRef>
              <c:f>'Chart 5'!$B$3:$B$53</c:f>
              <c:numCache>
                <c:formatCode>0.0</c:formatCode>
                <c:ptCount val="51"/>
                <c:pt idx="0">
                  <c:v>28.475621666735655</c:v>
                </c:pt>
                <c:pt idx="1">
                  <c:v>25.261946829929663</c:v>
                </c:pt>
                <c:pt idx="2">
                  <c:v>25.209714671941054</c:v>
                </c:pt>
                <c:pt idx="3">
                  <c:v>24.634597410861655</c:v>
                </c:pt>
                <c:pt idx="4">
                  <c:v>24.598724808122817</c:v>
                </c:pt>
                <c:pt idx="5">
                  <c:v>24.264673243594093</c:v>
                </c:pt>
                <c:pt idx="6">
                  <c:v>24.247965127493075</c:v>
                </c:pt>
                <c:pt idx="7">
                  <c:v>24.010848162871095</c:v>
                </c:pt>
                <c:pt idx="8">
                  <c:v>23.848832971097629</c:v>
                </c:pt>
                <c:pt idx="9">
                  <c:v>23.735876768445365</c:v>
                </c:pt>
                <c:pt idx="10">
                  <c:v>23.228759152383429</c:v>
                </c:pt>
                <c:pt idx="11">
                  <c:v>23.170475607863192</c:v>
                </c:pt>
                <c:pt idx="12">
                  <c:v>22.520309843189018</c:v>
                </c:pt>
                <c:pt idx="13">
                  <c:v>22.241693647251122</c:v>
                </c:pt>
                <c:pt idx="14">
                  <c:v>21.831833403097601</c:v>
                </c:pt>
                <c:pt idx="15">
                  <c:v>21.789034338835062</c:v>
                </c:pt>
                <c:pt idx="16">
                  <c:v>21.70098869284973</c:v>
                </c:pt>
                <c:pt idx="17">
                  <c:v>21.678819866017225</c:v>
                </c:pt>
                <c:pt idx="18">
                  <c:v>21.64308342133053</c:v>
                </c:pt>
                <c:pt idx="19">
                  <c:v>21.59429073428819</c:v>
                </c:pt>
                <c:pt idx="20">
                  <c:v>21.552686115096495</c:v>
                </c:pt>
                <c:pt idx="21">
                  <c:v>21.416923518027382</c:v>
                </c:pt>
                <c:pt idx="22">
                  <c:v>21.414244069428491</c:v>
                </c:pt>
                <c:pt idx="23">
                  <c:v>21.293766229357896</c:v>
                </c:pt>
                <c:pt idx="24">
                  <c:v>21.264317204340973</c:v>
                </c:pt>
                <c:pt idx="25">
                  <c:v>21.145386561090927</c:v>
                </c:pt>
                <c:pt idx="26">
                  <c:v>21.115856914041711</c:v>
                </c:pt>
                <c:pt idx="27">
                  <c:v>20.974952538428564</c:v>
                </c:pt>
                <c:pt idx="28">
                  <c:v>20.965711073636772</c:v>
                </c:pt>
                <c:pt idx="29">
                  <c:v>20.936534529660289</c:v>
                </c:pt>
                <c:pt idx="30">
                  <c:v>20.711031581978425</c:v>
                </c:pt>
                <c:pt idx="31">
                  <c:v>20.645597005528721</c:v>
                </c:pt>
                <c:pt idx="32">
                  <c:v>20.49746527396422</c:v>
                </c:pt>
                <c:pt idx="33">
                  <c:v>20.106456609867827</c:v>
                </c:pt>
                <c:pt idx="34">
                  <c:v>19.965883378900667</c:v>
                </c:pt>
                <c:pt idx="35">
                  <c:v>19.95106190263753</c:v>
                </c:pt>
                <c:pt idx="36">
                  <c:v>19.806097364853997</c:v>
                </c:pt>
                <c:pt idx="37">
                  <c:v>19.737021781607911</c:v>
                </c:pt>
                <c:pt idx="38">
                  <c:v>19.640639730720803</c:v>
                </c:pt>
                <c:pt idx="39">
                  <c:v>19.574235352463226</c:v>
                </c:pt>
                <c:pt idx="40">
                  <c:v>19.515348920951624</c:v>
                </c:pt>
                <c:pt idx="41">
                  <c:v>19.413497589716123</c:v>
                </c:pt>
                <c:pt idx="42">
                  <c:v>19.257627158162229</c:v>
                </c:pt>
                <c:pt idx="43">
                  <c:v>19.099544423335796</c:v>
                </c:pt>
                <c:pt idx="44">
                  <c:v>19.055641039245788</c:v>
                </c:pt>
                <c:pt idx="45">
                  <c:v>18.841895508837297</c:v>
                </c:pt>
                <c:pt idx="46">
                  <c:v>18.723402389853089</c:v>
                </c:pt>
                <c:pt idx="47">
                  <c:v>17.938234056390829</c:v>
                </c:pt>
                <c:pt idx="48">
                  <c:v>16.268123782730896</c:v>
                </c:pt>
                <c:pt idx="49">
                  <c:v>15.663778591824206</c:v>
                </c:pt>
                <c:pt idx="50">
                  <c:v>15.549789867704504</c:v>
                </c:pt>
              </c:numCache>
            </c:numRef>
          </c:val>
        </c:ser>
        <c:gapWidth val="49"/>
        <c:axId val="85523072"/>
        <c:axId val="85524864"/>
      </c:barChart>
      <c:catAx>
        <c:axId val="85523072"/>
        <c:scaling>
          <c:orientation val="minMax"/>
        </c:scaling>
        <c:axPos val="b"/>
        <c:tickLblPos val="nextTo"/>
        <c:txPr>
          <a:bodyPr rot="5400000" vert="horz"/>
          <a:lstStyle/>
          <a:p>
            <a:pPr>
              <a:defRPr/>
            </a:pPr>
            <a:endParaRPr lang="en-US"/>
          </a:p>
        </c:txPr>
        <c:crossAx val="85524864"/>
        <c:crosses val="autoZero"/>
        <c:auto val="1"/>
        <c:lblAlgn val="ctr"/>
        <c:lblOffset val="0"/>
        <c:tickLblSkip val="1"/>
      </c:catAx>
      <c:valAx>
        <c:axId val="85524864"/>
        <c:scaling>
          <c:orientation val="minMax"/>
        </c:scaling>
        <c:axPos val="l"/>
        <c:majorGridlines>
          <c:spPr>
            <a:ln>
              <a:solidFill>
                <a:schemeClr val="bg1"/>
              </a:solidFill>
            </a:ln>
          </c:spPr>
        </c:majorGridlines>
        <c:numFmt formatCode="0" sourceLinked="0"/>
        <c:tickLblPos val="nextTo"/>
        <c:crossAx val="85523072"/>
        <c:crosses val="autoZero"/>
        <c:crossBetween val="between"/>
      </c:valAx>
    </c:plotArea>
    <c:plotVisOnly val="1"/>
  </c:chart>
  <c:spPr>
    <a:ln>
      <a:noFill/>
    </a:ln>
  </c:spPr>
  <c:txPr>
    <a:bodyPr/>
    <a:lstStyle/>
    <a:p>
      <a:pPr>
        <a:defRPr b="0"/>
      </a:pPr>
      <a:endParaRPr lang="en-US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Arkansas</c:v>
                </c:pt>
              </c:strCache>
            </c:strRef>
          </c:tx>
          <c:spPr>
            <a:solidFill>
              <a:srgbClr val="99CC00"/>
            </a:solidFill>
            <a:ln>
              <a:solidFill>
                <a:schemeClr val="tx1"/>
              </a:solidFill>
            </a:ln>
          </c:spPr>
          <c:dLbls>
            <c:numFmt formatCode="&quot;$&quot;#,##0" sourceLinked="0"/>
            <c:txPr>
              <a:bodyPr rot="-5400000" vert="horz"/>
              <a:lstStyle/>
              <a:p>
                <a:pPr>
                  <a:defRPr sz="1100"/>
                </a:pPr>
                <a:endParaRPr lang="en-US"/>
              </a:p>
            </c:txPr>
            <c:showVal val="1"/>
          </c:dLbls>
          <c:cat>
            <c:strRef>
              <c:f>Sheet1!$A$2:$A$8</c:f>
              <c:strCache>
                <c:ptCount val="7"/>
                <c:pt idx="0">
                  <c:v>Less Than High School</c:v>
                </c:pt>
                <c:pt idx="1">
                  <c:v>High School</c:v>
                </c:pt>
                <c:pt idx="2">
                  <c:v>Some College</c:v>
                </c:pt>
                <c:pt idx="3">
                  <c:v>Associate's </c:v>
                </c:pt>
                <c:pt idx="4">
                  <c:v>Bachelor's</c:v>
                </c:pt>
                <c:pt idx="5">
                  <c:v>Graduate / Professional</c:v>
                </c:pt>
                <c:pt idx="6">
                  <c:v>All Levels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22404.558000000001</c:v>
                </c:pt>
                <c:pt idx="1">
                  <c:v>26681.791799999999</c:v>
                </c:pt>
                <c:pt idx="2">
                  <c:v>30551.67</c:v>
                </c:pt>
                <c:pt idx="3">
                  <c:v>32588.448000000029</c:v>
                </c:pt>
                <c:pt idx="4">
                  <c:v>43383.371400000004</c:v>
                </c:pt>
                <c:pt idx="5">
                  <c:v>58048.172999999995</c:v>
                </c:pt>
                <c:pt idx="6">
                  <c:v>32588.448000000029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United States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rgbClr val="000000"/>
              </a:solidFill>
            </a:ln>
          </c:spPr>
          <c:dLbls>
            <c:numFmt formatCode="&quot;$&quot;#,##0" sourceLinked="0"/>
            <c:txPr>
              <a:bodyPr rot="-5400000" vert="horz"/>
              <a:lstStyle/>
              <a:p>
                <a:pPr>
                  <a:defRPr sz="1100"/>
                </a:pPr>
                <a:endParaRPr lang="en-US"/>
              </a:p>
            </c:txPr>
            <c:showVal val="1"/>
          </c:dLbls>
          <c:cat>
            <c:strRef>
              <c:f>Sheet1!$A$2:$A$8</c:f>
              <c:strCache>
                <c:ptCount val="7"/>
                <c:pt idx="0">
                  <c:v>Less Than High School</c:v>
                </c:pt>
                <c:pt idx="1">
                  <c:v>High School</c:v>
                </c:pt>
                <c:pt idx="2">
                  <c:v>Some College</c:v>
                </c:pt>
                <c:pt idx="3">
                  <c:v>Associate's </c:v>
                </c:pt>
                <c:pt idx="4">
                  <c:v>Bachelor's</c:v>
                </c:pt>
                <c:pt idx="5">
                  <c:v>Graduate / Professional</c:v>
                </c:pt>
                <c:pt idx="6">
                  <c:v>All Levels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23422.947000000029</c:v>
                </c:pt>
                <c:pt idx="1">
                  <c:v>31162.703399999999</c:v>
                </c:pt>
                <c:pt idx="2">
                  <c:v>36662.004000000001</c:v>
                </c:pt>
                <c:pt idx="3">
                  <c:v>40735.56</c:v>
                </c:pt>
                <c:pt idx="4">
                  <c:v>50919.450000000012</c:v>
                </c:pt>
                <c:pt idx="5">
                  <c:v>69250.45199999999</c:v>
                </c:pt>
                <c:pt idx="6">
                  <c:v>40735.56</c:v>
                </c:pt>
              </c:numCache>
            </c:numRef>
          </c:val>
        </c:ser>
        <c:axId val="99826688"/>
        <c:axId val="100076544"/>
      </c:barChart>
      <c:catAx>
        <c:axId val="99826688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00076544"/>
        <c:crosses val="autoZero"/>
        <c:auto val="1"/>
        <c:lblAlgn val="ctr"/>
        <c:lblOffset val="100"/>
      </c:catAx>
      <c:valAx>
        <c:axId val="100076544"/>
        <c:scaling>
          <c:orientation val="minMax"/>
        </c:scaling>
        <c:axPos val="l"/>
        <c:numFmt formatCode="&quot;$&quot;#,##0" sourceLinked="0"/>
        <c:tickLblPos val="nextTo"/>
        <c:txPr>
          <a:bodyPr/>
          <a:lstStyle/>
          <a:p>
            <a:pPr>
              <a:defRPr sz="1100"/>
            </a:pPr>
            <a:endParaRPr lang="en-US"/>
          </a:p>
        </c:txPr>
        <c:crossAx val="9982668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20182984702669743"/>
          <c:y val="3.1321084864391953E-2"/>
          <c:w val="0.462368567565419"/>
          <c:h val="0.13895251729897387"/>
        </c:manualLayout>
      </c:layout>
      <c:overlay val="1"/>
      <c:txPr>
        <a:bodyPr/>
        <a:lstStyle/>
        <a:p>
          <a:pPr>
            <a:defRPr sz="1400"/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99CC00"/>
            </a:solidFill>
            <a:ln>
              <a:solidFill>
                <a:schemeClr val="tx1"/>
              </a:solidFill>
            </a:ln>
          </c:spPr>
          <c:cat>
            <c:strRef>
              <c:f>Sheet1!$A$2:$A$6</c:f>
              <c:strCache>
                <c:ptCount val="5"/>
                <c:pt idx="0">
                  <c:v>Age 25-64 with a Graduate or Professional Degree</c:v>
                </c:pt>
                <c:pt idx="1">
                  <c:v>Age 25-64 with a Bachelor's Degree or Higher</c:v>
                </c:pt>
                <c:pt idx="2">
                  <c:v>Age 25-64 with an Associates Degree</c:v>
                </c:pt>
                <c:pt idx="3">
                  <c:v>Age 25-64 with a High School Diploma</c:v>
                </c:pt>
                <c:pt idx="4">
                  <c:v>Age 18-24 with a High School Diploma</c:v>
                </c:pt>
              </c:strCache>
            </c:strRef>
          </c:cat>
          <c:val>
            <c:numRef>
              <c:f>Sheet1!$B$2:$B$6</c:f>
              <c:numCache>
                <c:formatCode>0.0000</c:formatCode>
                <c:ptCount val="5"/>
                <c:pt idx="0">
                  <c:v>6.5772737271103932</c:v>
                </c:pt>
                <c:pt idx="1">
                  <c:v>20.712370053706806</c:v>
                </c:pt>
                <c:pt idx="2">
                  <c:v>6.7506493045166547</c:v>
                </c:pt>
                <c:pt idx="3">
                  <c:v>84.672792876982243</c:v>
                </c:pt>
                <c:pt idx="4">
                  <c:v>80.546971399104919</c:v>
                </c:pt>
              </c:numCache>
            </c:numRef>
          </c:val>
        </c:ser>
        <c:gapWidth val="50"/>
        <c:axId val="90339968"/>
        <c:axId val="90345856"/>
      </c:barChart>
      <c:catAx>
        <c:axId val="90339968"/>
        <c:scaling>
          <c:orientation val="minMax"/>
        </c:scaling>
        <c:axPos val="l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90345856"/>
        <c:crosses val="autoZero"/>
        <c:auto val="1"/>
        <c:lblAlgn val="ctr"/>
        <c:lblOffset val="100"/>
      </c:catAx>
      <c:valAx>
        <c:axId val="90345856"/>
        <c:scaling>
          <c:orientation val="minMax"/>
        </c:scaling>
        <c:axPos val="b"/>
        <c:numFmt formatCode="0" sourceLinked="0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90339968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dPt>
            <c:idx val="24"/>
            <c:spPr>
              <a:solidFill>
                <a:srgbClr val="FFC000"/>
              </a:solidFill>
            </c:spPr>
          </c:dPt>
          <c:dPt>
            <c:idx val="49"/>
            <c:spPr>
              <a:solidFill>
                <a:schemeClr val="accent2"/>
              </a:solidFill>
            </c:spPr>
          </c:dPt>
          <c:dLbls>
            <c:txPr>
              <a:bodyPr rot="-5400000" vert="horz"/>
              <a:lstStyle/>
              <a:p>
                <a:pPr>
                  <a:defRPr/>
                </a:pPr>
                <a:endParaRPr lang="en-US"/>
              </a:p>
            </c:txPr>
            <c:showVal val="1"/>
          </c:dLbls>
          <c:cat>
            <c:strRef>
              <c:f>'Chart 2'!$A$3:$A$53</c:f>
              <c:strCache>
                <c:ptCount val="51"/>
                <c:pt idx="0">
                  <c:v>Massachusetts</c:v>
                </c:pt>
                <c:pt idx="1">
                  <c:v>Connecticut</c:v>
                </c:pt>
                <c:pt idx="2">
                  <c:v>New Hampshire</c:v>
                </c:pt>
                <c:pt idx="3">
                  <c:v>Colorado</c:v>
                </c:pt>
                <c:pt idx="4">
                  <c:v>North Dakota</c:v>
                </c:pt>
                <c:pt idx="5">
                  <c:v>Minnesota</c:v>
                </c:pt>
                <c:pt idx="6">
                  <c:v>New Jersey</c:v>
                </c:pt>
                <c:pt idx="7">
                  <c:v>Maryland</c:v>
                </c:pt>
                <c:pt idx="8">
                  <c:v>New York</c:v>
                </c:pt>
                <c:pt idx="9">
                  <c:v>Vermont</c:v>
                </c:pt>
                <c:pt idx="10">
                  <c:v>Virginia</c:v>
                </c:pt>
                <c:pt idx="11">
                  <c:v>Hawaii</c:v>
                </c:pt>
                <c:pt idx="12">
                  <c:v>Washington</c:v>
                </c:pt>
                <c:pt idx="13">
                  <c:v>Rhode Island</c:v>
                </c:pt>
                <c:pt idx="14">
                  <c:v>Illinois</c:v>
                </c:pt>
                <c:pt idx="15">
                  <c:v>Kansas</c:v>
                </c:pt>
                <c:pt idx="16">
                  <c:v>Nebraska</c:v>
                </c:pt>
                <c:pt idx="17">
                  <c:v>Utah</c:v>
                </c:pt>
                <c:pt idx="18">
                  <c:v>South Dakota</c:v>
                </c:pt>
                <c:pt idx="19">
                  <c:v>Iowa</c:v>
                </c:pt>
                <c:pt idx="20">
                  <c:v>California</c:v>
                </c:pt>
                <c:pt idx="21">
                  <c:v>Oregon</c:v>
                </c:pt>
                <c:pt idx="22">
                  <c:v>Wisconsin</c:v>
                </c:pt>
                <c:pt idx="23">
                  <c:v>Pennsylvania</c:v>
                </c:pt>
                <c:pt idx="24">
                  <c:v>United States</c:v>
                </c:pt>
                <c:pt idx="25">
                  <c:v>Montana</c:v>
                </c:pt>
                <c:pt idx="26">
                  <c:v>Delaware</c:v>
                </c:pt>
                <c:pt idx="27">
                  <c:v>North Carolina</c:v>
                </c:pt>
                <c:pt idx="28">
                  <c:v>Maine</c:v>
                </c:pt>
                <c:pt idx="29">
                  <c:v>Florida</c:v>
                </c:pt>
                <c:pt idx="30">
                  <c:v>Alaska</c:v>
                </c:pt>
                <c:pt idx="31">
                  <c:v>Georgia</c:v>
                </c:pt>
                <c:pt idx="32">
                  <c:v>Wyoming</c:v>
                </c:pt>
                <c:pt idx="33">
                  <c:v>Michigan</c:v>
                </c:pt>
                <c:pt idx="34">
                  <c:v>Missouri</c:v>
                </c:pt>
                <c:pt idx="35">
                  <c:v>Ohio</c:v>
                </c:pt>
                <c:pt idx="36">
                  <c:v>Idaho</c:v>
                </c:pt>
                <c:pt idx="37">
                  <c:v>South Carolina</c:v>
                </c:pt>
                <c:pt idx="38">
                  <c:v>Arizona</c:v>
                </c:pt>
                <c:pt idx="39">
                  <c:v>New Mexico</c:v>
                </c:pt>
                <c:pt idx="40">
                  <c:v>Indiana</c:v>
                </c:pt>
                <c:pt idx="41">
                  <c:v>Texas</c:v>
                </c:pt>
                <c:pt idx="42">
                  <c:v>Alabama</c:v>
                </c:pt>
                <c:pt idx="43">
                  <c:v>Oklahoma</c:v>
                </c:pt>
                <c:pt idx="44">
                  <c:v>Tennessee</c:v>
                </c:pt>
                <c:pt idx="45">
                  <c:v>Nevada</c:v>
                </c:pt>
                <c:pt idx="46">
                  <c:v>Mississippi</c:v>
                </c:pt>
                <c:pt idx="47">
                  <c:v>Kentucky</c:v>
                </c:pt>
                <c:pt idx="48">
                  <c:v>Louisiana</c:v>
                </c:pt>
                <c:pt idx="49">
                  <c:v>Arkansas</c:v>
                </c:pt>
                <c:pt idx="50">
                  <c:v>West Virginia</c:v>
                </c:pt>
              </c:strCache>
            </c:strRef>
          </c:cat>
          <c:val>
            <c:numRef>
              <c:f>'Chart 2'!$B$3:$B$53</c:f>
              <c:numCache>
                <c:formatCode>0.0</c:formatCode>
                <c:ptCount val="51"/>
                <c:pt idx="0">
                  <c:v>49.61</c:v>
                </c:pt>
                <c:pt idx="1">
                  <c:v>46.57</c:v>
                </c:pt>
                <c:pt idx="2">
                  <c:v>46.02</c:v>
                </c:pt>
                <c:pt idx="3">
                  <c:v>45.34</c:v>
                </c:pt>
                <c:pt idx="4">
                  <c:v>45.15</c:v>
                </c:pt>
                <c:pt idx="5">
                  <c:v>45.05</c:v>
                </c:pt>
                <c:pt idx="6">
                  <c:v>44.620000000000012</c:v>
                </c:pt>
                <c:pt idx="7">
                  <c:v>43.87</c:v>
                </c:pt>
                <c:pt idx="8">
                  <c:v>43.75</c:v>
                </c:pt>
                <c:pt idx="9">
                  <c:v>43.58</c:v>
                </c:pt>
                <c:pt idx="10">
                  <c:v>43.43</c:v>
                </c:pt>
                <c:pt idx="11">
                  <c:v>42.3</c:v>
                </c:pt>
                <c:pt idx="12">
                  <c:v>42.02</c:v>
                </c:pt>
                <c:pt idx="13">
                  <c:v>41.39</c:v>
                </c:pt>
                <c:pt idx="14">
                  <c:v>40.800000000000004</c:v>
                </c:pt>
                <c:pt idx="15">
                  <c:v>40.53</c:v>
                </c:pt>
                <c:pt idx="16">
                  <c:v>40.46</c:v>
                </c:pt>
                <c:pt idx="17">
                  <c:v>40.25</c:v>
                </c:pt>
                <c:pt idx="18">
                  <c:v>39.36</c:v>
                </c:pt>
                <c:pt idx="19">
                  <c:v>38.81</c:v>
                </c:pt>
                <c:pt idx="20">
                  <c:v>38.58</c:v>
                </c:pt>
                <c:pt idx="21">
                  <c:v>38.56</c:v>
                </c:pt>
                <c:pt idx="22">
                  <c:v>37.99</c:v>
                </c:pt>
                <c:pt idx="23">
                  <c:v>37.93</c:v>
                </c:pt>
                <c:pt idx="24">
                  <c:v>37.89</c:v>
                </c:pt>
                <c:pt idx="25">
                  <c:v>37.65</c:v>
                </c:pt>
                <c:pt idx="26">
                  <c:v>37.04</c:v>
                </c:pt>
                <c:pt idx="27">
                  <c:v>36.94</c:v>
                </c:pt>
                <c:pt idx="28">
                  <c:v>36.82</c:v>
                </c:pt>
                <c:pt idx="29">
                  <c:v>36.78</c:v>
                </c:pt>
                <c:pt idx="30">
                  <c:v>36.340000000000003</c:v>
                </c:pt>
                <c:pt idx="31">
                  <c:v>36.18</c:v>
                </c:pt>
                <c:pt idx="32">
                  <c:v>35.99</c:v>
                </c:pt>
                <c:pt idx="33">
                  <c:v>35.65</c:v>
                </c:pt>
                <c:pt idx="34">
                  <c:v>34.9</c:v>
                </c:pt>
                <c:pt idx="35">
                  <c:v>34.870000000000005</c:v>
                </c:pt>
                <c:pt idx="36">
                  <c:v>34.840000000000003</c:v>
                </c:pt>
                <c:pt idx="37">
                  <c:v>34.44</c:v>
                </c:pt>
                <c:pt idx="38">
                  <c:v>34.35</c:v>
                </c:pt>
                <c:pt idx="39">
                  <c:v>33.410000000000004</c:v>
                </c:pt>
                <c:pt idx="40">
                  <c:v>33.370000000000005</c:v>
                </c:pt>
                <c:pt idx="41">
                  <c:v>33.270000000000003</c:v>
                </c:pt>
                <c:pt idx="42">
                  <c:v>31.6</c:v>
                </c:pt>
                <c:pt idx="43">
                  <c:v>31.310000000000031</c:v>
                </c:pt>
                <c:pt idx="44">
                  <c:v>31.27</c:v>
                </c:pt>
                <c:pt idx="45">
                  <c:v>30.07</c:v>
                </c:pt>
                <c:pt idx="46">
                  <c:v>29.279999999999987</c:v>
                </c:pt>
                <c:pt idx="47">
                  <c:v>29.18</c:v>
                </c:pt>
                <c:pt idx="48">
                  <c:v>26.97</c:v>
                </c:pt>
                <c:pt idx="49">
                  <c:v>26.52</c:v>
                </c:pt>
                <c:pt idx="50">
                  <c:v>25.58</c:v>
                </c:pt>
              </c:numCache>
            </c:numRef>
          </c:val>
        </c:ser>
        <c:gapWidth val="49"/>
        <c:axId val="61523840"/>
        <c:axId val="61525376"/>
      </c:barChart>
      <c:catAx>
        <c:axId val="61523840"/>
        <c:scaling>
          <c:orientation val="minMax"/>
        </c:scaling>
        <c:axPos val="b"/>
        <c:tickLblPos val="nextTo"/>
        <c:txPr>
          <a:bodyPr rot="5400000" vert="horz"/>
          <a:lstStyle/>
          <a:p>
            <a:pPr>
              <a:defRPr/>
            </a:pPr>
            <a:endParaRPr lang="en-US"/>
          </a:p>
        </c:txPr>
        <c:crossAx val="61525376"/>
        <c:crosses val="autoZero"/>
        <c:auto val="1"/>
        <c:lblAlgn val="ctr"/>
        <c:lblOffset val="0"/>
        <c:tickLblSkip val="1"/>
      </c:catAx>
      <c:valAx>
        <c:axId val="61525376"/>
        <c:scaling>
          <c:orientation val="minMax"/>
        </c:scaling>
        <c:axPos val="l"/>
        <c:majorGridlines>
          <c:spPr>
            <a:ln>
              <a:solidFill>
                <a:schemeClr val="bg1"/>
              </a:solidFill>
            </a:ln>
          </c:spPr>
        </c:majorGridlines>
        <c:numFmt formatCode="0" sourceLinked="0"/>
        <c:tickLblPos val="nextTo"/>
        <c:crossAx val="61523840"/>
        <c:crosses val="autoZero"/>
        <c:crossBetween val="between"/>
      </c:valAx>
    </c:plotArea>
    <c:plotVisOnly val="1"/>
  </c:chart>
  <c:spPr>
    <a:ln>
      <a:noFill/>
    </a:ln>
  </c:spPr>
  <c:txPr>
    <a:bodyPr/>
    <a:lstStyle/>
    <a:p>
      <a:pPr>
        <a:defRPr b="0"/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dPt>
            <c:idx val="3"/>
            <c:spPr>
              <a:solidFill>
                <a:schemeClr val="accent2"/>
              </a:solidFill>
            </c:spPr>
          </c:dPt>
          <c:dPt>
            <c:idx val="28"/>
            <c:spPr>
              <a:solidFill>
                <a:srgbClr val="FFC000"/>
              </a:solidFill>
            </c:spPr>
          </c:dPt>
          <c:dLbls>
            <c:txPr>
              <a:bodyPr rot="-5400000" vert="horz"/>
              <a:lstStyle/>
              <a:p>
                <a:pPr>
                  <a:defRPr/>
                </a:pPr>
                <a:endParaRPr lang="en-US"/>
              </a:p>
            </c:txPr>
            <c:showVal val="1"/>
          </c:dLbls>
          <c:cat>
            <c:strRef>
              <c:f>Sheet1!$A$2:$A$52</c:f>
              <c:strCache>
                <c:ptCount val="51"/>
                <c:pt idx="0">
                  <c:v>Alaska</c:v>
                </c:pt>
                <c:pt idx="1">
                  <c:v>Nevada</c:v>
                </c:pt>
                <c:pt idx="2">
                  <c:v>New Mexico</c:v>
                </c:pt>
                <c:pt idx="3">
                  <c:v>Arkansas</c:v>
                </c:pt>
                <c:pt idx="4">
                  <c:v>Louisiana</c:v>
                </c:pt>
                <c:pt idx="5">
                  <c:v>Oklahoma</c:v>
                </c:pt>
                <c:pt idx="6">
                  <c:v>Mississippi</c:v>
                </c:pt>
                <c:pt idx="7">
                  <c:v>West Virginia</c:v>
                </c:pt>
                <c:pt idx="8">
                  <c:v>Kentucky</c:v>
                </c:pt>
                <c:pt idx="9">
                  <c:v>Alabama</c:v>
                </c:pt>
                <c:pt idx="10">
                  <c:v>Arizona</c:v>
                </c:pt>
                <c:pt idx="11">
                  <c:v>Idaho</c:v>
                </c:pt>
                <c:pt idx="12">
                  <c:v>Tennessee</c:v>
                </c:pt>
                <c:pt idx="13">
                  <c:v>Michigan</c:v>
                </c:pt>
                <c:pt idx="14">
                  <c:v>Texas</c:v>
                </c:pt>
                <c:pt idx="15">
                  <c:v>Oregon</c:v>
                </c:pt>
                <c:pt idx="16">
                  <c:v>Wyoming</c:v>
                </c:pt>
                <c:pt idx="17">
                  <c:v>Missouri</c:v>
                </c:pt>
                <c:pt idx="18">
                  <c:v>Utah</c:v>
                </c:pt>
                <c:pt idx="19">
                  <c:v>Montana</c:v>
                </c:pt>
                <c:pt idx="20">
                  <c:v>Indiana</c:v>
                </c:pt>
                <c:pt idx="21">
                  <c:v>Ohio</c:v>
                </c:pt>
                <c:pt idx="22">
                  <c:v>South Carolina</c:v>
                </c:pt>
                <c:pt idx="23">
                  <c:v>Georgia</c:v>
                </c:pt>
                <c:pt idx="24">
                  <c:v>California</c:v>
                </c:pt>
                <c:pt idx="25">
                  <c:v>Maine</c:v>
                </c:pt>
                <c:pt idx="26">
                  <c:v>North Carolina</c:v>
                </c:pt>
                <c:pt idx="27">
                  <c:v>Kansas</c:v>
                </c:pt>
                <c:pt idx="28">
                  <c:v>United States</c:v>
                </c:pt>
                <c:pt idx="29">
                  <c:v>Washington</c:v>
                </c:pt>
                <c:pt idx="30">
                  <c:v>Delaware</c:v>
                </c:pt>
                <c:pt idx="31">
                  <c:v>Nebraska</c:v>
                </c:pt>
                <c:pt idx="32">
                  <c:v>Hawaii</c:v>
                </c:pt>
                <c:pt idx="33">
                  <c:v>Florida</c:v>
                </c:pt>
                <c:pt idx="34">
                  <c:v>Wisconsin</c:v>
                </c:pt>
                <c:pt idx="35">
                  <c:v>Virginia</c:v>
                </c:pt>
                <c:pt idx="36">
                  <c:v>Maryland</c:v>
                </c:pt>
                <c:pt idx="37">
                  <c:v>Illinois</c:v>
                </c:pt>
                <c:pt idx="38">
                  <c:v>South Dakota</c:v>
                </c:pt>
                <c:pt idx="39">
                  <c:v>Colorado</c:v>
                </c:pt>
                <c:pt idx="40">
                  <c:v>Iowa</c:v>
                </c:pt>
                <c:pt idx="41">
                  <c:v>Rhode Island</c:v>
                </c:pt>
                <c:pt idx="42">
                  <c:v>Minnesota</c:v>
                </c:pt>
                <c:pt idx="43">
                  <c:v>Connecticut</c:v>
                </c:pt>
                <c:pt idx="44">
                  <c:v>Pennsylvania</c:v>
                </c:pt>
                <c:pt idx="45">
                  <c:v>North Dakota</c:v>
                </c:pt>
                <c:pt idx="46">
                  <c:v>New Hampshire</c:v>
                </c:pt>
                <c:pt idx="47">
                  <c:v>New Jersey</c:v>
                </c:pt>
                <c:pt idx="48">
                  <c:v>Vermont</c:v>
                </c:pt>
                <c:pt idx="49">
                  <c:v>New York</c:v>
                </c:pt>
                <c:pt idx="50">
                  <c:v>Massachusetts</c:v>
                </c:pt>
              </c:strCache>
            </c:strRef>
          </c:cat>
          <c:val>
            <c:numRef>
              <c:f>Sheet1!$B$2:$B$52</c:f>
              <c:numCache>
                <c:formatCode>0%</c:formatCode>
                <c:ptCount val="51"/>
                <c:pt idx="0">
                  <c:v>1.111234572800508</c:v>
                </c:pt>
                <c:pt idx="1">
                  <c:v>1.0925381833753629</c:v>
                </c:pt>
                <c:pt idx="2">
                  <c:v>1.0833593585144516</c:v>
                </c:pt>
                <c:pt idx="3">
                  <c:v>1.0512978948962601</c:v>
                </c:pt>
                <c:pt idx="4">
                  <c:v>0.99389714700498644</c:v>
                </c:pt>
                <c:pt idx="5">
                  <c:v>0.95649612429197839</c:v>
                </c:pt>
                <c:pt idx="6">
                  <c:v>0.94314463484849498</c:v>
                </c:pt>
                <c:pt idx="7">
                  <c:v>0.9427731929284876</c:v>
                </c:pt>
                <c:pt idx="8">
                  <c:v>0.94248525169949826</c:v>
                </c:pt>
                <c:pt idx="9">
                  <c:v>0.93411740492882944</c:v>
                </c:pt>
                <c:pt idx="10">
                  <c:v>0.92162383469149389</c:v>
                </c:pt>
                <c:pt idx="11">
                  <c:v>0.916960713066167</c:v>
                </c:pt>
                <c:pt idx="12">
                  <c:v>0.90917474380484509</c:v>
                </c:pt>
                <c:pt idx="13">
                  <c:v>0.88505611042233057</c:v>
                </c:pt>
                <c:pt idx="14">
                  <c:v>0.86421045952562925</c:v>
                </c:pt>
                <c:pt idx="15">
                  <c:v>0.85969966497168548</c:v>
                </c:pt>
                <c:pt idx="16">
                  <c:v>0.83342982583104153</c:v>
                </c:pt>
                <c:pt idx="17">
                  <c:v>0.83100089229161855</c:v>
                </c:pt>
                <c:pt idx="18">
                  <c:v>0.81023907086653768</c:v>
                </c:pt>
                <c:pt idx="19">
                  <c:v>0.78749314317059793</c:v>
                </c:pt>
                <c:pt idx="20">
                  <c:v>0.77704261247721695</c:v>
                </c:pt>
                <c:pt idx="21">
                  <c:v>0.77305763188425902</c:v>
                </c:pt>
                <c:pt idx="22">
                  <c:v>0.76164719185827479</c:v>
                </c:pt>
                <c:pt idx="23">
                  <c:v>0.7603630977150021</c:v>
                </c:pt>
                <c:pt idx="24">
                  <c:v>0.74789376721399425</c:v>
                </c:pt>
                <c:pt idx="25">
                  <c:v>0.74529367849720562</c:v>
                </c:pt>
                <c:pt idx="26">
                  <c:v>0.74470084114486135</c:v>
                </c:pt>
                <c:pt idx="27">
                  <c:v>0.73007405252553137</c:v>
                </c:pt>
                <c:pt idx="28">
                  <c:v>0.72577793858981399</c:v>
                </c:pt>
                <c:pt idx="29">
                  <c:v>0.72427671185594356</c:v>
                </c:pt>
                <c:pt idx="30">
                  <c:v>0.72083011880882575</c:v>
                </c:pt>
                <c:pt idx="31">
                  <c:v>0.70736002908160922</c:v>
                </c:pt>
                <c:pt idx="32">
                  <c:v>0.69935104441289864</c:v>
                </c:pt>
                <c:pt idx="33">
                  <c:v>0.69613915037742002</c:v>
                </c:pt>
                <c:pt idx="34">
                  <c:v>0.67517131227781146</c:v>
                </c:pt>
                <c:pt idx="35">
                  <c:v>0.66587710950481771</c:v>
                </c:pt>
                <c:pt idx="36">
                  <c:v>0.65835418776521359</c:v>
                </c:pt>
                <c:pt idx="37">
                  <c:v>0.65167407261146382</c:v>
                </c:pt>
                <c:pt idx="38">
                  <c:v>0.64904025136628463</c:v>
                </c:pt>
                <c:pt idx="39">
                  <c:v>0.64343472522569967</c:v>
                </c:pt>
                <c:pt idx="40">
                  <c:v>0.63368476245763183</c:v>
                </c:pt>
                <c:pt idx="41">
                  <c:v>0.60092421653728612</c:v>
                </c:pt>
                <c:pt idx="42">
                  <c:v>0.59452211200281957</c:v>
                </c:pt>
                <c:pt idx="43">
                  <c:v>0.5732779800046125</c:v>
                </c:pt>
                <c:pt idx="44">
                  <c:v>0.56790021604731489</c:v>
                </c:pt>
                <c:pt idx="45">
                  <c:v>0.56205017719700878</c:v>
                </c:pt>
                <c:pt idx="46">
                  <c:v>0.55802247923114512</c:v>
                </c:pt>
                <c:pt idx="47">
                  <c:v>0.53790168674330163</c:v>
                </c:pt>
                <c:pt idx="48">
                  <c:v>0.52334934538946976</c:v>
                </c:pt>
                <c:pt idx="49">
                  <c:v>0.50928622413393476</c:v>
                </c:pt>
                <c:pt idx="50">
                  <c:v>0.44852342829224706</c:v>
                </c:pt>
              </c:numCache>
            </c:numRef>
          </c:val>
        </c:ser>
        <c:gapWidth val="45"/>
        <c:axId val="92796032"/>
        <c:axId val="92797568"/>
      </c:barChart>
      <c:catAx>
        <c:axId val="92796032"/>
        <c:scaling>
          <c:orientation val="minMax"/>
        </c:scaling>
        <c:axPos val="b"/>
        <c:tickLblPos val="nextTo"/>
        <c:txPr>
          <a:bodyPr rot="5400000" vert="horz"/>
          <a:lstStyle/>
          <a:p>
            <a:pPr>
              <a:defRPr/>
            </a:pPr>
            <a:endParaRPr lang="en-US"/>
          </a:p>
        </c:txPr>
        <c:crossAx val="92797568"/>
        <c:crosses val="autoZero"/>
        <c:auto val="1"/>
        <c:lblAlgn val="ctr"/>
        <c:lblOffset val="0"/>
        <c:tickLblSkip val="1"/>
      </c:catAx>
      <c:valAx>
        <c:axId val="92797568"/>
        <c:scaling>
          <c:orientation val="minMax"/>
        </c:scaling>
        <c:axPos val="l"/>
        <c:numFmt formatCode="0%" sourceLinked="1"/>
        <c:tickLblPos val="nextTo"/>
        <c:crossAx val="92796032"/>
        <c:crosses val="autoZero"/>
        <c:crossBetween val="between"/>
      </c:valAx>
    </c:plotArea>
    <c:plotVisOnly val="1"/>
  </c:chart>
  <c:txPr>
    <a:bodyPr/>
    <a:lstStyle/>
    <a:p>
      <a:pPr>
        <a:defRPr sz="1050" b="0"/>
      </a:pPr>
      <a:endParaRPr lang="en-US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dPt>
            <c:idx val="3"/>
            <c:spPr>
              <a:solidFill>
                <a:schemeClr val="accent2"/>
              </a:solidFill>
            </c:spPr>
          </c:dPt>
          <c:dPt>
            <c:idx val="19"/>
            <c:spPr>
              <a:solidFill>
                <a:srgbClr val="FFC000"/>
              </a:solidFill>
            </c:spPr>
          </c:dPt>
          <c:dLbls>
            <c:txPr>
              <a:bodyPr rot="-5400000" vert="horz"/>
              <a:lstStyle/>
              <a:p>
                <a:pPr>
                  <a:defRPr/>
                </a:pPr>
                <a:endParaRPr lang="en-US"/>
              </a:p>
            </c:txPr>
            <c:showVal val="1"/>
          </c:dLbls>
          <c:cat>
            <c:strRef>
              <c:f>Sheet1!$A$4:$A$54</c:f>
              <c:strCache>
                <c:ptCount val="51"/>
                <c:pt idx="0">
                  <c:v>Nevada</c:v>
                </c:pt>
                <c:pt idx="1">
                  <c:v>Alaska</c:v>
                </c:pt>
                <c:pt idx="2">
                  <c:v>Arizona</c:v>
                </c:pt>
                <c:pt idx="3">
                  <c:v>Arkansas</c:v>
                </c:pt>
                <c:pt idx="4">
                  <c:v>Texas</c:v>
                </c:pt>
                <c:pt idx="5">
                  <c:v>New Mexico</c:v>
                </c:pt>
                <c:pt idx="6">
                  <c:v>Tennessee</c:v>
                </c:pt>
                <c:pt idx="7">
                  <c:v>Florida</c:v>
                </c:pt>
                <c:pt idx="8">
                  <c:v>Louisiana</c:v>
                </c:pt>
                <c:pt idx="9">
                  <c:v>California</c:v>
                </c:pt>
                <c:pt idx="10">
                  <c:v>North Carolina</c:v>
                </c:pt>
                <c:pt idx="11">
                  <c:v>Oklahoma</c:v>
                </c:pt>
                <c:pt idx="12">
                  <c:v>Georgia</c:v>
                </c:pt>
                <c:pt idx="13">
                  <c:v>Kentucky</c:v>
                </c:pt>
                <c:pt idx="14">
                  <c:v>South Carolina</c:v>
                </c:pt>
                <c:pt idx="15">
                  <c:v>Alabama</c:v>
                </c:pt>
                <c:pt idx="16">
                  <c:v>Washington</c:v>
                </c:pt>
                <c:pt idx="17">
                  <c:v>West Virginia</c:v>
                </c:pt>
                <c:pt idx="18">
                  <c:v>Oregon</c:v>
                </c:pt>
                <c:pt idx="19">
                  <c:v>Nation</c:v>
                </c:pt>
                <c:pt idx="20">
                  <c:v>Michigan</c:v>
                </c:pt>
                <c:pt idx="21">
                  <c:v>Mississippi</c:v>
                </c:pt>
                <c:pt idx="22">
                  <c:v>Idaho</c:v>
                </c:pt>
                <c:pt idx="23">
                  <c:v>Missouri</c:v>
                </c:pt>
                <c:pt idx="24">
                  <c:v>Indiana</c:v>
                </c:pt>
                <c:pt idx="25">
                  <c:v>Delaware</c:v>
                </c:pt>
                <c:pt idx="26">
                  <c:v>Virginia</c:v>
                </c:pt>
                <c:pt idx="27">
                  <c:v>Hawaii</c:v>
                </c:pt>
                <c:pt idx="28">
                  <c:v>Ohio</c:v>
                </c:pt>
                <c:pt idx="29">
                  <c:v>Maine</c:v>
                </c:pt>
                <c:pt idx="30">
                  <c:v>Maryland</c:v>
                </c:pt>
                <c:pt idx="31">
                  <c:v>Utah</c:v>
                </c:pt>
                <c:pt idx="32">
                  <c:v>Colorado</c:v>
                </c:pt>
                <c:pt idx="33">
                  <c:v>Rhode Island</c:v>
                </c:pt>
                <c:pt idx="34">
                  <c:v>Montana</c:v>
                </c:pt>
                <c:pt idx="35">
                  <c:v>Vermont</c:v>
                </c:pt>
                <c:pt idx="36">
                  <c:v>Wisconsin</c:v>
                </c:pt>
                <c:pt idx="37">
                  <c:v>Wyoming</c:v>
                </c:pt>
                <c:pt idx="38">
                  <c:v>Pennsylvania</c:v>
                </c:pt>
                <c:pt idx="39">
                  <c:v>New Hampshire</c:v>
                </c:pt>
                <c:pt idx="40">
                  <c:v>Connecticut</c:v>
                </c:pt>
                <c:pt idx="41">
                  <c:v>Illinois</c:v>
                </c:pt>
                <c:pt idx="42">
                  <c:v>New Jersey</c:v>
                </c:pt>
                <c:pt idx="43">
                  <c:v>Kansas</c:v>
                </c:pt>
                <c:pt idx="44">
                  <c:v>New York</c:v>
                </c:pt>
                <c:pt idx="45">
                  <c:v>Minnesota</c:v>
                </c:pt>
                <c:pt idx="46">
                  <c:v>Nebraska</c:v>
                </c:pt>
                <c:pt idx="47">
                  <c:v>Massachusetts</c:v>
                </c:pt>
                <c:pt idx="48">
                  <c:v>South Dakota</c:v>
                </c:pt>
                <c:pt idx="49">
                  <c:v>Iowa</c:v>
                </c:pt>
                <c:pt idx="50">
                  <c:v>North Dakota</c:v>
                </c:pt>
              </c:strCache>
            </c:strRef>
          </c:cat>
          <c:val>
            <c:numRef>
              <c:f>Sheet1!$B$4:$B$54</c:f>
              <c:numCache>
                <c:formatCode>0.0</c:formatCode>
                <c:ptCount val="51"/>
                <c:pt idx="0">
                  <c:v>5.8748563186487255</c:v>
                </c:pt>
                <c:pt idx="1">
                  <c:v>5.4936713255982914</c:v>
                </c:pt>
                <c:pt idx="2">
                  <c:v>5.4484071991706475</c:v>
                </c:pt>
                <c:pt idx="3">
                  <c:v>5.1806751196533884</c:v>
                </c:pt>
                <c:pt idx="4">
                  <c:v>5.0359103025191612</c:v>
                </c:pt>
                <c:pt idx="5">
                  <c:v>4.8487421614284019</c:v>
                </c:pt>
                <c:pt idx="6">
                  <c:v>4.8455020504459041</c:v>
                </c:pt>
                <c:pt idx="7">
                  <c:v>4.8361586582737388</c:v>
                </c:pt>
                <c:pt idx="8">
                  <c:v>4.8337108598438485</c:v>
                </c:pt>
                <c:pt idx="9">
                  <c:v>4.7261278582155608</c:v>
                </c:pt>
                <c:pt idx="10">
                  <c:v>4.6443056544378978</c:v>
                </c:pt>
                <c:pt idx="11">
                  <c:v>4.5954815776233655</c:v>
                </c:pt>
                <c:pt idx="12">
                  <c:v>4.5855526838570704</c:v>
                </c:pt>
                <c:pt idx="13">
                  <c:v>4.4435189353867566</c:v>
                </c:pt>
                <c:pt idx="14">
                  <c:v>4.4411220250708947</c:v>
                </c:pt>
                <c:pt idx="15">
                  <c:v>4.4104225866666313</c:v>
                </c:pt>
                <c:pt idx="16">
                  <c:v>4.3615926001840943</c:v>
                </c:pt>
                <c:pt idx="17">
                  <c:v>4.3463189282553465</c:v>
                </c:pt>
                <c:pt idx="18">
                  <c:v>4.2524684052273924</c:v>
                </c:pt>
                <c:pt idx="19">
                  <c:v>4.2200625893311514</c:v>
                </c:pt>
                <c:pt idx="20">
                  <c:v>4.2153874016798394</c:v>
                </c:pt>
                <c:pt idx="21">
                  <c:v>4.2032405779522364</c:v>
                </c:pt>
                <c:pt idx="22">
                  <c:v>4.1562488021444111</c:v>
                </c:pt>
                <c:pt idx="23">
                  <c:v>4.1344885618614367</c:v>
                </c:pt>
                <c:pt idx="24">
                  <c:v>4.1013233828332618</c:v>
                </c:pt>
                <c:pt idx="25">
                  <c:v>4.0969948467650434</c:v>
                </c:pt>
                <c:pt idx="26">
                  <c:v>4.0959682669998685</c:v>
                </c:pt>
                <c:pt idx="27">
                  <c:v>4.0851218480068665</c:v>
                </c:pt>
                <c:pt idx="28">
                  <c:v>4.0627551614038149</c:v>
                </c:pt>
                <c:pt idx="29">
                  <c:v>3.9986620253837932</c:v>
                </c:pt>
                <c:pt idx="30">
                  <c:v>3.9868585168970228</c:v>
                </c:pt>
                <c:pt idx="31">
                  <c:v>3.9672866643091789</c:v>
                </c:pt>
                <c:pt idx="32">
                  <c:v>3.8828336947705067</c:v>
                </c:pt>
                <c:pt idx="33">
                  <c:v>3.7759567826740992</c:v>
                </c:pt>
                <c:pt idx="34">
                  <c:v>3.7689383173846056</c:v>
                </c:pt>
                <c:pt idx="35">
                  <c:v>3.7356896149272667</c:v>
                </c:pt>
                <c:pt idx="36">
                  <c:v>3.7259181707854552</c:v>
                </c:pt>
                <c:pt idx="37">
                  <c:v>3.7146940190012669</c:v>
                </c:pt>
                <c:pt idx="38">
                  <c:v>3.6675774202019387</c:v>
                </c:pt>
                <c:pt idx="39">
                  <c:v>3.6372435589746512</c:v>
                </c:pt>
                <c:pt idx="40">
                  <c:v>3.6268380755679201</c:v>
                </c:pt>
                <c:pt idx="41">
                  <c:v>3.6129238738039673</c:v>
                </c:pt>
                <c:pt idx="42">
                  <c:v>3.5702043395742256</c:v>
                </c:pt>
                <c:pt idx="43">
                  <c:v>3.5597285895242137</c:v>
                </c:pt>
                <c:pt idx="44">
                  <c:v>3.4354981636772401</c:v>
                </c:pt>
                <c:pt idx="45">
                  <c:v>3.3461548547354676</c:v>
                </c:pt>
                <c:pt idx="46">
                  <c:v>3.3034907395436037</c:v>
                </c:pt>
                <c:pt idx="47">
                  <c:v>3.2410212271607963</c:v>
                </c:pt>
                <c:pt idx="48">
                  <c:v>3.1552906140862187</c:v>
                </c:pt>
                <c:pt idx="49">
                  <c:v>3.0561674085680961</c:v>
                </c:pt>
                <c:pt idx="50">
                  <c:v>2.9677866396484593</c:v>
                </c:pt>
              </c:numCache>
            </c:numRef>
          </c:val>
        </c:ser>
        <c:gapWidth val="49"/>
        <c:axId val="61536896"/>
        <c:axId val="70533504"/>
      </c:barChart>
      <c:catAx>
        <c:axId val="61536896"/>
        <c:scaling>
          <c:orientation val="minMax"/>
        </c:scaling>
        <c:axPos val="b"/>
        <c:tickLblPos val="nextTo"/>
        <c:txPr>
          <a:bodyPr rot="5400000" vert="horz"/>
          <a:lstStyle/>
          <a:p>
            <a:pPr>
              <a:defRPr/>
            </a:pPr>
            <a:endParaRPr lang="en-US"/>
          </a:p>
        </c:txPr>
        <c:crossAx val="70533504"/>
        <c:crosses val="autoZero"/>
        <c:auto val="1"/>
        <c:lblAlgn val="ctr"/>
        <c:lblOffset val="0"/>
        <c:tickLblSkip val="1"/>
      </c:catAx>
      <c:valAx>
        <c:axId val="70533504"/>
        <c:scaling>
          <c:orientation val="minMax"/>
        </c:scaling>
        <c:axPos val="l"/>
        <c:majorGridlines>
          <c:spPr>
            <a:ln>
              <a:solidFill>
                <a:schemeClr val="bg1"/>
              </a:solidFill>
            </a:ln>
          </c:spPr>
        </c:majorGridlines>
        <c:numFmt formatCode="0" sourceLinked="0"/>
        <c:tickLblPos val="nextTo"/>
        <c:crossAx val="61536896"/>
        <c:crosses val="autoZero"/>
        <c:crossBetween val="between"/>
      </c:valAx>
    </c:plotArea>
    <c:plotVisOnly val="1"/>
  </c:chart>
  <c:spPr>
    <a:ln>
      <a:noFill/>
    </a:ln>
  </c:spPr>
  <c:txPr>
    <a:bodyPr/>
    <a:lstStyle/>
    <a:p>
      <a:pPr>
        <a:defRPr b="0"/>
      </a:pPr>
      <a:endParaRPr lang="en-US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dPt>
            <c:idx val="5"/>
            <c:spPr>
              <a:solidFill>
                <a:schemeClr val="accent2"/>
              </a:solidFill>
            </c:spPr>
          </c:dPt>
          <c:dPt>
            <c:idx val="27"/>
            <c:spPr>
              <a:solidFill>
                <a:srgbClr val="FFC000"/>
              </a:solidFill>
            </c:spPr>
          </c:dPt>
          <c:dLbls>
            <c:txPr>
              <a:bodyPr rot="-5400000" vert="horz"/>
              <a:lstStyle/>
              <a:p>
                <a:pPr>
                  <a:defRPr/>
                </a:pPr>
                <a:endParaRPr lang="en-US"/>
              </a:p>
            </c:txPr>
            <c:showVal val="1"/>
          </c:dLbls>
          <c:cat>
            <c:strRef>
              <c:f>'Chart 3'!$A$3:$A$53</c:f>
              <c:strCache>
                <c:ptCount val="51"/>
                <c:pt idx="0">
                  <c:v>West Virginia</c:v>
                </c:pt>
                <c:pt idx="1">
                  <c:v>Vermont</c:v>
                </c:pt>
                <c:pt idx="2">
                  <c:v>New Hampshire</c:v>
                </c:pt>
                <c:pt idx="3">
                  <c:v>Kentucky</c:v>
                </c:pt>
                <c:pt idx="4">
                  <c:v>Maine</c:v>
                </c:pt>
                <c:pt idx="5">
                  <c:v>Arkansas</c:v>
                </c:pt>
                <c:pt idx="6">
                  <c:v>Florida</c:v>
                </c:pt>
                <c:pt idx="7">
                  <c:v>Tennessee</c:v>
                </c:pt>
                <c:pt idx="8">
                  <c:v>Oklahoma</c:v>
                </c:pt>
                <c:pt idx="9">
                  <c:v>Ohio</c:v>
                </c:pt>
                <c:pt idx="10">
                  <c:v>Alabama</c:v>
                </c:pt>
                <c:pt idx="11">
                  <c:v>Missouri</c:v>
                </c:pt>
                <c:pt idx="12">
                  <c:v>Indiana</c:v>
                </c:pt>
                <c:pt idx="13">
                  <c:v>Louisiana</c:v>
                </c:pt>
                <c:pt idx="14">
                  <c:v>Georgia</c:v>
                </c:pt>
                <c:pt idx="15">
                  <c:v>Mississippi</c:v>
                </c:pt>
                <c:pt idx="16">
                  <c:v>Delaware</c:v>
                </c:pt>
                <c:pt idx="17">
                  <c:v>Michigan</c:v>
                </c:pt>
                <c:pt idx="18">
                  <c:v>Pennsylvania</c:v>
                </c:pt>
                <c:pt idx="19">
                  <c:v>Hawaii</c:v>
                </c:pt>
                <c:pt idx="20">
                  <c:v>Montana</c:v>
                </c:pt>
                <c:pt idx="21">
                  <c:v>South Dakota</c:v>
                </c:pt>
                <c:pt idx="22">
                  <c:v>Maryland</c:v>
                </c:pt>
                <c:pt idx="23">
                  <c:v>North Carolina</c:v>
                </c:pt>
                <c:pt idx="24">
                  <c:v>Iowa</c:v>
                </c:pt>
                <c:pt idx="25">
                  <c:v>South Carolina</c:v>
                </c:pt>
                <c:pt idx="26">
                  <c:v>Kansas</c:v>
                </c:pt>
                <c:pt idx="27">
                  <c:v>United States</c:v>
                </c:pt>
                <c:pt idx="28">
                  <c:v>Virginia</c:v>
                </c:pt>
                <c:pt idx="29">
                  <c:v>Wisconsin</c:v>
                </c:pt>
                <c:pt idx="30">
                  <c:v>Nevada</c:v>
                </c:pt>
                <c:pt idx="31">
                  <c:v>Minnesota</c:v>
                </c:pt>
                <c:pt idx="32">
                  <c:v>Alaska</c:v>
                </c:pt>
                <c:pt idx="33">
                  <c:v>Wyoming</c:v>
                </c:pt>
                <c:pt idx="34">
                  <c:v>Oregon</c:v>
                </c:pt>
                <c:pt idx="35">
                  <c:v>Illinois</c:v>
                </c:pt>
                <c:pt idx="36">
                  <c:v>Idaho</c:v>
                </c:pt>
                <c:pt idx="37">
                  <c:v>Utah</c:v>
                </c:pt>
                <c:pt idx="38">
                  <c:v>Texas</c:v>
                </c:pt>
                <c:pt idx="39">
                  <c:v>New Jersey</c:v>
                </c:pt>
                <c:pt idx="40">
                  <c:v>Washington</c:v>
                </c:pt>
                <c:pt idx="41">
                  <c:v>North Dakota</c:v>
                </c:pt>
                <c:pt idx="42">
                  <c:v>New York</c:v>
                </c:pt>
                <c:pt idx="43">
                  <c:v>Rhode Island</c:v>
                </c:pt>
                <c:pt idx="44">
                  <c:v>New Mexico</c:v>
                </c:pt>
                <c:pt idx="45">
                  <c:v>Arizona</c:v>
                </c:pt>
                <c:pt idx="46">
                  <c:v>Massachusetts</c:v>
                </c:pt>
                <c:pt idx="47">
                  <c:v>Nebraska</c:v>
                </c:pt>
                <c:pt idx="48">
                  <c:v>Connecticut</c:v>
                </c:pt>
                <c:pt idx="49">
                  <c:v>Colorado</c:v>
                </c:pt>
                <c:pt idx="50">
                  <c:v>California</c:v>
                </c:pt>
              </c:strCache>
            </c:strRef>
          </c:cat>
          <c:val>
            <c:numRef>
              <c:f>'Chart 3'!$B$3:$B$53</c:f>
              <c:numCache>
                <c:formatCode>0.0</c:formatCode>
                <c:ptCount val="51"/>
                <c:pt idx="0">
                  <c:v>1.4156667820864</c:v>
                </c:pt>
                <c:pt idx="1">
                  <c:v>3.5475285354483432</c:v>
                </c:pt>
                <c:pt idx="2">
                  <c:v>5.0256441331023893</c:v>
                </c:pt>
                <c:pt idx="3">
                  <c:v>7.3893855410618885</c:v>
                </c:pt>
                <c:pt idx="4">
                  <c:v>7.5901512776728932</c:v>
                </c:pt>
                <c:pt idx="5">
                  <c:v>10.399161708984405</c:v>
                </c:pt>
                <c:pt idx="6">
                  <c:v>11.416316398363273</c:v>
                </c:pt>
                <c:pt idx="7">
                  <c:v>11.871512309792736</c:v>
                </c:pt>
                <c:pt idx="8">
                  <c:v>11.989687240787275</c:v>
                </c:pt>
                <c:pt idx="9">
                  <c:v>12.045116438574162</c:v>
                </c:pt>
                <c:pt idx="10">
                  <c:v>12.167122768787937</c:v>
                </c:pt>
                <c:pt idx="11">
                  <c:v>12.507653823210488</c:v>
                </c:pt>
                <c:pt idx="12">
                  <c:v>13.244357682832137</c:v>
                </c:pt>
                <c:pt idx="13">
                  <c:v>13.819485966994927</c:v>
                </c:pt>
                <c:pt idx="14">
                  <c:v>13.915700684515766</c:v>
                </c:pt>
                <c:pt idx="15">
                  <c:v>14.167159993111621</c:v>
                </c:pt>
                <c:pt idx="16">
                  <c:v>15.510555465247966</c:v>
                </c:pt>
                <c:pt idx="17">
                  <c:v>16.134473905671893</c:v>
                </c:pt>
                <c:pt idx="18">
                  <c:v>16.472237072506605</c:v>
                </c:pt>
                <c:pt idx="19">
                  <c:v>17.348725395833789</c:v>
                </c:pt>
                <c:pt idx="20">
                  <c:v>17.843059184802303</c:v>
                </c:pt>
                <c:pt idx="21">
                  <c:v>18.093959857373129</c:v>
                </c:pt>
                <c:pt idx="22">
                  <c:v>18.890853293988734</c:v>
                </c:pt>
                <c:pt idx="23">
                  <c:v>19.152560377766829</c:v>
                </c:pt>
                <c:pt idx="24">
                  <c:v>19.260391125062181</c:v>
                </c:pt>
                <c:pt idx="25">
                  <c:v>19.283603567718913</c:v>
                </c:pt>
                <c:pt idx="26">
                  <c:v>19.940282020485476</c:v>
                </c:pt>
                <c:pt idx="27">
                  <c:v>20.092755811690878</c:v>
                </c:pt>
                <c:pt idx="28">
                  <c:v>20.299159724244795</c:v>
                </c:pt>
                <c:pt idx="29">
                  <c:v>20.73449227378752</c:v>
                </c:pt>
                <c:pt idx="30">
                  <c:v>20.773898989905128</c:v>
                </c:pt>
                <c:pt idx="31">
                  <c:v>21.103150788033332</c:v>
                </c:pt>
                <c:pt idx="32">
                  <c:v>21.828237168299161</c:v>
                </c:pt>
                <c:pt idx="33">
                  <c:v>22.039127231000013</c:v>
                </c:pt>
                <c:pt idx="34">
                  <c:v>22.400716830293355</c:v>
                </c:pt>
                <c:pt idx="35">
                  <c:v>23.236150801684865</c:v>
                </c:pt>
                <c:pt idx="36">
                  <c:v>23.304311587551727</c:v>
                </c:pt>
                <c:pt idx="37">
                  <c:v>23.805797753162686</c:v>
                </c:pt>
                <c:pt idx="38">
                  <c:v>23.989070453740766</c:v>
                </c:pt>
                <c:pt idx="39">
                  <c:v>24.154430793524764</c:v>
                </c:pt>
                <c:pt idx="40">
                  <c:v>24.408492959231914</c:v>
                </c:pt>
                <c:pt idx="41">
                  <c:v>25.114832559872553</c:v>
                </c:pt>
                <c:pt idx="42">
                  <c:v>25.176963096185975</c:v>
                </c:pt>
                <c:pt idx="43">
                  <c:v>25.334170650888176</c:v>
                </c:pt>
                <c:pt idx="44">
                  <c:v>25.530139155379079</c:v>
                </c:pt>
                <c:pt idx="45">
                  <c:v>25.629886466687751</c:v>
                </c:pt>
                <c:pt idx="46">
                  <c:v>25.698910632301587</c:v>
                </c:pt>
                <c:pt idx="47">
                  <c:v>26.384819824842147</c:v>
                </c:pt>
                <c:pt idx="48">
                  <c:v>28.359410600661427</c:v>
                </c:pt>
                <c:pt idx="49">
                  <c:v>31.618020056798191</c:v>
                </c:pt>
                <c:pt idx="50">
                  <c:v>31.841544729319175</c:v>
                </c:pt>
              </c:numCache>
            </c:numRef>
          </c:val>
        </c:ser>
        <c:gapWidth val="49"/>
        <c:axId val="70559616"/>
        <c:axId val="70561152"/>
      </c:barChart>
      <c:catAx>
        <c:axId val="70559616"/>
        <c:scaling>
          <c:orientation val="minMax"/>
        </c:scaling>
        <c:axPos val="b"/>
        <c:tickLblPos val="nextTo"/>
        <c:txPr>
          <a:bodyPr rot="5400000" vert="horz"/>
          <a:lstStyle/>
          <a:p>
            <a:pPr>
              <a:defRPr/>
            </a:pPr>
            <a:endParaRPr lang="en-US"/>
          </a:p>
        </c:txPr>
        <c:crossAx val="70561152"/>
        <c:crosses val="autoZero"/>
        <c:auto val="1"/>
        <c:lblAlgn val="ctr"/>
        <c:lblOffset val="0"/>
        <c:tickLblSkip val="1"/>
      </c:catAx>
      <c:valAx>
        <c:axId val="70561152"/>
        <c:scaling>
          <c:orientation val="minMax"/>
        </c:scaling>
        <c:axPos val="l"/>
        <c:majorGridlines>
          <c:spPr>
            <a:ln>
              <a:solidFill>
                <a:schemeClr val="bg1"/>
              </a:solidFill>
            </a:ln>
          </c:spPr>
        </c:majorGridlines>
        <c:numFmt formatCode="0" sourceLinked="0"/>
        <c:tickLblPos val="nextTo"/>
        <c:crossAx val="70559616"/>
        <c:crosses val="autoZero"/>
        <c:crossBetween val="between"/>
      </c:valAx>
    </c:plotArea>
    <c:plotVisOnly val="1"/>
  </c:chart>
  <c:spPr>
    <a:ln>
      <a:noFill/>
    </a:ln>
  </c:spPr>
  <c:txPr>
    <a:bodyPr/>
    <a:lstStyle/>
    <a:p>
      <a:pPr>
        <a:defRPr b="0"/>
      </a:pPr>
      <a:endParaRPr lang="en-US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'Chart 6'!$A$7</c:f>
              <c:strCache>
                <c:ptCount val="1"/>
                <c:pt idx="0">
                  <c:v>Arkansas</c:v>
                </c:pt>
              </c:strCache>
            </c:strRef>
          </c:tx>
          <c:dLbls>
            <c:txPr>
              <a:bodyPr/>
              <a:lstStyle/>
              <a:p>
                <a:pPr>
                  <a:defRPr sz="1000" baseline="0"/>
                </a:pPr>
                <a:endParaRPr lang="en-US"/>
              </a:p>
            </c:txPr>
            <c:showVal val="1"/>
          </c:dLbls>
          <c:cat>
            <c:strRef>
              <c:f>'Chart 6'!$B$3:$D$3</c:f>
              <c:strCache>
                <c:ptCount val="3"/>
                <c:pt idx="0">
                  <c:v>Public Two-Year</c:v>
                </c:pt>
                <c:pt idx="1">
                  <c:v>Public Bachelors and Masters</c:v>
                </c:pt>
                <c:pt idx="2">
                  <c:v>Public Research</c:v>
                </c:pt>
              </c:strCache>
            </c:strRef>
          </c:cat>
          <c:val>
            <c:numRef>
              <c:f>'Chart 6'!$B$7:$D$7</c:f>
              <c:numCache>
                <c:formatCode>0.0</c:formatCode>
                <c:ptCount val="3"/>
                <c:pt idx="0">
                  <c:v>26.642434364024826</c:v>
                </c:pt>
                <c:pt idx="1">
                  <c:v>17.808103545301009</c:v>
                </c:pt>
                <c:pt idx="2">
                  <c:v>16.913721018624088</c:v>
                </c:pt>
              </c:numCache>
            </c:numRef>
          </c:val>
        </c:ser>
        <c:ser>
          <c:idx val="1"/>
          <c:order val="1"/>
          <c:tx>
            <c:strRef>
              <c:f>'Chart 6'!$A$54</c:f>
              <c:strCache>
                <c:ptCount val="1"/>
                <c:pt idx="0">
                  <c:v>United States</c:v>
                </c:pt>
              </c:strCache>
            </c:strRef>
          </c:tx>
          <c:dLbls>
            <c:txPr>
              <a:bodyPr/>
              <a:lstStyle/>
              <a:p>
                <a:pPr>
                  <a:defRPr sz="1000" baseline="0"/>
                </a:pPr>
                <a:endParaRPr lang="en-US"/>
              </a:p>
            </c:txPr>
            <c:showVal val="1"/>
          </c:dLbls>
          <c:cat>
            <c:strRef>
              <c:f>'Chart 6'!$B$3:$D$3</c:f>
              <c:strCache>
                <c:ptCount val="3"/>
                <c:pt idx="0">
                  <c:v>Public Two-Year</c:v>
                </c:pt>
                <c:pt idx="1">
                  <c:v>Public Bachelors and Masters</c:v>
                </c:pt>
                <c:pt idx="2">
                  <c:v>Public Research</c:v>
                </c:pt>
              </c:strCache>
            </c:strRef>
          </c:cat>
          <c:val>
            <c:numRef>
              <c:f>'Chart 6'!$B$54:$D$54</c:f>
              <c:numCache>
                <c:formatCode>0.0</c:formatCode>
                <c:ptCount val="3"/>
                <c:pt idx="0">
                  <c:v>19.480930022571311</c:v>
                </c:pt>
                <c:pt idx="1">
                  <c:v>19.799191102592605</c:v>
                </c:pt>
                <c:pt idx="2">
                  <c:v>21.734173943886731</c:v>
                </c:pt>
              </c:numCache>
            </c:numRef>
          </c:val>
        </c:ser>
        <c:ser>
          <c:idx val="2"/>
          <c:order val="2"/>
          <c:tx>
            <c:strRef>
              <c:f>'Chart 6'!$A$56</c:f>
              <c:strCache>
                <c:ptCount val="1"/>
                <c:pt idx="0">
                  <c:v>Average of Top States</c:v>
                </c:pt>
              </c:strCache>
            </c:strRef>
          </c:tx>
          <c:spPr>
            <a:solidFill>
              <a:srgbClr val="CC3300"/>
            </a:solidFill>
          </c:spPr>
          <c:dLbls>
            <c:txPr>
              <a:bodyPr/>
              <a:lstStyle/>
              <a:p>
                <a:pPr>
                  <a:defRPr sz="1000" baseline="0"/>
                </a:pPr>
                <a:endParaRPr lang="en-US"/>
              </a:p>
            </c:txPr>
            <c:showVal val="1"/>
          </c:dLbls>
          <c:cat>
            <c:strRef>
              <c:f>'Chart 6'!$B$3:$D$3</c:f>
              <c:strCache>
                <c:ptCount val="3"/>
                <c:pt idx="0">
                  <c:v>Public Two-Year</c:v>
                </c:pt>
                <c:pt idx="1">
                  <c:v>Public Bachelors and Masters</c:v>
                </c:pt>
                <c:pt idx="2">
                  <c:v>Public Research</c:v>
                </c:pt>
              </c:strCache>
            </c:strRef>
          </c:cat>
          <c:val>
            <c:numRef>
              <c:f>'Chart 6'!$B$56:$D$56</c:f>
              <c:numCache>
                <c:formatCode>0.0</c:formatCode>
                <c:ptCount val="3"/>
                <c:pt idx="0">
                  <c:v>37.069337825681018</c:v>
                </c:pt>
                <c:pt idx="1">
                  <c:v>24.415392767223409</c:v>
                </c:pt>
                <c:pt idx="2">
                  <c:v>25.731745681477289</c:v>
                </c:pt>
              </c:numCache>
            </c:numRef>
          </c:val>
        </c:ser>
        <c:axId val="74208768"/>
        <c:axId val="74210304"/>
      </c:barChart>
      <c:catAx>
        <c:axId val="74208768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 baseline="0"/>
            </a:pPr>
            <a:endParaRPr lang="en-US"/>
          </a:p>
        </c:txPr>
        <c:crossAx val="74210304"/>
        <c:crosses val="autoZero"/>
        <c:auto val="1"/>
        <c:lblAlgn val="ctr"/>
        <c:lblOffset val="0"/>
      </c:catAx>
      <c:valAx>
        <c:axId val="74210304"/>
        <c:scaling>
          <c:orientation val="minMax"/>
          <c:max val="50"/>
          <c:min val="0"/>
        </c:scaling>
        <c:axPos val="l"/>
        <c:majorGridlines>
          <c:spPr>
            <a:ln>
              <a:solidFill>
                <a:schemeClr val="bg1"/>
              </a:solidFill>
            </a:ln>
          </c:spPr>
        </c:majorGridlines>
        <c:numFmt formatCode="0" sourceLinked="0"/>
        <c:tickLblPos val="nextTo"/>
        <c:txPr>
          <a:bodyPr/>
          <a:lstStyle/>
          <a:p>
            <a:pPr>
              <a:defRPr sz="1200" baseline="0"/>
            </a:pPr>
            <a:endParaRPr lang="en-US"/>
          </a:p>
        </c:txPr>
        <c:crossAx val="74208768"/>
        <c:crosses val="autoZero"/>
        <c:crossBetween val="between"/>
        <c:majorUnit val="10"/>
      </c:valAx>
    </c:plotArea>
    <c:plotVisOnly val="1"/>
  </c:chart>
  <c:spPr>
    <a:ln>
      <a:noFill/>
    </a:ln>
  </c:sp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Sheet1!$A$6</c:f>
              <c:strCache>
                <c:ptCount val="1"/>
                <c:pt idx="0">
                  <c:v>Arkansas</c:v>
                </c:pt>
              </c:strCache>
            </c:strRef>
          </c:tx>
          <c:dLbls>
            <c:showVal val="1"/>
          </c:dLbls>
          <c:cat>
            <c:strRef>
              <c:f>Sheet1!$B$2:$D$2</c:f>
              <c:strCache>
                <c:ptCount val="3"/>
                <c:pt idx="0">
                  <c:v>High School Graduation Rate</c:v>
                </c:pt>
                <c:pt idx="1">
                  <c:v>College-Going Rate Directly Out of High School</c:v>
                </c:pt>
                <c:pt idx="2">
                  <c:v>Participation of 25 to 49 Year Olds as a Percent of 25 to 49 Year Olds with Just a High School Diploma </c:v>
                </c:pt>
              </c:strCache>
            </c:strRef>
          </c:cat>
          <c:val>
            <c:numRef>
              <c:f>Sheet1!$B$6:$D$6</c:f>
              <c:numCache>
                <c:formatCode>0.0</c:formatCode>
                <c:ptCount val="3"/>
                <c:pt idx="0">
                  <c:v>79.099999999999994</c:v>
                </c:pt>
                <c:pt idx="1">
                  <c:v>56.600000000000009</c:v>
                </c:pt>
                <c:pt idx="2">
                  <c:v>11.450348499666273</c:v>
                </c:pt>
              </c:numCache>
            </c:numRef>
          </c:val>
        </c:ser>
        <c:ser>
          <c:idx val="1"/>
          <c:order val="1"/>
          <c:tx>
            <c:strRef>
              <c:f>Sheet1!$A$53</c:f>
              <c:strCache>
                <c:ptCount val="1"/>
                <c:pt idx="0">
                  <c:v>United States</c:v>
                </c:pt>
              </c:strCache>
            </c:strRef>
          </c:tx>
          <c:dLbls>
            <c:showVal val="1"/>
          </c:dLbls>
          <c:cat>
            <c:strRef>
              <c:f>Sheet1!$B$2:$D$2</c:f>
              <c:strCache>
                <c:ptCount val="3"/>
                <c:pt idx="0">
                  <c:v>High School Graduation Rate</c:v>
                </c:pt>
                <c:pt idx="1">
                  <c:v>College-Going Rate Directly Out of High School</c:v>
                </c:pt>
                <c:pt idx="2">
                  <c:v>Participation of 25 to 49 Year Olds as a Percent of 25 to 49 Year Olds with Just a High School Diploma </c:v>
                </c:pt>
              </c:strCache>
            </c:strRef>
          </c:cat>
          <c:val>
            <c:numRef>
              <c:f>Sheet1!$B$53:$D$53</c:f>
              <c:numCache>
                <c:formatCode>0.0</c:formatCode>
                <c:ptCount val="3"/>
                <c:pt idx="0">
                  <c:v>68.599999999999994</c:v>
                </c:pt>
                <c:pt idx="1">
                  <c:v>61.6</c:v>
                </c:pt>
                <c:pt idx="2">
                  <c:v>15.313657966987424</c:v>
                </c:pt>
              </c:numCache>
            </c:numRef>
          </c:val>
        </c:ser>
        <c:ser>
          <c:idx val="2"/>
          <c:order val="2"/>
          <c:tx>
            <c:strRef>
              <c:f>Sheet1!$A$54</c:f>
              <c:strCache>
                <c:ptCount val="1"/>
                <c:pt idx="0">
                  <c:v>Top States</c:v>
                </c:pt>
              </c:strCache>
            </c:strRef>
          </c:tx>
          <c:spPr>
            <a:solidFill>
              <a:srgbClr val="CC3300"/>
            </a:solidFill>
          </c:spPr>
          <c:dLbls>
            <c:showVal val="1"/>
          </c:dLbls>
          <c:cat>
            <c:strRef>
              <c:f>Sheet1!$B$2:$D$2</c:f>
              <c:strCache>
                <c:ptCount val="3"/>
                <c:pt idx="0">
                  <c:v>High School Graduation Rate</c:v>
                </c:pt>
                <c:pt idx="1">
                  <c:v>College-Going Rate Directly Out of High School</c:v>
                </c:pt>
                <c:pt idx="2">
                  <c:v>Participation of 25 to 49 Year Olds as a Percent of 25 to 49 Year Olds with Just a High School Diploma </c:v>
                </c:pt>
              </c:strCache>
            </c:strRef>
          </c:cat>
          <c:val>
            <c:numRef>
              <c:f>Sheet1!$B$54:$D$54</c:f>
              <c:numCache>
                <c:formatCode>0.0</c:formatCode>
                <c:ptCount val="3"/>
                <c:pt idx="0">
                  <c:v>84.2</c:v>
                </c:pt>
                <c:pt idx="1">
                  <c:v>73.280000000000015</c:v>
                </c:pt>
                <c:pt idx="2">
                  <c:v>24.386283643192627</c:v>
                </c:pt>
              </c:numCache>
            </c:numRef>
          </c:val>
        </c:ser>
        <c:axId val="85402368"/>
        <c:axId val="85403904"/>
      </c:barChart>
      <c:catAx>
        <c:axId val="85402368"/>
        <c:scaling>
          <c:orientation val="minMax"/>
        </c:scaling>
        <c:axPos val="b"/>
        <c:tickLblPos val="nextTo"/>
        <c:crossAx val="85403904"/>
        <c:crosses val="autoZero"/>
        <c:auto val="1"/>
        <c:lblAlgn val="ctr"/>
        <c:lblOffset val="0"/>
      </c:catAx>
      <c:valAx>
        <c:axId val="85403904"/>
        <c:scaling>
          <c:orientation val="minMax"/>
          <c:max val="100"/>
          <c:min val="0"/>
        </c:scaling>
        <c:axPos val="l"/>
        <c:majorGridlines>
          <c:spPr>
            <a:ln>
              <a:solidFill>
                <a:prstClr val="white"/>
              </a:solidFill>
            </a:ln>
          </c:spPr>
        </c:majorGridlines>
        <c:numFmt formatCode="0" sourceLinked="0"/>
        <c:tickLblPos val="nextTo"/>
        <c:txPr>
          <a:bodyPr/>
          <a:lstStyle/>
          <a:p>
            <a:pPr>
              <a:defRPr sz="1200" baseline="0"/>
            </a:pPr>
            <a:endParaRPr lang="en-US"/>
          </a:p>
        </c:txPr>
        <c:crossAx val="85402368"/>
        <c:crosses val="autoZero"/>
        <c:crossBetween val="between"/>
        <c:majorUnit val="20"/>
      </c:valAx>
    </c:plotArea>
    <c:plotVisOnly val="1"/>
  </c:chart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Sheet1!$A$9</c:f>
              <c:strCache>
                <c:ptCount val="1"/>
                <c:pt idx="0">
                  <c:v>Arkansas</c:v>
                </c:pt>
              </c:strCache>
            </c:strRef>
          </c:tx>
          <c:dLbls>
            <c:txPr>
              <a:bodyPr/>
              <a:lstStyle/>
              <a:p>
                <a:pPr>
                  <a:defRPr sz="1200" baseline="0"/>
                </a:pPr>
                <a:endParaRPr lang="en-US"/>
              </a:p>
            </c:txPr>
            <c:showVal val="1"/>
          </c:dLbls>
          <c:cat>
            <c:strRef>
              <c:f>Sheet1!$B$5:$C$5</c:f>
              <c:strCache>
                <c:ptCount val="2"/>
                <c:pt idx="0">
                  <c:v>Public Two-Year</c:v>
                </c:pt>
                <c:pt idx="1">
                  <c:v>Public Four-Year</c:v>
                </c:pt>
              </c:strCache>
            </c:strRef>
          </c:cat>
          <c:val>
            <c:numRef>
              <c:f>Sheet1!$B$9:$C$9</c:f>
              <c:numCache>
                <c:formatCode>0.0</c:formatCode>
                <c:ptCount val="2"/>
                <c:pt idx="0">
                  <c:v>52.4</c:v>
                </c:pt>
                <c:pt idx="1">
                  <c:v>67.3</c:v>
                </c:pt>
              </c:numCache>
            </c:numRef>
          </c:val>
        </c:ser>
        <c:ser>
          <c:idx val="1"/>
          <c:order val="1"/>
          <c:tx>
            <c:strRef>
              <c:f>Sheet1!$A$56</c:f>
              <c:strCache>
                <c:ptCount val="1"/>
                <c:pt idx="0">
                  <c:v>United States</c:v>
                </c:pt>
              </c:strCache>
            </c:strRef>
          </c:tx>
          <c:dLbls>
            <c:txPr>
              <a:bodyPr/>
              <a:lstStyle/>
              <a:p>
                <a:pPr>
                  <a:defRPr sz="1200" baseline="0"/>
                </a:pPr>
                <a:endParaRPr lang="en-US"/>
              </a:p>
            </c:txPr>
            <c:showVal val="1"/>
          </c:dLbls>
          <c:cat>
            <c:strRef>
              <c:f>Sheet1!$B$5:$C$5</c:f>
              <c:strCache>
                <c:ptCount val="2"/>
                <c:pt idx="0">
                  <c:v>Public Two-Year</c:v>
                </c:pt>
                <c:pt idx="1">
                  <c:v>Public Four-Year</c:v>
                </c:pt>
              </c:strCache>
            </c:strRef>
          </c:cat>
          <c:val>
            <c:numRef>
              <c:f>Sheet1!$B$56:$C$56</c:f>
              <c:numCache>
                <c:formatCode>0.0</c:formatCode>
                <c:ptCount val="2"/>
                <c:pt idx="0">
                  <c:v>52.2</c:v>
                </c:pt>
                <c:pt idx="1">
                  <c:v>76.8</c:v>
                </c:pt>
              </c:numCache>
            </c:numRef>
          </c:val>
        </c:ser>
        <c:ser>
          <c:idx val="2"/>
          <c:order val="2"/>
          <c:tx>
            <c:strRef>
              <c:f>Sheet1!$A$57</c:f>
              <c:strCache>
                <c:ptCount val="1"/>
                <c:pt idx="0">
                  <c:v>Average of Best Performing States</c:v>
                </c:pt>
              </c:strCache>
            </c:strRef>
          </c:tx>
          <c:spPr>
            <a:solidFill>
              <a:srgbClr val="C00000"/>
            </a:solidFill>
          </c:spPr>
          <c:dLbls>
            <c:txPr>
              <a:bodyPr/>
              <a:lstStyle/>
              <a:p>
                <a:pPr>
                  <a:defRPr sz="1200" baseline="0"/>
                </a:pPr>
                <a:endParaRPr lang="en-US"/>
              </a:p>
            </c:txPr>
            <c:showVal val="1"/>
          </c:dLbls>
          <c:cat>
            <c:strRef>
              <c:f>Sheet1!$B$5:$C$5</c:f>
              <c:strCache>
                <c:ptCount val="2"/>
                <c:pt idx="0">
                  <c:v>Public Two-Year</c:v>
                </c:pt>
                <c:pt idx="1">
                  <c:v>Public Four-Year</c:v>
                </c:pt>
              </c:strCache>
            </c:strRef>
          </c:cat>
          <c:val>
            <c:numRef>
              <c:f>Sheet1!$B$57:$C$57</c:f>
              <c:numCache>
                <c:formatCode>0.0</c:formatCode>
                <c:ptCount val="2"/>
                <c:pt idx="0">
                  <c:v>62.320000000000007</c:v>
                </c:pt>
                <c:pt idx="1">
                  <c:v>84.4</c:v>
                </c:pt>
              </c:numCache>
            </c:numRef>
          </c:val>
        </c:ser>
        <c:axId val="96356608"/>
        <c:axId val="96366592"/>
      </c:barChart>
      <c:catAx>
        <c:axId val="96356608"/>
        <c:scaling>
          <c:orientation val="minMax"/>
        </c:scaling>
        <c:axPos val="b"/>
        <c:tickLblPos val="nextTo"/>
        <c:txPr>
          <a:bodyPr/>
          <a:lstStyle/>
          <a:p>
            <a:pPr>
              <a:defRPr sz="1800" baseline="0"/>
            </a:pPr>
            <a:endParaRPr lang="en-US"/>
          </a:p>
        </c:txPr>
        <c:crossAx val="96366592"/>
        <c:crosses val="autoZero"/>
        <c:auto val="1"/>
        <c:lblAlgn val="ctr"/>
        <c:lblOffset val="0"/>
      </c:catAx>
      <c:valAx>
        <c:axId val="96366592"/>
        <c:scaling>
          <c:orientation val="minMax"/>
          <c:max val="100"/>
          <c:min val="0"/>
        </c:scaling>
        <c:axPos val="l"/>
        <c:numFmt formatCode="0" sourceLinked="0"/>
        <c:tickLblPos val="nextTo"/>
        <c:txPr>
          <a:bodyPr/>
          <a:lstStyle/>
          <a:p>
            <a:pPr>
              <a:defRPr sz="1300" baseline="0"/>
            </a:pPr>
            <a:endParaRPr lang="en-US"/>
          </a:p>
        </c:txPr>
        <c:crossAx val="96356608"/>
        <c:crosses val="autoZero"/>
        <c:crossBetween val="between"/>
        <c:majorUnit val="20"/>
      </c:valAx>
    </c:plotArea>
    <c:legend>
      <c:legendPos val="t"/>
      <c:layout>
        <c:manualLayout>
          <c:xMode val="edge"/>
          <c:yMode val="edge"/>
          <c:x val="8.7886883220377382E-2"/>
          <c:y val="6.1657032755298692E-2"/>
          <c:w val="0.87993653996593046"/>
          <c:h val="5.8384233762687178E-2"/>
        </c:manualLayout>
      </c:layout>
      <c:txPr>
        <a:bodyPr/>
        <a:lstStyle/>
        <a:p>
          <a:pPr>
            <a:defRPr sz="1400" baseline="0"/>
          </a:pPr>
          <a:endParaRPr lang="en-US"/>
        </a:p>
      </c:txPr>
    </c:legend>
    <c:plotVisOnly val="1"/>
  </c:chart>
  <c:spPr>
    <a:ln>
      <a:noFill/>
    </a:ln>
  </c:spPr>
  <c:externalData r:id="rId1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BC4D58-D3E6-4FE6-8883-056BCDB49290}" type="datetimeFigureOut">
              <a:rPr lang="en-US" smtClean="0"/>
              <a:pPr/>
              <a:t>9/22/2010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713865-6A90-42BA-ACE4-14703D05F3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1E7112B-52BB-4AA9-B237-43A22C0984CA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421" y="4344025"/>
            <a:ext cx="5486711" cy="4114488"/>
          </a:xfrm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1019887-E2A9-4037-BB5E-BF0A5A1E1807}" type="slidenum">
              <a:rPr lang="en-US">
                <a:solidFill>
                  <a:srgbClr val="000000"/>
                </a:solidFill>
              </a:rPr>
              <a:pPr>
                <a:defRPr/>
              </a:pPr>
              <a:t>15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D3BD902-6377-414A-829D-1DF5E8E5B6DE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1290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90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ECE933C-A374-4657-88B6-AD70C8F6AD79}" type="slidenum">
              <a:rPr lang="en-US"/>
              <a:pPr/>
              <a:t>20</a:t>
            </a:fld>
            <a:endParaRPr lang="en-US"/>
          </a:p>
        </p:txBody>
      </p:sp>
      <p:sp>
        <p:nvSpPr>
          <p:cNvPr id="4155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55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48EE6A5-5390-47FF-8041-D9D58DCCBCDB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D39BDB4-EC28-458A-9169-CCE8D208862D}" type="slidenum">
              <a:rPr lang="en-US" smtClean="0"/>
              <a:pPr/>
              <a:t>23</a:t>
            </a:fld>
            <a:endParaRPr lang="en-US" smtClean="0"/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421" y="4344025"/>
            <a:ext cx="5486711" cy="4114488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338138"/>
            <a:ext cx="9144000" cy="762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2400" b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0" y="0"/>
            <a:ext cx="2667000" cy="381000"/>
          </a:xfrm>
          <a:prstGeom prst="rect">
            <a:avLst/>
          </a:prstGeom>
          <a:solidFill>
            <a:srgbClr val="4975AD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2400" b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2667000" y="0"/>
            <a:ext cx="6477000" cy="381000"/>
          </a:xfrm>
          <a:prstGeom prst="rect">
            <a:avLst/>
          </a:prstGeom>
          <a:solidFill>
            <a:srgbClr val="FFCC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2400" b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" name="Line 10"/>
          <p:cNvSpPr>
            <a:spLocks noChangeShapeType="1"/>
          </p:cNvSpPr>
          <p:nvPr/>
        </p:nvSpPr>
        <p:spPr bwMode="auto">
          <a:xfrm>
            <a:off x="0" y="304800"/>
            <a:ext cx="4114800" cy="0"/>
          </a:xfrm>
          <a:prstGeom prst="line">
            <a:avLst/>
          </a:prstGeom>
          <a:noFill/>
          <a:ln w="28575">
            <a:solidFill>
              <a:srgbClr val="FF6600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pPr eaLnBrk="0" hangingPunct="0">
              <a:defRPr/>
            </a:pPr>
            <a:endParaRPr lang="en-US" sz="2400" b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8" name="Line 11"/>
          <p:cNvSpPr>
            <a:spLocks noChangeShapeType="1"/>
          </p:cNvSpPr>
          <p:nvPr/>
        </p:nvSpPr>
        <p:spPr bwMode="auto">
          <a:xfrm>
            <a:off x="4572000" y="4343400"/>
            <a:ext cx="4114800" cy="0"/>
          </a:xfrm>
          <a:prstGeom prst="line">
            <a:avLst/>
          </a:prstGeom>
          <a:noFill/>
          <a:ln w="28575">
            <a:solidFill>
              <a:srgbClr val="FF6600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pPr eaLnBrk="0" hangingPunct="0">
              <a:defRPr/>
            </a:pPr>
            <a:endParaRPr lang="en-US" sz="2400" b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9" name="Rectangle 12"/>
          <p:cNvSpPr>
            <a:spLocks noChangeArrowheads="1"/>
          </p:cNvSpPr>
          <p:nvPr/>
        </p:nvSpPr>
        <p:spPr bwMode="auto">
          <a:xfrm>
            <a:off x="0" y="6096000"/>
            <a:ext cx="6477000" cy="762000"/>
          </a:xfrm>
          <a:prstGeom prst="rect">
            <a:avLst/>
          </a:prstGeom>
          <a:solidFill>
            <a:srgbClr val="FFCC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2400" b="1">
              <a:solidFill>
                <a:srgbClr val="000000"/>
              </a:solidFill>
              <a:latin typeface="Times New Roman" pitchFamily="18" charset="0"/>
            </a:endParaRPr>
          </a:p>
        </p:txBody>
      </p:sp>
      <p:pic>
        <p:nvPicPr>
          <p:cNvPr id="10" name="Picture 13" descr="Logo 2007-Box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5562600"/>
            <a:ext cx="795338" cy="893763"/>
          </a:xfrm>
          <a:prstGeom prst="rect">
            <a:avLst/>
          </a:prstGeom>
          <a:noFill/>
          <a:effectLst>
            <a:outerShdw dist="52363" dir="4557825" algn="ctr" rotWithShape="0">
              <a:schemeClr val="tx2">
                <a:alpha val="50000"/>
              </a:schemeClr>
            </a:outerShdw>
          </a:effectLst>
        </p:spPr>
      </p:pic>
      <p:pic>
        <p:nvPicPr>
          <p:cNvPr id="11" name="Picture 1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4575" y="5661025"/>
            <a:ext cx="2133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 Box 16"/>
          <p:cNvSpPr txBox="1">
            <a:spLocks noChangeArrowheads="1"/>
          </p:cNvSpPr>
          <p:nvPr/>
        </p:nvSpPr>
        <p:spPr bwMode="auto">
          <a:xfrm>
            <a:off x="1001713" y="6096000"/>
            <a:ext cx="5257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1200" b="1">
                <a:solidFill>
                  <a:srgbClr val="000000"/>
                </a:solidFill>
                <a:latin typeface="Tahoma" pitchFamily="34" charset="0"/>
              </a:rPr>
              <a:t>National Center for Higher Education Management Systems</a:t>
            </a:r>
          </a:p>
        </p:txBody>
      </p:sp>
      <p:sp>
        <p:nvSpPr>
          <p:cNvPr id="13" name="Text Box 17"/>
          <p:cNvSpPr txBox="1">
            <a:spLocks noChangeArrowheads="1"/>
          </p:cNvSpPr>
          <p:nvPr/>
        </p:nvSpPr>
        <p:spPr bwMode="auto">
          <a:xfrm>
            <a:off x="1001713" y="6278563"/>
            <a:ext cx="5257800" cy="379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lnSpc>
                <a:spcPct val="95000"/>
              </a:lnSpc>
              <a:spcBef>
                <a:spcPct val="20000"/>
              </a:spcBef>
              <a:defRPr/>
            </a:pPr>
            <a:r>
              <a:rPr lang="en-US" sz="900" b="1">
                <a:solidFill>
                  <a:srgbClr val="000000"/>
                </a:solidFill>
                <a:latin typeface="Tahoma" pitchFamily="34" charset="0"/>
              </a:rPr>
              <a:t>3035 Center Green Drive, Suite 150</a:t>
            </a:r>
          </a:p>
          <a:p>
            <a:pPr eaLnBrk="0" hangingPunct="0">
              <a:lnSpc>
                <a:spcPct val="95000"/>
              </a:lnSpc>
              <a:spcBef>
                <a:spcPct val="20000"/>
              </a:spcBef>
              <a:defRPr/>
            </a:pPr>
            <a:r>
              <a:rPr lang="en-US" sz="900" b="1">
                <a:solidFill>
                  <a:srgbClr val="000000"/>
                </a:solidFill>
                <a:latin typeface="Tahoma" pitchFamily="34" charset="0"/>
              </a:rPr>
              <a:t>Boulder, Colorado 80301</a:t>
            </a:r>
          </a:p>
        </p:txBody>
      </p:sp>
      <p:pic>
        <p:nvPicPr>
          <p:cNvPr id="14" name="Picture 2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24600" y="1066800"/>
            <a:ext cx="28194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1524000"/>
            <a:ext cx="7772400" cy="1470025"/>
          </a:xfrm>
        </p:spPr>
        <p:txBody>
          <a:bodyPr/>
          <a:lstStyle>
            <a:lvl1pPr algn="l"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0" y="4495800"/>
            <a:ext cx="6400800" cy="990600"/>
          </a:xfrm>
        </p:spPr>
        <p:txBody>
          <a:bodyPr/>
          <a:lstStyle>
            <a:lvl1pPr marL="0" indent="0" algn="r">
              <a:buFontTx/>
              <a:buNone/>
              <a:defRPr sz="1600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84BE6F-B28E-4F75-AA2C-992C4AB63F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84BE6F-B28E-4F75-AA2C-992C4AB63F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A71B0A-34E8-4C49-AB0C-05DF197185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84BE6F-B28E-4F75-AA2C-992C4AB63F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133600"/>
            <a:ext cx="7772400" cy="1362075"/>
          </a:xfrm>
        </p:spPr>
        <p:txBody>
          <a:bodyPr anchor="t"/>
          <a:lstStyle>
            <a:lvl1pPr algn="ctr">
              <a:defRPr sz="4000" b="1" cap="none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84BE6F-B28E-4F75-AA2C-992C4AB63F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84BE6F-B28E-4F75-AA2C-992C4AB63F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84BE6F-B28E-4F75-AA2C-992C4AB63F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0368"/>
            <a:ext cx="8229600" cy="95794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>
                <a:latin typeface="+mj-lt"/>
              </a:defRPr>
            </a:lvl1pPr>
          </a:lstStyle>
          <a:p>
            <a:fld id="{7384BE6F-B28E-4F75-AA2C-992C4AB63F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84BE6F-B28E-4F75-AA2C-992C4AB63F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84BE6F-B28E-4F75-AA2C-992C4AB63F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84BE6F-B28E-4F75-AA2C-992C4AB63F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0"/>
          <p:cNvPicPr>
            <a:picLocks noChangeAspect="1" noChangeArrowheads="1"/>
          </p:cNvPicPr>
          <p:nvPr/>
        </p:nvPicPr>
        <p:blipFill>
          <a:blip r:embed="rId14" cstate="print"/>
          <a:srcRect l="14954" b="20168"/>
          <a:stretch>
            <a:fillRect/>
          </a:stretch>
        </p:blipFill>
        <p:spPr bwMode="auto">
          <a:xfrm>
            <a:off x="0" y="5953125"/>
            <a:ext cx="866775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02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850" y="6613525"/>
            <a:ext cx="9144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900" b="1">
                <a:solidFill>
                  <a:srgbClr val="4975AD"/>
                </a:solidFill>
                <a:latin typeface="Times New Roman" pitchFamily="18" charset="0"/>
              </a:defRPr>
            </a:lvl1pPr>
          </a:lstStyle>
          <a:p>
            <a:fld id="{7384BE6F-B28E-4F75-AA2C-992C4AB63FA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054" name="Picture 9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619125" y="6457950"/>
            <a:ext cx="860425" cy="18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5" name="Line 11"/>
          <p:cNvSpPr>
            <a:spLocks noChangeShapeType="1"/>
          </p:cNvSpPr>
          <p:nvPr/>
        </p:nvSpPr>
        <p:spPr bwMode="auto">
          <a:xfrm>
            <a:off x="838200" y="6400800"/>
            <a:ext cx="1143000" cy="0"/>
          </a:xfrm>
          <a:prstGeom prst="line">
            <a:avLst/>
          </a:prstGeom>
          <a:noFill/>
          <a:ln w="28575">
            <a:solidFill>
              <a:srgbClr val="FF6600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pPr eaLnBrk="0" hangingPunct="0">
              <a:defRPr/>
            </a:pPr>
            <a:endParaRPr lang="en-US" sz="2400" b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5883275" y="-4763"/>
            <a:ext cx="831850" cy="233363"/>
          </a:xfrm>
          <a:prstGeom prst="rect">
            <a:avLst/>
          </a:prstGeom>
          <a:solidFill>
            <a:srgbClr val="4975AD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2400" b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39" name="Rectangle 15"/>
          <p:cNvSpPr>
            <a:spLocks noChangeArrowheads="1"/>
          </p:cNvSpPr>
          <p:nvPr/>
        </p:nvSpPr>
        <p:spPr bwMode="auto">
          <a:xfrm>
            <a:off x="6705600" y="-4763"/>
            <a:ext cx="2438400" cy="233363"/>
          </a:xfrm>
          <a:prstGeom prst="rect">
            <a:avLst/>
          </a:prstGeom>
          <a:solidFill>
            <a:srgbClr val="FFCC00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2400" b="1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>
          <a:solidFill>
            <a:srgbClr val="4975AD"/>
          </a:solidFill>
          <a:latin typeface="+mj-lt"/>
          <a:ea typeface="+mj-ea"/>
          <a:cs typeface="+mj-cs"/>
        </a:defRPr>
      </a:lvl1pPr>
      <a:lvl2pPr algn="r" rtl="0" eaLnBrk="1" fontAlgn="base" hangingPunct="1">
        <a:spcBef>
          <a:spcPct val="0"/>
        </a:spcBef>
        <a:spcAft>
          <a:spcPct val="0"/>
        </a:spcAft>
        <a:defRPr sz="2800">
          <a:solidFill>
            <a:srgbClr val="4975AD"/>
          </a:solidFill>
          <a:latin typeface="Tahoma" pitchFamily="34" charset="0"/>
        </a:defRPr>
      </a:lvl2pPr>
      <a:lvl3pPr algn="r" rtl="0" eaLnBrk="1" fontAlgn="base" hangingPunct="1">
        <a:spcBef>
          <a:spcPct val="0"/>
        </a:spcBef>
        <a:spcAft>
          <a:spcPct val="0"/>
        </a:spcAft>
        <a:defRPr sz="2800">
          <a:solidFill>
            <a:srgbClr val="4975AD"/>
          </a:solidFill>
          <a:latin typeface="Tahoma" pitchFamily="34" charset="0"/>
        </a:defRPr>
      </a:lvl3pPr>
      <a:lvl4pPr algn="r" rtl="0" eaLnBrk="1" fontAlgn="base" hangingPunct="1">
        <a:spcBef>
          <a:spcPct val="0"/>
        </a:spcBef>
        <a:spcAft>
          <a:spcPct val="0"/>
        </a:spcAft>
        <a:defRPr sz="2800">
          <a:solidFill>
            <a:srgbClr val="4975AD"/>
          </a:solidFill>
          <a:latin typeface="Tahoma" pitchFamily="34" charset="0"/>
        </a:defRPr>
      </a:lvl4pPr>
      <a:lvl5pPr algn="r" rtl="0" eaLnBrk="1" fontAlgn="base" hangingPunct="1">
        <a:spcBef>
          <a:spcPct val="0"/>
        </a:spcBef>
        <a:spcAft>
          <a:spcPct val="0"/>
        </a:spcAft>
        <a:defRPr sz="2800">
          <a:solidFill>
            <a:srgbClr val="4975AD"/>
          </a:solidFill>
          <a:latin typeface="Tahoma" pitchFamily="34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2800">
          <a:solidFill>
            <a:srgbClr val="4975AD"/>
          </a:solidFill>
          <a:latin typeface="Tahoma" pitchFamily="34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2800">
          <a:solidFill>
            <a:srgbClr val="4975AD"/>
          </a:solidFill>
          <a:latin typeface="Tahoma" pitchFamily="34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2800">
          <a:solidFill>
            <a:srgbClr val="4975AD"/>
          </a:solidFill>
          <a:latin typeface="Tahoma" pitchFamily="34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2800">
          <a:solidFill>
            <a:srgbClr val="4975AD"/>
          </a:solidFill>
          <a:latin typeface="Tahom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97-2003_Worksheet1.xls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Microsoft_Office_Excel_97-2003_Worksheet2.xls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1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97-2003_Worksheet3.xls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2.bin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3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4.bin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97-2003_Worksheet4.xls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8.v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97-2003_Worksheet5.xls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9.v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97-2003_Worksheet6.xls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0.v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97-2003_Worksheet7.xls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1.v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97-2003_Worksheet8.xls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2.v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State Profile: Arkansas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Fayetteville, Arkansas</a:t>
            </a:r>
          </a:p>
          <a:p>
            <a:r>
              <a:rPr lang="en-US" dirty="0" smtClean="0"/>
              <a:t>September 25, 2010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Educational Attainment and Rank Among States</a:t>
            </a:r>
            <a:br>
              <a:rPr lang="en-US" dirty="0" smtClean="0"/>
            </a:br>
            <a:r>
              <a:rPr lang="en-US" sz="1800" dirty="0" smtClean="0"/>
              <a:t>Arkansas, 2007</a:t>
            </a:r>
            <a:endParaRPr lang="en-US" dirty="0"/>
          </a:p>
        </p:txBody>
      </p:sp>
      <p:grpSp>
        <p:nvGrpSpPr>
          <p:cNvPr id="4" name="Group 9"/>
          <p:cNvGrpSpPr/>
          <p:nvPr/>
        </p:nvGrpSpPr>
        <p:grpSpPr>
          <a:xfrm>
            <a:off x="1066800" y="1244600"/>
            <a:ext cx="6934200" cy="4622800"/>
            <a:chOff x="1295400" y="1219200"/>
            <a:chExt cx="6934200" cy="4622800"/>
          </a:xfrm>
        </p:grpSpPr>
        <p:graphicFrame>
          <p:nvGraphicFramePr>
            <p:cNvPr id="3" name="Chart 2"/>
            <p:cNvGraphicFramePr/>
            <p:nvPr/>
          </p:nvGraphicFramePr>
          <p:xfrm>
            <a:off x="1295400" y="1219200"/>
            <a:ext cx="6934200" cy="46228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5" name="TextBox 4"/>
            <p:cNvSpPr txBox="1"/>
            <p:nvPr/>
          </p:nvSpPr>
          <p:spPr>
            <a:xfrm>
              <a:off x="4800600" y="4800600"/>
              <a:ext cx="90601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0" dirty="0" smtClean="0">
                  <a:latin typeface="Trebuchet MS" pitchFamily="34" charset="0"/>
                </a:rPr>
                <a:t>Rank 50</a:t>
              </a:r>
              <a:endParaRPr lang="en-US" sz="1600" b="0" dirty="0">
                <a:latin typeface="Trebuchet MS" pitchFamily="34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5334000" y="4038600"/>
              <a:ext cx="90601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0" dirty="0" smtClean="0">
                  <a:latin typeface="Trebuchet MS" pitchFamily="34" charset="0"/>
                </a:rPr>
                <a:t>Rank 48</a:t>
              </a:r>
              <a:endParaRPr lang="en-US" sz="1600" b="0" dirty="0">
                <a:latin typeface="Trebuchet MS" pitchFamily="34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800600" y="3200400"/>
              <a:ext cx="90601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0" dirty="0" smtClean="0">
                  <a:latin typeface="Trebuchet MS" pitchFamily="34" charset="0"/>
                </a:rPr>
                <a:t>Rank 48</a:t>
              </a:r>
              <a:endParaRPr lang="en-US" sz="1600" b="0" dirty="0">
                <a:latin typeface="Trebuchet MS" pitchFamily="34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951983" y="2384502"/>
              <a:ext cx="90601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0" dirty="0" smtClean="0">
                  <a:latin typeface="Trebuchet MS" pitchFamily="34" charset="0"/>
                </a:rPr>
                <a:t>Rank 43</a:t>
              </a:r>
              <a:endParaRPr lang="en-US" sz="1600" b="0" dirty="0">
                <a:latin typeface="Trebuchet MS" pitchFamily="34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5951983" y="1622502"/>
              <a:ext cx="90601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0" dirty="0" smtClean="0">
                  <a:latin typeface="Trebuchet MS" pitchFamily="34" charset="0"/>
                </a:rPr>
                <a:t>Rank 41</a:t>
              </a:r>
              <a:endParaRPr lang="en-US" sz="1600" b="0" dirty="0">
                <a:latin typeface="Trebuchet MS" pitchFamily="34" charset="0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4572000" y="6400800"/>
            <a:ext cx="425308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0" dirty="0" smtClean="0">
                <a:latin typeface="Trebuchet MS" pitchFamily="34" charset="0"/>
              </a:rPr>
              <a:t>Source:  U.S. Census Bureau, 2007 American Community Survey.</a:t>
            </a:r>
            <a:endParaRPr lang="en-US" sz="1100" b="0" dirty="0">
              <a:latin typeface="Trebuchet MS" pitchFamily="34" charset="0"/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84BE6F-B28E-4F75-AA2C-992C4AB63FA3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Title 1"/>
          <p:cNvSpPr>
            <a:spLocks noGrp="1"/>
          </p:cNvSpPr>
          <p:nvPr>
            <p:ph type="title"/>
          </p:nvPr>
        </p:nvSpPr>
        <p:spPr>
          <a:xfrm>
            <a:off x="457200" y="250825"/>
            <a:ext cx="8229600" cy="957263"/>
          </a:xfrm>
        </p:spPr>
        <p:txBody>
          <a:bodyPr/>
          <a:lstStyle/>
          <a:p>
            <a:r>
              <a:rPr lang="en-US" sz="2400" dirty="0" smtClean="0"/>
              <a:t>Percent of Population Age 25-64 with Less than a High School Diploma </a:t>
            </a:r>
            <a:r>
              <a:rPr lang="en-US" sz="2000" dirty="0" smtClean="0"/>
              <a:t>(2007)</a:t>
            </a:r>
            <a:endParaRPr lang="en-US" sz="2400" dirty="0" smtClean="0"/>
          </a:p>
        </p:txBody>
      </p:sp>
      <p:sp>
        <p:nvSpPr>
          <p:cNvPr id="1024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149C8CBF-6AC3-4F6B-ADD0-247ADC02EDAF}" type="slidenum">
              <a:rPr lang="en-US" smtClean="0"/>
              <a:pPr>
                <a:defRPr/>
              </a:pPr>
              <a:t>11</a:t>
            </a:fld>
            <a:endParaRPr lang="en-US" smtClean="0"/>
          </a:p>
        </p:txBody>
      </p:sp>
      <p:graphicFrame>
        <p:nvGraphicFramePr>
          <p:cNvPr id="31746" name="Chart 4"/>
          <p:cNvGraphicFramePr>
            <a:graphicFrameLocks/>
          </p:cNvGraphicFramePr>
          <p:nvPr/>
        </p:nvGraphicFramePr>
        <p:xfrm>
          <a:off x="323850" y="1233488"/>
          <a:ext cx="8439150" cy="4905375"/>
        </p:xfrm>
        <a:graphic>
          <a:graphicData uri="http://schemas.openxmlformats.org/presentationml/2006/ole">
            <p:oleObj spid="_x0000_s3074" name="Chart" r:id="rId3" imgW="8439150" imgH="4905375" progId="Excel.Sheet.8">
              <p:embed/>
            </p:oleObj>
          </a:graphicData>
        </a:graphic>
      </p:graphicFrame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4419600" y="6391275"/>
            <a:ext cx="4572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1000">
                <a:latin typeface="Tahoma" pitchFamily="34" charset="0"/>
              </a:rPr>
              <a:t>Source:  U.S. Census Bureau, 2007 American Community Survey; Tables B15001 and C15001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86000" y="6324600"/>
            <a:ext cx="6553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Source: U.S. Census Bureau, 2008 American Community Survey</a:t>
            </a:r>
            <a:endParaRPr lang="en-US" sz="1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Chart 5"/>
          <p:cNvGraphicFramePr/>
          <p:nvPr/>
        </p:nvGraphicFramePr>
        <p:xfrm>
          <a:off x="304800" y="838200"/>
          <a:ext cx="8420100" cy="5619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Percent of Adults Aged 25 to 64 with Associate Degrees and Higher (2008)</a:t>
            </a:r>
            <a:endParaRPr lang="en-US" sz="2400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84BE6F-B28E-4F75-AA2C-992C4AB63FA3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143125" y="1727200"/>
            <a:ext cx="5319713" cy="4543425"/>
            <a:chOff x="823" y="765"/>
            <a:chExt cx="3351" cy="2862"/>
          </a:xfrm>
        </p:grpSpPr>
        <p:sp>
          <p:nvSpPr>
            <p:cNvPr id="4191235" name="Freeform 3"/>
            <p:cNvSpPr>
              <a:spLocks/>
            </p:cNvSpPr>
            <p:nvPr/>
          </p:nvSpPr>
          <p:spPr bwMode="auto">
            <a:xfrm>
              <a:off x="1285" y="2199"/>
              <a:ext cx="361" cy="336"/>
            </a:xfrm>
            <a:custGeom>
              <a:avLst/>
              <a:gdLst/>
              <a:ahLst/>
              <a:cxnLst>
                <a:cxn ang="0">
                  <a:pos x="0" y="324"/>
                </a:cxn>
                <a:cxn ang="0">
                  <a:pos x="55" y="330"/>
                </a:cxn>
                <a:cxn ang="0">
                  <a:pos x="67" y="330"/>
                </a:cxn>
                <a:cxn ang="0">
                  <a:pos x="79" y="330"/>
                </a:cxn>
                <a:cxn ang="0">
                  <a:pos x="127" y="330"/>
                </a:cxn>
                <a:cxn ang="0">
                  <a:pos x="151" y="330"/>
                </a:cxn>
                <a:cxn ang="0">
                  <a:pos x="175" y="330"/>
                </a:cxn>
                <a:cxn ang="0">
                  <a:pos x="211" y="330"/>
                </a:cxn>
                <a:cxn ang="0">
                  <a:pos x="253" y="330"/>
                </a:cxn>
                <a:cxn ang="0">
                  <a:pos x="259" y="330"/>
                </a:cxn>
                <a:cxn ang="0">
                  <a:pos x="307" y="336"/>
                </a:cxn>
                <a:cxn ang="0">
                  <a:pos x="331" y="336"/>
                </a:cxn>
                <a:cxn ang="0">
                  <a:pos x="337" y="336"/>
                </a:cxn>
                <a:cxn ang="0">
                  <a:pos x="355" y="336"/>
                </a:cxn>
                <a:cxn ang="0">
                  <a:pos x="355" y="330"/>
                </a:cxn>
                <a:cxn ang="0">
                  <a:pos x="355" y="324"/>
                </a:cxn>
                <a:cxn ang="0">
                  <a:pos x="355" y="318"/>
                </a:cxn>
                <a:cxn ang="0">
                  <a:pos x="355" y="312"/>
                </a:cxn>
                <a:cxn ang="0">
                  <a:pos x="355" y="306"/>
                </a:cxn>
                <a:cxn ang="0">
                  <a:pos x="355" y="288"/>
                </a:cxn>
                <a:cxn ang="0">
                  <a:pos x="355" y="204"/>
                </a:cxn>
                <a:cxn ang="0">
                  <a:pos x="355" y="180"/>
                </a:cxn>
                <a:cxn ang="0">
                  <a:pos x="355" y="168"/>
                </a:cxn>
                <a:cxn ang="0">
                  <a:pos x="355" y="54"/>
                </a:cxn>
                <a:cxn ang="0">
                  <a:pos x="361" y="54"/>
                </a:cxn>
                <a:cxn ang="0">
                  <a:pos x="361" y="6"/>
                </a:cxn>
                <a:cxn ang="0">
                  <a:pos x="331" y="6"/>
                </a:cxn>
                <a:cxn ang="0">
                  <a:pos x="325" y="6"/>
                </a:cxn>
                <a:cxn ang="0">
                  <a:pos x="295" y="6"/>
                </a:cxn>
                <a:cxn ang="0">
                  <a:pos x="289" y="6"/>
                </a:cxn>
                <a:cxn ang="0">
                  <a:pos x="247" y="6"/>
                </a:cxn>
                <a:cxn ang="0">
                  <a:pos x="235" y="6"/>
                </a:cxn>
                <a:cxn ang="0">
                  <a:pos x="229" y="6"/>
                </a:cxn>
                <a:cxn ang="0">
                  <a:pos x="193" y="6"/>
                </a:cxn>
                <a:cxn ang="0">
                  <a:pos x="163" y="6"/>
                </a:cxn>
                <a:cxn ang="0">
                  <a:pos x="151" y="0"/>
                </a:cxn>
                <a:cxn ang="0">
                  <a:pos x="139" y="0"/>
                </a:cxn>
                <a:cxn ang="0">
                  <a:pos x="127" y="0"/>
                </a:cxn>
                <a:cxn ang="0">
                  <a:pos x="127" y="12"/>
                </a:cxn>
                <a:cxn ang="0">
                  <a:pos x="121" y="12"/>
                </a:cxn>
                <a:cxn ang="0">
                  <a:pos x="103" y="12"/>
                </a:cxn>
                <a:cxn ang="0">
                  <a:pos x="103" y="24"/>
                </a:cxn>
                <a:cxn ang="0">
                  <a:pos x="79" y="24"/>
                </a:cxn>
                <a:cxn ang="0">
                  <a:pos x="79" y="30"/>
                </a:cxn>
                <a:cxn ang="0">
                  <a:pos x="55" y="30"/>
                </a:cxn>
                <a:cxn ang="0">
                  <a:pos x="43" y="30"/>
                </a:cxn>
                <a:cxn ang="0">
                  <a:pos x="43" y="48"/>
                </a:cxn>
                <a:cxn ang="0">
                  <a:pos x="37" y="48"/>
                </a:cxn>
                <a:cxn ang="0">
                  <a:pos x="37" y="66"/>
                </a:cxn>
                <a:cxn ang="0">
                  <a:pos x="31" y="66"/>
                </a:cxn>
                <a:cxn ang="0">
                  <a:pos x="25" y="66"/>
                </a:cxn>
                <a:cxn ang="0">
                  <a:pos x="0" y="66"/>
                </a:cxn>
                <a:cxn ang="0">
                  <a:pos x="0" y="204"/>
                </a:cxn>
                <a:cxn ang="0">
                  <a:pos x="0" y="306"/>
                </a:cxn>
                <a:cxn ang="0">
                  <a:pos x="0" y="324"/>
                </a:cxn>
              </a:cxnLst>
              <a:rect l="0" t="0" r="r" b="b"/>
              <a:pathLst>
                <a:path w="361" h="336">
                  <a:moveTo>
                    <a:pt x="0" y="324"/>
                  </a:moveTo>
                  <a:lnTo>
                    <a:pt x="55" y="330"/>
                  </a:lnTo>
                  <a:lnTo>
                    <a:pt x="67" y="330"/>
                  </a:lnTo>
                  <a:lnTo>
                    <a:pt x="79" y="330"/>
                  </a:lnTo>
                  <a:lnTo>
                    <a:pt x="127" y="330"/>
                  </a:lnTo>
                  <a:lnTo>
                    <a:pt x="151" y="330"/>
                  </a:lnTo>
                  <a:lnTo>
                    <a:pt x="175" y="330"/>
                  </a:lnTo>
                  <a:lnTo>
                    <a:pt x="211" y="330"/>
                  </a:lnTo>
                  <a:lnTo>
                    <a:pt x="253" y="330"/>
                  </a:lnTo>
                  <a:lnTo>
                    <a:pt x="259" y="330"/>
                  </a:lnTo>
                  <a:lnTo>
                    <a:pt x="307" y="336"/>
                  </a:lnTo>
                  <a:lnTo>
                    <a:pt x="331" y="336"/>
                  </a:lnTo>
                  <a:lnTo>
                    <a:pt x="337" y="336"/>
                  </a:lnTo>
                  <a:lnTo>
                    <a:pt x="355" y="336"/>
                  </a:lnTo>
                  <a:lnTo>
                    <a:pt x="355" y="330"/>
                  </a:lnTo>
                  <a:lnTo>
                    <a:pt x="355" y="324"/>
                  </a:lnTo>
                  <a:lnTo>
                    <a:pt x="355" y="318"/>
                  </a:lnTo>
                  <a:lnTo>
                    <a:pt x="355" y="312"/>
                  </a:lnTo>
                  <a:lnTo>
                    <a:pt x="355" y="306"/>
                  </a:lnTo>
                  <a:lnTo>
                    <a:pt x="355" y="288"/>
                  </a:lnTo>
                  <a:lnTo>
                    <a:pt x="355" y="204"/>
                  </a:lnTo>
                  <a:lnTo>
                    <a:pt x="355" y="180"/>
                  </a:lnTo>
                  <a:lnTo>
                    <a:pt x="355" y="168"/>
                  </a:lnTo>
                  <a:lnTo>
                    <a:pt x="355" y="54"/>
                  </a:lnTo>
                  <a:lnTo>
                    <a:pt x="361" y="54"/>
                  </a:lnTo>
                  <a:lnTo>
                    <a:pt x="361" y="6"/>
                  </a:lnTo>
                  <a:lnTo>
                    <a:pt x="331" y="6"/>
                  </a:lnTo>
                  <a:lnTo>
                    <a:pt x="325" y="6"/>
                  </a:lnTo>
                  <a:lnTo>
                    <a:pt x="295" y="6"/>
                  </a:lnTo>
                  <a:lnTo>
                    <a:pt x="289" y="6"/>
                  </a:lnTo>
                  <a:lnTo>
                    <a:pt x="247" y="6"/>
                  </a:lnTo>
                  <a:lnTo>
                    <a:pt x="235" y="6"/>
                  </a:lnTo>
                  <a:lnTo>
                    <a:pt x="229" y="6"/>
                  </a:lnTo>
                  <a:lnTo>
                    <a:pt x="193" y="6"/>
                  </a:lnTo>
                  <a:lnTo>
                    <a:pt x="163" y="6"/>
                  </a:lnTo>
                  <a:lnTo>
                    <a:pt x="151" y="0"/>
                  </a:lnTo>
                  <a:lnTo>
                    <a:pt x="139" y="0"/>
                  </a:lnTo>
                  <a:lnTo>
                    <a:pt x="127" y="0"/>
                  </a:lnTo>
                  <a:lnTo>
                    <a:pt x="127" y="12"/>
                  </a:lnTo>
                  <a:lnTo>
                    <a:pt x="121" y="12"/>
                  </a:lnTo>
                  <a:lnTo>
                    <a:pt x="103" y="12"/>
                  </a:lnTo>
                  <a:lnTo>
                    <a:pt x="103" y="24"/>
                  </a:lnTo>
                  <a:lnTo>
                    <a:pt x="79" y="24"/>
                  </a:lnTo>
                  <a:lnTo>
                    <a:pt x="79" y="30"/>
                  </a:lnTo>
                  <a:lnTo>
                    <a:pt x="55" y="30"/>
                  </a:lnTo>
                  <a:lnTo>
                    <a:pt x="43" y="30"/>
                  </a:lnTo>
                  <a:lnTo>
                    <a:pt x="43" y="48"/>
                  </a:lnTo>
                  <a:lnTo>
                    <a:pt x="37" y="48"/>
                  </a:lnTo>
                  <a:lnTo>
                    <a:pt x="37" y="66"/>
                  </a:lnTo>
                  <a:lnTo>
                    <a:pt x="31" y="66"/>
                  </a:lnTo>
                  <a:lnTo>
                    <a:pt x="25" y="66"/>
                  </a:lnTo>
                  <a:lnTo>
                    <a:pt x="0" y="66"/>
                  </a:lnTo>
                  <a:lnTo>
                    <a:pt x="0" y="204"/>
                  </a:lnTo>
                  <a:lnTo>
                    <a:pt x="0" y="306"/>
                  </a:lnTo>
                  <a:lnTo>
                    <a:pt x="0" y="324"/>
                  </a:lnTo>
                  <a:close/>
                </a:path>
              </a:pathLst>
            </a:custGeom>
            <a:solidFill>
              <a:srgbClr val="FF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36" name="Freeform 4"/>
            <p:cNvSpPr>
              <a:spLocks/>
            </p:cNvSpPr>
            <p:nvPr/>
          </p:nvSpPr>
          <p:spPr bwMode="auto">
            <a:xfrm>
              <a:off x="1261" y="2805"/>
              <a:ext cx="343" cy="438"/>
            </a:xfrm>
            <a:custGeom>
              <a:avLst/>
              <a:gdLst/>
              <a:ahLst/>
              <a:cxnLst>
                <a:cxn ang="0">
                  <a:pos x="0" y="234"/>
                </a:cxn>
                <a:cxn ang="0">
                  <a:pos x="6" y="240"/>
                </a:cxn>
                <a:cxn ang="0">
                  <a:pos x="12" y="228"/>
                </a:cxn>
                <a:cxn ang="0">
                  <a:pos x="12" y="246"/>
                </a:cxn>
                <a:cxn ang="0">
                  <a:pos x="0" y="252"/>
                </a:cxn>
                <a:cxn ang="0">
                  <a:pos x="0" y="276"/>
                </a:cxn>
                <a:cxn ang="0">
                  <a:pos x="18" y="294"/>
                </a:cxn>
                <a:cxn ang="0">
                  <a:pos x="30" y="282"/>
                </a:cxn>
                <a:cxn ang="0">
                  <a:pos x="43" y="294"/>
                </a:cxn>
                <a:cxn ang="0">
                  <a:pos x="36" y="312"/>
                </a:cxn>
                <a:cxn ang="0">
                  <a:pos x="55" y="306"/>
                </a:cxn>
                <a:cxn ang="0">
                  <a:pos x="61" y="306"/>
                </a:cxn>
                <a:cxn ang="0">
                  <a:pos x="73" y="318"/>
                </a:cxn>
                <a:cxn ang="0">
                  <a:pos x="91" y="330"/>
                </a:cxn>
                <a:cxn ang="0">
                  <a:pos x="103" y="330"/>
                </a:cxn>
                <a:cxn ang="0">
                  <a:pos x="97" y="360"/>
                </a:cxn>
                <a:cxn ang="0">
                  <a:pos x="115" y="372"/>
                </a:cxn>
                <a:cxn ang="0">
                  <a:pos x="115" y="384"/>
                </a:cxn>
                <a:cxn ang="0">
                  <a:pos x="127" y="372"/>
                </a:cxn>
                <a:cxn ang="0">
                  <a:pos x="115" y="390"/>
                </a:cxn>
                <a:cxn ang="0">
                  <a:pos x="127" y="402"/>
                </a:cxn>
                <a:cxn ang="0">
                  <a:pos x="133" y="420"/>
                </a:cxn>
                <a:cxn ang="0">
                  <a:pos x="145" y="414"/>
                </a:cxn>
                <a:cxn ang="0">
                  <a:pos x="139" y="396"/>
                </a:cxn>
                <a:cxn ang="0">
                  <a:pos x="151" y="396"/>
                </a:cxn>
                <a:cxn ang="0">
                  <a:pos x="145" y="408"/>
                </a:cxn>
                <a:cxn ang="0">
                  <a:pos x="163" y="426"/>
                </a:cxn>
                <a:cxn ang="0">
                  <a:pos x="235" y="432"/>
                </a:cxn>
                <a:cxn ang="0">
                  <a:pos x="331" y="294"/>
                </a:cxn>
                <a:cxn ang="0">
                  <a:pos x="343" y="150"/>
                </a:cxn>
                <a:cxn ang="0">
                  <a:pos x="343" y="42"/>
                </a:cxn>
                <a:cxn ang="0">
                  <a:pos x="337" y="42"/>
                </a:cxn>
                <a:cxn ang="0">
                  <a:pos x="331" y="36"/>
                </a:cxn>
                <a:cxn ang="0">
                  <a:pos x="331" y="42"/>
                </a:cxn>
                <a:cxn ang="0">
                  <a:pos x="319" y="48"/>
                </a:cxn>
                <a:cxn ang="0">
                  <a:pos x="313" y="54"/>
                </a:cxn>
                <a:cxn ang="0">
                  <a:pos x="307" y="48"/>
                </a:cxn>
                <a:cxn ang="0">
                  <a:pos x="295" y="48"/>
                </a:cxn>
                <a:cxn ang="0">
                  <a:pos x="289" y="48"/>
                </a:cxn>
                <a:cxn ang="0">
                  <a:pos x="277" y="42"/>
                </a:cxn>
                <a:cxn ang="0">
                  <a:pos x="265" y="42"/>
                </a:cxn>
                <a:cxn ang="0">
                  <a:pos x="253" y="36"/>
                </a:cxn>
                <a:cxn ang="0">
                  <a:pos x="235" y="42"/>
                </a:cxn>
                <a:cxn ang="0">
                  <a:pos x="229" y="36"/>
                </a:cxn>
                <a:cxn ang="0">
                  <a:pos x="223" y="24"/>
                </a:cxn>
                <a:cxn ang="0">
                  <a:pos x="217" y="24"/>
                </a:cxn>
                <a:cxn ang="0">
                  <a:pos x="193" y="18"/>
                </a:cxn>
                <a:cxn ang="0">
                  <a:pos x="175" y="12"/>
                </a:cxn>
                <a:cxn ang="0">
                  <a:pos x="163" y="6"/>
                </a:cxn>
                <a:cxn ang="0">
                  <a:pos x="145" y="0"/>
                </a:cxn>
                <a:cxn ang="0">
                  <a:pos x="97" y="30"/>
                </a:cxn>
                <a:cxn ang="0">
                  <a:pos x="91" y="156"/>
                </a:cxn>
                <a:cxn ang="0">
                  <a:pos x="6" y="210"/>
                </a:cxn>
                <a:cxn ang="0">
                  <a:pos x="12" y="222"/>
                </a:cxn>
                <a:cxn ang="0">
                  <a:pos x="0" y="222"/>
                </a:cxn>
              </a:cxnLst>
              <a:rect l="0" t="0" r="r" b="b"/>
              <a:pathLst>
                <a:path w="343" h="438">
                  <a:moveTo>
                    <a:pt x="0" y="222"/>
                  </a:moveTo>
                  <a:lnTo>
                    <a:pt x="0" y="228"/>
                  </a:lnTo>
                  <a:lnTo>
                    <a:pt x="0" y="234"/>
                  </a:lnTo>
                  <a:lnTo>
                    <a:pt x="0" y="240"/>
                  </a:lnTo>
                  <a:lnTo>
                    <a:pt x="6" y="246"/>
                  </a:lnTo>
                  <a:lnTo>
                    <a:pt x="6" y="240"/>
                  </a:lnTo>
                  <a:lnTo>
                    <a:pt x="6" y="234"/>
                  </a:lnTo>
                  <a:lnTo>
                    <a:pt x="6" y="228"/>
                  </a:lnTo>
                  <a:lnTo>
                    <a:pt x="12" y="228"/>
                  </a:lnTo>
                  <a:lnTo>
                    <a:pt x="12" y="234"/>
                  </a:lnTo>
                  <a:lnTo>
                    <a:pt x="6" y="240"/>
                  </a:lnTo>
                  <a:lnTo>
                    <a:pt x="12" y="246"/>
                  </a:lnTo>
                  <a:lnTo>
                    <a:pt x="6" y="246"/>
                  </a:lnTo>
                  <a:lnTo>
                    <a:pt x="0" y="246"/>
                  </a:lnTo>
                  <a:lnTo>
                    <a:pt x="0" y="252"/>
                  </a:lnTo>
                  <a:lnTo>
                    <a:pt x="6" y="258"/>
                  </a:lnTo>
                  <a:lnTo>
                    <a:pt x="0" y="270"/>
                  </a:lnTo>
                  <a:lnTo>
                    <a:pt x="0" y="276"/>
                  </a:lnTo>
                  <a:lnTo>
                    <a:pt x="6" y="282"/>
                  </a:lnTo>
                  <a:lnTo>
                    <a:pt x="12" y="282"/>
                  </a:lnTo>
                  <a:lnTo>
                    <a:pt x="18" y="294"/>
                  </a:lnTo>
                  <a:lnTo>
                    <a:pt x="24" y="288"/>
                  </a:lnTo>
                  <a:lnTo>
                    <a:pt x="24" y="282"/>
                  </a:lnTo>
                  <a:lnTo>
                    <a:pt x="30" y="282"/>
                  </a:lnTo>
                  <a:lnTo>
                    <a:pt x="36" y="282"/>
                  </a:lnTo>
                  <a:lnTo>
                    <a:pt x="36" y="288"/>
                  </a:lnTo>
                  <a:lnTo>
                    <a:pt x="43" y="294"/>
                  </a:lnTo>
                  <a:lnTo>
                    <a:pt x="43" y="300"/>
                  </a:lnTo>
                  <a:lnTo>
                    <a:pt x="36" y="300"/>
                  </a:lnTo>
                  <a:lnTo>
                    <a:pt x="36" y="312"/>
                  </a:lnTo>
                  <a:lnTo>
                    <a:pt x="43" y="306"/>
                  </a:lnTo>
                  <a:lnTo>
                    <a:pt x="49" y="300"/>
                  </a:lnTo>
                  <a:lnTo>
                    <a:pt x="55" y="306"/>
                  </a:lnTo>
                  <a:lnTo>
                    <a:pt x="55" y="312"/>
                  </a:lnTo>
                  <a:lnTo>
                    <a:pt x="61" y="312"/>
                  </a:lnTo>
                  <a:lnTo>
                    <a:pt x="61" y="306"/>
                  </a:lnTo>
                  <a:lnTo>
                    <a:pt x="67" y="306"/>
                  </a:lnTo>
                  <a:lnTo>
                    <a:pt x="73" y="312"/>
                  </a:lnTo>
                  <a:lnTo>
                    <a:pt x="73" y="318"/>
                  </a:lnTo>
                  <a:lnTo>
                    <a:pt x="79" y="324"/>
                  </a:lnTo>
                  <a:lnTo>
                    <a:pt x="85" y="318"/>
                  </a:lnTo>
                  <a:lnTo>
                    <a:pt x="91" y="330"/>
                  </a:lnTo>
                  <a:lnTo>
                    <a:pt x="97" y="324"/>
                  </a:lnTo>
                  <a:lnTo>
                    <a:pt x="103" y="324"/>
                  </a:lnTo>
                  <a:lnTo>
                    <a:pt x="103" y="330"/>
                  </a:lnTo>
                  <a:lnTo>
                    <a:pt x="103" y="342"/>
                  </a:lnTo>
                  <a:lnTo>
                    <a:pt x="97" y="354"/>
                  </a:lnTo>
                  <a:lnTo>
                    <a:pt x="97" y="360"/>
                  </a:lnTo>
                  <a:lnTo>
                    <a:pt x="103" y="366"/>
                  </a:lnTo>
                  <a:lnTo>
                    <a:pt x="115" y="366"/>
                  </a:lnTo>
                  <a:lnTo>
                    <a:pt x="115" y="372"/>
                  </a:lnTo>
                  <a:lnTo>
                    <a:pt x="109" y="378"/>
                  </a:lnTo>
                  <a:lnTo>
                    <a:pt x="109" y="384"/>
                  </a:lnTo>
                  <a:lnTo>
                    <a:pt x="115" y="384"/>
                  </a:lnTo>
                  <a:lnTo>
                    <a:pt x="121" y="378"/>
                  </a:lnTo>
                  <a:lnTo>
                    <a:pt x="121" y="372"/>
                  </a:lnTo>
                  <a:lnTo>
                    <a:pt x="127" y="372"/>
                  </a:lnTo>
                  <a:lnTo>
                    <a:pt x="127" y="378"/>
                  </a:lnTo>
                  <a:lnTo>
                    <a:pt x="115" y="384"/>
                  </a:lnTo>
                  <a:lnTo>
                    <a:pt x="115" y="390"/>
                  </a:lnTo>
                  <a:lnTo>
                    <a:pt x="121" y="390"/>
                  </a:lnTo>
                  <a:lnTo>
                    <a:pt x="127" y="396"/>
                  </a:lnTo>
                  <a:lnTo>
                    <a:pt x="127" y="402"/>
                  </a:lnTo>
                  <a:lnTo>
                    <a:pt x="133" y="408"/>
                  </a:lnTo>
                  <a:lnTo>
                    <a:pt x="133" y="414"/>
                  </a:lnTo>
                  <a:lnTo>
                    <a:pt x="133" y="420"/>
                  </a:lnTo>
                  <a:lnTo>
                    <a:pt x="139" y="420"/>
                  </a:lnTo>
                  <a:lnTo>
                    <a:pt x="139" y="414"/>
                  </a:lnTo>
                  <a:lnTo>
                    <a:pt x="145" y="414"/>
                  </a:lnTo>
                  <a:lnTo>
                    <a:pt x="139" y="408"/>
                  </a:lnTo>
                  <a:lnTo>
                    <a:pt x="139" y="402"/>
                  </a:lnTo>
                  <a:lnTo>
                    <a:pt x="139" y="396"/>
                  </a:lnTo>
                  <a:lnTo>
                    <a:pt x="145" y="390"/>
                  </a:lnTo>
                  <a:lnTo>
                    <a:pt x="151" y="390"/>
                  </a:lnTo>
                  <a:lnTo>
                    <a:pt x="151" y="396"/>
                  </a:lnTo>
                  <a:lnTo>
                    <a:pt x="151" y="402"/>
                  </a:lnTo>
                  <a:lnTo>
                    <a:pt x="145" y="402"/>
                  </a:lnTo>
                  <a:lnTo>
                    <a:pt x="145" y="408"/>
                  </a:lnTo>
                  <a:lnTo>
                    <a:pt x="151" y="414"/>
                  </a:lnTo>
                  <a:lnTo>
                    <a:pt x="157" y="414"/>
                  </a:lnTo>
                  <a:lnTo>
                    <a:pt x="163" y="426"/>
                  </a:lnTo>
                  <a:lnTo>
                    <a:pt x="163" y="432"/>
                  </a:lnTo>
                  <a:lnTo>
                    <a:pt x="229" y="432"/>
                  </a:lnTo>
                  <a:lnTo>
                    <a:pt x="235" y="432"/>
                  </a:lnTo>
                  <a:lnTo>
                    <a:pt x="325" y="438"/>
                  </a:lnTo>
                  <a:lnTo>
                    <a:pt x="331" y="366"/>
                  </a:lnTo>
                  <a:lnTo>
                    <a:pt x="331" y="294"/>
                  </a:lnTo>
                  <a:lnTo>
                    <a:pt x="331" y="222"/>
                  </a:lnTo>
                  <a:lnTo>
                    <a:pt x="337" y="150"/>
                  </a:lnTo>
                  <a:lnTo>
                    <a:pt x="343" y="150"/>
                  </a:lnTo>
                  <a:lnTo>
                    <a:pt x="343" y="108"/>
                  </a:lnTo>
                  <a:lnTo>
                    <a:pt x="343" y="78"/>
                  </a:lnTo>
                  <a:lnTo>
                    <a:pt x="343" y="42"/>
                  </a:lnTo>
                  <a:lnTo>
                    <a:pt x="343" y="36"/>
                  </a:lnTo>
                  <a:lnTo>
                    <a:pt x="343" y="42"/>
                  </a:lnTo>
                  <a:lnTo>
                    <a:pt x="337" y="42"/>
                  </a:lnTo>
                  <a:lnTo>
                    <a:pt x="337" y="36"/>
                  </a:lnTo>
                  <a:lnTo>
                    <a:pt x="331" y="42"/>
                  </a:lnTo>
                  <a:lnTo>
                    <a:pt x="331" y="36"/>
                  </a:lnTo>
                  <a:lnTo>
                    <a:pt x="331" y="42"/>
                  </a:lnTo>
                  <a:lnTo>
                    <a:pt x="331" y="48"/>
                  </a:lnTo>
                  <a:lnTo>
                    <a:pt x="331" y="42"/>
                  </a:lnTo>
                  <a:lnTo>
                    <a:pt x="325" y="42"/>
                  </a:lnTo>
                  <a:lnTo>
                    <a:pt x="319" y="42"/>
                  </a:lnTo>
                  <a:lnTo>
                    <a:pt x="319" y="48"/>
                  </a:lnTo>
                  <a:lnTo>
                    <a:pt x="313" y="48"/>
                  </a:lnTo>
                  <a:lnTo>
                    <a:pt x="319" y="54"/>
                  </a:lnTo>
                  <a:lnTo>
                    <a:pt x="313" y="54"/>
                  </a:lnTo>
                  <a:lnTo>
                    <a:pt x="313" y="48"/>
                  </a:lnTo>
                  <a:lnTo>
                    <a:pt x="313" y="54"/>
                  </a:lnTo>
                  <a:lnTo>
                    <a:pt x="307" y="48"/>
                  </a:lnTo>
                  <a:lnTo>
                    <a:pt x="301" y="54"/>
                  </a:lnTo>
                  <a:lnTo>
                    <a:pt x="295" y="54"/>
                  </a:lnTo>
                  <a:lnTo>
                    <a:pt x="295" y="48"/>
                  </a:lnTo>
                  <a:lnTo>
                    <a:pt x="295" y="42"/>
                  </a:lnTo>
                  <a:lnTo>
                    <a:pt x="289" y="42"/>
                  </a:lnTo>
                  <a:lnTo>
                    <a:pt x="289" y="48"/>
                  </a:lnTo>
                  <a:lnTo>
                    <a:pt x="283" y="48"/>
                  </a:lnTo>
                  <a:lnTo>
                    <a:pt x="283" y="42"/>
                  </a:lnTo>
                  <a:lnTo>
                    <a:pt x="277" y="42"/>
                  </a:lnTo>
                  <a:lnTo>
                    <a:pt x="271" y="42"/>
                  </a:lnTo>
                  <a:lnTo>
                    <a:pt x="271" y="36"/>
                  </a:lnTo>
                  <a:lnTo>
                    <a:pt x="265" y="42"/>
                  </a:lnTo>
                  <a:lnTo>
                    <a:pt x="259" y="42"/>
                  </a:lnTo>
                  <a:lnTo>
                    <a:pt x="259" y="36"/>
                  </a:lnTo>
                  <a:lnTo>
                    <a:pt x="253" y="36"/>
                  </a:lnTo>
                  <a:lnTo>
                    <a:pt x="247" y="36"/>
                  </a:lnTo>
                  <a:lnTo>
                    <a:pt x="241" y="42"/>
                  </a:lnTo>
                  <a:lnTo>
                    <a:pt x="235" y="42"/>
                  </a:lnTo>
                  <a:lnTo>
                    <a:pt x="235" y="36"/>
                  </a:lnTo>
                  <a:lnTo>
                    <a:pt x="229" y="30"/>
                  </a:lnTo>
                  <a:lnTo>
                    <a:pt x="229" y="36"/>
                  </a:lnTo>
                  <a:lnTo>
                    <a:pt x="229" y="30"/>
                  </a:lnTo>
                  <a:lnTo>
                    <a:pt x="223" y="30"/>
                  </a:lnTo>
                  <a:lnTo>
                    <a:pt x="223" y="24"/>
                  </a:lnTo>
                  <a:lnTo>
                    <a:pt x="217" y="24"/>
                  </a:lnTo>
                  <a:lnTo>
                    <a:pt x="217" y="18"/>
                  </a:lnTo>
                  <a:lnTo>
                    <a:pt x="217" y="24"/>
                  </a:lnTo>
                  <a:lnTo>
                    <a:pt x="211" y="24"/>
                  </a:lnTo>
                  <a:lnTo>
                    <a:pt x="205" y="24"/>
                  </a:lnTo>
                  <a:lnTo>
                    <a:pt x="193" y="18"/>
                  </a:lnTo>
                  <a:lnTo>
                    <a:pt x="187" y="18"/>
                  </a:lnTo>
                  <a:lnTo>
                    <a:pt x="181" y="12"/>
                  </a:lnTo>
                  <a:lnTo>
                    <a:pt x="175" y="12"/>
                  </a:lnTo>
                  <a:lnTo>
                    <a:pt x="169" y="12"/>
                  </a:lnTo>
                  <a:lnTo>
                    <a:pt x="163" y="12"/>
                  </a:lnTo>
                  <a:lnTo>
                    <a:pt x="163" y="6"/>
                  </a:lnTo>
                  <a:lnTo>
                    <a:pt x="157" y="6"/>
                  </a:lnTo>
                  <a:lnTo>
                    <a:pt x="151" y="6"/>
                  </a:lnTo>
                  <a:lnTo>
                    <a:pt x="145" y="0"/>
                  </a:lnTo>
                  <a:lnTo>
                    <a:pt x="97" y="0"/>
                  </a:lnTo>
                  <a:lnTo>
                    <a:pt x="97" y="18"/>
                  </a:lnTo>
                  <a:lnTo>
                    <a:pt x="97" y="30"/>
                  </a:lnTo>
                  <a:lnTo>
                    <a:pt x="97" y="60"/>
                  </a:lnTo>
                  <a:lnTo>
                    <a:pt x="97" y="126"/>
                  </a:lnTo>
                  <a:lnTo>
                    <a:pt x="91" y="156"/>
                  </a:lnTo>
                  <a:lnTo>
                    <a:pt x="91" y="216"/>
                  </a:lnTo>
                  <a:lnTo>
                    <a:pt x="24" y="210"/>
                  </a:lnTo>
                  <a:lnTo>
                    <a:pt x="6" y="210"/>
                  </a:lnTo>
                  <a:lnTo>
                    <a:pt x="6" y="216"/>
                  </a:lnTo>
                  <a:lnTo>
                    <a:pt x="12" y="216"/>
                  </a:lnTo>
                  <a:lnTo>
                    <a:pt x="12" y="222"/>
                  </a:lnTo>
                  <a:lnTo>
                    <a:pt x="6" y="222"/>
                  </a:lnTo>
                  <a:lnTo>
                    <a:pt x="0" y="216"/>
                  </a:lnTo>
                  <a:lnTo>
                    <a:pt x="0" y="222"/>
                  </a:lnTo>
                  <a:close/>
                </a:path>
              </a:pathLst>
            </a:custGeom>
            <a:solidFill>
              <a:srgbClr val="D0D0D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37" name="Freeform 5"/>
            <p:cNvSpPr>
              <a:spLocks/>
            </p:cNvSpPr>
            <p:nvPr/>
          </p:nvSpPr>
          <p:spPr bwMode="auto">
            <a:xfrm>
              <a:off x="1069" y="2523"/>
              <a:ext cx="289" cy="498"/>
            </a:xfrm>
            <a:custGeom>
              <a:avLst/>
              <a:gdLst/>
              <a:ahLst/>
              <a:cxnLst>
                <a:cxn ang="0">
                  <a:pos x="72" y="0"/>
                </a:cxn>
                <a:cxn ang="0">
                  <a:pos x="210" y="72"/>
                </a:cxn>
                <a:cxn ang="0">
                  <a:pos x="222" y="108"/>
                </a:cxn>
                <a:cxn ang="0">
                  <a:pos x="259" y="138"/>
                </a:cxn>
                <a:cxn ang="0">
                  <a:pos x="289" y="246"/>
                </a:cxn>
                <a:cxn ang="0">
                  <a:pos x="289" y="312"/>
                </a:cxn>
                <a:cxn ang="0">
                  <a:pos x="283" y="438"/>
                </a:cxn>
                <a:cxn ang="0">
                  <a:pos x="198" y="492"/>
                </a:cxn>
                <a:cxn ang="0">
                  <a:pos x="192" y="486"/>
                </a:cxn>
                <a:cxn ang="0">
                  <a:pos x="198" y="474"/>
                </a:cxn>
                <a:cxn ang="0">
                  <a:pos x="198" y="468"/>
                </a:cxn>
                <a:cxn ang="0">
                  <a:pos x="198" y="468"/>
                </a:cxn>
                <a:cxn ang="0">
                  <a:pos x="192" y="456"/>
                </a:cxn>
                <a:cxn ang="0">
                  <a:pos x="192" y="450"/>
                </a:cxn>
                <a:cxn ang="0">
                  <a:pos x="186" y="444"/>
                </a:cxn>
                <a:cxn ang="0">
                  <a:pos x="186" y="438"/>
                </a:cxn>
                <a:cxn ang="0">
                  <a:pos x="174" y="432"/>
                </a:cxn>
                <a:cxn ang="0">
                  <a:pos x="168" y="420"/>
                </a:cxn>
                <a:cxn ang="0">
                  <a:pos x="156" y="414"/>
                </a:cxn>
                <a:cxn ang="0">
                  <a:pos x="156" y="408"/>
                </a:cxn>
                <a:cxn ang="0">
                  <a:pos x="156" y="402"/>
                </a:cxn>
                <a:cxn ang="0">
                  <a:pos x="150" y="396"/>
                </a:cxn>
                <a:cxn ang="0">
                  <a:pos x="150" y="390"/>
                </a:cxn>
                <a:cxn ang="0">
                  <a:pos x="138" y="384"/>
                </a:cxn>
                <a:cxn ang="0">
                  <a:pos x="132" y="378"/>
                </a:cxn>
                <a:cxn ang="0">
                  <a:pos x="138" y="378"/>
                </a:cxn>
                <a:cxn ang="0">
                  <a:pos x="132" y="366"/>
                </a:cxn>
                <a:cxn ang="0">
                  <a:pos x="126" y="360"/>
                </a:cxn>
                <a:cxn ang="0">
                  <a:pos x="126" y="354"/>
                </a:cxn>
                <a:cxn ang="0">
                  <a:pos x="120" y="348"/>
                </a:cxn>
                <a:cxn ang="0">
                  <a:pos x="126" y="342"/>
                </a:cxn>
                <a:cxn ang="0">
                  <a:pos x="126" y="330"/>
                </a:cxn>
                <a:cxn ang="0">
                  <a:pos x="126" y="318"/>
                </a:cxn>
                <a:cxn ang="0">
                  <a:pos x="126" y="312"/>
                </a:cxn>
                <a:cxn ang="0">
                  <a:pos x="126" y="294"/>
                </a:cxn>
                <a:cxn ang="0">
                  <a:pos x="120" y="282"/>
                </a:cxn>
                <a:cxn ang="0">
                  <a:pos x="120" y="276"/>
                </a:cxn>
                <a:cxn ang="0">
                  <a:pos x="114" y="264"/>
                </a:cxn>
                <a:cxn ang="0">
                  <a:pos x="114" y="246"/>
                </a:cxn>
                <a:cxn ang="0">
                  <a:pos x="120" y="234"/>
                </a:cxn>
                <a:cxn ang="0">
                  <a:pos x="114" y="234"/>
                </a:cxn>
                <a:cxn ang="0">
                  <a:pos x="108" y="222"/>
                </a:cxn>
                <a:cxn ang="0">
                  <a:pos x="114" y="210"/>
                </a:cxn>
                <a:cxn ang="0">
                  <a:pos x="108" y="198"/>
                </a:cxn>
                <a:cxn ang="0">
                  <a:pos x="108" y="180"/>
                </a:cxn>
                <a:cxn ang="0">
                  <a:pos x="108" y="174"/>
                </a:cxn>
                <a:cxn ang="0">
                  <a:pos x="108" y="168"/>
                </a:cxn>
                <a:cxn ang="0">
                  <a:pos x="102" y="156"/>
                </a:cxn>
                <a:cxn ang="0">
                  <a:pos x="102" y="150"/>
                </a:cxn>
                <a:cxn ang="0">
                  <a:pos x="102" y="144"/>
                </a:cxn>
                <a:cxn ang="0">
                  <a:pos x="102" y="132"/>
                </a:cxn>
                <a:cxn ang="0">
                  <a:pos x="6" y="96"/>
                </a:cxn>
              </a:cxnLst>
              <a:rect l="0" t="0" r="r" b="b"/>
              <a:pathLst>
                <a:path w="289" h="498">
                  <a:moveTo>
                    <a:pt x="0" y="66"/>
                  </a:moveTo>
                  <a:lnTo>
                    <a:pt x="0" y="0"/>
                  </a:lnTo>
                  <a:lnTo>
                    <a:pt x="72" y="0"/>
                  </a:lnTo>
                  <a:lnTo>
                    <a:pt x="96" y="0"/>
                  </a:lnTo>
                  <a:lnTo>
                    <a:pt x="216" y="0"/>
                  </a:lnTo>
                  <a:lnTo>
                    <a:pt x="210" y="72"/>
                  </a:lnTo>
                  <a:lnTo>
                    <a:pt x="222" y="72"/>
                  </a:lnTo>
                  <a:lnTo>
                    <a:pt x="222" y="96"/>
                  </a:lnTo>
                  <a:lnTo>
                    <a:pt x="222" y="108"/>
                  </a:lnTo>
                  <a:lnTo>
                    <a:pt x="222" y="138"/>
                  </a:lnTo>
                  <a:lnTo>
                    <a:pt x="235" y="138"/>
                  </a:lnTo>
                  <a:lnTo>
                    <a:pt x="259" y="138"/>
                  </a:lnTo>
                  <a:lnTo>
                    <a:pt x="289" y="138"/>
                  </a:lnTo>
                  <a:lnTo>
                    <a:pt x="289" y="216"/>
                  </a:lnTo>
                  <a:lnTo>
                    <a:pt x="289" y="246"/>
                  </a:lnTo>
                  <a:lnTo>
                    <a:pt x="289" y="282"/>
                  </a:lnTo>
                  <a:lnTo>
                    <a:pt x="289" y="300"/>
                  </a:lnTo>
                  <a:lnTo>
                    <a:pt x="289" y="312"/>
                  </a:lnTo>
                  <a:lnTo>
                    <a:pt x="289" y="342"/>
                  </a:lnTo>
                  <a:lnTo>
                    <a:pt x="289" y="408"/>
                  </a:lnTo>
                  <a:lnTo>
                    <a:pt x="283" y="438"/>
                  </a:lnTo>
                  <a:lnTo>
                    <a:pt x="283" y="498"/>
                  </a:lnTo>
                  <a:lnTo>
                    <a:pt x="216" y="492"/>
                  </a:lnTo>
                  <a:lnTo>
                    <a:pt x="198" y="492"/>
                  </a:lnTo>
                  <a:lnTo>
                    <a:pt x="192" y="492"/>
                  </a:lnTo>
                  <a:lnTo>
                    <a:pt x="198" y="486"/>
                  </a:lnTo>
                  <a:lnTo>
                    <a:pt x="192" y="486"/>
                  </a:lnTo>
                  <a:lnTo>
                    <a:pt x="192" y="480"/>
                  </a:lnTo>
                  <a:lnTo>
                    <a:pt x="192" y="474"/>
                  </a:lnTo>
                  <a:lnTo>
                    <a:pt x="198" y="474"/>
                  </a:lnTo>
                  <a:lnTo>
                    <a:pt x="192" y="474"/>
                  </a:lnTo>
                  <a:lnTo>
                    <a:pt x="198" y="474"/>
                  </a:lnTo>
                  <a:lnTo>
                    <a:pt x="198" y="468"/>
                  </a:lnTo>
                  <a:lnTo>
                    <a:pt x="198" y="474"/>
                  </a:lnTo>
                  <a:lnTo>
                    <a:pt x="192" y="468"/>
                  </a:lnTo>
                  <a:lnTo>
                    <a:pt x="198" y="468"/>
                  </a:lnTo>
                  <a:lnTo>
                    <a:pt x="198" y="462"/>
                  </a:lnTo>
                  <a:lnTo>
                    <a:pt x="192" y="462"/>
                  </a:lnTo>
                  <a:lnTo>
                    <a:pt x="192" y="456"/>
                  </a:lnTo>
                  <a:lnTo>
                    <a:pt x="192" y="462"/>
                  </a:lnTo>
                  <a:lnTo>
                    <a:pt x="192" y="456"/>
                  </a:lnTo>
                  <a:lnTo>
                    <a:pt x="192" y="450"/>
                  </a:lnTo>
                  <a:lnTo>
                    <a:pt x="186" y="450"/>
                  </a:lnTo>
                  <a:lnTo>
                    <a:pt x="192" y="450"/>
                  </a:lnTo>
                  <a:lnTo>
                    <a:pt x="186" y="444"/>
                  </a:lnTo>
                  <a:lnTo>
                    <a:pt x="186" y="450"/>
                  </a:lnTo>
                  <a:lnTo>
                    <a:pt x="186" y="444"/>
                  </a:lnTo>
                  <a:lnTo>
                    <a:pt x="186" y="438"/>
                  </a:lnTo>
                  <a:lnTo>
                    <a:pt x="186" y="444"/>
                  </a:lnTo>
                  <a:lnTo>
                    <a:pt x="180" y="438"/>
                  </a:lnTo>
                  <a:lnTo>
                    <a:pt x="174" y="432"/>
                  </a:lnTo>
                  <a:lnTo>
                    <a:pt x="174" y="426"/>
                  </a:lnTo>
                  <a:lnTo>
                    <a:pt x="168" y="426"/>
                  </a:lnTo>
                  <a:lnTo>
                    <a:pt x="168" y="420"/>
                  </a:lnTo>
                  <a:lnTo>
                    <a:pt x="168" y="414"/>
                  </a:lnTo>
                  <a:lnTo>
                    <a:pt x="162" y="414"/>
                  </a:lnTo>
                  <a:lnTo>
                    <a:pt x="156" y="414"/>
                  </a:lnTo>
                  <a:lnTo>
                    <a:pt x="156" y="408"/>
                  </a:lnTo>
                  <a:lnTo>
                    <a:pt x="162" y="408"/>
                  </a:lnTo>
                  <a:lnTo>
                    <a:pt x="156" y="408"/>
                  </a:lnTo>
                  <a:lnTo>
                    <a:pt x="162" y="408"/>
                  </a:lnTo>
                  <a:lnTo>
                    <a:pt x="156" y="408"/>
                  </a:lnTo>
                  <a:lnTo>
                    <a:pt x="156" y="402"/>
                  </a:lnTo>
                  <a:lnTo>
                    <a:pt x="156" y="396"/>
                  </a:lnTo>
                  <a:lnTo>
                    <a:pt x="156" y="390"/>
                  </a:lnTo>
                  <a:lnTo>
                    <a:pt x="150" y="396"/>
                  </a:lnTo>
                  <a:lnTo>
                    <a:pt x="150" y="390"/>
                  </a:lnTo>
                  <a:lnTo>
                    <a:pt x="144" y="390"/>
                  </a:lnTo>
                  <a:lnTo>
                    <a:pt x="150" y="390"/>
                  </a:lnTo>
                  <a:lnTo>
                    <a:pt x="144" y="390"/>
                  </a:lnTo>
                  <a:lnTo>
                    <a:pt x="144" y="384"/>
                  </a:lnTo>
                  <a:lnTo>
                    <a:pt x="138" y="384"/>
                  </a:lnTo>
                  <a:lnTo>
                    <a:pt x="132" y="384"/>
                  </a:lnTo>
                  <a:lnTo>
                    <a:pt x="138" y="384"/>
                  </a:lnTo>
                  <a:lnTo>
                    <a:pt x="132" y="378"/>
                  </a:lnTo>
                  <a:lnTo>
                    <a:pt x="138" y="378"/>
                  </a:lnTo>
                  <a:lnTo>
                    <a:pt x="132" y="378"/>
                  </a:lnTo>
                  <a:lnTo>
                    <a:pt x="138" y="378"/>
                  </a:lnTo>
                  <a:lnTo>
                    <a:pt x="132" y="378"/>
                  </a:lnTo>
                  <a:lnTo>
                    <a:pt x="132" y="372"/>
                  </a:lnTo>
                  <a:lnTo>
                    <a:pt x="132" y="366"/>
                  </a:lnTo>
                  <a:lnTo>
                    <a:pt x="132" y="360"/>
                  </a:lnTo>
                  <a:lnTo>
                    <a:pt x="132" y="366"/>
                  </a:lnTo>
                  <a:lnTo>
                    <a:pt x="126" y="360"/>
                  </a:lnTo>
                  <a:lnTo>
                    <a:pt x="132" y="360"/>
                  </a:lnTo>
                  <a:lnTo>
                    <a:pt x="126" y="360"/>
                  </a:lnTo>
                  <a:lnTo>
                    <a:pt x="126" y="354"/>
                  </a:lnTo>
                  <a:lnTo>
                    <a:pt x="120" y="348"/>
                  </a:lnTo>
                  <a:lnTo>
                    <a:pt x="126" y="348"/>
                  </a:lnTo>
                  <a:lnTo>
                    <a:pt x="120" y="348"/>
                  </a:lnTo>
                  <a:lnTo>
                    <a:pt x="120" y="342"/>
                  </a:lnTo>
                  <a:lnTo>
                    <a:pt x="126" y="348"/>
                  </a:lnTo>
                  <a:lnTo>
                    <a:pt x="126" y="342"/>
                  </a:lnTo>
                  <a:lnTo>
                    <a:pt x="120" y="342"/>
                  </a:lnTo>
                  <a:lnTo>
                    <a:pt x="126" y="336"/>
                  </a:lnTo>
                  <a:lnTo>
                    <a:pt x="126" y="330"/>
                  </a:lnTo>
                  <a:lnTo>
                    <a:pt x="126" y="324"/>
                  </a:lnTo>
                  <a:lnTo>
                    <a:pt x="132" y="324"/>
                  </a:lnTo>
                  <a:lnTo>
                    <a:pt x="126" y="318"/>
                  </a:lnTo>
                  <a:lnTo>
                    <a:pt x="132" y="318"/>
                  </a:lnTo>
                  <a:lnTo>
                    <a:pt x="132" y="312"/>
                  </a:lnTo>
                  <a:lnTo>
                    <a:pt x="126" y="312"/>
                  </a:lnTo>
                  <a:lnTo>
                    <a:pt x="126" y="306"/>
                  </a:lnTo>
                  <a:lnTo>
                    <a:pt x="126" y="300"/>
                  </a:lnTo>
                  <a:lnTo>
                    <a:pt x="126" y="294"/>
                  </a:lnTo>
                  <a:lnTo>
                    <a:pt x="126" y="288"/>
                  </a:lnTo>
                  <a:lnTo>
                    <a:pt x="120" y="288"/>
                  </a:lnTo>
                  <a:lnTo>
                    <a:pt x="120" y="282"/>
                  </a:lnTo>
                  <a:lnTo>
                    <a:pt x="126" y="282"/>
                  </a:lnTo>
                  <a:lnTo>
                    <a:pt x="120" y="282"/>
                  </a:lnTo>
                  <a:lnTo>
                    <a:pt x="120" y="276"/>
                  </a:lnTo>
                  <a:lnTo>
                    <a:pt x="114" y="276"/>
                  </a:lnTo>
                  <a:lnTo>
                    <a:pt x="114" y="270"/>
                  </a:lnTo>
                  <a:lnTo>
                    <a:pt x="114" y="264"/>
                  </a:lnTo>
                  <a:lnTo>
                    <a:pt x="114" y="258"/>
                  </a:lnTo>
                  <a:lnTo>
                    <a:pt x="114" y="252"/>
                  </a:lnTo>
                  <a:lnTo>
                    <a:pt x="114" y="246"/>
                  </a:lnTo>
                  <a:lnTo>
                    <a:pt x="114" y="240"/>
                  </a:lnTo>
                  <a:lnTo>
                    <a:pt x="120" y="240"/>
                  </a:lnTo>
                  <a:lnTo>
                    <a:pt x="120" y="234"/>
                  </a:lnTo>
                  <a:lnTo>
                    <a:pt x="120" y="228"/>
                  </a:lnTo>
                  <a:lnTo>
                    <a:pt x="114" y="228"/>
                  </a:lnTo>
                  <a:lnTo>
                    <a:pt x="114" y="234"/>
                  </a:lnTo>
                  <a:lnTo>
                    <a:pt x="114" y="228"/>
                  </a:lnTo>
                  <a:lnTo>
                    <a:pt x="108" y="228"/>
                  </a:lnTo>
                  <a:lnTo>
                    <a:pt x="108" y="222"/>
                  </a:lnTo>
                  <a:lnTo>
                    <a:pt x="108" y="216"/>
                  </a:lnTo>
                  <a:lnTo>
                    <a:pt x="114" y="216"/>
                  </a:lnTo>
                  <a:lnTo>
                    <a:pt x="114" y="210"/>
                  </a:lnTo>
                  <a:lnTo>
                    <a:pt x="114" y="204"/>
                  </a:lnTo>
                  <a:lnTo>
                    <a:pt x="108" y="204"/>
                  </a:lnTo>
                  <a:lnTo>
                    <a:pt x="108" y="198"/>
                  </a:lnTo>
                  <a:lnTo>
                    <a:pt x="114" y="192"/>
                  </a:lnTo>
                  <a:lnTo>
                    <a:pt x="114" y="186"/>
                  </a:lnTo>
                  <a:lnTo>
                    <a:pt x="108" y="180"/>
                  </a:lnTo>
                  <a:lnTo>
                    <a:pt x="102" y="180"/>
                  </a:lnTo>
                  <a:lnTo>
                    <a:pt x="102" y="174"/>
                  </a:lnTo>
                  <a:lnTo>
                    <a:pt x="108" y="174"/>
                  </a:lnTo>
                  <a:lnTo>
                    <a:pt x="102" y="174"/>
                  </a:lnTo>
                  <a:lnTo>
                    <a:pt x="102" y="168"/>
                  </a:lnTo>
                  <a:lnTo>
                    <a:pt x="108" y="168"/>
                  </a:lnTo>
                  <a:lnTo>
                    <a:pt x="108" y="162"/>
                  </a:lnTo>
                  <a:lnTo>
                    <a:pt x="102" y="162"/>
                  </a:lnTo>
                  <a:lnTo>
                    <a:pt x="102" y="156"/>
                  </a:lnTo>
                  <a:lnTo>
                    <a:pt x="108" y="156"/>
                  </a:lnTo>
                  <a:lnTo>
                    <a:pt x="102" y="156"/>
                  </a:lnTo>
                  <a:lnTo>
                    <a:pt x="102" y="150"/>
                  </a:lnTo>
                  <a:lnTo>
                    <a:pt x="108" y="150"/>
                  </a:lnTo>
                  <a:lnTo>
                    <a:pt x="108" y="144"/>
                  </a:lnTo>
                  <a:lnTo>
                    <a:pt x="102" y="144"/>
                  </a:lnTo>
                  <a:lnTo>
                    <a:pt x="108" y="144"/>
                  </a:lnTo>
                  <a:lnTo>
                    <a:pt x="108" y="138"/>
                  </a:lnTo>
                  <a:lnTo>
                    <a:pt x="102" y="132"/>
                  </a:lnTo>
                  <a:lnTo>
                    <a:pt x="66" y="132"/>
                  </a:lnTo>
                  <a:lnTo>
                    <a:pt x="6" y="132"/>
                  </a:lnTo>
                  <a:lnTo>
                    <a:pt x="6" y="96"/>
                  </a:lnTo>
                  <a:lnTo>
                    <a:pt x="6" y="66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D0D0D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38" name="Freeform 6"/>
            <p:cNvSpPr>
              <a:spLocks/>
            </p:cNvSpPr>
            <p:nvPr/>
          </p:nvSpPr>
          <p:spPr bwMode="auto">
            <a:xfrm>
              <a:off x="1334" y="3237"/>
              <a:ext cx="330" cy="378"/>
            </a:xfrm>
            <a:custGeom>
              <a:avLst/>
              <a:gdLst/>
              <a:ahLst/>
              <a:cxnLst>
                <a:cxn ang="0">
                  <a:pos x="18" y="342"/>
                </a:cxn>
                <a:cxn ang="0">
                  <a:pos x="36" y="378"/>
                </a:cxn>
                <a:cxn ang="0">
                  <a:pos x="72" y="378"/>
                </a:cxn>
                <a:cxn ang="0">
                  <a:pos x="96" y="378"/>
                </a:cxn>
                <a:cxn ang="0">
                  <a:pos x="168" y="378"/>
                </a:cxn>
                <a:cxn ang="0">
                  <a:pos x="228" y="378"/>
                </a:cxn>
                <a:cxn ang="0">
                  <a:pos x="252" y="180"/>
                </a:cxn>
                <a:cxn ang="0">
                  <a:pos x="288" y="174"/>
                </a:cxn>
                <a:cxn ang="0">
                  <a:pos x="288" y="156"/>
                </a:cxn>
                <a:cxn ang="0">
                  <a:pos x="294" y="144"/>
                </a:cxn>
                <a:cxn ang="0">
                  <a:pos x="288" y="132"/>
                </a:cxn>
                <a:cxn ang="0">
                  <a:pos x="294" y="120"/>
                </a:cxn>
                <a:cxn ang="0">
                  <a:pos x="300" y="108"/>
                </a:cxn>
                <a:cxn ang="0">
                  <a:pos x="306" y="96"/>
                </a:cxn>
                <a:cxn ang="0">
                  <a:pos x="312" y="84"/>
                </a:cxn>
                <a:cxn ang="0">
                  <a:pos x="312" y="66"/>
                </a:cxn>
                <a:cxn ang="0">
                  <a:pos x="318" y="54"/>
                </a:cxn>
                <a:cxn ang="0">
                  <a:pos x="324" y="42"/>
                </a:cxn>
                <a:cxn ang="0">
                  <a:pos x="330" y="30"/>
                </a:cxn>
                <a:cxn ang="0">
                  <a:pos x="300" y="30"/>
                </a:cxn>
                <a:cxn ang="0">
                  <a:pos x="252" y="30"/>
                </a:cxn>
                <a:cxn ang="0">
                  <a:pos x="252" y="6"/>
                </a:cxn>
                <a:cxn ang="0">
                  <a:pos x="90" y="0"/>
                </a:cxn>
                <a:cxn ang="0">
                  <a:pos x="84" y="18"/>
                </a:cxn>
                <a:cxn ang="0">
                  <a:pos x="78" y="36"/>
                </a:cxn>
                <a:cxn ang="0">
                  <a:pos x="96" y="30"/>
                </a:cxn>
                <a:cxn ang="0">
                  <a:pos x="96" y="42"/>
                </a:cxn>
                <a:cxn ang="0">
                  <a:pos x="96" y="60"/>
                </a:cxn>
                <a:cxn ang="0">
                  <a:pos x="120" y="78"/>
                </a:cxn>
                <a:cxn ang="0">
                  <a:pos x="108" y="90"/>
                </a:cxn>
                <a:cxn ang="0">
                  <a:pos x="114" y="114"/>
                </a:cxn>
                <a:cxn ang="0">
                  <a:pos x="126" y="132"/>
                </a:cxn>
                <a:cxn ang="0">
                  <a:pos x="108" y="138"/>
                </a:cxn>
                <a:cxn ang="0">
                  <a:pos x="108" y="168"/>
                </a:cxn>
                <a:cxn ang="0">
                  <a:pos x="90" y="168"/>
                </a:cxn>
                <a:cxn ang="0">
                  <a:pos x="108" y="192"/>
                </a:cxn>
                <a:cxn ang="0">
                  <a:pos x="96" y="210"/>
                </a:cxn>
                <a:cxn ang="0">
                  <a:pos x="84" y="222"/>
                </a:cxn>
                <a:cxn ang="0">
                  <a:pos x="90" y="246"/>
                </a:cxn>
                <a:cxn ang="0">
                  <a:pos x="72" y="246"/>
                </a:cxn>
                <a:cxn ang="0">
                  <a:pos x="84" y="264"/>
                </a:cxn>
                <a:cxn ang="0">
                  <a:pos x="60" y="258"/>
                </a:cxn>
                <a:cxn ang="0">
                  <a:pos x="48" y="258"/>
                </a:cxn>
                <a:cxn ang="0">
                  <a:pos x="24" y="282"/>
                </a:cxn>
                <a:cxn ang="0">
                  <a:pos x="0" y="318"/>
                </a:cxn>
              </a:cxnLst>
              <a:rect l="0" t="0" r="r" b="b"/>
              <a:pathLst>
                <a:path w="330" h="378">
                  <a:moveTo>
                    <a:pt x="0" y="318"/>
                  </a:moveTo>
                  <a:lnTo>
                    <a:pt x="12" y="336"/>
                  </a:lnTo>
                  <a:lnTo>
                    <a:pt x="18" y="342"/>
                  </a:lnTo>
                  <a:lnTo>
                    <a:pt x="24" y="366"/>
                  </a:lnTo>
                  <a:lnTo>
                    <a:pt x="36" y="372"/>
                  </a:lnTo>
                  <a:lnTo>
                    <a:pt x="36" y="378"/>
                  </a:lnTo>
                  <a:lnTo>
                    <a:pt x="42" y="378"/>
                  </a:lnTo>
                  <a:lnTo>
                    <a:pt x="60" y="378"/>
                  </a:lnTo>
                  <a:lnTo>
                    <a:pt x="72" y="378"/>
                  </a:lnTo>
                  <a:lnTo>
                    <a:pt x="78" y="378"/>
                  </a:lnTo>
                  <a:lnTo>
                    <a:pt x="90" y="378"/>
                  </a:lnTo>
                  <a:lnTo>
                    <a:pt x="96" y="378"/>
                  </a:lnTo>
                  <a:lnTo>
                    <a:pt x="114" y="378"/>
                  </a:lnTo>
                  <a:lnTo>
                    <a:pt x="156" y="378"/>
                  </a:lnTo>
                  <a:lnTo>
                    <a:pt x="168" y="378"/>
                  </a:lnTo>
                  <a:lnTo>
                    <a:pt x="192" y="378"/>
                  </a:lnTo>
                  <a:lnTo>
                    <a:pt x="222" y="378"/>
                  </a:lnTo>
                  <a:lnTo>
                    <a:pt x="228" y="378"/>
                  </a:lnTo>
                  <a:lnTo>
                    <a:pt x="240" y="378"/>
                  </a:lnTo>
                  <a:lnTo>
                    <a:pt x="246" y="378"/>
                  </a:lnTo>
                  <a:lnTo>
                    <a:pt x="252" y="180"/>
                  </a:lnTo>
                  <a:lnTo>
                    <a:pt x="282" y="180"/>
                  </a:lnTo>
                  <a:lnTo>
                    <a:pt x="282" y="174"/>
                  </a:lnTo>
                  <a:lnTo>
                    <a:pt x="288" y="174"/>
                  </a:lnTo>
                  <a:lnTo>
                    <a:pt x="288" y="168"/>
                  </a:lnTo>
                  <a:lnTo>
                    <a:pt x="288" y="162"/>
                  </a:lnTo>
                  <a:lnTo>
                    <a:pt x="288" y="156"/>
                  </a:lnTo>
                  <a:lnTo>
                    <a:pt x="288" y="150"/>
                  </a:lnTo>
                  <a:lnTo>
                    <a:pt x="294" y="150"/>
                  </a:lnTo>
                  <a:lnTo>
                    <a:pt x="294" y="144"/>
                  </a:lnTo>
                  <a:lnTo>
                    <a:pt x="294" y="138"/>
                  </a:lnTo>
                  <a:lnTo>
                    <a:pt x="288" y="138"/>
                  </a:lnTo>
                  <a:lnTo>
                    <a:pt x="288" y="132"/>
                  </a:lnTo>
                  <a:lnTo>
                    <a:pt x="294" y="132"/>
                  </a:lnTo>
                  <a:lnTo>
                    <a:pt x="294" y="126"/>
                  </a:lnTo>
                  <a:lnTo>
                    <a:pt x="294" y="120"/>
                  </a:lnTo>
                  <a:lnTo>
                    <a:pt x="300" y="120"/>
                  </a:lnTo>
                  <a:lnTo>
                    <a:pt x="300" y="114"/>
                  </a:lnTo>
                  <a:lnTo>
                    <a:pt x="300" y="108"/>
                  </a:lnTo>
                  <a:lnTo>
                    <a:pt x="300" y="102"/>
                  </a:lnTo>
                  <a:lnTo>
                    <a:pt x="300" y="96"/>
                  </a:lnTo>
                  <a:lnTo>
                    <a:pt x="306" y="96"/>
                  </a:lnTo>
                  <a:lnTo>
                    <a:pt x="306" y="90"/>
                  </a:lnTo>
                  <a:lnTo>
                    <a:pt x="306" y="84"/>
                  </a:lnTo>
                  <a:lnTo>
                    <a:pt x="312" y="84"/>
                  </a:lnTo>
                  <a:lnTo>
                    <a:pt x="312" y="78"/>
                  </a:lnTo>
                  <a:lnTo>
                    <a:pt x="312" y="72"/>
                  </a:lnTo>
                  <a:lnTo>
                    <a:pt x="312" y="66"/>
                  </a:lnTo>
                  <a:lnTo>
                    <a:pt x="318" y="66"/>
                  </a:lnTo>
                  <a:lnTo>
                    <a:pt x="318" y="60"/>
                  </a:lnTo>
                  <a:lnTo>
                    <a:pt x="318" y="54"/>
                  </a:lnTo>
                  <a:lnTo>
                    <a:pt x="324" y="54"/>
                  </a:lnTo>
                  <a:lnTo>
                    <a:pt x="324" y="48"/>
                  </a:lnTo>
                  <a:lnTo>
                    <a:pt x="324" y="42"/>
                  </a:lnTo>
                  <a:lnTo>
                    <a:pt x="324" y="36"/>
                  </a:lnTo>
                  <a:lnTo>
                    <a:pt x="330" y="36"/>
                  </a:lnTo>
                  <a:lnTo>
                    <a:pt x="330" y="30"/>
                  </a:lnTo>
                  <a:lnTo>
                    <a:pt x="324" y="30"/>
                  </a:lnTo>
                  <a:lnTo>
                    <a:pt x="306" y="30"/>
                  </a:lnTo>
                  <a:lnTo>
                    <a:pt x="300" y="30"/>
                  </a:lnTo>
                  <a:lnTo>
                    <a:pt x="270" y="30"/>
                  </a:lnTo>
                  <a:lnTo>
                    <a:pt x="264" y="30"/>
                  </a:lnTo>
                  <a:lnTo>
                    <a:pt x="252" y="30"/>
                  </a:lnTo>
                  <a:lnTo>
                    <a:pt x="252" y="24"/>
                  </a:lnTo>
                  <a:lnTo>
                    <a:pt x="252" y="18"/>
                  </a:lnTo>
                  <a:lnTo>
                    <a:pt x="252" y="6"/>
                  </a:lnTo>
                  <a:lnTo>
                    <a:pt x="162" y="0"/>
                  </a:lnTo>
                  <a:lnTo>
                    <a:pt x="156" y="0"/>
                  </a:lnTo>
                  <a:lnTo>
                    <a:pt x="90" y="0"/>
                  </a:lnTo>
                  <a:lnTo>
                    <a:pt x="90" y="12"/>
                  </a:lnTo>
                  <a:lnTo>
                    <a:pt x="84" y="12"/>
                  </a:lnTo>
                  <a:lnTo>
                    <a:pt x="84" y="18"/>
                  </a:lnTo>
                  <a:lnTo>
                    <a:pt x="90" y="30"/>
                  </a:lnTo>
                  <a:lnTo>
                    <a:pt x="84" y="36"/>
                  </a:lnTo>
                  <a:lnTo>
                    <a:pt x="78" y="36"/>
                  </a:lnTo>
                  <a:lnTo>
                    <a:pt x="78" y="42"/>
                  </a:lnTo>
                  <a:lnTo>
                    <a:pt x="84" y="42"/>
                  </a:lnTo>
                  <a:lnTo>
                    <a:pt x="96" y="30"/>
                  </a:lnTo>
                  <a:lnTo>
                    <a:pt x="102" y="36"/>
                  </a:lnTo>
                  <a:lnTo>
                    <a:pt x="102" y="42"/>
                  </a:lnTo>
                  <a:lnTo>
                    <a:pt x="96" y="42"/>
                  </a:lnTo>
                  <a:lnTo>
                    <a:pt x="90" y="48"/>
                  </a:lnTo>
                  <a:lnTo>
                    <a:pt x="84" y="48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78"/>
                  </a:lnTo>
                  <a:lnTo>
                    <a:pt x="120" y="78"/>
                  </a:lnTo>
                  <a:lnTo>
                    <a:pt x="126" y="78"/>
                  </a:lnTo>
                  <a:lnTo>
                    <a:pt x="126" y="90"/>
                  </a:lnTo>
                  <a:lnTo>
                    <a:pt x="108" y="90"/>
                  </a:lnTo>
                  <a:lnTo>
                    <a:pt x="102" y="102"/>
                  </a:lnTo>
                  <a:lnTo>
                    <a:pt x="102" y="114"/>
                  </a:lnTo>
                  <a:lnTo>
                    <a:pt x="114" y="114"/>
                  </a:lnTo>
                  <a:lnTo>
                    <a:pt x="126" y="120"/>
                  </a:lnTo>
                  <a:lnTo>
                    <a:pt x="132" y="120"/>
                  </a:lnTo>
                  <a:lnTo>
                    <a:pt x="126" y="132"/>
                  </a:lnTo>
                  <a:lnTo>
                    <a:pt x="120" y="132"/>
                  </a:lnTo>
                  <a:lnTo>
                    <a:pt x="114" y="132"/>
                  </a:lnTo>
                  <a:lnTo>
                    <a:pt x="108" y="138"/>
                  </a:lnTo>
                  <a:lnTo>
                    <a:pt x="114" y="150"/>
                  </a:lnTo>
                  <a:lnTo>
                    <a:pt x="120" y="162"/>
                  </a:lnTo>
                  <a:lnTo>
                    <a:pt x="108" y="168"/>
                  </a:lnTo>
                  <a:lnTo>
                    <a:pt x="102" y="168"/>
                  </a:lnTo>
                  <a:lnTo>
                    <a:pt x="96" y="156"/>
                  </a:lnTo>
                  <a:lnTo>
                    <a:pt x="90" y="168"/>
                  </a:lnTo>
                  <a:lnTo>
                    <a:pt x="90" y="174"/>
                  </a:lnTo>
                  <a:lnTo>
                    <a:pt x="102" y="186"/>
                  </a:lnTo>
                  <a:lnTo>
                    <a:pt x="108" y="192"/>
                  </a:lnTo>
                  <a:lnTo>
                    <a:pt x="90" y="198"/>
                  </a:lnTo>
                  <a:lnTo>
                    <a:pt x="90" y="210"/>
                  </a:lnTo>
                  <a:lnTo>
                    <a:pt x="96" y="210"/>
                  </a:lnTo>
                  <a:lnTo>
                    <a:pt x="108" y="204"/>
                  </a:lnTo>
                  <a:lnTo>
                    <a:pt x="108" y="210"/>
                  </a:lnTo>
                  <a:lnTo>
                    <a:pt x="84" y="222"/>
                  </a:lnTo>
                  <a:lnTo>
                    <a:pt x="78" y="228"/>
                  </a:lnTo>
                  <a:lnTo>
                    <a:pt x="78" y="234"/>
                  </a:lnTo>
                  <a:lnTo>
                    <a:pt x="90" y="246"/>
                  </a:lnTo>
                  <a:lnTo>
                    <a:pt x="90" y="252"/>
                  </a:lnTo>
                  <a:lnTo>
                    <a:pt x="84" y="252"/>
                  </a:lnTo>
                  <a:lnTo>
                    <a:pt x="72" y="246"/>
                  </a:lnTo>
                  <a:lnTo>
                    <a:pt x="72" y="258"/>
                  </a:lnTo>
                  <a:lnTo>
                    <a:pt x="84" y="258"/>
                  </a:lnTo>
                  <a:lnTo>
                    <a:pt x="84" y="264"/>
                  </a:lnTo>
                  <a:lnTo>
                    <a:pt x="78" y="270"/>
                  </a:lnTo>
                  <a:lnTo>
                    <a:pt x="66" y="258"/>
                  </a:lnTo>
                  <a:lnTo>
                    <a:pt x="60" y="258"/>
                  </a:lnTo>
                  <a:lnTo>
                    <a:pt x="54" y="282"/>
                  </a:lnTo>
                  <a:lnTo>
                    <a:pt x="48" y="276"/>
                  </a:lnTo>
                  <a:lnTo>
                    <a:pt x="48" y="258"/>
                  </a:lnTo>
                  <a:lnTo>
                    <a:pt x="30" y="264"/>
                  </a:lnTo>
                  <a:lnTo>
                    <a:pt x="24" y="288"/>
                  </a:lnTo>
                  <a:lnTo>
                    <a:pt x="24" y="282"/>
                  </a:lnTo>
                  <a:lnTo>
                    <a:pt x="12" y="270"/>
                  </a:lnTo>
                  <a:lnTo>
                    <a:pt x="12" y="276"/>
                  </a:lnTo>
                  <a:lnTo>
                    <a:pt x="0" y="318"/>
                  </a:lnTo>
                  <a:close/>
                </a:path>
              </a:pathLst>
            </a:custGeom>
            <a:solidFill>
              <a:srgbClr val="FF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39" name="Freeform 7"/>
            <p:cNvSpPr>
              <a:spLocks/>
            </p:cNvSpPr>
            <p:nvPr/>
          </p:nvSpPr>
          <p:spPr bwMode="auto">
            <a:xfrm>
              <a:off x="913" y="2859"/>
              <a:ext cx="445" cy="336"/>
            </a:xfrm>
            <a:custGeom>
              <a:avLst/>
              <a:gdLst/>
              <a:ahLst/>
              <a:cxnLst>
                <a:cxn ang="0">
                  <a:pos x="18" y="246"/>
                </a:cxn>
                <a:cxn ang="0">
                  <a:pos x="18" y="264"/>
                </a:cxn>
                <a:cxn ang="0">
                  <a:pos x="12" y="282"/>
                </a:cxn>
                <a:cxn ang="0">
                  <a:pos x="36" y="288"/>
                </a:cxn>
                <a:cxn ang="0">
                  <a:pos x="72" y="294"/>
                </a:cxn>
                <a:cxn ang="0">
                  <a:pos x="60" y="306"/>
                </a:cxn>
                <a:cxn ang="0">
                  <a:pos x="72" y="324"/>
                </a:cxn>
                <a:cxn ang="0">
                  <a:pos x="90" y="318"/>
                </a:cxn>
                <a:cxn ang="0">
                  <a:pos x="114" y="324"/>
                </a:cxn>
                <a:cxn ang="0">
                  <a:pos x="132" y="294"/>
                </a:cxn>
                <a:cxn ang="0">
                  <a:pos x="132" y="318"/>
                </a:cxn>
                <a:cxn ang="0">
                  <a:pos x="162" y="288"/>
                </a:cxn>
                <a:cxn ang="0">
                  <a:pos x="156" y="318"/>
                </a:cxn>
                <a:cxn ang="0">
                  <a:pos x="192" y="312"/>
                </a:cxn>
                <a:cxn ang="0">
                  <a:pos x="186" y="300"/>
                </a:cxn>
                <a:cxn ang="0">
                  <a:pos x="204" y="288"/>
                </a:cxn>
                <a:cxn ang="0">
                  <a:pos x="228" y="300"/>
                </a:cxn>
                <a:cxn ang="0">
                  <a:pos x="240" y="324"/>
                </a:cxn>
                <a:cxn ang="0">
                  <a:pos x="270" y="300"/>
                </a:cxn>
                <a:cxn ang="0">
                  <a:pos x="288" y="312"/>
                </a:cxn>
                <a:cxn ang="0">
                  <a:pos x="294" y="318"/>
                </a:cxn>
                <a:cxn ang="0">
                  <a:pos x="324" y="312"/>
                </a:cxn>
                <a:cxn ang="0">
                  <a:pos x="330" y="330"/>
                </a:cxn>
                <a:cxn ang="0">
                  <a:pos x="348" y="318"/>
                </a:cxn>
                <a:cxn ang="0">
                  <a:pos x="348" y="300"/>
                </a:cxn>
                <a:cxn ang="0">
                  <a:pos x="360" y="324"/>
                </a:cxn>
                <a:cxn ang="0">
                  <a:pos x="366" y="306"/>
                </a:cxn>
                <a:cxn ang="0">
                  <a:pos x="391" y="306"/>
                </a:cxn>
                <a:cxn ang="0">
                  <a:pos x="415" y="288"/>
                </a:cxn>
                <a:cxn ang="0">
                  <a:pos x="427" y="270"/>
                </a:cxn>
                <a:cxn ang="0">
                  <a:pos x="445" y="270"/>
                </a:cxn>
                <a:cxn ang="0">
                  <a:pos x="421" y="258"/>
                </a:cxn>
                <a:cxn ang="0">
                  <a:pos x="403" y="252"/>
                </a:cxn>
                <a:cxn ang="0">
                  <a:pos x="391" y="246"/>
                </a:cxn>
                <a:cxn ang="0">
                  <a:pos x="372" y="228"/>
                </a:cxn>
                <a:cxn ang="0">
                  <a:pos x="348" y="222"/>
                </a:cxn>
                <a:cxn ang="0">
                  <a:pos x="354" y="192"/>
                </a:cxn>
                <a:cxn ang="0">
                  <a:pos x="354" y="174"/>
                </a:cxn>
                <a:cxn ang="0">
                  <a:pos x="348" y="180"/>
                </a:cxn>
                <a:cxn ang="0">
                  <a:pos x="360" y="168"/>
                </a:cxn>
                <a:cxn ang="0">
                  <a:pos x="300" y="132"/>
                </a:cxn>
                <a:cxn ang="0">
                  <a:pos x="234" y="126"/>
                </a:cxn>
                <a:cxn ang="0">
                  <a:pos x="216" y="132"/>
                </a:cxn>
                <a:cxn ang="0">
                  <a:pos x="198" y="126"/>
                </a:cxn>
                <a:cxn ang="0">
                  <a:pos x="186" y="108"/>
                </a:cxn>
                <a:cxn ang="0">
                  <a:pos x="174" y="114"/>
                </a:cxn>
                <a:cxn ang="0">
                  <a:pos x="150" y="102"/>
                </a:cxn>
                <a:cxn ang="0">
                  <a:pos x="132" y="96"/>
                </a:cxn>
                <a:cxn ang="0">
                  <a:pos x="120" y="90"/>
                </a:cxn>
                <a:cxn ang="0">
                  <a:pos x="108" y="72"/>
                </a:cxn>
                <a:cxn ang="0">
                  <a:pos x="102" y="54"/>
                </a:cxn>
                <a:cxn ang="0">
                  <a:pos x="72" y="54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60" y="0"/>
                </a:cxn>
                <a:cxn ang="0">
                  <a:pos x="48" y="12"/>
                </a:cxn>
                <a:cxn ang="0">
                  <a:pos x="18" y="6"/>
                </a:cxn>
                <a:cxn ang="0">
                  <a:pos x="6" y="18"/>
                </a:cxn>
                <a:cxn ang="0">
                  <a:pos x="6" y="54"/>
                </a:cxn>
                <a:cxn ang="0">
                  <a:pos x="0" y="120"/>
                </a:cxn>
                <a:cxn ang="0">
                  <a:pos x="0" y="156"/>
                </a:cxn>
                <a:cxn ang="0">
                  <a:pos x="0" y="204"/>
                </a:cxn>
              </a:cxnLst>
              <a:rect l="0" t="0" r="r" b="b"/>
              <a:pathLst>
                <a:path w="445" h="336">
                  <a:moveTo>
                    <a:pt x="0" y="252"/>
                  </a:moveTo>
                  <a:lnTo>
                    <a:pt x="6" y="246"/>
                  </a:lnTo>
                  <a:lnTo>
                    <a:pt x="6" y="252"/>
                  </a:lnTo>
                  <a:lnTo>
                    <a:pt x="12" y="252"/>
                  </a:lnTo>
                  <a:lnTo>
                    <a:pt x="18" y="246"/>
                  </a:lnTo>
                  <a:lnTo>
                    <a:pt x="24" y="246"/>
                  </a:lnTo>
                  <a:lnTo>
                    <a:pt x="24" y="252"/>
                  </a:lnTo>
                  <a:lnTo>
                    <a:pt x="12" y="258"/>
                  </a:lnTo>
                  <a:lnTo>
                    <a:pt x="18" y="258"/>
                  </a:lnTo>
                  <a:lnTo>
                    <a:pt x="18" y="264"/>
                  </a:lnTo>
                  <a:lnTo>
                    <a:pt x="24" y="264"/>
                  </a:lnTo>
                  <a:lnTo>
                    <a:pt x="18" y="270"/>
                  </a:lnTo>
                  <a:lnTo>
                    <a:pt x="12" y="276"/>
                  </a:lnTo>
                  <a:lnTo>
                    <a:pt x="6" y="276"/>
                  </a:lnTo>
                  <a:lnTo>
                    <a:pt x="12" y="282"/>
                  </a:lnTo>
                  <a:lnTo>
                    <a:pt x="18" y="282"/>
                  </a:lnTo>
                  <a:lnTo>
                    <a:pt x="18" y="288"/>
                  </a:lnTo>
                  <a:lnTo>
                    <a:pt x="24" y="288"/>
                  </a:lnTo>
                  <a:lnTo>
                    <a:pt x="30" y="288"/>
                  </a:lnTo>
                  <a:lnTo>
                    <a:pt x="36" y="288"/>
                  </a:lnTo>
                  <a:lnTo>
                    <a:pt x="48" y="306"/>
                  </a:lnTo>
                  <a:lnTo>
                    <a:pt x="54" y="306"/>
                  </a:lnTo>
                  <a:lnTo>
                    <a:pt x="60" y="306"/>
                  </a:lnTo>
                  <a:lnTo>
                    <a:pt x="66" y="294"/>
                  </a:lnTo>
                  <a:lnTo>
                    <a:pt x="72" y="294"/>
                  </a:lnTo>
                  <a:lnTo>
                    <a:pt x="72" y="300"/>
                  </a:lnTo>
                  <a:lnTo>
                    <a:pt x="72" y="306"/>
                  </a:lnTo>
                  <a:lnTo>
                    <a:pt x="66" y="306"/>
                  </a:lnTo>
                  <a:lnTo>
                    <a:pt x="60" y="312"/>
                  </a:lnTo>
                  <a:lnTo>
                    <a:pt x="60" y="306"/>
                  </a:lnTo>
                  <a:lnTo>
                    <a:pt x="54" y="312"/>
                  </a:lnTo>
                  <a:lnTo>
                    <a:pt x="54" y="318"/>
                  </a:lnTo>
                  <a:lnTo>
                    <a:pt x="60" y="318"/>
                  </a:lnTo>
                  <a:lnTo>
                    <a:pt x="66" y="324"/>
                  </a:lnTo>
                  <a:lnTo>
                    <a:pt x="72" y="324"/>
                  </a:lnTo>
                  <a:lnTo>
                    <a:pt x="78" y="324"/>
                  </a:lnTo>
                  <a:lnTo>
                    <a:pt x="84" y="324"/>
                  </a:lnTo>
                  <a:lnTo>
                    <a:pt x="84" y="330"/>
                  </a:lnTo>
                  <a:lnTo>
                    <a:pt x="90" y="324"/>
                  </a:lnTo>
                  <a:lnTo>
                    <a:pt x="90" y="318"/>
                  </a:lnTo>
                  <a:lnTo>
                    <a:pt x="90" y="312"/>
                  </a:lnTo>
                  <a:lnTo>
                    <a:pt x="96" y="306"/>
                  </a:lnTo>
                  <a:lnTo>
                    <a:pt x="102" y="312"/>
                  </a:lnTo>
                  <a:lnTo>
                    <a:pt x="102" y="318"/>
                  </a:lnTo>
                  <a:lnTo>
                    <a:pt x="114" y="324"/>
                  </a:lnTo>
                  <a:lnTo>
                    <a:pt x="120" y="318"/>
                  </a:lnTo>
                  <a:lnTo>
                    <a:pt x="120" y="312"/>
                  </a:lnTo>
                  <a:lnTo>
                    <a:pt x="126" y="300"/>
                  </a:lnTo>
                  <a:lnTo>
                    <a:pt x="126" y="294"/>
                  </a:lnTo>
                  <a:lnTo>
                    <a:pt x="132" y="294"/>
                  </a:lnTo>
                  <a:lnTo>
                    <a:pt x="138" y="294"/>
                  </a:lnTo>
                  <a:lnTo>
                    <a:pt x="138" y="300"/>
                  </a:lnTo>
                  <a:lnTo>
                    <a:pt x="132" y="306"/>
                  </a:lnTo>
                  <a:lnTo>
                    <a:pt x="132" y="312"/>
                  </a:lnTo>
                  <a:lnTo>
                    <a:pt x="132" y="318"/>
                  </a:lnTo>
                  <a:lnTo>
                    <a:pt x="138" y="318"/>
                  </a:lnTo>
                  <a:lnTo>
                    <a:pt x="144" y="312"/>
                  </a:lnTo>
                  <a:lnTo>
                    <a:pt x="150" y="300"/>
                  </a:lnTo>
                  <a:lnTo>
                    <a:pt x="156" y="294"/>
                  </a:lnTo>
                  <a:lnTo>
                    <a:pt x="162" y="288"/>
                  </a:lnTo>
                  <a:lnTo>
                    <a:pt x="168" y="294"/>
                  </a:lnTo>
                  <a:lnTo>
                    <a:pt x="168" y="300"/>
                  </a:lnTo>
                  <a:lnTo>
                    <a:pt x="162" y="300"/>
                  </a:lnTo>
                  <a:lnTo>
                    <a:pt x="156" y="312"/>
                  </a:lnTo>
                  <a:lnTo>
                    <a:pt x="156" y="318"/>
                  </a:lnTo>
                  <a:lnTo>
                    <a:pt x="168" y="318"/>
                  </a:lnTo>
                  <a:lnTo>
                    <a:pt x="180" y="318"/>
                  </a:lnTo>
                  <a:lnTo>
                    <a:pt x="186" y="306"/>
                  </a:lnTo>
                  <a:lnTo>
                    <a:pt x="192" y="306"/>
                  </a:lnTo>
                  <a:lnTo>
                    <a:pt x="192" y="312"/>
                  </a:lnTo>
                  <a:lnTo>
                    <a:pt x="192" y="318"/>
                  </a:lnTo>
                  <a:lnTo>
                    <a:pt x="198" y="318"/>
                  </a:lnTo>
                  <a:lnTo>
                    <a:pt x="198" y="312"/>
                  </a:lnTo>
                  <a:lnTo>
                    <a:pt x="192" y="300"/>
                  </a:lnTo>
                  <a:lnTo>
                    <a:pt x="186" y="300"/>
                  </a:lnTo>
                  <a:lnTo>
                    <a:pt x="180" y="300"/>
                  </a:lnTo>
                  <a:lnTo>
                    <a:pt x="180" y="294"/>
                  </a:lnTo>
                  <a:lnTo>
                    <a:pt x="192" y="300"/>
                  </a:lnTo>
                  <a:lnTo>
                    <a:pt x="192" y="294"/>
                  </a:lnTo>
                  <a:lnTo>
                    <a:pt x="204" y="288"/>
                  </a:lnTo>
                  <a:lnTo>
                    <a:pt x="216" y="288"/>
                  </a:lnTo>
                  <a:lnTo>
                    <a:pt x="216" y="294"/>
                  </a:lnTo>
                  <a:lnTo>
                    <a:pt x="222" y="300"/>
                  </a:lnTo>
                  <a:lnTo>
                    <a:pt x="228" y="294"/>
                  </a:lnTo>
                  <a:lnTo>
                    <a:pt x="228" y="300"/>
                  </a:lnTo>
                  <a:lnTo>
                    <a:pt x="222" y="306"/>
                  </a:lnTo>
                  <a:lnTo>
                    <a:pt x="228" y="312"/>
                  </a:lnTo>
                  <a:lnTo>
                    <a:pt x="234" y="306"/>
                  </a:lnTo>
                  <a:lnTo>
                    <a:pt x="240" y="318"/>
                  </a:lnTo>
                  <a:lnTo>
                    <a:pt x="240" y="324"/>
                  </a:lnTo>
                  <a:lnTo>
                    <a:pt x="240" y="318"/>
                  </a:lnTo>
                  <a:lnTo>
                    <a:pt x="246" y="306"/>
                  </a:lnTo>
                  <a:lnTo>
                    <a:pt x="252" y="306"/>
                  </a:lnTo>
                  <a:lnTo>
                    <a:pt x="258" y="300"/>
                  </a:lnTo>
                  <a:lnTo>
                    <a:pt x="270" y="300"/>
                  </a:lnTo>
                  <a:lnTo>
                    <a:pt x="276" y="306"/>
                  </a:lnTo>
                  <a:lnTo>
                    <a:pt x="276" y="294"/>
                  </a:lnTo>
                  <a:lnTo>
                    <a:pt x="282" y="306"/>
                  </a:lnTo>
                  <a:lnTo>
                    <a:pt x="288" y="306"/>
                  </a:lnTo>
                  <a:lnTo>
                    <a:pt x="288" y="312"/>
                  </a:lnTo>
                  <a:lnTo>
                    <a:pt x="282" y="312"/>
                  </a:lnTo>
                  <a:lnTo>
                    <a:pt x="276" y="312"/>
                  </a:lnTo>
                  <a:lnTo>
                    <a:pt x="276" y="318"/>
                  </a:lnTo>
                  <a:lnTo>
                    <a:pt x="282" y="324"/>
                  </a:lnTo>
                  <a:lnTo>
                    <a:pt x="294" y="318"/>
                  </a:lnTo>
                  <a:lnTo>
                    <a:pt x="300" y="318"/>
                  </a:lnTo>
                  <a:lnTo>
                    <a:pt x="312" y="318"/>
                  </a:lnTo>
                  <a:lnTo>
                    <a:pt x="318" y="312"/>
                  </a:lnTo>
                  <a:lnTo>
                    <a:pt x="318" y="306"/>
                  </a:lnTo>
                  <a:lnTo>
                    <a:pt x="324" y="312"/>
                  </a:lnTo>
                  <a:lnTo>
                    <a:pt x="330" y="312"/>
                  </a:lnTo>
                  <a:lnTo>
                    <a:pt x="330" y="318"/>
                  </a:lnTo>
                  <a:lnTo>
                    <a:pt x="330" y="324"/>
                  </a:lnTo>
                  <a:lnTo>
                    <a:pt x="324" y="324"/>
                  </a:lnTo>
                  <a:lnTo>
                    <a:pt x="330" y="330"/>
                  </a:lnTo>
                  <a:lnTo>
                    <a:pt x="330" y="336"/>
                  </a:lnTo>
                  <a:lnTo>
                    <a:pt x="336" y="336"/>
                  </a:lnTo>
                  <a:lnTo>
                    <a:pt x="342" y="330"/>
                  </a:lnTo>
                  <a:lnTo>
                    <a:pt x="342" y="324"/>
                  </a:lnTo>
                  <a:lnTo>
                    <a:pt x="348" y="318"/>
                  </a:lnTo>
                  <a:lnTo>
                    <a:pt x="342" y="306"/>
                  </a:lnTo>
                  <a:lnTo>
                    <a:pt x="342" y="300"/>
                  </a:lnTo>
                  <a:lnTo>
                    <a:pt x="342" y="294"/>
                  </a:lnTo>
                  <a:lnTo>
                    <a:pt x="348" y="294"/>
                  </a:lnTo>
                  <a:lnTo>
                    <a:pt x="348" y="300"/>
                  </a:lnTo>
                  <a:lnTo>
                    <a:pt x="354" y="300"/>
                  </a:lnTo>
                  <a:lnTo>
                    <a:pt x="348" y="306"/>
                  </a:lnTo>
                  <a:lnTo>
                    <a:pt x="348" y="312"/>
                  </a:lnTo>
                  <a:lnTo>
                    <a:pt x="354" y="318"/>
                  </a:lnTo>
                  <a:lnTo>
                    <a:pt x="360" y="324"/>
                  </a:lnTo>
                  <a:lnTo>
                    <a:pt x="366" y="324"/>
                  </a:lnTo>
                  <a:lnTo>
                    <a:pt x="372" y="324"/>
                  </a:lnTo>
                  <a:lnTo>
                    <a:pt x="372" y="318"/>
                  </a:lnTo>
                  <a:lnTo>
                    <a:pt x="372" y="312"/>
                  </a:lnTo>
                  <a:lnTo>
                    <a:pt x="366" y="306"/>
                  </a:lnTo>
                  <a:lnTo>
                    <a:pt x="372" y="300"/>
                  </a:lnTo>
                  <a:lnTo>
                    <a:pt x="372" y="294"/>
                  </a:lnTo>
                  <a:lnTo>
                    <a:pt x="378" y="294"/>
                  </a:lnTo>
                  <a:lnTo>
                    <a:pt x="384" y="300"/>
                  </a:lnTo>
                  <a:lnTo>
                    <a:pt x="391" y="306"/>
                  </a:lnTo>
                  <a:lnTo>
                    <a:pt x="397" y="306"/>
                  </a:lnTo>
                  <a:lnTo>
                    <a:pt x="397" y="294"/>
                  </a:lnTo>
                  <a:lnTo>
                    <a:pt x="403" y="288"/>
                  </a:lnTo>
                  <a:lnTo>
                    <a:pt x="409" y="288"/>
                  </a:lnTo>
                  <a:lnTo>
                    <a:pt x="415" y="288"/>
                  </a:lnTo>
                  <a:lnTo>
                    <a:pt x="421" y="282"/>
                  </a:lnTo>
                  <a:lnTo>
                    <a:pt x="421" y="276"/>
                  </a:lnTo>
                  <a:lnTo>
                    <a:pt x="415" y="276"/>
                  </a:lnTo>
                  <a:lnTo>
                    <a:pt x="421" y="270"/>
                  </a:lnTo>
                  <a:lnTo>
                    <a:pt x="427" y="270"/>
                  </a:lnTo>
                  <a:lnTo>
                    <a:pt x="427" y="276"/>
                  </a:lnTo>
                  <a:lnTo>
                    <a:pt x="433" y="276"/>
                  </a:lnTo>
                  <a:lnTo>
                    <a:pt x="439" y="276"/>
                  </a:lnTo>
                  <a:lnTo>
                    <a:pt x="445" y="276"/>
                  </a:lnTo>
                  <a:lnTo>
                    <a:pt x="445" y="270"/>
                  </a:lnTo>
                  <a:lnTo>
                    <a:pt x="439" y="276"/>
                  </a:lnTo>
                  <a:lnTo>
                    <a:pt x="433" y="264"/>
                  </a:lnTo>
                  <a:lnTo>
                    <a:pt x="427" y="270"/>
                  </a:lnTo>
                  <a:lnTo>
                    <a:pt x="421" y="264"/>
                  </a:lnTo>
                  <a:lnTo>
                    <a:pt x="421" y="258"/>
                  </a:lnTo>
                  <a:lnTo>
                    <a:pt x="415" y="252"/>
                  </a:lnTo>
                  <a:lnTo>
                    <a:pt x="409" y="252"/>
                  </a:lnTo>
                  <a:lnTo>
                    <a:pt x="409" y="258"/>
                  </a:lnTo>
                  <a:lnTo>
                    <a:pt x="403" y="258"/>
                  </a:lnTo>
                  <a:lnTo>
                    <a:pt x="403" y="252"/>
                  </a:lnTo>
                  <a:lnTo>
                    <a:pt x="397" y="246"/>
                  </a:lnTo>
                  <a:lnTo>
                    <a:pt x="391" y="252"/>
                  </a:lnTo>
                  <a:lnTo>
                    <a:pt x="384" y="258"/>
                  </a:lnTo>
                  <a:lnTo>
                    <a:pt x="384" y="246"/>
                  </a:lnTo>
                  <a:lnTo>
                    <a:pt x="391" y="246"/>
                  </a:lnTo>
                  <a:lnTo>
                    <a:pt x="391" y="240"/>
                  </a:lnTo>
                  <a:lnTo>
                    <a:pt x="384" y="234"/>
                  </a:lnTo>
                  <a:lnTo>
                    <a:pt x="384" y="228"/>
                  </a:lnTo>
                  <a:lnTo>
                    <a:pt x="378" y="228"/>
                  </a:lnTo>
                  <a:lnTo>
                    <a:pt x="372" y="228"/>
                  </a:lnTo>
                  <a:lnTo>
                    <a:pt x="372" y="234"/>
                  </a:lnTo>
                  <a:lnTo>
                    <a:pt x="366" y="240"/>
                  </a:lnTo>
                  <a:lnTo>
                    <a:pt x="360" y="228"/>
                  </a:lnTo>
                  <a:lnTo>
                    <a:pt x="354" y="228"/>
                  </a:lnTo>
                  <a:lnTo>
                    <a:pt x="348" y="222"/>
                  </a:lnTo>
                  <a:lnTo>
                    <a:pt x="348" y="216"/>
                  </a:lnTo>
                  <a:lnTo>
                    <a:pt x="354" y="204"/>
                  </a:lnTo>
                  <a:lnTo>
                    <a:pt x="348" y="198"/>
                  </a:lnTo>
                  <a:lnTo>
                    <a:pt x="348" y="192"/>
                  </a:lnTo>
                  <a:lnTo>
                    <a:pt x="354" y="192"/>
                  </a:lnTo>
                  <a:lnTo>
                    <a:pt x="360" y="192"/>
                  </a:lnTo>
                  <a:lnTo>
                    <a:pt x="354" y="186"/>
                  </a:lnTo>
                  <a:lnTo>
                    <a:pt x="360" y="180"/>
                  </a:lnTo>
                  <a:lnTo>
                    <a:pt x="360" y="174"/>
                  </a:lnTo>
                  <a:lnTo>
                    <a:pt x="354" y="174"/>
                  </a:lnTo>
                  <a:lnTo>
                    <a:pt x="354" y="180"/>
                  </a:lnTo>
                  <a:lnTo>
                    <a:pt x="354" y="186"/>
                  </a:lnTo>
                  <a:lnTo>
                    <a:pt x="354" y="192"/>
                  </a:lnTo>
                  <a:lnTo>
                    <a:pt x="348" y="186"/>
                  </a:lnTo>
                  <a:lnTo>
                    <a:pt x="348" y="180"/>
                  </a:lnTo>
                  <a:lnTo>
                    <a:pt x="348" y="174"/>
                  </a:lnTo>
                  <a:lnTo>
                    <a:pt x="348" y="168"/>
                  </a:lnTo>
                  <a:lnTo>
                    <a:pt x="348" y="162"/>
                  </a:lnTo>
                  <a:lnTo>
                    <a:pt x="354" y="168"/>
                  </a:lnTo>
                  <a:lnTo>
                    <a:pt x="360" y="168"/>
                  </a:lnTo>
                  <a:lnTo>
                    <a:pt x="360" y="162"/>
                  </a:lnTo>
                  <a:lnTo>
                    <a:pt x="354" y="162"/>
                  </a:lnTo>
                  <a:lnTo>
                    <a:pt x="354" y="156"/>
                  </a:lnTo>
                  <a:lnTo>
                    <a:pt x="300" y="156"/>
                  </a:lnTo>
                  <a:lnTo>
                    <a:pt x="300" y="132"/>
                  </a:lnTo>
                  <a:lnTo>
                    <a:pt x="270" y="132"/>
                  </a:lnTo>
                  <a:lnTo>
                    <a:pt x="270" y="126"/>
                  </a:lnTo>
                  <a:lnTo>
                    <a:pt x="252" y="126"/>
                  </a:lnTo>
                  <a:lnTo>
                    <a:pt x="246" y="126"/>
                  </a:lnTo>
                  <a:lnTo>
                    <a:pt x="234" y="126"/>
                  </a:lnTo>
                  <a:lnTo>
                    <a:pt x="234" y="132"/>
                  </a:lnTo>
                  <a:lnTo>
                    <a:pt x="228" y="126"/>
                  </a:lnTo>
                  <a:lnTo>
                    <a:pt x="222" y="126"/>
                  </a:lnTo>
                  <a:lnTo>
                    <a:pt x="222" y="132"/>
                  </a:lnTo>
                  <a:lnTo>
                    <a:pt x="216" y="132"/>
                  </a:lnTo>
                  <a:lnTo>
                    <a:pt x="216" y="126"/>
                  </a:lnTo>
                  <a:lnTo>
                    <a:pt x="210" y="120"/>
                  </a:lnTo>
                  <a:lnTo>
                    <a:pt x="210" y="126"/>
                  </a:lnTo>
                  <a:lnTo>
                    <a:pt x="204" y="126"/>
                  </a:lnTo>
                  <a:lnTo>
                    <a:pt x="198" y="126"/>
                  </a:lnTo>
                  <a:lnTo>
                    <a:pt x="204" y="120"/>
                  </a:lnTo>
                  <a:lnTo>
                    <a:pt x="198" y="114"/>
                  </a:lnTo>
                  <a:lnTo>
                    <a:pt x="204" y="108"/>
                  </a:lnTo>
                  <a:lnTo>
                    <a:pt x="198" y="108"/>
                  </a:lnTo>
                  <a:lnTo>
                    <a:pt x="186" y="108"/>
                  </a:lnTo>
                  <a:lnTo>
                    <a:pt x="180" y="114"/>
                  </a:lnTo>
                  <a:lnTo>
                    <a:pt x="180" y="102"/>
                  </a:lnTo>
                  <a:lnTo>
                    <a:pt x="174" y="102"/>
                  </a:lnTo>
                  <a:lnTo>
                    <a:pt x="174" y="108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168" y="108"/>
                  </a:lnTo>
                  <a:lnTo>
                    <a:pt x="156" y="108"/>
                  </a:lnTo>
                  <a:lnTo>
                    <a:pt x="156" y="102"/>
                  </a:lnTo>
                  <a:lnTo>
                    <a:pt x="150" y="102"/>
                  </a:lnTo>
                  <a:lnTo>
                    <a:pt x="144" y="102"/>
                  </a:lnTo>
                  <a:lnTo>
                    <a:pt x="144" y="96"/>
                  </a:lnTo>
                  <a:lnTo>
                    <a:pt x="138" y="96"/>
                  </a:lnTo>
                  <a:lnTo>
                    <a:pt x="132" y="90"/>
                  </a:lnTo>
                  <a:lnTo>
                    <a:pt x="132" y="96"/>
                  </a:lnTo>
                  <a:lnTo>
                    <a:pt x="120" y="102"/>
                  </a:lnTo>
                  <a:lnTo>
                    <a:pt x="120" y="96"/>
                  </a:lnTo>
                  <a:lnTo>
                    <a:pt x="126" y="96"/>
                  </a:lnTo>
                  <a:lnTo>
                    <a:pt x="126" y="90"/>
                  </a:lnTo>
                  <a:lnTo>
                    <a:pt x="120" y="90"/>
                  </a:lnTo>
                  <a:lnTo>
                    <a:pt x="120" y="78"/>
                  </a:lnTo>
                  <a:lnTo>
                    <a:pt x="126" y="78"/>
                  </a:lnTo>
                  <a:lnTo>
                    <a:pt x="120" y="72"/>
                  </a:lnTo>
                  <a:lnTo>
                    <a:pt x="114" y="72"/>
                  </a:lnTo>
                  <a:lnTo>
                    <a:pt x="108" y="72"/>
                  </a:lnTo>
                  <a:lnTo>
                    <a:pt x="114" y="66"/>
                  </a:lnTo>
                  <a:lnTo>
                    <a:pt x="108" y="66"/>
                  </a:lnTo>
                  <a:lnTo>
                    <a:pt x="102" y="66"/>
                  </a:lnTo>
                  <a:lnTo>
                    <a:pt x="96" y="60"/>
                  </a:lnTo>
                  <a:lnTo>
                    <a:pt x="102" y="54"/>
                  </a:lnTo>
                  <a:lnTo>
                    <a:pt x="96" y="48"/>
                  </a:lnTo>
                  <a:lnTo>
                    <a:pt x="90" y="54"/>
                  </a:lnTo>
                  <a:lnTo>
                    <a:pt x="84" y="54"/>
                  </a:lnTo>
                  <a:lnTo>
                    <a:pt x="78" y="54"/>
                  </a:lnTo>
                  <a:lnTo>
                    <a:pt x="72" y="54"/>
                  </a:lnTo>
                  <a:lnTo>
                    <a:pt x="78" y="48"/>
                  </a:lnTo>
                  <a:lnTo>
                    <a:pt x="84" y="48"/>
                  </a:lnTo>
                  <a:lnTo>
                    <a:pt x="78" y="42"/>
                  </a:lnTo>
                  <a:lnTo>
                    <a:pt x="72" y="42"/>
                  </a:lnTo>
                  <a:lnTo>
                    <a:pt x="66" y="36"/>
                  </a:lnTo>
                  <a:lnTo>
                    <a:pt x="66" y="30"/>
                  </a:lnTo>
                  <a:lnTo>
                    <a:pt x="66" y="24"/>
                  </a:lnTo>
                  <a:lnTo>
                    <a:pt x="66" y="18"/>
                  </a:lnTo>
                  <a:lnTo>
                    <a:pt x="60" y="18"/>
                  </a:lnTo>
                  <a:lnTo>
                    <a:pt x="60" y="12"/>
                  </a:lnTo>
                  <a:lnTo>
                    <a:pt x="60" y="18"/>
                  </a:lnTo>
                  <a:lnTo>
                    <a:pt x="66" y="18"/>
                  </a:lnTo>
                  <a:lnTo>
                    <a:pt x="72" y="6"/>
                  </a:lnTo>
                  <a:lnTo>
                    <a:pt x="66" y="0"/>
                  </a:lnTo>
                  <a:lnTo>
                    <a:pt x="60" y="0"/>
                  </a:lnTo>
                  <a:lnTo>
                    <a:pt x="54" y="0"/>
                  </a:lnTo>
                  <a:lnTo>
                    <a:pt x="42" y="0"/>
                  </a:lnTo>
                  <a:lnTo>
                    <a:pt x="42" y="6"/>
                  </a:lnTo>
                  <a:lnTo>
                    <a:pt x="48" y="6"/>
                  </a:lnTo>
                  <a:lnTo>
                    <a:pt x="48" y="12"/>
                  </a:lnTo>
                  <a:lnTo>
                    <a:pt x="36" y="12"/>
                  </a:lnTo>
                  <a:lnTo>
                    <a:pt x="36" y="6"/>
                  </a:lnTo>
                  <a:lnTo>
                    <a:pt x="24" y="12"/>
                  </a:lnTo>
                  <a:lnTo>
                    <a:pt x="24" y="6"/>
                  </a:lnTo>
                  <a:lnTo>
                    <a:pt x="18" y="6"/>
                  </a:lnTo>
                  <a:lnTo>
                    <a:pt x="12" y="0"/>
                  </a:lnTo>
                  <a:lnTo>
                    <a:pt x="6" y="0"/>
                  </a:lnTo>
                  <a:lnTo>
                    <a:pt x="6" y="6"/>
                  </a:lnTo>
                  <a:lnTo>
                    <a:pt x="6" y="12"/>
                  </a:lnTo>
                  <a:lnTo>
                    <a:pt x="6" y="18"/>
                  </a:lnTo>
                  <a:lnTo>
                    <a:pt x="6" y="24"/>
                  </a:lnTo>
                  <a:lnTo>
                    <a:pt x="6" y="36"/>
                  </a:lnTo>
                  <a:lnTo>
                    <a:pt x="6" y="42"/>
                  </a:lnTo>
                  <a:lnTo>
                    <a:pt x="6" y="48"/>
                  </a:lnTo>
                  <a:lnTo>
                    <a:pt x="6" y="54"/>
                  </a:lnTo>
                  <a:lnTo>
                    <a:pt x="6" y="60"/>
                  </a:lnTo>
                  <a:lnTo>
                    <a:pt x="6" y="84"/>
                  </a:lnTo>
                  <a:lnTo>
                    <a:pt x="0" y="90"/>
                  </a:lnTo>
                  <a:lnTo>
                    <a:pt x="0" y="96"/>
                  </a:lnTo>
                  <a:lnTo>
                    <a:pt x="0" y="120"/>
                  </a:lnTo>
                  <a:lnTo>
                    <a:pt x="0" y="126"/>
                  </a:lnTo>
                  <a:lnTo>
                    <a:pt x="0" y="138"/>
                  </a:lnTo>
                  <a:lnTo>
                    <a:pt x="0" y="144"/>
                  </a:lnTo>
                  <a:lnTo>
                    <a:pt x="0" y="150"/>
                  </a:lnTo>
                  <a:lnTo>
                    <a:pt x="0" y="156"/>
                  </a:lnTo>
                  <a:lnTo>
                    <a:pt x="0" y="162"/>
                  </a:lnTo>
                  <a:lnTo>
                    <a:pt x="0" y="174"/>
                  </a:lnTo>
                  <a:lnTo>
                    <a:pt x="0" y="186"/>
                  </a:lnTo>
                  <a:lnTo>
                    <a:pt x="0" y="192"/>
                  </a:lnTo>
                  <a:lnTo>
                    <a:pt x="0" y="204"/>
                  </a:lnTo>
                  <a:lnTo>
                    <a:pt x="0" y="210"/>
                  </a:lnTo>
                  <a:lnTo>
                    <a:pt x="0" y="228"/>
                  </a:lnTo>
                  <a:lnTo>
                    <a:pt x="0" y="240"/>
                  </a:lnTo>
                  <a:lnTo>
                    <a:pt x="0" y="252"/>
                  </a:lnTo>
                  <a:close/>
                </a:path>
              </a:pathLst>
            </a:custGeom>
            <a:solidFill>
              <a:srgbClr val="FFA0A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40" name="Freeform 8"/>
            <p:cNvSpPr>
              <a:spLocks/>
            </p:cNvSpPr>
            <p:nvPr/>
          </p:nvSpPr>
          <p:spPr bwMode="auto">
            <a:xfrm>
              <a:off x="1207" y="3129"/>
              <a:ext cx="259" cy="486"/>
            </a:xfrm>
            <a:custGeom>
              <a:avLst/>
              <a:gdLst/>
              <a:ahLst/>
              <a:cxnLst>
                <a:cxn ang="0">
                  <a:pos x="6" y="108"/>
                </a:cxn>
                <a:cxn ang="0">
                  <a:pos x="6" y="144"/>
                </a:cxn>
                <a:cxn ang="0">
                  <a:pos x="6" y="192"/>
                </a:cxn>
                <a:cxn ang="0">
                  <a:pos x="6" y="294"/>
                </a:cxn>
                <a:cxn ang="0">
                  <a:pos x="6" y="330"/>
                </a:cxn>
                <a:cxn ang="0">
                  <a:pos x="6" y="366"/>
                </a:cxn>
                <a:cxn ang="0">
                  <a:pos x="6" y="390"/>
                </a:cxn>
                <a:cxn ang="0">
                  <a:pos x="6" y="432"/>
                </a:cxn>
                <a:cxn ang="0">
                  <a:pos x="18" y="486"/>
                </a:cxn>
                <a:cxn ang="0">
                  <a:pos x="48" y="486"/>
                </a:cxn>
                <a:cxn ang="0">
                  <a:pos x="115" y="486"/>
                </a:cxn>
                <a:cxn ang="0">
                  <a:pos x="163" y="480"/>
                </a:cxn>
                <a:cxn ang="0">
                  <a:pos x="127" y="426"/>
                </a:cxn>
                <a:cxn ang="0">
                  <a:pos x="151" y="396"/>
                </a:cxn>
                <a:cxn ang="0">
                  <a:pos x="181" y="390"/>
                </a:cxn>
                <a:cxn ang="0">
                  <a:pos x="211" y="372"/>
                </a:cxn>
                <a:cxn ang="0">
                  <a:pos x="211" y="360"/>
                </a:cxn>
                <a:cxn ang="0">
                  <a:pos x="205" y="336"/>
                </a:cxn>
                <a:cxn ang="0">
                  <a:pos x="223" y="318"/>
                </a:cxn>
                <a:cxn ang="0">
                  <a:pos x="229" y="294"/>
                </a:cxn>
                <a:cxn ang="0">
                  <a:pos x="229" y="276"/>
                </a:cxn>
                <a:cxn ang="0">
                  <a:pos x="235" y="246"/>
                </a:cxn>
                <a:cxn ang="0">
                  <a:pos x="259" y="228"/>
                </a:cxn>
                <a:cxn ang="0">
                  <a:pos x="229" y="210"/>
                </a:cxn>
                <a:cxn ang="0">
                  <a:pos x="247" y="186"/>
                </a:cxn>
                <a:cxn ang="0">
                  <a:pos x="211" y="156"/>
                </a:cxn>
                <a:cxn ang="0">
                  <a:pos x="229" y="144"/>
                </a:cxn>
                <a:cxn ang="0">
                  <a:pos x="205" y="144"/>
                </a:cxn>
                <a:cxn ang="0">
                  <a:pos x="211" y="120"/>
                </a:cxn>
                <a:cxn ang="0">
                  <a:pos x="211" y="90"/>
                </a:cxn>
                <a:cxn ang="0">
                  <a:pos x="205" y="78"/>
                </a:cxn>
                <a:cxn ang="0">
                  <a:pos x="193" y="72"/>
                </a:cxn>
                <a:cxn ang="0">
                  <a:pos x="193" y="90"/>
                </a:cxn>
                <a:cxn ang="0">
                  <a:pos x="187" y="84"/>
                </a:cxn>
                <a:cxn ang="0">
                  <a:pos x="169" y="66"/>
                </a:cxn>
                <a:cxn ang="0">
                  <a:pos x="175" y="48"/>
                </a:cxn>
                <a:cxn ang="0">
                  <a:pos x="163" y="54"/>
                </a:cxn>
                <a:cxn ang="0">
                  <a:pos x="151" y="36"/>
                </a:cxn>
                <a:cxn ang="0">
                  <a:pos x="157" y="0"/>
                </a:cxn>
                <a:cxn ang="0">
                  <a:pos x="139" y="6"/>
                </a:cxn>
                <a:cxn ang="0">
                  <a:pos x="121" y="6"/>
                </a:cxn>
                <a:cxn ang="0">
                  <a:pos x="115" y="18"/>
                </a:cxn>
                <a:cxn ang="0">
                  <a:pos x="97" y="36"/>
                </a:cxn>
                <a:cxn ang="0">
                  <a:pos x="78" y="30"/>
                </a:cxn>
                <a:cxn ang="0">
                  <a:pos x="78" y="54"/>
                </a:cxn>
                <a:cxn ang="0">
                  <a:pos x="54" y="42"/>
                </a:cxn>
                <a:cxn ang="0">
                  <a:pos x="54" y="24"/>
                </a:cxn>
                <a:cxn ang="0">
                  <a:pos x="54" y="48"/>
                </a:cxn>
                <a:cxn ang="0">
                  <a:pos x="36" y="66"/>
                </a:cxn>
                <a:cxn ang="0">
                  <a:pos x="36" y="48"/>
                </a:cxn>
                <a:cxn ang="0">
                  <a:pos x="24" y="42"/>
                </a:cxn>
              </a:cxnLst>
              <a:rect l="0" t="0" r="r" b="b"/>
              <a:pathLst>
                <a:path w="259" h="486">
                  <a:moveTo>
                    <a:pt x="0" y="48"/>
                  </a:moveTo>
                  <a:lnTo>
                    <a:pt x="6" y="96"/>
                  </a:lnTo>
                  <a:lnTo>
                    <a:pt x="6" y="102"/>
                  </a:lnTo>
                  <a:lnTo>
                    <a:pt x="6" y="108"/>
                  </a:lnTo>
                  <a:lnTo>
                    <a:pt x="6" y="114"/>
                  </a:lnTo>
                  <a:lnTo>
                    <a:pt x="6" y="120"/>
                  </a:lnTo>
                  <a:lnTo>
                    <a:pt x="6" y="126"/>
                  </a:lnTo>
                  <a:lnTo>
                    <a:pt x="6" y="144"/>
                  </a:lnTo>
                  <a:lnTo>
                    <a:pt x="6" y="150"/>
                  </a:lnTo>
                  <a:lnTo>
                    <a:pt x="6" y="162"/>
                  </a:lnTo>
                  <a:lnTo>
                    <a:pt x="6" y="174"/>
                  </a:lnTo>
                  <a:lnTo>
                    <a:pt x="6" y="192"/>
                  </a:lnTo>
                  <a:lnTo>
                    <a:pt x="6" y="198"/>
                  </a:lnTo>
                  <a:lnTo>
                    <a:pt x="6" y="282"/>
                  </a:lnTo>
                  <a:lnTo>
                    <a:pt x="6" y="288"/>
                  </a:lnTo>
                  <a:lnTo>
                    <a:pt x="6" y="294"/>
                  </a:lnTo>
                  <a:lnTo>
                    <a:pt x="6" y="300"/>
                  </a:lnTo>
                  <a:lnTo>
                    <a:pt x="6" y="306"/>
                  </a:lnTo>
                  <a:lnTo>
                    <a:pt x="6" y="324"/>
                  </a:lnTo>
                  <a:lnTo>
                    <a:pt x="6" y="330"/>
                  </a:lnTo>
                  <a:lnTo>
                    <a:pt x="6" y="336"/>
                  </a:lnTo>
                  <a:lnTo>
                    <a:pt x="6" y="342"/>
                  </a:lnTo>
                  <a:lnTo>
                    <a:pt x="6" y="348"/>
                  </a:lnTo>
                  <a:lnTo>
                    <a:pt x="6" y="366"/>
                  </a:lnTo>
                  <a:lnTo>
                    <a:pt x="6" y="372"/>
                  </a:lnTo>
                  <a:lnTo>
                    <a:pt x="6" y="378"/>
                  </a:lnTo>
                  <a:lnTo>
                    <a:pt x="6" y="384"/>
                  </a:lnTo>
                  <a:lnTo>
                    <a:pt x="6" y="390"/>
                  </a:lnTo>
                  <a:lnTo>
                    <a:pt x="6" y="402"/>
                  </a:lnTo>
                  <a:lnTo>
                    <a:pt x="6" y="408"/>
                  </a:lnTo>
                  <a:lnTo>
                    <a:pt x="6" y="426"/>
                  </a:lnTo>
                  <a:lnTo>
                    <a:pt x="6" y="432"/>
                  </a:lnTo>
                  <a:lnTo>
                    <a:pt x="6" y="438"/>
                  </a:lnTo>
                  <a:lnTo>
                    <a:pt x="6" y="486"/>
                  </a:lnTo>
                  <a:lnTo>
                    <a:pt x="12" y="486"/>
                  </a:lnTo>
                  <a:lnTo>
                    <a:pt x="18" y="486"/>
                  </a:lnTo>
                  <a:lnTo>
                    <a:pt x="24" y="486"/>
                  </a:lnTo>
                  <a:lnTo>
                    <a:pt x="30" y="486"/>
                  </a:lnTo>
                  <a:lnTo>
                    <a:pt x="42" y="486"/>
                  </a:lnTo>
                  <a:lnTo>
                    <a:pt x="48" y="486"/>
                  </a:lnTo>
                  <a:lnTo>
                    <a:pt x="66" y="486"/>
                  </a:lnTo>
                  <a:lnTo>
                    <a:pt x="84" y="486"/>
                  </a:lnTo>
                  <a:lnTo>
                    <a:pt x="97" y="486"/>
                  </a:lnTo>
                  <a:lnTo>
                    <a:pt x="115" y="486"/>
                  </a:lnTo>
                  <a:lnTo>
                    <a:pt x="121" y="486"/>
                  </a:lnTo>
                  <a:lnTo>
                    <a:pt x="157" y="486"/>
                  </a:lnTo>
                  <a:lnTo>
                    <a:pt x="163" y="486"/>
                  </a:lnTo>
                  <a:lnTo>
                    <a:pt x="163" y="480"/>
                  </a:lnTo>
                  <a:lnTo>
                    <a:pt x="151" y="474"/>
                  </a:lnTo>
                  <a:lnTo>
                    <a:pt x="145" y="450"/>
                  </a:lnTo>
                  <a:lnTo>
                    <a:pt x="139" y="444"/>
                  </a:lnTo>
                  <a:lnTo>
                    <a:pt x="127" y="426"/>
                  </a:lnTo>
                  <a:lnTo>
                    <a:pt x="139" y="384"/>
                  </a:lnTo>
                  <a:lnTo>
                    <a:pt x="139" y="378"/>
                  </a:lnTo>
                  <a:lnTo>
                    <a:pt x="151" y="390"/>
                  </a:lnTo>
                  <a:lnTo>
                    <a:pt x="151" y="396"/>
                  </a:lnTo>
                  <a:lnTo>
                    <a:pt x="157" y="372"/>
                  </a:lnTo>
                  <a:lnTo>
                    <a:pt x="175" y="366"/>
                  </a:lnTo>
                  <a:lnTo>
                    <a:pt x="175" y="384"/>
                  </a:lnTo>
                  <a:lnTo>
                    <a:pt x="181" y="390"/>
                  </a:lnTo>
                  <a:lnTo>
                    <a:pt x="187" y="366"/>
                  </a:lnTo>
                  <a:lnTo>
                    <a:pt x="193" y="366"/>
                  </a:lnTo>
                  <a:lnTo>
                    <a:pt x="205" y="378"/>
                  </a:lnTo>
                  <a:lnTo>
                    <a:pt x="211" y="372"/>
                  </a:lnTo>
                  <a:lnTo>
                    <a:pt x="211" y="366"/>
                  </a:lnTo>
                  <a:lnTo>
                    <a:pt x="199" y="366"/>
                  </a:lnTo>
                  <a:lnTo>
                    <a:pt x="199" y="354"/>
                  </a:lnTo>
                  <a:lnTo>
                    <a:pt x="211" y="360"/>
                  </a:lnTo>
                  <a:lnTo>
                    <a:pt x="217" y="360"/>
                  </a:lnTo>
                  <a:lnTo>
                    <a:pt x="217" y="354"/>
                  </a:lnTo>
                  <a:lnTo>
                    <a:pt x="205" y="342"/>
                  </a:lnTo>
                  <a:lnTo>
                    <a:pt x="205" y="336"/>
                  </a:lnTo>
                  <a:lnTo>
                    <a:pt x="211" y="330"/>
                  </a:lnTo>
                  <a:lnTo>
                    <a:pt x="235" y="318"/>
                  </a:lnTo>
                  <a:lnTo>
                    <a:pt x="235" y="312"/>
                  </a:lnTo>
                  <a:lnTo>
                    <a:pt x="223" y="318"/>
                  </a:lnTo>
                  <a:lnTo>
                    <a:pt x="217" y="318"/>
                  </a:lnTo>
                  <a:lnTo>
                    <a:pt x="217" y="306"/>
                  </a:lnTo>
                  <a:lnTo>
                    <a:pt x="235" y="300"/>
                  </a:lnTo>
                  <a:lnTo>
                    <a:pt x="229" y="294"/>
                  </a:lnTo>
                  <a:lnTo>
                    <a:pt x="217" y="282"/>
                  </a:lnTo>
                  <a:lnTo>
                    <a:pt x="217" y="276"/>
                  </a:lnTo>
                  <a:lnTo>
                    <a:pt x="223" y="264"/>
                  </a:lnTo>
                  <a:lnTo>
                    <a:pt x="229" y="276"/>
                  </a:lnTo>
                  <a:lnTo>
                    <a:pt x="235" y="276"/>
                  </a:lnTo>
                  <a:lnTo>
                    <a:pt x="247" y="270"/>
                  </a:lnTo>
                  <a:lnTo>
                    <a:pt x="241" y="258"/>
                  </a:lnTo>
                  <a:lnTo>
                    <a:pt x="235" y="246"/>
                  </a:lnTo>
                  <a:lnTo>
                    <a:pt x="241" y="240"/>
                  </a:lnTo>
                  <a:lnTo>
                    <a:pt x="247" y="240"/>
                  </a:lnTo>
                  <a:lnTo>
                    <a:pt x="253" y="240"/>
                  </a:lnTo>
                  <a:lnTo>
                    <a:pt x="259" y="228"/>
                  </a:lnTo>
                  <a:lnTo>
                    <a:pt x="253" y="228"/>
                  </a:lnTo>
                  <a:lnTo>
                    <a:pt x="241" y="222"/>
                  </a:lnTo>
                  <a:lnTo>
                    <a:pt x="229" y="222"/>
                  </a:lnTo>
                  <a:lnTo>
                    <a:pt x="229" y="210"/>
                  </a:lnTo>
                  <a:lnTo>
                    <a:pt x="235" y="198"/>
                  </a:lnTo>
                  <a:lnTo>
                    <a:pt x="253" y="198"/>
                  </a:lnTo>
                  <a:lnTo>
                    <a:pt x="253" y="186"/>
                  </a:lnTo>
                  <a:lnTo>
                    <a:pt x="247" y="186"/>
                  </a:lnTo>
                  <a:lnTo>
                    <a:pt x="235" y="186"/>
                  </a:lnTo>
                  <a:lnTo>
                    <a:pt x="229" y="180"/>
                  </a:lnTo>
                  <a:lnTo>
                    <a:pt x="223" y="168"/>
                  </a:lnTo>
                  <a:lnTo>
                    <a:pt x="211" y="156"/>
                  </a:lnTo>
                  <a:lnTo>
                    <a:pt x="217" y="156"/>
                  </a:lnTo>
                  <a:lnTo>
                    <a:pt x="223" y="150"/>
                  </a:lnTo>
                  <a:lnTo>
                    <a:pt x="229" y="150"/>
                  </a:lnTo>
                  <a:lnTo>
                    <a:pt x="229" y="144"/>
                  </a:lnTo>
                  <a:lnTo>
                    <a:pt x="223" y="138"/>
                  </a:lnTo>
                  <a:lnTo>
                    <a:pt x="211" y="150"/>
                  </a:lnTo>
                  <a:lnTo>
                    <a:pt x="205" y="150"/>
                  </a:lnTo>
                  <a:lnTo>
                    <a:pt x="205" y="144"/>
                  </a:lnTo>
                  <a:lnTo>
                    <a:pt x="211" y="144"/>
                  </a:lnTo>
                  <a:lnTo>
                    <a:pt x="217" y="138"/>
                  </a:lnTo>
                  <a:lnTo>
                    <a:pt x="211" y="126"/>
                  </a:lnTo>
                  <a:lnTo>
                    <a:pt x="211" y="120"/>
                  </a:lnTo>
                  <a:lnTo>
                    <a:pt x="217" y="120"/>
                  </a:lnTo>
                  <a:lnTo>
                    <a:pt x="217" y="108"/>
                  </a:lnTo>
                  <a:lnTo>
                    <a:pt x="217" y="102"/>
                  </a:lnTo>
                  <a:lnTo>
                    <a:pt x="211" y="90"/>
                  </a:lnTo>
                  <a:lnTo>
                    <a:pt x="205" y="90"/>
                  </a:lnTo>
                  <a:lnTo>
                    <a:pt x="199" y="84"/>
                  </a:lnTo>
                  <a:lnTo>
                    <a:pt x="199" y="78"/>
                  </a:lnTo>
                  <a:lnTo>
                    <a:pt x="205" y="78"/>
                  </a:lnTo>
                  <a:lnTo>
                    <a:pt x="205" y="72"/>
                  </a:lnTo>
                  <a:lnTo>
                    <a:pt x="205" y="66"/>
                  </a:lnTo>
                  <a:lnTo>
                    <a:pt x="199" y="66"/>
                  </a:lnTo>
                  <a:lnTo>
                    <a:pt x="193" y="72"/>
                  </a:lnTo>
                  <a:lnTo>
                    <a:pt x="193" y="78"/>
                  </a:lnTo>
                  <a:lnTo>
                    <a:pt x="193" y="84"/>
                  </a:lnTo>
                  <a:lnTo>
                    <a:pt x="199" y="90"/>
                  </a:lnTo>
                  <a:lnTo>
                    <a:pt x="193" y="90"/>
                  </a:lnTo>
                  <a:lnTo>
                    <a:pt x="193" y="96"/>
                  </a:lnTo>
                  <a:lnTo>
                    <a:pt x="187" y="96"/>
                  </a:lnTo>
                  <a:lnTo>
                    <a:pt x="187" y="90"/>
                  </a:lnTo>
                  <a:lnTo>
                    <a:pt x="187" y="84"/>
                  </a:lnTo>
                  <a:lnTo>
                    <a:pt x="181" y="78"/>
                  </a:lnTo>
                  <a:lnTo>
                    <a:pt x="181" y="72"/>
                  </a:lnTo>
                  <a:lnTo>
                    <a:pt x="175" y="66"/>
                  </a:lnTo>
                  <a:lnTo>
                    <a:pt x="169" y="66"/>
                  </a:lnTo>
                  <a:lnTo>
                    <a:pt x="169" y="60"/>
                  </a:lnTo>
                  <a:lnTo>
                    <a:pt x="181" y="54"/>
                  </a:lnTo>
                  <a:lnTo>
                    <a:pt x="181" y="48"/>
                  </a:lnTo>
                  <a:lnTo>
                    <a:pt x="175" y="48"/>
                  </a:lnTo>
                  <a:lnTo>
                    <a:pt x="175" y="54"/>
                  </a:lnTo>
                  <a:lnTo>
                    <a:pt x="169" y="60"/>
                  </a:lnTo>
                  <a:lnTo>
                    <a:pt x="163" y="60"/>
                  </a:lnTo>
                  <a:lnTo>
                    <a:pt x="163" y="54"/>
                  </a:lnTo>
                  <a:lnTo>
                    <a:pt x="169" y="48"/>
                  </a:lnTo>
                  <a:lnTo>
                    <a:pt x="169" y="42"/>
                  </a:lnTo>
                  <a:lnTo>
                    <a:pt x="157" y="42"/>
                  </a:lnTo>
                  <a:lnTo>
                    <a:pt x="151" y="36"/>
                  </a:lnTo>
                  <a:lnTo>
                    <a:pt x="151" y="30"/>
                  </a:lnTo>
                  <a:lnTo>
                    <a:pt x="157" y="18"/>
                  </a:lnTo>
                  <a:lnTo>
                    <a:pt x="157" y="6"/>
                  </a:lnTo>
                  <a:lnTo>
                    <a:pt x="157" y="0"/>
                  </a:lnTo>
                  <a:lnTo>
                    <a:pt x="151" y="0"/>
                  </a:lnTo>
                  <a:lnTo>
                    <a:pt x="151" y="6"/>
                  </a:lnTo>
                  <a:lnTo>
                    <a:pt x="145" y="6"/>
                  </a:lnTo>
                  <a:lnTo>
                    <a:pt x="139" y="6"/>
                  </a:lnTo>
                  <a:lnTo>
                    <a:pt x="133" y="6"/>
                  </a:lnTo>
                  <a:lnTo>
                    <a:pt x="133" y="0"/>
                  </a:lnTo>
                  <a:lnTo>
                    <a:pt x="127" y="0"/>
                  </a:lnTo>
                  <a:lnTo>
                    <a:pt x="121" y="6"/>
                  </a:lnTo>
                  <a:lnTo>
                    <a:pt x="127" y="6"/>
                  </a:lnTo>
                  <a:lnTo>
                    <a:pt x="127" y="12"/>
                  </a:lnTo>
                  <a:lnTo>
                    <a:pt x="121" y="18"/>
                  </a:lnTo>
                  <a:lnTo>
                    <a:pt x="115" y="18"/>
                  </a:lnTo>
                  <a:lnTo>
                    <a:pt x="109" y="18"/>
                  </a:lnTo>
                  <a:lnTo>
                    <a:pt x="103" y="24"/>
                  </a:lnTo>
                  <a:lnTo>
                    <a:pt x="103" y="36"/>
                  </a:lnTo>
                  <a:lnTo>
                    <a:pt x="97" y="36"/>
                  </a:lnTo>
                  <a:lnTo>
                    <a:pt x="90" y="30"/>
                  </a:lnTo>
                  <a:lnTo>
                    <a:pt x="84" y="24"/>
                  </a:lnTo>
                  <a:lnTo>
                    <a:pt x="78" y="24"/>
                  </a:lnTo>
                  <a:lnTo>
                    <a:pt x="78" y="30"/>
                  </a:lnTo>
                  <a:lnTo>
                    <a:pt x="72" y="36"/>
                  </a:lnTo>
                  <a:lnTo>
                    <a:pt x="78" y="42"/>
                  </a:lnTo>
                  <a:lnTo>
                    <a:pt x="78" y="48"/>
                  </a:lnTo>
                  <a:lnTo>
                    <a:pt x="78" y="54"/>
                  </a:lnTo>
                  <a:lnTo>
                    <a:pt x="72" y="54"/>
                  </a:lnTo>
                  <a:lnTo>
                    <a:pt x="66" y="54"/>
                  </a:lnTo>
                  <a:lnTo>
                    <a:pt x="60" y="48"/>
                  </a:lnTo>
                  <a:lnTo>
                    <a:pt x="54" y="42"/>
                  </a:lnTo>
                  <a:lnTo>
                    <a:pt x="54" y="36"/>
                  </a:lnTo>
                  <a:lnTo>
                    <a:pt x="60" y="30"/>
                  </a:lnTo>
                  <a:lnTo>
                    <a:pt x="54" y="30"/>
                  </a:lnTo>
                  <a:lnTo>
                    <a:pt x="54" y="24"/>
                  </a:lnTo>
                  <a:lnTo>
                    <a:pt x="48" y="24"/>
                  </a:lnTo>
                  <a:lnTo>
                    <a:pt x="48" y="30"/>
                  </a:lnTo>
                  <a:lnTo>
                    <a:pt x="48" y="36"/>
                  </a:lnTo>
                  <a:lnTo>
                    <a:pt x="54" y="48"/>
                  </a:lnTo>
                  <a:lnTo>
                    <a:pt x="48" y="54"/>
                  </a:lnTo>
                  <a:lnTo>
                    <a:pt x="48" y="60"/>
                  </a:lnTo>
                  <a:lnTo>
                    <a:pt x="42" y="66"/>
                  </a:lnTo>
                  <a:lnTo>
                    <a:pt x="36" y="66"/>
                  </a:lnTo>
                  <a:lnTo>
                    <a:pt x="36" y="60"/>
                  </a:lnTo>
                  <a:lnTo>
                    <a:pt x="30" y="54"/>
                  </a:lnTo>
                  <a:lnTo>
                    <a:pt x="36" y="54"/>
                  </a:lnTo>
                  <a:lnTo>
                    <a:pt x="36" y="48"/>
                  </a:lnTo>
                  <a:lnTo>
                    <a:pt x="36" y="42"/>
                  </a:lnTo>
                  <a:lnTo>
                    <a:pt x="30" y="42"/>
                  </a:lnTo>
                  <a:lnTo>
                    <a:pt x="24" y="36"/>
                  </a:lnTo>
                  <a:lnTo>
                    <a:pt x="24" y="42"/>
                  </a:lnTo>
                  <a:lnTo>
                    <a:pt x="18" y="48"/>
                  </a:lnTo>
                  <a:lnTo>
                    <a:pt x="6" y="48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A0FFA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41" name="Freeform 9"/>
            <p:cNvSpPr>
              <a:spLocks/>
            </p:cNvSpPr>
            <p:nvPr/>
          </p:nvSpPr>
          <p:spPr bwMode="auto">
            <a:xfrm>
              <a:off x="1279" y="2523"/>
              <a:ext cx="385" cy="336"/>
            </a:xfrm>
            <a:custGeom>
              <a:avLst/>
              <a:gdLst/>
              <a:ahLst/>
              <a:cxnLst>
                <a:cxn ang="0">
                  <a:pos x="61" y="6"/>
                </a:cxn>
                <a:cxn ang="0">
                  <a:pos x="133" y="6"/>
                </a:cxn>
                <a:cxn ang="0">
                  <a:pos x="217" y="6"/>
                </a:cxn>
                <a:cxn ang="0">
                  <a:pos x="313" y="12"/>
                </a:cxn>
                <a:cxn ang="0">
                  <a:pos x="295" y="84"/>
                </a:cxn>
                <a:cxn ang="0">
                  <a:pos x="301" y="114"/>
                </a:cxn>
                <a:cxn ang="0">
                  <a:pos x="307" y="120"/>
                </a:cxn>
                <a:cxn ang="0">
                  <a:pos x="325" y="120"/>
                </a:cxn>
                <a:cxn ang="0">
                  <a:pos x="337" y="120"/>
                </a:cxn>
                <a:cxn ang="0">
                  <a:pos x="325" y="132"/>
                </a:cxn>
                <a:cxn ang="0">
                  <a:pos x="325" y="144"/>
                </a:cxn>
                <a:cxn ang="0">
                  <a:pos x="331" y="144"/>
                </a:cxn>
                <a:cxn ang="0">
                  <a:pos x="325" y="156"/>
                </a:cxn>
                <a:cxn ang="0">
                  <a:pos x="331" y="168"/>
                </a:cxn>
                <a:cxn ang="0">
                  <a:pos x="331" y="174"/>
                </a:cxn>
                <a:cxn ang="0">
                  <a:pos x="331" y="180"/>
                </a:cxn>
                <a:cxn ang="0">
                  <a:pos x="331" y="192"/>
                </a:cxn>
                <a:cxn ang="0">
                  <a:pos x="337" y="204"/>
                </a:cxn>
                <a:cxn ang="0">
                  <a:pos x="337" y="222"/>
                </a:cxn>
                <a:cxn ang="0">
                  <a:pos x="343" y="234"/>
                </a:cxn>
                <a:cxn ang="0">
                  <a:pos x="343" y="252"/>
                </a:cxn>
                <a:cxn ang="0">
                  <a:pos x="361" y="276"/>
                </a:cxn>
                <a:cxn ang="0">
                  <a:pos x="367" y="276"/>
                </a:cxn>
                <a:cxn ang="0">
                  <a:pos x="361" y="288"/>
                </a:cxn>
                <a:cxn ang="0">
                  <a:pos x="367" y="288"/>
                </a:cxn>
                <a:cxn ang="0">
                  <a:pos x="373" y="294"/>
                </a:cxn>
                <a:cxn ang="0">
                  <a:pos x="379" y="306"/>
                </a:cxn>
                <a:cxn ang="0">
                  <a:pos x="385" y="318"/>
                </a:cxn>
                <a:cxn ang="0">
                  <a:pos x="385" y="324"/>
                </a:cxn>
                <a:cxn ang="0">
                  <a:pos x="379" y="324"/>
                </a:cxn>
                <a:cxn ang="0">
                  <a:pos x="367" y="330"/>
                </a:cxn>
                <a:cxn ang="0">
                  <a:pos x="367" y="324"/>
                </a:cxn>
                <a:cxn ang="0">
                  <a:pos x="361" y="324"/>
                </a:cxn>
                <a:cxn ang="0">
                  <a:pos x="349" y="330"/>
                </a:cxn>
                <a:cxn ang="0">
                  <a:pos x="349" y="324"/>
                </a:cxn>
                <a:cxn ang="0">
                  <a:pos x="343" y="324"/>
                </a:cxn>
                <a:cxn ang="0">
                  <a:pos x="337" y="324"/>
                </a:cxn>
                <a:cxn ang="0">
                  <a:pos x="331" y="324"/>
                </a:cxn>
                <a:cxn ang="0">
                  <a:pos x="325" y="324"/>
                </a:cxn>
                <a:cxn ang="0">
                  <a:pos x="313" y="324"/>
                </a:cxn>
                <a:cxn ang="0">
                  <a:pos x="313" y="330"/>
                </a:cxn>
                <a:cxn ang="0">
                  <a:pos x="301" y="324"/>
                </a:cxn>
                <a:cxn ang="0">
                  <a:pos x="301" y="336"/>
                </a:cxn>
                <a:cxn ang="0">
                  <a:pos x="295" y="336"/>
                </a:cxn>
                <a:cxn ang="0">
                  <a:pos x="277" y="336"/>
                </a:cxn>
                <a:cxn ang="0">
                  <a:pos x="271" y="324"/>
                </a:cxn>
                <a:cxn ang="0">
                  <a:pos x="265" y="324"/>
                </a:cxn>
                <a:cxn ang="0">
                  <a:pos x="253" y="318"/>
                </a:cxn>
                <a:cxn ang="0">
                  <a:pos x="241" y="318"/>
                </a:cxn>
                <a:cxn ang="0">
                  <a:pos x="223" y="324"/>
                </a:cxn>
                <a:cxn ang="0">
                  <a:pos x="211" y="312"/>
                </a:cxn>
                <a:cxn ang="0">
                  <a:pos x="205" y="312"/>
                </a:cxn>
                <a:cxn ang="0">
                  <a:pos x="199" y="300"/>
                </a:cxn>
                <a:cxn ang="0">
                  <a:pos x="187" y="306"/>
                </a:cxn>
                <a:cxn ang="0">
                  <a:pos x="163" y="294"/>
                </a:cxn>
                <a:cxn ang="0">
                  <a:pos x="145" y="294"/>
                </a:cxn>
                <a:cxn ang="0">
                  <a:pos x="133" y="288"/>
                </a:cxn>
                <a:cxn ang="0">
                  <a:pos x="79" y="246"/>
                </a:cxn>
                <a:cxn ang="0">
                  <a:pos x="49" y="138"/>
                </a:cxn>
                <a:cxn ang="0">
                  <a:pos x="12" y="108"/>
                </a:cxn>
                <a:cxn ang="0">
                  <a:pos x="0" y="72"/>
                </a:cxn>
              </a:cxnLst>
              <a:rect l="0" t="0" r="r" b="b"/>
              <a:pathLst>
                <a:path w="385" h="336">
                  <a:moveTo>
                    <a:pt x="0" y="72"/>
                  </a:moveTo>
                  <a:lnTo>
                    <a:pt x="6" y="0"/>
                  </a:lnTo>
                  <a:lnTo>
                    <a:pt x="61" y="6"/>
                  </a:lnTo>
                  <a:lnTo>
                    <a:pt x="73" y="6"/>
                  </a:lnTo>
                  <a:lnTo>
                    <a:pt x="85" y="6"/>
                  </a:lnTo>
                  <a:lnTo>
                    <a:pt x="133" y="6"/>
                  </a:lnTo>
                  <a:lnTo>
                    <a:pt x="157" y="6"/>
                  </a:lnTo>
                  <a:lnTo>
                    <a:pt x="181" y="6"/>
                  </a:lnTo>
                  <a:lnTo>
                    <a:pt x="217" y="6"/>
                  </a:lnTo>
                  <a:lnTo>
                    <a:pt x="259" y="6"/>
                  </a:lnTo>
                  <a:lnTo>
                    <a:pt x="265" y="6"/>
                  </a:lnTo>
                  <a:lnTo>
                    <a:pt x="313" y="12"/>
                  </a:lnTo>
                  <a:lnTo>
                    <a:pt x="313" y="42"/>
                  </a:lnTo>
                  <a:lnTo>
                    <a:pt x="313" y="84"/>
                  </a:lnTo>
                  <a:lnTo>
                    <a:pt x="295" y="84"/>
                  </a:lnTo>
                  <a:lnTo>
                    <a:pt x="295" y="96"/>
                  </a:lnTo>
                  <a:lnTo>
                    <a:pt x="295" y="114"/>
                  </a:lnTo>
                  <a:lnTo>
                    <a:pt x="301" y="114"/>
                  </a:lnTo>
                  <a:lnTo>
                    <a:pt x="307" y="114"/>
                  </a:lnTo>
                  <a:lnTo>
                    <a:pt x="301" y="120"/>
                  </a:lnTo>
                  <a:lnTo>
                    <a:pt x="307" y="120"/>
                  </a:lnTo>
                  <a:lnTo>
                    <a:pt x="313" y="120"/>
                  </a:lnTo>
                  <a:lnTo>
                    <a:pt x="319" y="120"/>
                  </a:lnTo>
                  <a:lnTo>
                    <a:pt x="325" y="120"/>
                  </a:lnTo>
                  <a:lnTo>
                    <a:pt x="325" y="114"/>
                  </a:lnTo>
                  <a:lnTo>
                    <a:pt x="331" y="120"/>
                  </a:lnTo>
                  <a:lnTo>
                    <a:pt x="337" y="120"/>
                  </a:lnTo>
                  <a:lnTo>
                    <a:pt x="331" y="120"/>
                  </a:lnTo>
                  <a:lnTo>
                    <a:pt x="331" y="126"/>
                  </a:lnTo>
                  <a:lnTo>
                    <a:pt x="325" y="132"/>
                  </a:lnTo>
                  <a:lnTo>
                    <a:pt x="325" y="138"/>
                  </a:lnTo>
                  <a:lnTo>
                    <a:pt x="331" y="144"/>
                  </a:lnTo>
                  <a:lnTo>
                    <a:pt x="325" y="144"/>
                  </a:lnTo>
                  <a:lnTo>
                    <a:pt x="331" y="144"/>
                  </a:lnTo>
                  <a:lnTo>
                    <a:pt x="331" y="150"/>
                  </a:lnTo>
                  <a:lnTo>
                    <a:pt x="331" y="144"/>
                  </a:lnTo>
                  <a:lnTo>
                    <a:pt x="325" y="150"/>
                  </a:lnTo>
                  <a:lnTo>
                    <a:pt x="331" y="150"/>
                  </a:lnTo>
                  <a:lnTo>
                    <a:pt x="325" y="156"/>
                  </a:lnTo>
                  <a:lnTo>
                    <a:pt x="325" y="162"/>
                  </a:lnTo>
                  <a:lnTo>
                    <a:pt x="331" y="162"/>
                  </a:lnTo>
                  <a:lnTo>
                    <a:pt x="331" y="168"/>
                  </a:lnTo>
                  <a:lnTo>
                    <a:pt x="337" y="168"/>
                  </a:lnTo>
                  <a:lnTo>
                    <a:pt x="331" y="168"/>
                  </a:lnTo>
                  <a:lnTo>
                    <a:pt x="331" y="174"/>
                  </a:lnTo>
                  <a:lnTo>
                    <a:pt x="325" y="174"/>
                  </a:lnTo>
                  <a:lnTo>
                    <a:pt x="325" y="180"/>
                  </a:lnTo>
                  <a:lnTo>
                    <a:pt x="331" y="180"/>
                  </a:lnTo>
                  <a:lnTo>
                    <a:pt x="337" y="180"/>
                  </a:lnTo>
                  <a:lnTo>
                    <a:pt x="331" y="186"/>
                  </a:lnTo>
                  <a:lnTo>
                    <a:pt x="331" y="192"/>
                  </a:lnTo>
                  <a:lnTo>
                    <a:pt x="337" y="192"/>
                  </a:lnTo>
                  <a:lnTo>
                    <a:pt x="337" y="198"/>
                  </a:lnTo>
                  <a:lnTo>
                    <a:pt x="337" y="204"/>
                  </a:lnTo>
                  <a:lnTo>
                    <a:pt x="337" y="210"/>
                  </a:lnTo>
                  <a:lnTo>
                    <a:pt x="337" y="216"/>
                  </a:lnTo>
                  <a:lnTo>
                    <a:pt x="337" y="222"/>
                  </a:lnTo>
                  <a:lnTo>
                    <a:pt x="337" y="228"/>
                  </a:lnTo>
                  <a:lnTo>
                    <a:pt x="343" y="228"/>
                  </a:lnTo>
                  <a:lnTo>
                    <a:pt x="343" y="234"/>
                  </a:lnTo>
                  <a:lnTo>
                    <a:pt x="343" y="240"/>
                  </a:lnTo>
                  <a:lnTo>
                    <a:pt x="343" y="246"/>
                  </a:lnTo>
                  <a:lnTo>
                    <a:pt x="343" y="252"/>
                  </a:lnTo>
                  <a:lnTo>
                    <a:pt x="355" y="258"/>
                  </a:lnTo>
                  <a:lnTo>
                    <a:pt x="361" y="270"/>
                  </a:lnTo>
                  <a:lnTo>
                    <a:pt x="361" y="276"/>
                  </a:lnTo>
                  <a:lnTo>
                    <a:pt x="361" y="282"/>
                  </a:lnTo>
                  <a:lnTo>
                    <a:pt x="361" y="276"/>
                  </a:lnTo>
                  <a:lnTo>
                    <a:pt x="367" y="276"/>
                  </a:lnTo>
                  <a:lnTo>
                    <a:pt x="367" y="282"/>
                  </a:lnTo>
                  <a:lnTo>
                    <a:pt x="361" y="282"/>
                  </a:lnTo>
                  <a:lnTo>
                    <a:pt x="361" y="288"/>
                  </a:lnTo>
                  <a:lnTo>
                    <a:pt x="367" y="288"/>
                  </a:lnTo>
                  <a:lnTo>
                    <a:pt x="373" y="288"/>
                  </a:lnTo>
                  <a:lnTo>
                    <a:pt x="367" y="288"/>
                  </a:lnTo>
                  <a:lnTo>
                    <a:pt x="373" y="294"/>
                  </a:lnTo>
                  <a:lnTo>
                    <a:pt x="373" y="288"/>
                  </a:lnTo>
                  <a:lnTo>
                    <a:pt x="373" y="294"/>
                  </a:lnTo>
                  <a:lnTo>
                    <a:pt x="379" y="294"/>
                  </a:lnTo>
                  <a:lnTo>
                    <a:pt x="379" y="300"/>
                  </a:lnTo>
                  <a:lnTo>
                    <a:pt x="379" y="306"/>
                  </a:lnTo>
                  <a:lnTo>
                    <a:pt x="379" y="312"/>
                  </a:lnTo>
                  <a:lnTo>
                    <a:pt x="379" y="318"/>
                  </a:lnTo>
                  <a:lnTo>
                    <a:pt x="385" y="318"/>
                  </a:lnTo>
                  <a:lnTo>
                    <a:pt x="379" y="318"/>
                  </a:lnTo>
                  <a:lnTo>
                    <a:pt x="379" y="324"/>
                  </a:lnTo>
                  <a:lnTo>
                    <a:pt x="385" y="324"/>
                  </a:lnTo>
                  <a:lnTo>
                    <a:pt x="385" y="318"/>
                  </a:lnTo>
                  <a:lnTo>
                    <a:pt x="385" y="324"/>
                  </a:lnTo>
                  <a:lnTo>
                    <a:pt x="379" y="324"/>
                  </a:lnTo>
                  <a:lnTo>
                    <a:pt x="373" y="324"/>
                  </a:lnTo>
                  <a:lnTo>
                    <a:pt x="373" y="330"/>
                  </a:lnTo>
                  <a:lnTo>
                    <a:pt x="367" y="330"/>
                  </a:lnTo>
                  <a:lnTo>
                    <a:pt x="367" y="324"/>
                  </a:lnTo>
                  <a:lnTo>
                    <a:pt x="367" y="330"/>
                  </a:lnTo>
                  <a:lnTo>
                    <a:pt x="367" y="324"/>
                  </a:lnTo>
                  <a:lnTo>
                    <a:pt x="367" y="330"/>
                  </a:lnTo>
                  <a:lnTo>
                    <a:pt x="361" y="330"/>
                  </a:lnTo>
                  <a:lnTo>
                    <a:pt x="361" y="324"/>
                  </a:lnTo>
                  <a:lnTo>
                    <a:pt x="355" y="324"/>
                  </a:lnTo>
                  <a:lnTo>
                    <a:pt x="355" y="330"/>
                  </a:lnTo>
                  <a:lnTo>
                    <a:pt x="349" y="330"/>
                  </a:lnTo>
                  <a:lnTo>
                    <a:pt x="355" y="330"/>
                  </a:lnTo>
                  <a:lnTo>
                    <a:pt x="349" y="330"/>
                  </a:lnTo>
                  <a:lnTo>
                    <a:pt x="349" y="324"/>
                  </a:lnTo>
                  <a:lnTo>
                    <a:pt x="349" y="330"/>
                  </a:lnTo>
                  <a:lnTo>
                    <a:pt x="349" y="324"/>
                  </a:lnTo>
                  <a:lnTo>
                    <a:pt x="343" y="324"/>
                  </a:lnTo>
                  <a:lnTo>
                    <a:pt x="349" y="324"/>
                  </a:lnTo>
                  <a:lnTo>
                    <a:pt x="343" y="324"/>
                  </a:lnTo>
                  <a:lnTo>
                    <a:pt x="337" y="324"/>
                  </a:lnTo>
                  <a:lnTo>
                    <a:pt x="331" y="324"/>
                  </a:lnTo>
                  <a:lnTo>
                    <a:pt x="331" y="318"/>
                  </a:lnTo>
                  <a:lnTo>
                    <a:pt x="331" y="324"/>
                  </a:lnTo>
                  <a:lnTo>
                    <a:pt x="325" y="324"/>
                  </a:lnTo>
                  <a:lnTo>
                    <a:pt x="325" y="318"/>
                  </a:lnTo>
                  <a:lnTo>
                    <a:pt x="325" y="324"/>
                  </a:lnTo>
                  <a:lnTo>
                    <a:pt x="319" y="324"/>
                  </a:lnTo>
                  <a:lnTo>
                    <a:pt x="319" y="318"/>
                  </a:lnTo>
                  <a:lnTo>
                    <a:pt x="313" y="324"/>
                  </a:lnTo>
                  <a:lnTo>
                    <a:pt x="313" y="318"/>
                  </a:lnTo>
                  <a:lnTo>
                    <a:pt x="313" y="324"/>
                  </a:lnTo>
                  <a:lnTo>
                    <a:pt x="313" y="330"/>
                  </a:lnTo>
                  <a:lnTo>
                    <a:pt x="313" y="324"/>
                  </a:lnTo>
                  <a:lnTo>
                    <a:pt x="307" y="324"/>
                  </a:lnTo>
                  <a:lnTo>
                    <a:pt x="301" y="324"/>
                  </a:lnTo>
                  <a:lnTo>
                    <a:pt x="301" y="330"/>
                  </a:lnTo>
                  <a:lnTo>
                    <a:pt x="295" y="330"/>
                  </a:lnTo>
                  <a:lnTo>
                    <a:pt x="301" y="336"/>
                  </a:lnTo>
                  <a:lnTo>
                    <a:pt x="295" y="336"/>
                  </a:lnTo>
                  <a:lnTo>
                    <a:pt x="295" y="330"/>
                  </a:lnTo>
                  <a:lnTo>
                    <a:pt x="295" y="336"/>
                  </a:lnTo>
                  <a:lnTo>
                    <a:pt x="289" y="330"/>
                  </a:lnTo>
                  <a:lnTo>
                    <a:pt x="283" y="336"/>
                  </a:lnTo>
                  <a:lnTo>
                    <a:pt x="277" y="336"/>
                  </a:lnTo>
                  <a:lnTo>
                    <a:pt x="277" y="330"/>
                  </a:lnTo>
                  <a:lnTo>
                    <a:pt x="277" y="324"/>
                  </a:lnTo>
                  <a:lnTo>
                    <a:pt x="271" y="324"/>
                  </a:lnTo>
                  <a:lnTo>
                    <a:pt x="271" y="330"/>
                  </a:lnTo>
                  <a:lnTo>
                    <a:pt x="265" y="330"/>
                  </a:lnTo>
                  <a:lnTo>
                    <a:pt x="265" y="324"/>
                  </a:lnTo>
                  <a:lnTo>
                    <a:pt x="259" y="324"/>
                  </a:lnTo>
                  <a:lnTo>
                    <a:pt x="253" y="324"/>
                  </a:lnTo>
                  <a:lnTo>
                    <a:pt x="253" y="318"/>
                  </a:lnTo>
                  <a:lnTo>
                    <a:pt x="247" y="324"/>
                  </a:lnTo>
                  <a:lnTo>
                    <a:pt x="241" y="324"/>
                  </a:lnTo>
                  <a:lnTo>
                    <a:pt x="241" y="318"/>
                  </a:lnTo>
                  <a:lnTo>
                    <a:pt x="235" y="318"/>
                  </a:lnTo>
                  <a:lnTo>
                    <a:pt x="229" y="318"/>
                  </a:lnTo>
                  <a:lnTo>
                    <a:pt x="223" y="324"/>
                  </a:lnTo>
                  <a:lnTo>
                    <a:pt x="217" y="324"/>
                  </a:lnTo>
                  <a:lnTo>
                    <a:pt x="217" y="318"/>
                  </a:lnTo>
                  <a:lnTo>
                    <a:pt x="211" y="312"/>
                  </a:lnTo>
                  <a:lnTo>
                    <a:pt x="211" y="318"/>
                  </a:lnTo>
                  <a:lnTo>
                    <a:pt x="211" y="312"/>
                  </a:lnTo>
                  <a:lnTo>
                    <a:pt x="205" y="312"/>
                  </a:lnTo>
                  <a:lnTo>
                    <a:pt x="205" y="306"/>
                  </a:lnTo>
                  <a:lnTo>
                    <a:pt x="199" y="306"/>
                  </a:lnTo>
                  <a:lnTo>
                    <a:pt x="199" y="300"/>
                  </a:lnTo>
                  <a:lnTo>
                    <a:pt x="199" y="306"/>
                  </a:lnTo>
                  <a:lnTo>
                    <a:pt x="193" y="306"/>
                  </a:lnTo>
                  <a:lnTo>
                    <a:pt x="187" y="306"/>
                  </a:lnTo>
                  <a:lnTo>
                    <a:pt x="175" y="300"/>
                  </a:lnTo>
                  <a:lnTo>
                    <a:pt x="169" y="300"/>
                  </a:lnTo>
                  <a:lnTo>
                    <a:pt x="163" y="294"/>
                  </a:lnTo>
                  <a:lnTo>
                    <a:pt x="157" y="294"/>
                  </a:lnTo>
                  <a:lnTo>
                    <a:pt x="151" y="294"/>
                  </a:lnTo>
                  <a:lnTo>
                    <a:pt x="145" y="294"/>
                  </a:lnTo>
                  <a:lnTo>
                    <a:pt x="145" y="288"/>
                  </a:lnTo>
                  <a:lnTo>
                    <a:pt x="139" y="288"/>
                  </a:lnTo>
                  <a:lnTo>
                    <a:pt x="133" y="288"/>
                  </a:lnTo>
                  <a:lnTo>
                    <a:pt x="127" y="282"/>
                  </a:lnTo>
                  <a:lnTo>
                    <a:pt x="79" y="282"/>
                  </a:lnTo>
                  <a:lnTo>
                    <a:pt x="79" y="246"/>
                  </a:lnTo>
                  <a:lnTo>
                    <a:pt x="79" y="216"/>
                  </a:lnTo>
                  <a:lnTo>
                    <a:pt x="79" y="138"/>
                  </a:lnTo>
                  <a:lnTo>
                    <a:pt x="49" y="138"/>
                  </a:lnTo>
                  <a:lnTo>
                    <a:pt x="25" y="138"/>
                  </a:lnTo>
                  <a:lnTo>
                    <a:pt x="12" y="138"/>
                  </a:lnTo>
                  <a:lnTo>
                    <a:pt x="12" y="108"/>
                  </a:lnTo>
                  <a:lnTo>
                    <a:pt x="12" y="96"/>
                  </a:lnTo>
                  <a:lnTo>
                    <a:pt x="12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rgbClr val="FFA0A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42" name="Freeform 10"/>
            <p:cNvSpPr>
              <a:spLocks/>
            </p:cNvSpPr>
            <p:nvPr/>
          </p:nvSpPr>
          <p:spPr bwMode="auto">
            <a:xfrm>
              <a:off x="925" y="2217"/>
              <a:ext cx="360" cy="438"/>
            </a:xfrm>
            <a:custGeom>
              <a:avLst/>
              <a:gdLst/>
              <a:ahLst/>
              <a:cxnLst>
                <a:cxn ang="0">
                  <a:pos x="0" y="438"/>
                </a:cxn>
                <a:cxn ang="0">
                  <a:pos x="60" y="438"/>
                </a:cxn>
                <a:cxn ang="0">
                  <a:pos x="84" y="438"/>
                </a:cxn>
                <a:cxn ang="0">
                  <a:pos x="90" y="438"/>
                </a:cxn>
                <a:cxn ang="0">
                  <a:pos x="150" y="438"/>
                </a:cxn>
                <a:cxn ang="0">
                  <a:pos x="150" y="402"/>
                </a:cxn>
                <a:cxn ang="0">
                  <a:pos x="150" y="372"/>
                </a:cxn>
                <a:cxn ang="0">
                  <a:pos x="144" y="372"/>
                </a:cxn>
                <a:cxn ang="0">
                  <a:pos x="144" y="306"/>
                </a:cxn>
                <a:cxn ang="0">
                  <a:pos x="216" y="306"/>
                </a:cxn>
                <a:cxn ang="0">
                  <a:pos x="240" y="306"/>
                </a:cxn>
                <a:cxn ang="0">
                  <a:pos x="360" y="306"/>
                </a:cxn>
                <a:cxn ang="0">
                  <a:pos x="360" y="288"/>
                </a:cxn>
                <a:cxn ang="0">
                  <a:pos x="360" y="186"/>
                </a:cxn>
                <a:cxn ang="0">
                  <a:pos x="360" y="48"/>
                </a:cxn>
                <a:cxn ang="0">
                  <a:pos x="360" y="36"/>
                </a:cxn>
                <a:cxn ang="0">
                  <a:pos x="348" y="36"/>
                </a:cxn>
                <a:cxn ang="0">
                  <a:pos x="102" y="24"/>
                </a:cxn>
                <a:cxn ang="0">
                  <a:pos x="102" y="0"/>
                </a:cxn>
                <a:cxn ang="0">
                  <a:pos x="6" y="0"/>
                </a:cxn>
                <a:cxn ang="0">
                  <a:pos x="6" y="66"/>
                </a:cxn>
                <a:cxn ang="0">
                  <a:pos x="6" y="72"/>
                </a:cxn>
                <a:cxn ang="0">
                  <a:pos x="6" y="180"/>
                </a:cxn>
                <a:cxn ang="0">
                  <a:pos x="6" y="186"/>
                </a:cxn>
                <a:cxn ang="0">
                  <a:pos x="6" y="204"/>
                </a:cxn>
                <a:cxn ang="0">
                  <a:pos x="6" y="216"/>
                </a:cxn>
                <a:cxn ang="0">
                  <a:pos x="0" y="228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0" y="258"/>
                </a:cxn>
                <a:cxn ang="0">
                  <a:pos x="0" y="264"/>
                </a:cxn>
                <a:cxn ang="0">
                  <a:pos x="0" y="276"/>
                </a:cxn>
                <a:cxn ang="0">
                  <a:pos x="0" y="294"/>
                </a:cxn>
                <a:cxn ang="0">
                  <a:pos x="0" y="300"/>
                </a:cxn>
                <a:cxn ang="0">
                  <a:pos x="0" y="306"/>
                </a:cxn>
                <a:cxn ang="0">
                  <a:pos x="0" y="318"/>
                </a:cxn>
                <a:cxn ang="0">
                  <a:pos x="0" y="336"/>
                </a:cxn>
                <a:cxn ang="0">
                  <a:pos x="0" y="348"/>
                </a:cxn>
                <a:cxn ang="0">
                  <a:pos x="0" y="366"/>
                </a:cxn>
                <a:cxn ang="0">
                  <a:pos x="0" y="372"/>
                </a:cxn>
                <a:cxn ang="0">
                  <a:pos x="0" y="384"/>
                </a:cxn>
                <a:cxn ang="0">
                  <a:pos x="0" y="390"/>
                </a:cxn>
                <a:cxn ang="0">
                  <a:pos x="0" y="408"/>
                </a:cxn>
                <a:cxn ang="0">
                  <a:pos x="0" y="420"/>
                </a:cxn>
                <a:cxn ang="0">
                  <a:pos x="0" y="438"/>
                </a:cxn>
              </a:cxnLst>
              <a:rect l="0" t="0" r="r" b="b"/>
              <a:pathLst>
                <a:path w="360" h="438">
                  <a:moveTo>
                    <a:pt x="0" y="438"/>
                  </a:moveTo>
                  <a:lnTo>
                    <a:pt x="60" y="438"/>
                  </a:lnTo>
                  <a:lnTo>
                    <a:pt x="84" y="438"/>
                  </a:lnTo>
                  <a:lnTo>
                    <a:pt x="90" y="438"/>
                  </a:lnTo>
                  <a:lnTo>
                    <a:pt x="150" y="438"/>
                  </a:lnTo>
                  <a:lnTo>
                    <a:pt x="150" y="402"/>
                  </a:lnTo>
                  <a:lnTo>
                    <a:pt x="150" y="372"/>
                  </a:lnTo>
                  <a:lnTo>
                    <a:pt x="144" y="372"/>
                  </a:lnTo>
                  <a:lnTo>
                    <a:pt x="144" y="306"/>
                  </a:lnTo>
                  <a:lnTo>
                    <a:pt x="216" y="306"/>
                  </a:lnTo>
                  <a:lnTo>
                    <a:pt x="240" y="306"/>
                  </a:lnTo>
                  <a:lnTo>
                    <a:pt x="360" y="306"/>
                  </a:lnTo>
                  <a:lnTo>
                    <a:pt x="360" y="288"/>
                  </a:lnTo>
                  <a:lnTo>
                    <a:pt x="360" y="186"/>
                  </a:lnTo>
                  <a:lnTo>
                    <a:pt x="360" y="48"/>
                  </a:lnTo>
                  <a:lnTo>
                    <a:pt x="360" y="36"/>
                  </a:lnTo>
                  <a:lnTo>
                    <a:pt x="348" y="36"/>
                  </a:lnTo>
                  <a:lnTo>
                    <a:pt x="102" y="24"/>
                  </a:lnTo>
                  <a:lnTo>
                    <a:pt x="102" y="0"/>
                  </a:lnTo>
                  <a:lnTo>
                    <a:pt x="6" y="0"/>
                  </a:lnTo>
                  <a:lnTo>
                    <a:pt x="6" y="66"/>
                  </a:lnTo>
                  <a:lnTo>
                    <a:pt x="6" y="72"/>
                  </a:lnTo>
                  <a:lnTo>
                    <a:pt x="6" y="180"/>
                  </a:lnTo>
                  <a:lnTo>
                    <a:pt x="6" y="186"/>
                  </a:lnTo>
                  <a:lnTo>
                    <a:pt x="6" y="204"/>
                  </a:lnTo>
                  <a:lnTo>
                    <a:pt x="6" y="216"/>
                  </a:lnTo>
                  <a:lnTo>
                    <a:pt x="0" y="228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0" y="258"/>
                  </a:lnTo>
                  <a:lnTo>
                    <a:pt x="0" y="264"/>
                  </a:lnTo>
                  <a:lnTo>
                    <a:pt x="0" y="276"/>
                  </a:lnTo>
                  <a:lnTo>
                    <a:pt x="0" y="294"/>
                  </a:lnTo>
                  <a:lnTo>
                    <a:pt x="0" y="300"/>
                  </a:lnTo>
                  <a:lnTo>
                    <a:pt x="0" y="306"/>
                  </a:lnTo>
                  <a:lnTo>
                    <a:pt x="0" y="318"/>
                  </a:lnTo>
                  <a:lnTo>
                    <a:pt x="0" y="336"/>
                  </a:lnTo>
                  <a:lnTo>
                    <a:pt x="0" y="348"/>
                  </a:lnTo>
                  <a:lnTo>
                    <a:pt x="0" y="366"/>
                  </a:lnTo>
                  <a:lnTo>
                    <a:pt x="0" y="372"/>
                  </a:lnTo>
                  <a:lnTo>
                    <a:pt x="0" y="384"/>
                  </a:lnTo>
                  <a:lnTo>
                    <a:pt x="0" y="390"/>
                  </a:lnTo>
                  <a:lnTo>
                    <a:pt x="0" y="408"/>
                  </a:lnTo>
                  <a:lnTo>
                    <a:pt x="0" y="420"/>
                  </a:lnTo>
                  <a:lnTo>
                    <a:pt x="0" y="438"/>
                  </a:lnTo>
                  <a:close/>
                </a:path>
              </a:pathLst>
            </a:custGeom>
            <a:solidFill>
              <a:srgbClr val="D0D0D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43" name="Freeform 11"/>
            <p:cNvSpPr>
              <a:spLocks/>
            </p:cNvSpPr>
            <p:nvPr/>
          </p:nvSpPr>
          <p:spPr bwMode="auto">
            <a:xfrm>
              <a:off x="931" y="1911"/>
              <a:ext cx="505" cy="354"/>
            </a:xfrm>
            <a:custGeom>
              <a:avLst/>
              <a:gdLst/>
              <a:ahLst/>
              <a:cxnLst>
                <a:cxn ang="0">
                  <a:pos x="96" y="306"/>
                </a:cxn>
                <a:cxn ang="0">
                  <a:pos x="342" y="342"/>
                </a:cxn>
                <a:cxn ang="0">
                  <a:pos x="354" y="354"/>
                </a:cxn>
                <a:cxn ang="0">
                  <a:pos x="385" y="354"/>
                </a:cxn>
                <a:cxn ang="0">
                  <a:pos x="391" y="336"/>
                </a:cxn>
                <a:cxn ang="0">
                  <a:pos x="397" y="318"/>
                </a:cxn>
                <a:cxn ang="0">
                  <a:pos x="433" y="318"/>
                </a:cxn>
                <a:cxn ang="0">
                  <a:pos x="457" y="312"/>
                </a:cxn>
                <a:cxn ang="0">
                  <a:pos x="475" y="300"/>
                </a:cxn>
                <a:cxn ang="0">
                  <a:pos x="481" y="288"/>
                </a:cxn>
                <a:cxn ang="0">
                  <a:pos x="505" y="288"/>
                </a:cxn>
                <a:cxn ang="0">
                  <a:pos x="505" y="186"/>
                </a:cxn>
                <a:cxn ang="0">
                  <a:pos x="505" y="174"/>
                </a:cxn>
                <a:cxn ang="0">
                  <a:pos x="505" y="150"/>
                </a:cxn>
                <a:cxn ang="0">
                  <a:pos x="505" y="96"/>
                </a:cxn>
                <a:cxn ang="0">
                  <a:pos x="505" y="66"/>
                </a:cxn>
                <a:cxn ang="0">
                  <a:pos x="403" y="66"/>
                </a:cxn>
                <a:cxn ang="0">
                  <a:pos x="366" y="66"/>
                </a:cxn>
                <a:cxn ang="0">
                  <a:pos x="294" y="60"/>
                </a:cxn>
                <a:cxn ang="0">
                  <a:pos x="258" y="36"/>
                </a:cxn>
                <a:cxn ang="0">
                  <a:pos x="210" y="36"/>
                </a:cxn>
                <a:cxn ang="0">
                  <a:pos x="216" y="0"/>
                </a:cxn>
                <a:cxn ang="0">
                  <a:pos x="204" y="6"/>
                </a:cxn>
                <a:cxn ang="0">
                  <a:pos x="186" y="12"/>
                </a:cxn>
                <a:cxn ang="0">
                  <a:pos x="174" y="18"/>
                </a:cxn>
                <a:cxn ang="0">
                  <a:pos x="156" y="24"/>
                </a:cxn>
                <a:cxn ang="0">
                  <a:pos x="138" y="36"/>
                </a:cxn>
                <a:cxn ang="0">
                  <a:pos x="156" y="108"/>
                </a:cxn>
                <a:cxn ang="0">
                  <a:pos x="138" y="114"/>
                </a:cxn>
                <a:cxn ang="0">
                  <a:pos x="120" y="120"/>
                </a:cxn>
                <a:cxn ang="0">
                  <a:pos x="108" y="120"/>
                </a:cxn>
                <a:cxn ang="0">
                  <a:pos x="96" y="120"/>
                </a:cxn>
                <a:cxn ang="0">
                  <a:pos x="84" y="120"/>
                </a:cxn>
                <a:cxn ang="0">
                  <a:pos x="78" y="126"/>
                </a:cxn>
                <a:cxn ang="0">
                  <a:pos x="72" y="120"/>
                </a:cxn>
                <a:cxn ang="0">
                  <a:pos x="60" y="114"/>
                </a:cxn>
                <a:cxn ang="0">
                  <a:pos x="54" y="126"/>
                </a:cxn>
                <a:cxn ang="0">
                  <a:pos x="42" y="126"/>
                </a:cxn>
                <a:cxn ang="0">
                  <a:pos x="24" y="132"/>
                </a:cxn>
                <a:cxn ang="0">
                  <a:pos x="12" y="138"/>
                </a:cxn>
                <a:cxn ang="0">
                  <a:pos x="6" y="168"/>
                </a:cxn>
                <a:cxn ang="0">
                  <a:pos x="6" y="186"/>
                </a:cxn>
                <a:cxn ang="0">
                  <a:pos x="6" y="204"/>
                </a:cxn>
                <a:cxn ang="0">
                  <a:pos x="6" y="234"/>
                </a:cxn>
                <a:cxn ang="0">
                  <a:pos x="6" y="276"/>
                </a:cxn>
                <a:cxn ang="0">
                  <a:pos x="0" y="294"/>
                </a:cxn>
              </a:cxnLst>
              <a:rect l="0" t="0" r="r" b="b"/>
              <a:pathLst>
                <a:path w="505" h="354">
                  <a:moveTo>
                    <a:pt x="0" y="306"/>
                  </a:moveTo>
                  <a:lnTo>
                    <a:pt x="96" y="306"/>
                  </a:lnTo>
                  <a:lnTo>
                    <a:pt x="96" y="330"/>
                  </a:lnTo>
                  <a:lnTo>
                    <a:pt x="342" y="342"/>
                  </a:lnTo>
                  <a:lnTo>
                    <a:pt x="354" y="342"/>
                  </a:lnTo>
                  <a:lnTo>
                    <a:pt x="354" y="354"/>
                  </a:lnTo>
                  <a:lnTo>
                    <a:pt x="379" y="354"/>
                  </a:lnTo>
                  <a:lnTo>
                    <a:pt x="385" y="354"/>
                  </a:lnTo>
                  <a:lnTo>
                    <a:pt x="391" y="354"/>
                  </a:lnTo>
                  <a:lnTo>
                    <a:pt x="391" y="336"/>
                  </a:lnTo>
                  <a:lnTo>
                    <a:pt x="397" y="336"/>
                  </a:lnTo>
                  <a:lnTo>
                    <a:pt x="397" y="318"/>
                  </a:lnTo>
                  <a:lnTo>
                    <a:pt x="409" y="318"/>
                  </a:lnTo>
                  <a:lnTo>
                    <a:pt x="433" y="318"/>
                  </a:lnTo>
                  <a:lnTo>
                    <a:pt x="433" y="312"/>
                  </a:lnTo>
                  <a:lnTo>
                    <a:pt x="457" y="312"/>
                  </a:lnTo>
                  <a:lnTo>
                    <a:pt x="457" y="300"/>
                  </a:lnTo>
                  <a:lnTo>
                    <a:pt x="475" y="300"/>
                  </a:lnTo>
                  <a:lnTo>
                    <a:pt x="481" y="300"/>
                  </a:lnTo>
                  <a:lnTo>
                    <a:pt x="481" y="288"/>
                  </a:lnTo>
                  <a:lnTo>
                    <a:pt x="493" y="288"/>
                  </a:lnTo>
                  <a:lnTo>
                    <a:pt x="505" y="288"/>
                  </a:lnTo>
                  <a:lnTo>
                    <a:pt x="505" y="258"/>
                  </a:lnTo>
                  <a:lnTo>
                    <a:pt x="505" y="186"/>
                  </a:lnTo>
                  <a:lnTo>
                    <a:pt x="505" y="180"/>
                  </a:lnTo>
                  <a:lnTo>
                    <a:pt x="505" y="174"/>
                  </a:lnTo>
                  <a:lnTo>
                    <a:pt x="505" y="156"/>
                  </a:lnTo>
                  <a:lnTo>
                    <a:pt x="505" y="150"/>
                  </a:lnTo>
                  <a:lnTo>
                    <a:pt x="505" y="144"/>
                  </a:lnTo>
                  <a:lnTo>
                    <a:pt x="505" y="96"/>
                  </a:lnTo>
                  <a:lnTo>
                    <a:pt x="505" y="84"/>
                  </a:lnTo>
                  <a:lnTo>
                    <a:pt x="505" y="66"/>
                  </a:lnTo>
                  <a:lnTo>
                    <a:pt x="439" y="66"/>
                  </a:lnTo>
                  <a:lnTo>
                    <a:pt x="403" y="66"/>
                  </a:lnTo>
                  <a:lnTo>
                    <a:pt x="366" y="60"/>
                  </a:lnTo>
                  <a:lnTo>
                    <a:pt x="366" y="66"/>
                  </a:lnTo>
                  <a:lnTo>
                    <a:pt x="324" y="60"/>
                  </a:lnTo>
                  <a:lnTo>
                    <a:pt x="294" y="60"/>
                  </a:lnTo>
                  <a:lnTo>
                    <a:pt x="258" y="60"/>
                  </a:lnTo>
                  <a:lnTo>
                    <a:pt x="258" y="36"/>
                  </a:lnTo>
                  <a:lnTo>
                    <a:pt x="228" y="36"/>
                  </a:lnTo>
                  <a:lnTo>
                    <a:pt x="210" y="36"/>
                  </a:lnTo>
                  <a:lnTo>
                    <a:pt x="210" y="24"/>
                  </a:lnTo>
                  <a:lnTo>
                    <a:pt x="216" y="0"/>
                  </a:lnTo>
                  <a:lnTo>
                    <a:pt x="204" y="0"/>
                  </a:lnTo>
                  <a:lnTo>
                    <a:pt x="204" y="6"/>
                  </a:lnTo>
                  <a:lnTo>
                    <a:pt x="186" y="6"/>
                  </a:lnTo>
                  <a:lnTo>
                    <a:pt x="186" y="12"/>
                  </a:lnTo>
                  <a:lnTo>
                    <a:pt x="174" y="12"/>
                  </a:lnTo>
                  <a:lnTo>
                    <a:pt x="174" y="18"/>
                  </a:lnTo>
                  <a:lnTo>
                    <a:pt x="156" y="18"/>
                  </a:lnTo>
                  <a:lnTo>
                    <a:pt x="156" y="24"/>
                  </a:lnTo>
                  <a:lnTo>
                    <a:pt x="138" y="30"/>
                  </a:lnTo>
                  <a:lnTo>
                    <a:pt x="138" y="36"/>
                  </a:lnTo>
                  <a:lnTo>
                    <a:pt x="156" y="36"/>
                  </a:lnTo>
                  <a:lnTo>
                    <a:pt x="156" y="108"/>
                  </a:lnTo>
                  <a:lnTo>
                    <a:pt x="144" y="108"/>
                  </a:lnTo>
                  <a:lnTo>
                    <a:pt x="138" y="114"/>
                  </a:lnTo>
                  <a:lnTo>
                    <a:pt x="132" y="114"/>
                  </a:lnTo>
                  <a:lnTo>
                    <a:pt x="120" y="120"/>
                  </a:lnTo>
                  <a:lnTo>
                    <a:pt x="114" y="120"/>
                  </a:lnTo>
                  <a:lnTo>
                    <a:pt x="108" y="120"/>
                  </a:lnTo>
                  <a:lnTo>
                    <a:pt x="102" y="120"/>
                  </a:lnTo>
                  <a:lnTo>
                    <a:pt x="96" y="120"/>
                  </a:lnTo>
                  <a:lnTo>
                    <a:pt x="90" y="120"/>
                  </a:lnTo>
                  <a:lnTo>
                    <a:pt x="84" y="120"/>
                  </a:lnTo>
                  <a:lnTo>
                    <a:pt x="84" y="126"/>
                  </a:lnTo>
                  <a:lnTo>
                    <a:pt x="78" y="126"/>
                  </a:lnTo>
                  <a:lnTo>
                    <a:pt x="72" y="126"/>
                  </a:lnTo>
                  <a:lnTo>
                    <a:pt x="72" y="120"/>
                  </a:lnTo>
                  <a:lnTo>
                    <a:pt x="66" y="114"/>
                  </a:lnTo>
                  <a:lnTo>
                    <a:pt x="60" y="114"/>
                  </a:lnTo>
                  <a:lnTo>
                    <a:pt x="60" y="120"/>
                  </a:lnTo>
                  <a:lnTo>
                    <a:pt x="54" y="126"/>
                  </a:lnTo>
                  <a:lnTo>
                    <a:pt x="48" y="126"/>
                  </a:lnTo>
                  <a:lnTo>
                    <a:pt x="42" y="126"/>
                  </a:lnTo>
                  <a:lnTo>
                    <a:pt x="30" y="126"/>
                  </a:lnTo>
                  <a:lnTo>
                    <a:pt x="24" y="132"/>
                  </a:lnTo>
                  <a:lnTo>
                    <a:pt x="18" y="138"/>
                  </a:lnTo>
                  <a:lnTo>
                    <a:pt x="12" y="138"/>
                  </a:lnTo>
                  <a:lnTo>
                    <a:pt x="6" y="138"/>
                  </a:lnTo>
                  <a:lnTo>
                    <a:pt x="6" y="168"/>
                  </a:lnTo>
                  <a:lnTo>
                    <a:pt x="6" y="174"/>
                  </a:lnTo>
                  <a:lnTo>
                    <a:pt x="6" y="186"/>
                  </a:lnTo>
                  <a:lnTo>
                    <a:pt x="6" y="192"/>
                  </a:lnTo>
                  <a:lnTo>
                    <a:pt x="6" y="204"/>
                  </a:lnTo>
                  <a:lnTo>
                    <a:pt x="6" y="222"/>
                  </a:lnTo>
                  <a:lnTo>
                    <a:pt x="6" y="234"/>
                  </a:lnTo>
                  <a:lnTo>
                    <a:pt x="6" y="270"/>
                  </a:lnTo>
                  <a:lnTo>
                    <a:pt x="6" y="276"/>
                  </a:lnTo>
                  <a:lnTo>
                    <a:pt x="0" y="288"/>
                  </a:lnTo>
                  <a:lnTo>
                    <a:pt x="0" y="294"/>
                  </a:lnTo>
                  <a:lnTo>
                    <a:pt x="0" y="306"/>
                  </a:lnTo>
                  <a:close/>
                </a:path>
              </a:pathLst>
            </a:custGeom>
            <a:solidFill>
              <a:srgbClr val="FF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44" name="Freeform 12"/>
            <p:cNvSpPr>
              <a:spLocks/>
            </p:cNvSpPr>
            <p:nvPr/>
          </p:nvSpPr>
          <p:spPr bwMode="auto">
            <a:xfrm>
              <a:off x="919" y="2655"/>
              <a:ext cx="348" cy="360"/>
            </a:xfrm>
            <a:custGeom>
              <a:avLst/>
              <a:gdLst/>
              <a:ahLst/>
              <a:cxnLst>
                <a:cxn ang="0">
                  <a:pos x="18" y="210"/>
                </a:cxn>
                <a:cxn ang="0">
                  <a:pos x="42" y="216"/>
                </a:cxn>
                <a:cxn ang="0">
                  <a:pos x="48" y="204"/>
                </a:cxn>
                <a:cxn ang="0">
                  <a:pos x="60" y="222"/>
                </a:cxn>
                <a:cxn ang="0">
                  <a:pos x="60" y="222"/>
                </a:cxn>
                <a:cxn ang="0">
                  <a:pos x="66" y="246"/>
                </a:cxn>
                <a:cxn ang="0">
                  <a:pos x="66" y="258"/>
                </a:cxn>
                <a:cxn ang="0">
                  <a:pos x="90" y="252"/>
                </a:cxn>
                <a:cxn ang="0">
                  <a:pos x="102" y="270"/>
                </a:cxn>
                <a:cxn ang="0">
                  <a:pos x="114" y="276"/>
                </a:cxn>
                <a:cxn ang="0">
                  <a:pos x="120" y="294"/>
                </a:cxn>
                <a:cxn ang="0">
                  <a:pos x="126" y="300"/>
                </a:cxn>
                <a:cxn ang="0">
                  <a:pos x="138" y="306"/>
                </a:cxn>
                <a:cxn ang="0">
                  <a:pos x="162" y="312"/>
                </a:cxn>
                <a:cxn ang="0">
                  <a:pos x="168" y="306"/>
                </a:cxn>
                <a:cxn ang="0">
                  <a:pos x="192" y="312"/>
                </a:cxn>
                <a:cxn ang="0">
                  <a:pos x="192" y="330"/>
                </a:cxn>
                <a:cxn ang="0">
                  <a:pos x="210" y="330"/>
                </a:cxn>
                <a:cxn ang="0">
                  <a:pos x="222" y="330"/>
                </a:cxn>
                <a:cxn ang="0">
                  <a:pos x="246" y="330"/>
                </a:cxn>
                <a:cxn ang="0">
                  <a:pos x="294" y="360"/>
                </a:cxn>
                <a:cxn ang="0">
                  <a:pos x="342" y="354"/>
                </a:cxn>
                <a:cxn ang="0">
                  <a:pos x="342" y="342"/>
                </a:cxn>
                <a:cxn ang="0">
                  <a:pos x="342" y="336"/>
                </a:cxn>
                <a:cxn ang="0">
                  <a:pos x="342" y="324"/>
                </a:cxn>
                <a:cxn ang="0">
                  <a:pos x="336" y="318"/>
                </a:cxn>
                <a:cxn ang="0">
                  <a:pos x="336" y="312"/>
                </a:cxn>
                <a:cxn ang="0">
                  <a:pos x="324" y="300"/>
                </a:cxn>
                <a:cxn ang="0">
                  <a:pos x="318" y="282"/>
                </a:cxn>
                <a:cxn ang="0">
                  <a:pos x="312" y="276"/>
                </a:cxn>
                <a:cxn ang="0">
                  <a:pos x="306" y="270"/>
                </a:cxn>
                <a:cxn ang="0">
                  <a:pos x="300" y="258"/>
                </a:cxn>
                <a:cxn ang="0">
                  <a:pos x="294" y="252"/>
                </a:cxn>
                <a:cxn ang="0">
                  <a:pos x="282" y="246"/>
                </a:cxn>
                <a:cxn ang="0">
                  <a:pos x="282" y="246"/>
                </a:cxn>
                <a:cxn ang="0">
                  <a:pos x="282" y="234"/>
                </a:cxn>
                <a:cxn ang="0">
                  <a:pos x="276" y="222"/>
                </a:cxn>
                <a:cxn ang="0">
                  <a:pos x="270" y="210"/>
                </a:cxn>
                <a:cxn ang="0">
                  <a:pos x="276" y="204"/>
                </a:cxn>
                <a:cxn ang="0">
                  <a:pos x="276" y="186"/>
                </a:cxn>
                <a:cxn ang="0">
                  <a:pos x="276" y="174"/>
                </a:cxn>
                <a:cxn ang="0">
                  <a:pos x="270" y="156"/>
                </a:cxn>
                <a:cxn ang="0">
                  <a:pos x="270" y="144"/>
                </a:cxn>
                <a:cxn ang="0">
                  <a:pos x="264" y="126"/>
                </a:cxn>
                <a:cxn ang="0">
                  <a:pos x="270" y="108"/>
                </a:cxn>
                <a:cxn ang="0">
                  <a:pos x="264" y="102"/>
                </a:cxn>
                <a:cxn ang="0">
                  <a:pos x="258" y="84"/>
                </a:cxn>
                <a:cxn ang="0">
                  <a:pos x="258" y="72"/>
                </a:cxn>
                <a:cxn ang="0">
                  <a:pos x="258" y="48"/>
                </a:cxn>
                <a:cxn ang="0">
                  <a:pos x="252" y="42"/>
                </a:cxn>
                <a:cxn ang="0">
                  <a:pos x="252" y="30"/>
                </a:cxn>
                <a:cxn ang="0">
                  <a:pos x="252" y="18"/>
                </a:cxn>
                <a:cxn ang="0">
                  <a:pos x="258" y="12"/>
                </a:cxn>
                <a:cxn ang="0">
                  <a:pos x="156" y="0"/>
                </a:cxn>
                <a:cxn ang="0">
                  <a:pos x="6" y="0"/>
                </a:cxn>
                <a:cxn ang="0">
                  <a:pos x="0" y="96"/>
                </a:cxn>
                <a:cxn ang="0">
                  <a:pos x="0" y="192"/>
                </a:cxn>
              </a:cxnLst>
              <a:rect l="0" t="0" r="r" b="b"/>
              <a:pathLst>
                <a:path w="348" h="360">
                  <a:moveTo>
                    <a:pt x="0" y="204"/>
                  </a:moveTo>
                  <a:lnTo>
                    <a:pt x="6" y="204"/>
                  </a:lnTo>
                  <a:lnTo>
                    <a:pt x="12" y="210"/>
                  </a:lnTo>
                  <a:lnTo>
                    <a:pt x="18" y="210"/>
                  </a:lnTo>
                  <a:lnTo>
                    <a:pt x="18" y="216"/>
                  </a:lnTo>
                  <a:lnTo>
                    <a:pt x="30" y="210"/>
                  </a:lnTo>
                  <a:lnTo>
                    <a:pt x="30" y="216"/>
                  </a:lnTo>
                  <a:lnTo>
                    <a:pt x="42" y="216"/>
                  </a:lnTo>
                  <a:lnTo>
                    <a:pt x="42" y="210"/>
                  </a:lnTo>
                  <a:lnTo>
                    <a:pt x="36" y="210"/>
                  </a:lnTo>
                  <a:lnTo>
                    <a:pt x="36" y="204"/>
                  </a:lnTo>
                  <a:lnTo>
                    <a:pt x="48" y="204"/>
                  </a:lnTo>
                  <a:lnTo>
                    <a:pt x="54" y="204"/>
                  </a:lnTo>
                  <a:lnTo>
                    <a:pt x="60" y="204"/>
                  </a:lnTo>
                  <a:lnTo>
                    <a:pt x="66" y="210"/>
                  </a:lnTo>
                  <a:lnTo>
                    <a:pt x="60" y="222"/>
                  </a:lnTo>
                  <a:lnTo>
                    <a:pt x="54" y="222"/>
                  </a:lnTo>
                  <a:lnTo>
                    <a:pt x="54" y="216"/>
                  </a:lnTo>
                  <a:lnTo>
                    <a:pt x="54" y="222"/>
                  </a:lnTo>
                  <a:lnTo>
                    <a:pt x="60" y="222"/>
                  </a:lnTo>
                  <a:lnTo>
                    <a:pt x="60" y="228"/>
                  </a:lnTo>
                  <a:lnTo>
                    <a:pt x="60" y="234"/>
                  </a:lnTo>
                  <a:lnTo>
                    <a:pt x="60" y="240"/>
                  </a:lnTo>
                  <a:lnTo>
                    <a:pt x="66" y="246"/>
                  </a:lnTo>
                  <a:lnTo>
                    <a:pt x="72" y="246"/>
                  </a:lnTo>
                  <a:lnTo>
                    <a:pt x="78" y="252"/>
                  </a:lnTo>
                  <a:lnTo>
                    <a:pt x="72" y="252"/>
                  </a:lnTo>
                  <a:lnTo>
                    <a:pt x="66" y="258"/>
                  </a:lnTo>
                  <a:lnTo>
                    <a:pt x="72" y="258"/>
                  </a:lnTo>
                  <a:lnTo>
                    <a:pt x="78" y="258"/>
                  </a:lnTo>
                  <a:lnTo>
                    <a:pt x="84" y="258"/>
                  </a:lnTo>
                  <a:lnTo>
                    <a:pt x="90" y="252"/>
                  </a:lnTo>
                  <a:lnTo>
                    <a:pt x="96" y="258"/>
                  </a:lnTo>
                  <a:lnTo>
                    <a:pt x="90" y="264"/>
                  </a:lnTo>
                  <a:lnTo>
                    <a:pt x="96" y="270"/>
                  </a:lnTo>
                  <a:lnTo>
                    <a:pt x="102" y="270"/>
                  </a:lnTo>
                  <a:lnTo>
                    <a:pt x="108" y="270"/>
                  </a:lnTo>
                  <a:lnTo>
                    <a:pt x="102" y="276"/>
                  </a:lnTo>
                  <a:lnTo>
                    <a:pt x="108" y="276"/>
                  </a:lnTo>
                  <a:lnTo>
                    <a:pt x="114" y="276"/>
                  </a:lnTo>
                  <a:lnTo>
                    <a:pt x="120" y="282"/>
                  </a:lnTo>
                  <a:lnTo>
                    <a:pt x="114" y="282"/>
                  </a:lnTo>
                  <a:lnTo>
                    <a:pt x="114" y="294"/>
                  </a:lnTo>
                  <a:lnTo>
                    <a:pt x="120" y="294"/>
                  </a:lnTo>
                  <a:lnTo>
                    <a:pt x="120" y="300"/>
                  </a:lnTo>
                  <a:lnTo>
                    <a:pt x="114" y="300"/>
                  </a:lnTo>
                  <a:lnTo>
                    <a:pt x="114" y="306"/>
                  </a:lnTo>
                  <a:lnTo>
                    <a:pt x="126" y="300"/>
                  </a:lnTo>
                  <a:lnTo>
                    <a:pt x="126" y="294"/>
                  </a:lnTo>
                  <a:lnTo>
                    <a:pt x="132" y="300"/>
                  </a:lnTo>
                  <a:lnTo>
                    <a:pt x="138" y="300"/>
                  </a:lnTo>
                  <a:lnTo>
                    <a:pt x="138" y="306"/>
                  </a:lnTo>
                  <a:lnTo>
                    <a:pt x="144" y="306"/>
                  </a:lnTo>
                  <a:lnTo>
                    <a:pt x="150" y="306"/>
                  </a:lnTo>
                  <a:lnTo>
                    <a:pt x="150" y="312"/>
                  </a:lnTo>
                  <a:lnTo>
                    <a:pt x="162" y="312"/>
                  </a:lnTo>
                  <a:lnTo>
                    <a:pt x="162" y="318"/>
                  </a:lnTo>
                  <a:lnTo>
                    <a:pt x="168" y="318"/>
                  </a:lnTo>
                  <a:lnTo>
                    <a:pt x="168" y="312"/>
                  </a:lnTo>
                  <a:lnTo>
                    <a:pt x="168" y="306"/>
                  </a:lnTo>
                  <a:lnTo>
                    <a:pt x="174" y="306"/>
                  </a:lnTo>
                  <a:lnTo>
                    <a:pt x="174" y="318"/>
                  </a:lnTo>
                  <a:lnTo>
                    <a:pt x="180" y="312"/>
                  </a:lnTo>
                  <a:lnTo>
                    <a:pt x="192" y="312"/>
                  </a:lnTo>
                  <a:lnTo>
                    <a:pt x="198" y="312"/>
                  </a:lnTo>
                  <a:lnTo>
                    <a:pt x="192" y="318"/>
                  </a:lnTo>
                  <a:lnTo>
                    <a:pt x="198" y="324"/>
                  </a:lnTo>
                  <a:lnTo>
                    <a:pt x="192" y="330"/>
                  </a:lnTo>
                  <a:lnTo>
                    <a:pt x="198" y="330"/>
                  </a:lnTo>
                  <a:lnTo>
                    <a:pt x="204" y="330"/>
                  </a:lnTo>
                  <a:lnTo>
                    <a:pt x="204" y="324"/>
                  </a:lnTo>
                  <a:lnTo>
                    <a:pt x="210" y="330"/>
                  </a:lnTo>
                  <a:lnTo>
                    <a:pt x="210" y="336"/>
                  </a:lnTo>
                  <a:lnTo>
                    <a:pt x="216" y="336"/>
                  </a:lnTo>
                  <a:lnTo>
                    <a:pt x="216" y="330"/>
                  </a:lnTo>
                  <a:lnTo>
                    <a:pt x="222" y="330"/>
                  </a:lnTo>
                  <a:lnTo>
                    <a:pt x="228" y="336"/>
                  </a:lnTo>
                  <a:lnTo>
                    <a:pt x="228" y="330"/>
                  </a:lnTo>
                  <a:lnTo>
                    <a:pt x="240" y="330"/>
                  </a:lnTo>
                  <a:lnTo>
                    <a:pt x="246" y="330"/>
                  </a:lnTo>
                  <a:lnTo>
                    <a:pt x="264" y="330"/>
                  </a:lnTo>
                  <a:lnTo>
                    <a:pt x="264" y="336"/>
                  </a:lnTo>
                  <a:lnTo>
                    <a:pt x="294" y="336"/>
                  </a:lnTo>
                  <a:lnTo>
                    <a:pt x="294" y="360"/>
                  </a:lnTo>
                  <a:lnTo>
                    <a:pt x="348" y="360"/>
                  </a:lnTo>
                  <a:lnTo>
                    <a:pt x="342" y="360"/>
                  </a:lnTo>
                  <a:lnTo>
                    <a:pt x="348" y="354"/>
                  </a:lnTo>
                  <a:lnTo>
                    <a:pt x="342" y="354"/>
                  </a:lnTo>
                  <a:lnTo>
                    <a:pt x="342" y="348"/>
                  </a:lnTo>
                  <a:lnTo>
                    <a:pt x="342" y="342"/>
                  </a:lnTo>
                  <a:lnTo>
                    <a:pt x="348" y="342"/>
                  </a:lnTo>
                  <a:lnTo>
                    <a:pt x="342" y="342"/>
                  </a:lnTo>
                  <a:lnTo>
                    <a:pt x="348" y="342"/>
                  </a:lnTo>
                  <a:lnTo>
                    <a:pt x="348" y="336"/>
                  </a:lnTo>
                  <a:lnTo>
                    <a:pt x="348" y="342"/>
                  </a:lnTo>
                  <a:lnTo>
                    <a:pt x="342" y="336"/>
                  </a:lnTo>
                  <a:lnTo>
                    <a:pt x="348" y="336"/>
                  </a:lnTo>
                  <a:lnTo>
                    <a:pt x="348" y="330"/>
                  </a:lnTo>
                  <a:lnTo>
                    <a:pt x="342" y="330"/>
                  </a:lnTo>
                  <a:lnTo>
                    <a:pt x="342" y="324"/>
                  </a:lnTo>
                  <a:lnTo>
                    <a:pt x="342" y="330"/>
                  </a:lnTo>
                  <a:lnTo>
                    <a:pt x="342" y="324"/>
                  </a:lnTo>
                  <a:lnTo>
                    <a:pt x="342" y="318"/>
                  </a:lnTo>
                  <a:lnTo>
                    <a:pt x="336" y="318"/>
                  </a:lnTo>
                  <a:lnTo>
                    <a:pt x="342" y="318"/>
                  </a:lnTo>
                  <a:lnTo>
                    <a:pt x="336" y="312"/>
                  </a:lnTo>
                  <a:lnTo>
                    <a:pt x="336" y="318"/>
                  </a:lnTo>
                  <a:lnTo>
                    <a:pt x="336" y="312"/>
                  </a:lnTo>
                  <a:lnTo>
                    <a:pt x="336" y="306"/>
                  </a:lnTo>
                  <a:lnTo>
                    <a:pt x="336" y="312"/>
                  </a:lnTo>
                  <a:lnTo>
                    <a:pt x="330" y="306"/>
                  </a:lnTo>
                  <a:lnTo>
                    <a:pt x="324" y="300"/>
                  </a:lnTo>
                  <a:lnTo>
                    <a:pt x="324" y="294"/>
                  </a:lnTo>
                  <a:lnTo>
                    <a:pt x="318" y="294"/>
                  </a:lnTo>
                  <a:lnTo>
                    <a:pt x="318" y="288"/>
                  </a:lnTo>
                  <a:lnTo>
                    <a:pt x="318" y="282"/>
                  </a:lnTo>
                  <a:lnTo>
                    <a:pt x="312" y="282"/>
                  </a:lnTo>
                  <a:lnTo>
                    <a:pt x="306" y="282"/>
                  </a:lnTo>
                  <a:lnTo>
                    <a:pt x="306" y="276"/>
                  </a:lnTo>
                  <a:lnTo>
                    <a:pt x="312" y="276"/>
                  </a:lnTo>
                  <a:lnTo>
                    <a:pt x="306" y="276"/>
                  </a:lnTo>
                  <a:lnTo>
                    <a:pt x="312" y="276"/>
                  </a:lnTo>
                  <a:lnTo>
                    <a:pt x="306" y="276"/>
                  </a:lnTo>
                  <a:lnTo>
                    <a:pt x="306" y="270"/>
                  </a:lnTo>
                  <a:lnTo>
                    <a:pt x="306" y="264"/>
                  </a:lnTo>
                  <a:lnTo>
                    <a:pt x="306" y="258"/>
                  </a:lnTo>
                  <a:lnTo>
                    <a:pt x="300" y="264"/>
                  </a:lnTo>
                  <a:lnTo>
                    <a:pt x="300" y="258"/>
                  </a:lnTo>
                  <a:lnTo>
                    <a:pt x="294" y="258"/>
                  </a:lnTo>
                  <a:lnTo>
                    <a:pt x="300" y="258"/>
                  </a:lnTo>
                  <a:lnTo>
                    <a:pt x="294" y="258"/>
                  </a:lnTo>
                  <a:lnTo>
                    <a:pt x="294" y="252"/>
                  </a:lnTo>
                  <a:lnTo>
                    <a:pt x="288" y="252"/>
                  </a:lnTo>
                  <a:lnTo>
                    <a:pt x="282" y="252"/>
                  </a:lnTo>
                  <a:lnTo>
                    <a:pt x="288" y="252"/>
                  </a:lnTo>
                  <a:lnTo>
                    <a:pt x="282" y="246"/>
                  </a:lnTo>
                  <a:lnTo>
                    <a:pt x="288" y="246"/>
                  </a:lnTo>
                  <a:lnTo>
                    <a:pt x="282" y="246"/>
                  </a:lnTo>
                  <a:lnTo>
                    <a:pt x="288" y="246"/>
                  </a:lnTo>
                  <a:lnTo>
                    <a:pt x="282" y="246"/>
                  </a:lnTo>
                  <a:lnTo>
                    <a:pt x="282" y="240"/>
                  </a:lnTo>
                  <a:lnTo>
                    <a:pt x="282" y="234"/>
                  </a:lnTo>
                  <a:lnTo>
                    <a:pt x="282" y="228"/>
                  </a:lnTo>
                  <a:lnTo>
                    <a:pt x="282" y="234"/>
                  </a:lnTo>
                  <a:lnTo>
                    <a:pt x="276" y="228"/>
                  </a:lnTo>
                  <a:lnTo>
                    <a:pt x="282" y="228"/>
                  </a:lnTo>
                  <a:lnTo>
                    <a:pt x="276" y="228"/>
                  </a:lnTo>
                  <a:lnTo>
                    <a:pt x="276" y="222"/>
                  </a:lnTo>
                  <a:lnTo>
                    <a:pt x="270" y="216"/>
                  </a:lnTo>
                  <a:lnTo>
                    <a:pt x="276" y="216"/>
                  </a:lnTo>
                  <a:lnTo>
                    <a:pt x="270" y="216"/>
                  </a:lnTo>
                  <a:lnTo>
                    <a:pt x="270" y="210"/>
                  </a:lnTo>
                  <a:lnTo>
                    <a:pt x="276" y="216"/>
                  </a:lnTo>
                  <a:lnTo>
                    <a:pt x="276" y="210"/>
                  </a:lnTo>
                  <a:lnTo>
                    <a:pt x="270" y="210"/>
                  </a:lnTo>
                  <a:lnTo>
                    <a:pt x="276" y="204"/>
                  </a:lnTo>
                  <a:lnTo>
                    <a:pt x="276" y="198"/>
                  </a:lnTo>
                  <a:lnTo>
                    <a:pt x="276" y="192"/>
                  </a:lnTo>
                  <a:lnTo>
                    <a:pt x="282" y="192"/>
                  </a:lnTo>
                  <a:lnTo>
                    <a:pt x="276" y="186"/>
                  </a:lnTo>
                  <a:lnTo>
                    <a:pt x="282" y="186"/>
                  </a:lnTo>
                  <a:lnTo>
                    <a:pt x="282" y="180"/>
                  </a:lnTo>
                  <a:lnTo>
                    <a:pt x="276" y="180"/>
                  </a:lnTo>
                  <a:lnTo>
                    <a:pt x="276" y="174"/>
                  </a:lnTo>
                  <a:lnTo>
                    <a:pt x="276" y="168"/>
                  </a:lnTo>
                  <a:lnTo>
                    <a:pt x="276" y="162"/>
                  </a:lnTo>
                  <a:lnTo>
                    <a:pt x="276" y="156"/>
                  </a:lnTo>
                  <a:lnTo>
                    <a:pt x="270" y="156"/>
                  </a:lnTo>
                  <a:lnTo>
                    <a:pt x="270" y="150"/>
                  </a:lnTo>
                  <a:lnTo>
                    <a:pt x="276" y="150"/>
                  </a:lnTo>
                  <a:lnTo>
                    <a:pt x="270" y="150"/>
                  </a:lnTo>
                  <a:lnTo>
                    <a:pt x="270" y="144"/>
                  </a:lnTo>
                  <a:lnTo>
                    <a:pt x="264" y="144"/>
                  </a:lnTo>
                  <a:lnTo>
                    <a:pt x="264" y="138"/>
                  </a:lnTo>
                  <a:lnTo>
                    <a:pt x="264" y="132"/>
                  </a:lnTo>
                  <a:lnTo>
                    <a:pt x="264" y="126"/>
                  </a:lnTo>
                  <a:lnTo>
                    <a:pt x="264" y="120"/>
                  </a:lnTo>
                  <a:lnTo>
                    <a:pt x="264" y="114"/>
                  </a:lnTo>
                  <a:lnTo>
                    <a:pt x="264" y="108"/>
                  </a:lnTo>
                  <a:lnTo>
                    <a:pt x="270" y="108"/>
                  </a:lnTo>
                  <a:lnTo>
                    <a:pt x="270" y="102"/>
                  </a:lnTo>
                  <a:lnTo>
                    <a:pt x="270" y="96"/>
                  </a:lnTo>
                  <a:lnTo>
                    <a:pt x="264" y="96"/>
                  </a:lnTo>
                  <a:lnTo>
                    <a:pt x="264" y="102"/>
                  </a:lnTo>
                  <a:lnTo>
                    <a:pt x="264" y="96"/>
                  </a:lnTo>
                  <a:lnTo>
                    <a:pt x="258" y="96"/>
                  </a:lnTo>
                  <a:lnTo>
                    <a:pt x="258" y="90"/>
                  </a:lnTo>
                  <a:lnTo>
                    <a:pt x="258" y="84"/>
                  </a:lnTo>
                  <a:lnTo>
                    <a:pt x="264" y="84"/>
                  </a:lnTo>
                  <a:lnTo>
                    <a:pt x="264" y="78"/>
                  </a:lnTo>
                  <a:lnTo>
                    <a:pt x="264" y="72"/>
                  </a:lnTo>
                  <a:lnTo>
                    <a:pt x="258" y="72"/>
                  </a:lnTo>
                  <a:lnTo>
                    <a:pt x="258" y="66"/>
                  </a:lnTo>
                  <a:lnTo>
                    <a:pt x="264" y="60"/>
                  </a:lnTo>
                  <a:lnTo>
                    <a:pt x="264" y="54"/>
                  </a:lnTo>
                  <a:lnTo>
                    <a:pt x="258" y="48"/>
                  </a:lnTo>
                  <a:lnTo>
                    <a:pt x="252" y="48"/>
                  </a:lnTo>
                  <a:lnTo>
                    <a:pt x="252" y="42"/>
                  </a:lnTo>
                  <a:lnTo>
                    <a:pt x="258" y="42"/>
                  </a:lnTo>
                  <a:lnTo>
                    <a:pt x="252" y="42"/>
                  </a:lnTo>
                  <a:lnTo>
                    <a:pt x="252" y="36"/>
                  </a:lnTo>
                  <a:lnTo>
                    <a:pt x="258" y="36"/>
                  </a:lnTo>
                  <a:lnTo>
                    <a:pt x="258" y="30"/>
                  </a:lnTo>
                  <a:lnTo>
                    <a:pt x="252" y="30"/>
                  </a:lnTo>
                  <a:lnTo>
                    <a:pt x="252" y="24"/>
                  </a:lnTo>
                  <a:lnTo>
                    <a:pt x="258" y="24"/>
                  </a:lnTo>
                  <a:lnTo>
                    <a:pt x="252" y="24"/>
                  </a:lnTo>
                  <a:lnTo>
                    <a:pt x="252" y="18"/>
                  </a:lnTo>
                  <a:lnTo>
                    <a:pt x="258" y="18"/>
                  </a:lnTo>
                  <a:lnTo>
                    <a:pt x="258" y="12"/>
                  </a:lnTo>
                  <a:lnTo>
                    <a:pt x="252" y="12"/>
                  </a:lnTo>
                  <a:lnTo>
                    <a:pt x="258" y="12"/>
                  </a:lnTo>
                  <a:lnTo>
                    <a:pt x="258" y="6"/>
                  </a:lnTo>
                  <a:lnTo>
                    <a:pt x="252" y="0"/>
                  </a:lnTo>
                  <a:lnTo>
                    <a:pt x="216" y="0"/>
                  </a:lnTo>
                  <a:lnTo>
                    <a:pt x="156" y="0"/>
                  </a:lnTo>
                  <a:lnTo>
                    <a:pt x="96" y="0"/>
                  </a:lnTo>
                  <a:lnTo>
                    <a:pt x="90" y="0"/>
                  </a:lnTo>
                  <a:lnTo>
                    <a:pt x="66" y="0"/>
                  </a:lnTo>
                  <a:lnTo>
                    <a:pt x="6" y="0"/>
                  </a:lnTo>
                  <a:lnTo>
                    <a:pt x="0" y="54"/>
                  </a:lnTo>
                  <a:lnTo>
                    <a:pt x="0" y="66"/>
                  </a:lnTo>
                  <a:lnTo>
                    <a:pt x="0" y="84"/>
                  </a:lnTo>
                  <a:lnTo>
                    <a:pt x="0" y="96"/>
                  </a:lnTo>
                  <a:lnTo>
                    <a:pt x="0" y="108"/>
                  </a:lnTo>
                  <a:lnTo>
                    <a:pt x="0" y="138"/>
                  </a:lnTo>
                  <a:lnTo>
                    <a:pt x="0" y="144"/>
                  </a:lnTo>
                  <a:lnTo>
                    <a:pt x="0" y="192"/>
                  </a:lnTo>
                  <a:lnTo>
                    <a:pt x="0" y="204"/>
                  </a:lnTo>
                  <a:close/>
                </a:path>
              </a:pathLst>
            </a:custGeom>
            <a:solidFill>
              <a:srgbClr val="FF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45" name="Freeform 13"/>
            <p:cNvSpPr>
              <a:spLocks/>
            </p:cNvSpPr>
            <p:nvPr/>
          </p:nvSpPr>
          <p:spPr bwMode="auto">
            <a:xfrm>
              <a:off x="823" y="765"/>
              <a:ext cx="505" cy="330"/>
            </a:xfrm>
            <a:custGeom>
              <a:avLst/>
              <a:gdLst/>
              <a:ahLst/>
              <a:cxnLst>
                <a:cxn ang="0">
                  <a:pos x="42" y="0"/>
                </a:cxn>
                <a:cxn ang="0">
                  <a:pos x="84" y="0"/>
                </a:cxn>
                <a:cxn ang="0">
                  <a:pos x="156" y="0"/>
                </a:cxn>
                <a:cxn ang="0">
                  <a:pos x="342" y="0"/>
                </a:cxn>
                <a:cxn ang="0">
                  <a:pos x="366" y="0"/>
                </a:cxn>
                <a:cxn ang="0">
                  <a:pos x="420" y="0"/>
                </a:cxn>
                <a:cxn ang="0">
                  <a:pos x="505" y="84"/>
                </a:cxn>
                <a:cxn ang="0">
                  <a:pos x="505" y="96"/>
                </a:cxn>
                <a:cxn ang="0">
                  <a:pos x="505" y="84"/>
                </a:cxn>
                <a:cxn ang="0">
                  <a:pos x="493" y="84"/>
                </a:cxn>
                <a:cxn ang="0">
                  <a:pos x="499" y="90"/>
                </a:cxn>
                <a:cxn ang="0">
                  <a:pos x="493" y="96"/>
                </a:cxn>
                <a:cxn ang="0">
                  <a:pos x="499" y="102"/>
                </a:cxn>
                <a:cxn ang="0">
                  <a:pos x="499" y="102"/>
                </a:cxn>
                <a:cxn ang="0">
                  <a:pos x="499" y="102"/>
                </a:cxn>
                <a:cxn ang="0">
                  <a:pos x="499" y="102"/>
                </a:cxn>
                <a:cxn ang="0">
                  <a:pos x="505" y="102"/>
                </a:cxn>
                <a:cxn ang="0">
                  <a:pos x="505" y="162"/>
                </a:cxn>
                <a:cxn ang="0">
                  <a:pos x="499" y="216"/>
                </a:cxn>
                <a:cxn ang="0">
                  <a:pos x="414" y="216"/>
                </a:cxn>
                <a:cxn ang="0">
                  <a:pos x="408" y="240"/>
                </a:cxn>
                <a:cxn ang="0">
                  <a:pos x="384" y="240"/>
                </a:cxn>
                <a:cxn ang="0">
                  <a:pos x="360" y="240"/>
                </a:cxn>
                <a:cxn ang="0">
                  <a:pos x="348" y="240"/>
                </a:cxn>
                <a:cxn ang="0">
                  <a:pos x="324" y="234"/>
                </a:cxn>
                <a:cxn ang="0">
                  <a:pos x="294" y="234"/>
                </a:cxn>
                <a:cxn ang="0">
                  <a:pos x="270" y="234"/>
                </a:cxn>
                <a:cxn ang="0">
                  <a:pos x="192" y="234"/>
                </a:cxn>
                <a:cxn ang="0">
                  <a:pos x="180" y="294"/>
                </a:cxn>
                <a:cxn ang="0">
                  <a:pos x="156" y="330"/>
                </a:cxn>
                <a:cxn ang="0">
                  <a:pos x="108" y="324"/>
                </a:cxn>
                <a:cxn ang="0">
                  <a:pos x="54" y="324"/>
                </a:cxn>
                <a:cxn ang="0">
                  <a:pos x="42" y="324"/>
                </a:cxn>
                <a:cxn ang="0">
                  <a:pos x="36" y="282"/>
                </a:cxn>
                <a:cxn ang="0">
                  <a:pos x="36" y="264"/>
                </a:cxn>
                <a:cxn ang="0">
                  <a:pos x="30" y="234"/>
                </a:cxn>
                <a:cxn ang="0">
                  <a:pos x="30" y="210"/>
                </a:cxn>
                <a:cxn ang="0">
                  <a:pos x="30" y="198"/>
                </a:cxn>
                <a:cxn ang="0">
                  <a:pos x="24" y="168"/>
                </a:cxn>
                <a:cxn ang="0">
                  <a:pos x="18" y="156"/>
                </a:cxn>
                <a:cxn ang="0">
                  <a:pos x="18" y="114"/>
                </a:cxn>
                <a:cxn ang="0">
                  <a:pos x="12" y="108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6" y="60"/>
                </a:cxn>
                <a:cxn ang="0">
                  <a:pos x="6" y="36"/>
                </a:cxn>
                <a:cxn ang="0">
                  <a:pos x="6" y="24"/>
                </a:cxn>
                <a:cxn ang="0">
                  <a:pos x="0" y="12"/>
                </a:cxn>
              </a:cxnLst>
              <a:rect l="0" t="0" r="r" b="b"/>
              <a:pathLst>
                <a:path w="505" h="330">
                  <a:moveTo>
                    <a:pt x="0" y="0"/>
                  </a:moveTo>
                  <a:lnTo>
                    <a:pt x="42" y="0"/>
                  </a:lnTo>
                  <a:lnTo>
                    <a:pt x="66" y="0"/>
                  </a:lnTo>
                  <a:lnTo>
                    <a:pt x="84" y="0"/>
                  </a:lnTo>
                  <a:lnTo>
                    <a:pt x="138" y="0"/>
                  </a:lnTo>
                  <a:lnTo>
                    <a:pt x="156" y="0"/>
                  </a:lnTo>
                  <a:lnTo>
                    <a:pt x="162" y="0"/>
                  </a:lnTo>
                  <a:lnTo>
                    <a:pt x="342" y="0"/>
                  </a:lnTo>
                  <a:lnTo>
                    <a:pt x="348" y="0"/>
                  </a:lnTo>
                  <a:lnTo>
                    <a:pt x="366" y="0"/>
                  </a:lnTo>
                  <a:lnTo>
                    <a:pt x="414" y="0"/>
                  </a:lnTo>
                  <a:lnTo>
                    <a:pt x="420" y="0"/>
                  </a:lnTo>
                  <a:lnTo>
                    <a:pt x="505" y="0"/>
                  </a:lnTo>
                  <a:lnTo>
                    <a:pt x="505" y="84"/>
                  </a:lnTo>
                  <a:lnTo>
                    <a:pt x="505" y="90"/>
                  </a:lnTo>
                  <a:lnTo>
                    <a:pt x="505" y="96"/>
                  </a:lnTo>
                  <a:lnTo>
                    <a:pt x="505" y="90"/>
                  </a:lnTo>
                  <a:lnTo>
                    <a:pt x="505" y="84"/>
                  </a:lnTo>
                  <a:lnTo>
                    <a:pt x="499" y="84"/>
                  </a:lnTo>
                  <a:lnTo>
                    <a:pt x="493" y="84"/>
                  </a:lnTo>
                  <a:lnTo>
                    <a:pt x="493" y="90"/>
                  </a:lnTo>
                  <a:lnTo>
                    <a:pt x="499" y="90"/>
                  </a:lnTo>
                  <a:lnTo>
                    <a:pt x="493" y="90"/>
                  </a:lnTo>
                  <a:lnTo>
                    <a:pt x="493" y="96"/>
                  </a:lnTo>
                  <a:lnTo>
                    <a:pt x="493" y="102"/>
                  </a:lnTo>
                  <a:lnTo>
                    <a:pt x="499" y="102"/>
                  </a:lnTo>
                  <a:lnTo>
                    <a:pt x="499" y="96"/>
                  </a:lnTo>
                  <a:lnTo>
                    <a:pt x="499" y="102"/>
                  </a:lnTo>
                  <a:lnTo>
                    <a:pt x="499" y="96"/>
                  </a:lnTo>
                  <a:lnTo>
                    <a:pt x="499" y="102"/>
                  </a:lnTo>
                  <a:lnTo>
                    <a:pt x="499" y="108"/>
                  </a:lnTo>
                  <a:lnTo>
                    <a:pt x="499" y="102"/>
                  </a:lnTo>
                  <a:lnTo>
                    <a:pt x="505" y="108"/>
                  </a:lnTo>
                  <a:lnTo>
                    <a:pt x="505" y="102"/>
                  </a:lnTo>
                  <a:lnTo>
                    <a:pt x="505" y="156"/>
                  </a:lnTo>
                  <a:lnTo>
                    <a:pt x="505" y="162"/>
                  </a:lnTo>
                  <a:lnTo>
                    <a:pt x="505" y="216"/>
                  </a:lnTo>
                  <a:lnTo>
                    <a:pt x="499" y="216"/>
                  </a:lnTo>
                  <a:lnTo>
                    <a:pt x="493" y="216"/>
                  </a:lnTo>
                  <a:lnTo>
                    <a:pt x="414" y="216"/>
                  </a:lnTo>
                  <a:lnTo>
                    <a:pt x="408" y="216"/>
                  </a:lnTo>
                  <a:lnTo>
                    <a:pt x="408" y="240"/>
                  </a:lnTo>
                  <a:lnTo>
                    <a:pt x="396" y="240"/>
                  </a:lnTo>
                  <a:lnTo>
                    <a:pt x="384" y="240"/>
                  </a:lnTo>
                  <a:lnTo>
                    <a:pt x="372" y="240"/>
                  </a:lnTo>
                  <a:lnTo>
                    <a:pt x="360" y="240"/>
                  </a:lnTo>
                  <a:lnTo>
                    <a:pt x="354" y="240"/>
                  </a:lnTo>
                  <a:lnTo>
                    <a:pt x="348" y="240"/>
                  </a:lnTo>
                  <a:lnTo>
                    <a:pt x="330" y="234"/>
                  </a:lnTo>
                  <a:lnTo>
                    <a:pt x="324" y="234"/>
                  </a:lnTo>
                  <a:lnTo>
                    <a:pt x="312" y="234"/>
                  </a:lnTo>
                  <a:lnTo>
                    <a:pt x="294" y="234"/>
                  </a:lnTo>
                  <a:lnTo>
                    <a:pt x="288" y="234"/>
                  </a:lnTo>
                  <a:lnTo>
                    <a:pt x="270" y="234"/>
                  </a:lnTo>
                  <a:lnTo>
                    <a:pt x="252" y="234"/>
                  </a:lnTo>
                  <a:lnTo>
                    <a:pt x="192" y="234"/>
                  </a:lnTo>
                  <a:lnTo>
                    <a:pt x="192" y="294"/>
                  </a:lnTo>
                  <a:lnTo>
                    <a:pt x="180" y="294"/>
                  </a:lnTo>
                  <a:lnTo>
                    <a:pt x="156" y="294"/>
                  </a:lnTo>
                  <a:lnTo>
                    <a:pt x="156" y="330"/>
                  </a:lnTo>
                  <a:lnTo>
                    <a:pt x="132" y="324"/>
                  </a:lnTo>
                  <a:lnTo>
                    <a:pt x="108" y="324"/>
                  </a:lnTo>
                  <a:lnTo>
                    <a:pt x="102" y="324"/>
                  </a:lnTo>
                  <a:lnTo>
                    <a:pt x="54" y="324"/>
                  </a:lnTo>
                  <a:lnTo>
                    <a:pt x="48" y="324"/>
                  </a:lnTo>
                  <a:lnTo>
                    <a:pt x="42" y="324"/>
                  </a:lnTo>
                  <a:lnTo>
                    <a:pt x="42" y="306"/>
                  </a:lnTo>
                  <a:lnTo>
                    <a:pt x="36" y="282"/>
                  </a:lnTo>
                  <a:lnTo>
                    <a:pt x="36" y="276"/>
                  </a:lnTo>
                  <a:lnTo>
                    <a:pt x="36" y="264"/>
                  </a:lnTo>
                  <a:lnTo>
                    <a:pt x="36" y="258"/>
                  </a:lnTo>
                  <a:lnTo>
                    <a:pt x="30" y="234"/>
                  </a:lnTo>
                  <a:lnTo>
                    <a:pt x="30" y="216"/>
                  </a:lnTo>
                  <a:lnTo>
                    <a:pt x="30" y="210"/>
                  </a:lnTo>
                  <a:lnTo>
                    <a:pt x="30" y="204"/>
                  </a:lnTo>
                  <a:lnTo>
                    <a:pt x="30" y="198"/>
                  </a:lnTo>
                  <a:lnTo>
                    <a:pt x="24" y="174"/>
                  </a:lnTo>
                  <a:lnTo>
                    <a:pt x="24" y="168"/>
                  </a:lnTo>
                  <a:lnTo>
                    <a:pt x="24" y="162"/>
                  </a:lnTo>
                  <a:lnTo>
                    <a:pt x="18" y="156"/>
                  </a:lnTo>
                  <a:lnTo>
                    <a:pt x="18" y="120"/>
                  </a:lnTo>
                  <a:lnTo>
                    <a:pt x="18" y="114"/>
                  </a:lnTo>
                  <a:lnTo>
                    <a:pt x="18" y="108"/>
                  </a:lnTo>
                  <a:lnTo>
                    <a:pt x="12" y="108"/>
                  </a:lnTo>
                  <a:lnTo>
                    <a:pt x="12" y="96"/>
                  </a:lnTo>
                  <a:lnTo>
                    <a:pt x="12" y="90"/>
                  </a:lnTo>
                  <a:lnTo>
                    <a:pt x="12" y="84"/>
                  </a:lnTo>
                  <a:lnTo>
                    <a:pt x="12" y="78"/>
                  </a:lnTo>
                  <a:lnTo>
                    <a:pt x="12" y="72"/>
                  </a:lnTo>
                  <a:lnTo>
                    <a:pt x="6" y="60"/>
                  </a:lnTo>
                  <a:lnTo>
                    <a:pt x="6" y="54"/>
                  </a:lnTo>
                  <a:lnTo>
                    <a:pt x="6" y="36"/>
                  </a:lnTo>
                  <a:lnTo>
                    <a:pt x="6" y="30"/>
                  </a:lnTo>
                  <a:lnTo>
                    <a:pt x="6" y="24"/>
                  </a:lnTo>
                  <a:lnTo>
                    <a:pt x="6" y="18"/>
                  </a:lnTo>
                  <a:lnTo>
                    <a:pt x="0" y="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D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46" name="Freeform 14"/>
            <p:cNvSpPr>
              <a:spLocks/>
            </p:cNvSpPr>
            <p:nvPr/>
          </p:nvSpPr>
          <p:spPr bwMode="auto">
            <a:xfrm>
              <a:off x="1316" y="765"/>
              <a:ext cx="396" cy="31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6" y="96"/>
                </a:cxn>
                <a:cxn ang="0">
                  <a:pos x="6" y="96"/>
                </a:cxn>
                <a:cxn ang="0">
                  <a:pos x="6" y="108"/>
                </a:cxn>
                <a:cxn ang="0">
                  <a:pos x="12" y="108"/>
                </a:cxn>
                <a:cxn ang="0">
                  <a:pos x="12" y="156"/>
                </a:cxn>
                <a:cxn ang="0">
                  <a:pos x="90" y="162"/>
                </a:cxn>
                <a:cxn ang="0">
                  <a:pos x="156" y="162"/>
                </a:cxn>
                <a:cxn ang="0">
                  <a:pos x="150" y="168"/>
                </a:cxn>
                <a:cxn ang="0">
                  <a:pos x="156" y="174"/>
                </a:cxn>
                <a:cxn ang="0">
                  <a:pos x="150" y="186"/>
                </a:cxn>
                <a:cxn ang="0">
                  <a:pos x="156" y="180"/>
                </a:cxn>
                <a:cxn ang="0">
                  <a:pos x="168" y="180"/>
                </a:cxn>
                <a:cxn ang="0">
                  <a:pos x="168" y="186"/>
                </a:cxn>
                <a:cxn ang="0">
                  <a:pos x="174" y="192"/>
                </a:cxn>
                <a:cxn ang="0">
                  <a:pos x="180" y="198"/>
                </a:cxn>
                <a:cxn ang="0">
                  <a:pos x="186" y="246"/>
                </a:cxn>
                <a:cxn ang="0">
                  <a:pos x="204" y="258"/>
                </a:cxn>
                <a:cxn ang="0">
                  <a:pos x="228" y="282"/>
                </a:cxn>
                <a:cxn ang="0">
                  <a:pos x="276" y="306"/>
                </a:cxn>
                <a:cxn ang="0">
                  <a:pos x="348" y="306"/>
                </a:cxn>
                <a:cxn ang="0">
                  <a:pos x="384" y="312"/>
                </a:cxn>
                <a:cxn ang="0">
                  <a:pos x="396" y="84"/>
                </a:cxn>
                <a:cxn ang="0">
                  <a:pos x="396" y="60"/>
                </a:cxn>
                <a:cxn ang="0">
                  <a:pos x="390" y="0"/>
                </a:cxn>
                <a:cxn ang="0">
                  <a:pos x="354" y="0"/>
                </a:cxn>
                <a:cxn ang="0">
                  <a:pos x="330" y="0"/>
                </a:cxn>
                <a:cxn ang="0">
                  <a:pos x="312" y="0"/>
                </a:cxn>
                <a:cxn ang="0">
                  <a:pos x="294" y="0"/>
                </a:cxn>
                <a:cxn ang="0">
                  <a:pos x="264" y="0"/>
                </a:cxn>
                <a:cxn ang="0">
                  <a:pos x="252" y="0"/>
                </a:cxn>
                <a:cxn ang="0">
                  <a:pos x="204" y="0"/>
                </a:cxn>
                <a:cxn ang="0">
                  <a:pos x="180" y="0"/>
                </a:cxn>
                <a:cxn ang="0">
                  <a:pos x="162" y="0"/>
                </a:cxn>
                <a:cxn ang="0">
                  <a:pos x="132" y="0"/>
                </a:cxn>
                <a:cxn ang="0">
                  <a:pos x="120" y="0"/>
                </a:cxn>
                <a:cxn ang="0">
                  <a:pos x="108" y="0"/>
                </a:cxn>
                <a:cxn ang="0">
                  <a:pos x="90" y="0"/>
                </a:cxn>
                <a:cxn ang="0">
                  <a:pos x="66" y="0"/>
                </a:cxn>
                <a:cxn ang="0">
                  <a:pos x="36" y="0"/>
                </a:cxn>
                <a:cxn ang="0">
                  <a:pos x="12" y="84"/>
                </a:cxn>
                <a:cxn ang="0">
                  <a:pos x="12" y="96"/>
                </a:cxn>
                <a:cxn ang="0">
                  <a:pos x="12" y="84"/>
                </a:cxn>
                <a:cxn ang="0">
                  <a:pos x="0" y="84"/>
                </a:cxn>
                <a:cxn ang="0">
                  <a:pos x="6" y="90"/>
                </a:cxn>
                <a:cxn ang="0">
                  <a:pos x="0" y="96"/>
                </a:cxn>
              </a:cxnLst>
              <a:rect l="0" t="0" r="r" b="b"/>
              <a:pathLst>
                <a:path w="396" h="312">
                  <a:moveTo>
                    <a:pt x="0" y="96"/>
                  </a:moveTo>
                  <a:lnTo>
                    <a:pt x="0" y="102"/>
                  </a:lnTo>
                  <a:lnTo>
                    <a:pt x="6" y="102"/>
                  </a:lnTo>
                  <a:lnTo>
                    <a:pt x="6" y="96"/>
                  </a:lnTo>
                  <a:lnTo>
                    <a:pt x="6" y="102"/>
                  </a:lnTo>
                  <a:lnTo>
                    <a:pt x="6" y="96"/>
                  </a:lnTo>
                  <a:lnTo>
                    <a:pt x="6" y="102"/>
                  </a:lnTo>
                  <a:lnTo>
                    <a:pt x="6" y="108"/>
                  </a:lnTo>
                  <a:lnTo>
                    <a:pt x="6" y="102"/>
                  </a:lnTo>
                  <a:lnTo>
                    <a:pt x="12" y="108"/>
                  </a:lnTo>
                  <a:lnTo>
                    <a:pt x="12" y="102"/>
                  </a:lnTo>
                  <a:lnTo>
                    <a:pt x="12" y="156"/>
                  </a:lnTo>
                  <a:lnTo>
                    <a:pt x="54" y="156"/>
                  </a:lnTo>
                  <a:lnTo>
                    <a:pt x="90" y="162"/>
                  </a:lnTo>
                  <a:lnTo>
                    <a:pt x="132" y="162"/>
                  </a:lnTo>
                  <a:lnTo>
                    <a:pt x="156" y="162"/>
                  </a:lnTo>
                  <a:lnTo>
                    <a:pt x="156" y="168"/>
                  </a:lnTo>
                  <a:lnTo>
                    <a:pt x="150" y="168"/>
                  </a:lnTo>
                  <a:lnTo>
                    <a:pt x="156" y="168"/>
                  </a:lnTo>
                  <a:lnTo>
                    <a:pt x="156" y="174"/>
                  </a:lnTo>
                  <a:lnTo>
                    <a:pt x="150" y="174"/>
                  </a:lnTo>
                  <a:lnTo>
                    <a:pt x="150" y="186"/>
                  </a:lnTo>
                  <a:lnTo>
                    <a:pt x="150" y="180"/>
                  </a:lnTo>
                  <a:lnTo>
                    <a:pt x="156" y="180"/>
                  </a:lnTo>
                  <a:lnTo>
                    <a:pt x="162" y="180"/>
                  </a:lnTo>
                  <a:lnTo>
                    <a:pt x="168" y="180"/>
                  </a:lnTo>
                  <a:lnTo>
                    <a:pt x="174" y="180"/>
                  </a:lnTo>
                  <a:lnTo>
                    <a:pt x="168" y="186"/>
                  </a:lnTo>
                  <a:lnTo>
                    <a:pt x="168" y="192"/>
                  </a:lnTo>
                  <a:lnTo>
                    <a:pt x="174" y="192"/>
                  </a:lnTo>
                  <a:lnTo>
                    <a:pt x="174" y="198"/>
                  </a:lnTo>
                  <a:lnTo>
                    <a:pt x="180" y="198"/>
                  </a:lnTo>
                  <a:lnTo>
                    <a:pt x="180" y="246"/>
                  </a:lnTo>
                  <a:lnTo>
                    <a:pt x="186" y="246"/>
                  </a:lnTo>
                  <a:lnTo>
                    <a:pt x="186" y="258"/>
                  </a:lnTo>
                  <a:lnTo>
                    <a:pt x="204" y="258"/>
                  </a:lnTo>
                  <a:lnTo>
                    <a:pt x="204" y="282"/>
                  </a:lnTo>
                  <a:lnTo>
                    <a:pt x="228" y="282"/>
                  </a:lnTo>
                  <a:lnTo>
                    <a:pt x="228" y="306"/>
                  </a:lnTo>
                  <a:lnTo>
                    <a:pt x="276" y="306"/>
                  </a:lnTo>
                  <a:lnTo>
                    <a:pt x="342" y="306"/>
                  </a:lnTo>
                  <a:lnTo>
                    <a:pt x="348" y="306"/>
                  </a:lnTo>
                  <a:lnTo>
                    <a:pt x="378" y="306"/>
                  </a:lnTo>
                  <a:lnTo>
                    <a:pt x="384" y="312"/>
                  </a:lnTo>
                  <a:lnTo>
                    <a:pt x="396" y="312"/>
                  </a:lnTo>
                  <a:lnTo>
                    <a:pt x="396" y="84"/>
                  </a:lnTo>
                  <a:lnTo>
                    <a:pt x="396" y="66"/>
                  </a:lnTo>
                  <a:lnTo>
                    <a:pt x="396" y="60"/>
                  </a:lnTo>
                  <a:lnTo>
                    <a:pt x="396" y="0"/>
                  </a:lnTo>
                  <a:lnTo>
                    <a:pt x="390" y="0"/>
                  </a:lnTo>
                  <a:lnTo>
                    <a:pt x="384" y="0"/>
                  </a:lnTo>
                  <a:lnTo>
                    <a:pt x="354" y="0"/>
                  </a:lnTo>
                  <a:lnTo>
                    <a:pt x="342" y="0"/>
                  </a:lnTo>
                  <a:lnTo>
                    <a:pt x="330" y="0"/>
                  </a:lnTo>
                  <a:lnTo>
                    <a:pt x="318" y="0"/>
                  </a:lnTo>
                  <a:lnTo>
                    <a:pt x="312" y="0"/>
                  </a:lnTo>
                  <a:lnTo>
                    <a:pt x="306" y="0"/>
                  </a:lnTo>
                  <a:lnTo>
                    <a:pt x="294" y="0"/>
                  </a:lnTo>
                  <a:lnTo>
                    <a:pt x="282" y="0"/>
                  </a:lnTo>
                  <a:lnTo>
                    <a:pt x="264" y="0"/>
                  </a:lnTo>
                  <a:lnTo>
                    <a:pt x="258" y="0"/>
                  </a:lnTo>
                  <a:lnTo>
                    <a:pt x="252" y="0"/>
                  </a:lnTo>
                  <a:lnTo>
                    <a:pt x="228" y="0"/>
                  </a:lnTo>
                  <a:lnTo>
                    <a:pt x="204" y="0"/>
                  </a:lnTo>
                  <a:lnTo>
                    <a:pt x="192" y="0"/>
                  </a:lnTo>
                  <a:lnTo>
                    <a:pt x="180" y="0"/>
                  </a:lnTo>
                  <a:lnTo>
                    <a:pt x="174" y="0"/>
                  </a:lnTo>
                  <a:lnTo>
                    <a:pt x="162" y="0"/>
                  </a:lnTo>
                  <a:lnTo>
                    <a:pt x="144" y="0"/>
                  </a:lnTo>
                  <a:lnTo>
                    <a:pt x="132" y="0"/>
                  </a:lnTo>
                  <a:lnTo>
                    <a:pt x="126" y="0"/>
                  </a:lnTo>
                  <a:lnTo>
                    <a:pt x="120" y="0"/>
                  </a:lnTo>
                  <a:lnTo>
                    <a:pt x="114" y="0"/>
                  </a:lnTo>
                  <a:lnTo>
                    <a:pt x="108" y="0"/>
                  </a:lnTo>
                  <a:lnTo>
                    <a:pt x="96" y="0"/>
                  </a:lnTo>
                  <a:lnTo>
                    <a:pt x="90" y="0"/>
                  </a:lnTo>
                  <a:lnTo>
                    <a:pt x="78" y="0"/>
                  </a:lnTo>
                  <a:lnTo>
                    <a:pt x="66" y="0"/>
                  </a:lnTo>
                  <a:lnTo>
                    <a:pt x="60" y="0"/>
                  </a:lnTo>
                  <a:lnTo>
                    <a:pt x="36" y="0"/>
                  </a:lnTo>
                  <a:lnTo>
                    <a:pt x="12" y="0"/>
                  </a:lnTo>
                  <a:lnTo>
                    <a:pt x="12" y="84"/>
                  </a:lnTo>
                  <a:lnTo>
                    <a:pt x="12" y="90"/>
                  </a:lnTo>
                  <a:lnTo>
                    <a:pt x="12" y="96"/>
                  </a:lnTo>
                  <a:lnTo>
                    <a:pt x="12" y="90"/>
                  </a:lnTo>
                  <a:lnTo>
                    <a:pt x="12" y="84"/>
                  </a:lnTo>
                  <a:lnTo>
                    <a:pt x="6" y="84"/>
                  </a:lnTo>
                  <a:lnTo>
                    <a:pt x="0" y="84"/>
                  </a:lnTo>
                  <a:lnTo>
                    <a:pt x="0" y="90"/>
                  </a:lnTo>
                  <a:lnTo>
                    <a:pt x="6" y="90"/>
                  </a:lnTo>
                  <a:lnTo>
                    <a:pt x="0" y="90"/>
                  </a:lnTo>
                  <a:lnTo>
                    <a:pt x="0" y="96"/>
                  </a:lnTo>
                  <a:close/>
                </a:path>
              </a:pathLst>
            </a:custGeom>
            <a:solidFill>
              <a:srgbClr val="A0FFA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47" name="Freeform 15"/>
            <p:cNvSpPr>
              <a:spLocks/>
            </p:cNvSpPr>
            <p:nvPr/>
          </p:nvSpPr>
          <p:spPr bwMode="auto">
            <a:xfrm>
              <a:off x="907" y="1365"/>
              <a:ext cx="403" cy="342"/>
            </a:xfrm>
            <a:custGeom>
              <a:avLst/>
              <a:gdLst/>
              <a:ahLst/>
              <a:cxnLst>
                <a:cxn ang="0">
                  <a:pos x="12" y="6"/>
                </a:cxn>
                <a:cxn ang="0">
                  <a:pos x="102" y="6"/>
                </a:cxn>
                <a:cxn ang="0">
                  <a:pos x="162" y="12"/>
                </a:cxn>
                <a:cxn ang="0">
                  <a:pos x="246" y="12"/>
                </a:cxn>
                <a:cxn ang="0">
                  <a:pos x="318" y="6"/>
                </a:cxn>
                <a:cxn ang="0">
                  <a:pos x="366" y="6"/>
                </a:cxn>
                <a:cxn ang="0">
                  <a:pos x="403" y="6"/>
                </a:cxn>
                <a:cxn ang="0">
                  <a:pos x="390" y="18"/>
                </a:cxn>
                <a:cxn ang="0">
                  <a:pos x="354" y="30"/>
                </a:cxn>
                <a:cxn ang="0">
                  <a:pos x="342" y="54"/>
                </a:cxn>
                <a:cxn ang="0">
                  <a:pos x="282" y="84"/>
                </a:cxn>
                <a:cxn ang="0">
                  <a:pos x="318" y="156"/>
                </a:cxn>
                <a:cxn ang="0">
                  <a:pos x="312" y="174"/>
                </a:cxn>
                <a:cxn ang="0">
                  <a:pos x="306" y="180"/>
                </a:cxn>
                <a:cxn ang="0">
                  <a:pos x="306" y="198"/>
                </a:cxn>
                <a:cxn ang="0">
                  <a:pos x="312" y="210"/>
                </a:cxn>
                <a:cxn ang="0">
                  <a:pos x="306" y="222"/>
                </a:cxn>
                <a:cxn ang="0">
                  <a:pos x="300" y="228"/>
                </a:cxn>
                <a:cxn ang="0">
                  <a:pos x="306" y="234"/>
                </a:cxn>
                <a:cxn ang="0">
                  <a:pos x="294" y="240"/>
                </a:cxn>
                <a:cxn ang="0">
                  <a:pos x="312" y="246"/>
                </a:cxn>
                <a:cxn ang="0">
                  <a:pos x="306" y="252"/>
                </a:cxn>
                <a:cxn ang="0">
                  <a:pos x="288" y="264"/>
                </a:cxn>
                <a:cxn ang="0">
                  <a:pos x="276" y="264"/>
                </a:cxn>
                <a:cxn ang="0">
                  <a:pos x="252" y="258"/>
                </a:cxn>
                <a:cxn ang="0">
                  <a:pos x="240" y="258"/>
                </a:cxn>
                <a:cxn ang="0">
                  <a:pos x="234" y="264"/>
                </a:cxn>
                <a:cxn ang="0">
                  <a:pos x="222" y="270"/>
                </a:cxn>
                <a:cxn ang="0">
                  <a:pos x="228" y="276"/>
                </a:cxn>
                <a:cxn ang="0">
                  <a:pos x="234" y="288"/>
                </a:cxn>
                <a:cxn ang="0">
                  <a:pos x="240" y="300"/>
                </a:cxn>
                <a:cxn ang="0">
                  <a:pos x="240" y="312"/>
                </a:cxn>
                <a:cxn ang="0">
                  <a:pos x="222" y="318"/>
                </a:cxn>
                <a:cxn ang="0">
                  <a:pos x="204" y="312"/>
                </a:cxn>
                <a:cxn ang="0">
                  <a:pos x="198" y="318"/>
                </a:cxn>
                <a:cxn ang="0">
                  <a:pos x="198" y="330"/>
                </a:cxn>
                <a:cxn ang="0">
                  <a:pos x="186" y="336"/>
                </a:cxn>
                <a:cxn ang="0">
                  <a:pos x="174" y="336"/>
                </a:cxn>
                <a:cxn ang="0">
                  <a:pos x="162" y="342"/>
                </a:cxn>
                <a:cxn ang="0">
                  <a:pos x="144" y="336"/>
                </a:cxn>
                <a:cxn ang="0">
                  <a:pos x="132" y="342"/>
                </a:cxn>
                <a:cxn ang="0">
                  <a:pos x="114" y="336"/>
                </a:cxn>
                <a:cxn ang="0">
                  <a:pos x="102" y="318"/>
                </a:cxn>
                <a:cxn ang="0">
                  <a:pos x="102" y="294"/>
                </a:cxn>
                <a:cxn ang="0">
                  <a:pos x="96" y="282"/>
                </a:cxn>
                <a:cxn ang="0">
                  <a:pos x="84" y="270"/>
                </a:cxn>
                <a:cxn ang="0">
                  <a:pos x="66" y="258"/>
                </a:cxn>
                <a:cxn ang="0">
                  <a:pos x="54" y="264"/>
                </a:cxn>
                <a:cxn ang="0">
                  <a:pos x="48" y="282"/>
                </a:cxn>
                <a:cxn ang="0">
                  <a:pos x="42" y="294"/>
                </a:cxn>
                <a:cxn ang="0">
                  <a:pos x="42" y="294"/>
                </a:cxn>
                <a:cxn ang="0">
                  <a:pos x="36" y="270"/>
                </a:cxn>
                <a:cxn ang="0">
                  <a:pos x="36" y="258"/>
                </a:cxn>
                <a:cxn ang="0">
                  <a:pos x="30" y="222"/>
                </a:cxn>
                <a:cxn ang="0">
                  <a:pos x="24" y="156"/>
                </a:cxn>
                <a:cxn ang="0">
                  <a:pos x="18" y="144"/>
                </a:cxn>
                <a:cxn ang="0">
                  <a:pos x="18" y="126"/>
                </a:cxn>
                <a:cxn ang="0">
                  <a:pos x="12" y="108"/>
                </a:cxn>
                <a:cxn ang="0">
                  <a:pos x="6" y="48"/>
                </a:cxn>
                <a:cxn ang="0">
                  <a:pos x="6" y="30"/>
                </a:cxn>
              </a:cxnLst>
              <a:rect l="0" t="0" r="r" b="b"/>
              <a:pathLst>
                <a:path w="403" h="342">
                  <a:moveTo>
                    <a:pt x="0" y="6"/>
                  </a:moveTo>
                  <a:lnTo>
                    <a:pt x="12" y="6"/>
                  </a:lnTo>
                  <a:lnTo>
                    <a:pt x="72" y="6"/>
                  </a:lnTo>
                  <a:lnTo>
                    <a:pt x="102" y="6"/>
                  </a:lnTo>
                  <a:lnTo>
                    <a:pt x="120" y="12"/>
                  </a:lnTo>
                  <a:lnTo>
                    <a:pt x="162" y="12"/>
                  </a:lnTo>
                  <a:lnTo>
                    <a:pt x="168" y="12"/>
                  </a:lnTo>
                  <a:lnTo>
                    <a:pt x="246" y="12"/>
                  </a:lnTo>
                  <a:lnTo>
                    <a:pt x="246" y="0"/>
                  </a:lnTo>
                  <a:lnTo>
                    <a:pt x="318" y="6"/>
                  </a:lnTo>
                  <a:lnTo>
                    <a:pt x="360" y="6"/>
                  </a:lnTo>
                  <a:lnTo>
                    <a:pt x="366" y="6"/>
                  </a:lnTo>
                  <a:lnTo>
                    <a:pt x="390" y="6"/>
                  </a:lnTo>
                  <a:lnTo>
                    <a:pt x="403" y="6"/>
                  </a:lnTo>
                  <a:lnTo>
                    <a:pt x="403" y="18"/>
                  </a:lnTo>
                  <a:lnTo>
                    <a:pt x="390" y="18"/>
                  </a:lnTo>
                  <a:lnTo>
                    <a:pt x="390" y="30"/>
                  </a:lnTo>
                  <a:lnTo>
                    <a:pt x="354" y="30"/>
                  </a:lnTo>
                  <a:lnTo>
                    <a:pt x="354" y="54"/>
                  </a:lnTo>
                  <a:lnTo>
                    <a:pt x="342" y="54"/>
                  </a:lnTo>
                  <a:lnTo>
                    <a:pt x="342" y="84"/>
                  </a:lnTo>
                  <a:lnTo>
                    <a:pt x="282" y="84"/>
                  </a:lnTo>
                  <a:lnTo>
                    <a:pt x="282" y="156"/>
                  </a:lnTo>
                  <a:lnTo>
                    <a:pt x="318" y="156"/>
                  </a:lnTo>
                  <a:lnTo>
                    <a:pt x="318" y="174"/>
                  </a:lnTo>
                  <a:lnTo>
                    <a:pt x="312" y="174"/>
                  </a:lnTo>
                  <a:lnTo>
                    <a:pt x="306" y="174"/>
                  </a:lnTo>
                  <a:lnTo>
                    <a:pt x="306" y="180"/>
                  </a:lnTo>
                  <a:lnTo>
                    <a:pt x="306" y="192"/>
                  </a:lnTo>
                  <a:lnTo>
                    <a:pt x="306" y="198"/>
                  </a:lnTo>
                  <a:lnTo>
                    <a:pt x="312" y="204"/>
                  </a:lnTo>
                  <a:lnTo>
                    <a:pt x="312" y="210"/>
                  </a:lnTo>
                  <a:lnTo>
                    <a:pt x="306" y="216"/>
                  </a:lnTo>
                  <a:lnTo>
                    <a:pt x="306" y="222"/>
                  </a:lnTo>
                  <a:lnTo>
                    <a:pt x="300" y="222"/>
                  </a:lnTo>
                  <a:lnTo>
                    <a:pt x="300" y="228"/>
                  </a:lnTo>
                  <a:lnTo>
                    <a:pt x="306" y="228"/>
                  </a:lnTo>
                  <a:lnTo>
                    <a:pt x="306" y="234"/>
                  </a:lnTo>
                  <a:lnTo>
                    <a:pt x="300" y="234"/>
                  </a:lnTo>
                  <a:lnTo>
                    <a:pt x="294" y="240"/>
                  </a:lnTo>
                  <a:lnTo>
                    <a:pt x="306" y="246"/>
                  </a:lnTo>
                  <a:lnTo>
                    <a:pt x="312" y="246"/>
                  </a:lnTo>
                  <a:lnTo>
                    <a:pt x="312" y="252"/>
                  </a:lnTo>
                  <a:lnTo>
                    <a:pt x="306" y="252"/>
                  </a:lnTo>
                  <a:lnTo>
                    <a:pt x="294" y="258"/>
                  </a:lnTo>
                  <a:lnTo>
                    <a:pt x="288" y="264"/>
                  </a:lnTo>
                  <a:lnTo>
                    <a:pt x="282" y="264"/>
                  </a:lnTo>
                  <a:lnTo>
                    <a:pt x="276" y="264"/>
                  </a:lnTo>
                  <a:lnTo>
                    <a:pt x="264" y="264"/>
                  </a:lnTo>
                  <a:lnTo>
                    <a:pt x="252" y="258"/>
                  </a:lnTo>
                  <a:lnTo>
                    <a:pt x="246" y="258"/>
                  </a:lnTo>
                  <a:lnTo>
                    <a:pt x="240" y="258"/>
                  </a:lnTo>
                  <a:lnTo>
                    <a:pt x="234" y="258"/>
                  </a:lnTo>
                  <a:lnTo>
                    <a:pt x="234" y="264"/>
                  </a:lnTo>
                  <a:lnTo>
                    <a:pt x="228" y="264"/>
                  </a:lnTo>
                  <a:lnTo>
                    <a:pt x="222" y="270"/>
                  </a:lnTo>
                  <a:lnTo>
                    <a:pt x="222" y="276"/>
                  </a:lnTo>
                  <a:lnTo>
                    <a:pt x="228" y="276"/>
                  </a:lnTo>
                  <a:lnTo>
                    <a:pt x="228" y="282"/>
                  </a:lnTo>
                  <a:lnTo>
                    <a:pt x="234" y="288"/>
                  </a:lnTo>
                  <a:lnTo>
                    <a:pt x="240" y="294"/>
                  </a:lnTo>
                  <a:lnTo>
                    <a:pt x="240" y="300"/>
                  </a:lnTo>
                  <a:lnTo>
                    <a:pt x="240" y="306"/>
                  </a:lnTo>
                  <a:lnTo>
                    <a:pt x="240" y="312"/>
                  </a:lnTo>
                  <a:lnTo>
                    <a:pt x="234" y="318"/>
                  </a:lnTo>
                  <a:lnTo>
                    <a:pt x="222" y="318"/>
                  </a:lnTo>
                  <a:lnTo>
                    <a:pt x="210" y="312"/>
                  </a:lnTo>
                  <a:lnTo>
                    <a:pt x="204" y="312"/>
                  </a:lnTo>
                  <a:lnTo>
                    <a:pt x="198" y="312"/>
                  </a:lnTo>
                  <a:lnTo>
                    <a:pt x="198" y="318"/>
                  </a:lnTo>
                  <a:lnTo>
                    <a:pt x="198" y="324"/>
                  </a:lnTo>
                  <a:lnTo>
                    <a:pt x="198" y="330"/>
                  </a:lnTo>
                  <a:lnTo>
                    <a:pt x="192" y="336"/>
                  </a:lnTo>
                  <a:lnTo>
                    <a:pt x="186" y="336"/>
                  </a:lnTo>
                  <a:lnTo>
                    <a:pt x="180" y="336"/>
                  </a:lnTo>
                  <a:lnTo>
                    <a:pt x="174" y="336"/>
                  </a:lnTo>
                  <a:lnTo>
                    <a:pt x="168" y="342"/>
                  </a:lnTo>
                  <a:lnTo>
                    <a:pt x="162" y="342"/>
                  </a:lnTo>
                  <a:lnTo>
                    <a:pt x="150" y="336"/>
                  </a:lnTo>
                  <a:lnTo>
                    <a:pt x="144" y="336"/>
                  </a:lnTo>
                  <a:lnTo>
                    <a:pt x="138" y="336"/>
                  </a:lnTo>
                  <a:lnTo>
                    <a:pt x="132" y="342"/>
                  </a:lnTo>
                  <a:lnTo>
                    <a:pt x="126" y="336"/>
                  </a:lnTo>
                  <a:lnTo>
                    <a:pt x="114" y="336"/>
                  </a:lnTo>
                  <a:lnTo>
                    <a:pt x="114" y="324"/>
                  </a:lnTo>
                  <a:lnTo>
                    <a:pt x="102" y="318"/>
                  </a:lnTo>
                  <a:lnTo>
                    <a:pt x="96" y="306"/>
                  </a:lnTo>
                  <a:lnTo>
                    <a:pt x="102" y="294"/>
                  </a:lnTo>
                  <a:lnTo>
                    <a:pt x="102" y="288"/>
                  </a:lnTo>
                  <a:lnTo>
                    <a:pt x="96" y="282"/>
                  </a:lnTo>
                  <a:lnTo>
                    <a:pt x="90" y="276"/>
                  </a:lnTo>
                  <a:lnTo>
                    <a:pt x="84" y="270"/>
                  </a:lnTo>
                  <a:lnTo>
                    <a:pt x="78" y="264"/>
                  </a:lnTo>
                  <a:lnTo>
                    <a:pt x="66" y="258"/>
                  </a:lnTo>
                  <a:lnTo>
                    <a:pt x="54" y="258"/>
                  </a:lnTo>
                  <a:lnTo>
                    <a:pt x="54" y="264"/>
                  </a:lnTo>
                  <a:lnTo>
                    <a:pt x="54" y="270"/>
                  </a:lnTo>
                  <a:lnTo>
                    <a:pt x="48" y="282"/>
                  </a:lnTo>
                  <a:lnTo>
                    <a:pt x="42" y="288"/>
                  </a:lnTo>
                  <a:lnTo>
                    <a:pt x="42" y="294"/>
                  </a:lnTo>
                  <a:lnTo>
                    <a:pt x="42" y="300"/>
                  </a:lnTo>
                  <a:lnTo>
                    <a:pt x="42" y="294"/>
                  </a:lnTo>
                  <a:lnTo>
                    <a:pt x="36" y="282"/>
                  </a:lnTo>
                  <a:lnTo>
                    <a:pt x="36" y="270"/>
                  </a:lnTo>
                  <a:lnTo>
                    <a:pt x="36" y="264"/>
                  </a:lnTo>
                  <a:lnTo>
                    <a:pt x="36" y="258"/>
                  </a:lnTo>
                  <a:lnTo>
                    <a:pt x="30" y="228"/>
                  </a:lnTo>
                  <a:lnTo>
                    <a:pt x="30" y="222"/>
                  </a:lnTo>
                  <a:lnTo>
                    <a:pt x="30" y="216"/>
                  </a:lnTo>
                  <a:lnTo>
                    <a:pt x="24" y="156"/>
                  </a:lnTo>
                  <a:lnTo>
                    <a:pt x="18" y="150"/>
                  </a:lnTo>
                  <a:lnTo>
                    <a:pt x="18" y="144"/>
                  </a:lnTo>
                  <a:lnTo>
                    <a:pt x="18" y="138"/>
                  </a:lnTo>
                  <a:lnTo>
                    <a:pt x="18" y="126"/>
                  </a:lnTo>
                  <a:lnTo>
                    <a:pt x="18" y="114"/>
                  </a:lnTo>
                  <a:lnTo>
                    <a:pt x="12" y="108"/>
                  </a:lnTo>
                  <a:lnTo>
                    <a:pt x="12" y="102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6" y="3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FFA0A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48" name="Freeform 16"/>
            <p:cNvSpPr>
              <a:spLocks/>
            </p:cNvSpPr>
            <p:nvPr/>
          </p:nvSpPr>
          <p:spPr bwMode="auto">
            <a:xfrm>
              <a:off x="1183" y="1359"/>
              <a:ext cx="259" cy="468"/>
            </a:xfrm>
            <a:custGeom>
              <a:avLst/>
              <a:gdLst/>
              <a:ahLst/>
              <a:cxnLst>
                <a:cxn ang="0">
                  <a:pos x="12" y="456"/>
                </a:cxn>
                <a:cxn ang="0">
                  <a:pos x="18" y="468"/>
                </a:cxn>
                <a:cxn ang="0">
                  <a:pos x="24" y="462"/>
                </a:cxn>
                <a:cxn ang="0">
                  <a:pos x="36" y="456"/>
                </a:cxn>
                <a:cxn ang="0">
                  <a:pos x="60" y="444"/>
                </a:cxn>
                <a:cxn ang="0">
                  <a:pos x="114" y="372"/>
                </a:cxn>
                <a:cxn ang="0">
                  <a:pos x="187" y="282"/>
                </a:cxn>
                <a:cxn ang="0">
                  <a:pos x="193" y="306"/>
                </a:cxn>
                <a:cxn ang="0">
                  <a:pos x="211" y="318"/>
                </a:cxn>
                <a:cxn ang="0">
                  <a:pos x="223" y="330"/>
                </a:cxn>
                <a:cxn ang="0">
                  <a:pos x="229" y="336"/>
                </a:cxn>
                <a:cxn ang="0">
                  <a:pos x="247" y="330"/>
                </a:cxn>
                <a:cxn ang="0">
                  <a:pos x="253" y="318"/>
                </a:cxn>
                <a:cxn ang="0">
                  <a:pos x="253" y="294"/>
                </a:cxn>
                <a:cxn ang="0">
                  <a:pos x="253" y="270"/>
                </a:cxn>
                <a:cxn ang="0">
                  <a:pos x="253" y="228"/>
                </a:cxn>
                <a:cxn ang="0">
                  <a:pos x="259" y="168"/>
                </a:cxn>
                <a:cxn ang="0">
                  <a:pos x="259" y="114"/>
                </a:cxn>
                <a:cxn ang="0">
                  <a:pos x="259" y="102"/>
                </a:cxn>
                <a:cxn ang="0">
                  <a:pos x="253" y="6"/>
                </a:cxn>
                <a:cxn ang="0">
                  <a:pos x="229" y="6"/>
                </a:cxn>
                <a:cxn ang="0">
                  <a:pos x="211" y="0"/>
                </a:cxn>
                <a:cxn ang="0">
                  <a:pos x="193" y="0"/>
                </a:cxn>
                <a:cxn ang="0">
                  <a:pos x="163" y="0"/>
                </a:cxn>
                <a:cxn ang="0">
                  <a:pos x="114" y="0"/>
                </a:cxn>
                <a:cxn ang="0">
                  <a:pos x="127" y="12"/>
                </a:cxn>
                <a:cxn ang="0">
                  <a:pos x="114" y="24"/>
                </a:cxn>
                <a:cxn ang="0">
                  <a:pos x="78" y="36"/>
                </a:cxn>
                <a:cxn ang="0">
                  <a:pos x="66" y="60"/>
                </a:cxn>
                <a:cxn ang="0">
                  <a:pos x="6" y="90"/>
                </a:cxn>
                <a:cxn ang="0">
                  <a:pos x="42" y="162"/>
                </a:cxn>
                <a:cxn ang="0">
                  <a:pos x="36" y="180"/>
                </a:cxn>
                <a:cxn ang="0">
                  <a:pos x="30" y="186"/>
                </a:cxn>
                <a:cxn ang="0">
                  <a:pos x="30" y="204"/>
                </a:cxn>
                <a:cxn ang="0">
                  <a:pos x="36" y="216"/>
                </a:cxn>
                <a:cxn ang="0">
                  <a:pos x="30" y="228"/>
                </a:cxn>
                <a:cxn ang="0">
                  <a:pos x="24" y="234"/>
                </a:cxn>
                <a:cxn ang="0">
                  <a:pos x="30" y="240"/>
                </a:cxn>
                <a:cxn ang="0">
                  <a:pos x="18" y="246"/>
                </a:cxn>
                <a:cxn ang="0">
                  <a:pos x="36" y="252"/>
                </a:cxn>
                <a:cxn ang="0">
                  <a:pos x="30" y="258"/>
                </a:cxn>
                <a:cxn ang="0">
                  <a:pos x="12" y="270"/>
                </a:cxn>
                <a:cxn ang="0">
                  <a:pos x="6" y="276"/>
                </a:cxn>
                <a:cxn ang="0">
                  <a:pos x="6" y="294"/>
                </a:cxn>
                <a:cxn ang="0">
                  <a:pos x="6" y="324"/>
                </a:cxn>
                <a:cxn ang="0">
                  <a:pos x="0" y="354"/>
                </a:cxn>
                <a:cxn ang="0">
                  <a:pos x="0" y="366"/>
                </a:cxn>
                <a:cxn ang="0">
                  <a:pos x="0" y="384"/>
                </a:cxn>
                <a:cxn ang="0">
                  <a:pos x="0" y="402"/>
                </a:cxn>
                <a:cxn ang="0">
                  <a:pos x="0" y="420"/>
                </a:cxn>
                <a:cxn ang="0">
                  <a:pos x="0" y="432"/>
                </a:cxn>
                <a:cxn ang="0">
                  <a:pos x="0" y="456"/>
                </a:cxn>
              </a:cxnLst>
              <a:rect l="0" t="0" r="r" b="b"/>
              <a:pathLst>
                <a:path w="259" h="468">
                  <a:moveTo>
                    <a:pt x="0" y="456"/>
                  </a:moveTo>
                  <a:lnTo>
                    <a:pt x="12" y="456"/>
                  </a:lnTo>
                  <a:lnTo>
                    <a:pt x="12" y="468"/>
                  </a:lnTo>
                  <a:lnTo>
                    <a:pt x="18" y="468"/>
                  </a:lnTo>
                  <a:lnTo>
                    <a:pt x="24" y="468"/>
                  </a:lnTo>
                  <a:lnTo>
                    <a:pt x="24" y="462"/>
                  </a:lnTo>
                  <a:lnTo>
                    <a:pt x="24" y="456"/>
                  </a:lnTo>
                  <a:lnTo>
                    <a:pt x="36" y="456"/>
                  </a:lnTo>
                  <a:lnTo>
                    <a:pt x="36" y="444"/>
                  </a:lnTo>
                  <a:lnTo>
                    <a:pt x="60" y="444"/>
                  </a:lnTo>
                  <a:lnTo>
                    <a:pt x="108" y="444"/>
                  </a:lnTo>
                  <a:lnTo>
                    <a:pt x="114" y="372"/>
                  </a:lnTo>
                  <a:lnTo>
                    <a:pt x="187" y="378"/>
                  </a:lnTo>
                  <a:lnTo>
                    <a:pt x="187" y="282"/>
                  </a:lnTo>
                  <a:lnTo>
                    <a:pt x="193" y="294"/>
                  </a:lnTo>
                  <a:lnTo>
                    <a:pt x="193" y="306"/>
                  </a:lnTo>
                  <a:lnTo>
                    <a:pt x="199" y="312"/>
                  </a:lnTo>
                  <a:lnTo>
                    <a:pt x="211" y="318"/>
                  </a:lnTo>
                  <a:lnTo>
                    <a:pt x="217" y="324"/>
                  </a:lnTo>
                  <a:lnTo>
                    <a:pt x="223" y="330"/>
                  </a:lnTo>
                  <a:lnTo>
                    <a:pt x="223" y="336"/>
                  </a:lnTo>
                  <a:lnTo>
                    <a:pt x="229" y="336"/>
                  </a:lnTo>
                  <a:lnTo>
                    <a:pt x="235" y="330"/>
                  </a:lnTo>
                  <a:lnTo>
                    <a:pt x="247" y="330"/>
                  </a:lnTo>
                  <a:lnTo>
                    <a:pt x="253" y="324"/>
                  </a:lnTo>
                  <a:lnTo>
                    <a:pt x="253" y="318"/>
                  </a:lnTo>
                  <a:lnTo>
                    <a:pt x="253" y="312"/>
                  </a:lnTo>
                  <a:lnTo>
                    <a:pt x="253" y="294"/>
                  </a:lnTo>
                  <a:lnTo>
                    <a:pt x="253" y="282"/>
                  </a:lnTo>
                  <a:lnTo>
                    <a:pt x="253" y="270"/>
                  </a:lnTo>
                  <a:lnTo>
                    <a:pt x="253" y="240"/>
                  </a:lnTo>
                  <a:lnTo>
                    <a:pt x="253" y="228"/>
                  </a:lnTo>
                  <a:lnTo>
                    <a:pt x="259" y="192"/>
                  </a:lnTo>
                  <a:lnTo>
                    <a:pt x="259" y="168"/>
                  </a:lnTo>
                  <a:lnTo>
                    <a:pt x="259" y="144"/>
                  </a:lnTo>
                  <a:lnTo>
                    <a:pt x="259" y="114"/>
                  </a:lnTo>
                  <a:lnTo>
                    <a:pt x="259" y="108"/>
                  </a:lnTo>
                  <a:lnTo>
                    <a:pt x="259" y="102"/>
                  </a:lnTo>
                  <a:lnTo>
                    <a:pt x="259" y="6"/>
                  </a:lnTo>
                  <a:lnTo>
                    <a:pt x="253" y="6"/>
                  </a:lnTo>
                  <a:lnTo>
                    <a:pt x="247" y="6"/>
                  </a:lnTo>
                  <a:lnTo>
                    <a:pt x="229" y="6"/>
                  </a:lnTo>
                  <a:lnTo>
                    <a:pt x="217" y="0"/>
                  </a:lnTo>
                  <a:lnTo>
                    <a:pt x="211" y="0"/>
                  </a:lnTo>
                  <a:lnTo>
                    <a:pt x="199" y="0"/>
                  </a:lnTo>
                  <a:lnTo>
                    <a:pt x="193" y="0"/>
                  </a:lnTo>
                  <a:lnTo>
                    <a:pt x="187" y="0"/>
                  </a:lnTo>
                  <a:lnTo>
                    <a:pt x="163" y="0"/>
                  </a:lnTo>
                  <a:lnTo>
                    <a:pt x="139" y="0"/>
                  </a:lnTo>
                  <a:lnTo>
                    <a:pt x="114" y="0"/>
                  </a:lnTo>
                  <a:lnTo>
                    <a:pt x="114" y="12"/>
                  </a:lnTo>
                  <a:lnTo>
                    <a:pt x="127" y="12"/>
                  </a:lnTo>
                  <a:lnTo>
                    <a:pt x="127" y="24"/>
                  </a:lnTo>
                  <a:lnTo>
                    <a:pt x="114" y="24"/>
                  </a:lnTo>
                  <a:lnTo>
                    <a:pt x="114" y="36"/>
                  </a:lnTo>
                  <a:lnTo>
                    <a:pt x="78" y="36"/>
                  </a:lnTo>
                  <a:lnTo>
                    <a:pt x="78" y="60"/>
                  </a:lnTo>
                  <a:lnTo>
                    <a:pt x="66" y="60"/>
                  </a:lnTo>
                  <a:lnTo>
                    <a:pt x="66" y="90"/>
                  </a:lnTo>
                  <a:lnTo>
                    <a:pt x="6" y="90"/>
                  </a:lnTo>
                  <a:lnTo>
                    <a:pt x="6" y="162"/>
                  </a:lnTo>
                  <a:lnTo>
                    <a:pt x="42" y="162"/>
                  </a:lnTo>
                  <a:lnTo>
                    <a:pt x="42" y="180"/>
                  </a:lnTo>
                  <a:lnTo>
                    <a:pt x="36" y="180"/>
                  </a:lnTo>
                  <a:lnTo>
                    <a:pt x="30" y="180"/>
                  </a:lnTo>
                  <a:lnTo>
                    <a:pt x="30" y="186"/>
                  </a:lnTo>
                  <a:lnTo>
                    <a:pt x="30" y="198"/>
                  </a:lnTo>
                  <a:lnTo>
                    <a:pt x="30" y="204"/>
                  </a:lnTo>
                  <a:lnTo>
                    <a:pt x="36" y="210"/>
                  </a:lnTo>
                  <a:lnTo>
                    <a:pt x="36" y="216"/>
                  </a:lnTo>
                  <a:lnTo>
                    <a:pt x="30" y="222"/>
                  </a:lnTo>
                  <a:lnTo>
                    <a:pt x="30" y="228"/>
                  </a:lnTo>
                  <a:lnTo>
                    <a:pt x="24" y="228"/>
                  </a:lnTo>
                  <a:lnTo>
                    <a:pt x="24" y="234"/>
                  </a:lnTo>
                  <a:lnTo>
                    <a:pt x="30" y="234"/>
                  </a:lnTo>
                  <a:lnTo>
                    <a:pt x="30" y="240"/>
                  </a:lnTo>
                  <a:lnTo>
                    <a:pt x="24" y="240"/>
                  </a:lnTo>
                  <a:lnTo>
                    <a:pt x="18" y="246"/>
                  </a:lnTo>
                  <a:lnTo>
                    <a:pt x="30" y="252"/>
                  </a:lnTo>
                  <a:lnTo>
                    <a:pt x="36" y="252"/>
                  </a:lnTo>
                  <a:lnTo>
                    <a:pt x="36" y="258"/>
                  </a:lnTo>
                  <a:lnTo>
                    <a:pt x="30" y="258"/>
                  </a:lnTo>
                  <a:lnTo>
                    <a:pt x="18" y="264"/>
                  </a:lnTo>
                  <a:lnTo>
                    <a:pt x="12" y="270"/>
                  </a:lnTo>
                  <a:lnTo>
                    <a:pt x="6" y="270"/>
                  </a:lnTo>
                  <a:lnTo>
                    <a:pt x="6" y="276"/>
                  </a:lnTo>
                  <a:lnTo>
                    <a:pt x="6" y="288"/>
                  </a:lnTo>
                  <a:lnTo>
                    <a:pt x="6" y="294"/>
                  </a:lnTo>
                  <a:lnTo>
                    <a:pt x="6" y="306"/>
                  </a:lnTo>
                  <a:lnTo>
                    <a:pt x="6" y="324"/>
                  </a:lnTo>
                  <a:lnTo>
                    <a:pt x="6" y="330"/>
                  </a:lnTo>
                  <a:lnTo>
                    <a:pt x="0" y="354"/>
                  </a:lnTo>
                  <a:lnTo>
                    <a:pt x="0" y="360"/>
                  </a:lnTo>
                  <a:lnTo>
                    <a:pt x="0" y="366"/>
                  </a:lnTo>
                  <a:lnTo>
                    <a:pt x="0" y="372"/>
                  </a:lnTo>
                  <a:lnTo>
                    <a:pt x="0" y="384"/>
                  </a:lnTo>
                  <a:lnTo>
                    <a:pt x="0" y="390"/>
                  </a:lnTo>
                  <a:lnTo>
                    <a:pt x="0" y="402"/>
                  </a:lnTo>
                  <a:lnTo>
                    <a:pt x="0" y="408"/>
                  </a:lnTo>
                  <a:lnTo>
                    <a:pt x="0" y="420"/>
                  </a:lnTo>
                  <a:lnTo>
                    <a:pt x="0" y="426"/>
                  </a:lnTo>
                  <a:lnTo>
                    <a:pt x="0" y="432"/>
                  </a:lnTo>
                  <a:lnTo>
                    <a:pt x="0" y="444"/>
                  </a:lnTo>
                  <a:lnTo>
                    <a:pt x="0" y="456"/>
                  </a:lnTo>
                  <a:close/>
                </a:path>
              </a:pathLst>
            </a:custGeom>
            <a:solidFill>
              <a:srgbClr val="D0D0D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49" name="Freeform 17"/>
            <p:cNvSpPr>
              <a:spLocks/>
            </p:cNvSpPr>
            <p:nvPr/>
          </p:nvSpPr>
          <p:spPr bwMode="auto">
            <a:xfrm>
              <a:off x="1436" y="1365"/>
              <a:ext cx="366" cy="360"/>
            </a:xfrm>
            <a:custGeom>
              <a:avLst/>
              <a:gdLst/>
              <a:ahLst/>
              <a:cxnLst>
                <a:cxn ang="0">
                  <a:pos x="0" y="312"/>
                </a:cxn>
                <a:cxn ang="0">
                  <a:pos x="0" y="288"/>
                </a:cxn>
                <a:cxn ang="0">
                  <a:pos x="0" y="264"/>
                </a:cxn>
                <a:cxn ang="0">
                  <a:pos x="0" y="222"/>
                </a:cxn>
                <a:cxn ang="0">
                  <a:pos x="6" y="162"/>
                </a:cxn>
                <a:cxn ang="0">
                  <a:pos x="6" y="108"/>
                </a:cxn>
                <a:cxn ang="0">
                  <a:pos x="6" y="96"/>
                </a:cxn>
                <a:cxn ang="0">
                  <a:pos x="18" y="0"/>
                </a:cxn>
                <a:cxn ang="0">
                  <a:pos x="54" y="0"/>
                </a:cxn>
                <a:cxn ang="0">
                  <a:pos x="126" y="24"/>
                </a:cxn>
                <a:cxn ang="0">
                  <a:pos x="186" y="30"/>
                </a:cxn>
                <a:cxn ang="0">
                  <a:pos x="228" y="30"/>
                </a:cxn>
                <a:cxn ang="0">
                  <a:pos x="342" y="30"/>
                </a:cxn>
                <a:cxn ang="0">
                  <a:pos x="366" y="42"/>
                </a:cxn>
                <a:cxn ang="0">
                  <a:pos x="366" y="66"/>
                </a:cxn>
                <a:cxn ang="0">
                  <a:pos x="366" y="90"/>
                </a:cxn>
                <a:cxn ang="0">
                  <a:pos x="366" y="108"/>
                </a:cxn>
                <a:cxn ang="0">
                  <a:pos x="366" y="132"/>
                </a:cxn>
                <a:cxn ang="0">
                  <a:pos x="354" y="138"/>
                </a:cxn>
                <a:cxn ang="0">
                  <a:pos x="330" y="138"/>
                </a:cxn>
                <a:cxn ang="0">
                  <a:pos x="330" y="162"/>
                </a:cxn>
                <a:cxn ang="0">
                  <a:pos x="324" y="174"/>
                </a:cxn>
                <a:cxn ang="0">
                  <a:pos x="330" y="192"/>
                </a:cxn>
                <a:cxn ang="0">
                  <a:pos x="330" y="210"/>
                </a:cxn>
                <a:cxn ang="0">
                  <a:pos x="324" y="246"/>
                </a:cxn>
                <a:cxn ang="0">
                  <a:pos x="306" y="246"/>
                </a:cxn>
                <a:cxn ang="0">
                  <a:pos x="276" y="246"/>
                </a:cxn>
                <a:cxn ang="0">
                  <a:pos x="276" y="294"/>
                </a:cxn>
                <a:cxn ang="0">
                  <a:pos x="276" y="318"/>
                </a:cxn>
                <a:cxn ang="0">
                  <a:pos x="276" y="336"/>
                </a:cxn>
                <a:cxn ang="0">
                  <a:pos x="276" y="360"/>
                </a:cxn>
                <a:cxn ang="0">
                  <a:pos x="234" y="360"/>
                </a:cxn>
                <a:cxn ang="0">
                  <a:pos x="198" y="360"/>
                </a:cxn>
                <a:cxn ang="0">
                  <a:pos x="192" y="354"/>
                </a:cxn>
                <a:cxn ang="0">
                  <a:pos x="204" y="348"/>
                </a:cxn>
                <a:cxn ang="0">
                  <a:pos x="210" y="342"/>
                </a:cxn>
                <a:cxn ang="0">
                  <a:pos x="192" y="312"/>
                </a:cxn>
                <a:cxn ang="0">
                  <a:pos x="186" y="282"/>
                </a:cxn>
                <a:cxn ang="0">
                  <a:pos x="174" y="276"/>
                </a:cxn>
                <a:cxn ang="0">
                  <a:pos x="156" y="288"/>
                </a:cxn>
                <a:cxn ang="0">
                  <a:pos x="144" y="300"/>
                </a:cxn>
                <a:cxn ang="0">
                  <a:pos x="126" y="300"/>
                </a:cxn>
                <a:cxn ang="0">
                  <a:pos x="108" y="300"/>
                </a:cxn>
                <a:cxn ang="0">
                  <a:pos x="90" y="306"/>
                </a:cxn>
                <a:cxn ang="0">
                  <a:pos x="78" y="312"/>
                </a:cxn>
                <a:cxn ang="0">
                  <a:pos x="42" y="306"/>
                </a:cxn>
                <a:cxn ang="0">
                  <a:pos x="30" y="294"/>
                </a:cxn>
                <a:cxn ang="0">
                  <a:pos x="24" y="300"/>
                </a:cxn>
                <a:cxn ang="0">
                  <a:pos x="18" y="318"/>
                </a:cxn>
                <a:cxn ang="0">
                  <a:pos x="0" y="318"/>
                </a:cxn>
              </a:cxnLst>
              <a:rect l="0" t="0" r="r" b="b"/>
              <a:pathLst>
                <a:path w="366" h="360">
                  <a:moveTo>
                    <a:pt x="0" y="318"/>
                  </a:moveTo>
                  <a:lnTo>
                    <a:pt x="0" y="312"/>
                  </a:lnTo>
                  <a:lnTo>
                    <a:pt x="0" y="306"/>
                  </a:lnTo>
                  <a:lnTo>
                    <a:pt x="0" y="288"/>
                  </a:lnTo>
                  <a:lnTo>
                    <a:pt x="0" y="276"/>
                  </a:lnTo>
                  <a:lnTo>
                    <a:pt x="0" y="264"/>
                  </a:lnTo>
                  <a:lnTo>
                    <a:pt x="0" y="234"/>
                  </a:lnTo>
                  <a:lnTo>
                    <a:pt x="0" y="222"/>
                  </a:lnTo>
                  <a:lnTo>
                    <a:pt x="6" y="186"/>
                  </a:lnTo>
                  <a:lnTo>
                    <a:pt x="6" y="162"/>
                  </a:lnTo>
                  <a:lnTo>
                    <a:pt x="6" y="138"/>
                  </a:lnTo>
                  <a:lnTo>
                    <a:pt x="6" y="108"/>
                  </a:lnTo>
                  <a:lnTo>
                    <a:pt x="6" y="102"/>
                  </a:lnTo>
                  <a:lnTo>
                    <a:pt x="6" y="96"/>
                  </a:lnTo>
                  <a:lnTo>
                    <a:pt x="6" y="0"/>
                  </a:lnTo>
                  <a:lnTo>
                    <a:pt x="18" y="0"/>
                  </a:lnTo>
                  <a:lnTo>
                    <a:pt x="30" y="0"/>
                  </a:lnTo>
                  <a:lnTo>
                    <a:pt x="54" y="0"/>
                  </a:lnTo>
                  <a:lnTo>
                    <a:pt x="126" y="0"/>
                  </a:lnTo>
                  <a:lnTo>
                    <a:pt x="126" y="24"/>
                  </a:lnTo>
                  <a:lnTo>
                    <a:pt x="156" y="30"/>
                  </a:lnTo>
                  <a:lnTo>
                    <a:pt x="186" y="30"/>
                  </a:lnTo>
                  <a:lnTo>
                    <a:pt x="204" y="30"/>
                  </a:lnTo>
                  <a:lnTo>
                    <a:pt x="228" y="30"/>
                  </a:lnTo>
                  <a:lnTo>
                    <a:pt x="234" y="30"/>
                  </a:lnTo>
                  <a:lnTo>
                    <a:pt x="342" y="30"/>
                  </a:lnTo>
                  <a:lnTo>
                    <a:pt x="366" y="30"/>
                  </a:lnTo>
                  <a:lnTo>
                    <a:pt x="366" y="42"/>
                  </a:lnTo>
                  <a:lnTo>
                    <a:pt x="366" y="60"/>
                  </a:lnTo>
                  <a:lnTo>
                    <a:pt x="366" y="66"/>
                  </a:lnTo>
                  <a:lnTo>
                    <a:pt x="366" y="84"/>
                  </a:lnTo>
                  <a:lnTo>
                    <a:pt x="366" y="90"/>
                  </a:lnTo>
                  <a:lnTo>
                    <a:pt x="366" y="96"/>
                  </a:lnTo>
                  <a:lnTo>
                    <a:pt x="366" y="108"/>
                  </a:lnTo>
                  <a:lnTo>
                    <a:pt x="366" y="114"/>
                  </a:lnTo>
                  <a:lnTo>
                    <a:pt x="366" y="132"/>
                  </a:lnTo>
                  <a:lnTo>
                    <a:pt x="366" y="138"/>
                  </a:lnTo>
                  <a:lnTo>
                    <a:pt x="354" y="138"/>
                  </a:lnTo>
                  <a:lnTo>
                    <a:pt x="342" y="138"/>
                  </a:lnTo>
                  <a:lnTo>
                    <a:pt x="330" y="138"/>
                  </a:lnTo>
                  <a:lnTo>
                    <a:pt x="330" y="144"/>
                  </a:lnTo>
                  <a:lnTo>
                    <a:pt x="330" y="162"/>
                  </a:lnTo>
                  <a:lnTo>
                    <a:pt x="330" y="168"/>
                  </a:lnTo>
                  <a:lnTo>
                    <a:pt x="324" y="174"/>
                  </a:lnTo>
                  <a:lnTo>
                    <a:pt x="330" y="174"/>
                  </a:lnTo>
                  <a:lnTo>
                    <a:pt x="330" y="192"/>
                  </a:lnTo>
                  <a:lnTo>
                    <a:pt x="330" y="204"/>
                  </a:lnTo>
                  <a:lnTo>
                    <a:pt x="330" y="210"/>
                  </a:lnTo>
                  <a:lnTo>
                    <a:pt x="324" y="222"/>
                  </a:lnTo>
                  <a:lnTo>
                    <a:pt x="324" y="246"/>
                  </a:lnTo>
                  <a:lnTo>
                    <a:pt x="312" y="246"/>
                  </a:lnTo>
                  <a:lnTo>
                    <a:pt x="306" y="246"/>
                  </a:lnTo>
                  <a:lnTo>
                    <a:pt x="288" y="246"/>
                  </a:lnTo>
                  <a:lnTo>
                    <a:pt x="276" y="246"/>
                  </a:lnTo>
                  <a:lnTo>
                    <a:pt x="276" y="252"/>
                  </a:lnTo>
                  <a:lnTo>
                    <a:pt x="276" y="294"/>
                  </a:lnTo>
                  <a:lnTo>
                    <a:pt x="276" y="300"/>
                  </a:lnTo>
                  <a:lnTo>
                    <a:pt x="276" y="318"/>
                  </a:lnTo>
                  <a:lnTo>
                    <a:pt x="276" y="330"/>
                  </a:lnTo>
                  <a:lnTo>
                    <a:pt x="276" y="336"/>
                  </a:lnTo>
                  <a:lnTo>
                    <a:pt x="276" y="354"/>
                  </a:lnTo>
                  <a:lnTo>
                    <a:pt x="276" y="360"/>
                  </a:lnTo>
                  <a:lnTo>
                    <a:pt x="252" y="348"/>
                  </a:lnTo>
                  <a:lnTo>
                    <a:pt x="234" y="360"/>
                  </a:lnTo>
                  <a:lnTo>
                    <a:pt x="216" y="354"/>
                  </a:lnTo>
                  <a:lnTo>
                    <a:pt x="198" y="360"/>
                  </a:lnTo>
                  <a:lnTo>
                    <a:pt x="192" y="360"/>
                  </a:lnTo>
                  <a:lnTo>
                    <a:pt x="192" y="354"/>
                  </a:lnTo>
                  <a:lnTo>
                    <a:pt x="198" y="348"/>
                  </a:lnTo>
                  <a:lnTo>
                    <a:pt x="204" y="348"/>
                  </a:lnTo>
                  <a:lnTo>
                    <a:pt x="210" y="348"/>
                  </a:lnTo>
                  <a:lnTo>
                    <a:pt x="210" y="342"/>
                  </a:lnTo>
                  <a:lnTo>
                    <a:pt x="198" y="330"/>
                  </a:lnTo>
                  <a:lnTo>
                    <a:pt x="192" y="312"/>
                  </a:lnTo>
                  <a:lnTo>
                    <a:pt x="192" y="294"/>
                  </a:lnTo>
                  <a:lnTo>
                    <a:pt x="186" y="282"/>
                  </a:lnTo>
                  <a:lnTo>
                    <a:pt x="186" y="276"/>
                  </a:lnTo>
                  <a:lnTo>
                    <a:pt x="174" y="276"/>
                  </a:lnTo>
                  <a:lnTo>
                    <a:pt x="168" y="282"/>
                  </a:lnTo>
                  <a:lnTo>
                    <a:pt x="156" y="288"/>
                  </a:lnTo>
                  <a:lnTo>
                    <a:pt x="156" y="294"/>
                  </a:lnTo>
                  <a:lnTo>
                    <a:pt x="144" y="300"/>
                  </a:lnTo>
                  <a:lnTo>
                    <a:pt x="138" y="306"/>
                  </a:lnTo>
                  <a:lnTo>
                    <a:pt x="126" y="300"/>
                  </a:lnTo>
                  <a:lnTo>
                    <a:pt x="120" y="294"/>
                  </a:lnTo>
                  <a:lnTo>
                    <a:pt x="108" y="300"/>
                  </a:lnTo>
                  <a:lnTo>
                    <a:pt x="102" y="300"/>
                  </a:lnTo>
                  <a:lnTo>
                    <a:pt x="90" y="306"/>
                  </a:lnTo>
                  <a:lnTo>
                    <a:pt x="84" y="312"/>
                  </a:lnTo>
                  <a:lnTo>
                    <a:pt x="78" y="312"/>
                  </a:lnTo>
                  <a:lnTo>
                    <a:pt x="48" y="312"/>
                  </a:lnTo>
                  <a:lnTo>
                    <a:pt x="42" y="306"/>
                  </a:lnTo>
                  <a:lnTo>
                    <a:pt x="30" y="300"/>
                  </a:lnTo>
                  <a:lnTo>
                    <a:pt x="30" y="294"/>
                  </a:lnTo>
                  <a:lnTo>
                    <a:pt x="24" y="294"/>
                  </a:lnTo>
                  <a:lnTo>
                    <a:pt x="24" y="300"/>
                  </a:lnTo>
                  <a:lnTo>
                    <a:pt x="24" y="306"/>
                  </a:lnTo>
                  <a:lnTo>
                    <a:pt x="18" y="318"/>
                  </a:lnTo>
                  <a:lnTo>
                    <a:pt x="6" y="318"/>
                  </a:lnTo>
                  <a:lnTo>
                    <a:pt x="0" y="318"/>
                  </a:lnTo>
                  <a:close/>
                </a:path>
              </a:pathLst>
            </a:custGeom>
            <a:solidFill>
              <a:srgbClr val="A0FFA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50" name="Freeform 18"/>
            <p:cNvSpPr>
              <a:spLocks/>
            </p:cNvSpPr>
            <p:nvPr/>
          </p:nvSpPr>
          <p:spPr bwMode="auto">
            <a:xfrm>
              <a:off x="1141" y="1641"/>
              <a:ext cx="583" cy="336"/>
            </a:xfrm>
            <a:custGeom>
              <a:avLst/>
              <a:gdLst/>
              <a:ahLst/>
              <a:cxnLst>
                <a:cxn ang="0">
                  <a:pos x="0" y="306"/>
                </a:cxn>
                <a:cxn ang="0">
                  <a:pos x="48" y="306"/>
                </a:cxn>
                <a:cxn ang="0">
                  <a:pos x="84" y="330"/>
                </a:cxn>
                <a:cxn ang="0">
                  <a:pos x="156" y="336"/>
                </a:cxn>
                <a:cxn ang="0">
                  <a:pos x="193" y="336"/>
                </a:cxn>
                <a:cxn ang="0">
                  <a:pos x="295" y="336"/>
                </a:cxn>
                <a:cxn ang="0">
                  <a:pos x="295" y="294"/>
                </a:cxn>
                <a:cxn ang="0">
                  <a:pos x="295" y="276"/>
                </a:cxn>
                <a:cxn ang="0">
                  <a:pos x="295" y="264"/>
                </a:cxn>
                <a:cxn ang="0">
                  <a:pos x="295" y="240"/>
                </a:cxn>
                <a:cxn ang="0">
                  <a:pos x="325" y="240"/>
                </a:cxn>
                <a:cxn ang="0">
                  <a:pos x="349" y="234"/>
                </a:cxn>
                <a:cxn ang="0">
                  <a:pos x="385" y="234"/>
                </a:cxn>
                <a:cxn ang="0">
                  <a:pos x="409" y="234"/>
                </a:cxn>
                <a:cxn ang="0">
                  <a:pos x="415" y="222"/>
                </a:cxn>
                <a:cxn ang="0">
                  <a:pos x="427" y="222"/>
                </a:cxn>
                <a:cxn ang="0">
                  <a:pos x="427" y="210"/>
                </a:cxn>
                <a:cxn ang="0">
                  <a:pos x="439" y="210"/>
                </a:cxn>
                <a:cxn ang="0">
                  <a:pos x="445" y="204"/>
                </a:cxn>
                <a:cxn ang="0">
                  <a:pos x="451" y="186"/>
                </a:cxn>
                <a:cxn ang="0">
                  <a:pos x="463" y="180"/>
                </a:cxn>
                <a:cxn ang="0">
                  <a:pos x="481" y="174"/>
                </a:cxn>
                <a:cxn ang="0">
                  <a:pos x="523" y="180"/>
                </a:cxn>
                <a:cxn ang="0">
                  <a:pos x="571" y="180"/>
                </a:cxn>
                <a:cxn ang="0">
                  <a:pos x="583" y="150"/>
                </a:cxn>
                <a:cxn ang="0">
                  <a:pos x="583" y="126"/>
                </a:cxn>
                <a:cxn ang="0">
                  <a:pos x="571" y="84"/>
                </a:cxn>
                <a:cxn ang="0">
                  <a:pos x="529" y="84"/>
                </a:cxn>
                <a:cxn ang="0">
                  <a:pos x="493" y="84"/>
                </a:cxn>
                <a:cxn ang="0">
                  <a:pos x="487" y="78"/>
                </a:cxn>
                <a:cxn ang="0">
                  <a:pos x="499" y="72"/>
                </a:cxn>
                <a:cxn ang="0">
                  <a:pos x="505" y="66"/>
                </a:cxn>
                <a:cxn ang="0">
                  <a:pos x="487" y="36"/>
                </a:cxn>
                <a:cxn ang="0">
                  <a:pos x="481" y="6"/>
                </a:cxn>
                <a:cxn ang="0">
                  <a:pos x="469" y="0"/>
                </a:cxn>
                <a:cxn ang="0">
                  <a:pos x="451" y="12"/>
                </a:cxn>
                <a:cxn ang="0">
                  <a:pos x="439" y="24"/>
                </a:cxn>
                <a:cxn ang="0">
                  <a:pos x="421" y="24"/>
                </a:cxn>
                <a:cxn ang="0">
                  <a:pos x="403" y="24"/>
                </a:cxn>
                <a:cxn ang="0">
                  <a:pos x="385" y="30"/>
                </a:cxn>
                <a:cxn ang="0">
                  <a:pos x="373" y="36"/>
                </a:cxn>
                <a:cxn ang="0">
                  <a:pos x="337" y="30"/>
                </a:cxn>
                <a:cxn ang="0">
                  <a:pos x="325" y="18"/>
                </a:cxn>
                <a:cxn ang="0">
                  <a:pos x="319" y="24"/>
                </a:cxn>
                <a:cxn ang="0">
                  <a:pos x="313" y="42"/>
                </a:cxn>
                <a:cxn ang="0">
                  <a:pos x="295" y="42"/>
                </a:cxn>
                <a:cxn ang="0">
                  <a:pos x="277" y="48"/>
                </a:cxn>
                <a:cxn ang="0">
                  <a:pos x="265" y="54"/>
                </a:cxn>
                <a:cxn ang="0">
                  <a:pos x="259" y="42"/>
                </a:cxn>
                <a:cxn ang="0">
                  <a:pos x="241" y="30"/>
                </a:cxn>
                <a:cxn ang="0">
                  <a:pos x="235" y="12"/>
                </a:cxn>
                <a:cxn ang="0">
                  <a:pos x="229" y="96"/>
                </a:cxn>
                <a:cxn ang="0">
                  <a:pos x="150" y="162"/>
                </a:cxn>
                <a:cxn ang="0">
                  <a:pos x="78" y="162"/>
                </a:cxn>
                <a:cxn ang="0">
                  <a:pos x="78" y="234"/>
                </a:cxn>
                <a:cxn ang="0">
                  <a:pos x="6" y="252"/>
                </a:cxn>
                <a:cxn ang="0">
                  <a:pos x="0" y="294"/>
                </a:cxn>
              </a:cxnLst>
              <a:rect l="0" t="0" r="r" b="b"/>
              <a:pathLst>
                <a:path w="583" h="336">
                  <a:moveTo>
                    <a:pt x="0" y="294"/>
                  </a:moveTo>
                  <a:lnTo>
                    <a:pt x="0" y="306"/>
                  </a:lnTo>
                  <a:lnTo>
                    <a:pt x="18" y="306"/>
                  </a:lnTo>
                  <a:lnTo>
                    <a:pt x="48" y="306"/>
                  </a:lnTo>
                  <a:lnTo>
                    <a:pt x="48" y="330"/>
                  </a:lnTo>
                  <a:lnTo>
                    <a:pt x="84" y="330"/>
                  </a:lnTo>
                  <a:lnTo>
                    <a:pt x="114" y="330"/>
                  </a:lnTo>
                  <a:lnTo>
                    <a:pt x="156" y="336"/>
                  </a:lnTo>
                  <a:lnTo>
                    <a:pt x="156" y="330"/>
                  </a:lnTo>
                  <a:lnTo>
                    <a:pt x="193" y="336"/>
                  </a:lnTo>
                  <a:lnTo>
                    <a:pt x="229" y="336"/>
                  </a:lnTo>
                  <a:lnTo>
                    <a:pt x="295" y="336"/>
                  </a:lnTo>
                  <a:lnTo>
                    <a:pt x="295" y="312"/>
                  </a:lnTo>
                  <a:lnTo>
                    <a:pt x="295" y="294"/>
                  </a:lnTo>
                  <a:lnTo>
                    <a:pt x="295" y="288"/>
                  </a:lnTo>
                  <a:lnTo>
                    <a:pt x="295" y="276"/>
                  </a:lnTo>
                  <a:lnTo>
                    <a:pt x="295" y="270"/>
                  </a:lnTo>
                  <a:lnTo>
                    <a:pt x="295" y="264"/>
                  </a:lnTo>
                  <a:lnTo>
                    <a:pt x="295" y="252"/>
                  </a:lnTo>
                  <a:lnTo>
                    <a:pt x="295" y="240"/>
                  </a:lnTo>
                  <a:lnTo>
                    <a:pt x="319" y="240"/>
                  </a:lnTo>
                  <a:lnTo>
                    <a:pt x="325" y="240"/>
                  </a:lnTo>
                  <a:lnTo>
                    <a:pt x="325" y="228"/>
                  </a:lnTo>
                  <a:lnTo>
                    <a:pt x="349" y="234"/>
                  </a:lnTo>
                  <a:lnTo>
                    <a:pt x="367" y="234"/>
                  </a:lnTo>
                  <a:lnTo>
                    <a:pt x="385" y="234"/>
                  </a:lnTo>
                  <a:lnTo>
                    <a:pt x="397" y="234"/>
                  </a:lnTo>
                  <a:lnTo>
                    <a:pt x="409" y="234"/>
                  </a:lnTo>
                  <a:lnTo>
                    <a:pt x="415" y="234"/>
                  </a:lnTo>
                  <a:lnTo>
                    <a:pt x="415" y="222"/>
                  </a:lnTo>
                  <a:lnTo>
                    <a:pt x="421" y="222"/>
                  </a:lnTo>
                  <a:lnTo>
                    <a:pt x="427" y="222"/>
                  </a:lnTo>
                  <a:lnTo>
                    <a:pt x="427" y="216"/>
                  </a:lnTo>
                  <a:lnTo>
                    <a:pt x="427" y="210"/>
                  </a:lnTo>
                  <a:lnTo>
                    <a:pt x="433" y="210"/>
                  </a:lnTo>
                  <a:lnTo>
                    <a:pt x="439" y="210"/>
                  </a:lnTo>
                  <a:lnTo>
                    <a:pt x="439" y="204"/>
                  </a:lnTo>
                  <a:lnTo>
                    <a:pt x="445" y="204"/>
                  </a:lnTo>
                  <a:lnTo>
                    <a:pt x="445" y="186"/>
                  </a:lnTo>
                  <a:lnTo>
                    <a:pt x="451" y="186"/>
                  </a:lnTo>
                  <a:lnTo>
                    <a:pt x="451" y="180"/>
                  </a:lnTo>
                  <a:lnTo>
                    <a:pt x="463" y="180"/>
                  </a:lnTo>
                  <a:lnTo>
                    <a:pt x="463" y="174"/>
                  </a:lnTo>
                  <a:lnTo>
                    <a:pt x="481" y="174"/>
                  </a:lnTo>
                  <a:lnTo>
                    <a:pt x="517" y="174"/>
                  </a:lnTo>
                  <a:lnTo>
                    <a:pt x="523" y="180"/>
                  </a:lnTo>
                  <a:lnTo>
                    <a:pt x="559" y="180"/>
                  </a:lnTo>
                  <a:lnTo>
                    <a:pt x="571" y="180"/>
                  </a:lnTo>
                  <a:lnTo>
                    <a:pt x="583" y="180"/>
                  </a:lnTo>
                  <a:lnTo>
                    <a:pt x="583" y="150"/>
                  </a:lnTo>
                  <a:lnTo>
                    <a:pt x="583" y="138"/>
                  </a:lnTo>
                  <a:lnTo>
                    <a:pt x="583" y="126"/>
                  </a:lnTo>
                  <a:lnTo>
                    <a:pt x="583" y="90"/>
                  </a:lnTo>
                  <a:lnTo>
                    <a:pt x="571" y="84"/>
                  </a:lnTo>
                  <a:lnTo>
                    <a:pt x="547" y="72"/>
                  </a:lnTo>
                  <a:lnTo>
                    <a:pt x="529" y="84"/>
                  </a:lnTo>
                  <a:lnTo>
                    <a:pt x="511" y="78"/>
                  </a:lnTo>
                  <a:lnTo>
                    <a:pt x="493" y="84"/>
                  </a:lnTo>
                  <a:lnTo>
                    <a:pt x="487" y="84"/>
                  </a:lnTo>
                  <a:lnTo>
                    <a:pt x="487" y="78"/>
                  </a:lnTo>
                  <a:lnTo>
                    <a:pt x="493" y="72"/>
                  </a:lnTo>
                  <a:lnTo>
                    <a:pt x="499" y="72"/>
                  </a:lnTo>
                  <a:lnTo>
                    <a:pt x="505" y="72"/>
                  </a:lnTo>
                  <a:lnTo>
                    <a:pt x="505" y="66"/>
                  </a:lnTo>
                  <a:lnTo>
                    <a:pt x="493" y="54"/>
                  </a:lnTo>
                  <a:lnTo>
                    <a:pt x="487" y="36"/>
                  </a:lnTo>
                  <a:lnTo>
                    <a:pt x="487" y="18"/>
                  </a:lnTo>
                  <a:lnTo>
                    <a:pt x="481" y="6"/>
                  </a:lnTo>
                  <a:lnTo>
                    <a:pt x="481" y="0"/>
                  </a:lnTo>
                  <a:lnTo>
                    <a:pt x="469" y="0"/>
                  </a:lnTo>
                  <a:lnTo>
                    <a:pt x="463" y="6"/>
                  </a:lnTo>
                  <a:lnTo>
                    <a:pt x="451" y="12"/>
                  </a:lnTo>
                  <a:lnTo>
                    <a:pt x="451" y="18"/>
                  </a:lnTo>
                  <a:lnTo>
                    <a:pt x="439" y="24"/>
                  </a:lnTo>
                  <a:lnTo>
                    <a:pt x="433" y="30"/>
                  </a:lnTo>
                  <a:lnTo>
                    <a:pt x="421" y="24"/>
                  </a:lnTo>
                  <a:lnTo>
                    <a:pt x="415" y="18"/>
                  </a:lnTo>
                  <a:lnTo>
                    <a:pt x="403" y="24"/>
                  </a:lnTo>
                  <a:lnTo>
                    <a:pt x="397" y="24"/>
                  </a:lnTo>
                  <a:lnTo>
                    <a:pt x="385" y="30"/>
                  </a:lnTo>
                  <a:lnTo>
                    <a:pt x="379" y="36"/>
                  </a:lnTo>
                  <a:lnTo>
                    <a:pt x="373" y="36"/>
                  </a:lnTo>
                  <a:lnTo>
                    <a:pt x="343" y="36"/>
                  </a:lnTo>
                  <a:lnTo>
                    <a:pt x="337" y="30"/>
                  </a:lnTo>
                  <a:lnTo>
                    <a:pt x="325" y="24"/>
                  </a:lnTo>
                  <a:lnTo>
                    <a:pt x="325" y="18"/>
                  </a:lnTo>
                  <a:lnTo>
                    <a:pt x="319" y="18"/>
                  </a:lnTo>
                  <a:lnTo>
                    <a:pt x="319" y="24"/>
                  </a:lnTo>
                  <a:lnTo>
                    <a:pt x="319" y="30"/>
                  </a:lnTo>
                  <a:lnTo>
                    <a:pt x="313" y="42"/>
                  </a:lnTo>
                  <a:lnTo>
                    <a:pt x="301" y="42"/>
                  </a:lnTo>
                  <a:lnTo>
                    <a:pt x="295" y="42"/>
                  </a:lnTo>
                  <a:lnTo>
                    <a:pt x="289" y="48"/>
                  </a:lnTo>
                  <a:lnTo>
                    <a:pt x="277" y="48"/>
                  </a:lnTo>
                  <a:lnTo>
                    <a:pt x="271" y="54"/>
                  </a:lnTo>
                  <a:lnTo>
                    <a:pt x="265" y="54"/>
                  </a:lnTo>
                  <a:lnTo>
                    <a:pt x="265" y="48"/>
                  </a:lnTo>
                  <a:lnTo>
                    <a:pt x="259" y="42"/>
                  </a:lnTo>
                  <a:lnTo>
                    <a:pt x="253" y="36"/>
                  </a:lnTo>
                  <a:lnTo>
                    <a:pt x="241" y="30"/>
                  </a:lnTo>
                  <a:lnTo>
                    <a:pt x="235" y="24"/>
                  </a:lnTo>
                  <a:lnTo>
                    <a:pt x="235" y="12"/>
                  </a:lnTo>
                  <a:lnTo>
                    <a:pt x="229" y="0"/>
                  </a:lnTo>
                  <a:lnTo>
                    <a:pt x="229" y="96"/>
                  </a:lnTo>
                  <a:lnTo>
                    <a:pt x="156" y="90"/>
                  </a:lnTo>
                  <a:lnTo>
                    <a:pt x="150" y="162"/>
                  </a:lnTo>
                  <a:lnTo>
                    <a:pt x="102" y="162"/>
                  </a:lnTo>
                  <a:lnTo>
                    <a:pt x="78" y="162"/>
                  </a:lnTo>
                  <a:lnTo>
                    <a:pt x="78" y="174"/>
                  </a:lnTo>
                  <a:lnTo>
                    <a:pt x="78" y="234"/>
                  </a:lnTo>
                  <a:lnTo>
                    <a:pt x="6" y="234"/>
                  </a:lnTo>
                  <a:lnTo>
                    <a:pt x="6" y="252"/>
                  </a:lnTo>
                  <a:lnTo>
                    <a:pt x="6" y="270"/>
                  </a:lnTo>
                  <a:lnTo>
                    <a:pt x="0" y="294"/>
                  </a:lnTo>
                  <a:close/>
                </a:path>
              </a:pathLst>
            </a:custGeom>
            <a:solidFill>
              <a:srgbClr val="FFA0A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51" name="Freeform 19"/>
            <p:cNvSpPr>
              <a:spLocks/>
            </p:cNvSpPr>
            <p:nvPr/>
          </p:nvSpPr>
          <p:spPr bwMode="auto">
            <a:xfrm>
              <a:off x="1267" y="921"/>
              <a:ext cx="349" cy="450"/>
            </a:xfrm>
            <a:custGeom>
              <a:avLst/>
              <a:gdLst/>
              <a:ahLst/>
              <a:cxnLst>
                <a:cxn ang="0">
                  <a:pos x="6" y="450"/>
                </a:cxn>
                <a:cxn ang="0">
                  <a:pos x="30" y="438"/>
                </a:cxn>
                <a:cxn ang="0">
                  <a:pos x="79" y="438"/>
                </a:cxn>
                <a:cxn ang="0">
                  <a:pos x="109" y="438"/>
                </a:cxn>
                <a:cxn ang="0">
                  <a:pos x="127" y="438"/>
                </a:cxn>
                <a:cxn ang="0">
                  <a:pos x="145" y="444"/>
                </a:cxn>
                <a:cxn ang="0">
                  <a:pos x="169" y="444"/>
                </a:cxn>
                <a:cxn ang="0">
                  <a:pos x="187" y="444"/>
                </a:cxn>
                <a:cxn ang="0">
                  <a:pos x="223" y="444"/>
                </a:cxn>
                <a:cxn ang="0">
                  <a:pos x="295" y="396"/>
                </a:cxn>
                <a:cxn ang="0">
                  <a:pos x="295" y="348"/>
                </a:cxn>
                <a:cxn ang="0">
                  <a:pos x="307" y="312"/>
                </a:cxn>
                <a:cxn ang="0">
                  <a:pos x="319" y="294"/>
                </a:cxn>
                <a:cxn ang="0">
                  <a:pos x="331" y="282"/>
                </a:cxn>
                <a:cxn ang="0">
                  <a:pos x="349" y="186"/>
                </a:cxn>
                <a:cxn ang="0">
                  <a:pos x="325" y="150"/>
                </a:cxn>
                <a:cxn ang="0">
                  <a:pos x="277" y="126"/>
                </a:cxn>
                <a:cxn ang="0">
                  <a:pos x="253" y="102"/>
                </a:cxn>
                <a:cxn ang="0">
                  <a:pos x="235" y="90"/>
                </a:cxn>
                <a:cxn ang="0">
                  <a:pos x="229" y="42"/>
                </a:cxn>
                <a:cxn ang="0">
                  <a:pos x="223" y="36"/>
                </a:cxn>
                <a:cxn ang="0">
                  <a:pos x="217" y="30"/>
                </a:cxn>
                <a:cxn ang="0">
                  <a:pos x="217" y="24"/>
                </a:cxn>
                <a:cxn ang="0">
                  <a:pos x="205" y="24"/>
                </a:cxn>
                <a:cxn ang="0">
                  <a:pos x="199" y="30"/>
                </a:cxn>
                <a:cxn ang="0">
                  <a:pos x="205" y="18"/>
                </a:cxn>
                <a:cxn ang="0">
                  <a:pos x="199" y="12"/>
                </a:cxn>
                <a:cxn ang="0">
                  <a:pos x="205" y="6"/>
                </a:cxn>
                <a:cxn ang="0">
                  <a:pos x="139" y="6"/>
                </a:cxn>
                <a:cxn ang="0">
                  <a:pos x="61" y="0"/>
                </a:cxn>
                <a:cxn ang="0">
                  <a:pos x="61" y="60"/>
                </a:cxn>
                <a:cxn ang="0">
                  <a:pos x="49" y="60"/>
                </a:cxn>
                <a:cxn ang="0">
                  <a:pos x="24" y="126"/>
                </a:cxn>
                <a:cxn ang="0">
                  <a:pos x="12" y="180"/>
                </a:cxn>
                <a:cxn ang="0">
                  <a:pos x="6" y="252"/>
                </a:cxn>
                <a:cxn ang="0">
                  <a:pos x="6" y="270"/>
                </a:cxn>
                <a:cxn ang="0">
                  <a:pos x="6" y="288"/>
                </a:cxn>
                <a:cxn ang="0">
                  <a:pos x="6" y="318"/>
                </a:cxn>
                <a:cxn ang="0">
                  <a:pos x="6" y="330"/>
                </a:cxn>
                <a:cxn ang="0">
                  <a:pos x="6" y="354"/>
                </a:cxn>
                <a:cxn ang="0">
                  <a:pos x="6" y="366"/>
                </a:cxn>
                <a:cxn ang="0">
                  <a:pos x="6" y="378"/>
                </a:cxn>
                <a:cxn ang="0">
                  <a:pos x="6" y="390"/>
                </a:cxn>
                <a:cxn ang="0">
                  <a:pos x="0" y="396"/>
                </a:cxn>
                <a:cxn ang="0">
                  <a:pos x="0" y="444"/>
                </a:cxn>
              </a:cxnLst>
              <a:rect l="0" t="0" r="r" b="b"/>
              <a:pathLst>
                <a:path w="349" h="450">
                  <a:moveTo>
                    <a:pt x="0" y="450"/>
                  </a:moveTo>
                  <a:lnTo>
                    <a:pt x="6" y="450"/>
                  </a:lnTo>
                  <a:lnTo>
                    <a:pt x="30" y="450"/>
                  </a:lnTo>
                  <a:lnTo>
                    <a:pt x="30" y="438"/>
                  </a:lnTo>
                  <a:lnTo>
                    <a:pt x="55" y="438"/>
                  </a:lnTo>
                  <a:lnTo>
                    <a:pt x="79" y="438"/>
                  </a:lnTo>
                  <a:lnTo>
                    <a:pt x="103" y="438"/>
                  </a:lnTo>
                  <a:lnTo>
                    <a:pt x="109" y="438"/>
                  </a:lnTo>
                  <a:lnTo>
                    <a:pt x="115" y="438"/>
                  </a:lnTo>
                  <a:lnTo>
                    <a:pt x="127" y="438"/>
                  </a:lnTo>
                  <a:lnTo>
                    <a:pt x="133" y="438"/>
                  </a:lnTo>
                  <a:lnTo>
                    <a:pt x="145" y="444"/>
                  </a:lnTo>
                  <a:lnTo>
                    <a:pt x="163" y="444"/>
                  </a:lnTo>
                  <a:lnTo>
                    <a:pt x="169" y="444"/>
                  </a:lnTo>
                  <a:lnTo>
                    <a:pt x="175" y="444"/>
                  </a:lnTo>
                  <a:lnTo>
                    <a:pt x="187" y="444"/>
                  </a:lnTo>
                  <a:lnTo>
                    <a:pt x="199" y="444"/>
                  </a:lnTo>
                  <a:lnTo>
                    <a:pt x="223" y="444"/>
                  </a:lnTo>
                  <a:lnTo>
                    <a:pt x="295" y="444"/>
                  </a:lnTo>
                  <a:lnTo>
                    <a:pt x="295" y="396"/>
                  </a:lnTo>
                  <a:lnTo>
                    <a:pt x="289" y="396"/>
                  </a:lnTo>
                  <a:lnTo>
                    <a:pt x="295" y="348"/>
                  </a:lnTo>
                  <a:lnTo>
                    <a:pt x="307" y="348"/>
                  </a:lnTo>
                  <a:lnTo>
                    <a:pt x="307" y="312"/>
                  </a:lnTo>
                  <a:lnTo>
                    <a:pt x="319" y="312"/>
                  </a:lnTo>
                  <a:lnTo>
                    <a:pt x="319" y="294"/>
                  </a:lnTo>
                  <a:lnTo>
                    <a:pt x="331" y="294"/>
                  </a:lnTo>
                  <a:lnTo>
                    <a:pt x="331" y="282"/>
                  </a:lnTo>
                  <a:lnTo>
                    <a:pt x="343" y="282"/>
                  </a:lnTo>
                  <a:lnTo>
                    <a:pt x="349" y="186"/>
                  </a:lnTo>
                  <a:lnTo>
                    <a:pt x="325" y="186"/>
                  </a:lnTo>
                  <a:lnTo>
                    <a:pt x="325" y="150"/>
                  </a:lnTo>
                  <a:lnTo>
                    <a:pt x="277" y="150"/>
                  </a:lnTo>
                  <a:lnTo>
                    <a:pt x="277" y="126"/>
                  </a:lnTo>
                  <a:lnTo>
                    <a:pt x="253" y="126"/>
                  </a:lnTo>
                  <a:lnTo>
                    <a:pt x="253" y="102"/>
                  </a:lnTo>
                  <a:lnTo>
                    <a:pt x="235" y="102"/>
                  </a:lnTo>
                  <a:lnTo>
                    <a:pt x="235" y="90"/>
                  </a:lnTo>
                  <a:lnTo>
                    <a:pt x="229" y="90"/>
                  </a:lnTo>
                  <a:lnTo>
                    <a:pt x="229" y="42"/>
                  </a:lnTo>
                  <a:lnTo>
                    <a:pt x="223" y="42"/>
                  </a:lnTo>
                  <a:lnTo>
                    <a:pt x="223" y="36"/>
                  </a:lnTo>
                  <a:lnTo>
                    <a:pt x="217" y="36"/>
                  </a:lnTo>
                  <a:lnTo>
                    <a:pt x="217" y="30"/>
                  </a:lnTo>
                  <a:lnTo>
                    <a:pt x="223" y="24"/>
                  </a:lnTo>
                  <a:lnTo>
                    <a:pt x="217" y="24"/>
                  </a:lnTo>
                  <a:lnTo>
                    <a:pt x="211" y="24"/>
                  </a:lnTo>
                  <a:lnTo>
                    <a:pt x="205" y="24"/>
                  </a:lnTo>
                  <a:lnTo>
                    <a:pt x="199" y="24"/>
                  </a:lnTo>
                  <a:lnTo>
                    <a:pt x="199" y="30"/>
                  </a:lnTo>
                  <a:lnTo>
                    <a:pt x="199" y="18"/>
                  </a:lnTo>
                  <a:lnTo>
                    <a:pt x="205" y="18"/>
                  </a:lnTo>
                  <a:lnTo>
                    <a:pt x="205" y="12"/>
                  </a:lnTo>
                  <a:lnTo>
                    <a:pt x="199" y="12"/>
                  </a:lnTo>
                  <a:lnTo>
                    <a:pt x="205" y="12"/>
                  </a:lnTo>
                  <a:lnTo>
                    <a:pt x="205" y="6"/>
                  </a:lnTo>
                  <a:lnTo>
                    <a:pt x="181" y="6"/>
                  </a:lnTo>
                  <a:lnTo>
                    <a:pt x="139" y="6"/>
                  </a:lnTo>
                  <a:lnTo>
                    <a:pt x="103" y="0"/>
                  </a:lnTo>
                  <a:lnTo>
                    <a:pt x="61" y="0"/>
                  </a:lnTo>
                  <a:lnTo>
                    <a:pt x="61" y="6"/>
                  </a:lnTo>
                  <a:lnTo>
                    <a:pt x="61" y="60"/>
                  </a:lnTo>
                  <a:lnTo>
                    <a:pt x="55" y="60"/>
                  </a:lnTo>
                  <a:lnTo>
                    <a:pt x="49" y="60"/>
                  </a:lnTo>
                  <a:lnTo>
                    <a:pt x="43" y="78"/>
                  </a:lnTo>
                  <a:lnTo>
                    <a:pt x="24" y="126"/>
                  </a:lnTo>
                  <a:lnTo>
                    <a:pt x="18" y="150"/>
                  </a:lnTo>
                  <a:lnTo>
                    <a:pt x="12" y="180"/>
                  </a:lnTo>
                  <a:lnTo>
                    <a:pt x="6" y="246"/>
                  </a:lnTo>
                  <a:lnTo>
                    <a:pt x="6" y="252"/>
                  </a:lnTo>
                  <a:lnTo>
                    <a:pt x="6" y="258"/>
                  </a:lnTo>
                  <a:lnTo>
                    <a:pt x="6" y="270"/>
                  </a:lnTo>
                  <a:lnTo>
                    <a:pt x="6" y="276"/>
                  </a:lnTo>
                  <a:lnTo>
                    <a:pt x="6" y="288"/>
                  </a:lnTo>
                  <a:lnTo>
                    <a:pt x="6" y="306"/>
                  </a:lnTo>
                  <a:lnTo>
                    <a:pt x="6" y="318"/>
                  </a:lnTo>
                  <a:lnTo>
                    <a:pt x="6" y="324"/>
                  </a:lnTo>
                  <a:lnTo>
                    <a:pt x="6" y="330"/>
                  </a:lnTo>
                  <a:lnTo>
                    <a:pt x="6" y="342"/>
                  </a:lnTo>
                  <a:lnTo>
                    <a:pt x="6" y="354"/>
                  </a:lnTo>
                  <a:lnTo>
                    <a:pt x="6" y="360"/>
                  </a:lnTo>
                  <a:lnTo>
                    <a:pt x="6" y="366"/>
                  </a:lnTo>
                  <a:lnTo>
                    <a:pt x="6" y="372"/>
                  </a:lnTo>
                  <a:lnTo>
                    <a:pt x="6" y="378"/>
                  </a:lnTo>
                  <a:lnTo>
                    <a:pt x="6" y="384"/>
                  </a:lnTo>
                  <a:lnTo>
                    <a:pt x="6" y="390"/>
                  </a:lnTo>
                  <a:lnTo>
                    <a:pt x="0" y="390"/>
                  </a:lnTo>
                  <a:lnTo>
                    <a:pt x="0" y="396"/>
                  </a:lnTo>
                  <a:lnTo>
                    <a:pt x="0" y="432"/>
                  </a:lnTo>
                  <a:lnTo>
                    <a:pt x="0" y="444"/>
                  </a:lnTo>
                  <a:lnTo>
                    <a:pt x="0" y="450"/>
                  </a:lnTo>
                  <a:close/>
                </a:path>
              </a:pathLst>
            </a:custGeom>
            <a:solidFill>
              <a:srgbClr val="FFA0A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52" name="Freeform 20"/>
            <p:cNvSpPr>
              <a:spLocks/>
            </p:cNvSpPr>
            <p:nvPr/>
          </p:nvSpPr>
          <p:spPr bwMode="auto">
            <a:xfrm>
              <a:off x="937" y="1623"/>
              <a:ext cx="282" cy="426"/>
            </a:xfrm>
            <a:custGeom>
              <a:avLst/>
              <a:gdLst/>
              <a:ahLst/>
              <a:cxnLst>
                <a:cxn ang="0">
                  <a:pos x="12" y="426"/>
                </a:cxn>
                <a:cxn ang="0">
                  <a:pos x="36" y="414"/>
                </a:cxn>
                <a:cxn ang="0">
                  <a:pos x="54" y="408"/>
                </a:cxn>
                <a:cxn ang="0">
                  <a:pos x="66" y="408"/>
                </a:cxn>
                <a:cxn ang="0">
                  <a:pos x="78" y="414"/>
                </a:cxn>
                <a:cxn ang="0">
                  <a:pos x="90" y="408"/>
                </a:cxn>
                <a:cxn ang="0">
                  <a:pos x="108" y="408"/>
                </a:cxn>
                <a:cxn ang="0">
                  <a:pos x="132" y="402"/>
                </a:cxn>
                <a:cxn ang="0">
                  <a:pos x="150" y="324"/>
                </a:cxn>
                <a:cxn ang="0">
                  <a:pos x="150" y="312"/>
                </a:cxn>
                <a:cxn ang="0">
                  <a:pos x="168" y="300"/>
                </a:cxn>
                <a:cxn ang="0">
                  <a:pos x="198" y="294"/>
                </a:cxn>
                <a:cxn ang="0">
                  <a:pos x="210" y="270"/>
                </a:cxn>
                <a:cxn ang="0">
                  <a:pos x="282" y="192"/>
                </a:cxn>
                <a:cxn ang="0">
                  <a:pos x="270" y="204"/>
                </a:cxn>
                <a:cxn ang="0">
                  <a:pos x="258" y="192"/>
                </a:cxn>
                <a:cxn ang="0">
                  <a:pos x="246" y="168"/>
                </a:cxn>
                <a:cxn ang="0">
                  <a:pos x="246" y="144"/>
                </a:cxn>
                <a:cxn ang="0">
                  <a:pos x="246" y="120"/>
                </a:cxn>
                <a:cxn ang="0">
                  <a:pos x="246" y="96"/>
                </a:cxn>
                <a:cxn ang="0">
                  <a:pos x="252" y="60"/>
                </a:cxn>
                <a:cxn ang="0">
                  <a:pos x="252" y="24"/>
                </a:cxn>
                <a:cxn ang="0">
                  <a:pos x="246" y="6"/>
                </a:cxn>
                <a:cxn ang="0">
                  <a:pos x="216" y="0"/>
                </a:cxn>
                <a:cxn ang="0">
                  <a:pos x="204" y="6"/>
                </a:cxn>
                <a:cxn ang="0">
                  <a:pos x="192" y="18"/>
                </a:cxn>
                <a:cxn ang="0">
                  <a:pos x="204" y="30"/>
                </a:cxn>
                <a:cxn ang="0">
                  <a:pos x="210" y="48"/>
                </a:cxn>
                <a:cxn ang="0">
                  <a:pos x="192" y="60"/>
                </a:cxn>
                <a:cxn ang="0">
                  <a:pos x="168" y="54"/>
                </a:cxn>
                <a:cxn ang="0">
                  <a:pos x="168" y="72"/>
                </a:cxn>
                <a:cxn ang="0">
                  <a:pos x="150" y="78"/>
                </a:cxn>
                <a:cxn ang="0">
                  <a:pos x="132" y="84"/>
                </a:cxn>
                <a:cxn ang="0">
                  <a:pos x="108" y="78"/>
                </a:cxn>
                <a:cxn ang="0">
                  <a:pos x="84" y="78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48" y="6"/>
                </a:cxn>
                <a:cxn ang="0">
                  <a:pos x="24" y="6"/>
                </a:cxn>
                <a:cxn ang="0">
                  <a:pos x="12" y="30"/>
                </a:cxn>
                <a:cxn ang="0">
                  <a:pos x="12" y="48"/>
                </a:cxn>
                <a:cxn ang="0">
                  <a:pos x="12" y="66"/>
                </a:cxn>
                <a:cxn ang="0">
                  <a:pos x="12" y="90"/>
                </a:cxn>
                <a:cxn ang="0">
                  <a:pos x="6" y="168"/>
                </a:cxn>
                <a:cxn ang="0">
                  <a:pos x="6" y="210"/>
                </a:cxn>
              </a:cxnLst>
              <a:rect l="0" t="0" r="r" b="b"/>
              <a:pathLst>
                <a:path w="282" h="426">
                  <a:moveTo>
                    <a:pt x="0" y="426"/>
                  </a:moveTo>
                  <a:lnTo>
                    <a:pt x="6" y="426"/>
                  </a:lnTo>
                  <a:lnTo>
                    <a:pt x="12" y="426"/>
                  </a:lnTo>
                  <a:lnTo>
                    <a:pt x="18" y="420"/>
                  </a:lnTo>
                  <a:lnTo>
                    <a:pt x="24" y="414"/>
                  </a:lnTo>
                  <a:lnTo>
                    <a:pt x="36" y="414"/>
                  </a:lnTo>
                  <a:lnTo>
                    <a:pt x="42" y="414"/>
                  </a:lnTo>
                  <a:lnTo>
                    <a:pt x="48" y="414"/>
                  </a:lnTo>
                  <a:lnTo>
                    <a:pt x="54" y="408"/>
                  </a:lnTo>
                  <a:lnTo>
                    <a:pt x="54" y="402"/>
                  </a:lnTo>
                  <a:lnTo>
                    <a:pt x="60" y="402"/>
                  </a:lnTo>
                  <a:lnTo>
                    <a:pt x="66" y="408"/>
                  </a:lnTo>
                  <a:lnTo>
                    <a:pt x="66" y="414"/>
                  </a:lnTo>
                  <a:lnTo>
                    <a:pt x="72" y="414"/>
                  </a:lnTo>
                  <a:lnTo>
                    <a:pt x="78" y="414"/>
                  </a:lnTo>
                  <a:lnTo>
                    <a:pt x="78" y="408"/>
                  </a:lnTo>
                  <a:lnTo>
                    <a:pt x="84" y="408"/>
                  </a:lnTo>
                  <a:lnTo>
                    <a:pt x="90" y="408"/>
                  </a:lnTo>
                  <a:lnTo>
                    <a:pt x="96" y="408"/>
                  </a:lnTo>
                  <a:lnTo>
                    <a:pt x="102" y="408"/>
                  </a:lnTo>
                  <a:lnTo>
                    <a:pt x="108" y="408"/>
                  </a:lnTo>
                  <a:lnTo>
                    <a:pt x="114" y="408"/>
                  </a:lnTo>
                  <a:lnTo>
                    <a:pt x="126" y="402"/>
                  </a:lnTo>
                  <a:lnTo>
                    <a:pt x="132" y="402"/>
                  </a:lnTo>
                  <a:lnTo>
                    <a:pt x="138" y="396"/>
                  </a:lnTo>
                  <a:lnTo>
                    <a:pt x="150" y="396"/>
                  </a:lnTo>
                  <a:lnTo>
                    <a:pt x="150" y="324"/>
                  </a:lnTo>
                  <a:lnTo>
                    <a:pt x="132" y="324"/>
                  </a:lnTo>
                  <a:lnTo>
                    <a:pt x="132" y="318"/>
                  </a:lnTo>
                  <a:lnTo>
                    <a:pt x="150" y="312"/>
                  </a:lnTo>
                  <a:lnTo>
                    <a:pt x="150" y="306"/>
                  </a:lnTo>
                  <a:lnTo>
                    <a:pt x="168" y="306"/>
                  </a:lnTo>
                  <a:lnTo>
                    <a:pt x="168" y="300"/>
                  </a:lnTo>
                  <a:lnTo>
                    <a:pt x="180" y="300"/>
                  </a:lnTo>
                  <a:lnTo>
                    <a:pt x="180" y="294"/>
                  </a:lnTo>
                  <a:lnTo>
                    <a:pt x="198" y="294"/>
                  </a:lnTo>
                  <a:lnTo>
                    <a:pt x="198" y="288"/>
                  </a:lnTo>
                  <a:lnTo>
                    <a:pt x="210" y="288"/>
                  </a:lnTo>
                  <a:lnTo>
                    <a:pt x="210" y="270"/>
                  </a:lnTo>
                  <a:lnTo>
                    <a:pt x="210" y="252"/>
                  </a:lnTo>
                  <a:lnTo>
                    <a:pt x="282" y="252"/>
                  </a:lnTo>
                  <a:lnTo>
                    <a:pt x="282" y="192"/>
                  </a:lnTo>
                  <a:lnTo>
                    <a:pt x="270" y="192"/>
                  </a:lnTo>
                  <a:lnTo>
                    <a:pt x="270" y="198"/>
                  </a:lnTo>
                  <a:lnTo>
                    <a:pt x="270" y="204"/>
                  </a:lnTo>
                  <a:lnTo>
                    <a:pt x="264" y="204"/>
                  </a:lnTo>
                  <a:lnTo>
                    <a:pt x="258" y="204"/>
                  </a:lnTo>
                  <a:lnTo>
                    <a:pt x="258" y="192"/>
                  </a:lnTo>
                  <a:lnTo>
                    <a:pt x="246" y="192"/>
                  </a:lnTo>
                  <a:lnTo>
                    <a:pt x="246" y="180"/>
                  </a:lnTo>
                  <a:lnTo>
                    <a:pt x="246" y="168"/>
                  </a:lnTo>
                  <a:lnTo>
                    <a:pt x="246" y="162"/>
                  </a:lnTo>
                  <a:lnTo>
                    <a:pt x="246" y="156"/>
                  </a:lnTo>
                  <a:lnTo>
                    <a:pt x="246" y="144"/>
                  </a:lnTo>
                  <a:lnTo>
                    <a:pt x="246" y="138"/>
                  </a:lnTo>
                  <a:lnTo>
                    <a:pt x="246" y="126"/>
                  </a:lnTo>
                  <a:lnTo>
                    <a:pt x="246" y="120"/>
                  </a:lnTo>
                  <a:lnTo>
                    <a:pt x="246" y="108"/>
                  </a:lnTo>
                  <a:lnTo>
                    <a:pt x="246" y="102"/>
                  </a:lnTo>
                  <a:lnTo>
                    <a:pt x="246" y="96"/>
                  </a:lnTo>
                  <a:lnTo>
                    <a:pt x="246" y="90"/>
                  </a:lnTo>
                  <a:lnTo>
                    <a:pt x="252" y="66"/>
                  </a:lnTo>
                  <a:lnTo>
                    <a:pt x="252" y="60"/>
                  </a:lnTo>
                  <a:lnTo>
                    <a:pt x="252" y="42"/>
                  </a:lnTo>
                  <a:lnTo>
                    <a:pt x="252" y="30"/>
                  </a:lnTo>
                  <a:lnTo>
                    <a:pt x="252" y="24"/>
                  </a:lnTo>
                  <a:lnTo>
                    <a:pt x="252" y="12"/>
                  </a:lnTo>
                  <a:lnTo>
                    <a:pt x="252" y="6"/>
                  </a:lnTo>
                  <a:lnTo>
                    <a:pt x="246" y="6"/>
                  </a:lnTo>
                  <a:lnTo>
                    <a:pt x="234" y="6"/>
                  </a:lnTo>
                  <a:lnTo>
                    <a:pt x="222" y="0"/>
                  </a:lnTo>
                  <a:lnTo>
                    <a:pt x="216" y="0"/>
                  </a:lnTo>
                  <a:lnTo>
                    <a:pt x="210" y="0"/>
                  </a:lnTo>
                  <a:lnTo>
                    <a:pt x="204" y="0"/>
                  </a:lnTo>
                  <a:lnTo>
                    <a:pt x="204" y="6"/>
                  </a:lnTo>
                  <a:lnTo>
                    <a:pt x="198" y="6"/>
                  </a:lnTo>
                  <a:lnTo>
                    <a:pt x="192" y="12"/>
                  </a:lnTo>
                  <a:lnTo>
                    <a:pt x="192" y="18"/>
                  </a:lnTo>
                  <a:lnTo>
                    <a:pt x="198" y="18"/>
                  </a:lnTo>
                  <a:lnTo>
                    <a:pt x="198" y="24"/>
                  </a:lnTo>
                  <a:lnTo>
                    <a:pt x="204" y="30"/>
                  </a:lnTo>
                  <a:lnTo>
                    <a:pt x="210" y="36"/>
                  </a:lnTo>
                  <a:lnTo>
                    <a:pt x="210" y="42"/>
                  </a:lnTo>
                  <a:lnTo>
                    <a:pt x="210" y="48"/>
                  </a:lnTo>
                  <a:lnTo>
                    <a:pt x="210" y="54"/>
                  </a:lnTo>
                  <a:lnTo>
                    <a:pt x="204" y="60"/>
                  </a:lnTo>
                  <a:lnTo>
                    <a:pt x="192" y="60"/>
                  </a:lnTo>
                  <a:lnTo>
                    <a:pt x="180" y="54"/>
                  </a:lnTo>
                  <a:lnTo>
                    <a:pt x="174" y="54"/>
                  </a:lnTo>
                  <a:lnTo>
                    <a:pt x="168" y="54"/>
                  </a:lnTo>
                  <a:lnTo>
                    <a:pt x="168" y="60"/>
                  </a:lnTo>
                  <a:lnTo>
                    <a:pt x="168" y="66"/>
                  </a:lnTo>
                  <a:lnTo>
                    <a:pt x="168" y="72"/>
                  </a:lnTo>
                  <a:lnTo>
                    <a:pt x="162" y="78"/>
                  </a:lnTo>
                  <a:lnTo>
                    <a:pt x="156" y="78"/>
                  </a:lnTo>
                  <a:lnTo>
                    <a:pt x="150" y="78"/>
                  </a:lnTo>
                  <a:lnTo>
                    <a:pt x="144" y="78"/>
                  </a:lnTo>
                  <a:lnTo>
                    <a:pt x="138" y="84"/>
                  </a:lnTo>
                  <a:lnTo>
                    <a:pt x="132" y="84"/>
                  </a:lnTo>
                  <a:lnTo>
                    <a:pt x="120" y="78"/>
                  </a:lnTo>
                  <a:lnTo>
                    <a:pt x="114" y="78"/>
                  </a:lnTo>
                  <a:lnTo>
                    <a:pt x="108" y="78"/>
                  </a:lnTo>
                  <a:lnTo>
                    <a:pt x="102" y="84"/>
                  </a:lnTo>
                  <a:lnTo>
                    <a:pt x="96" y="78"/>
                  </a:lnTo>
                  <a:lnTo>
                    <a:pt x="84" y="78"/>
                  </a:lnTo>
                  <a:lnTo>
                    <a:pt x="84" y="66"/>
                  </a:lnTo>
                  <a:lnTo>
                    <a:pt x="72" y="60"/>
                  </a:lnTo>
                  <a:lnTo>
                    <a:pt x="66" y="48"/>
                  </a:lnTo>
                  <a:lnTo>
                    <a:pt x="72" y="36"/>
                  </a:lnTo>
                  <a:lnTo>
                    <a:pt x="72" y="30"/>
                  </a:lnTo>
                  <a:lnTo>
                    <a:pt x="66" y="24"/>
                  </a:lnTo>
                  <a:lnTo>
                    <a:pt x="60" y="18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36" y="0"/>
                  </a:lnTo>
                  <a:lnTo>
                    <a:pt x="24" y="0"/>
                  </a:lnTo>
                  <a:lnTo>
                    <a:pt x="24" y="6"/>
                  </a:lnTo>
                  <a:lnTo>
                    <a:pt x="24" y="12"/>
                  </a:lnTo>
                  <a:lnTo>
                    <a:pt x="18" y="24"/>
                  </a:lnTo>
                  <a:lnTo>
                    <a:pt x="12" y="30"/>
                  </a:lnTo>
                  <a:lnTo>
                    <a:pt x="12" y="36"/>
                  </a:lnTo>
                  <a:lnTo>
                    <a:pt x="12" y="42"/>
                  </a:lnTo>
                  <a:lnTo>
                    <a:pt x="12" y="48"/>
                  </a:lnTo>
                  <a:lnTo>
                    <a:pt x="12" y="54"/>
                  </a:lnTo>
                  <a:lnTo>
                    <a:pt x="12" y="60"/>
                  </a:lnTo>
                  <a:lnTo>
                    <a:pt x="12" y="66"/>
                  </a:lnTo>
                  <a:lnTo>
                    <a:pt x="12" y="72"/>
                  </a:lnTo>
                  <a:lnTo>
                    <a:pt x="12" y="78"/>
                  </a:lnTo>
                  <a:lnTo>
                    <a:pt x="12" y="90"/>
                  </a:lnTo>
                  <a:lnTo>
                    <a:pt x="12" y="126"/>
                  </a:lnTo>
                  <a:lnTo>
                    <a:pt x="12" y="132"/>
                  </a:lnTo>
                  <a:lnTo>
                    <a:pt x="6" y="168"/>
                  </a:lnTo>
                  <a:lnTo>
                    <a:pt x="6" y="174"/>
                  </a:lnTo>
                  <a:lnTo>
                    <a:pt x="6" y="180"/>
                  </a:lnTo>
                  <a:lnTo>
                    <a:pt x="6" y="210"/>
                  </a:lnTo>
                  <a:lnTo>
                    <a:pt x="6" y="216"/>
                  </a:lnTo>
                  <a:lnTo>
                    <a:pt x="0" y="426"/>
                  </a:lnTo>
                  <a:close/>
                </a:path>
              </a:pathLst>
            </a:custGeom>
            <a:solidFill>
              <a:srgbClr val="00D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53" name="Freeform 21"/>
            <p:cNvSpPr>
              <a:spLocks/>
            </p:cNvSpPr>
            <p:nvPr/>
          </p:nvSpPr>
          <p:spPr bwMode="auto">
            <a:xfrm>
              <a:off x="865" y="981"/>
              <a:ext cx="451" cy="396"/>
            </a:xfrm>
            <a:custGeom>
              <a:avLst/>
              <a:gdLst/>
              <a:ahLst/>
              <a:cxnLst>
                <a:cxn ang="0">
                  <a:pos x="6" y="108"/>
                </a:cxn>
                <a:cxn ang="0">
                  <a:pos x="60" y="108"/>
                </a:cxn>
                <a:cxn ang="0">
                  <a:pos x="90" y="108"/>
                </a:cxn>
                <a:cxn ang="0">
                  <a:pos x="114" y="78"/>
                </a:cxn>
                <a:cxn ang="0">
                  <a:pos x="150" y="78"/>
                </a:cxn>
                <a:cxn ang="0">
                  <a:pos x="210" y="18"/>
                </a:cxn>
                <a:cxn ang="0">
                  <a:pos x="246" y="18"/>
                </a:cxn>
                <a:cxn ang="0">
                  <a:pos x="270" y="18"/>
                </a:cxn>
                <a:cxn ang="0">
                  <a:pos x="288" y="18"/>
                </a:cxn>
                <a:cxn ang="0">
                  <a:pos x="312" y="24"/>
                </a:cxn>
                <a:cxn ang="0">
                  <a:pos x="330" y="24"/>
                </a:cxn>
                <a:cxn ang="0">
                  <a:pos x="354" y="24"/>
                </a:cxn>
                <a:cxn ang="0">
                  <a:pos x="366" y="0"/>
                </a:cxn>
                <a:cxn ang="0">
                  <a:pos x="451" y="0"/>
                </a:cxn>
                <a:cxn ang="0">
                  <a:pos x="426" y="66"/>
                </a:cxn>
                <a:cxn ang="0">
                  <a:pos x="414" y="120"/>
                </a:cxn>
                <a:cxn ang="0">
                  <a:pos x="408" y="192"/>
                </a:cxn>
                <a:cxn ang="0">
                  <a:pos x="408" y="210"/>
                </a:cxn>
                <a:cxn ang="0">
                  <a:pos x="408" y="228"/>
                </a:cxn>
                <a:cxn ang="0">
                  <a:pos x="408" y="258"/>
                </a:cxn>
                <a:cxn ang="0">
                  <a:pos x="408" y="270"/>
                </a:cxn>
                <a:cxn ang="0">
                  <a:pos x="408" y="294"/>
                </a:cxn>
                <a:cxn ang="0">
                  <a:pos x="408" y="306"/>
                </a:cxn>
                <a:cxn ang="0">
                  <a:pos x="408" y="318"/>
                </a:cxn>
                <a:cxn ang="0">
                  <a:pos x="408" y="330"/>
                </a:cxn>
                <a:cxn ang="0">
                  <a:pos x="402" y="336"/>
                </a:cxn>
                <a:cxn ang="0">
                  <a:pos x="402" y="384"/>
                </a:cxn>
                <a:cxn ang="0">
                  <a:pos x="360" y="390"/>
                </a:cxn>
                <a:cxn ang="0">
                  <a:pos x="288" y="396"/>
                </a:cxn>
                <a:cxn ang="0">
                  <a:pos x="204" y="396"/>
                </a:cxn>
                <a:cxn ang="0">
                  <a:pos x="144" y="390"/>
                </a:cxn>
                <a:cxn ang="0">
                  <a:pos x="54" y="390"/>
                </a:cxn>
                <a:cxn ang="0">
                  <a:pos x="42" y="378"/>
                </a:cxn>
                <a:cxn ang="0">
                  <a:pos x="36" y="324"/>
                </a:cxn>
                <a:cxn ang="0">
                  <a:pos x="24" y="276"/>
                </a:cxn>
                <a:cxn ang="0">
                  <a:pos x="24" y="246"/>
                </a:cxn>
                <a:cxn ang="0">
                  <a:pos x="18" y="198"/>
                </a:cxn>
                <a:cxn ang="0">
                  <a:pos x="12" y="180"/>
                </a:cxn>
              </a:cxnLst>
              <a:rect l="0" t="0" r="r" b="b"/>
              <a:pathLst>
                <a:path w="451" h="396">
                  <a:moveTo>
                    <a:pt x="0" y="108"/>
                  </a:moveTo>
                  <a:lnTo>
                    <a:pt x="6" y="108"/>
                  </a:lnTo>
                  <a:lnTo>
                    <a:pt x="12" y="108"/>
                  </a:lnTo>
                  <a:lnTo>
                    <a:pt x="60" y="108"/>
                  </a:lnTo>
                  <a:lnTo>
                    <a:pt x="66" y="108"/>
                  </a:lnTo>
                  <a:lnTo>
                    <a:pt x="90" y="108"/>
                  </a:lnTo>
                  <a:lnTo>
                    <a:pt x="114" y="114"/>
                  </a:lnTo>
                  <a:lnTo>
                    <a:pt x="114" y="78"/>
                  </a:lnTo>
                  <a:lnTo>
                    <a:pt x="138" y="78"/>
                  </a:lnTo>
                  <a:lnTo>
                    <a:pt x="150" y="78"/>
                  </a:lnTo>
                  <a:lnTo>
                    <a:pt x="150" y="18"/>
                  </a:lnTo>
                  <a:lnTo>
                    <a:pt x="210" y="18"/>
                  </a:lnTo>
                  <a:lnTo>
                    <a:pt x="228" y="18"/>
                  </a:lnTo>
                  <a:lnTo>
                    <a:pt x="246" y="18"/>
                  </a:lnTo>
                  <a:lnTo>
                    <a:pt x="252" y="18"/>
                  </a:lnTo>
                  <a:lnTo>
                    <a:pt x="270" y="18"/>
                  </a:lnTo>
                  <a:lnTo>
                    <a:pt x="282" y="18"/>
                  </a:lnTo>
                  <a:lnTo>
                    <a:pt x="288" y="18"/>
                  </a:lnTo>
                  <a:lnTo>
                    <a:pt x="306" y="24"/>
                  </a:lnTo>
                  <a:lnTo>
                    <a:pt x="312" y="24"/>
                  </a:lnTo>
                  <a:lnTo>
                    <a:pt x="318" y="24"/>
                  </a:lnTo>
                  <a:lnTo>
                    <a:pt x="330" y="24"/>
                  </a:lnTo>
                  <a:lnTo>
                    <a:pt x="342" y="24"/>
                  </a:lnTo>
                  <a:lnTo>
                    <a:pt x="354" y="24"/>
                  </a:lnTo>
                  <a:lnTo>
                    <a:pt x="366" y="24"/>
                  </a:lnTo>
                  <a:lnTo>
                    <a:pt x="366" y="0"/>
                  </a:lnTo>
                  <a:lnTo>
                    <a:pt x="372" y="0"/>
                  </a:lnTo>
                  <a:lnTo>
                    <a:pt x="451" y="0"/>
                  </a:lnTo>
                  <a:lnTo>
                    <a:pt x="445" y="18"/>
                  </a:lnTo>
                  <a:lnTo>
                    <a:pt x="426" y="66"/>
                  </a:lnTo>
                  <a:lnTo>
                    <a:pt x="420" y="90"/>
                  </a:lnTo>
                  <a:lnTo>
                    <a:pt x="414" y="120"/>
                  </a:lnTo>
                  <a:lnTo>
                    <a:pt x="408" y="186"/>
                  </a:lnTo>
                  <a:lnTo>
                    <a:pt x="408" y="192"/>
                  </a:lnTo>
                  <a:lnTo>
                    <a:pt x="408" y="198"/>
                  </a:lnTo>
                  <a:lnTo>
                    <a:pt x="408" y="210"/>
                  </a:lnTo>
                  <a:lnTo>
                    <a:pt x="408" y="216"/>
                  </a:lnTo>
                  <a:lnTo>
                    <a:pt x="408" y="228"/>
                  </a:lnTo>
                  <a:lnTo>
                    <a:pt x="408" y="246"/>
                  </a:lnTo>
                  <a:lnTo>
                    <a:pt x="408" y="258"/>
                  </a:lnTo>
                  <a:lnTo>
                    <a:pt x="408" y="264"/>
                  </a:lnTo>
                  <a:lnTo>
                    <a:pt x="408" y="270"/>
                  </a:lnTo>
                  <a:lnTo>
                    <a:pt x="408" y="282"/>
                  </a:lnTo>
                  <a:lnTo>
                    <a:pt x="408" y="294"/>
                  </a:lnTo>
                  <a:lnTo>
                    <a:pt x="408" y="300"/>
                  </a:lnTo>
                  <a:lnTo>
                    <a:pt x="408" y="306"/>
                  </a:lnTo>
                  <a:lnTo>
                    <a:pt x="408" y="312"/>
                  </a:lnTo>
                  <a:lnTo>
                    <a:pt x="408" y="318"/>
                  </a:lnTo>
                  <a:lnTo>
                    <a:pt x="408" y="324"/>
                  </a:lnTo>
                  <a:lnTo>
                    <a:pt x="408" y="330"/>
                  </a:lnTo>
                  <a:lnTo>
                    <a:pt x="402" y="330"/>
                  </a:lnTo>
                  <a:lnTo>
                    <a:pt x="402" y="336"/>
                  </a:lnTo>
                  <a:lnTo>
                    <a:pt x="402" y="372"/>
                  </a:lnTo>
                  <a:lnTo>
                    <a:pt x="402" y="384"/>
                  </a:lnTo>
                  <a:lnTo>
                    <a:pt x="402" y="390"/>
                  </a:lnTo>
                  <a:lnTo>
                    <a:pt x="360" y="390"/>
                  </a:lnTo>
                  <a:lnTo>
                    <a:pt x="288" y="384"/>
                  </a:lnTo>
                  <a:lnTo>
                    <a:pt x="288" y="396"/>
                  </a:lnTo>
                  <a:lnTo>
                    <a:pt x="210" y="396"/>
                  </a:lnTo>
                  <a:lnTo>
                    <a:pt x="204" y="396"/>
                  </a:lnTo>
                  <a:lnTo>
                    <a:pt x="162" y="396"/>
                  </a:lnTo>
                  <a:lnTo>
                    <a:pt x="144" y="390"/>
                  </a:lnTo>
                  <a:lnTo>
                    <a:pt x="114" y="390"/>
                  </a:lnTo>
                  <a:lnTo>
                    <a:pt x="54" y="390"/>
                  </a:lnTo>
                  <a:lnTo>
                    <a:pt x="42" y="390"/>
                  </a:lnTo>
                  <a:lnTo>
                    <a:pt x="42" y="378"/>
                  </a:lnTo>
                  <a:lnTo>
                    <a:pt x="36" y="342"/>
                  </a:lnTo>
                  <a:lnTo>
                    <a:pt x="36" y="324"/>
                  </a:lnTo>
                  <a:lnTo>
                    <a:pt x="30" y="306"/>
                  </a:lnTo>
                  <a:lnTo>
                    <a:pt x="24" y="276"/>
                  </a:lnTo>
                  <a:lnTo>
                    <a:pt x="24" y="252"/>
                  </a:lnTo>
                  <a:lnTo>
                    <a:pt x="24" y="246"/>
                  </a:lnTo>
                  <a:lnTo>
                    <a:pt x="24" y="240"/>
                  </a:lnTo>
                  <a:lnTo>
                    <a:pt x="18" y="198"/>
                  </a:lnTo>
                  <a:lnTo>
                    <a:pt x="12" y="192"/>
                  </a:lnTo>
                  <a:lnTo>
                    <a:pt x="12" y="180"/>
                  </a:lnTo>
                  <a:lnTo>
                    <a:pt x="0" y="108"/>
                  </a:lnTo>
                  <a:close/>
                </a:path>
              </a:pathLst>
            </a:custGeom>
            <a:solidFill>
              <a:srgbClr val="00D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54" name="Freeform 22"/>
            <p:cNvSpPr>
              <a:spLocks/>
            </p:cNvSpPr>
            <p:nvPr/>
          </p:nvSpPr>
          <p:spPr bwMode="auto">
            <a:xfrm>
              <a:off x="1556" y="1071"/>
              <a:ext cx="396" cy="330"/>
            </a:xfrm>
            <a:custGeom>
              <a:avLst/>
              <a:gdLst/>
              <a:ahLst/>
              <a:cxnLst>
                <a:cxn ang="0">
                  <a:pos x="6" y="198"/>
                </a:cxn>
                <a:cxn ang="0">
                  <a:pos x="18" y="162"/>
                </a:cxn>
                <a:cxn ang="0">
                  <a:pos x="30" y="144"/>
                </a:cxn>
                <a:cxn ang="0">
                  <a:pos x="42" y="132"/>
                </a:cxn>
                <a:cxn ang="0">
                  <a:pos x="60" y="36"/>
                </a:cxn>
                <a:cxn ang="0">
                  <a:pos x="36" y="0"/>
                </a:cxn>
                <a:cxn ang="0">
                  <a:pos x="108" y="0"/>
                </a:cxn>
                <a:cxn ang="0">
                  <a:pos x="144" y="6"/>
                </a:cxn>
                <a:cxn ang="0">
                  <a:pos x="168" y="6"/>
                </a:cxn>
                <a:cxn ang="0">
                  <a:pos x="270" y="6"/>
                </a:cxn>
                <a:cxn ang="0">
                  <a:pos x="312" y="6"/>
                </a:cxn>
                <a:cxn ang="0">
                  <a:pos x="396" y="6"/>
                </a:cxn>
                <a:cxn ang="0">
                  <a:pos x="396" y="42"/>
                </a:cxn>
                <a:cxn ang="0">
                  <a:pos x="396" y="60"/>
                </a:cxn>
                <a:cxn ang="0">
                  <a:pos x="396" y="90"/>
                </a:cxn>
                <a:cxn ang="0">
                  <a:pos x="396" y="108"/>
                </a:cxn>
                <a:cxn ang="0">
                  <a:pos x="396" y="120"/>
                </a:cxn>
                <a:cxn ang="0">
                  <a:pos x="396" y="132"/>
                </a:cxn>
                <a:cxn ang="0">
                  <a:pos x="396" y="156"/>
                </a:cxn>
                <a:cxn ang="0">
                  <a:pos x="396" y="180"/>
                </a:cxn>
                <a:cxn ang="0">
                  <a:pos x="396" y="204"/>
                </a:cxn>
                <a:cxn ang="0">
                  <a:pos x="390" y="258"/>
                </a:cxn>
                <a:cxn ang="0">
                  <a:pos x="390" y="318"/>
                </a:cxn>
                <a:cxn ang="0">
                  <a:pos x="360" y="330"/>
                </a:cxn>
                <a:cxn ang="0">
                  <a:pos x="336" y="330"/>
                </a:cxn>
                <a:cxn ang="0">
                  <a:pos x="318" y="324"/>
                </a:cxn>
                <a:cxn ang="0">
                  <a:pos x="288" y="324"/>
                </a:cxn>
                <a:cxn ang="0">
                  <a:pos x="246" y="324"/>
                </a:cxn>
                <a:cxn ang="0">
                  <a:pos x="114" y="324"/>
                </a:cxn>
                <a:cxn ang="0">
                  <a:pos x="84" y="324"/>
                </a:cxn>
                <a:cxn ang="0">
                  <a:pos x="36" y="324"/>
                </a:cxn>
                <a:cxn ang="0">
                  <a:pos x="6" y="294"/>
                </a:cxn>
                <a:cxn ang="0">
                  <a:pos x="0" y="246"/>
                </a:cxn>
              </a:cxnLst>
              <a:rect l="0" t="0" r="r" b="b"/>
              <a:pathLst>
                <a:path w="396" h="330">
                  <a:moveTo>
                    <a:pt x="0" y="246"/>
                  </a:moveTo>
                  <a:lnTo>
                    <a:pt x="6" y="198"/>
                  </a:lnTo>
                  <a:lnTo>
                    <a:pt x="18" y="198"/>
                  </a:lnTo>
                  <a:lnTo>
                    <a:pt x="18" y="162"/>
                  </a:lnTo>
                  <a:lnTo>
                    <a:pt x="30" y="162"/>
                  </a:lnTo>
                  <a:lnTo>
                    <a:pt x="30" y="144"/>
                  </a:lnTo>
                  <a:lnTo>
                    <a:pt x="42" y="144"/>
                  </a:lnTo>
                  <a:lnTo>
                    <a:pt x="42" y="132"/>
                  </a:lnTo>
                  <a:lnTo>
                    <a:pt x="54" y="132"/>
                  </a:lnTo>
                  <a:lnTo>
                    <a:pt x="60" y="36"/>
                  </a:lnTo>
                  <a:lnTo>
                    <a:pt x="36" y="36"/>
                  </a:lnTo>
                  <a:lnTo>
                    <a:pt x="36" y="0"/>
                  </a:lnTo>
                  <a:lnTo>
                    <a:pt x="102" y="0"/>
                  </a:lnTo>
                  <a:lnTo>
                    <a:pt x="108" y="0"/>
                  </a:lnTo>
                  <a:lnTo>
                    <a:pt x="138" y="0"/>
                  </a:lnTo>
                  <a:lnTo>
                    <a:pt x="144" y="6"/>
                  </a:lnTo>
                  <a:lnTo>
                    <a:pt x="156" y="6"/>
                  </a:lnTo>
                  <a:lnTo>
                    <a:pt x="168" y="6"/>
                  </a:lnTo>
                  <a:lnTo>
                    <a:pt x="264" y="6"/>
                  </a:lnTo>
                  <a:lnTo>
                    <a:pt x="270" y="6"/>
                  </a:lnTo>
                  <a:lnTo>
                    <a:pt x="300" y="6"/>
                  </a:lnTo>
                  <a:lnTo>
                    <a:pt x="312" y="6"/>
                  </a:lnTo>
                  <a:lnTo>
                    <a:pt x="324" y="6"/>
                  </a:lnTo>
                  <a:lnTo>
                    <a:pt x="396" y="6"/>
                  </a:lnTo>
                  <a:lnTo>
                    <a:pt x="396" y="36"/>
                  </a:lnTo>
                  <a:lnTo>
                    <a:pt x="396" y="42"/>
                  </a:lnTo>
                  <a:lnTo>
                    <a:pt x="396" y="48"/>
                  </a:lnTo>
                  <a:lnTo>
                    <a:pt x="396" y="60"/>
                  </a:lnTo>
                  <a:lnTo>
                    <a:pt x="396" y="78"/>
                  </a:lnTo>
                  <a:lnTo>
                    <a:pt x="396" y="90"/>
                  </a:lnTo>
                  <a:lnTo>
                    <a:pt x="396" y="102"/>
                  </a:lnTo>
                  <a:lnTo>
                    <a:pt x="396" y="108"/>
                  </a:lnTo>
                  <a:lnTo>
                    <a:pt x="396" y="114"/>
                  </a:lnTo>
                  <a:lnTo>
                    <a:pt x="396" y="120"/>
                  </a:lnTo>
                  <a:lnTo>
                    <a:pt x="396" y="126"/>
                  </a:lnTo>
                  <a:lnTo>
                    <a:pt x="396" y="132"/>
                  </a:lnTo>
                  <a:lnTo>
                    <a:pt x="396" y="138"/>
                  </a:lnTo>
                  <a:lnTo>
                    <a:pt x="396" y="156"/>
                  </a:lnTo>
                  <a:lnTo>
                    <a:pt x="396" y="162"/>
                  </a:lnTo>
                  <a:lnTo>
                    <a:pt x="396" y="180"/>
                  </a:lnTo>
                  <a:lnTo>
                    <a:pt x="396" y="198"/>
                  </a:lnTo>
                  <a:lnTo>
                    <a:pt x="396" y="204"/>
                  </a:lnTo>
                  <a:lnTo>
                    <a:pt x="396" y="210"/>
                  </a:lnTo>
                  <a:lnTo>
                    <a:pt x="390" y="258"/>
                  </a:lnTo>
                  <a:lnTo>
                    <a:pt x="390" y="306"/>
                  </a:lnTo>
                  <a:lnTo>
                    <a:pt x="390" y="318"/>
                  </a:lnTo>
                  <a:lnTo>
                    <a:pt x="390" y="330"/>
                  </a:lnTo>
                  <a:lnTo>
                    <a:pt x="360" y="330"/>
                  </a:lnTo>
                  <a:lnTo>
                    <a:pt x="354" y="330"/>
                  </a:lnTo>
                  <a:lnTo>
                    <a:pt x="336" y="330"/>
                  </a:lnTo>
                  <a:lnTo>
                    <a:pt x="324" y="330"/>
                  </a:lnTo>
                  <a:lnTo>
                    <a:pt x="318" y="324"/>
                  </a:lnTo>
                  <a:lnTo>
                    <a:pt x="312" y="324"/>
                  </a:lnTo>
                  <a:lnTo>
                    <a:pt x="288" y="324"/>
                  </a:lnTo>
                  <a:lnTo>
                    <a:pt x="258" y="324"/>
                  </a:lnTo>
                  <a:lnTo>
                    <a:pt x="246" y="324"/>
                  </a:lnTo>
                  <a:lnTo>
                    <a:pt x="222" y="324"/>
                  </a:lnTo>
                  <a:lnTo>
                    <a:pt x="114" y="324"/>
                  </a:lnTo>
                  <a:lnTo>
                    <a:pt x="108" y="324"/>
                  </a:lnTo>
                  <a:lnTo>
                    <a:pt x="84" y="324"/>
                  </a:lnTo>
                  <a:lnTo>
                    <a:pt x="66" y="324"/>
                  </a:lnTo>
                  <a:lnTo>
                    <a:pt x="36" y="324"/>
                  </a:lnTo>
                  <a:lnTo>
                    <a:pt x="6" y="318"/>
                  </a:lnTo>
                  <a:lnTo>
                    <a:pt x="6" y="294"/>
                  </a:lnTo>
                  <a:lnTo>
                    <a:pt x="6" y="246"/>
                  </a:lnTo>
                  <a:lnTo>
                    <a:pt x="0" y="246"/>
                  </a:lnTo>
                  <a:close/>
                </a:path>
              </a:pathLst>
            </a:custGeom>
            <a:solidFill>
              <a:srgbClr val="D0D0D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55" name="Freeform 23"/>
            <p:cNvSpPr>
              <a:spLocks/>
            </p:cNvSpPr>
            <p:nvPr/>
          </p:nvSpPr>
          <p:spPr bwMode="auto">
            <a:xfrm>
              <a:off x="2186" y="765"/>
              <a:ext cx="301" cy="432"/>
            </a:xfrm>
            <a:custGeom>
              <a:avLst/>
              <a:gdLst/>
              <a:ahLst/>
              <a:cxnLst>
                <a:cxn ang="0">
                  <a:pos x="6" y="126"/>
                </a:cxn>
                <a:cxn ang="0">
                  <a:pos x="30" y="126"/>
                </a:cxn>
                <a:cxn ang="0">
                  <a:pos x="42" y="126"/>
                </a:cxn>
                <a:cxn ang="0">
                  <a:pos x="36" y="138"/>
                </a:cxn>
                <a:cxn ang="0">
                  <a:pos x="24" y="132"/>
                </a:cxn>
                <a:cxn ang="0">
                  <a:pos x="18" y="144"/>
                </a:cxn>
                <a:cxn ang="0">
                  <a:pos x="18" y="156"/>
                </a:cxn>
                <a:cxn ang="0">
                  <a:pos x="36" y="156"/>
                </a:cxn>
                <a:cxn ang="0">
                  <a:pos x="48" y="174"/>
                </a:cxn>
                <a:cxn ang="0">
                  <a:pos x="36" y="186"/>
                </a:cxn>
                <a:cxn ang="0">
                  <a:pos x="42" y="192"/>
                </a:cxn>
                <a:cxn ang="0">
                  <a:pos x="48" y="186"/>
                </a:cxn>
                <a:cxn ang="0">
                  <a:pos x="60" y="192"/>
                </a:cxn>
                <a:cxn ang="0">
                  <a:pos x="72" y="198"/>
                </a:cxn>
                <a:cxn ang="0">
                  <a:pos x="84" y="198"/>
                </a:cxn>
                <a:cxn ang="0">
                  <a:pos x="78" y="210"/>
                </a:cxn>
                <a:cxn ang="0">
                  <a:pos x="84" y="228"/>
                </a:cxn>
                <a:cxn ang="0">
                  <a:pos x="90" y="234"/>
                </a:cxn>
                <a:cxn ang="0">
                  <a:pos x="78" y="240"/>
                </a:cxn>
                <a:cxn ang="0">
                  <a:pos x="78" y="252"/>
                </a:cxn>
                <a:cxn ang="0">
                  <a:pos x="96" y="264"/>
                </a:cxn>
                <a:cxn ang="0">
                  <a:pos x="102" y="276"/>
                </a:cxn>
                <a:cxn ang="0">
                  <a:pos x="114" y="264"/>
                </a:cxn>
                <a:cxn ang="0">
                  <a:pos x="120" y="276"/>
                </a:cxn>
                <a:cxn ang="0">
                  <a:pos x="126" y="288"/>
                </a:cxn>
                <a:cxn ang="0">
                  <a:pos x="114" y="300"/>
                </a:cxn>
                <a:cxn ang="0">
                  <a:pos x="120" y="360"/>
                </a:cxn>
                <a:cxn ang="0">
                  <a:pos x="120" y="414"/>
                </a:cxn>
                <a:cxn ang="0">
                  <a:pos x="150" y="432"/>
                </a:cxn>
                <a:cxn ang="0">
                  <a:pos x="193" y="432"/>
                </a:cxn>
                <a:cxn ang="0">
                  <a:pos x="205" y="360"/>
                </a:cxn>
                <a:cxn ang="0">
                  <a:pos x="217" y="360"/>
                </a:cxn>
                <a:cxn ang="0">
                  <a:pos x="247" y="360"/>
                </a:cxn>
                <a:cxn ang="0">
                  <a:pos x="271" y="300"/>
                </a:cxn>
                <a:cxn ang="0">
                  <a:pos x="259" y="300"/>
                </a:cxn>
                <a:cxn ang="0">
                  <a:pos x="295" y="264"/>
                </a:cxn>
                <a:cxn ang="0">
                  <a:pos x="295" y="126"/>
                </a:cxn>
                <a:cxn ang="0">
                  <a:pos x="301" y="42"/>
                </a:cxn>
                <a:cxn ang="0">
                  <a:pos x="301" y="0"/>
                </a:cxn>
                <a:cxn ang="0">
                  <a:pos x="277" y="0"/>
                </a:cxn>
                <a:cxn ang="0">
                  <a:pos x="259" y="0"/>
                </a:cxn>
                <a:cxn ang="0">
                  <a:pos x="247" y="0"/>
                </a:cxn>
                <a:cxn ang="0">
                  <a:pos x="235" y="0"/>
                </a:cxn>
                <a:cxn ang="0">
                  <a:pos x="223" y="0"/>
                </a:cxn>
                <a:cxn ang="0">
                  <a:pos x="211" y="0"/>
                </a:cxn>
                <a:cxn ang="0">
                  <a:pos x="193" y="0"/>
                </a:cxn>
                <a:cxn ang="0">
                  <a:pos x="162" y="0"/>
                </a:cxn>
                <a:cxn ang="0">
                  <a:pos x="150" y="0"/>
                </a:cxn>
                <a:cxn ang="0">
                  <a:pos x="138" y="0"/>
                </a:cxn>
                <a:cxn ang="0">
                  <a:pos x="102" y="0"/>
                </a:cxn>
                <a:cxn ang="0">
                  <a:pos x="90" y="0"/>
                </a:cxn>
                <a:cxn ang="0">
                  <a:pos x="60" y="0"/>
                </a:cxn>
                <a:cxn ang="0">
                  <a:pos x="48" y="0"/>
                </a:cxn>
                <a:cxn ang="0">
                  <a:pos x="42" y="90"/>
                </a:cxn>
                <a:cxn ang="0">
                  <a:pos x="30" y="96"/>
                </a:cxn>
                <a:cxn ang="0">
                  <a:pos x="18" y="108"/>
                </a:cxn>
                <a:cxn ang="0">
                  <a:pos x="0" y="114"/>
                </a:cxn>
              </a:cxnLst>
              <a:rect l="0" t="0" r="r" b="b"/>
              <a:pathLst>
                <a:path w="301" h="432">
                  <a:moveTo>
                    <a:pt x="0" y="120"/>
                  </a:moveTo>
                  <a:lnTo>
                    <a:pt x="6" y="126"/>
                  </a:lnTo>
                  <a:lnTo>
                    <a:pt x="12" y="126"/>
                  </a:lnTo>
                  <a:lnTo>
                    <a:pt x="30" y="126"/>
                  </a:lnTo>
                  <a:lnTo>
                    <a:pt x="42" y="120"/>
                  </a:lnTo>
                  <a:lnTo>
                    <a:pt x="42" y="126"/>
                  </a:lnTo>
                  <a:lnTo>
                    <a:pt x="42" y="138"/>
                  </a:lnTo>
                  <a:lnTo>
                    <a:pt x="36" y="138"/>
                  </a:lnTo>
                  <a:lnTo>
                    <a:pt x="30" y="132"/>
                  </a:lnTo>
                  <a:lnTo>
                    <a:pt x="24" y="132"/>
                  </a:lnTo>
                  <a:lnTo>
                    <a:pt x="24" y="138"/>
                  </a:lnTo>
                  <a:lnTo>
                    <a:pt x="18" y="144"/>
                  </a:lnTo>
                  <a:lnTo>
                    <a:pt x="12" y="156"/>
                  </a:lnTo>
                  <a:lnTo>
                    <a:pt x="18" y="156"/>
                  </a:lnTo>
                  <a:lnTo>
                    <a:pt x="30" y="150"/>
                  </a:lnTo>
                  <a:lnTo>
                    <a:pt x="36" y="156"/>
                  </a:lnTo>
                  <a:lnTo>
                    <a:pt x="48" y="162"/>
                  </a:lnTo>
                  <a:lnTo>
                    <a:pt x="48" y="174"/>
                  </a:lnTo>
                  <a:lnTo>
                    <a:pt x="42" y="180"/>
                  </a:lnTo>
                  <a:lnTo>
                    <a:pt x="36" y="186"/>
                  </a:lnTo>
                  <a:lnTo>
                    <a:pt x="36" y="192"/>
                  </a:lnTo>
                  <a:lnTo>
                    <a:pt x="42" y="192"/>
                  </a:lnTo>
                  <a:lnTo>
                    <a:pt x="48" y="192"/>
                  </a:lnTo>
                  <a:lnTo>
                    <a:pt x="48" y="186"/>
                  </a:lnTo>
                  <a:lnTo>
                    <a:pt x="54" y="192"/>
                  </a:lnTo>
                  <a:lnTo>
                    <a:pt x="60" y="192"/>
                  </a:lnTo>
                  <a:lnTo>
                    <a:pt x="66" y="198"/>
                  </a:lnTo>
                  <a:lnTo>
                    <a:pt x="72" y="198"/>
                  </a:lnTo>
                  <a:lnTo>
                    <a:pt x="78" y="198"/>
                  </a:lnTo>
                  <a:lnTo>
                    <a:pt x="84" y="198"/>
                  </a:lnTo>
                  <a:lnTo>
                    <a:pt x="84" y="204"/>
                  </a:lnTo>
                  <a:lnTo>
                    <a:pt x="78" y="210"/>
                  </a:lnTo>
                  <a:lnTo>
                    <a:pt x="78" y="222"/>
                  </a:lnTo>
                  <a:lnTo>
                    <a:pt x="84" y="228"/>
                  </a:lnTo>
                  <a:lnTo>
                    <a:pt x="90" y="228"/>
                  </a:lnTo>
                  <a:lnTo>
                    <a:pt x="90" y="234"/>
                  </a:lnTo>
                  <a:lnTo>
                    <a:pt x="84" y="234"/>
                  </a:lnTo>
                  <a:lnTo>
                    <a:pt x="78" y="240"/>
                  </a:lnTo>
                  <a:lnTo>
                    <a:pt x="78" y="246"/>
                  </a:lnTo>
                  <a:lnTo>
                    <a:pt x="78" y="252"/>
                  </a:lnTo>
                  <a:lnTo>
                    <a:pt x="84" y="258"/>
                  </a:lnTo>
                  <a:lnTo>
                    <a:pt x="96" y="264"/>
                  </a:lnTo>
                  <a:lnTo>
                    <a:pt x="96" y="270"/>
                  </a:lnTo>
                  <a:lnTo>
                    <a:pt x="102" y="276"/>
                  </a:lnTo>
                  <a:lnTo>
                    <a:pt x="108" y="270"/>
                  </a:lnTo>
                  <a:lnTo>
                    <a:pt x="114" y="264"/>
                  </a:lnTo>
                  <a:lnTo>
                    <a:pt x="114" y="276"/>
                  </a:lnTo>
                  <a:lnTo>
                    <a:pt x="120" y="276"/>
                  </a:lnTo>
                  <a:lnTo>
                    <a:pt x="126" y="282"/>
                  </a:lnTo>
                  <a:lnTo>
                    <a:pt x="126" y="288"/>
                  </a:lnTo>
                  <a:lnTo>
                    <a:pt x="114" y="288"/>
                  </a:lnTo>
                  <a:lnTo>
                    <a:pt x="114" y="300"/>
                  </a:lnTo>
                  <a:lnTo>
                    <a:pt x="126" y="300"/>
                  </a:lnTo>
                  <a:lnTo>
                    <a:pt x="120" y="360"/>
                  </a:lnTo>
                  <a:lnTo>
                    <a:pt x="120" y="390"/>
                  </a:lnTo>
                  <a:lnTo>
                    <a:pt x="120" y="414"/>
                  </a:lnTo>
                  <a:lnTo>
                    <a:pt x="120" y="426"/>
                  </a:lnTo>
                  <a:lnTo>
                    <a:pt x="150" y="432"/>
                  </a:lnTo>
                  <a:lnTo>
                    <a:pt x="162" y="432"/>
                  </a:lnTo>
                  <a:lnTo>
                    <a:pt x="193" y="432"/>
                  </a:lnTo>
                  <a:lnTo>
                    <a:pt x="193" y="360"/>
                  </a:lnTo>
                  <a:lnTo>
                    <a:pt x="205" y="360"/>
                  </a:lnTo>
                  <a:lnTo>
                    <a:pt x="211" y="360"/>
                  </a:lnTo>
                  <a:lnTo>
                    <a:pt x="217" y="360"/>
                  </a:lnTo>
                  <a:lnTo>
                    <a:pt x="235" y="360"/>
                  </a:lnTo>
                  <a:lnTo>
                    <a:pt x="247" y="360"/>
                  </a:lnTo>
                  <a:lnTo>
                    <a:pt x="265" y="360"/>
                  </a:lnTo>
                  <a:lnTo>
                    <a:pt x="271" y="300"/>
                  </a:lnTo>
                  <a:lnTo>
                    <a:pt x="265" y="300"/>
                  </a:lnTo>
                  <a:lnTo>
                    <a:pt x="259" y="300"/>
                  </a:lnTo>
                  <a:lnTo>
                    <a:pt x="259" y="264"/>
                  </a:lnTo>
                  <a:lnTo>
                    <a:pt x="295" y="264"/>
                  </a:lnTo>
                  <a:lnTo>
                    <a:pt x="295" y="192"/>
                  </a:lnTo>
                  <a:lnTo>
                    <a:pt x="295" y="126"/>
                  </a:lnTo>
                  <a:lnTo>
                    <a:pt x="301" y="54"/>
                  </a:lnTo>
                  <a:lnTo>
                    <a:pt x="301" y="42"/>
                  </a:lnTo>
                  <a:lnTo>
                    <a:pt x="301" y="24"/>
                  </a:lnTo>
                  <a:lnTo>
                    <a:pt x="301" y="0"/>
                  </a:lnTo>
                  <a:lnTo>
                    <a:pt x="289" y="0"/>
                  </a:lnTo>
                  <a:lnTo>
                    <a:pt x="277" y="0"/>
                  </a:lnTo>
                  <a:lnTo>
                    <a:pt x="265" y="0"/>
                  </a:lnTo>
                  <a:lnTo>
                    <a:pt x="259" y="0"/>
                  </a:lnTo>
                  <a:lnTo>
                    <a:pt x="253" y="0"/>
                  </a:lnTo>
                  <a:lnTo>
                    <a:pt x="247" y="0"/>
                  </a:lnTo>
                  <a:lnTo>
                    <a:pt x="241" y="0"/>
                  </a:lnTo>
                  <a:lnTo>
                    <a:pt x="235" y="0"/>
                  </a:lnTo>
                  <a:lnTo>
                    <a:pt x="229" y="0"/>
                  </a:lnTo>
                  <a:lnTo>
                    <a:pt x="223" y="0"/>
                  </a:lnTo>
                  <a:lnTo>
                    <a:pt x="217" y="0"/>
                  </a:lnTo>
                  <a:lnTo>
                    <a:pt x="211" y="0"/>
                  </a:lnTo>
                  <a:lnTo>
                    <a:pt x="205" y="0"/>
                  </a:lnTo>
                  <a:lnTo>
                    <a:pt x="193" y="0"/>
                  </a:lnTo>
                  <a:lnTo>
                    <a:pt x="187" y="0"/>
                  </a:lnTo>
                  <a:lnTo>
                    <a:pt x="162" y="0"/>
                  </a:lnTo>
                  <a:lnTo>
                    <a:pt x="156" y="0"/>
                  </a:lnTo>
                  <a:lnTo>
                    <a:pt x="150" y="0"/>
                  </a:lnTo>
                  <a:lnTo>
                    <a:pt x="144" y="0"/>
                  </a:lnTo>
                  <a:lnTo>
                    <a:pt x="138" y="0"/>
                  </a:lnTo>
                  <a:lnTo>
                    <a:pt x="114" y="0"/>
                  </a:lnTo>
                  <a:lnTo>
                    <a:pt x="102" y="0"/>
                  </a:lnTo>
                  <a:lnTo>
                    <a:pt x="96" y="0"/>
                  </a:lnTo>
                  <a:lnTo>
                    <a:pt x="90" y="0"/>
                  </a:lnTo>
                  <a:lnTo>
                    <a:pt x="66" y="0"/>
                  </a:lnTo>
                  <a:lnTo>
                    <a:pt x="60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42" y="0"/>
                  </a:lnTo>
                  <a:lnTo>
                    <a:pt x="42" y="90"/>
                  </a:lnTo>
                  <a:lnTo>
                    <a:pt x="30" y="90"/>
                  </a:lnTo>
                  <a:lnTo>
                    <a:pt x="30" y="96"/>
                  </a:lnTo>
                  <a:lnTo>
                    <a:pt x="24" y="102"/>
                  </a:lnTo>
                  <a:lnTo>
                    <a:pt x="18" y="108"/>
                  </a:lnTo>
                  <a:lnTo>
                    <a:pt x="12" y="108"/>
                  </a:lnTo>
                  <a:lnTo>
                    <a:pt x="0" y="114"/>
                  </a:lnTo>
                  <a:lnTo>
                    <a:pt x="0" y="120"/>
                  </a:lnTo>
                  <a:close/>
                </a:path>
              </a:pathLst>
            </a:custGeom>
            <a:solidFill>
              <a:srgbClr val="A0FFA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56" name="Freeform 24"/>
            <p:cNvSpPr>
              <a:spLocks/>
            </p:cNvSpPr>
            <p:nvPr/>
          </p:nvSpPr>
          <p:spPr bwMode="auto">
            <a:xfrm>
              <a:off x="1712" y="765"/>
              <a:ext cx="300" cy="318"/>
            </a:xfrm>
            <a:custGeom>
              <a:avLst/>
              <a:gdLst/>
              <a:ahLst/>
              <a:cxnLst>
                <a:cxn ang="0">
                  <a:pos x="0" y="312"/>
                </a:cxn>
                <a:cxn ang="0">
                  <a:pos x="0" y="84"/>
                </a:cxn>
                <a:cxn ang="0">
                  <a:pos x="0" y="66"/>
                </a:cxn>
                <a:cxn ang="0">
                  <a:pos x="0" y="60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30" y="0"/>
                </a:cxn>
                <a:cxn ang="0">
                  <a:pos x="36" y="0"/>
                </a:cxn>
                <a:cxn ang="0">
                  <a:pos x="60" y="0"/>
                </a:cxn>
                <a:cxn ang="0">
                  <a:pos x="84" y="0"/>
                </a:cxn>
                <a:cxn ang="0">
                  <a:pos x="90" y="0"/>
                </a:cxn>
                <a:cxn ang="0">
                  <a:pos x="114" y="0"/>
                </a:cxn>
                <a:cxn ang="0">
                  <a:pos x="120" y="0"/>
                </a:cxn>
                <a:cxn ang="0">
                  <a:pos x="126" y="0"/>
                </a:cxn>
                <a:cxn ang="0">
                  <a:pos x="132" y="0"/>
                </a:cxn>
                <a:cxn ang="0">
                  <a:pos x="138" y="0"/>
                </a:cxn>
                <a:cxn ang="0">
                  <a:pos x="144" y="0"/>
                </a:cxn>
                <a:cxn ang="0">
                  <a:pos x="156" y="0"/>
                </a:cxn>
                <a:cxn ang="0">
                  <a:pos x="168" y="0"/>
                </a:cxn>
                <a:cxn ang="0">
                  <a:pos x="174" y="0"/>
                </a:cxn>
                <a:cxn ang="0">
                  <a:pos x="180" y="0"/>
                </a:cxn>
                <a:cxn ang="0">
                  <a:pos x="186" y="0"/>
                </a:cxn>
                <a:cxn ang="0">
                  <a:pos x="192" y="0"/>
                </a:cxn>
                <a:cxn ang="0">
                  <a:pos x="198" y="0"/>
                </a:cxn>
                <a:cxn ang="0">
                  <a:pos x="204" y="0"/>
                </a:cxn>
                <a:cxn ang="0">
                  <a:pos x="210" y="0"/>
                </a:cxn>
                <a:cxn ang="0">
                  <a:pos x="216" y="0"/>
                </a:cxn>
                <a:cxn ang="0">
                  <a:pos x="222" y="0"/>
                </a:cxn>
                <a:cxn ang="0">
                  <a:pos x="234" y="0"/>
                </a:cxn>
                <a:cxn ang="0">
                  <a:pos x="246" y="0"/>
                </a:cxn>
                <a:cxn ang="0">
                  <a:pos x="252" y="0"/>
                </a:cxn>
                <a:cxn ang="0">
                  <a:pos x="258" y="0"/>
                </a:cxn>
                <a:cxn ang="0">
                  <a:pos x="264" y="0"/>
                </a:cxn>
                <a:cxn ang="0">
                  <a:pos x="270" y="0"/>
                </a:cxn>
                <a:cxn ang="0">
                  <a:pos x="276" y="0"/>
                </a:cxn>
                <a:cxn ang="0">
                  <a:pos x="282" y="0"/>
                </a:cxn>
                <a:cxn ang="0">
                  <a:pos x="288" y="0"/>
                </a:cxn>
                <a:cxn ang="0">
                  <a:pos x="300" y="0"/>
                </a:cxn>
                <a:cxn ang="0">
                  <a:pos x="300" y="30"/>
                </a:cxn>
                <a:cxn ang="0">
                  <a:pos x="294" y="24"/>
                </a:cxn>
                <a:cxn ang="0">
                  <a:pos x="294" y="18"/>
                </a:cxn>
                <a:cxn ang="0">
                  <a:pos x="288" y="18"/>
                </a:cxn>
                <a:cxn ang="0">
                  <a:pos x="282" y="12"/>
                </a:cxn>
                <a:cxn ang="0">
                  <a:pos x="282" y="6"/>
                </a:cxn>
                <a:cxn ang="0">
                  <a:pos x="276" y="6"/>
                </a:cxn>
                <a:cxn ang="0">
                  <a:pos x="276" y="66"/>
                </a:cxn>
                <a:cxn ang="0">
                  <a:pos x="276" y="138"/>
                </a:cxn>
                <a:cxn ang="0">
                  <a:pos x="276" y="150"/>
                </a:cxn>
                <a:cxn ang="0">
                  <a:pos x="276" y="318"/>
                </a:cxn>
                <a:cxn ang="0">
                  <a:pos x="252" y="312"/>
                </a:cxn>
                <a:cxn ang="0">
                  <a:pos x="246" y="312"/>
                </a:cxn>
                <a:cxn ang="0">
                  <a:pos x="240" y="312"/>
                </a:cxn>
                <a:cxn ang="0">
                  <a:pos x="168" y="312"/>
                </a:cxn>
                <a:cxn ang="0">
                  <a:pos x="156" y="312"/>
                </a:cxn>
                <a:cxn ang="0">
                  <a:pos x="144" y="312"/>
                </a:cxn>
                <a:cxn ang="0">
                  <a:pos x="114" y="312"/>
                </a:cxn>
                <a:cxn ang="0">
                  <a:pos x="108" y="312"/>
                </a:cxn>
                <a:cxn ang="0">
                  <a:pos x="12" y="312"/>
                </a:cxn>
                <a:cxn ang="0">
                  <a:pos x="0" y="312"/>
                </a:cxn>
              </a:cxnLst>
              <a:rect l="0" t="0" r="r" b="b"/>
              <a:pathLst>
                <a:path w="300" h="318">
                  <a:moveTo>
                    <a:pt x="0" y="312"/>
                  </a:moveTo>
                  <a:lnTo>
                    <a:pt x="0" y="84"/>
                  </a:lnTo>
                  <a:lnTo>
                    <a:pt x="0" y="66"/>
                  </a:lnTo>
                  <a:lnTo>
                    <a:pt x="0" y="60"/>
                  </a:lnTo>
                  <a:lnTo>
                    <a:pt x="0" y="0"/>
                  </a:lnTo>
                  <a:lnTo>
                    <a:pt x="6" y="0"/>
                  </a:lnTo>
                  <a:lnTo>
                    <a:pt x="30" y="0"/>
                  </a:lnTo>
                  <a:lnTo>
                    <a:pt x="36" y="0"/>
                  </a:lnTo>
                  <a:lnTo>
                    <a:pt x="60" y="0"/>
                  </a:lnTo>
                  <a:lnTo>
                    <a:pt x="84" y="0"/>
                  </a:lnTo>
                  <a:lnTo>
                    <a:pt x="90" y="0"/>
                  </a:lnTo>
                  <a:lnTo>
                    <a:pt x="114" y="0"/>
                  </a:lnTo>
                  <a:lnTo>
                    <a:pt x="120" y="0"/>
                  </a:lnTo>
                  <a:lnTo>
                    <a:pt x="126" y="0"/>
                  </a:lnTo>
                  <a:lnTo>
                    <a:pt x="132" y="0"/>
                  </a:lnTo>
                  <a:lnTo>
                    <a:pt x="138" y="0"/>
                  </a:lnTo>
                  <a:lnTo>
                    <a:pt x="144" y="0"/>
                  </a:lnTo>
                  <a:lnTo>
                    <a:pt x="156" y="0"/>
                  </a:lnTo>
                  <a:lnTo>
                    <a:pt x="168" y="0"/>
                  </a:lnTo>
                  <a:lnTo>
                    <a:pt x="174" y="0"/>
                  </a:lnTo>
                  <a:lnTo>
                    <a:pt x="180" y="0"/>
                  </a:lnTo>
                  <a:lnTo>
                    <a:pt x="186" y="0"/>
                  </a:lnTo>
                  <a:lnTo>
                    <a:pt x="192" y="0"/>
                  </a:lnTo>
                  <a:lnTo>
                    <a:pt x="198" y="0"/>
                  </a:lnTo>
                  <a:lnTo>
                    <a:pt x="204" y="0"/>
                  </a:lnTo>
                  <a:lnTo>
                    <a:pt x="210" y="0"/>
                  </a:lnTo>
                  <a:lnTo>
                    <a:pt x="216" y="0"/>
                  </a:lnTo>
                  <a:lnTo>
                    <a:pt x="222" y="0"/>
                  </a:lnTo>
                  <a:lnTo>
                    <a:pt x="234" y="0"/>
                  </a:lnTo>
                  <a:lnTo>
                    <a:pt x="246" y="0"/>
                  </a:lnTo>
                  <a:lnTo>
                    <a:pt x="252" y="0"/>
                  </a:lnTo>
                  <a:lnTo>
                    <a:pt x="258" y="0"/>
                  </a:lnTo>
                  <a:lnTo>
                    <a:pt x="264" y="0"/>
                  </a:lnTo>
                  <a:lnTo>
                    <a:pt x="270" y="0"/>
                  </a:lnTo>
                  <a:lnTo>
                    <a:pt x="276" y="0"/>
                  </a:lnTo>
                  <a:lnTo>
                    <a:pt x="282" y="0"/>
                  </a:lnTo>
                  <a:lnTo>
                    <a:pt x="288" y="0"/>
                  </a:lnTo>
                  <a:lnTo>
                    <a:pt x="300" y="0"/>
                  </a:lnTo>
                  <a:lnTo>
                    <a:pt x="300" y="30"/>
                  </a:lnTo>
                  <a:lnTo>
                    <a:pt x="294" y="24"/>
                  </a:lnTo>
                  <a:lnTo>
                    <a:pt x="294" y="18"/>
                  </a:lnTo>
                  <a:lnTo>
                    <a:pt x="288" y="18"/>
                  </a:lnTo>
                  <a:lnTo>
                    <a:pt x="282" y="12"/>
                  </a:lnTo>
                  <a:lnTo>
                    <a:pt x="282" y="6"/>
                  </a:lnTo>
                  <a:lnTo>
                    <a:pt x="276" y="6"/>
                  </a:lnTo>
                  <a:lnTo>
                    <a:pt x="276" y="66"/>
                  </a:lnTo>
                  <a:lnTo>
                    <a:pt x="276" y="138"/>
                  </a:lnTo>
                  <a:lnTo>
                    <a:pt x="276" y="150"/>
                  </a:lnTo>
                  <a:lnTo>
                    <a:pt x="276" y="318"/>
                  </a:lnTo>
                  <a:lnTo>
                    <a:pt x="252" y="312"/>
                  </a:lnTo>
                  <a:lnTo>
                    <a:pt x="246" y="312"/>
                  </a:lnTo>
                  <a:lnTo>
                    <a:pt x="240" y="312"/>
                  </a:lnTo>
                  <a:lnTo>
                    <a:pt x="168" y="312"/>
                  </a:lnTo>
                  <a:lnTo>
                    <a:pt x="156" y="312"/>
                  </a:lnTo>
                  <a:lnTo>
                    <a:pt x="144" y="312"/>
                  </a:lnTo>
                  <a:lnTo>
                    <a:pt x="114" y="312"/>
                  </a:lnTo>
                  <a:lnTo>
                    <a:pt x="108" y="312"/>
                  </a:lnTo>
                  <a:lnTo>
                    <a:pt x="12" y="312"/>
                  </a:lnTo>
                  <a:lnTo>
                    <a:pt x="0" y="312"/>
                  </a:lnTo>
                  <a:close/>
                </a:path>
              </a:pathLst>
            </a:custGeom>
            <a:solidFill>
              <a:srgbClr val="A0FFA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57" name="Freeform 25"/>
            <p:cNvSpPr>
              <a:spLocks/>
            </p:cNvSpPr>
            <p:nvPr/>
          </p:nvSpPr>
          <p:spPr bwMode="auto">
            <a:xfrm>
              <a:off x="1886" y="1611"/>
              <a:ext cx="378" cy="324"/>
            </a:xfrm>
            <a:custGeom>
              <a:avLst/>
              <a:gdLst/>
              <a:ahLst/>
              <a:cxnLst>
                <a:cxn ang="0">
                  <a:pos x="0" y="288"/>
                </a:cxn>
                <a:cxn ang="0">
                  <a:pos x="12" y="288"/>
                </a:cxn>
                <a:cxn ang="0">
                  <a:pos x="24" y="288"/>
                </a:cxn>
                <a:cxn ang="0">
                  <a:pos x="36" y="288"/>
                </a:cxn>
                <a:cxn ang="0">
                  <a:pos x="42" y="282"/>
                </a:cxn>
                <a:cxn ang="0">
                  <a:pos x="42" y="270"/>
                </a:cxn>
                <a:cxn ang="0">
                  <a:pos x="54" y="270"/>
                </a:cxn>
                <a:cxn ang="0">
                  <a:pos x="60" y="264"/>
                </a:cxn>
                <a:cxn ang="0">
                  <a:pos x="66" y="258"/>
                </a:cxn>
                <a:cxn ang="0">
                  <a:pos x="72" y="252"/>
                </a:cxn>
                <a:cxn ang="0">
                  <a:pos x="78" y="246"/>
                </a:cxn>
                <a:cxn ang="0">
                  <a:pos x="96" y="240"/>
                </a:cxn>
                <a:cxn ang="0">
                  <a:pos x="114" y="240"/>
                </a:cxn>
                <a:cxn ang="0">
                  <a:pos x="126" y="240"/>
                </a:cxn>
                <a:cxn ang="0">
                  <a:pos x="126" y="0"/>
                </a:cxn>
                <a:cxn ang="0">
                  <a:pos x="246" y="6"/>
                </a:cxn>
                <a:cxn ang="0">
                  <a:pos x="294" y="6"/>
                </a:cxn>
                <a:cxn ang="0">
                  <a:pos x="336" y="6"/>
                </a:cxn>
                <a:cxn ang="0">
                  <a:pos x="378" y="78"/>
                </a:cxn>
                <a:cxn ang="0">
                  <a:pos x="372" y="156"/>
                </a:cxn>
                <a:cxn ang="0">
                  <a:pos x="366" y="162"/>
                </a:cxn>
                <a:cxn ang="0">
                  <a:pos x="354" y="168"/>
                </a:cxn>
                <a:cxn ang="0">
                  <a:pos x="354" y="180"/>
                </a:cxn>
                <a:cxn ang="0">
                  <a:pos x="360" y="186"/>
                </a:cxn>
                <a:cxn ang="0">
                  <a:pos x="354" y="180"/>
                </a:cxn>
                <a:cxn ang="0">
                  <a:pos x="354" y="192"/>
                </a:cxn>
                <a:cxn ang="0">
                  <a:pos x="348" y="198"/>
                </a:cxn>
                <a:cxn ang="0">
                  <a:pos x="342" y="192"/>
                </a:cxn>
                <a:cxn ang="0">
                  <a:pos x="342" y="204"/>
                </a:cxn>
                <a:cxn ang="0">
                  <a:pos x="348" y="198"/>
                </a:cxn>
                <a:cxn ang="0">
                  <a:pos x="348" y="210"/>
                </a:cxn>
                <a:cxn ang="0">
                  <a:pos x="348" y="210"/>
                </a:cxn>
                <a:cxn ang="0">
                  <a:pos x="342" y="216"/>
                </a:cxn>
                <a:cxn ang="0">
                  <a:pos x="342" y="216"/>
                </a:cxn>
                <a:cxn ang="0">
                  <a:pos x="342" y="228"/>
                </a:cxn>
                <a:cxn ang="0">
                  <a:pos x="354" y="234"/>
                </a:cxn>
                <a:cxn ang="0">
                  <a:pos x="366" y="240"/>
                </a:cxn>
                <a:cxn ang="0">
                  <a:pos x="366" y="246"/>
                </a:cxn>
                <a:cxn ang="0">
                  <a:pos x="360" y="252"/>
                </a:cxn>
                <a:cxn ang="0">
                  <a:pos x="360" y="264"/>
                </a:cxn>
                <a:cxn ang="0">
                  <a:pos x="360" y="264"/>
                </a:cxn>
                <a:cxn ang="0">
                  <a:pos x="354" y="270"/>
                </a:cxn>
                <a:cxn ang="0">
                  <a:pos x="348" y="288"/>
                </a:cxn>
                <a:cxn ang="0">
                  <a:pos x="336" y="282"/>
                </a:cxn>
                <a:cxn ang="0">
                  <a:pos x="330" y="282"/>
                </a:cxn>
                <a:cxn ang="0">
                  <a:pos x="318" y="288"/>
                </a:cxn>
                <a:cxn ang="0">
                  <a:pos x="300" y="306"/>
                </a:cxn>
                <a:cxn ang="0">
                  <a:pos x="282" y="318"/>
                </a:cxn>
                <a:cxn ang="0">
                  <a:pos x="264" y="312"/>
                </a:cxn>
                <a:cxn ang="0">
                  <a:pos x="276" y="306"/>
                </a:cxn>
                <a:cxn ang="0">
                  <a:pos x="282" y="294"/>
                </a:cxn>
                <a:cxn ang="0">
                  <a:pos x="276" y="288"/>
                </a:cxn>
                <a:cxn ang="0">
                  <a:pos x="264" y="294"/>
                </a:cxn>
                <a:cxn ang="0">
                  <a:pos x="228" y="324"/>
                </a:cxn>
                <a:cxn ang="0">
                  <a:pos x="54" y="318"/>
                </a:cxn>
                <a:cxn ang="0">
                  <a:pos x="6" y="312"/>
                </a:cxn>
                <a:cxn ang="0">
                  <a:pos x="6" y="300"/>
                </a:cxn>
                <a:cxn ang="0">
                  <a:pos x="0" y="294"/>
                </a:cxn>
              </a:cxnLst>
              <a:rect l="0" t="0" r="r" b="b"/>
              <a:pathLst>
                <a:path w="378" h="324">
                  <a:moveTo>
                    <a:pt x="0" y="294"/>
                  </a:moveTo>
                  <a:lnTo>
                    <a:pt x="0" y="288"/>
                  </a:lnTo>
                  <a:lnTo>
                    <a:pt x="6" y="288"/>
                  </a:lnTo>
                  <a:lnTo>
                    <a:pt x="12" y="288"/>
                  </a:lnTo>
                  <a:lnTo>
                    <a:pt x="18" y="288"/>
                  </a:lnTo>
                  <a:lnTo>
                    <a:pt x="24" y="288"/>
                  </a:lnTo>
                  <a:lnTo>
                    <a:pt x="30" y="288"/>
                  </a:lnTo>
                  <a:lnTo>
                    <a:pt x="36" y="288"/>
                  </a:lnTo>
                  <a:lnTo>
                    <a:pt x="42" y="288"/>
                  </a:lnTo>
                  <a:lnTo>
                    <a:pt x="42" y="282"/>
                  </a:lnTo>
                  <a:lnTo>
                    <a:pt x="42" y="276"/>
                  </a:lnTo>
                  <a:lnTo>
                    <a:pt x="42" y="270"/>
                  </a:lnTo>
                  <a:lnTo>
                    <a:pt x="48" y="270"/>
                  </a:lnTo>
                  <a:lnTo>
                    <a:pt x="54" y="270"/>
                  </a:lnTo>
                  <a:lnTo>
                    <a:pt x="54" y="264"/>
                  </a:lnTo>
                  <a:lnTo>
                    <a:pt x="60" y="264"/>
                  </a:lnTo>
                  <a:lnTo>
                    <a:pt x="60" y="258"/>
                  </a:lnTo>
                  <a:lnTo>
                    <a:pt x="66" y="258"/>
                  </a:lnTo>
                  <a:lnTo>
                    <a:pt x="66" y="252"/>
                  </a:lnTo>
                  <a:lnTo>
                    <a:pt x="72" y="252"/>
                  </a:lnTo>
                  <a:lnTo>
                    <a:pt x="72" y="246"/>
                  </a:lnTo>
                  <a:lnTo>
                    <a:pt x="78" y="246"/>
                  </a:lnTo>
                  <a:lnTo>
                    <a:pt x="90" y="246"/>
                  </a:lnTo>
                  <a:lnTo>
                    <a:pt x="96" y="240"/>
                  </a:lnTo>
                  <a:lnTo>
                    <a:pt x="108" y="240"/>
                  </a:lnTo>
                  <a:lnTo>
                    <a:pt x="114" y="240"/>
                  </a:lnTo>
                  <a:lnTo>
                    <a:pt x="120" y="240"/>
                  </a:lnTo>
                  <a:lnTo>
                    <a:pt x="126" y="240"/>
                  </a:lnTo>
                  <a:lnTo>
                    <a:pt x="126" y="204"/>
                  </a:lnTo>
                  <a:lnTo>
                    <a:pt x="126" y="0"/>
                  </a:lnTo>
                  <a:lnTo>
                    <a:pt x="234" y="6"/>
                  </a:lnTo>
                  <a:lnTo>
                    <a:pt x="246" y="6"/>
                  </a:lnTo>
                  <a:lnTo>
                    <a:pt x="276" y="6"/>
                  </a:lnTo>
                  <a:lnTo>
                    <a:pt x="294" y="6"/>
                  </a:lnTo>
                  <a:lnTo>
                    <a:pt x="318" y="6"/>
                  </a:lnTo>
                  <a:lnTo>
                    <a:pt x="336" y="6"/>
                  </a:lnTo>
                  <a:lnTo>
                    <a:pt x="378" y="6"/>
                  </a:lnTo>
                  <a:lnTo>
                    <a:pt x="378" y="78"/>
                  </a:lnTo>
                  <a:lnTo>
                    <a:pt x="372" y="150"/>
                  </a:lnTo>
                  <a:lnTo>
                    <a:pt x="372" y="156"/>
                  </a:lnTo>
                  <a:lnTo>
                    <a:pt x="366" y="156"/>
                  </a:lnTo>
                  <a:lnTo>
                    <a:pt x="366" y="162"/>
                  </a:lnTo>
                  <a:lnTo>
                    <a:pt x="360" y="168"/>
                  </a:lnTo>
                  <a:lnTo>
                    <a:pt x="354" y="168"/>
                  </a:lnTo>
                  <a:lnTo>
                    <a:pt x="354" y="174"/>
                  </a:lnTo>
                  <a:lnTo>
                    <a:pt x="354" y="180"/>
                  </a:lnTo>
                  <a:lnTo>
                    <a:pt x="360" y="180"/>
                  </a:lnTo>
                  <a:lnTo>
                    <a:pt x="360" y="186"/>
                  </a:lnTo>
                  <a:lnTo>
                    <a:pt x="354" y="186"/>
                  </a:lnTo>
                  <a:lnTo>
                    <a:pt x="354" y="180"/>
                  </a:lnTo>
                  <a:lnTo>
                    <a:pt x="354" y="186"/>
                  </a:lnTo>
                  <a:lnTo>
                    <a:pt x="354" y="192"/>
                  </a:lnTo>
                  <a:lnTo>
                    <a:pt x="348" y="192"/>
                  </a:lnTo>
                  <a:lnTo>
                    <a:pt x="348" y="198"/>
                  </a:lnTo>
                  <a:lnTo>
                    <a:pt x="348" y="192"/>
                  </a:lnTo>
                  <a:lnTo>
                    <a:pt x="342" y="192"/>
                  </a:lnTo>
                  <a:lnTo>
                    <a:pt x="342" y="198"/>
                  </a:lnTo>
                  <a:lnTo>
                    <a:pt x="342" y="204"/>
                  </a:lnTo>
                  <a:lnTo>
                    <a:pt x="348" y="204"/>
                  </a:lnTo>
                  <a:lnTo>
                    <a:pt x="348" y="198"/>
                  </a:lnTo>
                  <a:lnTo>
                    <a:pt x="348" y="204"/>
                  </a:lnTo>
                  <a:lnTo>
                    <a:pt x="348" y="210"/>
                  </a:lnTo>
                  <a:lnTo>
                    <a:pt x="342" y="210"/>
                  </a:lnTo>
                  <a:lnTo>
                    <a:pt x="348" y="210"/>
                  </a:lnTo>
                  <a:lnTo>
                    <a:pt x="342" y="210"/>
                  </a:lnTo>
                  <a:lnTo>
                    <a:pt x="342" y="216"/>
                  </a:lnTo>
                  <a:lnTo>
                    <a:pt x="348" y="216"/>
                  </a:lnTo>
                  <a:lnTo>
                    <a:pt x="342" y="216"/>
                  </a:lnTo>
                  <a:lnTo>
                    <a:pt x="342" y="222"/>
                  </a:lnTo>
                  <a:lnTo>
                    <a:pt x="342" y="228"/>
                  </a:lnTo>
                  <a:lnTo>
                    <a:pt x="348" y="228"/>
                  </a:lnTo>
                  <a:lnTo>
                    <a:pt x="354" y="234"/>
                  </a:lnTo>
                  <a:lnTo>
                    <a:pt x="360" y="240"/>
                  </a:lnTo>
                  <a:lnTo>
                    <a:pt x="366" y="240"/>
                  </a:lnTo>
                  <a:lnTo>
                    <a:pt x="360" y="240"/>
                  </a:lnTo>
                  <a:lnTo>
                    <a:pt x="366" y="246"/>
                  </a:lnTo>
                  <a:lnTo>
                    <a:pt x="360" y="246"/>
                  </a:lnTo>
                  <a:lnTo>
                    <a:pt x="360" y="252"/>
                  </a:lnTo>
                  <a:lnTo>
                    <a:pt x="360" y="258"/>
                  </a:lnTo>
                  <a:lnTo>
                    <a:pt x="360" y="264"/>
                  </a:lnTo>
                  <a:lnTo>
                    <a:pt x="354" y="264"/>
                  </a:lnTo>
                  <a:lnTo>
                    <a:pt x="360" y="264"/>
                  </a:lnTo>
                  <a:lnTo>
                    <a:pt x="360" y="270"/>
                  </a:lnTo>
                  <a:lnTo>
                    <a:pt x="354" y="270"/>
                  </a:lnTo>
                  <a:lnTo>
                    <a:pt x="354" y="276"/>
                  </a:lnTo>
                  <a:lnTo>
                    <a:pt x="348" y="288"/>
                  </a:lnTo>
                  <a:lnTo>
                    <a:pt x="342" y="288"/>
                  </a:lnTo>
                  <a:lnTo>
                    <a:pt x="336" y="282"/>
                  </a:lnTo>
                  <a:lnTo>
                    <a:pt x="336" y="276"/>
                  </a:lnTo>
                  <a:lnTo>
                    <a:pt x="330" y="282"/>
                  </a:lnTo>
                  <a:lnTo>
                    <a:pt x="324" y="288"/>
                  </a:lnTo>
                  <a:lnTo>
                    <a:pt x="318" y="288"/>
                  </a:lnTo>
                  <a:lnTo>
                    <a:pt x="306" y="300"/>
                  </a:lnTo>
                  <a:lnTo>
                    <a:pt x="300" y="306"/>
                  </a:lnTo>
                  <a:lnTo>
                    <a:pt x="294" y="318"/>
                  </a:lnTo>
                  <a:lnTo>
                    <a:pt x="282" y="318"/>
                  </a:lnTo>
                  <a:lnTo>
                    <a:pt x="264" y="318"/>
                  </a:lnTo>
                  <a:lnTo>
                    <a:pt x="264" y="312"/>
                  </a:lnTo>
                  <a:lnTo>
                    <a:pt x="270" y="312"/>
                  </a:lnTo>
                  <a:lnTo>
                    <a:pt x="276" y="306"/>
                  </a:lnTo>
                  <a:lnTo>
                    <a:pt x="282" y="300"/>
                  </a:lnTo>
                  <a:lnTo>
                    <a:pt x="282" y="294"/>
                  </a:lnTo>
                  <a:lnTo>
                    <a:pt x="276" y="294"/>
                  </a:lnTo>
                  <a:lnTo>
                    <a:pt x="276" y="288"/>
                  </a:lnTo>
                  <a:lnTo>
                    <a:pt x="270" y="294"/>
                  </a:lnTo>
                  <a:lnTo>
                    <a:pt x="264" y="294"/>
                  </a:lnTo>
                  <a:lnTo>
                    <a:pt x="246" y="318"/>
                  </a:lnTo>
                  <a:lnTo>
                    <a:pt x="228" y="324"/>
                  </a:lnTo>
                  <a:lnTo>
                    <a:pt x="216" y="324"/>
                  </a:lnTo>
                  <a:lnTo>
                    <a:pt x="54" y="318"/>
                  </a:lnTo>
                  <a:lnTo>
                    <a:pt x="0" y="318"/>
                  </a:lnTo>
                  <a:lnTo>
                    <a:pt x="6" y="312"/>
                  </a:lnTo>
                  <a:lnTo>
                    <a:pt x="12" y="306"/>
                  </a:lnTo>
                  <a:lnTo>
                    <a:pt x="6" y="300"/>
                  </a:lnTo>
                  <a:lnTo>
                    <a:pt x="0" y="300"/>
                  </a:lnTo>
                  <a:lnTo>
                    <a:pt x="0" y="294"/>
                  </a:lnTo>
                  <a:close/>
                </a:path>
              </a:pathLst>
            </a:custGeom>
            <a:solidFill>
              <a:srgbClr val="D0D0D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58" name="Freeform 26"/>
            <p:cNvSpPr>
              <a:spLocks/>
            </p:cNvSpPr>
            <p:nvPr/>
          </p:nvSpPr>
          <p:spPr bwMode="auto">
            <a:xfrm>
              <a:off x="2180" y="1689"/>
              <a:ext cx="331" cy="432"/>
            </a:xfrm>
            <a:custGeom>
              <a:avLst/>
              <a:gdLst/>
              <a:ahLst/>
              <a:cxnLst>
                <a:cxn ang="0">
                  <a:pos x="18" y="336"/>
                </a:cxn>
                <a:cxn ang="0">
                  <a:pos x="60" y="342"/>
                </a:cxn>
                <a:cxn ang="0">
                  <a:pos x="84" y="348"/>
                </a:cxn>
                <a:cxn ang="0">
                  <a:pos x="96" y="366"/>
                </a:cxn>
                <a:cxn ang="0">
                  <a:pos x="102" y="384"/>
                </a:cxn>
                <a:cxn ang="0">
                  <a:pos x="96" y="414"/>
                </a:cxn>
                <a:cxn ang="0">
                  <a:pos x="96" y="426"/>
                </a:cxn>
                <a:cxn ang="0">
                  <a:pos x="108" y="432"/>
                </a:cxn>
                <a:cxn ang="0">
                  <a:pos x="108" y="420"/>
                </a:cxn>
                <a:cxn ang="0">
                  <a:pos x="108" y="402"/>
                </a:cxn>
                <a:cxn ang="0">
                  <a:pos x="108" y="396"/>
                </a:cxn>
                <a:cxn ang="0">
                  <a:pos x="108" y="384"/>
                </a:cxn>
                <a:cxn ang="0">
                  <a:pos x="114" y="384"/>
                </a:cxn>
                <a:cxn ang="0">
                  <a:pos x="126" y="372"/>
                </a:cxn>
                <a:cxn ang="0">
                  <a:pos x="253" y="366"/>
                </a:cxn>
                <a:cxn ang="0">
                  <a:pos x="325" y="282"/>
                </a:cxn>
                <a:cxn ang="0">
                  <a:pos x="325" y="246"/>
                </a:cxn>
                <a:cxn ang="0">
                  <a:pos x="325" y="228"/>
                </a:cxn>
                <a:cxn ang="0">
                  <a:pos x="325" y="210"/>
                </a:cxn>
                <a:cxn ang="0">
                  <a:pos x="325" y="180"/>
                </a:cxn>
                <a:cxn ang="0">
                  <a:pos x="331" y="162"/>
                </a:cxn>
                <a:cxn ang="0">
                  <a:pos x="331" y="150"/>
                </a:cxn>
                <a:cxn ang="0">
                  <a:pos x="331" y="120"/>
                </a:cxn>
                <a:cxn ang="0">
                  <a:pos x="331" y="102"/>
                </a:cxn>
                <a:cxn ang="0">
                  <a:pos x="331" y="54"/>
                </a:cxn>
                <a:cxn ang="0">
                  <a:pos x="271" y="6"/>
                </a:cxn>
                <a:cxn ang="0">
                  <a:pos x="217" y="6"/>
                </a:cxn>
                <a:cxn ang="0">
                  <a:pos x="120" y="0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60" y="96"/>
                </a:cxn>
                <a:cxn ang="0">
                  <a:pos x="66" y="108"/>
                </a:cxn>
                <a:cxn ang="0">
                  <a:pos x="60" y="108"/>
                </a:cxn>
                <a:cxn ang="0">
                  <a:pos x="54" y="120"/>
                </a:cxn>
                <a:cxn ang="0">
                  <a:pos x="48" y="120"/>
                </a:cxn>
                <a:cxn ang="0">
                  <a:pos x="54" y="120"/>
                </a:cxn>
                <a:cxn ang="0">
                  <a:pos x="48" y="132"/>
                </a:cxn>
                <a:cxn ang="0">
                  <a:pos x="48" y="138"/>
                </a:cxn>
                <a:cxn ang="0">
                  <a:pos x="48" y="144"/>
                </a:cxn>
                <a:cxn ang="0">
                  <a:pos x="60" y="156"/>
                </a:cxn>
                <a:cxn ang="0">
                  <a:pos x="66" y="162"/>
                </a:cxn>
                <a:cxn ang="0">
                  <a:pos x="66" y="174"/>
                </a:cxn>
                <a:cxn ang="0">
                  <a:pos x="60" y="186"/>
                </a:cxn>
                <a:cxn ang="0">
                  <a:pos x="60" y="192"/>
                </a:cxn>
                <a:cxn ang="0">
                  <a:pos x="48" y="210"/>
                </a:cxn>
                <a:cxn ang="0">
                  <a:pos x="36" y="204"/>
                </a:cxn>
                <a:cxn ang="0">
                  <a:pos x="42" y="234"/>
                </a:cxn>
                <a:cxn ang="0">
                  <a:pos x="6" y="294"/>
                </a:cxn>
              </a:cxnLst>
              <a:rect l="0" t="0" r="r" b="b"/>
              <a:pathLst>
                <a:path w="331" h="432">
                  <a:moveTo>
                    <a:pt x="0" y="306"/>
                  </a:moveTo>
                  <a:lnTo>
                    <a:pt x="12" y="324"/>
                  </a:lnTo>
                  <a:lnTo>
                    <a:pt x="18" y="336"/>
                  </a:lnTo>
                  <a:lnTo>
                    <a:pt x="42" y="342"/>
                  </a:lnTo>
                  <a:lnTo>
                    <a:pt x="54" y="342"/>
                  </a:lnTo>
                  <a:lnTo>
                    <a:pt x="60" y="342"/>
                  </a:lnTo>
                  <a:lnTo>
                    <a:pt x="72" y="342"/>
                  </a:lnTo>
                  <a:lnTo>
                    <a:pt x="78" y="342"/>
                  </a:lnTo>
                  <a:lnTo>
                    <a:pt x="84" y="348"/>
                  </a:lnTo>
                  <a:lnTo>
                    <a:pt x="90" y="354"/>
                  </a:lnTo>
                  <a:lnTo>
                    <a:pt x="90" y="360"/>
                  </a:lnTo>
                  <a:lnTo>
                    <a:pt x="96" y="366"/>
                  </a:lnTo>
                  <a:lnTo>
                    <a:pt x="96" y="372"/>
                  </a:lnTo>
                  <a:lnTo>
                    <a:pt x="102" y="378"/>
                  </a:lnTo>
                  <a:lnTo>
                    <a:pt x="102" y="384"/>
                  </a:lnTo>
                  <a:lnTo>
                    <a:pt x="102" y="390"/>
                  </a:lnTo>
                  <a:lnTo>
                    <a:pt x="96" y="402"/>
                  </a:lnTo>
                  <a:lnTo>
                    <a:pt x="96" y="414"/>
                  </a:lnTo>
                  <a:lnTo>
                    <a:pt x="90" y="414"/>
                  </a:lnTo>
                  <a:lnTo>
                    <a:pt x="96" y="420"/>
                  </a:lnTo>
                  <a:lnTo>
                    <a:pt x="96" y="426"/>
                  </a:lnTo>
                  <a:lnTo>
                    <a:pt x="108" y="432"/>
                  </a:lnTo>
                  <a:lnTo>
                    <a:pt x="114" y="432"/>
                  </a:lnTo>
                  <a:lnTo>
                    <a:pt x="108" y="432"/>
                  </a:lnTo>
                  <a:lnTo>
                    <a:pt x="108" y="426"/>
                  </a:lnTo>
                  <a:lnTo>
                    <a:pt x="102" y="420"/>
                  </a:lnTo>
                  <a:lnTo>
                    <a:pt x="108" y="420"/>
                  </a:lnTo>
                  <a:lnTo>
                    <a:pt x="108" y="414"/>
                  </a:lnTo>
                  <a:lnTo>
                    <a:pt x="108" y="408"/>
                  </a:lnTo>
                  <a:lnTo>
                    <a:pt x="108" y="402"/>
                  </a:lnTo>
                  <a:lnTo>
                    <a:pt x="102" y="402"/>
                  </a:lnTo>
                  <a:lnTo>
                    <a:pt x="102" y="396"/>
                  </a:lnTo>
                  <a:lnTo>
                    <a:pt x="108" y="396"/>
                  </a:lnTo>
                  <a:lnTo>
                    <a:pt x="102" y="390"/>
                  </a:lnTo>
                  <a:lnTo>
                    <a:pt x="102" y="384"/>
                  </a:lnTo>
                  <a:lnTo>
                    <a:pt x="108" y="384"/>
                  </a:lnTo>
                  <a:lnTo>
                    <a:pt x="108" y="378"/>
                  </a:lnTo>
                  <a:lnTo>
                    <a:pt x="108" y="384"/>
                  </a:lnTo>
                  <a:lnTo>
                    <a:pt x="114" y="384"/>
                  </a:lnTo>
                  <a:lnTo>
                    <a:pt x="114" y="378"/>
                  </a:lnTo>
                  <a:lnTo>
                    <a:pt x="120" y="378"/>
                  </a:lnTo>
                  <a:lnTo>
                    <a:pt x="126" y="372"/>
                  </a:lnTo>
                  <a:lnTo>
                    <a:pt x="126" y="366"/>
                  </a:lnTo>
                  <a:lnTo>
                    <a:pt x="126" y="360"/>
                  </a:lnTo>
                  <a:lnTo>
                    <a:pt x="253" y="366"/>
                  </a:lnTo>
                  <a:lnTo>
                    <a:pt x="253" y="294"/>
                  </a:lnTo>
                  <a:lnTo>
                    <a:pt x="325" y="294"/>
                  </a:lnTo>
                  <a:lnTo>
                    <a:pt x="325" y="282"/>
                  </a:lnTo>
                  <a:lnTo>
                    <a:pt x="325" y="270"/>
                  </a:lnTo>
                  <a:lnTo>
                    <a:pt x="325" y="252"/>
                  </a:lnTo>
                  <a:lnTo>
                    <a:pt x="325" y="246"/>
                  </a:lnTo>
                  <a:lnTo>
                    <a:pt x="325" y="240"/>
                  </a:lnTo>
                  <a:lnTo>
                    <a:pt x="325" y="234"/>
                  </a:lnTo>
                  <a:lnTo>
                    <a:pt x="325" y="228"/>
                  </a:lnTo>
                  <a:lnTo>
                    <a:pt x="325" y="222"/>
                  </a:lnTo>
                  <a:lnTo>
                    <a:pt x="325" y="216"/>
                  </a:lnTo>
                  <a:lnTo>
                    <a:pt x="325" y="210"/>
                  </a:lnTo>
                  <a:lnTo>
                    <a:pt x="325" y="204"/>
                  </a:lnTo>
                  <a:lnTo>
                    <a:pt x="325" y="198"/>
                  </a:lnTo>
                  <a:lnTo>
                    <a:pt x="325" y="180"/>
                  </a:lnTo>
                  <a:lnTo>
                    <a:pt x="325" y="168"/>
                  </a:lnTo>
                  <a:lnTo>
                    <a:pt x="325" y="162"/>
                  </a:lnTo>
                  <a:lnTo>
                    <a:pt x="331" y="162"/>
                  </a:lnTo>
                  <a:lnTo>
                    <a:pt x="325" y="162"/>
                  </a:lnTo>
                  <a:lnTo>
                    <a:pt x="331" y="156"/>
                  </a:lnTo>
                  <a:lnTo>
                    <a:pt x="331" y="150"/>
                  </a:lnTo>
                  <a:lnTo>
                    <a:pt x="331" y="144"/>
                  </a:lnTo>
                  <a:lnTo>
                    <a:pt x="331" y="126"/>
                  </a:lnTo>
                  <a:lnTo>
                    <a:pt x="331" y="120"/>
                  </a:lnTo>
                  <a:lnTo>
                    <a:pt x="331" y="114"/>
                  </a:lnTo>
                  <a:lnTo>
                    <a:pt x="331" y="108"/>
                  </a:lnTo>
                  <a:lnTo>
                    <a:pt x="331" y="102"/>
                  </a:lnTo>
                  <a:lnTo>
                    <a:pt x="331" y="84"/>
                  </a:lnTo>
                  <a:lnTo>
                    <a:pt x="331" y="72"/>
                  </a:lnTo>
                  <a:lnTo>
                    <a:pt x="331" y="54"/>
                  </a:lnTo>
                  <a:lnTo>
                    <a:pt x="331" y="6"/>
                  </a:lnTo>
                  <a:lnTo>
                    <a:pt x="325" y="6"/>
                  </a:lnTo>
                  <a:lnTo>
                    <a:pt x="271" y="6"/>
                  </a:lnTo>
                  <a:lnTo>
                    <a:pt x="259" y="6"/>
                  </a:lnTo>
                  <a:lnTo>
                    <a:pt x="235" y="6"/>
                  </a:lnTo>
                  <a:lnTo>
                    <a:pt x="217" y="6"/>
                  </a:lnTo>
                  <a:lnTo>
                    <a:pt x="187" y="6"/>
                  </a:lnTo>
                  <a:lnTo>
                    <a:pt x="138" y="6"/>
                  </a:lnTo>
                  <a:lnTo>
                    <a:pt x="120" y="0"/>
                  </a:lnTo>
                  <a:lnTo>
                    <a:pt x="108" y="0"/>
                  </a:lnTo>
                  <a:lnTo>
                    <a:pt x="84" y="0"/>
                  </a:lnTo>
                  <a:lnTo>
                    <a:pt x="78" y="72"/>
                  </a:lnTo>
                  <a:lnTo>
                    <a:pt x="78" y="78"/>
                  </a:lnTo>
                  <a:lnTo>
                    <a:pt x="72" y="78"/>
                  </a:lnTo>
                  <a:lnTo>
                    <a:pt x="72" y="84"/>
                  </a:lnTo>
                  <a:lnTo>
                    <a:pt x="66" y="90"/>
                  </a:lnTo>
                  <a:lnTo>
                    <a:pt x="60" y="90"/>
                  </a:lnTo>
                  <a:lnTo>
                    <a:pt x="60" y="96"/>
                  </a:lnTo>
                  <a:lnTo>
                    <a:pt x="60" y="102"/>
                  </a:lnTo>
                  <a:lnTo>
                    <a:pt x="66" y="102"/>
                  </a:lnTo>
                  <a:lnTo>
                    <a:pt x="66" y="108"/>
                  </a:lnTo>
                  <a:lnTo>
                    <a:pt x="60" y="108"/>
                  </a:lnTo>
                  <a:lnTo>
                    <a:pt x="60" y="102"/>
                  </a:lnTo>
                  <a:lnTo>
                    <a:pt x="60" y="108"/>
                  </a:lnTo>
                  <a:lnTo>
                    <a:pt x="60" y="114"/>
                  </a:lnTo>
                  <a:lnTo>
                    <a:pt x="54" y="114"/>
                  </a:lnTo>
                  <a:lnTo>
                    <a:pt x="54" y="120"/>
                  </a:lnTo>
                  <a:lnTo>
                    <a:pt x="54" y="114"/>
                  </a:lnTo>
                  <a:lnTo>
                    <a:pt x="48" y="114"/>
                  </a:lnTo>
                  <a:lnTo>
                    <a:pt x="48" y="120"/>
                  </a:lnTo>
                  <a:lnTo>
                    <a:pt x="48" y="126"/>
                  </a:lnTo>
                  <a:lnTo>
                    <a:pt x="54" y="126"/>
                  </a:lnTo>
                  <a:lnTo>
                    <a:pt x="54" y="120"/>
                  </a:lnTo>
                  <a:lnTo>
                    <a:pt x="54" y="126"/>
                  </a:lnTo>
                  <a:lnTo>
                    <a:pt x="54" y="132"/>
                  </a:lnTo>
                  <a:lnTo>
                    <a:pt x="48" y="132"/>
                  </a:lnTo>
                  <a:lnTo>
                    <a:pt x="54" y="132"/>
                  </a:lnTo>
                  <a:lnTo>
                    <a:pt x="48" y="132"/>
                  </a:lnTo>
                  <a:lnTo>
                    <a:pt x="48" y="138"/>
                  </a:lnTo>
                  <a:lnTo>
                    <a:pt x="54" y="138"/>
                  </a:lnTo>
                  <a:lnTo>
                    <a:pt x="48" y="138"/>
                  </a:lnTo>
                  <a:lnTo>
                    <a:pt x="48" y="144"/>
                  </a:lnTo>
                  <a:lnTo>
                    <a:pt x="48" y="150"/>
                  </a:lnTo>
                  <a:lnTo>
                    <a:pt x="54" y="150"/>
                  </a:lnTo>
                  <a:lnTo>
                    <a:pt x="60" y="156"/>
                  </a:lnTo>
                  <a:lnTo>
                    <a:pt x="66" y="162"/>
                  </a:lnTo>
                  <a:lnTo>
                    <a:pt x="72" y="162"/>
                  </a:lnTo>
                  <a:lnTo>
                    <a:pt x="66" y="162"/>
                  </a:lnTo>
                  <a:lnTo>
                    <a:pt x="72" y="168"/>
                  </a:lnTo>
                  <a:lnTo>
                    <a:pt x="66" y="168"/>
                  </a:lnTo>
                  <a:lnTo>
                    <a:pt x="66" y="174"/>
                  </a:lnTo>
                  <a:lnTo>
                    <a:pt x="66" y="180"/>
                  </a:lnTo>
                  <a:lnTo>
                    <a:pt x="66" y="186"/>
                  </a:lnTo>
                  <a:lnTo>
                    <a:pt x="60" y="186"/>
                  </a:lnTo>
                  <a:lnTo>
                    <a:pt x="66" y="186"/>
                  </a:lnTo>
                  <a:lnTo>
                    <a:pt x="66" y="192"/>
                  </a:lnTo>
                  <a:lnTo>
                    <a:pt x="60" y="192"/>
                  </a:lnTo>
                  <a:lnTo>
                    <a:pt x="60" y="198"/>
                  </a:lnTo>
                  <a:lnTo>
                    <a:pt x="54" y="210"/>
                  </a:lnTo>
                  <a:lnTo>
                    <a:pt x="48" y="210"/>
                  </a:lnTo>
                  <a:lnTo>
                    <a:pt x="42" y="204"/>
                  </a:lnTo>
                  <a:lnTo>
                    <a:pt x="42" y="198"/>
                  </a:lnTo>
                  <a:lnTo>
                    <a:pt x="36" y="204"/>
                  </a:lnTo>
                  <a:lnTo>
                    <a:pt x="30" y="210"/>
                  </a:lnTo>
                  <a:lnTo>
                    <a:pt x="36" y="216"/>
                  </a:lnTo>
                  <a:lnTo>
                    <a:pt x="42" y="234"/>
                  </a:lnTo>
                  <a:lnTo>
                    <a:pt x="42" y="240"/>
                  </a:lnTo>
                  <a:lnTo>
                    <a:pt x="36" y="270"/>
                  </a:lnTo>
                  <a:lnTo>
                    <a:pt x="6" y="294"/>
                  </a:lnTo>
                  <a:lnTo>
                    <a:pt x="0" y="306"/>
                  </a:lnTo>
                  <a:close/>
                </a:path>
              </a:pathLst>
            </a:custGeom>
            <a:solidFill>
              <a:srgbClr val="00D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59" name="Freeform 27"/>
            <p:cNvSpPr>
              <a:spLocks/>
            </p:cNvSpPr>
            <p:nvPr/>
          </p:nvSpPr>
          <p:spPr bwMode="auto">
            <a:xfrm>
              <a:off x="1988" y="765"/>
              <a:ext cx="324" cy="360"/>
            </a:xfrm>
            <a:custGeom>
              <a:avLst/>
              <a:gdLst/>
              <a:ahLst/>
              <a:cxnLst>
                <a:cxn ang="0">
                  <a:pos x="0" y="150"/>
                </a:cxn>
                <a:cxn ang="0">
                  <a:pos x="0" y="66"/>
                </a:cxn>
                <a:cxn ang="0">
                  <a:pos x="6" y="6"/>
                </a:cxn>
                <a:cxn ang="0">
                  <a:pos x="12" y="18"/>
                </a:cxn>
                <a:cxn ang="0">
                  <a:pos x="18" y="24"/>
                </a:cxn>
                <a:cxn ang="0">
                  <a:pos x="24" y="0"/>
                </a:cxn>
                <a:cxn ang="0">
                  <a:pos x="48" y="0"/>
                </a:cxn>
                <a:cxn ang="0">
                  <a:pos x="60" y="0"/>
                </a:cxn>
                <a:cxn ang="0">
                  <a:pos x="72" y="0"/>
                </a:cxn>
                <a:cxn ang="0">
                  <a:pos x="84" y="0"/>
                </a:cxn>
                <a:cxn ang="0">
                  <a:pos x="96" y="0"/>
                </a:cxn>
                <a:cxn ang="0">
                  <a:pos x="108" y="0"/>
                </a:cxn>
                <a:cxn ang="0">
                  <a:pos x="120" y="0"/>
                </a:cxn>
                <a:cxn ang="0">
                  <a:pos x="156" y="0"/>
                </a:cxn>
                <a:cxn ang="0">
                  <a:pos x="168" y="0"/>
                </a:cxn>
                <a:cxn ang="0">
                  <a:pos x="180" y="0"/>
                </a:cxn>
                <a:cxn ang="0">
                  <a:pos x="198" y="0"/>
                </a:cxn>
                <a:cxn ang="0">
                  <a:pos x="216" y="0"/>
                </a:cxn>
                <a:cxn ang="0">
                  <a:pos x="234" y="0"/>
                </a:cxn>
                <a:cxn ang="0">
                  <a:pos x="240" y="90"/>
                </a:cxn>
                <a:cxn ang="0">
                  <a:pos x="228" y="96"/>
                </a:cxn>
                <a:cxn ang="0">
                  <a:pos x="216" y="108"/>
                </a:cxn>
                <a:cxn ang="0">
                  <a:pos x="198" y="114"/>
                </a:cxn>
                <a:cxn ang="0">
                  <a:pos x="204" y="126"/>
                </a:cxn>
                <a:cxn ang="0">
                  <a:pos x="228" y="126"/>
                </a:cxn>
                <a:cxn ang="0">
                  <a:pos x="240" y="126"/>
                </a:cxn>
                <a:cxn ang="0">
                  <a:pos x="234" y="138"/>
                </a:cxn>
                <a:cxn ang="0">
                  <a:pos x="222" y="132"/>
                </a:cxn>
                <a:cxn ang="0">
                  <a:pos x="216" y="144"/>
                </a:cxn>
                <a:cxn ang="0">
                  <a:pos x="216" y="156"/>
                </a:cxn>
                <a:cxn ang="0">
                  <a:pos x="234" y="156"/>
                </a:cxn>
                <a:cxn ang="0">
                  <a:pos x="246" y="174"/>
                </a:cxn>
                <a:cxn ang="0">
                  <a:pos x="234" y="186"/>
                </a:cxn>
                <a:cxn ang="0">
                  <a:pos x="240" y="192"/>
                </a:cxn>
                <a:cxn ang="0">
                  <a:pos x="246" y="186"/>
                </a:cxn>
                <a:cxn ang="0">
                  <a:pos x="258" y="192"/>
                </a:cxn>
                <a:cxn ang="0">
                  <a:pos x="270" y="198"/>
                </a:cxn>
                <a:cxn ang="0">
                  <a:pos x="282" y="198"/>
                </a:cxn>
                <a:cxn ang="0">
                  <a:pos x="276" y="210"/>
                </a:cxn>
                <a:cxn ang="0">
                  <a:pos x="282" y="228"/>
                </a:cxn>
                <a:cxn ang="0">
                  <a:pos x="288" y="234"/>
                </a:cxn>
                <a:cxn ang="0">
                  <a:pos x="276" y="240"/>
                </a:cxn>
                <a:cxn ang="0">
                  <a:pos x="276" y="252"/>
                </a:cxn>
                <a:cxn ang="0">
                  <a:pos x="294" y="264"/>
                </a:cxn>
                <a:cxn ang="0">
                  <a:pos x="300" y="276"/>
                </a:cxn>
                <a:cxn ang="0">
                  <a:pos x="312" y="264"/>
                </a:cxn>
                <a:cxn ang="0">
                  <a:pos x="318" y="276"/>
                </a:cxn>
                <a:cxn ang="0">
                  <a:pos x="324" y="288"/>
                </a:cxn>
                <a:cxn ang="0">
                  <a:pos x="312" y="300"/>
                </a:cxn>
                <a:cxn ang="0">
                  <a:pos x="318" y="360"/>
                </a:cxn>
                <a:cxn ang="0">
                  <a:pos x="258" y="354"/>
                </a:cxn>
                <a:cxn ang="0">
                  <a:pos x="168" y="354"/>
                </a:cxn>
                <a:cxn ang="0">
                  <a:pos x="132" y="354"/>
                </a:cxn>
                <a:cxn ang="0">
                  <a:pos x="72" y="354"/>
                </a:cxn>
                <a:cxn ang="0">
                  <a:pos x="42" y="354"/>
                </a:cxn>
                <a:cxn ang="0">
                  <a:pos x="36" y="318"/>
                </a:cxn>
                <a:cxn ang="0">
                  <a:pos x="0" y="318"/>
                </a:cxn>
              </a:cxnLst>
              <a:rect l="0" t="0" r="r" b="b"/>
              <a:pathLst>
                <a:path w="324" h="360">
                  <a:moveTo>
                    <a:pt x="0" y="318"/>
                  </a:moveTo>
                  <a:lnTo>
                    <a:pt x="0" y="150"/>
                  </a:lnTo>
                  <a:lnTo>
                    <a:pt x="0" y="138"/>
                  </a:lnTo>
                  <a:lnTo>
                    <a:pt x="0" y="66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12"/>
                  </a:lnTo>
                  <a:lnTo>
                    <a:pt x="12" y="18"/>
                  </a:lnTo>
                  <a:lnTo>
                    <a:pt x="18" y="18"/>
                  </a:lnTo>
                  <a:lnTo>
                    <a:pt x="18" y="24"/>
                  </a:lnTo>
                  <a:lnTo>
                    <a:pt x="24" y="30"/>
                  </a:lnTo>
                  <a:lnTo>
                    <a:pt x="24" y="0"/>
                  </a:lnTo>
                  <a:lnTo>
                    <a:pt x="36" y="0"/>
                  </a:lnTo>
                  <a:lnTo>
                    <a:pt x="48" y="0"/>
                  </a:lnTo>
                  <a:lnTo>
                    <a:pt x="54" y="0"/>
                  </a:lnTo>
                  <a:lnTo>
                    <a:pt x="60" y="0"/>
                  </a:lnTo>
                  <a:lnTo>
                    <a:pt x="66" y="0"/>
                  </a:lnTo>
                  <a:lnTo>
                    <a:pt x="72" y="0"/>
                  </a:lnTo>
                  <a:lnTo>
                    <a:pt x="78" y="0"/>
                  </a:lnTo>
                  <a:lnTo>
                    <a:pt x="84" y="0"/>
                  </a:lnTo>
                  <a:lnTo>
                    <a:pt x="90" y="0"/>
                  </a:lnTo>
                  <a:lnTo>
                    <a:pt x="96" y="0"/>
                  </a:lnTo>
                  <a:lnTo>
                    <a:pt x="102" y="0"/>
                  </a:lnTo>
                  <a:lnTo>
                    <a:pt x="108" y="0"/>
                  </a:lnTo>
                  <a:lnTo>
                    <a:pt x="114" y="0"/>
                  </a:lnTo>
                  <a:lnTo>
                    <a:pt x="120" y="0"/>
                  </a:lnTo>
                  <a:lnTo>
                    <a:pt x="132" y="0"/>
                  </a:lnTo>
                  <a:lnTo>
                    <a:pt x="156" y="0"/>
                  </a:lnTo>
                  <a:lnTo>
                    <a:pt x="162" y="0"/>
                  </a:lnTo>
                  <a:lnTo>
                    <a:pt x="168" y="0"/>
                  </a:lnTo>
                  <a:lnTo>
                    <a:pt x="174" y="0"/>
                  </a:lnTo>
                  <a:lnTo>
                    <a:pt x="180" y="0"/>
                  </a:lnTo>
                  <a:lnTo>
                    <a:pt x="192" y="0"/>
                  </a:lnTo>
                  <a:lnTo>
                    <a:pt x="198" y="0"/>
                  </a:lnTo>
                  <a:lnTo>
                    <a:pt x="210" y="0"/>
                  </a:lnTo>
                  <a:lnTo>
                    <a:pt x="216" y="0"/>
                  </a:lnTo>
                  <a:lnTo>
                    <a:pt x="228" y="0"/>
                  </a:lnTo>
                  <a:lnTo>
                    <a:pt x="234" y="0"/>
                  </a:lnTo>
                  <a:lnTo>
                    <a:pt x="240" y="0"/>
                  </a:lnTo>
                  <a:lnTo>
                    <a:pt x="240" y="90"/>
                  </a:lnTo>
                  <a:lnTo>
                    <a:pt x="228" y="90"/>
                  </a:lnTo>
                  <a:lnTo>
                    <a:pt x="228" y="96"/>
                  </a:lnTo>
                  <a:lnTo>
                    <a:pt x="222" y="102"/>
                  </a:lnTo>
                  <a:lnTo>
                    <a:pt x="216" y="108"/>
                  </a:lnTo>
                  <a:lnTo>
                    <a:pt x="210" y="108"/>
                  </a:lnTo>
                  <a:lnTo>
                    <a:pt x="198" y="114"/>
                  </a:lnTo>
                  <a:lnTo>
                    <a:pt x="198" y="120"/>
                  </a:lnTo>
                  <a:lnTo>
                    <a:pt x="204" y="126"/>
                  </a:lnTo>
                  <a:lnTo>
                    <a:pt x="210" y="126"/>
                  </a:lnTo>
                  <a:lnTo>
                    <a:pt x="228" y="126"/>
                  </a:lnTo>
                  <a:lnTo>
                    <a:pt x="240" y="120"/>
                  </a:lnTo>
                  <a:lnTo>
                    <a:pt x="240" y="126"/>
                  </a:lnTo>
                  <a:lnTo>
                    <a:pt x="240" y="138"/>
                  </a:lnTo>
                  <a:lnTo>
                    <a:pt x="234" y="138"/>
                  </a:lnTo>
                  <a:lnTo>
                    <a:pt x="228" y="132"/>
                  </a:lnTo>
                  <a:lnTo>
                    <a:pt x="222" y="132"/>
                  </a:lnTo>
                  <a:lnTo>
                    <a:pt x="222" y="138"/>
                  </a:lnTo>
                  <a:lnTo>
                    <a:pt x="216" y="144"/>
                  </a:lnTo>
                  <a:lnTo>
                    <a:pt x="210" y="156"/>
                  </a:lnTo>
                  <a:lnTo>
                    <a:pt x="216" y="156"/>
                  </a:lnTo>
                  <a:lnTo>
                    <a:pt x="228" y="150"/>
                  </a:lnTo>
                  <a:lnTo>
                    <a:pt x="234" y="156"/>
                  </a:lnTo>
                  <a:lnTo>
                    <a:pt x="246" y="162"/>
                  </a:lnTo>
                  <a:lnTo>
                    <a:pt x="246" y="174"/>
                  </a:lnTo>
                  <a:lnTo>
                    <a:pt x="240" y="180"/>
                  </a:lnTo>
                  <a:lnTo>
                    <a:pt x="234" y="186"/>
                  </a:lnTo>
                  <a:lnTo>
                    <a:pt x="234" y="192"/>
                  </a:lnTo>
                  <a:lnTo>
                    <a:pt x="240" y="192"/>
                  </a:lnTo>
                  <a:lnTo>
                    <a:pt x="246" y="192"/>
                  </a:lnTo>
                  <a:lnTo>
                    <a:pt x="246" y="186"/>
                  </a:lnTo>
                  <a:lnTo>
                    <a:pt x="252" y="192"/>
                  </a:lnTo>
                  <a:lnTo>
                    <a:pt x="258" y="192"/>
                  </a:lnTo>
                  <a:lnTo>
                    <a:pt x="264" y="198"/>
                  </a:lnTo>
                  <a:lnTo>
                    <a:pt x="270" y="198"/>
                  </a:lnTo>
                  <a:lnTo>
                    <a:pt x="276" y="198"/>
                  </a:lnTo>
                  <a:lnTo>
                    <a:pt x="282" y="198"/>
                  </a:lnTo>
                  <a:lnTo>
                    <a:pt x="282" y="204"/>
                  </a:lnTo>
                  <a:lnTo>
                    <a:pt x="276" y="210"/>
                  </a:lnTo>
                  <a:lnTo>
                    <a:pt x="276" y="222"/>
                  </a:lnTo>
                  <a:lnTo>
                    <a:pt x="282" y="228"/>
                  </a:lnTo>
                  <a:lnTo>
                    <a:pt x="288" y="228"/>
                  </a:lnTo>
                  <a:lnTo>
                    <a:pt x="288" y="234"/>
                  </a:lnTo>
                  <a:lnTo>
                    <a:pt x="282" y="234"/>
                  </a:lnTo>
                  <a:lnTo>
                    <a:pt x="276" y="240"/>
                  </a:lnTo>
                  <a:lnTo>
                    <a:pt x="276" y="246"/>
                  </a:lnTo>
                  <a:lnTo>
                    <a:pt x="276" y="252"/>
                  </a:lnTo>
                  <a:lnTo>
                    <a:pt x="282" y="258"/>
                  </a:lnTo>
                  <a:lnTo>
                    <a:pt x="294" y="264"/>
                  </a:lnTo>
                  <a:lnTo>
                    <a:pt x="294" y="270"/>
                  </a:lnTo>
                  <a:lnTo>
                    <a:pt x="300" y="276"/>
                  </a:lnTo>
                  <a:lnTo>
                    <a:pt x="306" y="270"/>
                  </a:lnTo>
                  <a:lnTo>
                    <a:pt x="312" y="264"/>
                  </a:lnTo>
                  <a:lnTo>
                    <a:pt x="312" y="276"/>
                  </a:lnTo>
                  <a:lnTo>
                    <a:pt x="318" y="276"/>
                  </a:lnTo>
                  <a:lnTo>
                    <a:pt x="324" y="282"/>
                  </a:lnTo>
                  <a:lnTo>
                    <a:pt x="324" y="288"/>
                  </a:lnTo>
                  <a:lnTo>
                    <a:pt x="312" y="288"/>
                  </a:lnTo>
                  <a:lnTo>
                    <a:pt x="312" y="300"/>
                  </a:lnTo>
                  <a:lnTo>
                    <a:pt x="324" y="300"/>
                  </a:lnTo>
                  <a:lnTo>
                    <a:pt x="318" y="360"/>
                  </a:lnTo>
                  <a:lnTo>
                    <a:pt x="282" y="354"/>
                  </a:lnTo>
                  <a:lnTo>
                    <a:pt x="258" y="354"/>
                  </a:lnTo>
                  <a:lnTo>
                    <a:pt x="180" y="354"/>
                  </a:lnTo>
                  <a:lnTo>
                    <a:pt x="168" y="354"/>
                  </a:lnTo>
                  <a:lnTo>
                    <a:pt x="150" y="354"/>
                  </a:lnTo>
                  <a:lnTo>
                    <a:pt x="132" y="354"/>
                  </a:lnTo>
                  <a:lnTo>
                    <a:pt x="90" y="354"/>
                  </a:lnTo>
                  <a:lnTo>
                    <a:pt x="72" y="354"/>
                  </a:lnTo>
                  <a:lnTo>
                    <a:pt x="60" y="354"/>
                  </a:lnTo>
                  <a:lnTo>
                    <a:pt x="42" y="354"/>
                  </a:lnTo>
                  <a:lnTo>
                    <a:pt x="36" y="354"/>
                  </a:lnTo>
                  <a:lnTo>
                    <a:pt x="36" y="318"/>
                  </a:lnTo>
                  <a:lnTo>
                    <a:pt x="24" y="318"/>
                  </a:lnTo>
                  <a:lnTo>
                    <a:pt x="0" y="318"/>
                  </a:lnTo>
                  <a:close/>
                </a:path>
              </a:pathLst>
            </a:custGeom>
            <a:solidFill>
              <a:srgbClr val="FFA0A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60" name="Freeform 28"/>
            <p:cNvSpPr>
              <a:spLocks/>
            </p:cNvSpPr>
            <p:nvPr/>
          </p:nvSpPr>
          <p:spPr bwMode="auto">
            <a:xfrm>
              <a:off x="1706" y="1899"/>
              <a:ext cx="516" cy="282"/>
            </a:xfrm>
            <a:custGeom>
              <a:avLst/>
              <a:gdLst/>
              <a:ahLst/>
              <a:cxnLst>
                <a:cxn ang="0">
                  <a:pos x="0" y="198"/>
                </a:cxn>
                <a:cxn ang="0">
                  <a:pos x="12" y="186"/>
                </a:cxn>
                <a:cxn ang="0">
                  <a:pos x="24" y="174"/>
                </a:cxn>
                <a:cxn ang="0">
                  <a:pos x="36" y="168"/>
                </a:cxn>
                <a:cxn ang="0">
                  <a:pos x="48" y="162"/>
                </a:cxn>
                <a:cxn ang="0">
                  <a:pos x="60" y="150"/>
                </a:cxn>
                <a:cxn ang="0">
                  <a:pos x="72" y="138"/>
                </a:cxn>
                <a:cxn ang="0">
                  <a:pos x="84" y="126"/>
                </a:cxn>
                <a:cxn ang="0">
                  <a:pos x="102" y="114"/>
                </a:cxn>
                <a:cxn ang="0">
                  <a:pos x="114" y="102"/>
                </a:cxn>
                <a:cxn ang="0">
                  <a:pos x="114" y="90"/>
                </a:cxn>
                <a:cxn ang="0">
                  <a:pos x="126" y="78"/>
                </a:cxn>
                <a:cxn ang="0">
                  <a:pos x="138" y="72"/>
                </a:cxn>
                <a:cxn ang="0">
                  <a:pos x="144" y="66"/>
                </a:cxn>
                <a:cxn ang="0">
                  <a:pos x="150" y="60"/>
                </a:cxn>
                <a:cxn ang="0">
                  <a:pos x="162" y="54"/>
                </a:cxn>
                <a:cxn ang="0">
                  <a:pos x="174" y="42"/>
                </a:cxn>
                <a:cxn ang="0">
                  <a:pos x="174" y="30"/>
                </a:cxn>
                <a:cxn ang="0">
                  <a:pos x="234" y="30"/>
                </a:cxn>
                <a:cxn ang="0">
                  <a:pos x="408" y="36"/>
                </a:cxn>
                <a:cxn ang="0">
                  <a:pos x="444" y="6"/>
                </a:cxn>
                <a:cxn ang="0">
                  <a:pos x="456" y="0"/>
                </a:cxn>
                <a:cxn ang="0">
                  <a:pos x="462" y="6"/>
                </a:cxn>
                <a:cxn ang="0">
                  <a:pos x="456" y="18"/>
                </a:cxn>
                <a:cxn ang="0">
                  <a:pos x="444" y="24"/>
                </a:cxn>
                <a:cxn ang="0">
                  <a:pos x="462" y="30"/>
                </a:cxn>
                <a:cxn ang="0">
                  <a:pos x="480" y="18"/>
                </a:cxn>
                <a:cxn ang="0">
                  <a:pos x="498" y="0"/>
                </a:cxn>
                <a:cxn ang="0">
                  <a:pos x="510" y="6"/>
                </a:cxn>
                <a:cxn ang="0">
                  <a:pos x="516" y="30"/>
                </a:cxn>
                <a:cxn ang="0">
                  <a:pos x="480" y="84"/>
                </a:cxn>
                <a:cxn ang="0">
                  <a:pos x="486" y="114"/>
                </a:cxn>
                <a:cxn ang="0">
                  <a:pos x="516" y="132"/>
                </a:cxn>
                <a:cxn ang="0">
                  <a:pos x="444" y="144"/>
                </a:cxn>
                <a:cxn ang="0">
                  <a:pos x="372" y="168"/>
                </a:cxn>
                <a:cxn ang="0">
                  <a:pos x="372" y="192"/>
                </a:cxn>
                <a:cxn ang="0">
                  <a:pos x="384" y="216"/>
                </a:cxn>
                <a:cxn ang="0">
                  <a:pos x="378" y="234"/>
                </a:cxn>
                <a:cxn ang="0">
                  <a:pos x="372" y="228"/>
                </a:cxn>
                <a:cxn ang="0">
                  <a:pos x="366" y="228"/>
                </a:cxn>
                <a:cxn ang="0">
                  <a:pos x="354" y="228"/>
                </a:cxn>
                <a:cxn ang="0">
                  <a:pos x="342" y="222"/>
                </a:cxn>
                <a:cxn ang="0">
                  <a:pos x="336" y="222"/>
                </a:cxn>
                <a:cxn ang="0">
                  <a:pos x="324" y="216"/>
                </a:cxn>
                <a:cxn ang="0">
                  <a:pos x="228" y="210"/>
                </a:cxn>
                <a:cxn ang="0">
                  <a:pos x="156" y="270"/>
                </a:cxn>
                <a:cxn ang="0">
                  <a:pos x="120" y="282"/>
                </a:cxn>
                <a:cxn ang="0">
                  <a:pos x="12" y="282"/>
                </a:cxn>
                <a:cxn ang="0">
                  <a:pos x="0" y="210"/>
                </a:cxn>
              </a:cxnLst>
              <a:rect l="0" t="0" r="r" b="b"/>
              <a:pathLst>
                <a:path w="516" h="282">
                  <a:moveTo>
                    <a:pt x="0" y="210"/>
                  </a:moveTo>
                  <a:lnTo>
                    <a:pt x="0" y="198"/>
                  </a:lnTo>
                  <a:lnTo>
                    <a:pt x="12" y="198"/>
                  </a:lnTo>
                  <a:lnTo>
                    <a:pt x="12" y="186"/>
                  </a:lnTo>
                  <a:lnTo>
                    <a:pt x="24" y="186"/>
                  </a:lnTo>
                  <a:lnTo>
                    <a:pt x="24" y="174"/>
                  </a:lnTo>
                  <a:lnTo>
                    <a:pt x="36" y="174"/>
                  </a:lnTo>
                  <a:lnTo>
                    <a:pt x="36" y="168"/>
                  </a:lnTo>
                  <a:lnTo>
                    <a:pt x="36" y="162"/>
                  </a:lnTo>
                  <a:lnTo>
                    <a:pt x="48" y="162"/>
                  </a:lnTo>
                  <a:lnTo>
                    <a:pt x="48" y="150"/>
                  </a:lnTo>
                  <a:lnTo>
                    <a:pt x="60" y="150"/>
                  </a:lnTo>
                  <a:lnTo>
                    <a:pt x="60" y="138"/>
                  </a:lnTo>
                  <a:lnTo>
                    <a:pt x="72" y="138"/>
                  </a:lnTo>
                  <a:lnTo>
                    <a:pt x="72" y="126"/>
                  </a:lnTo>
                  <a:lnTo>
                    <a:pt x="84" y="126"/>
                  </a:lnTo>
                  <a:lnTo>
                    <a:pt x="84" y="114"/>
                  </a:lnTo>
                  <a:lnTo>
                    <a:pt x="102" y="114"/>
                  </a:lnTo>
                  <a:lnTo>
                    <a:pt x="96" y="102"/>
                  </a:lnTo>
                  <a:lnTo>
                    <a:pt x="114" y="102"/>
                  </a:lnTo>
                  <a:lnTo>
                    <a:pt x="114" y="96"/>
                  </a:lnTo>
                  <a:lnTo>
                    <a:pt x="114" y="90"/>
                  </a:lnTo>
                  <a:lnTo>
                    <a:pt x="126" y="90"/>
                  </a:lnTo>
                  <a:lnTo>
                    <a:pt x="126" y="78"/>
                  </a:lnTo>
                  <a:lnTo>
                    <a:pt x="138" y="78"/>
                  </a:lnTo>
                  <a:lnTo>
                    <a:pt x="138" y="72"/>
                  </a:lnTo>
                  <a:lnTo>
                    <a:pt x="138" y="66"/>
                  </a:lnTo>
                  <a:lnTo>
                    <a:pt x="144" y="66"/>
                  </a:lnTo>
                  <a:lnTo>
                    <a:pt x="150" y="66"/>
                  </a:lnTo>
                  <a:lnTo>
                    <a:pt x="150" y="60"/>
                  </a:lnTo>
                  <a:lnTo>
                    <a:pt x="150" y="54"/>
                  </a:lnTo>
                  <a:lnTo>
                    <a:pt x="162" y="54"/>
                  </a:lnTo>
                  <a:lnTo>
                    <a:pt x="162" y="42"/>
                  </a:lnTo>
                  <a:lnTo>
                    <a:pt x="174" y="42"/>
                  </a:lnTo>
                  <a:lnTo>
                    <a:pt x="174" y="36"/>
                  </a:lnTo>
                  <a:lnTo>
                    <a:pt x="174" y="30"/>
                  </a:lnTo>
                  <a:lnTo>
                    <a:pt x="180" y="30"/>
                  </a:lnTo>
                  <a:lnTo>
                    <a:pt x="234" y="30"/>
                  </a:lnTo>
                  <a:lnTo>
                    <a:pt x="396" y="36"/>
                  </a:lnTo>
                  <a:lnTo>
                    <a:pt x="408" y="36"/>
                  </a:lnTo>
                  <a:lnTo>
                    <a:pt x="426" y="30"/>
                  </a:lnTo>
                  <a:lnTo>
                    <a:pt x="444" y="6"/>
                  </a:lnTo>
                  <a:lnTo>
                    <a:pt x="450" y="6"/>
                  </a:lnTo>
                  <a:lnTo>
                    <a:pt x="456" y="0"/>
                  </a:lnTo>
                  <a:lnTo>
                    <a:pt x="456" y="6"/>
                  </a:lnTo>
                  <a:lnTo>
                    <a:pt x="462" y="6"/>
                  </a:lnTo>
                  <a:lnTo>
                    <a:pt x="462" y="12"/>
                  </a:lnTo>
                  <a:lnTo>
                    <a:pt x="456" y="18"/>
                  </a:lnTo>
                  <a:lnTo>
                    <a:pt x="450" y="24"/>
                  </a:lnTo>
                  <a:lnTo>
                    <a:pt x="444" y="24"/>
                  </a:lnTo>
                  <a:lnTo>
                    <a:pt x="444" y="30"/>
                  </a:lnTo>
                  <a:lnTo>
                    <a:pt x="462" y="30"/>
                  </a:lnTo>
                  <a:lnTo>
                    <a:pt x="474" y="30"/>
                  </a:lnTo>
                  <a:lnTo>
                    <a:pt x="480" y="18"/>
                  </a:lnTo>
                  <a:lnTo>
                    <a:pt x="486" y="12"/>
                  </a:lnTo>
                  <a:lnTo>
                    <a:pt x="498" y="0"/>
                  </a:lnTo>
                  <a:lnTo>
                    <a:pt x="504" y="0"/>
                  </a:lnTo>
                  <a:lnTo>
                    <a:pt x="510" y="6"/>
                  </a:lnTo>
                  <a:lnTo>
                    <a:pt x="516" y="24"/>
                  </a:lnTo>
                  <a:lnTo>
                    <a:pt x="516" y="30"/>
                  </a:lnTo>
                  <a:lnTo>
                    <a:pt x="510" y="60"/>
                  </a:lnTo>
                  <a:lnTo>
                    <a:pt x="480" y="84"/>
                  </a:lnTo>
                  <a:lnTo>
                    <a:pt x="474" y="96"/>
                  </a:lnTo>
                  <a:lnTo>
                    <a:pt x="486" y="114"/>
                  </a:lnTo>
                  <a:lnTo>
                    <a:pt x="492" y="126"/>
                  </a:lnTo>
                  <a:lnTo>
                    <a:pt x="516" y="132"/>
                  </a:lnTo>
                  <a:lnTo>
                    <a:pt x="516" y="144"/>
                  </a:lnTo>
                  <a:lnTo>
                    <a:pt x="444" y="144"/>
                  </a:lnTo>
                  <a:lnTo>
                    <a:pt x="444" y="168"/>
                  </a:lnTo>
                  <a:lnTo>
                    <a:pt x="372" y="168"/>
                  </a:lnTo>
                  <a:lnTo>
                    <a:pt x="372" y="186"/>
                  </a:lnTo>
                  <a:lnTo>
                    <a:pt x="372" y="192"/>
                  </a:lnTo>
                  <a:lnTo>
                    <a:pt x="372" y="216"/>
                  </a:lnTo>
                  <a:lnTo>
                    <a:pt x="384" y="216"/>
                  </a:lnTo>
                  <a:lnTo>
                    <a:pt x="384" y="234"/>
                  </a:lnTo>
                  <a:lnTo>
                    <a:pt x="378" y="234"/>
                  </a:lnTo>
                  <a:lnTo>
                    <a:pt x="378" y="228"/>
                  </a:lnTo>
                  <a:lnTo>
                    <a:pt x="372" y="228"/>
                  </a:lnTo>
                  <a:lnTo>
                    <a:pt x="372" y="222"/>
                  </a:lnTo>
                  <a:lnTo>
                    <a:pt x="366" y="228"/>
                  </a:lnTo>
                  <a:lnTo>
                    <a:pt x="360" y="222"/>
                  </a:lnTo>
                  <a:lnTo>
                    <a:pt x="354" y="228"/>
                  </a:lnTo>
                  <a:lnTo>
                    <a:pt x="348" y="222"/>
                  </a:lnTo>
                  <a:lnTo>
                    <a:pt x="342" y="222"/>
                  </a:lnTo>
                  <a:lnTo>
                    <a:pt x="342" y="216"/>
                  </a:lnTo>
                  <a:lnTo>
                    <a:pt x="336" y="222"/>
                  </a:lnTo>
                  <a:lnTo>
                    <a:pt x="330" y="216"/>
                  </a:lnTo>
                  <a:lnTo>
                    <a:pt x="324" y="216"/>
                  </a:lnTo>
                  <a:lnTo>
                    <a:pt x="324" y="210"/>
                  </a:lnTo>
                  <a:lnTo>
                    <a:pt x="228" y="210"/>
                  </a:lnTo>
                  <a:lnTo>
                    <a:pt x="156" y="210"/>
                  </a:lnTo>
                  <a:lnTo>
                    <a:pt x="156" y="270"/>
                  </a:lnTo>
                  <a:lnTo>
                    <a:pt x="156" y="282"/>
                  </a:lnTo>
                  <a:lnTo>
                    <a:pt x="120" y="282"/>
                  </a:lnTo>
                  <a:lnTo>
                    <a:pt x="24" y="282"/>
                  </a:lnTo>
                  <a:lnTo>
                    <a:pt x="12" y="282"/>
                  </a:lnTo>
                  <a:lnTo>
                    <a:pt x="12" y="210"/>
                  </a:lnTo>
                  <a:lnTo>
                    <a:pt x="0" y="210"/>
                  </a:lnTo>
                  <a:close/>
                </a:path>
              </a:pathLst>
            </a:custGeom>
            <a:solidFill>
              <a:srgbClr val="FFA0A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61" name="Freeform 29"/>
            <p:cNvSpPr>
              <a:spLocks/>
            </p:cNvSpPr>
            <p:nvPr/>
          </p:nvSpPr>
          <p:spPr bwMode="auto">
            <a:xfrm>
              <a:off x="1712" y="1395"/>
              <a:ext cx="330" cy="504"/>
            </a:xfrm>
            <a:custGeom>
              <a:avLst/>
              <a:gdLst/>
              <a:ahLst/>
              <a:cxnLst>
                <a:cxn ang="0">
                  <a:pos x="0" y="324"/>
                </a:cxn>
                <a:cxn ang="0">
                  <a:pos x="0" y="300"/>
                </a:cxn>
                <a:cxn ang="0">
                  <a:pos x="0" y="270"/>
                </a:cxn>
                <a:cxn ang="0">
                  <a:pos x="0" y="222"/>
                </a:cxn>
                <a:cxn ang="0">
                  <a:pos x="12" y="216"/>
                </a:cxn>
                <a:cxn ang="0">
                  <a:pos x="36" y="216"/>
                </a:cxn>
                <a:cxn ang="0">
                  <a:pos x="48" y="192"/>
                </a:cxn>
                <a:cxn ang="0">
                  <a:pos x="54" y="174"/>
                </a:cxn>
                <a:cxn ang="0">
                  <a:pos x="54" y="144"/>
                </a:cxn>
                <a:cxn ang="0">
                  <a:pos x="54" y="138"/>
                </a:cxn>
                <a:cxn ang="0">
                  <a:pos x="54" y="114"/>
                </a:cxn>
                <a:cxn ang="0">
                  <a:pos x="66" y="108"/>
                </a:cxn>
                <a:cxn ang="0">
                  <a:pos x="90" y="108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90" y="54"/>
                </a:cxn>
                <a:cxn ang="0">
                  <a:pos x="90" y="30"/>
                </a:cxn>
                <a:cxn ang="0">
                  <a:pos x="90" y="0"/>
                </a:cxn>
                <a:cxn ang="0">
                  <a:pos x="132" y="0"/>
                </a:cxn>
                <a:cxn ang="0">
                  <a:pos x="162" y="0"/>
                </a:cxn>
                <a:cxn ang="0">
                  <a:pos x="180" y="6"/>
                </a:cxn>
                <a:cxn ang="0">
                  <a:pos x="204" y="6"/>
                </a:cxn>
                <a:cxn ang="0">
                  <a:pos x="282" y="6"/>
                </a:cxn>
                <a:cxn ang="0">
                  <a:pos x="330" y="6"/>
                </a:cxn>
                <a:cxn ang="0">
                  <a:pos x="324" y="150"/>
                </a:cxn>
                <a:cxn ang="0">
                  <a:pos x="300" y="216"/>
                </a:cxn>
                <a:cxn ang="0">
                  <a:pos x="300" y="456"/>
                </a:cxn>
                <a:cxn ang="0">
                  <a:pos x="288" y="456"/>
                </a:cxn>
                <a:cxn ang="0">
                  <a:pos x="270" y="456"/>
                </a:cxn>
                <a:cxn ang="0">
                  <a:pos x="258" y="456"/>
                </a:cxn>
                <a:cxn ang="0">
                  <a:pos x="234" y="462"/>
                </a:cxn>
                <a:cxn ang="0">
                  <a:pos x="198" y="462"/>
                </a:cxn>
                <a:cxn ang="0">
                  <a:pos x="180" y="468"/>
                </a:cxn>
                <a:cxn ang="0">
                  <a:pos x="180" y="492"/>
                </a:cxn>
                <a:cxn ang="0">
                  <a:pos x="174" y="498"/>
                </a:cxn>
                <a:cxn ang="0">
                  <a:pos x="156" y="504"/>
                </a:cxn>
                <a:cxn ang="0">
                  <a:pos x="144" y="492"/>
                </a:cxn>
                <a:cxn ang="0">
                  <a:pos x="138" y="480"/>
                </a:cxn>
                <a:cxn ang="0">
                  <a:pos x="144" y="462"/>
                </a:cxn>
                <a:cxn ang="0">
                  <a:pos x="150" y="456"/>
                </a:cxn>
                <a:cxn ang="0">
                  <a:pos x="144" y="450"/>
                </a:cxn>
                <a:cxn ang="0">
                  <a:pos x="126" y="456"/>
                </a:cxn>
                <a:cxn ang="0">
                  <a:pos x="114" y="450"/>
                </a:cxn>
                <a:cxn ang="0">
                  <a:pos x="108" y="438"/>
                </a:cxn>
                <a:cxn ang="0">
                  <a:pos x="96" y="402"/>
                </a:cxn>
                <a:cxn ang="0">
                  <a:pos x="84" y="390"/>
                </a:cxn>
                <a:cxn ang="0">
                  <a:pos x="72" y="378"/>
                </a:cxn>
                <a:cxn ang="0">
                  <a:pos x="60" y="378"/>
                </a:cxn>
                <a:cxn ang="0">
                  <a:pos x="36" y="372"/>
                </a:cxn>
                <a:cxn ang="0">
                  <a:pos x="30" y="360"/>
                </a:cxn>
                <a:cxn ang="0">
                  <a:pos x="24" y="348"/>
                </a:cxn>
                <a:cxn ang="0">
                  <a:pos x="0" y="330"/>
                </a:cxn>
              </a:cxnLst>
              <a:rect l="0" t="0" r="r" b="b"/>
              <a:pathLst>
                <a:path w="330" h="504">
                  <a:moveTo>
                    <a:pt x="0" y="330"/>
                  </a:moveTo>
                  <a:lnTo>
                    <a:pt x="0" y="324"/>
                  </a:lnTo>
                  <a:lnTo>
                    <a:pt x="0" y="306"/>
                  </a:lnTo>
                  <a:lnTo>
                    <a:pt x="0" y="300"/>
                  </a:lnTo>
                  <a:lnTo>
                    <a:pt x="0" y="288"/>
                  </a:lnTo>
                  <a:lnTo>
                    <a:pt x="0" y="270"/>
                  </a:lnTo>
                  <a:lnTo>
                    <a:pt x="0" y="264"/>
                  </a:lnTo>
                  <a:lnTo>
                    <a:pt x="0" y="222"/>
                  </a:lnTo>
                  <a:lnTo>
                    <a:pt x="0" y="216"/>
                  </a:lnTo>
                  <a:lnTo>
                    <a:pt x="12" y="216"/>
                  </a:lnTo>
                  <a:lnTo>
                    <a:pt x="30" y="216"/>
                  </a:lnTo>
                  <a:lnTo>
                    <a:pt x="36" y="216"/>
                  </a:lnTo>
                  <a:lnTo>
                    <a:pt x="48" y="216"/>
                  </a:lnTo>
                  <a:lnTo>
                    <a:pt x="48" y="192"/>
                  </a:lnTo>
                  <a:lnTo>
                    <a:pt x="54" y="180"/>
                  </a:lnTo>
                  <a:lnTo>
                    <a:pt x="54" y="174"/>
                  </a:lnTo>
                  <a:lnTo>
                    <a:pt x="54" y="162"/>
                  </a:lnTo>
                  <a:lnTo>
                    <a:pt x="54" y="144"/>
                  </a:lnTo>
                  <a:lnTo>
                    <a:pt x="48" y="144"/>
                  </a:lnTo>
                  <a:lnTo>
                    <a:pt x="54" y="138"/>
                  </a:lnTo>
                  <a:lnTo>
                    <a:pt x="54" y="132"/>
                  </a:lnTo>
                  <a:lnTo>
                    <a:pt x="54" y="114"/>
                  </a:lnTo>
                  <a:lnTo>
                    <a:pt x="54" y="108"/>
                  </a:lnTo>
                  <a:lnTo>
                    <a:pt x="66" y="108"/>
                  </a:lnTo>
                  <a:lnTo>
                    <a:pt x="78" y="108"/>
                  </a:lnTo>
                  <a:lnTo>
                    <a:pt x="90" y="108"/>
                  </a:lnTo>
                  <a:lnTo>
                    <a:pt x="90" y="102"/>
                  </a:lnTo>
                  <a:lnTo>
                    <a:pt x="90" y="84"/>
                  </a:lnTo>
                  <a:lnTo>
                    <a:pt x="90" y="78"/>
                  </a:lnTo>
                  <a:lnTo>
                    <a:pt x="90" y="66"/>
                  </a:lnTo>
                  <a:lnTo>
                    <a:pt x="90" y="60"/>
                  </a:lnTo>
                  <a:lnTo>
                    <a:pt x="90" y="54"/>
                  </a:lnTo>
                  <a:lnTo>
                    <a:pt x="90" y="36"/>
                  </a:lnTo>
                  <a:lnTo>
                    <a:pt x="90" y="30"/>
                  </a:lnTo>
                  <a:lnTo>
                    <a:pt x="90" y="12"/>
                  </a:lnTo>
                  <a:lnTo>
                    <a:pt x="90" y="0"/>
                  </a:lnTo>
                  <a:lnTo>
                    <a:pt x="102" y="0"/>
                  </a:lnTo>
                  <a:lnTo>
                    <a:pt x="132" y="0"/>
                  </a:lnTo>
                  <a:lnTo>
                    <a:pt x="156" y="0"/>
                  </a:lnTo>
                  <a:lnTo>
                    <a:pt x="162" y="0"/>
                  </a:lnTo>
                  <a:lnTo>
                    <a:pt x="168" y="6"/>
                  </a:lnTo>
                  <a:lnTo>
                    <a:pt x="180" y="6"/>
                  </a:lnTo>
                  <a:lnTo>
                    <a:pt x="198" y="6"/>
                  </a:lnTo>
                  <a:lnTo>
                    <a:pt x="204" y="6"/>
                  </a:lnTo>
                  <a:lnTo>
                    <a:pt x="234" y="6"/>
                  </a:lnTo>
                  <a:lnTo>
                    <a:pt x="282" y="6"/>
                  </a:lnTo>
                  <a:lnTo>
                    <a:pt x="312" y="6"/>
                  </a:lnTo>
                  <a:lnTo>
                    <a:pt x="330" y="6"/>
                  </a:lnTo>
                  <a:lnTo>
                    <a:pt x="324" y="90"/>
                  </a:lnTo>
                  <a:lnTo>
                    <a:pt x="324" y="150"/>
                  </a:lnTo>
                  <a:lnTo>
                    <a:pt x="300" y="150"/>
                  </a:lnTo>
                  <a:lnTo>
                    <a:pt x="300" y="216"/>
                  </a:lnTo>
                  <a:lnTo>
                    <a:pt x="300" y="420"/>
                  </a:lnTo>
                  <a:lnTo>
                    <a:pt x="300" y="456"/>
                  </a:lnTo>
                  <a:lnTo>
                    <a:pt x="294" y="456"/>
                  </a:lnTo>
                  <a:lnTo>
                    <a:pt x="288" y="456"/>
                  </a:lnTo>
                  <a:lnTo>
                    <a:pt x="282" y="456"/>
                  </a:lnTo>
                  <a:lnTo>
                    <a:pt x="270" y="456"/>
                  </a:lnTo>
                  <a:lnTo>
                    <a:pt x="264" y="456"/>
                  </a:lnTo>
                  <a:lnTo>
                    <a:pt x="258" y="456"/>
                  </a:lnTo>
                  <a:lnTo>
                    <a:pt x="252" y="456"/>
                  </a:lnTo>
                  <a:lnTo>
                    <a:pt x="234" y="462"/>
                  </a:lnTo>
                  <a:lnTo>
                    <a:pt x="222" y="456"/>
                  </a:lnTo>
                  <a:lnTo>
                    <a:pt x="198" y="462"/>
                  </a:lnTo>
                  <a:lnTo>
                    <a:pt x="186" y="462"/>
                  </a:lnTo>
                  <a:lnTo>
                    <a:pt x="180" y="468"/>
                  </a:lnTo>
                  <a:lnTo>
                    <a:pt x="180" y="474"/>
                  </a:lnTo>
                  <a:lnTo>
                    <a:pt x="180" y="492"/>
                  </a:lnTo>
                  <a:lnTo>
                    <a:pt x="180" y="498"/>
                  </a:lnTo>
                  <a:lnTo>
                    <a:pt x="174" y="498"/>
                  </a:lnTo>
                  <a:lnTo>
                    <a:pt x="168" y="504"/>
                  </a:lnTo>
                  <a:lnTo>
                    <a:pt x="156" y="504"/>
                  </a:lnTo>
                  <a:lnTo>
                    <a:pt x="150" y="498"/>
                  </a:lnTo>
                  <a:lnTo>
                    <a:pt x="144" y="492"/>
                  </a:lnTo>
                  <a:lnTo>
                    <a:pt x="138" y="486"/>
                  </a:lnTo>
                  <a:lnTo>
                    <a:pt x="138" y="480"/>
                  </a:lnTo>
                  <a:lnTo>
                    <a:pt x="144" y="474"/>
                  </a:lnTo>
                  <a:lnTo>
                    <a:pt x="144" y="462"/>
                  </a:lnTo>
                  <a:lnTo>
                    <a:pt x="150" y="462"/>
                  </a:lnTo>
                  <a:lnTo>
                    <a:pt x="150" y="456"/>
                  </a:lnTo>
                  <a:lnTo>
                    <a:pt x="150" y="450"/>
                  </a:lnTo>
                  <a:lnTo>
                    <a:pt x="144" y="450"/>
                  </a:lnTo>
                  <a:lnTo>
                    <a:pt x="138" y="456"/>
                  </a:lnTo>
                  <a:lnTo>
                    <a:pt x="126" y="456"/>
                  </a:lnTo>
                  <a:lnTo>
                    <a:pt x="120" y="456"/>
                  </a:lnTo>
                  <a:lnTo>
                    <a:pt x="114" y="450"/>
                  </a:lnTo>
                  <a:lnTo>
                    <a:pt x="108" y="444"/>
                  </a:lnTo>
                  <a:lnTo>
                    <a:pt x="108" y="438"/>
                  </a:lnTo>
                  <a:lnTo>
                    <a:pt x="108" y="426"/>
                  </a:lnTo>
                  <a:lnTo>
                    <a:pt x="96" y="402"/>
                  </a:lnTo>
                  <a:lnTo>
                    <a:pt x="84" y="396"/>
                  </a:lnTo>
                  <a:lnTo>
                    <a:pt x="84" y="390"/>
                  </a:lnTo>
                  <a:lnTo>
                    <a:pt x="78" y="384"/>
                  </a:lnTo>
                  <a:lnTo>
                    <a:pt x="72" y="378"/>
                  </a:lnTo>
                  <a:lnTo>
                    <a:pt x="66" y="378"/>
                  </a:lnTo>
                  <a:lnTo>
                    <a:pt x="60" y="378"/>
                  </a:lnTo>
                  <a:lnTo>
                    <a:pt x="48" y="378"/>
                  </a:lnTo>
                  <a:lnTo>
                    <a:pt x="36" y="372"/>
                  </a:lnTo>
                  <a:lnTo>
                    <a:pt x="30" y="366"/>
                  </a:lnTo>
                  <a:lnTo>
                    <a:pt x="30" y="360"/>
                  </a:lnTo>
                  <a:lnTo>
                    <a:pt x="30" y="354"/>
                  </a:lnTo>
                  <a:lnTo>
                    <a:pt x="24" y="348"/>
                  </a:lnTo>
                  <a:lnTo>
                    <a:pt x="12" y="336"/>
                  </a:lnTo>
                  <a:lnTo>
                    <a:pt x="0" y="330"/>
                  </a:lnTo>
                  <a:close/>
                </a:path>
              </a:pathLst>
            </a:custGeom>
            <a:solidFill>
              <a:srgbClr val="00D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62" name="Freeform 30"/>
            <p:cNvSpPr>
              <a:spLocks/>
            </p:cNvSpPr>
            <p:nvPr/>
          </p:nvSpPr>
          <p:spPr bwMode="auto">
            <a:xfrm>
              <a:off x="2078" y="1983"/>
              <a:ext cx="487" cy="426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72" y="60"/>
                </a:cxn>
                <a:cxn ang="0">
                  <a:pos x="156" y="48"/>
                </a:cxn>
                <a:cxn ang="0">
                  <a:pos x="180" y="48"/>
                </a:cxn>
                <a:cxn ang="0">
                  <a:pos x="192" y="66"/>
                </a:cxn>
                <a:cxn ang="0">
                  <a:pos x="204" y="84"/>
                </a:cxn>
                <a:cxn ang="0">
                  <a:pos x="198" y="108"/>
                </a:cxn>
                <a:cxn ang="0">
                  <a:pos x="198" y="126"/>
                </a:cxn>
                <a:cxn ang="0">
                  <a:pos x="216" y="138"/>
                </a:cxn>
                <a:cxn ang="0">
                  <a:pos x="204" y="126"/>
                </a:cxn>
                <a:cxn ang="0">
                  <a:pos x="210" y="114"/>
                </a:cxn>
                <a:cxn ang="0">
                  <a:pos x="204" y="102"/>
                </a:cxn>
                <a:cxn ang="0">
                  <a:pos x="204" y="90"/>
                </a:cxn>
                <a:cxn ang="0">
                  <a:pos x="210" y="90"/>
                </a:cxn>
                <a:cxn ang="0">
                  <a:pos x="222" y="84"/>
                </a:cxn>
                <a:cxn ang="0">
                  <a:pos x="228" y="66"/>
                </a:cxn>
                <a:cxn ang="0">
                  <a:pos x="427" y="0"/>
                </a:cxn>
                <a:cxn ang="0">
                  <a:pos x="457" y="72"/>
                </a:cxn>
                <a:cxn ang="0">
                  <a:pos x="457" y="144"/>
                </a:cxn>
                <a:cxn ang="0">
                  <a:pos x="457" y="228"/>
                </a:cxn>
                <a:cxn ang="0">
                  <a:pos x="451" y="240"/>
                </a:cxn>
                <a:cxn ang="0">
                  <a:pos x="445" y="258"/>
                </a:cxn>
                <a:cxn ang="0">
                  <a:pos x="439" y="282"/>
                </a:cxn>
                <a:cxn ang="0">
                  <a:pos x="439" y="306"/>
                </a:cxn>
                <a:cxn ang="0">
                  <a:pos x="487" y="426"/>
                </a:cxn>
                <a:cxn ang="0">
                  <a:pos x="463" y="426"/>
                </a:cxn>
                <a:cxn ang="0">
                  <a:pos x="445" y="426"/>
                </a:cxn>
                <a:cxn ang="0">
                  <a:pos x="421" y="426"/>
                </a:cxn>
                <a:cxn ang="0">
                  <a:pos x="355" y="426"/>
                </a:cxn>
                <a:cxn ang="0">
                  <a:pos x="343" y="396"/>
                </a:cxn>
                <a:cxn ang="0">
                  <a:pos x="343" y="354"/>
                </a:cxn>
                <a:cxn ang="0">
                  <a:pos x="307" y="354"/>
                </a:cxn>
                <a:cxn ang="0">
                  <a:pos x="276" y="318"/>
                </a:cxn>
                <a:cxn ang="0">
                  <a:pos x="246" y="318"/>
                </a:cxn>
                <a:cxn ang="0">
                  <a:pos x="210" y="318"/>
                </a:cxn>
                <a:cxn ang="0">
                  <a:pos x="210" y="300"/>
                </a:cxn>
                <a:cxn ang="0">
                  <a:pos x="168" y="276"/>
                </a:cxn>
                <a:cxn ang="0">
                  <a:pos x="168" y="264"/>
                </a:cxn>
                <a:cxn ang="0">
                  <a:pos x="138" y="234"/>
                </a:cxn>
                <a:cxn ang="0">
                  <a:pos x="138" y="204"/>
                </a:cxn>
                <a:cxn ang="0">
                  <a:pos x="66" y="186"/>
                </a:cxn>
                <a:cxn ang="0">
                  <a:pos x="66" y="150"/>
                </a:cxn>
                <a:cxn ang="0">
                  <a:pos x="0" y="132"/>
                </a:cxn>
              </a:cxnLst>
              <a:rect l="0" t="0" r="r" b="b"/>
              <a:pathLst>
                <a:path w="487" h="426">
                  <a:moveTo>
                    <a:pt x="0" y="132"/>
                  </a:moveTo>
                  <a:lnTo>
                    <a:pt x="0" y="108"/>
                  </a:lnTo>
                  <a:lnTo>
                    <a:pt x="0" y="102"/>
                  </a:lnTo>
                  <a:lnTo>
                    <a:pt x="0" y="84"/>
                  </a:lnTo>
                  <a:lnTo>
                    <a:pt x="72" y="84"/>
                  </a:lnTo>
                  <a:lnTo>
                    <a:pt x="72" y="60"/>
                  </a:lnTo>
                  <a:lnTo>
                    <a:pt x="144" y="60"/>
                  </a:lnTo>
                  <a:lnTo>
                    <a:pt x="144" y="48"/>
                  </a:lnTo>
                  <a:lnTo>
                    <a:pt x="156" y="48"/>
                  </a:lnTo>
                  <a:lnTo>
                    <a:pt x="162" y="48"/>
                  </a:lnTo>
                  <a:lnTo>
                    <a:pt x="174" y="48"/>
                  </a:lnTo>
                  <a:lnTo>
                    <a:pt x="180" y="48"/>
                  </a:lnTo>
                  <a:lnTo>
                    <a:pt x="186" y="54"/>
                  </a:lnTo>
                  <a:lnTo>
                    <a:pt x="192" y="60"/>
                  </a:lnTo>
                  <a:lnTo>
                    <a:pt x="192" y="66"/>
                  </a:lnTo>
                  <a:lnTo>
                    <a:pt x="198" y="72"/>
                  </a:lnTo>
                  <a:lnTo>
                    <a:pt x="198" y="78"/>
                  </a:lnTo>
                  <a:lnTo>
                    <a:pt x="204" y="84"/>
                  </a:lnTo>
                  <a:lnTo>
                    <a:pt x="204" y="90"/>
                  </a:lnTo>
                  <a:lnTo>
                    <a:pt x="204" y="96"/>
                  </a:lnTo>
                  <a:lnTo>
                    <a:pt x="198" y="108"/>
                  </a:lnTo>
                  <a:lnTo>
                    <a:pt x="198" y="120"/>
                  </a:lnTo>
                  <a:lnTo>
                    <a:pt x="192" y="120"/>
                  </a:lnTo>
                  <a:lnTo>
                    <a:pt x="198" y="126"/>
                  </a:lnTo>
                  <a:lnTo>
                    <a:pt x="198" y="132"/>
                  </a:lnTo>
                  <a:lnTo>
                    <a:pt x="210" y="138"/>
                  </a:lnTo>
                  <a:lnTo>
                    <a:pt x="216" y="138"/>
                  </a:lnTo>
                  <a:lnTo>
                    <a:pt x="210" y="138"/>
                  </a:lnTo>
                  <a:lnTo>
                    <a:pt x="210" y="132"/>
                  </a:lnTo>
                  <a:lnTo>
                    <a:pt x="204" y="126"/>
                  </a:lnTo>
                  <a:lnTo>
                    <a:pt x="210" y="126"/>
                  </a:lnTo>
                  <a:lnTo>
                    <a:pt x="210" y="120"/>
                  </a:lnTo>
                  <a:lnTo>
                    <a:pt x="210" y="114"/>
                  </a:lnTo>
                  <a:lnTo>
                    <a:pt x="210" y="108"/>
                  </a:lnTo>
                  <a:lnTo>
                    <a:pt x="204" y="108"/>
                  </a:lnTo>
                  <a:lnTo>
                    <a:pt x="204" y="102"/>
                  </a:lnTo>
                  <a:lnTo>
                    <a:pt x="210" y="102"/>
                  </a:lnTo>
                  <a:lnTo>
                    <a:pt x="204" y="96"/>
                  </a:lnTo>
                  <a:lnTo>
                    <a:pt x="204" y="90"/>
                  </a:lnTo>
                  <a:lnTo>
                    <a:pt x="210" y="90"/>
                  </a:lnTo>
                  <a:lnTo>
                    <a:pt x="210" y="84"/>
                  </a:lnTo>
                  <a:lnTo>
                    <a:pt x="210" y="90"/>
                  </a:lnTo>
                  <a:lnTo>
                    <a:pt x="216" y="90"/>
                  </a:lnTo>
                  <a:lnTo>
                    <a:pt x="216" y="84"/>
                  </a:lnTo>
                  <a:lnTo>
                    <a:pt x="222" y="84"/>
                  </a:lnTo>
                  <a:lnTo>
                    <a:pt x="228" y="78"/>
                  </a:lnTo>
                  <a:lnTo>
                    <a:pt x="228" y="72"/>
                  </a:lnTo>
                  <a:lnTo>
                    <a:pt x="228" y="66"/>
                  </a:lnTo>
                  <a:lnTo>
                    <a:pt x="355" y="72"/>
                  </a:lnTo>
                  <a:lnTo>
                    <a:pt x="355" y="0"/>
                  </a:lnTo>
                  <a:lnTo>
                    <a:pt x="427" y="0"/>
                  </a:lnTo>
                  <a:lnTo>
                    <a:pt x="463" y="0"/>
                  </a:lnTo>
                  <a:lnTo>
                    <a:pt x="463" y="6"/>
                  </a:lnTo>
                  <a:lnTo>
                    <a:pt x="457" y="72"/>
                  </a:lnTo>
                  <a:lnTo>
                    <a:pt x="457" y="108"/>
                  </a:lnTo>
                  <a:lnTo>
                    <a:pt x="457" y="120"/>
                  </a:lnTo>
                  <a:lnTo>
                    <a:pt x="457" y="144"/>
                  </a:lnTo>
                  <a:lnTo>
                    <a:pt x="457" y="204"/>
                  </a:lnTo>
                  <a:lnTo>
                    <a:pt x="457" y="216"/>
                  </a:lnTo>
                  <a:lnTo>
                    <a:pt x="457" y="228"/>
                  </a:lnTo>
                  <a:lnTo>
                    <a:pt x="457" y="234"/>
                  </a:lnTo>
                  <a:lnTo>
                    <a:pt x="451" y="234"/>
                  </a:lnTo>
                  <a:lnTo>
                    <a:pt x="451" y="240"/>
                  </a:lnTo>
                  <a:lnTo>
                    <a:pt x="445" y="246"/>
                  </a:lnTo>
                  <a:lnTo>
                    <a:pt x="445" y="252"/>
                  </a:lnTo>
                  <a:lnTo>
                    <a:pt x="445" y="258"/>
                  </a:lnTo>
                  <a:lnTo>
                    <a:pt x="445" y="264"/>
                  </a:lnTo>
                  <a:lnTo>
                    <a:pt x="439" y="276"/>
                  </a:lnTo>
                  <a:lnTo>
                    <a:pt x="439" y="282"/>
                  </a:lnTo>
                  <a:lnTo>
                    <a:pt x="439" y="288"/>
                  </a:lnTo>
                  <a:lnTo>
                    <a:pt x="439" y="300"/>
                  </a:lnTo>
                  <a:lnTo>
                    <a:pt x="439" y="306"/>
                  </a:lnTo>
                  <a:lnTo>
                    <a:pt x="433" y="318"/>
                  </a:lnTo>
                  <a:lnTo>
                    <a:pt x="487" y="318"/>
                  </a:lnTo>
                  <a:lnTo>
                    <a:pt x="487" y="426"/>
                  </a:lnTo>
                  <a:lnTo>
                    <a:pt x="481" y="426"/>
                  </a:lnTo>
                  <a:lnTo>
                    <a:pt x="475" y="426"/>
                  </a:lnTo>
                  <a:lnTo>
                    <a:pt x="463" y="426"/>
                  </a:lnTo>
                  <a:lnTo>
                    <a:pt x="457" y="426"/>
                  </a:lnTo>
                  <a:lnTo>
                    <a:pt x="451" y="426"/>
                  </a:lnTo>
                  <a:lnTo>
                    <a:pt x="445" y="426"/>
                  </a:lnTo>
                  <a:lnTo>
                    <a:pt x="439" y="426"/>
                  </a:lnTo>
                  <a:lnTo>
                    <a:pt x="427" y="426"/>
                  </a:lnTo>
                  <a:lnTo>
                    <a:pt x="421" y="426"/>
                  </a:lnTo>
                  <a:lnTo>
                    <a:pt x="367" y="426"/>
                  </a:lnTo>
                  <a:lnTo>
                    <a:pt x="361" y="426"/>
                  </a:lnTo>
                  <a:lnTo>
                    <a:pt x="355" y="426"/>
                  </a:lnTo>
                  <a:lnTo>
                    <a:pt x="343" y="426"/>
                  </a:lnTo>
                  <a:lnTo>
                    <a:pt x="343" y="420"/>
                  </a:lnTo>
                  <a:lnTo>
                    <a:pt x="343" y="396"/>
                  </a:lnTo>
                  <a:lnTo>
                    <a:pt x="343" y="372"/>
                  </a:lnTo>
                  <a:lnTo>
                    <a:pt x="343" y="366"/>
                  </a:lnTo>
                  <a:lnTo>
                    <a:pt x="343" y="354"/>
                  </a:lnTo>
                  <a:lnTo>
                    <a:pt x="337" y="354"/>
                  </a:lnTo>
                  <a:lnTo>
                    <a:pt x="319" y="354"/>
                  </a:lnTo>
                  <a:lnTo>
                    <a:pt x="307" y="354"/>
                  </a:lnTo>
                  <a:lnTo>
                    <a:pt x="282" y="354"/>
                  </a:lnTo>
                  <a:lnTo>
                    <a:pt x="270" y="354"/>
                  </a:lnTo>
                  <a:lnTo>
                    <a:pt x="276" y="318"/>
                  </a:lnTo>
                  <a:lnTo>
                    <a:pt x="264" y="318"/>
                  </a:lnTo>
                  <a:lnTo>
                    <a:pt x="258" y="318"/>
                  </a:lnTo>
                  <a:lnTo>
                    <a:pt x="246" y="318"/>
                  </a:lnTo>
                  <a:lnTo>
                    <a:pt x="234" y="318"/>
                  </a:lnTo>
                  <a:lnTo>
                    <a:pt x="222" y="318"/>
                  </a:lnTo>
                  <a:lnTo>
                    <a:pt x="210" y="318"/>
                  </a:lnTo>
                  <a:lnTo>
                    <a:pt x="210" y="312"/>
                  </a:lnTo>
                  <a:lnTo>
                    <a:pt x="210" y="306"/>
                  </a:lnTo>
                  <a:lnTo>
                    <a:pt x="210" y="300"/>
                  </a:lnTo>
                  <a:lnTo>
                    <a:pt x="210" y="276"/>
                  </a:lnTo>
                  <a:lnTo>
                    <a:pt x="186" y="276"/>
                  </a:lnTo>
                  <a:lnTo>
                    <a:pt x="168" y="276"/>
                  </a:lnTo>
                  <a:lnTo>
                    <a:pt x="174" y="270"/>
                  </a:lnTo>
                  <a:lnTo>
                    <a:pt x="174" y="264"/>
                  </a:lnTo>
                  <a:lnTo>
                    <a:pt x="168" y="264"/>
                  </a:lnTo>
                  <a:lnTo>
                    <a:pt x="156" y="264"/>
                  </a:lnTo>
                  <a:lnTo>
                    <a:pt x="138" y="264"/>
                  </a:lnTo>
                  <a:lnTo>
                    <a:pt x="138" y="234"/>
                  </a:lnTo>
                  <a:lnTo>
                    <a:pt x="138" y="222"/>
                  </a:lnTo>
                  <a:lnTo>
                    <a:pt x="138" y="216"/>
                  </a:lnTo>
                  <a:lnTo>
                    <a:pt x="138" y="204"/>
                  </a:lnTo>
                  <a:lnTo>
                    <a:pt x="84" y="204"/>
                  </a:lnTo>
                  <a:lnTo>
                    <a:pt x="66" y="204"/>
                  </a:lnTo>
                  <a:lnTo>
                    <a:pt x="66" y="186"/>
                  </a:lnTo>
                  <a:lnTo>
                    <a:pt x="66" y="180"/>
                  </a:lnTo>
                  <a:lnTo>
                    <a:pt x="66" y="174"/>
                  </a:lnTo>
                  <a:lnTo>
                    <a:pt x="66" y="150"/>
                  </a:lnTo>
                  <a:lnTo>
                    <a:pt x="72" y="132"/>
                  </a:lnTo>
                  <a:lnTo>
                    <a:pt x="12" y="132"/>
                  </a:lnTo>
                  <a:lnTo>
                    <a:pt x="0" y="132"/>
                  </a:lnTo>
                  <a:close/>
                </a:path>
              </a:pathLst>
            </a:custGeom>
            <a:solidFill>
              <a:srgbClr val="00D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63" name="Freeform 31"/>
            <p:cNvSpPr>
              <a:spLocks/>
            </p:cNvSpPr>
            <p:nvPr/>
          </p:nvSpPr>
          <p:spPr bwMode="auto">
            <a:xfrm>
              <a:off x="1946" y="1077"/>
              <a:ext cx="360" cy="330"/>
            </a:xfrm>
            <a:custGeom>
              <a:avLst/>
              <a:gdLst/>
              <a:ahLst/>
              <a:cxnLst>
                <a:cxn ang="0">
                  <a:pos x="0" y="312"/>
                </a:cxn>
                <a:cxn ang="0">
                  <a:pos x="0" y="252"/>
                </a:cxn>
                <a:cxn ang="0">
                  <a:pos x="6" y="198"/>
                </a:cxn>
                <a:cxn ang="0">
                  <a:pos x="6" y="174"/>
                </a:cxn>
                <a:cxn ang="0">
                  <a:pos x="6" y="150"/>
                </a:cxn>
                <a:cxn ang="0">
                  <a:pos x="6" y="126"/>
                </a:cxn>
                <a:cxn ang="0">
                  <a:pos x="6" y="114"/>
                </a:cxn>
                <a:cxn ang="0">
                  <a:pos x="6" y="102"/>
                </a:cxn>
                <a:cxn ang="0">
                  <a:pos x="6" y="84"/>
                </a:cxn>
                <a:cxn ang="0">
                  <a:pos x="6" y="54"/>
                </a:cxn>
                <a:cxn ang="0">
                  <a:pos x="6" y="36"/>
                </a:cxn>
                <a:cxn ang="0">
                  <a:pos x="6" y="0"/>
                </a:cxn>
                <a:cxn ang="0">
                  <a:pos x="18" y="0"/>
                </a:cxn>
                <a:cxn ang="0">
                  <a:pos x="66" y="6"/>
                </a:cxn>
                <a:cxn ang="0">
                  <a:pos x="78" y="42"/>
                </a:cxn>
                <a:cxn ang="0">
                  <a:pos x="102" y="42"/>
                </a:cxn>
                <a:cxn ang="0">
                  <a:pos x="132" y="42"/>
                </a:cxn>
                <a:cxn ang="0">
                  <a:pos x="192" y="42"/>
                </a:cxn>
                <a:cxn ang="0">
                  <a:pos x="222" y="42"/>
                </a:cxn>
                <a:cxn ang="0">
                  <a:pos x="324" y="42"/>
                </a:cxn>
                <a:cxn ang="0">
                  <a:pos x="360" y="78"/>
                </a:cxn>
                <a:cxn ang="0">
                  <a:pos x="360" y="114"/>
                </a:cxn>
                <a:cxn ang="0">
                  <a:pos x="360" y="270"/>
                </a:cxn>
                <a:cxn ang="0">
                  <a:pos x="300" y="270"/>
                </a:cxn>
                <a:cxn ang="0">
                  <a:pos x="276" y="270"/>
                </a:cxn>
                <a:cxn ang="0">
                  <a:pos x="252" y="270"/>
                </a:cxn>
                <a:cxn ang="0">
                  <a:pos x="228" y="270"/>
                </a:cxn>
                <a:cxn ang="0">
                  <a:pos x="216" y="300"/>
                </a:cxn>
                <a:cxn ang="0">
                  <a:pos x="216" y="330"/>
                </a:cxn>
                <a:cxn ang="0">
                  <a:pos x="180" y="324"/>
                </a:cxn>
                <a:cxn ang="0">
                  <a:pos x="156" y="324"/>
                </a:cxn>
                <a:cxn ang="0">
                  <a:pos x="132" y="324"/>
                </a:cxn>
                <a:cxn ang="0">
                  <a:pos x="102" y="324"/>
                </a:cxn>
                <a:cxn ang="0">
                  <a:pos x="78" y="324"/>
                </a:cxn>
                <a:cxn ang="0">
                  <a:pos x="0" y="324"/>
                </a:cxn>
              </a:cxnLst>
              <a:rect l="0" t="0" r="r" b="b"/>
              <a:pathLst>
                <a:path w="360" h="330">
                  <a:moveTo>
                    <a:pt x="0" y="324"/>
                  </a:moveTo>
                  <a:lnTo>
                    <a:pt x="0" y="312"/>
                  </a:lnTo>
                  <a:lnTo>
                    <a:pt x="0" y="300"/>
                  </a:lnTo>
                  <a:lnTo>
                    <a:pt x="0" y="252"/>
                  </a:lnTo>
                  <a:lnTo>
                    <a:pt x="6" y="204"/>
                  </a:lnTo>
                  <a:lnTo>
                    <a:pt x="6" y="198"/>
                  </a:lnTo>
                  <a:lnTo>
                    <a:pt x="6" y="192"/>
                  </a:lnTo>
                  <a:lnTo>
                    <a:pt x="6" y="174"/>
                  </a:lnTo>
                  <a:lnTo>
                    <a:pt x="6" y="156"/>
                  </a:lnTo>
                  <a:lnTo>
                    <a:pt x="6" y="150"/>
                  </a:lnTo>
                  <a:lnTo>
                    <a:pt x="6" y="132"/>
                  </a:lnTo>
                  <a:lnTo>
                    <a:pt x="6" y="126"/>
                  </a:lnTo>
                  <a:lnTo>
                    <a:pt x="6" y="120"/>
                  </a:lnTo>
                  <a:lnTo>
                    <a:pt x="6" y="114"/>
                  </a:lnTo>
                  <a:lnTo>
                    <a:pt x="6" y="108"/>
                  </a:lnTo>
                  <a:lnTo>
                    <a:pt x="6" y="102"/>
                  </a:lnTo>
                  <a:lnTo>
                    <a:pt x="6" y="96"/>
                  </a:lnTo>
                  <a:lnTo>
                    <a:pt x="6" y="84"/>
                  </a:lnTo>
                  <a:lnTo>
                    <a:pt x="6" y="72"/>
                  </a:lnTo>
                  <a:lnTo>
                    <a:pt x="6" y="54"/>
                  </a:lnTo>
                  <a:lnTo>
                    <a:pt x="6" y="42"/>
                  </a:lnTo>
                  <a:lnTo>
                    <a:pt x="6" y="36"/>
                  </a:lnTo>
                  <a:lnTo>
                    <a:pt x="6" y="3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18" y="0"/>
                  </a:lnTo>
                  <a:lnTo>
                    <a:pt x="42" y="6"/>
                  </a:lnTo>
                  <a:lnTo>
                    <a:pt x="66" y="6"/>
                  </a:lnTo>
                  <a:lnTo>
                    <a:pt x="78" y="6"/>
                  </a:lnTo>
                  <a:lnTo>
                    <a:pt x="78" y="42"/>
                  </a:lnTo>
                  <a:lnTo>
                    <a:pt x="84" y="42"/>
                  </a:lnTo>
                  <a:lnTo>
                    <a:pt x="102" y="42"/>
                  </a:lnTo>
                  <a:lnTo>
                    <a:pt x="114" y="42"/>
                  </a:lnTo>
                  <a:lnTo>
                    <a:pt x="132" y="42"/>
                  </a:lnTo>
                  <a:lnTo>
                    <a:pt x="174" y="42"/>
                  </a:lnTo>
                  <a:lnTo>
                    <a:pt x="192" y="42"/>
                  </a:lnTo>
                  <a:lnTo>
                    <a:pt x="210" y="42"/>
                  </a:lnTo>
                  <a:lnTo>
                    <a:pt x="222" y="42"/>
                  </a:lnTo>
                  <a:lnTo>
                    <a:pt x="300" y="42"/>
                  </a:lnTo>
                  <a:lnTo>
                    <a:pt x="324" y="42"/>
                  </a:lnTo>
                  <a:lnTo>
                    <a:pt x="360" y="48"/>
                  </a:lnTo>
                  <a:lnTo>
                    <a:pt x="360" y="78"/>
                  </a:lnTo>
                  <a:lnTo>
                    <a:pt x="360" y="102"/>
                  </a:lnTo>
                  <a:lnTo>
                    <a:pt x="360" y="114"/>
                  </a:lnTo>
                  <a:lnTo>
                    <a:pt x="360" y="186"/>
                  </a:lnTo>
                  <a:lnTo>
                    <a:pt x="360" y="270"/>
                  </a:lnTo>
                  <a:lnTo>
                    <a:pt x="306" y="270"/>
                  </a:lnTo>
                  <a:lnTo>
                    <a:pt x="300" y="270"/>
                  </a:lnTo>
                  <a:lnTo>
                    <a:pt x="288" y="270"/>
                  </a:lnTo>
                  <a:lnTo>
                    <a:pt x="276" y="270"/>
                  </a:lnTo>
                  <a:lnTo>
                    <a:pt x="264" y="270"/>
                  </a:lnTo>
                  <a:lnTo>
                    <a:pt x="252" y="270"/>
                  </a:lnTo>
                  <a:lnTo>
                    <a:pt x="240" y="270"/>
                  </a:lnTo>
                  <a:lnTo>
                    <a:pt x="228" y="270"/>
                  </a:lnTo>
                  <a:lnTo>
                    <a:pt x="216" y="270"/>
                  </a:lnTo>
                  <a:lnTo>
                    <a:pt x="216" y="300"/>
                  </a:lnTo>
                  <a:lnTo>
                    <a:pt x="216" y="306"/>
                  </a:lnTo>
                  <a:lnTo>
                    <a:pt x="216" y="330"/>
                  </a:lnTo>
                  <a:lnTo>
                    <a:pt x="192" y="324"/>
                  </a:lnTo>
                  <a:lnTo>
                    <a:pt x="180" y="324"/>
                  </a:lnTo>
                  <a:lnTo>
                    <a:pt x="168" y="324"/>
                  </a:lnTo>
                  <a:lnTo>
                    <a:pt x="156" y="324"/>
                  </a:lnTo>
                  <a:lnTo>
                    <a:pt x="144" y="324"/>
                  </a:lnTo>
                  <a:lnTo>
                    <a:pt x="132" y="324"/>
                  </a:lnTo>
                  <a:lnTo>
                    <a:pt x="114" y="324"/>
                  </a:lnTo>
                  <a:lnTo>
                    <a:pt x="102" y="324"/>
                  </a:lnTo>
                  <a:lnTo>
                    <a:pt x="96" y="324"/>
                  </a:lnTo>
                  <a:lnTo>
                    <a:pt x="78" y="324"/>
                  </a:lnTo>
                  <a:lnTo>
                    <a:pt x="48" y="324"/>
                  </a:lnTo>
                  <a:lnTo>
                    <a:pt x="0" y="324"/>
                  </a:lnTo>
                  <a:close/>
                </a:path>
              </a:pathLst>
            </a:custGeom>
            <a:solidFill>
              <a:srgbClr val="FF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64" name="Freeform 32"/>
            <p:cNvSpPr>
              <a:spLocks/>
            </p:cNvSpPr>
            <p:nvPr/>
          </p:nvSpPr>
          <p:spPr bwMode="auto">
            <a:xfrm>
              <a:off x="2012" y="1347"/>
              <a:ext cx="415" cy="348"/>
            </a:xfrm>
            <a:custGeom>
              <a:avLst/>
              <a:gdLst/>
              <a:ahLst/>
              <a:cxnLst>
                <a:cxn ang="0">
                  <a:pos x="0" y="264"/>
                </a:cxn>
                <a:cxn ang="0">
                  <a:pos x="108" y="270"/>
                </a:cxn>
                <a:cxn ang="0">
                  <a:pos x="120" y="270"/>
                </a:cxn>
                <a:cxn ang="0">
                  <a:pos x="150" y="270"/>
                </a:cxn>
                <a:cxn ang="0">
                  <a:pos x="168" y="270"/>
                </a:cxn>
                <a:cxn ang="0">
                  <a:pos x="192" y="270"/>
                </a:cxn>
                <a:cxn ang="0">
                  <a:pos x="210" y="270"/>
                </a:cxn>
                <a:cxn ang="0">
                  <a:pos x="252" y="270"/>
                </a:cxn>
                <a:cxn ang="0">
                  <a:pos x="252" y="342"/>
                </a:cxn>
                <a:cxn ang="0">
                  <a:pos x="276" y="342"/>
                </a:cxn>
                <a:cxn ang="0">
                  <a:pos x="288" y="342"/>
                </a:cxn>
                <a:cxn ang="0">
                  <a:pos x="306" y="348"/>
                </a:cxn>
                <a:cxn ang="0">
                  <a:pos x="355" y="348"/>
                </a:cxn>
                <a:cxn ang="0">
                  <a:pos x="385" y="348"/>
                </a:cxn>
                <a:cxn ang="0">
                  <a:pos x="403" y="348"/>
                </a:cxn>
                <a:cxn ang="0">
                  <a:pos x="403" y="270"/>
                </a:cxn>
                <a:cxn ang="0">
                  <a:pos x="409" y="204"/>
                </a:cxn>
                <a:cxn ang="0">
                  <a:pos x="409" y="132"/>
                </a:cxn>
                <a:cxn ang="0">
                  <a:pos x="415" y="60"/>
                </a:cxn>
                <a:cxn ang="0">
                  <a:pos x="409" y="60"/>
                </a:cxn>
                <a:cxn ang="0">
                  <a:pos x="403" y="60"/>
                </a:cxn>
                <a:cxn ang="0">
                  <a:pos x="397" y="60"/>
                </a:cxn>
                <a:cxn ang="0">
                  <a:pos x="391" y="60"/>
                </a:cxn>
                <a:cxn ang="0">
                  <a:pos x="373" y="60"/>
                </a:cxn>
                <a:cxn ang="0">
                  <a:pos x="361" y="60"/>
                </a:cxn>
                <a:cxn ang="0">
                  <a:pos x="355" y="60"/>
                </a:cxn>
                <a:cxn ang="0">
                  <a:pos x="348" y="60"/>
                </a:cxn>
                <a:cxn ang="0">
                  <a:pos x="342" y="60"/>
                </a:cxn>
                <a:cxn ang="0">
                  <a:pos x="330" y="60"/>
                </a:cxn>
                <a:cxn ang="0">
                  <a:pos x="324" y="60"/>
                </a:cxn>
                <a:cxn ang="0">
                  <a:pos x="318" y="60"/>
                </a:cxn>
                <a:cxn ang="0">
                  <a:pos x="306" y="60"/>
                </a:cxn>
                <a:cxn ang="0">
                  <a:pos x="294" y="60"/>
                </a:cxn>
                <a:cxn ang="0">
                  <a:pos x="294" y="48"/>
                </a:cxn>
                <a:cxn ang="0">
                  <a:pos x="294" y="36"/>
                </a:cxn>
                <a:cxn ang="0">
                  <a:pos x="294" y="30"/>
                </a:cxn>
                <a:cxn ang="0">
                  <a:pos x="294" y="6"/>
                </a:cxn>
                <a:cxn ang="0">
                  <a:pos x="294" y="0"/>
                </a:cxn>
                <a:cxn ang="0">
                  <a:pos x="240" y="0"/>
                </a:cxn>
                <a:cxn ang="0">
                  <a:pos x="234" y="0"/>
                </a:cxn>
                <a:cxn ang="0">
                  <a:pos x="222" y="0"/>
                </a:cxn>
                <a:cxn ang="0">
                  <a:pos x="210" y="0"/>
                </a:cxn>
                <a:cxn ang="0">
                  <a:pos x="198" y="0"/>
                </a:cxn>
                <a:cxn ang="0">
                  <a:pos x="186" y="0"/>
                </a:cxn>
                <a:cxn ang="0">
                  <a:pos x="174" y="0"/>
                </a:cxn>
                <a:cxn ang="0">
                  <a:pos x="162" y="0"/>
                </a:cxn>
                <a:cxn ang="0">
                  <a:pos x="150" y="0"/>
                </a:cxn>
                <a:cxn ang="0">
                  <a:pos x="150" y="30"/>
                </a:cxn>
                <a:cxn ang="0">
                  <a:pos x="150" y="36"/>
                </a:cxn>
                <a:cxn ang="0">
                  <a:pos x="150" y="60"/>
                </a:cxn>
                <a:cxn ang="0">
                  <a:pos x="126" y="54"/>
                </a:cxn>
                <a:cxn ang="0">
                  <a:pos x="114" y="54"/>
                </a:cxn>
                <a:cxn ang="0">
                  <a:pos x="102" y="54"/>
                </a:cxn>
                <a:cxn ang="0">
                  <a:pos x="90" y="54"/>
                </a:cxn>
                <a:cxn ang="0">
                  <a:pos x="78" y="54"/>
                </a:cxn>
                <a:cxn ang="0">
                  <a:pos x="66" y="54"/>
                </a:cxn>
                <a:cxn ang="0">
                  <a:pos x="48" y="54"/>
                </a:cxn>
                <a:cxn ang="0">
                  <a:pos x="36" y="54"/>
                </a:cxn>
                <a:cxn ang="0">
                  <a:pos x="30" y="54"/>
                </a:cxn>
                <a:cxn ang="0">
                  <a:pos x="24" y="138"/>
                </a:cxn>
                <a:cxn ang="0">
                  <a:pos x="24" y="198"/>
                </a:cxn>
                <a:cxn ang="0">
                  <a:pos x="0" y="198"/>
                </a:cxn>
                <a:cxn ang="0">
                  <a:pos x="0" y="264"/>
                </a:cxn>
              </a:cxnLst>
              <a:rect l="0" t="0" r="r" b="b"/>
              <a:pathLst>
                <a:path w="415" h="348">
                  <a:moveTo>
                    <a:pt x="0" y="264"/>
                  </a:moveTo>
                  <a:lnTo>
                    <a:pt x="108" y="270"/>
                  </a:lnTo>
                  <a:lnTo>
                    <a:pt x="120" y="270"/>
                  </a:lnTo>
                  <a:lnTo>
                    <a:pt x="150" y="270"/>
                  </a:lnTo>
                  <a:lnTo>
                    <a:pt x="168" y="270"/>
                  </a:lnTo>
                  <a:lnTo>
                    <a:pt x="192" y="270"/>
                  </a:lnTo>
                  <a:lnTo>
                    <a:pt x="210" y="270"/>
                  </a:lnTo>
                  <a:lnTo>
                    <a:pt x="252" y="270"/>
                  </a:lnTo>
                  <a:lnTo>
                    <a:pt x="252" y="342"/>
                  </a:lnTo>
                  <a:lnTo>
                    <a:pt x="276" y="342"/>
                  </a:lnTo>
                  <a:lnTo>
                    <a:pt x="288" y="342"/>
                  </a:lnTo>
                  <a:lnTo>
                    <a:pt x="306" y="348"/>
                  </a:lnTo>
                  <a:lnTo>
                    <a:pt x="355" y="348"/>
                  </a:lnTo>
                  <a:lnTo>
                    <a:pt x="385" y="348"/>
                  </a:lnTo>
                  <a:lnTo>
                    <a:pt x="403" y="348"/>
                  </a:lnTo>
                  <a:lnTo>
                    <a:pt x="403" y="270"/>
                  </a:lnTo>
                  <a:lnTo>
                    <a:pt x="409" y="204"/>
                  </a:lnTo>
                  <a:lnTo>
                    <a:pt x="409" y="132"/>
                  </a:lnTo>
                  <a:lnTo>
                    <a:pt x="415" y="60"/>
                  </a:lnTo>
                  <a:lnTo>
                    <a:pt x="409" y="60"/>
                  </a:lnTo>
                  <a:lnTo>
                    <a:pt x="403" y="60"/>
                  </a:lnTo>
                  <a:lnTo>
                    <a:pt x="397" y="60"/>
                  </a:lnTo>
                  <a:lnTo>
                    <a:pt x="391" y="60"/>
                  </a:lnTo>
                  <a:lnTo>
                    <a:pt x="373" y="60"/>
                  </a:lnTo>
                  <a:lnTo>
                    <a:pt x="361" y="60"/>
                  </a:lnTo>
                  <a:lnTo>
                    <a:pt x="355" y="60"/>
                  </a:lnTo>
                  <a:lnTo>
                    <a:pt x="348" y="60"/>
                  </a:lnTo>
                  <a:lnTo>
                    <a:pt x="342" y="60"/>
                  </a:lnTo>
                  <a:lnTo>
                    <a:pt x="330" y="60"/>
                  </a:lnTo>
                  <a:lnTo>
                    <a:pt x="324" y="60"/>
                  </a:lnTo>
                  <a:lnTo>
                    <a:pt x="318" y="60"/>
                  </a:lnTo>
                  <a:lnTo>
                    <a:pt x="306" y="60"/>
                  </a:lnTo>
                  <a:lnTo>
                    <a:pt x="294" y="60"/>
                  </a:lnTo>
                  <a:lnTo>
                    <a:pt x="294" y="48"/>
                  </a:lnTo>
                  <a:lnTo>
                    <a:pt x="294" y="36"/>
                  </a:lnTo>
                  <a:lnTo>
                    <a:pt x="294" y="30"/>
                  </a:lnTo>
                  <a:lnTo>
                    <a:pt x="294" y="6"/>
                  </a:lnTo>
                  <a:lnTo>
                    <a:pt x="294" y="0"/>
                  </a:lnTo>
                  <a:lnTo>
                    <a:pt x="240" y="0"/>
                  </a:lnTo>
                  <a:lnTo>
                    <a:pt x="234" y="0"/>
                  </a:lnTo>
                  <a:lnTo>
                    <a:pt x="222" y="0"/>
                  </a:lnTo>
                  <a:lnTo>
                    <a:pt x="210" y="0"/>
                  </a:lnTo>
                  <a:lnTo>
                    <a:pt x="198" y="0"/>
                  </a:lnTo>
                  <a:lnTo>
                    <a:pt x="186" y="0"/>
                  </a:lnTo>
                  <a:lnTo>
                    <a:pt x="174" y="0"/>
                  </a:lnTo>
                  <a:lnTo>
                    <a:pt x="162" y="0"/>
                  </a:lnTo>
                  <a:lnTo>
                    <a:pt x="150" y="0"/>
                  </a:lnTo>
                  <a:lnTo>
                    <a:pt x="150" y="30"/>
                  </a:lnTo>
                  <a:lnTo>
                    <a:pt x="150" y="36"/>
                  </a:lnTo>
                  <a:lnTo>
                    <a:pt x="150" y="60"/>
                  </a:lnTo>
                  <a:lnTo>
                    <a:pt x="126" y="54"/>
                  </a:lnTo>
                  <a:lnTo>
                    <a:pt x="114" y="54"/>
                  </a:lnTo>
                  <a:lnTo>
                    <a:pt x="102" y="54"/>
                  </a:lnTo>
                  <a:lnTo>
                    <a:pt x="90" y="54"/>
                  </a:lnTo>
                  <a:lnTo>
                    <a:pt x="78" y="54"/>
                  </a:lnTo>
                  <a:lnTo>
                    <a:pt x="66" y="54"/>
                  </a:lnTo>
                  <a:lnTo>
                    <a:pt x="48" y="54"/>
                  </a:lnTo>
                  <a:lnTo>
                    <a:pt x="36" y="54"/>
                  </a:lnTo>
                  <a:lnTo>
                    <a:pt x="30" y="54"/>
                  </a:lnTo>
                  <a:lnTo>
                    <a:pt x="24" y="138"/>
                  </a:lnTo>
                  <a:lnTo>
                    <a:pt x="24" y="198"/>
                  </a:lnTo>
                  <a:lnTo>
                    <a:pt x="0" y="198"/>
                  </a:lnTo>
                  <a:lnTo>
                    <a:pt x="0" y="264"/>
                  </a:lnTo>
                  <a:close/>
                </a:path>
              </a:pathLst>
            </a:custGeom>
            <a:solidFill>
              <a:srgbClr val="FFA0A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65" name="Freeform 33"/>
            <p:cNvSpPr>
              <a:spLocks/>
            </p:cNvSpPr>
            <p:nvPr/>
          </p:nvSpPr>
          <p:spPr bwMode="auto">
            <a:xfrm>
              <a:off x="1436" y="1731"/>
              <a:ext cx="546" cy="474"/>
            </a:xfrm>
            <a:custGeom>
              <a:avLst/>
              <a:gdLst/>
              <a:ahLst/>
              <a:cxnLst>
                <a:cxn ang="0">
                  <a:pos x="42" y="474"/>
                </a:cxn>
                <a:cxn ang="0">
                  <a:pos x="96" y="474"/>
                </a:cxn>
                <a:cxn ang="0">
                  <a:pos x="174" y="474"/>
                </a:cxn>
                <a:cxn ang="0">
                  <a:pos x="210" y="468"/>
                </a:cxn>
                <a:cxn ang="0">
                  <a:pos x="240" y="450"/>
                </a:cxn>
                <a:cxn ang="0">
                  <a:pos x="282" y="378"/>
                </a:cxn>
                <a:cxn ang="0">
                  <a:pos x="282" y="366"/>
                </a:cxn>
                <a:cxn ang="0">
                  <a:pos x="294" y="342"/>
                </a:cxn>
                <a:cxn ang="0">
                  <a:pos x="306" y="330"/>
                </a:cxn>
                <a:cxn ang="0">
                  <a:pos x="330" y="318"/>
                </a:cxn>
                <a:cxn ang="0">
                  <a:pos x="342" y="294"/>
                </a:cxn>
                <a:cxn ang="0">
                  <a:pos x="372" y="282"/>
                </a:cxn>
                <a:cxn ang="0">
                  <a:pos x="384" y="264"/>
                </a:cxn>
                <a:cxn ang="0">
                  <a:pos x="396" y="246"/>
                </a:cxn>
                <a:cxn ang="0">
                  <a:pos x="408" y="234"/>
                </a:cxn>
                <a:cxn ang="0">
                  <a:pos x="420" y="228"/>
                </a:cxn>
                <a:cxn ang="0">
                  <a:pos x="432" y="210"/>
                </a:cxn>
                <a:cxn ang="0">
                  <a:pos x="444" y="198"/>
                </a:cxn>
                <a:cxn ang="0">
                  <a:pos x="462" y="186"/>
                </a:cxn>
                <a:cxn ang="0">
                  <a:pos x="450" y="174"/>
                </a:cxn>
                <a:cxn ang="0">
                  <a:pos x="462" y="168"/>
                </a:cxn>
                <a:cxn ang="0">
                  <a:pos x="480" y="168"/>
                </a:cxn>
                <a:cxn ang="0">
                  <a:pos x="492" y="162"/>
                </a:cxn>
                <a:cxn ang="0">
                  <a:pos x="498" y="150"/>
                </a:cxn>
                <a:cxn ang="0">
                  <a:pos x="510" y="144"/>
                </a:cxn>
                <a:cxn ang="0">
                  <a:pos x="516" y="132"/>
                </a:cxn>
                <a:cxn ang="0">
                  <a:pos x="528" y="126"/>
                </a:cxn>
                <a:cxn ang="0">
                  <a:pos x="540" y="120"/>
                </a:cxn>
                <a:cxn ang="0">
                  <a:pos x="510" y="126"/>
                </a:cxn>
                <a:cxn ang="0">
                  <a:pos x="462" y="126"/>
                </a:cxn>
                <a:cxn ang="0">
                  <a:pos x="456" y="156"/>
                </a:cxn>
                <a:cxn ang="0">
                  <a:pos x="444" y="168"/>
                </a:cxn>
                <a:cxn ang="0">
                  <a:pos x="420" y="156"/>
                </a:cxn>
                <a:cxn ang="0">
                  <a:pos x="420" y="138"/>
                </a:cxn>
                <a:cxn ang="0">
                  <a:pos x="426" y="120"/>
                </a:cxn>
                <a:cxn ang="0">
                  <a:pos x="414" y="120"/>
                </a:cxn>
                <a:cxn ang="0">
                  <a:pos x="390" y="114"/>
                </a:cxn>
                <a:cxn ang="0">
                  <a:pos x="384" y="90"/>
                </a:cxn>
                <a:cxn ang="0">
                  <a:pos x="360" y="54"/>
                </a:cxn>
                <a:cxn ang="0">
                  <a:pos x="342" y="42"/>
                </a:cxn>
                <a:cxn ang="0">
                  <a:pos x="312" y="36"/>
                </a:cxn>
                <a:cxn ang="0">
                  <a:pos x="306" y="18"/>
                </a:cxn>
                <a:cxn ang="0">
                  <a:pos x="288" y="36"/>
                </a:cxn>
                <a:cxn ang="0">
                  <a:pos x="288" y="90"/>
                </a:cxn>
                <a:cxn ang="0">
                  <a:pos x="228" y="90"/>
                </a:cxn>
                <a:cxn ang="0">
                  <a:pos x="168" y="84"/>
                </a:cxn>
                <a:cxn ang="0">
                  <a:pos x="156" y="96"/>
                </a:cxn>
                <a:cxn ang="0">
                  <a:pos x="144" y="114"/>
                </a:cxn>
                <a:cxn ang="0">
                  <a:pos x="132" y="120"/>
                </a:cxn>
                <a:cxn ang="0">
                  <a:pos x="126" y="132"/>
                </a:cxn>
                <a:cxn ang="0">
                  <a:pos x="114" y="144"/>
                </a:cxn>
                <a:cxn ang="0">
                  <a:pos x="72" y="144"/>
                </a:cxn>
                <a:cxn ang="0">
                  <a:pos x="30" y="150"/>
                </a:cxn>
                <a:cxn ang="0">
                  <a:pos x="0" y="162"/>
                </a:cxn>
                <a:cxn ang="0">
                  <a:pos x="0" y="186"/>
                </a:cxn>
                <a:cxn ang="0">
                  <a:pos x="0" y="222"/>
                </a:cxn>
                <a:cxn ang="0">
                  <a:pos x="0" y="276"/>
                </a:cxn>
                <a:cxn ang="0">
                  <a:pos x="0" y="336"/>
                </a:cxn>
                <a:cxn ang="0">
                  <a:pos x="0" y="366"/>
                </a:cxn>
              </a:cxnLst>
              <a:rect l="0" t="0" r="r" b="b"/>
              <a:pathLst>
                <a:path w="546" h="474">
                  <a:moveTo>
                    <a:pt x="0" y="468"/>
                  </a:moveTo>
                  <a:lnTo>
                    <a:pt x="12" y="474"/>
                  </a:lnTo>
                  <a:lnTo>
                    <a:pt x="42" y="474"/>
                  </a:lnTo>
                  <a:lnTo>
                    <a:pt x="78" y="474"/>
                  </a:lnTo>
                  <a:lnTo>
                    <a:pt x="84" y="474"/>
                  </a:lnTo>
                  <a:lnTo>
                    <a:pt x="96" y="474"/>
                  </a:lnTo>
                  <a:lnTo>
                    <a:pt x="138" y="474"/>
                  </a:lnTo>
                  <a:lnTo>
                    <a:pt x="144" y="474"/>
                  </a:lnTo>
                  <a:lnTo>
                    <a:pt x="174" y="474"/>
                  </a:lnTo>
                  <a:lnTo>
                    <a:pt x="180" y="474"/>
                  </a:lnTo>
                  <a:lnTo>
                    <a:pt x="210" y="474"/>
                  </a:lnTo>
                  <a:lnTo>
                    <a:pt x="210" y="468"/>
                  </a:lnTo>
                  <a:lnTo>
                    <a:pt x="210" y="450"/>
                  </a:lnTo>
                  <a:lnTo>
                    <a:pt x="222" y="450"/>
                  </a:lnTo>
                  <a:lnTo>
                    <a:pt x="240" y="450"/>
                  </a:lnTo>
                  <a:lnTo>
                    <a:pt x="252" y="450"/>
                  </a:lnTo>
                  <a:lnTo>
                    <a:pt x="282" y="450"/>
                  </a:lnTo>
                  <a:lnTo>
                    <a:pt x="282" y="378"/>
                  </a:lnTo>
                  <a:lnTo>
                    <a:pt x="270" y="378"/>
                  </a:lnTo>
                  <a:lnTo>
                    <a:pt x="270" y="366"/>
                  </a:lnTo>
                  <a:lnTo>
                    <a:pt x="282" y="366"/>
                  </a:lnTo>
                  <a:lnTo>
                    <a:pt x="282" y="354"/>
                  </a:lnTo>
                  <a:lnTo>
                    <a:pt x="294" y="354"/>
                  </a:lnTo>
                  <a:lnTo>
                    <a:pt x="294" y="342"/>
                  </a:lnTo>
                  <a:lnTo>
                    <a:pt x="306" y="342"/>
                  </a:lnTo>
                  <a:lnTo>
                    <a:pt x="306" y="336"/>
                  </a:lnTo>
                  <a:lnTo>
                    <a:pt x="306" y="330"/>
                  </a:lnTo>
                  <a:lnTo>
                    <a:pt x="318" y="330"/>
                  </a:lnTo>
                  <a:lnTo>
                    <a:pt x="318" y="318"/>
                  </a:lnTo>
                  <a:lnTo>
                    <a:pt x="330" y="318"/>
                  </a:lnTo>
                  <a:lnTo>
                    <a:pt x="330" y="306"/>
                  </a:lnTo>
                  <a:lnTo>
                    <a:pt x="342" y="306"/>
                  </a:lnTo>
                  <a:lnTo>
                    <a:pt x="342" y="294"/>
                  </a:lnTo>
                  <a:lnTo>
                    <a:pt x="354" y="294"/>
                  </a:lnTo>
                  <a:lnTo>
                    <a:pt x="354" y="282"/>
                  </a:lnTo>
                  <a:lnTo>
                    <a:pt x="372" y="282"/>
                  </a:lnTo>
                  <a:lnTo>
                    <a:pt x="366" y="270"/>
                  </a:lnTo>
                  <a:lnTo>
                    <a:pt x="384" y="270"/>
                  </a:lnTo>
                  <a:lnTo>
                    <a:pt x="384" y="264"/>
                  </a:lnTo>
                  <a:lnTo>
                    <a:pt x="384" y="258"/>
                  </a:lnTo>
                  <a:lnTo>
                    <a:pt x="396" y="258"/>
                  </a:lnTo>
                  <a:lnTo>
                    <a:pt x="396" y="246"/>
                  </a:lnTo>
                  <a:lnTo>
                    <a:pt x="408" y="246"/>
                  </a:lnTo>
                  <a:lnTo>
                    <a:pt x="408" y="240"/>
                  </a:lnTo>
                  <a:lnTo>
                    <a:pt x="408" y="234"/>
                  </a:lnTo>
                  <a:lnTo>
                    <a:pt x="414" y="234"/>
                  </a:lnTo>
                  <a:lnTo>
                    <a:pt x="420" y="234"/>
                  </a:lnTo>
                  <a:lnTo>
                    <a:pt x="420" y="228"/>
                  </a:lnTo>
                  <a:lnTo>
                    <a:pt x="420" y="222"/>
                  </a:lnTo>
                  <a:lnTo>
                    <a:pt x="432" y="222"/>
                  </a:lnTo>
                  <a:lnTo>
                    <a:pt x="432" y="210"/>
                  </a:lnTo>
                  <a:lnTo>
                    <a:pt x="444" y="210"/>
                  </a:lnTo>
                  <a:lnTo>
                    <a:pt x="444" y="204"/>
                  </a:lnTo>
                  <a:lnTo>
                    <a:pt x="444" y="198"/>
                  </a:lnTo>
                  <a:lnTo>
                    <a:pt x="450" y="198"/>
                  </a:lnTo>
                  <a:lnTo>
                    <a:pt x="456" y="192"/>
                  </a:lnTo>
                  <a:lnTo>
                    <a:pt x="462" y="186"/>
                  </a:lnTo>
                  <a:lnTo>
                    <a:pt x="456" y="180"/>
                  </a:lnTo>
                  <a:lnTo>
                    <a:pt x="450" y="180"/>
                  </a:lnTo>
                  <a:lnTo>
                    <a:pt x="450" y="174"/>
                  </a:lnTo>
                  <a:lnTo>
                    <a:pt x="450" y="168"/>
                  </a:lnTo>
                  <a:lnTo>
                    <a:pt x="456" y="168"/>
                  </a:lnTo>
                  <a:lnTo>
                    <a:pt x="462" y="168"/>
                  </a:lnTo>
                  <a:lnTo>
                    <a:pt x="468" y="168"/>
                  </a:lnTo>
                  <a:lnTo>
                    <a:pt x="474" y="168"/>
                  </a:lnTo>
                  <a:lnTo>
                    <a:pt x="480" y="168"/>
                  </a:lnTo>
                  <a:lnTo>
                    <a:pt x="486" y="168"/>
                  </a:lnTo>
                  <a:lnTo>
                    <a:pt x="492" y="168"/>
                  </a:lnTo>
                  <a:lnTo>
                    <a:pt x="492" y="162"/>
                  </a:lnTo>
                  <a:lnTo>
                    <a:pt x="492" y="156"/>
                  </a:lnTo>
                  <a:lnTo>
                    <a:pt x="492" y="150"/>
                  </a:lnTo>
                  <a:lnTo>
                    <a:pt x="498" y="150"/>
                  </a:lnTo>
                  <a:lnTo>
                    <a:pt x="504" y="150"/>
                  </a:lnTo>
                  <a:lnTo>
                    <a:pt x="504" y="144"/>
                  </a:lnTo>
                  <a:lnTo>
                    <a:pt x="510" y="144"/>
                  </a:lnTo>
                  <a:lnTo>
                    <a:pt x="510" y="138"/>
                  </a:lnTo>
                  <a:lnTo>
                    <a:pt x="516" y="138"/>
                  </a:lnTo>
                  <a:lnTo>
                    <a:pt x="516" y="132"/>
                  </a:lnTo>
                  <a:lnTo>
                    <a:pt x="522" y="132"/>
                  </a:lnTo>
                  <a:lnTo>
                    <a:pt x="522" y="126"/>
                  </a:lnTo>
                  <a:lnTo>
                    <a:pt x="528" y="126"/>
                  </a:lnTo>
                  <a:lnTo>
                    <a:pt x="540" y="126"/>
                  </a:lnTo>
                  <a:lnTo>
                    <a:pt x="546" y="120"/>
                  </a:lnTo>
                  <a:lnTo>
                    <a:pt x="540" y="120"/>
                  </a:lnTo>
                  <a:lnTo>
                    <a:pt x="534" y="120"/>
                  </a:lnTo>
                  <a:lnTo>
                    <a:pt x="528" y="120"/>
                  </a:lnTo>
                  <a:lnTo>
                    <a:pt x="510" y="126"/>
                  </a:lnTo>
                  <a:lnTo>
                    <a:pt x="498" y="120"/>
                  </a:lnTo>
                  <a:lnTo>
                    <a:pt x="474" y="126"/>
                  </a:lnTo>
                  <a:lnTo>
                    <a:pt x="462" y="126"/>
                  </a:lnTo>
                  <a:lnTo>
                    <a:pt x="456" y="132"/>
                  </a:lnTo>
                  <a:lnTo>
                    <a:pt x="456" y="138"/>
                  </a:lnTo>
                  <a:lnTo>
                    <a:pt x="456" y="156"/>
                  </a:lnTo>
                  <a:lnTo>
                    <a:pt x="456" y="162"/>
                  </a:lnTo>
                  <a:lnTo>
                    <a:pt x="450" y="162"/>
                  </a:lnTo>
                  <a:lnTo>
                    <a:pt x="444" y="168"/>
                  </a:lnTo>
                  <a:lnTo>
                    <a:pt x="432" y="168"/>
                  </a:lnTo>
                  <a:lnTo>
                    <a:pt x="426" y="162"/>
                  </a:lnTo>
                  <a:lnTo>
                    <a:pt x="420" y="156"/>
                  </a:lnTo>
                  <a:lnTo>
                    <a:pt x="414" y="150"/>
                  </a:lnTo>
                  <a:lnTo>
                    <a:pt x="414" y="144"/>
                  </a:lnTo>
                  <a:lnTo>
                    <a:pt x="420" y="138"/>
                  </a:lnTo>
                  <a:lnTo>
                    <a:pt x="420" y="126"/>
                  </a:lnTo>
                  <a:lnTo>
                    <a:pt x="426" y="126"/>
                  </a:lnTo>
                  <a:lnTo>
                    <a:pt x="426" y="120"/>
                  </a:lnTo>
                  <a:lnTo>
                    <a:pt x="426" y="114"/>
                  </a:lnTo>
                  <a:lnTo>
                    <a:pt x="420" y="114"/>
                  </a:lnTo>
                  <a:lnTo>
                    <a:pt x="414" y="120"/>
                  </a:lnTo>
                  <a:lnTo>
                    <a:pt x="402" y="120"/>
                  </a:lnTo>
                  <a:lnTo>
                    <a:pt x="396" y="120"/>
                  </a:lnTo>
                  <a:lnTo>
                    <a:pt x="390" y="114"/>
                  </a:lnTo>
                  <a:lnTo>
                    <a:pt x="384" y="108"/>
                  </a:lnTo>
                  <a:lnTo>
                    <a:pt x="384" y="102"/>
                  </a:lnTo>
                  <a:lnTo>
                    <a:pt x="384" y="90"/>
                  </a:lnTo>
                  <a:lnTo>
                    <a:pt x="372" y="66"/>
                  </a:lnTo>
                  <a:lnTo>
                    <a:pt x="360" y="60"/>
                  </a:lnTo>
                  <a:lnTo>
                    <a:pt x="360" y="54"/>
                  </a:lnTo>
                  <a:lnTo>
                    <a:pt x="354" y="48"/>
                  </a:lnTo>
                  <a:lnTo>
                    <a:pt x="348" y="42"/>
                  </a:lnTo>
                  <a:lnTo>
                    <a:pt x="342" y="42"/>
                  </a:lnTo>
                  <a:lnTo>
                    <a:pt x="336" y="42"/>
                  </a:lnTo>
                  <a:lnTo>
                    <a:pt x="324" y="42"/>
                  </a:lnTo>
                  <a:lnTo>
                    <a:pt x="312" y="36"/>
                  </a:lnTo>
                  <a:lnTo>
                    <a:pt x="306" y="30"/>
                  </a:lnTo>
                  <a:lnTo>
                    <a:pt x="306" y="24"/>
                  </a:lnTo>
                  <a:lnTo>
                    <a:pt x="306" y="18"/>
                  </a:lnTo>
                  <a:lnTo>
                    <a:pt x="300" y="12"/>
                  </a:lnTo>
                  <a:lnTo>
                    <a:pt x="288" y="0"/>
                  </a:lnTo>
                  <a:lnTo>
                    <a:pt x="288" y="36"/>
                  </a:lnTo>
                  <a:lnTo>
                    <a:pt x="288" y="48"/>
                  </a:lnTo>
                  <a:lnTo>
                    <a:pt x="288" y="60"/>
                  </a:lnTo>
                  <a:lnTo>
                    <a:pt x="288" y="90"/>
                  </a:lnTo>
                  <a:lnTo>
                    <a:pt x="276" y="90"/>
                  </a:lnTo>
                  <a:lnTo>
                    <a:pt x="264" y="90"/>
                  </a:lnTo>
                  <a:lnTo>
                    <a:pt x="228" y="90"/>
                  </a:lnTo>
                  <a:lnTo>
                    <a:pt x="222" y="84"/>
                  </a:lnTo>
                  <a:lnTo>
                    <a:pt x="186" y="84"/>
                  </a:lnTo>
                  <a:lnTo>
                    <a:pt x="168" y="84"/>
                  </a:lnTo>
                  <a:lnTo>
                    <a:pt x="168" y="90"/>
                  </a:lnTo>
                  <a:lnTo>
                    <a:pt x="156" y="90"/>
                  </a:lnTo>
                  <a:lnTo>
                    <a:pt x="156" y="96"/>
                  </a:lnTo>
                  <a:lnTo>
                    <a:pt x="150" y="96"/>
                  </a:lnTo>
                  <a:lnTo>
                    <a:pt x="150" y="114"/>
                  </a:lnTo>
                  <a:lnTo>
                    <a:pt x="144" y="114"/>
                  </a:lnTo>
                  <a:lnTo>
                    <a:pt x="144" y="120"/>
                  </a:lnTo>
                  <a:lnTo>
                    <a:pt x="138" y="120"/>
                  </a:lnTo>
                  <a:lnTo>
                    <a:pt x="132" y="120"/>
                  </a:lnTo>
                  <a:lnTo>
                    <a:pt x="132" y="126"/>
                  </a:lnTo>
                  <a:lnTo>
                    <a:pt x="132" y="132"/>
                  </a:lnTo>
                  <a:lnTo>
                    <a:pt x="126" y="132"/>
                  </a:lnTo>
                  <a:lnTo>
                    <a:pt x="120" y="132"/>
                  </a:lnTo>
                  <a:lnTo>
                    <a:pt x="120" y="144"/>
                  </a:lnTo>
                  <a:lnTo>
                    <a:pt x="114" y="144"/>
                  </a:lnTo>
                  <a:lnTo>
                    <a:pt x="102" y="144"/>
                  </a:lnTo>
                  <a:lnTo>
                    <a:pt x="90" y="144"/>
                  </a:lnTo>
                  <a:lnTo>
                    <a:pt x="72" y="144"/>
                  </a:lnTo>
                  <a:lnTo>
                    <a:pt x="54" y="144"/>
                  </a:lnTo>
                  <a:lnTo>
                    <a:pt x="30" y="138"/>
                  </a:lnTo>
                  <a:lnTo>
                    <a:pt x="30" y="150"/>
                  </a:lnTo>
                  <a:lnTo>
                    <a:pt x="24" y="150"/>
                  </a:lnTo>
                  <a:lnTo>
                    <a:pt x="0" y="150"/>
                  </a:lnTo>
                  <a:lnTo>
                    <a:pt x="0" y="162"/>
                  </a:lnTo>
                  <a:lnTo>
                    <a:pt x="0" y="174"/>
                  </a:lnTo>
                  <a:lnTo>
                    <a:pt x="0" y="180"/>
                  </a:lnTo>
                  <a:lnTo>
                    <a:pt x="0" y="186"/>
                  </a:lnTo>
                  <a:lnTo>
                    <a:pt x="0" y="198"/>
                  </a:lnTo>
                  <a:lnTo>
                    <a:pt x="0" y="204"/>
                  </a:lnTo>
                  <a:lnTo>
                    <a:pt x="0" y="222"/>
                  </a:lnTo>
                  <a:lnTo>
                    <a:pt x="0" y="246"/>
                  </a:lnTo>
                  <a:lnTo>
                    <a:pt x="0" y="264"/>
                  </a:lnTo>
                  <a:lnTo>
                    <a:pt x="0" y="276"/>
                  </a:lnTo>
                  <a:lnTo>
                    <a:pt x="0" y="324"/>
                  </a:lnTo>
                  <a:lnTo>
                    <a:pt x="0" y="330"/>
                  </a:lnTo>
                  <a:lnTo>
                    <a:pt x="0" y="336"/>
                  </a:lnTo>
                  <a:lnTo>
                    <a:pt x="0" y="354"/>
                  </a:lnTo>
                  <a:lnTo>
                    <a:pt x="0" y="360"/>
                  </a:lnTo>
                  <a:lnTo>
                    <a:pt x="0" y="366"/>
                  </a:lnTo>
                  <a:lnTo>
                    <a:pt x="0" y="438"/>
                  </a:lnTo>
                  <a:lnTo>
                    <a:pt x="0" y="468"/>
                  </a:lnTo>
                  <a:close/>
                </a:path>
              </a:pathLst>
            </a:custGeom>
            <a:solidFill>
              <a:srgbClr val="D0D0D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66" name="Freeform 34"/>
            <p:cNvSpPr>
              <a:spLocks/>
            </p:cNvSpPr>
            <p:nvPr/>
          </p:nvSpPr>
          <p:spPr bwMode="auto">
            <a:xfrm>
              <a:off x="1640" y="2181"/>
              <a:ext cx="414" cy="312"/>
            </a:xfrm>
            <a:custGeom>
              <a:avLst/>
              <a:gdLst/>
              <a:ahLst/>
              <a:cxnLst>
                <a:cxn ang="0">
                  <a:pos x="36" y="306"/>
                </a:cxn>
                <a:cxn ang="0">
                  <a:pos x="108" y="306"/>
                </a:cxn>
                <a:cxn ang="0">
                  <a:pos x="144" y="306"/>
                </a:cxn>
                <a:cxn ang="0">
                  <a:pos x="216" y="312"/>
                </a:cxn>
                <a:cxn ang="0">
                  <a:pos x="282" y="312"/>
                </a:cxn>
                <a:cxn ang="0">
                  <a:pos x="306" y="288"/>
                </a:cxn>
                <a:cxn ang="0">
                  <a:pos x="330" y="264"/>
                </a:cxn>
                <a:cxn ang="0">
                  <a:pos x="330" y="216"/>
                </a:cxn>
                <a:cxn ang="0">
                  <a:pos x="414" y="180"/>
                </a:cxn>
                <a:cxn ang="0">
                  <a:pos x="414" y="168"/>
                </a:cxn>
                <a:cxn ang="0">
                  <a:pos x="402" y="150"/>
                </a:cxn>
                <a:cxn ang="0">
                  <a:pos x="372" y="150"/>
                </a:cxn>
                <a:cxn ang="0">
                  <a:pos x="354" y="144"/>
                </a:cxn>
                <a:cxn ang="0">
                  <a:pos x="348" y="108"/>
                </a:cxn>
                <a:cxn ang="0">
                  <a:pos x="330" y="108"/>
                </a:cxn>
                <a:cxn ang="0">
                  <a:pos x="318" y="108"/>
                </a:cxn>
                <a:cxn ang="0">
                  <a:pos x="306" y="108"/>
                </a:cxn>
                <a:cxn ang="0">
                  <a:pos x="294" y="108"/>
                </a:cxn>
                <a:cxn ang="0">
                  <a:pos x="288" y="102"/>
                </a:cxn>
                <a:cxn ang="0">
                  <a:pos x="288" y="84"/>
                </a:cxn>
                <a:cxn ang="0">
                  <a:pos x="288" y="72"/>
                </a:cxn>
                <a:cxn ang="0">
                  <a:pos x="294" y="60"/>
                </a:cxn>
                <a:cxn ang="0">
                  <a:pos x="294" y="30"/>
                </a:cxn>
                <a:cxn ang="0">
                  <a:pos x="294" y="0"/>
                </a:cxn>
                <a:cxn ang="0">
                  <a:pos x="270" y="0"/>
                </a:cxn>
                <a:cxn ang="0">
                  <a:pos x="246" y="0"/>
                </a:cxn>
                <a:cxn ang="0">
                  <a:pos x="186" y="0"/>
                </a:cxn>
                <a:cxn ang="0">
                  <a:pos x="78" y="0"/>
                </a:cxn>
                <a:cxn ang="0">
                  <a:pos x="36" y="0"/>
                </a:cxn>
                <a:cxn ang="0">
                  <a:pos x="6" y="0"/>
                </a:cxn>
                <a:cxn ang="0">
                  <a:pos x="6" y="24"/>
                </a:cxn>
                <a:cxn ang="0">
                  <a:pos x="0" y="72"/>
                </a:cxn>
                <a:cxn ang="0">
                  <a:pos x="0" y="198"/>
                </a:cxn>
                <a:cxn ang="0">
                  <a:pos x="0" y="306"/>
                </a:cxn>
              </a:cxnLst>
              <a:rect l="0" t="0" r="r" b="b"/>
              <a:pathLst>
                <a:path w="414" h="312">
                  <a:moveTo>
                    <a:pt x="0" y="306"/>
                  </a:moveTo>
                  <a:lnTo>
                    <a:pt x="36" y="306"/>
                  </a:lnTo>
                  <a:lnTo>
                    <a:pt x="72" y="306"/>
                  </a:lnTo>
                  <a:lnTo>
                    <a:pt x="108" y="306"/>
                  </a:lnTo>
                  <a:lnTo>
                    <a:pt x="144" y="312"/>
                  </a:lnTo>
                  <a:lnTo>
                    <a:pt x="144" y="306"/>
                  </a:lnTo>
                  <a:lnTo>
                    <a:pt x="204" y="312"/>
                  </a:lnTo>
                  <a:lnTo>
                    <a:pt x="216" y="312"/>
                  </a:lnTo>
                  <a:lnTo>
                    <a:pt x="234" y="312"/>
                  </a:lnTo>
                  <a:lnTo>
                    <a:pt x="282" y="312"/>
                  </a:lnTo>
                  <a:lnTo>
                    <a:pt x="306" y="312"/>
                  </a:lnTo>
                  <a:lnTo>
                    <a:pt x="306" y="288"/>
                  </a:lnTo>
                  <a:lnTo>
                    <a:pt x="306" y="264"/>
                  </a:lnTo>
                  <a:lnTo>
                    <a:pt x="330" y="264"/>
                  </a:lnTo>
                  <a:lnTo>
                    <a:pt x="330" y="228"/>
                  </a:lnTo>
                  <a:lnTo>
                    <a:pt x="330" y="216"/>
                  </a:lnTo>
                  <a:lnTo>
                    <a:pt x="414" y="216"/>
                  </a:lnTo>
                  <a:lnTo>
                    <a:pt x="414" y="180"/>
                  </a:lnTo>
                  <a:lnTo>
                    <a:pt x="414" y="174"/>
                  </a:lnTo>
                  <a:lnTo>
                    <a:pt x="414" y="168"/>
                  </a:lnTo>
                  <a:lnTo>
                    <a:pt x="402" y="168"/>
                  </a:lnTo>
                  <a:lnTo>
                    <a:pt x="402" y="150"/>
                  </a:lnTo>
                  <a:lnTo>
                    <a:pt x="390" y="150"/>
                  </a:lnTo>
                  <a:lnTo>
                    <a:pt x="372" y="150"/>
                  </a:lnTo>
                  <a:lnTo>
                    <a:pt x="360" y="150"/>
                  </a:lnTo>
                  <a:lnTo>
                    <a:pt x="354" y="144"/>
                  </a:lnTo>
                  <a:lnTo>
                    <a:pt x="354" y="108"/>
                  </a:lnTo>
                  <a:lnTo>
                    <a:pt x="348" y="108"/>
                  </a:lnTo>
                  <a:lnTo>
                    <a:pt x="342" y="108"/>
                  </a:lnTo>
                  <a:lnTo>
                    <a:pt x="330" y="108"/>
                  </a:lnTo>
                  <a:lnTo>
                    <a:pt x="324" y="108"/>
                  </a:lnTo>
                  <a:lnTo>
                    <a:pt x="318" y="108"/>
                  </a:lnTo>
                  <a:lnTo>
                    <a:pt x="312" y="108"/>
                  </a:lnTo>
                  <a:lnTo>
                    <a:pt x="306" y="108"/>
                  </a:lnTo>
                  <a:lnTo>
                    <a:pt x="300" y="108"/>
                  </a:lnTo>
                  <a:lnTo>
                    <a:pt x="294" y="108"/>
                  </a:lnTo>
                  <a:lnTo>
                    <a:pt x="288" y="108"/>
                  </a:lnTo>
                  <a:lnTo>
                    <a:pt x="288" y="102"/>
                  </a:lnTo>
                  <a:lnTo>
                    <a:pt x="288" y="96"/>
                  </a:lnTo>
                  <a:lnTo>
                    <a:pt x="288" y="84"/>
                  </a:lnTo>
                  <a:lnTo>
                    <a:pt x="288" y="78"/>
                  </a:lnTo>
                  <a:lnTo>
                    <a:pt x="288" y="72"/>
                  </a:lnTo>
                  <a:lnTo>
                    <a:pt x="294" y="72"/>
                  </a:lnTo>
                  <a:lnTo>
                    <a:pt x="294" y="60"/>
                  </a:lnTo>
                  <a:lnTo>
                    <a:pt x="294" y="42"/>
                  </a:lnTo>
                  <a:lnTo>
                    <a:pt x="294" y="30"/>
                  </a:lnTo>
                  <a:lnTo>
                    <a:pt x="294" y="12"/>
                  </a:lnTo>
                  <a:lnTo>
                    <a:pt x="294" y="0"/>
                  </a:lnTo>
                  <a:lnTo>
                    <a:pt x="276" y="0"/>
                  </a:lnTo>
                  <a:lnTo>
                    <a:pt x="270" y="0"/>
                  </a:lnTo>
                  <a:lnTo>
                    <a:pt x="258" y="0"/>
                  </a:lnTo>
                  <a:lnTo>
                    <a:pt x="246" y="0"/>
                  </a:lnTo>
                  <a:lnTo>
                    <a:pt x="222" y="0"/>
                  </a:lnTo>
                  <a:lnTo>
                    <a:pt x="186" y="0"/>
                  </a:lnTo>
                  <a:lnTo>
                    <a:pt x="90" y="0"/>
                  </a:lnTo>
                  <a:lnTo>
                    <a:pt x="78" y="0"/>
                  </a:lnTo>
                  <a:lnTo>
                    <a:pt x="48" y="0"/>
                  </a:lnTo>
                  <a:lnTo>
                    <a:pt x="36" y="0"/>
                  </a:lnTo>
                  <a:lnTo>
                    <a:pt x="18" y="0"/>
                  </a:lnTo>
                  <a:lnTo>
                    <a:pt x="6" y="0"/>
                  </a:lnTo>
                  <a:lnTo>
                    <a:pt x="6" y="18"/>
                  </a:lnTo>
                  <a:lnTo>
                    <a:pt x="6" y="24"/>
                  </a:lnTo>
                  <a:lnTo>
                    <a:pt x="6" y="72"/>
                  </a:lnTo>
                  <a:lnTo>
                    <a:pt x="0" y="72"/>
                  </a:lnTo>
                  <a:lnTo>
                    <a:pt x="0" y="186"/>
                  </a:lnTo>
                  <a:lnTo>
                    <a:pt x="0" y="198"/>
                  </a:lnTo>
                  <a:lnTo>
                    <a:pt x="0" y="222"/>
                  </a:lnTo>
                  <a:lnTo>
                    <a:pt x="0" y="306"/>
                  </a:lnTo>
                  <a:close/>
                </a:path>
              </a:pathLst>
            </a:custGeom>
            <a:solidFill>
              <a:srgbClr val="00D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67" name="Freeform 35"/>
            <p:cNvSpPr>
              <a:spLocks/>
            </p:cNvSpPr>
            <p:nvPr/>
          </p:nvSpPr>
          <p:spPr bwMode="auto">
            <a:xfrm>
              <a:off x="2060" y="2973"/>
              <a:ext cx="319" cy="438"/>
            </a:xfrm>
            <a:custGeom>
              <a:avLst/>
              <a:gdLst/>
              <a:ahLst/>
              <a:cxnLst>
                <a:cxn ang="0">
                  <a:pos x="12" y="228"/>
                </a:cxn>
                <a:cxn ang="0">
                  <a:pos x="18" y="246"/>
                </a:cxn>
                <a:cxn ang="0">
                  <a:pos x="24" y="264"/>
                </a:cxn>
                <a:cxn ang="0">
                  <a:pos x="42" y="264"/>
                </a:cxn>
                <a:cxn ang="0">
                  <a:pos x="42" y="282"/>
                </a:cxn>
                <a:cxn ang="0">
                  <a:pos x="54" y="288"/>
                </a:cxn>
                <a:cxn ang="0">
                  <a:pos x="72" y="306"/>
                </a:cxn>
                <a:cxn ang="0">
                  <a:pos x="90" y="312"/>
                </a:cxn>
                <a:cxn ang="0">
                  <a:pos x="90" y="330"/>
                </a:cxn>
                <a:cxn ang="0">
                  <a:pos x="114" y="324"/>
                </a:cxn>
                <a:cxn ang="0">
                  <a:pos x="132" y="336"/>
                </a:cxn>
                <a:cxn ang="0">
                  <a:pos x="144" y="354"/>
                </a:cxn>
                <a:cxn ang="0">
                  <a:pos x="162" y="366"/>
                </a:cxn>
                <a:cxn ang="0">
                  <a:pos x="174" y="384"/>
                </a:cxn>
                <a:cxn ang="0">
                  <a:pos x="186" y="396"/>
                </a:cxn>
                <a:cxn ang="0">
                  <a:pos x="198" y="396"/>
                </a:cxn>
                <a:cxn ang="0">
                  <a:pos x="216" y="402"/>
                </a:cxn>
                <a:cxn ang="0">
                  <a:pos x="204" y="420"/>
                </a:cxn>
                <a:cxn ang="0">
                  <a:pos x="222" y="426"/>
                </a:cxn>
                <a:cxn ang="0">
                  <a:pos x="246" y="432"/>
                </a:cxn>
                <a:cxn ang="0">
                  <a:pos x="276" y="420"/>
                </a:cxn>
                <a:cxn ang="0">
                  <a:pos x="288" y="408"/>
                </a:cxn>
                <a:cxn ang="0">
                  <a:pos x="270" y="390"/>
                </a:cxn>
                <a:cxn ang="0">
                  <a:pos x="270" y="360"/>
                </a:cxn>
                <a:cxn ang="0">
                  <a:pos x="276" y="348"/>
                </a:cxn>
                <a:cxn ang="0">
                  <a:pos x="288" y="324"/>
                </a:cxn>
                <a:cxn ang="0">
                  <a:pos x="300" y="300"/>
                </a:cxn>
                <a:cxn ang="0">
                  <a:pos x="307" y="276"/>
                </a:cxn>
                <a:cxn ang="0">
                  <a:pos x="313" y="264"/>
                </a:cxn>
                <a:cxn ang="0">
                  <a:pos x="319" y="252"/>
                </a:cxn>
                <a:cxn ang="0">
                  <a:pos x="313" y="228"/>
                </a:cxn>
                <a:cxn ang="0">
                  <a:pos x="313" y="210"/>
                </a:cxn>
                <a:cxn ang="0">
                  <a:pos x="307" y="180"/>
                </a:cxn>
                <a:cxn ang="0">
                  <a:pos x="307" y="168"/>
                </a:cxn>
                <a:cxn ang="0">
                  <a:pos x="313" y="144"/>
                </a:cxn>
                <a:cxn ang="0">
                  <a:pos x="307" y="132"/>
                </a:cxn>
                <a:cxn ang="0">
                  <a:pos x="307" y="108"/>
                </a:cxn>
                <a:cxn ang="0">
                  <a:pos x="313" y="96"/>
                </a:cxn>
                <a:cxn ang="0">
                  <a:pos x="307" y="84"/>
                </a:cxn>
                <a:cxn ang="0">
                  <a:pos x="307" y="66"/>
                </a:cxn>
                <a:cxn ang="0">
                  <a:pos x="300" y="48"/>
                </a:cxn>
                <a:cxn ang="0">
                  <a:pos x="300" y="42"/>
                </a:cxn>
                <a:cxn ang="0">
                  <a:pos x="307" y="24"/>
                </a:cxn>
                <a:cxn ang="0">
                  <a:pos x="276" y="6"/>
                </a:cxn>
                <a:cxn ang="0">
                  <a:pos x="132" y="60"/>
                </a:cxn>
                <a:cxn ang="0">
                  <a:pos x="120" y="78"/>
                </a:cxn>
                <a:cxn ang="0">
                  <a:pos x="108" y="84"/>
                </a:cxn>
                <a:cxn ang="0">
                  <a:pos x="96" y="102"/>
                </a:cxn>
                <a:cxn ang="0">
                  <a:pos x="84" y="114"/>
                </a:cxn>
                <a:cxn ang="0">
                  <a:pos x="78" y="120"/>
                </a:cxn>
                <a:cxn ang="0">
                  <a:pos x="48" y="126"/>
                </a:cxn>
                <a:cxn ang="0">
                  <a:pos x="42" y="126"/>
                </a:cxn>
                <a:cxn ang="0">
                  <a:pos x="30" y="150"/>
                </a:cxn>
                <a:cxn ang="0">
                  <a:pos x="48" y="168"/>
                </a:cxn>
                <a:cxn ang="0">
                  <a:pos x="48" y="198"/>
                </a:cxn>
                <a:cxn ang="0">
                  <a:pos x="36" y="204"/>
                </a:cxn>
                <a:cxn ang="0">
                  <a:pos x="18" y="210"/>
                </a:cxn>
                <a:cxn ang="0">
                  <a:pos x="6" y="210"/>
                </a:cxn>
              </a:cxnLst>
              <a:rect l="0" t="0" r="r" b="b"/>
              <a:pathLst>
                <a:path w="319" h="438">
                  <a:moveTo>
                    <a:pt x="0" y="216"/>
                  </a:moveTo>
                  <a:lnTo>
                    <a:pt x="6" y="216"/>
                  </a:lnTo>
                  <a:lnTo>
                    <a:pt x="6" y="222"/>
                  </a:lnTo>
                  <a:lnTo>
                    <a:pt x="12" y="222"/>
                  </a:lnTo>
                  <a:lnTo>
                    <a:pt x="12" y="228"/>
                  </a:lnTo>
                  <a:lnTo>
                    <a:pt x="12" y="234"/>
                  </a:lnTo>
                  <a:lnTo>
                    <a:pt x="6" y="234"/>
                  </a:lnTo>
                  <a:lnTo>
                    <a:pt x="6" y="240"/>
                  </a:lnTo>
                  <a:lnTo>
                    <a:pt x="12" y="246"/>
                  </a:lnTo>
                  <a:lnTo>
                    <a:pt x="18" y="246"/>
                  </a:lnTo>
                  <a:lnTo>
                    <a:pt x="12" y="246"/>
                  </a:lnTo>
                  <a:lnTo>
                    <a:pt x="12" y="252"/>
                  </a:lnTo>
                  <a:lnTo>
                    <a:pt x="18" y="258"/>
                  </a:lnTo>
                  <a:lnTo>
                    <a:pt x="18" y="264"/>
                  </a:lnTo>
                  <a:lnTo>
                    <a:pt x="24" y="264"/>
                  </a:lnTo>
                  <a:lnTo>
                    <a:pt x="30" y="258"/>
                  </a:lnTo>
                  <a:lnTo>
                    <a:pt x="30" y="252"/>
                  </a:lnTo>
                  <a:lnTo>
                    <a:pt x="36" y="258"/>
                  </a:lnTo>
                  <a:lnTo>
                    <a:pt x="42" y="258"/>
                  </a:lnTo>
                  <a:lnTo>
                    <a:pt x="42" y="264"/>
                  </a:lnTo>
                  <a:lnTo>
                    <a:pt x="42" y="270"/>
                  </a:lnTo>
                  <a:lnTo>
                    <a:pt x="42" y="276"/>
                  </a:lnTo>
                  <a:lnTo>
                    <a:pt x="36" y="276"/>
                  </a:lnTo>
                  <a:lnTo>
                    <a:pt x="36" y="282"/>
                  </a:lnTo>
                  <a:lnTo>
                    <a:pt x="42" y="282"/>
                  </a:lnTo>
                  <a:lnTo>
                    <a:pt x="42" y="288"/>
                  </a:lnTo>
                  <a:lnTo>
                    <a:pt x="48" y="288"/>
                  </a:lnTo>
                  <a:lnTo>
                    <a:pt x="48" y="282"/>
                  </a:lnTo>
                  <a:lnTo>
                    <a:pt x="54" y="282"/>
                  </a:lnTo>
                  <a:lnTo>
                    <a:pt x="54" y="288"/>
                  </a:lnTo>
                  <a:lnTo>
                    <a:pt x="48" y="294"/>
                  </a:lnTo>
                  <a:lnTo>
                    <a:pt x="54" y="306"/>
                  </a:lnTo>
                  <a:lnTo>
                    <a:pt x="60" y="306"/>
                  </a:lnTo>
                  <a:lnTo>
                    <a:pt x="66" y="306"/>
                  </a:lnTo>
                  <a:lnTo>
                    <a:pt x="72" y="306"/>
                  </a:lnTo>
                  <a:lnTo>
                    <a:pt x="78" y="300"/>
                  </a:lnTo>
                  <a:lnTo>
                    <a:pt x="84" y="300"/>
                  </a:lnTo>
                  <a:lnTo>
                    <a:pt x="90" y="306"/>
                  </a:lnTo>
                  <a:lnTo>
                    <a:pt x="84" y="312"/>
                  </a:lnTo>
                  <a:lnTo>
                    <a:pt x="90" y="312"/>
                  </a:lnTo>
                  <a:lnTo>
                    <a:pt x="90" y="318"/>
                  </a:lnTo>
                  <a:lnTo>
                    <a:pt x="96" y="318"/>
                  </a:lnTo>
                  <a:lnTo>
                    <a:pt x="96" y="324"/>
                  </a:lnTo>
                  <a:lnTo>
                    <a:pt x="90" y="324"/>
                  </a:lnTo>
                  <a:lnTo>
                    <a:pt x="90" y="330"/>
                  </a:lnTo>
                  <a:lnTo>
                    <a:pt x="96" y="336"/>
                  </a:lnTo>
                  <a:lnTo>
                    <a:pt x="96" y="330"/>
                  </a:lnTo>
                  <a:lnTo>
                    <a:pt x="102" y="330"/>
                  </a:lnTo>
                  <a:lnTo>
                    <a:pt x="108" y="324"/>
                  </a:lnTo>
                  <a:lnTo>
                    <a:pt x="114" y="324"/>
                  </a:lnTo>
                  <a:lnTo>
                    <a:pt x="114" y="330"/>
                  </a:lnTo>
                  <a:lnTo>
                    <a:pt x="120" y="330"/>
                  </a:lnTo>
                  <a:lnTo>
                    <a:pt x="126" y="330"/>
                  </a:lnTo>
                  <a:lnTo>
                    <a:pt x="132" y="330"/>
                  </a:lnTo>
                  <a:lnTo>
                    <a:pt x="132" y="336"/>
                  </a:lnTo>
                  <a:lnTo>
                    <a:pt x="132" y="342"/>
                  </a:lnTo>
                  <a:lnTo>
                    <a:pt x="132" y="348"/>
                  </a:lnTo>
                  <a:lnTo>
                    <a:pt x="138" y="354"/>
                  </a:lnTo>
                  <a:lnTo>
                    <a:pt x="144" y="348"/>
                  </a:lnTo>
                  <a:lnTo>
                    <a:pt x="144" y="354"/>
                  </a:lnTo>
                  <a:lnTo>
                    <a:pt x="144" y="360"/>
                  </a:lnTo>
                  <a:lnTo>
                    <a:pt x="150" y="360"/>
                  </a:lnTo>
                  <a:lnTo>
                    <a:pt x="156" y="360"/>
                  </a:lnTo>
                  <a:lnTo>
                    <a:pt x="156" y="366"/>
                  </a:lnTo>
                  <a:lnTo>
                    <a:pt x="162" y="366"/>
                  </a:lnTo>
                  <a:lnTo>
                    <a:pt x="168" y="366"/>
                  </a:lnTo>
                  <a:lnTo>
                    <a:pt x="168" y="372"/>
                  </a:lnTo>
                  <a:lnTo>
                    <a:pt x="168" y="378"/>
                  </a:lnTo>
                  <a:lnTo>
                    <a:pt x="168" y="384"/>
                  </a:lnTo>
                  <a:lnTo>
                    <a:pt x="174" y="384"/>
                  </a:lnTo>
                  <a:lnTo>
                    <a:pt x="174" y="390"/>
                  </a:lnTo>
                  <a:lnTo>
                    <a:pt x="168" y="396"/>
                  </a:lnTo>
                  <a:lnTo>
                    <a:pt x="174" y="396"/>
                  </a:lnTo>
                  <a:lnTo>
                    <a:pt x="180" y="396"/>
                  </a:lnTo>
                  <a:lnTo>
                    <a:pt x="186" y="396"/>
                  </a:lnTo>
                  <a:lnTo>
                    <a:pt x="186" y="390"/>
                  </a:lnTo>
                  <a:lnTo>
                    <a:pt x="192" y="390"/>
                  </a:lnTo>
                  <a:lnTo>
                    <a:pt x="192" y="396"/>
                  </a:lnTo>
                  <a:lnTo>
                    <a:pt x="198" y="402"/>
                  </a:lnTo>
                  <a:lnTo>
                    <a:pt x="198" y="396"/>
                  </a:lnTo>
                  <a:lnTo>
                    <a:pt x="204" y="390"/>
                  </a:lnTo>
                  <a:lnTo>
                    <a:pt x="210" y="396"/>
                  </a:lnTo>
                  <a:lnTo>
                    <a:pt x="210" y="402"/>
                  </a:lnTo>
                  <a:lnTo>
                    <a:pt x="216" y="396"/>
                  </a:lnTo>
                  <a:lnTo>
                    <a:pt x="216" y="402"/>
                  </a:lnTo>
                  <a:lnTo>
                    <a:pt x="210" y="402"/>
                  </a:lnTo>
                  <a:lnTo>
                    <a:pt x="210" y="408"/>
                  </a:lnTo>
                  <a:lnTo>
                    <a:pt x="216" y="408"/>
                  </a:lnTo>
                  <a:lnTo>
                    <a:pt x="210" y="414"/>
                  </a:lnTo>
                  <a:lnTo>
                    <a:pt x="204" y="420"/>
                  </a:lnTo>
                  <a:lnTo>
                    <a:pt x="210" y="420"/>
                  </a:lnTo>
                  <a:lnTo>
                    <a:pt x="216" y="420"/>
                  </a:lnTo>
                  <a:lnTo>
                    <a:pt x="216" y="426"/>
                  </a:lnTo>
                  <a:lnTo>
                    <a:pt x="222" y="420"/>
                  </a:lnTo>
                  <a:lnTo>
                    <a:pt x="222" y="426"/>
                  </a:lnTo>
                  <a:lnTo>
                    <a:pt x="228" y="432"/>
                  </a:lnTo>
                  <a:lnTo>
                    <a:pt x="234" y="432"/>
                  </a:lnTo>
                  <a:lnTo>
                    <a:pt x="234" y="438"/>
                  </a:lnTo>
                  <a:lnTo>
                    <a:pt x="240" y="432"/>
                  </a:lnTo>
                  <a:lnTo>
                    <a:pt x="246" y="432"/>
                  </a:lnTo>
                  <a:lnTo>
                    <a:pt x="252" y="432"/>
                  </a:lnTo>
                  <a:lnTo>
                    <a:pt x="258" y="432"/>
                  </a:lnTo>
                  <a:lnTo>
                    <a:pt x="270" y="432"/>
                  </a:lnTo>
                  <a:lnTo>
                    <a:pt x="276" y="426"/>
                  </a:lnTo>
                  <a:lnTo>
                    <a:pt x="276" y="420"/>
                  </a:lnTo>
                  <a:lnTo>
                    <a:pt x="282" y="420"/>
                  </a:lnTo>
                  <a:lnTo>
                    <a:pt x="282" y="414"/>
                  </a:lnTo>
                  <a:lnTo>
                    <a:pt x="288" y="408"/>
                  </a:lnTo>
                  <a:lnTo>
                    <a:pt x="288" y="414"/>
                  </a:lnTo>
                  <a:lnTo>
                    <a:pt x="288" y="408"/>
                  </a:lnTo>
                  <a:lnTo>
                    <a:pt x="282" y="408"/>
                  </a:lnTo>
                  <a:lnTo>
                    <a:pt x="276" y="402"/>
                  </a:lnTo>
                  <a:lnTo>
                    <a:pt x="270" y="402"/>
                  </a:lnTo>
                  <a:lnTo>
                    <a:pt x="270" y="396"/>
                  </a:lnTo>
                  <a:lnTo>
                    <a:pt x="270" y="390"/>
                  </a:lnTo>
                  <a:lnTo>
                    <a:pt x="270" y="384"/>
                  </a:lnTo>
                  <a:lnTo>
                    <a:pt x="270" y="378"/>
                  </a:lnTo>
                  <a:lnTo>
                    <a:pt x="270" y="372"/>
                  </a:lnTo>
                  <a:lnTo>
                    <a:pt x="270" y="366"/>
                  </a:lnTo>
                  <a:lnTo>
                    <a:pt x="270" y="360"/>
                  </a:lnTo>
                  <a:lnTo>
                    <a:pt x="276" y="360"/>
                  </a:lnTo>
                  <a:lnTo>
                    <a:pt x="276" y="354"/>
                  </a:lnTo>
                  <a:lnTo>
                    <a:pt x="270" y="354"/>
                  </a:lnTo>
                  <a:lnTo>
                    <a:pt x="270" y="348"/>
                  </a:lnTo>
                  <a:lnTo>
                    <a:pt x="276" y="348"/>
                  </a:lnTo>
                  <a:lnTo>
                    <a:pt x="282" y="348"/>
                  </a:lnTo>
                  <a:lnTo>
                    <a:pt x="282" y="342"/>
                  </a:lnTo>
                  <a:lnTo>
                    <a:pt x="288" y="336"/>
                  </a:lnTo>
                  <a:lnTo>
                    <a:pt x="288" y="330"/>
                  </a:lnTo>
                  <a:lnTo>
                    <a:pt x="288" y="324"/>
                  </a:lnTo>
                  <a:lnTo>
                    <a:pt x="294" y="318"/>
                  </a:lnTo>
                  <a:lnTo>
                    <a:pt x="294" y="312"/>
                  </a:lnTo>
                  <a:lnTo>
                    <a:pt x="300" y="312"/>
                  </a:lnTo>
                  <a:lnTo>
                    <a:pt x="294" y="306"/>
                  </a:lnTo>
                  <a:lnTo>
                    <a:pt x="300" y="300"/>
                  </a:lnTo>
                  <a:lnTo>
                    <a:pt x="300" y="294"/>
                  </a:lnTo>
                  <a:lnTo>
                    <a:pt x="307" y="294"/>
                  </a:lnTo>
                  <a:lnTo>
                    <a:pt x="307" y="288"/>
                  </a:lnTo>
                  <a:lnTo>
                    <a:pt x="307" y="282"/>
                  </a:lnTo>
                  <a:lnTo>
                    <a:pt x="307" y="276"/>
                  </a:lnTo>
                  <a:lnTo>
                    <a:pt x="313" y="276"/>
                  </a:lnTo>
                  <a:lnTo>
                    <a:pt x="307" y="276"/>
                  </a:lnTo>
                  <a:lnTo>
                    <a:pt x="313" y="276"/>
                  </a:lnTo>
                  <a:lnTo>
                    <a:pt x="313" y="270"/>
                  </a:lnTo>
                  <a:lnTo>
                    <a:pt x="313" y="264"/>
                  </a:lnTo>
                  <a:lnTo>
                    <a:pt x="307" y="264"/>
                  </a:lnTo>
                  <a:lnTo>
                    <a:pt x="307" y="258"/>
                  </a:lnTo>
                  <a:lnTo>
                    <a:pt x="313" y="258"/>
                  </a:lnTo>
                  <a:lnTo>
                    <a:pt x="313" y="252"/>
                  </a:lnTo>
                  <a:lnTo>
                    <a:pt x="319" y="252"/>
                  </a:lnTo>
                  <a:lnTo>
                    <a:pt x="319" y="246"/>
                  </a:lnTo>
                  <a:lnTo>
                    <a:pt x="313" y="246"/>
                  </a:lnTo>
                  <a:lnTo>
                    <a:pt x="313" y="240"/>
                  </a:lnTo>
                  <a:lnTo>
                    <a:pt x="313" y="234"/>
                  </a:lnTo>
                  <a:lnTo>
                    <a:pt x="313" y="228"/>
                  </a:lnTo>
                  <a:lnTo>
                    <a:pt x="307" y="228"/>
                  </a:lnTo>
                  <a:lnTo>
                    <a:pt x="307" y="222"/>
                  </a:lnTo>
                  <a:lnTo>
                    <a:pt x="313" y="222"/>
                  </a:lnTo>
                  <a:lnTo>
                    <a:pt x="313" y="216"/>
                  </a:lnTo>
                  <a:lnTo>
                    <a:pt x="313" y="210"/>
                  </a:lnTo>
                  <a:lnTo>
                    <a:pt x="313" y="204"/>
                  </a:lnTo>
                  <a:lnTo>
                    <a:pt x="313" y="198"/>
                  </a:lnTo>
                  <a:lnTo>
                    <a:pt x="307" y="192"/>
                  </a:lnTo>
                  <a:lnTo>
                    <a:pt x="307" y="186"/>
                  </a:lnTo>
                  <a:lnTo>
                    <a:pt x="307" y="180"/>
                  </a:lnTo>
                  <a:lnTo>
                    <a:pt x="313" y="180"/>
                  </a:lnTo>
                  <a:lnTo>
                    <a:pt x="307" y="180"/>
                  </a:lnTo>
                  <a:lnTo>
                    <a:pt x="313" y="174"/>
                  </a:lnTo>
                  <a:lnTo>
                    <a:pt x="307" y="174"/>
                  </a:lnTo>
                  <a:lnTo>
                    <a:pt x="307" y="168"/>
                  </a:lnTo>
                  <a:lnTo>
                    <a:pt x="307" y="162"/>
                  </a:lnTo>
                  <a:lnTo>
                    <a:pt x="307" y="156"/>
                  </a:lnTo>
                  <a:lnTo>
                    <a:pt x="307" y="150"/>
                  </a:lnTo>
                  <a:lnTo>
                    <a:pt x="307" y="144"/>
                  </a:lnTo>
                  <a:lnTo>
                    <a:pt x="313" y="144"/>
                  </a:lnTo>
                  <a:lnTo>
                    <a:pt x="313" y="138"/>
                  </a:lnTo>
                  <a:lnTo>
                    <a:pt x="307" y="138"/>
                  </a:lnTo>
                  <a:lnTo>
                    <a:pt x="307" y="132"/>
                  </a:lnTo>
                  <a:lnTo>
                    <a:pt x="313" y="132"/>
                  </a:lnTo>
                  <a:lnTo>
                    <a:pt x="307" y="132"/>
                  </a:lnTo>
                  <a:lnTo>
                    <a:pt x="313" y="126"/>
                  </a:lnTo>
                  <a:lnTo>
                    <a:pt x="307" y="126"/>
                  </a:lnTo>
                  <a:lnTo>
                    <a:pt x="307" y="120"/>
                  </a:lnTo>
                  <a:lnTo>
                    <a:pt x="307" y="114"/>
                  </a:lnTo>
                  <a:lnTo>
                    <a:pt x="307" y="108"/>
                  </a:lnTo>
                  <a:lnTo>
                    <a:pt x="313" y="108"/>
                  </a:lnTo>
                  <a:lnTo>
                    <a:pt x="313" y="102"/>
                  </a:lnTo>
                  <a:lnTo>
                    <a:pt x="307" y="102"/>
                  </a:lnTo>
                  <a:lnTo>
                    <a:pt x="313" y="102"/>
                  </a:lnTo>
                  <a:lnTo>
                    <a:pt x="313" y="96"/>
                  </a:lnTo>
                  <a:lnTo>
                    <a:pt x="307" y="96"/>
                  </a:lnTo>
                  <a:lnTo>
                    <a:pt x="307" y="90"/>
                  </a:lnTo>
                  <a:lnTo>
                    <a:pt x="307" y="84"/>
                  </a:lnTo>
                  <a:lnTo>
                    <a:pt x="300" y="84"/>
                  </a:lnTo>
                  <a:lnTo>
                    <a:pt x="307" y="84"/>
                  </a:lnTo>
                  <a:lnTo>
                    <a:pt x="300" y="78"/>
                  </a:lnTo>
                  <a:lnTo>
                    <a:pt x="307" y="78"/>
                  </a:lnTo>
                  <a:lnTo>
                    <a:pt x="300" y="78"/>
                  </a:lnTo>
                  <a:lnTo>
                    <a:pt x="300" y="72"/>
                  </a:lnTo>
                  <a:lnTo>
                    <a:pt x="307" y="66"/>
                  </a:lnTo>
                  <a:lnTo>
                    <a:pt x="300" y="66"/>
                  </a:lnTo>
                  <a:lnTo>
                    <a:pt x="300" y="60"/>
                  </a:lnTo>
                  <a:lnTo>
                    <a:pt x="300" y="54"/>
                  </a:lnTo>
                  <a:lnTo>
                    <a:pt x="294" y="48"/>
                  </a:lnTo>
                  <a:lnTo>
                    <a:pt x="300" y="48"/>
                  </a:lnTo>
                  <a:lnTo>
                    <a:pt x="294" y="48"/>
                  </a:lnTo>
                  <a:lnTo>
                    <a:pt x="294" y="42"/>
                  </a:lnTo>
                  <a:lnTo>
                    <a:pt x="300" y="42"/>
                  </a:lnTo>
                  <a:lnTo>
                    <a:pt x="294" y="42"/>
                  </a:lnTo>
                  <a:lnTo>
                    <a:pt x="300" y="42"/>
                  </a:lnTo>
                  <a:lnTo>
                    <a:pt x="300" y="36"/>
                  </a:lnTo>
                  <a:lnTo>
                    <a:pt x="300" y="30"/>
                  </a:lnTo>
                  <a:lnTo>
                    <a:pt x="300" y="24"/>
                  </a:lnTo>
                  <a:lnTo>
                    <a:pt x="307" y="30"/>
                  </a:lnTo>
                  <a:lnTo>
                    <a:pt x="307" y="24"/>
                  </a:lnTo>
                  <a:lnTo>
                    <a:pt x="307" y="18"/>
                  </a:lnTo>
                  <a:lnTo>
                    <a:pt x="300" y="18"/>
                  </a:lnTo>
                  <a:lnTo>
                    <a:pt x="300" y="12"/>
                  </a:lnTo>
                  <a:lnTo>
                    <a:pt x="300" y="6"/>
                  </a:lnTo>
                  <a:lnTo>
                    <a:pt x="276" y="6"/>
                  </a:lnTo>
                  <a:lnTo>
                    <a:pt x="216" y="6"/>
                  </a:lnTo>
                  <a:lnTo>
                    <a:pt x="186" y="6"/>
                  </a:lnTo>
                  <a:lnTo>
                    <a:pt x="132" y="0"/>
                  </a:lnTo>
                  <a:lnTo>
                    <a:pt x="132" y="54"/>
                  </a:lnTo>
                  <a:lnTo>
                    <a:pt x="132" y="60"/>
                  </a:lnTo>
                  <a:lnTo>
                    <a:pt x="126" y="60"/>
                  </a:lnTo>
                  <a:lnTo>
                    <a:pt x="126" y="66"/>
                  </a:lnTo>
                  <a:lnTo>
                    <a:pt x="120" y="66"/>
                  </a:lnTo>
                  <a:lnTo>
                    <a:pt x="120" y="72"/>
                  </a:lnTo>
                  <a:lnTo>
                    <a:pt x="120" y="78"/>
                  </a:lnTo>
                  <a:lnTo>
                    <a:pt x="114" y="78"/>
                  </a:lnTo>
                  <a:lnTo>
                    <a:pt x="114" y="84"/>
                  </a:lnTo>
                  <a:lnTo>
                    <a:pt x="114" y="78"/>
                  </a:lnTo>
                  <a:lnTo>
                    <a:pt x="114" y="84"/>
                  </a:lnTo>
                  <a:lnTo>
                    <a:pt x="108" y="84"/>
                  </a:lnTo>
                  <a:lnTo>
                    <a:pt x="108" y="90"/>
                  </a:lnTo>
                  <a:lnTo>
                    <a:pt x="102" y="90"/>
                  </a:lnTo>
                  <a:lnTo>
                    <a:pt x="96" y="90"/>
                  </a:lnTo>
                  <a:lnTo>
                    <a:pt x="96" y="96"/>
                  </a:lnTo>
                  <a:lnTo>
                    <a:pt x="96" y="102"/>
                  </a:lnTo>
                  <a:lnTo>
                    <a:pt x="90" y="102"/>
                  </a:lnTo>
                  <a:lnTo>
                    <a:pt x="96" y="108"/>
                  </a:lnTo>
                  <a:lnTo>
                    <a:pt x="90" y="108"/>
                  </a:lnTo>
                  <a:lnTo>
                    <a:pt x="90" y="114"/>
                  </a:lnTo>
                  <a:lnTo>
                    <a:pt x="84" y="114"/>
                  </a:lnTo>
                  <a:lnTo>
                    <a:pt x="84" y="120"/>
                  </a:lnTo>
                  <a:lnTo>
                    <a:pt x="84" y="114"/>
                  </a:lnTo>
                  <a:lnTo>
                    <a:pt x="78" y="120"/>
                  </a:lnTo>
                  <a:lnTo>
                    <a:pt x="78" y="114"/>
                  </a:lnTo>
                  <a:lnTo>
                    <a:pt x="78" y="120"/>
                  </a:lnTo>
                  <a:lnTo>
                    <a:pt x="72" y="120"/>
                  </a:lnTo>
                  <a:lnTo>
                    <a:pt x="66" y="120"/>
                  </a:lnTo>
                  <a:lnTo>
                    <a:pt x="60" y="120"/>
                  </a:lnTo>
                  <a:lnTo>
                    <a:pt x="54" y="126"/>
                  </a:lnTo>
                  <a:lnTo>
                    <a:pt x="48" y="126"/>
                  </a:lnTo>
                  <a:lnTo>
                    <a:pt x="48" y="120"/>
                  </a:lnTo>
                  <a:lnTo>
                    <a:pt x="48" y="126"/>
                  </a:lnTo>
                  <a:lnTo>
                    <a:pt x="48" y="120"/>
                  </a:lnTo>
                  <a:lnTo>
                    <a:pt x="42" y="120"/>
                  </a:lnTo>
                  <a:lnTo>
                    <a:pt x="42" y="126"/>
                  </a:lnTo>
                  <a:lnTo>
                    <a:pt x="36" y="126"/>
                  </a:lnTo>
                  <a:lnTo>
                    <a:pt x="36" y="132"/>
                  </a:lnTo>
                  <a:lnTo>
                    <a:pt x="36" y="138"/>
                  </a:lnTo>
                  <a:lnTo>
                    <a:pt x="30" y="144"/>
                  </a:lnTo>
                  <a:lnTo>
                    <a:pt x="30" y="150"/>
                  </a:lnTo>
                  <a:lnTo>
                    <a:pt x="36" y="156"/>
                  </a:lnTo>
                  <a:lnTo>
                    <a:pt x="36" y="162"/>
                  </a:lnTo>
                  <a:lnTo>
                    <a:pt x="42" y="162"/>
                  </a:lnTo>
                  <a:lnTo>
                    <a:pt x="48" y="162"/>
                  </a:lnTo>
                  <a:lnTo>
                    <a:pt x="48" y="168"/>
                  </a:lnTo>
                  <a:lnTo>
                    <a:pt x="48" y="174"/>
                  </a:lnTo>
                  <a:lnTo>
                    <a:pt x="48" y="180"/>
                  </a:lnTo>
                  <a:lnTo>
                    <a:pt x="48" y="186"/>
                  </a:lnTo>
                  <a:lnTo>
                    <a:pt x="48" y="192"/>
                  </a:lnTo>
                  <a:lnTo>
                    <a:pt x="48" y="198"/>
                  </a:lnTo>
                  <a:lnTo>
                    <a:pt x="42" y="198"/>
                  </a:lnTo>
                  <a:lnTo>
                    <a:pt x="48" y="198"/>
                  </a:lnTo>
                  <a:lnTo>
                    <a:pt x="42" y="198"/>
                  </a:lnTo>
                  <a:lnTo>
                    <a:pt x="42" y="204"/>
                  </a:lnTo>
                  <a:lnTo>
                    <a:pt x="36" y="204"/>
                  </a:lnTo>
                  <a:lnTo>
                    <a:pt x="36" y="198"/>
                  </a:lnTo>
                  <a:lnTo>
                    <a:pt x="24" y="204"/>
                  </a:lnTo>
                  <a:lnTo>
                    <a:pt x="24" y="210"/>
                  </a:lnTo>
                  <a:lnTo>
                    <a:pt x="18" y="216"/>
                  </a:lnTo>
                  <a:lnTo>
                    <a:pt x="18" y="210"/>
                  </a:lnTo>
                  <a:lnTo>
                    <a:pt x="18" y="204"/>
                  </a:lnTo>
                  <a:lnTo>
                    <a:pt x="12" y="204"/>
                  </a:lnTo>
                  <a:lnTo>
                    <a:pt x="6" y="210"/>
                  </a:lnTo>
                  <a:lnTo>
                    <a:pt x="6" y="204"/>
                  </a:lnTo>
                  <a:lnTo>
                    <a:pt x="6" y="210"/>
                  </a:lnTo>
                  <a:lnTo>
                    <a:pt x="0" y="216"/>
                  </a:lnTo>
                  <a:close/>
                </a:path>
              </a:pathLst>
            </a:custGeom>
            <a:solidFill>
              <a:srgbClr val="FF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68" name="Freeform 36"/>
            <p:cNvSpPr>
              <a:spLocks/>
            </p:cNvSpPr>
            <p:nvPr/>
          </p:nvSpPr>
          <p:spPr bwMode="auto">
            <a:xfrm>
              <a:off x="1574" y="2535"/>
              <a:ext cx="420" cy="468"/>
            </a:xfrm>
            <a:custGeom>
              <a:avLst/>
              <a:gdLst/>
              <a:ahLst/>
              <a:cxnLst>
                <a:cxn ang="0">
                  <a:pos x="12" y="108"/>
                </a:cxn>
                <a:cxn ang="0">
                  <a:pos x="36" y="108"/>
                </a:cxn>
                <a:cxn ang="0">
                  <a:pos x="30" y="126"/>
                </a:cxn>
                <a:cxn ang="0">
                  <a:pos x="36" y="132"/>
                </a:cxn>
                <a:cxn ang="0">
                  <a:pos x="36" y="150"/>
                </a:cxn>
                <a:cxn ang="0">
                  <a:pos x="30" y="162"/>
                </a:cxn>
                <a:cxn ang="0">
                  <a:pos x="36" y="180"/>
                </a:cxn>
                <a:cxn ang="0">
                  <a:pos x="42" y="204"/>
                </a:cxn>
                <a:cxn ang="0">
                  <a:pos x="48" y="228"/>
                </a:cxn>
                <a:cxn ang="0">
                  <a:pos x="66" y="264"/>
                </a:cxn>
                <a:cxn ang="0">
                  <a:pos x="66" y="270"/>
                </a:cxn>
                <a:cxn ang="0">
                  <a:pos x="78" y="282"/>
                </a:cxn>
                <a:cxn ang="0">
                  <a:pos x="84" y="294"/>
                </a:cxn>
                <a:cxn ang="0">
                  <a:pos x="84" y="312"/>
                </a:cxn>
                <a:cxn ang="0">
                  <a:pos x="96" y="324"/>
                </a:cxn>
                <a:cxn ang="0">
                  <a:pos x="108" y="336"/>
                </a:cxn>
                <a:cxn ang="0">
                  <a:pos x="114" y="348"/>
                </a:cxn>
                <a:cxn ang="0">
                  <a:pos x="120" y="354"/>
                </a:cxn>
                <a:cxn ang="0">
                  <a:pos x="138" y="366"/>
                </a:cxn>
                <a:cxn ang="0">
                  <a:pos x="138" y="390"/>
                </a:cxn>
                <a:cxn ang="0">
                  <a:pos x="150" y="408"/>
                </a:cxn>
                <a:cxn ang="0">
                  <a:pos x="156" y="408"/>
                </a:cxn>
                <a:cxn ang="0">
                  <a:pos x="174" y="420"/>
                </a:cxn>
                <a:cxn ang="0">
                  <a:pos x="180" y="420"/>
                </a:cxn>
                <a:cxn ang="0">
                  <a:pos x="192" y="420"/>
                </a:cxn>
                <a:cxn ang="0">
                  <a:pos x="198" y="426"/>
                </a:cxn>
                <a:cxn ang="0">
                  <a:pos x="210" y="432"/>
                </a:cxn>
                <a:cxn ang="0">
                  <a:pos x="228" y="432"/>
                </a:cxn>
                <a:cxn ang="0">
                  <a:pos x="252" y="444"/>
                </a:cxn>
                <a:cxn ang="0">
                  <a:pos x="282" y="462"/>
                </a:cxn>
                <a:cxn ang="0">
                  <a:pos x="288" y="456"/>
                </a:cxn>
                <a:cxn ang="0">
                  <a:pos x="300" y="450"/>
                </a:cxn>
                <a:cxn ang="0">
                  <a:pos x="312" y="456"/>
                </a:cxn>
                <a:cxn ang="0">
                  <a:pos x="324" y="462"/>
                </a:cxn>
                <a:cxn ang="0">
                  <a:pos x="348" y="456"/>
                </a:cxn>
                <a:cxn ang="0">
                  <a:pos x="360" y="450"/>
                </a:cxn>
                <a:cxn ang="0">
                  <a:pos x="378" y="438"/>
                </a:cxn>
                <a:cxn ang="0">
                  <a:pos x="384" y="426"/>
                </a:cxn>
                <a:cxn ang="0">
                  <a:pos x="390" y="426"/>
                </a:cxn>
                <a:cxn ang="0">
                  <a:pos x="408" y="432"/>
                </a:cxn>
                <a:cxn ang="0">
                  <a:pos x="414" y="420"/>
                </a:cxn>
                <a:cxn ang="0">
                  <a:pos x="420" y="396"/>
                </a:cxn>
                <a:cxn ang="0">
                  <a:pos x="408" y="384"/>
                </a:cxn>
                <a:cxn ang="0">
                  <a:pos x="402" y="360"/>
                </a:cxn>
                <a:cxn ang="0">
                  <a:pos x="402" y="348"/>
                </a:cxn>
                <a:cxn ang="0">
                  <a:pos x="390" y="330"/>
                </a:cxn>
                <a:cxn ang="0">
                  <a:pos x="384" y="318"/>
                </a:cxn>
                <a:cxn ang="0">
                  <a:pos x="372" y="306"/>
                </a:cxn>
                <a:cxn ang="0">
                  <a:pos x="366" y="294"/>
                </a:cxn>
                <a:cxn ang="0">
                  <a:pos x="390" y="150"/>
                </a:cxn>
                <a:cxn ang="0">
                  <a:pos x="312" y="144"/>
                </a:cxn>
                <a:cxn ang="0">
                  <a:pos x="318" y="114"/>
                </a:cxn>
                <a:cxn ang="0">
                  <a:pos x="312" y="96"/>
                </a:cxn>
                <a:cxn ang="0">
                  <a:pos x="306" y="84"/>
                </a:cxn>
                <a:cxn ang="0">
                  <a:pos x="288" y="84"/>
                </a:cxn>
                <a:cxn ang="0">
                  <a:pos x="276" y="78"/>
                </a:cxn>
                <a:cxn ang="0">
                  <a:pos x="156" y="48"/>
                </a:cxn>
                <a:cxn ang="0">
                  <a:pos x="48" y="0"/>
                </a:cxn>
                <a:cxn ang="0">
                  <a:pos x="0" y="72"/>
                </a:cxn>
              </a:cxnLst>
              <a:rect l="0" t="0" r="r" b="b"/>
              <a:pathLst>
                <a:path w="420" h="468">
                  <a:moveTo>
                    <a:pt x="0" y="102"/>
                  </a:moveTo>
                  <a:lnTo>
                    <a:pt x="6" y="102"/>
                  </a:lnTo>
                  <a:lnTo>
                    <a:pt x="12" y="102"/>
                  </a:lnTo>
                  <a:lnTo>
                    <a:pt x="6" y="108"/>
                  </a:lnTo>
                  <a:lnTo>
                    <a:pt x="12" y="108"/>
                  </a:lnTo>
                  <a:lnTo>
                    <a:pt x="18" y="108"/>
                  </a:lnTo>
                  <a:lnTo>
                    <a:pt x="24" y="108"/>
                  </a:lnTo>
                  <a:lnTo>
                    <a:pt x="30" y="108"/>
                  </a:lnTo>
                  <a:lnTo>
                    <a:pt x="30" y="102"/>
                  </a:lnTo>
                  <a:lnTo>
                    <a:pt x="36" y="108"/>
                  </a:lnTo>
                  <a:lnTo>
                    <a:pt x="42" y="108"/>
                  </a:lnTo>
                  <a:lnTo>
                    <a:pt x="36" y="108"/>
                  </a:lnTo>
                  <a:lnTo>
                    <a:pt x="36" y="114"/>
                  </a:lnTo>
                  <a:lnTo>
                    <a:pt x="30" y="120"/>
                  </a:lnTo>
                  <a:lnTo>
                    <a:pt x="30" y="126"/>
                  </a:lnTo>
                  <a:lnTo>
                    <a:pt x="36" y="132"/>
                  </a:lnTo>
                  <a:lnTo>
                    <a:pt x="30" y="132"/>
                  </a:lnTo>
                  <a:lnTo>
                    <a:pt x="36" y="132"/>
                  </a:lnTo>
                  <a:lnTo>
                    <a:pt x="36" y="138"/>
                  </a:lnTo>
                  <a:lnTo>
                    <a:pt x="36" y="132"/>
                  </a:lnTo>
                  <a:lnTo>
                    <a:pt x="30" y="138"/>
                  </a:lnTo>
                  <a:lnTo>
                    <a:pt x="36" y="138"/>
                  </a:lnTo>
                  <a:lnTo>
                    <a:pt x="30" y="144"/>
                  </a:lnTo>
                  <a:lnTo>
                    <a:pt x="30" y="150"/>
                  </a:lnTo>
                  <a:lnTo>
                    <a:pt x="36" y="150"/>
                  </a:lnTo>
                  <a:lnTo>
                    <a:pt x="36" y="156"/>
                  </a:lnTo>
                  <a:lnTo>
                    <a:pt x="42" y="156"/>
                  </a:lnTo>
                  <a:lnTo>
                    <a:pt x="36" y="156"/>
                  </a:lnTo>
                  <a:lnTo>
                    <a:pt x="36" y="162"/>
                  </a:lnTo>
                  <a:lnTo>
                    <a:pt x="30" y="162"/>
                  </a:lnTo>
                  <a:lnTo>
                    <a:pt x="30" y="168"/>
                  </a:lnTo>
                  <a:lnTo>
                    <a:pt x="36" y="168"/>
                  </a:lnTo>
                  <a:lnTo>
                    <a:pt x="42" y="168"/>
                  </a:lnTo>
                  <a:lnTo>
                    <a:pt x="36" y="174"/>
                  </a:lnTo>
                  <a:lnTo>
                    <a:pt x="36" y="180"/>
                  </a:lnTo>
                  <a:lnTo>
                    <a:pt x="42" y="180"/>
                  </a:lnTo>
                  <a:lnTo>
                    <a:pt x="42" y="186"/>
                  </a:lnTo>
                  <a:lnTo>
                    <a:pt x="42" y="192"/>
                  </a:lnTo>
                  <a:lnTo>
                    <a:pt x="42" y="198"/>
                  </a:lnTo>
                  <a:lnTo>
                    <a:pt x="42" y="204"/>
                  </a:lnTo>
                  <a:lnTo>
                    <a:pt x="42" y="210"/>
                  </a:lnTo>
                  <a:lnTo>
                    <a:pt x="42" y="216"/>
                  </a:lnTo>
                  <a:lnTo>
                    <a:pt x="48" y="216"/>
                  </a:lnTo>
                  <a:lnTo>
                    <a:pt x="48" y="222"/>
                  </a:lnTo>
                  <a:lnTo>
                    <a:pt x="48" y="228"/>
                  </a:lnTo>
                  <a:lnTo>
                    <a:pt x="48" y="234"/>
                  </a:lnTo>
                  <a:lnTo>
                    <a:pt x="48" y="240"/>
                  </a:lnTo>
                  <a:lnTo>
                    <a:pt x="60" y="246"/>
                  </a:lnTo>
                  <a:lnTo>
                    <a:pt x="66" y="258"/>
                  </a:lnTo>
                  <a:lnTo>
                    <a:pt x="66" y="264"/>
                  </a:lnTo>
                  <a:lnTo>
                    <a:pt x="66" y="270"/>
                  </a:lnTo>
                  <a:lnTo>
                    <a:pt x="66" y="264"/>
                  </a:lnTo>
                  <a:lnTo>
                    <a:pt x="72" y="264"/>
                  </a:lnTo>
                  <a:lnTo>
                    <a:pt x="72" y="270"/>
                  </a:lnTo>
                  <a:lnTo>
                    <a:pt x="66" y="270"/>
                  </a:lnTo>
                  <a:lnTo>
                    <a:pt x="66" y="276"/>
                  </a:lnTo>
                  <a:lnTo>
                    <a:pt x="72" y="276"/>
                  </a:lnTo>
                  <a:lnTo>
                    <a:pt x="78" y="276"/>
                  </a:lnTo>
                  <a:lnTo>
                    <a:pt x="72" y="276"/>
                  </a:lnTo>
                  <a:lnTo>
                    <a:pt x="78" y="282"/>
                  </a:lnTo>
                  <a:lnTo>
                    <a:pt x="78" y="276"/>
                  </a:lnTo>
                  <a:lnTo>
                    <a:pt x="78" y="282"/>
                  </a:lnTo>
                  <a:lnTo>
                    <a:pt x="84" y="282"/>
                  </a:lnTo>
                  <a:lnTo>
                    <a:pt x="84" y="288"/>
                  </a:lnTo>
                  <a:lnTo>
                    <a:pt x="84" y="294"/>
                  </a:lnTo>
                  <a:lnTo>
                    <a:pt x="84" y="300"/>
                  </a:lnTo>
                  <a:lnTo>
                    <a:pt x="84" y="306"/>
                  </a:lnTo>
                  <a:lnTo>
                    <a:pt x="90" y="306"/>
                  </a:lnTo>
                  <a:lnTo>
                    <a:pt x="84" y="306"/>
                  </a:lnTo>
                  <a:lnTo>
                    <a:pt x="84" y="312"/>
                  </a:lnTo>
                  <a:lnTo>
                    <a:pt x="90" y="312"/>
                  </a:lnTo>
                  <a:lnTo>
                    <a:pt x="90" y="306"/>
                  </a:lnTo>
                  <a:lnTo>
                    <a:pt x="90" y="312"/>
                  </a:lnTo>
                  <a:lnTo>
                    <a:pt x="90" y="318"/>
                  </a:lnTo>
                  <a:lnTo>
                    <a:pt x="96" y="324"/>
                  </a:lnTo>
                  <a:lnTo>
                    <a:pt x="96" y="318"/>
                  </a:lnTo>
                  <a:lnTo>
                    <a:pt x="102" y="324"/>
                  </a:lnTo>
                  <a:lnTo>
                    <a:pt x="102" y="330"/>
                  </a:lnTo>
                  <a:lnTo>
                    <a:pt x="108" y="330"/>
                  </a:lnTo>
                  <a:lnTo>
                    <a:pt x="108" y="336"/>
                  </a:lnTo>
                  <a:lnTo>
                    <a:pt x="108" y="342"/>
                  </a:lnTo>
                  <a:lnTo>
                    <a:pt x="114" y="342"/>
                  </a:lnTo>
                  <a:lnTo>
                    <a:pt x="114" y="348"/>
                  </a:lnTo>
                  <a:lnTo>
                    <a:pt x="114" y="342"/>
                  </a:lnTo>
                  <a:lnTo>
                    <a:pt x="114" y="348"/>
                  </a:lnTo>
                  <a:lnTo>
                    <a:pt x="120" y="342"/>
                  </a:lnTo>
                  <a:lnTo>
                    <a:pt x="120" y="348"/>
                  </a:lnTo>
                  <a:lnTo>
                    <a:pt x="126" y="348"/>
                  </a:lnTo>
                  <a:lnTo>
                    <a:pt x="120" y="348"/>
                  </a:lnTo>
                  <a:lnTo>
                    <a:pt x="120" y="354"/>
                  </a:lnTo>
                  <a:lnTo>
                    <a:pt x="126" y="354"/>
                  </a:lnTo>
                  <a:lnTo>
                    <a:pt x="132" y="354"/>
                  </a:lnTo>
                  <a:lnTo>
                    <a:pt x="132" y="360"/>
                  </a:lnTo>
                  <a:lnTo>
                    <a:pt x="138" y="360"/>
                  </a:lnTo>
                  <a:lnTo>
                    <a:pt x="138" y="366"/>
                  </a:lnTo>
                  <a:lnTo>
                    <a:pt x="138" y="372"/>
                  </a:lnTo>
                  <a:lnTo>
                    <a:pt x="132" y="372"/>
                  </a:lnTo>
                  <a:lnTo>
                    <a:pt x="132" y="378"/>
                  </a:lnTo>
                  <a:lnTo>
                    <a:pt x="132" y="384"/>
                  </a:lnTo>
                  <a:lnTo>
                    <a:pt x="138" y="390"/>
                  </a:lnTo>
                  <a:lnTo>
                    <a:pt x="138" y="396"/>
                  </a:lnTo>
                  <a:lnTo>
                    <a:pt x="144" y="402"/>
                  </a:lnTo>
                  <a:lnTo>
                    <a:pt x="144" y="408"/>
                  </a:lnTo>
                  <a:lnTo>
                    <a:pt x="144" y="402"/>
                  </a:lnTo>
                  <a:lnTo>
                    <a:pt x="150" y="408"/>
                  </a:lnTo>
                  <a:lnTo>
                    <a:pt x="156" y="408"/>
                  </a:lnTo>
                  <a:lnTo>
                    <a:pt x="150" y="408"/>
                  </a:lnTo>
                  <a:lnTo>
                    <a:pt x="150" y="414"/>
                  </a:lnTo>
                  <a:lnTo>
                    <a:pt x="156" y="414"/>
                  </a:lnTo>
                  <a:lnTo>
                    <a:pt x="156" y="408"/>
                  </a:lnTo>
                  <a:lnTo>
                    <a:pt x="162" y="408"/>
                  </a:lnTo>
                  <a:lnTo>
                    <a:pt x="162" y="414"/>
                  </a:lnTo>
                  <a:lnTo>
                    <a:pt x="162" y="420"/>
                  </a:lnTo>
                  <a:lnTo>
                    <a:pt x="174" y="414"/>
                  </a:lnTo>
                  <a:lnTo>
                    <a:pt x="174" y="420"/>
                  </a:lnTo>
                  <a:lnTo>
                    <a:pt x="180" y="420"/>
                  </a:lnTo>
                  <a:lnTo>
                    <a:pt x="174" y="420"/>
                  </a:lnTo>
                  <a:lnTo>
                    <a:pt x="174" y="414"/>
                  </a:lnTo>
                  <a:lnTo>
                    <a:pt x="180" y="414"/>
                  </a:lnTo>
                  <a:lnTo>
                    <a:pt x="180" y="420"/>
                  </a:lnTo>
                  <a:lnTo>
                    <a:pt x="186" y="414"/>
                  </a:lnTo>
                  <a:lnTo>
                    <a:pt x="186" y="420"/>
                  </a:lnTo>
                  <a:lnTo>
                    <a:pt x="186" y="414"/>
                  </a:lnTo>
                  <a:lnTo>
                    <a:pt x="186" y="420"/>
                  </a:lnTo>
                  <a:lnTo>
                    <a:pt x="192" y="420"/>
                  </a:lnTo>
                  <a:lnTo>
                    <a:pt x="192" y="426"/>
                  </a:lnTo>
                  <a:lnTo>
                    <a:pt x="192" y="420"/>
                  </a:lnTo>
                  <a:lnTo>
                    <a:pt x="198" y="426"/>
                  </a:lnTo>
                  <a:lnTo>
                    <a:pt x="198" y="420"/>
                  </a:lnTo>
                  <a:lnTo>
                    <a:pt x="198" y="426"/>
                  </a:lnTo>
                  <a:lnTo>
                    <a:pt x="204" y="426"/>
                  </a:lnTo>
                  <a:lnTo>
                    <a:pt x="210" y="426"/>
                  </a:lnTo>
                  <a:lnTo>
                    <a:pt x="210" y="432"/>
                  </a:lnTo>
                  <a:lnTo>
                    <a:pt x="216" y="432"/>
                  </a:lnTo>
                  <a:lnTo>
                    <a:pt x="210" y="432"/>
                  </a:lnTo>
                  <a:lnTo>
                    <a:pt x="216" y="432"/>
                  </a:lnTo>
                  <a:lnTo>
                    <a:pt x="216" y="438"/>
                  </a:lnTo>
                  <a:lnTo>
                    <a:pt x="222" y="438"/>
                  </a:lnTo>
                  <a:lnTo>
                    <a:pt x="228" y="438"/>
                  </a:lnTo>
                  <a:lnTo>
                    <a:pt x="228" y="432"/>
                  </a:lnTo>
                  <a:lnTo>
                    <a:pt x="234" y="432"/>
                  </a:lnTo>
                  <a:lnTo>
                    <a:pt x="240" y="432"/>
                  </a:lnTo>
                  <a:lnTo>
                    <a:pt x="246" y="426"/>
                  </a:lnTo>
                  <a:lnTo>
                    <a:pt x="246" y="432"/>
                  </a:lnTo>
                  <a:lnTo>
                    <a:pt x="252" y="444"/>
                  </a:lnTo>
                  <a:lnTo>
                    <a:pt x="264" y="450"/>
                  </a:lnTo>
                  <a:lnTo>
                    <a:pt x="264" y="456"/>
                  </a:lnTo>
                  <a:lnTo>
                    <a:pt x="270" y="462"/>
                  </a:lnTo>
                  <a:lnTo>
                    <a:pt x="276" y="462"/>
                  </a:lnTo>
                  <a:lnTo>
                    <a:pt x="282" y="462"/>
                  </a:lnTo>
                  <a:lnTo>
                    <a:pt x="282" y="456"/>
                  </a:lnTo>
                  <a:lnTo>
                    <a:pt x="288" y="456"/>
                  </a:lnTo>
                  <a:lnTo>
                    <a:pt x="282" y="456"/>
                  </a:lnTo>
                  <a:lnTo>
                    <a:pt x="282" y="450"/>
                  </a:lnTo>
                  <a:lnTo>
                    <a:pt x="288" y="456"/>
                  </a:lnTo>
                  <a:lnTo>
                    <a:pt x="288" y="450"/>
                  </a:lnTo>
                  <a:lnTo>
                    <a:pt x="288" y="456"/>
                  </a:lnTo>
                  <a:lnTo>
                    <a:pt x="288" y="450"/>
                  </a:lnTo>
                  <a:lnTo>
                    <a:pt x="294" y="450"/>
                  </a:lnTo>
                  <a:lnTo>
                    <a:pt x="300" y="450"/>
                  </a:lnTo>
                  <a:lnTo>
                    <a:pt x="294" y="456"/>
                  </a:lnTo>
                  <a:lnTo>
                    <a:pt x="300" y="456"/>
                  </a:lnTo>
                  <a:lnTo>
                    <a:pt x="306" y="462"/>
                  </a:lnTo>
                  <a:lnTo>
                    <a:pt x="306" y="456"/>
                  </a:lnTo>
                  <a:lnTo>
                    <a:pt x="312" y="456"/>
                  </a:lnTo>
                  <a:lnTo>
                    <a:pt x="312" y="462"/>
                  </a:lnTo>
                  <a:lnTo>
                    <a:pt x="318" y="462"/>
                  </a:lnTo>
                  <a:lnTo>
                    <a:pt x="318" y="468"/>
                  </a:lnTo>
                  <a:lnTo>
                    <a:pt x="318" y="462"/>
                  </a:lnTo>
                  <a:lnTo>
                    <a:pt x="324" y="462"/>
                  </a:lnTo>
                  <a:lnTo>
                    <a:pt x="330" y="462"/>
                  </a:lnTo>
                  <a:lnTo>
                    <a:pt x="336" y="456"/>
                  </a:lnTo>
                  <a:lnTo>
                    <a:pt x="342" y="462"/>
                  </a:lnTo>
                  <a:lnTo>
                    <a:pt x="342" y="456"/>
                  </a:lnTo>
                  <a:lnTo>
                    <a:pt x="348" y="456"/>
                  </a:lnTo>
                  <a:lnTo>
                    <a:pt x="354" y="456"/>
                  </a:lnTo>
                  <a:lnTo>
                    <a:pt x="354" y="450"/>
                  </a:lnTo>
                  <a:lnTo>
                    <a:pt x="348" y="450"/>
                  </a:lnTo>
                  <a:lnTo>
                    <a:pt x="354" y="450"/>
                  </a:lnTo>
                  <a:lnTo>
                    <a:pt x="360" y="450"/>
                  </a:lnTo>
                  <a:lnTo>
                    <a:pt x="366" y="444"/>
                  </a:lnTo>
                  <a:lnTo>
                    <a:pt x="372" y="444"/>
                  </a:lnTo>
                  <a:lnTo>
                    <a:pt x="378" y="438"/>
                  </a:lnTo>
                  <a:lnTo>
                    <a:pt x="378" y="444"/>
                  </a:lnTo>
                  <a:lnTo>
                    <a:pt x="378" y="438"/>
                  </a:lnTo>
                  <a:lnTo>
                    <a:pt x="384" y="438"/>
                  </a:lnTo>
                  <a:lnTo>
                    <a:pt x="384" y="432"/>
                  </a:lnTo>
                  <a:lnTo>
                    <a:pt x="378" y="432"/>
                  </a:lnTo>
                  <a:lnTo>
                    <a:pt x="384" y="432"/>
                  </a:lnTo>
                  <a:lnTo>
                    <a:pt x="384" y="426"/>
                  </a:lnTo>
                  <a:lnTo>
                    <a:pt x="384" y="420"/>
                  </a:lnTo>
                  <a:lnTo>
                    <a:pt x="390" y="426"/>
                  </a:lnTo>
                  <a:lnTo>
                    <a:pt x="384" y="426"/>
                  </a:lnTo>
                  <a:lnTo>
                    <a:pt x="390" y="432"/>
                  </a:lnTo>
                  <a:lnTo>
                    <a:pt x="390" y="426"/>
                  </a:lnTo>
                  <a:lnTo>
                    <a:pt x="396" y="426"/>
                  </a:lnTo>
                  <a:lnTo>
                    <a:pt x="390" y="426"/>
                  </a:lnTo>
                  <a:lnTo>
                    <a:pt x="396" y="426"/>
                  </a:lnTo>
                  <a:lnTo>
                    <a:pt x="402" y="432"/>
                  </a:lnTo>
                  <a:lnTo>
                    <a:pt x="408" y="432"/>
                  </a:lnTo>
                  <a:lnTo>
                    <a:pt x="408" y="438"/>
                  </a:lnTo>
                  <a:lnTo>
                    <a:pt x="408" y="432"/>
                  </a:lnTo>
                  <a:lnTo>
                    <a:pt x="408" y="426"/>
                  </a:lnTo>
                  <a:lnTo>
                    <a:pt x="408" y="420"/>
                  </a:lnTo>
                  <a:lnTo>
                    <a:pt x="414" y="420"/>
                  </a:lnTo>
                  <a:lnTo>
                    <a:pt x="408" y="414"/>
                  </a:lnTo>
                  <a:lnTo>
                    <a:pt x="414" y="414"/>
                  </a:lnTo>
                  <a:lnTo>
                    <a:pt x="420" y="408"/>
                  </a:lnTo>
                  <a:lnTo>
                    <a:pt x="420" y="402"/>
                  </a:lnTo>
                  <a:lnTo>
                    <a:pt x="420" y="396"/>
                  </a:lnTo>
                  <a:lnTo>
                    <a:pt x="414" y="390"/>
                  </a:lnTo>
                  <a:lnTo>
                    <a:pt x="408" y="396"/>
                  </a:lnTo>
                  <a:lnTo>
                    <a:pt x="402" y="396"/>
                  </a:lnTo>
                  <a:lnTo>
                    <a:pt x="402" y="390"/>
                  </a:lnTo>
                  <a:lnTo>
                    <a:pt x="408" y="384"/>
                  </a:lnTo>
                  <a:lnTo>
                    <a:pt x="402" y="384"/>
                  </a:lnTo>
                  <a:lnTo>
                    <a:pt x="402" y="378"/>
                  </a:lnTo>
                  <a:lnTo>
                    <a:pt x="402" y="372"/>
                  </a:lnTo>
                  <a:lnTo>
                    <a:pt x="396" y="366"/>
                  </a:lnTo>
                  <a:lnTo>
                    <a:pt x="402" y="360"/>
                  </a:lnTo>
                  <a:lnTo>
                    <a:pt x="408" y="360"/>
                  </a:lnTo>
                  <a:lnTo>
                    <a:pt x="408" y="354"/>
                  </a:lnTo>
                  <a:lnTo>
                    <a:pt x="402" y="354"/>
                  </a:lnTo>
                  <a:lnTo>
                    <a:pt x="396" y="348"/>
                  </a:lnTo>
                  <a:lnTo>
                    <a:pt x="402" y="348"/>
                  </a:lnTo>
                  <a:lnTo>
                    <a:pt x="402" y="342"/>
                  </a:lnTo>
                  <a:lnTo>
                    <a:pt x="390" y="336"/>
                  </a:lnTo>
                  <a:lnTo>
                    <a:pt x="396" y="336"/>
                  </a:lnTo>
                  <a:lnTo>
                    <a:pt x="396" y="330"/>
                  </a:lnTo>
                  <a:lnTo>
                    <a:pt x="390" y="330"/>
                  </a:lnTo>
                  <a:lnTo>
                    <a:pt x="390" y="336"/>
                  </a:lnTo>
                  <a:lnTo>
                    <a:pt x="384" y="336"/>
                  </a:lnTo>
                  <a:lnTo>
                    <a:pt x="384" y="330"/>
                  </a:lnTo>
                  <a:lnTo>
                    <a:pt x="384" y="324"/>
                  </a:lnTo>
                  <a:lnTo>
                    <a:pt x="384" y="318"/>
                  </a:lnTo>
                  <a:lnTo>
                    <a:pt x="378" y="318"/>
                  </a:lnTo>
                  <a:lnTo>
                    <a:pt x="378" y="312"/>
                  </a:lnTo>
                  <a:lnTo>
                    <a:pt x="378" y="306"/>
                  </a:lnTo>
                  <a:lnTo>
                    <a:pt x="378" y="300"/>
                  </a:lnTo>
                  <a:lnTo>
                    <a:pt x="372" y="306"/>
                  </a:lnTo>
                  <a:lnTo>
                    <a:pt x="378" y="306"/>
                  </a:lnTo>
                  <a:lnTo>
                    <a:pt x="372" y="306"/>
                  </a:lnTo>
                  <a:lnTo>
                    <a:pt x="372" y="300"/>
                  </a:lnTo>
                  <a:lnTo>
                    <a:pt x="366" y="300"/>
                  </a:lnTo>
                  <a:lnTo>
                    <a:pt x="366" y="294"/>
                  </a:lnTo>
                  <a:lnTo>
                    <a:pt x="372" y="294"/>
                  </a:lnTo>
                  <a:lnTo>
                    <a:pt x="372" y="288"/>
                  </a:lnTo>
                  <a:lnTo>
                    <a:pt x="408" y="288"/>
                  </a:lnTo>
                  <a:lnTo>
                    <a:pt x="414" y="150"/>
                  </a:lnTo>
                  <a:lnTo>
                    <a:pt x="390" y="150"/>
                  </a:lnTo>
                  <a:lnTo>
                    <a:pt x="324" y="144"/>
                  </a:lnTo>
                  <a:lnTo>
                    <a:pt x="318" y="144"/>
                  </a:lnTo>
                  <a:lnTo>
                    <a:pt x="318" y="150"/>
                  </a:lnTo>
                  <a:lnTo>
                    <a:pt x="312" y="150"/>
                  </a:lnTo>
                  <a:lnTo>
                    <a:pt x="312" y="144"/>
                  </a:lnTo>
                  <a:lnTo>
                    <a:pt x="312" y="138"/>
                  </a:lnTo>
                  <a:lnTo>
                    <a:pt x="312" y="132"/>
                  </a:lnTo>
                  <a:lnTo>
                    <a:pt x="312" y="126"/>
                  </a:lnTo>
                  <a:lnTo>
                    <a:pt x="312" y="120"/>
                  </a:lnTo>
                  <a:lnTo>
                    <a:pt x="318" y="114"/>
                  </a:lnTo>
                  <a:lnTo>
                    <a:pt x="324" y="114"/>
                  </a:lnTo>
                  <a:lnTo>
                    <a:pt x="318" y="108"/>
                  </a:lnTo>
                  <a:lnTo>
                    <a:pt x="318" y="102"/>
                  </a:lnTo>
                  <a:lnTo>
                    <a:pt x="318" y="96"/>
                  </a:lnTo>
                  <a:lnTo>
                    <a:pt x="312" y="96"/>
                  </a:lnTo>
                  <a:lnTo>
                    <a:pt x="312" y="90"/>
                  </a:lnTo>
                  <a:lnTo>
                    <a:pt x="318" y="90"/>
                  </a:lnTo>
                  <a:lnTo>
                    <a:pt x="318" y="84"/>
                  </a:lnTo>
                  <a:lnTo>
                    <a:pt x="312" y="84"/>
                  </a:lnTo>
                  <a:lnTo>
                    <a:pt x="306" y="84"/>
                  </a:lnTo>
                  <a:lnTo>
                    <a:pt x="300" y="84"/>
                  </a:lnTo>
                  <a:lnTo>
                    <a:pt x="294" y="84"/>
                  </a:lnTo>
                  <a:lnTo>
                    <a:pt x="288" y="84"/>
                  </a:lnTo>
                  <a:lnTo>
                    <a:pt x="282" y="84"/>
                  </a:lnTo>
                  <a:lnTo>
                    <a:pt x="288" y="84"/>
                  </a:lnTo>
                  <a:lnTo>
                    <a:pt x="288" y="78"/>
                  </a:lnTo>
                  <a:lnTo>
                    <a:pt x="282" y="78"/>
                  </a:lnTo>
                  <a:lnTo>
                    <a:pt x="282" y="84"/>
                  </a:lnTo>
                  <a:lnTo>
                    <a:pt x="276" y="84"/>
                  </a:lnTo>
                  <a:lnTo>
                    <a:pt x="276" y="78"/>
                  </a:lnTo>
                  <a:lnTo>
                    <a:pt x="282" y="78"/>
                  </a:lnTo>
                  <a:lnTo>
                    <a:pt x="276" y="78"/>
                  </a:lnTo>
                  <a:lnTo>
                    <a:pt x="204" y="72"/>
                  </a:lnTo>
                  <a:lnTo>
                    <a:pt x="204" y="48"/>
                  </a:lnTo>
                  <a:lnTo>
                    <a:pt x="156" y="48"/>
                  </a:lnTo>
                  <a:lnTo>
                    <a:pt x="132" y="48"/>
                  </a:lnTo>
                  <a:lnTo>
                    <a:pt x="96" y="48"/>
                  </a:lnTo>
                  <a:lnTo>
                    <a:pt x="102" y="0"/>
                  </a:lnTo>
                  <a:lnTo>
                    <a:pt x="66" y="0"/>
                  </a:lnTo>
                  <a:lnTo>
                    <a:pt x="48" y="0"/>
                  </a:lnTo>
                  <a:lnTo>
                    <a:pt x="42" y="0"/>
                  </a:lnTo>
                  <a:lnTo>
                    <a:pt x="18" y="0"/>
                  </a:lnTo>
                  <a:lnTo>
                    <a:pt x="18" y="30"/>
                  </a:lnTo>
                  <a:lnTo>
                    <a:pt x="18" y="72"/>
                  </a:lnTo>
                  <a:lnTo>
                    <a:pt x="0" y="72"/>
                  </a:lnTo>
                  <a:lnTo>
                    <a:pt x="0" y="84"/>
                  </a:lnTo>
                  <a:lnTo>
                    <a:pt x="0" y="102"/>
                  </a:lnTo>
                  <a:close/>
                </a:path>
              </a:pathLst>
            </a:custGeom>
            <a:solidFill>
              <a:srgbClr val="00D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69" name="Freeform 37"/>
            <p:cNvSpPr>
              <a:spLocks/>
            </p:cNvSpPr>
            <p:nvPr/>
          </p:nvSpPr>
          <p:spPr bwMode="auto">
            <a:xfrm>
              <a:off x="1580" y="3261"/>
              <a:ext cx="348" cy="354"/>
            </a:xfrm>
            <a:custGeom>
              <a:avLst/>
              <a:gdLst/>
              <a:ahLst/>
              <a:cxnLst>
                <a:cxn ang="0">
                  <a:pos x="18" y="354"/>
                </a:cxn>
                <a:cxn ang="0">
                  <a:pos x="84" y="354"/>
                </a:cxn>
                <a:cxn ang="0">
                  <a:pos x="168" y="354"/>
                </a:cxn>
                <a:cxn ang="0">
                  <a:pos x="186" y="354"/>
                </a:cxn>
                <a:cxn ang="0">
                  <a:pos x="216" y="354"/>
                </a:cxn>
                <a:cxn ang="0">
                  <a:pos x="258" y="354"/>
                </a:cxn>
                <a:cxn ang="0">
                  <a:pos x="276" y="354"/>
                </a:cxn>
                <a:cxn ang="0">
                  <a:pos x="324" y="354"/>
                </a:cxn>
                <a:cxn ang="0">
                  <a:pos x="342" y="354"/>
                </a:cxn>
                <a:cxn ang="0">
                  <a:pos x="342" y="330"/>
                </a:cxn>
                <a:cxn ang="0">
                  <a:pos x="342" y="300"/>
                </a:cxn>
                <a:cxn ang="0">
                  <a:pos x="342" y="276"/>
                </a:cxn>
                <a:cxn ang="0">
                  <a:pos x="342" y="258"/>
                </a:cxn>
                <a:cxn ang="0">
                  <a:pos x="342" y="234"/>
                </a:cxn>
                <a:cxn ang="0">
                  <a:pos x="342" y="216"/>
                </a:cxn>
                <a:cxn ang="0">
                  <a:pos x="342" y="204"/>
                </a:cxn>
                <a:cxn ang="0">
                  <a:pos x="342" y="186"/>
                </a:cxn>
                <a:cxn ang="0">
                  <a:pos x="342" y="174"/>
                </a:cxn>
                <a:cxn ang="0">
                  <a:pos x="348" y="132"/>
                </a:cxn>
                <a:cxn ang="0">
                  <a:pos x="348" y="90"/>
                </a:cxn>
                <a:cxn ang="0">
                  <a:pos x="348" y="78"/>
                </a:cxn>
                <a:cxn ang="0">
                  <a:pos x="348" y="60"/>
                </a:cxn>
                <a:cxn ang="0">
                  <a:pos x="330" y="60"/>
                </a:cxn>
                <a:cxn ang="0">
                  <a:pos x="252" y="0"/>
                </a:cxn>
                <a:cxn ang="0">
                  <a:pos x="186" y="12"/>
                </a:cxn>
                <a:cxn ang="0">
                  <a:pos x="114" y="6"/>
                </a:cxn>
                <a:cxn ang="0">
                  <a:pos x="84" y="12"/>
                </a:cxn>
                <a:cxn ang="0">
                  <a:pos x="78" y="18"/>
                </a:cxn>
                <a:cxn ang="0">
                  <a:pos x="78" y="30"/>
                </a:cxn>
                <a:cxn ang="0">
                  <a:pos x="72" y="36"/>
                </a:cxn>
                <a:cxn ang="0">
                  <a:pos x="66" y="42"/>
                </a:cxn>
                <a:cxn ang="0">
                  <a:pos x="66" y="54"/>
                </a:cxn>
                <a:cxn ang="0">
                  <a:pos x="60" y="60"/>
                </a:cxn>
                <a:cxn ang="0">
                  <a:pos x="60" y="72"/>
                </a:cxn>
                <a:cxn ang="0">
                  <a:pos x="54" y="78"/>
                </a:cxn>
                <a:cxn ang="0">
                  <a:pos x="54" y="90"/>
                </a:cxn>
                <a:cxn ang="0">
                  <a:pos x="48" y="96"/>
                </a:cxn>
                <a:cxn ang="0">
                  <a:pos x="48" y="108"/>
                </a:cxn>
                <a:cxn ang="0">
                  <a:pos x="42" y="114"/>
                </a:cxn>
                <a:cxn ang="0">
                  <a:pos x="48" y="120"/>
                </a:cxn>
                <a:cxn ang="0">
                  <a:pos x="42" y="126"/>
                </a:cxn>
                <a:cxn ang="0">
                  <a:pos x="42" y="138"/>
                </a:cxn>
                <a:cxn ang="0">
                  <a:pos x="42" y="150"/>
                </a:cxn>
                <a:cxn ang="0">
                  <a:pos x="36" y="156"/>
                </a:cxn>
                <a:cxn ang="0">
                  <a:pos x="0" y="354"/>
                </a:cxn>
              </a:cxnLst>
              <a:rect l="0" t="0" r="r" b="b"/>
              <a:pathLst>
                <a:path w="348" h="354">
                  <a:moveTo>
                    <a:pt x="0" y="354"/>
                  </a:moveTo>
                  <a:lnTo>
                    <a:pt x="18" y="354"/>
                  </a:lnTo>
                  <a:lnTo>
                    <a:pt x="78" y="354"/>
                  </a:lnTo>
                  <a:lnTo>
                    <a:pt x="84" y="354"/>
                  </a:lnTo>
                  <a:lnTo>
                    <a:pt x="102" y="354"/>
                  </a:lnTo>
                  <a:lnTo>
                    <a:pt x="168" y="354"/>
                  </a:lnTo>
                  <a:lnTo>
                    <a:pt x="174" y="354"/>
                  </a:lnTo>
                  <a:lnTo>
                    <a:pt x="186" y="354"/>
                  </a:lnTo>
                  <a:lnTo>
                    <a:pt x="198" y="354"/>
                  </a:lnTo>
                  <a:lnTo>
                    <a:pt x="216" y="354"/>
                  </a:lnTo>
                  <a:lnTo>
                    <a:pt x="228" y="354"/>
                  </a:lnTo>
                  <a:lnTo>
                    <a:pt x="258" y="354"/>
                  </a:lnTo>
                  <a:lnTo>
                    <a:pt x="264" y="354"/>
                  </a:lnTo>
                  <a:lnTo>
                    <a:pt x="276" y="354"/>
                  </a:lnTo>
                  <a:lnTo>
                    <a:pt x="312" y="354"/>
                  </a:lnTo>
                  <a:lnTo>
                    <a:pt x="324" y="354"/>
                  </a:lnTo>
                  <a:lnTo>
                    <a:pt x="330" y="354"/>
                  </a:lnTo>
                  <a:lnTo>
                    <a:pt x="342" y="354"/>
                  </a:lnTo>
                  <a:lnTo>
                    <a:pt x="342" y="348"/>
                  </a:lnTo>
                  <a:lnTo>
                    <a:pt x="342" y="330"/>
                  </a:lnTo>
                  <a:lnTo>
                    <a:pt x="342" y="306"/>
                  </a:lnTo>
                  <a:lnTo>
                    <a:pt x="342" y="300"/>
                  </a:lnTo>
                  <a:lnTo>
                    <a:pt x="342" y="288"/>
                  </a:lnTo>
                  <a:lnTo>
                    <a:pt x="342" y="276"/>
                  </a:lnTo>
                  <a:lnTo>
                    <a:pt x="342" y="270"/>
                  </a:lnTo>
                  <a:lnTo>
                    <a:pt x="342" y="258"/>
                  </a:lnTo>
                  <a:lnTo>
                    <a:pt x="342" y="246"/>
                  </a:lnTo>
                  <a:lnTo>
                    <a:pt x="342" y="234"/>
                  </a:lnTo>
                  <a:lnTo>
                    <a:pt x="342" y="228"/>
                  </a:lnTo>
                  <a:lnTo>
                    <a:pt x="342" y="216"/>
                  </a:lnTo>
                  <a:lnTo>
                    <a:pt x="342" y="210"/>
                  </a:lnTo>
                  <a:lnTo>
                    <a:pt x="342" y="204"/>
                  </a:lnTo>
                  <a:lnTo>
                    <a:pt x="342" y="192"/>
                  </a:lnTo>
                  <a:lnTo>
                    <a:pt x="342" y="186"/>
                  </a:lnTo>
                  <a:lnTo>
                    <a:pt x="342" y="180"/>
                  </a:lnTo>
                  <a:lnTo>
                    <a:pt x="342" y="174"/>
                  </a:lnTo>
                  <a:lnTo>
                    <a:pt x="342" y="168"/>
                  </a:lnTo>
                  <a:lnTo>
                    <a:pt x="348" y="132"/>
                  </a:lnTo>
                  <a:lnTo>
                    <a:pt x="348" y="102"/>
                  </a:lnTo>
                  <a:lnTo>
                    <a:pt x="348" y="90"/>
                  </a:lnTo>
                  <a:lnTo>
                    <a:pt x="348" y="84"/>
                  </a:lnTo>
                  <a:lnTo>
                    <a:pt x="348" y="78"/>
                  </a:lnTo>
                  <a:lnTo>
                    <a:pt x="348" y="66"/>
                  </a:lnTo>
                  <a:lnTo>
                    <a:pt x="348" y="60"/>
                  </a:lnTo>
                  <a:lnTo>
                    <a:pt x="336" y="60"/>
                  </a:lnTo>
                  <a:lnTo>
                    <a:pt x="330" y="60"/>
                  </a:lnTo>
                  <a:lnTo>
                    <a:pt x="252" y="60"/>
                  </a:lnTo>
                  <a:lnTo>
                    <a:pt x="252" y="0"/>
                  </a:lnTo>
                  <a:lnTo>
                    <a:pt x="186" y="0"/>
                  </a:lnTo>
                  <a:lnTo>
                    <a:pt x="186" y="12"/>
                  </a:lnTo>
                  <a:lnTo>
                    <a:pt x="174" y="6"/>
                  </a:lnTo>
                  <a:lnTo>
                    <a:pt x="114" y="6"/>
                  </a:lnTo>
                  <a:lnTo>
                    <a:pt x="84" y="6"/>
                  </a:lnTo>
                  <a:lnTo>
                    <a:pt x="84" y="12"/>
                  </a:lnTo>
                  <a:lnTo>
                    <a:pt x="78" y="12"/>
                  </a:lnTo>
                  <a:lnTo>
                    <a:pt x="78" y="18"/>
                  </a:lnTo>
                  <a:lnTo>
                    <a:pt x="78" y="24"/>
                  </a:lnTo>
                  <a:lnTo>
                    <a:pt x="78" y="30"/>
                  </a:lnTo>
                  <a:lnTo>
                    <a:pt x="72" y="30"/>
                  </a:lnTo>
                  <a:lnTo>
                    <a:pt x="72" y="36"/>
                  </a:lnTo>
                  <a:lnTo>
                    <a:pt x="72" y="42"/>
                  </a:lnTo>
                  <a:lnTo>
                    <a:pt x="66" y="42"/>
                  </a:lnTo>
                  <a:lnTo>
                    <a:pt x="66" y="48"/>
                  </a:lnTo>
                  <a:lnTo>
                    <a:pt x="66" y="54"/>
                  </a:lnTo>
                  <a:lnTo>
                    <a:pt x="66" y="60"/>
                  </a:lnTo>
                  <a:lnTo>
                    <a:pt x="60" y="60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54" y="72"/>
                  </a:lnTo>
                  <a:lnTo>
                    <a:pt x="54" y="78"/>
                  </a:lnTo>
                  <a:lnTo>
                    <a:pt x="54" y="84"/>
                  </a:lnTo>
                  <a:lnTo>
                    <a:pt x="54" y="90"/>
                  </a:lnTo>
                  <a:lnTo>
                    <a:pt x="54" y="96"/>
                  </a:lnTo>
                  <a:lnTo>
                    <a:pt x="48" y="96"/>
                  </a:lnTo>
                  <a:lnTo>
                    <a:pt x="48" y="102"/>
                  </a:lnTo>
                  <a:lnTo>
                    <a:pt x="48" y="108"/>
                  </a:lnTo>
                  <a:lnTo>
                    <a:pt x="42" y="108"/>
                  </a:lnTo>
                  <a:lnTo>
                    <a:pt x="42" y="114"/>
                  </a:lnTo>
                  <a:lnTo>
                    <a:pt x="48" y="114"/>
                  </a:lnTo>
                  <a:lnTo>
                    <a:pt x="48" y="120"/>
                  </a:lnTo>
                  <a:lnTo>
                    <a:pt x="48" y="126"/>
                  </a:lnTo>
                  <a:lnTo>
                    <a:pt x="42" y="126"/>
                  </a:lnTo>
                  <a:lnTo>
                    <a:pt x="42" y="132"/>
                  </a:lnTo>
                  <a:lnTo>
                    <a:pt x="42" y="138"/>
                  </a:lnTo>
                  <a:lnTo>
                    <a:pt x="42" y="144"/>
                  </a:lnTo>
                  <a:lnTo>
                    <a:pt x="42" y="150"/>
                  </a:lnTo>
                  <a:lnTo>
                    <a:pt x="36" y="150"/>
                  </a:lnTo>
                  <a:lnTo>
                    <a:pt x="36" y="156"/>
                  </a:lnTo>
                  <a:lnTo>
                    <a:pt x="6" y="156"/>
                  </a:lnTo>
                  <a:lnTo>
                    <a:pt x="0" y="354"/>
                  </a:lnTo>
                  <a:close/>
                </a:path>
              </a:pathLst>
            </a:custGeom>
            <a:solidFill>
              <a:srgbClr val="00D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70" name="Freeform 38"/>
            <p:cNvSpPr>
              <a:spLocks/>
            </p:cNvSpPr>
            <p:nvPr/>
          </p:nvSpPr>
          <p:spPr bwMode="auto">
            <a:xfrm>
              <a:off x="1940" y="2685"/>
              <a:ext cx="420" cy="294"/>
            </a:xfrm>
            <a:custGeom>
              <a:avLst/>
              <a:gdLst/>
              <a:ahLst/>
              <a:cxnLst>
                <a:cxn ang="0">
                  <a:pos x="6" y="144"/>
                </a:cxn>
                <a:cxn ang="0">
                  <a:pos x="48" y="0"/>
                </a:cxn>
                <a:cxn ang="0">
                  <a:pos x="78" y="0"/>
                </a:cxn>
                <a:cxn ang="0">
                  <a:pos x="138" y="6"/>
                </a:cxn>
                <a:cxn ang="0">
                  <a:pos x="282" y="6"/>
                </a:cxn>
                <a:cxn ang="0">
                  <a:pos x="318" y="18"/>
                </a:cxn>
                <a:cxn ang="0">
                  <a:pos x="324" y="18"/>
                </a:cxn>
                <a:cxn ang="0">
                  <a:pos x="330" y="18"/>
                </a:cxn>
                <a:cxn ang="0">
                  <a:pos x="342" y="24"/>
                </a:cxn>
                <a:cxn ang="0">
                  <a:pos x="360" y="24"/>
                </a:cxn>
                <a:cxn ang="0">
                  <a:pos x="366" y="36"/>
                </a:cxn>
                <a:cxn ang="0">
                  <a:pos x="372" y="30"/>
                </a:cxn>
                <a:cxn ang="0">
                  <a:pos x="372" y="36"/>
                </a:cxn>
                <a:cxn ang="0">
                  <a:pos x="384" y="42"/>
                </a:cxn>
                <a:cxn ang="0">
                  <a:pos x="390" y="54"/>
                </a:cxn>
                <a:cxn ang="0">
                  <a:pos x="408" y="72"/>
                </a:cxn>
                <a:cxn ang="0">
                  <a:pos x="414" y="72"/>
                </a:cxn>
                <a:cxn ang="0">
                  <a:pos x="330" y="78"/>
                </a:cxn>
                <a:cxn ang="0">
                  <a:pos x="342" y="150"/>
                </a:cxn>
                <a:cxn ang="0">
                  <a:pos x="342" y="162"/>
                </a:cxn>
                <a:cxn ang="0">
                  <a:pos x="348" y="162"/>
                </a:cxn>
                <a:cxn ang="0">
                  <a:pos x="354" y="168"/>
                </a:cxn>
                <a:cxn ang="0">
                  <a:pos x="360" y="180"/>
                </a:cxn>
                <a:cxn ang="0">
                  <a:pos x="372" y="186"/>
                </a:cxn>
                <a:cxn ang="0">
                  <a:pos x="372" y="192"/>
                </a:cxn>
                <a:cxn ang="0">
                  <a:pos x="378" y="204"/>
                </a:cxn>
                <a:cxn ang="0">
                  <a:pos x="378" y="210"/>
                </a:cxn>
                <a:cxn ang="0">
                  <a:pos x="384" y="222"/>
                </a:cxn>
                <a:cxn ang="0">
                  <a:pos x="390" y="234"/>
                </a:cxn>
                <a:cxn ang="0">
                  <a:pos x="402" y="240"/>
                </a:cxn>
                <a:cxn ang="0">
                  <a:pos x="408" y="252"/>
                </a:cxn>
                <a:cxn ang="0">
                  <a:pos x="414" y="264"/>
                </a:cxn>
                <a:cxn ang="0">
                  <a:pos x="420" y="264"/>
                </a:cxn>
                <a:cxn ang="0">
                  <a:pos x="414" y="264"/>
                </a:cxn>
                <a:cxn ang="0">
                  <a:pos x="414" y="270"/>
                </a:cxn>
                <a:cxn ang="0">
                  <a:pos x="420" y="270"/>
                </a:cxn>
                <a:cxn ang="0">
                  <a:pos x="420" y="276"/>
                </a:cxn>
                <a:cxn ang="0">
                  <a:pos x="414" y="288"/>
                </a:cxn>
                <a:cxn ang="0">
                  <a:pos x="396" y="294"/>
                </a:cxn>
                <a:cxn ang="0">
                  <a:pos x="252" y="288"/>
                </a:cxn>
                <a:cxn ang="0">
                  <a:pos x="222" y="288"/>
                </a:cxn>
                <a:cxn ang="0">
                  <a:pos x="204" y="288"/>
                </a:cxn>
                <a:cxn ang="0">
                  <a:pos x="168" y="288"/>
                </a:cxn>
                <a:cxn ang="0">
                  <a:pos x="138" y="288"/>
                </a:cxn>
                <a:cxn ang="0">
                  <a:pos x="120" y="288"/>
                </a:cxn>
                <a:cxn ang="0">
                  <a:pos x="96" y="282"/>
                </a:cxn>
                <a:cxn ang="0">
                  <a:pos x="72" y="282"/>
                </a:cxn>
                <a:cxn ang="0">
                  <a:pos x="48" y="282"/>
                </a:cxn>
                <a:cxn ang="0">
                  <a:pos x="42" y="270"/>
                </a:cxn>
                <a:cxn ang="0">
                  <a:pos x="48" y="264"/>
                </a:cxn>
                <a:cxn ang="0">
                  <a:pos x="54" y="246"/>
                </a:cxn>
                <a:cxn ang="0">
                  <a:pos x="36" y="246"/>
                </a:cxn>
                <a:cxn ang="0">
                  <a:pos x="36" y="234"/>
                </a:cxn>
                <a:cxn ang="0">
                  <a:pos x="30" y="216"/>
                </a:cxn>
                <a:cxn ang="0">
                  <a:pos x="42" y="204"/>
                </a:cxn>
                <a:cxn ang="0">
                  <a:pos x="36" y="198"/>
                </a:cxn>
                <a:cxn ang="0">
                  <a:pos x="30" y="186"/>
                </a:cxn>
                <a:cxn ang="0">
                  <a:pos x="24" y="186"/>
                </a:cxn>
                <a:cxn ang="0">
                  <a:pos x="18" y="174"/>
                </a:cxn>
                <a:cxn ang="0">
                  <a:pos x="12" y="162"/>
                </a:cxn>
                <a:cxn ang="0">
                  <a:pos x="6" y="156"/>
                </a:cxn>
                <a:cxn ang="0">
                  <a:pos x="6" y="150"/>
                </a:cxn>
              </a:cxnLst>
              <a:rect l="0" t="0" r="r" b="b"/>
              <a:pathLst>
                <a:path w="420" h="294">
                  <a:moveTo>
                    <a:pt x="0" y="150"/>
                  </a:moveTo>
                  <a:lnTo>
                    <a:pt x="0" y="144"/>
                  </a:lnTo>
                  <a:lnTo>
                    <a:pt x="6" y="144"/>
                  </a:lnTo>
                  <a:lnTo>
                    <a:pt x="6" y="138"/>
                  </a:lnTo>
                  <a:lnTo>
                    <a:pt x="42" y="138"/>
                  </a:lnTo>
                  <a:lnTo>
                    <a:pt x="48" y="0"/>
                  </a:lnTo>
                  <a:lnTo>
                    <a:pt x="54" y="0"/>
                  </a:lnTo>
                  <a:lnTo>
                    <a:pt x="66" y="0"/>
                  </a:lnTo>
                  <a:lnTo>
                    <a:pt x="78" y="0"/>
                  </a:lnTo>
                  <a:lnTo>
                    <a:pt x="84" y="0"/>
                  </a:lnTo>
                  <a:lnTo>
                    <a:pt x="96" y="0"/>
                  </a:lnTo>
                  <a:lnTo>
                    <a:pt x="138" y="6"/>
                  </a:lnTo>
                  <a:lnTo>
                    <a:pt x="144" y="6"/>
                  </a:lnTo>
                  <a:lnTo>
                    <a:pt x="192" y="6"/>
                  </a:lnTo>
                  <a:lnTo>
                    <a:pt x="282" y="6"/>
                  </a:lnTo>
                  <a:lnTo>
                    <a:pt x="312" y="12"/>
                  </a:lnTo>
                  <a:lnTo>
                    <a:pt x="312" y="18"/>
                  </a:lnTo>
                  <a:lnTo>
                    <a:pt x="318" y="18"/>
                  </a:lnTo>
                  <a:lnTo>
                    <a:pt x="312" y="18"/>
                  </a:lnTo>
                  <a:lnTo>
                    <a:pt x="318" y="18"/>
                  </a:lnTo>
                  <a:lnTo>
                    <a:pt x="324" y="18"/>
                  </a:lnTo>
                  <a:lnTo>
                    <a:pt x="330" y="18"/>
                  </a:lnTo>
                  <a:lnTo>
                    <a:pt x="330" y="12"/>
                  </a:lnTo>
                  <a:lnTo>
                    <a:pt x="330" y="18"/>
                  </a:lnTo>
                  <a:lnTo>
                    <a:pt x="336" y="18"/>
                  </a:lnTo>
                  <a:lnTo>
                    <a:pt x="336" y="24"/>
                  </a:lnTo>
                  <a:lnTo>
                    <a:pt x="342" y="24"/>
                  </a:lnTo>
                  <a:lnTo>
                    <a:pt x="348" y="24"/>
                  </a:lnTo>
                  <a:lnTo>
                    <a:pt x="354" y="24"/>
                  </a:lnTo>
                  <a:lnTo>
                    <a:pt x="360" y="24"/>
                  </a:lnTo>
                  <a:lnTo>
                    <a:pt x="360" y="30"/>
                  </a:lnTo>
                  <a:lnTo>
                    <a:pt x="366" y="30"/>
                  </a:lnTo>
                  <a:lnTo>
                    <a:pt x="366" y="36"/>
                  </a:lnTo>
                  <a:lnTo>
                    <a:pt x="372" y="30"/>
                  </a:lnTo>
                  <a:lnTo>
                    <a:pt x="372" y="36"/>
                  </a:lnTo>
                  <a:lnTo>
                    <a:pt x="372" y="30"/>
                  </a:lnTo>
                  <a:lnTo>
                    <a:pt x="372" y="36"/>
                  </a:lnTo>
                  <a:lnTo>
                    <a:pt x="378" y="36"/>
                  </a:lnTo>
                  <a:lnTo>
                    <a:pt x="372" y="36"/>
                  </a:lnTo>
                  <a:lnTo>
                    <a:pt x="372" y="42"/>
                  </a:lnTo>
                  <a:lnTo>
                    <a:pt x="378" y="42"/>
                  </a:lnTo>
                  <a:lnTo>
                    <a:pt x="384" y="42"/>
                  </a:lnTo>
                  <a:lnTo>
                    <a:pt x="384" y="48"/>
                  </a:lnTo>
                  <a:lnTo>
                    <a:pt x="390" y="48"/>
                  </a:lnTo>
                  <a:lnTo>
                    <a:pt x="390" y="54"/>
                  </a:lnTo>
                  <a:lnTo>
                    <a:pt x="396" y="60"/>
                  </a:lnTo>
                  <a:lnTo>
                    <a:pt x="396" y="66"/>
                  </a:lnTo>
                  <a:lnTo>
                    <a:pt x="408" y="72"/>
                  </a:lnTo>
                  <a:lnTo>
                    <a:pt x="408" y="66"/>
                  </a:lnTo>
                  <a:lnTo>
                    <a:pt x="408" y="72"/>
                  </a:lnTo>
                  <a:lnTo>
                    <a:pt x="414" y="72"/>
                  </a:lnTo>
                  <a:lnTo>
                    <a:pt x="420" y="72"/>
                  </a:lnTo>
                  <a:lnTo>
                    <a:pt x="420" y="78"/>
                  </a:lnTo>
                  <a:lnTo>
                    <a:pt x="330" y="78"/>
                  </a:lnTo>
                  <a:lnTo>
                    <a:pt x="324" y="150"/>
                  </a:lnTo>
                  <a:lnTo>
                    <a:pt x="336" y="150"/>
                  </a:lnTo>
                  <a:lnTo>
                    <a:pt x="342" y="150"/>
                  </a:lnTo>
                  <a:lnTo>
                    <a:pt x="336" y="156"/>
                  </a:lnTo>
                  <a:lnTo>
                    <a:pt x="342" y="156"/>
                  </a:lnTo>
                  <a:lnTo>
                    <a:pt x="342" y="162"/>
                  </a:lnTo>
                  <a:lnTo>
                    <a:pt x="348" y="162"/>
                  </a:lnTo>
                  <a:lnTo>
                    <a:pt x="348" y="168"/>
                  </a:lnTo>
                  <a:lnTo>
                    <a:pt x="348" y="162"/>
                  </a:lnTo>
                  <a:lnTo>
                    <a:pt x="354" y="168"/>
                  </a:lnTo>
                  <a:lnTo>
                    <a:pt x="348" y="168"/>
                  </a:lnTo>
                  <a:lnTo>
                    <a:pt x="354" y="168"/>
                  </a:lnTo>
                  <a:lnTo>
                    <a:pt x="354" y="174"/>
                  </a:lnTo>
                  <a:lnTo>
                    <a:pt x="360" y="174"/>
                  </a:lnTo>
                  <a:lnTo>
                    <a:pt x="360" y="180"/>
                  </a:lnTo>
                  <a:lnTo>
                    <a:pt x="366" y="180"/>
                  </a:lnTo>
                  <a:lnTo>
                    <a:pt x="366" y="186"/>
                  </a:lnTo>
                  <a:lnTo>
                    <a:pt x="372" y="186"/>
                  </a:lnTo>
                  <a:lnTo>
                    <a:pt x="372" y="192"/>
                  </a:lnTo>
                  <a:lnTo>
                    <a:pt x="366" y="192"/>
                  </a:lnTo>
                  <a:lnTo>
                    <a:pt x="372" y="192"/>
                  </a:lnTo>
                  <a:lnTo>
                    <a:pt x="372" y="198"/>
                  </a:lnTo>
                  <a:lnTo>
                    <a:pt x="378" y="198"/>
                  </a:lnTo>
                  <a:lnTo>
                    <a:pt x="378" y="204"/>
                  </a:lnTo>
                  <a:lnTo>
                    <a:pt x="378" y="210"/>
                  </a:lnTo>
                  <a:lnTo>
                    <a:pt x="378" y="204"/>
                  </a:lnTo>
                  <a:lnTo>
                    <a:pt x="378" y="210"/>
                  </a:lnTo>
                  <a:lnTo>
                    <a:pt x="378" y="216"/>
                  </a:lnTo>
                  <a:lnTo>
                    <a:pt x="378" y="222"/>
                  </a:lnTo>
                  <a:lnTo>
                    <a:pt x="384" y="222"/>
                  </a:lnTo>
                  <a:lnTo>
                    <a:pt x="384" y="228"/>
                  </a:lnTo>
                  <a:lnTo>
                    <a:pt x="390" y="228"/>
                  </a:lnTo>
                  <a:lnTo>
                    <a:pt x="390" y="234"/>
                  </a:lnTo>
                  <a:lnTo>
                    <a:pt x="390" y="240"/>
                  </a:lnTo>
                  <a:lnTo>
                    <a:pt x="396" y="240"/>
                  </a:lnTo>
                  <a:lnTo>
                    <a:pt x="402" y="240"/>
                  </a:lnTo>
                  <a:lnTo>
                    <a:pt x="402" y="246"/>
                  </a:lnTo>
                  <a:lnTo>
                    <a:pt x="408" y="246"/>
                  </a:lnTo>
                  <a:lnTo>
                    <a:pt x="408" y="252"/>
                  </a:lnTo>
                  <a:lnTo>
                    <a:pt x="408" y="258"/>
                  </a:lnTo>
                  <a:lnTo>
                    <a:pt x="414" y="258"/>
                  </a:lnTo>
                  <a:lnTo>
                    <a:pt x="414" y="264"/>
                  </a:lnTo>
                  <a:lnTo>
                    <a:pt x="420" y="264"/>
                  </a:lnTo>
                  <a:lnTo>
                    <a:pt x="414" y="264"/>
                  </a:lnTo>
                  <a:lnTo>
                    <a:pt x="420" y="264"/>
                  </a:lnTo>
                  <a:lnTo>
                    <a:pt x="414" y="264"/>
                  </a:lnTo>
                  <a:lnTo>
                    <a:pt x="420" y="264"/>
                  </a:lnTo>
                  <a:lnTo>
                    <a:pt x="414" y="264"/>
                  </a:lnTo>
                  <a:lnTo>
                    <a:pt x="420" y="264"/>
                  </a:lnTo>
                  <a:lnTo>
                    <a:pt x="420" y="270"/>
                  </a:lnTo>
                  <a:lnTo>
                    <a:pt x="414" y="270"/>
                  </a:lnTo>
                  <a:lnTo>
                    <a:pt x="420" y="270"/>
                  </a:lnTo>
                  <a:lnTo>
                    <a:pt x="414" y="270"/>
                  </a:lnTo>
                  <a:lnTo>
                    <a:pt x="420" y="270"/>
                  </a:lnTo>
                  <a:lnTo>
                    <a:pt x="420" y="276"/>
                  </a:lnTo>
                  <a:lnTo>
                    <a:pt x="414" y="276"/>
                  </a:lnTo>
                  <a:lnTo>
                    <a:pt x="420" y="276"/>
                  </a:lnTo>
                  <a:lnTo>
                    <a:pt x="420" y="282"/>
                  </a:lnTo>
                  <a:lnTo>
                    <a:pt x="420" y="288"/>
                  </a:lnTo>
                  <a:lnTo>
                    <a:pt x="414" y="288"/>
                  </a:lnTo>
                  <a:lnTo>
                    <a:pt x="420" y="288"/>
                  </a:lnTo>
                  <a:lnTo>
                    <a:pt x="420" y="294"/>
                  </a:lnTo>
                  <a:lnTo>
                    <a:pt x="396" y="294"/>
                  </a:lnTo>
                  <a:lnTo>
                    <a:pt x="336" y="294"/>
                  </a:lnTo>
                  <a:lnTo>
                    <a:pt x="306" y="294"/>
                  </a:lnTo>
                  <a:lnTo>
                    <a:pt x="252" y="288"/>
                  </a:lnTo>
                  <a:lnTo>
                    <a:pt x="246" y="288"/>
                  </a:lnTo>
                  <a:lnTo>
                    <a:pt x="240" y="288"/>
                  </a:lnTo>
                  <a:lnTo>
                    <a:pt x="222" y="288"/>
                  </a:lnTo>
                  <a:lnTo>
                    <a:pt x="216" y="288"/>
                  </a:lnTo>
                  <a:lnTo>
                    <a:pt x="210" y="288"/>
                  </a:lnTo>
                  <a:lnTo>
                    <a:pt x="204" y="288"/>
                  </a:lnTo>
                  <a:lnTo>
                    <a:pt x="198" y="288"/>
                  </a:lnTo>
                  <a:lnTo>
                    <a:pt x="186" y="288"/>
                  </a:lnTo>
                  <a:lnTo>
                    <a:pt x="168" y="288"/>
                  </a:lnTo>
                  <a:lnTo>
                    <a:pt x="162" y="288"/>
                  </a:lnTo>
                  <a:lnTo>
                    <a:pt x="156" y="288"/>
                  </a:lnTo>
                  <a:lnTo>
                    <a:pt x="138" y="288"/>
                  </a:lnTo>
                  <a:lnTo>
                    <a:pt x="132" y="288"/>
                  </a:lnTo>
                  <a:lnTo>
                    <a:pt x="126" y="288"/>
                  </a:lnTo>
                  <a:lnTo>
                    <a:pt x="120" y="288"/>
                  </a:lnTo>
                  <a:lnTo>
                    <a:pt x="114" y="288"/>
                  </a:lnTo>
                  <a:lnTo>
                    <a:pt x="114" y="282"/>
                  </a:lnTo>
                  <a:lnTo>
                    <a:pt x="96" y="282"/>
                  </a:lnTo>
                  <a:lnTo>
                    <a:pt x="90" y="282"/>
                  </a:lnTo>
                  <a:lnTo>
                    <a:pt x="84" y="282"/>
                  </a:lnTo>
                  <a:lnTo>
                    <a:pt x="72" y="282"/>
                  </a:lnTo>
                  <a:lnTo>
                    <a:pt x="66" y="282"/>
                  </a:lnTo>
                  <a:lnTo>
                    <a:pt x="54" y="282"/>
                  </a:lnTo>
                  <a:lnTo>
                    <a:pt x="48" y="282"/>
                  </a:lnTo>
                  <a:lnTo>
                    <a:pt x="42" y="282"/>
                  </a:lnTo>
                  <a:lnTo>
                    <a:pt x="42" y="276"/>
                  </a:lnTo>
                  <a:lnTo>
                    <a:pt x="42" y="270"/>
                  </a:lnTo>
                  <a:lnTo>
                    <a:pt x="48" y="270"/>
                  </a:lnTo>
                  <a:lnTo>
                    <a:pt x="42" y="264"/>
                  </a:lnTo>
                  <a:lnTo>
                    <a:pt x="48" y="264"/>
                  </a:lnTo>
                  <a:lnTo>
                    <a:pt x="54" y="258"/>
                  </a:lnTo>
                  <a:lnTo>
                    <a:pt x="54" y="252"/>
                  </a:lnTo>
                  <a:lnTo>
                    <a:pt x="54" y="246"/>
                  </a:lnTo>
                  <a:lnTo>
                    <a:pt x="48" y="240"/>
                  </a:lnTo>
                  <a:lnTo>
                    <a:pt x="42" y="246"/>
                  </a:lnTo>
                  <a:lnTo>
                    <a:pt x="36" y="246"/>
                  </a:lnTo>
                  <a:lnTo>
                    <a:pt x="36" y="240"/>
                  </a:lnTo>
                  <a:lnTo>
                    <a:pt x="42" y="234"/>
                  </a:lnTo>
                  <a:lnTo>
                    <a:pt x="36" y="234"/>
                  </a:lnTo>
                  <a:lnTo>
                    <a:pt x="36" y="228"/>
                  </a:lnTo>
                  <a:lnTo>
                    <a:pt x="36" y="222"/>
                  </a:lnTo>
                  <a:lnTo>
                    <a:pt x="30" y="216"/>
                  </a:lnTo>
                  <a:lnTo>
                    <a:pt x="36" y="210"/>
                  </a:lnTo>
                  <a:lnTo>
                    <a:pt x="42" y="210"/>
                  </a:lnTo>
                  <a:lnTo>
                    <a:pt x="42" y="204"/>
                  </a:lnTo>
                  <a:lnTo>
                    <a:pt x="36" y="204"/>
                  </a:lnTo>
                  <a:lnTo>
                    <a:pt x="30" y="198"/>
                  </a:lnTo>
                  <a:lnTo>
                    <a:pt x="36" y="198"/>
                  </a:lnTo>
                  <a:lnTo>
                    <a:pt x="36" y="192"/>
                  </a:lnTo>
                  <a:lnTo>
                    <a:pt x="24" y="186"/>
                  </a:lnTo>
                  <a:lnTo>
                    <a:pt x="30" y="186"/>
                  </a:lnTo>
                  <a:lnTo>
                    <a:pt x="30" y="180"/>
                  </a:lnTo>
                  <a:lnTo>
                    <a:pt x="24" y="180"/>
                  </a:lnTo>
                  <a:lnTo>
                    <a:pt x="24" y="186"/>
                  </a:lnTo>
                  <a:lnTo>
                    <a:pt x="18" y="186"/>
                  </a:lnTo>
                  <a:lnTo>
                    <a:pt x="18" y="180"/>
                  </a:lnTo>
                  <a:lnTo>
                    <a:pt x="18" y="174"/>
                  </a:lnTo>
                  <a:lnTo>
                    <a:pt x="18" y="168"/>
                  </a:lnTo>
                  <a:lnTo>
                    <a:pt x="12" y="168"/>
                  </a:lnTo>
                  <a:lnTo>
                    <a:pt x="12" y="162"/>
                  </a:lnTo>
                  <a:lnTo>
                    <a:pt x="12" y="156"/>
                  </a:lnTo>
                  <a:lnTo>
                    <a:pt x="12" y="150"/>
                  </a:lnTo>
                  <a:lnTo>
                    <a:pt x="6" y="156"/>
                  </a:lnTo>
                  <a:lnTo>
                    <a:pt x="12" y="156"/>
                  </a:lnTo>
                  <a:lnTo>
                    <a:pt x="6" y="156"/>
                  </a:lnTo>
                  <a:lnTo>
                    <a:pt x="6" y="150"/>
                  </a:lnTo>
                  <a:lnTo>
                    <a:pt x="0" y="150"/>
                  </a:lnTo>
                  <a:close/>
                </a:path>
              </a:pathLst>
            </a:custGeom>
            <a:solidFill>
              <a:srgbClr val="D0D0D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71" name="Freeform 39"/>
            <p:cNvSpPr>
              <a:spLocks/>
            </p:cNvSpPr>
            <p:nvPr/>
          </p:nvSpPr>
          <p:spPr bwMode="auto">
            <a:xfrm>
              <a:off x="2132" y="2409"/>
              <a:ext cx="313" cy="354"/>
            </a:xfrm>
            <a:custGeom>
              <a:avLst/>
              <a:gdLst/>
              <a:ahLst/>
              <a:cxnLst>
                <a:cxn ang="0">
                  <a:pos x="90" y="282"/>
                </a:cxn>
                <a:cxn ang="0">
                  <a:pos x="120" y="294"/>
                </a:cxn>
                <a:cxn ang="0">
                  <a:pos x="120" y="294"/>
                </a:cxn>
                <a:cxn ang="0">
                  <a:pos x="132" y="294"/>
                </a:cxn>
                <a:cxn ang="0">
                  <a:pos x="138" y="288"/>
                </a:cxn>
                <a:cxn ang="0">
                  <a:pos x="144" y="294"/>
                </a:cxn>
                <a:cxn ang="0">
                  <a:pos x="150" y="300"/>
                </a:cxn>
                <a:cxn ang="0">
                  <a:pos x="162" y="300"/>
                </a:cxn>
                <a:cxn ang="0">
                  <a:pos x="168" y="306"/>
                </a:cxn>
                <a:cxn ang="0">
                  <a:pos x="174" y="312"/>
                </a:cxn>
                <a:cxn ang="0">
                  <a:pos x="180" y="312"/>
                </a:cxn>
                <a:cxn ang="0">
                  <a:pos x="180" y="312"/>
                </a:cxn>
                <a:cxn ang="0">
                  <a:pos x="180" y="312"/>
                </a:cxn>
                <a:cxn ang="0">
                  <a:pos x="186" y="318"/>
                </a:cxn>
                <a:cxn ang="0">
                  <a:pos x="192" y="324"/>
                </a:cxn>
                <a:cxn ang="0">
                  <a:pos x="198" y="330"/>
                </a:cxn>
                <a:cxn ang="0">
                  <a:pos x="204" y="342"/>
                </a:cxn>
                <a:cxn ang="0">
                  <a:pos x="216" y="342"/>
                </a:cxn>
                <a:cxn ang="0">
                  <a:pos x="222" y="348"/>
                </a:cxn>
                <a:cxn ang="0">
                  <a:pos x="228" y="354"/>
                </a:cxn>
                <a:cxn ang="0">
                  <a:pos x="271" y="354"/>
                </a:cxn>
                <a:cxn ang="0">
                  <a:pos x="301" y="300"/>
                </a:cxn>
                <a:cxn ang="0">
                  <a:pos x="301" y="264"/>
                </a:cxn>
                <a:cxn ang="0">
                  <a:pos x="301" y="240"/>
                </a:cxn>
                <a:cxn ang="0">
                  <a:pos x="295" y="216"/>
                </a:cxn>
                <a:cxn ang="0">
                  <a:pos x="313" y="144"/>
                </a:cxn>
                <a:cxn ang="0">
                  <a:pos x="307" y="0"/>
                </a:cxn>
                <a:cxn ang="0">
                  <a:pos x="289" y="0"/>
                </a:cxn>
                <a:cxn ang="0">
                  <a:pos x="180" y="30"/>
                </a:cxn>
                <a:cxn ang="0">
                  <a:pos x="84" y="30"/>
                </a:cxn>
                <a:cxn ang="0">
                  <a:pos x="60" y="30"/>
                </a:cxn>
                <a:cxn ang="0">
                  <a:pos x="54" y="36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42" y="54"/>
                </a:cxn>
                <a:cxn ang="0">
                  <a:pos x="36" y="48"/>
                </a:cxn>
                <a:cxn ang="0">
                  <a:pos x="36" y="60"/>
                </a:cxn>
                <a:cxn ang="0">
                  <a:pos x="36" y="60"/>
                </a:cxn>
                <a:cxn ang="0">
                  <a:pos x="6" y="66"/>
                </a:cxn>
                <a:cxn ang="0">
                  <a:pos x="6" y="78"/>
                </a:cxn>
                <a:cxn ang="0">
                  <a:pos x="0" y="174"/>
                </a:cxn>
                <a:cxn ang="0">
                  <a:pos x="0" y="198"/>
                </a:cxn>
                <a:cxn ang="0">
                  <a:pos x="0" y="276"/>
                </a:cxn>
              </a:cxnLst>
              <a:rect l="0" t="0" r="r" b="b"/>
              <a:pathLst>
                <a:path w="313" h="354">
                  <a:moveTo>
                    <a:pt x="0" y="282"/>
                  </a:moveTo>
                  <a:lnTo>
                    <a:pt x="90" y="282"/>
                  </a:lnTo>
                  <a:lnTo>
                    <a:pt x="120" y="288"/>
                  </a:lnTo>
                  <a:lnTo>
                    <a:pt x="120" y="294"/>
                  </a:lnTo>
                  <a:lnTo>
                    <a:pt x="126" y="294"/>
                  </a:lnTo>
                  <a:lnTo>
                    <a:pt x="120" y="294"/>
                  </a:lnTo>
                  <a:lnTo>
                    <a:pt x="126" y="294"/>
                  </a:lnTo>
                  <a:lnTo>
                    <a:pt x="132" y="294"/>
                  </a:lnTo>
                  <a:lnTo>
                    <a:pt x="138" y="294"/>
                  </a:lnTo>
                  <a:lnTo>
                    <a:pt x="138" y="288"/>
                  </a:lnTo>
                  <a:lnTo>
                    <a:pt x="138" y="294"/>
                  </a:lnTo>
                  <a:lnTo>
                    <a:pt x="144" y="294"/>
                  </a:lnTo>
                  <a:lnTo>
                    <a:pt x="144" y="300"/>
                  </a:lnTo>
                  <a:lnTo>
                    <a:pt x="150" y="300"/>
                  </a:lnTo>
                  <a:lnTo>
                    <a:pt x="156" y="300"/>
                  </a:lnTo>
                  <a:lnTo>
                    <a:pt x="162" y="300"/>
                  </a:lnTo>
                  <a:lnTo>
                    <a:pt x="168" y="300"/>
                  </a:lnTo>
                  <a:lnTo>
                    <a:pt x="168" y="306"/>
                  </a:lnTo>
                  <a:lnTo>
                    <a:pt x="174" y="306"/>
                  </a:lnTo>
                  <a:lnTo>
                    <a:pt x="174" y="312"/>
                  </a:lnTo>
                  <a:lnTo>
                    <a:pt x="180" y="306"/>
                  </a:lnTo>
                  <a:lnTo>
                    <a:pt x="180" y="312"/>
                  </a:lnTo>
                  <a:lnTo>
                    <a:pt x="180" y="306"/>
                  </a:lnTo>
                  <a:lnTo>
                    <a:pt x="180" y="312"/>
                  </a:lnTo>
                  <a:lnTo>
                    <a:pt x="186" y="312"/>
                  </a:lnTo>
                  <a:lnTo>
                    <a:pt x="180" y="312"/>
                  </a:lnTo>
                  <a:lnTo>
                    <a:pt x="180" y="318"/>
                  </a:lnTo>
                  <a:lnTo>
                    <a:pt x="186" y="318"/>
                  </a:lnTo>
                  <a:lnTo>
                    <a:pt x="192" y="318"/>
                  </a:lnTo>
                  <a:lnTo>
                    <a:pt x="192" y="324"/>
                  </a:lnTo>
                  <a:lnTo>
                    <a:pt x="198" y="324"/>
                  </a:lnTo>
                  <a:lnTo>
                    <a:pt x="198" y="330"/>
                  </a:lnTo>
                  <a:lnTo>
                    <a:pt x="204" y="336"/>
                  </a:lnTo>
                  <a:lnTo>
                    <a:pt x="204" y="342"/>
                  </a:lnTo>
                  <a:lnTo>
                    <a:pt x="216" y="348"/>
                  </a:lnTo>
                  <a:lnTo>
                    <a:pt x="216" y="342"/>
                  </a:lnTo>
                  <a:lnTo>
                    <a:pt x="216" y="348"/>
                  </a:lnTo>
                  <a:lnTo>
                    <a:pt x="222" y="348"/>
                  </a:lnTo>
                  <a:lnTo>
                    <a:pt x="228" y="348"/>
                  </a:lnTo>
                  <a:lnTo>
                    <a:pt x="228" y="354"/>
                  </a:lnTo>
                  <a:lnTo>
                    <a:pt x="235" y="354"/>
                  </a:lnTo>
                  <a:lnTo>
                    <a:pt x="271" y="354"/>
                  </a:lnTo>
                  <a:lnTo>
                    <a:pt x="295" y="354"/>
                  </a:lnTo>
                  <a:lnTo>
                    <a:pt x="301" y="300"/>
                  </a:lnTo>
                  <a:lnTo>
                    <a:pt x="295" y="300"/>
                  </a:lnTo>
                  <a:lnTo>
                    <a:pt x="301" y="264"/>
                  </a:lnTo>
                  <a:lnTo>
                    <a:pt x="301" y="258"/>
                  </a:lnTo>
                  <a:lnTo>
                    <a:pt x="301" y="240"/>
                  </a:lnTo>
                  <a:lnTo>
                    <a:pt x="295" y="228"/>
                  </a:lnTo>
                  <a:lnTo>
                    <a:pt x="295" y="216"/>
                  </a:lnTo>
                  <a:lnTo>
                    <a:pt x="313" y="216"/>
                  </a:lnTo>
                  <a:lnTo>
                    <a:pt x="313" y="144"/>
                  </a:lnTo>
                  <a:lnTo>
                    <a:pt x="313" y="0"/>
                  </a:lnTo>
                  <a:lnTo>
                    <a:pt x="307" y="0"/>
                  </a:lnTo>
                  <a:lnTo>
                    <a:pt x="301" y="0"/>
                  </a:lnTo>
                  <a:lnTo>
                    <a:pt x="289" y="0"/>
                  </a:lnTo>
                  <a:lnTo>
                    <a:pt x="180" y="0"/>
                  </a:lnTo>
                  <a:lnTo>
                    <a:pt x="180" y="30"/>
                  </a:lnTo>
                  <a:lnTo>
                    <a:pt x="126" y="30"/>
                  </a:lnTo>
                  <a:lnTo>
                    <a:pt x="84" y="30"/>
                  </a:lnTo>
                  <a:lnTo>
                    <a:pt x="66" y="30"/>
                  </a:lnTo>
                  <a:lnTo>
                    <a:pt x="60" y="30"/>
                  </a:lnTo>
                  <a:lnTo>
                    <a:pt x="54" y="30"/>
                  </a:lnTo>
                  <a:lnTo>
                    <a:pt x="54" y="36"/>
                  </a:lnTo>
                  <a:lnTo>
                    <a:pt x="48" y="36"/>
                  </a:lnTo>
                  <a:lnTo>
                    <a:pt x="54" y="36"/>
                  </a:lnTo>
                  <a:lnTo>
                    <a:pt x="48" y="42"/>
                  </a:lnTo>
                  <a:lnTo>
                    <a:pt x="48" y="48"/>
                  </a:lnTo>
                  <a:lnTo>
                    <a:pt x="42" y="48"/>
                  </a:lnTo>
                  <a:lnTo>
                    <a:pt x="42" y="54"/>
                  </a:lnTo>
                  <a:lnTo>
                    <a:pt x="42" y="48"/>
                  </a:lnTo>
                  <a:lnTo>
                    <a:pt x="36" y="48"/>
                  </a:lnTo>
                  <a:lnTo>
                    <a:pt x="36" y="54"/>
                  </a:lnTo>
                  <a:lnTo>
                    <a:pt x="36" y="60"/>
                  </a:lnTo>
                  <a:lnTo>
                    <a:pt x="36" y="66"/>
                  </a:lnTo>
                  <a:lnTo>
                    <a:pt x="36" y="60"/>
                  </a:lnTo>
                  <a:lnTo>
                    <a:pt x="36" y="66"/>
                  </a:lnTo>
                  <a:lnTo>
                    <a:pt x="6" y="66"/>
                  </a:lnTo>
                  <a:lnTo>
                    <a:pt x="6" y="72"/>
                  </a:lnTo>
                  <a:lnTo>
                    <a:pt x="6" y="78"/>
                  </a:lnTo>
                  <a:lnTo>
                    <a:pt x="6" y="96"/>
                  </a:lnTo>
                  <a:lnTo>
                    <a:pt x="0" y="174"/>
                  </a:lnTo>
                  <a:lnTo>
                    <a:pt x="0" y="180"/>
                  </a:lnTo>
                  <a:lnTo>
                    <a:pt x="0" y="198"/>
                  </a:lnTo>
                  <a:lnTo>
                    <a:pt x="0" y="210"/>
                  </a:lnTo>
                  <a:lnTo>
                    <a:pt x="0" y="276"/>
                  </a:lnTo>
                  <a:lnTo>
                    <a:pt x="0" y="282"/>
                  </a:lnTo>
                  <a:close/>
                </a:path>
              </a:pathLst>
            </a:custGeom>
            <a:solidFill>
              <a:srgbClr val="D0D0D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72" name="Freeform 40"/>
            <p:cNvSpPr>
              <a:spLocks/>
            </p:cNvSpPr>
            <p:nvPr/>
          </p:nvSpPr>
          <p:spPr bwMode="auto">
            <a:xfrm>
              <a:off x="1640" y="2397"/>
              <a:ext cx="498" cy="294"/>
            </a:xfrm>
            <a:custGeom>
              <a:avLst/>
              <a:gdLst/>
              <a:ahLst/>
              <a:cxnLst>
                <a:cxn ang="0">
                  <a:pos x="36" y="138"/>
                </a:cxn>
                <a:cxn ang="0">
                  <a:pos x="66" y="186"/>
                </a:cxn>
                <a:cxn ang="0">
                  <a:pos x="138" y="186"/>
                </a:cxn>
                <a:cxn ang="0">
                  <a:pos x="210" y="216"/>
                </a:cxn>
                <a:cxn ang="0">
                  <a:pos x="210" y="216"/>
                </a:cxn>
                <a:cxn ang="0">
                  <a:pos x="216" y="222"/>
                </a:cxn>
                <a:cxn ang="0">
                  <a:pos x="222" y="216"/>
                </a:cxn>
                <a:cxn ang="0">
                  <a:pos x="216" y="222"/>
                </a:cxn>
                <a:cxn ang="0">
                  <a:pos x="228" y="222"/>
                </a:cxn>
                <a:cxn ang="0">
                  <a:pos x="240" y="222"/>
                </a:cxn>
                <a:cxn ang="0">
                  <a:pos x="252" y="222"/>
                </a:cxn>
                <a:cxn ang="0">
                  <a:pos x="246" y="228"/>
                </a:cxn>
                <a:cxn ang="0">
                  <a:pos x="252" y="234"/>
                </a:cxn>
                <a:cxn ang="0">
                  <a:pos x="252" y="246"/>
                </a:cxn>
                <a:cxn ang="0">
                  <a:pos x="252" y="252"/>
                </a:cxn>
                <a:cxn ang="0">
                  <a:pos x="246" y="264"/>
                </a:cxn>
                <a:cxn ang="0">
                  <a:pos x="246" y="276"/>
                </a:cxn>
                <a:cxn ang="0">
                  <a:pos x="246" y="288"/>
                </a:cxn>
                <a:cxn ang="0">
                  <a:pos x="252" y="282"/>
                </a:cxn>
                <a:cxn ang="0">
                  <a:pos x="324" y="288"/>
                </a:cxn>
                <a:cxn ang="0">
                  <a:pos x="354" y="288"/>
                </a:cxn>
                <a:cxn ang="0">
                  <a:pos x="378" y="288"/>
                </a:cxn>
                <a:cxn ang="0">
                  <a:pos x="396" y="288"/>
                </a:cxn>
                <a:cxn ang="0">
                  <a:pos x="444" y="294"/>
                </a:cxn>
                <a:cxn ang="0">
                  <a:pos x="492" y="288"/>
                </a:cxn>
                <a:cxn ang="0">
                  <a:pos x="492" y="210"/>
                </a:cxn>
                <a:cxn ang="0">
                  <a:pos x="492" y="186"/>
                </a:cxn>
                <a:cxn ang="0">
                  <a:pos x="498" y="90"/>
                </a:cxn>
                <a:cxn ang="0">
                  <a:pos x="498" y="78"/>
                </a:cxn>
                <a:cxn ang="0">
                  <a:pos x="486" y="78"/>
                </a:cxn>
                <a:cxn ang="0">
                  <a:pos x="486" y="48"/>
                </a:cxn>
                <a:cxn ang="0">
                  <a:pos x="486" y="30"/>
                </a:cxn>
                <a:cxn ang="0">
                  <a:pos x="474" y="30"/>
                </a:cxn>
                <a:cxn ang="0">
                  <a:pos x="456" y="30"/>
                </a:cxn>
                <a:cxn ang="0">
                  <a:pos x="450" y="6"/>
                </a:cxn>
                <a:cxn ang="0">
                  <a:pos x="438" y="0"/>
                </a:cxn>
                <a:cxn ang="0">
                  <a:pos x="426" y="0"/>
                </a:cxn>
                <a:cxn ang="0">
                  <a:pos x="414" y="0"/>
                </a:cxn>
                <a:cxn ang="0">
                  <a:pos x="330" y="12"/>
                </a:cxn>
                <a:cxn ang="0">
                  <a:pos x="306" y="48"/>
                </a:cxn>
                <a:cxn ang="0">
                  <a:pos x="306" y="96"/>
                </a:cxn>
                <a:cxn ang="0">
                  <a:pos x="234" y="96"/>
                </a:cxn>
                <a:cxn ang="0">
                  <a:pos x="204" y="96"/>
                </a:cxn>
                <a:cxn ang="0">
                  <a:pos x="144" y="96"/>
                </a:cxn>
                <a:cxn ang="0">
                  <a:pos x="72" y="90"/>
                </a:cxn>
                <a:cxn ang="0">
                  <a:pos x="0" y="90"/>
                </a:cxn>
                <a:cxn ang="0">
                  <a:pos x="0" y="114"/>
                </a:cxn>
                <a:cxn ang="0">
                  <a:pos x="0" y="126"/>
                </a:cxn>
                <a:cxn ang="0">
                  <a:pos x="0" y="138"/>
                </a:cxn>
              </a:cxnLst>
              <a:rect l="0" t="0" r="r" b="b"/>
              <a:pathLst>
                <a:path w="498" h="294">
                  <a:moveTo>
                    <a:pt x="0" y="138"/>
                  </a:moveTo>
                  <a:lnTo>
                    <a:pt x="36" y="138"/>
                  </a:lnTo>
                  <a:lnTo>
                    <a:pt x="30" y="186"/>
                  </a:lnTo>
                  <a:lnTo>
                    <a:pt x="66" y="186"/>
                  </a:lnTo>
                  <a:lnTo>
                    <a:pt x="90" y="186"/>
                  </a:lnTo>
                  <a:lnTo>
                    <a:pt x="138" y="186"/>
                  </a:lnTo>
                  <a:lnTo>
                    <a:pt x="138" y="210"/>
                  </a:lnTo>
                  <a:lnTo>
                    <a:pt x="210" y="216"/>
                  </a:lnTo>
                  <a:lnTo>
                    <a:pt x="216" y="216"/>
                  </a:lnTo>
                  <a:lnTo>
                    <a:pt x="210" y="216"/>
                  </a:lnTo>
                  <a:lnTo>
                    <a:pt x="210" y="222"/>
                  </a:lnTo>
                  <a:lnTo>
                    <a:pt x="216" y="222"/>
                  </a:lnTo>
                  <a:lnTo>
                    <a:pt x="216" y="216"/>
                  </a:lnTo>
                  <a:lnTo>
                    <a:pt x="222" y="216"/>
                  </a:lnTo>
                  <a:lnTo>
                    <a:pt x="222" y="222"/>
                  </a:lnTo>
                  <a:lnTo>
                    <a:pt x="216" y="222"/>
                  </a:lnTo>
                  <a:lnTo>
                    <a:pt x="222" y="222"/>
                  </a:lnTo>
                  <a:lnTo>
                    <a:pt x="228" y="222"/>
                  </a:lnTo>
                  <a:lnTo>
                    <a:pt x="234" y="222"/>
                  </a:lnTo>
                  <a:lnTo>
                    <a:pt x="240" y="222"/>
                  </a:lnTo>
                  <a:lnTo>
                    <a:pt x="246" y="222"/>
                  </a:lnTo>
                  <a:lnTo>
                    <a:pt x="252" y="222"/>
                  </a:lnTo>
                  <a:lnTo>
                    <a:pt x="252" y="228"/>
                  </a:lnTo>
                  <a:lnTo>
                    <a:pt x="246" y="228"/>
                  </a:lnTo>
                  <a:lnTo>
                    <a:pt x="246" y="234"/>
                  </a:lnTo>
                  <a:lnTo>
                    <a:pt x="252" y="234"/>
                  </a:lnTo>
                  <a:lnTo>
                    <a:pt x="252" y="240"/>
                  </a:lnTo>
                  <a:lnTo>
                    <a:pt x="252" y="246"/>
                  </a:lnTo>
                  <a:lnTo>
                    <a:pt x="258" y="252"/>
                  </a:lnTo>
                  <a:lnTo>
                    <a:pt x="252" y="252"/>
                  </a:lnTo>
                  <a:lnTo>
                    <a:pt x="246" y="258"/>
                  </a:lnTo>
                  <a:lnTo>
                    <a:pt x="246" y="264"/>
                  </a:lnTo>
                  <a:lnTo>
                    <a:pt x="246" y="270"/>
                  </a:lnTo>
                  <a:lnTo>
                    <a:pt x="246" y="276"/>
                  </a:lnTo>
                  <a:lnTo>
                    <a:pt x="246" y="282"/>
                  </a:lnTo>
                  <a:lnTo>
                    <a:pt x="246" y="288"/>
                  </a:lnTo>
                  <a:lnTo>
                    <a:pt x="252" y="288"/>
                  </a:lnTo>
                  <a:lnTo>
                    <a:pt x="252" y="282"/>
                  </a:lnTo>
                  <a:lnTo>
                    <a:pt x="258" y="282"/>
                  </a:lnTo>
                  <a:lnTo>
                    <a:pt x="324" y="288"/>
                  </a:lnTo>
                  <a:lnTo>
                    <a:pt x="348" y="288"/>
                  </a:lnTo>
                  <a:lnTo>
                    <a:pt x="354" y="288"/>
                  </a:lnTo>
                  <a:lnTo>
                    <a:pt x="366" y="288"/>
                  </a:lnTo>
                  <a:lnTo>
                    <a:pt x="378" y="288"/>
                  </a:lnTo>
                  <a:lnTo>
                    <a:pt x="384" y="288"/>
                  </a:lnTo>
                  <a:lnTo>
                    <a:pt x="396" y="288"/>
                  </a:lnTo>
                  <a:lnTo>
                    <a:pt x="438" y="294"/>
                  </a:lnTo>
                  <a:lnTo>
                    <a:pt x="444" y="294"/>
                  </a:lnTo>
                  <a:lnTo>
                    <a:pt x="492" y="294"/>
                  </a:lnTo>
                  <a:lnTo>
                    <a:pt x="492" y="288"/>
                  </a:lnTo>
                  <a:lnTo>
                    <a:pt x="492" y="222"/>
                  </a:lnTo>
                  <a:lnTo>
                    <a:pt x="492" y="210"/>
                  </a:lnTo>
                  <a:lnTo>
                    <a:pt x="492" y="192"/>
                  </a:lnTo>
                  <a:lnTo>
                    <a:pt x="492" y="186"/>
                  </a:lnTo>
                  <a:lnTo>
                    <a:pt x="498" y="108"/>
                  </a:lnTo>
                  <a:lnTo>
                    <a:pt x="498" y="90"/>
                  </a:lnTo>
                  <a:lnTo>
                    <a:pt x="498" y="84"/>
                  </a:lnTo>
                  <a:lnTo>
                    <a:pt x="498" y="78"/>
                  </a:lnTo>
                  <a:lnTo>
                    <a:pt x="492" y="78"/>
                  </a:lnTo>
                  <a:lnTo>
                    <a:pt x="486" y="78"/>
                  </a:lnTo>
                  <a:lnTo>
                    <a:pt x="486" y="60"/>
                  </a:lnTo>
                  <a:lnTo>
                    <a:pt x="486" y="48"/>
                  </a:lnTo>
                  <a:lnTo>
                    <a:pt x="486" y="42"/>
                  </a:lnTo>
                  <a:lnTo>
                    <a:pt x="486" y="30"/>
                  </a:lnTo>
                  <a:lnTo>
                    <a:pt x="480" y="30"/>
                  </a:lnTo>
                  <a:lnTo>
                    <a:pt x="474" y="30"/>
                  </a:lnTo>
                  <a:lnTo>
                    <a:pt x="462" y="30"/>
                  </a:lnTo>
                  <a:lnTo>
                    <a:pt x="456" y="30"/>
                  </a:lnTo>
                  <a:lnTo>
                    <a:pt x="450" y="24"/>
                  </a:lnTo>
                  <a:lnTo>
                    <a:pt x="450" y="6"/>
                  </a:lnTo>
                  <a:lnTo>
                    <a:pt x="450" y="0"/>
                  </a:lnTo>
                  <a:lnTo>
                    <a:pt x="438" y="0"/>
                  </a:lnTo>
                  <a:lnTo>
                    <a:pt x="432" y="0"/>
                  </a:lnTo>
                  <a:lnTo>
                    <a:pt x="426" y="0"/>
                  </a:lnTo>
                  <a:lnTo>
                    <a:pt x="420" y="0"/>
                  </a:lnTo>
                  <a:lnTo>
                    <a:pt x="414" y="0"/>
                  </a:lnTo>
                  <a:lnTo>
                    <a:pt x="330" y="0"/>
                  </a:lnTo>
                  <a:lnTo>
                    <a:pt x="330" y="12"/>
                  </a:lnTo>
                  <a:lnTo>
                    <a:pt x="330" y="48"/>
                  </a:lnTo>
                  <a:lnTo>
                    <a:pt x="306" y="48"/>
                  </a:lnTo>
                  <a:lnTo>
                    <a:pt x="306" y="72"/>
                  </a:lnTo>
                  <a:lnTo>
                    <a:pt x="306" y="96"/>
                  </a:lnTo>
                  <a:lnTo>
                    <a:pt x="282" y="96"/>
                  </a:lnTo>
                  <a:lnTo>
                    <a:pt x="234" y="96"/>
                  </a:lnTo>
                  <a:lnTo>
                    <a:pt x="216" y="96"/>
                  </a:lnTo>
                  <a:lnTo>
                    <a:pt x="204" y="96"/>
                  </a:lnTo>
                  <a:lnTo>
                    <a:pt x="144" y="90"/>
                  </a:lnTo>
                  <a:lnTo>
                    <a:pt x="144" y="96"/>
                  </a:lnTo>
                  <a:lnTo>
                    <a:pt x="108" y="90"/>
                  </a:lnTo>
                  <a:lnTo>
                    <a:pt x="72" y="90"/>
                  </a:lnTo>
                  <a:lnTo>
                    <a:pt x="36" y="90"/>
                  </a:lnTo>
                  <a:lnTo>
                    <a:pt x="0" y="90"/>
                  </a:lnTo>
                  <a:lnTo>
                    <a:pt x="0" y="108"/>
                  </a:lnTo>
                  <a:lnTo>
                    <a:pt x="0" y="114"/>
                  </a:lnTo>
                  <a:lnTo>
                    <a:pt x="0" y="120"/>
                  </a:lnTo>
                  <a:lnTo>
                    <a:pt x="0" y="126"/>
                  </a:lnTo>
                  <a:lnTo>
                    <a:pt x="0" y="132"/>
                  </a:lnTo>
                  <a:lnTo>
                    <a:pt x="0" y="138"/>
                  </a:lnTo>
                  <a:close/>
                </a:path>
              </a:pathLst>
            </a:custGeom>
            <a:solidFill>
              <a:srgbClr val="D0D0D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73" name="Freeform 41"/>
            <p:cNvSpPr>
              <a:spLocks/>
            </p:cNvSpPr>
            <p:nvPr/>
          </p:nvSpPr>
          <p:spPr bwMode="auto">
            <a:xfrm>
              <a:off x="1586" y="2841"/>
              <a:ext cx="258" cy="432"/>
            </a:xfrm>
            <a:custGeom>
              <a:avLst/>
              <a:gdLst/>
              <a:ahLst/>
              <a:cxnLst>
                <a:cxn ang="0">
                  <a:pos x="18" y="426"/>
                </a:cxn>
                <a:cxn ang="0">
                  <a:pos x="72" y="426"/>
                </a:cxn>
                <a:cxn ang="0">
                  <a:pos x="168" y="426"/>
                </a:cxn>
                <a:cxn ang="0">
                  <a:pos x="246" y="420"/>
                </a:cxn>
                <a:cxn ang="0">
                  <a:pos x="252" y="366"/>
                </a:cxn>
                <a:cxn ang="0">
                  <a:pos x="258" y="156"/>
                </a:cxn>
                <a:cxn ang="0">
                  <a:pos x="240" y="138"/>
                </a:cxn>
                <a:cxn ang="0">
                  <a:pos x="228" y="126"/>
                </a:cxn>
                <a:cxn ang="0">
                  <a:pos x="216" y="132"/>
                </a:cxn>
                <a:cxn ang="0">
                  <a:pos x="204" y="126"/>
                </a:cxn>
                <a:cxn ang="0">
                  <a:pos x="198" y="126"/>
                </a:cxn>
                <a:cxn ang="0">
                  <a:pos x="186" y="120"/>
                </a:cxn>
                <a:cxn ang="0">
                  <a:pos x="180" y="114"/>
                </a:cxn>
                <a:cxn ang="0">
                  <a:pos x="174" y="114"/>
                </a:cxn>
                <a:cxn ang="0">
                  <a:pos x="174" y="108"/>
                </a:cxn>
                <a:cxn ang="0">
                  <a:pos x="162" y="108"/>
                </a:cxn>
                <a:cxn ang="0">
                  <a:pos x="162" y="114"/>
                </a:cxn>
                <a:cxn ang="0">
                  <a:pos x="150" y="108"/>
                </a:cxn>
                <a:cxn ang="0">
                  <a:pos x="144" y="108"/>
                </a:cxn>
                <a:cxn ang="0">
                  <a:pos x="144" y="102"/>
                </a:cxn>
                <a:cxn ang="0">
                  <a:pos x="132" y="102"/>
                </a:cxn>
                <a:cxn ang="0">
                  <a:pos x="126" y="84"/>
                </a:cxn>
                <a:cxn ang="0">
                  <a:pos x="120" y="66"/>
                </a:cxn>
                <a:cxn ang="0">
                  <a:pos x="126" y="54"/>
                </a:cxn>
                <a:cxn ang="0">
                  <a:pos x="114" y="48"/>
                </a:cxn>
                <a:cxn ang="0">
                  <a:pos x="114" y="42"/>
                </a:cxn>
                <a:cxn ang="0">
                  <a:pos x="102" y="42"/>
                </a:cxn>
                <a:cxn ang="0">
                  <a:pos x="102" y="36"/>
                </a:cxn>
                <a:cxn ang="0">
                  <a:pos x="96" y="24"/>
                </a:cxn>
                <a:cxn ang="0">
                  <a:pos x="84" y="12"/>
                </a:cxn>
                <a:cxn ang="0">
                  <a:pos x="78" y="6"/>
                </a:cxn>
                <a:cxn ang="0">
                  <a:pos x="66" y="12"/>
                </a:cxn>
                <a:cxn ang="0">
                  <a:pos x="60" y="12"/>
                </a:cxn>
                <a:cxn ang="0">
                  <a:pos x="54" y="12"/>
                </a:cxn>
                <a:cxn ang="0">
                  <a:pos x="48" y="12"/>
                </a:cxn>
                <a:cxn ang="0">
                  <a:pos x="42" y="12"/>
                </a:cxn>
                <a:cxn ang="0">
                  <a:pos x="42" y="6"/>
                </a:cxn>
                <a:cxn ang="0">
                  <a:pos x="36" y="6"/>
                </a:cxn>
                <a:cxn ang="0">
                  <a:pos x="24" y="0"/>
                </a:cxn>
                <a:cxn ang="0">
                  <a:pos x="18" y="42"/>
                </a:cxn>
                <a:cxn ang="0">
                  <a:pos x="12" y="114"/>
                </a:cxn>
                <a:cxn ang="0">
                  <a:pos x="6" y="330"/>
                </a:cxn>
                <a:cxn ang="0">
                  <a:pos x="0" y="420"/>
                </a:cxn>
              </a:cxnLst>
              <a:rect l="0" t="0" r="r" b="b"/>
              <a:pathLst>
                <a:path w="258" h="432">
                  <a:moveTo>
                    <a:pt x="0" y="426"/>
                  </a:moveTo>
                  <a:lnTo>
                    <a:pt x="12" y="426"/>
                  </a:lnTo>
                  <a:lnTo>
                    <a:pt x="18" y="426"/>
                  </a:lnTo>
                  <a:lnTo>
                    <a:pt x="48" y="426"/>
                  </a:lnTo>
                  <a:lnTo>
                    <a:pt x="54" y="426"/>
                  </a:lnTo>
                  <a:lnTo>
                    <a:pt x="72" y="426"/>
                  </a:lnTo>
                  <a:lnTo>
                    <a:pt x="78" y="426"/>
                  </a:lnTo>
                  <a:lnTo>
                    <a:pt x="108" y="426"/>
                  </a:lnTo>
                  <a:lnTo>
                    <a:pt x="168" y="426"/>
                  </a:lnTo>
                  <a:lnTo>
                    <a:pt x="180" y="432"/>
                  </a:lnTo>
                  <a:lnTo>
                    <a:pt x="180" y="420"/>
                  </a:lnTo>
                  <a:lnTo>
                    <a:pt x="246" y="420"/>
                  </a:lnTo>
                  <a:lnTo>
                    <a:pt x="246" y="408"/>
                  </a:lnTo>
                  <a:lnTo>
                    <a:pt x="252" y="378"/>
                  </a:lnTo>
                  <a:lnTo>
                    <a:pt x="252" y="366"/>
                  </a:lnTo>
                  <a:lnTo>
                    <a:pt x="252" y="282"/>
                  </a:lnTo>
                  <a:lnTo>
                    <a:pt x="258" y="186"/>
                  </a:lnTo>
                  <a:lnTo>
                    <a:pt x="258" y="156"/>
                  </a:lnTo>
                  <a:lnTo>
                    <a:pt x="252" y="150"/>
                  </a:lnTo>
                  <a:lnTo>
                    <a:pt x="252" y="144"/>
                  </a:lnTo>
                  <a:lnTo>
                    <a:pt x="240" y="138"/>
                  </a:lnTo>
                  <a:lnTo>
                    <a:pt x="234" y="126"/>
                  </a:lnTo>
                  <a:lnTo>
                    <a:pt x="234" y="120"/>
                  </a:lnTo>
                  <a:lnTo>
                    <a:pt x="228" y="126"/>
                  </a:lnTo>
                  <a:lnTo>
                    <a:pt x="222" y="126"/>
                  </a:lnTo>
                  <a:lnTo>
                    <a:pt x="216" y="126"/>
                  </a:lnTo>
                  <a:lnTo>
                    <a:pt x="216" y="132"/>
                  </a:lnTo>
                  <a:lnTo>
                    <a:pt x="210" y="132"/>
                  </a:lnTo>
                  <a:lnTo>
                    <a:pt x="204" y="132"/>
                  </a:lnTo>
                  <a:lnTo>
                    <a:pt x="204" y="126"/>
                  </a:lnTo>
                  <a:lnTo>
                    <a:pt x="198" y="126"/>
                  </a:lnTo>
                  <a:lnTo>
                    <a:pt x="204" y="126"/>
                  </a:lnTo>
                  <a:lnTo>
                    <a:pt x="198" y="126"/>
                  </a:lnTo>
                  <a:lnTo>
                    <a:pt x="198" y="120"/>
                  </a:lnTo>
                  <a:lnTo>
                    <a:pt x="192" y="120"/>
                  </a:lnTo>
                  <a:lnTo>
                    <a:pt x="186" y="120"/>
                  </a:lnTo>
                  <a:lnTo>
                    <a:pt x="186" y="114"/>
                  </a:lnTo>
                  <a:lnTo>
                    <a:pt x="186" y="120"/>
                  </a:lnTo>
                  <a:lnTo>
                    <a:pt x="180" y="114"/>
                  </a:lnTo>
                  <a:lnTo>
                    <a:pt x="180" y="120"/>
                  </a:lnTo>
                  <a:lnTo>
                    <a:pt x="180" y="114"/>
                  </a:lnTo>
                  <a:lnTo>
                    <a:pt x="174" y="114"/>
                  </a:lnTo>
                  <a:lnTo>
                    <a:pt x="174" y="108"/>
                  </a:lnTo>
                  <a:lnTo>
                    <a:pt x="174" y="114"/>
                  </a:lnTo>
                  <a:lnTo>
                    <a:pt x="174" y="108"/>
                  </a:lnTo>
                  <a:lnTo>
                    <a:pt x="168" y="114"/>
                  </a:lnTo>
                  <a:lnTo>
                    <a:pt x="168" y="108"/>
                  </a:lnTo>
                  <a:lnTo>
                    <a:pt x="162" y="108"/>
                  </a:lnTo>
                  <a:lnTo>
                    <a:pt x="162" y="114"/>
                  </a:lnTo>
                  <a:lnTo>
                    <a:pt x="168" y="114"/>
                  </a:lnTo>
                  <a:lnTo>
                    <a:pt x="162" y="114"/>
                  </a:lnTo>
                  <a:lnTo>
                    <a:pt x="162" y="108"/>
                  </a:lnTo>
                  <a:lnTo>
                    <a:pt x="150" y="114"/>
                  </a:lnTo>
                  <a:lnTo>
                    <a:pt x="150" y="108"/>
                  </a:lnTo>
                  <a:lnTo>
                    <a:pt x="150" y="102"/>
                  </a:lnTo>
                  <a:lnTo>
                    <a:pt x="144" y="102"/>
                  </a:lnTo>
                  <a:lnTo>
                    <a:pt x="144" y="108"/>
                  </a:lnTo>
                  <a:lnTo>
                    <a:pt x="138" y="108"/>
                  </a:lnTo>
                  <a:lnTo>
                    <a:pt x="138" y="102"/>
                  </a:lnTo>
                  <a:lnTo>
                    <a:pt x="144" y="102"/>
                  </a:lnTo>
                  <a:lnTo>
                    <a:pt x="138" y="102"/>
                  </a:lnTo>
                  <a:lnTo>
                    <a:pt x="132" y="96"/>
                  </a:lnTo>
                  <a:lnTo>
                    <a:pt x="132" y="102"/>
                  </a:lnTo>
                  <a:lnTo>
                    <a:pt x="132" y="96"/>
                  </a:lnTo>
                  <a:lnTo>
                    <a:pt x="126" y="90"/>
                  </a:lnTo>
                  <a:lnTo>
                    <a:pt x="126" y="84"/>
                  </a:lnTo>
                  <a:lnTo>
                    <a:pt x="120" y="78"/>
                  </a:lnTo>
                  <a:lnTo>
                    <a:pt x="120" y="72"/>
                  </a:lnTo>
                  <a:lnTo>
                    <a:pt x="120" y="66"/>
                  </a:lnTo>
                  <a:lnTo>
                    <a:pt x="126" y="66"/>
                  </a:lnTo>
                  <a:lnTo>
                    <a:pt x="126" y="60"/>
                  </a:lnTo>
                  <a:lnTo>
                    <a:pt x="126" y="54"/>
                  </a:lnTo>
                  <a:lnTo>
                    <a:pt x="120" y="54"/>
                  </a:lnTo>
                  <a:lnTo>
                    <a:pt x="120" y="48"/>
                  </a:lnTo>
                  <a:lnTo>
                    <a:pt x="114" y="48"/>
                  </a:lnTo>
                  <a:lnTo>
                    <a:pt x="108" y="48"/>
                  </a:lnTo>
                  <a:lnTo>
                    <a:pt x="108" y="42"/>
                  </a:lnTo>
                  <a:lnTo>
                    <a:pt x="114" y="42"/>
                  </a:lnTo>
                  <a:lnTo>
                    <a:pt x="108" y="42"/>
                  </a:lnTo>
                  <a:lnTo>
                    <a:pt x="108" y="36"/>
                  </a:lnTo>
                  <a:lnTo>
                    <a:pt x="102" y="42"/>
                  </a:lnTo>
                  <a:lnTo>
                    <a:pt x="102" y="36"/>
                  </a:lnTo>
                  <a:lnTo>
                    <a:pt x="102" y="42"/>
                  </a:lnTo>
                  <a:lnTo>
                    <a:pt x="102" y="36"/>
                  </a:lnTo>
                  <a:lnTo>
                    <a:pt x="96" y="36"/>
                  </a:lnTo>
                  <a:lnTo>
                    <a:pt x="96" y="30"/>
                  </a:lnTo>
                  <a:lnTo>
                    <a:pt x="96" y="24"/>
                  </a:lnTo>
                  <a:lnTo>
                    <a:pt x="90" y="24"/>
                  </a:lnTo>
                  <a:lnTo>
                    <a:pt x="90" y="18"/>
                  </a:lnTo>
                  <a:lnTo>
                    <a:pt x="84" y="12"/>
                  </a:lnTo>
                  <a:lnTo>
                    <a:pt x="84" y="18"/>
                  </a:lnTo>
                  <a:lnTo>
                    <a:pt x="78" y="12"/>
                  </a:lnTo>
                  <a:lnTo>
                    <a:pt x="78" y="6"/>
                  </a:lnTo>
                  <a:lnTo>
                    <a:pt x="72" y="6"/>
                  </a:lnTo>
                  <a:lnTo>
                    <a:pt x="66" y="6"/>
                  </a:lnTo>
                  <a:lnTo>
                    <a:pt x="66" y="12"/>
                  </a:lnTo>
                  <a:lnTo>
                    <a:pt x="60" y="12"/>
                  </a:lnTo>
                  <a:lnTo>
                    <a:pt x="60" y="6"/>
                  </a:lnTo>
                  <a:lnTo>
                    <a:pt x="60" y="12"/>
                  </a:lnTo>
                  <a:lnTo>
                    <a:pt x="60" y="6"/>
                  </a:lnTo>
                  <a:lnTo>
                    <a:pt x="60" y="12"/>
                  </a:lnTo>
                  <a:lnTo>
                    <a:pt x="54" y="12"/>
                  </a:lnTo>
                  <a:lnTo>
                    <a:pt x="54" y="6"/>
                  </a:lnTo>
                  <a:lnTo>
                    <a:pt x="48" y="6"/>
                  </a:lnTo>
                  <a:lnTo>
                    <a:pt x="48" y="12"/>
                  </a:lnTo>
                  <a:lnTo>
                    <a:pt x="42" y="12"/>
                  </a:lnTo>
                  <a:lnTo>
                    <a:pt x="48" y="12"/>
                  </a:lnTo>
                  <a:lnTo>
                    <a:pt x="42" y="12"/>
                  </a:lnTo>
                  <a:lnTo>
                    <a:pt x="42" y="6"/>
                  </a:lnTo>
                  <a:lnTo>
                    <a:pt x="42" y="12"/>
                  </a:lnTo>
                  <a:lnTo>
                    <a:pt x="42" y="6"/>
                  </a:lnTo>
                  <a:lnTo>
                    <a:pt x="36" y="6"/>
                  </a:lnTo>
                  <a:lnTo>
                    <a:pt x="42" y="6"/>
                  </a:lnTo>
                  <a:lnTo>
                    <a:pt x="36" y="6"/>
                  </a:lnTo>
                  <a:lnTo>
                    <a:pt x="30" y="6"/>
                  </a:lnTo>
                  <a:lnTo>
                    <a:pt x="24" y="6"/>
                  </a:lnTo>
                  <a:lnTo>
                    <a:pt x="24" y="0"/>
                  </a:lnTo>
                  <a:lnTo>
                    <a:pt x="24" y="6"/>
                  </a:lnTo>
                  <a:lnTo>
                    <a:pt x="18" y="6"/>
                  </a:lnTo>
                  <a:lnTo>
                    <a:pt x="18" y="42"/>
                  </a:lnTo>
                  <a:lnTo>
                    <a:pt x="18" y="72"/>
                  </a:lnTo>
                  <a:lnTo>
                    <a:pt x="18" y="114"/>
                  </a:lnTo>
                  <a:lnTo>
                    <a:pt x="12" y="114"/>
                  </a:lnTo>
                  <a:lnTo>
                    <a:pt x="6" y="186"/>
                  </a:lnTo>
                  <a:lnTo>
                    <a:pt x="6" y="258"/>
                  </a:lnTo>
                  <a:lnTo>
                    <a:pt x="6" y="330"/>
                  </a:lnTo>
                  <a:lnTo>
                    <a:pt x="0" y="402"/>
                  </a:lnTo>
                  <a:lnTo>
                    <a:pt x="0" y="414"/>
                  </a:lnTo>
                  <a:lnTo>
                    <a:pt x="0" y="420"/>
                  </a:lnTo>
                  <a:lnTo>
                    <a:pt x="0" y="426"/>
                  </a:lnTo>
                  <a:close/>
                </a:path>
              </a:pathLst>
            </a:custGeom>
            <a:solidFill>
              <a:srgbClr val="D0D0D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74" name="Freeform 42"/>
            <p:cNvSpPr>
              <a:spLocks/>
            </p:cNvSpPr>
            <p:nvPr/>
          </p:nvSpPr>
          <p:spPr bwMode="auto">
            <a:xfrm>
              <a:off x="1832" y="2955"/>
              <a:ext cx="372" cy="384"/>
            </a:xfrm>
            <a:custGeom>
              <a:avLst/>
              <a:gdLst/>
              <a:ahLst/>
              <a:cxnLst>
                <a:cxn ang="0">
                  <a:pos x="222" y="372"/>
                </a:cxn>
                <a:cxn ang="0">
                  <a:pos x="240" y="360"/>
                </a:cxn>
                <a:cxn ang="0">
                  <a:pos x="270" y="360"/>
                </a:cxn>
                <a:cxn ang="0">
                  <a:pos x="282" y="372"/>
                </a:cxn>
                <a:cxn ang="0">
                  <a:pos x="288" y="372"/>
                </a:cxn>
                <a:cxn ang="0">
                  <a:pos x="294" y="384"/>
                </a:cxn>
                <a:cxn ang="0">
                  <a:pos x="318" y="378"/>
                </a:cxn>
                <a:cxn ang="0">
                  <a:pos x="342" y="384"/>
                </a:cxn>
                <a:cxn ang="0">
                  <a:pos x="360" y="372"/>
                </a:cxn>
                <a:cxn ang="0">
                  <a:pos x="372" y="372"/>
                </a:cxn>
                <a:cxn ang="0">
                  <a:pos x="360" y="366"/>
                </a:cxn>
                <a:cxn ang="0">
                  <a:pos x="348" y="348"/>
                </a:cxn>
                <a:cxn ang="0">
                  <a:pos x="324" y="348"/>
                </a:cxn>
                <a:cxn ang="0">
                  <a:pos x="324" y="336"/>
                </a:cxn>
                <a:cxn ang="0">
                  <a:pos x="312" y="318"/>
                </a:cxn>
                <a:cxn ang="0">
                  <a:pos x="282" y="324"/>
                </a:cxn>
                <a:cxn ang="0">
                  <a:pos x="276" y="306"/>
                </a:cxn>
                <a:cxn ang="0">
                  <a:pos x="270" y="294"/>
                </a:cxn>
                <a:cxn ang="0">
                  <a:pos x="258" y="270"/>
                </a:cxn>
                <a:cxn ang="0">
                  <a:pos x="240" y="270"/>
                </a:cxn>
                <a:cxn ang="0">
                  <a:pos x="234" y="252"/>
                </a:cxn>
                <a:cxn ang="0">
                  <a:pos x="234" y="234"/>
                </a:cxn>
                <a:cxn ang="0">
                  <a:pos x="240" y="222"/>
                </a:cxn>
                <a:cxn ang="0">
                  <a:pos x="252" y="222"/>
                </a:cxn>
                <a:cxn ang="0">
                  <a:pos x="276" y="216"/>
                </a:cxn>
                <a:cxn ang="0">
                  <a:pos x="276" y="198"/>
                </a:cxn>
                <a:cxn ang="0">
                  <a:pos x="264" y="180"/>
                </a:cxn>
                <a:cxn ang="0">
                  <a:pos x="264" y="150"/>
                </a:cxn>
                <a:cxn ang="0">
                  <a:pos x="276" y="144"/>
                </a:cxn>
                <a:cxn ang="0">
                  <a:pos x="294" y="138"/>
                </a:cxn>
                <a:cxn ang="0">
                  <a:pos x="312" y="132"/>
                </a:cxn>
                <a:cxn ang="0">
                  <a:pos x="324" y="126"/>
                </a:cxn>
                <a:cxn ang="0">
                  <a:pos x="330" y="108"/>
                </a:cxn>
                <a:cxn ang="0">
                  <a:pos x="342" y="102"/>
                </a:cxn>
                <a:cxn ang="0">
                  <a:pos x="354" y="84"/>
                </a:cxn>
                <a:cxn ang="0">
                  <a:pos x="354" y="18"/>
                </a:cxn>
                <a:cxn ang="0">
                  <a:pos x="312" y="18"/>
                </a:cxn>
                <a:cxn ang="0">
                  <a:pos x="264" y="18"/>
                </a:cxn>
                <a:cxn ang="0">
                  <a:pos x="222" y="18"/>
                </a:cxn>
                <a:cxn ang="0">
                  <a:pos x="180" y="12"/>
                </a:cxn>
                <a:cxn ang="0">
                  <a:pos x="150" y="18"/>
                </a:cxn>
                <a:cxn ang="0">
                  <a:pos x="138" y="6"/>
                </a:cxn>
                <a:cxn ang="0">
                  <a:pos x="126" y="0"/>
                </a:cxn>
                <a:cxn ang="0">
                  <a:pos x="126" y="18"/>
                </a:cxn>
                <a:cxn ang="0">
                  <a:pos x="108" y="24"/>
                </a:cxn>
                <a:cxn ang="0">
                  <a:pos x="96" y="36"/>
                </a:cxn>
                <a:cxn ang="0">
                  <a:pos x="72" y="42"/>
                </a:cxn>
                <a:cxn ang="0">
                  <a:pos x="54" y="42"/>
                </a:cxn>
                <a:cxn ang="0">
                  <a:pos x="36" y="36"/>
                </a:cxn>
                <a:cxn ang="0">
                  <a:pos x="30" y="30"/>
                </a:cxn>
                <a:cxn ang="0">
                  <a:pos x="24" y="36"/>
                </a:cxn>
                <a:cxn ang="0">
                  <a:pos x="6" y="168"/>
                </a:cxn>
                <a:cxn ang="0">
                  <a:pos x="0" y="366"/>
                </a:cxn>
              </a:cxnLst>
              <a:rect l="0" t="0" r="r" b="b"/>
              <a:pathLst>
                <a:path w="372" h="384">
                  <a:moveTo>
                    <a:pt x="0" y="366"/>
                  </a:moveTo>
                  <a:lnTo>
                    <a:pt x="78" y="366"/>
                  </a:lnTo>
                  <a:lnTo>
                    <a:pt x="84" y="366"/>
                  </a:lnTo>
                  <a:lnTo>
                    <a:pt x="96" y="366"/>
                  </a:lnTo>
                  <a:lnTo>
                    <a:pt x="222" y="372"/>
                  </a:lnTo>
                  <a:lnTo>
                    <a:pt x="222" y="366"/>
                  </a:lnTo>
                  <a:lnTo>
                    <a:pt x="228" y="372"/>
                  </a:lnTo>
                  <a:lnTo>
                    <a:pt x="228" y="366"/>
                  </a:lnTo>
                  <a:lnTo>
                    <a:pt x="234" y="366"/>
                  </a:lnTo>
                  <a:lnTo>
                    <a:pt x="240" y="360"/>
                  </a:lnTo>
                  <a:lnTo>
                    <a:pt x="246" y="360"/>
                  </a:lnTo>
                  <a:lnTo>
                    <a:pt x="252" y="360"/>
                  </a:lnTo>
                  <a:lnTo>
                    <a:pt x="258" y="360"/>
                  </a:lnTo>
                  <a:lnTo>
                    <a:pt x="264" y="360"/>
                  </a:lnTo>
                  <a:lnTo>
                    <a:pt x="270" y="360"/>
                  </a:lnTo>
                  <a:lnTo>
                    <a:pt x="270" y="366"/>
                  </a:lnTo>
                  <a:lnTo>
                    <a:pt x="270" y="372"/>
                  </a:lnTo>
                  <a:lnTo>
                    <a:pt x="276" y="372"/>
                  </a:lnTo>
                  <a:lnTo>
                    <a:pt x="282" y="378"/>
                  </a:lnTo>
                  <a:lnTo>
                    <a:pt x="282" y="372"/>
                  </a:lnTo>
                  <a:lnTo>
                    <a:pt x="282" y="378"/>
                  </a:lnTo>
                  <a:lnTo>
                    <a:pt x="282" y="372"/>
                  </a:lnTo>
                  <a:lnTo>
                    <a:pt x="288" y="372"/>
                  </a:lnTo>
                  <a:lnTo>
                    <a:pt x="288" y="378"/>
                  </a:lnTo>
                  <a:lnTo>
                    <a:pt x="288" y="372"/>
                  </a:lnTo>
                  <a:lnTo>
                    <a:pt x="288" y="378"/>
                  </a:lnTo>
                  <a:lnTo>
                    <a:pt x="288" y="372"/>
                  </a:lnTo>
                  <a:lnTo>
                    <a:pt x="288" y="378"/>
                  </a:lnTo>
                  <a:lnTo>
                    <a:pt x="294" y="378"/>
                  </a:lnTo>
                  <a:lnTo>
                    <a:pt x="294" y="384"/>
                  </a:lnTo>
                  <a:lnTo>
                    <a:pt x="300" y="384"/>
                  </a:lnTo>
                  <a:lnTo>
                    <a:pt x="306" y="384"/>
                  </a:lnTo>
                  <a:lnTo>
                    <a:pt x="312" y="384"/>
                  </a:lnTo>
                  <a:lnTo>
                    <a:pt x="312" y="378"/>
                  </a:lnTo>
                  <a:lnTo>
                    <a:pt x="318" y="378"/>
                  </a:lnTo>
                  <a:lnTo>
                    <a:pt x="318" y="372"/>
                  </a:lnTo>
                  <a:lnTo>
                    <a:pt x="324" y="378"/>
                  </a:lnTo>
                  <a:lnTo>
                    <a:pt x="330" y="378"/>
                  </a:lnTo>
                  <a:lnTo>
                    <a:pt x="336" y="384"/>
                  </a:lnTo>
                  <a:lnTo>
                    <a:pt x="342" y="384"/>
                  </a:lnTo>
                  <a:lnTo>
                    <a:pt x="342" y="378"/>
                  </a:lnTo>
                  <a:lnTo>
                    <a:pt x="348" y="378"/>
                  </a:lnTo>
                  <a:lnTo>
                    <a:pt x="348" y="372"/>
                  </a:lnTo>
                  <a:lnTo>
                    <a:pt x="354" y="372"/>
                  </a:lnTo>
                  <a:lnTo>
                    <a:pt x="360" y="372"/>
                  </a:lnTo>
                  <a:lnTo>
                    <a:pt x="366" y="372"/>
                  </a:lnTo>
                  <a:lnTo>
                    <a:pt x="366" y="378"/>
                  </a:lnTo>
                  <a:lnTo>
                    <a:pt x="366" y="372"/>
                  </a:lnTo>
                  <a:lnTo>
                    <a:pt x="372" y="378"/>
                  </a:lnTo>
                  <a:lnTo>
                    <a:pt x="372" y="372"/>
                  </a:lnTo>
                  <a:lnTo>
                    <a:pt x="372" y="378"/>
                  </a:lnTo>
                  <a:lnTo>
                    <a:pt x="372" y="372"/>
                  </a:lnTo>
                  <a:lnTo>
                    <a:pt x="372" y="366"/>
                  </a:lnTo>
                  <a:lnTo>
                    <a:pt x="366" y="372"/>
                  </a:lnTo>
                  <a:lnTo>
                    <a:pt x="360" y="366"/>
                  </a:lnTo>
                  <a:lnTo>
                    <a:pt x="360" y="360"/>
                  </a:lnTo>
                  <a:lnTo>
                    <a:pt x="360" y="354"/>
                  </a:lnTo>
                  <a:lnTo>
                    <a:pt x="360" y="348"/>
                  </a:lnTo>
                  <a:lnTo>
                    <a:pt x="354" y="348"/>
                  </a:lnTo>
                  <a:lnTo>
                    <a:pt x="348" y="348"/>
                  </a:lnTo>
                  <a:lnTo>
                    <a:pt x="342" y="348"/>
                  </a:lnTo>
                  <a:lnTo>
                    <a:pt x="342" y="342"/>
                  </a:lnTo>
                  <a:lnTo>
                    <a:pt x="336" y="342"/>
                  </a:lnTo>
                  <a:lnTo>
                    <a:pt x="330" y="348"/>
                  </a:lnTo>
                  <a:lnTo>
                    <a:pt x="324" y="348"/>
                  </a:lnTo>
                  <a:lnTo>
                    <a:pt x="324" y="354"/>
                  </a:lnTo>
                  <a:lnTo>
                    <a:pt x="318" y="348"/>
                  </a:lnTo>
                  <a:lnTo>
                    <a:pt x="318" y="342"/>
                  </a:lnTo>
                  <a:lnTo>
                    <a:pt x="324" y="342"/>
                  </a:lnTo>
                  <a:lnTo>
                    <a:pt x="324" y="336"/>
                  </a:lnTo>
                  <a:lnTo>
                    <a:pt x="318" y="336"/>
                  </a:lnTo>
                  <a:lnTo>
                    <a:pt x="318" y="330"/>
                  </a:lnTo>
                  <a:lnTo>
                    <a:pt x="312" y="330"/>
                  </a:lnTo>
                  <a:lnTo>
                    <a:pt x="318" y="324"/>
                  </a:lnTo>
                  <a:lnTo>
                    <a:pt x="312" y="318"/>
                  </a:lnTo>
                  <a:lnTo>
                    <a:pt x="306" y="318"/>
                  </a:lnTo>
                  <a:lnTo>
                    <a:pt x="300" y="324"/>
                  </a:lnTo>
                  <a:lnTo>
                    <a:pt x="294" y="324"/>
                  </a:lnTo>
                  <a:lnTo>
                    <a:pt x="288" y="324"/>
                  </a:lnTo>
                  <a:lnTo>
                    <a:pt x="282" y="324"/>
                  </a:lnTo>
                  <a:lnTo>
                    <a:pt x="276" y="312"/>
                  </a:lnTo>
                  <a:lnTo>
                    <a:pt x="282" y="306"/>
                  </a:lnTo>
                  <a:lnTo>
                    <a:pt x="282" y="300"/>
                  </a:lnTo>
                  <a:lnTo>
                    <a:pt x="276" y="300"/>
                  </a:lnTo>
                  <a:lnTo>
                    <a:pt x="276" y="306"/>
                  </a:lnTo>
                  <a:lnTo>
                    <a:pt x="270" y="306"/>
                  </a:lnTo>
                  <a:lnTo>
                    <a:pt x="270" y="300"/>
                  </a:lnTo>
                  <a:lnTo>
                    <a:pt x="264" y="300"/>
                  </a:lnTo>
                  <a:lnTo>
                    <a:pt x="264" y="294"/>
                  </a:lnTo>
                  <a:lnTo>
                    <a:pt x="270" y="294"/>
                  </a:lnTo>
                  <a:lnTo>
                    <a:pt x="270" y="288"/>
                  </a:lnTo>
                  <a:lnTo>
                    <a:pt x="270" y="282"/>
                  </a:lnTo>
                  <a:lnTo>
                    <a:pt x="270" y="276"/>
                  </a:lnTo>
                  <a:lnTo>
                    <a:pt x="264" y="276"/>
                  </a:lnTo>
                  <a:lnTo>
                    <a:pt x="258" y="270"/>
                  </a:lnTo>
                  <a:lnTo>
                    <a:pt x="258" y="276"/>
                  </a:lnTo>
                  <a:lnTo>
                    <a:pt x="252" y="282"/>
                  </a:lnTo>
                  <a:lnTo>
                    <a:pt x="246" y="282"/>
                  </a:lnTo>
                  <a:lnTo>
                    <a:pt x="246" y="276"/>
                  </a:lnTo>
                  <a:lnTo>
                    <a:pt x="240" y="270"/>
                  </a:lnTo>
                  <a:lnTo>
                    <a:pt x="240" y="264"/>
                  </a:lnTo>
                  <a:lnTo>
                    <a:pt x="246" y="264"/>
                  </a:lnTo>
                  <a:lnTo>
                    <a:pt x="240" y="264"/>
                  </a:lnTo>
                  <a:lnTo>
                    <a:pt x="234" y="258"/>
                  </a:lnTo>
                  <a:lnTo>
                    <a:pt x="234" y="252"/>
                  </a:lnTo>
                  <a:lnTo>
                    <a:pt x="240" y="252"/>
                  </a:lnTo>
                  <a:lnTo>
                    <a:pt x="240" y="246"/>
                  </a:lnTo>
                  <a:lnTo>
                    <a:pt x="240" y="240"/>
                  </a:lnTo>
                  <a:lnTo>
                    <a:pt x="234" y="240"/>
                  </a:lnTo>
                  <a:lnTo>
                    <a:pt x="234" y="234"/>
                  </a:lnTo>
                  <a:lnTo>
                    <a:pt x="228" y="234"/>
                  </a:lnTo>
                  <a:lnTo>
                    <a:pt x="234" y="228"/>
                  </a:lnTo>
                  <a:lnTo>
                    <a:pt x="234" y="222"/>
                  </a:lnTo>
                  <a:lnTo>
                    <a:pt x="234" y="228"/>
                  </a:lnTo>
                  <a:lnTo>
                    <a:pt x="240" y="222"/>
                  </a:lnTo>
                  <a:lnTo>
                    <a:pt x="246" y="222"/>
                  </a:lnTo>
                  <a:lnTo>
                    <a:pt x="246" y="228"/>
                  </a:lnTo>
                  <a:lnTo>
                    <a:pt x="246" y="234"/>
                  </a:lnTo>
                  <a:lnTo>
                    <a:pt x="252" y="228"/>
                  </a:lnTo>
                  <a:lnTo>
                    <a:pt x="252" y="222"/>
                  </a:lnTo>
                  <a:lnTo>
                    <a:pt x="264" y="216"/>
                  </a:lnTo>
                  <a:lnTo>
                    <a:pt x="264" y="222"/>
                  </a:lnTo>
                  <a:lnTo>
                    <a:pt x="270" y="222"/>
                  </a:lnTo>
                  <a:lnTo>
                    <a:pt x="270" y="216"/>
                  </a:lnTo>
                  <a:lnTo>
                    <a:pt x="276" y="216"/>
                  </a:lnTo>
                  <a:lnTo>
                    <a:pt x="270" y="216"/>
                  </a:lnTo>
                  <a:lnTo>
                    <a:pt x="276" y="216"/>
                  </a:lnTo>
                  <a:lnTo>
                    <a:pt x="276" y="210"/>
                  </a:lnTo>
                  <a:lnTo>
                    <a:pt x="276" y="204"/>
                  </a:lnTo>
                  <a:lnTo>
                    <a:pt x="276" y="198"/>
                  </a:lnTo>
                  <a:lnTo>
                    <a:pt x="276" y="192"/>
                  </a:lnTo>
                  <a:lnTo>
                    <a:pt x="276" y="186"/>
                  </a:lnTo>
                  <a:lnTo>
                    <a:pt x="276" y="180"/>
                  </a:lnTo>
                  <a:lnTo>
                    <a:pt x="270" y="180"/>
                  </a:lnTo>
                  <a:lnTo>
                    <a:pt x="264" y="180"/>
                  </a:lnTo>
                  <a:lnTo>
                    <a:pt x="264" y="174"/>
                  </a:lnTo>
                  <a:lnTo>
                    <a:pt x="258" y="168"/>
                  </a:lnTo>
                  <a:lnTo>
                    <a:pt x="258" y="162"/>
                  </a:lnTo>
                  <a:lnTo>
                    <a:pt x="264" y="156"/>
                  </a:lnTo>
                  <a:lnTo>
                    <a:pt x="264" y="150"/>
                  </a:lnTo>
                  <a:lnTo>
                    <a:pt x="264" y="144"/>
                  </a:lnTo>
                  <a:lnTo>
                    <a:pt x="270" y="144"/>
                  </a:lnTo>
                  <a:lnTo>
                    <a:pt x="270" y="138"/>
                  </a:lnTo>
                  <a:lnTo>
                    <a:pt x="276" y="138"/>
                  </a:lnTo>
                  <a:lnTo>
                    <a:pt x="276" y="144"/>
                  </a:lnTo>
                  <a:lnTo>
                    <a:pt x="276" y="138"/>
                  </a:lnTo>
                  <a:lnTo>
                    <a:pt x="276" y="144"/>
                  </a:lnTo>
                  <a:lnTo>
                    <a:pt x="282" y="144"/>
                  </a:lnTo>
                  <a:lnTo>
                    <a:pt x="288" y="138"/>
                  </a:lnTo>
                  <a:lnTo>
                    <a:pt x="294" y="138"/>
                  </a:lnTo>
                  <a:lnTo>
                    <a:pt x="300" y="138"/>
                  </a:lnTo>
                  <a:lnTo>
                    <a:pt x="306" y="138"/>
                  </a:lnTo>
                  <a:lnTo>
                    <a:pt x="306" y="132"/>
                  </a:lnTo>
                  <a:lnTo>
                    <a:pt x="306" y="138"/>
                  </a:lnTo>
                  <a:lnTo>
                    <a:pt x="312" y="132"/>
                  </a:lnTo>
                  <a:lnTo>
                    <a:pt x="312" y="138"/>
                  </a:lnTo>
                  <a:lnTo>
                    <a:pt x="312" y="132"/>
                  </a:lnTo>
                  <a:lnTo>
                    <a:pt x="318" y="132"/>
                  </a:lnTo>
                  <a:lnTo>
                    <a:pt x="318" y="126"/>
                  </a:lnTo>
                  <a:lnTo>
                    <a:pt x="324" y="126"/>
                  </a:lnTo>
                  <a:lnTo>
                    <a:pt x="318" y="120"/>
                  </a:lnTo>
                  <a:lnTo>
                    <a:pt x="324" y="120"/>
                  </a:lnTo>
                  <a:lnTo>
                    <a:pt x="324" y="114"/>
                  </a:lnTo>
                  <a:lnTo>
                    <a:pt x="324" y="108"/>
                  </a:lnTo>
                  <a:lnTo>
                    <a:pt x="330" y="108"/>
                  </a:lnTo>
                  <a:lnTo>
                    <a:pt x="336" y="108"/>
                  </a:lnTo>
                  <a:lnTo>
                    <a:pt x="336" y="102"/>
                  </a:lnTo>
                  <a:lnTo>
                    <a:pt x="342" y="102"/>
                  </a:lnTo>
                  <a:lnTo>
                    <a:pt x="342" y="96"/>
                  </a:lnTo>
                  <a:lnTo>
                    <a:pt x="342" y="102"/>
                  </a:lnTo>
                  <a:lnTo>
                    <a:pt x="342" y="96"/>
                  </a:lnTo>
                  <a:lnTo>
                    <a:pt x="348" y="96"/>
                  </a:lnTo>
                  <a:lnTo>
                    <a:pt x="348" y="90"/>
                  </a:lnTo>
                  <a:lnTo>
                    <a:pt x="348" y="84"/>
                  </a:lnTo>
                  <a:lnTo>
                    <a:pt x="354" y="84"/>
                  </a:lnTo>
                  <a:lnTo>
                    <a:pt x="354" y="78"/>
                  </a:lnTo>
                  <a:lnTo>
                    <a:pt x="360" y="78"/>
                  </a:lnTo>
                  <a:lnTo>
                    <a:pt x="360" y="72"/>
                  </a:lnTo>
                  <a:lnTo>
                    <a:pt x="360" y="18"/>
                  </a:lnTo>
                  <a:lnTo>
                    <a:pt x="354" y="18"/>
                  </a:lnTo>
                  <a:lnTo>
                    <a:pt x="348" y="18"/>
                  </a:lnTo>
                  <a:lnTo>
                    <a:pt x="330" y="18"/>
                  </a:lnTo>
                  <a:lnTo>
                    <a:pt x="324" y="18"/>
                  </a:lnTo>
                  <a:lnTo>
                    <a:pt x="318" y="18"/>
                  </a:lnTo>
                  <a:lnTo>
                    <a:pt x="312" y="18"/>
                  </a:lnTo>
                  <a:lnTo>
                    <a:pt x="306" y="18"/>
                  </a:lnTo>
                  <a:lnTo>
                    <a:pt x="294" y="18"/>
                  </a:lnTo>
                  <a:lnTo>
                    <a:pt x="276" y="18"/>
                  </a:lnTo>
                  <a:lnTo>
                    <a:pt x="270" y="18"/>
                  </a:lnTo>
                  <a:lnTo>
                    <a:pt x="264" y="18"/>
                  </a:lnTo>
                  <a:lnTo>
                    <a:pt x="246" y="18"/>
                  </a:lnTo>
                  <a:lnTo>
                    <a:pt x="240" y="18"/>
                  </a:lnTo>
                  <a:lnTo>
                    <a:pt x="234" y="18"/>
                  </a:lnTo>
                  <a:lnTo>
                    <a:pt x="228" y="18"/>
                  </a:lnTo>
                  <a:lnTo>
                    <a:pt x="222" y="18"/>
                  </a:lnTo>
                  <a:lnTo>
                    <a:pt x="222" y="12"/>
                  </a:lnTo>
                  <a:lnTo>
                    <a:pt x="204" y="12"/>
                  </a:lnTo>
                  <a:lnTo>
                    <a:pt x="198" y="12"/>
                  </a:lnTo>
                  <a:lnTo>
                    <a:pt x="192" y="12"/>
                  </a:lnTo>
                  <a:lnTo>
                    <a:pt x="180" y="12"/>
                  </a:lnTo>
                  <a:lnTo>
                    <a:pt x="174" y="12"/>
                  </a:lnTo>
                  <a:lnTo>
                    <a:pt x="162" y="12"/>
                  </a:lnTo>
                  <a:lnTo>
                    <a:pt x="156" y="12"/>
                  </a:lnTo>
                  <a:lnTo>
                    <a:pt x="150" y="12"/>
                  </a:lnTo>
                  <a:lnTo>
                    <a:pt x="150" y="18"/>
                  </a:lnTo>
                  <a:lnTo>
                    <a:pt x="150" y="12"/>
                  </a:lnTo>
                  <a:lnTo>
                    <a:pt x="144" y="12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132" y="12"/>
                  </a:lnTo>
                  <a:lnTo>
                    <a:pt x="126" y="6"/>
                  </a:lnTo>
                  <a:lnTo>
                    <a:pt x="132" y="6"/>
                  </a:lnTo>
                  <a:lnTo>
                    <a:pt x="126" y="0"/>
                  </a:lnTo>
                  <a:lnTo>
                    <a:pt x="126" y="6"/>
                  </a:lnTo>
                  <a:lnTo>
                    <a:pt x="126" y="12"/>
                  </a:lnTo>
                  <a:lnTo>
                    <a:pt x="120" y="12"/>
                  </a:lnTo>
                  <a:lnTo>
                    <a:pt x="126" y="12"/>
                  </a:lnTo>
                  <a:lnTo>
                    <a:pt x="126" y="18"/>
                  </a:lnTo>
                  <a:lnTo>
                    <a:pt x="120" y="18"/>
                  </a:lnTo>
                  <a:lnTo>
                    <a:pt x="120" y="24"/>
                  </a:lnTo>
                  <a:lnTo>
                    <a:pt x="120" y="18"/>
                  </a:lnTo>
                  <a:lnTo>
                    <a:pt x="114" y="24"/>
                  </a:lnTo>
                  <a:lnTo>
                    <a:pt x="108" y="24"/>
                  </a:lnTo>
                  <a:lnTo>
                    <a:pt x="102" y="30"/>
                  </a:lnTo>
                  <a:lnTo>
                    <a:pt x="96" y="30"/>
                  </a:lnTo>
                  <a:lnTo>
                    <a:pt x="90" y="30"/>
                  </a:lnTo>
                  <a:lnTo>
                    <a:pt x="96" y="30"/>
                  </a:lnTo>
                  <a:lnTo>
                    <a:pt x="96" y="36"/>
                  </a:lnTo>
                  <a:lnTo>
                    <a:pt x="90" y="36"/>
                  </a:lnTo>
                  <a:lnTo>
                    <a:pt x="84" y="36"/>
                  </a:lnTo>
                  <a:lnTo>
                    <a:pt x="84" y="42"/>
                  </a:lnTo>
                  <a:lnTo>
                    <a:pt x="78" y="36"/>
                  </a:lnTo>
                  <a:lnTo>
                    <a:pt x="72" y="42"/>
                  </a:lnTo>
                  <a:lnTo>
                    <a:pt x="66" y="42"/>
                  </a:lnTo>
                  <a:lnTo>
                    <a:pt x="60" y="42"/>
                  </a:lnTo>
                  <a:lnTo>
                    <a:pt x="60" y="48"/>
                  </a:lnTo>
                  <a:lnTo>
                    <a:pt x="60" y="42"/>
                  </a:lnTo>
                  <a:lnTo>
                    <a:pt x="54" y="42"/>
                  </a:lnTo>
                  <a:lnTo>
                    <a:pt x="54" y="36"/>
                  </a:lnTo>
                  <a:lnTo>
                    <a:pt x="48" y="36"/>
                  </a:lnTo>
                  <a:lnTo>
                    <a:pt x="48" y="42"/>
                  </a:lnTo>
                  <a:lnTo>
                    <a:pt x="42" y="36"/>
                  </a:lnTo>
                  <a:lnTo>
                    <a:pt x="36" y="36"/>
                  </a:lnTo>
                  <a:lnTo>
                    <a:pt x="42" y="30"/>
                  </a:lnTo>
                  <a:lnTo>
                    <a:pt x="36" y="30"/>
                  </a:lnTo>
                  <a:lnTo>
                    <a:pt x="30" y="30"/>
                  </a:lnTo>
                  <a:lnTo>
                    <a:pt x="30" y="36"/>
                  </a:lnTo>
                  <a:lnTo>
                    <a:pt x="30" y="30"/>
                  </a:lnTo>
                  <a:lnTo>
                    <a:pt x="30" y="36"/>
                  </a:lnTo>
                  <a:lnTo>
                    <a:pt x="24" y="30"/>
                  </a:lnTo>
                  <a:lnTo>
                    <a:pt x="24" y="36"/>
                  </a:lnTo>
                  <a:lnTo>
                    <a:pt x="30" y="36"/>
                  </a:lnTo>
                  <a:lnTo>
                    <a:pt x="24" y="36"/>
                  </a:lnTo>
                  <a:lnTo>
                    <a:pt x="24" y="42"/>
                  </a:lnTo>
                  <a:lnTo>
                    <a:pt x="18" y="42"/>
                  </a:lnTo>
                  <a:lnTo>
                    <a:pt x="12" y="42"/>
                  </a:lnTo>
                  <a:lnTo>
                    <a:pt x="12" y="72"/>
                  </a:lnTo>
                  <a:lnTo>
                    <a:pt x="6" y="168"/>
                  </a:lnTo>
                  <a:lnTo>
                    <a:pt x="6" y="252"/>
                  </a:lnTo>
                  <a:lnTo>
                    <a:pt x="6" y="264"/>
                  </a:lnTo>
                  <a:lnTo>
                    <a:pt x="0" y="294"/>
                  </a:lnTo>
                  <a:lnTo>
                    <a:pt x="0" y="306"/>
                  </a:lnTo>
                  <a:lnTo>
                    <a:pt x="0" y="366"/>
                  </a:lnTo>
                  <a:close/>
                </a:path>
              </a:pathLst>
            </a:custGeom>
            <a:solidFill>
              <a:srgbClr val="A0FFA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75" name="Freeform 43"/>
            <p:cNvSpPr>
              <a:spLocks/>
            </p:cNvSpPr>
            <p:nvPr/>
          </p:nvSpPr>
          <p:spPr bwMode="auto">
            <a:xfrm>
              <a:off x="1862" y="2109"/>
              <a:ext cx="559" cy="366"/>
            </a:xfrm>
            <a:custGeom>
              <a:avLst/>
              <a:gdLst/>
              <a:ahLst/>
              <a:cxnLst>
                <a:cxn ang="0">
                  <a:pos x="72" y="0"/>
                </a:cxn>
                <a:cxn ang="0">
                  <a:pos x="174" y="6"/>
                </a:cxn>
                <a:cxn ang="0">
                  <a:pos x="186" y="12"/>
                </a:cxn>
                <a:cxn ang="0">
                  <a:pos x="204" y="12"/>
                </a:cxn>
                <a:cxn ang="0">
                  <a:pos x="216" y="18"/>
                </a:cxn>
                <a:cxn ang="0">
                  <a:pos x="228" y="24"/>
                </a:cxn>
                <a:cxn ang="0">
                  <a:pos x="282" y="24"/>
                </a:cxn>
                <a:cxn ang="0">
                  <a:pos x="282" y="60"/>
                </a:cxn>
                <a:cxn ang="0">
                  <a:pos x="354" y="78"/>
                </a:cxn>
                <a:cxn ang="0">
                  <a:pos x="354" y="108"/>
                </a:cxn>
                <a:cxn ang="0">
                  <a:pos x="384" y="138"/>
                </a:cxn>
                <a:cxn ang="0">
                  <a:pos x="384" y="150"/>
                </a:cxn>
                <a:cxn ang="0">
                  <a:pos x="426" y="174"/>
                </a:cxn>
                <a:cxn ang="0">
                  <a:pos x="426" y="192"/>
                </a:cxn>
                <a:cxn ang="0">
                  <a:pos x="462" y="192"/>
                </a:cxn>
                <a:cxn ang="0">
                  <a:pos x="492" y="192"/>
                </a:cxn>
                <a:cxn ang="0">
                  <a:pos x="523" y="228"/>
                </a:cxn>
                <a:cxn ang="0">
                  <a:pos x="559" y="228"/>
                </a:cxn>
                <a:cxn ang="0">
                  <a:pos x="559" y="270"/>
                </a:cxn>
                <a:cxn ang="0">
                  <a:pos x="450" y="300"/>
                </a:cxn>
                <a:cxn ang="0">
                  <a:pos x="354" y="330"/>
                </a:cxn>
                <a:cxn ang="0">
                  <a:pos x="324" y="330"/>
                </a:cxn>
                <a:cxn ang="0">
                  <a:pos x="324" y="336"/>
                </a:cxn>
                <a:cxn ang="0">
                  <a:pos x="312" y="348"/>
                </a:cxn>
                <a:cxn ang="0">
                  <a:pos x="306" y="348"/>
                </a:cxn>
                <a:cxn ang="0">
                  <a:pos x="306" y="366"/>
                </a:cxn>
                <a:cxn ang="0">
                  <a:pos x="276" y="366"/>
                </a:cxn>
                <a:cxn ang="0">
                  <a:pos x="264" y="348"/>
                </a:cxn>
                <a:cxn ang="0">
                  <a:pos x="264" y="318"/>
                </a:cxn>
                <a:cxn ang="0">
                  <a:pos x="240" y="318"/>
                </a:cxn>
                <a:cxn ang="0">
                  <a:pos x="228" y="294"/>
                </a:cxn>
                <a:cxn ang="0">
                  <a:pos x="210" y="288"/>
                </a:cxn>
                <a:cxn ang="0">
                  <a:pos x="192" y="288"/>
                </a:cxn>
                <a:cxn ang="0">
                  <a:pos x="192" y="240"/>
                </a:cxn>
                <a:cxn ang="0">
                  <a:pos x="168" y="222"/>
                </a:cxn>
                <a:cxn ang="0">
                  <a:pos x="132" y="216"/>
                </a:cxn>
                <a:cxn ang="0">
                  <a:pos x="120" y="180"/>
                </a:cxn>
                <a:cxn ang="0">
                  <a:pos x="96" y="180"/>
                </a:cxn>
                <a:cxn ang="0">
                  <a:pos x="78" y="180"/>
                </a:cxn>
                <a:cxn ang="0">
                  <a:pos x="66" y="174"/>
                </a:cxn>
                <a:cxn ang="0">
                  <a:pos x="66" y="150"/>
                </a:cxn>
                <a:cxn ang="0">
                  <a:pos x="72" y="132"/>
                </a:cxn>
                <a:cxn ang="0">
                  <a:pos x="72" y="84"/>
                </a:cxn>
                <a:cxn ang="0">
                  <a:pos x="48" y="72"/>
                </a:cxn>
                <a:cxn ang="0">
                  <a:pos x="0" y="72"/>
                </a:cxn>
              </a:cxnLst>
              <a:rect l="0" t="0" r="r" b="b"/>
              <a:pathLst>
                <a:path w="559" h="366">
                  <a:moveTo>
                    <a:pt x="0" y="60"/>
                  </a:moveTo>
                  <a:lnTo>
                    <a:pt x="0" y="0"/>
                  </a:lnTo>
                  <a:lnTo>
                    <a:pt x="72" y="0"/>
                  </a:lnTo>
                  <a:lnTo>
                    <a:pt x="168" y="0"/>
                  </a:lnTo>
                  <a:lnTo>
                    <a:pt x="168" y="6"/>
                  </a:lnTo>
                  <a:lnTo>
                    <a:pt x="174" y="6"/>
                  </a:lnTo>
                  <a:lnTo>
                    <a:pt x="180" y="12"/>
                  </a:lnTo>
                  <a:lnTo>
                    <a:pt x="186" y="6"/>
                  </a:lnTo>
                  <a:lnTo>
                    <a:pt x="186" y="12"/>
                  </a:lnTo>
                  <a:lnTo>
                    <a:pt x="192" y="12"/>
                  </a:lnTo>
                  <a:lnTo>
                    <a:pt x="198" y="18"/>
                  </a:lnTo>
                  <a:lnTo>
                    <a:pt x="204" y="12"/>
                  </a:lnTo>
                  <a:lnTo>
                    <a:pt x="210" y="18"/>
                  </a:lnTo>
                  <a:lnTo>
                    <a:pt x="216" y="12"/>
                  </a:lnTo>
                  <a:lnTo>
                    <a:pt x="216" y="18"/>
                  </a:lnTo>
                  <a:lnTo>
                    <a:pt x="222" y="18"/>
                  </a:lnTo>
                  <a:lnTo>
                    <a:pt x="222" y="24"/>
                  </a:lnTo>
                  <a:lnTo>
                    <a:pt x="228" y="24"/>
                  </a:lnTo>
                  <a:lnTo>
                    <a:pt x="228" y="6"/>
                  </a:lnTo>
                  <a:lnTo>
                    <a:pt x="288" y="6"/>
                  </a:lnTo>
                  <a:lnTo>
                    <a:pt x="282" y="24"/>
                  </a:lnTo>
                  <a:lnTo>
                    <a:pt x="282" y="48"/>
                  </a:lnTo>
                  <a:lnTo>
                    <a:pt x="282" y="54"/>
                  </a:lnTo>
                  <a:lnTo>
                    <a:pt x="282" y="60"/>
                  </a:lnTo>
                  <a:lnTo>
                    <a:pt x="282" y="78"/>
                  </a:lnTo>
                  <a:lnTo>
                    <a:pt x="300" y="78"/>
                  </a:lnTo>
                  <a:lnTo>
                    <a:pt x="354" y="78"/>
                  </a:lnTo>
                  <a:lnTo>
                    <a:pt x="354" y="90"/>
                  </a:lnTo>
                  <a:lnTo>
                    <a:pt x="354" y="96"/>
                  </a:lnTo>
                  <a:lnTo>
                    <a:pt x="354" y="108"/>
                  </a:lnTo>
                  <a:lnTo>
                    <a:pt x="354" y="138"/>
                  </a:lnTo>
                  <a:lnTo>
                    <a:pt x="372" y="138"/>
                  </a:lnTo>
                  <a:lnTo>
                    <a:pt x="384" y="138"/>
                  </a:lnTo>
                  <a:lnTo>
                    <a:pt x="390" y="138"/>
                  </a:lnTo>
                  <a:lnTo>
                    <a:pt x="390" y="144"/>
                  </a:lnTo>
                  <a:lnTo>
                    <a:pt x="384" y="150"/>
                  </a:lnTo>
                  <a:lnTo>
                    <a:pt x="402" y="150"/>
                  </a:lnTo>
                  <a:lnTo>
                    <a:pt x="426" y="150"/>
                  </a:lnTo>
                  <a:lnTo>
                    <a:pt x="426" y="174"/>
                  </a:lnTo>
                  <a:lnTo>
                    <a:pt x="426" y="180"/>
                  </a:lnTo>
                  <a:lnTo>
                    <a:pt x="426" y="186"/>
                  </a:lnTo>
                  <a:lnTo>
                    <a:pt x="426" y="192"/>
                  </a:lnTo>
                  <a:lnTo>
                    <a:pt x="438" y="192"/>
                  </a:lnTo>
                  <a:lnTo>
                    <a:pt x="450" y="192"/>
                  </a:lnTo>
                  <a:lnTo>
                    <a:pt x="462" y="192"/>
                  </a:lnTo>
                  <a:lnTo>
                    <a:pt x="474" y="192"/>
                  </a:lnTo>
                  <a:lnTo>
                    <a:pt x="480" y="192"/>
                  </a:lnTo>
                  <a:lnTo>
                    <a:pt x="492" y="192"/>
                  </a:lnTo>
                  <a:lnTo>
                    <a:pt x="486" y="228"/>
                  </a:lnTo>
                  <a:lnTo>
                    <a:pt x="498" y="228"/>
                  </a:lnTo>
                  <a:lnTo>
                    <a:pt x="523" y="228"/>
                  </a:lnTo>
                  <a:lnTo>
                    <a:pt x="535" y="228"/>
                  </a:lnTo>
                  <a:lnTo>
                    <a:pt x="553" y="228"/>
                  </a:lnTo>
                  <a:lnTo>
                    <a:pt x="559" y="228"/>
                  </a:lnTo>
                  <a:lnTo>
                    <a:pt x="559" y="240"/>
                  </a:lnTo>
                  <a:lnTo>
                    <a:pt x="559" y="246"/>
                  </a:lnTo>
                  <a:lnTo>
                    <a:pt x="559" y="270"/>
                  </a:lnTo>
                  <a:lnTo>
                    <a:pt x="559" y="294"/>
                  </a:lnTo>
                  <a:lnTo>
                    <a:pt x="559" y="300"/>
                  </a:lnTo>
                  <a:lnTo>
                    <a:pt x="450" y="300"/>
                  </a:lnTo>
                  <a:lnTo>
                    <a:pt x="450" y="330"/>
                  </a:lnTo>
                  <a:lnTo>
                    <a:pt x="396" y="330"/>
                  </a:lnTo>
                  <a:lnTo>
                    <a:pt x="354" y="330"/>
                  </a:lnTo>
                  <a:lnTo>
                    <a:pt x="336" y="330"/>
                  </a:lnTo>
                  <a:lnTo>
                    <a:pt x="330" y="330"/>
                  </a:lnTo>
                  <a:lnTo>
                    <a:pt x="324" y="330"/>
                  </a:lnTo>
                  <a:lnTo>
                    <a:pt x="324" y="336"/>
                  </a:lnTo>
                  <a:lnTo>
                    <a:pt x="318" y="336"/>
                  </a:lnTo>
                  <a:lnTo>
                    <a:pt x="324" y="336"/>
                  </a:lnTo>
                  <a:lnTo>
                    <a:pt x="318" y="342"/>
                  </a:lnTo>
                  <a:lnTo>
                    <a:pt x="318" y="348"/>
                  </a:lnTo>
                  <a:lnTo>
                    <a:pt x="312" y="348"/>
                  </a:lnTo>
                  <a:lnTo>
                    <a:pt x="312" y="354"/>
                  </a:lnTo>
                  <a:lnTo>
                    <a:pt x="312" y="348"/>
                  </a:lnTo>
                  <a:lnTo>
                    <a:pt x="306" y="348"/>
                  </a:lnTo>
                  <a:lnTo>
                    <a:pt x="306" y="354"/>
                  </a:lnTo>
                  <a:lnTo>
                    <a:pt x="306" y="360"/>
                  </a:lnTo>
                  <a:lnTo>
                    <a:pt x="306" y="366"/>
                  </a:lnTo>
                  <a:lnTo>
                    <a:pt x="306" y="360"/>
                  </a:lnTo>
                  <a:lnTo>
                    <a:pt x="306" y="366"/>
                  </a:lnTo>
                  <a:lnTo>
                    <a:pt x="276" y="366"/>
                  </a:lnTo>
                  <a:lnTo>
                    <a:pt x="270" y="366"/>
                  </a:lnTo>
                  <a:lnTo>
                    <a:pt x="264" y="366"/>
                  </a:lnTo>
                  <a:lnTo>
                    <a:pt x="264" y="348"/>
                  </a:lnTo>
                  <a:lnTo>
                    <a:pt x="264" y="336"/>
                  </a:lnTo>
                  <a:lnTo>
                    <a:pt x="264" y="330"/>
                  </a:lnTo>
                  <a:lnTo>
                    <a:pt x="264" y="318"/>
                  </a:lnTo>
                  <a:lnTo>
                    <a:pt x="258" y="318"/>
                  </a:lnTo>
                  <a:lnTo>
                    <a:pt x="252" y="318"/>
                  </a:lnTo>
                  <a:lnTo>
                    <a:pt x="240" y="318"/>
                  </a:lnTo>
                  <a:lnTo>
                    <a:pt x="234" y="318"/>
                  </a:lnTo>
                  <a:lnTo>
                    <a:pt x="228" y="312"/>
                  </a:lnTo>
                  <a:lnTo>
                    <a:pt x="228" y="294"/>
                  </a:lnTo>
                  <a:lnTo>
                    <a:pt x="228" y="288"/>
                  </a:lnTo>
                  <a:lnTo>
                    <a:pt x="216" y="288"/>
                  </a:lnTo>
                  <a:lnTo>
                    <a:pt x="210" y="288"/>
                  </a:lnTo>
                  <a:lnTo>
                    <a:pt x="204" y="288"/>
                  </a:lnTo>
                  <a:lnTo>
                    <a:pt x="198" y="288"/>
                  </a:lnTo>
                  <a:lnTo>
                    <a:pt x="192" y="288"/>
                  </a:lnTo>
                  <a:lnTo>
                    <a:pt x="192" y="252"/>
                  </a:lnTo>
                  <a:lnTo>
                    <a:pt x="192" y="246"/>
                  </a:lnTo>
                  <a:lnTo>
                    <a:pt x="192" y="240"/>
                  </a:lnTo>
                  <a:lnTo>
                    <a:pt x="180" y="240"/>
                  </a:lnTo>
                  <a:lnTo>
                    <a:pt x="180" y="222"/>
                  </a:lnTo>
                  <a:lnTo>
                    <a:pt x="168" y="222"/>
                  </a:lnTo>
                  <a:lnTo>
                    <a:pt x="150" y="222"/>
                  </a:lnTo>
                  <a:lnTo>
                    <a:pt x="138" y="222"/>
                  </a:lnTo>
                  <a:lnTo>
                    <a:pt x="132" y="216"/>
                  </a:lnTo>
                  <a:lnTo>
                    <a:pt x="132" y="180"/>
                  </a:lnTo>
                  <a:lnTo>
                    <a:pt x="126" y="180"/>
                  </a:lnTo>
                  <a:lnTo>
                    <a:pt x="120" y="180"/>
                  </a:lnTo>
                  <a:lnTo>
                    <a:pt x="108" y="180"/>
                  </a:lnTo>
                  <a:lnTo>
                    <a:pt x="102" y="180"/>
                  </a:lnTo>
                  <a:lnTo>
                    <a:pt x="96" y="180"/>
                  </a:lnTo>
                  <a:lnTo>
                    <a:pt x="90" y="180"/>
                  </a:lnTo>
                  <a:lnTo>
                    <a:pt x="84" y="180"/>
                  </a:lnTo>
                  <a:lnTo>
                    <a:pt x="78" y="180"/>
                  </a:lnTo>
                  <a:lnTo>
                    <a:pt x="72" y="180"/>
                  </a:lnTo>
                  <a:lnTo>
                    <a:pt x="66" y="180"/>
                  </a:lnTo>
                  <a:lnTo>
                    <a:pt x="66" y="174"/>
                  </a:lnTo>
                  <a:lnTo>
                    <a:pt x="66" y="168"/>
                  </a:lnTo>
                  <a:lnTo>
                    <a:pt x="66" y="156"/>
                  </a:lnTo>
                  <a:lnTo>
                    <a:pt x="66" y="150"/>
                  </a:lnTo>
                  <a:lnTo>
                    <a:pt x="66" y="144"/>
                  </a:lnTo>
                  <a:lnTo>
                    <a:pt x="72" y="144"/>
                  </a:lnTo>
                  <a:lnTo>
                    <a:pt x="72" y="132"/>
                  </a:lnTo>
                  <a:lnTo>
                    <a:pt x="72" y="114"/>
                  </a:lnTo>
                  <a:lnTo>
                    <a:pt x="72" y="102"/>
                  </a:lnTo>
                  <a:lnTo>
                    <a:pt x="72" y="84"/>
                  </a:lnTo>
                  <a:lnTo>
                    <a:pt x="72" y="72"/>
                  </a:lnTo>
                  <a:lnTo>
                    <a:pt x="54" y="72"/>
                  </a:lnTo>
                  <a:lnTo>
                    <a:pt x="48" y="72"/>
                  </a:lnTo>
                  <a:lnTo>
                    <a:pt x="36" y="72"/>
                  </a:lnTo>
                  <a:lnTo>
                    <a:pt x="24" y="72"/>
                  </a:lnTo>
                  <a:lnTo>
                    <a:pt x="0" y="72"/>
                  </a:lnTo>
                  <a:lnTo>
                    <a:pt x="0" y="60"/>
                  </a:lnTo>
                  <a:close/>
                </a:path>
              </a:pathLst>
            </a:custGeom>
            <a:solidFill>
              <a:srgbClr val="00D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76" name="Freeform 44"/>
            <p:cNvSpPr>
              <a:spLocks/>
            </p:cNvSpPr>
            <p:nvPr/>
          </p:nvSpPr>
          <p:spPr bwMode="auto">
            <a:xfrm>
              <a:off x="1922" y="3315"/>
              <a:ext cx="619" cy="312"/>
            </a:xfrm>
            <a:custGeom>
              <a:avLst/>
              <a:gdLst/>
              <a:ahLst/>
              <a:cxnLst>
                <a:cxn ang="0">
                  <a:pos x="0" y="252"/>
                </a:cxn>
                <a:cxn ang="0">
                  <a:pos x="0" y="216"/>
                </a:cxn>
                <a:cxn ang="0">
                  <a:pos x="0" y="174"/>
                </a:cxn>
                <a:cxn ang="0">
                  <a:pos x="0" y="138"/>
                </a:cxn>
                <a:cxn ang="0">
                  <a:pos x="0" y="114"/>
                </a:cxn>
                <a:cxn ang="0">
                  <a:pos x="6" y="30"/>
                </a:cxn>
                <a:cxn ang="0">
                  <a:pos x="132" y="12"/>
                </a:cxn>
                <a:cxn ang="0">
                  <a:pos x="144" y="6"/>
                </a:cxn>
                <a:cxn ang="0">
                  <a:pos x="168" y="0"/>
                </a:cxn>
                <a:cxn ang="0">
                  <a:pos x="180" y="12"/>
                </a:cxn>
                <a:cxn ang="0">
                  <a:pos x="192" y="18"/>
                </a:cxn>
                <a:cxn ang="0">
                  <a:pos x="198" y="12"/>
                </a:cxn>
                <a:cxn ang="0">
                  <a:pos x="204" y="18"/>
                </a:cxn>
                <a:cxn ang="0">
                  <a:pos x="222" y="24"/>
                </a:cxn>
                <a:cxn ang="0">
                  <a:pos x="234" y="18"/>
                </a:cxn>
                <a:cxn ang="0">
                  <a:pos x="252" y="18"/>
                </a:cxn>
                <a:cxn ang="0">
                  <a:pos x="270" y="12"/>
                </a:cxn>
                <a:cxn ang="0">
                  <a:pos x="282" y="18"/>
                </a:cxn>
                <a:cxn ang="0">
                  <a:pos x="294" y="18"/>
                </a:cxn>
                <a:cxn ang="0">
                  <a:pos x="306" y="30"/>
                </a:cxn>
                <a:cxn ang="0">
                  <a:pos x="312" y="48"/>
                </a:cxn>
                <a:cxn ang="0">
                  <a:pos x="324" y="54"/>
                </a:cxn>
                <a:cxn ang="0">
                  <a:pos x="336" y="60"/>
                </a:cxn>
                <a:cxn ang="0">
                  <a:pos x="348" y="60"/>
                </a:cxn>
                <a:cxn ang="0">
                  <a:pos x="348" y="66"/>
                </a:cxn>
                <a:cxn ang="0">
                  <a:pos x="348" y="78"/>
                </a:cxn>
                <a:cxn ang="0">
                  <a:pos x="360" y="84"/>
                </a:cxn>
                <a:cxn ang="0">
                  <a:pos x="378" y="90"/>
                </a:cxn>
                <a:cxn ang="0">
                  <a:pos x="408" y="90"/>
                </a:cxn>
                <a:cxn ang="0">
                  <a:pos x="420" y="72"/>
                </a:cxn>
                <a:cxn ang="0">
                  <a:pos x="420" y="84"/>
                </a:cxn>
                <a:cxn ang="0">
                  <a:pos x="445" y="90"/>
                </a:cxn>
                <a:cxn ang="0">
                  <a:pos x="457" y="102"/>
                </a:cxn>
                <a:cxn ang="0">
                  <a:pos x="463" y="90"/>
                </a:cxn>
                <a:cxn ang="0">
                  <a:pos x="469" y="102"/>
                </a:cxn>
                <a:cxn ang="0">
                  <a:pos x="487" y="108"/>
                </a:cxn>
                <a:cxn ang="0">
                  <a:pos x="505" y="102"/>
                </a:cxn>
                <a:cxn ang="0">
                  <a:pos x="511" y="126"/>
                </a:cxn>
                <a:cxn ang="0">
                  <a:pos x="511" y="138"/>
                </a:cxn>
                <a:cxn ang="0">
                  <a:pos x="535" y="150"/>
                </a:cxn>
                <a:cxn ang="0">
                  <a:pos x="547" y="156"/>
                </a:cxn>
                <a:cxn ang="0">
                  <a:pos x="547" y="168"/>
                </a:cxn>
                <a:cxn ang="0">
                  <a:pos x="553" y="180"/>
                </a:cxn>
                <a:cxn ang="0">
                  <a:pos x="559" y="180"/>
                </a:cxn>
                <a:cxn ang="0">
                  <a:pos x="571" y="180"/>
                </a:cxn>
                <a:cxn ang="0">
                  <a:pos x="589" y="198"/>
                </a:cxn>
                <a:cxn ang="0">
                  <a:pos x="583" y="216"/>
                </a:cxn>
                <a:cxn ang="0">
                  <a:pos x="571" y="228"/>
                </a:cxn>
                <a:cxn ang="0">
                  <a:pos x="577" y="234"/>
                </a:cxn>
                <a:cxn ang="0">
                  <a:pos x="589" y="276"/>
                </a:cxn>
                <a:cxn ang="0">
                  <a:pos x="601" y="288"/>
                </a:cxn>
                <a:cxn ang="0">
                  <a:pos x="619" y="312"/>
                </a:cxn>
                <a:cxn ang="0">
                  <a:pos x="487" y="306"/>
                </a:cxn>
                <a:cxn ang="0">
                  <a:pos x="438" y="306"/>
                </a:cxn>
                <a:cxn ang="0">
                  <a:pos x="288" y="306"/>
                </a:cxn>
                <a:cxn ang="0">
                  <a:pos x="186" y="306"/>
                </a:cxn>
                <a:cxn ang="0">
                  <a:pos x="156" y="306"/>
                </a:cxn>
                <a:cxn ang="0">
                  <a:pos x="126" y="306"/>
                </a:cxn>
                <a:cxn ang="0">
                  <a:pos x="96" y="306"/>
                </a:cxn>
                <a:cxn ang="0">
                  <a:pos x="72" y="306"/>
                </a:cxn>
                <a:cxn ang="0">
                  <a:pos x="54" y="300"/>
                </a:cxn>
                <a:cxn ang="0">
                  <a:pos x="18" y="300"/>
                </a:cxn>
              </a:cxnLst>
              <a:rect l="0" t="0" r="r" b="b"/>
              <a:pathLst>
                <a:path w="619" h="312">
                  <a:moveTo>
                    <a:pt x="0" y="300"/>
                  </a:moveTo>
                  <a:lnTo>
                    <a:pt x="0" y="294"/>
                  </a:lnTo>
                  <a:lnTo>
                    <a:pt x="0" y="276"/>
                  </a:lnTo>
                  <a:lnTo>
                    <a:pt x="0" y="252"/>
                  </a:lnTo>
                  <a:lnTo>
                    <a:pt x="0" y="246"/>
                  </a:lnTo>
                  <a:lnTo>
                    <a:pt x="0" y="234"/>
                  </a:lnTo>
                  <a:lnTo>
                    <a:pt x="0" y="222"/>
                  </a:lnTo>
                  <a:lnTo>
                    <a:pt x="0" y="216"/>
                  </a:lnTo>
                  <a:lnTo>
                    <a:pt x="0" y="204"/>
                  </a:lnTo>
                  <a:lnTo>
                    <a:pt x="0" y="192"/>
                  </a:lnTo>
                  <a:lnTo>
                    <a:pt x="0" y="180"/>
                  </a:lnTo>
                  <a:lnTo>
                    <a:pt x="0" y="174"/>
                  </a:lnTo>
                  <a:lnTo>
                    <a:pt x="0" y="162"/>
                  </a:lnTo>
                  <a:lnTo>
                    <a:pt x="0" y="156"/>
                  </a:lnTo>
                  <a:lnTo>
                    <a:pt x="0" y="150"/>
                  </a:lnTo>
                  <a:lnTo>
                    <a:pt x="0" y="138"/>
                  </a:lnTo>
                  <a:lnTo>
                    <a:pt x="0" y="132"/>
                  </a:lnTo>
                  <a:lnTo>
                    <a:pt x="0" y="126"/>
                  </a:lnTo>
                  <a:lnTo>
                    <a:pt x="0" y="120"/>
                  </a:lnTo>
                  <a:lnTo>
                    <a:pt x="0" y="114"/>
                  </a:lnTo>
                  <a:lnTo>
                    <a:pt x="6" y="7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6" y="30"/>
                  </a:lnTo>
                  <a:lnTo>
                    <a:pt x="6" y="24"/>
                  </a:lnTo>
                  <a:lnTo>
                    <a:pt x="6" y="12"/>
                  </a:lnTo>
                  <a:lnTo>
                    <a:pt x="6" y="6"/>
                  </a:lnTo>
                  <a:lnTo>
                    <a:pt x="132" y="12"/>
                  </a:lnTo>
                  <a:lnTo>
                    <a:pt x="132" y="6"/>
                  </a:lnTo>
                  <a:lnTo>
                    <a:pt x="138" y="12"/>
                  </a:lnTo>
                  <a:lnTo>
                    <a:pt x="138" y="6"/>
                  </a:lnTo>
                  <a:lnTo>
                    <a:pt x="144" y="6"/>
                  </a:lnTo>
                  <a:lnTo>
                    <a:pt x="150" y="0"/>
                  </a:lnTo>
                  <a:lnTo>
                    <a:pt x="156" y="0"/>
                  </a:lnTo>
                  <a:lnTo>
                    <a:pt x="162" y="0"/>
                  </a:lnTo>
                  <a:lnTo>
                    <a:pt x="168" y="0"/>
                  </a:lnTo>
                  <a:lnTo>
                    <a:pt x="174" y="0"/>
                  </a:lnTo>
                  <a:lnTo>
                    <a:pt x="180" y="0"/>
                  </a:lnTo>
                  <a:lnTo>
                    <a:pt x="180" y="6"/>
                  </a:lnTo>
                  <a:lnTo>
                    <a:pt x="180" y="12"/>
                  </a:lnTo>
                  <a:lnTo>
                    <a:pt x="186" y="12"/>
                  </a:lnTo>
                  <a:lnTo>
                    <a:pt x="192" y="18"/>
                  </a:lnTo>
                  <a:lnTo>
                    <a:pt x="192" y="12"/>
                  </a:lnTo>
                  <a:lnTo>
                    <a:pt x="192" y="18"/>
                  </a:lnTo>
                  <a:lnTo>
                    <a:pt x="192" y="12"/>
                  </a:lnTo>
                  <a:lnTo>
                    <a:pt x="198" y="12"/>
                  </a:lnTo>
                  <a:lnTo>
                    <a:pt x="198" y="18"/>
                  </a:lnTo>
                  <a:lnTo>
                    <a:pt x="198" y="12"/>
                  </a:lnTo>
                  <a:lnTo>
                    <a:pt x="198" y="18"/>
                  </a:lnTo>
                  <a:lnTo>
                    <a:pt x="198" y="12"/>
                  </a:lnTo>
                  <a:lnTo>
                    <a:pt x="198" y="18"/>
                  </a:lnTo>
                  <a:lnTo>
                    <a:pt x="204" y="18"/>
                  </a:lnTo>
                  <a:lnTo>
                    <a:pt x="204" y="24"/>
                  </a:lnTo>
                  <a:lnTo>
                    <a:pt x="210" y="24"/>
                  </a:lnTo>
                  <a:lnTo>
                    <a:pt x="216" y="24"/>
                  </a:lnTo>
                  <a:lnTo>
                    <a:pt x="222" y="24"/>
                  </a:lnTo>
                  <a:lnTo>
                    <a:pt x="222" y="18"/>
                  </a:lnTo>
                  <a:lnTo>
                    <a:pt x="228" y="18"/>
                  </a:lnTo>
                  <a:lnTo>
                    <a:pt x="228" y="12"/>
                  </a:lnTo>
                  <a:lnTo>
                    <a:pt x="234" y="18"/>
                  </a:lnTo>
                  <a:lnTo>
                    <a:pt x="240" y="18"/>
                  </a:lnTo>
                  <a:lnTo>
                    <a:pt x="246" y="24"/>
                  </a:lnTo>
                  <a:lnTo>
                    <a:pt x="252" y="24"/>
                  </a:lnTo>
                  <a:lnTo>
                    <a:pt x="252" y="18"/>
                  </a:lnTo>
                  <a:lnTo>
                    <a:pt x="258" y="18"/>
                  </a:lnTo>
                  <a:lnTo>
                    <a:pt x="258" y="12"/>
                  </a:lnTo>
                  <a:lnTo>
                    <a:pt x="264" y="12"/>
                  </a:lnTo>
                  <a:lnTo>
                    <a:pt x="270" y="12"/>
                  </a:lnTo>
                  <a:lnTo>
                    <a:pt x="276" y="12"/>
                  </a:lnTo>
                  <a:lnTo>
                    <a:pt x="276" y="18"/>
                  </a:lnTo>
                  <a:lnTo>
                    <a:pt x="276" y="12"/>
                  </a:lnTo>
                  <a:lnTo>
                    <a:pt x="282" y="18"/>
                  </a:lnTo>
                  <a:lnTo>
                    <a:pt x="282" y="12"/>
                  </a:lnTo>
                  <a:lnTo>
                    <a:pt x="282" y="18"/>
                  </a:lnTo>
                  <a:lnTo>
                    <a:pt x="288" y="18"/>
                  </a:lnTo>
                  <a:lnTo>
                    <a:pt x="294" y="18"/>
                  </a:lnTo>
                  <a:lnTo>
                    <a:pt x="294" y="24"/>
                  </a:lnTo>
                  <a:lnTo>
                    <a:pt x="300" y="24"/>
                  </a:lnTo>
                  <a:lnTo>
                    <a:pt x="306" y="24"/>
                  </a:lnTo>
                  <a:lnTo>
                    <a:pt x="306" y="30"/>
                  </a:lnTo>
                  <a:lnTo>
                    <a:pt x="306" y="36"/>
                  </a:lnTo>
                  <a:lnTo>
                    <a:pt x="306" y="42"/>
                  </a:lnTo>
                  <a:lnTo>
                    <a:pt x="312" y="42"/>
                  </a:lnTo>
                  <a:lnTo>
                    <a:pt x="312" y="48"/>
                  </a:lnTo>
                  <a:lnTo>
                    <a:pt x="306" y="54"/>
                  </a:lnTo>
                  <a:lnTo>
                    <a:pt x="312" y="54"/>
                  </a:lnTo>
                  <a:lnTo>
                    <a:pt x="318" y="54"/>
                  </a:lnTo>
                  <a:lnTo>
                    <a:pt x="324" y="54"/>
                  </a:lnTo>
                  <a:lnTo>
                    <a:pt x="324" y="48"/>
                  </a:lnTo>
                  <a:lnTo>
                    <a:pt x="330" y="48"/>
                  </a:lnTo>
                  <a:lnTo>
                    <a:pt x="330" y="54"/>
                  </a:lnTo>
                  <a:lnTo>
                    <a:pt x="336" y="60"/>
                  </a:lnTo>
                  <a:lnTo>
                    <a:pt x="336" y="54"/>
                  </a:lnTo>
                  <a:lnTo>
                    <a:pt x="342" y="48"/>
                  </a:lnTo>
                  <a:lnTo>
                    <a:pt x="348" y="54"/>
                  </a:lnTo>
                  <a:lnTo>
                    <a:pt x="348" y="60"/>
                  </a:lnTo>
                  <a:lnTo>
                    <a:pt x="354" y="54"/>
                  </a:lnTo>
                  <a:lnTo>
                    <a:pt x="354" y="60"/>
                  </a:lnTo>
                  <a:lnTo>
                    <a:pt x="348" y="60"/>
                  </a:lnTo>
                  <a:lnTo>
                    <a:pt x="348" y="66"/>
                  </a:lnTo>
                  <a:lnTo>
                    <a:pt x="354" y="66"/>
                  </a:lnTo>
                  <a:lnTo>
                    <a:pt x="348" y="72"/>
                  </a:lnTo>
                  <a:lnTo>
                    <a:pt x="342" y="78"/>
                  </a:lnTo>
                  <a:lnTo>
                    <a:pt x="348" y="78"/>
                  </a:lnTo>
                  <a:lnTo>
                    <a:pt x="354" y="78"/>
                  </a:lnTo>
                  <a:lnTo>
                    <a:pt x="354" y="84"/>
                  </a:lnTo>
                  <a:lnTo>
                    <a:pt x="360" y="78"/>
                  </a:lnTo>
                  <a:lnTo>
                    <a:pt x="360" y="84"/>
                  </a:lnTo>
                  <a:lnTo>
                    <a:pt x="366" y="90"/>
                  </a:lnTo>
                  <a:lnTo>
                    <a:pt x="372" y="90"/>
                  </a:lnTo>
                  <a:lnTo>
                    <a:pt x="372" y="96"/>
                  </a:lnTo>
                  <a:lnTo>
                    <a:pt x="378" y="90"/>
                  </a:lnTo>
                  <a:lnTo>
                    <a:pt x="384" y="90"/>
                  </a:lnTo>
                  <a:lnTo>
                    <a:pt x="390" y="90"/>
                  </a:lnTo>
                  <a:lnTo>
                    <a:pt x="396" y="90"/>
                  </a:lnTo>
                  <a:lnTo>
                    <a:pt x="408" y="90"/>
                  </a:lnTo>
                  <a:lnTo>
                    <a:pt x="414" y="84"/>
                  </a:lnTo>
                  <a:lnTo>
                    <a:pt x="414" y="78"/>
                  </a:lnTo>
                  <a:lnTo>
                    <a:pt x="420" y="78"/>
                  </a:lnTo>
                  <a:lnTo>
                    <a:pt x="420" y="72"/>
                  </a:lnTo>
                  <a:lnTo>
                    <a:pt x="426" y="66"/>
                  </a:lnTo>
                  <a:lnTo>
                    <a:pt x="426" y="72"/>
                  </a:lnTo>
                  <a:lnTo>
                    <a:pt x="426" y="78"/>
                  </a:lnTo>
                  <a:lnTo>
                    <a:pt x="420" y="84"/>
                  </a:lnTo>
                  <a:lnTo>
                    <a:pt x="426" y="84"/>
                  </a:lnTo>
                  <a:lnTo>
                    <a:pt x="432" y="84"/>
                  </a:lnTo>
                  <a:lnTo>
                    <a:pt x="438" y="90"/>
                  </a:lnTo>
                  <a:lnTo>
                    <a:pt x="445" y="90"/>
                  </a:lnTo>
                  <a:lnTo>
                    <a:pt x="445" y="96"/>
                  </a:lnTo>
                  <a:lnTo>
                    <a:pt x="445" y="102"/>
                  </a:lnTo>
                  <a:lnTo>
                    <a:pt x="451" y="102"/>
                  </a:lnTo>
                  <a:lnTo>
                    <a:pt x="457" y="102"/>
                  </a:lnTo>
                  <a:lnTo>
                    <a:pt x="457" y="96"/>
                  </a:lnTo>
                  <a:lnTo>
                    <a:pt x="457" y="90"/>
                  </a:lnTo>
                  <a:lnTo>
                    <a:pt x="457" y="96"/>
                  </a:lnTo>
                  <a:lnTo>
                    <a:pt x="463" y="90"/>
                  </a:lnTo>
                  <a:lnTo>
                    <a:pt x="463" y="84"/>
                  </a:lnTo>
                  <a:lnTo>
                    <a:pt x="469" y="90"/>
                  </a:lnTo>
                  <a:lnTo>
                    <a:pt x="469" y="96"/>
                  </a:lnTo>
                  <a:lnTo>
                    <a:pt x="469" y="102"/>
                  </a:lnTo>
                  <a:lnTo>
                    <a:pt x="475" y="102"/>
                  </a:lnTo>
                  <a:lnTo>
                    <a:pt x="475" y="96"/>
                  </a:lnTo>
                  <a:lnTo>
                    <a:pt x="481" y="96"/>
                  </a:lnTo>
                  <a:lnTo>
                    <a:pt x="487" y="108"/>
                  </a:lnTo>
                  <a:lnTo>
                    <a:pt x="493" y="108"/>
                  </a:lnTo>
                  <a:lnTo>
                    <a:pt x="499" y="108"/>
                  </a:lnTo>
                  <a:lnTo>
                    <a:pt x="505" y="108"/>
                  </a:lnTo>
                  <a:lnTo>
                    <a:pt x="505" y="102"/>
                  </a:lnTo>
                  <a:lnTo>
                    <a:pt x="511" y="108"/>
                  </a:lnTo>
                  <a:lnTo>
                    <a:pt x="511" y="120"/>
                  </a:lnTo>
                  <a:lnTo>
                    <a:pt x="505" y="126"/>
                  </a:lnTo>
                  <a:lnTo>
                    <a:pt x="511" y="126"/>
                  </a:lnTo>
                  <a:lnTo>
                    <a:pt x="517" y="132"/>
                  </a:lnTo>
                  <a:lnTo>
                    <a:pt x="523" y="132"/>
                  </a:lnTo>
                  <a:lnTo>
                    <a:pt x="517" y="132"/>
                  </a:lnTo>
                  <a:lnTo>
                    <a:pt x="511" y="138"/>
                  </a:lnTo>
                  <a:lnTo>
                    <a:pt x="517" y="144"/>
                  </a:lnTo>
                  <a:lnTo>
                    <a:pt x="523" y="150"/>
                  </a:lnTo>
                  <a:lnTo>
                    <a:pt x="529" y="150"/>
                  </a:lnTo>
                  <a:lnTo>
                    <a:pt x="535" y="150"/>
                  </a:lnTo>
                  <a:lnTo>
                    <a:pt x="541" y="150"/>
                  </a:lnTo>
                  <a:lnTo>
                    <a:pt x="541" y="144"/>
                  </a:lnTo>
                  <a:lnTo>
                    <a:pt x="541" y="138"/>
                  </a:lnTo>
                  <a:lnTo>
                    <a:pt x="547" y="156"/>
                  </a:lnTo>
                  <a:lnTo>
                    <a:pt x="541" y="156"/>
                  </a:lnTo>
                  <a:lnTo>
                    <a:pt x="541" y="162"/>
                  </a:lnTo>
                  <a:lnTo>
                    <a:pt x="547" y="162"/>
                  </a:lnTo>
                  <a:lnTo>
                    <a:pt x="547" y="168"/>
                  </a:lnTo>
                  <a:lnTo>
                    <a:pt x="553" y="162"/>
                  </a:lnTo>
                  <a:lnTo>
                    <a:pt x="553" y="168"/>
                  </a:lnTo>
                  <a:lnTo>
                    <a:pt x="553" y="174"/>
                  </a:lnTo>
                  <a:lnTo>
                    <a:pt x="553" y="180"/>
                  </a:lnTo>
                  <a:lnTo>
                    <a:pt x="547" y="180"/>
                  </a:lnTo>
                  <a:lnTo>
                    <a:pt x="553" y="186"/>
                  </a:lnTo>
                  <a:lnTo>
                    <a:pt x="559" y="186"/>
                  </a:lnTo>
                  <a:lnTo>
                    <a:pt x="559" y="180"/>
                  </a:lnTo>
                  <a:lnTo>
                    <a:pt x="565" y="174"/>
                  </a:lnTo>
                  <a:lnTo>
                    <a:pt x="565" y="180"/>
                  </a:lnTo>
                  <a:lnTo>
                    <a:pt x="565" y="186"/>
                  </a:lnTo>
                  <a:lnTo>
                    <a:pt x="571" y="180"/>
                  </a:lnTo>
                  <a:lnTo>
                    <a:pt x="571" y="186"/>
                  </a:lnTo>
                  <a:lnTo>
                    <a:pt x="583" y="186"/>
                  </a:lnTo>
                  <a:lnTo>
                    <a:pt x="589" y="186"/>
                  </a:lnTo>
                  <a:lnTo>
                    <a:pt x="589" y="198"/>
                  </a:lnTo>
                  <a:lnTo>
                    <a:pt x="583" y="198"/>
                  </a:lnTo>
                  <a:lnTo>
                    <a:pt x="589" y="204"/>
                  </a:lnTo>
                  <a:lnTo>
                    <a:pt x="589" y="210"/>
                  </a:lnTo>
                  <a:lnTo>
                    <a:pt x="583" y="216"/>
                  </a:lnTo>
                  <a:lnTo>
                    <a:pt x="583" y="222"/>
                  </a:lnTo>
                  <a:lnTo>
                    <a:pt x="577" y="216"/>
                  </a:lnTo>
                  <a:lnTo>
                    <a:pt x="577" y="222"/>
                  </a:lnTo>
                  <a:lnTo>
                    <a:pt x="571" y="228"/>
                  </a:lnTo>
                  <a:lnTo>
                    <a:pt x="571" y="234"/>
                  </a:lnTo>
                  <a:lnTo>
                    <a:pt x="565" y="234"/>
                  </a:lnTo>
                  <a:lnTo>
                    <a:pt x="571" y="234"/>
                  </a:lnTo>
                  <a:lnTo>
                    <a:pt x="577" y="234"/>
                  </a:lnTo>
                  <a:lnTo>
                    <a:pt x="577" y="258"/>
                  </a:lnTo>
                  <a:lnTo>
                    <a:pt x="583" y="258"/>
                  </a:lnTo>
                  <a:lnTo>
                    <a:pt x="589" y="258"/>
                  </a:lnTo>
                  <a:lnTo>
                    <a:pt x="589" y="276"/>
                  </a:lnTo>
                  <a:lnTo>
                    <a:pt x="589" y="282"/>
                  </a:lnTo>
                  <a:lnTo>
                    <a:pt x="589" y="288"/>
                  </a:lnTo>
                  <a:lnTo>
                    <a:pt x="595" y="294"/>
                  </a:lnTo>
                  <a:lnTo>
                    <a:pt x="601" y="288"/>
                  </a:lnTo>
                  <a:lnTo>
                    <a:pt x="607" y="288"/>
                  </a:lnTo>
                  <a:lnTo>
                    <a:pt x="613" y="300"/>
                  </a:lnTo>
                  <a:lnTo>
                    <a:pt x="619" y="306"/>
                  </a:lnTo>
                  <a:lnTo>
                    <a:pt x="619" y="312"/>
                  </a:lnTo>
                  <a:lnTo>
                    <a:pt x="529" y="306"/>
                  </a:lnTo>
                  <a:lnTo>
                    <a:pt x="517" y="306"/>
                  </a:lnTo>
                  <a:lnTo>
                    <a:pt x="493" y="306"/>
                  </a:lnTo>
                  <a:lnTo>
                    <a:pt x="487" y="306"/>
                  </a:lnTo>
                  <a:lnTo>
                    <a:pt x="481" y="306"/>
                  </a:lnTo>
                  <a:lnTo>
                    <a:pt x="469" y="306"/>
                  </a:lnTo>
                  <a:lnTo>
                    <a:pt x="445" y="306"/>
                  </a:lnTo>
                  <a:lnTo>
                    <a:pt x="438" y="306"/>
                  </a:lnTo>
                  <a:lnTo>
                    <a:pt x="342" y="306"/>
                  </a:lnTo>
                  <a:lnTo>
                    <a:pt x="324" y="306"/>
                  </a:lnTo>
                  <a:lnTo>
                    <a:pt x="318" y="306"/>
                  </a:lnTo>
                  <a:lnTo>
                    <a:pt x="288" y="306"/>
                  </a:lnTo>
                  <a:lnTo>
                    <a:pt x="252" y="306"/>
                  </a:lnTo>
                  <a:lnTo>
                    <a:pt x="240" y="306"/>
                  </a:lnTo>
                  <a:lnTo>
                    <a:pt x="234" y="306"/>
                  </a:lnTo>
                  <a:lnTo>
                    <a:pt x="186" y="306"/>
                  </a:lnTo>
                  <a:lnTo>
                    <a:pt x="174" y="306"/>
                  </a:lnTo>
                  <a:lnTo>
                    <a:pt x="168" y="306"/>
                  </a:lnTo>
                  <a:lnTo>
                    <a:pt x="162" y="306"/>
                  </a:lnTo>
                  <a:lnTo>
                    <a:pt x="156" y="306"/>
                  </a:lnTo>
                  <a:lnTo>
                    <a:pt x="150" y="306"/>
                  </a:lnTo>
                  <a:lnTo>
                    <a:pt x="144" y="306"/>
                  </a:lnTo>
                  <a:lnTo>
                    <a:pt x="138" y="306"/>
                  </a:lnTo>
                  <a:lnTo>
                    <a:pt x="126" y="306"/>
                  </a:lnTo>
                  <a:lnTo>
                    <a:pt x="120" y="306"/>
                  </a:lnTo>
                  <a:lnTo>
                    <a:pt x="114" y="306"/>
                  </a:lnTo>
                  <a:lnTo>
                    <a:pt x="108" y="306"/>
                  </a:lnTo>
                  <a:lnTo>
                    <a:pt x="96" y="306"/>
                  </a:lnTo>
                  <a:lnTo>
                    <a:pt x="90" y="306"/>
                  </a:lnTo>
                  <a:lnTo>
                    <a:pt x="84" y="306"/>
                  </a:lnTo>
                  <a:lnTo>
                    <a:pt x="78" y="306"/>
                  </a:lnTo>
                  <a:lnTo>
                    <a:pt x="72" y="306"/>
                  </a:lnTo>
                  <a:lnTo>
                    <a:pt x="72" y="300"/>
                  </a:lnTo>
                  <a:lnTo>
                    <a:pt x="66" y="300"/>
                  </a:lnTo>
                  <a:lnTo>
                    <a:pt x="60" y="300"/>
                  </a:lnTo>
                  <a:lnTo>
                    <a:pt x="54" y="300"/>
                  </a:lnTo>
                  <a:lnTo>
                    <a:pt x="48" y="300"/>
                  </a:lnTo>
                  <a:lnTo>
                    <a:pt x="42" y="300"/>
                  </a:lnTo>
                  <a:lnTo>
                    <a:pt x="24" y="300"/>
                  </a:lnTo>
                  <a:lnTo>
                    <a:pt x="18" y="300"/>
                  </a:lnTo>
                  <a:lnTo>
                    <a:pt x="12" y="300"/>
                  </a:lnTo>
                  <a:lnTo>
                    <a:pt x="0" y="300"/>
                  </a:lnTo>
                  <a:close/>
                </a:path>
              </a:pathLst>
            </a:custGeom>
            <a:solidFill>
              <a:srgbClr val="A0FFA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77" name="Freeform 45"/>
            <p:cNvSpPr>
              <a:spLocks/>
            </p:cNvSpPr>
            <p:nvPr/>
          </p:nvSpPr>
          <p:spPr bwMode="auto">
            <a:xfrm>
              <a:off x="2505" y="1929"/>
              <a:ext cx="330" cy="48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6" y="12"/>
                </a:cxn>
                <a:cxn ang="0">
                  <a:pos x="12" y="12"/>
                </a:cxn>
                <a:cxn ang="0">
                  <a:pos x="12" y="6"/>
                </a:cxn>
                <a:cxn ang="0">
                  <a:pos x="18" y="12"/>
                </a:cxn>
                <a:cxn ang="0">
                  <a:pos x="30" y="6"/>
                </a:cxn>
                <a:cxn ang="0">
                  <a:pos x="36" y="6"/>
                </a:cxn>
                <a:cxn ang="0">
                  <a:pos x="42" y="6"/>
                </a:cxn>
                <a:cxn ang="0">
                  <a:pos x="60" y="6"/>
                </a:cxn>
                <a:cxn ang="0">
                  <a:pos x="72" y="6"/>
                </a:cxn>
                <a:cxn ang="0">
                  <a:pos x="78" y="6"/>
                </a:cxn>
                <a:cxn ang="0">
                  <a:pos x="84" y="18"/>
                </a:cxn>
                <a:cxn ang="0">
                  <a:pos x="90" y="18"/>
                </a:cxn>
                <a:cxn ang="0">
                  <a:pos x="96" y="24"/>
                </a:cxn>
                <a:cxn ang="0">
                  <a:pos x="102" y="24"/>
                </a:cxn>
                <a:cxn ang="0">
                  <a:pos x="108" y="24"/>
                </a:cxn>
                <a:cxn ang="0">
                  <a:pos x="114" y="24"/>
                </a:cxn>
                <a:cxn ang="0">
                  <a:pos x="126" y="30"/>
                </a:cxn>
                <a:cxn ang="0">
                  <a:pos x="132" y="24"/>
                </a:cxn>
                <a:cxn ang="0">
                  <a:pos x="132" y="30"/>
                </a:cxn>
                <a:cxn ang="0">
                  <a:pos x="138" y="30"/>
                </a:cxn>
                <a:cxn ang="0">
                  <a:pos x="144" y="42"/>
                </a:cxn>
                <a:cxn ang="0">
                  <a:pos x="156" y="36"/>
                </a:cxn>
                <a:cxn ang="0">
                  <a:pos x="168" y="42"/>
                </a:cxn>
                <a:cxn ang="0">
                  <a:pos x="186" y="42"/>
                </a:cxn>
                <a:cxn ang="0">
                  <a:pos x="216" y="42"/>
                </a:cxn>
                <a:cxn ang="0">
                  <a:pos x="282" y="330"/>
                </a:cxn>
                <a:cxn ang="0">
                  <a:pos x="294" y="336"/>
                </a:cxn>
                <a:cxn ang="0">
                  <a:pos x="306" y="342"/>
                </a:cxn>
                <a:cxn ang="0">
                  <a:pos x="312" y="354"/>
                </a:cxn>
                <a:cxn ang="0">
                  <a:pos x="324" y="360"/>
                </a:cxn>
                <a:cxn ang="0">
                  <a:pos x="324" y="378"/>
                </a:cxn>
                <a:cxn ang="0">
                  <a:pos x="318" y="390"/>
                </a:cxn>
                <a:cxn ang="0">
                  <a:pos x="306" y="402"/>
                </a:cxn>
                <a:cxn ang="0">
                  <a:pos x="312" y="414"/>
                </a:cxn>
                <a:cxn ang="0">
                  <a:pos x="318" y="414"/>
                </a:cxn>
                <a:cxn ang="0">
                  <a:pos x="324" y="420"/>
                </a:cxn>
                <a:cxn ang="0">
                  <a:pos x="330" y="432"/>
                </a:cxn>
                <a:cxn ang="0">
                  <a:pos x="324" y="444"/>
                </a:cxn>
                <a:cxn ang="0">
                  <a:pos x="306" y="450"/>
                </a:cxn>
                <a:cxn ang="0">
                  <a:pos x="300" y="462"/>
                </a:cxn>
                <a:cxn ang="0">
                  <a:pos x="294" y="474"/>
                </a:cxn>
                <a:cxn ang="0">
                  <a:pos x="294" y="480"/>
                </a:cxn>
                <a:cxn ang="0">
                  <a:pos x="300" y="486"/>
                </a:cxn>
                <a:cxn ang="0">
                  <a:pos x="270" y="486"/>
                </a:cxn>
                <a:cxn ang="0">
                  <a:pos x="246" y="486"/>
                </a:cxn>
                <a:cxn ang="0">
                  <a:pos x="216" y="486"/>
                </a:cxn>
                <a:cxn ang="0">
                  <a:pos x="180" y="486"/>
                </a:cxn>
                <a:cxn ang="0">
                  <a:pos x="156" y="486"/>
                </a:cxn>
                <a:cxn ang="0">
                  <a:pos x="132" y="486"/>
                </a:cxn>
                <a:cxn ang="0">
                  <a:pos x="96" y="480"/>
                </a:cxn>
                <a:cxn ang="0">
                  <a:pos x="72" y="480"/>
                </a:cxn>
                <a:cxn ang="0">
                  <a:pos x="60" y="372"/>
                </a:cxn>
                <a:cxn ang="0">
                  <a:pos x="12" y="354"/>
                </a:cxn>
                <a:cxn ang="0">
                  <a:pos x="12" y="330"/>
                </a:cxn>
                <a:cxn ang="0">
                  <a:pos x="18" y="306"/>
                </a:cxn>
                <a:cxn ang="0">
                  <a:pos x="24" y="288"/>
                </a:cxn>
                <a:cxn ang="0">
                  <a:pos x="30" y="270"/>
                </a:cxn>
                <a:cxn ang="0">
                  <a:pos x="30" y="174"/>
                </a:cxn>
                <a:cxn ang="0">
                  <a:pos x="36" y="60"/>
                </a:cxn>
              </a:cxnLst>
              <a:rect l="0" t="0" r="r" b="b"/>
              <a:pathLst>
                <a:path w="330" h="486">
                  <a:moveTo>
                    <a:pt x="0" y="54"/>
                  </a:moveTo>
                  <a:lnTo>
                    <a:pt x="0" y="42"/>
                  </a:lnTo>
                  <a:lnTo>
                    <a:pt x="0" y="30"/>
                  </a:lnTo>
                  <a:lnTo>
                    <a:pt x="0" y="12"/>
                  </a:lnTo>
                  <a:lnTo>
                    <a:pt x="0" y="6"/>
                  </a:lnTo>
                  <a:lnTo>
                    <a:pt x="6" y="12"/>
                  </a:lnTo>
                  <a:lnTo>
                    <a:pt x="6" y="6"/>
                  </a:lnTo>
                  <a:lnTo>
                    <a:pt x="6" y="12"/>
                  </a:lnTo>
                  <a:lnTo>
                    <a:pt x="12" y="12"/>
                  </a:lnTo>
                  <a:lnTo>
                    <a:pt x="12" y="6"/>
                  </a:lnTo>
                  <a:lnTo>
                    <a:pt x="12" y="12"/>
                  </a:lnTo>
                  <a:lnTo>
                    <a:pt x="12" y="6"/>
                  </a:lnTo>
                  <a:lnTo>
                    <a:pt x="18" y="12"/>
                  </a:lnTo>
                  <a:lnTo>
                    <a:pt x="12" y="12"/>
                  </a:lnTo>
                  <a:lnTo>
                    <a:pt x="18" y="12"/>
                  </a:lnTo>
                  <a:lnTo>
                    <a:pt x="24" y="12"/>
                  </a:lnTo>
                  <a:lnTo>
                    <a:pt x="24" y="6"/>
                  </a:lnTo>
                  <a:lnTo>
                    <a:pt x="30" y="6"/>
                  </a:lnTo>
                  <a:lnTo>
                    <a:pt x="30" y="0"/>
                  </a:lnTo>
                  <a:lnTo>
                    <a:pt x="30" y="6"/>
                  </a:lnTo>
                  <a:lnTo>
                    <a:pt x="36" y="6"/>
                  </a:lnTo>
                  <a:lnTo>
                    <a:pt x="36" y="0"/>
                  </a:lnTo>
                  <a:lnTo>
                    <a:pt x="36" y="6"/>
                  </a:lnTo>
                  <a:lnTo>
                    <a:pt x="42" y="6"/>
                  </a:lnTo>
                  <a:lnTo>
                    <a:pt x="48" y="6"/>
                  </a:lnTo>
                  <a:lnTo>
                    <a:pt x="54" y="6"/>
                  </a:lnTo>
                  <a:lnTo>
                    <a:pt x="60" y="6"/>
                  </a:lnTo>
                  <a:lnTo>
                    <a:pt x="66" y="6"/>
                  </a:lnTo>
                  <a:lnTo>
                    <a:pt x="72" y="0"/>
                  </a:lnTo>
                  <a:lnTo>
                    <a:pt x="72" y="6"/>
                  </a:lnTo>
                  <a:lnTo>
                    <a:pt x="78" y="6"/>
                  </a:lnTo>
                  <a:lnTo>
                    <a:pt x="72" y="6"/>
                  </a:lnTo>
                  <a:lnTo>
                    <a:pt x="78" y="6"/>
                  </a:lnTo>
                  <a:lnTo>
                    <a:pt x="78" y="12"/>
                  </a:lnTo>
                  <a:lnTo>
                    <a:pt x="84" y="12"/>
                  </a:lnTo>
                  <a:lnTo>
                    <a:pt x="84" y="18"/>
                  </a:lnTo>
                  <a:lnTo>
                    <a:pt x="84" y="12"/>
                  </a:lnTo>
                  <a:lnTo>
                    <a:pt x="90" y="12"/>
                  </a:lnTo>
                  <a:lnTo>
                    <a:pt x="90" y="18"/>
                  </a:lnTo>
                  <a:lnTo>
                    <a:pt x="90" y="12"/>
                  </a:lnTo>
                  <a:lnTo>
                    <a:pt x="96" y="18"/>
                  </a:lnTo>
                  <a:lnTo>
                    <a:pt x="96" y="24"/>
                  </a:lnTo>
                  <a:lnTo>
                    <a:pt x="102" y="18"/>
                  </a:lnTo>
                  <a:lnTo>
                    <a:pt x="96" y="24"/>
                  </a:lnTo>
                  <a:lnTo>
                    <a:pt x="102" y="24"/>
                  </a:lnTo>
                  <a:lnTo>
                    <a:pt x="108" y="24"/>
                  </a:lnTo>
                  <a:lnTo>
                    <a:pt x="114" y="24"/>
                  </a:lnTo>
                  <a:lnTo>
                    <a:pt x="108" y="24"/>
                  </a:lnTo>
                  <a:lnTo>
                    <a:pt x="114" y="24"/>
                  </a:lnTo>
                  <a:lnTo>
                    <a:pt x="114" y="30"/>
                  </a:lnTo>
                  <a:lnTo>
                    <a:pt x="114" y="24"/>
                  </a:lnTo>
                  <a:lnTo>
                    <a:pt x="120" y="24"/>
                  </a:lnTo>
                  <a:lnTo>
                    <a:pt x="120" y="30"/>
                  </a:lnTo>
                  <a:lnTo>
                    <a:pt x="126" y="30"/>
                  </a:lnTo>
                  <a:lnTo>
                    <a:pt x="126" y="24"/>
                  </a:lnTo>
                  <a:lnTo>
                    <a:pt x="126" y="30"/>
                  </a:lnTo>
                  <a:lnTo>
                    <a:pt x="132" y="24"/>
                  </a:lnTo>
                  <a:lnTo>
                    <a:pt x="126" y="24"/>
                  </a:lnTo>
                  <a:lnTo>
                    <a:pt x="132" y="24"/>
                  </a:lnTo>
                  <a:lnTo>
                    <a:pt x="132" y="30"/>
                  </a:lnTo>
                  <a:lnTo>
                    <a:pt x="138" y="30"/>
                  </a:lnTo>
                  <a:lnTo>
                    <a:pt x="138" y="36"/>
                  </a:lnTo>
                  <a:lnTo>
                    <a:pt x="138" y="30"/>
                  </a:lnTo>
                  <a:lnTo>
                    <a:pt x="138" y="36"/>
                  </a:lnTo>
                  <a:lnTo>
                    <a:pt x="144" y="36"/>
                  </a:lnTo>
                  <a:lnTo>
                    <a:pt x="144" y="42"/>
                  </a:lnTo>
                  <a:lnTo>
                    <a:pt x="150" y="42"/>
                  </a:lnTo>
                  <a:lnTo>
                    <a:pt x="150" y="36"/>
                  </a:lnTo>
                  <a:lnTo>
                    <a:pt x="156" y="36"/>
                  </a:lnTo>
                  <a:lnTo>
                    <a:pt x="156" y="42"/>
                  </a:lnTo>
                  <a:lnTo>
                    <a:pt x="162" y="42"/>
                  </a:lnTo>
                  <a:lnTo>
                    <a:pt x="168" y="42"/>
                  </a:lnTo>
                  <a:lnTo>
                    <a:pt x="174" y="42"/>
                  </a:lnTo>
                  <a:lnTo>
                    <a:pt x="180" y="42"/>
                  </a:lnTo>
                  <a:lnTo>
                    <a:pt x="186" y="42"/>
                  </a:lnTo>
                  <a:lnTo>
                    <a:pt x="192" y="42"/>
                  </a:lnTo>
                  <a:lnTo>
                    <a:pt x="198" y="36"/>
                  </a:lnTo>
                  <a:lnTo>
                    <a:pt x="216" y="42"/>
                  </a:lnTo>
                  <a:lnTo>
                    <a:pt x="216" y="126"/>
                  </a:lnTo>
                  <a:lnTo>
                    <a:pt x="288" y="132"/>
                  </a:lnTo>
                  <a:lnTo>
                    <a:pt x="282" y="330"/>
                  </a:lnTo>
                  <a:lnTo>
                    <a:pt x="282" y="336"/>
                  </a:lnTo>
                  <a:lnTo>
                    <a:pt x="288" y="336"/>
                  </a:lnTo>
                  <a:lnTo>
                    <a:pt x="294" y="336"/>
                  </a:lnTo>
                  <a:lnTo>
                    <a:pt x="294" y="342"/>
                  </a:lnTo>
                  <a:lnTo>
                    <a:pt x="300" y="342"/>
                  </a:lnTo>
                  <a:lnTo>
                    <a:pt x="306" y="342"/>
                  </a:lnTo>
                  <a:lnTo>
                    <a:pt x="306" y="348"/>
                  </a:lnTo>
                  <a:lnTo>
                    <a:pt x="306" y="354"/>
                  </a:lnTo>
                  <a:lnTo>
                    <a:pt x="312" y="354"/>
                  </a:lnTo>
                  <a:lnTo>
                    <a:pt x="318" y="354"/>
                  </a:lnTo>
                  <a:lnTo>
                    <a:pt x="318" y="360"/>
                  </a:lnTo>
                  <a:lnTo>
                    <a:pt x="324" y="360"/>
                  </a:lnTo>
                  <a:lnTo>
                    <a:pt x="324" y="366"/>
                  </a:lnTo>
                  <a:lnTo>
                    <a:pt x="324" y="372"/>
                  </a:lnTo>
                  <a:lnTo>
                    <a:pt x="324" y="378"/>
                  </a:lnTo>
                  <a:lnTo>
                    <a:pt x="318" y="378"/>
                  </a:lnTo>
                  <a:lnTo>
                    <a:pt x="318" y="384"/>
                  </a:lnTo>
                  <a:lnTo>
                    <a:pt x="318" y="390"/>
                  </a:lnTo>
                  <a:lnTo>
                    <a:pt x="312" y="390"/>
                  </a:lnTo>
                  <a:lnTo>
                    <a:pt x="312" y="396"/>
                  </a:lnTo>
                  <a:lnTo>
                    <a:pt x="306" y="402"/>
                  </a:lnTo>
                  <a:lnTo>
                    <a:pt x="306" y="408"/>
                  </a:lnTo>
                  <a:lnTo>
                    <a:pt x="312" y="408"/>
                  </a:lnTo>
                  <a:lnTo>
                    <a:pt x="312" y="414"/>
                  </a:lnTo>
                  <a:lnTo>
                    <a:pt x="312" y="420"/>
                  </a:lnTo>
                  <a:lnTo>
                    <a:pt x="318" y="420"/>
                  </a:lnTo>
                  <a:lnTo>
                    <a:pt x="318" y="414"/>
                  </a:lnTo>
                  <a:lnTo>
                    <a:pt x="318" y="420"/>
                  </a:lnTo>
                  <a:lnTo>
                    <a:pt x="318" y="414"/>
                  </a:lnTo>
                  <a:lnTo>
                    <a:pt x="324" y="420"/>
                  </a:lnTo>
                  <a:lnTo>
                    <a:pt x="330" y="420"/>
                  </a:lnTo>
                  <a:lnTo>
                    <a:pt x="324" y="426"/>
                  </a:lnTo>
                  <a:lnTo>
                    <a:pt x="330" y="432"/>
                  </a:lnTo>
                  <a:lnTo>
                    <a:pt x="324" y="432"/>
                  </a:lnTo>
                  <a:lnTo>
                    <a:pt x="324" y="438"/>
                  </a:lnTo>
                  <a:lnTo>
                    <a:pt x="324" y="444"/>
                  </a:lnTo>
                  <a:lnTo>
                    <a:pt x="318" y="444"/>
                  </a:lnTo>
                  <a:lnTo>
                    <a:pt x="312" y="450"/>
                  </a:lnTo>
                  <a:lnTo>
                    <a:pt x="306" y="450"/>
                  </a:lnTo>
                  <a:lnTo>
                    <a:pt x="306" y="456"/>
                  </a:lnTo>
                  <a:lnTo>
                    <a:pt x="306" y="462"/>
                  </a:lnTo>
                  <a:lnTo>
                    <a:pt x="300" y="462"/>
                  </a:lnTo>
                  <a:lnTo>
                    <a:pt x="300" y="468"/>
                  </a:lnTo>
                  <a:lnTo>
                    <a:pt x="300" y="474"/>
                  </a:lnTo>
                  <a:lnTo>
                    <a:pt x="294" y="474"/>
                  </a:lnTo>
                  <a:lnTo>
                    <a:pt x="294" y="480"/>
                  </a:lnTo>
                  <a:lnTo>
                    <a:pt x="300" y="480"/>
                  </a:lnTo>
                  <a:lnTo>
                    <a:pt x="294" y="480"/>
                  </a:lnTo>
                  <a:lnTo>
                    <a:pt x="300" y="480"/>
                  </a:lnTo>
                  <a:lnTo>
                    <a:pt x="294" y="486"/>
                  </a:lnTo>
                  <a:lnTo>
                    <a:pt x="300" y="486"/>
                  </a:lnTo>
                  <a:lnTo>
                    <a:pt x="294" y="486"/>
                  </a:lnTo>
                  <a:lnTo>
                    <a:pt x="282" y="486"/>
                  </a:lnTo>
                  <a:lnTo>
                    <a:pt x="270" y="486"/>
                  </a:lnTo>
                  <a:lnTo>
                    <a:pt x="258" y="486"/>
                  </a:lnTo>
                  <a:lnTo>
                    <a:pt x="252" y="486"/>
                  </a:lnTo>
                  <a:lnTo>
                    <a:pt x="246" y="486"/>
                  </a:lnTo>
                  <a:lnTo>
                    <a:pt x="234" y="486"/>
                  </a:lnTo>
                  <a:lnTo>
                    <a:pt x="222" y="486"/>
                  </a:lnTo>
                  <a:lnTo>
                    <a:pt x="216" y="486"/>
                  </a:lnTo>
                  <a:lnTo>
                    <a:pt x="204" y="486"/>
                  </a:lnTo>
                  <a:lnTo>
                    <a:pt x="186" y="486"/>
                  </a:lnTo>
                  <a:lnTo>
                    <a:pt x="180" y="486"/>
                  </a:lnTo>
                  <a:lnTo>
                    <a:pt x="168" y="486"/>
                  </a:lnTo>
                  <a:lnTo>
                    <a:pt x="162" y="486"/>
                  </a:lnTo>
                  <a:lnTo>
                    <a:pt x="156" y="486"/>
                  </a:lnTo>
                  <a:lnTo>
                    <a:pt x="150" y="486"/>
                  </a:lnTo>
                  <a:lnTo>
                    <a:pt x="138" y="486"/>
                  </a:lnTo>
                  <a:lnTo>
                    <a:pt x="132" y="486"/>
                  </a:lnTo>
                  <a:lnTo>
                    <a:pt x="114" y="480"/>
                  </a:lnTo>
                  <a:lnTo>
                    <a:pt x="102" y="480"/>
                  </a:lnTo>
                  <a:lnTo>
                    <a:pt x="96" y="480"/>
                  </a:lnTo>
                  <a:lnTo>
                    <a:pt x="90" y="480"/>
                  </a:lnTo>
                  <a:lnTo>
                    <a:pt x="84" y="480"/>
                  </a:lnTo>
                  <a:lnTo>
                    <a:pt x="72" y="480"/>
                  </a:lnTo>
                  <a:lnTo>
                    <a:pt x="66" y="480"/>
                  </a:lnTo>
                  <a:lnTo>
                    <a:pt x="60" y="480"/>
                  </a:lnTo>
                  <a:lnTo>
                    <a:pt x="60" y="372"/>
                  </a:lnTo>
                  <a:lnTo>
                    <a:pt x="6" y="372"/>
                  </a:lnTo>
                  <a:lnTo>
                    <a:pt x="12" y="360"/>
                  </a:lnTo>
                  <a:lnTo>
                    <a:pt x="12" y="354"/>
                  </a:lnTo>
                  <a:lnTo>
                    <a:pt x="12" y="342"/>
                  </a:lnTo>
                  <a:lnTo>
                    <a:pt x="12" y="336"/>
                  </a:lnTo>
                  <a:lnTo>
                    <a:pt x="12" y="330"/>
                  </a:lnTo>
                  <a:lnTo>
                    <a:pt x="18" y="318"/>
                  </a:lnTo>
                  <a:lnTo>
                    <a:pt x="18" y="312"/>
                  </a:lnTo>
                  <a:lnTo>
                    <a:pt x="18" y="306"/>
                  </a:lnTo>
                  <a:lnTo>
                    <a:pt x="18" y="300"/>
                  </a:lnTo>
                  <a:lnTo>
                    <a:pt x="24" y="294"/>
                  </a:lnTo>
                  <a:lnTo>
                    <a:pt x="24" y="288"/>
                  </a:lnTo>
                  <a:lnTo>
                    <a:pt x="30" y="288"/>
                  </a:lnTo>
                  <a:lnTo>
                    <a:pt x="30" y="282"/>
                  </a:lnTo>
                  <a:lnTo>
                    <a:pt x="30" y="270"/>
                  </a:lnTo>
                  <a:lnTo>
                    <a:pt x="30" y="258"/>
                  </a:lnTo>
                  <a:lnTo>
                    <a:pt x="30" y="198"/>
                  </a:lnTo>
                  <a:lnTo>
                    <a:pt x="30" y="174"/>
                  </a:lnTo>
                  <a:lnTo>
                    <a:pt x="30" y="162"/>
                  </a:lnTo>
                  <a:lnTo>
                    <a:pt x="30" y="126"/>
                  </a:lnTo>
                  <a:lnTo>
                    <a:pt x="36" y="60"/>
                  </a:lnTo>
                  <a:lnTo>
                    <a:pt x="36" y="5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00D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78" name="Freeform 46"/>
            <p:cNvSpPr>
              <a:spLocks/>
            </p:cNvSpPr>
            <p:nvPr/>
          </p:nvSpPr>
          <p:spPr bwMode="auto">
            <a:xfrm>
              <a:off x="2481" y="765"/>
              <a:ext cx="474" cy="204"/>
            </a:xfrm>
            <a:custGeom>
              <a:avLst/>
              <a:gdLst/>
              <a:ahLst/>
              <a:cxnLst>
                <a:cxn ang="0">
                  <a:pos x="0" y="192"/>
                </a:cxn>
                <a:cxn ang="0">
                  <a:pos x="0" y="126"/>
                </a:cxn>
                <a:cxn ang="0">
                  <a:pos x="6" y="54"/>
                </a:cxn>
                <a:cxn ang="0">
                  <a:pos x="6" y="42"/>
                </a:cxn>
                <a:cxn ang="0">
                  <a:pos x="6" y="24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18" y="0"/>
                </a:cxn>
                <a:cxn ang="0">
                  <a:pos x="24" y="0"/>
                </a:cxn>
                <a:cxn ang="0">
                  <a:pos x="42" y="0"/>
                </a:cxn>
                <a:cxn ang="0">
                  <a:pos x="84" y="0"/>
                </a:cxn>
                <a:cxn ang="0">
                  <a:pos x="90" y="0"/>
                </a:cxn>
                <a:cxn ang="0">
                  <a:pos x="102" y="0"/>
                </a:cxn>
                <a:cxn ang="0">
                  <a:pos x="108" y="0"/>
                </a:cxn>
                <a:cxn ang="0">
                  <a:pos x="114" y="0"/>
                </a:cxn>
                <a:cxn ang="0">
                  <a:pos x="234" y="0"/>
                </a:cxn>
                <a:cxn ang="0">
                  <a:pos x="240" y="0"/>
                </a:cxn>
                <a:cxn ang="0">
                  <a:pos x="246" y="0"/>
                </a:cxn>
                <a:cxn ang="0">
                  <a:pos x="252" y="0"/>
                </a:cxn>
                <a:cxn ang="0">
                  <a:pos x="282" y="0"/>
                </a:cxn>
                <a:cxn ang="0">
                  <a:pos x="288" y="0"/>
                </a:cxn>
                <a:cxn ang="0">
                  <a:pos x="294" y="0"/>
                </a:cxn>
                <a:cxn ang="0">
                  <a:pos x="312" y="0"/>
                </a:cxn>
                <a:cxn ang="0">
                  <a:pos x="318" y="0"/>
                </a:cxn>
                <a:cxn ang="0">
                  <a:pos x="324" y="0"/>
                </a:cxn>
                <a:cxn ang="0">
                  <a:pos x="348" y="0"/>
                </a:cxn>
                <a:cxn ang="0">
                  <a:pos x="354" y="0"/>
                </a:cxn>
                <a:cxn ang="0">
                  <a:pos x="360" y="0"/>
                </a:cxn>
                <a:cxn ang="0">
                  <a:pos x="366" y="0"/>
                </a:cxn>
                <a:cxn ang="0">
                  <a:pos x="372" y="0"/>
                </a:cxn>
                <a:cxn ang="0">
                  <a:pos x="378" y="0"/>
                </a:cxn>
                <a:cxn ang="0">
                  <a:pos x="384" y="0"/>
                </a:cxn>
                <a:cxn ang="0">
                  <a:pos x="396" y="0"/>
                </a:cxn>
                <a:cxn ang="0">
                  <a:pos x="402" y="0"/>
                </a:cxn>
                <a:cxn ang="0">
                  <a:pos x="408" y="0"/>
                </a:cxn>
                <a:cxn ang="0">
                  <a:pos x="414" y="0"/>
                </a:cxn>
                <a:cxn ang="0">
                  <a:pos x="420" y="0"/>
                </a:cxn>
                <a:cxn ang="0">
                  <a:pos x="426" y="0"/>
                </a:cxn>
                <a:cxn ang="0">
                  <a:pos x="444" y="0"/>
                </a:cxn>
                <a:cxn ang="0">
                  <a:pos x="474" y="0"/>
                </a:cxn>
                <a:cxn ang="0">
                  <a:pos x="474" y="36"/>
                </a:cxn>
                <a:cxn ang="0">
                  <a:pos x="474" y="132"/>
                </a:cxn>
                <a:cxn ang="0">
                  <a:pos x="420" y="132"/>
                </a:cxn>
                <a:cxn ang="0">
                  <a:pos x="396" y="132"/>
                </a:cxn>
                <a:cxn ang="0">
                  <a:pos x="396" y="204"/>
                </a:cxn>
                <a:cxn ang="0">
                  <a:pos x="360" y="204"/>
                </a:cxn>
                <a:cxn ang="0">
                  <a:pos x="354" y="204"/>
                </a:cxn>
                <a:cxn ang="0">
                  <a:pos x="348" y="204"/>
                </a:cxn>
                <a:cxn ang="0">
                  <a:pos x="324" y="204"/>
                </a:cxn>
                <a:cxn ang="0">
                  <a:pos x="318" y="204"/>
                </a:cxn>
                <a:cxn ang="0">
                  <a:pos x="312" y="204"/>
                </a:cxn>
                <a:cxn ang="0">
                  <a:pos x="294" y="204"/>
                </a:cxn>
                <a:cxn ang="0">
                  <a:pos x="288" y="198"/>
                </a:cxn>
                <a:cxn ang="0">
                  <a:pos x="276" y="198"/>
                </a:cxn>
                <a:cxn ang="0">
                  <a:pos x="192" y="198"/>
                </a:cxn>
                <a:cxn ang="0">
                  <a:pos x="156" y="198"/>
                </a:cxn>
                <a:cxn ang="0">
                  <a:pos x="138" y="198"/>
                </a:cxn>
                <a:cxn ang="0">
                  <a:pos x="108" y="198"/>
                </a:cxn>
                <a:cxn ang="0">
                  <a:pos x="102" y="198"/>
                </a:cxn>
                <a:cxn ang="0">
                  <a:pos x="66" y="198"/>
                </a:cxn>
                <a:cxn ang="0">
                  <a:pos x="24" y="198"/>
                </a:cxn>
                <a:cxn ang="0">
                  <a:pos x="0" y="192"/>
                </a:cxn>
              </a:cxnLst>
              <a:rect l="0" t="0" r="r" b="b"/>
              <a:pathLst>
                <a:path w="474" h="204">
                  <a:moveTo>
                    <a:pt x="0" y="192"/>
                  </a:moveTo>
                  <a:lnTo>
                    <a:pt x="0" y="126"/>
                  </a:lnTo>
                  <a:lnTo>
                    <a:pt x="6" y="54"/>
                  </a:lnTo>
                  <a:lnTo>
                    <a:pt x="6" y="42"/>
                  </a:lnTo>
                  <a:lnTo>
                    <a:pt x="6" y="24"/>
                  </a:lnTo>
                  <a:lnTo>
                    <a:pt x="6" y="0"/>
                  </a:lnTo>
                  <a:lnTo>
                    <a:pt x="12" y="0"/>
                  </a:lnTo>
                  <a:lnTo>
                    <a:pt x="18" y="0"/>
                  </a:lnTo>
                  <a:lnTo>
                    <a:pt x="24" y="0"/>
                  </a:lnTo>
                  <a:lnTo>
                    <a:pt x="42" y="0"/>
                  </a:lnTo>
                  <a:lnTo>
                    <a:pt x="84" y="0"/>
                  </a:lnTo>
                  <a:lnTo>
                    <a:pt x="90" y="0"/>
                  </a:lnTo>
                  <a:lnTo>
                    <a:pt x="102" y="0"/>
                  </a:lnTo>
                  <a:lnTo>
                    <a:pt x="108" y="0"/>
                  </a:lnTo>
                  <a:lnTo>
                    <a:pt x="114" y="0"/>
                  </a:lnTo>
                  <a:lnTo>
                    <a:pt x="234" y="0"/>
                  </a:lnTo>
                  <a:lnTo>
                    <a:pt x="240" y="0"/>
                  </a:lnTo>
                  <a:lnTo>
                    <a:pt x="246" y="0"/>
                  </a:lnTo>
                  <a:lnTo>
                    <a:pt x="252" y="0"/>
                  </a:lnTo>
                  <a:lnTo>
                    <a:pt x="282" y="0"/>
                  </a:lnTo>
                  <a:lnTo>
                    <a:pt x="288" y="0"/>
                  </a:lnTo>
                  <a:lnTo>
                    <a:pt x="294" y="0"/>
                  </a:lnTo>
                  <a:lnTo>
                    <a:pt x="312" y="0"/>
                  </a:lnTo>
                  <a:lnTo>
                    <a:pt x="318" y="0"/>
                  </a:lnTo>
                  <a:lnTo>
                    <a:pt x="324" y="0"/>
                  </a:lnTo>
                  <a:lnTo>
                    <a:pt x="348" y="0"/>
                  </a:lnTo>
                  <a:lnTo>
                    <a:pt x="354" y="0"/>
                  </a:lnTo>
                  <a:lnTo>
                    <a:pt x="360" y="0"/>
                  </a:lnTo>
                  <a:lnTo>
                    <a:pt x="366" y="0"/>
                  </a:lnTo>
                  <a:lnTo>
                    <a:pt x="372" y="0"/>
                  </a:lnTo>
                  <a:lnTo>
                    <a:pt x="378" y="0"/>
                  </a:lnTo>
                  <a:lnTo>
                    <a:pt x="384" y="0"/>
                  </a:lnTo>
                  <a:lnTo>
                    <a:pt x="396" y="0"/>
                  </a:lnTo>
                  <a:lnTo>
                    <a:pt x="402" y="0"/>
                  </a:lnTo>
                  <a:lnTo>
                    <a:pt x="408" y="0"/>
                  </a:lnTo>
                  <a:lnTo>
                    <a:pt x="414" y="0"/>
                  </a:lnTo>
                  <a:lnTo>
                    <a:pt x="420" y="0"/>
                  </a:lnTo>
                  <a:lnTo>
                    <a:pt x="426" y="0"/>
                  </a:lnTo>
                  <a:lnTo>
                    <a:pt x="444" y="0"/>
                  </a:lnTo>
                  <a:lnTo>
                    <a:pt x="474" y="0"/>
                  </a:lnTo>
                  <a:lnTo>
                    <a:pt x="474" y="36"/>
                  </a:lnTo>
                  <a:lnTo>
                    <a:pt x="474" y="132"/>
                  </a:lnTo>
                  <a:lnTo>
                    <a:pt x="420" y="132"/>
                  </a:lnTo>
                  <a:lnTo>
                    <a:pt x="396" y="132"/>
                  </a:lnTo>
                  <a:lnTo>
                    <a:pt x="396" y="204"/>
                  </a:lnTo>
                  <a:lnTo>
                    <a:pt x="360" y="204"/>
                  </a:lnTo>
                  <a:lnTo>
                    <a:pt x="354" y="204"/>
                  </a:lnTo>
                  <a:lnTo>
                    <a:pt x="348" y="204"/>
                  </a:lnTo>
                  <a:lnTo>
                    <a:pt x="324" y="204"/>
                  </a:lnTo>
                  <a:lnTo>
                    <a:pt x="318" y="204"/>
                  </a:lnTo>
                  <a:lnTo>
                    <a:pt x="312" y="204"/>
                  </a:lnTo>
                  <a:lnTo>
                    <a:pt x="294" y="204"/>
                  </a:lnTo>
                  <a:lnTo>
                    <a:pt x="288" y="198"/>
                  </a:lnTo>
                  <a:lnTo>
                    <a:pt x="276" y="198"/>
                  </a:lnTo>
                  <a:lnTo>
                    <a:pt x="192" y="198"/>
                  </a:lnTo>
                  <a:lnTo>
                    <a:pt x="156" y="198"/>
                  </a:lnTo>
                  <a:lnTo>
                    <a:pt x="138" y="198"/>
                  </a:lnTo>
                  <a:lnTo>
                    <a:pt x="108" y="198"/>
                  </a:lnTo>
                  <a:lnTo>
                    <a:pt x="102" y="198"/>
                  </a:lnTo>
                  <a:lnTo>
                    <a:pt x="66" y="198"/>
                  </a:lnTo>
                  <a:lnTo>
                    <a:pt x="24" y="198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rgbClr val="FFA0A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79" name="Freeform 47"/>
            <p:cNvSpPr>
              <a:spLocks/>
            </p:cNvSpPr>
            <p:nvPr/>
          </p:nvSpPr>
          <p:spPr bwMode="auto">
            <a:xfrm>
              <a:off x="2415" y="1407"/>
              <a:ext cx="312" cy="294"/>
            </a:xfrm>
            <a:custGeom>
              <a:avLst/>
              <a:gdLst/>
              <a:ahLst/>
              <a:cxnLst>
                <a:cxn ang="0">
                  <a:pos x="0" y="288"/>
                </a:cxn>
                <a:cxn ang="0">
                  <a:pos x="24" y="288"/>
                </a:cxn>
                <a:cxn ang="0">
                  <a:pos x="36" y="288"/>
                </a:cxn>
                <a:cxn ang="0">
                  <a:pos x="90" y="288"/>
                </a:cxn>
                <a:cxn ang="0">
                  <a:pos x="96" y="288"/>
                </a:cxn>
                <a:cxn ang="0">
                  <a:pos x="150" y="288"/>
                </a:cxn>
                <a:cxn ang="0">
                  <a:pos x="156" y="288"/>
                </a:cxn>
                <a:cxn ang="0">
                  <a:pos x="162" y="294"/>
                </a:cxn>
                <a:cxn ang="0">
                  <a:pos x="168" y="294"/>
                </a:cxn>
                <a:cxn ang="0">
                  <a:pos x="174" y="294"/>
                </a:cxn>
                <a:cxn ang="0">
                  <a:pos x="210" y="294"/>
                </a:cxn>
                <a:cxn ang="0">
                  <a:pos x="258" y="294"/>
                </a:cxn>
                <a:cxn ang="0">
                  <a:pos x="264" y="294"/>
                </a:cxn>
                <a:cxn ang="0">
                  <a:pos x="270" y="294"/>
                </a:cxn>
                <a:cxn ang="0">
                  <a:pos x="270" y="282"/>
                </a:cxn>
                <a:cxn ang="0">
                  <a:pos x="270" y="252"/>
                </a:cxn>
                <a:cxn ang="0">
                  <a:pos x="270" y="240"/>
                </a:cxn>
                <a:cxn ang="0">
                  <a:pos x="270" y="228"/>
                </a:cxn>
                <a:cxn ang="0">
                  <a:pos x="276" y="228"/>
                </a:cxn>
                <a:cxn ang="0">
                  <a:pos x="282" y="228"/>
                </a:cxn>
                <a:cxn ang="0">
                  <a:pos x="282" y="222"/>
                </a:cxn>
                <a:cxn ang="0">
                  <a:pos x="282" y="216"/>
                </a:cxn>
                <a:cxn ang="0">
                  <a:pos x="288" y="216"/>
                </a:cxn>
                <a:cxn ang="0">
                  <a:pos x="294" y="216"/>
                </a:cxn>
                <a:cxn ang="0">
                  <a:pos x="300" y="216"/>
                </a:cxn>
                <a:cxn ang="0">
                  <a:pos x="306" y="216"/>
                </a:cxn>
                <a:cxn ang="0">
                  <a:pos x="306" y="210"/>
                </a:cxn>
                <a:cxn ang="0">
                  <a:pos x="312" y="180"/>
                </a:cxn>
                <a:cxn ang="0">
                  <a:pos x="312" y="174"/>
                </a:cxn>
                <a:cxn ang="0">
                  <a:pos x="312" y="150"/>
                </a:cxn>
                <a:cxn ang="0">
                  <a:pos x="312" y="90"/>
                </a:cxn>
                <a:cxn ang="0">
                  <a:pos x="312" y="72"/>
                </a:cxn>
                <a:cxn ang="0">
                  <a:pos x="312" y="42"/>
                </a:cxn>
                <a:cxn ang="0">
                  <a:pos x="312" y="30"/>
                </a:cxn>
                <a:cxn ang="0">
                  <a:pos x="312" y="24"/>
                </a:cxn>
                <a:cxn ang="0">
                  <a:pos x="312" y="6"/>
                </a:cxn>
                <a:cxn ang="0">
                  <a:pos x="300" y="6"/>
                </a:cxn>
                <a:cxn ang="0">
                  <a:pos x="282" y="6"/>
                </a:cxn>
                <a:cxn ang="0">
                  <a:pos x="222" y="6"/>
                </a:cxn>
                <a:cxn ang="0">
                  <a:pos x="204" y="6"/>
                </a:cxn>
                <a:cxn ang="0">
                  <a:pos x="90" y="6"/>
                </a:cxn>
                <a:cxn ang="0">
                  <a:pos x="48" y="6"/>
                </a:cxn>
                <a:cxn ang="0">
                  <a:pos x="12" y="0"/>
                </a:cxn>
                <a:cxn ang="0">
                  <a:pos x="6" y="72"/>
                </a:cxn>
                <a:cxn ang="0">
                  <a:pos x="6" y="144"/>
                </a:cxn>
                <a:cxn ang="0">
                  <a:pos x="0" y="210"/>
                </a:cxn>
                <a:cxn ang="0">
                  <a:pos x="0" y="288"/>
                </a:cxn>
              </a:cxnLst>
              <a:rect l="0" t="0" r="r" b="b"/>
              <a:pathLst>
                <a:path w="312" h="294">
                  <a:moveTo>
                    <a:pt x="0" y="288"/>
                  </a:moveTo>
                  <a:lnTo>
                    <a:pt x="24" y="288"/>
                  </a:lnTo>
                  <a:lnTo>
                    <a:pt x="36" y="288"/>
                  </a:lnTo>
                  <a:lnTo>
                    <a:pt x="90" y="288"/>
                  </a:lnTo>
                  <a:lnTo>
                    <a:pt x="96" y="288"/>
                  </a:lnTo>
                  <a:lnTo>
                    <a:pt x="150" y="288"/>
                  </a:lnTo>
                  <a:lnTo>
                    <a:pt x="156" y="288"/>
                  </a:lnTo>
                  <a:lnTo>
                    <a:pt x="162" y="294"/>
                  </a:lnTo>
                  <a:lnTo>
                    <a:pt x="168" y="294"/>
                  </a:lnTo>
                  <a:lnTo>
                    <a:pt x="174" y="294"/>
                  </a:lnTo>
                  <a:lnTo>
                    <a:pt x="210" y="294"/>
                  </a:lnTo>
                  <a:lnTo>
                    <a:pt x="258" y="294"/>
                  </a:lnTo>
                  <a:lnTo>
                    <a:pt x="264" y="294"/>
                  </a:lnTo>
                  <a:lnTo>
                    <a:pt x="270" y="294"/>
                  </a:lnTo>
                  <a:lnTo>
                    <a:pt x="270" y="282"/>
                  </a:lnTo>
                  <a:lnTo>
                    <a:pt x="270" y="252"/>
                  </a:lnTo>
                  <a:lnTo>
                    <a:pt x="270" y="240"/>
                  </a:lnTo>
                  <a:lnTo>
                    <a:pt x="270" y="228"/>
                  </a:lnTo>
                  <a:lnTo>
                    <a:pt x="276" y="228"/>
                  </a:lnTo>
                  <a:lnTo>
                    <a:pt x="282" y="228"/>
                  </a:lnTo>
                  <a:lnTo>
                    <a:pt x="282" y="222"/>
                  </a:lnTo>
                  <a:lnTo>
                    <a:pt x="282" y="216"/>
                  </a:lnTo>
                  <a:lnTo>
                    <a:pt x="288" y="216"/>
                  </a:lnTo>
                  <a:lnTo>
                    <a:pt x="294" y="216"/>
                  </a:lnTo>
                  <a:lnTo>
                    <a:pt x="300" y="216"/>
                  </a:lnTo>
                  <a:lnTo>
                    <a:pt x="306" y="216"/>
                  </a:lnTo>
                  <a:lnTo>
                    <a:pt x="306" y="210"/>
                  </a:lnTo>
                  <a:lnTo>
                    <a:pt x="312" y="180"/>
                  </a:lnTo>
                  <a:lnTo>
                    <a:pt x="312" y="174"/>
                  </a:lnTo>
                  <a:lnTo>
                    <a:pt x="312" y="150"/>
                  </a:lnTo>
                  <a:lnTo>
                    <a:pt x="312" y="90"/>
                  </a:lnTo>
                  <a:lnTo>
                    <a:pt x="312" y="72"/>
                  </a:lnTo>
                  <a:lnTo>
                    <a:pt x="312" y="42"/>
                  </a:lnTo>
                  <a:lnTo>
                    <a:pt x="312" y="30"/>
                  </a:lnTo>
                  <a:lnTo>
                    <a:pt x="312" y="24"/>
                  </a:lnTo>
                  <a:lnTo>
                    <a:pt x="312" y="6"/>
                  </a:lnTo>
                  <a:lnTo>
                    <a:pt x="300" y="6"/>
                  </a:lnTo>
                  <a:lnTo>
                    <a:pt x="282" y="6"/>
                  </a:lnTo>
                  <a:lnTo>
                    <a:pt x="222" y="6"/>
                  </a:lnTo>
                  <a:lnTo>
                    <a:pt x="204" y="6"/>
                  </a:lnTo>
                  <a:lnTo>
                    <a:pt x="90" y="6"/>
                  </a:lnTo>
                  <a:lnTo>
                    <a:pt x="48" y="6"/>
                  </a:lnTo>
                  <a:lnTo>
                    <a:pt x="12" y="0"/>
                  </a:lnTo>
                  <a:lnTo>
                    <a:pt x="6" y="72"/>
                  </a:lnTo>
                  <a:lnTo>
                    <a:pt x="6" y="144"/>
                  </a:lnTo>
                  <a:lnTo>
                    <a:pt x="0" y="210"/>
                  </a:lnTo>
                  <a:lnTo>
                    <a:pt x="0" y="288"/>
                  </a:lnTo>
                  <a:close/>
                </a:path>
              </a:pathLst>
            </a:custGeom>
            <a:solidFill>
              <a:srgbClr val="A0FFA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80" name="Freeform 48"/>
            <p:cNvSpPr>
              <a:spLocks/>
            </p:cNvSpPr>
            <p:nvPr/>
          </p:nvSpPr>
          <p:spPr bwMode="auto">
            <a:xfrm>
              <a:off x="2673" y="1221"/>
              <a:ext cx="450" cy="342"/>
            </a:xfrm>
            <a:custGeom>
              <a:avLst/>
              <a:gdLst/>
              <a:ahLst/>
              <a:cxnLst>
                <a:cxn ang="0">
                  <a:pos x="0" y="120"/>
                </a:cxn>
                <a:cxn ang="0">
                  <a:pos x="6" y="138"/>
                </a:cxn>
                <a:cxn ang="0">
                  <a:pos x="12" y="150"/>
                </a:cxn>
                <a:cxn ang="0">
                  <a:pos x="24" y="192"/>
                </a:cxn>
                <a:cxn ang="0">
                  <a:pos x="54" y="210"/>
                </a:cxn>
                <a:cxn ang="0">
                  <a:pos x="54" y="258"/>
                </a:cxn>
                <a:cxn ang="0">
                  <a:pos x="60" y="336"/>
                </a:cxn>
                <a:cxn ang="0">
                  <a:pos x="114" y="336"/>
                </a:cxn>
                <a:cxn ang="0">
                  <a:pos x="138" y="336"/>
                </a:cxn>
                <a:cxn ang="0">
                  <a:pos x="156" y="336"/>
                </a:cxn>
                <a:cxn ang="0">
                  <a:pos x="174" y="336"/>
                </a:cxn>
                <a:cxn ang="0">
                  <a:pos x="246" y="342"/>
                </a:cxn>
                <a:cxn ang="0">
                  <a:pos x="342" y="246"/>
                </a:cxn>
                <a:cxn ang="0">
                  <a:pos x="354" y="252"/>
                </a:cxn>
                <a:cxn ang="0">
                  <a:pos x="372" y="246"/>
                </a:cxn>
                <a:cxn ang="0">
                  <a:pos x="360" y="240"/>
                </a:cxn>
                <a:cxn ang="0">
                  <a:pos x="360" y="234"/>
                </a:cxn>
                <a:cxn ang="0">
                  <a:pos x="354" y="222"/>
                </a:cxn>
                <a:cxn ang="0">
                  <a:pos x="354" y="210"/>
                </a:cxn>
                <a:cxn ang="0">
                  <a:pos x="348" y="198"/>
                </a:cxn>
                <a:cxn ang="0">
                  <a:pos x="354" y="180"/>
                </a:cxn>
                <a:cxn ang="0">
                  <a:pos x="360" y="180"/>
                </a:cxn>
                <a:cxn ang="0">
                  <a:pos x="360" y="168"/>
                </a:cxn>
                <a:cxn ang="0">
                  <a:pos x="372" y="150"/>
                </a:cxn>
                <a:cxn ang="0">
                  <a:pos x="384" y="144"/>
                </a:cxn>
                <a:cxn ang="0">
                  <a:pos x="396" y="138"/>
                </a:cxn>
                <a:cxn ang="0">
                  <a:pos x="396" y="126"/>
                </a:cxn>
                <a:cxn ang="0">
                  <a:pos x="402" y="126"/>
                </a:cxn>
                <a:cxn ang="0">
                  <a:pos x="414" y="120"/>
                </a:cxn>
                <a:cxn ang="0">
                  <a:pos x="408" y="114"/>
                </a:cxn>
                <a:cxn ang="0">
                  <a:pos x="432" y="108"/>
                </a:cxn>
                <a:cxn ang="0">
                  <a:pos x="426" y="96"/>
                </a:cxn>
                <a:cxn ang="0">
                  <a:pos x="420" y="96"/>
                </a:cxn>
                <a:cxn ang="0">
                  <a:pos x="432" y="84"/>
                </a:cxn>
                <a:cxn ang="0">
                  <a:pos x="444" y="72"/>
                </a:cxn>
                <a:cxn ang="0">
                  <a:pos x="444" y="72"/>
                </a:cxn>
                <a:cxn ang="0">
                  <a:pos x="438" y="54"/>
                </a:cxn>
                <a:cxn ang="0">
                  <a:pos x="444" y="60"/>
                </a:cxn>
                <a:cxn ang="0">
                  <a:pos x="450" y="48"/>
                </a:cxn>
                <a:cxn ang="0">
                  <a:pos x="390" y="42"/>
                </a:cxn>
                <a:cxn ang="0">
                  <a:pos x="276" y="42"/>
                </a:cxn>
                <a:cxn ang="0">
                  <a:pos x="216" y="6"/>
                </a:cxn>
                <a:cxn ang="0">
                  <a:pos x="108" y="0"/>
                </a:cxn>
                <a:cxn ang="0">
                  <a:pos x="12" y="60"/>
                </a:cxn>
                <a:cxn ang="0">
                  <a:pos x="12" y="84"/>
                </a:cxn>
                <a:cxn ang="0">
                  <a:pos x="0" y="102"/>
                </a:cxn>
              </a:cxnLst>
              <a:rect l="0" t="0" r="r" b="b"/>
              <a:pathLst>
                <a:path w="450" h="342">
                  <a:moveTo>
                    <a:pt x="0" y="108"/>
                  </a:moveTo>
                  <a:lnTo>
                    <a:pt x="0" y="114"/>
                  </a:lnTo>
                  <a:lnTo>
                    <a:pt x="0" y="120"/>
                  </a:lnTo>
                  <a:lnTo>
                    <a:pt x="0" y="126"/>
                  </a:lnTo>
                  <a:lnTo>
                    <a:pt x="6" y="132"/>
                  </a:lnTo>
                  <a:lnTo>
                    <a:pt x="6" y="138"/>
                  </a:lnTo>
                  <a:lnTo>
                    <a:pt x="6" y="144"/>
                  </a:lnTo>
                  <a:lnTo>
                    <a:pt x="12" y="144"/>
                  </a:lnTo>
                  <a:lnTo>
                    <a:pt x="12" y="150"/>
                  </a:lnTo>
                  <a:lnTo>
                    <a:pt x="18" y="150"/>
                  </a:lnTo>
                  <a:lnTo>
                    <a:pt x="24" y="156"/>
                  </a:lnTo>
                  <a:lnTo>
                    <a:pt x="24" y="192"/>
                  </a:lnTo>
                  <a:lnTo>
                    <a:pt x="42" y="192"/>
                  </a:lnTo>
                  <a:lnTo>
                    <a:pt x="54" y="192"/>
                  </a:lnTo>
                  <a:lnTo>
                    <a:pt x="54" y="210"/>
                  </a:lnTo>
                  <a:lnTo>
                    <a:pt x="54" y="216"/>
                  </a:lnTo>
                  <a:lnTo>
                    <a:pt x="54" y="228"/>
                  </a:lnTo>
                  <a:lnTo>
                    <a:pt x="54" y="258"/>
                  </a:lnTo>
                  <a:lnTo>
                    <a:pt x="54" y="276"/>
                  </a:lnTo>
                  <a:lnTo>
                    <a:pt x="54" y="336"/>
                  </a:lnTo>
                  <a:lnTo>
                    <a:pt x="60" y="336"/>
                  </a:lnTo>
                  <a:lnTo>
                    <a:pt x="84" y="336"/>
                  </a:lnTo>
                  <a:lnTo>
                    <a:pt x="108" y="336"/>
                  </a:lnTo>
                  <a:lnTo>
                    <a:pt x="114" y="336"/>
                  </a:lnTo>
                  <a:lnTo>
                    <a:pt x="120" y="336"/>
                  </a:lnTo>
                  <a:lnTo>
                    <a:pt x="126" y="336"/>
                  </a:lnTo>
                  <a:lnTo>
                    <a:pt x="138" y="336"/>
                  </a:lnTo>
                  <a:lnTo>
                    <a:pt x="144" y="336"/>
                  </a:lnTo>
                  <a:lnTo>
                    <a:pt x="150" y="336"/>
                  </a:lnTo>
                  <a:lnTo>
                    <a:pt x="156" y="336"/>
                  </a:lnTo>
                  <a:lnTo>
                    <a:pt x="162" y="336"/>
                  </a:lnTo>
                  <a:lnTo>
                    <a:pt x="168" y="336"/>
                  </a:lnTo>
                  <a:lnTo>
                    <a:pt x="174" y="336"/>
                  </a:lnTo>
                  <a:lnTo>
                    <a:pt x="180" y="336"/>
                  </a:lnTo>
                  <a:lnTo>
                    <a:pt x="192" y="336"/>
                  </a:lnTo>
                  <a:lnTo>
                    <a:pt x="246" y="342"/>
                  </a:lnTo>
                  <a:lnTo>
                    <a:pt x="336" y="342"/>
                  </a:lnTo>
                  <a:lnTo>
                    <a:pt x="336" y="246"/>
                  </a:lnTo>
                  <a:lnTo>
                    <a:pt x="342" y="246"/>
                  </a:lnTo>
                  <a:lnTo>
                    <a:pt x="348" y="246"/>
                  </a:lnTo>
                  <a:lnTo>
                    <a:pt x="348" y="252"/>
                  </a:lnTo>
                  <a:lnTo>
                    <a:pt x="354" y="252"/>
                  </a:lnTo>
                  <a:lnTo>
                    <a:pt x="360" y="246"/>
                  </a:lnTo>
                  <a:lnTo>
                    <a:pt x="366" y="252"/>
                  </a:lnTo>
                  <a:lnTo>
                    <a:pt x="372" y="246"/>
                  </a:lnTo>
                  <a:lnTo>
                    <a:pt x="366" y="246"/>
                  </a:lnTo>
                  <a:lnTo>
                    <a:pt x="366" y="240"/>
                  </a:lnTo>
                  <a:lnTo>
                    <a:pt x="360" y="240"/>
                  </a:lnTo>
                  <a:lnTo>
                    <a:pt x="354" y="240"/>
                  </a:lnTo>
                  <a:lnTo>
                    <a:pt x="354" y="234"/>
                  </a:lnTo>
                  <a:lnTo>
                    <a:pt x="360" y="234"/>
                  </a:lnTo>
                  <a:lnTo>
                    <a:pt x="360" y="228"/>
                  </a:lnTo>
                  <a:lnTo>
                    <a:pt x="354" y="228"/>
                  </a:lnTo>
                  <a:lnTo>
                    <a:pt x="354" y="222"/>
                  </a:lnTo>
                  <a:lnTo>
                    <a:pt x="348" y="216"/>
                  </a:lnTo>
                  <a:lnTo>
                    <a:pt x="354" y="216"/>
                  </a:lnTo>
                  <a:lnTo>
                    <a:pt x="354" y="210"/>
                  </a:lnTo>
                  <a:lnTo>
                    <a:pt x="354" y="204"/>
                  </a:lnTo>
                  <a:lnTo>
                    <a:pt x="348" y="204"/>
                  </a:lnTo>
                  <a:lnTo>
                    <a:pt x="348" y="198"/>
                  </a:lnTo>
                  <a:lnTo>
                    <a:pt x="348" y="192"/>
                  </a:lnTo>
                  <a:lnTo>
                    <a:pt x="354" y="186"/>
                  </a:lnTo>
                  <a:lnTo>
                    <a:pt x="354" y="180"/>
                  </a:lnTo>
                  <a:lnTo>
                    <a:pt x="354" y="186"/>
                  </a:lnTo>
                  <a:lnTo>
                    <a:pt x="360" y="186"/>
                  </a:lnTo>
                  <a:lnTo>
                    <a:pt x="360" y="180"/>
                  </a:lnTo>
                  <a:lnTo>
                    <a:pt x="366" y="174"/>
                  </a:lnTo>
                  <a:lnTo>
                    <a:pt x="366" y="168"/>
                  </a:lnTo>
                  <a:lnTo>
                    <a:pt x="360" y="168"/>
                  </a:lnTo>
                  <a:lnTo>
                    <a:pt x="366" y="162"/>
                  </a:lnTo>
                  <a:lnTo>
                    <a:pt x="372" y="156"/>
                  </a:lnTo>
                  <a:lnTo>
                    <a:pt x="372" y="150"/>
                  </a:lnTo>
                  <a:lnTo>
                    <a:pt x="378" y="150"/>
                  </a:lnTo>
                  <a:lnTo>
                    <a:pt x="378" y="144"/>
                  </a:lnTo>
                  <a:lnTo>
                    <a:pt x="384" y="144"/>
                  </a:lnTo>
                  <a:lnTo>
                    <a:pt x="390" y="144"/>
                  </a:lnTo>
                  <a:lnTo>
                    <a:pt x="390" y="138"/>
                  </a:lnTo>
                  <a:lnTo>
                    <a:pt x="396" y="138"/>
                  </a:lnTo>
                  <a:lnTo>
                    <a:pt x="390" y="132"/>
                  </a:lnTo>
                  <a:lnTo>
                    <a:pt x="396" y="132"/>
                  </a:lnTo>
                  <a:lnTo>
                    <a:pt x="396" y="126"/>
                  </a:lnTo>
                  <a:lnTo>
                    <a:pt x="396" y="120"/>
                  </a:lnTo>
                  <a:lnTo>
                    <a:pt x="402" y="120"/>
                  </a:lnTo>
                  <a:lnTo>
                    <a:pt x="402" y="126"/>
                  </a:lnTo>
                  <a:lnTo>
                    <a:pt x="408" y="126"/>
                  </a:lnTo>
                  <a:lnTo>
                    <a:pt x="408" y="120"/>
                  </a:lnTo>
                  <a:lnTo>
                    <a:pt x="414" y="120"/>
                  </a:lnTo>
                  <a:lnTo>
                    <a:pt x="420" y="120"/>
                  </a:lnTo>
                  <a:lnTo>
                    <a:pt x="420" y="114"/>
                  </a:lnTo>
                  <a:lnTo>
                    <a:pt x="408" y="114"/>
                  </a:lnTo>
                  <a:lnTo>
                    <a:pt x="414" y="108"/>
                  </a:lnTo>
                  <a:lnTo>
                    <a:pt x="420" y="108"/>
                  </a:lnTo>
                  <a:lnTo>
                    <a:pt x="432" y="108"/>
                  </a:lnTo>
                  <a:lnTo>
                    <a:pt x="432" y="102"/>
                  </a:lnTo>
                  <a:lnTo>
                    <a:pt x="426" y="102"/>
                  </a:lnTo>
                  <a:lnTo>
                    <a:pt x="426" y="96"/>
                  </a:lnTo>
                  <a:lnTo>
                    <a:pt x="432" y="96"/>
                  </a:lnTo>
                  <a:lnTo>
                    <a:pt x="426" y="96"/>
                  </a:lnTo>
                  <a:lnTo>
                    <a:pt x="420" y="96"/>
                  </a:lnTo>
                  <a:lnTo>
                    <a:pt x="420" y="90"/>
                  </a:lnTo>
                  <a:lnTo>
                    <a:pt x="426" y="90"/>
                  </a:lnTo>
                  <a:lnTo>
                    <a:pt x="432" y="84"/>
                  </a:lnTo>
                  <a:lnTo>
                    <a:pt x="438" y="78"/>
                  </a:lnTo>
                  <a:lnTo>
                    <a:pt x="444" y="78"/>
                  </a:lnTo>
                  <a:lnTo>
                    <a:pt x="444" y="72"/>
                  </a:lnTo>
                  <a:lnTo>
                    <a:pt x="438" y="78"/>
                  </a:lnTo>
                  <a:lnTo>
                    <a:pt x="438" y="72"/>
                  </a:lnTo>
                  <a:lnTo>
                    <a:pt x="444" y="72"/>
                  </a:lnTo>
                  <a:lnTo>
                    <a:pt x="444" y="66"/>
                  </a:lnTo>
                  <a:lnTo>
                    <a:pt x="444" y="60"/>
                  </a:lnTo>
                  <a:lnTo>
                    <a:pt x="438" y="54"/>
                  </a:lnTo>
                  <a:lnTo>
                    <a:pt x="438" y="48"/>
                  </a:lnTo>
                  <a:lnTo>
                    <a:pt x="444" y="48"/>
                  </a:lnTo>
                  <a:lnTo>
                    <a:pt x="444" y="60"/>
                  </a:lnTo>
                  <a:lnTo>
                    <a:pt x="450" y="60"/>
                  </a:lnTo>
                  <a:lnTo>
                    <a:pt x="444" y="48"/>
                  </a:lnTo>
                  <a:lnTo>
                    <a:pt x="450" y="48"/>
                  </a:lnTo>
                  <a:lnTo>
                    <a:pt x="450" y="42"/>
                  </a:lnTo>
                  <a:lnTo>
                    <a:pt x="420" y="42"/>
                  </a:lnTo>
                  <a:lnTo>
                    <a:pt x="390" y="42"/>
                  </a:lnTo>
                  <a:lnTo>
                    <a:pt x="348" y="42"/>
                  </a:lnTo>
                  <a:lnTo>
                    <a:pt x="336" y="42"/>
                  </a:lnTo>
                  <a:lnTo>
                    <a:pt x="276" y="42"/>
                  </a:lnTo>
                  <a:lnTo>
                    <a:pt x="276" y="6"/>
                  </a:lnTo>
                  <a:lnTo>
                    <a:pt x="258" y="6"/>
                  </a:lnTo>
                  <a:lnTo>
                    <a:pt x="216" y="6"/>
                  </a:lnTo>
                  <a:lnTo>
                    <a:pt x="126" y="0"/>
                  </a:lnTo>
                  <a:lnTo>
                    <a:pt x="114" y="0"/>
                  </a:lnTo>
                  <a:lnTo>
                    <a:pt x="108" y="0"/>
                  </a:lnTo>
                  <a:lnTo>
                    <a:pt x="84" y="0"/>
                  </a:lnTo>
                  <a:lnTo>
                    <a:pt x="78" y="0"/>
                  </a:lnTo>
                  <a:lnTo>
                    <a:pt x="12" y="60"/>
                  </a:lnTo>
                  <a:lnTo>
                    <a:pt x="12" y="72"/>
                  </a:lnTo>
                  <a:lnTo>
                    <a:pt x="12" y="78"/>
                  </a:lnTo>
                  <a:lnTo>
                    <a:pt x="12" y="84"/>
                  </a:lnTo>
                  <a:lnTo>
                    <a:pt x="12" y="90"/>
                  </a:lnTo>
                  <a:lnTo>
                    <a:pt x="6" y="96"/>
                  </a:lnTo>
                  <a:lnTo>
                    <a:pt x="0" y="102"/>
                  </a:lnTo>
                  <a:lnTo>
                    <a:pt x="0" y="108"/>
                  </a:lnTo>
                  <a:close/>
                </a:path>
              </a:pathLst>
            </a:custGeom>
            <a:solidFill>
              <a:srgbClr val="A0FFA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81" name="Freeform 49"/>
            <p:cNvSpPr>
              <a:spLocks/>
            </p:cNvSpPr>
            <p:nvPr/>
          </p:nvSpPr>
          <p:spPr bwMode="auto">
            <a:xfrm>
              <a:off x="2445" y="957"/>
              <a:ext cx="354" cy="324"/>
            </a:xfrm>
            <a:custGeom>
              <a:avLst/>
              <a:gdLst/>
              <a:ahLst/>
              <a:cxnLst>
                <a:cxn ang="0">
                  <a:pos x="36" y="72"/>
                </a:cxn>
                <a:cxn ang="0">
                  <a:pos x="60" y="6"/>
                </a:cxn>
                <a:cxn ang="0">
                  <a:pos x="138" y="6"/>
                </a:cxn>
                <a:cxn ang="0">
                  <a:pos x="174" y="6"/>
                </a:cxn>
                <a:cxn ang="0">
                  <a:pos x="228" y="6"/>
                </a:cxn>
                <a:cxn ang="0">
                  <a:pos x="324" y="6"/>
                </a:cxn>
                <a:cxn ang="0">
                  <a:pos x="348" y="12"/>
                </a:cxn>
                <a:cxn ang="0">
                  <a:pos x="354" y="198"/>
                </a:cxn>
                <a:cxn ang="0">
                  <a:pos x="354" y="210"/>
                </a:cxn>
                <a:cxn ang="0">
                  <a:pos x="336" y="216"/>
                </a:cxn>
                <a:cxn ang="0">
                  <a:pos x="312" y="264"/>
                </a:cxn>
                <a:cxn ang="0">
                  <a:pos x="240" y="324"/>
                </a:cxn>
                <a:cxn ang="0">
                  <a:pos x="234" y="312"/>
                </a:cxn>
                <a:cxn ang="0">
                  <a:pos x="216" y="318"/>
                </a:cxn>
                <a:cxn ang="0">
                  <a:pos x="210" y="312"/>
                </a:cxn>
                <a:cxn ang="0">
                  <a:pos x="198" y="300"/>
                </a:cxn>
                <a:cxn ang="0">
                  <a:pos x="186" y="288"/>
                </a:cxn>
                <a:cxn ang="0">
                  <a:pos x="174" y="270"/>
                </a:cxn>
                <a:cxn ang="0">
                  <a:pos x="162" y="264"/>
                </a:cxn>
                <a:cxn ang="0">
                  <a:pos x="150" y="270"/>
                </a:cxn>
                <a:cxn ang="0">
                  <a:pos x="144" y="282"/>
                </a:cxn>
                <a:cxn ang="0">
                  <a:pos x="132" y="282"/>
                </a:cxn>
                <a:cxn ang="0">
                  <a:pos x="126" y="282"/>
                </a:cxn>
                <a:cxn ang="0">
                  <a:pos x="120" y="264"/>
                </a:cxn>
                <a:cxn ang="0">
                  <a:pos x="108" y="264"/>
                </a:cxn>
                <a:cxn ang="0">
                  <a:pos x="96" y="276"/>
                </a:cxn>
                <a:cxn ang="0">
                  <a:pos x="84" y="276"/>
                </a:cxn>
                <a:cxn ang="0">
                  <a:pos x="72" y="276"/>
                </a:cxn>
                <a:cxn ang="0">
                  <a:pos x="66" y="270"/>
                </a:cxn>
                <a:cxn ang="0">
                  <a:pos x="66" y="258"/>
                </a:cxn>
                <a:cxn ang="0">
                  <a:pos x="78" y="252"/>
                </a:cxn>
                <a:cxn ang="0">
                  <a:pos x="84" y="240"/>
                </a:cxn>
                <a:cxn ang="0">
                  <a:pos x="78" y="222"/>
                </a:cxn>
                <a:cxn ang="0">
                  <a:pos x="72" y="204"/>
                </a:cxn>
                <a:cxn ang="0">
                  <a:pos x="78" y="198"/>
                </a:cxn>
                <a:cxn ang="0">
                  <a:pos x="90" y="198"/>
                </a:cxn>
                <a:cxn ang="0">
                  <a:pos x="102" y="192"/>
                </a:cxn>
                <a:cxn ang="0">
                  <a:pos x="96" y="180"/>
                </a:cxn>
                <a:cxn ang="0">
                  <a:pos x="90" y="168"/>
                </a:cxn>
                <a:cxn ang="0">
                  <a:pos x="78" y="168"/>
                </a:cxn>
                <a:cxn ang="0">
                  <a:pos x="66" y="168"/>
                </a:cxn>
                <a:cxn ang="0">
                  <a:pos x="60" y="156"/>
                </a:cxn>
                <a:cxn ang="0">
                  <a:pos x="54" y="138"/>
                </a:cxn>
                <a:cxn ang="0">
                  <a:pos x="48" y="126"/>
                </a:cxn>
                <a:cxn ang="0">
                  <a:pos x="36" y="120"/>
                </a:cxn>
                <a:cxn ang="0">
                  <a:pos x="30" y="126"/>
                </a:cxn>
                <a:cxn ang="0">
                  <a:pos x="18" y="132"/>
                </a:cxn>
                <a:cxn ang="0">
                  <a:pos x="12" y="114"/>
                </a:cxn>
                <a:cxn ang="0">
                  <a:pos x="6" y="108"/>
                </a:cxn>
                <a:cxn ang="0">
                  <a:pos x="0" y="72"/>
                </a:cxn>
              </a:cxnLst>
              <a:rect l="0" t="0" r="r" b="b"/>
              <a:pathLst>
                <a:path w="354" h="324">
                  <a:moveTo>
                    <a:pt x="0" y="72"/>
                  </a:moveTo>
                  <a:lnTo>
                    <a:pt x="36" y="72"/>
                  </a:lnTo>
                  <a:lnTo>
                    <a:pt x="36" y="0"/>
                  </a:lnTo>
                  <a:lnTo>
                    <a:pt x="60" y="6"/>
                  </a:lnTo>
                  <a:lnTo>
                    <a:pt x="102" y="6"/>
                  </a:lnTo>
                  <a:lnTo>
                    <a:pt x="138" y="6"/>
                  </a:lnTo>
                  <a:lnTo>
                    <a:pt x="144" y="6"/>
                  </a:lnTo>
                  <a:lnTo>
                    <a:pt x="174" y="6"/>
                  </a:lnTo>
                  <a:lnTo>
                    <a:pt x="192" y="6"/>
                  </a:lnTo>
                  <a:lnTo>
                    <a:pt x="228" y="6"/>
                  </a:lnTo>
                  <a:lnTo>
                    <a:pt x="312" y="6"/>
                  </a:lnTo>
                  <a:lnTo>
                    <a:pt x="324" y="6"/>
                  </a:lnTo>
                  <a:lnTo>
                    <a:pt x="330" y="12"/>
                  </a:lnTo>
                  <a:lnTo>
                    <a:pt x="348" y="12"/>
                  </a:lnTo>
                  <a:lnTo>
                    <a:pt x="348" y="48"/>
                  </a:lnTo>
                  <a:lnTo>
                    <a:pt x="354" y="198"/>
                  </a:lnTo>
                  <a:lnTo>
                    <a:pt x="348" y="210"/>
                  </a:lnTo>
                  <a:lnTo>
                    <a:pt x="354" y="210"/>
                  </a:lnTo>
                  <a:lnTo>
                    <a:pt x="354" y="216"/>
                  </a:lnTo>
                  <a:lnTo>
                    <a:pt x="336" y="216"/>
                  </a:lnTo>
                  <a:lnTo>
                    <a:pt x="336" y="264"/>
                  </a:lnTo>
                  <a:lnTo>
                    <a:pt x="312" y="264"/>
                  </a:lnTo>
                  <a:lnTo>
                    <a:pt x="306" y="264"/>
                  </a:lnTo>
                  <a:lnTo>
                    <a:pt x="240" y="324"/>
                  </a:lnTo>
                  <a:lnTo>
                    <a:pt x="240" y="318"/>
                  </a:lnTo>
                  <a:lnTo>
                    <a:pt x="234" y="312"/>
                  </a:lnTo>
                  <a:lnTo>
                    <a:pt x="222" y="318"/>
                  </a:lnTo>
                  <a:lnTo>
                    <a:pt x="216" y="318"/>
                  </a:lnTo>
                  <a:lnTo>
                    <a:pt x="216" y="312"/>
                  </a:lnTo>
                  <a:lnTo>
                    <a:pt x="210" y="312"/>
                  </a:lnTo>
                  <a:lnTo>
                    <a:pt x="204" y="306"/>
                  </a:lnTo>
                  <a:lnTo>
                    <a:pt x="198" y="300"/>
                  </a:lnTo>
                  <a:lnTo>
                    <a:pt x="192" y="294"/>
                  </a:lnTo>
                  <a:lnTo>
                    <a:pt x="186" y="288"/>
                  </a:lnTo>
                  <a:lnTo>
                    <a:pt x="174" y="276"/>
                  </a:lnTo>
                  <a:lnTo>
                    <a:pt x="174" y="270"/>
                  </a:lnTo>
                  <a:lnTo>
                    <a:pt x="168" y="270"/>
                  </a:lnTo>
                  <a:lnTo>
                    <a:pt x="162" y="264"/>
                  </a:lnTo>
                  <a:lnTo>
                    <a:pt x="156" y="264"/>
                  </a:lnTo>
                  <a:lnTo>
                    <a:pt x="150" y="270"/>
                  </a:lnTo>
                  <a:lnTo>
                    <a:pt x="144" y="276"/>
                  </a:lnTo>
                  <a:lnTo>
                    <a:pt x="144" y="282"/>
                  </a:lnTo>
                  <a:lnTo>
                    <a:pt x="138" y="282"/>
                  </a:lnTo>
                  <a:lnTo>
                    <a:pt x="132" y="282"/>
                  </a:lnTo>
                  <a:lnTo>
                    <a:pt x="132" y="288"/>
                  </a:lnTo>
                  <a:lnTo>
                    <a:pt x="126" y="282"/>
                  </a:lnTo>
                  <a:lnTo>
                    <a:pt x="120" y="282"/>
                  </a:lnTo>
                  <a:lnTo>
                    <a:pt x="120" y="264"/>
                  </a:lnTo>
                  <a:lnTo>
                    <a:pt x="114" y="264"/>
                  </a:lnTo>
                  <a:lnTo>
                    <a:pt x="108" y="264"/>
                  </a:lnTo>
                  <a:lnTo>
                    <a:pt x="102" y="270"/>
                  </a:lnTo>
                  <a:lnTo>
                    <a:pt x="96" y="276"/>
                  </a:lnTo>
                  <a:lnTo>
                    <a:pt x="90" y="276"/>
                  </a:lnTo>
                  <a:lnTo>
                    <a:pt x="84" y="276"/>
                  </a:lnTo>
                  <a:lnTo>
                    <a:pt x="78" y="276"/>
                  </a:lnTo>
                  <a:lnTo>
                    <a:pt x="72" y="276"/>
                  </a:lnTo>
                  <a:lnTo>
                    <a:pt x="66" y="276"/>
                  </a:lnTo>
                  <a:lnTo>
                    <a:pt x="66" y="270"/>
                  </a:lnTo>
                  <a:lnTo>
                    <a:pt x="66" y="264"/>
                  </a:lnTo>
                  <a:lnTo>
                    <a:pt x="66" y="258"/>
                  </a:lnTo>
                  <a:lnTo>
                    <a:pt x="72" y="258"/>
                  </a:lnTo>
                  <a:lnTo>
                    <a:pt x="78" y="252"/>
                  </a:lnTo>
                  <a:lnTo>
                    <a:pt x="84" y="246"/>
                  </a:lnTo>
                  <a:lnTo>
                    <a:pt x="84" y="240"/>
                  </a:lnTo>
                  <a:lnTo>
                    <a:pt x="84" y="228"/>
                  </a:lnTo>
                  <a:lnTo>
                    <a:pt x="78" y="222"/>
                  </a:lnTo>
                  <a:lnTo>
                    <a:pt x="78" y="216"/>
                  </a:lnTo>
                  <a:lnTo>
                    <a:pt x="72" y="204"/>
                  </a:lnTo>
                  <a:lnTo>
                    <a:pt x="78" y="204"/>
                  </a:lnTo>
                  <a:lnTo>
                    <a:pt x="78" y="198"/>
                  </a:lnTo>
                  <a:lnTo>
                    <a:pt x="84" y="198"/>
                  </a:lnTo>
                  <a:lnTo>
                    <a:pt x="90" y="198"/>
                  </a:lnTo>
                  <a:lnTo>
                    <a:pt x="96" y="198"/>
                  </a:lnTo>
                  <a:lnTo>
                    <a:pt x="102" y="192"/>
                  </a:lnTo>
                  <a:lnTo>
                    <a:pt x="102" y="186"/>
                  </a:lnTo>
                  <a:lnTo>
                    <a:pt x="96" y="180"/>
                  </a:lnTo>
                  <a:lnTo>
                    <a:pt x="90" y="174"/>
                  </a:lnTo>
                  <a:lnTo>
                    <a:pt x="90" y="168"/>
                  </a:lnTo>
                  <a:lnTo>
                    <a:pt x="84" y="168"/>
                  </a:lnTo>
                  <a:lnTo>
                    <a:pt x="78" y="168"/>
                  </a:lnTo>
                  <a:lnTo>
                    <a:pt x="72" y="168"/>
                  </a:lnTo>
                  <a:lnTo>
                    <a:pt x="66" y="168"/>
                  </a:lnTo>
                  <a:lnTo>
                    <a:pt x="66" y="162"/>
                  </a:lnTo>
                  <a:lnTo>
                    <a:pt x="60" y="156"/>
                  </a:lnTo>
                  <a:lnTo>
                    <a:pt x="60" y="150"/>
                  </a:lnTo>
                  <a:lnTo>
                    <a:pt x="54" y="138"/>
                  </a:lnTo>
                  <a:lnTo>
                    <a:pt x="48" y="132"/>
                  </a:lnTo>
                  <a:lnTo>
                    <a:pt x="48" y="126"/>
                  </a:lnTo>
                  <a:lnTo>
                    <a:pt x="42" y="120"/>
                  </a:lnTo>
                  <a:lnTo>
                    <a:pt x="36" y="120"/>
                  </a:lnTo>
                  <a:lnTo>
                    <a:pt x="36" y="126"/>
                  </a:lnTo>
                  <a:lnTo>
                    <a:pt x="30" y="126"/>
                  </a:lnTo>
                  <a:lnTo>
                    <a:pt x="24" y="132"/>
                  </a:lnTo>
                  <a:lnTo>
                    <a:pt x="18" y="132"/>
                  </a:lnTo>
                  <a:lnTo>
                    <a:pt x="12" y="132"/>
                  </a:lnTo>
                  <a:lnTo>
                    <a:pt x="12" y="114"/>
                  </a:lnTo>
                  <a:lnTo>
                    <a:pt x="12" y="108"/>
                  </a:lnTo>
                  <a:lnTo>
                    <a:pt x="6" y="108"/>
                  </a:lnTo>
                  <a:lnTo>
                    <a:pt x="0" y="108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rgbClr val="FFA0A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82" name="Freeform 50"/>
            <p:cNvSpPr>
              <a:spLocks/>
            </p:cNvSpPr>
            <p:nvPr/>
          </p:nvSpPr>
          <p:spPr bwMode="auto">
            <a:xfrm>
              <a:off x="2865" y="1263"/>
              <a:ext cx="372" cy="438"/>
            </a:xfrm>
            <a:custGeom>
              <a:avLst/>
              <a:gdLst/>
              <a:ahLst/>
              <a:cxnLst>
                <a:cxn ang="0">
                  <a:pos x="78" y="372"/>
                </a:cxn>
                <a:cxn ang="0">
                  <a:pos x="156" y="366"/>
                </a:cxn>
                <a:cxn ang="0">
                  <a:pos x="222" y="366"/>
                </a:cxn>
                <a:cxn ang="0">
                  <a:pos x="222" y="396"/>
                </a:cxn>
                <a:cxn ang="0">
                  <a:pos x="228" y="438"/>
                </a:cxn>
                <a:cxn ang="0">
                  <a:pos x="258" y="438"/>
                </a:cxn>
                <a:cxn ang="0">
                  <a:pos x="282" y="438"/>
                </a:cxn>
                <a:cxn ang="0">
                  <a:pos x="306" y="438"/>
                </a:cxn>
                <a:cxn ang="0">
                  <a:pos x="330" y="438"/>
                </a:cxn>
                <a:cxn ang="0">
                  <a:pos x="360" y="438"/>
                </a:cxn>
                <a:cxn ang="0">
                  <a:pos x="366" y="402"/>
                </a:cxn>
                <a:cxn ang="0">
                  <a:pos x="366" y="336"/>
                </a:cxn>
                <a:cxn ang="0">
                  <a:pos x="366" y="270"/>
                </a:cxn>
                <a:cxn ang="0">
                  <a:pos x="372" y="114"/>
                </a:cxn>
                <a:cxn ang="0">
                  <a:pos x="372" y="54"/>
                </a:cxn>
                <a:cxn ang="0">
                  <a:pos x="372" y="6"/>
                </a:cxn>
                <a:cxn ang="0">
                  <a:pos x="282" y="0"/>
                </a:cxn>
                <a:cxn ang="0">
                  <a:pos x="252" y="6"/>
                </a:cxn>
                <a:cxn ang="0">
                  <a:pos x="252" y="6"/>
                </a:cxn>
                <a:cxn ang="0">
                  <a:pos x="252" y="18"/>
                </a:cxn>
                <a:cxn ang="0">
                  <a:pos x="246" y="30"/>
                </a:cxn>
                <a:cxn ang="0">
                  <a:pos x="252" y="36"/>
                </a:cxn>
                <a:cxn ang="0">
                  <a:pos x="234" y="48"/>
                </a:cxn>
                <a:cxn ang="0">
                  <a:pos x="234" y="54"/>
                </a:cxn>
                <a:cxn ang="0">
                  <a:pos x="234" y="60"/>
                </a:cxn>
                <a:cxn ang="0">
                  <a:pos x="228" y="66"/>
                </a:cxn>
                <a:cxn ang="0">
                  <a:pos x="228" y="72"/>
                </a:cxn>
                <a:cxn ang="0">
                  <a:pos x="216" y="78"/>
                </a:cxn>
                <a:cxn ang="0">
                  <a:pos x="210" y="78"/>
                </a:cxn>
                <a:cxn ang="0">
                  <a:pos x="204" y="90"/>
                </a:cxn>
                <a:cxn ang="0">
                  <a:pos x="198" y="96"/>
                </a:cxn>
                <a:cxn ang="0">
                  <a:pos x="186" y="102"/>
                </a:cxn>
                <a:cxn ang="0">
                  <a:pos x="180" y="114"/>
                </a:cxn>
                <a:cxn ang="0">
                  <a:pos x="174" y="126"/>
                </a:cxn>
                <a:cxn ang="0">
                  <a:pos x="168" y="144"/>
                </a:cxn>
                <a:cxn ang="0">
                  <a:pos x="162" y="144"/>
                </a:cxn>
                <a:cxn ang="0">
                  <a:pos x="156" y="162"/>
                </a:cxn>
                <a:cxn ang="0">
                  <a:pos x="162" y="174"/>
                </a:cxn>
                <a:cxn ang="0">
                  <a:pos x="162" y="186"/>
                </a:cxn>
                <a:cxn ang="0">
                  <a:pos x="162" y="192"/>
                </a:cxn>
                <a:cxn ang="0">
                  <a:pos x="174" y="198"/>
                </a:cxn>
                <a:cxn ang="0">
                  <a:pos x="174" y="210"/>
                </a:cxn>
                <a:cxn ang="0">
                  <a:pos x="156" y="210"/>
                </a:cxn>
                <a:cxn ang="0">
                  <a:pos x="144" y="204"/>
                </a:cxn>
                <a:cxn ang="0">
                  <a:pos x="0" y="294"/>
                </a:cxn>
                <a:cxn ang="0">
                  <a:pos x="0" y="342"/>
                </a:cxn>
              </a:cxnLst>
              <a:rect l="0" t="0" r="r" b="b"/>
              <a:pathLst>
                <a:path w="372" h="438">
                  <a:moveTo>
                    <a:pt x="0" y="366"/>
                  </a:moveTo>
                  <a:lnTo>
                    <a:pt x="60" y="372"/>
                  </a:lnTo>
                  <a:lnTo>
                    <a:pt x="78" y="372"/>
                  </a:lnTo>
                  <a:lnTo>
                    <a:pt x="162" y="372"/>
                  </a:lnTo>
                  <a:lnTo>
                    <a:pt x="162" y="366"/>
                  </a:lnTo>
                  <a:lnTo>
                    <a:pt x="156" y="366"/>
                  </a:lnTo>
                  <a:lnTo>
                    <a:pt x="186" y="366"/>
                  </a:lnTo>
                  <a:lnTo>
                    <a:pt x="210" y="366"/>
                  </a:lnTo>
                  <a:lnTo>
                    <a:pt x="222" y="366"/>
                  </a:lnTo>
                  <a:lnTo>
                    <a:pt x="222" y="372"/>
                  </a:lnTo>
                  <a:lnTo>
                    <a:pt x="222" y="390"/>
                  </a:lnTo>
                  <a:lnTo>
                    <a:pt x="222" y="396"/>
                  </a:lnTo>
                  <a:lnTo>
                    <a:pt x="222" y="420"/>
                  </a:lnTo>
                  <a:lnTo>
                    <a:pt x="222" y="438"/>
                  </a:lnTo>
                  <a:lnTo>
                    <a:pt x="228" y="438"/>
                  </a:lnTo>
                  <a:lnTo>
                    <a:pt x="240" y="438"/>
                  </a:lnTo>
                  <a:lnTo>
                    <a:pt x="246" y="438"/>
                  </a:lnTo>
                  <a:lnTo>
                    <a:pt x="258" y="438"/>
                  </a:lnTo>
                  <a:lnTo>
                    <a:pt x="264" y="438"/>
                  </a:lnTo>
                  <a:lnTo>
                    <a:pt x="276" y="438"/>
                  </a:lnTo>
                  <a:lnTo>
                    <a:pt x="282" y="438"/>
                  </a:lnTo>
                  <a:lnTo>
                    <a:pt x="288" y="438"/>
                  </a:lnTo>
                  <a:lnTo>
                    <a:pt x="300" y="438"/>
                  </a:lnTo>
                  <a:lnTo>
                    <a:pt x="306" y="438"/>
                  </a:lnTo>
                  <a:lnTo>
                    <a:pt x="312" y="438"/>
                  </a:lnTo>
                  <a:lnTo>
                    <a:pt x="318" y="438"/>
                  </a:lnTo>
                  <a:lnTo>
                    <a:pt x="330" y="438"/>
                  </a:lnTo>
                  <a:lnTo>
                    <a:pt x="336" y="438"/>
                  </a:lnTo>
                  <a:lnTo>
                    <a:pt x="348" y="438"/>
                  </a:lnTo>
                  <a:lnTo>
                    <a:pt x="360" y="438"/>
                  </a:lnTo>
                  <a:lnTo>
                    <a:pt x="366" y="438"/>
                  </a:lnTo>
                  <a:lnTo>
                    <a:pt x="366" y="414"/>
                  </a:lnTo>
                  <a:lnTo>
                    <a:pt x="366" y="402"/>
                  </a:lnTo>
                  <a:lnTo>
                    <a:pt x="366" y="366"/>
                  </a:lnTo>
                  <a:lnTo>
                    <a:pt x="366" y="354"/>
                  </a:lnTo>
                  <a:lnTo>
                    <a:pt x="366" y="336"/>
                  </a:lnTo>
                  <a:lnTo>
                    <a:pt x="366" y="324"/>
                  </a:lnTo>
                  <a:lnTo>
                    <a:pt x="366" y="318"/>
                  </a:lnTo>
                  <a:lnTo>
                    <a:pt x="366" y="270"/>
                  </a:lnTo>
                  <a:lnTo>
                    <a:pt x="366" y="210"/>
                  </a:lnTo>
                  <a:lnTo>
                    <a:pt x="372" y="150"/>
                  </a:lnTo>
                  <a:lnTo>
                    <a:pt x="372" y="114"/>
                  </a:lnTo>
                  <a:lnTo>
                    <a:pt x="372" y="102"/>
                  </a:lnTo>
                  <a:lnTo>
                    <a:pt x="372" y="78"/>
                  </a:lnTo>
                  <a:lnTo>
                    <a:pt x="372" y="54"/>
                  </a:lnTo>
                  <a:lnTo>
                    <a:pt x="372" y="30"/>
                  </a:lnTo>
                  <a:lnTo>
                    <a:pt x="372" y="18"/>
                  </a:lnTo>
                  <a:lnTo>
                    <a:pt x="372" y="6"/>
                  </a:lnTo>
                  <a:lnTo>
                    <a:pt x="330" y="0"/>
                  </a:lnTo>
                  <a:lnTo>
                    <a:pt x="300" y="0"/>
                  </a:lnTo>
                  <a:lnTo>
                    <a:pt x="282" y="0"/>
                  </a:lnTo>
                  <a:lnTo>
                    <a:pt x="258" y="0"/>
                  </a:lnTo>
                  <a:lnTo>
                    <a:pt x="258" y="6"/>
                  </a:lnTo>
                  <a:lnTo>
                    <a:pt x="252" y="6"/>
                  </a:lnTo>
                  <a:lnTo>
                    <a:pt x="258" y="18"/>
                  </a:lnTo>
                  <a:lnTo>
                    <a:pt x="252" y="18"/>
                  </a:lnTo>
                  <a:lnTo>
                    <a:pt x="252" y="6"/>
                  </a:lnTo>
                  <a:lnTo>
                    <a:pt x="246" y="6"/>
                  </a:lnTo>
                  <a:lnTo>
                    <a:pt x="246" y="12"/>
                  </a:lnTo>
                  <a:lnTo>
                    <a:pt x="252" y="18"/>
                  </a:lnTo>
                  <a:lnTo>
                    <a:pt x="252" y="24"/>
                  </a:lnTo>
                  <a:lnTo>
                    <a:pt x="252" y="30"/>
                  </a:lnTo>
                  <a:lnTo>
                    <a:pt x="246" y="30"/>
                  </a:lnTo>
                  <a:lnTo>
                    <a:pt x="246" y="36"/>
                  </a:lnTo>
                  <a:lnTo>
                    <a:pt x="252" y="30"/>
                  </a:lnTo>
                  <a:lnTo>
                    <a:pt x="252" y="36"/>
                  </a:lnTo>
                  <a:lnTo>
                    <a:pt x="246" y="36"/>
                  </a:lnTo>
                  <a:lnTo>
                    <a:pt x="240" y="42"/>
                  </a:lnTo>
                  <a:lnTo>
                    <a:pt x="234" y="48"/>
                  </a:lnTo>
                  <a:lnTo>
                    <a:pt x="228" y="48"/>
                  </a:lnTo>
                  <a:lnTo>
                    <a:pt x="228" y="54"/>
                  </a:lnTo>
                  <a:lnTo>
                    <a:pt x="234" y="54"/>
                  </a:lnTo>
                  <a:lnTo>
                    <a:pt x="240" y="54"/>
                  </a:lnTo>
                  <a:lnTo>
                    <a:pt x="234" y="54"/>
                  </a:lnTo>
                  <a:lnTo>
                    <a:pt x="234" y="60"/>
                  </a:lnTo>
                  <a:lnTo>
                    <a:pt x="240" y="60"/>
                  </a:lnTo>
                  <a:lnTo>
                    <a:pt x="240" y="66"/>
                  </a:lnTo>
                  <a:lnTo>
                    <a:pt x="228" y="66"/>
                  </a:lnTo>
                  <a:lnTo>
                    <a:pt x="222" y="66"/>
                  </a:lnTo>
                  <a:lnTo>
                    <a:pt x="216" y="72"/>
                  </a:lnTo>
                  <a:lnTo>
                    <a:pt x="228" y="72"/>
                  </a:lnTo>
                  <a:lnTo>
                    <a:pt x="228" y="78"/>
                  </a:lnTo>
                  <a:lnTo>
                    <a:pt x="222" y="78"/>
                  </a:lnTo>
                  <a:lnTo>
                    <a:pt x="216" y="78"/>
                  </a:lnTo>
                  <a:lnTo>
                    <a:pt x="216" y="84"/>
                  </a:lnTo>
                  <a:lnTo>
                    <a:pt x="210" y="84"/>
                  </a:lnTo>
                  <a:lnTo>
                    <a:pt x="210" y="78"/>
                  </a:lnTo>
                  <a:lnTo>
                    <a:pt x="204" y="78"/>
                  </a:lnTo>
                  <a:lnTo>
                    <a:pt x="204" y="84"/>
                  </a:lnTo>
                  <a:lnTo>
                    <a:pt x="204" y="90"/>
                  </a:lnTo>
                  <a:lnTo>
                    <a:pt x="198" y="90"/>
                  </a:lnTo>
                  <a:lnTo>
                    <a:pt x="204" y="96"/>
                  </a:lnTo>
                  <a:lnTo>
                    <a:pt x="198" y="96"/>
                  </a:lnTo>
                  <a:lnTo>
                    <a:pt x="198" y="102"/>
                  </a:lnTo>
                  <a:lnTo>
                    <a:pt x="192" y="102"/>
                  </a:lnTo>
                  <a:lnTo>
                    <a:pt x="186" y="102"/>
                  </a:lnTo>
                  <a:lnTo>
                    <a:pt x="186" y="108"/>
                  </a:lnTo>
                  <a:lnTo>
                    <a:pt x="180" y="108"/>
                  </a:lnTo>
                  <a:lnTo>
                    <a:pt x="180" y="114"/>
                  </a:lnTo>
                  <a:lnTo>
                    <a:pt x="174" y="120"/>
                  </a:lnTo>
                  <a:lnTo>
                    <a:pt x="168" y="126"/>
                  </a:lnTo>
                  <a:lnTo>
                    <a:pt x="174" y="126"/>
                  </a:lnTo>
                  <a:lnTo>
                    <a:pt x="174" y="132"/>
                  </a:lnTo>
                  <a:lnTo>
                    <a:pt x="168" y="138"/>
                  </a:lnTo>
                  <a:lnTo>
                    <a:pt x="168" y="144"/>
                  </a:lnTo>
                  <a:lnTo>
                    <a:pt x="162" y="144"/>
                  </a:lnTo>
                  <a:lnTo>
                    <a:pt x="162" y="138"/>
                  </a:lnTo>
                  <a:lnTo>
                    <a:pt x="162" y="144"/>
                  </a:lnTo>
                  <a:lnTo>
                    <a:pt x="156" y="150"/>
                  </a:lnTo>
                  <a:lnTo>
                    <a:pt x="156" y="156"/>
                  </a:lnTo>
                  <a:lnTo>
                    <a:pt x="156" y="162"/>
                  </a:lnTo>
                  <a:lnTo>
                    <a:pt x="162" y="162"/>
                  </a:lnTo>
                  <a:lnTo>
                    <a:pt x="162" y="168"/>
                  </a:lnTo>
                  <a:lnTo>
                    <a:pt x="162" y="174"/>
                  </a:lnTo>
                  <a:lnTo>
                    <a:pt x="156" y="174"/>
                  </a:lnTo>
                  <a:lnTo>
                    <a:pt x="162" y="180"/>
                  </a:lnTo>
                  <a:lnTo>
                    <a:pt x="162" y="186"/>
                  </a:lnTo>
                  <a:lnTo>
                    <a:pt x="168" y="186"/>
                  </a:lnTo>
                  <a:lnTo>
                    <a:pt x="168" y="192"/>
                  </a:lnTo>
                  <a:lnTo>
                    <a:pt x="162" y="192"/>
                  </a:lnTo>
                  <a:lnTo>
                    <a:pt x="162" y="198"/>
                  </a:lnTo>
                  <a:lnTo>
                    <a:pt x="168" y="198"/>
                  </a:lnTo>
                  <a:lnTo>
                    <a:pt x="174" y="198"/>
                  </a:lnTo>
                  <a:lnTo>
                    <a:pt x="174" y="204"/>
                  </a:lnTo>
                  <a:lnTo>
                    <a:pt x="180" y="204"/>
                  </a:lnTo>
                  <a:lnTo>
                    <a:pt x="174" y="210"/>
                  </a:lnTo>
                  <a:lnTo>
                    <a:pt x="168" y="204"/>
                  </a:lnTo>
                  <a:lnTo>
                    <a:pt x="162" y="210"/>
                  </a:lnTo>
                  <a:lnTo>
                    <a:pt x="156" y="210"/>
                  </a:lnTo>
                  <a:lnTo>
                    <a:pt x="156" y="204"/>
                  </a:lnTo>
                  <a:lnTo>
                    <a:pt x="150" y="204"/>
                  </a:lnTo>
                  <a:lnTo>
                    <a:pt x="144" y="204"/>
                  </a:lnTo>
                  <a:lnTo>
                    <a:pt x="144" y="300"/>
                  </a:lnTo>
                  <a:lnTo>
                    <a:pt x="54" y="300"/>
                  </a:lnTo>
                  <a:lnTo>
                    <a:pt x="0" y="294"/>
                  </a:lnTo>
                  <a:lnTo>
                    <a:pt x="0" y="318"/>
                  </a:lnTo>
                  <a:lnTo>
                    <a:pt x="0" y="324"/>
                  </a:lnTo>
                  <a:lnTo>
                    <a:pt x="0" y="342"/>
                  </a:lnTo>
                  <a:lnTo>
                    <a:pt x="0" y="366"/>
                  </a:lnTo>
                  <a:close/>
                </a:path>
              </a:pathLst>
            </a:custGeom>
            <a:solidFill>
              <a:srgbClr val="FFA0A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83" name="Freeform 51"/>
            <p:cNvSpPr>
              <a:spLocks/>
            </p:cNvSpPr>
            <p:nvPr/>
          </p:nvSpPr>
          <p:spPr bwMode="auto">
            <a:xfrm>
              <a:off x="2955" y="1989"/>
              <a:ext cx="306" cy="546"/>
            </a:xfrm>
            <a:custGeom>
              <a:avLst/>
              <a:gdLst/>
              <a:ahLst/>
              <a:cxnLst>
                <a:cxn ang="0">
                  <a:pos x="24" y="336"/>
                </a:cxn>
                <a:cxn ang="0">
                  <a:pos x="108" y="360"/>
                </a:cxn>
                <a:cxn ang="0">
                  <a:pos x="108" y="378"/>
                </a:cxn>
                <a:cxn ang="0">
                  <a:pos x="114" y="390"/>
                </a:cxn>
                <a:cxn ang="0">
                  <a:pos x="126" y="396"/>
                </a:cxn>
                <a:cxn ang="0">
                  <a:pos x="126" y="414"/>
                </a:cxn>
                <a:cxn ang="0">
                  <a:pos x="138" y="414"/>
                </a:cxn>
                <a:cxn ang="0">
                  <a:pos x="144" y="426"/>
                </a:cxn>
                <a:cxn ang="0">
                  <a:pos x="156" y="426"/>
                </a:cxn>
                <a:cxn ang="0">
                  <a:pos x="156" y="438"/>
                </a:cxn>
                <a:cxn ang="0">
                  <a:pos x="162" y="450"/>
                </a:cxn>
                <a:cxn ang="0">
                  <a:pos x="156" y="450"/>
                </a:cxn>
                <a:cxn ang="0">
                  <a:pos x="168" y="456"/>
                </a:cxn>
                <a:cxn ang="0">
                  <a:pos x="186" y="450"/>
                </a:cxn>
                <a:cxn ang="0">
                  <a:pos x="192" y="468"/>
                </a:cxn>
                <a:cxn ang="0">
                  <a:pos x="198" y="480"/>
                </a:cxn>
                <a:cxn ang="0">
                  <a:pos x="198" y="486"/>
                </a:cxn>
                <a:cxn ang="0">
                  <a:pos x="210" y="498"/>
                </a:cxn>
                <a:cxn ang="0">
                  <a:pos x="234" y="522"/>
                </a:cxn>
                <a:cxn ang="0">
                  <a:pos x="228" y="534"/>
                </a:cxn>
                <a:cxn ang="0">
                  <a:pos x="246" y="540"/>
                </a:cxn>
                <a:cxn ang="0">
                  <a:pos x="264" y="546"/>
                </a:cxn>
                <a:cxn ang="0">
                  <a:pos x="300" y="510"/>
                </a:cxn>
                <a:cxn ang="0">
                  <a:pos x="270" y="390"/>
                </a:cxn>
                <a:cxn ang="0">
                  <a:pos x="270" y="336"/>
                </a:cxn>
                <a:cxn ang="0">
                  <a:pos x="270" y="222"/>
                </a:cxn>
                <a:cxn ang="0">
                  <a:pos x="234" y="162"/>
                </a:cxn>
                <a:cxn ang="0">
                  <a:pos x="222" y="114"/>
                </a:cxn>
                <a:cxn ang="0">
                  <a:pos x="204" y="78"/>
                </a:cxn>
                <a:cxn ang="0">
                  <a:pos x="204" y="0"/>
                </a:cxn>
                <a:cxn ang="0">
                  <a:pos x="186" y="0"/>
                </a:cxn>
                <a:cxn ang="0">
                  <a:pos x="156" y="0"/>
                </a:cxn>
                <a:cxn ang="0">
                  <a:pos x="144" y="6"/>
                </a:cxn>
                <a:cxn ang="0">
                  <a:pos x="138" y="18"/>
                </a:cxn>
                <a:cxn ang="0">
                  <a:pos x="114" y="18"/>
                </a:cxn>
                <a:cxn ang="0">
                  <a:pos x="108" y="36"/>
                </a:cxn>
                <a:cxn ang="0">
                  <a:pos x="108" y="54"/>
                </a:cxn>
                <a:cxn ang="0">
                  <a:pos x="108" y="78"/>
                </a:cxn>
                <a:cxn ang="0">
                  <a:pos x="54" y="78"/>
                </a:cxn>
                <a:cxn ang="0">
                  <a:pos x="42" y="84"/>
                </a:cxn>
                <a:cxn ang="0">
                  <a:pos x="60" y="96"/>
                </a:cxn>
                <a:cxn ang="0">
                  <a:pos x="72" y="108"/>
                </a:cxn>
                <a:cxn ang="0">
                  <a:pos x="66" y="114"/>
                </a:cxn>
                <a:cxn ang="0">
                  <a:pos x="60" y="120"/>
                </a:cxn>
                <a:cxn ang="0">
                  <a:pos x="54" y="132"/>
                </a:cxn>
                <a:cxn ang="0">
                  <a:pos x="54" y="150"/>
                </a:cxn>
                <a:cxn ang="0">
                  <a:pos x="0" y="324"/>
                </a:cxn>
              </a:cxnLst>
              <a:rect l="0" t="0" r="r" b="b"/>
              <a:pathLst>
                <a:path w="306" h="546">
                  <a:moveTo>
                    <a:pt x="0" y="324"/>
                  </a:moveTo>
                  <a:lnTo>
                    <a:pt x="24" y="324"/>
                  </a:lnTo>
                  <a:lnTo>
                    <a:pt x="24" y="336"/>
                  </a:lnTo>
                  <a:lnTo>
                    <a:pt x="48" y="336"/>
                  </a:lnTo>
                  <a:lnTo>
                    <a:pt x="48" y="360"/>
                  </a:lnTo>
                  <a:lnTo>
                    <a:pt x="108" y="360"/>
                  </a:lnTo>
                  <a:lnTo>
                    <a:pt x="108" y="366"/>
                  </a:lnTo>
                  <a:lnTo>
                    <a:pt x="108" y="372"/>
                  </a:lnTo>
                  <a:lnTo>
                    <a:pt x="108" y="378"/>
                  </a:lnTo>
                  <a:lnTo>
                    <a:pt x="102" y="384"/>
                  </a:lnTo>
                  <a:lnTo>
                    <a:pt x="108" y="390"/>
                  </a:lnTo>
                  <a:lnTo>
                    <a:pt x="114" y="390"/>
                  </a:lnTo>
                  <a:lnTo>
                    <a:pt x="120" y="390"/>
                  </a:lnTo>
                  <a:lnTo>
                    <a:pt x="126" y="390"/>
                  </a:lnTo>
                  <a:lnTo>
                    <a:pt x="126" y="396"/>
                  </a:lnTo>
                  <a:lnTo>
                    <a:pt x="126" y="402"/>
                  </a:lnTo>
                  <a:lnTo>
                    <a:pt x="126" y="408"/>
                  </a:lnTo>
                  <a:lnTo>
                    <a:pt x="126" y="414"/>
                  </a:lnTo>
                  <a:lnTo>
                    <a:pt x="132" y="408"/>
                  </a:lnTo>
                  <a:lnTo>
                    <a:pt x="132" y="414"/>
                  </a:lnTo>
                  <a:lnTo>
                    <a:pt x="138" y="414"/>
                  </a:lnTo>
                  <a:lnTo>
                    <a:pt x="132" y="420"/>
                  </a:lnTo>
                  <a:lnTo>
                    <a:pt x="138" y="426"/>
                  </a:lnTo>
                  <a:lnTo>
                    <a:pt x="144" y="426"/>
                  </a:lnTo>
                  <a:lnTo>
                    <a:pt x="150" y="432"/>
                  </a:lnTo>
                  <a:lnTo>
                    <a:pt x="156" y="432"/>
                  </a:lnTo>
                  <a:lnTo>
                    <a:pt x="156" y="426"/>
                  </a:lnTo>
                  <a:lnTo>
                    <a:pt x="162" y="426"/>
                  </a:lnTo>
                  <a:lnTo>
                    <a:pt x="162" y="432"/>
                  </a:lnTo>
                  <a:lnTo>
                    <a:pt x="156" y="438"/>
                  </a:lnTo>
                  <a:lnTo>
                    <a:pt x="156" y="444"/>
                  </a:lnTo>
                  <a:lnTo>
                    <a:pt x="162" y="444"/>
                  </a:lnTo>
                  <a:lnTo>
                    <a:pt x="162" y="450"/>
                  </a:lnTo>
                  <a:lnTo>
                    <a:pt x="168" y="450"/>
                  </a:lnTo>
                  <a:lnTo>
                    <a:pt x="162" y="456"/>
                  </a:lnTo>
                  <a:lnTo>
                    <a:pt x="156" y="450"/>
                  </a:lnTo>
                  <a:lnTo>
                    <a:pt x="156" y="462"/>
                  </a:lnTo>
                  <a:lnTo>
                    <a:pt x="162" y="462"/>
                  </a:lnTo>
                  <a:lnTo>
                    <a:pt x="168" y="456"/>
                  </a:lnTo>
                  <a:lnTo>
                    <a:pt x="174" y="462"/>
                  </a:lnTo>
                  <a:lnTo>
                    <a:pt x="180" y="456"/>
                  </a:lnTo>
                  <a:lnTo>
                    <a:pt x="186" y="450"/>
                  </a:lnTo>
                  <a:lnTo>
                    <a:pt x="186" y="456"/>
                  </a:lnTo>
                  <a:lnTo>
                    <a:pt x="192" y="462"/>
                  </a:lnTo>
                  <a:lnTo>
                    <a:pt x="192" y="468"/>
                  </a:lnTo>
                  <a:lnTo>
                    <a:pt x="198" y="468"/>
                  </a:lnTo>
                  <a:lnTo>
                    <a:pt x="198" y="474"/>
                  </a:lnTo>
                  <a:lnTo>
                    <a:pt x="198" y="480"/>
                  </a:lnTo>
                  <a:lnTo>
                    <a:pt x="192" y="480"/>
                  </a:lnTo>
                  <a:lnTo>
                    <a:pt x="192" y="486"/>
                  </a:lnTo>
                  <a:lnTo>
                    <a:pt x="198" y="486"/>
                  </a:lnTo>
                  <a:lnTo>
                    <a:pt x="204" y="492"/>
                  </a:lnTo>
                  <a:lnTo>
                    <a:pt x="210" y="492"/>
                  </a:lnTo>
                  <a:lnTo>
                    <a:pt x="210" y="498"/>
                  </a:lnTo>
                  <a:lnTo>
                    <a:pt x="216" y="510"/>
                  </a:lnTo>
                  <a:lnTo>
                    <a:pt x="228" y="522"/>
                  </a:lnTo>
                  <a:lnTo>
                    <a:pt x="234" y="522"/>
                  </a:lnTo>
                  <a:lnTo>
                    <a:pt x="234" y="528"/>
                  </a:lnTo>
                  <a:lnTo>
                    <a:pt x="228" y="528"/>
                  </a:lnTo>
                  <a:lnTo>
                    <a:pt x="228" y="534"/>
                  </a:lnTo>
                  <a:lnTo>
                    <a:pt x="240" y="534"/>
                  </a:lnTo>
                  <a:lnTo>
                    <a:pt x="240" y="540"/>
                  </a:lnTo>
                  <a:lnTo>
                    <a:pt x="246" y="540"/>
                  </a:lnTo>
                  <a:lnTo>
                    <a:pt x="252" y="540"/>
                  </a:lnTo>
                  <a:lnTo>
                    <a:pt x="258" y="546"/>
                  </a:lnTo>
                  <a:lnTo>
                    <a:pt x="264" y="546"/>
                  </a:lnTo>
                  <a:lnTo>
                    <a:pt x="300" y="546"/>
                  </a:lnTo>
                  <a:lnTo>
                    <a:pt x="300" y="534"/>
                  </a:lnTo>
                  <a:lnTo>
                    <a:pt x="300" y="510"/>
                  </a:lnTo>
                  <a:lnTo>
                    <a:pt x="306" y="438"/>
                  </a:lnTo>
                  <a:lnTo>
                    <a:pt x="270" y="438"/>
                  </a:lnTo>
                  <a:lnTo>
                    <a:pt x="270" y="390"/>
                  </a:lnTo>
                  <a:lnTo>
                    <a:pt x="270" y="354"/>
                  </a:lnTo>
                  <a:lnTo>
                    <a:pt x="270" y="348"/>
                  </a:lnTo>
                  <a:lnTo>
                    <a:pt x="270" y="336"/>
                  </a:lnTo>
                  <a:lnTo>
                    <a:pt x="270" y="312"/>
                  </a:lnTo>
                  <a:lnTo>
                    <a:pt x="270" y="294"/>
                  </a:lnTo>
                  <a:lnTo>
                    <a:pt x="270" y="222"/>
                  </a:lnTo>
                  <a:lnTo>
                    <a:pt x="234" y="222"/>
                  </a:lnTo>
                  <a:lnTo>
                    <a:pt x="234" y="174"/>
                  </a:lnTo>
                  <a:lnTo>
                    <a:pt x="234" y="162"/>
                  </a:lnTo>
                  <a:lnTo>
                    <a:pt x="234" y="144"/>
                  </a:lnTo>
                  <a:lnTo>
                    <a:pt x="234" y="114"/>
                  </a:lnTo>
                  <a:lnTo>
                    <a:pt x="222" y="114"/>
                  </a:lnTo>
                  <a:lnTo>
                    <a:pt x="228" y="78"/>
                  </a:lnTo>
                  <a:lnTo>
                    <a:pt x="210" y="78"/>
                  </a:lnTo>
                  <a:lnTo>
                    <a:pt x="204" y="78"/>
                  </a:lnTo>
                  <a:lnTo>
                    <a:pt x="204" y="54"/>
                  </a:lnTo>
                  <a:lnTo>
                    <a:pt x="204" y="6"/>
                  </a:lnTo>
                  <a:lnTo>
                    <a:pt x="204" y="0"/>
                  </a:lnTo>
                  <a:lnTo>
                    <a:pt x="198" y="0"/>
                  </a:lnTo>
                  <a:lnTo>
                    <a:pt x="192" y="0"/>
                  </a:lnTo>
                  <a:lnTo>
                    <a:pt x="186" y="0"/>
                  </a:lnTo>
                  <a:lnTo>
                    <a:pt x="180" y="0"/>
                  </a:lnTo>
                  <a:lnTo>
                    <a:pt x="162" y="0"/>
                  </a:lnTo>
                  <a:lnTo>
                    <a:pt x="156" y="0"/>
                  </a:lnTo>
                  <a:lnTo>
                    <a:pt x="150" y="0"/>
                  </a:lnTo>
                  <a:lnTo>
                    <a:pt x="144" y="0"/>
                  </a:lnTo>
                  <a:lnTo>
                    <a:pt x="144" y="6"/>
                  </a:lnTo>
                  <a:lnTo>
                    <a:pt x="144" y="12"/>
                  </a:lnTo>
                  <a:lnTo>
                    <a:pt x="144" y="18"/>
                  </a:lnTo>
                  <a:lnTo>
                    <a:pt x="138" y="18"/>
                  </a:lnTo>
                  <a:lnTo>
                    <a:pt x="132" y="18"/>
                  </a:lnTo>
                  <a:lnTo>
                    <a:pt x="120" y="18"/>
                  </a:lnTo>
                  <a:lnTo>
                    <a:pt x="114" y="18"/>
                  </a:lnTo>
                  <a:lnTo>
                    <a:pt x="108" y="18"/>
                  </a:lnTo>
                  <a:lnTo>
                    <a:pt x="108" y="30"/>
                  </a:lnTo>
                  <a:lnTo>
                    <a:pt x="108" y="36"/>
                  </a:lnTo>
                  <a:lnTo>
                    <a:pt x="108" y="42"/>
                  </a:lnTo>
                  <a:lnTo>
                    <a:pt x="108" y="48"/>
                  </a:lnTo>
                  <a:lnTo>
                    <a:pt x="108" y="54"/>
                  </a:lnTo>
                  <a:lnTo>
                    <a:pt x="108" y="66"/>
                  </a:lnTo>
                  <a:lnTo>
                    <a:pt x="108" y="72"/>
                  </a:lnTo>
                  <a:lnTo>
                    <a:pt x="108" y="78"/>
                  </a:lnTo>
                  <a:lnTo>
                    <a:pt x="96" y="78"/>
                  </a:lnTo>
                  <a:lnTo>
                    <a:pt x="90" y="78"/>
                  </a:lnTo>
                  <a:lnTo>
                    <a:pt x="54" y="78"/>
                  </a:lnTo>
                  <a:lnTo>
                    <a:pt x="54" y="84"/>
                  </a:lnTo>
                  <a:lnTo>
                    <a:pt x="48" y="84"/>
                  </a:lnTo>
                  <a:lnTo>
                    <a:pt x="42" y="84"/>
                  </a:lnTo>
                  <a:lnTo>
                    <a:pt x="48" y="90"/>
                  </a:lnTo>
                  <a:lnTo>
                    <a:pt x="54" y="90"/>
                  </a:lnTo>
                  <a:lnTo>
                    <a:pt x="60" y="96"/>
                  </a:lnTo>
                  <a:lnTo>
                    <a:pt x="60" y="102"/>
                  </a:lnTo>
                  <a:lnTo>
                    <a:pt x="66" y="108"/>
                  </a:lnTo>
                  <a:lnTo>
                    <a:pt x="72" y="108"/>
                  </a:lnTo>
                  <a:lnTo>
                    <a:pt x="72" y="102"/>
                  </a:lnTo>
                  <a:lnTo>
                    <a:pt x="72" y="108"/>
                  </a:lnTo>
                  <a:lnTo>
                    <a:pt x="66" y="114"/>
                  </a:lnTo>
                  <a:lnTo>
                    <a:pt x="60" y="108"/>
                  </a:lnTo>
                  <a:lnTo>
                    <a:pt x="60" y="114"/>
                  </a:lnTo>
                  <a:lnTo>
                    <a:pt x="60" y="120"/>
                  </a:lnTo>
                  <a:lnTo>
                    <a:pt x="60" y="126"/>
                  </a:lnTo>
                  <a:lnTo>
                    <a:pt x="60" y="132"/>
                  </a:lnTo>
                  <a:lnTo>
                    <a:pt x="54" y="132"/>
                  </a:lnTo>
                  <a:lnTo>
                    <a:pt x="48" y="138"/>
                  </a:lnTo>
                  <a:lnTo>
                    <a:pt x="54" y="144"/>
                  </a:lnTo>
                  <a:lnTo>
                    <a:pt x="54" y="150"/>
                  </a:lnTo>
                  <a:lnTo>
                    <a:pt x="54" y="276"/>
                  </a:lnTo>
                  <a:lnTo>
                    <a:pt x="6" y="276"/>
                  </a:lnTo>
                  <a:lnTo>
                    <a:pt x="0" y="324"/>
                  </a:lnTo>
                  <a:close/>
                </a:path>
              </a:pathLst>
            </a:custGeom>
            <a:solidFill>
              <a:srgbClr val="FF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84" name="Freeform 52"/>
            <p:cNvSpPr>
              <a:spLocks/>
            </p:cNvSpPr>
            <p:nvPr/>
          </p:nvSpPr>
          <p:spPr bwMode="auto">
            <a:xfrm>
              <a:off x="2721" y="1917"/>
              <a:ext cx="306" cy="504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2" y="36"/>
                </a:cxn>
                <a:cxn ang="0">
                  <a:pos x="30" y="36"/>
                </a:cxn>
                <a:cxn ang="0">
                  <a:pos x="48" y="36"/>
                </a:cxn>
                <a:cxn ang="0">
                  <a:pos x="48" y="30"/>
                </a:cxn>
                <a:cxn ang="0">
                  <a:pos x="60" y="24"/>
                </a:cxn>
                <a:cxn ang="0">
                  <a:pos x="72" y="30"/>
                </a:cxn>
                <a:cxn ang="0">
                  <a:pos x="78" y="30"/>
                </a:cxn>
                <a:cxn ang="0">
                  <a:pos x="78" y="36"/>
                </a:cxn>
                <a:cxn ang="0">
                  <a:pos x="90" y="30"/>
                </a:cxn>
                <a:cxn ang="0">
                  <a:pos x="102" y="42"/>
                </a:cxn>
                <a:cxn ang="0">
                  <a:pos x="114" y="54"/>
                </a:cxn>
                <a:cxn ang="0">
                  <a:pos x="132" y="60"/>
                </a:cxn>
                <a:cxn ang="0">
                  <a:pos x="132" y="54"/>
                </a:cxn>
                <a:cxn ang="0">
                  <a:pos x="144" y="0"/>
                </a:cxn>
                <a:cxn ang="0">
                  <a:pos x="228" y="12"/>
                </a:cxn>
                <a:cxn ang="0">
                  <a:pos x="228" y="24"/>
                </a:cxn>
                <a:cxn ang="0">
                  <a:pos x="216" y="24"/>
                </a:cxn>
                <a:cxn ang="0">
                  <a:pos x="228" y="36"/>
                </a:cxn>
                <a:cxn ang="0">
                  <a:pos x="240" y="30"/>
                </a:cxn>
                <a:cxn ang="0">
                  <a:pos x="294" y="36"/>
                </a:cxn>
                <a:cxn ang="0">
                  <a:pos x="288" y="156"/>
                </a:cxn>
                <a:cxn ang="0">
                  <a:pos x="282" y="162"/>
                </a:cxn>
                <a:cxn ang="0">
                  <a:pos x="294" y="174"/>
                </a:cxn>
                <a:cxn ang="0">
                  <a:pos x="306" y="174"/>
                </a:cxn>
                <a:cxn ang="0">
                  <a:pos x="294" y="180"/>
                </a:cxn>
                <a:cxn ang="0">
                  <a:pos x="294" y="198"/>
                </a:cxn>
                <a:cxn ang="0">
                  <a:pos x="282" y="210"/>
                </a:cxn>
                <a:cxn ang="0">
                  <a:pos x="288" y="348"/>
                </a:cxn>
                <a:cxn ang="0">
                  <a:pos x="258" y="396"/>
                </a:cxn>
                <a:cxn ang="0">
                  <a:pos x="282" y="432"/>
                </a:cxn>
                <a:cxn ang="0">
                  <a:pos x="246" y="432"/>
                </a:cxn>
                <a:cxn ang="0">
                  <a:pos x="204" y="432"/>
                </a:cxn>
                <a:cxn ang="0">
                  <a:pos x="138" y="432"/>
                </a:cxn>
                <a:cxn ang="0">
                  <a:pos x="138" y="468"/>
                </a:cxn>
                <a:cxn ang="0">
                  <a:pos x="138" y="486"/>
                </a:cxn>
                <a:cxn ang="0">
                  <a:pos x="126" y="504"/>
                </a:cxn>
                <a:cxn ang="0">
                  <a:pos x="90" y="498"/>
                </a:cxn>
                <a:cxn ang="0">
                  <a:pos x="84" y="492"/>
                </a:cxn>
                <a:cxn ang="0">
                  <a:pos x="78" y="492"/>
                </a:cxn>
                <a:cxn ang="0">
                  <a:pos x="84" y="480"/>
                </a:cxn>
                <a:cxn ang="0">
                  <a:pos x="90" y="468"/>
                </a:cxn>
                <a:cxn ang="0">
                  <a:pos x="102" y="456"/>
                </a:cxn>
                <a:cxn ang="0">
                  <a:pos x="108" y="444"/>
                </a:cxn>
                <a:cxn ang="0">
                  <a:pos x="114" y="432"/>
                </a:cxn>
                <a:cxn ang="0">
                  <a:pos x="102" y="432"/>
                </a:cxn>
                <a:cxn ang="0">
                  <a:pos x="96" y="432"/>
                </a:cxn>
                <a:cxn ang="0">
                  <a:pos x="90" y="420"/>
                </a:cxn>
                <a:cxn ang="0">
                  <a:pos x="96" y="402"/>
                </a:cxn>
                <a:cxn ang="0">
                  <a:pos x="102" y="390"/>
                </a:cxn>
                <a:cxn ang="0">
                  <a:pos x="108" y="378"/>
                </a:cxn>
                <a:cxn ang="0">
                  <a:pos x="102" y="366"/>
                </a:cxn>
                <a:cxn ang="0">
                  <a:pos x="90" y="360"/>
                </a:cxn>
                <a:cxn ang="0">
                  <a:pos x="78" y="354"/>
                </a:cxn>
                <a:cxn ang="0">
                  <a:pos x="66" y="348"/>
                </a:cxn>
                <a:cxn ang="0">
                  <a:pos x="0" y="138"/>
                </a:cxn>
              </a:cxnLst>
              <a:rect l="0" t="0" r="r" b="b"/>
              <a:pathLst>
                <a:path w="306" h="504">
                  <a:moveTo>
                    <a:pt x="0" y="138"/>
                  </a:moveTo>
                  <a:lnTo>
                    <a:pt x="0" y="54"/>
                  </a:lnTo>
                  <a:lnTo>
                    <a:pt x="0" y="42"/>
                  </a:lnTo>
                  <a:lnTo>
                    <a:pt x="6" y="42"/>
                  </a:lnTo>
                  <a:lnTo>
                    <a:pt x="12" y="42"/>
                  </a:lnTo>
                  <a:lnTo>
                    <a:pt x="12" y="36"/>
                  </a:lnTo>
                  <a:lnTo>
                    <a:pt x="18" y="36"/>
                  </a:lnTo>
                  <a:lnTo>
                    <a:pt x="24" y="36"/>
                  </a:lnTo>
                  <a:lnTo>
                    <a:pt x="30" y="36"/>
                  </a:lnTo>
                  <a:lnTo>
                    <a:pt x="36" y="36"/>
                  </a:lnTo>
                  <a:lnTo>
                    <a:pt x="42" y="36"/>
                  </a:lnTo>
                  <a:lnTo>
                    <a:pt x="48" y="36"/>
                  </a:lnTo>
                  <a:lnTo>
                    <a:pt x="48" y="30"/>
                  </a:lnTo>
                  <a:lnTo>
                    <a:pt x="54" y="30"/>
                  </a:lnTo>
                  <a:lnTo>
                    <a:pt x="48" y="30"/>
                  </a:lnTo>
                  <a:lnTo>
                    <a:pt x="54" y="30"/>
                  </a:lnTo>
                  <a:lnTo>
                    <a:pt x="60" y="30"/>
                  </a:lnTo>
                  <a:lnTo>
                    <a:pt x="60" y="24"/>
                  </a:lnTo>
                  <a:lnTo>
                    <a:pt x="66" y="24"/>
                  </a:lnTo>
                  <a:lnTo>
                    <a:pt x="72" y="24"/>
                  </a:lnTo>
                  <a:lnTo>
                    <a:pt x="72" y="30"/>
                  </a:lnTo>
                  <a:lnTo>
                    <a:pt x="72" y="24"/>
                  </a:lnTo>
                  <a:lnTo>
                    <a:pt x="78" y="24"/>
                  </a:lnTo>
                  <a:lnTo>
                    <a:pt x="78" y="30"/>
                  </a:lnTo>
                  <a:lnTo>
                    <a:pt x="72" y="30"/>
                  </a:lnTo>
                  <a:lnTo>
                    <a:pt x="78" y="30"/>
                  </a:lnTo>
                  <a:lnTo>
                    <a:pt x="78" y="36"/>
                  </a:lnTo>
                  <a:lnTo>
                    <a:pt x="84" y="36"/>
                  </a:lnTo>
                  <a:lnTo>
                    <a:pt x="84" y="30"/>
                  </a:lnTo>
                  <a:lnTo>
                    <a:pt x="90" y="30"/>
                  </a:lnTo>
                  <a:lnTo>
                    <a:pt x="96" y="36"/>
                  </a:lnTo>
                  <a:lnTo>
                    <a:pt x="102" y="36"/>
                  </a:lnTo>
                  <a:lnTo>
                    <a:pt x="102" y="42"/>
                  </a:lnTo>
                  <a:lnTo>
                    <a:pt x="102" y="48"/>
                  </a:lnTo>
                  <a:lnTo>
                    <a:pt x="108" y="54"/>
                  </a:lnTo>
                  <a:lnTo>
                    <a:pt x="114" y="54"/>
                  </a:lnTo>
                  <a:lnTo>
                    <a:pt x="120" y="54"/>
                  </a:lnTo>
                  <a:lnTo>
                    <a:pt x="120" y="60"/>
                  </a:lnTo>
                  <a:lnTo>
                    <a:pt x="132" y="60"/>
                  </a:lnTo>
                  <a:lnTo>
                    <a:pt x="126" y="60"/>
                  </a:lnTo>
                  <a:lnTo>
                    <a:pt x="132" y="60"/>
                  </a:lnTo>
                  <a:lnTo>
                    <a:pt x="132" y="54"/>
                  </a:lnTo>
                  <a:lnTo>
                    <a:pt x="138" y="54"/>
                  </a:lnTo>
                  <a:lnTo>
                    <a:pt x="144" y="54"/>
                  </a:lnTo>
                  <a:lnTo>
                    <a:pt x="144" y="0"/>
                  </a:lnTo>
                  <a:lnTo>
                    <a:pt x="228" y="0"/>
                  </a:lnTo>
                  <a:lnTo>
                    <a:pt x="222" y="6"/>
                  </a:lnTo>
                  <a:lnTo>
                    <a:pt x="228" y="12"/>
                  </a:lnTo>
                  <a:lnTo>
                    <a:pt x="234" y="18"/>
                  </a:lnTo>
                  <a:lnTo>
                    <a:pt x="240" y="18"/>
                  </a:lnTo>
                  <a:lnTo>
                    <a:pt x="228" y="24"/>
                  </a:lnTo>
                  <a:lnTo>
                    <a:pt x="222" y="24"/>
                  </a:lnTo>
                  <a:lnTo>
                    <a:pt x="222" y="18"/>
                  </a:lnTo>
                  <a:lnTo>
                    <a:pt x="216" y="24"/>
                  </a:lnTo>
                  <a:lnTo>
                    <a:pt x="216" y="30"/>
                  </a:lnTo>
                  <a:lnTo>
                    <a:pt x="222" y="30"/>
                  </a:lnTo>
                  <a:lnTo>
                    <a:pt x="228" y="36"/>
                  </a:lnTo>
                  <a:lnTo>
                    <a:pt x="240" y="30"/>
                  </a:lnTo>
                  <a:lnTo>
                    <a:pt x="240" y="24"/>
                  </a:lnTo>
                  <a:lnTo>
                    <a:pt x="240" y="30"/>
                  </a:lnTo>
                  <a:lnTo>
                    <a:pt x="240" y="36"/>
                  </a:lnTo>
                  <a:lnTo>
                    <a:pt x="264" y="30"/>
                  </a:lnTo>
                  <a:lnTo>
                    <a:pt x="294" y="36"/>
                  </a:lnTo>
                  <a:lnTo>
                    <a:pt x="294" y="72"/>
                  </a:lnTo>
                  <a:lnTo>
                    <a:pt x="288" y="150"/>
                  </a:lnTo>
                  <a:lnTo>
                    <a:pt x="288" y="156"/>
                  </a:lnTo>
                  <a:lnTo>
                    <a:pt x="282" y="156"/>
                  </a:lnTo>
                  <a:lnTo>
                    <a:pt x="276" y="156"/>
                  </a:lnTo>
                  <a:lnTo>
                    <a:pt x="282" y="162"/>
                  </a:lnTo>
                  <a:lnTo>
                    <a:pt x="288" y="162"/>
                  </a:lnTo>
                  <a:lnTo>
                    <a:pt x="294" y="168"/>
                  </a:lnTo>
                  <a:lnTo>
                    <a:pt x="294" y="174"/>
                  </a:lnTo>
                  <a:lnTo>
                    <a:pt x="300" y="180"/>
                  </a:lnTo>
                  <a:lnTo>
                    <a:pt x="306" y="180"/>
                  </a:lnTo>
                  <a:lnTo>
                    <a:pt x="306" y="174"/>
                  </a:lnTo>
                  <a:lnTo>
                    <a:pt x="306" y="180"/>
                  </a:lnTo>
                  <a:lnTo>
                    <a:pt x="300" y="186"/>
                  </a:lnTo>
                  <a:lnTo>
                    <a:pt x="294" y="180"/>
                  </a:lnTo>
                  <a:lnTo>
                    <a:pt x="294" y="186"/>
                  </a:lnTo>
                  <a:lnTo>
                    <a:pt x="294" y="192"/>
                  </a:lnTo>
                  <a:lnTo>
                    <a:pt x="294" y="198"/>
                  </a:lnTo>
                  <a:lnTo>
                    <a:pt x="294" y="204"/>
                  </a:lnTo>
                  <a:lnTo>
                    <a:pt x="288" y="204"/>
                  </a:lnTo>
                  <a:lnTo>
                    <a:pt x="282" y="210"/>
                  </a:lnTo>
                  <a:lnTo>
                    <a:pt x="288" y="216"/>
                  </a:lnTo>
                  <a:lnTo>
                    <a:pt x="288" y="222"/>
                  </a:lnTo>
                  <a:lnTo>
                    <a:pt x="288" y="348"/>
                  </a:lnTo>
                  <a:lnTo>
                    <a:pt x="240" y="348"/>
                  </a:lnTo>
                  <a:lnTo>
                    <a:pt x="234" y="396"/>
                  </a:lnTo>
                  <a:lnTo>
                    <a:pt x="258" y="396"/>
                  </a:lnTo>
                  <a:lnTo>
                    <a:pt x="258" y="408"/>
                  </a:lnTo>
                  <a:lnTo>
                    <a:pt x="282" y="408"/>
                  </a:lnTo>
                  <a:lnTo>
                    <a:pt x="282" y="432"/>
                  </a:lnTo>
                  <a:lnTo>
                    <a:pt x="264" y="432"/>
                  </a:lnTo>
                  <a:lnTo>
                    <a:pt x="258" y="432"/>
                  </a:lnTo>
                  <a:lnTo>
                    <a:pt x="246" y="432"/>
                  </a:lnTo>
                  <a:lnTo>
                    <a:pt x="234" y="432"/>
                  </a:lnTo>
                  <a:lnTo>
                    <a:pt x="222" y="432"/>
                  </a:lnTo>
                  <a:lnTo>
                    <a:pt x="204" y="432"/>
                  </a:lnTo>
                  <a:lnTo>
                    <a:pt x="198" y="432"/>
                  </a:lnTo>
                  <a:lnTo>
                    <a:pt x="174" y="432"/>
                  </a:lnTo>
                  <a:lnTo>
                    <a:pt x="138" y="432"/>
                  </a:lnTo>
                  <a:lnTo>
                    <a:pt x="138" y="444"/>
                  </a:lnTo>
                  <a:lnTo>
                    <a:pt x="138" y="462"/>
                  </a:lnTo>
                  <a:lnTo>
                    <a:pt x="138" y="468"/>
                  </a:lnTo>
                  <a:lnTo>
                    <a:pt x="138" y="474"/>
                  </a:lnTo>
                  <a:lnTo>
                    <a:pt x="138" y="480"/>
                  </a:lnTo>
                  <a:lnTo>
                    <a:pt x="138" y="486"/>
                  </a:lnTo>
                  <a:lnTo>
                    <a:pt x="138" y="498"/>
                  </a:lnTo>
                  <a:lnTo>
                    <a:pt x="138" y="504"/>
                  </a:lnTo>
                  <a:lnTo>
                    <a:pt x="126" y="504"/>
                  </a:lnTo>
                  <a:lnTo>
                    <a:pt x="120" y="504"/>
                  </a:lnTo>
                  <a:lnTo>
                    <a:pt x="102" y="504"/>
                  </a:lnTo>
                  <a:lnTo>
                    <a:pt x="90" y="498"/>
                  </a:lnTo>
                  <a:lnTo>
                    <a:pt x="84" y="498"/>
                  </a:lnTo>
                  <a:lnTo>
                    <a:pt x="78" y="498"/>
                  </a:lnTo>
                  <a:lnTo>
                    <a:pt x="84" y="492"/>
                  </a:lnTo>
                  <a:lnTo>
                    <a:pt x="78" y="492"/>
                  </a:lnTo>
                  <a:lnTo>
                    <a:pt x="84" y="492"/>
                  </a:lnTo>
                  <a:lnTo>
                    <a:pt x="78" y="492"/>
                  </a:lnTo>
                  <a:lnTo>
                    <a:pt x="78" y="486"/>
                  </a:lnTo>
                  <a:lnTo>
                    <a:pt x="84" y="486"/>
                  </a:lnTo>
                  <a:lnTo>
                    <a:pt x="84" y="480"/>
                  </a:lnTo>
                  <a:lnTo>
                    <a:pt x="84" y="474"/>
                  </a:lnTo>
                  <a:lnTo>
                    <a:pt x="90" y="474"/>
                  </a:lnTo>
                  <a:lnTo>
                    <a:pt x="90" y="468"/>
                  </a:lnTo>
                  <a:lnTo>
                    <a:pt x="90" y="462"/>
                  </a:lnTo>
                  <a:lnTo>
                    <a:pt x="96" y="462"/>
                  </a:lnTo>
                  <a:lnTo>
                    <a:pt x="102" y="456"/>
                  </a:lnTo>
                  <a:lnTo>
                    <a:pt x="108" y="456"/>
                  </a:lnTo>
                  <a:lnTo>
                    <a:pt x="108" y="450"/>
                  </a:lnTo>
                  <a:lnTo>
                    <a:pt x="108" y="444"/>
                  </a:lnTo>
                  <a:lnTo>
                    <a:pt x="114" y="444"/>
                  </a:lnTo>
                  <a:lnTo>
                    <a:pt x="108" y="438"/>
                  </a:lnTo>
                  <a:lnTo>
                    <a:pt x="114" y="432"/>
                  </a:lnTo>
                  <a:lnTo>
                    <a:pt x="108" y="432"/>
                  </a:lnTo>
                  <a:lnTo>
                    <a:pt x="102" y="426"/>
                  </a:lnTo>
                  <a:lnTo>
                    <a:pt x="102" y="432"/>
                  </a:lnTo>
                  <a:lnTo>
                    <a:pt x="102" y="426"/>
                  </a:lnTo>
                  <a:lnTo>
                    <a:pt x="102" y="432"/>
                  </a:lnTo>
                  <a:lnTo>
                    <a:pt x="96" y="432"/>
                  </a:lnTo>
                  <a:lnTo>
                    <a:pt x="96" y="426"/>
                  </a:lnTo>
                  <a:lnTo>
                    <a:pt x="96" y="420"/>
                  </a:lnTo>
                  <a:lnTo>
                    <a:pt x="90" y="420"/>
                  </a:lnTo>
                  <a:lnTo>
                    <a:pt x="90" y="414"/>
                  </a:lnTo>
                  <a:lnTo>
                    <a:pt x="96" y="408"/>
                  </a:lnTo>
                  <a:lnTo>
                    <a:pt x="96" y="402"/>
                  </a:lnTo>
                  <a:lnTo>
                    <a:pt x="102" y="402"/>
                  </a:lnTo>
                  <a:lnTo>
                    <a:pt x="102" y="396"/>
                  </a:lnTo>
                  <a:lnTo>
                    <a:pt x="102" y="390"/>
                  </a:lnTo>
                  <a:lnTo>
                    <a:pt x="108" y="390"/>
                  </a:lnTo>
                  <a:lnTo>
                    <a:pt x="108" y="384"/>
                  </a:lnTo>
                  <a:lnTo>
                    <a:pt x="108" y="378"/>
                  </a:lnTo>
                  <a:lnTo>
                    <a:pt x="108" y="372"/>
                  </a:lnTo>
                  <a:lnTo>
                    <a:pt x="102" y="372"/>
                  </a:lnTo>
                  <a:lnTo>
                    <a:pt x="102" y="366"/>
                  </a:lnTo>
                  <a:lnTo>
                    <a:pt x="96" y="366"/>
                  </a:lnTo>
                  <a:lnTo>
                    <a:pt x="90" y="366"/>
                  </a:lnTo>
                  <a:lnTo>
                    <a:pt x="90" y="360"/>
                  </a:lnTo>
                  <a:lnTo>
                    <a:pt x="90" y="354"/>
                  </a:lnTo>
                  <a:lnTo>
                    <a:pt x="84" y="354"/>
                  </a:lnTo>
                  <a:lnTo>
                    <a:pt x="78" y="354"/>
                  </a:lnTo>
                  <a:lnTo>
                    <a:pt x="78" y="348"/>
                  </a:lnTo>
                  <a:lnTo>
                    <a:pt x="72" y="348"/>
                  </a:lnTo>
                  <a:lnTo>
                    <a:pt x="66" y="348"/>
                  </a:lnTo>
                  <a:lnTo>
                    <a:pt x="66" y="342"/>
                  </a:lnTo>
                  <a:lnTo>
                    <a:pt x="72" y="144"/>
                  </a:lnTo>
                  <a:lnTo>
                    <a:pt x="0" y="138"/>
                  </a:lnTo>
                  <a:close/>
                </a:path>
              </a:pathLst>
            </a:custGeom>
            <a:solidFill>
              <a:srgbClr val="FF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85" name="Freeform 53"/>
            <p:cNvSpPr>
              <a:spLocks/>
            </p:cNvSpPr>
            <p:nvPr/>
          </p:nvSpPr>
          <p:spPr bwMode="auto">
            <a:xfrm>
              <a:off x="2781" y="765"/>
              <a:ext cx="306" cy="498"/>
            </a:xfrm>
            <a:custGeom>
              <a:avLst/>
              <a:gdLst/>
              <a:ahLst/>
              <a:cxnLst>
                <a:cxn ang="0">
                  <a:pos x="6" y="456"/>
                </a:cxn>
                <a:cxn ang="0">
                  <a:pos x="108" y="462"/>
                </a:cxn>
                <a:cxn ang="0">
                  <a:pos x="168" y="462"/>
                </a:cxn>
                <a:cxn ang="0">
                  <a:pos x="228" y="498"/>
                </a:cxn>
                <a:cxn ang="0">
                  <a:pos x="240" y="492"/>
                </a:cxn>
                <a:cxn ang="0">
                  <a:pos x="240" y="480"/>
                </a:cxn>
                <a:cxn ang="0">
                  <a:pos x="240" y="468"/>
                </a:cxn>
                <a:cxn ang="0">
                  <a:pos x="240" y="450"/>
                </a:cxn>
                <a:cxn ang="0">
                  <a:pos x="240" y="414"/>
                </a:cxn>
                <a:cxn ang="0">
                  <a:pos x="240" y="402"/>
                </a:cxn>
                <a:cxn ang="0">
                  <a:pos x="240" y="366"/>
                </a:cxn>
                <a:cxn ang="0">
                  <a:pos x="240" y="354"/>
                </a:cxn>
                <a:cxn ang="0">
                  <a:pos x="246" y="318"/>
                </a:cxn>
                <a:cxn ang="0">
                  <a:pos x="246" y="282"/>
                </a:cxn>
                <a:cxn ang="0">
                  <a:pos x="240" y="264"/>
                </a:cxn>
                <a:cxn ang="0">
                  <a:pos x="240" y="252"/>
                </a:cxn>
                <a:cxn ang="0">
                  <a:pos x="240" y="222"/>
                </a:cxn>
                <a:cxn ang="0">
                  <a:pos x="252" y="210"/>
                </a:cxn>
                <a:cxn ang="0">
                  <a:pos x="276" y="210"/>
                </a:cxn>
                <a:cxn ang="0">
                  <a:pos x="294" y="210"/>
                </a:cxn>
                <a:cxn ang="0">
                  <a:pos x="306" y="210"/>
                </a:cxn>
                <a:cxn ang="0">
                  <a:pos x="306" y="198"/>
                </a:cxn>
                <a:cxn ang="0">
                  <a:pos x="306" y="138"/>
                </a:cxn>
                <a:cxn ang="0">
                  <a:pos x="294" y="126"/>
                </a:cxn>
                <a:cxn ang="0">
                  <a:pos x="294" y="102"/>
                </a:cxn>
                <a:cxn ang="0">
                  <a:pos x="282" y="102"/>
                </a:cxn>
                <a:cxn ang="0">
                  <a:pos x="270" y="90"/>
                </a:cxn>
                <a:cxn ang="0">
                  <a:pos x="246" y="66"/>
                </a:cxn>
                <a:cxn ang="0">
                  <a:pos x="240" y="54"/>
                </a:cxn>
                <a:cxn ang="0">
                  <a:pos x="240" y="36"/>
                </a:cxn>
                <a:cxn ang="0">
                  <a:pos x="234" y="30"/>
                </a:cxn>
                <a:cxn ang="0">
                  <a:pos x="228" y="24"/>
                </a:cxn>
                <a:cxn ang="0">
                  <a:pos x="222" y="18"/>
                </a:cxn>
                <a:cxn ang="0">
                  <a:pos x="210" y="12"/>
                </a:cxn>
                <a:cxn ang="0">
                  <a:pos x="204" y="0"/>
                </a:cxn>
                <a:cxn ang="0">
                  <a:pos x="174" y="0"/>
                </a:cxn>
                <a:cxn ang="0">
                  <a:pos x="174" y="132"/>
                </a:cxn>
                <a:cxn ang="0">
                  <a:pos x="96" y="132"/>
                </a:cxn>
                <a:cxn ang="0">
                  <a:pos x="60" y="204"/>
                </a:cxn>
                <a:cxn ang="0">
                  <a:pos x="48" y="204"/>
                </a:cxn>
                <a:cxn ang="0">
                  <a:pos x="18" y="204"/>
                </a:cxn>
                <a:cxn ang="0">
                  <a:pos x="12" y="240"/>
                </a:cxn>
                <a:cxn ang="0">
                  <a:pos x="12" y="402"/>
                </a:cxn>
                <a:cxn ang="0">
                  <a:pos x="18" y="408"/>
                </a:cxn>
                <a:cxn ang="0">
                  <a:pos x="0" y="456"/>
                </a:cxn>
              </a:cxnLst>
              <a:rect l="0" t="0" r="r" b="b"/>
              <a:pathLst>
                <a:path w="306" h="498">
                  <a:moveTo>
                    <a:pt x="0" y="456"/>
                  </a:moveTo>
                  <a:lnTo>
                    <a:pt x="6" y="456"/>
                  </a:lnTo>
                  <a:lnTo>
                    <a:pt x="18" y="456"/>
                  </a:lnTo>
                  <a:lnTo>
                    <a:pt x="108" y="462"/>
                  </a:lnTo>
                  <a:lnTo>
                    <a:pt x="150" y="462"/>
                  </a:lnTo>
                  <a:lnTo>
                    <a:pt x="168" y="462"/>
                  </a:lnTo>
                  <a:lnTo>
                    <a:pt x="168" y="498"/>
                  </a:lnTo>
                  <a:lnTo>
                    <a:pt x="228" y="498"/>
                  </a:lnTo>
                  <a:lnTo>
                    <a:pt x="240" y="498"/>
                  </a:lnTo>
                  <a:lnTo>
                    <a:pt x="240" y="492"/>
                  </a:lnTo>
                  <a:lnTo>
                    <a:pt x="240" y="486"/>
                  </a:lnTo>
                  <a:lnTo>
                    <a:pt x="240" y="480"/>
                  </a:lnTo>
                  <a:lnTo>
                    <a:pt x="240" y="474"/>
                  </a:lnTo>
                  <a:lnTo>
                    <a:pt x="240" y="468"/>
                  </a:lnTo>
                  <a:lnTo>
                    <a:pt x="240" y="456"/>
                  </a:lnTo>
                  <a:lnTo>
                    <a:pt x="240" y="450"/>
                  </a:lnTo>
                  <a:lnTo>
                    <a:pt x="240" y="444"/>
                  </a:lnTo>
                  <a:lnTo>
                    <a:pt x="240" y="414"/>
                  </a:lnTo>
                  <a:lnTo>
                    <a:pt x="240" y="408"/>
                  </a:lnTo>
                  <a:lnTo>
                    <a:pt x="240" y="402"/>
                  </a:lnTo>
                  <a:lnTo>
                    <a:pt x="240" y="390"/>
                  </a:lnTo>
                  <a:lnTo>
                    <a:pt x="240" y="366"/>
                  </a:lnTo>
                  <a:lnTo>
                    <a:pt x="240" y="360"/>
                  </a:lnTo>
                  <a:lnTo>
                    <a:pt x="240" y="354"/>
                  </a:lnTo>
                  <a:lnTo>
                    <a:pt x="240" y="330"/>
                  </a:lnTo>
                  <a:lnTo>
                    <a:pt x="246" y="318"/>
                  </a:lnTo>
                  <a:lnTo>
                    <a:pt x="246" y="306"/>
                  </a:lnTo>
                  <a:lnTo>
                    <a:pt x="246" y="282"/>
                  </a:lnTo>
                  <a:lnTo>
                    <a:pt x="240" y="282"/>
                  </a:lnTo>
                  <a:lnTo>
                    <a:pt x="240" y="264"/>
                  </a:lnTo>
                  <a:lnTo>
                    <a:pt x="240" y="258"/>
                  </a:lnTo>
                  <a:lnTo>
                    <a:pt x="240" y="252"/>
                  </a:lnTo>
                  <a:lnTo>
                    <a:pt x="240" y="234"/>
                  </a:lnTo>
                  <a:lnTo>
                    <a:pt x="240" y="222"/>
                  </a:lnTo>
                  <a:lnTo>
                    <a:pt x="252" y="222"/>
                  </a:lnTo>
                  <a:lnTo>
                    <a:pt x="252" y="210"/>
                  </a:lnTo>
                  <a:lnTo>
                    <a:pt x="270" y="210"/>
                  </a:lnTo>
                  <a:lnTo>
                    <a:pt x="276" y="210"/>
                  </a:lnTo>
                  <a:lnTo>
                    <a:pt x="288" y="210"/>
                  </a:lnTo>
                  <a:lnTo>
                    <a:pt x="294" y="210"/>
                  </a:lnTo>
                  <a:lnTo>
                    <a:pt x="300" y="210"/>
                  </a:lnTo>
                  <a:lnTo>
                    <a:pt x="306" y="210"/>
                  </a:lnTo>
                  <a:lnTo>
                    <a:pt x="306" y="204"/>
                  </a:lnTo>
                  <a:lnTo>
                    <a:pt x="306" y="198"/>
                  </a:lnTo>
                  <a:lnTo>
                    <a:pt x="306" y="174"/>
                  </a:lnTo>
                  <a:lnTo>
                    <a:pt x="306" y="138"/>
                  </a:lnTo>
                  <a:lnTo>
                    <a:pt x="294" y="138"/>
                  </a:lnTo>
                  <a:lnTo>
                    <a:pt x="294" y="126"/>
                  </a:lnTo>
                  <a:lnTo>
                    <a:pt x="294" y="108"/>
                  </a:lnTo>
                  <a:lnTo>
                    <a:pt x="294" y="102"/>
                  </a:lnTo>
                  <a:lnTo>
                    <a:pt x="288" y="102"/>
                  </a:lnTo>
                  <a:lnTo>
                    <a:pt x="282" y="102"/>
                  </a:lnTo>
                  <a:lnTo>
                    <a:pt x="282" y="90"/>
                  </a:lnTo>
                  <a:lnTo>
                    <a:pt x="270" y="90"/>
                  </a:lnTo>
                  <a:lnTo>
                    <a:pt x="270" y="66"/>
                  </a:lnTo>
                  <a:lnTo>
                    <a:pt x="246" y="66"/>
                  </a:lnTo>
                  <a:lnTo>
                    <a:pt x="246" y="54"/>
                  </a:lnTo>
                  <a:lnTo>
                    <a:pt x="240" y="54"/>
                  </a:lnTo>
                  <a:lnTo>
                    <a:pt x="240" y="42"/>
                  </a:lnTo>
                  <a:lnTo>
                    <a:pt x="240" y="36"/>
                  </a:lnTo>
                  <a:lnTo>
                    <a:pt x="240" y="30"/>
                  </a:lnTo>
                  <a:lnTo>
                    <a:pt x="234" y="30"/>
                  </a:lnTo>
                  <a:lnTo>
                    <a:pt x="234" y="24"/>
                  </a:lnTo>
                  <a:lnTo>
                    <a:pt x="228" y="24"/>
                  </a:lnTo>
                  <a:lnTo>
                    <a:pt x="222" y="24"/>
                  </a:lnTo>
                  <a:lnTo>
                    <a:pt x="222" y="18"/>
                  </a:lnTo>
                  <a:lnTo>
                    <a:pt x="210" y="18"/>
                  </a:lnTo>
                  <a:lnTo>
                    <a:pt x="210" y="12"/>
                  </a:lnTo>
                  <a:lnTo>
                    <a:pt x="204" y="12"/>
                  </a:lnTo>
                  <a:lnTo>
                    <a:pt x="204" y="0"/>
                  </a:lnTo>
                  <a:lnTo>
                    <a:pt x="198" y="0"/>
                  </a:lnTo>
                  <a:lnTo>
                    <a:pt x="174" y="0"/>
                  </a:lnTo>
                  <a:lnTo>
                    <a:pt x="174" y="36"/>
                  </a:lnTo>
                  <a:lnTo>
                    <a:pt x="174" y="132"/>
                  </a:lnTo>
                  <a:lnTo>
                    <a:pt x="120" y="132"/>
                  </a:lnTo>
                  <a:lnTo>
                    <a:pt x="96" y="132"/>
                  </a:lnTo>
                  <a:lnTo>
                    <a:pt x="96" y="204"/>
                  </a:lnTo>
                  <a:lnTo>
                    <a:pt x="60" y="204"/>
                  </a:lnTo>
                  <a:lnTo>
                    <a:pt x="54" y="204"/>
                  </a:lnTo>
                  <a:lnTo>
                    <a:pt x="48" y="204"/>
                  </a:lnTo>
                  <a:lnTo>
                    <a:pt x="24" y="204"/>
                  </a:lnTo>
                  <a:lnTo>
                    <a:pt x="18" y="204"/>
                  </a:lnTo>
                  <a:lnTo>
                    <a:pt x="12" y="204"/>
                  </a:lnTo>
                  <a:lnTo>
                    <a:pt x="12" y="240"/>
                  </a:lnTo>
                  <a:lnTo>
                    <a:pt x="18" y="390"/>
                  </a:lnTo>
                  <a:lnTo>
                    <a:pt x="12" y="402"/>
                  </a:lnTo>
                  <a:lnTo>
                    <a:pt x="18" y="402"/>
                  </a:lnTo>
                  <a:lnTo>
                    <a:pt x="18" y="408"/>
                  </a:lnTo>
                  <a:lnTo>
                    <a:pt x="0" y="408"/>
                  </a:lnTo>
                  <a:lnTo>
                    <a:pt x="0" y="456"/>
                  </a:lnTo>
                  <a:close/>
                </a:path>
              </a:pathLst>
            </a:custGeom>
            <a:solidFill>
              <a:srgbClr val="FF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86" name="Freeform 54"/>
            <p:cNvSpPr>
              <a:spLocks/>
            </p:cNvSpPr>
            <p:nvPr/>
          </p:nvSpPr>
          <p:spPr bwMode="auto">
            <a:xfrm>
              <a:off x="2306" y="1065"/>
              <a:ext cx="391" cy="348"/>
            </a:xfrm>
            <a:custGeom>
              <a:avLst/>
              <a:gdLst/>
              <a:ahLst/>
              <a:cxnLst>
                <a:cxn ang="0">
                  <a:pos x="24" y="342"/>
                </a:cxn>
                <a:cxn ang="0">
                  <a:pos x="48" y="342"/>
                </a:cxn>
                <a:cxn ang="0">
                  <a:pos x="67" y="342"/>
                </a:cxn>
                <a:cxn ang="0">
                  <a:pos x="103" y="342"/>
                </a:cxn>
                <a:cxn ang="0">
                  <a:pos x="121" y="342"/>
                </a:cxn>
                <a:cxn ang="0">
                  <a:pos x="313" y="348"/>
                </a:cxn>
                <a:cxn ang="0">
                  <a:pos x="391" y="312"/>
                </a:cxn>
                <a:cxn ang="0">
                  <a:pos x="379" y="300"/>
                </a:cxn>
                <a:cxn ang="0">
                  <a:pos x="373" y="288"/>
                </a:cxn>
                <a:cxn ang="0">
                  <a:pos x="367" y="270"/>
                </a:cxn>
                <a:cxn ang="0">
                  <a:pos x="373" y="252"/>
                </a:cxn>
                <a:cxn ang="0">
                  <a:pos x="379" y="234"/>
                </a:cxn>
                <a:cxn ang="0">
                  <a:pos x="379" y="210"/>
                </a:cxn>
                <a:cxn ang="0">
                  <a:pos x="355" y="210"/>
                </a:cxn>
                <a:cxn ang="0">
                  <a:pos x="343" y="198"/>
                </a:cxn>
                <a:cxn ang="0">
                  <a:pos x="325" y="180"/>
                </a:cxn>
                <a:cxn ang="0">
                  <a:pos x="307" y="162"/>
                </a:cxn>
                <a:cxn ang="0">
                  <a:pos x="289" y="162"/>
                </a:cxn>
                <a:cxn ang="0">
                  <a:pos x="277" y="174"/>
                </a:cxn>
                <a:cxn ang="0">
                  <a:pos x="265" y="174"/>
                </a:cxn>
                <a:cxn ang="0">
                  <a:pos x="253" y="156"/>
                </a:cxn>
                <a:cxn ang="0">
                  <a:pos x="235" y="168"/>
                </a:cxn>
                <a:cxn ang="0">
                  <a:pos x="217" y="168"/>
                </a:cxn>
                <a:cxn ang="0">
                  <a:pos x="205" y="162"/>
                </a:cxn>
                <a:cxn ang="0">
                  <a:pos x="211" y="150"/>
                </a:cxn>
                <a:cxn ang="0">
                  <a:pos x="223" y="132"/>
                </a:cxn>
                <a:cxn ang="0">
                  <a:pos x="217" y="108"/>
                </a:cxn>
                <a:cxn ang="0">
                  <a:pos x="217" y="90"/>
                </a:cxn>
                <a:cxn ang="0">
                  <a:pos x="235" y="90"/>
                </a:cxn>
                <a:cxn ang="0">
                  <a:pos x="235" y="72"/>
                </a:cxn>
                <a:cxn ang="0">
                  <a:pos x="223" y="60"/>
                </a:cxn>
                <a:cxn ang="0">
                  <a:pos x="205" y="60"/>
                </a:cxn>
                <a:cxn ang="0">
                  <a:pos x="199" y="42"/>
                </a:cxn>
                <a:cxn ang="0">
                  <a:pos x="187" y="18"/>
                </a:cxn>
                <a:cxn ang="0">
                  <a:pos x="175" y="18"/>
                </a:cxn>
                <a:cxn ang="0">
                  <a:pos x="157" y="24"/>
                </a:cxn>
                <a:cxn ang="0">
                  <a:pos x="151" y="0"/>
                </a:cxn>
                <a:cxn ang="0">
                  <a:pos x="115" y="60"/>
                </a:cxn>
                <a:cxn ang="0">
                  <a:pos x="85" y="60"/>
                </a:cxn>
                <a:cxn ang="0">
                  <a:pos x="42" y="132"/>
                </a:cxn>
                <a:cxn ang="0">
                  <a:pos x="0" y="198"/>
                </a:cxn>
                <a:cxn ang="0">
                  <a:pos x="0" y="312"/>
                </a:cxn>
                <a:cxn ang="0">
                  <a:pos x="0" y="342"/>
                </a:cxn>
              </a:cxnLst>
              <a:rect l="0" t="0" r="r" b="b"/>
              <a:pathLst>
                <a:path w="391" h="348">
                  <a:moveTo>
                    <a:pt x="0" y="342"/>
                  </a:moveTo>
                  <a:lnTo>
                    <a:pt x="12" y="342"/>
                  </a:lnTo>
                  <a:lnTo>
                    <a:pt x="24" y="342"/>
                  </a:lnTo>
                  <a:lnTo>
                    <a:pt x="30" y="342"/>
                  </a:lnTo>
                  <a:lnTo>
                    <a:pt x="36" y="342"/>
                  </a:lnTo>
                  <a:lnTo>
                    <a:pt x="48" y="342"/>
                  </a:lnTo>
                  <a:lnTo>
                    <a:pt x="54" y="342"/>
                  </a:lnTo>
                  <a:lnTo>
                    <a:pt x="61" y="342"/>
                  </a:lnTo>
                  <a:lnTo>
                    <a:pt x="67" y="342"/>
                  </a:lnTo>
                  <a:lnTo>
                    <a:pt x="79" y="342"/>
                  </a:lnTo>
                  <a:lnTo>
                    <a:pt x="97" y="342"/>
                  </a:lnTo>
                  <a:lnTo>
                    <a:pt x="103" y="342"/>
                  </a:lnTo>
                  <a:lnTo>
                    <a:pt x="109" y="342"/>
                  </a:lnTo>
                  <a:lnTo>
                    <a:pt x="115" y="342"/>
                  </a:lnTo>
                  <a:lnTo>
                    <a:pt x="121" y="342"/>
                  </a:lnTo>
                  <a:lnTo>
                    <a:pt x="157" y="348"/>
                  </a:lnTo>
                  <a:lnTo>
                    <a:pt x="199" y="348"/>
                  </a:lnTo>
                  <a:lnTo>
                    <a:pt x="313" y="348"/>
                  </a:lnTo>
                  <a:lnTo>
                    <a:pt x="331" y="348"/>
                  </a:lnTo>
                  <a:lnTo>
                    <a:pt x="391" y="348"/>
                  </a:lnTo>
                  <a:lnTo>
                    <a:pt x="391" y="312"/>
                  </a:lnTo>
                  <a:lnTo>
                    <a:pt x="385" y="306"/>
                  </a:lnTo>
                  <a:lnTo>
                    <a:pt x="379" y="306"/>
                  </a:lnTo>
                  <a:lnTo>
                    <a:pt x="379" y="300"/>
                  </a:lnTo>
                  <a:lnTo>
                    <a:pt x="373" y="300"/>
                  </a:lnTo>
                  <a:lnTo>
                    <a:pt x="373" y="294"/>
                  </a:lnTo>
                  <a:lnTo>
                    <a:pt x="373" y="288"/>
                  </a:lnTo>
                  <a:lnTo>
                    <a:pt x="367" y="282"/>
                  </a:lnTo>
                  <a:lnTo>
                    <a:pt x="367" y="276"/>
                  </a:lnTo>
                  <a:lnTo>
                    <a:pt x="367" y="270"/>
                  </a:lnTo>
                  <a:lnTo>
                    <a:pt x="367" y="264"/>
                  </a:lnTo>
                  <a:lnTo>
                    <a:pt x="367" y="258"/>
                  </a:lnTo>
                  <a:lnTo>
                    <a:pt x="373" y="252"/>
                  </a:lnTo>
                  <a:lnTo>
                    <a:pt x="379" y="246"/>
                  </a:lnTo>
                  <a:lnTo>
                    <a:pt x="379" y="240"/>
                  </a:lnTo>
                  <a:lnTo>
                    <a:pt x="379" y="234"/>
                  </a:lnTo>
                  <a:lnTo>
                    <a:pt x="379" y="228"/>
                  </a:lnTo>
                  <a:lnTo>
                    <a:pt x="379" y="216"/>
                  </a:lnTo>
                  <a:lnTo>
                    <a:pt x="379" y="210"/>
                  </a:lnTo>
                  <a:lnTo>
                    <a:pt x="373" y="204"/>
                  </a:lnTo>
                  <a:lnTo>
                    <a:pt x="361" y="210"/>
                  </a:lnTo>
                  <a:lnTo>
                    <a:pt x="355" y="210"/>
                  </a:lnTo>
                  <a:lnTo>
                    <a:pt x="355" y="204"/>
                  </a:lnTo>
                  <a:lnTo>
                    <a:pt x="349" y="204"/>
                  </a:lnTo>
                  <a:lnTo>
                    <a:pt x="343" y="198"/>
                  </a:lnTo>
                  <a:lnTo>
                    <a:pt x="337" y="192"/>
                  </a:lnTo>
                  <a:lnTo>
                    <a:pt x="331" y="186"/>
                  </a:lnTo>
                  <a:lnTo>
                    <a:pt x="325" y="180"/>
                  </a:lnTo>
                  <a:lnTo>
                    <a:pt x="313" y="168"/>
                  </a:lnTo>
                  <a:lnTo>
                    <a:pt x="313" y="162"/>
                  </a:lnTo>
                  <a:lnTo>
                    <a:pt x="307" y="162"/>
                  </a:lnTo>
                  <a:lnTo>
                    <a:pt x="301" y="156"/>
                  </a:lnTo>
                  <a:lnTo>
                    <a:pt x="295" y="156"/>
                  </a:lnTo>
                  <a:lnTo>
                    <a:pt x="289" y="162"/>
                  </a:lnTo>
                  <a:lnTo>
                    <a:pt x="283" y="168"/>
                  </a:lnTo>
                  <a:lnTo>
                    <a:pt x="283" y="174"/>
                  </a:lnTo>
                  <a:lnTo>
                    <a:pt x="277" y="174"/>
                  </a:lnTo>
                  <a:lnTo>
                    <a:pt x="271" y="174"/>
                  </a:lnTo>
                  <a:lnTo>
                    <a:pt x="271" y="180"/>
                  </a:lnTo>
                  <a:lnTo>
                    <a:pt x="265" y="174"/>
                  </a:lnTo>
                  <a:lnTo>
                    <a:pt x="259" y="174"/>
                  </a:lnTo>
                  <a:lnTo>
                    <a:pt x="259" y="156"/>
                  </a:lnTo>
                  <a:lnTo>
                    <a:pt x="253" y="156"/>
                  </a:lnTo>
                  <a:lnTo>
                    <a:pt x="247" y="156"/>
                  </a:lnTo>
                  <a:lnTo>
                    <a:pt x="241" y="162"/>
                  </a:lnTo>
                  <a:lnTo>
                    <a:pt x="235" y="168"/>
                  </a:lnTo>
                  <a:lnTo>
                    <a:pt x="229" y="168"/>
                  </a:lnTo>
                  <a:lnTo>
                    <a:pt x="223" y="168"/>
                  </a:lnTo>
                  <a:lnTo>
                    <a:pt x="217" y="168"/>
                  </a:lnTo>
                  <a:lnTo>
                    <a:pt x="211" y="168"/>
                  </a:lnTo>
                  <a:lnTo>
                    <a:pt x="205" y="168"/>
                  </a:lnTo>
                  <a:lnTo>
                    <a:pt x="205" y="162"/>
                  </a:lnTo>
                  <a:lnTo>
                    <a:pt x="205" y="156"/>
                  </a:lnTo>
                  <a:lnTo>
                    <a:pt x="205" y="150"/>
                  </a:lnTo>
                  <a:lnTo>
                    <a:pt x="211" y="150"/>
                  </a:lnTo>
                  <a:lnTo>
                    <a:pt x="217" y="144"/>
                  </a:lnTo>
                  <a:lnTo>
                    <a:pt x="223" y="138"/>
                  </a:lnTo>
                  <a:lnTo>
                    <a:pt x="223" y="132"/>
                  </a:lnTo>
                  <a:lnTo>
                    <a:pt x="223" y="120"/>
                  </a:lnTo>
                  <a:lnTo>
                    <a:pt x="217" y="114"/>
                  </a:lnTo>
                  <a:lnTo>
                    <a:pt x="217" y="108"/>
                  </a:lnTo>
                  <a:lnTo>
                    <a:pt x="211" y="96"/>
                  </a:lnTo>
                  <a:lnTo>
                    <a:pt x="217" y="96"/>
                  </a:lnTo>
                  <a:lnTo>
                    <a:pt x="217" y="90"/>
                  </a:lnTo>
                  <a:lnTo>
                    <a:pt x="223" y="90"/>
                  </a:lnTo>
                  <a:lnTo>
                    <a:pt x="229" y="90"/>
                  </a:lnTo>
                  <a:lnTo>
                    <a:pt x="235" y="90"/>
                  </a:lnTo>
                  <a:lnTo>
                    <a:pt x="241" y="84"/>
                  </a:lnTo>
                  <a:lnTo>
                    <a:pt x="241" y="78"/>
                  </a:lnTo>
                  <a:lnTo>
                    <a:pt x="235" y="72"/>
                  </a:lnTo>
                  <a:lnTo>
                    <a:pt x="229" y="66"/>
                  </a:lnTo>
                  <a:lnTo>
                    <a:pt x="229" y="60"/>
                  </a:lnTo>
                  <a:lnTo>
                    <a:pt x="223" y="60"/>
                  </a:lnTo>
                  <a:lnTo>
                    <a:pt x="217" y="60"/>
                  </a:lnTo>
                  <a:lnTo>
                    <a:pt x="211" y="60"/>
                  </a:lnTo>
                  <a:lnTo>
                    <a:pt x="205" y="60"/>
                  </a:lnTo>
                  <a:lnTo>
                    <a:pt x="205" y="54"/>
                  </a:lnTo>
                  <a:lnTo>
                    <a:pt x="199" y="48"/>
                  </a:lnTo>
                  <a:lnTo>
                    <a:pt x="199" y="42"/>
                  </a:lnTo>
                  <a:lnTo>
                    <a:pt x="193" y="30"/>
                  </a:lnTo>
                  <a:lnTo>
                    <a:pt x="187" y="24"/>
                  </a:lnTo>
                  <a:lnTo>
                    <a:pt x="187" y="18"/>
                  </a:lnTo>
                  <a:lnTo>
                    <a:pt x="181" y="12"/>
                  </a:lnTo>
                  <a:lnTo>
                    <a:pt x="175" y="12"/>
                  </a:lnTo>
                  <a:lnTo>
                    <a:pt x="175" y="18"/>
                  </a:lnTo>
                  <a:lnTo>
                    <a:pt x="169" y="18"/>
                  </a:lnTo>
                  <a:lnTo>
                    <a:pt x="163" y="24"/>
                  </a:lnTo>
                  <a:lnTo>
                    <a:pt x="157" y="24"/>
                  </a:lnTo>
                  <a:lnTo>
                    <a:pt x="151" y="24"/>
                  </a:lnTo>
                  <a:lnTo>
                    <a:pt x="151" y="6"/>
                  </a:lnTo>
                  <a:lnTo>
                    <a:pt x="151" y="0"/>
                  </a:lnTo>
                  <a:lnTo>
                    <a:pt x="145" y="60"/>
                  </a:lnTo>
                  <a:lnTo>
                    <a:pt x="127" y="60"/>
                  </a:lnTo>
                  <a:lnTo>
                    <a:pt x="115" y="60"/>
                  </a:lnTo>
                  <a:lnTo>
                    <a:pt x="97" y="60"/>
                  </a:lnTo>
                  <a:lnTo>
                    <a:pt x="91" y="60"/>
                  </a:lnTo>
                  <a:lnTo>
                    <a:pt x="85" y="60"/>
                  </a:lnTo>
                  <a:lnTo>
                    <a:pt x="73" y="60"/>
                  </a:lnTo>
                  <a:lnTo>
                    <a:pt x="73" y="132"/>
                  </a:lnTo>
                  <a:lnTo>
                    <a:pt x="42" y="132"/>
                  </a:lnTo>
                  <a:lnTo>
                    <a:pt x="30" y="132"/>
                  </a:lnTo>
                  <a:lnTo>
                    <a:pt x="0" y="126"/>
                  </a:lnTo>
                  <a:lnTo>
                    <a:pt x="0" y="198"/>
                  </a:lnTo>
                  <a:lnTo>
                    <a:pt x="0" y="282"/>
                  </a:lnTo>
                  <a:lnTo>
                    <a:pt x="0" y="288"/>
                  </a:lnTo>
                  <a:lnTo>
                    <a:pt x="0" y="312"/>
                  </a:lnTo>
                  <a:lnTo>
                    <a:pt x="0" y="318"/>
                  </a:lnTo>
                  <a:lnTo>
                    <a:pt x="0" y="330"/>
                  </a:lnTo>
                  <a:lnTo>
                    <a:pt x="0" y="342"/>
                  </a:lnTo>
                  <a:close/>
                </a:path>
              </a:pathLst>
            </a:custGeom>
            <a:solidFill>
              <a:srgbClr val="FFA0A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87" name="Freeform 55"/>
            <p:cNvSpPr>
              <a:spLocks/>
            </p:cNvSpPr>
            <p:nvPr/>
          </p:nvSpPr>
          <p:spPr bwMode="auto">
            <a:xfrm>
              <a:off x="2505" y="1557"/>
              <a:ext cx="522" cy="420"/>
            </a:xfrm>
            <a:custGeom>
              <a:avLst/>
              <a:gdLst/>
              <a:ahLst/>
              <a:cxnLst>
                <a:cxn ang="0">
                  <a:pos x="0" y="354"/>
                </a:cxn>
                <a:cxn ang="0">
                  <a:pos x="0" y="312"/>
                </a:cxn>
                <a:cxn ang="0">
                  <a:pos x="6" y="288"/>
                </a:cxn>
                <a:cxn ang="0">
                  <a:pos x="6" y="246"/>
                </a:cxn>
                <a:cxn ang="0">
                  <a:pos x="6" y="186"/>
                </a:cxn>
                <a:cxn ang="0">
                  <a:pos x="78" y="144"/>
                </a:cxn>
                <a:cxn ang="0">
                  <a:pos x="180" y="144"/>
                </a:cxn>
                <a:cxn ang="0">
                  <a:pos x="186" y="78"/>
                </a:cxn>
                <a:cxn ang="0">
                  <a:pos x="204" y="66"/>
                </a:cxn>
                <a:cxn ang="0">
                  <a:pos x="222" y="24"/>
                </a:cxn>
                <a:cxn ang="0">
                  <a:pos x="282" y="0"/>
                </a:cxn>
                <a:cxn ang="0">
                  <a:pos x="318" y="0"/>
                </a:cxn>
                <a:cxn ang="0">
                  <a:pos x="348" y="0"/>
                </a:cxn>
                <a:cxn ang="0">
                  <a:pos x="360" y="72"/>
                </a:cxn>
                <a:cxn ang="0">
                  <a:pos x="522" y="90"/>
                </a:cxn>
                <a:cxn ang="0">
                  <a:pos x="510" y="84"/>
                </a:cxn>
                <a:cxn ang="0">
                  <a:pos x="492" y="114"/>
                </a:cxn>
                <a:cxn ang="0">
                  <a:pos x="492" y="126"/>
                </a:cxn>
                <a:cxn ang="0">
                  <a:pos x="474" y="132"/>
                </a:cxn>
                <a:cxn ang="0">
                  <a:pos x="462" y="138"/>
                </a:cxn>
                <a:cxn ang="0">
                  <a:pos x="456" y="156"/>
                </a:cxn>
                <a:cxn ang="0">
                  <a:pos x="462" y="180"/>
                </a:cxn>
                <a:cxn ang="0">
                  <a:pos x="474" y="192"/>
                </a:cxn>
                <a:cxn ang="0">
                  <a:pos x="486" y="222"/>
                </a:cxn>
                <a:cxn ang="0">
                  <a:pos x="504" y="216"/>
                </a:cxn>
                <a:cxn ang="0">
                  <a:pos x="492" y="252"/>
                </a:cxn>
                <a:cxn ang="0">
                  <a:pos x="492" y="258"/>
                </a:cxn>
                <a:cxn ang="0">
                  <a:pos x="498" y="282"/>
                </a:cxn>
                <a:cxn ang="0">
                  <a:pos x="474" y="276"/>
                </a:cxn>
                <a:cxn ang="0">
                  <a:pos x="462" y="288"/>
                </a:cxn>
                <a:cxn ang="0">
                  <a:pos x="444" y="300"/>
                </a:cxn>
                <a:cxn ang="0">
                  <a:pos x="462" y="324"/>
                </a:cxn>
                <a:cxn ang="0">
                  <a:pos x="456" y="348"/>
                </a:cxn>
                <a:cxn ang="0">
                  <a:pos x="450" y="360"/>
                </a:cxn>
                <a:cxn ang="0">
                  <a:pos x="360" y="360"/>
                </a:cxn>
                <a:cxn ang="0">
                  <a:pos x="342" y="420"/>
                </a:cxn>
                <a:cxn ang="0">
                  <a:pos x="324" y="414"/>
                </a:cxn>
                <a:cxn ang="0">
                  <a:pos x="306" y="390"/>
                </a:cxn>
                <a:cxn ang="0">
                  <a:pos x="288" y="390"/>
                </a:cxn>
                <a:cxn ang="0">
                  <a:pos x="288" y="384"/>
                </a:cxn>
                <a:cxn ang="0">
                  <a:pos x="264" y="390"/>
                </a:cxn>
                <a:cxn ang="0">
                  <a:pos x="252" y="396"/>
                </a:cxn>
                <a:cxn ang="0">
                  <a:pos x="228" y="402"/>
                </a:cxn>
                <a:cxn ang="0">
                  <a:pos x="192" y="414"/>
                </a:cxn>
                <a:cxn ang="0">
                  <a:pos x="162" y="414"/>
                </a:cxn>
                <a:cxn ang="0">
                  <a:pos x="144" y="414"/>
                </a:cxn>
                <a:cxn ang="0">
                  <a:pos x="138" y="402"/>
                </a:cxn>
                <a:cxn ang="0">
                  <a:pos x="126" y="402"/>
                </a:cxn>
                <a:cxn ang="0">
                  <a:pos x="114" y="396"/>
                </a:cxn>
                <a:cxn ang="0">
                  <a:pos x="108" y="396"/>
                </a:cxn>
                <a:cxn ang="0">
                  <a:pos x="96" y="390"/>
                </a:cxn>
                <a:cxn ang="0">
                  <a:pos x="84" y="390"/>
                </a:cxn>
                <a:cxn ang="0">
                  <a:pos x="78" y="378"/>
                </a:cxn>
                <a:cxn ang="0">
                  <a:pos x="54" y="378"/>
                </a:cxn>
                <a:cxn ang="0">
                  <a:pos x="36" y="378"/>
                </a:cxn>
                <a:cxn ang="0">
                  <a:pos x="24" y="384"/>
                </a:cxn>
                <a:cxn ang="0">
                  <a:pos x="12" y="384"/>
                </a:cxn>
                <a:cxn ang="0">
                  <a:pos x="6" y="384"/>
                </a:cxn>
              </a:cxnLst>
              <a:rect l="0" t="0" r="r" b="b"/>
              <a:pathLst>
                <a:path w="522" h="420">
                  <a:moveTo>
                    <a:pt x="0" y="378"/>
                  </a:moveTo>
                  <a:lnTo>
                    <a:pt x="0" y="372"/>
                  </a:lnTo>
                  <a:lnTo>
                    <a:pt x="0" y="366"/>
                  </a:lnTo>
                  <a:lnTo>
                    <a:pt x="0" y="360"/>
                  </a:lnTo>
                  <a:lnTo>
                    <a:pt x="0" y="354"/>
                  </a:lnTo>
                  <a:lnTo>
                    <a:pt x="0" y="348"/>
                  </a:lnTo>
                  <a:lnTo>
                    <a:pt x="0" y="342"/>
                  </a:lnTo>
                  <a:lnTo>
                    <a:pt x="0" y="336"/>
                  </a:lnTo>
                  <a:lnTo>
                    <a:pt x="0" y="330"/>
                  </a:lnTo>
                  <a:lnTo>
                    <a:pt x="0" y="312"/>
                  </a:lnTo>
                  <a:lnTo>
                    <a:pt x="0" y="300"/>
                  </a:lnTo>
                  <a:lnTo>
                    <a:pt x="0" y="294"/>
                  </a:lnTo>
                  <a:lnTo>
                    <a:pt x="6" y="294"/>
                  </a:lnTo>
                  <a:lnTo>
                    <a:pt x="0" y="294"/>
                  </a:lnTo>
                  <a:lnTo>
                    <a:pt x="6" y="288"/>
                  </a:lnTo>
                  <a:lnTo>
                    <a:pt x="6" y="282"/>
                  </a:lnTo>
                  <a:lnTo>
                    <a:pt x="6" y="276"/>
                  </a:lnTo>
                  <a:lnTo>
                    <a:pt x="6" y="258"/>
                  </a:lnTo>
                  <a:lnTo>
                    <a:pt x="6" y="252"/>
                  </a:lnTo>
                  <a:lnTo>
                    <a:pt x="6" y="246"/>
                  </a:lnTo>
                  <a:lnTo>
                    <a:pt x="6" y="240"/>
                  </a:lnTo>
                  <a:lnTo>
                    <a:pt x="6" y="234"/>
                  </a:lnTo>
                  <a:lnTo>
                    <a:pt x="6" y="216"/>
                  </a:lnTo>
                  <a:lnTo>
                    <a:pt x="6" y="204"/>
                  </a:lnTo>
                  <a:lnTo>
                    <a:pt x="6" y="186"/>
                  </a:lnTo>
                  <a:lnTo>
                    <a:pt x="6" y="138"/>
                  </a:lnTo>
                  <a:lnTo>
                    <a:pt x="60" y="138"/>
                  </a:lnTo>
                  <a:lnTo>
                    <a:pt x="66" y="138"/>
                  </a:lnTo>
                  <a:lnTo>
                    <a:pt x="72" y="144"/>
                  </a:lnTo>
                  <a:lnTo>
                    <a:pt x="78" y="144"/>
                  </a:lnTo>
                  <a:lnTo>
                    <a:pt x="84" y="144"/>
                  </a:lnTo>
                  <a:lnTo>
                    <a:pt x="120" y="144"/>
                  </a:lnTo>
                  <a:lnTo>
                    <a:pt x="168" y="144"/>
                  </a:lnTo>
                  <a:lnTo>
                    <a:pt x="174" y="144"/>
                  </a:lnTo>
                  <a:lnTo>
                    <a:pt x="180" y="144"/>
                  </a:lnTo>
                  <a:lnTo>
                    <a:pt x="180" y="132"/>
                  </a:lnTo>
                  <a:lnTo>
                    <a:pt x="180" y="102"/>
                  </a:lnTo>
                  <a:lnTo>
                    <a:pt x="180" y="90"/>
                  </a:lnTo>
                  <a:lnTo>
                    <a:pt x="180" y="78"/>
                  </a:lnTo>
                  <a:lnTo>
                    <a:pt x="186" y="78"/>
                  </a:lnTo>
                  <a:lnTo>
                    <a:pt x="192" y="78"/>
                  </a:lnTo>
                  <a:lnTo>
                    <a:pt x="192" y="72"/>
                  </a:lnTo>
                  <a:lnTo>
                    <a:pt x="192" y="66"/>
                  </a:lnTo>
                  <a:lnTo>
                    <a:pt x="198" y="66"/>
                  </a:lnTo>
                  <a:lnTo>
                    <a:pt x="204" y="66"/>
                  </a:lnTo>
                  <a:lnTo>
                    <a:pt x="210" y="66"/>
                  </a:lnTo>
                  <a:lnTo>
                    <a:pt x="216" y="66"/>
                  </a:lnTo>
                  <a:lnTo>
                    <a:pt x="216" y="60"/>
                  </a:lnTo>
                  <a:lnTo>
                    <a:pt x="222" y="30"/>
                  </a:lnTo>
                  <a:lnTo>
                    <a:pt x="222" y="24"/>
                  </a:lnTo>
                  <a:lnTo>
                    <a:pt x="222" y="0"/>
                  </a:lnTo>
                  <a:lnTo>
                    <a:pt x="228" y="0"/>
                  </a:lnTo>
                  <a:lnTo>
                    <a:pt x="252" y="0"/>
                  </a:lnTo>
                  <a:lnTo>
                    <a:pt x="276" y="0"/>
                  </a:lnTo>
                  <a:lnTo>
                    <a:pt x="282" y="0"/>
                  </a:lnTo>
                  <a:lnTo>
                    <a:pt x="288" y="0"/>
                  </a:lnTo>
                  <a:lnTo>
                    <a:pt x="294" y="0"/>
                  </a:lnTo>
                  <a:lnTo>
                    <a:pt x="306" y="0"/>
                  </a:lnTo>
                  <a:lnTo>
                    <a:pt x="312" y="0"/>
                  </a:lnTo>
                  <a:lnTo>
                    <a:pt x="318" y="0"/>
                  </a:lnTo>
                  <a:lnTo>
                    <a:pt x="324" y="0"/>
                  </a:lnTo>
                  <a:lnTo>
                    <a:pt x="330" y="0"/>
                  </a:lnTo>
                  <a:lnTo>
                    <a:pt x="336" y="0"/>
                  </a:lnTo>
                  <a:lnTo>
                    <a:pt x="342" y="0"/>
                  </a:lnTo>
                  <a:lnTo>
                    <a:pt x="348" y="0"/>
                  </a:lnTo>
                  <a:lnTo>
                    <a:pt x="360" y="0"/>
                  </a:lnTo>
                  <a:lnTo>
                    <a:pt x="360" y="24"/>
                  </a:lnTo>
                  <a:lnTo>
                    <a:pt x="360" y="30"/>
                  </a:lnTo>
                  <a:lnTo>
                    <a:pt x="360" y="48"/>
                  </a:lnTo>
                  <a:lnTo>
                    <a:pt x="360" y="72"/>
                  </a:lnTo>
                  <a:lnTo>
                    <a:pt x="420" y="78"/>
                  </a:lnTo>
                  <a:lnTo>
                    <a:pt x="438" y="78"/>
                  </a:lnTo>
                  <a:lnTo>
                    <a:pt x="522" y="78"/>
                  </a:lnTo>
                  <a:lnTo>
                    <a:pt x="516" y="84"/>
                  </a:lnTo>
                  <a:lnTo>
                    <a:pt x="522" y="90"/>
                  </a:lnTo>
                  <a:lnTo>
                    <a:pt x="522" y="96"/>
                  </a:lnTo>
                  <a:lnTo>
                    <a:pt x="516" y="102"/>
                  </a:lnTo>
                  <a:lnTo>
                    <a:pt x="510" y="96"/>
                  </a:lnTo>
                  <a:lnTo>
                    <a:pt x="510" y="90"/>
                  </a:lnTo>
                  <a:lnTo>
                    <a:pt x="510" y="84"/>
                  </a:lnTo>
                  <a:lnTo>
                    <a:pt x="504" y="84"/>
                  </a:lnTo>
                  <a:lnTo>
                    <a:pt x="504" y="90"/>
                  </a:lnTo>
                  <a:lnTo>
                    <a:pt x="504" y="102"/>
                  </a:lnTo>
                  <a:lnTo>
                    <a:pt x="498" y="108"/>
                  </a:lnTo>
                  <a:lnTo>
                    <a:pt x="492" y="114"/>
                  </a:lnTo>
                  <a:lnTo>
                    <a:pt x="486" y="114"/>
                  </a:lnTo>
                  <a:lnTo>
                    <a:pt x="492" y="120"/>
                  </a:lnTo>
                  <a:lnTo>
                    <a:pt x="498" y="126"/>
                  </a:lnTo>
                  <a:lnTo>
                    <a:pt x="498" y="132"/>
                  </a:lnTo>
                  <a:lnTo>
                    <a:pt x="492" y="126"/>
                  </a:lnTo>
                  <a:lnTo>
                    <a:pt x="480" y="120"/>
                  </a:lnTo>
                  <a:lnTo>
                    <a:pt x="474" y="120"/>
                  </a:lnTo>
                  <a:lnTo>
                    <a:pt x="468" y="126"/>
                  </a:lnTo>
                  <a:lnTo>
                    <a:pt x="468" y="132"/>
                  </a:lnTo>
                  <a:lnTo>
                    <a:pt x="474" y="132"/>
                  </a:lnTo>
                  <a:lnTo>
                    <a:pt x="480" y="138"/>
                  </a:lnTo>
                  <a:lnTo>
                    <a:pt x="474" y="138"/>
                  </a:lnTo>
                  <a:lnTo>
                    <a:pt x="462" y="132"/>
                  </a:lnTo>
                  <a:lnTo>
                    <a:pt x="456" y="132"/>
                  </a:lnTo>
                  <a:lnTo>
                    <a:pt x="462" y="138"/>
                  </a:lnTo>
                  <a:lnTo>
                    <a:pt x="468" y="138"/>
                  </a:lnTo>
                  <a:lnTo>
                    <a:pt x="468" y="144"/>
                  </a:lnTo>
                  <a:lnTo>
                    <a:pt x="462" y="150"/>
                  </a:lnTo>
                  <a:lnTo>
                    <a:pt x="456" y="150"/>
                  </a:lnTo>
                  <a:lnTo>
                    <a:pt x="456" y="156"/>
                  </a:lnTo>
                  <a:lnTo>
                    <a:pt x="462" y="156"/>
                  </a:lnTo>
                  <a:lnTo>
                    <a:pt x="468" y="162"/>
                  </a:lnTo>
                  <a:lnTo>
                    <a:pt x="468" y="168"/>
                  </a:lnTo>
                  <a:lnTo>
                    <a:pt x="468" y="174"/>
                  </a:lnTo>
                  <a:lnTo>
                    <a:pt x="462" y="180"/>
                  </a:lnTo>
                  <a:lnTo>
                    <a:pt x="468" y="180"/>
                  </a:lnTo>
                  <a:lnTo>
                    <a:pt x="462" y="186"/>
                  </a:lnTo>
                  <a:lnTo>
                    <a:pt x="462" y="192"/>
                  </a:lnTo>
                  <a:lnTo>
                    <a:pt x="462" y="198"/>
                  </a:lnTo>
                  <a:lnTo>
                    <a:pt x="474" y="192"/>
                  </a:lnTo>
                  <a:lnTo>
                    <a:pt x="474" y="186"/>
                  </a:lnTo>
                  <a:lnTo>
                    <a:pt x="474" y="192"/>
                  </a:lnTo>
                  <a:lnTo>
                    <a:pt x="480" y="198"/>
                  </a:lnTo>
                  <a:lnTo>
                    <a:pt x="474" y="222"/>
                  </a:lnTo>
                  <a:lnTo>
                    <a:pt x="486" y="222"/>
                  </a:lnTo>
                  <a:lnTo>
                    <a:pt x="486" y="228"/>
                  </a:lnTo>
                  <a:lnTo>
                    <a:pt x="492" y="228"/>
                  </a:lnTo>
                  <a:lnTo>
                    <a:pt x="498" y="228"/>
                  </a:lnTo>
                  <a:lnTo>
                    <a:pt x="498" y="216"/>
                  </a:lnTo>
                  <a:lnTo>
                    <a:pt x="504" y="216"/>
                  </a:lnTo>
                  <a:lnTo>
                    <a:pt x="504" y="222"/>
                  </a:lnTo>
                  <a:lnTo>
                    <a:pt x="504" y="228"/>
                  </a:lnTo>
                  <a:lnTo>
                    <a:pt x="492" y="234"/>
                  </a:lnTo>
                  <a:lnTo>
                    <a:pt x="492" y="246"/>
                  </a:lnTo>
                  <a:lnTo>
                    <a:pt x="492" y="252"/>
                  </a:lnTo>
                  <a:lnTo>
                    <a:pt x="498" y="252"/>
                  </a:lnTo>
                  <a:lnTo>
                    <a:pt x="498" y="258"/>
                  </a:lnTo>
                  <a:lnTo>
                    <a:pt x="492" y="252"/>
                  </a:lnTo>
                  <a:lnTo>
                    <a:pt x="486" y="252"/>
                  </a:lnTo>
                  <a:lnTo>
                    <a:pt x="492" y="258"/>
                  </a:lnTo>
                  <a:lnTo>
                    <a:pt x="498" y="258"/>
                  </a:lnTo>
                  <a:lnTo>
                    <a:pt x="492" y="270"/>
                  </a:lnTo>
                  <a:lnTo>
                    <a:pt x="492" y="276"/>
                  </a:lnTo>
                  <a:lnTo>
                    <a:pt x="498" y="276"/>
                  </a:lnTo>
                  <a:lnTo>
                    <a:pt x="498" y="282"/>
                  </a:lnTo>
                  <a:lnTo>
                    <a:pt x="486" y="276"/>
                  </a:lnTo>
                  <a:lnTo>
                    <a:pt x="486" y="264"/>
                  </a:lnTo>
                  <a:lnTo>
                    <a:pt x="486" y="258"/>
                  </a:lnTo>
                  <a:lnTo>
                    <a:pt x="480" y="264"/>
                  </a:lnTo>
                  <a:lnTo>
                    <a:pt x="474" y="276"/>
                  </a:lnTo>
                  <a:lnTo>
                    <a:pt x="468" y="276"/>
                  </a:lnTo>
                  <a:lnTo>
                    <a:pt x="462" y="282"/>
                  </a:lnTo>
                  <a:lnTo>
                    <a:pt x="468" y="282"/>
                  </a:lnTo>
                  <a:lnTo>
                    <a:pt x="468" y="288"/>
                  </a:lnTo>
                  <a:lnTo>
                    <a:pt x="462" y="288"/>
                  </a:lnTo>
                  <a:lnTo>
                    <a:pt x="468" y="288"/>
                  </a:lnTo>
                  <a:lnTo>
                    <a:pt x="468" y="294"/>
                  </a:lnTo>
                  <a:lnTo>
                    <a:pt x="462" y="300"/>
                  </a:lnTo>
                  <a:lnTo>
                    <a:pt x="450" y="300"/>
                  </a:lnTo>
                  <a:lnTo>
                    <a:pt x="444" y="300"/>
                  </a:lnTo>
                  <a:lnTo>
                    <a:pt x="444" y="306"/>
                  </a:lnTo>
                  <a:lnTo>
                    <a:pt x="462" y="312"/>
                  </a:lnTo>
                  <a:lnTo>
                    <a:pt x="462" y="318"/>
                  </a:lnTo>
                  <a:lnTo>
                    <a:pt x="468" y="324"/>
                  </a:lnTo>
                  <a:lnTo>
                    <a:pt x="462" y="324"/>
                  </a:lnTo>
                  <a:lnTo>
                    <a:pt x="456" y="318"/>
                  </a:lnTo>
                  <a:lnTo>
                    <a:pt x="450" y="324"/>
                  </a:lnTo>
                  <a:lnTo>
                    <a:pt x="456" y="336"/>
                  </a:lnTo>
                  <a:lnTo>
                    <a:pt x="456" y="342"/>
                  </a:lnTo>
                  <a:lnTo>
                    <a:pt x="456" y="348"/>
                  </a:lnTo>
                  <a:lnTo>
                    <a:pt x="462" y="348"/>
                  </a:lnTo>
                  <a:lnTo>
                    <a:pt x="468" y="348"/>
                  </a:lnTo>
                  <a:lnTo>
                    <a:pt x="468" y="354"/>
                  </a:lnTo>
                  <a:lnTo>
                    <a:pt x="450" y="354"/>
                  </a:lnTo>
                  <a:lnTo>
                    <a:pt x="450" y="360"/>
                  </a:lnTo>
                  <a:lnTo>
                    <a:pt x="450" y="366"/>
                  </a:lnTo>
                  <a:lnTo>
                    <a:pt x="444" y="360"/>
                  </a:lnTo>
                  <a:lnTo>
                    <a:pt x="444" y="354"/>
                  </a:lnTo>
                  <a:lnTo>
                    <a:pt x="444" y="360"/>
                  </a:lnTo>
                  <a:lnTo>
                    <a:pt x="360" y="360"/>
                  </a:lnTo>
                  <a:lnTo>
                    <a:pt x="360" y="414"/>
                  </a:lnTo>
                  <a:lnTo>
                    <a:pt x="354" y="414"/>
                  </a:lnTo>
                  <a:lnTo>
                    <a:pt x="348" y="414"/>
                  </a:lnTo>
                  <a:lnTo>
                    <a:pt x="348" y="420"/>
                  </a:lnTo>
                  <a:lnTo>
                    <a:pt x="342" y="420"/>
                  </a:lnTo>
                  <a:lnTo>
                    <a:pt x="348" y="420"/>
                  </a:lnTo>
                  <a:lnTo>
                    <a:pt x="336" y="420"/>
                  </a:lnTo>
                  <a:lnTo>
                    <a:pt x="336" y="414"/>
                  </a:lnTo>
                  <a:lnTo>
                    <a:pt x="330" y="414"/>
                  </a:lnTo>
                  <a:lnTo>
                    <a:pt x="324" y="414"/>
                  </a:lnTo>
                  <a:lnTo>
                    <a:pt x="318" y="408"/>
                  </a:lnTo>
                  <a:lnTo>
                    <a:pt x="318" y="402"/>
                  </a:lnTo>
                  <a:lnTo>
                    <a:pt x="318" y="396"/>
                  </a:lnTo>
                  <a:lnTo>
                    <a:pt x="312" y="396"/>
                  </a:lnTo>
                  <a:lnTo>
                    <a:pt x="306" y="390"/>
                  </a:lnTo>
                  <a:lnTo>
                    <a:pt x="300" y="390"/>
                  </a:lnTo>
                  <a:lnTo>
                    <a:pt x="300" y="396"/>
                  </a:lnTo>
                  <a:lnTo>
                    <a:pt x="294" y="396"/>
                  </a:lnTo>
                  <a:lnTo>
                    <a:pt x="294" y="390"/>
                  </a:lnTo>
                  <a:lnTo>
                    <a:pt x="288" y="390"/>
                  </a:lnTo>
                  <a:lnTo>
                    <a:pt x="294" y="390"/>
                  </a:lnTo>
                  <a:lnTo>
                    <a:pt x="294" y="384"/>
                  </a:lnTo>
                  <a:lnTo>
                    <a:pt x="288" y="384"/>
                  </a:lnTo>
                  <a:lnTo>
                    <a:pt x="288" y="390"/>
                  </a:lnTo>
                  <a:lnTo>
                    <a:pt x="288" y="384"/>
                  </a:lnTo>
                  <a:lnTo>
                    <a:pt x="282" y="384"/>
                  </a:lnTo>
                  <a:lnTo>
                    <a:pt x="276" y="384"/>
                  </a:lnTo>
                  <a:lnTo>
                    <a:pt x="276" y="390"/>
                  </a:lnTo>
                  <a:lnTo>
                    <a:pt x="270" y="390"/>
                  </a:lnTo>
                  <a:lnTo>
                    <a:pt x="264" y="390"/>
                  </a:lnTo>
                  <a:lnTo>
                    <a:pt x="270" y="390"/>
                  </a:lnTo>
                  <a:lnTo>
                    <a:pt x="264" y="390"/>
                  </a:lnTo>
                  <a:lnTo>
                    <a:pt x="264" y="396"/>
                  </a:lnTo>
                  <a:lnTo>
                    <a:pt x="258" y="396"/>
                  </a:lnTo>
                  <a:lnTo>
                    <a:pt x="252" y="396"/>
                  </a:lnTo>
                  <a:lnTo>
                    <a:pt x="246" y="396"/>
                  </a:lnTo>
                  <a:lnTo>
                    <a:pt x="240" y="396"/>
                  </a:lnTo>
                  <a:lnTo>
                    <a:pt x="234" y="396"/>
                  </a:lnTo>
                  <a:lnTo>
                    <a:pt x="228" y="396"/>
                  </a:lnTo>
                  <a:lnTo>
                    <a:pt x="228" y="402"/>
                  </a:lnTo>
                  <a:lnTo>
                    <a:pt x="222" y="402"/>
                  </a:lnTo>
                  <a:lnTo>
                    <a:pt x="216" y="402"/>
                  </a:lnTo>
                  <a:lnTo>
                    <a:pt x="216" y="414"/>
                  </a:lnTo>
                  <a:lnTo>
                    <a:pt x="198" y="408"/>
                  </a:lnTo>
                  <a:lnTo>
                    <a:pt x="192" y="414"/>
                  </a:lnTo>
                  <a:lnTo>
                    <a:pt x="186" y="414"/>
                  </a:lnTo>
                  <a:lnTo>
                    <a:pt x="180" y="414"/>
                  </a:lnTo>
                  <a:lnTo>
                    <a:pt x="174" y="414"/>
                  </a:lnTo>
                  <a:lnTo>
                    <a:pt x="168" y="414"/>
                  </a:lnTo>
                  <a:lnTo>
                    <a:pt x="162" y="414"/>
                  </a:lnTo>
                  <a:lnTo>
                    <a:pt x="156" y="414"/>
                  </a:lnTo>
                  <a:lnTo>
                    <a:pt x="156" y="408"/>
                  </a:lnTo>
                  <a:lnTo>
                    <a:pt x="150" y="408"/>
                  </a:lnTo>
                  <a:lnTo>
                    <a:pt x="150" y="414"/>
                  </a:lnTo>
                  <a:lnTo>
                    <a:pt x="144" y="414"/>
                  </a:lnTo>
                  <a:lnTo>
                    <a:pt x="144" y="408"/>
                  </a:lnTo>
                  <a:lnTo>
                    <a:pt x="138" y="408"/>
                  </a:lnTo>
                  <a:lnTo>
                    <a:pt x="138" y="402"/>
                  </a:lnTo>
                  <a:lnTo>
                    <a:pt x="138" y="408"/>
                  </a:lnTo>
                  <a:lnTo>
                    <a:pt x="138" y="402"/>
                  </a:lnTo>
                  <a:lnTo>
                    <a:pt x="132" y="402"/>
                  </a:lnTo>
                  <a:lnTo>
                    <a:pt x="132" y="396"/>
                  </a:lnTo>
                  <a:lnTo>
                    <a:pt x="126" y="396"/>
                  </a:lnTo>
                  <a:lnTo>
                    <a:pt x="132" y="396"/>
                  </a:lnTo>
                  <a:lnTo>
                    <a:pt x="126" y="402"/>
                  </a:lnTo>
                  <a:lnTo>
                    <a:pt x="126" y="396"/>
                  </a:lnTo>
                  <a:lnTo>
                    <a:pt x="126" y="402"/>
                  </a:lnTo>
                  <a:lnTo>
                    <a:pt x="120" y="402"/>
                  </a:lnTo>
                  <a:lnTo>
                    <a:pt x="120" y="396"/>
                  </a:lnTo>
                  <a:lnTo>
                    <a:pt x="114" y="396"/>
                  </a:lnTo>
                  <a:lnTo>
                    <a:pt x="114" y="402"/>
                  </a:lnTo>
                  <a:lnTo>
                    <a:pt x="114" y="396"/>
                  </a:lnTo>
                  <a:lnTo>
                    <a:pt x="108" y="396"/>
                  </a:lnTo>
                  <a:lnTo>
                    <a:pt x="114" y="396"/>
                  </a:lnTo>
                  <a:lnTo>
                    <a:pt x="108" y="396"/>
                  </a:lnTo>
                  <a:lnTo>
                    <a:pt x="102" y="396"/>
                  </a:lnTo>
                  <a:lnTo>
                    <a:pt x="96" y="396"/>
                  </a:lnTo>
                  <a:lnTo>
                    <a:pt x="102" y="390"/>
                  </a:lnTo>
                  <a:lnTo>
                    <a:pt x="96" y="396"/>
                  </a:lnTo>
                  <a:lnTo>
                    <a:pt x="96" y="390"/>
                  </a:lnTo>
                  <a:lnTo>
                    <a:pt x="90" y="384"/>
                  </a:lnTo>
                  <a:lnTo>
                    <a:pt x="90" y="390"/>
                  </a:lnTo>
                  <a:lnTo>
                    <a:pt x="90" y="384"/>
                  </a:lnTo>
                  <a:lnTo>
                    <a:pt x="84" y="384"/>
                  </a:lnTo>
                  <a:lnTo>
                    <a:pt x="84" y="390"/>
                  </a:lnTo>
                  <a:lnTo>
                    <a:pt x="84" y="384"/>
                  </a:lnTo>
                  <a:lnTo>
                    <a:pt x="78" y="384"/>
                  </a:lnTo>
                  <a:lnTo>
                    <a:pt x="78" y="378"/>
                  </a:lnTo>
                  <a:lnTo>
                    <a:pt x="72" y="378"/>
                  </a:lnTo>
                  <a:lnTo>
                    <a:pt x="78" y="378"/>
                  </a:lnTo>
                  <a:lnTo>
                    <a:pt x="72" y="378"/>
                  </a:lnTo>
                  <a:lnTo>
                    <a:pt x="72" y="372"/>
                  </a:lnTo>
                  <a:lnTo>
                    <a:pt x="66" y="378"/>
                  </a:lnTo>
                  <a:lnTo>
                    <a:pt x="60" y="378"/>
                  </a:lnTo>
                  <a:lnTo>
                    <a:pt x="54" y="378"/>
                  </a:lnTo>
                  <a:lnTo>
                    <a:pt x="48" y="378"/>
                  </a:lnTo>
                  <a:lnTo>
                    <a:pt x="42" y="378"/>
                  </a:lnTo>
                  <a:lnTo>
                    <a:pt x="36" y="378"/>
                  </a:lnTo>
                  <a:lnTo>
                    <a:pt x="36" y="372"/>
                  </a:lnTo>
                  <a:lnTo>
                    <a:pt x="36" y="378"/>
                  </a:lnTo>
                  <a:lnTo>
                    <a:pt x="30" y="378"/>
                  </a:lnTo>
                  <a:lnTo>
                    <a:pt x="30" y="372"/>
                  </a:lnTo>
                  <a:lnTo>
                    <a:pt x="30" y="378"/>
                  </a:lnTo>
                  <a:lnTo>
                    <a:pt x="24" y="378"/>
                  </a:lnTo>
                  <a:lnTo>
                    <a:pt x="24" y="384"/>
                  </a:lnTo>
                  <a:lnTo>
                    <a:pt x="18" y="384"/>
                  </a:lnTo>
                  <a:lnTo>
                    <a:pt x="12" y="384"/>
                  </a:lnTo>
                  <a:lnTo>
                    <a:pt x="18" y="384"/>
                  </a:lnTo>
                  <a:lnTo>
                    <a:pt x="12" y="378"/>
                  </a:lnTo>
                  <a:lnTo>
                    <a:pt x="12" y="384"/>
                  </a:lnTo>
                  <a:lnTo>
                    <a:pt x="12" y="378"/>
                  </a:lnTo>
                  <a:lnTo>
                    <a:pt x="12" y="384"/>
                  </a:lnTo>
                  <a:lnTo>
                    <a:pt x="6" y="384"/>
                  </a:lnTo>
                  <a:lnTo>
                    <a:pt x="6" y="378"/>
                  </a:lnTo>
                  <a:lnTo>
                    <a:pt x="6" y="384"/>
                  </a:lnTo>
                  <a:lnTo>
                    <a:pt x="0" y="378"/>
                  </a:lnTo>
                  <a:lnTo>
                    <a:pt x="0" y="384"/>
                  </a:lnTo>
                  <a:lnTo>
                    <a:pt x="0" y="378"/>
                  </a:lnTo>
                  <a:close/>
                </a:path>
              </a:pathLst>
            </a:custGeom>
            <a:solidFill>
              <a:srgbClr val="00D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88" name="Freeform 56"/>
            <p:cNvSpPr>
              <a:spLocks/>
            </p:cNvSpPr>
            <p:nvPr/>
          </p:nvSpPr>
          <p:spPr bwMode="auto">
            <a:xfrm>
              <a:off x="2937" y="1629"/>
              <a:ext cx="294" cy="438"/>
            </a:xfrm>
            <a:custGeom>
              <a:avLst/>
              <a:gdLst/>
              <a:ahLst/>
              <a:cxnLst>
                <a:cxn ang="0">
                  <a:pos x="24" y="318"/>
                </a:cxn>
                <a:cxn ang="0">
                  <a:pos x="48" y="318"/>
                </a:cxn>
                <a:cxn ang="0">
                  <a:pos x="108" y="438"/>
                </a:cxn>
                <a:cxn ang="0">
                  <a:pos x="126" y="426"/>
                </a:cxn>
                <a:cxn ang="0">
                  <a:pos x="126" y="396"/>
                </a:cxn>
                <a:cxn ang="0">
                  <a:pos x="138" y="378"/>
                </a:cxn>
                <a:cxn ang="0">
                  <a:pos x="162" y="372"/>
                </a:cxn>
                <a:cxn ang="0">
                  <a:pos x="174" y="360"/>
                </a:cxn>
                <a:cxn ang="0">
                  <a:pos x="210" y="360"/>
                </a:cxn>
                <a:cxn ang="0">
                  <a:pos x="240" y="360"/>
                </a:cxn>
                <a:cxn ang="0">
                  <a:pos x="270" y="360"/>
                </a:cxn>
                <a:cxn ang="0">
                  <a:pos x="294" y="360"/>
                </a:cxn>
                <a:cxn ang="0">
                  <a:pos x="294" y="330"/>
                </a:cxn>
                <a:cxn ang="0">
                  <a:pos x="294" y="288"/>
                </a:cxn>
                <a:cxn ang="0">
                  <a:pos x="294" y="240"/>
                </a:cxn>
                <a:cxn ang="0">
                  <a:pos x="294" y="144"/>
                </a:cxn>
                <a:cxn ang="0">
                  <a:pos x="288" y="72"/>
                </a:cxn>
                <a:cxn ang="0">
                  <a:pos x="246" y="72"/>
                </a:cxn>
                <a:cxn ang="0">
                  <a:pos x="216" y="72"/>
                </a:cxn>
                <a:cxn ang="0">
                  <a:pos x="186" y="72"/>
                </a:cxn>
                <a:cxn ang="0">
                  <a:pos x="150" y="72"/>
                </a:cxn>
                <a:cxn ang="0">
                  <a:pos x="150" y="6"/>
                </a:cxn>
                <a:cxn ang="0">
                  <a:pos x="84" y="0"/>
                </a:cxn>
                <a:cxn ang="0">
                  <a:pos x="90" y="18"/>
                </a:cxn>
                <a:cxn ang="0">
                  <a:pos x="78" y="18"/>
                </a:cxn>
                <a:cxn ang="0">
                  <a:pos x="72" y="30"/>
                </a:cxn>
                <a:cxn ang="0">
                  <a:pos x="60" y="48"/>
                </a:cxn>
                <a:cxn ang="0">
                  <a:pos x="48" y="48"/>
                </a:cxn>
                <a:cxn ang="0">
                  <a:pos x="42" y="60"/>
                </a:cxn>
                <a:cxn ang="0">
                  <a:pos x="24" y="60"/>
                </a:cxn>
                <a:cxn ang="0">
                  <a:pos x="30" y="78"/>
                </a:cxn>
                <a:cxn ang="0">
                  <a:pos x="36" y="90"/>
                </a:cxn>
                <a:cxn ang="0">
                  <a:pos x="36" y="108"/>
                </a:cxn>
                <a:cxn ang="0">
                  <a:pos x="42" y="120"/>
                </a:cxn>
                <a:cxn ang="0">
                  <a:pos x="42" y="150"/>
                </a:cxn>
                <a:cxn ang="0">
                  <a:pos x="66" y="156"/>
                </a:cxn>
                <a:cxn ang="0">
                  <a:pos x="72" y="156"/>
                </a:cxn>
                <a:cxn ang="0">
                  <a:pos x="66" y="180"/>
                </a:cxn>
                <a:cxn ang="0">
                  <a:pos x="60" y="186"/>
                </a:cxn>
                <a:cxn ang="0">
                  <a:pos x="66" y="204"/>
                </a:cxn>
                <a:cxn ang="0">
                  <a:pos x="54" y="186"/>
                </a:cxn>
                <a:cxn ang="0">
                  <a:pos x="30" y="210"/>
                </a:cxn>
                <a:cxn ang="0">
                  <a:pos x="36" y="216"/>
                </a:cxn>
                <a:cxn ang="0">
                  <a:pos x="12" y="228"/>
                </a:cxn>
                <a:cxn ang="0">
                  <a:pos x="36" y="252"/>
                </a:cxn>
                <a:cxn ang="0">
                  <a:pos x="24" y="264"/>
                </a:cxn>
                <a:cxn ang="0">
                  <a:pos x="36" y="276"/>
                </a:cxn>
                <a:cxn ang="0">
                  <a:pos x="18" y="294"/>
                </a:cxn>
                <a:cxn ang="0">
                  <a:pos x="6" y="294"/>
                </a:cxn>
                <a:cxn ang="0">
                  <a:pos x="12" y="312"/>
                </a:cxn>
                <a:cxn ang="0">
                  <a:pos x="0" y="318"/>
                </a:cxn>
              </a:cxnLst>
              <a:rect l="0" t="0" r="r" b="b"/>
              <a:pathLst>
                <a:path w="294" h="438">
                  <a:moveTo>
                    <a:pt x="0" y="318"/>
                  </a:moveTo>
                  <a:lnTo>
                    <a:pt x="6" y="318"/>
                  </a:lnTo>
                  <a:lnTo>
                    <a:pt x="12" y="324"/>
                  </a:lnTo>
                  <a:lnTo>
                    <a:pt x="24" y="318"/>
                  </a:lnTo>
                  <a:lnTo>
                    <a:pt x="24" y="312"/>
                  </a:lnTo>
                  <a:lnTo>
                    <a:pt x="24" y="318"/>
                  </a:lnTo>
                  <a:lnTo>
                    <a:pt x="24" y="324"/>
                  </a:lnTo>
                  <a:lnTo>
                    <a:pt x="48" y="318"/>
                  </a:lnTo>
                  <a:lnTo>
                    <a:pt x="78" y="324"/>
                  </a:lnTo>
                  <a:lnTo>
                    <a:pt x="78" y="360"/>
                  </a:lnTo>
                  <a:lnTo>
                    <a:pt x="72" y="438"/>
                  </a:lnTo>
                  <a:lnTo>
                    <a:pt x="108" y="438"/>
                  </a:lnTo>
                  <a:lnTo>
                    <a:pt x="114" y="438"/>
                  </a:lnTo>
                  <a:lnTo>
                    <a:pt x="126" y="438"/>
                  </a:lnTo>
                  <a:lnTo>
                    <a:pt x="126" y="432"/>
                  </a:lnTo>
                  <a:lnTo>
                    <a:pt x="126" y="426"/>
                  </a:lnTo>
                  <a:lnTo>
                    <a:pt x="126" y="414"/>
                  </a:lnTo>
                  <a:lnTo>
                    <a:pt x="126" y="408"/>
                  </a:lnTo>
                  <a:lnTo>
                    <a:pt x="126" y="402"/>
                  </a:lnTo>
                  <a:lnTo>
                    <a:pt x="126" y="396"/>
                  </a:lnTo>
                  <a:lnTo>
                    <a:pt x="126" y="390"/>
                  </a:lnTo>
                  <a:lnTo>
                    <a:pt x="126" y="378"/>
                  </a:lnTo>
                  <a:lnTo>
                    <a:pt x="132" y="378"/>
                  </a:lnTo>
                  <a:lnTo>
                    <a:pt x="138" y="378"/>
                  </a:lnTo>
                  <a:lnTo>
                    <a:pt x="150" y="378"/>
                  </a:lnTo>
                  <a:lnTo>
                    <a:pt x="156" y="378"/>
                  </a:lnTo>
                  <a:lnTo>
                    <a:pt x="162" y="378"/>
                  </a:lnTo>
                  <a:lnTo>
                    <a:pt x="162" y="372"/>
                  </a:lnTo>
                  <a:lnTo>
                    <a:pt x="162" y="366"/>
                  </a:lnTo>
                  <a:lnTo>
                    <a:pt x="162" y="360"/>
                  </a:lnTo>
                  <a:lnTo>
                    <a:pt x="168" y="360"/>
                  </a:lnTo>
                  <a:lnTo>
                    <a:pt x="174" y="360"/>
                  </a:lnTo>
                  <a:lnTo>
                    <a:pt x="180" y="360"/>
                  </a:lnTo>
                  <a:lnTo>
                    <a:pt x="198" y="360"/>
                  </a:lnTo>
                  <a:lnTo>
                    <a:pt x="204" y="360"/>
                  </a:lnTo>
                  <a:lnTo>
                    <a:pt x="210" y="360"/>
                  </a:lnTo>
                  <a:lnTo>
                    <a:pt x="216" y="360"/>
                  </a:lnTo>
                  <a:lnTo>
                    <a:pt x="222" y="360"/>
                  </a:lnTo>
                  <a:lnTo>
                    <a:pt x="234" y="360"/>
                  </a:lnTo>
                  <a:lnTo>
                    <a:pt x="240" y="360"/>
                  </a:lnTo>
                  <a:lnTo>
                    <a:pt x="246" y="360"/>
                  </a:lnTo>
                  <a:lnTo>
                    <a:pt x="252" y="360"/>
                  </a:lnTo>
                  <a:lnTo>
                    <a:pt x="258" y="360"/>
                  </a:lnTo>
                  <a:lnTo>
                    <a:pt x="270" y="360"/>
                  </a:lnTo>
                  <a:lnTo>
                    <a:pt x="276" y="360"/>
                  </a:lnTo>
                  <a:lnTo>
                    <a:pt x="282" y="366"/>
                  </a:lnTo>
                  <a:lnTo>
                    <a:pt x="294" y="366"/>
                  </a:lnTo>
                  <a:lnTo>
                    <a:pt x="294" y="360"/>
                  </a:lnTo>
                  <a:lnTo>
                    <a:pt x="294" y="354"/>
                  </a:lnTo>
                  <a:lnTo>
                    <a:pt x="294" y="348"/>
                  </a:lnTo>
                  <a:lnTo>
                    <a:pt x="294" y="342"/>
                  </a:lnTo>
                  <a:lnTo>
                    <a:pt x="294" y="330"/>
                  </a:lnTo>
                  <a:lnTo>
                    <a:pt x="294" y="324"/>
                  </a:lnTo>
                  <a:lnTo>
                    <a:pt x="294" y="306"/>
                  </a:lnTo>
                  <a:lnTo>
                    <a:pt x="294" y="300"/>
                  </a:lnTo>
                  <a:lnTo>
                    <a:pt x="294" y="288"/>
                  </a:lnTo>
                  <a:lnTo>
                    <a:pt x="294" y="282"/>
                  </a:lnTo>
                  <a:lnTo>
                    <a:pt x="294" y="276"/>
                  </a:lnTo>
                  <a:lnTo>
                    <a:pt x="294" y="264"/>
                  </a:lnTo>
                  <a:lnTo>
                    <a:pt x="294" y="240"/>
                  </a:lnTo>
                  <a:lnTo>
                    <a:pt x="294" y="210"/>
                  </a:lnTo>
                  <a:lnTo>
                    <a:pt x="294" y="162"/>
                  </a:lnTo>
                  <a:lnTo>
                    <a:pt x="294" y="156"/>
                  </a:lnTo>
                  <a:lnTo>
                    <a:pt x="294" y="144"/>
                  </a:lnTo>
                  <a:lnTo>
                    <a:pt x="294" y="138"/>
                  </a:lnTo>
                  <a:lnTo>
                    <a:pt x="294" y="90"/>
                  </a:lnTo>
                  <a:lnTo>
                    <a:pt x="294" y="72"/>
                  </a:lnTo>
                  <a:lnTo>
                    <a:pt x="288" y="72"/>
                  </a:lnTo>
                  <a:lnTo>
                    <a:pt x="276" y="72"/>
                  </a:lnTo>
                  <a:lnTo>
                    <a:pt x="264" y="72"/>
                  </a:lnTo>
                  <a:lnTo>
                    <a:pt x="258" y="72"/>
                  </a:lnTo>
                  <a:lnTo>
                    <a:pt x="246" y="72"/>
                  </a:lnTo>
                  <a:lnTo>
                    <a:pt x="240" y="72"/>
                  </a:lnTo>
                  <a:lnTo>
                    <a:pt x="234" y="72"/>
                  </a:lnTo>
                  <a:lnTo>
                    <a:pt x="228" y="72"/>
                  </a:lnTo>
                  <a:lnTo>
                    <a:pt x="216" y="72"/>
                  </a:lnTo>
                  <a:lnTo>
                    <a:pt x="210" y="72"/>
                  </a:lnTo>
                  <a:lnTo>
                    <a:pt x="204" y="72"/>
                  </a:lnTo>
                  <a:lnTo>
                    <a:pt x="192" y="72"/>
                  </a:lnTo>
                  <a:lnTo>
                    <a:pt x="186" y="72"/>
                  </a:lnTo>
                  <a:lnTo>
                    <a:pt x="174" y="72"/>
                  </a:lnTo>
                  <a:lnTo>
                    <a:pt x="168" y="72"/>
                  </a:lnTo>
                  <a:lnTo>
                    <a:pt x="156" y="72"/>
                  </a:lnTo>
                  <a:lnTo>
                    <a:pt x="150" y="72"/>
                  </a:lnTo>
                  <a:lnTo>
                    <a:pt x="150" y="54"/>
                  </a:lnTo>
                  <a:lnTo>
                    <a:pt x="150" y="30"/>
                  </a:lnTo>
                  <a:lnTo>
                    <a:pt x="150" y="24"/>
                  </a:lnTo>
                  <a:lnTo>
                    <a:pt x="150" y="6"/>
                  </a:lnTo>
                  <a:lnTo>
                    <a:pt x="150" y="0"/>
                  </a:lnTo>
                  <a:lnTo>
                    <a:pt x="138" y="0"/>
                  </a:lnTo>
                  <a:lnTo>
                    <a:pt x="114" y="0"/>
                  </a:lnTo>
                  <a:lnTo>
                    <a:pt x="84" y="0"/>
                  </a:lnTo>
                  <a:lnTo>
                    <a:pt x="90" y="0"/>
                  </a:lnTo>
                  <a:lnTo>
                    <a:pt x="90" y="6"/>
                  </a:lnTo>
                  <a:lnTo>
                    <a:pt x="84" y="12"/>
                  </a:lnTo>
                  <a:lnTo>
                    <a:pt x="90" y="18"/>
                  </a:lnTo>
                  <a:lnTo>
                    <a:pt x="90" y="24"/>
                  </a:lnTo>
                  <a:lnTo>
                    <a:pt x="84" y="30"/>
                  </a:lnTo>
                  <a:lnTo>
                    <a:pt x="78" y="24"/>
                  </a:lnTo>
                  <a:lnTo>
                    <a:pt x="78" y="18"/>
                  </a:lnTo>
                  <a:lnTo>
                    <a:pt x="78" y="12"/>
                  </a:lnTo>
                  <a:lnTo>
                    <a:pt x="72" y="12"/>
                  </a:lnTo>
                  <a:lnTo>
                    <a:pt x="72" y="18"/>
                  </a:lnTo>
                  <a:lnTo>
                    <a:pt x="72" y="30"/>
                  </a:lnTo>
                  <a:lnTo>
                    <a:pt x="66" y="36"/>
                  </a:lnTo>
                  <a:lnTo>
                    <a:pt x="60" y="42"/>
                  </a:lnTo>
                  <a:lnTo>
                    <a:pt x="54" y="42"/>
                  </a:lnTo>
                  <a:lnTo>
                    <a:pt x="60" y="48"/>
                  </a:lnTo>
                  <a:lnTo>
                    <a:pt x="66" y="54"/>
                  </a:lnTo>
                  <a:lnTo>
                    <a:pt x="66" y="60"/>
                  </a:lnTo>
                  <a:lnTo>
                    <a:pt x="60" y="54"/>
                  </a:lnTo>
                  <a:lnTo>
                    <a:pt x="48" y="48"/>
                  </a:lnTo>
                  <a:lnTo>
                    <a:pt x="42" y="48"/>
                  </a:lnTo>
                  <a:lnTo>
                    <a:pt x="36" y="54"/>
                  </a:lnTo>
                  <a:lnTo>
                    <a:pt x="36" y="60"/>
                  </a:lnTo>
                  <a:lnTo>
                    <a:pt x="42" y="60"/>
                  </a:lnTo>
                  <a:lnTo>
                    <a:pt x="48" y="66"/>
                  </a:lnTo>
                  <a:lnTo>
                    <a:pt x="42" y="66"/>
                  </a:lnTo>
                  <a:lnTo>
                    <a:pt x="30" y="60"/>
                  </a:lnTo>
                  <a:lnTo>
                    <a:pt x="24" y="60"/>
                  </a:lnTo>
                  <a:lnTo>
                    <a:pt x="30" y="66"/>
                  </a:lnTo>
                  <a:lnTo>
                    <a:pt x="36" y="66"/>
                  </a:lnTo>
                  <a:lnTo>
                    <a:pt x="36" y="72"/>
                  </a:lnTo>
                  <a:lnTo>
                    <a:pt x="30" y="78"/>
                  </a:lnTo>
                  <a:lnTo>
                    <a:pt x="24" y="78"/>
                  </a:lnTo>
                  <a:lnTo>
                    <a:pt x="24" y="84"/>
                  </a:lnTo>
                  <a:lnTo>
                    <a:pt x="30" y="84"/>
                  </a:lnTo>
                  <a:lnTo>
                    <a:pt x="36" y="90"/>
                  </a:lnTo>
                  <a:lnTo>
                    <a:pt x="36" y="96"/>
                  </a:lnTo>
                  <a:lnTo>
                    <a:pt x="36" y="102"/>
                  </a:lnTo>
                  <a:lnTo>
                    <a:pt x="30" y="108"/>
                  </a:lnTo>
                  <a:lnTo>
                    <a:pt x="36" y="108"/>
                  </a:lnTo>
                  <a:lnTo>
                    <a:pt x="30" y="114"/>
                  </a:lnTo>
                  <a:lnTo>
                    <a:pt x="30" y="120"/>
                  </a:lnTo>
                  <a:lnTo>
                    <a:pt x="30" y="126"/>
                  </a:lnTo>
                  <a:lnTo>
                    <a:pt x="42" y="120"/>
                  </a:lnTo>
                  <a:lnTo>
                    <a:pt x="42" y="114"/>
                  </a:lnTo>
                  <a:lnTo>
                    <a:pt x="42" y="120"/>
                  </a:lnTo>
                  <a:lnTo>
                    <a:pt x="48" y="126"/>
                  </a:lnTo>
                  <a:lnTo>
                    <a:pt x="42" y="150"/>
                  </a:lnTo>
                  <a:lnTo>
                    <a:pt x="54" y="150"/>
                  </a:lnTo>
                  <a:lnTo>
                    <a:pt x="54" y="156"/>
                  </a:lnTo>
                  <a:lnTo>
                    <a:pt x="60" y="156"/>
                  </a:lnTo>
                  <a:lnTo>
                    <a:pt x="66" y="156"/>
                  </a:lnTo>
                  <a:lnTo>
                    <a:pt x="66" y="144"/>
                  </a:lnTo>
                  <a:lnTo>
                    <a:pt x="72" y="144"/>
                  </a:lnTo>
                  <a:lnTo>
                    <a:pt x="72" y="150"/>
                  </a:lnTo>
                  <a:lnTo>
                    <a:pt x="72" y="156"/>
                  </a:lnTo>
                  <a:lnTo>
                    <a:pt x="60" y="162"/>
                  </a:lnTo>
                  <a:lnTo>
                    <a:pt x="60" y="174"/>
                  </a:lnTo>
                  <a:lnTo>
                    <a:pt x="60" y="180"/>
                  </a:lnTo>
                  <a:lnTo>
                    <a:pt x="66" y="180"/>
                  </a:lnTo>
                  <a:lnTo>
                    <a:pt x="66" y="186"/>
                  </a:lnTo>
                  <a:lnTo>
                    <a:pt x="60" y="180"/>
                  </a:lnTo>
                  <a:lnTo>
                    <a:pt x="54" y="180"/>
                  </a:lnTo>
                  <a:lnTo>
                    <a:pt x="60" y="186"/>
                  </a:lnTo>
                  <a:lnTo>
                    <a:pt x="66" y="186"/>
                  </a:lnTo>
                  <a:lnTo>
                    <a:pt x="60" y="198"/>
                  </a:lnTo>
                  <a:lnTo>
                    <a:pt x="60" y="204"/>
                  </a:lnTo>
                  <a:lnTo>
                    <a:pt x="66" y="204"/>
                  </a:lnTo>
                  <a:lnTo>
                    <a:pt x="66" y="210"/>
                  </a:lnTo>
                  <a:lnTo>
                    <a:pt x="54" y="204"/>
                  </a:lnTo>
                  <a:lnTo>
                    <a:pt x="54" y="192"/>
                  </a:lnTo>
                  <a:lnTo>
                    <a:pt x="54" y="186"/>
                  </a:lnTo>
                  <a:lnTo>
                    <a:pt x="48" y="192"/>
                  </a:lnTo>
                  <a:lnTo>
                    <a:pt x="42" y="204"/>
                  </a:lnTo>
                  <a:lnTo>
                    <a:pt x="36" y="204"/>
                  </a:lnTo>
                  <a:lnTo>
                    <a:pt x="30" y="210"/>
                  </a:lnTo>
                  <a:lnTo>
                    <a:pt x="36" y="210"/>
                  </a:lnTo>
                  <a:lnTo>
                    <a:pt x="36" y="216"/>
                  </a:lnTo>
                  <a:lnTo>
                    <a:pt x="30" y="216"/>
                  </a:lnTo>
                  <a:lnTo>
                    <a:pt x="36" y="216"/>
                  </a:lnTo>
                  <a:lnTo>
                    <a:pt x="36" y="222"/>
                  </a:lnTo>
                  <a:lnTo>
                    <a:pt x="30" y="228"/>
                  </a:lnTo>
                  <a:lnTo>
                    <a:pt x="18" y="228"/>
                  </a:lnTo>
                  <a:lnTo>
                    <a:pt x="12" y="228"/>
                  </a:lnTo>
                  <a:lnTo>
                    <a:pt x="12" y="234"/>
                  </a:lnTo>
                  <a:lnTo>
                    <a:pt x="30" y="240"/>
                  </a:lnTo>
                  <a:lnTo>
                    <a:pt x="30" y="246"/>
                  </a:lnTo>
                  <a:lnTo>
                    <a:pt x="36" y="252"/>
                  </a:lnTo>
                  <a:lnTo>
                    <a:pt x="30" y="252"/>
                  </a:lnTo>
                  <a:lnTo>
                    <a:pt x="24" y="246"/>
                  </a:lnTo>
                  <a:lnTo>
                    <a:pt x="18" y="252"/>
                  </a:lnTo>
                  <a:lnTo>
                    <a:pt x="24" y="264"/>
                  </a:lnTo>
                  <a:lnTo>
                    <a:pt x="24" y="270"/>
                  </a:lnTo>
                  <a:lnTo>
                    <a:pt x="24" y="276"/>
                  </a:lnTo>
                  <a:lnTo>
                    <a:pt x="30" y="276"/>
                  </a:lnTo>
                  <a:lnTo>
                    <a:pt x="36" y="276"/>
                  </a:lnTo>
                  <a:lnTo>
                    <a:pt x="36" y="282"/>
                  </a:lnTo>
                  <a:lnTo>
                    <a:pt x="18" y="282"/>
                  </a:lnTo>
                  <a:lnTo>
                    <a:pt x="18" y="288"/>
                  </a:lnTo>
                  <a:lnTo>
                    <a:pt x="18" y="294"/>
                  </a:lnTo>
                  <a:lnTo>
                    <a:pt x="12" y="288"/>
                  </a:lnTo>
                  <a:lnTo>
                    <a:pt x="12" y="282"/>
                  </a:lnTo>
                  <a:lnTo>
                    <a:pt x="12" y="288"/>
                  </a:lnTo>
                  <a:lnTo>
                    <a:pt x="6" y="294"/>
                  </a:lnTo>
                  <a:lnTo>
                    <a:pt x="12" y="300"/>
                  </a:lnTo>
                  <a:lnTo>
                    <a:pt x="18" y="306"/>
                  </a:lnTo>
                  <a:lnTo>
                    <a:pt x="24" y="306"/>
                  </a:lnTo>
                  <a:lnTo>
                    <a:pt x="12" y="312"/>
                  </a:lnTo>
                  <a:lnTo>
                    <a:pt x="6" y="312"/>
                  </a:lnTo>
                  <a:lnTo>
                    <a:pt x="6" y="306"/>
                  </a:lnTo>
                  <a:lnTo>
                    <a:pt x="0" y="312"/>
                  </a:lnTo>
                  <a:lnTo>
                    <a:pt x="0" y="318"/>
                  </a:lnTo>
                  <a:close/>
                </a:path>
              </a:pathLst>
            </a:custGeom>
            <a:solidFill>
              <a:srgbClr val="FF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89" name="Freeform 57"/>
            <p:cNvSpPr>
              <a:spLocks/>
            </p:cNvSpPr>
            <p:nvPr/>
          </p:nvSpPr>
          <p:spPr bwMode="auto">
            <a:xfrm>
              <a:off x="2264" y="2757"/>
              <a:ext cx="355" cy="300"/>
            </a:xfrm>
            <a:custGeom>
              <a:avLst/>
              <a:gdLst/>
              <a:ahLst/>
              <a:cxnLst>
                <a:cxn ang="0">
                  <a:pos x="12" y="78"/>
                </a:cxn>
                <a:cxn ang="0">
                  <a:pos x="12" y="84"/>
                </a:cxn>
                <a:cxn ang="0">
                  <a:pos x="18" y="90"/>
                </a:cxn>
                <a:cxn ang="0">
                  <a:pos x="24" y="96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6" y="102"/>
                </a:cxn>
                <a:cxn ang="0">
                  <a:pos x="42" y="108"/>
                </a:cxn>
                <a:cxn ang="0">
                  <a:pos x="48" y="114"/>
                </a:cxn>
                <a:cxn ang="0">
                  <a:pos x="42" y="120"/>
                </a:cxn>
                <a:cxn ang="0">
                  <a:pos x="48" y="126"/>
                </a:cxn>
                <a:cxn ang="0">
                  <a:pos x="54" y="132"/>
                </a:cxn>
                <a:cxn ang="0">
                  <a:pos x="54" y="132"/>
                </a:cxn>
                <a:cxn ang="0">
                  <a:pos x="54" y="144"/>
                </a:cxn>
                <a:cxn ang="0">
                  <a:pos x="60" y="150"/>
                </a:cxn>
                <a:cxn ang="0">
                  <a:pos x="66" y="156"/>
                </a:cxn>
                <a:cxn ang="0">
                  <a:pos x="66" y="168"/>
                </a:cxn>
                <a:cxn ang="0">
                  <a:pos x="78" y="168"/>
                </a:cxn>
                <a:cxn ang="0">
                  <a:pos x="84" y="174"/>
                </a:cxn>
                <a:cxn ang="0">
                  <a:pos x="84" y="186"/>
                </a:cxn>
                <a:cxn ang="0">
                  <a:pos x="90" y="192"/>
                </a:cxn>
                <a:cxn ang="0">
                  <a:pos x="90" y="192"/>
                </a:cxn>
                <a:cxn ang="0">
                  <a:pos x="90" y="192"/>
                </a:cxn>
                <a:cxn ang="0">
                  <a:pos x="90" y="192"/>
                </a:cxn>
                <a:cxn ang="0">
                  <a:pos x="96" y="198"/>
                </a:cxn>
                <a:cxn ang="0">
                  <a:pos x="96" y="198"/>
                </a:cxn>
                <a:cxn ang="0">
                  <a:pos x="96" y="198"/>
                </a:cxn>
                <a:cxn ang="0">
                  <a:pos x="90" y="204"/>
                </a:cxn>
                <a:cxn ang="0">
                  <a:pos x="96" y="210"/>
                </a:cxn>
                <a:cxn ang="0">
                  <a:pos x="90" y="216"/>
                </a:cxn>
                <a:cxn ang="0">
                  <a:pos x="96" y="222"/>
                </a:cxn>
                <a:cxn ang="0">
                  <a:pos x="96" y="234"/>
                </a:cxn>
                <a:cxn ang="0">
                  <a:pos x="103" y="240"/>
                </a:cxn>
                <a:cxn ang="0">
                  <a:pos x="96" y="240"/>
                </a:cxn>
                <a:cxn ang="0">
                  <a:pos x="96" y="252"/>
                </a:cxn>
                <a:cxn ang="0">
                  <a:pos x="90" y="258"/>
                </a:cxn>
                <a:cxn ang="0">
                  <a:pos x="90" y="258"/>
                </a:cxn>
                <a:cxn ang="0">
                  <a:pos x="96" y="264"/>
                </a:cxn>
                <a:cxn ang="0">
                  <a:pos x="96" y="270"/>
                </a:cxn>
                <a:cxn ang="0">
                  <a:pos x="96" y="282"/>
                </a:cxn>
                <a:cxn ang="0">
                  <a:pos x="96" y="288"/>
                </a:cxn>
                <a:cxn ang="0">
                  <a:pos x="109" y="294"/>
                </a:cxn>
                <a:cxn ang="0">
                  <a:pos x="163" y="294"/>
                </a:cxn>
                <a:cxn ang="0">
                  <a:pos x="175" y="294"/>
                </a:cxn>
                <a:cxn ang="0">
                  <a:pos x="247" y="294"/>
                </a:cxn>
                <a:cxn ang="0">
                  <a:pos x="337" y="300"/>
                </a:cxn>
                <a:cxn ang="0">
                  <a:pos x="337" y="258"/>
                </a:cxn>
                <a:cxn ang="0">
                  <a:pos x="337" y="198"/>
                </a:cxn>
                <a:cxn ang="0">
                  <a:pos x="337" y="186"/>
                </a:cxn>
                <a:cxn ang="0">
                  <a:pos x="337" y="162"/>
                </a:cxn>
                <a:cxn ang="0">
                  <a:pos x="337" y="150"/>
                </a:cxn>
                <a:cxn ang="0">
                  <a:pos x="337" y="138"/>
                </a:cxn>
                <a:cxn ang="0">
                  <a:pos x="337" y="72"/>
                </a:cxn>
                <a:cxn ang="0">
                  <a:pos x="355" y="72"/>
                </a:cxn>
                <a:cxn ang="0">
                  <a:pos x="355" y="54"/>
                </a:cxn>
                <a:cxn ang="0">
                  <a:pos x="355" y="42"/>
                </a:cxn>
                <a:cxn ang="0">
                  <a:pos x="355" y="24"/>
                </a:cxn>
                <a:cxn ang="0">
                  <a:pos x="355" y="6"/>
                </a:cxn>
                <a:cxn ang="0">
                  <a:pos x="325" y="0"/>
                </a:cxn>
                <a:cxn ang="0">
                  <a:pos x="241" y="0"/>
                </a:cxn>
                <a:cxn ang="0">
                  <a:pos x="139" y="6"/>
                </a:cxn>
                <a:cxn ang="0">
                  <a:pos x="96" y="6"/>
                </a:cxn>
                <a:cxn ang="0">
                  <a:pos x="0" y="78"/>
                </a:cxn>
              </a:cxnLst>
              <a:rect l="0" t="0" r="r" b="b"/>
              <a:pathLst>
                <a:path w="355" h="300">
                  <a:moveTo>
                    <a:pt x="0" y="78"/>
                  </a:moveTo>
                  <a:lnTo>
                    <a:pt x="12" y="78"/>
                  </a:lnTo>
                  <a:lnTo>
                    <a:pt x="18" y="78"/>
                  </a:lnTo>
                  <a:lnTo>
                    <a:pt x="12" y="84"/>
                  </a:lnTo>
                  <a:lnTo>
                    <a:pt x="18" y="84"/>
                  </a:lnTo>
                  <a:lnTo>
                    <a:pt x="18" y="90"/>
                  </a:lnTo>
                  <a:lnTo>
                    <a:pt x="24" y="90"/>
                  </a:lnTo>
                  <a:lnTo>
                    <a:pt x="24" y="96"/>
                  </a:lnTo>
                  <a:lnTo>
                    <a:pt x="24" y="90"/>
                  </a:lnTo>
                  <a:lnTo>
                    <a:pt x="30" y="96"/>
                  </a:lnTo>
                  <a:lnTo>
                    <a:pt x="24" y="96"/>
                  </a:lnTo>
                  <a:lnTo>
                    <a:pt x="30" y="96"/>
                  </a:lnTo>
                  <a:lnTo>
                    <a:pt x="30" y="102"/>
                  </a:lnTo>
                  <a:lnTo>
                    <a:pt x="36" y="102"/>
                  </a:lnTo>
                  <a:lnTo>
                    <a:pt x="36" y="108"/>
                  </a:lnTo>
                  <a:lnTo>
                    <a:pt x="42" y="108"/>
                  </a:lnTo>
                  <a:lnTo>
                    <a:pt x="42" y="114"/>
                  </a:lnTo>
                  <a:lnTo>
                    <a:pt x="48" y="114"/>
                  </a:lnTo>
                  <a:lnTo>
                    <a:pt x="48" y="120"/>
                  </a:lnTo>
                  <a:lnTo>
                    <a:pt x="42" y="120"/>
                  </a:lnTo>
                  <a:lnTo>
                    <a:pt x="48" y="120"/>
                  </a:lnTo>
                  <a:lnTo>
                    <a:pt x="48" y="126"/>
                  </a:lnTo>
                  <a:lnTo>
                    <a:pt x="54" y="126"/>
                  </a:lnTo>
                  <a:lnTo>
                    <a:pt x="54" y="132"/>
                  </a:lnTo>
                  <a:lnTo>
                    <a:pt x="54" y="138"/>
                  </a:lnTo>
                  <a:lnTo>
                    <a:pt x="54" y="132"/>
                  </a:lnTo>
                  <a:lnTo>
                    <a:pt x="54" y="138"/>
                  </a:lnTo>
                  <a:lnTo>
                    <a:pt x="54" y="144"/>
                  </a:lnTo>
                  <a:lnTo>
                    <a:pt x="54" y="150"/>
                  </a:lnTo>
                  <a:lnTo>
                    <a:pt x="60" y="150"/>
                  </a:lnTo>
                  <a:lnTo>
                    <a:pt x="60" y="156"/>
                  </a:lnTo>
                  <a:lnTo>
                    <a:pt x="66" y="156"/>
                  </a:lnTo>
                  <a:lnTo>
                    <a:pt x="66" y="162"/>
                  </a:lnTo>
                  <a:lnTo>
                    <a:pt x="66" y="168"/>
                  </a:lnTo>
                  <a:lnTo>
                    <a:pt x="72" y="168"/>
                  </a:lnTo>
                  <a:lnTo>
                    <a:pt x="78" y="168"/>
                  </a:lnTo>
                  <a:lnTo>
                    <a:pt x="78" y="174"/>
                  </a:lnTo>
                  <a:lnTo>
                    <a:pt x="84" y="174"/>
                  </a:lnTo>
                  <a:lnTo>
                    <a:pt x="84" y="180"/>
                  </a:lnTo>
                  <a:lnTo>
                    <a:pt x="84" y="186"/>
                  </a:lnTo>
                  <a:lnTo>
                    <a:pt x="90" y="186"/>
                  </a:lnTo>
                  <a:lnTo>
                    <a:pt x="90" y="192"/>
                  </a:lnTo>
                  <a:lnTo>
                    <a:pt x="96" y="192"/>
                  </a:lnTo>
                  <a:lnTo>
                    <a:pt x="90" y="192"/>
                  </a:lnTo>
                  <a:lnTo>
                    <a:pt x="96" y="192"/>
                  </a:lnTo>
                  <a:lnTo>
                    <a:pt x="90" y="192"/>
                  </a:lnTo>
                  <a:lnTo>
                    <a:pt x="96" y="192"/>
                  </a:lnTo>
                  <a:lnTo>
                    <a:pt x="90" y="192"/>
                  </a:lnTo>
                  <a:lnTo>
                    <a:pt x="96" y="192"/>
                  </a:lnTo>
                  <a:lnTo>
                    <a:pt x="96" y="198"/>
                  </a:lnTo>
                  <a:lnTo>
                    <a:pt x="90" y="198"/>
                  </a:lnTo>
                  <a:lnTo>
                    <a:pt x="96" y="198"/>
                  </a:lnTo>
                  <a:lnTo>
                    <a:pt x="90" y="198"/>
                  </a:lnTo>
                  <a:lnTo>
                    <a:pt x="96" y="198"/>
                  </a:lnTo>
                  <a:lnTo>
                    <a:pt x="96" y="204"/>
                  </a:lnTo>
                  <a:lnTo>
                    <a:pt x="90" y="204"/>
                  </a:lnTo>
                  <a:lnTo>
                    <a:pt x="96" y="204"/>
                  </a:lnTo>
                  <a:lnTo>
                    <a:pt x="96" y="210"/>
                  </a:lnTo>
                  <a:lnTo>
                    <a:pt x="96" y="216"/>
                  </a:lnTo>
                  <a:lnTo>
                    <a:pt x="90" y="216"/>
                  </a:lnTo>
                  <a:lnTo>
                    <a:pt x="96" y="216"/>
                  </a:lnTo>
                  <a:lnTo>
                    <a:pt x="96" y="222"/>
                  </a:lnTo>
                  <a:lnTo>
                    <a:pt x="96" y="228"/>
                  </a:lnTo>
                  <a:lnTo>
                    <a:pt x="96" y="234"/>
                  </a:lnTo>
                  <a:lnTo>
                    <a:pt x="103" y="234"/>
                  </a:lnTo>
                  <a:lnTo>
                    <a:pt x="103" y="240"/>
                  </a:lnTo>
                  <a:lnTo>
                    <a:pt x="103" y="246"/>
                  </a:lnTo>
                  <a:lnTo>
                    <a:pt x="96" y="240"/>
                  </a:lnTo>
                  <a:lnTo>
                    <a:pt x="96" y="246"/>
                  </a:lnTo>
                  <a:lnTo>
                    <a:pt x="96" y="252"/>
                  </a:lnTo>
                  <a:lnTo>
                    <a:pt x="96" y="258"/>
                  </a:lnTo>
                  <a:lnTo>
                    <a:pt x="90" y="258"/>
                  </a:lnTo>
                  <a:lnTo>
                    <a:pt x="96" y="258"/>
                  </a:lnTo>
                  <a:lnTo>
                    <a:pt x="90" y="258"/>
                  </a:lnTo>
                  <a:lnTo>
                    <a:pt x="90" y="264"/>
                  </a:lnTo>
                  <a:lnTo>
                    <a:pt x="96" y="264"/>
                  </a:lnTo>
                  <a:lnTo>
                    <a:pt x="90" y="264"/>
                  </a:lnTo>
                  <a:lnTo>
                    <a:pt x="96" y="270"/>
                  </a:lnTo>
                  <a:lnTo>
                    <a:pt x="96" y="276"/>
                  </a:lnTo>
                  <a:lnTo>
                    <a:pt x="96" y="282"/>
                  </a:lnTo>
                  <a:lnTo>
                    <a:pt x="103" y="282"/>
                  </a:lnTo>
                  <a:lnTo>
                    <a:pt x="96" y="288"/>
                  </a:lnTo>
                  <a:lnTo>
                    <a:pt x="96" y="294"/>
                  </a:lnTo>
                  <a:lnTo>
                    <a:pt x="109" y="294"/>
                  </a:lnTo>
                  <a:lnTo>
                    <a:pt x="133" y="294"/>
                  </a:lnTo>
                  <a:lnTo>
                    <a:pt x="163" y="294"/>
                  </a:lnTo>
                  <a:lnTo>
                    <a:pt x="169" y="294"/>
                  </a:lnTo>
                  <a:lnTo>
                    <a:pt x="175" y="294"/>
                  </a:lnTo>
                  <a:lnTo>
                    <a:pt x="235" y="294"/>
                  </a:lnTo>
                  <a:lnTo>
                    <a:pt x="247" y="294"/>
                  </a:lnTo>
                  <a:lnTo>
                    <a:pt x="319" y="300"/>
                  </a:lnTo>
                  <a:lnTo>
                    <a:pt x="337" y="300"/>
                  </a:lnTo>
                  <a:lnTo>
                    <a:pt x="337" y="276"/>
                  </a:lnTo>
                  <a:lnTo>
                    <a:pt x="337" y="258"/>
                  </a:lnTo>
                  <a:lnTo>
                    <a:pt x="337" y="228"/>
                  </a:lnTo>
                  <a:lnTo>
                    <a:pt x="337" y="198"/>
                  </a:lnTo>
                  <a:lnTo>
                    <a:pt x="337" y="192"/>
                  </a:lnTo>
                  <a:lnTo>
                    <a:pt x="337" y="186"/>
                  </a:lnTo>
                  <a:lnTo>
                    <a:pt x="337" y="174"/>
                  </a:lnTo>
                  <a:lnTo>
                    <a:pt x="337" y="162"/>
                  </a:lnTo>
                  <a:lnTo>
                    <a:pt x="337" y="156"/>
                  </a:lnTo>
                  <a:lnTo>
                    <a:pt x="337" y="150"/>
                  </a:lnTo>
                  <a:lnTo>
                    <a:pt x="337" y="144"/>
                  </a:lnTo>
                  <a:lnTo>
                    <a:pt x="337" y="138"/>
                  </a:lnTo>
                  <a:lnTo>
                    <a:pt x="337" y="120"/>
                  </a:lnTo>
                  <a:lnTo>
                    <a:pt x="337" y="72"/>
                  </a:lnTo>
                  <a:lnTo>
                    <a:pt x="349" y="72"/>
                  </a:lnTo>
                  <a:lnTo>
                    <a:pt x="355" y="72"/>
                  </a:lnTo>
                  <a:lnTo>
                    <a:pt x="355" y="66"/>
                  </a:lnTo>
                  <a:lnTo>
                    <a:pt x="355" y="54"/>
                  </a:lnTo>
                  <a:lnTo>
                    <a:pt x="355" y="48"/>
                  </a:lnTo>
                  <a:lnTo>
                    <a:pt x="355" y="42"/>
                  </a:lnTo>
                  <a:lnTo>
                    <a:pt x="355" y="30"/>
                  </a:lnTo>
                  <a:lnTo>
                    <a:pt x="355" y="24"/>
                  </a:lnTo>
                  <a:lnTo>
                    <a:pt x="355" y="18"/>
                  </a:lnTo>
                  <a:lnTo>
                    <a:pt x="355" y="6"/>
                  </a:lnTo>
                  <a:lnTo>
                    <a:pt x="355" y="0"/>
                  </a:lnTo>
                  <a:lnTo>
                    <a:pt x="325" y="0"/>
                  </a:lnTo>
                  <a:lnTo>
                    <a:pt x="259" y="6"/>
                  </a:lnTo>
                  <a:lnTo>
                    <a:pt x="241" y="0"/>
                  </a:lnTo>
                  <a:lnTo>
                    <a:pt x="163" y="6"/>
                  </a:lnTo>
                  <a:lnTo>
                    <a:pt x="139" y="6"/>
                  </a:lnTo>
                  <a:lnTo>
                    <a:pt x="103" y="6"/>
                  </a:lnTo>
                  <a:lnTo>
                    <a:pt x="96" y="6"/>
                  </a:lnTo>
                  <a:lnTo>
                    <a:pt x="6" y="6"/>
                  </a:lnTo>
                  <a:lnTo>
                    <a:pt x="0" y="78"/>
                  </a:lnTo>
                  <a:close/>
                </a:path>
              </a:pathLst>
            </a:custGeom>
            <a:solidFill>
              <a:srgbClr val="FFA0A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90" name="Freeform 58"/>
            <p:cNvSpPr>
              <a:spLocks/>
            </p:cNvSpPr>
            <p:nvPr/>
          </p:nvSpPr>
          <p:spPr bwMode="auto">
            <a:xfrm>
              <a:off x="2781" y="2349"/>
              <a:ext cx="444" cy="516"/>
            </a:xfrm>
            <a:custGeom>
              <a:avLst/>
              <a:gdLst/>
              <a:ahLst/>
              <a:cxnLst>
                <a:cxn ang="0">
                  <a:pos x="78" y="288"/>
                </a:cxn>
                <a:cxn ang="0">
                  <a:pos x="96" y="282"/>
                </a:cxn>
                <a:cxn ang="0">
                  <a:pos x="114" y="282"/>
                </a:cxn>
                <a:cxn ang="0">
                  <a:pos x="126" y="300"/>
                </a:cxn>
                <a:cxn ang="0">
                  <a:pos x="126" y="324"/>
                </a:cxn>
                <a:cxn ang="0">
                  <a:pos x="138" y="348"/>
                </a:cxn>
                <a:cxn ang="0">
                  <a:pos x="150" y="354"/>
                </a:cxn>
                <a:cxn ang="0">
                  <a:pos x="174" y="360"/>
                </a:cxn>
                <a:cxn ang="0">
                  <a:pos x="180" y="366"/>
                </a:cxn>
                <a:cxn ang="0">
                  <a:pos x="180" y="384"/>
                </a:cxn>
                <a:cxn ang="0">
                  <a:pos x="186" y="402"/>
                </a:cxn>
                <a:cxn ang="0">
                  <a:pos x="186" y="438"/>
                </a:cxn>
                <a:cxn ang="0">
                  <a:pos x="216" y="480"/>
                </a:cxn>
                <a:cxn ang="0">
                  <a:pos x="252" y="456"/>
                </a:cxn>
                <a:cxn ang="0">
                  <a:pos x="252" y="486"/>
                </a:cxn>
                <a:cxn ang="0">
                  <a:pos x="258" y="498"/>
                </a:cxn>
                <a:cxn ang="0">
                  <a:pos x="294" y="486"/>
                </a:cxn>
                <a:cxn ang="0">
                  <a:pos x="318" y="486"/>
                </a:cxn>
                <a:cxn ang="0">
                  <a:pos x="336" y="498"/>
                </a:cxn>
                <a:cxn ang="0">
                  <a:pos x="366" y="504"/>
                </a:cxn>
                <a:cxn ang="0">
                  <a:pos x="384" y="510"/>
                </a:cxn>
                <a:cxn ang="0">
                  <a:pos x="372" y="480"/>
                </a:cxn>
                <a:cxn ang="0">
                  <a:pos x="354" y="450"/>
                </a:cxn>
                <a:cxn ang="0">
                  <a:pos x="348" y="420"/>
                </a:cxn>
                <a:cxn ang="0">
                  <a:pos x="354" y="402"/>
                </a:cxn>
                <a:cxn ang="0">
                  <a:pos x="372" y="390"/>
                </a:cxn>
                <a:cxn ang="0">
                  <a:pos x="384" y="378"/>
                </a:cxn>
                <a:cxn ang="0">
                  <a:pos x="402" y="360"/>
                </a:cxn>
                <a:cxn ang="0">
                  <a:pos x="414" y="348"/>
                </a:cxn>
                <a:cxn ang="0">
                  <a:pos x="420" y="336"/>
                </a:cxn>
                <a:cxn ang="0">
                  <a:pos x="414" y="312"/>
                </a:cxn>
                <a:cxn ang="0">
                  <a:pos x="432" y="288"/>
                </a:cxn>
                <a:cxn ang="0">
                  <a:pos x="432" y="264"/>
                </a:cxn>
                <a:cxn ang="0">
                  <a:pos x="432" y="252"/>
                </a:cxn>
                <a:cxn ang="0">
                  <a:pos x="426" y="228"/>
                </a:cxn>
                <a:cxn ang="0">
                  <a:pos x="438" y="222"/>
                </a:cxn>
                <a:cxn ang="0">
                  <a:pos x="444" y="204"/>
                </a:cxn>
                <a:cxn ang="0">
                  <a:pos x="444" y="192"/>
                </a:cxn>
                <a:cxn ang="0">
                  <a:pos x="414" y="180"/>
                </a:cxn>
                <a:cxn ang="0">
                  <a:pos x="408" y="162"/>
                </a:cxn>
                <a:cxn ang="0">
                  <a:pos x="378" y="132"/>
                </a:cxn>
                <a:cxn ang="0">
                  <a:pos x="372" y="114"/>
                </a:cxn>
                <a:cxn ang="0">
                  <a:pos x="360" y="90"/>
                </a:cxn>
                <a:cxn ang="0">
                  <a:pos x="330" y="102"/>
                </a:cxn>
                <a:cxn ang="0">
                  <a:pos x="336" y="84"/>
                </a:cxn>
                <a:cxn ang="0">
                  <a:pos x="330" y="66"/>
                </a:cxn>
                <a:cxn ang="0">
                  <a:pos x="306" y="60"/>
                </a:cxn>
                <a:cxn ang="0">
                  <a:pos x="300" y="48"/>
                </a:cxn>
                <a:cxn ang="0">
                  <a:pos x="288" y="30"/>
                </a:cxn>
                <a:cxn ang="0">
                  <a:pos x="282" y="6"/>
                </a:cxn>
                <a:cxn ang="0">
                  <a:pos x="186" y="0"/>
                </a:cxn>
                <a:cxn ang="0">
                  <a:pos x="114" y="0"/>
                </a:cxn>
                <a:cxn ang="0">
                  <a:pos x="78" y="42"/>
                </a:cxn>
                <a:cxn ang="0">
                  <a:pos x="66" y="72"/>
                </a:cxn>
                <a:cxn ang="0">
                  <a:pos x="18" y="66"/>
                </a:cxn>
              </a:cxnLst>
              <a:rect l="0" t="0" r="r" b="b"/>
              <a:pathLst>
                <a:path w="444" h="516">
                  <a:moveTo>
                    <a:pt x="0" y="270"/>
                  </a:moveTo>
                  <a:lnTo>
                    <a:pt x="72" y="276"/>
                  </a:lnTo>
                  <a:lnTo>
                    <a:pt x="78" y="276"/>
                  </a:lnTo>
                  <a:lnTo>
                    <a:pt x="78" y="282"/>
                  </a:lnTo>
                  <a:lnTo>
                    <a:pt x="78" y="288"/>
                  </a:lnTo>
                  <a:lnTo>
                    <a:pt x="84" y="288"/>
                  </a:lnTo>
                  <a:lnTo>
                    <a:pt x="90" y="288"/>
                  </a:lnTo>
                  <a:lnTo>
                    <a:pt x="84" y="288"/>
                  </a:lnTo>
                  <a:lnTo>
                    <a:pt x="90" y="282"/>
                  </a:lnTo>
                  <a:lnTo>
                    <a:pt x="96" y="282"/>
                  </a:lnTo>
                  <a:lnTo>
                    <a:pt x="96" y="276"/>
                  </a:lnTo>
                  <a:lnTo>
                    <a:pt x="102" y="282"/>
                  </a:lnTo>
                  <a:lnTo>
                    <a:pt x="102" y="276"/>
                  </a:lnTo>
                  <a:lnTo>
                    <a:pt x="108" y="282"/>
                  </a:lnTo>
                  <a:lnTo>
                    <a:pt x="114" y="282"/>
                  </a:lnTo>
                  <a:lnTo>
                    <a:pt x="120" y="282"/>
                  </a:lnTo>
                  <a:lnTo>
                    <a:pt x="120" y="288"/>
                  </a:lnTo>
                  <a:lnTo>
                    <a:pt x="120" y="294"/>
                  </a:lnTo>
                  <a:lnTo>
                    <a:pt x="120" y="300"/>
                  </a:lnTo>
                  <a:lnTo>
                    <a:pt x="126" y="300"/>
                  </a:lnTo>
                  <a:lnTo>
                    <a:pt x="126" y="306"/>
                  </a:lnTo>
                  <a:lnTo>
                    <a:pt x="126" y="312"/>
                  </a:lnTo>
                  <a:lnTo>
                    <a:pt x="126" y="318"/>
                  </a:lnTo>
                  <a:lnTo>
                    <a:pt x="132" y="324"/>
                  </a:lnTo>
                  <a:lnTo>
                    <a:pt x="126" y="324"/>
                  </a:lnTo>
                  <a:lnTo>
                    <a:pt x="126" y="330"/>
                  </a:lnTo>
                  <a:lnTo>
                    <a:pt x="132" y="336"/>
                  </a:lnTo>
                  <a:lnTo>
                    <a:pt x="132" y="342"/>
                  </a:lnTo>
                  <a:lnTo>
                    <a:pt x="132" y="348"/>
                  </a:lnTo>
                  <a:lnTo>
                    <a:pt x="138" y="348"/>
                  </a:lnTo>
                  <a:lnTo>
                    <a:pt x="138" y="342"/>
                  </a:lnTo>
                  <a:lnTo>
                    <a:pt x="144" y="342"/>
                  </a:lnTo>
                  <a:lnTo>
                    <a:pt x="144" y="354"/>
                  </a:lnTo>
                  <a:lnTo>
                    <a:pt x="144" y="360"/>
                  </a:lnTo>
                  <a:lnTo>
                    <a:pt x="150" y="354"/>
                  </a:lnTo>
                  <a:lnTo>
                    <a:pt x="156" y="354"/>
                  </a:lnTo>
                  <a:lnTo>
                    <a:pt x="162" y="354"/>
                  </a:lnTo>
                  <a:lnTo>
                    <a:pt x="168" y="354"/>
                  </a:lnTo>
                  <a:lnTo>
                    <a:pt x="174" y="354"/>
                  </a:lnTo>
                  <a:lnTo>
                    <a:pt x="174" y="360"/>
                  </a:lnTo>
                  <a:lnTo>
                    <a:pt x="180" y="354"/>
                  </a:lnTo>
                  <a:lnTo>
                    <a:pt x="180" y="360"/>
                  </a:lnTo>
                  <a:lnTo>
                    <a:pt x="180" y="366"/>
                  </a:lnTo>
                  <a:lnTo>
                    <a:pt x="174" y="366"/>
                  </a:lnTo>
                  <a:lnTo>
                    <a:pt x="180" y="366"/>
                  </a:lnTo>
                  <a:lnTo>
                    <a:pt x="180" y="372"/>
                  </a:lnTo>
                  <a:lnTo>
                    <a:pt x="180" y="378"/>
                  </a:lnTo>
                  <a:lnTo>
                    <a:pt x="180" y="384"/>
                  </a:lnTo>
                  <a:lnTo>
                    <a:pt x="186" y="384"/>
                  </a:lnTo>
                  <a:lnTo>
                    <a:pt x="180" y="384"/>
                  </a:lnTo>
                  <a:lnTo>
                    <a:pt x="180" y="390"/>
                  </a:lnTo>
                  <a:lnTo>
                    <a:pt x="186" y="390"/>
                  </a:lnTo>
                  <a:lnTo>
                    <a:pt x="180" y="396"/>
                  </a:lnTo>
                  <a:lnTo>
                    <a:pt x="180" y="402"/>
                  </a:lnTo>
                  <a:lnTo>
                    <a:pt x="186" y="402"/>
                  </a:lnTo>
                  <a:lnTo>
                    <a:pt x="186" y="408"/>
                  </a:lnTo>
                  <a:lnTo>
                    <a:pt x="186" y="414"/>
                  </a:lnTo>
                  <a:lnTo>
                    <a:pt x="186" y="420"/>
                  </a:lnTo>
                  <a:lnTo>
                    <a:pt x="186" y="432"/>
                  </a:lnTo>
                  <a:lnTo>
                    <a:pt x="186" y="438"/>
                  </a:lnTo>
                  <a:lnTo>
                    <a:pt x="186" y="444"/>
                  </a:lnTo>
                  <a:lnTo>
                    <a:pt x="192" y="450"/>
                  </a:lnTo>
                  <a:lnTo>
                    <a:pt x="204" y="462"/>
                  </a:lnTo>
                  <a:lnTo>
                    <a:pt x="210" y="474"/>
                  </a:lnTo>
                  <a:lnTo>
                    <a:pt x="216" y="480"/>
                  </a:lnTo>
                  <a:lnTo>
                    <a:pt x="222" y="480"/>
                  </a:lnTo>
                  <a:lnTo>
                    <a:pt x="228" y="480"/>
                  </a:lnTo>
                  <a:lnTo>
                    <a:pt x="240" y="462"/>
                  </a:lnTo>
                  <a:lnTo>
                    <a:pt x="246" y="462"/>
                  </a:lnTo>
                  <a:lnTo>
                    <a:pt x="252" y="456"/>
                  </a:lnTo>
                  <a:lnTo>
                    <a:pt x="258" y="462"/>
                  </a:lnTo>
                  <a:lnTo>
                    <a:pt x="264" y="468"/>
                  </a:lnTo>
                  <a:lnTo>
                    <a:pt x="264" y="474"/>
                  </a:lnTo>
                  <a:lnTo>
                    <a:pt x="258" y="480"/>
                  </a:lnTo>
                  <a:lnTo>
                    <a:pt x="252" y="486"/>
                  </a:lnTo>
                  <a:lnTo>
                    <a:pt x="246" y="486"/>
                  </a:lnTo>
                  <a:lnTo>
                    <a:pt x="240" y="492"/>
                  </a:lnTo>
                  <a:lnTo>
                    <a:pt x="240" y="498"/>
                  </a:lnTo>
                  <a:lnTo>
                    <a:pt x="246" y="498"/>
                  </a:lnTo>
                  <a:lnTo>
                    <a:pt x="258" y="498"/>
                  </a:lnTo>
                  <a:lnTo>
                    <a:pt x="264" y="498"/>
                  </a:lnTo>
                  <a:lnTo>
                    <a:pt x="270" y="498"/>
                  </a:lnTo>
                  <a:lnTo>
                    <a:pt x="282" y="492"/>
                  </a:lnTo>
                  <a:lnTo>
                    <a:pt x="288" y="486"/>
                  </a:lnTo>
                  <a:lnTo>
                    <a:pt x="294" y="486"/>
                  </a:lnTo>
                  <a:lnTo>
                    <a:pt x="300" y="498"/>
                  </a:lnTo>
                  <a:lnTo>
                    <a:pt x="306" y="498"/>
                  </a:lnTo>
                  <a:lnTo>
                    <a:pt x="312" y="492"/>
                  </a:lnTo>
                  <a:lnTo>
                    <a:pt x="312" y="486"/>
                  </a:lnTo>
                  <a:lnTo>
                    <a:pt x="318" y="486"/>
                  </a:lnTo>
                  <a:lnTo>
                    <a:pt x="324" y="480"/>
                  </a:lnTo>
                  <a:lnTo>
                    <a:pt x="330" y="480"/>
                  </a:lnTo>
                  <a:lnTo>
                    <a:pt x="336" y="486"/>
                  </a:lnTo>
                  <a:lnTo>
                    <a:pt x="336" y="492"/>
                  </a:lnTo>
                  <a:lnTo>
                    <a:pt x="336" y="498"/>
                  </a:lnTo>
                  <a:lnTo>
                    <a:pt x="342" y="504"/>
                  </a:lnTo>
                  <a:lnTo>
                    <a:pt x="348" y="498"/>
                  </a:lnTo>
                  <a:lnTo>
                    <a:pt x="360" y="498"/>
                  </a:lnTo>
                  <a:lnTo>
                    <a:pt x="366" y="498"/>
                  </a:lnTo>
                  <a:lnTo>
                    <a:pt x="366" y="504"/>
                  </a:lnTo>
                  <a:lnTo>
                    <a:pt x="372" y="510"/>
                  </a:lnTo>
                  <a:lnTo>
                    <a:pt x="372" y="516"/>
                  </a:lnTo>
                  <a:lnTo>
                    <a:pt x="378" y="516"/>
                  </a:lnTo>
                  <a:lnTo>
                    <a:pt x="378" y="510"/>
                  </a:lnTo>
                  <a:lnTo>
                    <a:pt x="384" y="510"/>
                  </a:lnTo>
                  <a:lnTo>
                    <a:pt x="384" y="504"/>
                  </a:lnTo>
                  <a:lnTo>
                    <a:pt x="390" y="498"/>
                  </a:lnTo>
                  <a:lnTo>
                    <a:pt x="384" y="492"/>
                  </a:lnTo>
                  <a:lnTo>
                    <a:pt x="378" y="486"/>
                  </a:lnTo>
                  <a:lnTo>
                    <a:pt x="372" y="480"/>
                  </a:lnTo>
                  <a:lnTo>
                    <a:pt x="372" y="474"/>
                  </a:lnTo>
                  <a:lnTo>
                    <a:pt x="372" y="468"/>
                  </a:lnTo>
                  <a:lnTo>
                    <a:pt x="366" y="456"/>
                  </a:lnTo>
                  <a:lnTo>
                    <a:pt x="360" y="450"/>
                  </a:lnTo>
                  <a:lnTo>
                    <a:pt x="354" y="450"/>
                  </a:lnTo>
                  <a:lnTo>
                    <a:pt x="354" y="444"/>
                  </a:lnTo>
                  <a:lnTo>
                    <a:pt x="354" y="438"/>
                  </a:lnTo>
                  <a:lnTo>
                    <a:pt x="348" y="438"/>
                  </a:lnTo>
                  <a:lnTo>
                    <a:pt x="348" y="432"/>
                  </a:lnTo>
                  <a:lnTo>
                    <a:pt x="348" y="420"/>
                  </a:lnTo>
                  <a:lnTo>
                    <a:pt x="348" y="414"/>
                  </a:lnTo>
                  <a:lnTo>
                    <a:pt x="354" y="414"/>
                  </a:lnTo>
                  <a:lnTo>
                    <a:pt x="348" y="408"/>
                  </a:lnTo>
                  <a:lnTo>
                    <a:pt x="348" y="402"/>
                  </a:lnTo>
                  <a:lnTo>
                    <a:pt x="354" y="402"/>
                  </a:lnTo>
                  <a:lnTo>
                    <a:pt x="354" y="396"/>
                  </a:lnTo>
                  <a:lnTo>
                    <a:pt x="360" y="390"/>
                  </a:lnTo>
                  <a:lnTo>
                    <a:pt x="366" y="384"/>
                  </a:lnTo>
                  <a:lnTo>
                    <a:pt x="366" y="390"/>
                  </a:lnTo>
                  <a:lnTo>
                    <a:pt x="372" y="390"/>
                  </a:lnTo>
                  <a:lnTo>
                    <a:pt x="378" y="396"/>
                  </a:lnTo>
                  <a:lnTo>
                    <a:pt x="378" y="390"/>
                  </a:lnTo>
                  <a:lnTo>
                    <a:pt x="378" y="384"/>
                  </a:lnTo>
                  <a:lnTo>
                    <a:pt x="378" y="378"/>
                  </a:lnTo>
                  <a:lnTo>
                    <a:pt x="384" y="378"/>
                  </a:lnTo>
                  <a:lnTo>
                    <a:pt x="384" y="372"/>
                  </a:lnTo>
                  <a:lnTo>
                    <a:pt x="390" y="378"/>
                  </a:lnTo>
                  <a:lnTo>
                    <a:pt x="396" y="378"/>
                  </a:lnTo>
                  <a:lnTo>
                    <a:pt x="396" y="366"/>
                  </a:lnTo>
                  <a:lnTo>
                    <a:pt x="402" y="360"/>
                  </a:lnTo>
                  <a:lnTo>
                    <a:pt x="402" y="354"/>
                  </a:lnTo>
                  <a:lnTo>
                    <a:pt x="408" y="354"/>
                  </a:lnTo>
                  <a:lnTo>
                    <a:pt x="408" y="360"/>
                  </a:lnTo>
                  <a:lnTo>
                    <a:pt x="414" y="354"/>
                  </a:lnTo>
                  <a:lnTo>
                    <a:pt x="414" y="348"/>
                  </a:lnTo>
                  <a:lnTo>
                    <a:pt x="420" y="348"/>
                  </a:lnTo>
                  <a:lnTo>
                    <a:pt x="426" y="348"/>
                  </a:lnTo>
                  <a:lnTo>
                    <a:pt x="426" y="342"/>
                  </a:lnTo>
                  <a:lnTo>
                    <a:pt x="420" y="342"/>
                  </a:lnTo>
                  <a:lnTo>
                    <a:pt x="420" y="336"/>
                  </a:lnTo>
                  <a:lnTo>
                    <a:pt x="420" y="330"/>
                  </a:lnTo>
                  <a:lnTo>
                    <a:pt x="420" y="324"/>
                  </a:lnTo>
                  <a:lnTo>
                    <a:pt x="414" y="318"/>
                  </a:lnTo>
                  <a:lnTo>
                    <a:pt x="420" y="312"/>
                  </a:lnTo>
                  <a:lnTo>
                    <a:pt x="414" y="312"/>
                  </a:lnTo>
                  <a:lnTo>
                    <a:pt x="420" y="300"/>
                  </a:lnTo>
                  <a:lnTo>
                    <a:pt x="426" y="300"/>
                  </a:lnTo>
                  <a:lnTo>
                    <a:pt x="432" y="300"/>
                  </a:lnTo>
                  <a:lnTo>
                    <a:pt x="432" y="294"/>
                  </a:lnTo>
                  <a:lnTo>
                    <a:pt x="432" y="288"/>
                  </a:lnTo>
                  <a:lnTo>
                    <a:pt x="438" y="288"/>
                  </a:lnTo>
                  <a:lnTo>
                    <a:pt x="438" y="282"/>
                  </a:lnTo>
                  <a:lnTo>
                    <a:pt x="432" y="282"/>
                  </a:lnTo>
                  <a:lnTo>
                    <a:pt x="432" y="270"/>
                  </a:lnTo>
                  <a:lnTo>
                    <a:pt x="432" y="264"/>
                  </a:lnTo>
                  <a:lnTo>
                    <a:pt x="426" y="264"/>
                  </a:lnTo>
                  <a:lnTo>
                    <a:pt x="426" y="258"/>
                  </a:lnTo>
                  <a:lnTo>
                    <a:pt x="432" y="258"/>
                  </a:lnTo>
                  <a:lnTo>
                    <a:pt x="438" y="252"/>
                  </a:lnTo>
                  <a:lnTo>
                    <a:pt x="432" y="252"/>
                  </a:lnTo>
                  <a:lnTo>
                    <a:pt x="432" y="246"/>
                  </a:lnTo>
                  <a:lnTo>
                    <a:pt x="426" y="246"/>
                  </a:lnTo>
                  <a:lnTo>
                    <a:pt x="426" y="240"/>
                  </a:lnTo>
                  <a:lnTo>
                    <a:pt x="426" y="234"/>
                  </a:lnTo>
                  <a:lnTo>
                    <a:pt x="426" y="228"/>
                  </a:lnTo>
                  <a:lnTo>
                    <a:pt x="426" y="222"/>
                  </a:lnTo>
                  <a:lnTo>
                    <a:pt x="432" y="222"/>
                  </a:lnTo>
                  <a:lnTo>
                    <a:pt x="432" y="228"/>
                  </a:lnTo>
                  <a:lnTo>
                    <a:pt x="438" y="228"/>
                  </a:lnTo>
                  <a:lnTo>
                    <a:pt x="438" y="222"/>
                  </a:lnTo>
                  <a:lnTo>
                    <a:pt x="438" y="216"/>
                  </a:lnTo>
                  <a:lnTo>
                    <a:pt x="432" y="210"/>
                  </a:lnTo>
                  <a:lnTo>
                    <a:pt x="438" y="210"/>
                  </a:lnTo>
                  <a:lnTo>
                    <a:pt x="444" y="210"/>
                  </a:lnTo>
                  <a:lnTo>
                    <a:pt x="444" y="204"/>
                  </a:lnTo>
                  <a:lnTo>
                    <a:pt x="438" y="204"/>
                  </a:lnTo>
                  <a:lnTo>
                    <a:pt x="438" y="198"/>
                  </a:lnTo>
                  <a:lnTo>
                    <a:pt x="444" y="198"/>
                  </a:lnTo>
                  <a:lnTo>
                    <a:pt x="438" y="198"/>
                  </a:lnTo>
                  <a:lnTo>
                    <a:pt x="444" y="192"/>
                  </a:lnTo>
                  <a:lnTo>
                    <a:pt x="438" y="186"/>
                  </a:lnTo>
                  <a:lnTo>
                    <a:pt x="432" y="186"/>
                  </a:lnTo>
                  <a:lnTo>
                    <a:pt x="426" y="180"/>
                  </a:lnTo>
                  <a:lnTo>
                    <a:pt x="420" y="180"/>
                  </a:lnTo>
                  <a:lnTo>
                    <a:pt x="414" y="180"/>
                  </a:lnTo>
                  <a:lnTo>
                    <a:pt x="414" y="174"/>
                  </a:lnTo>
                  <a:lnTo>
                    <a:pt x="402" y="174"/>
                  </a:lnTo>
                  <a:lnTo>
                    <a:pt x="402" y="168"/>
                  </a:lnTo>
                  <a:lnTo>
                    <a:pt x="408" y="168"/>
                  </a:lnTo>
                  <a:lnTo>
                    <a:pt x="408" y="162"/>
                  </a:lnTo>
                  <a:lnTo>
                    <a:pt x="402" y="162"/>
                  </a:lnTo>
                  <a:lnTo>
                    <a:pt x="390" y="150"/>
                  </a:lnTo>
                  <a:lnTo>
                    <a:pt x="384" y="138"/>
                  </a:lnTo>
                  <a:lnTo>
                    <a:pt x="384" y="132"/>
                  </a:lnTo>
                  <a:lnTo>
                    <a:pt x="378" y="132"/>
                  </a:lnTo>
                  <a:lnTo>
                    <a:pt x="372" y="126"/>
                  </a:lnTo>
                  <a:lnTo>
                    <a:pt x="366" y="126"/>
                  </a:lnTo>
                  <a:lnTo>
                    <a:pt x="366" y="120"/>
                  </a:lnTo>
                  <a:lnTo>
                    <a:pt x="372" y="120"/>
                  </a:lnTo>
                  <a:lnTo>
                    <a:pt x="372" y="114"/>
                  </a:lnTo>
                  <a:lnTo>
                    <a:pt x="372" y="108"/>
                  </a:lnTo>
                  <a:lnTo>
                    <a:pt x="366" y="108"/>
                  </a:lnTo>
                  <a:lnTo>
                    <a:pt x="366" y="102"/>
                  </a:lnTo>
                  <a:lnTo>
                    <a:pt x="360" y="96"/>
                  </a:lnTo>
                  <a:lnTo>
                    <a:pt x="360" y="90"/>
                  </a:lnTo>
                  <a:lnTo>
                    <a:pt x="354" y="96"/>
                  </a:lnTo>
                  <a:lnTo>
                    <a:pt x="348" y="102"/>
                  </a:lnTo>
                  <a:lnTo>
                    <a:pt x="342" y="96"/>
                  </a:lnTo>
                  <a:lnTo>
                    <a:pt x="336" y="102"/>
                  </a:lnTo>
                  <a:lnTo>
                    <a:pt x="330" y="102"/>
                  </a:lnTo>
                  <a:lnTo>
                    <a:pt x="330" y="90"/>
                  </a:lnTo>
                  <a:lnTo>
                    <a:pt x="336" y="96"/>
                  </a:lnTo>
                  <a:lnTo>
                    <a:pt x="342" y="90"/>
                  </a:lnTo>
                  <a:lnTo>
                    <a:pt x="336" y="90"/>
                  </a:lnTo>
                  <a:lnTo>
                    <a:pt x="336" y="84"/>
                  </a:lnTo>
                  <a:lnTo>
                    <a:pt x="330" y="84"/>
                  </a:lnTo>
                  <a:lnTo>
                    <a:pt x="330" y="78"/>
                  </a:lnTo>
                  <a:lnTo>
                    <a:pt x="336" y="72"/>
                  </a:lnTo>
                  <a:lnTo>
                    <a:pt x="336" y="66"/>
                  </a:lnTo>
                  <a:lnTo>
                    <a:pt x="330" y="66"/>
                  </a:lnTo>
                  <a:lnTo>
                    <a:pt x="330" y="72"/>
                  </a:lnTo>
                  <a:lnTo>
                    <a:pt x="324" y="72"/>
                  </a:lnTo>
                  <a:lnTo>
                    <a:pt x="318" y="66"/>
                  </a:lnTo>
                  <a:lnTo>
                    <a:pt x="312" y="66"/>
                  </a:lnTo>
                  <a:lnTo>
                    <a:pt x="306" y="60"/>
                  </a:lnTo>
                  <a:lnTo>
                    <a:pt x="312" y="54"/>
                  </a:lnTo>
                  <a:lnTo>
                    <a:pt x="306" y="54"/>
                  </a:lnTo>
                  <a:lnTo>
                    <a:pt x="306" y="48"/>
                  </a:lnTo>
                  <a:lnTo>
                    <a:pt x="300" y="54"/>
                  </a:lnTo>
                  <a:lnTo>
                    <a:pt x="300" y="48"/>
                  </a:lnTo>
                  <a:lnTo>
                    <a:pt x="300" y="42"/>
                  </a:lnTo>
                  <a:lnTo>
                    <a:pt x="300" y="36"/>
                  </a:lnTo>
                  <a:lnTo>
                    <a:pt x="300" y="30"/>
                  </a:lnTo>
                  <a:lnTo>
                    <a:pt x="294" y="30"/>
                  </a:lnTo>
                  <a:lnTo>
                    <a:pt x="288" y="30"/>
                  </a:lnTo>
                  <a:lnTo>
                    <a:pt x="282" y="30"/>
                  </a:lnTo>
                  <a:lnTo>
                    <a:pt x="276" y="24"/>
                  </a:lnTo>
                  <a:lnTo>
                    <a:pt x="282" y="18"/>
                  </a:lnTo>
                  <a:lnTo>
                    <a:pt x="282" y="12"/>
                  </a:lnTo>
                  <a:lnTo>
                    <a:pt x="282" y="6"/>
                  </a:lnTo>
                  <a:lnTo>
                    <a:pt x="282" y="0"/>
                  </a:lnTo>
                  <a:lnTo>
                    <a:pt x="222" y="0"/>
                  </a:lnTo>
                  <a:lnTo>
                    <a:pt x="204" y="0"/>
                  </a:lnTo>
                  <a:lnTo>
                    <a:pt x="198" y="0"/>
                  </a:lnTo>
                  <a:lnTo>
                    <a:pt x="186" y="0"/>
                  </a:lnTo>
                  <a:lnTo>
                    <a:pt x="174" y="0"/>
                  </a:lnTo>
                  <a:lnTo>
                    <a:pt x="162" y="0"/>
                  </a:lnTo>
                  <a:lnTo>
                    <a:pt x="144" y="0"/>
                  </a:lnTo>
                  <a:lnTo>
                    <a:pt x="138" y="0"/>
                  </a:lnTo>
                  <a:lnTo>
                    <a:pt x="114" y="0"/>
                  </a:lnTo>
                  <a:lnTo>
                    <a:pt x="78" y="0"/>
                  </a:lnTo>
                  <a:lnTo>
                    <a:pt x="78" y="12"/>
                  </a:lnTo>
                  <a:lnTo>
                    <a:pt x="78" y="30"/>
                  </a:lnTo>
                  <a:lnTo>
                    <a:pt x="78" y="36"/>
                  </a:lnTo>
                  <a:lnTo>
                    <a:pt x="78" y="42"/>
                  </a:lnTo>
                  <a:lnTo>
                    <a:pt x="78" y="48"/>
                  </a:lnTo>
                  <a:lnTo>
                    <a:pt x="78" y="54"/>
                  </a:lnTo>
                  <a:lnTo>
                    <a:pt x="78" y="66"/>
                  </a:lnTo>
                  <a:lnTo>
                    <a:pt x="78" y="72"/>
                  </a:lnTo>
                  <a:lnTo>
                    <a:pt x="66" y="72"/>
                  </a:lnTo>
                  <a:lnTo>
                    <a:pt x="60" y="72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24" y="66"/>
                  </a:lnTo>
                  <a:lnTo>
                    <a:pt x="18" y="66"/>
                  </a:lnTo>
                  <a:lnTo>
                    <a:pt x="6" y="66"/>
                  </a:lnTo>
                  <a:lnTo>
                    <a:pt x="0" y="270"/>
                  </a:lnTo>
                  <a:close/>
                </a:path>
              </a:pathLst>
            </a:custGeom>
            <a:solidFill>
              <a:srgbClr val="D0D0D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91" name="Freeform 59"/>
            <p:cNvSpPr>
              <a:spLocks/>
            </p:cNvSpPr>
            <p:nvPr/>
          </p:nvSpPr>
          <p:spPr bwMode="auto">
            <a:xfrm>
              <a:off x="2487" y="3303"/>
              <a:ext cx="462" cy="324"/>
            </a:xfrm>
            <a:custGeom>
              <a:avLst/>
              <a:gdLst/>
              <a:ahLst/>
              <a:cxnLst>
                <a:cxn ang="0">
                  <a:pos x="12" y="246"/>
                </a:cxn>
                <a:cxn ang="0">
                  <a:pos x="24" y="270"/>
                </a:cxn>
                <a:cxn ang="0">
                  <a:pos x="24" y="300"/>
                </a:cxn>
                <a:cxn ang="0">
                  <a:pos x="42" y="300"/>
                </a:cxn>
                <a:cxn ang="0">
                  <a:pos x="54" y="324"/>
                </a:cxn>
                <a:cxn ang="0">
                  <a:pos x="102" y="324"/>
                </a:cxn>
                <a:cxn ang="0">
                  <a:pos x="144" y="324"/>
                </a:cxn>
                <a:cxn ang="0">
                  <a:pos x="162" y="324"/>
                </a:cxn>
                <a:cxn ang="0">
                  <a:pos x="210" y="324"/>
                </a:cxn>
                <a:cxn ang="0">
                  <a:pos x="276" y="324"/>
                </a:cxn>
                <a:cxn ang="0">
                  <a:pos x="312" y="324"/>
                </a:cxn>
                <a:cxn ang="0">
                  <a:pos x="354" y="324"/>
                </a:cxn>
                <a:cxn ang="0">
                  <a:pos x="372" y="324"/>
                </a:cxn>
                <a:cxn ang="0">
                  <a:pos x="390" y="324"/>
                </a:cxn>
                <a:cxn ang="0">
                  <a:pos x="444" y="324"/>
                </a:cxn>
                <a:cxn ang="0">
                  <a:pos x="462" y="264"/>
                </a:cxn>
                <a:cxn ang="0">
                  <a:pos x="462" y="132"/>
                </a:cxn>
                <a:cxn ang="0">
                  <a:pos x="462" y="60"/>
                </a:cxn>
                <a:cxn ang="0">
                  <a:pos x="462" y="12"/>
                </a:cxn>
                <a:cxn ang="0">
                  <a:pos x="444" y="6"/>
                </a:cxn>
                <a:cxn ang="0">
                  <a:pos x="216" y="6"/>
                </a:cxn>
                <a:cxn ang="0">
                  <a:pos x="168" y="6"/>
                </a:cxn>
                <a:cxn ang="0">
                  <a:pos x="114" y="12"/>
                </a:cxn>
                <a:cxn ang="0">
                  <a:pos x="120" y="24"/>
                </a:cxn>
                <a:cxn ang="0">
                  <a:pos x="114" y="42"/>
                </a:cxn>
                <a:cxn ang="0">
                  <a:pos x="108" y="54"/>
                </a:cxn>
                <a:cxn ang="0">
                  <a:pos x="114" y="66"/>
                </a:cxn>
                <a:cxn ang="0">
                  <a:pos x="114" y="72"/>
                </a:cxn>
                <a:cxn ang="0">
                  <a:pos x="108" y="84"/>
                </a:cxn>
                <a:cxn ang="0">
                  <a:pos x="96" y="78"/>
                </a:cxn>
                <a:cxn ang="0">
                  <a:pos x="96" y="96"/>
                </a:cxn>
                <a:cxn ang="0">
                  <a:pos x="78" y="102"/>
                </a:cxn>
                <a:cxn ang="0">
                  <a:pos x="72" y="108"/>
                </a:cxn>
                <a:cxn ang="0">
                  <a:pos x="66" y="120"/>
                </a:cxn>
                <a:cxn ang="0">
                  <a:pos x="54" y="126"/>
                </a:cxn>
                <a:cxn ang="0">
                  <a:pos x="48" y="126"/>
                </a:cxn>
                <a:cxn ang="0">
                  <a:pos x="48" y="132"/>
                </a:cxn>
                <a:cxn ang="0">
                  <a:pos x="42" y="144"/>
                </a:cxn>
                <a:cxn ang="0">
                  <a:pos x="18" y="162"/>
                </a:cxn>
                <a:cxn ang="0">
                  <a:pos x="12" y="162"/>
                </a:cxn>
                <a:cxn ang="0">
                  <a:pos x="6" y="174"/>
                </a:cxn>
                <a:cxn ang="0">
                  <a:pos x="6" y="180"/>
                </a:cxn>
                <a:cxn ang="0">
                  <a:pos x="6" y="192"/>
                </a:cxn>
                <a:cxn ang="0">
                  <a:pos x="24" y="198"/>
                </a:cxn>
                <a:cxn ang="0">
                  <a:pos x="24" y="216"/>
                </a:cxn>
                <a:cxn ang="0">
                  <a:pos x="18" y="234"/>
                </a:cxn>
                <a:cxn ang="0">
                  <a:pos x="6" y="240"/>
                </a:cxn>
              </a:cxnLst>
              <a:rect l="0" t="0" r="r" b="b"/>
              <a:pathLst>
                <a:path w="462" h="324">
                  <a:moveTo>
                    <a:pt x="0" y="246"/>
                  </a:moveTo>
                  <a:lnTo>
                    <a:pt x="6" y="246"/>
                  </a:lnTo>
                  <a:lnTo>
                    <a:pt x="12" y="246"/>
                  </a:lnTo>
                  <a:lnTo>
                    <a:pt x="12" y="270"/>
                  </a:lnTo>
                  <a:lnTo>
                    <a:pt x="18" y="270"/>
                  </a:lnTo>
                  <a:lnTo>
                    <a:pt x="24" y="270"/>
                  </a:lnTo>
                  <a:lnTo>
                    <a:pt x="24" y="288"/>
                  </a:lnTo>
                  <a:lnTo>
                    <a:pt x="24" y="294"/>
                  </a:lnTo>
                  <a:lnTo>
                    <a:pt x="24" y="300"/>
                  </a:lnTo>
                  <a:lnTo>
                    <a:pt x="30" y="306"/>
                  </a:lnTo>
                  <a:lnTo>
                    <a:pt x="36" y="300"/>
                  </a:lnTo>
                  <a:lnTo>
                    <a:pt x="42" y="300"/>
                  </a:lnTo>
                  <a:lnTo>
                    <a:pt x="48" y="312"/>
                  </a:lnTo>
                  <a:lnTo>
                    <a:pt x="54" y="318"/>
                  </a:lnTo>
                  <a:lnTo>
                    <a:pt x="54" y="324"/>
                  </a:lnTo>
                  <a:lnTo>
                    <a:pt x="72" y="324"/>
                  </a:lnTo>
                  <a:lnTo>
                    <a:pt x="96" y="324"/>
                  </a:lnTo>
                  <a:lnTo>
                    <a:pt x="102" y="324"/>
                  </a:lnTo>
                  <a:lnTo>
                    <a:pt x="126" y="324"/>
                  </a:lnTo>
                  <a:lnTo>
                    <a:pt x="132" y="324"/>
                  </a:lnTo>
                  <a:lnTo>
                    <a:pt x="144" y="324"/>
                  </a:lnTo>
                  <a:lnTo>
                    <a:pt x="150" y="324"/>
                  </a:lnTo>
                  <a:lnTo>
                    <a:pt x="156" y="324"/>
                  </a:lnTo>
                  <a:lnTo>
                    <a:pt x="162" y="324"/>
                  </a:lnTo>
                  <a:lnTo>
                    <a:pt x="168" y="324"/>
                  </a:lnTo>
                  <a:lnTo>
                    <a:pt x="186" y="324"/>
                  </a:lnTo>
                  <a:lnTo>
                    <a:pt x="210" y="324"/>
                  </a:lnTo>
                  <a:lnTo>
                    <a:pt x="234" y="324"/>
                  </a:lnTo>
                  <a:lnTo>
                    <a:pt x="264" y="324"/>
                  </a:lnTo>
                  <a:lnTo>
                    <a:pt x="276" y="324"/>
                  </a:lnTo>
                  <a:lnTo>
                    <a:pt x="288" y="324"/>
                  </a:lnTo>
                  <a:lnTo>
                    <a:pt x="306" y="324"/>
                  </a:lnTo>
                  <a:lnTo>
                    <a:pt x="312" y="324"/>
                  </a:lnTo>
                  <a:lnTo>
                    <a:pt x="330" y="324"/>
                  </a:lnTo>
                  <a:lnTo>
                    <a:pt x="348" y="324"/>
                  </a:lnTo>
                  <a:lnTo>
                    <a:pt x="354" y="324"/>
                  </a:lnTo>
                  <a:lnTo>
                    <a:pt x="360" y="324"/>
                  </a:lnTo>
                  <a:lnTo>
                    <a:pt x="366" y="324"/>
                  </a:lnTo>
                  <a:lnTo>
                    <a:pt x="372" y="324"/>
                  </a:lnTo>
                  <a:lnTo>
                    <a:pt x="378" y="324"/>
                  </a:lnTo>
                  <a:lnTo>
                    <a:pt x="384" y="324"/>
                  </a:lnTo>
                  <a:lnTo>
                    <a:pt x="390" y="324"/>
                  </a:lnTo>
                  <a:lnTo>
                    <a:pt x="396" y="324"/>
                  </a:lnTo>
                  <a:lnTo>
                    <a:pt x="438" y="324"/>
                  </a:lnTo>
                  <a:lnTo>
                    <a:pt x="444" y="324"/>
                  </a:lnTo>
                  <a:lnTo>
                    <a:pt x="456" y="324"/>
                  </a:lnTo>
                  <a:lnTo>
                    <a:pt x="462" y="324"/>
                  </a:lnTo>
                  <a:lnTo>
                    <a:pt x="462" y="264"/>
                  </a:lnTo>
                  <a:lnTo>
                    <a:pt x="462" y="150"/>
                  </a:lnTo>
                  <a:lnTo>
                    <a:pt x="462" y="138"/>
                  </a:lnTo>
                  <a:lnTo>
                    <a:pt x="462" y="132"/>
                  </a:lnTo>
                  <a:lnTo>
                    <a:pt x="462" y="102"/>
                  </a:lnTo>
                  <a:lnTo>
                    <a:pt x="462" y="72"/>
                  </a:lnTo>
                  <a:lnTo>
                    <a:pt x="462" y="60"/>
                  </a:lnTo>
                  <a:lnTo>
                    <a:pt x="462" y="30"/>
                  </a:lnTo>
                  <a:lnTo>
                    <a:pt x="462" y="18"/>
                  </a:lnTo>
                  <a:lnTo>
                    <a:pt x="462" y="12"/>
                  </a:lnTo>
                  <a:lnTo>
                    <a:pt x="444" y="6"/>
                  </a:lnTo>
                  <a:lnTo>
                    <a:pt x="444" y="12"/>
                  </a:lnTo>
                  <a:lnTo>
                    <a:pt x="444" y="6"/>
                  </a:lnTo>
                  <a:lnTo>
                    <a:pt x="396" y="6"/>
                  </a:lnTo>
                  <a:lnTo>
                    <a:pt x="258" y="6"/>
                  </a:lnTo>
                  <a:lnTo>
                    <a:pt x="216" y="6"/>
                  </a:lnTo>
                  <a:lnTo>
                    <a:pt x="204" y="6"/>
                  </a:lnTo>
                  <a:lnTo>
                    <a:pt x="186" y="6"/>
                  </a:lnTo>
                  <a:lnTo>
                    <a:pt x="168" y="6"/>
                  </a:lnTo>
                  <a:lnTo>
                    <a:pt x="108" y="0"/>
                  </a:lnTo>
                  <a:lnTo>
                    <a:pt x="108" y="12"/>
                  </a:lnTo>
                  <a:lnTo>
                    <a:pt x="114" y="12"/>
                  </a:lnTo>
                  <a:lnTo>
                    <a:pt x="120" y="18"/>
                  </a:lnTo>
                  <a:lnTo>
                    <a:pt x="126" y="18"/>
                  </a:lnTo>
                  <a:lnTo>
                    <a:pt x="120" y="24"/>
                  </a:lnTo>
                  <a:lnTo>
                    <a:pt x="120" y="36"/>
                  </a:lnTo>
                  <a:lnTo>
                    <a:pt x="120" y="42"/>
                  </a:lnTo>
                  <a:lnTo>
                    <a:pt x="114" y="42"/>
                  </a:lnTo>
                  <a:lnTo>
                    <a:pt x="108" y="42"/>
                  </a:lnTo>
                  <a:lnTo>
                    <a:pt x="108" y="48"/>
                  </a:lnTo>
                  <a:lnTo>
                    <a:pt x="108" y="54"/>
                  </a:lnTo>
                  <a:lnTo>
                    <a:pt x="114" y="54"/>
                  </a:lnTo>
                  <a:lnTo>
                    <a:pt x="114" y="60"/>
                  </a:lnTo>
                  <a:lnTo>
                    <a:pt x="114" y="66"/>
                  </a:lnTo>
                  <a:lnTo>
                    <a:pt x="120" y="66"/>
                  </a:lnTo>
                  <a:lnTo>
                    <a:pt x="114" y="66"/>
                  </a:lnTo>
                  <a:lnTo>
                    <a:pt x="114" y="72"/>
                  </a:lnTo>
                  <a:lnTo>
                    <a:pt x="114" y="78"/>
                  </a:lnTo>
                  <a:lnTo>
                    <a:pt x="114" y="84"/>
                  </a:lnTo>
                  <a:lnTo>
                    <a:pt x="108" y="84"/>
                  </a:lnTo>
                  <a:lnTo>
                    <a:pt x="102" y="84"/>
                  </a:lnTo>
                  <a:lnTo>
                    <a:pt x="102" y="78"/>
                  </a:lnTo>
                  <a:lnTo>
                    <a:pt x="96" y="78"/>
                  </a:lnTo>
                  <a:lnTo>
                    <a:pt x="96" y="84"/>
                  </a:lnTo>
                  <a:lnTo>
                    <a:pt x="96" y="90"/>
                  </a:lnTo>
                  <a:lnTo>
                    <a:pt x="96" y="96"/>
                  </a:lnTo>
                  <a:lnTo>
                    <a:pt x="90" y="96"/>
                  </a:lnTo>
                  <a:lnTo>
                    <a:pt x="84" y="102"/>
                  </a:lnTo>
                  <a:lnTo>
                    <a:pt x="78" y="102"/>
                  </a:lnTo>
                  <a:lnTo>
                    <a:pt x="78" y="96"/>
                  </a:lnTo>
                  <a:lnTo>
                    <a:pt x="72" y="102"/>
                  </a:lnTo>
                  <a:lnTo>
                    <a:pt x="72" y="108"/>
                  </a:lnTo>
                  <a:lnTo>
                    <a:pt x="66" y="114"/>
                  </a:lnTo>
                  <a:lnTo>
                    <a:pt x="72" y="120"/>
                  </a:lnTo>
                  <a:lnTo>
                    <a:pt x="66" y="120"/>
                  </a:lnTo>
                  <a:lnTo>
                    <a:pt x="60" y="120"/>
                  </a:lnTo>
                  <a:lnTo>
                    <a:pt x="54" y="120"/>
                  </a:lnTo>
                  <a:lnTo>
                    <a:pt x="54" y="126"/>
                  </a:lnTo>
                  <a:lnTo>
                    <a:pt x="54" y="120"/>
                  </a:lnTo>
                  <a:lnTo>
                    <a:pt x="48" y="120"/>
                  </a:lnTo>
                  <a:lnTo>
                    <a:pt x="48" y="126"/>
                  </a:lnTo>
                  <a:lnTo>
                    <a:pt x="54" y="126"/>
                  </a:lnTo>
                  <a:lnTo>
                    <a:pt x="54" y="132"/>
                  </a:lnTo>
                  <a:lnTo>
                    <a:pt x="48" y="132"/>
                  </a:lnTo>
                  <a:lnTo>
                    <a:pt x="42" y="132"/>
                  </a:lnTo>
                  <a:lnTo>
                    <a:pt x="42" y="138"/>
                  </a:lnTo>
                  <a:lnTo>
                    <a:pt x="42" y="144"/>
                  </a:lnTo>
                  <a:lnTo>
                    <a:pt x="42" y="156"/>
                  </a:lnTo>
                  <a:lnTo>
                    <a:pt x="24" y="156"/>
                  </a:lnTo>
                  <a:lnTo>
                    <a:pt x="18" y="162"/>
                  </a:lnTo>
                  <a:lnTo>
                    <a:pt x="18" y="156"/>
                  </a:lnTo>
                  <a:lnTo>
                    <a:pt x="12" y="156"/>
                  </a:lnTo>
                  <a:lnTo>
                    <a:pt x="12" y="162"/>
                  </a:lnTo>
                  <a:lnTo>
                    <a:pt x="12" y="168"/>
                  </a:lnTo>
                  <a:lnTo>
                    <a:pt x="6" y="168"/>
                  </a:lnTo>
                  <a:lnTo>
                    <a:pt x="6" y="174"/>
                  </a:lnTo>
                  <a:lnTo>
                    <a:pt x="12" y="174"/>
                  </a:lnTo>
                  <a:lnTo>
                    <a:pt x="12" y="180"/>
                  </a:lnTo>
                  <a:lnTo>
                    <a:pt x="6" y="180"/>
                  </a:lnTo>
                  <a:lnTo>
                    <a:pt x="12" y="180"/>
                  </a:lnTo>
                  <a:lnTo>
                    <a:pt x="12" y="186"/>
                  </a:lnTo>
                  <a:lnTo>
                    <a:pt x="6" y="192"/>
                  </a:lnTo>
                  <a:lnTo>
                    <a:pt x="6" y="198"/>
                  </a:lnTo>
                  <a:lnTo>
                    <a:pt x="18" y="198"/>
                  </a:lnTo>
                  <a:lnTo>
                    <a:pt x="24" y="198"/>
                  </a:lnTo>
                  <a:lnTo>
                    <a:pt x="24" y="210"/>
                  </a:lnTo>
                  <a:lnTo>
                    <a:pt x="18" y="210"/>
                  </a:lnTo>
                  <a:lnTo>
                    <a:pt x="24" y="216"/>
                  </a:lnTo>
                  <a:lnTo>
                    <a:pt x="24" y="222"/>
                  </a:lnTo>
                  <a:lnTo>
                    <a:pt x="18" y="228"/>
                  </a:lnTo>
                  <a:lnTo>
                    <a:pt x="18" y="234"/>
                  </a:lnTo>
                  <a:lnTo>
                    <a:pt x="12" y="228"/>
                  </a:lnTo>
                  <a:lnTo>
                    <a:pt x="12" y="234"/>
                  </a:lnTo>
                  <a:lnTo>
                    <a:pt x="6" y="240"/>
                  </a:lnTo>
                  <a:lnTo>
                    <a:pt x="6" y="246"/>
                  </a:lnTo>
                  <a:lnTo>
                    <a:pt x="0" y="246"/>
                  </a:lnTo>
                  <a:close/>
                </a:path>
              </a:pathLst>
            </a:custGeom>
            <a:solidFill>
              <a:srgbClr val="FFA0A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92" name="Freeform 60"/>
            <p:cNvSpPr>
              <a:spLocks/>
            </p:cNvSpPr>
            <p:nvPr/>
          </p:nvSpPr>
          <p:spPr bwMode="auto">
            <a:xfrm>
              <a:off x="2330" y="3051"/>
              <a:ext cx="283" cy="450"/>
            </a:xfrm>
            <a:custGeom>
              <a:avLst/>
              <a:gdLst/>
              <a:ahLst/>
              <a:cxnLst>
                <a:cxn ang="0">
                  <a:pos x="0" y="282"/>
                </a:cxn>
                <a:cxn ang="0">
                  <a:pos x="0" y="270"/>
                </a:cxn>
                <a:cxn ang="0">
                  <a:pos x="18" y="258"/>
                </a:cxn>
                <a:cxn ang="0">
                  <a:pos x="24" y="234"/>
                </a:cxn>
                <a:cxn ang="0">
                  <a:pos x="30" y="216"/>
                </a:cxn>
                <a:cxn ang="0">
                  <a:pos x="37" y="198"/>
                </a:cxn>
                <a:cxn ang="0">
                  <a:pos x="43" y="192"/>
                </a:cxn>
                <a:cxn ang="0">
                  <a:pos x="43" y="180"/>
                </a:cxn>
                <a:cxn ang="0">
                  <a:pos x="43" y="168"/>
                </a:cxn>
                <a:cxn ang="0">
                  <a:pos x="37" y="150"/>
                </a:cxn>
                <a:cxn ang="0">
                  <a:pos x="43" y="132"/>
                </a:cxn>
                <a:cxn ang="0">
                  <a:pos x="37" y="108"/>
                </a:cxn>
                <a:cxn ang="0">
                  <a:pos x="43" y="96"/>
                </a:cxn>
                <a:cxn ang="0">
                  <a:pos x="37" y="78"/>
                </a:cxn>
                <a:cxn ang="0">
                  <a:pos x="43" y="60"/>
                </a:cxn>
                <a:cxn ang="0">
                  <a:pos x="37" y="54"/>
                </a:cxn>
                <a:cxn ang="0">
                  <a:pos x="37" y="36"/>
                </a:cxn>
                <a:cxn ang="0">
                  <a:pos x="37" y="24"/>
                </a:cxn>
                <a:cxn ang="0">
                  <a:pos x="37" y="12"/>
                </a:cxn>
                <a:cxn ang="0">
                  <a:pos x="30" y="0"/>
                </a:cxn>
                <a:cxn ang="0">
                  <a:pos x="67" y="0"/>
                </a:cxn>
                <a:cxn ang="0">
                  <a:pos x="169" y="0"/>
                </a:cxn>
                <a:cxn ang="0">
                  <a:pos x="271" y="144"/>
                </a:cxn>
                <a:cxn ang="0">
                  <a:pos x="259" y="156"/>
                </a:cxn>
                <a:cxn ang="0">
                  <a:pos x="253" y="174"/>
                </a:cxn>
                <a:cxn ang="0">
                  <a:pos x="259" y="192"/>
                </a:cxn>
                <a:cxn ang="0">
                  <a:pos x="247" y="210"/>
                </a:cxn>
                <a:cxn ang="0">
                  <a:pos x="259" y="222"/>
                </a:cxn>
                <a:cxn ang="0">
                  <a:pos x="253" y="240"/>
                </a:cxn>
                <a:cxn ang="0">
                  <a:pos x="271" y="264"/>
                </a:cxn>
                <a:cxn ang="0">
                  <a:pos x="277" y="288"/>
                </a:cxn>
                <a:cxn ang="0">
                  <a:pos x="265" y="300"/>
                </a:cxn>
                <a:cxn ang="0">
                  <a:pos x="271" y="318"/>
                </a:cxn>
                <a:cxn ang="0">
                  <a:pos x="271" y="330"/>
                </a:cxn>
                <a:cxn ang="0">
                  <a:pos x="259" y="330"/>
                </a:cxn>
                <a:cxn ang="0">
                  <a:pos x="253" y="348"/>
                </a:cxn>
                <a:cxn ang="0">
                  <a:pos x="235" y="348"/>
                </a:cxn>
                <a:cxn ang="0">
                  <a:pos x="229" y="372"/>
                </a:cxn>
                <a:cxn ang="0">
                  <a:pos x="211" y="378"/>
                </a:cxn>
                <a:cxn ang="0">
                  <a:pos x="211" y="378"/>
                </a:cxn>
                <a:cxn ang="0">
                  <a:pos x="199" y="390"/>
                </a:cxn>
                <a:cxn ang="0">
                  <a:pos x="175" y="414"/>
                </a:cxn>
                <a:cxn ang="0">
                  <a:pos x="169" y="420"/>
                </a:cxn>
                <a:cxn ang="0">
                  <a:pos x="169" y="432"/>
                </a:cxn>
                <a:cxn ang="0">
                  <a:pos x="163" y="444"/>
                </a:cxn>
                <a:cxn ang="0">
                  <a:pos x="151" y="444"/>
                </a:cxn>
                <a:cxn ang="0">
                  <a:pos x="145" y="444"/>
                </a:cxn>
                <a:cxn ang="0">
                  <a:pos x="139" y="432"/>
                </a:cxn>
                <a:cxn ang="0">
                  <a:pos x="139" y="420"/>
                </a:cxn>
                <a:cxn ang="0">
                  <a:pos x="127" y="414"/>
                </a:cxn>
                <a:cxn ang="0">
                  <a:pos x="103" y="402"/>
                </a:cxn>
                <a:cxn ang="0">
                  <a:pos x="103" y="390"/>
                </a:cxn>
                <a:cxn ang="0">
                  <a:pos x="97" y="366"/>
                </a:cxn>
                <a:cxn ang="0">
                  <a:pos x="79" y="372"/>
                </a:cxn>
                <a:cxn ang="0">
                  <a:pos x="61" y="366"/>
                </a:cxn>
                <a:cxn ang="0">
                  <a:pos x="55" y="354"/>
                </a:cxn>
                <a:cxn ang="0">
                  <a:pos x="49" y="366"/>
                </a:cxn>
                <a:cxn ang="0">
                  <a:pos x="37" y="354"/>
                </a:cxn>
                <a:cxn ang="0">
                  <a:pos x="12" y="348"/>
                </a:cxn>
                <a:cxn ang="0">
                  <a:pos x="12" y="330"/>
                </a:cxn>
                <a:cxn ang="0">
                  <a:pos x="0" y="312"/>
                </a:cxn>
              </a:cxnLst>
              <a:rect l="0" t="0" r="r" b="b"/>
              <a:pathLst>
                <a:path w="283" h="450">
                  <a:moveTo>
                    <a:pt x="0" y="300"/>
                  </a:moveTo>
                  <a:lnTo>
                    <a:pt x="0" y="294"/>
                  </a:lnTo>
                  <a:lnTo>
                    <a:pt x="0" y="288"/>
                  </a:lnTo>
                  <a:lnTo>
                    <a:pt x="0" y="282"/>
                  </a:lnTo>
                  <a:lnTo>
                    <a:pt x="6" y="282"/>
                  </a:lnTo>
                  <a:lnTo>
                    <a:pt x="6" y="276"/>
                  </a:lnTo>
                  <a:lnTo>
                    <a:pt x="0" y="276"/>
                  </a:lnTo>
                  <a:lnTo>
                    <a:pt x="0" y="270"/>
                  </a:lnTo>
                  <a:lnTo>
                    <a:pt x="6" y="270"/>
                  </a:lnTo>
                  <a:lnTo>
                    <a:pt x="12" y="270"/>
                  </a:lnTo>
                  <a:lnTo>
                    <a:pt x="12" y="264"/>
                  </a:lnTo>
                  <a:lnTo>
                    <a:pt x="18" y="258"/>
                  </a:lnTo>
                  <a:lnTo>
                    <a:pt x="18" y="252"/>
                  </a:lnTo>
                  <a:lnTo>
                    <a:pt x="18" y="246"/>
                  </a:lnTo>
                  <a:lnTo>
                    <a:pt x="24" y="240"/>
                  </a:lnTo>
                  <a:lnTo>
                    <a:pt x="24" y="234"/>
                  </a:lnTo>
                  <a:lnTo>
                    <a:pt x="30" y="234"/>
                  </a:lnTo>
                  <a:lnTo>
                    <a:pt x="24" y="228"/>
                  </a:lnTo>
                  <a:lnTo>
                    <a:pt x="30" y="222"/>
                  </a:lnTo>
                  <a:lnTo>
                    <a:pt x="30" y="216"/>
                  </a:lnTo>
                  <a:lnTo>
                    <a:pt x="37" y="216"/>
                  </a:lnTo>
                  <a:lnTo>
                    <a:pt x="37" y="210"/>
                  </a:lnTo>
                  <a:lnTo>
                    <a:pt x="37" y="204"/>
                  </a:lnTo>
                  <a:lnTo>
                    <a:pt x="37" y="198"/>
                  </a:lnTo>
                  <a:lnTo>
                    <a:pt x="43" y="198"/>
                  </a:lnTo>
                  <a:lnTo>
                    <a:pt x="37" y="198"/>
                  </a:lnTo>
                  <a:lnTo>
                    <a:pt x="43" y="198"/>
                  </a:lnTo>
                  <a:lnTo>
                    <a:pt x="43" y="192"/>
                  </a:lnTo>
                  <a:lnTo>
                    <a:pt x="43" y="186"/>
                  </a:lnTo>
                  <a:lnTo>
                    <a:pt x="37" y="186"/>
                  </a:lnTo>
                  <a:lnTo>
                    <a:pt x="37" y="180"/>
                  </a:lnTo>
                  <a:lnTo>
                    <a:pt x="43" y="180"/>
                  </a:lnTo>
                  <a:lnTo>
                    <a:pt x="43" y="174"/>
                  </a:lnTo>
                  <a:lnTo>
                    <a:pt x="49" y="174"/>
                  </a:lnTo>
                  <a:lnTo>
                    <a:pt x="49" y="168"/>
                  </a:lnTo>
                  <a:lnTo>
                    <a:pt x="43" y="168"/>
                  </a:lnTo>
                  <a:lnTo>
                    <a:pt x="43" y="162"/>
                  </a:lnTo>
                  <a:lnTo>
                    <a:pt x="43" y="156"/>
                  </a:lnTo>
                  <a:lnTo>
                    <a:pt x="43" y="150"/>
                  </a:lnTo>
                  <a:lnTo>
                    <a:pt x="37" y="150"/>
                  </a:lnTo>
                  <a:lnTo>
                    <a:pt x="37" y="144"/>
                  </a:lnTo>
                  <a:lnTo>
                    <a:pt x="43" y="144"/>
                  </a:lnTo>
                  <a:lnTo>
                    <a:pt x="43" y="138"/>
                  </a:lnTo>
                  <a:lnTo>
                    <a:pt x="43" y="132"/>
                  </a:lnTo>
                  <a:lnTo>
                    <a:pt x="43" y="126"/>
                  </a:lnTo>
                  <a:lnTo>
                    <a:pt x="43" y="120"/>
                  </a:lnTo>
                  <a:lnTo>
                    <a:pt x="37" y="114"/>
                  </a:lnTo>
                  <a:lnTo>
                    <a:pt x="37" y="108"/>
                  </a:lnTo>
                  <a:lnTo>
                    <a:pt x="37" y="102"/>
                  </a:lnTo>
                  <a:lnTo>
                    <a:pt x="43" y="102"/>
                  </a:lnTo>
                  <a:lnTo>
                    <a:pt x="37" y="102"/>
                  </a:lnTo>
                  <a:lnTo>
                    <a:pt x="43" y="96"/>
                  </a:lnTo>
                  <a:lnTo>
                    <a:pt x="37" y="96"/>
                  </a:lnTo>
                  <a:lnTo>
                    <a:pt x="37" y="90"/>
                  </a:lnTo>
                  <a:lnTo>
                    <a:pt x="37" y="84"/>
                  </a:lnTo>
                  <a:lnTo>
                    <a:pt x="37" y="78"/>
                  </a:lnTo>
                  <a:lnTo>
                    <a:pt x="37" y="72"/>
                  </a:lnTo>
                  <a:lnTo>
                    <a:pt x="37" y="66"/>
                  </a:lnTo>
                  <a:lnTo>
                    <a:pt x="43" y="66"/>
                  </a:lnTo>
                  <a:lnTo>
                    <a:pt x="43" y="60"/>
                  </a:lnTo>
                  <a:lnTo>
                    <a:pt x="37" y="60"/>
                  </a:lnTo>
                  <a:lnTo>
                    <a:pt x="37" y="54"/>
                  </a:lnTo>
                  <a:lnTo>
                    <a:pt x="43" y="54"/>
                  </a:lnTo>
                  <a:lnTo>
                    <a:pt x="37" y="54"/>
                  </a:lnTo>
                  <a:lnTo>
                    <a:pt x="43" y="48"/>
                  </a:lnTo>
                  <a:lnTo>
                    <a:pt x="37" y="48"/>
                  </a:lnTo>
                  <a:lnTo>
                    <a:pt x="37" y="42"/>
                  </a:lnTo>
                  <a:lnTo>
                    <a:pt x="37" y="36"/>
                  </a:lnTo>
                  <a:lnTo>
                    <a:pt x="37" y="30"/>
                  </a:lnTo>
                  <a:lnTo>
                    <a:pt x="43" y="30"/>
                  </a:lnTo>
                  <a:lnTo>
                    <a:pt x="43" y="24"/>
                  </a:lnTo>
                  <a:lnTo>
                    <a:pt x="37" y="24"/>
                  </a:lnTo>
                  <a:lnTo>
                    <a:pt x="43" y="24"/>
                  </a:lnTo>
                  <a:lnTo>
                    <a:pt x="43" y="18"/>
                  </a:lnTo>
                  <a:lnTo>
                    <a:pt x="37" y="18"/>
                  </a:lnTo>
                  <a:lnTo>
                    <a:pt x="37" y="12"/>
                  </a:lnTo>
                  <a:lnTo>
                    <a:pt x="37" y="6"/>
                  </a:lnTo>
                  <a:lnTo>
                    <a:pt x="30" y="6"/>
                  </a:lnTo>
                  <a:lnTo>
                    <a:pt x="37" y="6"/>
                  </a:lnTo>
                  <a:lnTo>
                    <a:pt x="30" y="0"/>
                  </a:lnTo>
                  <a:lnTo>
                    <a:pt x="37" y="0"/>
                  </a:lnTo>
                  <a:lnTo>
                    <a:pt x="30" y="0"/>
                  </a:lnTo>
                  <a:lnTo>
                    <a:pt x="43" y="0"/>
                  </a:lnTo>
                  <a:lnTo>
                    <a:pt x="67" y="0"/>
                  </a:lnTo>
                  <a:lnTo>
                    <a:pt x="97" y="0"/>
                  </a:lnTo>
                  <a:lnTo>
                    <a:pt x="103" y="0"/>
                  </a:lnTo>
                  <a:lnTo>
                    <a:pt x="109" y="0"/>
                  </a:lnTo>
                  <a:lnTo>
                    <a:pt x="169" y="0"/>
                  </a:lnTo>
                  <a:lnTo>
                    <a:pt x="181" y="0"/>
                  </a:lnTo>
                  <a:lnTo>
                    <a:pt x="253" y="6"/>
                  </a:lnTo>
                  <a:lnTo>
                    <a:pt x="271" y="6"/>
                  </a:lnTo>
                  <a:lnTo>
                    <a:pt x="271" y="144"/>
                  </a:lnTo>
                  <a:lnTo>
                    <a:pt x="253" y="144"/>
                  </a:lnTo>
                  <a:lnTo>
                    <a:pt x="253" y="150"/>
                  </a:lnTo>
                  <a:lnTo>
                    <a:pt x="253" y="156"/>
                  </a:lnTo>
                  <a:lnTo>
                    <a:pt x="259" y="156"/>
                  </a:lnTo>
                  <a:lnTo>
                    <a:pt x="259" y="162"/>
                  </a:lnTo>
                  <a:lnTo>
                    <a:pt x="253" y="162"/>
                  </a:lnTo>
                  <a:lnTo>
                    <a:pt x="259" y="168"/>
                  </a:lnTo>
                  <a:lnTo>
                    <a:pt x="253" y="174"/>
                  </a:lnTo>
                  <a:lnTo>
                    <a:pt x="253" y="180"/>
                  </a:lnTo>
                  <a:lnTo>
                    <a:pt x="253" y="186"/>
                  </a:lnTo>
                  <a:lnTo>
                    <a:pt x="253" y="192"/>
                  </a:lnTo>
                  <a:lnTo>
                    <a:pt x="259" y="192"/>
                  </a:lnTo>
                  <a:lnTo>
                    <a:pt x="253" y="192"/>
                  </a:lnTo>
                  <a:lnTo>
                    <a:pt x="253" y="198"/>
                  </a:lnTo>
                  <a:lnTo>
                    <a:pt x="247" y="204"/>
                  </a:lnTo>
                  <a:lnTo>
                    <a:pt x="247" y="210"/>
                  </a:lnTo>
                  <a:lnTo>
                    <a:pt x="247" y="216"/>
                  </a:lnTo>
                  <a:lnTo>
                    <a:pt x="253" y="216"/>
                  </a:lnTo>
                  <a:lnTo>
                    <a:pt x="259" y="216"/>
                  </a:lnTo>
                  <a:lnTo>
                    <a:pt x="259" y="222"/>
                  </a:lnTo>
                  <a:lnTo>
                    <a:pt x="259" y="228"/>
                  </a:lnTo>
                  <a:lnTo>
                    <a:pt x="253" y="228"/>
                  </a:lnTo>
                  <a:lnTo>
                    <a:pt x="259" y="234"/>
                  </a:lnTo>
                  <a:lnTo>
                    <a:pt x="253" y="240"/>
                  </a:lnTo>
                  <a:lnTo>
                    <a:pt x="259" y="246"/>
                  </a:lnTo>
                  <a:lnTo>
                    <a:pt x="265" y="252"/>
                  </a:lnTo>
                  <a:lnTo>
                    <a:pt x="265" y="264"/>
                  </a:lnTo>
                  <a:lnTo>
                    <a:pt x="271" y="264"/>
                  </a:lnTo>
                  <a:lnTo>
                    <a:pt x="277" y="270"/>
                  </a:lnTo>
                  <a:lnTo>
                    <a:pt x="283" y="270"/>
                  </a:lnTo>
                  <a:lnTo>
                    <a:pt x="277" y="276"/>
                  </a:lnTo>
                  <a:lnTo>
                    <a:pt x="277" y="288"/>
                  </a:lnTo>
                  <a:lnTo>
                    <a:pt x="277" y="294"/>
                  </a:lnTo>
                  <a:lnTo>
                    <a:pt x="271" y="294"/>
                  </a:lnTo>
                  <a:lnTo>
                    <a:pt x="265" y="294"/>
                  </a:lnTo>
                  <a:lnTo>
                    <a:pt x="265" y="300"/>
                  </a:lnTo>
                  <a:lnTo>
                    <a:pt x="265" y="306"/>
                  </a:lnTo>
                  <a:lnTo>
                    <a:pt x="271" y="306"/>
                  </a:lnTo>
                  <a:lnTo>
                    <a:pt x="271" y="312"/>
                  </a:lnTo>
                  <a:lnTo>
                    <a:pt x="271" y="318"/>
                  </a:lnTo>
                  <a:lnTo>
                    <a:pt x="277" y="318"/>
                  </a:lnTo>
                  <a:lnTo>
                    <a:pt x="271" y="318"/>
                  </a:lnTo>
                  <a:lnTo>
                    <a:pt x="271" y="324"/>
                  </a:lnTo>
                  <a:lnTo>
                    <a:pt x="271" y="330"/>
                  </a:lnTo>
                  <a:lnTo>
                    <a:pt x="271" y="336"/>
                  </a:lnTo>
                  <a:lnTo>
                    <a:pt x="265" y="336"/>
                  </a:lnTo>
                  <a:lnTo>
                    <a:pt x="259" y="336"/>
                  </a:lnTo>
                  <a:lnTo>
                    <a:pt x="259" y="330"/>
                  </a:lnTo>
                  <a:lnTo>
                    <a:pt x="253" y="330"/>
                  </a:lnTo>
                  <a:lnTo>
                    <a:pt x="253" y="336"/>
                  </a:lnTo>
                  <a:lnTo>
                    <a:pt x="253" y="342"/>
                  </a:lnTo>
                  <a:lnTo>
                    <a:pt x="253" y="348"/>
                  </a:lnTo>
                  <a:lnTo>
                    <a:pt x="247" y="348"/>
                  </a:lnTo>
                  <a:lnTo>
                    <a:pt x="241" y="354"/>
                  </a:lnTo>
                  <a:lnTo>
                    <a:pt x="235" y="354"/>
                  </a:lnTo>
                  <a:lnTo>
                    <a:pt x="235" y="348"/>
                  </a:lnTo>
                  <a:lnTo>
                    <a:pt x="229" y="354"/>
                  </a:lnTo>
                  <a:lnTo>
                    <a:pt x="229" y="360"/>
                  </a:lnTo>
                  <a:lnTo>
                    <a:pt x="223" y="366"/>
                  </a:lnTo>
                  <a:lnTo>
                    <a:pt x="229" y="372"/>
                  </a:lnTo>
                  <a:lnTo>
                    <a:pt x="223" y="372"/>
                  </a:lnTo>
                  <a:lnTo>
                    <a:pt x="217" y="372"/>
                  </a:lnTo>
                  <a:lnTo>
                    <a:pt x="211" y="372"/>
                  </a:lnTo>
                  <a:lnTo>
                    <a:pt x="211" y="378"/>
                  </a:lnTo>
                  <a:lnTo>
                    <a:pt x="211" y="372"/>
                  </a:lnTo>
                  <a:lnTo>
                    <a:pt x="205" y="372"/>
                  </a:lnTo>
                  <a:lnTo>
                    <a:pt x="205" y="378"/>
                  </a:lnTo>
                  <a:lnTo>
                    <a:pt x="211" y="378"/>
                  </a:lnTo>
                  <a:lnTo>
                    <a:pt x="211" y="384"/>
                  </a:lnTo>
                  <a:lnTo>
                    <a:pt x="205" y="384"/>
                  </a:lnTo>
                  <a:lnTo>
                    <a:pt x="199" y="384"/>
                  </a:lnTo>
                  <a:lnTo>
                    <a:pt x="199" y="390"/>
                  </a:lnTo>
                  <a:lnTo>
                    <a:pt x="199" y="396"/>
                  </a:lnTo>
                  <a:lnTo>
                    <a:pt x="199" y="408"/>
                  </a:lnTo>
                  <a:lnTo>
                    <a:pt x="181" y="408"/>
                  </a:lnTo>
                  <a:lnTo>
                    <a:pt x="175" y="414"/>
                  </a:lnTo>
                  <a:lnTo>
                    <a:pt x="175" y="408"/>
                  </a:lnTo>
                  <a:lnTo>
                    <a:pt x="169" y="408"/>
                  </a:lnTo>
                  <a:lnTo>
                    <a:pt x="169" y="414"/>
                  </a:lnTo>
                  <a:lnTo>
                    <a:pt x="169" y="420"/>
                  </a:lnTo>
                  <a:lnTo>
                    <a:pt x="163" y="420"/>
                  </a:lnTo>
                  <a:lnTo>
                    <a:pt x="163" y="426"/>
                  </a:lnTo>
                  <a:lnTo>
                    <a:pt x="169" y="426"/>
                  </a:lnTo>
                  <a:lnTo>
                    <a:pt x="169" y="432"/>
                  </a:lnTo>
                  <a:lnTo>
                    <a:pt x="163" y="432"/>
                  </a:lnTo>
                  <a:lnTo>
                    <a:pt x="169" y="432"/>
                  </a:lnTo>
                  <a:lnTo>
                    <a:pt x="169" y="438"/>
                  </a:lnTo>
                  <a:lnTo>
                    <a:pt x="163" y="444"/>
                  </a:lnTo>
                  <a:lnTo>
                    <a:pt x="157" y="450"/>
                  </a:lnTo>
                  <a:lnTo>
                    <a:pt x="157" y="444"/>
                  </a:lnTo>
                  <a:lnTo>
                    <a:pt x="157" y="438"/>
                  </a:lnTo>
                  <a:lnTo>
                    <a:pt x="151" y="444"/>
                  </a:lnTo>
                  <a:lnTo>
                    <a:pt x="151" y="450"/>
                  </a:lnTo>
                  <a:lnTo>
                    <a:pt x="145" y="450"/>
                  </a:lnTo>
                  <a:lnTo>
                    <a:pt x="139" y="444"/>
                  </a:lnTo>
                  <a:lnTo>
                    <a:pt x="145" y="444"/>
                  </a:lnTo>
                  <a:lnTo>
                    <a:pt x="145" y="438"/>
                  </a:lnTo>
                  <a:lnTo>
                    <a:pt x="145" y="432"/>
                  </a:lnTo>
                  <a:lnTo>
                    <a:pt x="145" y="426"/>
                  </a:lnTo>
                  <a:lnTo>
                    <a:pt x="139" y="432"/>
                  </a:lnTo>
                  <a:lnTo>
                    <a:pt x="139" y="426"/>
                  </a:lnTo>
                  <a:lnTo>
                    <a:pt x="133" y="426"/>
                  </a:lnTo>
                  <a:lnTo>
                    <a:pt x="133" y="420"/>
                  </a:lnTo>
                  <a:lnTo>
                    <a:pt x="139" y="420"/>
                  </a:lnTo>
                  <a:lnTo>
                    <a:pt x="133" y="402"/>
                  </a:lnTo>
                  <a:lnTo>
                    <a:pt x="133" y="408"/>
                  </a:lnTo>
                  <a:lnTo>
                    <a:pt x="133" y="414"/>
                  </a:lnTo>
                  <a:lnTo>
                    <a:pt x="127" y="414"/>
                  </a:lnTo>
                  <a:lnTo>
                    <a:pt x="121" y="414"/>
                  </a:lnTo>
                  <a:lnTo>
                    <a:pt x="115" y="414"/>
                  </a:lnTo>
                  <a:lnTo>
                    <a:pt x="109" y="408"/>
                  </a:lnTo>
                  <a:lnTo>
                    <a:pt x="103" y="402"/>
                  </a:lnTo>
                  <a:lnTo>
                    <a:pt x="109" y="396"/>
                  </a:lnTo>
                  <a:lnTo>
                    <a:pt x="115" y="396"/>
                  </a:lnTo>
                  <a:lnTo>
                    <a:pt x="109" y="396"/>
                  </a:lnTo>
                  <a:lnTo>
                    <a:pt x="103" y="390"/>
                  </a:lnTo>
                  <a:lnTo>
                    <a:pt x="97" y="390"/>
                  </a:lnTo>
                  <a:lnTo>
                    <a:pt x="103" y="384"/>
                  </a:lnTo>
                  <a:lnTo>
                    <a:pt x="103" y="372"/>
                  </a:lnTo>
                  <a:lnTo>
                    <a:pt x="97" y="366"/>
                  </a:lnTo>
                  <a:lnTo>
                    <a:pt x="97" y="372"/>
                  </a:lnTo>
                  <a:lnTo>
                    <a:pt x="91" y="372"/>
                  </a:lnTo>
                  <a:lnTo>
                    <a:pt x="85" y="372"/>
                  </a:lnTo>
                  <a:lnTo>
                    <a:pt x="79" y="372"/>
                  </a:lnTo>
                  <a:lnTo>
                    <a:pt x="73" y="360"/>
                  </a:lnTo>
                  <a:lnTo>
                    <a:pt x="67" y="360"/>
                  </a:lnTo>
                  <a:lnTo>
                    <a:pt x="67" y="366"/>
                  </a:lnTo>
                  <a:lnTo>
                    <a:pt x="61" y="366"/>
                  </a:lnTo>
                  <a:lnTo>
                    <a:pt x="61" y="360"/>
                  </a:lnTo>
                  <a:lnTo>
                    <a:pt x="61" y="354"/>
                  </a:lnTo>
                  <a:lnTo>
                    <a:pt x="55" y="348"/>
                  </a:lnTo>
                  <a:lnTo>
                    <a:pt x="55" y="354"/>
                  </a:lnTo>
                  <a:lnTo>
                    <a:pt x="49" y="360"/>
                  </a:lnTo>
                  <a:lnTo>
                    <a:pt x="49" y="354"/>
                  </a:lnTo>
                  <a:lnTo>
                    <a:pt x="49" y="360"/>
                  </a:lnTo>
                  <a:lnTo>
                    <a:pt x="49" y="366"/>
                  </a:lnTo>
                  <a:lnTo>
                    <a:pt x="43" y="366"/>
                  </a:lnTo>
                  <a:lnTo>
                    <a:pt x="37" y="366"/>
                  </a:lnTo>
                  <a:lnTo>
                    <a:pt x="37" y="360"/>
                  </a:lnTo>
                  <a:lnTo>
                    <a:pt x="37" y="354"/>
                  </a:lnTo>
                  <a:lnTo>
                    <a:pt x="30" y="354"/>
                  </a:lnTo>
                  <a:lnTo>
                    <a:pt x="24" y="348"/>
                  </a:lnTo>
                  <a:lnTo>
                    <a:pt x="18" y="348"/>
                  </a:lnTo>
                  <a:lnTo>
                    <a:pt x="12" y="348"/>
                  </a:lnTo>
                  <a:lnTo>
                    <a:pt x="18" y="342"/>
                  </a:lnTo>
                  <a:lnTo>
                    <a:pt x="18" y="336"/>
                  </a:lnTo>
                  <a:lnTo>
                    <a:pt x="18" y="330"/>
                  </a:lnTo>
                  <a:lnTo>
                    <a:pt x="12" y="330"/>
                  </a:lnTo>
                  <a:lnTo>
                    <a:pt x="6" y="324"/>
                  </a:lnTo>
                  <a:lnTo>
                    <a:pt x="0" y="324"/>
                  </a:lnTo>
                  <a:lnTo>
                    <a:pt x="0" y="318"/>
                  </a:lnTo>
                  <a:lnTo>
                    <a:pt x="0" y="312"/>
                  </a:lnTo>
                  <a:lnTo>
                    <a:pt x="0" y="306"/>
                  </a:lnTo>
                  <a:lnTo>
                    <a:pt x="0" y="300"/>
                  </a:lnTo>
                  <a:close/>
                </a:path>
              </a:pathLst>
            </a:custGeom>
            <a:solidFill>
              <a:srgbClr val="A0FFA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93" name="Freeform 61"/>
            <p:cNvSpPr>
              <a:spLocks/>
            </p:cNvSpPr>
            <p:nvPr/>
          </p:nvSpPr>
          <p:spPr bwMode="auto">
            <a:xfrm>
              <a:off x="2949" y="3171"/>
              <a:ext cx="282" cy="456"/>
            </a:xfrm>
            <a:custGeom>
              <a:avLst/>
              <a:gdLst/>
              <a:ahLst/>
              <a:cxnLst>
                <a:cxn ang="0">
                  <a:pos x="18" y="456"/>
                </a:cxn>
                <a:cxn ang="0">
                  <a:pos x="48" y="456"/>
                </a:cxn>
                <a:cxn ang="0">
                  <a:pos x="132" y="456"/>
                </a:cxn>
                <a:cxn ang="0">
                  <a:pos x="198" y="456"/>
                </a:cxn>
                <a:cxn ang="0">
                  <a:pos x="204" y="438"/>
                </a:cxn>
                <a:cxn ang="0">
                  <a:pos x="222" y="432"/>
                </a:cxn>
                <a:cxn ang="0">
                  <a:pos x="228" y="408"/>
                </a:cxn>
                <a:cxn ang="0">
                  <a:pos x="210" y="396"/>
                </a:cxn>
                <a:cxn ang="0">
                  <a:pos x="192" y="390"/>
                </a:cxn>
                <a:cxn ang="0">
                  <a:pos x="174" y="360"/>
                </a:cxn>
                <a:cxn ang="0">
                  <a:pos x="198" y="342"/>
                </a:cxn>
                <a:cxn ang="0">
                  <a:pos x="210" y="354"/>
                </a:cxn>
                <a:cxn ang="0">
                  <a:pos x="240" y="354"/>
                </a:cxn>
                <a:cxn ang="0">
                  <a:pos x="252" y="342"/>
                </a:cxn>
                <a:cxn ang="0">
                  <a:pos x="252" y="276"/>
                </a:cxn>
                <a:cxn ang="0">
                  <a:pos x="264" y="270"/>
                </a:cxn>
                <a:cxn ang="0">
                  <a:pos x="276" y="252"/>
                </a:cxn>
                <a:cxn ang="0">
                  <a:pos x="276" y="228"/>
                </a:cxn>
                <a:cxn ang="0">
                  <a:pos x="264" y="228"/>
                </a:cxn>
                <a:cxn ang="0">
                  <a:pos x="252" y="252"/>
                </a:cxn>
                <a:cxn ang="0">
                  <a:pos x="240" y="264"/>
                </a:cxn>
                <a:cxn ang="0">
                  <a:pos x="222" y="240"/>
                </a:cxn>
                <a:cxn ang="0">
                  <a:pos x="222" y="222"/>
                </a:cxn>
                <a:cxn ang="0">
                  <a:pos x="216" y="186"/>
                </a:cxn>
                <a:cxn ang="0">
                  <a:pos x="228" y="162"/>
                </a:cxn>
                <a:cxn ang="0">
                  <a:pos x="246" y="138"/>
                </a:cxn>
                <a:cxn ang="0">
                  <a:pos x="270" y="108"/>
                </a:cxn>
                <a:cxn ang="0">
                  <a:pos x="264" y="90"/>
                </a:cxn>
                <a:cxn ang="0">
                  <a:pos x="246" y="96"/>
                </a:cxn>
                <a:cxn ang="0">
                  <a:pos x="246" y="114"/>
                </a:cxn>
                <a:cxn ang="0">
                  <a:pos x="240" y="132"/>
                </a:cxn>
                <a:cxn ang="0">
                  <a:pos x="216" y="150"/>
                </a:cxn>
                <a:cxn ang="0">
                  <a:pos x="192" y="150"/>
                </a:cxn>
                <a:cxn ang="0">
                  <a:pos x="168" y="132"/>
                </a:cxn>
                <a:cxn ang="0">
                  <a:pos x="180" y="120"/>
                </a:cxn>
                <a:cxn ang="0">
                  <a:pos x="192" y="114"/>
                </a:cxn>
                <a:cxn ang="0">
                  <a:pos x="216" y="108"/>
                </a:cxn>
                <a:cxn ang="0">
                  <a:pos x="228" y="96"/>
                </a:cxn>
                <a:cxn ang="0">
                  <a:pos x="216" y="66"/>
                </a:cxn>
                <a:cxn ang="0">
                  <a:pos x="192" y="54"/>
                </a:cxn>
                <a:cxn ang="0">
                  <a:pos x="192" y="84"/>
                </a:cxn>
                <a:cxn ang="0">
                  <a:pos x="192" y="96"/>
                </a:cxn>
                <a:cxn ang="0">
                  <a:pos x="162" y="102"/>
                </a:cxn>
                <a:cxn ang="0">
                  <a:pos x="156" y="84"/>
                </a:cxn>
                <a:cxn ang="0">
                  <a:pos x="168" y="78"/>
                </a:cxn>
                <a:cxn ang="0">
                  <a:pos x="180" y="60"/>
                </a:cxn>
                <a:cxn ang="0">
                  <a:pos x="186" y="42"/>
                </a:cxn>
                <a:cxn ang="0">
                  <a:pos x="156" y="6"/>
                </a:cxn>
                <a:cxn ang="0">
                  <a:pos x="90" y="36"/>
                </a:cxn>
                <a:cxn ang="0">
                  <a:pos x="72" y="0"/>
                </a:cxn>
                <a:cxn ang="0">
                  <a:pos x="6" y="24"/>
                </a:cxn>
                <a:cxn ang="0">
                  <a:pos x="0" y="150"/>
                </a:cxn>
                <a:cxn ang="0">
                  <a:pos x="0" y="204"/>
                </a:cxn>
                <a:cxn ang="0">
                  <a:pos x="0" y="270"/>
                </a:cxn>
                <a:cxn ang="0">
                  <a:pos x="0" y="456"/>
                </a:cxn>
              </a:cxnLst>
              <a:rect l="0" t="0" r="r" b="b"/>
              <a:pathLst>
                <a:path w="282" h="456">
                  <a:moveTo>
                    <a:pt x="0" y="456"/>
                  </a:moveTo>
                  <a:lnTo>
                    <a:pt x="6" y="456"/>
                  </a:lnTo>
                  <a:lnTo>
                    <a:pt x="18" y="456"/>
                  </a:lnTo>
                  <a:lnTo>
                    <a:pt x="36" y="456"/>
                  </a:lnTo>
                  <a:lnTo>
                    <a:pt x="42" y="456"/>
                  </a:lnTo>
                  <a:lnTo>
                    <a:pt x="48" y="456"/>
                  </a:lnTo>
                  <a:lnTo>
                    <a:pt x="60" y="456"/>
                  </a:lnTo>
                  <a:lnTo>
                    <a:pt x="120" y="456"/>
                  </a:lnTo>
                  <a:lnTo>
                    <a:pt x="132" y="456"/>
                  </a:lnTo>
                  <a:lnTo>
                    <a:pt x="144" y="456"/>
                  </a:lnTo>
                  <a:lnTo>
                    <a:pt x="162" y="456"/>
                  </a:lnTo>
                  <a:lnTo>
                    <a:pt x="198" y="456"/>
                  </a:lnTo>
                  <a:lnTo>
                    <a:pt x="198" y="450"/>
                  </a:lnTo>
                  <a:lnTo>
                    <a:pt x="198" y="444"/>
                  </a:lnTo>
                  <a:lnTo>
                    <a:pt x="204" y="438"/>
                  </a:lnTo>
                  <a:lnTo>
                    <a:pt x="210" y="438"/>
                  </a:lnTo>
                  <a:lnTo>
                    <a:pt x="216" y="438"/>
                  </a:lnTo>
                  <a:lnTo>
                    <a:pt x="222" y="432"/>
                  </a:lnTo>
                  <a:lnTo>
                    <a:pt x="228" y="432"/>
                  </a:lnTo>
                  <a:lnTo>
                    <a:pt x="228" y="414"/>
                  </a:lnTo>
                  <a:lnTo>
                    <a:pt x="228" y="408"/>
                  </a:lnTo>
                  <a:lnTo>
                    <a:pt x="222" y="402"/>
                  </a:lnTo>
                  <a:lnTo>
                    <a:pt x="216" y="402"/>
                  </a:lnTo>
                  <a:lnTo>
                    <a:pt x="210" y="396"/>
                  </a:lnTo>
                  <a:lnTo>
                    <a:pt x="204" y="390"/>
                  </a:lnTo>
                  <a:lnTo>
                    <a:pt x="198" y="390"/>
                  </a:lnTo>
                  <a:lnTo>
                    <a:pt x="192" y="390"/>
                  </a:lnTo>
                  <a:lnTo>
                    <a:pt x="186" y="378"/>
                  </a:lnTo>
                  <a:lnTo>
                    <a:pt x="174" y="372"/>
                  </a:lnTo>
                  <a:lnTo>
                    <a:pt x="174" y="360"/>
                  </a:lnTo>
                  <a:lnTo>
                    <a:pt x="180" y="348"/>
                  </a:lnTo>
                  <a:lnTo>
                    <a:pt x="186" y="342"/>
                  </a:lnTo>
                  <a:lnTo>
                    <a:pt x="198" y="342"/>
                  </a:lnTo>
                  <a:lnTo>
                    <a:pt x="204" y="342"/>
                  </a:lnTo>
                  <a:lnTo>
                    <a:pt x="210" y="348"/>
                  </a:lnTo>
                  <a:lnTo>
                    <a:pt x="210" y="354"/>
                  </a:lnTo>
                  <a:lnTo>
                    <a:pt x="222" y="354"/>
                  </a:lnTo>
                  <a:lnTo>
                    <a:pt x="234" y="354"/>
                  </a:lnTo>
                  <a:lnTo>
                    <a:pt x="240" y="354"/>
                  </a:lnTo>
                  <a:lnTo>
                    <a:pt x="246" y="348"/>
                  </a:lnTo>
                  <a:lnTo>
                    <a:pt x="252" y="348"/>
                  </a:lnTo>
                  <a:lnTo>
                    <a:pt x="252" y="342"/>
                  </a:lnTo>
                  <a:lnTo>
                    <a:pt x="252" y="312"/>
                  </a:lnTo>
                  <a:lnTo>
                    <a:pt x="246" y="282"/>
                  </a:lnTo>
                  <a:lnTo>
                    <a:pt x="252" y="276"/>
                  </a:lnTo>
                  <a:lnTo>
                    <a:pt x="258" y="276"/>
                  </a:lnTo>
                  <a:lnTo>
                    <a:pt x="264" y="276"/>
                  </a:lnTo>
                  <a:lnTo>
                    <a:pt x="264" y="270"/>
                  </a:lnTo>
                  <a:lnTo>
                    <a:pt x="270" y="264"/>
                  </a:lnTo>
                  <a:lnTo>
                    <a:pt x="270" y="258"/>
                  </a:lnTo>
                  <a:lnTo>
                    <a:pt x="276" y="252"/>
                  </a:lnTo>
                  <a:lnTo>
                    <a:pt x="282" y="240"/>
                  </a:lnTo>
                  <a:lnTo>
                    <a:pt x="282" y="234"/>
                  </a:lnTo>
                  <a:lnTo>
                    <a:pt x="276" y="228"/>
                  </a:lnTo>
                  <a:lnTo>
                    <a:pt x="270" y="228"/>
                  </a:lnTo>
                  <a:lnTo>
                    <a:pt x="264" y="222"/>
                  </a:lnTo>
                  <a:lnTo>
                    <a:pt x="264" y="228"/>
                  </a:lnTo>
                  <a:lnTo>
                    <a:pt x="258" y="228"/>
                  </a:lnTo>
                  <a:lnTo>
                    <a:pt x="252" y="234"/>
                  </a:lnTo>
                  <a:lnTo>
                    <a:pt x="252" y="252"/>
                  </a:lnTo>
                  <a:lnTo>
                    <a:pt x="246" y="258"/>
                  </a:lnTo>
                  <a:lnTo>
                    <a:pt x="246" y="264"/>
                  </a:lnTo>
                  <a:lnTo>
                    <a:pt x="240" y="264"/>
                  </a:lnTo>
                  <a:lnTo>
                    <a:pt x="234" y="258"/>
                  </a:lnTo>
                  <a:lnTo>
                    <a:pt x="228" y="246"/>
                  </a:lnTo>
                  <a:lnTo>
                    <a:pt x="222" y="240"/>
                  </a:lnTo>
                  <a:lnTo>
                    <a:pt x="228" y="228"/>
                  </a:lnTo>
                  <a:lnTo>
                    <a:pt x="222" y="228"/>
                  </a:lnTo>
                  <a:lnTo>
                    <a:pt x="222" y="222"/>
                  </a:lnTo>
                  <a:lnTo>
                    <a:pt x="216" y="216"/>
                  </a:lnTo>
                  <a:lnTo>
                    <a:pt x="216" y="192"/>
                  </a:lnTo>
                  <a:lnTo>
                    <a:pt x="216" y="186"/>
                  </a:lnTo>
                  <a:lnTo>
                    <a:pt x="216" y="174"/>
                  </a:lnTo>
                  <a:lnTo>
                    <a:pt x="228" y="168"/>
                  </a:lnTo>
                  <a:lnTo>
                    <a:pt x="228" y="162"/>
                  </a:lnTo>
                  <a:lnTo>
                    <a:pt x="234" y="150"/>
                  </a:lnTo>
                  <a:lnTo>
                    <a:pt x="240" y="144"/>
                  </a:lnTo>
                  <a:lnTo>
                    <a:pt x="246" y="138"/>
                  </a:lnTo>
                  <a:lnTo>
                    <a:pt x="258" y="126"/>
                  </a:lnTo>
                  <a:lnTo>
                    <a:pt x="270" y="114"/>
                  </a:lnTo>
                  <a:lnTo>
                    <a:pt x="270" y="108"/>
                  </a:lnTo>
                  <a:lnTo>
                    <a:pt x="270" y="96"/>
                  </a:lnTo>
                  <a:lnTo>
                    <a:pt x="270" y="90"/>
                  </a:lnTo>
                  <a:lnTo>
                    <a:pt x="264" y="90"/>
                  </a:lnTo>
                  <a:lnTo>
                    <a:pt x="258" y="84"/>
                  </a:lnTo>
                  <a:lnTo>
                    <a:pt x="252" y="90"/>
                  </a:lnTo>
                  <a:lnTo>
                    <a:pt x="246" y="96"/>
                  </a:lnTo>
                  <a:lnTo>
                    <a:pt x="246" y="102"/>
                  </a:lnTo>
                  <a:lnTo>
                    <a:pt x="246" y="108"/>
                  </a:lnTo>
                  <a:lnTo>
                    <a:pt x="246" y="114"/>
                  </a:lnTo>
                  <a:lnTo>
                    <a:pt x="246" y="120"/>
                  </a:lnTo>
                  <a:lnTo>
                    <a:pt x="246" y="126"/>
                  </a:lnTo>
                  <a:lnTo>
                    <a:pt x="240" y="132"/>
                  </a:lnTo>
                  <a:lnTo>
                    <a:pt x="234" y="138"/>
                  </a:lnTo>
                  <a:lnTo>
                    <a:pt x="228" y="144"/>
                  </a:lnTo>
                  <a:lnTo>
                    <a:pt x="216" y="150"/>
                  </a:lnTo>
                  <a:lnTo>
                    <a:pt x="210" y="150"/>
                  </a:lnTo>
                  <a:lnTo>
                    <a:pt x="198" y="150"/>
                  </a:lnTo>
                  <a:lnTo>
                    <a:pt x="192" y="150"/>
                  </a:lnTo>
                  <a:lnTo>
                    <a:pt x="180" y="144"/>
                  </a:lnTo>
                  <a:lnTo>
                    <a:pt x="174" y="132"/>
                  </a:lnTo>
                  <a:lnTo>
                    <a:pt x="168" y="132"/>
                  </a:lnTo>
                  <a:lnTo>
                    <a:pt x="168" y="126"/>
                  </a:lnTo>
                  <a:lnTo>
                    <a:pt x="174" y="120"/>
                  </a:lnTo>
                  <a:lnTo>
                    <a:pt x="180" y="120"/>
                  </a:lnTo>
                  <a:lnTo>
                    <a:pt x="186" y="114"/>
                  </a:lnTo>
                  <a:lnTo>
                    <a:pt x="192" y="120"/>
                  </a:lnTo>
                  <a:lnTo>
                    <a:pt x="192" y="114"/>
                  </a:lnTo>
                  <a:lnTo>
                    <a:pt x="204" y="114"/>
                  </a:lnTo>
                  <a:lnTo>
                    <a:pt x="210" y="108"/>
                  </a:lnTo>
                  <a:lnTo>
                    <a:pt x="216" y="108"/>
                  </a:lnTo>
                  <a:lnTo>
                    <a:pt x="222" y="108"/>
                  </a:lnTo>
                  <a:lnTo>
                    <a:pt x="222" y="102"/>
                  </a:lnTo>
                  <a:lnTo>
                    <a:pt x="228" y="96"/>
                  </a:lnTo>
                  <a:lnTo>
                    <a:pt x="228" y="90"/>
                  </a:lnTo>
                  <a:lnTo>
                    <a:pt x="228" y="72"/>
                  </a:lnTo>
                  <a:lnTo>
                    <a:pt x="216" y="66"/>
                  </a:lnTo>
                  <a:lnTo>
                    <a:pt x="204" y="54"/>
                  </a:lnTo>
                  <a:lnTo>
                    <a:pt x="198" y="54"/>
                  </a:lnTo>
                  <a:lnTo>
                    <a:pt x="192" y="54"/>
                  </a:lnTo>
                  <a:lnTo>
                    <a:pt x="192" y="66"/>
                  </a:lnTo>
                  <a:lnTo>
                    <a:pt x="192" y="72"/>
                  </a:lnTo>
                  <a:lnTo>
                    <a:pt x="192" y="84"/>
                  </a:lnTo>
                  <a:lnTo>
                    <a:pt x="198" y="90"/>
                  </a:lnTo>
                  <a:lnTo>
                    <a:pt x="192" y="90"/>
                  </a:lnTo>
                  <a:lnTo>
                    <a:pt x="192" y="96"/>
                  </a:lnTo>
                  <a:lnTo>
                    <a:pt x="186" y="102"/>
                  </a:lnTo>
                  <a:lnTo>
                    <a:pt x="168" y="102"/>
                  </a:lnTo>
                  <a:lnTo>
                    <a:pt x="162" y="102"/>
                  </a:lnTo>
                  <a:lnTo>
                    <a:pt x="150" y="102"/>
                  </a:lnTo>
                  <a:lnTo>
                    <a:pt x="150" y="96"/>
                  </a:lnTo>
                  <a:lnTo>
                    <a:pt x="156" y="84"/>
                  </a:lnTo>
                  <a:lnTo>
                    <a:pt x="162" y="84"/>
                  </a:lnTo>
                  <a:lnTo>
                    <a:pt x="162" y="78"/>
                  </a:lnTo>
                  <a:lnTo>
                    <a:pt x="168" y="78"/>
                  </a:lnTo>
                  <a:lnTo>
                    <a:pt x="168" y="72"/>
                  </a:lnTo>
                  <a:lnTo>
                    <a:pt x="174" y="72"/>
                  </a:lnTo>
                  <a:lnTo>
                    <a:pt x="180" y="60"/>
                  </a:lnTo>
                  <a:lnTo>
                    <a:pt x="186" y="54"/>
                  </a:lnTo>
                  <a:lnTo>
                    <a:pt x="186" y="48"/>
                  </a:lnTo>
                  <a:lnTo>
                    <a:pt x="186" y="42"/>
                  </a:lnTo>
                  <a:lnTo>
                    <a:pt x="162" y="24"/>
                  </a:lnTo>
                  <a:lnTo>
                    <a:pt x="156" y="18"/>
                  </a:lnTo>
                  <a:lnTo>
                    <a:pt x="156" y="6"/>
                  </a:lnTo>
                  <a:lnTo>
                    <a:pt x="156" y="0"/>
                  </a:lnTo>
                  <a:lnTo>
                    <a:pt x="144" y="36"/>
                  </a:lnTo>
                  <a:lnTo>
                    <a:pt x="90" y="36"/>
                  </a:lnTo>
                  <a:lnTo>
                    <a:pt x="78" y="24"/>
                  </a:lnTo>
                  <a:lnTo>
                    <a:pt x="72" y="36"/>
                  </a:lnTo>
                  <a:lnTo>
                    <a:pt x="72" y="0"/>
                  </a:lnTo>
                  <a:lnTo>
                    <a:pt x="6" y="0"/>
                  </a:lnTo>
                  <a:lnTo>
                    <a:pt x="6" y="12"/>
                  </a:lnTo>
                  <a:lnTo>
                    <a:pt x="6" y="24"/>
                  </a:lnTo>
                  <a:lnTo>
                    <a:pt x="0" y="114"/>
                  </a:lnTo>
                  <a:lnTo>
                    <a:pt x="0" y="144"/>
                  </a:lnTo>
                  <a:lnTo>
                    <a:pt x="0" y="150"/>
                  </a:lnTo>
                  <a:lnTo>
                    <a:pt x="0" y="162"/>
                  </a:lnTo>
                  <a:lnTo>
                    <a:pt x="0" y="192"/>
                  </a:lnTo>
                  <a:lnTo>
                    <a:pt x="0" y="204"/>
                  </a:lnTo>
                  <a:lnTo>
                    <a:pt x="0" y="234"/>
                  </a:lnTo>
                  <a:lnTo>
                    <a:pt x="0" y="264"/>
                  </a:lnTo>
                  <a:lnTo>
                    <a:pt x="0" y="270"/>
                  </a:lnTo>
                  <a:lnTo>
                    <a:pt x="0" y="282"/>
                  </a:lnTo>
                  <a:lnTo>
                    <a:pt x="0" y="396"/>
                  </a:lnTo>
                  <a:lnTo>
                    <a:pt x="0" y="456"/>
                  </a:lnTo>
                  <a:close/>
                </a:path>
              </a:pathLst>
            </a:custGeom>
            <a:solidFill>
              <a:srgbClr val="A0FFA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94" name="Freeform 62"/>
            <p:cNvSpPr>
              <a:spLocks/>
            </p:cNvSpPr>
            <p:nvPr/>
          </p:nvSpPr>
          <p:spPr bwMode="auto">
            <a:xfrm>
              <a:off x="2883" y="2715"/>
              <a:ext cx="462" cy="492"/>
            </a:xfrm>
            <a:custGeom>
              <a:avLst/>
              <a:gdLst/>
              <a:ahLst/>
              <a:cxnLst>
                <a:cxn ang="0">
                  <a:pos x="42" y="276"/>
                </a:cxn>
                <a:cxn ang="0">
                  <a:pos x="72" y="300"/>
                </a:cxn>
                <a:cxn ang="0">
                  <a:pos x="72" y="408"/>
                </a:cxn>
                <a:cxn ang="0">
                  <a:pos x="138" y="492"/>
                </a:cxn>
                <a:cxn ang="0">
                  <a:pos x="222" y="456"/>
                </a:cxn>
                <a:cxn ang="0">
                  <a:pos x="252" y="438"/>
                </a:cxn>
                <a:cxn ang="0">
                  <a:pos x="288" y="426"/>
                </a:cxn>
                <a:cxn ang="0">
                  <a:pos x="258" y="384"/>
                </a:cxn>
                <a:cxn ang="0">
                  <a:pos x="222" y="366"/>
                </a:cxn>
                <a:cxn ang="0">
                  <a:pos x="240" y="342"/>
                </a:cxn>
                <a:cxn ang="0">
                  <a:pos x="288" y="366"/>
                </a:cxn>
                <a:cxn ang="0">
                  <a:pos x="336" y="372"/>
                </a:cxn>
                <a:cxn ang="0">
                  <a:pos x="354" y="354"/>
                </a:cxn>
                <a:cxn ang="0">
                  <a:pos x="330" y="330"/>
                </a:cxn>
                <a:cxn ang="0">
                  <a:pos x="294" y="336"/>
                </a:cxn>
                <a:cxn ang="0">
                  <a:pos x="276" y="300"/>
                </a:cxn>
                <a:cxn ang="0">
                  <a:pos x="282" y="282"/>
                </a:cxn>
                <a:cxn ang="0">
                  <a:pos x="306" y="282"/>
                </a:cxn>
                <a:cxn ang="0">
                  <a:pos x="360" y="294"/>
                </a:cxn>
                <a:cxn ang="0">
                  <a:pos x="384" y="276"/>
                </a:cxn>
                <a:cxn ang="0">
                  <a:pos x="360" y="258"/>
                </a:cxn>
                <a:cxn ang="0">
                  <a:pos x="330" y="216"/>
                </a:cxn>
                <a:cxn ang="0">
                  <a:pos x="360" y="174"/>
                </a:cxn>
                <a:cxn ang="0">
                  <a:pos x="324" y="132"/>
                </a:cxn>
                <a:cxn ang="0">
                  <a:pos x="318" y="114"/>
                </a:cxn>
                <a:cxn ang="0">
                  <a:pos x="348" y="108"/>
                </a:cxn>
                <a:cxn ang="0">
                  <a:pos x="378" y="126"/>
                </a:cxn>
                <a:cxn ang="0">
                  <a:pos x="402" y="126"/>
                </a:cxn>
                <a:cxn ang="0">
                  <a:pos x="384" y="84"/>
                </a:cxn>
                <a:cxn ang="0">
                  <a:pos x="420" y="84"/>
                </a:cxn>
                <a:cxn ang="0">
                  <a:pos x="450" y="72"/>
                </a:cxn>
                <a:cxn ang="0">
                  <a:pos x="462" y="36"/>
                </a:cxn>
                <a:cxn ang="0">
                  <a:pos x="450" y="18"/>
                </a:cxn>
                <a:cxn ang="0">
                  <a:pos x="408" y="6"/>
                </a:cxn>
                <a:cxn ang="0">
                  <a:pos x="294" y="0"/>
                </a:cxn>
                <a:cxn ang="0">
                  <a:pos x="282" y="12"/>
                </a:cxn>
                <a:cxn ang="0">
                  <a:pos x="276" y="30"/>
                </a:cxn>
                <a:cxn ang="0">
                  <a:pos x="258" y="24"/>
                </a:cxn>
                <a:cxn ang="0">
                  <a:pos x="246" y="42"/>
                </a:cxn>
                <a:cxn ang="0">
                  <a:pos x="246" y="66"/>
                </a:cxn>
                <a:cxn ang="0">
                  <a:pos x="252" y="84"/>
                </a:cxn>
                <a:cxn ang="0">
                  <a:pos x="270" y="108"/>
                </a:cxn>
                <a:cxn ang="0">
                  <a:pos x="288" y="132"/>
                </a:cxn>
                <a:cxn ang="0">
                  <a:pos x="276" y="150"/>
                </a:cxn>
                <a:cxn ang="0">
                  <a:pos x="264" y="132"/>
                </a:cxn>
                <a:cxn ang="0">
                  <a:pos x="234" y="132"/>
                </a:cxn>
                <a:cxn ang="0">
                  <a:pos x="222" y="114"/>
                </a:cxn>
                <a:cxn ang="0">
                  <a:pos x="204" y="132"/>
                </a:cxn>
                <a:cxn ang="0">
                  <a:pos x="180" y="126"/>
                </a:cxn>
                <a:cxn ang="0">
                  <a:pos x="144" y="132"/>
                </a:cxn>
                <a:cxn ang="0">
                  <a:pos x="150" y="120"/>
                </a:cxn>
                <a:cxn ang="0">
                  <a:pos x="156" y="96"/>
                </a:cxn>
                <a:cxn ang="0">
                  <a:pos x="126" y="114"/>
                </a:cxn>
                <a:cxn ang="0">
                  <a:pos x="102" y="96"/>
                </a:cxn>
                <a:cxn ang="0">
                  <a:pos x="60" y="114"/>
                </a:cxn>
              </a:cxnLst>
              <a:rect l="0" t="0" r="r" b="b"/>
              <a:pathLst>
                <a:path w="462" h="492">
                  <a:moveTo>
                    <a:pt x="0" y="276"/>
                  </a:moveTo>
                  <a:lnTo>
                    <a:pt x="12" y="276"/>
                  </a:lnTo>
                  <a:lnTo>
                    <a:pt x="24" y="276"/>
                  </a:lnTo>
                  <a:lnTo>
                    <a:pt x="42" y="276"/>
                  </a:lnTo>
                  <a:lnTo>
                    <a:pt x="72" y="276"/>
                  </a:lnTo>
                  <a:lnTo>
                    <a:pt x="72" y="282"/>
                  </a:lnTo>
                  <a:lnTo>
                    <a:pt x="72" y="294"/>
                  </a:lnTo>
                  <a:lnTo>
                    <a:pt x="72" y="300"/>
                  </a:lnTo>
                  <a:lnTo>
                    <a:pt x="72" y="306"/>
                  </a:lnTo>
                  <a:lnTo>
                    <a:pt x="72" y="396"/>
                  </a:lnTo>
                  <a:lnTo>
                    <a:pt x="72" y="402"/>
                  </a:lnTo>
                  <a:lnTo>
                    <a:pt x="72" y="408"/>
                  </a:lnTo>
                  <a:lnTo>
                    <a:pt x="72" y="420"/>
                  </a:lnTo>
                  <a:lnTo>
                    <a:pt x="72" y="456"/>
                  </a:lnTo>
                  <a:lnTo>
                    <a:pt x="138" y="456"/>
                  </a:lnTo>
                  <a:lnTo>
                    <a:pt x="138" y="492"/>
                  </a:lnTo>
                  <a:lnTo>
                    <a:pt x="144" y="480"/>
                  </a:lnTo>
                  <a:lnTo>
                    <a:pt x="156" y="492"/>
                  </a:lnTo>
                  <a:lnTo>
                    <a:pt x="210" y="492"/>
                  </a:lnTo>
                  <a:lnTo>
                    <a:pt x="222" y="456"/>
                  </a:lnTo>
                  <a:lnTo>
                    <a:pt x="228" y="450"/>
                  </a:lnTo>
                  <a:lnTo>
                    <a:pt x="240" y="450"/>
                  </a:lnTo>
                  <a:lnTo>
                    <a:pt x="246" y="444"/>
                  </a:lnTo>
                  <a:lnTo>
                    <a:pt x="252" y="438"/>
                  </a:lnTo>
                  <a:lnTo>
                    <a:pt x="258" y="438"/>
                  </a:lnTo>
                  <a:lnTo>
                    <a:pt x="270" y="438"/>
                  </a:lnTo>
                  <a:lnTo>
                    <a:pt x="282" y="432"/>
                  </a:lnTo>
                  <a:lnTo>
                    <a:pt x="288" y="426"/>
                  </a:lnTo>
                  <a:lnTo>
                    <a:pt x="288" y="414"/>
                  </a:lnTo>
                  <a:lnTo>
                    <a:pt x="282" y="408"/>
                  </a:lnTo>
                  <a:lnTo>
                    <a:pt x="282" y="402"/>
                  </a:lnTo>
                  <a:lnTo>
                    <a:pt x="258" y="384"/>
                  </a:lnTo>
                  <a:lnTo>
                    <a:pt x="252" y="384"/>
                  </a:lnTo>
                  <a:lnTo>
                    <a:pt x="234" y="378"/>
                  </a:lnTo>
                  <a:lnTo>
                    <a:pt x="228" y="372"/>
                  </a:lnTo>
                  <a:lnTo>
                    <a:pt x="222" y="366"/>
                  </a:lnTo>
                  <a:lnTo>
                    <a:pt x="222" y="354"/>
                  </a:lnTo>
                  <a:lnTo>
                    <a:pt x="228" y="348"/>
                  </a:lnTo>
                  <a:lnTo>
                    <a:pt x="234" y="342"/>
                  </a:lnTo>
                  <a:lnTo>
                    <a:pt x="240" y="342"/>
                  </a:lnTo>
                  <a:lnTo>
                    <a:pt x="258" y="342"/>
                  </a:lnTo>
                  <a:lnTo>
                    <a:pt x="270" y="336"/>
                  </a:lnTo>
                  <a:lnTo>
                    <a:pt x="288" y="360"/>
                  </a:lnTo>
                  <a:lnTo>
                    <a:pt x="288" y="366"/>
                  </a:lnTo>
                  <a:lnTo>
                    <a:pt x="306" y="378"/>
                  </a:lnTo>
                  <a:lnTo>
                    <a:pt x="318" y="378"/>
                  </a:lnTo>
                  <a:lnTo>
                    <a:pt x="324" y="378"/>
                  </a:lnTo>
                  <a:lnTo>
                    <a:pt x="336" y="372"/>
                  </a:lnTo>
                  <a:lnTo>
                    <a:pt x="342" y="366"/>
                  </a:lnTo>
                  <a:lnTo>
                    <a:pt x="354" y="366"/>
                  </a:lnTo>
                  <a:lnTo>
                    <a:pt x="354" y="360"/>
                  </a:lnTo>
                  <a:lnTo>
                    <a:pt x="354" y="354"/>
                  </a:lnTo>
                  <a:lnTo>
                    <a:pt x="348" y="342"/>
                  </a:lnTo>
                  <a:lnTo>
                    <a:pt x="342" y="336"/>
                  </a:lnTo>
                  <a:lnTo>
                    <a:pt x="336" y="330"/>
                  </a:lnTo>
                  <a:lnTo>
                    <a:pt x="330" y="330"/>
                  </a:lnTo>
                  <a:lnTo>
                    <a:pt x="324" y="330"/>
                  </a:lnTo>
                  <a:lnTo>
                    <a:pt x="318" y="336"/>
                  </a:lnTo>
                  <a:lnTo>
                    <a:pt x="306" y="336"/>
                  </a:lnTo>
                  <a:lnTo>
                    <a:pt x="294" y="336"/>
                  </a:lnTo>
                  <a:lnTo>
                    <a:pt x="276" y="318"/>
                  </a:lnTo>
                  <a:lnTo>
                    <a:pt x="276" y="312"/>
                  </a:lnTo>
                  <a:lnTo>
                    <a:pt x="282" y="306"/>
                  </a:lnTo>
                  <a:lnTo>
                    <a:pt x="276" y="300"/>
                  </a:lnTo>
                  <a:lnTo>
                    <a:pt x="282" y="300"/>
                  </a:lnTo>
                  <a:lnTo>
                    <a:pt x="282" y="294"/>
                  </a:lnTo>
                  <a:lnTo>
                    <a:pt x="276" y="288"/>
                  </a:lnTo>
                  <a:lnTo>
                    <a:pt x="282" y="282"/>
                  </a:lnTo>
                  <a:lnTo>
                    <a:pt x="288" y="276"/>
                  </a:lnTo>
                  <a:lnTo>
                    <a:pt x="294" y="276"/>
                  </a:lnTo>
                  <a:lnTo>
                    <a:pt x="300" y="282"/>
                  </a:lnTo>
                  <a:lnTo>
                    <a:pt x="306" y="282"/>
                  </a:lnTo>
                  <a:lnTo>
                    <a:pt x="318" y="282"/>
                  </a:lnTo>
                  <a:lnTo>
                    <a:pt x="342" y="276"/>
                  </a:lnTo>
                  <a:lnTo>
                    <a:pt x="360" y="288"/>
                  </a:lnTo>
                  <a:lnTo>
                    <a:pt x="360" y="294"/>
                  </a:lnTo>
                  <a:lnTo>
                    <a:pt x="366" y="288"/>
                  </a:lnTo>
                  <a:lnTo>
                    <a:pt x="378" y="288"/>
                  </a:lnTo>
                  <a:lnTo>
                    <a:pt x="378" y="282"/>
                  </a:lnTo>
                  <a:lnTo>
                    <a:pt x="384" y="276"/>
                  </a:lnTo>
                  <a:lnTo>
                    <a:pt x="384" y="264"/>
                  </a:lnTo>
                  <a:lnTo>
                    <a:pt x="378" y="264"/>
                  </a:lnTo>
                  <a:lnTo>
                    <a:pt x="372" y="258"/>
                  </a:lnTo>
                  <a:lnTo>
                    <a:pt x="360" y="258"/>
                  </a:lnTo>
                  <a:lnTo>
                    <a:pt x="348" y="252"/>
                  </a:lnTo>
                  <a:lnTo>
                    <a:pt x="336" y="234"/>
                  </a:lnTo>
                  <a:lnTo>
                    <a:pt x="330" y="228"/>
                  </a:lnTo>
                  <a:lnTo>
                    <a:pt x="330" y="216"/>
                  </a:lnTo>
                  <a:lnTo>
                    <a:pt x="330" y="210"/>
                  </a:lnTo>
                  <a:lnTo>
                    <a:pt x="330" y="204"/>
                  </a:lnTo>
                  <a:lnTo>
                    <a:pt x="336" y="198"/>
                  </a:lnTo>
                  <a:lnTo>
                    <a:pt x="360" y="174"/>
                  </a:lnTo>
                  <a:lnTo>
                    <a:pt x="372" y="156"/>
                  </a:lnTo>
                  <a:lnTo>
                    <a:pt x="360" y="150"/>
                  </a:lnTo>
                  <a:lnTo>
                    <a:pt x="342" y="138"/>
                  </a:lnTo>
                  <a:lnTo>
                    <a:pt x="324" y="132"/>
                  </a:lnTo>
                  <a:lnTo>
                    <a:pt x="318" y="132"/>
                  </a:lnTo>
                  <a:lnTo>
                    <a:pt x="318" y="126"/>
                  </a:lnTo>
                  <a:lnTo>
                    <a:pt x="318" y="120"/>
                  </a:lnTo>
                  <a:lnTo>
                    <a:pt x="318" y="114"/>
                  </a:lnTo>
                  <a:lnTo>
                    <a:pt x="324" y="108"/>
                  </a:lnTo>
                  <a:lnTo>
                    <a:pt x="336" y="108"/>
                  </a:lnTo>
                  <a:lnTo>
                    <a:pt x="342" y="108"/>
                  </a:lnTo>
                  <a:lnTo>
                    <a:pt x="348" y="108"/>
                  </a:lnTo>
                  <a:lnTo>
                    <a:pt x="354" y="102"/>
                  </a:lnTo>
                  <a:lnTo>
                    <a:pt x="366" y="96"/>
                  </a:lnTo>
                  <a:lnTo>
                    <a:pt x="372" y="120"/>
                  </a:lnTo>
                  <a:lnTo>
                    <a:pt x="378" y="126"/>
                  </a:lnTo>
                  <a:lnTo>
                    <a:pt x="384" y="126"/>
                  </a:lnTo>
                  <a:lnTo>
                    <a:pt x="390" y="132"/>
                  </a:lnTo>
                  <a:lnTo>
                    <a:pt x="396" y="126"/>
                  </a:lnTo>
                  <a:lnTo>
                    <a:pt x="402" y="126"/>
                  </a:lnTo>
                  <a:lnTo>
                    <a:pt x="402" y="114"/>
                  </a:lnTo>
                  <a:lnTo>
                    <a:pt x="396" y="102"/>
                  </a:lnTo>
                  <a:lnTo>
                    <a:pt x="390" y="102"/>
                  </a:lnTo>
                  <a:lnTo>
                    <a:pt x="384" y="84"/>
                  </a:lnTo>
                  <a:lnTo>
                    <a:pt x="396" y="78"/>
                  </a:lnTo>
                  <a:lnTo>
                    <a:pt x="402" y="78"/>
                  </a:lnTo>
                  <a:lnTo>
                    <a:pt x="408" y="84"/>
                  </a:lnTo>
                  <a:lnTo>
                    <a:pt x="420" y="84"/>
                  </a:lnTo>
                  <a:lnTo>
                    <a:pt x="426" y="78"/>
                  </a:lnTo>
                  <a:lnTo>
                    <a:pt x="432" y="78"/>
                  </a:lnTo>
                  <a:lnTo>
                    <a:pt x="444" y="78"/>
                  </a:lnTo>
                  <a:lnTo>
                    <a:pt x="450" y="72"/>
                  </a:lnTo>
                  <a:lnTo>
                    <a:pt x="450" y="60"/>
                  </a:lnTo>
                  <a:lnTo>
                    <a:pt x="450" y="54"/>
                  </a:lnTo>
                  <a:lnTo>
                    <a:pt x="450" y="48"/>
                  </a:lnTo>
                  <a:lnTo>
                    <a:pt x="462" y="36"/>
                  </a:lnTo>
                  <a:lnTo>
                    <a:pt x="462" y="30"/>
                  </a:lnTo>
                  <a:lnTo>
                    <a:pt x="456" y="24"/>
                  </a:lnTo>
                  <a:lnTo>
                    <a:pt x="456" y="18"/>
                  </a:lnTo>
                  <a:lnTo>
                    <a:pt x="450" y="18"/>
                  </a:lnTo>
                  <a:lnTo>
                    <a:pt x="444" y="18"/>
                  </a:lnTo>
                  <a:lnTo>
                    <a:pt x="432" y="24"/>
                  </a:lnTo>
                  <a:lnTo>
                    <a:pt x="426" y="18"/>
                  </a:lnTo>
                  <a:lnTo>
                    <a:pt x="408" y="6"/>
                  </a:lnTo>
                  <a:lnTo>
                    <a:pt x="408" y="0"/>
                  </a:lnTo>
                  <a:lnTo>
                    <a:pt x="396" y="0"/>
                  </a:lnTo>
                  <a:lnTo>
                    <a:pt x="360" y="0"/>
                  </a:lnTo>
                  <a:lnTo>
                    <a:pt x="294" y="0"/>
                  </a:lnTo>
                  <a:lnTo>
                    <a:pt x="294" y="12"/>
                  </a:lnTo>
                  <a:lnTo>
                    <a:pt x="288" y="12"/>
                  </a:lnTo>
                  <a:lnTo>
                    <a:pt x="282" y="6"/>
                  </a:lnTo>
                  <a:lnTo>
                    <a:pt x="282" y="12"/>
                  </a:lnTo>
                  <a:lnTo>
                    <a:pt x="276" y="12"/>
                  </a:lnTo>
                  <a:lnTo>
                    <a:pt x="276" y="18"/>
                  </a:lnTo>
                  <a:lnTo>
                    <a:pt x="276" y="24"/>
                  </a:lnTo>
                  <a:lnTo>
                    <a:pt x="276" y="30"/>
                  </a:lnTo>
                  <a:lnTo>
                    <a:pt x="270" y="24"/>
                  </a:lnTo>
                  <a:lnTo>
                    <a:pt x="264" y="24"/>
                  </a:lnTo>
                  <a:lnTo>
                    <a:pt x="264" y="18"/>
                  </a:lnTo>
                  <a:lnTo>
                    <a:pt x="258" y="24"/>
                  </a:lnTo>
                  <a:lnTo>
                    <a:pt x="252" y="30"/>
                  </a:lnTo>
                  <a:lnTo>
                    <a:pt x="252" y="36"/>
                  </a:lnTo>
                  <a:lnTo>
                    <a:pt x="246" y="36"/>
                  </a:lnTo>
                  <a:lnTo>
                    <a:pt x="246" y="42"/>
                  </a:lnTo>
                  <a:lnTo>
                    <a:pt x="252" y="48"/>
                  </a:lnTo>
                  <a:lnTo>
                    <a:pt x="246" y="48"/>
                  </a:lnTo>
                  <a:lnTo>
                    <a:pt x="246" y="54"/>
                  </a:lnTo>
                  <a:lnTo>
                    <a:pt x="246" y="66"/>
                  </a:lnTo>
                  <a:lnTo>
                    <a:pt x="246" y="72"/>
                  </a:lnTo>
                  <a:lnTo>
                    <a:pt x="252" y="72"/>
                  </a:lnTo>
                  <a:lnTo>
                    <a:pt x="252" y="78"/>
                  </a:lnTo>
                  <a:lnTo>
                    <a:pt x="252" y="84"/>
                  </a:lnTo>
                  <a:lnTo>
                    <a:pt x="258" y="84"/>
                  </a:lnTo>
                  <a:lnTo>
                    <a:pt x="264" y="90"/>
                  </a:lnTo>
                  <a:lnTo>
                    <a:pt x="270" y="102"/>
                  </a:lnTo>
                  <a:lnTo>
                    <a:pt x="270" y="108"/>
                  </a:lnTo>
                  <a:lnTo>
                    <a:pt x="270" y="114"/>
                  </a:lnTo>
                  <a:lnTo>
                    <a:pt x="276" y="120"/>
                  </a:lnTo>
                  <a:lnTo>
                    <a:pt x="282" y="126"/>
                  </a:lnTo>
                  <a:lnTo>
                    <a:pt x="288" y="132"/>
                  </a:lnTo>
                  <a:lnTo>
                    <a:pt x="282" y="138"/>
                  </a:lnTo>
                  <a:lnTo>
                    <a:pt x="282" y="144"/>
                  </a:lnTo>
                  <a:lnTo>
                    <a:pt x="276" y="144"/>
                  </a:lnTo>
                  <a:lnTo>
                    <a:pt x="276" y="150"/>
                  </a:lnTo>
                  <a:lnTo>
                    <a:pt x="270" y="150"/>
                  </a:lnTo>
                  <a:lnTo>
                    <a:pt x="270" y="144"/>
                  </a:lnTo>
                  <a:lnTo>
                    <a:pt x="264" y="138"/>
                  </a:lnTo>
                  <a:lnTo>
                    <a:pt x="264" y="132"/>
                  </a:lnTo>
                  <a:lnTo>
                    <a:pt x="258" y="132"/>
                  </a:lnTo>
                  <a:lnTo>
                    <a:pt x="246" y="132"/>
                  </a:lnTo>
                  <a:lnTo>
                    <a:pt x="240" y="138"/>
                  </a:lnTo>
                  <a:lnTo>
                    <a:pt x="234" y="132"/>
                  </a:lnTo>
                  <a:lnTo>
                    <a:pt x="234" y="126"/>
                  </a:lnTo>
                  <a:lnTo>
                    <a:pt x="234" y="120"/>
                  </a:lnTo>
                  <a:lnTo>
                    <a:pt x="228" y="114"/>
                  </a:lnTo>
                  <a:lnTo>
                    <a:pt x="222" y="114"/>
                  </a:lnTo>
                  <a:lnTo>
                    <a:pt x="216" y="120"/>
                  </a:lnTo>
                  <a:lnTo>
                    <a:pt x="210" y="120"/>
                  </a:lnTo>
                  <a:lnTo>
                    <a:pt x="210" y="126"/>
                  </a:lnTo>
                  <a:lnTo>
                    <a:pt x="204" y="132"/>
                  </a:lnTo>
                  <a:lnTo>
                    <a:pt x="198" y="132"/>
                  </a:lnTo>
                  <a:lnTo>
                    <a:pt x="192" y="120"/>
                  </a:lnTo>
                  <a:lnTo>
                    <a:pt x="186" y="120"/>
                  </a:lnTo>
                  <a:lnTo>
                    <a:pt x="180" y="126"/>
                  </a:lnTo>
                  <a:lnTo>
                    <a:pt x="168" y="132"/>
                  </a:lnTo>
                  <a:lnTo>
                    <a:pt x="162" y="132"/>
                  </a:lnTo>
                  <a:lnTo>
                    <a:pt x="156" y="132"/>
                  </a:lnTo>
                  <a:lnTo>
                    <a:pt x="144" y="132"/>
                  </a:lnTo>
                  <a:lnTo>
                    <a:pt x="138" y="132"/>
                  </a:lnTo>
                  <a:lnTo>
                    <a:pt x="138" y="126"/>
                  </a:lnTo>
                  <a:lnTo>
                    <a:pt x="144" y="120"/>
                  </a:lnTo>
                  <a:lnTo>
                    <a:pt x="150" y="120"/>
                  </a:lnTo>
                  <a:lnTo>
                    <a:pt x="156" y="114"/>
                  </a:lnTo>
                  <a:lnTo>
                    <a:pt x="162" y="108"/>
                  </a:lnTo>
                  <a:lnTo>
                    <a:pt x="162" y="102"/>
                  </a:lnTo>
                  <a:lnTo>
                    <a:pt x="156" y="96"/>
                  </a:lnTo>
                  <a:lnTo>
                    <a:pt x="150" y="90"/>
                  </a:lnTo>
                  <a:lnTo>
                    <a:pt x="144" y="96"/>
                  </a:lnTo>
                  <a:lnTo>
                    <a:pt x="138" y="96"/>
                  </a:lnTo>
                  <a:lnTo>
                    <a:pt x="126" y="114"/>
                  </a:lnTo>
                  <a:lnTo>
                    <a:pt x="120" y="114"/>
                  </a:lnTo>
                  <a:lnTo>
                    <a:pt x="114" y="114"/>
                  </a:lnTo>
                  <a:lnTo>
                    <a:pt x="108" y="108"/>
                  </a:lnTo>
                  <a:lnTo>
                    <a:pt x="102" y="96"/>
                  </a:lnTo>
                  <a:lnTo>
                    <a:pt x="90" y="84"/>
                  </a:lnTo>
                  <a:lnTo>
                    <a:pt x="90" y="96"/>
                  </a:lnTo>
                  <a:lnTo>
                    <a:pt x="66" y="96"/>
                  </a:lnTo>
                  <a:lnTo>
                    <a:pt x="60" y="114"/>
                  </a:lnTo>
                  <a:lnTo>
                    <a:pt x="6" y="114"/>
                  </a:lnTo>
                  <a:lnTo>
                    <a:pt x="0" y="204"/>
                  </a:lnTo>
                  <a:lnTo>
                    <a:pt x="0" y="276"/>
                  </a:lnTo>
                  <a:close/>
                </a:path>
              </a:pathLst>
            </a:custGeom>
            <a:solidFill>
              <a:srgbClr val="A0FFA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95" name="Freeform 63"/>
            <p:cNvSpPr>
              <a:spLocks/>
            </p:cNvSpPr>
            <p:nvPr/>
          </p:nvSpPr>
          <p:spPr bwMode="auto">
            <a:xfrm>
              <a:off x="2577" y="2985"/>
              <a:ext cx="378" cy="330"/>
            </a:xfrm>
            <a:custGeom>
              <a:avLst/>
              <a:gdLst/>
              <a:ahLst/>
              <a:cxnLst>
                <a:cxn ang="0">
                  <a:pos x="6" y="264"/>
                </a:cxn>
                <a:cxn ang="0">
                  <a:pos x="12" y="258"/>
                </a:cxn>
                <a:cxn ang="0">
                  <a:pos x="6" y="252"/>
                </a:cxn>
                <a:cxn ang="0">
                  <a:pos x="6" y="240"/>
                </a:cxn>
                <a:cxn ang="0">
                  <a:pos x="6" y="228"/>
                </a:cxn>
                <a:cxn ang="0">
                  <a:pos x="12" y="222"/>
                </a:cxn>
                <a:cxn ang="0">
                  <a:pos x="6" y="216"/>
                </a:cxn>
                <a:cxn ang="0">
                  <a:pos x="24" y="210"/>
                </a:cxn>
                <a:cxn ang="0">
                  <a:pos x="24" y="48"/>
                </a:cxn>
                <a:cxn ang="0">
                  <a:pos x="24" y="0"/>
                </a:cxn>
                <a:cxn ang="0">
                  <a:pos x="84" y="0"/>
                </a:cxn>
                <a:cxn ang="0">
                  <a:pos x="96" y="0"/>
                </a:cxn>
                <a:cxn ang="0">
                  <a:pos x="114" y="0"/>
                </a:cxn>
                <a:cxn ang="0">
                  <a:pos x="126" y="0"/>
                </a:cxn>
                <a:cxn ang="0">
                  <a:pos x="180" y="0"/>
                </a:cxn>
                <a:cxn ang="0">
                  <a:pos x="198" y="0"/>
                </a:cxn>
                <a:cxn ang="0">
                  <a:pos x="234" y="0"/>
                </a:cxn>
                <a:cxn ang="0">
                  <a:pos x="270" y="0"/>
                </a:cxn>
                <a:cxn ang="0">
                  <a:pos x="300" y="6"/>
                </a:cxn>
                <a:cxn ang="0">
                  <a:pos x="318" y="6"/>
                </a:cxn>
                <a:cxn ang="0">
                  <a:pos x="348" y="6"/>
                </a:cxn>
                <a:cxn ang="0">
                  <a:pos x="378" y="12"/>
                </a:cxn>
                <a:cxn ang="0">
                  <a:pos x="378" y="30"/>
                </a:cxn>
                <a:cxn ang="0">
                  <a:pos x="378" y="126"/>
                </a:cxn>
                <a:cxn ang="0">
                  <a:pos x="378" y="138"/>
                </a:cxn>
                <a:cxn ang="0">
                  <a:pos x="378" y="186"/>
                </a:cxn>
                <a:cxn ang="0">
                  <a:pos x="378" y="210"/>
                </a:cxn>
                <a:cxn ang="0">
                  <a:pos x="372" y="330"/>
                </a:cxn>
                <a:cxn ang="0">
                  <a:pos x="354" y="330"/>
                </a:cxn>
                <a:cxn ang="0">
                  <a:pos x="306" y="324"/>
                </a:cxn>
                <a:cxn ang="0">
                  <a:pos x="126" y="324"/>
                </a:cxn>
                <a:cxn ang="0">
                  <a:pos x="96" y="324"/>
                </a:cxn>
                <a:cxn ang="0">
                  <a:pos x="18" y="318"/>
                </a:cxn>
                <a:cxn ang="0">
                  <a:pos x="6" y="306"/>
                </a:cxn>
                <a:cxn ang="0">
                  <a:pos x="6" y="294"/>
                </a:cxn>
                <a:cxn ang="0">
                  <a:pos x="12" y="288"/>
                </a:cxn>
                <a:cxn ang="0">
                  <a:pos x="6" y="282"/>
                </a:cxn>
                <a:cxn ang="0">
                  <a:pos x="0" y="276"/>
                </a:cxn>
              </a:cxnLst>
              <a:rect l="0" t="0" r="r" b="b"/>
              <a:pathLst>
                <a:path w="378" h="330">
                  <a:moveTo>
                    <a:pt x="0" y="270"/>
                  </a:moveTo>
                  <a:lnTo>
                    <a:pt x="6" y="264"/>
                  </a:lnTo>
                  <a:lnTo>
                    <a:pt x="6" y="258"/>
                  </a:lnTo>
                  <a:lnTo>
                    <a:pt x="12" y="258"/>
                  </a:lnTo>
                  <a:lnTo>
                    <a:pt x="6" y="258"/>
                  </a:lnTo>
                  <a:lnTo>
                    <a:pt x="6" y="252"/>
                  </a:lnTo>
                  <a:lnTo>
                    <a:pt x="6" y="246"/>
                  </a:lnTo>
                  <a:lnTo>
                    <a:pt x="6" y="240"/>
                  </a:lnTo>
                  <a:lnTo>
                    <a:pt x="12" y="234"/>
                  </a:lnTo>
                  <a:lnTo>
                    <a:pt x="6" y="228"/>
                  </a:lnTo>
                  <a:lnTo>
                    <a:pt x="12" y="228"/>
                  </a:lnTo>
                  <a:lnTo>
                    <a:pt x="12" y="222"/>
                  </a:lnTo>
                  <a:lnTo>
                    <a:pt x="6" y="222"/>
                  </a:lnTo>
                  <a:lnTo>
                    <a:pt x="6" y="216"/>
                  </a:lnTo>
                  <a:lnTo>
                    <a:pt x="6" y="210"/>
                  </a:lnTo>
                  <a:lnTo>
                    <a:pt x="24" y="210"/>
                  </a:lnTo>
                  <a:lnTo>
                    <a:pt x="24" y="72"/>
                  </a:lnTo>
                  <a:lnTo>
                    <a:pt x="24" y="48"/>
                  </a:lnTo>
                  <a:lnTo>
                    <a:pt x="24" y="30"/>
                  </a:lnTo>
                  <a:lnTo>
                    <a:pt x="24" y="0"/>
                  </a:lnTo>
                  <a:lnTo>
                    <a:pt x="30" y="0"/>
                  </a:lnTo>
                  <a:lnTo>
                    <a:pt x="84" y="0"/>
                  </a:lnTo>
                  <a:lnTo>
                    <a:pt x="90" y="0"/>
                  </a:lnTo>
                  <a:lnTo>
                    <a:pt x="96" y="0"/>
                  </a:lnTo>
                  <a:lnTo>
                    <a:pt x="108" y="0"/>
                  </a:lnTo>
                  <a:lnTo>
                    <a:pt x="114" y="0"/>
                  </a:lnTo>
                  <a:lnTo>
                    <a:pt x="120" y="0"/>
                  </a:lnTo>
                  <a:lnTo>
                    <a:pt x="126" y="0"/>
                  </a:lnTo>
                  <a:lnTo>
                    <a:pt x="156" y="0"/>
                  </a:lnTo>
                  <a:lnTo>
                    <a:pt x="180" y="0"/>
                  </a:lnTo>
                  <a:lnTo>
                    <a:pt x="186" y="0"/>
                  </a:lnTo>
                  <a:lnTo>
                    <a:pt x="198" y="0"/>
                  </a:lnTo>
                  <a:lnTo>
                    <a:pt x="204" y="0"/>
                  </a:lnTo>
                  <a:lnTo>
                    <a:pt x="234" y="0"/>
                  </a:lnTo>
                  <a:lnTo>
                    <a:pt x="264" y="0"/>
                  </a:lnTo>
                  <a:lnTo>
                    <a:pt x="270" y="0"/>
                  </a:lnTo>
                  <a:lnTo>
                    <a:pt x="282" y="0"/>
                  </a:lnTo>
                  <a:lnTo>
                    <a:pt x="300" y="6"/>
                  </a:lnTo>
                  <a:lnTo>
                    <a:pt x="306" y="6"/>
                  </a:lnTo>
                  <a:lnTo>
                    <a:pt x="318" y="6"/>
                  </a:lnTo>
                  <a:lnTo>
                    <a:pt x="330" y="6"/>
                  </a:lnTo>
                  <a:lnTo>
                    <a:pt x="348" y="6"/>
                  </a:lnTo>
                  <a:lnTo>
                    <a:pt x="378" y="6"/>
                  </a:lnTo>
                  <a:lnTo>
                    <a:pt x="378" y="12"/>
                  </a:lnTo>
                  <a:lnTo>
                    <a:pt x="378" y="24"/>
                  </a:lnTo>
                  <a:lnTo>
                    <a:pt x="378" y="30"/>
                  </a:lnTo>
                  <a:lnTo>
                    <a:pt x="378" y="36"/>
                  </a:lnTo>
                  <a:lnTo>
                    <a:pt x="378" y="126"/>
                  </a:lnTo>
                  <a:lnTo>
                    <a:pt x="378" y="132"/>
                  </a:lnTo>
                  <a:lnTo>
                    <a:pt x="378" y="138"/>
                  </a:lnTo>
                  <a:lnTo>
                    <a:pt x="378" y="150"/>
                  </a:lnTo>
                  <a:lnTo>
                    <a:pt x="378" y="186"/>
                  </a:lnTo>
                  <a:lnTo>
                    <a:pt x="378" y="198"/>
                  </a:lnTo>
                  <a:lnTo>
                    <a:pt x="378" y="210"/>
                  </a:lnTo>
                  <a:lnTo>
                    <a:pt x="372" y="300"/>
                  </a:lnTo>
                  <a:lnTo>
                    <a:pt x="372" y="330"/>
                  </a:lnTo>
                  <a:lnTo>
                    <a:pt x="354" y="324"/>
                  </a:lnTo>
                  <a:lnTo>
                    <a:pt x="354" y="330"/>
                  </a:lnTo>
                  <a:lnTo>
                    <a:pt x="354" y="324"/>
                  </a:lnTo>
                  <a:lnTo>
                    <a:pt x="306" y="324"/>
                  </a:lnTo>
                  <a:lnTo>
                    <a:pt x="168" y="324"/>
                  </a:lnTo>
                  <a:lnTo>
                    <a:pt x="126" y="324"/>
                  </a:lnTo>
                  <a:lnTo>
                    <a:pt x="114" y="324"/>
                  </a:lnTo>
                  <a:lnTo>
                    <a:pt x="96" y="324"/>
                  </a:lnTo>
                  <a:lnTo>
                    <a:pt x="78" y="324"/>
                  </a:lnTo>
                  <a:lnTo>
                    <a:pt x="18" y="318"/>
                  </a:lnTo>
                  <a:lnTo>
                    <a:pt x="12" y="312"/>
                  </a:lnTo>
                  <a:lnTo>
                    <a:pt x="6" y="306"/>
                  </a:lnTo>
                  <a:lnTo>
                    <a:pt x="12" y="300"/>
                  </a:lnTo>
                  <a:lnTo>
                    <a:pt x="6" y="294"/>
                  </a:lnTo>
                  <a:lnTo>
                    <a:pt x="12" y="294"/>
                  </a:lnTo>
                  <a:lnTo>
                    <a:pt x="12" y="288"/>
                  </a:lnTo>
                  <a:lnTo>
                    <a:pt x="12" y="282"/>
                  </a:lnTo>
                  <a:lnTo>
                    <a:pt x="6" y="282"/>
                  </a:lnTo>
                  <a:lnTo>
                    <a:pt x="0" y="282"/>
                  </a:lnTo>
                  <a:lnTo>
                    <a:pt x="0" y="276"/>
                  </a:lnTo>
                  <a:lnTo>
                    <a:pt x="0" y="270"/>
                  </a:lnTo>
                  <a:close/>
                </a:path>
              </a:pathLst>
            </a:custGeom>
            <a:solidFill>
              <a:srgbClr val="00D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96" name="Freeform 64"/>
            <p:cNvSpPr>
              <a:spLocks/>
            </p:cNvSpPr>
            <p:nvPr/>
          </p:nvSpPr>
          <p:spPr bwMode="auto">
            <a:xfrm>
              <a:off x="2427" y="2409"/>
              <a:ext cx="540" cy="354"/>
            </a:xfrm>
            <a:custGeom>
              <a:avLst/>
              <a:gdLst/>
              <a:ahLst/>
              <a:cxnLst>
                <a:cxn ang="0">
                  <a:pos x="96" y="354"/>
                </a:cxn>
                <a:cxn ang="0">
                  <a:pos x="192" y="324"/>
                </a:cxn>
                <a:cxn ang="0">
                  <a:pos x="330" y="324"/>
                </a:cxn>
                <a:cxn ang="0">
                  <a:pos x="342" y="276"/>
                </a:cxn>
                <a:cxn ang="0">
                  <a:pos x="366" y="264"/>
                </a:cxn>
                <a:cxn ang="0">
                  <a:pos x="420" y="300"/>
                </a:cxn>
                <a:cxn ang="0">
                  <a:pos x="438" y="294"/>
                </a:cxn>
                <a:cxn ang="0">
                  <a:pos x="432" y="306"/>
                </a:cxn>
                <a:cxn ang="0">
                  <a:pos x="420" y="318"/>
                </a:cxn>
                <a:cxn ang="0">
                  <a:pos x="432" y="330"/>
                </a:cxn>
                <a:cxn ang="0">
                  <a:pos x="462" y="318"/>
                </a:cxn>
                <a:cxn ang="0">
                  <a:pos x="486" y="336"/>
                </a:cxn>
                <a:cxn ang="0">
                  <a:pos x="504" y="342"/>
                </a:cxn>
                <a:cxn ang="0">
                  <a:pos x="528" y="336"/>
                </a:cxn>
                <a:cxn ang="0">
                  <a:pos x="534" y="330"/>
                </a:cxn>
                <a:cxn ang="0">
                  <a:pos x="534" y="324"/>
                </a:cxn>
                <a:cxn ang="0">
                  <a:pos x="534" y="306"/>
                </a:cxn>
                <a:cxn ang="0">
                  <a:pos x="534" y="300"/>
                </a:cxn>
                <a:cxn ang="0">
                  <a:pos x="528" y="294"/>
                </a:cxn>
                <a:cxn ang="0">
                  <a:pos x="510" y="294"/>
                </a:cxn>
                <a:cxn ang="0">
                  <a:pos x="498" y="294"/>
                </a:cxn>
                <a:cxn ang="0">
                  <a:pos x="492" y="288"/>
                </a:cxn>
                <a:cxn ang="0">
                  <a:pos x="486" y="276"/>
                </a:cxn>
                <a:cxn ang="0">
                  <a:pos x="486" y="264"/>
                </a:cxn>
                <a:cxn ang="0">
                  <a:pos x="480" y="246"/>
                </a:cxn>
                <a:cxn ang="0">
                  <a:pos x="474" y="234"/>
                </a:cxn>
                <a:cxn ang="0">
                  <a:pos x="468" y="222"/>
                </a:cxn>
                <a:cxn ang="0">
                  <a:pos x="456" y="222"/>
                </a:cxn>
                <a:cxn ang="0">
                  <a:pos x="444" y="222"/>
                </a:cxn>
                <a:cxn ang="0">
                  <a:pos x="438" y="228"/>
                </a:cxn>
                <a:cxn ang="0">
                  <a:pos x="432" y="216"/>
                </a:cxn>
                <a:cxn ang="0">
                  <a:pos x="360" y="6"/>
                </a:cxn>
                <a:cxn ang="0">
                  <a:pos x="330" y="6"/>
                </a:cxn>
                <a:cxn ang="0">
                  <a:pos x="300" y="6"/>
                </a:cxn>
                <a:cxn ang="0">
                  <a:pos x="264" y="6"/>
                </a:cxn>
                <a:cxn ang="0">
                  <a:pos x="240" y="6"/>
                </a:cxn>
                <a:cxn ang="0">
                  <a:pos x="216" y="6"/>
                </a:cxn>
                <a:cxn ang="0">
                  <a:pos x="180" y="0"/>
                </a:cxn>
                <a:cxn ang="0">
                  <a:pos x="162" y="0"/>
                </a:cxn>
                <a:cxn ang="0">
                  <a:pos x="138" y="0"/>
                </a:cxn>
                <a:cxn ang="0">
                  <a:pos x="114" y="0"/>
                </a:cxn>
                <a:cxn ang="0">
                  <a:pos x="96" y="0"/>
                </a:cxn>
                <a:cxn ang="0">
                  <a:pos x="72" y="0"/>
                </a:cxn>
                <a:cxn ang="0">
                  <a:pos x="18" y="216"/>
                </a:cxn>
                <a:cxn ang="0">
                  <a:pos x="6" y="240"/>
                </a:cxn>
                <a:cxn ang="0">
                  <a:pos x="0" y="300"/>
                </a:cxn>
              </a:cxnLst>
              <a:rect l="0" t="0" r="r" b="b"/>
              <a:pathLst>
                <a:path w="540" h="354">
                  <a:moveTo>
                    <a:pt x="0" y="354"/>
                  </a:moveTo>
                  <a:lnTo>
                    <a:pt x="78" y="348"/>
                  </a:lnTo>
                  <a:lnTo>
                    <a:pt x="96" y="354"/>
                  </a:lnTo>
                  <a:lnTo>
                    <a:pt x="162" y="348"/>
                  </a:lnTo>
                  <a:lnTo>
                    <a:pt x="192" y="348"/>
                  </a:lnTo>
                  <a:lnTo>
                    <a:pt x="192" y="324"/>
                  </a:lnTo>
                  <a:lnTo>
                    <a:pt x="258" y="324"/>
                  </a:lnTo>
                  <a:lnTo>
                    <a:pt x="282" y="324"/>
                  </a:lnTo>
                  <a:lnTo>
                    <a:pt x="330" y="324"/>
                  </a:lnTo>
                  <a:lnTo>
                    <a:pt x="330" y="348"/>
                  </a:lnTo>
                  <a:lnTo>
                    <a:pt x="342" y="348"/>
                  </a:lnTo>
                  <a:lnTo>
                    <a:pt x="342" y="276"/>
                  </a:lnTo>
                  <a:lnTo>
                    <a:pt x="342" y="258"/>
                  </a:lnTo>
                  <a:lnTo>
                    <a:pt x="354" y="264"/>
                  </a:lnTo>
                  <a:lnTo>
                    <a:pt x="366" y="264"/>
                  </a:lnTo>
                  <a:lnTo>
                    <a:pt x="402" y="288"/>
                  </a:lnTo>
                  <a:lnTo>
                    <a:pt x="414" y="300"/>
                  </a:lnTo>
                  <a:lnTo>
                    <a:pt x="420" y="300"/>
                  </a:lnTo>
                  <a:lnTo>
                    <a:pt x="426" y="294"/>
                  </a:lnTo>
                  <a:lnTo>
                    <a:pt x="432" y="294"/>
                  </a:lnTo>
                  <a:lnTo>
                    <a:pt x="438" y="294"/>
                  </a:lnTo>
                  <a:lnTo>
                    <a:pt x="438" y="300"/>
                  </a:lnTo>
                  <a:lnTo>
                    <a:pt x="438" y="306"/>
                  </a:lnTo>
                  <a:lnTo>
                    <a:pt x="432" y="306"/>
                  </a:lnTo>
                  <a:lnTo>
                    <a:pt x="426" y="306"/>
                  </a:lnTo>
                  <a:lnTo>
                    <a:pt x="426" y="312"/>
                  </a:lnTo>
                  <a:lnTo>
                    <a:pt x="420" y="318"/>
                  </a:lnTo>
                  <a:lnTo>
                    <a:pt x="420" y="324"/>
                  </a:lnTo>
                  <a:lnTo>
                    <a:pt x="426" y="330"/>
                  </a:lnTo>
                  <a:lnTo>
                    <a:pt x="432" y="330"/>
                  </a:lnTo>
                  <a:lnTo>
                    <a:pt x="438" y="330"/>
                  </a:lnTo>
                  <a:lnTo>
                    <a:pt x="450" y="318"/>
                  </a:lnTo>
                  <a:lnTo>
                    <a:pt x="462" y="318"/>
                  </a:lnTo>
                  <a:lnTo>
                    <a:pt x="468" y="318"/>
                  </a:lnTo>
                  <a:lnTo>
                    <a:pt x="474" y="324"/>
                  </a:lnTo>
                  <a:lnTo>
                    <a:pt x="486" y="336"/>
                  </a:lnTo>
                  <a:lnTo>
                    <a:pt x="492" y="342"/>
                  </a:lnTo>
                  <a:lnTo>
                    <a:pt x="498" y="342"/>
                  </a:lnTo>
                  <a:lnTo>
                    <a:pt x="504" y="342"/>
                  </a:lnTo>
                  <a:lnTo>
                    <a:pt x="516" y="336"/>
                  </a:lnTo>
                  <a:lnTo>
                    <a:pt x="522" y="330"/>
                  </a:lnTo>
                  <a:lnTo>
                    <a:pt x="528" y="336"/>
                  </a:lnTo>
                  <a:lnTo>
                    <a:pt x="534" y="336"/>
                  </a:lnTo>
                  <a:lnTo>
                    <a:pt x="540" y="330"/>
                  </a:lnTo>
                  <a:lnTo>
                    <a:pt x="534" y="330"/>
                  </a:lnTo>
                  <a:lnTo>
                    <a:pt x="534" y="324"/>
                  </a:lnTo>
                  <a:lnTo>
                    <a:pt x="540" y="324"/>
                  </a:lnTo>
                  <a:lnTo>
                    <a:pt x="534" y="324"/>
                  </a:lnTo>
                  <a:lnTo>
                    <a:pt x="534" y="318"/>
                  </a:lnTo>
                  <a:lnTo>
                    <a:pt x="534" y="312"/>
                  </a:lnTo>
                  <a:lnTo>
                    <a:pt x="534" y="306"/>
                  </a:lnTo>
                  <a:lnTo>
                    <a:pt x="528" y="306"/>
                  </a:lnTo>
                  <a:lnTo>
                    <a:pt x="534" y="306"/>
                  </a:lnTo>
                  <a:lnTo>
                    <a:pt x="534" y="300"/>
                  </a:lnTo>
                  <a:lnTo>
                    <a:pt x="534" y="294"/>
                  </a:lnTo>
                  <a:lnTo>
                    <a:pt x="528" y="300"/>
                  </a:lnTo>
                  <a:lnTo>
                    <a:pt x="528" y="294"/>
                  </a:lnTo>
                  <a:lnTo>
                    <a:pt x="522" y="294"/>
                  </a:lnTo>
                  <a:lnTo>
                    <a:pt x="516" y="294"/>
                  </a:lnTo>
                  <a:lnTo>
                    <a:pt x="510" y="294"/>
                  </a:lnTo>
                  <a:lnTo>
                    <a:pt x="504" y="294"/>
                  </a:lnTo>
                  <a:lnTo>
                    <a:pt x="498" y="300"/>
                  </a:lnTo>
                  <a:lnTo>
                    <a:pt x="498" y="294"/>
                  </a:lnTo>
                  <a:lnTo>
                    <a:pt x="498" y="282"/>
                  </a:lnTo>
                  <a:lnTo>
                    <a:pt x="492" y="282"/>
                  </a:lnTo>
                  <a:lnTo>
                    <a:pt x="492" y="288"/>
                  </a:lnTo>
                  <a:lnTo>
                    <a:pt x="486" y="288"/>
                  </a:lnTo>
                  <a:lnTo>
                    <a:pt x="486" y="282"/>
                  </a:lnTo>
                  <a:lnTo>
                    <a:pt x="486" y="276"/>
                  </a:lnTo>
                  <a:lnTo>
                    <a:pt x="480" y="270"/>
                  </a:lnTo>
                  <a:lnTo>
                    <a:pt x="480" y="264"/>
                  </a:lnTo>
                  <a:lnTo>
                    <a:pt x="486" y="264"/>
                  </a:lnTo>
                  <a:lnTo>
                    <a:pt x="480" y="258"/>
                  </a:lnTo>
                  <a:lnTo>
                    <a:pt x="480" y="252"/>
                  </a:lnTo>
                  <a:lnTo>
                    <a:pt x="480" y="246"/>
                  </a:lnTo>
                  <a:lnTo>
                    <a:pt x="480" y="240"/>
                  </a:lnTo>
                  <a:lnTo>
                    <a:pt x="474" y="240"/>
                  </a:lnTo>
                  <a:lnTo>
                    <a:pt x="474" y="234"/>
                  </a:lnTo>
                  <a:lnTo>
                    <a:pt x="474" y="228"/>
                  </a:lnTo>
                  <a:lnTo>
                    <a:pt x="474" y="222"/>
                  </a:lnTo>
                  <a:lnTo>
                    <a:pt x="468" y="222"/>
                  </a:lnTo>
                  <a:lnTo>
                    <a:pt x="462" y="222"/>
                  </a:lnTo>
                  <a:lnTo>
                    <a:pt x="456" y="216"/>
                  </a:lnTo>
                  <a:lnTo>
                    <a:pt x="456" y="222"/>
                  </a:lnTo>
                  <a:lnTo>
                    <a:pt x="450" y="216"/>
                  </a:lnTo>
                  <a:lnTo>
                    <a:pt x="450" y="222"/>
                  </a:lnTo>
                  <a:lnTo>
                    <a:pt x="444" y="222"/>
                  </a:lnTo>
                  <a:lnTo>
                    <a:pt x="438" y="228"/>
                  </a:lnTo>
                  <a:lnTo>
                    <a:pt x="444" y="228"/>
                  </a:lnTo>
                  <a:lnTo>
                    <a:pt x="438" y="228"/>
                  </a:lnTo>
                  <a:lnTo>
                    <a:pt x="432" y="228"/>
                  </a:lnTo>
                  <a:lnTo>
                    <a:pt x="432" y="222"/>
                  </a:lnTo>
                  <a:lnTo>
                    <a:pt x="432" y="216"/>
                  </a:lnTo>
                  <a:lnTo>
                    <a:pt x="426" y="216"/>
                  </a:lnTo>
                  <a:lnTo>
                    <a:pt x="354" y="210"/>
                  </a:lnTo>
                  <a:lnTo>
                    <a:pt x="360" y="6"/>
                  </a:lnTo>
                  <a:lnTo>
                    <a:pt x="348" y="6"/>
                  </a:lnTo>
                  <a:lnTo>
                    <a:pt x="336" y="6"/>
                  </a:lnTo>
                  <a:lnTo>
                    <a:pt x="330" y="6"/>
                  </a:lnTo>
                  <a:lnTo>
                    <a:pt x="324" y="6"/>
                  </a:lnTo>
                  <a:lnTo>
                    <a:pt x="312" y="6"/>
                  </a:lnTo>
                  <a:lnTo>
                    <a:pt x="300" y="6"/>
                  </a:lnTo>
                  <a:lnTo>
                    <a:pt x="294" y="6"/>
                  </a:lnTo>
                  <a:lnTo>
                    <a:pt x="282" y="6"/>
                  </a:lnTo>
                  <a:lnTo>
                    <a:pt x="264" y="6"/>
                  </a:lnTo>
                  <a:lnTo>
                    <a:pt x="258" y="6"/>
                  </a:lnTo>
                  <a:lnTo>
                    <a:pt x="246" y="6"/>
                  </a:lnTo>
                  <a:lnTo>
                    <a:pt x="240" y="6"/>
                  </a:lnTo>
                  <a:lnTo>
                    <a:pt x="234" y="6"/>
                  </a:lnTo>
                  <a:lnTo>
                    <a:pt x="228" y="6"/>
                  </a:lnTo>
                  <a:lnTo>
                    <a:pt x="216" y="6"/>
                  </a:lnTo>
                  <a:lnTo>
                    <a:pt x="210" y="6"/>
                  </a:lnTo>
                  <a:lnTo>
                    <a:pt x="192" y="0"/>
                  </a:lnTo>
                  <a:lnTo>
                    <a:pt x="180" y="0"/>
                  </a:lnTo>
                  <a:lnTo>
                    <a:pt x="174" y="0"/>
                  </a:lnTo>
                  <a:lnTo>
                    <a:pt x="168" y="0"/>
                  </a:lnTo>
                  <a:lnTo>
                    <a:pt x="162" y="0"/>
                  </a:lnTo>
                  <a:lnTo>
                    <a:pt x="150" y="0"/>
                  </a:lnTo>
                  <a:lnTo>
                    <a:pt x="144" y="0"/>
                  </a:lnTo>
                  <a:lnTo>
                    <a:pt x="138" y="0"/>
                  </a:lnTo>
                  <a:lnTo>
                    <a:pt x="132" y="0"/>
                  </a:lnTo>
                  <a:lnTo>
                    <a:pt x="126" y="0"/>
                  </a:lnTo>
                  <a:lnTo>
                    <a:pt x="114" y="0"/>
                  </a:lnTo>
                  <a:lnTo>
                    <a:pt x="108" y="0"/>
                  </a:lnTo>
                  <a:lnTo>
                    <a:pt x="102" y="0"/>
                  </a:lnTo>
                  <a:lnTo>
                    <a:pt x="96" y="0"/>
                  </a:lnTo>
                  <a:lnTo>
                    <a:pt x="90" y="0"/>
                  </a:lnTo>
                  <a:lnTo>
                    <a:pt x="78" y="0"/>
                  </a:lnTo>
                  <a:lnTo>
                    <a:pt x="72" y="0"/>
                  </a:lnTo>
                  <a:lnTo>
                    <a:pt x="18" y="0"/>
                  </a:lnTo>
                  <a:lnTo>
                    <a:pt x="18" y="144"/>
                  </a:lnTo>
                  <a:lnTo>
                    <a:pt x="18" y="216"/>
                  </a:lnTo>
                  <a:lnTo>
                    <a:pt x="0" y="216"/>
                  </a:lnTo>
                  <a:lnTo>
                    <a:pt x="0" y="228"/>
                  </a:lnTo>
                  <a:lnTo>
                    <a:pt x="6" y="240"/>
                  </a:lnTo>
                  <a:lnTo>
                    <a:pt x="6" y="258"/>
                  </a:lnTo>
                  <a:lnTo>
                    <a:pt x="6" y="264"/>
                  </a:lnTo>
                  <a:lnTo>
                    <a:pt x="0" y="300"/>
                  </a:lnTo>
                  <a:lnTo>
                    <a:pt x="6" y="300"/>
                  </a:lnTo>
                  <a:lnTo>
                    <a:pt x="0" y="354"/>
                  </a:lnTo>
                  <a:close/>
                </a:path>
              </a:pathLst>
            </a:custGeom>
            <a:solidFill>
              <a:srgbClr val="00D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97" name="Freeform 65"/>
            <p:cNvSpPr>
              <a:spLocks/>
            </p:cNvSpPr>
            <p:nvPr/>
          </p:nvSpPr>
          <p:spPr bwMode="auto">
            <a:xfrm>
              <a:off x="2601" y="2667"/>
              <a:ext cx="372" cy="324"/>
            </a:xfrm>
            <a:custGeom>
              <a:avLst/>
              <a:gdLst/>
              <a:ahLst/>
              <a:cxnLst>
                <a:cxn ang="0">
                  <a:pos x="12" y="162"/>
                </a:cxn>
                <a:cxn ang="0">
                  <a:pos x="18" y="156"/>
                </a:cxn>
                <a:cxn ang="0">
                  <a:pos x="18" y="138"/>
                </a:cxn>
                <a:cxn ang="0">
                  <a:pos x="18" y="120"/>
                </a:cxn>
                <a:cxn ang="0">
                  <a:pos x="18" y="108"/>
                </a:cxn>
                <a:cxn ang="0">
                  <a:pos x="18" y="90"/>
                </a:cxn>
                <a:cxn ang="0">
                  <a:pos x="84" y="66"/>
                </a:cxn>
                <a:cxn ang="0">
                  <a:pos x="156" y="66"/>
                </a:cxn>
                <a:cxn ang="0">
                  <a:pos x="168" y="90"/>
                </a:cxn>
                <a:cxn ang="0">
                  <a:pos x="168" y="0"/>
                </a:cxn>
                <a:cxn ang="0">
                  <a:pos x="192" y="6"/>
                </a:cxn>
                <a:cxn ang="0">
                  <a:pos x="240" y="42"/>
                </a:cxn>
                <a:cxn ang="0">
                  <a:pos x="252" y="36"/>
                </a:cxn>
                <a:cxn ang="0">
                  <a:pos x="264" y="36"/>
                </a:cxn>
                <a:cxn ang="0">
                  <a:pos x="264" y="48"/>
                </a:cxn>
                <a:cxn ang="0">
                  <a:pos x="252" y="48"/>
                </a:cxn>
                <a:cxn ang="0">
                  <a:pos x="246" y="60"/>
                </a:cxn>
                <a:cxn ang="0">
                  <a:pos x="252" y="72"/>
                </a:cxn>
                <a:cxn ang="0">
                  <a:pos x="264" y="72"/>
                </a:cxn>
                <a:cxn ang="0">
                  <a:pos x="288" y="60"/>
                </a:cxn>
                <a:cxn ang="0">
                  <a:pos x="300" y="66"/>
                </a:cxn>
                <a:cxn ang="0">
                  <a:pos x="318" y="84"/>
                </a:cxn>
                <a:cxn ang="0">
                  <a:pos x="330" y="84"/>
                </a:cxn>
                <a:cxn ang="0">
                  <a:pos x="348" y="72"/>
                </a:cxn>
                <a:cxn ang="0">
                  <a:pos x="360" y="78"/>
                </a:cxn>
                <a:cxn ang="0">
                  <a:pos x="366" y="84"/>
                </a:cxn>
                <a:cxn ang="0">
                  <a:pos x="366" y="96"/>
                </a:cxn>
                <a:cxn ang="0">
                  <a:pos x="366" y="114"/>
                </a:cxn>
                <a:cxn ang="0">
                  <a:pos x="366" y="126"/>
                </a:cxn>
                <a:cxn ang="0">
                  <a:pos x="372" y="144"/>
                </a:cxn>
                <a:cxn ang="0">
                  <a:pos x="342" y="162"/>
                </a:cxn>
                <a:cxn ang="0">
                  <a:pos x="282" y="252"/>
                </a:cxn>
                <a:cxn ang="0">
                  <a:pos x="276" y="324"/>
                </a:cxn>
                <a:cxn ang="0">
                  <a:pos x="246" y="318"/>
                </a:cxn>
                <a:cxn ang="0">
                  <a:pos x="210" y="318"/>
                </a:cxn>
                <a:cxn ang="0">
                  <a:pos x="174" y="318"/>
                </a:cxn>
                <a:cxn ang="0">
                  <a:pos x="156" y="318"/>
                </a:cxn>
                <a:cxn ang="0">
                  <a:pos x="102" y="318"/>
                </a:cxn>
                <a:cxn ang="0">
                  <a:pos x="90" y="318"/>
                </a:cxn>
                <a:cxn ang="0">
                  <a:pos x="72" y="318"/>
                </a:cxn>
                <a:cxn ang="0">
                  <a:pos x="60" y="318"/>
                </a:cxn>
                <a:cxn ang="0">
                  <a:pos x="0" y="318"/>
                </a:cxn>
                <a:cxn ang="0">
                  <a:pos x="0" y="282"/>
                </a:cxn>
                <a:cxn ang="0">
                  <a:pos x="0" y="264"/>
                </a:cxn>
                <a:cxn ang="0">
                  <a:pos x="0" y="246"/>
                </a:cxn>
                <a:cxn ang="0">
                  <a:pos x="0" y="234"/>
                </a:cxn>
                <a:cxn ang="0">
                  <a:pos x="0" y="210"/>
                </a:cxn>
              </a:cxnLst>
              <a:rect l="0" t="0" r="r" b="b"/>
              <a:pathLst>
                <a:path w="372" h="324">
                  <a:moveTo>
                    <a:pt x="0" y="162"/>
                  </a:moveTo>
                  <a:lnTo>
                    <a:pt x="12" y="162"/>
                  </a:lnTo>
                  <a:lnTo>
                    <a:pt x="18" y="162"/>
                  </a:lnTo>
                  <a:lnTo>
                    <a:pt x="18" y="156"/>
                  </a:lnTo>
                  <a:lnTo>
                    <a:pt x="18" y="144"/>
                  </a:lnTo>
                  <a:lnTo>
                    <a:pt x="18" y="138"/>
                  </a:lnTo>
                  <a:lnTo>
                    <a:pt x="18" y="132"/>
                  </a:lnTo>
                  <a:lnTo>
                    <a:pt x="18" y="120"/>
                  </a:lnTo>
                  <a:lnTo>
                    <a:pt x="18" y="114"/>
                  </a:lnTo>
                  <a:lnTo>
                    <a:pt x="18" y="108"/>
                  </a:lnTo>
                  <a:lnTo>
                    <a:pt x="18" y="96"/>
                  </a:lnTo>
                  <a:lnTo>
                    <a:pt x="18" y="90"/>
                  </a:lnTo>
                  <a:lnTo>
                    <a:pt x="18" y="66"/>
                  </a:lnTo>
                  <a:lnTo>
                    <a:pt x="84" y="66"/>
                  </a:lnTo>
                  <a:lnTo>
                    <a:pt x="108" y="66"/>
                  </a:lnTo>
                  <a:lnTo>
                    <a:pt x="156" y="66"/>
                  </a:lnTo>
                  <a:lnTo>
                    <a:pt x="156" y="90"/>
                  </a:lnTo>
                  <a:lnTo>
                    <a:pt x="168" y="90"/>
                  </a:lnTo>
                  <a:lnTo>
                    <a:pt x="168" y="18"/>
                  </a:lnTo>
                  <a:lnTo>
                    <a:pt x="168" y="0"/>
                  </a:lnTo>
                  <a:lnTo>
                    <a:pt x="180" y="6"/>
                  </a:lnTo>
                  <a:lnTo>
                    <a:pt x="192" y="6"/>
                  </a:lnTo>
                  <a:lnTo>
                    <a:pt x="228" y="30"/>
                  </a:lnTo>
                  <a:lnTo>
                    <a:pt x="240" y="42"/>
                  </a:lnTo>
                  <a:lnTo>
                    <a:pt x="246" y="42"/>
                  </a:lnTo>
                  <a:lnTo>
                    <a:pt x="252" y="36"/>
                  </a:lnTo>
                  <a:lnTo>
                    <a:pt x="258" y="36"/>
                  </a:lnTo>
                  <a:lnTo>
                    <a:pt x="264" y="36"/>
                  </a:lnTo>
                  <a:lnTo>
                    <a:pt x="264" y="42"/>
                  </a:lnTo>
                  <a:lnTo>
                    <a:pt x="264" y="48"/>
                  </a:lnTo>
                  <a:lnTo>
                    <a:pt x="258" y="48"/>
                  </a:lnTo>
                  <a:lnTo>
                    <a:pt x="252" y="48"/>
                  </a:lnTo>
                  <a:lnTo>
                    <a:pt x="252" y="54"/>
                  </a:lnTo>
                  <a:lnTo>
                    <a:pt x="246" y="60"/>
                  </a:lnTo>
                  <a:lnTo>
                    <a:pt x="246" y="66"/>
                  </a:lnTo>
                  <a:lnTo>
                    <a:pt x="252" y="72"/>
                  </a:lnTo>
                  <a:lnTo>
                    <a:pt x="258" y="72"/>
                  </a:lnTo>
                  <a:lnTo>
                    <a:pt x="264" y="72"/>
                  </a:lnTo>
                  <a:lnTo>
                    <a:pt x="276" y="60"/>
                  </a:lnTo>
                  <a:lnTo>
                    <a:pt x="288" y="60"/>
                  </a:lnTo>
                  <a:lnTo>
                    <a:pt x="294" y="60"/>
                  </a:lnTo>
                  <a:lnTo>
                    <a:pt x="300" y="66"/>
                  </a:lnTo>
                  <a:lnTo>
                    <a:pt x="312" y="78"/>
                  </a:lnTo>
                  <a:lnTo>
                    <a:pt x="318" y="84"/>
                  </a:lnTo>
                  <a:lnTo>
                    <a:pt x="324" y="84"/>
                  </a:lnTo>
                  <a:lnTo>
                    <a:pt x="330" y="84"/>
                  </a:lnTo>
                  <a:lnTo>
                    <a:pt x="342" y="78"/>
                  </a:lnTo>
                  <a:lnTo>
                    <a:pt x="348" y="72"/>
                  </a:lnTo>
                  <a:lnTo>
                    <a:pt x="354" y="78"/>
                  </a:lnTo>
                  <a:lnTo>
                    <a:pt x="360" y="78"/>
                  </a:lnTo>
                  <a:lnTo>
                    <a:pt x="360" y="84"/>
                  </a:lnTo>
                  <a:lnTo>
                    <a:pt x="366" y="84"/>
                  </a:lnTo>
                  <a:lnTo>
                    <a:pt x="366" y="90"/>
                  </a:lnTo>
                  <a:lnTo>
                    <a:pt x="366" y="96"/>
                  </a:lnTo>
                  <a:lnTo>
                    <a:pt x="366" y="102"/>
                  </a:lnTo>
                  <a:lnTo>
                    <a:pt x="366" y="114"/>
                  </a:lnTo>
                  <a:lnTo>
                    <a:pt x="366" y="120"/>
                  </a:lnTo>
                  <a:lnTo>
                    <a:pt x="366" y="126"/>
                  </a:lnTo>
                  <a:lnTo>
                    <a:pt x="372" y="132"/>
                  </a:lnTo>
                  <a:lnTo>
                    <a:pt x="372" y="144"/>
                  </a:lnTo>
                  <a:lnTo>
                    <a:pt x="348" y="144"/>
                  </a:lnTo>
                  <a:lnTo>
                    <a:pt x="342" y="162"/>
                  </a:lnTo>
                  <a:lnTo>
                    <a:pt x="288" y="162"/>
                  </a:lnTo>
                  <a:lnTo>
                    <a:pt x="282" y="252"/>
                  </a:lnTo>
                  <a:lnTo>
                    <a:pt x="282" y="324"/>
                  </a:lnTo>
                  <a:lnTo>
                    <a:pt x="276" y="324"/>
                  </a:lnTo>
                  <a:lnTo>
                    <a:pt x="258" y="318"/>
                  </a:lnTo>
                  <a:lnTo>
                    <a:pt x="246" y="318"/>
                  </a:lnTo>
                  <a:lnTo>
                    <a:pt x="240" y="318"/>
                  </a:lnTo>
                  <a:lnTo>
                    <a:pt x="210" y="318"/>
                  </a:lnTo>
                  <a:lnTo>
                    <a:pt x="180" y="318"/>
                  </a:lnTo>
                  <a:lnTo>
                    <a:pt x="174" y="318"/>
                  </a:lnTo>
                  <a:lnTo>
                    <a:pt x="162" y="318"/>
                  </a:lnTo>
                  <a:lnTo>
                    <a:pt x="156" y="318"/>
                  </a:lnTo>
                  <a:lnTo>
                    <a:pt x="132" y="318"/>
                  </a:lnTo>
                  <a:lnTo>
                    <a:pt x="102" y="318"/>
                  </a:lnTo>
                  <a:lnTo>
                    <a:pt x="96" y="318"/>
                  </a:lnTo>
                  <a:lnTo>
                    <a:pt x="90" y="318"/>
                  </a:lnTo>
                  <a:lnTo>
                    <a:pt x="84" y="318"/>
                  </a:lnTo>
                  <a:lnTo>
                    <a:pt x="72" y="318"/>
                  </a:lnTo>
                  <a:lnTo>
                    <a:pt x="66" y="318"/>
                  </a:lnTo>
                  <a:lnTo>
                    <a:pt x="60" y="318"/>
                  </a:lnTo>
                  <a:lnTo>
                    <a:pt x="6" y="318"/>
                  </a:lnTo>
                  <a:lnTo>
                    <a:pt x="0" y="318"/>
                  </a:lnTo>
                  <a:lnTo>
                    <a:pt x="0" y="288"/>
                  </a:lnTo>
                  <a:lnTo>
                    <a:pt x="0" y="282"/>
                  </a:lnTo>
                  <a:lnTo>
                    <a:pt x="0" y="276"/>
                  </a:lnTo>
                  <a:lnTo>
                    <a:pt x="0" y="264"/>
                  </a:lnTo>
                  <a:lnTo>
                    <a:pt x="0" y="252"/>
                  </a:lnTo>
                  <a:lnTo>
                    <a:pt x="0" y="246"/>
                  </a:lnTo>
                  <a:lnTo>
                    <a:pt x="0" y="240"/>
                  </a:lnTo>
                  <a:lnTo>
                    <a:pt x="0" y="234"/>
                  </a:lnTo>
                  <a:lnTo>
                    <a:pt x="0" y="228"/>
                  </a:lnTo>
                  <a:lnTo>
                    <a:pt x="0" y="210"/>
                  </a:lnTo>
                  <a:lnTo>
                    <a:pt x="0" y="162"/>
                  </a:lnTo>
                  <a:close/>
                </a:path>
              </a:pathLst>
            </a:custGeom>
            <a:solidFill>
              <a:srgbClr val="FF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98" name="Freeform 66"/>
            <p:cNvSpPr>
              <a:spLocks/>
            </p:cNvSpPr>
            <p:nvPr/>
          </p:nvSpPr>
          <p:spPr bwMode="auto">
            <a:xfrm>
              <a:off x="3177" y="2283"/>
              <a:ext cx="391" cy="432"/>
            </a:xfrm>
            <a:custGeom>
              <a:avLst/>
              <a:gdLst/>
              <a:ahLst/>
              <a:cxnLst>
                <a:cxn ang="0">
                  <a:pos x="6" y="420"/>
                </a:cxn>
                <a:cxn ang="0">
                  <a:pos x="18" y="420"/>
                </a:cxn>
                <a:cxn ang="0">
                  <a:pos x="30" y="414"/>
                </a:cxn>
                <a:cxn ang="0">
                  <a:pos x="24" y="402"/>
                </a:cxn>
                <a:cxn ang="0">
                  <a:pos x="18" y="384"/>
                </a:cxn>
                <a:cxn ang="0">
                  <a:pos x="24" y="366"/>
                </a:cxn>
                <a:cxn ang="0">
                  <a:pos x="36" y="360"/>
                </a:cxn>
                <a:cxn ang="0">
                  <a:pos x="42" y="348"/>
                </a:cxn>
                <a:cxn ang="0">
                  <a:pos x="36" y="330"/>
                </a:cxn>
                <a:cxn ang="0">
                  <a:pos x="36" y="324"/>
                </a:cxn>
                <a:cxn ang="0">
                  <a:pos x="36" y="312"/>
                </a:cxn>
                <a:cxn ang="0">
                  <a:pos x="30" y="300"/>
                </a:cxn>
                <a:cxn ang="0">
                  <a:pos x="36" y="288"/>
                </a:cxn>
                <a:cxn ang="0">
                  <a:pos x="42" y="288"/>
                </a:cxn>
                <a:cxn ang="0">
                  <a:pos x="42" y="276"/>
                </a:cxn>
                <a:cxn ang="0">
                  <a:pos x="42" y="270"/>
                </a:cxn>
                <a:cxn ang="0">
                  <a:pos x="42" y="264"/>
                </a:cxn>
                <a:cxn ang="0">
                  <a:pos x="78" y="252"/>
                </a:cxn>
                <a:cxn ang="0">
                  <a:pos x="84" y="144"/>
                </a:cxn>
                <a:cxn ang="0">
                  <a:pos x="48" y="60"/>
                </a:cxn>
                <a:cxn ang="0">
                  <a:pos x="48" y="18"/>
                </a:cxn>
                <a:cxn ang="0">
                  <a:pos x="78" y="0"/>
                </a:cxn>
                <a:cxn ang="0">
                  <a:pos x="210" y="0"/>
                </a:cxn>
                <a:cxn ang="0">
                  <a:pos x="283" y="6"/>
                </a:cxn>
                <a:cxn ang="0">
                  <a:pos x="337" y="6"/>
                </a:cxn>
                <a:cxn ang="0">
                  <a:pos x="361" y="18"/>
                </a:cxn>
                <a:cxn ang="0">
                  <a:pos x="367" y="42"/>
                </a:cxn>
                <a:cxn ang="0">
                  <a:pos x="379" y="54"/>
                </a:cxn>
                <a:cxn ang="0">
                  <a:pos x="391" y="66"/>
                </a:cxn>
                <a:cxn ang="0">
                  <a:pos x="391" y="84"/>
                </a:cxn>
                <a:cxn ang="0">
                  <a:pos x="385" y="96"/>
                </a:cxn>
                <a:cxn ang="0">
                  <a:pos x="373" y="102"/>
                </a:cxn>
                <a:cxn ang="0">
                  <a:pos x="361" y="132"/>
                </a:cxn>
                <a:cxn ang="0">
                  <a:pos x="373" y="174"/>
                </a:cxn>
                <a:cxn ang="0">
                  <a:pos x="337" y="210"/>
                </a:cxn>
                <a:cxn ang="0">
                  <a:pos x="307" y="240"/>
                </a:cxn>
                <a:cxn ang="0">
                  <a:pos x="313" y="270"/>
                </a:cxn>
                <a:cxn ang="0">
                  <a:pos x="289" y="264"/>
                </a:cxn>
                <a:cxn ang="0">
                  <a:pos x="301" y="222"/>
                </a:cxn>
                <a:cxn ang="0">
                  <a:pos x="259" y="228"/>
                </a:cxn>
                <a:cxn ang="0">
                  <a:pos x="240" y="240"/>
                </a:cxn>
                <a:cxn ang="0">
                  <a:pos x="259" y="270"/>
                </a:cxn>
                <a:cxn ang="0">
                  <a:pos x="240" y="300"/>
                </a:cxn>
                <a:cxn ang="0">
                  <a:pos x="198" y="306"/>
                </a:cxn>
                <a:cxn ang="0">
                  <a:pos x="186" y="360"/>
                </a:cxn>
                <a:cxn ang="0">
                  <a:pos x="150" y="342"/>
                </a:cxn>
                <a:cxn ang="0">
                  <a:pos x="132" y="330"/>
                </a:cxn>
                <a:cxn ang="0">
                  <a:pos x="126" y="348"/>
                </a:cxn>
                <a:cxn ang="0">
                  <a:pos x="144" y="372"/>
                </a:cxn>
                <a:cxn ang="0">
                  <a:pos x="168" y="378"/>
                </a:cxn>
                <a:cxn ang="0">
                  <a:pos x="192" y="378"/>
                </a:cxn>
                <a:cxn ang="0">
                  <a:pos x="210" y="384"/>
                </a:cxn>
                <a:cxn ang="0">
                  <a:pos x="204" y="408"/>
                </a:cxn>
                <a:cxn ang="0">
                  <a:pos x="180" y="414"/>
                </a:cxn>
                <a:cxn ang="0">
                  <a:pos x="162" y="408"/>
                </a:cxn>
                <a:cxn ang="0">
                  <a:pos x="114" y="414"/>
                </a:cxn>
                <a:cxn ang="0">
                  <a:pos x="102" y="432"/>
                </a:cxn>
              </a:cxnLst>
              <a:rect l="0" t="0" r="r" b="b"/>
              <a:pathLst>
                <a:path w="391" h="432">
                  <a:moveTo>
                    <a:pt x="0" y="432"/>
                  </a:moveTo>
                  <a:lnTo>
                    <a:pt x="6" y="426"/>
                  </a:lnTo>
                  <a:lnTo>
                    <a:pt x="6" y="420"/>
                  </a:lnTo>
                  <a:lnTo>
                    <a:pt x="12" y="420"/>
                  </a:lnTo>
                  <a:lnTo>
                    <a:pt x="12" y="426"/>
                  </a:lnTo>
                  <a:lnTo>
                    <a:pt x="18" y="420"/>
                  </a:lnTo>
                  <a:lnTo>
                    <a:pt x="18" y="414"/>
                  </a:lnTo>
                  <a:lnTo>
                    <a:pt x="24" y="414"/>
                  </a:lnTo>
                  <a:lnTo>
                    <a:pt x="30" y="414"/>
                  </a:lnTo>
                  <a:lnTo>
                    <a:pt x="30" y="408"/>
                  </a:lnTo>
                  <a:lnTo>
                    <a:pt x="24" y="408"/>
                  </a:lnTo>
                  <a:lnTo>
                    <a:pt x="24" y="402"/>
                  </a:lnTo>
                  <a:lnTo>
                    <a:pt x="24" y="396"/>
                  </a:lnTo>
                  <a:lnTo>
                    <a:pt x="24" y="390"/>
                  </a:lnTo>
                  <a:lnTo>
                    <a:pt x="18" y="384"/>
                  </a:lnTo>
                  <a:lnTo>
                    <a:pt x="24" y="378"/>
                  </a:lnTo>
                  <a:lnTo>
                    <a:pt x="18" y="378"/>
                  </a:lnTo>
                  <a:lnTo>
                    <a:pt x="24" y="366"/>
                  </a:lnTo>
                  <a:lnTo>
                    <a:pt x="30" y="366"/>
                  </a:lnTo>
                  <a:lnTo>
                    <a:pt x="36" y="366"/>
                  </a:lnTo>
                  <a:lnTo>
                    <a:pt x="36" y="360"/>
                  </a:lnTo>
                  <a:lnTo>
                    <a:pt x="36" y="354"/>
                  </a:lnTo>
                  <a:lnTo>
                    <a:pt x="42" y="354"/>
                  </a:lnTo>
                  <a:lnTo>
                    <a:pt x="42" y="348"/>
                  </a:lnTo>
                  <a:lnTo>
                    <a:pt x="36" y="348"/>
                  </a:lnTo>
                  <a:lnTo>
                    <a:pt x="36" y="336"/>
                  </a:lnTo>
                  <a:lnTo>
                    <a:pt x="36" y="330"/>
                  </a:lnTo>
                  <a:lnTo>
                    <a:pt x="30" y="330"/>
                  </a:lnTo>
                  <a:lnTo>
                    <a:pt x="30" y="324"/>
                  </a:lnTo>
                  <a:lnTo>
                    <a:pt x="36" y="324"/>
                  </a:lnTo>
                  <a:lnTo>
                    <a:pt x="42" y="318"/>
                  </a:lnTo>
                  <a:lnTo>
                    <a:pt x="36" y="318"/>
                  </a:lnTo>
                  <a:lnTo>
                    <a:pt x="36" y="312"/>
                  </a:lnTo>
                  <a:lnTo>
                    <a:pt x="30" y="312"/>
                  </a:lnTo>
                  <a:lnTo>
                    <a:pt x="30" y="306"/>
                  </a:lnTo>
                  <a:lnTo>
                    <a:pt x="30" y="300"/>
                  </a:lnTo>
                  <a:lnTo>
                    <a:pt x="30" y="294"/>
                  </a:lnTo>
                  <a:lnTo>
                    <a:pt x="30" y="288"/>
                  </a:lnTo>
                  <a:lnTo>
                    <a:pt x="36" y="288"/>
                  </a:lnTo>
                  <a:lnTo>
                    <a:pt x="36" y="294"/>
                  </a:lnTo>
                  <a:lnTo>
                    <a:pt x="42" y="294"/>
                  </a:lnTo>
                  <a:lnTo>
                    <a:pt x="42" y="288"/>
                  </a:lnTo>
                  <a:lnTo>
                    <a:pt x="42" y="282"/>
                  </a:lnTo>
                  <a:lnTo>
                    <a:pt x="36" y="276"/>
                  </a:lnTo>
                  <a:lnTo>
                    <a:pt x="42" y="276"/>
                  </a:lnTo>
                  <a:lnTo>
                    <a:pt x="48" y="276"/>
                  </a:lnTo>
                  <a:lnTo>
                    <a:pt x="48" y="270"/>
                  </a:lnTo>
                  <a:lnTo>
                    <a:pt x="42" y="270"/>
                  </a:lnTo>
                  <a:lnTo>
                    <a:pt x="42" y="264"/>
                  </a:lnTo>
                  <a:lnTo>
                    <a:pt x="48" y="264"/>
                  </a:lnTo>
                  <a:lnTo>
                    <a:pt x="42" y="264"/>
                  </a:lnTo>
                  <a:lnTo>
                    <a:pt x="48" y="258"/>
                  </a:lnTo>
                  <a:lnTo>
                    <a:pt x="42" y="252"/>
                  </a:lnTo>
                  <a:lnTo>
                    <a:pt x="78" y="252"/>
                  </a:lnTo>
                  <a:lnTo>
                    <a:pt x="78" y="240"/>
                  </a:lnTo>
                  <a:lnTo>
                    <a:pt x="78" y="216"/>
                  </a:lnTo>
                  <a:lnTo>
                    <a:pt x="84" y="144"/>
                  </a:lnTo>
                  <a:lnTo>
                    <a:pt x="48" y="144"/>
                  </a:lnTo>
                  <a:lnTo>
                    <a:pt x="48" y="96"/>
                  </a:lnTo>
                  <a:lnTo>
                    <a:pt x="48" y="60"/>
                  </a:lnTo>
                  <a:lnTo>
                    <a:pt x="48" y="54"/>
                  </a:lnTo>
                  <a:lnTo>
                    <a:pt x="48" y="42"/>
                  </a:lnTo>
                  <a:lnTo>
                    <a:pt x="48" y="18"/>
                  </a:lnTo>
                  <a:lnTo>
                    <a:pt x="48" y="0"/>
                  </a:lnTo>
                  <a:lnTo>
                    <a:pt x="66" y="0"/>
                  </a:lnTo>
                  <a:lnTo>
                    <a:pt x="78" y="0"/>
                  </a:lnTo>
                  <a:lnTo>
                    <a:pt x="144" y="0"/>
                  </a:lnTo>
                  <a:lnTo>
                    <a:pt x="174" y="0"/>
                  </a:lnTo>
                  <a:lnTo>
                    <a:pt x="210" y="0"/>
                  </a:lnTo>
                  <a:lnTo>
                    <a:pt x="253" y="0"/>
                  </a:lnTo>
                  <a:lnTo>
                    <a:pt x="259" y="6"/>
                  </a:lnTo>
                  <a:lnTo>
                    <a:pt x="283" y="6"/>
                  </a:lnTo>
                  <a:lnTo>
                    <a:pt x="301" y="6"/>
                  </a:lnTo>
                  <a:lnTo>
                    <a:pt x="313" y="6"/>
                  </a:lnTo>
                  <a:lnTo>
                    <a:pt x="337" y="6"/>
                  </a:lnTo>
                  <a:lnTo>
                    <a:pt x="361" y="6"/>
                  </a:lnTo>
                  <a:lnTo>
                    <a:pt x="361" y="12"/>
                  </a:lnTo>
                  <a:lnTo>
                    <a:pt x="361" y="18"/>
                  </a:lnTo>
                  <a:lnTo>
                    <a:pt x="361" y="24"/>
                  </a:lnTo>
                  <a:lnTo>
                    <a:pt x="367" y="36"/>
                  </a:lnTo>
                  <a:lnTo>
                    <a:pt x="367" y="42"/>
                  </a:lnTo>
                  <a:lnTo>
                    <a:pt x="373" y="48"/>
                  </a:lnTo>
                  <a:lnTo>
                    <a:pt x="373" y="54"/>
                  </a:lnTo>
                  <a:lnTo>
                    <a:pt x="379" y="54"/>
                  </a:lnTo>
                  <a:lnTo>
                    <a:pt x="385" y="60"/>
                  </a:lnTo>
                  <a:lnTo>
                    <a:pt x="385" y="66"/>
                  </a:lnTo>
                  <a:lnTo>
                    <a:pt x="391" y="66"/>
                  </a:lnTo>
                  <a:lnTo>
                    <a:pt x="391" y="72"/>
                  </a:lnTo>
                  <a:lnTo>
                    <a:pt x="391" y="78"/>
                  </a:lnTo>
                  <a:lnTo>
                    <a:pt x="391" y="84"/>
                  </a:lnTo>
                  <a:lnTo>
                    <a:pt x="391" y="90"/>
                  </a:lnTo>
                  <a:lnTo>
                    <a:pt x="385" y="90"/>
                  </a:lnTo>
                  <a:lnTo>
                    <a:pt x="385" y="96"/>
                  </a:lnTo>
                  <a:lnTo>
                    <a:pt x="379" y="96"/>
                  </a:lnTo>
                  <a:lnTo>
                    <a:pt x="373" y="96"/>
                  </a:lnTo>
                  <a:lnTo>
                    <a:pt x="373" y="102"/>
                  </a:lnTo>
                  <a:lnTo>
                    <a:pt x="367" y="108"/>
                  </a:lnTo>
                  <a:lnTo>
                    <a:pt x="361" y="120"/>
                  </a:lnTo>
                  <a:lnTo>
                    <a:pt x="361" y="132"/>
                  </a:lnTo>
                  <a:lnTo>
                    <a:pt x="361" y="150"/>
                  </a:lnTo>
                  <a:lnTo>
                    <a:pt x="367" y="156"/>
                  </a:lnTo>
                  <a:lnTo>
                    <a:pt x="373" y="174"/>
                  </a:lnTo>
                  <a:lnTo>
                    <a:pt x="373" y="186"/>
                  </a:lnTo>
                  <a:lnTo>
                    <a:pt x="367" y="192"/>
                  </a:lnTo>
                  <a:lnTo>
                    <a:pt x="337" y="210"/>
                  </a:lnTo>
                  <a:lnTo>
                    <a:pt x="325" y="216"/>
                  </a:lnTo>
                  <a:lnTo>
                    <a:pt x="313" y="222"/>
                  </a:lnTo>
                  <a:lnTo>
                    <a:pt x="307" y="240"/>
                  </a:lnTo>
                  <a:lnTo>
                    <a:pt x="307" y="246"/>
                  </a:lnTo>
                  <a:lnTo>
                    <a:pt x="313" y="264"/>
                  </a:lnTo>
                  <a:lnTo>
                    <a:pt x="313" y="270"/>
                  </a:lnTo>
                  <a:lnTo>
                    <a:pt x="301" y="270"/>
                  </a:lnTo>
                  <a:lnTo>
                    <a:pt x="295" y="270"/>
                  </a:lnTo>
                  <a:lnTo>
                    <a:pt x="289" y="264"/>
                  </a:lnTo>
                  <a:lnTo>
                    <a:pt x="289" y="252"/>
                  </a:lnTo>
                  <a:lnTo>
                    <a:pt x="295" y="240"/>
                  </a:lnTo>
                  <a:lnTo>
                    <a:pt x="301" y="222"/>
                  </a:lnTo>
                  <a:lnTo>
                    <a:pt x="277" y="234"/>
                  </a:lnTo>
                  <a:lnTo>
                    <a:pt x="265" y="228"/>
                  </a:lnTo>
                  <a:lnTo>
                    <a:pt x="259" y="228"/>
                  </a:lnTo>
                  <a:lnTo>
                    <a:pt x="246" y="228"/>
                  </a:lnTo>
                  <a:lnTo>
                    <a:pt x="240" y="234"/>
                  </a:lnTo>
                  <a:lnTo>
                    <a:pt x="240" y="240"/>
                  </a:lnTo>
                  <a:lnTo>
                    <a:pt x="240" y="246"/>
                  </a:lnTo>
                  <a:lnTo>
                    <a:pt x="253" y="258"/>
                  </a:lnTo>
                  <a:lnTo>
                    <a:pt x="259" y="270"/>
                  </a:lnTo>
                  <a:lnTo>
                    <a:pt x="259" y="276"/>
                  </a:lnTo>
                  <a:lnTo>
                    <a:pt x="246" y="294"/>
                  </a:lnTo>
                  <a:lnTo>
                    <a:pt x="240" y="300"/>
                  </a:lnTo>
                  <a:lnTo>
                    <a:pt x="216" y="300"/>
                  </a:lnTo>
                  <a:lnTo>
                    <a:pt x="198" y="300"/>
                  </a:lnTo>
                  <a:lnTo>
                    <a:pt x="198" y="306"/>
                  </a:lnTo>
                  <a:lnTo>
                    <a:pt x="192" y="336"/>
                  </a:lnTo>
                  <a:lnTo>
                    <a:pt x="192" y="342"/>
                  </a:lnTo>
                  <a:lnTo>
                    <a:pt x="186" y="360"/>
                  </a:lnTo>
                  <a:lnTo>
                    <a:pt x="180" y="354"/>
                  </a:lnTo>
                  <a:lnTo>
                    <a:pt x="162" y="354"/>
                  </a:lnTo>
                  <a:lnTo>
                    <a:pt x="150" y="342"/>
                  </a:lnTo>
                  <a:lnTo>
                    <a:pt x="144" y="330"/>
                  </a:lnTo>
                  <a:lnTo>
                    <a:pt x="138" y="330"/>
                  </a:lnTo>
                  <a:lnTo>
                    <a:pt x="132" y="330"/>
                  </a:lnTo>
                  <a:lnTo>
                    <a:pt x="126" y="336"/>
                  </a:lnTo>
                  <a:lnTo>
                    <a:pt x="126" y="342"/>
                  </a:lnTo>
                  <a:lnTo>
                    <a:pt x="126" y="348"/>
                  </a:lnTo>
                  <a:lnTo>
                    <a:pt x="126" y="354"/>
                  </a:lnTo>
                  <a:lnTo>
                    <a:pt x="138" y="366"/>
                  </a:lnTo>
                  <a:lnTo>
                    <a:pt x="144" y="372"/>
                  </a:lnTo>
                  <a:lnTo>
                    <a:pt x="156" y="378"/>
                  </a:lnTo>
                  <a:lnTo>
                    <a:pt x="162" y="378"/>
                  </a:lnTo>
                  <a:lnTo>
                    <a:pt x="168" y="378"/>
                  </a:lnTo>
                  <a:lnTo>
                    <a:pt x="174" y="378"/>
                  </a:lnTo>
                  <a:lnTo>
                    <a:pt x="180" y="378"/>
                  </a:lnTo>
                  <a:lnTo>
                    <a:pt x="192" y="378"/>
                  </a:lnTo>
                  <a:lnTo>
                    <a:pt x="198" y="378"/>
                  </a:lnTo>
                  <a:lnTo>
                    <a:pt x="204" y="378"/>
                  </a:lnTo>
                  <a:lnTo>
                    <a:pt x="210" y="384"/>
                  </a:lnTo>
                  <a:lnTo>
                    <a:pt x="210" y="390"/>
                  </a:lnTo>
                  <a:lnTo>
                    <a:pt x="210" y="396"/>
                  </a:lnTo>
                  <a:lnTo>
                    <a:pt x="204" y="408"/>
                  </a:lnTo>
                  <a:lnTo>
                    <a:pt x="204" y="414"/>
                  </a:lnTo>
                  <a:lnTo>
                    <a:pt x="192" y="414"/>
                  </a:lnTo>
                  <a:lnTo>
                    <a:pt x="180" y="414"/>
                  </a:lnTo>
                  <a:lnTo>
                    <a:pt x="168" y="414"/>
                  </a:lnTo>
                  <a:lnTo>
                    <a:pt x="168" y="408"/>
                  </a:lnTo>
                  <a:lnTo>
                    <a:pt x="162" y="408"/>
                  </a:lnTo>
                  <a:lnTo>
                    <a:pt x="150" y="396"/>
                  </a:lnTo>
                  <a:lnTo>
                    <a:pt x="144" y="396"/>
                  </a:lnTo>
                  <a:lnTo>
                    <a:pt x="114" y="414"/>
                  </a:lnTo>
                  <a:lnTo>
                    <a:pt x="108" y="420"/>
                  </a:lnTo>
                  <a:lnTo>
                    <a:pt x="114" y="432"/>
                  </a:lnTo>
                  <a:lnTo>
                    <a:pt x="102" y="432"/>
                  </a:lnTo>
                  <a:lnTo>
                    <a:pt x="66" y="432"/>
                  </a:lnTo>
                  <a:lnTo>
                    <a:pt x="0" y="432"/>
                  </a:lnTo>
                  <a:close/>
                </a:path>
              </a:pathLst>
            </a:custGeom>
            <a:solidFill>
              <a:srgbClr val="A0FFA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99" name="Freeform 67"/>
            <p:cNvSpPr>
              <a:spLocks/>
            </p:cNvSpPr>
            <p:nvPr/>
          </p:nvSpPr>
          <p:spPr bwMode="auto">
            <a:xfrm>
              <a:off x="3387" y="765"/>
              <a:ext cx="505" cy="246"/>
            </a:xfrm>
            <a:custGeom>
              <a:avLst/>
              <a:gdLst/>
              <a:ahLst/>
              <a:cxnLst>
                <a:cxn ang="0">
                  <a:pos x="127" y="192"/>
                </a:cxn>
                <a:cxn ang="0">
                  <a:pos x="187" y="192"/>
                </a:cxn>
                <a:cxn ang="0">
                  <a:pos x="235" y="198"/>
                </a:cxn>
                <a:cxn ang="0">
                  <a:pos x="379" y="246"/>
                </a:cxn>
                <a:cxn ang="0">
                  <a:pos x="427" y="240"/>
                </a:cxn>
                <a:cxn ang="0">
                  <a:pos x="439" y="234"/>
                </a:cxn>
                <a:cxn ang="0">
                  <a:pos x="451" y="228"/>
                </a:cxn>
                <a:cxn ang="0">
                  <a:pos x="463" y="222"/>
                </a:cxn>
                <a:cxn ang="0">
                  <a:pos x="457" y="210"/>
                </a:cxn>
                <a:cxn ang="0">
                  <a:pos x="463" y="198"/>
                </a:cxn>
                <a:cxn ang="0">
                  <a:pos x="475" y="186"/>
                </a:cxn>
                <a:cxn ang="0">
                  <a:pos x="493" y="180"/>
                </a:cxn>
                <a:cxn ang="0">
                  <a:pos x="499" y="168"/>
                </a:cxn>
                <a:cxn ang="0">
                  <a:pos x="499" y="150"/>
                </a:cxn>
                <a:cxn ang="0">
                  <a:pos x="493" y="132"/>
                </a:cxn>
                <a:cxn ang="0">
                  <a:pos x="499" y="120"/>
                </a:cxn>
                <a:cxn ang="0">
                  <a:pos x="499" y="102"/>
                </a:cxn>
                <a:cxn ang="0">
                  <a:pos x="499" y="90"/>
                </a:cxn>
                <a:cxn ang="0">
                  <a:pos x="493" y="78"/>
                </a:cxn>
                <a:cxn ang="0">
                  <a:pos x="475" y="78"/>
                </a:cxn>
                <a:cxn ang="0">
                  <a:pos x="469" y="78"/>
                </a:cxn>
                <a:cxn ang="0">
                  <a:pos x="457" y="72"/>
                </a:cxn>
                <a:cxn ang="0">
                  <a:pos x="457" y="72"/>
                </a:cxn>
                <a:cxn ang="0">
                  <a:pos x="457" y="60"/>
                </a:cxn>
                <a:cxn ang="0">
                  <a:pos x="451" y="54"/>
                </a:cxn>
                <a:cxn ang="0">
                  <a:pos x="457" y="36"/>
                </a:cxn>
                <a:cxn ang="0">
                  <a:pos x="451" y="24"/>
                </a:cxn>
                <a:cxn ang="0">
                  <a:pos x="439" y="30"/>
                </a:cxn>
                <a:cxn ang="0">
                  <a:pos x="451" y="18"/>
                </a:cxn>
                <a:cxn ang="0">
                  <a:pos x="439" y="12"/>
                </a:cxn>
                <a:cxn ang="0">
                  <a:pos x="439" y="0"/>
                </a:cxn>
                <a:cxn ang="0">
                  <a:pos x="319" y="0"/>
                </a:cxn>
                <a:cxn ang="0">
                  <a:pos x="175" y="0"/>
                </a:cxn>
                <a:cxn ang="0">
                  <a:pos x="145" y="0"/>
                </a:cxn>
                <a:cxn ang="0">
                  <a:pos x="127" y="0"/>
                </a:cxn>
                <a:cxn ang="0">
                  <a:pos x="103" y="0"/>
                </a:cxn>
                <a:cxn ang="0">
                  <a:pos x="73" y="0"/>
                </a:cxn>
                <a:cxn ang="0">
                  <a:pos x="55" y="0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30" y="18"/>
                </a:cxn>
                <a:cxn ang="0">
                  <a:pos x="24" y="30"/>
                </a:cxn>
                <a:cxn ang="0">
                  <a:pos x="18" y="48"/>
                </a:cxn>
                <a:cxn ang="0">
                  <a:pos x="24" y="54"/>
                </a:cxn>
                <a:cxn ang="0">
                  <a:pos x="24" y="60"/>
                </a:cxn>
                <a:cxn ang="0">
                  <a:pos x="36" y="66"/>
                </a:cxn>
                <a:cxn ang="0">
                  <a:pos x="30" y="72"/>
                </a:cxn>
                <a:cxn ang="0">
                  <a:pos x="36" y="174"/>
                </a:cxn>
                <a:cxn ang="0">
                  <a:pos x="24" y="174"/>
                </a:cxn>
                <a:cxn ang="0">
                  <a:pos x="12" y="168"/>
                </a:cxn>
                <a:cxn ang="0">
                  <a:pos x="0" y="192"/>
                </a:cxn>
              </a:cxnLst>
              <a:rect l="0" t="0" r="r" b="b"/>
              <a:pathLst>
                <a:path w="505" h="246">
                  <a:moveTo>
                    <a:pt x="0" y="192"/>
                  </a:moveTo>
                  <a:lnTo>
                    <a:pt x="67" y="192"/>
                  </a:lnTo>
                  <a:lnTo>
                    <a:pt x="127" y="192"/>
                  </a:lnTo>
                  <a:lnTo>
                    <a:pt x="151" y="192"/>
                  </a:lnTo>
                  <a:lnTo>
                    <a:pt x="175" y="192"/>
                  </a:lnTo>
                  <a:lnTo>
                    <a:pt x="187" y="192"/>
                  </a:lnTo>
                  <a:lnTo>
                    <a:pt x="211" y="192"/>
                  </a:lnTo>
                  <a:lnTo>
                    <a:pt x="217" y="198"/>
                  </a:lnTo>
                  <a:lnTo>
                    <a:pt x="235" y="198"/>
                  </a:lnTo>
                  <a:lnTo>
                    <a:pt x="331" y="198"/>
                  </a:lnTo>
                  <a:lnTo>
                    <a:pt x="331" y="246"/>
                  </a:lnTo>
                  <a:lnTo>
                    <a:pt x="379" y="246"/>
                  </a:lnTo>
                  <a:lnTo>
                    <a:pt x="415" y="246"/>
                  </a:lnTo>
                  <a:lnTo>
                    <a:pt x="421" y="240"/>
                  </a:lnTo>
                  <a:lnTo>
                    <a:pt x="427" y="240"/>
                  </a:lnTo>
                  <a:lnTo>
                    <a:pt x="427" y="234"/>
                  </a:lnTo>
                  <a:lnTo>
                    <a:pt x="433" y="234"/>
                  </a:lnTo>
                  <a:lnTo>
                    <a:pt x="439" y="234"/>
                  </a:lnTo>
                  <a:lnTo>
                    <a:pt x="445" y="234"/>
                  </a:lnTo>
                  <a:lnTo>
                    <a:pt x="445" y="228"/>
                  </a:lnTo>
                  <a:lnTo>
                    <a:pt x="451" y="228"/>
                  </a:lnTo>
                  <a:lnTo>
                    <a:pt x="451" y="222"/>
                  </a:lnTo>
                  <a:lnTo>
                    <a:pt x="457" y="222"/>
                  </a:lnTo>
                  <a:lnTo>
                    <a:pt x="463" y="222"/>
                  </a:lnTo>
                  <a:lnTo>
                    <a:pt x="463" y="216"/>
                  </a:lnTo>
                  <a:lnTo>
                    <a:pt x="457" y="216"/>
                  </a:lnTo>
                  <a:lnTo>
                    <a:pt x="457" y="210"/>
                  </a:lnTo>
                  <a:lnTo>
                    <a:pt x="463" y="210"/>
                  </a:lnTo>
                  <a:lnTo>
                    <a:pt x="463" y="204"/>
                  </a:lnTo>
                  <a:lnTo>
                    <a:pt x="463" y="198"/>
                  </a:lnTo>
                  <a:lnTo>
                    <a:pt x="469" y="192"/>
                  </a:lnTo>
                  <a:lnTo>
                    <a:pt x="475" y="192"/>
                  </a:lnTo>
                  <a:lnTo>
                    <a:pt x="475" y="186"/>
                  </a:lnTo>
                  <a:lnTo>
                    <a:pt x="481" y="186"/>
                  </a:lnTo>
                  <a:lnTo>
                    <a:pt x="487" y="186"/>
                  </a:lnTo>
                  <a:lnTo>
                    <a:pt x="493" y="180"/>
                  </a:lnTo>
                  <a:lnTo>
                    <a:pt x="493" y="174"/>
                  </a:lnTo>
                  <a:lnTo>
                    <a:pt x="493" y="168"/>
                  </a:lnTo>
                  <a:lnTo>
                    <a:pt x="499" y="168"/>
                  </a:lnTo>
                  <a:lnTo>
                    <a:pt x="499" y="162"/>
                  </a:lnTo>
                  <a:lnTo>
                    <a:pt x="499" y="156"/>
                  </a:lnTo>
                  <a:lnTo>
                    <a:pt x="499" y="150"/>
                  </a:lnTo>
                  <a:lnTo>
                    <a:pt x="493" y="150"/>
                  </a:lnTo>
                  <a:lnTo>
                    <a:pt x="493" y="138"/>
                  </a:lnTo>
                  <a:lnTo>
                    <a:pt x="493" y="132"/>
                  </a:lnTo>
                  <a:lnTo>
                    <a:pt x="493" y="126"/>
                  </a:lnTo>
                  <a:lnTo>
                    <a:pt x="493" y="120"/>
                  </a:lnTo>
                  <a:lnTo>
                    <a:pt x="499" y="120"/>
                  </a:lnTo>
                  <a:lnTo>
                    <a:pt x="499" y="114"/>
                  </a:lnTo>
                  <a:lnTo>
                    <a:pt x="499" y="108"/>
                  </a:lnTo>
                  <a:lnTo>
                    <a:pt x="499" y="102"/>
                  </a:lnTo>
                  <a:lnTo>
                    <a:pt x="505" y="96"/>
                  </a:lnTo>
                  <a:lnTo>
                    <a:pt x="499" y="96"/>
                  </a:lnTo>
                  <a:lnTo>
                    <a:pt x="499" y="90"/>
                  </a:lnTo>
                  <a:lnTo>
                    <a:pt x="499" y="84"/>
                  </a:lnTo>
                  <a:lnTo>
                    <a:pt x="493" y="84"/>
                  </a:lnTo>
                  <a:lnTo>
                    <a:pt x="493" y="78"/>
                  </a:lnTo>
                  <a:lnTo>
                    <a:pt x="487" y="78"/>
                  </a:lnTo>
                  <a:lnTo>
                    <a:pt x="481" y="78"/>
                  </a:lnTo>
                  <a:lnTo>
                    <a:pt x="475" y="78"/>
                  </a:lnTo>
                  <a:lnTo>
                    <a:pt x="469" y="78"/>
                  </a:lnTo>
                  <a:lnTo>
                    <a:pt x="469" y="72"/>
                  </a:lnTo>
                  <a:lnTo>
                    <a:pt x="469" y="78"/>
                  </a:lnTo>
                  <a:lnTo>
                    <a:pt x="469" y="72"/>
                  </a:lnTo>
                  <a:lnTo>
                    <a:pt x="463" y="72"/>
                  </a:lnTo>
                  <a:lnTo>
                    <a:pt x="457" y="72"/>
                  </a:lnTo>
                  <a:lnTo>
                    <a:pt x="463" y="66"/>
                  </a:lnTo>
                  <a:lnTo>
                    <a:pt x="457" y="66"/>
                  </a:lnTo>
                  <a:lnTo>
                    <a:pt x="457" y="72"/>
                  </a:lnTo>
                  <a:lnTo>
                    <a:pt x="451" y="72"/>
                  </a:lnTo>
                  <a:lnTo>
                    <a:pt x="457" y="66"/>
                  </a:lnTo>
                  <a:lnTo>
                    <a:pt x="457" y="60"/>
                  </a:lnTo>
                  <a:lnTo>
                    <a:pt x="451" y="66"/>
                  </a:lnTo>
                  <a:lnTo>
                    <a:pt x="451" y="60"/>
                  </a:lnTo>
                  <a:lnTo>
                    <a:pt x="451" y="54"/>
                  </a:lnTo>
                  <a:lnTo>
                    <a:pt x="457" y="54"/>
                  </a:lnTo>
                  <a:lnTo>
                    <a:pt x="451" y="42"/>
                  </a:lnTo>
                  <a:lnTo>
                    <a:pt x="457" y="36"/>
                  </a:lnTo>
                  <a:lnTo>
                    <a:pt x="451" y="36"/>
                  </a:lnTo>
                  <a:lnTo>
                    <a:pt x="451" y="30"/>
                  </a:lnTo>
                  <a:lnTo>
                    <a:pt x="451" y="24"/>
                  </a:lnTo>
                  <a:lnTo>
                    <a:pt x="451" y="30"/>
                  </a:lnTo>
                  <a:lnTo>
                    <a:pt x="445" y="30"/>
                  </a:lnTo>
                  <a:lnTo>
                    <a:pt x="439" y="30"/>
                  </a:lnTo>
                  <a:lnTo>
                    <a:pt x="445" y="24"/>
                  </a:lnTo>
                  <a:lnTo>
                    <a:pt x="451" y="24"/>
                  </a:lnTo>
                  <a:lnTo>
                    <a:pt x="451" y="18"/>
                  </a:lnTo>
                  <a:lnTo>
                    <a:pt x="445" y="18"/>
                  </a:lnTo>
                  <a:lnTo>
                    <a:pt x="439" y="18"/>
                  </a:lnTo>
                  <a:lnTo>
                    <a:pt x="439" y="12"/>
                  </a:lnTo>
                  <a:lnTo>
                    <a:pt x="439" y="6"/>
                  </a:lnTo>
                  <a:lnTo>
                    <a:pt x="445" y="6"/>
                  </a:lnTo>
                  <a:lnTo>
                    <a:pt x="439" y="0"/>
                  </a:lnTo>
                  <a:lnTo>
                    <a:pt x="445" y="0"/>
                  </a:lnTo>
                  <a:lnTo>
                    <a:pt x="397" y="0"/>
                  </a:lnTo>
                  <a:lnTo>
                    <a:pt x="319" y="0"/>
                  </a:lnTo>
                  <a:lnTo>
                    <a:pt x="187" y="0"/>
                  </a:lnTo>
                  <a:lnTo>
                    <a:pt x="181" y="0"/>
                  </a:lnTo>
                  <a:lnTo>
                    <a:pt x="175" y="0"/>
                  </a:lnTo>
                  <a:lnTo>
                    <a:pt x="157" y="0"/>
                  </a:lnTo>
                  <a:lnTo>
                    <a:pt x="151" y="0"/>
                  </a:lnTo>
                  <a:lnTo>
                    <a:pt x="145" y="0"/>
                  </a:lnTo>
                  <a:lnTo>
                    <a:pt x="139" y="0"/>
                  </a:lnTo>
                  <a:lnTo>
                    <a:pt x="133" y="0"/>
                  </a:lnTo>
                  <a:lnTo>
                    <a:pt x="127" y="0"/>
                  </a:lnTo>
                  <a:lnTo>
                    <a:pt x="115" y="0"/>
                  </a:lnTo>
                  <a:lnTo>
                    <a:pt x="109" y="0"/>
                  </a:lnTo>
                  <a:lnTo>
                    <a:pt x="103" y="0"/>
                  </a:lnTo>
                  <a:lnTo>
                    <a:pt x="91" y="0"/>
                  </a:lnTo>
                  <a:lnTo>
                    <a:pt x="79" y="0"/>
                  </a:lnTo>
                  <a:lnTo>
                    <a:pt x="73" y="0"/>
                  </a:lnTo>
                  <a:lnTo>
                    <a:pt x="67" y="0"/>
                  </a:lnTo>
                  <a:lnTo>
                    <a:pt x="61" y="0"/>
                  </a:lnTo>
                  <a:lnTo>
                    <a:pt x="55" y="0"/>
                  </a:lnTo>
                  <a:lnTo>
                    <a:pt x="49" y="0"/>
                  </a:lnTo>
                  <a:lnTo>
                    <a:pt x="43" y="0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24" y="6"/>
                  </a:lnTo>
                  <a:lnTo>
                    <a:pt x="24" y="12"/>
                  </a:lnTo>
                  <a:lnTo>
                    <a:pt x="24" y="18"/>
                  </a:lnTo>
                  <a:lnTo>
                    <a:pt x="30" y="18"/>
                  </a:lnTo>
                  <a:lnTo>
                    <a:pt x="24" y="18"/>
                  </a:lnTo>
                  <a:lnTo>
                    <a:pt x="24" y="24"/>
                  </a:lnTo>
                  <a:lnTo>
                    <a:pt x="24" y="30"/>
                  </a:lnTo>
                  <a:lnTo>
                    <a:pt x="24" y="36"/>
                  </a:lnTo>
                  <a:lnTo>
                    <a:pt x="24" y="42"/>
                  </a:lnTo>
                  <a:lnTo>
                    <a:pt x="18" y="48"/>
                  </a:lnTo>
                  <a:lnTo>
                    <a:pt x="24" y="54"/>
                  </a:lnTo>
                  <a:lnTo>
                    <a:pt x="30" y="54"/>
                  </a:lnTo>
                  <a:lnTo>
                    <a:pt x="24" y="54"/>
                  </a:lnTo>
                  <a:lnTo>
                    <a:pt x="24" y="60"/>
                  </a:lnTo>
                  <a:lnTo>
                    <a:pt x="18" y="54"/>
                  </a:lnTo>
                  <a:lnTo>
                    <a:pt x="24" y="60"/>
                  </a:lnTo>
                  <a:lnTo>
                    <a:pt x="30" y="60"/>
                  </a:lnTo>
                  <a:lnTo>
                    <a:pt x="36" y="60"/>
                  </a:lnTo>
                  <a:lnTo>
                    <a:pt x="36" y="66"/>
                  </a:lnTo>
                  <a:lnTo>
                    <a:pt x="30" y="66"/>
                  </a:lnTo>
                  <a:lnTo>
                    <a:pt x="24" y="72"/>
                  </a:lnTo>
                  <a:lnTo>
                    <a:pt x="30" y="72"/>
                  </a:lnTo>
                  <a:lnTo>
                    <a:pt x="43" y="72"/>
                  </a:lnTo>
                  <a:lnTo>
                    <a:pt x="43" y="180"/>
                  </a:lnTo>
                  <a:lnTo>
                    <a:pt x="36" y="174"/>
                  </a:lnTo>
                  <a:lnTo>
                    <a:pt x="36" y="180"/>
                  </a:lnTo>
                  <a:lnTo>
                    <a:pt x="30" y="174"/>
                  </a:lnTo>
                  <a:lnTo>
                    <a:pt x="24" y="174"/>
                  </a:lnTo>
                  <a:lnTo>
                    <a:pt x="18" y="174"/>
                  </a:lnTo>
                  <a:lnTo>
                    <a:pt x="18" y="168"/>
                  </a:lnTo>
                  <a:lnTo>
                    <a:pt x="12" y="168"/>
                  </a:lnTo>
                  <a:lnTo>
                    <a:pt x="12" y="174"/>
                  </a:lnTo>
                  <a:lnTo>
                    <a:pt x="6" y="174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rgbClr val="FF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300" name="Freeform 68"/>
            <p:cNvSpPr>
              <a:spLocks/>
            </p:cNvSpPr>
            <p:nvPr/>
          </p:nvSpPr>
          <p:spPr bwMode="auto">
            <a:xfrm>
              <a:off x="3237" y="1179"/>
              <a:ext cx="505" cy="240"/>
            </a:xfrm>
            <a:custGeom>
              <a:avLst/>
              <a:gdLst/>
              <a:ahLst/>
              <a:cxnLst>
                <a:cxn ang="0">
                  <a:pos x="0" y="198"/>
                </a:cxn>
                <a:cxn ang="0">
                  <a:pos x="0" y="162"/>
                </a:cxn>
                <a:cxn ang="0">
                  <a:pos x="0" y="114"/>
                </a:cxn>
                <a:cxn ang="0">
                  <a:pos x="0" y="90"/>
                </a:cxn>
                <a:cxn ang="0">
                  <a:pos x="24" y="90"/>
                </a:cxn>
                <a:cxn ang="0">
                  <a:pos x="108" y="54"/>
                </a:cxn>
                <a:cxn ang="0">
                  <a:pos x="114" y="54"/>
                </a:cxn>
                <a:cxn ang="0">
                  <a:pos x="114" y="36"/>
                </a:cxn>
                <a:cxn ang="0">
                  <a:pos x="114" y="30"/>
                </a:cxn>
                <a:cxn ang="0">
                  <a:pos x="120" y="24"/>
                </a:cxn>
                <a:cxn ang="0">
                  <a:pos x="144" y="24"/>
                </a:cxn>
                <a:cxn ang="0">
                  <a:pos x="199" y="24"/>
                </a:cxn>
                <a:cxn ang="0">
                  <a:pos x="223" y="24"/>
                </a:cxn>
                <a:cxn ang="0">
                  <a:pos x="295" y="24"/>
                </a:cxn>
                <a:cxn ang="0">
                  <a:pos x="367" y="24"/>
                </a:cxn>
                <a:cxn ang="0">
                  <a:pos x="415" y="24"/>
                </a:cxn>
                <a:cxn ang="0">
                  <a:pos x="433" y="18"/>
                </a:cxn>
                <a:cxn ang="0">
                  <a:pos x="439" y="12"/>
                </a:cxn>
                <a:cxn ang="0">
                  <a:pos x="439" y="0"/>
                </a:cxn>
                <a:cxn ang="0">
                  <a:pos x="451" y="0"/>
                </a:cxn>
                <a:cxn ang="0">
                  <a:pos x="463" y="0"/>
                </a:cxn>
                <a:cxn ang="0">
                  <a:pos x="475" y="0"/>
                </a:cxn>
                <a:cxn ang="0">
                  <a:pos x="487" y="0"/>
                </a:cxn>
                <a:cxn ang="0">
                  <a:pos x="499" y="0"/>
                </a:cxn>
                <a:cxn ang="0">
                  <a:pos x="499" y="60"/>
                </a:cxn>
                <a:cxn ang="0">
                  <a:pos x="505" y="84"/>
                </a:cxn>
                <a:cxn ang="0">
                  <a:pos x="505" y="168"/>
                </a:cxn>
                <a:cxn ang="0">
                  <a:pos x="505" y="216"/>
                </a:cxn>
                <a:cxn ang="0">
                  <a:pos x="487" y="240"/>
                </a:cxn>
                <a:cxn ang="0">
                  <a:pos x="469" y="240"/>
                </a:cxn>
                <a:cxn ang="0">
                  <a:pos x="433" y="240"/>
                </a:cxn>
                <a:cxn ang="0">
                  <a:pos x="391" y="240"/>
                </a:cxn>
                <a:cxn ang="0">
                  <a:pos x="367" y="234"/>
                </a:cxn>
                <a:cxn ang="0">
                  <a:pos x="343" y="234"/>
                </a:cxn>
                <a:cxn ang="0">
                  <a:pos x="307" y="234"/>
                </a:cxn>
                <a:cxn ang="0">
                  <a:pos x="277" y="240"/>
                </a:cxn>
                <a:cxn ang="0">
                  <a:pos x="241" y="234"/>
                </a:cxn>
                <a:cxn ang="0">
                  <a:pos x="193" y="234"/>
                </a:cxn>
                <a:cxn ang="0">
                  <a:pos x="144" y="234"/>
                </a:cxn>
                <a:cxn ang="0">
                  <a:pos x="126" y="234"/>
                </a:cxn>
                <a:cxn ang="0">
                  <a:pos x="96" y="234"/>
                </a:cxn>
                <a:cxn ang="0">
                  <a:pos x="36" y="234"/>
                </a:cxn>
                <a:cxn ang="0">
                  <a:pos x="6" y="234"/>
                </a:cxn>
              </a:cxnLst>
              <a:rect l="0" t="0" r="r" b="b"/>
              <a:pathLst>
                <a:path w="505" h="240">
                  <a:moveTo>
                    <a:pt x="0" y="234"/>
                  </a:moveTo>
                  <a:lnTo>
                    <a:pt x="0" y="198"/>
                  </a:lnTo>
                  <a:lnTo>
                    <a:pt x="0" y="186"/>
                  </a:lnTo>
                  <a:lnTo>
                    <a:pt x="0" y="162"/>
                  </a:lnTo>
                  <a:lnTo>
                    <a:pt x="0" y="138"/>
                  </a:lnTo>
                  <a:lnTo>
                    <a:pt x="0" y="114"/>
                  </a:lnTo>
                  <a:lnTo>
                    <a:pt x="0" y="102"/>
                  </a:lnTo>
                  <a:lnTo>
                    <a:pt x="0" y="90"/>
                  </a:lnTo>
                  <a:lnTo>
                    <a:pt x="12" y="90"/>
                  </a:lnTo>
                  <a:lnTo>
                    <a:pt x="24" y="90"/>
                  </a:lnTo>
                  <a:lnTo>
                    <a:pt x="108" y="90"/>
                  </a:lnTo>
                  <a:lnTo>
                    <a:pt x="108" y="54"/>
                  </a:lnTo>
                  <a:lnTo>
                    <a:pt x="114" y="60"/>
                  </a:lnTo>
                  <a:lnTo>
                    <a:pt x="114" y="54"/>
                  </a:lnTo>
                  <a:lnTo>
                    <a:pt x="114" y="42"/>
                  </a:lnTo>
                  <a:lnTo>
                    <a:pt x="114" y="36"/>
                  </a:lnTo>
                  <a:lnTo>
                    <a:pt x="120" y="36"/>
                  </a:lnTo>
                  <a:lnTo>
                    <a:pt x="114" y="30"/>
                  </a:lnTo>
                  <a:lnTo>
                    <a:pt x="120" y="30"/>
                  </a:lnTo>
                  <a:lnTo>
                    <a:pt x="120" y="24"/>
                  </a:lnTo>
                  <a:lnTo>
                    <a:pt x="138" y="24"/>
                  </a:lnTo>
                  <a:lnTo>
                    <a:pt x="144" y="24"/>
                  </a:lnTo>
                  <a:lnTo>
                    <a:pt x="186" y="24"/>
                  </a:lnTo>
                  <a:lnTo>
                    <a:pt x="199" y="24"/>
                  </a:lnTo>
                  <a:lnTo>
                    <a:pt x="217" y="24"/>
                  </a:lnTo>
                  <a:lnTo>
                    <a:pt x="223" y="24"/>
                  </a:lnTo>
                  <a:lnTo>
                    <a:pt x="253" y="24"/>
                  </a:lnTo>
                  <a:lnTo>
                    <a:pt x="295" y="24"/>
                  </a:lnTo>
                  <a:lnTo>
                    <a:pt x="319" y="24"/>
                  </a:lnTo>
                  <a:lnTo>
                    <a:pt x="367" y="24"/>
                  </a:lnTo>
                  <a:lnTo>
                    <a:pt x="403" y="24"/>
                  </a:lnTo>
                  <a:lnTo>
                    <a:pt x="415" y="24"/>
                  </a:lnTo>
                  <a:lnTo>
                    <a:pt x="433" y="24"/>
                  </a:lnTo>
                  <a:lnTo>
                    <a:pt x="433" y="18"/>
                  </a:lnTo>
                  <a:lnTo>
                    <a:pt x="433" y="12"/>
                  </a:lnTo>
                  <a:lnTo>
                    <a:pt x="439" y="12"/>
                  </a:lnTo>
                  <a:lnTo>
                    <a:pt x="433" y="6"/>
                  </a:lnTo>
                  <a:lnTo>
                    <a:pt x="439" y="0"/>
                  </a:lnTo>
                  <a:lnTo>
                    <a:pt x="445" y="0"/>
                  </a:lnTo>
                  <a:lnTo>
                    <a:pt x="451" y="0"/>
                  </a:lnTo>
                  <a:lnTo>
                    <a:pt x="457" y="0"/>
                  </a:lnTo>
                  <a:lnTo>
                    <a:pt x="463" y="0"/>
                  </a:lnTo>
                  <a:lnTo>
                    <a:pt x="469" y="0"/>
                  </a:lnTo>
                  <a:lnTo>
                    <a:pt x="475" y="0"/>
                  </a:lnTo>
                  <a:lnTo>
                    <a:pt x="481" y="0"/>
                  </a:lnTo>
                  <a:lnTo>
                    <a:pt x="487" y="0"/>
                  </a:lnTo>
                  <a:lnTo>
                    <a:pt x="493" y="0"/>
                  </a:lnTo>
                  <a:lnTo>
                    <a:pt x="499" y="0"/>
                  </a:lnTo>
                  <a:lnTo>
                    <a:pt x="505" y="54"/>
                  </a:lnTo>
                  <a:lnTo>
                    <a:pt x="499" y="60"/>
                  </a:lnTo>
                  <a:lnTo>
                    <a:pt x="505" y="72"/>
                  </a:lnTo>
                  <a:lnTo>
                    <a:pt x="505" y="84"/>
                  </a:lnTo>
                  <a:lnTo>
                    <a:pt x="505" y="156"/>
                  </a:lnTo>
                  <a:lnTo>
                    <a:pt x="505" y="168"/>
                  </a:lnTo>
                  <a:lnTo>
                    <a:pt x="505" y="198"/>
                  </a:lnTo>
                  <a:lnTo>
                    <a:pt x="505" y="216"/>
                  </a:lnTo>
                  <a:lnTo>
                    <a:pt x="505" y="240"/>
                  </a:lnTo>
                  <a:lnTo>
                    <a:pt x="487" y="240"/>
                  </a:lnTo>
                  <a:lnTo>
                    <a:pt x="475" y="240"/>
                  </a:lnTo>
                  <a:lnTo>
                    <a:pt x="469" y="240"/>
                  </a:lnTo>
                  <a:lnTo>
                    <a:pt x="463" y="240"/>
                  </a:lnTo>
                  <a:lnTo>
                    <a:pt x="433" y="240"/>
                  </a:lnTo>
                  <a:lnTo>
                    <a:pt x="427" y="240"/>
                  </a:lnTo>
                  <a:lnTo>
                    <a:pt x="391" y="240"/>
                  </a:lnTo>
                  <a:lnTo>
                    <a:pt x="373" y="234"/>
                  </a:lnTo>
                  <a:lnTo>
                    <a:pt x="367" y="234"/>
                  </a:lnTo>
                  <a:lnTo>
                    <a:pt x="361" y="234"/>
                  </a:lnTo>
                  <a:lnTo>
                    <a:pt x="343" y="234"/>
                  </a:lnTo>
                  <a:lnTo>
                    <a:pt x="331" y="234"/>
                  </a:lnTo>
                  <a:lnTo>
                    <a:pt x="307" y="234"/>
                  </a:lnTo>
                  <a:lnTo>
                    <a:pt x="289" y="240"/>
                  </a:lnTo>
                  <a:lnTo>
                    <a:pt x="277" y="240"/>
                  </a:lnTo>
                  <a:lnTo>
                    <a:pt x="265" y="234"/>
                  </a:lnTo>
                  <a:lnTo>
                    <a:pt x="241" y="234"/>
                  </a:lnTo>
                  <a:lnTo>
                    <a:pt x="217" y="234"/>
                  </a:lnTo>
                  <a:lnTo>
                    <a:pt x="193" y="234"/>
                  </a:lnTo>
                  <a:lnTo>
                    <a:pt x="186" y="234"/>
                  </a:lnTo>
                  <a:lnTo>
                    <a:pt x="144" y="234"/>
                  </a:lnTo>
                  <a:lnTo>
                    <a:pt x="132" y="234"/>
                  </a:lnTo>
                  <a:lnTo>
                    <a:pt x="126" y="234"/>
                  </a:lnTo>
                  <a:lnTo>
                    <a:pt x="102" y="234"/>
                  </a:lnTo>
                  <a:lnTo>
                    <a:pt x="96" y="234"/>
                  </a:lnTo>
                  <a:lnTo>
                    <a:pt x="48" y="234"/>
                  </a:lnTo>
                  <a:lnTo>
                    <a:pt x="36" y="234"/>
                  </a:lnTo>
                  <a:lnTo>
                    <a:pt x="12" y="234"/>
                  </a:lnTo>
                  <a:lnTo>
                    <a:pt x="6" y="234"/>
                  </a:lnTo>
                  <a:lnTo>
                    <a:pt x="0" y="234"/>
                  </a:lnTo>
                  <a:close/>
                </a:path>
              </a:pathLst>
            </a:custGeom>
            <a:solidFill>
              <a:srgbClr val="00D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301" name="Freeform 69"/>
            <p:cNvSpPr>
              <a:spLocks/>
            </p:cNvSpPr>
            <p:nvPr/>
          </p:nvSpPr>
          <p:spPr bwMode="auto">
            <a:xfrm>
              <a:off x="3592" y="1629"/>
              <a:ext cx="300" cy="498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0" y="84"/>
                </a:cxn>
                <a:cxn ang="0">
                  <a:pos x="6" y="0"/>
                </a:cxn>
                <a:cxn ang="0">
                  <a:pos x="90" y="6"/>
                </a:cxn>
                <a:cxn ang="0">
                  <a:pos x="150" y="6"/>
                </a:cxn>
                <a:cxn ang="0">
                  <a:pos x="174" y="6"/>
                </a:cxn>
                <a:cxn ang="0">
                  <a:pos x="228" y="18"/>
                </a:cxn>
                <a:cxn ang="0">
                  <a:pos x="228" y="30"/>
                </a:cxn>
                <a:cxn ang="0">
                  <a:pos x="222" y="54"/>
                </a:cxn>
                <a:cxn ang="0">
                  <a:pos x="228" y="60"/>
                </a:cxn>
                <a:cxn ang="0">
                  <a:pos x="246" y="54"/>
                </a:cxn>
                <a:cxn ang="0">
                  <a:pos x="246" y="54"/>
                </a:cxn>
                <a:cxn ang="0">
                  <a:pos x="246" y="42"/>
                </a:cxn>
                <a:cxn ang="0">
                  <a:pos x="240" y="36"/>
                </a:cxn>
                <a:cxn ang="0">
                  <a:pos x="246" y="24"/>
                </a:cxn>
                <a:cxn ang="0">
                  <a:pos x="258" y="24"/>
                </a:cxn>
                <a:cxn ang="0">
                  <a:pos x="264" y="30"/>
                </a:cxn>
                <a:cxn ang="0">
                  <a:pos x="270" y="36"/>
                </a:cxn>
                <a:cxn ang="0">
                  <a:pos x="282" y="42"/>
                </a:cxn>
                <a:cxn ang="0">
                  <a:pos x="288" y="48"/>
                </a:cxn>
                <a:cxn ang="0">
                  <a:pos x="270" y="84"/>
                </a:cxn>
                <a:cxn ang="0">
                  <a:pos x="270" y="114"/>
                </a:cxn>
                <a:cxn ang="0">
                  <a:pos x="246" y="120"/>
                </a:cxn>
                <a:cxn ang="0">
                  <a:pos x="234" y="120"/>
                </a:cxn>
                <a:cxn ang="0">
                  <a:pos x="240" y="156"/>
                </a:cxn>
                <a:cxn ang="0">
                  <a:pos x="264" y="156"/>
                </a:cxn>
                <a:cxn ang="0">
                  <a:pos x="288" y="174"/>
                </a:cxn>
                <a:cxn ang="0">
                  <a:pos x="282" y="192"/>
                </a:cxn>
                <a:cxn ang="0">
                  <a:pos x="264" y="204"/>
                </a:cxn>
                <a:cxn ang="0">
                  <a:pos x="270" y="216"/>
                </a:cxn>
                <a:cxn ang="0">
                  <a:pos x="276" y="234"/>
                </a:cxn>
                <a:cxn ang="0">
                  <a:pos x="300" y="252"/>
                </a:cxn>
                <a:cxn ang="0">
                  <a:pos x="270" y="270"/>
                </a:cxn>
                <a:cxn ang="0">
                  <a:pos x="234" y="258"/>
                </a:cxn>
                <a:cxn ang="0">
                  <a:pos x="216" y="288"/>
                </a:cxn>
                <a:cxn ang="0">
                  <a:pos x="210" y="330"/>
                </a:cxn>
                <a:cxn ang="0">
                  <a:pos x="198" y="342"/>
                </a:cxn>
                <a:cxn ang="0">
                  <a:pos x="162" y="336"/>
                </a:cxn>
                <a:cxn ang="0">
                  <a:pos x="144" y="330"/>
                </a:cxn>
                <a:cxn ang="0">
                  <a:pos x="132" y="366"/>
                </a:cxn>
                <a:cxn ang="0">
                  <a:pos x="144" y="384"/>
                </a:cxn>
                <a:cxn ang="0">
                  <a:pos x="168" y="402"/>
                </a:cxn>
                <a:cxn ang="0">
                  <a:pos x="174" y="426"/>
                </a:cxn>
                <a:cxn ang="0">
                  <a:pos x="150" y="456"/>
                </a:cxn>
                <a:cxn ang="0">
                  <a:pos x="138" y="480"/>
                </a:cxn>
                <a:cxn ang="0">
                  <a:pos x="132" y="492"/>
                </a:cxn>
                <a:cxn ang="0">
                  <a:pos x="114" y="486"/>
                </a:cxn>
                <a:cxn ang="0">
                  <a:pos x="102" y="486"/>
                </a:cxn>
                <a:cxn ang="0">
                  <a:pos x="72" y="498"/>
                </a:cxn>
                <a:cxn ang="0">
                  <a:pos x="66" y="480"/>
                </a:cxn>
                <a:cxn ang="0">
                  <a:pos x="66" y="444"/>
                </a:cxn>
                <a:cxn ang="0">
                  <a:pos x="66" y="420"/>
                </a:cxn>
                <a:cxn ang="0">
                  <a:pos x="66" y="360"/>
                </a:cxn>
                <a:cxn ang="0">
                  <a:pos x="72" y="330"/>
                </a:cxn>
                <a:cxn ang="0">
                  <a:pos x="72" y="300"/>
                </a:cxn>
                <a:cxn ang="0">
                  <a:pos x="66" y="240"/>
                </a:cxn>
                <a:cxn ang="0">
                  <a:pos x="30" y="246"/>
                </a:cxn>
                <a:cxn ang="0">
                  <a:pos x="0" y="246"/>
                </a:cxn>
              </a:cxnLst>
              <a:rect l="0" t="0" r="r" b="b"/>
              <a:pathLst>
                <a:path w="300" h="498">
                  <a:moveTo>
                    <a:pt x="0" y="216"/>
                  </a:moveTo>
                  <a:lnTo>
                    <a:pt x="0" y="144"/>
                  </a:lnTo>
                  <a:lnTo>
                    <a:pt x="0" y="138"/>
                  </a:lnTo>
                  <a:lnTo>
                    <a:pt x="0" y="84"/>
                  </a:lnTo>
                  <a:lnTo>
                    <a:pt x="0" y="0"/>
                  </a:lnTo>
                  <a:lnTo>
                    <a:pt x="6" y="0"/>
                  </a:lnTo>
                  <a:lnTo>
                    <a:pt x="60" y="6"/>
                  </a:lnTo>
                  <a:lnTo>
                    <a:pt x="90" y="6"/>
                  </a:lnTo>
                  <a:lnTo>
                    <a:pt x="108" y="6"/>
                  </a:lnTo>
                  <a:lnTo>
                    <a:pt x="150" y="6"/>
                  </a:lnTo>
                  <a:lnTo>
                    <a:pt x="162" y="6"/>
                  </a:lnTo>
                  <a:lnTo>
                    <a:pt x="174" y="6"/>
                  </a:lnTo>
                  <a:lnTo>
                    <a:pt x="246" y="6"/>
                  </a:lnTo>
                  <a:lnTo>
                    <a:pt x="228" y="18"/>
                  </a:lnTo>
                  <a:lnTo>
                    <a:pt x="228" y="24"/>
                  </a:lnTo>
                  <a:lnTo>
                    <a:pt x="228" y="30"/>
                  </a:lnTo>
                  <a:lnTo>
                    <a:pt x="222" y="48"/>
                  </a:lnTo>
                  <a:lnTo>
                    <a:pt x="222" y="54"/>
                  </a:lnTo>
                  <a:lnTo>
                    <a:pt x="228" y="54"/>
                  </a:lnTo>
                  <a:lnTo>
                    <a:pt x="228" y="60"/>
                  </a:lnTo>
                  <a:lnTo>
                    <a:pt x="246" y="60"/>
                  </a:lnTo>
                  <a:lnTo>
                    <a:pt x="246" y="54"/>
                  </a:lnTo>
                  <a:lnTo>
                    <a:pt x="252" y="54"/>
                  </a:lnTo>
                  <a:lnTo>
                    <a:pt x="246" y="54"/>
                  </a:lnTo>
                  <a:lnTo>
                    <a:pt x="246" y="48"/>
                  </a:lnTo>
                  <a:lnTo>
                    <a:pt x="246" y="42"/>
                  </a:lnTo>
                  <a:lnTo>
                    <a:pt x="240" y="42"/>
                  </a:lnTo>
                  <a:lnTo>
                    <a:pt x="240" y="36"/>
                  </a:lnTo>
                  <a:lnTo>
                    <a:pt x="246" y="30"/>
                  </a:lnTo>
                  <a:lnTo>
                    <a:pt x="246" y="24"/>
                  </a:lnTo>
                  <a:lnTo>
                    <a:pt x="252" y="24"/>
                  </a:lnTo>
                  <a:lnTo>
                    <a:pt x="258" y="24"/>
                  </a:lnTo>
                  <a:lnTo>
                    <a:pt x="264" y="24"/>
                  </a:lnTo>
                  <a:lnTo>
                    <a:pt x="264" y="30"/>
                  </a:lnTo>
                  <a:lnTo>
                    <a:pt x="270" y="30"/>
                  </a:lnTo>
                  <a:lnTo>
                    <a:pt x="270" y="36"/>
                  </a:lnTo>
                  <a:lnTo>
                    <a:pt x="276" y="42"/>
                  </a:lnTo>
                  <a:lnTo>
                    <a:pt x="282" y="42"/>
                  </a:lnTo>
                  <a:lnTo>
                    <a:pt x="282" y="48"/>
                  </a:lnTo>
                  <a:lnTo>
                    <a:pt x="288" y="48"/>
                  </a:lnTo>
                  <a:lnTo>
                    <a:pt x="282" y="66"/>
                  </a:lnTo>
                  <a:lnTo>
                    <a:pt x="270" y="84"/>
                  </a:lnTo>
                  <a:lnTo>
                    <a:pt x="270" y="90"/>
                  </a:lnTo>
                  <a:lnTo>
                    <a:pt x="270" y="114"/>
                  </a:lnTo>
                  <a:lnTo>
                    <a:pt x="258" y="114"/>
                  </a:lnTo>
                  <a:lnTo>
                    <a:pt x="246" y="120"/>
                  </a:lnTo>
                  <a:lnTo>
                    <a:pt x="240" y="114"/>
                  </a:lnTo>
                  <a:lnTo>
                    <a:pt x="234" y="120"/>
                  </a:lnTo>
                  <a:lnTo>
                    <a:pt x="228" y="132"/>
                  </a:lnTo>
                  <a:lnTo>
                    <a:pt x="240" y="156"/>
                  </a:lnTo>
                  <a:lnTo>
                    <a:pt x="246" y="156"/>
                  </a:lnTo>
                  <a:lnTo>
                    <a:pt x="264" y="156"/>
                  </a:lnTo>
                  <a:lnTo>
                    <a:pt x="276" y="156"/>
                  </a:lnTo>
                  <a:lnTo>
                    <a:pt x="288" y="174"/>
                  </a:lnTo>
                  <a:lnTo>
                    <a:pt x="288" y="192"/>
                  </a:lnTo>
                  <a:lnTo>
                    <a:pt x="282" y="192"/>
                  </a:lnTo>
                  <a:lnTo>
                    <a:pt x="276" y="204"/>
                  </a:lnTo>
                  <a:lnTo>
                    <a:pt x="264" y="204"/>
                  </a:lnTo>
                  <a:lnTo>
                    <a:pt x="264" y="210"/>
                  </a:lnTo>
                  <a:lnTo>
                    <a:pt x="270" y="216"/>
                  </a:lnTo>
                  <a:lnTo>
                    <a:pt x="270" y="228"/>
                  </a:lnTo>
                  <a:lnTo>
                    <a:pt x="276" y="234"/>
                  </a:lnTo>
                  <a:lnTo>
                    <a:pt x="294" y="240"/>
                  </a:lnTo>
                  <a:lnTo>
                    <a:pt x="300" y="252"/>
                  </a:lnTo>
                  <a:lnTo>
                    <a:pt x="282" y="264"/>
                  </a:lnTo>
                  <a:lnTo>
                    <a:pt x="270" y="270"/>
                  </a:lnTo>
                  <a:lnTo>
                    <a:pt x="246" y="252"/>
                  </a:lnTo>
                  <a:lnTo>
                    <a:pt x="234" y="258"/>
                  </a:lnTo>
                  <a:lnTo>
                    <a:pt x="222" y="270"/>
                  </a:lnTo>
                  <a:lnTo>
                    <a:pt x="216" y="288"/>
                  </a:lnTo>
                  <a:lnTo>
                    <a:pt x="210" y="312"/>
                  </a:lnTo>
                  <a:lnTo>
                    <a:pt x="210" y="330"/>
                  </a:lnTo>
                  <a:lnTo>
                    <a:pt x="204" y="336"/>
                  </a:lnTo>
                  <a:lnTo>
                    <a:pt x="198" y="342"/>
                  </a:lnTo>
                  <a:lnTo>
                    <a:pt x="192" y="342"/>
                  </a:lnTo>
                  <a:lnTo>
                    <a:pt x="162" y="336"/>
                  </a:lnTo>
                  <a:lnTo>
                    <a:pt x="162" y="330"/>
                  </a:lnTo>
                  <a:lnTo>
                    <a:pt x="144" y="330"/>
                  </a:lnTo>
                  <a:lnTo>
                    <a:pt x="132" y="354"/>
                  </a:lnTo>
                  <a:lnTo>
                    <a:pt x="132" y="366"/>
                  </a:lnTo>
                  <a:lnTo>
                    <a:pt x="138" y="378"/>
                  </a:lnTo>
                  <a:lnTo>
                    <a:pt x="144" y="384"/>
                  </a:lnTo>
                  <a:lnTo>
                    <a:pt x="150" y="390"/>
                  </a:lnTo>
                  <a:lnTo>
                    <a:pt x="168" y="402"/>
                  </a:lnTo>
                  <a:lnTo>
                    <a:pt x="174" y="408"/>
                  </a:lnTo>
                  <a:lnTo>
                    <a:pt x="174" y="426"/>
                  </a:lnTo>
                  <a:lnTo>
                    <a:pt x="174" y="438"/>
                  </a:lnTo>
                  <a:lnTo>
                    <a:pt x="150" y="456"/>
                  </a:lnTo>
                  <a:lnTo>
                    <a:pt x="132" y="468"/>
                  </a:lnTo>
                  <a:lnTo>
                    <a:pt x="138" y="480"/>
                  </a:lnTo>
                  <a:lnTo>
                    <a:pt x="138" y="486"/>
                  </a:lnTo>
                  <a:lnTo>
                    <a:pt x="132" y="492"/>
                  </a:lnTo>
                  <a:lnTo>
                    <a:pt x="126" y="492"/>
                  </a:lnTo>
                  <a:lnTo>
                    <a:pt x="114" y="486"/>
                  </a:lnTo>
                  <a:lnTo>
                    <a:pt x="114" y="480"/>
                  </a:lnTo>
                  <a:lnTo>
                    <a:pt x="102" y="486"/>
                  </a:lnTo>
                  <a:lnTo>
                    <a:pt x="84" y="492"/>
                  </a:lnTo>
                  <a:lnTo>
                    <a:pt x="72" y="498"/>
                  </a:lnTo>
                  <a:lnTo>
                    <a:pt x="66" y="498"/>
                  </a:lnTo>
                  <a:lnTo>
                    <a:pt x="66" y="480"/>
                  </a:lnTo>
                  <a:lnTo>
                    <a:pt x="66" y="468"/>
                  </a:lnTo>
                  <a:lnTo>
                    <a:pt x="66" y="444"/>
                  </a:lnTo>
                  <a:lnTo>
                    <a:pt x="66" y="426"/>
                  </a:lnTo>
                  <a:lnTo>
                    <a:pt x="66" y="420"/>
                  </a:lnTo>
                  <a:lnTo>
                    <a:pt x="66" y="408"/>
                  </a:lnTo>
                  <a:lnTo>
                    <a:pt x="66" y="360"/>
                  </a:lnTo>
                  <a:lnTo>
                    <a:pt x="72" y="360"/>
                  </a:lnTo>
                  <a:lnTo>
                    <a:pt x="72" y="330"/>
                  </a:lnTo>
                  <a:lnTo>
                    <a:pt x="72" y="312"/>
                  </a:lnTo>
                  <a:lnTo>
                    <a:pt x="72" y="300"/>
                  </a:lnTo>
                  <a:lnTo>
                    <a:pt x="72" y="240"/>
                  </a:lnTo>
                  <a:lnTo>
                    <a:pt x="66" y="240"/>
                  </a:lnTo>
                  <a:lnTo>
                    <a:pt x="42" y="246"/>
                  </a:lnTo>
                  <a:lnTo>
                    <a:pt x="30" y="246"/>
                  </a:lnTo>
                  <a:lnTo>
                    <a:pt x="12" y="246"/>
                  </a:lnTo>
                  <a:lnTo>
                    <a:pt x="0" y="246"/>
                  </a:lnTo>
                  <a:lnTo>
                    <a:pt x="0" y="216"/>
                  </a:lnTo>
                  <a:close/>
                </a:path>
              </a:pathLst>
            </a:custGeom>
            <a:solidFill>
              <a:srgbClr val="A0FFA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302" name="Freeform 70"/>
            <p:cNvSpPr>
              <a:spLocks/>
            </p:cNvSpPr>
            <p:nvPr/>
          </p:nvSpPr>
          <p:spPr bwMode="auto">
            <a:xfrm>
              <a:off x="3231" y="1623"/>
              <a:ext cx="361" cy="252"/>
            </a:xfrm>
            <a:custGeom>
              <a:avLst/>
              <a:gdLst/>
              <a:ahLst/>
              <a:cxnLst>
                <a:cxn ang="0">
                  <a:pos x="0" y="246"/>
                </a:cxn>
                <a:cxn ang="0">
                  <a:pos x="30" y="252"/>
                </a:cxn>
                <a:cxn ang="0">
                  <a:pos x="36" y="246"/>
                </a:cxn>
                <a:cxn ang="0">
                  <a:pos x="66" y="252"/>
                </a:cxn>
                <a:cxn ang="0">
                  <a:pos x="72" y="246"/>
                </a:cxn>
                <a:cxn ang="0">
                  <a:pos x="78" y="246"/>
                </a:cxn>
                <a:cxn ang="0">
                  <a:pos x="84" y="246"/>
                </a:cxn>
                <a:cxn ang="0">
                  <a:pos x="114" y="246"/>
                </a:cxn>
                <a:cxn ang="0">
                  <a:pos x="126" y="246"/>
                </a:cxn>
                <a:cxn ang="0">
                  <a:pos x="132" y="246"/>
                </a:cxn>
                <a:cxn ang="0">
                  <a:pos x="144" y="246"/>
                </a:cxn>
                <a:cxn ang="0">
                  <a:pos x="174" y="246"/>
                </a:cxn>
                <a:cxn ang="0">
                  <a:pos x="180" y="246"/>
                </a:cxn>
                <a:cxn ang="0">
                  <a:pos x="199" y="252"/>
                </a:cxn>
                <a:cxn ang="0">
                  <a:pos x="217" y="246"/>
                </a:cxn>
                <a:cxn ang="0">
                  <a:pos x="217" y="252"/>
                </a:cxn>
                <a:cxn ang="0">
                  <a:pos x="253" y="252"/>
                </a:cxn>
                <a:cxn ang="0">
                  <a:pos x="265" y="252"/>
                </a:cxn>
                <a:cxn ang="0">
                  <a:pos x="271" y="252"/>
                </a:cxn>
                <a:cxn ang="0">
                  <a:pos x="283" y="252"/>
                </a:cxn>
                <a:cxn ang="0">
                  <a:pos x="289" y="252"/>
                </a:cxn>
                <a:cxn ang="0">
                  <a:pos x="361" y="252"/>
                </a:cxn>
                <a:cxn ang="0">
                  <a:pos x="361" y="222"/>
                </a:cxn>
                <a:cxn ang="0">
                  <a:pos x="361" y="150"/>
                </a:cxn>
                <a:cxn ang="0">
                  <a:pos x="361" y="144"/>
                </a:cxn>
                <a:cxn ang="0">
                  <a:pos x="361" y="90"/>
                </a:cxn>
                <a:cxn ang="0">
                  <a:pos x="361" y="6"/>
                </a:cxn>
                <a:cxn ang="0">
                  <a:pos x="325" y="6"/>
                </a:cxn>
                <a:cxn ang="0">
                  <a:pos x="289" y="6"/>
                </a:cxn>
                <a:cxn ang="0">
                  <a:pos x="289" y="0"/>
                </a:cxn>
                <a:cxn ang="0">
                  <a:pos x="247" y="0"/>
                </a:cxn>
                <a:cxn ang="0">
                  <a:pos x="217" y="0"/>
                </a:cxn>
                <a:cxn ang="0">
                  <a:pos x="217" y="6"/>
                </a:cxn>
                <a:cxn ang="0">
                  <a:pos x="192" y="6"/>
                </a:cxn>
                <a:cxn ang="0">
                  <a:pos x="186" y="6"/>
                </a:cxn>
                <a:cxn ang="0">
                  <a:pos x="144" y="6"/>
                </a:cxn>
                <a:cxn ang="0">
                  <a:pos x="114" y="6"/>
                </a:cxn>
                <a:cxn ang="0">
                  <a:pos x="72" y="6"/>
                </a:cxn>
                <a:cxn ang="0">
                  <a:pos x="18" y="6"/>
                </a:cxn>
                <a:cxn ang="0">
                  <a:pos x="6" y="6"/>
                </a:cxn>
                <a:cxn ang="0">
                  <a:pos x="0" y="6"/>
                </a:cxn>
                <a:cxn ang="0">
                  <a:pos x="0" y="42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0" y="96"/>
                </a:cxn>
                <a:cxn ang="0">
                  <a:pos x="0" y="144"/>
                </a:cxn>
                <a:cxn ang="0">
                  <a:pos x="0" y="150"/>
                </a:cxn>
                <a:cxn ang="0">
                  <a:pos x="0" y="162"/>
                </a:cxn>
                <a:cxn ang="0">
                  <a:pos x="0" y="168"/>
                </a:cxn>
                <a:cxn ang="0">
                  <a:pos x="0" y="216"/>
                </a:cxn>
                <a:cxn ang="0">
                  <a:pos x="0" y="246"/>
                </a:cxn>
              </a:cxnLst>
              <a:rect l="0" t="0" r="r" b="b"/>
              <a:pathLst>
                <a:path w="361" h="252">
                  <a:moveTo>
                    <a:pt x="0" y="246"/>
                  </a:moveTo>
                  <a:lnTo>
                    <a:pt x="30" y="252"/>
                  </a:lnTo>
                  <a:lnTo>
                    <a:pt x="36" y="246"/>
                  </a:lnTo>
                  <a:lnTo>
                    <a:pt x="66" y="252"/>
                  </a:lnTo>
                  <a:lnTo>
                    <a:pt x="72" y="246"/>
                  </a:lnTo>
                  <a:lnTo>
                    <a:pt x="78" y="246"/>
                  </a:lnTo>
                  <a:lnTo>
                    <a:pt x="84" y="246"/>
                  </a:lnTo>
                  <a:lnTo>
                    <a:pt x="114" y="246"/>
                  </a:lnTo>
                  <a:lnTo>
                    <a:pt x="126" y="246"/>
                  </a:lnTo>
                  <a:lnTo>
                    <a:pt x="132" y="246"/>
                  </a:lnTo>
                  <a:lnTo>
                    <a:pt x="144" y="246"/>
                  </a:lnTo>
                  <a:lnTo>
                    <a:pt x="174" y="246"/>
                  </a:lnTo>
                  <a:lnTo>
                    <a:pt x="180" y="246"/>
                  </a:lnTo>
                  <a:lnTo>
                    <a:pt x="199" y="252"/>
                  </a:lnTo>
                  <a:lnTo>
                    <a:pt x="217" y="246"/>
                  </a:lnTo>
                  <a:lnTo>
                    <a:pt x="217" y="252"/>
                  </a:lnTo>
                  <a:lnTo>
                    <a:pt x="253" y="252"/>
                  </a:lnTo>
                  <a:lnTo>
                    <a:pt x="265" y="252"/>
                  </a:lnTo>
                  <a:lnTo>
                    <a:pt x="271" y="252"/>
                  </a:lnTo>
                  <a:lnTo>
                    <a:pt x="283" y="252"/>
                  </a:lnTo>
                  <a:lnTo>
                    <a:pt x="289" y="252"/>
                  </a:lnTo>
                  <a:lnTo>
                    <a:pt x="361" y="252"/>
                  </a:lnTo>
                  <a:lnTo>
                    <a:pt x="361" y="222"/>
                  </a:lnTo>
                  <a:lnTo>
                    <a:pt x="361" y="150"/>
                  </a:lnTo>
                  <a:lnTo>
                    <a:pt x="361" y="144"/>
                  </a:lnTo>
                  <a:lnTo>
                    <a:pt x="361" y="90"/>
                  </a:lnTo>
                  <a:lnTo>
                    <a:pt x="361" y="6"/>
                  </a:lnTo>
                  <a:lnTo>
                    <a:pt x="325" y="6"/>
                  </a:lnTo>
                  <a:lnTo>
                    <a:pt x="289" y="6"/>
                  </a:lnTo>
                  <a:lnTo>
                    <a:pt x="289" y="0"/>
                  </a:lnTo>
                  <a:lnTo>
                    <a:pt x="247" y="0"/>
                  </a:lnTo>
                  <a:lnTo>
                    <a:pt x="217" y="0"/>
                  </a:lnTo>
                  <a:lnTo>
                    <a:pt x="217" y="6"/>
                  </a:lnTo>
                  <a:lnTo>
                    <a:pt x="192" y="6"/>
                  </a:lnTo>
                  <a:lnTo>
                    <a:pt x="186" y="6"/>
                  </a:lnTo>
                  <a:lnTo>
                    <a:pt x="144" y="6"/>
                  </a:lnTo>
                  <a:lnTo>
                    <a:pt x="114" y="6"/>
                  </a:lnTo>
                  <a:lnTo>
                    <a:pt x="72" y="6"/>
                  </a:lnTo>
                  <a:lnTo>
                    <a:pt x="18" y="6"/>
                  </a:lnTo>
                  <a:lnTo>
                    <a:pt x="6" y="6"/>
                  </a:lnTo>
                  <a:lnTo>
                    <a:pt x="0" y="6"/>
                  </a:lnTo>
                  <a:lnTo>
                    <a:pt x="0" y="42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0" y="96"/>
                  </a:lnTo>
                  <a:lnTo>
                    <a:pt x="0" y="144"/>
                  </a:lnTo>
                  <a:lnTo>
                    <a:pt x="0" y="150"/>
                  </a:lnTo>
                  <a:lnTo>
                    <a:pt x="0" y="162"/>
                  </a:lnTo>
                  <a:lnTo>
                    <a:pt x="0" y="168"/>
                  </a:lnTo>
                  <a:lnTo>
                    <a:pt x="0" y="216"/>
                  </a:lnTo>
                  <a:lnTo>
                    <a:pt x="0" y="246"/>
                  </a:lnTo>
                  <a:close/>
                </a:path>
              </a:pathLst>
            </a:custGeom>
            <a:solidFill>
              <a:srgbClr val="FFA0A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303" name="Freeform 71"/>
            <p:cNvSpPr>
              <a:spLocks/>
            </p:cNvSpPr>
            <p:nvPr/>
          </p:nvSpPr>
          <p:spPr bwMode="auto">
            <a:xfrm>
              <a:off x="3357" y="957"/>
              <a:ext cx="445" cy="24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6" y="234"/>
                </a:cxn>
                <a:cxn ang="0">
                  <a:pos x="6" y="234"/>
                </a:cxn>
                <a:cxn ang="0">
                  <a:pos x="0" y="240"/>
                </a:cxn>
                <a:cxn ang="0">
                  <a:pos x="18" y="246"/>
                </a:cxn>
                <a:cxn ang="0">
                  <a:pos x="66" y="246"/>
                </a:cxn>
                <a:cxn ang="0">
                  <a:pos x="97" y="246"/>
                </a:cxn>
                <a:cxn ang="0">
                  <a:pos x="133" y="246"/>
                </a:cxn>
                <a:cxn ang="0">
                  <a:pos x="199" y="246"/>
                </a:cxn>
                <a:cxn ang="0">
                  <a:pos x="283" y="246"/>
                </a:cxn>
                <a:cxn ang="0">
                  <a:pos x="313" y="246"/>
                </a:cxn>
                <a:cxn ang="0">
                  <a:pos x="313" y="234"/>
                </a:cxn>
                <a:cxn ang="0">
                  <a:pos x="313" y="228"/>
                </a:cxn>
                <a:cxn ang="0">
                  <a:pos x="325" y="216"/>
                </a:cxn>
                <a:cxn ang="0">
                  <a:pos x="331" y="210"/>
                </a:cxn>
                <a:cxn ang="0">
                  <a:pos x="337" y="204"/>
                </a:cxn>
                <a:cxn ang="0">
                  <a:pos x="337" y="192"/>
                </a:cxn>
                <a:cxn ang="0">
                  <a:pos x="343" y="180"/>
                </a:cxn>
                <a:cxn ang="0">
                  <a:pos x="349" y="174"/>
                </a:cxn>
                <a:cxn ang="0">
                  <a:pos x="349" y="162"/>
                </a:cxn>
                <a:cxn ang="0">
                  <a:pos x="355" y="156"/>
                </a:cxn>
                <a:cxn ang="0">
                  <a:pos x="361" y="144"/>
                </a:cxn>
                <a:cxn ang="0">
                  <a:pos x="373" y="138"/>
                </a:cxn>
                <a:cxn ang="0">
                  <a:pos x="379" y="126"/>
                </a:cxn>
                <a:cxn ang="0">
                  <a:pos x="385" y="120"/>
                </a:cxn>
                <a:cxn ang="0">
                  <a:pos x="397" y="120"/>
                </a:cxn>
                <a:cxn ang="0">
                  <a:pos x="409" y="108"/>
                </a:cxn>
                <a:cxn ang="0">
                  <a:pos x="415" y="96"/>
                </a:cxn>
                <a:cxn ang="0">
                  <a:pos x="421" y="84"/>
                </a:cxn>
                <a:cxn ang="0">
                  <a:pos x="421" y="72"/>
                </a:cxn>
                <a:cxn ang="0">
                  <a:pos x="427" y="66"/>
                </a:cxn>
                <a:cxn ang="0">
                  <a:pos x="439" y="66"/>
                </a:cxn>
                <a:cxn ang="0">
                  <a:pos x="439" y="54"/>
                </a:cxn>
                <a:cxn ang="0">
                  <a:pos x="409" y="54"/>
                </a:cxn>
                <a:cxn ang="0">
                  <a:pos x="361" y="6"/>
                </a:cxn>
                <a:cxn ang="0">
                  <a:pos x="247" y="6"/>
                </a:cxn>
                <a:cxn ang="0">
                  <a:pos x="217" y="0"/>
                </a:cxn>
                <a:cxn ang="0">
                  <a:pos x="181" y="0"/>
                </a:cxn>
                <a:cxn ang="0">
                  <a:pos x="97" y="0"/>
                </a:cxn>
                <a:cxn ang="0">
                  <a:pos x="30" y="12"/>
                </a:cxn>
                <a:cxn ang="0">
                  <a:pos x="30" y="96"/>
                </a:cxn>
                <a:cxn ang="0">
                  <a:pos x="60" y="108"/>
                </a:cxn>
                <a:cxn ang="0">
                  <a:pos x="54" y="126"/>
                </a:cxn>
                <a:cxn ang="0">
                  <a:pos x="48" y="132"/>
                </a:cxn>
                <a:cxn ang="0">
                  <a:pos x="42" y="138"/>
                </a:cxn>
                <a:cxn ang="0">
                  <a:pos x="42" y="138"/>
                </a:cxn>
                <a:cxn ang="0">
                  <a:pos x="36" y="144"/>
                </a:cxn>
                <a:cxn ang="0">
                  <a:pos x="30" y="150"/>
                </a:cxn>
                <a:cxn ang="0">
                  <a:pos x="24" y="156"/>
                </a:cxn>
                <a:cxn ang="0">
                  <a:pos x="18" y="174"/>
                </a:cxn>
                <a:cxn ang="0">
                  <a:pos x="12" y="198"/>
                </a:cxn>
                <a:cxn ang="0">
                  <a:pos x="0" y="216"/>
                </a:cxn>
              </a:cxnLst>
              <a:rect l="0" t="0" r="r" b="b"/>
              <a:pathLst>
                <a:path w="445" h="246">
                  <a:moveTo>
                    <a:pt x="0" y="222"/>
                  </a:moveTo>
                  <a:lnTo>
                    <a:pt x="0" y="228"/>
                  </a:lnTo>
                  <a:lnTo>
                    <a:pt x="6" y="228"/>
                  </a:lnTo>
                  <a:lnTo>
                    <a:pt x="6" y="234"/>
                  </a:lnTo>
                  <a:lnTo>
                    <a:pt x="6" y="240"/>
                  </a:lnTo>
                  <a:lnTo>
                    <a:pt x="6" y="234"/>
                  </a:lnTo>
                  <a:lnTo>
                    <a:pt x="6" y="240"/>
                  </a:lnTo>
                  <a:lnTo>
                    <a:pt x="0" y="240"/>
                  </a:lnTo>
                  <a:lnTo>
                    <a:pt x="0" y="246"/>
                  </a:lnTo>
                  <a:lnTo>
                    <a:pt x="18" y="246"/>
                  </a:lnTo>
                  <a:lnTo>
                    <a:pt x="24" y="246"/>
                  </a:lnTo>
                  <a:lnTo>
                    <a:pt x="66" y="246"/>
                  </a:lnTo>
                  <a:lnTo>
                    <a:pt x="79" y="246"/>
                  </a:lnTo>
                  <a:lnTo>
                    <a:pt x="97" y="246"/>
                  </a:lnTo>
                  <a:lnTo>
                    <a:pt x="103" y="246"/>
                  </a:lnTo>
                  <a:lnTo>
                    <a:pt x="133" y="246"/>
                  </a:lnTo>
                  <a:lnTo>
                    <a:pt x="175" y="246"/>
                  </a:lnTo>
                  <a:lnTo>
                    <a:pt x="199" y="246"/>
                  </a:lnTo>
                  <a:lnTo>
                    <a:pt x="247" y="246"/>
                  </a:lnTo>
                  <a:lnTo>
                    <a:pt x="283" y="246"/>
                  </a:lnTo>
                  <a:lnTo>
                    <a:pt x="295" y="246"/>
                  </a:lnTo>
                  <a:lnTo>
                    <a:pt x="313" y="246"/>
                  </a:lnTo>
                  <a:lnTo>
                    <a:pt x="313" y="240"/>
                  </a:lnTo>
                  <a:lnTo>
                    <a:pt x="313" y="234"/>
                  </a:lnTo>
                  <a:lnTo>
                    <a:pt x="319" y="234"/>
                  </a:lnTo>
                  <a:lnTo>
                    <a:pt x="313" y="228"/>
                  </a:lnTo>
                  <a:lnTo>
                    <a:pt x="319" y="222"/>
                  </a:lnTo>
                  <a:lnTo>
                    <a:pt x="325" y="216"/>
                  </a:lnTo>
                  <a:lnTo>
                    <a:pt x="325" y="210"/>
                  </a:lnTo>
                  <a:lnTo>
                    <a:pt x="331" y="210"/>
                  </a:lnTo>
                  <a:lnTo>
                    <a:pt x="331" y="204"/>
                  </a:lnTo>
                  <a:lnTo>
                    <a:pt x="337" y="204"/>
                  </a:lnTo>
                  <a:lnTo>
                    <a:pt x="337" y="198"/>
                  </a:lnTo>
                  <a:lnTo>
                    <a:pt x="337" y="192"/>
                  </a:lnTo>
                  <a:lnTo>
                    <a:pt x="343" y="192"/>
                  </a:lnTo>
                  <a:lnTo>
                    <a:pt x="343" y="180"/>
                  </a:lnTo>
                  <a:lnTo>
                    <a:pt x="349" y="180"/>
                  </a:lnTo>
                  <a:lnTo>
                    <a:pt x="349" y="174"/>
                  </a:lnTo>
                  <a:lnTo>
                    <a:pt x="349" y="168"/>
                  </a:lnTo>
                  <a:lnTo>
                    <a:pt x="349" y="162"/>
                  </a:lnTo>
                  <a:lnTo>
                    <a:pt x="355" y="162"/>
                  </a:lnTo>
                  <a:lnTo>
                    <a:pt x="355" y="156"/>
                  </a:lnTo>
                  <a:lnTo>
                    <a:pt x="361" y="156"/>
                  </a:lnTo>
                  <a:lnTo>
                    <a:pt x="361" y="144"/>
                  </a:lnTo>
                  <a:lnTo>
                    <a:pt x="367" y="138"/>
                  </a:lnTo>
                  <a:lnTo>
                    <a:pt x="373" y="138"/>
                  </a:lnTo>
                  <a:lnTo>
                    <a:pt x="373" y="126"/>
                  </a:lnTo>
                  <a:lnTo>
                    <a:pt x="379" y="126"/>
                  </a:lnTo>
                  <a:lnTo>
                    <a:pt x="379" y="120"/>
                  </a:lnTo>
                  <a:lnTo>
                    <a:pt x="385" y="120"/>
                  </a:lnTo>
                  <a:lnTo>
                    <a:pt x="391" y="120"/>
                  </a:lnTo>
                  <a:lnTo>
                    <a:pt x="397" y="120"/>
                  </a:lnTo>
                  <a:lnTo>
                    <a:pt x="403" y="114"/>
                  </a:lnTo>
                  <a:lnTo>
                    <a:pt x="409" y="108"/>
                  </a:lnTo>
                  <a:lnTo>
                    <a:pt x="415" y="102"/>
                  </a:lnTo>
                  <a:lnTo>
                    <a:pt x="415" y="96"/>
                  </a:lnTo>
                  <a:lnTo>
                    <a:pt x="421" y="96"/>
                  </a:lnTo>
                  <a:lnTo>
                    <a:pt x="421" y="84"/>
                  </a:lnTo>
                  <a:lnTo>
                    <a:pt x="421" y="78"/>
                  </a:lnTo>
                  <a:lnTo>
                    <a:pt x="421" y="72"/>
                  </a:lnTo>
                  <a:lnTo>
                    <a:pt x="427" y="72"/>
                  </a:lnTo>
                  <a:lnTo>
                    <a:pt x="427" y="66"/>
                  </a:lnTo>
                  <a:lnTo>
                    <a:pt x="433" y="66"/>
                  </a:lnTo>
                  <a:lnTo>
                    <a:pt x="439" y="66"/>
                  </a:lnTo>
                  <a:lnTo>
                    <a:pt x="439" y="60"/>
                  </a:lnTo>
                  <a:lnTo>
                    <a:pt x="439" y="54"/>
                  </a:lnTo>
                  <a:lnTo>
                    <a:pt x="445" y="54"/>
                  </a:lnTo>
                  <a:lnTo>
                    <a:pt x="409" y="54"/>
                  </a:lnTo>
                  <a:lnTo>
                    <a:pt x="361" y="54"/>
                  </a:lnTo>
                  <a:lnTo>
                    <a:pt x="361" y="6"/>
                  </a:lnTo>
                  <a:lnTo>
                    <a:pt x="265" y="6"/>
                  </a:lnTo>
                  <a:lnTo>
                    <a:pt x="247" y="6"/>
                  </a:lnTo>
                  <a:lnTo>
                    <a:pt x="241" y="0"/>
                  </a:lnTo>
                  <a:lnTo>
                    <a:pt x="217" y="0"/>
                  </a:lnTo>
                  <a:lnTo>
                    <a:pt x="205" y="0"/>
                  </a:lnTo>
                  <a:lnTo>
                    <a:pt x="181" y="0"/>
                  </a:lnTo>
                  <a:lnTo>
                    <a:pt x="157" y="0"/>
                  </a:lnTo>
                  <a:lnTo>
                    <a:pt x="97" y="0"/>
                  </a:lnTo>
                  <a:lnTo>
                    <a:pt x="30" y="0"/>
                  </a:lnTo>
                  <a:lnTo>
                    <a:pt x="30" y="12"/>
                  </a:lnTo>
                  <a:lnTo>
                    <a:pt x="30" y="54"/>
                  </a:lnTo>
                  <a:lnTo>
                    <a:pt x="30" y="96"/>
                  </a:lnTo>
                  <a:lnTo>
                    <a:pt x="73" y="96"/>
                  </a:lnTo>
                  <a:lnTo>
                    <a:pt x="60" y="108"/>
                  </a:lnTo>
                  <a:lnTo>
                    <a:pt x="54" y="114"/>
                  </a:lnTo>
                  <a:lnTo>
                    <a:pt x="54" y="126"/>
                  </a:lnTo>
                  <a:lnTo>
                    <a:pt x="54" y="132"/>
                  </a:lnTo>
                  <a:lnTo>
                    <a:pt x="48" y="132"/>
                  </a:lnTo>
                  <a:lnTo>
                    <a:pt x="42" y="132"/>
                  </a:lnTo>
                  <a:lnTo>
                    <a:pt x="42" y="138"/>
                  </a:lnTo>
                  <a:lnTo>
                    <a:pt x="42" y="144"/>
                  </a:lnTo>
                  <a:lnTo>
                    <a:pt x="42" y="138"/>
                  </a:lnTo>
                  <a:lnTo>
                    <a:pt x="42" y="144"/>
                  </a:lnTo>
                  <a:lnTo>
                    <a:pt x="36" y="144"/>
                  </a:lnTo>
                  <a:lnTo>
                    <a:pt x="30" y="144"/>
                  </a:lnTo>
                  <a:lnTo>
                    <a:pt x="30" y="150"/>
                  </a:lnTo>
                  <a:lnTo>
                    <a:pt x="24" y="150"/>
                  </a:lnTo>
                  <a:lnTo>
                    <a:pt x="24" y="156"/>
                  </a:lnTo>
                  <a:lnTo>
                    <a:pt x="18" y="162"/>
                  </a:lnTo>
                  <a:lnTo>
                    <a:pt x="18" y="174"/>
                  </a:lnTo>
                  <a:lnTo>
                    <a:pt x="12" y="186"/>
                  </a:lnTo>
                  <a:lnTo>
                    <a:pt x="12" y="198"/>
                  </a:lnTo>
                  <a:lnTo>
                    <a:pt x="6" y="210"/>
                  </a:lnTo>
                  <a:lnTo>
                    <a:pt x="0" y="216"/>
                  </a:lnTo>
                  <a:lnTo>
                    <a:pt x="0" y="222"/>
                  </a:lnTo>
                  <a:close/>
                </a:path>
              </a:pathLst>
            </a:custGeom>
            <a:solidFill>
              <a:srgbClr val="D0D0D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304" name="Freeform 72"/>
            <p:cNvSpPr>
              <a:spLocks/>
            </p:cNvSpPr>
            <p:nvPr/>
          </p:nvSpPr>
          <p:spPr bwMode="auto">
            <a:xfrm>
              <a:off x="3021" y="963"/>
              <a:ext cx="409" cy="306"/>
            </a:xfrm>
            <a:custGeom>
              <a:avLst/>
              <a:gdLst/>
              <a:ahLst/>
              <a:cxnLst>
                <a:cxn ang="0">
                  <a:pos x="72" y="300"/>
                </a:cxn>
                <a:cxn ang="0">
                  <a:pos x="144" y="300"/>
                </a:cxn>
                <a:cxn ang="0">
                  <a:pos x="228" y="306"/>
                </a:cxn>
                <a:cxn ang="0">
                  <a:pos x="324" y="270"/>
                </a:cxn>
                <a:cxn ang="0">
                  <a:pos x="330" y="258"/>
                </a:cxn>
                <a:cxn ang="0">
                  <a:pos x="330" y="246"/>
                </a:cxn>
                <a:cxn ang="0">
                  <a:pos x="336" y="234"/>
                </a:cxn>
                <a:cxn ang="0">
                  <a:pos x="342" y="234"/>
                </a:cxn>
                <a:cxn ang="0">
                  <a:pos x="336" y="222"/>
                </a:cxn>
                <a:cxn ang="0">
                  <a:pos x="342" y="204"/>
                </a:cxn>
                <a:cxn ang="0">
                  <a:pos x="354" y="168"/>
                </a:cxn>
                <a:cxn ang="0">
                  <a:pos x="360" y="144"/>
                </a:cxn>
                <a:cxn ang="0">
                  <a:pos x="372" y="138"/>
                </a:cxn>
                <a:cxn ang="0">
                  <a:pos x="378" y="138"/>
                </a:cxn>
                <a:cxn ang="0">
                  <a:pos x="384" y="126"/>
                </a:cxn>
                <a:cxn ang="0">
                  <a:pos x="390" y="108"/>
                </a:cxn>
                <a:cxn ang="0">
                  <a:pos x="366" y="90"/>
                </a:cxn>
                <a:cxn ang="0">
                  <a:pos x="210" y="84"/>
                </a:cxn>
                <a:cxn ang="0">
                  <a:pos x="204" y="84"/>
                </a:cxn>
                <a:cxn ang="0">
                  <a:pos x="192" y="114"/>
                </a:cxn>
                <a:cxn ang="0">
                  <a:pos x="192" y="108"/>
                </a:cxn>
                <a:cxn ang="0">
                  <a:pos x="180" y="102"/>
                </a:cxn>
                <a:cxn ang="0">
                  <a:pos x="168" y="84"/>
                </a:cxn>
                <a:cxn ang="0">
                  <a:pos x="156" y="78"/>
                </a:cxn>
                <a:cxn ang="0">
                  <a:pos x="138" y="72"/>
                </a:cxn>
                <a:cxn ang="0">
                  <a:pos x="138" y="54"/>
                </a:cxn>
                <a:cxn ang="0">
                  <a:pos x="132" y="42"/>
                </a:cxn>
                <a:cxn ang="0">
                  <a:pos x="114" y="42"/>
                </a:cxn>
                <a:cxn ang="0">
                  <a:pos x="108" y="30"/>
                </a:cxn>
                <a:cxn ang="0">
                  <a:pos x="90" y="30"/>
                </a:cxn>
                <a:cxn ang="0">
                  <a:pos x="84" y="24"/>
                </a:cxn>
                <a:cxn ang="0">
                  <a:pos x="78" y="12"/>
                </a:cxn>
                <a:cxn ang="0">
                  <a:pos x="78" y="0"/>
                </a:cxn>
                <a:cxn ang="0">
                  <a:pos x="66" y="12"/>
                </a:cxn>
                <a:cxn ang="0">
                  <a:pos x="48" y="12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6"/>
                </a:cxn>
                <a:cxn ang="0">
                  <a:pos x="6" y="108"/>
                </a:cxn>
                <a:cxn ang="0">
                  <a:pos x="0" y="156"/>
                </a:cxn>
                <a:cxn ang="0">
                  <a:pos x="0" y="192"/>
                </a:cxn>
                <a:cxn ang="0">
                  <a:pos x="0" y="216"/>
                </a:cxn>
                <a:cxn ang="0">
                  <a:pos x="0" y="258"/>
                </a:cxn>
                <a:cxn ang="0">
                  <a:pos x="0" y="282"/>
                </a:cxn>
                <a:cxn ang="0">
                  <a:pos x="0" y="300"/>
                </a:cxn>
              </a:cxnLst>
              <a:rect l="0" t="0" r="r" b="b"/>
              <a:pathLst>
                <a:path w="409" h="306">
                  <a:moveTo>
                    <a:pt x="0" y="300"/>
                  </a:moveTo>
                  <a:lnTo>
                    <a:pt x="42" y="300"/>
                  </a:lnTo>
                  <a:lnTo>
                    <a:pt x="72" y="300"/>
                  </a:lnTo>
                  <a:lnTo>
                    <a:pt x="102" y="300"/>
                  </a:lnTo>
                  <a:lnTo>
                    <a:pt x="126" y="300"/>
                  </a:lnTo>
                  <a:lnTo>
                    <a:pt x="144" y="300"/>
                  </a:lnTo>
                  <a:lnTo>
                    <a:pt x="174" y="300"/>
                  </a:lnTo>
                  <a:lnTo>
                    <a:pt x="216" y="306"/>
                  </a:lnTo>
                  <a:lnTo>
                    <a:pt x="228" y="306"/>
                  </a:lnTo>
                  <a:lnTo>
                    <a:pt x="240" y="306"/>
                  </a:lnTo>
                  <a:lnTo>
                    <a:pt x="324" y="306"/>
                  </a:lnTo>
                  <a:lnTo>
                    <a:pt x="324" y="270"/>
                  </a:lnTo>
                  <a:lnTo>
                    <a:pt x="330" y="276"/>
                  </a:lnTo>
                  <a:lnTo>
                    <a:pt x="330" y="270"/>
                  </a:lnTo>
                  <a:lnTo>
                    <a:pt x="330" y="258"/>
                  </a:lnTo>
                  <a:lnTo>
                    <a:pt x="330" y="252"/>
                  </a:lnTo>
                  <a:lnTo>
                    <a:pt x="336" y="252"/>
                  </a:lnTo>
                  <a:lnTo>
                    <a:pt x="330" y="246"/>
                  </a:lnTo>
                  <a:lnTo>
                    <a:pt x="336" y="246"/>
                  </a:lnTo>
                  <a:lnTo>
                    <a:pt x="336" y="240"/>
                  </a:lnTo>
                  <a:lnTo>
                    <a:pt x="336" y="234"/>
                  </a:lnTo>
                  <a:lnTo>
                    <a:pt x="342" y="234"/>
                  </a:lnTo>
                  <a:lnTo>
                    <a:pt x="342" y="228"/>
                  </a:lnTo>
                  <a:lnTo>
                    <a:pt x="342" y="234"/>
                  </a:lnTo>
                  <a:lnTo>
                    <a:pt x="342" y="228"/>
                  </a:lnTo>
                  <a:lnTo>
                    <a:pt x="342" y="222"/>
                  </a:lnTo>
                  <a:lnTo>
                    <a:pt x="336" y="222"/>
                  </a:lnTo>
                  <a:lnTo>
                    <a:pt x="336" y="216"/>
                  </a:lnTo>
                  <a:lnTo>
                    <a:pt x="336" y="210"/>
                  </a:lnTo>
                  <a:lnTo>
                    <a:pt x="342" y="204"/>
                  </a:lnTo>
                  <a:lnTo>
                    <a:pt x="348" y="192"/>
                  </a:lnTo>
                  <a:lnTo>
                    <a:pt x="348" y="180"/>
                  </a:lnTo>
                  <a:lnTo>
                    <a:pt x="354" y="168"/>
                  </a:lnTo>
                  <a:lnTo>
                    <a:pt x="354" y="156"/>
                  </a:lnTo>
                  <a:lnTo>
                    <a:pt x="360" y="150"/>
                  </a:lnTo>
                  <a:lnTo>
                    <a:pt x="360" y="144"/>
                  </a:lnTo>
                  <a:lnTo>
                    <a:pt x="366" y="144"/>
                  </a:lnTo>
                  <a:lnTo>
                    <a:pt x="366" y="138"/>
                  </a:lnTo>
                  <a:lnTo>
                    <a:pt x="372" y="138"/>
                  </a:lnTo>
                  <a:lnTo>
                    <a:pt x="378" y="138"/>
                  </a:lnTo>
                  <a:lnTo>
                    <a:pt x="378" y="132"/>
                  </a:lnTo>
                  <a:lnTo>
                    <a:pt x="378" y="138"/>
                  </a:lnTo>
                  <a:lnTo>
                    <a:pt x="378" y="132"/>
                  </a:lnTo>
                  <a:lnTo>
                    <a:pt x="378" y="126"/>
                  </a:lnTo>
                  <a:lnTo>
                    <a:pt x="384" y="126"/>
                  </a:lnTo>
                  <a:lnTo>
                    <a:pt x="390" y="126"/>
                  </a:lnTo>
                  <a:lnTo>
                    <a:pt x="390" y="120"/>
                  </a:lnTo>
                  <a:lnTo>
                    <a:pt x="390" y="108"/>
                  </a:lnTo>
                  <a:lnTo>
                    <a:pt x="396" y="102"/>
                  </a:lnTo>
                  <a:lnTo>
                    <a:pt x="409" y="90"/>
                  </a:lnTo>
                  <a:lnTo>
                    <a:pt x="366" y="90"/>
                  </a:lnTo>
                  <a:lnTo>
                    <a:pt x="336" y="90"/>
                  </a:lnTo>
                  <a:lnTo>
                    <a:pt x="234" y="90"/>
                  </a:lnTo>
                  <a:lnTo>
                    <a:pt x="210" y="84"/>
                  </a:lnTo>
                  <a:lnTo>
                    <a:pt x="210" y="90"/>
                  </a:lnTo>
                  <a:lnTo>
                    <a:pt x="204" y="90"/>
                  </a:lnTo>
                  <a:lnTo>
                    <a:pt x="204" y="84"/>
                  </a:lnTo>
                  <a:lnTo>
                    <a:pt x="198" y="90"/>
                  </a:lnTo>
                  <a:lnTo>
                    <a:pt x="192" y="96"/>
                  </a:lnTo>
                  <a:lnTo>
                    <a:pt x="192" y="114"/>
                  </a:lnTo>
                  <a:lnTo>
                    <a:pt x="186" y="114"/>
                  </a:lnTo>
                  <a:lnTo>
                    <a:pt x="186" y="108"/>
                  </a:lnTo>
                  <a:lnTo>
                    <a:pt x="192" y="108"/>
                  </a:lnTo>
                  <a:lnTo>
                    <a:pt x="186" y="108"/>
                  </a:lnTo>
                  <a:lnTo>
                    <a:pt x="186" y="102"/>
                  </a:lnTo>
                  <a:lnTo>
                    <a:pt x="180" y="102"/>
                  </a:lnTo>
                  <a:lnTo>
                    <a:pt x="180" y="90"/>
                  </a:lnTo>
                  <a:lnTo>
                    <a:pt x="174" y="90"/>
                  </a:lnTo>
                  <a:lnTo>
                    <a:pt x="168" y="84"/>
                  </a:lnTo>
                  <a:lnTo>
                    <a:pt x="162" y="84"/>
                  </a:lnTo>
                  <a:lnTo>
                    <a:pt x="156" y="84"/>
                  </a:lnTo>
                  <a:lnTo>
                    <a:pt x="156" y="78"/>
                  </a:lnTo>
                  <a:lnTo>
                    <a:pt x="150" y="78"/>
                  </a:lnTo>
                  <a:lnTo>
                    <a:pt x="144" y="72"/>
                  </a:lnTo>
                  <a:lnTo>
                    <a:pt x="138" y="72"/>
                  </a:lnTo>
                  <a:lnTo>
                    <a:pt x="138" y="66"/>
                  </a:lnTo>
                  <a:lnTo>
                    <a:pt x="138" y="60"/>
                  </a:lnTo>
                  <a:lnTo>
                    <a:pt x="138" y="54"/>
                  </a:lnTo>
                  <a:lnTo>
                    <a:pt x="132" y="54"/>
                  </a:lnTo>
                  <a:lnTo>
                    <a:pt x="132" y="48"/>
                  </a:lnTo>
                  <a:lnTo>
                    <a:pt x="132" y="42"/>
                  </a:lnTo>
                  <a:lnTo>
                    <a:pt x="126" y="42"/>
                  </a:lnTo>
                  <a:lnTo>
                    <a:pt x="120" y="42"/>
                  </a:lnTo>
                  <a:lnTo>
                    <a:pt x="114" y="42"/>
                  </a:lnTo>
                  <a:lnTo>
                    <a:pt x="108" y="42"/>
                  </a:lnTo>
                  <a:lnTo>
                    <a:pt x="108" y="36"/>
                  </a:lnTo>
                  <a:lnTo>
                    <a:pt x="108" y="30"/>
                  </a:lnTo>
                  <a:lnTo>
                    <a:pt x="102" y="30"/>
                  </a:lnTo>
                  <a:lnTo>
                    <a:pt x="96" y="30"/>
                  </a:lnTo>
                  <a:lnTo>
                    <a:pt x="90" y="30"/>
                  </a:lnTo>
                  <a:lnTo>
                    <a:pt x="90" y="24"/>
                  </a:lnTo>
                  <a:lnTo>
                    <a:pt x="84" y="30"/>
                  </a:lnTo>
                  <a:lnTo>
                    <a:pt x="84" y="24"/>
                  </a:lnTo>
                  <a:lnTo>
                    <a:pt x="84" y="18"/>
                  </a:lnTo>
                  <a:lnTo>
                    <a:pt x="84" y="12"/>
                  </a:lnTo>
                  <a:lnTo>
                    <a:pt x="78" y="12"/>
                  </a:lnTo>
                  <a:lnTo>
                    <a:pt x="78" y="18"/>
                  </a:lnTo>
                  <a:lnTo>
                    <a:pt x="78" y="24"/>
                  </a:lnTo>
                  <a:lnTo>
                    <a:pt x="78" y="0"/>
                  </a:lnTo>
                  <a:lnTo>
                    <a:pt x="66" y="0"/>
                  </a:lnTo>
                  <a:lnTo>
                    <a:pt x="66" y="6"/>
                  </a:lnTo>
                  <a:lnTo>
                    <a:pt x="66" y="12"/>
                  </a:lnTo>
                  <a:lnTo>
                    <a:pt x="60" y="12"/>
                  </a:lnTo>
                  <a:lnTo>
                    <a:pt x="54" y="12"/>
                  </a:lnTo>
                  <a:lnTo>
                    <a:pt x="48" y="12"/>
                  </a:lnTo>
                  <a:lnTo>
                    <a:pt x="36" y="12"/>
                  </a:lnTo>
                  <a:lnTo>
                    <a:pt x="30" y="12"/>
                  </a:lnTo>
                  <a:lnTo>
                    <a:pt x="12" y="12"/>
                  </a:lnTo>
                  <a:lnTo>
                    <a:pt x="12" y="24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0" y="54"/>
                  </a:lnTo>
                  <a:lnTo>
                    <a:pt x="0" y="60"/>
                  </a:lnTo>
                  <a:lnTo>
                    <a:pt x="0" y="66"/>
                  </a:lnTo>
                  <a:lnTo>
                    <a:pt x="0" y="84"/>
                  </a:lnTo>
                  <a:lnTo>
                    <a:pt x="6" y="84"/>
                  </a:lnTo>
                  <a:lnTo>
                    <a:pt x="6" y="108"/>
                  </a:lnTo>
                  <a:lnTo>
                    <a:pt x="6" y="120"/>
                  </a:lnTo>
                  <a:lnTo>
                    <a:pt x="0" y="132"/>
                  </a:lnTo>
                  <a:lnTo>
                    <a:pt x="0" y="156"/>
                  </a:lnTo>
                  <a:lnTo>
                    <a:pt x="0" y="162"/>
                  </a:lnTo>
                  <a:lnTo>
                    <a:pt x="0" y="168"/>
                  </a:lnTo>
                  <a:lnTo>
                    <a:pt x="0" y="192"/>
                  </a:lnTo>
                  <a:lnTo>
                    <a:pt x="0" y="204"/>
                  </a:lnTo>
                  <a:lnTo>
                    <a:pt x="0" y="210"/>
                  </a:lnTo>
                  <a:lnTo>
                    <a:pt x="0" y="216"/>
                  </a:lnTo>
                  <a:lnTo>
                    <a:pt x="0" y="246"/>
                  </a:lnTo>
                  <a:lnTo>
                    <a:pt x="0" y="252"/>
                  </a:lnTo>
                  <a:lnTo>
                    <a:pt x="0" y="258"/>
                  </a:lnTo>
                  <a:lnTo>
                    <a:pt x="0" y="270"/>
                  </a:lnTo>
                  <a:lnTo>
                    <a:pt x="0" y="276"/>
                  </a:lnTo>
                  <a:lnTo>
                    <a:pt x="0" y="282"/>
                  </a:lnTo>
                  <a:lnTo>
                    <a:pt x="0" y="288"/>
                  </a:lnTo>
                  <a:lnTo>
                    <a:pt x="0" y="294"/>
                  </a:lnTo>
                  <a:lnTo>
                    <a:pt x="0" y="300"/>
                  </a:lnTo>
                  <a:close/>
                </a:path>
              </a:pathLst>
            </a:custGeom>
            <a:solidFill>
              <a:srgbClr val="FF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305" name="Freeform 73"/>
            <p:cNvSpPr>
              <a:spLocks/>
            </p:cNvSpPr>
            <p:nvPr/>
          </p:nvSpPr>
          <p:spPr bwMode="auto">
            <a:xfrm>
              <a:off x="3189" y="2067"/>
              <a:ext cx="469" cy="234"/>
            </a:xfrm>
            <a:custGeom>
              <a:avLst/>
              <a:gdLst/>
              <a:ahLst/>
              <a:cxnLst>
                <a:cxn ang="0">
                  <a:pos x="36" y="216"/>
                </a:cxn>
                <a:cxn ang="0">
                  <a:pos x="132" y="216"/>
                </a:cxn>
                <a:cxn ang="0">
                  <a:pos x="241" y="216"/>
                </a:cxn>
                <a:cxn ang="0">
                  <a:pos x="289" y="222"/>
                </a:cxn>
                <a:cxn ang="0">
                  <a:pos x="349" y="222"/>
                </a:cxn>
                <a:cxn ang="0">
                  <a:pos x="349" y="198"/>
                </a:cxn>
                <a:cxn ang="0">
                  <a:pos x="367" y="174"/>
                </a:cxn>
                <a:cxn ang="0">
                  <a:pos x="379" y="180"/>
                </a:cxn>
                <a:cxn ang="0">
                  <a:pos x="379" y="198"/>
                </a:cxn>
                <a:cxn ang="0">
                  <a:pos x="373" y="216"/>
                </a:cxn>
                <a:cxn ang="0">
                  <a:pos x="379" y="228"/>
                </a:cxn>
                <a:cxn ang="0">
                  <a:pos x="391" y="228"/>
                </a:cxn>
                <a:cxn ang="0">
                  <a:pos x="409" y="216"/>
                </a:cxn>
                <a:cxn ang="0">
                  <a:pos x="427" y="198"/>
                </a:cxn>
                <a:cxn ang="0">
                  <a:pos x="433" y="180"/>
                </a:cxn>
                <a:cxn ang="0">
                  <a:pos x="415" y="168"/>
                </a:cxn>
                <a:cxn ang="0">
                  <a:pos x="391" y="174"/>
                </a:cxn>
                <a:cxn ang="0">
                  <a:pos x="379" y="168"/>
                </a:cxn>
                <a:cxn ang="0">
                  <a:pos x="361" y="144"/>
                </a:cxn>
                <a:cxn ang="0">
                  <a:pos x="379" y="132"/>
                </a:cxn>
                <a:cxn ang="0">
                  <a:pos x="379" y="126"/>
                </a:cxn>
                <a:cxn ang="0">
                  <a:pos x="373" y="102"/>
                </a:cxn>
                <a:cxn ang="0">
                  <a:pos x="391" y="90"/>
                </a:cxn>
                <a:cxn ang="0">
                  <a:pos x="409" y="108"/>
                </a:cxn>
                <a:cxn ang="0">
                  <a:pos x="391" y="126"/>
                </a:cxn>
                <a:cxn ang="0">
                  <a:pos x="397" y="144"/>
                </a:cxn>
                <a:cxn ang="0">
                  <a:pos x="427" y="150"/>
                </a:cxn>
                <a:cxn ang="0">
                  <a:pos x="439" y="144"/>
                </a:cxn>
                <a:cxn ang="0">
                  <a:pos x="439" y="120"/>
                </a:cxn>
                <a:cxn ang="0">
                  <a:pos x="427" y="90"/>
                </a:cxn>
                <a:cxn ang="0">
                  <a:pos x="439" y="72"/>
                </a:cxn>
                <a:cxn ang="0">
                  <a:pos x="421" y="42"/>
                </a:cxn>
                <a:cxn ang="0">
                  <a:pos x="421" y="18"/>
                </a:cxn>
                <a:cxn ang="0">
                  <a:pos x="439" y="18"/>
                </a:cxn>
                <a:cxn ang="0">
                  <a:pos x="451" y="24"/>
                </a:cxn>
                <a:cxn ang="0">
                  <a:pos x="451" y="42"/>
                </a:cxn>
                <a:cxn ang="0">
                  <a:pos x="463" y="66"/>
                </a:cxn>
                <a:cxn ang="0">
                  <a:pos x="469" y="42"/>
                </a:cxn>
                <a:cxn ang="0">
                  <a:pos x="433" y="6"/>
                </a:cxn>
                <a:cxn ang="0">
                  <a:pos x="403" y="6"/>
                </a:cxn>
                <a:cxn ang="0">
                  <a:pos x="247" y="6"/>
                </a:cxn>
                <a:cxn ang="0">
                  <a:pos x="204" y="6"/>
                </a:cxn>
                <a:cxn ang="0">
                  <a:pos x="84" y="0"/>
                </a:cxn>
                <a:cxn ang="0">
                  <a:pos x="36" y="0"/>
                </a:cxn>
                <a:cxn ang="0">
                  <a:pos x="0" y="36"/>
                </a:cxn>
                <a:cxn ang="0">
                  <a:pos x="0" y="96"/>
                </a:cxn>
              </a:cxnLst>
              <a:rect l="0" t="0" r="r" b="b"/>
              <a:pathLst>
                <a:path w="469" h="234">
                  <a:moveTo>
                    <a:pt x="0" y="144"/>
                  </a:moveTo>
                  <a:lnTo>
                    <a:pt x="36" y="144"/>
                  </a:lnTo>
                  <a:lnTo>
                    <a:pt x="36" y="216"/>
                  </a:lnTo>
                  <a:lnTo>
                    <a:pt x="54" y="216"/>
                  </a:lnTo>
                  <a:lnTo>
                    <a:pt x="66" y="216"/>
                  </a:lnTo>
                  <a:lnTo>
                    <a:pt x="132" y="216"/>
                  </a:lnTo>
                  <a:lnTo>
                    <a:pt x="162" y="216"/>
                  </a:lnTo>
                  <a:lnTo>
                    <a:pt x="198" y="216"/>
                  </a:lnTo>
                  <a:lnTo>
                    <a:pt x="241" y="216"/>
                  </a:lnTo>
                  <a:lnTo>
                    <a:pt x="247" y="222"/>
                  </a:lnTo>
                  <a:lnTo>
                    <a:pt x="271" y="222"/>
                  </a:lnTo>
                  <a:lnTo>
                    <a:pt x="289" y="222"/>
                  </a:lnTo>
                  <a:lnTo>
                    <a:pt x="301" y="222"/>
                  </a:lnTo>
                  <a:lnTo>
                    <a:pt x="325" y="222"/>
                  </a:lnTo>
                  <a:lnTo>
                    <a:pt x="349" y="222"/>
                  </a:lnTo>
                  <a:lnTo>
                    <a:pt x="349" y="216"/>
                  </a:lnTo>
                  <a:lnTo>
                    <a:pt x="349" y="210"/>
                  </a:lnTo>
                  <a:lnTo>
                    <a:pt x="349" y="198"/>
                  </a:lnTo>
                  <a:lnTo>
                    <a:pt x="355" y="186"/>
                  </a:lnTo>
                  <a:lnTo>
                    <a:pt x="361" y="180"/>
                  </a:lnTo>
                  <a:lnTo>
                    <a:pt x="367" y="174"/>
                  </a:lnTo>
                  <a:lnTo>
                    <a:pt x="373" y="174"/>
                  </a:lnTo>
                  <a:lnTo>
                    <a:pt x="373" y="180"/>
                  </a:lnTo>
                  <a:lnTo>
                    <a:pt x="379" y="180"/>
                  </a:lnTo>
                  <a:lnTo>
                    <a:pt x="379" y="186"/>
                  </a:lnTo>
                  <a:lnTo>
                    <a:pt x="379" y="192"/>
                  </a:lnTo>
                  <a:lnTo>
                    <a:pt x="379" y="198"/>
                  </a:lnTo>
                  <a:lnTo>
                    <a:pt x="373" y="204"/>
                  </a:lnTo>
                  <a:lnTo>
                    <a:pt x="373" y="210"/>
                  </a:lnTo>
                  <a:lnTo>
                    <a:pt x="373" y="216"/>
                  </a:lnTo>
                  <a:lnTo>
                    <a:pt x="373" y="222"/>
                  </a:lnTo>
                  <a:lnTo>
                    <a:pt x="373" y="228"/>
                  </a:lnTo>
                  <a:lnTo>
                    <a:pt x="379" y="228"/>
                  </a:lnTo>
                  <a:lnTo>
                    <a:pt x="385" y="228"/>
                  </a:lnTo>
                  <a:lnTo>
                    <a:pt x="385" y="234"/>
                  </a:lnTo>
                  <a:lnTo>
                    <a:pt x="391" y="228"/>
                  </a:lnTo>
                  <a:lnTo>
                    <a:pt x="397" y="228"/>
                  </a:lnTo>
                  <a:lnTo>
                    <a:pt x="403" y="222"/>
                  </a:lnTo>
                  <a:lnTo>
                    <a:pt x="409" y="216"/>
                  </a:lnTo>
                  <a:lnTo>
                    <a:pt x="415" y="210"/>
                  </a:lnTo>
                  <a:lnTo>
                    <a:pt x="421" y="204"/>
                  </a:lnTo>
                  <a:lnTo>
                    <a:pt x="427" y="198"/>
                  </a:lnTo>
                  <a:lnTo>
                    <a:pt x="433" y="192"/>
                  </a:lnTo>
                  <a:lnTo>
                    <a:pt x="433" y="186"/>
                  </a:lnTo>
                  <a:lnTo>
                    <a:pt x="433" y="180"/>
                  </a:lnTo>
                  <a:lnTo>
                    <a:pt x="427" y="174"/>
                  </a:lnTo>
                  <a:lnTo>
                    <a:pt x="421" y="174"/>
                  </a:lnTo>
                  <a:lnTo>
                    <a:pt x="415" y="168"/>
                  </a:lnTo>
                  <a:lnTo>
                    <a:pt x="409" y="174"/>
                  </a:lnTo>
                  <a:lnTo>
                    <a:pt x="403" y="174"/>
                  </a:lnTo>
                  <a:lnTo>
                    <a:pt x="391" y="174"/>
                  </a:lnTo>
                  <a:lnTo>
                    <a:pt x="385" y="174"/>
                  </a:lnTo>
                  <a:lnTo>
                    <a:pt x="379" y="174"/>
                  </a:lnTo>
                  <a:lnTo>
                    <a:pt x="379" y="168"/>
                  </a:lnTo>
                  <a:lnTo>
                    <a:pt x="361" y="156"/>
                  </a:lnTo>
                  <a:lnTo>
                    <a:pt x="361" y="150"/>
                  </a:lnTo>
                  <a:lnTo>
                    <a:pt x="361" y="144"/>
                  </a:lnTo>
                  <a:lnTo>
                    <a:pt x="367" y="138"/>
                  </a:lnTo>
                  <a:lnTo>
                    <a:pt x="373" y="138"/>
                  </a:lnTo>
                  <a:lnTo>
                    <a:pt x="379" y="132"/>
                  </a:lnTo>
                  <a:lnTo>
                    <a:pt x="385" y="132"/>
                  </a:lnTo>
                  <a:lnTo>
                    <a:pt x="385" y="126"/>
                  </a:lnTo>
                  <a:lnTo>
                    <a:pt x="379" y="126"/>
                  </a:lnTo>
                  <a:lnTo>
                    <a:pt x="379" y="120"/>
                  </a:lnTo>
                  <a:lnTo>
                    <a:pt x="373" y="108"/>
                  </a:lnTo>
                  <a:lnTo>
                    <a:pt x="373" y="102"/>
                  </a:lnTo>
                  <a:lnTo>
                    <a:pt x="379" y="96"/>
                  </a:lnTo>
                  <a:lnTo>
                    <a:pt x="385" y="90"/>
                  </a:lnTo>
                  <a:lnTo>
                    <a:pt x="391" y="90"/>
                  </a:lnTo>
                  <a:lnTo>
                    <a:pt x="397" y="90"/>
                  </a:lnTo>
                  <a:lnTo>
                    <a:pt x="403" y="108"/>
                  </a:lnTo>
                  <a:lnTo>
                    <a:pt x="409" y="108"/>
                  </a:lnTo>
                  <a:lnTo>
                    <a:pt x="409" y="114"/>
                  </a:lnTo>
                  <a:lnTo>
                    <a:pt x="403" y="120"/>
                  </a:lnTo>
                  <a:lnTo>
                    <a:pt x="391" y="126"/>
                  </a:lnTo>
                  <a:lnTo>
                    <a:pt x="391" y="132"/>
                  </a:lnTo>
                  <a:lnTo>
                    <a:pt x="391" y="138"/>
                  </a:lnTo>
                  <a:lnTo>
                    <a:pt x="397" y="144"/>
                  </a:lnTo>
                  <a:lnTo>
                    <a:pt x="409" y="150"/>
                  </a:lnTo>
                  <a:lnTo>
                    <a:pt x="415" y="150"/>
                  </a:lnTo>
                  <a:lnTo>
                    <a:pt x="427" y="150"/>
                  </a:lnTo>
                  <a:lnTo>
                    <a:pt x="433" y="150"/>
                  </a:lnTo>
                  <a:lnTo>
                    <a:pt x="433" y="144"/>
                  </a:lnTo>
                  <a:lnTo>
                    <a:pt x="439" y="144"/>
                  </a:lnTo>
                  <a:lnTo>
                    <a:pt x="439" y="138"/>
                  </a:lnTo>
                  <a:lnTo>
                    <a:pt x="439" y="132"/>
                  </a:lnTo>
                  <a:lnTo>
                    <a:pt x="439" y="120"/>
                  </a:lnTo>
                  <a:lnTo>
                    <a:pt x="427" y="108"/>
                  </a:lnTo>
                  <a:lnTo>
                    <a:pt x="427" y="96"/>
                  </a:lnTo>
                  <a:lnTo>
                    <a:pt x="427" y="90"/>
                  </a:lnTo>
                  <a:lnTo>
                    <a:pt x="433" y="84"/>
                  </a:lnTo>
                  <a:lnTo>
                    <a:pt x="433" y="78"/>
                  </a:lnTo>
                  <a:lnTo>
                    <a:pt x="439" y="72"/>
                  </a:lnTo>
                  <a:lnTo>
                    <a:pt x="433" y="60"/>
                  </a:lnTo>
                  <a:lnTo>
                    <a:pt x="421" y="48"/>
                  </a:lnTo>
                  <a:lnTo>
                    <a:pt x="421" y="42"/>
                  </a:lnTo>
                  <a:lnTo>
                    <a:pt x="415" y="36"/>
                  </a:lnTo>
                  <a:lnTo>
                    <a:pt x="421" y="24"/>
                  </a:lnTo>
                  <a:lnTo>
                    <a:pt x="421" y="18"/>
                  </a:lnTo>
                  <a:lnTo>
                    <a:pt x="433" y="18"/>
                  </a:lnTo>
                  <a:lnTo>
                    <a:pt x="433" y="12"/>
                  </a:lnTo>
                  <a:lnTo>
                    <a:pt x="439" y="18"/>
                  </a:lnTo>
                  <a:lnTo>
                    <a:pt x="445" y="18"/>
                  </a:lnTo>
                  <a:lnTo>
                    <a:pt x="451" y="18"/>
                  </a:lnTo>
                  <a:lnTo>
                    <a:pt x="451" y="24"/>
                  </a:lnTo>
                  <a:lnTo>
                    <a:pt x="457" y="30"/>
                  </a:lnTo>
                  <a:lnTo>
                    <a:pt x="457" y="36"/>
                  </a:lnTo>
                  <a:lnTo>
                    <a:pt x="451" y="42"/>
                  </a:lnTo>
                  <a:lnTo>
                    <a:pt x="457" y="54"/>
                  </a:lnTo>
                  <a:lnTo>
                    <a:pt x="457" y="60"/>
                  </a:lnTo>
                  <a:lnTo>
                    <a:pt x="463" y="66"/>
                  </a:lnTo>
                  <a:lnTo>
                    <a:pt x="469" y="66"/>
                  </a:lnTo>
                  <a:lnTo>
                    <a:pt x="469" y="60"/>
                  </a:lnTo>
                  <a:lnTo>
                    <a:pt x="469" y="42"/>
                  </a:lnTo>
                  <a:lnTo>
                    <a:pt x="469" y="30"/>
                  </a:lnTo>
                  <a:lnTo>
                    <a:pt x="469" y="6"/>
                  </a:lnTo>
                  <a:lnTo>
                    <a:pt x="433" y="6"/>
                  </a:lnTo>
                  <a:lnTo>
                    <a:pt x="427" y="6"/>
                  </a:lnTo>
                  <a:lnTo>
                    <a:pt x="409" y="6"/>
                  </a:lnTo>
                  <a:lnTo>
                    <a:pt x="403" y="6"/>
                  </a:lnTo>
                  <a:lnTo>
                    <a:pt x="325" y="0"/>
                  </a:lnTo>
                  <a:lnTo>
                    <a:pt x="253" y="6"/>
                  </a:lnTo>
                  <a:lnTo>
                    <a:pt x="247" y="6"/>
                  </a:lnTo>
                  <a:lnTo>
                    <a:pt x="228" y="6"/>
                  </a:lnTo>
                  <a:lnTo>
                    <a:pt x="222" y="6"/>
                  </a:lnTo>
                  <a:lnTo>
                    <a:pt x="204" y="6"/>
                  </a:lnTo>
                  <a:lnTo>
                    <a:pt x="120" y="0"/>
                  </a:lnTo>
                  <a:lnTo>
                    <a:pt x="102" y="0"/>
                  </a:lnTo>
                  <a:lnTo>
                    <a:pt x="84" y="0"/>
                  </a:lnTo>
                  <a:lnTo>
                    <a:pt x="66" y="0"/>
                  </a:lnTo>
                  <a:lnTo>
                    <a:pt x="60" y="0"/>
                  </a:lnTo>
                  <a:lnTo>
                    <a:pt x="36" y="0"/>
                  </a:lnTo>
                  <a:lnTo>
                    <a:pt x="6" y="0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0" y="66"/>
                  </a:lnTo>
                  <a:lnTo>
                    <a:pt x="0" y="84"/>
                  </a:lnTo>
                  <a:lnTo>
                    <a:pt x="0" y="96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rgbClr val="FF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306" name="Freeform 74"/>
            <p:cNvSpPr>
              <a:spLocks/>
            </p:cNvSpPr>
            <p:nvPr/>
          </p:nvSpPr>
          <p:spPr bwMode="auto">
            <a:xfrm>
              <a:off x="3736" y="1173"/>
              <a:ext cx="438" cy="504"/>
            </a:xfrm>
            <a:custGeom>
              <a:avLst/>
              <a:gdLst/>
              <a:ahLst/>
              <a:cxnLst>
                <a:cxn ang="0">
                  <a:pos x="0" y="66"/>
                </a:cxn>
                <a:cxn ang="0">
                  <a:pos x="6" y="162"/>
                </a:cxn>
                <a:cxn ang="0">
                  <a:pos x="6" y="222"/>
                </a:cxn>
                <a:cxn ang="0">
                  <a:pos x="6" y="264"/>
                </a:cxn>
                <a:cxn ang="0">
                  <a:pos x="6" y="306"/>
                </a:cxn>
                <a:cxn ang="0">
                  <a:pos x="6" y="336"/>
                </a:cxn>
                <a:cxn ang="0">
                  <a:pos x="6" y="372"/>
                </a:cxn>
                <a:cxn ang="0">
                  <a:pos x="6" y="396"/>
                </a:cxn>
                <a:cxn ang="0">
                  <a:pos x="6" y="426"/>
                </a:cxn>
                <a:cxn ang="0">
                  <a:pos x="6" y="462"/>
                </a:cxn>
                <a:cxn ang="0">
                  <a:pos x="102" y="462"/>
                </a:cxn>
                <a:cxn ang="0">
                  <a:pos x="114" y="438"/>
                </a:cxn>
                <a:cxn ang="0">
                  <a:pos x="132" y="426"/>
                </a:cxn>
                <a:cxn ang="0">
                  <a:pos x="150" y="438"/>
                </a:cxn>
                <a:cxn ang="0">
                  <a:pos x="144" y="462"/>
                </a:cxn>
                <a:cxn ang="0">
                  <a:pos x="150" y="486"/>
                </a:cxn>
                <a:cxn ang="0">
                  <a:pos x="156" y="492"/>
                </a:cxn>
                <a:cxn ang="0">
                  <a:pos x="174" y="468"/>
                </a:cxn>
                <a:cxn ang="0">
                  <a:pos x="180" y="456"/>
                </a:cxn>
                <a:cxn ang="0">
                  <a:pos x="186" y="438"/>
                </a:cxn>
                <a:cxn ang="0">
                  <a:pos x="174" y="426"/>
                </a:cxn>
                <a:cxn ang="0">
                  <a:pos x="162" y="396"/>
                </a:cxn>
                <a:cxn ang="0">
                  <a:pos x="168" y="372"/>
                </a:cxn>
                <a:cxn ang="0">
                  <a:pos x="186" y="366"/>
                </a:cxn>
                <a:cxn ang="0">
                  <a:pos x="204" y="360"/>
                </a:cxn>
                <a:cxn ang="0">
                  <a:pos x="228" y="378"/>
                </a:cxn>
                <a:cxn ang="0">
                  <a:pos x="228" y="390"/>
                </a:cxn>
                <a:cxn ang="0">
                  <a:pos x="246" y="396"/>
                </a:cxn>
                <a:cxn ang="0">
                  <a:pos x="258" y="396"/>
                </a:cxn>
                <a:cxn ang="0">
                  <a:pos x="258" y="384"/>
                </a:cxn>
                <a:cxn ang="0">
                  <a:pos x="252" y="372"/>
                </a:cxn>
                <a:cxn ang="0">
                  <a:pos x="234" y="366"/>
                </a:cxn>
                <a:cxn ang="0">
                  <a:pos x="228" y="336"/>
                </a:cxn>
                <a:cxn ang="0">
                  <a:pos x="240" y="324"/>
                </a:cxn>
                <a:cxn ang="0">
                  <a:pos x="258" y="318"/>
                </a:cxn>
                <a:cxn ang="0">
                  <a:pos x="282" y="306"/>
                </a:cxn>
                <a:cxn ang="0">
                  <a:pos x="294" y="288"/>
                </a:cxn>
                <a:cxn ang="0">
                  <a:pos x="294" y="270"/>
                </a:cxn>
                <a:cxn ang="0">
                  <a:pos x="276" y="276"/>
                </a:cxn>
                <a:cxn ang="0">
                  <a:pos x="264" y="288"/>
                </a:cxn>
                <a:cxn ang="0">
                  <a:pos x="240" y="276"/>
                </a:cxn>
                <a:cxn ang="0">
                  <a:pos x="222" y="222"/>
                </a:cxn>
                <a:cxn ang="0">
                  <a:pos x="258" y="198"/>
                </a:cxn>
                <a:cxn ang="0">
                  <a:pos x="282" y="210"/>
                </a:cxn>
                <a:cxn ang="0">
                  <a:pos x="300" y="198"/>
                </a:cxn>
                <a:cxn ang="0">
                  <a:pos x="324" y="198"/>
                </a:cxn>
                <a:cxn ang="0">
                  <a:pos x="336" y="168"/>
                </a:cxn>
                <a:cxn ang="0">
                  <a:pos x="360" y="156"/>
                </a:cxn>
                <a:cxn ang="0">
                  <a:pos x="384" y="156"/>
                </a:cxn>
                <a:cxn ang="0">
                  <a:pos x="396" y="138"/>
                </a:cxn>
                <a:cxn ang="0">
                  <a:pos x="354" y="114"/>
                </a:cxn>
                <a:cxn ang="0">
                  <a:pos x="354" y="90"/>
                </a:cxn>
                <a:cxn ang="0">
                  <a:pos x="390" y="78"/>
                </a:cxn>
                <a:cxn ang="0">
                  <a:pos x="420" y="96"/>
                </a:cxn>
                <a:cxn ang="0">
                  <a:pos x="438" y="78"/>
                </a:cxn>
                <a:cxn ang="0">
                  <a:pos x="390" y="30"/>
                </a:cxn>
                <a:cxn ang="0">
                  <a:pos x="378" y="6"/>
                </a:cxn>
                <a:cxn ang="0">
                  <a:pos x="318" y="0"/>
                </a:cxn>
                <a:cxn ang="0">
                  <a:pos x="240" y="0"/>
                </a:cxn>
                <a:cxn ang="0">
                  <a:pos x="198" y="0"/>
                </a:cxn>
                <a:cxn ang="0">
                  <a:pos x="72" y="6"/>
                </a:cxn>
              </a:cxnLst>
              <a:rect l="0" t="0" r="r" b="b"/>
              <a:pathLst>
                <a:path w="438" h="504">
                  <a:moveTo>
                    <a:pt x="0" y="6"/>
                  </a:moveTo>
                  <a:lnTo>
                    <a:pt x="6" y="60"/>
                  </a:lnTo>
                  <a:lnTo>
                    <a:pt x="0" y="66"/>
                  </a:lnTo>
                  <a:lnTo>
                    <a:pt x="6" y="78"/>
                  </a:lnTo>
                  <a:lnTo>
                    <a:pt x="6" y="90"/>
                  </a:lnTo>
                  <a:lnTo>
                    <a:pt x="6" y="162"/>
                  </a:lnTo>
                  <a:lnTo>
                    <a:pt x="6" y="174"/>
                  </a:lnTo>
                  <a:lnTo>
                    <a:pt x="6" y="204"/>
                  </a:lnTo>
                  <a:lnTo>
                    <a:pt x="6" y="222"/>
                  </a:lnTo>
                  <a:lnTo>
                    <a:pt x="6" y="246"/>
                  </a:lnTo>
                  <a:lnTo>
                    <a:pt x="6" y="252"/>
                  </a:lnTo>
                  <a:lnTo>
                    <a:pt x="6" y="264"/>
                  </a:lnTo>
                  <a:lnTo>
                    <a:pt x="6" y="288"/>
                  </a:lnTo>
                  <a:lnTo>
                    <a:pt x="6" y="300"/>
                  </a:lnTo>
                  <a:lnTo>
                    <a:pt x="6" y="306"/>
                  </a:lnTo>
                  <a:lnTo>
                    <a:pt x="6" y="312"/>
                  </a:lnTo>
                  <a:lnTo>
                    <a:pt x="6" y="330"/>
                  </a:lnTo>
                  <a:lnTo>
                    <a:pt x="6" y="336"/>
                  </a:lnTo>
                  <a:lnTo>
                    <a:pt x="6" y="354"/>
                  </a:lnTo>
                  <a:lnTo>
                    <a:pt x="6" y="366"/>
                  </a:lnTo>
                  <a:lnTo>
                    <a:pt x="6" y="372"/>
                  </a:lnTo>
                  <a:lnTo>
                    <a:pt x="6" y="378"/>
                  </a:lnTo>
                  <a:lnTo>
                    <a:pt x="6" y="390"/>
                  </a:lnTo>
                  <a:lnTo>
                    <a:pt x="6" y="396"/>
                  </a:lnTo>
                  <a:lnTo>
                    <a:pt x="6" y="408"/>
                  </a:lnTo>
                  <a:lnTo>
                    <a:pt x="6" y="420"/>
                  </a:lnTo>
                  <a:lnTo>
                    <a:pt x="6" y="426"/>
                  </a:lnTo>
                  <a:lnTo>
                    <a:pt x="6" y="450"/>
                  </a:lnTo>
                  <a:lnTo>
                    <a:pt x="6" y="456"/>
                  </a:lnTo>
                  <a:lnTo>
                    <a:pt x="6" y="462"/>
                  </a:lnTo>
                  <a:lnTo>
                    <a:pt x="18" y="462"/>
                  </a:lnTo>
                  <a:lnTo>
                    <a:pt x="30" y="462"/>
                  </a:lnTo>
                  <a:lnTo>
                    <a:pt x="102" y="462"/>
                  </a:lnTo>
                  <a:lnTo>
                    <a:pt x="108" y="456"/>
                  </a:lnTo>
                  <a:lnTo>
                    <a:pt x="114" y="444"/>
                  </a:lnTo>
                  <a:lnTo>
                    <a:pt x="114" y="438"/>
                  </a:lnTo>
                  <a:lnTo>
                    <a:pt x="120" y="432"/>
                  </a:lnTo>
                  <a:lnTo>
                    <a:pt x="126" y="432"/>
                  </a:lnTo>
                  <a:lnTo>
                    <a:pt x="132" y="426"/>
                  </a:lnTo>
                  <a:lnTo>
                    <a:pt x="138" y="426"/>
                  </a:lnTo>
                  <a:lnTo>
                    <a:pt x="144" y="432"/>
                  </a:lnTo>
                  <a:lnTo>
                    <a:pt x="150" y="438"/>
                  </a:lnTo>
                  <a:lnTo>
                    <a:pt x="150" y="444"/>
                  </a:lnTo>
                  <a:lnTo>
                    <a:pt x="150" y="450"/>
                  </a:lnTo>
                  <a:lnTo>
                    <a:pt x="144" y="462"/>
                  </a:lnTo>
                  <a:lnTo>
                    <a:pt x="150" y="474"/>
                  </a:lnTo>
                  <a:lnTo>
                    <a:pt x="156" y="480"/>
                  </a:lnTo>
                  <a:lnTo>
                    <a:pt x="150" y="486"/>
                  </a:lnTo>
                  <a:lnTo>
                    <a:pt x="162" y="504"/>
                  </a:lnTo>
                  <a:lnTo>
                    <a:pt x="168" y="498"/>
                  </a:lnTo>
                  <a:lnTo>
                    <a:pt x="156" y="492"/>
                  </a:lnTo>
                  <a:lnTo>
                    <a:pt x="168" y="480"/>
                  </a:lnTo>
                  <a:lnTo>
                    <a:pt x="168" y="474"/>
                  </a:lnTo>
                  <a:lnTo>
                    <a:pt x="174" y="468"/>
                  </a:lnTo>
                  <a:lnTo>
                    <a:pt x="174" y="462"/>
                  </a:lnTo>
                  <a:lnTo>
                    <a:pt x="180" y="462"/>
                  </a:lnTo>
                  <a:lnTo>
                    <a:pt x="180" y="456"/>
                  </a:lnTo>
                  <a:lnTo>
                    <a:pt x="180" y="450"/>
                  </a:lnTo>
                  <a:lnTo>
                    <a:pt x="180" y="444"/>
                  </a:lnTo>
                  <a:lnTo>
                    <a:pt x="186" y="438"/>
                  </a:lnTo>
                  <a:lnTo>
                    <a:pt x="180" y="432"/>
                  </a:lnTo>
                  <a:lnTo>
                    <a:pt x="174" y="432"/>
                  </a:lnTo>
                  <a:lnTo>
                    <a:pt x="174" y="426"/>
                  </a:lnTo>
                  <a:lnTo>
                    <a:pt x="168" y="414"/>
                  </a:lnTo>
                  <a:lnTo>
                    <a:pt x="162" y="408"/>
                  </a:lnTo>
                  <a:lnTo>
                    <a:pt x="162" y="396"/>
                  </a:lnTo>
                  <a:lnTo>
                    <a:pt x="168" y="384"/>
                  </a:lnTo>
                  <a:lnTo>
                    <a:pt x="168" y="378"/>
                  </a:lnTo>
                  <a:lnTo>
                    <a:pt x="168" y="372"/>
                  </a:lnTo>
                  <a:lnTo>
                    <a:pt x="174" y="366"/>
                  </a:lnTo>
                  <a:lnTo>
                    <a:pt x="180" y="366"/>
                  </a:lnTo>
                  <a:lnTo>
                    <a:pt x="186" y="366"/>
                  </a:lnTo>
                  <a:lnTo>
                    <a:pt x="192" y="360"/>
                  </a:lnTo>
                  <a:lnTo>
                    <a:pt x="198" y="360"/>
                  </a:lnTo>
                  <a:lnTo>
                    <a:pt x="204" y="360"/>
                  </a:lnTo>
                  <a:lnTo>
                    <a:pt x="210" y="366"/>
                  </a:lnTo>
                  <a:lnTo>
                    <a:pt x="222" y="378"/>
                  </a:lnTo>
                  <a:lnTo>
                    <a:pt x="228" y="378"/>
                  </a:lnTo>
                  <a:lnTo>
                    <a:pt x="228" y="384"/>
                  </a:lnTo>
                  <a:lnTo>
                    <a:pt x="222" y="384"/>
                  </a:lnTo>
                  <a:lnTo>
                    <a:pt x="228" y="390"/>
                  </a:lnTo>
                  <a:lnTo>
                    <a:pt x="234" y="396"/>
                  </a:lnTo>
                  <a:lnTo>
                    <a:pt x="240" y="396"/>
                  </a:lnTo>
                  <a:lnTo>
                    <a:pt x="246" y="396"/>
                  </a:lnTo>
                  <a:lnTo>
                    <a:pt x="252" y="402"/>
                  </a:lnTo>
                  <a:lnTo>
                    <a:pt x="252" y="396"/>
                  </a:lnTo>
                  <a:lnTo>
                    <a:pt x="258" y="396"/>
                  </a:lnTo>
                  <a:lnTo>
                    <a:pt x="258" y="390"/>
                  </a:lnTo>
                  <a:lnTo>
                    <a:pt x="264" y="384"/>
                  </a:lnTo>
                  <a:lnTo>
                    <a:pt x="258" y="384"/>
                  </a:lnTo>
                  <a:lnTo>
                    <a:pt x="258" y="378"/>
                  </a:lnTo>
                  <a:lnTo>
                    <a:pt x="258" y="372"/>
                  </a:lnTo>
                  <a:lnTo>
                    <a:pt x="252" y="372"/>
                  </a:lnTo>
                  <a:lnTo>
                    <a:pt x="246" y="372"/>
                  </a:lnTo>
                  <a:lnTo>
                    <a:pt x="246" y="366"/>
                  </a:lnTo>
                  <a:lnTo>
                    <a:pt x="234" y="366"/>
                  </a:lnTo>
                  <a:lnTo>
                    <a:pt x="228" y="348"/>
                  </a:lnTo>
                  <a:lnTo>
                    <a:pt x="222" y="342"/>
                  </a:lnTo>
                  <a:lnTo>
                    <a:pt x="228" y="336"/>
                  </a:lnTo>
                  <a:lnTo>
                    <a:pt x="228" y="330"/>
                  </a:lnTo>
                  <a:lnTo>
                    <a:pt x="234" y="330"/>
                  </a:lnTo>
                  <a:lnTo>
                    <a:pt x="240" y="324"/>
                  </a:lnTo>
                  <a:lnTo>
                    <a:pt x="252" y="318"/>
                  </a:lnTo>
                  <a:lnTo>
                    <a:pt x="258" y="312"/>
                  </a:lnTo>
                  <a:lnTo>
                    <a:pt x="258" y="318"/>
                  </a:lnTo>
                  <a:lnTo>
                    <a:pt x="264" y="318"/>
                  </a:lnTo>
                  <a:lnTo>
                    <a:pt x="270" y="318"/>
                  </a:lnTo>
                  <a:lnTo>
                    <a:pt x="282" y="306"/>
                  </a:lnTo>
                  <a:lnTo>
                    <a:pt x="288" y="306"/>
                  </a:lnTo>
                  <a:lnTo>
                    <a:pt x="294" y="300"/>
                  </a:lnTo>
                  <a:lnTo>
                    <a:pt x="294" y="288"/>
                  </a:lnTo>
                  <a:lnTo>
                    <a:pt x="294" y="282"/>
                  </a:lnTo>
                  <a:lnTo>
                    <a:pt x="294" y="276"/>
                  </a:lnTo>
                  <a:lnTo>
                    <a:pt x="294" y="270"/>
                  </a:lnTo>
                  <a:lnTo>
                    <a:pt x="288" y="270"/>
                  </a:lnTo>
                  <a:lnTo>
                    <a:pt x="282" y="270"/>
                  </a:lnTo>
                  <a:lnTo>
                    <a:pt x="276" y="276"/>
                  </a:lnTo>
                  <a:lnTo>
                    <a:pt x="276" y="282"/>
                  </a:lnTo>
                  <a:lnTo>
                    <a:pt x="270" y="282"/>
                  </a:lnTo>
                  <a:lnTo>
                    <a:pt x="264" y="288"/>
                  </a:lnTo>
                  <a:lnTo>
                    <a:pt x="258" y="288"/>
                  </a:lnTo>
                  <a:lnTo>
                    <a:pt x="246" y="282"/>
                  </a:lnTo>
                  <a:lnTo>
                    <a:pt x="240" y="276"/>
                  </a:lnTo>
                  <a:lnTo>
                    <a:pt x="234" y="270"/>
                  </a:lnTo>
                  <a:lnTo>
                    <a:pt x="228" y="252"/>
                  </a:lnTo>
                  <a:lnTo>
                    <a:pt x="222" y="222"/>
                  </a:lnTo>
                  <a:lnTo>
                    <a:pt x="228" y="216"/>
                  </a:lnTo>
                  <a:lnTo>
                    <a:pt x="252" y="204"/>
                  </a:lnTo>
                  <a:lnTo>
                    <a:pt x="258" y="198"/>
                  </a:lnTo>
                  <a:lnTo>
                    <a:pt x="270" y="204"/>
                  </a:lnTo>
                  <a:lnTo>
                    <a:pt x="276" y="210"/>
                  </a:lnTo>
                  <a:lnTo>
                    <a:pt x="282" y="210"/>
                  </a:lnTo>
                  <a:lnTo>
                    <a:pt x="282" y="216"/>
                  </a:lnTo>
                  <a:lnTo>
                    <a:pt x="288" y="210"/>
                  </a:lnTo>
                  <a:lnTo>
                    <a:pt x="300" y="198"/>
                  </a:lnTo>
                  <a:lnTo>
                    <a:pt x="306" y="204"/>
                  </a:lnTo>
                  <a:lnTo>
                    <a:pt x="312" y="204"/>
                  </a:lnTo>
                  <a:lnTo>
                    <a:pt x="324" y="198"/>
                  </a:lnTo>
                  <a:lnTo>
                    <a:pt x="330" y="186"/>
                  </a:lnTo>
                  <a:lnTo>
                    <a:pt x="330" y="174"/>
                  </a:lnTo>
                  <a:lnTo>
                    <a:pt x="336" y="168"/>
                  </a:lnTo>
                  <a:lnTo>
                    <a:pt x="342" y="162"/>
                  </a:lnTo>
                  <a:lnTo>
                    <a:pt x="354" y="156"/>
                  </a:lnTo>
                  <a:lnTo>
                    <a:pt x="360" y="156"/>
                  </a:lnTo>
                  <a:lnTo>
                    <a:pt x="372" y="162"/>
                  </a:lnTo>
                  <a:lnTo>
                    <a:pt x="378" y="162"/>
                  </a:lnTo>
                  <a:lnTo>
                    <a:pt x="384" y="156"/>
                  </a:lnTo>
                  <a:lnTo>
                    <a:pt x="396" y="150"/>
                  </a:lnTo>
                  <a:lnTo>
                    <a:pt x="396" y="144"/>
                  </a:lnTo>
                  <a:lnTo>
                    <a:pt x="396" y="138"/>
                  </a:lnTo>
                  <a:lnTo>
                    <a:pt x="378" y="126"/>
                  </a:lnTo>
                  <a:lnTo>
                    <a:pt x="366" y="120"/>
                  </a:lnTo>
                  <a:lnTo>
                    <a:pt x="354" y="114"/>
                  </a:lnTo>
                  <a:lnTo>
                    <a:pt x="348" y="114"/>
                  </a:lnTo>
                  <a:lnTo>
                    <a:pt x="348" y="102"/>
                  </a:lnTo>
                  <a:lnTo>
                    <a:pt x="354" y="90"/>
                  </a:lnTo>
                  <a:lnTo>
                    <a:pt x="360" y="84"/>
                  </a:lnTo>
                  <a:lnTo>
                    <a:pt x="378" y="78"/>
                  </a:lnTo>
                  <a:lnTo>
                    <a:pt x="390" y="78"/>
                  </a:lnTo>
                  <a:lnTo>
                    <a:pt x="408" y="84"/>
                  </a:lnTo>
                  <a:lnTo>
                    <a:pt x="414" y="96"/>
                  </a:lnTo>
                  <a:lnTo>
                    <a:pt x="420" y="96"/>
                  </a:lnTo>
                  <a:lnTo>
                    <a:pt x="426" y="96"/>
                  </a:lnTo>
                  <a:lnTo>
                    <a:pt x="432" y="84"/>
                  </a:lnTo>
                  <a:lnTo>
                    <a:pt x="438" y="78"/>
                  </a:lnTo>
                  <a:lnTo>
                    <a:pt x="426" y="60"/>
                  </a:lnTo>
                  <a:lnTo>
                    <a:pt x="408" y="42"/>
                  </a:lnTo>
                  <a:lnTo>
                    <a:pt x="390" y="30"/>
                  </a:lnTo>
                  <a:lnTo>
                    <a:pt x="384" y="24"/>
                  </a:lnTo>
                  <a:lnTo>
                    <a:pt x="384" y="12"/>
                  </a:lnTo>
                  <a:lnTo>
                    <a:pt x="378" y="6"/>
                  </a:lnTo>
                  <a:lnTo>
                    <a:pt x="378" y="0"/>
                  </a:lnTo>
                  <a:lnTo>
                    <a:pt x="330" y="0"/>
                  </a:lnTo>
                  <a:lnTo>
                    <a:pt x="318" y="0"/>
                  </a:lnTo>
                  <a:lnTo>
                    <a:pt x="294" y="0"/>
                  </a:lnTo>
                  <a:lnTo>
                    <a:pt x="264" y="0"/>
                  </a:lnTo>
                  <a:lnTo>
                    <a:pt x="240" y="0"/>
                  </a:lnTo>
                  <a:lnTo>
                    <a:pt x="222" y="0"/>
                  </a:lnTo>
                  <a:lnTo>
                    <a:pt x="216" y="0"/>
                  </a:lnTo>
                  <a:lnTo>
                    <a:pt x="198" y="0"/>
                  </a:lnTo>
                  <a:lnTo>
                    <a:pt x="126" y="0"/>
                  </a:lnTo>
                  <a:lnTo>
                    <a:pt x="114" y="0"/>
                  </a:lnTo>
                  <a:lnTo>
                    <a:pt x="72" y="6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D0D0D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307" name="Freeform 75"/>
            <p:cNvSpPr>
              <a:spLocks/>
            </p:cNvSpPr>
            <p:nvPr/>
          </p:nvSpPr>
          <p:spPr bwMode="auto">
            <a:xfrm>
              <a:off x="3231" y="1413"/>
              <a:ext cx="511" cy="222"/>
            </a:xfrm>
            <a:custGeom>
              <a:avLst/>
              <a:gdLst/>
              <a:ahLst/>
              <a:cxnLst>
                <a:cxn ang="0">
                  <a:pos x="6" y="216"/>
                </a:cxn>
                <a:cxn ang="0">
                  <a:pos x="72" y="216"/>
                </a:cxn>
                <a:cxn ang="0">
                  <a:pos x="144" y="216"/>
                </a:cxn>
                <a:cxn ang="0">
                  <a:pos x="192" y="216"/>
                </a:cxn>
                <a:cxn ang="0">
                  <a:pos x="217" y="210"/>
                </a:cxn>
                <a:cxn ang="0">
                  <a:pos x="289" y="210"/>
                </a:cxn>
                <a:cxn ang="0">
                  <a:pos x="325" y="216"/>
                </a:cxn>
                <a:cxn ang="0">
                  <a:pos x="367" y="216"/>
                </a:cxn>
                <a:cxn ang="0">
                  <a:pos x="451" y="222"/>
                </a:cxn>
                <a:cxn ang="0">
                  <a:pos x="511" y="222"/>
                </a:cxn>
                <a:cxn ang="0">
                  <a:pos x="511" y="210"/>
                </a:cxn>
                <a:cxn ang="0">
                  <a:pos x="511" y="180"/>
                </a:cxn>
                <a:cxn ang="0">
                  <a:pos x="511" y="156"/>
                </a:cxn>
                <a:cxn ang="0">
                  <a:pos x="511" y="138"/>
                </a:cxn>
                <a:cxn ang="0">
                  <a:pos x="511" y="126"/>
                </a:cxn>
                <a:cxn ang="0">
                  <a:pos x="511" y="96"/>
                </a:cxn>
                <a:cxn ang="0">
                  <a:pos x="511" y="72"/>
                </a:cxn>
                <a:cxn ang="0">
                  <a:pos x="511" y="60"/>
                </a:cxn>
                <a:cxn ang="0">
                  <a:pos x="511" y="24"/>
                </a:cxn>
                <a:cxn ang="0">
                  <a:pos x="511" y="6"/>
                </a:cxn>
                <a:cxn ang="0">
                  <a:pos x="481" y="6"/>
                </a:cxn>
                <a:cxn ang="0">
                  <a:pos x="469" y="6"/>
                </a:cxn>
                <a:cxn ang="0">
                  <a:pos x="433" y="6"/>
                </a:cxn>
                <a:cxn ang="0">
                  <a:pos x="379" y="0"/>
                </a:cxn>
                <a:cxn ang="0">
                  <a:pos x="367" y="0"/>
                </a:cxn>
                <a:cxn ang="0">
                  <a:pos x="337" y="0"/>
                </a:cxn>
                <a:cxn ang="0">
                  <a:pos x="295" y="6"/>
                </a:cxn>
                <a:cxn ang="0">
                  <a:pos x="271" y="0"/>
                </a:cxn>
                <a:cxn ang="0">
                  <a:pos x="223" y="0"/>
                </a:cxn>
                <a:cxn ang="0">
                  <a:pos x="192" y="0"/>
                </a:cxn>
                <a:cxn ang="0">
                  <a:pos x="138" y="0"/>
                </a:cxn>
                <a:cxn ang="0">
                  <a:pos x="108" y="0"/>
                </a:cxn>
                <a:cxn ang="0">
                  <a:pos x="54" y="0"/>
                </a:cxn>
                <a:cxn ang="0">
                  <a:pos x="18" y="0"/>
                </a:cxn>
                <a:cxn ang="0">
                  <a:pos x="6" y="0"/>
                </a:cxn>
                <a:cxn ang="0">
                  <a:pos x="0" y="120"/>
                </a:cxn>
                <a:cxn ang="0">
                  <a:pos x="0" y="174"/>
                </a:cxn>
                <a:cxn ang="0">
                  <a:pos x="0" y="204"/>
                </a:cxn>
              </a:cxnLst>
              <a:rect l="0" t="0" r="r" b="b"/>
              <a:pathLst>
                <a:path w="511" h="222">
                  <a:moveTo>
                    <a:pt x="0" y="216"/>
                  </a:moveTo>
                  <a:lnTo>
                    <a:pt x="6" y="216"/>
                  </a:lnTo>
                  <a:lnTo>
                    <a:pt x="18" y="216"/>
                  </a:lnTo>
                  <a:lnTo>
                    <a:pt x="72" y="216"/>
                  </a:lnTo>
                  <a:lnTo>
                    <a:pt x="114" y="216"/>
                  </a:lnTo>
                  <a:lnTo>
                    <a:pt x="144" y="216"/>
                  </a:lnTo>
                  <a:lnTo>
                    <a:pt x="186" y="216"/>
                  </a:lnTo>
                  <a:lnTo>
                    <a:pt x="192" y="216"/>
                  </a:lnTo>
                  <a:lnTo>
                    <a:pt x="217" y="216"/>
                  </a:lnTo>
                  <a:lnTo>
                    <a:pt x="217" y="210"/>
                  </a:lnTo>
                  <a:lnTo>
                    <a:pt x="247" y="210"/>
                  </a:lnTo>
                  <a:lnTo>
                    <a:pt x="289" y="210"/>
                  </a:lnTo>
                  <a:lnTo>
                    <a:pt x="289" y="216"/>
                  </a:lnTo>
                  <a:lnTo>
                    <a:pt x="325" y="216"/>
                  </a:lnTo>
                  <a:lnTo>
                    <a:pt x="361" y="216"/>
                  </a:lnTo>
                  <a:lnTo>
                    <a:pt x="367" y="216"/>
                  </a:lnTo>
                  <a:lnTo>
                    <a:pt x="421" y="222"/>
                  </a:lnTo>
                  <a:lnTo>
                    <a:pt x="451" y="222"/>
                  </a:lnTo>
                  <a:lnTo>
                    <a:pt x="469" y="222"/>
                  </a:lnTo>
                  <a:lnTo>
                    <a:pt x="511" y="222"/>
                  </a:lnTo>
                  <a:lnTo>
                    <a:pt x="511" y="216"/>
                  </a:lnTo>
                  <a:lnTo>
                    <a:pt x="511" y="210"/>
                  </a:lnTo>
                  <a:lnTo>
                    <a:pt x="511" y="186"/>
                  </a:lnTo>
                  <a:lnTo>
                    <a:pt x="511" y="180"/>
                  </a:lnTo>
                  <a:lnTo>
                    <a:pt x="511" y="168"/>
                  </a:lnTo>
                  <a:lnTo>
                    <a:pt x="511" y="156"/>
                  </a:lnTo>
                  <a:lnTo>
                    <a:pt x="511" y="150"/>
                  </a:lnTo>
                  <a:lnTo>
                    <a:pt x="511" y="138"/>
                  </a:lnTo>
                  <a:lnTo>
                    <a:pt x="511" y="132"/>
                  </a:lnTo>
                  <a:lnTo>
                    <a:pt x="511" y="126"/>
                  </a:lnTo>
                  <a:lnTo>
                    <a:pt x="511" y="114"/>
                  </a:lnTo>
                  <a:lnTo>
                    <a:pt x="511" y="96"/>
                  </a:lnTo>
                  <a:lnTo>
                    <a:pt x="511" y="90"/>
                  </a:lnTo>
                  <a:lnTo>
                    <a:pt x="511" y="72"/>
                  </a:lnTo>
                  <a:lnTo>
                    <a:pt x="511" y="66"/>
                  </a:lnTo>
                  <a:lnTo>
                    <a:pt x="511" y="60"/>
                  </a:lnTo>
                  <a:lnTo>
                    <a:pt x="511" y="48"/>
                  </a:lnTo>
                  <a:lnTo>
                    <a:pt x="511" y="24"/>
                  </a:lnTo>
                  <a:lnTo>
                    <a:pt x="511" y="12"/>
                  </a:lnTo>
                  <a:lnTo>
                    <a:pt x="511" y="6"/>
                  </a:lnTo>
                  <a:lnTo>
                    <a:pt x="493" y="6"/>
                  </a:lnTo>
                  <a:lnTo>
                    <a:pt x="481" y="6"/>
                  </a:lnTo>
                  <a:lnTo>
                    <a:pt x="475" y="6"/>
                  </a:lnTo>
                  <a:lnTo>
                    <a:pt x="469" y="6"/>
                  </a:lnTo>
                  <a:lnTo>
                    <a:pt x="439" y="6"/>
                  </a:lnTo>
                  <a:lnTo>
                    <a:pt x="433" y="6"/>
                  </a:lnTo>
                  <a:lnTo>
                    <a:pt x="397" y="6"/>
                  </a:lnTo>
                  <a:lnTo>
                    <a:pt x="379" y="0"/>
                  </a:lnTo>
                  <a:lnTo>
                    <a:pt x="373" y="0"/>
                  </a:lnTo>
                  <a:lnTo>
                    <a:pt x="367" y="0"/>
                  </a:lnTo>
                  <a:lnTo>
                    <a:pt x="349" y="0"/>
                  </a:lnTo>
                  <a:lnTo>
                    <a:pt x="337" y="0"/>
                  </a:lnTo>
                  <a:lnTo>
                    <a:pt x="313" y="0"/>
                  </a:lnTo>
                  <a:lnTo>
                    <a:pt x="295" y="6"/>
                  </a:lnTo>
                  <a:lnTo>
                    <a:pt x="283" y="6"/>
                  </a:lnTo>
                  <a:lnTo>
                    <a:pt x="271" y="0"/>
                  </a:lnTo>
                  <a:lnTo>
                    <a:pt x="247" y="0"/>
                  </a:lnTo>
                  <a:lnTo>
                    <a:pt x="223" y="0"/>
                  </a:lnTo>
                  <a:lnTo>
                    <a:pt x="199" y="0"/>
                  </a:lnTo>
                  <a:lnTo>
                    <a:pt x="192" y="0"/>
                  </a:lnTo>
                  <a:lnTo>
                    <a:pt x="150" y="0"/>
                  </a:lnTo>
                  <a:lnTo>
                    <a:pt x="138" y="0"/>
                  </a:lnTo>
                  <a:lnTo>
                    <a:pt x="132" y="0"/>
                  </a:lnTo>
                  <a:lnTo>
                    <a:pt x="108" y="0"/>
                  </a:lnTo>
                  <a:lnTo>
                    <a:pt x="102" y="0"/>
                  </a:lnTo>
                  <a:lnTo>
                    <a:pt x="54" y="0"/>
                  </a:lnTo>
                  <a:lnTo>
                    <a:pt x="42" y="0"/>
                  </a:lnTo>
                  <a:lnTo>
                    <a:pt x="18" y="0"/>
                  </a:lnTo>
                  <a:lnTo>
                    <a:pt x="12" y="0"/>
                  </a:lnTo>
                  <a:lnTo>
                    <a:pt x="6" y="0"/>
                  </a:lnTo>
                  <a:lnTo>
                    <a:pt x="0" y="60"/>
                  </a:lnTo>
                  <a:lnTo>
                    <a:pt x="0" y="120"/>
                  </a:lnTo>
                  <a:lnTo>
                    <a:pt x="0" y="168"/>
                  </a:lnTo>
                  <a:lnTo>
                    <a:pt x="0" y="174"/>
                  </a:lnTo>
                  <a:lnTo>
                    <a:pt x="0" y="186"/>
                  </a:lnTo>
                  <a:lnTo>
                    <a:pt x="0" y="204"/>
                  </a:lnTo>
                  <a:lnTo>
                    <a:pt x="0" y="216"/>
                  </a:lnTo>
                  <a:close/>
                </a:path>
              </a:pathLst>
            </a:custGeom>
            <a:solidFill>
              <a:srgbClr val="FF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308" name="Freeform 76"/>
            <p:cNvSpPr>
              <a:spLocks/>
            </p:cNvSpPr>
            <p:nvPr/>
          </p:nvSpPr>
          <p:spPr bwMode="auto">
            <a:xfrm>
              <a:off x="2985" y="765"/>
              <a:ext cx="445" cy="312"/>
            </a:xfrm>
            <a:custGeom>
              <a:avLst/>
              <a:gdLst/>
              <a:ahLst/>
              <a:cxnLst>
                <a:cxn ang="0">
                  <a:pos x="18" y="0"/>
                </a:cxn>
                <a:cxn ang="0">
                  <a:pos x="114" y="0"/>
                </a:cxn>
                <a:cxn ang="0">
                  <a:pos x="138" y="0"/>
                </a:cxn>
                <a:cxn ang="0">
                  <a:pos x="180" y="0"/>
                </a:cxn>
                <a:cxn ang="0">
                  <a:pos x="204" y="0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12" y="0"/>
                </a:cxn>
                <a:cxn ang="0">
                  <a:pos x="354" y="0"/>
                </a:cxn>
                <a:cxn ang="0">
                  <a:pos x="384" y="0"/>
                </a:cxn>
                <a:cxn ang="0">
                  <a:pos x="408" y="0"/>
                </a:cxn>
                <a:cxn ang="0">
                  <a:pos x="426" y="6"/>
                </a:cxn>
                <a:cxn ang="0">
                  <a:pos x="432" y="18"/>
                </a:cxn>
                <a:cxn ang="0">
                  <a:pos x="426" y="30"/>
                </a:cxn>
                <a:cxn ang="0">
                  <a:pos x="420" y="48"/>
                </a:cxn>
                <a:cxn ang="0">
                  <a:pos x="426" y="54"/>
                </a:cxn>
                <a:cxn ang="0">
                  <a:pos x="426" y="60"/>
                </a:cxn>
                <a:cxn ang="0">
                  <a:pos x="438" y="66"/>
                </a:cxn>
                <a:cxn ang="0">
                  <a:pos x="432" y="72"/>
                </a:cxn>
                <a:cxn ang="0">
                  <a:pos x="438" y="174"/>
                </a:cxn>
                <a:cxn ang="0">
                  <a:pos x="426" y="174"/>
                </a:cxn>
                <a:cxn ang="0">
                  <a:pos x="414" y="168"/>
                </a:cxn>
                <a:cxn ang="0">
                  <a:pos x="402" y="192"/>
                </a:cxn>
                <a:cxn ang="0">
                  <a:pos x="402" y="288"/>
                </a:cxn>
                <a:cxn ang="0">
                  <a:pos x="246" y="282"/>
                </a:cxn>
                <a:cxn ang="0">
                  <a:pos x="240" y="282"/>
                </a:cxn>
                <a:cxn ang="0">
                  <a:pos x="228" y="312"/>
                </a:cxn>
                <a:cxn ang="0">
                  <a:pos x="228" y="306"/>
                </a:cxn>
                <a:cxn ang="0">
                  <a:pos x="216" y="300"/>
                </a:cxn>
                <a:cxn ang="0">
                  <a:pos x="204" y="282"/>
                </a:cxn>
                <a:cxn ang="0">
                  <a:pos x="192" y="276"/>
                </a:cxn>
                <a:cxn ang="0">
                  <a:pos x="174" y="270"/>
                </a:cxn>
                <a:cxn ang="0">
                  <a:pos x="174" y="252"/>
                </a:cxn>
                <a:cxn ang="0">
                  <a:pos x="168" y="240"/>
                </a:cxn>
                <a:cxn ang="0">
                  <a:pos x="150" y="240"/>
                </a:cxn>
                <a:cxn ang="0">
                  <a:pos x="144" y="228"/>
                </a:cxn>
                <a:cxn ang="0">
                  <a:pos x="126" y="228"/>
                </a:cxn>
                <a:cxn ang="0">
                  <a:pos x="120" y="222"/>
                </a:cxn>
                <a:cxn ang="0">
                  <a:pos x="114" y="210"/>
                </a:cxn>
                <a:cxn ang="0">
                  <a:pos x="114" y="198"/>
                </a:cxn>
                <a:cxn ang="0">
                  <a:pos x="102" y="138"/>
                </a:cxn>
                <a:cxn ang="0">
                  <a:pos x="90" y="108"/>
                </a:cxn>
                <a:cxn ang="0">
                  <a:pos x="78" y="102"/>
                </a:cxn>
                <a:cxn ang="0">
                  <a:pos x="66" y="66"/>
                </a:cxn>
                <a:cxn ang="0">
                  <a:pos x="36" y="54"/>
                </a:cxn>
                <a:cxn ang="0">
                  <a:pos x="36" y="30"/>
                </a:cxn>
                <a:cxn ang="0">
                  <a:pos x="24" y="24"/>
                </a:cxn>
                <a:cxn ang="0">
                  <a:pos x="6" y="18"/>
                </a:cxn>
              </a:cxnLst>
              <a:rect l="0" t="0" r="r" b="b"/>
              <a:pathLst>
                <a:path w="445" h="312">
                  <a:moveTo>
                    <a:pt x="0" y="12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24" y="0"/>
                  </a:lnTo>
                  <a:lnTo>
                    <a:pt x="108" y="0"/>
                  </a:lnTo>
                  <a:lnTo>
                    <a:pt x="114" y="0"/>
                  </a:lnTo>
                  <a:lnTo>
                    <a:pt x="126" y="0"/>
                  </a:lnTo>
                  <a:lnTo>
                    <a:pt x="132" y="0"/>
                  </a:lnTo>
                  <a:lnTo>
                    <a:pt x="138" y="0"/>
                  </a:lnTo>
                  <a:lnTo>
                    <a:pt x="150" y="0"/>
                  </a:lnTo>
                  <a:lnTo>
                    <a:pt x="162" y="0"/>
                  </a:lnTo>
                  <a:lnTo>
                    <a:pt x="180" y="0"/>
                  </a:lnTo>
                  <a:lnTo>
                    <a:pt x="186" y="0"/>
                  </a:lnTo>
                  <a:lnTo>
                    <a:pt x="198" y="0"/>
                  </a:lnTo>
                  <a:lnTo>
                    <a:pt x="204" y="0"/>
                  </a:lnTo>
                  <a:lnTo>
                    <a:pt x="210" y="0"/>
                  </a:lnTo>
                  <a:lnTo>
                    <a:pt x="222" y="0"/>
                  </a:lnTo>
                  <a:lnTo>
                    <a:pt x="240" y="0"/>
                  </a:lnTo>
                  <a:lnTo>
                    <a:pt x="264" y="0"/>
                  </a:lnTo>
                  <a:lnTo>
                    <a:pt x="270" y="0"/>
                  </a:lnTo>
                  <a:lnTo>
                    <a:pt x="276" y="0"/>
                  </a:lnTo>
                  <a:lnTo>
                    <a:pt x="288" y="0"/>
                  </a:lnTo>
                  <a:lnTo>
                    <a:pt x="306" y="0"/>
                  </a:lnTo>
                  <a:lnTo>
                    <a:pt x="312" y="0"/>
                  </a:lnTo>
                  <a:lnTo>
                    <a:pt x="336" y="0"/>
                  </a:lnTo>
                  <a:lnTo>
                    <a:pt x="348" y="0"/>
                  </a:lnTo>
                  <a:lnTo>
                    <a:pt x="354" y="0"/>
                  </a:lnTo>
                  <a:lnTo>
                    <a:pt x="360" y="0"/>
                  </a:lnTo>
                  <a:lnTo>
                    <a:pt x="372" y="0"/>
                  </a:lnTo>
                  <a:lnTo>
                    <a:pt x="384" y="0"/>
                  </a:lnTo>
                  <a:lnTo>
                    <a:pt x="396" y="0"/>
                  </a:lnTo>
                  <a:lnTo>
                    <a:pt x="402" y="0"/>
                  </a:lnTo>
                  <a:lnTo>
                    <a:pt x="408" y="0"/>
                  </a:lnTo>
                  <a:lnTo>
                    <a:pt x="414" y="0"/>
                  </a:lnTo>
                  <a:lnTo>
                    <a:pt x="420" y="0"/>
                  </a:lnTo>
                  <a:lnTo>
                    <a:pt x="426" y="6"/>
                  </a:lnTo>
                  <a:lnTo>
                    <a:pt x="426" y="12"/>
                  </a:lnTo>
                  <a:lnTo>
                    <a:pt x="426" y="18"/>
                  </a:lnTo>
                  <a:lnTo>
                    <a:pt x="432" y="18"/>
                  </a:lnTo>
                  <a:lnTo>
                    <a:pt x="426" y="18"/>
                  </a:lnTo>
                  <a:lnTo>
                    <a:pt x="426" y="24"/>
                  </a:lnTo>
                  <a:lnTo>
                    <a:pt x="426" y="30"/>
                  </a:lnTo>
                  <a:lnTo>
                    <a:pt x="426" y="36"/>
                  </a:lnTo>
                  <a:lnTo>
                    <a:pt x="426" y="42"/>
                  </a:lnTo>
                  <a:lnTo>
                    <a:pt x="420" y="48"/>
                  </a:lnTo>
                  <a:lnTo>
                    <a:pt x="426" y="54"/>
                  </a:lnTo>
                  <a:lnTo>
                    <a:pt x="432" y="54"/>
                  </a:lnTo>
                  <a:lnTo>
                    <a:pt x="426" y="54"/>
                  </a:lnTo>
                  <a:lnTo>
                    <a:pt x="426" y="60"/>
                  </a:lnTo>
                  <a:lnTo>
                    <a:pt x="420" y="54"/>
                  </a:lnTo>
                  <a:lnTo>
                    <a:pt x="426" y="60"/>
                  </a:lnTo>
                  <a:lnTo>
                    <a:pt x="432" y="60"/>
                  </a:lnTo>
                  <a:lnTo>
                    <a:pt x="438" y="60"/>
                  </a:lnTo>
                  <a:lnTo>
                    <a:pt x="438" y="66"/>
                  </a:lnTo>
                  <a:lnTo>
                    <a:pt x="432" y="66"/>
                  </a:lnTo>
                  <a:lnTo>
                    <a:pt x="426" y="72"/>
                  </a:lnTo>
                  <a:lnTo>
                    <a:pt x="432" y="72"/>
                  </a:lnTo>
                  <a:lnTo>
                    <a:pt x="445" y="72"/>
                  </a:lnTo>
                  <a:lnTo>
                    <a:pt x="445" y="180"/>
                  </a:lnTo>
                  <a:lnTo>
                    <a:pt x="438" y="174"/>
                  </a:lnTo>
                  <a:lnTo>
                    <a:pt x="438" y="180"/>
                  </a:lnTo>
                  <a:lnTo>
                    <a:pt x="432" y="174"/>
                  </a:lnTo>
                  <a:lnTo>
                    <a:pt x="426" y="174"/>
                  </a:lnTo>
                  <a:lnTo>
                    <a:pt x="420" y="174"/>
                  </a:lnTo>
                  <a:lnTo>
                    <a:pt x="420" y="168"/>
                  </a:lnTo>
                  <a:lnTo>
                    <a:pt x="414" y="168"/>
                  </a:lnTo>
                  <a:lnTo>
                    <a:pt x="414" y="174"/>
                  </a:lnTo>
                  <a:lnTo>
                    <a:pt x="408" y="174"/>
                  </a:lnTo>
                  <a:lnTo>
                    <a:pt x="402" y="192"/>
                  </a:lnTo>
                  <a:lnTo>
                    <a:pt x="402" y="204"/>
                  </a:lnTo>
                  <a:lnTo>
                    <a:pt x="402" y="246"/>
                  </a:lnTo>
                  <a:lnTo>
                    <a:pt x="402" y="288"/>
                  </a:lnTo>
                  <a:lnTo>
                    <a:pt x="372" y="288"/>
                  </a:lnTo>
                  <a:lnTo>
                    <a:pt x="270" y="288"/>
                  </a:lnTo>
                  <a:lnTo>
                    <a:pt x="246" y="282"/>
                  </a:lnTo>
                  <a:lnTo>
                    <a:pt x="246" y="288"/>
                  </a:lnTo>
                  <a:lnTo>
                    <a:pt x="240" y="288"/>
                  </a:lnTo>
                  <a:lnTo>
                    <a:pt x="240" y="282"/>
                  </a:lnTo>
                  <a:lnTo>
                    <a:pt x="234" y="288"/>
                  </a:lnTo>
                  <a:lnTo>
                    <a:pt x="228" y="294"/>
                  </a:lnTo>
                  <a:lnTo>
                    <a:pt x="228" y="312"/>
                  </a:lnTo>
                  <a:lnTo>
                    <a:pt x="222" y="312"/>
                  </a:lnTo>
                  <a:lnTo>
                    <a:pt x="222" y="306"/>
                  </a:lnTo>
                  <a:lnTo>
                    <a:pt x="228" y="306"/>
                  </a:lnTo>
                  <a:lnTo>
                    <a:pt x="222" y="306"/>
                  </a:lnTo>
                  <a:lnTo>
                    <a:pt x="222" y="300"/>
                  </a:lnTo>
                  <a:lnTo>
                    <a:pt x="216" y="300"/>
                  </a:lnTo>
                  <a:lnTo>
                    <a:pt x="216" y="288"/>
                  </a:lnTo>
                  <a:lnTo>
                    <a:pt x="210" y="288"/>
                  </a:lnTo>
                  <a:lnTo>
                    <a:pt x="204" y="282"/>
                  </a:lnTo>
                  <a:lnTo>
                    <a:pt x="198" y="282"/>
                  </a:lnTo>
                  <a:lnTo>
                    <a:pt x="192" y="282"/>
                  </a:lnTo>
                  <a:lnTo>
                    <a:pt x="192" y="276"/>
                  </a:lnTo>
                  <a:lnTo>
                    <a:pt x="186" y="276"/>
                  </a:lnTo>
                  <a:lnTo>
                    <a:pt x="180" y="270"/>
                  </a:lnTo>
                  <a:lnTo>
                    <a:pt x="174" y="270"/>
                  </a:lnTo>
                  <a:lnTo>
                    <a:pt x="174" y="264"/>
                  </a:lnTo>
                  <a:lnTo>
                    <a:pt x="174" y="258"/>
                  </a:lnTo>
                  <a:lnTo>
                    <a:pt x="174" y="252"/>
                  </a:lnTo>
                  <a:lnTo>
                    <a:pt x="168" y="252"/>
                  </a:lnTo>
                  <a:lnTo>
                    <a:pt x="168" y="246"/>
                  </a:lnTo>
                  <a:lnTo>
                    <a:pt x="168" y="240"/>
                  </a:lnTo>
                  <a:lnTo>
                    <a:pt x="162" y="240"/>
                  </a:lnTo>
                  <a:lnTo>
                    <a:pt x="156" y="240"/>
                  </a:lnTo>
                  <a:lnTo>
                    <a:pt x="150" y="240"/>
                  </a:lnTo>
                  <a:lnTo>
                    <a:pt x="144" y="240"/>
                  </a:lnTo>
                  <a:lnTo>
                    <a:pt x="144" y="234"/>
                  </a:lnTo>
                  <a:lnTo>
                    <a:pt x="144" y="228"/>
                  </a:lnTo>
                  <a:lnTo>
                    <a:pt x="138" y="228"/>
                  </a:lnTo>
                  <a:lnTo>
                    <a:pt x="132" y="228"/>
                  </a:lnTo>
                  <a:lnTo>
                    <a:pt x="126" y="228"/>
                  </a:lnTo>
                  <a:lnTo>
                    <a:pt x="126" y="222"/>
                  </a:lnTo>
                  <a:lnTo>
                    <a:pt x="120" y="228"/>
                  </a:lnTo>
                  <a:lnTo>
                    <a:pt x="120" y="222"/>
                  </a:lnTo>
                  <a:lnTo>
                    <a:pt x="120" y="216"/>
                  </a:lnTo>
                  <a:lnTo>
                    <a:pt x="120" y="210"/>
                  </a:lnTo>
                  <a:lnTo>
                    <a:pt x="114" y="210"/>
                  </a:lnTo>
                  <a:lnTo>
                    <a:pt x="114" y="216"/>
                  </a:lnTo>
                  <a:lnTo>
                    <a:pt x="114" y="222"/>
                  </a:lnTo>
                  <a:lnTo>
                    <a:pt x="114" y="198"/>
                  </a:lnTo>
                  <a:lnTo>
                    <a:pt x="102" y="198"/>
                  </a:lnTo>
                  <a:lnTo>
                    <a:pt x="102" y="174"/>
                  </a:lnTo>
                  <a:lnTo>
                    <a:pt x="102" y="138"/>
                  </a:lnTo>
                  <a:lnTo>
                    <a:pt x="90" y="138"/>
                  </a:lnTo>
                  <a:lnTo>
                    <a:pt x="90" y="126"/>
                  </a:lnTo>
                  <a:lnTo>
                    <a:pt x="90" y="108"/>
                  </a:lnTo>
                  <a:lnTo>
                    <a:pt x="90" y="102"/>
                  </a:lnTo>
                  <a:lnTo>
                    <a:pt x="84" y="102"/>
                  </a:lnTo>
                  <a:lnTo>
                    <a:pt x="78" y="102"/>
                  </a:lnTo>
                  <a:lnTo>
                    <a:pt x="78" y="90"/>
                  </a:lnTo>
                  <a:lnTo>
                    <a:pt x="66" y="90"/>
                  </a:lnTo>
                  <a:lnTo>
                    <a:pt x="66" y="66"/>
                  </a:lnTo>
                  <a:lnTo>
                    <a:pt x="42" y="66"/>
                  </a:lnTo>
                  <a:lnTo>
                    <a:pt x="42" y="54"/>
                  </a:lnTo>
                  <a:lnTo>
                    <a:pt x="36" y="54"/>
                  </a:lnTo>
                  <a:lnTo>
                    <a:pt x="36" y="42"/>
                  </a:lnTo>
                  <a:lnTo>
                    <a:pt x="36" y="36"/>
                  </a:lnTo>
                  <a:lnTo>
                    <a:pt x="36" y="30"/>
                  </a:lnTo>
                  <a:lnTo>
                    <a:pt x="30" y="30"/>
                  </a:lnTo>
                  <a:lnTo>
                    <a:pt x="30" y="24"/>
                  </a:lnTo>
                  <a:lnTo>
                    <a:pt x="24" y="24"/>
                  </a:lnTo>
                  <a:lnTo>
                    <a:pt x="18" y="24"/>
                  </a:lnTo>
                  <a:lnTo>
                    <a:pt x="18" y="18"/>
                  </a:lnTo>
                  <a:lnTo>
                    <a:pt x="6" y="18"/>
                  </a:lnTo>
                  <a:lnTo>
                    <a:pt x="6" y="12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D0D0D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309" name="Freeform 77"/>
            <p:cNvSpPr>
              <a:spLocks/>
            </p:cNvSpPr>
            <p:nvPr/>
          </p:nvSpPr>
          <p:spPr bwMode="auto">
            <a:xfrm>
              <a:off x="3159" y="1869"/>
              <a:ext cx="505" cy="234"/>
            </a:xfrm>
            <a:custGeom>
              <a:avLst/>
              <a:gdLst/>
              <a:ahLst/>
              <a:cxnLst>
                <a:cxn ang="0">
                  <a:pos x="6" y="198"/>
                </a:cxn>
                <a:cxn ang="0">
                  <a:pos x="18" y="234"/>
                </a:cxn>
                <a:cxn ang="0">
                  <a:pos x="30" y="228"/>
                </a:cxn>
                <a:cxn ang="0">
                  <a:pos x="66" y="198"/>
                </a:cxn>
                <a:cxn ang="0">
                  <a:pos x="96" y="198"/>
                </a:cxn>
                <a:cxn ang="0">
                  <a:pos x="132" y="198"/>
                </a:cxn>
                <a:cxn ang="0">
                  <a:pos x="234" y="204"/>
                </a:cxn>
                <a:cxn ang="0">
                  <a:pos x="258" y="204"/>
                </a:cxn>
                <a:cxn ang="0">
                  <a:pos x="283" y="204"/>
                </a:cxn>
                <a:cxn ang="0">
                  <a:pos x="433" y="204"/>
                </a:cxn>
                <a:cxn ang="0">
                  <a:pos x="457" y="204"/>
                </a:cxn>
                <a:cxn ang="0">
                  <a:pos x="499" y="204"/>
                </a:cxn>
                <a:cxn ang="0">
                  <a:pos x="499" y="180"/>
                </a:cxn>
                <a:cxn ang="0">
                  <a:pos x="499" y="120"/>
                </a:cxn>
                <a:cxn ang="0">
                  <a:pos x="505" y="90"/>
                </a:cxn>
                <a:cxn ang="0">
                  <a:pos x="505" y="60"/>
                </a:cxn>
                <a:cxn ang="0">
                  <a:pos x="499" y="0"/>
                </a:cxn>
                <a:cxn ang="0">
                  <a:pos x="463" y="6"/>
                </a:cxn>
                <a:cxn ang="0">
                  <a:pos x="433" y="6"/>
                </a:cxn>
                <a:cxn ang="0">
                  <a:pos x="355" y="6"/>
                </a:cxn>
                <a:cxn ang="0">
                  <a:pos x="337" y="6"/>
                </a:cxn>
                <a:cxn ang="0">
                  <a:pos x="289" y="6"/>
                </a:cxn>
                <a:cxn ang="0">
                  <a:pos x="271" y="6"/>
                </a:cxn>
                <a:cxn ang="0">
                  <a:pos x="246" y="0"/>
                </a:cxn>
                <a:cxn ang="0">
                  <a:pos x="204" y="0"/>
                </a:cxn>
                <a:cxn ang="0">
                  <a:pos x="186" y="0"/>
                </a:cxn>
                <a:cxn ang="0">
                  <a:pos x="150" y="0"/>
                </a:cxn>
                <a:cxn ang="0">
                  <a:pos x="138" y="6"/>
                </a:cxn>
                <a:cxn ang="0">
                  <a:pos x="102" y="6"/>
                </a:cxn>
                <a:cxn ang="0">
                  <a:pos x="72" y="24"/>
                </a:cxn>
                <a:cxn ang="0">
                  <a:pos x="72" y="42"/>
                </a:cxn>
                <a:cxn ang="0">
                  <a:pos x="72" y="60"/>
                </a:cxn>
                <a:cxn ang="0">
                  <a:pos x="72" y="84"/>
                </a:cxn>
                <a:cxn ang="0">
                  <a:pos x="72" y="102"/>
                </a:cxn>
                <a:cxn ang="0">
                  <a:pos x="72" y="114"/>
                </a:cxn>
                <a:cxn ang="0">
                  <a:pos x="72" y="126"/>
                </a:cxn>
                <a:cxn ang="0">
                  <a:pos x="54" y="120"/>
                </a:cxn>
                <a:cxn ang="0">
                  <a:pos x="36" y="120"/>
                </a:cxn>
                <a:cxn ang="0">
                  <a:pos x="24" y="120"/>
                </a:cxn>
                <a:cxn ang="0">
                  <a:pos x="12" y="120"/>
                </a:cxn>
                <a:cxn ang="0">
                  <a:pos x="0" y="126"/>
                </a:cxn>
                <a:cxn ang="0">
                  <a:pos x="0" y="198"/>
                </a:cxn>
              </a:cxnLst>
              <a:rect l="0" t="0" r="r" b="b"/>
              <a:pathLst>
                <a:path w="505" h="234">
                  <a:moveTo>
                    <a:pt x="0" y="198"/>
                  </a:moveTo>
                  <a:lnTo>
                    <a:pt x="6" y="198"/>
                  </a:lnTo>
                  <a:lnTo>
                    <a:pt x="24" y="198"/>
                  </a:lnTo>
                  <a:lnTo>
                    <a:pt x="18" y="234"/>
                  </a:lnTo>
                  <a:lnTo>
                    <a:pt x="30" y="234"/>
                  </a:lnTo>
                  <a:lnTo>
                    <a:pt x="30" y="228"/>
                  </a:lnTo>
                  <a:lnTo>
                    <a:pt x="36" y="198"/>
                  </a:lnTo>
                  <a:lnTo>
                    <a:pt x="66" y="198"/>
                  </a:lnTo>
                  <a:lnTo>
                    <a:pt x="90" y="198"/>
                  </a:lnTo>
                  <a:lnTo>
                    <a:pt x="96" y="198"/>
                  </a:lnTo>
                  <a:lnTo>
                    <a:pt x="114" y="198"/>
                  </a:lnTo>
                  <a:lnTo>
                    <a:pt x="132" y="198"/>
                  </a:lnTo>
                  <a:lnTo>
                    <a:pt x="150" y="198"/>
                  </a:lnTo>
                  <a:lnTo>
                    <a:pt x="234" y="204"/>
                  </a:lnTo>
                  <a:lnTo>
                    <a:pt x="252" y="204"/>
                  </a:lnTo>
                  <a:lnTo>
                    <a:pt x="258" y="204"/>
                  </a:lnTo>
                  <a:lnTo>
                    <a:pt x="277" y="204"/>
                  </a:lnTo>
                  <a:lnTo>
                    <a:pt x="283" y="204"/>
                  </a:lnTo>
                  <a:lnTo>
                    <a:pt x="355" y="198"/>
                  </a:lnTo>
                  <a:lnTo>
                    <a:pt x="433" y="204"/>
                  </a:lnTo>
                  <a:lnTo>
                    <a:pt x="439" y="204"/>
                  </a:lnTo>
                  <a:lnTo>
                    <a:pt x="457" y="204"/>
                  </a:lnTo>
                  <a:lnTo>
                    <a:pt x="463" y="204"/>
                  </a:lnTo>
                  <a:lnTo>
                    <a:pt x="499" y="204"/>
                  </a:lnTo>
                  <a:lnTo>
                    <a:pt x="499" y="186"/>
                  </a:lnTo>
                  <a:lnTo>
                    <a:pt x="499" y="180"/>
                  </a:lnTo>
                  <a:lnTo>
                    <a:pt x="499" y="168"/>
                  </a:lnTo>
                  <a:lnTo>
                    <a:pt x="499" y="120"/>
                  </a:lnTo>
                  <a:lnTo>
                    <a:pt x="505" y="120"/>
                  </a:lnTo>
                  <a:lnTo>
                    <a:pt x="505" y="90"/>
                  </a:lnTo>
                  <a:lnTo>
                    <a:pt x="505" y="72"/>
                  </a:lnTo>
                  <a:lnTo>
                    <a:pt x="505" y="60"/>
                  </a:lnTo>
                  <a:lnTo>
                    <a:pt x="505" y="0"/>
                  </a:lnTo>
                  <a:lnTo>
                    <a:pt x="499" y="0"/>
                  </a:lnTo>
                  <a:lnTo>
                    <a:pt x="475" y="6"/>
                  </a:lnTo>
                  <a:lnTo>
                    <a:pt x="463" y="6"/>
                  </a:lnTo>
                  <a:lnTo>
                    <a:pt x="445" y="6"/>
                  </a:lnTo>
                  <a:lnTo>
                    <a:pt x="433" y="6"/>
                  </a:lnTo>
                  <a:lnTo>
                    <a:pt x="361" y="6"/>
                  </a:lnTo>
                  <a:lnTo>
                    <a:pt x="355" y="6"/>
                  </a:lnTo>
                  <a:lnTo>
                    <a:pt x="343" y="6"/>
                  </a:lnTo>
                  <a:lnTo>
                    <a:pt x="337" y="6"/>
                  </a:lnTo>
                  <a:lnTo>
                    <a:pt x="325" y="6"/>
                  </a:lnTo>
                  <a:lnTo>
                    <a:pt x="289" y="6"/>
                  </a:lnTo>
                  <a:lnTo>
                    <a:pt x="289" y="0"/>
                  </a:lnTo>
                  <a:lnTo>
                    <a:pt x="271" y="6"/>
                  </a:lnTo>
                  <a:lnTo>
                    <a:pt x="252" y="0"/>
                  </a:lnTo>
                  <a:lnTo>
                    <a:pt x="246" y="0"/>
                  </a:lnTo>
                  <a:lnTo>
                    <a:pt x="216" y="0"/>
                  </a:lnTo>
                  <a:lnTo>
                    <a:pt x="204" y="0"/>
                  </a:lnTo>
                  <a:lnTo>
                    <a:pt x="198" y="0"/>
                  </a:lnTo>
                  <a:lnTo>
                    <a:pt x="186" y="0"/>
                  </a:lnTo>
                  <a:lnTo>
                    <a:pt x="156" y="0"/>
                  </a:lnTo>
                  <a:lnTo>
                    <a:pt x="150" y="0"/>
                  </a:lnTo>
                  <a:lnTo>
                    <a:pt x="144" y="0"/>
                  </a:lnTo>
                  <a:lnTo>
                    <a:pt x="138" y="6"/>
                  </a:lnTo>
                  <a:lnTo>
                    <a:pt x="108" y="0"/>
                  </a:lnTo>
                  <a:lnTo>
                    <a:pt x="102" y="6"/>
                  </a:lnTo>
                  <a:lnTo>
                    <a:pt x="72" y="0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2"/>
                  </a:lnTo>
                  <a:lnTo>
                    <a:pt x="72" y="48"/>
                  </a:lnTo>
                  <a:lnTo>
                    <a:pt x="72" y="60"/>
                  </a:lnTo>
                  <a:lnTo>
                    <a:pt x="72" y="66"/>
                  </a:lnTo>
                  <a:lnTo>
                    <a:pt x="72" y="84"/>
                  </a:lnTo>
                  <a:lnTo>
                    <a:pt x="72" y="90"/>
                  </a:lnTo>
                  <a:lnTo>
                    <a:pt x="72" y="102"/>
                  </a:lnTo>
                  <a:lnTo>
                    <a:pt x="72" y="108"/>
                  </a:lnTo>
                  <a:lnTo>
                    <a:pt x="72" y="114"/>
                  </a:lnTo>
                  <a:lnTo>
                    <a:pt x="72" y="120"/>
                  </a:lnTo>
                  <a:lnTo>
                    <a:pt x="72" y="126"/>
                  </a:lnTo>
                  <a:lnTo>
                    <a:pt x="60" y="126"/>
                  </a:lnTo>
                  <a:lnTo>
                    <a:pt x="54" y="120"/>
                  </a:lnTo>
                  <a:lnTo>
                    <a:pt x="48" y="120"/>
                  </a:lnTo>
                  <a:lnTo>
                    <a:pt x="36" y="120"/>
                  </a:lnTo>
                  <a:lnTo>
                    <a:pt x="30" y="120"/>
                  </a:lnTo>
                  <a:lnTo>
                    <a:pt x="24" y="120"/>
                  </a:lnTo>
                  <a:lnTo>
                    <a:pt x="18" y="120"/>
                  </a:lnTo>
                  <a:lnTo>
                    <a:pt x="12" y="120"/>
                  </a:lnTo>
                  <a:lnTo>
                    <a:pt x="0" y="120"/>
                  </a:lnTo>
                  <a:lnTo>
                    <a:pt x="0" y="126"/>
                  </a:lnTo>
                  <a:lnTo>
                    <a:pt x="0" y="174"/>
                  </a:lnTo>
                  <a:lnTo>
                    <a:pt x="0" y="198"/>
                  </a:lnTo>
                  <a:close/>
                </a:path>
              </a:pathLst>
            </a:custGeom>
            <a:solidFill>
              <a:srgbClr val="FFA0A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310" name="Rectangle 78"/>
            <p:cNvSpPr>
              <a:spLocks noChangeArrowheads="1"/>
            </p:cNvSpPr>
            <p:nvPr/>
          </p:nvSpPr>
          <p:spPr bwMode="auto">
            <a:xfrm>
              <a:off x="1448" y="819"/>
              <a:ext cx="204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Carroll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11" name="Rectangle 79"/>
            <p:cNvSpPr>
              <a:spLocks noChangeArrowheads="1"/>
            </p:cNvSpPr>
            <p:nvPr/>
          </p:nvSpPr>
          <p:spPr bwMode="auto">
            <a:xfrm>
              <a:off x="2793" y="1989"/>
              <a:ext cx="192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Prairie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12" name="Rectangle 80"/>
            <p:cNvSpPr>
              <a:spLocks noChangeArrowheads="1"/>
            </p:cNvSpPr>
            <p:nvPr/>
          </p:nvSpPr>
          <p:spPr bwMode="auto">
            <a:xfrm>
              <a:off x="2985" y="2259"/>
              <a:ext cx="228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Monroe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13" name="Rectangle 81"/>
            <p:cNvSpPr>
              <a:spLocks noChangeArrowheads="1"/>
            </p:cNvSpPr>
            <p:nvPr/>
          </p:nvSpPr>
          <p:spPr bwMode="auto">
            <a:xfrm>
              <a:off x="3273" y="2361"/>
              <a:ext cx="22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Phillips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14" name="Rectangle 82"/>
            <p:cNvSpPr>
              <a:spLocks noChangeArrowheads="1"/>
            </p:cNvSpPr>
            <p:nvPr/>
          </p:nvSpPr>
          <p:spPr bwMode="auto">
            <a:xfrm>
              <a:off x="2847" y="2481"/>
              <a:ext cx="268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Arkansas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15" name="Rectangle 83"/>
            <p:cNvSpPr>
              <a:spLocks noChangeArrowheads="1"/>
            </p:cNvSpPr>
            <p:nvPr/>
          </p:nvSpPr>
          <p:spPr bwMode="auto">
            <a:xfrm>
              <a:off x="2481" y="2541"/>
              <a:ext cx="264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Jefferson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16" name="Rectangle 84"/>
            <p:cNvSpPr>
              <a:spLocks noChangeArrowheads="1"/>
            </p:cNvSpPr>
            <p:nvPr/>
          </p:nvSpPr>
          <p:spPr bwMode="auto">
            <a:xfrm>
              <a:off x="2198" y="2475"/>
              <a:ext cx="164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Grant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17" name="Rectangle 85"/>
            <p:cNvSpPr>
              <a:spLocks noChangeArrowheads="1"/>
            </p:cNvSpPr>
            <p:nvPr/>
          </p:nvSpPr>
          <p:spPr bwMode="auto">
            <a:xfrm>
              <a:off x="2276" y="2127"/>
              <a:ext cx="212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Pulaski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18" name="Rectangle 86"/>
            <p:cNvSpPr>
              <a:spLocks noChangeArrowheads="1"/>
            </p:cNvSpPr>
            <p:nvPr/>
          </p:nvSpPr>
          <p:spPr bwMode="auto">
            <a:xfrm>
              <a:off x="2108" y="2313"/>
              <a:ext cx="18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Saline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19" name="Rectangle 87"/>
            <p:cNvSpPr>
              <a:spLocks noChangeArrowheads="1"/>
            </p:cNvSpPr>
            <p:nvPr/>
          </p:nvSpPr>
          <p:spPr bwMode="auto">
            <a:xfrm>
              <a:off x="2024" y="1665"/>
              <a:ext cx="24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Conway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20" name="Rectangle 88"/>
            <p:cNvSpPr>
              <a:spLocks noChangeArrowheads="1"/>
            </p:cNvSpPr>
            <p:nvPr/>
          </p:nvSpPr>
          <p:spPr bwMode="auto">
            <a:xfrm>
              <a:off x="2252" y="1821"/>
              <a:ext cx="256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Faulkner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21" name="Rectangle 89"/>
            <p:cNvSpPr>
              <a:spLocks noChangeArrowheads="1"/>
            </p:cNvSpPr>
            <p:nvPr/>
          </p:nvSpPr>
          <p:spPr bwMode="auto">
            <a:xfrm>
              <a:off x="2961" y="1839"/>
              <a:ext cx="284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Woodruff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22" name="Rectangle 90"/>
            <p:cNvSpPr>
              <a:spLocks noChangeArrowheads="1"/>
            </p:cNvSpPr>
            <p:nvPr/>
          </p:nvSpPr>
          <p:spPr bwMode="auto">
            <a:xfrm>
              <a:off x="3598" y="1785"/>
              <a:ext cx="304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Crittenden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23" name="Rectangle 91"/>
            <p:cNvSpPr>
              <a:spLocks noChangeArrowheads="1"/>
            </p:cNvSpPr>
            <p:nvPr/>
          </p:nvSpPr>
          <p:spPr bwMode="auto">
            <a:xfrm>
              <a:off x="2913" y="1563"/>
              <a:ext cx="228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Jackson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24" name="Rectangle 92"/>
            <p:cNvSpPr>
              <a:spLocks noChangeArrowheads="1"/>
            </p:cNvSpPr>
            <p:nvPr/>
          </p:nvSpPr>
          <p:spPr bwMode="auto">
            <a:xfrm>
              <a:off x="2673" y="1287"/>
              <a:ext cx="40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Independence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25" name="Rectangle 93"/>
            <p:cNvSpPr>
              <a:spLocks noChangeArrowheads="1"/>
            </p:cNvSpPr>
            <p:nvPr/>
          </p:nvSpPr>
          <p:spPr bwMode="auto">
            <a:xfrm>
              <a:off x="2415" y="1515"/>
              <a:ext cx="264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Cleburne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26" name="Rectangle 94"/>
            <p:cNvSpPr>
              <a:spLocks noChangeArrowheads="1"/>
            </p:cNvSpPr>
            <p:nvPr/>
          </p:nvSpPr>
          <p:spPr bwMode="auto">
            <a:xfrm>
              <a:off x="2078" y="1461"/>
              <a:ext cx="314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Van Buren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27" name="Rectangle 95"/>
            <p:cNvSpPr>
              <a:spLocks noChangeArrowheads="1"/>
            </p:cNvSpPr>
            <p:nvPr/>
          </p:nvSpPr>
          <p:spPr bwMode="auto">
            <a:xfrm>
              <a:off x="2379" y="1299"/>
              <a:ext cx="164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Stone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28" name="Rectangle 96"/>
            <p:cNvSpPr>
              <a:spLocks noChangeArrowheads="1"/>
            </p:cNvSpPr>
            <p:nvPr/>
          </p:nvSpPr>
          <p:spPr bwMode="auto">
            <a:xfrm>
              <a:off x="2565" y="1011"/>
              <a:ext cx="148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Izard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29" name="Rectangle 97"/>
            <p:cNvSpPr>
              <a:spLocks noChangeArrowheads="1"/>
            </p:cNvSpPr>
            <p:nvPr/>
          </p:nvSpPr>
          <p:spPr bwMode="auto">
            <a:xfrm>
              <a:off x="2829" y="1023"/>
              <a:ext cx="168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Sharp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30" name="Rectangle 98"/>
            <p:cNvSpPr>
              <a:spLocks noChangeArrowheads="1"/>
            </p:cNvSpPr>
            <p:nvPr/>
          </p:nvSpPr>
          <p:spPr bwMode="auto">
            <a:xfrm>
              <a:off x="3057" y="1107"/>
              <a:ext cx="284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Lawrence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31" name="Rectangle 99"/>
            <p:cNvSpPr>
              <a:spLocks noChangeArrowheads="1"/>
            </p:cNvSpPr>
            <p:nvPr/>
          </p:nvSpPr>
          <p:spPr bwMode="auto">
            <a:xfrm>
              <a:off x="3309" y="1317"/>
              <a:ext cx="296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Craighead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32" name="Rectangle 100"/>
            <p:cNvSpPr>
              <a:spLocks noChangeArrowheads="1"/>
            </p:cNvSpPr>
            <p:nvPr/>
          </p:nvSpPr>
          <p:spPr bwMode="auto">
            <a:xfrm>
              <a:off x="3760" y="1209"/>
              <a:ext cx="328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Mississippi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33" name="Rectangle 101"/>
            <p:cNvSpPr>
              <a:spLocks noChangeArrowheads="1"/>
            </p:cNvSpPr>
            <p:nvPr/>
          </p:nvSpPr>
          <p:spPr bwMode="auto">
            <a:xfrm>
              <a:off x="3093" y="789"/>
              <a:ext cx="28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Randolph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34" name="Rectangle 102"/>
            <p:cNvSpPr>
              <a:spLocks noChangeArrowheads="1"/>
            </p:cNvSpPr>
            <p:nvPr/>
          </p:nvSpPr>
          <p:spPr bwMode="auto">
            <a:xfrm>
              <a:off x="2252" y="795"/>
              <a:ext cx="192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Baxter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35" name="Rectangle 103"/>
            <p:cNvSpPr>
              <a:spLocks noChangeArrowheads="1"/>
            </p:cNvSpPr>
            <p:nvPr/>
          </p:nvSpPr>
          <p:spPr bwMode="auto">
            <a:xfrm>
              <a:off x="2006" y="975"/>
              <a:ext cx="212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Marion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36" name="Rectangle 104"/>
            <p:cNvSpPr>
              <a:spLocks noChangeArrowheads="1"/>
            </p:cNvSpPr>
            <p:nvPr/>
          </p:nvSpPr>
          <p:spPr bwMode="auto">
            <a:xfrm>
              <a:off x="1322" y="1113"/>
              <a:ext cx="252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Madison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37" name="Rectangle 105"/>
            <p:cNvSpPr>
              <a:spLocks noChangeArrowheads="1"/>
            </p:cNvSpPr>
            <p:nvPr/>
          </p:nvSpPr>
          <p:spPr bwMode="auto">
            <a:xfrm>
              <a:off x="1496" y="1515"/>
              <a:ext cx="236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Johnson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38" name="Rectangle 106"/>
            <p:cNvSpPr>
              <a:spLocks noChangeArrowheads="1"/>
            </p:cNvSpPr>
            <p:nvPr/>
          </p:nvSpPr>
          <p:spPr bwMode="auto">
            <a:xfrm>
              <a:off x="1550" y="1935"/>
              <a:ext cx="124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Yell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39" name="Rectangle 107"/>
            <p:cNvSpPr>
              <a:spLocks noChangeArrowheads="1"/>
            </p:cNvSpPr>
            <p:nvPr/>
          </p:nvSpPr>
          <p:spPr bwMode="auto">
            <a:xfrm>
              <a:off x="1682" y="2277"/>
              <a:ext cx="232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Garland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40" name="Rectangle 108"/>
            <p:cNvSpPr>
              <a:spLocks noChangeArrowheads="1"/>
            </p:cNvSpPr>
            <p:nvPr/>
          </p:nvSpPr>
          <p:spPr bwMode="auto">
            <a:xfrm>
              <a:off x="1273" y="2379"/>
              <a:ext cx="376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Montgomery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41" name="Rectangle 109"/>
            <p:cNvSpPr>
              <a:spLocks noChangeArrowheads="1"/>
            </p:cNvSpPr>
            <p:nvPr/>
          </p:nvSpPr>
          <p:spPr bwMode="auto">
            <a:xfrm>
              <a:off x="1370" y="2553"/>
              <a:ext cx="128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Pike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42" name="Rectangle 110"/>
            <p:cNvSpPr>
              <a:spLocks noChangeArrowheads="1"/>
            </p:cNvSpPr>
            <p:nvPr/>
          </p:nvSpPr>
          <p:spPr bwMode="auto">
            <a:xfrm>
              <a:off x="2024" y="2769"/>
              <a:ext cx="184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Dallas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43" name="Rectangle 111"/>
            <p:cNvSpPr>
              <a:spLocks noChangeArrowheads="1"/>
            </p:cNvSpPr>
            <p:nvPr/>
          </p:nvSpPr>
          <p:spPr bwMode="auto">
            <a:xfrm>
              <a:off x="2300" y="2793"/>
              <a:ext cx="292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Cleveland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44" name="Rectangle 112"/>
            <p:cNvSpPr>
              <a:spLocks noChangeArrowheads="1"/>
            </p:cNvSpPr>
            <p:nvPr/>
          </p:nvSpPr>
          <p:spPr bwMode="auto">
            <a:xfrm>
              <a:off x="2643" y="2847"/>
              <a:ext cx="224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Lincoln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45" name="Rectangle 113"/>
            <p:cNvSpPr>
              <a:spLocks noChangeArrowheads="1"/>
            </p:cNvSpPr>
            <p:nvPr/>
          </p:nvSpPr>
          <p:spPr bwMode="auto">
            <a:xfrm>
              <a:off x="2931" y="2883"/>
              <a:ext cx="18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Desha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46" name="Rectangle 114"/>
            <p:cNvSpPr>
              <a:spLocks noChangeArrowheads="1"/>
            </p:cNvSpPr>
            <p:nvPr/>
          </p:nvSpPr>
          <p:spPr bwMode="auto">
            <a:xfrm>
              <a:off x="2985" y="3429"/>
              <a:ext cx="192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Chicot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47" name="Rectangle 115"/>
            <p:cNvSpPr>
              <a:spLocks noChangeArrowheads="1"/>
            </p:cNvSpPr>
            <p:nvPr/>
          </p:nvSpPr>
          <p:spPr bwMode="auto">
            <a:xfrm>
              <a:off x="2348" y="3297"/>
              <a:ext cx="228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Bradley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48" name="Rectangle 116"/>
            <p:cNvSpPr>
              <a:spLocks noChangeArrowheads="1"/>
            </p:cNvSpPr>
            <p:nvPr/>
          </p:nvSpPr>
          <p:spPr bwMode="auto">
            <a:xfrm>
              <a:off x="2012" y="3465"/>
              <a:ext cx="18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Union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49" name="Rectangle 117"/>
            <p:cNvSpPr>
              <a:spLocks noChangeArrowheads="1"/>
            </p:cNvSpPr>
            <p:nvPr/>
          </p:nvSpPr>
          <p:spPr bwMode="auto">
            <a:xfrm>
              <a:off x="2108" y="3171"/>
              <a:ext cx="244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Calhoun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50" name="Rectangle 118"/>
            <p:cNvSpPr>
              <a:spLocks noChangeArrowheads="1"/>
            </p:cNvSpPr>
            <p:nvPr/>
          </p:nvSpPr>
          <p:spPr bwMode="auto">
            <a:xfrm>
              <a:off x="1856" y="3033"/>
              <a:ext cx="26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Ouachita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51" name="Rectangle 119"/>
            <p:cNvSpPr>
              <a:spLocks noChangeArrowheads="1"/>
            </p:cNvSpPr>
            <p:nvPr/>
          </p:nvSpPr>
          <p:spPr bwMode="auto">
            <a:xfrm>
              <a:off x="1598" y="3153"/>
              <a:ext cx="22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Nevada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52" name="Rectangle 120"/>
            <p:cNvSpPr>
              <a:spLocks noChangeArrowheads="1"/>
            </p:cNvSpPr>
            <p:nvPr/>
          </p:nvSpPr>
          <p:spPr bwMode="auto">
            <a:xfrm>
              <a:off x="1622" y="3423"/>
              <a:ext cx="284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Columbia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53" name="Rectangle 121"/>
            <p:cNvSpPr>
              <a:spLocks noChangeArrowheads="1"/>
            </p:cNvSpPr>
            <p:nvPr/>
          </p:nvSpPr>
          <p:spPr bwMode="auto">
            <a:xfrm>
              <a:off x="1340" y="3531"/>
              <a:ext cx="272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Lafayette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54" name="Rectangle 122"/>
            <p:cNvSpPr>
              <a:spLocks noChangeArrowheads="1"/>
            </p:cNvSpPr>
            <p:nvPr/>
          </p:nvSpPr>
          <p:spPr bwMode="auto">
            <a:xfrm>
              <a:off x="1231" y="3297"/>
              <a:ext cx="18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Miller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55" name="Rectangle 123"/>
            <p:cNvSpPr>
              <a:spLocks noChangeArrowheads="1"/>
            </p:cNvSpPr>
            <p:nvPr/>
          </p:nvSpPr>
          <p:spPr bwMode="auto">
            <a:xfrm>
              <a:off x="1304" y="3009"/>
              <a:ext cx="324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Hempstead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56" name="Rectangle 124"/>
            <p:cNvSpPr>
              <a:spLocks noChangeArrowheads="1"/>
            </p:cNvSpPr>
            <p:nvPr/>
          </p:nvSpPr>
          <p:spPr bwMode="auto">
            <a:xfrm>
              <a:off x="1153" y="2841"/>
              <a:ext cx="232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Howard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57" name="Rectangle 125"/>
            <p:cNvSpPr>
              <a:spLocks noChangeArrowheads="1"/>
            </p:cNvSpPr>
            <p:nvPr/>
          </p:nvSpPr>
          <p:spPr bwMode="auto">
            <a:xfrm>
              <a:off x="925" y="3021"/>
              <a:ext cx="334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Little River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58" name="Rectangle 126"/>
            <p:cNvSpPr>
              <a:spLocks noChangeArrowheads="1"/>
            </p:cNvSpPr>
            <p:nvPr/>
          </p:nvSpPr>
          <p:spPr bwMode="auto">
            <a:xfrm>
              <a:off x="961" y="2715"/>
              <a:ext cx="184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Sevier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59" name="Rectangle 127"/>
            <p:cNvSpPr>
              <a:spLocks noChangeArrowheads="1"/>
            </p:cNvSpPr>
            <p:nvPr/>
          </p:nvSpPr>
          <p:spPr bwMode="auto">
            <a:xfrm>
              <a:off x="949" y="1803"/>
              <a:ext cx="276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Sebastian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60" name="Rectangle 128"/>
            <p:cNvSpPr>
              <a:spLocks noChangeArrowheads="1"/>
            </p:cNvSpPr>
            <p:nvPr/>
          </p:nvSpPr>
          <p:spPr bwMode="auto">
            <a:xfrm>
              <a:off x="1195" y="1449"/>
              <a:ext cx="244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Franklin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61" name="Rectangle 129"/>
            <p:cNvSpPr>
              <a:spLocks noChangeArrowheads="1"/>
            </p:cNvSpPr>
            <p:nvPr/>
          </p:nvSpPr>
          <p:spPr bwMode="auto">
            <a:xfrm>
              <a:off x="931" y="1527"/>
              <a:ext cx="276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Crawford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62" name="Rectangle 130"/>
            <p:cNvSpPr>
              <a:spLocks noChangeArrowheads="1"/>
            </p:cNvSpPr>
            <p:nvPr/>
          </p:nvSpPr>
          <p:spPr bwMode="auto">
            <a:xfrm>
              <a:off x="913" y="1173"/>
              <a:ext cx="348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Washington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63" name="Rectangle 131"/>
            <p:cNvSpPr>
              <a:spLocks noChangeArrowheads="1"/>
            </p:cNvSpPr>
            <p:nvPr/>
          </p:nvSpPr>
          <p:spPr bwMode="auto">
            <a:xfrm>
              <a:off x="961" y="825"/>
              <a:ext cx="231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1000">
                  <a:solidFill>
                    <a:srgbClr val="000000"/>
                  </a:solidFill>
                </a:rPr>
                <a:t>Benton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64" name="Rectangle 132"/>
            <p:cNvSpPr>
              <a:spLocks noChangeArrowheads="1"/>
            </p:cNvSpPr>
            <p:nvPr/>
          </p:nvSpPr>
          <p:spPr bwMode="auto">
            <a:xfrm>
              <a:off x="1634" y="1191"/>
              <a:ext cx="228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Newton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65" name="Rectangle 133"/>
            <p:cNvSpPr>
              <a:spLocks noChangeArrowheads="1"/>
            </p:cNvSpPr>
            <p:nvPr/>
          </p:nvSpPr>
          <p:spPr bwMode="auto">
            <a:xfrm>
              <a:off x="2625" y="3423"/>
              <a:ext cx="204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Ashley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66" name="Rectangle 134"/>
            <p:cNvSpPr>
              <a:spLocks noChangeArrowheads="1"/>
            </p:cNvSpPr>
            <p:nvPr/>
          </p:nvSpPr>
          <p:spPr bwMode="auto">
            <a:xfrm>
              <a:off x="1772" y="885"/>
              <a:ext cx="188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Boone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67" name="Rectangle 135"/>
            <p:cNvSpPr>
              <a:spLocks noChangeArrowheads="1"/>
            </p:cNvSpPr>
            <p:nvPr/>
          </p:nvSpPr>
          <p:spPr bwMode="auto">
            <a:xfrm>
              <a:off x="1706" y="2721"/>
              <a:ext cx="16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Clark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68" name="Rectangle 136"/>
            <p:cNvSpPr>
              <a:spLocks noChangeArrowheads="1"/>
            </p:cNvSpPr>
            <p:nvPr/>
          </p:nvSpPr>
          <p:spPr bwMode="auto">
            <a:xfrm>
              <a:off x="3574" y="849"/>
              <a:ext cx="136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Clay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69" name="Rectangle 137"/>
            <p:cNvSpPr>
              <a:spLocks noChangeArrowheads="1"/>
            </p:cNvSpPr>
            <p:nvPr/>
          </p:nvSpPr>
          <p:spPr bwMode="auto">
            <a:xfrm>
              <a:off x="3327" y="1707"/>
              <a:ext cx="164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Cross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70" name="Rectangle 138"/>
            <p:cNvSpPr>
              <a:spLocks noChangeArrowheads="1"/>
            </p:cNvSpPr>
            <p:nvPr/>
          </p:nvSpPr>
          <p:spPr bwMode="auto">
            <a:xfrm>
              <a:off x="2691" y="3105"/>
              <a:ext cx="16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Drew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71" name="Rectangle 139"/>
            <p:cNvSpPr>
              <a:spLocks noChangeArrowheads="1"/>
            </p:cNvSpPr>
            <p:nvPr/>
          </p:nvSpPr>
          <p:spPr bwMode="auto">
            <a:xfrm>
              <a:off x="2625" y="825"/>
              <a:ext cx="188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Fulton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72" name="Rectangle 140"/>
            <p:cNvSpPr>
              <a:spLocks noChangeArrowheads="1"/>
            </p:cNvSpPr>
            <p:nvPr/>
          </p:nvSpPr>
          <p:spPr bwMode="auto">
            <a:xfrm>
              <a:off x="3478" y="1041"/>
              <a:ext cx="208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Greene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73" name="Rectangle 141"/>
            <p:cNvSpPr>
              <a:spLocks noChangeArrowheads="1"/>
            </p:cNvSpPr>
            <p:nvPr/>
          </p:nvSpPr>
          <p:spPr bwMode="auto">
            <a:xfrm>
              <a:off x="1730" y="2505"/>
              <a:ext cx="318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Hot Spring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74" name="Rectangle 142"/>
            <p:cNvSpPr>
              <a:spLocks noChangeArrowheads="1"/>
            </p:cNvSpPr>
            <p:nvPr/>
          </p:nvSpPr>
          <p:spPr bwMode="auto">
            <a:xfrm>
              <a:off x="3375" y="2145"/>
              <a:ext cx="108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Lee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75" name="Rectangle 143"/>
            <p:cNvSpPr>
              <a:spLocks noChangeArrowheads="1"/>
            </p:cNvSpPr>
            <p:nvPr/>
          </p:nvSpPr>
          <p:spPr bwMode="auto">
            <a:xfrm>
              <a:off x="1340" y="1767"/>
              <a:ext cx="184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Logan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76" name="Rectangle 144"/>
            <p:cNvSpPr>
              <a:spLocks noChangeArrowheads="1"/>
            </p:cNvSpPr>
            <p:nvPr/>
          </p:nvSpPr>
          <p:spPr bwMode="auto">
            <a:xfrm>
              <a:off x="2559" y="2133"/>
              <a:ext cx="22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Lonoke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77" name="Rectangle 145"/>
            <p:cNvSpPr>
              <a:spLocks noChangeArrowheads="1"/>
            </p:cNvSpPr>
            <p:nvPr/>
          </p:nvSpPr>
          <p:spPr bwMode="auto">
            <a:xfrm>
              <a:off x="1886" y="2001"/>
              <a:ext cx="156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Perry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78" name="Rectangle 146"/>
            <p:cNvSpPr>
              <a:spLocks noChangeArrowheads="1"/>
            </p:cNvSpPr>
            <p:nvPr/>
          </p:nvSpPr>
          <p:spPr bwMode="auto">
            <a:xfrm>
              <a:off x="3369" y="1479"/>
              <a:ext cx="232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Poinsett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79" name="Rectangle 147"/>
            <p:cNvSpPr>
              <a:spLocks noChangeArrowheads="1"/>
            </p:cNvSpPr>
            <p:nvPr/>
          </p:nvSpPr>
          <p:spPr bwMode="auto">
            <a:xfrm>
              <a:off x="1039" y="2391"/>
              <a:ext cx="132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Polk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80" name="Rectangle 148"/>
            <p:cNvSpPr>
              <a:spLocks noChangeArrowheads="1"/>
            </p:cNvSpPr>
            <p:nvPr/>
          </p:nvSpPr>
          <p:spPr bwMode="auto">
            <a:xfrm>
              <a:off x="1808" y="1605"/>
              <a:ext cx="144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Pope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81" name="Rectangle 149"/>
            <p:cNvSpPr>
              <a:spLocks noChangeArrowheads="1"/>
            </p:cNvSpPr>
            <p:nvPr/>
          </p:nvSpPr>
          <p:spPr bwMode="auto">
            <a:xfrm>
              <a:off x="1111" y="2049"/>
              <a:ext cx="148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Scott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82" name="Rectangle 150"/>
            <p:cNvSpPr>
              <a:spLocks noChangeArrowheads="1"/>
            </p:cNvSpPr>
            <p:nvPr/>
          </p:nvSpPr>
          <p:spPr bwMode="auto">
            <a:xfrm>
              <a:off x="2036" y="1203"/>
              <a:ext cx="196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Searcy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83" name="Rectangle 151"/>
            <p:cNvSpPr>
              <a:spLocks noChangeArrowheads="1"/>
            </p:cNvSpPr>
            <p:nvPr/>
          </p:nvSpPr>
          <p:spPr bwMode="auto">
            <a:xfrm>
              <a:off x="3255" y="1947"/>
              <a:ext cx="308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St. Francis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84" name="Rectangle 152"/>
            <p:cNvSpPr>
              <a:spLocks noChangeArrowheads="1"/>
            </p:cNvSpPr>
            <p:nvPr/>
          </p:nvSpPr>
          <p:spPr bwMode="auto">
            <a:xfrm>
              <a:off x="2685" y="1725"/>
              <a:ext cx="176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White</a:t>
              </a:r>
              <a:endParaRPr lang="en-US" sz="1800">
                <a:latin typeface="Arial" pitchFamily="34" charset="0"/>
              </a:endParaRPr>
            </a:p>
          </p:txBody>
        </p:sp>
      </p:grpSp>
      <p:grpSp>
        <p:nvGrpSpPr>
          <p:cNvPr id="3" name="Group 153"/>
          <p:cNvGrpSpPr>
            <a:grpSpLocks/>
          </p:cNvGrpSpPr>
          <p:nvPr/>
        </p:nvGrpSpPr>
        <p:grpSpPr bwMode="auto">
          <a:xfrm>
            <a:off x="7221538" y="4002088"/>
            <a:ext cx="1125537" cy="1036637"/>
            <a:chOff x="3790" y="3004"/>
            <a:chExt cx="709" cy="653"/>
          </a:xfrm>
        </p:grpSpPr>
        <p:sp>
          <p:nvSpPr>
            <p:cNvPr id="4191386" name="Rectangle 154"/>
            <p:cNvSpPr>
              <a:spLocks noChangeArrowheads="1"/>
            </p:cNvSpPr>
            <p:nvPr/>
          </p:nvSpPr>
          <p:spPr bwMode="auto">
            <a:xfrm>
              <a:off x="3790" y="3015"/>
              <a:ext cx="90" cy="102"/>
            </a:xfrm>
            <a:prstGeom prst="rect">
              <a:avLst/>
            </a:prstGeom>
            <a:solidFill>
              <a:srgbClr val="00D000"/>
            </a:solidFill>
            <a:ln w="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387" name="Rectangle 155"/>
            <p:cNvSpPr>
              <a:spLocks noChangeArrowheads="1"/>
            </p:cNvSpPr>
            <p:nvPr/>
          </p:nvSpPr>
          <p:spPr bwMode="auto">
            <a:xfrm>
              <a:off x="3930" y="3004"/>
              <a:ext cx="116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1300">
                  <a:latin typeface="Arial" pitchFamily="34" charset="0"/>
                </a:rPr>
                <a:t>16</a:t>
              </a:r>
            </a:p>
          </p:txBody>
        </p:sp>
        <p:sp>
          <p:nvSpPr>
            <p:cNvPr id="4191388" name="Rectangle 156"/>
            <p:cNvSpPr>
              <a:spLocks noChangeArrowheads="1"/>
            </p:cNvSpPr>
            <p:nvPr/>
          </p:nvSpPr>
          <p:spPr bwMode="auto">
            <a:xfrm>
              <a:off x="4038" y="3004"/>
              <a:ext cx="87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1300">
                  <a:latin typeface="Arial" pitchFamily="34" charset="0"/>
                </a:rPr>
                <a:t>.5</a:t>
              </a:r>
            </a:p>
          </p:txBody>
        </p:sp>
        <p:sp>
          <p:nvSpPr>
            <p:cNvPr id="4191389" name="Rectangle 157"/>
            <p:cNvSpPr>
              <a:spLocks noChangeArrowheads="1"/>
            </p:cNvSpPr>
            <p:nvPr/>
          </p:nvSpPr>
          <p:spPr bwMode="auto">
            <a:xfrm>
              <a:off x="4143" y="3004"/>
              <a:ext cx="145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1300">
                  <a:latin typeface="Arial" pitchFamily="34" charset="0"/>
                </a:rPr>
                <a:t> to </a:t>
              </a:r>
            </a:p>
          </p:txBody>
        </p:sp>
        <p:sp>
          <p:nvSpPr>
            <p:cNvPr id="4191390" name="Rectangle 158"/>
            <p:cNvSpPr>
              <a:spLocks noChangeArrowheads="1"/>
            </p:cNvSpPr>
            <p:nvPr/>
          </p:nvSpPr>
          <p:spPr bwMode="auto">
            <a:xfrm>
              <a:off x="4303" y="3004"/>
              <a:ext cx="116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1300">
                  <a:latin typeface="Arial" pitchFamily="34" charset="0"/>
                </a:rPr>
                <a:t>30</a:t>
              </a:r>
            </a:p>
          </p:txBody>
        </p:sp>
        <p:sp>
          <p:nvSpPr>
            <p:cNvPr id="4191391" name="Rectangle 159"/>
            <p:cNvSpPr>
              <a:spLocks noChangeArrowheads="1"/>
            </p:cNvSpPr>
            <p:nvPr/>
          </p:nvSpPr>
          <p:spPr bwMode="auto">
            <a:xfrm>
              <a:off x="4412" y="3004"/>
              <a:ext cx="87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1300">
                  <a:latin typeface="Arial" pitchFamily="34" charset="0"/>
                </a:rPr>
                <a:t>.4</a:t>
              </a:r>
            </a:p>
          </p:txBody>
        </p:sp>
        <p:sp>
          <p:nvSpPr>
            <p:cNvPr id="4191392" name="Rectangle 160"/>
            <p:cNvSpPr>
              <a:spLocks noChangeArrowheads="1"/>
            </p:cNvSpPr>
            <p:nvPr/>
          </p:nvSpPr>
          <p:spPr bwMode="auto">
            <a:xfrm>
              <a:off x="3790" y="3147"/>
              <a:ext cx="90" cy="102"/>
            </a:xfrm>
            <a:prstGeom prst="rect">
              <a:avLst/>
            </a:prstGeom>
            <a:solidFill>
              <a:srgbClr val="A0FFA0"/>
            </a:solidFill>
            <a:ln w="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393" name="Rectangle 161"/>
            <p:cNvSpPr>
              <a:spLocks noChangeArrowheads="1"/>
            </p:cNvSpPr>
            <p:nvPr/>
          </p:nvSpPr>
          <p:spPr bwMode="auto">
            <a:xfrm>
              <a:off x="3930" y="3136"/>
              <a:ext cx="116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1300">
                  <a:latin typeface="Arial" pitchFamily="34" charset="0"/>
                </a:rPr>
                <a:t>13</a:t>
              </a:r>
            </a:p>
          </p:txBody>
        </p:sp>
        <p:sp>
          <p:nvSpPr>
            <p:cNvPr id="4191394" name="Rectangle 162"/>
            <p:cNvSpPr>
              <a:spLocks noChangeArrowheads="1"/>
            </p:cNvSpPr>
            <p:nvPr/>
          </p:nvSpPr>
          <p:spPr bwMode="auto">
            <a:xfrm>
              <a:off x="4038" y="3136"/>
              <a:ext cx="87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1300">
                  <a:latin typeface="Arial" pitchFamily="34" charset="0"/>
                </a:rPr>
                <a:t>.2</a:t>
              </a:r>
            </a:p>
          </p:txBody>
        </p:sp>
        <p:sp>
          <p:nvSpPr>
            <p:cNvPr id="4191395" name="Rectangle 163"/>
            <p:cNvSpPr>
              <a:spLocks noChangeArrowheads="1"/>
            </p:cNvSpPr>
            <p:nvPr/>
          </p:nvSpPr>
          <p:spPr bwMode="auto">
            <a:xfrm>
              <a:off x="4143" y="3136"/>
              <a:ext cx="145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1300">
                  <a:latin typeface="Arial" pitchFamily="34" charset="0"/>
                </a:rPr>
                <a:t> to </a:t>
              </a:r>
            </a:p>
          </p:txBody>
        </p:sp>
        <p:sp>
          <p:nvSpPr>
            <p:cNvPr id="4191396" name="Rectangle 164"/>
            <p:cNvSpPr>
              <a:spLocks noChangeArrowheads="1"/>
            </p:cNvSpPr>
            <p:nvPr/>
          </p:nvSpPr>
          <p:spPr bwMode="auto">
            <a:xfrm>
              <a:off x="4303" y="3136"/>
              <a:ext cx="116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1300">
                  <a:latin typeface="Arial" pitchFamily="34" charset="0"/>
                </a:rPr>
                <a:t>16</a:t>
              </a:r>
            </a:p>
          </p:txBody>
        </p:sp>
        <p:sp>
          <p:nvSpPr>
            <p:cNvPr id="4191397" name="Rectangle 165"/>
            <p:cNvSpPr>
              <a:spLocks noChangeArrowheads="1"/>
            </p:cNvSpPr>
            <p:nvPr/>
          </p:nvSpPr>
          <p:spPr bwMode="auto">
            <a:xfrm>
              <a:off x="4412" y="3136"/>
              <a:ext cx="87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1300">
                  <a:latin typeface="Arial" pitchFamily="34" charset="0"/>
                </a:rPr>
                <a:t>.5</a:t>
              </a:r>
            </a:p>
          </p:txBody>
        </p:sp>
        <p:sp>
          <p:nvSpPr>
            <p:cNvPr id="4191398" name="Rectangle 166"/>
            <p:cNvSpPr>
              <a:spLocks noChangeArrowheads="1"/>
            </p:cNvSpPr>
            <p:nvPr/>
          </p:nvSpPr>
          <p:spPr bwMode="auto">
            <a:xfrm>
              <a:off x="3790" y="3279"/>
              <a:ext cx="90" cy="102"/>
            </a:xfrm>
            <a:prstGeom prst="rect">
              <a:avLst/>
            </a:prstGeom>
            <a:solidFill>
              <a:srgbClr val="D0D0D0"/>
            </a:solidFill>
            <a:ln w="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399" name="Rectangle 167"/>
            <p:cNvSpPr>
              <a:spLocks noChangeArrowheads="1"/>
            </p:cNvSpPr>
            <p:nvPr/>
          </p:nvSpPr>
          <p:spPr bwMode="auto">
            <a:xfrm>
              <a:off x="3930" y="3268"/>
              <a:ext cx="116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1300">
                  <a:latin typeface="Arial" pitchFamily="34" charset="0"/>
                </a:rPr>
                <a:t>11</a:t>
              </a:r>
            </a:p>
          </p:txBody>
        </p:sp>
        <p:sp>
          <p:nvSpPr>
            <p:cNvPr id="4191400" name="Rectangle 168"/>
            <p:cNvSpPr>
              <a:spLocks noChangeArrowheads="1"/>
            </p:cNvSpPr>
            <p:nvPr/>
          </p:nvSpPr>
          <p:spPr bwMode="auto">
            <a:xfrm>
              <a:off x="4038" y="3268"/>
              <a:ext cx="87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1300">
                  <a:latin typeface="Arial" pitchFamily="34" charset="0"/>
                </a:rPr>
                <a:t>.9</a:t>
              </a:r>
            </a:p>
          </p:txBody>
        </p:sp>
        <p:sp>
          <p:nvSpPr>
            <p:cNvPr id="4191401" name="Rectangle 169"/>
            <p:cNvSpPr>
              <a:spLocks noChangeArrowheads="1"/>
            </p:cNvSpPr>
            <p:nvPr/>
          </p:nvSpPr>
          <p:spPr bwMode="auto">
            <a:xfrm>
              <a:off x="4143" y="3268"/>
              <a:ext cx="145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1300">
                  <a:latin typeface="Arial" pitchFamily="34" charset="0"/>
                </a:rPr>
                <a:t> to </a:t>
              </a:r>
            </a:p>
          </p:txBody>
        </p:sp>
        <p:sp>
          <p:nvSpPr>
            <p:cNvPr id="4191402" name="Rectangle 170"/>
            <p:cNvSpPr>
              <a:spLocks noChangeArrowheads="1"/>
            </p:cNvSpPr>
            <p:nvPr/>
          </p:nvSpPr>
          <p:spPr bwMode="auto">
            <a:xfrm>
              <a:off x="4303" y="3268"/>
              <a:ext cx="116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1300">
                  <a:latin typeface="Arial" pitchFamily="34" charset="0"/>
                </a:rPr>
                <a:t>13</a:t>
              </a:r>
            </a:p>
          </p:txBody>
        </p:sp>
        <p:sp>
          <p:nvSpPr>
            <p:cNvPr id="4191403" name="Rectangle 171"/>
            <p:cNvSpPr>
              <a:spLocks noChangeArrowheads="1"/>
            </p:cNvSpPr>
            <p:nvPr/>
          </p:nvSpPr>
          <p:spPr bwMode="auto">
            <a:xfrm>
              <a:off x="4412" y="3268"/>
              <a:ext cx="87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1300">
                  <a:latin typeface="Arial" pitchFamily="34" charset="0"/>
                </a:rPr>
                <a:t>.2</a:t>
              </a:r>
            </a:p>
          </p:txBody>
        </p:sp>
        <p:sp>
          <p:nvSpPr>
            <p:cNvPr id="4191404" name="Rectangle 172"/>
            <p:cNvSpPr>
              <a:spLocks noChangeArrowheads="1"/>
            </p:cNvSpPr>
            <p:nvPr/>
          </p:nvSpPr>
          <p:spPr bwMode="auto">
            <a:xfrm>
              <a:off x="3790" y="3411"/>
              <a:ext cx="90" cy="102"/>
            </a:xfrm>
            <a:prstGeom prst="rect">
              <a:avLst/>
            </a:prstGeom>
            <a:solidFill>
              <a:srgbClr val="FFA0A0"/>
            </a:solidFill>
            <a:ln w="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405" name="Rectangle 173"/>
            <p:cNvSpPr>
              <a:spLocks noChangeArrowheads="1"/>
            </p:cNvSpPr>
            <p:nvPr/>
          </p:nvSpPr>
          <p:spPr bwMode="auto">
            <a:xfrm>
              <a:off x="3930" y="3400"/>
              <a:ext cx="116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1300">
                  <a:latin typeface="Arial" pitchFamily="34" charset="0"/>
                </a:rPr>
                <a:t>10</a:t>
              </a:r>
            </a:p>
          </p:txBody>
        </p:sp>
        <p:sp>
          <p:nvSpPr>
            <p:cNvPr id="4191406" name="Rectangle 174"/>
            <p:cNvSpPr>
              <a:spLocks noChangeArrowheads="1"/>
            </p:cNvSpPr>
            <p:nvPr/>
          </p:nvSpPr>
          <p:spPr bwMode="auto">
            <a:xfrm>
              <a:off x="4038" y="3400"/>
              <a:ext cx="87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1300">
                  <a:latin typeface="Arial" pitchFamily="34" charset="0"/>
                </a:rPr>
                <a:t>.3</a:t>
              </a:r>
            </a:p>
          </p:txBody>
        </p:sp>
        <p:sp>
          <p:nvSpPr>
            <p:cNvPr id="4191407" name="Rectangle 175"/>
            <p:cNvSpPr>
              <a:spLocks noChangeArrowheads="1"/>
            </p:cNvSpPr>
            <p:nvPr/>
          </p:nvSpPr>
          <p:spPr bwMode="auto">
            <a:xfrm>
              <a:off x="4143" y="3400"/>
              <a:ext cx="145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1300">
                  <a:latin typeface="Arial" pitchFamily="34" charset="0"/>
                </a:rPr>
                <a:t> to </a:t>
              </a:r>
            </a:p>
          </p:txBody>
        </p:sp>
        <p:sp>
          <p:nvSpPr>
            <p:cNvPr id="4191408" name="Rectangle 176"/>
            <p:cNvSpPr>
              <a:spLocks noChangeArrowheads="1"/>
            </p:cNvSpPr>
            <p:nvPr/>
          </p:nvSpPr>
          <p:spPr bwMode="auto">
            <a:xfrm>
              <a:off x="4303" y="3400"/>
              <a:ext cx="116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1300">
                  <a:latin typeface="Arial" pitchFamily="34" charset="0"/>
                </a:rPr>
                <a:t>11</a:t>
              </a:r>
            </a:p>
          </p:txBody>
        </p:sp>
        <p:sp>
          <p:nvSpPr>
            <p:cNvPr id="4191409" name="Rectangle 177"/>
            <p:cNvSpPr>
              <a:spLocks noChangeArrowheads="1"/>
            </p:cNvSpPr>
            <p:nvPr/>
          </p:nvSpPr>
          <p:spPr bwMode="auto">
            <a:xfrm>
              <a:off x="4412" y="3400"/>
              <a:ext cx="87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1300">
                  <a:latin typeface="Arial" pitchFamily="34" charset="0"/>
                </a:rPr>
                <a:t>.9</a:t>
              </a:r>
            </a:p>
          </p:txBody>
        </p:sp>
        <p:sp>
          <p:nvSpPr>
            <p:cNvPr id="4191410" name="Rectangle 178"/>
            <p:cNvSpPr>
              <a:spLocks noChangeArrowheads="1"/>
            </p:cNvSpPr>
            <p:nvPr/>
          </p:nvSpPr>
          <p:spPr bwMode="auto">
            <a:xfrm>
              <a:off x="3790" y="3543"/>
              <a:ext cx="90" cy="102"/>
            </a:xfrm>
            <a:prstGeom prst="rect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411" name="Rectangle 179"/>
            <p:cNvSpPr>
              <a:spLocks noChangeArrowheads="1"/>
            </p:cNvSpPr>
            <p:nvPr/>
          </p:nvSpPr>
          <p:spPr bwMode="auto">
            <a:xfrm>
              <a:off x="3984" y="3532"/>
              <a:ext cx="58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1300">
                  <a:latin typeface="Arial" pitchFamily="34" charset="0"/>
                </a:rPr>
                <a:t>6</a:t>
              </a:r>
            </a:p>
          </p:txBody>
        </p:sp>
        <p:sp>
          <p:nvSpPr>
            <p:cNvPr id="4191412" name="Rectangle 180"/>
            <p:cNvSpPr>
              <a:spLocks noChangeArrowheads="1"/>
            </p:cNvSpPr>
            <p:nvPr/>
          </p:nvSpPr>
          <p:spPr bwMode="auto">
            <a:xfrm>
              <a:off x="4038" y="3532"/>
              <a:ext cx="87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1300">
                  <a:latin typeface="Arial" pitchFamily="34" charset="0"/>
                </a:rPr>
                <a:t>.7</a:t>
              </a:r>
            </a:p>
          </p:txBody>
        </p:sp>
        <p:sp>
          <p:nvSpPr>
            <p:cNvPr id="4191413" name="Rectangle 181"/>
            <p:cNvSpPr>
              <a:spLocks noChangeArrowheads="1"/>
            </p:cNvSpPr>
            <p:nvPr/>
          </p:nvSpPr>
          <p:spPr bwMode="auto">
            <a:xfrm>
              <a:off x="4143" y="3532"/>
              <a:ext cx="145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1300">
                  <a:latin typeface="Arial" pitchFamily="34" charset="0"/>
                </a:rPr>
                <a:t> to </a:t>
              </a:r>
            </a:p>
          </p:txBody>
        </p:sp>
        <p:sp>
          <p:nvSpPr>
            <p:cNvPr id="4191414" name="Rectangle 182"/>
            <p:cNvSpPr>
              <a:spLocks noChangeArrowheads="1"/>
            </p:cNvSpPr>
            <p:nvPr/>
          </p:nvSpPr>
          <p:spPr bwMode="auto">
            <a:xfrm>
              <a:off x="4303" y="3532"/>
              <a:ext cx="116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1300">
                  <a:latin typeface="Arial" pitchFamily="34" charset="0"/>
                </a:rPr>
                <a:t>10</a:t>
              </a:r>
            </a:p>
          </p:txBody>
        </p:sp>
        <p:sp>
          <p:nvSpPr>
            <p:cNvPr id="4191415" name="Rectangle 183"/>
            <p:cNvSpPr>
              <a:spLocks noChangeArrowheads="1"/>
            </p:cNvSpPr>
            <p:nvPr/>
          </p:nvSpPr>
          <p:spPr bwMode="auto">
            <a:xfrm>
              <a:off x="4412" y="3532"/>
              <a:ext cx="87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1300">
                  <a:latin typeface="Arial" pitchFamily="34" charset="0"/>
                </a:rPr>
                <a:t>.3</a:t>
              </a:r>
            </a:p>
          </p:txBody>
        </p:sp>
      </p:grpSp>
      <p:sp>
        <p:nvSpPr>
          <p:cNvPr id="4191416" name="Rectangle 18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Percent of Population Age 25-64 with a Bachelor’s Degree or Higher, 2000</a:t>
            </a:r>
          </a:p>
        </p:txBody>
      </p:sp>
      <p:sp>
        <p:nvSpPr>
          <p:cNvPr id="4191417" name="Text Box 185"/>
          <p:cNvSpPr txBox="1">
            <a:spLocks noChangeArrowheads="1"/>
          </p:cNvSpPr>
          <p:nvPr/>
        </p:nvSpPr>
        <p:spPr bwMode="auto">
          <a:xfrm>
            <a:off x="6886422" y="6248400"/>
            <a:ext cx="1952778" cy="415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 eaLnBrk="1" hangingPunct="1"/>
            <a:r>
              <a:rPr lang="en-US" sz="1050" dirty="0">
                <a:latin typeface="Arial" pitchFamily="34" charset="0"/>
              </a:rPr>
              <a:t>Arkansas = 18.2%</a:t>
            </a:r>
          </a:p>
          <a:p>
            <a:pPr algn="r" eaLnBrk="1" hangingPunct="1"/>
            <a:r>
              <a:rPr lang="en-US" sz="1050" dirty="0">
                <a:latin typeface="Arial" pitchFamily="34" charset="0"/>
              </a:rPr>
              <a:t>Source:  U.S. Census Bureau</a:t>
            </a:r>
          </a:p>
        </p:txBody>
      </p:sp>
      <p:sp>
        <p:nvSpPr>
          <p:cNvPr id="186" name="Slide Number Placeholder 18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84BE6F-B28E-4F75-AA2C-992C4AB63FA3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381000" y="228600"/>
            <a:ext cx="8229600" cy="1143000"/>
          </a:xfrm>
        </p:spPr>
        <p:txBody>
          <a:bodyPr>
            <a:noAutofit/>
          </a:bodyPr>
          <a:lstStyle/>
          <a:p>
            <a:r>
              <a:rPr lang="en-US" sz="2400" dirty="0" smtClean="0"/>
              <a:t>Adults with Some College (No Degree) as a Percent of Adults with Associate and Bachelor's Degrees (25 to 44 Year Olds)</a:t>
            </a:r>
            <a:endParaRPr lang="en-US" sz="2400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685800" y="1219200"/>
          <a:ext cx="7848600" cy="5232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angle 4"/>
          <p:cNvSpPr/>
          <p:nvPr/>
        </p:nvSpPr>
        <p:spPr>
          <a:xfrm>
            <a:off x="4343400" y="6400800"/>
            <a:ext cx="4572000" cy="261610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en-US" sz="1050" dirty="0" smtClean="0"/>
              <a:t>Source: ACS, 2006-08 Public Use Microdata Sample</a:t>
            </a:r>
            <a:endParaRPr lang="en-US" sz="105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84BE6F-B28E-4F75-AA2C-992C4AB63FA3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09550"/>
            <a:ext cx="8229600" cy="1020763"/>
          </a:xfrm>
        </p:spPr>
        <p:txBody>
          <a:bodyPr/>
          <a:lstStyle/>
          <a:p>
            <a:r>
              <a:rPr lang="en-US" sz="2400" dirty="0" smtClean="0"/>
              <a:t>Percent of Adults with an Associate Degree or Higher by Age Group – Arkansas, U.S. &amp; Leading OECD Countries</a:t>
            </a:r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5426075" y="6334125"/>
            <a:ext cx="3327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628650" algn="l"/>
              </a:tabLst>
            </a:pPr>
            <a:r>
              <a:rPr lang="en-US" sz="1200">
                <a:solidFill>
                  <a:srgbClr val="000000"/>
                </a:solidFill>
                <a:latin typeface="Calibri" pitchFamily="34" charset="0"/>
              </a:rPr>
              <a:t>Source: OECD, Education at a Glance 2010</a:t>
            </a:r>
          </a:p>
        </p:txBody>
      </p:sp>
      <p:sp>
        <p:nvSpPr>
          <p:cNvPr id="6149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F8AA09BC-7333-43C7-B442-7130F1401B9A}" type="slidenum">
              <a:rPr lang="en-US"/>
              <a:pPr>
                <a:defRPr/>
              </a:pPr>
              <a:t>15</a:t>
            </a:fld>
            <a:endParaRPr lang="en-US"/>
          </a:p>
        </p:txBody>
      </p:sp>
      <p:graphicFrame>
        <p:nvGraphicFramePr>
          <p:cNvPr id="1026" name="Chart 5"/>
          <p:cNvGraphicFramePr>
            <a:graphicFrameLocks/>
          </p:cNvGraphicFramePr>
          <p:nvPr/>
        </p:nvGraphicFramePr>
        <p:xfrm>
          <a:off x="585788" y="1047750"/>
          <a:ext cx="8147050" cy="5280025"/>
        </p:xfrm>
        <a:graphic>
          <a:graphicData uri="http://schemas.openxmlformats.org/presentationml/2006/ole">
            <p:oleObj spid="_x0000_s6146" name="Worksheet" r:id="rId4" imgW="8162925" imgH="5286375" progId="Excel.Shee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Chart 16"/>
          <p:cNvGraphicFramePr/>
          <p:nvPr/>
        </p:nvGraphicFramePr>
        <p:xfrm>
          <a:off x="381000" y="838200"/>
          <a:ext cx="8420100" cy="5619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6" name="TextBox 135"/>
          <p:cNvSpPr txBox="1"/>
          <p:nvPr/>
        </p:nvSpPr>
        <p:spPr>
          <a:xfrm>
            <a:off x="914400" y="1219200"/>
            <a:ext cx="762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Annual Increases in Undergraduate Degree Production Need by State (Adjusting for Current Levels of Educational Attainment and Population Growth)</a:t>
            </a:r>
            <a:endParaRPr lang="en-US" sz="1200" dirty="0"/>
          </a:p>
        </p:txBody>
      </p:sp>
      <p:sp>
        <p:nvSpPr>
          <p:cNvPr id="7" name="TextBox 6"/>
          <p:cNvSpPr txBox="1"/>
          <p:nvPr/>
        </p:nvSpPr>
        <p:spPr>
          <a:xfrm>
            <a:off x="6781800" y="6496050"/>
            <a:ext cx="1981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Source: NCHEMS</a:t>
            </a:r>
            <a:endParaRPr lang="en-US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 smtClean="0"/>
              <a:t>How Each State Should Contribute to the National Goal of Producing </a:t>
            </a:r>
            <a:br>
              <a:rPr lang="en-US" sz="2000" dirty="0" smtClean="0"/>
            </a:br>
            <a:r>
              <a:rPr lang="en-US" sz="2000" dirty="0" smtClean="0"/>
              <a:t>8.2 Million Additional Degrees by 2020 </a:t>
            </a:r>
            <a:endParaRPr lang="en-US" sz="2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84BE6F-B28E-4F75-AA2C-992C4AB63FA3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674687"/>
          </a:xfrm>
        </p:spPr>
        <p:txBody>
          <a:bodyPr/>
          <a:lstStyle/>
          <a:p>
            <a:pPr algn="ctr"/>
            <a:r>
              <a:rPr lang="en-US" sz="3200" dirty="0" smtClean="0"/>
              <a:t>The Student Pipeline</a:t>
            </a:r>
            <a:endParaRPr lang="en-US" sz="3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A71B0A-34E8-4C49-AB0C-05DF197185BD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50825"/>
            <a:ext cx="8229600" cy="957263"/>
          </a:xfrm>
        </p:spPr>
        <p:txBody>
          <a:bodyPr/>
          <a:lstStyle/>
          <a:p>
            <a:r>
              <a:rPr lang="en-US" smtClean="0"/>
              <a:t>Student Pipeline, 2006</a:t>
            </a:r>
          </a:p>
        </p:txBody>
      </p:sp>
      <p:sp>
        <p:nvSpPr>
          <p:cNvPr id="5434371" name="Text Box 3"/>
          <p:cNvSpPr txBox="1">
            <a:spLocks noChangeArrowheads="1"/>
          </p:cNvSpPr>
          <p:nvPr/>
        </p:nvSpPr>
        <p:spPr bwMode="auto">
          <a:xfrm>
            <a:off x="2732088" y="6127750"/>
            <a:ext cx="6221412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31825" indent="-631825" algn="r" eaLnBrk="1" hangingPunct="1">
              <a:spcBef>
                <a:spcPct val="50000"/>
              </a:spcBef>
              <a:defRPr/>
            </a:pPr>
            <a:r>
              <a:rPr lang="en-US" sz="1050" b="0" dirty="0">
                <a:latin typeface="Trebuchet MS" pitchFamily="34" charset="0"/>
              </a:rPr>
              <a:t>Source: NCES Common Core Data 2004; Tom </a:t>
            </a:r>
            <a:r>
              <a:rPr lang="en-US" sz="1050" b="0" dirty="0" err="1">
                <a:latin typeface="Trebuchet MS" pitchFamily="34" charset="0"/>
              </a:rPr>
              <a:t>Mortenson</a:t>
            </a:r>
            <a:r>
              <a:rPr lang="en-US" sz="1050" b="0" dirty="0">
                <a:latin typeface="Trebuchet MS" pitchFamily="34" charset="0"/>
              </a:rPr>
              <a:t>, </a:t>
            </a:r>
            <a:r>
              <a:rPr lang="en-US" sz="1050" b="0" i="1" dirty="0">
                <a:latin typeface="Trebuchet MS" pitchFamily="34" charset="0"/>
              </a:rPr>
              <a:t>Postsecondary Education Opportunity</a:t>
            </a:r>
            <a:r>
              <a:rPr lang="en-US" sz="1050" b="0" dirty="0">
                <a:latin typeface="Trebuchet MS" pitchFamily="34" charset="0"/>
              </a:rPr>
              <a:t>; NCES, IPEDS Fall 2006 Retention Rate File, 2006 Graduation Rates; U.S. Census Bureau, 2006 ACS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23825" y="1223963"/>
            <a:ext cx="8763000" cy="4695825"/>
            <a:chOff x="78" y="771"/>
            <a:chExt cx="5520" cy="2958"/>
          </a:xfrm>
        </p:grpSpPr>
        <p:graphicFrame>
          <p:nvGraphicFramePr>
            <p:cNvPr id="25602" name="Object 2"/>
            <p:cNvGraphicFramePr>
              <a:graphicFrameLocks noChangeAspect="1"/>
            </p:cNvGraphicFramePr>
            <p:nvPr/>
          </p:nvGraphicFramePr>
          <p:xfrm>
            <a:off x="552" y="771"/>
            <a:ext cx="5046" cy="2958"/>
          </p:xfrm>
          <a:graphic>
            <a:graphicData uri="http://schemas.openxmlformats.org/presentationml/2006/ole">
              <p:oleObj spid="_x0000_s7170" name="Chart" r:id="rId4" imgW="8172450" imgH="4791075" progId="MSGraph.Chart.8">
                <p:embed followColorScheme="full"/>
              </p:oleObj>
            </a:graphicData>
          </a:graphic>
        </p:graphicFrame>
        <p:sp>
          <p:nvSpPr>
            <p:cNvPr id="25607" name="Text Box 6"/>
            <p:cNvSpPr txBox="1">
              <a:spLocks noChangeArrowheads="1"/>
            </p:cNvSpPr>
            <p:nvPr/>
          </p:nvSpPr>
          <p:spPr bwMode="auto">
            <a:xfrm>
              <a:off x="78" y="3122"/>
              <a:ext cx="870" cy="4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1500" i="1">
                  <a:latin typeface="Arial" pitchFamily="34" charset="0"/>
                </a:rPr>
                <a:t>Of 100 </a:t>
              </a:r>
              <a:br>
                <a:rPr lang="en-US" sz="1500" i="1">
                  <a:latin typeface="Arial" pitchFamily="34" charset="0"/>
                </a:rPr>
              </a:br>
              <a:r>
                <a:rPr lang="en-US" sz="1500" i="1">
                  <a:latin typeface="Arial" pitchFamily="34" charset="0"/>
                </a:rPr>
                <a:t>9th Graders, </a:t>
              </a:r>
              <a:br>
                <a:rPr lang="en-US" sz="1500" i="1">
                  <a:latin typeface="Arial" pitchFamily="34" charset="0"/>
                </a:rPr>
              </a:br>
              <a:r>
                <a:rPr lang="en-US" sz="1500" i="1">
                  <a:latin typeface="Arial" pitchFamily="34" charset="0"/>
                </a:rPr>
                <a:t>How Many…</a:t>
              </a:r>
            </a:p>
          </p:txBody>
        </p:sp>
      </p:grp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6CC22B8B-2AEF-4F34-89F2-D88A543BA8B0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50825"/>
            <a:ext cx="8229600" cy="957263"/>
          </a:xfrm>
        </p:spPr>
        <p:txBody>
          <a:bodyPr/>
          <a:lstStyle/>
          <a:p>
            <a:pPr eaLnBrk="1" hangingPunct="1"/>
            <a:r>
              <a:rPr lang="en-US" smtClean="0"/>
              <a:t>Change in Population Age 25-44 By Race/Ethnicity, 2005-2025</a:t>
            </a:r>
          </a:p>
        </p:txBody>
      </p:sp>
      <p:sp>
        <p:nvSpPr>
          <p:cNvPr id="14340" name="Rectangle 3"/>
          <p:cNvSpPr>
            <a:spLocks noChangeArrowheads="1"/>
          </p:cNvSpPr>
          <p:nvPr/>
        </p:nvSpPr>
        <p:spPr bwMode="auto">
          <a:xfrm>
            <a:off x="4954588" y="6337300"/>
            <a:ext cx="3763962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519113" indent="-519113" algn="r">
              <a:spcBef>
                <a:spcPct val="10000"/>
              </a:spcBef>
              <a:tabLst>
                <a:tab pos="4513263" algn="l"/>
              </a:tabLst>
            </a:pPr>
            <a:r>
              <a:rPr lang="en-US" sz="1100">
                <a:solidFill>
                  <a:srgbClr val="000000"/>
                </a:solidFill>
              </a:rPr>
              <a:t>Source:  U.S. Census Bureau</a:t>
            </a:r>
          </a:p>
        </p:txBody>
      </p:sp>
      <p:sp>
        <p:nvSpPr>
          <p:cNvPr id="57348" name="Slide Number Placeholder 5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2F3AAD22-A998-4C7F-87E1-F55F875EF4AF}" type="slidenum">
              <a:rPr lang="en-US"/>
              <a:pPr>
                <a:defRPr/>
              </a:pPr>
              <a:t>19</a:t>
            </a:fld>
            <a:endParaRPr lang="en-US"/>
          </a:p>
        </p:txBody>
      </p:sp>
      <p:graphicFrame>
        <p:nvGraphicFramePr>
          <p:cNvPr id="14338" name="Chart 58"/>
          <p:cNvGraphicFramePr>
            <a:graphicFrameLocks/>
          </p:cNvGraphicFramePr>
          <p:nvPr/>
        </p:nvGraphicFramePr>
        <p:xfrm>
          <a:off x="381000" y="914400"/>
          <a:ext cx="8343900" cy="5562600"/>
        </p:xfrm>
        <a:graphic>
          <a:graphicData uri="http://schemas.openxmlformats.org/presentationml/2006/ole">
            <p:oleObj spid="_x0000_s8194" r:id="rId3" imgW="8340051" imgH="5566130" progId="Excel.Sheet.8">
              <p:embed/>
            </p:oleObj>
          </a:graphicData>
        </a:graphic>
      </p:graphicFrame>
      <p:sp>
        <p:nvSpPr>
          <p:cNvPr id="61" name="Rectangle 60"/>
          <p:cNvSpPr/>
          <p:nvPr/>
        </p:nvSpPr>
        <p:spPr>
          <a:xfrm>
            <a:off x="1524000" y="762000"/>
            <a:ext cx="892175" cy="2540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>
                <a:latin typeface="+mj-lt"/>
              </a:rPr>
              <a:t>…2,689,700</a:t>
            </a:r>
          </a:p>
        </p:txBody>
      </p:sp>
      <p:cxnSp>
        <p:nvCxnSpPr>
          <p:cNvPr id="63" name="Straight Arrow Connector 62"/>
          <p:cNvCxnSpPr/>
          <p:nvPr/>
        </p:nvCxnSpPr>
        <p:spPr>
          <a:xfrm rot="10800000" flipV="1">
            <a:off x="1143000" y="914400"/>
            <a:ext cx="457200" cy="1524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Rectangle 65"/>
          <p:cNvSpPr/>
          <p:nvPr/>
        </p:nvSpPr>
        <p:spPr>
          <a:xfrm>
            <a:off x="1600200" y="990600"/>
            <a:ext cx="892175" cy="2540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>
                <a:latin typeface="+mj-lt"/>
              </a:rPr>
              <a:t>…1,044,516</a:t>
            </a:r>
          </a:p>
        </p:txBody>
      </p:sp>
      <p:cxnSp>
        <p:nvCxnSpPr>
          <p:cNvPr id="67" name="Straight Arrow Connector 66"/>
          <p:cNvCxnSpPr/>
          <p:nvPr/>
        </p:nvCxnSpPr>
        <p:spPr>
          <a:xfrm rot="10800000" flipV="1">
            <a:off x="1371600" y="1193800"/>
            <a:ext cx="304800" cy="1016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8066183" y="4572000"/>
            <a:ext cx="0" cy="38100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Focus on Higher Education?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84BE6F-B28E-4F75-AA2C-992C4AB63FA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4370" name="Rectangle 2"/>
          <p:cNvSpPr>
            <a:spLocks noGrp="1" noChangeArrowheads="1"/>
          </p:cNvSpPr>
          <p:nvPr>
            <p:ph type="title"/>
          </p:nvPr>
        </p:nvSpPr>
        <p:spPr>
          <a:xfrm>
            <a:off x="571500" y="171450"/>
            <a:ext cx="8020050" cy="1143000"/>
          </a:xfrm>
        </p:spPr>
        <p:txBody>
          <a:bodyPr/>
          <a:lstStyle/>
          <a:p>
            <a:r>
              <a:rPr lang="en-US"/>
              <a:t>Projected Change in Arkansas Population By Age and Race/Ethnicity, 2006-25</a:t>
            </a:r>
          </a:p>
        </p:txBody>
      </p:sp>
      <p:sp>
        <p:nvSpPr>
          <p:cNvPr id="4154371" name="Rectangle 3"/>
          <p:cNvSpPr>
            <a:spLocks noChangeArrowheads="1"/>
          </p:cNvSpPr>
          <p:nvPr/>
        </p:nvSpPr>
        <p:spPr bwMode="auto">
          <a:xfrm>
            <a:off x="549275" y="6553200"/>
            <a:ext cx="75565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marL="519113" indent="-519113">
              <a:spcBef>
                <a:spcPct val="25000"/>
              </a:spcBef>
            </a:pPr>
            <a:r>
              <a:rPr lang="en-US" sz="1200">
                <a:latin typeface="Arial" pitchFamily="34" charset="0"/>
              </a:rPr>
              <a:t>Source:  Arkansas Department of Economic Security and Commerce 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47650" y="1323975"/>
            <a:ext cx="8705850" cy="4991100"/>
            <a:chOff x="162" y="906"/>
            <a:chExt cx="5484" cy="3144"/>
          </a:xfrm>
        </p:grpSpPr>
        <p:graphicFrame>
          <p:nvGraphicFramePr>
            <p:cNvPr id="4154373" name="Object 5"/>
            <p:cNvGraphicFramePr>
              <a:graphicFrameLocks noChangeAspect="1"/>
            </p:cNvGraphicFramePr>
            <p:nvPr/>
          </p:nvGraphicFramePr>
          <p:xfrm>
            <a:off x="162" y="906"/>
            <a:ext cx="5484" cy="3144"/>
          </p:xfrm>
          <a:graphic>
            <a:graphicData uri="http://schemas.openxmlformats.org/presentationml/2006/ole">
              <p:oleObj spid="_x0000_s9218" name="Chart" r:id="rId4" imgW="8801100" imgH="5057775" progId="MSGraph.Chart.8">
                <p:embed followColorScheme="full"/>
              </p:oleObj>
            </a:graphicData>
          </a:graphic>
        </p:graphicFrame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4749" y="1149"/>
              <a:ext cx="811" cy="226"/>
              <a:chOff x="987" y="999"/>
              <a:chExt cx="811" cy="226"/>
            </a:xfrm>
          </p:grpSpPr>
          <p:sp>
            <p:nvSpPr>
              <p:cNvPr id="4154375" name="Text Box 7"/>
              <p:cNvSpPr txBox="1">
                <a:spLocks noChangeArrowheads="1"/>
              </p:cNvSpPr>
              <p:nvPr/>
            </p:nvSpPr>
            <p:spPr bwMode="auto">
              <a:xfrm>
                <a:off x="1192" y="999"/>
                <a:ext cx="606" cy="13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lIns="0" tIns="0" rIns="0" bIns="0"/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 sz="1000">
                    <a:latin typeface="Arial" pitchFamily="34" charset="0"/>
                  </a:rPr>
                  <a:t>281,563</a:t>
                </a:r>
              </a:p>
            </p:txBody>
          </p:sp>
          <p:grpSp>
            <p:nvGrpSpPr>
              <p:cNvPr id="4" name="Group 8"/>
              <p:cNvGrpSpPr>
                <a:grpSpLocks/>
              </p:cNvGrpSpPr>
              <p:nvPr/>
            </p:nvGrpSpPr>
            <p:grpSpPr bwMode="auto">
              <a:xfrm>
                <a:off x="987" y="1064"/>
                <a:ext cx="184" cy="161"/>
                <a:chOff x="776" y="911"/>
                <a:chExt cx="419" cy="176"/>
              </a:xfrm>
            </p:grpSpPr>
            <p:sp>
              <p:nvSpPr>
                <p:cNvPr id="4154377" name="Line 9"/>
                <p:cNvSpPr>
                  <a:spLocks noChangeShapeType="1"/>
                </p:cNvSpPr>
                <p:nvPr/>
              </p:nvSpPr>
              <p:spPr bwMode="auto">
                <a:xfrm flipH="1">
                  <a:off x="776" y="911"/>
                  <a:ext cx="125" cy="1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54378" name="Line 10"/>
                <p:cNvSpPr>
                  <a:spLocks noChangeShapeType="1"/>
                </p:cNvSpPr>
                <p:nvPr/>
              </p:nvSpPr>
              <p:spPr bwMode="auto">
                <a:xfrm>
                  <a:off x="900" y="911"/>
                  <a:ext cx="295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11" name="Slide Number Placeholder 10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84BE6F-B28E-4F75-AA2C-992C4AB63FA3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724400" y="6477000"/>
            <a:ext cx="40386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Source: U.S. Census Bureau, 2008 American Community Survey</a:t>
            </a:r>
            <a:endParaRPr lang="en-US" sz="1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Chart 3"/>
          <p:cNvGraphicFramePr/>
          <p:nvPr/>
        </p:nvGraphicFramePr>
        <p:xfrm>
          <a:off x="304800" y="914400"/>
          <a:ext cx="8305800" cy="5543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Percentage Difference in College Attainment Between Whites and Minorities (2008)</a:t>
            </a:r>
            <a:endParaRPr lang="en-US" sz="24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84BE6F-B28E-4F75-AA2C-992C4AB63FA3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>
          <a:xfrm>
            <a:off x="415925" y="171450"/>
            <a:ext cx="8331200" cy="1143000"/>
          </a:xfrm>
        </p:spPr>
        <p:txBody>
          <a:bodyPr/>
          <a:lstStyle/>
          <a:p>
            <a:pPr eaLnBrk="1" hangingPunct="1"/>
            <a:r>
              <a:rPr lang="en-US" sz="2000" dirty="0" smtClean="0"/>
              <a:t>High School Graduation Rates - Public High School Graduates as a Percent of 9th Graders Four Years Earlier, 2006</a:t>
            </a:r>
          </a:p>
        </p:txBody>
      </p:sp>
      <p:graphicFrame>
        <p:nvGraphicFramePr>
          <p:cNvPr id="19458" name="Object 3"/>
          <p:cNvGraphicFramePr>
            <a:graphicFrameLocks noChangeAspect="1"/>
          </p:cNvGraphicFramePr>
          <p:nvPr>
            <p:ph type="chart" idx="4294967295"/>
          </p:nvPr>
        </p:nvGraphicFramePr>
        <p:xfrm>
          <a:off x="160338" y="776288"/>
          <a:ext cx="8823325" cy="5486400"/>
        </p:xfrm>
        <a:graphic>
          <a:graphicData uri="http://schemas.openxmlformats.org/presentationml/2006/ole">
            <p:oleObj spid="_x0000_s10242" name="Chart" r:id="rId4" imgW="11458575" imgH="7124700" progId="MSGraph.Chart.8">
              <p:embed followColorScheme="full"/>
            </p:oleObj>
          </a:graphicData>
        </a:graphic>
      </p:graphicFrame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4583113" y="6432550"/>
            <a:ext cx="4365625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sz="1050" b="0" dirty="0">
                <a:latin typeface="Arial" charset="0"/>
              </a:rPr>
              <a:t>Source: Tom </a:t>
            </a:r>
            <a:r>
              <a:rPr lang="en-US" sz="1050" b="0" dirty="0" err="1">
                <a:latin typeface="Arial" charset="0"/>
              </a:rPr>
              <a:t>Mortenson</a:t>
            </a:r>
            <a:r>
              <a:rPr lang="en-US" sz="1050" b="0" dirty="0">
                <a:latin typeface="Arial" charset="0"/>
              </a:rPr>
              <a:t>, Postsecondary Opportunity</a:t>
            </a:r>
          </a:p>
        </p:txBody>
      </p:sp>
      <p:sp>
        <p:nvSpPr>
          <p:cNvPr id="19461" name="Slide Number Placeholder 14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slide </a:t>
            </a:r>
            <a:fld id="{CEEC7BDF-D7B8-4539-A430-7E030BC2152E}" type="slidenum">
              <a:rPr lang="en-US" smtClean="0"/>
              <a:pPr/>
              <a:t>22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>
          <a:xfrm>
            <a:off x="454025" y="171450"/>
            <a:ext cx="8255000" cy="1143000"/>
          </a:xfrm>
        </p:spPr>
        <p:txBody>
          <a:bodyPr/>
          <a:lstStyle/>
          <a:p>
            <a:pPr eaLnBrk="1" hangingPunct="1"/>
            <a:r>
              <a:rPr lang="en-US" sz="2000" dirty="0" smtClean="0"/>
              <a:t>College-Going Rates—First-Time Freshmen Directly Out of  </a:t>
            </a:r>
            <a:br>
              <a:rPr lang="en-US" sz="2000" dirty="0" smtClean="0"/>
            </a:br>
            <a:r>
              <a:rPr lang="en-US" sz="2000" dirty="0" smtClean="0"/>
              <a:t>High School as a Percent of Recent High School Graduates, 2006</a:t>
            </a:r>
          </a:p>
        </p:txBody>
      </p:sp>
      <p:graphicFrame>
        <p:nvGraphicFramePr>
          <p:cNvPr id="24578" name="Object 3"/>
          <p:cNvGraphicFramePr>
            <a:graphicFrameLocks noChangeAspect="1"/>
          </p:cNvGraphicFramePr>
          <p:nvPr>
            <p:ph type="chart" idx="4294967295"/>
          </p:nvPr>
        </p:nvGraphicFramePr>
        <p:xfrm>
          <a:off x="215900" y="1133475"/>
          <a:ext cx="8620125" cy="5038725"/>
        </p:xfrm>
        <a:graphic>
          <a:graphicData uri="http://schemas.openxmlformats.org/presentationml/2006/ole">
            <p:oleObj spid="_x0000_s11266" name="Chart" r:id="rId4" imgW="11782425" imgH="6886575" progId="MSGraph.Chart.8">
              <p:embed followColorScheme="full"/>
            </p:oleObj>
          </a:graphicData>
        </a:graphic>
      </p:graphicFrame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3832225" y="6465888"/>
            <a:ext cx="5083175" cy="25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sz="1050" b="0" dirty="0">
                <a:latin typeface="Arial" charset="0"/>
              </a:rPr>
              <a:t>Source:  Tom </a:t>
            </a:r>
            <a:r>
              <a:rPr lang="en-US" sz="1050" b="0" dirty="0" err="1">
                <a:latin typeface="Arial" charset="0"/>
              </a:rPr>
              <a:t>Mortenson</a:t>
            </a:r>
            <a:r>
              <a:rPr lang="en-US" sz="1050" b="0" dirty="0">
                <a:latin typeface="Arial" charset="0"/>
              </a:rPr>
              <a:t>, Postsecondary Opportunity </a:t>
            </a:r>
          </a:p>
        </p:txBody>
      </p:sp>
      <p:sp>
        <p:nvSpPr>
          <p:cNvPr id="24581" name="Slide Number Placeholder 14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slide </a:t>
            </a:r>
            <a:fld id="{26B703F0-0CC8-4340-A39E-15CC6E9CF05D}" type="slidenum">
              <a:rPr lang="en-US" smtClean="0"/>
              <a:pPr/>
              <a:t>23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0" descr="AR Total Participation Rate Fall 2010.em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4938" y="0"/>
            <a:ext cx="88741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Text Box 5"/>
          <p:cNvSpPr txBox="1">
            <a:spLocks noChangeArrowheads="1"/>
          </p:cNvSpPr>
          <p:nvPr/>
        </p:nvSpPr>
        <p:spPr bwMode="auto">
          <a:xfrm>
            <a:off x="742950" y="227013"/>
            <a:ext cx="7848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latin typeface="Times New Roman" pitchFamily="18" charset="0"/>
              </a:rPr>
              <a:t>First-Time Freshman Directly from High School Attending Public Colleges</a:t>
            </a:r>
          </a:p>
          <a:p>
            <a:r>
              <a:rPr lang="en-US" sz="2000">
                <a:latin typeface="Times New Roman" pitchFamily="18" charset="0"/>
              </a:rPr>
              <a:t>as a Percent of Public High School Graduates, Fall 2010</a:t>
            </a:r>
          </a:p>
        </p:txBody>
      </p:sp>
      <p:sp>
        <p:nvSpPr>
          <p:cNvPr id="2052" name="Text Box 6"/>
          <p:cNvSpPr txBox="1">
            <a:spLocks noChangeArrowheads="1"/>
          </p:cNvSpPr>
          <p:nvPr/>
        </p:nvSpPr>
        <p:spPr bwMode="auto">
          <a:xfrm>
            <a:off x="684213" y="6169025"/>
            <a:ext cx="28749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>
                <a:latin typeface="Times New Roman" pitchFamily="18" charset="0"/>
              </a:rPr>
              <a:t>Arkansas  = 48.7%</a:t>
            </a:r>
          </a:p>
          <a:p>
            <a:r>
              <a:rPr lang="en-US" sz="1000">
                <a:latin typeface="Times New Roman" pitchFamily="18" charset="0"/>
              </a:rPr>
              <a:t>Source:  Arkansas Department of Higher Education.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3" descr="AR Four-Year Participation Rate Fall 2010.em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4938" y="0"/>
            <a:ext cx="88741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Text Box 5"/>
          <p:cNvSpPr txBox="1">
            <a:spLocks noChangeArrowheads="1"/>
          </p:cNvSpPr>
          <p:nvPr/>
        </p:nvSpPr>
        <p:spPr bwMode="auto">
          <a:xfrm>
            <a:off x="742950" y="227013"/>
            <a:ext cx="80533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latin typeface="Times New Roman" pitchFamily="18" charset="0"/>
              </a:rPr>
              <a:t>First-Time Freshman Directly from High School Attending Public Four-Year</a:t>
            </a:r>
          </a:p>
          <a:p>
            <a:r>
              <a:rPr lang="en-US" sz="2000">
                <a:latin typeface="Times New Roman" pitchFamily="18" charset="0"/>
              </a:rPr>
              <a:t>Colleges as a Percent of Public High School Graduates, Fall 2010</a:t>
            </a:r>
          </a:p>
        </p:txBody>
      </p:sp>
      <p:sp>
        <p:nvSpPr>
          <p:cNvPr id="3076" name="Text Box 6"/>
          <p:cNvSpPr txBox="1">
            <a:spLocks noChangeArrowheads="1"/>
          </p:cNvSpPr>
          <p:nvPr/>
        </p:nvSpPr>
        <p:spPr bwMode="auto">
          <a:xfrm>
            <a:off x="684213" y="6169025"/>
            <a:ext cx="28749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>
                <a:latin typeface="Times New Roman" pitchFamily="18" charset="0"/>
              </a:rPr>
              <a:t>Arkansas  = 29.0%</a:t>
            </a:r>
          </a:p>
          <a:p>
            <a:r>
              <a:rPr lang="en-US" sz="1000">
                <a:latin typeface="Times New Roman" pitchFamily="18" charset="0"/>
              </a:rPr>
              <a:t>Source:  Arkansas Department of Higher Education.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 descr="AR Two-Year Participation Rate Fall 2010.em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4938" y="0"/>
            <a:ext cx="88741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Text Box 5"/>
          <p:cNvSpPr txBox="1">
            <a:spLocks noChangeArrowheads="1"/>
          </p:cNvSpPr>
          <p:nvPr/>
        </p:nvSpPr>
        <p:spPr bwMode="auto">
          <a:xfrm>
            <a:off x="742950" y="227013"/>
            <a:ext cx="80232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latin typeface="Times New Roman" pitchFamily="18" charset="0"/>
              </a:rPr>
              <a:t>First-Time Freshman Directly from High School Attending Public Two-Year</a:t>
            </a:r>
          </a:p>
          <a:p>
            <a:r>
              <a:rPr lang="en-US" sz="2000">
                <a:latin typeface="Times New Roman" pitchFamily="18" charset="0"/>
              </a:rPr>
              <a:t>Colleges as a Percent of Public High School Graduates, Fall 2010</a:t>
            </a:r>
          </a:p>
        </p:txBody>
      </p:sp>
      <p:sp>
        <p:nvSpPr>
          <p:cNvPr id="4100" name="Text Box 6"/>
          <p:cNvSpPr txBox="1">
            <a:spLocks noChangeArrowheads="1"/>
          </p:cNvSpPr>
          <p:nvPr/>
        </p:nvSpPr>
        <p:spPr bwMode="auto">
          <a:xfrm>
            <a:off x="684213" y="6169025"/>
            <a:ext cx="28749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>
                <a:latin typeface="Times New Roman" pitchFamily="18" charset="0"/>
              </a:rPr>
              <a:t>Arkansas  = 19.7%</a:t>
            </a:r>
          </a:p>
          <a:p>
            <a:r>
              <a:rPr lang="en-US" sz="1000">
                <a:latin typeface="Times New Roman" pitchFamily="18" charset="0"/>
              </a:rPr>
              <a:t>Source:  Arkansas Department of Higher Education.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286000" y="6459379"/>
            <a:ext cx="6553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Source: NCES; Common Core Data,  IPEDS Completions  and Enrollment Surveys</a:t>
            </a:r>
            <a:endParaRPr lang="en-US" sz="1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Chart 4"/>
          <p:cNvGraphicFramePr/>
          <p:nvPr/>
        </p:nvGraphicFramePr>
        <p:xfrm>
          <a:off x="4572000" y="1466849"/>
          <a:ext cx="4343400" cy="46577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hart 5"/>
          <p:cNvGraphicFramePr/>
          <p:nvPr/>
        </p:nvGraphicFramePr>
        <p:xfrm>
          <a:off x="228600" y="1466850"/>
          <a:ext cx="43434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600200" y="1504950"/>
            <a:ext cx="2286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Input Rates</a:t>
            </a:r>
            <a:endParaRPr lang="en-US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5867400" y="1504950"/>
            <a:ext cx="2286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Throughput Rates</a:t>
            </a:r>
            <a:endParaRPr lang="en-US" sz="1600" dirty="0"/>
          </a:p>
        </p:txBody>
      </p:sp>
      <p:sp>
        <p:nvSpPr>
          <p:cNvPr id="10" name="TextBox 9"/>
          <p:cNvSpPr txBox="1"/>
          <p:nvPr/>
        </p:nvSpPr>
        <p:spPr>
          <a:xfrm>
            <a:off x="5257800" y="1781175"/>
            <a:ext cx="3581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Undergraduate Credentials and Degrees Awarded per 100 FTE Undergraduates</a:t>
            </a:r>
            <a:endParaRPr lang="en-US" sz="1200" dirty="0"/>
          </a:p>
        </p:txBody>
      </p:sp>
      <p:sp>
        <p:nvSpPr>
          <p:cNvPr id="11" name="TextBox 10"/>
          <p:cNvSpPr txBox="1"/>
          <p:nvPr/>
        </p:nvSpPr>
        <p:spPr>
          <a:xfrm>
            <a:off x="2286000" y="1104900"/>
            <a:ext cx="106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Arkansas</a:t>
            </a:r>
            <a:endParaRPr lang="en-US" sz="1400" dirty="0"/>
          </a:p>
        </p:txBody>
      </p:sp>
      <p:sp>
        <p:nvSpPr>
          <p:cNvPr id="12" name="Rectangle 11"/>
          <p:cNvSpPr/>
          <p:nvPr/>
        </p:nvSpPr>
        <p:spPr>
          <a:xfrm>
            <a:off x="2057400" y="1219200"/>
            <a:ext cx="228600" cy="152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13" name="TextBox 12"/>
          <p:cNvSpPr txBox="1"/>
          <p:nvPr/>
        </p:nvSpPr>
        <p:spPr>
          <a:xfrm>
            <a:off x="3810000" y="1104900"/>
            <a:ext cx="609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U.S.</a:t>
            </a:r>
            <a:endParaRPr lang="en-US" sz="1400" dirty="0"/>
          </a:p>
        </p:txBody>
      </p:sp>
      <p:sp>
        <p:nvSpPr>
          <p:cNvPr id="14" name="Rectangle 13"/>
          <p:cNvSpPr/>
          <p:nvPr/>
        </p:nvSpPr>
        <p:spPr>
          <a:xfrm>
            <a:off x="3581400" y="1219200"/>
            <a:ext cx="228600" cy="152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15" name="TextBox 14"/>
          <p:cNvSpPr txBox="1"/>
          <p:nvPr/>
        </p:nvSpPr>
        <p:spPr>
          <a:xfrm>
            <a:off x="4800600" y="1104900"/>
            <a:ext cx="2209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Average of Top 5 States</a:t>
            </a:r>
            <a:endParaRPr lang="en-US" sz="1400" dirty="0"/>
          </a:p>
        </p:txBody>
      </p:sp>
      <p:sp>
        <p:nvSpPr>
          <p:cNvPr id="16" name="Rectangle 15"/>
          <p:cNvSpPr/>
          <p:nvPr/>
        </p:nvSpPr>
        <p:spPr>
          <a:xfrm>
            <a:off x="4572000" y="1219200"/>
            <a:ext cx="228600" cy="152400"/>
          </a:xfrm>
          <a:prstGeom prst="rect">
            <a:avLst/>
          </a:prstGeom>
          <a:solidFill>
            <a:srgbClr val="CC3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457200" y="209550"/>
            <a:ext cx="8229600" cy="957943"/>
          </a:xfrm>
        </p:spPr>
        <p:txBody>
          <a:bodyPr/>
          <a:lstStyle/>
          <a:p>
            <a:r>
              <a:rPr lang="en-US" sz="2400" dirty="0" smtClean="0"/>
              <a:t>High School Graduation, College Participation and Completion (2008)</a:t>
            </a:r>
            <a:endParaRPr lang="en-US" sz="2400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84BE6F-B28E-4F75-AA2C-992C4AB63FA3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First-Year Retention Rates (2008)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172200" y="6324600"/>
            <a:ext cx="2693366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100" dirty="0" smtClean="0"/>
              <a:t>Source: NCES, IPEDS </a:t>
            </a:r>
            <a:r>
              <a:rPr lang="fr-FR" sz="1100" dirty="0" err="1" smtClean="0"/>
              <a:t>Enrollment</a:t>
            </a:r>
            <a:r>
              <a:rPr lang="fr-FR" sz="1100" dirty="0" smtClean="0"/>
              <a:t> Survey</a:t>
            </a:r>
            <a:endParaRPr lang="en-US" sz="1100" dirty="0"/>
          </a:p>
        </p:txBody>
      </p:sp>
      <p:graphicFrame>
        <p:nvGraphicFramePr>
          <p:cNvPr id="7" name="Chart 6"/>
          <p:cNvGraphicFramePr/>
          <p:nvPr/>
        </p:nvGraphicFramePr>
        <p:xfrm>
          <a:off x="1143000" y="1066800"/>
          <a:ext cx="6838950" cy="49434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84BE6F-B28E-4F75-AA2C-992C4AB63FA3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Four, Five, and Six Year Graduation Rates at Public Four-Year Institutions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733800" y="6535579"/>
            <a:ext cx="51816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000" dirty="0" smtClean="0"/>
              <a:t>Source:  NCES, IPEDS 2007-08 Graduation Rate File; gr2008 Final Release Data File.</a:t>
            </a:r>
            <a:endParaRPr lang="en-US" sz="1000" dirty="0"/>
          </a:p>
        </p:txBody>
      </p:sp>
      <p:graphicFrame>
        <p:nvGraphicFramePr>
          <p:cNvPr id="4" name="Chart 3"/>
          <p:cNvGraphicFramePr>
            <a:graphicFrameLocks/>
          </p:cNvGraphicFramePr>
          <p:nvPr/>
        </p:nvGraphicFramePr>
        <p:xfrm>
          <a:off x="1371600" y="1447800"/>
          <a:ext cx="6200775" cy="44669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84BE6F-B28E-4F75-AA2C-992C4AB63FA3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09800" y="6400800"/>
            <a:ext cx="6553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Source: U.S. Census Bureau, 2008 American Community Survey; Bureau of Economic Analysis, Kauffman Foundation</a:t>
            </a:r>
            <a:endParaRPr lang="en-US" sz="10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18" name="Group 117"/>
          <p:cNvGrpSpPr/>
          <p:nvPr/>
        </p:nvGrpSpPr>
        <p:grpSpPr>
          <a:xfrm>
            <a:off x="317749" y="1066800"/>
            <a:ext cx="7901375" cy="5378357"/>
            <a:chOff x="318662" y="685800"/>
            <a:chExt cx="8458423" cy="5757531"/>
          </a:xfrm>
        </p:grpSpPr>
        <p:cxnSp>
          <p:nvCxnSpPr>
            <p:cNvPr id="129" name="Straight Connector 128"/>
            <p:cNvCxnSpPr/>
            <p:nvPr/>
          </p:nvCxnSpPr>
          <p:spPr>
            <a:xfrm rot="5400000" flipH="1" flipV="1">
              <a:off x="1809750" y="3314700"/>
              <a:ext cx="51054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Straight Connector 130"/>
            <p:cNvCxnSpPr/>
            <p:nvPr/>
          </p:nvCxnSpPr>
          <p:spPr>
            <a:xfrm>
              <a:off x="990600" y="3286125"/>
              <a:ext cx="7620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79" name="Rectangle 7"/>
            <p:cNvSpPr>
              <a:spLocks noChangeArrowheads="1"/>
            </p:cNvSpPr>
            <p:nvPr/>
          </p:nvSpPr>
          <p:spPr bwMode="auto">
            <a:xfrm>
              <a:off x="992633" y="773112"/>
              <a:ext cx="9525" cy="5095875"/>
            </a:xfrm>
            <a:prstGeom prst="rect">
              <a:avLst/>
            </a:prstGeom>
            <a:solidFill>
              <a:srgbClr val="000000"/>
            </a:solidFill>
            <a:ln w="6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3080" name="Freeform 8"/>
            <p:cNvSpPr>
              <a:spLocks noEditPoints="1"/>
            </p:cNvSpPr>
            <p:nvPr/>
          </p:nvSpPr>
          <p:spPr bwMode="auto">
            <a:xfrm>
              <a:off x="949770" y="768350"/>
              <a:ext cx="47625" cy="5105400"/>
            </a:xfrm>
            <a:custGeom>
              <a:avLst/>
              <a:gdLst/>
              <a:ahLst/>
              <a:cxnLst>
                <a:cxn ang="0">
                  <a:pos x="0" y="3210"/>
                </a:cxn>
                <a:cxn ang="0">
                  <a:pos x="30" y="3210"/>
                </a:cxn>
                <a:cxn ang="0">
                  <a:pos x="30" y="3216"/>
                </a:cxn>
                <a:cxn ang="0">
                  <a:pos x="0" y="3216"/>
                </a:cxn>
                <a:cxn ang="0">
                  <a:pos x="0" y="3210"/>
                </a:cxn>
                <a:cxn ang="0">
                  <a:pos x="0" y="2568"/>
                </a:cxn>
                <a:cxn ang="0">
                  <a:pos x="30" y="2568"/>
                </a:cxn>
                <a:cxn ang="0">
                  <a:pos x="30" y="2574"/>
                </a:cxn>
                <a:cxn ang="0">
                  <a:pos x="0" y="2574"/>
                </a:cxn>
                <a:cxn ang="0">
                  <a:pos x="0" y="2568"/>
                </a:cxn>
                <a:cxn ang="0">
                  <a:pos x="0" y="1926"/>
                </a:cxn>
                <a:cxn ang="0">
                  <a:pos x="30" y="1926"/>
                </a:cxn>
                <a:cxn ang="0">
                  <a:pos x="30" y="1932"/>
                </a:cxn>
                <a:cxn ang="0">
                  <a:pos x="0" y="1932"/>
                </a:cxn>
                <a:cxn ang="0">
                  <a:pos x="0" y="1926"/>
                </a:cxn>
                <a:cxn ang="0">
                  <a:pos x="0" y="1284"/>
                </a:cxn>
                <a:cxn ang="0">
                  <a:pos x="30" y="1284"/>
                </a:cxn>
                <a:cxn ang="0">
                  <a:pos x="30" y="1290"/>
                </a:cxn>
                <a:cxn ang="0">
                  <a:pos x="0" y="1290"/>
                </a:cxn>
                <a:cxn ang="0">
                  <a:pos x="0" y="1284"/>
                </a:cxn>
                <a:cxn ang="0">
                  <a:pos x="0" y="642"/>
                </a:cxn>
                <a:cxn ang="0">
                  <a:pos x="30" y="642"/>
                </a:cxn>
                <a:cxn ang="0">
                  <a:pos x="30" y="648"/>
                </a:cxn>
                <a:cxn ang="0">
                  <a:pos x="0" y="648"/>
                </a:cxn>
                <a:cxn ang="0">
                  <a:pos x="0" y="642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6"/>
                </a:cxn>
                <a:cxn ang="0">
                  <a:pos x="0" y="6"/>
                </a:cxn>
                <a:cxn ang="0">
                  <a:pos x="0" y="0"/>
                </a:cxn>
              </a:cxnLst>
              <a:rect l="0" t="0" r="r" b="b"/>
              <a:pathLst>
                <a:path w="30" h="3216">
                  <a:moveTo>
                    <a:pt x="0" y="3210"/>
                  </a:moveTo>
                  <a:lnTo>
                    <a:pt x="30" y="3210"/>
                  </a:lnTo>
                  <a:lnTo>
                    <a:pt x="30" y="3216"/>
                  </a:lnTo>
                  <a:lnTo>
                    <a:pt x="0" y="3216"/>
                  </a:lnTo>
                  <a:lnTo>
                    <a:pt x="0" y="3210"/>
                  </a:lnTo>
                  <a:close/>
                  <a:moveTo>
                    <a:pt x="0" y="2568"/>
                  </a:moveTo>
                  <a:lnTo>
                    <a:pt x="30" y="2568"/>
                  </a:lnTo>
                  <a:lnTo>
                    <a:pt x="30" y="2574"/>
                  </a:lnTo>
                  <a:lnTo>
                    <a:pt x="0" y="2574"/>
                  </a:lnTo>
                  <a:lnTo>
                    <a:pt x="0" y="2568"/>
                  </a:lnTo>
                  <a:close/>
                  <a:moveTo>
                    <a:pt x="0" y="1926"/>
                  </a:moveTo>
                  <a:lnTo>
                    <a:pt x="30" y="1926"/>
                  </a:lnTo>
                  <a:lnTo>
                    <a:pt x="30" y="1932"/>
                  </a:lnTo>
                  <a:lnTo>
                    <a:pt x="0" y="1932"/>
                  </a:lnTo>
                  <a:lnTo>
                    <a:pt x="0" y="1926"/>
                  </a:lnTo>
                  <a:close/>
                  <a:moveTo>
                    <a:pt x="0" y="1284"/>
                  </a:moveTo>
                  <a:lnTo>
                    <a:pt x="30" y="1284"/>
                  </a:lnTo>
                  <a:lnTo>
                    <a:pt x="30" y="1290"/>
                  </a:lnTo>
                  <a:lnTo>
                    <a:pt x="0" y="1290"/>
                  </a:lnTo>
                  <a:lnTo>
                    <a:pt x="0" y="1284"/>
                  </a:lnTo>
                  <a:close/>
                  <a:moveTo>
                    <a:pt x="0" y="642"/>
                  </a:moveTo>
                  <a:lnTo>
                    <a:pt x="30" y="642"/>
                  </a:lnTo>
                  <a:lnTo>
                    <a:pt x="30" y="648"/>
                  </a:lnTo>
                  <a:lnTo>
                    <a:pt x="0" y="648"/>
                  </a:lnTo>
                  <a:lnTo>
                    <a:pt x="0" y="642"/>
                  </a:lnTo>
                  <a:close/>
                  <a:moveTo>
                    <a:pt x="0" y="0"/>
                  </a:moveTo>
                  <a:lnTo>
                    <a:pt x="30" y="0"/>
                  </a:lnTo>
                  <a:lnTo>
                    <a:pt x="30" y="6"/>
                  </a:lnTo>
                  <a:lnTo>
                    <a:pt x="0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6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3081" name="Rectangle 9"/>
            <p:cNvSpPr>
              <a:spLocks noChangeArrowheads="1"/>
            </p:cNvSpPr>
            <p:nvPr/>
          </p:nvSpPr>
          <p:spPr bwMode="auto">
            <a:xfrm>
              <a:off x="997395" y="5864225"/>
              <a:ext cx="7600950" cy="9525"/>
            </a:xfrm>
            <a:prstGeom prst="rect">
              <a:avLst/>
            </a:prstGeom>
            <a:solidFill>
              <a:srgbClr val="000000"/>
            </a:solidFill>
            <a:ln w="6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3082" name="Freeform 10"/>
            <p:cNvSpPr>
              <a:spLocks noEditPoints="1"/>
            </p:cNvSpPr>
            <p:nvPr/>
          </p:nvSpPr>
          <p:spPr bwMode="auto">
            <a:xfrm>
              <a:off x="992633" y="5868987"/>
              <a:ext cx="7610475" cy="47625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6" y="30"/>
                </a:cxn>
                <a:cxn ang="0">
                  <a:pos x="0" y="30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690" y="0"/>
                </a:cxn>
                <a:cxn ang="0">
                  <a:pos x="690" y="30"/>
                </a:cxn>
                <a:cxn ang="0">
                  <a:pos x="684" y="30"/>
                </a:cxn>
                <a:cxn ang="0">
                  <a:pos x="684" y="0"/>
                </a:cxn>
                <a:cxn ang="0">
                  <a:pos x="690" y="0"/>
                </a:cxn>
                <a:cxn ang="0">
                  <a:pos x="1374" y="0"/>
                </a:cxn>
                <a:cxn ang="0">
                  <a:pos x="1374" y="30"/>
                </a:cxn>
                <a:cxn ang="0">
                  <a:pos x="1368" y="30"/>
                </a:cxn>
                <a:cxn ang="0">
                  <a:pos x="1368" y="0"/>
                </a:cxn>
                <a:cxn ang="0">
                  <a:pos x="1374" y="0"/>
                </a:cxn>
                <a:cxn ang="0">
                  <a:pos x="2058" y="0"/>
                </a:cxn>
                <a:cxn ang="0">
                  <a:pos x="2058" y="30"/>
                </a:cxn>
                <a:cxn ang="0">
                  <a:pos x="2052" y="30"/>
                </a:cxn>
                <a:cxn ang="0">
                  <a:pos x="2052" y="0"/>
                </a:cxn>
                <a:cxn ang="0">
                  <a:pos x="2058" y="0"/>
                </a:cxn>
                <a:cxn ang="0">
                  <a:pos x="2742" y="0"/>
                </a:cxn>
                <a:cxn ang="0">
                  <a:pos x="2742" y="30"/>
                </a:cxn>
                <a:cxn ang="0">
                  <a:pos x="2736" y="30"/>
                </a:cxn>
                <a:cxn ang="0">
                  <a:pos x="2736" y="0"/>
                </a:cxn>
                <a:cxn ang="0">
                  <a:pos x="2742" y="0"/>
                </a:cxn>
                <a:cxn ang="0">
                  <a:pos x="3426" y="0"/>
                </a:cxn>
                <a:cxn ang="0">
                  <a:pos x="3426" y="30"/>
                </a:cxn>
                <a:cxn ang="0">
                  <a:pos x="3420" y="30"/>
                </a:cxn>
                <a:cxn ang="0">
                  <a:pos x="3420" y="0"/>
                </a:cxn>
                <a:cxn ang="0">
                  <a:pos x="3426" y="0"/>
                </a:cxn>
                <a:cxn ang="0">
                  <a:pos x="4110" y="0"/>
                </a:cxn>
                <a:cxn ang="0">
                  <a:pos x="4110" y="30"/>
                </a:cxn>
                <a:cxn ang="0">
                  <a:pos x="4104" y="30"/>
                </a:cxn>
                <a:cxn ang="0">
                  <a:pos x="4104" y="0"/>
                </a:cxn>
                <a:cxn ang="0">
                  <a:pos x="4110" y="0"/>
                </a:cxn>
                <a:cxn ang="0">
                  <a:pos x="4794" y="0"/>
                </a:cxn>
                <a:cxn ang="0">
                  <a:pos x="4794" y="30"/>
                </a:cxn>
                <a:cxn ang="0">
                  <a:pos x="4788" y="30"/>
                </a:cxn>
                <a:cxn ang="0">
                  <a:pos x="4788" y="0"/>
                </a:cxn>
                <a:cxn ang="0">
                  <a:pos x="4794" y="0"/>
                </a:cxn>
              </a:cxnLst>
              <a:rect l="0" t="0" r="r" b="b"/>
              <a:pathLst>
                <a:path w="4794" h="30">
                  <a:moveTo>
                    <a:pt x="6" y="0"/>
                  </a:moveTo>
                  <a:lnTo>
                    <a:pt x="6" y="30"/>
                  </a:lnTo>
                  <a:lnTo>
                    <a:pt x="0" y="30"/>
                  </a:lnTo>
                  <a:lnTo>
                    <a:pt x="0" y="0"/>
                  </a:lnTo>
                  <a:lnTo>
                    <a:pt x="6" y="0"/>
                  </a:lnTo>
                  <a:close/>
                  <a:moveTo>
                    <a:pt x="690" y="0"/>
                  </a:moveTo>
                  <a:lnTo>
                    <a:pt x="690" y="30"/>
                  </a:lnTo>
                  <a:lnTo>
                    <a:pt x="684" y="30"/>
                  </a:lnTo>
                  <a:lnTo>
                    <a:pt x="684" y="0"/>
                  </a:lnTo>
                  <a:lnTo>
                    <a:pt x="690" y="0"/>
                  </a:lnTo>
                  <a:close/>
                  <a:moveTo>
                    <a:pt x="1374" y="0"/>
                  </a:moveTo>
                  <a:lnTo>
                    <a:pt x="1374" y="30"/>
                  </a:lnTo>
                  <a:lnTo>
                    <a:pt x="1368" y="30"/>
                  </a:lnTo>
                  <a:lnTo>
                    <a:pt x="1368" y="0"/>
                  </a:lnTo>
                  <a:lnTo>
                    <a:pt x="1374" y="0"/>
                  </a:lnTo>
                  <a:close/>
                  <a:moveTo>
                    <a:pt x="2058" y="0"/>
                  </a:moveTo>
                  <a:lnTo>
                    <a:pt x="2058" y="30"/>
                  </a:lnTo>
                  <a:lnTo>
                    <a:pt x="2052" y="30"/>
                  </a:lnTo>
                  <a:lnTo>
                    <a:pt x="2052" y="0"/>
                  </a:lnTo>
                  <a:lnTo>
                    <a:pt x="2058" y="0"/>
                  </a:lnTo>
                  <a:close/>
                  <a:moveTo>
                    <a:pt x="2742" y="0"/>
                  </a:moveTo>
                  <a:lnTo>
                    <a:pt x="2742" y="30"/>
                  </a:lnTo>
                  <a:lnTo>
                    <a:pt x="2736" y="30"/>
                  </a:lnTo>
                  <a:lnTo>
                    <a:pt x="2736" y="0"/>
                  </a:lnTo>
                  <a:lnTo>
                    <a:pt x="2742" y="0"/>
                  </a:lnTo>
                  <a:close/>
                  <a:moveTo>
                    <a:pt x="3426" y="0"/>
                  </a:moveTo>
                  <a:lnTo>
                    <a:pt x="3426" y="30"/>
                  </a:lnTo>
                  <a:lnTo>
                    <a:pt x="3420" y="30"/>
                  </a:lnTo>
                  <a:lnTo>
                    <a:pt x="3420" y="0"/>
                  </a:lnTo>
                  <a:lnTo>
                    <a:pt x="3426" y="0"/>
                  </a:lnTo>
                  <a:close/>
                  <a:moveTo>
                    <a:pt x="4110" y="0"/>
                  </a:moveTo>
                  <a:lnTo>
                    <a:pt x="4110" y="30"/>
                  </a:lnTo>
                  <a:lnTo>
                    <a:pt x="4104" y="30"/>
                  </a:lnTo>
                  <a:lnTo>
                    <a:pt x="4104" y="0"/>
                  </a:lnTo>
                  <a:lnTo>
                    <a:pt x="4110" y="0"/>
                  </a:lnTo>
                  <a:close/>
                  <a:moveTo>
                    <a:pt x="4794" y="0"/>
                  </a:moveTo>
                  <a:lnTo>
                    <a:pt x="4794" y="30"/>
                  </a:lnTo>
                  <a:lnTo>
                    <a:pt x="4788" y="30"/>
                  </a:lnTo>
                  <a:lnTo>
                    <a:pt x="4788" y="0"/>
                  </a:lnTo>
                  <a:lnTo>
                    <a:pt x="4794" y="0"/>
                  </a:lnTo>
                  <a:close/>
                </a:path>
              </a:pathLst>
            </a:custGeom>
            <a:solidFill>
              <a:srgbClr val="000000"/>
            </a:solidFill>
            <a:ln w="6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3083" name="Oval 11"/>
            <p:cNvSpPr>
              <a:spLocks noChangeArrowheads="1"/>
            </p:cNvSpPr>
            <p:nvPr/>
          </p:nvSpPr>
          <p:spPr bwMode="auto">
            <a:xfrm>
              <a:off x="3207195" y="3373437"/>
              <a:ext cx="66675" cy="5715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  <p:sp>
          <p:nvSpPr>
            <p:cNvPr id="3084" name="Freeform 12"/>
            <p:cNvSpPr>
              <a:spLocks noEditPoints="1"/>
            </p:cNvSpPr>
            <p:nvPr/>
          </p:nvSpPr>
          <p:spPr bwMode="auto">
            <a:xfrm>
              <a:off x="3202433" y="3368675"/>
              <a:ext cx="76200" cy="66675"/>
            </a:xfrm>
            <a:custGeom>
              <a:avLst/>
              <a:gdLst/>
              <a:ahLst/>
              <a:cxnLst>
                <a:cxn ang="0">
                  <a:pos x="128" y="58"/>
                </a:cxn>
                <a:cxn ang="0">
                  <a:pos x="123" y="80"/>
                </a:cxn>
                <a:cxn ang="0">
                  <a:pos x="108" y="97"/>
                </a:cxn>
                <a:cxn ang="0">
                  <a:pos x="88" y="108"/>
                </a:cxn>
                <a:cxn ang="0">
                  <a:pos x="63" y="112"/>
                </a:cxn>
                <a:cxn ang="0">
                  <a:pos x="40" y="107"/>
                </a:cxn>
                <a:cxn ang="0">
                  <a:pos x="19" y="95"/>
                </a:cxn>
                <a:cxn ang="0">
                  <a:pos x="6" y="78"/>
                </a:cxn>
                <a:cxn ang="0">
                  <a:pos x="1" y="54"/>
                </a:cxn>
                <a:cxn ang="0">
                  <a:pos x="7" y="34"/>
                </a:cxn>
                <a:cxn ang="0">
                  <a:pos x="22" y="15"/>
                </a:cxn>
                <a:cxn ang="0">
                  <a:pos x="42" y="5"/>
                </a:cxn>
                <a:cxn ang="0">
                  <a:pos x="66" y="1"/>
                </a:cxn>
                <a:cxn ang="0">
                  <a:pos x="90" y="5"/>
                </a:cxn>
                <a:cxn ang="0">
                  <a:pos x="111" y="18"/>
                </a:cxn>
                <a:cxn ang="0">
                  <a:pos x="124" y="37"/>
                </a:cxn>
                <a:cxn ang="0">
                  <a:pos x="109" y="40"/>
                </a:cxn>
                <a:cxn ang="0">
                  <a:pos x="98" y="27"/>
                </a:cxn>
                <a:cxn ang="0">
                  <a:pos x="83" y="19"/>
                </a:cxn>
                <a:cxn ang="0">
                  <a:pos x="63" y="16"/>
                </a:cxn>
                <a:cxn ang="0">
                  <a:pos x="45" y="20"/>
                </a:cxn>
                <a:cxn ang="0">
                  <a:pos x="29" y="29"/>
                </a:cxn>
                <a:cxn ang="0">
                  <a:pos x="20" y="43"/>
                </a:cxn>
                <a:cxn ang="0">
                  <a:pos x="16" y="59"/>
                </a:cxn>
                <a:cxn ang="0">
                  <a:pos x="21" y="73"/>
                </a:cxn>
                <a:cxn ang="0">
                  <a:pos x="32" y="85"/>
                </a:cxn>
                <a:cxn ang="0">
                  <a:pos x="47" y="93"/>
                </a:cxn>
                <a:cxn ang="0">
                  <a:pos x="66" y="97"/>
                </a:cxn>
                <a:cxn ang="0">
                  <a:pos x="85" y="93"/>
                </a:cxn>
                <a:cxn ang="0">
                  <a:pos x="101" y="83"/>
                </a:cxn>
                <a:cxn ang="0">
                  <a:pos x="110" y="70"/>
                </a:cxn>
                <a:cxn ang="0">
                  <a:pos x="113" y="55"/>
                </a:cxn>
                <a:cxn ang="0">
                  <a:pos x="109" y="40"/>
                </a:cxn>
              </a:cxnLst>
              <a:rect l="0" t="0" r="r" b="b"/>
              <a:pathLst>
                <a:path w="129" h="113">
                  <a:moveTo>
                    <a:pt x="128" y="55"/>
                  </a:moveTo>
                  <a:cubicBezTo>
                    <a:pt x="129" y="56"/>
                    <a:pt x="129" y="57"/>
                    <a:pt x="128" y="58"/>
                  </a:cubicBezTo>
                  <a:lnTo>
                    <a:pt x="124" y="77"/>
                  </a:lnTo>
                  <a:cubicBezTo>
                    <a:pt x="124" y="78"/>
                    <a:pt x="123" y="79"/>
                    <a:pt x="123" y="80"/>
                  </a:cubicBezTo>
                  <a:lnTo>
                    <a:pt x="111" y="95"/>
                  </a:lnTo>
                  <a:cubicBezTo>
                    <a:pt x="110" y="96"/>
                    <a:pt x="109" y="97"/>
                    <a:pt x="108" y="97"/>
                  </a:cubicBezTo>
                  <a:lnTo>
                    <a:pt x="90" y="107"/>
                  </a:lnTo>
                  <a:cubicBezTo>
                    <a:pt x="90" y="108"/>
                    <a:pt x="89" y="108"/>
                    <a:pt x="88" y="108"/>
                  </a:cubicBezTo>
                  <a:lnTo>
                    <a:pt x="66" y="112"/>
                  </a:lnTo>
                  <a:cubicBezTo>
                    <a:pt x="65" y="113"/>
                    <a:pt x="64" y="113"/>
                    <a:pt x="63" y="112"/>
                  </a:cubicBezTo>
                  <a:lnTo>
                    <a:pt x="42" y="108"/>
                  </a:lnTo>
                  <a:cubicBezTo>
                    <a:pt x="41" y="108"/>
                    <a:pt x="40" y="108"/>
                    <a:pt x="40" y="107"/>
                  </a:cubicBezTo>
                  <a:lnTo>
                    <a:pt x="22" y="97"/>
                  </a:lnTo>
                  <a:cubicBezTo>
                    <a:pt x="21" y="97"/>
                    <a:pt x="20" y="96"/>
                    <a:pt x="19" y="95"/>
                  </a:cubicBezTo>
                  <a:lnTo>
                    <a:pt x="7" y="80"/>
                  </a:lnTo>
                  <a:cubicBezTo>
                    <a:pt x="7" y="80"/>
                    <a:pt x="6" y="79"/>
                    <a:pt x="6" y="78"/>
                  </a:cubicBezTo>
                  <a:lnTo>
                    <a:pt x="1" y="59"/>
                  </a:lnTo>
                  <a:cubicBezTo>
                    <a:pt x="0" y="57"/>
                    <a:pt x="0" y="56"/>
                    <a:pt x="1" y="54"/>
                  </a:cubicBezTo>
                  <a:lnTo>
                    <a:pt x="6" y="36"/>
                  </a:lnTo>
                  <a:cubicBezTo>
                    <a:pt x="6" y="35"/>
                    <a:pt x="6" y="34"/>
                    <a:pt x="7" y="34"/>
                  </a:cubicBezTo>
                  <a:lnTo>
                    <a:pt x="19" y="18"/>
                  </a:lnTo>
                  <a:cubicBezTo>
                    <a:pt x="20" y="17"/>
                    <a:pt x="21" y="16"/>
                    <a:pt x="22" y="15"/>
                  </a:cubicBezTo>
                  <a:lnTo>
                    <a:pt x="40" y="5"/>
                  </a:lnTo>
                  <a:cubicBezTo>
                    <a:pt x="40" y="5"/>
                    <a:pt x="41" y="5"/>
                    <a:pt x="42" y="5"/>
                  </a:cubicBezTo>
                  <a:lnTo>
                    <a:pt x="63" y="1"/>
                  </a:lnTo>
                  <a:cubicBezTo>
                    <a:pt x="64" y="0"/>
                    <a:pt x="65" y="0"/>
                    <a:pt x="66" y="1"/>
                  </a:cubicBezTo>
                  <a:lnTo>
                    <a:pt x="88" y="5"/>
                  </a:lnTo>
                  <a:cubicBezTo>
                    <a:pt x="89" y="5"/>
                    <a:pt x="90" y="5"/>
                    <a:pt x="90" y="5"/>
                  </a:cubicBezTo>
                  <a:lnTo>
                    <a:pt x="108" y="15"/>
                  </a:lnTo>
                  <a:cubicBezTo>
                    <a:pt x="109" y="16"/>
                    <a:pt x="110" y="17"/>
                    <a:pt x="111" y="18"/>
                  </a:cubicBezTo>
                  <a:lnTo>
                    <a:pt x="123" y="34"/>
                  </a:lnTo>
                  <a:cubicBezTo>
                    <a:pt x="124" y="35"/>
                    <a:pt x="124" y="36"/>
                    <a:pt x="124" y="37"/>
                  </a:cubicBezTo>
                  <a:lnTo>
                    <a:pt x="128" y="55"/>
                  </a:lnTo>
                  <a:close/>
                  <a:moveTo>
                    <a:pt x="109" y="40"/>
                  </a:moveTo>
                  <a:lnTo>
                    <a:pt x="110" y="43"/>
                  </a:lnTo>
                  <a:lnTo>
                    <a:pt x="98" y="27"/>
                  </a:lnTo>
                  <a:lnTo>
                    <a:pt x="101" y="29"/>
                  </a:lnTo>
                  <a:lnTo>
                    <a:pt x="83" y="19"/>
                  </a:lnTo>
                  <a:lnTo>
                    <a:pt x="85" y="20"/>
                  </a:lnTo>
                  <a:lnTo>
                    <a:pt x="63" y="16"/>
                  </a:lnTo>
                  <a:lnTo>
                    <a:pt x="66" y="16"/>
                  </a:lnTo>
                  <a:lnTo>
                    <a:pt x="45" y="20"/>
                  </a:lnTo>
                  <a:lnTo>
                    <a:pt x="47" y="19"/>
                  </a:lnTo>
                  <a:lnTo>
                    <a:pt x="29" y="29"/>
                  </a:lnTo>
                  <a:lnTo>
                    <a:pt x="32" y="27"/>
                  </a:lnTo>
                  <a:lnTo>
                    <a:pt x="20" y="43"/>
                  </a:lnTo>
                  <a:lnTo>
                    <a:pt x="21" y="41"/>
                  </a:lnTo>
                  <a:lnTo>
                    <a:pt x="16" y="59"/>
                  </a:lnTo>
                  <a:lnTo>
                    <a:pt x="16" y="54"/>
                  </a:lnTo>
                  <a:lnTo>
                    <a:pt x="21" y="73"/>
                  </a:lnTo>
                  <a:lnTo>
                    <a:pt x="20" y="70"/>
                  </a:lnTo>
                  <a:lnTo>
                    <a:pt x="32" y="85"/>
                  </a:lnTo>
                  <a:lnTo>
                    <a:pt x="29" y="83"/>
                  </a:lnTo>
                  <a:lnTo>
                    <a:pt x="47" y="93"/>
                  </a:lnTo>
                  <a:lnTo>
                    <a:pt x="45" y="93"/>
                  </a:lnTo>
                  <a:lnTo>
                    <a:pt x="66" y="97"/>
                  </a:lnTo>
                  <a:lnTo>
                    <a:pt x="63" y="97"/>
                  </a:lnTo>
                  <a:lnTo>
                    <a:pt x="85" y="93"/>
                  </a:lnTo>
                  <a:lnTo>
                    <a:pt x="83" y="93"/>
                  </a:lnTo>
                  <a:lnTo>
                    <a:pt x="101" y="83"/>
                  </a:lnTo>
                  <a:lnTo>
                    <a:pt x="98" y="85"/>
                  </a:lnTo>
                  <a:lnTo>
                    <a:pt x="110" y="70"/>
                  </a:lnTo>
                  <a:lnTo>
                    <a:pt x="109" y="74"/>
                  </a:lnTo>
                  <a:lnTo>
                    <a:pt x="113" y="55"/>
                  </a:lnTo>
                  <a:lnTo>
                    <a:pt x="113" y="58"/>
                  </a:lnTo>
                  <a:lnTo>
                    <a:pt x="109" y="40"/>
                  </a:lnTo>
                  <a:close/>
                </a:path>
              </a:pathLst>
            </a:custGeom>
            <a:solidFill>
              <a:srgbClr val="FFFFFF"/>
            </a:solidFill>
            <a:ln w="6" cap="flat">
              <a:solidFill>
                <a:srgbClr val="FFFFFF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  <p:sp>
          <p:nvSpPr>
            <p:cNvPr id="3085" name="Rectangle 13"/>
            <p:cNvSpPr>
              <a:spLocks noChangeArrowheads="1"/>
            </p:cNvSpPr>
            <p:nvPr/>
          </p:nvSpPr>
          <p:spPr bwMode="auto">
            <a:xfrm>
              <a:off x="2838895" y="4154487"/>
              <a:ext cx="156158" cy="131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Verdana" pitchFamily="34" charset="0"/>
                </a:rPr>
                <a:t>AL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086" name="Rectangle 14"/>
            <p:cNvSpPr>
              <a:spLocks noChangeArrowheads="1"/>
            </p:cNvSpPr>
            <p:nvPr/>
          </p:nvSpPr>
          <p:spPr bwMode="auto">
            <a:xfrm>
              <a:off x="5048696" y="3422650"/>
              <a:ext cx="169886" cy="131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AK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087" name="Rectangle 15"/>
            <p:cNvSpPr>
              <a:spLocks noChangeArrowheads="1"/>
            </p:cNvSpPr>
            <p:nvPr/>
          </p:nvSpPr>
          <p:spPr bwMode="auto">
            <a:xfrm>
              <a:off x="2940495" y="3713162"/>
              <a:ext cx="161305" cy="131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AZ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088" name="Rectangle 16"/>
            <p:cNvSpPr>
              <a:spLocks noChangeArrowheads="1"/>
            </p:cNvSpPr>
            <p:nvPr/>
          </p:nvSpPr>
          <p:spPr bwMode="auto">
            <a:xfrm>
              <a:off x="2519808" y="4854575"/>
              <a:ext cx="171601" cy="131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Verdana" pitchFamily="34" charset="0"/>
                </a:rPr>
                <a:t>AR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089" name="Rectangle 17"/>
            <p:cNvSpPr>
              <a:spLocks noChangeArrowheads="1"/>
            </p:cNvSpPr>
            <p:nvPr/>
          </p:nvSpPr>
          <p:spPr bwMode="auto">
            <a:xfrm>
              <a:off x="4972495" y="3125787"/>
              <a:ext cx="164737" cy="131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smtClean="0">
                  <a:ln>
                    <a:noFill/>
                  </a:ln>
                  <a:solidFill>
                    <a:srgbClr val="00B050"/>
                  </a:solidFill>
                  <a:effectLst/>
                  <a:latin typeface="Verdana" pitchFamily="34" charset="0"/>
                </a:rPr>
                <a:t>CA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090" name="Rectangle 18"/>
            <p:cNvSpPr>
              <a:spLocks noChangeArrowheads="1"/>
            </p:cNvSpPr>
            <p:nvPr/>
          </p:nvSpPr>
          <p:spPr bwMode="auto">
            <a:xfrm>
              <a:off x="4830443" y="2010215"/>
              <a:ext cx="171601" cy="131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dirty="0" smtClean="0">
                  <a:ln>
                    <a:noFill/>
                  </a:ln>
                  <a:solidFill>
                    <a:srgbClr val="00B050"/>
                  </a:solidFill>
                  <a:effectLst/>
                  <a:latin typeface="Verdana" pitchFamily="34" charset="0"/>
                </a:rPr>
                <a:t>CO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091" name="Rectangle 19"/>
            <p:cNvSpPr>
              <a:spLocks noChangeArrowheads="1"/>
            </p:cNvSpPr>
            <p:nvPr/>
          </p:nvSpPr>
          <p:spPr bwMode="auto">
            <a:xfrm>
              <a:off x="7668070" y="1884362"/>
              <a:ext cx="154441" cy="131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smtClean="0">
                  <a:ln>
                    <a:noFill/>
                  </a:ln>
                  <a:solidFill>
                    <a:srgbClr val="00B050"/>
                  </a:solidFill>
                  <a:effectLst/>
                  <a:latin typeface="Verdana" pitchFamily="34" charset="0"/>
                </a:rPr>
                <a:t>CT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092" name="Rectangle 20"/>
            <p:cNvSpPr>
              <a:spLocks noChangeArrowheads="1"/>
            </p:cNvSpPr>
            <p:nvPr/>
          </p:nvSpPr>
          <p:spPr bwMode="auto">
            <a:xfrm>
              <a:off x="4283520" y="3321050"/>
              <a:ext cx="166454" cy="131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smtClean="0">
                  <a:ln>
                    <a:noFill/>
                  </a:ln>
                  <a:solidFill>
                    <a:srgbClr val="00B050"/>
                  </a:solidFill>
                  <a:effectLst/>
                  <a:latin typeface="Verdana" pitchFamily="34" charset="0"/>
                </a:rPr>
                <a:t>DE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093" name="Rectangle 21"/>
            <p:cNvSpPr>
              <a:spLocks noChangeArrowheads="1"/>
            </p:cNvSpPr>
            <p:nvPr/>
          </p:nvSpPr>
          <p:spPr bwMode="auto">
            <a:xfrm>
              <a:off x="3980309" y="3365500"/>
              <a:ext cx="142430" cy="131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FL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094" name="Rectangle 22"/>
            <p:cNvSpPr>
              <a:spLocks noChangeArrowheads="1"/>
            </p:cNvSpPr>
            <p:nvPr/>
          </p:nvSpPr>
          <p:spPr bwMode="auto">
            <a:xfrm>
              <a:off x="3051620" y="3446462"/>
              <a:ext cx="175033" cy="131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GA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095" name="Rectangle 23"/>
            <p:cNvSpPr>
              <a:spLocks noChangeArrowheads="1"/>
            </p:cNvSpPr>
            <p:nvPr/>
          </p:nvSpPr>
          <p:spPr bwMode="auto">
            <a:xfrm>
              <a:off x="4616895" y="2555875"/>
              <a:ext cx="152726" cy="131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Verdana" pitchFamily="34" charset="0"/>
                </a:rPr>
                <a:t>HI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096" name="Rectangle 24"/>
            <p:cNvSpPr>
              <a:spLocks noChangeArrowheads="1"/>
            </p:cNvSpPr>
            <p:nvPr/>
          </p:nvSpPr>
          <p:spPr bwMode="auto">
            <a:xfrm>
              <a:off x="2564259" y="3695700"/>
              <a:ext cx="151009" cy="131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ID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097" name="Rectangle 25"/>
            <p:cNvSpPr>
              <a:spLocks noChangeArrowheads="1"/>
            </p:cNvSpPr>
            <p:nvPr/>
          </p:nvSpPr>
          <p:spPr bwMode="auto">
            <a:xfrm>
              <a:off x="4689921" y="2773362"/>
              <a:ext cx="130417" cy="131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smtClean="0">
                  <a:ln>
                    <a:noFill/>
                  </a:ln>
                  <a:solidFill>
                    <a:srgbClr val="00B050"/>
                  </a:solidFill>
                  <a:effectLst/>
                  <a:latin typeface="Verdana" pitchFamily="34" charset="0"/>
                </a:rPr>
                <a:t>IL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098" name="Rectangle 26"/>
            <p:cNvSpPr>
              <a:spLocks noChangeArrowheads="1"/>
            </p:cNvSpPr>
            <p:nvPr/>
          </p:nvSpPr>
          <p:spPr bwMode="auto">
            <a:xfrm>
              <a:off x="2999233" y="3856037"/>
              <a:ext cx="152726" cy="131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Verdana" pitchFamily="34" charset="0"/>
                </a:rPr>
                <a:t>IN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099" name="Rectangle 27"/>
            <p:cNvSpPr>
              <a:spLocks noChangeArrowheads="1"/>
            </p:cNvSpPr>
            <p:nvPr/>
          </p:nvSpPr>
          <p:spPr bwMode="auto">
            <a:xfrm>
              <a:off x="3616770" y="3063875"/>
              <a:ext cx="145862" cy="131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Verdana" pitchFamily="34" charset="0"/>
                </a:rPr>
                <a:t>IA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00" name="Rectangle 28"/>
            <p:cNvSpPr>
              <a:spLocks noChangeArrowheads="1"/>
            </p:cNvSpPr>
            <p:nvPr/>
          </p:nvSpPr>
          <p:spPr bwMode="auto">
            <a:xfrm>
              <a:off x="3915220" y="2813051"/>
              <a:ext cx="161305" cy="131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KS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01" name="Rectangle 29"/>
            <p:cNvSpPr>
              <a:spLocks noChangeArrowheads="1"/>
            </p:cNvSpPr>
            <p:nvPr/>
          </p:nvSpPr>
          <p:spPr bwMode="auto">
            <a:xfrm>
              <a:off x="2472183" y="4500562"/>
              <a:ext cx="164737" cy="131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Verdana" pitchFamily="34" charset="0"/>
                </a:rPr>
                <a:t>KY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02" name="Rectangle 30"/>
            <p:cNvSpPr>
              <a:spLocks noChangeArrowheads="1"/>
            </p:cNvSpPr>
            <p:nvPr/>
          </p:nvSpPr>
          <p:spPr bwMode="auto">
            <a:xfrm>
              <a:off x="3394520" y="4787900"/>
              <a:ext cx="156158" cy="131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Verdana" pitchFamily="34" charset="0"/>
                </a:rPr>
                <a:t>LA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03" name="Rectangle 31"/>
            <p:cNvSpPr>
              <a:spLocks noChangeArrowheads="1"/>
            </p:cNvSpPr>
            <p:nvPr/>
          </p:nvSpPr>
          <p:spPr bwMode="auto">
            <a:xfrm>
              <a:off x="3391345" y="3354387"/>
              <a:ext cx="180182" cy="131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ME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04" name="Rectangle 32"/>
            <p:cNvSpPr>
              <a:spLocks noChangeArrowheads="1"/>
            </p:cNvSpPr>
            <p:nvPr/>
          </p:nvSpPr>
          <p:spPr bwMode="auto">
            <a:xfrm>
              <a:off x="5886953" y="2295745"/>
              <a:ext cx="195625" cy="131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dirty="0" smtClean="0">
                  <a:ln>
                    <a:noFill/>
                  </a:ln>
                  <a:solidFill>
                    <a:srgbClr val="00B050"/>
                  </a:solidFill>
                  <a:effectLst/>
                  <a:latin typeface="Verdana" pitchFamily="34" charset="0"/>
                </a:rPr>
                <a:t>MD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05" name="Rectangle 33"/>
            <p:cNvSpPr>
              <a:spLocks noChangeArrowheads="1"/>
            </p:cNvSpPr>
            <p:nvPr/>
          </p:nvSpPr>
          <p:spPr bwMode="auto">
            <a:xfrm>
              <a:off x="6606033" y="1492250"/>
              <a:ext cx="190478" cy="131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dirty="0" smtClean="0">
                  <a:ln>
                    <a:noFill/>
                  </a:ln>
                  <a:solidFill>
                    <a:srgbClr val="00B050"/>
                  </a:solidFill>
                  <a:effectLst/>
                  <a:latin typeface="Verdana" pitchFamily="34" charset="0"/>
                </a:rPr>
                <a:t>MA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06" name="Rectangle 34"/>
            <p:cNvSpPr>
              <a:spLocks noChangeArrowheads="1"/>
            </p:cNvSpPr>
            <p:nvPr/>
          </p:nvSpPr>
          <p:spPr bwMode="auto">
            <a:xfrm>
              <a:off x="3462123" y="3653602"/>
              <a:ext cx="164737" cy="131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dirty="0" smtClean="0">
                  <a:ln>
                    <a:noFill/>
                  </a:ln>
                  <a:solidFill>
                    <a:srgbClr val="00B050"/>
                  </a:solidFill>
                  <a:effectLst/>
                  <a:latin typeface="Verdana" pitchFamily="34" charset="0"/>
                </a:rPr>
                <a:t>MI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07" name="Rectangle 35"/>
            <p:cNvSpPr>
              <a:spLocks noChangeArrowheads="1"/>
            </p:cNvSpPr>
            <p:nvPr/>
          </p:nvSpPr>
          <p:spPr bwMode="auto">
            <a:xfrm>
              <a:off x="4823271" y="2111375"/>
              <a:ext cx="197342" cy="131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dirty="0" smtClean="0">
                  <a:ln>
                    <a:noFill/>
                  </a:ln>
                  <a:solidFill>
                    <a:srgbClr val="00B050"/>
                  </a:solidFill>
                  <a:effectLst/>
                  <a:latin typeface="Verdana" pitchFamily="34" charset="0"/>
                </a:rPr>
                <a:t>MN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08" name="Rectangle 36"/>
            <p:cNvSpPr>
              <a:spLocks noChangeArrowheads="1"/>
            </p:cNvSpPr>
            <p:nvPr/>
          </p:nvSpPr>
          <p:spPr bwMode="auto">
            <a:xfrm>
              <a:off x="2118170" y="4445000"/>
              <a:ext cx="181897" cy="131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Verdana" pitchFamily="34" charset="0"/>
                </a:rPr>
                <a:t>MS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09" name="Rectangle 37"/>
            <p:cNvSpPr>
              <a:spLocks noChangeArrowheads="1"/>
            </p:cNvSpPr>
            <p:nvPr/>
          </p:nvSpPr>
          <p:spPr bwMode="auto">
            <a:xfrm>
              <a:off x="3397313" y="3530436"/>
              <a:ext cx="197342" cy="131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Verdana" pitchFamily="34" charset="0"/>
                </a:rPr>
                <a:t>MO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10" name="Rectangle 38"/>
            <p:cNvSpPr>
              <a:spLocks noChangeArrowheads="1"/>
            </p:cNvSpPr>
            <p:nvPr/>
          </p:nvSpPr>
          <p:spPr bwMode="auto">
            <a:xfrm>
              <a:off x="2997645" y="3233737"/>
              <a:ext cx="180182" cy="131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Verdana" pitchFamily="34" charset="0"/>
                </a:rPr>
                <a:t>MT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11" name="Rectangle 39"/>
            <p:cNvSpPr>
              <a:spLocks noChangeArrowheads="1"/>
            </p:cNvSpPr>
            <p:nvPr/>
          </p:nvSpPr>
          <p:spPr bwMode="auto">
            <a:xfrm>
              <a:off x="4181920" y="2824162"/>
              <a:ext cx="168169" cy="131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NE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12" name="Rectangle 40"/>
            <p:cNvSpPr>
              <a:spLocks noChangeArrowheads="1"/>
            </p:cNvSpPr>
            <p:nvPr/>
          </p:nvSpPr>
          <p:spPr bwMode="auto">
            <a:xfrm>
              <a:off x="4418458" y="4337050"/>
              <a:ext cx="176750" cy="131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NV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13" name="Rectangle 41"/>
            <p:cNvSpPr>
              <a:spLocks noChangeArrowheads="1"/>
            </p:cNvSpPr>
            <p:nvPr/>
          </p:nvSpPr>
          <p:spPr bwMode="auto">
            <a:xfrm>
              <a:off x="5012183" y="2009775"/>
              <a:ext cx="185329" cy="131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smtClean="0">
                  <a:ln>
                    <a:noFill/>
                  </a:ln>
                  <a:solidFill>
                    <a:srgbClr val="00B050"/>
                  </a:solidFill>
                  <a:effectLst/>
                  <a:latin typeface="Verdana" pitchFamily="34" charset="0"/>
                </a:rPr>
                <a:t>NH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14" name="Rectangle 42"/>
            <p:cNvSpPr>
              <a:spLocks noChangeArrowheads="1"/>
            </p:cNvSpPr>
            <p:nvPr/>
          </p:nvSpPr>
          <p:spPr bwMode="auto">
            <a:xfrm>
              <a:off x="6637783" y="2217737"/>
              <a:ext cx="154441" cy="131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smtClean="0">
                  <a:ln>
                    <a:noFill/>
                  </a:ln>
                  <a:solidFill>
                    <a:srgbClr val="00B050"/>
                  </a:solidFill>
                  <a:effectLst/>
                  <a:latin typeface="Verdana" pitchFamily="34" charset="0"/>
                </a:rPr>
                <a:t>NJ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15" name="Rectangle 43"/>
            <p:cNvSpPr>
              <a:spLocks noChangeArrowheads="1"/>
            </p:cNvSpPr>
            <p:nvPr/>
          </p:nvSpPr>
          <p:spPr bwMode="auto">
            <a:xfrm>
              <a:off x="2688083" y="3851275"/>
              <a:ext cx="197342" cy="131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NM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16" name="Rectangle 44"/>
            <p:cNvSpPr>
              <a:spLocks noChangeArrowheads="1"/>
            </p:cNvSpPr>
            <p:nvPr/>
          </p:nvSpPr>
          <p:spPr bwMode="auto">
            <a:xfrm>
              <a:off x="6061520" y="2344737"/>
              <a:ext cx="173318" cy="131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dirty="0" smtClean="0">
                  <a:ln>
                    <a:noFill/>
                  </a:ln>
                  <a:solidFill>
                    <a:srgbClr val="00B050"/>
                  </a:solidFill>
                  <a:effectLst/>
                  <a:latin typeface="Verdana" pitchFamily="34" charset="0"/>
                </a:rPr>
                <a:t>NY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17" name="Rectangle 45"/>
            <p:cNvSpPr>
              <a:spLocks noChangeArrowheads="1"/>
            </p:cNvSpPr>
            <p:nvPr/>
          </p:nvSpPr>
          <p:spPr bwMode="auto">
            <a:xfrm>
              <a:off x="3150045" y="3335337"/>
              <a:ext cx="171601" cy="131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NC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18" name="Rectangle 46"/>
            <p:cNvSpPr>
              <a:spLocks noChangeArrowheads="1"/>
            </p:cNvSpPr>
            <p:nvPr/>
          </p:nvSpPr>
          <p:spPr bwMode="auto">
            <a:xfrm>
              <a:off x="4132708" y="2139950"/>
              <a:ext cx="183614" cy="131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Verdana" pitchFamily="34" charset="0"/>
                </a:rPr>
                <a:t>ND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19" name="Rectangle 47"/>
            <p:cNvSpPr>
              <a:spLocks noChangeArrowheads="1"/>
            </p:cNvSpPr>
            <p:nvPr/>
          </p:nvSpPr>
          <p:spPr bwMode="auto">
            <a:xfrm>
              <a:off x="3276664" y="3638549"/>
              <a:ext cx="185329" cy="131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OH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20" name="Rectangle 48"/>
            <p:cNvSpPr>
              <a:spLocks noChangeArrowheads="1"/>
            </p:cNvSpPr>
            <p:nvPr/>
          </p:nvSpPr>
          <p:spPr bwMode="auto">
            <a:xfrm>
              <a:off x="3289745" y="4156075"/>
              <a:ext cx="176750" cy="131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Verdana" pitchFamily="34" charset="0"/>
                </a:rPr>
                <a:t>OK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21" name="Rectangle 49"/>
            <p:cNvSpPr>
              <a:spLocks noChangeArrowheads="1"/>
            </p:cNvSpPr>
            <p:nvPr/>
          </p:nvSpPr>
          <p:spPr bwMode="auto">
            <a:xfrm>
              <a:off x="3356420" y="3100387"/>
              <a:ext cx="178465" cy="131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dirty="0" smtClean="0">
                  <a:ln>
                    <a:noFill/>
                  </a:ln>
                  <a:solidFill>
                    <a:srgbClr val="00B050"/>
                  </a:solidFill>
                  <a:effectLst/>
                  <a:latin typeface="Verdana" pitchFamily="34" charset="0"/>
                </a:rPr>
                <a:t>OR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23" name="Rectangle 51"/>
            <p:cNvSpPr>
              <a:spLocks noChangeArrowheads="1"/>
            </p:cNvSpPr>
            <p:nvPr/>
          </p:nvSpPr>
          <p:spPr bwMode="auto">
            <a:xfrm>
              <a:off x="4661345" y="2687637"/>
              <a:ext cx="145862" cy="131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smtClean="0">
                  <a:ln>
                    <a:noFill/>
                  </a:ln>
                  <a:solidFill>
                    <a:srgbClr val="00B050"/>
                  </a:solidFill>
                  <a:effectLst/>
                  <a:latin typeface="Verdana" pitchFamily="34" charset="0"/>
                </a:rPr>
                <a:t>RI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24" name="Rectangle 52"/>
            <p:cNvSpPr>
              <a:spLocks noChangeArrowheads="1"/>
            </p:cNvSpPr>
            <p:nvPr/>
          </p:nvSpPr>
          <p:spPr bwMode="auto">
            <a:xfrm>
              <a:off x="2557525" y="3595362"/>
              <a:ext cx="156158" cy="131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Verdana" pitchFamily="34" charset="0"/>
                </a:rPr>
                <a:t>SC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25" name="Rectangle 53"/>
            <p:cNvSpPr>
              <a:spLocks noChangeArrowheads="1"/>
            </p:cNvSpPr>
            <p:nvPr/>
          </p:nvSpPr>
          <p:spPr bwMode="auto">
            <a:xfrm>
              <a:off x="3870770" y="2982912"/>
              <a:ext cx="168169" cy="131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Verdana" pitchFamily="34" charset="0"/>
                </a:rPr>
                <a:t>SD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26" name="Rectangle 54"/>
            <p:cNvSpPr>
              <a:spLocks noChangeArrowheads="1"/>
            </p:cNvSpPr>
            <p:nvPr/>
          </p:nvSpPr>
          <p:spPr bwMode="auto">
            <a:xfrm>
              <a:off x="3083370" y="4206875"/>
              <a:ext cx="168169" cy="131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Verdana" pitchFamily="34" charset="0"/>
                </a:rPr>
                <a:t>TN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27" name="Rectangle 55"/>
            <p:cNvSpPr>
              <a:spLocks noChangeArrowheads="1"/>
            </p:cNvSpPr>
            <p:nvPr/>
          </p:nvSpPr>
          <p:spPr bwMode="auto">
            <a:xfrm>
              <a:off x="3826320" y="3960812"/>
              <a:ext cx="159590" cy="131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TX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28" name="Rectangle 56"/>
            <p:cNvSpPr>
              <a:spLocks noChangeArrowheads="1"/>
            </p:cNvSpPr>
            <p:nvPr/>
          </p:nvSpPr>
          <p:spPr bwMode="auto">
            <a:xfrm>
              <a:off x="2576958" y="2843212"/>
              <a:ext cx="164737" cy="131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dirty="0" smtClean="0">
                  <a:ln>
                    <a:noFill/>
                  </a:ln>
                  <a:solidFill>
                    <a:srgbClr val="00B050"/>
                  </a:solidFill>
                  <a:effectLst/>
                  <a:latin typeface="Verdana" pitchFamily="34" charset="0"/>
                </a:rPr>
                <a:t>UT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29" name="Rectangle 57"/>
            <p:cNvSpPr>
              <a:spLocks noChangeArrowheads="1"/>
            </p:cNvSpPr>
            <p:nvPr/>
          </p:nvSpPr>
          <p:spPr bwMode="auto">
            <a:xfrm>
              <a:off x="3885058" y="2368550"/>
              <a:ext cx="159590" cy="131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VT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30" name="Rectangle 58"/>
            <p:cNvSpPr>
              <a:spLocks noChangeArrowheads="1"/>
            </p:cNvSpPr>
            <p:nvPr/>
          </p:nvSpPr>
          <p:spPr bwMode="auto">
            <a:xfrm>
              <a:off x="5088383" y="2390775"/>
              <a:ext cx="169886" cy="131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dirty="0" smtClean="0">
                  <a:ln>
                    <a:noFill/>
                  </a:ln>
                  <a:solidFill>
                    <a:srgbClr val="00B050"/>
                  </a:solidFill>
                  <a:effectLst/>
                  <a:latin typeface="Verdana" pitchFamily="34" charset="0"/>
                </a:rPr>
                <a:t>VA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31" name="Rectangle 59"/>
            <p:cNvSpPr>
              <a:spLocks noChangeArrowheads="1"/>
            </p:cNvSpPr>
            <p:nvPr/>
          </p:nvSpPr>
          <p:spPr bwMode="auto">
            <a:xfrm>
              <a:off x="4978845" y="2597150"/>
              <a:ext cx="209353" cy="131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smtClean="0">
                  <a:ln>
                    <a:noFill/>
                  </a:ln>
                  <a:solidFill>
                    <a:srgbClr val="00B050"/>
                  </a:solidFill>
                  <a:effectLst/>
                  <a:latin typeface="Verdana" pitchFamily="34" charset="0"/>
                </a:rPr>
                <a:t>WA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32" name="Rectangle 60"/>
            <p:cNvSpPr>
              <a:spLocks noChangeArrowheads="1"/>
            </p:cNvSpPr>
            <p:nvPr/>
          </p:nvSpPr>
          <p:spPr bwMode="auto">
            <a:xfrm>
              <a:off x="2321370" y="4983162"/>
              <a:ext cx="207638" cy="131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Verdana" pitchFamily="34" charset="0"/>
                </a:rPr>
                <a:t>WV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33" name="Rectangle 61"/>
            <p:cNvSpPr>
              <a:spLocks noChangeArrowheads="1"/>
            </p:cNvSpPr>
            <p:nvPr/>
          </p:nvSpPr>
          <p:spPr bwMode="auto">
            <a:xfrm>
              <a:off x="3732658" y="3209924"/>
              <a:ext cx="183614" cy="131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WI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34" name="Rectangle 62"/>
            <p:cNvSpPr>
              <a:spLocks noChangeArrowheads="1"/>
            </p:cNvSpPr>
            <p:nvPr/>
          </p:nvSpPr>
          <p:spPr bwMode="auto">
            <a:xfrm>
              <a:off x="6050409" y="3479800"/>
              <a:ext cx="204206" cy="131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Verdana" pitchFamily="34" charset="0"/>
                </a:rPr>
                <a:t>WY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35" name="Rectangle 63"/>
            <p:cNvSpPr>
              <a:spLocks noChangeArrowheads="1"/>
            </p:cNvSpPr>
            <p:nvPr/>
          </p:nvSpPr>
          <p:spPr bwMode="auto">
            <a:xfrm>
              <a:off x="4261783" y="3197225"/>
              <a:ext cx="166454" cy="131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dirty="0" smtClean="0">
                  <a:ln>
                    <a:noFill/>
                  </a:ln>
                  <a:solidFill>
                    <a:srgbClr val="FFC000"/>
                  </a:solidFill>
                  <a:effectLst/>
                  <a:latin typeface="Verdana" pitchFamily="34" charset="0"/>
                </a:rPr>
                <a:t>US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36" name="Rectangle 64"/>
            <p:cNvSpPr>
              <a:spLocks noChangeArrowheads="1"/>
            </p:cNvSpPr>
            <p:nvPr/>
          </p:nvSpPr>
          <p:spPr bwMode="auto">
            <a:xfrm>
              <a:off x="691008" y="5781674"/>
              <a:ext cx="151009" cy="181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</a:rPr>
                <a:t>20</a:t>
              </a: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37" name="Rectangle 65"/>
            <p:cNvSpPr>
              <a:spLocks noChangeArrowheads="1"/>
            </p:cNvSpPr>
            <p:nvPr/>
          </p:nvSpPr>
          <p:spPr bwMode="auto">
            <a:xfrm>
              <a:off x="691008" y="4762500"/>
              <a:ext cx="151009" cy="181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</a:rPr>
                <a:t>27</a:t>
              </a: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38" name="Rectangle 66"/>
            <p:cNvSpPr>
              <a:spLocks noChangeArrowheads="1"/>
            </p:cNvSpPr>
            <p:nvPr/>
          </p:nvSpPr>
          <p:spPr bwMode="auto">
            <a:xfrm>
              <a:off x="691008" y="3743325"/>
              <a:ext cx="151009" cy="181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</a:rPr>
                <a:t>34</a:t>
              </a: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39" name="Rectangle 67"/>
            <p:cNvSpPr>
              <a:spLocks noChangeArrowheads="1"/>
            </p:cNvSpPr>
            <p:nvPr/>
          </p:nvSpPr>
          <p:spPr bwMode="auto">
            <a:xfrm>
              <a:off x="691008" y="2724150"/>
              <a:ext cx="151009" cy="181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</a:rPr>
                <a:t>41</a:t>
              </a: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40" name="Rectangle 68"/>
            <p:cNvSpPr>
              <a:spLocks noChangeArrowheads="1"/>
            </p:cNvSpPr>
            <p:nvPr/>
          </p:nvSpPr>
          <p:spPr bwMode="auto">
            <a:xfrm>
              <a:off x="691008" y="1704975"/>
              <a:ext cx="151009" cy="181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</a:rPr>
                <a:t>48</a:t>
              </a: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41" name="Rectangle 69"/>
            <p:cNvSpPr>
              <a:spLocks noChangeArrowheads="1"/>
            </p:cNvSpPr>
            <p:nvPr/>
          </p:nvSpPr>
          <p:spPr bwMode="auto">
            <a:xfrm>
              <a:off x="691008" y="685800"/>
              <a:ext cx="151009" cy="181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</a:rPr>
                <a:t>55</a:t>
              </a: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42" name="Rectangle 70"/>
            <p:cNvSpPr>
              <a:spLocks noChangeArrowheads="1"/>
            </p:cNvSpPr>
            <p:nvPr/>
          </p:nvSpPr>
          <p:spPr bwMode="auto">
            <a:xfrm>
              <a:off x="760858" y="5954712"/>
              <a:ext cx="415276" cy="181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</a:rPr>
                <a:t>25,000</a:t>
              </a: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43" name="Rectangle 71"/>
            <p:cNvSpPr>
              <a:spLocks noChangeArrowheads="1"/>
            </p:cNvSpPr>
            <p:nvPr/>
          </p:nvSpPr>
          <p:spPr bwMode="auto">
            <a:xfrm>
              <a:off x="1846708" y="5954712"/>
              <a:ext cx="415276" cy="181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</a:rPr>
                <a:t>30,000</a:t>
              </a: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44" name="Rectangle 72"/>
            <p:cNvSpPr>
              <a:spLocks noChangeArrowheads="1"/>
            </p:cNvSpPr>
            <p:nvPr/>
          </p:nvSpPr>
          <p:spPr bwMode="auto">
            <a:xfrm>
              <a:off x="2932558" y="5954712"/>
              <a:ext cx="415276" cy="181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</a:rPr>
                <a:t>35,000</a:t>
              </a: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45" name="Rectangle 73"/>
            <p:cNvSpPr>
              <a:spLocks noChangeArrowheads="1"/>
            </p:cNvSpPr>
            <p:nvPr/>
          </p:nvSpPr>
          <p:spPr bwMode="auto">
            <a:xfrm>
              <a:off x="4018408" y="5954712"/>
              <a:ext cx="415276" cy="181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</a:rPr>
                <a:t>40,000</a:t>
              </a: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46" name="Rectangle 74"/>
            <p:cNvSpPr>
              <a:spLocks noChangeArrowheads="1"/>
            </p:cNvSpPr>
            <p:nvPr/>
          </p:nvSpPr>
          <p:spPr bwMode="auto">
            <a:xfrm>
              <a:off x="5104258" y="5954712"/>
              <a:ext cx="415276" cy="181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</a:rPr>
                <a:t>45,000</a:t>
              </a: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47" name="Rectangle 75"/>
            <p:cNvSpPr>
              <a:spLocks noChangeArrowheads="1"/>
            </p:cNvSpPr>
            <p:nvPr/>
          </p:nvSpPr>
          <p:spPr bwMode="auto">
            <a:xfrm>
              <a:off x="6190109" y="5954712"/>
              <a:ext cx="415276" cy="181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</a:rPr>
                <a:t>50,000</a:t>
              </a: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48" name="Rectangle 76"/>
            <p:cNvSpPr>
              <a:spLocks noChangeArrowheads="1"/>
            </p:cNvSpPr>
            <p:nvPr/>
          </p:nvSpPr>
          <p:spPr bwMode="auto">
            <a:xfrm>
              <a:off x="7275959" y="5954712"/>
              <a:ext cx="415276" cy="181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</a:rPr>
                <a:t>55,000</a:t>
              </a: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49" name="Rectangle 77"/>
            <p:cNvSpPr>
              <a:spLocks noChangeArrowheads="1"/>
            </p:cNvSpPr>
            <p:nvPr/>
          </p:nvSpPr>
          <p:spPr bwMode="auto">
            <a:xfrm>
              <a:off x="8361809" y="5954712"/>
              <a:ext cx="415276" cy="181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</a:rPr>
                <a:t>60,000</a:t>
              </a:r>
              <a:endPara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81" name="TextBox 80"/>
            <p:cNvSpPr txBox="1"/>
            <p:nvPr/>
          </p:nvSpPr>
          <p:spPr>
            <a:xfrm rot="16200000">
              <a:off x="-1674912" y="3138159"/>
              <a:ext cx="4267201" cy="2800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dirty="0" smtClean="0">
                  <a:latin typeface="Times New Roman" pitchFamily="18" charset="0"/>
                  <a:cs typeface="Times New Roman" pitchFamily="18" charset="0"/>
                </a:rPr>
                <a:t>Percent of Adults 25 to 64 with College Degrees</a:t>
              </a:r>
              <a:endParaRPr lang="en-US" sz="11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2667179" y="6163277"/>
              <a:ext cx="4267201" cy="2800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dirty="0" smtClean="0">
                  <a:latin typeface="Times New Roman" pitchFamily="18" charset="0"/>
                  <a:cs typeface="Times New Roman" pitchFamily="18" charset="0"/>
                </a:rPr>
                <a:t>Personal Income per Capita (2008)</a:t>
              </a:r>
              <a:endParaRPr lang="en-US" sz="11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6" name="Rectangle 85"/>
            <p:cNvSpPr/>
            <p:nvPr/>
          </p:nvSpPr>
          <p:spPr>
            <a:xfrm>
              <a:off x="990600" y="762000"/>
              <a:ext cx="7620000" cy="510540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3122" name="Rectangle 50"/>
            <p:cNvSpPr>
              <a:spLocks noChangeArrowheads="1"/>
            </p:cNvSpPr>
            <p:nvPr/>
          </p:nvSpPr>
          <p:spPr bwMode="auto">
            <a:xfrm>
              <a:off x="4129313" y="3213482"/>
              <a:ext cx="166454" cy="131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PA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5867400" y="4419600"/>
              <a:ext cx="2438400" cy="27181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000" u="sng" dirty="0" smtClean="0">
                  <a:latin typeface="Times New Roman" pitchFamily="18" charset="0"/>
                  <a:cs typeface="Times New Roman" pitchFamily="18" charset="0"/>
                </a:rPr>
                <a:t>State New Economy Index 2008</a:t>
              </a:r>
              <a:endParaRPr lang="en-US" sz="1000" u="sng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6858000" y="4615190"/>
              <a:ext cx="1143000" cy="27181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000" dirty="0" smtClean="0">
                  <a:latin typeface="Times New Roman" pitchFamily="18" charset="0"/>
                  <a:cs typeface="Times New Roman" pitchFamily="18" charset="0"/>
                </a:rPr>
                <a:t>Top Tier</a:t>
              </a:r>
              <a:endParaRPr lang="en-US" sz="1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6858000" y="4805690"/>
              <a:ext cx="1143000" cy="27181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000" dirty="0" smtClean="0">
                  <a:latin typeface="Times New Roman" pitchFamily="18" charset="0"/>
                  <a:cs typeface="Times New Roman" pitchFamily="18" charset="0"/>
                </a:rPr>
                <a:t>Middle Tier</a:t>
              </a:r>
              <a:endParaRPr lang="en-US" sz="1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6858000" y="4996190"/>
              <a:ext cx="1143000" cy="27181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000" dirty="0" smtClean="0">
                  <a:latin typeface="Times New Roman" pitchFamily="18" charset="0"/>
                  <a:cs typeface="Times New Roman" pitchFamily="18" charset="0"/>
                </a:rPr>
                <a:t>Bottom Tier</a:t>
              </a:r>
              <a:endParaRPr lang="en-US" sz="1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9" name="Rectangle 88"/>
            <p:cNvSpPr/>
            <p:nvPr/>
          </p:nvSpPr>
          <p:spPr>
            <a:xfrm>
              <a:off x="7996237" y="4686298"/>
              <a:ext cx="190500" cy="95250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90" name="Rectangle 89"/>
            <p:cNvSpPr/>
            <p:nvPr/>
          </p:nvSpPr>
          <p:spPr>
            <a:xfrm>
              <a:off x="7996237" y="4876798"/>
              <a:ext cx="190500" cy="9525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91" name="Rectangle 90"/>
            <p:cNvSpPr/>
            <p:nvPr/>
          </p:nvSpPr>
          <p:spPr>
            <a:xfrm>
              <a:off x="7996237" y="5076823"/>
              <a:ext cx="190500" cy="9525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14339" name="AutoShape 3"/>
            <p:cNvSpPr>
              <a:spLocks noChangeAspect="1" noChangeArrowheads="1" noTextEdit="1"/>
            </p:cNvSpPr>
            <p:nvPr/>
          </p:nvSpPr>
          <p:spPr bwMode="auto">
            <a:xfrm>
              <a:off x="1084263" y="815975"/>
              <a:ext cx="5078412" cy="1108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14357" name="Rectangle 21"/>
            <p:cNvSpPr>
              <a:spLocks noChangeArrowheads="1"/>
            </p:cNvSpPr>
            <p:nvPr/>
          </p:nvSpPr>
          <p:spPr bwMode="auto">
            <a:xfrm>
              <a:off x="1084263" y="815975"/>
              <a:ext cx="7937" cy="1588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14358" name="Rectangle 22"/>
            <p:cNvSpPr>
              <a:spLocks noChangeArrowheads="1"/>
            </p:cNvSpPr>
            <p:nvPr/>
          </p:nvSpPr>
          <p:spPr bwMode="auto">
            <a:xfrm>
              <a:off x="2762250" y="815975"/>
              <a:ext cx="9525" cy="1588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14359" name="Rectangle 23"/>
            <p:cNvSpPr>
              <a:spLocks noChangeArrowheads="1"/>
            </p:cNvSpPr>
            <p:nvPr/>
          </p:nvSpPr>
          <p:spPr bwMode="auto">
            <a:xfrm>
              <a:off x="3776663" y="815975"/>
              <a:ext cx="7937" cy="1588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14360" name="Rectangle 24"/>
            <p:cNvSpPr>
              <a:spLocks noChangeArrowheads="1"/>
            </p:cNvSpPr>
            <p:nvPr/>
          </p:nvSpPr>
          <p:spPr bwMode="auto">
            <a:xfrm>
              <a:off x="4791075" y="815975"/>
              <a:ext cx="7937" cy="1588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14363" name="Rectangle 27"/>
            <p:cNvSpPr>
              <a:spLocks noChangeArrowheads="1"/>
            </p:cNvSpPr>
            <p:nvPr/>
          </p:nvSpPr>
          <p:spPr bwMode="auto">
            <a:xfrm>
              <a:off x="5881688" y="815975"/>
              <a:ext cx="7937" cy="1588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14382" name="Line 46"/>
            <p:cNvSpPr>
              <a:spLocks noChangeShapeType="1"/>
            </p:cNvSpPr>
            <p:nvPr/>
          </p:nvSpPr>
          <p:spPr bwMode="auto">
            <a:xfrm>
              <a:off x="1084263" y="1924050"/>
              <a:ext cx="1587" cy="1588"/>
            </a:xfrm>
            <a:prstGeom prst="line">
              <a:avLst/>
            </a:prstGeom>
            <a:noFill/>
            <a:ln w="0">
              <a:solidFill>
                <a:srgbClr val="D0D7E5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14383" name="Rectangle 47"/>
            <p:cNvSpPr>
              <a:spLocks noChangeArrowheads="1"/>
            </p:cNvSpPr>
            <p:nvPr/>
          </p:nvSpPr>
          <p:spPr bwMode="auto">
            <a:xfrm>
              <a:off x="1084263" y="1924050"/>
              <a:ext cx="7937" cy="7938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14384" name="Line 48"/>
            <p:cNvSpPr>
              <a:spLocks noChangeShapeType="1"/>
            </p:cNvSpPr>
            <p:nvPr/>
          </p:nvSpPr>
          <p:spPr bwMode="auto">
            <a:xfrm>
              <a:off x="2762250" y="1924050"/>
              <a:ext cx="1587" cy="1588"/>
            </a:xfrm>
            <a:prstGeom prst="line">
              <a:avLst/>
            </a:prstGeom>
            <a:noFill/>
            <a:ln w="0">
              <a:solidFill>
                <a:srgbClr val="D0D7E5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14385" name="Rectangle 49"/>
            <p:cNvSpPr>
              <a:spLocks noChangeArrowheads="1"/>
            </p:cNvSpPr>
            <p:nvPr/>
          </p:nvSpPr>
          <p:spPr bwMode="auto">
            <a:xfrm>
              <a:off x="2762250" y="1924050"/>
              <a:ext cx="9525" cy="7938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14386" name="Line 50"/>
            <p:cNvSpPr>
              <a:spLocks noChangeShapeType="1"/>
            </p:cNvSpPr>
            <p:nvPr/>
          </p:nvSpPr>
          <p:spPr bwMode="auto">
            <a:xfrm>
              <a:off x="3776663" y="1924050"/>
              <a:ext cx="1587" cy="1588"/>
            </a:xfrm>
            <a:prstGeom prst="line">
              <a:avLst/>
            </a:prstGeom>
            <a:noFill/>
            <a:ln w="0">
              <a:solidFill>
                <a:srgbClr val="D0D7E5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14387" name="Rectangle 51"/>
            <p:cNvSpPr>
              <a:spLocks noChangeArrowheads="1"/>
            </p:cNvSpPr>
            <p:nvPr/>
          </p:nvSpPr>
          <p:spPr bwMode="auto">
            <a:xfrm>
              <a:off x="3776663" y="1924050"/>
              <a:ext cx="7937" cy="7938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14388" name="Line 52"/>
            <p:cNvSpPr>
              <a:spLocks noChangeShapeType="1"/>
            </p:cNvSpPr>
            <p:nvPr/>
          </p:nvSpPr>
          <p:spPr bwMode="auto">
            <a:xfrm>
              <a:off x="4791075" y="1924050"/>
              <a:ext cx="1587" cy="1588"/>
            </a:xfrm>
            <a:prstGeom prst="line">
              <a:avLst/>
            </a:prstGeom>
            <a:noFill/>
            <a:ln w="0">
              <a:solidFill>
                <a:srgbClr val="D0D7E5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14389" name="Rectangle 53"/>
            <p:cNvSpPr>
              <a:spLocks noChangeArrowheads="1"/>
            </p:cNvSpPr>
            <p:nvPr/>
          </p:nvSpPr>
          <p:spPr bwMode="auto">
            <a:xfrm>
              <a:off x="4791075" y="1924050"/>
              <a:ext cx="7937" cy="7938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14390" name="Line 54"/>
            <p:cNvSpPr>
              <a:spLocks noChangeShapeType="1"/>
            </p:cNvSpPr>
            <p:nvPr/>
          </p:nvSpPr>
          <p:spPr bwMode="auto">
            <a:xfrm>
              <a:off x="5881688" y="1924050"/>
              <a:ext cx="1587" cy="1588"/>
            </a:xfrm>
            <a:prstGeom prst="line">
              <a:avLst/>
            </a:prstGeom>
            <a:noFill/>
            <a:ln w="0">
              <a:solidFill>
                <a:srgbClr val="D0D7E5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14391" name="Rectangle 55"/>
            <p:cNvSpPr>
              <a:spLocks noChangeArrowheads="1"/>
            </p:cNvSpPr>
            <p:nvPr/>
          </p:nvSpPr>
          <p:spPr bwMode="auto">
            <a:xfrm>
              <a:off x="5881688" y="1924050"/>
              <a:ext cx="7937" cy="7938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14392" name="Line 56"/>
            <p:cNvSpPr>
              <a:spLocks noChangeShapeType="1"/>
            </p:cNvSpPr>
            <p:nvPr/>
          </p:nvSpPr>
          <p:spPr bwMode="auto">
            <a:xfrm>
              <a:off x="5889625" y="815975"/>
              <a:ext cx="1587" cy="1588"/>
            </a:xfrm>
            <a:prstGeom prst="line">
              <a:avLst/>
            </a:prstGeom>
            <a:noFill/>
            <a:ln w="0">
              <a:solidFill>
                <a:srgbClr val="D0D7E5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14393" name="Rectangle 57"/>
            <p:cNvSpPr>
              <a:spLocks noChangeArrowheads="1"/>
            </p:cNvSpPr>
            <p:nvPr/>
          </p:nvSpPr>
          <p:spPr bwMode="auto">
            <a:xfrm>
              <a:off x="5889625" y="815975"/>
              <a:ext cx="7937" cy="7938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14394" name="Line 58"/>
            <p:cNvSpPr>
              <a:spLocks noChangeShapeType="1"/>
            </p:cNvSpPr>
            <p:nvPr/>
          </p:nvSpPr>
          <p:spPr bwMode="auto">
            <a:xfrm>
              <a:off x="5889625" y="1225550"/>
              <a:ext cx="1587" cy="1588"/>
            </a:xfrm>
            <a:prstGeom prst="line">
              <a:avLst/>
            </a:prstGeom>
            <a:noFill/>
            <a:ln w="0">
              <a:solidFill>
                <a:srgbClr val="D0D7E5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14395" name="Rectangle 59"/>
            <p:cNvSpPr>
              <a:spLocks noChangeArrowheads="1"/>
            </p:cNvSpPr>
            <p:nvPr/>
          </p:nvSpPr>
          <p:spPr bwMode="auto">
            <a:xfrm>
              <a:off x="5889625" y="1225550"/>
              <a:ext cx="7937" cy="7938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14396" name="Line 60"/>
            <p:cNvSpPr>
              <a:spLocks noChangeShapeType="1"/>
            </p:cNvSpPr>
            <p:nvPr/>
          </p:nvSpPr>
          <p:spPr bwMode="auto">
            <a:xfrm>
              <a:off x="5889625" y="1455738"/>
              <a:ext cx="1587" cy="1588"/>
            </a:xfrm>
            <a:prstGeom prst="line">
              <a:avLst/>
            </a:prstGeom>
            <a:noFill/>
            <a:ln w="0">
              <a:solidFill>
                <a:srgbClr val="D0D7E5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14397" name="Rectangle 61"/>
            <p:cNvSpPr>
              <a:spLocks noChangeArrowheads="1"/>
            </p:cNvSpPr>
            <p:nvPr/>
          </p:nvSpPr>
          <p:spPr bwMode="auto">
            <a:xfrm>
              <a:off x="5889625" y="1455738"/>
              <a:ext cx="7937" cy="7938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14398" name="Line 62"/>
            <p:cNvSpPr>
              <a:spLocks noChangeShapeType="1"/>
            </p:cNvSpPr>
            <p:nvPr/>
          </p:nvSpPr>
          <p:spPr bwMode="auto">
            <a:xfrm>
              <a:off x="5889625" y="1685925"/>
              <a:ext cx="1587" cy="1588"/>
            </a:xfrm>
            <a:prstGeom prst="line">
              <a:avLst/>
            </a:prstGeom>
            <a:noFill/>
            <a:ln w="0">
              <a:solidFill>
                <a:srgbClr val="D0D7E5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14399" name="Rectangle 63"/>
            <p:cNvSpPr>
              <a:spLocks noChangeArrowheads="1"/>
            </p:cNvSpPr>
            <p:nvPr/>
          </p:nvSpPr>
          <p:spPr bwMode="auto">
            <a:xfrm>
              <a:off x="5889625" y="1685925"/>
              <a:ext cx="7937" cy="7938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14400" name="Line 64"/>
            <p:cNvSpPr>
              <a:spLocks noChangeShapeType="1"/>
            </p:cNvSpPr>
            <p:nvPr/>
          </p:nvSpPr>
          <p:spPr bwMode="auto">
            <a:xfrm>
              <a:off x="5889625" y="1916113"/>
              <a:ext cx="1587" cy="1588"/>
            </a:xfrm>
            <a:prstGeom prst="line">
              <a:avLst/>
            </a:prstGeom>
            <a:noFill/>
            <a:ln w="0">
              <a:solidFill>
                <a:srgbClr val="D0D7E5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14401" name="Rectangle 65"/>
            <p:cNvSpPr>
              <a:spLocks noChangeArrowheads="1"/>
            </p:cNvSpPr>
            <p:nvPr/>
          </p:nvSpPr>
          <p:spPr bwMode="auto">
            <a:xfrm>
              <a:off x="5889625" y="1916113"/>
              <a:ext cx="7937" cy="7938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132" name="TextBox 131"/>
            <p:cNvSpPr txBox="1"/>
            <p:nvPr/>
          </p:nvSpPr>
          <p:spPr>
            <a:xfrm>
              <a:off x="1428750" y="790575"/>
              <a:ext cx="2709939" cy="27181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50" dirty="0" smtClean="0"/>
                <a:t>High College Attainment, Low Income</a:t>
              </a:r>
              <a:endParaRPr lang="en-US" sz="1050" dirty="0"/>
            </a:p>
          </p:txBody>
        </p:sp>
        <p:sp>
          <p:nvSpPr>
            <p:cNvPr id="133" name="TextBox 132"/>
            <p:cNvSpPr txBox="1"/>
            <p:nvPr/>
          </p:nvSpPr>
          <p:spPr>
            <a:xfrm>
              <a:off x="5334000" y="789801"/>
              <a:ext cx="2667000" cy="27181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50" dirty="0" smtClean="0"/>
                <a:t>High College Attainment, High Income</a:t>
              </a:r>
              <a:endParaRPr lang="en-US" sz="1050" dirty="0"/>
            </a:p>
          </p:txBody>
        </p:sp>
        <p:sp>
          <p:nvSpPr>
            <p:cNvPr id="134" name="TextBox 133"/>
            <p:cNvSpPr txBox="1"/>
            <p:nvPr/>
          </p:nvSpPr>
          <p:spPr>
            <a:xfrm>
              <a:off x="1428750" y="5514201"/>
              <a:ext cx="2791511" cy="27181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50" dirty="0" smtClean="0"/>
                <a:t>Low College Attainment, Low Income</a:t>
              </a:r>
              <a:endParaRPr lang="en-US" sz="1050" dirty="0"/>
            </a:p>
          </p:txBody>
        </p:sp>
        <p:sp>
          <p:nvSpPr>
            <p:cNvPr id="135" name="TextBox 134"/>
            <p:cNvSpPr txBox="1"/>
            <p:nvPr/>
          </p:nvSpPr>
          <p:spPr>
            <a:xfrm>
              <a:off x="5334000" y="5513427"/>
              <a:ext cx="2667000" cy="27181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50" dirty="0" smtClean="0"/>
                <a:t>Low College Attainment, High Income</a:t>
              </a:r>
              <a:endParaRPr lang="en-US" sz="1050" dirty="0"/>
            </a:p>
          </p:txBody>
        </p:sp>
        <p:sp>
          <p:nvSpPr>
            <p:cNvPr id="117" name="Oval 116"/>
            <p:cNvSpPr/>
            <p:nvPr/>
          </p:nvSpPr>
          <p:spPr>
            <a:xfrm>
              <a:off x="2505075" y="4819650"/>
              <a:ext cx="228600" cy="2286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</p:grpSp>
      <p:sp>
        <p:nvSpPr>
          <p:cNvPr id="119" name="Title 11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The Relationship Between Educational Attainment, Personal Income, and Economic Strength (2008)</a:t>
            </a:r>
            <a:endParaRPr lang="en-US" sz="2400" dirty="0"/>
          </a:p>
        </p:txBody>
      </p:sp>
      <p:sp>
        <p:nvSpPr>
          <p:cNvPr id="120" name="Slide Number Placeholder 11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84BE6F-B28E-4F75-AA2C-992C4AB63FA3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438400" y="6477000"/>
            <a:ext cx="6553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Source: NCES, IPEDS 2007-08 Completions  and Enrollment Surveys</a:t>
            </a:r>
            <a:endParaRPr lang="en-US" sz="1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Chart 7"/>
          <p:cNvGraphicFramePr/>
          <p:nvPr/>
        </p:nvGraphicFramePr>
        <p:xfrm>
          <a:off x="381000" y="914400"/>
          <a:ext cx="8420100" cy="5619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Undergraduate Credentials and Degrees Awarded per 100 Full-Time Equivalent Undergraduates (2008)</a:t>
            </a:r>
            <a:endParaRPr lang="en-US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84BE6F-B28E-4F75-AA2C-992C4AB63FA3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3"/>
          <p:cNvSpPr>
            <a:spLocks noGrp="1"/>
          </p:cNvSpPr>
          <p:nvPr>
            <p:ph type="title"/>
          </p:nvPr>
        </p:nvSpPr>
        <p:spPr>
          <a:xfrm>
            <a:off x="457200" y="250825"/>
            <a:ext cx="8229600" cy="957263"/>
          </a:xfrm>
        </p:spPr>
        <p:txBody>
          <a:bodyPr/>
          <a:lstStyle/>
          <a:p>
            <a:r>
              <a:rPr lang="en-US" smtClean="0"/>
              <a:t>Public Research Institutions - Bachelors Degrees Awarded per 100 FTE Undergraduates, 2006-07</a:t>
            </a:r>
          </a:p>
        </p:txBody>
      </p:sp>
      <p:sp>
        <p:nvSpPr>
          <p:cNvPr id="12293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7687126-1D3E-44CA-9FB2-2CA08AA319E9}" type="slidenum">
              <a:rPr lang="en-US"/>
              <a:pPr>
                <a:defRPr/>
              </a:pPr>
              <a:t>31</a:t>
            </a:fld>
            <a:endParaRPr lang="en-US" dirty="0"/>
          </a:p>
        </p:txBody>
      </p:sp>
      <p:sp>
        <p:nvSpPr>
          <p:cNvPr id="23556" name="Rectangle 6"/>
          <p:cNvSpPr>
            <a:spLocks noChangeArrowheads="1"/>
          </p:cNvSpPr>
          <p:nvPr/>
        </p:nvSpPr>
        <p:spPr bwMode="auto">
          <a:xfrm>
            <a:off x="1905000" y="6151563"/>
            <a:ext cx="7086600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900">
                <a:latin typeface="Trebuchet MS" pitchFamily="34" charset="0"/>
              </a:rPr>
              <a:t>Sources:  NCES, IPEDS 2006-07 Completions File; c2007_a Early Release Data File Downloaded 04-28-08;  NCES, IPEDS 2006-07 Instructional Activity File; efia2007 Final Release Data File; NCES, IPEDS 2006-07 Unduplicated Headcount File; effy2007 Final Release Data File.; NCES, IPEDS Fall 2006 Enrollment File; ef2006a Final Release Data File.</a:t>
            </a:r>
          </a:p>
        </p:txBody>
      </p:sp>
      <p:graphicFrame>
        <p:nvGraphicFramePr>
          <p:cNvPr id="23557" name="Chart 7"/>
          <p:cNvGraphicFramePr>
            <a:graphicFrameLocks/>
          </p:cNvGraphicFramePr>
          <p:nvPr/>
        </p:nvGraphicFramePr>
        <p:xfrm>
          <a:off x="609600" y="1066800"/>
          <a:ext cx="7885113" cy="5254625"/>
        </p:xfrm>
        <a:graphic>
          <a:graphicData uri="http://schemas.openxmlformats.org/presentationml/2006/ole">
            <p:oleObj spid="_x0000_s12290" name="Worksheet" r:id="rId3" imgW="7886700" imgH="5257800" progId="Excel.Shee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Title 1"/>
          <p:cNvSpPr>
            <a:spLocks noGrp="1"/>
          </p:cNvSpPr>
          <p:nvPr>
            <p:ph type="title"/>
          </p:nvPr>
        </p:nvSpPr>
        <p:spPr>
          <a:xfrm>
            <a:off x="457200" y="250825"/>
            <a:ext cx="8229600" cy="957263"/>
          </a:xfrm>
        </p:spPr>
        <p:txBody>
          <a:bodyPr/>
          <a:lstStyle/>
          <a:p>
            <a:r>
              <a:rPr lang="en-US" sz="2400" smtClean="0"/>
              <a:t>Public Masters &amp; Bachelors Institutions - Bachelors Degrees Awarded per 100 FTE Undergraduates, 2006-07</a:t>
            </a:r>
          </a:p>
        </p:txBody>
      </p:sp>
      <p:graphicFrame>
        <p:nvGraphicFramePr>
          <p:cNvPr id="25602" name="Chart 2"/>
          <p:cNvGraphicFramePr>
            <a:graphicFrameLocks/>
          </p:cNvGraphicFramePr>
          <p:nvPr/>
        </p:nvGraphicFramePr>
        <p:xfrm>
          <a:off x="381000" y="1066800"/>
          <a:ext cx="8117469" cy="4805362"/>
        </p:xfrm>
        <a:graphic>
          <a:graphicData uri="http://schemas.openxmlformats.org/presentationml/2006/ole">
            <p:oleObj spid="_x0000_s13314" name="Worksheet" r:id="rId3" imgW="6886575" imgH="4076700" progId="Excel.Sheet.8">
              <p:embed/>
            </p:oleObj>
          </a:graphicData>
        </a:graphic>
      </p:graphicFrame>
      <p:sp>
        <p:nvSpPr>
          <p:cNvPr id="25604" name="Rectangle 3"/>
          <p:cNvSpPr>
            <a:spLocks noChangeArrowheads="1"/>
          </p:cNvSpPr>
          <p:nvPr/>
        </p:nvSpPr>
        <p:spPr bwMode="auto">
          <a:xfrm>
            <a:off x="1905000" y="6151563"/>
            <a:ext cx="7086600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900" b="0">
                <a:latin typeface="Trebuchet MS" pitchFamily="34" charset="0"/>
              </a:rPr>
              <a:t>Sources:  NCES, IPEDS 2006-07 Completions File; c2007_a Early Release Data File Downloaded 04-28-08;  NCES, IPEDS 2006-07 Instructional Activity File; efia2007 Final Release Data File; NCES, IPEDS 2006-07 Unduplicated Headcount File; effy2007 Final Release Data File.; NCES, IPEDS Fall 2006 Enrollment File; ef2006a Final Release Data File.</a:t>
            </a:r>
          </a:p>
        </p:txBody>
      </p:sp>
      <p:sp>
        <p:nvSpPr>
          <p:cNvPr id="25605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Slide </a:t>
            </a:r>
            <a:fld id="{8081491C-4C8A-408A-8021-689E8C04A9BC}" type="slidenum">
              <a:rPr lang="en-US" smtClean="0"/>
              <a:pPr/>
              <a:t>32</a:t>
            </a:fld>
            <a:endParaRPr lang="en-US" smtClean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Title 1"/>
          <p:cNvSpPr>
            <a:spLocks noGrp="1"/>
          </p:cNvSpPr>
          <p:nvPr>
            <p:ph type="title"/>
          </p:nvPr>
        </p:nvSpPr>
        <p:spPr>
          <a:xfrm>
            <a:off x="457200" y="250825"/>
            <a:ext cx="8229600" cy="957263"/>
          </a:xfrm>
        </p:spPr>
        <p:txBody>
          <a:bodyPr/>
          <a:lstStyle/>
          <a:p>
            <a:r>
              <a:rPr lang="en-US" sz="2400" smtClean="0"/>
              <a:t>Public Associate Colleges - Total Credentials Awarded (Less than Bachelors) per 100 FTE Undergraduates, 2006-07</a:t>
            </a:r>
          </a:p>
        </p:txBody>
      </p:sp>
      <p:graphicFrame>
        <p:nvGraphicFramePr>
          <p:cNvPr id="26626" name="Chart 2"/>
          <p:cNvGraphicFramePr>
            <a:graphicFrameLocks/>
          </p:cNvGraphicFramePr>
          <p:nvPr/>
        </p:nvGraphicFramePr>
        <p:xfrm>
          <a:off x="228600" y="990600"/>
          <a:ext cx="8499056" cy="4881562"/>
        </p:xfrm>
        <a:graphic>
          <a:graphicData uri="http://schemas.openxmlformats.org/presentationml/2006/ole">
            <p:oleObj spid="_x0000_s14338" name="Worksheet" r:id="rId3" imgW="7877175" imgH="4524375" progId="Excel.Sheet.8">
              <p:embed/>
            </p:oleObj>
          </a:graphicData>
        </a:graphic>
      </p:graphicFrame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1905000" y="6151563"/>
            <a:ext cx="7086600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900" b="0">
                <a:latin typeface="Trebuchet MS" pitchFamily="34" charset="0"/>
              </a:rPr>
              <a:t>Sources:  NCES, IPEDS 2006-07 Completions File; c2007_a Early Release Data File Downloaded 04-28-08;  NCES, IPEDS 2006-07 Instructional Activity File; efia2007 Final Release Data File; NCES, IPEDS 2006-07 Unduplicated Headcount File; effy2007 Final Release Data File.; NCES, IPEDS Fall 2006 Enrollment File; ef2006a Final Release Data File.</a:t>
            </a:r>
          </a:p>
        </p:txBody>
      </p:sp>
      <p:sp>
        <p:nvSpPr>
          <p:cNvPr id="26629" name="Slide Number Placeholder 5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Slide </a:t>
            </a:r>
            <a:fld id="{5AD80F37-3ABB-418C-92D6-F9504A1AB54E}" type="slidenum">
              <a:rPr lang="en-US" smtClean="0"/>
              <a:pPr/>
              <a:t>33</a:t>
            </a:fld>
            <a:endParaRPr lang="en-US" smtClean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1"/>
          <p:cNvSpPr>
            <a:spLocks noGrp="1"/>
          </p:cNvSpPr>
          <p:nvPr>
            <p:ph type="title"/>
          </p:nvPr>
        </p:nvSpPr>
        <p:spPr>
          <a:xfrm>
            <a:off x="457200" y="250825"/>
            <a:ext cx="8229600" cy="957263"/>
          </a:xfrm>
        </p:spPr>
        <p:txBody>
          <a:bodyPr/>
          <a:lstStyle/>
          <a:p>
            <a:r>
              <a:rPr lang="en-US" sz="2400" dirty="0" smtClean="0"/>
              <a:t>Degrees &amp; Certificates awarded per FTE vs. Total Funding per FTE (2006-2007)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72EC941B-9F01-4B0A-BDF3-23BE8CE627FA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  <p:pic>
        <p:nvPicPr>
          <p:cNvPr id="5632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8313" y="1233488"/>
            <a:ext cx="7835900" cy="499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2381250" y="6384925"/>
            <a:ext cx="6210300" cy="2540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1050" b="0" dirty="0"/>
              <a:t>Source: SHEEO State Higher Education Finance Survey 2008: NCES IPEDS Completions Survey</a:t>
            </a:r>
          </a:p>
        </p:txBody>
      </p:sp>
      <p:sp>
        <p:nvSpPr>
          <p:cNvPr id="12" name="Oval 11"/>
          <p:cNvSpPr/>
          <p:nvPr/>
        </p:nvSpPr>
        <p:spPr>
          <a:xfrm>
            <a:off x="3200400" y="3657600"/>
            <a:ext cx="244475" cy="24447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4" name="Straight Connector 143"/>
          <p:cNvCxnSpPr/>
          <p:nvPr/>
        </p:nvCxnSpPr>
        <p:spPr>
          <a:xfrm rot="5400000">
            <a:off x="1409700" y="3533775"/>
            <a:ext cx="5105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144"/>
          <p:cNvCxnSpPr/>
          <p:nvPr/>
        </p:nvCxnSpPr>
        <p:spPr>
          <a:xfrm>
            <a:off x="914400" y="3790950"/>
            <a:ext cx="762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082941" y="6553201"/>
            <a:ext cx="48482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Source: NCES, IPEDS 2007-08 Completions  Survey</a:t>
            </a:r>
            <a:endParaRPr lang="en-US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 rot="16200000">
            <a:off x="-1864619" y="3237804"/>
            <a:ext cx="44942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Undergraduate Credentials Awarded per 100 FTE Students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2667178" y="6321623"/>
            <a:ext cx="426720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State, Local, and Tuition and Fee Revenues (2008)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9" name="Freeform 7"/>
          <p:cNvSpPr>
            <a:spLocks noEditPoints="1"/>
          </p:cNvSpPr>
          <p:nvPr/>
        </p:nvSpPr>
        <p:spPr bwMode="auto">
          <a:xfrm>
            <a:off x="909638" y="976313"/>
            <a:ext cx="7610475" cy="5105400"/>
          </a:xfrm>
          <a:custGeom>
            <a:avLst/>
            <a:gdLst/>
            <a:ahLst/>
            <a:cxnLst>
              <a:cxn ang="0">
                <a:pos x="0" y="8"/>
              </a:cxn>
              <a:cxn ang="0">
                <a:pos x="8" y="0"/>
              </a:cxn>
              <a:cxn ang="0">
                <a:pos x="12776" y="0"/>
              </a:cxn>
              <a:cxn ang="0">
                <a:pos x="12784" y="8"/>
              </a:cxn>
              <a:cxn ang="0">
                <a:pos x="12784" y="8568"/>
              </a:cxn>
              <a:cxn ang="0">
                <a:pos x="12776" y="8576"/>
              </a:cxn>
              <a:cxn ang="0">
                <a:pos x="8" y="8576"/>
              </a:cxn>
              <a:cxn ang="0">
                <a:pos x="0" y="8568"/>
              </a:cxn>
              <a:cxn ang="0">
                <a:pos x="0" y="8"/>
              </a:cxn>
              <a:cxn ang="0">
                <a:pos x="16" y="8568"/>
              </a:cxn>
              <a:cxn ang="0">
                <a:pos x="8" y="8560"/>
              </a:cxn>
              <a:cxn ang="0">
                <a:pos x="12776" y="8560"/>
              </a:cxn>
              <a:cxn ang="0">
                <a:pos x="12768" y="8568"/>
              </a:cxn>
              <a:cxn ang="0">
                <a:pos x="12768" y="8"/>
              </a:cxn>
              <a:cxn ang="0">
                <a:pos x="12776" y="16"/>
              </a:cxn>
              <a:cxn ang="0">
                <a:pos x="8" y="16"/>
              </a:cxn>
              <a:cxn ang="0">
                <a:pos x="16" y="8"/>
              </a:cxn>
              <a:cxn ang="0">
                <a:pos x="16" y="8568"/>
              </a:cxn>
            </a:cxnLst>
            <a:rect l="0" t="0" r="r" b="b"/>
            <a:pathLst>
              <a:path w="12784" h="8576">
                <a:moveTo>
                  <a:pt x="0" y="8"/>
                </a:moveTo>
                <a:cubicBezTo>
                  <a:pt x="0" y="4"/>
                  <a:pt x="4" y="0"/>
                  <a:pt x="8" y="0"/>
                </a:cubicBezTo>
                <a:lnTo>
                  <a:pt x="12776" y="0"/>
                </a:lnTo>
                <a:cubicBezTo>
                  <a:pt x="12781" y="0"/>
                  <a:pt x="12784" y="4"/>
                  <a:pt x="12784" y="8"/>
                </a:cubicBezTo>
                <a:lnTo>
                  <a:pt x="12784" y="8568"/>
                </a:lnTo>
                <a:cubicBezTo>
                  <a:pt x="12784" y="8573"/>
                  <a:pt x="12781" y="8576"/>
                  <a:pt x="12776" y="8576"/>
                </a:cubicBezTo>
                <a:lnTo>
                  <a:pt x="8" y="8576"/>
                </a:lnTo>
                <a:cubicBezTo>
                  <a:pt x="4" y="8576"/>
                  <a:pt x="0" y="8573"/>
                  <a:pt x="0" y="8568"/>
                </a:cubicBezTo>
                <a:lnTo>
                  <a:pt x="0" y="8"/>
                </a:lnTo>
                <a:close/>
                <a:moveTo>
                  <a:pt x="16" y="8568"/>
                </a:moveTo>
                <a:lnTo>
                  <a:pt x="8" y="8560"/>
                </a:lnTo>
                <a:lnTo>
                  <a:pt x="12776" y="8560"/>
                </a:lnTo>
                <a:lnTo>
                  <a:pt x="12768" y="8568"/>
                </a:lnTo>
                <a:lnTo>
                  <a:pt x="12768" y="8"/>
                </a:lnTo>
                <a:lnTo>
                  <a:pt x="12776" y="16"/>
                </a:lnTo>
                <a:lnTo>
                  <a:pt x="8" y="16"/>
                </a:lnTo>
                <a:lnTo>
                  <a:pt x="16" y="8"/>
                </a:lnTo>
                <a:lnTo>
                  <a:pt x="16" y="8568"/>
                </a:lnTo>
                <a:close/>
              </a:path>
            </a:pathLst>
          </a:custGeom>
          <a:solidFill>
            <a:srgbClr val="000000"/>
          </a:solidFill>
          <a:ln w="6" cap="flat">
            <a:solidFill>
              <a:srgbClr val="000000"/>
            </a:solidFill>
            <a:prstDash val="solid"/>
            <a:bevel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909638" y="981075"/>
            <a:ext cx="9525" cy="5095875"/>
          </a:xfrm>
          <a:prstGeom prst="rect">
            <a:avLst/>
          </a:prstGeom>
          <a:solidFill>
            <a:srgbClr val="000000"/>
          </a:solidFill>
          <a:ln w="6" cap="flat">
            <a:solidFill>
              <a:srgbClr val="000000"/>
            </a:solidFill>
            <a:prstDash val="solid"/>
            <a:bevel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1" name="Freeform 9"/>
          <p:cNvSpPr>
            <a:spLocks noEditPoints="1"/>
          </p:cNvSpPr>
          <p:nvPr/>
        </p:nvSpPr>
        <p:spPr bwMode="auto">
          <a:xfrm>
            <a:off x="866775" y="976313"/>
            <a:ext cx="47625" cy="5105400"/>
          </a:xfrm>
          <a:custGeom>
            <a:avLst/>
            <a:gdLst/>
            <a:ahLst/>
            <a:cxnLst>
              <a:cxn ang="0">
                <a:pos x="0" y="3210"/>
              </a:cxn>
              <a:cxn ang="0">
                <a:pos x="30" y="3210"/>
              </a:cxn>
              <a:cxn ang="0">
                <a:pos x="30" y="3216"/>
              </a:cxn>
              <a:cxn ang="0">
                <a:pos x="0" y="3216"/>
              </a:cxn>
              <a:cxn ang="0">
                <a:pos x="0" y="3210"/>
              </a:cxn>
              <a:cxn ang="0">
                <a:pos x="0" y="2568"/>
              </a:cxn>
              <a:cxn ang="0">
                <a:pos x="30" y="2568"/>
              </a:cxn>
              <a:cxn ang="0">
                <a:pos x="30" y="2574"/>
              </a:cxn>
              <a:cxn ang="0">
                <a:pos x="0" y="2574"/>
              </a:cxn>
              <a:cxn ang="0">
                <a:pos x="0" y="2568"/>
              </a:cxn>
              <a:cxn ang="0">
                <a:pos x="0" y="1926"/>
              </a:cxn>
              <a:cxn ang="0">
                <a:pos x="30" y="1926"/>
              </a:cxn>
              <a:cxn ang="0">
                <a:pos x="30" y="1932"/>
              </a:cxn>
              <a:cxn ang="0">
                <a:pos x="0" y="1932"/>
              </a:cxn>
              <a:cxn ang="0">
                <a:pos x="0" y="1926"/>
              </a:cxn>
              <a:cxn ang="0">
                <a:pos x="0" y="1284"/>
              </a:cxn>
              <a:cxn ang="0">
                <a:pos x="30" y="1284"/>
              </a:cxn>
              <a:cxn ang="0">
                <a:pos x="30" y="1290"/>
              </a:cxn>
              <a:cxn ang="0">
                <a:pos x="0" y="1290"/>
              </a:cxn>
              <a:cxn ang="0">
                <a:pos x="0" y="1284"/>
              </a:cxn>
              <a:cxn ang="0">
                <a:pos x="0" y="642"/>
              </a:cxn>
              <a:cxn ang="0">
                <a:pos x="30" y="642"/>
              </a:cxn>
              <a:cxn ang="0">
                <a:pos x="30" y="648"/>
              </a:cxn>
              <a:cxn ang="0">
                <a:pos x="0" y="648"/>
              </a:cxn>
              <a:cxn ang="0">
                <a:pos x="0" y="642"/>
              </a:cxn>
              <a:cxn ang="0">
                <a:pos x="0" y="0"/>
              </a:cxn>
              <a:cxn ang="0">
                <a:pos x="30" y="0"/>
              </a:cxn>
              <a:cxn ang="0">
                <a:pos x="30" y="6"/>
              </a:cxn>
              <a:cxn ang="0">
                <a:pos x="0" y="6"/>
              </a:cxn>
              <a:cxn ang="0">
                <a:pos x="0" y="0"/>
              </a:cxn>
            </a:cxnLst>
            <a:rect l="0" t="0" r="r" b="b"/>
            <a:pathLst>
              <a:path w="30" h="3216">
                <a:moveTo>
                  <a:pt x="0" y="3210"/>
                </a:moveTo>
                <a:lnTo>
                  <a:pt x="30" y="3210"/>
                </a:lnTo>
                <a:lnTo>
                  <a:pt x="30" y="3216"/>
                </a:lnTo>
                <a:lnTo>
                  <a:pt x="0" y="3216"/>
                </a:lnTo>
                <a:lnTo>
                  <a:pt x="0" y="3210"/>
                </a:lnTo>
                <a:close/>
                <a:moveTo>
                  <a:pt x="0" y="2568"/>
                </a:moveTo>
                <a:lnTo>
                  <a:pt x="30" y="2568"/>
                </a:lnTo>
                <a:lnTo>
                  <a:pt x="30" y="2574"/>
                </a:lnTo>
                <a:lnTo>
                  <a:pt x="0" y="2574"/>
                </a:lnTo>
                <a:lnTo>
                  <a:pt x="0" y="2568"/>
                </a:lnTo>
                <a:close/>
                <a:moveTo>
                  <a:pt x="0" y="1926"/>
                </a:moveTo>
                <a:lnTo>
                  <a:pt x="30" y="1926"/>
                </a:lnTo>
                <a:lnTo>
                  <a:pt x="30" y="1932"/>
                </a:lnTo>
                <a:lnTo>
                  <a:pt x="0" y="1932"/>
                </a:lnTo>
                <a:lnTo>
                  <a:pt x="0" y="1926"/>
                </a:lnTo>
                <a:close/>
                <a:moveTo>
                  <a:pt x="0" y="1284"/>
                </a:moveTo>
                <a:lnTo>
                  <a:pt x="30" y="1284"/>
                </a:lnTo>
                <a:lnTo>
                  <a:pt x="30" y="1290"/>
                </a:lnTo>
                <a:lnTo>
                  <a:pt x="0" y="1290"/>
                </a:lnTo>
                <a:lnTo>
                  <a:pt x="0" y="1284"/>
                </a:lnTo>
                <a:close/>
                <a:moveTo>
                  <a:pt x="0" y="642"/>
                </a:moveTo>
                <a:lnTo>
                  <a:pt x="30" y="642"/>
                </a:lnTo>
                <a:lnTo>
                  <a:pt x="30" y="648"/>
                </a:lnTo>
                <a:lnTo>
                  <a:pt x="0" y="648"/>
                </a:lnTo>
                <a:lnTo>
                  <a:pt x="0" y="642"/>
                </a:lnTo>
                <a:close/>
                <a:moveTo>
                  <a:pt x="0" y="0"/>
                </a:moveTo>
                <a:lnTo>
                  <a:pt x="30" y="0"/>
                </a:lnTo>
                <a:lnTo>
                  <a:pt x="30" y="6"/>
                </a:lnTo>
                <a:lnTo>
                  <a:pt x="0" y="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6" cap="flat">
            <a:solidFill>
              <a:srgbClr val="000000"/>
            </a:solidFill>
            <a:prstDash val="solid"/>
            <a:bevel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914400" y="6072188"/>
            <a:ext cx="7600950" cy="9525"/>
          </a:xfrm>
          <a:prstGeom prst="rect">
            <a:avLst/>
          </a:prstGeom>
          <a:solidFill>
            <a:srgbClr val="000000"/>
          </a:solidFill>
          <a:ln w="6" cap="flat">
            <a:solidFill>
              <a:srgbClr val="000000"/>
            </a:solidFill>
            <a:prstDash val="solid"/>
            <a:bevel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3" name="Freeform 11"/>
          <p:cNvSpPr>
            <a:spLocks noEditPoints="1"/>
          </p:cNvSpPr>
          <p:nvPr/>
        </p:nvSpPr>
        <p:spPr bwMode="auto">
          <a:xfrm>
            <a:off x="909638" y="6076950"/>
            <a:ext cx="7610475" cy="47625"/>
          </a:xfrm>
          <a:custGeom>
            <a:avLst/>
            <a:gdLst/>
            <a:ahLst/>
            <a:cxnLst>
              <a:cxn ang="0">
                <a:pos x="6" y="0"/>
              </a:cxn>
              <a:cxn ang="0">
                <a:pos x="6" y="30"/>
              </a:cxn>
              <a:cxn ang="0">
                <a:pos x="0" y="30"/>
              </a:cxn>
              <a:cxn ang="0">
                <a:pos x="0" y="0"/>
              </a:cxn>
              <a:cxn ang="0">
                <a:pos x="6" y="0"/>
              </a:cxn>
              <a:cxn ang="0">
                <a:pos x="966" y="0"/>
              </a:cxn>
              <a:cxn ang="0">
                <a:pos x="966" y="30"/>
              </a:cxn>
              <a:cxn ang="0">
                <a:pos x="960" y="30"/>
              </a:cxn>
              <a:cxn ang="0">
                <a:pos x="960" y="0"/>
              </a:cxn>
              <a:cxn ang="0">
                <a:pos x="966" y="0"/>
              </a:cxn>
              <a:cxn ang="0">
                <a:pos x="1920" y="0"/>
              </a:cxn>
              <a:cxn ang="0">
                <a:pos x="1920" y="30"/>
              </a:cxn>
              <a:cxn ang="0">
                <a:pos x="1914" y="30"/>
              </a:cxn>
              <a:cxn ang="0">
                <a:pos x="1914" y="0"/>
              </a:cxn>
              <a:cxn ang="0">
                <a:pos x="1920" y="0"/>
              </a:cxn>
              <a:cxn ang="0">
                <a:pos x="2880" y="0"/>
              </a:cxn>
              <a:cxn ang="0">
                <a:pos x="2880" y="30"/>
              </a:cxn>
              <a:cxn ang="0">
                <a:pos x="2874" y="30"/>
              </a:cxn>
              <a:cxn ang="0">
                <a:pos x="2874" y="0"/>
              </a:cxn>
              <a:cxn ang="0">
                <a:pos x="2880" y="0"/>
              </a:cxn>
              <a:cxn ang="0">
                <a:pos x="3834" y="0"/>
              </a:cxn>
              <a:cxn ang="0">
                <a:pos x="3834" y="30"/>
              </a:cxn>
              <a:cxn ang="0">
                <a:pos x="3828" y="30"/>
              </a:cxn>
              <a:cxn ang="0">
                <a:pos x="3828" y="0"/>
              </a:cxn>
              <a:cxn ang="0">
                <a:pos x="3834" y="0"/>
              </a:cxn>
              <a:cxn ang="0">
                <a:pos x="4794" y="0"/>
              </a:cxn>
              <a:cxn ang="0">
                <a:pos x="4794" y="30"/>
              </a:cxn>
              <a:cxn ang="0">
                <a:pos x="4788" y="30"/>
              </a:cxn>
              <a:cxn ang="0">
                <a:pos x="4788" y="0"/>
              </a:cxn>
              <a:cxn ang="0">
                <a:pos x="4794" y="0"/>
              </a:cxn>
            </a:cxnLst>
            <a:rect l="0" t="0" r="r" b="b"/>
            <a:pathLst>
              <a:path w="4794" h="30">
                <a:moveTo>
                  <a:pt x="6" y="0"/>
                </a:moveTo>
                <a:lnTo>
                  <a:pt x="6" y="30"/>
                </a:lnTo>
                <a:lnTo>
                  <a:pt x="0" y="30"/>
                </a:lnTo>
                <a:lnTo>
                  <a:pt x="0" y="0"/>
                </a:lnTo>
                <a:lnTo>
                  <a:pt x="6" y="0"/>
                </a:lnTo>
                <a:close/>
                <a:moveTo>
                  <a:pt x="966" y="0"/>
                </a:moveTo>
                <a:lnTo>
                  <a:pt x="966" y="30"/>
                </a:lnTo>
                <a:lnTo>
                  <a:pt x="960" y="30"/>
                </a:lnTo>
                <a:lnTo>
                  <a:pt x="960" y="0"/>
                </a:lnTo>
                <a:lnTo>
                  <a:pt x="966" y="0"/>
                </a:lnTo>
                <a:close/>
                <a:moveTo>
                  <a:pt x="1920" y="0"/>
                </a:moveTo>
                <a:lnTo>
                  <a:pt x="1920" y="30"/>
                </a:lnTo>
                <a:lnTo>
                  <a:pt x="1914" y="30"/>
                </a:lnTo>
                <a:lnTo>
                  <a:pt x="1914" y="0"/>
                </a:lnTo>
                <a:lnTo>
                  <a:pt x="1920" y="0"/>
                </a:lnTo>
                <a:close/>
                <a:moveTo>
                  <a:pt x="2880" y="0"/>
                </a:moveTo>
                <a:lnTo>
                  <a:pt x="2880" y="30"/>
                </a:lnTo>
                <a:lnTo>
                  <a:pt x="2874" y="30"/>
                </a:lnTo>
                <a:lnTo>
                  <a:pt x="2874" y="0"/>
                </a:lnTo>
                <a:lnTo>
                  <a:pt x="2880" y="0"/>
                </a:lnTo>
                <a:close/>
                <a:moveTo>
                  <a:pt x="3834" y="0"/>
                </a:moveTo>
                <a:lnTo>
                  <a:pt x="3834" y="30"/>
                </a:lnTo>
                <a:lnTo>
                  <a:pt x="3828" y="30"/>
                </a:lnTo>
                <a:lnTo>
                  <a:pt x="3828" y="0"/>
                </a:lnTo>
                <a:lnTo>
                  <a:pt x="3834" y="0"/>
                </a:lnTo>
                <a:close/>
                <a:moveTo>
                  <a:pt x="4794" y="0"/>
                </a:moveTo>
                <a:lnTo>
                  <a:pt x="4794" y="30"/>
                </a:lnTo>
                <a:lnTo>
                  <a:pt x="4788" y="30"/>
                </a:lnTo>
                <a:lnTo>
                  <a:pt x="4788" y="0"/>
                </a:lnTo>
                <a:lnTo>
                  <a:pt x="4794" y="0"/>
                </a:lnTo>
                <a:close/>
              </a:path>
            </a:pathLst>
          </a:custGeom>
          <a:solidFill>
            <a:srgbClr val="000000"/>
          </a:solidFill>
          <a:ln w="6" cap="flat">
            <a:solidFill>
              <a:srgbClr val="000000"/>
            </a:solidFill>
            <a:prstDash val="solid"/>
            <a:bevel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4" name="Oval 12"/>
          <p:cNvSpPr>
            <a:spLocks noChangeArrowheads="1"/>
          </p:cNvSpPr>
          <p:nvPr/>
        </p:nvSpPr>
        <p:spPr bwMode="auto">
          <a:xfrm>
            <a:off x="4686300" y="4457700"/>
            <a:ext cx="66675" cy="66675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000"/>
          </a:p>
        </p:txBody>
      </p:sp>
      <p:sp>
        <p:nvSpPr>
          <p:cNvPr id="3085" name="Freeform 13"/>
          <p:cNvSpPr>
            <a:spLocks noEditPoints="1"/>
          </p:cNvSpPr>
          <p:nvPr/>
        </p:nvSpPr>
        <p:spPr bwMode="auto">
          <a:xfrm>
            <a:off x="4681538" y="4452938"/>
            <a:ext cx="76200" cy="76200"/>
          </a:xfrm>
          <a:custGeom>
            <a:avLst/>
            <a:gdLst/>
            <a:ahLst/>
            <a:cxnLst>
              <a:cxn ang="0">
                <a:pos x="128" y="66"/>
              </a:cxn>
              <a:cxn ang="0">
                <a:pos x="123" y="91"/>
              </a:cxn>
              <a:cxn ang="0">
                <a:pos x="109" y="111"/>
              </a:cxn>
              <a:cxn ang="0">
                <a:pos x="88" y="124"/>
              </a:cxn>
              <a:cxn ang="0">
                <a:pos x="63" y="128"/>
              </a:cxn>
              <a:cxn ang="0">
                <a:pos x="39" y="123"/>
              </a:cxn>
              <a:cxn ang="0">
                <a:pos x="19" y="109"/>
              </a:cxn>
              <a:cxn ang="0">
                <a:pos x="6" y="88"/>
              </a:cxn>
              <a:cxn ang="0">
                <a:pos x="1" y="63"/>
              </a:cxn>
              <a:cxn ang="0">
                <a:pos x="7" y="39"/>
              </a:cxn>
              <a:cxn ang="0">
                <a:pos x="21" y="19"/>
              </a:cxn>
              <a:cxn ang="0">
                <a:pos x="42" y="6"/>
              </a:cxn>
              <a:cxn ang="0">
                <a:pos x="66" y="1"/>
              </a:cxn>
              <a:cxn ang="0">
                <a:pos x="91" y="7"/>
              </a:cxn>
              <a:cxn ang="0">
                <a:pos x="111" y="21"/>
              </a:cxn>
              <a:cxn ang="0">
                <a:pos x="124" y="42"/>
              </a:cxn>
              <a:cxn ang="0">
                <a:pos x="109" y="45"/>
              </a:cxn>
              <a:cxn ang="0">
                <a:pos x="98" y="30"/>
              </a:cxn>
              <a:cxn ang="0">
                <a:pos x="82" y="20"/>
              </a:cxn>
              <a:cxn ang="0">
                <a:pos x="63" y="16"/>
              </a:cxn>
              <a:cxn ang="0">
                <a:pos x="45" y="21"/>
              </a:cxn>
              <a:cxn ang="0">
                <a:pos x="30" y="32"/>
              </a:cxn>
              <a:cxn ang="0">
                <a:pos x="20" y="48"/>
              </a:cxn>
              <a:cxn ang="0">
                <a:pos x="16" y="66"/>
              </a:cxn>
              <a:cxn ang="0">
                <a:pos x="21" y="85"/>
              </a:cxn>
              <a:cxn ang="0">
                <a:pos x="32" y="100"/>
              </a:cxn>
              <a:cxn ang="0">
                <a:pos x="48" y="110"/>
              </a:cxn>
              <a:cxn ang="0">
                <a:pos x="66" y="113"/>
              </a:cxn>
              <a:cxn ang="0">
                <a:pos x="85" y="109"/>
              </a:cxn>
              <a:cxn ang="0">
                <a:pos x="100" y="98"/>
              </a:cxn>
              <a:cxn ang="0">
                <a:pos x="110" y="82"/>
              </a:cxn>
              <a:cxn ang="0">
                <a:pos x="113" y="63"/>
              </a:cxn>
              <a:cxn ang="0">
                <a:pos x="109" y="45"/>
              </a:cxn>
            </a:cxnLst>
            <a:rect l="0" t="0" r="r" b="b"/>
            <a:pathLst>
              <a:path w="129" h="129">
                <a:moveTo>
                  <a:pt x="128" y="63"/>
                </a:moveTo>
                <a:cubicBezTo>
                  <a:pt x="129" y="64"/>
                  <a:pt x="129" y="65"/>
                  <a:pt x="128" y="66"/>
                </a:cubicBezTo>
                <a:lnTo>
                  <a:pt x="124" y="88"/>
                </a:lnTo>
                <a:cubicBezTo>
                  <a:pt x="124" y="89"/>
                  <a:pt x="124" y="90"/>
                  <a:pt x="123" y="91"/>
                </a:cubicBezTo>
                <a:lnTo>
                  <a:pt x="111" y="109"/>
                </a:lnTo>
                <a:cubicBezTo>
                  <a:pt x="111" y="110"/>
                  <a:pt x="110" y="111"/>
                  <a:pt x="109" y="111"/>
                </a:cubicBezTo>
                <a:lnTo>
                  <a:pt x="91" y="123"/>
                </a:lnTo>
                <a:cubicBezTo>
                  <a:pt x="90" y="124"/>
                  <a:pt x="89" y="124"/>
                  <a:pt x="88" y="124"/>
                </a:cubicBezTo>
                <a:lnTo>
                  <a:pt x="66" y="128"/>
                </a:lnTo>
                <a:cubicBezTo>
                  <a:pt x="65" y="129"/>
                  <a:pt x="64" y="129"/>
                  <a:pt x="63" y="128"/>
                </a:cubicBezTo>
                <a:lnTo>
                  <a:pt x="42" y="124"/>
                </a:lnTo>
                <a:cubicBezTo>
                  <a:pt x="41" y="124"/>
                  <a:pt x="40" y="124"/>
                  <a:pt x="39" y="123"/>
                </a:cubicBezTo>
                <a:lnTo>
                  <a:pt x="21" y="111"/>
                </a:lnTo>
                <a:cubicBezTo>
                  <a:pt x="20" y="111"/>
                  <a:pt x="19" y="110"/>
                  <a:pt x="19" y="109"/>
                </a:cubicBezTo>
                <a:lnTo>
                  <a:pt x="7" y="91"/>
                </a:lnTo>
                <a:cubicBezTo>
                  <a:pt x="6" y="90"/>
                  <a:pt x="6" y="89"/>
                  <a:pt x="6" y="88"/>
                </a:cubicBezTo>
                <a:lnTo>
                  <a:pt x="1" y="66"/>
                </a:lnTo>
                <a:cubicBezTo>
                  <a:pt x="0" y="65"/>
                  <a:pt x="0" y="64"/>
                  <a:pt x="1" y="63"/>
                </a:cubicBezTo>
                <a:lnTo>
                  <a:pt x="6" y="42"/>
                </a:lnTo>
                <a:cubicBezTo>
                  <a:pt x="6" y="41"/>
                  <a:pt x="6" y="40"/>
                  <a:pt x="7" y="39"/>
                </a:cubicBezTo>
                <a:lnTo>
                  <a:pt x="19" y="21"/>
                </a:lnTo>
                <a:cubicBezTo>
                  <a:pt x="19" y="20"/>
                  <a:pt x="20" y="19"/>
                  <a:pt x="21" y="19"/>
                </a:cubicBezTo>
                <a:lnTo>
                  <a:pt x="39" y="7"/>
                </a:lnTo>
                <a:cubicBezTo>
                  <a:pt x="40" y="6"/>
                  <a:pt x="41" y="6"/>
                  <a:pt x="42" y="6"/>
                </a:cubicBezTo>
                <a:lnTo>
                  <a:pt x="63" y="1"/>
                </a:lnTo>
                <a:cubicBezTo>
                  <a:pt x="64" y="0"/>
                  <a:pt x="65" y="0"/>
                  <a:pt x="66" y="1"/>
                </a:cubicBezTo>
                <a:lnTo>
                  <a:pt x="88" y="6"/>
                </a:lnTo>
                <a:cubicBezTo>
                  <a:pt x="89" y="6"/>
                  <a:pt x="90" y="6"/>
                  <a:pt x="91" y="7"/>
                </a:cubicBezTo>
                <a:lnTo>
                  <a:pt x="109" y="19"/>
                </a:lnTo>
                <a:cubicBezTo>
                  <a:pt x="110" y="19"/>
                  <a:pt x="111" y="20"/>
                  <a:pt x="111" y="21"/>
                </a:cubicBezTo>
                <a:lnTo>
                  <a:pt x="123" y="39"/>
                </a:lnTo>
                <a:cubicBezTo>
                  <a:pt x="124" y="40"/>
                  <a:pt x="124" y="41"/>
                  <a:pt x="124" y="42"/>
                </a:cubicBezTo>
                <a:lnTo>
                  <a:pt x="128" y="63"/>
                </a:lnTo>
                <a:close/>
                <a:moveTo>
                  <a:pt x="109" y="45"/>
                </a:moveTo>
                <a:lnTo>
                  <a:pt x="110" y="48"/>
                </a:lnTo>
                <a:lnTo>
                  <a:pt x="98" y="30"/>
                </a:lnTo>
                <a:lnTo>
                  <a:pt x="100" y="32"/>
                </a:lnTo>
                <a:lnTo>
                  <a:pt x="82" y="20"/>
                </a:lnTo>
                <a:lnTo>
                  <a:pt x="85" y="21"/>
                </a:lnTo>
                <a:lnTo>
                  <a:pt x="63" y="16"/>
                </a:lnTo>
                <a:lnTo>
                  <a:pt x="66" y="16"/>
                </a:lnTo>
                <a:lnTo>
                  <a:pt x="45" y="21"/>
                </a:lnTo>
                <a:lnTo>
                  <a:pt x="48" y="20"/>
                </a:lnTo>
                <a:lnTo>
                  <a:pt x="30" y="32"/>
                </a:lnTo>
                <a:lnTo>
                  <a:pt x="32" y="30"/>
                </a:lnTo>
                <a:lnTo>
                  <a:pt x="20" y="48"/>
                </a:lnTo>
                <a:lnTo>
                  <a:pt x="21" y="45"/>
                </a:lnTo>
                <a:lnTo>
                  <a:pt x="16" y="66"/>
                </a:lnTo>
                <a:lnTo>
                  <a:pt x="16" y="63"/>
                </a:lnTo>
                <a:lnTo>
                  <a:pt x="21" y="85"/>
                </a:lnTo>
                <a:lnTo>
                  <a:pt x="20" y="82"/>
                </a:lnTo>
                <a:lnTo>
                  <a:pt x="32" y="100"/>
                </a:lnTo>
                <a:lnTo>
                  <a:pt x="30" y="98"/>
                </a:lnTo>
                <a:lnTo>
                  <a:pt x="48" y="110"/>
                </a:lnTo>
                <a:lnTo>
                  <a:pt x="45" y="109"/>
                </a:lnTo>
                <a:lnTo>
                  <a:pt x="66" y="113"/>
                </a:lnTo>
                <a:lnTo>
                  <a:pt x="63" y="113"/>
                </a:lnTo>
                <a:lnTo>
                  <a:pt x="85" y="109"/>
                </a:lnTo>
                <a:lnTo>
                  <a:pt x="82" y="110"/>
                </a:lnTo>
                <a:lnTo>
                  <a:pt x="100" y="98"/>
                </a:lnTo>
                <a:lnTo>
                  <a:pt x="98" y="100"/>
                </a:lnTo>
                <a:lnTo>
                  <a:pt x="110" y="82"/>
                </a:lnTo>
                <a:lnTo>
                  <a:pt x="109" y="85"/>
                </a:lnTo>
                <a:lnTo>
                  <a:pt x="113" y="63"/>
                </a:lnTo>
                <a:lnTo>
                  <a:pt x="113" y="66"/>
                </a:lnTo>
                <a:lnTo>
                  <a:pt x="109" y="45"/>
                </a:lnTo>
                <a:close/>
              </a:path>
            </a:pathLst>
          </a:custGeom>
          <a:solidFill>
            <a:srgbClr val="FFFFFF"/>
          </a:solidFill>
          <a:ln w="6" cap="flat">
            <a:solidFill>
              <a:srgbClr val="FFFFFF"/>
            </a:solidFill>
            <a:prstDash val="solid"/>
            <a:bevel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000"/>
          </a:p>
        </p:txBody>
      </p:sp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4994275" y="4889500"/>
            <a:ext cx="181140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AL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87" name="Rectangle 15"/>
          <p:cNvSpPr>
            <a:spLocks noChangeArrowheads="1"/>
          </p:cNvSpPr>
          <p:nvPr/>
        </p:nvSpPr>
        <p:spPr bwMode="auto">
          <a:xfrm>
            <a:off x="7748588" y="5256213"/>
            <a:ext cx="198772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AK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88" name="Rectangle 16"/>
          <p:cNvSpPr>
            <a:spLocks noChangeArrowheads="1"/>
          </p:cNvSpPr>
          <p:nvPr/>
        </p:nvSpPr>
        <p:spPr bwMode="auto">
          <a:xfrm>
            <a:off x="3887788" y="3508375"/>
            <a:ext cx="187552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AZ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89" name="Rectangle 17"/>
          <p:cNvSpPr>
            <a:spLocks noChangeArrowheads="1"/>
          </p:cNvSpPr>
          <p:nvPr/>
        </p:nvSpPr>
        <p:spPr bwMode="auto">
          <a:xfrm>
            <a:off x="3424238" y="5362575"/>
            <a:ext cx="200376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AR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90" name="Rectangle 18"/>
          <p:cNvSpPr>
            <a:spLocks noChangeArrowheads="1"/>
          </p:cNvSpPr>
          <p:nvPr/>
        </p:nvSpPr>
        <p:spPr bwMode="auto">
          <a:xfrm>
            <a:off x="4545013" y="2800350"/>
            <a:ext cx="192360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CA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91" name="Rectangle 19"/>
          <p:cNvSpPr>
            <a:spLocks noChangeArrowheads="1"/>
          </p:cNvSpPr>
          <p:nvPr/>
        </p:nvSpPr>
        <p:spPr bwMode="auto">
          <a:xfrm>
            <a:off x="2155825" y="3797300"/>
            <a:ext cx="201978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CO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92" name="Rectangle 20"/>
          <p:cNvSpPr>
            <a:spLocks noChangeArrowheads="1"/>
          </p:cNvSpPr>
          <p:nvPr/>
        </p:nvSpPr>
        <p:spPr bwMode="auto">
          <a:xfrm>
            <a:off x="5802313" y="1422400"/>
            <a:ext cx="181140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CT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93" name="Rectangle 21"/>
          <p:cNvSpPr>
            <a:spLocks noChangeArrowheads="1"/>
          </p:cNvSpPr>
          <p:nvPr/>
        </p:nvSpPr>
        <p:spPr bwMode="auto">
          <a:xfrm>
            <a:off x="4506913" y="3619500"/>
            <a:ext cx="193964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DE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94" name="Rectangle 22"/>
          <p:cNvSpPr>
            <a:spLocks noChangeArrowheads="1"/>
          </p:cNvSpPr>
          <p:nvPr/>
        </p:nvSpPr>
        <p:spPr bwMode="auto">
          <a:xfrm>
            <a:off x="2889250" y="2725738"/>
            <a:ext cx="165110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FL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95" name="Rectangle 23"/>
          <p:cNvSpPr>
            <a:spLocks noChangeArrowheads="1"/>
          </p:cNvSpPr>
          <p:nvPr/>
        </p:nvSpPr>
        <p:spPr bwMode="auto">
          <a:xfrm>
            <a:off x="3757613" y="3890963"/>
            <a:ext cx="203582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GA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96" name="Rectangle 24"/>
          <p:cNvSpPr>
            <a:spLocks noChangeArrowheads="1"/>
          </p:cNvSpPr>
          <p:nvPr/>
        </p:nvSpPr>
        <p:spPr bwMode="auto">
          <a:xfrm>
            <a:off x="5262563" y="3419475"/>
            <a:ext cx="177934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HI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97" name="Rectangle 25"/>
          <p:cNvSpPr>
            <a:spLocks noChangeArrowheads="1"/>
          </p:cNvSpPr>
          <p:nvPr/>
        </p:nvSpPr>
        <p:spPr bwMode="auto">
          <a:xfrm>
            <a:off x="3595688" y="3676650"/>
            <a:ext cx="176330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ID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98" name="Rectangle 26"/>
          <p:cNvSpPr>
            <a:spLocks noChangeArrowheads="1"/>
          </p:cNvSpPr>
          <p:nvPr/>
        </p:nvSpPr>
        <p:spPr bwMode="auto">
          <a:xfrm>
            <a:off x="3538538" y="2738438"/>
            <a:ext cx="152286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IL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99" name="Rectangle 27"/>
          <p:cNvSpPr>
            <a:spLocks noChangeArrowheads="1"/>
          </p:cNvSpPr>
          <p:nvPr/>
        </p:nvSpPr>
        <p:spPr bwMode="auto">
          <a:xfrm>
            <a:off x="3916363" y="4008438"/>
            <a:ext cx="179536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IN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00" name="Rectangle 28"/>
          <p:cNvSpPr>
            <a:spLocks noChangeArrowheads="1"/>
          </p:cNvSpPr>
          <p:nvPr/>
        </p:nvSpPr>
        <p:spPr bwMode="auto">
          <a:xfrm>
            <a:off x="4629150" y="3808413"/>
            <a:ext cx="169918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IA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01" name="Rectangle 29"/>
          <p:cNvSpPr>
            <a:spLocks noChangeArrowheads="1"/>
          </p:cNvSpPr>
          <p:nvPr/>
        </p:nvSpPr>
        <p:spPr bwMode="auto">
          <a:xfrm>
            <a:off x="3798888" y="4076700"/>
            <a:ext cx="190758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KS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02" name="Rectangle 30"/>
          <p:cNvSpPr>
            <a:spLocks noChangeArrowheads="1"/>
          </p:cNvSpPr>
          <p:nvPr/>
        </p:nvSpPr>
        <p:spPr bwMode="auto">
          <a:xfrm>
            <a:off x="4883150" y="4348163"/>
            <a:ext cx="193964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KY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03" name="Rectangle 31"/>
          <p:cNvSpPr>
            <a:spLocks noChangeArrowheads="1"/>
          </p:cNvSpPr>
          <p:nvPr/>
        </p:nvSpPr>
        <p:spPr bwMode="auto">
          <a:xfrm>
            <a:off x="3227388" y="4875213"/>
            <a:ext cx="181140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LA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04" name="Rectangle 32"/>
          <p:cNvSpPr>
            <a:spLocks noChangeArrowheads="1"/>
          </p:cNvSpPr>
          <p:nvPr/>
        </p:nvSpPr>
        <p:spPr bwMode="auto">
          <a:xfrm>
            <a:off x="4100513" y="4533900"/>
            <a:ext cx="209994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ME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05" name="Rectangle 33"/>
          <p:cNvSpPr>
            <a:spLocks noChangeArrowheads="1"/>
          </p:cNvSpPr>
          <p:nvPr/>
        </p:nvSpPr>
        <p:spPr bwMode="auto">
          <a:xfrm>
            <a:off x="4694238" y="3417888"/>
            <a:ext cx="227626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MD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06" name="Rectangle 34"/>
          <p:cNvSpPr>
            <a:spLocks noChangeArrowheads="1"/>
          </p:cNvSpPr>
          <p:nvPr/>
        </p:nvSpPr>
        <p:spPr bwMode="auto">
          <a:xfrm>
            <a:off x="4687888" y="3960813"/>
            <a:ext cx="221214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MA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07" name="Rectangle 35"/>
          <p:cNvSpPr>
            <a:spLocks noChangeArrowheads="1"/>
          </p:cNvSpPr>
          <p:nvPr/>
        </p:nvSpPr>
        <p:spPr bwMode="auto">
          <a:xfrm>
            <a:off x="4521200" y="3933825"/>
            <a:ext cx="192360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MI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08" name="Rectangle 36"/>
          <p:cNvSpPr>
            <a:spLocks noChangeArrowheads="1"/>
          </p:cNvSpPr>
          <p:nvPr/>
        </p:nvSpPr>
        <p:spPr bwMode="auto">
          <a:xfrm>
            <a:off x="5807075" y="3830638"/>
            <a:ext cx="230832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MN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09" name="Rectangle 37"/>
          <p:cNvSpPr>
            <a:spLocks noChangeArrowheads="1"/>
          </p:cNvSpPr>
          <p:nvPr/>
        </p:nvSpPr>
        <p:spPr bwMode="auto">
          <a:xfrm>
            <a:off x="3036888" y="4619625"/>
            <a:ext cx="213200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MS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0" name="Rectangle 38"/>
          <p:cNvSpPr>
            <a:spLocks noChangeArrowheads="1"/>
          </p:cNvSpPr>
          <p:nvPr/>
        </p:nvSpPr>
        <p:spPr bwMode="auto">
          <a:xfrm>
            <a:off x="3740150" y="3346450"/>
            <a:ext cx="230832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MO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1" name="Rectangle 39"/>
          <p:cNvSpPr>
            <a:spLocks noChangeArrowheads="1"/>
          </p:cNvSpPr>
          <p:nvPr/>
        </p:nvSpPr>
        <p:spPr bwMode="auto">
          <a:xfrm>
            <a:off x="2606675" y="4633913"/>
            <a:ext cx="209994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MT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2" name="Rectangle 40"/>
          <p:cNvSpPr>
            <a:spLocks noChangeArrowheads="1"/>
          </p:cNvSpPr>
          <p:nvPr/>
        </p:nvSpPr>
        <p:spPr bwMode="auto">
          <a:xfrm>
            <a:off x="4124325" y="4643438"/>
            <a:ext cx="197170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NE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3" name="Rectangle 41"/>
          <p:cNvSpPr>
            <a:spLocks noChangeArrowheads="1"/>
          </p:cNvSpPr>
          <p:nvPr/>
        </p:nvSpPr>
        <p:spPr bwMode="auto">
          <a:xfrm>
            <a:off x="3506788" y="4732338"/>
            <a:ext cx="206788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NV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4" name="Rectangle 42"/>
          <p:cNvSpPr>
            <a:spLocks noChangeArrowheads="1"/>
          </p:cNvSpPr>
          <p:nvPr/>
        </p:nvSpPr>
        <p:spPr bwMode="auto">
          <a:xfrm>
            <a:off x="3275013" y="4248150"/>
            <a:ext cx="216406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NH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5" name="Rectangle 43"/>
          <p:cNvSpPr>
            <a:spLocks noChangeArrowheads="1"/>
          </p:cNvSpPr>
          <p:nvPr/>
        </p:nvSpPr>
        <p:spPr bwMode="auto">
          <a:xfrm>
            <a:off x="5154613" y="4572000"/>
            <a:ext cx="179536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NJ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6" name="Rectangle 44"/>
          <p:cNvSpPr>
            <a:spLocks noChangeArrowheads="1"/>
          </p:cNvSpPr>
          <p:nvPr/>
        </p:nvSpPr>
        <p:spPr bwMode="auto">
          <a:xfrm>
            <a:off x="3968750" y="4584700"/>
            <a:ext cx="230832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NM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7" name="Rectangle 45"/>
          <p:cNvSpPr>
            <a:spLocks noChangeArrowheads="1"/>
          </p:cNvSpPr>
          <p:nvPr/>
        </p:nvSpPr>
        <p:spPr bwMode="auto">
          <a:xfrm>
            <a:off x="5200650" y="3870325"/>
            <a:ext cx="203582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NY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8" name="Rectangle 46"/>
          <p:cNvSpPr>
            <a:spLocks noChangeArrowheads="1"/>
          </p:cNvSpPr>
          <p:nvPr/>
        </p:nvSpPr>
        <p:spPr bwMode="auto">
          <a:xfrm>
            <a:off x="4632325" y="4425950"/>
            <a:ext cx="201978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NC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9" name="Rectangle 47"/>
          <p:cNvSpPr>
            <a:spLocks noChangeArrowheads="1"/>
          </p:cNvSpPr>
          <p:nvPr/>
        </p:nvSpPr>
        <p:spPr bwMode="auto">
          <a:xfrm>
            <a:off x="3240088" y="4684713"/>
            <a:ext cx="214802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ND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20" name="Rectangle 48"/>
          <p:cNvSpPr>
            <a:spLocks noChangeArrowheads="1"/>
          </p:cNvSpPr>
          <p:nvPr/>
        </p:nvSpPr>
        <p:spPr bwMode="auto">
          <a:xfrm>
            <a:off x="3227388" y="4206875"/>
            <a:ext cx="216406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OH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21" name="Rectangle 49"/>
          <p:cNvSpPr>
            <a:spLocks noChangeArrowheads="1"/>
          </p:cNvSpPr>
          <p:nvPr/>
        </p:nvSpPr>
        <p:spPr bwMode="auto">
          <a:xfrm>
            <a:off x="3684588" y="3554413"/>
            <a:ext cx="208390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OK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22" name="Rectangle 50"/>
          <p:cNvSpPr>
            <a:spLocks noChangeArrowheads="1"/>
          </p:cNvSpPr>
          <p:nvPr/>
        </p:nvSpPr>
        <p:spPr bwMode="auto">
          <a:xfrm>
            <a:off x="2916238" y="3521075"/>
            <a:ext cx="209994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OR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23" name="Rectangle 51"/>
          <p:cNvSpPr>
            <a:spLocks noChangeArrowheads="1"/>
          </p:cNvSpPr>
          <p:nvPr/>
        </p:nvSpPr>
        <p:spPr bwMode="auto">
          <a:xfrm>
            <a:off x="5310188" y="2995613"/>
            <a:ext cx="193964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PA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24" name="Rectangle 52"/>
          <p:cNvSpPr>
            <a:spLocks noChangeArrowheads="1"/>
          </p:cNvSpPr>
          <p:nvPr/>
        </p:nvSpPr>
        <p:spPr bwMode="auto">
          <a:xfrm>
            <a:off x="3746500" y="4970463"/>
            <a:ext cx="171522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RI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25" name="Rectangle 53"/>
          <p:cNvSpPr>
            <a:spLocks noChangeArrowheads="1"/>
          </p:cNvSpPr>
          <p:nvPr/>
        </p:nvSpPr>
        <p:spPr bwMode="auto">
          <a:xfrm>
            <a:off x="4259263" y="4362450"/>
            <a:ext cx="184346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SC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26" name="Rectangle 54"/>
          <p:cNvSpPr>
            <a:spLocks noChangeArrowheads="1"/>
          </p:cNvSpPr>
          <p:nvPr/>
        </p:nvSpPr>
        <p:spPr bwMode="auto">
          <a:xfrm>
            <a:off x="2608263" y="4527550"/>
            <a:ext cx="197170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SD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27" name="Rectangle 55"/>
          <p:cNvSpPr>
            <a:spLocks noChangeArrowheads="1"/>
          </p:cNvSpPr>
          <p:nvPr/>
        </p:nvSpPr>
        <p:spPr bwMode="auto">
          <a:xfrm>
            <a:off x="3616325" y="5164138"/>
            <a:ext cx="197170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TN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28" name="Rectangle 56"/>
          <p:cNvSpPr>
            <a:spLocks noChangeArrowheads="1"/>
          </p:cNvSpPr>
          <p:nvPr/>
        </p:nvSpPr>
        <p:spPr bwMode="auto">
          <a:xfrm>
            <a:off x="3233738" y="3417888"/>
            <a:ext cx="185948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TX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29" name="Rectangle 57"/>
          <p:cNvSpPr>
            <a:spLocks noChangeArrowheads="1"/>
          </p:cNvSpPr>
          <p:nvPr/>
        </p:nvSpPr>
        <p:spPr bwMode="auto">
          <a:xfrm>
            <a:off x="4010025" y="2422525"/>
            <a:ext cx="192360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UT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30" name="Rectangle 58"/>
          <p:cNvSpPr>
            <a:spLocks noChangeArrowheads="1"/>
          </p:cNvSpPr>
          <p:nvPr/>
        </p:nvSpPr>
        <p:spPr bwMode="auto">
          <a:xfrm>
            <a:off x="5111750" y="4289425"/>
            <a:ext cx="185948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VT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31" name="Rectangle 59"/>
          <p:cNvSpPr>
            <a:spLocks noChangeArrowheads="1"/>
          </p:cNvSpPr>
          <p:nvPr/>
        </p:nvSpPr>
        <p:spPr bwMode="auto">
          <a:xfrm>
            <a:off x="3590925" y="3833813"/>
            <a:ext cx="197170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VA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32" name="Rectangle 60"/>
          <p:cNvSpPr>
            <a:spLocks noChangeArrowheads="1"/>
          </p:cNvSpPr>
          <p:nvPr/>
        </p:nvSpPr>
        <p:spPr bwMode="auto">
          <a:xfrm>
            <a:off x="4244975" y="2468563"/>
            <a:ext cx="243656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WA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33" name="Rectangle 61"/>
          <p:cNvSpPr>
            <a:spLocks noChangeArrowheads="1"/>
          </p:cNvSpPr>
          <p:nvPr/>
        </p:nvSpPr>
        <p:spPr bwMode="auto">
          <a:xfrm>
            <a:off x="3670300" y="5089525"/>
            <a:ext cx="242054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WV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34" name="Rectangle 62"/>
          <p:cNvSpPr>
            <a:spLocks noChangeArrowheads="1"/>
          </p:cNvSpPr>
          <p:nvPr/>
        </p:nvSpPr>
        <p:spPr bwMode="auto">
          <a:xfrm>
            <a:off x="3584575" y="4121150"/>
            <a:ext cx="214802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WI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35" name="Rectangle 63"/>
          <p:cNvSpPr>
            <a:spLocks noChangeArrowheads="1"/>
          </p:cNvSpPr>
          <p:nvPr/>
        </p:nvSpPr>
        <p:spPr bwMode="auto">
          <a:xfrm>
            <a:off x="4572000" y="3740150"/>
            <a:ext cx="238848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WY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36" name="Rectangle 64"/>
          <p:cNvSpPr>
            <a:spLocks noChangeArrowheads="1"/>
          </p:cNvSpPr>
          <p:nvPr/>
        </p:nvSpPr>
        <p:spPr bwMode="auto">
          <a:xfrm>
            <a:off x="3868738" y="3724275"/>
            <a:ext cx="195566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Verdana" pitchFamily="34" charset="0"/>
              </a:rPr>
              <a:t>US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37" name="Rectangle 65"/>
          <p:cNvSpPr>
            <a:spLocks noChangeArrowheads="1"/>
          </p:cNvSpPr>
          <p:nvPr/>
        </p:nvSpPr>
        <p:spPr bwMode="auto">
          <a:xfrm>
            <a:off x="608013" y="5995988"/>
            <a:ext cx="257175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15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38" name="Rectangle 66"/>
          <p:cNvSpPr>
            <a:spLocks noChangeArrowheads="1"/>
          </p:cNvSpPr>
          <p:nvPr/>
        </p:nvSpPr>
        <p:spPr bwMode="auto">
          <a:xfrm>
            <a:off x="608013" y="4976813"/>
            <a:ext cx="257175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18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39" name="Rectangle 67"/>
          <p:cNvSpPr>
            <a:spLocks noChangeArrowheads="1"/>
          </p:cNvSpPr>
          <p:nvPr/>
        </p:nvSpPr>
        <p:spPr bwMode="auto">
          <a:xfrm>
            <a:off x="608013" y="3957638"/>
            <a:ext cx="257175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21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40" name="Rectangle 68"/>
          <p:cNvSpPr>
            <a:spLocks noChangeArrowheads="1"/>
          </p:cNvSpPr>
          <p:nvPr/>
        </p:nvSpPr>
        <p:spPr bwMode="auto">
          <a:xfrm>
            <a:off x="608013" y="2938463"/>
            <a:ext cx="257175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24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41" name="Rectangle 69"/>
          <p:cNvSpPr>
            <a:spLocks noChangeArrowheads="1"/>
          </p:cNvSpPr>
          <p:nvPr/>
        </p:nvSpPr>
        <p:spPr bwMode="auto">
          <a:xfrm>
            <a:off x="608013" y="1919288"/>
            <a:ext cx="257175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27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42" name="Rectangle 70"/>
          <p:cNvSpPr>
            <a:spLocks noChangeArrowheads="1"/>
          </p:cNvSpPr>
          <p:nvPr/>
        </p:nvSpPr>
        <p:spPr bwMode="auto">
          <a:xfrm>
            <a:off x="608013" y="900113"/>
            <a:ext cx="257175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30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43" name="Rectangle 71"/>
          <p:cNvSpPr>
            <a:spLocks noChangeArrowheads="1"/>
          </p:cNvSpPr>
          <p:nvPr/>
        </p:nvSpPr>
        <p:spPr bwMode="auto">
          <a:xfrm>
            <a:off x="719138" y="6161088"/>
            <a:ext cx="485775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5,000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44" name="Rectangle 72"/>
          <p:cNvSpPr>
            <a:spLocks noChangeArrowheads="1"/>
          </p:cNvSpPr>
          <p:nvPr/>
        </p:nvSpPr>
        <p:spPr bwMode="auto">
          <a:xfrm>
            <a:off x="2201863" y="6161088"/>
            <a:ext cx="57150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11,000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45" name="Rectangle 73"/>
          <p:cNvSpPr>
            <a:spLocks noChangeArrowheads="1"/>
          </p:cNvSpPr>
          <p:nvPr/>
        </p:nvSpPr>
        <p:spPr bwMode="auto">
          <a:xfrm>
            <a:off x="3721100" y="6161088"/>
            <a:ext cx="57150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17,000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46" name="Rectangle 74"/>
          <p:cNvSpPr>
            <a:spLocks noChangeArrowheads="1"/>
          </p:cNvSpPr>
          <p:nvPr/>
        </p:nvSpPr>
        <p:spPr bwMode="auto">
          <a:xfrm>
            <a:off x="5241925" y="6161088"/>
            <a:ext cx="57150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23,000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47" name="Rectangle 75"/>
          <p:cNvSpPr>
            <a:spLocks noChangeArrowheads="1"/>
          </p:cNvSpPr>
          <p:nvPr/>
        </p:nvSpPr>
        <p:spPr bwMode="auto">
          <a:xfrm>
            <a:off x="6762750" y="6161088"/>
            <a:ext cx="57150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29,000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48" name="Rectangle 76"/>
          <p:cNvSpPr>
            <a:spLocks noChangeArrowheads="1"/>
          </p:cNvSpPr>
          <p:nvPr/>
        </p:nvSpPr>
        <p:spPr bwMode="auto">
          <a:xfrm>
            <a:off x="8281988" y="6161088"/>
            <a:ext cx="57150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35,000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8" name="Oval 77"/>
          <p:cNvSpPr/>
          <p:nvPr/>
        </p:nvSpPr>
        <p:spPr>
          <a:xfrm>
            <a:off x="3409950" y="5334000"/>
            <a:ext cx="228600" cy="228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xtBox 78"/>
          <p:cNvSpPr txBox="1"/>
          <p:nvPr/>
        </p:nvSpPr>
        <p:spPr>
          <a:xfrm>
            <a:off x="1329596" y="942201"/>
            <a:ext cx="2537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High Degree Production, Low Funding</a:t>
            </a:r>
            <a:endParaRPr lang="en-US" sz="1200" dirty="0"/>
          </a:p>
        </p:txBody>
      </p:sp>
      <p:sp>
        <p:nvSpPr>
          <p:cNvPr id="80" name="TextBox 79"/>
          <p:cNvSpPr txBox="1"/>
          <p:nvPr/>
        </p:nvSpPr>
        <p:spPr>
          <a:xfrm>
            <a:off x="1295400" y="5791200"/>
            <a:ext cx="25097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Low Degree Production, Low Funding</a:t>
            </a:r>
            <a:endParaRPr lang="en-US" sz="1200" dirty="0"/>
          </a:p>
        </p:txBody>
      </p:sp>
      <p:sp>
        <p:nvSpPr>
          <p:cNvPr id="81" name="TextBox 80"/>
          <p:cNvSpPr txBox="1"/>
          <p:nvPr/>
        </p:nvSpPr>
        <p:spPr>
          <a:xfrm>
            <a:off x="5181600" y="952500"/>
            <a:ext cx="25653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High Degree Production, High Funding</a:t>
            </a:r>
            <a:endParaRPr lang="en-US" sz="1200" dirty="0"/>
          </a:p>
        </p:txBody>
      </p:sp>
      <p:sp>
        <p:nvSpPr>
          <p:cNvPr id="82" name="TextBox 81"/>
          <p:cNvSpPr txBox="1"/>
          <p:nvPr/>
        </p:nvSpPr>
        <p:spPr>
          <a:xfrm>
            <a:off x="5257800" y="5819001"/>
            <a:ext cx="2537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Low Degree Production, High Funding</a:t>
            </a:r>
            <a:endParaRPr lang="en-US" sz="1200" dirty="0"/>
          </a:p>
        </p:txBody>
      </p:sp>
      <p:sp>
        <p:nvSpPr>
          <p:cNvPr id="83" name="Title 82"/>
          <p:cNvSpPr>
            <a:spLocks noGrp="1"/>
          </p:cNvSpPr>
          <p:nvPr>
            <p:ph type="title"/>
          </p:nvPr>
        </p:nvSpPr>
        <p:spPr>
          <a:xfrm>
            <a:off x="457200" y="107732"/>
            <a:ext cx="8229600" cy="957943"/>
          </a:xfrm>
        </p:spPr>
        <p:txBody>
          <a:bodyPr/>
          <a:lstStyle/>
          <a:p>
            <a:r>
              <a:rPr lang="en-US" sz="2000" dirty="0" smtClean="0"/>
              <a:t>Public Research Institutions: Undergraduate Credentials per 100 FTE Undergraduates and Total Funding per FTE Student (2007-08)</a:t>
            </a:r>
            <a:endParaRPr lang="en-US" sz="2000" dirty="0"/>
          </a:p>
        </p:txBody>
      </p:sp>
      <p:sp>
        <p:nvSpPr>
          <p:cNvPr id="84" name="Slide Number Placeholder 8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84BE6F-B28E-4F75-AA2C-992C4AB63FA3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657225" y="6592729"/>
            <a:ext cx="6553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Source: NCES, IPEDS 2007-08 Completions  Survey</a:t>
            </a:r>
            <a:endParaRPr lang="en-US" sz="10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82" name="Group 81"/>
          <p:cNvGrpSpPr/>
          <p:nvPr/>
        </p:nvGrpSpPr>
        <p:grpSpPr>
          <a:xfrm>
            <a:off x="389043" y="1143000"/>
            <a:ext cx="8373957" cy="5562600"/>
            <a:chOff x="228600" y="900113"/>
            <a:chExt cx="8624888" cy="5729287"/>
          </a:xfrm>
        </p:grpSpPr>
        <p:cxnSp>
          <p:nvCxnSpPr>
            <p:cNvPr id="143" name="Straight Connector 142"/>
            <p:cNvCxnSpPr/>
            <p:nvPr/>
          </p:nvCxnSpPr>
          <p:spPr>
            <a:xfrm rot="5400000">
              <a:off x="1733549" y="3533775"/>
              <a:ext cx="51054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Straight Connector 143"/>
            <p:cNvCxnSpPr/>
            <p:nvPr/>
          </p:nvCxnSpPr>
          <p:spPr>
            <a:xfrm>
              <a:off x="914400" y="3086100"/>
              <a:ext cx="7620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TextBox 72"/>
            <p:cNvSpPr txBox="1"/>
            <p:nvPr/>
          </p:nvSpPr>
          <p:spPr>
            <a:xfrm rot="16200000">
              <a:off x="-1864619" y="3237804"/>
              <a:ext cx="44942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latin typeface="Times New Roman" pitchFamily="18" charset="0"/>
                  <a:cs typeface="Times New Roman" pitchFamily="18" charset="0"/>
                </a:rPr>
                <a:t>Undergraduate Credentials Awarded per 100 FTE Students</a:t>
              </a:r>
              <a:endParaRPr lang="en-US" sz="14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2667178" y="6321623"/>
              <a:ext cx="426720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latin typeface="Times New Roman" pitchFamily="18" charset="0"/>
                  <a:cs typeface="Times New Roman" pitchFamily="18" charset="0"/>
                </a:rPr>
                <a:t>State, Local, and Tuition and Fee Revenues (2008)</a:t>
              </a:r>
              <a:endParaRPr lang="en-US" sz="14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03" name="Freeform 7"/>
            <p:cNvSpPr>
              <a:spLocks noEditPoints="1"/>
            </p:cNvSpPr>
            <p:nvPr/>
          </p:nvSpPr>
          <p:spPr bwMode="auto">
            <a:xfrm>
              <a:off x="909638" y="976313"/>
              <a:ext cx="7610475" cy="51054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8" y="0"/>
                </a:cxn>
                <a:cxn ang="0">
                  <a:pos x="12776" y="0"/>
                </a:cxn>
                <a:cxn ang="0">
                  <a:pos x="12784" y="8"/>
                </a:cxn>
                <a:cxn ang="0">
                  <a:pos x="12784" y="8568"/>
                </a:cxn>
                <a:cxn ang="0">
                  <a:pos x="12776" y="8576"/>
                </a:cxn>
                <a:cxn ang="0">
                  <a:pos x="8" y="8576"/>
                </a:cxn>
                <a:cxn ang="0">
                  <a:pos x="0" y="8568"/>
                </a:cxn>
                <a:cxn ang="0">
                  <a:pos x="0" y="8"/>
                </a:cxn>
                <a:cxn ang="0">
                  <a:pos x="16" y="8568"/>
                </a:cxn>
                <a:cxn ang="0">
                  <a:pos x="8" y="8560"/>
                </a:cxn>
                <a:cxn ang="0">
                  <a:pos x="12776" y="8560"/>
                </a:cxn>
                <a:cxn ang="0">
                  <a:pos x="12768" y="8568"/>
                </a:cxn>
                <a:cxn ang="0">
                  <a:pos x="12768" y="8"/>
                </a:cxn>
                <a:cxn ang="0">
                  <a:pos x="12776" y="16"/>
                </a:cxn>
                <a:cxn ang="0">
                  <a:pos x="8" y="16"/>
                </a:cxn>
                <a:cxn ang="0">
                  <a:pos x="16" y="8"/>
                </a:cxn>
                <a:cxn ang="0">
                  <a:pos x="16" y="8568"/>
                </a:cxn>
              </a:cxnLst>
              <a:rect l="0" t="0" r="r" b="b"/>
              <a:pathLst>
                <a:path w="12784" h="8576">
                  <a:moveTo>
                    <a:pt x="0" y="8"/>
                  </a:moveTo>
                  <a:cubicBezTo>
                    <a:pt x="0" y="4"/>
                    <a:pt x="4" y="0"/>
                    <a:pt x="8" y="0"/>
                  </a:cubicBezTo>
                  <a:lnTo>
                    <a:pt x="12776" y="0"/>
                  </a:lnTo>
                  <a:cubicBezTo>
                    <a:pt x="12781" y="0"/>
                    <a:pt x="12784" y="4"/>
                    <a:pt x="12784" y="8"/>
                  </a:cubicBezTo>
                  <a:lnTo>
                    <a:pt x="12784" y="8568"/>
                  </a:lnTo>
                  <a:cubicBezTo>
                    <a:pt x="12784" y="8573"/>
                    <a:pt x="12781" y="8576"/>
                    <a:pt x="12776" y="8576"/>
                  </a:cubicBezTo>
                  <a:lnTo>
                    <a:pt x="8" y="8576"/>
                  </a:lnTo>
                  <a:cubicBezTo>
                    <a:pt x="4" y="8576"/>
                    <a:pt x="0" y="8573"/>
                    <a:pt x="0" y="8568"/>
                  </a:cubicBezTo>
                  <a:lnTo>
                    <a:pt x="0" y="8"/>
                  </a:lnTo>
                  <a:close/>
                  <a:moveTo>
                    <a:pt x="16" y="8568"/>
                  </a:moveTo>
                  <a:lnTo>
                    <a:pt x="8" y="8560"/>
                  </a:lnTo>
                  <a:lnTo>
                    <a:pt x="12776" y="8560"/>
                  </a:lnTo>
                  <a:lnTo>
                    <a:pt x="12768" y="8568"/>
                  </a:lnTo>
                  <a:lnTo>
                    <a:pt x="12768" y="8"/>
                  </a:lnTo>
                  <a:lnTo>
                    <a:pt x="12776" y="16"/>
                  </a:lnTo>
                  <a:lnTo>
                    <a:pt x="8" y="16"/>
                  </a:lnTo>
                  <a:lnTo>
                    <a:pt x="16" y="8"/>
                  </a:lnTo>
                  <a:lnTo>
                    <a:pt x="16" y="8568"/>
                  </a:lnTo>
                  <a:close/>
                </a:path>
              </a:pathLst>
            </a:custGeom>
            <a:solidFill>
              <a:srgbClr val="000000"/>
            </a:solidFill>
            <a:ln w="6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04" name="Rectangle 8"/>
            <p:cNvSpPr>
              <a:spLocks noChangeArrowheads="1"/>
            </p:cNvSpPr>
            <p:nvPr/>
          </p:nvSpPr>
          <p:spPr bwMode="auto">
            <a:xfrm>
              <a:off x="909638" y="981075"/>
              <a:ext cx="9525" cy="5095875"/>
            </a:xfrm>
            <a:prstGeom prst="rect">
              <a:avLst/>
            </a:prstGeom>
            <a:solidFill>
              <a:srgbClr val="000000"/>
            </a:solidFill>
            <a:ln w="6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05" name="Freeform 9"/>
            <p:cNvSpPr>
              <a:spLocks noEditPoints="1"/>
            </p:cNvSpPr>
            <p:nvPr/>
          </p:nvSpPr>
          <p:spPr bwMode="auto">
            <a:xfrm>
              <a:off x="866775" y="976313"/>
              <a:ext cx="47625" cy="5105400"/>
            </a:xfrm>
            <a:custGeom>
              <a:avLst/>
              <a:gdLst/>
              <a:ahLst/>
              <a:cxnLst>
                <a:cxn ang="0">
                  <a:pos x="0" y="3210"/>
                </a:cxn>
                <a:cxn ang="0">
                  <a:pos x="30" y="3210"/>
                </a:cxn>
                <a:cxn ang="0">
                  <a:pos x="30" y="3216"/>
                </a:cxn>
                <a:cxn ang="0">
                  <a:pos x="0" y="3216"/>
                </a:cxn>
                <a:cxn ang="0">
                  <a:pos x="0" y="3210"/>
                </a:cxn>
                <a:cxn ang="0">
                  <a:pos x="0" y="2568"/>
                </a:cxn>
                <a:cxn ang="0">
                  <a:pos x="30" y="2568"/>
                </a:cxn>
                <a:cxn ang="0">
                  <a:pos x="30" y="2574"/>
                </a:cxn>
                <a:cxn ang="0">
                  <a:pos x="0" y="2574"/>
                </a:cxn>
                <a:cxn ang="0">
                  <a:pos x="0" y="2568"/>
                </a:cxn>
                <a:cxn ang="0">
                  <a:pos x="0" y="1926"/>
                </a:cxn>
                <a:cxn ang="0">
                  <a:pos x="30" y="1926"/>
                </a:cxn>
                <a:cxn ang="0">
                  <a:pos x="30" y="1932"/>
                </a:cxn>
                <a:cxn ang="0">
                  <a:pos x="0" y="1932"/>
                </a:cxn>
                <a:cxn ang="0">
                  <a:pos x="0" y="1926"/>
                </a:cxn>
                <a:cxn ang="0">
                  <a:pos x="0" y="1284"/>
                </a:cxn>
                <a:cxn ang="0">
                  <a:pos x="30" y="1284"/>
                </a:cxn>
                <a:cxn ang="0">
                  <a:pos x="30" y="1290"/>
                </a:cxn>
                <a:cxn ang="0">
                  <a:pos x="0" y="1290"/>
                </a:cxn>
                <a:cxn ang="0">
                  <a:pos x="0" y="1284"/>
                </a:cxn>
                <a:cxn ang="0">
                  <a:pos x="0" y="642"/>
                </a:cxn>
                <a:cxn ang="0">
                  <a:pos x="30" y="642"/>
                </a:cxn>
                <a:cxn ang="0">
                  <a:pos x="30" y="648"/>
                </a:cxn>
                <a:cxn ang="0">
                  <a:pos x="0" y="648"/>
                </a:cxn>
                <a:cxn ang="0">
                  <a:pos x="0" y="642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6"/>
                </a:cxn>
                <a:cxn ang="0">
                  <a:pos x="0" y="6"/>
                </a:cxn>
                <a:cxn ang="0">
                  <a:pos x="0" y="0"/>
                </a:cxn>
              </a:cxnLst>
              <a:rect l="0" t="0" r="r" b="b"/>
              <a:pathLst>
                <a:path w="30" h="3216">
                  <a:moveTo>
                    <a:pt x="0" y="3210"/>
                  </a:moveTo>
                  <a:lnTo>
                    <a:pt x="30" y="3210"/>
                  </a:lnTo>
                  <a:lnTo>
                    <a:pt x="30" y="3216"/>
                  </a:lnTo>
                  <a:lnTo>
                    <a:pt x="0" y="3216"/>
                  </a:lnTo>
                  <a:lnTo>
                    <a:pt x="0" y="3210"/>
                  </a:lnTo>
                  <a:close/>
                  <a:moveTo>
                    <a:pt x="0" y="2568"/>
                  </a:moveTo>
                  <a:lnTo>
                    <a:pt x="30" y="2568"/>
                  </a:lnTo>
                  <a:lnTo>
                    <a:pt x="30" y="2574"/>
                  </a:lnTo>
                  <a:lnTo>
                    <a:pt x="0" y="2574"/>
                  </a:lnTo>
                  <a:lnTo>
                    <a:pt x="0" y="2568"/>
                  </a:lnTo>
                  <a:close/>
                  <a:moveTo>
                    <a:pt x="0" y="1926"/>
                  </a:moveTo>
                  <a:lnTo>
                    <a:pt x="30" y="1926"/>
                  </a:lnTo>
                  <a:lnTo>
                    <a:pt x="30" y="1932"/>
                  </a:lnTo>
                  <a:lnTo>
                    <a:pt x="0" y="1932"/>
                  </a:lnTo>
                  <a:lnTo>
                    <a:pt x="0" y="1926"/>
                  </a:lnTo>
                  <a:close/>
                  <a:moveTo>
                    <a:pt x="0" y="1284"/>
                  </a:moveTo>
                  <a:lnTo>
                    <a:pt x="30" y="1284"/>
                  </a:lnTo>
                  <a:lnTo>
                    <a:pt x="30" y="1290"/>
                  </a:lnTo>
                  <a:lnTo>
                    <a:pt x="0" y="1290"/>
                  </a:lnTo>
                  <a:lnTo>
                    <a:pt x="0" y="1284"/>
                  </a:lnTo>
                  <a:close/>
                  <a:moveTo>
                    <a:pt x="0" y="642"/>
                  </a:moveTo>
                  <a:lnTo>
                    <a:pt x="30" y="642"/>
                  </a:lnTo>
                  <a:lnTo>
                    <a:pt x="30" y="648"/>
                  </a:lnTo>
                  <a:lnTo>
                    <a:pt x="0" y="648"/>
                  </a:lnTo>
                  <a:lnTo>
                    <a:pt x="0" y="642"/>
                  </a:lnTo>
                  <a:close/>
                  <a:moveTo>
                    <a:pt x="0" y="0"/>
                  </a:moveTo>
                  <a:lnTo>
                    <a:pt x="30" y="0"/>
                  </a:lnTo>
                  <a:lnTo>
                    <a:pt x="30" y="6"/>
                  </a:lnTo>
                  <a:lnTo>
                    <a:pt x="0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6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06" name="Rectangle 10"/>
            <p:cNvSpPr>
              <a:spLocks noChangeArrowheads="1"/>
            </p:cNvSpPr>
            <p:nvPr/>
          </p:nvSpPr>
          <p:spPr bwMode="auto">
            <a:xfrm>
              <a:off x="914400" y="6072188"/>
              <a:ext cx="7600950" cy="9525"/>
            </a:xfrm>
            <a:prstGeom prst="rect">
              <a:avLst/>
            </a:prstGeom>
            <a:solidFill>
              <a:srgbClr val="000000"/>
            </a:solidFill>
            <a:ln w="6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07" name="Freeform 11"/>
            <p:cNvSpPr>
              <a:spLocks noEditPoints="1"/>
            </p:cNvSpPr>
            <p:nvPr/>
          </p:nvSpPr>
          <p:spPr bwMode="auto">
            <a:xfrm>
              <a:off x="909638" y="6076950"/>
              <a:ext cx="7610475" cy="47625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6" y="30"/>
                </a:cxn>
                <a:cxn ang="0">
                  <a:pos x="0" y="30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966" y="0"/>
                </a:cxn>
                <a:cxn ang="0">
                  <a:pos x="966" y="30"/>
                </a:cxn>
                <a:cxn ang="0">
                  <a:pos x="960" y="30"/>
                </a:cxn>
                <a:cxn ang="0">
                  <a:pos x="960" y="0"/>
                </a:cxn>
                <a:cxn ang="0">
                  <a:pos x="966" y="0"/>
                </a:cxn>
                <a:cxn ang="0">
                  <a:pos x="1920" y="0"/>
                </a:cxn>
                <a:cxn ang="0">
                  <a:pos x="1920" y="30"/>
                </a:cxn>
                <a:cxn ang="0">
                  <a:pos x="1914" y="30"/>
                </a:cxn>
                <a:cxn ang="0">
                  <a:pos x="1914" y="0"/>
                </a:cxn>
                <a:cxn ang="0">
                  <a:pos x="1920" y="0"/>
                </a:cxn>
                <a:cxn ang="0">
                  <a:pos x="2880" y="0"/>
                </a:cxn>
                <a:cxn ang="0">
                  <a:pos x="2880" y="30"/>
                </a:cxn>
                <a:cxn ang="0">
                  <a:pos x="2874" y="30"/>
                </a:cxn>
                <a:cxn ang="0">
                  <a:pos x="2874" y="0"/>
                </a:cxn>
                <a:cxn ang="0">
                  <a:pos x="2880" y="0"/>
                </a:cxn>
                <a:cxn ang="0">
                  <a:pos x="3834" y="0"/>
                </a:cxn>
                <a:cxn ang="0">
                  <a:pos x="3834" y="30"/>
                </a:cxn>
                <a:cxn ang="0">
                  <a:pos x="3828" y="30"/>
                </a:cxn>
                <a:cxn ang="0">
                  <a:pos x="3828" y="0"/>
                </a:cxn>
                <a:cxn ang="0">
                  <a:pos x="3834" y="0"/>
                </a:cxn>
                <a:cxn ang="0">
                  <a:pos x="4794" y="0"/>
                </a:cxn>
                <a:cxn ang="0">
                  <a:pos x="4794" y="30"/>
                </a:cxn>
                <a:cxn ang="0">
                  <a:pos x="4788" y="30"/>
                </a:cxn>
                <a:cxn ang="0">
                  <a:pos x="4788" y="0"/>
                </a:cxn>
                <a:cxn ang="0">
                  <a:pos x="4794" y="0"/>
                </a:cxn>
              </a:cxnLst>
              <a:rect l="0" t="0" r="r" b="b"/>
              <a:pathLst>
                <a:path w="4794" h="30">
                  <a:moveTo>
                    <a:pt x="6" y="0"/>
                  </a:moveTo>
                  <a:lnTo>
                    <a:pt x="6" y="30"/>
                  </a:lnTo>
                  <a:lnTo>
                    <a:pt x="0" y="30"/>
                  </a:lnTo>
                  <a:lnTo>
                    <a:pt x="0" y="0"/>
                  </a:lnTo>
                  <a:lnTo>
                    <a:pt x="6" y="0"/>
                  </a:lnTo>
                  <a:close/>
                  <a:moveTo>
                    <a:pt x="966" y="0"/>
                  </a:moveTo>
                  <a:lnTo>
                    <a:pt x="966" y="30"/>
                  </a:lnTo>
                  <a:lnTo>
                    <a:pt x="960" y="30"/>
                  </a:lnTo>
                  <a:lnTo>
                    <a:pt x="960" y="0"/>
                  </a:lnTo>
                  <a:lnTo>
                    <a:pt x="966" y="0"/>
                  </a:lnTo>
                  <a:close/>
                  <a:moveTo>
                    <a:pt x="1920" y="0"/>
                  </a:moveTo>
                  <a:lnTo>
                    <a:pt x="1920" y="30"/>
                  </a:lnTo>
                  <a:lnTo>
                    <a:pt x="1914" y="30"/>
                  </a:lnTo>
                  <a:lnTo>
                    <a:pt x="1914" y="0"/>
                  </a:lnTo>
                  <a:lnTo>
                    <a:pt x="1920" y="0"/>
                  </a:lnTo>
                  <a:close/>
                  <a:moveTo>
                    <a:pt x="2880" y="0"/>
                  </a:moveTo>
                  <a:lnTo>
                    <a:pt x="2880" y="30"/>
                  </a:lnTo>
                  <a:lnTo>
                    <a:pt x="2874" y="30"/>
                  </a:lnTo>
                  <a:lnTo>
                    <a:pt x="2874" y="0"/>
                  </a:lnTo>
                  <a:lnTo>
                    <a:pt x="2880" y="0"/>
                  </a:lnTo>
                  <a:close/>
                  <a:moveTo>
                    <a:pt x="3834" y="0"/>
                  </a:moveTo>
                  <a:lnTo>
                    <a:pt x="3834" y="30"/>
                  </a:lnTo>
                  <a:lnTo>
                    <a:pt x="3828" y="30"/>
                  </a:lnTo>
                  <a:lnTo>
                    <a:pt x="3828" y="0"/>
                  </a:lnTo>
                  <a:lnTo>
                    <a:pt x="3834" y="0"/>
                  </a:lnTo>
                  <a:close/>
                  <a:moveTo>
                    <a:pt x="4794" y="0"/>
                  </a:moveTo>
                  <a:lnTo>
                    <a:pt x="4794" y="30"/>
                  </a:lnTo>
                  <a:lnTo>
                    <a:pt x="4788" y="30"/>
                  </a:lnTo>
                  <a:lnTo>
                    <a:pt x="4788" y="0"/>
                  </a:lnTo>
                  <a:lnTo>
                    <a:pt x="4794" y="0"/>
                  </a:lnTo>
                  <a:close/>
                </a:path>
              </a:pathLst>
            </a:custGeom>
            <a:solidFill>
              <a:srgbClr val="000000"/>
            </a:solidFill>
            <a:ln w="6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08" name="Oval 12"/>
            <p:cNvSpPr>
              <a:spLocks noChangeArrowheads="1"/>
            </p:cNvSpPr>
            <p:nvPr/>
          </p:nvSpPr>
          <p:spPr bwMode="auto">
            <a:xfrm>
              <a:off x="5676900" y="3400425"/>
              <a:ext cx="57150" cy="66675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00"/>
            </a:p>
          </p:txBody>
        </p:sp>
        <p:sp>
          <p:nvSpPr>
            <p:cNvPr id="4109" name="Freeform 13"/>
            <p:cNvSpPr>
              <a:spLocks noEditPoints="1"/>
            </p:cNvSpPr>
            <p:nvPr/>
          </p:nvSpPr>
          <p:spPr bwMode="auto">
            <a:xfrm>
              <a:off x="5672138" y="3395663"/>
              <a:ext cx="66675" cy="76200"/>
            </a:xfrm>
            <a:custGeom>
              <a:avLst/>
              <a:gdLst/>
              <a:ahLst/>
              <a:cxnLst>
                <a:cxn ang="0">
                  <a:pos x="112" y="66"/>
                </a:cxn>
                <a:cxn ang="0">
                  <a:pos x="107" y="90"/>
                </a:cxn>
                <a:cxn ang="0">
                  <a:pos x="95" y="111"/>
                </a:cxn>
                <a:cxn ang="0">
                  <a:pos x="77" y="124"/>
                </a:cxn>
                <a:cxn ang="0">
                  <a:pos x="55" y="128"/>
                </a:cxn>
                <a:cxn ang="0">
                  <a:pos x="34" y="123"/>
                </a:cxn>
                <a:cxn ang="0">
                  <a:pos x="15" y="108"/>
                </a:cxn>
                <a:cxn ang="0">
                  <a:pos x="5" y="88"/>
                </a:cxn>
                <a:cxn ang="0">
                  <a:pos x="1" y="63"/>
                </a:cxn>
                <a:cxn ang="0">
                  <a:pos x="5" y="40"/>
                </a:cxn>
                <a:cxn ang="0">
                  <a:pos x="18" y="19"/>
                </a:cxn>
                <a:cxn ang="0">
                  <a:pos x="36" y="6"/>
                </a:cxn>
                <a:cxn ang="0">
                  <a:pos x="59" y="1"/>
                </a:cxn>
                <a:cxn ang="0">
                  <a:pos x="80" y="7"/>
                </a:cxn>
                <a:cxn ang="0">
                  <a:pos x="97" y="22"/>
                </a:cxn>
                <a:cxn ang="0">
                  <a:pos x="108" y="42"/>
                </a:cxn>
                <a:cxn ang="0">
                  <a:pos x="93" y="45"/>
                </a:cxn>
                <a:cxn ang="0">
                  <a:pos x="83" y="29"/>
                </a:cxn>
                <a:cxn ang="0">
                  <a:pos x="70" y="20"/>
                </a:cxn>
                <a:cxn ang="0">
                  <a:pos x="54" y="16"/>
                </a:cxn>
                <a:cxn ang="0">
                  <a:pos x="41" y="21"/>
                </a:cxn>
                <a:cxn ang="0">
                  <a:pos x="27" y="32"/>
                </a:cxn>
                <a:cxn ang="0">
                  <a:pos x="19" y="47"/>
                </a:cxn>
                <a:cxn ang="0">
                  <a:pos x="16" y="66"/>
                </a:cxn>
                <a:cxn ang="0">
                  <a:pos x="20" y="85"/>
                </a:cxn>
                <a:cxn ang="0">
                  <a:pos x="29" y="101"/>
                </a:cxn>
                <a:cxn ang="0">
                  <a:pos x="43" y="110"/>
                </a:cxn>
                <a:cxn ang="0">
                  <a:pos x="58" y="113"/>
                </a:cxn>
                <a:cxn ang="0">
                  <a:pos x="74" y="109"/>
                </a:cxn>
                <a:cxn ang="0">
                  <a:pos x="85" y="98"/>
                </a:cxn>
                <a:cxn ang="0">
                  <a:pos x="93" y="83"/>
                </a:cxn>
                <a:cxn ang="0">
                  <a:pos x="97" y="63"/>
                </a:cxn>
                <a:cxn ang="0">
                  <a:pos x="93" y="45"/>
                </a:cxn>
              </a:cxnLst>
              <a:rect l="0" t="0" r="r" b="b"/>
              <a:pathLst>
                <a:path w="113" h="129">
                  <a:moveTo>
                    <a:pt x="112" y="63"/>
                  </a:moveTo>
                  <a:cubicBezTo>
                    <a:pt x="113" y="64"/>
                    <a:pt x="113" y="65"/>
                    <a:pt x="112" y="66"/>
                  </a:cubicBezTo>
                  <a:lnTo>
                    <a:pt x="108" y="88"/>
                  </a:lnTo>
                  <a:cubicBezTo>
                    <a:pt x="108" y="89"/>
                    <a:pt x="108" y="90"/>
                    <a:pt x="107" y="90"/>
                  </a:cubicBezTo>
                  <a:lnTo>
                    <a:pt x="97" y="108"/>
                  </a:lnTo>
                  <a:cubicBezTo>
                    <a:pt x="97" y="109"/>
                    <a:pt x="96" y="110"/>
                    <a:pt x="95" y="111"/>
                  </a:cubicBezTo>
                  <a:lnTo>
                    <a:pt x="80" y="123"/>
                  </a:lnTo>
                  <a:cubicBezTo>
                    <a:pt x="79" y="123"/>
                    <a:pt x="78" y="124"/>
                    <a:pt x="77" y="124"/>
                  </a:cubicBezTo>
                  <a:lnTo>
                    <a:pt x="58" y="128"/>
                  </a:lnTo>
                  <a:cubicBezTo>
                    <a:pt x="57" y="129"/>
                    <a:pt x="56" y="129"/>
                    <a:pt x="55" y="128"/>
                  </a:cubicBezTo>
                  <a:lnTo>
                    <a:pt x="37" y="124"/>
                  </a:lnTo>
                  <a:cubicBezTo>
                    <a:pt x="36" y="124"/>
                    <a:pt x="35" y="124"/>
                    <a:pt x="34" y="123"/>
                  </a:cubicBezTo>
                  <a:lnTo>
                    <a:pt x="18" y="111"/>
                  </a:lnTo>
                  <a:cubicBezTo>
                    <a:pt x="17" y="110"/>
                    <a:pt x="16" y="109"/>
                    <a:pt x="15" y="108"/>
                  </a:cubicBezTo>
                  <a:lnTo>
                    <a:pt x="5" y="90"/>
                  </a:lnTo>
                  <a:cubicBezTo>
                    <a:pt x="5" y="90"/>
                    <a:pt x="5" y="89"/>
                    <a:pt x="5" y="88"/>
                  </a:cubicBezTo>
                  <a:lnTo>
                    <a:pt x="1" y="66"/>
                  </a:lnTo>
                  <a:cubicBezTo>
                    <a:pt x="0" y="65"/>
                    <a:pt x="0" y="64"/>
                    <a:pt x="1" y="63"/>
                  </a:cubicBezTo>
                  <a:lnTo>
                    <a:pt x="5" y="42"/>
                  </a:lnTo>
                  <a:cubicBezTo>
                    <a:pt x="5" y="41"/>
                    <a:pt x="5" y="40"/>
                    <a:pt x="5" y="40"/>
                  </a:cubicBezTo>
                  <a:lnTo>
                    <a:pt x="15" y="22"/>
                  </a:lnTo>
                  <a:cubicBezTo>
                    <a:pt x="16" y="21"/>
                    <a:pt x="17" y="20"/>
                    <a:pt x="18" y="19"/>
                  </a:cubicBezTo>
                  <a:lnTo>
                    <a:pt x="34" y="7"/>
                  </a:lnTo>
                  <a:cubicBezTo>
                    <a:pt x="34" y="6"/>
                    <a:pt x="35" y="6"/>
                    <a:pt x="36" y="6"/>
                  </a:cubicBezTo>
                  <a:lnTo>
                    <a:pt x="54" y="1"/>
                  </a:lnTo>
                  <a:cubicBezTo>
                    <a:pt x="56" y="0"/>
                    <a:pt x="57" y="0"/>
                    <a:pt x="59" y="1"/>
                  </a:cubicBezTo>
                  <a:lnTo>
                    <a:pt x="78" y="6"/>
                  </a:lnTo>
                  <a:cubicBezTo>
                    <a:pt x="79" y="6"/>
                    <a:pt x="80" y="7"/>
                    <a:pt x="80" y="7"/>
                  </a:cubicBezTo>
                  <a:lnTo>
                    <a:pt x="95" y="19"/>
                  </a:lnTo>
                  <a:cubicBezTo>
                    <a:pt x="96" y="20"/>
                    <a:pt x="97" y="21"/>
                    <a:pt x="97" y="22"/>
                  </a:cubicBezTo>
                  <a:lnTo>
                    <a:pt x="107" y="40"/>
                  </a:lnTo>
                  <a:cubicBezTo>
                    <a:pt x="108" y="40"/>
                    <a:pt x="108" y="41"/>
                    <a:pt x="108" y="42"/>
                  </a:cubicBezTo>
                  <a:lnTo>
                    <a:pt x="112" y="63"/>
                  </a:lnTo>
                  <a:close/>
                  <a:moveTo>
                    <a:pt x="93" y="45"/>
                  </a:moveTo>
                  <a:lnTo>
                    <a:pt x="93" y="47"/>
                  </a:lnTo>
                  <a:lnTo>
                    <a:pt x="83" y="29"/>
                  </a:lnTo>
                  <a:lnTo>
                    <a:pt x="85" y="32"/>
                  </a:lnTo>
                  <a:lnTo>
                    <a:pt x="70" y="20"/>
                  </a:lnTo>
                  <a:lnTo>
                    <a:pt x="73" y="21"/>
                  </a:lnTo>
                  <a:lnTo>
                    <a:pt x="54" y="16"/>
                  </a:lnTo>
                  <a:lnTo>
                    <a:pt x="59" y="16"/>
                  </a:lnTo>
                  <a:lnTo>
                    <a:pt x="41" y="21"/>
                  </a:lnTo>
                  <a:lnTo>
                    <a:pt x="43" y="20"/>
                  </a:lnTo>
                  <a:lnTo>
                    <a:pt x="27" y="32"/>
                  </a:lnTo>
                  <a:lnTo>
                    <a:pt x="29" y="29"/>
                  </a:lnTo>
                  <a:lnTo>
                    <a:pt x="19" y="47"/>
                  </a:lnTo>
                  <a:lnTo>
                    <a:pt x="20" y="45"/>
                  </a:lnTo>
                  <a:lnTo>
                    <a:pt x="16" y="66"/>
                  </a:lnTo>
                  <a:lnTo>
                    <a:pt x="16" y="63"/>
                  </a:lnTo>
                  <a:lnTo>
                    <a:pt x="20" y="85"/>
                  </a:lnTo>
                  <a:lnTo>
                    <a:pt x="19" y="83"/>
                  </a:lnTo>
                  <a:lnTo>
                    <a:pt x="29" y="101"/>
                  </a:lnTo>
                  <a:lnTo>
                    <a:pt x="27" y="98"/>
                  </a:lnTo>
                  <a:lnTo>
                    <a:pt x="43" y="110"/>
                  </a:lnTo>
                  <a:lnTo>
                    <a:pt x="40" y="109"/>
                  </a:lnTo>
                  <a:lnTo>
                    <a:pt x="58" y="113"/>
                  </a:lnTo>
                  <a:lnTo>
                    <a:pt x="55" y="113"/>
                  </a:lnTo>
                  <a:lnTo>
                    <a:pt x="74" y="109"/>
                  </a:lnTo>
                  <a:lnTo>
                    <a:pt x="70" y="110"/>
                  </a:lnTo>
                  <a:lnTo>
                    <a:pt x="85" y="98"/>
                  </a:lnTo>
                  <a:lnTo>
                    <a:pt x="83" y="101"/>
                  </a:lnTo>
                  <a:lnTo>
                    <a:pt x="93" y="83"/>
                  </a:lnTo>
                  <a:lnTo>
                    <a:pt x="93" y="85"/>
                  </a:lnTo>
                  <a:lnTo>
                    <a:pt x="97" y="63"/>
                  </a:lnTo>
                  <a:lnTo>
                    <a:pt x="97" y="66"/>
                  </a:lnTo>
                  <a:lnTo>
                    <a:pt x="93" y="45"/>
                  </a:lnTo>
                  <a:close/>
                </a:path>
              </a:pathLst>
            </a:custGeom>
            <a:solidFill>
              <a:srgbClr val="FFFFFF"/>
            </a:solidFill>
            <a:ln w="6" cap="flat">
              <a:solidFill>
                <a:srgbClr val="FFFFFF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00"/>
            </a:p>
          </p:txBody>
        </p:sp>
        <p:sp>
          <p:nvSpPr>
            <p:cNvPr id="4110" name="Rectangle 14"/>
            <p:cNvSpPr>
              <a:spLocks noChangeArrowheads="1"/>
            </p:cNvSpPr>
            <p:nvPr/>
          </p:nvSpPr>
          <p:spPr bwMode="auto">
            <a:xfrm>
              <a:off x="4513263" y="3824288"/>
              <a:ext cx="181140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AL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11" name="Rectangle 15"/>
            <p:cNvSpPr>
              <a:spLocks noChangeArrowheads="1"/>
            </p:cNvSpPr>
            <p:nvPr/>
          </p:nvSpPr>
          <p:spPr bwMode="auto">
            <a:xfrm>
              <a:off x="6197600" y="4021138"/>
              <a:ext cx="198772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AK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12" name="Rectangle 16"/>
            <p:cNvSpPr>
              <a:spLocks noChangeArrowheads="1"/>
            </p:cNvSpPr>
            <p:nvPr/>
          </p:nvSpPr>
          <p:spPr bwMode="auto">
            <a:xfrm>
              <a:off x="3695700" y="3513138"/>
              <a:ext cx="200376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AR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13" name="Rectangle 17"/>
            <p:cNvSpPr>
              <a:spLocks noChangeArrowheads="1"/>
            </p:cNvSpPr>
            <p:nvPr/>
          </p:nvSpPr>
          <p:spPr bwMode="auto">
            <a:xfrm>
              <a:off x="4362450" y="2439988"/>
              <a:ext cx="192360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CA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14" name="Rectangle 18"/>
            <p:cNvSpPr>
              <a:spLocks noChangeArrowheads="1"/>
            </p:cNvSpPr>
            <p:nvPr/>
          </p:nvSpPr>
          <p:spPr bwMode="auto">
            <a:xfrm>
              <a:off x="1955800" y="3379788"/>
              <a:ext cx="201978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CO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15" name="Rectangle 19"/>
            <p:cNvSpPr>
              <a:spLocks noChangeArrowheads="1"/>
            </p:cNvSpPr>
            <p:nvPr/>
          </p:nvSpPr>
          <p:spPr bwMode="auto">
            <a:xfrm>
              <a:off x="5221288" y="2643188"/>
              <a:ext cx="181140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CT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16" name="Rectangle 20"/>
            <p:cNvSpPr>
              <a:spLocks noChangeArrowheads="1"/>
            </p:cNvSpPr>
            <p:nvPr/>
          </p:nvSpPr>
          <p:spPr bwMode="auto">
            <a:xfrm>
              <a:off x="7770813" y="3349625"/>
              <a:ext cx="193964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DE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17" name="Rectangle 21"/>
            <p:cNvSpPr>
              <a:spLocks noChangeArrowheads="1"/>
            </p:cNvSpPr>
            <p:nvPr/>
          </p:nvSpPr>
          <p:spPr bwMode="auto">
            <a:xfrm>
              <a:off x="3852863" y="2187575"/>
              <a:ext cx="165110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FL</a:t>
              </a:r>
              <a:endPara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18" name="Rectangle 22"/>
            <p:cNvSpPr>
              <a:spLocks noChangeArrowheads="1"/>
            </p:cNvSpPr>
            <p:nvPr/>
          </p:nvSpPr>
          <p:spPr bwMode="auto">
            <a:xfrm>
              <a:off x="3395663" y="3762375"/>
              <a:ext cx="203582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GA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19" name="Rectangle 23"/>
            <p:cNvSpPr>
              <a:spLocks noChangeArrowheads="1"/>
            </p:cNvSpPr>
            <p:nvPr/>
          </p:nvSpPr>
          <p:spPr bwMode="auto">
            <a:xfrm>
              <a:off x="5911850" y="2889250"/>
              <a:ext cx="177934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HI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20" name="Rectangle 24"/>
            <p:cNvSpPr>
              <a:spLocks noChangeArrowheads="1"/>
            </p:cNvSpPr>
            <p:nvPr/>
          </p:nvSpPr>
          <p:spPr bwMode="auto">
            <a:xfrm>
              <a:off x="3965575" y="3729038"/>
              <a:ext cx="176330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ID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21" name="Rectangle 25"/>
            <p:cNvSpPr>
              <a:spLocks noChangeArrowheads="1"/>
            </p:cNvSpPr>
            <p:nvPr/>
          </p:nvSpPr>
          <p:spPr bwMode="auto">
            <a:xfrm>
              <a:off x="4652963" y="2030413"/>
              <a:ext cx="152286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IL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22" name="Rectangle 26"/>
            <p:cNvSpPr>
              <a:spLocks noChangeArrowheads="1"/>
            </p:cNvSpPr>
            <p:nvPr/>
          </p:nvSpPr>
          <p:spPr bwMode="auto">
            <a:xfrm>
              <a:off x="3916363" y="3282950"/>
              <a:ext cx="179536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IN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23" name="Rectangle 27"/>
            <p:cNvSpPr>
              <a:spLocks noChangeArrowheads="1"/>
            </p:cNvSpPr>
            <p:nvPr/>
          </p:nvSpPr>
          <p:spPr bwMode="auto">
            <a:xfrm>
              <a:off x="4981575" y="2500313"/>
              <a:ext cx="169918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IA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24" name="Rectangle 28"/>
            <p:cNvSpPr>
              <a:spLocks noChangeArrowheads="1"/>
            </p:cNvSpPr>
            <p:nvPr/>
          </p:nvSpPr>
          <p:spPr bwMode="auto">
            <a:xfrm>
              <a:off x="3824288" y="2295525"/>
              <a:ext cx="190758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KS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25" name="Rectangle 29"/>
            <p:cNvSpPr>
              <a:spLocks noChangeArrowheads="1"/>
            </p:cNvSpPr>
            <p:nvPr/>
          </p:nvSpPr>
          <p:spPr bwMode="auto">
            <a:xfrm>
              <a:off x="4205288" y="3387725"/>
              <a:ext cx="193964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KY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26" name="Rectangle 30"/>
            <p:cNvSpPr>
              <a:spLocks noChangeArrowheads="1"/>
            </p:cNvSpPr>
            <p:nvPr/>
          </p:nvSpPr>
          <p:spPr bwMode="auto">
            <a:xfrm>
              <a:off x="4183063" y="4116388"/>
              <a:ext cx="181140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LA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27" name="Rectangle 31"/>
            <p:cNvSpPr>
              <a:spLocks noChangeArrowheads="1"/>
            </p:cNvSpPr>
            <p:nvPr/>
          </p:nvSpPr>
          <p:spPr bwMode="auto">
            <a:xfrm>
              <a:off x="4864100" y="2600325"/>
              <a:ext cx="209994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ME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28" name="Rectangle 32"/>
            <p:cNvSpPr>
              <a:spLocks noChangeArrowheads="1"/>
            </p:cNvSpPr>
            <p:nvPr/>
          </p:nvSpPr>
          <p:spPr bwMode="auto">
            <a:xfrm>
              <a:off x="4487863" y="2525713"/>
              <a:ext cx="227626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MD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29" name="Rectangle 33"/>
            <p:cNvSpPr>
              <a:spLocks noChangeArrowheads="1"/>
            </p:cNvSpPr>
            <p:nvPr/>
          </p:nvSpPr>
          <p:spPr bwMode="auto">
            <a:xfrm>
              <a:off x="4903788" y="3444875"/>
              <a:ext cx="221214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MA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30" name="Rectangle 34"/>
            <p:cNvSpPr>
              <a:spLocks noChangeArrowheads="1"/>
            </p:cNvSpPr>
            <p:nvPr/>
          </p:nvSpPr>
          <p:spPr bwMode="auto">
            <a:xfrm>
              <a:off x="4854575" y="2833688"/>
              <a:ext cx="192360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MI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31" name="Rectangle 35"/>
            <p:cNvSpPr>
              <a:spLocks noChangeArrowheads="1"/>
            </p:cNvSpPr>
            <p:nvPr/>
          </p:nvSpPr>
          <p:spPr bwMode="auto">
            <a:xfrm>
              <a:off x="3960813" y="3011488"/>
              <a:ext cx="230832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MN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32" name="Rectangle 36"/>
            <p:cNvSpPr>
              <a:spLocks noChangeArrowheads="1"/>
            </p:cNvSpPr>
            <p:nvPr/>
          </p:nvSpPr>
          <p:spPr bwMode="auto">
            <a:xfrm>
              <a:off x="4329113" y="3295650"/>
              <a:ext cx="213200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MS</a:t>
              </a:r>
              <a:endPara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33" name="Rectangle 37"/>
            <p:cNvSpPr>
              <a:spLocks noChangeArrowheads="1"/>
            </p:cNvSpPr>
            <p:nvPr/>
          </p:nvSpPr>
          <p:spPr bwMode="auto">
            <a:xfrm>
              <a:off x="4130675" y="3602038"/>
              <a:ext cx="230832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MO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34" name="Rectangle 38"/>
            <p:cNvSpPr>
              <a:spLocks noChangeArrowheads="1"/>
            </p:cNvSpPr>
            <p:nvPr/>
          </p:nvSpPr>
          <p:spPr bwMode="auto">
            <a:xfrm>
              <a:off x="4619625" y="3398838"/>
              <a:ext cx="209994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MT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35" name="Rectangle 39"/>
            <p:cNvSpPr>
              <a:spLocks noChangeArrowheads="1"/>
            </p:cNvSpPr>
            <p:nvPr/>
          </p:nvSpPr>
          <p:spPr bwMode="auto">
            <a:xfrm>
              <a:off x="3876675" y="3376613"/>
              <a:ext cx="197170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NE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36" name="Rectangle 40"/>
            <p:cNvSpPr>
              <a:spLocks noChangeArrowheads="1"/>
            </p:cNvSpPr>
            <p:nvPr/>
          </p:nvSpPr>
          <p:spPr bwMode="auto">
            <a:xfrm>
              <a:off x="4570413" y="5035550"/>
              <a:ext cx="206788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NV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37" name="Rectangle 41"/>
            <p:cNvSpPr>
              <a:spLocks noChangeArrowheads="1"/>
            </p:cNvSpPr>
            <p:nvPr/>
          </p:nvSpPr>
          <p:spPr bwMode="auto">
            <a:xfrm>
              <a:off x="4883150" y="1425575"/>
              <a:ext cx="216406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NH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38" name="Rectangle 42"/>
            <p:cNvSpPr>
              <a:spLocks noChangeArrowheads="1"/>
            </p:cNvSpPr>
            <p:nvPr/>
          </p:nvSpPr>
          <p:spPr bwMode="auto">
            <a:xfrm>
              <a:off x="5175250" y="1733550"/>
              <a:ext cx="179536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NJ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39" name="Rectangle 43"/>
            <p:cNvSpPr>
              <a:spLocks noChangeArrowheads="1"/>
            </p:cNvSpPr>
            <p:nvPr/>
          </p:nvSpPr>
          <p:spPr bwMode="auto">
            <a:xfrm>
              <a:off x="6651625" y="3400425"/>
              <a:ext cx="230832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NM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40" name="Rectangle 44"/>
            <p:cNvSpPr>
              <a:spLocks noChangeArrowheads="1"/>
            </p:cNvSpPr>
            <p:nvPr/>
          </p:nvSpPr>
          <p:spPr bwMode="auto">
            <a:xfrm>
              <a:off x="4332288" y="2687638"/>
              <a:ext cx="203582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NY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41" name="Rectangle 45"/>
            <p:cNvSpPr>
              <a:spLocks noChangeArrowheads="1"/>
            </p:cNvSpPr>
            <p:nvPr/>
          </p:nvSpPr>
          <p:spPr bwMode="auto">
            <a:xfrm>
              <a:off x="5614988" y="3368675"/>
              <a:ext cx="201978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NC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42" name="Rectangle 46"/>
            <p:cNvSpPr>
              <a:spLocks noChangeArrowheads="1"/>
            </p:cNvSpPr>
            <p:nvPr/>
          </p:nvSpPr>
          <p:spPr bwMode="auto">
            <a:xfrm>
              <a:off x="3829050" y="3046413"/>
              <a:ext cx="214802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ND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43" name="Rectangle 47"/>
            <p:cNvSpPr>
              <a:spLocks noChangeArrowheads="1"/>
            </p:cNvSpPr>
            <p:nvPr/>
          </p:nvSpPr>
          <p:spPr bwMode="auto">
            <a:xfrm>
              <a:off x="3797300" y="5418138"/>
              <a:ext cx="216406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OH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44" name="Rectangle 48"/>
            <p:cNvSpPr>
              <a:spLocks noChangeArrowheads="1"/>
            </p:cNvSpPr>
            <p:nvPr/>
          </p:nvSpPr>
          <p:spPr bwMode="auto">
            <a:xfrm>
              <a:off x="3540125" y="3049588"/>
              <a:ext cx="208390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OK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45" name="Rectangle 49"/>
            <p:cNvSpPr>
              <a:spLocks noChangeArrowheads="1"/>
            </p:cNvSpPr>
            <p:nvPr/>
          </p:nvSpPr>
          <p:spPr bwMode="auto">
            <a:xfrm>
              <a:off x="4216400" y="2814638"/>
              <a:ext cx="209994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OR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46" name="Rectangle 50"/>
            <p:cNvSpPr>
              <a:spLocks noChangeArrowheads="1"/>
            </p:cNvSpPr>
            <p:nvPr/>
          </p:nvSpPr>
          <p:spPr bwMode="auto">
            <a:xfrm>
              <a:off x="3195638" y="3511550"/>
              <a:ext cx="193964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PA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47" name="Rectangle 51"/>
            <p:cNvSpPr>
              <a:spLocks noChangeArrowheads="1"/>
            </p:cNvSpPr>
            <p:nvPr/>
          </p:nvSpPr>
          <p:spPr bwMode="auto">
            <a:xfrm>
              <a:off x="4576763" y="2995613"/>
              <a:ext cx="171522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RI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48" name="Rectangle 52"/>
            <p:cNvSpPr>
              <a:spLocks noChangeArrowheads="1"/>
            </p:cNvSpPr>
            <p:nvPr/>
          </p:nvSpPr>
          <p:spPr bwMode="auto">
            <a:xfrm>
              <a:off x="4375150" y="3205163"/>
              <a:ext cx="184346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SC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49" name="Rectangle 53"/>
            <p:cNvSpPr>
              <a:spLocks noChangeArrowheads="1"/>
            </p:cNvSpPr>
            <p:nvPr/>
          </p:nvSpPr>
          <p:spPr bwMode="auto">
            <a:xfrm>
              <a:off x="3409950" y="4181475"/>
              <a:ext cx="197170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SD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50" name="Rectangle 54"/>
            <p:cNvSpPr>
              <a:spLocks noChangeArrowheads="1"/>
            </p:cNvSpPr>
            <p:nvPr/>
          </p:nvSpPr>
          <p:spPr bwMode="auto">
            <a:xfrm>
              <a:off x="3630613" y="3429000"/>
              <a:ext cx="197170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TN</a:t>
              </a:r>
              <a:endPara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51" name="Rectangle 55"/>
            <p:cNvSpPr>
              <a:spLocks noChangeArrowheads="1"/>
            </p:cNvSpPr>
            <p:nvPr/>
          </p:nvSpPr>
          <p:spPr bwMode="auto">
            <a:xfrm>
              <a:off x="4405313" y="3051175"/>
              <a:ext cx="185948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TX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52" name="Rectangle 56"/>
            <p:cNvSpPr>
              <a:spLocks noChangeArrowheads="1"/>
            </p:cNvSpPr>
            <p:nvPr/>
          </p:nvSpPr>
          <p:spPr bwMode="auto">
            <a:xfrm>
              <a:off x="3275013" y="2689225"/>
              <a:ext cx="192360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UT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53" name="Rectangle 57"/>
            <p:cNvSpPr>
              <a:spLocks noChangeArrowheads="1"/>
            </p:cNvSpPr>
            <p:nvPr/>
          </p:nvSpPr>
          <p:spPr bwMode="auto">
            <a:xfrm>
              <a:off x="4756150" y="3086100"/>
              <a:ext cx="185948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VT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54" name="Rectangle 58"/>
            <p:cNvSpPr>
              <a:spLocks noChangeArrowheads="1"/>
            </p:cNvSpPr>
            <p:nvPr/>
          </p:nvSpPr>
          <p:spPr bwMode="auto">
            <a:xfrm>
              <a:off x="4703763" y="2868613"/>
              <a:ext cx="197170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VA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55" name="Rectangle 59"/>
            <p:cNvSpPr>
              <a:spLocks noChangeArrowheads="1"/>
            </p:cNvSpPr>
            <p:nvPr/>
          </p:nvSpPr>
          <p:spPr bwMode="auto">
            <a:xfrm>
              <a:off x="4608513" y="1708150"/>
              <a:ext cx="243656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WA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56" name="Rectangle 60"/>
            <p:cNvSpPr>
              <a:spLocks noChangeArrowheads="1"/>
            </p:cNvSpPr>
            <p:nvPr/>
          </p:nvSpPr>
          <p:spPr bwMode="auto">
            <a:xfrm>
              <a:off x="3384550" y="3452813"/>
              <a:ext cx="242054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WV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57" name="Rectangle 61"/>
            <p:cNvSpPr>
              <a:spLocks noChangeArrowheads="1"/>
            </p:cNvSpPr>
            <p:nvPr/>
          </p:nvSpPr>
          <p:spPr bwMode="auto">
            <a:xfrm>
              <a:off x="3516313" y="3186113"/>
              <a:ext cx="214802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WI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58" name="Rectangle 62"/>
            <p:cNvSpPr>
              <a:spLocks noChangeArrowheads="1"/>
            </p:cNvSpPr>
            <p:nvPr/>
          </p:nvSpPr>
          <p:spPr bwMode="auto">
            <a:xfrm>
              <a:off x="4191000" y="3005138"/>
              <a:ext cx="195566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Verdana" pitchFamily="34" charset="0"/>
                </a:rPr>
                <a:t>US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59" name="Rectangle 63"/>
            <p:cNvSpPr>
              <a:spLocks noChangeArrowheads="1"/>
            </p:cNvSpPr>
            <p:nvPr/>
          </p:nvSpPr>
          <p:spPr bwMode="auto">
            <a:xfrm>
              <a:off x="690563" y="5995988"/>
              <a:ext cx="161925" cy="219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8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60" name="Rectangle 64"/>
            <p:cNvSpPr>
              <a:spLocks noChangeArrowheads="1"/>
            </p:cNvSpPr>
            <p:nvPr/>
          </p:nvSpPr>
          <p:spPr bwMode="auto">
            <a:xfrm>
              <a:off x="608013" y="4976813"/>
              <a:ext cx="257175" cy="219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61" name="Rectangle 65"/>
            <p:cNvSpPr>
              <a:spLocks noChangeArrowheads="1"/>
            </p:cNvSpPr>
            <p:nvPr/>
          </p:nvSpPr>
          <p:spPr bwMode="auto">
            <a:xfrm>
              <a:off x="608013" y="3957638"/>
              <a:ext cx="257175" cy="219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16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62" name="Rectangle 66"/>
            <p:cNvSpPr>
              <a:spLocks noChangeArrowheads="1"/>
            </p:cNvSpPr>
            <p:nvPr/>
          </p:nvSpPr>
          <p:spPr bwMode="auto">
            <a:xfrm>
              <a:off x="608013" y="2938463"/>
              <a:ext cx="257175" cy="219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20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63" name="Rectangle 67"/>
            <p:cNvSpPr>
              <a:spLocks noChangeArrowheads="1"/>
            </p:cNvSpPr>
            <p:nvPr/>
          </p:nvSpPr>
          <p:spPr bwMode="auto">
            <a:xfrm>
              <a:off x="608013" y="1919288"/>
              <a:ext cx="257175" cy="219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24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64" name="Rectangle 68"/>
            <p:cNvSpPr>
              <a:spLocks noChangeArrowheads="1"/>
            </p:cNvSpPr>
            <p:nvPr/>
          </p:nvSpPr>
          <p:spPr bwMode="auto">
            <a:xfrm>
              <a:off x="608013" y="900113"/>
              <a:ext cx="257175" cy="219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28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65" name="Rectangle 69"/>
            <p:cNvSpPr>
              <a:spLocks noChangeArrowheads="1"/>
            </p:cNvSpPr>
            <p:nvPr/>
          </p:nvSpPr>
          <p:spPr bwMode="auto">
            <a:xfrm>
              <a:off x="719138" y="6161088"/>
              <a:ext cx="485775" cy="219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2,000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66" name="Rectangle 70"/>
            <p:cNvSpPr>
              <a:spLocks noChangeArrowheads="1"/>
            </p:cNvSpPr>
            <p:nvPr/>
          </p:nvSpPr>
          <p:spPr bwMode="auto">
            <a:xfrm>
              <a:off x="2239963" y="6161088"/>
              <a:ext cx="485775" cy="219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6,000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67" name="Rectangle 71"/>
            <p:cNvSpPr>
              <a:spLocks noChangeArrowheads="1"/>
            </p:cNvSpPr>
            <p:nvPr/>
          </p:nvSpPr>
          <p:spPr bwMode="auto">
            <a:xfrm>
              <a:off x="3721100" y="6161088"/>
              <a:ext cx="571500" cy="219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10,000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68" name="Rectangle 72"/>
            <p:cNvSpPr>
              <a:spLocks noChangeArrowheads="1"/>
            </p:cNvSpPr>
            <p:nvPr/>
          </p:nvSpPr>
          <p:spPr bwMode="auto">
            <a:xfrm>
              <a:off x="5241925" y="6161088"/>
              <a:ext cx="571500" cy="219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14,000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69" name="Rectangle 73"/>
            <p:cNvSpPr>
              <a:spLocks noChangeArrowheads="1"/>
            </p:cNvSpPr>
            <p:nvPr/>
          </p:nvSpPr>
          <p:spPr bwMode="auto">
            <a:xfrm>
              <a:off x="6762750" y="6161088"/>
              <a:ext cx="571500" cy="219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18,000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70" name="Rectangle 74"/>
            <p:cNvSpPr>
              <a:spLocks noChangeArrowheads="1"/>
            </p:cNvSpPr>
            <p:nvPr/>
          </p:nvSpPr>
          <p:spPr bwMode="auto">
            <a:xfrm>
              <a:off x="8281988" y="6161088"/>
              <a:ext cx="571500" cy="219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22,000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6" name="Oval 75"/>
            <p:cNvSpPr/>
            <p:nvPr/>
          </p:nvSpPr>
          <p:spPr>
            <a:xfrm>
              <a:off x="3667125" y="3486150"/>
              <a:ext cx="228600" cy="2286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1329596" y="942201"/>
              <a:ext cx="253755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High Degree Production, Low Funding</a:t>
              </a:r>
              <a:endParaRPr lang="en-US" sz="1200" dirty="0"/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1295400" y="5791200"/>
              <a:ext cx="25097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Low Degree Production, Low Funding</a:t>
              </a:r>
              <a:endParaRPr lang="en-US" sz="1200" dirty="0"/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5181600" y="952500"/>
              <a:ext cx="256538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High Degree Production, High Funding</a:t>
              </a:r>
              <a:endParaRPr lang="en-US" sz="1200" dirty="0"/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5257800" y="5819001"/>
              <a:ext cx="253755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Low Degree Production, High Funding</a:t>
              </a:r>
              <a:endParaRPr lang="en-US" sz="1200" dirty="0"/>
            </a:p>
          </p:txBody>
        </p:sp>
      </p:grpSp>
      <p:sp>
        <p:nvSpPr>
          <p:cNvPr id="81" name="Title 8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 smtClean="0"/>
              <a:t>Public Bachelors and Masters Institutions: Undergraduate Credentials per 100 FTE Undergraduates and Total Funding per FTE Student (2007-08)</a:t>
            </a:r>
            <a:endParaRPr lang="en-US" sz="2000" dirty="0"/>
          </a:p>
        </p:txBody>
      </p:sp>
      <p:sp>
        <p:nvSpPr>
          <p:cNvPr id="83" name="Slide Number Placeholder 8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84BE6F-B28E-4F75-AA2C-992C4AB63FA3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6" name="Straight Connector 75"/>
          <p:cNvCxnSpPr/>
          <p:nvPr/>
        </p:nvCxnSpPr>
        <p:spPr>
          <a:xfrm rot="5400000">
            <a:off x="1933575" y="3533775"/>
            <a:ext cx="5105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>
            <a:off x="838200" y="4448175"/>
            <a:ext cx="762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5819775" y="6592729"/>
            <a:ext cx="32480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Source: NCES, IPEDS 2007-08 Completions  Survey</a:t>
            </a:r>
            <a:endParaRPr lang="en-US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1" name="Freeform 7"/>
          <p:cNvSpPr>
            <a:spLocks noEditPoints="1"/>
          </p:cNvSpPr>
          <p:nvPr/>
        </p:nvSpPr>
        <p:spPr bwMode="auto">
          <a:xfrm>
            <a:off x="838201" y="966788"/>
            <a:ext cx="7610475" cy="5105400"/>
          </a:xfrm>
          <a:custGeom>
            <a:avLst/>
            <a:gdLst/>
            <a:ahLst/>
            <a:cxnLst>
              <a:cxn ang="0">
                <a:pos x="0" y="8"/>
              </a:cxn>
              <a:cxn ang="0">
                <a:pos x="8" y="0"/>
              </a:cxn>
              <a:cxn ang="0">
                <a:pos x="12776" y="0"/>
              </a:cxn>
              <a:cxn ang="0">
                <a:pos x="12784" y="8"/>
              </a:cxn>
              <a:cxn ang="0">
                <a:pos x="12784" y="8568"/>
              </a:cxn>
              <a:cxn ang="0">
                <a:pos x="12776" y="8576"/>
              </a:cxn>
              <a:cxn ang="0">
                <a:pos x="8" y="8576"/>
              </a:cxn>
              <a:cxn ang="0">
                <a:pos x="0" y="8568"/>
              </a:cxn>
              <a:cxn ang="0">
                <a:pos x="0" y="8"/>
              </a:cxn>
              <a:cxn ang="0">
                <a:pos x="16" y="8568"/>
              </a:cxn>
              <a:cxn ang="0">
                <a:pos x="8" y="8560"/>
              </a:cxn>
              <a:cxn ang="0">
                <a:pos x="12776" y="8560"/>
              </a:cxn>
              <a:cxn ang="0">
                <a:pos x="12768" y="8568"/>
              </a:cxn>
              <a:cxn ang="0">
                <a:pos x="12768" y="8"/>
              </a:cxn>
              <a:cxn ang="0">
                <a:pos x="12776" y="16"/>
              </a:cxn>
              <a:cxn ang="0">
                <a:pos x="8" y="16"/>
              </a:cxn>
              <a:cxn ang="0">
                <a:pos x="16" y="8"/>
              </a:cxn>
              <a:cxn ang="0">
                <a:pos x="16" y="8568"/>
              </a:cxn>
            </a:cxnLst>
            <a:rect l="0" t="0" r="r" b="b"/>
            <a:pathLst>
              <a:path w="12784" h="8576">
                <a:moveTo>
                  <a:pt x="0" y="8"/>
                </a:moveTo>
                <a:cubicBezTo>
                  <a:pt x="0" y="4"/>
                  <a:pt x="4" y="0"/>
                  <a:pt x="8" y="0"/>
                </a:cubicBezTo>
                <a:lnTo>
                  <a:pt x="12776" y="0"/>
                </a:lnTo>
                <a:cubicBezTo>
                  <a:pt x="12781" y="0"/>
                  <a:pt x="12784" y="4"/>
                  <a:pt x="12784" y="8"/>
                </a:cubicBezTo>
                <a:lnTo>
                  <a:pt x="12784" y="8568"/>
                </a:lnTo>
                <a:cubicBezTo>
                  <a:pt x="12784" y="8573"/>
                  <a:pt x="12781" y="8576"/>
                  <a:pt x="12776" y="8576"/>
                </a:cubicBezTo>
                <a:lnTo>
                  <a:pt x="8" y="8576"/>
                </a:lnTo>
                <a:cubicBezTo>
                  <a:pt x="4" y="8576"/>
                  <a:pt x="0" y="8573"/>
                  <a:pt x="0" y="8568"/>
                </a:cubicBezTo>
                <a:lnTo>
                  <a:pt x="0" y="8"/>
                </a:lnTo>
                <a:close/>
                <a:moveTo>
                  <a:pt x="16" y="8568"/>
                </a:moveTo>
                <a:lnTo>
                  <a:pt x="8" y="8560"/>
                </a:lnTo>
                <a:lnTo>
                  <a:pt x="12776" y="8560"/>
                </a:lnTo>
                <a:lnTo>
                  <a:pt x="12768" y="8568"/>
                </a:lnTo>
                <a:lnTo>
                  <a:pt x="12768" y="8"/>
                </a:lnTo>
                <a:lnTo>
                  <a:pt x="12776" y="16"/>
                </a:lnTo>
                <a:lnTo>
                  <a:pt x="8" y="16"/>
                </a:lnTo>
                <a:lnTo>
                  <a:pt x="16" y="8"/>
                </a:lnTo>
                <a:lnTo>
                  <a:pt x="16" y="8568"/>
                </a:lnTo>
                <a:close/>
              </a:path>
            </a:pathLst>
          </a:custGeom>
          <a:solidFill>
            <a:srgbClr val="000000"/>
          </a:solidFill>
          <a:ln w="6" cap="flat">
            <a:solidFill>
              <a:srgbClr val="000000"/>
            </a:solidFill>
            <a:prstDash val="solid"/>
            <a:bevel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000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838201" y="971550"/>
            <a:ext cx="9525" cy="5095875"/>
          </a:xfrm>
          <a:prstGeom prst="rect">
            <a:avLst/>
          </a:prstGeom>
          <a:solidFill>
            <a:srgbClr val="000000"/>
          </a:solidFill>
          <a:ln w="6" cap="flat">
            <a:solidFill>
              <a:srgbClr val="000000"/>
            </a:solidFill>
            <a:prstDash val="solid"/>
            <a:bevel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000"/>
          </a:p>
        </p:txBody>
      </p:sp>
      <p:sp>
        <p:nvSpPr>
          <p:cNvPr id="1033" name="Freeform 9"/>
          <p:cNvSpPr>
            <a:spLocks noEditPoints="1"/>
          </p:cNvSpPr>
          <p:nvPr/>
        </p:nvSpPr>
        <p:spPr bwMode="auto">
          <a:xfrm>
            <a:off x="795338" y="966788"/>
            <a:ext cx="47625" cy="5105400"/>
          </a:xfrm>
          <a:custGeom>
            <a:avLst/>
            <a:gdLst/>
            <a:ahLst/>
            <a:cxnLst>
              <a:cxn ang="0">
                <a:pos x="0" y="3210"/>
              </a:cxn>
              <a:cxn ang="0">
                <a:pos x="30" y="3210"/>
              </a:cxn>
              <a:cxn ang="0">
                <a:pos x="30" y="3216"/>
              </a:cxn>
              <a:cxn ang="0">
                <a:pos x="0" y="3216"/>
              </a:cxn>
              <a:cxn ang="0">
                <a:pos x="0" y="3210"/>
              </a:cxn>
              <a:cxn ang="0">
                <a:pos x="0" y="2142"/>
              </a:cxn>
              <a:cxn ang="0">
                <a:pos x="30" y="2142"/>
              </a:cxn>
              <a:cxn ang="0">
                <a:pos x="30" y="2148"/>
              </a:cxn>
              <a:cxn ang="0">
                <a:pos x="0" y="2148"/>
              </a:cxn>
              <a:cxn ang="0">
                <a:pos x="0" y="2142"/>
              </a:cxn>
              <a:cxn ang="0">
                <a:pos x="0" y="1068"/>
              </a:cxn>
              <a:cxn ang="0">
                <a:pos x="30" y="1068"/>
              </a:cxn>
              <a:cxn ang="0">
                <a:pos x="30" y="1074"/>
              </a:cxn>
              <a:cxn ang="0">
                <a:pos x="0" y="1074"/>
              </a:cxn>
              <a:cxn ang="0">
                <a:pos x="0" y="1068"/>
              </a:cxn>
              <a:cxn ang="0">
                <a:pos x="0" y="0"/>
              </a:cxn>
              <a:cxn ang="0">
                <a:pos x="30" y="0"/>
              </a:cxn>
              <a:cxn ang="0">
                <a:pos x="30" y="6"/>
              </a:cxn>
              <a:cxn ang="0">
                <a:pos x="0" y="6"/>
              </a:cxn>
              <a:cxn ang="0">
                <a:pos x="0" y="0"/>
              </a:cxn>
            </a:cxnLst>
            <a:rect l="0" t="0" r="r" b="b"/>
            <a:pathLst>
              <a:path w="30" h="3216">
                <a:moveTo>
                  <a:pt x="0" y="3210"/>
                </a:moveTo>
                <a:lnTo>
                  <a:pt x="30" y="3210"/>
                </a:lnTo>
                <a:lnTo>
                  <a:pt x="30" y="3216"/>
                </a:lnTo>
                <a:lnTo>
                  <a:pt x="0" y="3216"/>
                </a:lnTo>
                <a:lnTo>
                  <a:pt x="0" y="3210"/>
                </a:lnTo>
                <a:close/>
                <a:moveTo>
                  <a:pt x="0" y="2142"/>
                </a:moveTo>
                <a:lnTo>
                  <a:pt x="30" y="2142"/>
                </a:lnTo>
                <a:lnTo>
                  <a:pt x="30" y="2148"/>
                </a:lnTo>
                <a:lnTo>
                  <a:pt x="0" y="2148"/>
                </a:lnTo>
                <a:lnTo>
                  <a:pt x="0" y="2142"/>
                </a:lnTo>
                <a:close/>
                <a:moveTo>
                  <a:pt x="0" y="1068"/>
                </a:moveTo>
                <a:lnTo>
                  <a:pt x="30" y="1068"/>
                </a:lnTo>
                <a:lnTo>
                  <a:pt x="30" y="1074"/>
                </a:lnTo>
                <a:lnTo>
                  <a:pt x="0" y="1074"/>
                </a:lnTo>
                <a:lnTo>
                  <a:pt x="0" y="1068"/>
                </a:lnTo>
                <a:close/>
                <a:moveTo>
                  <a:pt x="0" y="0"/>
                </a:moveTo>
                <a:lnTo>
                  <a:pt x="30" y="0"/>
                </a:lnTo>
                <a:lnTo>
                  <a:pt x="30" y="6"/>
                </a:lnTo>
                <a:lnTo>
                  <a:pt x="0" y="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6" cap="flat">
            <a:solidFill>
              <a:srgbClr val="000000"/>
            </a:solidFill>
            <a:prstDash val="solid"/>
            <a:bevel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000"/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842963" y="6062663"/>
            <a:ext cx="7600950" cy="9525"/>
          </a:xfrm>
          <a:prstGeom prst="rect">
            <a:avLst/>
          </a:prstGeom>
          <a:solidFill>
            <a:srgbClr val="000000"/>
          </a:solidFill>
          <a:ln w="6" cap="flat">
            <a:solidFill>
              <a:srgbClr val="000000"/>
            </a:solidFill>
            <a:prstDash val="solid"/>
            <a:bevel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000"/>
          </a:p>
        </p:txBody>
      </p:sp>
      <p:sp>
        <p:nvSpPr>
          <p:cNvPr id="1035" name="Freeform 11"/>
          <p:cNvSpPr>
            <a:spLocks noEditPoints="1"/>
          </p:cNvSpPr>
          <p:nvPr/>
        </p:nvSpPr>
        <p:spPr bwMode="auto">
          <a:xfrm>
            <a:off x="838201" y="6067425"/>
            <a:ext cx="7610475" cy="47625"/>
          </a:xfrm>
          <a:custGeom>
            <a:avLst/>
            <a:gdLst/>
            <a:ahLst/>
            <a:cxnLst>
              <a:cxn ang="0">
                <a:pos x="6" y="0"/>
              </a:cxn>
              <a:cxn ang="0">
                <a:pos x="6" y="30"/>
              </a:cxn>
              <a:cxn ang="0">
                <a:pos x="0" y="30"/>
              </a:cxn>
              <a:cxn ang="0">
                <a:pos x="0" y="0"/>
              </a:cxn>
              <a:cxn ang="0">
                <a:pos x="6" y="0"/>
              </a:cxn>
              <a:cxn ang="0">
                <a:pos x="1602" y="0"/>
              </a:cxn>
              <a:cxn ang="0">
                <a:pos x="1602" y="30"/>
              </a:cxn>
              <a:cxn ang="0">
                <a:pos x="1596" y="30"/>
              </a:cxn>
              <a:cxn ang="0">
                <a:pos x="1596" y="0"/>
              </a:cxn>
              <a:cxn ang="0">
                <a:pos x="1602" y="0"/>
              </a:cxn>
              <a:cxn ang="0">
                <a:pos x="3198" y="0"/>
              </a:cxn>
              <a:cxn ang="0">
                <a:pos x="3198" y="30"/>
              </a:cxn>
              <a:cxn ang="0">
                <a:pos x="3192" y="30"/>
              </a:cxn>
              <a:cxn ang="0">
                <a:pos x="3192" y="0"/>
              </a:cxn>
              <a:cxn ang="0">
                <a:pos x="3198" y="0"/>
              </a:cxn>
              <a:cxn ang="0">
                <a:pos x="4794" y="0"/>
              </a:cxn>
              <a:cxn ang="0">
                <a:pos x="4794" y="30"/>
              </a:cxn>
              <a:cxn ang="0">
                <a:pos x="4788" y="30"/>
              </a:cxn>
              <a:cxn ang="0">
                <a:pos x="4788" y="0"/>
              </a:cxn>
              <a:cxn ang="0">
                <a:pos x="4794" y="0"/>
              </a:cxn>
            </a:cxnLst>
            <a:rect l="0" t="0" r="r" b="b"/>
            <a:pathLst>
              <a:path w="4794" h="30">
                <a:moveTo>
                  <a:pt x="6" y="0"/>
                </a:moveTo>
                <a:lnTo>
                  <a:pt x="6" y="30"/>
                </a:lnTo>
                <a:lnTo>
                  <a:pt x="0" y="30"/>
                </a:lnTo>
                <a:lnTo>
                  <a:pt x="0" y="0"/>
                </a:lnTo>
                <a:lnTo>
                  <a:pt x="6" y="0"/>
                </a:lnTo>
                <a:close/>
                <a:moveTo>
                  <a:pt x="1602" y="0"/>
                </a:moveTo>
                <a:lnTo>
                  <a:pt x="1602" y="30"/>
                </a:lnTo>
                <a:lnTo>
                  <a:pt x="1596" y="30"/>
                </a:lnTo>
                <a:lnTo>
                  <a:pt x="1596" y="0"/>
                </a:lnTo>
                <a:lnTo>
                  <a:pt x="1602" y="0"/>
                </a:lnTo>
                <a:close/>
                <a:moveTo>
                  <a:pt x="3198" y="0"/>
                </a:moveTo>
                <a:lnTo>
                  <a:pt x="3198" y="30"/>
                </a:lnTo>
                <a:lnTo>
                  <a:pt x="3192" y="30"/>
                </a:lnTo>
                <a:lnTo>
                  <a:pt x="3192" y="0"/>
                </a:lnTo>
                <a:lnTo>
                  <a:pt x="3198" y="0"/>
                </a:lnTo>
                <a:close/>
                <a:moveTo>
                  <a:pt x="4794" y="0"/>
                </a:moveTo>
                <a:lnTo>
                  <a:pt x="4794" y="30"/>
                </a:lnTo>
                <a:lnTo>
                  <a:pt x="4788" y="30"/>
                </a:lnTo>
                <a:lnTo>
                  <a:pt x="4788" y="0"/>
                </a:lnTo>
                <a:lnTo>
                  <a:pt x="4794" y="0"/>
                </a:lnTo>
                <a:close/>
              </a:path>
            </a:pathLst>
          </a:custGeom>
          <a:solidFill>
            <a:srgbClr val="000000"/>
          </a:solidFill>
          <a:ln w="6" cap="flat">
            <a:solidFill>
              <a:srgbClr val="000000"/>
            </a:solidFill>
            <a:prstDash val="solid"/>
            <a:bevel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6" name="Oval 12"/>
          <p:cNvSpPr>
            <a:spLocks noChangeArrowheads="1"/>
          </p:cNvSpPr>
          <p:nvPr/>
        </p:nvSpPr>
        <p:spPr bwMode="auto">
          <a:xfrm>
            <a:off x="4252913" y="4381500"/>
            <a:ext cx="66675" cy="66675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000"/>
          </a:p>
        </p:txBody>
      </p:sp>
      <p:sp>
        <p:nvSpPr>
          <p:cNvPr id="1037" name="Freeform 13"/>
          <p:cNvSpPr>
            <a:spLocks noEditPoints="1"/>
          </p:cNvSpPr>
          <p:nvPr/>
        </p:nvSpPr>
        <p:spPr bwMode="auto">
          <a:xfrm>
            <a:off x="4248151" y="4376738"/>
            <a:ext cx="76200" cy="76200"/>
          </a:xfrm>
          <a:custGeom>
            <a:avLst/>
            <a:gdLst/>
            <a:ahLst/>
            <a:cxnLst>
              <a:cxn ang="0">
                <a:pos x="128" y="66"/>
              </a:cxn>
              <a:cxn ang="0">
                <a:pos x="123" y="91"/>
              </a:cxn>
              <a:cxn ang="0">
                <a:pos x="109" y="111"/>
              </a:cxn>
              <a:cxn ang="0">
                <a:pos x="88" y="124"/>
              </a:cxn>
              <a:cxn ang="0">
                <a:pos x="63" y="128"/>
              </a:cxn>
              <a:cxn ang="0">
                <a:pos x="39" y="123"/>
              </a:cxn>
              <a:cxn ang="0">
                <a:pos x="19" y="109"/>
              </a:cxn>
              <a:cxn ang="0">
                <a:pos x="6" y="88"/>
              </a:cxn>
              <a:cxn ang="0">
                <a:pos x="1" y="63"/>
              </a:cxn>
              <a:cxn ang="0">
                <a:pos x="7" y="39"/>
              </a:cxn>
              <a:cxn ang="0">
                <a:pos x="21" y="19"/>
              </a:cxn>
              <a:cxn ang="0">
                <a:pos x="42" y="6"/>
              </a:cxn>
              <a:cxn ang="0">
                <a:pos x="66" y="1"/>
              </a:cxn>
              <a:cxn ang="0">
                <a:pos x="91" y="7"/>
              </a:cxn>
              <a:cxn ang="0">
                <a:pos x="111" y="21"/>
              </a:cxn>
              <a:cxn ang="0">
                <a:pos x="124" y="42"/>
              </a:cxn>
              <a:cxn ang="0">
                <a:pos x="109" y="45"/>
              </a:cxn>
              <a:cxn ang="0">
                <a:pos x="98" y="30"/>
              </a:cxn>
              <a:cxn ang="0">
                <a:pos x="82" y="20"/>
              </a:cxn>
              <a:cxn ang="0">
                <a:pos x="63" y="16"/>
              </a:cxn>
              <a:cxn ang="0">
                <a:pos x="45" y="21"/>
              </a:cxn>
              <a:cxn ang="0">
                <a:pos x="30" y="32"/>
              </a:cxn>
              <a:cxn ang="0">
                <a:pos x="20" y="48"/>
              </a:cxn>
              <a:cxn ang="0">
                <a:pos x="16" y="66"/>
              </a:cxn>
              <a:cxn ang="0">
                <a:pos x="21" y="85"/>
              </a:cxn>
              <a:cxn ang="0">
                <a:pos x="32" y="100"/>
              </a:cxn>
              <a:cxn ang="0">
                <a:pos x="48" y="110"/>
              </a:cxn>
              <a:cxn ang="0">
                <a:pos x="66" y="113"/>
              </a:cxn>
              <a:cxn ang="0">
                <a:pos x="85" y="109"/>
              </a:cxn>
              <a:cxn ang="0">
                <a:pos x="100" y="98"/>
              </a:cxn>
              <a:cxn ang="0">
                <a:pos x="110" y="82"/>
              </a:cxn>
              <a:cxn ang="0">
                <a:pos x="113" y="63"/>
              </a:cxn>
              <a:cxn ang="0">
                <a:pos x="109" y="45"/>
              </a:cxn>
            </a:cxnLst>
            <a:rect l="0" t="0" r="r" b="b"/>
            <a:pathLst>
              <a:path w="129" h="129">
                <a:moveTo>
                  <a:pt x="128" y="63"/>
                </a:moveTo>
                <a:cubicBezTo>
                  <a:pt x="129" y="64"/>
                  <a:pt x="129" y="65"/>
                  <a:pt x="128" y="66"/>
                </a:cubicBezTo>
                <a:lnTo>
                  <a:pt x="124" y="88"/>
                </a:lnTo>
                <a:cubicBezTo>
                  <a:pt x="124" y="89"/>
                  <a:pt x="124" y="90"/>
                  <a:pt x="123" y="91"/>
                </a:cubicBezTo>
                <a:lnTo>
                  <a:pt x="111" y="109"/>
                </a:lnTo>
                <a:cubicBezTo>
                  <a:pt x="111" y="110"/>
                  <a:pt x="110" y="111"/>
                  <a:pt x="109" y="111"/>
                </a:cubicBezTo>
                <a:lnTo>
                  <a:pt x="91" y="123"/>
                </a:lnTo>
                <a:cubicBezTo>
                  <a:pt x="90" y="124"/>
                  <a:pt x="89" y="124"/>
                  <a:pt x="88" y="124"/>
                </a:cubicBezTo>
                <a:lnTo>
                  <a:pt x="66" y="128"/>
                </a:lnTo>
                <a:cubicBezTo>
                  <a:pt x="65" y="129"/>
                  <a:pt x="64" y="129"/>
                  <a:pt x="63" y="128"/>
                </a:cubicBezTo>
                <a:lnTo>
                  <a:pt x="42" y="124"/>
                </a:lnTo>
                <a:cubicBezTo>
                  <a:pt x="41" y="124"/>
                  <a:pt x="40" y="124"/>
                  <a:pt x="39" y="123"/>
                </a:cubicBezTo>
                <a:lnTo>
                  <a:pt x="21" y="111"/>
                </a:lnTo>
                <a:cubicBezTo>
                  <a:pt x="20" y="111"/>
                  <a:pt x="19" y="110"/>
                  <a:pt x="19" y="109"/>
                </a:cubicBezTo>
                <a:lnTo>
                  <a:pt x="7" y="91"/>
                </a:lnTo>
                <a:cubicBezTo>
                  <a:pt x="6" y="90"/>
                  <a:pt x="6" y="89"/>
                  <a:pt x="6" y="88"/>
                </a:cubicBezTo>
                <a:lnTo>
                  <a:pt x="1" y="66"/>
                </a:lnTo>
                <a:cubicBezTo>
                  <a:pt x="0" y="65"/>
                  <a:pt x="0" y="64"/>
                  <a:pt x="1" y="63"/>
                </a:cubicBezTo>
                <a:lnTo>
                  <a:pt x="6" y="42"/>
                </a:lnTo>
                <a:cubicBezTo>
                  <a:pt x="6" y="41"/>
                  <a:pt x="6" y="40"/>
                  <a:pt x="7" y="39"/>
                </a:cubicBezTo>
                <a:lnTo>
                  <a:pt x="19" y="21"/>
                </a:lnTo>
                <a:cubicBezTo>
                  <a:pt x="19" y="20"/>
                  <a:pt x="20" y="19"/>
                  <a:pt x="21" y="19"/>
                </a:cubicBezTo>
                <a:lnTo>
                  <a:pt x="39" y="7"/>
                </a:lnTo>
                <a:cubicBezTo>
                  <a:pt x="40" y="6"/>
                  <a:pt x="41" y="6"/>
                  <a:pt x="42" y="6"/>
                </a:cubicBezTo>
                <a:lnTo>
                  <a:pt x="63" y="1"/>
                </a:lnTo>
                <a:cubicBezTo>
                  <a:pt x="64" y="0"/>
                  <a:pt x="65" y="0"/>
                  <a:pt x="66" y="1"/>
                </a:cubicBezTo>
                <a:lnTo>
                  <a:pt x="88" y="6"/>
                </a:lnTo>
                <a:cubicBezTo>
                  <a:pt x="89" y="6"/>
                  <a:pt x="90" y="6"/>
                  <a:pt x="91" y="7"/>
                </a:cubicBezTo>
                <a:lnTo>
                  <a:pt x="109" y="19"/>
                </a:lnTo>
                <a:cubicBezTo>
                  <a:pt x="110" y="19"/>
                  <a:pt x="111" y="20"/>
                  <a:pt x="111" y="21"/>
                </a:cubicBezTo>
                <a:lnTo>
                  <a:pt x="123" y="39"/>
                </a:lnTo>
                <a:cubicBezTo>
                  <a:pt x="124" y="40"/>
                  <a:pt x="124" y="41"/>
                  <a:pt x="124" y="42"/>
                </a:cubicBezTo>
                <a:lnTo>
                  <a:pt x="128" y="63"/>
                </a:lnTo>
                <a:close/>
                <a:moveTo>
                  <a:pt x="109" y="45"/>
                </a:moveTo>
                <a:lnTo>
                  <a:pt x="110" y="48"/>
                </a:lnTo>
                <a:lnTo>
                  <a:pt x="98" y="30"/>
                </a:lnTo>
                <a:lnTo>
                  <a:pt x="100" y="32"/>
                </a:lnTo>
                <a:lnTo>
                  <a:pt x="82" y="20"/>
                </a:lnTo>
                <a:lnTo>
                  <a:pt x="85" y="21"/>
                </a:lnTo>
                <a:lnTo>
                  <a:pt x="63" y="16"/>
                </a:lnTo>
                <a:lnTo>
                  <a:pt x="66" y="16"/>
                </a:lnTo>
                <a:lnTo>
                  <a:pt x="45" y="21"/>
                </a:lnTo>
                <a:lnTo>
                  <a:pt x="48" y="20"/>
                </a:lnTo>
                <a:lnTo>
                  <a:pt x="30" y="32"/>
                </a:lnTo>
                <a:lnTo>
                  <a:pt x="32" y="30"/>
                </a:lnTo>
                <a:lnTo>
                  <a:pt x="20" y="48"/>
                </a:lnTo>
                <a:lnTo>
                  <a:pt x="21" y="45"/>
                </a:lnTo>
                <a:lnTo>
                  <a:pt x="16" y="66"/>
                </a:lnTo>
                <a:lnTo>
                  <a:pt x="16" y="63"/>
                </a:lnTo>
                <a:lnTo>
                  <a:pt x="21" y="85"/>
                </a:lnTo>
                <a:lnTo>
                  <a:pt x="20" y="82"/>
                </a:lnTo>
                <a:lnTo>
                  <a:pt x="32" y="100"/>
                </a:lnTo>
                <a:lnTo>
                  <a:pt x="30" y="98"/>
                </a:lnTo>
                <a:lnTo>
                  <a:pt x="48" y="110"/>
                </a:lnTo>
                <a:lnTo>
                  <a:pt x="45" y="109"/>
                </a:lnTo>
                <a:lnTo>
                  <a:pt x="66" y="113"/>
                </a:lnTo>
                <a:lnTo>
                  <a:pt x="63" y="113"/>
                </a:lnTo>
                <a:lnTo>
                  <a:pt x="85" y="109"/>
                </a:lnTo>
                <a:lnTo>
                  <a:pt x="82" y="110"/>
                </a:lnTo>
                <a:lnTo>
                  <a:pt x="100" y="98"/>
                </a:lnTo>
                <a:lnTo>
                  <a:pt x="98" y="100"/>
                </a:lnTo>
                <a:lnTo>
                  <a:pt x="110" y="82"/>
                </a:lnTo>
                <a:lnTo>
                  <a:pt x="109" y="85"/>
                </a:lnTo>
                <a:lnTo>
                  <a:pt x="113" y="63"/>
                </a:lnTo>
                <a:lnTo>
                  <a:pt x="113" y="66"/>
                </a:lnTo>
                <a:lnTo>
                  <a:pt x="109" y="45"/>
                </a:lnTo>
                <a:close/>
              </a:path>
            </a:pathLst>
          </a:custGeom>
          <a:solidFill>
            <a:srgbClr val="FFFFFF"/>
          </a:solidFill>
          <a:ln w="6" cap="flat">
            <a:solidFill>
              <a:srgbClr val="FFFFFF"/>
            </a:solidFill>
            <a:prstDash val="solid"/>
            <a:bevel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000"/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4772026" y="4562475"/>
            <a:ext cx="181140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AL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9" name="Rectangle 15"/>
          <p:cNvSpPr>
            <a:spLocks noChangeArrowheads="1"/>
          </p:cNvSpPr>
          <p:nvPr/>
        </p:nvSpPr>
        <p:spPr bwMode="auto">
          <a:xfrm>
            <a:off x="5006976" y="3830638"/>
            <a:ext cx="187552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AZ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4146551" y="3551238"/>
            <a:ext cx="200376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AR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41" name="Rectangle 17"/>
          <p:cNvSpPr>
            <a:spLocks noChangeArrowheads="1"/>
          </p:cNvSpPr>
          <p:nvPr/>
        </p:nvSpPr>
        <p:spPr bwMode="auto">
          <a:xfrm>
            <a:off x="4027488" y="5013325"/>
            <a:ext cx="192360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CA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42" name="Rectangle 18"/>
          <p:cNvSpPr>
            <a:spLocks noChangeArrowheads="1"/>
          </p:cNvSpPr>
          <p:nvPr/>
        </p:nvSpPr>
        <p:spPr bwMode="auto">
          <a:xfrm>
            <a:off x="3322638" y="3748088"/>
            <a:ext cx="201978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CO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43" name="Rectangle 19"/>
          <p:cNvSpPr>
            <a:spLocks noChangeArrowheads="1"/>
          </p:cNvSpPr>
          <p:nvPr/>
        </p:nvSpPr>
        <p:spPr bwMode="auto">
          <a:xfrm>
            <a:off x="6254751" y="4816475"/>
            <a:ext cx="181140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CT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44" name="Rectangle 20"/>
          <p:cNvSpPr>
            <a:spLocks noChangeArrowheads="1"/>
          </p:cNvSpPr>
          <p:nvPr/>
        </p:nvSpPr>
        <p:spPr bwMode="auto">
          <a:xfrm>
            <a:off x="6700838" y="4300538"/>
            <a:ext cx="193964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DE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45" name="Rectangle 21"/>
          <p:cNvSpPr>
            <a:spLocks noChangeArrowheads="1"/>
          </p:cNvSpPr>
          <p:nvPr/>
        </p:nvSpPr>
        <p:spPr bwMode="auto">
          <a:xfrm>
            <a:off x="3008313" y="3756025"/>
            <a:ext cx="165110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FL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46" name="Rectangle 22"/>
          <p:cNvSpPr>
            <a:spLocks noChangeArrowheads="1"/>
          </p:cNvSpPr>
          <p:nvPr/>
        </p:nvSpPr>
        <p:spPr bwMode="auto">
          <a:xfrm>
            <a:off x="3517901" y="2794000"/>
            <a:ext cx="203582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GA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47" name="Rectangle 23"/>
          <p:cNvSpPr>
            <a:spLocks noChangeArrowheads="1"/>
          </p:cNvSpPr>
          <p:nvPr/>
        </p:nvSpPr>
        <p:spPr bwMode="auto">
          <a:xfrm>
            <a:off x="6562726" y="4605338"/>
            <a:ext cx="177934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HI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48" name="Rectangle 24"/>
          <p:cNvSpPr>
            <a:spLocks noChangeArrowheads="1"/>
          </p:cNvSpPr>
          <p:nvPr/>
        </p:nvSpPr>
        <p:spPr bwMode="auto">
          <a:xfrm>
            <a:off x="5605463" y="4287838"/>
            <a:ext cx="176330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ID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49" name="Rectangle 25"/>
          <p:cNvSpPr>
            <a:spLocks noChangeArrowheads="1"/>
          </p:cNvSpPr>
          <p:nvPr/>
        </p:nvSpPr>
        <p:spPr bwMode="auto">
          <a:xfrm>
            <a:off x="3667126" y="4132263"/>
            <a:ext cx="152286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IL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50" name="Rectangle 26"/>
          <p:cNvSpPr>
            <a:spLocks noChangeArrowheads="1"/>
          </p:cNvSpPr>
          <p:nvPr/>
        </p:nvSpPr>
        <p:spPr bwMode="auto">
          <a:xfrm>
            <a:off x="3182938" y="4730750"/>
            <a:ext cx="179536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IN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51" name="Rectangle 27"/>
          <p:cNvSpPr>
            <a:spLocks noChangeArrowheads="1"/>
          </p:cNvSpPr>
          <p:nvPr/>
        </p:nvSpPr>
        <p:spPr bwMode="auto">
          <a:xfrm>
            <a:off x="3800476" y="4075113"/>
            <a:ext cx="169918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IA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52" name="Rectangle 28"/>
          <p:cNvSpPr>
            <a:spLocks noChangeArrowheads="1"/>
          </p:cNvSpPr>
          <p:nvPr/>
        </p:nvSpPr>
        <p:spPr bwMode="auto">
          <a:xfrm>
            <a:off x="5903913" y="3524250"/>
            <a:ext cx="190758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KS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53" name="Rectangle 29"/>
          <p:cNvSpPr>
            <a:spLocks noChangeArrowheads="1"/>
          </p:cNvSpPr>
          <p:nvPr/>
        </p:nvSpPr>
        <p:spPr bwMode="auto">
          <a:xfrm>
            <a:off x="2795588" y="1143000"/>
            <a:ext cx="193964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KY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54" name="Rectangle 30"/>
          <p:cNvSpPr>
            <a:spLocks noChangeArrowheads="1"/>
          </p:cNvSpPr>
          <p:nvPr/>
        </p:nvSpPr>
        <p:spPr bwMode="auto">
          <a:xfrm>
            <a:off x="4089401" y="3001963"/>
            <a:ext cx="181140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LA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55" name="Rectangle 31"/>
          <p:cNvSpPr>
            <a:spLocks noChangeArrowheads="1"/>
          </p:cNvSpPr>
          <p:nvPr/>
        </p:nvSpPr>
        <p:spPr bwMode="auto">
          <a:xfrm>
            <a:off x="4689476" y="4165600"/>
            <a:ext cx="209994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ME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56" name="Rectangle 32"/>
          <p:cNvSpPr>
            <a:spLocks noChangeArrowheads="1"/>
          </p:cNvSpPr>
          <p:nvPr/>
        </p:nvSpPr>
        <p:spPr bwMode="auto">
          <a:xfrm>
            <a:off x="7348538" y="4691063"/>
            <a:ext cx="227626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MD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57" name="Rectangle 33"/>
          <p:cNvSpPr>
            <a:spLocks noChangeArrowheads="1"/>
          </p:cNvSpPr>
          <p:nvPr/>
        </p:nvSpPr>
        <p:spPr bwMode="auto">
          <a:xfrm>
            <a:off x="5610226" y="4376738"/>
            <a:ext cx="221214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MA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58" name="Rectangle 34"/>
          <p:cNvSpPr>
            <a:spLocks noChangeArrowheads="1"/>
          </p:cNvSpPr>
          <p:nvPr/>
        </p:nvSpPr>
        <p:spPr bwMode="auto">
          <a:xfrm>
            <a:off x="5465763" y="4611688"/>
            <a:ext cx="192360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MI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59" name="Rectangle 35"/>
          <p:cNvSpPr>
            <a:spLocks noChangeArrowheads="1"/>
          </p:cNvSpPr>
          <p:nvPr/>
        </p:nvSpPr>
        <p:spPr bwMode="auto">
          <a:xfrm>
            <a:off x="5075238" y="3478213"/>
            <a:ext cx="230832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MN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60" name="Rectangle 36"/>
          <p:cNvSpPr>
            <a:spLocks noChangeArrowheads="1"/>
          </p:cNvSpPr>
          <p:nvPr/>
        </p:nvSpPr>
        <p:spPr bwMode="auto">
          <a:xfrm>
            <a:off x="3432176" y="4403725"/>
            <a:ext cx="213200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MS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61" name="Rectangle 37"/>
          <p:cNvSpPr>
            <a:spLocks noChangeArrowheads="1"/>
          </p:cNvSpPr>
          <p:nvPr/>
        </p:nvSpPr>
        <p:spPr bwMode="auto">
          <a:xfrm>
            <a:off x="942976" y="4600575"/>
            <a:ext cx="230832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MO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62" name="Rectangle 38"/>
          <p:cNvSpPr>
            <a:spLocks noChangeArrowheads="1"/>
          </p:cNvSpPr>
          <p:nvPr/>
        </p:nvSpPr>
        <p:spPr bwMode="auto">
          <a:xfrm>
            <a:off x="3735388" y="4224338"/>
            <a:ext cx="209994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MT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63" name="Rectangle 39"/>
          <p:cNvSpPr>
            <a:spLocks noChangeArrowheads="1"/>
          </p:cNvSpPr>
          <p:nvPr/>
        </p:nvSpPr>
        <p:spPr bwMode="auto">
          <a:xfrm>
            <a:off x="5060951" y="4224338"/>
            <a:ext cx="197170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NE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64" name="Rectangle 40"/>
          <p:cNvSpPr>
            <a:spLocks noChangeArrowheads="1"/>
          </p:cNvSpPr>
          <p:nvPr/>
        </p:nvSpPr>
        <p:spPr bwMode="auto">
          <a:xfrm>
            <a:off x="4148138" y="5426075"/>
            <a:ext cx="206788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NV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65" name="Rectangle 41"/>
          <p:cNvSpPr>
            <a:spLocks noChangeArrowheads="1"/>
          </p:cNvSpPr>
          <p:nvPr/>
        </p:nvSpPr>
        <p:spPr bwMode="auto">
          <a:xfrm>
            <a:off x="6469063" y="3752850"/>
            <a:ext cx="216406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NH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66" name="Rectangle 42"/>
          <p:cNvSpPr>
            <a:spLocks noChangeArrowheads="1"/>
          </p:cNvSpPr>
          <p:nvPr/>
        </p:nvSpPr>
        <p:spPr bwMode="auto">
          <a:xfrm>
            <a:off x="3676651" y="4979988"/>
            <a:ext cx="179536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NJ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67" name="Rectangle 43"/>
          <p:cNvSpPr>
            <a:spLocks noChangeArrowheads="1"/>
          </p:cNvSpPr>
          <p:nvPr/>
        </p:nvSpPr>
        <p:spPr bwMode="auto">
          <a:xfrm>
            <a:off x="5638800" y="4648200"/>
            <a:ext cx="230832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NM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68" name="Rectangle 44"/>
          <p:cNvSpPr>
            <a:spLocks noChangeArrowheads="1"/>
          </p:cNvSpPr>
          <p:nvPr/>
        </p:nvSpPr>
        <p:spPr bwMode="auto">
          <a:xfrm>
            <a:off x="5730876" y="4535488"/>
            <a:ext cx="203582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NY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69" name="Rectangle 45"/>
          <p:cNvSpPr>
            <a:spLocks noChangeArrowheads="1"/>
          </p:cNvSpPr>
          <p:nvPr/>
        </p:nvSpPr>
        <p:spPr bwMode="auto">
          <a:xfrm>
            <a:off x="4195763" y="4352925"/>
            <a:ext cx="201978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NC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70" name="Rectangle 46"/>
          <p:cNvSpPr>
            <a:spLocks noChangeArrowheads="1"/>
          </p:cNvSpPr>
          <p:nvPr/>
        </p:nvSpPr>
        <p:spPr bwMode="auto">
          <a:xfrm>
            <a:off x="5294313" y="3011488"/>
            <a:ext cx="214802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ND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71" name="Rectangle 47"/>
          <p:cNvSpPr>
            <a:spLocks noChangeArrowheads="1"/>
          </p:cNvSpPr>
          <p:nvPr/>
        </p:nvSpPr>
        <p:spPr bwMode="auto">
          <a:xfrm>
            <a:off x="4552951" y="4492625"/>
            <a:ext cx="216406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OH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72" name="Rectangle 48"/>
          <p:cNvSpPr>
            <a:spLocks noChangeArrowheads="1"/>
          </p:cNvSpPr>
          <p:nvPr/>
        </p:nvSpPr>
        <p:spPr bwMode="auto">
          <a:xfrm>
            <a:off x="3925888" y="4524375"/>
            <a:ext cx="208390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OK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73" name="Rectangle 49"/>
          <p:cNvSpPr>
            <a:spLocks noChangeArrowheads="1"/>
          </p:cNvSpPr>
          <p:nvPr/>
        </p:nvSpPr>
        <p:spPr bwMode="auto">
          <a:xfrm>
            <a:off x="7312026" y="4962525"/>
            <a:ext cx="209994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OR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74" name="Rectangle 50"/>
          <p:cNvSpPr>
            <a:spLocks noChangeArrowheads="1"/>
          </p:cNvSpPr>
          <p:nvPr/>
        </p:nvSpPr>
        <p:spPr bwMode="auto">
          <a:xfrm>
            <a:off x="4721226" y="4659313"/>
            <a:ext cx="193964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PA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75" name="Rectangle 51"/>
          <p:cNvSpPr>
            <a:spLocks noChangeArrowheads="1"/>
          </p:cNvSpPr>
          <p:nvPr/>
        </p:nvSpPr>
        <p:spPr bwMode="auto">
          <a:xfrm>
            <a:off x="4841876" y="5022850"/>
            <a:ext cx="171522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RI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76" name="Rectangle 52"/>
          <p:cNvSpPr>
            <a:spLocks noChangeArrowheads="1"/>
          </p:cNvSpPr>
          <p:nvPr/>
        </p:nvSpPr>
        <p:spPr bwMode="auto">
          <a:xfrm>
            <a:off x="3819526" y="3992563"/>
            <a:ext cx="184346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SC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77" name="Rectangle 53"/>
          <p:cNvSpPr>
            <a:spLocks noChangeArrowheads="1"/>
          </p:cNvSpPr>
          <p:nvPr/>
        </p:nvSpPr>
        <p:spPr bwMode="auto">
          <a:xfrm>
            <a:off x="3549651" y="2597150"/>
            <a:ext cx="197170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SD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78" name="Rectangle 54"/>
          <p:cNvSpPr>
            <a:spLocks noChangeArrowheads="1"/>
          </p:cNvSpPr>
          <p:nvPr/>
        </p:nvSpPr>
        <p:spPr bwMode="auto">
          <a:xfrm>
            <a:off x="3927476" y="4822825"/>
            <a:ext cx="197170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TN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79" name="Rectangle 55"/>
          <p:cNvSpPr>
            <a:spLocks noChangeArrowheads="1"/>
          </p:cNvSpPr>
          <p:nvPr/>
        </p:nvSpPr>
        <p:spPr bwMode="auto">
          <a:xfrm>
            <a:off x="4354513" y="4964113"/>
            <a:ext cx="185948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TX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80" name="Rectangle 56"/>
          <p:cNvSpPr>
            <a:spLocks noChangeArrowheads="1"/>
          </p:cNvSpPr>
          <p:nvPr/>
        </p:nvSpPr>
        <p:spPr bwMode="auto">
          <a:xfrm>
            <a:off x="5521326" y="3579813"/>
            <a:ext cx="192360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UT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81" name="Rectangle 57"/>
          <p:cNvSpPr>
            <a:spLocks noChangeArrowheads="1"/>
          </p:cNvSpPr>
          <p:nvPr/>
        </p:nvSpPr>
        <p:spPr bwMode="auto">
          <a:xfrm>
            <a:off x="6078538" y="3903663"/>
            <a:ext cx="185948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VT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82" name="Rectangle 58"/>
          <p:cNvSpPr>
            <a:spLocks noChangeArrowheads="1"/>
          </p:cNvSpPr>
          <p:nvPr/>
        </p:nvSpPr>
        <p:spPr bwMode="auto">
          <a:xfrm>
            <a:off x="3397251" y="4678363"/>
            <a:ext cx="197170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VA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83" name="Rectangle 59"/>
          <p:cNvSpPr>
            <a:spLocks noChangeArrowheads="1"/>
          </p:cNvSpPr>
          <p:nvPr/>
        </p:nvSpPr>
        <p:spPr bwMode="auto">
          <a:xfrm>
            <a:off x="4433888" y="3921125"/>
            <a:ext cx="243656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WA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84" name="Rectangle 60"/>
          <p:cNvSpPr>
            <a:spLocks noChangeArrowheads="1"/>
          </p:cNvSpPr>
          <p:nvPr/>
        </p:nvSpPr>
        <p:spPr bwMode="auto">
          <a:xfrm>
            <a:off x="1854201" y="4206875"/>
            <a:ext cx="242054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WV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85" name="Rectangle 61"/>
          <p:cNvSpPr>
            <a:spLocks noChangeArrowheads="1"/>
          </p:cNvSpPr>
          <p:nvPr/>
        </p:nvSpPr>
        <p:spPr bwMode="auto">
          <a:xfrm>
            <a:off x="7958138" y="4322763"/>
            <a:ext cx="238848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WY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86" name="Rectangle 62"/>
          <p:cNvSpPr>
            <a:spLocks noChangeArrowheads="1"/>
          </p:cNvSpPr>
          <p:nvPr/>
        </p:nvSpPr>
        <p:spPr bwMode="auto">
          <a:xfrm>
            <a:off x="4383088" y="4362450"/>
            <a:ext cx="195566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Verdana" pitchFamily="34" charset="0"/>
              </a:rPr>
              <a:t>US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87" name="Rectangle 63"/>
          <p:cNvSpPr>
            <a:spLocks noChangeArrowheads="1"/>
          </p:cNvSpPr>
          <p:nvPr/>
        </p:nvSpPr>
        <p:spPr bwMode="auto">
          <a:xfrm>
            <a:off x="619126" y="5986463"/>
            <a:ext cx="161925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5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88" name="Rectangle 64"/>
          <p:cNvSpPr>
            <a:spLocks noChangeArrowheads="1"/>
          </p:cNvSpPr>
          <p:nvPr/>
        </p:nvSpPr>
        <p:spPr bwMode="auto">
          <a:xfrm>
            <a:off x="536576" y="4287838"/>
            <a:ext cx="257175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20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89" name="Rectangle 65"/>
          <p:cNvSpPr>
            <a:spLocks noChangeArrowheads="1"/>
          </p:cNvSpPr>
          <p:nvPr/>
        </p:nvSpPr>
        <p:spPr bwMode="auto">
          <a:xfrm>
            <a:off x="536576" y="2589213"/>
            <a:ext cx="257175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35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90" name="Rectangle 66"/>
          <p:cNvSpPr>
            <a:spLocks noChangeArrowheads="1"/>
          </p:cNvSpPr>
          <p:nvPr/>
        </p:nvSpPr>
        <p:spPr bwMode="auto">
          <a:xfrm>
            <a:off x="536576" y="890588"/>
            <a:ext cx="257175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50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91" name="Rectangle 67"/>
          <p:cNvSpPr>
            <a:spLocks noChangeArrowheads="1"/>
          </p:cNvSpPr>
          <p:nvPr/>
        </p:nvSpPr>
        <p:spPr bwMode="auto">
          <a:xfrm>
            <a:off x="647701" y="6151563"/>
            <a:ext cx="485775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3,000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92" name="Rectangle 68"/>
          <p:cNvSpPr>
            <a:spLocks noChangeArrowheads="1"/>
          </p:cNvSpPr>
          <p:nvPr/>
        </p:nvSpPr>
        <p:spPr bwMode="auto">
          <a:xfrm>
            <a:off x="3181351" y="6151563"/>
            <a:ext cx="485775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6,000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93" name="Rectangle 69"/>
          <p:cNvSpPr>
            <a:spLocks noChangeArrowheads="1"/>
          </p:cNvSpPr>
          <p:nvPr/>
        </p:nvSpPr>
        <p:spPr bwMode="auto">
          <a:xfrm>
            <a:off x="5715001" y="6151563"/>
            <a:ext cx="485775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9,000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94" name="Rectangle 70"/>
          <p:cNvSpPr>
            <a:spLocks noChangeArrowheads="1"/>
          </p:cNvSpPr>
          <p:nvPr/>
        </p:nvSpPr>
        <p:spPr bwMode="auto">
          <a:xfrm>
            <a:off x="8210551" y="6151563"/>
            <a:ext cx="57150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12,000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 rot="16200000">
            <a:off x="-1864619" y="3237804"/>
            <a:ext cx="44942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Undergraduate Credentials Awarded per 100 FTE Students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2667178" y="6321623"/>
            <a:ext cx="426720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State, Local, and Tuition and Fee Revenues (2008)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2" name="Oval 71"/>
          <p:cNvSpPr/>
          <p:nvPr/>
        </p:nvSpPr>
        <p:spPr>
          <a:xfrm>
            <a:off x="4124325" y="3514725"/>
            <a:ext cx="228600" cy="228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TextBox 74"/>
          <p:cNvSpPr txBox="1"/>
          <p:nvPr/>
        </p:nvSpPr>
        <p:spPr>
          <a:xfrm>
            <a:off x="1329596" y="942201"/>
            <a:ext cx="2537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High Degree Production, Low Funding</a:t>
            </a:r>
            <a:endParaRPr lang="en-US" sz="1200" dirty="0"/>
          </a:p>
        </p:txBody>
      </p:sp>
      <p:sp>
        <p:nvSpPr>
          <p:cNvPr id="77" name="TextBox 76"/>
          <p:cNvSpPr txBox="1"/>
          <p:nvPr/>
        </p:nvSpPr>
        <p:spPr>
          <a:xfrm>
            <a:off x="1295400" y="5791200"/>
            <a:ext cx="25097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Low Degree Production, Low Funding</a:t>
            </a:r>
            <a:endParaRPr lang="en-US" sz="1200" dirty="0"/>
          </a:p>
        </p:txBody>
      </p:sp>
      <p:sp>
        <p:nvSpPr>
          <p:cNvPr id="79" name="TextBox 78"/>
          <p:cNvSpPr txBox="1"/>
          <p:nvPr/>
        </p:nvSpPr>
        <p:spPr>
          <a:xfrm>
            <a:off x="5181600" y="952500"/>
            <a:ext cx="25653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High Degree Production, High Funding</a:t>
            </a:r>
            <a:endParaRPr lang="en-US" sz="1200" dirty="0"/>
          </a:p>
        </p:txBody>
      </p:sp>
      <p:sp>
        <p:nvSpPr>
          <p:cNvPr id="80" name="TextBox 79"/>
          <p:cNvSpPr txBox="1"/>
          <p:nvPr/>
        </p:nvSpPr>
        <p:spPr>
          <a:xfrm>
            <a:off x="5257800" y="5819001"/>
            <a:ext cx="2537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Low Degree Production, High Funding</a:t>
            </a:r>
            <a:endParaRPr lang="en-US" sz="1200" dirty="0"/>
          </a:p>
        </p:txBody>
      </p:sp>
      <p:sp>
        <p:nvSpPr>
          <p:cNvPr id="81" name="Title 80"/>
          <p:cNvSpPr>
            <a:spLocks noGrp="1"/>
          </p:cNvSpPr>
          <p:nvPr>
            <p:ph type="title"/>
          </p:nvPr>
        </p:nvSpPr>
        <p:spPr>
          <a:xfrm>
            <a:off x="457200" y="66675"/>
            <a:ext cx="8229600" cy="957943"/>
          </a:xfrm>
        </p:spPr>
        <p:txBody>
          <a:bodyPr/>
          <a:lstStyle/>
          <a:p>
            <a:r>
              <a:rPr lang="en-US" sz="2000" dirty="0" smtClean="0"/>
              <a:t>Public Two-Year Institutions: Undergraduate Credentials per 100 FTE Undergraduates and Total Funding per FTE Student (2007-08)</a:t>
            </a:r>
            <a:endParaRPr lang="en-US" sz="2000" dirty="0"/>
          </a:p>
        </p:txBody>
      </p:sp>
      <p:sp>
        <p:nvSpPr>
          <p:cNvPr id="82" name="Slide Number Placeholder 8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84BE6F-B28E-4F75-AA2C-992C4AB63FA3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Median Earnings by Degree Level, 2008</a:t>
            </a:r>
            <a:endParaRPr lang="en-US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762000" y="914400"/>
          <a:ext cx="7848600" cy="5232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Rectangle 5"/>
          <p:cNvSpPr/>
          <p:nvPr/>
        </p:nvSpPr>
        <p:spPr>
          <a:xfrm>
            <a:off x="2667000" y="6248400"/>
            <a:ext cx="60198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100" dirty="0" smtClean="0"/>
              <a:t>Source:  U.S. Census Bureau, 2008 American Community Survey PUMS File.</a:t>
            </a:r>
          </a:p>
          <a:p>
            <a:pPr algn="r"/>
            <a:r>
              <a:rPr lang="en-US" sz="1100" dirty="0" smtClean="0"/>
              <a:t>Note:  Figures for population age 25-64 with positive wages working 35+ hours per week.</a:t>
            </a:r>
            <a:endParaRPr lang="en-US" sz="11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84BE6F-B28E-4F75-AA2C-992C4AB63FA3}" type="slidenum">
              <a:rPr lang="en-US" smtClean="0"/>
              <a:pPr/>
              <a:t>38</a:t>
            </a:fld>
            <a:endParaRPr lang="en-US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>
          <a:xfrm>
            <a:off x="457200" y="250825"/>
            <a:ext cx="8229600" cy="957263"/>
          </a:xfrm>
        </p:spPr>
        <p:txBody>
          <a:bodyPr/>
          <a:lstStyle/>
          <a:p>
            <a:r>
              <a:rPr lang="en-US" smtClean="0"/>
              <a:t>Difference in Median Earnings Between a High School Diploma and an Associate Degree, 2008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B91141E6-0956-417C-BEBF-4764259AB9B0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  <p:graphicFrame>
        <p:nvGraphicFramePr>
          <p:cNvPr id="1026" name="Chart 3"/>
          <p:cNvGraphicFramePr>
            <a:graphicFrameLocks/>
          </p:cNvGraphicFramePr>
          <p:nvPr/>
        </p:nvGraphicFramePr>
        <p:xfrm>
          <a:off x="685800" y="1143000"/>
          <a:ext cx="7929563" cy="5281613"/>
        </p:xfrm>
        <a:graphic>
          <a:graphicData uri="http://schemas.openxmlformats.org/presentationml/2006/ole">
            <p:oleObj spid="_x0000_s83970" name="Chart" r:id="rId3" imgW="7905750" imgH="5267325" progId="Excel.Shee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609600" y="914400"/>
            <a:ext cx="7735888" cy="5145088"/>
            <a:chOff x="-18" y="174"/>
            <a:chExt cx="5666" cy="3769"/>
          </a:xfrm>
        </p:grpSpPr>
        <p:sp>
          <p:nvSpPr>
            <p:cNvPr id="28679" name="Line 3"/>
            <p:cNvSpPr>
              <a:spLocks noChangeShapeType="1"/>
            </p:cNvSpPr>
            <p:nvPr/>
          </p:nvSpPr>
          <p:spPr bwMode="auto">
            <a:xfrm>
              <a:off x="700" y="2898"/>
              <a:ext cx="4890" cy="1"/>
            </a:xfrm>
            <a:prstGeom prst="line">
              <a:avLst/>
            </a:prstGeom>
            <a:noFill/>
            <a:ln w="3175">
              <a:solidFill>
                <a:srgbClr val="99CC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680" name="Line 4"/>
            <p:cNvSpPr>
              <a:spLocks noChangeShapeType="1"/>
            </p:cNvSpPr>
            <p:nvPr/>
          </p:nvSpPr>
          <p:spPr bwMode="auto">
            <a:xfrm>
              <a:off x="700" y="2226"/>
              <a:ext cx="4890" cy="1"/>
            </a:xfrm>
            <a:prstGeom prst="line">
              <a:avLst/>
            </a:prstGeom>
            <a:noFill/>
            <a:ln w="3175">
              <a:solidFill>
                <a:srgbClr val="99CC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681" name="Line 5"/>
            <p:cNvSpPr>
              <a:spLocks noChangeShapeType="1"/>
            </p:cNvSpPr>
            <p:nvPr/>
          </p:nvSpPr>
          <p:spPr bwMode="auto">
            <a:xfrm>
              <a:off x="700" y="1560"/>
              <a:ext cx="4890" cy="1"/>
            </a:xfrm>
            <a:prstGeom prst="line">
              <a:avLst/>
            </a:prstGeom>
            <a:noFill/>
            <a:ln w="3175">
              <a:solidFill>
                <a:srgbClr val="99CC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682" name="Line 6"/>
            <p:cNvSpPr>
              <a:spLocks noChangeShapeType="1"/>
            </p:cNvSpPr>
            <p:nvPr/>
          </p:nvSpPr>
          <p:spPr bwMode="auto">
            <a:xfrm>
              <a:off x="700" y="888"/>
              <a:ext cx="4890" cy="1"/>
            </a:xfrm>
            <a:prstGeom prst="line">
              <a:avLst/>
            </a:prstGeom>
            <a:noFill/>
            <a:ln w="3175">
              <a:solidFill>
                <a:srgbClr val="99CC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683" name="Line 7"/>
            <p:cNvSpPr>
              <a:spLocks noChangeShapeType="1"/>
            </p:cNvSpPr>
            <p:nvPr/>
          </p:nvSpPr>
          <p:spPr bwMode="auto">
            <a:xfrm>
              <a:off x="700" y="222"/>
              <a:ext cx="4890" cy="1"/>
            </a:xfrm>
            <a:prstGeom prst="line">
              <a:avLst/>
            </a:prstGeom>
            <a:noFill/>
            <a:ln w="3175">
              <a:solidFill>
                <a:srgbClr val="99CC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" name="Group 8"/>
            <p:cNvGrpSpPr>
              <a:grpSpLocks/>
            </p:cNvGrpSpPr>
            <p:nvPr/>
          </p:nvGrpSpPr>
          <p:grpSpPr bwMode="auto">
            <a:xfrm>
              <a:off x="676" y="222"/>
              <a:ext cx="4915" cy="3366"/>
              <a:chOff x="585" y="426"/>
              <a:chExt cx="4915" cy="3366"/>
            </a:xfrm>
          </p:grpSpPr>
          <p:grpSp>
            <p:nvGrpSpPr>
              <p:cNvPr id="4" name="Group 9"/>
              <p:cNvGrpSpPr>
                <a:grpSpLocks/>
              </p:cNvGrpSpPr>
              <p:nvPr/>
            </p:nvGrpSpPr>
            <p:grpSpPr bwMode="auto">
              <a:xfrm>
                <a:off x="585" y="426"/>
                <a:ext cx="25" cy="3366"/>
                <a:chOff x="585" y="426"/>
                <a:chExt cx="25" cy="3366"/>
              </a:xfrm>
            </p:grpSpPr>
            <p:sp>
              <p:nvSpPr>
                <p:cNvPr id="28765" name="Line 10"/>
                <p:cNvSpPr>
                  <a:spLocks noChangeShapeType="1"/>
                </p:cNvSpPr>
                <p:nvPr/>
              </p:nvSpPr>
              <p:spPr bwMode="auto">
                <a:xfrm>
                  <a:off x="609" y="426"/>
                  <a:ext cx="1" cy="3342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8766" name="Line 11"/>
                <p:cNvSpPr>
                  <a:spLocks noChangeShapeType="1"/>
                </p:cNvSpPr>
                <p:nvPr/>
              </p:nvSpPr>
              <p:spPr bwMode="auto">
                <a:xfrm>
                  <a:off x="585" y="3768"/>
                  <a:ext cx="24" cy="1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8767" name="Line 12"/>
                <p:cNvSpPr>
                  <a:spLocks noChangeShapeType="1"/>
                </p:cNvSpPr>
                <p:nvPr/>
              </p:nvSpPr>
              <p:spPr bwMode="auto">
                <a:xfrm>
                  <a:off x="585" y="3102"/>
                  <a:ext cx="24" cy="1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8768" name="Line 13"/>
                <p:cNvSpPr>
                  <a:spLocks noChangeShapeType="1"/>
                </p:cNvSpPr>
                <p:nvPr/>
              </p:nvSpPr>
              <p:spPr bwMode="auto">
                <a:xfrm>
                  <a:off x="585" y="2430"/>
                  <a:ext cx="24" cy="1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8769" name="Line 14"/>
                <p:cNvSpPr>
                  <a:spLocks noChangeShapeType="1"/>
                </p:cNvSpPr>
                <p:nvPr/>
              </p:nvSpPr>
              <p:spPr bwMode="auto">
                <a:xfrm>
                  <a:off x="585" y="1764"/>
                  <a:ext cx="24" cy="1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8770" name="Line 15"/>
                <p:cNvSpPr>
                  <a:spLocks noChangeShapeType="1"/>
                </p:cNvSpPr>
                <p:nvPr/>
              </p:nvSpPr>
              <p:spPr bwMode="auto">
                <a:xfrm>
                  <a:off x="585" y="1092"/>
                  <a:ext cx="24" cy="1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8771" name="Line 16"/>
                <p:cNvSpPr>
                  <a:spLocks noChangeShapeType="1"/>
                </p:cNvSpPr>
                <p:nvPr/>
              </p:nvSpPr>
              <p:spPr bwMode="auto">
                <a:xfrm>
                  <a:off x="585" y="426"/>
                  <a:ext cx="24" cy="1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8772" name="Line 17"/>
                <p:cNvSpPr>
                  <a:spLocks noChangeShapeType="1"/>
                </p:cNvSpPr>
                <p:nvPr/>
              </p:nvSpPr>
              <p:spPr bwMode="auto">
                <a:xfrm flipV="1">
                  <a:off x="609" y="3768"/>
                  <a:ext cx="1" cy="24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5" name="Group 18"/>
              <p:cNvGrpSpPr>
                <a:grpSpLocks/>
              </p:cNvGrpSpPr>
              <p:nvPr/>
            </p:nvGrpSpPr>
            <p:grpSpPr bwMode="auto">
              <a:xfrm>
                <a:off x="609" y="3768"/>
                <a:ext cx="4891" cy="24"/>
                <a:chOff x="609" y="3768"/>
                <a:chExt cx="4891" cy="24"/>
              </a:xfrm>
            </p:grpSpPr>
            <p:sp>
              <p:nvSpPr>
                <p:cNvPr id="28757" name="Line 19"/>
                <p:cNvSpPr>
                  <a:spLocks noChangeShapeType="1"/>
                </p:cNvSpPr>
                <p:nvPr/>
              </p:nvSpPr>
              <p:spPr bwMode="auto">
                <a:xfrm>
                  <a:off x="609" y="3768"/>
                  <a:ext cx="4890" cy="1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8758" name="Line 20"/>
                <p:cNvSpPr>
                  <a:spLocks noChangeShapeType="1"/>
                </p:cNvSpPr>
                <p:nvPr/>
              </p:nvSpPr>
              <p:spPr bwMode="auto">
                <a:xfrm flipV="1">
                  <a:off x="1305" y="3768"/>
                  <a:ext cx="1" cy="24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8759" name="Line 21"/>
                <p:cNvSpPr>
                  <a:spLocks noChangeShapeType="1"/>
                </p:cNvSpPr>
                <p:nvPr/>
              </p:nvSpPr>
              <p:spPr bwMode="auto">
                <a:xfrm flipV="1">
                  <a:off x="2007" y="3768"/>
                  <a:ext cx="1" cy="24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8760" name="Line 22"/>
                <p:cNvSpPr>
                  <a:spLocks noChangeShapeType="1"/>
                </p:cNvSpPr>
                <p:nvPr/>
              </p:nvSpPr>
              <p:spPr bwMode="auto">
                <a:xfrm flipV="1">
                  <a:off x="2703" y="3768"/>
                  <a:ext cx="1" cy="24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8761" name="Line 23"/>
                <p:cNvSpPr>
                  <a:spLocks noChangeShapeType="1"/>
                </p:cNvSpPr>
                <p:nvPr/>
              </p:nvSpPr>
              <p:spPr bwMode="auto">
                <a:xfrm flipV="1">
                  <a:off x="3405" y="3768"/>
                  <a:ext cx="1" cy="24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8762" name="Line 24"/>
                <p:cNvSpPr>
                  <a:spLocks noChangeShapeType="1"/>
                </p:cNvSpPr>
                <p:nvPr/>
              </p:nvSpPr>
              <p:spPr bwMode="auto">
                <a:xfrm flipV="1">
                  <a:off x="4101" y="3768"/>
                  <a:ext cx="1" cy="24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8763" name="Line 25"/>
                <p:cNvSpPr>
                  <a:spLocks noChangeShapeType="1"/>
                </p:cNvSpPr>
                <p:nvPr/>
              </p:nvSpPr>
              <p:spPr bwMode="auto">
                <a:xfrm flipV="1">
                  <a:off x="4803" y="3768"/>
                  <a:ext cx="1" cy="24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8764" name="Line 26"/>
                <p:cNvSpPr>
                  <a:spLocks noChangeShapeType="1"/>
                </p:cNvSpPr>
                <p:nvPr/>
              </p:nvSpPr>
              <p:spPr bwMode="auto">
                <a:xfrm flipV="1">
                  <a:off x="5499" y="3768"/>
                  <a:ext cx="1" cy="24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28685" name="Oval 27"/>
            <p:cNvSpPr>
              <a:spLocks noChangeArrowheads="1"/>
            </p:cNvSpPr>
            <p:nvPr/>
          </p:nvSpPr>
          <p:spPr bwMode="auto">
            <a:xfrm>
              <a:off x="1318" y="3126"/>
              <a:ext cx="30" cy="3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686" name="Rectangle 28"/>
            <p:cNvSpPr>
              <a:spLocks noChangeArrowheads="1"/>
            </p:cNvSpPr>
            <p:nvPr/>
          </p:nvSpPr>
          <p:spPr bwMode="auto">
            <a:xfrm>
              <a:off x="2236" y="1584"/>
              <a:ext cx="12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AK</a:t>
              </a:r>
            </a:p>
          </p:txBody>
        </p:sp>
        <p:sp>
          <p:nvSpPr>
            <p:cNvPr id="28687" name="Rectangle 29"/>
            <p:cNvSpPr>
              <a:spLocks noChangeArrowheads="1"/>
            </p:cNvSpPr>
            <p:nvPr/>
          </p:nvSpPr>
          <p:spPr bwMode="auto">
            <a:xfrm>
              <a:off x="982" y="3246"/>
              <a:ext cx="12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AR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8688" name="Rectangle 30"/>
            <p:cNvSpPr>
              <a:spLocks noChangeArrowheads="1"/>
            </p:cNvSpPr>
            <p:nvPr/>
          </p:nvSpPr>
          <p:spPr bwMode="auto">
            <a:xfrm>
              <a:off x="1924" y="2514"/>
              <a:ext cx="121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DE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8689" name="Rectangle 31"/>
            <p:cNvSpPr>
              <a:spLocks noChangeArrowheads="1"/>
            </p:cNvSpPr>
            <p:nvPr/>
          </p:nvSpPr>
          <p:spPr bwMode="auto">
            <a:xfrm>
              <a:off x="1492" y="3042"/>
              <a:ext cx="127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GA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8690" name="Rectangle 32"/>
            <p:cNvSpPr>
              <a:spLocks noChangeArrowheads="1"/>
            </p:cNvSpPr>
            <p:nvPr/>
          </p:nvSpPr>
          <p:spPr bwMode="auto">
            <a:xfrm>
              <a:off x="2356" y="2358"/>
              <a:ext cx="111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HI</a:t>
              </a:r>
            </a:p>
          </p:txBody>
        </p:sp>
        <p:sp>
          <p:nvSpPr>
            <p:cNvPr id="28691" name="Rectangle 33"/>
            <p:cNvSpPr>
              <a:spLocks noChangeArrowheads="1"/>
            </p:cNvSpPr>
            <p:nvPr/>
          </p:nvSpPr>
          <p:spPr bwMode="auto">
            <a:xfrm>
              <a:off x="1828" y="2460"/>
              <a:ext cx="9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IL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8692" name="Rectangle 34"/>
            <p:cNvSpPr>
              <a:spLocks noChangeArrowheads="1"/>
            </p:cNvSpPr>
            <p:nvPr/>
          </p:nvSpPr>
          <p:spPr bwMode="auto">
            <a:xfrm>
              <a:off x="1186" y="2826"/>
              <a:ext cx="112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IN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8693" name="Rectangle 35"/>
            <p:cNvSpPr>
              <a:spLocks noChangeArrowheads="1"/>
            </p:cNvSpPr>
            <p:nvPr/>
          </p:nvSpPr>
          <p:spPr bwMode="auto">
            <a:xfrm>
              <a:off x="1480" y="2778"/>
              <a:ext cx="106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IA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8694" name="Rectangle 36"/>
            <p:cNvSpPr>
              <a:spLocks noChangeArrowheads="1"/>
            </p:cNvSpPr>
            <p:nvPr/>
          </p:nvSpPr>
          <p:spPr bwMode="auto">
            <a:xfrm>
              <a:off x="1984" y="2694"/>
              <a:ext cx="119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KS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8695" name="Rectangle 37"/>
            <p:cNvSpPr>
              <a:spLocks noChangeArrowheads="1"/>
            </p:cNvSpPr>
            <p:nvPr/>
          </p:nvSpPr>
          <p:spPr bwMode="auto">
            <a:xfrm>
              <a:off x="1390" y="2964"/>
              <a:ext cx="11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LA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8696" name="Rectangle 38"/>
            <p:cNvSpPr>
              <a:spLocks noChangeArrowheads="1"/>
            </p:cNvSpPr>
            <p:nvPr/>
          </p:nvSpPr>
          <p:spPr bwMode="auto">
            <a:xfrm>
              <a:off x="1384" y="3060"/>
              <a:ext cx="131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ME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8697" name="Rectangle 39"/>
            <p:cNvSpPr>
              <a:spLocks noChangeArrowheads="1"/>
            </p:cNvSpPr>
            <p:nvPr/>
          </p:nvSpPr>
          <p:spPr bwMode="auto">
            <a:xfrm>
              <a:off x="2356" y="2418"/>
              <a:ext cx="142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MD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8698" name="Rectangle 40"/>
            <p:cNvSpPr>
              <a:spLocks noChangeArrowheads="1"/>
            </p:cNvSpPr>
            <p:nvPr/>
          </p:nvSpPr>
          <p:spPr bwMode="auto">
            <a:xfrm>
              <a:off x="2440" y="2550"/>
              <a:ext cx="13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MA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8699" name="Rectangle 41"/>
            <p:cNvSpPr>
              <a:spLocks noChangeArrowheads="1"/>
            </p:cNvSpPr>
            <p:nvPr/>
          </p:nvSpPr>
          <p:spPr bwMode="auto">
            <a:xfrm>
              <a:off x="1966" y="2898"/>
              <a:ext cx="131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MT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8700" name="Rectangle 42"/>
            <p:cNvSpPr>
              <a:spLocks noChangeArrowheads="1"/>
            </p:cNvSpPr>
            <p:nvPr/>
          </p:nvSpPr>
          <p:spPr bwMode="auto">
            <a:xfrm>
              <a:off x="1882" y="2874"/>
              <a:ext cx="12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NE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8701" name="Rectangle 43"/>
            <p:cNvSpPr>
              <a:spLocks noChangeArrowheads="1"/>
            </p:cNvSpPr>
            <p:nvPr/>
          </p:nvSpPr>
          <p:spPr bwMode="auto">
            <a:xfrm>
              <a:off x="1432" y="2298"/>
              <a:ext cx="129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NV</a:t>
              </a:r>
            </a:p>
          </p:txBody>
        </p:sp>
        <p:sp>
          <p:nvSpPr>
            <p:cNvPr id="28702" name="Rectangle 44"/>
            <p:cNvSpPr>
              <a:spLocks noChangeArrowheads="1"/>
            </p:cNvSpPr>
            <p:nvPr/>
          </p:nvSpPr>
          <p:spPr bwMode="auto">
            <a:xfrm>
              <a:off x="2182" y="2298"/>
              <a:ext cx="112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NJ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8703" name="Rectangle 45"/>
            <p:cNvSpPr>
              <a:spLocks noChangeArrowheads="1"/>
            </p:cNvSpPr>
            <p:nvPr/>
          </p:nvSpPr>
          <p:spPr bwMode="auto">
            <a:xfrm>
              <a:off x="2092" y="2454"/>
              <a:ext cx="127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NY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8704" name="Rectangle 46"/>
            <p:cNvSpPr>
              <a:spLocks noChangeArrowheads="1"/>
            </p:cNvSpPr>
            <p:nvPr/>
          </p:nvSpPr>
          <p:spPr bwMode="auto">
            <a:xfrm>
              <a:off x="1288" y="3102"/>
              <a:ext cx="126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NC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28705" name="Rectangle 47"/>
            <p:cNvSpPr>
              <a:spLocks noChangeArrowheads="1"/>
            </p:cNvSpPr>
            <p:nvPr/>
          </p:nvSpPr>
          <p:spPr bwMode="auto">
            <a:xfrm>
              <a:off x="1636" y="3156"/>
              <a:ext cx="13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ND</a:t>
              </a:r>
            </a:p>
          </p:txBody>
        </p:sp>
        <p:sp>
          <p:nvSpPr>
            <p:cNvPr id="28706" name="Rectangle 48"/>
            <p:cNvSpPr>
              <a:spLocks noChangeArrowheads="1"/>
            </p:cNvSpPr>
            <p:nvPr/>
          </p:nvSpPr>
          <p:spPr bwMode="auto">
            <a:xfrm>
              <a:off x="1354" y="2676"/>
              <a:ext cx="13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OH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8707" name="Rectangle 49"/>
            <p:cNvSpPr>
              <a:spLocks noChangeArrowheads="1"/>
            </p:cNvSpPr>
            <p:nvPr/>
          </p:nvSpPr>
          <p:spPr bwMode="auto">
            <a:xfrm>
              <a:off x="1582" y="2796"/>
              <a:ext cx="130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dirty="0">
                  <a:latin typeface="Verdana" pitchFamily="34" charset="0"/>
                </a:rPr>
                <a:t>OK</a:t>
              </a:r>
              <a:endParaRPr lang="en-US" sz="1800" b="0" dirty="0">
                <a:latin typeface="Arial" charset="0"/>
              </a:endParaRPr>
            </a:p>
          </p:txBody>
        </p:sp>
        <p:sp>
          <p:nvSpPr>
            <p:cNvPr id="28708" name="Rectangle 50"/>
            <p:cNvSpPr>
              <a:spLocks noChangeArrowheads="1"/>
            </p:cNvSpPr>
            <p:nvPr/>
          </p:nvSpPr>
          <p:spPr bwMode="auto">
            <a:xfrm>
              <a:off x="2038" y="2658"/>
              <a:ext cx="131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OR</a:t>
              </a:r>
            </a:p>
          </p:txBody>
        </p:sp>
        <p:sp>
          <p:nvSpPr>
            <p:cNvPr id="28709" name="Rectangle 51"/>
            <p:cNvSpPr>
              <a:spLocks noChangeArrowheads="1"/>
            </p:cNvSpPr>
            <p:nvPr/>
          </p:nvSpPr>
          <p:spPr bwMode="auto">
            <a:xfrm>
              <a:off x="1390" y="2664"/>
              <a:ext cx="121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PA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8710" name="Rectangle 52"/>
            <p:cNvSpPr>
              <a:spLocks noChangeArrowheads="1"/>
            </p:cNvSpPr>
            <p:nvPr/>
          </p:nvSpPr>
          <p:spPr bwMode="auto">
            <a:xfrm>
              <a:off x="1870" y="2760"/>
              <a:ext cx="107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RI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8711" name="Rectangle 53"/>
            <p:cNvSpPr>
              <a:spLocks noChangeArrowheads="1"/>
            </p:cNvSpPr>
            <p:nvPr/>
          </p:nvSpPr>
          <p:spPr bwMode="auto">
            <a:xfrm>
              <a:off x="1240" y="3198"/>
              <a:ext cx="11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SC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8712" name="Rectangle 54"/>
            <p:cNvSpPr>
              <a:spLocks noChangeArrowheads="1"/>
            </p:cNvSpPr>
            <p:nvPr/>
          </p:nvSpPr>
          <p:spPr bwMode="auto">
            <a:xfrm>
              <a:off x="1528" y="3120"/>
              <a:ext cx="12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SD</a:t>
              </a:r>
            </a:p>
          </p:txBody>
        </p:sp>
        <p:sp>
          <p:nvSpPr>
            <p:cNvPr id="28713" name="Rectangle 55"/>
            <p:cNvSpPr>
              <a:spLocks noChangeArrowheads="1"/>
            </p:cNvSpPr>
            <p:nvPr/>
          </p:nvSpPr>
          <p:spPr bwMode="auto">
            <a:xfrm>
              <a:off x="2146" y="3000"/>
              <a:ext cx="116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VT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8714" name="Rectangle 56"/>
            <p:cNvSpPr>
              <a:spLocks noChangeArrowheads="1"/>
            </p:cNvSpPr>
            <p:nvPr/>
          </p:nvSpPr>
          <p:spPr bwMode="auto">
            <a:xfrm>
              <a:off x="2200" y="2652"/>
              <a:ext cx="12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VA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8715" name="Rectangle 57"/>
            <p:cNvSpPr>
              <a:spLocks noChangeArrowheads="1"/>
            </p:cNvSpPr>
            <p:nvPr/>
          </p:nvSpPr>
          <p:spPr bwMode="auto">
            <a:xfrm>
              <a:off x="2272" y="2496"/>
              <a:ext cx="152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WA</a:t>
              </a:r>
            </a:p>
          </p:txBody>
        </p:sp>
        <p:sp>
          <p:nvSpPr>
            <p:cNvPr id="28716" name="Rectangle 58"/>
            <p:cNvSpPr>
              <a:spLocks noChangeArrowheads="1"/>
            </p:cNvSpPr>
            <p:nvPr/>
          </p:nvSpPr>
          <p:spPr bwMode="auto">
            <a:xfrm>
              <a:off x="1780" y="2658"/>
              <a:ext cx="171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FF00"/>
                  </a:solidFill>
                  <a:latin typeface="Verdana" pitchFamily="34" charset="0"/>
                </a:rPr>
                <a:t>US</a:t>
              </a:r>
              <a:endParaRPr lang="en-US" sz="1400" b="0">
                <a:solidFill>
                  <a:srgbClr val="00FF00"/>
                </a:solidFill>
                <a:latin typeface="Arial" charset="0"/>
              </a:endParaRPr>
            </a:p>
          </p:txBody>
        </p:sp>
        <p:sp>
          <p:nvSpPr>
            <p:cNvPr id="28717" name="Rectangle 59"/>
            <p:cNvSpPr>
              <a:spLocks noChangeArrowheads="1"/>
            </p:cNvSpPr>
            <p:nvPr/>
          </p:nvSpPr>
          <p:spPr bwMode="auto">
            <a:xfrm>
              <a:off x="1162" y="3198"/>
              <a:ext cx="11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AL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8718" name="Rectangle 60"/>
            <p:cNvSpPr>
              <a:spLocks noChangeArrowheads="1"/>
            </p:cNvSpPr>
            <p:nvPr/>
          </p:nvSpPr>
          <p:spPr bwMode="auto">
            <a:xfrm>
              <a:off x="2250" y="2248"/>
              <a:ext cx="120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CA</a:t>
              </a:r>
              <a:endParaRPr lang="en-US" sz="1000" b="0">
                <a:solidFill>
                  <a:srgbClr val="FF0000"/>
                </a:solidFill>
                <a:latin typeface="Arial" charset="0"/>
              </a:endParaRPr>
            </a:p>
          </p:txBody>
        </p:sp>
        <p:sp>
          <p:nvSpPr>
            <p:cNvPr id="28719" name="Rectangle 61"/>
            <p:cNvSpPr>
              <a:spLocks noChangeArrowheads="1"/>
            </p:cNvSpPr>
            <p:nvPr/>
          </p:nvSpPr>
          <p:spPr bwMode="auto">
            <a:xfrm>
              <a:off x="2806" y="2490"/>
              <a:ext cx="126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CO</a:t>
              </a:r>
            </a:p>
          </p:txBody>
        </p:sp>
        <p:sp>
          <p:nvSpPr>
            <p:cNvPr id="28720" name="Rectangle 62"/>
            <p:cNvSpPr>
              <a:spLocks noChangeArrowheads="1"/>
            </p:cNvSpPr>
            <p:nvPr/>
          </p:nvSpPr>
          <p:spPr bwMode="auto">
            <a:xfrm>
              <a:off x="2482" y="2118"/>
              <a:ext cx="11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CT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8721" name="Rectangle 63"/>
            <p:cNvSpPr>
              <a:spLocks noChangeArrowheads="1"/>
            </p:cNvSpPr>
            <p:nvPr/>
          </p:nvSpPr>
          <p:spPr bwMode="auto">
            <a:xfrm>
              <a:off x="1510" y="2700"/>
              <a:ext cx="10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FL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8722" name="Rectangle 64"/>
            <p:cNvSpPr>
              <a:spLocks noChangeArrowheads="1"/>
            </p:cNvSpPr>
            <p:nvPr/>
          </p:nvSpPr>
          <p:spPr bwMode="auto">
            <a:xfrm>
              <a:off x="1630" y="3024"/>
              <a:ext cx="110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ID</a:t>
              </a:r>
            </a:p>
          </p:txBody>
        </p:sp>
        <p:sp>
          <p:nvSpPr>
            <p:cNvPr id="28723" name="Rectangle 65"/>
            <p:cNvSpPr>
              <a:spLocks noChangeArrowheads="1"/>
            </p:cNvSpPr>
            <p:nvPr/>
          </p:nvSpPr>
          <p:spPr bwMode="auto">
            <a:xfrm>
              <a:off x="958" y="3114"/>
              <a:ext cx="121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KY</a:t>
              </a:r>
            </a:p>
          </p:txBody>
        </p:sp>
        <p:sp>
          <p:nvSpPr>
            <p:cNvPr id="28724" name="Rectangle 66"/>
            <p:cNvSpPr>
              <a:spLocks noChangeArrowheads="1"/>
            </p:cNvSpPr>
            <p:nvPr/>
          </p:nvSpPr>
          <p:spPr bwMode="auto">
            <a:xfrm>
              <a:off x="1630" y="2670"/>
              <a:ext cx="120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MI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8725" name="Rectangle 67"/>
            <p:cNvSpPr>
              <a:spLocks noChangeArrowheads="1"/>
            </p:cNvSpPr>
            <p:nvPr/>
          </p:nvSpPr>
          <p:spPr bwMode="auto">
            <a:xfrm>
              <a:off x="2062" y="2598"/>
              <a:ext cx="1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MN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8726" name="Rectangle 68"/>
            <p:cNvSpPr>
              <a:spLocks noChangeArrowheads="1"/>
            </p:cNvSpPr>
            <p:nvPr/>
          </p:nvSpPr>
          <p:spPr bwMode="auto">
            <a:xfrm>
              <a:off x="1162" y="3354"/>
              <a:ext cx="13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MS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8727" name="Rectangle 69"/>
            <p:cNvSpPr>
              <a:spLocks noChangeArrowheads="1"/>
            </p:cNvSpPr>
            <p:nvPr/>
          </p:nvSpPr>
          <p:spPr bwMode="auto">
            <a:xfrm>
              <a:off x="1444" y="2832"/>
              <a:ext cx="1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MO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8728" name="Rectangle 70"/>
            <p:cNvSpPr>
              <a:spLocks noChangeArrowheads="1"/>
            </p:cNvSpPr>
            <p:nvPr/>
          </p:nvSpPr>
          <p:spPr bwMode="auto">
            <a:xfrm>
              <a:off x="2080" y="2712"/>
              <a:ext cx="13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NH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8729" name="Rectangle 71"/>
            <p:cNvSpPr>
              <a:spLocks noChangeArrowheads="1"/>
            </p:cNvSpPr>
            <p:nvPr/>
          </p:nvSpPr>
          <p:spPr bwMode="auto">
            <a:xfrm>
              <a:off x="1822" y="3060"/>
              <a:ext cx="1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NM</a:t>
              </a:r>
            </a:p>
          </p:txBody>
        </p:sp>
        <p:sp>
          <p:nvSpPr>
            <p:cNvPr id="28730" name="Rectangle 72"/>
            <p:cNvSpPr>
              <a:spLocks noChangeArrowheads="1"/>
            </p:cNvSpPr>
            <p:nvPr/>
          </p:nvSpPr>
          <p:spPr bwMode="auto">
            <a:xfrm>
              <a:off x="1182" y="3102"/>
              <a:ext cx="12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TN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8731" name="Rectangle 73"/>
            <p:cNvSpPr>
              <a:spLocks noChangeArrowheads="1"/>
            </p:cNvSpPr>
            <p:nvPr/>
          </p:nvSpPr>
          <p:spPr bwMode="auto">
            <a:xfrm>
              <a:off x="1930" y="2766"/>
              <a:ext cx="116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TX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8732" name="Rectangle 74"/>
            <p:cNvSpPr>
              <a:spLocks noChangeArrowheads="1"/>
            </p:cNvSpPr>
            <p:nvPr/>
          </p:nvSpPr>
          <p:spPr bwMode="auto">
            <a:xfrm>
              <a:off x="2368" y="3012"/>
              <a:ext cx="120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UT</a:t>
              </a:r>
            </a:p>
          </p:txBody>
        </p:sp>
        <p:sp>
          <p:nvSpPr>
            <p:cNvPr id="28733" name="Rectangle 75"/>
            <p:cNvSpPr>
              <a:spLocks noChangeArrowheads="1"/>
            </p:cNvSpPr>
            <p:nvPr/>
          </p:nvSpPr>
          <p:spPr bwMode="auto">
            <a:xfrm>
              <a:off x="826" y="3108"/>
              <a:ext cx="151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WV</a:t>
              </a:r>
            </a:p>
          </p:txBody>
        </p:sp>
        <p:sp>
          <p:nvSpPr>
            <p:cNvPr id="28734" name="Rectangle 76"/>
            <p:cNvSpPr>
              <a:spLocks noChangeArrowheads="1"/>
            </p:cNvSpPr>
            <p:nvPr/>
          </p:nvSpPr>
          <p:spPr bwMode="auto">
            <a:xfrm>
              <a:off x="1618" y="2676"/>
              <a:ext cx="13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WI</a:t>
              </a:r>
            </a:p>
          </p:txBody>
        </p:sp>
        <p:sp>
          <p:nvSpPr>
            <p:cNvPr id="28735" name="Rectangle 77"/>
            <p:cNvSpPr>
              <a:spLocks noChangeArrowheads="1"/>
            </p:cNvSpPr>
            <p:nvPr/>
          </p:nvSpPr>
          <p:spPr bwMode="auto">
            <a:xfrm>
              <a:off x="1852" y="2298"/>
              <a:ext cx="149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WY</a:t>
              </a:r>
            </a:p>
          </p:txBody>
        </p:sp>
        <p:sp>
          <p:nvSpPr>
            <p:cNvPr id="28736" name="Rectangle 78"/>
            <p:cNvSpPr>
              <a:spLocks noChangeArrowheads="1"/>
            </p:cNvSpPr>
            <p:nvPr/>
          </p:nvSpPr>
          <p:spPr bwMode="auto">
            <a:xfrm>
              <a:off x="322" y="3516"/>
              <a:ext cx="33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latin typeface="Verdana" pitchFamily="34" charset="0"/>
                </a:rPr>
                <a:t>$15,000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8737" name="Rectangle 79"/>
            <p:cNvSpPr>
              <a:spLocks noChangeArrowheads="1"/>
            </p:cNvSpPr>
            <p:nvPr/>
          </p:nvSpPr>
          <p:spPr bwMode="auto">
            <a:xfrm>
              <a:off x="322" y="2850"/>
              <a:ext cx="33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latin typeface="Verdana" pitchFamily="34" charset="0"/>
                </a:rPr>
                <a:t>$22,000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8738" name="Rectangle 80"/>
            <p:cNvSpPr>
              <a:spLocks noChangeArrowheads="1"/>
            </p:cNvSpPr>
            <p:nvPr/>
          </p:nvSpPr>
          <p:spPr bwMode="auto">
            <a:xfrm>
              <a:off x="322" y="2178"/>
              <a:ext cx="33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latin typeface="Verdana" pitchFamily="34" charset="0"/>
                </a:rPr>
                <a:t>$29,000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8739" name="Rectangle 81"/>
            <p:cNvSpPr>
              <a:spLocks noChangeArrowheads="1"/>
            </p:cNvSpPr>
            <p:nvPr/>
          </p:nvSpPr>
          <p:spPr bwMode="auto">
            <a:xfrm>
              <a:off x="322" y="1512"/>
              <a:ext cx="33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latin typeface="Verdana" pitchFamily="34" charset="0"/>
                </a:rPr>
                <a:t>$36,000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8740" name="Rectangle 82"/>
            <p:cNvSpPr>
              <a:spLocks noChangeArrowheads="1"/>
            </p:cNvSpPr>
            <p:nvPr/>
          </p:nvSpPr>
          <p:spPr bwMode="auto">
            <a:xfrm>
              <a:off x="322" y="840"/>
              <a:ext cx="33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latin typeface="Verdana" pitchFamily="34" charset="0"/>
                </a:rPr>
                <a:t>$43,000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8741" name="Rectangle 83"/>
            <p:cNvSpPr>
              <a:spLocks noChangeArrowheads="1"/>
            </p:cNvSpPr>
            <p:nvPr/>
          </p:nvSpPr>
          <p:spPr bwMode="auto">
            <a:xfrm>
              <a:off x="322" y="174"/>
              <a:ext cx="33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latin typeface="Verdana" pitchFamily="34" charset="0"/>
                </a:rPr>
                <a:t>$50,000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8742" name="Rectangle 84"/>
            <p:cNvSpPr>
              <a:spLocks noChangeArrowheads="1"/>
            </p:cNvSpPr>
            <p:nvPr/>
          </p:nvSpPr>
          <p:spPr bwMode="auto">
            <a:xfrm>
              <a:off x="646" y="3630"/>
              <a:ext cx="112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>
                  <a:latin typeface="Verdana" pitchFamily="34" charset="0"/>
                </a:rPr>
                <a:t>10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8743" name="Rectangle 85"/>
            <p:cNvSpPr>
              <a:spLocks noChangeArrowheads="1"/>
            </p:cNvSpPr>
            <p:nvPr/>
          </p:nvSpPr>
          <p:spPr bwMode="auto">
            <a:xfrm>
              <a:off x="1342" y="3630"/>
              <a:ext cx="112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>
                  <a:latin typeface="Verdana" pitchFamily="34" charset="0"/>
                </a:rPr>
                <a:t>15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8744" name="Rectangle 86"/>
            <p:cNvSpPr>
              <a:spLocks noChangeArrowheads="1"/>
            </p:cNvSpPr>
            <p:nvPr/>
          </p:nvSpPr>
          <p:spPr bwMode="auto">
            <a:xfrm>
              <a:off x="2044" y="3630"/>
              <a:ext cx="112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>
                  <a:latin typeface="Verdana" pitchFamily="34" charset="0"/>
                </a:rPr>
                <a:t>20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8745" name="Rectangle 87"/>
            <p:cNvSpPr>
              <a:spLocks noChangeArrowheads="1"/>
            </p:cNvSpPr>
            <p:nvPr/>
          </p:nvSpPr>
          <p:spPr bwMode="auto">
            <a:xfrm>
              <a:off x="2740" y="3630"/>
              <a:ext cx="112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>
                  <a:latin typeface="Verdana" pitchFamily="34" charset="0"/>
                </a:rPr>
                <a:t>25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8746" name="Rectangle 88"/>
            <p:cNvSpPr>
              <a:spLocks noChangeArrowheads="1"/>
            </p:cNvSpPr>
            <p:nvPr/>
          </p:nvSpPr>
          <p:spPr bwMode="auto">
            <a:xfrm>
              <a:off x="3442" y="3630"/>
              <a:ext cx="112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>
                  <a:latin typeface="Verdana" pitchFamily="34" charset="0"/>
                </a:rPr>
                <a:t>30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8747" name="Rectangle 89"/>
            <p:cNvSpPr>
              <a:spLocks noChangeArrowheads="1"/>
            </p:cNvSpPr>
            <p:nvPr/>
          </p:nvSpPr>
          <p:spPr bwMode="auto">
            <a:xfrm>
              <a:off x="4138" y="3630"/>
              <a:ext cx="112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>
                  <a:latin typeface="Verdana" pitchFamily="34" charset="0"/>
                </a:rPr>
                <a:t>35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8748" name="Rectangle 90"/>
            <p:cNvSpPr>
              <a:spLocks noChangeArrowheads="1"/>
            </p:cNvSpPr>
            <p:nvPr/>
          </p:nvSpPr>
          <p:spPr bwMode="auto">
            <a:xfrm>
              <a:off x="4840" y="3630"/>
              <a:ext cx="112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>
                  <a:latin typeface="Verdana" pitchFamily="34" charset="0"/>
                </a:rPr>
                <a:t>40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8749" name="Rectangle 91"/>
            <p:cNvSpPr>
              <a:spLocks noChangeArrowheads="1"/>
            </p:cNvSpPr>
            <p:nvPr/>
          </p:nvSpPr>
          <p:spPr bwMode="auto">
            <a:xfrm>
              <a:off x="5536" y="3630"/>
              <a:ext cx="112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>
                  <a:latin typeface="Verdana" pitchFamily="34" charset="0"/>
                </a:rPr>
                <a:t>45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8750" name="Rectangle 92"/>
            <p:cNvSpPr>
              <a:spLocks noChangeArrowheads="1"/>
            </p:cNvSpPr>
            <p:nvPr/>
          </p:nvSpPr>
          <p:spPr bwMode="auto">
            <a:xfrm>
              <a:off x="1822" y="2790"/>
              <a:ext cx="117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AZ</a:t>
              </a:r>
            </a:p>
          </p:txBody>
        </p:sp>
        <p:sp>
          <p:nvSpPr>
            <p:cNvPr id="28751" name="Text Box 93"/>
            <p:cNvSpPr txBox="1">
              <a:spLocks noChangeArrowheads="1"/>
            </p:cNvSpPr>
            <p:nvPr/>
          </p:nvSpPr>
          <p:spPr bwMode="auto">
            <a:xfrm rot="-5400000">
              <a:off x="-968" y="1876"/>
              <a:ext cx="2095" cy="1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>
                  <a:solidFill>
                    <a:schemeClr val="accent2"/>
                  </a:solidFill>
                  <a:latin typeface="Verdana" pitchFamily="34" charset="0"/>
                </a:rPr>
                <a:t>Personal Income Per Capita</a:t>
              </a:r>
            </a:p>
          </p:txBody>
        </p:sp>
        <p:sp>
          <p:nvSpPr>
            <p:cNvPr id="28752" name="Text Box 94"/>
            <p:cNvSpPr txBox="1">
              <a:spLocks noChangeArrowheads="1"/>
            </p:cNvSpPr>
            <p:nvPr/>
          </p:nvSpPr>
          <p:spPr bwMode="auto">
            <a:xfrm>
              <a:off x="1387" y="3748"/>
              <a:ext cx="3600" cy="1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>
                  <a:solidFill>
                    <a:schemeClr val="accent2"/>
                  </a:solidFill>
                  <a:latin typeface="Verdana" pitchFamily="34" charset="0"/>
                </a:rPr>
                <a:t>Percent of Adults Age 25-64 with Bachelor’s Degrees</a:t>
              </a:r>
            </a:p>
          </p:txBody>
        </p:sp>
        <p:sp>
          <p:nvSpPr>
            <p:cNvPr id="28753" name="Text Box 95"/>
            <p:cNvSpPr txBox="1">
              <a:spLocks noChangeArrowheads="1"/>
            </p:cNvSpPr>
            <p:nvPr/>
          </p:nvSpPr>
          <p:spPr bwMode="auto">
            <a:xfrm>
              <a:off x="1435" y="372"/>
              <a:ext cx="727" cy="260"/>
            </a:xfrm>
            <a:prstGeom prst="rect">
              <a:avLst/>
            </a:prstGeom>
            <a:solidFill>
              <a:srgbClr val="0066CC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0">
                  <a:solidFill>
                    <a:schemeClr val="bg1"/>
                  </a:solidFill>
                  <a:latin typeface="Verdana" pitchFamily="34" charset="0"/>
                </a:rPr>
                <a:t>1980</a:t>
              </a:r>
            </a:p>
          </p:txBody>
        </p:sp>
        <p:sp>
          <p:nvSpPr>
            <p:cNvPr id="28754" name="Rectangle 96"/>
            <p:cNvSpPr>
              <a:spLocks noChangeArrowheads="1"/>
            </p:cNvSpPr>
            <p:nvPr/>
          </p:nvSpPr>
          <p:spPr bwMode="auto">
            <a:xfrm>
              <a:off x="4171" y="3108"/>
              <a:ext cx="1045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latin typeface="Verdana" pitchFamily="34" charset="0"/>
                </a:rPr>
                <a:t>Correlation = 0.64</a:t>
              </a:r>
              <a:endParaRPr lang="en-US" b="0">
                <a:latin typeface="Arial" charset="0"/>
              </a:endParaRPr>
            </a:p>
          </p:txBody>
        </p:sp>
      </p:grpSp>
      <p:sp>
        <p:nvSpPr>
          <p:cNvPr id="4629601" name="Text Box 97"/>
          <p:cNvSpPr txBox="1">
            <a:spLocks noChangeArrowheads="1"/>
          </p:cNvSpPr>
          <p:nvPr/>
        </p:nvSpPr>
        <p:spPr bwMode="auto">
          <a:xfrm>
            <a:off x="2808288" y="6199188"/>
            <a:ext cx="6096000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sz="1050" b="0" dirty="0">
                <a:latin typeface="Trebuchet MS" pitchFamily="34" charset="0"/>
              </a:rPr>
              <a:t>Source:  U.S. Census Bureau, Decennial Census’ and American Community Survey</a:t>
            </a:r>
            <a:endParaRPr lang="en-US" sz="1050" b="0" i="1" dirty="0">
              <a:latin typeface="Trebuchet MS" pitchFamily="34" charset="0"/>
            </a:endParaRPr>
          </a:p>
        </p:txBody>
      </p:sp>
      <p:sp>
        <p:nvSpPr>
          <p:cNvPr id="28676" name="Rectangle 98"/>
          <p:cNvSpPr>
            <a:spLocks noGrp="1" noChangeArrowheads="1"/>
          </p:cNvSpPr>
          <p:nvPr>
            <p:ph type="title"/>
          </p:nvPr>
        </p:nvSpPr>
        <p:spPr>
          <a:xfrm>
            <a:off x="457200" y="19050"/>
            <a:ext cx="8229600" cy="957263"/>
          </a:xfrm>
        </p:spPr>
        <p:txBody>
          <a:bodyPr/>
          <a:lstStyle/>
          <a:p>
            <a:r>
              <a:rPr lang="en-US" sz="2400" smtClean="0"/>
              <a:t>Educational Attainment and Income</a:t>
            </a:r>
          </a:p>
        </p:txBody>
      </p:sp>
      <p:sp>
        <p:nvSpPr>
          <p:cNvPr id="101" name="Slide Number Placeholder 100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3F6BA04F-1D57-44DB-861F-C9FAA565BD3D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103" name="Oval 102"/>
          <p:cNvSpPr/>
          <p:nvPr/>
        </p:nvSpPr>
        <p:spPr>
          <a:xfrm>
            <a:off x="1946031" y="5064369"/>
            <a:ext cx="228600" cy="228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itle 1"/>
          <p:cNvSpPr>
            <a:spLocks noGrp="1"/>
          </p:cNvSpPr>
          <p:nvPr>
            <p:ph type="title"/>
          </p:nvPr>
        </p:nvSpPr>
        <p:spPr>
          <a:xfrm>
            <a:off x="457200" y="250825"/>
            <a:ext cx="8229600" cy="957263"/>
          </a:xfrm>
        </p:spPr>
        <p:txBody>
          <a:bodyPr/>
          <a:lstStyle/>
          <a:p>
            <a:r>
              <a:rPr lang="en-US" smtClean="0"/>
              <a:t>Difference in Median Earnings Between a High School Diploma and a Bachelor’s Degree, 2008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F619C609-4148-4B7E-93DF-6537A3885671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  <p:graphicFrame>
        <p:nvGraphicFramePr>
          <p:cNvPr id="2050" name="Chart 3"/>
          <p:cNvGraphicFramePr>
            <a:graphicFrameLocks/>
          </p:cNvGraphicFramePr>
          <p:nvPr/>
        </p:nvGraphicFramePr>
        <p:xfrm>
          <a:off x="574675" y="1303338"/>
          <a:ext cx="7905750" cy="5267325"/>
        </p:xfrm>
        <a:graphic>
          <a:graphicData uri="http://schemas.openxmlformats.org/presentationml/2006/ole">
            <p:oleObj spid="_x0000_s84994" name="Chart" r:id="rId3" imgW="7905750" imgH="5267325" progId="Excel.Sheet.8">
              <p:embed/>
            </p:oleObj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957263"/>
          </a:xfrm>
        </p:spPr>
        <p:txBody>
          <a:bodyPr/>
          <a:lstStyle/>
          <a:p>
            <a:r>
              <a:rPr lang="en-US" sz="2400" smtClean="0"/>
              <a:t>Educational Attainment and Income</a:t>
            </a:r>
          </a:p>
        </p:txBody>
      </p:sp>
      <p:sp>
        <p:nvSpPr>
          <p:cNvPr id="29699" name="Text Box 3"/>
          <p:cNvSpPr txBox="1">
            <a:spLocks noChangeArrowheads="1"/>
          </p:cNvSpPr>
          <p:nvPr/>
        </p:nvSpPr>
        <p:spPr bwMode="auto">
          <a:xfrm>
            <a:off x="2808288" y="6262688"/>
            <a:ext cx="609600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000" b="0">
                <a:latin typeface="Trebuchet MS" pitchFamily="34" charset="0"/>
              </a:rPr>
              <a:t>Source:  U.S. Census Bureau, Decennial Census’ and American Community Survey</a:t>
            </a:r>
            <a:endParaRPr lang="en-US" sz="1000" b="0" i="1">
              <a:latin typeface="Trebuchet MS" pitchFamily="34" charset="0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762000" y="990600"/>
            <a:ext cx="7815263" cy="5313363"/>
            <a:chOff x="104" y="172"/>
            <a:chExt cx="5546" cy="3771"/>
          </a:xfrm>
        </p:grpSpPr>
        <p:sp>
          <p:nvSpPr>
            <p:cNvPr id="29703" name="Line 5"/>
            <p:cNvSpPr>
              <a:spLocks noChangeShapeType="1"/>
            </p:cNvSpPr>
            <p:nvPr/>
          </p:nvSpPr>
          <p:spPr bwMode="auto">
            <a:xfrm>
              <a:off x="702" y="2896"/>
              <a:ext cx="4890" cy="1"/>
            </a:xfrm>
            <a:prstGeom prst="line">
              <a:avLst/>
            </a:prstGeom>
            <a:noFill/>
            <a:ln w="3175">
              <a:solidFill>
                <a:srgbClr val="99CC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04" name="Line 6"/>
            <p:cNvSpPr>
              <a:spLocks noChangeShapeType="1"/>
            </p:cNvSpPr>
            <p:nvPr/>
          </p:nvSpPr>
          <p:spPr bwMode="auto">
            <a:xfrm>
              <a:off x="702" y="2224"/>
              <a:ext cx="4890" cy="1"/>
            </a:xfrm>
            <a:prstGeom prst="line">
              <a:avLst/>
            </a:prstGeom>
            <a:noFill/>
            <a:ln w="3175">
              <a:solidFill>
                <a:srgbClr val="99CC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Line 7"/>
            <p:cNvSpPr>
              <a:spLocks noChangeShapeType="1"/>
            </p:cNvSpPr>
            <p:nvPr/>
          </p:nvSpPr>
          <p:spPr bwMode="auto">
            <a:xfrm>
              <a:off x="702" y="1558"/>
              <a:ext cx="4890" cy="1"/>
            </a:xfrm>
            <a:prstGeom prst="line">
              <a:avLst/>
            </a:prstGeom>
            <a:noFill/>
            <a:ln w="3175">
              <a:solidFill>
                <a:srgbClr val="99CC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06" name="Line 8"/>
            <p:cNvSpPr>
              <a:spLocks noChangeShapeType="1"/>
            </p:cNvSpPr>
            <p:nvPr/>
          </p:nvSpPr>
          <p:spPr bwMode="auto">
            <a:xfrm>
              <a:off x="702" y="886"/>
              <a:ext cx="4890" cy="1"/>
            </a:xfrm>
            <a:prstGeom prst="line">
              <a:avLst/>
            </a:prstGeom>
            <a:noFill/>
            <a:ln w="3175">
              <a:solidFill>
                <a:srgbClr val="99CC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07" name="Line 9"/>
            <p:cNvSpPr>
              <a:spLocks noChangeShapeType="1"/>
            </p:cNvSpPr>
            <p:nvPr/>
          </p:nvSpPr>
          <p:spPr bwMode="auto">
            <a:xfrm>
              <a:off x="702" y="220"/>
              <a:ext cx="4890" cy="1"/>
            </a:xfrm>
            <a:prstGeom prst="line">
              <a:avLst/>
            </a:prstGeom>
            <a:noFill/>
            <a:ln w="3175">
              <a:solidFill>
                <a:srgbClr val="99CC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" name="Group 10"/>
            <p:cNvGrpSpPr>
              <a:grpSpLocks/>
            </p:cNvGrpSpPr>
            <p:nvPr/>
          </p:nvGrpSpPr>
          <p:grpSpPr bwMode="auto">
            <a:xfrm>
              <a:off x="678" y="220"/>
              <a:ext cx="4915" cy="3366"/>
              <a:chOff x="585" y="426"/>
              <a:chExt cx="4915" cy="3366"/>
            </a:xfrm>
          </p:grpSpPr>
          <p:grpSp>
            <p:nvGrpSpPr>
              <p:cNvPr id="4" name="Group 11"/>
              <p:cNvGrpSpPr>
                <a:grpSpLocks/>
              </p:cNvGrpSpPr>
              <p:nvPr/>
            </p:nvGrpSpPr>
            <p:grpSpPr bwMode="auto">
              <a:xfrm>
                <a:off x="585" y="426"/>
                <a:ext cx="25" cy="3366"/>
                <a:chOff x="585" y="426"/>
                <a:chExt cx="25" cy="3366"/>
              </a:xfrm>
            </p:grpSpPr>
            <p:sp>
              <p:nvSpPr>
                <p:cNvPr id="29789" name="Line 12"/>
                <p:cNvSpPr>
                  <a:spLocks noChangeShapeType="1"/>
                </p:cNvSpPr>
                <p:nvPr/>
              </p:nvSpPr>
              <p:spPr bwMode="auto">
                <a:xfrm>
                  <a:off x="609" y="426"/>
                  <a:ext cx="1" cy="3342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790" name="Line 13"/>
                <p:cNvSpPr>
                  <a:spLocks noChangeShapeType="1"/>
                </p:cNvSpPr>
                <p:nvPr/>
              </p:nvSpPr>
              <p:spPr bwMode="auto">
                <a:xfrm>
                  <a:off x="585" y="3768"/>
                  <a:ext cx="24" cy="1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791" name="Line 14"/>
                <p:cNvSpPr>
                  <a:spLocks noChangeShapeType="1"/>
                </p:cNvSpPr>
                <p:nvPr/>
              </p:nvSpPr>
              <p:spPr bwMode="auto">
                <a:xfrm>
                  <a:off x="585" y="3102"/>
                  <a:ext cx="24" cy="1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792" name="Line 15"/>
                <p:cNvSpPr>
                  <a:spLocks noChangeShapeType="1"/>
                </p:cNvSpPr>
                <p:nvPr/>
              </p:nvSpPr>
              <p:spPr bwMode="auto">
                <a:xfrm>
                  <a:off x="585" y="2430"/>
                  <a:ext cx="24" cy="1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793" name="Line 16"/>
                <p:cNvSpPr>
                  <a:spLocks noChangeShapeType="1"/>
                </p:cNvSpPr>
                <p:nvPr/>
              </p:nvSpPr>
              <p:spPr bwMode="auto">
                <a:xfrm>
                  <a:off x="585" y="1764"/>
                  <a:ext cx="24" cy="1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794" name="Line 17"/>
                <p:cNvSpPr>
                  <a:spLocks noChangeShapeType="1"/>
                </p:cNvSpPr>
                <p:nvPr/>
              </p:nvSpPr>
              <p:spPr bwMode="auto">
                <a:xfrm>
                  <a:off x="585" y="1092"/>
                  <a:ext cx="24" cy="1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795" name="Line 18"/>
                <p:cNvSpPr>
                  <a:spLocks noChangeShapeType="1"/>
                </p:cNvSpPr>
                <p:nvPr/>
              </p:nvSpPr>
              <p:spPr bwMode="auto">
                <a:xfrm>
                  <a:off x="585" y="426"/>
                  <a:ext cx="24" cy="1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796" name="Line 19"/>
                <p:cNvSpPr>
                  <a:spLocks noChangeShapeType="1"/>
                </p:cNvSpPr>
                <p:nvPr/>
              </p:nvSpPr>
              <p:spPr bwMode="auto">
                <a:xfrm flipV="1">
                  <a:off x="609" y="3768"/>
                  <a:ext cx="1" cy="24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5" name="Group 20"/>
              <p:cNvGrpSpPr>
                <a:grpSpLocks/>
              </p:cNvGrpSpPr>
              <p:nvPr/>
            </p:nvGrpSpPr>
            <p:grpSpPr bwMode="auto">
              <a:xfrm>
                <a:off x="609" y="3768"/>
                <a:ext cx="4891" cy="24"/>
                <a:chOff x="609" y="3768"/>
                <a:chExt cx="4891" cy="24"/>
              </a:xfrm>
            </p:grpSpPr>
            <p:sp>
              <p:nvSpPr>
                <p:cNvPr id="29781" name="Line 21"/>
                <p:cNvSpPr>
                  <a:spLocks noChangeShapeType="1"/>
                </p:cNvSpPr>
                <p:nvPr/>
              </p:nvSpPr>
              <p:spPr bwMode="auto">
                <a:xfrm>
                  <a:off x="609" y="3768"/>
                  <a:ext cx="4890" cy="1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782" name="Line 22"/>
                <p:cNvSpPr>
                  <a:spLocks noChangeShapeType="1"/>
                </p:cNvSpPr>
                <p:nvPr/>
              </p:nvSpPr>
              <p:spPr bwMode="auto">
                <a:xfrm flipV="1">
                  <a:off x="1305" y="3768"/>
                  <a:ext cx="1" cy="24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783" name="Line 23"/>
                <p:cNvSpPr>
                  <a:spLocks noChangeShapeType="1"/>
                </p:cNvSpPr>
                <p:nvPr/>
              </p:nvSpPr>
              <p:spPr bwMode="auto">
                <a:xfrm flipV="1">
                  <a:off x="2007" y="3768"/>
                  <a:ext cx="1" cy="24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784" name="Line 24"/>
                <p:cNvSpPr>
                  <a:spLocks noChangeShapeType="1"/>
                </p:cNvSpPr>
                <p:nvPr/>
              </p:nvSpPr>
              <p:spPr bwMode="auto">
                <a:xfrm flipV="1">
                  <a:off x="2703" y="3768"/>
                  <a:ext cx="1" cy="24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785" name="Line 25"/>
                <p:cNvSpPr>
                  <a:spLocks noChangeShapeType="1"/>
                </p:cNvSpPr>
                <p:nvPr/>
              </p:nvSpPr>
              <p:spPr bwMode="auto">
                <a:xfrm flipV="1">
                  <a:off x="3405" y="3768"/>
                  <a:ext cx="1" cy="24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786" name="Line 26"/>
                <p:cNvSpPr>
                  <a:spLocks noChangeShapeType="1"/>
                </p:cNvSpPr>
                <p:nvPr/>
              </p:nvSpPr>
              <p:spPr bwMode="auto">
                <a:xfrm flipV="1">
                  <a:off x="4101" y="3768"/>
                  <a:ext cx="1" cy="24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787" name="Line 27"/>
                <p:cNvSpPr>
                  <a:spLocks noChangeShapeType="1"/>
                </p:cNvSpPr>
                <p:nvPr/>
              </p:nvSpPr>
              <p:spPr bwMode="auto">
                <a:xfrm flipV="1">
                  <a:off x="4803" y="3768"/>
                  <a:ext cx="1" cy="24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788" name="Line 28"/>
                <p:cNvSpPr>
                  <a:spLocks noChangeShapeType="1"/>
                </p:cNvSpPr>
                <p:nvPr/>
              </p:nvSpPr>
              <p:spPr bwMode="auto">
                <a:xfrm flipV="1">
                  <a:off x="5499" y="3768"/>
                  <a:ext cx="1" cy="24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29709" name="Oval 29"/>
            <p:cNvSpPr>
              <a:spLocks noChangeArrowheads="1"/>
            </p:cNvSpPr>
            <p:nvPr/>
          </p:nvSpPr>
          <p:spPr bwMode="auto">
            <a:xfrm>
              <a:off x="1956" y="2524"/>
              <a:ext cx="30" cy="3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10" name="Rectangle 30"/>
            <p:cNvSpPr>
              <a:spLocks noChangeArrowheads="1"/>
            </p:cNvSpPr>
            <p:nvPr/>
          </p:nvSpPr>
          <p:spPr bwMode="auto">
            <a:xfrm>
              <a:off x="2574" y="1702"/>
              <a:ext cx="12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AK</a:t>
              </a:r>
            </a:p>
          </p:txBody>
        </p:sp>
        <p:sp>
          <p:nvSpPr>
            <p:cNvPr id="29711" name="Rectangle 31"/>
            <p:cNvSpPr>
              <a:spLocks noChangeArrowheads="1"/>
            </p:cNvSpPr>
            <p:nvPr/>
          </p:nvSpPr>
          <p:spPr bwMode="auto">
            <a:xfrm>
              <a:off x="1362" y="2890"/>
              <a:ext cx="12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AR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29712" name="Rectangle 32"/>
            <p:cNvSpPr>
              <a:spLocks noChangeArrowheads="1"/>
            </p:cNvSpPr>
            <p:nvPr/>
          </p:nvSpPr>
          <p:spPr bwMode="auto">
            <a:xfrm>
              <a:off x="2508" y="1900"/>
              <a:ext cx="121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DE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29713" name="Rectangle 33"/>
            <p:cNvSpPr>
              <a:spLocks noChangeArrowheads="1"/>
            </p:cNvSpPr>
            <p:nvPr/>
          </p:nvSpPr>
          <p:spPr bwMode="auto">
            <a:xfrm>
              <a:off x="2208" y="2440"/>
              <a:ext cx="127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GA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29714" name="Rectangle 34"/>
            <p:cNvSpPr>
              <a:spLocks noChangeArrowheads="1"/>
            </p:cNvSpPr>
            <p:nvPr/>
          </p:nvSpPr>
          <p:spPr bwMode="auto">
            <a:xfrm>
              <a:off x="2808" y="1792"/>
              <a:ext cx="111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HI</a:t>
              </a:r>
            </a:p>
          </p:txBody>
        </p:sp>
        <p:sp>
          <p:nvSpPr>
            <p:cNvPr id="29715" name="Rectangle 35"/>
            <p:cNvSpPr>
              <a:spLocks noChangeArrowheads="1"/>
            </p:cNvSpPr>
            <p:nvPr/>
          </p:nvSpPr>
          <p:spPr bwMode="auto">
            <a:xfrm>
              <a:off x="2616" y="1984"/>
              <a:ext cx="9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IL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29716" name="Rectangle 36"/>
            <p:cNvSpPr>
              <a:spLocks noChangeArrowheads="1"/>
            </p:cNvSpPr>
            <p:nvPr/>
          </p:nvSpPr>
          <p:spPr bwMode="auto">
            <a:xfrm>
              <a:off x="1686" y="2458"/>
              <a:ext cx="112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IN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29717" name="Rectangle 37"/>
            <p:cNvSpPr>
              <a:spLocks noChangeArrowheads="1"/>
            </p:cNvSpPr>
            <p:nvPr/>
          </p:nvSpPr>
          <p:spPr bwMode="auto">
            <a:xfrm>
              <a:off x="1980" y="2470"/>
              <a:ext cx="106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IA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29718" name="Rectangle 38"/>
            <p:cNvSpPr>
              <a:spLocks noChangeArrowheads="1"/>
            </p:cNvSpPr>
            <p:nvPr/>
          </p:nvSpPr>
          <p:spPr bwMode="auto">
            <a:xfrm>
              <a:off x="2592" y="2374"/>
              <a:ext cx="119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KS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29719" name="Rectangle 39"/>
            <p:cNvSpPr>
              <a:spLocks noChangeArrowheads="1"/>
            </p:cNvSpPr>
            <p:nvPr/>
          </p:nvSpPr>
          <p:spPr bwMode="auto">
            <a:xfrm>
              <a:off x="1722" y="2788"/>
              <a:ext cx="11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LA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29720" name="Rectangle 40"/>
            <p:cNvSpPr>
              <a:spLocks noChangeArrowheads="1"/>
            </p:cNvSpPr>
            <p:nvPr/>
          </p:nvSpPr>
          <p:spPr bwMode="auto">
            <a:xfrm>
              <a:off x="2136" y="2476"/>
              <a:ext cx="131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ME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29721" name="Rectangle 41"/>
            <p:cNvSpPr>
              <a:spLocks noChangeArrowheads="1"/>
            </p:cNvSpPr>
            <p:nvPr/>
          </p:nvSpPr>
          <p:spPr bwMode="auto">
            <a:xfrm>
              <a:off x="3288" y="1696"/>
              <a:ext cx="142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MD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29722" name="Rectangle 42"/>
            <p:cNvSpPr>
              <a:spLocks noChangeArrowheads="1"/>
            </p:cNvSpPr>
            <p:nvPr/>
          </p:nvSpPr>
          <p:spPr bwMode="auto">
            <a:xfrm>
              <a:off x="3612" y="1666"/>
              <a:ext cx="13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MA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29723" name="Rectangle 43"/>
            <p:cNvSpPr>
              <a:spLocks noChangeArrowheads="1"/>
            </p:cNvSpPr>
            <p:nvPr/>
          </p:nvSpPr>
          <p:spPr bwMode="auto">
            <a:xfrm>
              <a:off x="2346" y="2746"/>
              <a:ext cx="131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MT</a:t>
              </a:r>
              <a:endParaRPr lang="en-US" sz="1000" b="0">
                <a:solidFill>
                  <a:srgbClr val="FF0000"/>
                </a:solidFill>
                <a:latin typeface="Verdana" pitchFamily="34" charset="0"/>
              </a:endParaRPr>
            </a:p>
          </p:txBody>
        </p:sp>
        <p:sp>
          <p:nvSpPr>
            <p:cNvPr id="29724" name="Rectangle 44"/>
            <p:cNvSpPr>
              <a:spLocks noChangeArrowheads="1"/>
            </p:cNvSpPr>
            <p:nvPr/>
          </p:nvSpPr>
          <p:spPr bwMode="auto">
            <a:xfrm>
              <a:off x="2424" y="2386"/>
              <a:ext cx="12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NE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29725" name="Rectangle 45"/>
            <p:cNvSpPr>
              <a:spLocks noChangeArrowheads="1"/>
            </p:cNvSpPr>
            <p:nvPr/>
          </p:nvSpPr>
          <p:spPr bwMode="auto">
            <a:xfrm>
              <a:off x="1524" y="2050"/>
              <a:ext cx="129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NV</a:t>
              </a:r>
            </a:p>
          </p:txBody>
        </p:sp>
        <p:sp>
          <p:nvSpPr>
            <p:cNvPr id="29726" name="Rectangle 46"/>
            <p:cNvSpPr>
              <a:spLocks noChangeArrowheads="1"/>
            </p:cNvSpPr>
            <p:nvPr/>
          </p:nvSpPr>
          <p:spPr bwMode="auto">
            <a:xfrm>
              <a:off x="3240" y="1450"/>
              <a:ext cx="112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NJ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29727" name="Rectangle 47"/>
            <p:cNvSpPr>
              <a:spLocks noChangeArrowheads="1"/>
            </p:cNvSpPr>
            <p:nvPr/>
          </p:nvSpPr>
          <p:spPr bwMode="auto">
            <a:xfrm>
              <a:off x="2892" y="1600"/>
              <a:ext cx="127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NY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29728" name="Rectangle 48"/>
            <p:cNvSpPr>
              <a:spLocks noChangeArrowheads="1"/>
            </p:cNvSpPr>
            <p:nvPr/>
          </p:nvSpPr>
          <p:spPr bwMode="auto">
            <a:xfrm>
              <a:off x="1926" y="2500"/>
              <a:ext cx="126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NC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29729" name="Rectangle 49"/>
            <p:cNvSpPr>
              <a:spLocks noChangeArrowheads="1"/>
            </p:cNvSpPr>
            <p:nvPr/>
          </p:nvSpPr>
          <p:spPr bwMode="auto">
            <a:xfrm>
              <a:off x="2208" y="2680"/>
              <a:ext cx="13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ND</a:t>
              </a:r>
            </a:p>
          </p:txBody>
        </p:sp>
        <p:sp>
          <p:nvSpPr>
            <p:cNvPr id="29730" name="Rectangle 50"/>
            <p:cNvSpPr>
              <a:spLocks noChangeArrowheads="1"/>
            </p:cNvSpPr>
            <p:nvPr/>
          </p:nvSpPr>
          <p:spPr bwMode="auto">
            <a:xfrm>
              <a:off x="1896" y="2278"/>
              <a:ext cx="13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OH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29731" name="Rectangle 51"/>
            <p:cNvSpPr>
              <a:spLocks noChangeArrowheads="1"/>
            </p:cNvSpPr>
            <p:nvPr/>
          </p:nvSpPr>
          <p:spPr bwMode="auto">
            <a:xfrm>
              <a:off x="2010" y="2644"/>
              <a:ext cx="130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OK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29732" name="Rectangle 52"/>
            <p:cNvSpPr>
              <a:spLocks noChangeArrowheads="1"/>
            </p:cNvSpPr>
            <p:nvPr/>
          </p:nvSpPr>
          <p:spPr bwMode="auto">
            <a:xfrm>
              <a:off x="2430" y="2386"/>
              <a:ext cx="131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OR</a:t>
              </a:r>
            </a:p>
          </p:txBody>
        </p:sp>
        <p:sp>
          <p:nvSpPr>
            <p:cNvPr id="29733" name="Rectangle 53"/>
            <p:cNvSpPr>
              <a:spLocks noChangeArrowheads="1"/>
            </p:cNvSpPr>
            <p:nvPr/>
          </p:nvSpPr>
          <p:spPr bwMode="auto">
            <a:xfrm>
              <a:off x="2172" y="2146"/>
              <a:ext cx="121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PA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29734" name="Rectangle 54"/>
            <p:cNvSpPr>
              <a:spLocks noChangeArrowheads="1"/>
            </p:cNvSpPr>
            <p:nvPr/>
          </p:nvSpPr>
          <p:spPr bwMode="auto">
            <a:xfrm>
              <a:off x="2814" y="2098"/>
              <a:ext cx="107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RI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29735" name="Rectangle 55"/>
            <p:cNvSpPr>
              <a:spLocks noChangeArrowheads="1"/>
            </p:cNvSpPr>
            <p:nvPr/>
          </p:nvSpPr>
          <p:spPr bwMode="auto">
            <a:xfrm>
              <a:off x="1740" y="2686"/>
              <a:ext cx="11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SC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29736" name="Rectangle 56"/>
            <p:cNvSpPr>
              <a:spLocks noChangeArrowheads="1"/>
            </p:cNvSpPr>
            <p:nvPr/>
          </p:nvSpPr>
          <p:spPr bwMode="auto">
            <a:xfrm>
              <a:off x="2016" y="2644"/>
              <a:ext cx="12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SD</a:t>
              </a:r>
            </a:p>
          </p:txBody>
        </p:sp>
        <p:sp>
          <p:nvSpPr>
            <p:cNvPr id="29737" name="Rectangle 57"/>
            <p:cNvSpPr>
              <a:spLocks noChangeArrowheads="1"/>
            </p:cNvSpPr>
            <p:nvPr/>
          </p:nvSpPr>
          <p:spPr bwMode="auto">
            <a:xfrm>
              <a:off x="2940" y="2404"/>
              <a:ext cx="116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VT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29738" name="Rectangle 58"/>
            <p:cNvSpPr>
              <a:spLocks noChangeArrowheads="1"/>
            </p:cNvSpPr>
            <p:nvPr/>
          </p:nvSpPr>
          <p:spPr bwMode="auto">
            <a:xfrm>
              <a:off x="2988" y="2038"/>
              <a:ext cx="12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VA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29739" name="Rectangle 59"/>
            <p:cNvSpPr>
              <a:spLocks noChangeArrowheads="1"/>
            </p:cNvSpPr>
            <p:nvPr/>
          </p:nvSpPr>
          <p:spPr bwMode="auto">
            <a:xfrm>
              <a:off x="2874" y="2122"/>
              <a:ext cx="152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WA</a:t>
              </a:r>
            </a:p>
          </p:txBody>
        </p:sp>
        <p:sp>
          <p:nvSpPr>
            <p:cNvPr id="29740" name="Rectangle 60"/>
            <p:cNvSpPr>
              <a:spLocks noChangeArrowheads="1"/>
            </p:cNvSpPr>
            <p:nvPr/>
          </p:nvSpPr>
          <p:spPr bwMode="auto">
            <a:xfrm>
              <a:off x="2424" y="2176"/>
              <a:ext cx="171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FF00"/>
                  </a:solidFill>
                  <a:latin typeface="Verdana" pitchFamily="34" charset="0"/>
                </a:rPr>
                <a:t>US</a:t>
              </a:r>
              <a:endParaRPr lang="en-US" sz="1400" b="0">
                <a:solidFill>
                  <a:srgbClr val="00FF00"/>
                </a:solidFill>
                <a:latin typeface="Verdana" pitchFamily="34" charset="0"/>
              </a:endParaRPr>
            </a:p>
          </p:txBody>
        </p:sp>
        <p:sp>
          <p:nvSpPr>
            <p:cNvPr id="29741" name="Rectangle 61"/>
            <p:cNvSpPr>
              <a:spLocks noChangeArrowheads="1"/>
            </p:cNvSpPr>
            <p:nvPr/>
          </p:nvSpPr>
          <p:spPr bwMode="auto">
            <a:xfrm>
              <a:off x="1734" y="2734"/>
              <a:ext cx="11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AL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29742" name="Rectangle 62"/>
            <p:cNvSpPr>
              <a:spLocks noChangeArrowheads="1"/>
            </p:cNvSpPr>
            <p:nvPr/>
          </p:nvSpPr>
          <p:spPr bwMode="auto">
            <a:xfrm>
              <a:off x="2766" y="1888"/>
              <a:ext cx="120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CA</a:t>
              </a:r>
            </a:p>
          </p:txBody>
        </p:sp>
        <p:sp>
          <p:nvSpPr>
            <p:cNvPr id="29743" name="Rectangle 63"/>
            <p:cNvSpPr>
              <a:spLocks noChangeArrowheads="1"/>
            </p:cNvSpPr>
            <p:nvPr/>
          </p:nvSpPr>
          <p:spPr bwMode="auto">
            <a:xfrm>
              <a:off x="3354" y="2140"/>
              <a:ext cx="126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CO</a:t>
              </a:r>
            </a:p>
          </p:txBody>
        </p:sp>
        <p:sp>
          <p:nvSpPr>
            <p:cNvPr id="29744" name="Rectangle 64"/>
            <p:cNvSpPr>
              <a:spLocks noChangeArrowheads="1"/>
            </p:cNvSpPr>
            <p:nvPr/>
          </p:nvSpPr>
          <p:spPr bwMode="auto">
            <a:xfrm>
              <a:off x="3540" y="1138"/>
              <a:ext cx="11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CT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29745" name="Rectangle 65"/>
            <p:cNvSpPr>
              <a:spLocks noChangeArrowheads="1"/>
            </p:cNvSpPr>
            <p:nvPr/>
          </p:nvSpPr>
          <p:spPr bwMode="auto">
            <a:xfrm>
              <a:off x="2046" y="2164"/>
              <a:ext cx="10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FL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29746" name="Rectangle 66"/>
            <p:cNvSpPr>
              <a:spLocks noChangeArrowheads="1"/>
            </p:cNvSpPr>
            <p:nvPr/>
          </p:nvSpPr>
          <p:spPr bwMode="auto">
            <a:xfrm>
              <a:off x="1884" y="2740"/>
              <a:ext cx="110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ID</a:t>
              </a:r>
            </a:p>
          </p:txBody>
        </p:sp>
        <p:sp>
          <p:nvSpPr>
            <p:cNvPr id="29747" name="Rectangle 67"/>
            <p:cNvSpPr>
              <a:spLocks noChangeArrowheads="1"/>
            </p:cNvSpPr>
            <p:nvPr/>
          </p:nvSpPr>
          <p:spPr bwMode="auto">
            <a:xfrm>
              <a:off x="1380" y="2770"/>
              <a:ext cx="121" cy="9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KY</a:t>
              </a:r>
            </a:p>
          </p:txBody>
        </p:sp>
        <p:sp>
          <p:nvSpPr>
            <p:cNvPr id="29748" name="Rectangle 68"/>
            <p:cNvSpPr>
              <a:spLocks noChangeArrowheads="1"/>
            </p:cNvSpPr>
            <p:nvPr/>
          </p:nvSpPr>
          <p:spPr bwMode="auto">
            <a:xfrm>
              <a:off x="2142" y="2308"/>
              <a:ext cx="120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MI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29749" name="Rectangle 69"/>
            <p:cNvSpPr>
              <a:spLocks noChangeArrowheads="1"/>
            </p:cNvSpPr>
            <p:nvPr/>
          </p:nvSpPr>
          <p:spPr bwMode="auto">
            <a:xfrm>
              <a:off x="2718" y="2086"/>
              <a:ext cx="1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MN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29750" name="Rectangle 70"/>
            <p:cNvSpPr>
              <a:spLocks noChangeArrowheads="1"/>
            </p:cNvSpPr>
            <p:nvPr/>
          </p:nvSpPr>
          <p:spPr bwMode="auto">
            <a:xfrm>
              <a:off x="1554" y="3076"/>
              <a:ext cx="13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MS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29751" name="Rectangle 71"/>
            <p:cNvSpPr>
              <a:spLocks noChangeArrowheads="1"/>
            </p:cNvSpPr>
            <p:nvPr/>
          </p:nvSpPr>
          <p:spPr bwMode="auto">
            <a:xfrm>
              <a:off x="2100" y="2434"/>
              <a:ext cx="1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MO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29752" name="Rectangle 72"/>
            <p:cNvSpPr>
              <a:spLocks noChangeArrowheads="1"/>
            </p:cNvSpPr>
            <p:nvPr/>
          </p:nvSpPr>
          <p:spPr bwMode="auto">
            <a:xfrm>
              <a:off x="2994" y="2020"/>
              <a:ext cx="13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NH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29753" name="Rectangle 73"/>
            <p:cNvSpPr>
              <a:spLocks noChangeArrowheads="1"/>
            </p:cNvSpPr>
            <p:nvPr/>
          </p:nvSpPr>
          <p:spPr bwMode="auto">
            <a:xfrm>
              <a:off x="2256" y="2824"/>
              <a:ext cx="1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NM</a:t>
              </a:r>
              <a:endParaRPr lang="en-US" sz="1000" b="0">
                <a:solidFill>
                  <a:srgbClr val="FF0000"/>
                </a:solidFill>
                <a:latin typeface="Verdana" pitchFamily="34" charset="0"/>
              </a:endParaRPr>
            </a:p>
          </p:txBody>
        </p:sp>
        <p:sp>
          <p:nvSpPr>
            <p:cNvPr id="29754" name="Rectangle 74"/>
            <p:cNvSpPr>
              <a:spLocks noChangeArrowheads="1"/>
            </p:cNvSpPr>
            <p:nvPr/>
          </p:nvSpPr>
          <p:spPr bwMode="auto">
            <a:xfrm>
              <a:off x="1746" y="2596"/>
              <a:ext cx="12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TN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29755" name="Rectangle 75"/>
            <p:cNvSpPr>
              <a:spLocks noChangeArrowheads="1"/>
            </p:cNvSpPr>
            <p:nvPr/>
          </p:nvSpPr>
          <p:spPr bwMode="auto">
            <a:xfrm>
              <a:off x="2424" y="2524"/>
              <a:ext cx="116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TX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29756" name="Rectangle 76"/>
            <p:cNvSpPr>
              <a:spLocks noChangeArrowheads="1"/>
            </p:cNvSpPr>
            <p:nvPr/>
          </p:nvSpPr>
          <p:spPr bwMode="auto">
            <a:xfrm>
              <a:off x="2694" y="2812"/>
              <a:ext cx="120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UT</a:t>
              </a:r>
            </a:p>
          </p:txBody>
        </p:sp>
        <p:sp>
          <p:nvSpPr>
            <p:cNvPr id="29757" name="Rectangle 77"/>
            <p:cNvSpPr>
              <a:spLocks noChangeArrowheads="1"/>
            </p:cNvSpPr>
            <p:nvPr/>
          </p:nvSpPr>
          <p:spPr bwMode="auto">
            <a:xfrm>
              <a:off x="1146" y="2878"/>
              <a:ext cx="151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WV</a:t>
              </a:r>
            </a:p>
          </p:txBody>
        </p:sp>
        <p:sp>
          <p:nvSpPr>
            <p:cNvPr id="29758" name="Rectangle 78"/>
            <p:cNvSpPr>
              <a:spLocks noChangeArrowheads="1"/>
            </p:cNvSpPr>
            <p:nvPr/>
          </p:nvSpPr>
          <p:spPr bwMode="auto">
            <a:xfrm>
              <a:off x="2082" y="2386"/>
              <a:ext cx="13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WI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29759" name="Rectangle 79"/>
            <p:cNvSpPr>
              <a:spLocks noChangeArrowheads="1"/>
            </p:cNvSpPr>
            <p:nvPr/>
          </p:nvSpPr>
          <p:spPr bwMode="auto">
            <a:xfrm>
              <a:off x="2100" y="2386"/>
              <a:ext cx="149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WY</a:t>
              </a:r>
            </a:p>
          </p:txBody>
        </p:sp>
        <p:sp>
          <p:nvSpPr>
            <p:cNvPr id="29760" name="Rectangle 80"/>
            <p:cNvSpPr>
              <a:spLocks noChangeArrowheads="1"/>
            </p:cNvSpPr>
            <p:nvPr/>
          </p:nvSpPr>
          <p:spPr bwMode="auto">
            <a:xfrm>
              <a:off x="324" y="3514"/>
              <a:ext cx="33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latin typeface="Verdana" pitchFamily="34" charset="0"/>
                </a:rPr>
                <a:t>$15,000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9761" name="Rectangle 81"/>
            <p:cNvSpPr>
              <a:spLocks noChangeArrowheads="1"/>
            </p:cNvSpPr>
            <p:nvPr/>
          </p:nvSpPr>
          <p:spPr bwMode="auto">
            <a:xfrm>
              <a:off x="324" y="2848"/>
              <a:ext cx="33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latin typeface="Verdana" pitchFamily="34" charset="0"/>
                </a:rPr>
                <a:t>$22,000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9762" name="Rectangle 82"/>
            <p:cNvSpPr>
              <a:spLocks noChangeArrowheads="1"/>
            </p:cNvSpPr>
            <p:nvPr/>
          </p:nvSpPr>
          <p:spPr bwMode="auto">
            <a:xfrm>
              <a:off x="324" y="2176"/>
              <a:ext cx="33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latin typeface="Verdana" pitchFamily="34" charset="0"/>
                </a:rPr>
                <a:t>$29,000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9763" name="Rectangle 83"/>
            <p:cNvSpPr>
              <a:spLocks noChangeArrowheads="1"/>
            </p:cNvSpPr>
            <p:nvPr/>
          </p:nvSpPr>
          <p:spPr bwMode="auto">
            <a:xfrm>
              <a:off x="324" y="1510"/>
              <a:ext cx="33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latin typeface="Verdana" pitchFamily="34" charset="0"/>
                </a:rPr>
                <a:t>$36,000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9764" name="Rectangle 84"/>
            <p:cNvSpPr>
              <a:spLocks noChangeArrowheads="1"/>
            </p:cNvSpPr>
            <p:nvPr/>
          </p:nvSpPr>
          <p:spPr bwMode="auto">
            <a:xfrm>
              <a:off x="324" y="838"/>
              <a:ext cx="33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latin typeface="Verdana" pitchFamily="34" charset="0"/>
                </a:rPr>
                <a:t>$43,000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9765" name="Rectangle 85"/>
            <p:cNvSpPr>
              <a:spLocks noChangeArrowheads="1"/>
            </p:cNvSpPr>
            <p:nvPr/>
          </p:nvSpPr>
          <p:spPr bwMode="auto">
            <a:xfrm>
              <a:off x="324" y="172"/>
              <a:ext cx="33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latin typeface="Verdana" pitchFamily="34" charset="0"/>
                </a:rPr>
                <a:t>$50,000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9766" name="Rectangle 86"/>
            <p:cNvSpPr>
              <a:spLocks noChangeArrowheads="1"/>
            </p:cNvSpPr>
            <p:nvPr/>
          </p:nvSpPr>
          <p:spPr bwMode="auto">
            <a:xfrm>
              <a:off x="648" y="3628"/>
              <a:ext cx="112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>
                  <a:latin typeface="Verdana" pitchFamily="34" charset="0"/>
                </a:rPr>
                <a:t>10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9767" name="Rectangle 87"/>
            <p:cNvSpPr>
              <a:spLocks noChangeArrowheads="1"/>
            </p:cNvSpPr>
            <p:nvPr/>
          </p:nvSpPr>
          <p:spPr bwMode="auto">
            <a:xfrm>
              <a:off x="1344" y="3628"/>
              <a:ext cx="112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>
                  <a:latin typeface="Verdana" pitchFamily="34" charset="0"/>
                </a:rPr>
                <a:t>15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9768" name="Rectangle 88"/>
            <p:cNvSpPr>
              <a:spLocks noChangeArrowheads="1"/>
            </p:cNvSpPr>
            <p:nvPr/>
          </p:nvSpPr>
          <p:spPr bwMode="auto">
            <a:xfrm>
              <a:off x="2046" y="3628"/>
              <a:ext cx="112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>
                  <a:latin typeface="Verdana" pitchFamily="34" charset="0"/>
                </a:rPr>
                <a:t>20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9769" name="Rectangle 89"/>
            <p:cNvSpPr>
              <a:spLocks noChangeArrowheads="1"/>
            </p:cNvSpPr>
            <p:nvPr/>
          </p:nvSpPr>
          <p:spPr bwMode="auto">
            <a:xfrm>
              <a:off x="2742" y="3628"/>
              <a:ext cx="112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>
                  <a:latin typeface="Verdana" pitchFamily="34" charset="0"/>
                </a:rPr>
                <a:t>25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9770" name="Rectangle 90"/>
            <p:cNvSpPr>
              <a:spLocks noChangeArrowheads="1"/>
            </p:cNvSpPr>
            <p:nvPr/>
          </p:nvSpPr>
          <p:spPr bwMode="auto">
            <a:xfrm>
              <a:off x="3444" y="3628"/>
              <a:ext cx="112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>
                  <a:latin typeface="Verdana" pitchFamily="34" charset="0"/>
                </a:rPr>
                <a:t>30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9771" name="Rectangle 91"/>
            <p:cNvSpPr>
              <a:spLocks noChangeArrowheads="1"/>
            </p:cNvSpPr>
            <p:nvPr/>
          </p:nvSpPr>
          <p:spPr bwMode="auto">
            <a:xfrm>
              <a:off x="4140" y="3628"/>
              <a:ext cx="112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>
                  <a:latin typeface="Verdana" pitchFamily="34" charset="0"/>
                </a:rPr>
                <a:t>35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9772" name="Rectangle 92"/>
            <p:cNvSpPr>
              <a:spLocks noChangeArrowheads="1"/>
            </p:cNvSpPr>
            <p:nvPr/>
          </p:nvSpPr>
          <p:spPr bwMode="auto">
            <a:xfrm>
              <a:off x="4842" y="3628"/>
              <a:ext cx="112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>
                  <a:latin typeface="Verdana" pitchFamily="34" charset="0"/>
                </a:rPr>
                <a:t>40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9773" name="Rectangle 93"/>
            <p:cNvSpPr>
              <a:spLocks noChangeArrowheads="1"/>
            </p:cNvSpPr>
            <p:nvPr/>
          </p:nvSpPr>
          <p:spPr bwMode="auto">
            <a:xfrm>
              <a:off x="5538" y="3628"/>
              <a:ext cx="112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>
                  <a:latin typeface="Verdana" pitchFamily="34" charset="0"/>
                </a:rPr>
                <a:t>45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9774" name="Rectangle 94"/>
            <p:cNvSpPr>
              <a:spLocks noChangeArrowheads="1"/>
            </p:cNvSpPr>
            <p:nvPr/>
          </p:nvSpPr>
          <p:spPr bwMode="auto">
            <a:xfrm>
              <a:off x="2298" y="2524"/>
              <a:ext cx="117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AZ</a:t>
              </a:r>
            </a:p>
          </p:txBody>
        </p:sp>
        <p:sp>
          <p:nvSpPr>
            <p:cNvPr id="29775" name="Text Box 95"/>
            <p:cNvSpPr txBox="1">
              <a:spLocks noChangeArrowheads="1"/>
            </p:cNvSpPr>
            <p:nvPr/>
          </p:nvSpPr>
          <p:spPr bwMode="auto">
            <a:xfrm>
              <a:off x="1437" y="370"/>
              <a:ext cx="727" cy="262"/>
            </a:xfrm>
            <a:prstGeom prst="rect">
              <a:avLst/>
            </a:prstGeom>
            <a:solidFill>
              <a:srgbClr val="0066CC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0">
                  <a:solidFill>
                    <a:schemeClr val="bg1"/>
                  </a:solidFill>
                  <a:latin typeface="Verdana" pitchFamily="34" charset="0"/>
                </a:rPr>
                <a:t>1990</a:t>
              </a:r>
            </a:p>
          </p:txBody>
        </p:sp>
        <p:sp>
          <p:nvSpPr>
            <p:cNvPr id="29776" name="Text Box 96"/>
            <p:cNvSpPr txBox="1">
              <a:spLocks noChangeArrowheads="1"/>
            </p:cNvSpPr>
            <p:nvPr/>
          </p:nvSpPr>
          <p:spPr bwMode="auto">
            <a:xfrm rot="-5400000">
              <a:off x="-717" y="1750"/>
              <a:ext cx="1839" cy="1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>
                  <a:solidFill>
                    <a:schemeClr val="accent2"/>
                  </a:solidFill>
                  <a:latin typeface="Verdana" pitchFamily="34" charset="0"/>
                </a:rPr>
                <a:t>Personal Income Per Capita</a:t>
              </a:r>
            </a:p>
          </p:txBody>
        </p:sp>
        <p:sp>
          <p:nvSpPr>
            <p:cNvPr id="29777" name="Text Box 97"/>
            <p:cNvSpPr txBox="1">
              <a:spLocks noChangeArrowheads="1"/>
            </p:cNvSpPr>
            <p:nvPr/>
          </p:nvSpPr>
          <p:spPr bwMode="auto">
            <a:xfrm>
              <a:off x="1389" y="3746"/>
              <a:ext cx="3600" cy="1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>
                  <a:solidFill>
                    <a:schemeClr val="accent2"/>
                  </a:solidFill>
                  <a:latin typeface="Verdana" pitchFamily="34" charset="0"/>
                </a:rPr>
                <a:t>Percent of Adults Age 25-64 with Bachelor’s Degrees</a:t>
              </a:r>
            </a:p>
          </p:txBody>
        </p:sp>
        <p:sp>
          <p:nvSpPr>
            <p:cNvPr id="29778" name="Rectangle 98"/>
            <p:cNvSpPr>
              <a:spLocks noChangeArrowheads="1"/>
            </p:cNvSpPr>
            <p:nvPr/>
          </p:nvSpPr>
          <p:spPr bwMode="auto">
            <a:xfrm>
              <a:off x="4173" y="3106"/>
              <a:ext cx="1045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latin typeface="Verdana" pitchFamily="34" charset="0"/>
                </a:rPr>
                <a:t>Correlation = 0.76</a:t>
              </a:r>
              <a:endParaRPr lang="en-US" b="0">
                <a:latin typeface="Arial" charset="0"/>
              </a:endParaRPr>
            </a:p>
          </p:txBody>
        </p:sp>
      </p:grpSp>
      <p:sp>
        <p:nvSpPr>
          <p:cNvPr id="100" name="Slide Number Placeholder 9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7994E926-23B2-42B8-8065-15893049982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102" name="Oval 101"/>
          <p:cNvSpPr/>
          <p:nvPr/>
        </p:nvSpPr>
        <p:spPr>
          <a:xfrm>
            <a:off x="2514600" y="4783015"/>
            <a:ext cx="228600" cy="228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957263"/>
          </a:xfrm>
        </p:spPr>
        <p:txBody>
          <a:bodyPr/>
          <a:lstStyle/>
          <a:p>
            <a:r>
              <a:rPr lang="en-US" sz="2400" smtClean="0"/>
              <a:t>Educational Attainment and Income</a:t>
            </a:r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2808288" y="6230938"/>
            <a:ext cx="609600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000" b="0">
                <a:latin typeface="Trebuchet MS" pitchFamily="34" charset="0"/>
              </a:rPr>
              <a:t>Source:  U.S. Census Bureau, Decennial Census’ and American Community Survey</a:t>
            </a:r>
            <a:endParaRPr lang="en-US" sz="1000" b="0" i="1">
              <a:latin typeface="Trebuchet MS" pitchFamily="34" charset="0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630238" y="1190625"/>
            <a:ext cx="7599362" cy="5057775"/>
            <a:chOff x="-59" y="347"/>
            <a:chExt cx="5682" cy="3781"/>
          </a:xfrm>
        </p:grpSpPr>
        <p:sp>
          <p:nvSpPr>
            <p:cNvPr id="30727" name="Rectangle 5"/>
            <p:cNvSpPr>
              <a:spLocks noChangeArrowheads="1"/>
            </p:cNvSpPr>
            <p:nvPr/>
          </p:nvSpPr>
          <p:spPr bwMode="auto">
            <a:xfrm>
              <a:off x="2787" y="1919"/>
              <a:ext cx="121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PA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0728" name="Line 6"/>
            <p:cNvSpPr>
              <a:spLocks noChangeShapeType="1"/>
            </p:cNvSpPr>
            <p:nvPr/>
          </p:nvSpPr>
          <p:spPr bwMode="auto">
            <a:xfrm>
              <a:off x="675" y="3071"/>
              <a:ext cx="4890" cy="1"/>
            </a:xfrm>
            <a:prstGeom prst="line">
              <a:avLst/>
            </a:prstGeom>
            <a:noFill/>
            <a:ln w="3175">
              <a:solidFill>
                <a:srgbClr val="99CC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729" name="Line 7"/>
            <p:cNvSpPr>
              <a:spLocks noChangeShapeType="1"/>
            </p:cNvSpPr>
            <p:nvPr/>
          </p:nvSpPr>
          <p:spPr bwMode="auto">
            <a:xfrm>
              <a:off x="675" y="2399"/>
              <a:ext cx="4890" cy="1"/>
            </a:xfrm>
            <a:prstGeom prst="line">
              <a:avLst/>
            </a:prstGeom>
            <a:noFill/>
            <a:ln w="3175">
              <a:solidFill>
                <a:srgbClr val="99CC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730" name="Line 8"/>
            <p:cNvSpPr>
              <a:spLocks noChangeShapeType="1"/>
            </p:cNvSpPr>
            <p:nvPr/>
          </p:nvSpPr>
          <p:spPr bwMode="auto">
            <a:xfrm>
              <a:off x="675" y="1733"/>
              <a:ext cx="4890" cy="1"/>
            </a:xfrm>
            <a:prstGeom prst="line">
              <a:avLst/>
            </a:prstGeom>
            <a:noFill/>
            <a:ln w="3175">
              <a:solidFill>
                <a:srgbClr val="99CC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731" name="Line 9"/>
            <p:cNvSpPr>
              <a:spLocks noChangeShapeType="1"/>
            </p:cNvSpPr>
            <p:nvPr/>
          </p:nvSpPr>
          <p:spPr bwMode="auto">
            <a:xfrm>
              <a:off x="675" y="1061"/>
              <a:ext cx="4890" cy="1"/>
            </a:xfrm>
            <a:prstGeom prst="line">
              <a:avLst/>
            </a:prstGeom>
            <a:noFill/>
            <a:ln w="3175">
              <a:solidFill>
                <a:srgbClr val="99CC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732" name="Line 10"/>
            <p:cNvSpPr>
              <a:spLocks noChangeShapeType="1"/>
            </p:cNvSpPr>
            <p:nvPr/>
          </p:nvSpPr>
          <p:spPr bwMode="auto">
            <a:xfrm>
              <a:off x="675" y="395"/>
              <a:ext cx="4890" cy="1"/>
            </a:xfrm>
            <a:prstGeom prst="line">
              <a:avLst/>
            </a:prstGeom>
            <a:noFill/>
            <a:ln w="3175">
              <a:solidFill>
                <a:srgbClr val="99CC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" name="Group 11"/>
            <p:cNvGrpSpPr>
              <a:grpSpLocks/>
            </p:cNvGrpSpPr>
            <p:nvPr/>
          </p:nvGrpSpPr>
          <p:grpSpPr bwMode="auto">
            <a:xfrm>
              <a:off x="651" y="395"/>
              <a:ext cx="4915" cy="3366"/>
              <a:chOff x="585" y="426"/>
              <a:chExt cx="4915" cy="3366"/>
            </a:xfrm>
          </p:grpSpPr>
          <p:grpSp>
            <p:nvGrpSpPr>
              <p:cNvPr id="4" name="Group 12"/>
              <p:cNvGrpSpPr>
                <a:grpSpLocks/>
              </p:cNvGrpSpPr>
              <p:nvPr/>
            </p:nvGrpSpPr>
            <p:grpSpPr bwMode="auto">
              <a:xfrm>
                <a:off x="585" y="426"/>
                <a:ext cx="25" cy="3366"/>
                <a:chOff x="585" y="426"/>
                <a:chExt cx="25" cy="3366"/>
              </a:xfrm>
            </p:grpSpPr>
            <p:sp>
              <p:nvSpPr>
                <p:cNvPr id="30813" name="Line 13"/>
                <p:cNvSpPr>
                  <a:spLocks noChangeShapeType="1"/>
                </p:cNvSpPr>
                <p:nvPr/>
              </p:nvSpPr>
              <p:spPr bwMode="auto">
                <a:xfrm>
                  <a:off x="609" y="426"/>
                  <a:ext cx="1" cy="3342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14" name="Line 14"/>
                <p:cNvSpPr>
                  <a:spLocks noChangeShapeType="1"/>
                </p:cNvSpPr>
                <p:nvPr/>
              </p:nvSpPr>
              <p:spPr bwMode="auto">
                <a:xfrm>
                  <a:off x="585" y="3768"/>
                  <a:ext cx="24" cy="1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15" name="Line 15"/>
                <p:cNvSpPr>
                  <a:spLocks noChangeShapeType="1"/>
                </p:cNvSpPr>
                <p:nvPr/>
              </p:nvSpPr>
              <p:spPr bwMode="auto">
                <a:xfrm>
                  <a:off x="585" y="3102"/>
                  <a:ext cx="24" cy="1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16" name="Line 16"/>
                <p:cNvSpPr>
                  <a:spLocks noChangeShapeType="1"/>
                </p:cNvSpPr>
                <p:nvPr/>
              </p:nvSpPr>
              <p:spPr bwMode="auto">
                <a:xfrm>
                  <a:off x="585" y="2430"/>
                  <a:ext cx="24" cy="1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17" name="Line 17"/>
                <p:cNvSpPr>
                  <a:spLocks noChangeShapeType="1"/>
                </p:cNvSpPr>
                <p:nvPr/>
              </p:nvSpPr>
              <p:spPr bwMode="auto">
                <a:xfrm>
                  <a:off x="585" y="1764"/>
                  <a:ext cx="24" cy="1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18" name="Line 18"/>
                <p:cNvSpPr>
                  <a:spLocks noChangeShapeType="1"/>
                </p:cNvSpPr>
                <p:nvPr/>
              </p:nvSpPr>
              <p:spPr bwMode="auto">
                <a:xfrm>
                  <a:off x="585" y="1092"/>
                  <a:ext cx="24" cy="1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19" name="Line 19"/>
                <p:cNvSpPr>
                  <a:spLocks noChangeShapeType="1"/>
                </p:cNvSpPr>
                <p:nvPr/>
              </p:nvSpPr>
              <p:spPr bwMode="auto">
                <a:xfrm>
                  <a:off x="585" y="426"/>
                  <a:ext cx="24" cy="1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20" name="Line 20"/>
                <p:cNvSpPr>
                  <a:spLocks noChangeShapeType="1"/>
                </p:cNvSpPr>
                <p:nvPr/>
              </p:nvSpPr>
              <p:spPr bwMode="auto">
                <a:xfrm flipV="1">
                  <a:off x="609" y="3768"/>
                  <a:ext cx="1" cy="24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5" name="Group 21"/>
              <p:cNvGrpSpPr>
                <a:grpSpLocks/>
              </p:cNvGrpSpPr>
              <p:nvPr/>
            </p:nvGrpSpPr>
            <p:grpSpPr bwMode="auto">
              <a:xfrm>
                <a:off x="609" y="3768"/>
                <a:ext cx="4891" cy="24"/>
                <a:chOff x="609" y="3768"/>
                <a:chExt cx="4891" cy="24"/>
              </a:xfrm>
            </p:grpSpPr>
            <p:sp>
              <p:nvSpPr>
                <p:cNvPr id="30805" name="Line 22"/>
                <p:cNvSpPr>
                  <a:spLocks noChangeShapeType="1"/>
                </p:cNvSpPr>
                <p:nvPr/>
              </p:nvSpPr>
              <p:spPr bwMode="auto">
                <a:xfrm>
                  <a:off x="609" y="3768"/>
                  <a:ext cx="4890" cy="1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06" name="Line 23"/>
                <p:cNvSpPr>
                  <a:spLocks noChangeShapeType="1"/>
                </p:cNvSpPr>
                <p:nvPr/>
              </p:nvSpPr>
              <p:spPr bwMode="auto">
                <a:xfrm flipV="1">
                  <a:off x="1305" y="3768"/>
                  <a:ext cx="1" cy="24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07" name="Line 24"/>
                <p:cNvSpPr>
                  <a:spLocks noChangeShapeType="1"/>
                </p:cNvSpPr>
                <p:nvPr/>
              </p:nvSpPr>
              <p:spPr bwMode="auto">
                <a:xfrm flipV="1">
                  <a:off x="2007" y="3768"/>
                  <a:ext cx="1" cy="24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08" name="Line 25"/>
                <p:cNvSpPr>
                  <a:spLocks noChangeShapeType="1"/>
                </p:cNvSpPr>
                <p:nvPr/>
              </p:nvSpPr>
              <p:spPr bwMode="auto">
                <a:xfrm flipV="1">
                  <a:off x="2703" y="3768"/>
                  <a:ext cx="1" cy="24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09" name="Line 26"/>
                <p:cNvSpPr>
                  <a:spLocks noChangeShapeType="1"/>
                </p:cNvSpPr>
                <p:nvPr/>
              </p:nvSpPr>
              <p:spPr bwMode="auto">
                <a:xfrm flipV="1">
                  <a:off x="3405" y="3768"/>
                  <a:ext cx="1" cy="24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10" name="Line 27"/>
                <p:cNvSpPr>
                  <a:spLocks noChangeShapeType="1"/>
                </p:cNvSpPr>
                <p:nvPr/>
              </p:nvSpPr>
              <p:spPr bwMode="auto">
                <a:xfrm flipV="1">
                  <a:off x="4101" y="3768"/>
                  <a:ext cx="1" cy="24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11" name="Line 28"/>
                <p:cNvSpPr>
                  <a:spLocks noChangeShapeType="1"/>
                </p:cNvSpPr>
                <p:nvPr/>
              </p:nvSpPr>
              <p:spPr bwMode="auto">
                <a:xfrm flipV="1">
                  <a:off x="4803" y="3768"/>
                  <a:ext cx="1" cy="24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12" name="Line 29"/>
                <p:cNvSpPr>
                  <a:spLocks noChangeShapeType="1"/>
                </p:cNvSpPr>
                <p:nvPr/>
              </p:nvSpPr>
              <p:spPr bwMode="auto">
                <a:xfrm flipV="1">
                  <a:off x="5499" y="3768"/>
                  <a:ext cx="1" cy="24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30734" name="Oval 30"/>
            <p:cNvSpPr>
              <a:spLocks noChangeArrowheads="1"/>
            </p:cNvSpPr>
            <p:nvPr/>
          </p:nvSpPr>
          <p:spPr bwMode="auto">
            <a:xfrm>
              <a:off x="2643" y="2231"/>
              <a:ext cx="30" cy="3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735" name="Rectangle 31"/>
            <p:cNvSpPr>
              <a:spLocks noChangeArrowheads="1"/>
            </p:cNvSpPr>
            <p:nvPr/>
          </p:nvSpPr>
          <p:spPr bwMode="auto">
            <a:xfrm>
              <a:off x="2787" y="1901"/>
              <a:ext cx="12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AK</a:t>
              </a:r>
              <a:endParaRPr lang="en-US" sz="1000" b="0">
                <a:solidFill>
                  <a:srgbClr val="FF0000"/>
                </a:solidFill>
                <a:latin typeface="Verdana" pitchFamily="34" charset="0"/>
              </a:endParaRPr>
            </a:p>
          </p:txBody>
        </p:sp>
        <p:sp>
          <p:nvSpPr>
            <p:cNvPr id="30736" name="Rectangle 32"/>
            <p:cNvSpPr>
              <a:spLocks noChangeArrowheads="1"/>
            </p:cNvSpPr>
            <p:nvPr/>
          </p:nvSpPr>
          <p:spPr bwMode="auto">
            <a:xfrm>
              <a:off x="1767" y="2753"/>
              <a:ext cx="12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AR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0737" name="Rectangle 33"/>
            <p:cNvSpPr>
              <a:spLocks noChangeArrowheads="1"/>
            </p:cNvSpPr>
            <p:nvPr/>
          </p:nvSpPr>
          <p:spPr bwMode="auto">
            <a:xfrm>
              <a:off x="2985" y="1793"/>
              <a:ext cx="121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DE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0738" name="Rectangle 34"/>
            <p:cNvSpPr>
              <a:spLocks noChangeArrowheads="1"/>
            </p:cNvSpPr>
            <p:nvPr/>
          </p:nvSpPr>
          <p:spPr bwMode="auto">
            <a:xfrm>
              <a:off x="2865" y="2099"/>
              <a:ext cx="127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GA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0739" name="Rectangle 35"/>
            <p:cNvSpPr>
              <a:spLocks noChangeArrowheads="1"/>
            </p:cNvSpPr>
            <p:nvPr/>
          </p:nvSpPr>
          <p:spPr bwMode="auto">
            <a:xfrm>
              <a:off x="3237" y="2057"/>
              <a:ext cx="111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HI</a:t>
              </a:r>
            </a:p>
          </p:txBody>
        </p:sp>
        <p:sp>
          <p:nvSpPr>
            <p:cNvPr id="30740" name="Rectangle 36"/>
            <p:cNvSpPr>
              <a:spLocks noChangeArrowheads="1"/>
            </p:cNvSpPr>
            <p:nvPr/>
          </p:nvSpPr>
          <p:spPr bwMode="auto">
            <a:xfrm>
              <a:off x="3285" y="1649"/>
              <a:ext cx="9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IL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0741" name="Rectangle 37"/>
            <p:cNvSpPr>
              <a:spLocks noChangeArrowheads="1"/>
            </p:cNvSpPr>
            <p:nvPr/>
          </p:nvSpPr>
          <p:spPr bwMode="auto">
            <a:xfrm>
              <a:off x="2217" y="2195"/>
              <a:ext cx="112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IN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0742" name="Rectangle 38"/>
            <p:cNvSpPr>
              <a:spLocks noChangeArrowheads="1"/>
            </p:cNvSpPr>
            <p:nvPr/>
          </p:nvSpPr>
          <p:spPr bwMode="auto">
            <a:xfrm>
              <a:off x="2595" y="2255"/>
              <a:ext cx="106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IA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0743" name="Rectangle 39"/>
            <p:cNvSpPr>
              <a:spLocks noChangeArrowheads="1"/>
            </p:cNvSpPr>
            <p:nvPr/>
          </p:nvSpPr>
          <p:spPr bwMode="auto">
            <a:xfrm>
              <a:off x="3231" y="2135"/>
              <a:ext cx="119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KS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0744" name="Rectangle 40"/>
            <p:cNvSpPr>
              <a:spLocks noChangeArrowheads="1"/>
            </p:cNvSpPr>
            <p:nvPr/>
          </p:nvSpPr>
          <p:spPr bwMode="auto">
            <a:xfrm>
              <a:off x="2031" y="2633"/>
              <a:ext cx="11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LA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0745" name="Rectangle 41"/>
            <p:cNvSpPr>
              <a:spLocks noChangeArrowheads="1"/>
            </p:cNvSpPr>
            <p:nvPr/>
          </p:nvSpPr>
          <p:spPr bwMode="auto">
            <a:xfrm>
              <a:off x="2685" y="2321"/>
              <a:ext cx="131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ME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0746" name="Rectangle 42"/>
            <p:cNvSpPr>
              <a:spLocks noChangeArrowheads="1"/>
            </p:cNvSpPr>
            <p:nvPr/>
          </p:nvSpPr>
          <p:spPr bwMode="auto">
            <a:xfrm>
              <a:off x="3933" y="1427"/>
              <a:ext cx="142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MD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0747" name="Rectangle 43"/>
            <p:cNvSpPr>
              <a:spLocks noChangeArrowheads="1"/>
            </p:cNvSpPr>
            <p:nvPr/>
          </p:nvSpPr>
          <p:spPr bwMode="auto">
            <a:xfrm>
              <a:off x="4395" y="1049"/>
              <a:ext cx="13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MA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0748" name="Rectangle 44"/>
            <p:cNvSpPr>
              <a:spLocks noChangeArrowheads="1"/>
            </p:cNvSpPr>
            <p:nvPr/>
          </p:nvSpPr>
          <p:spPr bwMode="auto">
            <a:xfrm>
              <a:off x="2949" y="2645"/>
              <a:ext cx="131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MT</a:t>
              </a:r>
            </a:p>
          </p:txBody>
        </p:sp>
        <p:sp>
          <p:nvSpPr>
            <p:cNvPr id="30749" name="Rectangle 45"/>
            <p:cNvSpPr>
              <a:spLocks noChangeArrowheads="1"/>
            </p:cNvSpPr>
            <p:nvPr/>
          </p:nvSpPr>
          <p:spPr bwMode="auto">
            <a:xfrm>
              <a:off x="3111" y="2141"/>
              <a:ext cx="12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NE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0750" name="Rectangle 46"/>
            <p:cNvSpPr>
              <a:spLocks noChangeArrowheads="1"/>
            </p:cNvSpPr>
            <p:nvPr/>
          </p:nvSpPr>
          <p:spPr bwMode="auto">
            <a:xfrm>
              <a:off x="1857" y="1835"/>
              <a:ext cx="129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NV</a:t>
              </a:r>
            </a:p>
          </p:txBody>
        </p:sp>
        <p:sp>
          <p:nvSpPr>
            <p:cNvPr id="30751" name="Rectangle 47"/>
            <p:cNvSpPr>
              <a:spLocks noChangeArrowheads="1"/>
            </p:cNvSpPr>
            <p:nvPr/>
          </p:nvSpPr>
          <p:spPr bwMode="auto">
            <a:xfrm>
              <a:off x="3867" y="983"/>
              <a:ext cx="112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NJ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0752" name="Rectangle 48"/>
            <p:cNvSpPr>
              <a:spLocks noChangeArrowheads="1"/>
            </p:cNvSpPr>
            <p:nvPr/>
          </p:nvSpPr>
          <p:spPr bwMode="auto">
            <a:xfrm>
              <a:off x="3411" y="1355"/>
              <a:ext cx="127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NY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0753" name="Rectangle 49"/>
            <p:cNvSpPr>
              <a:spLocks noChangeArrowheads="1"/>
            </p:cNvSpPr>
            <p:nvPr/>
          </p:nvSpPr>
          <p:spPr bwMode="auto">
            <a:xfrm>
              <a:off x="2613" y="2207"/>
              <a:ext cx="126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NC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0754" name="Rectangle 50"/>
            <p:cNvSpPr>
              <a:spLocks noChangeArrowheads="1"/>
            </p:cNvSpPr>
            <p:nvPr/>
          </p:nvSpPr>
          <p:spPr bwMode="auto">
            <a:xfrm>
              <a:off x="2811" y="2411"/>
              <a:ext cx="13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ND</a:t>
              </a:r>
            </a:p>
          </p:txBody>
        </p:sp>
        <p:sp>
          <p:nvSpPr>
            <p:cNvPr id="30755" name="Rectangle 51"/>
            <p:cNvSpPr>
              <a:spLocks noChangeArrowheads="1"/>
            </p:cNvSpPr>
            <p:nvPr/>
          </p:nvSpPr>
          <p:spPr bwMode="auto">
            <a:xfrm>
              <a:off x="2469" y="2075"/>
              <a:ext cx="13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OH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0756" name="Rectangle 52"/>
            <p:cNvSpPr>
              <a:spLocks noChangeArrowheads="1"/>
            </p:cNvSpPr>
            <p:nvPr/>
          </p:nvSpPr>
          <p:spPr bwMode="auto">
            <a:xfrm>
              <a:off x="2277" y="2489"/>
              <a:ext cx="130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OK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0757" name="Rectangle 53"/>
            <p:cNvSpPr>
              <a:spLocks noChangeArrowheads="1"/>
            </p:cNvSpPr>
            <p:nvPr/>
          </p:nvSpPr>
          <p:spPr bwMode="auto">
            <a:xfrm>
              <a:off x="2991" y="2087"/>
              <a:ext cx="131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OR</a:t>
              </a:r>
              <a:endParaRPr lang="en-US" sz="1000" b="0">
                <a:solidFill>
                  <a:srgbClr val="FF0000"/>
                </a:solidFill>
                <a:latin typeface="Verdana" pitchFamily="34" charset="0"/>
              </a:endParaRPr>
            </a:p>
          </p:txBody>
        </p:sp>
        <p:sp>
          <p:nvSpPr>
            <p:cNvPr id="30758" name="Rectangle 54"/>
            <p:cNvSpPr>
              <a:spLocks noChangeArrowheads="1"/>
            </p:cNvSpPr>
            <p:nvPr/>
          </p:nvSpPr>
          <p:spPr bwMode="auto">
            <a:xfrm>
              <a:off x="3375" y="1967"/>
              <a:ext cx="107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RI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0759" name="Rectangle 55"/>
            <p:cNvSpPr>
              <a:spLocks noChangeArrowheads="1"/>
            </p:cNvSpPr>
            <p:nvPr/>
          </p:nvSpPr>
          <p:spPr bwMode="auto">
            <a:xfrm>
              <a:off x="2229" y="2483"/>
              <a:ext cx="11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SC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0760" name="Rectangle 56"/>
            <p:cNvSpPr>
              <a:spLocks noChangeArrowheads="1"/>
            </p:cNvSpPr>
            <p:nvPr/>
          </p:nvSpPr>
          <p:spPr bwMode="auto">
            <a:xfrm>
              <a:off x="2565" y="2345"/>
              <a:ext cx="12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SD</a:t>
              </a:r>
            </a:p>
          </p:txBody>
        </p:sp>
        <p:sp>
          <p:nvSpPr>
            <p:cNvPr id="30761" name="Rectangle 57"/>
            <p:cNvSpPr>
              <a:spLocks noChangeArrowheads="1"/>
            </p:cNvSpPr>
            <p:nvPr/>
          </p:nvSpPr>
          <p:spPr bwMode="auto">
            <a:xfrm>
              <a:off x="3651" y="2135"/>
              <a:ext cx="116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VT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0762" name="Rectangle 58"/>
            <p:cNvSpPr>
              <a:spLocks noChangeArrowheads="1"/>
            </p:cNvSpPr>
            <p:nvPr/>
          </p:nvSpPr>
          <p:spPr bwMode="auto">
            <a:xfrm>
              <a:off x="3663" y="1769"/>
              <a:ext cx="12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VA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0763" name="Rectangle 59"/>
            <p:cNvSpPr>
              <a:spLocks noChangeArrowheads="1"/>
            </p:cNvSpPr>
            <p:nvPr/>
          </p:nvSpPr>
          <p:spPr bwMode="auto">
            <a:xfrm>
              <a:off x="3459" y="1691"/>
              <a:ext cx="152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WA</a:t>
              </a:r>
            </a:p>
          </p:txBody>
        </p:sp>
        <p:sp>
          <p:nvSpPr>
            <p:cNvPr id="30764" name="Rectangle 60"/>
            <p:cNvSpPr>
              <a:spLocks noChangeArrowheads="1"/>
            </p:cNvSpPr>
            <p:nvPr/>
          </p:nvSpPr>
          <p:spPr bwMode="auto">
            <a:xfrm>
              <a:off x="2925" y="1901"/>
              <a:ext cx="171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FF00"/>
                  </a:solidFill>
                  <a:latin typeface="Verdana" pitchFamily="34" charset="0"/>
                </a:rPr>
                <a:t>US</a:t>
              </a:r>
              <a:endParaRPr lang="en-US" sz="1400" b="0">
                <a:solidFill>
                  <a:srgbClr val="00FF00"/>
                </a:solidFill>
                <a:latin typeface="Verdana" pitchFamily="34" charset="0"/>
              </a:endParaRPr>
            </a:p>
          </p:txBody>
        </p:sp>
        <p:sp>
          <p:nvSpPr>
            <p:cNvPr id="30765" name="Rectangle 61"/>
            <p:cNvSpPr>
              <a:spLocks noChangeArrowheads="1"/>
            </p:cNvSpPr>
            <p:nvPr/>
          </p:nvSpPr>
          <p:spPr bwMode="auto">
            <a:xfrm>
              <a:off x="2139" y="2579"/>
              <a:ext cx="11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AL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0766" name="Rectangle 62"/>
            <p:cNvSpPr>
              <a:spLocks noChangeArrowheads="1"/>
            </p:cNvSpPr>
            <p:nvPr/>
          </p:nvSpPr>
          <p:spPr bwMode="auto">
            <a:xfrm>
              <a:off x="3129" y="1637"/>
              <a:ext cx="120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CA</a:t>
              </a:r>
            </a:p>
          </p:txBody>
        </p:sp>
        <p:sp>
          <p:nvSpPr>
            <p:cNvPr id="30767" name="Rectangle 63"/>
            <p:cNvSpPr>
              <a:spLocks noChangeArrowheads="1"/>
            </p:cNvSpPr>
            <p:nvPr/>
          </p:nvSpPr>
          <p:spPr bwMode="auto">
            <a:xfrm>
              <a:off x="4095" y="1499"/>
              <a:ext cx="126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CO</a:t>
              </a:r>
            </a:p>
          </p:txBody>
        </p:sp>
        <p:sp>
          <p:nvSpPr>
            <p:cNvPr id="30768" name="Rectangle 64"/>
            <p:cNvSpPr>
              <a:spLocks noChangeArrowheads="1"/>
            </p:cNvSpPr>
            <p:nvPr/>
          </p:nvSpPr>
          <p:spPr bwMode="auto">
            <a:xfrm>
              <a:off x="4041" y="611"/>
              <a:ext cx="11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CT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0769" name="Rectangle 65"/>
            <p:cNvSpPr>
              <a:spLocks noChangeArrowheads="1"/>
            </p:cNvSpPr>
            <p:nvPr/>
          </p:nvSpPr>
          <p:spPr bwMode="auto">
            <a:xfrm>
              <a:off x="2535" y="2045"/>
              <a:ext cx="10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FL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0770" name="Rectangle 66"/>
            <p:cNvSpPr>
              <a:spLocks noChangeArrowheads="1"/>
            </p:cNvSpPr>
            <p:nvPr/>
          </p:nvSpPr>
          <p:spPr bwMode="auto">
            <a:xfrm>
              <a:off x="2415" y="2555"/>
              <a:ext cx="110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ID</a:t>
              </a:r>
            </a:p>
          </p:txBody>
        </p:sp>
        <p:sp>
          <p:nvSpPr>
            <p:cNvPr id="30771" name="Rectangle 67"/>
            <p:cNvSpPr>
              <a:spLocks noChangeArrowheads="1"/>
            </p:cNvSpPr>
            <p:nvPr/>
          </p:nvSpPr>
          <p:spPr bwMode="auto">
            <a:xfrm>
              <a:off x="1857" y="2507"/>
              <a:ext cx="121" cy="9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KY</a:t>
              </a:r>
            </a:p>
          </p:txBody>
        </p:sp>
        <p:sp>
          <p:nvSpPr>
            <p:cNvPr id="30772" name="Rectangle 68"/>
            <p:cNvSpPr>
              <a:spLocks noChangeArrowheads="1"/>
            </p:cNvSpPr>
            <p:nvPr/>
          </p:nvSpPr>
          <p:spPr bwMode="auto">
            <a:xfrm>
              <a:off x="2745" y="1985"/>
              <a:ext cx="120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MI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0773" name="Rectangle 69"/>
            <p:cNvSpPr>
              <a:spLocks noChangeArrowheads="1"/>
            </p:cNvSpPr>
            <p:nvPr/>
          </p:nvSpPr>
          <p:spPr bwMode="auto">
            <a:xfrm>
              <a:off x="3471" y="1637"/>
              <a:ext cx="1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MN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0774" name="Rectangle 70"/>
            <p:cNvSpPr>
              <a:spLocks noChangeArrowheads="1"/>
            </p:cNvSpPr>
            <p:nvPr/>
          </p:nvSpPr>
          <p:spPr bwMode="auto">
            <a:xfrm>
              <a:off x="1779" y="2849"/>
              <a:ext cx="13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MS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0775" name="Rectangle 71"/>
            <p:cNvSpPr>
              <a:spLocks noChangeArrowheads="1"/>
            </p:cNvSpPr>
            <p:nvPr/>
          </p:nvSpPr>
          <p:spPr bwMode="auto">
            <a:xfrm>
              <a:off x="2589" y="2177"/>
              <a:ext cx="1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MO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0776" name="Rectangle 72"/>
            <p:cNvSpPr>
              <a:spLocks noChangeArrowheads="1"/>
            </p:cNvSpPr>
            <p:nvPr/>
          </p:nvSpPr>
          <p:spPr bwMode="auto">
            <a:xfrm>
              <a:off x="3537" y="1511"/>
              <a:ext cx="13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NH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0777" name="Rectangle 73"/>
            <p:cNvSpPr>
              <a:spLocks noChangeArrowheads="1"/>
            </p:cNvSpPr>
            <p:nvPr/>
          </p:nvSpPr>
          <p:spPr bwMode="auto">
            <a:xfrm>
              <a:off x="2607" y="2735"/>
              <a:ext cx="1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NM</a:t>
              </a:r>
            </a:p>
          </p:txBody>
        </p:sp>
        <p:sp>
          <p:nvSpPr>
            <p:cNvPr id="30778" name="Rectangle 74"/>
            <p:cNvSpPr>
              <a:spLocks noChangeArrowheads="1"/>
            </p:cNvSpPr>
            <p:nvPr/>
          </p:nvSpPr>
          <p:spPr bwMode="auto">
            <a:xfrm>
              <a:off x="2205" y="2327"/>
              <a:ext cx="12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TN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0779" name="Rectangle 75"/>
            <p:cNvSpPr>
              <a:spLocks noChangeArrowheads="1"/>
            </p:cNvSpPr>
            <p:nvPr/>
          </p:nvSpPr>
          <p:spPr bwMode="auto">
            <a:xfrm>
              <a:off x="2757" y="2123"/>
              <a:ext cx="116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TX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0780" name="Rectangle 76"/>
            <p:cNvSpPr>
              <a:spLocks noChangeArrowheads="1"/>
            </p:cNvSpPr>
            <p:nvPr/>
          </p:nvSpPr>
          <p:spPr bwMode="auto">
            <a:xfrm>
              <a:off x="3141" y="2531"/>
              <a:ext cx="120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UT</a:t>
              </a:r>
            </a:p>
          </p:txBody>
        </p:sp>
        <p:sp>
          <p:nvSpPr>
            <p:cNvPr id="30781" name="Rectangle 77"/>
            <p:cNvSpPr>
              <a:spLocks noChangeArrowheads="1"/>
            </p:cNvSpPr>
            <p:nvPr/>
          </p:nvSpPr>
          <p:spPr bwMode="auto">
            <a:xfrm>
              <a:off x="1497" y="2753"/>
              <a:ext cx="151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WV</a:t>
              </a:r>
            </a:p>
          </p:txBody>
        </p:sp>
        <p:sp>
          <p:nvSpPr>
            <p:cNvPr id="30782" name="Rectangle 78"/>
            <p:cNvSpPr>
              <a:spLocks noChangeArrowheads="1"/>
            </p:cNvSpPr>
            <p:nvPr/>
          </p:nvSpPr>
          <p:spPr bwMode="auto">
            <a:xfrm>
              <a:off x="2727" y="2051"/>
              <a:ext cx="13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WI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0783" name="Rectangle 79"/>
            <p:cNvSpPr>
              <a:spLocks noChangeArrowheads="1"/>
            </p:cNvSpPr>
            <p:nvPr/>
          </p:nvSpPr>
          <p:spPr bwMode="auto">
            <a:xfrm>
              <a:off x="297" y="3689"/>
              <a:ext cx="33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latin typeface="Verdana" pitchFamily="34" charset="0"/>
                </a:rPr>
                <a:t>$15,000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30784" name="Rectangle 80"/>
            <p:cNvSpPr>
              <a:spLocks noChangeArrowheads="1"/>
            </p:cNvSpPr>
            <p:nvPr/>
          </p:nvSpPr>
          <p:spPr bwMode="auto">
            <a:xfrm>
              <a:off x="297" y="3023"/>
              <a:ext cx="33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latin typeface="Verdana" pitchFamily="34" charset="0"/>
                </a:rPr>
                <a:t>$22,000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30785" name="Rectangle 81"/>
            <p:cNvSpPr>
              <a:spLocks noChangeArrowheads="1"/>
            </p:cNvSpPr>
            <p:nvPr/>
          </p:nvSpPr>
          <p:spPr bwMode="auto">
            <a:xfrm>
              <a:off x="297" y="2351"/>
              <a:ext cx="33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latin typeface="Verdana" pitchFamily="34" charset="0"/>
                </a:rPr>
                <a:t>$29,000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30786" name="Rectangle 82"/>
            <p:cNvSpPr>
              <a:spLocks noChangeArrowheads="1"/>
            </p:cNvSpPr>
            <p:nvPr/>
          </p:nvSpPr>
          <p:spPr bwMode="auto">
            <a:xfrm>
              <a:off x="297" y="1685"/>
              <a:ext cx="33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latin typeface="Verdana" pitchFamily="34" charset="0"/>
                </a:rPr>
                <a:t>$36,000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30787" name="Rectangle 83"/>
            <p:cNvSpPr>
              <a:spLocks noChangeArrowheads="1"/>
            </p:cNvSpPr>
            <p:nvPr/>
          </p:nvSpPr>
          <p:spPr bwMode="auto">
            <a:xfrm>
              <a:off x="297" y="1013"/>
              <a:ext cx="33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latin typeface="Verdana" pitchFamily="34" charset="0"/>
                </a:rPr>
                <a:t>$43,000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30788" name="Rectangle 84"/>
            <p:cNvSpPr>
              <a:spLocks noChangeArrowheads="1"/>
            </p:cNvSpPr>
            <p:nvPr/>
          </p:nvSpPr>
          <p:spPr bwMode="auto">
            <a:xfrm>
              <a:off x="297" y="347"/>
              <a:ext cx="33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latin typeface="Verdana" pitchFamily="34" charset="0"/>
                </a:rPr>
                <a:t>$50,000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30789" name="Rectangle 85"/>
            <p:cNvSpPr>
              <a:spLocks noChangeArrowheads="1"/>
            </p:cNvSpPr>
            <p:nvPr/>
          </p:nvSpPr>
          <p:spPr bwMode="auto">
            <a:xfrm>
              <a:off x="621" y="3803"/>
              <a:ext cx="112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>
                  <a:latin typeface="Verdana" pitchFamily="34" charset="0"/>
                </a:rPr>
                <a:t>10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30790" name="Rectangle 86"/>
            <p:cNvSpPr>
              <a:spLocks noChangeArrowheads="1"/>
            </p:cNvSpPr>
            <p:nvPr/>
          </p:nvSpPr>
          <p:spPr bwMode="auto">
            <a:xfrm>
              <a:off x="1317" y="3803"/>
              <a:ext cx="112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>
                  <a:latin typeface="Verdana" pitchFamily="34" charset="0"/>
                </a:rPr>
                <a:t>15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30791" name="Rectangle 87"/>
            <p:cNvSpPr>
              <a:spLocks noChangeArrowheads="1"/>
            </p:cNvSpPr>
            <p:nvPr/>
          </p:nvSpPr>
          <p:spPr bwMode="auto">
            <a:xfrm>
              <a:off x="2019" y="3803"/>
              <a:ext cx="112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>
                  <a:latin typeface="Verdana" pitchFamily="34" charset="0"/>
                </a:rPr>
                <a:t>20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30792" name="Rectangle 88"/>
            <p:cNvSpPr>
              <a:spLocks noChangeArrowheads="1"/>
            </p:cNvSpPr>
            <p:nvPr/>
          </p:nvSpPr>
          <p:spPr bwMode="auto">
            <a:xfrm>
              <a:off x="2715" y="3803"/>
              <a:ext cx="112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>
                  <a:latin typeface="Verdana" pitchFamily="34" charset="0"/>
                </a:rPr>
                <a:t>25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30793" name="Rectangle 89"/>
            <p:cNvSpPr>
              <a:spLocks noChangeArrowheads="1"/>
            </p:cNvSpPr>
            <p:nvPr/>
          </p:nvSpPr>
          <p:spPr bwMode="auto">
            <a:xfrm>
              <a:off x="3417" y="3803"/>
              <a:ext cx="112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>
                  <a:latin typeface="Verdana" pitchFamily="34" charset="0"/>
                </a:rPr>
                <a:t>30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30794" name="Rectangle 90"/>
            <p:cNvSpPr>
              <a:spLocks noChangeArrowheads="1"/>
            </p:cNvSpPr>
            <p:nvPr/>
          </p:nvSpPr>
          <p:spPr bwMode="auto">
            <a:xfrm>
              <a:off x="4113" y="3803"/>
              <a:ext cx="112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>
                  <a:latin typeface="Verdana" pitchFamily="34" charset="0"/>
                </a:rPr>
                <a:t>35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30795" name="Rectangle 91"/>
            <p:cNvSpPr>
              <a:spLocks noChangeArrowheads="1"/>
            </p:cNvSpPr>
            <p:nvPr/>
          </p:nvSpPr>
          <p:spPr bwMode="auto">
            <a:xfrm>
              <a:off x="4815" y="3803"/>
              <a:ext cx="112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>
                  <a:latin typeface="Verdana" pitchFamily="34" charset="0"/>
                </a:rPr>
                <a:t>40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30796" name="Rectangle 92"/>
            <p:cNvSpPr>
              <a:spLocks noChangeArrowheads="1"/>
            </p:cNvSpPr>
            <p:nvPr/>
          </p:nvSpPr>
          <p:spPr bwMode="auto">
            <a:xfrm>
              <a:off x="5511" y="3803"/>
              <a:ext cx="112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>
                  <a:latin typeface="Verdana" pitchFamily="34" charset="0"/>
                </a:rPr>
                <a:t>45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30797" name="Rectangle 93"/>
            <p:cNvSpPr>
              <a:spLocks noChangeArrowheads="1"/>
            </p:cNvSpPr>
            <p:nvPr/>
          </p:nvSpPr>
          <p:spPr bwMode="auto">
            <a:xfrm>
              <a:off x="2673" y="2379"/>
              <a:ext cx="117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dirty="0">
                  <a:solidFill>
                    <a:srgbClr val="FF0000"/>
                  </a:solidFill>
                  <a:latin typeface="Verdana" pitchFamily="34" charset="0"/>
                </a:rPr>
                <a:t>AZ</a:t>
              </a:r>
            </a:p>
          </p:txBody>
        </p:sp>
        <p:sp>
          <p:nvSpPr>
            <p:cNvPr id="30798" name="Text Box 94"/>
            <p:cNvSpPr txBox="1">
              <a:spLocks noChangeArrowheads="1"/>
            </p:cNvSpPr>
            <p:nvPr/>
          </p:nvSpPr>
          <p:spPr bwMode="auto">
            <a:xfrm>
              <a:off x="1410" y="545"/>
              <a:ext cx="727" cy="276"/>
            </a:xfrm>
            <a:prstGeom prst="rect">
              <a:avLst/>
            </a:prstGeom>
            <a:solidFill>
              <a:srgbClr val="0066CC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0">
                  <a:solidFill>
                    <a:schemeClr val="bg1"/>
                  </a:solidFill>
                  <a:latin typeface="Verdana" pitchFamily="34" charset="0"/>
                </a:rPr>
                <a:t>2000</a:t>
              </a:r>
            </a:p>
          </p:txBody>
        </p:sp>
        <p:sp>
          <p:nvSpPr>
            <p:cNvPr id="30799" name="Text Box 95"/>
            <p:cNvSpPr txBox="1">
              <a:spLocks noChangeArrowheads="1"/>
            </p:cNvSpPr>
            <p:nvPr/>
          </p:nvSpPr>
          <p:spPr bwMode="auto">
            <a:xfrm rot="-5400000">
              <a:off x="-998" y="1922"/>
              <a:ext cx="2085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>
                  <a:solidFill>
                    <a:schemeClr val="accent2"/>
                  </a:solidFill>
                  <a:latin typeface="Verdana" pitchFamily="34" charset="0"/>
                </a:rPr>
                <a:t>Personal Income Per Capita</a:t>
              </a:r>
            </a:p>
          </p:txBody>
        </p:sp>
        <p:sp>
          <p:nvSpPr>
            <p:cNvPr id="30800" name="Text Box 96"/>
            <p:cNvSpPr txBox="1">
              <a:spLocks noChangeArrowheads="1"/>
            </p:cNvSpPr>
            <p:nvPr/>
          </p:nvSpPr>
          <p:spPr bwMode="auto">
            <a:xfrm>
              <a:off x="1362" y="3921"/>
              <a:ext cx="3600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>
                  <a:solidFill>
                    <a:schemeClr val="accent2"/>
                  </a:solidFill>
                  <a:latin typeface="Verdana" pitchFamily="34" charset="0"/>
                </a:rPr>
                <a:t>Percent of Adults Age 25-64 with Bachelor’s Degrees</a:t>
              </a:r>
            </a:p>
          </p:txBody>
        </p:sp>
        <p:sp>
          <p:nvSpPr>
            <p:cNvPr id="30801" name="Rectangle 97"/>
            <p:cNvSpPr>
              <a:spLocks noChangeArrowheads="1"/>
            </p:cNvSpPr>
            <p:nvPr/>
          </p:nvSpPr>
          <p:spPr bwMode="auto">
            <a:xfrm>
              <a:off x="4146" y="3281"/>
              <a:ext cx="1045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latin typeface="Verdana" pitchFamily="34" charset="0"/>
                </a:rPr>
                <a:t>Correlation = 0.80</a:t>
              </a:r>
              <a:endParaRPr lang="en-US" b="0">
                <a:latin typeface="Arial" charset="0"/>
              </a:endParaRPr>
            </a:p>
          </p:txBody>
        </p:sp>
        <p:sp>
          <p:nvSpPr>
            <p:cNvPr id="30802" name="Rectangle 98"/>
            <p:cNvSpPr>
              <a:spLocks noChangeArrowheads="1"/>
            </p:cNvSpPr>
            <p:nvPr/>
          </p:nvSpPr>
          <p:spPr bwMode="auto">
            <a:xfrm>
              <a:off x="2493" y="2051"/>
              <a:ext cx="149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WY</a:t>
              </a:r>
              <a:endParaRPr lang="en-US" sz="1000" b="0">
                <a:solidFill>
                  <a:srgbClr val="FF0000"/>
                </a:solidFill>
                <a:latin typeface="Verdana" pitchFamily="34" charset="0"/>
              </a:endParaRPr>
            </a:p>
          </p:txBody>
        </p:sp>
      </p:grpSp>
      <p:sp>
        <p:nvSpPr>
          <p:cNvPr id="101" name="Slide Number Placeholder 100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136A8A18-902A-4F0A-9A24-1E8138D085A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103" name="Oval 102"/>
          <p:cNvSpPr/>
          <p:nvPr/>
        </p:nvSpPr>
        <p:spPr>
          <a:xfrm>
            <a:off x="3048000" y="4371975"/>
            <a:ext cx="228600" cy="228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957263"/>
          </a:xfrm>
        </p:spPr>
        <p:txBody>
          <a:bodyPr/>
          <a:lstStyle/>
          <a:p>
            <a:r>
              <a:rPr lang="en-US" sz="2400" smtClean="0"/>
              <a:t>Educational Attainment and Income</a:t>
            </a:r>
          </a:p>
        </p:txBody>
      </p:sp>
      <p:sp>
        <p:nvSpPr>
          <p:cNvPr id="31747" name="Text Box 3"/>
          <p:cNvSpPr txBox="1">
            <a:spLocks noChangeArrowheads="1"/>
          </p:cNvSpPr>
          <p:nvPr/>
        </p:nvSpPr>
        <p:spPr bwMode="auto">
          <a:xfrm>
            <a:off x="3798888" y="6229350"/>
            <a:ext cx="518160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000" b="0">
                <a:latin typeface="Trebuchet MS" pitchFamily="34" charset="0"/>
              </a:rPr>
              <a:t>Source:  U.S. Census Bureau, Decennial Census’ and American Community Survey</a:t>
            </a:r>
            <a:endParaRPr lang="en-US" sz="1000" b="0" i="1">
              <a:latin typeface="Trebuchet MS" pitchFamily="34" charset="0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609600" y="1066800"/>
            <a:ext cx="7612063" cy="5140325"/>
            <a:chOff x="5" y="347"/>
            <a:chExt cx="5594" cy="3778"/>
          </a:xfrm>
        </p:grpSpPr>
        <p:sp>
          <p:nvSpPr>
            <p:cNvPr id="31751" name="Rectangle 5"/>
            <p:cNvSpPr>
              <a:spLocks noChangeArrowheads="1"/>
            </p:cNvSpPr>
            <p:nvPr/>
          </p:nvSpPr>
          <p:spPr bwMode="auto">
            <a:xfrm>
              <a:off x="2757" y="2459"/>
              <a:ext cx="1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NM</a:t>
              </a:r>
              <a:endParaRPr lang="en-US" sz="1000" b="0">
                <a:solidFill>
                  <a:srgbClr val="FF0000"/>
                </a:solidFill>
                <a:latin typeface="Verdana" pitchFamily="34" charset="0"/>
              </a:endParaRPr>
            </a:p>
          </p:txBody>
        </p:sp>
        <p:sp>
          <p:nvSpPr>
            <p:cNvPr id="31752" name="Rectangle 6"/>
            <p:cNvSpPr>
              <a:spLocks noChangeArrowheads="1"/>
            </p:cNvSpPr>
            <p:nvPr/>
          </p:nvSpPr>
          <p:spPr bwMode="auto">
            <a:xfrm>
              <a:off x="2955" y="2165"/>
              <a:ext cx="126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NC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1753" name="Line 7"/>
            <p:cNvSpPr>
              <a:spLocks noChangeShapeType="1"/>
            </p:cNvSpPr>
            <p:nvPr/>
          </p:nvSpPr>
          <p:spPr bwMode="auto">
            <a:xfrm>
              <a:off x="651" y="3071"/>
              <a:ext cx="4890" cy="1"/>
            </a:xfrm>
            <a:prstGeom prst="line">
              <a:avLst/>
            </a:prstGeom>
            <a:noFill/>
            <a:ln w="3175">
              <a:solidFill>
                <a:srgbClr val="99CC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54" name="Line 8"/>
            <p:cNvSpPr>
              <a:spLocks noChangeShapeType="1"/>
            </p:cNvSpPr>
            <p:nvPr/>
          </p:nvSpPr>
          <p:spPr bwMode="auto">
            <a:xfrm>
              <a:off x="651" y="2399"/>
              <a:ext cx="4890" cy="1"/>
            </a:xfrm>
            <a:prstGeom prst="line">
              <a:avLst/>
            </a:prstGeom>
            <a:noFill/>
            <a:ln w="3175">
              <a:solidFill>
                <a:srgbClr val="99CC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55" name="Line 9"/>
            <p:cNvSpPr>
              <a:spLocks noChangeShapeType="1"/>
            </p:cNvSpPr>
            <p:nvPr/>
          </p:nvSpPr>
          <p:spPr bwMode="auto">
            <a:xfrm>
              <a:off x="651" y="1733"/>
              <a:ext cx="4890" cy="1"/>
            </a:xfrm>
            <a:prstGeom prst="line">
              <a:avLst/>
            </a:prstGeom>
            <a:noFill/>
            <a:ln w="3175">
              <a:solidFill>
                <a:srgbClr val="99CC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56" name="Line 10"/>
            <p:cNvSpPr>
              <a:spLocks noChangeShapeType="1"/>
            </p:cNvSpPr>
            <p:nvPr/>
          </p:nvSpPr>
          <p:spPr bwMode="auto">
            <a:xfrm>
              <a:off x="651" y="1061"/>
              <a:ext cx="4890" cy="1"/>
            </a:xfrm>
            <a:prstGeom prst="line">
              <a:avLst/>
            </a:prstGeom>
            <a:noFill/>
            <a:ln w="3175">
              <a:solidFill>
                <a:srgbClr val="99CC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57" name="Line 11"/>
            <p:cNvSpPr>
              <a:spLocks noChangeShapeType="1"/>
            </p:cNvSpPr>
            <p:nvPr/>
          </p:nvSpPr>
          <p:spPr bwMode="auto">
            <a:xfrm>
              <a:off x="651" y="395"/>
              <a:ext cx="4890" cy="1"/>
            </a:xfrm>
            <a:prstGeom prst="line">
              <a:avLst/>
            </a:prstGeom>
            <a:noFill/>
            <a:ln w="3175">
              <a:solidFill>
                <a:srgbClr val="99CC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" name="Group 12"/>
            <p:cNvGrpSpPr>
              <a:grpSpLocks/>
            </p:cNvGrpSpPr>
            <p:nvPr/>
          </p:nvGrpSpPr>
          <p:grpSpPr bwMode="auto">
            <a:xfrm>
              <a:off x="627" y="395"/>
              <a:ext cx="4915" cy="3366"/>
              <a:chOff x="585" y="426"/>
              <a:chExt cx="4915" cy="3366"/>
            </a:xfrm>
          </p:grpSpPr>
          <p:grpSp>
            <p:nvGrpSpPr>
              <p:cNvPr id="4" name="Group 13"/>
              <p:cNvGrpSpPr>
                <a:grpSpLocks/>
              </p:cNvGrpSpPr>
              <p:nvPr/>
            </p:nvGrpSpPr>
            <p:grpSpPr bwMode="auto">
              <a:xfrm>
                <a:off x="585" y="426"/>
                <a:ext cx="25" cy="3366"/>
                <a:chOff x="585" y="426"/>
                <a:chExt cx="25" cy="3366"/>
              </a:xfrm>
            </p:grpSpPr>
            <p:sp>
              <p:nvSpPr>
                <p:cNvPr id="31837" name="Line 14"/>
                <p:cNvSpPr>
                  <a:spLocks noChangeShapeType="1"/>
                </p:cNvSpPr>
                <p:nvPr/>
              </p:nvSpPr>
              <p:spPr bwMode="auto">
                <a:xfrm>
                  <a:off x="609" y="426"/>
                  <a:ext cx="1" cy="3342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838" name="Line 15"/>
                <p:cNvSpPr>
                  <a:spLocks noChangeShapeType="1"/>
                </p:cNvSpPr>
                <p:nvPr/>
              </p:nvSpPr>
              <p:spPr bwMode="auto">
                <a:xfrm>
                  <a:off x="585" y="3768"/>
                  <a:ext cx="24" cy="1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839" name="Line 16"/>
                <p:cNvSpPr>
                  <a:spLocks noChangeShapeType="1"/>
                </p:cNvSpPr>
                <p:nvPr/>
              </p:nvSpPr>
              <p:spPr bwMode="auto">
                <a:xfrm>
                  <a:off x="585" y="3102"/>
                  <a:ext cx="24" cy="1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840" name="Line 17"/>
                <p:cNvSpPr>
                  <a:spLocks noChangeShapeType="1"/>
                </p:cNvSpPr>
                <p:nvPr/>
              </p:nvSpPr>
              <p:spPr bwMode="auto">
                <a:xfrm>
                  <a:off x="585" y="2430"/>
                  <a:ext cx="24" cy="1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841" name="Line 18"/>
                <p:cNvSpPr>
                  <a:spLocks noChangeShapeType="1"/>
                </p:cNvSpPr>
                <p:nvPr/>
              </p:nvSpPr>
              <p:spPr bwMode="auto">
                <a:xfrm>
                  <a:off x="585" y="1764"/>
                  <a:ext cx="24" cy="1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842" name="Line 19"/>
                <p:cNvSpPr>
                  <a:spLocks noChangeShapeType="1"/>
                </p:cNvSpPr>
                <p:nvPr/>
              </p:nvSpPr>
              <p:spPr bwMode="auto">
                <a:xfrm>
                  <a:off x="585" y="1092"/>
                  <a:ext cx="24" cy="1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843" name="Line 20"/>
                <p:cNvSpPr>
                  <a:spLocks noChangeShapeType="1"/>
                </p:cNvSpPr>
                <p:nvPr/>
              </p:nvSpPr>
              <p:spPr bwMode="auto">
                <a:xfrm>
                  <a:off x="585" y="426"/>
                  <a:ext cx="24" cy="1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844" name="Line 21"/>
                <p:cNvSpPr>
                  <a:spLocks noChangeShapeType="1"/>
                </p:cNvSpPr>
                <p:nvPr/>
              </p:nvSpPr>
              <p:spPr bwMode="auto">
                <a:xfrm flipV="1">
                  <a:off x="609" y="3768"/>
                  <a:ext cx="1" cy="24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5" name="Group 22"/>
              <p:cNvGrpSpPr>
                <a:grpSpLocks/>
              </p:cNvGrpSpPr>
              <p:nvPr/>
            </p:nvGrpSpPr>
            <p:grpSpPr bwMode="auto">
              <a:xfrm>
                <a:off x="609" y="3768"/>
                <a:ext cx="4891" cy="24"/>
                <a:chOff x="609" y="3768"/>
                <a:chExt cx="4891" cy="24"/>
              </a:xfrm>
            </p:grpSpPr>
            <p:sp>
              <p:nvSpPr>
                <p:cNvPr id="31829" name="Line 23"/>
                <p:cNvSpPr>
                  <a:spLocks noChangeShapeType="1"/>
                </p:cNvSpPr>
                <p:nvPr/>
              </p:nvSpPr>
              <p:spPr bwMode="auto">
                <a:xfrm>
                  <a:off x="609" y="3768"/>
                  <a:ext cx="4890" cy="1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830" name="Line 24"/>
                <p:cNvSpPr>
                  <a:spLocks noChangeShapeType="1"/>
                </p:cNvSpPr>
                <p:nvPr/>
              </p:nvSpPr>
              <p:spPr bwMode="auto">
                <a:xfrm flipV="1">
                  <a:off x="1305" y="3768"/>
                  <a:ext cx="1" cy="24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831" name="Line 25"/>
                <p:cNvSpPr>
                  <a:spLocks noChangeShapeType="1"/>
                </p:cNvSpPr>
                <p:nvPr/>
              </p:nvSpPr>
              <p:spPr bwMode="auto">
                <a:xfrm flipV="1">
                  <a:off x="2007" y="3768"/>
                  <a:ext cx="1" cy="24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832" name="Line 26"/>
                <p:cNvSpPr>
                  <a:spLocks noChangeShapeType="1"/>
                </p:cNvSpPr>
                <p:nvPr/>
              </p:nvSpPr>
              <p:spPr bwMode="auto">
                <a:xfrm flipV="1">
                  <a:off x="2703" y="3768"/>
                  <a:ext cx="1" cy="24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833" name="Line 27"/>
                <p:cNvSpPr>
                  <a:spLocks noChangeShapeType="1"/>
                </p:cNvSpPr>
                <p:nvPr/>
              </p:nvSpPr>
              <p:spPr bwMode="auto">
                <a:xfrm flipV="1">
                  <a:off x="3405" y="3768"/>
                  <a:ext cx="1" cy="24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834" name="Line 28"/>
                <p:cNvSpPr>
                  <a:spLocks noChangeShapeType="1"/>
                </p:cNvSpPr>
                <p:nvPr/>
              </p:nvSpPr>
              <p:spPr bwMode="auto">
                <a:xfrm flipV="1">
                  <a:off x="4101" y="3768"/>
                  <a:ext cx="1" cy="24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835" name="Line 29"/>
                <p:cNvSpPr>
                  <a:spLocks noChangeShapeType="1"/>
                </p:cNvSpPr>
                <p:nvPr/>
              </p:nvSpPr>
              <p:spPr bwMode="auto">
                <a:xfrm flipV="1">
                  <a:off x="4803" y="3768"/>
                  <a:ext cx="1" cy="24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836" name="Line 30"/>
                <p:cNvSpPr>
                  <a:spLocks noChangeShapeType="1"/>
                </p:cNvSpPr>
                <p:nvPr/>
              </p:nvSpPr>
              <p:spPr bwMode="auto">
                <a:xfrm flipV="1">
                  <a:off x="5499" y="3768"/>
                  <a:ext cx="1" cy="24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31759" name="Oval 31"/>
            <p:cNvSpPr>
              <a:spLocks noChangeArrowheads="1"/>
            </p:cNvSpPr>
            <p:nvPr/>
          </p:nvSpPr>
          <p:spPr bwMode="auto">
            <a:xfrm>
              <a:off x="2985" y="2189"/>
              <a:ext cx="30" cy="3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60" name="Rectangle 32"/>
            <p:cNvSpPr>
              <a:spLocks noChangeArrowheads="1"/>
            </p:cNvSpPr>
            <p:nvPr/>
          </p:nvSpPr>
          <p:spPr bwMode="auto">
            <a:xfrm>
              <a:off x="3117" y="1727"/>
              <a:ext cx="12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AK</a:t>
              </a:r>
              <a:endParaRPr lang="en-US" sz="1000" b="0">
                <a:solidFill>
                  <a:srgbClr val="FF0000"/>
                </a:solidFill>
                <a:latin typeface="Verdana" pitchFamily="34" charset="0"/>
              </a:endParaRPr>
            </a:p>
          </p:txBody>
        </p:sp>
        <p:sp>
          <p:nvSpPr>
            <p:cNvPr id="31761" name="Rectangle 33"/>
            <p:cNvSpPr>
              <a:spLocks noChangeArrowheads="1"/>
            </p:cNvSpPr>
            <p:nvPr/>
          </p:nvSpPr>
          <p:spPr bwMode="auto">
            <a:xfrm>
              <a:off x="2883" y="2255"/>
              <a:ext cx="117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AZ</a:t>
              </a:r>
              <a:endParaRPr lang="en-US" sz="1000" b="0">
                <a:solidFill>
                  <a:srgbClr val="FF0000"/>
                </a:solidFill>
                <a:latin typeface="Verdana" pitchFamily="34" charset="0"/>
              </a:endParaRPr>
            </a:p>
          </p:txBody>
        </p:sp>
        <p:sp>
          <p:nvSpPr>
            <p:cNvPr id="31762" name="Rectangle 34"/>
            <p:cNvSpPr>
              <a:spLocks noChangeArrowheads="1"/>
            </p:cNvSpPr>
            <p:nvPr/>
          </p:nvSpPr>
          <p:spPr bwMode="auto">
            <a:xfrm>
              <a:off x="2037" y="2573"/>
              <a:ext cx="12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AR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1763" name="Rectangle 35"/>
            <p:cNvSpPr>
              <a:spLocks noChangeArrowheads="1"/>
            </p:cNvSpPr>
            <p:nvPr/>
          </p:nvSpPr>
          <p:spPr bwMode="auto">
            <a:xfrm>
              <a:off x="3327" y="1577"/>
              <a:ext cx="121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DE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1764" name="Rectangle 36"/>
            <p:cNvSpPr>
              <a:spLocks noChangeArrowheads="1"/>
            </p:cNvSpPr>
            <p:nvPr/>
          </p:nvSpPr>
          <p:spPr bwMode="auto">
            <a:xfrm>
              <a:off x="3237" y="2171"/>
              <a:ext cx="127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GA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1765" name="Rectangle 37"/>
            <p:cNvSpPr>
              <a:spLocks noChangeArrowheads="1"/>
            </p:cNvSpPr>
            <p:nvPr/>
          </p:nvSpPr>
          <p:spPr bwMode="auto">
            <a:xfrm>
              <a:off x="3441" y="1829"/>
              <a:ext cx="111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HI</a:t>
              </a:r>
              <a:endParaRPr lang="en-US" sz="1000" b="0">
                <a:solidFill>
                  <a:srgbClr val="FF0000"/>
                </a:solidFill>
                <a:latin typeface="Verdana" pitchFamily="34" charset="0"/>
              </a:endParaRPr>
            </a:p>
          </p:txBody>
        </p:sp>
        <p:sp>
          <p:nvSpPr>
            <p:cNvPr id="31766" name="Rectangle 38"/>
            <p:cNvSpPr>
              <a:spLocks noChangeArrowheads="1"/>
            </p:cNvSpPr>
            <p:nvPr/>
          </p:nvSpPr>
          <p:spPr bwMode="auto">
            <a:xfrm>
              <a:off x="3657" y="1661"/>
              <a:ext cx="9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IL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1767" name="Rectangle 39"/>
            <p:cNvSpPr>
              <a:spLocks noChangeArrowheads="1"/>
            </p:cNvSpPr>
            <p:nvPr/>
          </p:nvSpPr>
          <p:spPr bwMode="auto">
            <a:xfrm>
              <a:off x="2433" y="2147"/>
              <a:ext cx="112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IN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1768" name="Rectangle 40"/>
            <p:cNvSpPr>
              <a:spLocks noChangeArrowheads="1"/>
            </p:cNvSpPr>
            <p:nvPr/>
          </p:nvSpPr>
          <p:spPr bwMode="auto">
            <a:xfrm>
              <a:off x="2913" y="2099"/>
              <a:ext cx="125" cy="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C00000"/>
                  </a:solidFill>
                  <a:latin typeface="Verdana" pitchFamily="34" charset="0"/>
                </a:rPr>
                <a:t>IA</a:t>
              </a:r>
              <a:endParaRPr lang="en-US" sz="1000" b="0">
                <a:solidFill>
                  <a:srgbClr val="C00000"/>
                </a:solidFill>
                <a:latin typeface="Verdana" pitchFamily="34" charset="0"/>
              </a:endParaRPr>
            </a:p>
          </p:txBody>
        </p:sp>
        <p:sp>
          <p:nvSpPr>
            <p:cNvPr id="31769" name="Rectangle 41"/>
            <p:cNvSpPr>
              <a:spLocks noChangeArrowheads="1"/>
            </p:cNvSpPr>
            <p:nvPr/>
          </p:nvSpPr>
          <p:spPr bwMode="auto">
            <a:xfrm>
              <a:off x="3459" y="1985"/>
              <a:ext cx="119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KS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1770" name="Rectangle 42"/>
            <p:cNvSpPr>
              <a:spLocks noChangeArrowheads="1"/>
            </p:cNvSpPr>
            <p:nvPr/>
          </p:nvSpPr>
          <p:spPr bwMode="auto">
            <a:xfrm>
              <a:off x="2223" y="2765"/>
              <a:ext cx="11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LA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1771" name="Rectangle 43"/>
            <p:cNvSpPr>
              <a:spLocks noChangeArrowheads="1"/>
            </p:cNvSpPr>
            <p:nvPr/>
          </p:nvSpPr>
          <p:spPr bwMode="auto">
            <a:xfrm>
              <a:off x="2961" y="2177"/>
              <a:ext cx="131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ME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1772" name="Rectangle 44"/>
            <p:cNvSpPr>
              <a:spLocks noChangeArrowheads="1"/>
            </p:cNvSpPr>
            <p:nvPr/>
          </p:nvSpPr>
          <p:spPr bwMode="auto">
            <a:xfrm>
              <a:off x="4335" y="1115"/>
              <a:ext cx="142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MD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1773" name="Rectangle 45"/>
            <p:cNvSpPr>
              <a:spLocks noChangeArrowheads="1"/>
            </p:cNvSpPr>
            <p:nvPr/>
          </p:nvSpPr>
          <p:spPr bwMode="auto">
            <a:xfrm>
              <a:off x="4809" y="965"/>
              <a:ext cx="13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MA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1774" name="Rectangle 46"/>
            <p:cNvSpPr>
              <a:spLocks noChangeArrowheads="1"/>
            </p:cNvSpPr>
            <p:nvPr/>
          </p:nvSpPr>
          <p:spPr bwMode="auto">
            <a:xfrm>
              <a:off x="3105" y="2351"/>
              <a:ext cx="131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MT</a:t>
              </a:r>
              <a:endParaRPr lang="en-US" sz="1000" b="0">
                <a:solidFill>
                  <a:srgbClr val="FF0000"/>
                </a:solidFill>
                <a:latin typeface="Verdana" pitchFamily="34" charset="0"/>
              </a:endParaRPr>
            </a:p>
          </p:txBody>
        </p:sp>
        <p:sp>
          <p:nvSpPr>
            <p:cNvPr id="31775" name="Rectangle 47"/>
            <p:cNvSpPr>
              <a:spLocks noChangeArrowheads="1"/>
            </p:cNvSpPr>
            <p:nvPr/>
          </p:nvSpPr>
          <p:spPr bwMode="auto">
            <a:xfrm>
              <a:off x="3507" y="1979"/>
              <a:ext cx="12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NE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1776" name="Rectangle 48"/>
            <p:cNvSpPr>
              <a:spLocks noChangeArrowheads="1"/>
            </p:cNvSpPr>
            <p:nvPr/>
          </p:nvSpPr>
          <p:spPr bwMode="auto">
            <a:xfrm>
              <a:off x="2151" y="1709"/>
              <a:ext cx="129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NV</a:t>
              </a:r>
              <a:endParaRPr lang="en-US" sz="1000" b="0">
                <a:solidFill>
                  <a:srgbClr val="FF0000"/>
                </a:solidFill>
                <a:latin typeface="Verdana" pitchFamily="34" charset="0"/>
              </a:endParaRPr>
            </a:p>
          </p:txBody>
        </p:sp>
        <p:sp>
          <p:nvSpPr>
            <p:cNvPr id="31777" name="Rectangle 49"/>
            <p:cNvSpPr>
              <a:spLocks noChangeArrowheads="1"/>
            </p:cNvSpPr>
            <p:nvPr/>
          </p:nvSpPr>
          <p:spPr bwMode="auto">
            <a:xfrm>
              <a:off x="4479" y="935"/>
              <a:ext cx="112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NJ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1778" name="Rectangle 50"/>
            <p:cNvSpPr>
              <a:spLocks noChangeArrowheads="1"/>
            </p:cNvSpPr>
            <p:nvPr/>
          </p:nvSpPr>
          <p:spPr bwMode="auto">
            <a:xfrm>
              <a:off x="3945" y="1307"/>
              <a:ext cx="127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NY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1779" name="Rectangle 51"/>
            <p:cNvSpPr>
              <a:spLocks noChangeArrowheads="1"/>
            </p:cNvSpPr>
            <p:nvPr/>
          </p:nvSpPr>
          <p:spPr bwMode="auto">
            <a:xfrm>
              <a:off x="3273" y="2129"/>
              <a:ext cx="13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ND</a:t>
              </a:r>
              <a:endParaRPr lang="en-US" sz="1000" b="0">
                <a:solidFill>
                  <a:srgbClr val="FF0000"/>
                </a:solidFill>
                <a:latin typeface="Verdana" pitchFamily="34" charset="0"/>
              </a:endParaRPr>
            </a:p>
          </p:txBody>
        </p:sp>
        <p:sp>
          <p:nvSpPr>
            <p:cNvPr id="31780" name="Rectangle 52"/>
            <p:cNvSpPr>
              <a:spLocks noChangeArrowheads="1"/>
            </p:cNvSpPr>
            <p:nvPr/>
          </p:nvSpPr>
          <p:spPr bwMode="auto">
            <a:xfrm>
              <a:off x="2745" y="2081"/>
              <a:ext cx="13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OH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1781" name="Rectangle 53"/>
            <p:cNvSpPr>
              <a:spLocks noChangeArrowheads="1"/>
            </p:cNvSpPr>
            <p:nvPr/>
          </p:nvSpPr>
          <p:spPr bwMode="auto">
            <a:xfrm>
              <a:off x="2541" y="2261"/>
              <a:ext cx="130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OK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1782" name="Rectangle 54"/>
            <p:cNvSpPr>
              <a:spLocks noChangeArrowheads="1"/>
            </p:cNvSpPr>
            <p:nvPr/>
          </p:nvSpPr>
          <p:spPr bwMode="auto">
            <a:xfrm>
              <a:off x="3267" y="2039"/>
              <a:ext cx="131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OR</a:t>
              </a:r>
              <a:endParaRPr lang="en-US" sz="1000" b="0">
                <a:solidFill>
                  <a:srgbClr val="FF0000"/>
                </a:solidFill>
                <a:latin typeface="Verdana" pitchFamily="34" charset="0"/>
              </a:endParaRPr>
            </a:p>
          </p:txBody>
        </p:sp>
        <p:sp>
          <p:nvSpPr>
            <p:cNvPr id="31783" name="Rectangle 55"/>
            <p:cNvSpPr>
              <a:spLocks noChangeArrowheads="1"/>
            </p:cNvSpPr>
            <p:nvPr/>
          </p:nvSpPr>
          <p:spPr bwMode="auto">
            <a:xfrm>
              <a:off x="3207" y="1787"/>
              <a:ext cx="121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PA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1784" name="Rectangle 56"/>
            <p:cNvSpPr>
              <a:spLocks noChangeArrowheads="1"/>
            </p:cNvSpPr>
            <p:nvPr/>
          </p:nvSpPr>
          <p:spPr bwMode="auto">
            <a:xfrm>
              <a:off x="3801" y="1751"/>
              <a:ext cx="107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RI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1785" name="Rectangle 57"/>
            <p:cNvSpPr>
              <a:spLocks noChangeArrowheads="1"/>
            </p:cNvSpPr>
            <p:nvPr/>
          </p:nvSpPr>
          <p:spPr bwMode="auto">
            <a:xfrm>
              <a:off x="2571" y="2423"/>
              <a:ext cx="11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SC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1786" name="Rectangle 58"/>
            <p:cNvSpPr>
              <a:spLocks noChangeArrowheads="1"/>
            </p:cNvSpPr>
            <p:nvPr/>
          </p:nvSpPr>
          <p:spPr bwMode="auto">
            <a:xfrm>
              <a:off x="2997" y="2015"/>
              <a:ext cx="12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SD</a:t>
              </a:r>
              <a:endParaRPr lang="en-US" sz="1000" b="0">
                <a:solidFill>
                  <a:srgbClr val="FF0000"/>
                </a:solidFill>
                <a:latin typeface="Verdana" pitchFamily="34" charset="0"/>
              </a:endParaRPr>
            </a:p>
          </p:txBody>
        </p:sp>
        <p:sp>
          <p:nvSpPr>
            <p:cNvPr id="31787" name="Rectangle 59"/>
            <p:cNvSpPr>
              <a:spLocks noChangeArrowheads="1"/>
            </p:cNvSpPr>
            <p:nvPr/>
          </p:nvSpPr>
          <p:spPr bwMode="auto">
            <a:xfrm>
              <a:off x="4023" y="1997"/>
              <a:ext cx="116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VT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1788" name="Rectangle 60"/>
            <p:cNvSpPr>
              <a:spLocks noChangeArrowheads="1"/>
            </p:cNvSpPr>
            <p:nvPr/>
          </p:nvSpPr>
          <p:spPr bwMode="auto">
            <a:xfrm>
              <a:off x="4161" y="1541"/>
              <a:ext cx="12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VA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1789" name="Rectangle 61"/>
            <p:cNvSpPr>
              <a:spLocks noChangeArrowheads="1"/>
            </p:cNvSpPr>
            <p:nvPr/>
          </p:nvSpPr>
          <p:spPr bwMode="auto">
            <a:xfrm>
              <a:off x="3717" y="1733"/>
              <a:ext cx="152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WA</a:t>
              </a:r>
              <a:endParaRPr lang="en-US" sz="1000" b="0">
                <a:solidFill>
                  <a:srgbClr val="FF0000"/>
                </a:solidFill>
                <a:latin typeface="Verdana" pitchFamily="34" charset="0"/>
              </a:endParaRPr>
            </a:p>
          </p:txBody>
        </p:sp>
        <p:sp>
          <p:nvSpPr>
            <p:cNvPr id="31790" name="Rectangle 62"/>
            <p:cNvSpPr>
              <a:spLocks noChangeArrowheads="1"/>
            </p:cNvSpPr>
            <p:nvPr/>
          </p:nvSpPr>
          <p:spPr bwMode="auto">
            <a:xfrm>
              <a:off x="3273" y="1829"/>
              <a:ext cx="171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FF00"/>
                  </a:solidFill>
                  <a:latin typeface="Verdana" pitchFamily="34" charset="0"/>
                </a:rPr>
                <a:t>US</a:t>
              </a:r>
              <a:endParaRPr lang="en-US" sz="1400" b="0">
                <a:solidFill>
                  <a:srgbClr val="00FF00"/>
                </a:solidFill>
                <a:latin typeface="Verdana" pitchFamily="34" charset="0"/>
              </a:endParaRPr>
            </a:p>
          </p:txBody>
        </p:sp>
        <p:sp>
          <p:nvSpPr>
            <p:cNvPr id="31791" name="Rectangle 63"/>
            <p:cNvSpPr>
              <a:spLocks noChangeArrowheads="1"/>
            </p:cNvSpPr>
            <p:nvPr/>
          </p:nvSpPr>
          <p:spPr bwMode="auto">
            <a:xfrm>
              <a:off x="2445" y="2315"/>
              <a:ext cx="11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AL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1792" name="Rectangle 64"/>
            <p:cNvSpPr>
              <a:spLocks noChangeArrowheads="1"/>
            </p:cNvSpPr>
            <p:nvPr/>
          </p:nvSpPr>
          <p:spPr bwMode="auto">
            <a:xfrm>
              <a:off x="3501" y="1613"/>
              <a:ext cx="120" cy="9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CA</a:t>
              </a:r>
            </a:p>
          </p:txBody>
        </p:sp>
        <p:sp>
          <p:nvSpPr>
            <p:cNvPr id="31793" name="Rectangle 65"/>
            <p:cNvSpPr>
              <a:spLocks noChangeArrowheads="1"/>
            </p:cNvSpPr>
            <p:nvPr/>
          </p:nvSpPr>
          <p:spPr bwMode="auto">
            <a:xfrm>
              <a:off x="4413" y="1517"/>
              <a:ext cx="126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CO</a:t>
              </a:r>
              <a:endParaRPr lang="en-US" sz="1000" b="0">
                <a:solidFill>
                  <a:srgbClr val="FF0000"/>
                </a:solidFill>
                <a:latin typeface="Verdana" pitchFamily="34" charset="0"/>
              </a:endParaRPr>
            </a:p>
          </p:txBody>
        </p:sp>
        <p:sp>
          <p:nvSpPr>
            <p:cNvPr id="31794" name="Rectangle 66"/>
            <p:cNvSpPr>
              <a:spLocks noChangeArrowheads="1"/>
            </p:cNvSpPr>
            <p:nvPr/>
          </p:nvSpPr>
          <p:spPr bwMode="auto">
            <a:xfrm>
              <a:off x="4491" y="563"/>
              <a:ext cx="11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CT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1795" name="Rectangle 67"/>
            <p:cNvSpPr>
              <a:spLocks noChangeArrowheads="1"/>
            </p:cNvSpPr>
            <p:nvPr/>
          </p:nvSpPr>
          <p:spPr bwMode="auto">
            <a:xfrm>
              <a:off x="2907" y="1877"/>
              <a:ext cx="10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FL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1796" name="Rectangle 68"/>
            <p:cNvSpPr>
              <a:spLocks noChangeArrowheads="1"/>
            </p:cNvSpPr>
            <p:nvPr/>
          </p:nvSpPr>
          <p:spPr bwMode="auto">
            <a:xfrm>
              <a:off x="2601" y="2435"/>
              <a:ext cx="110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ID</a:t>
              </a:r>
              <a:endParaRPr lang="en-US" sz="1000" b="0">
                <a:solidFill>
                  <a:srgbClr val="FF0000"/>
                </a:solidFill>
                <a:latin typeface="Verdana" pitchFamily="34" charset="0"/>
              </a:endParaRPr>
            </a:p>
          </p:txBody>
        </p:sp>
        <p:sp>
          <p:nvSpPr>
            <p:cNvPr id="31797" name="Rectangle 69"/>
            <p:cNvSpPr>
              <a:spLocks noChangeArrowheads="1"/>
            </p:cNvSpPr>
            <p:nvPr/>
          </p:nvSpPr>
          <p:spPr bwMode="auto">
            <a:xfrm>
              <a:off x="2151" y="2441"/>
              <a:ext cx="121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KY</a:t>
              </a:r>
            </a:p>
          </p:txBody>
        </p:sp>
        <p:sp>
          <p:nvSpPr>
            <p:cNvPr id="31798" name="Rectangle 70"/>
            <p:cNvSpPr>
              <a:spLocks noChangeArrowheads="1"/>
            </p:cNvSpPr>
            <p:nvPr/>
          </p:nvSpPr>
          <p:spPr bwMode="auto">
            <a:xfrm>
              <a:off x="3117" y="2045"/>
              <a:ext cx="120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MI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1799" name="Rectangle 71"/>
            <p:cNvSpPr>
              <a:spLocks noChangeArrowheads="1"/>
            </p:cNvSpPr>
            <p:nvPr/>
          </p:nvSpPr>
          <p:spPr bwMode="auto">
            <a:xfrm>
              <a:off x="3849" y="1529"/>
              <a:ext cx="1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MN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1800" name="Rectangle 72"/>
            <p:cNvSpPr>
              <a:spLocks noChangeArrowheads="1"/>
            </p:cNvSpPr>
            <p:nvPr/>
          </p:nvSpPr>
          <p:spPr bwMode="auto">
            <a:xfrm>
              <a:off x="2019" y="2723"/>
              <a:ext cx="13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MS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1801" name="Rectangle 73"/>
            <p:cNvSpPr>
              <a:spLocks noChangeArrowheads="1"/>
            </p:cNvSpPr>
            <p:nvPr/>
          </p:nvSpPr>
          <p:spPr bwMode="auto">
            <a:xfrm>
              <a:off x="2865" y="2135"/>
              <a:ext cx="1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MO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1802" name="Rectangle 74"/>
            <p:cNvSpPr>
              <a:spLocks noChangeArrowheads="1"/>
            </p:cNvSpPr>
            <p:nvPr/>
          </p:nvSpPr>
          <p:spPr bwMode="auto">
            <a:xfrm>
              <a:off x="3975" y="1511"/>
              <a:ext cx="13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NH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1803" name="Rectangle 75"/>
            <p:cNvSpPr>
              <a:spLocks noChangeArrowheads="1"/>
            </p:cNvSpPr>
            <p:nvPr/>
          </p:nvSpPr>
          <p:spPr bwMode="auto">
            <a:xfrm>
              <a:off x="2469" y="2189"/>
              <a:ext cx="12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TN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1804" name="Rectangle 76"/>
            <p:cNvSpPr>
              <a:spLocks noChangeArrowheads="1"/>
            </p:cNvSpPr>
            <p:nvPr/>
          </p:nvSpPr>
          <p:spPr bwMode="auto">
            <a:xfrm>
              <a:off x="2967" y="2075"/>
              <a:ext cx="116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TX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1805" name="Rectangle 77"/>
            <p:cNvSpPr>
              <a:spLocks noChangeArrowheads="1"/>
            </p:cNvSpPr>
            <p:nvPr/>
          </p:nvSpPr>
          <p:spPr bwMode="auto">
            <a:xfrm>
              <a:off x="3297" y="2501"/>
              <a:ext cx="120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UT</a:t>
              </a:r>
              <a:endParaRPr lang="en-US" sz="1000" b="0">
                <a:solidFill>
                  <a:srgbClr val="FF0000"/>
                </a:solidFill>
                <a:latin typeface="Verdana" pitchFamily="34" charset="0"/>
              </a:endParaRPr>
            </a:p>
          </p:txBody>
        </p:sp>
        <p:sp>
          <p:nvSpPr>
            <p:cNvPr id="31806" name="Rectangle 78"/>
            <p:cNvSpPr>
              <a:spLocks noChangeArrowheads="1"/>
            </p:cNvSpPr>
            <p:nvPr/>
          </p:nvSpPr>
          <p:spPr bwMode="auto">
            <a:xfrm>
              <a:off x="1773" y="2591"/>
              <a:ext cx="151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WV</a:t>
              </a:r>
            </a:p>
          </p:txBody>
        </p:sp>
        <p:sp>
          <p:nvSpPr>
            <p:cNvPr id="31807" name="Rectangle 79"/>
            <p:cNvSpPr>
              <a:spLocks noChangeArrowheads="1"/>
            </p:cNvSpPr>
            <p:nvPr/>
          </p:nvSpPr>
          <p:spPr bwMode="auto">
            <a:xfrm>
              <a:off x="3033" y="1955"/>
              <a:ext cx="13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WI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1808" name="Rectangle 80"/>
            <p:cNvSpPr>
              <a:spLocks noChangeArrowheads="1"/>
            </p:cNvSpPr>
            <p:nvPr/>
          </p:nvSpPr>
          <p:spPr bwMode="auto">
            <a:xfrm>
              <a:off x="2685" y="1559"/>
              <a:ext cx="149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WY</a:t>
              </a:r>
              <a:endParaRPr lang="en-US" sz="1000" b="0">
                <a:solidFill>
                  <a:srgbClr val="FF0000"/>
                </a:solidFill>
                <a:latin typeface="Verdana" pitchFamily="34" charset="0"/>
              </a:endParaRPr>
            </a:p>
          </p:txBody>
        </p:sp>
        <p:sp>
          <p:nvSpPr>
            <p:cNvPr id="31809" name="Rectangle 81"/>
            <p:cNvSpPr>
              <a:spLocks noChangeArrowheads="1"/>
            </p:cNvSpPr>
            <p:nvPr/>
          </p:nvSpPr>
          <p:spPr bwMode="auto">
            <a:xfrm>
              <a:off x="273" y="3689"/>
              <a:ext cx="33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latin typeface="Verdana" pitchFamily="34" charset="0"/>
                </a:rPr>
                <a:t>$15,000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31810" name="Rectangle 82"/>
            <p:cNvSpPr>
              <a:spLocks noChangeArrowheads="1"/>
            </p:cNvSpPr>
            <p:nvPr/>
          </p:nvSpPr>
          <p:spPr bwMode="auto">
            <a:xfrm>
              <a:off x="273" y="3023"/>
              <a:ext cx="33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latin typeface="Verdana" pitchFamily="34" charset="0"/>
                </a:rPr>
                <a:t>$22,000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31811" name="Rectangle 83"/>
            <p:cNvSpPr>
              <a:spLocks noChangeArrowheads="1"/>
            </p:cNvSpPr>
            <p:nvPr/>
          </p:nvSpPr>
          <p:spPr bwMode="auto">
            <a:xfrm>
              <a:off x="273" y="2351"/>
              <a:ext cx="33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latin typeface="Verdana" pitchFamily="34" charset="0"/>
                </a:rPr>
                <a:t>$29,000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31812" name="Rectangle 84"/>
            <p:cNvSpPr>
              <a:spLocks noChangeArrowheads="1"/>
            </p:cNvSpPr>
            <p:nvPr/>
          </p:nvSpPr>
          <p:spPr bwMode="auto">
            <a:xfrm>
              <a:off x="273" y="1685"/>
              <a:ext cx="33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latin typeface="Verdana" pitchFamily="34" charset="0"/>
                </a:rPr>
                <a:t>$36,000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31813" name="Rectangle 85"/>
            <p:cNvSpPr>
              <a:spLocks noChangeArrowheads="1"/>
            </p:cNvSpPr>
            <p:nvPr/>
          </p:nvSpPr>
          <p:spPr bwMode="auto">
            <a:xfrm>
              <a:off x="273" y="1013"/>
              <a:ext cx="33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latin typeface="Verdana" pitchFamily="34" charset="0"/>
                </a:rPr>
                <a:t>$43,000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31814" name="Rectangle 86"/>
            <p:cNvSpPr>
              <a:spLocks noChangeArrowheads="1"/>
            </p:cNvSpPr>
            <p:nvPr/>
          </p:nvSpPr>
          <p:spPr bwMode="auto">
            <a:xfrm>
              <a:off x="273" y="347"/>
              <a:ext cx="33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latin typeface="Verdana" pitchFamily="34" charset="0"/>
                </a:rPr>
                <a:t>$50,000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31815" name="Rectangle 87"/>
            <p:cNvSpPr>
              <a:spLocks noChangeArrowheads="1"/>
            </p:cNvSpPr>
            <p:nvPr/>
          </p:nvSpPr>
          <p:spPr bwMode="auto">
            <a:xfrm>
              <a:off x="597" y="3803"/>
              <a:ext cx="112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>
                  <a:latin typeface="Verdana" pitchFamily="34" charset="0"/>
                </a:rPr>
                <a:t>10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31816" name="Rectangle 88"/>
            <p:cNvSpPr>
              <a:spLocks noChangeArrowheads="1"/>
            </p:cNvSpPr>
            <p:nvPr/>
          </p:nvSpPr>
          <p:spPr bwMode="auto">
            <a:xfrm>
              <a:off x="1293" y="3803"/>
              <a:ext cx="112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>
                  <a:latin typeface="Verdana" pitchFamily="34" charset="0"/>
                </a:rPr>
                <a:t>15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31817" name="Rectangle 89"/>
            <p:cNvSpPr>
              <a:spLocks noChangeArrowheads="1"/>
            </p:cNvSpPr>
            <p:nvPr/>
          </p:nvSpPr>
          <p:spPr bwMode="auto">
            <a:xfrm>
              <a:off x="1995" y="3803"/>
              <a:ext cx="112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>
                  <a:latin typeface="Verdana" pitchFamily="34" charset="0"/>
                </a:rPr>
                <a:t>20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31818" name="Rectangle 90"/>
            <p:cNvSpPr>
              <a:spLocks noChangeArrowheads="1"/>
            </p:cNvSpPr>
            <p:nvPr/>
          </p:nvSpPr>
          <p:spPr bwMode="auto">
            <a:xfrm>
              <a:off x="2691" y="3803"/>
              <a:ext cx="112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>
                  <a:latin typeface="Verdana" pitchFamily="34" charset="0"/>
                </a:rPr>
                <a:t>25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31819" name="Rectangle 91"/>
            <p:cNvSpPr>
              <a:spLocks noChangeArrowheads="1"/>
            </p:cNvSpPr>
            <p:nvPr/>
          </p:nvSpPr>
          <p:spPr bwMode="auto">
            <a:xfrm>
              <a:off x="3393" y="3803"/>
              <a:ext cx="112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>
                  <a:latin typeface="Verdana" pitchFamily="34" charset="0"/>
                </a:rPr>
                <a:t>30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31820" name="Rectangle 92"/>
            <p:cNvSpPr>
              <a:spLocks noChangeArrowheads="1"/>
            </p:cNvSpPr>
            <p:nvPr/>
          </p:nvSpPr>
          <p:spPr bwMode="auto">
            <a:xfrm>
              <a:off x="4089" y="3803"/>
              <a:ext cx="112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>
                  <a:latin typeface="Verdana" pitchFamily="34" charset="0"/>
                </a:rPr>
                <a:t>35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31821" name="Rectangle 93"/>
            <p:cNvSpPr>
              <a:spLocks noChangeArrowheads="1"/>
            </p:cNvSpPr>
            <p:nvPr/>
          </p:nvSpPr>
          <p:spPr bwMode="auto">
            <a:xfrm>
              <a:off x="4791" y="3803"/>
              <a:ext cx="112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>
                  <a:latin typeface="Verdana" pitchFamily="34" charset="0"/>
                </a:rPr>
                <a:t>40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31822" name="Rectangle 94"/>
            <p:cNvSpPr>
              <a:spLocks noChangeArrowheads="1"/>
            </p:cNvSpPr>
            <p:nvPr/>
          </p:nvSpPr>
          <p:spPr bwMode="auto">
            <a:xfrm>
              <a:off x="5487" y="3803"/>
              <a:ext cx="112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>
                  <a:latin typeface="Verdana" pitchFamily="34" charset="0"/>
                </a:rPr>
                <a:t>45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31823" name="Text Box 95"/>
            <p:cNvSpPr txBox="1">
              <a:spLocks noChangeArrowheads="1"/>
            </p:cNvSpPr>
            <p:nvPr/>
          </p:nvSpPr>
          <p:spPr bwMode="auto">
            <a:xfrm>
              <a:off x="1386" y="545"/>
              <a:ext cx="727" cy="271"/>
            </a:xfrm>
            <a:prstGeom prst="rect">
              <a:avLst/>
            </a:prstGeom>
            <a:solidFill>
              <a:srgbClr val="0066CC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0">
                  <a:solidFill>
                    <a:schemeClr val="bg1"/>
                  </a:solidFill>
                  <a:latin typeface="Verdana" pitchFamily="34" charset="0"/>
                </a:rPr>
                <a:t>2005</a:t>
              </a:r>
            </a:p>
          </p:txBody>
        </p:sp>
        <p:sp>
          <p:nvSpPr>
            <p:cNvPr id="31824" name="Text Box 96"/>
            <p:cNvSpPr txBox="1">
              <a:spLocks noChangeArrowheads="1"/>
            </p:cNvSpPr>
            <p:nvPr/>
          </p:nvSpPr>
          <p:spPr bwMode="auto">
            <a:xfrm rot="-5400000">
              <a:off x="-880" y="2128"/>
              <a:ext cx="1974" cy="2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>
                  <a:solidFill>
                    <a:schemeClr val="accent2"/>
                  </a:solidFill>
                  <a:latin typeface="Verdana" pitchFamily="34" charset="0"/>
                </a:rPr>
                <a:t>Personal Income Per Capita</a:t>
              </a:r>
            </a:p>
          </p:txBody>
        </p:sp>
        <p:sp>
          <p:nvSpPr>
            <p:cNvPr id="31825" name="Text Box 97"/>
            <p:cNvSpPr txBox="1">
              <a:spLocks noChangeArrowheads="1"/>
            </p:cNvSpPr>
            <p:nvPr/>
          </p:nvSpPr>
          <p:spPr bwMode="auto">
            <a:xfrm>
              <a:off x="1338" y="3921"/>
              <a:ext cx="3600" cy="2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>
                  <a:solidFill>
                    <a:schemeClr val="accent2"/>
                  </a:solidFill>
                  <a:latin typeface="Verdana" pitchFamily="34" charset="0"/>
                </a:rPr>
                <a:t>Percent of Adults Age 25-64 with Bachelor’s Degrees</a:t>
              </a:r>
            </a:p>
          </p:txBody>
        </p:sp>
        <p:sp>
          <p:nvSpPr>
            <p:cNvPr id="31826" name="Rectangle 98"/>
            <p:cNvSpPr>
              <a:spLocks noChangeArrowheads="1"/>
            </p:cNvSpPr>
            <p:nvPr/>
          </p:nvSpPr>
          <p:spPr bwMode="auto">
            <a:xfrm>
              <a:off x="4122" y="3281"/>
              <a:ext cx="1045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latin typeface="Verdana" pitchFamily="34" charset="0"/>
                </a:rPr>
                <a:t>Correlation = 0.83</a:t>
              </a:r>
              <a:endParaRPr lang="en-US" b="0">
                <a:latin typeface="Arial" charset="0"/>
              </a:endParaRPr>
            </a:p>
          </p:txBody>
        </p:sp>
      </p:grpSp>
      <p:sp>
        <p:nvSpPr>
          <p:cNvPr id="100" name="Slide Number Placeholder 9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36BC46B2-7D89-4FAF-B5AD-457A027A26FC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101" name="Oval 100"/>
          <p:cNvSpPr/>
          <p:nvPr/>
        </p:nvSpPr>
        <p:spPr>
          <a:xfrm>
            <a:off x="3352800" y="4038600"/>
            <a:ext cx="228600" cy="228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76213"/>
            <a:ext cx="8229600" cy="1020762"/>
          </a:xfrm>
        </p:spPr>
        <p:txBody>
          <a:bodyPr/>
          <a:lstStyle/>
          <a:p>
            <a:pPr eaLnBrk="1" hangingPunct="1"/>
            <a:r>
              <a:rPr lang="en-US" sz="2400" dirty="0" smtClean="0"/>
              <a:t>Percent of Civilians Age 25-64 Participating in the Workforce by Level of Education, 2008 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3455988" y="6440488"/>
            <a:ext cx="52959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100" dirty="0" smtClean="0">
                <a:latin typeface="Arial" pitchFamily="34" charset="0"/>
              </a:rPr>
              <a:t>Source:  U.S. Census Bureau, 2008 American Community Survey PUMS File.</a:t>
            </a:r>
            <a:endParaRPr lang="en-US" sz="1100" b="0" dirty="0">
              <a:latin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EC53EC3E-0900-41D2-A3B3-DDA292108F79}" type="slidenum">
              <a:rPr lang="en-US"/>
              <a:pPr>
                <a:defRPr/>
              </a:pPr>
              <a:t>8</a:t>
            </a:fld>
            <a:endParaRPr lang="en-US"/>
          </a:p>
        </p:txBody>
      </p:sp>
      <p:graphicFrame>
        <p:nvGraphicFramePr>
          <p:cNvPr id="6" name="Chart 5"/>
          <p:cNvGraphicFramePr/>
          <p:nvPr/>
        </p:nvGraphicFramePr>
        <p:xfrm>
          <a:off x="914400" y="1295400"/>
          <a:ext cx="7086600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674687"/>
          </a:xfrm>
        </p:spPr>
        <p:txBody>
          <a:bodyPr/>
          <a:lstStyle/>
          <a:p>
            <a:pPr algn="ctr"/>
            <a:r>
              <a:rPr lang="en-US" sz="3200" dirty="0" smtClean="0"/>
              <a:t>The Current College Completion Picture</a:t>
            </a:r>
            <a:endParaRPr lang="en-US" sz="3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A71B0A-34E8-4C49-AB0C-05DF197185BD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NCHEMS 08">
  <a:themeElements>
    <a:clrScheme name="Office Theme 13">
      <a:dk1>
        <a:srgbClr val="000000"/>
      </a:dk1>
      <a:lt1>
        <a:srgbClr val="FFFFFF"/>
      </a:lt1>
      <a:dk2>
        <a:srgbClr val="4975AD"/>
      </a:dk2>
      <a:lt2>
        <a:srgbClr val="808080"/>
      </a:lt2>
      <a:accent1>
        <a:srgbClr val="AFBD22"/>
      </a:accent1>
      <a:accent2>
        <a:srgbClr val="005295"/>
      </a:accent2>
      <a:accent3>
        <a:srgbClr val="FFFFFF"/>
      </a:accent3>
      <a:accent4>
        <a:srgbClr val="000000"/>
      </a:accent4>
      <a:accent5>
        <a:srgbClr val="D4DBAB"/>
      </a:accent5>
      <a:accent6>
        <a:srgbClr val="004987"/>
      </a:accent6>
      <a:hlink>
        <a:srgbClr val="FF9900"/>
      </a:hlink>
      <a:folHlink>
        <a:srgbClr val="8B8D09"/>
      </a:folHlink>
    </a:clrScheme>
    <a:fontScheme name="Office Theme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1600" b="0" dirty="0">
            <a:latin typeface="Trebuchet MS" pitchFamily="34" charset="0"/>
          </a:defRPr>
        </a:defPPr>
      </a:lstStyle>
    </a:tx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3">
        <a:dk1>
          <a:srgbClr val="000000"/>
        </a:dk1>
        <a:lt1>
          <a:srgbClr val="FFFFFF"/>
        </a:lt1>
        <a:dk2>
          <a:srgbClr val="4975AD"/>
        </a:dk2>
        <a:lt2>
          <a:srgbClr val="808080"/>
        </a:lt2>
        <a:accent1>
          <a:srgbClr val="AFBD22"/>
        </a:accent1>
        <a:accent2>
          <a:srgbClr val="005295"/>
        </a:accent2>
        <a:accent3>
          <a:srgbClr val="FFFFFF"/>
        </a:accent3>
        <a:accent4>
          <a:srgbClr val="000000"/>
        </a:accent4>
        <a:accent5>
          <a:srgbClr val="D4DBAB"/>
        </a:accent5>
        <a:accent6>
          <a:srgbClr val="004987"/>
        </a:accent6>
        <a:hlink>
          <a:srgbClr val="FF9900"/>
        </a:hlink>
        <a:folHlink>
          <a:srgbClr val="8B8D0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>
    <IconOverlay xmlns="http://schemas.microsoft.com/sharepoint/v4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B2ED57DFC55F42BB00BB5B4AB0CA42" ma:contentTypeVersion="3" ma:contentTypeDescription="Create a new document." ma:contentTypeScope="" ma:versionID="e6ae07567a325d5b840d1ea135b70e9b">
  <xsd:schema xmlns:xsd="http://www.w3.org/2001/XMLSchema" xmlns:xs="http://www.w3.org/2001/XMLSchema" xmlns:p="http://schemas.microsoft.com/office/2006/metadata/properties" xmlns:ns2="http://schemas.microsoft.com/sharepoint/v4" xmlns:ns3="16de58f0-8742-410d-b579-165f1627d21d" targetNamespace="http://schemas.microsoft.com/office/2006/metadata/properties" ma:root="true" ma:fieldsID="ec41ebc4ede6e2456d8d9a1b6339c5cd" ns2:_="" ns3:_="">
    <xsd:import namespace="http://schemas.microsoft.com/sharepoint/v4"/>
    <xsd:import namespace="16de58f0-8742-410d-b579-165f1627d21d"/>
    <xsd:element name="properties">
      <xsd:complexType>
        <xsd:sequence>
          <xsd:element name="documentManagement">
            <xsd:complexType>
              <xsd:all>
                <xsd:element ref="ns2:IconOverlay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8" nillable="true" ma:displayName="IconOverlay" ma:hidden="true" ma:internalName="IconOverlay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de58f0-8742-410d-b579-165f1627d21d" elementFormDefault="qualified">
    <xsd:import namespace="http://schemas.microsoft.com/office/2006/documentManagement/types"/>
    <xsd:import namespace="http://schemas.microsoft.com/office/infopath/2007/PartnerControls"/>
    <xsd:element name="SharedWithUsers" ma:index="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F5525CA-CCD8-4D7D-A25F-985F752A7D70}"/>
</file>

<file path=customXml/itemProps2.xml><?xml version="1.0" encoding="utf-8"?>
<ds:datastoreItem xmlns:ds="http://schemas.openxmlformats.org/officeDocument/2006/customXml" ds:itemID="{DE1EACE2-055A-4B1F-8D57-0EA7A8352E81}"/>
</file>

<file path=customXml/itemProps3.xml><?xml version="1.0" encoding="utf-8"?>
<ds:datastoreItem xmlns:ds="http://schemas.openxmlformats.org/officeDocument/2006/customXml" ds:itemID="{9B225283-18C5-4FD3-994F-64D0E31EDCA3}"/>
</file>

<file path=docProps/app.xml><?xml version="1.0" encoding="utf-8"?>
<Properties xmlns="http://schemas.openxmlformats.org/officeDocument/2006/extended-properties" xmlns:vt="http://schemas.openxmlformats.org/officeDocument/2006/docPropsVTypes">
  <Template>UNTITLED</Template>
  <TotalTime>178</TotalTime>
  <Words>2069</Words>
  <Application>Microsoft Office PowerPoint</Application>
  <PresentationFormat>On-screen Show (4:3)</PresentationFormat>
  <Paragraphs>792</Paragraphs>
  <Slides>40</Slides>
  <Notes>6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40</vt:i4>
      </vt:variant>
    </vt:vector>
  </HeadingPairs>
  <TitlesOfParts>
    <vt:vector size="44" baseType="lpstr">
      <vt:lpstr>NCHEMS 08</vt:lpstr>
      <vt:lpstr>Chart</vt:lpstr>
      <vt:lpstr>Worksheet</vt:lpstr>
      <vt:lpstr>Microsoft Office Excel 97-2003 Worksheet</vt:lpstr>
      <vt:lpstr>State Profile: Arkansas</vt:lpstr>
      <vt:lpstr>Why Focus on Higher Education?</vt:lpstr>
      <vt:lpstr>The Relationship Between Educational Attainment, Personal Income, and Economic Strength (2008)</vt:lpstr>
      <vt:lpstr>Educational Attainment and Income</vt:lpstr>
      <vt:lpstr>Educational Attainment and Income</vt:lpstr>
      <vt:lpstr>Educational Attainment and Income</vt:lpstr>
      <vt:lpstr>Educational Attainment and Income</vt:lpstr>
      <vt:lpstr>Percent of Civilians Age 25-64 Participating in the Workforce by Level of Education, 2008 </vt:lpstr>
      <vt:lpstr>Slide 9</vt:lpstr>
      <vt:lpstr>Educational Attainment and Rank Among States Arkansas, 2007</vt:lpstr>
      <vt:lpstr>Percent of Population Age 25-64 with Less than a High School Diploma (2007)</vt:lpstr>
      <vt:lpstr>Percent of Adults Aged 25 to 64 with Associate Degrees and Higher (2008)</vt:lpstr>
      <vt:lpstr>Percent of Population Age 25-64 with a Bachelor’s Degree or Higher, 2000</vt:lpstr>
      <vt:lpstr>Adults with Some College (No Degree) as a Percent of Adults with Associate and Bachelor's Degrees (25 to 44 Year Olds)</vt:lpstr>
      <vt:lpstr>Percent of Adults with an Associate Degree or Higher by Age Group – Arkansas, U.S. &amp; Leading OECD Countries</vt:lpstr>
      <vt:lpstr>How Each State Should Contribute to the National Goal of Producing  8.2 Million Additional Degrees by 2020 </vt:lpstr>
      <vt:lpstr>Slide 17</vt:lpstr>
      <vt:lpstr>Student Pipeline, 2006</vt:lpstr>
      <vt:lpstr>Change in Population Age 25-44 By Race/Ethnicity, 2005-2025</vt:lpstr>
      <vt:lpstr>Projected Change in Arkansas Population By Age and Race/Ethnicity, 2006-25</vt:lpstr>
      <vt:lpstr>Percentage Difference in College Attainment Between Whites and Minorities (2008)</vt:lpstr>
      <vt:lpstr>High School Graduation Rates - Public High School Graduates as a Percent of 9th Graders Four Years Earlier, 2006</vt:lpstr>
      <vt:lpstr>College-Going Rates—First-Time Freshmen Directly Out of   High School as a Percent of Recent High School Graduates, 2006</vt:lpstr>
      <vt:lpstr>Slide 24</vt:lpstr>
      <vt:lpstr>Slide 25</vt:lpstr>
      <vt:lpstr>Slide 26</vt:lpstr>
      <vt:lpstr>High School Graduation, College Participation and Completion (2008)</vt:lpstr>
      <vt:lpstr>First-Year Retention Rates (2008)</vt:lpstr>
      <vt:lpstr>Four, Five, and Six Year Graduation Rates at Public Four-Year Institutions</vt:lpstr>
      <vt:lpstr>Undergraduate Credentials and Degrees Awarded per 100 Full-Time Equivalent Undergraduates (2008)</vt:lpstr>
      <vt:lpstr>Public Research Institutions - Bachelors Degrees Awarded per 100 FTE Undergraduates, 2006-07</vt:lpstr>
      <vt:lpstr>Public Masters &amp; Bachelors Institutions - Bachelors Degrees Awarded per 100 FTE Undergraduates, 2006-07</vt:lpstr>
      <vt:lpstr>Public Associate Colleges - Total Credentials Awarded (Less than Bachelors) per 100 FTE Undergraduates, 2006-07</vt:lpstr>
      <vt:lpstr>Degrees &amp; Certificates awarded per FTE vs. Total Funding per FTE (2006-2007)</vt:lpstr>
      <vt:lpstr>Public Research Institutions: Undergraduate Credentials per 100 FTE Undergraduates and Total Funding per FTE Student (2007-08)</vt:lpstr>
      <vt:lpstr>Public Bachelors and Masters Institutions: Undergraduate Credentials per 100 FTE Undergraduates and Total Funding per FTE Student (2007-08)</vt:lpstr>
      <vt:lpstr>Public Two-Year Institutions: Undergraduate Credentials per 100 FTE Undergraduates and Total Funding per FTE Student (2007-08)</vt:lpstr>
      <vt:lpstr>Median Earnings by Degree Level, 2008</vt:lpstr>
      <vt:lpstr>Difference in Median Earnings Between a High School Diploma and an Associate Degree, 2008</vt:lpstr>
      <vt:lpstr>Difference in Median Earnings Between a High School Diploma and a Bachelor’s Degree, 2008</vt:lpstr>
    </vt:vector>
  </TitlesOfParts>
  <Company>NCHEMS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Liz Weeks</dc:creator>
  <cp:lastModifiedBy>Liz Weeks</cp:lastModifiedBy>
  <cp:revision>69</cp:revision>
  <dcterms:created xsi:type="dcterms:W3CDTF">2010-08-05T14:25:09Z</dcterms:created>
  <dcterms:modified xsi:type="dcterms:W3CDTF">2010-09-22T14:55:52Z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0x01010082B2ED57DFC55F42BB00BB5B4AB0CA42</vt:lpwstr>
  </property>
  <property fmtid="{D5CDD505-2E9C-101B-9397-08002B2CF9AE}" pid="3" name="Order">
    <vt:r8>2378600</vt:r8>
  </property>
  <property fmtid="{D5CDD505-2E9C-101B-9397-08002B2CF9AE}" pid="4" name="TemplateUrl">
    <vt:lpwstr/>
  </property>
  <property fmtid="{D5CDD505-2E9C-101B-9397-08002B2CF9AE}" pid="5" name="_SourceUrl">
    <vt:lpwstr/>
  </property>
  <property fmtid="{D5CDD505-2E9C-101B-9397-08002B2CF9AE}" pid="6" name="_SharedFileIndex">
    <vt:lpwstr/>
  </property>
  <property fmtid="{D5CDD505-2E9C-101B-9397-08002B2CF9AE}" pid="7" name="xd_Signature">
    <vt:bool>false</vt:bool>
  </property>
  <property fmtid="{D5CDD505-2E9C-101B-9397-08002B2CF9AE}" pid="8" name="xd_ProgID">
    <vt:lpwstr/>
  </property>
  <property fmtid="{D5CDD505-2E9C-101B-9397-08002B2CF9AE}" pid="9" name="URL">
    <vt:lpwstr/>
  </property>
</Properties>
</file>