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8" r:id="rId2"/>
    <p:sldId id="260" r:id="rId3"/>
    <p:sldId id="280" r:id="rId4"/>
    <p:sldId id="340" r:id="rId5"/>
    <p:sldId id="305" r:id="rId6"/>
    <p:sldId id="299" r:id="rId7"/>
    <p:sldId id="301" r:id="rId8"/>
    <p:sldId id="341" r:id="rId9"/>
    <p:sldId id="342" r:id="rId10"/>
    <p:sldId id="344" r:id="rId11"/>
    <p:sldId id="347" r:id="rId12"/>
    <p:sldId id="349" r:id="rId13"/>
    <p:sldId id="350" r:id="rId14"/>
    <p:sldId id="351" r:id="rId15"/>
    <p:sldId id="354" r:id="rId16"/>
    <p:sldId id="353" r:id="rId17"/>
    <p:sldId id="352" r:id="rId18"/>
    <p:sldId id="356" r:id="rId19"/>
    <p:sldId id="355" r:id="rId2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BE5F"/>
    <a:srgbClr val="000000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5" autoAdjust="0"/>
    <p:restoredTop sz="99608" autoAdjust="0"/>
  </p:normalViewPr>
  <p:slideViewPr>
    <p:cSldViewPr>
      <p:cViewPr>
        <p:scale>
          <a:sx n="100" d="100"/>
          <a:sy n="100" d="100"/>
        </p:scale>
        <p:origin x="-1224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Seagate%20Backup\BENDA-PC\Adequacy%20Study\Model%20of%20Achieveme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ubbleChart>
        <c:bubbleScale val="100"/>
        <c:axId val="103368192"/>
        <c:axId val="103369728"/>
      </c:bubbleChart>
      <c:valAx>
        <c:axId val="103368192"/>
        <c:scaling>
          <c:orientation val="minMax"/>
        </c:scaling>
        <c:axPos val="b"/>
        <c:tickLblPos val="nextTo"/>
        <c:crossAx val="103369728"/>
        <c:crosses val="autoZero"/>
        <c:crossBetween val="midCat"/>
      </c:valAx>
      <c:valAx>
        <c:axId val="103369728"/>
        <c:scaling>
          <c:orientation val="minMax"/>
        </c:scaling>
        <c:axPos val="l"/>
        <c:majorGridlines/>
        <c:tickLblPos val="nextTo"/>
        <c:crossAx val="103368192"/>
        <c:crosses val="autoZero"/>
        <c:crossBetween val="midCat"/>
      </c:valAx>
    </c:plotArea>
    <c:legend>
      <c:legendPos val="r"/>
    </c:legend>
    <c:plotVisOnly val="1"/>
  </c:chart>
  <c:spPr>
    <a:noFill/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0.0255</cdr:x>
      <cdr:y>0.19008</cdr:y>
    </cdr:from>
    <cdr:to>
      <cdr:x>0.09825</cdr:x>
      <cdr:y>0.26308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21322" y="1198224"/>
          <a:ext cx="631435" cy="460164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0.06782</cdr:x>
      <cdr:y>0.49406</cdr:y>
    </cdr:from>
    <cdr:to>
      <cdr:x>0.13317</cdr:x>
      <cdr:y>0.56706</cdr:y>
    </cdr:to>
    <cdr:sp macro="" textlink="">
      <cdr:nvSpPr>
        <cdr:cNvPr id="3" name="Oval 2"/>
        <cdr:cNvSpPr/>
      </cdr:nvSpPr>
      <cdr:spPr>
        <a:xfrm xmlns:a="http://schemas.openxmlformats.org/drawingml/2006/main">
          <a:off x="588623" y="3114355"/>
          <a:ext cx="567219" cy="460196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0.24291</cdr:x>
      <cdr:y>0.08829</cdr:y>
    </cdr:from>
    <cdr:to>
      <cdr:x>0.30703</cdr:x>
      <cdr:y>0.15959</cdr:y>
    </cdr:to>
    <cdr:sp macro="" textlink="">
      <cdr:nvSpPr>
        <cdr:cNvPr id="4" name="Oval 3"/>
        <cdr:cNvSpPr/>
      </cdr:nvSpPr>
      <cdr:spPr>
        <a:xfrm xmlns:a="http://schemas.openxmlformats.org/drawingml/2006/main">
          <a:off x="2108343" y="556518"/>
          <a:ext cx="556517" cy="449494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0.24784</cdr:x>
      <cdr:y>0.3073</cdr:y>
    </cdr:from>
    <cdr:to>
      <cdr:x>0.31073</cdr:x>
      <cdr:y>0.3871</cdr:y>
    </cdr:to>
    <cdr:sp macro="" textlink="">
      <cdr:nvSpPr>
        <cdr:cNvPr id="5" name="Oval 4"/>
        <cdr:cNvSpPr/>
      </cdr:nvSpPr>
      <cdr:spPr>
        <a:xfrm xmlns:a="http://schemas.openxmlformats.org/drawingml/2006/main">
          <a:off x="2151152" y="1937108"/>
          <a:ext cx="545814" cy="503006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0.50432</cdr:x>
      <cdr:y>0.23769</cdr:y>
    </cdr:from>
    <cdr:to>
      <cdr:x>0.57583</cdr:x>
      <cdr:y>0.33616</cdr:y>
    </cdr:to>
    <cdr:sp macro="" textlink="">
      <cdr:nvSpPr>
        <cdr:cNvPr id="6" name="Oval 5"/>
        <cdr:cNvSpPr/>
      </cdr:nvSpPr>
      <cdr:spPr>
        <a:xfrm xmlns:a="http://schemas.openxmlformats.org/drawingml/2006/main">
          <a:off x="4377219" y="1498315"/>
          <a:ext cx="620730" cy="620731"/>
        </a:xfrm>
        <a:prstGeom xmlns:a="http://schemas.openxmlformats.org/drawingml/2006/main" prst="ellipse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accent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0.36789</cdr:x>
      <cdr:y>0.66486</cdr:y>
    </cdr:from>
    <cdr:to>
      <cdr:x>0.4542</cdr:x>
      <cdr:y>0.74975</cdr:y>
    </cdr:to>
    <cdr:sp macro="" textlink="">
      <cdr:nvSpPr>
        <cdr:cNvPr id="7" name="Oval 6"/>
        <cdr:cNvSpPr/>
      </cdr:nvSpPr>
      <cdr:spPr>
        <a:xfrm xmlns:a="http://schemas.openxmlformats.org/drawingml/2006/main">
          <a:off x="3193122" y="4191000"/>
          <a:ext cx="749130" cy="535115"/>
        </a:xfrm>
        <a:prstGeom xmlns:a="http://schemas.openxmlformats.org/drawingml/2006/main" prst="ellipse">
          <a:avLst/>
        </a:prstGeom>
        <a:solidFill xmlns:a="http://schemas.openxmlformats.org/drawingml/2006/main">
          <a:srgbClr val="7030A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0.05672</cdr:x>
      <cdr:y>0.10696</cdr:y>
    </cdr:from>
    <cdr:to>
      <cdr:x>0.18353</cdr:x>
      <cdr:y>0.17148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92302" y="674236"/>
          <a:ext cx="1100620" cy="4067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chemeClr val="tx1"/>
              </a:solidFill>
            </a:rPr>
            <a:t>Family</a:t>
          </a:r>
          <a:endParaRPr lang="en-US" sz="20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0.25771</cdr:x>
      <cdr:y>0.05263</cdr:y>
    </cdr:from>
    <cdr:to>
      <cdr:x>0.35882</cdr:x>
      <cdr:y>0.08489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236769" y="331769"/>
          <a:ext cx="877585" cy="2033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0.30826</cdr:x>
      <cdr:y>0.08149</cdr:y>
    </cdr:from>
    <cdr:to>
      <cdr:x>0.43157</cdr:x>
      <cdr:y>0.14431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2675562" y="513708"/>
          <a:ext cx="1070224" cy="3959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rgbClr val="00B050"/>
              </a:solidFill>
            </a:rPr>
            <a:t>Peers</a:t>
          </a:r>
        </a:p>
      </cdr:txBody>
    </cdr:sp>
  </cdr:relSizeAnchor>
  <cdr:relSizeAnchor xmlns:cdr="http://schemas.openxmlformats.org/drawingml/2006/chartDrawing">
    <cdr:from>
      <cdr:x>0.00794</cdr:x>
      <cdr:y>0.57691</cdr:y>
    </cdr:from>
    <cdr:to>
      <cdr:x>0.22742</cdr:x>
      <cdr:y>0.6857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8922" y="3636624"/>
          <a:ext cx="19050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lvl="1"/>
          <a:r>
            <a:rPr lang="en-US" sz="2000" b="1" dirty="0">
              <a:solidFill>
                <a:srgbClr val="FFC000"/>
              </a:solidFill>
            </a:rPr>
            <a:t>Poverty</a:t>
          </a:r>
        </a:p>
      </cdr:txBody>
    </cdr:sp>
  </cdr:relSizeAnchor>
  <cdr:relSizeAnchor xmlns:cdr="http://schemas.openxmlformats.org/drawingml/2006/chartDrawing">
    <cdr:from>
      <cdr:x>0.22826</cdr:x>
      <cdr:y>0.38683</cdr:y>
    </cdr:from>
    <cdr:to>
      <cdr:x>0.35142</cdr:x>
      <cdr:y>0.45935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1981201" y="2438400"/>
          <a:ext cx="1068958" cy="4571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chemeClr val="accent5">
                  <a:lumMod val="20000"/>
                  <a:lumOff val="80000"/>
                </a:schemeClr>
              </a:solidFill>
            </a:rPr>
            <a:t>Drugs</a:t>
          </a:r>
        </a:p>
      </cdr:txBody>
    </cdr:sp>
  </cdr:relSizeAnchor>
  <cdr:relSizeAnchor xmlns:cdr="http://schemas.openxmlformats.org/drawingml/2006/chartDrawing">
    <cdr:from>
      <cdr:x>0.56104</cdr:x>
      <cdr:y>0.178</cdr:y>
    </cdr:from>
    <cdr:to>
      <cdr:x>0.77174</cdr:x>
      <cdr:y>0.23572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4869522" y="1122024"/>
          <a:ext cx="1828800" cy="363845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40000"/>
            <a:lumOff val="60000"/>
          </a:schemeClr>
        </a:solidFill>
        <a:ln xmlns:a="http://schemas.openxmlformats.org/drawingml/2006/main">
          <a:solidFill>
            <a:schemeClr val="accent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rgbClr val="C00000"/>
              </a:solidFill>
            </a:rPr>
            <a:t>Achievement</a:t>
          </a:r>
          <a:endParaRPr lang="en-US" sz="20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0.32483</cdr:x>
      <cdr:y>0.79783</cdr:y>
    </cdr:from>
    <cdr:to>
      <cdr:x>0.50042</cdr:x>
      <cdr:y>1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2819400" y="5029200"/>
          <a:ext cx="1523969" cy="12744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rgbClr val="FFFF00"/>
              </a:solidFill>
            </a:rPr>
            <a:t>Teaching</a:t>
          </a:r>
        </a:p>
      </cdr:txBody>
    </cdr:sp>
  </cdr:relSizeAnchor>
  <cdr:relSizeAnchor xmlns:cdr="http://schemas.openxmlformats.org/drawingml/2006/chartDrawing">
    <cdr:from>
      <cdr:x>0.12113</cdr:x>
      <cdr:y>0.36503</cdr:y>
    </cdr:from>
    <cdr:to>
      <cdr:x>0.25154</cdr:x>
      <cdr:y>0.50645</cdr:y>
    </cdr:to>
    <cdr:sp macro="" textlink="">
      <cdr:nvSpPr>
        <cdr:cNvPr id="16" name="Straight Arrow Connector 15"/>
        <cdr:cNvSpPr/>
      </cdr:nvSpPr>
      <cdr:spPr>
        <a:xfrm xmlns:a="http://schemas.openxmlformats.org/drawingml/2006/main" rot="5400000" flipH="1" flipV="1">
          <a:off x="1171581" y="2180775"/>
          <a:ext cx="891468" cy="1131888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0.0694</cdr:x>
      <cdr:y>0.26261</cdr:y>
    </cdr:from>
    <cdr:to>
      <cdr:x>0.09159</cdr:x>
      <cdr:y>0.49521</cdr:y>
    </cdr:to>
    <cdr:sp macro="" textlink="">
      <cdr:nvSpPr>
        <cdr:cNvPr id="18" name="Straight Arrow Connector 17"/>
        <cdr:cNvSpPr/>
      </cdr:nvSpPr>
      <cdr:spPr>
        <a:xfrm xmlns:a="http://schemas.openxmlformats.org/drawingml/2006/main" rot="16200000" flipH="1">
          <a:off x="-34490" y="2292236"/>
          <a:ext cx="1466223" cy="192599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0.10604</cdr:x>
      <cdr:y>0.22326</cdr:y>
    </cdr:from>
    <cdr:to>
      <cdr:x>0.10622</cdr:x>
      <cdr:y>0.22351</cdr:y>
    </cdr:to>
    <cdr:sp macro="" textlink="">
      <cdr:nvSpPr>
        <cdr:cNvPr id="20" name="Straight Arrow Connector 19"/>
        <cdr:cNvSpPr/>
      </cdr:nvSpPr>
      <cdr:spPr>
        <a:xfrm xmlns:a="http://schemas.openxmlformats.org/drawingml/2006/main">
          <a:off x="920394" y="1407347"/>
          <a:ext cx="1588" cy="1588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0.09573</cdr:x>
      <cdr:y>0.14173</cdr:y>
    </cdr:from>
    <cdr:to>
      <cdr:x>0.24819</cdr:x>
      <cdr:y>0.21863</cdr:y>
    </cdr:to>
    <cdr:sp macro="" textlink="">
      <cdr:nvSpPr>
        <cdr:cNvPr id="28" name="Straight Arrow Connector 27"/>
        <cdr:cNvSpPr/>
      </cdr:nvSpPr>
      <cdr:spPr>
        <a:xfrm xmlns:a="http://schemas.openxmlformats.org/drawingml/2006/main" rot="5400000" flipH="1" flipV="1">
          <a:off x="1250188" y="474158"/>
          <a:ext cx="484749" cy="132328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0.27867</cdr:x>
      <cdr:y>0.15959</cdr:y>
    </cdr:from>
    <cdr:to>
      <cdr:x>0.28298</cdr:x>
      <cdr:y>0.3073</cdr:y>
    </cdr:to>
    <cdr:sp macro="" textlink="">
      <cdr:nvSpPr>
        <cdr:cNvPr id="30" name="Straight Arrow Connector 29"/>
        <cdr:cNvSpPr/>
      </cdr:nvSpPr>
      <cdr:spPr>
        <a:xfrm xmlns:a="http://schemas.openxmlformats.org/drawingml/2006/main" rot="16200000" flipH="1">
          <a:off x="2418708" y="1006012"/>
          <a:ext cx="37458" cy="931097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0.31196</cdr:x>
      <cdr:y>0.28523</cdr:y>
    </cdr:from>
    <cdr:to>
      <cdr:x>0.50555</cdr:x>
      <cdr:y>0.3455</cdr:y>
    </cdr:to>
    <cdr:sp macro="" textlink="">
      <cdr:nvSpPr>
        <cdr:cNvPr id="44" name="Straight Arrow Connector 43"/>
        <cdr:cNvSpPr/>
      </cdr:nvSpPr>
      <cdr:spPr>
        <a:xfrm xmlns:a="http://schemas.openxmlformats.org/drawingml/2006/main" flipV="1">
          <a:off x="2707669" y="1797979"/>
          <a:ext cx="1680253" cy="37993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0.1236</cdr:x>
      <cdr:y>0.32174</cdr:y>
    </cdr:from>
    <cdr:to>
      <cdr:x>0.51479</cdr:x>
      <cdr:y>0.55637</cdr:y>
    </cdr:to>
    <cdr:sp macro="" textlink="">
      <cdr:nvSpPr>
        <cdr:cNvPr id="46" name="Straight Arrow Connector 45"/>
        <cdr:cNvSpPr/>
      </cdr:nvSpPr>
      <cdr:spPr>
        <a:xfrm xmlns:a="http://schemas.openxmlformats.org/drawingml/2006/main" rot="5400000" flipH="1" flipV="1">
          <a:off x="2030942" y="1069976"/>
          <a:ext cx="1479016" cy="339534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0.09573</cdr:x>
      <cdr:y>0.24177</cdr:y>
    </cdr:from>
    <cdr:to>
      <cdr:x>0.50836</cdr:x>
      <cdr:y>0.25755</cdr:y>
    </cdr:to>
    <cdr:sp macro="" textlink="">
      <cdr:nvSpPr>
        <cdr:cNvPr id="54" name="Straight Arrow Connector 53"/>
        <cdr:cNvSpPr/>
      </cdr:nvSpPr>
      <cdr:spPr>
        <a:xfrm xmlns:a="http://schemas.openxmlformats.org/drawingml/2006/main" rot="16200000" flipH="1">
          <a:off x="2571903" y="-216979"/>
          <a:ext cx="99471" cy="358143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0.08138</cdr:x>
      <cdr:y>0.26486</cdr:y>
    </cdr:from>
    <cdr:to>
      <cdr:x>0.25401</cdr:x>
      <cdr:y>0.32937</cdr:y>
    </cdr:to>
    <cdr:sp macro="" textlink="">
      <cdr:nvSpPr>
        <cdr:cNvPr id="62" name="Straight Arrow Connector 61"/>
        <cdr:cNvSpPr/>
      </cdr:nvSpPr>
      <cdr:spPr>
        <a:xfrm xmlns:a="http://schemas.openxmlformats.org/drawingml/2006/main">
          <a:off x="706348" y="1669552"/>
          <a:ext cx="1498315" cy="406685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0.41924</cdr:x>
      <cdr:y>0.33277</cdr:y>
    </cdr:from>
    <cdr:to>
      <cdr:x>0.52898</cdr:x>
      <cdr:y>0.67233</cdr:y>
    </cdr:to>
    <cdr:sp macro="" textlink="">
      <cdr:nvSpPr>
        <cdr:cNvPr id="64" name="Straight Arrow Connector 63"/>
        <cdr:cNvSpPr/>
      </cdr:nvSpPr>
      <cdr:spPr>
        <a:xfrm xmlns:a="http://schemas.openxmlformats.org/drawingml/2006/main" rot="5400000" flipH="1" flipV="1">
          <a:off x="3638764" y="2097641"/>
          <a:ext cx="952501" cy="214045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7030A0"/>
          </a:solidFill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0.30134</cdr:x>
      <cdr:y>0.14915</cdr:y>
    </cdr:from>
    <cdr:to>
      <cdr:x>0.53021</cdr:x>
      <cdr:y>0.23769</cdr:y>
    </cdr:to>
    <cdr:sp macro="" textlink="">
      <cdr:nvSpPr>
        <cdr:cNvPr id="68" name="Straight Arrow Connector 67"/>
        <cdr:cNvSpPr/>
      </cdr:nvSpPr>
      <cdr:spPr>
        <a:xfrm xmlns:a="http://schemas.openxmlformats.org/drawingml/2006/main" rot="16200000" flipH="1">
          <a:off x="2615467" y="940185"/>
          <a:ext cx="1986500" cy="558131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0.71028</cdr:x>
      <cdr:y>0.88244</cdr:y>
    </cdr:from>
    <cdr:to>
      <cdr:x>0.79807</cdr:x>
      <cdr:y>0.94288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6164922" y="5562600"/>
          <a:ext cx="761975" cy="3809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rgbClr val="C00000"/>
              </a:solidFill>
            </a:rPr>
            <a:t>PD</a:t>
          </a:r>
          <a:endParaRPr lang="en-US" sz="20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0.10535</cdr:x>
      <cdr:y>0.822</cdr:y>
    </cdr:from>
    <cdr:to>
      <cdr:x>0.20192</cdr:x>
      <cdr:y>0.87036</cdr:y>
    </cdr:to>
    <cdr:sp macro="" textlink="">
      <cdr:nvSpPr>
        <cdr:cNvPr id="27" name="Rounded Rectangle 26"/>
        <cdr:cNvSpPr/>
      </cdr:nvSpPr>
      <cdr:spPr>
        <a:xfrm xmlns:a="http://schemas.openxmlformats.org/drawingml/2006/main">
          <a:off x="914400" y="5181600"/>
          <a:ext cx="838200" cy="304800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0.07023</cdr:x>
      <cdr:y>0.74947</cdr:y>
    </cdr:from>
    <cdr:to>
      <cdr:x>0.28972</cdr:x>
      <cdr:y>0.80992</cdr:y>
    </cdr:to>
    <cdr:sp macro="" textlink="">
      <cdr:nvSpPr>
        <cdr:cNvPr id="29" name="TextBox 28"/>
        <cdr:cNvSpPr txBox="1"/>
      </cdr:nvSpPr>
      <cdr:spPr>
        <a:xfrm xmlns:a="http://schemas.openxmlformats.org/drawingml/2006/main">
          <a:off x="609600" y="4724400"/>
          <a:ext cx="1905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chemeClr val="tx1"/>
              </a:solidFill>
            </a:rPr>
            <a:t>Experience</a:t>
          </a:r>
          <a:endParaRPr lang="en-US" sz="20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0.20192</cdr:x>
      <cdr:y>0.73739</cdr:y>
    </cdr:from>
    <cdr:to>
      <cdr:x>0.37751</cdr:x>
      <cdr:y>0.85827</cdr:y>
    </cdr:to>
    <cdr:sp macro="" textlink="">
      <cdr:nvSpPr>
        <cdr:cNvPr id="34" name="Straight Arrow Connector 33"/>
        <cdr:cNvSpPr/>
      </cdr:nvSpPr>
      <cdr:spPr>
        <a:xfrm xmlns:a="http://schemas.openxmlformats.org/drawingml/2006/main" flipV="1">
          <a:off x="1752600" y="4648200"/>
          <a:ext cx="1524000" cy="76200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0.77174</cdr:x>
      <cdr:y>0.60441</cdr:y>
    </cdr:from>
    <cdr:to>
      <cdr:x>0.85953</cdr:x>
      <cdr:y>0.71321</cdr:y>
    </cdr:to>
    <cdr:sp macro="" textlink="">
      <cdr:nvSpPr>
        <cdr:cNvPr id="35" name="6-Point Star 34"/>
        <cdr:cNvSpPr/>
      </cdr:nvSpPr>
      <cdr:spPr>
        <a:xfrm xmlns:a="http://schemas.openxmlformats.org/drawingml/2006/main">
          <a:off x="6698322" y="3810000"/>
          <a:ext cx="761975" cy="685835"/>
        </a:xfrm>
        <a:prstGeom xmlns:a="http://schemas.openxmlformats.org/drawingml/2006/main" prst="star6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0.83319</cdr:x>
      <cdr:y>0.62526</cdr:y>
    </cdr:from>
    <cdr:to>
      <cdr:x>1</cdr:x>
      <cdr:y>0.71321</cdr:y>
    </cdr:to>
    <cdr:sp macro="" textlink="">
      <cdr:nvSpPr>
        <cdr:cNvPr id="38" name="TextBox 37"/>
        <cdr:cNvSpPr txBox="1"/>
      </cdr:nvSpPr>
      <cdr:spPr>
        <a:xfrm xmlns:a="http://schemas.openxmlformats.org/drawingml/2006/main">
          <a:off x="7231691" y="3941425"/>
          <a:ext cx="1447831" cy="5543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chemeClr val="tx2">
                  <a:lumMod val="75000"/>
                </a:schemeClr>
              </a:solidFill>
            </a:rPr>
            <a:t>    College</a:t>
          </a:r>
          <a:endParaRPr lang="en-US" sz="2000" b="1" dirty="0">
            <a:solidFill>
              <a:schemeClr val="tx2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0.57859</cdr:x>
      <cdr:y>0.2747</cdr:y>
    </cdr:from>
    <cdr:to>
      <cdr:x>0.85075</cdr:x>
      <cdr:y>0.28074</cdr:y>
    </cdr:to>
    <cdr:sp macro="" textlink="">
      <cdr:nvSpPr>
        <cdr:cNvPr id="43" name="Straight Arrow Connector 42"/>
        <cdr:cNvSpPr/>
      </cdr:nvSpPr>
      <cdr:spPr>
        <a:xfrm xmlns:a="http://schemas.openxmlformats.org/drawingml/2006/main" flipH="1" flipV="1">
          <a:off x="5021922" y="1731624"/>
          <a:ext cx="2362218" cy="3807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0.45568</cdr:x>
      <cdr:y>0.68903</cdr:y>
    </cdr:from>
    <cdr:to>
      <cdr:x>0.77174</cdr:x>
      <cdr:y>0.71321</cdr:y>
    </cdr:to>
    <cdr:sp macro="" textlink="">
      <cdr:nvSpPr>
        <cdr:cNvPr id="50" name="Straight Arrow Connector 49"/>
        <cdr:cNvSpPr/>
      </cdr:nvSpPr>
      <cdr:spPr>
        <a:xfrm xmlns:a="http://schemas.openxmlformats.org/drawingml/2006/main" flipH="1">
          <a:off x="3955122" y="4343400"/>
          <a:ext cx="2743200" cy="15240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0.68993</cdr:x>
      <cdr:y>0.70988</cdr:y>
    </cdr:from>
    <cdr:to>
      <cdr:x>0.81564</cdr:x>
      <cdr:y>0.85524</cdr:y>
    </cdr:to>
    <cdr:sp macro="" textlink="">
      <cdr:nvSpPr>
        <cdr:cNvPr id="41" name="Straight Arrow Connector 40"/>
        <cdr:cNvSpPr/>
      </cdr:nvSpPr>
      <cdr:spPr>
        <a:xfrm xmlns:a="http://schemas.openxmlformats.org/drawingml/2006/main" rot="10800000" flipV="1">
          <a:off x="5988289" y="4474823"/>
          <a:ext cx="1091034" cy="91631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0.662</cdr:x>
      <cdr:y>0.28075</cdr:y>
    </cdr:from>
    <cdr:to>
      <cdr:x>0.85075</cdr:x>
      <cdr:y>0.84285</cdr:y>
    </cdr:to>
    <cdr:sp macro="" textlink="">
      <cdr:nvSpPr>
        <cdr:cNvPr id="52" name="Straight Arrow Connector 51"/>
        <cdr:cNvSpPr/>
      </cdr:nvSpPr>
      <cdr:spPr>
        <a:xfrm xmlns:a="http://schemas.openxmlformats.org/drawingml/2006/main" rot="10800000" flipV="1">
          <a:off x="5745821" y="1769724"/>
          <a:ext cx="1638301" cy="354330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0.85953</cdr:x>
      <cdr:y>0.28679</cdr:y>
    </cdr:from>
    <cdr:to>
      <cdr:x>0.94732</cdr:x>
      <cdr:y>0.63735</cdr:y>
    </cdr:to>
    <cdr:sp macro="" textlink="">
      <cdr:nvSpPr>
        <cdr:cNvPr id="65" name="Straight Arrow Connector 64"/>
        <cdr:cNvSpPr/>
      </cdr:nvSpPr>
      <cdr:spPr>
        <a:xfrm xmlns:a="http://schemas.openxmlformats.org/drawingml/2006/main" rot="5400000" flipH="1" flipV="1">
          <a:off x="6736422" y="2531724"/>
          <a:ext cx="2209800" cy="76200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0.46446</cdr:x>
      <cdr:y>0.04503</cdr:y>
    </cdr:from>
    <cdr:to>
      <cdr:x>0.62249</cdr:x>
      <cdr:y>0.09338</cdr:y>
    </cdr:to>
    <cdr:sp macro="" textlink="">
      <cdr:nvSpPr>
        <cdr:cNvPr id="37" name="Rectangle 36"/>
        <cdr:cNvSpPr/>
      </cdr:nvSpPr>
      <cdr:spPr>
        <a:xfrm xmlns:a="http://schemas.openxmlformats.org/drawingml/2006/main">
          <a:off x="4031322" y="283824"/>
          <a:ext cx="1371600" cy="3048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0.54339</cdr:x>
      <cdr:y>0.0935</cdr:y>
    </cdr:from>
    <cdr:to>
      <cdr:x>0.54357</cdr:x>
      <cdr:y>0.23856</cdr:y>
    </cdr:to>
    <cdr:sp macro="" textlink="">
      <cdr:nvSpPr>
        <cdr:cNvPr id="40" name="Straight Arrow Connector 39"/>
        <cdr:cNvSpPr/>
      </cdr:nvSpPr>
      <cdr:spPr>
        <a:xfrm xmlns:a="http://schemas.openxmlformats.org/drawingml/2006/main" rot="5400000">
          <a:off x="4716328" y="589418"/>
          <a:ext cx="1588" cy="91440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0.63127</cdr:x>
      <cdr:y>0.05711</cdr:y>
    </cdr:from>
    <cdr:to>
      <cdr:x>0.98244</cdr:x>
      <cdr:y>0.11756</cdr:y>
    </cdr:to>
    <cdr:sp macro="" textlink="">
      <cdr:nvSpPr>
        <cdr:cNvPr id="42" name="TextBox 41"/>
        <cdr:cNvSpPr txBox="1"/>
      </cdr:nvSpPr>
      <cdr:spPr>
        <a:xfrm xmlns:a="http://schemas.openxmlformats.org/drawingml/2006/main">
          <a:off x="5479122" y="360024"/>
          <a:ext cx="3048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0.64005</cdr:x>
      <cdr:y>0.03294</cdr:y>
    </cdr:from>
    <cdr:to>
      <cdr:x>0.98244</cdr:x>
      <cdr:y>0.09338</cdr:y>
    </cdr:to>
    <cdr:sp macro="" textlink="">
      <cdr:nvSpPr>
        <cdr:cNvPr id="49" name="TextBox 48"/>
        <cdr:cNvSpPr txBox="1"/>
      </cdr:nvSpPr>
      <cdr:spPr>
        <a:xfrm xmlns:a="http://schemas.openxmlformats.org/drawingml/2006/main">
          <a:off x="5555322" y="207624"/>
          <a:ext cx="2971800" cy="38100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 smtClean="0">
              <a:solidFill>
                <a:srgbClr val="FFFF00"/>
              </a:solidFill>
              <a:latin typeface="Berlin Sans FB Demi" pitchFamily="34" charset="0"/>
              <a:cs typeface="Arial" pitchFamily="34" charset="0"/>
            </a:rPr>
            <a:t>Instructional Costs</a:t>
          </a:r>
          <a:endParaRPr lang="en-US" sz="2400" dirty="0">
            <a:solidFill>
              <a:srgbClr val="FFFF00"/>
            </a:solidFill>
            <a:latin typeface="Berlin Sans FB Demi" pitchFamily="34" charset="0"/>
            <a:cs typeface="Arial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BC4349A3-6DAC-453C-839F-7D5744455F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1226"/>
            <a:ext cx="5852160" cy="432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21FEA54C-2128-4C09-9E5A-091D9229C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4C53D7-AC3C-43EC-A9F1-A38C40A80644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 descr="Picture2"/>
          <p:cNvSpPr>
            <a:spLocks/>
          </p:cNvSpPr>
          <p:nvPr/>
        </p:nvSpPr>
        <p:spPr bwMode="gray">
          <a:xfrm>
            <a:off x="-14288" y="4292600"/>
            <a:ext cx="9164638" cy="2592388"/>
          </a:xfrm>
          <a:custGeom>
            <a:avLst/>
            <a:gdLst/>
            <a:ahLst/>
            <a:cxnLst>
              <a:cxn ang="0">
                <a:pos x="9" y="633"/>
              </a:cxn>
              <a:cxn ang="0">
                <a:pos x="1710" y="1182"/>
              </a:cxn>
              <a:cxn ang="0">
                <a:pos x="5773" y="0"/>
              </a:cxn>
              <a:cxn ang="0">
                <a:pos x="5773" y="1633"/>
              </a:cxn>
              <a:cxn ang="0">
                <a:pos x="0" y="1630"/>
              </a:cxn>
              <a:cxn ang="0">
                <a:pos x="9" y="633"/>
              </a:cxn>
            </a:cxnLst>
            <a:rect l="0" t="0" r="r" b="b"/>
            <a:pathLst>
              <a:path w="5773" h="1633">
                <a:moveTo>
                  <a:pt x="9" y="633"/>
                </a:moveTo>
                <a:cubicBezTo>
                  <a:pt x="27" y="588"/>
                  <a:pt x="695" y="1099"/>
                  <a:pt x="1710" y="1182"/>
                </a:cubicBezTo>
                <a:cubicBezTo>
                  <a:pt x="2725" y="1265"/>
                  <a:pt x="3871" y="1008"/>
                  <a:pt x="5773" y="0"/>
                </a:cubicBezTo>
                <a:lnTo>
                  <a:pt x="5773" y="1633"/>
                </a:lnTo>
                <a:lnTo>
                  <a:pt x="0" y="1630"/>
                </a:lnTo>
                <a:lnTo>
                  <a:pt x="9" y="633"/>
                </a:lnTo>
                <a:close/>
              </a:path>
            </a:pathLst>
          </a:cu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-14288" y="0"/>
            <a:ext cx="9172576" cy="6124575"/>
            <a:chOff x="-9" y="0"/>
            <a:chExt cx="5778" cy="3858"/>
          </a:xfrm>
        </p:grpSpPr>
        <p:sp>
          <p:nvSpPr>
            <p:cNvPr id="6" name="Freeform 9" descr="Small grid"/>
            <p:cNvSpPr>
              <a:spLocks/>
            </p:cNvSpPr>
            <p:nvPr userDrawn="1"/>
          </p:nvSpPr>
          <p:spPr bwMode="white">
            <a:xfrm>
              <a:off x="0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white">
            <a:xfrm>
              <a:off x="-9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4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  <a:effectLst>
            <a:outerShdw dist="53882" dir="2700000" algn="ctr" rotWithShape="0">
              <a:srgbClr val="000000"/>
            </a:outerShdw>
          </a:effectLst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19400" y="6172200"/>
            <a:ext cx="3124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A4ECB-D0D1-41AA-A0BE-EDB848BE9901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00800" y="6172200"/>
            <a:ext cx="2438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6381750"/>
            <a:ext cx="457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8D592-3E32-4BD5-A642-DADDF8F212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10E33-AC5C-4A8D-8AA5-38D927CD2137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99746-774A-49F0-AA70-7A509A5C0A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671FC-861A-46B4-B8CE-7B49B41E2EDE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BF06E-0529-45A5-AE58-0C6C63B2C0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740EE-A4C3-41C2-90E1-1552298A9DF2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0D19B-426F-4B17-AE82-90478939BF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D6EDF-A0C4-4E1F-84FB-629A2CEE4EEC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FA2D6-684D-47FA-88F0-01175B39CE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CA6F6-0DCE-4350-98C6-D8CA58D3A88F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F9932-E226-46A1-9087-1A9422E3F2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7E3C5-EE83-4922-AD9D-937B8C9EC95C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50BC6-4D9E-42BD-9D31-331DC50EA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347F7-8A32-4F21-B95D-7EACDC6B58B8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CF8E4-6432-4786-8C97-1F8D5AC01E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81901-A031-4050-B827-FCE4C0D29BED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F7FB0-5A6B-4984-AFCA-3861A525E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65518-44AE-45FA-81F7-869DCFE71AE8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4BC36-ECC4-4E14-8E4C-0FEC74BB1A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27437-B8F1-48C8-8004-D1A8F09EA9A2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53AF3-E02F-4DE0-BE7B-7EF9DE6654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5B441-22D0-4C2B-A5A4-CFCD7DA173C7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E1F70-5B07-4805-91DE-7D85CC8EC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02AAF-0568-4DFE-945E-502C26B2A096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60A4D-E3C8-427A-B1D4-DA6BB420A4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-15875" y="-15875"/>
            <a:ext cx="9185275" cy="6410325"/>
            <a:chOff x="-9" y="-9"/>
            <a:chExt cx="5778" cy="4038"/>
          </a:xfrm>
        </p:grpSpPr>
        <p:sp>
          <p:nvSpPr>
            <p:cNvPr id="1032" name="Freeform 8" descr="Small grid"/>
            <p:cNvSpPr>
              <a:spLocks/>
            </p:cNvSpPr>
            <p:nvPr userDrawn="1"/>
          </p:nvSpPr>
          <p:spPr bwMode="white">
            <a:xfrm>
              <a:off x="-9" y="-9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33" name="Freeform 9"/>
            <p:cNvSpPr>
              <a:spLocks/>
            </p:cNvSpPr>
            <p:nvPr userDrawn="1"/>
          </p:nvSpPr>
          <p:spPr bwMode="white">
            <a:xfrm>
              <a:off x="0" y="0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6001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gray">
          <a:xfrm>
            <a:off x="-15875" y="5281613"/>
            <a:ext cx="9169400" cy="1601787"/>
          </a:xfrm>
          <a:custGeom>
            <a:avLst/>
            <a:gdLst/>
            <a:ahLst/>
            <a:cxnLst>
              <a:cxn ang="0">
                <a:pos x="9" y="426"/>
              </a:cxn>
              <a:cxn ang="0">
                <a:pos x="1774" y="710"/>
              </a:cxn>
              <a:cxn ang="0">
                <a:pos x="5778" y="0"/>
              </a:cxn>
              <a:cxn ang="0">
                <a:pos x="5773" y="1009"/>
              </a:cxn>
              <a:cxn ang="0">
                <a:pos x="0" y="1007"/>
              </a:cxn>
              <a:cxn ang="0">
                <a:pos x="9" y="426"/>
              </a:cxn>
            </a:cxnLst>
            <a:rect l="0" t="0" r="r" b="b"/>
            <a:pathLst>
              <a:path w="5778" h="1009">
                <a:moveTo>
                  <a:pt x="9" y="426"/>
                </a:moveTo>
                <a:cubicBezTo>
                  <a:pt x="27" y="400"/>
                  <a:pt x="759" y="661"/>
                  <a:pt x="1774" y="710"/>
                </a:cubicBezTo>
                <a:cubicBezTo>
                  <a:pt x="2789" y="758"/>
                  <a:pt x="4178" y="622"/>
                  <a:pt x="5778" y="0"/>
                </a:cubicBezTo>
                <a:lnTo>
                  <a:pt x="5773" y="1009"/>
                </a:lnTo>
                <a:lnTo>
                  <a:pt x="0" y="1007"/>
                </a:lnTo>
                <a:lnTo>
                  <a:pt x="9" y="42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hlink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fld id="{FC1B34C1-B2D3-4582-A8B3-14D4AEA145AD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C4DF19E-B722-41B4-B2CC-EAF5D07BDA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bendab@blr.arkansas.gov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7010400" cy="3886200"/>
          </a:xfrm>
        </p:spPr>
        <p:txBody>
          <a:bodyPr/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School Case Studies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Wonder Elementary School</a:t>
            </a:r>
            <a:br>
              <a:rPr lang="en-US" dirty="0" smtClean="0"/>
            </a:br>
            <a:r>
              <a:rPr lang="en-US" dirty="0" smtClean="0"/>
              <a:t>Osceola Middle School</a:t>
            </a:r>
            <a:br>
              <a:rPr lang="en-US" dirty="0" smtClean="0"/>
            </a:br>
            <a:r>
              <a:rPr lang="en-US" dirty="0" err="1" smtClean="0"/>
              <a:t>Dollarway</a:t>
            </a:r>
            <a:r>
              <a:rPr lang="en-US" dirty="0" smtClean="0"/>
              <a:t> High School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304800" y="3124200"/>
            <a:ext cx="8382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3200" b="1" i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en-US" sz="3200" b="1" i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Principal</a:t>
            </a: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762000"/>
            <a:ext cx="9067800" cy="2209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 Successful schools were led by principals and academic coaches that had </a:t>
            </a:r>
          </a:p>
          <a:p>
            <a:r>
              <a:rPr lang="en-US" sz="2000" dirty="0" smtClean="0"/>
              <a:t>a missionary, or highly dedicated, zeal for educating students and teachers </a:t>
            </a:r>
          </a:p>
          <a:p>
            <a:r>
              <a:rPr lang="en-US" sz="2000" dirty="0" smtClean="0"/>
              <a:t>in how to learn and improve performance. They have strong teaching </a:t>
            </a:r>
          </a:p>
          <a:p>
            <a:r>
              <a:rPr lang="en-US" sz="2000" dirty="0" smtClean="0"/>
              <a:t>backgrounds and  lead by example, often assuming the role of modeling</a:t>
            </a:r>
          </a:p>
          <a:p>
            <a:r>
              <a:rPr lang="en-US" sz="2000" dirty="0" smtClean="0"/>
              <a:t>teaching strategies and instructing teachers on how to teach.</a:t>
            </a:r>
          </a:p>
          <a:p>
            <a:endParaRPr lang="en-US" sz="2000" dirty="0" smtClean="0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gray">
          <a:xfrm>
            <a:off x="0" y="2971800"/>
            <a:ext cx="9067800" cy="1524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91440" indent="-91440">
              <a:defRPr/>
            </a:pPr>
            <a:r>
              <a:rPr lang="en-US" sz="2000" dirty="0" smtClean="0"/>
              <a:t> </a:t>
            </a:r>
          </a:p>
          <a:p>
            <a:pPr marL="91440" indent="-91440">
              <a:defRPr/>
            </a:pPr>
            <a:r>
              <a:rPr lang="en-US" sz="2000" dirty="0" smtClean="0"/>
              <a:t>Principals, in tandem, with superintendents have a strong influence on the </a:t>
            </a:r>
          </a:p>
          <a:p>
            <a:pPr marL="91440" indent="-91440">
              <a:defRPr/>
            </a:pPr>
            <a:r>
              <a:rPr lang="en-US" sz="2000" dirty="0" smtClean="0"/>
              <a:t>type and nature of professional development (PD) that is available and taken </a:t>
            </a:r>
          </a:p>
          <a:p>
            <a:pPr marL="91440" indent="-91440">
              <a:defRPr/>
            </a:pPr>
            <a:r>
              <a:rPr lang="en-US" sz="2000" dirty="0" smtClean="0"/>
              <a:t>by teachers and other staff. </a:t>
            </a:r>
          </a:p>
          <a:p>
            <a:endParaRPr lang="en-US" sz="2000" dirty="0"/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4495800"/>
            <a:ext cx="9144000" cy="20574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91440" indent="-9144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In addition to PD received at education cooperatives and from ADE, </a:t>
            </a:r>
          </a:p>
          <a:p>
            <a:pPr marL="91440" indent="-9144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successful schools reply more heavily on job-embedded PD from academic</a:t>
            </a:r>
          </a:p>
          <a:p>
            <a:pPr marL="91440" indent="-9144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coaches, who model teaching strategies and provide classroom </a:t>
            </a:r>
          </a:p>
          <a:p>
            <a:pPr marL="91440" indent="-9144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observational feedback.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4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Academic Coach</a:t>
            </a: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685800"/>
            <a:ext cx="9144000" cy="1981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Research indicates single-session PD activities, with no follow-up modeling </a:t>
            </a:r>
          </a:p>
          <a:p>
            <a:r>
              <a:rPr lang="en-US" sz="2000" dirty="0" smtClean="0"/>
              <a:t>or practice feedback, are not effective in enhancing teaching skills, nor are</a:t>
            </a:r>
          </a:p>
          <a:p>
            <a:r>
              <a:rPr lang="en-US" sz="2000" dirty="0" smtClean="0"/>
              <a:t>workshops and conferences that are unrelated to content areas taught and</a:t>
            </a:r>
          </a:p>
          <a:p>
            <a:r>
              <a:rPr lang="en-US" sz="2000" dirty="0" smtClean="0"/>
              <a:t>strategies of teaching. Yet, these PD activities continue to be used in </a:t>
            </a:r>
          </a:p>
          <a:p>
            <a:r>
              <a:rPr lang="en-US" sz="2000" dirty="0" smtClean="0"/>
              <a:t>struggling schools.</a:t>
            </a:r>
          </a:p>
          <a:p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2743200"/>
            <a:ext cx="9144000" cy="16764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Several schools seem to use academic coaches from firms like JBHM.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Reviews of these services were mixed, ranging from glowing reports to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indications of not showing up and offering guidance that contradicted the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school’s instructional approaches, causing confusion among teachers.</a:t>
            </a:r>
            <a:r>
              <a:rPr lang="en-US" sz="2000" dirty="0" smtClean="0"/>
              <a:t>.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4495800"/>
            <a:ext cx="9095180" cy="2057400"/>
          </a:xfrm>
          <a:prstGeom prst="roundRect">
            <a:avLst>
              <a:gd name="adj" fmla="val 43101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Research and our case studies indicate that academic coaches are critical to</a:t>
            </a:r>
          </a:p>
          <a:p>
            <a:r>
              <a:rPr lang="en-US" sz="2000" dirty="0" smtClean="0"/>
              <a:t>improving teaching and increasing student achievement gains.  The most </a:t>
            </a:r>
          </a:p>
          <a:p>
            <a:r>
              <a:rPr lang="en-US" sz="2000" dirty="0" smtClean="0"/>
              <a:t>useful coaches are highly motivated to acquire knowledge and skills to share </a:t>
            </a:r>
          </a:p>
          <a:p>
            <a:r>
              <a:rPr lang="en-US" sz="2000" dirty="0" smtClean="0"/>
              <a:t>with teachers.  They are well educated in their subject, and they continue </a:t>
            </a:r>
          </a:p>
          <a:p>
            <a:r>
              <a:rPr lang="en-US" sz="2000" dirty="0" smtClean="0"/>
              <a:t>learning through college courses, workshops and seminars.</a:t>
            </a:r>
            <a:endParaRPr 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8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Teachers</a:t>
            </a: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685800"/>
            <a:ext cx="914400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/>
          </a:p>
          <a:p>
            <a:r>
              <a:rPr lang="en-US" sz="2000" dirty="0" smtClean="0"/>
              <a:t> Research is clear that teaching is one of the strongest predictors of student </a:t>
            </a:r>
          </a:p>
          <a:p>
            <a:r>
              <a:rPr lang="en-US" sz="2000" dirty="0" smtClean="0"/>
              <a:t>achievement, and teaching is affected by morale and the respect and </a:t>
            </a:r>
          </a:p>
          <a:p>
            <a:r>
              <a:rPr lang="en-US" sz="2000" dirty="0" smtClean="0"/>
              <a:t>appreciation teachers feel that they have from administration. </a:t>
            </a:r>
          </a:p>
          <a:p>
            <a:endParaRPr lang="en-US" sz="2000" dirty="0" smtClean="0"/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1981200"/>
            <a:ext cx="9144000" cy="19050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7030A0"/>
                </a:solidFill>
              </a:rPr>
              <a:t>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Open and supportive relationships between the principal and teachers seem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to encourage positive and collegial relationships between teachers.  In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successful schools, teachers appeared to be more supportive and collegial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with one another and the principal than in schools that struggle with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student performance.</a:t>
            </a:r>
          </a:p>
          <a:p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3886200"/>
            <a:ext cx="9095180" cy="1905000"/>
          </a:xfrm>
          <a:prstGeom prst="roundRect">
            <a:avLst>
              <a:gd name="adj" fmla="val 43101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Teachers that enjoy collegial relations are more productive in working in </a:t>
            </a:r>
          </a:p>
          <a:p>
            <a:r>
              <a:rPr lang="en-US" sz="2000" dirty="0" smtClean="0"/>
              <a:t>professional learning communities and other faculty meetings.  They meet </a:t>
            </a:r>
          </a:p>
          <a:p>
            <a:r>
              <a:rPr lang="en-US" sz="2000" dirty="0" smtClean="0"/>
              <a:t>more frequently and are able to plan, implement, and monitor interventions </a:t>
            </a:r>
          </a:p>
          <a:p>
            <a:r>
              <a:rPr lang="en-US" sz="2000" dirty="0" smtClean="0"/>
              <a:t>more effectively than faculty bogged down with dissent and interpersonal </a:t>
            </a:r>
          </a:p>
          <a:p>
            <a:r>
              <a:rPr lang="en-US" sz="2000" dirty="0" smtClean="0"/>
              <a:t>problems. </a:t>
            </a:r>
            <a:endParaRPr lang="en-US" sz="2000" dirty="0"/>
          </a:p>
        </p:txBody>
      </p:sp>
      <p:sp>
        <p:nvSpPr>
          <p:cNvPr id="18" name="AutoShape 6"/>
          <p:cNvSpPr>
            <a:spLocks noChangeArrowheads="1"/>
          </p:cNvSpPr>
          <p:nvPr/>
        </p:nvSpPr>
        <p:spPr bwMode="gray">
          <a:xfrm>
            <a:off x="176" y="5791201"/>
            <a:ext cx="9067800" cy="1066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Teachers at successful schools, as a whole, seem more motivated and </a:t>
            </a:r>
          </a:p>
          <a:p>
            <a:pPr marL="457200" indent="-457200">
              <a:defRPr/>
            </a:pPr>
            <a:r>
              <a:rPr lang="en-US" sz="2000" dirty="0" smtClean="0"/>
              <a:t>committed to making whatever effort is needed to raise student performance.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8" grpId="0" animBg="1"/>
      <p:bldP spid="10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Teachers</a:t>
            </a: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914400"/>
            <a:ext cx="914400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Teachers at successful schools seem to have greater “tech savvy” and to use</a:t>
            </a:r>
          </a:p>
          <a:p>
            <a:r>
              <a:rPr lang="en-US" sz="2000" dirty="0" smtClean="0"/>
              <a:t>technology with students more than teachers at less successful schools.</a:t>
            </a:r>
          </a:p>
          <a:p>
            <a:r>
              <a:rPr lang="en-US" sz="2000" dirty="0" smtClean="0"/>
              <a:t>Struggling schools are more likely to report a need for a technology instructor.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2286000"/>
            <a:ext cx="9144000" cy="18288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7030A0"/>
                </a:solidFill>
              </a:rPr>
              <a:t>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 Teachers at higher performing schools appear to have spent more time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 designing, implementing, monitoring and evaluating curriculum than teachers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 at struggling schools. One of the more impressive observations about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 successful schools was the rigor that goes into making sure that course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 objectives are integrated across grade levels as well as between courses. </a:t>
            </a:r>
          </a:p>
          <a:p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18" name="AutoShape 6"/>
          <p:cNvSpPr>
            <a:spLocks noChangeArrowheads="1"/>
          </p:cNvSpPr>
          <p:nvPr/>
        </p:nvSpPr>
        <p:spPr bwMode="gray">
          <a:xfrm>
            <a:off x="76200" y="4191000"/>
            <a:ext cx="9067800" cy="2667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In successful schools, teachers keep portfolios that contain lesson plans, </a:t>
            </a:r>
          </a:p>
          <a:p>
            <a:pPr marL="457200" indent="-457200">
              <a:defRPr/>
            </a:pPr>
            <a:r>
              <a:rPr lang="en-US" sz="2000" dirty="0" smtClean="0"/>
              <a:t>pacing timetables, student projects and exams, test scores, notes on parent </a:t>
            </a:r>
          </a:p>
          <a:p>
            <a:pPr marL="457200" indent="-457200">
              <a:defRPr/>
            </a:pPr>
            <a:r>
              <a:rPr lang="en-US" sz="2000" dirty="0" smtClean="0"/>
              <a:t>interactions, teaching evaluations, and other relevant indicators of teaching </a:t>
            </a:r>
          </a:p>
          <a:p>
            <a:pPr marL="457200" indent="-457200">
              <a:defRPr/>
            </a:pPr>
            <a:r>
              <a:rPr lang="en-US" sz="2000" dirty="0" smtClean="0"/>
              <a:t>responsibilities.   Portfolios are kept from year-to-year to provide a </a:t>
            </a:r>
          </a:p>
          <a:p>
            <a:pPr marL="457200" indent="-457200">
              <a:defRPr/>
            </a:pPr>
            <a:r>
              <a:rPr lang="en-US" sz="2000" dirty="0" smtClean="0"/>
              <a:t>longitudinal record of literal professional development (what deficiencies</a:t>
            </a:r>
          </a:p>
          <a:p>
            <a:pPr marL="457200" indent="-457200">
              <a:defRPr/>
            </a:pPr>
            <a:r>
              <a:rPr lang="en-US" sz="2000" dirty="0" smtClean="0"/>
              <a:t>have been remedied and which ones need to be addressed).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8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Teachers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990600"/>
            <a:ext cx="9144000" cy="32004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7030A0"/>
                </a:solidFill>
              </a:rPr>
              <a:t>The discussion of overarching observations made in the case study can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be  summed up with a generalized statement that successful schools, in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comparison to struggling schools, are explicit and rigorous in their planning,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implementation, monitoring, and evaluation of teaching, curriculum,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strategic and programmatic interventions, administration, and budget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management. 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4267200"/>
            <a:ext cx="9095180" cy="1981200"/>
          </a:xfrm>
          <a:prstGeom prst="roundRect">
            <a:avLst>
              <a:gd name="adj" fmla="val 43101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In other words, they are more efficient than schools that show little or no </a:t>
            </a:r>
          </a:p>
          <a:p>
            <a:r>
              <a:rPr lang="en-US" sz="2000" dirty="0" smtClean="0"/>
              <a:t>increases in student achievement.  In fact, a systematic efficiency analysis </a:t>
            </a:r>
          </a:p>
          <a:p>
            <a:r>
              <a:rPr lang="en-US" sz="2000" dirty="0" smtClean="0"/>
              <a:t>conducted with multiple regression procedures, known as </a:t>
            </a:r>
            <a:r>
              <a:rPr lang="en-US" sz="2000" dirty="0" err="1" smtClean="0"/>
              <a:t>quadriform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analysis, support this generalization. </a:t>
            </a:r>
            <a:endParaRPr 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Efficiency Analyses</a:t>
            </a: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685800"/>
            <a:ext cx="9144000" cy="2362200"/>
          </a:xfrm>
          <a:prstGeom prst="roundRect">
            <a:avLst>
              <a:gd name="adj" fmla="val 49106"/>
            </a:avLst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err="1" smtClean="0">
                <a:solidFill>
                  <a:srgbClr val="7030A0"/>
                </a:solidFill>
              </a:rPr>
              <a:t>Quadiform</a:t>
            </a:r>
            <a:r>
              <a:rPr lang="en-US" sz="2000" dirty="0" smtClean="0">
                <a:solidFill>
                  <a:srgbClr val="7030A0"/>
                </a:solidFill>
              </a:rPr>
              <a:t> analyses are presented in the school finance literature, and they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are based on the assumption of a linear relationship between inputs (or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instructional costs) and outputs (or student achievement).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7030A0"/>
                </a:solidFill>
              </a:rPr>
              <a:t>That is, increases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in inputs (funding) are accompanied by increases in outputs (Benchmark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scores). If funding is being used efficiently, there should be corresponding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increases in achievement with each increase in funding.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3048000"/>
            <a:ext cx="9144000" cy="2286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7030A0"/>
                </a:solidFill>
              </a:rPr>
              <a:t>The analysis provides predicted values of student performance, based on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the linearity assumption, and these predicted values are compared to actual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observed values (% Proficient on Benchmark, 4</a:t>
            </a:r>
            <a:r>
              <a:rPr lang="en-US" sz="2000" baseline="30000" dirty="0" smtClean="0">
                <a:solidFill>
                  <a:srgbClr val="7030A0"/>
                </a:solidFill>
              </a:rPr>
              <a:t>th</a:t>
            </a:r>
            <a:r>
              <a:rPr lang="en-US" sz="2000" dirty="0" smtClean="0">
                <a:solidFill>
                  <a:srgbClr val="7030A0"/>
                </a:solidFill>
              </a:rPr>
              <a:t> and 8</a:t>
            </a:r>
            <a:r>
              <a:rPr lang="en-US" sz="2000" baseline="30000" dirty="0" smtClean="0">
                <a:solidFill>
                  <a:srgbClr val="7030A0"/>
                </a:solidFill>
              </a:rPr>
              <a:t>th</a:t>
            </a:r>
            <a:r>
              <a:rPr lang="en-US" sz="2000" dirty="0" smtClean="0">
                <a:solidFill>
                  <a:srgbClr val="7030A0"/>
                </a:solidFill>
              </a:rPr>
              <a:t> math and literacy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for 2007 &amp; 2010).  So, we had 7 replications of the original analyses of the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existing 244 schools districts in 2010. See Chart 1.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48820" y="5334000"/>
            <a:ext cx="9095180" cy="1524000"/>
          </a:xfrm>
          <a:prstGeom prst="roundRect">
            <a:avLst>
              <a:gd name="adj" fmla="val 43101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A complete discussion of efficiency analyses is found at: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http://www.arkleg.state.ar.us/education/K12/InitiativesDevelopmentsDocs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/10-156_Public_EfficiencyAchievementGapsAndCaseStudies_12-20-10.pdf 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8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3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19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7D2E9B-1D89-4511-9CB4-3C2D5BC338AE}" type="slidenum">
              <a:rPr lang="en-US" smtClean="0"/>
              <a:pPr/>
              <a:t>16</a:t>
            </a:fld>
            <a:endParaRPr lang="en-US" smtClean="0"/>
          </a:p>
        </p:txBody>
      </p:sp>
      <p:pic>
        <p:nvPicPr>
          <p:cNvPr id="8196" name="Content Placeholder 5"/>
          <p:cNvPicPr>
            <a:picLocks noGrp="1"/>
          </p:cNvPicPr>
          <p:nvPr>
            <p:ph sz="half" idx="2"/>
          </p:nvPr>
        </p:nvPicPr>
        <p:blipFill>
          <a:blip r:embed="rId2" cstate="print"/>
          <a:srcRect l="2657" t="4030" b="2344"/>
          <a:stretch>
            <a:fillRect/>
          </a:stretch>
        </p:blipFill>
        <p:spPr>
          <a:xfrm>
            <a:off x="381000" y="228600"/>
            <a:ext cx="8382000" cy="6324600"/>
          </a:xfrm>
        </p:spPr>
      </p:pic>
      <p:sp>
        <p:nvSpPr>
          <p:cNvPr id="7" name="Oval 6"/>
          <p:cNvSpPr/>
          <p:nvPr/>
        </p:nvSpPr>
        <p:spPr>
          <a:xfrm>
            <a:off x="1981200" y="762000"/>
            <a:ext cx="1219200" cy="609600"/>
          </a:xfrm>
          <a:prstGeom prst="ellipse">
            <a:avLst/>
          </a:prstGeom>
          <a:gradFill>
            <a:gsLst>
              <a:gs pos="100000">
                <a:schemeClr val="accent1">
                  <a:shade val="51000"/>
                  <a:satMod val="130000"/>
                  <a:alpha val="36000"/>
                </a:schemeClr>
              </a:gs>
              <a:gs pos="10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 w="79375" cmpd="sng"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096000" y="762000"/>
            <a:ext cx="1219200" cy="609600"/>
          </a:xfrm>
          <a:prstGeom prst="ellipse">
            <a:avLst/>
          </a:prstGeom>
          <a:gradFill>
            <a:gsLst>
              <a:gs pos="100000">
                <a:schemeClr val="accent1">
                  <a:shade val="51000"/>
                  <a:satMod val="130000"/>
                  <a:alpha val="36000"/>
                </a:schemeClr>
              </a:gs>
              <a:gs pos="10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 w="79375" cmpd="sng"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905000" y="4648200"/>
            <a:ext cx="1219200" cy="609600"/>
          </a:xfrm>
          <a:prstGeom prst="ellipse">
            <a:avLst/>
          </a:prstGeom>
          <a:gradFill>
            <a:gsLst>
              <a:gs pos="100000">
                <a:schemeClr val="accent1">
                  <a:shade val="51000"/>
                  <a:satMod val="130000"/>
                  <a:alpha val="36000"/>
                </a:schemeClr>
              </a:gs>
              <a:gs pos="10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 w="79375" cmpd="sng"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096000" y="4648200"/>
            <a:ext cx="1219200" cy="609600"/>
          </a:xfrm>
          <a:prstGeom prst="ellipse">
            <a:avLst/>
          </a:prstGeom>
          <a:gradFill>
            <a:gsLst>
              <a:gs pos="100000">
                <a:schemeClr val="accent1">
                  <a:shade val="51000"/>
                  <a:satMod val="130000"/>
                  <a:alpha val="36000"/>
                </a:schemeClr>
              </a:gs>
              <a:gs pos="10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 w="79375" cmpd="sng"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219200" y="2362200"/>
            <a:ext cx="1623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West Memphis</a:t>
            </a:r>
          </a:p>
        </p:txBody>
      </p:sp>
      <p:sp>
        <p:nvSpPr>
          <p:cNvPr id="12" name="Oval 11"/>
          <p:cNvSpPr/>
          <p:nvPr/>
        </p:nvSpPr>
        <p:spPr>
          <a:xfrm>
            <a:off x="2377698" y="1797804"/>
            <a:ext cx="228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352800" y="3048000"/>
            <a:ext cx="228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769604" y="3139698"/>
            <a:ext cx="228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676400" y="3276600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Osceola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62800" y="3429000"/>
            <a:ext cx="11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Dollarway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21" name="Straight Arrow Connector 20"/>
          <p:cNvCxnSpPr>
            <a:stCxn id="17" idx="3"/>
            <a:endCxn id="13" idx="2"/>
          </p:cNvCxnSpPr>
          <p:nvPr/>
        </p:nvCxnSpPr>
        <p:spPr>
          <a:xfrm flipV="1">
            <a:off x="2612875" y="3162300"/>
            <a:ext cx="739925" cy="2989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0"/>
            <a:endCxn id="12" idx="2"/>
          </p:cNvCxnSpPr>
          <p:nvPr/>
        </p:nvCxnSpPr>
        <p:spPr>
          <a:xfrm rot="5400000" flipH="1" flipV="1">
            <a:off x="1979153" y="1963655"/>
            <a:ext cx="450096" cy="346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9" idx="1"/>
            <a:endCxn id="16" idx="5"/>
          </p:cNvCxnSpPr>
          <p:nvPr/>
        </p:nvCxnSpPr>
        <p:spPr>
          <a:xfrm rot="10800000">
            <a:off x="4964726" y="3334820"/>
            <a:ext cx="2198074" cy="2788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6" grpId="0" animBg="1"/>
      <p:bldP spid="17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762000"/>
            <a:ext cx="9144000" cy="2362200"/>
          </a:xfrm>
          <a:prstGeom prst="roundRect">
            <a:avLst>
              <a:gd name="adj" fmla="val 49106"/>
            </a:avLst>
          </a:prstGeom>
          <a:solidFill>
            <a:schemeClr val="accent1">
              <a:lumMod val="5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/>
          </a:p>
          <a:p>
            <a:r>
              <a:rPr lang="en-US" sz="2000" dirty="0" smtClean="0"/>
              <a:t>The dots represent the intersection of costs and student performance for </a:t>
            </a:r>
          </a:p>
          <a:p>
            <a:r>
              <a:rPr lang="en-US" sz="2000" dirty="0" smtClean="0"/>
              <a:t>each district.  More specifically, the dots indicate the difference between</a:t>
            </a:r>
          </a:p>
          <a:p>
            <a:r>
              <a:rPr lang="en-US" sz="2000" dirty="0" smtClean="0"/>
              <a:t>predicted and observed values of costs and performance.  If a district is </a:t>
            </a:r>
          </a:p>
          <a:p>
            <a:r>
              <a:rPr lang="en-US" sz="2000" dirty="0" smtClean="0"/>
              <a:t>totally efficient, there should be zero differences between predicted and </a:t>
            </a:r>
          </a:p>
          <a:p>
            <a:r>
              <a:rPr lang="en-US" sz="2000" dirty="0" smtClean="0"/>
              <a:t>observed values of total instruction costs </a:t>
            </a:r>
            <a:r>
              <a:rPr lang="en-US" sz="2000" b="1" dirty="0" smtClean="0">
                <a:solidFill>
                  <a:srgbClr val="00B050"/>
                </a:solidFill>
              </a:rPr>
              <a:t>(green line) </a:t>
            </a:r>
            <a:r>
              <a:rPr lang="en-US" sz="2000" dirty="0" smtClean="0"/>
              <a:t>and student </a:t>
            </a:r>
          </a:p>
          <a:p>
            <a:r>
              <a:rPr lang="en-US" sz="2000" dirty="0" smtClean="0"/>
              <a:t>performance </a:t>
            </a:r>
            <a:r>
              <a:rPr lang="en-US" sz="2000" b="1" dirty="0" smtClean="0">
                <a:solidFill>
                  <a:srgbClr val="FF0000"/>
                </a:solidFill>
              </a:rPr>
              <a:t>(red line).  </a:t>
            </a:r>
          </a:p>
          <a:p>
            <a:endParaRPr lang="en-US" sz="2000" dirty="0" smtClean="0"/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3124200"/>
            <a:ext cx="9144000" cy="22860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7030A0"/>
                </a:solidFill>
              </a:rPr>
              <a:t>These zero differences (Red &amp; Green lines) delineate 4 quadrants of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efficiency.  The top left quadrant shows the districts with low costs and high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performance (lower or higher than predicted), and it includes West Memphis.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The lower left quadrant shows districts with low costs and low performance,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and it includes Osceola, and the lower right quadrant indicates high cost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and low performance – it has </a:t>
            </a:r>
            <a:r>
              <a:rPr lang="en-US" sz="2000" dirty="0" err="1" smtClean="0">
                <a:solidFill>
                  <a:srgbClr val="7030A0"/>
                </a:solidFill>
              </a:rPr>
              <a:t>Dollarway</a:t>
            </a:r>
            <a:r>
              <a:rPr lang="en-US" sz="2000" dirty="0" smtClean="0">
                <a:solidFill>
                  <a:srgbClr val="7030A0"/>
                </a:solidFill>
              </a:rPr>
              <a:t>. 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5410200"/>
            <a:ext cx="9095180" cy="1447800"/>
          </a:xfrm>
          <a:prstGeom prst="roundRect">
            <a:avLst>
              <a:gd name="adj" fmla="val 43101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These results in Chart 1 are for 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grade Benchmark literacy in 2010 (% </a:t>
            </a:r>
          </a:p>
          <a:p>
            <a:r>
              <a:rPr lang="en-US" sz="2000" dirty="0" smtClean="0"/>
              <a:t>proficient or &gt; ).  Similar findings are noted for 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&amp; 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grade math and </a:t>
            </a:r>
          </a:p>
          <a:p>
            <a:r>
              <a:rPr lang="en-US" sz="2000" dirty="0" smtClean="0"/>
              <a:t>Literacy in 2007 and 2010.  These results support case studies.</a:t>
            </a:r>
            <a:endParaRPr lang="en-US" sz="2000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of Efficiency Analyses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8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53AF3-E02F-4DE0-BE7B-7EF9DE66545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64478" y="554376"/>
          <a:ext cx="8679522" cy="6303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Oval 3"/>
          <p:cNvSpPr/>
          <p:nvPr/>
        </p:nvSpPr>
        <p:spPr>
          <a:xfrm>
            <a:off x="5867400" y="5867400"/>
            <a:ext cx="685800" cy="533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4343400" y="5181600"/>
            <a:ext cx="1624433" cy="7639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4-Point Star 5"/>
          <p:cNvSpPr/>
          <p:nvPr/>
        </p:nvSpPr>
        <p:spPr>
          <a:xfrm>
            <a:off x="7848600" y="2057400"/>
            <a:ext cx="838200" cy="533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315200" y="16002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</a:rPr>
              <a:t>Leadership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14" name="Straight Arrow Connector 13"/>
          <p:cNvCxnSpPr>
            <a:stCxn id="6" idx="2"/>
          </p:cNvCxnSpPr>
          <p:nvPr/>
        </p:nvCxnSpPr>
        <p:spPr>
          <a:xfrm rot="5400000">
            <a:off x="5162550" y="1695450"/>
            <a:ext cx="2209800" cy="4000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53AF3-E02F-4DE0-BE7B-7EF9DE665457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066800"/>
            <a:ext cx="7391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lgerian" pitchFamily="82" charset="0"/>
              </a:rPr>
              <a:t>Contact: Dr. Brent Benda</a:t>
            </a:r>
          </a:p>
          <a:p>
            <a:r>
              <a:rPr lang="en-US" sz="3200" dirty="0" smtClean="0">
                <a:latin typeface="Algerian" pitchFamily="82" charset="0"/>
              </a:rPr>
              <a:t>Bureau of Legislative Research</a:t>
            </a:r>
          </a:p>
          <a:p>
            <a:r>
              <a:rPr lang="en-US" sz="3200" dirty="0" smtClean="0">
                <a:latin typeface="Algerian" pitchFamily="82" charset="0"/>
              </a:rPr>
              <a:t>E-mail: </a:t>
            </a:r>
            <a:r>
              <a:rPr lang="en-US" sz="3200" dirty="0" smtClean="0">
                <a:latin typeface="+mn-lt"/>
                <a:hlinkClick r:id="rId2"/>
              </a:rPr>
              <a:t>bendab@blr.arkansas.gov</a:t>
            </a:r>
            <a:endParaRPr lang="en-US" sz="3200" dirty="0" smtClean="0">
              <a:latin typeface="+mn-lt"/>
            </a:endParaRPr>
          </a:p>
          <a:p>
            <a:r>
              <a:rPr lang="en-US" sz="3200" dirty="0" smtClean="0">
                <a:latin typeface="Algerian" pitchFamily="82" charset="0"/>
              </a:rPr>
              <a:t>(501) 537-9146</a:t>
            </a:r>
            <a:endParaRPr lang="en-US" sz="32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Discussion of Findings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533400"/>
            <a:ext cx="9144000" cy="2209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endParaRPr lang="en-US" sz="2000" dirty="0" smtClean="0"/>
          </a:p>
          <a:p>
            <a:pPr marL="342900" indent="-342900">
              <a:defRPr/>
            </a:pPr>
            <a:r>
              <a:rPr lang="en-US" sz="2000" dirty="0" smtClean="0"/>
              <a:t>The following discussion is informed by the three schools that have been </a:t>
            </a:r>
          </a:p>
          <a:p>
            <a:pPr marL="342900" indent="-342900">
              <a:defRPr/>
            </a:pPr>
            <a:r>
              <a:rPr lang="en-US" sz="2000" dirty="0" smtClean="0"/>
              <a:t>analyzed in the preceding presentation of this report. However, observations </a:t>
            </a:r>
          </a:p>
          <a:p>
            <a:pPr marL="342900" indent="-342900">
              <a:defRPr/>
            </a:pPr>
            <a:r>
              <a:rPr lang="en-US" sz="2000" dirty="0" smtClean="0"/>
              <a:t>and generalizations also draw upon case studies conducted in six schools </a:t>
            </a:r>
          </a:p>
          <a:p>
            <a:pPr marL="342900" indent="-342900">
              <a:defRPr/>
            </a:pPr>
            <a:r>
              <a:rPr lang="en-US" sz="2000" dirty="0" smtClean="0"/>
              <a:t>during 2010 (2 struggling and 2 exemplary schools at the elementary,</a:t>
            </a:r>
          </a:p>
          <a:p>
            <a:pPr marL="342900" indent="-342900">
              <a:defRPr/>
            </a:pPr>
            <a:r>
              <a:rPr lang="en-US" sz="2000" dirty="0" smtClean="0"/>
              <a:t>middle and high school levels).</a:t>
            </a:r>
          </a:p>
          <a:p>
            <a:pPr marL="342900" indent="-342900">
              <a:defRPr/>
            </a:pPr>
            <a:endParaRPr lang="en-US" sz="2000" dirty="0"/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743200"/>
            <a:ext cx="9144000" cy="1371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400" dirty="0" smtClean="0"/>
              <a:t> </a:t>
            </a:r>
          </a:p>
          <a:p>
            <a:r>
              <a:rPr lang="en-US" sz="2000" b="1" dirty="0" smtClean="0"/>
              <a:t> </a:t>
            </a:r>
            <a:r>
              <a:rPr lang="en-US" sz="2000" dirty="0" smtClean="0"/>
              <a:t>Results of these 2010 case studies are discussed in the </a:t>
            </a:r>
            <a:r>
              <a:rPr lang="en-US" sz="2000" dirty="0" err="1" smtClean="0"/>
              <a:t>BLR</a:t>
            </a:r>
            <a:r>
              <a:rPr lang="en-US" sz="2000" dirty="0" smtClean="0"/>
              <a:t> report titled, </a:t>
            </a:r>
          </a:p>
          <a:p>
            <a:r>
              <a:rPr lang="en-US" sz="2000" b="1" dirty="0" smtClean="0">
                <a:solidFill>
                  <a:srgbClr val="C00000"/>
                </a:solidFill>
              </a:rPr>
              <a:t>Examination of Efficiency and Achievement Gaps in Arkansas School </a:t>
            </a:r>
          </a:p>
          <a:p>
            <a:r>
              <a:rPr lang="en-US" sz="2000" b="1" dirty="0" smtClean="0">
                <a:solidFill>
                  <a:srgbClr val="C00000"/>
                </a:solidFill>
              </a:rPr>
              <a:t>Districts: Case Studies and Statistical Analyses.</a:t>
            </a:r>
            <a:r>
              <a:rPr lang="en-US" sz="2000" dirty="0" smtClean="0"/>
              <a:t>	</a:t>
            </a:r>
          </a:p>
          <a:p>
            <a:pPr marL="457200" indent="-457200">
              <a:defRPr/>
            </a:pPr>
            <a:endParaRPr lang="en-US" sz="2000" dirty="0"/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0" y="4114800"/>
            <a:ext cx="9144000" cy="2133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All of these case studies were conducted by two BLR staff with the same </a:t>
            </a:r>
          </a:p>
          <a:p>
            <a:pPr marL="457200" indent="-457200">
              <a:defRPr/>
            </a:pPr>
            <a:r>
              <a:rPr lang="en-US" sz="2000" dirty="0" smtClean="0"/>
              <a:t>interview protocol, which allowed for probing for greater detail and unforeseen</a:t>
            </a:r>
          </a:p>
          <a:p>
            <a:pPr marL="457200" indent="-457200">
              <a:defRPr/>
            </a:pPr>
            <a:r>
              <a:rPr lang="en-US" sz="2000" dirty="0" smtClean="0"/>
              <a:t>issues to arise.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 Role of Superintendent</a:t>
            </a:r>
            <a:endParaRPr lang="en-US" sz="3200" dirty="0" smtClean="0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152400" y="762000"/>
            <a:ext cx="8991600" cy="1524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/>
              <a:t>Effective leaders articulate clear, nondiscretionary student achievement </a:t>
            </a:r>
          </a:p>
          <a:p>
            <a:pPr marL="342900" indent="-342900">
              <a:defRPr/>
            </a:pPr>
            <a:r>
              <a:rPr lang="en-US" sz="2000" dirty="0" smtClean="0"/>
              <a:t>goals for the district, schools, and students. The willingness to articulate </a:t>
            </a:r>
          </a:p>
          <a:p>
            <a:pPr marL="342900" indent="-342900">
              <a:defRPr/>
            </a:pPr>
            <a:r>
              <a:rPr lang="en-US" sz="2000" dirty="0" smtClean="0"/>
              <a:t>goals, strategies for achieving goals, and indicators of progress toward </a:t>
            </a:r>
          </a:p>
          <a:p>
            <a:pPr marL="342900" indent="-342900">
              <a:defRPr/>
            </a:pPr>
            <a:r>
              <a:rPr lang="en-US" sz="2000" dirty="0" smtClean="0"/>
              <a:t>goals are crucial to effective school leadership.</a:t>
            </a:r>
            <a:endParaRPr lang="en-US" sz="2000" b="1" dirty="0" smtClean="0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gray">
          <a:xfrm>
            <a:off x="0" y="2286000"/>
            <a:ext cx="9144000" cy="1066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/>
              <a:t>Effective leaders identify a </a:t>
            </a:r>
            <a:r>
              <a:rPr lang="en-US" sz="2000" b="1" u="sng" dirty="0" smtClean="0">
                <a:solidFill>
                  <a:srgbClr val="C00000"/>
                </a:solidFill>
              </a:rPr>
              <a:t>few</a:t>
            </a:r>
            <a:r>
              <a:rPr lang="en-US" sz="2000" b="1" dirty="0" smtClean="0">
                <a:solidFill>
                  <a:srgbClr val="C00000"/>
                </a:solidFill>
              </a:rPr>
              <a:t> key priorities</a:t>
            </a:r>
            <a:r>
              <a:rPr lang="en-US" sz="2000" dirty="0" smtClean="0"/>
              <a:t> and pursue them relentlessly </a:t>
            </a:r>
          </a:p>
          <a:p>
            <a:pPr marL="342900" indent="-342900">
              <a:defRPr/>
            </a:pPr>
            <a:r>
              <a:rPr lang="en-US" sz="2000" dirty="0" smtClean="0"/>
              <a:t>instead of implementing a large number of initiatives in hopes that some of </a:t>
            </a:r>
          </a:p>
          <a:p>
            <a:pPr marL="342900" indent="-342900">
              <a:defRPr/>
            </a:pPr>
            <a:r>
              <a:rPr lang="en-US" sz="2000" dirty="0" smtClean="0"/>
              <a:t>them are effective in raising student achievement.  </a:t>
            </a:r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gray">
          <a:xfrm>
            <a:off x="-76200" y="3429000"/>
            <a:ext cx="9220200" cy="1752600"/>
          </a:xfrm>
          <a:prstGeom prst="roundRect">
            <a:avLst>
              <a:gd name="adj" fmla="val 49106"/>
            </a:avLst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 Within this framework, substantive school improvement requires a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 coordinated, systematic, and collective effort from all school staff, rather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 than isolated individual efforts. Many successful schools have selected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 Professional Learning Communities as the primary mechanism for decision-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 making, implementation, and evaluation.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97795"/>
            <a:ext cx="21672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gray">
          <a:xfrm>
            <a:off x="0" y="5105400"/>
            <a:ext cx="9144000" cy="17526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Superintendents play a major role in school operations through hiring and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overseeing principals and other staff.  In struggling schools we visited,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principals were being replaced because they had ineffective managerial skills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and were unable to hold teachers accountable.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2" grpId="0" animBg="1"/>
      <p:bldP spid="37895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 Role of Superintendent</a:t>
            </a:r>
            <a:endParaRPr lang="en-US" sz="3200" dirty="0" smtClean="0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762000"/>
            <a:ext cx="9144000" cy="1828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b="1" dirty="0" smtClean="0"/>
              <a:t> </a:t>
            </a:r>
            <a:r>
              <a:rPr lang="en-US" sz="2000" dirty="0" smtClean="0"/>
              <a:t>Superintendents also can become disconnected  from the operations of </a:t>
            </a:r>
          </a:p>
          <a:p>
            <a:pPr marL="342900" indent="-342900">
              <a:defRPr/>
            </a:pPr>
            <a:r>
              <a:rPr lang="en-US" sz="2000" dirty="0" smtClean="0"/>
              <a:t>schools and concerns of teachers.  As a result, school policy and teacher </a:t>
            </a:r>
          </a:p>
          <a:p>
            <a:pPr marL="342900" indent="-342900">
              <a:defRPr/>
            </a:pPr>
            <a:r>
              <a:rPr lang="en-US" sz="2000" dirty="0" smtClean="0"/>
              <a:t>issues can be overlooked or misrepresented to the school board, a recurring</a:t>
            </a:r>
          </a:p>
          <a:p>
            <a:pPr marL="342900" indent="-342900">
              <a:defRPr/>
            </a:pPr>
            <a:r>
              <a:rPr lang="en-US" sz="2000" dirty="0" smtClean="0"/>
              <a:t>complaint at struggling schools. </a:t>
            </a:r>
            <a:endParaRPr lang="en-US" sz="2000" b="1" dirty="0" smtClean="0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gray">
          <a:xfrm>
            <a:off x="0" y="2590800"/>
            <a:ext cx="9144000" cy="1219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/>
              <a:t>Teachers become demoralized when they believe their concerns and needs </a:t>
            </a:r>
          </a:p>
          <a:p>
            <a:pPr marL="342900" indent="-342900">
              <a:defRPr/>
            </a:pPr>
            <a:r>
              <a:rPr lang="en-US" sz="2000" dirty="0" smtClean="0"/>
              <a:t>are ignored or misunderstood by the school board. Demoralized teachers, in </a:t>
            </a:r>
          </a:p>
          <a:p>
            <a:pPr marL="342900" indent="-342900">
              <a:defRPr/>
            </a:pPr>
            <a:r>
              <a:rPr lang="en-US" sz="2000" dirty="0" smtClean="0"/>
              <a:t>turn, lose motivation to perform at optimal levels. </a:t>
            </a:r>
            <a:endParaRPr lang="en-US" sz="2000" dirty="0"/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gray">
          <a:xfrm>
            <a:off x="0" y="3810000"/>
            <a:ext cx="9220200" cy="1143000"/>
          </a:xfrm>
          <a:prstGeom prst="roundRect">
            <a:avLst>
              <a:gd name="adj" fmla="val 49106"/>
            </a:avLst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The professional literature and our case studies also indicate a strong link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between teacher demoralization and absenteeism (teachers and students) – a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common complaint among teachers and administrators at struggling schools.  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97795"/>
            <a:ext cx="21672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gray">
          <a:xfrm>
            <a:off x="0" y="4953000"/>
            <a:ext cx="9220200" cy="1905000"/>
          </a:xfrm>
          <a:prstGeom prst="roundRect">
            <a:avLst>
              <a:gd name="adj" fmla="val 49106"/>
            </a:avLst>
          </a:prstGeom>
          <a:solidFill>
            <a:srgbClr val="58BE5F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>
              <a:defRPr/>
            </a:pPr>
            <a:r>
              <a:rPr lang="en-US" sz="2000" dirty="0" smtClean="0"/>
              <a:t>  </a:t>
            </a:r>
          </a:p>
          <a:p>
            <a:pPr marL="342900" indent="-342900">
              <a:defRPr/>
            </a:pPr>
            <a:endParaRPr lang="en-US" sz="20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342900" indent="-342900">
              <a:defRPr/>
            </a:pP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Effective leaders must clearly articulate actionable steps they expect schools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to take and what empirical evidence will be used to measure success. 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Objective evaluation (process &amp; outcome) is critical to making decisions about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the integrity of implementation and the effectiveness of steps taken.  Often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there is a gap between vision and actual implementation.</a:t>
            </a:r>
          </a:p>
          <a:p>
            <a:pPr marL="342900" indent="-342900">
              <a:defRPr/>
            </a:pPr>
            <a:endParaRPr lang="en-US" sz="20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342900" indent="-342900">
              <a:defRPr/>
            </a:pPr>
            <a:endParaRPr lang="en-US" sz="20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342900" indent="-342900">
              <a:defRPr/>
            </a:pP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2" grpId="0" animBg="1"/>
      <p:bldP spid="37895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 Role of Superintendent</a:t>
            </a:r>
            <a:endParaRPr lang="en-US" sz="3200" dirty="0" smtClean="0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533400"/>
            <a:ext cx="9144000" cy="2133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/>
              <a:t> Effective leaders stress a coherence (or linkage) between the various </a:t>
            </a:r>
          </a:p>
          <a:p>
            <a:pPr marL="342900" indent="-342900">
              <a:defRPr/>
            </a:pPr>
            <a:r>
              <a:rPr lang="en-US" sz="2000" dirty="0" smtClean="0"/>
              <a:t> educational tasks, such as developing an integrated and coordinated</a:t>
            </a:r>
          </a:p>
          <a:p>
            <a:pPr marL="342900" indent="-342900">
              <a:defRPr/>
            </a:pPr>
            <a:r>
              <a:rPr lang="en-US" sz="2000" dirty="0" smtClean="0"/>
              <a:t> curriculum, creating common formative assessments, using data to guide </a:t>
            </a:r>
          </a:p>
          <a:p>
            <a:pPr marL="342900" indent="-342900">
              <a:defRPr/>
            </a:pPr>
            <a:r>
              <a:rPr lang="en-US" sz="2000" dirty="0" smtClean="0"/>
              <a:t> instruction, and teacher evaluation.  Coherence is stressed instead of </a:t>
            </a:r>
          </a:p>
          <a:p>
            <a:pPr marL="342900" indent="-342900">
              <a:defRPr/>
            </a:pPr>
            <a:r>
              <a:rPr lang="en-US" sz="2000" dirty="0" smtClean="0"/>
              <a:t> disconnected tasks.</a:t>
            </a:r>
            <a:endParaRPr lang="en-US" sz="2000" dirty="0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gray">
          <a:xfrm>
            <a:off x="0" y="2590800"/>
            <a:ext cx="9144000" cy="2133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/>
          </a:p>
          <a:p>
            <a:endParaRPr lang="en-US" sz="2000" dirty="0" smtClean="0"/>
          </a:p>
          <a:p>
            <a:pPr marL="342900" indent="-342900">
              <a:defRPr/>
            </a:pPr>
            <a:r>
              <a:rPr lang="en-US" sz="2000" dirty="0" smtClean="0"/>
              <a:t> </a:t>
            </a:r>
          </a:p>
          <a:p>
            <a:pPr marL="342900" indent="-342900">
              <a:defRPr/>
            </a:pPr>
            <a:endParaRPr lang="en-US" sz="2000" dirty="0" smtClean="0"/>
          </a:p>
          <a:p>
            <a:pPr marL="342900" indent="-342900">
              <a:defRPr/>
            </a:pPr>
            <a:r>
              <a:rPr lang="en-US" sz="2000" dirty="0" smtClean="0"/>
              <a:t>The superintendent also influences the quality of education in a district </a:t>
            </a:r>
          </a:p>
          <a:p>
            <a:pPr marL="342900" indent="-342900">
              <a:defRPr/>
            </a:pPr>
            <a:r>
              <a:rPr lang="en-US" sz="2000" dirty="0" smtClean="0"/>
              <a:t>through hiring, evaluation, retention, and dismissals of faculty and staff.</a:t>
            </a:r>
          </a:p>
          <a:p>
            <a:pPr marL="342900" indent="-342900">
              <a:defRPr/>
            </a:pPr>
            <a:r>
              <a:rPr lang="en-US" sz="2000" dirty="0" smtClean="0"/>
              <a:t>This person also is a key decision-maker in academic programs developed </a:t>
            </a:r>
          </a:p>
          <a:p>
            <a:pPr marL="342900" indent="-342900">
              <a:defRPr/>
            </a:pPr>
            <a:r>
              <a:rPr lang="en-US" sz="2000" dirty="0" smtClean="0"/>
              <a:t>and adopted, and professional development opportunities available.</a:t>
            </a:r>
          </a:p>
          <a:p>
            <a:pPr marL="342900" indent="-342900">
              <a:defRPr/>
            </a:pPr>
            <a:r>
              <a:rPr lang="en-US" sz="2000" dirty="0" smtClean="0"/>
              <a:t> </a:t>
            </a:r>
          </a:p>
          <a:p>
            <a:r>
              <a:rPr lang="en-US" sz="2000" dirty="0" smtClean="0"/>
              <a:t>	 </a:t>
            </a:r>
          </a:p>
          <a:p>
            <a:r>
              <a:rPr lang="en-US" sz="2000" dirty="0" smtClean="0"/>
              <a:t>	</a:t>
            </a:r>
          </a:p>
          <a:p>
            <a:endParaRPr lang="en-US" sz="20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4122742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gray">
          <a:xfrm>
            <a:off x="0" y="4724400"/>
            <a:ext cx="9144000" cy="21336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>
                <a:solidFill>
                  <a:srgbClr val="C00000"/>
                </a:solidFill>
              </a:rPr>
              <a:t> Because superintendents are major decision-makers in budgetary issues,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they exercise considerable influence over factors that are associated with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student achievement, such as contracts with supplemental services,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availability of technology and library resources, and high quality tutoring.</a:t>
            </a:r>
            <a:r>
              <a:rPr lang="en-US" sz="2000" dirty="0" smtClean="0"/>
              <a:t>	</a:t>
            </a:r>
          </a:p>
          <a:p>
            <a:r>
              <a:rPr lang="en-US" sz="2000" dirty="0" smtClean="0"/>
              <a:t>	</a:t>
            </a:r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4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> </a:t>
            </a:r>
            <a:r>
              <a:rPr lang="en-US" sz="3600" dirty="0" smtClean="0"/>
              <a:t>Role of Principal</a:t>
            </a: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685800"/>
            <a:ext cx="9144000" cy="1524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The principal also plays a pivotal role in personnel decisions, professional </a:t>
            </a:r>
          </a:p>
          <a:p>
            <a:r>
              <a:rPr lang="en-US" sz="2000" dirty="0" smtClean="0"/>
              <a:t>development (PD), and expectations and evaluations of teachers and </a:t>
            </a:r>
          </a:p>
          <a:p>
            <a:r>
              <a:rPr lang="en-US" sz="2000" dirty="0" smtClean="0"/>
              <a:t>students.  Use of formative assessments and other testing data is heavily </a:t>
            </a:r>
          </a:p>
          <a:p>
            <a:r>
              <a:rPr lang="en-US" sz="2000" dirty="0" smtClean="0"/>
              <a:t>influenced by the guidance of principals. </a:t>
            </a: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gray">
          <a:xfrm>
            <a:off x="0" y="2286000"/>
            <a:ext cx="9144000" cy="1905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In schools that are in the process of “turning around” student performance in </a:t>
            </a:r>
          </a:p>
          <a:p>
            <a:r>
              <a:rPr lang="en-US" sz="2000" dirty="0" smtClean="0"/>
              <a:t> a positive direction, principals have taken an aggressive, “hands-on” </a:t>
            </a:r>
          </a:p>
          <a:p>
            <a:r>
              <a:rPr lang="en-US" sz="2000" dirty="0" smtClean="0"/>
              <a:t>approach to shaping curriculum, expectations of students and teachers, </a:t>
            </a:r>
          </a:p>
          <a:p>
            <a:r>
              <a:rPr lang="en-US" sz="2000" dirty="0" smtClean="0"/>
              <a:t>school culture, personnel decisions, and absenteeism/discipline.  </a:t>
            </a:r>
          </a:p>
          <a:p>
            <a:endParaRPr lang="en-US" sz="2000" dirty="0"/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4191000"/>
            <a:ext cx="9067800" cy="2514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</a:t>
            </a:r>
          </a:p>
          <a:p>
            <a:pPr marL="457200" indent="-457200">
              <a:defRPr/>
            </a:pPr>
            <a:r>
              <a:rPr lang="en-US" sz="2000" dirty="0" smtClean="0"/>
              <a:t>In the “successful” schools visited, the new principal was clearly </a:t>
            </a:r>
          </a:p>
          <a:p>
            <a:pPr marL="457200" indent="-457200">
              <a:defRPr/>
            </a:pPr>
            <a:r>
              <a:rPr lang="en-US" sz="2000" dirty="0" smtClean="0"/>
              <a:t>establishing high expectations, but not at the expense of creating </a:t>
            </a:r>
          </a:p>
          <a:p>
            <a:pPr marL="457200" indent="-457200">
              <a:defRPr/>
            </a:pPr>
            <a:r>
              <a:rPr lang="en-US" sz="2000" dirty="0" smtClean="0"/>
              <a:t>a culture of mutual support and respect, which is essential in providing </a:t>
            </a:r>
          </a:p>
          <a:p>
            <a:pPr marL="457200" indent="-457200">
              <a:defRPr/>
            </a:pPr>
            <a:r>
              <a:rPr lang="en-US" sz="2000" dirty="0" smtClean="0"/>
              <a:t>authentic feedback and making modifications in practices and processes.  </a:t>
            </a:r>
          </a:p>
          <a:p>
            <a:pPr marL="457200" indent="-457200">
              <a:defRPr/>
            </a:pPr>
            <a:r>
              <a:rPr lang="en-US" sz="2000" dirty="0" smtClean="0"/>
              <a:t> Honest dialog is crucial to eliciting teacher commitment and persistence </a:t>
            </a:r>
          </a:p>
          <a:p>
            <a:pPr marL="457200" indent="-457200">
              <a:defRPr/>
            </a:pPr>
            <a:r>
              <a:rPr lang="en-US" sz="2000" dirty="0" smtClean="0"/>
              <a:t>needed to implement major reform in educational policies and practices.</a:t>
            </a:r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2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Principal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685800"/>
            <a:ext cx="9144000" cy="19812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Rigorous academic expectations are conveyed through “pep rallies,”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postings on wall boards, banners in hallways, faculty meetings, and feedback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sessions with individual teachers. It’s a consistent message that permeates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all written and oral communication between the principal and teachers and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students.</a:t>
            </a:r>
            <a:endParaRPr lang="en-US" sz="2400" dirty="0" smtClean="0">
              <a:solidFill>
                <a:srgbClr val="7030A0"/>
              </a:solidFill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2743200"/>
            <a:ext cx="9144000" cy="1752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In addition to regularly scheduled classroom observations of teaching,</a:t>
            </a:r>
          </a:p>
          <a:p>
            <a:r>
              <a:rPr lang="en-US" sz="2000" dirty="0" smtClean="0"/>
              <a:t>effective principals make a practice of sitting with students on the playground </a:t>
            </a:r>
          </a:p>
          <a:p>
            <a:r>
              <a:rPr lang="en-US" sz="2000" dirty="0" smtClean="0"/>
              <a:t>or at lunch and asking them questions about content they are learning in </a:t>
            </a:r>
          </a:p>
          <a:p>
            <a:r>
              <a:rPr lang="en-US" sz="2000" dirty="0" smtClean="0"/>
              <a:t>classes.</a:t>
            </a:r>
            <a:endParaRPr lang="en-US" sz="2000" dirty="0"/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gray">
          <a:xfrm>
            <a:off x="0" y="4572000"/>
            <a:ext cx="9067800" cy="1828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These first-hand data from students are used, in tandem with classroom </a:t>
            </a:r>
          </a:p>
          <a:p>
            <a:r>
              <a:rPr lang="en-US" sz="2000" dirty="0" smtClean="0"/>
              <a:t>observations, in regular feedback sessions with individual teachers.</a:t>
            </a:r>
          </a:p>
          <a:p>
            <a:r>
              <a:rPr lang="en-US" sz="2000" dirty="0" smtClean="0"/>
              <a:t>In successful schools, principals or academic coaches meet regularly with </a:t>
            </a:r>
          </a:p>
          <a:p>
            <a:r>
              <a:rPr lang="en-US" sz="2000" dirty="0" smtClean="0"/>
              <a:t>teachers to give them feedback about classroom teaching.</a:t>
            </a:r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Principal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762000"/>
            <a:ext cx="9144000" cy="16764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These more informal (or interim) evaluations are especially useful to new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teachers and teachers who have been rated as ineffective. They can provide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 “real time” specific data on teaching weaknesses and on individual student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needs for differentiated instruction.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2438400"/>
            <a:ext cx="9144000" cy="1447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endParaRPr lang="en-US" sz="2000" dirty="0" smtClean="0"/>
          </a:p>
          <a:p>
            <a:pPr marL="457200" indent="-457200">
              <a:defRPr/>
            </a:pPr>
            <a:r>
              <a:rPr lang="en-US" sz="2000" dirty="0" smtClean="0"/>
              <a:t>Informal (formative) evaluations are designed to inform teachers about their </a:t>
            </a:r>
          </a:p>
          <a:p>
            <a:pPr marL="457200" indent="-457200">
              <a:defRPr/>
            </a:pPr>
            <a:r>
              <a:rPr lang="en-US" sz="2000" dirty="0" smtClean="0"/>
              <a:t>progress in professional development, in contrast to the summative evaluation</a:t>
            </a:r>
          </a:p>
          <a:p>
            <a:pPr marL="457200" indent="-457200">
              <a:defRPr/>
            </a:pPr>
            <a:r>
              <a:rPr lang="en-US" sz="2000" dirty="0" smtClean="0"/>
              <a:t>typically conducted at the end of the school year to rate teacher performance.</a:t>
            </a:r>
          </a:p>
          <a:p>
            <a:pPr marL="457200" indent="-457200">
              <a:defRPr/>
            </a:pPr>
            <a:r>
              <a:rPr lang="en-US" sz="2000" dirty="0" smtClean="0"/>
              <a:t> </a:t>
            </a: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gray">
          <a:xfrm>
            <a:off x="0" y="3886200"/>
            <a:ext cx="9144000" cy="1524000"/>
          </a:xfrm>
          <a:prstGeom prst="roundRect">
            <a:avLst>
              <a:gd name="adj" fmla="val 49106"/>
            </a:avLst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In schools showing increases in academic performance, teachers are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observed in the classroom more often, for longer duration, and get feedback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more frequently from the principal or an </a:t>
            </a:r>
            <a:r>
              <a:rPr lang="en-US" sz="2000" smtClean="0">
                <a:solidFill>
                  <a:srgbClr val="7030A0"/>
                </a:solidFill>
              </a:rPr>
              <a:t>academic coach.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gray">
          <a:xfrm>
            <a:off x="0" y="5486400"/>
            <a:ext cx="9144000" cy="12192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In successful schools, ineffective teachers are dismissed if they are unable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to meet performance expectations after receiving individually-tailored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professional development to address their particular deficiencies.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Principal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838200"/>
            <a:ext cx="9144000" cy="26670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 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Struggling schools appear to have a less clearly defined structure of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of faculty meetings for making decisions about resource use and designing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a coordinated and integrated curriculum, whereas more successful schools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seem to have clearly delineated teams of teachers that meet regularly to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create a well coordinated and integrated curriculum that links course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objectives, pacing, and sequencing of content across courses and grade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levels. 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3581400"/>
            <a:ext cx="9144000" cy="2971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Known as Professional Learning Communities (or </a:t>
            </a:r>
            <a:r>
              <a:rPr lang="en-US" sz="2000" dirty="0" err="1" smtClean="0"/>
              <a:t>PLCs</a:t>
            </a:r>
            <a:r>
              <a:rPr lang="en-US" sz="2000" dirty="0" smtClean="0"/>
              <a:t>)  in the</a:t>
            </a:r>
          </a:p>
          <a:p>
            <a:pPr marL="457200" indent="-457200">
              <a:defRPr/>
            </a:pPr>
            <a:r>
              <a:rPr lang="en-US" sz="2000" dirty="0" smtClean="0"/>
              <a:t> professional literature, successful schools tend to view PLCs as the </a:t>
            </a:r>
          </a:p>
          <a:p>
            <a:pPr marL="457200" indent="-457200">
              <a:defRPr/>
            </a:pPr>
            <a:r>
              <a:rPr lang="en-US" sz="2000" dirty="0" smtClean="0"/>
              <a:t>primary mechanism for decision-making, including designing an integrated </a:t>
            </a:r>
          </a:p>
          <a:p>
            <a:pPr marL="457200" indent="-457200">
              <a:defRPr/>
            </a:pPr>
            <a:r>
              <a:rPr lang="en-US" sz="2000" dirty="0" smtClean="0"/>
              <a:t>curriculum, adoption of teaching strategies, and use of technology and </a:t>
            </a:r>
          </a:p>
          <a:p>
            <a:pPr marL="457200" indent="-457200">
              <a:defRPr/>
            </a:pPr>
            <a:r>
              <a:rPr lang="en-US" sz="2000" dirty="0" smtClean="0"/>
              <a:t>test data. </a:t>
            </a:r>
            <a:r>
              <a:rPr lang="en-US" sz="2000" dirty="0" err="1" smtClean="0"/>
              <a:t>PLCs</a:t>
            </a:r>
            <a:r>
              <a:rPr lang="en-US" sz="2000" dirty="0" smtClean="0"/>
              <a:t> also provide an excellent  forum for job-embedded </a:t>
            </a:r>
          </a:p>
          <a:p>
            <a:pPr marL="457200" indent="-457200">
              <a:defRPr/>
            </a:pPr>
            <a:r>
              <a:rPr lang="en-US" sz="2000" dirty="0" smtClean="0"/>
              <a:t>professional development and instruction on use of testing data and </a:t>
            </a:r>
          </a:p>
          <a:p>
            <a:pPr marL="457200" indent="-457200">
              <a:defRPr/>
            </a:pPr>
            <a:r>
              <a:rPr lang="en-US" sz="2000" dirty="0" smtClean="0"/>
              <a:t>technology.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Sample presentation slides">
  <a:themeElements>
    <a:clrScheme name="Sample presentation slides 3">
      <a:dk1>
        <a:srgbClr val="0000C0"/>
      </a:dk1>
      <a:lt1>
        <a:srgbClr val="FFFFFF"/>
      </a:lt1>
      <a:dk2>
        <a:srgbClr val="0066CC"/>
      </a:dk2>
      <a:lt2>
        <a:srgbClr val="9ADCF6"/>
      </a:lt2>
      <a:accent1>
        <a:srgbClr val="BE9932"/>
      </a:accent1>
      <a:accent2>
        <a:srgbClr val="2A99EC"/>
      </a:accent2>
      <a:accent3>
        <a:srgbClr val="AAB8E2"/>
      </a:accent3>
      <a:accent4>
        <a:srgbClr val="DADADA"/>
      </a:accent4>
      <a:accent5>
        <a:srgbClr val="DBCAAD"/>
      </a:accent5>
      <a:accent6>
        <a:srgbClr val="258AD6"/>
      </a:accent6>
      <a:hlink>
        <a:srgbClr val="70B040"/>
      </a:hlink>
      <a:folHlink>
        <a:srgbClr val="6B8ED3"/>
      </a:folHlink>
    </a:clrScheme>
    <a:fontScheme name="Sample presentation slid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presentation slides 1">
        <a:dk1>
          <a:srgbClr val="000066"/>
        </a:dk1>
        <a:lt1>
          <a:srgbClr val="FFFFFF"/>
        </a:lt1>
        <a:dk2>
          <a:srgbClr val="006699"/>
        </a:dk2>
        <a:lt2>
          <a:srgbClr val="EEE378"/>
        </a:lt2>
        <a:accent1>
          <a:srgbClr val="69C828"/>
        </a:accent1>
        <a:accent2>
          <a:srgbClr val="E68B30"/>
        </a:accent2>
        <a:accent3>
          <a:srgbClr val="AAB8CA"/>
        </a:accent3>
        <a:accent4>
          <a:srgbClr val="DADADA"/>
        </a:accent4>
        <a:accent5>
          <a:srgbClr val="B9E0AC"/>
        </a:accent5>
        <a:accent6>
          <a:srgbClr val="D07D2A"/>
        </a:accent6>
        <a:hlink>
          <a:srgbClr val="0FAAE1"/>
        </a:hlink>
        <a:folHlink>
          <a:srgbClr val="547FE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2">
        <a:dk1>
          <a:srgbClr val="0F4334"/>
        </a:dk1>
        <a:lt1>
          <a:srgbClr val="FFFFFF"/>
        </a:lt1>
        <a:dk2>
          <a:srgbClr val="43BD4C"/>
        </a:dk2>
        <a:lt2>
          <a:srgbClr val="F0F7BD"/>
        </a:lt2>
        <a:accent1>
          <a:srgbClr val="B2B838"/>
        </a:accent1>
        <a:accent2>
          <a:srgbClr val="E68B30"/>
        </a:accent2>
        <a:accent3>
          <a:srgbClr val="B0DBB2"/>
        </a:accent3>
        <a:accent4>
          <a:srgbClr val="DADADA"/>
        </a:accent4>
        <a:accent5>
          <a:srgbClr val="D5D8AE"/>
        </a:accent5>
        <a:accent6>
          <a:srgbClr val="D07D2A"/>
        </a:accent6>
        <a:hlink>
          <a:srgbClr val="3FB180"/>
        </a:hlink>
        <a:folHlink>
          <a:srgbClr val="3BA7E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3">
        <a:dk1>
          <a:srgbClr val="0000C0"/>
        </a:dk1>
        <a:lt1>
          <a:srgbClr val="FFFFFF"/>
        </a:lt1>
        <a:dk2>
          <a:srgbClr val="0066CC"/>
        </a:dk2>
        <a:lt2>
          <a:srgbClr val="9ADCF6"/>
        </a:lt2>
        <a:accent1>
          <a:srgbClr val="BE9932"/>
        </a:accent1>
        <a:accent2>
          <a:srgbClr val="2A99EC"/>
        </a:accent2>
        <a:accent3>
          <a:srgbClr val="AAB8E2"/>
        </a:accent3>
        <a:accent4>
          <a:srgbClr val="DADADA"/>
        </a:accent4>
        <a:accent5>
          <a:srgbClr val="DBCAAD"/>
        </a:accent5>
        <a:accent6>
          <a:srgbClr val="258AD6"/>
        </a:accent6>
        <a:hlink>
          <a:srgbClr val="70B040"/>
        </a:hlink>
        <a:folHlink>
          <a:srgbClr val="6B8ED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CE497CCB-420D-4D96-9ED0-C91C804BE6BF}"/>
</file>

<file path=customXml/itemProps2.xml><?xml version="1.0" encoding="utf-8"?>
<ds:datastoreItem xmlns:ds="http://schemas.openxmlformats.org/officeDocument/2006/customXml" ds:itemID="{76E354BA-6515-46B6-B9B8-E88158B56058}"/>
</file>

<file path=customXml/itemProps3.xml><?xml version="1.0" encoding="utf-8"?>
<ds:datastoreItem xmlns:ds="http://schemas.openxmlformats.org/officeDocument/2006/customXml" ds:itemID="{C519C4AE-DDA3-463E-8E37-D4045F8033F3}"/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7671</TotalTime>
  <Words>2318</Words>
  <Application>Microsoft Office PowerPoint</Application>
  <PresentationFormat>On-screen Show (4:3)</PresentationFormat>
  <Paragraphs>302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Sample presentation slides</vt:lpstr>
      <vt:lpstr>   School Case Studies  Wonder Elementary School Osceola Middle School Dollarway High School  </vt:lpstr>
      <vt:lpstr>Discussion of Findings</vt:lpstr>
      <vt:lpstr> Role of Superintendent</vt:lpstr>
      <vt:lpstr> Role of Superintendent</vt:lpstr>
      <vt:lpstr> Role of Superintendent</vt:lpstr>
      <vt:lpstr> Role of Principal</vt:lpstr>
      <vt:lpstr>Role of Principal</vt:lpstr>
      <vt:lpstr>Role of Principal</vt:lpstr>
      <vt:lpstr>Role of Principal</vt:lpstr>
      <vt:lpstr>Role of Principal</vt:lpstr>
      <vt:lpstr>Role of Academic Coach</vt:lpstr>
      <vt:lpstr>Role of Teachers</vt:lpstr>
      <vt:lpstr>Role of Teachers</vt:lpstr>
      <vt:lpstr>Role of Teachers</vt:lpstr>
      <vt:lpstr>Efficiency Analyses</vt:lpstr>
      <vt:lpstr>Slide 16</vt:lpstr>
      <vt:lpstr>Results of Efficiency Analyses </vt:lpstr>
      <vt:lpstr>Slide 18</vt:lpstr>
      <vt:lpstr>Slide 19</vt:lpstr>
    </vt:vector>
  </TitlesOfParts>
  <Company>Bureau of Legislative Research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Christine M. Heider</dc:creator>
  <cp:lastModifiedBy>Juanita C. Giles</cp:lastModifiedBy>
  <cp:revision>661</cp:revision>
  <dcterms:created xsi:type="dcterms:W3CDTF">2008-09-30T17:13:15Z</dcterms:created>
  <dcterms:modified xsi:type="dcterms:W3CDTF">2011-11-10T15:38:26Z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TC011367941033</vt:lpwstr>
  </property>
  <property fmtid="{D5CDD505-2E9C-101B-9397-08002B2CF9AE}" pid="3" name="ContentTypeId">
    <vt:lpwstr>0x01010082B2ED57DFC55F42BB00BB5B4AB0CA42</vt:lpwstr>
  </property>
  <property fmtid="{D5CDD505-2E9C-101B-9397-08002B2CF9AE}" pid="4" name="Order">
    <vt:r8>2262100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URL">
    <vt:lpwstr/>
  </property>
</Properties>
</file>