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7" r:id="rId3"/>
    <p:sldId id="258" r:id="rId4"/>
    <p:sldId id="259" r:id="rId5"/>
    <p:sldId id="269" r:id="rId6"/>
    <p:sldId id="260" r:id="rId7"/>
    <p:sldId id="265" r:id="rId8"/>
    <p:sldId id="261" r:id="rId9"/>
    <p:sldId id="268" r:id="rId10"/>
    <p:sldId id="266" r:id="rId11"/>
    <p:sldId id="263" r:id="rId12"/>
    <p:sldId id="264" r:id="rId13"/>
    <p:sldId id="270" r:id="rId14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973" autoAdjust="0"/>
  </p:normalViewPr>
  <p:slideViewPr>
    <p:cSldViewPr>
      <p:cViewPr varScale="1">
        <p:scale>
          <a:sx n="85" d="100"/>
          <a:sy n="85" d="100"/>
        </p:scale>
        <p:origin x="-8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688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414B42-7CDF-493A-9BB8-4ECBBE333BBC}" type="datetimeFigureOut">
              <a:rPr lang="en-US" smtClean="0"/>
              <a:t>11/01/2012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688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74EF0E-4FA0-4334-BC46-82C3F4F2F1B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38F6AEEE-C4BA-4F28-85AE-3E418D625F88}" type="datetimeFigureOut">
              <a:rPr lang="en-US" smtClean="0"/>
              <a:pPr/>
              <a:t>11/01/2012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287" tIns="46644" rIns="93287" bIns="4664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A9C16CBE-8A44-48DB-83FC-4AB152CCE6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752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Even</a:t>
            </a:r>
            <a:r>
              <a:rPr lang="en-US" baseline="0" dirty="0" smtClean="0"/>
              <a:t> when eligible, school districts probably won’t purchase insurance on the exchange because 1.) won’t benefit from the $50 million state funding going to </a:t>
            </a:r>
            <a:r>
              <a:rPr lang="en-US" baseline="0" dirty="0" err="1" smtClean="0"/>
              <a:t>EBD</a:t>
            </a:r>
            <a:r>
              <a:rPr lang="en-US" baseline="0" dirty="0" smtClean="0"/>
              <a:t> and 2.) </a:t>
            </a:r>
            <a:r>
              <a:rPr lang="en-US" dirty="0" smtClean="0"/>
              <a:t>a</a:t>
            </a:r>
            <a:r>
              <a:rPr lang="en-US" baseline="0" dirty="0" smtClean="0"/>
              <a:t> 1999 AG’s opinion suggests that school districts are prohibited from purchasing insurance coverage on their own.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16CBE-8A44-48DB-83FC-4AB152CCE67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FTE is considered</a:t>
            </a:r>
            <a:r>
              <a:rPr lang="en-US" baseline="0" dirty="0" smtClean="0"/>
              <a:t> someone who works 30 hours per week or more. </a:t>
            </a:r>
            <a:r>
              <a:rPr lang="en-US" dirty="0" smtClean="0"/>
              <a:t>A minimum wage worker working 30 hours per week would earn $11,310 and 9.5% of that salary would be $</a:t>
            </a:r>
            <a:r>
              <a:rPr lang="en-US" dirty="0" smtClean="0"/>
              <a:t>89.54 per month.</a:t>
            </a:r>
            <a:endParaRPr lang="en-US" dirty="0" smtClean="0"/>
          </a:p>
          <a:p>
            <a:r>
              <a:rPr lang="en-US" dirty="0" smtClean="0"/>
              <a:t>No coverage penalty is $2,000 per FTE</a:t>
            </a:r>
            <a:r>
              <a:rPr lang="en-US" baseline="0" dirty="0" smtClean="0"/>
              <a:t> above 30 FTEs</a:t>
            </a:r>
          </a:p>
          <a:p>
            <a:r>
              <a:rPr lang="en-US" baseline="0" dirty="0" smtClean="0"/>
              <a:t>Inadequate penalty is $3,000 per FTE who obtains insurance through the exchange and receives a premium credit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16CBE-8A44-48DB-83FC-4AB152CCE67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Full time employee making minimum wage</a:t>
            </a:r>
            <a:r>
              <a:rPr lang="en-US" baseline="0" dirty="0" smtClean="0"/>
              <a:t> and working the minimum 30 hours per week, have an annual income of $11,310. 9.5% of that income would be $1,074.45, or about $89.54 per month.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16CBE-8A44-48DB-83FC-4AB152CCE67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People whose</a:t>
            </a:r>
            <a:r>
              <a:rPr lang="en-US" baseline="0" dirty="0" smtClean="0"/>
              <a:t> income is below the threshold for filing tax return ($9,350 for individual, $18,700 for family in 2010) and people who must pay more than 8% of their income for health insurance after taking into consideration employer contributions and </a:t>
            </a:r>
          </a:p>
          <a:p>
            <a:r>
              <a:rPr lang="en-US" baseline="0" dirty="0" smtClean="0"/>
              <a:t>2014 penalty is $95 per adult; $47.50 per child in 2010; Penalty increases to $325 per adult; $975 per family in 2015 and $695 per adult; $2,085 per family in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16CBE-8A44-48DB-83FC-4AB152CCE67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# of PSE making less than 133% of poverty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16CBE-8A44-48DB-83FC-4AB152CCE67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State plan premium is $245</a:t>
            </a:r>
            <a:r>
              <a:rPr lang="en-US" baseline="0" dirty="0" smtClean="0"/>
              <a:t> per month; On exchange employee would be responsible for $97.50 per month.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16CBE-8A44-48DB-83FC-4AB152CCE67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2871"/>
            <a:r>
              <a:rPr lang="en-US" dirty="0" err="1" smtClean="0"/>
              <a:t>EBD</a:t>
            </a:r>
            <a:r>
              <a:rPr lang="en-US" dirty="0" smtClean="0"/>
              <a:t> analyzed average age of current employees who are eligible, but not enrolled. Current average age of enrolled public school employees is 46; average age of eligible but not enrolled is 44.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16CBE-8A44-48DB-83FC-4AB152CCE67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2871"/>
            <a:r>
              <a:rPr lang="en-US" dirty="0" err="1" smtClean="0"/>
              <a:t>EBD</a:t>
            </a:r>
            <a:r>
              <a:rPr lang="en-US" dirty="0" smtClean="0"/>
              <a:t> analyzed average age of current employees who are eligible, but not enrolled. Current average age of enrolled public school employees is 46; average age of eligible but not enrolled is 44.</a:t>
            </a:r>
          </a:p>
          <a:p>
            <a:pPr defTabSz="932871"/>
            <a:endParaRPr lang="en-US" dirty="0" smtClean="0"/>
          </a:p>
          <a:p>
            <a:pPr defTabSz="93287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16CBE-8A44-48DB-83FC-4AB152CCE67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6D9E-A3B1-4BA4-9636-68EBFFAF2BF9}" type="datetimeFigureOut">
              <a:rPr lang="en-US" smtClean="0"/>
              <a:pPr/>
              <a:t>11/01/2012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CF24-F37A-4E91-9B41-03B12DFFB0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6D9E-A3B1-4BA4-9636-68EBFFAF2BF9}" type="datetimeFigureOut">
              <a:rPr lang="en-US" smtClean="0"/>
              <a:pPr/>
              <a:t>11/01/2012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CF24-F37A-4E91-9B41-03B12DFFB0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6D9E-A3B1-4BA4-9636-68EBFFAF2BF9}" type="datetimeFigureOut">
              <a:rPr lang="en-US" smtClean="0"/>
              <a:pPr/>
              <a:t>11/01/2012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CF24-F37A-4E91-9B41-03B12DFFB0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6D9E-A3B1-4BA4-9636-68EBFFAF2BF9}" type="datetimeFigureOut">
              <a:rPr lang="en-US" smtClean="0"/>
              <a:pPr/>
              <a:t>11/01/2012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CF24-F37A-4E91-9B41-03B12DFFB0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6D9E-A3B1-4BA4-9636-68EBFFAF2BF9}" type="datetimeFigureOut">
              <a:rPr lang="en-US" smtClean="0"/>
              <a:pPr/>
              <a:t>11/01/2012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CF24-F37A-4E91-9B41-03B12DFFB0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6D9E-A3B1-4BA4-9636-68EBFFAF2BF9}" type="datetimeFigureOut">
              <a:rPr lang="en-US" smtClean="0"/>
              <a:pPr/>
              <a:t>11/01/2012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CF24-F37A-4E91-9B41-03B12DFFB0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6D9E-A3B1-4BA4-9636-68EBFFAF2BF9}" type="datetimeFigureOut">
              <a:rPr lang="en-US" smtClean="0"/>
              <a:pPr/>
              <a:t>11/01/2012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CF24-F37A-4E91-9B41-03B12DFFB0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6D9E-A3B1-4BA4-9636-68EBFFAF2BF9}" type="datetimeFigureOut">
              <a:rPr lang="en-US" smtClean="0"/>
              <a:pPr/>
              <a:t>11/01/2012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CF24-F37A-4E91-9B41-03B12DFFB0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6D9E-A3B1-4BA4-9636-68EBFFAF2BF9}" type="datetimeFigureOut">
              <a:rPr lang="en-US" smtClean="0"/>
              <a:pPr/>
              <a:t>11/01/2012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CF24-F37A-4E91-9B41-03B12DFFB0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6D9E-A3B1-4BA4-9636-68EBFFAF2BF9}" type="datetimeFigureOut">
              <a:rPr lang="en-US" smtClean="0"/>
              <a:pPr/>
              <a:t>11/01/2012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CF24-F37A-4E91-9B41-03B12DFFB0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6D9E-A3B1-4BA4-9636-68EBFFAF2BF9}" type="datetimeFigureOut">
              <a:rPr lang="en-US" smtClean="0"/>
              <a:pPr/>
              <a:t>11/01/2012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CF24-F37A-4E91-9B41-03B12DFFB0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B6D9E-A3B1-4BA4-9636-68EBFFAF2BF9}" type="datetimeFigureOut">
              <a:rPr lang="en-US" smtClean="0"/>
              <a:pPr/>
              <a:t>11/01/2012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6CF24-F37A-4E91-9B41-03B12DFFB0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healthreform.kff.org/" TargetMode="External"/><Relationship Id="rId2" Type="http://schemas.openxmlformats.org/officeDocument/2006/relationships/hyperlink" Target="http://blrspweb01/healthcare/Pages/home.a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tatereforum.org/" TargetMode="External"/><Relationship Id="rId4" Type="http://schemas.openxmlformats.org/officeDocument/2006/relationships/hyperlink" Target="http://www.ncsl.org/issues-research/health.aspx?tabs=831,139,1156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Affordable Care Act </a:t>
            </a:r>
            <a:br>
              <a:rPr lang="en-US" dirty="0" smtClean="0"/>
            </a:br>
            <a:r>
              <a:rPr lang="en-US" dirty="0" smtClean="0"/>
              <a:t>and </a:t>
            </a:r>
            <a:br>
              <a:rPr lang="en-US" dirty="0" smtClean="0"/>
            </a:br>
            <a:r>
              <a:rPr lang="en-US" dirty="0" smtClean="0"/>
              <a:t>Public School </a:t>
            </a:r>
            <a:r>
              <a:rPr lang="en-US" dirty="0" smtClean="0"/>
              <a:t>Employees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Health Insurance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0"/>
            <a:ext cx="6400800" cy="10668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November 1, 2012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Projections are challenging because: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Neither </a:t>
            </a:r>
            <a:r>
              <a:rPr lang="en-US" dirty="0" err="1" smtClean="0"/>
              <a:t>EBD</a:t>
            </a:r>
            <a:r>
              <a:rPr lang="en-US" dirty="0" smtClean="0"/>
              <a:t> nor school districts know:</a:t>
            </a:r>
          </a:p>
          <a:p>
            <a:pPr marL="685800"/>
            <a:r>
              <a:rPr lang="en-US" dirty="0" smtClean="0"/>
              <a:t>Whether nonparticipating employees are: </a:t>
            </a:r>
          </a:p>
          <a:p>
            <a:pPr marL="1260475" indent="-460375">
              <a:buFont typeface="+mj-lt"/>
              <a:buAutoNum type="arabicPeriod"/>
            </a:pPr>
            <a:r>
              <a:rPr lang="en-US" dirty="0" smtClean="0"/>
              <a:t>Insured through other plan (spouse) or </a:t>
            </a:r>
          </a:p>
          <a:p>
            <a:pPr marL="1260475" indent="-460375">
              <a:buFont typeface="+mj-lt"/>
              <a:buAutoNum type="arabicPeriod"/>
            </a:pPr>
            <a:r>
              <a:rPr lang="en-US" dirty="0" smtClean="0"/>
              <a:t>Uninsured</a:t>
            </a:r>
          </a:p>
          <a:p>
            <a:pPr marL="685800"/>
            <a:r>
              <a:rPr lang="en-US" dirty="0" smtClean="0"/>
              <a:t>Employees’ household income and family size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</a:t>
            </a:r>
            <a:r>
              <a:rPr lang="en-US" smtClean="0"/>
              <a:t>Issues</a:t>
            </a:r>
            <a:r>
              <a:rPr lang="en-US" dirty="0" smtClean="0"/>
              <a:t>: Auto Enrollment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ACA</a:t>
            </a:r>
            <a:r>
              <a:rPr lang="en-US" dirty="0" smtClean="0"/>
              <a:t> requires employers with 200+ full-time employees to automatically enroll new full-time employees in a health plan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Employees can opt out.</a:t>
            </a:r>
            <a:endParaRPr lang="en-US" dirty="0" smtClean="0"/>
          </a:p>
          <a:p>
            <a:r>
              <a:rPr lang="en-US" dirty="0" smtClean="0"/>
              <a:t>In 2012, 95 of the 239 districts had more than 200 FTEs.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 Enrollment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One concern is that new employees enrolled in other insurance plans (i.e., a spouse’s plan) may not realize they are enrolled in two plans or may choose to enroll in a second plan because it costs just $10/mo. District then pays $131/mo. for those employees.</a:t>
            </a:r>
          </a:p>
          <a:p>
            <a:r>
              <a:rPr lang="en-US" dirty="0" smtClean="0"/>
              <a:t>Implementation of the provision has been delayed. The </a:t>
            </a:r>
            <a:r>
              <a:rPr lang="en-US" dirty="0" smtClean="0"/>
              <a:t>Department of Labor has </a:t>
            </a:r>
            <a:r>
              <a:rPr lang="en-US" dirty="0" smtClean="0"/>
              <a:t>announced </a:t>
            </a:r>
            <a:r>
              <a:rPr lang="en-US" dirty="0" smtClean="0"/>
              <a:t>that its guidance will not be </a:t>
            </a:r>
            <a:r>
              <a:rPr lang="en-US" dirty="0" smtClean="0"/>
              <a:t>ready to take </a:t>
            </a:r>
            <a:r>
              <a:rPr lang="en-US" dirty="0" smtClean="0"/>
              <a:t>effect in </a:t>
            </a:r>
            <a:r>
              <a:rPr lang="en-US" dirty="0" smtClean="0"/>
              <a:t>2014. Until final regulations are issued, employers are not required to comply.</a:t>
            </a:r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700" dirty="0" smtClean="0"/>
              <a:t>Bureau Health Reform Research</a:t>
            </a:r>
          </a:p>
          <a:p>
            <a:pPr>
              <a:buNone/>
            </a:pPr>
            <a:r>
              <a:rPr lang="en-US" sz="2700" dirty="0" smtClean="0">
                <a:hlinkClick r:id="rId2"/>
              </a:rPr>
              <a:t>http</a:t>
            </a:r>
            <a:r>
              <a:rPr lang="en-US" sz="2700" dirty="0" smtClean="0">
                <a:hlinkClick r:id="rId2"/>
              </a:rPr>
              <a:t>://</a:t>
            </a:r>
            <a:r>
              <a:rPr lang="en-US" sz="2700" dirty="0" smtClean="0">
                <a:hlinkClick r:id="rId2"/>
              </a:rPr>
              <a:t>www.arkleg.state.ar.us/healthcare/Pages/home.aspx</a:t>
            </a:r>
            <a:r>
              <a:rPr lang="en-US" sz="2700" dirty="0" smtClean="0"/>
              <a:t> </a:t>
            </a:r>
          </a:p>
          <a:p>
            <a:pPr>
              <a:buNone/>
            </a:pPr>
            <a:r>
              <a:rPr lang="en-US" sz="2700" dirty="0" smtClean="0"/>
              <a:t>Kaiser Family Foundation</a:t>
            </a:r>
          </a:p>
          <a:p>
            <a:pPr>
              <a:buNone/>
            </a:pPr>
            <a:r>
              <a:rPr lang="en-US" sz="2700" dirty="0" smtClean="0">
                <a:hlinkClick r:id="rId3"/>
              </a:rPr>
              <a:t>http://healthreform.kff.org</a:t>
            </a:r>
            <a:r>
              <a:rPr lang="en-US" sz="2700" dirty="0" smtClean="0">
                <a:hlinkClick r:id="rId3"/>
              </a:rPr>
              <a:t>/</a:t>
            </a:r>
            <a:endParaRPr lang="en-US" sz="2700" dirty="0" smtClean="0"/>
          </a:p>
          <a:p>
            <a:pPr>
              <a:buNone/>
            </a:pPr>
            <a:r>
              <a:rPr lang="en-US" sz="2700" dirty="0" smtClean="0"/>
              <a:t>National Conference of State Legislatures</a:t>
            </a:r>
          </a:p>
          <a:p>
            <a:pPr>
              <a:buNone/>
            </a:pPr>
            <a:r>
              <a:rPr lang="en-US" sz="2700" dirty="0" smtClean="0">
                <a:hlinkClick r:id="rId4"/>
              </a:rPr>
              <a:t>http://</a:t>
            </a:r>
            <a:r>
              <a:rPr lang="en-US" sz="2700" dirty="0" smtClean="0">
                <a:hlinkClick r:id="rId4"/>
              </a:rPr>
              <a:t>www.ncsl.org/issues-research/health.aspx?tabs=831,139,1156</a:t>
            </a:r>
            <a:endParaRPr lang="en-US" sz="2700" dirty="0" smtClean="0"/>
          </a:p>
          <a:p>
            <a:pPr>
              <a:buNone/>
            </a:pPr>
            <a:r>
              <a:rPr lang="en-US" sz="2700" dirty="0" smtClean="0"/>
              <a:t>National Academy for State Health Policy</a:t>
            </a:r>
          </a:p>
          <a:p>
            <a:pPr>
              <a:buNone/>
            </a:pPr>
            <a:r>
              <a:rPr lang="en-US" sz="2700" dirty="0" smtClean="0">
                <a:hlinkClick r:id="rId5"/>
              </a:rPr>
              <a:t>http://www.statereforum.org</a:t>
            </a:r>
            <a:r>
              <a:rPr lang="en-US" sz="2700" dirty="0" smtClean="0">
                <a:hlinkClick r:id="rId5"/>
              </a:rPr>
              <a:t>/</a:t>
            </a:r>
            <a:endParaRPr lang="en-US" sz="2700" dirty="0" smtClean="0"/>
          </a:p>
          <a:p>
            <a:pPr>
              <a:buNone/>
            </a:pPr>
            <a:endParaRPr lang="en-US" sz="2700" dirty="0" smtClean="0"/>
          </a:p>
          <a:p>
            <a:pPr>
              <a:buNone/>
            </a:pPr>
            <a:endParaRPr lang="en-US" sz="27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Affordable Care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Individuals required to have insurance</a:t>
            </a:r>
          </a:p>
          <a:p>
            <a:r>
              <a:rPr lang="en-US" dirty="0" smtClean="0"/>
              <a:t>Employers required to offer insurance</a:t>
            </a:r>
          </a:p>
          <a:p>
            <a:r>
              <a:rPr lang="en-US" dirty="0" smtClean="0"/>
              <a:t>Health Benefits Exchange</a:t>
            </a:r>
          </a:p>
          <a:p>
            <a:r>
              <a:rPr lang="en-US" dirty="0" smtClean="0"/>
              <a:t>Medicaid </a:t>
            </a:r>
            <a:r>
              <a:rPr lang="en-US" dirty="0" smtClean="0"/>
              <a:t>expansion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Benefits Exchange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Begins Jan. 1, 2014.</a:t>
            </a:r>
          </a:p>
          <a:p>
            <a:r>
              <a:rPr lang="en-US" dirty="0" smtClean="0"/>
              <a:t>Only for individuals or small businesses (In AR, 50 or fewer FTEs for 2014 and 2015; 100 or fewer in 2016).</a:t>
            </a:r>
          </a:p>
          <a:p>
            <a:r>
              <a:rPr lang="en-US" dirty="0" smtClean="0"/>
              <a:t>States can allow large employers (more than 100 employees) to purchase insurance through the exchange beginning in 2017.</a:t>
            </a:r>
          </a:p>
          <a:p>
            <a:r>
              <a:rPr lang="en-US" dirty="0" smtClean="0"/>
              <a:t>Impact on districts:</a:t>
            </a:r>
          </a:p>
          <a:p>
            <a:pPr marL="685800">
              <a:buFont typeface="Wingdings" pitchFamily="2" charset="2"/>
              <a:buChar char="Ø"/>
            </a:pPr>
            <a:r>
              <a:rPr lang="en-US" dirty="0" smtClean="0"/>
              <a:t>All districts have at least 50 FTEs; 52 districts have between 50 and 100 FTEs.</a:t>
            </a:r>
          </a:p>
          <a:p>
            <a:pPr marL="685800">
              <a:buFont typeface="Wingdings" pitchFamily="2" charset="2"/>
              <a:buChar char="Ø"/>
            </a:pPr>
            <a:r>
              <a:rPr lang="en-US" dirty="0" smtClean="0"/>
              <a:t>Still, qualified districts are unlikely to purchase insurance through exchange even when eligible.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Employer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20000"/>
          </a:bodyPr>
          <a:lstStyle/>
          <a:p>
            <a:pPr marL="350838"/>
            <a:r>
              <a:rPr lang="en-US" dirty="0" smtClean="0"/>
              <a:t>Large employers (more than 50 FTEs) must offer coverage to full time employees</a:t>
            </a:r>
          </a:p>
          <a:p>
            <a:pPr marL="350838"/>
            <a:r>
              <a:rPr lang="en-US" dirty="0" smtClean="0"/>
              <a:t>Penalty: $2,000 for not offering coverage; $3,000 for not offering minimum coverage</a:t>
            </a:r>
          </a:p>
          <a:p>
            <a:pPr marL="350838"/>
            <a:r>
              <a:rPr lang="en-US" dirty="0" smtClean="0"/>
              <a:t>Employers offering coverage are protected from $3,000 penalty if: </a:t>
            </a:r>
          </a:p>
          <a:p>
            <a:pPr marL="855663" indent="-514350">
              <a:buFont typeface="+mj-lt"/>
              <a:buAutoNum type="arabicPeriod"/>
            </a:pPr>
            <a:r>
              <a:rPr lang="en-US" dirty="0" smtClean="0"/>
              <a:t>The employee’s share of the premium for employee-only coverage is less than 9.5% of individual’s household income AND</a:t>
            </a:r>
          </a:p>
          <a:p>
            <a:pPr marL="855663" indent="-514350">
              <a:buFont typeface="+mj-lt"/>
              <a:buAutoNum type="arabicPeriod"/>
            </a:pPr>
            <a:r>
              <a:rPr lang="en-US" dirty="0" smtClean="0"/>
              <a:t>The plan pays at least 60% of covered expenses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Employer Requirements: </a:t>
            </a:r>
            <a:br>
              <a:rPr lang="en-US" dirty="0" smtClean="0"/>
            </a:br>
            <a:r>
              <a:rPr lang="en-US" dirty="0" smtClean="0"/>
              <a:t>Impact on Districts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9250" indent="-349250"/>
            <a:r>
              <a:rPr lang="en-US" dirty="0" smtClean="0"/>
              <a:t>All districts are considered large employers and are, therefore, subject to the requirement.</a:t>
            </a:r>
          </a:p>
          <a:p>
            <a:pPr marL="349250" indent="-349250"/>
            <a:r>
              <a:rPr lang="en-US" dirty="0" smtClean="0"/>
              <a:t>Districts generally will not be subject to penalties; Public School </a:t>
            </a:r>
            <a:r>
              <a:rPr lang="en-US" dirty="0" smtClean="0"/>
              <a:t>Employees’ </a:t>
            </a:r>
            <a:r>
              <a:rPr lang="en-US" dirty="0" smtClean="0"/>
              <a:t>plan offers employee-only bronze coverage (60% </a:t>
            </a:r>
            <a:r>
              <a:rPr lang="en-US" dirty="0" smtClean="0"/>
              <a:t>actuarial </a:t>
            </a:r>
            <a:r>
              <a:rPr lang="en-US" dirty="0" smtClean="0"/>
              <a:t>value) for $10 a month.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Mandate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50838"/>
            <a:r>
              <a:rPr lang="en-US" dirty="0" smtClean="0"/>
              <a:t>Most people will be required to have health insurance (some very low income people will be exempted).</a:t>
            </a:r>
          </a:p>
          <a:p>
            <a:pPr marL="350838"/>
            <a:r>
              <a:rPr lang="en-US" dirty="0" smtClean="0"/>
              <a:t>Penalty: $95, up to $285 for family in 2014; increases in 2015 and </a:t>
            </a:r>
            <a:r>
              <a:rPr lang="en-US" dirty="0" smtClean="0"/>
              <a:t>2016.</a:t>
            </a:r>
            <a:endParaRPr lang="en-US" dirty="0" smtClean="0"/>
          </a:p>
          <a:p>
            <a:pPr marL="350838"/>
            <a:r>
              <a:rPr lang="en-US" dirty="0" smtClean="0"/>
              <a:t>Premium credits and </a:t>
            </a:r>
            <a:r>
              <a:rPr lang="en-US" dirty="0" smtClean="0"/>
              <a:t>cost sharing subsidies will be available </a:t>
            </a:r>
            <a:r>
              <a:rPr lang="en-US" dirty="0" smtClean="0"/>
              <a:t>through the exchange, based on family income between 100% and 400% of federal poverty level.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Individual Mandate: </a:t>
            </a:r>
            <a:br>
              <a:rPr lang="en-US" dirty="0" smtClean="0"/>
            </a:br>
            <a:r>
              <a:rPr lang="en-US" dirty="0" smtClean="0"/>
              <a:t>Impact on District Employees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Autofit/>
          </a:bodyPr>
          <a:lstStyle/>
          <a:p>
            <a:r>
              <a:rPr lang="en-US" sz="2450" dirty="0" smtClean="0"/>
              <a:t>Some employees may leave the state plan, choosing to receive coverage through:</a:t>
            </a:r>
          </a:p>
          <a:p>
            <a:pPr marL="685800">
              <a:buFont typeface="Wingdings" pitchFamily="2" charset="2"/>
              <a:buChar char="Ø"/>
            </a:pPr>
            <a:r>
              <a:rPr lang="en-US" sz="2450" u="sng" dirty="0" smtClean="0"/>
              <a:t>Medicaid</a:t>
            </a:r>
            <a:r>
              <a:rPr lang="en-US" sz="2450" dirty="0" smtClean="0"/>
              <a:t>: If AR expands Medicaid, some public school employees making less than 133% of poverty ($14,857 for one-person household in 2012) may enroll in Medicaid. </a:t>
            </a:r>
          </a:p>
          <a:p>
            <a:pPr marL="685800">
              <a:buFont typeface="Wingdings" pitchFamily="2" charset="2"/>
              <a:buChar char="Ø"/>
            </a:pPr>
            <a:r>
              <a:rPr lang="en-US" sz="2450" u="sng" dirty="0" smtClean="0"/>
              <a:t>Exchange</a:t>
            </a:r>
            <a:r>
              <a:rPr lang="en-US" sz="2450" dirty="0" smtClean="0"/>
              <a:t>: Employees may qualify for premium credits through the exchange if:</a:t>
            </a:r>
          </a:p>
          <a:p>
            <a:pPr marL="1203325" indent="-514350">
              <a:buFont typeface="+mj-lt"/>
              <a:buAutoNum type="arabicPeriod"/>
            </a:pPr>
            <a:r>
              <a:rPr lang="en-US" sz="2450" dirty="0" smtClean="0"/>
              <a:t>Household income is less than 400% of poverty AND</a:t>
            </a:r>
          </a:p>
          <a:p>
            <a:pPr marL="1203325" indent="-514350">
              <a:buFont typeface="+mj-lt"/>
              <a:buAutoNum type="arabicPeriod"/>
            </a:pPr>
            <a:r>
              <a:rPr lang="en-US" sz="2450" dirty="0" smtClean="0"/>
              <a:t>State plan requires them to spend 9.5% of their household income to purchase insurance or employer-sponsored insurance </a:t>
            </a:r>
            <a:r>
              <a:rPr lang="en-US" sz="2450" dirty="0" smtClean="0"/>
              <a:t>covers </a:t>
            </a:r>
            <a:r>
              <a:rPr lang="en-US" sz="2450" dirty="0" smtClean="0"/>
              <a:t>less than 60% of </a:t>
            </a:r>
            <a:r>
              <a:rPr lang="en-US" sz="2450" dirty="0" smtClean="0"/>
              <a:t>the cost of services</a:t>
            </a:r>
            <a:r>
              <a:rPr lang="en-US" sz="2450" dirty="0" smtClean="0"/>
              <a:t>. </a:t>
            </a:r>
            <a:endParaRPr lang="en-US" sz="245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sz="2800" dirty="0" smtClean="0"/>
              <a:t>Teacher </a:t>
            </a:r>
            <a:r>
              <a:rPr lang="en-US" sz="2800" dirty="0" smtClean="0"/>
              <a:t>who earns </a:t>
            </a:r>
            <a:r>
              <a:rPr lang="en-US" sz="2800" dirty="0" smtClean="0"/>
              <a:t>the state minimum salary of $29,244 and supports a spouse and a child.</a:t>
            </a:r>
          </a:p>
          <a:p>
            <a:r>
              <a:rPr lang="en-US" sz="2800" dirty="0" smtClean="0"/>
              <a:t>Household income is about 150% of poverty.</a:t>
            </a:r>
          </a:p>
          <a:p>
            <a:r>
              <a:rPr lang="en-US" sz="2800" dirty="0" smtClean="0"/>
              <a:t>Employee portion of state plan premium for Employee &amp; Family coverage is $2,940/yr., or about 10% of household income. </a:t>
            </a:r>
          </a:p>
          <a:p>
            <a:r>
              <a:rPr lang="en-US" sz="2800" dirty="0" smtClean="0"/>
              <a:t>Qualifies for credit for premium costs above 4% of income; maximum individual contribution for silver plan is about $1,170/yr.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0" y="5410200"/>
          <a:ext cx="76200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0105"/>
                <a:gridCol w="376989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Employee Premium Cost for State</a:t>
                      </a:r>
                      <a:r>
                        <a:rPr lang="en-US" baseline="0" dirty="0" smtClean="0"/>
                        <a:t> Plan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Premium</a:t>
                      </a:r>
                      <a:r>
                        <a:rPr lang="en-US" baseline="0" dirty="0" smtClean="0"/>
                        <a:t> Cost  for Coverage Through </a:t>
                      </a:r>
                      <a:r>
                        <a:rPr lang="en-US" dirty="0" smtClean="0"/>
                        <a:t>Exchange with Premium Credits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</a:t>
                      </a:r>
                      <a:r>
                        <a:rPr lang="en-US" dirty="0" smtClean="0"/>
                        <a:t>2,940/yr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$1,170/yr.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Individual Mandate: </a:t>
            </a:r>
            <a:br>
              <a:rPr lang="en-US" dirty="0" smtClean="0"/>
            </a:br>
            <a:r>
              <a:rPr lang="en-US" dirty="0" smtClean="0"/>
              <a:t>Impact on District Employees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employees will join the state plan.</a:t>
            </a:r>
          </a:p>
          <a:p>
            <a:pPr marL="685800">
              <a:buFont typeface="Wingdings" pitchFamily="2" charset="2"/>
              <a:buChar char="Ø"/>
            </a:pPr>
            <a:r>
              <a:rPr lang="en-US" dirty="0" smtClean="0"/>
              <a:t>Employees who are currently uninsured will have greater incentive to become insured.</a:t>
            </a:r>
          </a:p>
          <a:p>
            <a:pPr marL="685800">
              <a:buFont typeface="Wingdings" pitchFamily="2" charset="2"/>
              <a:buChar char="Ø"/>
            </a:pPr>
            <a:r>
              <a:rPr lang="en-US" dirty="0" smtClean="0"/>
              <a:t>It’s unclear who is uninsured vs. who is insured in other plans (e.g., spouse’s plan</a:t>
            </a:r>
            <a:r>
              <a:rPr lang="en-US" dirty="0" smtClean="0"/>
              <a:t>).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IconOverlay xmlns="http://schemas.microsoft.com/sharepoint/v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8ACF69-C003-44B3-980E-95667AD13AE6}"/>
</file>

<file path=customXml/itemProps2.xml><?xml version="1.0" encoding="utf-8"?>
<ds:datastoreItem xmlns:ds="http://schemas.openxmlformats.org/officeDocument/2006/customXml" ds:itemID="{DEA4E8E5-14EE-46FC-9DE4-C1FE93AB3E75}"/>
</file>

<file path=customXml/itemProps3.xml><?xml version="1.0" encoding="utf-8"?>
<ds:datastoreItem xmlns:ds="http://schemas.openxmlformats.org/officeDocument/2006/customXml" ds:itemID="{7CAE62A9-2E12-4F90-9170-B692AFE4625A}"/>
</file>

<file path=docProps/app.xml><?xml version="1.0" encoding="utf-8"?>
<Properties xmlns="http://schemas.openxmlformats.org/officeDocument/2006/extended-properties" xmlns:vt="http://schemas.openxmlformats.org/officeDocument/2006/docPropsVTypes">
  <TotalTime>1914</TotalTime>
  <Words>1104</Words>
  <Application>Microsoft Office PowerPoint</Application>
  <PresentationFormat>On-screen Show (4:3)</PresentationFormat>
  <Paragraphs>89</Paragraphs>
  <Slides>13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Affordable Care Act  and  Public School Employees  Health Insurance</vt:lpstr>
      <vt:lpstr>Affordable Care Act</vt:lpstr>
      <vt:lpstr>Health Benefits Exchange</vt:lpstr>
      <vt:lpstr>Employer Requirements</vt:lpstr>
      <vt:lpstr>Employer Requirements:  Impact on Districts</vt:lpstr>
      <vt:lpstr>Individual Mandate</vt:lpstr>
      <vt:lpstr>Individual Mandate:  Impact on District Employees</vt:lpstr>
      <vt:lpstr>Scenario </vt:lpstr>
      <vt:lpstr>Individual Mandate:  Impact on District Employees</vt:lpstr>
      <vt:lpstr>Projections are challenging because:</vt:lpstr>
      <vt:lpstr>Other Issues: Auto Enrollment</vt:lpstr>
      <vt:lpstr>Auto Enrollment</vt:lpstr>
      <vt:lpstr>Resources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Nell Smith</dc:creator>
  <cp:lastModifiedBy>Nell Smith</cp:lastModifiedBy>
  <cp:revision>145</cp:revision>
  <dcterms:created xsi:type="dcterms:W3CDTF">2012-10-25T15:58:41Z</dcterms:created>
  <dcterms:modified xsi:type="dcterms:W3CDTF">2012-11-01T18:35:50Z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0x01010082B2ED57DFC55F42BB00BB5B4AB0CA42</vt:lpwstr>
  </property>
  <property fmtid="{D5CDD505-2E9C-101B-9397-08002B2CF9AE}" pid="3" name="Order">
    <vt:r8>2043900</vt:r8>
  </property>
  <property fmtid="{D5CDD505-2E9C-101B-9397-08002B2CF9AE}" pid="4" name="TemplateUrl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URL">
    <vt:lpwstr/>
  </property>
</Properties>
</file>