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60" r:id="rId6"/>
  </p:sldMasterIdLst>
  <p:notesMasterIdLst>
    <p:notesMasterId r:id="rId15"/>
  </p:notesMasterIdLst>
  <p:handoutMasterIdLst>
    <p:handoutMasterId r:id="rId16"/>
  </p:handoutMasterIdLst>
  <p:sldIdLst>
    <p:sldId id="256" r:id="rId7"/>
    <p:sldId id="280" r:id="rId8"/>
    <p:sldId id="278" r:id="rId9"/>
    <p:sldId id="257" r:id="rId10"/>
    <p:sldId id="281" r:id="rId11"/>
    <p:sldId id="283" r:id="rId12"/>
    <p:sldId id="284" r:id="rId13"/>
    <p:sldId id="274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t McGuire" initials="KM" lastIdx="1" clrIdx="0">
    <p:extLst>
      <p:ext uri="{19B8F6BF-5375-455C-9EA6-DF929625EA0E}">
        <p15:presenceInfo xmlns:p15="http://schemas.microsoft.com/office/powerpoint/2012/main" xmlns="" userId="S-1-5-21-331662022-2954442228-3054092534-1646" providerId="AD"/>
      </p:ext>
    </p:extLst>
  </p:cmAuthor>
  <p:cmAuthor id="2" name="Katherine Dunn" initials="KD" lastIdx="1" clrIdx="1">
    <p:extLst>
      <p:ext uri="{19B8F6BF-5375-455C-9EA6-DF929625EA0E}">
        <p15:presenceInfo xmlns:p15="http://schemas.microsoft.com/office/powerpoint/2012/main" xmlns="" userId="S-1-5-21-331662022-2954442228-3054092534-1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14" Type="http://schemas.openxmlformats.org/officeDocument/2006/relationships/slide" Target="slides/slide8.xml"/><Relationship Id="rId9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680B203-AD2F-48DB-B072-ECF03DC436A3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5AB8899-40E9-45A9-A324-7A5BA91F7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8766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AE552C-D474-4A50-9A03-6EFFF8394995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C5CAA42-ECF9-4A17-AEB6-8832217DE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2778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4F837-4DA4-4823-9F97-73B66FDE6D91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66EE9-C148-41B3-904B-A36DDB206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62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F573-69B0-4DB6-BAFE-613432E0E631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566F2-7B57-4A2B-AF01-D312105F8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170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F391-5581-463B-A7B0-02CC9B6352A4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503EB-4D0F-4EB6-ADE6-783C17D5E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46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C3D0-E4F4-432C-A433-0DE9A92AC0A0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9C50-39ED-412E-BB6A-3DD2640CE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04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18CC2-B264-4AA7-B357-D575D0AA65F2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2897-C60A-416D-8A51-889A12710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069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AF95-0767-49C3-A638-0662F2DFF09B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C0333-7FD4-4637-A167-C6BD73207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684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17DD5-4DB9-4338-8426-B492F1E4DBBB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1D198-E4B7-42FA-8A08-08C5C19D7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17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D43DD-6182-44D1-8E62-44B279E36D18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5B-A185-4216-889C-B432E491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397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CA2F3-AA1D-4582-9B29-A3CAD697902E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9778-55F6-4D6A-ABE5-176C3DCED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87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E675A-9F50-4371-A048-92C8E667C005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7CBD-E82B-42CF-B7EB-90BF08C3A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935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969B-D339-4BE0-8938-42E647317170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9E48-003C-42F8-B2BE-B7D8A399A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45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E03B-4427-4D99-9A77-5046F2DD2AD9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604B-5DDB-4955-AC25-B14E70FF9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68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D933-1CD3-4B06-94A2-11819247F83C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A80E9-FFB3-4E3C-B087-E9E1AF10E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408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09B8-BFEE-4FDC-BE5E-D6845CAD862E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0221-4B8E-495A-B6F5-7F0CB2ECC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997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1F53E-B4DC-467E-A4CD-787A1F1B15DA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7112-A57F-448A-9E06-B11FCA350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02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7F6B2-ACB9-43A5-A354-E9DEB5912D7F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AFF77-D449-4CF0-BB03-FC484D927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26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E0C31-62EF-4CD6-B06D-839EDE79D2CA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CED23-73C4-498C-A1C6-57FF21C86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52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089BC-24A1-4DAB-B821-42E29664D530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07F7-C527-4B43-AACD-D4BC23E2B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75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1A14-1CF5-46F2-BF4A-280DBC7B2978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24C9-4310-4D8A-A040-153CCB745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37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7469-6313-4D6D-BBE3-7AC79CB576B9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0DBF8-9A38-414B-BB60-C0D769969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06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24767-5A94-4A28-9876-90CE1D9CF2E1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FF76F-97B3-4712-9580-CC1D7E830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441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3CA8-FC5C-4250-AFF1-8DBB621DFBC5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94E9-6DA2-4C60-9BFE-479DFD4B0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2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B95AE"/>
                </a:solidFill>
              </a:defRPr>
            </a:lvl1pPr>
          </a:lstStyle>
          <a:p>
            <a:pPr>
              <a:defRPr/>
            </a:pPr>
            <a:fld id="{B1FCA82E-2D8E-4FD0-9F56-1417DFE401CA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B95AE"/>
                </a:solidFill>
              </a:defRPr>
            </a:lvl1pPr>
          </a:lstStyle>
          <a:p>
            <a:pPr>
              <a:defRPr/>
            </a:pPr>
            <a:fld id="{B7C1FD31-C92E-4E0B-A581-40045DF3E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E37FF1-86A6-424B-9C6C-FF363160EAA3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0CB872-484A-462D-94D9-A22644F33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2620963"/>
            <a:ext cx="796131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9pPr>
          </a:lstStyle>
          <a:p>
            <a:pPr>
              <a:buNone/>
            </a:pPr>
            <a:r>
              <a:rPr lang="en-US" sz="3000" b="1" dirty="0" smtClean="0"/>
              <a:t>The Role of Early Remediation</a:t>
            </a:r>
          </a:p>
          <a:p>
            <a:pPr>
              <a:buNone/>
            </a:pPr>
            <a:r>
              <a:rPr lang="en-US" sz="3000" b="1" dirty="0" smtClean="0"/>
              <a:t>in Preparing College-Ready Arkansas Students</a:t>
            </a:r>
          </a:p>
          <a:p>
            <a:pPr>
              <a:buNone/>
            </a:pPr>
            <a:r>
              <a:rPr lang="en-US" sz="2800" dirty="0" smtClean="0"/>
              <a:t>Partnering for Progress Conference </a:t>
            </a:r>
          </a:p>
          <a:p>
            <a:pPr>
              <a:buNone/>
            </a:pPr>
            <a:r>
              <a:rPr lang="en-US" sz="2800" dirty="0" smtClean="0"/>
              <a:t>November 20,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444625"/>
            <a:ext cx="8467725" cy="3111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Trajan Pro" pitchFamily="124" charset="0"/>
                <a:ea typeface="Geneva" pitchFamily="124" charset="-128"/>
              </a:rPr>
              <a:t>Arkansas’ economy depends on improving college completion rates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200275"/>
            <a:ext cx="8229600" cy="41560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28% of adults (25-64) in Arkansas currently hold postsecondary credentials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By 2018, 52% of all Arkansas jobs will require postsecondary education (</a:t>
            </a:r>
            <a:r>
              <a:rPr lang="en-US" sz="2400" i="1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Center on Education and Workforce at Georgetown University</a:t>
            </a:r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)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Arkansas’ high school graduation rate is 75% (2009-10)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60% of Arkansas public K-12 students are low income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/>
              <a:t>www.southerneducation.org</a:t>
            </a:r>
            <a:endParaRPr lang="en-US" sz="1400" dirty="0"/>
          </a:p>
        </p:txBody>
      </p:sp>
      <p:sp>
        <p:nvSpPr>
          <p:cNvPr id="61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A0E24-4DD0-482A-A7D5-CB51ADC2AAB8}" type="slidenum">
              <a:rPr lang="en-US" sz="1400">
                <a:solidFill>
                  <a:srgbClr val="8B95AE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400">
              <a:solidFill>
                <a:srgbClr val="8B95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4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5515" y="273050"/>
            <a:ext cx="5111750" cy="5296796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2" y="2713703"/>
            <a:ext cx="3008313" cy="3412461"/>
          </a:xfrm>
        </p:spPr>
        <p:txBody>
          <a:bodyPr/>
          <a:lstStyle/>
          <a:p>
            <a:r>
              <a:rPr lang="en-US" sz="2800" dirty="0" smtClean="0">
                <a:solidFill>
                  <a:srgbClr val="FEFCFF"/>
                </a:solidFill>
              </a:rPr>
              <a:t>In the majority of counties in Arkansas, 30% or more high school graduates attend the same college</a:t>
            </a:r>
            <a:endParaRPr lang="en-US" sz="2800" dirty="0">
              <a:solidFill>
                <a:srgbClr val="FEFC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/>
              <a:t>www.southerneducation.org</a:t>
            </a:r>
            <a:endParaRPr lang="en-US" sz="1400" dirty="0"/>
          </a:p>
        </p:txBody>
      </p:sp>
      <p:sp>
        <p:nvSpPr>
          <p:cNvPr id="61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A0E24-4DD0-482A-A7D5-CB51ADC2AAB8}" type="slidenum">
              <a:rPr lang="en-US" sz="1400">
                <a:solidFill>
                  <a:srgbClr val="8B95AE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sz="1400">
              <a:solidFill>
                <a:srgbClr val="8B95A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2322665"/>
          </a:xfrm>
        </p:spPr>
        <p:txBody>
          <a:bodyPr/>
          <a:lstStyle/>
          <a:p>
            <a:r>
              <a:rPr lang="en-US" sz="3200" dirty="0" smtClean="0">
                <a:solidFill>
                  <a:srgbClr val="FEFCFF"/>
                </a:solidFill>
              </a:rPr>
              <a:t>Arkansas must grow its talent – and economy - from within</a:t>
            </a:r>
            <a:endParaRPr lang="en-US" sz="3200" dirty="0">
              <a:solidFill>
                <a:srgbClr val="FE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7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444625"/>
            <a:ext cx="8467725" cy="3111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Trajan Pro" pitchFamily="124" charset="0"/>
                <a:ea typeface="Geneva" pitchFamily="124" charset="-128"/>
              </a:rPr>
              <a:t>College assessments show not enough Arkansas students are prepared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200275"/>
            <a:ext cx="8229600" cy="41560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19% of Arkansas students taking the ACT meet all 4 benchmarks (ACT, Fall 2011)</a:t>
            </a:r>
          </a:p>
          <a:p>
            <a:pPr eaLnBrk="1" hangingPunct="1"/>
            <a:endParaRPr lang="en-US" sz="2400" dirty="0" smtClean="0">
              <a:solidFill>
                <a:srgbClr val="FFFFFF"/>
              </a:solidFill>
              <a:latin typeface="Futura Std Medium" pitchFamily="124" charset="0"/>
              <a:ea typeface="Geneva" pitchFamily="12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/>
              <a:t>www.southerneducation.org</a:t>
            </a:r>
            <a:endParaRPr lang="en-US" sz="1400" dirty="0"/>
          </a:p>
        </p:txBody>
      </p:sp>
      <p:sp>
        <p:nvSpPr>
          <p:cNvPr id="61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A0E24-4DD0-482A-A7D5-CB51ADC2AAB8}" type="slidenum">
              <a:rPr lang="en-US" sz="1400">
                <a:solidFill>
                  <a:srgbClr val="8B95AE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sz="1400">
              <a:solidFill>
                <a:srgbClr val="8B95A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599" y="2977750"/>
            <a:ext cx="6107331" cy="337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407888"/>
            <a:ext cx="8467725" cy="3111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Trajan Pro" pitchFamily="124" charset="0"/>
                <a:ea typeface="Geneva" pitchFamily="124" charset="-128"/>
              </a:rPr>
              <a:t>Entering college underprepared lowers a student’s chance of success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200275"/>
            <a:ext cx="8229600" cy="41560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Almost half (49.3%) of all Arkansas students in 2- and 4-year colleges are placed in at least one remedial course</a:t>
            </a:r>
          </a:p>
          <a:p>
            <a:pPr eaLnBrk="1" hangingPunct="1"/>
            <a:endParaRPr lang="en-US" sz="2400" dirty="0" smtClean="0">
              <a:solidFill>
                <a:srgbClr val="FFFFFF"/>
              </a:solidFill>
              <a:latin typeface="Futura Std Medium" pitchFamily="124" charset="0"/>
              <a:ea typeface="Geneva" pitchFamily="12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/>
              <a:t>www.southerneducation.org</a:t>
            </a:r>
            <a:endParaRPr lang="en-US" sz="1400" dirty="0"/>
          </a:p>
        </p:txBody>
      </p:sp>
      <p:sp>
        <p:nvSpPr>
          <p:cNvPr id="61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A0E24-4DD0-482A-A7D5-CB51ADC2AAB8}" type="slidenum">
              <a:rPr lang="en-US" sz="1400">
                <a:solidFill>
                  <a:srgbClr val="8B95AE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1400">
              <a:solidFill>
                <a:srgbClr val="8B95A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572" y="3162749"/>
            <a:ext cx="4950856" cy="29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0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444625"/>
            <a:ext cx="8467725" cy="3111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Trajan Pro" pitchFamily="124" charset="0"/>
                <a:ea typeface="Geneva" pitchFamily="124" charset="-128"/>
              </a:rPr>
              <a:t>Arkansas is taking steps in the right direction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200275"/>
            <a:ext cx="8229600" cy="4156075"/>
          </a:xfrm>
        </p:spPr>
        <p:txBody>
          <a:bodyPr/>
          <a:lstStyle/>
          <a:p>
            <a:r>
              <a:rPr lang="en-US" sz="2400" dirty="0" smtClean="0">
                <a:solidFill>
                  <a:srgbClr val="FEFCFF"/>
                </a:solidFill>
                <a:latin typeface="Futura Std Medium" pitchFamily="124" charset="0"/>
                <a:ea typeface="Geneva" pitchFamily="124" charset="-128"/>
              </a:rPr>
              <a:t>An early task force on poverty identifies education as a key pathway for upward mobility</a:t>
            </a:r>
            <a:endParaRPr lang="en-US" sz="2400" dirty="0">
              <a:solidFill>
                <a:srgbClr val="FEFCFF"/>
              </a:solidFill>
              <a:latin typeface="Futura Std Medium" pitchFamily="124" charset="0"/>
              <a:ea typeface="Geneva" pitchFamily="124" charset="-128"/>
            </a:endParaRPr>
          </a:p>
          <a:p>
            <a:r>
              <a:rPr lang="en-US" sz="2400" dirty="0" smtClean="0">
                <a:solidFill>
                  <a:srgbClr val="FEFCFF"/>
                </a:solidFill>
                <a:latin typeface="Futura Std Medium" pitchFamily="124" charset="0"/>
                <a:ea typeface="Geneva" pitchFamily="124" charset="-128"/>
              </a:rPr>
              <a:t>State’s adoption of new K-12 standards (Common Core) helps with the alignment of expectations to postsecondary education</a:t>
            </a:r>
          </a:p>
          <a:p>
            <a:r>
              <a:rPr lang="en-US" sz="2400" dirty="0" smtClean="0">
                <a:solidFill>
                  <a:srgbClr val="FEFCFF"/>
                </a:solidFill>
                <a:latin typeface="Futura Std Medium" pitchFamily="124" charset="0"/>
                <a:ea typeface="Geneva" pitchFamily="124" charset="-128"/>
              </a:rPr>
              <a:t>New Joint Task Force on Higher Education Remediation, Retention, and Graduation Rates sets stage for action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/>
              <a:t>www.southerneducation.org</a:t>
            </a:r>
            <a:endParaRPr lang="en-US" sz="1400" dirty="0"/>
          </a:p>
        </p:txBody>
      </p:sp>
      <p:sp>
        <p:nvSpPr>
          <p:cNvPr id="61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A0E24-4DD0-482A-A7D5-CB51ADC2AAB8}" type="slidenum">
              <a:rPr lang="en-US" sz="1400">
                <a:solidFill>
                  <a:srgbClr val="8B95AE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1400">
              <a:solidFill>
                <a:srgbClr val="8B95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1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444625"/>
            <a:ext cx="8467725" cy="3111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Trajan Pro" pitchFamily="124" charset="0"/>
                <a:ea typeface="Geneva" pitchFamily="124" charset="-128"/>
              </a:rPr>
              <a:t>Moving forward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200275"/>
            <a:ext cx="8229600" cy="41560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Assess the current ‘assessments’ – use reliable diagnostics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Improve data capacity and analysis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Analyze current developmental education programs to determine if they are working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Align K-12 and higher education standards – clearly define ‘college readiness’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/>
              <a:t>www.southerneducation.org</a:t>
            </a:r>
            <a:endParaRPr lang="en-US" sz="1400" dirty="0"/>
          </a:p>
        </p:txBody>
      </p:sp>
      <p:sp>
        <p:nvSpPr>
          <p:cNvPr id="61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A0E24-4DD0-482A-A7D5-CB51ADC2AAB8}" type="slidenum">
              <a:rPr lang="en-US" sz="1400">
                <a:solidFill>
                  <a:srgbClr val="8B95AE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sz="1400">
              <a:solidFill>
                <a:srgbClr val="8B95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8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Fpowerpoint Template">
  <a:themeElements>
    <a:clrScheme name="Custom 1">
      <a:dk1>
        <a:srgbClr val="1A4884"/>
      </a:dk1>
      <a:lt1>
        <a:srgbClr val="30528A"/>
      </a:lt1>
      <a:dk2>
        <a:srgbClr val="1F497D"/>
      </a:dk2>
      <a:lt2>
        <a:srgbClr val="03006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8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EFPowerpoint [Read-Only] [Compatibility Mode]" id="{742C6A65-F266-4899-8738-DE9B032D6AE9}" vid="{C7FFA609-500E-424D-904D-A46753515A1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EFPowerpoint [Read-Only] [Compatibility Mode]" id="{742C6A65-F266-4899-8738-DE9B032D6AE9}" vid="{F486AC43-DC97-46C1-9D96-D5FA5B71468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dd New File" ma:contentTypeID="0x0101004D94B07D3BE04E4AA4284BE5ABF4C16F00197C8F47905EC14886C07787AB8B6EA0" ma:contentTypeVersion="16" ma:contentTypeDescription="Add new file to your library." ma:contentTypeScope="" ma:versionID="6893e0d7b380a686ca63e057c889ad11">
  <xsd:schema xmlns:xsd="http://www.w3.org/2001/XMLSchema" xmlns:p="http://schemas.microsoft.com/office/2006/metadata/properties" xmlns:ns2="95bcd5de-dc08-4713-bfa6-7e467237032b" xmlns:ns3="a0e9ca8b-75ec-4480-9079-733c324b2be6" targetNamespace="http://schemas.microsoft.com/office/2006/metadata/properties" ma:root="true" ma:fieldsID="5e604f0a50559fa8340859d1cf02e995" ns2:_="" ns3:_="">
    <xsd:import namespace="95bcd5de-dc08-4713-bfa6-7e467237032b"/>
    <xsd:import namespace="a0e9ca8b-75ec-4480-9079-733c324b2be6"/>
    <xsd:element name="properties">
      <xsd:complexType>
        <xsd:sequence>
          <xsd:element name="documentManagement">
            <xsd:complexType>
              <xsd:all>
                <xsd:element ref="ns2:typeoffile" minOccurs="0"/>
                <xsd:element ref="ns2:agencyorganization" minOccurs="0"/>
                <xsd:element ref="ns2:agencyservice" minOccurs="0"/>
                <xsd:element ref="ns2:agencyservicedetail" minOccurs="0"/>
                <xsd:element ref="ns2:agencyinstitution" minOccurs="0"/>
                <xsd:element ref="ns2:agencyservicedescription" minOccurs="0"/>
                <xsd:element ref="ns2:agencycategory" minOccurs="0"/>
                <xsd:element ref="ns3:Modified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5bcd5de-dc08-4713-bfa6-7e467237032b" elementFormDefault="qualified">
    <xsd:import namespace="http://schemas.microsoft.com/office/2006/documentManagement/types"/>
    <xsd:element name="typeoffile" ma:index="2" nillable="true" ma:displayName="Type of File" ma:list="900be708-dda1-4035-8d52-35291207780a" ma:internalName="typeoffile" ma:showField="Title" ma:web="64f09799-05ad-4829-8d51-5b0eb68d9ab0">
      <xsd:simpleType>
        <xsd:restriction base="dms:Lookup"/>
      </xsd:simpleType>
    </xsd:element>
    <xsd:element name="agencyorganization" ma:index="3" nillable="true" ma:displayName="Agency Organization" ma:list="4853cb9c-c36b-4d4a-9189-c2591ac437e8" ma:internalName="agencyorganization" ma:showField="Title" ma:web="64f09799-05ad-4829-8d51-5b0eb68d9ab0">
      <xsd:simpleType>
        <xsd:restriction base="dms:Lookup"/>
      </xsd:simpleType>
    </xsd:element>
    <xsd:element name="agencyservice" ma:index="4" nillable="true" ma:displayName="Agency Service" ma:list="3c393606-df97-4ae9-8c4a-75ab717b0a05" ma:internalName="agencyservice" ma:showField="Title" ma:web="64f09799-05ad-4829-8d51-5b0eb68d9ab0">
      <xsd:simpleType>
        <xsd:restriction base="dms:Lookup"/>
      </xsd:simpleType>
    </xsd:element>
    <xsd:element name="agencyservicedetail" ma:index="5" nillable="true" ma:displayName="Agency Service Detail" ma:list="315beffe-0c26-4750-af26-7cfc26b48f65" ma:internalName="agencyservicedetail" ma:showField="Title" ma:web="64f09799-05ad-4829-8d51-5b0eb68d9ab0">
      <xsd:simpleType>
        <xsd:restriction base="dms:Lookup"/>
      </xsd:simpleType>
    </xsd:element>
    <xsd:element name="agencyinstitution" ma:index="6" nillable="true" ma:displayName="Agency Institution" ma:list="959036bb-132b-430b-a5de-8f58d38eb840" ma:internalName="agencyinstitution" ma:readOnly="false" ma:showField="Title" ma:web="64f09799-05ad-4829-8d51-5b0eb68d9ab0">
      <xsd:simpleType>
        <xsd:restriction base="dms:Lookup"/>
      </xsd:simpleType>
    </xsd:element>
    <xsd:element name="agencyservicedescription" ma:index="7" nillable="true" ma:displayName="Agency Service Description" ma:default="" ma:internalName="agencyservicedescription">
      <xsd:simpleType>
        <xsd:restriction base="dms:Note"/>
      </xsd:simpleType>
    </xsd:element>
    <xsd:element name="agencycategory" ma:index="8" nillable="true" ma:displayName="Agency Category" ma:list="58dd5077-92d9-49fb-9241-7e7dcb76bc77" ma:internalName="agencycategory" ma:showField="Title" ma:web="64f09799-05ad-4829-8d51-5b0eb68d9ab0">
      <xsd:simpleType>
        <xsd:restriction base="dms:Lookup"/>
      </xsd:simpleType>
    </xsd:element>
  </xsd:schema>
  <xsd:schema xmlns:xsd="http://www.w3.org/2001/XMLSchema" xmlns:dms="http://schemas.microsoft.com/office/2006/documentManagement/types" targetNamespace="a0e9ca8b-75ec-4480-9079-733c324b2be6" elementFormDefault="qualified">
    <xsd:import namespace="http://schemas.microsoft.com/office/2006/documentManagement/types"/>
    <xsd:element name="ModifiedDate" ma:index="15" nillable="true" ma:displayName="ModifiedDate" ma:format="DateTime" ma:internalName="Modified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92FC7E6-2EF1-42D0-90EE-746606222AA8}"/>
</file>

<file path=customXml/itemProps2.xml><?xml version="1.0" encoding="utf-8"?>
<ds:datastoreItem xmlns:ds="http://schemas.openxmlformats.org/officeDocument/2006/customXml" ds:itemID="{E09036EB-485E-41DC-9BFD-EE1457557DF0}"/>
</file>

<file path=customXml/itemProps3.xml><?xml version="1.0" encoding="utf-8"?>
<ds:datastoreItem xmlns:ds="http://schemas.openxmlformats.org/officeDocument/2006/customXml" ds:itemID="{6A8990D3-6D32-487E-91F1-D7BC144E964A}"/>
</file>

<file path=customXml/itemProps4.xml><?xml version="1.0" encoding="utf-8"?>
<ds:datastoreItem xmlns:ds="http://schemas.openxmlformats.org/officeDocument/2006/customXml" ds:itemID="{369B8A8C-38AE-48A1-8E34-C5CC26018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bcd5de-dc08-4713-bfa6-7e467237032b"/>
    <ds:schemaRef ds:uri="a0e9ca8b-75ec-4480-9079-733c324b2be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SEFPowerpoint FINAL</Template>
  <TotalTime>66</TotalTime>
  <Words>286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SEFpowerpoint Template</vt:lpstr>
      <vt:lpstr>Custom Design</vt:lpstr>
      <vt:lpstr>Slide 1</vt:lpstr>
      <vt:lpstr>Arkansas’ economy depends on improving college completion rates</vt:lpstr>
      <vt:lpstr>Arkansas must grow its talent – and economy - from within</vt:lpstr>
      <vt:lpstr>College assessments show not enough Arkansas students are prepared</vt:lpstr>
      <vt:lpstr>Entering college underprepared lowers a student’s chance of success</vt:lpstr>
      <vt:lpstr>Arkansas is taking steps in the right direction</vt:lpstr>
      <vt:lpstr>Moving forward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Arkansas Presentation_McGuire</dc:title>
  <dc:creator>Vanessa Elkan</dc:creator>
  <cp:lastModifiedBy>Juanita C. Giles</cp:lastModifiedBy>
  <cp:revision>14</cp:revision>
  <dcterms:created xsi:type="dcterms:W3CDTF">2013-09-05T17:38:15Z</dcterms:created>
  <dcterms:modified xsi:type="dcterms:W3CDTF">2013-11-22T14:32:04Z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0x01010082B2ED57DFC55F42BB00BB5B4AB0CA42</vt:lpwstr>
  </property>
  <property fmtid="{D5CDD505-2E9C-101B-9397-08002B2CF9AE}" pid="3" name="TemplateUrl">
    <vt:lpwstr/>
  </property>
  <property fmtid="{D5CDD505-2E9C-101B-9397-08002B2CF9AE}" pid="4" name="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folderdetail">
    <vt:lpwstr/>
  </property>
  <property fmtid="{D5CDD505-2E9C-101B-9397-08002B2CF9AE}" pid="9" name="Order">
    <vt:r8>2500100</vt:r8>
  </property>
  <property fmtid="{D5CDD505-2E9C-101B-9397-08002B2CF9AE}" pid="10" name="_SharedFileIndex">
    <vt:lpwstr/>
  </property>
</Properties>
</file>