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s/slide6.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5.xml" ContentType="application/vnd.openxmlformats-officedocument.presentationml.slide+xml"/>
  <Override PartName="/ppt/slides/slide10.xml" ContentType="application/vnd.openxmlformats-officedocument.presentationml.slide+xml"/>
  <Override PartName="/ppt/slides/slide4.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1.xml" ContentType="application/vnd.openxmlformats-officedocument.presentationml.slide+xml"/>
  <Override PartName="/ppt/notesSlides/notesSlide7.xml" ContentType="application/vnd.openxmlformats-officedocument.presentationml.notesSlide+xml"/>
  <Override PartName="/ppt/notesSlides/notesSlide9.xml" ContentType="application/vnd.openxmlformats-officedocument.presentationml.notesSlide+xml"/>
  <Override PartName="/ppt/notesSlides/notesSlide8.xml" ContentType="application/vnd.openxmlformats-officedocument.presentationml.notesSlide+xml"/>
  <Override PartName="/ppt/notesSlides/notesSlide10.xml" ContentType="application/vnd.openxmlformats-officedocument.presentationml.notesSlide+xml"/>
  <Override PartName="/ppt/slideMasters/slideMaster1.xml" ContentType="application/vnd.openxmlformats-officedocument.presentationml.slideMaster+xml"/>
  <Override PartName="/ppt/notesSlides/notesSlide6.xml" ContentType="application/vnd.openxmlformats-officedocument.presentationml.notesSlid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10.xml" ContentType="application/vnd.openxmlformats-officedocument.presentationml.slideLayout+xml"/>
  <Override PartName="/ppt/slideLayouts/slideLayout12.xml" ContentType="application/vnd.openxmlformats-officedocument.presentationml.slideLayout+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slideLayouts/slideLayout11.xml" ContentType="application/vnd.openxmlformats-officedocument.presentationml.slideLayout+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13.xml" ContentType="application/vnd.openxmlformats-officedocument.presentationml.slideLayout+xml"/>
  <Override PartName="/ppt/notesMasters/notesMaster1.xml" ContentType="application/vnd.openxmlformats-officedocument.presentationml.notesMaster+xml"/>
  <Override PartName="/ppt/theme/themeOverride1.xml" ContentType="application/vnd.openxmlformats-officedocument.themeOverride+xml"/>
  <Override PartName="/ppt/charts/chart2.xml" ContentType="application/vnd.openxmlformats-officedocument.drawingml.chart+xml"/>
  <Override PartName="/ppt/charts/chart1.xml" ContentType="application/vnd.openxmlformats-officedocument.drawingml.chart+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Override2.xml" ContentType="application/vnd.openxmlformats-officedocument.themeOverride+xml"/>
  <Override PartName="/ppt/theme/themeOverride3.xml" ContentType="application/vnd.openxmlformats-officedocument.themeOverride+xml"/>
  <Override PartName="/ppt/handoutMasters/handoutMaster1.xml" ContentType="application/vnd.openxmlformats-officedocument.presentationml.handoutMaster+xml"/>
  <Override PartName="/ppt/charts/chart3.xml" ContentType="application/vnd.openxmlformats-officedocument.drawingml.chart+xml"/>
  <Override PartName="/ppt/theme/themeOverride5.xml" ContentType="application/vnd.openxmlformats-officedocument.themeOverride+xml"/>
  <Override PartName="/ppt/charts/chart5.xml" ContentType="application/vnd.openxmlformats-officedocument.drawingml.chart+xml"/>
  <Override PartName="/ppt/theme/themeOverride4.xml" ContentType="application/vnd.openxmlformats-officedocument.themeOverride+xml"/>
  <Override PartName="/ppt/charts/chart4.xml" ContentType="application/vnd.openxmlformats-officedocument.drawingml.chart+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2"/>
  </p:notesMasterIdLst>
  <p:handoutMasterIdLst>
    <p:handoutMasterId r:id="rId13"/>
  </p:handoutMasterIdLst>
  <p:sldIdLst>
    <p:sldId id="256" r:id="rId2"/>
    <p:sldId id="257" r:id="rId3"/>
    <p:sldId id="260" r:id="rId4"/>
    <p:sldId id="297" r:id="rId5"/>
    <p:sldId id="288" r:id="rId6"/>
    <p:sldId id="287" r:id="rId7"/>
    <p:sldId id="295" r:id="rId8"/>
    <p:sldId id="310" r:id="rId9"/>
    <p:sldId id="292" r:id="rId10"/>
    <p:sldId id="314" r:id="rId11"/>
  </p:sldIdLst>
  <p:sldSz cx="9144000" cy="6858000" type="screen4x3"/>
  <p:notesSz cx="7010400" cy="9296400"/>
  <p:defaultTextStyle>
    <a:defPPr>
      <a:defRPr lang="en-US"/>
    </a:defPPr>
    <a:lvl1pPr algn="ctr" rtl="0" fontAlgn="base">
      <a:spcBef>
        <a:spcPct val="0"/>
      </a:spcBef>
      <a:spcAft>
        <a:spcPct val="0"/>
      </a:spcAft>
      <a:defRPr sz="1400" kern="1200">
        <a:solidFill>
          <a:schemeClr val="tx1"/>
        </a:solidFill>
        <a:latin typeface="Arial" charset="0"/>
        <a:ea typeface="+mn-ea"/>
        <a:cs typeface="+mn-cs"/>
      </a:defRPr>
    </a:lvl1pPr>
    <a:lvl2pPr marL="457200" algn="ctr" rtl="0" fontAlgn="base">
      <a:spcBef>
        <a:spcPct val="0"/>
      </a:spcBef>
      <a:spcAft>
        <a:spcPct val="0"/>
      </a:spcAft>
      <a:defRPr sz="1400" kern="1200">
        <a:solidFill>
          <a:schemeClr val="tx1"/>
        </a:solidFill>
        <a:latin typeface="Arial" charset="0"/>
        <a:ea typeface="+mn-ea"/>
        <a:cs typeface="+mn-cs"/>
      </a:defRPr>
    </a:lvl2pPr>
    <a:lvl3pPr marL="914400" algn="ctr" rtl="0" fontAlgn="base">
      <a:spcBef>
        <a:spcPct val="0"/>
      </a:spcBef>
      <a:spcAft>
        <a:spcPct val="0"/>
      </a:spcAft>
      <a:defRPr sz="1400" kern="1200">
        <a:solidFill>
          <a:schemeClr val="tx1"/>
        </a:solidFill>
        <a:latin typeface="Arial" charset="0"/>
        <a:ea typeface="+mn-ea"/>
        <a:cs typeface="+mn-cs"/>
      </a:defRPr>
    </a:lvl3pPr>
    <a:lvl4pPr marL="1371600" algn="ctr" rtl="0" fontAlgn="base">
      <a:spcBef>
        <a:spcPct val="0"/>
      </a:spcBef>
      <a:spcAft>
        <a:spcPct val="0"/>
      </a:spcAft>
      <a:defRPr sz="1400" kern="1200">
        <a:solidFill>
          <a:schemeClr val="tx1"/>
        </a:solidFill>
        <a:latin typeface="Arial" charset="0"/>
        <a:ea typeface="+mn-ea"/>
        <a:cs typeface="+mn-cs"/>
      </a:defRPr>
    </a:lvl4pPr>
    <a:lvl5pPr marL="1828800" algn="ctr" rtl="0" fontAlgn="base">
      <a:spcBef>
        <a:spcPct val="0"/>
      </a:spcBef>
      <a:spcAft>
        <a:spcPct val="0"/>
      </a:spcAft>
      <a:defRPr sz="1400" kern="1200">
        <a:solidFill>
          <a:schemeClr val="tx1"/>
        </a:solidFill>
        <a:latin typeface="Arial" charset="0"/>
        <a:ea typeface="+mn-ea"/>
        <a:cs typeface="+mn-cs"/>
      </a:defRPr>
    </a:lvl5pPr>
    <a:lvl6pPr marL="2286000" algn="l" defTabSz="914400" rtl="0" eaLnBrk="1" latinLnBrk="0" hangingPunct="1">
      <a:defRPr sz="1400" kern="1200">
        <a:solidFill>
          <a:schemeClr val="tx1"/>
        </a:solidFill>
        <a:latin typeface="Arial" charset="0"/>
        <a:ea typeface="+mn-ea"/>
        <a:cs typeface="+mn-cs"/>
      </a:defRPr>
    </a:lvl6pPr>
    <a:lvl7pPr marL="2743200" algn="l" defTabSz="914400" rtl="0" eaLnBrk="1" latinLnBrk="0" hangingPunct="1">
      <a:defRPr sz="1400" kern="1200">
        <a:solidFill>
          <a:schemeClr val="tx1"/>
        </a:solidFill>
        <a:latin typeface="Arial" charset="0"/>
        <a:ea typeface="+mn-ea"/>
        <a:cs typeface="+mn-cs"/>
      </a:defRPr>
    </a:lvl7pPr>
    <a:lvl8pPr marL="3200400" algn="l" defTabSz="914400" rtl="0" eaLnBrk="1" latinLnBrk="0" hangingPunct="1">
      <a:defRPr sz="1400" kern="1200">
        <a:solidFill>
          <a:schemeClr val="tx1"/>
        </a:solidFill>
        <a:latin typeface="Arial" charset="0"/>
        <a:ea typeface="+mn-ea"/>
        <a:cs typeface="+mn-cs"/>
      </a:defRPr>
    </a:lvl8pPr>
    <a:lvl9pPr marL="3657600" algn="l" defTabSz="914400" rtl="0" eaLnBrk="1" latinLnBrk="0" hangingPunct="1">
      <a:defRPr sz="1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000099"/>
    <a:srgbClr val="008000"/>
    <a:srgbClr val="E60000"/>
    <a:srgbClr val="FF0000"/>
    <a:srgbClr val="CC99FF"/>
    <a:srgbClr val="009900"/>
    <a:srgbClr val="000066"/>
    <a:srgbClr val="39EE00"/>
    <a:srgbClr val="4AFF1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730" autoAdjust="0"/>
    <p:restoredTop sz="94176" autoAdjust="0"/>
  </p:normalViewPr>
  <p:slideViewPr>
    <p:cSldViewPr snapToGrid="0">
      <p:cViewPr varScale="1">
        <p:scale>
          <a:sx n="80" d="100"/>
          <a:sy n="80" d="100"/>
        </p:scale>
        <p:origin x="-840" y="-82"/>
      </p:cViewPr>
      <p:guideLst>
        <p:guide orient="horz"/>
        <p:guide pos="575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6480"/>
    </p:cViewPr>
  </p:sorterViewPr>
  <p:notesViewPr>
    <p:cSldViewPr snapToGrid="0">
      <p:cViewPr varScale="1">
        <p:scale>
          <a:sx n="68" d="100"/>
          <a:sy n="68" d="100"/>
        </p:scale>
        <p:origin x="-3306" y="-120"/>
      </p:cViewPr>
      <p:guideLst>
        <p:guide orient="horz" pos="2928"/>
        <p:guide pos="220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_Worksheet3.xlsx"/><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2" Type="http://schemas.openxmlformats.org/officeDocument/2006/relationships/package" Target="../embeddings/Microsoft_Excel_Worksheet4.xlsx"/><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2" Type="http://schemas.openxmlformats.org/officeDocument/2006/relationships/package" Target="../embeddings/Microsoft_Excel_Worksheet5.xlsx"/><Relationship Id="rId1" Type="http://schemas.openxmlformats.org/officeDocument/2006/relationships/themeOverride" Target="../theme/themeOverride5.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1"/>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45"/>
      <c:rotY val="300"/>
      <c:rAngAx val="1"/>
    </c:view3D>
    <c:floor>
      <c:thickness val="0"/>
    </c:floor>
    <c:sideWall>
      <c:thickness val="0"/>
    </c:sideWall>
    <c:backWall>
      <c:thickness val="0"/>
    </c:backWall>
    <c:plotArea>
      <c:layout>
        <c:manualLayout>
          <c:layoutTarget val="inner"/>
          <c:xMode val="edge"/>
          <c:yMode val="edge"/>
          <c:x val="0.16459627329192547"/>
          <c:y val="0.11679668513658016"/>
          <c:w val="0.743295314554411"/>
          <c:h val="0.67969451735199771"/>
        </c:manualLayout>
      </c:layout>
      <c:pie3DChart>
        <c:varyColors val="1"/>
        <c:ser>
          <c:idx val="0"/>
          <c:order val="0"/>
          <c:spPr>
            <a:solidFill>
              <a:schemeClr val="accent1"/>
            </a:solidFill>
            <a:ln w="15720">
              <a:noFill/>
              <a:prstDash val="solid"/>
            </a:ln>
          </c:spPr>
          <c:dPt>
            <c:idx val="0"/>
            <c:bubble3D val="0"/>
            <c:spPr>
              <a:solidFill>
                <a:srgbClr val="0B69B7"/>
              </a:solidFill>
              <a:ln w="15720">
                <a:noFill/>
                <a:prstDash val="solid"/>
              </a:ln>
            </c:spPr>
          </c:dPt>
          <c:dPt>
            <c:idx val="1"/>
            <c:bubble3D val="0"/>
            <c:spPr>
              <a:solidFill>
                <a:srgbClr val="A1D1F9"/>
              </a:solidFill>
              <a:ln w="15720">
                <a:noFill/>
                <a:prstDash val="solid"/>
              </a:ln>
            </c:spPr>
          </c:dPt>
          <c:dPt>
            <c:idx val="2"/>
            <c:bubble3D val="0"/>
            <c:spPr>
              <a:solidFill>
                <a:srgbClr val="808080"/>
              </a:solidFill>
              <a:ln w="15720">
                <a:noFill/>
                <a:prstDash val="solid"/>
              </a:ln>
            </c:spPr>
          </c:dPt>
          <c:dPt>
            <c:idx val="3"/>
            <c:bubble3D val="0"/>
            <c:spPr>
              <a:solidFill>
                <a:srgbClr val="808080">
                  <a:lumMod val="60000"/>
                  <a:lumOff val="40000"/>
                </a:srgbClr>
              </a:solidFill>
              <a:ln w="15720">
                <a:noFill/>
                <a:prstDash val="solid"/>
              </a:ln>
            </c:spPr>
          </c:dPt>
          <c:dLbls>
            <c:dLbl>
              <c:idx val="0"/>
              <c:layout>
                <c:manualLayout>
                  <c:x val="-0.24731667503975144"/>
                  <c:y val="0.19262977544473608"/>
                </c:manualLayout>
              </c:layout>
              <c:numFmt formatCode="0%" sourceLinked="0"/>
              <c:spPr>
                <a:noFill/>
                <a:ln w="31441">
                  <a:noFill/>
                </a:ln>
              </c:spPr>
              <c:txPr>
                <a:bodyPr/>
                <a:lstStyle/>
                <a:p>
                  <a:pPr>
                    <a:defRPr sz="1600" b="1" i="0" u="none" strike="noStrike" baseline="0">
                      <a:solidFill>
                        <a:schemeClr val="bg1"/>
                      </a:solidFill>
                      <a:latin typeface="Arial"/>
                      <a:ea typeface="Arial"/>
                      <a:cs typeface="Arial"/>
                    </a:defRPr>
                  </a:pPr>
                  <a:endParaRPr lang="en-US"/>
                </a:p>
              </c:txPr>
              <c:showLegendKey val="0"/>
              <c:showVal val="0"/>
              <c:showCatName val="0"/>
              <c:showSerName val="0"/>
              <c:showPercent val="1"/>
              <c:showBubbleSize val="0"/>
            </c:dLbl>
            <c:dLbl>
              <c:idx val="1"/>
              <c:layout>
                <c:manualLayout>
                  <c:x val="-1.5080257260956719E-2"/>
                  <c:y val="-0.11032079323417907"/>
                </c:manualLayout>
              </c:layout>
              <c:dLblPos val="bestFit"/>
              <c:showLegendKey val="0"/>
              <c:showVal val="0"/>
              <c:showCatName val="0"/>
              <c:showSerName val="0"/>
              <c:showPercent val="1"/>
              <c:showBubbleSize val="1"/>
            </c:dLbl>
            <c:dLbl>
              <c:idx val="2"/>
              <c:layout>
                <c:manualLayout>
                  <c:x val="3.097005088514283E-3"/>
                  <c:y val="-9.9382716049382716E-3"/>
                </c:manualLayout>
              </c:layout>
              <c:showLegendKey val="0"/>
              <c:showVal val="0"/>
              <c:showCatName val="0"/>
              <c:showSerName val="0"/>
              <c:showPercent val="1"/>
              <c:showBubbleSize val="1"/>
            </c:dLbl>
            <c:dLbl>
              <c:idx val="3"/>
              <c:layout>
                <c:manualLayout>
                  <c:x val="2.4081427005768308E-2"/>
                  <c:y val="-2.6546612229026927E-2"/>
                </c:manualLayout>
              </c:layout>
              <c:showLegendKey val="0"/>
              <c:showVal val="0"/>
              <c:showCatName val="0"/>
              <c:showSerName val="0"/>
              <c:showPercent val="1"/>
              <c:showBubbleSize val="0"/>
            </c:dLbl>
            <c:numFmt formatCode="0%" sourceLinked="0"/>
            <c:spPr>
              <a:noFill/>
              <a:ln w="31441">
                <a:noFill/>
              </a:ln>
            </c:spPr>
            <c:txPr>
              <a:bodyPr/>
              <a:lstStyle/>
              <a:p>
                <a:pPr>
                  <a:defRPr sz="1600" b="1" i="0" u="none" strike="noStrike" baseline="0">
                    <a:solidFill>
                      <a:schemeClr val="tx1"/>
                    </a:solidFill>
                    <a:latin typeface="Arial"/>
                    <a:ea typeface="Arial"/>
                    <a:cs typeface="Arial"/>
                  </a:defRPr>
                </a:pPr>
                <a:endParaRPr lang="en-US"/>
              </a:p>
            </c:txPr>
            <c:showLegendKey val="0"/>
            <c:showVal val="0"/>
            <c:showCatName val="0"/>
            <c:showSerName val="0"/>
            <c:showPercent val="1"/>
            <c:showBubbleSize val="1"/>
            <c:showLeaderLines val="0"/>
          </c:dLbls>
          <c:val>
            <c:numRef>
              <c:f>Sheet1!$B$2:$B$4</c:f>
              <c:numCache>
                <c:formatCode>General</c:formatCode>
                <c:ptCount val="3"/>
                <c:pt idx="0">
                  <c:v>73</c:v>
                </c:pt>
                <c:pt idx="1">
                  <c:v>20</c:v>
                </c:pt>
                <c:pt idx="2">
                  <c:v>7</c:v>
                </c:pt>
              </c:numCache>
            </c:numRef>
          </c:val>
        </c:ser>
        <c:dLbls>
          <c:showLegendKey val="1"/>
          <c:showVal val="1"/>
          <c:showCatName val="1"/>
          <c:showSerName val="1"/>
          <c:showPercent val="1"/>
          <c:showBubbleSize val="1"/>
          <c:showLeaderLines val="0"/>
        </c:dLbls>
      </c:pie3DChart>
      <c:spPr>
        <a:noFill/>
        <a:ln w="31441">
          <a:noFill/>
        </a:ln>
      </c:spPr>
    </c:plotArea>
    <c:plotVisOnly val="1"/>
    <c:dispBlanksAs val="zero"/>
    <c:showDLblsOverMax val="1"/>
  </c:chart>
  <c:spPr>
    <a:noFill/>
    <a:ln>
      <a:noFill/>
    </a:ln>
  </c:spPr>
  <c:txPr>
    <a:bodyPr/>
    <a:lstStyle/>
    <a:p>
      <a:pPr>
        <a:defRPr sz="1300" b="1" i="0" u="none" strike="noStrike" baseline="0">
          <a:solidFill>
            <a:schemeClr val="tx1"/>
          </a:solidFill>
          <a:latin typeface="MS P????"/>
          <a:ea typeface="MS P????"/>
          <a:cs typeface="MS P????"/>
        </a:defRPr>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1"/>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45"/>
      <c:rotY val="0"/>
      <c:rAngAx val="1"/>
    </c:view3D>
    <c:floor>
      <c:thickness val="0"/>
    </c:floor>
    <c:sideWall>
      <c:thickness val="0"/>
    </c:sideWall>
    <c:backWall>
      <c:thickness val="0"/>
    </c:backWall>
    <c:plotArea>
      <c:layout>
        <c:manualLayout>
          <c:layoutTarget val="inner"/>
          <c:xMode val="edge"/>
          <c:yMode val="edge"/>
          <c:x val="0.16459627329192547"/>
          <c:y val="0.17543859649122806"/>
          <c:w val="0.68012422360248448"/>
          <c:h val="0.62105263157894741"/>
        </c:manualLayout>
      </c:layout>
      <c:pie3DChart>
        <c:varyColors val="1"/>
        <c:ser>
          <c:idx val="0"/>
          <c:order val="0"/>
          <c:spPr>
            <a:solidFill>
              <a:schemeClr val="accent1"/>
            </a:solidFill>
            <a:ln w="15720">
              <a:noFill/>
              <a:prstDash val="solid"/>
            </a:ln>
          </c:spPr>
          <c:dPt>
            <c:idx val="0"/>
            <c:bubble3D val="0"/>
            <c:spPr>
              <a:solidFill>
                <a:srgbClr val="0B69B7"/>
              </a:solidFill>
              <a:ln w="15720">
                <a:noFill/>
                <a:prstDash val="solid"/>
              </a:ln>
            </c:spPr>
          </c:dPt>
          <c:dPt>
            <c:idx val="1"/>
            <c:bubble3D val="0"/>
            <c:spPr>
              <a:solidFill>
                <a:srgbClr val="A1D1F9"/>
              </a:solidFill>
              <a:ln w="15720">
                <a:noFill/>
                <a:prstDash val="solid"/>
              </a:ln>
            </c:spPr>
          </c:dPt>
          <c:dPt>
            <c:idx val="2"/>
            <c:bubble3D val="0"/>
            <c:spPr>
              <a:solidFill>
                <a:srgbClr val="00B050"/>
              </a:solidFill>
              <a:ln w="15720">
                <a:noFill/>
                <a:prstDash val="solid"/>
              </a:ln>
            </c:spPr>
          </c:dPt>
          <c:dPt>
            <c:idx val="3"/>
            <c:bubble3D val="0"/>
            <c:spPr>
              <a:solidFill>
                <a:srgbClr val="CC0000"/>
              </a:solidFill>
              <a:ln w="15720">
                <a:noFill/>
                <a:prstDash val="solid"/>
              </a:ln>
            </c:spPr>
          </c:dPt>
          <c:dPt>
            <c:idx val="4"/>
            <c:bubble3D val="0"/>
            <c:spPr>
              <a:solidFill>
                <a:srgbClr val="808080">
                  <a:lumMod val="60000"/>
                  <a:lumOff val="40000"/>
                </a:srgbClr>
              </a:solidFill>
              <a:ln w="15720">
                <a:noFill/>
                <a:prstDash val="solid"/>
              </a:ln>
            </c:spPr>
          </c:dPt>
          <c:dLbls>
            <c:dLbl>
              <c:idx val="0"/>
              <c:layout>
                <c:manualLayout>
                  <c:x val="4.3519950631172016E-3"/>
                  <c:y val="1.4859288422280549E-2"/>
                </c:manualLayout>
              </c:layout>
              <c:dLblPos val="bestFit"/>
              <c:showLegendKey val="0"/>
              <c:showVal val="0"/>
              <c:showCatName val="0"/>
              <c:showSerName val="0"/>
              <c:showPercent val="1"/>
              <c:showBubbleSize val="1"/>
            </c:dLbl>
            <c:dLbl>
              <c:idx val="1"/>
              <c:layout>
                <c:manualLayout>
                  <c:x val="1.2174259467566553E-3"/>
                  <c:y val="-2.0814620394672887E-2"/>
                </c:manualLayout>
              </c:layout>
              <c:dLblPos val="bestFit"/>
              <c:showLegendKey val="0"/>
              <c:showVal val="0"/>
              <c:showCatName val="0"/>
              <c:showSerName val="0"/>
              <c:showPercent val="1"/>
              <c:showBubbleSize val="1"/>
            </c:dLbl>
            <c:dLbl>
              <c:idx val="2"/>
              <c:layout>
                <c:manualLayout>
                  <c:x val="-1.426403730783652E-2"/>
                  <c:y val="-5.9321230679498398E-2"/>
                </c:manualLayout>
              </c:layout>
              <c:showLegendKey val="0"/>
              <c:showVal val="0"/>
              <c:showCatName val="0"/>
              <c:showSerName val="0"/>
              <c:showPercent val="1"/>
              <c:showBubbleSize val="1"/>
            </c:dLbl>
            <c:dLbl>
              <c:idx val="3"/>
              <c:layout>
                <c:manualLayout>
                  <c:x val="-7.8115235595550557E-7"/>
                  <c:y val="1.9204092543987555E-2"/>
                </c:manualLayout>
              </c:layout>
              <c:dLblPos val="bestFit"/>
              <c:showLegendKey val="0"/>
              <c:showVal val="0"/>
              <c:showCatName val="0"/>
              <c:showSerName val="0"/>
              <c:showPercent val="1"/>
              <c:showBubbleSize val="1"/>
            </c:dLbl>
            <c:dLbl>
              <c:idx val="4"/>
              <c:delete val="1"/>
            </c:dLbl>
            <c:numFmt formatCode="0%" sourceLinked="0"/>
            <c:spPr>
              <a:noFill/>
              <a:ln w="31441">
                <a:noFill/>
              </a:ln>
            </c:spPr>
            <c:txPr>
              <a:bodyPr/>
              <a:lstStyle/>
              <a:p>
                <a:pPr>
                  <a:defRPr sz="1600" b="1" i="0" u="none" strike="noStrike" baseline="0">
                    <a:solidFill>
                      <a:schemeClr val="tx1"/>
                    </a:solidFill>
                    <a:latin typeface="Arial"/>
                    <a:ea typeface="Arial"/>
                    <a:cs typeface="Arial"/>
                  </a:defRPr>
                </a:pPr>
                <a:endParaRPr lang="en-US"/>
              </a:p>
            </c:txPr>
            <c:showLegendKey val="0"/>
            <c:showVal val="0"/>
            <c:showCatName val="0"/>
            <c:showSerName val="0"/>
            <c:showPercent val="1"/>
            <c:showBubbleSize val="1"/>
            <c:showLeaderLines val="0"/>
          </c:dLbls>
          <c:val>
            <c:numRef>
              <c:f>Sheet1!$B$2:$B$6</c:f>
              <c:numCache>
                <c:formatCode>General</c:formatCode>
                <c:ptCount val="5"/>
                <c:pt idx="0">
                  <c:v>19</c:v>
                </c:pt>
                <c:pt idx="1">
                  <c:v>41</c:v>
                </c:pt>
                <c:pt idx="2">
                  <c:v>21</c:v>
                </c:pt>
                <c:pt idx="3">
                  <c:v>18</c:v>
                </c:pt>
                <c:pt idx="4">
                  <c:v>1</c:v>
                </c:pt>
              </c:numCache>
            </c:numRef>
          </c:val>
        </c:ser>
        <c:dLbls>
          <c:showLegendKey val="1"/>
          <c:showVal val="1"/>
          <c:showCatName val="1"/>
          <c:showSerName val="1"/>
          <c:showPercent val="1"/>
          <c:showBubbleSize val="1"/>
          <c:showLeaderLines val="0"/>
        </c:dLbls>
      </c:pie3DChart>
      <c:spPr>
        <a:noFill/>
        <a:ln w="31441">
          <a:noFill/>
        </a:ln>
      </c:spPr>
    </c:plotArea>
    <c:plotVisOnly val="1"/>
    <c:dispBlanksAs val="zero"/>
    <c:showDLblsOverMax val="1"/>
  </c:chart>
  <c:spPr>
    <a:noFill/>
    <a:ln>
      <a:noFill/>
    </a:ln>
  </c:spPr>
  <c:txPr>
    <a:bodyPr/>
    <a:lstStyle/>
    <a:p>
      <a:pPr>
        <a:defRPr sz="1300" b="1" i="0" u="none" strike="noStrike" baseline="0">
          <a:solidFill>
            <a:schemeClr val="tx1"/>
          </a:solidFill>
          <a:latin typeface="MS P????"/>
          <a:ea typeface="MS P????"/>
          <a:cs typeface="MS P????"/>
        </a:defRPr>
      </a:pPr>
      <a:endParaRPr lang="en-US"/>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15"/>
      <c:rotY val="20"/>
      <c:depthPercent val="50"/>
      <c:rAngAx val="1"/>
    </c:view3D>
    <c:floor>
      <c:thickness val="0"/>
      <c:spPr>
        <a:noFill/>
        <a:ln w="9525">
          <a:noFill/>
        </a:ln>
      </c:spPr>
    </c:floor>
    <c:sideWall>
      <c:thickness val="0"/>
    </c:sideWall>
    <c:backWall>
      <c:thickness val="0"/>
    </c:backWall>
    <c:plotArea>
      <c:layout>
        <c:manualLayout>
          <c:layoutTarget val="inner"/>
          <c:xMode val="edge"/>
          <c:yMode val="edge"/>
          <c:x val="1.5277777777777777E-2"/>
          <c:y val="0.21540785746204713"/>
          <c:w val="0.96423999712465713"/>
          <c:h val="0.75856855293312186"/>
        </c:manualLayout>
      </c:layout>
      <c:bar3DChart>
        <c:barDir val="col"/>
        <c:grouping val="stacked"/>
        <c:varyColors val="0"/>
        <c:ser>
          <c:idx val="0"/>
          <c:order val="0"/>
          <c:tx>
            <c:strRef>
              <c:f>Sheet1!$A$2</c:f>
              <c:strCache>
                <c:ptCount val="1"/>
                <c:pt idx="0">
                  <c:v>Extremely important priority</c:v>
                </c:pt>
              </c:strCache>
            </c:strRef>
          </c:tx>
          <c:spPr>
            <a:solidFill>
              <a:srgbClr val="0B69B7"/>
            </a:solidFill>
          </c:spPr>
          <c:invertIfNegative val="0"/>
          <c:dLbls>
            <c:txPr>
              <a:bodyPr/>
              <a:lstStyle/>
              <a:p>
                <a:pPr>
                  <a:defRPr sz="1200" b="1">
                    <a:solidFill>
                      <a:schemeClr val="bg1"/>
                    </a:solidFill>
                  </a:defRPr>
                </a:pPr>
                <a:endParaRPr lang="en-US"/>
              </a:p>
            </c:txPr>
            <c:showLegendKey val="0"/>
            <c:showVal val="1"/>
            <c:showCatName val="0"/>
            <c:showSerName val="0"/>
            <c:showPercent val="0"/>
            <c:showBubbleSize val="0"/>
            <c:showLeaderLines val="0"/>
          </c:dLbls>
          <c:val>
            <c:numRef>
              <c:f>Sheet1!$B$2:$F$2</c:f>
              <c:numCache>
                <c:formatCode>General</c:formatCode>
                <c:ptCount val="5"/>
                <c:pt idx="0" formatCode="0%">
                  <c:v>0.36</c:v>
                </c:pt>
                <c:pt idx="3" formatCode="0%">
                  <c:v>0.4</c:v>
                </c:pt>
              </c:numCache>
            </c:numRef>
          </c:val>
        </c:ser>
        <c:ser>
          <c:idx val="1"/>
          <c:order val="1"/>
          <c:tx>
            <c:strRef>
              <c:f>Sheet1!$A$3</c:f>
              <c:strCache>
                <c:ptCount val="1"/>
                <c:pt idx="0">
                  <c:v>Very important priority</c:v>
                </c:pt>
              </c:strCache>
            </c:strRef>
          </c:tx>
          <c:spPr>
            <a:solidFill>
              <a:srgbClr val="A1D1F9"/>
            </a:solidFill>
          </c:spPr>
          <c:invertIfNegative val="0"/>
          <c:val>
            <c:numRef>
              <c:f>Sheet1!$B$3:$F$3</c:f>
              <c:numCache>
                <c:formatCode>General</c:formatCode>
                <c:ptCount val="5"/>
                <c:pt idx="0" formatCode="0%">
                  <c:v>0.37</c:v>
                </c:pt>
                <c:pt idx="3" formatCode="0%">
                  <c:v>0.38</c:v>
                </c:pt>
              </c:numCache>
            </c:numRef>
          </c:val>
        </c:ser>
        <c:ser>
          <c:idx val="2"/>
          <c:order val="2"/>
          <c:tx>
            <c:strRef>
              <c:f>Sheet1!$A$4</c:f>
              <c:strCache>
                <c:ptCount val="1"/>
                <c:pt idx="0">
                  <c:v>Not important priority</c:v>
                </c:pt>
              </c:strCache>
            </c:strRef>
          </c:tx>
          <c:spPr>
            <a:solidFill>
              <a:srgbClr val="CC0000"/>
            </a:solidFill>
          </c:spPr>
          <c:invertIfNegative val="0"/>
          <c:dLbls>
            <c:txPr>
              <a:bodyPr/>
              <a:lstStyle/>
              <a:p>
                <a:pPr>
                  <a:defRPr sz="1200" b="1">
                    <a:solidFill>
                      <a:schemeClr val="bg1"/>
                    </a:solidFill>
                  </a:defRPr>
                </a:pPr>
                <a:endParaRPr lang="en-US"/>
              </a:p>
            </c:txPr>
            <c:showLegendKey val="0"/>
            <c:showVal val="1"/>
            <c:showCatName val="0"/>
            <c:showSerName val="0"/>
            <c:showPercent val="0"/>
            <c:showBubbleSize val="0"/>
            <c:showLeaderLines val="0"/>
          </c:dLbls>
          <c:val>
            <c:numRef>
              <c:f>Sheet1!$B$4:$F$4</c:f>
              <c:numCache>
                <c:formatCode>0%</c:formatCode>
                <c:ptCount val="5"/>
                <c:pt idx="1">
                  <c:v>7.0000000000000007E-2</c:v>
                </c:pt>
                <c:pt idx="4">
                  <c:v>0.06</c:v>
                </c:pt>
              </c:numCache>
            </c:numRef>
          </c:val>
        </c:ser>
        <c:ser>
          <c:idx val="3"/>
          <c:order val="3"/>
          <c:tx>
            <c:strRef>
              <c:f>Sheet1!$A$5</c:f>
              <c:strCache>
                <c:ptCount val="1"/>
                <c:pt idx="0">
                  <c:v>Somewhat important priority</c:v>
                </c:pt>
              </c:strCache>
            </c:strRef>
          </c:tx>
          <c:spPr>
            <a:solidFill>
              <a:srgbClr val="FF6600"/>
            </a:solidFill>
          </c:spPr>
          <c:invertIfNegative val="0"/>
          <c:val>
            <c:numRef>
              <c:f>Sheet1!$B$5:$F$5</c:f>
              <c:numCache>
                <c:formatCode>0%</c:formatCode>
                <c:ptCount val="5"/>
                <c:pt idx="1">
                  <c:v>0.18</c:v>
                </c:pt>
                <c:pt idx="4">
                  <c:v>0.15</c:v>
                </c:pt>
              </c:numCache>
            </c:numRef>
          </c:val>
        </c:ser>
        <c:dLbls>
          <c:showLegendKey val="0"/>
          <c:showVal val="0"/>
          <c:showCatName val="0"/>
          <c:showSerName val="0"/>
          <c:showPercent val="0"/>
          <c:showBubbleSize val="0"/>
        </c:dLbls>
        <c:gapWidth val="79"/>
        <c:shape val="box"/>
        <c:axId val="167637376"/>
        <c:axId val="167639680"/>
        <c:axId val="0"/>
      </c:bar3DChart>
      <c:catAx>
        <c:axId val="167637376"/>
        <c:scaling>
          <c:orientation val="minMax"/>
        </c:scaling>
        <c:delete val="1"/>
        <c:axPos val="b"/>
        <c:majorTickMark val="out"/>
        <c:minorTickMark val="none"/>
        <c:tickLblPos val="nextTo"/>
        <c:crossAx val="167639680"/>
        <c:crosses val="autoZero"/>
        <c:auto val="1"/>
        <c:lblAlgn val="ctr"/>
        <c:lblOffset val="100"/>
        <c:noMultiLvlLbl val="0"/>
      </c:catAx>
      <c:valAx>
        <c:axId val="167639680"/>
        <c:scaling>
          <c:orientation val="minMax"/>
          <c:max val="1"/>
          <c:min val="0"/>
        </c:scaling>
        <c:delete val="1"/>
        <c:axPos val="l"/>
        <c:numFmt formatCode="0%" sourceLinked="1"/>
        <c:majorTickMark val="out"/>
        <c:minorTickMark val="none"/>
        <c:tickLblPos val="nextTo"/>
        <c:crossAx val="167637376"/>
        <c:crosses val="autoZero"/>
        <c:crossBetween val="between"/>
      </c:valAx>
    </c:plotArea>
    <c:legend>
      <c:legendPos val="t"/>
      <c:layout>
        <c:manualLayout>
          <c:xMode val="edge"/>
          <c:yMode val="edge"/>
          <c:x val="0.18141385767790263"/>
          <c:y val="8.8178892057818509E-2"/>
          <c:w val="0.67400063404995725"/>
          <c:h val="0.11454125448288267"/>
        </c:manualLayout>
      </c:layout>
      <c:overlay val="1"/>
      <c:spPr>
        <a:ln>
          <a:solidFill>
            <a:srgbClr val="000000">
              <a:lumMod val="65000"/>
              <a:lumOff val="35000"/>
            </a:srgbClr>
          </a:solidFill>
        </a:ln>
      </c:spPr>
      <c:txPr>
        <a:bodyPr/>
        <a:lstStyle/>
        <a:p>
          <a:pPr>
            <a:defRPr sz="1400">
              <a:solidFill>
                <a:schemeClr val="tx1">
                  <a:lumMod val="65000"/>
                  <a:lumOff val="35000"/>
                </a:schemeClr>
              </a:solidFill>
            </a:defRPr>
          </a:pPr>
          <a:endParaRPr lang="en-US"/>
        </a:p>
      </c:txPr>
    </c:legend>
    <c:plotVisOnly val="1"/>
    <c:dispBlanksAs val="gap"/>
    <c:showDLblsOverMax val="0"/>
  </c:chart>
  <c:txPr>
    <a:bodyPr/>
    <a:lstStyle/>
    <a:p>
      <a:pPr>
        <a:defRPr sz="1800"/>
      </a:pPr>
      <a:endParaRPr lang="en-US"/>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15"/>
      <c:rotY val="20"/>
      <c:depthPercent val="50"/>
      <c:rAngAx val="1"/>
    </c:view3D>
    <c:floor>
      <c:thickness val="0"/>
      <c:spPr>
        <a:noFill/>
        <a:ln w="9525">
          <a:noFill/>
        </a:ln>
      </c:spPr>
    </c:floor>
    <c:sideWall>
      <c:thickness val="0"/>
    </c:sideWall>
    <c:backWall>
      <c:thickness val="0"/>
    </c:backWall>
    <c:plotArea>
      <c:layout/>
      <c:bar3DChart>
        <c:barDir val="col"/>
        <c:grouping val="stacked"/>
        <c:varyColors val="0"/>
        <c:ser>
          <c:idx val="0"/>
          <c:order val="0"/>
          <c:spPr>
            <a:solidFill>
              <a:srgbClr val="0B69B7"/>
            </a:solidFill>
          </c:spPr>
          <c:invertIfNegative val="0"/>
          <c:val>
            <c:numRef>
              <c:f>Sheet1!$B$2:$C$2</c:f>
              <c:numCache>
                <c:formatCode>General</c:formatCode>
                <c:ptCount val="2"/>
                <c:pt idx="0" formatCode="0%">
                  <c:v>0.63</c:v>
                </c:pt>
              </c:numCache>
            </c:numRef>
          </c:val>
        </c:ser>
        <c:ser>
          <c:idx val="1"/>
          <c:order val="1"/>
          <c:spPr>
            <a:solidFill>
              <a:srgbClr val="A1D1F9"/>
            </a:solidFill>
          </c:spPr>
          <c:invertIfNegative val="0"/>
          <c:val>
            <c:numRef>
              <c:f>Sheet1!$B$3:$C$3</c:f>
              <c:numCache>
                <c:formatCode>General</c:formatCode>
                <c:ptCount val="2"/>
                <c:pt idx="0" formatCode="0%">
                  <c:v>0.15</c:v>
                </c:pt>
              </c:numCache>
            </c:numRef>
          </c:val>
        </c:ser>
        <c:ser>
          <c:idx val="2"/>
          <c:order val="2"/>
          <c:invertIfNegative val="0"/>
          <c:dLbls>
            <c:dLbl>
              <c:idx val="1"/>
              <c:layout>
                <c:manualLayout>
                  <c:x val="1.8825301204819279E-2"/>
                  <c:y val="-0.14320334875523244"/>
                </c:manualLayout>
              </c:layout>
              <c:tx>
                <c:rich>
                  <a:bodyPr/>
                  <a:lstStyle/>
                  <a:p>
                    <a:r>
                      <a:rPr lang="en-US" dirty="0" smtClean="0"/>
                      <a:t>  20%</a:t>
                    </a:r>
                    <a:endParaRPr lang="en-US" dirty="0"/>
                  </a:p>
                </c:rich>
              </c:tx>
              <c:showLegendKey val="0"/>
              <c:showVal val="1"/>
              <c:showCatName val="0"/>
              <c:showSerName val="0"/>
              <c:showPercent val="0"/>
              <c:showBubbleSize val="0"/>
            </c:dLbl>
            <c:txPr>
              <a:bodyPr/>
              <a:lstStyle/>
              <a:p>
                <a:pPr>
                  <a:defRPr sz="1600" b="1">
                    <a:solidFill>
                      <a:schemeClr val="tx1"/>
                    </a:solidFill>
                  </a:defRPr>
                </a:pPr>
                <a:endParaRPr lang="en-US"/>
              </a:p>
            </c:txPr>
            <c:showLegendKey val="0"/>
            <c:showVal val="1"/>
            <c:showCatName val="0"/>
            <c:showSerName val="0"/>
            <c:showPercent val="0"/>
            <c:showBubbleSize val="0"/>
            <c:showLeaderLines val="0"/>
          </c:dLbls>
          <c:val>
            <c:numRef>
              <c:f>Sheet1!$B$4:$C$4</c:f>
              <c:numCache>
                <c:formatCode>0%</c:formatCode>
                <c:ptCount val="2"/>
                <c:pt idx="1">
                  <c:v>0.2</c:v>
                </c:pt>
              </c:numCache>
            </c:numRef>
          </c:val>
        </c:ser>
        <c:dLbls>
          <c:showLegendKey val="0"/>
          <c:showVal val="0"/>
          <c:showCatName val="0"/>
          <c:showSerName val="0"/>
          <c:showPercent val="0"/>
          <c:showBubbleSize val="0"/>
        </c:dLbls>
        <c:gapWidth val="71"/>
        <c:shape val="box"/>
        <c:axId val="174159360"/>
        <c:axId val="174160896"/>
        <c:axId val="0"/>
      </c:bar3DChart>
      <c:catAx>
        <c:axId val="174159360"/>
        <c:scaling>
          <c:orientation val="minMax"/>
        </c:scaling>
        <c:delete val="1"/>
        <c:axPos val="b"/>
        <c:majorTickMark val="out"/>
        <c:minorTickMark val="none"/>
        <c:tickLblPos val="nextTo"/>
        <c:crossAx val="174160896"/>
        <c:crosses val="autoZero"/>
        <c:auto val="1"/>
        <c:lblAlgn val="ctr"/>
        <c:lblOffset val="100"/>
        <c:noMultiLvlLbl val="0"/>
      </c:catAx>
      <c:valAx>
        <c:axId val="174160896"/>
        <c:scaling>
          <c:orientation val="minMax"/>
          <c:max val="1"/>
          <c:min val="0"/>
        </c:scaling>
        <c:delete val="1"/>
        <c:axPos val="l"/>
        <c:numFmt formatCode="0%" sourceLinked="1"/>
        <c:majorTickMark val="out"/>
        <c:minorTickMark val="none"/>
        <c:tickLblPos val="nextTo"/>
        <c:crossAx val="174159360"/>
        <c:crosses val="autoZero"/>
        <c:crossBetween val="between"/>
      </c:valAx>
    </c:plotArea>
    <c:plotVisOnly val="1"/>
    <c:dispBlanksAs val="gap"/>
    <c:showDLblsOverMax val="0"/>
  </c:chart>
  <c:txPr>
    <a:bodyPr/>
    <a:lstStyle/>
    <a:p>
      <a:pPr>
        <a:defRPr sz="1800"/>
      </a:pPr>
      <a:endParaRPr lang="en-US"/>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15"/>
      <c:rotY val="20"/>
      <c:depthPercent val="50"/>
      <c:rAngAx val="1"/>
    </c:view3D>
    <c:floor>
      <c:thickness val="0"/>
      <c:spPr>
        <a:noFill/>
        <a:ln w="9525">
          <a:noFill/>
        </a:ln>
      </c:spPr>
    </c:floor>
    <c:sideWall>
      <c:thickness val="0"/>
    </c:sideWall>
    <c:backWall>
      <c:thickness val="0"/>
    </c:backWall>
    <c:plotArea>
      <c:layout/>
      <c:bar3DChart>
        <c:barDir val="col"/>
        <c:grouping val="stacked"/>
        <c:varyColors val="0"/>
        <c:ser>
          <c:idx val="0"/>
          <c:order val="0"/>
          <c:spPr>
            <a:solidFill>
              <a:srgbClr val="0B69B7"/>
            </a:solidFill>
          </c:spPr>
          <c:invertIfNegative val="0"/>
          <c:val>
            <c:numRef>
              <c:f>Sheet1!$B$2:$C$2</c:f>
              <c:numCache>
                <c:formatCode>General</c:formatCode>
                <c:ptCount val="2"/>
                <c:pt idx="0" formatCode="0%">
                  <c:v>0.81</c:v>
                </c:pt>
              </c:numCache>
            </c:numRef>
          </c:val>
        </c:ser>
        <c:ser>
          <c:idx val="1"/>
          <c:order val="1"/>
          <c:spPr>
            <a:solidFill>
              <a:srgbClr val="A1D1F9"/>
            </a:solidFill>
          </c:spPr>
          <c:invertIfNegative val="0"/>
          <c:val>
            <c:numRef>
              <c:f>Sheet1!$B$3:$C$3</c:f>
              <c:numCache>
                <c:formatCode>General</c:formatCode>
                <c:ptCount val="2"/>
                <c:pt idx="0" formatCode="0%">
                  <c:v>0.1</c:v>
                </c:pt>
              </c:numCache>
            </c:numRef>
          </c:val>
        </c:ser>
        <c:ser>
          <c:idx val="2"/>
          <c:order val="2"/>
          <c:spPr>
            <a:solidFill>
              <a:srgbClr val="C00000"/>
            </a:solidFill>
          </c:spPr>
          <c:invertIfNegative val="0"/>
          <c:dLbls>
            <c:dLbl>
              <c:idx val="1"/>
              <c:layout>
                <c:manualLayout>
                  <c:x val="3.451305220883534E-2"/>
                  <c:y val="-6.8847763824630981E-2"/>
                </c:manualLayout>
              </c:layout>
              <c:showLegendKey val="0"/>
              <c:showVal val="1"/>
              <c:showCatName val="0"/>
              <c:showSerName val="0"/>
              <c:showPercent val="0"/>
              <c:showBubbleSize val="0"/>
            </c:dLbl>
            <c:txPr>
              <a:bodyPr/>
              <a:lstStyle/>
              <a:p>
                <a:pPr>
                  <a:defRPr sz="1600" b="1">
                    <a:solidFill>
                      <a:schemeClr val="tx1"/>
                    </a:solidFill>
                  </a:defRPr>
                </a:pPr>
                <a:endParaRPr lang="en-US"/>
              </a:p>
            </c:txPr>
            <c:showLegendKey val="0"/>
            <c:showVal val="1"/>
            <c:showCatName val="0"/>
            <c:showSerName val="0"/>
            <c:showPercent val="0"/>
            <c:showBubbleSize val="0"/>
            <c:showLeaderLines val="0"/>
          </c:dLbls>
          <c:val>
            <c:numRef>
              <c:f>Sheet1!$B$4:$C$4</c:f>
              <c:numCache>
                <c:formatCode>0%</c:formatCode>
                <c:ptCount val="2"/>
                <c:pt idx="1">
                  <c:v>0.05</c:v>
                </c:pt>
              </c:numCache>
            </c:numRef>
          </c:val>
        </c:ser>
        <c:dLbls>
          <c:showLegendKey val="0"/>
          <c:showVal val="0"/>
          <c:showCatName val="0"/>
          <c:showSerName val="0"/>
          <c:showPercent val="0"/>
          <c:showBubbleSize val="0"/>
        </c:dLbls>
        <c:gapWidth val="71"/>
        <c:shape val="box"/>
        <c:axId val="174346624"/>
        <c:axId val="174348160"/>
        <c:axId val="0"/>
      </c:bar3DChart>
      <c:catAx>
        <c:axId val="174346624"/>
        <c:scaling>
          <c:orientation val="minMax"/>
        </c:scaling>
        <c:delete val="1"/>
        <c:axPos val="b"/>
        <c:majorTickMark val="out"/>
        <c:minorTickMark val="none"/>
        <c:tickLblPos val="nextTo"/>
        <c:crossAx val="174348160"/>
        <c:crosses val="autoZero"/>
        <c:auto val="1"/>
        <c:lblAlgn val="ctr"/>
        <c:lblOffset val="100"/>
        <c:noMultiLvlLbl val="0"/>
      </c:catAx>
      <c:valAx>
        <c:axId val="174348160"/>
        <c:scaling>
          <c:orientation val="minMax"/>
          <c:max val="1"/>
          <c:min val="0"/>
        </c:scaling>
        <c:delete val="1"/>
        <c:axPos val="l"/>
        <c:numFmt formatCode="0%" sourceLinked="1"/>
        <c:majorTickMark val="out"/>
        <c:minorTickMark val="none"/>
        <c:tickLblPos val="nextTo"/>
        <c:crossAx val="174346624"/>
        <c:crosses val="autoZero"/>
        <c:crossBetween val="between"/>
      </c:valAx>
    </c:plotArea>
    <c:plotVisOnly val="1"/>
    <c:dispBlanksAs val="gap"/>
    <c:showDLblsOverMax val="0"/>
  </c:chart>
  <c:txPr>
    <a:bodyPr/>
    <a:lstStyle/>
    <a:p>
      <a:pPr>
        <a:defRPr sz="1800"/>
      </a:pPr>
      <a:endParaRPr lang="en-US"/>
    </a:p>
  </c:txPr>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3035925" cy="4626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596" tIns="46798" rIns="93596" bIns="46798" numCol="1" anchor="t" anchorCtr="0" compatLnSpc="1">
            <a:prstTxWarp prst="textNoShape">
              <a:avLst/>
            </a:prstTxWarp>
          </a:bodyPr>
          <a:lstStyle>
            <a:lvl1pPr algn="l" defTabSz="935038">
              <a:defRPr sz="1200">
                <a:latin typeface="Times New Roman" pitchFamily="18" charset="0"/>
              </a:defRPr>
            </a:lvl1pPr>
          </a:lstStyle>
          <a:p>
            <a:pPr>
              <a:defRPr/>
            </a:pPr>
            <a:endParaRPr lang="en-US"/>
          </a:p>
        </p:txBody>
      </p:sp>
      <p:sp>
        <p:nvSpPr>
          <p:cNvPr id="30723" name="Rectangle 3"/>
          <p:cNvSpPr>
            <a:spLocks noGrp="1" noChangeArrowheads="1"/>
          </p:cNvSpPr>
          <p:nvPr>
            <p:ph type="dt" sz="quarter" idx="1"/>
          </p:nvPr>
        </p:nvSpPr>
        <p:spPr bwMode="auto">
          <a:xfrm>
            <a:off x="3974475" y="0"/>
            <a:ext cx="3035925" cy="4626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596" tIns="46798" rIns="93596" bIns="46798" numCol="1" anchor="t" anchorCtr="0" compatLnSpc="1">
            <a:prstTxWarp prst="textNoShape">
              <a:avLst/>
            </a:prstTxWarp>
          </a:bodyPr>
          <a:lstStyle>
            <a:lvl1pPr algn="r" defTabSz="935038">
              <a:defRPr sz="1200">
                <a:latin typeface="Times New Roman" pitchFamily="18" charset="0"/>
              </a:defRPr>
            </a:lvl1pPr>
          </a:lstStyle>
          <a:p>
            <a:pPr>
              <a:defRPr/>
            </a:pPr>
            <a:endParaRPr lang="en-US"/>
          </a:p>
        </p:txBody>
      </p:sp>
      <p:sp>
        <p:nvSpPr>
          <p:cNvPr id="30724" name="Rectangle 4"/>
          <p:cNvSpPr>
            <a:spLocks noGrp="1" noChangeArrowheads="1"/>
          </p:cNvSpPr>
          <p:nvPr>
            <p:ph type="ftr" sz="quarter" idx="2"/>
          </p:nvPr>
        </p:nvSpPr>
        <p:spPr bwMode="auto">
          <a:xfrm>
            <a:off x="0" y="8833733"/>
            <a:ext cx="3035925" cy="4626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596" tIns="46798" rIns="93596" bIns="46798" numCol="1" anchor="b" anchorCtr="0" compatLnSpc="1">
            <a:prstTxWarp prst="textNoShape">
              <a:avLst/>
            </a:prstTxWarp>
          </a:bodyPr>
          <a:lstStyle>
            <a:lvl1pPr algn="l" defTabSz="935038">
              <a:defRPr sz="1200">
                <a:latin typeface="Times New Roman" pitchFamily="18" charset="0"/>
              </a:defRPr>
            </a:lvl1pPr>
          </a:lstStyle>
          <a:p>
            <a:pPr>
              <a:defRPr/>
            </a:pPr>
            <a:endParaRPr lang="en-US"/>
          </a:p>
        </p:txBody>
      </p:sp>
      <p:sp>
        <p:nvSpPr>
          <p:cNvPr id="30725" name="Rectangle 5"/>
          <p:cNvSpPr>
            <a:spLocks noGrp="1" noChangeArrowheads="1"/>
          </p:cNvSpPr>
          <p:nvPr>
            <p:ph type="sldNum" sz="quarter" idx="3"/>
          </p:nvPr>
        </p:nvSpPr>
        <p:spPr bwMode="auto">
          <a:xfrm>
            <a:off x="3974475" y="8833733"/>
            <a:ext cx="3035925" cy="4626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596" tIns="46798" rIns="93596" bIns="46798" numCol="1" anchor="b" anchorCtr="0" compatLnSpc="1">
            <a:prstTxWarp prst="textNoShape">
              <a:avLst/>
            </a:prstTxWarp>
          </a:bodyPr>
          <a:lstStyle>
            <a:lvl1pPr algn="r" defTabSz="935038">
              <a:defRPr sz="1200">
                <a:latin typeface="Times New Roman" pitchFamily="18" charset="0"/>
              </a:defRPr>
            </a:lvl1pPr>
          </a:lstStyle>
          <a:p>
            <a:pPr>
              <a:defRPr/>
            </a:pPr>
            <a:fld id="{7F23718C-D878-4F67-BBA8-97C5F0DB0C8E}" type="slidenum">
              <a:rPr lang="en-US"/>
              <a:pPr>
                <a:defRPr/>
              </a:pPr>
              <a:t>‹#›</a:t>
            </a:fld>
            <a:endParaRPr lang="en-US"/>
          </a:p>
        </p:txBody>
      </p:sp>
    </p:spTree>
    <p:extLst>
      <p:ext uri="{BB962C8B-B14F-4D97-AF65-F5344CB8AC3E}">
        <p14:creationId xmlns:p14="http://schemas.microsoft.com/office/powerpoint/2010/main" val="23704609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4"/>
          <p:cNvSpPr>
            <a:spLocks noGrp="1" noRot="1" noChangeAspect="1" noChangeArrowheads="1" noTextEdit="1"/>
          </p:cNvSpPr>
          <p:nvPr>
            <p:ph type="sldImg" idx="2"/>
          </p:nvPr>
        </p:nvSpPr>
        <p:spPr bwMode="auto">
          <a:xfrm>
            <a:off x="-346075" y="350838"/>
            <a:ext cx="7683500" cy="5764212"/>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8613" name="Rectangle 1029"/>
          <p:cNvSpPr>
            <a:spLocks noGrp="1" noChangeArrowheads="1"/>
          </p:cNvSpPr>
          <p:nvPr>
            <p:ph type="body" sz="quarter" idx="3"/>
          </p:nvPr>
        </p:nvSpPr>
        <p:spPr bwMode="auto">
          <a:xfrm>
            <a:off x="701519" y="6333174"/>
            <a:ext cx="5607362" cy="26038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Tree>
    <p:extLst>
      <p:ext uri="{BB962C8B-B14F-4D97-AF65-F5344CB8AC3E}">
        <p14:creationId xmlns:p14="http://schemas.microsoft.com/office/powerpoint/2010/main" val="371119834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xfrm>
            <a:off x="-247650" y="382588"/>
            <a:ext cx="7494588" cy="5621337"/>
          </a:xfrm>
          <a:ln/>
        </p:spPr>
      </p:sp>
      <p:sp>
        <p:nvSpPr>
          <p:cNvPr id="52227" name="Rectangle 4"/>
          <p:cNvSpPr>
            <a:spLocks noGrp="1" noChangeArrowheads="1"/>
          </p:cNvSpPr>
          <p:nvPr>
            <p:ph type="body" idx="1"/>
          </p:nvPr>
        </p:nvSpPr>
        <p:spPr>
          <a:noFill/>
        </p:spPr>
        <p:txBody>
          <a:bodyPr/>
          <a:lstStyle/>
          <a:p>
            <a:pPr eaLnBrk="1" hangingPunct="1"/>
            <a:r>
              <a:rPr lang="en-US" dirty="0" smtClean="0"/>
              <a:t>11250a </a:t>
            </a:r>
          </a:p>
          <a:p>
            <a:pPr eaLnBrk="1" hangingPunct="1"/>
            <a:r>
              <a:rPr lang="en-US" dirty="0" smtClean="0"/>
              <a:t>Note:  vertical expressions for subgroups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Q.18ab</a:t>
            </a:r>
            <a:endParaRPr lang="en-US" dirty="0"/>
          </a:p>
        </p:txBody>
      </p:sp>
    </p:spTree>
    <p:extLst>
      <p:ext uri="{BB962C8B-B14F-4D97-AF65-F5344CB8AC3E}">
        <p14:creationId xmlns:p14="http://schemas.microsoft.com/office/powerpoint/2010/main" val="18554283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5198503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Banners</a:t>
            </a:r>
            <a:endParaRPr lang="en-US" dirty="0"/>
          </a:p>
        </p:txBody>
      </p:sp>
    </p:spTree>
    <p:extLst>
      <p:ext uri="{BB962C8B-B14F-4D97-AF65-F5344CB8AC3E}">
        <p14:creationId xmlns:p14="http://schemas.microsoft.com/office/powerpoint/2010/main" val="12067133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8201663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Q.20</a:t>
            </a:r>
            <a:endParaRPr lang="en-US" dirty="0"/>
          </a:p>
        </p:txBody>
      </p:sp>
    </p:spTree>
    <p:extLst>
      <p:ext uri="{BB962C8B-B14F-4D97-AF65-F5344CB8AC3E}">
        <p14:creationId xmlns:p14="http://schemas.microsoft.com/office/powerpoint/2010/main" val="13397759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Q.21</a:t>
            </a:r>
            <a:endParaRPr lang="en-US" dirty="0"/>
          </a:p>
        </p:txBody>
      </p:sp>
    </p:spTree>
    <p:extLst>
      <p:ext uri="{BB962C8B-B14F-4D97-AF65-F5344CB8AC3E}">
        <p14:creationId xmlns:p14="http://schemas.microsoft.com/office/powerpoint/2010/main" val="4132397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Banner x banner</a:t>
            </a:r>
            <a:endParaRPr lang="en-US" dirty="0"/>
          </a:p>
        </p:txBody>
      </p:sp>
    </p:spTree>
    <p:extLst>
      <p:ext uri="{BB962C8B-B14F-4D97-AF65-F5344CB8AC3E}">
        <p14:creationId xmlns:p14="http://schemas.microsoft.com/office/powerpoint/2010/main" val="36980089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Q.17</a:t>
            </a:r>
            <a:endParaRPr lang="en-US" dirty="0"/>
          </a:p>
        </p:txBody>
      </p:sp>
    </p:spTree>
    <p:extLst>
      <p:ext uri="{BB962C8B-B14F-4D97-AF65-F5344CB8AC3E}">
        <p14:creationId xmlns:p14="http://schemas.microsoft.com/office/powerpoint/2010/main" val="13397759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Q.29c</a:t>
            </a:r>
            <a:endParaRPr lang="en-US" dirty="0"/>
          </a:p>
        </p:txBody>
      </p:sp>
    </p:spTree>
    <p:extLst>
      <p:ext uri="{BB962C8B-B14F-4D97-AF65-F5344CB8AC3E}">
        <p14:creationId xmlns:p14="http://schemas.microsoft.com/office/powerpoint/2010/main" val="18554283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737141270"/>
      </p:ext>
    </p:extLst>
  </p:cSld>
  <p:clrMapOvr>
    <a:masterClrMapping/>
  </p:clrMapOvr>
  <p:transition spd="slow">
    <p:pull dir="rd"/>
  </p:transition>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9"/>
          <p:cNvSpPr>
            <a:spLocks noGrp="1" noChangeArrowheads="1"/>
          </p:cNvSpPr>
          <p:nvPr>
            <p:ph type="sldNum" sz="quarter" idx="10"/>
          </p:nvPr>
        </p:nvSpPr>
        <p:spPr>
          <a:ln/>
        </p:spPr>
        <p:txBody>
          <a:bodyPr/>
          <a:lstStyle>
            <a:lvl1pPr>
              <a:defRPr/>
            </a:lvl1pPr>
          </a:lstStyle>
          <a:p>
            <a:pPr>
              <a:defRPr/>
            </a:pPr>
            <a:fld id="{390C389E-EA88-419C-892E-C35565F9E599}" type="slidenum">
              <a:rPr lang="en-US"/>
              <a:pPr>
                <a:defRPr/>
              </a:pPr>
              <a:t>‹#›</a:t>
            </a:fld>
            <a:endParaRPr lang="en-US"/>
          </a:p>
        </p:txBody>
      </p:sp>
    </p:spTree>
    <p:extLst>
      <p:ext uri="{BB962C8B-B14F-4D97-AF65-F5344CB8AC3E}">
        <p14:creationId xmlns:p14="http://schemas.microsoft.com/office/powerpoint/2010/main" val="803371042"/>
      </p:ext>
    </p:extLst>
  </p:cSld>
  <p:clrMapOvr>
    <a:masterClrMapping/>
  </p:clrMapOvr>
  <p:transition spd="slow">
    <p:pull dir="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61125" y="292100"/>
            <a:ext cx="1997075" cy="55753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69900" y="292100"/>
            <a:ext cx="5838825" cy="5575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9"/>
          <p:cNvSpPr>
            <a:spLocks noGrp="1" noChangeArrowheads="1"/>
          </p:cNvSpPr>
          <p:nvPr>
            <p:ph type="sldNum" sz="quarter" idx="10"/>
          </p:nvPr>
        </p:nvSpPr>
        <p:spPr>
          <a:ln/>
        </p:spPr>
        <p:txBody>
          <a:bodyPr/>
          <a:lstStyle>
            <a:lvl1pPr>
              <a:defRPr/>
            </a:lvl1pPr>
          </a:lstStyle>
          <a:p>
            <a:pPr>
              <a:defRPr/>
            </a:pPr>
            <a:fld id="{4F9EF859-070C-4B36-8895-241B35D42098}" type="slidenum">
              <a:rPr lang="en-US"/>
              <a:pPr>
                <a:defRPr/>
              </a:pPr>
              <a:t>‹#›</a:t>
            </a:fld>
            <a:endParaRPr lang="en-US"/>
          </a:p>
        </p:txBody>
      </p:sp>
    </p:spTree>
    <p:extLst>
      <p:ext uri="{BB962C8B-B14F-4D97-AF65-F5344CB8AC3E}">
        <p14:creationId xmlns:p14="http://schemas.microsoft.com/office/powerpoint/2010/main" val="3505614123"/>
      </p:ext>
    </p:extLst>
  </p:cSld>
  <p:clrMapOvr>
    <a:masterClrMapping/>
  </p:clrMapOvr>
  <p:transition spd="slow">
    <p:pull dir="r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69900" y="292100"/>
            <a:ext cx="78359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85800" y="1752600"/>
            <a:ext cx="7772400" cy="4114800"/>
          </a:xfrm>
        </p:spPr>
        <p:txBody>
          <a:bodyPr/>
          <a:lstStyle/>
          <a:p>
            <a:pPr lvl="0"/>
            <a:endParaRPr lang="en-US" noProof="0" smtClean="0"/>
          </a:p>
        </p:txBody>
      </p:sp>
      <p:sp>
        <p:nvSpPr>
          <p:cNvPr id="4" name="Rectangle 29"/>
          <p:cNvSpPr>
            <a:spLocks noGrp="1" noChangeArrowheads="1"/>
          </p:cNvSpPr>
          <p:nvPr>
            <p:ph type="sldNum" sz="quarter" idx="10"/>
          </p:nvPr>
        </p:nvSpPr>
        <p:spPr>
          <a:ln/>
        </p:spPr>
        <p:txBody>
          <a:bodyPr/>
          <a:lstStyle>
            <a:lvl1pPr>
              <a:defRPr/>
            </a:lvl1pPr>
          </a:lstStyle>
          <a:p>
            <a:pPr>
              <a:defRPr/>
            </a:pPr>
            <a:fld id="{6AB068AB-2B9B-4791-86A3-2D6CF3825551}" type="slidenum">
              <a:rPr lang="en-US"/>
              <a:pPr>
                <a:defRPr/>
              </a:pPr>
              <a:t>‹#›</a:t>
            </a:fld>
            <a:endParaRPr lang="en-US"/>
          </a:p>
        </p:txBody>
      </p:sp>
    </p:spTree>
    <p:extLst>
      <p:ext uri="{BB962C8B-B14F-4D97-AF65-F5344CB8AC3E}">
        <p14:creationId xmlns:p14="http://schemas.microsoft.com/office/powerpoint/2010/main" val="670109469"/>
      </p:ext>
    </p:extLst>
  </p:cSld>
  <p:clrMapOvr>
    <a:masterClrMapping/>
  </p:clrMapOvr>
  <p:transition spd="slow">
    <p:pull dir="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chartAndTx" preserve="1">
  <p:cSld name="Title,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469900" y="292100"/>
            <a:ext cx="7835900" cy="1143000"/>
          </a:xfrm>
        </p:spPr>
        <p:txBody>
          <a:bodyPr/>
          <a:lstStyle/>
          <a:p>
            <a:r>
              <a:rPr lang="en-US" smtClean="0"/>
              <a:t>Click to edit Master title style</a:t>
            </a:r>
            <a:endParaRPr lang="en-US"/>
          </a:p>
        </p:txBody>
      </p:sp>
      <p:sp>
        <p:nvSpPr>
          <p:cNvPr id="3" name="Chart Placeholder 2"/>
          <p:cNvSpPr>
            <a:spLocks noGrp="1"/>
          </p:cNvSpPr>
          <p:nvPr>
            <p:ph type="chart" sz="half" idx="1"/>
          </p:nvPr>
        </p:nvSpPr>
        <p:spPr>
          <a:xfrm>
            <a:off x="685800" y="1752600"/>
            <a:ext cx="3810000" cy="4114800"/>
          </a:xfrm>
        </p:spPr>
        <p:txBody>
          <a:bodyPr/>
          <a:lstStyle/>
          <a:p>
            <a:pPr lvl="0"/>
            <a:endParaRPr lang="en-US" noProof="0" smtClean="0"/>
          </a:p>
        </p:txBody>
      </p:sp>
      <p:sp>
        <p:nvSpPr>
          <p:cNvPr id="4" name="Text Placeholder 3"/>
          <p:cNvSpPr>
            <a:spLocks noGrp="1"/>
          </p:cNvSpPr>
          <p:nvPr>
            <p:ph type="body" sz="half" idx="2"/>
          </p:nvPr>
        </p:nvSpPr>
        <p:spPr>
          <a:xfrm>
            <a:off x="4648200" y="17526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9"/>
          <p:cNvSpPr>
            <a:spLocks noGrp="1" noChangeArrowheads="1"/>
          </p:cNvSpPr>
          <p:nvPr>
            <p:ph type="sldNum" sz="quarter" idx="10"/>
          </p:nvPr>
        </p:nvSpPr>
        <p:spPr>
          <a:ln/>
        </p:spPr>
        <p:txBody>
          <a:bodyPr/>
          <a:lstStyle>
            <a:lvl1pPr>
              <a:defRPr/>
            </a:lvl1pPr>
          </a:lstStyle>
          <a:p>
            <a:pPr>
              <a:defRPr/>
            </a:pPr>
            <a:fld id="{67239B98-EC55-43F6-9F4C-FEA92D304E40}" type="slidenum">
              <a:rPr lang="en-US"/>
              <a:pPr>
                <a:defRPr/>
              </a:pPr>
              <a:t>‹#›</a:t>
            </a:fld>
            <a:endParaRPr lang="en-US"/>
          </a:p>
        </p:txBody>
      </p:sp>
    </p:spTree>
    <p:extLst>
      <p:ext uri="{BB962C8B-B14F-4D97-AF65-F5344CB8AC3E}">
        <p14:creationId xmlns:p14="http://schemas.microsoft.com/office/powerpoint/2010/main" val="1834559316"/>
      </p:ext>
    </p:extLst>
  </p:cSld>
  <p:clrMapOvr>
    <a:masterClrMapping/>
  </p:clrMapOvr>
  <p:transition spd="slow">
    <p:pull dir="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9"/>
          <p:cNvSpPr>
            <a:spLocks noGrp="1" noChangeArrowheads="1"/>
          </p:cNvSpPr>
          <p:nvPr>
            <p:ph type="sldNum" sz="quarter" idx="10"/>
          </p:nvPr>
        </p:nvSpPr>
        <p:spPr>
          <a:ln/>
        </p:spPr>
        <p:txBody>
          <a:bodyPr/>
          <a:lstStyle>
            <a:lvl1pPr>
              <a:defRPr/>
            </a:lvl1pPr>
          </a:lstStyle>
          <a:p>
            <a:pPr>
              <a:defRPr/>
            </a:pPr>
            <a:fld id="{92871B65-642A-4956-AD99-54792413B5FD}" type="slidenum">
              <a:rPr lang="en-US"/>
              <a:pPr>
                <a:defRPr/>
              </a:pPr>
              <a:t>‹#›</a:t>
            </a:fld>
            <a:endParaRPr lang="en-US"/>
          </a:p>
        </p:txBody>
      </p:sp>
    </p:spTree>
    <p:extLst>
      <p:ext uri="{BB962C8B-B14F-4D97-AF65-F5344CB8AC3E}">
        <p14:creationId xmlns:p14="http://schemas.microsoft.com/office/powerpoint/2010/main" val="1458305749"/>
      </p:ext>
    </p:extLst>
  </p:cSld>
  <p:clrMapOvr>
    <a:masterClrMapping/>
  </p:clrMapOvr>
  <p:transition spd="slow">
    <p:pull dir="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2667116"/>
            <a:ext cx="7772400" cy="1362075"/>
          </a:xfrm>
        </p:spPr>
        <p:txBody>
          <a:bodyPr anchor="ctr"/>
          <a:lstStyle>
            <a:lvl1pPr algn="ctr">
              <a:defRPr sz="4400" b="1" cap="all">
                <a:solidFill>
                  <a:srgbClr val="000066"/>
                </a:solidFill>
              </a:defRPr>
            </a:lvl1pPr>
          </a:lstStyle>
          <a:p>
            <a:r>
              <a:rPr lang="en-US" smtClean="0"/>
              <a:t>Click to edit Master title style</a:t>
            </a:r>
            <a:endParaRPr lang="en-US"/>
          </a:p>
        </p:txBody>
      </p:sp>
      <p:sp>
        <p:nvSpPr>
          <p:cNvPr id="4" name="Rectangle 29"/>
          <p:cNvSpPr>
            <a:spLocks noGrp="1" noChangeArrowheads="1"/>
          </p:cNvSpPr>
          <p:nvPr>
            <p:ph type="sldNum" sz="quarter" idx="10"/>
          </p:nvPr>
        </p:nvSpPr>
        <p:spPr>
          <a:ln/>
        </p:spPr>
        <p:txBody>
          <a:bodyPr/>
          <a:lstStyle>
            <a:lvl1pPr>
              <a:defRPr/>
            </a:lvl1pPr>
          </a:lstStyle>
          <a:p>
            <a:pPr>
              <a:defRPr/>
            </a:pPr>
            <a:fld id="{773A8D9D-64E9-4306-8D36-E616A295A43F}" type="slidenum">
              <a:rPr lang="en-US"/>
              <a:pPr>
                <a:defRPr/>
              </a:pPr>
              <a:t>‹#›</a:t>
            </a:fld>
            <a:endParaRPr lang="en-US"/>
          </a:p>
        </p:txBody>
      </p:sp>
    </p:spTree>
    <p:extLst>
      <p:ext uri="{BB962C8B-B14F-4D97-AF65-F5344CB8AC3E}">
        <p14:creationId xmlns:p14="http://schemas.microsoft.com/office/powerpoint/2010/main" val="3175898293"/>
      </p:ext>
    </p:extLst>
  </p:cSld>
  <p:clrMapOvr>
    <a:masterClrMapping/>
  </p:clrMapOvr>
  <p:transition spd="slow">
    <p:pull dir="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7526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526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9"/>
          <p:cNvSpPr>
            <a:spLocks noGrp="1" noChangeArrowheads="1"/>
          </p:cNvSpPr>
          <p:nvPr>
            <p:ph type="sldNum" sz="quarter" idx="10"/>
          </p:nvPr>
        </p:nvSpPr>
        <p:spPr>
          <a:ln/>
        </p:spPr>
        <p:txBody>
          <a:bodyPr/>
          <a:lstStyle>
            <a:lvl1pPr>
              <a:defRPr/>
            </a:lvl1pPr>
          </a:lstStyle>
          <a:p>
            <a:pPr>
              <a:defRPr/>
            </a:pPr>
            <a:fld id="{47364ADB-A2B8-43A6-B0F9-5D098760C5FE}" type="slidenum">
              <a:rPr lang="en-US"/>
              <a:pPr>
                <a:defRPr/>
              </a:pPr>
              <a:t>‹#›</a:t>
            </a:fld>
            <a:endParaRPr lang="en-US"/>
          </a:p>
        </p:txBody>
      </p:sp>
    </p:spTree>
    <p:extLst>
      <p:ext uri="{BB962C8B-B14F-4D97-AF65-F5344CB8AC3E}">
        <p14:creationId xmlns:p14="http://schemas.microsoft.com/office/powerpoint/2010/main" val="3131141783"/>
      </p:ext>
    </p:extLst>
  </p:cSld>
  <p:clrMapOvr>
    <a:masterClrMapping/>
  </p:clrMapOvr>
  <p:transition spd="slow">
    <p:pull dir="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9"/>
          <p:cNvSpPr>
            <a:spLocks noGrp="1" noChangeArrowheads="1"/>
          </p:cNvSpPr>
          <p:nvPr>
            <p:ph type="sldNum" sz="quarter" idx="10"/>
          </p:nvPr>
        </p:nvSpPr>
        <p:spPr>
          <a:ln/>
        </p:spPr>
        <p:txBody>
          <a:bodyPr/>
          <a:lstStyle>
            <a:lvl1pPr>
              <a:defRPr/>
            </a:lvl1pPr>
          </a:lstStyle>
          <a:p>
            <a:pPr>
              <a:defRPr/>
            </a:pPr>
            <a:fld id="{D82D3F97-03C6-4464-9DEB-5A2363B34F94}" type="slidenum">
              <a:rPr lang="en-US"/>
              <a:pPr>
                <a:defRPr/>
              </a:pPr>
              <a:t>‹#›</a:t>
            </a:fld>
            <a:endParaRPr lang="en-US"/>
          </a:p>
        </p:txBody>
      </p:sp>
    </p:spTree>
    <p:extLst>
      <p:ext uri="{BB962C8B-B14F-4D97-AF65-F5344CB8AC3E}">
        <p14:creationId xmlns:p14="http://schemas.microsoft.com/office/powerpoint/2010/main" val="1913542975"/>
      </p:ext>
    </p:extLst>
  </p:cSld>
  <p:clrMapOvr>
    <a:masterClrMapping/>
  </p:clrMapOvr>
  <p:transition spd="slow">
    <p:pull dir="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9"/>
          <p:cNvSpPr>
            <a:spLocks noGrp="1" noChangeArrowheads="1"/>
          </p:cNvSpPr>
          <p:nvPr>
            <p:ph type="sldNum" sz="quarter" idx="10"/>
          </p:nvPr>
        </p:nvSpPr>
        <p:spPr>
          <a:ln/>
        </p:spPr>
        <p:txBody>
          <a:bodyPr/>
          <a:lstStyle>
            <a:lvl1pPr>
              <a:defRPr/>
            </a:lvl1pPr>
          </a:lstStyle>
          <a:p>
            <a:pPr>
              <a:defRPr/>
            </a:pPr>
            <a:fld id="{8156BA16-E66C-4DDD-BC60-9500E3D28856}" type="slidenum">
              <a:rPr lang="en-US"/>
              <a:pPr>
                <a:defRPr/>
              </a:pPr>
              <a:t>‹#›</a:t>
            </a:fld>
            <a:endParaRPr lang="en-US"/>
          </a:p>
        </p:txBody>
      </p:sp>
    </p:spTree>
    <p:extLst>
      <p:ext uri="{BB962C8B-B14F-4D97-AF65-F5344CB8AC3E}">
        <p14:creationId xmlns:p14="http://schemas.microsoft.com/office/powerpoint/2010/main" val="1379047120"/>
      </p:ext>
    </p:extLst>
  </p:cSld>
  <p:clrMapOvr>
    <a:masterClrMapping/>
  </p:clrMapOvr>
  <p:transition spd="slow">
    <p:pull dir="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9"/>
          <p:cNvSpPr>
            <a:spLocks noGrp="1" noChangeArrowheads="1"/>
          </p:cNvSpPr>
          <p:nvPr>
            <p:ph type="sldNum" sz="quarter" idx="10"/>
          </p:nvPr>
        </p:nvSpPr>
        <p:spPr>
          <a:ln/>
        </p:spPr>
        <p:txBody>
          <a:bodyPr/>
          <a:lstStyle>
            <a:lvl1pPr>
              <a:defRPr/>
            </a:lvl1pPr>
          </a:lstStyle>
          <a:p>
            <a:pPr>
              <a:defRPr/>
            </a:pPr>
            <a:fld id="{2F2503B9-E1CF-4233-9D34-5E0F3CCCBF8A}" type="slidenum">
              <a:rPr lang="en-US"/>
              <a:pPr>
                <a:defRPr/>
              </a:pPr>
              <a:t>‹#›</a:t>
            </a:fld>
            <a:endParaRPr lang="en-US"/>
          </a:p>
        </p:txBody>
      </p:sp>
    </p:spTree>
    <p:extLst>
      <p:ext uri="{BB962C8B-B14F-4D97-AF65-F5344CB8AC3E}">
        <p14:creationId xmlns:p14="http://schemas.microsoft.com/office/powerpoint/2010/main" val="3062790048"/>
      </p:ext>
    </p:extLst>
  </p:cSld>
  <p:clrMapOvr>
    <a:masterClrMapping/>
  </p:clrMapOvr>
  <p:transition spd="slow">
    <p:pull dir="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9"/>
          <p:cNvSpPr>
            <a:spLocks noGrp="1" noChangeArrowheads="1"/>
          </p:cNvSpPr>
          <p:nvPr>
            <p:ph type="sldNum" sz="quarter" idx="10"/>
          </p:nvPr>
        </p:nvSpPr>
        <p:spPr>
          <a:ln/>
        </p:spPr>
        <p:txBody>
          <a:bodyPr/>
          <a:lstStyle>
            <a:lvl1pPr>
              <a:defRPr/>
            </a:lvl1pPr>
          </a:lstStyle>
          <a:p>
            <a:pPr>
              <a:defRPr/>
            </a:pPr>
            <a:fld id="{9C372A62-E5AE-495A-AD53-535B399F9E04}" type="slidenum">
              <a:rPr lang="en-US"/>
              <a:pPr>
                <a:defRPr/>
              </a:pPr>
              <a:t>‹#›</a:t>
            </a:fld>
            <a:endParaRPr lang="en-US"/>
          </a:p>
        </p:txBody>
      </p:sp>
    </p:spTree>
    <p:extLst>
      <p:ext uri="{BB962C8B-B14F-4D97-AF65-F5344CB8AC3E}">
        <p14:creationId xmlns:p14="http://schemas.microsoft.com/office/powerpoint/2010/main" val="1717684342"/>
      </p:ext>
    </p:extLst>
  </p:cSld>
  <p:clrMapOvr>
    <a:masterClrMapping/>
  </p:clrMapOvr>
  <p:transition spd="slow">
    <p:pull dir="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9"/>
          <p:cNvSpPr>
            <a:spLocks noGrp="1" noChangeArrowheads="1"/>
          </p:cNvSpPr>
          <p:nvPr>
            <p:ph type="sldNum" sz="quarter" idx="10"/>
          </p:nvPr>
        </p:nvSpPr>
        <p:spPr>
          <a:ln/>
        </p:spPr>
        <p:txBody>
          <a:bodyPr/>
          <a:lstStyle>
            <a:lvl1pPr>
              <a:defRPr/>
            </a:lvl1pPr>
          </a:lstStyle>
          <a:p>
            <a:pPr>
              <a:defRPr/>
            </a:pPr>
            <a:fld id="{27343D04-45C6-4147-AAB6-A6E67E96F3B1}" type="slidenum">
              <a:rPr lang="en-US"/>
              <a:pPr>
                <a:defRPr/>
              </a:pPr>
              <a:t>‹#›</a:t>
            </a:fld>
            <a:endParaRPr lang="en-US"/>
          </a:p>
        </p:txBody>
      </p:sp>
    </p:spTree>
    <p:extLst>
      <p:ext uri="{BB962C8B-B14F-4D97-AF65-F5344CB8AC3E}">
        <p14:creationId xmlns:p14="http://schemas.microsoft.com/office/powerpoint/2010/main" val="3435001346"/>
      </p:ext>
    </p:extLst>
  </p:cSld>
  <p:clrMapOvr>
    <a:masterClrMapping/>
  </p:clrMapOvr>
  <p:transition spd="slow">
    <p:pull dir="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1"/>
          <p:cNvSpPr/>
          <p:nvPr userDrawn="1"/>
        </p:nvSpPr>
        <p:spPr bwMode="auto">
          <a:xfrm>
            <a:off x="-10099" y="6527800"/>
            <a:ext cx="9145434" cy="334224"/>
          </a:xfrm>
          <a:prstGeom prst="rect">
            <a:avLst/>
          </a:prstGeom>
          <a:solidFill>
            <a:srgbClr val="000066"/>
          </a:solidFill>
          <a:ln w="9525" cap="flat" cmpd="sng" algn="ctr">
            <a:noFill/>
            <a:prstDash val="solid"/>
            <a:round/>
            <a:headEnd type="none" w="med" len="med"/>
            <a:tailEnd type="none" w="med" len="med"/>
          </a:ln>
          <a:effectLst>
            <a:innerShdw blurRad="38100" dist="63500">
              <a:prstClr val="black"/>
            </a:innerShdw>
          </a:effectLst>
          <a:scene3d>
            <a:camera prst="orthographicFront"/>
            <a:lightRig rig="threePt" dir="t"/>
          </a:scene3d>
          <a:sp3d>
            <a:bevelT/>
          </a:sp3d>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p:txBody>
      </p:sp>
      <p:cxnSp>
        <p:nvCxnSpPr>
          <p:cNvPr id="4" name="Straight Connector 3"/>
          <p:cNvCxnSpPr/>
          <p:nvPr userDrawn="1"/>
        </p:nvCxnSpPr>
        <p:spPr bwMode="auto">
          <a:xfrm>
            <a:off x="-22169" y="6516040"/>
            <a:ext cx="9166169" cy="0"/>
          </a:xfrm>
          <a:prstGeom prst="line">
            <a:avLst/>
          </a:prstGeom>
          <a:solidFill>
            <a:schemeClr val="accent1"/>
          </a:solidFill>
          <a:ln w="38100" cap="flat" cmpd="sng" algn="ctr">
            <a:solidFill>
              <a:srgbClr val="E6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27" name="Rectangle 2"/>
          <p:cNvSpPr>
            <a:spLocks noGrp="1" noChangeArrowheads="1"/>
          </p:cNvSpPr>
          <p:nvPr userDrawn="1">
            <p:ph type="title"/>
          </p:nvPr>
        </p:nvSpPr>
        <p:spPr bwMode="auto">
          <a:xfrm>
            <a:off x="469900" y="292100"/>
            <a:ext cx="78359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8" name="Rectangle 3"/>
          <p:cNvSpPr>
            <a:spLocks noGrp="1" noChangeArrowheads="1"/>
          </p:cNvSpPr>
          <p:nvPr userDrawn="1">
            <p:ph type="body" idx="1"/>
          </p:nvPr>
        </p:nvSpPr>
        <p:spPr bwMode="auto">
          <a:xfrm>
            <a:off x="685800" y="17526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53" name="Rectangle 29"/>
          <p:cNvSpPr>
            <a:spLocks noGrp="1" noChangeArrowheads="1"/>
          </p:cNvSpPr>
          <p:nvPr userDrawn="1">
            <p:ph type="sldNum" sz="quarter" idx="4"/>
          </p:nvPr>
        </p:nvSpPr>
        <p:spPr bwMode="auto">
          <a:xfrm>
            <a:off x="177800" y="6578218"/>
            <a:ext cx="584200" cy="3018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050">
                <a:solidFill>
                  <a:schemeClr val="bg1">
                    <a:lumMod val="95000"/>
                  </a:schemeClr>
                </a:solidFill>
                <a:latin typeface="Arial" charset="0"/>
              </a:defRPr>
            </a:lvl1pPr>
          </a:lstStyle>
          <a:p>
            <a:pPr>
              <a:defRPr/>
            </a:pPr>
            <a:fld id="{B5D8C01E-2EBF-4AF0-A0DC-0BAF3B98442B}" type="slidenum">
              <a:rPr lang="en-US" smtClean="0"/>
              <a:pPr>
                <a:defRPr/>
              </a:pPr>
              <a:t>‹#›</a:t>
            </a:fld>
            <a:endParaRPr lang="en-US"/>
          </a:p>
        </p:txBody>
      </p:sp>
      <p:sp>
        <p:nvSpPr>
          <p:cNvPr id="1030" name="Text Box 31"/>
          <p:cNvSpPr txBox="1">
            <a:spLocks noChangeArrowheads="1"/>
          </p:cNvSpPr>
          <p:nvPr userDrawn="1"/>
        </p:nvSpPr>
        <p:spPr bwMode="auto">
          <a:xfrm>
            <a:off x="993594" y="6585235"/>
            <a:ext cx="7970772"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algn="ctr" eaLnBrk="0" fontAlgn="base" hangingPunct="0">
              <a:spcBef>
                <a:spcPct val="0"/>
              </a:spcBef>
              <a:spcAft>
                <a:spcPct val="0"/>
              </a:spcAft>
              <a:defRPr sz="1400">
                <a:solidFill>
                  <a:schemeClr val="tx1"/>
                </a:solidFill>
                <a:latin typeface="Arial" charset="0"/>
              </a:defRPr>
            </a:lvl6pPr>
            <a:lvl7pPr marL="2971800" indent="-228600" algn="ctr" eaLnBrk="0" fontAlgn="base" hangingPunct="0">
              <a:spcBef>
                <a:spcPct val="0"/>
              </a:spcBef>
              <a:spcAft>
                <a:spcPct val="0"/>
              </a:spcAft>
              <a:defRPr sz="1400">
                <a:solidFill>
                  <a:schemeClr val="tx1"/>
                </a:solidFill>
                <a:latin typeface="Arial" charset="0"/>
              </a:defRPr>
            </a:lvl7pPr>
            <a:lvl8pPr marL="3429000" indent="-228600" algn="ctr" eaLnBrk="0" fontAlgn="base" hangingPunct="0">
              <a:spcBef>
                <a:spcPct val="0"/>
              </a:spcBef>
              <a:spcAft>
                <a:spcPct val="0"/>
              </a:spcAft>
              <a:defRPr sz="1400">
                <a:solidFill>
                  <a:schemeClr val="tx1"/>
                </a:solidFill>
                <a:latin typeface="Arial" charset="0"/>
              </a:defRPr>
            </a:lvl8pPr>
            <a:lvl9pPr marL="3886200" indent="-228600" algn="ctr" eaLnBrk="0" fontAlgn="base" hangingPunct="0">
              <a:spcBef>
                <a:spcPct val="0"/>
              </a:spcBef>
              <a:spcAft>
                <a:spcPct val="0"/>
              </a:spcAft>
              <a:defRPr sz="1400">
                <a:solidFill>
                  <a:schemeClr val="tx1"/>
                </a:solidFill>
                <a:latin typeface="Arial" charset="0"/>
              </a:defRPr>
            </a:lvl9pPr>
          </a:lstStyle>
          <a:p>
            <a:pPr algn="r" eaLnBrk="1" hangingPunct="1">
              <a:defRPr/>
            </a:pPr>
            <a:r>
              <a:rPr lang="en-US" sz="1200" b="1" baseline="0" dirty="0" smtClean="0">
                <a:solidFill>
                  <a:schemeClr val="bg1">
                    <a:lumMod val="95000"/>
                  </a:schemeClr>
                </a:solidFill>
              </a:rPr>
              <a:t>Attitudes among Likely Arkansas Voters Age 50+ </a:t>
            </a:r>
            <a:r>
              <a:rPr lang="en-US" sz="1200" b="1" dirty="0" smtClean="0">
                <a:solidFill>
                  <a:schemeClr val="bg1">
                    <a:lumMod val="95000"/>
                  </a:schemeClr>
                </a:solidFill>
              </a:rPr>
              <a:t>– June 2014 – Hart/North Star</a:t>
            </a:r>
            <a:r>
              <a:rPr lang="en-US" sz="1200" b="1" baseline="0" dirty="0" smtClean="0">
                <a:solidFill>
                  <a:schemeClr val="bg1">
                    <a:lumMod val="95000"/>
                  </a:schemeClr>
                </a:solidFill>
              </a:rPr>
              <a:t> Opinion Research for AARP</a:t>
            </a:r>
            <a:endParaRPr lang="en-US" sz="1200" i="1" dirty="0" smtClean="0">
              <a:solidFill>
                <a:schemeClr val="bg1">
                  <a:lumMod val="95000"/>
                </a:schemeClr>
              </a:solidFill>
            </a:endParaRPr>
          </a:p>
        </p:txBody>
      </p:sp>
      <p:cxnSp>
        <p:nvCxnSpPr>
          <p:cNvPr id="12" name="Straight Connector 11"/>
          <p:cNvCxnSpPr/>
          <p:nvPr userDrawn="1"/>
        </p:nvCxnSpPr>
        <p:spPr bwMode="auto">
          <a:xfrm>
            <a:off x="-11017" y="26012"/>
            <a:ext cx="9155017" cy="0"/>
          </a:xfrm>
          <a:prstGeom prst="line">
            <a:avLst/>
          </a:prstGeom>
          <a:solidFill>
            <a:schemeClr val="accent1"/>
          </a:solidFill>
          <a:ln w="76200" cap="flat" cmpd="sng" algn="ctr">
            <a:solidFill>
              <a:srgbClr val="E6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21" name="Picture 20"/>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7928653" y="126195"/>
            <a:ext cx="1133249" cy="291963"/>
          </a:xfrm>
          <a:prstGeom prst="rect">
            <a:avLst/>
          </a:prstGeom>
        </p:spPr>
      </p:pic>
    </p:spTree>
  </p:cSld>
  <p:clrMap bg1="lt1" tx1="dk1" bg2="lt2" tx2="dk2" accent1="accent1" accent2="accent2" accent3="accent3" accent4="accent4" accent5="accent5" accent6="accent6" hlink="hlink" folHlink="folHlink"/>
  <p:sldLayoutIdLst>
    <p:sldLayoutId id="2147484138" r:id="rId1"/>
    <p:sldLayoutId id="2147484116" r:id="rId2"/>
    <p:sldLayoutId id="2147484117" r:id="rId3"/>
    <p:sldLayoutId id="2147484118" r:id="rId4"/>
    <p:sldLayoutId id="2147484119" r:id="rId5"/>
    <p:sldLayoutId id="2147484120" r:id="rId6"/>
    <p:sldLayoutId id="2147484121" r:id="rId7"/>
    <p:sldLayoutId id="2147484122" r:id="rId8"/>
    <p:sldLayoutId id="2147484123" r:id="rId9"/>
    <p:sldLayoutId id="2147484124" r:id="rId10"/>
    <p:sldLayoutId id="2147484125" r:id="rId11"/>
    <p:sldLayoutId id="2147484126" r:id="rId12"/>
    <p:sldLayoutId id="2147484127" r:id="rId13"/>
  </p:sldLayoutIdLst>
  <p:transition spd="slow">
    <p:pull dir="rd"/>
  </p:transition>
  <p:timing>
    <p:tnLst>
      <p:par>
        <p:cTn id="1" dur="indefinite" restart="never" nodeType="tmRoot"/>
      </p:par>
    </p:tnLst>
  </p:timing>
  <p:hf hdr="0" ftr="0" dt="0"/>
  <p:txStyles>
    <p:titleStyle>
      <a:lvl1pPr algn="l" rtl="0" eaLnBrk="0" fontAlgn="base" hangingPunct="0">
        <a:lnSpc>
          <a:spcPct val="80000"/>
        </a:lnSpc>
        <a:spcBef>
          <a:spcPct val="0"/>
        </a:spcBef>
        <a:spcAft>
          <a:spcPct val="0"/>
        </a:spcAft>
        <a:defRPr sz="2800" b="1">
          <a:solidFill>
            <a:srgbClr val="000066"/>
          </a:solidFill>
          <a:latin typeface="Calibri" pitchFamily="34" charset="0"/>
          <a:ea typeface="+mj-ea"/>
          <a:cs typeface="+mj-cs"/>
        </a:defRPr>
      </a:lvl1pPr>
      <a:lvl2pPr algn="l" rtl="0" eaLnBrk="0" fontAlgn="base" hangingPunct="0">
        <a:lnSpc>
          <a:spcPct val="80000"/>
        </a:lnSpc>
        <a:spcBef>
          <a:spcPct val="0"/>
        </a:spcBef>
        <a:spcAft>
          <a:spcPct val="0"/>
        </a:spcAft>
        <a:defRPr sz="2800" b="1">
          <a:solidFill>
            <a:schemeClr val="tx2"/>
          </a:solidFill>
          <a:latin typeface="Arial" charset="0"/>
        </a:defRPr>
      </a:lvl2pPr>
      <a:lvl3pPr algn="l" rtl="0" eaLnBrk="0" fontAlgn="base" hangingPunct="0">
        <a:lnSpc>
          <a:spcPct val="80000"/>
        </a:lnSpc>
        <a:spcBef>
          <a:spcPct val="0"/>
        </a:spcBef>
        <a:spcAft>
          <a:spcPct val="0"/>
        </a:spcAft>
        <a:defRPr sz="2800" b="1">
          <a:solidFill>
            <a:schemeClr val="tx2"/>
          </a:solidFill>
          <a:latin typeface="Arial" charset="0"/>
        </a:defRPr>
      </a:lvl3pPr>
      <a:lvl4pPr algn="l" rtl="0" eaLnBrk="0" fontAlgn="base" hangingPunct="0">
        <a:lnSpc>
          <a:spcPct val="80000"/>
        </a:lnSpc>
        <a:spcBef>
          <a:spcPct val="0"/>
        </a:spcBef>
        <a:spcAft>
          <a:spcPct val="0"/>
        </a:spcAft>
        <a:defRPr sz="2800" b="1">
          <a:solidFill>
            <a:schemeClr val="tx2"/>
          </a:solidFill>
          <a:latin typeface="Arial" charset="0"/>
        </a:defRPr>
      </a:lvl4pPr>
      <a:lvl5pPr algn="l" rtl="0" eaLnBrk="0" fontAlgn="base" hangingPunct="0">
        <a:lnSpc>
          <a:spcPct val="80000"/>
        </a:lnSpc>
        <a:spcBef>
          <a:spcPct val="0"/>
        </a:spcBef>
        <a:spcAft>
          <a:spcPct val="0"/>
        </a:spcAft>
        <a:defRPr sz="2800" b="1">
          <a:solidFill>
            <a:schemeClr val="tx2"/>
          </a:solidFill>
          <a:latin typeface="Arial" charset="0"/>
        </a:defRPr>
      </a:lvl5pPr>
      <a:lvl6pPr marL="457200" algn="l" rtl="0" fontAlgn="base">
        <a:lnSpc>
          <a:spcPct val="80000"/>
        </a:lnSpc>
        <a:spcBef>
          <a:spcPct val="0"/>
        </a:spcBef>
        <a:spcAft>
          <a:spcPct val="0"/>
        </a:spcAft>
        <a:defRPr sz="2800" b="1">
          <a:solidFill>
            <a:schemeClr val="tx2"/>
          </a:solidFill>
          <a:latin typeface="Arial" charset="0"/>
        </a:defRPr>
      </a:lvl6pPr>
      <a:lvl7pPr marL="914400" algn="l" rtl="0" fontAlgn="base">
        <a:lnSpc>
          <a:spcPct val="80000"/>
        </a:lnSpc>
        <a:spcBef>
          <a:spcPct val="0"/>
        </a:spcBef>
        <a:spcAft>
          <a:spcPct val="0"/>
        </a:spcAft>
        <a:defRPr sz="2800" b="1">
          <a:solidFill>
            <a:schemeClr val="tx2"/>
          </a:solidFill>
          <a:latin typeface="Arial" charset="0"/>
        </a:defRPr>
      </a:lvl7pPr>
      <a:lvl8pPr marL="1371600" algn="l" rtl="0" fontAlgn="base">
        <a:lnSpc>
          <a:spcPct val="80000"/>
        </a:lnSpc>
        <a:spcBef>
          <a:spcPct val="0"/>
        </a:spcBef>
        <a:spcAft>
          <a:spcPct val="0"/>
        </a:spcAft>
        <a:defRPr sz="2800" b="1">
          <a:solidFill>
            <a:schemeClr val="tx2"/>
          </a:solidFill>
          <a:latin typeface="Arial" charset="0"/>
        </a:defRPr>
      </a:lvl8pPr>
      <a:lvl9pPr marL="1828800" algn="l" rtl="0" fontAlgn="base">
        <a:lnSpc>
          <a:spcPct val="80000"/>
        </a:lnSpc>
        <a:spcBef>
          <a:spcPct val="0"/>
        </a:spcBef>
        <a:spcAft>
          <a:spcPct val="0"/>
        </a:spcAft>
        <a:defRPr sz="2800" b="1">
          <a:solidFill>
            <a:schemeClr val="tx2"/>
          </a:solidFill>
          <a:latin typeface="Arial" charset="0"/>
        </a:defRPr>
      </a:lvl9pPr>
    </p:titleStyle>
    <p:bodyStyle>
      <a:lvl1pPr marL="342900" indent="-342900" algn="l" rtl="0" eaLnBrk="0" fontAlgn="base" hangingPunct="0">
        <a:spcBef>
          <a:spcPct val="20000"/>
        </a:spcBef>
        <a:spcAft>
          <a:spcPct val="0"/>
        </a:spcAft>
        <a:buClr>
          <a:srgbClr val="E60000"/>
        </a:buClr>
        <a:buFont typeface="Wingdings" pitchFamily="2" charset="2"/>
        <a:buChar char="n"/>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E60000"/>
        </a:buClr>
        <a:buFont typeface="Arial" pitchFamily="34" charset="0"/>
        <a:buChar char="•"/>
        <a:defRPr sz="2400">
          <a:solidFill>
            <a:schemeClr val="tx1"/>
          </a:solidFill>
          <a:latin typeface="+mn-lt"/>
        </a:defRPr>
      </a:lvl2pPr>
      <a:lvl3pPr marL="1143000" indent="-228600" algn="l" rtl="0" eaLnBrk="0" fontAlgn="base" hangingPunct="0">
        <a:spcBef>
          <a:spcPct val="20000"/>
        </a:spcBef>
        <a:spcAft>
          <a:spcPct val="0"/>
        </a:spcAft>
        <a:buClr>
          <a:srgbClr val="E60000"/>
        </a:buClr>
        <a:buFont typeface="Arial" pitchFamily="34" charset="0"/>
        <a:buChar char="•"/>
        <a:defRPr sz="2400">
          <a:solidFill>
            <a:schemeClr val="tx1"/>
          </a:solidFill>
          <a:latin typeface="+mn-lt"/>
        </a:defRPr>
      </a:lvl3pPr>
      <a:lvl4pPr marL="1600200" indent="-228600" algn="l" rtl="0" eaLnBrk="0" fontAlgn="base" hangingPunct="0">
        <a:spcBef>
          <a:spcPct val="20000"/>
        </a:spcBef>
        <a:spcAft>
          <a:spcPct val="0"/>
        </a:spcAft>
        <a:buClr>
          <a:srgbClr val="E60000"/>
        </a:buClr>
        <a:buFont typeface="Arial" pitchFamily="34" charset="0"/>
        <a:buChar char="•"/>
        <a:defRPr sz="2000">
          <a:solidFill>
            <a:schemeClr val="tx1"/>
          </a:solidFill>
          <a:latin typeface="+mn-lt"/>
        </a:defRPr>
      </a:lvl4pPr>
      <a:lvl5pPr marL="2057400" indent="-228600" algn="l" rtl="0" eaLnBrk="0" fontAlgn="base" hangingPunct="0">
        <a:spcBef>
          <a:spcPct val="20000"/>
        </a:spcBef>
        <a:spcAft>
          <a:spcPct val="0"/>
        </a:spcAft>
        <a:buClr>
          <a:srgbClr val="E60000"/>
        </a:buClr>
        <a:buFont typeface="Arial" pitchFamily="34" charset="0"/>
        <a:buChar char="•"/>
        <a:defRPr sz="2000">
          <a:solidFill>
            <a:schemeClr val="tx1"/>
          </a:solidFill>
          <a:latin typeface="+mn-lt"/>
        </a:defRPr>
      </a:lvl5pPr>
      <a:lvl6pPr marL="2514600" indent="-228600" algn="l" rtl="0" fontAlgn="base">
        <a:spcBef>
          <a:spcPct val="20000"/>
        </a:spcBef>
        <a:spcAft>
          <a:spcPct val="0"/>
        </a:spcAft>
        <a:buClr>
          <a:srgbClr val="55B848"/>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rgbClr val="55B848"/>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rgbClr val="55B848"/>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rgbClr val="55B848"/>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bwMode="auto">
          <a:xfrm>
            <a:off x="0" y="5242498"/>
            <a:ext cx="9147132" cy="0"/>
          </a:xfrm>
          <a:prstGeom prst="line">
            <a:avLst/>
          </a:prstGeom>
          <a:solidFill>
            <a:schemeClr val="accent1"/>
          </a:solidFill>
          <a:ln w="57150" cap="flat" cmpd="sng" algn="ctr">
            <a:solidFill>
              <a:srgbClr val="E6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 name="Rectangle 1"/>
          <p:cNvSpPr/>
          <p:nvPr/>
        </p:nvSpPr>
        <p:spPr bwMode="auto">
          <a:xfrm>
            <a:off x="0" y="11017"/>
            <a:ext cx="9144000" cy="5207159"/>
          </a:xfrm>
          <a:prstGeom prst="rect">
            <a:avLst/>
          </a:prstGeom>
          <a:solidFill>
            <a:srgbClr val="000066"/>
          </a:solidFill>
          <a:ln w="9525" cap="flat" cmpd="sng" algn="ctr">
            <a:noFill/>
            <a:prstDash val="solid"/>
            <a:round/>
            <a:headEnd type="none" w="med" len="med"/>
            <a:tailEnd type="none" w="med" len="med"/>
          </a:ln>
          <a:effectLst/>
          <a:scene3d>
            <a:camera prst="orthographicFront"/>
            <a:lightRig rig="threePt" dir="t"/>
          </a:scene3d>
          <a:sp3d>
            <a:bevelT w="114300" h="114300"/>
          </a:sp3d>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p:txBody>
      </p:sp>
      <p:sp>
        <p:nvSpPr>
          <p:cNvPr id="4099" name="Text Box 233"/>
          <p:cNvSpPr txBox="1">
            <a:spLocks noChangeArrowheads="1"/>
          </p:cNvSpPr>
          <p:nvPr/>
        </p:nvSpPr>
        <p:spPr bwMode="auto">
          <a:xfrm>
            <a:off x="642937" y="2215256"/>
            <a:ext cx="7858125" cy="15112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algn="ctr" eaLnBrk="0" fontAlgn="base" hangingPunct="0">
              <a:spcBef>
                <a:spcPct val="0"/>
              </a:spcBef>
              <a:spcAft>
                <a:spcPct val="0"/>
              </a:spcAft>
              <a:defRPr sz="1400">
                <a:solidFill>
                  <a:schemeClr val="tx1"/>
                </a:solidFill>
                <a:latin typeface="Arial" charset="0"/>
              </a:defRPr>
            </a:lvl6pPr>
            <a:lvl7pPr marL="2971800" indent="-228600" algn="ctr" eaLnBrk="0" fontAlgn="base" hangingPunct="0">
              <a:spcBef>
                <a:spcPct val="0"/>
              </a:spcBef>
              <a:spcAft>
                <a:spcPct val="0"/>
              </a:spcAft>
              <a:defRPr sz="1400">
                <a:solidFill>
                  <a:schemeClr val="tx1"/>
                </a:solidFill>
                <a:latin typeface="Arial" charset="0"/>
              </a:defRPr>
            </a:lvl7pPr>
            <a:lvl8pPr marL="3429000" indent="-228600" algn="ctr" eaLnBrk="0" fontAlgn="base" hangingPunct="0">
              <a:spcBef>
                <a:spcPct val="0"/>
              </a:spcBef>
              <a:spcAft>
                <a:spcPct val="0"/>
              </a:spcAft>
              <a:defRPr sz="1400">
                <a:solidFill>
                  <a:schemeClr val="tx1"/>
                </a:solidFill>
                <a:latin typeface="Arial" charset="0"/>
              </a:defRPr>
            </a:lvl8pPr>
            <a:lvl9pPr marL="3886200" indent="-228600" algn="ctr" eaLnBrk="0" fontAlgn="base" hangingPunct="0">
              <a:spcBef>
                <a:spcPct val="0"/>
              </a:spcBef>
              <a:spcAft>
                <a:spcPct val="0"/>
              </a:spcAft>
              <a:defRPr sz="1400">
                <a:solidFill>
                  <a:schemeClr val="tx1"/>
                </a:solidFill>
                <a:latin typeface="Arial" charset="0"/>
              </a:defRPr>
            </a:lvl9pPr>
          </a:lstStyle>
          <a:p>
            <a:pPr eaLnBrk="1" hangingPunct="1">
              <a:lnSpc>
                <a:spcPct val="85000"/>
              </a:lnSpc>
            </a:pPr>
            <a:r>
              <a:rPr lang="en-US" sz="5400" b="1" dirty="0" smtClean="0">
                <a:solidFill>
                  <a:schemeClr val="bg1"/>
                </a:solidFill>
                <a:latin typeface="Calibri" pitchFamily="34" charset="0"/>
              </a:rPr>
              <a:t>Arkansas Voters Age 50+</a:t>
            </a:r>
          </a:p>
          <a:p>
            <a:pPr eaLnBrk="1" hangingPunct="1">
              <a:lnSpc>
                <a:spcPct val="85000"/>
              </a:lnSpc>
            </a:pPr>
            <a:r>
              <a:rPr lang="en-US" sz="5400" b="1" dirty="0">
                <a:solidFill>
                  <a:schemeClr val="bg1"/>
                </a:solidFill>
                <a:latin typeface="Calibri" pitchFamily="34" charset="0"/>
              </a:rPr>
              <a:t>a</a:t>
            </a:r>
            <a:r>
              <a:rPr lang="en-US" sz="5400" b="1" dirty="0" smtClean="0">
                <a:solidFill>
                  <a:schemeClr val="bg1"/>
                </a:solidFill>
                <a:latin typeface="Calibri" pitchFamily="34" charset="0"/>
              </a:rPr>
              <a:t>nd the 2014 Election</a:t>
            </a:r>
            <a:endParaRPr lang="en-US" sz="5400" b="1" dirty="0">
              <a:solidFill>
                <a:schemeClr val="bg1"/>
              </a:solidFill>
              <a:latin typeface="Calibri" pitchFamily="34" charset="0"/>
            </a:endParaRPr>
          </a:p>
        </p:txBody>
      </p:sp>
      <p:sp>
        <p:nvSpPr>
          <p:cNvPr id="4100" name="Text Box 234"/>
          <p:cNvSpPr txBox="1">
            <a:spLocks noChangeArrowheads="1"/>
          </p:cNvSpPr>
          <p:nvPr/>
        </p:nvSpPr>
        <p:spPr bwMode="auto">
          <a:xfrm>
            <a:off x="1617121" y="4098467"/>
            <a:ext cx="5858976"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algn="ctr" eaLnBrk="0" fontAlgn="base" hangingPunct="0">
              <a:spcBef>
                <a:spcPct val="0"/>
              </a:spcBef>
              <a:spcAft>
                <a:spcPct val="0"/>
              </a:spcAft>
              <a:defRPr sz="1400">
                <a:solidFill>
                  <a:schemeClr val="tx1"/>
                </a:solidFill>
                <a:latin typeface="Arial" charset="0"/>
              </a:defRPr>
            </a:lvl6pPr>
            <a:lvl7pPr marL="2971800" indent="-228600" algn="ctr" eaLnBrk="0" fontAlgn="base" hangingPunct="0">
              <a:spcBef>
                <a:spcPct val="0"/>
              </a:spcBef>
              <a:spcAft>
                <a:spcPct val="0"/>
              </a:spcAft>
              <a:defRPr sz="1400">
                <a:solidFill>
                  <a:schemeClr val="tx1"/>
                </a:solidFill>
                <a:latin typeface="Arial" charset="0"/>
              </a:defRPr>
            </a:lvl7pPr>
            <a:lvl8pPr marL="3429000" indent="-228600" algn="ctr" eaLnBrk="0" fontAlgn="base" hangingPunct="0">
              <a:spcBef>
                <a:spcPct val="0"/>
              </a:spcBef>
              <a:spcAft>
                <a:spcPct val="0"/>
              </a:spcAft>
              <a:defRPr sz="1400">
                <a:solidFill>
                  <a:schemeClr val="tx1"/>
                </a:solidFill>
                <a:latin typeface="Arial" charset="0"/>
              </a:defRPr>
            </a:lvl8pPr>
            <a:lvl9pPr marL="3886200" indent="-228600" algn="ctr" eaLnBrk="0" fontAlgn="base" hangingPunct="0">
              <a:spcBef>
                <a:spcPct val="0"/>
              </a:spcBef>
              <a:spcAft>
                <a:spcPct val="0"/>
              </a:spcAft>
              <a:defRPr sz="1400">
                <a:solidFill>
                  <a:schemeClr val="tx1"/>
                </a:solidFill>
                <a:latin typeface="Arial" charset="0"/>
              </a:defRPr>
            </a:lvl9pPr>
          </a:lstStyle>
          <a:p>
            <a:pPr eaLnBrk="1" hangingPunct="1"/>
            <a:r>
              <a:rPr lang="en-US" sz="1800" i="1" dirty="0">
                <a:solidFill>
                  <a:schemeClr val="bg1"/>
                </a:solidFill>
                <a:latin typeface="Calibri" pitchFamily="34" charset="0"/>
              </a:rPr>
              <a:t>Key F</a:t>
            </a:r>
            <a:r>
              <a:rPr lang="en-US" sz="1800" i="1" dirty="0" smtClean="0">
                <a:solidFill>
                  <a:schemeClr val="bg1"/>
                </a:solidFill>
                <a:latin typeface="Calibri" pitchFamily="34" charset="0"/>
              </a:rPr>
              <a:t>indings </a:t>
            </a:r>
            <a:r>
              <a:rPr lang="en-US" sz="1800" i="1" dirty="0">
                <a:solidFill>
                  <a:schemeClr val="bg1"/>
                </a:solidFill>
                <a:latin typeface="Calibri" pitchFamily="34" charset="0"/>
              </a:rPr>
              <a:t>from </a:t>
            </a:r>
            <a:r>
              <a:rPr lang="en-US" sz="1800" i="1" dirty="0" smtClean="0">
                <a:solidFill>
                  <a:schemeClr val="bg1"/>
                </a:solidFill>
                <a:latin typeface="Calibri" pitchFamily="34" charset="0"/>
              </a:rPr>
              <a:t>a Survey among Likely Voters Age 50/over </a:t>
            </a:r>
            <a:endParaRPr lang="en-US" sz="1800" i="1" dirty="0">
              <a:solidFill>
                <a:schemeClr val="bg1"/>
              </a:solidFill>
              <a:latin typeface="Calibri" pitchFamily="34" charset="0"/>
            </a:endParaRPr>
          </a:p>
          <a:p>
            <a:pPr eaLnBrk="1" hangingPunct="1"/>
            <a:r>
              <a:rPr lang="en-US" sz="1800" i="1" dirty="0">
                <a:solidFill>
                  <a:schemeClr val="bg1"/>
                </a:solidFill>
                <a:latin typeface="Calibri" pitchFamily="34" charset="0"/>
              </a:rPr>
              <a:t>Conducted </a:t>
            </a:r>
            <a:r>
              <a:rPr lang="en-US" sz="1800" i="1" dirty="0" smtClean="0">
                <a:solidFill>
                  <a:schemeClr val="bg1"/>
                </a:solidFill>
                <a:latin typeface="Calibri" pitchFamily="34" charset="0"/>
              </a:rPr>
              <a:t>June 2014</a:t>
            </a:r>
            <a:r>
              <a:rPr lang="en-US" sz="1800" i="1" dirty="0">
                <a:solidFill>
                  <a:schemeClr val="bg1"/>
                </a:solidFill>
                <a:latin typeface="Calibri" pitchFamily="34" charset="0"/>
              </a:rPr>
              <a:t/>
            </a:r>
            <a:br>
              <a:rPr lang="en-US" sz="1800" i="1" dirty="0">
                <a:solidFill>
                  <a:schemeClr val="bg1"/>
                </a:solidFill>
                <a:latin typeface="Calibri" pitchFamily="34" charset="0"/>
              </a:rPr>
            </a:br>
            <a:r>
              <a:rPr lang="en-US" sz="1800" i="1" dirty="0">
                <a:solidFill>
                  <a:schemeClr val="bg1"/>
                </a:solidFill>
                <a:latin typeface="Calibri" pitchFamily="34" charset="0"/>
              </a:rPr>
              <a:t>for </a:t>
            </a:r>
          </a:p>
        </p:txBody>
      </p:sp>
      <p:grpSp>
        <p:nvGrpSpPr>
          <p:cNvPr id="24" name="Group 23"/>
          <p:cNvGrpSpPr/>
          <p:nvPr/>
        </p:nvGrpSpPr>
        <p:grpSpPr>
          <a:xfrm>
            <a:off x="2357692" y="527050"/>
            <a:ext cx="2282825" cy="566738"/>
            <a:chOff x="4041775" y="527050"/>
            <a:chExt cx="2282825" cy="566738"/>
          </a:xfrm>
        </p:grpSpPr>
        <p:sp>
          <p:nvSpPr>
            <p:cNvPr id="25" name="WordArt 79"/>
            <p:cNvSpPr>
              <a:spLocks noChangeArrowheads="1" noChangeShapeType="1" noTextEdit="1"/>
            </p:cNvSpPr>
            <p:nvPr/>
          </p:nvSpPr>
          <p:spPr bwMode="auto">
            <a:xfrm>
              <a:off x="4044349" y="527050"/>
              <a:ext cx="804265" cy="194494"/>
            </a:xfrm>
            <a:prstGeom prst="rect">
              <a:avLst/>
            </a:prstGeom>
            <a:effectLst>
              <a:outerShdw blurRad="50800" dist="38100" dir="5400000" algn="t" rotWithShape="0">
                <a:prstClr val="black">
                  <a:alpha val="77000"/>
                </a:prstClr>
              </a:outerShdw>
            </a:effectLst>
          </p:spPr>
          <p:txBody>
            <a:bodyPr wrap="none" fromWordArt="1">
              <a:prstTxWarp prst="textPlain">
                <a:avLst>
                  <a:gd name="adj" fmla="val 50000"/>
                </a:avLst>
              </a:prstTxWarp>
            </a:bodyPr>
            <a:lstStyle/>
            <a:p>
              <a:r>
                <a:rPr lang="en-US" sz="3600" b="1" kern="10" dirty="0">
                  <a:ln w="9525">
                    <a:noFill/>
                    <a:round/>
                    <a:headEnd/>
                    <a:tailEnd/>
                  </a:ln>
                  <a:solidFill>
                    <a:srgbClr val="FFFFFF"/>
                  </a:solidFill>
                  <a:latin typeface="Corbel" pitchFamily="34" charset="0"/>
                </a:rPr>
                <a:t>HART</a:t>
              </a:r>
            </a:p>
          </p:txBody>
        </p:sp>
        <p:sp>
          <p:nvSpPr>
            <p:cNvPr id="26" name="WordArt 80"/>
            <p:cNvSpPr>
              <a:spLocks noChangeArrowheads="1" noChangeShapeType="1" noTextEdit="1"/>
            </p:cNvSpPr>
            <p:nvPr/>
          </p:nvSpPr>
          <p:spPr bwMode="auto">
            <a:xfrm>
              <a:off x="4873063" y="744729"/>
              <a:ext cx="1424514" cy="193206"/>
            </a:xfrm>
            <a:prstGeom prst="rect">
              <a:avLst/>
            </a:prstGeom>
            <a:effectLst>
              <a:outerShdw blurRad="50800" dist="38100" dir="5400000" algn="t" rotWithShape="0">
                <a:prstClr val="black">
                  <a:alpha val="77000"/>
                </a:prstClr>
              </a:outerShdw>
            </a:effectLst>
          </p:spPr>
          <p:txBody>
            <a:bodyPr wrap="none" fromWordArt="1">
              <a:prstTxWarp prst="textPlain">
                <a:avLst>
                  <a:gd name="adj" fmla="val 50000"/>
                </a:avLst>
              </a:prstTxWarp>
            </a:bodyPr>
            <a:lstStyle/>
            <a:p>
              <a:r>
                <a:rPr lang="en-US" sz="3600" b="1" kern="10" dirty="0">
                  <a:ln w="9525">
                    <a:noFill/>
                    <a:round/>
                    <a:headEnd/>
                    <a:tailEnd/>
                  </a:ln>
                  <a:solidFill>
                    <a:srgbClr val="FFFFFF"/>
                  </a:solidFill>
                  <a:latin typeface="Corbel" pitchFamily="34" charset="0"/>
                </a:rPr>
                <a:t>RESEARCH</a:t>
              </a:r>
            </a:p>
          </p:txBody>
        </p:sp>
        <p:sp>
          <p:nvSpPr>
            <p:cNvPr id="27" name="Rectangle 82"/>
            <p:cNvSpPr>
              <a:spLocks noChangeArrowheads="1"/>
            </p:cNvSpPr>
            <p:nvPr/>
          </p:nvSpPr>
          <p:spPr bwMode="auto">
            <a:xfrm>
              <a:off x="4876923" y="605620"/>
              <a:ext cx="1447677" cy="55386"/>
            </a:xfrm>
            <a:prstGeom prst="rect">
              <a:avLst/>
            </a:prstGeom>
            <a:gradFill rotWithShape="1">
              <a:gsLst>
                <a:gs pos="0">
                  <a:srgbClr val="000099"/>
                </a:gs>
                <a:gs pos="50000">
                  <a:srgbClr val="0066FF"/>
                </a:gs>
                <a:gs pos="100000">
                  <a:srgbClr val="000099"/>
                </a:gs>
              </a:gsLst>
              <a:lin ang="5400000" scaled="1"/>
            </a:gradFill>
            <a:ln w="9525">
              <a:noFill/>
              <a:miter lim="800000"/>
              <a:headEnd/>
              <a:tailEnd/>
            </a:ln>
          </p:spPr>
          <p:txBody>
            <a:bodyPr wrap="none" anchor="ctr"/>
            <a:lstStyle/>
            <a:p>
              <a:endParaRPr lang="en-US" b="1">
                <a:latin typeface="Corbel" pitchFamily="34" charset="0"/>
              </a:endParaRPr>
            </a:p>
          </p:txBody>
        </p:sp>
        <p:sp>
          <p:nvSpPr>
            <p:cNvPr id="28" name="Rectangle 83"/>
            <p:cNvSpPr>
              <a:spLocks noChangeArrowheads="1"/>
            </p:cNvSpPr>
            <p:nvPr/>
          </p:nvSpPr>
          <p:spPr bwMode="auto">
            <a:xfrm>
              <a:off x="4041775" y="825875"/>
              <a:ext cx="775955" cy="55386"/>
            </a:xfrm>
            <a:prstGeom prst="rect">
              <a:avLst/>
            </a:prstGeom>
            <a:gradFill rotWithShape="1">
              <a:gsLst>
                <a:gs pos="0">
                  <a:srgbClr val="990033"/>
                </a:gs>
                <a:gs pos="50000">
                  <a:srgbClr val="D20005"/>
                </a:gs>
                <a:gs pos="100000">
                  <a:srgbClr val="990033"/>
                </a:gs>
              </a:gsLst>
              <a:lin ang="5400000" scaled="1"/>
            </a:gradFill>
            <a:ln w="9525">
              <a:noFill/>
              <a:miter lim="800000"/>
              <a:headEnd/>
              <a:tailEnd/>
            </a:ln>
          </p:spPr>
          <p:txBody>
            <a:bodyPr wrap="none" anchor="ctr"/>
            <a:lstStyle/>
            <a:p>
              <a:endParaRPr lang="en-US" b="1">
                <a:latin typeface="Corbel" pitchFamily="34" charset="0"/>
              </a:endParaRPr>
            </a:p>
          </p:txBody>
        </p:sp>
        <p:sp>
          <p:nvSpPr>
            <p:cNvPr id="29" name="WordArt 84"/>
            <p:cNvSpPr>
              <a:spLocks noChangeArrowheads="1" noChangeShapeType="1" noTextEdit="1"/>
            </p:cNvSpPr>
            <p:nvPr/>
          </p:nvSpPr>
          <p:spPr bwMode="auto">
            <a:xfrm>
              <a:off x="4888505" y="1016506"/>
              <a:ext cx="1416793" cy="77282"/>
            </a:xfrm>
            <a:prstGeom prst="rect">
              <a:avLst/>
            </a:prstGeom>
          </p:spPr>
          <p:txBody>
            <a:bodyPr wrap="none" fromWordArt="1">
              <a:prstTxWarp prst="textPlain">
                <a:avLst>
                  <a:gd name="adj" fmla="val 50000"/>
                </a:avLst>
              </a:prstTxWarp>
            </a:bodyPr>
            <a:lstStyle/>
            <a:p>
              <a:r>
                <a:rPr lang="en-US" sz="3600" b="1" kern="10" dirty="0">
                  <a:ln w="9525">
                    <a:noFill/>
                    <a:round/>
                    <a:headEnd/>
                    <a:tailEnd/>
                  </a:ln>
                  <a:solidFill>
                    <a:srgbClr val="FFFFFF"/>
                  </a:solidFill>
                  <a:latin typeface="Corbel" pitchFamily="34" charset="0"/>
                  <a:cs typeface="Arial"/>
                </a:rPr>
                <a:t>ASSOCIATES</a:t>
              </a:r>
            </a:p>
          </p:txBody>
        </p:sp>
      </p:gr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83936" y="269698"/>
            <a:ext cx="1343378" cy="1065941"/>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482413" y="5619353"/>
            <a:ext cx="4179175" cy="1076696"/>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6969" y="194097"/>
            <a:ext cx="7826446" cy="1143000"/>
          </a:xfrm>
        </p:spPr>
        <p:txBody>
          <a:bodyPr/>
          <a:lstStyle/>
          <a:p>
            <a:pPr algn="just"/>
            <a:r>
              <a:rPr lang="en-US" dirty="0" smtClean="0"/>
              <a:t>There is near universal support to shift additional federal funding from nursing home to home-based care.</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790382392"/>
              </p:ext>
            </p:extLst>
          </p:nvPr>
        </p:nvGraphicFramePr>
        <p:xfrm>
          <a:off x="1105243" y="1832316"/>
          <a:ext cx="4047744" cy="4611624"/>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0"/>
          </p:nvPr>
        </p:nvSpPr>
        <p:spPr/>
        <p:txBody>
          <a:bodyPr/>
          <a:lstStyle/>
          <a:p>
            <a:pPr>
              <a:defRPr/>
            </a:pPr>
            <a:fld id="{92871B65-642A-4956-AD99-54792413B5FD}" type="slidenum">
              <a:rPr lang="en-US" smtClean="0"/>
              <a:pPr>
                <a:defRPr/>
              </a:pPr>
              <a:t>10</a:t>
            </a:fld>
            <a:endParaRPr lang="en-US"/>
          </a:p>
        </p:txBody>
      </p:sp>
      <p:sp>
        <p:nvSpPr>
          <p:cNvPr id="6" name="TextBox 5"/>
          <p:cNvSpPr txBox="1"/>
          <p:nvPr/>
        </p:nvSpPr>
        <p:spPr>
          <a:xfrm>
            <a:off x="5408735" y="4486509"/>
            <a:ext cx="3418445" cy="1938992"/>
          </a:xfrm>
          <a:prstGeom prst="rect">
            <a:avLst/>
          </a:prstGeom>
          <a:noFill/>
        </p:spPr>
        <p:txBody>
          <a:bodyPr wrap="square" rtlCol="0">
            <a:spAutoFit/>
          </a:bodyPr>
          <a:lstStyle/>
          <a:p>
            <a:pPr marL="117475" indent="-117475" algn="just"/>
            <a:r>
              <a:rPr lang="en-US" sz="1200" dirty="0" smtClean="0"/>
              <a:t>* Information before question: “</a:t>
            </a:r>
            <a:r>
              <a:rPr lang="en-US" sz="1200" dirty="0"/>
              <a:t>Currently, states receive federal funds to help low-income seniors and people with disabilities when the basic tasks of life become difficult due to aging or illness. At present, states are required to spend the majority of these funds on nursing home care. Arkansas has asked the federal government for the flexibility to shift existing funding from nursing homes to care provided at a person's home</a:t>
            </a:r>
            <a:r>
              <a:rPr lang="en-US" sz="1200" dirty="0" smtClean="0"/>
              <a:t>.” </a:t>
            </a:r>
            <a:endParaRPr lang="en-US" sz="1200" dirty="0"/>
          </a:p>
        </p:txBody>
      </p:sp>
      <p:sp>
        <p:nvSpPr>
          <p:cNvPr id="7" name="TextBox 6"/>
          <p:cNvSpPr txBox="1"/>
          <p:nvPr/>
        </p:nvSpPr>
        <p:spPr>
          <a:xfrm>
            <a:off x="1362094" y="6094979"/>
            <a:ext cx="1803597" cy="310341"/>
          </a:xfrm>
          <a:prstGeom prst="rect">
            <a:avLst/>
          </a:prstGeom>
          <a:noFill/>
        </p:spPr>
        <p:txBody>
          <a:bodyPr wrap="square" rtlCol="0">
            <a:spAutoFit/>
          </a:bodyPr>
          <a:lstStyle/>
          <a:p>
            <a:pPr>
              <a:lnSpc>
                <a:spcPts val="1700"/>
              </a:lnSpc>
            </a:pPr>
            <a:r>
              <a:rPr lang="en-US" sz="1600" b="1" dirty="0" smtClean="0"/>
              <a:t>Support</a:t>
            </a:r>
            <a:endParaRPr lang="en-US" sz="1600" b="1" dirty="0"/>
          </a:p>
        </p:txBody>
      </p:sp>
      <p:sp>
        <p:nvSpPr>
          <p:cNvPr id="8" name="TextBox 7"/>
          <p:cNvSpPr txBox="1"/>
          <p:nvPr/>
        </p:nvSpPr>
        <p:spPr>
          <a:xfrm>
            <a:off x="3029350" y="6094979"/>
            <a:ext cx="1803597" cy="310341"/>
          </a:xfrm>
          <a:prstGeom prst="rect">
            <a:avLst/>
          </a:prstGeom>
          <a:noFill/>
        </p:spPr>
        <p:txBody>
          <a:bodyPr wrap="square" rtlCol="0">
            <a:spAutoFit/>
          </a:bodyPr>
          <a:lstStyle/>
          <a:p>
            <a:pPr>
              <a:lnSpc>
                <a:spcPts val="1700"/>
              </a:lnSpc>
            </a:pPr>
            <a:r>
              <a:rPr lang="en-US" sz="1600" b="1" dirty="0" smtClean="0"/>
              <a:t>Oppose</a:t>
            </a:r>
            <a:endParaRPr lang="en-US" sz="1600" b="1" dirty="0"/>
          </a:p>
        </p:txBody>
      </p:sp>
      <p:sp>
        <p:nvSpPr>
          <p:cNvPr id="9" name="TextBox 8"/>
          <p:cNvSpPr txBox="1"/>
          <p:nvPr/>
        </p:nvSpPr>
        <p:spPr>
          <a:xfrm>
            <a:off x="1606873" y="4234800"/>
            <a:ext cx="1232020" cy="746358"/>
          </a:xfrm>
          <a:prstGeom prst="rect">
            <a:avLst/>
          </a:prstGeom>
          <a:noFill/>
        </p:spPr>
        <p:txBody>
          <a:bodyPr wrap="square" rtlCol="0">
            <a:spAutoFit/>
          </a:bodyPr>
          <a:lstStyle/>
          <a:p>
            <a:pPr>
              <a:lnSpc>
                <a:spcPts val="1700"/>
              </a:lnSpc>
            </a:pPr>
            <a:r>
              <a:rPr lang="en-US" sz="1200" b="1" dirty="0" smtClean="0">
                <a:solidFill>
                  <a:schemeClr val="bg1"/>
                </a:solidFill>
              </a:rPr>
              <a:t>Support</a:t>
            </a:r>
            <a:br>
              <a:rPr lang="en-US" sz="1200" b="1" dirty="0" smtClean="0">
                <a:solidFill>
                  <a:schemeClr val="bg1"/>
                </a:solidFill>
              </a:rPr>
            </a:br>
            <a:r>
              <a:rPr lang="en-US" sz="1200" b="1" dirty="0" smtClean="0">
                <a:solidFill>
                  <a:schemeClr val="bg1"/>
                </a:solidFill>
              </a:rPr>
              <a:t>strongly</a:t>
            </a:r>
            <a:br>
              <a:rPr lang="en-US" sz="1200" b="1" dirty="0" smtClean="0">
                <a:solidFill>
                  <a:schemeClr val="bg1"/>
                </a:solidFill>
              </a:rPr>
            </a:br>
            <a:r>
              <a:rPr lang="en-US" sz="1200" b="1" dirty="0" smtClean="0">
                <a:solidFill>
                  <a:schemeClr val="bg1"/>
                </a:solidFill>
              </a:rPr>
              <a:t>81%</a:t>
            </a:r>
            <a:endParaRPr lang="en-US" sz="1200" b="1" dirty="0">
              <a:solidFill>
                <a:schemeClr val="bg1"/>
              </a:solidFill>
            </a:endParaRPr>
          </a:p>
        </p:txBody>
      </p:sp>
      <p:sp>
        <p:nvSpPr>
          <p:cNvPr id="10" name="TextBox 9"/>
          <p:cNvSpPr txBox="1"/>
          <p:nvPr/>
        </p:nvSpPr>
        <p:spPr>
          <a:xfrm>
            <a:off x="1394889" y="2241189"/>
            <a:ext cx="1803597" cy="310341"/>
          </a:xfrm>
          <a:prstGeom prst="rect">
            <a:avLst/>
          </a:prstGeom>
          <a:noFill/>
        </p:spPr>
        <p:txBody>
          <a:bodyPr wrap="square" rtlCol="0">
            <a:spAutoFit/>
          </a:bodyPr>
          <a:lstStyle/>
          <a:p>
            <a:pPr>
              <a:lnSpc>
                <a:spcPts val="1700"/>
              </a:lnSpc>
            </a:pPr>
            <a:r>
              <a:rPr lang="en-US" sz="1600" b="1" dirty="0" smtClean="0"/>
              <a:t>   91%</a:t>
            </a:r>
            <a:endParaRPr lang="en-US" sz="1600" b="1" dirty="0"/>
          </a:p>
        </p:txBody>
      </p:sp>
      <p:sp>
        <p:nvSpPr>
          <p:cNvPr id="14" name="TextBox 13"/>
          <p:cNvSpPr txBox="1"/>
          <p:nvPr/>
        </p:nvSpPr>
        <p:spPr>
          <a:xfrm>
            <a:off x="711383" y="1310835"/>
            <a:ext cx="7712470" cy="830997"/>
          </a:xfrm>
          <a:prstGeom prst="rect">
            <a:avLst/>
          </a:prstGeom>
          <a:noFill/>
        </p:spPr>
        <p:txBody>
          <a:bodyPr wrap="square" rtlCol="0">
            <a:spAutoFit/>
          </a:bodyPr>
          <a:lstStyle/>
          <a:p>
            <a:pPr algn="just"/>
            <a:r>
              <a:rPr lang="en-US" sz="1600" i="1" dirty="0"/>
              <a:t>Do you support or oppose the federal government giving states like </a:t>
            </a:r>
            <a:r>
              <a:rPr lang="en-US" sz="1600" i="1" dirty="0" smtClean="0"/>
              <a:t>Arkansas more </a:t>
            </a:r>
            <a:r>
              <a:rPr lang="en-US" sz="1600" i="1" dirty="0"/>
              <a:t>flexibility with this funding so that seniors can receive services in their homes if that is their preference</a:t>
            </a:r>
            <a:r>
              <a:rPr lang="en-US" sz="1600" i="1" dirty="0" smtClean="0"/>
              <a:t>?*</a:t>
            </a:r>
            <a:endParaRPr lang="en-US" sz="1600" i="1" dirty="0"/>
          </a:p>
        </p:txBody>
      </p:sp>
      <p:sp>
        <p:nvSpPr>
          <p:cNvPr id="15" name="Rectangle 14"/>
          <p:cNvSpPr/>
          <p:nvPr/>
        </p:nvSpPr>
        <p:spPr bwMode="auto">
          <a:xfrm>
            <a:off x="5603629" y="2450124"/>
            <a:ext cx="3120640" cy="1938996"/>
          </a:xfrm>
          <a:prstGeom prst="rect">
            <a:avLst/>
          </a:prstGeom>
          <a:solidFill>
            <a:schemeClr val="bg1"/>
          </a:solidFill>
          <a:ln w="9525" cap="flat" cmpd="sng" algn="ctr">
            <a:solidFill>
              <a:schemeClr val="accent3"/>
            </a:solidFill>
            <a:prstDash val="solid"/>
            <a:round/>
            <a:headEnd type="none" w="med" len="med"/>
            <a:tailEnd type="none" w="med" len="med"/>
          </a:ln>
          <a:effectLst>
            <a:outerShdw blurRad="50800" dist="38100" dir="2700000" algn="tl" rotWithShape="0">
              <a:prstClr val="black">
                <a:alpha val="40000"/>
              </a:prstClr>
            </a:outerShdw>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charset="0"/>
            </a:endParaRPr>
          </a:p>
        </p:txBody>
      </p:sp>
      <p:sp>
        <p:nvSpPr>
          <p:cNvPr id="20" name="TextBox 19"/>
          <p:cNvSpPr txBox="1"/>
          <p:nvPr/>
        </p:nvSpPr>
        <p:spPr>
          <a:xfrm>
            <a:off x="5831831" y="2907991"/>
            <a:ext cx="2366132" cy="1323439"/>
          </a:xfrm>
          <a:prstGeom prst="rect">
            <a:avLst/>
          </a:prstGeom>
          <a:noFill/>
        </p:spPr>
        <p:txBody>
          <a:bodyPr wrap="square" rtlCol="0">
            <a:spAutoFit/>
          </a:bodyPr>
          <a:lstStyle/>
          <a:p>
            <a:pPr algn="l">
              <a:spcBef>
                <a:spcPts val="1200"/>
              </a:spcBef>
            </a:pPr>
            <a:r>
              <a:rPr lang="en-US" dirty="0" smtClean="0"/>
              <a:t>Men</a:t>
            </a:r>
            <a:br>
              <a:rPr lang="en-US" dirty="0" smtClean="0"/>
            </a:br>
            <a:r>
              <a:rPr lang="en-US" dirty="0" smtClean="0"/>
              <a:t>Women</a:t>
            </a:r>
          </a:p>
          <a:p>
            <a:pPr algn="l">
              <a:spcBef>
                <a:spcPts val="1200"/>
              </a:spcBef>
            </a:pPr>
            <a:r>
              <a:rPr lang="en-US" dirty="0" smtClean="0"/>
              <a:t>Age 50 to 64</a:t>
            </a:r>
            <a:br>
              <a:rPr lang="en-US" dirty="0" smtClean="0"/>
            </a:br>
            <a:r>
              <a:rPr lang="en-US" dirty="0" smtClean="0"/>
              <a:t>Age 65 to 74</a:t>
            </a:r>
            <a:br>
              <a:rPr lang="en-US" dirty="0" smtClean="0"/>
            </a:br>
            <a:r>
              <a:rPr lang="en-US" dirty="0" smtClean="0"/>
              <a:t>Age 75/over</a:t>
            </a:r>
          </a:p>
        </p:txBody>
      </p:sp>
      <p:sp>
        <p:nvSpPr>
          <p:cNvPr id="21" name="TextBox 20"/>
          <p:cNvSpPr txBox="1"/>
          <p:nvPr/>
        </p:nvSpPr>
        <p:spPr>
          <a:xfrm>
            <a:off x="7719670" y="2907991"/>
            <a:ext cx="835612" cy="1323439"/>
          </a:xfrm>
          <a:prstGeom prst="rect">
            <a:avLst/>
          </a:prstGeom>
          <a:noFill/>
        </p:spPr>
        <p:txBody>
          <a:bodyPr wrap="square" rtlCol="0">
            <a:spAutoFit/>
          </a:bodyPr>
          <a:lstStyle/>
          <a:p>
            <a:pPr>
              <a:spcBef>
                <a:spcPts val="1200"/>
              </a:spcBef>
            </a:pPr>
            <a:r>
              <a:rPr lang="en-US" dirty="0" smtClean="0"/>
              <a:t>78</a:t>
            </a:r>
            <a:r>
              <a:rPr lang="en-US" dirty="0"/>
              <a:t>%</a:t>
            </a:r>
            <a:br>
              <a:rPr lang="en-US" dirty="0"/>
            </a:br>
            <a:r>
              <a:rPr lang="en-US" dirty="0"/>
              <a:t>84%</a:t>
            </a:r>
          </a:p>
          <a:p>
            <a:pPr>
              <a:spcBef>
                <a:spcPts val="1200"/>
              </a:spcBef>
            </a:pPr>
            <a:r>
              <a:rPr lang="en-US" dirty="0"/>
              <a:t>83%</a:t>
            </a:r>
            <a:br>
              <a:rPr lang="en-US" dirty="0"/>
            </a:br>
            <a:r>
              <a:rPr lang="en-US" dirty="0"/>
              <a:t>83%</a:t>
            </a:r>
            <a:br>
              <a:rPr lang="en-US" dirty="0"/>
            </a:br>
            <a:r>
              <a:rPr lang="en-US" dirty="0" smtClean="0"/>
              <a:t>79%</a:t>
            </a:r>
            <a:endParaRPr lang="en-US" dirty="0"/>
          </a:p>
        </p:txBody>
      </p:sp>
      <p:sp>
        <p:nvSpPr>
          <p:cNvPr id="16" name="TextBox 15"/>
          <p:cNvSpPr txBox="1"/>
          <p:nvPr/>
        </p:nvSpPr>
        <p:spPr>
          <a:xfrm>
            <a:off x="5603629" y="2560202"/>
            <a:ext cx="3120640" cy="310341"/>
          </a:xfrm>
          <a:prstGeom prst="rect">
            <a:avLst/>
          </a:prstGeom>
          <a:noFill/>
        </p:spPr>
        <p:txBody>
          <a:bodyPr wrap="square" rtlCol="0">
            <a:spAutoFit/>
          </a:bodyPr>
          <a:lstStyle/>
          <a:p>
            <a:pPr>
              <a:lnSpc>
                <a:spcPts val="1700"/>
              </a:lnSpc>
            </a:pPr>
            <a:r>
              <a:rPr lang="en-US" b="1" i="1" dirty="0" smtClean="0"/>
              <a:t>Strongly support shifting funding</a:t>
            </a:r>
            <a:endParaRPr lang="en-US" b="1" i="1" dirty="0"/>
          </a:p>
        </p:txBody>
      </p:sp>
      <p:sp>
        <p:nvSpPr>
          <p:cNvPr id="17" name="TextBox 16"/>
          <p:cNvSpPr txBox="1"/>
          <p:nvPr/>
        </p:nvSpPr>
        <p:spPr>
          <a:xfrm>
            <a:off x="2925439" y="2113518"/>
            <a:ext cx="1803597" cy="310341"/>
          </a:xfrm>
          <a:prstGeom prst="rect">
            <a:avLst/>
          </a:prstGeom>
          <a:noFill/>
        </p:spPr>
        <p:txBody>
          <a:bodyPr wrap="square" rtlCol="0">
            <a:spAutoFit/>
          </a:bodyPr>
          <a:lstStyle/>
          <a:p>
            <a:pPr>
              <a:lnSpc>
                <a:spcPts val="1700"/>
              </a:lnSpc>
            </a:pPr>
            <a:r>
              <a:rPr lang="en-US" sz="1600" b="1" dirty="0" smtClean="0"/>
              <a:t>All voters</a:t>
            </a:r>
            <a:endParaRPr lang="en-US" sz="1600" b="1" dirty="0"/>
          </a:p>
        </p:txBody>
      </p:sp>
    </p:spTree>
    <p:extLst>
      <p:ext uri="{BB962C8B-B14F-4D97-AF65-F5344CB8AC3E}">
        <p14:creationId xmlns:p14="http://schemas.microsoft.com/office/powerpoint/2010/main" val="20351496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Methodology</a:t>
            </a:r>
            <a:endParaRPr lang="en-US" dirty="0"/>
          </a:p>
        </p:txBody>
      </p:sp>
      <p:sp>
        <p:nvSpPr>
          <p:cNvPr id="3" name="Content Placeholder 2"/>
          <p:cNvSpPr>
            <a:spLocks noGrp="1"/>
          </p:cNvSpPr>
          <p:nvPr>
            <p:ph idx="1"/>
          </p:nvPr>
        </p:nvSpPr>
        <p:spPr>
          <a:xfrm>
            <a:off x="685800" y="1447800"/>
            <a:ext cx="7897368" cy="4114800"/>
          </a:xfrm>
        </p:spPr>
        <p:txBody>
          <a:bodyPr/>
          <a:lstStyle/>
          <a:p>
            <a:pPr lvl="0" algn="just" fontAlgn="auto" hangingPunct="1">
              <a:spcBef>
                <a:spcPts val="3000"/>
              </a:spcBef>
            </a:pPr>
            <a:r>
              <a:rPr lang="en-US" sz="2400" dirty="0" smtClean="0"/>
              <a:t>Statewide telephone survey among 1,200 likely 2014 voters age 50/over </a:t>
            </a:r>
            <a:r>
              <a:rPr lang="en-US" sz="2000" i="1" dirty="0" smtClean="0"/>
              <a:t>(margin of error ±2.9 percentage points)</a:t>
            </a:r>
            <a:r>
              <a:rPr lang="en-US" sz="2400" dirty="0" smtClean="0"/>
              <a:t>, conducted June 24 to July 1, 2014, including:</a:t>
            </a:r>
          </a:p>
          <a:p>
            <a:pPr lvl="1" algn="just" fontAlgn="auto" hangingPunct="1">
              <a:spcBef>
                <a:spcPts val="3000"/>
              </a:spcBef>
            </a:pPr>
            <a:r>
              <a:rPr lang="en-US" dirty="0" smtClean="0"/>
              <a:t>742 retirees </a:t>
            </a:r>
            <a:r>
              <a:rPr lang="en-US" sz="2000" i="1" dirty="0" smtClean="0"/>
              <a:t>(margin of error ±3.6 </a:t>
            </a:r>
            <a:r>
              <a:rPr lang="en-US" sz="2000" i="1" dirty="0"/>
              <a:t>percentage points)</a:t>
            </a:r>
            <a:endParaRPr lang="en-US" i="1" dirty="0"/>
          </a:p>
          <a:p>
            <a:pPr lvl="1" algn="just" fontAlgn="auto" hangingPunct="1">
              <a:spcBef>
                <a:spcPts val="3000"/>
              </a:spcBef>
            </a:pPr>
            <a:r>
              <a:rPr lang="en-US" dirty="0" smtClean="0"/>
              <a:t>458 non-retirees </a:t>
            </a:r>
            <a:r>
              <a:rPr lang="en-US" sz="2000" i="1" dirty="0" smtClean="0"/>
              <a:t>(margin of error ±4.6 percentage </a:t>
            </a:r>
            <a:r>
              <a:rPr lang="en-US" sz="2000" i="1" dirty="0"/>
              <a:t>points)</a:t>
            </a:r>
            <a:endParaRPr lang="en-US" i="1" dirty="0"/>
          </a:p>
          <a:p>
            <a:pPr algn="just">
              <a:spcBef>
                <a:spcPts val="3000"/>
              </a:spcBef>
            </a:pPr>
            <a:r>
              <a:rPr lang="en-US" sz="2400" dirty="0" smtClean="0"/>
              <a:t>Respondents were selected at random from a list of registered voters and were reached either on a landline or mobile phone.</a:t>
            </a:r>
            <a:endParaRPr lang="en-US" sz="2400" dirty="0"/>
          </a:p>
        </p:txBody>
      </p:sp>
      <p:sp>
        <p:nvSpPr>
          <p:cNvPr id="4" name="Slide Number Placeholder 3"/>
          <p:cNvSpPr>
            <a:spLocks noGrp="1"/>
          </p:cNvSpPr>
          <p:nvPr>
            <p:ph type="sldNum" sz="quarter" idx="10"/>
          </p:nvPr>
        </p:nvSpPr>
        <p:spPr/>
        <p:txBody>
          <a:bodyPr/>
          <a:lstStyle/>
          <a:p>
            <a:pPr>
              <a:defRPr/>
            </a:pPr>
            <a:fld id="{92871B65-642A-4956-AD99-54792413B5FD}" type="slidenum">
              <a:rPr lang="en-US" smtClean="0"/>
              <a:pPr>
                <a:defRPr/>
              </a:pPr>
              <a:t>2</a:t>
            </a:fld>
            <a:endParaRPr lang="en-US"/>
          </a:p>
        </p:txBody>
      </p:sp>
    </p:spTree>
    <p:extLst>
      <p:ext uri="{BB962C8B-B14F-4D97-AF65-F5344CB8AC3E}">
        <p14:creationId xmlns:p14="http://schemas.microsoft.com/office/powerpoint/2010/main" val="64297100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21132" y="0"/>
            <a:ext cx="7835900" cy="1143000"/>
          </a:xfrm>
        </p:spPr>
        <p:txBody>
          <a:bodyPr/>
          <a:lstStyle/>
          <a:p>
            <a:r>
              <a:rPr lang="en-US" dirty="0"/>
              <a:t>Profile of </a:t>
            </a:r>
            <a:r>
              <a:rPr lang="en-US" dirty="0" smtClean="0"/>
              <a:t>Likely </a:t>
            </a:r>
            <a:r>
              <a:rPr lang="en-US" dirty="0"/>
              <a:t>Voters Age </a:t>
            </a:r>
            <a:r>
              <a:rPr lang="en-US" dirty="0" smtClean="0"/>
              <a:t>50/over</a:t>
            </a:r>
            <a:endParaRPr lang="en-US" dirty="0"/>
          </a:p>
        </p:txBody>
      </p:sp>
      <p:sp>
        <p:nvSpPr>
          <p:cNvPr id="3" name="Slide Number Placeholder 2"/>
          <p:cNvSpPr>
            <a:spLocks noGrp="1"/>
          </p:cNvSpPr>
          <p:nvPr>
            <p:ph type="sldNum" sz="quarter" idx="10"/>
          </p:nvPr>
        </p:nvSpPr>
        <p:spPr/>
        <p:txBody>
          <a:bodyPr/>
          <a:lstStyle/>
          <a:p>
            <a:pPr>
              <a:defRPr/>
            </a:pPr>
            <a:fld id="{773A8D9D-64E9-4306-8D36-E616A295A43F}" type="slidenum">
              <a:rPr lang="en-US" smtClean="0"/>
              <a:pPr>
                <a:defRPr/>
              </a:pPr>
              <a:t>3</a:t>
            </a:fld>
            <a:endParaRPr lang="en-US"/>
          </a:p>
        </p:txBody>
      </p:sp>
      <p:sp>
        <p:nvSpPr>
          <p:cNvPr id="5" name="TextBox 4"/>
          <p:cNvSpPr txBox="1"/>
          <p:nvPr/>
        </p:nvSpPr>
        <p:spPr>
          <a:xfrm>
            <a:off x="1987296" y="1271608"/>
            <a:ext cx="4084320" cy="5262979"/>
          </a:xfrm>
          <a:prstGeom prst="rect">
            <a:avLst/>
          </a:prstGeom>
          <a:noFill/>
        </p:spPr>
        <p:txBody>
          <a:bodyPr wrap="square" rtlCol="0">
            <a:spAutoFit/>
          </a:bodyPr>
          <a:lstStyle/>
          <a:p>
            <a:pPr algn="l" fontAlgn="b" hangingPunct="0">
              <a:spcBef>
                <a:spcPts val="1200"/>
              </a:spcBef>
            </a:pPr>
            <a:r>
              <a:rPr lang="en-US" dirty="0" smtClean="0"/>
              <a:t>Men</a:t>
            </a:r>
            <a:br>
              <a:rPr lang="en-US" dirty="0" smtClean="0"/>
            </a:br>
            <a:r>
              <a:rPr lang="en-US" dirty="0" smtClean="0"/>
              <a:t>Women</a:t>
            </a:r>
          </a:p>
          <a:p>
            <a:pPr algn="l" fontAlgn="b" hangingPunct="0">
              <a:spcBef>
                <a:spcPts val="1200"/>
              </a:spcBef>
            </a:pPr>
            <a:r>
              <a:rPr lang="en-US" dirty="0" smtClean="0"/>
              <a:t>Age 50 to 64</a:t>
            </a:r>
            <a:br>
              <a:rPr lang="en-US" dirty="0" smtClean="0"/>
            </a:br>
            <a:r>
              <a:rPr lang="en-US" dirty="0" smtClean="0"/>
              <a:t>Age 65 to 74</a:t>
            </a:r>
            <a:br>
              <a:rPr lang="en-US" dirty="0" smtClean="0"/>
            </a:br>
            <a:r>
              <a:rPr lang="en-US" dirty="0" smtClean="0"/>
              <a:t>Age 75/over</a:t>
            </a:r>
            <a:endParaRPr lang="en-US" dirty="0"/>
          </a:p>
          <a:p>
            <a:pPr algn="l" fontAlgn="b" hangingPunct="0">
              <a:spcBef>
                <a:spcPts val="1200"/>
              </a:spcBef>
            </a:pPr>
            <a:r>
              <a:rPr lang="en-US" dirty="0" smtClean="0"/>
              <a:t>High school grad/less education</a:t>
            </a:r>
            <a:br>
              <a:rPr lang="en-US" dirty="0" smtClean="0"/>
            </a:br>
            <a:r>
              <a:rPr lang="en-US" dirty="0" smtClean="0"/>
              <a:t>Some college</a:t>
            </a:r>
            <a:br>
              <a:rPr lang="en-US" dirty="0" smtClean="0"/>
            </a:br>
            <a:r>
              <a:rPr lang="en-US" dirty="0" err="1" smtClean="0"/>
              <a:t>College</a:t>
            </a:r>
            <a:r>
              <a:rPr lang="en-US" dirty="0" smtClean="0"/>
              <a:t> graduate</a:t>
            </a:r>
          </a:p>
          <a:p>
            <a:pPr algn="l" fontAlgn="b" hangingPunct="0">
              <a:spcBef>
                <a:spcPts val="1200"/>
              </a:spcBef>
            </a:pPr>
            <a:r>
              <a:rPr lang="en-US" dirty="0" smtClean="0"/>
              <a:t>Whites</a:t>
            </a:r>
            <a:br>
              <a:rPr lang="en-US" dirty="0" smtClean="0"/>
            </a:br>
            <a:r>
              <a:rPr lang="en-US" dirty="0" smtClean="0"/>
              <a:t>African Americans</a:t>
            </a:r>
          </a:p>
          <a:p>
            <a:pPr algn="l" fontAlgn="b" hangingPunct="0">
              <a:spcBef>
                <a:spcPts val="1200"/>
              </a:spcBef>
            </a:pPr>
            <a:r>
              <a:rPr lang="en-US" dirty="0" smtClean="0"/>
              <a:t>Household income under $30K</a:t>
            </a:r>
            <a:br>
              <a:rPr lang="en-US" dirty="0" smtClean="0"/>
            </a:br>
            <a:r>
              <a:rPr lang="en-US" dirty="0" smtClean="0"/>
              <a:t>Household income $30 to $75K</a:t>
            </a:r>
            <a:br>
              <a:rPr lang="en-US" dirty="0" smtClean="0"/>
            </a:br>
            <a:r>
              <a:rPr lang="en-US" dirty="0" smtClean="0"/>
              <a:t>Household income over $75K</a:t>
            </a:r>
            <a:endParaRPr lang="en-US" dirty="0"/>
          </a:p>
          <a:p>
            <a:pPr algn="l" fontAlgn="b" hangingPunct="0">
              <a:spcBef>
                <a:spcPts val="1200"/>
              </a:spcBef>
            </a:pPr>
            <a:r>
              <a:rPr lang="en-US" dirty="0" smtClean="0"/>
              <a:t>Democrats</a:t>
            </a:r>
            <a:br>
              <a:rPr lang="en-US" dirty="0" smtClean="0"/>
            </a:br>
            <a:r>
              <a:rPr lang="en-US" dirty="0" smtClean="0"/>
              <a:t>Independents</a:t>
            </a:r>
            <a:br>
              <a:rPr lang="en-US" dirty="0" smtClean="0"/>
            </a:br>
            <a:r>
              <a:rPr lang="en-US" dirty="0" smtClean="0"/>
              <a:t>Republicans</a:t>
            </a:r>
            <a:endParaRPr lang="en-US" dirty="0"/>
          </a:p>
          <a:p>
            <a:pPr algn="l" fontAlgn="b" hangingPunct="0">
              <a:spcBef>
                <a:spcPts val="1200"/>
              </a:spcBef>
            </a:pPr>
            <a:r>
              <a:rPr lang="en-US" dirty="0" smtClean="0"/>
              <a:t>Receive </a:t>
            </a:r>
            <a:r>
              <a:rPr lang="en-US" dirty="0"/>
              <a:t>Social Security </a:t>
            </a:r>
            <a:r>
              <a:rPr lang="en-US" dirty="0" smtClean="0"/>
              <a:t>benefits</a:t>
            </a:r>
            <a:br>
              <a:rPr lang="en-US" dirty="0" smtClean="0"/>
            </a:br>
            <a:r>
              <a:rPr lang="en-US" dirty="0" smtClean="0"/>
              <a:t>Health </a:t>
            </a:r>
            <a:r>
              <a:rPr lang="en-US" dirty="0"/>
              <a:t>insurance through </a:t>
            </a:r>
            <a:r>
              <a:rPr lang="en-US" dirty="0" smtClean="0"/>
              <a:t>Medicare</a:t>
            </a:r>
            <a:br>
              <a:rPr lang="en-US" dirty="0" smtClean="0"/>
            </a:br>
            <a:r>
              <a:rPr lang="en-US" dirty="0" smtClean="0"/>
              <a:t>Employed (part time or full time)</a:t>
            </a:r>
          </a:p>
        </p:txBody>
      </p:sp>
      <p:sp>
        <p:nvSpPr>
          <p:cNvPr id="7" name="TextBox 6"/>
          <p:cNvSpPr txBox="1"/>
          <p:nvPr/>
        </p:nvSpPr>
        <p:spPr>
          <a:xfrm>
            <a:off x="6443472" y="902276"/>
            <a:ext cx="1731264" cy="5478423"/>
          </a:xfrm>
          <a:prstGeom prst="rect">
            <a:avLst/>
          </a:prstGeom>
          <a:noFill/>
        </p:spPr>
        <p:txBody>
          <a:bodyPr wrap="square" rtlCol="0">
            <a:spAutoFit/>
          </a:bodyPr>
          <a:lstStyle/>
          <a:p>
            <a:pPr fontAlgn="b" hangingPunct="0">
              <a:spcBef>
                <a:spcPts val="1200"/>
              </a:spcBef>
            </a:pPr>
            <a:r>
              <a:rPr lang="en-US" b="1" dirty="0" smtClean="0"/>
              <a:t>Non-retirees</a:t>
            </a:r>
          </a:p>
          <a:p>
            <a:pPr fontAlgn="b" hangingPunct="0">
              <a:spcBef>
                <a:spcPts val="1200"/>
              </a:spcBef>
            </a:pPr>
            <a:r>
              <a:rPr lang="en-US" dirty="0" smtClean="0"/>
              <a:t>49%</a:t>
            </a:r>
            <a:br>
              <a:rPr lang="en-US" dirty="0" smtClean="0"/>
            </a:br>
            <a:r>
              <a:rPr lang="en-US" dirty="0" smtClean="0"/>
              <a:t>51%</a:t>
            </a:r>
          </a:p>
          <a:p>
            <a:pPr fontAlgn="b" hangingPunct="0">
              <a:spcBef>
                <a:spcPts val="1200"/>
              </a:spcBef>
            </a:pPr>
            <a:r>
              <a:rPr lang="en-US" dirty="0" smtClean="0"/>
              <a:t>87%</a:t>
            </a:r>
            <a:br>
              <a:rPr lang="en-US" dirty="0" smtClean="0"/>
            </a:br>
            <a:r>
              <a:rPr lang="en-US" dirty="0" smtClean="0"/>
              <a:t>  8%</a:t>
            </a:r>
            <a:br>
              <a:rPr lang="en-US" dirty="0" smtClean="0"/>
            </a:br>
            <a:r>
              <a:rPr lang="en-US" dirty="0" smtClean="0"/>
              <a:t>  4%</a:t>
            </a:r>
          </a:p>
          <a:p>
            <a:pPr fontAlgn="b" hangingPunct="0">
              <a:spcBef>
                <a:spcPts val="1200"/>
              </a:spcBef>
            </a:pPr>
            <a:r>
              <a:rPr lang="en-US" dirty="0" smtClean="0"/>
              <a:t>43%</a:t>
            </a:r>
            <a:br>
              <a:rPr lang="en-US" dirty="0" smtClean="0"/>
            </a:br>
            <a:r>
              <a:rPr lang="en-US" dirty="0" smtClean="0"/>
              <a:t>25%</a:t>
            </a:r>
            <a:br>
              <a:rPr lang="en-US" dirty="0" smtClean="0"/>
            </a:br>
            <a:r>
              <a:rPr lang="en-US" dirty="0" smtClean="0"/>
              <a:t>32%</a:t>
            </a:r>
          </a:p>
          <a:p>
            <a:pPr fontAlgn="b" hangingPunct="0">
              <a:spcBef>
                <a:spcPts val="1200"/>
              </a:spcBef>
            </a:pPr>
            <a:r>
              <a:rPr lang="en-US" dirty="0" smtClean="0"/>
              <a:t>83%</a:t>
            </a:r>
            <a:br>
              <a:rPr lang="en-US" dirty="0" smtClean="0"/>
            </a:br>
            <a:r>
              <a:rPr lang="en-US" dirty="0" smtClean="0"/>
              <a:t>13%</a:t>
            </a:r>
          </a:p>
          <a:p>
            <a:pPr fontAlgn="b" hangingPunct="0">
              <a:spcBef>
                <a:spcPts val="1200"/>
              </a:spcBef>
            </a:pPr>
            <a:r>
              <a:rPr lang="en-US" dirty="0" smtClean="0"/>
              <a:t>18%</a:t>
            </a:r>
            <a:br>
              <a:rPr lang="en-US" dirty="0" smtClean="0"/>
            </a:br>
            <a:r>
              <a:rPr lang="en-US" dirty="0" smtClean="0"/>
              <a:t>34%</a:t>
            </a:r>
            <a:br>
              <a:rPr lang="en-US" dirty="0" smtClean="0"/>
            </a:br>
            <a:r>
              <a:rPr lang="en-US" dirty="0" smtClean="0"/>
              <a:t>32%</a:t>
            </a:r>
          </a:p>
          <a:p>
            <a:pPr fontAlgn="b" hangingPunct="0">
              <a:spcBef>
                <a:spcPts val="1200"/>
              </a:spcBef>
            </a:pPr>
            <a:r>
              <a:rPr lang="en-US" dirty="0" smtClean="0"/>
              <a:t>38%</a:t>
            </a:r>
            <a:br>
              <a:rPr lang="en-US" dirty="0" smtClean="0"/>
            </a:br>
            <a:r>
              <a:rPr lang="en-US" dirty="0" smtClean="0"/>
              <a:t>21%</a:t>
            </a:r>
            <a:br>
              <a:rPr lang="en-US" dirty="0" smtClean="0"/>
            </a:br>
            <a:r>
              <a:rPr lang="en-US" dirty="0" smtClean="0"/>
              <a:t>41%</a:t>
            </a:r>
          </a:p>
          <a:p>
            <a:pPr fontAlgn="b" hangingPunct="0">
              <a:spcBef>
                <a:spcPts val="1200"/>
              </a:spcBef>
            </a:pPr>
            <a:r>
              <a:rPr lang="en-US" dirty="0" smtClean="0"/>
              <a:t>16%</a:t>
            </a:r>
            <a:br>
              <a:rPr lang="en-US" dirty="0" smtClean="0"/>
            </a:br>
            <a:r>
              <a:rPr lang="en-US" dirty="0" smtClean="0"/>
              <a:t>20%</a:t>
            </a:r>
            <a:br>
              <a:rPr lang="en-US" dirty="0" smtClean="0"/>
            </a:br>
            <a:r>
              <a:rPr lang="en-US" dirty="0" smtClean="0"/>
              <a:t>82%</a:t>
            </a:r>
            <a:endParaRPr lang="en-US" dirty="0"/>
          </a:p>
        </p:txBody>
      </p:sp>
      <p:sp>
        <p:nvSpPr>
          <p:cNvPr id="8" name="TextBox 7"/>
          <p:cNvSpPr txBox="1"/>
          <p:nvPr/>
        </p:nvSpPr>
        <p:spPr>
          <a:xfrm>
            <a:off x="5157216" y="902276"/>
            <a:ext cx="1286256" cy="5478423"/>
          </a:xfrm>
          <a:prstGeom prst="rect">
            <a:avLst/>
          </a:prstGeom>
          <a:noFill/>
        </p:spPr>
        <p:txBody>
          <a:bodyPr wrap="square" rtlCol="0">
            <a:spAutoFit/>
          </a:bodyPr>
          <a:lstStyle/>
          <a:p>
            <a:pPr fontAlgn="b" hangingPunct="0">
              <a:spcBef>
                <a:spcPts val="1200"/>
              </a:spcBef>
            </a:pPr>
            <a:r>
              <a:rPr lang="en-US" b="1" dirty="0" smtClean="0"/>
              <a:t>Retirees</a:t>
            </a:r>
          </a:p>
          <a:p>
            <a:pPr fontAlgn="b" hangingPunct="0">
              <a:spcBef>
                <a:spcPts val="1200"/>
              </a:spcBef>
            </a:pPr>
            <a:r>
              <a:rPr lang="en-US" dirty="0" smtClean="0"/>
              <a:t>43%</a:t>
            </a:r>
            <a:br>
              <a:rPr lang="en-US" dirty="0" smtClean="0"/>
            </a:br>
            <a:r>
              <a:rPr lang="en-US" dirty="0" smtClean="0"/>
              <a:t>57%</a:t>
            </a:r>
          </a:p>
          <a:p>
            <a:pPr fontAlgn="b" hangingPunct="0">
              <a:spcBef>
                <a:spcPts val="1200"/>
              </a:spcBef>
            </a:pPr>
            <a:r>
              <a:rPr lang="en-US" dirty="0" smtClean="0"/>
              <a:t>25%</a:t>
            </a:r>
            <a:br>
              <a:rPr lang="en-US" dirty="0" smtClean="0"/>
            </a:br>
            <a:r>
              <a:rPr lang="en-US" dirty="0" smtClean="0"/>
              <a:t>42%</a:t>
            </a:r>
            <a:br>
              <a:rPr lang="en-US" dirty="0" smtClean="0"/>
            </a:br>
            <a:r>
              <a:rPr lang="en-US" dirty="0" smtClean="0"/>
              <a:t>33%</a:t>
            </a:r>
          </a:p>
          <a:p>
            <a:pPr fontAlgn="b" hangingPunct="0">
              <a:spcBef>
                <a:spcPts val="1200"/>
              </a:spcBef>
            </a:pPr>
            <a:r>
              <a:rPr lang="en-US" dirty="0" smtClean="0"/>
              <a:t>46%</a:t>
            </a:r>
            <a:br>
              <a:rPr lang="en-US" dirty="0" smtClean="0"/>
            </a:br>
            <a:r>
              <a:rPr lang="en-US" dirty="0" smtClean="0"/>
              <a:t>26%</a:t>
            </a:r>
            <a:br>
              <a:rPr lang="en-US" dirty="0" smtClean="0"/>
            </a:br>
            <a:r>
              <a:rPr lang="en-US" dirty="0" smtClean="0"/>
              <a:t>26%</a:t>
            </a:r>
          </a:p>
          <a:p>
            <a:pPr fontAlgn="b" hangingPunct="0">
              <a:spcBef>
                <a:spcPts val="1200"/>
              </a:spcBef>
            </a:pPr>
            <a:r>
              <a:rPr lang="en-US" dirty="0" smtClean="0"/>
              <a:t>84%</a:t>
            </a:r>
            <a:br>
              <a:rPr lang="en-US" dirty="0" smtClean="0"/>
            </a:br>
            <a:r>
              <a:rPr lang="en-US" dirty="0" smtClean="0"/>
              <a:t>13%</a:t>
            </a:r>
          </a:p>
          <a:p>
            <a:pPr fontAlgn="b" hangingPunct="0">
              <a:spcBef>
                <a:spcPts val="1200"/>
              </a:spcBef>
            </a:pPr>
            <a:r>
              <a:rPr lang="en-US" dirty="0" smtClean="0"/>
              <a:t>33%</a:t>
            </a:r>
            <a:br>
              <a:rPr lang="en-US" dirty="0" smtClean="0"/>
            </a:br>
            <a:r>
              <a:rPr lang="en-US" dirty="0" smtClean="0"/>
              <a:t>33%</a:t>
            </a:r>
            <a:br>
              <a:rPr lang="en-US" dirty="0" smtClean="0"/>
            </a:br>
            <a:r>
              <a:rPr lang="en-US" dirty="0" smtClean="0"/>
              <a:t>15%</a:t>
            </a:r>
          </a:p>
          <a:p>
            <a:pPr fontAlgn="b" hangingPunct="0">
              <a:spcBef>
                <a:spcPts val="1200"/>
              </a:spcBef>
            </a:pPr>
            <a:r>
              <a:rPr lang="en-US" dirty="0" smtClean="0"/>
              <a:t>41%</a:t>
            </a:r>
            <a:br>
              <a:rPr lang="en-US" dirty="0" smtClean="0"/>
            </a:br>
            <a:r>
              <a:rPr lang="en-US" dirty="0" smtClean="0"/>
              <a:t>18%</a:t>
            </a:r>
            <a:br>
              <a:rPr lang="en-US" dirty="0" smtClean="0"/>
            </a:br>
            <a:r>
              <a:rPr lang="en-US" dirty="0" smtClean="0"/>
              <a:t>41%</a:t>
            </a:r>
          </a:p>
          <a:p>
            <a:pPr fontAlgn="b" hangingPunct="0">
              <a:spcBef>
                <a:spcPts val="1200"/>
              </a:spcBef>
            </a:pPr>
            <a:r>
              <a:rPr lang="en-US" dirty="0" smtClean="0"/>
              <a:t>87%</a:t>
            </a:r>
            <a:br>
              <a:rPr lang="en-US" dirty="0" smtClean="0"/>
            </a:br>
            <a:r>
              <a:rPr lang="en-US" dirty="0" smtClean="0"/>
              <a:t>81%</a:t>
            </a:r>
            <a:br>
              <a:rPr lang="en-US" dirty="0" smtClean="0"/>
            </a:br>
            <a:r>
              <a:rPr lang="en-US" dirty="0" smtClean="0"/>
              <a:t>13%</a:t>
            </a:r>
          </a:p>
        </p:txBody>
      </p:sp>
      <p:sp>
        <p:nvSpPr>
          <p:cNvPr id="9" name="Rounded Rectangle 8"/>
          <p:cNvSpPr/>
          <p:nvPr/>
        </p:nvSpPr>
        <p:spPr bwMode="auto">
          <a:xfrm>
            <a:off x="451104" y="1322978"/>
            <a:ext cx="1328928" cy="439168"/>
          </a:xfrm>
          <a:prstGeom prst="roundRect">
            <a:avLst/>
          </a:prstGeom>
          <a:solidFill>
            <a:srgbClr val="C00000"/>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rPr>
              <a:t>Gender</a:t>
            </a:r>
          </a:p>
        </p:txBody>
      </p:sp>
      <p:sp>
        <p:nvSpPr>
          <p:cNvPr id="10" name="Rounded Rectangle 9"/>
          <p:cNvSpPr/>
          <p:nvPr/>
        </p:nvSpPr>
        <p:spPr bwMode="auto">
          <a:xfrm>
            <a:off x="451104" y="1993538"/>
            <a:ext cx="1328928" cy="439168"/>
          </a:xfrm>
          <a:prstGeom prst="roundRect">
            <a:avLst/>
          </a:prstGeom>
          <a:solidFill>
            <a:srgbClr val="C00000"/>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rPr>
              <a:t>Age</a:t>
            </a:r>
          </a:p>
        </p:txBody>
      </p:sp>
      <p:sp>
        <p:nvSpPr>
          <p:cNvPr id="11" name="Rounded Rectangle 10"/>
          <p:cNvSpPr/>
          <p:nvPr/>
        </p:nvSpPr>
        <p:spPr bwMode="auto">
          <a:xfrm>
            <a:off x="451104" y="2793063"/>
            <a:ext cx="1328928" cy="439168"/>
          </a:xfrm>
          <a:prstGeom prst="roundRect">
            <a:avLst/>
          </a:prstGeom>
          <a:solidFill>
            <a:srgbClr val="C00000"/>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rPr>
              <a:t>Education</a:t>
            </a:r>
          </a:p>
        </p:txBody>
      </p:sp>
      <p:sp>
        <p:nvSpPr>
          <p:cNvPr id="12" name="Rounded Rectangle 11"/>
          <p:cNvSpPr/>
          <p:nvPr/>
        </p:nvSpPr>
        <p:spPr bwMode="auto">
          <a:xfrm>
            <a:off x="451104" y="4148235"/>
            <a:ext cx="1328928" cy="439168"/>
          </a:xfrm>
          <a:prstGeom prst="roundRect">
            <a:avLst/>
          </a:prstGeom>
          <a:solidFill>
            <a:srgbClr val="C00000"/>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rPr>
              <a:t>Household Income</a:t>
            </a:r>
          </a:p>
        </p:txBody>
      </p:sp>
      <p:sp>
        <p:nvSpPr>
          <p:cNvPr id="13" name="Rounded Rectangle 12"/>
          <p:cNvSpPr/>
          <p:nvPr/>
        </p:nvSpPr>
        <p:spPr bwMode="auto">
          <a:xfrm>
            <a:off x="451104" y="4964843"/>
            <a:ext cx="1328928" cy="439168"/>
          </a:xfrm>
          <a:prstGeom prst="roundRect">
            <a:avLst/>
          </a:prstGeom>
          <a:solidFill>
            <a:srgbClr val="C00000"/>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rPr>
              <a:t>Party</a:t>
            </a:r>
            <a:br>
              <a:rPr kumimoji="0" lang="en-US" sz="1200" b="1" i="0" u="none" strike="noStrike" cap="none" normalizeH="0" baseline="0" dirty="0" smtClean="0">
                <a:ln>
                  <a:noFill/>
                </a:ln>
                <a:solidFill>
                  <a:schemeClr val="bg1"/>
                </a:solidFill>
                <a:effectLst/>
                <a:latin typeface="Arial" charset="0"/>
              </a:rPr>
            </a:br>
            <a:r>
              <a:rPr lang="en-US" sz="1200" b="1" dirty="0" smtClean="0">
                <a:solidFill>
                  <a:schemeClr val="bg1"/>
                </a:solidFill>
              </a:rPr>
              <a:t>Identification</a:t>
            </a:r>
            <a:endParaRPr kumimoji="0" lang="en-US" sz="1200" b="1" i="0" u="none" strike="noStrike" cap="none" normalizeH="0" baseline="0" dirty="0" smtClean="0">
              <a:ln>
                <a:noFill/>
              </a:ln>
              <a:solidFill>
                <a:schemeClr val="bg1"/>
              </a:solidFill>
              <a:effectLst/>
              <a:latin typeface="Arial" charset="0"/>
            </a:endParaRPr>
          </a:p>
        </p:txBody>
      </p:sp>
      <p:sp>
        <p:nvSpPr>
          <p:cNvPr id="14" name="Rounded Rectangle 13"/>
          <p:cNvSpPr/>
          <p:nvPr/>
        </p:nvSpPr>
        <p:spPr bwMode="auto">
          <a:xfrm>
            <a:off x="451104" y="5754368"/>
            <a:ext cx="1328928" cy="439168"/>
          </a:xfrm>
          <a:prstGeom prst="roundRect">
            <a:avLst/>
          </a:prstGeom>
          <a:solidFill>
            <a:srgbClr val="C00000"/>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ts val="13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rPr>
              <a:t>Other</a:t>
            </a:r>
          </a:p>
        </p:txBody>
      </p:sp>
      <p:sp>
        <p:nvSpPr>
          <p:cNvPr id="16" name="Rounded Rectangle 15"/>
          <p:cNvSpPr/>
          <p:nvPr/>
        </p:nvSpPr>
        <p:spPr bwMode="auto">
          <a:xfrm>
            <a:off x="451104" y="3483679"/>
            <a:ext cx="1328928" cy="439168"/>
          </a:xfrm>
          <a:prstGeom prst="roundRect">
            <a:avLst/>
          </a:prstGeom>
          <a:solidFill>
            <a:srgbClr val="C00000"/>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sz="1200" b="1" dirty="0" smtClean="0">
                <a:solidFill>
                  <a:schemeClr val="bg1"/>
                </a:solidFill>
              </a:rPr>
              <a:t>Race</a:t>
            </a:r>
            <a:endParaRPr kumimoji="0" lang="en-US" sz="1200" b="1" i="0" u="none" strike="noStrike" cap="none" normalizeH="0" baseline="0" dirty="0" smtClean="0">
              <a:ln>
                <a:noFill/>
              </a:ln>
              <a:solidFill>
                <a:schemeClr val="bg1"/>
              </a:solidFill>
              <a:effectLst/>
              <a:latin typeface="Arial" charset="0"/>
            </a:endParaRPr>
          </a:p>
        </p:txBody>
      </p:sp>
    </p:spTree>
    <p:extLst>
      <p:ext uri="{BB962C8B-B14F-4D97-AF65-F5344CB8AC3E}">
        <p14:creationId xmlns:p14="http://schemas.microsoft.com/office/powerpoint/2010/main" val="26900080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Caregiving</a:t>
            </a:r>
            <a:endParaRPr lang="en-US" dirty="0"/>
          </a:p>
        </p:txBody>
      </p:sp>
      <p:sp>
        <p:nvSpPr>
          <p:cNvPr id="4" name="Slide Number Placeholder 3"/>
          <p:cNvSpPr>
            <a:spLocks noGrp="1"/>
          </p:cNvSpPr>
          <p:nvPr>
            <p:ph type="sldNum" sz="quarter" idx="10"/>
          </p:nvPr>
        </p:nvSpPr>
        <p:spPr/>
        <p:txBody>
          <a:bodyPr/>
          <a:lstStyle/>
          <a:p>
            <a:pPr>
              <a:defRPr/>
            </a:pPr>
            <a:fld id="{92871B65-642A-4956-AD99-54792413B5FD}" type="slidenum">
              <a:rPr lang="en-US" smtClean="0">
                <a:solidFill>
                  <a:srgbClr val="FFFFFF">
                    <a:lumMod val="95000"/>
                  </a:srgbClr>
                </a:solidFill>
              </a:rPr>
              <a:pPr>
                <a:defRPr/>
              </a:pPr>
              <a:t>4</a:t>
            </a:fld>
            <a:endParaRPr lang="en-US">
              <a:solidFill>
                <a:srgbClr val="FFFFFF">
                  <a:lumMod val="95000"/>
                </a:srgbClr>
              </a:solidFill>
            </a:endParaRPr>
          </a:p>
        </p:txBody>
      </p:sp>
    </p:spTree>
    <p:extLst>
      <p:ext uri="{BB962C8B-B14F-4D97-AF65-F5344CB8AC3E}">
        <p14:creationId xmlns:p14="http://schemas.microsoft.com/office/powerpoint/2010/main" val="16707454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8"/>
          <p:cNvGraphicFramePr>
            <a:graphicFrameLocks noGrp="1"/>
          </p:cNvGraphicFramePr>
          <p:nvPr>
            <p:ph idx="1"/>
            <p:extLst>
              <p:ext uri="{D42A27DB-BD31-4B8C-83A1-F6EECF244321}">
                <p14:modId xmlns:p14="http://schemas.microsoft.com/office/powerpoint/2010/main" val="3366499203"/>
              </p:ext>
            </p:extLst>
          </p:nvPr>
        </p:nvGraphicFramePr>
        <p:xfrm>
          <a:off x="2004613" y="2306960"/>
          <a:ext cx="4824984" cy="4114800"/>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3"/>
          <p:cNvSpPr>
            <a:spLocks noGrp="1"/>
          </p:cNvSpPr>
          <p:nvPr>
            <p:ph type="title"/>
          </p:nvPr>
        </p:nvSpPr>
        <p:spPr>
          <a:xfrm>
            <a:off x="393942" y="205923"/>
            <a:ext cx="7640586" cy="1143000"/>
          </a:xfrm>
        </p:spPr>
        <p:txBody>
          <a:bodyPr/>
          <a:lstStyle/>
          <a:p>
            <a:r>
              <a:rPr lang="en-US" dirty="0" smtClean="0"/>
              <a:t>Three in four voters </a:t>
            </a:r>
            <a:r>
              <a:rPr lang="en-US" dirty="0"/>
              <a:t>50+ </a:t>
            </a:r>
            <a:r>
              <a:rPr lang="en-US" dirty="0" smtClean="0"/>
              <a:t>prefer </a:t>
            </a:r>
            <a:r>
              <a:rPr lang="en-US" dirty="0"/>
              <a:t>at-home care over </a:t>
            </a:r>
            <a:r>
              <a:rPr lang="en-US" dirty="0" smtClean="0"/>
              <a:t>other options for themselves/family</a:t>
            </a:r>
            <a:r>
              <a:rPr lang="en-US" dirty="0"/>
              <a:t>.</a:t>
            </a:r>
          </a:p>
        </p:txBody>
      </p:sp>
      <p:sp>
        <p:nvSpPr>
          <p:cNvPr id="3" name="Slide Number Placeholder 2"/>
          <p:cNvSpPr>
            <a:spLocks noGrp="1"/>
          </p:cNvSpPr>
          <p:nvPr>
            <p:ph type="sldNum" sz="quarter" idx="10"/>
          </p:nvPr>
        </p:nvSpPr>
        <p:spPr/>
        <p:txBody>
          <a:bodyPr/>
          <a:lstStyle/>
          <a:p>
            <a:pPr>
              <a:defRPr/>
            </a:pPr>
            <a:fld id="{8156BA16-E66C-4DDD-BC60-9500E3D28856}" type="slidenum">
              <a:rPr lang="en-US" smtClean="0"/>
              <a:pPr>
                <a:defRPr/>
              </a:pPr>
              <a:t>5</a:t>
            </a:fld>
            <a:endParaRPr lang="en-US"/>
          </a:p>
        </p:txBody>
      </p:sp>
      <p:sp>
        <p:nvSpPr>
          <p:cNvPr id="7" name="TextBox 6"/>
          <p:cNvSpPr txBox="1"/>
          <p:nvPr/>
        </p:nvSpPr>
        <p:spPr>
          <a:xfrm>
            <a:off x="805542" y="1629497"/>
            <a:ext cx="7413171" cy="528350"/>
          </a:xfrm>
          <a:prstGeom prst="rect">
            <a:avLst/>
          </a:prstGeom>
          <a:noFill/>
        </p:spPr>
        <p:txBody>
          <a:bodyPr wrap="square" rtlCol="0">
            <a:spAutoFit/>
          </a:bodyPr>
          <a:lstStyle/>
          <a:p>
            <a:pPr algn="just">
              <a:lnSpc>
                <a:spcPts val="1700"/>
              </a:lnSpc>
            </a:pPr>
            <a:r>
              <a:rPr lang="en-US" sz="1600" i="1" dirty="0" smtClean="0"/>
              <a:t>If a family member or I need help when basic tasks of life become difficult due to aging or illness, I would prefer to receive that help:</a:t>
            </a:r>
            <a:endParaRPr lang="en-US" sz="1600" i="1" dirty="0"/>
          </a:p>
        </p:txBody>
      </p:sp>
      <p:sp>
        <p:nvSpPr>
          <p:cNvPr id="20" name="TextBox 19"/>
          <p:cNvSpPr txBox="1"/>
          <p:nvPr/>
        </p:nvSpPr>
        <p:spPr>
          <a:xfrm>
            <a:off x="1994499" y="4132494"/>
            <a:ext cx="1087165" cy="297517"/>
          </a:xfrm>
          <a:prstGeom prst="rect">
            <a:avLst/>
          </a:prstGeom>
          <a:noFill/>
        </p:spPr>
        <p:txBody>
          <a:bodyPr wrap="square" rtlCol="0">
            <a:spAutoFit/>
          </a:bodyPr>
          <a:lstStyle/>
          <a:p>
            <a:pPr>
              <a:lnSpc>
                <a:spcPts val="1600"/>
              </a:lnSpc>
            </a:pPr>
            <a:r>
              <a:rPr lang="en-US" sz="1600" dirty="0" smtClean="0"/>
              <a:t>Other*</a:t>
            </a:r>
            <a:endParaRPr lang="en-US" sz="1600" dirty="0"/>
          </a:p>
        </p:txBody>
      </p:sp>
      <p:sp>
        <p:nvSpPr>
          <p:cNvPr id="23" name="TextBox 22"/>
          <p:cNvSpPr txBox="1"/>
          <p:nvPr/>
        </p:nvSpPr>
        <p:spPr>
          <a:xfrm>
            <a:off x="4421477" y="3304268"/>
            <a:ext cx="1760740" cy="913070"/>
          </a:xfrm>
          <a:prstGeom prst="rect">
            <a:avLst/>
          </a:prstGeom>
          <a:noFill/>
        </p:spPr>
        <p:txBody>
          <a:bodyPr wrap="square" rtlCol="0">
            <a:spAutoFit/>
          </a:bodyPr>
          <a:lstStyle/>
          <a:p>
            <a:pPr>
              <a:lnSpc>
                <a:spcPts val="1600"/>
              </a:lnSpc>
              <a:spcBef>
                <a:spcPts val="600"/>
              </a:spcBef>
            </a:pPr>
            <a:r>
              <a:rPr lang="en-US" sz="1600" b="1" dirty="0" smtClean="0">
                <a:solidFill>
                  <a:schemeClr val="bg1"/>
                </a:solidFill>
              </a:rPr>
              <a:t>AT HOME </a:t>
            </a:r>
            <a:br>
              <a:rPr lang="en-US" sz="1600" b="1" dirty="0" smtClean="0">
                <a:solidFill>
                  <a:schemeClr val="bg1"/>
                </a:solidFill>
              </a:rPr>
            </a:br>
            <a:r>
              <a:rPr lang="en-US" sz="1600" b="1" dirty="0" smtClean="0">
                <a:solidFill>
                  <a:schemeClr val="bg1"/>
                </a:solidFill>
              </a:rPr>
              <a:t>WITH CAREGIVER ASSISTANCE</a:t>
            </a:r>
            <a:endParaRPr lang="en-US" sz="1600" b="1" dirty="0">
              <a:solidFill>
                <a:schemeClr val="bg1"/>
              </a:solidFill>
            </a:endParaRPr>
          </a:p>
        </p:txBody>
      </p:sp>
      <p:sp>
        <p:nvSpPr>
          <p:cNvPr id="16" name="TextBox 15"/>
          <p:cNvSpPr txBox="1"/>
          <p:nvPr/>
        </p:nvSpPr>
        <p:spPr>
          <a:xfrm>
            <a:off x="3422904" y="5834464"/>
            <a:ext cx="2206751" cy="502702"/>
          </a:xfrm>
          <a:prstGeom prst="rect">
            <a:avLst/>
          </a:prstGeom>
          <a:noFill/>
        </p:spPr>
        <p:txBody>
          <a:bodyPr wrap="square" rtlCol="0">
            <a:spAutoFit/>
          </a:bodyPr>
          <a:lstStyle/>
          <a:p>
            <a:pPr algn="l">
              <a:lnSpc>
                <a:spcPts val="1600"/>
              </a:lnSpc>
            </a:pPr>
            <a:r>
              <a:rPr lang="en-US" sz="1200" dirty="0" smtClean="0"/>
              <a:t>*17% assisted living facility,   </a:t>
            </a:r>
            <a:br>
              <a:rPr lang="en-US" sz="1200" dirty="0" smtClean="0"/>
            </a:br>
            <a:r>
              <a:rPr lang="en-US" sz="1200" dirty="0" smtClean="0"/>
              <a:t>   3% nursing home</a:t>
            </a:r>
            <a:endParaRPr lang="en-US" sz="1200" dirty="0"/>
          </a:p>
        </p:txBody>
      </p:sp>
      <p:sp>
        <p:nvSpPr>
          <p:cNvPr id="19" name="TextBox 18"/>
          <p:cNvSpPr txBox="1"/>
          <p:nvPr/>
        </p:nvSpPr>
        <p:spPr>
          <a:xfrm>
            <a:off x="1915250" y="3128593"/>
            <a:ext cx="1507654" cy="297517"/>
          </a:xfrm>
          <a:prstGeom prst="rect">
            <a:avLst/>
          </a:prstGeom>
          <a:noFill/>
        </p:spPr>
        <p:txBody>
          <a:bodyPr wrap="square" rtlCol="0">
            <a:spAutoFit/>
          </a:bodyPr>
          <a:lstStyle/>
          <a:p>
            <a:pPr>
              <a:lnSpc>
                <a:spcPts val="1600"/>
              </a:lnSpc>
            </a:pPr>
            <a:r>
              <a:rPr lang="en-US" sz="1600" dirty="0" smtClean="0"/>
              <a:t>Not sure</a:t>
            </a:r>
            <a:endParaRPr lang="en-US" sz="1600" dirty="0"/>
          </a:p>
        </p:txBody>
      </p:sp>
      <p:sp>
        <p:nvSpPr>
          <p:cNvPr id="11" name="TextBox 10"/>
          <p:cNvSpPr txBox="1"/>
          <p:nvPr/>
        </p:nvSpPr>
        <p:spPr>
          <a:xfrm>
            <a:off x="3854024" y="2189641"/>
            <a:ext cx="1120820" cy="310341"/>
          </a:xfrm>
          <a:prstGeom prst="rect">
            <a:avLst/>
          </a:prstGeom>
          <a:noFill/>
        </p:spPr>
        <p:txBody>
          <a:bodyPr wrap="none" rtlCol="0">
            <a:spAutoFit/>
          </a:bodyPr>
          <a:lstStyle/>
          <a:p>
            <a:pPr>
              <a:lnSpc>
                <a:spcPts val="1700"/>
              </a:lnSpc>
            </a:pPr>
            <a:r>
              <a:rPr lang="en-US" sz="1600" b="1" dirty="0" smtClean="0"/>
              <a:t>All voters</a:t>
            </a:r>
            <a:endParaRPr lang="en-US" sz="1600" b="1" dirty="0"/>
          </a:p>
        </p:txBody>
      </p:sp>
    </p:spTree>
    <p:extLst>
      <p:ext uri="{BB962C8B-B14F-4D97-AF65-F5344CB8AC3E}">
        <p14:creationId xmlns:p14="http://schemas.microsoft.com/office/powerpoint/2010/main" val="24695092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6447" y="328676"/>
            <a:ext cx="8654902" cy="1143000"/>
          </a:xfrm>
        </p:spPr>
        <p:txBody>
          <a:bodyPr/>
          <a:lstStyle/>
          <a:p>
            <a:r>
              <a:rPr lang="en-US" dirty="0" smtClean="0"/>
              <a:t>Many voters </a:t>
            </a:r>
            <a:r>
              <a:rPr lang="en-US" dirty="0"/>
              <a:t>50+ have at some point been a </a:t>
            </a:r>
            <a:r>
              <a:rPr lang="en-US" dirty="0" smtClean="0"/>
              <a:t>caregiver* </a:t>
            </a:r>
            <a:r>
              <a:rPr lang="en-US" dirty="0"/>
              <a:t>to family </a:t>
            </a:r>
            <a:r>
              <a:rPr lang="en-US" dirty="0" smtClean="0"/>
              <a:t>member </a:t>
            </a:r>
            <a:r>
              <a:rPr lang="en-US" dirty="0"/>
              <a:t>or expect to </a:t>
            </a:r>
            <a:r>
              <a:rPr lang="en-US" dirty="0" smtClean="0"/>
              <a:t>become one in the </a:t>
            </a:r>
            <a:r>
              <a:rPr lang="en-US" dirty="0"/>
              <a:t>future</a:t>
            </a:r>
            <a:r>
              <a:rPr lang="en-US" dirty="0" smtClean="0"/>
              <a:t>.</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266948404"/>
              </p:ext>
            </p:extLst>
          </p:nvPr>
        </p:nvGraphicFramePr>
        <p:xfrm>
          <a:off x="1804416" y="1984248"/>
          <a:ext cx="5120640" cy="4114800"/>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0"/>
          </p:nvPr>
        </p:nvSpPr>
        <p:spPr/>
        <p:txBody>
          <a:bodyPr/>
          <a:lstStyle/>
          <a:p>
            <a:pPr>
              <a:defRPr/>
            </a:pPr>
            <a:fld id="{92871B65-642A-4956-AD99-54792413B5FD}" type="slidenum">
              <a:rPr lang="en-US" smtClean="0"/>
              <a:pPr>
                <a:defRPr/>
              </a:pPr>
              <a:t>6</a:t>
            </a:fld>
            <a:endParaRPr lang="en-US"/>
          </a:p>
        </p:txBody>
      </p:sp>
      <p:sp>
        <p:nvSpPr>
          <p:cNvPr id="6" name="TextBox 5"/>
          <p:cNvSpPr txBox="1"/>
          <p:nvPr/>
        </p:nvSpPr>
        <p:spPr>
          <a:xfrm>
            <a:off x="4817651" y="2194727"/>
            <a:ext cx="1475008" cy="528350"/>
          </a:xfrm>
          <a:prstGeom prst="rect">
            <a:avLst/>
          </a:prstGeom>
          <a:noFill/>
        </p:spPr>
        <p:txBody>
          <a:bodyPr wrap="square" rtlCol="0">
            <a:spAutoFit/>
          </a:bodyPr>
          <a:lstStyle/>
          <a:p>
            <a:pPr>
              <a:lnSpc>
                <a:spcPts val="1700"/>
              </a:lnSpc>
            </a:pPr>
            <a:r>
              <a:rPr lang="en-US" sz="1600" b="1" dirty="0" smtClean="0"/>
              <a:t>Current caregivers</a:t>
            </a:r>
            <a:endParaRPr lang="en-US" sz="1600" b="1" dirty="0"/>
          </a:p>
        </p:txBody>
      </p:sp>
      <p:sp>
        <p:nvSpPr>
          <p:cNvPr id="8" name="TextBox 7"/>
          <p:cNvSpPr txBox="1"/>
          <p:nvPr/>
        </p:nvSpPr>
        <p:spPr>
          <a:xfrm>
            <a:off x="1116851" y="3339151"/>
            <a:ext cx="1676400" cy="746358"/>
          </a:xfrm>
          <a:prstGeom prst="rect">
            <a:avLst/>
          </a:prstGeom>
          <a:noFill/>
        </p:spPr>
        <p:txBody>
          <a:bodyPr wrap="square" rtlCol="0">
            <a:spAutoFit/>
          </a:bodyPr>
          <a:lstStyle/>
          <a:p>
            <a:pPr>
              <a:lnSpc>
                <a:spcPts val="1700"/>
              </a:lnSpc>
            </a:pPr>
            <a:r>
              <a:rPr lang="en-US" sz="1600" b="1" dirty="0" smtClean="0"/>
              <a:t>Likely to be </a:t>
            </a:r>
            <a:br>
              <a:rPr lang="en-US" sz="1600" b="1" dirty="0" smtClean="0"/>
            </a:br>
            <a:r>
              <a:rPr lang="en-US" sz="1600" b="1" dirty="0" smtClean="0"/>
              <a:t>caregiver in future</a:t>
            </a:r>
            <a:endParaRPr lang="en-US" sz="1600" b="1" dirty="0"/>
          </a:p>
        </p:txBody>
      </p:sp>
      <p:sp>
        <p:nvSpPr>
          <p:cNvPr id="9" name="TextBox 8"/>
          <p:cNvSpPr txBox="1"/>
          <p:nvPr/>
        </p:nvSpPr>
        <p:spPr>
          <a:xfrm>
            <a:off x="1783220" y="2252919"/>
            <a:ext cx="2420112" cy="528350"/>
          </a:xfrm>
          <a:prstGeom prst="rect">
            <a:avLst/>
          </a:prstGeom>
          <a:noFill/>
        </p:spPr>
        <p:txBody>
          <a:bodyPr wrap="square" rtlCol="0">
            <a:spAutoFit/>
          </a:bodyPr>
          <a:lstStyle/>
          <a:p>
            <a:pPr>
              <a:lnSpc>
                <a:spcPts val="1700"/>
              </a:lnSpc>
            </a:pPr>
            <a:r>
              <a:rPr lang="en-US" sz="1600" b="1" dirty="0" smtClean="0"/>
              <a:t>Not likely to be caregiver in future</a:t>
            </a:r>
            <a:endParaRPr lang="en-US" sz="1600" b="1" dirty="0"/>
          </a:p>
        </p:txBody>
      </p:sp>
      <p:sp>
        <p:nvSpPr>
          <p:cNvPr id="10" name="TextBox 9"/>
          <p:cNvSpPr txBox="1"/>
          <p:nvPr/>
        </p:nvSpPr>
        <p:spPr>
          <a:xfrm>
            <a:off x="3854024" y="1532348"/>
            <a:ext cx="1120820" cy="310341"/>
          </a:xfrm>
          <a:prstGeom prst="rect">
            <a:avLst/>
          </a:prstGeom>
          <a:noFill/>
        </p:spPr>
        <p:txBody>
          <a:bodyPr wrap="none" rtlCol="0">
            <a:spAutoFit/>
          </a:bodyPr>
          <a:lstStyle/>
          <a:p>
            <a:pPr>
              <a:lnSpc>
                <a:spcPts val="1700"/>
              </a:lnSpc>
            </a:pPr>
            <a:r>
              <a:rPr lang="en-US" sz="1600" b="1" dirty="0" smtClean="0"/>
              <a:t>All voters</a:t>
            </a:r>
            <a:endParaRPr lang="en-US" sz="1600" b="1" dirty="0"/>
          </a:p>
        </p:txBody>
      </p:sp>
      <p:sp>
        <p:nvSpPr>
          <p:cNvPr id="11" name="TextBox 10"/>
          <p:cNvSpPr txBox="1"/>
          <p:nvPr/>
        </p:nvSpPr>
        <p:spPr>
          <a:xfrm>
            <a:off x="914400" y="5544383"/>
            <a:ext cx="7156704" cy="810478"/>
          </a:xfrm>
          <a:prstGeom prst="rect">
            <a:avLst/>
          </a:prstGeom>
          <a:noFill/>
        </p:spPr>
        <p:txBody>
          <a:bodyPr wrap="square" rtlCol="0">
            <a:spAutoFit/>
          </a:bodyPr>
          <a:lstStyle/>
          <a:p>
            <a:pPr marL="109538" indent="-109538" algn="just">
              <a:lnSpc>
                <a:spcPts val="1400"/>
              </a:lnSpc>
            </a:pPr>
            <a:r>
              <a:rPr lang="en-US" dirty="0" smtClean="0"/>
              <a:t>* Caregiver is defined as “</a:t>
            </a:r>
            <a:r>
              <a:rPr lang="en-US" dirty="0"/>
              <a:t>someone who provides unpaid care for an adult loved one who is ill, frail, elderly, or has a physical, mental, or emotional disability. This unpaid care may include </a:t>
            </a:r>
            <a:r>
              <a:rPr lang="en-US" dirty="0" smtClean="0"/>
              <a:t>assisting </a:t>
            </a:r>
            <a:r>
              <a:rPr lang="en-US" dirty="0"/>
              <a:t>with personal needs such as bathing and dressing, household chores, meals, shopping, transportation, or managing finances or medical care</a:t>
            </a:r>
            <a:r>
              <a:rPr lang="en-US" dirty="0" smtClean="0"/>
              <a:t>.”</a:t>
            </a:r>
            <a:endParaRPr lang="en-US" dirty="0"/>
          </a:p>
        </p:txBody>
      </p:sp>
      <p:sp>
        <p:nvSpPr>
          <p:cNvPr id="20" name="TextBox 19"/>
          <p:cNvSpPr txBox="1"/>
          <p:nvPr/>
        </p:nvSpPr>
        <p:spPr>
          <a:xfrm>
            <a:off x="5785759" y="4367025"/>
            <a:ext cx="1249026" cy="528350"/>
          </a:xfrm>
          <a:prstGeom prst="rect">
            <a:avLst/>
          </a:prstGeom>
          <a:noFill/>
        </p:spPr>
        <p:txBody>
          <a:bodyPr wrap="square" rtlCol="0">
            <a:spAutoFit/>
          </a:bodyPr>
          <a:lstStyle/>
          <a:p>
            <a:pPr>
              <a:lnSpc>
                <a:spcPts val="1700"/>
              </a:lnSpc>
            </a:pPr>
            <a:r>
              <a:rPr lang="en-US" sz="1600" b="1" dirty="0" smtClean="0"/>
              <a:t>Past caregivers</a:t>
            </a:r>
            <a:endParaRPr lang="en-US" sz="1600" b="1" dirty="0"/>
          </a:p>
        </p:txBody>
      </p:sp>
      <p:grpSp>
        <p:nvGrpSpPr>
          <p:cNvPr id="21" name="Group 20"/>
          <p:cNvGrpSpPr/>
          <p:nvPr/>
        </p:nvGrpSpPr>
        <p:grpSpPr>
          <a:xfrm>
            <a:off x="6774931" y="1842689"/>
            <a:ext cx="2055055" cy="1232428"/>
            <a:chOff x="6705600" y="4107668"/>
            <a:chExt cx="2055055" cy="1232428"/>
          </a:xfrm>
        </p:grpSpPr>
        <p:sp>
          <p:nvSpPr>
            <p:cNvPr id="22" name="Rectangle 21"/>
            <p:cNvSpPr/>
            <p:nvPr/>
          </p:nvSpPr>
          <p:spPr bwMode="auto">
            <a:xfrm>
              <a:off x="6705600" y="4107668"/>
              <a:ext cx="2055055" cy="1232428"/>
            </a:xfrm>
            <a:prstGeom prst="rect">
              <a:avLst/>
            </a:prstGeom>
            <a:solidFill>
              <a:schemeClr val="bg1"/>
            </a:solidFill>
            <a:ln w="9525" cap="flat" cmpd="sng" algn="ctr">
              <a:solidFill>
                <a:schemeClr val="accent3"/>
              </a:solidFill>
              <a:prstDash val="solid"/>
              <a:round/>
              <a:headEnd type="none" w="med" len="med"/>
              <a:tailEnd type="none" w="med" len="med"/>
            </a:ln>
            <a:effectLst>
              <a:outerShdw blurRad="50800" dist="38100" dir="2700000" algn="tl" rotWithShape="0">
                <a:prstClr val="black">
                  <a:alpha val="40000"/>
                </a:prstClr>
              </a:outerShdw>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charset="0"/>
              </a:endParaRPr>
            </a:p>
          </p:txBody>
        </p:sp>
        <p:sp>
          <p:nvSpPr>
            <p:cNvPr id="23" name="TextBox 22"/>
            <p:cNvSpPr txBox="1"/>
            <p:nvPr/>
          </p:nvSpPr>
          <p:spPr>
            <a:xfrm>
              <a:off x="6780102" y="4139106"/>
              <a:ext cx="1906047" cy="1169551"/>
            </a:xfrm>
            <a:prstGeom prst="rect">
              <a:avLst/>
            </a:prstGeom>
            <a:noFill/>
          </p:spPr>
          <p:txBody>
            <a:bodyPr wrap="square" rtlCol="0">
              <a:spAutoFit/>
            </a:bodyPr>
            <a:lstStyle/>
            <a:p>
              <a:pPr algn="just"/>
              <a:r>
                <a:rPr lang="en-US" dirty="0" smtClean="0"/>
                <a:t>14% </a:t>
              </a:r>
              <a:r>
                <a:rPr lang="en-US" dirty="0"/>
                <a:t>of voters </a:t>
              </a:r>
              <a:r>
                <a:rPr lang="en-US" dirty="0" smtClean="0"/>
                <a:t>age 50</a:t>
              </a:r>
              <a:r>
                <a:rPr lang="en-US" dirty="0"/>
                <a:t>+ report that they or their spouse have received care from a family caregiver</a:t>
              </a:r>
              <a:r>
                <a:rPr lang="en-US" dirty="0" smtClean="0"/>
                <a:t>.</a:t>
              </a:r>
              <a:endParaRPr lang="en-US" dirty="0"/>
            </a:p>
          </p:txBody>
        </p:sp>
      </p:grpSp>
    </p:spTree>
    <p:extLst>
      <p:ext uri="{BB962C8B-B14F-4D97-AF65-F5344CB8AC3E}">
        <p14:creationId xmlns:p14="http://schemas.microsoft.com/office/powerpoint/2010/main" val="8238951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Caregiver Households*</a:t>
            </a:r>
          </a:p>
        </p:txBody>
      </p:sp>
      <p:sp>
        <p:nvSpPr>
          <p:cNvPr id="4" name="Slide Number Placeholder 3"/>
          <p:cNvSpPr>
            <a:spLocks noGrp="1"/>
          </p:cNvSpPr>
          <p:nvPr>
            <p:ph type="sldNum" sz="quarter" idx="10"/>
          </p:nvPr>
        </p:nvSpPr>
        <p:spPr/>
        <p:txBody>
          <a:bodyPr/>
          <a:lstStyle/>
          <a:p>
            <a:pPr>
              <a:defRPr/>
            </a:pPr>
            <a:fld id="{92871B65-642A-4956-AD99-54792413B5FD}" type="slidenum">
              <a:rPr lang="en-US" smtClean="0"/>
              <a:pPr>
                <a:defRPr/>
              </a:pPr>
              <a:t>7</a:t>
            </a:fld>
            <a:endParaRPr lang="en-US"/>
          </a:p>
        </p:txBody>
      </p:sp>
      <p:sp>
        <p:nvSpPr>
          <p:cNvPr id="7" name="TextBox 6"/>
          <p:cNvSpPr txBox="1"/>
          <p:nvPr/>
        </p:nvSpPr>
        <p:spPr>
          <a:xfrm>
            <a:off x="4930142" y="2106879"/>
            <a:ext cx="2198038" cy="3908762"/>
          </a:xfrm>
          <a:prstGeom prst="rect">
            <a:avLst/>
          </a:prstGeom>
          <a:noFill/>
        </p:spPr>
        <p:txBody>
          <a:bodyPr wrap="none" rtlCol="0">
            <a:spAutoFit/>
          </a:bodyPr>
          <a:lstStyle/>
          <a:p>
            <a:pPr algn="l">
              <a:spcBef>
                <a:spcPts val="1200"/>
              </a:spcBef>
            </a:pPr>
            <a:r>
              <a:rPr lang="en-US" sz="1800" b="1" dirty="0" smtClean="0"/>
              <a:t>All non-retirees</a:t>
            </a:r>
          </a:p>
          <a:p>
            <a:pPr algn="l">
              <a:spcBef>
                <a:spcPts val="1200"/>
              </a:spcBef>
            </a:pPr>
            <a:r>
              <a:rPr lang="en-US" sz="1800" dirty="0" smtClean="0"/>
              <a:t>Men</a:t>
            </a:r>
            <a:br>
              <a:rPr lang="en-US" sz="1800" dirty="0" smtClean="0"/>
            </a:br>
            <a:r>
              <a:rPr lang="en-US" sz="1800" dirty="0" smtClean="0"/>
              <a:t>Women</a:t>
            </a:r>
          </a:p>
          <a:p>
            <a:pPr algn="l">
              <a:spcBef>
                <a:spcPts val="1200"/>
              </a:spcBef>
            </a:pPr>
            <a:r>
              <a:rPr lang="en-US" sz="1800" dirty="0" smtClean="0"/>
              <a:t>White</a:t>
            </a:r>
            <a:br>
              <a:rPr lang="en-US" sz="1800" dirty="0" smtClean="0"/>
            </a:br>
            <a:r>
              <a:rPr lang="en-US" sz="1800" dirty="0" smtClean="0"/>
              <a:t>Non-White</a:t>
            </a:r>
          </a:p>
          <a:p>
            <a:pPr algn="l">
              <a:spcBef>
                <a:spcPts val="1200"/>
              </a:spcBef>
            </a:pPr>
            <a:r>
              <a:rPr lang="en-US" sz="1800" dirty="0" smtClean="0"/>
              <a:t>Age 50 to 59</a:t>
            </a:r>
            <a:br>
              <a:rPr lang="en-US" sz="1800" dirty="0" smtClean="0"/>
            </a:br>
            <a:r>
              <a:rPr lang="en-US" sz="1800" dirty="0" smtClean="0"/>
              <a:t>Age 60/over</a:t>
            </a:r>
          </a:p>
          <a:p>
            <a:pPr algn="l">
              <a:spcBef>
                <a:spcPts val="1200"/>
              </a:spcBef>
            </a:pPr>
            <a:r>
              <a:rPr lang="en-US" sz="1800" dirty="0"/>
              <a:t>Income under $50K</a:t>
            </a:r>
            <a:br>
              <a:rPr lang="en-US" sz="1800" dirty="0"/>
            </a:br>
            <a:r>
              <a:rPr lang="en-US" sz="1800" dirty="0"/>
              <a:t>Income over $50K</a:t>
            </a:r>
          </a:p>
          <a:p>
            <a:pPr algn="l">
              <a:spcBef>
                <a:spcPts val="1200"/>
              </a:spcBef>
            </a:pPr>
            <a:r>
              <a:rPr lang="en-US" sz="1800" dirty="0" smtClean="0"/>
              <a:t>Non-college grads</a:t>
            </a:r>
            <a:br>
              <a:rPr lang="en-US" sz="1800" dirty="0" smtClean="0"/>
            </a:br>
            <a:r>
              <a:rPr lang="en-US" sz="1800" dirty="0" smtClean="0"/>
              <a:t>College grads</a:t>
            </a:r>
          </a:p>
        </p:txBody>
      </p:sp>
      <p:sp>
        <p:nvSpPr>
          <p:cNvPr id="8" name="TextBox 7"/>
          <p:cNvSpPr txBox="1"/>
          <p:nvPr/>
        </p:nvSpPr>
        <p:spPr>
          <a:xfrm>
            <a:off x="7214405" y="1675992"/>
            <a:ext cx="1544012" cy="4339650"/>
          </a:xfrm>
          <a:prstGeom prst="rect">
            <a:avLst/>
          </a:prstGeom>
          <a:noFill/>
        </p:spPr>
        <p:txBody>
          <a:bodyPr wrap="none" rtlCol="0">
            <a:spAutoFit/>
          </a:bodyPr>
          <a:lstStyle/>
          <a:p>
            <a:pPr>
              <a:spcBef>
                <a:spcPts val="1200"/>
              </a:spcBef>
            </a:pPr>
            <a:r>
              <a:rPr lang="en-US" sz="1800" b="1" dirty="0" smtClean="0"/>
              <a:t>Non-retirees</a:t>
            </a:r>
          </a:p>
          <a:p>
            <a:pPr>
              <a:spcBef>
                <a:spcPts val="1200"/>
              </a:spcBef>
            </a:pPr>
            <a:r>
              <a:rPr lang="en-US" sz="1800" b="1" dirty="0" smtClean="0"/>
              <a:t>61%</a:t>
            </a:r>
          </a:p>
          <a:p>
            <a:pPr>
              <a:spcBef>
                <a:spcPts val="1200"/>
              </a:spcBef>
            </a:pPr>
            <a:r>
              <a:rPr lang="en-US" sz="1800" dirty="0" smtClean="0"/>
              <a:t>49%</a:t>
            </a:r>
            <a:br>
              <a:rPr lang="en-US" sz="1800" dirty="0" smtClean="0"/>
            </a:br>
            <a:r>
              <a:rPr lang="en-US" sz="1800" b="1" dirty="0" smtClean="0">
                <a:solidFill>
                  <a:schemeClr val="accent3"/>
                </a:solidFill>
              </a:rPr>
              <a:t>72%</a:t>
            </a:r>
            <a:endParaRPr lang="en-US" sz="1800" b="1" dirty="0">
              <a:solidFill>
                <a:schemeClr val="accent3"/>
              </a:solidFill>
            </a:endParaRPr>
          </a:p>
          <a:p>
            <a:pPr>
              <a:spcBef>
                <a:spcPts val="1200"/>
              </a:spcBef>
            </a:pPr>
            <a:r>
              <a:rPr lang="en-US" sz="1800" dirty="0" smtClean="0"/>
              <a:t>60%</a:t>
            </a:r>
            <a:br>
              <a:rPr lang="en-US" sz="1800" dirty="0" smtClean="0"/>
            </a:br>
            <a:r>
              <a:rPr lang="en-US" sz="1800" dirty="0" smtClean="0"/>
              <a:t>66%</a:t>
            </a:r>
          </a:p>
          <a:p>
            <a:pPr>
              <a:spcBef>
                <a:spcPts val="1200"/>
              </a:spcBef>
            </a:pPr>
            <a:r>
              <a:rPr lang="en-US" sz="1800" dirty="0" smtClean="0"/>
              <a:t>58%</a:t>
            </a:r>
            <a:br>
              <a:rPr lang="en-US" sz="1800" dirty="0" smtClean="0"/>
            </a:br>
            <a:r>
              <a:rPr lang="en-US" sz="1800" b="1" dirty="0" smtClean="0">
                <a:solidFill>
                  <a:schemeClr val="accent3"/>
                </a:solidFill>
              </a:rPr>
              <a:t>67%</a:t>
            </a:r>
            <a:endParaRPr lang="en-US" sz="1800" b="1" dirty="0">
              <a:solidFill>
                <a:schemeClr val="accent3"/>
              </a:solidFill>
            </a:endParaRPr>
          </a:p>
          <a:p>
            <a:pPr>
              <a:spcBef>
                <a:spcPts val="1200"/>
              </a:spcBef>
            </a:pPr>
            <a:r>
              <a:rPr lang="en-US" sz="1800" dirty="0" smtClean="0"/>
              <a:t>60%</a:t>
            </a:r>
            <a:br>
              <a:rPr lang="en-US" sz="1800" dirty="0" smtClean="0"/>
            </a:br>
            <a:r>
              <a:rPr lang="en-US" sz="1800" dirty="0" smtClean="0"/>
              <a:t>61%</a:t>
            </a:r>
            <a:endParaRPr lang="en-US" sz="1800" dirty="0"/>
          </a:p>
          <a:p>
            <a:pPr>
              <a:spcBef>
                <a:spcPts val="1200"/>
              </a:spcBef>
            </a:pPr>
            <a:r>
              <a:rPr lang="en-US" sz="1800" dirty="0" smtClean="0"/>
              <a:t>59%</a:t>
            </a:r>
            <a:br>
              <a:rPr lang="en-US" sz="1800" dirty="0" smtClean="0"/>
            </a:br>
            <a:r>
              <a:rPr lang="en-US" sz="1800" dirty="0" smtClean="0"/>
              <a:t>64%</a:t>
            </a:r>
          </a:p>
        </p:txBody>
      </p:sp>
      <p:sp>
        <p:nvSpPr>
          <p:cNvPr id="9" name="TextBox 8"/>
          <p:cNvSpPr txBox="1"/>
          <p:nvPr/>
        </p:nvSpPr>
        <p:spPr>
          <a:xfrm>
            <a:off x="516638" y="2106879"/>
            <a:ext cx="2198038" cy="4339650"/>
          </a:xfrm>
          <a:prstGeom prst="rect">
            <a:avLst/>
          </a:prstGeom>
          <a:noFill/>
        </p:spPr>
        <p:txBody>
          <a:bodyPr wrap="none" rtlCol="0">
            <a:spAutoFit/>
          </a:bodyPr>
          <a:lstStyle/>
          <a:p>
            <a:pPr algn="l">
              <a:spcBef>
                <a:spcPts val="1200"/>
              </a:spcBef>
            </a:pPr>
            <a:r>
              <a:rPr lang="en-US" sz="1800" b="1" dirty="0" smtClean="0"/>
              <a:t>All retirees</a:t>
            </a:r>
          </a:p>
          <a:p>
            <a:pPr algn="l">
              <a:spcBef>
                <a:spcPts val="1200"/>
              </a:spcBef>
            </a:pPr>
            <a:r>
              <a:rPr lang="en-US" sz="1800" dirty="0" smtClean="0"/>
              <a:t>Men</a:t>
            </a:r>
            <a:br>
              <a:rPr lang="en-US" sz="1800" dirty="0" smtClean="0"/>
            </a:br>
            <a:r>
              <a:rPr lang="en-US" sz="1800" dirty="0" smtClean="0"/>
              <a:t>Women</a:t>
            </a:r>
          </a:p>
          <a:p>
            <a:pPr algn="l">
              <a:spcBef>
                <a:spcPts val="1200"/>
              </a:spcBef>
            </a:pPr>
            <a:r>
              <a:rPr lang="en-US" sz="1800" dirty="0" smtClean="0"/>
              <a:t>White</a:t>
            </a:r>
            <a:br>
              <a:rPr lang="en-US" sz="1800" dirty="0" smtClean="0"/>
            </a:br>
            <a:r>
              <a:rPr lang="en-US" sz="1800" dirty="0" smtClean="0"/>
              <a:t>Non-White</a:t>
            </a:r>
          </a:p>
          <a:p>
            <a:pPr algn="l">
              <a:spcBef>
                <a:spcPts val="1200"/>
              </a:spcBef>
            </a:pPr>
            <a:r>
              <a:rPr lang="en-US" sz="1800" dirty="0" smtClean="0"/>
              <a:t>Age 50 to 69</a:t>
            </a:r>
            <a:br>
              <a:rPr lang="en-US" sz="1800" dirty="0" smtClean="0"/>
            </a:br>
            <a:r>
              <a:rPr lang="en-US" sz="1800" dirty="0" smtClean="0"/>
              <a:t>Age 70/over</a:t>
            </a:r>
          </a:p>
          <a:p>
            <a:pPr algn="l">
              <a:spcBef>
                <a:spcPts val="1200"/>
              </a:spcBef>
            </a:pPr>
            <a:r>
              <a:rPr lang="en-US" sz="1800" dirty="0" smtClean="0"/>
              <a:t>Income under $40K</a:t>
            </a:r>
            <a:br>
              <a:rPr lang="en-US" sz="1800" dirty="0" smtClean="0"/>
            </a:br>
            <a:r>
              <a:rPr lang="en-US" sz="1800" dirty="0"/>
              <a:t>Income over $40K</a:t>
            </a:r>
          </a:p>
          <a:p>
            <a:pPr algn="l">
              <a:spcBef>
                <a:spcPts val="1200"/>
              </a:spcBef>
            </a:pPr>
            <a:r>
              <a:rPr lang="en-US" sz="1800" dirty="0" smtClean="0"/>
              <a:t>Non-college </a:t>
            </a:r>
            <a:r>
              <a:rPr lang="en-US" sz="1800" dirty="0"/>
              <a:t>grads</a:t>
            </a:r>
            <a:br>
              <a:rPr lang="en-US" sz="1800" dirty="0"/>
            </a:br>
            <a:r>
              <a:rPr lang="en-US" sz="1800" dirty="0"/>
              <a:t>College grads</a:t>
            </a:r>
          </a:p>
          <a:p>
            <a:pPr algn="l">
              <a:spcBef>
                <a:spcPts val="1200"/>
              </a:spcBef>
            </a:pPr>
            <a:endParaRPr lang="en-US" sz="1800" dirty="0" smtClean="0"/>
          </a:p>
        </p:txBody>
      </p:sp>
      <p:sp>
        <p:nvSpPr>
          <p:cNvPr id="10" name="TextBox 9"/>
          <p:cNvSpPr txBox="1"/>
          <p:nvPr/>
        </p:nvSpPr>
        <p:spPr>
          <a:xfrm>
            <a:off x="2939977" y="1675992"/>
            <a:ext cx="1095172" cy="4339650"/>
          </a:xfrm>
          <a:prstGeom prst="rect">
            <a:avLst/>
          </a:prstGeom>
          <a:noFill/>
        </p:spPr>
        <p:txBody>
          <a:bodyPr wrap="none" rtlCol="0">
            <a:spAutoFit/>
          </a:bodyPr>
          <a:lstStyle/>
          <a:p>
            <a:pPr>
              <a:spcBef>
                <a:spcPts val="1200"/>
              </a:spcBef>
            </a:pPr>
            <a:r>
              <a:rPr lang="en-US" sz="1800" b="1" dirty="0" smtClean="0"/>
              <a:t>Retirees</a:t>
            </a:r>
          </a:p>
          <a:p>
            <a:pPr>
              <a:spcBef>
                <a:spcPts val="1200"/>
              </a:spcBef>
            </a:pPr>
            <a:r>
              <a:rPr lang="en-US" sz="1800" b="1" dirty="0" smtClean="0"/>
              <a:t>64%</a:t>
            </a:r>
          </a:p>
          <a:p>
            <a:pPr>
              <a:spcBef>
                <a:spcPts val="1200"/>
              </a:spcBef>
            </a:pPr>
            <a:r>
              <a:rPr lang="en-US" sz="1800" dirty="0" smtClean="0"/>
              <a:t>52%</a:t>
            </a:r>
            <a:br>
              <a:rPr lang="en-US" sz="1800" dirty="0" smtClean="0"/>
            </a:br>
            <a:r>
              <a:rPr lang="en-US" sz="1800" b="1" dirty="0" smtClean="0">
                <a:solidFill>
                  <a:schemeClr val="accent3"/>
                </a:solidFill>
              </a:rPr>
              <a:t>73%</a:t>
            </a:r>
            <a:endParaRPr lang="en-US" sz="1800" b="1" dirty="0">
              <a:solidFill>
                <a:schemeClr val="accent3"/>
              </a:solidFill>
            </a:endParaRPr>
          </a:p>
          <a:p>
            <a:pPr>
              <a:spcBef>
                <a:spcPts val="1200"/>
              </a:spcBef>
            </a:pPr>
            <a:r>
              <a:rPr lang="en-US" sz="1800" dirty="0" smtClean="0"/>
              <a:t>64%</a:t>
            </a:r>
            <a:br>
              <a:rPr lang="en-US" sz="1800" dirty="0" smtClean="0"/>
            </a:br>
            <a:r>
              <a:rPr lang="en-US" sz="1800" dirty="0" smtClean="0"/>
              <a:t>61%</a:t>
            </a:r>
          </a:p>
          <a:p>
            <a:pPr>
              <a:spcBef>
                <a:spcPts val="1200"/>
              </a:spcBef>
            </a:pPr>
            <a:r>
              <a:rPr lang="en-US" sz="1800" dirty="0" smtClean="0"/>
              <a:t>67%</a:t>
            </a:r>
            <a:br>
              <a:rPr lang="en-US" sz="1800" dirty="0" smtClean="0"/>
            </a:br>
            <a:r>
              <a:rPr lang="en-US" sz="1800" dirty="0" smtClean="0"/>
              <a:t>61%</a:t>
            </a:r>
          </a:p>
          <a:p>
            <a:pPr>
              <a:spcBef>
                <a:spcPts val="1200"/>
              </a:spcBef>
            </a:pPr>
            <a:r>
              <a:rPr lang="en-US" sz="1800" b="1" dirty="0" smtClean="0">
                <a:solidFill>
                  <a:schemeClr val="accent3"/>
                </a:solidFill>
              </a:rPr>
              <a:t>69%</a:t>
            </a:r>
            <a:br>
              <a:rPr lang="en-US" sz="1800" b="1" dirty="0" smtClean="0">
                <a:solidFill>
                  <a:schemeClr val="accent3"/>
                </a:solidFill>
              </a:rPr>
            </a:br>
            <a:r>
              <a:rPr lang="en-US" sz="1800" dirty="0" smtClean="0"/>
              <a:t>59%</a:t>
            </a:r>
          </a:p>
          <a:p>
            <a:pPr>
              <a:spcBef>
                <a:spcPts val="1200"/>
              </a:spcBef>
            </a:pPr>
            <a:r>
              <a:rPr lang="en-US" sz="1800" dirty="0" smtClean="0"/>
              <a:t>62%</a:t>
            </a:r>
            <a:br>
              <a:rPr lang="en-US" sz="1800" dirty="0" smtClean="0"/>
            </a:br>
            <a:r>
              <a:rPr lang="en-US" sz="1800" dirty="0" smtClean="0"/>
              <a:t>68%</a:t>
            </a:r>
          </a:p>
        </p:txBody>
      </p:sp>
      <p:cxnSp>
        <p:nvCxnSpPr>
          <p:cNvPr id="11" name="Straight Connector 10"/>
          <p:cNvCxnSpPr/>
          <p:nvPr/>
        </p:nvCxnSpPr>
        <p:spPr bwMode="auto">
          <a:xfrm>
            <a:off x="4572000" y="1675992"/>
            <a:ext cx="0" cy="4339650"/>
          </a:xfrm>
          <a:prstGeom prst="line">
            <a:avLst/>
          </a:prstGeom>
          <a:solidFill>
            <a:schemeClr val="accent1"/>
          </a:solidFill>
          <a:ln w="19050" cap="flat" cmpd="sng" algn="ctr">
            <a:solidFill>
              <a:srgbClr val="E6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 name="Straight Connector 12"/>
          <p:cNvCxnSpPr/>
          <p:nvPr/>
        </p:nvCxnSpPr>
        <p:spPr bwMode="auto">
          <a:xfrm>
            <a:off x="2939977" y="1999488"/>
            <a:ext cx="1095172" cy="0"/>
          </a:xfrm>
          <a:prstGeom prst="line">
            <a:avLst/>
          </a:prstGeom>
          <a:solidFill>
            <a:schemeClr val="accent1"/>
          </a:solidFill>
          <a:ln w="19050" cap="flat" cmpd="sng" algn="ctr">
            <a:solidFill>
              <a:srgbClr val="E6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4" name="Straight Connector 13"/>
          <p:cNvCxnSpPr/>
          <p:nvPr/>
        </p:nvCxnSpPr>
        <p:spPr bwMode="auto">
          <a:xfrm>
            <a:off x="7214405" y="1999488"/>
            <a:ext cx="1544012" cy="0"/>
          </a:xfrm>
          <a:prstGeom prst="line">
            <a:avLst/>
          </a:prstGeom>
          <a:solidFill>
            <a:schemeClr val="accent1"/>
          </a:solidFill>
          <a:ln w="19050" cap="flat" cmpd="sng" algn="ctr">
            <a:solidFill>
              <a:srgbClr val="E6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 name="TextBox 11"/>
          <p:cNvSpPr txBox="1"/>
          <p:nvPr/>
        </p:nvSpPr>
        <p:spPr>
          <a:xfrm>
            <a:off x="0" y="6163294"/>
            <a:ext cx="9144000" cy="307777"/>
          </a:xfrm>
          <a:prstGeom prst="rect">
            <a:avLst/>
          </a:prstGeom>
          <a:noFill/>
        </p:spPr>
        <p:txBody>
          <a:bodyPr wrap="square" rtlCol="0">
            <a:spAutoFit/>
          </a:bodyPr>
          <a:lstStyle/>
          <a:p>
            <a:r>
              <a:rPr lang="en-US" dirty="0" smtClean="0"/>
              <a:t>* Those households where unpaid care is currently being provided, or has been provided in the past</a:t>
            </a:r>
            <a:endParaRPr lang="en-US" dirty="0"/>
          </a:p>
        </p:txBody>
      </p:sp>
    </p:spTree>
    <p:extLst>
      <p:ext uri="{BB962C8B-B14F-4D97-AF65-F5344CB8AC3E}">
        <p14:creationId xmlns:p14="http://schemas.microsoft.com/office/powerpoint/2010/main" val="162244057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86677" y="120579"/>
            <a:ext cx="7907123" cy="1143000"/>
          </a:xfrm>
        </p:spPr>
        <p:txBody>
          <a:bodyPr/>
          <a:lstStyle/>
          <a:p>
            <a:r>
              <a:rPr lang="en-US" dirty="0" smtClean="0"/>
              <a:t>Voters 50+ want their elected officials to make availability of at-home care a priority.</a:t>
            </a:r>
            <a:endParaRPr lang="en-US" dirty="0"/>
          </a:p>
        </p:txBody>
      </p:sp>
      <p:sp>
        <p:nvSpPr>
          <p:cNvPr id="3" name="Slide Number Placeholder 2"/>
          <p:cNvSpPr>
            <a:spLocks noGrp="1"/>
          </p:cNvSpPr>
          <p:nvPr>
            <p:ph type="sldNum" sz="quarter" idx="10"/>
          </p:nvPr>
        </p:nvSpPr>
        <p:spPr/>
        <p:txBody>
          <a:bodyPr/>
          <a:lstStyle/>
          <a:p>
            <a:pPr>
              <a:defRPr/>
            </a:pPr>
            <a:fld id="{8156BA16-E66C-4DDD-BC60-9500E3D28856}" type="slidenum">
              <a:rPr lang="en-US" smtClean="0"/>
              <a:pPr>
                <a:defRPr/>
              </a:pPr>
              <a:t>8</a:t>
            </a:fld>
            <a:endParaRPr lang="en-US"/>
          </a:p>
        </p:txBody>
      </p:sp>
      <p:sp>
        <p:nvSpPr>
          <p:cNvPr id="21" name="TextBox 20"/>
          <p:cNvSpPr txBox="1"/>
          <p:nvPr/>
        </p:nvSpPr>
        <p:spPr>
          <a:xfrm>
            <a:off x="436487" y="1142818"/>
            <a:ext cx="8302752" cy="746358"/>
          </a:xfrm>
          <a:prstGeom prst="rect">
            <a:avLst/>
          </a:prstGeom>
          <a:noFill/>
        </p:spPr>
        <p:txBody>
          <a:bodyPr wrap="square" rtlCol="0">
            <a:spAutoFit/>
          </a:bodyPr>
          <a:lstStyle/>
          <a:p>
            <a:pPr algn="just">
              <a:lnSpc>
                <a:spcPts val="1700"/>
              </a:lnSpc>
            </a:pPr>
            <a:r>
              <a:rPr lang="en-US" sz="1600" i="1" dirty="0"/>
              <a:t>How important a priority should it be for elected officials to make services that help older adults live independently (home </a:t>
            </a:r>
            <a:r>
              <a:rPr lang="en-US" sz="1600" i="1" dirty="0" smtClean="0"/>
              <a:t>healthcare</a:t>
            </a:r>
            <a:r>
              <a:rPr lang="en-US" sz="1600" i="1" dirty="0"/>
              <a:t>, personal care, day programs) more available in the community?</a:t>
            </a:r>
          </a:p>
        </p:txBody>
      </p:sp>
      <p:graphicFrame>
        <p:nvGraphicFramePr>
          <p:cNvPr id="25" name="Content Placeholder 5"/>
          <p:cNvGraphicFramePr>
            <a:graphicFrameLocks/>
          </p:cNvGraphicFramePr>
          <p:nvPr>
            <p:extLst>
              <p:ext uri="{D42A27DB-BD31-4B8C-83A1-F6EECF244321}">
                <p14:modId xmlns:p14="http://schemas.microsoft.com/office/powerpoint/2010/main" val="3540765447"/>
              </p:ext>
            </p:extLst>
          </p:nvPr>
        </p:nvGraphicFramePr>
        <p:xfrm>
          <a:off x="73152" y="1583183"/>
          <a:ext cx="8680704" cy="4597767"/>
        </p:xfrm>
        <a:graphic>
          <a:graphicData uri="http://schemas.openxmlformats.org/drawingml/2006/chart">
            <c:chart xmlns:c="http://schemas.openxmlformats.org/drawingml/2006/chart" xmlns:r="http://schemas.openxmlformats.org/officeDocument/2006/relationships" r:id="rId3"/>
          </a:graphicData>
        </a:graphic>
      </p:graphicFrame>
      <p:sp>
        <p:nvSpPr>
          <p:cNvPr id="26" name="TextBox 25"/>
          <p:cNvSpPr txBox="1"/>
          <p:nvPr/>
        </p:nvSpPr>
        <p:spPr>
          <a:xfrm>
            <a:off x="1074196" y="3229773"/>
            <a:ext cx="711983" cy="297517"/>
          </a:xfrm>
          <a:prstGeom prst="rect">
            <a:avLst/>
          </a:prstGeom>
          <a:noFill/>
        </p:spPr>
        <p:txBody>
          <a:bodyPr wrap="square" rtlCol="0">
            <a:spAutoFit/>
          </a:bodyPr>
          <a:lstStyle/>
          <a:p>
            <a:pPr>
              <a:lnSpc>
                <a:spcPts val="1600"/>
              </a:lnSpc>
            </a:pPr>
            <a:r>
              <a:rPr lang="en-US" sz="1600" b="1" dirty="0" smtClean="0"/>
              <a:t>74%</a:t>
            </a:r>
            <a:endParaRPr lang="en-US" sz="1600" b="1" dirty="0"/>
          </a:p>
        </p:txBody>
      </p:sp>
      <p:sp>
        <p:nvSpPr>
          <p:cNvPr id="28" name="TextBox 27"/>
          <p:cNvSpPr txBox="1"/>
          <p:nvPr/>
        </p:nvSpPr>
        <p:spPr>
          <a:xfrm>
            <a:off x="922027" y="6032192"/>
            <a:ext cx="2222555" cy="297517"/>
          </a:xfrm>
          <a:prstGeom prst="rect">
            <a:avLst/>
          </a:prstGeom>
          <a:noFill/>
        </p:spPr>
        <p:txBody>
          <a:bodyPr wrap="square" rtlCol="0">
            <a:spAutoFit/>
          </a:bodyPr>
          <a:lstStyle/>
          <a:p>
            <a:pPr>
              <a:lnSpc>
                <a:spcPts val="1600"/>
              </a:lnSpc>
            </a:pPr>
            <a:r>
              <a:rPr lang="en-US" sz="1600" b="1" dirty="0" smtClean="0"/>
              <a:t>All voters</a:t>
            </a:r>
            <a:endParaRPr lang="en-US" sz="1600" b="1" dirty="0"/>
          </a:p>
        </p:txBody>
      </p:sp>
      <p:sp>
        <p:nvSpPr>
          <p:cNvPr id="34" name="TextBox 33"/>
          <p:cNvSpPr txBox="1"/>
          <p:nvPr/>
        </p:nvSpPr>
        <p:spPr>
          <a:xfrm>
            <a:off x="2565852" y="4762886"/>
            <a:ext cx="711983" cy="297517"/>
          </a:xfrm>
          <a:prstGeom prst="rect">
            <a:avLst/>
          </a:prstGeom>
          <a:noFill/>
        </p:spPr>
        <p:txBody>
          <a:bodyPr wrap="square" rtlCol="0">
            <a:spAutoFit/>
          </a:bodyPr>
          <a:lstStyle/>
          <a:p>
            <a:pPr>
              <a:lnSpc>
                <a:spcPts val="1600"/>
              </a:lnSpc>
            </a:pPr>
            <a:r>
              <a:rPr lang="en-US" sz="1600" b="1" dirty="0" smtClean="0"/>
              <a:t>25%</a:t>
            </a:r>
            <a:endParaRPr lang="en-US" sz="1600" b="1" dirty="0"/>
          </a:p>
        </p:txBody>
      </p:sp>
      <p:sp>
        <p:nvSpPr>
          <p:cNvPr id="13" name="TextBox 12"/>
          <p:cNvSpPr txBox="1"/>
          <p:nvPr/>
        </p:nvSpPr>
        <p:spPr>
          <a:xfrm>
            <a:off x="5357446" y="6032192"/>
            <a:ext cx="2811569" cy="297517"/>
          </a:xfrm>
          <a:prstGeom prst="rect">
            <a:avLst/>
          </a:prstGeom>
          <a:noFill/>
        </p:spPr>
        <p:txBody>
          <a:bodyPr wrap="square" rtlCol="0">
            <a:spAutoFit/>
          </a:bodyPr>
          <a:lstStyle/>
          <a:p>
            <a:pPr>
              <a:lnSpc>
                <a:spcPts val="1600"/>
              </a:lnSpc>
            </a:pPr>
            <a:r>
              <a:rPr lang="en-US" sz="1600" b="1" dirty="0" smtClean="0"/>
              <a:t>Caregiver </a:t>
            </a:r>
            <a:r>
              <a:rPr lang="en-US" sz="1600" b="1" dirty="0"/>
              <a:t>H</a:t>
            </a:r>
            <a:r>
              <a:rPr lang="en-US" sz="1600" b="1" dirty="0" smtClean="0"/>
              <a:t>ouseholds</a:t>
            </a:r>
            <a:endParaRPr lang="en-US" sz="1600" b="1" dirty="0"/>
          </a:p>
        </p:txBody>
      </p:sp>
      <p:sp>
        <p:nvSpPr>
          <p:cNvPr id="15" name="TextBox 14"/>
          <p:cNvSpPr txBox="1"/>
          <p:nvPr/>
        </p:nvSpPr>
        <p:spPr>
          <a:xfrm>
            <a:off x="5610598" y="3089221"/>
            <a:ext cx="711983" cy="297517"/>
          </a:xfrm>
          <a:prstGeom prst="rect">
            <a:avLst/>
          </a:prstGeom>
          <a:noFill/>
        </p:spPr>
        <p:txBody>
          <a:bodyPr wrap="square" rtlCol="0">
            <a:spAutoFit/>
          </a:bodyPr>
          <a:lstStyle/>
          <a:p>
            <a:pPr>
              <a:lnSpc>
                <a:spcPts val="1600"/>
              </a:lnSpc>
            </a:pPr>
            <a:r>
              <a:rPr lang="en-US" sz="1600" b="1" dirty="0" smtClean="0"/>
              <a:t>78%</a:t>
            </a:r>
            <a:endParaRPr lang="en-US" sz="1600" b="1" dirty="0"/>
          </a:p>
        </p:txBody>
      </p:sp>
      <p:sp>
        <p:nvSpPr>
          <p:cNvPr id="17" name="TextBox 16"/>
          <p:cNvSpPr txBox="1"/>
          <p:nvPr/>
        </p:nvSpPr>
        <p:spPr>
          <a:xfrm>
            <a:off x="7137591" y="4905426"/>
            <a:ext cx="711983" cy="297517"/>
          </a:xfrm>
          <a:prstGeom prst="rect">
            <a:avLst/>
          </a:prstGeom>
          <a:noFill/>
        </p:spPr>
        <p:txBody>
          <a:bodyPr wrap="square" rtlCol="0">
            <a:spAutoFit/>
          </a:bodyPr>
          <a:lstStyle/>
          <a:p>
            <a:pPr>
              <a:lnSpc>
                <a:spcPts val="1600"/>
              </a:lnSpc>
            </a:pPr>
            <a:r>
              <a:rPr lang="en-US" sz="1600" b="1" dirty="0" smtClean="0"/>
              <a:t>21%</a:t>
            </a:r>
            <a:endParaRPr lang="en-US" sz="1600" b="1" dirty="0"/>
          </a:p>
        </p:txBody>
      </p:sp>
    </p:spTree>
    <p:extLst>
      <p:ext uri="{BB962C8B-B14F-4D97-AF65-F5344CB8AC3E}">
        <p14:creationId xmlns:p14="http://schemas.microsoft.com/office/powerpoint/2010/main" val="186948001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753" y="229266"/>
            <a:ext cx="7486478" cy="1143000"/>
          </a:xfrm>
        </p:spPr>
        <p:txBody>
          <a:bodyPr/>
          <a:lstStyle/>
          <a:p>
            <a:pPr algn="just"/>
            <a:r>
              <a:rPr lang="en-US" dirty="0" smtClean="0"/>
              <a:t>Helping people live independently </a:t>
            </a:r>
            <a:r>
              <a:rPr lang="en-US" dirty="0"/>
              <a:t>is </a:t>
            </a:r>
            <a:r>
              <a:rPr lang="en-US" dirty="0" smtClean="0"/>
              <a:t>a powerful potential </a:t>
            </a:r>
            <a:r>
              <a:rPr lang="en-US" dirty="0"/>
              <a:t>issue </a:t>
            </a:r>
            <a:r>
              <a:rPr lang="en-US" dirty="0" smtClean="0"/>
              <a:t>for candidates, especially among women and caregivers.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927265879"/>
              </p:ext>
            </p:extLst>
          </p:nvPr>
        </p:nvGraphicFramePr>
        <p:xfrm>
          <a:off x="281354" y="2112630"/>
          <a:ext cx="3546934" cy="4190634"/>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0"/>
          </p:nvPr>
        </p:nvSpPr>
        <p:spPr/>
        <p:txBody>
          <a:bodyPr/>
          <a:lstStyle/>
          <a:p>
            <a:pPr>
              <a:defRPr/>
            </a:pPr>
            <a:fld id="{92871B65-642A-4956-AD99-54792413B5FD}" type="slidenum">
              <a:rPr lang="en-US" smtClean="0"/>
              <a:pPr>
                <a:defRPr/>
              </a:pPr>
              <a:t>9</a:t>
            </a:fld>
            <a:endParaRPr lang="en-US"/>
          </a:p>
        </p:txBody>
      </p:sp>
      <p:sp>
        <p:nvSpPr>
          <p:cNvPr id="6" name="TextBox 5"/>
          <p:cNvSpPr txBox="1"/>
          <p:nvPr/>
        </p:nvSpPr>
        <p:spPr>
          <a:xfrm>
            <a:off x="0" y="1346893"/>
            <a:ext cx="9144000" cy="338554"/>
          </a:xfrm>
          <a:prstGeom prst="rect">
            <a:avLst/>
          </a:prstGeom>
          <a:noFill/>
        </p:spPr>
        <p:txBody>
          <a:bodyPr wrap="square" rtlCol="0">
            <a:spAutoFit/>
          </a:bodyPr>
          <a:lstStyle/>
          <a:p>
            <a:r>
              <a:rPr lang="en-US" sz="1600" i="1" dirty="0" smtClean="0"/>
              <a:t>How important is this issue in helping you make your voting decisions this year?</a:t>
            </a:r>
            <a:endParaRPr lang="en-US" sz="1600" i="1" dirty="0"/>
          </a:p>
        </p:txBody>
      </p:sp>
      <p:sp>
        <p:nvSpPr>
          <p:cNvPr id="7" name="TextBox 6"/>
          <p:cNvSpPr txBox="1"/>
          <p:nvPr/>
        </p:nvSpPr>
        <p:spPr>
          <a:xfrm>
            <a:off x="400808" y="5954303"/>
            <a:ext cx="1803597" cy="528350"/>
          </a:xfrm>
          <a:prstGeom prst="rect">
            <a:avLst/>
          </a:prstGeom>
          <a:noFill/>
        </p:spPr>
        <p:txBody>
          <a:bodyPr wrap="square" rtlCol="0">
            <a:spAutoFit/>
          </a:bodyPr>
          <a:lstStyle/>
          <a:p>
            <a:pPr>
              <a:lnSpc>
                <a:spcPts val="1700"/>
              </a:lnSpc>
            </a:pPr>
            <a:r>
              <a:rPr lang="en-US" sz="1600" b="1" dirty="0" smtClean="0"/>
              <a:t>Very/fairly important</a:t>
            </a:r>
            <a:endParaRPr lang="en-US" sz="1600" b="1" dirty="0"/>
          </a:p>
        </p:txBody>
      </p:sp>
      <p:sp>
        <p:nvSpPr>
          <p:cNvPr id="8" name="TextBox 7"/>
          <p:cNvSpPr txBox="1"/>
          <p:nvPr/>
        </p:nvSpPr>
        <p:spPr>
          <a:xfrm>
            <a:off x="1841811" y="5954303"/>
            <a:ext cx="1803597" cy="528350"/>
          </a:xfrm>
          <a:prstGeom prst="rect">
            <a:avLst/>
          </a:prstGeom>
          <a:noFill/>
        </p:spPr>
        <p:txBody>
          <a:bodyPr wrap="square" rtlCol="0">
            <a:spAutoFit/>
          </a:bodyPr>
          <a:lstStyle/>
          <a:p>
            <a:pPr>
              <a:lnSpc>
                <a:spcPts val="1700"/>
              </a:lnSpc>
            </a:pPr>
            <a:r>
              <a:rPr lang="en-US" sz="1600" b="1" dirty="0" smtClean="0"/>
              <a:t>Less/not important</a:t>
            </a:r>
            <a:endParaRPr lang="en-US" sz="1600" b="1" dirty="0"/>
          </a:p>
        </p:txBody>
      </p:sp>
      <p:sp>
        <p:nvSpPr>
          <p:cNvPr id="9" name="TextBox 8"/>
          <p:cNvSpPr txBox="1"/>
          <p:nvPr/>
        </p:nvSpPr>
        <p:spPr>
          <a:xfrm>
            <a:off x="342195" y="4461911"/>
            <a:ext cx="1862210" cy="746358"/>
          </a:xfrm>
          <a:prstGeom prst="rect">
            <a:avLst/>
          </a:prstGeom>
          <a:noFill/>
        </p:spPr>
        <p:txBody>
          <a:bodyPr wrap="square" rtlCol="0">
            <a:spAutoFit/>
          </a:bodyPr>
          <a:lstStyle/>
          <a:p>
            <a:pPr>
              <a:lnSpc>
                <a:spcPts val="1700"/>
              </a:lnSpc>
            </a:pPr>
            <a:r>
              <a:rPr lang="en-US" sz="1200" b="1" dirty="0" smtClean="0">
                <a:solidFill>
                  <a:schemeClr val="bg1"/>
                </a:solidFill>
              </a:rPr>
              <a:t>Very </a:t>
            </a:r>
            <a:br>
              <a:rPr lang="en-US" sz="1200" b="1" dirty="0" smtClean="0">
                <a:solidFill>
                  <a:schemeClr val="bg1"/>
                </a:solidFill>
              </a:rPr>
            </a:br>
            <a:r>
              <a:rPr lang="en-US" sz="1200" b="1" dirty="0" smtClean="0">
                <a:solidFill>
                  <a:schemeClr val="bg1"/>
                </a:solidFill>
              </a:rPr>
              <a:t>important</a:t>
            </a:r>
          </a:p>
          <a:p>
            <a:pPr>
              <a:lnSpc>
                <a:spcPts val="1700"/>
              </a:lnSpc>
            </a:pPr>
            <a:r>
              <a:rPr lang="en-US" sz="1200" b="1" dirty="0" smtClean="0">
                <a:solidFill>
                  <a:schemeClr val="bg1"/>
                </a:solidFill>
              </a:rPr>
              <a:t>63%</a:t>
            </a:r>
            <a:endParaRPr lang="en-US" sz="1200" b="1" dirty="0">
              <a:solidFill>
                <a:schemeClr val="bg1"/>
              </a:solidFill>
            </a:endParaRPr>
          </a:p>
        </p:txBody>
      </p:sp>
      <p:sp>
        <p:nvSpPr>
          <p:cNvPr id="10" name="TextBox 9"/>
          <p:cNvSpPr txBox="1"/>
          <p:nvPr/>
        </p:nvSpPr>
        <p:spPr>
          <a:xfrm>
            <a:off x="447703" y="2932307"/>
            <a:ext cx="1803597" cy="310341"/>
          </a:xfrm>
          <a:prstGeom prst="rect">
            <a:avLst/>
          </a:prstGeom>
          <a:noFill/>
        </p:spPr>
        <p:txBody>
          <a:bodyPr wrap="square" rtlCol="0">
            <a:spAutoFit/>
          </a:bodyPr>
          <a:lstStyle/>
          <a:p>
            <a:pPr>
              <a:lnSpc>
                <a:spcPts val="1700"/>
              </a:lnSpc>
            </a:pPr>
            <a:r>
              <a:rPr lang="en-US" sz="1600" b="1" dirty="0" smtClean="0"/>
              <a:t>   78%</a:t>
            </a:r>
            <a:endParaRPr lang="en-US" sz="1600" b="1" dirty="0"/>
          </a:p>
        </p:txBody>
      </p:sp>
      <p:sp>
        <p:nvSpPr>
          <p:cNvPr id="11" name="TextBox 10"/>
          <p:cNvSpPr txBox="1"/>
          <p:nvPr/>
        </p:nvSpPr>
        <p:spPr>
          <a:xfrm>
            <a:off x="818" y="1943353"/>
            <a:ext cx="9143182" cy="338554"/>
          </a:xfrm>
          <a:prstGeom prst="rect">
            <a:avLst/>
          </a:prstGeom>
          <a:noFill/>
        </p:spPr>
        <p:txBody>
          <a:bodyPr wrap="square" rtlCol="0">
            <a:spAutoFit/>
          </a:bodyPr>
          <a:lstStyle/>
          <a:p>
            <a:r>
              <a:rPr lang="en-US" sz="1600" b="1" dirty="0" smtClean="0"/>
              <a:t>Helping older people and the disabled live independently</a:t>
            </a:r>
            <a:endParaRPr lang="en-US" sz="1600" b="1" dirty="0"/>
          </a:p>
        </p:txBody>
      </p:sp>
      <p:grpSp>
        <p:nvGrpSpPr>
          <p:cNvPr id="22" name="Group 21"/>
          <p:cNvGrpSpPr/>
          <p:nvPr/>
        </p:nvGrpSpPr>
        <p:grpSpPr>
          <a:xfrm>
            <a:off x="3645408" y="2553377"/>
            <a:ext cx="5413247" cy="3262208"/>
            <a:chOff x="3645408" y="2370497"/>
            <a:chExt cx="5413247" cy="3262208"/>
          </a:xfrm>
        </p:grpSpPr>
        <p:sp>
          <p:nvSpPr>
            <p:cNvPr id="18" name="Rectangle 17"/>
            <p:cNvSpPr/>
            <p:nvPr/>
          </p:nvSpPr>
          <p:spPr bwMode="auto">
            <a:xfrm>
              <a:off x="3645408" y="2370497"/>
              <a:ext cx="5413247" cy="3262208"/>
            </a:xfrm>
            <a:prstGeom prst="rect">
              <a:avLst/>
            </a:prstGeom>
            <a:solidFill>
              <a:schemeClr val="bg1"/>
            </a:solidFill>
            <a:ln w="9525" cap="flat" cmpd="sng" algn="ctr">
              <a:solidFill>
                <a:schemeClr val="accent3"/>
              </a:solidFill>
              <a:prstDash val="solid"/>
              <a:round/>
              <a:headEnd type="none" w="med" len="med"/>
              <a:tailEnd type="none" w="med" len="med"/>
            </a:ln>
            <a:effectLst>
              <a:outerShdw blurRad="50800" dist="38100" dir="2700000" algn="tl" rotWithShape="0">
                <a:prstClr val="black">
                  <a:alpha val="40000"/>
                </a:prstClr>
              </a:outerShdw>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charset="0"/>
              </a:endParaRPr>
            </a:p>
          </p:txBody>
        </p:sp>
        <p:sp>
          <p:nvSpPr>
            <p:cNvPr id="12" name="TextBox 11"/>
            <p:cNvSpPr txBox="1"/>
            <p:nvPr/>
          </p:nvSpPr>
          <p:spPr>
            <a:xfrm>
              <a:off x="4178648" y="2458042"/>
              <a:ext cx="4246069" cy="307777"/>
            </a:xfrm>
            <a:prstGeom prst="rect">
              <a:avLst/>
            </a:prstGeom>
            <a:noFill/>
          </p:spPr>
          <p:txBody>
            <a:bodyPr wrap="square" rtlCol="0">
              <a:spAutoFit/>
            </a:bodyPr>
            <a:lstStyle/>
            <a:p>
              <a:pPr>
                <a:spcBef>
                  <a:spcPts val="900"/>
                </a:spcBef>
              </a:pPr>
              <a:r>
                <a:rPr lang="en-US" b="1" i="1" dirty="0" smtClean="0"/>
                <a:t>Very Important Issue in my Vote Decisions</a:t>
              </a:r>
              <a:endParaRPr lang="en-US" b="1" i="1" dirty="0"/>
            </a:p>
          </p:txBody>
        </p:sp>
        <p:sp>
          <p:nvSpPr>
            <p:cNvPr id="13" name="TextBox 12"/>
            <p:cNvSpPr txBox="1"/>
            <p:nvPr/>
          </p:nvSpPr>
          <p:spPr>
            <a:xfrm>
              <a:off x="3785616" y="2784596"/>
              <a:ext cx="1906291" cy="2593018"/>
            </a:xfrm>
            <a:prstGeom prst="rect">
              <a:avLst/>
            </a:prstGeom>
            <a:noFill/>
          </p:spPr>
          <p:txBody>
            <a:bodyPr wrap="none" rtlCol="0">
              <a:spAutoFit/>
            </a:bodyPr>
            <a:lstStyle/>
            <a:p>
              <a:pPr algn="l">
                <a:spcBef>
                  <a:spcPts val="1800"/>
                </a:spcBef>
              </a:pPr>
              <a:r>
                <a:rPr lang="en-US" dirty="0" smtClean="0"/>
                <a:t>Men</a:t>
              </a:r>
              <a:br>
                <a:rPr lang="en-US" dirty="0" smtClean="0"/>
              </a:br>
              <a:r>
                <a:rPr lang="en-US" dirty="0" smtClean="0"/>
                <a:t>Women</a:t>
              </a:r>
            </a:p>
            <a:p>
              <a:pPr algn="l">
                <a:spcBef>
                  <a:spcPts val="900"/>
                </a:spcBef>
              </a:pPr>
              <a:r>
                <a:rPr lang="en-US" dirty="0" smtClean="0"/>
                <a:t>Age 50 to 64</a:t>
              </a:r>
              <a:br>
                <a:rPr lang="en-US" dirty="0" smtClean="0"/>
              </a:br>
              <a:r>
                <a:rPr lang="en-US" dirty="0" smtClean="0"/>
                <a:t>Age 65/over</a:t>
              </a:r>
            </a:p>
            <a:p>
              <a:pPr algn="l">
                <a:spcBef>
                  <a:spcPts val="900"/>
                </a:spcBef>
              </a:pPr>
              <a:r>
                <a:rPr lang="en-US" dirty="0" smtClean="0"/>
                <a:t>High school/less </a:t>
              </a:r>
              <a:br>
                <a:rPr lang="en-US" dirty="0" smtClean="0"/>
              </a:br>
              <a:r>
                <a:rPr lang="en-US" dirty="0" smtClean="0"/>
                <a:t>Some college</a:t>
              </a:r>
              <a:br>
                <a:rPr lang="en-US" dirty="0" smtClean="0"/>
              </a:br>
              <a:r>
                <a:rPr lang="en-US" dirty="0" err="1" smtClean="0"/>
                <a:t>College</a:t>
              </a:r>
              <a:r>
                <a:rPr lang="en-US" dirty="0" smtClean="0"/>
                <a:t> grads</a:t>
              </a:r>
              <a:endParaRPr lang="en-US" dirty="0"/>
            </a:p>
            <a:p>
              <a:pPr algn="l">
                <a:spcBef>
                  <a:spcPts val="900"/>
                </a:spcBef>
              </a:pPr>
              <a:r>
                <a:rPr lang="en-US" dirty="0" smtClean="0"/>
                <a:t>Income under $30K</a:t>
              </a:r>
              <a:br>
                <a:rPr lang="en-US" dirty="0" smtClean="0"/>
              </a:br>
              <a:r>
                <a:rPr lang="en-US" dirty="0" smtClean="0"/>
                <a:t>Income $30K to $75K</a:t>
              </a:r>
              <a:br>
                <a:rPr lang="en-US" dirty="0" smtClean="0"/>
              </a:br>
              <a:r>
                <a:rPr lang="en-US" dirty="0" smtClean="0"/>
                <a:t>Income over $75K</a:t>
              </a:r>
            </a:p>
          </p:txBody>
        </p:sp>
        <p:sp>
          <p:nvSpPr>
            <p:cNvPr id="14" name="TextBox 13"/>
            <p:cNvSpPr txBox="1"/>
            <p:nvPr/>
          </p:nvSpPr>
          <p:spPr>
            <a:xfrm>
              <a:off x="5653574" y="2784596"/>
              <a:ext cx="543739" cy="2593018"/>
            </a:xfrm>
            <a:prstGeom prst="rect">
              <a:avLst/>
            </a:prstGeom>
            <a:noFill/>
          </p:spPr>
          <p:txBody>
            <a:bodyPr wrap="none" rtlCol="0">
              <a:spAutoFit/>
            </a:bodyPr>
            <a:lstStyle/>
            <a:p>
              <a:pPr>
                <a:spcBef>
                  <a:spcPts val="900"/>
                </a:spcBef>
              </a:pPr>
              <a:r>
                <a:rPr lang="en-US" dirty="0" smtClean="0"/>
                <a:t>59%</a:t>
              </a:r>
              <a:br>
                <a:rPr lang="en-US" dirty="0" smtClean="0"/>
              </a:br>
              <a:r>
                <a:rPr lang="en-US" dirty="0"/>
                <a:t>66%</a:t>
              </a:r>
            </a:p>
            <a:p>
              <a:pPr>
                <a:spcBef>
                  <a:spcPts val="900"/>
                </a:spcBef>
              </a:pPr>
              <a:r>
                <a:rPr lang="en-US" dirty="0" smtClean="0"/>
                <a:t>59%</a:t>
              </a:r>
              <a:br>
                <a:rPr lang="en-US" dirty="0" smtClean="0"/>
              </a:br>
              <a:r>
                <a:rPr lang="en-US" dirty="0"/>
                <a:t>66%</a:t>
              </a:r>
            </a:p>
            <a:p>
              <a:pPr>
                <a:spcBef>
                  <a:spcPts val="900"/>
                </a:spcBef>
              </a:pPr>
              <a:r>
                <a:rPr lang="en-US" b="1" dirty="0">
                  <a:solidFill>
                    <a:schemeClr val="accent1"/>
                  </a:solidFill>
                </a:rPr>
                <a:t>71%</a:t>
              </a:r>
              <a:br>
                <a:rPr lang="en-US" b="1" dirty="0">
                  <a:solidFill>
                    <a:schemeClr val="accent1"/>
                  </a:solidFill>
                </a:rPr>
              </a:br>
              <a:r>
                <a:rPr lang="en-US" dirty="0" smtClean="0"/>
                <a:t>65%</a:t>
              </a:r>
              <a:br>
                <a:rPr lang="en-US" dirty="0" smtClean="0"/>
              </a:br>
              <a:r>
                <a:rPr lang="en-US" dirty="0" smtClean="0"/>
                <a:t>48%</a:t>
              </a:r>
            </a:p>
            <a:p>
              <a:pPr>
                <a:spcBef>
                  <a:spcPts val="900"/>
                </a:spcBef>
              </a:pPr>
              <a:r>
                <a:rPr lang="en-US" b="1" dirty="0">
                  <a:solidFill>
                    <a:schemeClr val="accent1"/>
                  </a:solidFill>
                </a:rPr>
                <a:t>75%</a:t>
              </a:r>
              <a:br>
                <a:rPr lang="en-US" b="1" dirty="0">
                  <a:solidFill>
                    <a:schemeClr val="accent1"/>
                  </a:solidFill>
                </a:rPr>
              </a:br>
              <a:r>
                <a:rPr lang="en-US" dirty="0" smtClean="0"/>
                <a:t>66%</a:t>
              </a:r>
              <a:br>
                <a:rPr lang="en-US" dirty="0" smtClean="0"/>
              </a:br>
              <a:r>
                <a:rPr lang="en-US" dirty="0" smtClean="0"/>
                <a:t>48%</a:t>
              </a:r>
            </a:p>
          </p:txBody>
        </p:sp>
        <p:sp>
          <p:nvSpPr>
            <p:cNvPr id="15" name="TextBox 14"/>
            <p:cNvSpPr txBox="1"/>
            <p:nvPr/>
          </p:nvSpPr>
          <p:spPr>
            <a:xfrm>
              <a:off x="6473952" y="2784596"/>
              <a:ext cx="1656223" cy="1615827"/>
            </a:xfrm>
            <a:prstGeom prst="rect">
              <a:avLst/>
            </a:prstGeom>
            <a:noFill/>
          </p:spPr>
          <p:txBody>
            <a:bodyPr wrap="none" rtlCol="0">
              <a:spAutoFit/>
            </a:bodyPr>
            <a:lstStyle/>
            <a:p>
              <a:pPr algn="l">
                <a:spcBef>
                  <a:spcPts val="900"/>
                </a:spcBef>
              </a:pPr>
              <a:r>
                <a:rPr lang="en-US" dirty="0" smtClean="0"/>
                <a:t>Whites</a:t>
              </a:r>
              <a:br>
                <a:rPr lang="en-US" dirty="0" smtClean="0"/>
              </a:br>
              <a:r>
                <a:rPr lang="en-US" dirty="0" smtClean="0"/>
                <a:t>African Americans</a:t>
              </a:r>
            </a:p>
            <a:p>
              <a:pPr algn="l">
                <a:spcBef>
                  <a:spcPts val="900"/>
                </a:spcBef>
              </a:pPr>
              <a:r>
                <a:rPr lang="en-US" dirty="0" smtClean="0"/>
                <a:t>Undecided voters</a:t>
              </a:r>
            </a:p>
            <a:p>
              <a:pPr algn="l">
                <a:spcBef>
                  <a:spcPts val="900"/>
                </a:spcBef>
              </a:pPr>
              <a:r>
                <a:rPr lang="en-US" dirty="0" smtClean="0"/>
                <a:t>Current caregivers</a:t>
              </a:r>
              <a:br>
                <a:rPr lang="en-US" dirty="0" smtClean="0"/>
              </a:br>
              <a:r>
                <a:rPr lang="en-US" dirty="0" smtClean="0"/>
                <a:t>Voters who have</a:t>
              </a:r>
              <a:br>
                <a:rPr lang="en-US" dirty="0" smtClean="0"/>
              </a:br>
              <a:r>
                <a:rPr lang="en-US" dirty="0" smtClean="0"/>
                <a:t>received care</a:t>
              </a:r>
            </a:p>
          </p:txBody>
        </p:sp>
        <p:sp>
          <p:nvSpPr>
            <p:cNvPr id="16" name="TextBox 15"/>
            <p:cNvSpPr txBox="1"/>
            <p:nvPr/>
          </p:nvSpPr>
          <p:spPr>
            <a:xfrm>
              <a:off x="8333026" y="2784596"/>
              <a:ext cx="543739" cy="1615827"/>
            </a:xfrm>
            <a:prstGeom prst="rect">
              <a:avLst/>
            </a:prstGeom>
            <a:noFill/>
          </p:spPr>
          <p:txBody>
            <a:bodyPr wrap="none" rtlCol="0">
              <a:spAutoFit/>
            </a:bodyPr>
            <a:lstStyle/>
            <a:p>
              <a:pPr>
                <a:spcBef>
                  <a:spcPts val="900"/>
                </a:spcBef>
              </a:pPr>
              <a:r>
                <a:rPr lang="en-US" dirty="0" smtClean="0"/>
                <a:t>60%</a:t>
              </a:r>
              <a:br>
                <a:rPr lang="en-US" dirty="0" smtClean="0"/>
              </a:br>
              <a:r>
                <a:rPr lang="en-US" b="1" dirty="0">
                  <a:solidFill>
                    <a:schemeClr val="accent1"/>
                  </a:solidFill>
                </a:rPr>
                <a:t>88%</a:t>
              </a:r>
            </a:p>
            <a:p>
              <a:pPr>
                <a:spcBef>
                  <a:spcPts val="900"/>
                </a:spcBef>
              </a:pPr>
              <a:r>
                <a:rPr lang="en-US" dirty="0"/>
                <a:t>62%</a:t>
              </a:r>
            </a:p>
            <a:p>
              <a:pPr>
                <a:spcBef>
                  <a:spcPts val="900"/>
                </a:spcBef>
              </a:pPr>
              <a:r>
                <a:rPr lang="en-US" b="1" dirty="0" smtClean="0">
                  <a:solidFill>
                    <a:schemeClr val="accent1"/>
                  </a:solidFill>
                </a:rPr>
                <a:t>68%</a:t>
              </a:r>
              <a:br>
                <a:rPr lang="en-US" b="1" dirty="0" smtClean="0">
                  <a:solidFill>
                    <a:schemeClr val="accent1"/>
                  </a:solidFill>
                </a:rPr>
              </a:br>
              <a:r>
                <a:rPr lang="en-US" dirty="0" smtClean="0"/>
                <a:t>66%</a:t>
              </a:r>
              <a:br>
                <a:rPr lang="en-US" dirty="0" smtClean="0"/>
              </a:br>
              <a:endParaRPr lang="en-US" dirty="0" smtClean="0"/>
            </a:p>
          </p:txBody>
        </p:sp>
      </p:grpSp>
      <p:sp>
        <p:nvSpPr>
          <p:cNvPr id="19" name="TextBox 18"/>
          <p:cNvSpPr txBox="1"/>
          <p:nvPr/>
        </p:nvSpPr>
        <p:spPr>
          <a:xfrm>
            <a:off x="829340" y="2382819"/>
            <a:ext cx="2349795" cy="310341"/>
          </a:xfrm>
          <a:prstGeom prst="rect">
            <a:avLst/>
          </a:prstGeom>
          <a:noFill/>
        </p:spPr>
        <p:txBody>
          <a:bodyPr wrap="square" rtlCol="0">
            <a:spAutoFit/>
          </a:bodyPr>
          <a:lstStyle/>
          <a:p>
            <a:pPr>
              <a:lnSpc>
                <a:spcPts val="1700"/>
              </a:lnSpc>
            </a:pPr>
            <a:r>
              <a:rPr lang="en-US" sz="1600" b="1" dirty="0" smtClean="0"/>
              <a:t>All voters</a:t>
            </a:r>
            <a:endParaRPr lang="en-US" sz="1600" b="1" dirty="0"/>
          </a:p>
        </p:txBody>
      </p:sp>
    </p:spTree>
    <p:extLst>
      <p:ext uri="{BB962C8B-B14F-4D97-AF65-F5344CB8AC3E}">
        <p14:creationId xmlns:p14="http://schemas.microsoft.com/office/powerpoint/2010/main" val="425106346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Default Design">
  <a:themeElements>
    <a:clrScheme name="Custom 1">
      <a:dk1>
        <a:srgbClr val="000000"/>
      </a:dk1>
      <a:lt1>
        <a:srgbClr val="FFFFFF"/>
      </a:lt1>
      <a:dk2>
        <a:srgbClr val="000000"/>
      </a:dk2>
      <a:lt2>
        <a:srgbClr val="808080"/>
      </a:lt2>
      <a:accent1>
        <a:srgbClr val="0B69B7"/>
      </a:accent1>
      <a:accent2>
        <a:srgbClr val="A1D1F9"/>
      </a:accent2>
      <a:accent3>
        <a:srgbClr val="CC0000"/>
      </a:accent3>
      <a:accent4>
        <a:srgbClr val="FF6600"/>
      </a:accent4>
      <a:accent5>
        <a:srgbClr val="FFCC00"/>
      </a:accent5>
      <a:accent6>
        <a:srgbClr val="606060"/>
      </a:accent6>
      <a:hlink>
        <a:srgbClr val="CC0000"/>
      </a:hlink>
      <a:folHlink>
        <a:srgbClr val="FF7C8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000000"/>
        </a:lt2>
        <a:accent1>
          <a:srgbClr val="000099"/>
        </a:accent1>
        <a:accent2>
          <a:srgbClr val="6699FF"/>
        </a:accent2>
        <a:accent3>
          <a:srgbClr val="FFFFFF"/>
        </a:accent3>
        <a:accent4>
          <a:srgbClr val="000000"/>
        </a:accent4>
        <a:accent5>
          <a:srgbClr val="AAAACA"/>
        </a:accent5>
        <a:accent6>
          <a:srgbClr val="5C8AE7"/>
        </a:accent6>
        <a:hlink>
          <a:srgbClr val="CC0000"/>
        </a:hlink>
        <a:folHlink>
          <a:srgbClr val="FF505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Hart red yellow">
    <a:dk1>
      <a:srgbClr val="000000"/>
    </a:dk1>
    <a:lt1>
      <a:srgbClr val="FFFFFF"/>
    </a:lt1>
    <a:dk2>
      <a:srgbClr val="77705F"/>
    </a:dk2>
    <a:lt2>
      <a:srgbClr val="A19B88"/>
    </a:lt2>
    <a:accent1>
      <a:srgbClr val="CC0000"/>
    </a:accent1>
    <a:accent2>
      <a:srgbClr val="FF6969"/>
    </a:accent2>
    <a:accent3>
      <a:srgbClr val="595447"/>
    </a:accent3>
    <a:accent4>
      <a:srgbClr val="FFCC00"/>
    </a:accent4>
    <a:accent5>
      <a:srgbClr val="FFE065"/>
    </a:accent5>
    <a:accent6>
      <a:srgbClr val="E75E5E"/>
    </a:accent6>
    <a:hlink>
      <a:srgbClr val="FFCC00"/>
    </a:hlink>
    <a:folHlink>
      <a:srgbClr val="FFFF99"/>
    </a:folHlink>
  </a:clrScheme>
  <a:fontScheme name="Orange-Whit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Hart red yellow">
    <a:dk1>
      <a:srgbClr val="000000"/>
    </a:dk1>
    <a:lt1>
      <a:srgbClr val="FFFFFF"/>
    </a:lt1>
    <a:dk2>
      <a:srgbClr val="77705F"/>
    </a:dk2>
    <a:lt2>
      <a:srgbClr val="A19B88"/>
    </a:lt2>
    <a:accent1>
      <a:srgbClr val="CC0000"/>
    </a:accent1>
    <a:accent2>
      <a:srgbClr val="FF6969"/>
    </a:accent2>
    <a:accent3>
      <a:srgbClr val="595447"/>
    </a:accent3>
    <a:accent4>
      <a:srgbClr val="FFCC00"/>
    </a:accent4>
    <a:accent5>
      <a:srgbClr val="FFE065"/>
    </a:accent5>
    <a:accent6>
      <a:srgbClr val="E75E5E"/>
    </a:accent6>
    <a:hlink>
      <a:srgbClr val="FFCC00"/>
    </a:hlink>
    <a:folHlink>
      <a:srgbClr val="FFFF99"/>
    </a:folHlink>
  </a:clrScheme>
  <a:fontScheme name="Orange-Whit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Hart blue yellow red">
    <a:dk1>
      <a:srgbClr val="000000"/>
    </a:dk1>
    <a:lt1>
      <a:srgbClr val="FFFFFF"/>
    </a:lt1>
    <a:dk2>
      <a:srgbClr val="000000"/>
    </a:dk2>
    <a:lt2>
      <a:srgbClr val="808080"/>
    </a:lt2>
    <a:accent1>
      <a:srgbClr val="000099"/>
    </a:accent1>
    <a:accent2>
      <a:srgbClr val="6699FF"/>
    </a:accent2>
    <a:accent3>
      <a:srgbClr val="FFC000"/>
    </a:accent3>
    <a:accent4>
      <a:srgbClr val="CC0000"/>
    </a:accent4>
    <a:accent5>
      <a:srgbClr val="FF9596"/>
    </a:accent5>
    <a:accent6>
      <a:srgbClr val="5C8AE7"/>
    </a:accent6>
    <a:hlink>
      <a:srgbClr val="00B050"/>
    </a:hlink>
    <a:folHlink>
      <a:srgbClr val="92D05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Hart blue yellow red">
    <a:dk1>
      <a:srgbClr val="000000"/>
    </a:dk1>
    <a:lt1>
      <a:srgbClr val="FFFFFF"/>
    </a:lt1>
    <a:dk2>
      <a:srgbClr val="000000"/>
    </a:dk2>
    <a:lt2>
      <a:srgbClr val="808080"/>
    </a:lt2>
    <a:accent1>
      <a:srgbClr val="000099"/>
    </a:accent1>
    <a:accent2>
      <a:srgbClr val="6699FF"/>
    </a:accent2>
    <a:accent3>
      <a:srgbClr val="FFC000"/>
    </a:accent3>
    <a:accent4>
      <a:srgbClr val="CC0000"/>
    </a:accent4>
    <a:accent5>
      <a:srgbClr val="FF9596"/>
    </a:accent5>
    <a:accent6>
      <a:srgbClr val="5C8AE7"/>
    </a:accent6>
    <a:hlink>
      <a:srgbClr val="00B050"/>
    </a:hlink>
    <a:folHlink>
      <a:srgbClr val="92D05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Hart blue yellow red">
    <a:dk1>
      <a:srgbClr val="000000"/>
    </a:dk1>
    <a:lt1>
      <a:srgbClr val="FFFFFF"/>
    </a:lt1>
    <a:dk2>
      <a:srgbClr val="000000"/>
    </a:dk2>
    <a:lt2>
      <a:srgbClr val="808080"/>
    </a:lt2>
    <a:accent1>
      <a:srgbClr val="000099"/>
    </a:accent1>
    <a:accent2>
      <a:srgbClr val="6699FF"/>
    </a:accent2>
    <a:accent3>
      <a:srgbClr val="FFC000"/>
    </a:accent3>
    <a:accent4>
      <a:srgbClr val="CC0000"/>
    </a:accent4>
    <a:accent5>
      <a:srgbClr val="FF9596"/>
    </a:accent5>
    <a:accent6>
      <a:srgbClr val="5C8AE7"/>
    </a:accent6>
    <a:hlink>
      <a:srgbClr val="00B050"/>
    </a:hlink>
    <a:folHlink>
      <a:srgbClr val="92D05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conOverlay xmlns="http://schemas.microsoft.com/sharepoint/v4"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2B2ED57DFC55F42BB00BB5B4AB0CA42" ma:contentTypeVersion="3" ma:contentTypeDescription="Create a new document." ma:contentTypeScope="" ma:versionID="e6ae07567a325d5b840d1ea135b70e9b">
  <xsd:schema xmlns:xsd="http://www.w3.org/2001/XMLSchema" xmlns:xs="http://www.w3.org/2001/XMLSchema" xmlns:p="http://schemas.microsoft.com/office/2006/metadata/properties" xmlns:ns2="http://schemas.microsoft.com/sharepoint/v4" xmlns:ns3="16de58f0-8742-410d-b579-165f1627d21d" targetNamespace="http://schemas.microsoft.com/office/2006/metadata/properties" ma:root="true" ma:fieldsID="ec41ebc4ede6e2456d8d9a1b6339c5cd" ns2:_="" ns3:_="">
    <xsd:import namespace="http://schemas.microsoft.com/sharepoint/v4"/>
    <xsd:import namespace="16de58f0-8742-410d-b579-165f1627d21d"/>
    <xsd:element name="properties">
      <xsd:complexType>
        <xsd:sequence>
          <xsd:element name="documentManagement">
            <xsd:complexType>
              <xsd:all>
                <xsd:element ref="ns2:IconOverla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8" nillable="true" ma:displayName="IconOverlay" ma:hidden="true" ma:internalName="IconOverlay">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de58f0-8742-410d-b579-165f1627d21d" elementFormDefault="qualified">
    <xsd:import namespace="http://schemas.microsoft.com/office/2006/documentManagement/types"/>
    <xsd:import namespace="http://schemas.microsoft.com/office/infopath/2007/PartnerControls"/>
    <xsd:element name="SharedWithUsers" ma:index="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97ABC33-4A10-47F4-A84C-837D152F10F5}"/>
</file>

<file path=customXml/itemProps2.xml><?xml version="1.0" encoding="utf-8"?>
<ds:datastoreItem xmlns:ds="http://schemas.openxmlformats.org/officeDocument/2006/customXml" ds:itemID="{F20F0486-08C1-41A5-AA9C-BD19FE992E15}"/>
</file>

<file path=customXml/itemProps3.xml><?xml version="1.0" encoding="utf-8"?>
<ds:datastoreItem xmlns:ds="http://schemas.openxmlformats.org/officeDocument/2006/customXml" ds:itemID="{028BE1E0-62FF-43D0-B81D-9CC6F7A6A8DA}"/>
</file>

<file path=docProps/app.xml><?xml version="1.0" encoding="utf-8"?>
<Properties xmlns="http://schemas.openxmlformats.org/officeDocument/2006/extended-properties" xmlns:vt="http://schemas.openxmlformats.org/officeDocument/2006/docPropsVTypes">
  <TotalTime>0</TotalTime>
  <Words>656</Words>
  <Application>Microsoft Office PowerPoint</Application>
  <PresentationFormat>On-screen Show (4:3)</PresentationFormat>
  <Paragraphs>159</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Default Design</vt:lpstr>
      <vt:lpstr>PowerPoint Presentation</vt:lpstr>
      <vt:lpstr>Methodology</vt:lpstr>
      <vt:lpstr>Profile of Likely Voters Age 50/over</vt:lpstr>
      <vt:lpstr>Caregiving</vt:lpstr>
      <vt:lpstr>Three in four voters 50+ prefer at-home care over other options for themselves/family.</vt:lpstr>
      <vt:lpstr>Many voters 50+ have at some point been a caregiver* to family member or expect to become one in the future.</vt:lpstr>
      <vt:lpstr>Caregiver Households*</vt:lpstr>
      <vt:lpstr>Voters 50+ want their elected officials to make availability of at-home care a priority.</vt:lpstr>
      <vt:lpstr>Helping people live independently is a powerful potential issue for candidates, especially among women and caregivers.</vt:lpstr>
      <vt:lpstr>There is near universal support to shift additional federal funding from nursing home to home-based care.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2014-02-06T22:17:30Z</dcterms:created>
  <dcterms:modified xsi:type="dcterms:W3CDTF">2015-06-05T14:28:00Z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0x01010082B2ED57DFC55F42BB00BB5B4AB0CA42</vt:lpwstr>
  </property>
  <property fmtid="{D5CDD505-2E9C-101B-9397-08002B2CF9AE}" pid="3" name="TemplateUrl">
    <vt:lpwstr/>
  </property>
  <property fmtid="{D5CDD505-2E9C-101B-9397-08002B2CF9AE}" pid="4" name="Order">
    <vt:r8>3881800</vt:r8>
  </property>
  <property fmtid="{D5CDD505-2E9C-101B-9397-08002B2CF9AE}" pid="5" name="URL">
    <vt:lpwstr/>
  </property>
  <property fmtid="{D5CDD505-2E9C-101B-9397-08002B2CF9AE}" pid="6" name="xd_Signature">
    <vt:bool>false</vt:bool>
  </property>
  <property fmtid="{D5CDD505-2E9C-101B-9397-08002B2CF9AE}" pid="7" name="xd_ProgID">
    <vt:lpwstr/>
  </property>
  <property fmtid="{D5CDD505-2E9C-101B-9397-08002B2CF9AE}" pid="8" name="_SourceUrl">
    <vt:lpwstr/>
  </property>
  <property fmtid="{D5CDD505-2E9C-101B-9397-08002B2CF9AE}" pid="9" name="_SharedFileIndex">
    <vt:lpwstr/>
  </property>
</Properties>
</file>