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Default Extension="emf" ContentType="image/x-emf"/>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Default Extension="jpeg" ContentType="image/jpeg"/>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charts/chart2.xml" ContentType="application/vnd.openxmlformats-officedocument.drawingml.char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customXml/itemProps1.xml" ContentType="application/vnd.openxmlformats-officedocument.customXmlProperties+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Default Extension="gif" ContentType="image/gif"/>
  <Default Extension="vml" ContentType="application/vnd.openxmlformats-officedocument.vmlDrawing"/>
  <Override PartName="/ppt/slideMasters/slideMaster9.xml" ContentType="application/vnd.openxmlformats-officedocument.presentationml.slideMaster+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charts/chart4.xml" ContentType="application/vnd.openxmlformats-officedocument.drawingml.chart+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Default Extension="xls" ContentType="application/vnd.ms-excel"/>
  <Default Extension="rels" ContentType="application/vnd.openxmlformats-package.relationships+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0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688" r:id="rId4"/>
    <p:sldMasterId id="2147483701" r:id="rId5"/>
    <p:sldMasterId id="2147483713" r:id="rId6"/>
    <p:sldMasterId id="2147483726" r:id="rId7"/>
    <p:sldMasterId id="2147483741" r:id="rId8"/>
    <p:sldMasterId id="2147483753" r:id="rId9"/>
  </p:sldMasterIdLst>
  <p:notesMasterIdLst>
    <p:notesMasterId r:id="rId59"/>
  </p:notesMasterIdLst>
  <p:sldIdLst>
    <p:sldId id="332" r:id="rId10"/>
    <p:sldId id="256" r:id="rId11"/>
    <p:sldId id="318" r:id="rId12"/>
    <p:sldId id="276" r:id="rId13"/>
    <p:sldId id="280" r:id="rId14"/>
    <p:sldId id="277" r:id="rId15"/>
    <p:sldId id="278" r:id="rId16"/>
    <p:sldId id="279" r:id="rId17"/>
    <p:sldId id="281" r:id="rId18"/>
    <p:sldId id="282" r:id="rId19"/>
    <p:sldId id="283" r:id="rId20"/>
    <p:sldId id="284" r:id="rId21"/>
    <p:sldId id="285" r:id="rId22"/>
    <p:sldId id="286" r:id="rId23"/>
    <p:sldId id="295" r:id="rId24"/>
    <p:sldId id="287" r:id="rId25"/>
    <p:sldId id="288" r:id="rId26"/>
    <p:sldId id="289" r:id="rId27"/>
    <p:sldId id="327" r:id="rId28"/>
    <p:sldId id="328" r:id="rId29"/>
    <p:sldId id="329" r:id="rId30"/>
    <p:sldId id="330" r:id="rId31"/>
    <p:sldId id="331" r:id="rId32"/>
    <p:sldId id="290" r:id="rId33"/>
    <p:sldId id="291" r:id="rId34"/>
    <p:sldId id="292" r:id="rId35"/>
    <p:sldId id="323" r:id="rId36"/>
    <p:sldId id="319" r:id="rId37"/>
    <p:sldId id="320" r:id="rId38"/>
    <p:sldId id="321" r:id="rId39"/>
    <p:sldId id="322" r:id="rId40"/>
    <p:sldId id="335" r:id="rId41"/>
    <p:sldId id="336" r:id="rId42"/>
    <p:sldId id="324" r:id="rId43"/>
    <p:sldId id="299" r:id="rId44"/>
    <p:sldId id="300" r:id="rId45"/>
    <p:sldId id="314" r:id="rId46"/>
    <p:sldId id="315" r:id="rId47"/>
    <p:sldId id="316" r:id="rId48"/>
    <p:sldId id="317" r:id="rId49"/>
    <p:sldId id="297" r:id="rId50"/>
    <p:sldId id="298" r:id="rId51"/>
    <p:sldId id="333" r:id="rId52"/>
    <p:sldId id="325" r:id="rId53"/>
    <p:sldId id="304" r:id="rId54"/>
    <p:sldId id="326" r:id="rId55"/>
    <p:sldId id="305" r:id="rId56"/>
    <p:sldId id="311" r:id="rId57"/>
    <p:sldId id="334"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258"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customXml" Target="../customXml/item3.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customXml" Target="../customXml/item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notesMaster" Target="notesMasters/notesMaster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presProps" Target="presProps.xml"/><Relationship Id="rId65"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oleObject" Target="file:///\\SERVER01\brooksh$\AdHoc\Pending%20Reqs\Job%20Loss%20Research\jobs%20and%20ed%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92753623188406"/>
          <c:y val="3.2679738562093753E-2"/>
          <c:w val="0.84057971014492761"/>
          <c:h val="0.93464052287583665"/>
        </c:manualLayout>
      </c:layout>
      <c:barChart>
        <c:barDir val="bar"/>
        <c:grouping val="clustered"/>
        <c:varyColors val="0"/>
        <c:ser>
          <c:idx val="0"/>
          <c:order val="0"/>
          <c:tx>
            <c:strRef>
              <c:f>Sheet1!$A$2</c:f>
              <c:strCache>
                <c:ptCount val="1"/>
              </c:strCache>
            </c:strRef>
          </c:tx>
          <c:spPr>
            <a:solidFill>
              <a:srgbClr val="800000"/>
            </a:solidFill>
            <a:ln w="12618">
              <a:solidFill>
                <a:schemeClr val="tx1"/>
              </a:solidFill>
              <a:prstDash val="solid"/>
            </a:ln>
          </c:spPr>
          <c:invertIfNegative val="0"/>
          <c:dPt>
            <c:idx val="1"/>
            <c:invertIfNegative val="0"/>
            <c:bubble3D val="0"/>
            <c:spPr>
              <a:solidFill>
                <a:srgbClr val="008000"/>
              </a:solidFill>
              <a:ln w="12618">
                <a:solidFill>
                  <a:schemeClr val="tx1"/>
                </a:solidFill>
                <a:prstDash val="solid"/>
              </a:ln>
            </c:spPr>
          </c:dPt>
          <c:dPt>
            <c:idx val="2"/>
            <c:invertIfNegative val="0"/>
            <c:bubble3D val="0"/>
            <c:spPr>
              <a:solidFill>
                <a:srgbClr val="0000FF"/>
              </a:solidFill>
              <a:ln w="12618">
                <a:solidFill>
                  <a:schemeClr val="tx1"/>
                </a:solidFill>
                <a:prstDash val="solid"/>
              </a:ln>
            </c:spPr>
          </c:dPt>
          <c:dLbls>
            <c:spPr>
              <a:noFill/>
              <a:ln w="25237">
                <a:noFill/>
              </a:ln>
            </c:spPr>
            <c:txPr>
              <a:bodyPr/>
              <a:lstStyle/>
              <a:p>
                <a:pPr>
                  <a:defRPr sz="16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dLbls>
          <c:cat>
            <c:strRef>
              <c:f>Sheet1!$B$1:$D$1</c:f>
              <c:strCache>
                <c:ptCount val="3"/>
                <c:pt idx="0">
                  <c:v>AR</c:v>
                </c:pt>
                <c:pt idx="1">
                  <c:v>SREB</c:v>
                </c:pt>
                <c:pt idx="2">
                  <c:v>U.S.</c:v>
                </c:pt>
              </c:strCache>
            </c:strRef>
          </c:cat>
          <c:val>
            <c:numRef>
              <c:f>Sheet1!$B$2:$D$2</c:f>
              <c:numCache>
                <c:formatCode>0%</c:formatCode>
                <c:ptCount val="3"/>
                <c:pt idx="0">
                  <c:v>0.37000000000000038</c:v>
                </c:pt>
                <c:pt idx="1">
                  <c:v>0.53</c:v>
                </c:pt>
                <c:pt idx="2">
                  <c:v>0.55000000000000004</c:v>
                </c:pt>
              </c:numCache>
            </c:numRef>
          </c:val>
        </c:ser>
        <c:dLbls>
          <c:showLegendKey val="0"/>
          <c:showVal val="0"/>
          <c:showCatName val="0"/>
          <c:showSerName val="0"/>
          <c:showPercent val="0"/>
          <c:showBubbleSize val="0"/>
        </c:dLbls>
        <c:gapWidth val="100"/>
        <c:axId val="150248064"/>
        <c:axId val="150262144"/>
      </c:barChart>
      <c:catAx>
        <c:axId val="150248064"/>
        <c:scaling>
          <c:orientation val="minMax"/>
        </c:scaling>
        <c:delete val="0"/>
        <c:axPos val="l"/>
        <c:numFmt formatCode="General" sourceLinked="1"/>
        <c:majorTickMark val="none"/>
        <c:minorTickMark val="none"/>
        <c:tickLblPos val="nextTo"/>
        <c:spPr>
          <a:ln w="3155">
            <a:solidFill>
              <a:schemeClr val="tx1"/>
            </a:solidFill>
            <a:prstDash val="solid"/>
          </a:ln>
        </c:spPr>
        <c:txPr>
          <a:bodyPr rot="0" vert="horz"/>
          <a:lstStyle/>
          <a:p>
            <a:pPr>
              <a:defRPr sz="1800" b="1" i="0" u="none" strike="noStrike" baseline="0">
                <a:solidFill>
                  <a:schemeClr val="tx1"/>
                </a:solidFill>
                <a:latin typeface="Arial"/>
                <a:ea typeface="Arial"/>
                <a:cs typeface="Arial"/>
              </a:defRPr>
            </a:pPr>
            <a:endParaRPr lang="en-US"/>
          </a:p>
        </c:txPr>
        <c:crossAx val="150262144"/>
        <c:crosses val="autoZero"/>
        <c:auto val="1"/>
        <c:lblAlgn val="ctr"/>
        <c:lblOffset val="100"/>
        <c:tickLblSkip val="1"/>
        <c:tickMarkSkip val="1"/>
        <c:noMultiLvlLbl val="0"/>
      </c:catAx>
      <c:valAx>
        <c:axId val="150262144"/>
        <c:scaling>
          <c:orientation val="minMax"/>
          <c:max val="1"/>
        </c:scaling>
        <c:delete val="0"/>
        <c:axPos val="b"/>
        <c:numFmt formatCode="0%" sourceLinked="1"/>
        <c:majorTickMark val="none"/>
        <c:minorTickMark val="none"/>
        <c:tickLblPos val="none"/>
        <c:spPr>
          <a:ln w="9464">
            <a:noFill/>
          </a:ln>
        </c:spPr>
        <c:crossAx val="150248064"/>
        <c:crosses val="autoZero"/>
        <c:crossBetween val="between"/>
      </c:valAx>
      <c:spPr>
        <a:noFill/>
        <a:ln w="25237">
          <a:noFill/>
        </a:ln>
      </c:spPr>
    </c:plotArea>
    <c:plotVisOnly val="1"/>
    <c:dispBlanksAs val="gap"/>
    <c:showDLblsOverMax val="0"/>
  </c:chart>
  <c:spPr>
    <a:noFill/>
    <a:ln>
      <a:noFill/>
    </a:ln>
  </c:spPr>
  <c:txPr>
    <a:bodyPr/>
    <a:lstStyle/>
    <a:p>
      <a:pPr>
        <a:defRPr sz="1316"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Sheet1!$B$1</c:f>
              <c:strCache>
                <c:ptCount val="1"/>
                <c:pt idx="0">
                  <c:v>Column1</c:v>
                </c:pt>
              </c:strCache>
            </c:strRef>
          </c:tx>
          <c:cat>
            <c:strRef>
              <c:f>Sheet1!$A$2:$A$3</c:f>
              <c:strCache>
                <c:ptCount val="2"/>
                <c:pt idx="0">
                  <c:v>have college degree</c:v>
                </c:pt>
                <c:pt idx="1">
                  <c:v>do not have college degrees</c:v>
                </c:pt>
              </c:strCache>
            </c:strRef>
          </c:cat>
          <c:val>
            <c:numRef>
              <c:f>Sheet1!$B$2:$B$3</c:f>
              <c:numCache>
                <c:formatCode>General</c:formatCode>
                <c:ptCount val="2"/>
                <c:pt idx="0">
                  <c:v>26</c:v>
                </c:pt>
                <c:pt idx="1">
                  <c:v>74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v>
                </c:pt>
              </c:strCache>
            </c:strRef>
          </c:tx>
          <c:invertIfNegative val="0"/>
          <c:dPt>
            <c:idx val="0"/>
            <c:invertIfNegative val="0"/>
            <c:bubble3D val="0"/>
            <c:spPr>
              <a:solidFill>
                <a:srgbClr val="FF0000"/>
              </a:solidFill>
            </c:spPr>
          </c:dPt>
          <c:dLbls>
            <c:dLbl>
              <c:idx val="0"/>
              <c:layout/>
              <c:showLegendKey val="0"/>
              <c:showVal val="1"/>
              <c:showCatName val="0"/>
              <c:showSerName val="0"/>
              <c:showPercent val="0"/>
              <c:showBubbleSize val="0"/>
            </c:dLbl>
            <c:dLbl>
              <c:idx val="49"/>
              <c:layout/>
              <c:spPr/>
              <c:txPr>
                <a:bodyPr/>
                <a:lstStyle/>
                <a:p>
                  <a:pPr>
                    <a:defRPr sz="1200" b="1">
                      <a:solidFill>
                        <a:schemeClr val="accent1"/>
                      </a:solidFill>
                    </a:defRPr>
                  </a:pPr>
                  <a:endParaRPr lang="en-US"/>
                </a:p>
              </c:txPr>
              <c:showLegendKey val="0"/>
              <c:showVal val="1"/>
              <c:showCatName val="0"/>
              <c:showSerName val="0"/>
              <c:showPercent val="0"/>
              <c:showBubbleSize val="0"/>
            </c:dLbl>
            <c:txPr>
              <a:bodyPr/>
              <a:lstStyle/>
              <a:p>
                <a:pPr>
                  <a:defRPr sz="1200" b="1">
                    <a:solidFill>
                      <a:srgbClr val="FF0000"/>
                    </a:solidFill>
                  </a:defRPr>
                </a:pPr>
                <a:endParaRPr lang="en-US"/>
              </a:p>
            </c:txPr>
            <c:showLegendKey val="0"/>
            <c:showVal val="0"/>
            <c:showCatName val="0"/>
            <c:showSerName val="0"/>
            <c:showPercent val="0"/>
            <c:showBubbleSize val="0"/>
          </c:dLbls>
          <c:cat>
            <c:strRef>
              <c:f>Sheet1!$A$2:$A$51</c:f>
              <c:strCache>
                <c:ptCount val="50"/>
                <c:pt idx="0">
                  <c:v>Arkansas</c:v>
                </c:pt>
                <c:pt idx="1">
                  <c:v>Louisiana</c:v>
                </c:pt>
                <c:pt idx="2">
                  <c:v>Nevada</c:v>
                </c:pt>
                <c:pt idx="3">
                  <c:v>West Virginia</c:v>
                </c:pt>
                <c:pt idx="4">
                  <c:v>New Mexico</c:v>
                </c:pt>
                <c:pt idx="5">
                  <c:v>Alaska</c:v>
                </c:pt>
                <c:pt idx="6">
                  <c:v>Oklahoma</c:v>
                </c:pt>
                <c:pt idx="7">
                  <c:v>Arizona</c:v>
                </c:pt>
                <c:pt idx="8">
                  <c:v>Tennessee</c:v>
                </c:pt>
                <c:pt idx="9">
                  <c:v>Texas</c:v>
                </c:pt>
                <c:pt idx="10">
                  <c:v>Alabama</c:v>
                </c:pt>
                <c:pt idx="11">
                  <c:v>Kentucky</c:v>
                </c:pt>
                <c:pt idx="12">
                  <c:v>Mississippi</c:v>
                </c:pt>
                <c:pt idx="13">
                  <c:v>Georgia</c:v>
                </c:pt>
                <c:pt idx="14">
                  <c:v>Idaho</c:v>
                </c:pt>
                <c:pt idx="15">
                  <c:v>South Carolina</c:v>
                </c:pt>
                <c:pt idx="16">
                  <c:v>Wyoming</c:v>
                </c:pt>
                <c:pt idx="17">
                  <c:v>Florida</c:v>
                </c:pt>
                <c:pt idx="18">
                  <c:v>California</c:v>
                </c:pt>
                <c:pt idx="19">
                  <c:v>Delaware</c:v>
                </c:pt>
                <c:pt idx="20">
                  <c:v>Indiana</c:v>
                </c:pt>
                <c:pt idx="21">
                  <c:v>Maine</c:v>
                </c:pt>
                <c:pt idx="22">
                  <c:v>Michigan</c:v>
                </c:pt>
                <c:pt idx="23">
                  <c:v>Montana</c:v>
                </c:pt>
                <c:pt idx="24">
                  <c:v>North Carolina</c:v>
                </c:pt>
                <c:pt idx="25">
                  <c:v>Ohio</c:v>
                </c:pt>
                <c:pt idx="26">
                  <c:v>Oregon</c:v>
                </c:pt>
                <c:pt idx="27">
                  <c:v>Missouri</c:v>
                </c:pt>
                <c:pt idx="28">
                  <c:v>Utah</c:v>
                </c:pt>
                <c:pt idx="29">
                  <c:v>Washington</c:v>
                </c:pt>
                <c:pt idx="30">
                  <c:v>Wisconsin</c:v>
                </c:pt>
                <c:pt idx="31">
                  <c:v>Colorado</c:v>
                </c:pt>
                <c:pt idx="32">
                  <c:v>Hawaii</c:v>
                </c:pt>
                <c:pt idx="33">
                  <c:v>Kansas</c:v>
                </c:pt>
                <c:pt idx="34">
                  <c:v>Virginia</c:v>
                </c:pt>
                <c:pt idx="35">
                  <c:v>Illinois</c:v>
                </c:pt>
                <c:pt idx="36">
                  <c:v>Pennsylvania</c:v>
                </c:pt>
                <c:pt idx="37">
                  <c:v>Rhode Island</c:v>
                </c:pt>
                <c:pt idx="38">
                  <c:v>Nebraska</c:v>
                </c:pt>
                <c:pt idx="39">
                  <c:v>South Dakota</c:v>
                </c:pt>
                <c:pt idx="40">
                  <c:v>Vermont</c:v>
                </c:pt>
                <c:pt idx="41">
                  <c:v>Maryland</c:v>
                </c:pt>
                <c:pt idx="42">
                  <c:v>Connecticut</c:v>
                </c:pt>
                <c:pt idx="43">
                  <c:v>Iowa</c:v>
                </c:pt>
                <c:pt idx="44">
                  <c:v>New Hampshire</c:v>
                </c:pt>
                <c:pt idx="45">
                  <c:v>New Jersey</c:v>
                </c:pt>
                <c:pt idx="46">
                  <c:v>Minnesota</c:v>
                </c:pt>
                <c:pt idx="47">
                  <c:v>New York</c:v>
                </c:pt>
                <c:pt idx="48">
                  <c:v>North Dakota</c:v>
                </c:pt>
                <c:pt idx="49">
                  <c:v>Massachusetts</c:v>
                </c:pt>
              </c:strCache>
            </c:strRef>
          </c:cat>
          <c:val>
            <c:numRef>
              <c:f>Sheet1!$B$2:$B$51</c:f>
              <c:numCache>
                <c:formatCode>0%</c:formatCode>
                <c:ptCount val="50"/>
                <c:pt idx="0">
                  <c:v>0.26</c:v>
                </c:pt>
                <c:pt idx="1">
                  <c:v>0.28000000000000008</c:v>
                </c:pt>
                <c:pt idx="2">
                  <c:v>0.28000000000000008</c:v>
                </c:pt>
                <c:pt idx="3">
                  <c:v>0.28000000000000008</c:v>
                </c:pt>
                <c:pt idx="4">
                  <c:v>0.29000000000000031</c:v>
                </c:pt>
                <c:pt idx="5">
                  <c:v>0.30000000000000032</c:v>
                </c:pt>
                <c:pt idx="6">
                  <c:v>0.30000000000000032</c:v>
                </c:pt>
                <c:pt idx="7">
                  <c:v>0.31000000000000238</c:v>
                </c:pt>
                <c:pt idx="8">
                  <c:v>0.31000000000000238</c:v>
                </c:pt>
                <c:pt idx="9">
                  <c:v>0.31000000000000238</c:v>
                </c:pt>
                <c:pt idx="10">
                  <c:v>0.32000000000000289</c:v>
                </c:pt>
                <c:pt idx="11">
                  <c:v>0.32000000000000289</c:v>
                </c:pt>
                <c:pt idx="12">
                  <c:v>0.32000000000000289</c:v>
                </c:pt>
                <c:pt idx="13">
                  <c:v>0.34</c:v>
                </c:pt>
                <c:pt idx="14">
                  <c:v>0.34</c:v>
                </c:pt>
                <c:pt idx="15">
                  <c:v>0.34</c:v>
                </c:pt>
                <c:pt idx="16">
                  <c:v>0.34</c:v>
                </c:pt>
                <c:pt idx="17">
                  <c:v>0.35000000000000031</c:v>
                </c:pt>
                <c:pt idx="18">
                  <c:v>0.36000000000000032</c:v>
                </c:pt>
                <c:pt idx="19">
                  <c:v>0.36000000000000032</c:v>
                </c:pt>
                <c:pt idx="20">
                  <c:v>0.36000000000000032</c:v>
                </c:pt>
                <c:pt idx="21">
                  <c:v>0.36000000000000032</c:v>
                </c:pt>
                <c:pt idx="22">
                  <c:v>0.36000000000000032</c:v>
                </c:pt>
                <c:pt idx="23">
                  <c:v>0.36000000000000032</c:v>
                </c:pt>
                <c:pt idx="24">
                  <c:v>0.36000000000000032</c:v>
                </c:pt>
                <c:pt idx="25">
                  <c:v>0.36000000000000032</c:v>
                </c:pt>
                <c:pt idx="26">
                  <c:v>0.36000000000000032</c:v>
                </c:pt>
                <c:pt idx="27">
                  <c:v>0.37000000000000038</c:v>
                </c:pt>
                <c:pt idx="28">
                  <c:v>0.38000000000000278</c:v>
                </c:pt>
                <c:pt idx="29">
                  <c:v>0.3900000000000029</c:v>
                </c:pt>
                <c:pt idx="30">
                  <c:v>0.4</c:v>
                </c:pt>
                <c:pt idx="31">
                  <c:v>0.41000000000000031</c:v>
                </c:pt>
                <c:pt idx="32">
                  <c:v>0.41000000000000031</c:v>
                </c:pt>
                <c:pt idx="33">
                  <c:v>0.41000000000000031</c:v>
                </c:pt>
                <c:pt idx="34">
                  <c:v>0.42000000000000032</c:v>
                </c:pt>
                <c:pt idx="35">
                  <c:v>0.43000000000000038</c:v>
                </c:pt>
                <c:pt idx="36">
                  <c:v>0.43000000000000038</c:v>
                </c:pt>
                <c:pt idx="37">
                  <c:v>0.43000000000000038</c:v>
                </c:pt>
                <c:pt idx="38">
                  <c:v>0.44</c:v>
                </c:pt>
                <c:pt idx="39">
                  <c:v>0.44</c:v>
                </c:pt>
                <c:pt idx="40">
                  <c:v>0.44</c:v>
                </c:pt>
                <c:pt idx="41">
                  <c:v>0.45</c:v>
                </c:pt>
                <c:pt idx="42">
                  <c:v>0.46</c:v>
                </c:pt>
                <c:pt idx="43">
                  <c:v>0.46</c:v>
                </c:pt>
                <c:pt idx="44">
                  <c:v>0.46</c:v>
                </c:pt>
                <c:pt idx="45">
                  <c:v>0.46</c:v>
                </c:pt>
                <c:pt idx="46">
                  <c:v>0.48000000000000032</c:v>
                </c:pt>
                <c:pt idx="47">
                  <c:v>0.48000000000000032</c:v>
                </c:pt>
                <c:pt idx="48">
                  <c:v>0.5</c:v>
                </c:pt>
                <c:pt idx="49">
                  <c:v>0.53</c:v>
                </c:pt>
              </c:numCache>
            </c:numRef>
          </c:val>
        </c:ser>
        <c:dLbls>
          <c:showLegendKey val="0"/>
          <c:showVal val="0"/>
          <c:showCatName val="0"/>
          <c:showSerName val="0"/>
          <c:showPercent val="0"/>
          <c:showBubbleSize val="0"/>
        </c:dLbls>
        <c:gapWidth val="150"/>
        <c:axId val="149670144"/>
        <c:axId val="149676032"/>
      </c:barChart>
      <c:catAx>
        <c:axId val="149670144"/>
        <c:scaling>
          <c:orientation val="minMax"/>
        </c:scaling>
        <c:delete val="0"/>
        <c:axPos val="b"/>
        <c:numFmt formatCode="@" sourceLinked="0"/>
        <c:majorTickMark val="out"/>
        <c:minorTickMark val="none"/>
        <c:tickLblPos val="nextTo"/>
        <c:txPr>
          <a:bodyPr rot="-5400000" vert="horz"/>
          <a:lstStyle/>
          <a:p>
            <a:pPr>
              <a:defRPr sz="1050"/>
            </a:pPr>
            <a:endParaRPr lang="en-US"/>
          </a:p>
        </c:txPr>
        <c:crossAx val="149676032"/>
        <c:crosses val="autoZero"/>
        <c:auto val="1"/>
        <c:lblAlgn val="ctr"/>
        <c:lblOffset val="100"/>
        <c:noMultiLvlLbl val="0"/>
      </c:catAx>
      <c:valAx>
        <c:axId val="149676032"/>
        <c:scaling>
          <c:orientation val="minMax"/>
          <c:max val="0.55000000000000004"/>
          <c:min val="0.1"/>
        </c:scaling>
        <c:delete val="0"/>
        <c:axPos val="l"/>
        <c:majorGridlines/>
        <c:numFmt formatCode="0%" sourceLinked="1"/>
        <c:majorTickMark val="out"/>
        <c:minorTickMark val="none"/>
        <c:tickLblPos val="nextTo"/>
        <c:txPr>
          <a:bodyPr/>
          <a:lstStyle/>
          <a:p>
            <a:pPr>
              <a:defRPr sz="1100"/>
            </a:pPr>
            <a:endParaRPr lang="en-US"/>
          </a:p>
        </c:txPr>
        <c:crossAx val="1496701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chemeClr val="tx2">
                <a:lumMod val="60000"/>
                <a:lumOff val="40000"/>
              </a:schemeClr>
            </a:solidFill>
          </c:spPr>
          <c:invertIfNegative val="0"/>
          <c:dPt>
            <c:idx val="2"/>
            <c:invertIfNegative val="0"/>
            <c:bubble3D val="0"/>
            <c:spPr>
              <a:solidFill>
                <a:srgbClr val="FF0000"/>
              </a:solidFill>
            </c:spPr>
          </c:dPt>
          <c:dPt>
            <c:idx val="5"/>
            <c:invertIfNegative val="0"/>
            <c:bubble3D val="0"/>
            <c:spPr>
              <a:solidFill>
                <a:schemeClr val="tx2">
                  <a:lumMod val="60000"/>
                  <a:lumOff val="40000"/>
                </a:schemeClr>
              </a:solidFill>
              <a:ln>
                <a:solidFill>
                  <a:schemeClr val="accent1"/>
                </a:solidFill>
              </a:ln>
            </c:spPr>
          </c:dPt>
          <c:dPt>
            <c:idx val="28"/>
            <c:invertIfNegative val="0"/>
            <c:bubble3D val="0"/>
          </c:dPt>
          <c:dPt>
            <c:idx val="29"/>
            <c:invertIfNegative val="0"/>
            <c:bubble3D val="0"/>
          </c:dPt>
          <c:dPt>
            <c:idx val="37"/>
            <c:invertIfNegative val="0"/>
            <c:bubble3D val="0"/>
          </c:dPt>
          <c:dPt>
            <c:idx val="45"/>
            <c:invertIfNegative val="0"/>
            <c:bubble3D val="0"/>
          </c:dPt>
          <c:dPt>
            <c:idx val="49"/>
            <c:invertIfNegative val="0"/>
            <c:bubble3D val="0"/>
          </c:dPt>
          <c:dLbls>
            <c:dLbl>
              <c:idx val="2"/>
              <c:layout/>
              <c:tx>
                <c:rich>
                  <a:bodyPr/>
                  <a:lstStyle/>
                  <a:p>
                    <a:pPr>
                      <a:defRPr b="1"/>
                    </a:pPr>
                    <a:r>
                      <a:rPr lang="en-US">
                        <a:solidFill>
                          <a:schemeClr val="bg1"/>
                        </a:solidFill>
                      </a:rPr>
                      <a:t>52%</a:t>
                    </a:r>
                  </a:p>
                </c:rich>
              </c:tx>
              <c:spPr>
                <a:noFill/>
              </c:spPr>
              <c:dLblPos val="inEnd"/>
              <c:showLegendKey val="0"/>
              <c:showVal val="1"/>
              <c:showCatName val="0"/>
              <c:showSerName val="0"/>
              <c:showPercent val="0"/>
              <c:showBubbleSize val="0"/>
            </c:dLbl>
            <c:txPr>
              <a:bodyPr/>
              <a:lstStyle/>
              <a:p>
                <a:pPr>
                  <a:defRPr b="1"/>
                </a:pPr>
                <a:endParaRPr lang="en-US"/>
              </a:p>
            </c:txPr>
            <c:dLblPos val="inEnd"/>
            <c:showLegendKey val="0"/>
            <c:showVal val="1"/>
            <c:showCatName val="0"/>
            <c:showSerName val="0"/>
            <c:showPercent val="0"/>
            <c:showBubbleSize val="0"/>
            <c:showLeaderLines val="0"/>
          </c:dLbls>
          <c:cat>
            <c:strRef>
              <c:f>Sheet2!$A$2:$A$52</c:f>
              <c:strCache>
                <c:ptCount val="51"/>
                <c:pt idx="0">
                  <c:v>WV</c:v>
                </c:pt>
                <c:pt idx="1">
                  <c:v>LA</c:v>
                </c:pt>
                <c:pt idx="2">
                  <c:v>AR</c:v>
                </c:pt>
                <c:pt idx="3">
                  <c:v>KY</c:v>
                </c:pt>
                <c:pt idx="4">
                  <c:v>MS</c:v>
                </c:pt>
                <c:pt idx="5">
                  <c:v>NV</c:v>
                </c:pt>
                <c:pt idx="6">
                  <c:v>TN</c:v>
                </c:pt>
                <c:pt idx="7">
                  <c:v>AL</c:v>
                </c:pt>
                <c:pt idx="8">
                  <c:v>IN</c:v>
                </c:pt>
                <c:pt idx="9">
                  <c:v>SC</c:v>
                </c:pt>
                <c:pt idx="10">
                  <c:v>TX</c:v>
                </c:pt>
                <c:pt idx="11">
                  <c:v>OH</c:v>
                </c:pt>
                <c:pt idx="12">
                  <c:v>OK</c:v>
                </c:pt>
                <c:pt idx="13">
                  <c:v>PA</c:v>
                </c:pt>
                <c:pt idx="14">
                  <c:v>GA</c:v>
                </c:pt>
                <c:pt idx="15">
                  <c:v>NM</c:v>
                </c:pt>
                <c:pt idx="16">
                  <c:v>DE</c:v>
                </c:pt>
                <c:pt idx="17">
                  <c:v>FL</c:v>
                </c:pt>
                <c:pt idx="18">
                  <c:v>ME</c:v>
                </c:pt>
                <c:pt idx="19">
                  <c:v>MO</c:v>
                </c:pt>
                <c:pt idx="20">
                  <c:v>NC</c:v>
                </c:pt>
                <c:pt idx="21">
                  <c:v>AZ</c:v>
                </c:pt>
                <c:pt idx="22">
                  <c:v>CA</c:v>
                </c:pt>
                <c:pt idx="23">
                  <c:v>ID</c:v>
                </c:pt>
                <c:pt idx="24">
                  <c:v>RI</c:v>
                </c:pt>
                <c:pt idx="25">
                  <c:v>WI</c:v>
                </c:pt>
                <c:pt idx="26">
                  <c:v>IA</c:v>
                </c:pt>
                <c:pt idx="27">
                  <c:v>MI</c:v>
                </c:pt>
                <c:pt idx="28">
                  <c:v>MT</c:v>
                </c:pt>
                <c:pt idx="29">
                  <c:v>SD</c:v>
                </c:pt>
                <c:pt idx="30">
                  <c:v>VT</c:v>
                </c:pt>
                <c:pt idx="31">
                  <c:v>WY</c:v>
                </c:pt>
                <c:pt idx="32">
                  <c:v>AK</c:v>
                </c:pt>
                <c:pt idx="33">
                  <c:v>NY</c:v>
                </c:pt>
                <c:pt idx="34">
                  <c:v>IL</c:v>
                </c:pt>
                <c:pt idx="35">
                  <c:v>KS</c:v>
                </c:pt>
                <c:pt idx="36">
                  <c:v>NH</c:v>
                </c:pt>
                <c:pt idx="37">
                  <c:v>NJ</c:v>
                </c:pt>
                <c:pt idx="38">
                  <c:v>OR</c:v>
                </c:pt>
                <c:pt idx="39">
                  <c:v>VA</c:v>
                </c:pt>
                <c:pt idx="40">
                  <c:v>CT</c:v>
                </c:pt>
                <c:pt idx="41">
                  <c:v>HI</c:v>
                </c:pt>
                <c:pt idx="42">
                  <c:v>MD</c:v>
                </c:pt>
                <c:pt idx="43">
                  <c:v>NE</c:v>
                </c:pt>
                <c:pt idx="44">
                  <c:v>UT</c:v>
                </c:pt>
                <c:pt idx="45">
                  <c:v>CO</c:v>
                </c:pt>
                <c:pt idx="46">
                  <c:v>WA</c:v>
                </c:pt>
                <c:pt idx="47">
                  <c:v>MA</c:v>
                </c:pt>
                <c:pt idx="48">
                  <c:v>MN</c:v>
                </c:pt>
                <c:pt idx="49">
                  <c:v>ND</c:v>
                </c:pt>
                <c:pt idx="50">
                  <c:v>DC</c:v>
                </c:pt>
              </c:strCache>
            </c:strRef>
          </c:cat>
          <c:val>
            <c:numRef>
              <c:f>Sheet2!$B$2:$B$52</c:f>
              <c:numCache>
                <c:formatCode>0%</c:formatCode>
                <c:ptCount val="51"/>
                <c:pt idx="0">
                  <c:v>0.4900000000000001</c:v>
                </c:pt>
                <c:pt idx="1">
                  <c:v>0.51</c:v>
                </c:pt>
                <c:pt idx="2">
                  <c:v>0.52</c:v>
                </c:pt>
                <c:pt idx="3">
                  <c:v>0.54</c:v>
                </c:pt>
                <c:pt idx="4">
                  <c:v>0.54</c:v>
                </c:pt>
                <c:pt idx="5">
                  <c:v>0.54</c:v>
                </c:pt>
                <c:pt idx="6">
                  <c:v>0.54</c:v>
                </c:pt>
                <c:pt idx="7">
                  <c:v>0.55000000000000004</c:v>
                </c:pt>
                <c:pt idx="8">
                  <c:v>0.55000000000000004</c:v>
                </c:pt>
                <c:pt idx="9">
                  <c:v>0.56000000000000005</c:v>
                </c:pt>
                <c:pt idx="10">
                  <c:v>0.56000000000000005</c:v>
                </c:pt>
                <c:pt idx="11">
                  <c:v>0.56999999999999995</c:v>
                </c:pt>
                <c:pt idx="12">
                  <c:v>0.56999999999999995</c:v>
                </c:pt>
                <c:pt idx="13">
                  <c:v>0.56999999999999995</c:v>
                </c:pt>
                <c:pt idx="14">
                  <c:v>0.58000000000000007</c:v>
                </c:pt>
                <c:pt idx="15">
                  <c:v>0.58000000000000007</c:v>
                </c:pt>
                <c:pt idx="16">
                  <c:v>0.59000000000000008</c:v>
                </c:pt>
                <c:pt idx="17">
                  <c:v>0.59000000000000008</c:v>
                </c:pt>
                <c:pt idx="18">
                  <c:v>0.59000000000000008</c:v>
                </c:pt>
                <c:pt idx="19">
                  <c:v>0.59000000000000008</c:v>
                </c:pt>
                <c:pt idx="20">
                  <c:v>0.59000000000000008</c:v>
                </c:pt>
                <c:pt idx="21">
                  <c:v>0.61000000000000021</c:v>
                </c:pt>
                <c:pt idx="22">
                  <c:v>0.61000000000000021</c:v>
                </c:pt>
                <c:pt idx="23">
                  <c:v>0.61000000000000021</c:v>
                </c:pt>
                <c:pt idx="24">
                  <c:v>0.61000000000000021</c:v>
                </c:pt>
                <c:pt idx="25">
                  <c:v>0.61000000000000021</c:v>
                </c:pt>
                <c:pt idx="26">
                  <c:v>0.62000000000000022</c:v>
                </c:pt>
                <c:pt idx="27">
                  <c:v>0.62000000000000022</c:v>
                </c:pt>
                <c:pt idx="28">
                  <c:v>0.62000000000000022</c:v>
                </c:pt>
                <c:pt idx="29">
                  <c:v>0.62000000000000022</c:v>
                </c:pt>
                <c:pt idx="30">
                  <c:v>0.62000000000000022</c:v>
                </c:pt>
                <c:pt idx="31">
                  <c:v>0.62000000000000022</c:v>
                </c:pt>
                <c:pt idx="32">
                  <c:v>0.63000000000000023</c:v>
                </c:pt>
                <c:pt idx="33">
                  <c:v>0.63000000000000023</c:v>
                </c:pt>
                <c:pt idx="34">
                  <c:v>0.64000000000000024</c:v>
                </c:pt>
                <c:pt idx="35">
                  <c:v>0.64000000000000024</c:v>
                </c:pt>
                <c:pt idx="36">
                  <c:v>0.64000000000000024</c:v>
                </c:pt>
                <c:pt idx="37">
                  <c:v>0.64000000000000024</c:v>
                </c:pt>
                <c:pt idx="38">
                  <c:v>0.64000000000000024</c:v>
                </c:pt>
                <c:pt idx="39">
                  <c:v>0.64000000000000024</c:v>
                </c:pt>
                <c:pt idx="40">
                  <c:v>0.65000000000000024</c:v>
                </c:pt>
                <c:pt idx="41">
                  <c:v>0.65000000000000024</c:v>
                </c:pt>
                <c:pt idx="42">
                  <c:v>0.66000000000000025</c:v>
                </c:pt>
                <c:pt idx="43">
                  <c:v>0.66000000000000025</c:v>
                </c:pt>
                <c:pt idx="44">
                  <c:v>0.66000000000000025</c:v>
                </c:pt>
                <c:pt idx="45">
                  <c:v>0.67000000000000026</c:v>
                </c:pt>
                <c:pt idx="46">
                  <c:v>0.67000000000000026</c:v>
                </c:pt>
                <c:pt idx="47">
                  <c:v>0.68000000000000027</c:v>
                </c:pt>
                <c:pt idx="48">
                  <c:v>0.70000000000000018</c:v>
                </c:pt>
                <c:pt idx="49">
                  <c:v>0.70000000000000018</c:v>
                </c:pt>
                <c:pt idx="50">
                  <c:v>0.71000000000000019</c:v>
                </c:pt>
              </c:numCache>
            </c:numRef>
          </c:val>
        </c:ser>
        <c:dLbls>
          <c:showLegendKey val="0"/>
          <c:showVal val="0"/>
          <c:showCatName val="0"/>
          <c:showSerName val="0"/>
          <c:showPercent val="0"/>
          <c:showBubbleSize val="0"/>
        </c:dLbls>
        <c:gapWidth val="45"/>
        <c:overlap val="-32"/>
        <c:axId val="137775744"/>
        <c:axId val="137781632"/>
      </c:barChart>
      <c:catAx>
        <c:axId val="137775744"/>
        <c:scaling>
          <c:orientation val="minMax"/>
        </c:scaling>
        <c:delete val="0"/>
        <c:axPos val="l"/>
        <c:majorTickMark val="none"/>
        <c:minorTickMark val="none"/>
        <c:tickLblPos val="nextTo"/>
        <c:txPr>
          <a:bodyPr/>
          <a:lstStyle/>
          <a:p>
            <a:pPr>
              <a:defRPr b="1"/>
            </a:pPr>
            <a:endParaRPr lang="en-US"/>
          </a:p>
        </c:txPr>
        <c:crossAx val="137781632"/>
        <c:crosses val="autoZero"/>
        <c:auto val="1"/>
        <c:lblAlgn val="ctr"/>
        <c:lblOffset val="0"/>
        <c:tickLblSkip val="1"/>
        <c:noMultiLvlLbl val="0"/>
      </c:catAx>
      <c:valAx>
        <c:axId val="137781632"/>
        <c:scaling>
          <c:orientation val="minMax"/>
          <c:max val="0.75000000000000056"/>
          <c:min val="0.45"/>
        </c:scaling>
        <c:delete val="0"/>
        <c:axPos val="b"/>
        <c:majorGridlines/>
        <c:numFmt formatCode="0%" sourceLinked="1"/>
        <c:majorTickMark val="out"/>
        <c:minorTickMark val="none"/>
        <c:tickLblPos val="nextTo"/>
        <c:crossAx val="137775744"/>
        <c:crosses val="autoZero"/>
        <c:crossBetween val="between"/>
      </c:valAx>
      <c:spPr>
        <a:ln>
          <a:noFill/>
        </a:ln>
      </c:spPr>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547748-096F-49A6-997B-CA4C65C84C35}" type="datetimeFigureOut">
              <a:rPr lang="en-US" smtClean="0"/>
              <a:t>10/15/2010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4C5FFD-431A-44A5-B743-B44FE88174A4}" type="slidenum">
              <a:rPr lang="en-US" smtClean="0"/>
              <a:t>‹#›</a:t>
            </a:fld>
            <a:endParaRPr lang="en-US"/>
          </a:p>
        </p:txBody>
      </p:sp>
    </p:spTree>
    <p:extLst>
      <p:ext uri="{BB962C8B-B14F-4D97-AF65-F5344CB8AC3E}">
        <p14:creationId xmlns:p14="http://schemas.microsoft.com/office/powerpoint/2010/main" val="4213098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a:t>In just 10 years, 6 of 10 new jobs will require a college education, but currently, only half of all students who enter college graduate.</a:t>
            </a:r>
          </a:p>
          <a:p>
            <a:endParaRPr lang="en-US" dirty="0"/>
          </a:p>
          <a:p>
            <a:pPr>
              <a:buNone/>
            </a:pPr>
            <a:r>
              <a:rPr lang="en-US" dirty="0"/>
              <a:t>Complete College America has set a goal that by 2020, six out of 10 young adults in our country will have a college degree or certificate of value. </a:t>
            </a:r>
          </a:p>
          <a:p>
            <a:endParaRPr lang="en-US" dirty="0"/>
          </a:p>
          <a:p>
            <a:pPr>
              <a:buNone/>
            </a:pPr>
            <a:r>
              <a:rPr lang="en-US" dirty="0"/>
              <a:t>40% now; 60% by 2020. We will not close this gap by standing still or tinkering around the edges. Complete College America’s Essential Steps explain how states can implement systemic reforms and innovative policies to significantly increase college completion.</a:t>
            </a:r>
          </a:p>
          <a:p>
            <a:endParaRPr lang="en-US" dirty="0"/>
          </a:p>
        </p:txBody>
      </p:sp>
      <p:sp>
        <p:nvSpPr>
          <p:cNvPr id="4" name="Slide Number Placeholder 3"/>
          <p:cNvSpPr>
            <a:spLocks noGrp="1"/>
          </p:cNvSpPr>
          <p:nvPr>
            <p:ph type="sldNum" sz="quarter" idx="10"/>
          </p:nvPr>
        </p:nvSpPr>
        <p:spPr/>
        <p:txBody>
          <a:bodyPr/>
          <a:lstStyle/>
          <a:p>
            <a:fld id="{1E9EB0B1-9255-4291-AF83-D6743135DFB9}" type="slidenum">
              <a:rPr lang="en-US" smtClean="0">
                <a:solidFill>
                  <a:prstClr val="black"/>
                </a:solidFill>
              </a:rPr>
              <a:pPr/>
              <a:t>9</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34B4371-B0C1-4162-96A9-0613FBFCC13D}" type="slidenum">
              <a:rPr lang="en-US">
                <a:solidFill>
                  <a:prstClr val="black"/>
                </a:solidFill>
              </a:rPr>
              <a:pPr eaLnBrk="1" hangingPunct="1"/>
              <a:t>37</a:t>
            </a:fld>
            <a:endParaRPr lang="en-US">
              <a:solidFill>
                <a:prstClr val="black"/>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97EC3A0-BB3A-445D-8176-0026122E6871}" type="slidenum">
              <a:rPr lang="en-US">
                <a:solidFill>
                  <a:prstClr val="black"/>
                </a:solidFill>
              </a:rPr>
              <a:pPr eaLnBrk="1" hangingPunct="1"/>
              <a:t>38</a:t>
            </a:fld>
            <a:endParaRPr lang="en-US">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531C8FA-3641-4065-93D3-D7D32B89C21E}" type="slidenum">
              <a:rPr lang="en-US">
                <a:solidFill>
                  <a:prstClr val="black"/>
                </a:solidFill>
              </a:rPr>
              <a:pPr eaLnBrk="1" hangingPunct="1"/>
              <a:t>39</a:t>
            </a:fld>
            <a:endParaRPr lang="en-US">
              <a:solidFill>
                <a:prstClr val="black"/>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24BA098-1AF0-49C2-B055-84947630401B}" type="slidenum">
              <a:rPr lang="en-US">
                <a:solidFill>
                  <a:prstClr val="black"/>
                </a:solidFill>
              </a:rPr>
              <a:pPr eaLnBrk="1" hangingPunct="1"/>
              <a:t>40</a:t>
            </a:fld>
            <a:endParaRPr lang="en-US">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0DE481E1-0D3A-4F6E-9605-B16576DA0B84}" type="slidenum">
              <a:rPr lang="en-US">
                <a:solidFill>
                  <a:prstClr val="black"/>
                </a:solidFill>
              </a:rPr>
              <a:pPr/>
              <a:t>19</a:t>
            </a:fld>
            <a:endParaRPr lang="en-US">
              <a:solidFill>
                <a:prstClr val="black"/>
              </a:solidFill>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0DE481E1-0D3A-4F6E-9605-B16576DA0B84}" type="slidenum">
              <a:rPr lang="en-US">
                <a:solidFill>
                  <a:prstClr val="black"/>
                </a:solidFill>
              </a:rPr>
              <a:pPr/>
              <a:t>20</a:t>
            </a:fld>
            <a:endParaRPr lang="en-US">
              <a:solidFill>
                <a:prstClr val="black"/>
              </a:solidFill>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0DE481E1-0D3A-4F6E-9605-B16576DA0B84}" type="slidenum">
              <a:rPr lang="en-US">
                <a:solidFill>
                  <a:prstClr val="black"/>
                </a:solidFill>
              </a:rPr>
              <a:pPr/>
              <a:t>21</a:t>
            </a:fld>
            <a:endParaRPr lang="en-US">
              <a:solidFill>
                <a:prstClr val="black"/>
              </a:solidFill>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0DE481E1-0D3A-4F6E-9605-B16576DA0B84}" type="slidenum">
              <a:rPr lang="en-US">
                <a:solidFill>
                  <a:prstClr val="black"/>
                </a:solidFill>
              </a:rPr>
              <a:pPr/>
              <a:t>22</a:t>
            </a:fld>
            <a:endParaRPr lang="en-US">
              <a:solidFill>
                <a:prstClr val="black"/>
              </a:solidFill>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0DE481E1-0D3A-4F6E-9605-B16576DA0B84}" type="slidenum">
              <a:rPr lang="en-US">
                <a:solidFill>
                  <a:prstClr val="black"/>
                </a:solidFill>
              </a:rPr>
              <a:pPr/>
              <a:t>23</a:t>
            </a:fld>
            <a:endParaRPr lang="en-US">
              <a:solidFill>
                <a:prstClr val="black"/>
              </a:solidFill>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r>
              <a:rPr lang="en-US" altLang="en-US">
                <a:solidFill>
                  <a:prstClr val="black"/>
                </a:solidFill>
              </a:rPr>
              <a:t>		                </a:t>
            </a:r>
            <a:fld id="{EE3FBA2B-B225-48B4-A110-A295EEFF1885}" type="slidenum">
              <a:rPr lang="en-US" altLang="en-US">
                <a:solidFill>
                  <a:prstClr val="black"/>
                </a:solidFill>
              </a:rPr>
              <a:pPr/>
              <a:t>24</a:t>
            </a:fld>
            <a:endParaRPr lang="en-US" altLang="en-US">
              <a:solidFill>
                <a:prstClr val="black"/>
              </a:solidFill>
            </a:endParaRPr>
          </a:p>
        </p:txBody>
      </p:sp>
      <p:sp>
        <p:nvSpPr>
          <p:cNvPr id="1034242" name="Rectangle 2"/>
          <p:cNvSpPr>
            <a:spLocks noGrp="1" noRot="1" noChangeAspect="1" noChangeArrowheads="1" noTextEdit="1"/>
          </p:cNvSpPr>
          <p:nvPr>
            <p:ph type="sldImg"/>
          </p:nvPr>
        </p:nvSpPr>
        <p:spPr>
          <a:ln/>
        </p:spPr>
      </p:sp>
      <p:sp>
        <p:nvSpPr>
          <p:cNvPr id="1034243" name="Rectangle 3"/>
          <p:cNvSpPr>
            <a:spLocks noGrp="1" noChangeArrowheads="1"/>
          </p:cNvSpPr>
          <p:nvPr>
            <p:ph type="body" idx="1"/>
          </p:nvPr>
        </p:nvSpPr>
        <p:spPr>
          <a:xfrm>
            <a:off x="472111" y="4561075"/>
            <a:ext cx="6005408" cy="4101994"/>
          </a:xfrm>
          <a:ln/>
        </p:spPr>
        <p:txBody>
          <a:bodyPr/>
          <a:lstStyle/>
          <a:p>
            <a:pPr>
              <a:spcBef>
                <a:spcPct val="0"/>
              </a:spcBef>
              <a:tabLst>
                <a:tab pos="339518" algn="l"/>
                <a:tab pos="396103" algn="l"/>
                <a:tab pos="452689" algn="l"/>
                <a:tab pos="509275" algn="l"/>
              </a:tabLst>
            </a:pPr>
            <a:r>
              <a:rPr lang="en-US" sz="900" dirty="0">
                <a:latin typeface="Arial" charset="0"/>
              </a:rPr>
              <a:t>Reference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8E1D9731-F3BC-49FF-BCB7-17EC7CD815A4}" type="slidenum">
              <a:rPr lang="en-US">
                <a:solidFill>
                  <a:prstClr val="black"/>
                </a:solidFill>
              </a:rPr>
              <a:pPr/>
              <a:t>32</a:t>
            </a:fld>
            <a:endParaRPr lang="en-US">
              <a:solidFill>
                <a:prstClr val="black"/>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smtClean="0"/>
              <a:t>AR was 49</a:t>
            </a:r>
            <a:r>
              <a:rPr lang="en-US" baseline="30000" smtClean="0"/>
              <a:t>th</a:t>
            </a:r>
            <a:r>
              <a:rPr lang="en-US" smtClean="0"/>
              <a:t> (19.3%) in 2007 nation-wide among degree holders (bechelors degree &amp; higher)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C2D1BA55-3EC1-4F09-821E-8922DE0290BE}" type="slidenum">
              <a:rPr lang="en-US">
                <a:solidFill>
                  <a:prstClr val="black"/>
                </a:solidFill>
              </a:rPr>
              <a:pPr/>
              <a:t>33</a:t>
            </a:fld>
            <a:endParaRPr lang="en-US">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smtClean="0"/>
              <a:t>AR was 48</a:t>
            </a:r>
            <a:r>
              <a:rPr lang="en-US" baseline="30000" smtClean="0"/>
              <a:t>th</a:t>
            </a:r>
            <a:r>
              <a:rPr lang="en-US" smtClean="0"/>
              <a:t> (5.88%) in 2007 nation-wide among degree holders (associate degrees)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BCD76B-1CA9-4012-83F9-228D154E0CBE}" type="datetimeFigureOut">
              <a:rPr lang="en-US" smtClean="0"/>
              <a:t>10/15/2010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32BB1-AD93-4566-874E-AD54CC544104}" type="slidenum">
              <a:rPr lang="en-US" smtClean="0"/>
              <a:t>‹#›</a:t>
            </a:fld>
            <a:endParaRPr lang="en-US"/>
          </a:p>
        </p:txBody>
      </p:sp>
    </p:spTree>
    <p:extLst>
      <p:ext uri="{BB962C8B-B14F-4D97-AF65-F5344CB8AC3E}">
        <p14:creationId xmlns:p14="http://schemas.microsoft.com/office/powerpoint/2010/main" val="1344730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BCD76B-1CA9-4012-83F9-228D154E0CBE}" type="datetimeFigureOut">
              <a:rPr lang="en-US" smtClean="0"/>
              <a:t>10/15/2010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32BB1-AD93-4566-874E-AD54CC544104}" type="slidenum">
              <a:rPr lang="en-US" smtClean="0"/>
              <a:t>‹#›</a:t>
            </a:fld>
            <a:endParaRPr lang="en-US"/>
          </a:p>
        </p:txBody>
      </p:sp>
    </p:spTree>
    <p:extLst>
      <p:ext uri="{BB962C8B-B14F-4D97-AF65-F5344CB8AC3E}">
        <p14:creationId xmlns:p14="http://schemas.microsoft.com/office/powerpoint/2010/main" val="166642246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F92B31-C079-4509-A5C3-6A832AF6A705}" type="datetime1">
              <a:rPr lang="en-US" smtClean="0">
                <a:solidFill>
                  <a:prstClr val="black">
                    <a:tint val="75000"/>
                  </a:prstClr>
                </a:solidFill>
              </a:rPr>
              <a:pPr/>
              <a:t>10/15/2010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B2C8D6-1516-4A89-A608-849D2A6038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10724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41EA16-9F99-4E53-BCA5-1563CBD37F9A}" type="datetime1">
              <a:rPr lang="en-US" smtClean="0">
                <a:solidFill>
                  <a:prstClr val="black">
                    <a:tint val="75000"/>
                  </a:prstClr>
                </a:solidFill>
              </a:rPr>
              <a:pPr/>
              <a:t>10/15/2010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8B2C8D6-1516-4A89-A608-849D2A6038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03895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729637-A04E-4534-B7B5-CF0422F28029}" type="datetime1">
              <a:rPr lang="en-US" smtClean="0">
                <a:solidFill>
                  <a:prstClr val="black">
                    <a:tint val="75000"/>
                  </a:prstClr>
                </a:solidFill>
              </a:rPr>
              <a:pPr/>
              <a:t>10/15/2010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B2C8D6-1516-4A89-A608-849D2A6038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204598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8C49C-6E65-4981-BF87-EFBBB3283A03}" type="datetime1">
              <a:rPr lang="en-US" smtClean="0">
                <a:solidFill>
                  <a:prstClr val="black">
                    <a:tint val="75000"/>
                  </a:prstClr>
                </a:solidFill>
              </a:rPr>
              <a:pPr/>
              <a:t>10/15/2010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B2C8D6-1516-4A89-A608-849D2A6038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05804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4CE680-2203-4FF4-B895-14187360DFDE}" type="datetime1">
              <a:rPr lang="en-US" smtClean="0">
                <a:solidFill>
                  <a:prstClr val="black">
                    <a:tint val="75000"/>
                  </a:prstClr>
                </a:solidFill>
              </a:rPr>
              <a:pPr/>
              <a:t>10/15/2010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B2C8D6-1516-4A89-A608-849D2A6038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299616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9BB193-7BB9-4F41-AEF4-5D60C08611CE}" type="datetime1">
              <a:rPr lang="en-US" smtClean="0">
                <a:solidFill>
                  <a:prstClr val="black">
                    <a:tint val="75000"/>
                  </a:prstClr>
                </a:solidFill>
              </a:rPr>
              <a:pPr/>
              <a:t>10/15/2010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B2C8D6-1516-4A89-A608-849D2A6038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391699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BDDC97-7430-4348-B23A-C091820EB4E3}" type="datetime1">
              <a:rPr lang="en-US" smtClean="0">
                <a:solidFill>
                  <a:prstClr val="black">
                    <a:tint val="75000"/>
                  </a:prstClr>
                </a:solidFill>
              </a:rPr>
              <a:pPr/>
              <a:t>10/15/2010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B2C8D6-1516-4A89-A608-849D2A6038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51587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DCA981-A93E-4D83-AC3B-FD3F3F1493C5}" type="datetime1">
              <a:rPr lang="en-US" smtClean="0">
                <a:solidFill>
                  <a:prstClr val="black">
                    <a:tint val="75000"/>
                  </a:prstClr>
                </a:solidFill>
              </a:rPr>
              <a:pPr/>
              <a:t>10/15/2010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B2C8D6-1516-4A89-A608-849D2A6038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268542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E01B53D0-94B9-4B68-82A9-0ECEE64CEDA8}" type="datetime1">
              <a:rPr lang="en-US" smtClean="0">
                <a:solidFill>
                  <a:prstClr val="black">
                    <a:tint val="75000"/>
                  </a:prstClr>
                </a:solidFill>
              </a:rPr>
              <a:pPr>
                <a:defRPr/>
              </a:pPr>
              <a:t>10/15/2010</a:t>
            </a:fld>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FC0C8B7-073B-40D8-AD5E-463D9F4942C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45908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3DAF3DB0-C83B-4047-9ECD-750C0F6EDE0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890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BCD76B-1CA9-4012-83F9-228D154E0CBE}" type="datetimeFigureOut">
              <a:rPr lang="en-US" smtClean="0"/>
              <a:t>10/15/2010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32BB1-AD93-4566-874E-AD54CC544104}" type="slidenum">
              <a:rPr lang="en-US" smtClean="0"/>
              <a:t>‹#›</a:t>
            </a:fld>
            <a:endParaRPr lang="en-US"/>
          </a:p>
        </p:txBody>
      </p:sp>
    </p:spTree>
    <p:extLst>
      <p:ext uri="{BB962C8B-B14F-4D97-AF65-F5344CB8AC3E}">
        <p14:creationId xmlns:p14="http://schemas.microsoft.com/office/powerpoint/2010/main" val="369217402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B36AA0-56D3-4E93-B217-18C57E2AEC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18236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CA95A068-212C-43F4-9E92-1C4F7B9FCDFE}" type="datetimeFigureOut">
              <a:rPr lang="en-US" smtClean="0">
                <a:solidFill>
                  <a:srgbClr val="000000"/>
                </a:solidFill>
              </a:rPr>
              <a:pPr>
                <a:defRPr/>
              </a:pPr>
              <a:t>10/15/2010</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E15F2215-9828-4351-8128-689020F58F15}"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77571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87A05C4B-C921-4D6D-B68E-C1A4E4BE28F5}" type="datetimeFigureOut">
              <a:rPr lang="en-US" smtClean="0">
                <a:solidFill>
                  <a:srgbClr val="000000"/>
                </a:solidFill>
              </a:rPr>
              <a:pPr>
                <a:defRPr/>
              </a:pPr>
              <a:t>10/15/2010</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4B927721-2BFC-4728-B793-DD6475DBDE56}" type="slidenum">
              <a:rPr lang="en-US" smtClean="0">
                <a:solidFill>
                  <a:srgbClr val="D1282E"/>
                </a:solidFill>
              </a:rPr>
              <a:pPr>
                <a:defRPr/>
              </a:pPr>
              <a:t>‹#›</a:t>
            </a:fld>
            <a:endParaRPr lang="en-US" dirty="0">
              <a:solidFill>
                <a:srgbClr val="D1282E"/>
              </a:solidFill>
            </a:endParaRPr>
          </a:p>
        </p:txBody>
      </p:sp>
    </p:spTree>
    <p:extLst>
      <p:ext uri="{BB962C8B-B14F-4D97-AF65-F5344CB8AC3E}">
        <p14:creationId xmlns:p14="http://schemas.microsoft.com/office/powerpoint/2010/main" val="3777014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pPr>
              <a:defRPr/>
            </a:pPr>
            <a:fld id="{5B59F296-F994-4E59-84EE-918575207027}" type="datetimeFigureOut">
              <a:rPr lang="en-US" smtClean="0">
                <a:solidFill>
                  <a:srgbClr val="000000"/>
                </a:solidFill>
              </a:rPr>
              <a:pPr>
                <a:defRPr/>
              </a:pPr>
              <a:t>10/15/2010</a:t>
            </a:fld>
            <a:endParaRPr lang="en-US" dirty="0">
              <a:solidFill>
                <a:srgbClr val="000000"/>
              </a:solidFill>
            </a:endParaRPr>
          </a:p>
        </p:txBody>
      </p:sp>
      <p:sp>
        <p:nvSpPr>
          <p:cNvPr id="8" name="Slide Number Placeholder 7"/>
          <p:cNvSpPr>
            <a:spLocks noGrp="1"/>
          </p:cNvSpPr>
          <p:nvPr>
            <p:ph type="sldNum" sz="quarter" idx="11"/>
          </p:nvPr>
        </p:nvSpPr>
        <p:spPr/>
        <p:txBody>
          <a:bodyPr/>
          <a:lstStyle/>
          <a:p>
            <a:pPr>
              <a:defRPr/>
            </a:pPr>
            <a:fld id="{9670B074-94DE-4182-B73E-9588C216A770}" type="slidenum">
              <a:rPr lang="en-US" smtClean="0">
                <a:solidFill>
                  <a:srgbClr val="D1282E"/>
                </a:solidFill>
              </a:rPr>
              <a:pPr>
                <a:defRPr/>
              </a:pPr>
              <a:t>‹#›</a:t>
            </a:fld>
            <a:endParaRPr lang="en-US" dirty="0">
              <a:solidFill>
                <a:srgbClr val="D1282E"/>
              </a:solidFill>
            </a:endParaRPr>
          </a:p>
        </p:txBody>
      </p:sp>
      <p:sp>
        <p:nvSpPr>
          <p:cNvPr id="9" name="Footer Placeholder 8"/>
          <p:cNvSpPr>
            <a:spLocks noGrp="1"/>
          </p:cNvSpPr>
          <p:nvPr>
            <p:ph type="ftr" sz="quarter" idx="12"/>
          </p:nvPr>
        </p:nvSpPr>
        <p:spPr/>
        <p:txBody>
          <a:bodyPr/>
          <a:lstStyle/>
          <a:p>
            <a:pPr>
              <a:defRPr/>
            </a:pPr>
            <a:endParaRPr lang="en-US">
              <a:solidFill>
                <a:srgbClr val="000000"/>
              </a:solidFill>
            </a:endParaRPr>
          </a:p>
        </p:txBody>
      </p:sp>
    </p:spTree>
    <p:extLst>
      <p:ext uri="{BB962C8B-B14F-4D97-AF65-F5344CB8AC3E}">
        <p14:creationId xmlns:p14="http://schemas.microsoft.com/office/powerpoint/2010/main" val="777083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653AB01B-DEC9-4DE2-B285-54FB0D131C0A}" type="datetimeFigureOut">
              <a:rPr lang="en-US" smtClean="0">
                <a:solidFill>
                  <a:srgbClr val="000000"/>
                </a:solidFill>
              </a:rPr>
              <a:pPr>
                <a:defRPr/>
              </a:pPr>
              <a:t>10/15/2010</a:t>
            </a:fld>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4B9A1784-A078-4CF9-8C0E-C88D134A75D4}" type="slidenum">
              <a:rPr lang="en-US" smtClean="0">
                <a:solidFill>
                  <a:srgbClr val="D1282E"/>
                </a:solidFill>
              </a:rPr>
              <a:pPr>
                <a:defRPr/>
              </a:pPr>
              <a:t>‹#›</a:t>
            </a:fld>
            <a:endParaRPr lang="en-US" dirty="0">
              <a:solidFill>
                <a:srgbClr val="D1282E"/>
              </a:solidFill>
            </a:endParaRPr>
          </a:p>
        </p:txBody>
      </p:sp>
    </p:spTree>
    <p:extLst>
      <p:ext uri="{BB962C8B-B14F-4D97-AF65-F5344CB8AC3E}">
        <p14:creationId xmlns:p14="http://schemas.microsoft.com/office/powerpoint/2010/main" val="2700171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9DEFE216-C0EA-4D56-B907-46B9BEB02AB1}" type="datetimeFigureOut">
              <a:rPr lang="en-US" smtClean="0">
                <a:solidFill>
                  <a:srgbClr val="000000"/>
                </a:solidFill>
              </a:rPr>
              <a:pPr>
                <a:defRPr/>
              </a:pPr>
              <a:t>10/15/2010</a:t>
            </a:fld>
            <a:endParaRPr lang="en-US" dirty="0">
              <a:solidFill>
                <a:srgbClr val="000000"/>
              </a:solidFill>
            </a:endParaRPr>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a:defRPr/>
            </a:pPr>
            <a:fld id="{42330773-5745-4BAB-8DD8-5F927E6BCA28}" type="slidenum">
              <a:rPr lang="en-US" smtClean="0">
                <a:solidFill>
                  <a:srgbClr val="D1282E"/>
                </a:solidFill>
              </a:rPr>
              <a:pPr>
                <a:defRPr/>
              </a:pPr>
              <a:t>‹#›</a:t>
            </a:fld>
            <a:endParaRPr lang="en-US" dirty="0">
              <a:solidFill>
                <a:srgbClr val="D1282E"/>
              </a:solidFill>
            </a:endParaRPr>
          </a:p>
        </p:txBody>
      </p:sp>
    </p:spTree>
    <p:extLst>
      <p:ext uri="{BB962C8B-B14F-4D97-AF65-F5344CB8AC3E}">
        <p14:creationId xmlns:p14="http://schemas.microsoft.com/office/powerpoint/2010/main" val="3978071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9AE21647-1FE0-453D-B9E5-A6D0A120041A}" type="datetimeFigureOut">
              <a:rPr lang="en-US" smtClean="0">
                <a:solidFill>
                  <a:srgbClr val="000000"/>
                </a:solidFill>
              </a:rPr>
              <a:pPr>
                <a:defRPr/>
              </a:pPr>
              <a:t>10/15/2010</a:t>
            </a:fld>
            <a:endParaRPr lang="en-US" dirty="0">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6EB4615A-45CC-4923-9CCA-7DBAC6614FCC}" type="slidenum">
              <a:rPr lang="en-US" smtClean="0">
                <a:solidFill>
                  <a:srgbClr val="D1282E"/>
                </a:solidFill>
              </a:rPr>
              <a:pPr>
                <a:defRPr/>
              </a:pPr>
              <a:t>‹#›</a:t>
            </a:fld>
            <a:endParaRPr lang="en-US" dirty="0">
              <a:solidFill>
                <a:srgbClr val="D1282E"/>
              </a:solidFill>
            </a:endParaRPr>
          </a:p>
        </p:txBody>
      </p:sp>
    </p:spTree>
    <p:extLst>
      <p:ext uri="{BB962C8B-B14F-4D97-AF65-F5344CB8AC3E}">
        <p14:creationId xmlns:p14="http://schemas.microsoft.com/office/powerpoint/2010/main" val="3729687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0F31CD3-DF93-48B7-B708-68AAEC1718D8}" type="datetimeFigureOut">
              <a:rPr lang="en-US" smtClean="0">
                <a:solidFill>
                  <a:srgbClr val="000000"/>
                </a:solidFill>
              </a:rPr>
              <a:pPr>
                <a:defRPr/>
              </a:pPr>
              <a:t>10/15/2010</a:t>
            </a:fld>
            <a:endParaRPr lang="en-US" dirty="0">
              <a:solidFill>
                <a:srgbClr val="000000"/>
              </a:solidFill>
            </a:endParaRP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fld id="{DC75DE02-AB12-4499-800A-E334F6E24F28}" type="slidenum">
              <a:rPr lang="en-US" smtClean="0">
                <a:solidFill>
                  <a:srgbClr val="D1282E"/>
                </a:solidFill>
              </a:rPr>
              <a:pPr>
                <a:defRPr/>
              </a:pPr>
              <a:t>‹#›</a:t>
            </a:fld>
            <a:endParaRPr lang="en-US" dirty="0">
              <a:solidFill>
                <a:srgbClr val="D1282E"/>
              </a:solidFill>
            </a:endParaRPr>
          </a:p>
        </p:txBody>
      </p:sp>
    </p:spTree>
    <p:extLst>
      <p:ext uri="{BB962C8B-B14F-4D97-AF65-F5344CB8AC3E}">
        <p14:creationId xmlns:p14="http://schemas.microsoft.com/office/powerpoint/2010/main" val="749422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11879B5C-3E79-4B4F-A8AA-59DB03424547}" type="datetimeFigureOut">
              <a:rPr lang="en-US" smtClean="0">
                <a:solidFill>
                  <a:srgbClr val="000000"/>
                </a:solidFill>
              </a:rPr>
              <a:pPr>
                <a:defRPr/>
              </a:pPr>
              <a:t>10/15/2010</a:t>
            </a:fld>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21F50EBC-56A3-4342-94A1-A1806CE283D9}" type="slidenum">
              <a:rPr lang="en-US" smtClean="0">
                <a:solidFill>
                  <a:srgbClr val="D1282E"/>
                </a:solidFill>
              </a:rPr>
              <a:pPr>
                <a:defRPr/>
              </a:pPr>
              <a:t>‹#›</a:t>
            </a:fld>
            <a:endParaRPr lang="en-US" dirty="0">
              <a:solidFill>
                <a:srgbClr val="D1282E"/>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25863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BCD76B-1CA9-4012-83F9-228D154E0CBE}" type="datetimeFigureOut">
              <a:rPr lang="en-US" smtClean="0"/>
              <a:t>10/15/2010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32BB1-AD93-4566-874E-AD54CC544104}" type="slidenum">
              <a:rPr lang="en-US" smtClean="0"/>
              <a:t>‹#›</a:t>
            </a:fld>
            <a:endParaRPr lang="en-US"/>
          </a:p>
        </p:txBody>
      </p:sp>
    </p:spTree>
    <p:extLst>
      <p:ext uri="{BB962C8B-B14F-4D97-AF65-F5344CB8AC3E}">
        <p14:creationId xmlns:p14="http://schemas.microsoft.com/office/powerpoint/2010/main" val="1336433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961157A-527D-436F-A37C-58376D2DC247}" type="datetimeFigureOut">
              <a:rPr lang="en-US" smtClean="0">
                <a:solidFill>
                  <a:srgbClr val="000000"/>
                </a:solidFill>
              </a:rPr>
              <a:pPr>
                <a:defRPr/>
              </a:pPr>
              <a:t>10/15/2010</a:t>
            </a:fld>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pPr>
              <a:defRPr/>
            </a:pPr>
            <a:fld id="{66AAAC3F-6C03-4B32-B3F0-A86EF851C4EE}" type="slidenum">
              <a:rPr lang="en-US" smtClean="0">
                <a:solidFill>
                  <a:srgbClr val="000000"/>
                </a:solidFill>
              </a:rPr>
              <a:pPr>
                <a:defRPr/>
              </a:pPr>
              <a:t>‹#›</a:t>
            </a:fld>
            <a:endParaRPr lang="en-US" dirty="0">
              <a:solidFill>
                <a:srgbClr val="000000"/>
              </a:solidFill>
            </a:endParaRPr>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252374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4989FED-56B8-46F9-A51B-1520CA4C9305}" type="datetimeFigureOut">
              <a:rPr lang="en-US" smtClean="0">
                <a:solidFill>
                  <a:srgbClr val="000000"/>
                </a:solidFill>
              </a:rPr>
              <a:pPr>
                <a:defRPr/>
              </a:pPr>
              <a:t>10/15/2010</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739F93EF-13D4-4722-9638-75DA6171C424}" type="slidenum">
              <a:rPr lang="en-US" smtClean="0">
                <a:solidFill>
                  <a:srgbClr val="D1282E"/>
                </a:solidFill>
              </a:rPr>
              <a:pPr>
                <a:defRPr/>
              </a:pPr>
              <a:t>‹#›</a:t>
            </a:fld>
            <a:endParaRPr lang="en-US" dirty="0">
              <a:solidFill>
                <a:srgbClr val="D1282E"/>
              </a:solidFill>
            </a:endParaRPr>
          </a:p>
        </p:txBody>
      </p:sp>
    </p:spTree>
    <p:extLst>
      <p:ext uri="{BB962C8B-B14F-4D97-AF65-F5344CB8AC3E}">
        <p14:creationId xmlns:p14="http://schemas.microsoft.com/office/powerpoint/2010/main" val="2633268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9955915-ED2D-413F-9C91-B8EDFC3F3DF0}" type="datetimeFigureOut">
              <a:rPr lang="en-US" smtClean="0">
                <a:solidFill>
                  <a:srgbClr val="000000"/>
                </a:solidFill>
              </a:rPr>
              <a:pPr>
                <a:defRPr/>
              </a:pPr>
              <a:t>10/15/2010</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0CDB6DF-AB47-4639-99DF-17C5B23883CF}" type="slidenum">
              <a:rPr lang="en-US" smtClean="0">
                <a:solidFill>
                  <a:srgbClr val="D1282E"/>
                </a:solidFill>
              </a:rPr>
              <a:pPr>
                <a:defRPr/>
              </a:pPr>
              <a:t>‹#›</a:t>
            </a:fld>
            <a:endParaRPr lang="en-US" dirty="0">
              <a:solidFill>
                <a:srgbClr val="D1282E"/>
              </a:solidFill>
            </a:endParaRPr>
          </a:p>
        </p:txBody>
      </p:sp>
    </p:spTree>
    <p:extLst>
      <p:ext uri="{BB962C8B-B14F-4D97-AF65-F5344CB8AC3E}">
        <p14:creationId xmlns:p14="http://schemas.microsoft.com/office/powerpoint/2010/main" val="1222803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a:prstGeom prst="rect">
            <a:avLst/>
          </a:prstGeom>
        </p:spPr>
        <p:txBody>
          <a:bodyPr/>
          <a:lstStyle/>
          <a:p>
            <a:endParaRPr lang="en-US"/>
          </a:p>
        </p:txBody>
      </p:sp>
    </p:spTree>
    <p:extLst>
      <p:ext uri="{BB962C8B-B14F-4D97-AF65-F5344CB8AC3E}">
        <p14:creationId xmlns:p14="http://schemas.microsoft.com/office/powerpoint/2010/main" val="3085657319"/>
      </p:ext>
    </p:extLst>
  </p:cSld>
  <p:clrMapOvr>
    <a:masterClrMapping/>
  </p:clrMapOvr>
  <p:transition spd="med">
    <p:pull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99EED5-2AB5-4859-A301-D024EE7F1B41}" type="datetimeFigureOut">
              <a:rPr lang="en-US" smtClean="0">
                <a:solidFill>
                  <a:prstClr val="black">
                    <a:tint val="75000"/>
                  </a:prstClr>
                </a:solidFill>
              </a:rPr>
              <a:pPr/>
              <a:t>10/15/2010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B2C8D6-1516-4A89-A608-849D2A6038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4173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99EED5-2AB5-4859-A301-D024EE7F1B41}" type="datetimeFigureOut">
              <a:rPr lang="en-US" smtClean="0">
                <a:solidFill>
                  <a:prstClr val="black">
                    <a:tint val="75000"/>
                  </a:prstClr>
                </a:solidFill>
              </a:rPr>
              <a:pPr/>
              <a:t>10/15/2010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B2C8D6-1516-4A89-A608-849D2A6038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4304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99EED5-2AB5-4859-A301-D024EE7F1B41}" type="datetimeFigureOut">
              <a:rPr lang="en-US" smtClean="0">
                <a:solidFill>
                  <a:prstClr val="black">
                    <a:tint val="75000"/>
                  </a:prstClr>
                </a:solidFill>
              </a:rPr>
              <a:pPr/>
              <a:t>10/15/2010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B2C8D6-1516-4A89-A608-849D2A6038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47978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99EED5-2AB5-4859-A301-D024EE7F1B41}" type="datetimeFigureOut">
              <a:rPr lang="en-US" smtClean="0">
                <a:solidFill>
                  <a:prstClr val="black">
                    <a:tint val="75000"/>
                  </a:prstClr>
                </a:solidFill>
              </a:rPr>
              <a:pPr/>
              <a:t>10/15/2010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B2C8D6-1516-4A89-A608-849D2A6038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7175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99EED5-2AB5-4859-A301-D024EE7F1B41}" type="datetimeFigureOut">
              <a:rPr lang="en-US" smtClean="0">
                <a:solidFill>
                  <a:prstClr val="black">
                    <a:tint val="75000"/>
                  </a:prstClr>
                </a:solidFill>
              </a:rPr>
              <a:pPr/>
              <a:t>10/15/2010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8B2C8D6-1516-4A89-A608-849D2A6038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26436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99EED5-2AB5-4859-A301-D024EE7F1B41}" type="datetimeFigureOut">
              <a:rPr lang="en-US" smtClean="0">
                <a:solidFill>
                  <a:prstClr val="black">
                    <a:tint val="75000"/>
                  </a:prstClr>
                </a:solidFill>
              </a:rPr>
              <a:pPr/>
              <a:t>10/15/2010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B2C8D6-1516-4A89-A608-849D2A6038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6682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BCD76B-1CA9-4012-83F9-228D154E0CBE}" type="datetimeFigureOut">
              <a:rPr lang="en-US" smtClean="0"/>
              <a:t>10/15/2010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32BB1-AD93-4566-874E-AD54CC544104}" type="slidenum">
              <a:rPr lang="en-US" smtClean="0"/>
              <a:t>‹#›</a:t>
            </a:fld>
            <a:endParaRPr lang="en-US"/>
          </a:p>
        </p:txBody>
      </p:sp>
    </p:spTree>
    <p:extLst>
      <p:ext uri="{BB962C8B-B14F-4D97-AF65-F5344CB8AC3E}">
        <p14:creationId xmlns:p14="http://schemas.microsoft.com/office/powerpoint/2010/main" val="11131269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99EED5-2AB5-4859-A301-D024EE7F1B41}" type="datetimeFigureOut">
              <a:rPr lang="en-US" smtClean="0">
                <a:solidFill>
                  <a:prstClr val="black">
                    <a:tint val="75000"/>
                  </a:prstClr>
                </a:solidFill>
              </a:rPr>
              <a:pPr/>
              <a:t>10/15/2010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B2C8D6-1516-4A89-A608-849D2A6038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09829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99EED5-2AB5-4859-A301-D024EE7F1B41}" type="datetimeFigureOut">
              <a:rPr lang="en-US" smtClean="0">
                <a:solidFill>
                  <a:prstClr val="black">
                    <a:tint val="75000"/>
                  </a:prstClr>
                </a:solidFill>
              </a:rPr>
              <a:pPr/>
              <a:t>10/15/2010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B2C8D6-1516-4A89-A608-849D2A6038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71055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99EED5-2AB5-4859-A301-D024EE7F1B41}" type="datetimeFigureOut">
              <a:rPr lang="en-US" smtClean="0">
                <a:solidFill>
                  <a:prstClr val="black">
                    <a:tint val="75000"/>
                  </a:prstClr>
                </a:solidFill>
              </a:rPr>
              <a:pPr/>
              <a:t>10/15/2010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B2C8D6-1516-4A89-A608-849D2A6038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3704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99EED5-2AB5-4859-A301-D024EE7F1B41}" type="datetimeFigureOut">
              <a:rPr lang="en-US" smtClean="0">
                <a:solidFill>
                  <a:prstClr val="black">
                    <a:tint val="75000"/>
                  </a:prstClr>
                </a:solidFill>
              </a:rPr>
              <a:pPr/>
              <a:t>10/15/2010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B2C8D6-1516-4A89-A608-849D2A6038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25385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99EED5-2AB5-4859-A301-D024EE7F1B41}" type="datetimeFigureOut">
              <a:rPr lang="en-US" smtClean="0">
                <a:solidFill>
                  <a:prstClr val="black">
                    <a:tint val="75000"/>
                  </a:prstClr>
                </a:solidFill>
              </a:rPr>
              <a:pPr/>
              <a:t>10/15/2010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B2C8D6-1516-4A89-A608-849D2A6038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74646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193D10-400E-463E-AB76-1ECBAC8EC9C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785756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3DAF3DB0-C83B-4047-9ECD-750C0F6EDE0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26527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58F26F-361F-4D01-8EE7-8D8EDA7EE621}" type="datetime1">
              <a:rPr lang="en-US" smtClean="0">
                <a:solidFill>
                  <a:prstClr val="black">
                    <a:tint val="75000"/>
                  </a:prstClr>
                </a:solidFill>
              </a:rPr>
              <a:pPr/>
              <a:t>10/15/2010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B2C8D6-1516-4A89-A608-849D2A6038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48446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A24784-E666-41ED-A791-041375658F40}" type="datetime1">
              <a:rPr lang="en-US" smtClean="0">
                <a:solidFill>
                  <a:prstClr val="black">
                    <a:tint val="75000"/>
                  </a:prstClr>
                </a:solidFill>
              </a:rPr>
              <a:pPr/>
              <a:t>10/15/2010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B2C8D6-1516-4A89-A608-849D2A6038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3185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960C03-A792-4661-AF3F-06ED9E0DC8D4}" type="datetime1">
              <a:rPr lang="en-US" smtClean="0">
                <a:solidFill>
                  <a:prstClr val="black">
                    <a:tint val="75000"/>
                  </a:prstClr>
                </a:solidFill>
              </a:rPr>
              <a:pPr/>
              <a:t>10/15/2010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B2C8D6-1516-4A89-A608-849D2A6038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4469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BCD76B-1CA9-4012-83F9-228D154E0CBE}" type="datetimeFigureOut">
              <a:rPr lang="en-US" smtClean="0"/>
              <a:t>10/15/2010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332BB1-AD93-4566-874E-AD54CC544104}" type="slidenum">
              <a:rPr lang="en-US" smtClean="0"/>
              <a:t>‹#›</a:t>
            </a:fld>
            <a:endParaRPr lang="en-US"/>
          </a:p>
        </p:txBody>
      </p:sp>
    </p:spTree>
    <p:extLst>
      <p:ext uri="{BB962C8B-B14F-4D97-AF65-F5344CB8AC3E}">
        <p14:creationId xmlns:p14="http://schemas.microsoft.com/office/powerpoint/2010/main" val="8971227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F92B31-C079-4509-A5C3-6A832AF6A705}" type="datetime1">
              <a:rPr lang="en-US" smtClean="0">
                <a:solidFill>
                  <a:prstClr val="black">
                    <a:tint val="75000"/>
                  </a:prstClr>
                </a:solidFill>
              </a:rPr>
              <a:pPr/>
              <a:t>10/15/2010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B2C8D6-1516-4A89-A608-849D2A6038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6022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41EA16-9F99-4E53-BCA5-1563CBD37F9A}" type="datetime1">
              <a:rPr lang="en-US" smtClean="0">
                <a:solidFill>
                  <a:prstClr val="black">
                    <a:tint val="75000"/>
                  </a:prstClr>
                </a:solidFill>
              </a:rPr>
              <a:pPr/>
              <a:t>10/15/2010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8B2C8D6-1516-4A89-A608-849D2A6038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8827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729637-A04E-4534-B7B5-CF0422F28029}" type="datetime1">
              <a:rPr lang="en-US" smtClean="0">
                <a:solidFill>
                  <a:prstClr val="black">
                    <a:tint val="75000"/>
                  </a:prstClr>
                </a:solidFill>
              </a:rPr>
              <a:pPr/>
              <a:t>10/15/2010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B2C8D6-1516-4A89-A608-849D2A6038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2785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8C49C-6E65-4981-BF87-EFBBB3283A03}" type="datetime1">
              <a:rPr lang="en-US" smtClean="0">
                <a:solidFill>
                  <a:prstClr val="black">
                    <a:tint val="75000"/>
                  </a:prstClr>
                </a:solidFill>
              </a:rPr>
              <a:pPr/>
              <a:t>10/15/2010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B2C8D6-1516-4A89-A608-849D2A6038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4497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4CE680-2203-4FF4-B895-14187360DFDE}" type="datetime1">
              <a:rPr lang="en-US" smtClean="0">
                <a:solidFill>
                  <a:prstClr val="black">
                    <a:tint val="75000"/>
                  </a:prstClr>
                </a:solidFill>
              </a:rPr>
              <a:pPr/>
              <a:t>10/15/2010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B2C8D6-1516-4A89-A608-849D2A6038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81552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9BB193-7BB9-4F41-AEF4-5D60C08611CE}" type="datetime1">
              <a:rPr lang="en-US" smtClean="0">
                <a:solidFill>
                  <a:prstClr val="black">
                    <a:tint val="75000"/>
                  </a:prstClr>
                </a:solidFill>
              </a:rPr>
              <a:pPr/>
              <a:t>10/15/2010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B2C8D6-1516-4A89-A608-849D2A6038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6693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BDDC97-7430-4348-B23A-C091820EB4E3}" type="datetime1">
              <a:rPr lang="en-US" smtClean="0">
                <a:solidFill>
                  <a:prstClr val="black">
                    <a:tint val="75000"/>
                  </a:prstClr>
                </a:solidFill>
              </a:rPr>
              <a:pPr/>
              <a:t>10/15/2010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B2C8D6-1516-4A89-A608-849D2A6038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65545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DCA981-A93E-4D83-AC3B-FD3F3F1493C5}" type="datetime1">
              <a:rPr lang="en-US" smtClean="0">
                <a:solidFill>
                  <a:prstClr val="black">
                    <a:tint val="75000"/>
                  </a:prstClr>
                </a:solidFill>
              </a:rPr>
              <a:pPr/>
              <a:t>10/15/2010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B2C8D6-1516-4A89-A608-849D2A6038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337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E01B53D0-94B9-4B68-82A9-0ECEE64CEDA8}" type="datetime1">
              <a:rPr lang="en-US" smtClean="0">
                <a:solidFill>
                  <a:prstClr val="black">
                    <a:tint val="75000"/>
                  </a:prstClr>
                </a:solidFill>
              </a:rPr>
              <a:pPr>
                <a:defRPr/>
              </a:pPr>
              <a:t>10/15/2010</a:t>
            </a:fld>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FC0C8B7-073B-40D8-AD5E-463D9F4942C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749140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85A6A2-2298-4F88-BC46-A37D5A01CE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1315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BCD76B-1CA9-4012-83F9-228D154E0CBE}" type="datetimeFigureOut">
              <a:rPr lang="en-US" smtClean="0"/>
              <a:t>10/15/2010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332BB1-AD93-4566-874E-AD54CC544104}" type="slidenum">
              <a:rPr lang="en-US" smtClean="0"/>
              <a:t>‹#›</a:t>
            </a:fld>
            <a:endParaRPr lang="en-US"/>
          </a:p>
        </p:txBody>
      </p:sp>
    </p:spTree>
    <p:extLst>
      <p:ext uri="{BB962C8B-B14F-4D97-AF65-F5344CB8AC3E}">
        <p14:creationId xmlns:p14="http://schemas.microsoft.com/office/powerpoint/2010/main" val="12290801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7B665D-3FF0-484C-857D-462134FB52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55384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5B0578-568D-440E-95F5-AD231879ACF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87846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9563D5-979C-4D3A-BDDE-DC05C23CE0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75221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F65E557-82AE-4A27-8736-AA127D0F83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50515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E4C7761-FF23-42EE-9914-8DD1675CF2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04875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7B6557B-BA48-4124-9DB7-7FAF8729AC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7409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CD4647-1A5E-4D04-BD17-ACD3FF3F76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27093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BD4D5B-AA35-4CC9-A30B-5DFB9E0F1C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62140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4C60194-496F-42E2-BF7E-CFDCA12760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54363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90C4BA-FE5D-4DE2-876D-B8F99DAA18F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420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BCD76B-1CA9-4012-83F9-228D154E0CBE}" type="datetimeFigureOut">
              <a:rPr lang="en-US" smtClean="0"/>
              <a:t>10/15/2010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332BB1-AD93-4566-874E-AD54CC544104}" type="slidenum">
              <a:rPr lang="en-US" smtClean="0"/>
              <a:t>‹#›</a:t>
            </a:fld>
            <a:endParaRPr lang="en-US"/>
          </a:p>
        </p:txBody>
      </p:sp>
    </p:spTree>
    <p:extLst>
      <p:ext uri="{BB962C8B-B14F-4D97-AF65-F5344CB8AC3E}">
        <p14:creationId xmlns:p14="http://schemas.microsoft.com/office/powerpoint/2010/main" val="904616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367726-7194-408F-BFFB-51B54F6B2A1C}" type="datetimeFigureOut">
              <a:rPr lang="en-US" smtClean="0">
                <a:solidFill>
                  <a:prstClr val="black">
                    <a:tint val="75000"/>
                  </a:prstClr>
                </a:solidFill>
              </a:rPr>
              <a:pPr/>
              <a:t>10/15/2010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83F6DE-96F5-4C9E-9CDB-13E243A86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0206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367726-7194-408F-BFFB-51B54F6B2A1C}" type="datetimeFigureOut">
              <a:rPr lang="en-US" smtClean="0">
                <a:solidFill>
                  <a:prstClr val="black">
                    <a:tint val="75000"/>
                  </a:prstClr>
                </a:solidFill>
              </a:rPr>
              <a:pPr/>
              <a:t>10/15/2010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83F6DE-96F5-4C9E-9CDB-13E243A86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4292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367726-7194-408F-BFFB-51B54F6B2A1C}" type="datetimeFigureOut">
              <a:rPr lang="en-US" smtClean="0">
                <a:solidFill>
                  <a:prstClr val="black">
                    <a:tint val="75000"/>
                  </a:prstClr>
                </a:solidFill>
              </a:rPr>
              <a:pPr/>
              <a:t>10/15/2010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83F6DE-96F5-4C9E-9CDB-13E243A86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50626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367726-7194-408F-BFFB-51B54F6B2A1C}" type="datetimeFigureOut">
              <a:rPr lang="en-US" smtClean="0">
                <a:solidFill>
                  <a:prstClr val="black">
                    <a:tint val="75000"/>
                  </a:prstClr>
                </a:solidFill>
              </a:rPr>
              <a:pPr/>
              <a:t>10/15/2010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83F6DE-96F5-4C9E-9CDB-13E243A86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72130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367726-7194-408F-BFFB-51B54F6B2A1C}" type="datetimeFigureOut">
              <a:rPr lang="en-US" smtClean="0">
                <a:solidFill>
                  <a:prstClr val="black">
                    <a:tint val="75000"/>
                  </a:prstClr>
                </a:solidFill>
              </a:rPr>
              <a:pPr/>
              <a:t>10/15/2010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F83F6DE-96F5-4C9E-9CDB-13E243A86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0131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367726-7194-408F-BFFB-51B54F6B2A1C}" type="datetimeFigureOut">
              <a:rPr lang="en-US" smtClean="0">
                <a:solidFill>
                  <a:prstClr val="black">
                    <a:tint val="75000"/>
                  </a:prstClr>
                </a:solidFill>
              </a:rPr>
              <a:pPr/>
              <a:t>10/15/2010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F83F6DE-96F5-4C9E-9CDB-13E243A86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7475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367726-7194-408F-BFFB-51B54F6B2A1C}" type="datetimeFigureOut">
              <a:rPr lang="en-US" smtClean="0">
                <a:solidFill>
                  <a:prstClr val="black">
                    <a:tint val="75000"/>
                  </a:prstClr>
                </a:solidFill>
              </a:rPr>
              <a:pPr/>
              <a:t>10/15/2010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F83F6DE-96F5-4C9E-9CDB-13E243A86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92898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367726-7194-408F-BFFB-51B54F6B2A1C}" type="datetimeFigureOut">
              <a:rPr lang="en-US" smtClean="0">
                <a:solidFill>
                  <a:prstClr val="black">
                    <a:tint val="75000"/>
                  </a:prstClr>
                </a:solidFill>
              </a:rPr>
              <a:pPr/>
              <a:t>10/15/2010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83F6DE-96F5-4C9E-9CDB-13E243A86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56594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367726-7194-408F-BFFB-51B54F6B2A1C}" type="datetimeFigureOut">
              <a:rPr lang="en-US" smtClean="0">
                <a:solidFill>
                  <a:prstClr val="black">
                    <a:tint val="75000"/>
                  </a:prstClr>
                </a:solidFill>
              </a:rPr>
              <a:pPr/>
              <a:t>10/15/2010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83F6DE-96F5-4C9E-9CDB-13E243A86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9582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367726-7194-408F-BFFB-51B54F6B2A1C}" type="datetimeFigureOut">
              <a:rPr lang="en-US" smtClean="0">
                <a:solidFill>
                  <a:prstClr val="black">
                    <a:tint val="75000"/>
                  </a:prstClr>
                </a:solidFill>
              </a:rPr>
              <a:pPr/>
              <a:t>10/15/2010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83F6DE-96F5-4C9E-9CDB-13E243A86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379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CD76B-1CA9-4012-83F9-228D154E0CBE}" type="datetimeFigureOut">
              <a:rPr lang="en-US" smtClean="0"/>
              <a:t>10/15/2010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332BB1-AD93-4566-874E-AD54CC544104}" type="slidenum">
              <a:rPr lang="en-US" smtClean="0"/>
              <a:t>‹#›</a:t>
            </a:fld>
            <a:endParaRPr lang="en-US"/>
          </a:p>
        </p:txBody>
      </p:sp>
    </p:spTree>
    <p:extLst>
      <p:ext uri="{BB962C8B-B14F-4D97-AF65-F5344CB8AC3E}">
        <p14:creationId xmlns:p14="http://schemas.microsoft.com/office/powerpoint/2010/main" val="42718626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367726-7194-408F-BFFB-51B54F6B2A1C}" type="datetimeFigureOut">
              <a:rPr lang="en-US" smtClean="0">
                <a:solidFill>
                  <a:prstClr val="black">
                    <a:tint val="75000"/>
                  </a:prstClr>
                </a:solidFill>
              </a:rPr>
              <a:pPr/>
              <a:t>10/15/2010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83F6DE-96F5-4C9E-9CDB-13E243A86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05162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E01B53D0-94B9-4B68-82A9-0ECEE64CEDA8}" type="datetime1">
              <a:rPr lang="en-US" smtClean="0">
                <a:solidFill>
                  <a:prstClr val="black">
                    <a:tint val="75000"/>
                  </a:prstClr>
                </a:solidFill>
              </a:rPr>
              <a:pPr>
                <a:defRPr/>
              </a:pPr>
              <a:t>10/15/2010</a:t>
            </a:fld>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FC0C8B7-073B-40D8-AD5E-463D9F4942C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664562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58F26F-361F-4D01-8EE7-8D8EDA7EE621}" type="datetime1">
              <a:rPr lang="en-US" smtClean="0">
                <a:solidFill>
                  <a:prstClr val="black">
                    <a:tint val="75000"/>
                  </a:prstClr>
                </a:solidFill>
              </a:rPr>
              <a:pPr/>
              <a:t>10/15/2010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B2C8D6-1516-4A89-A608-849D2A6038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36899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A24784-E666-41ED-A791-041375658F40}" type="datetime1">
              <a:rPr lang="en-US" smtClean="0">
                <a:solidFill>
                  <a:prstClr val="black">
                    <a:tint val="75000"/>
                  </a:prstClr>
                </a:solidFill>
              </a:rPr>
              <a:pPr/>
              <a:t>10/15/2010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B2C8D6-1516-4A89-A608-849D2A6038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8754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960C03-A792-4661-AF3F-06ED9E0DC8D4}" type="datetime1">
              <a:rPr lang="en-US" smtClean="0">
                <a:solidFill>
                  <a:prstClr val="black">
                    <a:tint val="75000"/>
                  </a:prstClr>
                </a:solidFill>
              </a:rPr>
              <a:pPr/>
              <a:t>10/15/2010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B2C8D6-1516-4A89-A608-849D2A6038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4728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F92B31-C079-4509-A5C3-6A832AF6A705}" type="datetime1">
              <a:rPr lang="en-US" smtClean="0">
                <a:solidFill>
                  <a:prstClr val="black">
                    <a:tint val="75000"/>
                  </a:prstClr>
                </a:solidFill>
              </a:rPr>
              <a:pPr/>
              <a:t>10/15/2010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B2C8D6-1516-4A89-A608-849D2A6038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8431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41EA16-9F99-4E53-BCA5-1563CBD37F9A}" type="datetime1">
              <a:rPr lang="en-US" smtClean="0">
                <a:solidFill>
                  <a:prstClr val="black">
                    <a:tint val="75000"/>
                  </a:prstClr>
                </a:solidFill>
              </a:rPr>
              <a:pPr/>
              <a:t>10/15/2010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8B2C8D6-1516-4A89-A608-849D2A6038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1896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729637-A04E-4534-B7B5-CF0422F28029}" type="datetime1">
              <a:rPr lang="en-US" smtClean="0">
                <a:solidFill>
                  <a:prstClr val="black">
                    <a:tint val="75000"/>
                  </a:prstClr>
                </a:solidFill>
              </a:rPr>
              <a:pPr/>
              <a:t>10/15/2010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B2C8D6-1516-4A89-A608-849D2A6038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6356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8C49C-6E65-4981-BF87-EFBBB3283A03}" type="datetime1">
              <a:rPr lang="en-US" smtClean="0">
                <a:solidFill>
                  <a:prstClr val="black">
                    <a:tint val="75000"/>
                  </a:prstClr>
                </a:solidFill>
              </a:rPr>
              <a:pPr/>
              <a:t>10/15/2010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B2C8D6-1516-4A89-A608-849D2A6038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3556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4CE680-2203-4FF4-B895-14187360DFDE}" type="datetime1">
              <a:rPr lang="en-US" smtClean="0">
                <a:solidFill>
                  <a:prstClr val="black">
                    <a:tint val="75000"/>
                  </a:prstClr>
                </a:solidFill>
              </a:rPr>
              <a:pPr/>
              <a:t>10/15/2010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B2C8D6-1516-4A89-A608-849D2A6038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66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BCD76B-1CA9-4012-83F9-228D154E0CBE}" type="datetimeFigureOut">
              <a:rPr lang="en-US" smtClean="0"/>
              <a:t>10/15/2010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332BB1-AD93-4566-874E-AD54CC544104}" type="slidenum">
              <a:rPr lang="en-US" smtClean="0"/>
              <a:t>‹#›</a:t>
            </a:fld>
            <a:endParaRPr lang="en-US"/>
          </a:p>
        </p:txBody>
      </p:sp>
    </p:spTree>
    <p:extLst>
      <p:ext uri="{BB962C8B-B14F-4D97-AF65-F5344CB8AC3E}">
        <p14:creationId xmlns:p14="http://schemas.microsoft.com/office/powerpoint/2010/main" val="10679007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9BB193-7BB9-4F41-AEF4-5D60C08611CE}" type="datetime1">
              <a:rPr lang="en-US" smtClean="0">
                <a:solidFill>
                  <a:prstClr val="black">
                    <a:tint val="75000"/>
                  </a:prstClr>
                </a:solidFill>
              </a:rPr>
              <a:pPr/>
              <a:t>10/15/2010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B2C8D6-1516-4A89-A608-849D2A6038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27526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BDDC97-7430-4348-B23A-C091820EB4E3}" type="datetime1">
              <a:rPr lang="en-US" smtClean="0">
                <a:solidFill>
                  <a:prstClr val="black">
                    <a:tint val="75000"/>
                  </a:prstClr>
                </a:solidFill>
              </a:rPr>
              <a:pPr/>
              <a:t>10/15/2010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B2C8D6-1516-4A89-A608-849D2A6038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85500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DCA981-A93E-4D83-AC3B-FD3F3F1493C5}" type="datetime1">
              <a:rPr lang="en-US" smtClean="0">
                <a:solidFill>
                  <a:prstClr val="black">
                    <a:tint val="75000"/>
                  </a:prstClr>
                </a:solidFill>
              </a:rPr>
              <a:pPr/>
              <a:t>10/15/2010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B2C8D6-1516-4A89-A608-849D2A6038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7152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E01B53D0-94B9-4B68-82A9-0ECEE64CEDA8}" type="datetime1">
              <a:rPr lang="en-US" smtClean="0">
                <a:solidFill>
                  <a:prstClr val="black">
                    <a:tint val="75000"/>
                  </a:prstClr>
                </a:solidFill>
              </a:rPr>
              <a:pPr>
                <a:defRPr/>
              </a:pPr>
              <a:t>10/15/2010</a:t>
            </a:fld>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FC0C8B7-073B-40D8-AD5E-463D9F4942C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462947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3DAF3DB0-C83B-4047-9ECD-750C0F6EDE0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7044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B36AA0-56D3-4E93-B217-18C57E2AEC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861328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E32CFA-746A-41FA-9ABD-277A5D7EE8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97855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9C920F-ECC9-44EC-8D54-51D154B77B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199127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A63428-01A8-4813-B6BE-39FC6AC478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48381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C235F7-679F-495B-865E-F0BA67D106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6701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BCD76B-1CA9-4012-83F9-228D154E0CBE}" type="datetimeFigureOut">
              <a:rPr lang="en-US" smtClean="0"/>
              <a:t>10/15/2010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332BB1-AD93-4566-874E-AD54CC544104}" type="slidenum">
              <a:rPr lang="en-US" smtClean="0"/>
              <a:t>‹#›</a:t>
            </a:fld>
            <a:endParaRPr lang="en-US"/>
          </a:p>
        </p:txBody>
      </p:sp>
    </p:spTree>
    <p:extLst>
      <p:ext uri="{BB962C8B-B14F-4D97-AF65-F5344CB8AC3E}">
        <p14:creationId xmlns:p14="http://schemas.microsoft.com/office/powerpoint/2010/main" val="36647431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AA9A913-80A8-470F-A171-B310DD8D36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36712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260255B-490C-4050-8A68-94ADB46D44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66953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7102282-EB71-44A8-9885-B61EB576F6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362853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609EF8-8137-41A0-A10A-077E0F7930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4190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B8C07DD-E769-4584-AEAC-388AB25368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979091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0BAFA0-E7EB-4533-BFDB-040DAB3DED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92443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764479-733F-4DDB-B74E-C15CCA4F5A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95315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58F26F-361F-4D01-8EE7-8D8EDA7EE621}" type="datetime1">
              <a:rPr lang="en-US" smtClean="0">
                <a:solidFill>
                  <a:prstClr val="black">
                    <a:tint val="75000"/>
                  </a:prstClr>
                </a:solidFill>
              </a:rPr>
              <a:pPr/>
              <a:t>10/15/2010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B2C8D6-1516-4A89-A608-849D2A6038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7776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A24784-E666-41ED-A791-041375658F40}" type="datetime1">
              <a:rPr lang="en-US" smtClean="0">
                <a:solidFill>
                  <a:prstClr val="black">
                    <a:tint val="75000"/>
                  </a:prstClr>
                </a:solidFill>
              </a:rPr>
              <a:pPr/>
              <a:t>10/15/2010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B2C8D6-1516-4A89-A608-849D2A6038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40344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960C03-A792-4661-AF3F-06ED9E0DC8D4}" type="datetime1">
              <a:rPr lang="en-US" smtClean="0">
                <a:solidFill>
                  <a:prstClr val="black">
                    <a:tint val="75000"/>
                  </a:prstClr>
                </a:solidFill>
              </a:rPr>
              <a:pPr/>
              <a:t>10/15/2010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B2C8D6-1516-4A89-A608-849D2A6038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9635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theme" Target="../theme/theme7.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theme" Target="../theme/theme9.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BCD76B-1CA9-4012-83F9-228D154E0CBE}" type="datetimeFigureOut">
              <a:rPr lang="en-US" smtClean="0"/>
              <a:t>10/15/2010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32BB1-AD93-4566-874E-AD54CC544104}" type="slidenum">
              <a:rPr lang="en-US" smtClean="0"/>
              <a:t>‹#›</a:t>
            </a:fld>
            <a:endParaRPr lang="en-US"/>
          </a:p>
        </p:txBody>
      </p:sp>
    </p:spTree>
    <p:extLst>
      <p:ext uri="{BB962C8B-B14F-4D97-AF65-F5344CB8AC3E}">
        <p14:creationId xmlns:p14="http://schemas.microsoft.com/office/powerpoint/2010/main" val="3828597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pPr fontAlgn="base">
              <a:spcBef>
                <a:spcPct val="0"/>
              </a:spcBef>
              <a:spcAft>
                <a:spcPct val="0"/>
              </a:spcAft>
              <a:defRPr/>
            </a:pPr>
            <a:fld id="{336F5179-945B-4285-82A0-09EA79310325}" type="datetimeFigureOut">
              <a:rPr lang="en-US" smtClean="0">
                <a:solidFill>
                  <a:srgbClr val="000000"/>
                </a:solidFill>
              </a:rPr>
              <a:pPr fontAlgn="base">
                <a:spcBef>
                  <a:spcPct val="0"/>
                </a:spcBef>
                <a:spcAft>
                  <a:spcPct val="0"/>
                </a:spcAft>
                <a:defRPr/>
              </a:pPr>
              <a:t>10/15/2010</a:t>
            </a:fld>
            <a:endParaRPr lang="en-US" dirty="0">
              <a:solidFill>
                <a:srgbClr val="000000"/>
              </a:solidFill>
            </a:endParaRPr>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pPr fontAlgn="base">
              <a:spcBef>
                <a:spcPct val="0"/>
              </a:spcBef>
              <a:spcAft>
                <a:spcPct val="0"/>
              </a:spcAft>
              <a:defRPr/>
            </a:pPr>
            <a:fld id="{80741920-CE6D-4842-B7B2-E1F0DB77E319}" type="slidenum">
              <a:rPr lang="en-US" smtClean="0">
                <a:solidFill>
                  <a:srgbClr val="D1282E"/>
                </a:solidFill>
              </a:rPr>
              <a:pPr fontAlgn="base">
                <a:spcBef>
                  <a:spcPct val="0"/>
                </a:spcBef>
                <a:spcAft>
                  <a:spcPct val="0"/>
                </a:spcAft>
                <a:defRPr/>
              </a:pPr>
              <a:t>‹#›</a:t>
            </a:fld>
            <a:endParaRPr lang="en-US" dirty="0">
              <a:solidFill>
                <a:srgbClr val="D1282E"/>
              </a:solidFill>
            </a:endParaRPr>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34391209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9EED5-2AB5-4859-A301-D024EE7F1B41}" type="datetimeFigureOut">
              <a:rPr lang="en-US" smtClean="0">
                <a:solidFill>
                  <a:prstClr val="black">
                    <a:tint val="75000"/>
                  </a:prstClr>
                </a:solidFill>
              </a:rPr>
              <a:pPr/>
              <a:t>10/15/2010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B2C8D6-1516-4A89-A608-849D2A6038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402076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AB0F85-D7CB-4E19-9B28-AB85162CD994}" type="datetime1">
              <a:rPr lang="en-US" smtClean="0">
                <a:solidFill>
                  <a:prstClr val="black">
                    <a:tint val="75000"/>
                  </a:prstClr>
                </a:solidFill>
              </a:rPr>
              <a:pPr/>
              <a:t>10/15/2010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B2C8D6-1516-4A89-A608-849D2A6038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261190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fontAlgn="base">
              <a:spcBef>
                <a:spcPct val="0"/>
              </a:spcBef>
              <a:spcAft>
                <a:spcPct val="0"/>
              </a:spcAft>
              <a:defRPr/>
            </a:pPr>
            <a:fld id="{34145CF1-7F73-4D23-8DCE-E55BB93040D9}"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76420020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367726-7194-408F-BFFB-51B54F6B2A1C}" type="datetimeFigureOut">
              <a:rPr lang="en-US" smtClean="0">
                <a:solidFill>
                  <a:prstClr val="black">
                    <a:tint val="75000"/>
                  </a:prstClr>
                </a:solidFill>
              </a:rPr>
              <a:pPr/>
              <a:t>10/15/2010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83F6DE-96F5-4C9E-9CDB-13E243A86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596781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AB0F85-D7CB-4E19-9B28-AB85162CD994}" type="datetime1">
              <a:rPr lang="en-US" smtClean="0">
                <a:solidFill>
                  <a:prstClr val="black">
                    <a:tint val="75000"/>
                  </a:prstClr>
                </a:solidFill>
              </a:rPr>
              <a:pPr/>
              <a:t>10/15/2010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B2C8D6-1516-4A89-A608-849D2A6038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492397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D4A1BEE3-EE5D-4377-B0CB-57C32B2B04A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390753194"/>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AB0F85-D7CB-4E19-9B28-AB85162CD994}" type="datetime1">
              <a:rPr lang="en-US" smtClean="0">
                <a:solidFill>
                  <a:prstClr val="black">
                    <a:tint val="75000"/>
                  </a:prstClr>
                </a:solidFill>
              </a:rPr>
              <a:pPr/>
              <a:t>10/15/2010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B2C8D6-1516-4A89-A608-849D2A6038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4252862"/>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5.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25.xml"/><Relationship Id="rId1" Type="http://schemas.openxmlformats.org/officeDocument/2006/relationships/vmlDrawing" Target="../drawings/vmlDrawing2.vml"/><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Microsoft_Excel_97-2003_Worksheet3.xls"/><Relationship Id="rId2" Type="http://schemas.openxmlformats.org/officeDocument/2006/relationships/slideLayout" Target="../slideLayouts/slideLayout25.xml"/><Relationship Id="rId1" Type="http://schemas.openxmlformats.org/officeDocument/2006/relationships/vmlDrawing" Target="../drawings/vmlDrawing3.vml"/><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8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87.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87.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87.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87.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hyperlink" Target="http://cew.georgetown.edu/research/jobs/79012.html" TargetMode="External"/><Relationship Id="rId2" Type="http://schemas.openxmlformats.org/officeDocument/2006/relationships/chart" Target="../charts/chart2.xml"/><Relationship Id="rId1" Type="http://schemas.openxmlformats.org/officeDocument/2006/relationships/slideLayout" Target="../slideLayouts/slideLayout38.xml"/><Relationship Id="rId4" Type="http://schemas.openxmlformats.org/officeDocument/2006/relationships/hyperlink" Target="http://www.higheredinfo.or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hyperlink" Target="http://www.higheredinfo.org/" TargetMode="Externa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hyperlink" Target="http://www.higheredinfo.org/" TargetMode="External"/><Relationship Id="rId1" Type="http://schemas.openxmlformats.org/officeDocument/2006/relationships/slideLayout" Target="../slideLayouts/slideLayout73.xml"/></Relationships>
</file>

<file path=ppt/slides/_rels/slide28.xml.rels><?xml version="1.0" encoding="UTF-8" standalone="yes"?>
<Relationships xmlns="http://schemas.openxmlformats.org/package/2006/relationships"><Relationship Id="rId3" Type="http://schemas.openxmlformats.org/officeDocument/2006/relationships/hyperlink" Target="http://cew.georgetown.edu/jobs2018/states/" TargetMode="External"/><Relationship Id="rId2" Type="http://schemas.openxmlformats.org/officeDocument/2006/relationships/image" Target="../media/image18.jpeg"/><Relationship Id="rId1" Type="http://schemas.openxmlformats.org/officeDocument/2006/relationships/slideLayout" Target="../slideLayouts/slideLayout6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61.xml"/></Relationships>
</file>

<file path=ppt/slides/_rels/slide3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6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4.gif"/></Relationships>
</file>

<file path=ppt/slides/_rels/slide4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3.xml"/><Relationship Id="rId1" Type="http://schemas.openxmlformats.org/officeDocument/2006/relationships/slideLayout" Target="../slideLayouts/slideLayout5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Microsoft_Excel_97-2003_Worksheet4.xls"/><Relationship Id="rId2" Type="http://schemas.openxmlformats.org/officeDocument/2006/relationships/slideLayout" Target="../slideLayouts/slideLayout25.xml"/><Relationship Id="rId1" Type="http://schemas.openxmlformats.org/officeDocument/2006/relationships/vmlDrawing" Target="../drawings/vmlDrawing4.vml"/><Relationship Id="rId4" Type="http://schemas.openxmlformats.org/officeDocument/2006/relationships/image" Target="../media/image27.emf"/></Relationships>
</file>

<file path=ppt/slides/_rels/slide43.xml.rels><?xml version="1.0" encoding="UTF-8" standalone="yes"?>
<Relationships xmlns="http://schemas.openxmlformats.org/package/2006/relationships"><Relationship Id="rId2" Type="http://schemas.openxmlformats.org/officeDocument/2006/relationships/hyperlink" Target="http://ifap.ed.gov/DefaultManagement/finalcdrg.html" TargetMode="Externa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8" Type="http://schemas.openxmlformats.org/officeDocument/2006/relationships/hyperlink" Target="http://www.act.org/news/data/10/pdf/profile/Colorado.pdf?utm_campaign=cccr10&amp;utm_source=averagescores&amp;utm_medium=web" TargetMode="External"/><Relationship Id="rId13" Type="http://schemas.openxmlformats.org/officeDocument/2006/relationships/hyperlink" Target="http://www.act.org/news/data/10/pdf/profile/Arizona.pdf?utm_campaign=cccr10&amp;utm_source=averagescores&amp;utm_medium=web" TargetMode="External"/><Relationship Id="rId18" Type="http://schemas.openxmlformats.org/officeDocument/2006/relationships/hyperlink" Target="http://www.act.org/news/data/10/pdf/profile/Tennessee.pdf?utm_campaign=cccr10&amp;utm_source=averagescores&amp;utm_medium=web" TargetMode="External"/><Relationship Id="rId3" Type="http://schemas.openxmlformats.org/officeDocument/2006/relationships/hyperlink" Target="http://www.act.org/news/data/10/pdf/profile/Texas.pdf?utm_campaign=cccr10&amp;utm_source=averagescores&amp;utm_medium=web" TargetMode="External"/><Relationship Id="rId21" Type="http://schemas.openxmlformats.org/officeDocument/2006/relationships/hyperlink" Target="http://www.act.org/news/data/10/pdf/profile/Mississippi.pdf?utm_campaign=cccr10&amp;utm_source=averagescores&amp;utm_medium=web" TargetMode="External"/><Relationship Id="rId7" Type="http://schemas.openxmlformats.org/officeDocument/2006/relationships/hyperlink" Target="http://www.act.org/news/data/10/pdf/profile/WestVirginia.pdf?utm_campaign=cccr10&amp;utm_source=averagescores&amp;utm_medium=web" TargetMode="External"/><Relationship Id="rId12" Type="http://schemas.openxmlformats.org/officeDocument/2006/relationships/hyperlink" Target="http://www.act.org/news/data/10/pdf/profile/NewMexico.pdf?utm_campaign=cccr10&amp;utm_source=averagescores&amp;utm_medium=web" TargetMode="External"/><Relationship Id="rId17" Type="http://schemas.openxmlformats.org/officeDocument/2006/relationships/hyperlink" Target="http://www.act.org/news/data/10/pdf/profile/Michigan.pdf?utm_campaign=cccr10&amp;utm_source=averagescores&amp;utm_medium=web" TargetMode="External"/><Relationship Id="rId2" Type="http://schemas.openxmlformats.org/officeDocument/2006/relationships/hyperlink" Target="http://www.act.org/news/data/10/pdf/profile/National2010.pdf?utm_campaign=cccr10&amp;utm_source=averagescores&amp;utm_medium=web" TargetMode="External"/><Relationship Id="rId16" Type="http://schemas.openxmlformats.org/officeDocument/2006/relationships/hyperlink" Target="http://www.act.org/news/data/10/pdf/profile/DistrictofColumbia.pdf?utm_campaign=cccr10&amp;utm_source=averagescores&amp;utm_medium=web" TargetMode="External"/><Relationship Id="rId20" Type="http://schemas.openxmlformats.org/officeDocument/2006/relationships/hyperlink" Target="http://www.act.org/news/data/10/pdf/profile/Kentucky.pdf?utm_campaign=cccr10&amp;utm_source=averagescores&amp;utm_medium=web" TargetMode="External"/><Relationship Id="rId1" Type="http://schemas.openxmlformats.org/officeDocument/2006/relationships/slideLayout" Target="../slideLayouts/slideLayout25.xml"/><Relationship Id="rId6" Type="http://schemas.openxmlformats.org/officeDocument/2006/relationships/hyperlink" Target="http://www.act.org/news/data/10/pdf/profile/Oklahoma.pdf?utm_campaign=cccr10&amp;utm_source=averagescores&amp;utm_medium=web" TargetMode="External"/><Relationship Id="rId11" Type="http://schemas.openxmlformats.org/officeDocument/2006/relationships/hyperlink" Target="http://www.act.org/news/data/10/pdf/profile/Louisiana.pdf?utm_campaign=cccr10&amp;utm_source=averagescores&amp;utm_medium=web" TargetMode="External"/><Relationship Id="rId5" Type="http://schemas.openxmlformats.org/officeDocument/2006/relationships/hyperlink" Target="http://www.act.org/news/data/10/pdf/profile/Illinois.pdf?utm_campaign=cccr10&amp;utm_source=averagescores&amp;utm_medium=web" TargetMode="External"/><Relationship Id="rId15" Type="http://schemas.openxmlformats.org/officeDocument/2006/relationships/hyperlink" Target="http://www.act.org/news/data/10/pdf/profile/Wyoming.pdf?utm_campaign=cccr10&amp;utm_source=averagescores&amp;utm_medium=web" TargetMode="External"/><Relationship Id="rId10" Type="http://schemas.openxmlformats.org/officeDocument/2006/relationships/hyperlink" Target="http://www.act.org/news/data/10/pdf/profile/Arkansas.pdf?utm_campaign=cccr10&amp;utm_source=averagescores&amp;utm_medium=web" TargetMode="External"/><Relationship Id="rId19" Type="http://schemas.openxmlformats.org/officeDocument/2006/relationships/hyperlink" Target="http://www.act.org/news/data/10/pdf/profile/Florida.pdf?utm_campaign=cccr10&amp;utm_source=averagescores&amp;utm_medium=web" TargetMode="External"/><Relationship Id="rId4" Type="http://schemas.openxmlformats.org/officeDocument/2006/relationships/hyperlink" Target="http://www.act.org/news/data/10/pdf/profile/Georgia.pdf?utm_campaign=cccr10&amp;utm_source=averagescores&amp;utm_medium=web" TargetMode="External"/><Relationship Id="rId9" Type="http://schemas.openxmlformats.org/officeDocument/2006/relationships/hyperlink" Target="http://www.act.org/news/data/10/pdf/profile/Alabama.pdf?utm_campaign=cccr10&amp;utm_source=averagescores&amp;utm_medium=web" TargetMode="External"/><Relationship Id="rId14" Type="http://schemas.openxmlformats.org/officeDocument/2006/relationships/hyperlink" Target="http://www.act.org/news/data/10/pdf/profile/SouthCarolina.pdf?utm_campaign=cccr10&amp;utm_source=averagescores&amp;utm_medium=web"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mailto:Jim.purcell@adhe.edu" TargetMode="External"/><Relationship Id="rId2" Type="http://schemas.openxmlformats.org/officeDocument/2006/relationships/image" Target="../media/image28.png"/><Relationship Id="rId1" Type="http://schemas.openxmlformats.org/officeDocument/2006/relationships/slideLayout" Target="../slideLayouts/slideLayout9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0070C0"/>
                </a:solidFill>
              </a:rPr>
              <a:t>Higher Education Subcommittee</a:t>
            </a:r>
            <a:endParaRPr lang="en-US" b="1" dirty="0">
              <a:solidFill>
                <a:srgbClr val="0070C0"/>
              </a:solidFill>
            </a:endParaRPr>
          </a:p>
        </p:txBody>
      </p:sp>
      <p:sp>
        <p:nvSpPr>
          <p:cNvPr id="3" name="Subtitle 2"/>
          <p:cNvSpPr>
            <a:spLocks noGrp="1"/>
          </p:cNvSpPr>
          <p:nvPr>
            <p:ph type="subTitle" idx="1"/>
          </p:nvPr>
        </p:nvSpPr>
        <p:spPr/>
        <p:txBody>
          <a:bodyPr/>
          <a:lstStyle/>
          <a:p>
            <a:r>
              <a:rPr lang="en-US" dirty="0" smtClean="0"/>
              <a:t>October 14</a:t>
            </a:r>
            <a:r>
              <a:rPr lang="en-US" smtClean="0"/>
              <a:t>, 2010</a:t>
            </a:r>
            <a:endParaRPr lang="en-US" dirty="0"/>
          </a:p>
        </p:txBody>
      </p:sp>
    </p:spTree>
    <p:extLst>
      <p:ext uri="{BB962C8B-B14F-4D97-AF65-F5344CB8AC3E}">
        <p14:creationId xmlns:p14="http://schemas.microsoft.com/office/powerpoint/2010/main" val="458798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727950" cy="1219200"/>
          </a:xfrm>
        </p:spPr>
        <p:txBody>
          <a:bodyPr>
            <a:noAutofit/>
          </a:bodyPr>
          <a:lstStyle/>
          <a:p>
            <a:r>
              <a:rPr lang="en-US" sz="2800" dirty="0" smtClean="0">
                <a:solidFill>
                  <a:srgbClr val="FF0000"/>
                </a:solidFill>
              </a:rPr>
              <a:t/>
            </a:r>
            <a:br>
              <a:rPr lang="en-US" sz="2800" dirty="0" smtClean="0">
                <a:solidFill>
                  <a:srgbClr val="FF0000"/>
                </a:solidFill>
              </a:rPr>
            </a:br>
            <a:r>
              <a:rPr lang="en-US" sz="2800" dirty="0" smtClean="0">
                <a:solidFill>
                  <a:srgbClr val="FF0000"/>
                </a:solidFill>
              </a:rPr>
              <a:t>Proposed Arkansas</a:t>
            </a:r>
            <a:br>
              <a:rPr lang="en-US" sz="2800" dirty="0" smtClean="0">
                <a:solidFill>
                  <a:srgbClr val="FF0000"/>
                </a:solidFill>
              </a:rPr>
            </a:br>
            <a:r>
              <a:rPr lang="en-US" sz="2800" dirty="0" smtClean="0">
                <a:solidFill>
                  <a:srgbClr val="FF0000"/>
                </a:solidFill>
              </a:rPr>
              <a:t>Higher Education Strategic Plan </a:t>
            </a:r>
            <a:br>
              <a:rPr lang="en-US" sz="2800" dirty="0" smtClean="0">
                <a:solidFill>
                  <a:srgbClr val="FF0000"/>
                </a:solidFill>
              </a:rPr>
            </a:br>
            <a:endParaRPr lang="en-US" sz="2800" dirty="0"/>
          </a:p>
        </p:txBody>
      </p:sp>
      <p:sp>
        <p:nvSpPr>
          <p:cNvPr id="3" name="Content Placeholder 2"/>
          <p:cNvSpPr>
            <a:spLocks noGrp="1"/>
          </p:cNvSpPr>
          <p:nvPr>
            <p:ph idx="1"/>
          </p:nvPr>
        </p:nvSpPr>
        <p:spPr>
          <a:xfrm>
            <a:off x="762000" y="1447799"/>
            <a:ext cx="7404100" cy="5181600"/>
          </a:xfrm>
        </p:spPr>
        <p:txBody>
          <a:bodyPr>
            <a:normAutofit fontScale="85000" lnSpcReduction="10000"/>
          </a:bodyPr>
          <a:lstStyle/>
          <a:p>
            <a:pPr marL="2628900" lvl="5" indent="-342900">
              <a:buFont typeface="+mj-lt"/>
              <a:buAutoNum type="arabicPeriod"/>
            </a:pPr>
            <a:endParaRPr lang="en-US" dirty="0" smtClean="0"/>
          </a:p>
          <a:p>
            <a:pPr marL="457200" indent="-457200">
              <a:buFont typeface="+mj-lt"/>
              <a:buAutoNum type="arabicPeriod"/>
            </a:pPr>
            <a:r>
              <a:rPr lang="en-US" sz="2400" dirty="0" smtClean="0">
                <a:solidFill>
                  <a:schemeClr val="tx2"/>
                </a:solidFill>
              </a:rPr>
              <a:t>Degree Production</a:t>
            </a:r>
            <a:endParaRPr lang="en-US" sz="2400" u="sng" dirty="0" smtClean="0">
              <a:solidFill>
                <a:schemeClr val="tx2"/>
              </a:solidFill>
            </a:endParaRPr>
          </a:p>
          <a:p>
            <a:pPr marL="731520" lvl="1" indent="-457200">
              <a:buFont typeface="+mj-lt"/>
              <a:buAutoNum type="alphaLcPeriod"/>
            </a:pPr>
            <a:r>
              <a:rPr lang="en-US" sz="2000" dirty="0" smtClean="0"/>
              <a:t>Redesign programs to meet the criteria of “Speed to Market—Close to Customer” in a modern global society including accelerated degree programs, modular program designs, and effective use of instructional technology.</a:t>
            </a:r>
          </a:p>
          <a:p>
            <a:pPr marL="731520" lvl="1" indent="-457200">
              <a:buFont typeface="+mj-lt"/>
              <a:buAutoNum type="alphaLcPeriod"/>
            </a:pPr>
            <a:r>
              <a:rPr lang="en-US" sz="2000" dirty="0" smtClean="0"/>
              <a:t>Increase college-going rates in counties below the state average.</a:t>
            </a:r>
          </a:p>
          <a:p>
            <a:pPr marL="731520" lvl="1" indent="-457200">
              <a:buFont typeface="+mj-lt"/>
              <a:buAutoNum type="alphaLcPeriod"/>
            </a:pPr>
            <a:r>
              <a:rPr lang="en-US" sz="2000" dirty="0" smtClean="0"/>
              <a:t>Close the college achievement gap of minority students.</a:t>
            </a:r>
          </a:p>
          <a:p>
            <a:pPr marL="731520" lvl="1" indent="-457200">
              <a:buFont typeface="+mj-lt"/>
              <a:buAutoNum type="alphaLcPeriod"/>
            </a:pPr>
            <a:r>
              <a:rPr lang="en-US" sz="2000" dirty="0" smtClean="0"/>
              <a:t>Increase number of adults attending/returning to college</a:t>
            </a:r>
          </a:p>
          <a:p>
            <a:pPr marL="731520" lvl="1" indent="-457200">
              <a:buFont typeface="+mj-lt"/>
              <a:buAutoNum type="alphaLcPeriod"/>
            </a:pPr>
            <a:r>
              <a:rPr lang="en-US" sz="2000" dirty="0" smtClean="0"/>
              <a:t>Encourage the redesign of developmental education statewide and provide state support for innovative programs.    </a:t>
            </a:r>
          </a:p>
          <a:p>
            <a:pPr marL="457200" indent="-457200">
              <a:buFont typeface="+mj-lt"/>
              <a:buAutoNum type="arabicPeriod"/>
            </a:pPr>
            <a:r>
              <a:rPr lang="en-US" sz="2300" dirty="0" smtClean="0">
                <a:solidFill>
                  <a:schemeClr val="tx2"/>
                </a:solidFill>
              </a:rPr>
              <a:t>Program Quality and Viability</a:t>
            </a:r>
          </a:p>
          <a:p>
            <a:pPr marL="457200" indent="-457200">
              <a:buFont typeface="+mj-lt"/>
              <a:buAutoNum type="arabicPeriod"/>
            </a:pPr>
            <a:r>
              <a:rPr lang="en-US" sz="2300" dirty="0" smtClean="0">
                <a:solidFill>
                  <a:schemeClr val="tx2"/>
                </a:solidFill>
              </a:rPr>
              <a:t>Two-Year Colleges and Workforce Training</a:t>
            </a:r>
          </a:p>
          <a:p>
            <a:pPr marL="457200" indent="-457200">
              <a:buFont typeface="+mj-lt"/>
              <a:buAutoNum type="arabicPeriod"/>
            </a:pPr>
            <a:r>
              <a:rPr lang="en-US" sz="2300" dirty="0" smtClean="0">
                <a:solidFill>
                  <a:schemeClr val="tx2"/>
                </a:solidFill>
              </a:rPr>
              <a:t>Research</a:t>
            </a:r>
          </a:p>
          <a:p>
            <a:pPr marL="457200" indent="-457200">
              <a:buFont typeface="+mj-lt"/>
              <a:buAutoNum type="arabicPeriod"/>
            </a:pPr>
            <a:r>
              <a:rPr lang="en-US" sz="2300" dirty="0" smtClean="0">
                <a:solidFill>
                  <a:schemeClr val="tx2"/>
                </a:solidFill>
              </a:rPr>
              <a:t>Teacher and School Administrator Effectiveness</a:t>
            </a:r>
          </a:p>
          <a:p>
            <a:pPr marL="457200" indent="-457200">
              <a:buFont typeface="+mj-lt"/>
              <a:buAutoNum type="arabicPeriod"/>
            </a:pPr>
            <a:r>
              <a:rPr lang="en-US" sz="2300" dirty="0" smtClean="0">
                <a:solidFill>
                  <a:schemeClr val="tx2"/>
                </a:solidFill>
              </a:rPr>
              <a:t>Stewardship of Resources and Public Trust</a:t>
            </a:r>
          </a:p>
          <a:p>
            <a:pPr marL="457200" indent="-457200">
              <a:buFont typeface="+mj-lt"/>
              <a:buAutoNum type="arabicPeriod"/>
            </a:pPr>
            <a:endParaRPr lang="en-US" sz="2000" u="sng" dirty="0"/>
          </a:p>
        </p:txBody>
      </p:sp>
      <p:sp>
        <p:nvSpPr>
          <p:cNvPr id="4" name="TextBox 3"/>
          <p:cNvSpPr txBox="1"/>
          <p:nvPr/>
        </p:nvSpPr>
        <p:spPr>
          <a:xfrm>
            <a:off x="2667000" y="1216967"/>
            <a:ext cx="3276600" cy="461665"/>
          </a:xfrm>
          <a:prstGeom prst="rect">
            <a:avLst/>
          </a:prstGeom>
          <a:noFill/>
        </p:spPr>
        <p:txBody>
          <a:bodyPr wrap="square" rtlCol="0">
            <a:spAutoFit/>
          </a:bodyPr>
          <a:lstStyle/>
          <a:p>
            <a:pPr algn="ctr"/>
            <a:r>
              <a:rPr lang="en-US" sz="2400" b="1" dirty="0">
                <a:solidFill>
                  <a:srgbClr val="D1282E"/>
                </a:solidFill>
              </a:rPr>
              <a:t>Six Goals</a:t>
            </a:r>
          </a:p>
        </p:txBody>
      </p:sp>
    </p:spTree>
    <p:extLst>
      <p:ext uri="{BB962C8B-B14F-4D97-AF65-F5344CB8AC3E}">
        <p14:creationId xmlns:p14="http://schemas.microsoft.com/office/powerpoint/2010/main" val="2046328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696200" cy="1143000"/>
          </a:xfrm>
        </p:spPr>
        <p:txBody>
          <a:bodyPr>
            <a:noAutofit/>
          </a:bodyPr>
          <a:lstStyle/>
          <a:p>
            <a:r>
              <a:rPr lang="en-US" sz="3200" dirty="0" smtClean="0">
                <a:solidFill>
                  <a:schemeClr val="tx2"/>
                </a:solidFill>
              </a:rPr>
              <a:t>Possible Institutional Goals</a:t>
            </a:r>
            <a:r>
              <a:rPr lang="en-US" sz="3200" dirty="0" smtClean="0"/>
              <a:t/>
            </a:r>
            <a:br>
              <a:rPr lang="en-US" sz="3200" dirty="0" smtClean="0"/>
            </a:br>
            <a:r>
              <a:rPr lang="en-US" sz="3200" dirty="0" smtClean="0">
                <a:solidFill>
                  <a:schemeClr val="tx2"/>
                </a:solidFill>
              </a:rPr>
              <a:t>(Example @ 6%)</a:t>
            </a:r>
            <a:endParaRPr lang="en-US" sz="3200" dirty="0">
              <a:solidFill>
                <a:schemeClr val="tx2"/>
              </a:solidFill>
            </a:endParaRPr>
          </a:p>
        </p:txBody>
      </p:sp>
      <p:graphicFrame>
        <p:nvGraphicFramePr>
          <p:cNvPr id="4" name="Table 3"/>
          <p:cNvGraphicFramePr>
            <a:graphicFrameLocks noGrp="1"/>
          </p:cNvGraphicFramePr>
          <p:nvPr/>
        </p:nvGraphicFramePr>
        <p:xfrm>
          <a:off x="228600" y="1397000"/>
          <a:ext cx="8763001" cy="5191760"/>
        </p:xfrm>
        <a:graphic>
          <a:graphicData uri="http://schemas.openxmlformats.org/drawingml/2006/table">
            <a:tbl>
              <a:tblPr firstRow="1" bandRow="1">
                <a:tableStyleId>{5C22544A-7EE6-4342-B048-85BDC9FD1C3A}</a:tableStyleId>
              </a:tblPr>
              <a:tblGrid>
                <a:gridCol w="674077"/>
                <a:gridCol w="674077"/>
                <a:gridCol w="674077"/>
                <a:gridCol w="674077"/>
                <a:gridCol w="674077"/>
                <a:gridCol w="674077"/>
                <a:gridCol w="674077"/>
                <a:gridCol w="674077"/>
                <a:gridCol w="674077"/>
                <a:gridCol w="674077"/>
                <a:gridCol w="674077"/>
                <a:gridCol w="674077"/>
                <a:gridCol w="674077"/>
              </a:tblGrid>
              <a:tr h="370840">
                <a:tc>
                  <a:txBody>
                    <a:bodyPr/>
                    <a:lstStyle/>
                    <a:p>
                      <a:pPr algn="ctr" fontAlgn="b"/>
                      <a:endParaRPr lang="en-US" sz="1800" b="1" i="0" u="none" strike="noStrike" dirty="0">
                        <a:solidFill>
                          <a:schemeClr val="bg1"/>
                        </a:solidFill>
                        <a:latin typeface="Calibri"/>
                      </a:endParaRPr>
                    </a:p>
                  </a:txBody>
                  <a:tcPr marL="9525" marR="9525" marT="9525" marB="0" anchor="b"/>
                </a:tc>
                <a:tc>
                  <a:txBody>
                    <a:bodyPr/>
                    <a:lstStyle/>
                    <a:p>
                      <a:pPr algn="ctr" fontAlgn="b"/>
                      <a:r>
                        <a:rPr lang="en-US" sz="1800" b="1" i="0" u="none" strike="noStrike" dirty="0">
                          <a:solidFill>
                            <a:schemeClr val="bg1"/>
                          </a:solidFill>
                          <a:latin typeface="Calibri"/>
                        </a:rPr>
                        <a:t>2009</a:t>
                      </a:r>
                    </a:p>
                  </a:txBody>
                  <a:tcPr marL="9525" marR="9525" marT="9525" marB="0" anchor="b"/>
                </a:tc>
                <a:tc>
                  <a:txBody>
                    <a:bodyPr/>
                    <a:lstStyle/>
                    <a:p>
                      <a:pPr algn="ctr" fontAlgn="b"/>
                      <a:r>
                        <a:rPr lang="en-US" sz="1800" b="1" i="0" u="none" strike="noStrike" dirty="0">
                          <a:solidFill>
                            <a:schemeClr val="bg1"/>
                          </a:solidFill>
                          <a:latin typeface="Calibri"/>
                        </a:rPr>
                        <a:t>2010</a:t>
                      </a:r>
                    </a:p>
                  </a:txBody>
                  <a:tcPr marL="9525" marR="9525" marT="9525" marB="0" anchor="b"/>
                </a:tc>
                <a:tc>
                  <a:txBody>
                    <a:bodyPr/>
                    <a:lstStyle/>
                    <a:p>
                      <a:pPr algn="ctr" fontAlgn="b"/>
                      <a:r>
                        <a:rPr lang="en-US" sz="1800" b="1" i="0" u="none" strike="noStrike" dirty="0">
                          <a:solidFill>
                            <a:schemeClr val="bg1"/>
                          </a:solidFill>
                          <a:latin typeface="Calibri"/>
                        </a:rPr>
                        <a:t>2011</a:t>
                      </a:r>
                    </a:p>
                  </a:txBody>
                  <a:tcPr marL="9525" marR="9525" marT="9525" marB="0" anchor="b"/>
                </a:tc>
                <a:tc>
                  <a:txBody>
                    <a:bodyPr/>
                    <a:lstStyle/>
                    <a:p>
                      <a:pPr algn="ctr" fontAlgn="b"/>
                      <a:r>
                        <a:rPr lang="en-US" sz="1800" b="1" i="0" u="none" strike="noStrike" dirty="0">
                          <a:solidFill>
                            <a:schemeClr val="bg1"/>
                          </a:solidFill>
                          <a:latin typeface="Calibri"/>
                        </a:rPr>
                        <a:t>2012</a:t>
                      </a:r>
                    </a:p>
                  </a:txBody>
                  <a:tcPr marL="9525" marR="9525" marT="9525" marB="0" anchor="b"/>
                </a:tc>
                <a:tc>
                  <a:txBody>
                    <a:bodyPr/>
                    <a:lstStyle/>
                    <a:p>
                      <a:pPr algn="ctr" fontAlgn="b"/>
                      <a:r>
                        <a:rPr lang="en-US" sz="1800" b="1" i="0" u="none" strike="noStrike" dirty="0">
                          <a:solidFill>
                            <a:schemeClr val="bg1"/>
                          </a:solidFill>
                          <a:latin typeface="Calibri"/>
                        </a:rPr>
                        <a:t>2013</a:t>
                      </a:r>
                    </a:p>
                  </a:txBody>
                  <a:tcPr marL="9525" marR="9525" marT="9525" marB="0" anchor="b"/>
                </a:tc>
                <a:tc>
                  <a:txBody>
                    <a:bodyPr/>
                    <a:lstStyle/>
                    <a:p>
                      <a:pPr algn="ctr" fontAlgn="b"/>
                      <a:r>
                        <a:rPr lang="en-US" sz="1800" b="1" i="0" u="none" strike="noStrike" dirty="0">
                          <a:solidFill>
                            <a:schemeClr val="bg1"/>
                          </a:solidFill>
                          <a:latin typeface="Calibri"/>
                        </a:rPr>
                        <a:t>2014</a:t>
                      </a:r>
                    </a:p>
                  </a:txBody>
                  <a:tcPr marL="9525" marR="9525" marT="9525" marB="0" anchor="b"/>
                </a:tc>
                <a:tc>
                  <a:txBody>
                    <a:bodyPr/>
                    <a:lstStyle/>
                    <a:p>
                      <a:pPr algn="ctr" fontAlgn="b"/>
                      <a:r>
                        <a:rPr lang="en-US" sz="1800" b="1" i="0" u="none" strike="noStrike" dirty="0">
                          <a:solidFill>
                            <a:schemeClr val="bg1"/>
                          </a:solidFill>
                          <a:latin typeface="Calibri"/>
                        </a:rPr>
                        <a:t>2015</a:t>
                      </a:r>
                    </a:p>
                  </a:txBody>
                  <a:tcPr marL="9525" marR="9525" marT="9525" marB="0" anchor="b"/>
                </a:tc>
                <a:tc>
                  <a:txBody>
                    <a:bodyPr/>
                    <a:lstStyle/>
                    <a:p>
                      <a:pPr algn="ctr" fontAlgn="b"/>
                      <a:r>
                        <a:rPr lang="en-US" sz="1800" b="1" i="0" u="none" strike="noStrike" dirty="0">
                          <a:solidFill>
                            <a:schemeClr val="bg1"/>
                          </a:solidFill>
                          <a:latin typeface="Calibri"/>
                        </a:rPr>
                        <a:t>2016</a:t>
                      </a:r>
                    </a:p>
                  </a:txBody>
                  <a:tcPr marL="9525" marR="9525" marT="9525" marB="0" anchor="b"/>
                </a:tc>
                <a:tc>
                  <a:txBody>
                    <a:bodyPr/>
                    <a:lstStyle/>
                    <a:p>
                      <a:pPr algn="ctr" fontAlgn="b"/>
                      <a:r>
                        <a:rPr lang="en-US" sz="1800" b="1" i="0" u="none" strike="noStrike" dirty="0">
                          <a:solidFill>
                            <a:schemeClr val="bg1"/>
                          </a:solidFill>
                          <a:latin typeface="Calibri"/>
                        </a:rPr>
                        <a:t>2017</a:t>
                      </a:r>
                    </a:p>
                  </a:txBody>
                  <a:tcPr marL="9525" marR="9525" marT="9525" marB="0" anchor="b"/>
                </a:tc>
                <a:tc>
                  <a:txBody>
                    <a:bodyPr/>
                    <a:lstStyle/>
                    <a:p>
                      <a:pPr algn="ctr" fontAlgn="b"/>
                      <a:r>
                        <a:rPr lang="en-US" sz="1800" b="1" i="0" u="none" strike="noStrike" dirty="0">
                          <a:solidFill>
                            <a:schemeClr val="bg1"/>
                          </a:solidFill>
                          <a:latin typeface="Calibri"/>
                        </a:rPr>
                        <a:t>2018</a:t>
                      </a:r>
                    </a:p>
                  </a:txBody>
                  <a:tcPr marL="9525" marR="9525" marT="9525" marB="0" anchor="b"/>
                </a:tc>
                <a:tc>
                  <a:txBody>
                    <a:bodyPr/>
                    <a:lstStyle/>
                    <a:p>
                      <a:pPr algn="ctr" fontAlgn="b"/>
                      <a:r>
                        <a:rPr lang="en-US" sz="1800" b="1" i="0" u="none" strike="noStrike" dirty="0">
                          <a:solidFill>
                            <a:schemeClr val="bg1"/>
                          </a:solidFill>
                          <a:latin typeface="Calibri"/>
                        </a:rPr>
                        <a:t>2019</a:t>
                      </a:r>
                    </a:p>
                  </a:txBody>
                  <a:tcPr marL="9525" marR="9525" marT="9525" marB="0" anchor="b"/>
                </a:tc>
                <a:tc>
                  <a:txBody>
                    <a:bodyPr/>
                    <a:lstStyle/>
                    <a:p>
                      <a:pPr algn="ctr" fontAlgn="b"/>
                      <a:r>
                        <a:rPr lang="en-US" sz="1800" b="1" i="0" u="none" strike="noStrike" dirty="0">
                          <a:solidFill>
                            <a:schemeClr val="bg1"/>
                          </a:solidFill>
                          <a:latin typeface="Calibri"/>
                        </a:rPr>
                        <a:t>2020</a:t>
                      </a:r>
                    </a:p>
                  </a:txBody>
                  <a:tcPr marL="9525" marR="9525" marT="9525" marB="0" anchor="b"/>
                </a:tc>
              </a:tr>
              <a:tr h="370840">
                <a:tc>
                  <a:txBody>
                    <a:bodyPr/>
                    <a:lstStyle/>
                    <a:p>
                      <a:pPr algn="l" fontAlgn="b"/>
                      <a:r>
                        <a:rPr lang="en-US" sz="1400" b="1" i="0" u="none" strike="noStrike" dirty="0">
                          <a:solidFill>
                            <a:srgbClr val="000000"/>
                          </a:solidFill>
                          <a:latin typeface="Arial"/>
                        </a:rPr>
                        <a:t>ASUJ</a:t>
                      </a:r>
                    </a:p>
                  </a:txBody>
                  <a:tcPr marL="9525" marR="9525" marT="9525" marB="0" anchor="b"/>
                </a:tc>
                <a:tc>
                  <a:txBody>
                    <a:bodyPr/>
                    <a:lstStyle/>
                    <a:p>
                      <a:pPr algn="r" fontAlgn="b"/>
                      <a:r>
                        <a:rPr lang="en-US" sz="1400" b="0" i="0" u="none" strike="noStrike" dirty="0">
                          <a:solidFill>
                            <a:srgbClr val="000000"/>
                          </a:solidFill>
                          <a:latin typeface="Arial"/>
                        </a:rPr>
                        <a:t>1414</a:t>
                      </a:r>
                    </a:p>
                  </a:txBody>
                  <a:tcPr marL="9525" marR="9525" marT="9525" marB="0" anchor="b"/>
                </a:tc>
                <a:tc>
                  <a:txBody>
                    <a:bodyPr/>
                    <a:lstStyle/>
                    <a:p>
                      <a:pPr algn="r" fontAlgn="b"/>
                      <a:r>
                        <a:rPr lang="en-US" sz="1400" b="0" i="0" u="none" strike="noStrike">
                          <a:solidFill>
                            <a:srgbClr val="000000"/>
                          </a:solidFill>
                          <a:latin typeface="Arial"/>
                        </a:rPr>
                        <a:t>1499</a:t>
                      </a:r>
                    </a:p>
                  </a:txBody>
                  <a:tcPr marL="9525" marR="9525" marT="9525" marB="0" anchor="b"/>
                </a:tc>
                <a:tc>
                  <a:txBody>
                    <a:bodyPr/>
                    <a:lstStyle/>
                    <a:p>
                      <a:pPr algn="r" fontAlgn="b"/>
                      <a:r>
                        <a:rPr lang="en-US" sz="1400" b="0" i="0" u="none" strike="noStrike">
                          <a:solidFill>
                            <a:srgbClr val="000000"/>
                          </a:solidFill>
                          <a:latin typeface="Arial"/>
                        </a:rPr>
                        <a:t>1589</a:t>
                      </a:r>
                    </a:p>
                  </a:txBody>
                  <a:tcPr marL="9525" marR="9525" marT="9525" marB="0" anchor="b"/>
                </a:tc>
                <a:tc>
                  <a:txBody>
                    <a:bodyPr/>
                    <a:lstStyle/>
                    <a:p>
                      <a:pPr algn="r" fontAlgn="b"/>
                      <a:r>
                        <a:rPr lang="en-US" sz="1400" b="0" i="0" u="none" strike="noStrike">
                          <a:solidFill>
                            <a:srgbClr val="000000"/>
                          </a:solidFill>
                          <a:latin typeface="Arial"/>
                        </a:rPr>
                        <a:t>1684</a:t>
                      </a:r>
                    </a:p>
                  </a:txBody>
                  <a:tcPr marL="9525" marR="9525" marT="9525" marB="0" anchor="b"/>
                </a:tc>
                <a:tc>
                  <a:txBody>
                    <a:bodyPr/>
                    <a:lstStyle/>
                    <a:p>
                      <a:pPr algn="r" fontAlgn="b"/>
                      <a:r>
                        <a:rPr lang="en-US" sz="1400" b="0" i="0" u="none" strike="noStrike">
                          <a:solidFill>
                            <a:srgbClr val="000000"/>
                          </a:solidFill>
                          <a:latin typeface="Arial"/>
                        </a:rPr>
                        <a:t>1785</a:t>
                      </a:r>
                    </a:p>
                  </a:txBody>
                  <a:tcPr marL="9525" marR="9525" marT="9525" marB="0" anchor="b"/>
                </a:tc>
                <a:tc>
                  <a:txBody>
                    <a:bodyPr/>
                    <a:lstStyle/>
                    <a:p>
                      <a:pPr algn="r" fontAlgn="b"/>
                      <a:r>
                        <a:rPr lang="en-US" sz="1400" b="0" i="0" u="none" strike="noStrike">
                          <a:solidFill>
                            <a:srgbClr val="000000"/>
                          </a:solidFill>
                          <a:latin typeface="Arial"/>
                        </a:rPr>
                        <a:t>1892</a:t>
                      </a:r>
                    </a:p>
                  </a:txBody>
                  <a:tcPr marL="9525" marR="9525" marT="9525" marB="0" anchor="b"/>
                </a:tc>
                <a:tc>
                  <a:txBody>
                    <a:bodyPr/>
                    <a:lstStyle/>
                    <a:p>
                      <a:pPr algn="r" fontAlgn="b"/>
                      <a:r>
                        <a:rPr lang="en-US" sz="1400" b="0" i="0" u="none" strike="noStrike">
                          <a:solidFill>
                            <a:srgbClr val="000000"/>
                          </a:solidFill>
                          <a:latin typeface="Arial"/>
                        </a:rPr>
                        <a:t>2006</a:t>
                      </a:r>
                    </a:p>
                  </a:txBody>
                  <a:tcPr marL="9525" marR="9525" marT="9525" marB="0" anchor="b"/>
                </a:tc>
                <a:tc>
                  <a:txBody>
                    <a:bodyPr/>
                    <a:lstStyle/>
                    <a:p>
                      <a:pPr algn="r" fontAlgn="b"/>
                      <a:r>
                        <a:rPr lang="en-US" sz="1400" b="0" i="0" u="none" strike="noStrike">
                          <a:solidFill>
                            <a:srgbClr val="000000"/>
                          </a:solidFill>
                          <a:latin typeface="Arial"/>
                        </a:rPr>
                        <a:t>2126</a:t>
                      </a:r>
                    </a:p>
                  </a:txBody>
                  <a:tcPr marL="9525" marR="9525" marT="9525" marB="0" anchor="b"/>
                </a:tc>
                <a:tc>
                  <a:txBody>
                    <a:bodyPr/>
                    <a:lstStyle/>
                    <a:p>
                      <a:pPr algn="r" fontAlgn="b"/>
                      <a:r>
                        <a:rPr lang="en-US" sz="1400" b="0" i="0" u="none" strike="noStrike">
                          <a:solidFill>
                            <a:srgbClr val="000000"/>
                          </a:solidFill>
                          <a:latin typeface="Arial"/>
                        </a:rPr>
                        <a:t>2254</a:t>
                      </a:r>
                    </a:p>
                  </a:txBody>
                  <a:tcPr marL="9525" marR="9525" marT="9525" marB="0" anchor="b"/>
                </a:tc>
                <a:tc>
                  <a:txBody>
                    <a:bodyPr/>
                    <a:lstStyle/>
                    <a:p>
                      <a:pPr algn="r" fontAlgn="b"/>
                      <a:r>
                        <a:rPr lang="en-US" sz="1400" b="0" i="0" u="none" strike="noStrike">
                          <a:solidFill>
                            <a:srgbClr val="000000"/>
                          </a:solidFill>
                          <a:latin typeface="Arial"/>
                        </a:rPr>
                        <a:t>2389</a:t>
                      </a:r>
                    </a:p>
                  </a:txBody>
                  <a:tcPr marL="9525" marR="9525" marT="9525" marB="0" anchor="b"/>
                </a:tc>
                <a:tc>
                  <a:txBody>
                    <a:bodyPr/>
                    <a:lstStyle/>
                    <a:p>
                      <a:pPr algn="r" fontAlgn="b"/>
                      <a:r>
                        <a:rPr lang="en-US" sz="1400" b="0" i="0" u="none" strike="noStrike">
                          <a:solidFill>
                            <a:srgbClr val="000000"/>
                          </a:solidFill>
                          <a:latin typeface="Arial"/>
                        </a:rPr>
                        <a:t>2532</a:t>
                      </a:r>
                    </a:p>
                  </a:txBody>
                  <a:tcPr marL="9525" marR="9525" marT="9525" marB="0" anchor="b"/>
                </a:tc>
                <a:tc>
                  <a:txBody>
                    <a:bodyPr/>
                    <a:lstStyle/>
                    <a:p>
                      <a:pPr algn="r" fontAlgn="b"/>
                      <a:r>
                        <a:rPr lang="en-US" sz="1400" b="0" i="0" u="none" strike="noStrike">
                          <a:solidFill>
                            <a:srgbClr val="000000"/>
                          </a:solidFill>
                          <a:latin typeface="Arial"/>
                        </a:rPr>
                        <a:t>2684</a:t>
                      </a:r>
                    </a:p>
                  </a:txBody>
                  <a:tcPr marL="9525" marR="9525" marT="9525" marB="0" anchor="b"/>
                </a:tc>
              </a:tr>
              <a:tr h="370840">
                <a:tc>
                  <a:txBody>
                    <a:bodyPr/>
                    <a:lstStyle/>
                    <a:p>
                      <a:pPr algn="l" fontAlgn="b"/>
                      <a:r>
                        <a:rPr lang="en-US" sz="1400" b="1" i="0" u="none" strike="noStrike" dirty="0">
                          <a:solidFill>
                            <a:srgbClr val="000000"/>
                          </a:solidFill>
                          <a:latin typeface="Arial"/>
                        </a:rPr>
                        <a:t>ATU</a:t>
                      </a:r>
                    </a:p>
                  </a:txBody>
                  <a:tcPr marL="9525" marR="9525" marT="9525" marB="0" anchor="b"/>
                </a:tc>
                <a:tc>
                  <a:txBody>
                    <a:bodyPr/>
                    <a:lstStyle/>
                    <a:p>
                      <a:pPr algn="r" fontAlgn="b"/>
                      <a:r>
                        <a:rPr lang="en-US" sz="1400" b="0" i="0" u="none" strike="noStrike">
                          <a:solidFill>
                            <a:srgbClr val="000000"/>
                          </a:solidFill>
                          <a:latin typeface="Arial"/>
                        </a:rPr>
                        <a:t>973</a:t>
                      </a:r>
                    </a:p>
                  </a:txBody>
                  <a:tcPr marL="9525" marR="9525" marT="9525" marB="0" anchor="b"/>
                </a:tc>
                <a:tc>
                  <a:txBody>
                    <a:bodyPr/>
                    <a:lstStyle/>
                    <a:p>
                      <a:pPr algn="r" fontAlgn="b"/>
                      <a:r>
                        <a:rPr lang="en-US" sz="1400" b="0" i="0" u="none" strike="noStrike">
                          <a:solidFill>
                            <a:srgbClr val="000000"/>
                          </a:solidFill>
                          <a:latin typeface="Arial"/>
                        </a:rPr>
                        <a:t>1031</a:t>
                      </a:r>
                    </a:p>
                  </a:txBody>
                  <a:tcPr marL="9525" marR="9525" marT="9525" marB="0" anchor="b"/>
                </a:tc>
                <a:tc>
                  <a:txBody>
                    <a:bodyPr/>
                    <a:lstStyle/>
                    <a:p>
                      <a:pPr algn="r" fontAlgn="b"/>
                      <a:r>
                        <a:rPr lang="en-US" sz="1400" b="0" i="0" u="none" strike="noStrike">
                          <a:solidFill>
                            <a:srgbClr val="000000"/>
                          </a:solidFill>
                          <a:latin typeface="Arial"/>
                        </a:rPr>
                        <a:t>1093</a:t>
                      </a:r>
                    </a:p>
                  </a:txBody>
                  <a:tcPr marL="9525" marR="9525" marT="9525" marB="0" anchor="b"/>
                </a:tc>
                <a:tc>
                  <a:txBody>
                    <a:bodyPr/>
                    <a:lstStyle/>
                    <a:p>
                      <a:pPr algn="r" fontAlgn="b"/>
                      <a:r>
                        <a:rPr lang="en-US" sz="1400" b="0" i="0" u="none" strike="noStrike">
                          <a:solidFill>
                            <a:srgbClr val="000000"/>
                          </a:solidFill>
                          <a:latin typeface="Arial"/>
                        </a:rPr>
                        <a:t>1159</a:t>
                      </a:r>
                    </a:p>
                  </a:txBody>
                  <a:tcPr marL="9525" marR="9525" marT="9525" marB="0" anchor="b"/>
                </a:tc>
                <a:tc>
                  <a:txBody>
                    <a:bodyPr/>
                    <a:lstStyle/>
                    <a:p>
                      <a:pPr algn="r" fontAlgn="b"/>
                      <a:r>
                        <a:rPr lang="en-US" sz="1400" b="0" i="0" u="none" strike="noStrike">
                          <a:solidFill>
                            <a:srgbClr val="000000"/>
                          </a:solidFill>
                          <a:latin typeface="Arial"/>
                        </a:rPr>
                        <a:t>1228</a:t>
                      </a:r>
                    </a:p>
                  </a:txBody>
                  <a:tcPr marL="9525" marR="9525" marT="9525" marB="0" anchor="b"/>
                </a:tc>
                <a:tc>
                  <a:txBody>
                    <a:bodyPr/>
                    <a:lstStyle/>
                    <a:p>
                      <a:pPr algn="r" fontAlgn="b"/>
                      <a:r>
                        <a:rPr lang="en-US" sz="1400" b="0" i="0" u="none" strike="noStrike">
                          <a:solidFill>
                            <a:srgbClr val="000000"/>
                          </a:solidFill>
                          <a:latin typeface="Arial"/>
                        </a:rPr>
                        <a:t>1302</a:t>
                      </a:r>
                    </a:p>
                  </a:txBody>
                  <a:tcPr marL="9525" marR="9525" marT="9525" marB="0" anchor="b"/>
                </a:tc>
                <a:tc>
                  <a:txBody>
                    <a:bodyPr/>
                    <a:lstStyle/>
                    <a:p>
                      <a:pPr algn="r" fontAlgn="b"/>
                      <a:r>
                        <a:rPr lang="en-US" sz="1400" b="0" i="0" u="none" strike="noStrike">
                          <a:solidFill>
                            <a:srgbClr val="000000"/>
                          </a:solidFill>
                          <a:latin typeface="Arial"/>
                        </a:rPr>
                        <a:t>1380</a:t>
                      </a:r>
                    </a:p>
                  </a:txBody>
                  <a:tcPr marL="9525" marR="9525" marT="9525" marB="0" anchor="b"/>
                </a:tc>
                <a:tc>
                  <a:txBody>
                    <a:bodyPr/>
                    <a:lstStyle/>
                    <a:p>
                      <a:pPr algn="r" fontAlgn="b"/>
                      <a:r>
                        <a:rPr lang="en-US" sz="1400" b="0" i="0" u="none" strike="noStrike">
                          <a:solidFill>
                            <a:srgbClr val="000000"/>
                          </a:solidFill>
                          <a:latin typeface="Arial"/>
                        </a:rPr>
                        <a:t>1463</a:t>
                      </a:r>
                    </a:p>
                  </a:txBody>
                  <a:tcPr marL="9525" marR="9525" marT="9525" marB="0" anchor="b"/>
                </a:tc>
                <a:tc>
                  <a:txBody>
                    <a:bodyPr/>
                    <a:lstStyle/>
                    <a:p>
                      <a:pPr algn="r" fontAlgn="b"/>
                      <a:r>
                        <a:rPr lang="en-US" sz="1400" b="0" i="0" u="none" strike="noStrike">
                          <a:solidFill>
                            <a:srgbClr val="000000"/>
                          </a:solidFill>
                          <a:latin typeface="Arial"/>
                        </a:rPr>
                        <a:t>1551</a:t>
                      </a:r>
                    </a:p>
                  </a:txBody>
                  <a:tcPr marL="9525" marR="9525" marT="9525" marB="0" anchor="b"/>
                </a:tc>
                <a:tc>
                  <a:txBody>
                    <a:bodyPr/>
                    <a:lstStyle/>
                    <a:p>
                      <a:pPr algn="r" fontAlgn="b"/>
                      <a:r>
                        <a:rPr lang="en-US" sz="1400" b="0" i="0" u="none" strike="noStrike">
                          <a:solidFill>
                            <a:srgbClr val="000000"/>
                          </a:solidFill>
                          <a:latin typeface="Arial"/>
                        </a:rPr>
                        <a:t>1644</a:t>
                      </a:r>
                    </a:p>
                  </a:txBody>
                  <a:tcPr marL="9525" marR="9525" marT="9525" marB="0" anchor="b"/>
                </a:tc>
                <a:tc>
                  <a:txBody>
                    <a:bodyPr/>
                    <a:lstStyle/>
                    <a:p>
                      <a:pPr algn="r" fontAlgn="b"/>
                      <a:r>
                        <a:rPr lang="en-US" sz="1400" b="0" i="0" u="none" strike="noStrike">
                          <a:solidFill>
                            <a:srgbClr val="000000"/>
                          </a:solidFill>
                          <a:latin typeface="Arial"/>
                        </a:rPr>
                        <a:t>1742</a:t>
                      </a:r>
                    </a:p>
                  </a:txBody>
                  <a:tcPr marL="9525" marR="9525" marT="9525" marB="0" anchor="b"/>
                </a:tc>
                <a:tc>
                  <a:txBody>
                    <a:bodyPr/>
                    <a:lstStyle/>
                    <a:p>
                      <a:pPr algn="r" fontAlgn="b"/>
                      <a:r>
                        <a:rPr lang="en-US" sz="1400" b="0" i="0" u="none" strike="noStrike">
                          <a:solidFill>
                            <a:srgbClr val="000000"/>
                          </a:solidFill>
                          <a:latin typeface="Arial"/>
                        </a:rPr>
                        <a:t>1847</a:t>
                      </a:r>
                    </a:p>
                  </a:txBody>
                  <a:tcPr marL="9525" marR="9525" marT="9525" marB="0" anchor="b"/>
                </a:tc>
              </a:tr>
              <a:tr h="370840">
                <a:tc>
                  <a:txBody>
                    <a:bodyPr/>
                    <a:lstStyle/>
                    <a:p>
                      <a:pPr algn="l" fontAlgn="b"/>
                      <a:r>
                        <a:rPr lang="en-US" sz="1400" b="1" i="0" u="none" strike="noStrike" dirty="0">
                          <a:solidFill>
                            <a:srgbClr val="000000"/>
                          </a:solidFill>
                          <a:latin typeface="Arial"/>
                        </a:rPr>
                        <a:t>HSU</a:t>
                      </a:r>
                    </a:p>
                  </a:txBody>
                  <a:tcPr marL="9525" marR="9525" marT="9525" marB="0" anchor="b"/>
                </a:tc>
                <a:tc>
                  <a:txBody>
                    <a:bodyPr/>
                    <a:lstStyle/>
                    <a:p>
                      <a:pPr algn="r" fontAlgn="b"/>
                      <a:r>
                        <a:rPr lang="en-US" sz="1400" b="0" i="0" u="none" strike="noStrike">
                          <a:solidFill>
                            <a:srgbClr val="000000"/>
                          </a:solidFill>
                          <a:latin typeface="Arial"/>
                        </a:rPr>
                        <a:t>463</a:t>
                      </a:r>
                    </a:p>
                  </a:txBody>
                  <a:tcPr marL="9525" marR="9525" marT="9525" marB="0" anchor="b"/>
                </a:tc>
                <a:tc>
                  <a:txBody>
                    <a:bodyPr/>
                    <a:lstStyle/>
                    <a:p>
                      <a:pPr algn="r" fontAlgn="b"/>
                      <a:r>
                        <a:rPr lang="en-US" sz="1400" b="0" i="0" u="none" strike="noStrike">
                          <a:solidFill>
                            <a:srgbClr val="000000"/>
                          </a:solidFill>
                          <a:latin typeface="Arial"/>
                        </a:rPr>
                        <a:t>491</a:t>
                      </a:r>
                    </a:p>
                  </a:txBody>
                  <a:tcPr marL="9525" marR="9525" marT="9525" marB="0" anchor="b"/>
                </a:tc>
                <a:tc>
                  <a:txBody>
                    <a:bodyPr/>
                    <a:lstStyle/>
                    <a:p>
                      <a:pPr algn="r" fontAlgn="b"/>
                      <a:r>
                        <a:rPr lang="en-US" sz="1400" b="0" i="0" u="none" strike="noStrike">
                          <a:solidFill>
                            <a:srgbClr val="000000"/>
                          </a:solidFill>
                          <a:latin typeface="Arial"/>
                        </a:rPr>
                        <a:t>520</a:t>
                      </a:r>
                    </a:p>
                  </a:txBody>
                  <a:tcPr marL="9525" marR="9525" marT="9525" marB="0" anchor="b"/>
                </a:tc>
                <a:tc>
                  <a:txBody>
                    <a:bodyPr/>
                    <a:lstStyle/>
                    <a:p>
                      <a:pPr algn="r" fontAlgn="b"/>
                      <a:r>
                        <a:rPr lang="en-US" sz="1400" b="0" i="0" u="none" strike="noStrike">
                          <a:solidFill>
                            <a:srgbClr val="000000"/>
                          </a:solidFill>
                          <a:latin typeface="Arial"/>
                        </a:rPr>
                        <a:t>551</a:t>
                      </a:r>
                    </a:p>
                  </a:txBody>
                  <a:tcPr marL="9525" marR="9525" marT="9525" marB="0" anchor="b"/>
                </a:tc>
                <a:tc>
                  <a:txBody>
                    <a:bodyPr/>
                    <a:lstStyle/>
                    <a:p>
                      <a:pPr algn="r" fontAlgn="b"/>
                      <a:r>
                        <a:rPr lang="en-US" sz="1400" b="0" i="0" u="none" strike="noStrike">
                          <a:solidFill>
                            <a:srgbClr val="000000"/>
                          </a:solidFill>
                          <a:latin typeface="Arial"/>
                        </a:rPr>
                        <a:t>585</a:t>
                      </a:r>
                    </a:p>
                  </a:txBody>
                  <a:tcPr marL="9525" marR="9525" marT="9525" marB="0" anchor="b"/>
                </a:tc>
                <a:tc>
                  <a:txBody>
                    <a:bodyPr/>
                    <a:lstStyle/>
                    <a:p>
                      <a:pPr algn="r" fontAlgn="b"/>
                      <a:r>
                        <a:rPr lang="en-US" sz="1400" b="0" i="0" u="none" strike="noStrike">
                          <a:solidFill>
                            <a:srgbClr val="000000"/>
                          </a:solidFill>
                          <a:latin typeface="Arial"/>
                        </a:rPr>
                        <a:t>620</a:t>
                      </a:r>
                    </a:p>
                  </a:txBody>
                  <a:tcPr marL="9525" marR="9525" marT="9525" marB="0" anchor="b"/>
                </a:tc>
                <a:tc>
                  <a:txBody>
                    <a:bodyPr/>
                    <a:lstStyle/>
                    <a:p>
                      <a:pPr algn="r" fontAlgn="b"/>
                      <a:r>
                        <a:rPr lang="en-US" sz="1400" b="0" i="0" u="none" strike="noStrike">
                          <a:solidFill>
                            <a:srgbClr val="000000"/>
                          </a:solidFill>
                          <a:latin typeface="Arial"/>
                        </a:rPr>
                        <a:t>657</a:t>
                      </a:r>
                    </a:p>
                  </a:txBody>
                  <a:tcPr marL="9525" marR="9525" marT="9525" marB="0" anchor="b"/>
                </a:tc>
                <a:tc>
                  <a:txBody>
                    <a:bodyPr/>
                    <a:lstStyle/>
                    <a:p>
                      <a:pPr algn="r" fontAlgn="b"/>
                      <a:r>
                        <a:rPr lang="en-US" sz="1400" b="0" i="0" u="none" strike="noStrike">
                          <a:solidFill>
                            <a:srgbClr val="000000"/>
                          </a:solidFill>
                          <a:latin typeface="Arial"/>
                        </a:rPr>
                        <a:t>696</a:t>
                      </a:r>
                    </a:p>
                  </a:txBody>
                  <a:tcPr marL="9525" marR="9525" marT="9525" marB="0" anchor="b"/>
                </a:tc>
                <a:tc>
                  <a:txBody>
                    <a:bodyPr/>
                    <a:lstStyle/>
                    <a:p>
                      <a:pPr algn="r" fontAlgn="b"/>
                      <a:r>
                        <a:rPr lang="en-US" sz="1400" b="0" i="0" u="none" strike="noStrike">
                          <a:solidFill>
                            <a:srgbClr val="000000"/>
                          </a:solidFill>
                          <a:latin typeface="Arial"/>
                        </a:rPr>
                        <a:t>738</a:t>
                      </a:r>
                    </a:p>
                  </a:txBody>
                  <a:tcPr marL="9525" marR="9525" marT="9525" marB="0" anchor="b"/>
                </a:tc>
                <a:tc>
                  <a:txBody>
                    <a:bodyPr/>
                    <a:lstStyle/>
                    <a:p>
                      <a:pPr algn="r" fontAlgn="b"/>
                      <a:r>
                        <a:rPr lang="en-US" sz="1400" b="0" i="0" u="none" strike="noStrike">
                          <a:solidFill>
                            <a:srgbClr val="000000"/>
                          </a:solidFill>
                          <a:latin typeface="Arial"/>
                        </a:rPr>
                        <a:t>782</a:t>
                      </a:r>
                    </a:p>
                  </a:txBody>
                  <a:tcPr marL="9525" marR="9525" marT="9525" marB="0" anchor="b"/>
                </a:tc>
                <a:tc>
                  <a:txBody>
                    <a:bodyPr/>
                    <a:lstStyle/>
                    <a:p>
                      <a:pPr algn="r" fontAlgn="b"/>
                      <a:r>
                        <a:rPr lang="en-US" sz="1400" b="0" i="0" u="none" strike="noStrike">
                          <a:solidFill>
                            <a:srgbClr val="000000"/>
                          </a:solidFill>
                          <a:latin typeface="Arial"/>
                        </a:rPr>
                        <a:t>829</a:t>
                      </a:r>
                    </a:p>
                  </a:txBody>
                  <a:tcPr marL="9525" marR="9525" marT="9525" marB="0" anchor="b"/>
                </a:tc>
                <a:tc>
                  <a:txBody>
                    <a:bodyPr/>
                    <a:lstStyle/>
                    <a:p>
                      <a:pPr algn="r" fontAlgn="b"/>
                      <a:r>
                        <a:rPr lang="en-US" sz="1400" b="0" i="0" u="none" strike="noStrike">
                          <a:solidFill>
                            <a:srgbClr val="000000"/>
                          </a:solidFill>
                          <a:latin typeface="Arial"/>
                        </a:rPr>
                        <a:t>879</a:t>
                      </a:r>
                    </a:p>
                  </a:txBody>
                  <a:tcPr marL="9525" marR="9525" marT="9525" marB="0" anchor="b"/>
                </a:tc>
              </a:tr>
              <a:tr h="370840">
                <a:tc>
                  <a:txBody>
                    <a:bodyPr/>
                    <a:lstStyle/>
                    <a:p>
                      <a:pPr algn="l" fontAlgn="b"/>
                      <a:r>
                        <a:rPr lang="en-US" sz="1400" b="1" i="0" u="none" strike="noStrike" dirty="0">
                          <a:solidFill>
                            <a:srgbClr val="000000"/>
                          </a:solidFill>
                          <a:latin typeface="Arial"/>
                        </a:rPr>
                        <a:t>SAUM</a:t>
                      </a:r>
                    </a:p>
                  </a:txBody>
                  <a:tcPr marL="9525" marR="9525" marT="9525" marB="0" anchor="b"/>
                </a:tc>
                <a:tc>
                  <a:txBody>
                    <a:bodyPr/>
                    <a:lstStyle/>
                    <a:p>
                      <a:pPr algn="r" fontAlgn="b"/>
                      <a:r>
                        <a:rPr lang="en-US" sz="1400" b="0" i="0" u="none" strike="noStrike">
                          <a:solidFill>
                            <a:srgbClr val="000000"/>
                          </a:solidFill>
                          <a:latin typeface="Arial"/>
                        </a:rPr>
                        <a:t>370</a:t>
                      </a:r>
                    </a:p>
                  </a:txBody>
                  <a:tcPr marL="9525" marR="9525" marT="9525" marB="0" anchor="b"/>
                </a:tc>
                <a:tc>
                  <a:txBody>
                    <a:bodyPr/>
                    <a:lstStyle/>
                    <a:p>
                      <a:pPr algn="r" fontAlgn="b"/>
                      <a:r>
                        <a:rPr lang="en-US" sz="1400" b="0" i="0" u="none" strike="noStrike">
                          <a:solidFill>
                            <a:srgbClr val="000000"/>
                          </a:solidFill>
                          <a:latin typeface="Arial"/>
                        </a:rPr>
                        <a:t>392</a:t>
                      </a:r>
                    </a:p>
                  </a:txBody>
                  <a:tcPr marL="9525" marR="9525" marT="9525" marB="0" anchor="b"/>
                </a:tc>
                <a:tc>
                  <a:txBody>
                    <a:bodyPr/>
                    <a:lstStyle/>
                    <a:p>
                      <a:pPr algn="r" fontAlgn="b"/>
                      <a:r>
                        <a:rPr lang="en-US" sz="1400" b="0" i="0" u="none" strike="noStrike">
                          <a:solidFill>
                            <a:srgbClr val="000000"/>
                          </a:solidFill>
                          <a:latin typeface="Arial"/>
                        </a:rPr>
                        <a:t>416</a:t>
                      </a:r>
                    </a:p>
                  </a:txBody>
                  <a:tcPr marL="9525" marR="9525" marT="9525" marB="0" anchor="b"/>
                </a:tc>
                <a:tc>
                  <a:txBody>
                    <a:bodyPr/>
                    <a:lstStyle/>
                    <a:p>
                      <a:pPr algn="r" fontAlgn="b"/>
                      <a:r>
                        <a:rPr lang="en-US" sz="1400" b="0" i="0" u="none" strike="noStrike">
                          <a:solidFill>
                            <a:srgbClr val="000000"/>
                          </a:solidFill>
                          <a:latin typeface="Arial"/>
                        </a:rPr>
                        <a:t>441</a:t>
                      </a:r>
                    </a:p>
                  </a:txBody>
                  <a:tcPr marL="9525" marR="9525" marT="9525" marB="0" anchor="b"/>
                </a:tc>
                <a:tc>
                  <a:txBody>
                    <a:bodyPr/>
                    <a:lstStyle/>
                    <a:p>
                      <a:pPr algn="r" fontAlgn="b"/>
                      <a:r>
                        <a:rPr lang="en-US" sz="1400" b="0" i="0" u="none" strike="noStrike">
                          <a:solidFill>
                            <a:srgbClr val="000000"/>
                          </a:solidFill>
                          <a:latin typeface="Arial"/>
                        </a:rPr>
                        <a:t>467</a:t>
                      </a:r>
                    </a:p>
                  </a:txBody>
                  <a:tcPr marL="9525" marR="9525" marT="9525" marB="0" anchor="b"/>
                </a:tc>
                <a:tc>
                  <a:txBody>
                    <a:bodyPr/>
                    <a:lstStyle/>
                    <a:p>
                      <a:pPr algn="r" fontAlgn="b"/>
                      <a:r>
                        <a:rPr lang="en-US" sz="1400" b="0" i="0" u="none" strike="noStrike">
                          <a:solidFill>
                            <a:srgbClr val="000000"/>
                          </a:solidFill>
                          <a:latin typeface="Arial"/>
                        </a:rPr>
                        <a:t>495</a:t>
                      </a:r>
                    </a:p>
                  </a:txBody>
                  <a:tcPr marL="9525" marR="9525" marT="9525" marB="0" anchor="b"/>
                </a:tc>
                <a:tc>
                  <a:txBody>
                    <a:bodyPr/>
                    <a:lstStyle/>
                    <a:p>
                      <a:pPr algn="r" fontAlgn="b"/>
                      <a:r>
                        <a:rPr lang="en-US" sz="1400" b="0" i="0" u="none" strike="noStrike">
                          <a:solidFill>
                            <a:srgbClr val="000000"/>
                          </a:solidFill>
                          <a:latin typeface="Arial"/>
                        </a:rPr>
                        <a:t>525</a:t>
                      </a:r>
                    </a:p>
                  </a:txBody>
                  <a:tcPr marL="9525" marR="9525" marT="9525" marB="0" anchor="b"/>
                </a:tc>
                <a:tc>
                  <a:txBody>
                    <a:bodyPr/>
                    <a:lstStyle/>
                    <a:p>
                      <a:pPr algn="r" fontAlgn="b"/>
                      <a:r>
                        <a:rPr lang="en-US" sz="1400" b="0" i="0" u="none" strike="noStrike">
                          <a:solidFill>
                            <a:srgbClr val="000000"/>
                          </a:solidFill>
                          <a:latin typeface="Arial"/>
                        </a:rPr>
                        <a:t>556</a:t>
                      </a:r>
                    </a:p>
                  </a:txBody>
                  <a:tcPr marL="9525" marR="9525" marT="9525" marB="0" anchor="b"/>
                </a:tc>
                <a:tc>
                  <a:txBody>
                    <a:bodyPr/>
                    <a:lstStyle/>
                    <a:p>
                      <a:pPr algn="r" fontAlgn="b"/>
                      <a:r>
                        <a:rPr lang="en-US" sz="1400" b="0" i="0" u="none" strike="noStrike">
                          <a:solidFill>
                            <a:srgbClr val="000000"/>
                          </a:solidFill>
                          <a:latin typeface="Arial"/>
                        </a:rPr>
                        <a:t>590</a:t>
                      </a:r>
                    </a:p>
                  </a:txBody>
                  <a:tcPr marL="9525" marR="9525" marT="9525" marB="0" anchor="b"/>
                </a:tc>
                <a:tc>
                  <a:txBody>
                    <a:bodyPr/>
                    <a:lstStyle/>
                    <a:p>
                      <a:pPr algn="r" fontAlgn="b"/>
                      <a:r>
                        <a:rPr lang="en-US" sz="1400" b="0" i="0" u="none" strike="noStrike">
                          <a:solidFill>
                            <a:srgbClr val="000000"/>
                          </a:solidFill>
                          <a:latin typeface="Arial"/>
                        </a:rPr>
                        <a:t>625</a:t>
                      </a:r>
                    </a:p>
                  </a:txBody>
                  <a:tcPr marL="9525" marR="9525" marT="9525" marB="0" anchor="b"/>
                </a:tc>
                <a:tc>
                  <a:txBody>
                    <a:bodyPr/>
                    <a:lstStyle/>
                    <a:p>
                      <a:pPr algn="r" fontAlgn="b"/>
                      <a:r>
                        <a:rPr lang="en-US" sz="1400" b="0" i="0" u="none" strike="noStrike">
                          <a:solidFill>
                            <a:srgbClr val="000000"/>
                          </a:solidFill>
                          <a:latin typeface="Arial"/>
                        </a:rPr>
                        <a:t>663</a:t>
                      </a:r>
                    </a:p>
                  </a:txBody>
                  <a:tcPr marL="9525" marR="9525" marT="9525" marB="0" anchor="b"/>
                </a:tc>
                <a:tc>
                  <a:txBody>
                    <a:bodyPr/>
                    <a:lstStyle/>
                    <a:p>
                      <a:pPr algn="r" fontAlgn="b"/>
                      <a:r>
                        <a:rPr lang="en-US" sz="1400" b="0" i="0" u="none" strike="noStrike">
                          <a:solidFill>
                            <a:srgbClr val="000000"/>
                          </a:solidFill>
                          <a:latin typeface="Arial"/>
                        </a:rPr>
                        <a:t>702</a:t>
                      </a:r>
                    </a:p>
                  </a:txBody>
                  <a:tcPr marL="9525" marR="9525" marT="9525" marB="0" anchor="b"/>
                </a:tc>
              </a:tr>
              <a:tr h="370840">
                <a:tc>
                  <a:txBody>
                    <a:bodyPr/>
                    <a:lstStyle/>
                    <a:p>
                      <a:pPr algn="l" fontAlgn="b"/>
                      <a:r>
                        <a:rPr lang="en-US" sz="1400" b="1" i="0" u="none" strike="noStrike" dirty="0">
                          <a:solidFill>
                            <a:srgbClr val="000000"/>
                          </a:solidFill>
                          <a:latin typeface="Arial"/>
                        </a:rPr>
                        <a:t>UAF</a:t>
                      </a:r>
                    </a:p>
                  </a:txBody>
                  <a:tcPr marL="9525" marR="9525" marT="9525" marB="0" anchor="b"/>
                </a:tc>
                <a:tc>
                  <a:txBody>
                    <a:bodyPr/>
                    <a:lstStyle/>
                    <a:p>
                      <a:pPr algn="r" fontAlgn="b"/>
                      <a:r>
                        <a:rPr lang="en-US" sz="1400" b="0" i="0" u="none" strike="noStrike">
                          <a:solidFill>
                            <a:srgbClr val="000000"/>
                          </a:solidFill>
                          <a:latin typeface="Arial"/>
                        </a:rPr>
                        <a:t>2494</a:t>
                      </a:r>
                    </a:p>
                  </a:txBody>
                  <a:tcPr marL="9525" marR="9525" marT="9525" marB="0" anchor="b"/>
                </a:tc>
                <a:tc>
                  <a:txBody>
                    <a:bodyPr/>
                    <a:lstStyle/>
                    <a:p>
                      <a:pPr algn="r" fontAlgn="b"/>
                      <a:r>
                        <a:rPr lang="en-US" sz="1400" b="0" i="0" u="none" strike="noStrike">
                          <a:solidFill>
                            <a:srgbClr val="000000"/>
                          </a:solidFill>
                          <a:latin typeface="Arial"/>
                        </a:rPr>
                        <a:t>2644</a:t>
                      </a:r>
                    </a:p>
                  </a:txBody>
                  <a:tcPr marL="9525" marR="9525" marT="9525" marB="0" anchor="b"/>
                </a:tc>
                <a:tc>
                  <a:txBody>
                    <a:bodyPr/>
                    <a:lstStyle/>
                    <a:p>
                      <a:pPr algn="r" fontAlgn="b"/>
                      <a:r>
                        <a:rPr lang="en-US" sz="1400" b="0" i="0" u="none" strike="noStrike">
                          <a:solidFill>
                            <a:srgbClr val="000000"/>
                          </a:solidFill>
                          <a:latin typeface="Arial"/>
                        </a:rPr>
                        <a:t>2802</a:t>
                      </a:r>
                    </a:p>
                  </a:txBody>
                  <a:tcPr marL="9525" marR="9525" marT="9525" marB="0" anchor="b"/>
                </a:tc>
                <a:tc>
                  <a:txBody>
                    <a:bodyPr/>
                    <a:lstStyle/>
                    <a:p>
                      <a:pPr algn="r" fontAlgn="b"/>
                      <a:r>
                        <a:rPr lang="en-US" sz="1400" b="0" i="0" u="none" strike="noStrike">
                          <a:solidFill>
                            <a:srgbClr val="000000"/>
                          </a:solidFill>
                          <a:latin typeface="Arial"/>
                        </a:rPr>
                        <a:t>2970</a:t>
                      </a:r>
                    </a:p>
                  </a:txBody>
                  <a:tcPr marL="9525" marR="9525" marT="9525" marB="0" anchor="b"/>
                </a:tc>
                <a:tc>
                  <a:txBody>
                    <a:bodyPr/>
                    <a:lstStyle/>
                    <a:p>
                      <a:pPr algn="r" fontAlgn="b"/>
                      <a:r>
                        <a:rPr lang="en-US" sz="1400" b="0" i="0" u="none" strike="noStrike">
                          <a:solidFill>
                            <a:srgbClr val="000000"/>
                          </a:solidFill>
                          <a:latin typeface="Arial"/>
                        </a:rPr>
                        <a:t>3149</a:t>
                      </a:r>
                    </a:p>
                  </a:txBody>
                  <a:tcPr marL="9525" marR="9525" marT="9525" marB="0" anchor="b"/>
                </a:tc>
                <a:tc>
                  <a:txBody>
                    <a:bodyPr/>
                    <a:lstStyle/>
                    <a:p>
                      <a:pPr algn="r" fontAlgn="b"/>
                      <a:r>
                        <a:rPr lang="en-US" sz="1400" b="0" i="0" u="none" strike="noStrike">
                          <a:solidFill>
                            <a:srgbClr val="000000"/>
                          </a:solidFill>
                          <a:latin typeface="Arial"/>
                        </a:rPr>
                        <a:t>3338</a:t>
                      </a:r>
                    </a:p>
                  </a:txBody>
                  <a:tcPr marL="9525" marR="9525" marT="9525" marB="0" anchor="b"/>
                </a:tc>
                <a:tc>
                  <a:txBody>
                    <a:bodyPr/>
                    <a:lstStyle/>
                    <a:p>
                      <a:pPr algn="r" fontAlgn="b"/>
                      <a:r>
                        <a:rPr lang="en-US" sz="1400" b="0" i="0" u="none" strike="noStrike">
                          <a:solidFill>
                            <a:srgbClr val="000000"/>
                          </a:solidFill>
                          <a:latin typeface="Arial"/>
                        </a:rPr>
                        <a:t>3538</a:t>
                      </a:r>
                    </a:p>
                  </a:txBody>
                  <a:tcPr marL="9525" marR="9525" marT="9525" marB="0" anchor="b"/>
                </a:tc>
                <a:tc>
                  <a:txBody>
                    <a:bodyPr/>
                    <a:lstStyle/>
                    <a:p>
                      <a:pPr algn="r" fontAlgn="b"/>
                      <a:r>
                        <a:rPr lang="en-US" sz="1400" b="0" i="0" u="none" strike="noStrike">
                          <a:solidFill>
                            <a:srgbClr val="000000"/>
                          </a:solidFill>
                          <a:latin typeface="Arial"/>
                        </a:rPr>
                        <a:t>3750</a:t>
                      </a:r>
                    </a:p>
                  </a:txBody>
                  <a:tcPr marL="9525" marR="9525" marT="9525" marB="0" anchor="b"/>
                </a:tc>
                <a:tc>
                  <a:txBody>
                    <a:bodyPr/>
                    <a:lstStyle/>
                    <a:p>
                      <a:pPr algn="r" fontAlgn="b"/>
                      <a:r>
                        <a:rPr lang="en-US" sz="1400" b="0" i="0" u="none" strike="noStrike">
                          <a:solidFill>
                            <a:srgbClr val="000000"/>
                          </a:solidFill>
                          <a:latin typeface="Arial"/>
                        </a:rPr>
                        <a:t>3975</a:t>
                      </a:r>
                    </a:p>
                  </a:txBody>
                  <a:tcPr marL="9525" marR="9525" marT="9525" marB="0" anchor="b"/>
                </a:tc>
                <a:tc>
                  <a:txBody>
                    <a:bodyPr/>
                    <a:lstStyle/>
                    <a:p>
                      <a:pPr algn="r" fontAlgn="b"/>
                      <a:r>
                        <a:rPr lang="en-US" sz="1400" b="0" i="0" u="none" strike="noStrike">
                          <a:solidFill>
                            <a:srgbClr val="000000"/>
                          </a:solidFill>
                          <a:latin typeface="Arial"/>
                        </a:rPr>
                        <a:t>4214</a:t>
                      </a:r>
                    </a:p>
                  </a:txBody>
                  <a:tcPr marL="9525" marR="9525" marT="9525" marB="0" anchor="b"/>
                </a:tc>
                <a:tc>
                  <a:txBody>
                    <a:bodyPr/>
                    <a:lstStyle/>
                    <a:p>
                      <a:pPr algn="r" fontAlgn="b"/>
                      <a:r>
                        <a:rPr lang="en-US" sz="1400" b="0" i="0" u="none" strike="noStrike">
                          <a:solidFill>
                            <a:srgbClr val="000000"/>
                          </a:solidFill>
                          <a:latin typeface="Arial"/>
                        </a:rPr>
                        <a:t>4466</a:t>
                      </a:r>
                    </a:p>
                  </a:txBody>
                  <a:tcPr marL="9525" marR="9525" marT="9525" marB="0" anchor="b"/>
                </a:tc>
                <a:tc>
                  <a:txBody>
                    <a:bodyPr/>
                    <a:lstStyle/>
                    <a:p>
                      <a:pPr algn="r" fontAlgn="b"/>
                      <a:r>
                        <a:rPr lang="en-US" sz="1400" b="0" i="0" u="none" strike="noStrike">
                          <a:solidFill>
                            <a:srgbClr val="000000"/>
                          </a:solidFill>
                          <a:latin typeface="Arial"/>
                        </a:rPr>
                        <a:t>4734</a:t>
                      </a:r>
                    </a:p>
                  </a:txBody>
                  <a:tcPr marL="9525" marR="9525" marT="9525" marB="0" anchor="b"/>
                </a:tc>
              </a:tr>
              <a:tr h="370840">
                <a:tc>
                  <a:txBody>
                    <a:bodyPr/>
                    <a:lstStyle/>
                    <a:p>
                      <a:pPr algn="l" fontAlgn="b"/>
                      <a:r>
                        <a:rPr lang="en-US" sz="1400" b="1" i="0" u="none" strike="noStrike" dirty="0">
                          <a:solidFill>
                            <a:srgbClr val="000000"/>
                          </a:solidFill>
                          <a:latin typeface="Arial"/>
                        </a:rPr>
                        <a:t>UAFS</a:t>
                      </a:r>
                    </a:p>
                  </a:txBody>
                  <a:tcPr marL="9525" marR="9525" marT="9525" marB="0" anchor="b"/>
                </a:tc>
                <a:tc>
                  <a:txBody>
                    <a:bodyPr/>
                    <a:lstStyle/>
                    <a:p>
                      <a:pPr algn="r" fontAlgn="b"/>
                      <a:r>
                        <a:rPr lang="en-US" sz="1400" b="0" i="0" u="none" strike="noStrike">
                          <a:solidFill>
                            <a:srgbClr val="000000"/>
                          </a:solidFill>
                          <a:latin typeface="Arial"/>
                        </a:rPr>
                        <a:t>396</a:t>
                      </a:r>
                    </a:p>
                  </a:txBody>
                  <a:tcPr marL="9525" marR="9525" marT="9525" marB="0" anchor="b"/>
                </a:tc>
                <a:tc>
                  <a:txBody>
                    <a:bodyPr/>
                    <a:lstStyle/>
                    <a:p>
                      <a:pPr algn="r" fontAlgn="b"/>
                      <a:r>
                        <a:rPr lang="en-US" sz="1400" b="0" i="0" u="none" strike="noStrike">
                          <a:solidFill>
                            <a:srgbClr val="000000"/>
                          </a:solidFill>
                          <a:latin typeface="Arial"/>
                        </a:rPr>
                        <a:t>420</a:t>
                      </a:r>
                    </a:p>
                  </a:txBody>
                  <a:tcPr marL="9525" marR="9525" marT="9525" marB="0" anchor="b"/>
                </a:tc>
                <a:tc>
                  <a:txBody>
                    <a:bodyPr/>
                    <a:lstStyle/>
                    <a:p>
                      <a:pPr algn="r" fontAlgn="b"/>
                      <a:r>
                        <a:rPr lang="en-US" sz="1400" b="0" i="0" u="none" strike="noStrike">
                          <a:solidFill>
                            <a:srgbClr val="000000"/>
                          </a:solidFill>
                          <a:latin typeface="Arial"/>
                        </a:rPr>
                        <a:t>445</a:t>
                      </a:r>
                    </a:p>
                  </a:txBody>
                  <a:tcPr marL="9525" marR="9525" marT="9525" marB="0" anchor="b"/>
                </a:tc>
                <a:tc>
                  <a:txBody>
                    <a:bodyPr/>
                    <a:lstStyle/>
                    <a:p>
                      <a:pPr algn="r" fontAlgn="b"/>
                      <a:r>
                        <a:rPr lang="en-US" sz="1400" b="0" i="0" u="none" strike="noStrike">
                          <a:solidFill>
                            <a:srgbClr val="000000"/>
                          </a:solidFill>
                          <a:latin typeface="Arial"/>
                        </a:rPr>
                        <a:t>472</a:t>
                      </a:r>
                    </a:p>
                  </a:txBody>
                  <a:tcPr marL="9525" marR="9525" marT="9525" marB="0" anchor="b"/>
                </a:tc>
                <a:tc>
                  <a:txBody>
                    <a:bodyPr/>
                    <a:lstStyle/>
                    <a:p>
                      <a:pPr algn="r" fontAlgn="b"/>
                      <a:r>
                        <a:rPr lang="en-US" sz="1400" b="0" i="0" u="none" strike="noStrike">
                          <a:solidFill>
                            <a:srgbClr val="000000"/>
                          </a:solidFill>
                          <a:latin typeface="Arial"/>
                        </a:rPr>
                        <a:t>500</a:t>
                      </a:r>
                    </a:p>
                  </a:txBody>
                  <a:tcPr marL="9525" marR="9525" marT="9525" marB="0" anchor="b"/>
                </a:tc>
                <a:tc>
                  <a:txBody>
                    <a:bodyPr/>
                    <a:lstStyle/>
                    <a:p>
                      <a:pPr algn="r" fontAlgn="b"/>
                      <a:r>
                        <a:rPr lang="en-US" sz="1400" b="0" i="0" u="none" strike="noStrike">
                          <a:solidFill>
                            <a:srgbClr val="000000"/>
                          </a:solidFill>
                          <a:latin typeface="Arial"/>
                        </a:rPr>
                        <a:t>530</a:t>
                      </a:r>
                    </a:p>
                  </a:txBody>
                  <a:tcPr marL="9525" marR="9525" marT="9525" marB="0" anchor="b"/>
                </a:tc>
                <a:tc>
                  <a:txBody>
                    <a:bodyPr/>
                    <a:lstStyle/>
                    <a:p>
                      <a:pPr algn="r" fontAlgn="b"/>
                      <a:r>
                        <a:rPr lang="en-US" sz="1400" b="0" i="0" u="none" strike="noStrike">
                          <a:solidFill>
                            <a:srgbClr val="000000"/>
                          </a:solidFill>
                          <a:latin typeface="Arial"/>
                        </a:rPr>
                        <a:t>562</a:t>
                      </a:r>
                    </a:p>
                  </a:txBody>
                  <a:tcPr marL="9525" marR="9525" marT="9525" marB="0" anchor="b"/>
                </a:tc>
                <a:tc>
                  <a:txBody>
                    <a:bodyPr/>
                    <a:lstStyle/>
                    <a:p>
                      <a:pPr algn="r" fontAlgn="b"/>
                      <a:r>
                        <a:rPr lang="en-US" sz="1400" b="0" i="0" u="none" strike="noStrike">
                          <a:solidFill>
                            <a:srgbClr val="000000"/>
                          </a:solidFill>
                          <a:latin typeface="Arial"/>
                        </a:rPr>
                        <a:t>595</a:t>
                      </a:r>
                    </a:p>
                  </a:txBody>
                  <a:tcPr marL="9525" marR="9525" marT="9525" marB="0" anchor="b"/>
                </a:tc>
                <a:tc>
                  <a:txBody>
                    <a:bodyPr/>
                    <a:lstStyle/>
                    <a:p>
                      <a:pPr algn="r" fontAlgn="b"/>
                      <a:r>
                        <a:rPr lang="en-US" sz="1400" b="0" i="0" u="none" strike="noStrike">
                          <a:solidFill>
                            <a:srgbClr val="000000"/>
                          </a:solidFill>
                          <a:latin typeface="Arial"/>
                        </a:rPr>
                        <a:t>631</a:t>
                      </a:r>
                    </a:p>
                  </a:txBody>
                  <a:tcPr marL="9525" marR="9525" marT="9525" marB="0" anchor="b"/>
                </a:tc>
                <a:tc>
                  <a:txBody>
                    <a:bodyPr/>
                    <a:lstStyle/>
                    <a:p>
                      <a:pPr algn="r" fontAlgn="b"/>
                      <a:r>
                        <a:rPr lang="en-US" sz="1400" b="0" i="0" u="none" strike="noStrike">
                          <a:solidFill>
                            <a:srgbClr val="000000"/>
                          </a:solidFill>
                          <a:latin typeface="Arial"/>
                        </a:rPr>
                        <a:t>669</a:t>
                      </a:r>
                    </a:p>
                  </a:txBody>
                  <a:tcPr marL="9525" marR="9525" marT="9525" marB="0" anchor="b"/>
                </a:tc>
                <a:tc>
                  <a:txBody>
                    <a:bodyPr/>
                    <a:lstStyle/>
                    <a:p>
                      <a:pPr algn="r" fontAlgn="b"/>
                      <a:r>
                        <a:rPr lang="en-US" sz="1400" b="0" i="0" u="none" strike="noStrike">
                          <a:solidFill>
                            <a:srgbClr val="000000"/>
                          </a:solidFill>
                          <a:latin typeface="Arial"/>
                        </a:rPr>
                        <a:t>709</a:t>
                      </a:r>
                    </a:p>
                  </a:txBody>
                  <a:tcPr marL="9525" marR="9525" marT="9525" marB="0" anchor="b"/>
                </a:tc>
                <a:tc>
                  <a:txBody>
                    <a:bodyPr/>
                    <a:lstStyle/>
                    <a:p>
                      <a:pPr algn="r" fontAlgn="b"/>
                      <a:r>
                        <a:rPr lang="en-US" sz="1400" b="0" i="0" u="none" strike="noStrike">
                          <a:solidFill>
                            <a:srgbClr val="000000"/>
                          </a:solidFill>
                          <a:latin typeface="Arial"/>
                        </a:rPr>
                        <a:t>752</a:t>
                      </a:r>
                    </a:p>
                  </a:txBody>
                  <a:tcPr marL="9525" marR="9525" marT="9525" marB="0" anchor="b"/>
                </a:tc>
              </a:tr>
              <a:tr h="370840">
                <a:tc>
                  <a:txBody>
                    <a:bodyPr/>
                    <a:lstStyle/>
                    <a:p>
                      <a:pPr algn="l" fontAlgn="b"/>
                      <a:r>
                        <a:rPr lang="en-US" sz="1400" b="1" i="0" u="none" strike="noStrike" dirty="0">
                          <a:solidFill>
                            <a:srgbClr val="000000"/>
                          </a:solidFill>
                          <a:latin typeface="Arial"/>
                        </a:rPr>
                        <a:t>UALR</a:t>
                      </a:r>
                    </a:p>
                  </a:txBody>
                  <a:tcPr marL="9525" marR="9525" marT="9525" marB="0" anchor="b"/>
                </a:tc>
                <a:tc>
                  <a:txBody>
                    <a:bodyPr/>
                    <a:lstStyle/>
                    <a:p>
                      <a:pPr algn="r" fontAlgn="b"/>
                      <a:r>
                        <a:rPr lang="en-US" sz="1400" b="0" i="0" u="none" strike="noStrike">
                          <a:solidFill>
                            <a:srgbClr val="000000"/>
                          </a:solidFill>
                          <a:latin typeface="Arial"/>
                        </a:rPr>
                        <a:t>1084</a:t>
                      </a:r>
                    </a:p>
                  </a:txBody>
                  <a:tcPr marL="9525" marR="9525" marT="9525" marB="0" anchor="b"/>
                </a:tc>
                <a:tc>
                  <a:txBody>
                    <a:bodyPr/>
                    <a:lstStyle/>
                    <a:p>
                      <a:pPr algn="r" fontAlgn="b"/>
                      <a:r>
                        <a:rPr lang="en-US" sz="1400" b="0" i="0" u="none" strike="noStrike">
                          <a:solidFill>
                            <a:srgbClr val="000000"/>
                          </a:solidFill>
                          <a:latin typeface="Arial"/>
                        </a:rPr>
                        <a:t>1149</a:t>
                      </a:r>
                    </a:p>
                  </a:txBody>
                  <a:tcPr marL="9525" marR="9525" marT="9525" marB="0" anchor="b"/>
                </a:tc>
                <a:tc>
                  <a:txBody>
                    <a:bodyPr/>
                    <a:lstStyle/>
                    <a:p>
                      <a:pPr algn="r" fontAlgn="b"/>
                      <a:r>
                        <a:rPr lang="en-US" sz="1400" b="0" i="0" u="none" strike="noStrike">
                          <a:solidFill>
                            <a:srgbClr val="000000"/>
                          </a:solidFill>
                          <a:latin typeface="Arial"/>
                        </a:rPr>
                        <a:t>1218</a:t>
                      </a:r>
                    </a:p>
                  </a:txBody>
                  <a:tcPr marL="9525" marR="9525" marT="9525" marB="0" anchor="b"/>
                </a:tc>
                <a:tc>
                  <a:txBody>
                    <a:bodyPr/>
                    <a:lstStyle/>
                    <a:p>
                      <a:pPr algn="r" fontAlgn="b"/>
                      <a:r>
                        <a:rPr lang="en-US" sz="1400" b="0" i="0" u="none" strike="noStrike">
                          <a:solidFill>
                            <a:srgbClr val="000000"/>
                          </a:solidFill>
                          <a:latin typeface="Arial"/>
                        </a:rPr>
                        <a:t>1291</a:t>
                      </a:r>
                    </a:p>
                  </a:txBody>
                  <a:tcPr marL="9525" marR="9525" marT="9525" marB="0" anchor="b"/>
                </a:tc>
                <a:tc>
                  <a:txBody>
                    <a:bodyPr/>
                    <a:lstStyle/>
                    <a:p>
                      <a:pPr algn="r" fontAlgn="b"/>
                      <a:r>
                        <a:rPr lang="en-US" sz="1400" b="0" i="0" u="none" strike="noStrike">
                          <a:solidFill>
                            <a:srgbClr val="000000"/>
                          </a:solidFill>
                          <a:latin typeface="Arial"/>
                        </a:rPr>
                        <a:t>1369</a:t>
                      </a:r>
                    </a:p>
                  </a:txBody>
                  <a:tcPr marL="9525" marR="9525" marT="9525" marB="0" anchor="b"/>
                </a:tc>
                <a:tc>
                  <a:txBody>
                    <a:bodyPr/>
                    <a:lstStyle/>
                    <a:p>
                      <a:pPr algn="r" fontAlgn="b"/>
                      <a:r>
                        <a:rPr lang="en-US" sz="1400" b="0" i="0" u="none" strike="noStrike">
                          <a:solidFill>
                            <a:srgbClr val="000000"/>
                          </a:solidFill>
                          <a:latin typeface="Arial"/>
                        </a:rPr>
                        <a:t>1451</a:t>
                      </a:r>
                    </a:p>
                  </a:txBody>
                  <a:tcPr marL="9525" marR="9525" marT="9525" marB="0" anchor="b"/>
                </a:tc>
                <a:tc>
                  <a:txBody>
                    <a:bodyPr/>
                    <a:lstStyle/>
                    <a:p>
                      <a:pPr algn="r" fontAlgn="b"/>
                      <a:r>
                        <a:rPr lang="en-US" sz="1400" b="0" i="0" u="none" strike="noStrike">
                          <a:solidFill>
                            <a:srgbClr val="000000"/>
                          </a:solidFill>
                          <a:latin typeface="Arial"/>
                        </a:rPr>
                        <a:t>1538</a:t>
                      </a:r>
                    </a:p>
                  </a:txBody>
                  <a:tcPr marL="9525" marR="9525" marT="9525" marB="0" anchor="b"/>
                </a:tc>
                <a:tc>
                  <a:txBody>
                    <a:bodyPr/>
                    <a:lstStyle/>
                    <a:p>
                      <a:pPr algn="r" fontAlgn="b"/>
                      <a:r>
                        <a:rPr lang="en-US" sz="1400" b="0" i="0" u="none" strike="noStrike">
                          <a:solidFill>
                            <a:srgbClr val="000000"/>
                          </a:solidFill>
                          <a:latin typeface="Arial"/>
                        </a:rPr>
                        <a:t>1630</a:t>
                      </a:r>
                    </a:p>
                  </a:txBody>
                  <a:tcPr marL="9525" marR="9525" marT="9525" marB="0" anchor="b"/>
                </a:tc>
                <a:tc>
                  <a:txBody>
                    <a:bodyPr/>
                    <a:lstStyle/>
                    <a:p>
                      <a:pPr algn="r" fontAlgn="b"/>
                      <a:r>
                        <a:rPr lang="en-US" sz="1400" b="0" i="0" u="none" strike="noStrike">
                          <a:solidFill>
                            <a:srgbClr val="000000"/>
                          </a:solidFill>
                          <a:latin typeface="Arial"/>
                        </a:rPr>
                        <a:t>1728</a:t>
                      </a:r>
                    </a:p>
                  </a:txBody>
                  <a:tcPr marL="9525" marR="9525" marT="9525" marB="0" anchor="b"/>
                </a:tc>
                <a:tc>
                  <a:txBody>
                    <a:bodyPr/>
                    <a:lstStyle/>
                    <a:p>
                      <a:pPr algn="r" fontAlgn="b"/>
                      <a:r>
                        <a:rPr lang="en-US" sz="1400" b="0" i="0" u="none" strike="noStrike">
                          <a:solidFill>
                            <a:srgbClr val="000000"/>
                          </a:solidFill>
                          <a:latin typeface="Arial"/>
                        </a:rPr>
                        <a:t>1831</a:t>
                      </a:r>
                    </a:p>
                  </a:txBody>
                  <a:tcPr marL="9525" marR="9525" marT="9525" marB="0" anchor="b"/>
                </a:tc>
                <a:tc>
                  <a:txBody>
                    <a:bodyPr/>
                    <a:lstStyle/>
                    <a:p>
                      <a:pPr algn="r" fontAlgn="b"/>
                      <a:r>
                        <a:rPr lang="en-US" sz="1400" b="0" i="0" u="none" strike="noStrike">
                          <a:solidFill>
                            <a:srgbClr val="000000"/>
                          </a:solidFill>
                          <a:latin typeface="Arial"/>
                        </a:rPr>
                        <a:t>1941</a:t>
                      </a:r>
                    </a:p>
                  </a:txBody>
                  <a:tcPr marL="9525" marR="9525" marT="9525" marB="0" anchor="b"/>
                </a:tc>
                <a:tc>
                  <a:txBody>
                    <a:bodyPr/>
                    <a:lstStyle/>
                    <a:p>
                      <a:pPr algn="r" fontAlgn="b"/>
                      <a:r>
                        <a:rPr lang="en-US" sz="1400" b="0" i="0" u="none" strike="noStrike">
                          <a:solidFill>
                            <a:srgbClr val="000000"/>
                          </a:solidFill>
                          <a:latin typeface="Arial"/>
                        </a:rPr>
                        <a:t>2058</a:t>
                      </a:r>
                    </a:p>
                  </a:txBody>
                  <a:tcPr marL="9525" marR="9525" marT="9525" marB="0" anchor="b"/>
                </a:tc>
              </a:tr>
              <a:tr h="370840">
                <a:tc>
                  <a:txBody>
                    <a:bodyPr/>
                    <a:lstStyle/>
                    <a:p>
                      <a:pPr algn="l" fontAlgn="b"/>
                      <a:r>
                        <a:rPr lang="en-US" sz="1400" b="1" i="0" u="none" strike="noStrike" dirty="0">
                          <a:solidFill>
                            <a:srgbClr val="000000"/>
                          </a:solidFill>
                          <a:latin typeface="Arial"/>
                        </a:rPr>
                        <a:t>UAM</a:t>
                      </a:r>
                    </a:p>
                  </a:txBody>
                  <a:tcPr marL="9525" marR="9525" marT="9525" marB="0" anchor="b"/>
                </a:tc>
                <a:tc>
                  <a:txBody>
                    <a:bodyPr/>
                    <a:lstStyle/>
                    <a:p>
                      <a:pPr algn="r" fontAlgn="b"/>
                      <a:r>
                        <a:rPr lang="en-US" sz="1400" b="0" i="0" u="none" strike="noStrike">
                          <a:solidFill>
                            <a:srgbClr val="000000"/>
                          </a:solidFill>
                          <a:latin typeface="Arial"/>
                        </a:rPr>
                        <a:t>265</a:t>
                      </a:r>
                    </a:p>
                  </a:txBody>
                  <a:tcPr marL="9525" marR="9525" marT="9525" marB="0" anchor="b"/>
                </a:tc>
                <a:tc>
                  <a:txBody>
                    <a:bodyPr/>
                    <a:lstStyle/>
                    <a:p>
                      <a:pPr algn="r" fontAlgn="b"/>
                      <a:r>
                        <a:rPr lang="en-US" sz="1400" b="0" i="0" u="none" strike="noStrike">
                          <a:solidFill>
                            <a:srgbClr val="000000"/>
                          </a:solidFill>
                          <a:latin typeface="Arial"/>
                        </a:rPr>
                        <a:t>281</a:t>
                      </a:r>
                    </a:p>
                  </a:txBody>
                  <a:tcPr marL="9525" marR="9525" marT="9525" marB="0" anchor="b"/>
                </a:tc>
                <a:tc>
                  <a:txBody>
                    <a:bodyPr/>
                    <a:lstStyle/>
                    <a:p>
                      <a:pPr algn="r" fontAlgn="b"/>
                      <a:r>
                        <a:rPr lang="en-US" sz="1400" b="0" i="0" u="none" strike="noStrike">
                          <a:solidFill>
                            <a:srgbClr val="000000"/>
                          </a:solidFill>
                          <a:latin typeface="Arial"/>
                        </a:rPr>
                        <a:t>298</a:t>
                      </a:r>
                    </a:p>
                  </a:txBody>
                  <a:tcPr marL="9525" marR="9525" marT="9525" marB="0" anchor="b"/>
                </a:tc>
                <a:tc>
                  <a:txBody>
                    <a:bodyPr/>
                    <a:lstStyle/>
                    <a:p>
                      <a:pPr algn="r" fontAlgn="b"/>
                      <a:r>
                        <a:rPr lang="en-US" sz="1400" b="0" i="0" u="none" strike="noStrike">
                          <a:solidFill>
                            <a:srgbClr val="000000"/>
                          </a:solidFill>
                          <a:latin typeface="Arial"/>
                        </a:rPr>
                        <a:t>316</a:t>
                      </a:r>
                    </a:p>
                  </a:txBody>
                  <a:tcPr marL="9525" marR="9525" marT="9525" marB="0" anchor="b"/>
                </a:tc>
                <a:tc>
                  <a:txBody>
                    <a:bodyPr/>
                    <a:lstStyle/>
                    <a:p>
                      <a:pPr algn="r" fontAlgn="b"/>
                      <a:r>
                        <a:rPr lang="en-US" sz="1400" b="0" i="0" u="none" strike="noStrike">
                          <a:solidFill>
                            <a:srgbClr val="000000"/>
                          </a:solidFill>
                          <a:latin typeface="Arial"/>
                        </a:rPr>
                        <a:t>335</a:t>
                      </a:r>
                    </a:p>
                  </a:txBody>
                  <a:tcPr marL="9525" marR="9525" marT="9525" marB="0" anchor="b"/>
                </a:tc>
                <a:tc>
                  <a:txBody>
                    <a:bodyPr/>
                    <a:lstStyle/>
                    <a:p>
                      <a:pPr algn="r" fontAlgn="b"/>
                      <a:r>
                        <a:rPr lang="en-US" sz="1400" b="0" i="0" u="none" strike="noStrike">
                          <a:solidFill>
                            <a:srgbClr val="000000"/>
                          </a:solidFill>
                          <a:latin typeface="Arial"/>
                        </a:rPr>
                        <a:t>355</a:t>
                      </a:r>
                    </a:p>
                  </a:txBody>
                  <a:tcPr marL="9525" marR="9525" marT="9525" marB="0" anchor="b"/>
                </a:tc>
                <a:tc>
                  <a:txBody>
                    <a:bodyPr/>
                    <a:lstStyle/>
                    <a:p>
                      <a:pPr algn="r" fontAlgn="b"/>
                      <a:r>
                        <a:rPr lang="en-US" sz="1400" b="0" i="0" u="none" strike="noStrike">
                          <a:solidFill>
                            <a:srgbClr val="000000"/>
                          </a:solidFill>
                          <a:latin typeface="Arial"/>
                        </a:rPr>
                        <a:t>376</a:t>
                      </a:r>
                    </a:p>
                  </a:txBody>
                  <a:tcPr marL="9525" marR="9525" marT="9525" marB="0" anchor="b"/>
                </a:tc>
                <a:tc>
                  <a:txBody>
                    <a:bodyPr/>
                    <a:lstStyle/>
                    <a:p>
                      <a:pPr algn="r" fontAlgn="b"/>
                      <a:r>
                        <a:rPr lang="en-US" sz="1400" b="0" i="0" u="none" strike="noStrike">
                          <a:solidFill>
                            <a:srgbClr val="000000"/>
                          </a:solidFill>
                          <a:latin typeface="Arial"/>
                        </a:rPr>
                        <a:t>398</a:t>
                      </a:r>
                    </a:p>
                  </a:txBody>
                  <a:tcPr marL="9525" marR="9525" marT="9525" marB="0" anchor="b"/>
                </a:tc>
                <a:tc>
                  <a:txBody>
                    <a:bodyPr/>
                    <a:lstStyle/>
                    <a:p>
                      <a:pPr algn="r" fontAlgn="b"/>
                      <a:r>
                        <a:rPr lang="en-US" sz="1400" b="0" i="0" u="none" strike="noStrike">
                          <a:solidFill>
                            <a:srgbClr val="000000"/>
                          </a:solidFill>
                          <a:latin typeface="Arial"/>
                        </a:rPr>
                        <a:t>422</a:t>
                      </a:r>
                    </a:p>
                  </a:txBody>
                  <a:tcPr marL="9525" marR="9525" marT="9525" marB="0" anchor="b"/>
                </a:tc>
                <a:tc>
                  <a:txBody>
                    <a:bodyPr/>
                    <a:lstStyle/>
                    <a:p>
                      <a:pPr algn="r" fontAlgn="b"/>
                      <a:r>
                        <a:rPr lang="en-US" sz="1400" b="0" i="0" u="none" strike="noStrike" dirty="0">
                          <a:solidFill>
                            <a:srgbClr val="000000"/>
                          </a:solidFill>
                          <a:latin typeface="Arial"/>
                        </a:rPr>
                        <a:t>448</a:t>
                      </a:r>
                    </a:p>
                  </a:txBody>
                  <a:tcPr marL="9525" marR="9525" marT="9525" marB="0" anchor="b"/>
                </a:tc>
                <a:tc>
                  <a:txBody>
                    <a:bodyPr/>
                    <a:lstStyle/>
                    <a:p>
                      <a:pPr algn="r" fontAlgn="b"/>
                      <a:r>
                        <a:rPr lang="en-US" sz="1400" b="0" i="0" u="none" strike="noStrike">
                          <a:solidFill>
                            <a:srgbClr val="000000"/>
                          </a:solidFill>
                          <a:latin typeface="Arial"/>
                        </a:rPr>
                        <a:t>475</a:t>
                      </a:r>
                    </a:p>
                  </a:txBody>
                  <a:tcPr marL="9525" marR="9525" marT="9525" marB="0" anchor="b"/>
                </a:tc>
                <a:tc>
                  <a:txBody>
                    <a:bodyPr/>
                    <a:lstStyle/>
                    <a:p>
                      <a:pPr algn="r" fontAlgn="b"/>
                      <a:r>
                        <a:rPr lang="en-US" sz="1400" b="0" i="0" u="none" strike="noStrike">
                          <a:solidFill>
                            <a:srgbClr val="000000"/>
                          </a:solidFill>
                          <a:latin typeface="Arial"/>
                        </a:rPr>
                        <a:t>503</a:t>
                      </a:r>
                    </a:p>
                  </a:txBody>
                  <a:tcPr marL="9525" marR="9525" marT="9525" marB="0" anchor="b"/>
                </a:tc>
              </a:tr>
              <a:tr h="370840">
                <a:tc>
                  <a:txBody>
                    <a:bodyPr/>
                    <a:lstStyle/>
                    <a:p>
                      <a:pPr algn="l" fontAlgn="b"/>
                      <a:r>
                        <a:rPr lang="en-US" sz="1400" b="1" i="0" u="none" strike="noStrike" dirty="0">
                          <a:solidFill>
                            <a:srgbClr val="000000"/>
                          </a:solidFill>
                          <a:latin typeface="Arial"/>
                        </a:rPr>
                        <a:t>UAMS</a:t>
                      </a:r>
                    </a:p>
                  </a:txBody>
                  <a:tcPr marL="9525" marR="9525" marT="9525" marB="0" anchor="b"/>
                </a:tc>
                <a:tc>
                  <a:txBody>
                    <a:bodyPr/>
                    <a:lstStyle/>
                    <a:p>
                      <a:pPr algn="r" fontAlgn="b"/>
                      <a:r>
                        <a:rPr lang="en-US" sz="1400" b="0" i="0" u="none" strike="noStrike">
                          <a:solidFill>
                            <a:srgbClr val="000000"/>
                          </a:solidFill>
                          <a:latin typeface="Arial"/>
                        </a:rPr>
                        <a:t>290</a:t>
                      </a:r>
                    </a:p>
                  </a:txBody>
                  <a:tcPr marL="9525" marR="9525" marT="9525" marB="0" anchor="b"/>
                </a:tc>
                <a:tc>
                  <a:txBody>
                    <a:bodyPr/>
                    <a:lstStyle/>
                    <a:p>
                      <a:pPr algn="r" fontAlgn="b"/>
                      <a:r>
                        <a:rPr lang="en-US" sz="1400" b="0" i="0" u="none" strike="noStrike">
                          <a:solidFill>
                            <a:srgbClr val="000000"/>
                          </a:solidFill>
                          <a:latin typeface="Arial"/>
                        </a:rPr>
                        <a:t>307</a:t>
                      </a:r>
                    </a:p>
                  </a:txBody>
                  <a:tcPr marL="9525" marR="9525" marT="9525" marB="0" anchor="b"/>
                </a:tc>
                <a:tc>
                  <a:txBody>
                    <a:bodyPr/>
                    <a:lstStyle/>
                    <a:p>
                      <a:pPr algn="r" fontAlgn="b"/>
                      <a:r>
                        <a:rPr lang="en-US" sz="1400" b="0" i="0" u="none" strike="noStrike">
                          <a:solidFill>
                            <a:srgbClr val="000000"/>
                          </a:solidFill>
                          <a:latin typeface="Arial"/>
                        </a:rPr>
                        <a:t>326</a:t>
                      </a:r>
                    </a:p>
                  </a:txBody>
                  <a:tcPr marL="9525" marR="9525" marT="9525" marB="0" anchor="b"/>
                </a:tc>
                <a:tc>
                  <a:txBody>
                    <a:bodyPr/>
                    <a:lstStyle/>
                    <a:p>
                      <a:pPr algn="r" fontAlgn="b"/>
                      <a:r>
                        <a:rPr lang="en-US" sz="1400" b="0" i="0" u="none" strike="noStrike">
                          <a:solidFill>
                            <a:srgbClr val="000000"/>
                          </a:solidFill>
                          <a:latin typeface="Arial"/>
                        </a:rPr>
                        <a:t>345</a:t>
                      </a:r>
                    </a:p>
                  </a:txBody>
                  <a:tcPr marL="9525" marR="9525" marT="9525" marB="0" anchor="b"/>
                </a:tc>
                <a:tc>
                  <a:txBody>
                    <a:bodyPr/>
                    <a:lstStyle/>
                    <a:p>
                      <a:pPr algn="r" fontAlgn="b"/>
                      <a:r>
                        <a:rPr lang="en-US" sz="1400" b="0" i="0" u="none" strike="noStrike">
                          <a:solidFill>
                            <a:srgbClr val="000000"/>
                          </a:solidFill>
                          <a:latin typeface="Arial"/>
                        </a:rPr>
                        <a:t>366</a:t>
                      </a:r>
                    </a:p>
                  </a:txBody>
                  <a:tcPr marL="9525" marR="9525" marT="9525" marB="0" anchor="b"/>
                </a:tc>
                <a:tc>
                  <a:txBody>
                    <a:bodyPr/>
                    <a:lstStyle/>
                    <a:p>
                      <a:pPr algn="r" fontAlgn="b"/>
                      <a:r>
                        <a:rPr lang="en-US" sz="1400" b="0" i="0" u="none" strike="noStrike">
                          <a:solidFill>
                            <a:srgbClr val="000000"/>
                          </a:solidFill>
                          <a:latin typeface="Arial"/>
                        </a:rPr>
                        <a:t>388</a:t>
                      </a:r>
                    </a:p>
                  </a:txBody>
                  <a:tcPr marL="9525" marR="9525" marT="9525" marB="0" anchor="b"/>
                </a:tc>
                <a:tc>
                  <a:txBody>
                    <a:bodyPr/>
                    <a:lstStyle/>
                    <a:p>
                      <a:pPr algn="r" fontAlgn="b"/>
                      <a:r>
                        <a:rPr lang="en-US" sz="1400" b="0" i="0" u="none" strike="noStrike">
                          <a:solidFill>
                            <a:srgbClr val="000000"/>
                          </a:solidFill>
                          <a:latin typeface="Arial"/>
                        </a:rPr>
                        <a:t>411</a:t>
                      </a:r>
                    </a:p>
                  </a:txBody>
                  <a:tcPr marL="9525" marR="9525" marT="9525" marB="0" anchor="b"/>
                </a:tc>
                <a:tc>
                  <a:txBody>
                    <a:bodyPr/>
                    <a:lstStyle/>
                    <a:p>
                      <a:pPr algn="r" fontAlgn="b"/>
                      <a:r>
                        <a:rPr lang="en-US" sz="1400" b="0" i="0" u="none" strike="noStrike">
                          <a:solidFill>
                            <a:srgbClr val="000000"/>
                          </a:solidFill>
                          <a:latin typeface="Arial"/>
                        </a:rPr>
                        <a:t>436</a:t>
                      </a:r>
                    </a:p>
                  </a:txBody>
                  <a:tcPr marL="9525" marR="9525" marT="9525" marB="0" anchor="b"/>
                </a:tc>
                <a:tc>
                  <a:txBody>
                    <a:bodyPr/>
                    <a:lstStyle/>
                    <a:p>
                      <a:pPr algn="r" fontAlgn="b"/>
                      <a:r>
                        <a:rPr lang="en-US" sz="1400" b="0" i="0" u="none" strike="noStrike">
                          <a:solidFill>
                            <a:srgbClr val="000000"/>
                          </a:solidFill>
                          <a:latin typeface="Arial"/>
                        </a:rPr>
                        <a:t>462</a:t>
                      </a:r>
                    </a:p>
                  </a:txBody>
                  <a:tcPr marL="9525" marR="9525" marT="9525" marB="0" anchor="b"/>
                </a:tc>
                <a:tc>
                  <a:txBody>
                    <a:bodyPr/>
                    <a:lstStyle/>
                    <a:p>
                      <a:pPr algn="r" fontAlgn="b"/>
                      <a:r>
                        <a:rPr lang="en-US" sz="1400" b="0" i="0" u="none" strike="noStrike">
                          <a:solidFill>
                            <a:srgbClr val="000000"/>
                          </a:solidFill>
                          <a:latin typeface="Arial"/>
                        </a:rPr>
                        <a:t>490</a:t>
                      </a:r>
                    </a:p>
                  </a:txBody>
                  <a:tcPr marL="9525" marR="9525" marT="9525" marB="0" anchor="b"/>
                </a:tc>
                <a:tc>
                  <a:txBody>
                    <a:bodyPr/>
                    <a:lstStyle/>
                    <a:p>
                      <a:pPr algn="r" fontAlgn="b"/>
                      <a:r>
                        <a:rPr lang="en-US" sz="1400" b="0" i="0" u="none" strike="noStrike">
                          <a:solidFill>
                            <a:srgbClr val="000000"/>
                          </a:solidFill>
                          <a:latin typeface="Arial"/>
                        </a:rPr>
                        <a:t>519</a:t>
                      </a:r>
                    </a:p>
                  </a:txBody>
                  <a:tcPr marL="9525" marR="9525" marT="9525" marB="0" anchor="b"/>
                </a:tc>
                <a:tc>
                  <a:txBody>
                    <a:bodyPr/>
                    <a:lstStyle/>
                    <a:p>
                      <a:pPr algn="r" fontAlgn="b"/>
                      <a:r>
                        <a:rPr lang="en-US" sz="1400" b="0" i="0" u="none" strike="noStrike">
                          <a:solidFill>
                            <a:srgbClr val="000000"/>
                          </a:solidFill>
                          <a:latin typeface="Arial"/>
                        </a:rPr>
                        <a:t>551</a:t>
                      </a:r>
                    </a:p>
                  </a:txBody>
                  <a:tcPr marL="9525" marR="9525" marT="9525" marB="0" anchor="b"/>
                </a:tc>
              </a:tr>
              <a:tr h="370840">
                <a:tc>
                  <a:txBody>
                    <a:bodyPr/>
                    <a:lstStyle/>
                    <a:p>
                      <a:pPr algn="l" fontAlgn="b"/>
                      <a:r>
                        <a:rPr lang="en-US" sz="1400" b="1" i="0" u="none" strike="noStrike" dirty="0">
                          <a:solidFill>
                            <a:srgbClr val="000000"/>
                          </a:solidFill>
                          <a:latin typeface="Arial"/>
                        </a:rPr>
                        <a:t>UAPB</a:t>
                      </a:r>
                    </a:p>
                  </a:txBody>
                  <a:tcPr marL="9525" marR="9525" marT="9525" marB="0" anchor="b"/>
                </a:tc>
                <a:tc>
                  <a:txBody>
                    <a:bodyPr/>
                    <a:lstStyle/>
                    <a:p>
                      <a:pPr algn="r" fontAlgn="b"/>
                      <a:r>
                        <a:rPr lang="en-US" sz="1400" b="0" i="0" u="none" strike="noStrike">
                          <a:solidFill>
                            <a:srgbClr val="000000"/>
                          </a:solidFill>
                          <a:latin typeface="Arial"/>
                        </a:rPr>
                        <a:t>401</a:t>
                      </a:r>
                    </a:p>
                  </a:txBody>
                  <a:tcPr marL="9525" marR="9525" marT="9525" marB="0" anchor="b"/>
                </a:tc>
                <a:tc>
                  <a:txBody>
                    <a:bodyPr/>
                    <a:lstStyle/>
                    <a:p>
                      <a:pPr algn="r" fontAlgn="b"/>
                      <a:r>
                        <a:rPr lang="en-US" sz="1400" b="0" i="0" u="none" strike="noStrike">
                          <a:solidFill>
                            <a:srgbClr val="000000"/>
                          </a:solidFill>
                          <a:latin typeface="Arial"/>
                        </a:rPr>
                        <a:t>425</a:t>
                      </a:r>
                    </a:p>
                  </a:txBody>
                  <a:tcPr marL="9525" marR="9525" marT="9525" marB="0" anchor="b"/>
                </a:tc>
                <a:tc>
                  <a:txBody>
                    <a:bodyPr/>
                    <a:lstStyle/>
                    <a:p>
                      <a:pPr algn="r" fontAlgn="b"/>
                      <a:r>
                        <a:rPr lang="en-US" sz="1400" b="0" i="0" u="none" strike="noStrike">
                          <a:solidFill>
                            <a:srgbClr val="000000"/>
                          </a:solidFill>
                          <a:latin typeface="Arial"/>
                        </a:rPr>
                        <a:t>451</a:t>
                      </a:r>
                    </a:p>
                  </a:txBody>
                  <a:tcPr marL="9525" marR="9525" marT="9525" marB="0" anchor="b"/>
                </a:tc>
                <a:tc>
                  <a:txBody>
                    <a:bodyPr/>
                    <a:lstStyle/>
                    <a:p>
                      <a:pPr algn="r" fontAlgn="b"/>
                      <a:r>
                        <a:rPr lang="en-US" sz="1400" b="0" i="0" u="none" strike="noStrike">
                          <a:solidFill>
                            <a:srgbClr val="000000"/>
                          </a:solidFill>
                          <a:latin typeface="Arial"/>
                        </a:rPr>
                        <a:t>478</a:t>
                      </a:r>
                    </a:p>
                  </a:txBody>
                  <a:tcPr marL="9525" marR="9525" marT="9525" marB="0" anchor="b"/>
                </a:tc>
                <a:tc>
                  <a:txBody>
                    <a:bodyPr/>
                    <a:lstStyle/>
                    <a:p>
                      <a:pPr algn="r" fontAlgn="b"/>
                      <a:r>
                        <a:rPr lang="en-US" sz="1400" b="0" i="0" u="none" strike="noStrike">
                          <a:solidFill>
                            <a:srgbClr val="000000"/>
                          </a:solidFill>
                          <a:latin typeface="Arial"/>
                        </a:rPr>
                        <a:t>506</a:t>
                      </a:r>
                    </a:p>
                  </a:txBody>
                  <a:tcPr marL="9525" marR="9525" marT="9525" marB="0" anchor="b"/>
                </a:tc>
                <a:tc>
                  <a:txBody>
                    <a:bodyPr/>
                    <a:lstStyle/>
                    <a:p>
                      <a:pPr algn="r" fontAlgn="b"/>
                      <a:r>
                        <a:rPr lang="en-US" sz="1400" b="0" i="0" u="none" strike="noStrike">
                          <a:solidFill>
                            <a:srgbClr val="000000"/>
                          </a:solidFill>
                          <a:latin typeface="Arial"/>
                        </a:rPr>
                        <a:t>537</a:t>
                      </a:r>
                    </a:p>
                  </a:txBody>
                  <a:tcPr marL="9525" marR="9525" marT="9525" marB="0" anchor="b"/>
                </a:tc>
                <a:tc>
                  <a:txBody>
                    <a:bodyPr/>
                    <a:lstStyle/>
                    <a:p>
                      <a:pPr algn="r" fontAlgn="b"/>
                      <a:r>
                        <a:rPr lang="en-US" sz="1400" b="0" i="0" u="none" strike="noStrike">
                          <a:solidFill>
                            <a:srgbClr val="000000"/>
                          </a:solidFill>
                          <a:latin typeface="Arial"/>
                        </a:rPr>
                        <a:t>569</a:t>
                      </a:r>
                    </a:p>
                  </a:txBody>
                  <a:tcPr marL="9525" marR="9525" marT="9525" marB="0" anchor="b"/>
                </a:tc>
                <a:tc>
                  <a:txBody>
                    <a:bodyPr/>
                    <a:lstStyle/>
                    <a:p>
                      <a:pPr algn="r" fontAlgn="b"/>
                      <a:r>
                        <a:rPr lang="en-US" sz="1400" b="0" i="0" u="none" strike="noStrike">
                          <a:solidFill>
                            <a:srgbClr val="000000"/>
                          </a:solidFill>
                          <a:latin typeface="Arial"/>
                        </a:rPr>
                        <a:t>603</a:t>
                      </a:r>
                    </a:p>
                  </a:txBody>
                  <a:tcPr marL="9525" marR="9525" marT="9525" marB="0" anchor="b"/>
                </a:tc>
                <a:tc>
                  <a:txBody>
                    <a:bodyPr/>
                    <a:lstStyle/>
                    <a:p>
                      <a:pPr algn="r" fontAlgn="b"/>
                      <a:r>
                        <a:rPr lang="en-US" sz="1400" b="0" i="0" u="none" strike="noStrike">
                          <a:solidFill>
                            <a:srgbClr val="000000"/>
                          </a:solidFill>
                          <a:latin typeface="Arial"/>
                        </a:rPr>
                        <a:t>639</a:t>
                      </a:r>
                    </a:p>
                  </a:txBody>
                  <a:tcPr marL="9525" marR="9525" marT="9525" marB="0" anchor="b"/>
                </a:tc>
                <a:tc>
                  <a:txBody>
                    <a:bodyPr/>
                    <a:lstStyle/>
                    <a:p>
                      <a:pPr algn="r" fontAlgn="b"/>
                      <a:r>
                        <a:rPr lang="en-US" sz="1400" b="0" i="0" u="none" strike="noStrike">
                          <a:solidFill>
                            <a:srgbClr val="000000"/>
                          </a:solidFill>
                          <a:latin typeface="Arial"/>
                        </a:rPr>
                        <a:t>677</a:t>
                      </a:r>
                    </a:p>
                  </a:txBody>
                  <a:tcPr marL="9525" marR="9525" marT="9525" marB="0" anchor="b"/>
                </a:tc>
                <a:tc>
                  <a:txBody>
                    <a:bodyPr/>
                    <a:lstStyle/>
                    <a:p>
                      <a:pPr algn="r" fontAlgn="b"/>
                      <a:r>
                        <a:rPr lang="en-US" sz="1400" b="0" i="0" u="none" strike="noStrike">
                          <a:solidFill>
                            <a:srgbClr val="000000"/>
                          </a:solidFill>
                          <a:latin typeface="Arial"/>
                        </a:rPr>
                        <a:t>718</a:t>
                      </a:r>
                    </a:p>
                  </a:txBody>
                  <a:tcPr marL="9525" marR="9525" marT="9525" marB="0" anchor="b"/>
                </a:tc>
                <a:tc>
                  <a:txBody>
                    <a:bodyPr/>
                    <a:lstStyle/>
                    <a:p>
                      <a:pPr algn="r" fontAlgn="b"/>
                      <a:r>
                        <a:rPr lang="en-US" sz="1400" b="0" i="0" u="none" strike="noStrike">
                          <a:solidFill>
                            <a:srgbClr val="000000"/>
                          </a:solidFill>
                          <a:latin typeface="Arial"/>
                        </a:rPr>
                        <a:t>761</a:t>
                      </a:r>
                    </a:p>
                  </a:txBody>
                  <a:tcPr marL="9525" marR="9525" marT="9525" marB="0" anchor="b"/>
                </a:tc>
              </a:tr>
              <a:tr h="370840">
                <a:tc>
                  <a:txBody>
                    <a:bodyPr/>
                    <a:lstStyle/>
                    <a:p>
                      <a:pPr algn="l" fontAlgn="b"/>
                      <a:r>
                        <a:rPr lang="en-US" sz="1400" b="1" i="0" u="none" strike="noStrike" dirty="0">
                          <a:solidFill>
                            <a:srgbClr val="000000"/>
                          </a:solidFill>
                          <a:latin typeface="Arial"/>
                        </a:rPr>
                        <a:t>UCA</a:t>
                      </a:r>
                    </a:p>
                  </a:txBody>
                  <a:tcPr marL="9525" marR="9525" marT="9525" marB="0" anchor="b"/>
                </a:tc>
                <a:tc>
                  <a:txBody>
                    <a:bodyPr/>
                    <a:lstStyle/>
                    <a:p>
                      <a:pPr algn="r" fontAlgn="b"/>
                      <a:r>
                        <a:rPr lang="en-US" sz="1400" b="0" i="0" u="none" strike="noStrike">
                          <a:solidFill>
                            <a:srgbClr val="000000"/>
                          </a:solidFill>
                          <a:latin typeface="Arial"/>
                        </a:rPr>
                        <a:t>1532</a:t>
                      </a:r>
                    </a:p>
                  </a:txBody>
                  <a:tcPr marL="9525" marR="9525" marT="9525" marB="0" anchor="b"/>
                </a:tc>
                <a:tc>
                  <a:txBody>
                    <a:bodyPr/>
                    <a:lstStyle/>
                    <a:p>
                      <a:pPr algn="r" fontAlgn="b"/>
                      <a:r>
                        <a:rPr lang="en-US" sz="1400" b="0" i="0" u="none" strike="noStrike">
                          <a:solidFill>
                            <a:srgbClr val="000000"/>
                          </a:solidFill>
                          <a:latin typeface="Arial"/>
                        </a:rPr>
                        <a:t>1624</a:t>
                      </a:r>
                    </a:p>
                  </a:txBody>
                  <a:tcPr marL="9525" marR="9525" marT="9525" marB="0" anchor="b"/>
                </a:tc>
                <a:tc>
                  <a:txBody>
                    <a:bodyPr/>
                    <a:lstStyle/>
                    <a:p>
                      <a:pPr algn="r" fontAlgn="b"/>
                      <a:r>
                        <a:rPr lang="en-US" sz="1400" b="0" i="0" u="none" strike="noStrike">
                          <a:solidFill>
                            <a:srgbClr val="000000"/>
                          </a:solidFill>
                          <a:latin typeface="Arial"/>
                        </a:rPr>
                        <a:t>1721</a:t>
                      </a:r>
                    </a:p>
                  </a:txBody>
                  <a:tcPr marL="9525" marR="9525" marT="9525" marB="0" anchor="b"/>
                </a:tc>
                <a:tc>
                  <a:txBody>
                    <a:bodyPr/>
                    <a:lstStyle/>
                    <a:p>
                      <a:pPr algn="r" fontAlgn="b"/>
                      <a:r>
                        <a:rPr lang="en-US" sz="1400" b="0" i="0" u="none" strike="noStrike">
                          <a:solidFill>
                            <a:srgbClr val="000000"/>
                          </a:solidFill>
                          <a:latin typeface="Arial"/>
                        </a:rPr>
                        <a:t>1825</a:t>
                      </a:r>
                    </a:p>
                  </a:txBody>
                  <a:tcPr marL="9525" marR="9525" marT="9525" marB="0" anchor="b"/>
                </a:tc>
                <a:tc>
                  <a:txBody>
                    <a:bodyPr/>
                    <a:lstStyle/>
                    <a:p>
                      <a:pPr algn="r" fontAlgn="b"/>
                      <a:r>
                        <a:rPr lang="en-US" sz="1400" b="0" i="0" u="none" strike="noStrike">
                          <a:solidFill>
                            <a:srgbClr val="000000"/>
                          </a:solidFill>
                          <a:latin typeface="Arial"/>
                        </a:rPr>
                        <a:t>1934</a:t>
                      </a:r>
                    </a:p>
                  </a:txBody>
                  <a:tcPr marL="9525" marR="9525" marT="9525" marB="0" anchor="b"/>
                </a:tc>
                <a:tc>
                  <a:txBody>
                    <a:bodyPr/>
                    <a:lstStyle/>
                    <a:p>
                      <a:pPr algn="r" fontAlgn="b"/>
                      <a:r>
                        <a:rPr lang="en-US" sz="1400" b="0" i="0" u="none" strike="noStrike">
                          <a:solidFill>
                            <a:srgbClr val="000000"/>
                          </a:solidFill>
                          <a:latin typeface="Arial"/>
                        </a:rPr>
                        <a:t>2050</a:t>
                      </a:r>
                    </a:p>
                  </a:txBody>
                  <a:tcPr marL="9525" marR="9525" marT="9525" marB="0" anchor="b"/>
                </a:tc>
                <a:tc>
                  <a:txBody>
                    <a:bodyPr/>
                    <a:lstStyle/>
                    <a:p>
                      <a:pPr algn="r" fontAlgn="b"/>
                      <a:r>
                        <a:rPr lang="en-US" sz="1400" b="0" i="0" u="none" strike="noStrike">
                          <a:solidFill>
                            <a:srgbClr val="000000"/>
                          </a:solidFill>
                          <a:latin typeface="Arial"/>
                        </a:rPr>
                        <a:t>2173</a:t>
                      </a:r>
                    </a:p>
                  </a:txBody>
                  <a:tcPr marL="9525" marR="9525" marT="9525" marB="0" anchor="b"/>
                </a:tc>
                <a:tc>
                  <a:txBody>
                    <a:bodyPr/>
                    <a:lstStyle/>
                    <a:p>
                      <a:pPr algn="r" fontAlgn="b"/>
                      <a:r>
                        <a:rPr lang="en-US" sz="1400" b="0" i="0" u="none" strike="noStrike">
                          <a:solidFill>
                            <a:srgbClr val="000000"/>
                          </a:solidFill>
                          <a:latin typeface="Arial"/>
                        </a:rPr>
                        <a:t>2304</a:t>
                      </a:r>
                    </a:p>
                  </a:txBody>
                  <a:tcPr marL="9525" marR="9525" marT="9525" marB="0" anchor="b"/>
                </a:tc>
                <a:tc>
                  <a:txBody>
                    <a:bodyPr/>
                    <a:lstStyle/>
                    <a:p>
                      <a:pPr algn="r" fontAlgn="b"/>
                      <a:r>
                        <a:rPr lang="en-US" sz="1400" b="0" i="0" u="none" strike="noStrike">
                          <a:solidFill>
                            <a:srgbClr val="000000"/>
                          </a:solidFill>
                          <a:latin typeface="Arial"/>
                        </a:rPr>
                        <a:t>2442</a:t>
                      </a:r>
                    </a:p>
                  </a:txBody>
                  <a:tcPr marL="9525" marR="9525" marT="9525" marB="0" anchor="b"/>
                </a:tc>
                <a:tc>
                  <a:txBody>
                    <a:bodyPr/>
                    <a:lstStyle/>
                    <a:p>
                      <a:pPr algn="r" fontAlgn="b"/>
                      <a:r>
                        <a:rPr lang="en-US" sz="1400" b="0" i="0" u="none" strike="noStrike">
                          <a:solidFill>
                            <a:srgbClr val="000000"/>
                          </a:solidFill>
                          <a:latin typeface="Arial"/>
                        </a:rPr>
                        <a:t>2588</a:t>
                      </a:r>
                    </a:p>
                  </a:txBody>
                  <a:tcPr marL="9525" marR="9525" marT="9525" marB="0" anchor="b"/>
                </a:tc>
                <a:tc>
                  <a:txBody>
                    <a:bodyPr/>
                    <a:lstStyle/>
                    <a:p>
                      <a:pPr algn="r" fontAlgn="b"/>
                      <a:r>
                        <a:rPr lang="en-US" sz="1400" b="0" i="0" u="none" strike="noStrike">
                          <a:solidFill>
                            <a:srgbClr val="000000"/>
                          </a:solidFill>
                          <a:latin typeface="Arial"/>
                        </a:rPr>
                        <a:t>2744</a:t>
                      </a:r>
                    </a:p>
                  </a:txBody>
                  <a:tcPr marL="9525" marR="9525" marT="9525" marB="0" anchor="b"/>
                </a:tc>
                <a:tc>
                  <a:txBody>
                    <a:bodyPr/>
                    <a:lstStyle/>
                    <a:p>
                      <a:pPr algn="r" fontAlgn="b"/>
                      <a:r>
                        <a:rPr lang="en-US" sz="1400" b="0" i="0" u="none" strike="noStrike">
                          <a:solidFill>
                            <a:srgbClr val="000000"/>
                          </a:solidFill>
                          <a:latin typeface="Arial"/>
                        </a:rPr>
                        <a:t>2908</a:t>
                      </a:r>
                    </a:p>
                  </a:txBody>
                  <a:tcPr marL="9525" marR="9525" marT="9525" marB="0" anchor="b"/>
                </a:tc>
              </a:tr>
              <a:tr h="370840">
                <a:tc>
                  <a:txBody>
                    <a:bodyPr/>
                    <a:lstStyle/>
                    <a:p>
                      <a:pPr algn="l" fontAlgn="b"/>
                      <a:r>
                        <a:rPr lang="en-US" sz="1400" b="1" i="0" u="none" strike="noStrike" dirty="0">
                          <a:solidFill>
                            <a:srgbClr val="000000"/>
                          </a:solidFill>
                          <a:latin typeface="Arial"/>
                        </a:rPr>
                        <a:t>Private</a:t>
                      </a:r>
                    </a:p>
                  </a:txBody>
                  <a:tcPr marL="9525" marR="9525" marT="9525" marB="0" anchor="b"/>
                </a:tc>
                <a:tc>
                  <a:txBody>
                    <a:bodyPr/>
                    <a:lstStyle/>
                    <a:p>
                      <a:pPr algn="r" fontAlgn="b"/>
                      <a:r>
                        <a:rPr lang="en-US" sz="1400" b="0" i="0" u="none" strike="noStrike">
                          <a:solidFill>
                            <a:srgbClr val="000000"/>
                          </a:solidFill>
                          <a:latin typeface="Arial"/>
                        </a:rPr>
                        <a:t>2228</a:t>
                      </a:r>
                    </a:p>
                  </a:txBody>
                  <a:tcPr marL="9525" marR="9525" marT="9525" marB="0" anchor="b"/>
                </a:tc>
                <a:tc>
                  <a:txBody>
                    <a:bodyPr/>
                    <a:lstStyle/>
                    <a:p>
                      <a:pPr algn="r" fontAlgn="b"/>
                      <a:r>
                        <a:rPr lang="en-US" sz="1400" b="0" i="0" u="none" strike="noStrike">
                          <a:solidFill>
                            <a:srgbClr val="000000"/>
                          </a:solidFill>
                          <a:latin typeface="Arial"/>
                        </a:rPr>
                        <a:t>2362</a:t>
                      </a:r>
                    </a:p>
                  </a:txBody>
                  <a:tcPr marL="9525" marR="9525" marT="9525" marB="0" anchor="b"/>
                </a:tc>
                <a:tc>
                  <a:txBody>
                    <a:bodyPr/>
                    <a:lstStyle/>
                    <a:p>
                      <a:pPr algn="r" fontAlgn="b"/>
                      <a:r>
                        <a:rPr lang="en-US" sz="1400" b="0" i="0" u="none" strike="noStrike">
                          <a:solidFill>
                            <a:srgbClr val="000000"/>
                          </a:solidFill>
                          <a:latin typeface="Arial"/>
                        </a:rPr>
                        <a:t>2503</a:t>
                      </a:r>
                    </a:p>
                  </a:txBody>
                  <a:tcPr marL="9525" marR="9525" marT="9525" marB="0" anchor="b"/>
                </a:tc>
                <a:tc>
                  <a:txBody>
                    <a:bodyPr/>
                    <a:lstStyle/>
                    <a:p>
                      <a:pPr algn="r" fontAlgn="b"/>
                      <a:r>
                        <a:rPr lang="en-US" sz="1400" b="0" i="0" u="none" strike="noStrike">
                          <a:solidFill>
                            <a:srgbClr val="000000"/>
                          </a:solidFill>
                          <a:latin typeface="Arial"/>
                        </a:rPr>
                        <a:t>2654</a:t>
                      </a:r>
                    </a:p>
                  </a:txBody>
                  <a:tcPr marL="9525" marR="9525" marT="9525" marB="0" anchor="b"/>
                </a:tc>
                <a:tc>
                  <a:txBody>
                    <a:bodyPr/>
                    <a:lstStyle/>
                    <a:p>
                      <a:pPr algn="r" fontAlgn="b"/>
                      <a:r>
                        <a:rPr lang="en-US" sz="1400" b="0" i="0" u="none" strike="noStrike">
                          <a:solidFill>
                            <a:srgbClr val="000000"/>
                          </a:solidFill>
                          <a:latin typeface="Arial"/>
                        </a:rPr>
                        <a:t>2813</a:t>
                      </a:r>
                    </a:p>
                  </a:txBody>
                  <a:tcPr marL="9525" marR="9525" marT="9525" marB="0" anchor="b"/>
                </a:tc>
                <a:tc>
                  <a:txBody>
                    <a:bodyPr/>
                    <a:lstStyle/>
                    <a:p>
                      <a:pPr algn="r" fontAlgn="b"/>
                      <a:r>
                        <a:rPr lang="en-US" sz="1400" b="0" i="0" u="none" strike="noStrike">
                          <a:solidFill>
                            <a:srgbClr val="000000"/>
                          </a:solidFill>
                          <a:latin typeface="Arial"/>
                        </a:rPr>
                        <a:t>2982</a:t>
                      </a:r>
                    </a:p>
                  </a:txBody>
                  <a:tcPr marL="9525" marR="9525" marT="9525" marB="0" anchor="b"/>
                </a:tc>
                <a:tc>
                  <a:txBody>
                    <a:bodyPr/>
                    <a:lstStyle/>
                    <a:p>
                      <a:pPr algn="r" fontAlgn="b"/>
                      <a:r>
                        <a:rPr lang="en-US" sz="1400" b="0" i="0" u="none" strike="noStrike">
                          <a:solidFill>
                            <a:srgbClr val="000000"/>
                          </a:solidFill>
                          <a:latin typeface="Arial"/>
                        </a:rPr>
                        <a:t>3160</a:t>
                      </a:r>
                    </a:p>
                  </a:txBody>
                  <a:tcPr marL="9525" marR="9525" marT="9525" marB="0" anchor="b"/>
                </a:tc>
                <a:tc>
                  <a:txBody>
                    <a:bodyPr/>
                    <a:lstStyle/>
                    <a:p>
                      <a:pPr algn="r" fontAlgn="b"/>
                      <a:r>
                        <a:rPr lang="en-US" sz="1400" b="0" i="0" u="none" strike="noStrike">
                          <a:solidFill>
                            <a:srgbClr val="000000"/>
                          </a:solidFill>
                          <a:latin typeface="Arial"/>
                        </a:rPr>
                        <a:t>3350</a:t>
                      </a:r>
                    </a:p>
                  </a:txBody>
                  <a:tcPr marL="9525" marR="9525" marT="9525" marB="0" anchor="b"/>
                </a:tc>
                <a:tc>
                  <a:txBody>
                    <a:bodyPr/>
                    <a:lstStyle/>
                    <a:p>
                      <a:pPr algn="r" fontAlgn="b"/>
                      <a:r>
                        <a:rPr lang="en-US" sz="1400" b="0" i="0" u="none" strike="noStrike">
                          <a:solidFill>
                            <a:srgbClr val="000000"/>
                          </a:solidFill>
                          <a:latin typeface="Arial"/>
                        </a:rPr>
                        <a:t>3551</a:t>
                      </a:r>
                    </a:p>
                  </a:txBody>
                  <a:tcPr marL="9525" marR="9525" marT="9525" marB="0" anchor="b"/>
                </a:tc>
                <a:tc>
                  <a:txBody>
                    <a:bodyPr/>
                    <a:lstStyle/>
                    <a:p>
                      <a:pPr algn="r" fontAlgn="b"/>
                      <a:r>
                        <a:rPr lang="en-US" sz="1400" b="0" i="0" u="none" strike="noStrike">
                          <a:solidFill>
                            <a:srgbClr val="000000"/>
                          </a:solidFill>
                          <a:latin typeface="Arial"/>
                        </a:rPr>
                        <a:t>3764</a:t>
                      </a:r>
                    </a:p>
                  </a:txBody>
                  <a:tcPr marL="9525" marR="9525" marT="9525" marB="0" anchor="b"/>
                </a:tc>
                <a:tc>
                  <a:txBody>
                    <a:bodyPr/>
                    <a:lstStyle/>
                    <a:p>
                      <a:pPr algn="r" fontAlgn="b"/>
                      <a:r>
                        <a:rPr lang="en-US" sz="1400" b="0" i="0" u="none" strike="noStrike">
                          <a:solidFill>
                            <a:srgbClr val="000000"/>
                          </a:solidFill>
                          <a:latin typeface="Arial"/>
                        </a:rPr>
                        <a:t>3990</a:t>
                      </a:r>
                    </a:p>
                  </a:txBody>
                  <a:tcPr marL="9525" marR="9525" marT="9525" marB="0" anchor="b"/>
                </a:tc>
                <a:tc>
                  <a:txBody>
                    <a:bodyPr/>
                    <a:lstStyle/>
                    <a:p>
                      <a:pPr algn="r" fontAlgn="b"/>
                      <a:r>
                        <a:rPr lang="en-US" sz="1400" b="0" i="0" u="none" strike="noStrike">
                          <a:solidFill>
                            <a:srgbClr val="000000"/>
                          </a:solidFill>
                          <a:latin typeface="Arial"/>
                        </a:rPr>
                        <a:t>4229</a:t>
                      </a:r>
                    </a:p>
                  </a:txBody>
                  <a:tcPr marL="9525" marR="9525" marT="9525" marB="0" anchor="b"/>
                </a:tc>
              </a:tr>
              <a:tr h="370840">
                <a:tc>
                  <a:txBody>
                    <a:bodyPr/>
                    <a:lstStyle/>
                    <a:p>
                      <a:pPr algn="l" fontAlgn="b"/>
                      <a:r>
                        <a:rPr lang="en-US" sz="1400" b="1" i="0" u="none" strike="noStrike" dirty="0">
                          <a:solidFill>
                            <a:srgbClr val="000000"/>
                          </a:solidFill>
                          <a:latin typeface="Arial"/>
                        </a:rPr>
                        <a:t>TOTAL</a:t>
                      </a:r>
                    </a:p>
                  </a:txBody>
                  <a:tcPr marL="9525" marR="9525" marT="9525" marB="0" anchor="b"/>
                </a:tc>
                <a:tc>
                  <a:txBody>
                    <a:bodyPr/>
                    <a:lstStyle/>
                    <a:p>
                      <a:pPr algn="r" fontAlgn="b"/>
                      <a:r>
                        <a:rPr lang="en-US" sz="1400" b="0" i="0" u="none" strike="noStrike">
                          <a:solidFill>
                            <a:srgbClr val="000000"/>
                          </a:solidFill>
                          <a:latin typeface="Arial"/>
                        </a:rPr>
                        <a:t>11910</a:t>
                      </a:r>
                    </a:p>
                  </a:txBody>
                  <a:tcPr marL="9525" marR="9525" marT="9525" marB="0" anchor="b"/>
                </a:tc>
                <a:tc>
                  <a:txBody>
                    <a:bodyPr/>
                    <a:lstStyle/>
                    <a:p>
                      <a:pPr algn="r" fontAlgn="b"/>
                      <a:r>
                        <a:rPr lang="en-US" sz="1400" b="0" i="0" u="none" strike="noStrike">
                          <a:solidFill>
                            <a:srgbClr val="000000"/>
                          </a:solidFill>
                          <a:latin typeface="Arial"/>
                        </a:rPr>
                        <a:t>12625</a:t>
                      </a:r>
                    </a:p>
                  </a:txBody>
                  <a:tcPr marL="9525" marR="9525" marT="9525" marB="0" anchor="b"/>
                </a:tc>
                <a:tc>
                  <a:txBody>
                    <a:bodyPr/>
                    <a:lstStyle/>
                    <a:p>
                      <a:pPr algn="r" fontAlgn="b"/>
                      <a:r>
                        <a:rPr lang="en-US" sz="1400" b="0" i="0" u="none" strike="noStrike">
                          <a:solidFill>
                            <a:srgbClr val="000000"/>
                          </a:solidFill>
                          <a:latin typeface="Arial"/>
                        </a:rPr>
                        <a:t>13382</a:t>
                      </a:r>
                    </a:p>
                  </a:txBody>
                  <a:tcPr marL="9525" marR="9525" marT="9525" marB="0" anchor="b"/>
                </a:tc>
                <a:tc>
                  <a:txBody>
                    <a:bodyPr/>
                    <a:lstStyle/>
                    <a:p>
                      <a:pPr algn="r" fontAlgn="b"/>
                      <a:r>
                        <a:rPr lang="en-US" sz="1400" b="0" i="0" u="none" strike="noStrike">
                          <a:solidFill>
                            <a:srgbClr val="000000"/>
                          </a:solidFill>
                          <a:latin typeface="Arial"/>
                        </a:rPr>
                        <a:t>14185</a:t>
                      </a:r>
                    </a:p>
                  </a:txBody>
                  <a:tcPr marL="9525" marR="9525" marT="9525" marB="0" anchor="b"/>
                </a:tc>
                <a:tc>
                  <a:txBody>
                    <a:bodyPr/>
                    <a:lstStyle/>
                    <a:p>
                      <a:pPr algn="r" fontAlgn="b"/>
                      <a:r>
                        <a:rPr lang="en-US" sz="1400" b="0" i="0" u="none" strike="noStrike">
                          <a:solidFill>
                            <a:srgbClr val="000000"/>
                          </a:solidFill>
                          <a:latin typeface="Arial"/>
                        </a:rPr>
                        <a:t>15036</a:t>
                      </a:r>
                    </a:p>
                  </a:txBody>
                  <a:tcPr marL="9525" marR="9525" marT="9525" marB="0" anchor="b"/>
                </a:tc>
                <a:tc>
                  <a:txBody>
                    <a:bodyPr/>
                    <a:lstStyle/>
                    <a:p>
                      <a:pPr algn="r" fontAlgn="b"/>
                      <a:r>
                        <a:rPr lang="en-US" sz="1400" b="0" i="0" u="none" strike="noStrike">
                          <a:solidFill>
                            <a:srgbClr val="000000"/>
                          </a:solidFill>
                          <a:latin typeface="Arial"/>
                        </a:rPr>
                        <a:t>15938</a:t>
                      </a:r>
                    </a:p>
                  </a:txBody>
                  <a:tcPr marL="9525" marR="9525" marT="9525" marB="0" anchor="b"/>
                </a:tc>
                <a:tc>
                  <a:txBody>
                    <a:bodyPr/>
                    <a:lstStyle/>
                    <a:p>
                      <a:pPr algn="r" fontAlgn="b"/>
                      <a:r>
                        <a:rPr lang="en-US" sz="1400" b="0" i="0" u="none" strike="noStrike">
                          <a:solidFill>
                            <a:srgbClr val="000000"/>
                          </a:solidFill>
                          <a:latin typeface="Arial"/>
                        </a:rPr>
                        <a:t>16895</a:t>
                      </a:r>
                    </a:p>
                  </a:txBody>
                  <a:tcPr marL="9525" marR="9525" marT="9525" marB="0" anchor="b"/>
                </a:tc>
                <a:tc>
                  <a:txBody>
                    <a:bodyPr/>
                    <a:lstStyle/>
                    <a:p>
                      <a:pPr algn="r" fontAlgn="b"/>
                      <a:r>
                        <a:rPr lang="en-US" sz="1400" b="0" i="0" u="none" strike="noStrike">
                          <a:solidFill>
                            <a:srgbClr val="000000"/>
                          </a:solidFill>
                          <a:latin typeface="Arial"/>
                        </a:rPr>
                        <a:t>17908</a:t>
                      </a:r>
                    </a:p>
                  </a:txBody>
                  <a:tcPr marL="9525" marR="9525" marT="9525" marB="0" anchor="b"/>
                </a:tc>
                <a:tc>
                  <a:txBody>
                    <a:bodyPr/>
                    <a:lstStyle/>
                    <a:p>
                      <a:pPr algn="r" fontAlgn="b"/>
                      <a:r>
                        <a:rPr lang="en-US" sz="1400" b="0" i="0" u="none" strike="noStrike">
                          <a:solidFill>
                            <a:srgbClr val="000000"/>
                          </a:solidFill>
                          <a:latin typeface="Arial"/>
                        </a:rPr>
                        <a:t>18983</a:t>
                      </a:r>
                    </a:p>
                  </a:txBody>
                  <a:tcPr marL="9525" marR="9525" marT="9525" marB="0" anchor="b"/>
                </a:tc>
                <a:tc>
                  <a:txBody>
                    <a:bodyPr/>
                    <a:lstStyle/>
                    <a:p>
                      <a:pPr algn="r" fontAlgn="b"/>
                      <a:r>
                        <a:rPr lang="en-US" sz="1400" b="0" i="0" u="none" strike="noStrike">
                          <a:solidFill>
                            <a:srgbClr val="000000"/>
                          </a:solidFill>
                          <a:latin typeface="Arial"/>
                        </a:rPr>
                        <a:t>20122</a:t>
                      </a:r>
                    </a:p>
                  </a:txBody>
                  <a:tcPr marL="9525" marR="9525" marT="9525" marB="0" anchor="b"/>
                </a:tc>
                <a:tc>
                  <a:txBody>
                    <a:bodyPr/>
                    <a:lstStyle/>
                    <a:p>
                      <a:pPr algn="r" fontAlgn="b"/>
                      <a:r>
                        <a:rPr lang="en-US" sz="1400" b="0" i="0" u="none" strike="noStrike">
                          <a:solidFill>
                            <a:srgbClr val="000000"/>
                          </a:solidFill>
                          <a:latin typeface="Arial"/>
                        </a:rPr>
                        <a:t>21329</a:t>
                      </a:r>
                    </a:p>
                  </a:txBody>
                  <a:tcPr marL="9525" marR="9525" marT="9525" marB="0" anchor="b"/>
                </a:tc>
                <a:tc>
                  <a:txBody>
                    <a:bodyPr/>
                    <a:lstStyle/>
                    <a:p>
                      <a:pPr algn="r" fontAlgn="b"/>
                      <a:r>
                        <a:rPr lang="en-US" sz="1400" b="0" i="0" u="none" strike="noStrike" dirty="0">
                          <a:solidFill>
                            <a:srgbClr val="000000"/>
                          </a:solidFill>
                          <a:latin typeface="Arial"/>
                        </a:rPr>
                        <a:t>22609</a:t>
                      </a:r>
                    </a:p>
                  </a:txBody>
                  <a:tcPr marL="9525" marR="9525" marT="9525" marB="0" anchor="b">
                    <a:solidFill>
                      <a:srgbClr val="FFFF00"/>
                    </a:solidFill>
                  </a:tcPr>
                </a:tc>
              </a:tr>
            </a:tbl>
          </a:graphicData>
        </a:graphic>
      </p:graphicFrame>
    </p:spTree>
    <p:extLst>
      <p:ext uri="{BB962C8B-B14F-4D97-AF65-F5344CB8AC3E}">
        <p14:creationId xmlns:p14="http://schemas.microsoft.com/office/powerpoint/2010/main" val="935130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499350" cy="1143000"/>
          </a:xfrm>
        </p:spPr>
        <p:txBody>
          <a:bodyPr>
            <a:noAutofit/>
          </a:bodyPr>
          <a:lstStyle/>
          <a:p>
            <a:r>
              <a:rPr lang="en-US" sz="2800" dirty="0" smtClean="0">
                <a:solidFill>
                  <a:schemeClr val="tx2"/>
                </a:solidFill>
              </a:rPr>
              <a:t>Additional Graduates Needed Each Year (Example @ 6%)</a:t>
            </a:r>
            <a:endParaRPr lang="en-US" sz="2800" dirty="0">
              <a:solidFill>
                <a:schemeClr val="tx2"/>
              </a:solidFill>
            </a:endParaRPr>
          </a:p>
        </p:txBody>
      </p:sp>
      <p:graphicFrame>
        <p:nvGraphicFramePr>
          <p:cNvPr id="7" name="Table 6"/>
          <p:cNvGraphicFramePr>
            <a:graphicFrameLocks noGrp="1"/>
          </p:cNvGraphicFramePr>
          <p:nvPr/>
        </p:nvGraphicFramePr>
        <p:xfrm>
          <a:off x="228600" y="1397000"/>
          <a:ext cx="8763000" cy="5191760"/>
        </p:xfrm>
        <a:graphic>
          <a:graphicData uri="http://schemas.openxmlformats.org/drawingml/2006/table">
            <a:tbl>
              <a:tblPr firstRow="1" bandRow="1">
                <a:tableStyleId>{5C22544A-7EE6-4342-B048-85BDC9FD1C3A}</a:tableStyleId>
              </a:tblPr>
              <a:tblGrid>
                <a:gridCol w="730250"/>
                <a:gridCol w="730250"/>
                <a:gridCol w="730250"/>
                <a:gridCol w="730250"/>
                <a:gridCol w="730250"/>
                <a:gridCol w="730250"/>
                <a:gridCol w="730250"/>
                <a:gridCol w="730250"/>
                <a:gridCol w="730250"/>
                <a:gridCol w="730250"/>
                <a:gridCol w="730250"/>
                <a:gridCol w="730250"/>
              </a:tblGrid>
              <a:tr h="370840">
                <a:tc>
                  <a:txBody>
                    <a:bodyPr/>
                    <a:lstStyle/>
                    <a:p>
                      <a:pPr algn="ctr" fontAlgn="b"/>
                      <a:endParaRPr lang="en-US" sz="1800" b="1" i="0" u="none" strike="noStrike" dirty="0">
                        <a:solidFill>
                          <a:schemeClr val="bg1"/>
                        </a:solidFill>
                        <a:latin typeface="Calibri"/>
                      </a:endParaRPr>
                    </a:p>
                  </a:txBody>
                  <a:tcPr marL="9525" marR="9525" marT="9525" marB="0" anchor="b">
                    <a:solidFill>
                      <a:schemeClr val="accent1"/>
                    </a:solidFill>
                  </a:tcPr>
                </a:tc>
                <a:tc>
                  <a:txBody>
                    <a:bodyPr/>
                    <a:lstStyle/>
                    <a:p>
                      <a:pPr algn="ctr" fontAlgn="b"/>
                      <a:r>
                        <a:rPr lang="en-US" sz="1800" b="1" i="0" u="none" strike="noStrike" dirty="0">
                          <a:solidFill>
                            <a:schemeClr val="bg1"/>
                          </a:solidFill>
                          <a:latin typeface="Calibri"/>
                        </a:rPr>
                        <a:t>2010</a:t>
                      </a:r>
                    </a:p>
                  </a:txBody>
                  <a:tcPr marL="9525" marR="9525" marT="9525" marB="0" anchor="b">
                    <a:solidFill>
                      <a:schemeClr val="accent1"/>
                    </a:solidFill>
                  </a:tcPr>
                </a:tc>
                <a:tc>
                  <a:txBody>
                    <a:bodyPr/>
                    <a:lstStyle/>
                    <a:p>
                      <a:pPr algn="ctr" fontAlgn="b"/>
                      <a:r>
                        <a:rPr lang="en-US" sz="1800" b="1" i="0" u="none" strike="noStrike" dirty="0">
                          <a:solidFill>
                            <a:schemeClr val="bg1"/>
                          </a:solidFill>
                          <a:latin typeface="Calibri"/>
                        </a:rPr>
                        <a:t>2011</a:t>
                      </a:r>
                    </a:p>
                  </a:txBody>
                  <a:tcPr marL="9525" marR="9525" marT="9525" marB="0" anchor="b">
                    <a:solidFill>
                      <a:schemeClr val="accent1"/>
                    </a:solidFill>
                  </a:tcPr>
                </a:tc>
                <a:tc>
                  <a:txBody>
                    <a:bodyPr/>
                    <a:lstStyle/>
                    <a:p>
                      <a:pPr algn="ctr" fontAlgn="b"/>
                      <a:r>
                        <a:rPr lang="en-US" sz="1800" b="1" i="0" u="none" strike="noStrike" dirty="0">
                          <a:solidFill>
                            <a:schemeClr val="bg1"/>
                          </a:solidFill>
                          <a:latin typeface="Calibri"/>
                        </a:rPr>
                        <a:t>2012</a:t>
                      </a:r>
                    </a:p>
                  </a:txBody>
                  <a:tcPr marL="9525" marR="9525" marT="9525" marB="0" anchor="b">
                    <a:solidFill>
                      <a:schemeClr val="accent1"/>
                    </a:solidFill>
                  </a:tcPr>
                </a:tc>
                <a:tc>
                  <a:txBody>
                    <a:bodyPr/>
                    <a:lstStyle/>
                    <a:p>
                      <a:pPr algn="ctr" fontAlgn="b"/>
                      <a:r>
                        <a:rPr lang="en-US" sz="1800" b="1" i="0" u="none" strike="noStrike" dirty="0">
                          <a:solidFill>
                            <a:schemeClr val="bg1"/>
                          </a:solidFill>
                          <a:latin typeface="Calibri"/>
                        </a:rPr>
                        <a:t>2013</a:t>
                      </a:r>
                    </a:p>
                  </a:txBody>
                  <a:tcPr marL="9525" marR="9525" marT="9525" marB="0" anchor="b">
                    <a:solidFill>
                      <a:schemeClr val="accent1"/>
                    </a:solidFill>
                  </a:tcPr>
                </a:tc>
                <a:tc>
                  <a:txBody>
                    <a:bodyPr/>
                    <a:lstStyle/>
                    <a:p>
                      <a:pPr algn="ctr" fontAlgn="b"/>
                      <a:r>
                        <a:rPr lang="en-US" sz="1800" b="1" i="0" u="none" strike="noStrike" dirty="0">
                          <a:solidFill>
                            <a:schemeClr val="bg1"/>
                          </a:solidFill>
                          <a:latin typeface="Calibri"/>
                        </a:rPr>
                        <a:t>2014</a:t>
                      </a:r>
                    </a:p>
                  </a:txBody>
                  <a:tcPr marL="9525" marR="9525" marT="9525" marB="0" anchor="b">
                    <a:solidFill>
                      <a:schemeClr val="accent1"/>
                    </a:solidFill>
                  </a:tcPr>
                </a:tc>
                <a:tc>
                  <a:txBody>
                    <a:bodyPr/>
                    <a:lstStyle/>
                    <a:p>
                      <a:pPr algn="ctr" fontAlgn="b"/>
                      <a:r>
                        <a:rPr lang="en-US" sz="1800" b="1" i="0" u="none" strike="noStrike" dirty="0">
                          <a:solidFill>
                            <a:schemeClr val="bg1"/>
                          </a:solidFill>
                          <a:latin typeface="Calibri"/>
                        </a:rPr>
                        <a:t>2015</a:t>
                      </a:r>
                    </a:p>
                  </a:txBody>
                  <a:tcPr marL="9525" marR="9525" marT="9525" marB="0" anchor="b">
                    <a:solidFill>
                      <a:schemeClr val="accent1"/>
                    </a:solidFill>
                  </a:tcPr>
                </a:tc>
                <a:tc>
                  <a:txBody>
                    <a:bodyPr/>
                    <a:lstStyle/>
                    <a:p>
                      <a:pPr algn="ctr" fontAlgn="b"/>
                      <a:r>
                        <a:rPr lang="en-US" sz="1800" b="1" i="0" u="none" strike="noStrike" dirty="0">
                          <a:solidFill>
                            <a:schemeClr val="bg1"/>
                          </a:solidFill>
                          <a:latin typeface="Calibri"/>
                        </a:rPr>
                        <a:t>2016</a:t>
                      </a:r>
                    </a:p>
                  </a:txBody>
                  <a:tcPr marL="9525" marR="9525" marT="9525" marB="0" anchor="b">
                    <a:solidFill>
                      <a:schemeClr val="accent1"/>
                    </a:solidFill>
                  </a:tcPr>
                </a:tc>
                <a:tc>
                  <a:txBody>
                    <a:bodyPr/>
                    <a:lstStyle/>
                    <a:p>
                      <a:pPr algn="ctr" fontAlgn="b"/>
                      <a:r>
                        <a:rPr lang="en-US" sz="1800" b="1" i="0" u="none" strike="noStrike" dirty="0">
                          <a:solidFill>
                            <a:schemeClr val="bg1"/>
                          </a:solidFill>
                          <a:latin typeface="Calibri"/>
                        </a:rPr>
                        <a:t>2017</a:t>
                      </a:r>
                    </a:p>
                  </a:txBody>
                  <a:tcPr marL="9525" marR="9525" marT="9525" marB="0" anchor="b">
                    <a:solidFill>
                      <a:schemeClr val="accent1"/>
                    </a:solidFill>
                  </a:tcPr>
                </a:tc>
                <a:tc>
                  <a:txBody>
                    <a:bodyPr/>
                    <a:lstStyle/>
                    <a:p>
                      <a:pPr algn="ctr" fontAlgn="b"/>
                      <a:r>
                        <a:rPr lang="en-US" sz="1800" b="1" i="0" u="none" strike="noStrike" dirty="0">
                          <a:solidFill>
                            <a:schemeClr val="bg1"/>
                          </a:solidFill>
                          <a:latin typeface="Calibri"/>
                        </a:rPr>
                        <a:t>2018</a:t>
                      </a:r>
                    </a:p>
                  </a:txBody>
                  <a:tcPr marL="9525" marR="9525" marT="9525" marB="0" anchor="b">
                    <a:solidFill>
                      <a:schemeClr val="accent1"/>
                    </a:solidFill>
                  </a:tcPr>
                </a:tc>
                <a:tc>
                  <a:txBody>
                    <a:bodyPr/>
                    <a:lstStyle/>
                    <a:p>
                      <a:pPr algn="ctr" fontAlgn="b"/>
                      <a:r>
                        <a:rPr lang="en-US" sz="1800" b="1" i="0" u="none" strike="noStrike" dirty="0">
                          <a:solidFill>
                            <a:schemeClr val="bg1"/>
                          </a:solidFill>
                          <a:latin typeface="Calibri"/>
                        </a:rPr>
                        <a:t>2019</a:t>
                      </a:r>
                    </a:p>
                  </a:txBody>
                  <a:tcPr marL="9525" marR="9525" marT="9525" marB="0" anchor="b">
                    <a:solidFill>
                      <a:schemeClr val="accent1"/>
                    </a:solidFill>
                  </a:tcPr>
                </a:tc>
                <a:tc>
                  <a:txBody>
                    <a:bodyPr/>
                    <a:lstStyle/>
                    <a:p>
                      <a:pPr algn="ctr" fontAlgn="b"/>
                      <a:r>
                        <a:rPr lang="en-US" sz="1800" b="1" i="0" u="none" strike="noStrike" dirty="0">
                          <a:solidFill>
                            <a:schemeClr val="bg1"/>
                          </a:solidFill>
                          <a:latin typeface="Calibri"/>
                        </a:rPr>
                        <a:t>2020</a:t>
                      </a:r>
                    </a:p>
                  </a:txBody>
                  <a:tcPr marL="9525" marR="9525" marT="9525" marB="0" anchor="b">
                    <a:solidFill>
                      <a:schemeClr val="accent1"/>
                    </a:solidFill>
                  </a:tcPr>
                </a:tc>
              </a:tr>
              <a:tr h="370840">
                <a:tc>
                  <a:txBody>
                    <a:bodyPr/>
                    <a:lstStyle/>
                    <a:p>
                      <a:pPr algn="l" fontAlgn="b"/>
                      <a:r>
                        <a:rPr lang="en-US" sz="1400" b="1" i="0" u="none" strike="noStrike" dirty="0">
                          <a:solidFill>
                            <a:srgbClr val="000000"/>
                          </a:solidFill>
                          <a:latin typeface="Arial"/>
                        </a:rPr>
                        <a:t>ASUJ</a:t>
                      </a:r>
                    </a:p>
                  </a:txBody>
                  <a:tcPr marL="9525" marR="9525" marT="9525" marB="0" anchor="b">
                    <a:solidFill>
                      <a:srgbClr val="D0D8E8"/>
                    </a:solidFill>
                  </a:tcPr>
                </a:tc>
                <a:tc>
                  <a:txBody>
                    <a:bodyPr/>
                    <a:lstStyle/>
                    <a:p>
                      <a:pPr algn="r" fontAlgn="b"/>
                      <a:r>
                        <a:rPr lang="en-US" sz="1800" b="0" i="0" u="none" strike="noStrike" dirty="0">
                          <a:solidFill>
                            <a:srgbClr val="000000"/>
                          </a:solidFill>
                          <a:latin typeface="Calibri"/>
                        </a:rPr>
                        <a:t>85</a:t>
                      </a:r>
                    </a:p>
                  </a:txBody>
                  <a:tcPr marL="9525" marR="9525" marT="9525" marB="0" anchor="b">
                    <a:solidFill>
                      <a:srgbClr val="D0D8E8"/>
                    </a:solidFill>
                  </a:tcPr>
                </a:tc>
                <a:tc>
                  <a:txBody>
                    <a:bodyPr/>
                    <a:lstStyle/>
                    <a:p>
                      <a:pPr algn="r" fontAlgn="b"/>
                      <a:r>
                        <a:rPr lang="en-US" sz="1800" b="0" i="0" u="none" strike="noStrike" dirty="0">
                          <a:solidFill>
                            <a:srgbClr val="000000"/>
                          </a:solidFill>
                          <a:latin typeface="Calibri"/>
                        </a:rPr>
                        <a:t>90</a:t>
                      </a:r>
                    </a:p>
                  </a:txBody>
                  <a:tcPr marL="9525" marR="9525" marT="9525" marB="0" anchor="b">
                    <a:solidFill>
                      <a:srgbClr val="D0D8E8"/>
                    </a:solidFill>
                  </a:tcPr>
                </a:tc>
                <a:tc>
                  <a:txBody>
                    <a:bodyPr/>
                    <a:lstStyle/>
                    <a:p>
                      <a:pPr algn="r" fontAlgn="b"/>
                      <a:r>
                        <a:rPr lang="en-US" sz="1800" b="0" i="0" u="none" strike="noStrike" dirty="0">
                          <a:solidFill>
                            <a:srgbClr val="000000"/>
                          </a:solidFill>
                          <a:latin typeface="Calibri"/>
                        </a:rPr>
                        <a:t>95</a:t>
                      </a:r>
                    </a:p>
                  </a:txBody>
                  <a:tcPr marL="9525" marR="9525" marT="9525" marB="0" anchor="b">
                    <a:solidFill>
                      <a:srgbClr val="D0D8E8"/>
                    </a:solidFill>
                  </a:tcPr>
                </a:tc>
                <a:tc>
                  <a:txBody>
                    <a:bodyPr/>
                    <a:lstStyle/>
                    <a:p>
                      <a:pPr algn="r" fontAlgn="b"/>
                      <a:r>
                        <a:rPr lang="en-US" sz="1800" b="0" i="0" u="none" strike="noStrike" dirty="0">
                          <a:solidFill>
                            <a:srgbClr val="000000"/>
                          </a:solidFill>
                          <a:latin typeface="Calibri"/>
                        </a:rPr>
                        <a:t>101</a:t>
                      </a:r>
                    </a:p>
                  </a:txBody>
                  <a:tcPr marL="9525" marR="9525" marT="9525" marB="0" anchor="b">
                    <a:solidFill>
                      <a:srgbClr val="D0D8E8"/>
                    </a:solidFill>
                  </a:tcPr>
                </a:tc>
                <a:tc>
                  <a:txBody>
                    <a:bodyPr/>
                    <a:lstStyle/>
                    <a:p>
                      <a:pPr algn="r" fontAlgn="b"/>
                      <a:r>
                        <a:rPr lang="en-US" sz="1800" b="0" i="0" u="none" strike="noStrike" dirty="0">
                          <a:solidFill>
                            <a:srgbClr val="000000"/>
                          </a:solidFill>
                          <a:latin typeface="Calibri"/>
                        </a:rPr>
                        <a:t>107</a:t>
                      </a:r>
                    </a:p>
                  </a:txBody>
                  <a:tcPr marL="9525" marR="9525" marT="9525" marB="0" anchor="b">
                    <a:solidFill>
                      <a:srgbClr val="D0D8E8"/>
                    </a:solidFill>
                  </a:tcPr>
                </a:tc>
                <a:tc>
                  <a:txBody>
                    <a:bodyPr/>
                    <a:lstStyle/>
                    <a:p>
                      <a:pPr algn="r" fontAlgn="b"/>
                      <a:r>
                        <a:rPr lang="en-US" sz="1800" b="0" i="0" u="none" strike="noStrike" dirty="0">
                          <a:solidFill>
                            <a:srgbClr val="000000"/>
                          </a:solidFill>
                          <a:latin typeface="Calibri"/>
                        </a:rPr>
                        <a:t>114</a:t>
                      </a:r>
                    </a:p>
                  </a:txBody>
                  <a:tcPr marL="9525" marR="9525" marT="9525" marB="0" anchor="b">
                    <a:solidFill>
                      <a:srgbClr val="D0D8E8"/>
                    </a:solidFill>
                  </a:tcPr>
                </a:tc>
                <a:tc>
                  <a:txBody>
                    <a:bodyPr/>
                    <a:lstStyle/>
                    <a:p>
                      <a:pPr algn="r" fontAlgn="b"/>
                      <a:r>
                        <a:rPr lang="en-US" sz="1800" b="0" i="0" u="none" strike="noStrike" dirty="0">
                          <a:solidFill>
                            <a:srgbClr val="000000"/>
                          </a:solidFill>
                          <a:latin typeface="Calibri"/>
                        </a:rPr>
                        <a:t>120</a:t>
                      </a:r>
                    </a:p>
                  </a:txBody>
                  <a:tcPr marL="9525" marR="9525" marT="9525" marB="0" anchor="b">
                    <a:solidFill>
                      <a:srgbClr val="D0D8E8"/>
                    </a:solidFill>
                  </a:tcPr>
                </a:tc>
                <a:tc>
                  <a:txBody>
                    <a:bodyPr/>
                    <a:lstStyle/>
                    <a:p>
                      <a:pPr algn="r" fontAlgn="b"/>
                      <a:r>
                        <a:rPr lang="en-US" sz="1800" b="0" i="0" u="none" strike="noStrike" dirty="0">
                          <a:solidFill>
                            <a:srgbClr val="000000"/>
                          </a:solidFill>
                          <a:latin typeface="Calibri"/>
                        </a:rPr>
                        <a:t>128</a:t>
                      </a:r>
                    </a:p>
                  </a:txBody>
                  <a:tcPr marL="9525" marR="9525" marT="9525" marB="0" anchor="b">
                    <a:solidFill>
                      <a:srgbClr val="D0D8E8"/>
                    </a:solidFill>
                  </a:tcPr>
                </a:tc>
                <a:tc>
                  <a:txBody>
                    <a:bodyPr/>
                    <a:lstStyle/>
                    <a:p>
                      <a:pPr algn="r" fontAlgn="b"/>
                      <a:r>
                        <a:rPr lang="en-US" sz="1800" b="0" i="0" u="none" strike="noStrike" dirty="0">
                          <a:solidFill>
                            <a:srgbClr val="000000"/>
                          </a:solidFill>
                          <a:latin typeface="Calibri"/>
                        </a:rPr>
                        <a:t>135</a:t>
                      </a:r>
                    </a:p>
                  </a:txBody>
                  <a:tcPr marL="9525" marR="9525" marT="9525" marB="0" anchor="b">
                    <a:solidFill>
                      <a:srgbClr val="D0D8E8"/>
                    </a:solidFill>
                  </a:tcPr>
                </a:tc>
                <a:tc>
                  <a:txBody>
                    <a:bodyPr/>
                    <a:lstStyle/>
                    <a:p>
                      <a:pPr algn="r" fontAlgn="b"/>
                      <a:r>
                        <a:rPr lang="en-US" sz="1800" b="0" i="0" u="none" strike="noStrike" dirty="0">
                          <a:solidFill>
                            <a:srgbClr val="000000"/>
                          </a:solidFill>
                          <a:latin typeface="Calibri"/>
                        </a:rPr>
                        <a:t>143</a:t>
                      </a:r>
                    </a:p>
                  </a:txBody>
                  <a:tcPr marL="9525" marR="9525" marT="9525" marB="0" anchor="b">
                    <a:solidFill>
                      <a:srgbClr val="D0D8E8"/>
                    </a:solidFill>
                  </a:tcPr>
                </a:tc>
                <a:tc>
                  <a:txBody>
                    <a:bodyPr/>
                    <a:lstStyle/>
                    <a:p>
                      <a:pPr algn="r" fontAlgn="b"/>
                      <a:r>
                        <a:rPr lang="en-US" sz="1800" b="0" i="0" u="none" strike="noStrike" dirty="0">
                          <a:solidFill>
                            <a:srgbClr val="000000"/>
                          </a:solidFill>
                          <a:latin typeface="Calibri"/>
                        </a:rPr>
                        <a:t>152</a:t>
                      </a:r>
                    </a:p>
                  </a:txBody>
                  <a:tcPr marL="9525" marR="9525" marT="9525" marB="0" anchor="b">
                    <a:solidFill>
                      <a:srgbClr val="D0D8E8"/>
                    </a:solidFill>
                  </a:tcPr>
                </a:tc>
              </a:tr>
              <a:tr h="370840">
                <a:tc>
                  <a:txBody>
                    <a:bodyPr/>
                    <a:lstStyle/>
                    <a:p>
                      <a:pPr algn="l" fontAlgn="b"/>
                      <a:r>
                        <a:rPr lang="en-US" sz="1400" b="1" i="0" u="none" strike="noStrike" dirty="0">
                          <a:solidFill>
                            <a:srgbClr val="000000"/>
                          </a:solidFill>
                          <a:latin typeface="Arial"/>
                        </a:rPr>
                        <a:t>ATU</a:t>
                      </a:r>
                    </a:p>
                  </a:txBody>
                  <a:tcPr marL="9525" marR="9525" marT="9525" marB="0" anchor="b"/>
                </a:tc>
                <a:tc>
                  <a:txBody>
                    <a:bodyPr/>
                    <a:lstStyle/>
                    <a:p>
                      <a:pPr algn="r" fontAlgn="b"/>
                      <a:r>
                        <a:rPr lang="en-US" sz="1800" b="0" i="0" u="none" strike="noStrike" dirty="0">
                          <a:solidFill>
                            <a:srgbClr val="000000"/>
                          </a:solidFill>
                          <a:latin typeface="Calibri"/>
                        </a:rPr>
                        <a:t>58</a:t>
                      </a:r>
                    </a:p>
                  </a:txBody>
                  <a:tcPr marL="9525" marR="9525" marT="9525" marB="0" anchor="b"/>
                </a:tc>
                <a:tc>
                  <a:txBody>
                    <a:bodyPr/>
                    <a:lstStyle/>
                    <a:p>
                      <a:pPr algn="r" fontAlgn="b"/>
                      <a:r>
                        <a:rPr lang="en-US" sz="1800" b="0" i="0" u="none" strike="noStrike" dirty="0">
                          <a:solidFill>
                            <a:srgbClr val="000000"/>
                          </a:solidFill>
                          <a:latin typeface="Calibri"/>
                        </a:rPr>
                        <a:t>62</a:t>
                      </a:r>
                    </a:p>
                  </a:txBody>
                  <a:tcPr marL="9525" marR="9525" marT="9525" marB="0" anchor="b"/>
                </a:tc>
                <a:tc>
                  <a:txBody>
                    <a:bodyPr/>
                    <a:lstStyle/>
                    <a:p>
                      <a:pPr algn="r" fontAlgn="b"/>
                      <a:r>
                        <a:rPr lang="en-US" sz="1800" b="0" i="0" u="none" strike="noStrike" dirty="0">
                          <a:solidFill>
                            <a:srgbClr val="000000"/>
                          </a:solidFill>
                          <a:latin typeface="Calibri"/>
                        </a:rPr>
                        <a:t>66</a:t>
                      </a:r>
                    </a:p>
                  </a:txBody>
                  <a:tcPr marL="9525" marR="9525" marT="9525" marB="0" anchor="b"/>
                </a:tc>
                <a:tc>
                  <a:txBody>
                    <a:bodyPr/>
                    <a:lstStyle/>
                    <a:p>
                      <a:pPr algn="r" fontAlgn="b"/>
                      <a:r>
                        <a:rPr lang="en-US" sz="1800" b="0" i="0" u="none" strike="noStrike" dirty="0">
                          <a:solidFill>
                            <a:srgbClr val="000000"/>
                          </a:solidFill>
                          <a:latin typeface="Calibri"/>
                        </a:rPr>
                        <a:t>70</a:t>
                      </a:r>
                    </a:p>
                  </a:txBody>
                  <a:tcPr marL="9525" marR="9525" marT="9525" marB="0" anchor="b"/>
                </a:tc>
                <a:tc>
                  <a:txBody>
                    <a:bodyPr/>
                    <a:lstStyle/>
                    <a:p>
                      <a:pPr algn="r" fontAlgn="b"/>
                      <a:r>
                        <a:rPr lang="en-US" sz="1800" b="0" i="0" u="none" strike="noStrike" dirty="0">
                          <a:solidFill>
                            <a:srgbClr val="000000"/>
                          </a:solidFill>
                          <a:latin typeface="Calibri"/>
                        </a:rPr>
                        <a:t>74</a:t>
                      </a:r>
                    </a:p>
                  </a:txBody>
                  <a:tcPr marL="9525" marR="9525" marT="9525" marB="0" anchor="b"/>
                </a:tc>
                <a:tc>
                  <a:txBody>
                    <a:bodyPr/>
                    <a:lstStyle/>
                    <a:p>
                      <a:pPr algn="r" fontAlgn="b"/>
                      <a:r>
                        <a:rPr lang="en-US" sz="1800" b="0" i="0" u="none" strike="noStrike">
                          <a:solidFill>
                            <a:srgbClr val="000000"/>
                          </a:solidFill>
                          <a:latin typeface="Calibri"/>
                        </a:rPr>
                        <a:t>78</a:t>
                      </a:r>
                    </a:p>
                  </a:txBody>
                  <a:tcPr marL="9525" marR="9525" marT="9525" marB="0" anchor="b"/>
                </a:tc>
                <a:tc>
                  <a:txBody>
                    <a:bodyPr/>
                    <a:lstStyle/>
                    <a:p>
                      <a:pPr algn="r" fontAlgn="b"/>
                      <a:r>
                        <a:rPr lang="en-US" sz="1800" b="0" i="0" u="none" strike="noStrike">
                          <a:solidFill>
                            <a:srgbClr val="000000"/>
                          </a:solidFill>
                          <a:latin typeface="Calibri"/>
                        </a:rPr>
                        <a:t>83</a:t>
                      </a:r>
                    </a:p>
                  </a:txBody>
                  <a:tcPr marL="9525" marR="9525" marT="9525" marB="0" anchor="b"/>
                </a:tc>
                <a:tc>
                  <a:txBody>
                    <a:bodyPr/>
                    <a:lstStyle/>
                    <a:p>
                      <a:pPr algn="r" fontAlgn="b"/>
                      <a:r>
                        <a:rPr lang="en-US" sz="1800" b="0" i="0" u="none" strike="noStrike">
                          <a:solidFill>
                            <a:srgbClr val="000000"/>
                          </a:solidFill>
                          <a:latin typeface="Calibri"/>
                        </a:rPr>
                        <a:t>88</a:t>
                      </a:r>
                    </a:p>
                  </a:txBody>
                  <a:tcPr marL="9525" marR="9525" marT="9525" marB="0" anchor="b"/>
                </a:tc>
                <a:tc>
                  <a:txBody>
                    <a:bodyPr/>
                    <a:lstStyle/>
                    <a:p>
                      <a:pPr algn="r" fontAlgn="b"/>
                      <a:r>
                        <a:rPr lang="en-US" sz="1800" b="0" i="0" u="none" strike="noStrike">
                          <a:solidFill>
                            <a:srgbClr val="000000"/>
                          </a:solidFill>
                          <a:latin typeface="Calibri"/>
                        </a:rPr>
                        <a:t>93</a:t>
                      </a:r>
                    </a:p>
                  </a:txBody>
                  <a:tcPr marL="9525" marR="9525" marT="9525" marB="0" anchor="b"/>
                </a:tc>
                <a:tc>
                  <a:txBody>
                    <a:bodyPr/>
                    <a:lstStyle/>
                    <a:p>
                      <a:pPr algn="r" fontAlgn="b"/>
                      <a:r>
                        <a:rPr lang="en-US" sz="1800" b="0" i="0" u="none" strike="noStrike">
                          <a:solidFill>
                            <a:srgbClr val="000000"/>
                          </a:solidFill>
                          <a:latin typeface="Calibri"/>
                        </a:rPr>
                        <a:t>99</a:t>
                      </a:r>
                    </a:p>
                  </a:txBody>
                  <a:tcPr marL="9525" marR="9525" marT="9525" marB="0" anchor="b"/>
                </a:tc>
                <a:tc>
                  <a:txBody>
                    <a:bodyPr/>
                    <a:lstStyle/>
                    <a:p>
                      <a:pPr algn="r" fontAlgn="b"/>
                      <a:r>
                        <a:rPr lang="en-US" sz="1800" b="0" i="0" u="none" strike="noStrike">
                          <a:solidFill>
                            <a:srgbClr val="000000"/>
                          </a:solidFill>
                          <a:latin typeface="Calibri"/>
                        </a:rPr>
                        <a:t>105</a:t>
                      </a:r>
                    </a:p>
                  </a:txBody>
                  <a:tcPr marL="9525" marR="9525" marT="9525" marB="0" anchor="b"/>
                </a:tc>
              </a:tr>
              <a:tr h="370840">
                <a:tc>
                  <a:txBody>
                    <a:bodyPr/>
                    <a:lstStyle/>
                    <a:p>
                      <a:pPr algn="l" fontAlgn="b"/>
                      <a:r>
                        <a:rPr lang="en-US" sz="1400" b="1" i="0" u="none" strike="noStrike" dirty="0">
                          <a:solidFill>
                            <a:srgbClr val="000000"/>
                          </a:solidFill>
                          <a:latin typeface="Arial"/>
                        </a:rPr>
                        <a:t>HSU</a:t>
                      </a:r>
                    </a:p>
                  </a:txBody>
                  <a:tcPr marL="9525" marR="9525" marT="9525" marB="0" anchor="b"/>
                </a:tc>
                <a:tc>
                  <a:txBody>
                    <a:bodyPr/>
                    <a:lstStyle/>
                    <a:p>
                      <a:pPr algn="r" fontAlgn="b"/>
                      <a:r>
                        <a:rPr lang="en-US" sz="1800" b="0" i="0" u="none" strike="noStrike" dirty="0">
                          <a:solidFill>
                            <a:srgbClr val="000000"/>
                          </a:solidFill>
                          <a:latin typeface="Calibri"/>
                        </a:rPr>
                        <a:t>28</a:t>
                      </a:r>
                    </a:p>
                  </a:txBody>
                  <a:tcPr marL="9525" marR="9525" marT="9525" marB="0" anchor="b"/>
                </a:tc>
                <a:tc>
                  <a:txBody>
                    <a:bodyPr/>
                    <a:lstStyle/>
                    <a:p>
                      <a:pPr algn="r" fontAlgn="b"/>
                      <a:r>
                        <a:rPr lang="en-US" sz="1800" b="0" i="0" u="none" strike="noStrike" dirty="0">
                          <a:solidFill>
                            <a:srgbClr val="000000"/>
                          </a:solidFill>
                          <a:latin typeface="Calibri"/>
                        </a:rPr>
                        <a:t>29</a:t>
                      </a:r>
                    </a:p>
                  </a:txBody>
                  <a:tcPr marL="9525" marR="9525" marT="9525" marB="0" anchor="b"/>
                </a:tc>
                <a:tc>
                  <a:txBody>
                    <a:bodyPr/>
                    <a:lstStyle/>
                    <a:p>
                      <a:pPr algn="r" fontAlgn="b"/>
                      <a:r>
                        <a:rPr lang="en-US" sz="1800" b="0" i="0" u="none" strike="noStrike">
                          <a:solidFill>
                            <a:srgbClr val="000000"/>
                          </a:solidFill>
                          <a:latin typeface="Calibri"/>
                        </a:rPr>
                        <a:t>31</a:t>
                      </a:r>
                    </a:p>
                  </a:txBody>
                  <a:tcPr marL="9525" marR="9525" marT="9525" marB="0" anchor="b"/>
                </a:tc>
                <a:tc>
                  <a:txBody>
                    <a:bodyPr/>
                    <a:lstStyle/>
                    <a:p>
                      <a:pPr algn="r" fontAlgn="b"/>
                      <a:r>
                        <a:rPr lang="en-US" sz="1800" b="0" i="0" u="none" strike="noStrike">
                          <a:solidFill>
                            <a:srgbClr val="000000"/>
                          </a:solidFill>
                          <a:latin typeface="Calibri"/>
                        </a:rPr>
                        <a:t>33</a:t>
                      </a:r>
                    </a:p>
                  </a:txBody>
                  <a:tcPr marL="9525" marR="9525" marT="9525" marB="0" anchor="b"/>
                </a:tc>
                <a:tc>
                  <a:txBody>
                    <a:bodyPr/>
                    <a:lstStyle/>
                    <a:p>
                      <a:pPr algn="r" fontAlgn="b"/>
                      <a:r>
                        <a:rPr lang="en-US" sz="1800" b="0" i="0" u="none" strike="noStrike">
                          <a:solidFill>
                            <a:srgbClr val="000000"/>
                          </a:solidFill>
                          <a:latin typeface="Calibri"/>
                        </a:rPr>
                        <a:t>35</a:t>
                      </a:r>
                    </a:p>
                  </a:txBody>
                  <a:tcPr marL="9525" marR="9525" marT="9525" marB="0" anchor="b"/>
                </a:tc>
                <a:tc>
                  <a:txBody>
                    <a:bodyPr/>
                    <a:lstStyle/>
                    <a:p>
                      <a:pPr algn="r" fontAlgn="b"/>
                      <a:r>
                        <a:rPr lang="en-US" sz="1800" b="0" i="0" u="none" strike="noStrike" dirty="0">
                          <a:solidFill>
                            <a:srgbClr val="000000"/>
                          </a:solidFill>
                          <a:latin typeface="Calibri"/>
                        </a:rPr>
                        <a:t>37</a:t>
                      </a:r>
                    </a:p>
                  </a:txBody>
                  <a:tcPr marL="9525" marR="9525" marT="9525" marB="0" anchor="b"/>
                </a:tc>
                <a:tc>
                  <a:txBody>
                    <a:bodyPr/>
                    <a:lstStyle/>
                    <a:p>
                      <a:pPr algn="r" fontAlgn="b"/>
                      <a:r>
                        <a:rPr lang="en-US" sz="1800" b="0" i="0" u="none" strike="noStrike">
                          <a:solidFill>
                            <a:srgbClr val="000000"/>
                          </a:solidFill>
                          <a:latin typeface="Calibri"/>
                        </a:rPr>
                        <a:t>39</a:t>
                      </a:r>
                    </a:p>
                  </a:txBody>
                  <a:tcPr marL="9525" marR="9525" marT="9525" marB="0" anchor="b"/>
                </a:tc>
                <a:tc>
                  <a:txBody>
                    <a:bodyPr/>
                    <a:lstStyle/>
                    <a:p>
                      <a:pPr algn="r" fontAlgn="b"/>
                      <a:r>
                        <a:rPr lang="en-US" sz="1800" b="0" i="0" u="none" strike="noStrike" dirty="0">
                          <a:solidFill>
                            <a:srgbClr val="000000"/>
                          </a:solidFill>
                          <a:latin typeface="Calibri"/>
                        </a:rPr>
                        <a:t>42</a:t>
                      </a:r>
                    </a:p>
                  </a:txBody>
                  <a:tcPr marL="9525" marR="9525" marT="9525" marB="0" anchor="b"/>
                </a:tc>
                <a:tc>
                  <a:txBody>
                    <a:bodyPr/>
                    <a:lstStyle/>
                    <a:p>
                      <a:pPr algn="r" fontAlgn="b"/>
                      <a:r>
                        <a:rPr lang="en-US" sz="1800" b="0" i="0" u="none" strike="noStrike">
                          <a:solidFill>
                            <a:srgbClr val="000000"/>
                          </a:solidFill>
                          <a:latin typeface="Calibri"/>
                        </a:rPr>
                        <a:t>44</a:t>
                      </a:r>
                    </a:p>
                  </a:txBody>
                  <a:tcPr marL="9525" marR="9525" marT="9525" marB="0" anchor="b"/>
                </a:tc>
                <a:tc>
                  <a:txBody>
                    <a:bodyPr/>
                    <a:lstStyle/>
                    <a:p>
                      <a:pPr algn="r" fontAlgn="b"/>
                      <a:r>
                        <a:rPr lang="en-US" sz="1800" b="0" i="0" u="none" strike="noStrike">
                          <a:solidFill>
                            <a:srgbClr val="000000"/>
                          </a:solidFill>
                          <a:latin typeface="Calibri"/>
                        </a:rPr>
                        <a:t>47</a:t>
                      </a:r>
                    </a:p>
                  </a:txBody>
                  <a:tcPr marL="9525" marR="9525" marT="9525" marB="0" anchor="b"/>
                </a:tc>
                <a:tc>
                  <a:txBody>
                    <a:bodyPr/>
                    <a:lstStyle/>
                    <a:p>
                      <a:pPr algn="r" fontAlgn="b"/>
                      <a:r>
                        <a:rPr lang="en-US" sz="1800" b="0" i="0" u="none" strike="noStrike" dirty="0">
                          <a:solidFill>
                            <a:srgbClr val="000000"/>
                          </a:solidFill>
                          <a:latin typeface="Calibri"/>
                        </a:rPr>
                        <a:t>50</a:t>
                      </a:r>
                    </a:p>
                  </a:txBody>
                  <a:tcPr marL="9525" marR="9525" marT="9525" marB="0" anchor="b"/>
                </a:tc>
              </a:tr>
              <a:tr h="370840">
                <a:tc>
                  <a:txBody>
                    <a:bodyPr/>
                    <a:lstStyle/>
                    <a:p>
                      <a:pPr algn="l" fontAlgn="b"/>
                      <a:r>
                        <a:rPr lang="en-US" sz="1400" b="1" i="0" u="none" strike="noStrike" dirty="0">
                          <a:solidFill>
                            <a:srgbClr val="000000"/>
                          </a:solidFill>
                          <a:latin typeface="Arial"/>
                        </a:rPr>
                        <a:t>SAUM</a:t>
                      </a:r>
                    </a:p>
                  </a:txBody>
                  <a:tcPr marL="9525" marR="9525" marT="9525" marB="0" anchor="b"/>
                </a:tc>
                <a:tc>
                  <a:txBody>
                    <a:bodyPr/>
                    <a:lstStyle/>
                    <a:p>
                      <a:pPr algn="r" fontAlgn="b"/>
                      <a:r>
                        <a:rPr lang="en-US" sz="1800" b="0" i="0" u="none" strike="noStrike">
                          <a:solidFill>
                            <a:srgbClr val="000000"/>
                          </a:solidFill>
                          <a:latin typeface="Calibri"/>
                        </a:rPr>
                        <a:t>22</a:t>
                      </a:r>
                    </a:p>
                  </a:txBody>
                  <a:tcPr marL="9525" marR="9525" marT="9525" marB="0" anchor="b"/>
                </a:tc>
                <a:tc>
                  <a:txBody>
                    <a:bodyPr/>
                    <a:lstStyle/>
                    <a:p>
                      <a:pPr algn="r" fontAlgn="b"/>
                      <a:r>
                        <a:rPr lang="en-US" sz="1800" b="0" i="0" u="none" strike="noStrike">
                          <a:solidFill>
                            <a:srgbClr val="000000"/>
                          </a:solidFill>
                          <a:latin typeface="Calibri"/>
                        </a:rPr>
                        <a:t>24</a:t>
                      </a:r>
                    </a:p>
                  </a:txBody>
                  <a:tcPr marL="9525" marR="9525" marT="9525" marB="0" anchor="b"/>
                </a:tc>
                <a:tc>
                  <a:txBody>
                    <a:bodyPr/>
                    <a:lstStyle/>
                    <a:p>
                      <a:pPr algn="r" fontAlgn="b"/>
                      <a:r>
                        <a:rPr lang="en-US" sz="1800" b="0" i="0" u="none" strike="noStrike" dirty="0">
                          <a:solidFill>
                            <a:srgbClr val="000000"/>
                          </a:solidFill>
                          <a:latin typeface="Calibri"/>
                        </a:rPr>
                        <a:t>25</a:t>
                      </a:r>
                    </a:p>
                  </a:txBody>
                  <a:tcPr marL="9525" marR="9525" marT="9525" marB="0" anchor="b"/>
                </a:tc>
                <a:tc>
                  <a:txBody>
                    <a:bodyPr/>
                    <a:lstStyle/>
                    <a:p>
                      <a:pPr algn="r" fontAlgn="b"/>
                      <a:r>
                        <a:rPr lang="en-US" sz="1800" b="0" i="0" u="none" strike="noStrike">
                          <a:solidFill>
                            <a:srgbClr val="000000"/>
                          </a:solidFill>
                          <a:latin typeface="Calibri"/>
                        </a:rPr>
                        <a:t>26</a:t>
                      </a:r>
                    </a:p>
                  </a:txBody>
                  <a:tcPr marL="9525" marR="9525" marT="9525" marB="0" anchor="b"/>
                </a:tc>
                <a:tc>
                  <a:txBody>
                    <a:bodyPr/>
                    <a:lstStyle/>
                    <a:p>
                      <a:pPr algn="r" fontAlgn="b"/>
                      <a:r>
                        <a:rPr lang="en-US" sz="1800" b="0" i="0" u="none" strike="noStrike">
                          <a:solidFill>
                            <a:srgbClr val="000000"/>
                          </a:solidFill>
                          <a:latin typeface="Calibri"/>
                        </a:rPr>
                        <a:t>28</a:t>
                      </a:r>
                    </a:p>
                  </a:txBody>
                  <a:tcPr marL="9525" marR="9525" marT="9525" marB="0" anchor="b"/>
                </a:tc>
                <a:tc>
                  <a:txBody>
                    <a:bodyPr/>
                    <a:lstStyle/>
                    <a:p>
                      <a:pPr algn="r" fontAlgn="b"/>
                      <a:r>
                        <a:rPr lang="en-US" sz="1800" b="0" i="0" u="none" strike="noStrike" dirty="0">
                          <a:solidFill>
                            <a:srgbClr val="000000"/>
                          </a:solidFill>
                          <a:latin typeface="Calibri"/>
                        </a:rPr>
                        <a:t>30</a:t>
                      </a:r>
                    </a:p>
                  </a:txBody>
                  <a:tcPr marL="9525" marR="9525" marT="9525" marB="0" anchor="b"/>
                </a:tc>
                <a:tc>
                  <a:txBody>
                    <a:bodyPr/>
                    <a:lstStyle/>
                    <a:p>
                      <a:pPr algn="r" fontAlgn="b"/>
                      <a:r>
                        <a:rPr lang="en-US" sz="1800" b="0" i="0" u="none" strike="noStrike" dirty="0">
                          <a:solidFill>
                            <a:srgbClr val="000000"/>
                          </a:solidFill>
                          <a:latin typeface="Calibri"/>
                        </a:rPr>
                        <a:t>31</a:t>
                      </a:r>
                    </a:p>
                  </a:txBody>
                  <a:tcPr marL="9525" marR="9525" marT="9525" marB="0" anchor="b"/>
                </a:tc>
                <a:tc>
                  <a:txBody>
                    <a:bodyPr/>
                    <a:lstStyle/>
                    <a:p>
                      <a:pPr algn="r" fontAlgn="b"/>
                      <a:r>
                        <a:rPr lang="en-US" sz="1800" b="0" i="0" u="none" strike="noStrike">
                          <a:solidFill>
                            <a:srgbClr val="000000"/>
                          </a:solidFill>
                          <a:latin typeface="Calibri"/>
                        </a:rPr>
                        <a:t>33</a:t>
                      </a:r>
                    </a:p>
                  </a:txBody>
                  <a:tcPr marL="9525" marR="9525" marT="9525" marB="0" anchor="b"/>
                </a:tc>
                <a:tc>
                  <a:txBody>
                    <a:bodyPr/>
                    <a:lstStyle/>
                    <a:p>
                      <a:pPr algn="r" fontAlgn="b"/>
                      <a:r>
                        <a:rPr lang="en-US" sz="1800" b="0" i="0" u="none" strike="noStrike">
                          <a:solidFill>
                            <a:srgbClr val="000000"/>
                          </a:solidFill>
                          <a:latin typeface="Calibri"/>
                        </a:rPr>
                        <a:t>35</a:t>
                      </a:r>
                    </a:p>
                  </a:txBody>
                  <a:tcPr marL="9525" marR="9525" marT="9525" marB="0" anchor="b"/>
                </a:tc>
                <a:tc>
                  <a:txBody>
                    <a:bodyPr/>
                    <a:lstStyle/>
                    <a:p>
                      <a:pPr algn="r" fontAlgn="b"/>
                      <a:r>
                        <a:rPr lang="en-US" sz="1800" b="0" i="0" u="none" strike="noStrike">
                          <a:solidFill>
                            <a:srgbClr val="000000"/>
                          </a:solidFill>
                          <a:latin typeface="Calibri"/>
                        </a:rPr>
                        <a:t>38</a:t>
                      </a:r>
                    </a:p>
                  </a:txBody>
                  <a:tcPr marL="9525" marR="9525" marT="9525" marB="0" anchor="b"/>
                </a:tc>
                <a:tc>
                  <a:txBody>
                    <a:bodyPr/>
                    <a:lstStyle/>
                    <a:p>
                      <a:pPr algn="r" fontAlgn="b"/>
                      <a:r>
                        <a:rPr lang="en-US" sz="1800" b="0" i="0" u="none" strike="noStrike">
                          <a:solidFill>
                            <a:srgbClr val="000000"/>
                          </a:solidFill>
                          <a:latin typeface="Calibri"/>
                        </a:rPr>
                        <a:t>40</a:t>
                      </a:r>
                    </a:p>
                  </a:txBody>
                  <a:tcPr marL="9525" marR="9525" marT="9525" marB="0" anchor="b"/>
                </a:tc>
              </a:tr>
              <a:tr h="370840">
                <a:tc>
                  <a:txBody>
                    <a:bodyPr/>
                    <a:lstStyle/>
                    <a:p>
                      <a:pPr algn="l" fontAlgn="b"/>
                      <a:r>
                        <a:rPr lang="en-US" sz="1400" b="1" i="0" u="none" strike="noStrike" dirty="0">
                          <a:solidFill>
                            <a:srgbClr val="000000"/>
                          </a:solidFill>
                          <a:latin typeface="Arial"/>
                        </a:rPr>
                        <a:t>UAF</a:t>
                      </a:r>
                    </a:p>
                  </a:txBody>
                  <a:tcPr marL="9525" marR="9525" marT="9525" marB="0" anchor="b"/>
                </a:tc>
                <a:tc>
                  <a:txBody>
                    <a:bodyPr/>
                    <a:lstStyle/>
                    <a:p>
                      <a:pPr algn="r" fontAlgn="b"/>
                      <a:r>
                        <a:rPr lang="en-US" sz="1800" b="0" i="0" u="none" strike="noStrike">
                          <a:solidFill>
                            <a:srgbClr val="000000"/>
                          </a:solidFill>
                          <a:latin typeface="Calibri"/>
                        </a:rPr>
                        <a:t>150</a:t>
                      </a:r>
                    </a:p>
                  </a:txBody>
                  <a:tcPr marL="9525" marR="9525" marT="9525" marB="0" anchor="b"/>
                </a:tc>
                <a:tc>
                  <a:txBody>
                    <a:bodyPr/>
                    <a:lstStyle/>
                    <a:p>
                      <a:pPr algn="r" fontAlgn="b"/>
                      <a:r>
                        <a:rPr lang="en-US" sz="1800" b="0" i="0" u="none" strike="noStrike">
                          <a:solidFill>
                            <a:srgbClr val="000000"/>
                          </a:solidFill>
                          <a:latin typeface="Calibri"/>
                        </a:rPr>
                        <a:t>159</a:t>
                      </a:r>
                    </a:p>
                  </a:txBody>
                  <a:tcPr marL="9525" marR="9525" marT="9525" marB="0" anchor="b"/>
                </a:tc>
                <a:tc>
                  <a:txBody>
                    <a:bodyPr/>
                    <a:lstStyle/>
                    <a:p>
                      <a:pPr algn="r" fontAlgn="b"/>
                      <a:r>
                        <a:rPr lang="en-US" sz="1800" b="0" i="0" u="none" strike="noStrike">
                          <a:solidFill>
                            <a:srgbClr val="000000"/>
                          </a:solidFill>
                          <a:latin typeface="Calibri"/>
                        </a:rPr>
                        <a:t>168</a:t>
                      </a:r>
                    </a:p>
                  </a:txBody>
                  <a:tcPr marL="9525" marR="9525" marT="9525" marB="0" anchor="b"/>
                </a:tc>
                <a:tc>
                  <a:txBody>
                    <a:bodyPr/>
                    <a:lstStyle/>
                    <a:p>
                      <a:pPr algn="r" fontAlgn="b"/>
                      <a:r>
                        <a:rPr lang="en-US" sz="1800" b="0" i="0" u="none" strike="noStrike" dirty="0">
                          <a:solidFill>
                            <a:srgbClr val="000000"/>
                          </a:solidFill>
                          <a:latin typeface="Calibri"/>
                        </a:rPr>
                        <a:t>178</a:t>
                      </a:r>
                    </a:p>
                  </a:txBody>
                  <a:tcPr marL="9525" marR="9525" marT="9525" marB="0" anchor="b"/>
                </a:tc>
                <a:tc>
                  <a:txBody>
                    <a:bodyPr/>
                    <a:lstStyle/>
                    <a:p>
                      <a:pPr algn="r" fontAlgn="b"/>
                      <a:r>
                        <a:rPr lang="en-US" sz="1800" b="0" i="0" u="none" strike="noStrike">
                          <a:solidFill>
                            <a:srgbClr val="000000"/>
                          </a:solidFill>
                          <a:latin typeface="Calibri"/>
                        </a:rPr>
                        <a:t>189</a:t>
                      </a:r>
                    </a:p>
                  </a:txBody>
                  <a:tcPr marL="9525" marR="9525" marT="9525" marB="0" anchor="b"/>
                </a:tc>
                <a:tc>
                  <a:txBody>
                    <a:bodyPr/>
                    <a:lstStyle/>
                    <a:p>
                      <a:pPr algn="r" fontAlgn="b"/>
                      <a:r>
                        <a:rPr lang="en-US" sz="1800" b="0" i="0" u="none" strike="noStrike">
                          <a:solidFill>
                            <a:srgbClr val="000000"/>
                          </a:solidFill>
                          <a:latin typeface="Calibri"/>
                        </a:rPr>
                        <a:t>200</a:t>
                      </a:r>
                    </a:p>
                  </a:txBody>
                  <a:tcPr marL="9525" marR="9525" marT="9525" marB="0" anchor="b"/>
                </a:tc>
                <a:tc>
                  <a:txBody>
                    <a:bodyPr/>
                    <a:lstStyle/>
                    <a:p>
                      <a:pPr algn="r" fontAlgn="b"/>
                      <a:r>
                        <a:rPr lang="en-US" sz="1800" b="0" i="0" u="none" strike="noStrike" dirty="0">
                          <a:solidFill>
                            <a:srgbClr val="000000"/>
                          </a:solidFill>
                          <a:latin typeface="Calibri"/>
                        </a:rPr>
                        <a:t>212</a:t>
                      </a:r>
                    </a:p>
                  </a:txBody>
                  <a:tcPr marL="9525" marR="9525" marT="9525" marB="0" anchor="b"/>
                </a:tc>
                <a:tc>
                  <a:txBody>
                    <a:bodyPr/>
                    <a:lstStyle/>
                    <a:p>
                      <a:pPr algn="r" fontAlgn="b"/>
                      <a:r>
                        <a:rPr lang="en-US" sz="1800" b="0" i="0" u="none" strike="noStrike" dirty="0">
                          <a:solidFill>
                            <a:srgbClr val="000000"/>
                          </a:solidFill>
                          <a:latin typeface="Calibri"/>
                        </a:rPr>
                        <a:t>225</a:t>
                      </a:r>
                    </a:p>
                  </a:txBody>
                  <a:tcPr marL="9525" marR="9525" marT="9525" marB="0" anchor="b"/>
                </a:tc>
                <a:tc>
                  <a:txBody>
                    <a:bodyPr/>
                    <a:lstStyle/>
                    <a:p>
                      <a:pPr algn="r" fontAlgn="b"/>
                      <a:r>
                        <a:rPr lang="en-US" sz="1800" b="0" i="0" u="none" strike="noStrike">
                          <a:solidFill>
                            <a:srgbClr val="000000"/>
                          </a:solidFill>
                          <a:latin typeface="Calibri"/>
                        </a:rPr>
                        <a:t>239</a:t>
                      </a:r>
                    </a:p>
                  </a:txBody>
                  <a:tcPr marL="9525" marR="9525" marT="9525" marB="0" anchor="b"/>
                </a:tc>
                <a:tc>
                  <a:txBody>
                    <a:bodyPr/>
                    <a:lstStyle/>
                    <a:p>
                      <a:pPr algn="r" fontAlgn="b"/>
                      <a:r>
                        <a:rPr lang="en-US" sz="1800" b="0" i="0" u="none" strike="noStrike">
                          <a:solidFill>
                            <a:srgbClr val="000000"/>
                          </a:solidFill>
                          <a:latin typeface="Calibri"/>
                        </a:rPr>
                        <a:t>253</a:t>
                      </a:r>
                    </a:p>
                  </a:txBody>
                  <a:tcPr marL="9525" marR="9525" marT="9525" marB="0" anchor="b"/>
                </a:tc>
                <a:tc>
                  <a:txBody>
                    <a:bodyPr/>
                    <a:lstStyle/>
                    <a:p>
                      <a:pPr algn="r" fontAlgn="b"/>
                      <a:r>
                        <a:rPr lang="en-US" sz="1800" b="0" i="0" u="none" strike="noStrike">
                          <a:solidFill>
                            <a:srgbClr val="000000"/>
                          </a:solidFill>
                          <a:latin typeface="Calibri"/>
                        </a:rPr>
                        <a:t>268</a:t>
                      </a:r>
                    </a:p>
                  </a:txBody>
                  <a:tcPr marL="9525" marR="9525" marT="9525" marB="0" anchor="b"/>
                </a:tc>
              </a:tr>
              <a:tr h="370840">
                <a:tc>
                  <a:txBody>
                    <a:bodyPr/>
                    <a:lstStyle/>
                    <a:p>
                      <a:pPr algn="l" fontAlgn="b"/>
                      <a:r>
                        <a:rPr lang="en-US" sz="1400" b="1" i="0" u="none" strike="noStrike" dirty="0">
                          <a:solidFill>
                            <a:srgbClr val="000000"/>
                          </a:solidFill>
                          <a:latin typeface="Arial"/>
                        </a:rPr>
                        <a:t>UAFS</a:t>
                      </a:r>
                    </a:p>
                  </a:txBody>
                  <a:tcPr marL="9525" marR="9525" marT="9525" marB="0" anchor="b"/>
                </a:tc>
                <a:tc>
                  <a:txBody>
                    <a:bodyPr/>
                    <a:lstStyle/>
                    <a:p>
                      <a:pPr algn="r" fontAlgn="b"/>
                      <a:r>
                        <a:rPr lang="en-US" sz="1800" b="0" i="0" u="none" strike="noStrike">
                          <a:solidFill>
                            <a:srgbClr val="000000"/>
                          </a:solidFill>
                          <a:latin typeface="Calibri"/>
                        </a:rPr>
                        <a:t>24</a:t>
                      </a:r>
                    </a:p>
                  </a:txBody>
                  <a:tcPr marL="9525" marR="9525" marT="9525" marB="0" anchor="b"/>
                </a:tc>
                <a:tc>
                  <a:txBody>
                    <a:bodyPr/>
                    <a:lstStyle/>
                    <a:p>
                      <a:pPr algn="r" fontAlgn="b"/>
                      <a:r>
                        <a:rPr lang="en-US" sz="1800" b="0" i="0" u="none" strike="noStrike">
                          <a:solidFill>
                            <a:srgbClr val="000000"/>
                          </a:solidFill>
                          <a:latin typeface="Calibri"/>
                        </a:rPr>
                        <a:t>25</a:t>
                      </a:r>
                    </a:p>
                  </a:txBody>
                  <a:tcPr marL="9525" marR="9525" marT="9525" marB="0" anchor="b"/>
                </a:tc>
                <a:tc>
                  <a:txBody>
                    <a:bodyPr/>
                    <a:lstStyle/>
                    <a:p>
                      <a:pPr algn="r" fontAlgn="b"/>
                      <a:r>
                        <a:rPr lang="en-US" sz="1800" b="0" i="0" u="none" strike="noStrike">
                          <a:solidFill>
                            <a:srgbClr val="000000"/>
                          </a:solidFill>
                          <a:latin typeface="Calibri"/>
                        </a:rPr>
                        <a:t>27</a:t>
                      </a:r>
                    </a:p>
                  </a:txBody>
                  <a:tcPr marL="9525" marR="9525" marT="9525" marB="0" anchor="b"/>
                </a:tc>
                <a:tc>
                  <a:txBody>
                    <a:bodyPr/>
                    <a:lstStyle/>
                    <a:p>
                      <a:pPr algn="r" fontAlgn="b"/>
                      <a:r>
                        <a:rPr lang="en-US" sz="1800" b="0" i="0" u="none" strike="noStrike" dirty="0">
                          <a:solidFill>
                            <a:srgbClr val="000000"/>
                          </a:solidFill>
                          <a:latin typeface="Calibri"/>
                        </a:rPr>
                        <a:t>28</a:t>
                      </a:r>
                    </a:p>
                  </a:txBody>
                  <a:tcPr marL="9525" marR="9525" marT="9525" marB="0" anchor="b"/>
                </a:tc>
                <a:tc>
                  <a:txBody>
                    <a:bodyPr/>
                    <a:lstStyle/>
                    <a:p>
                      <a:pPr algn="r" fontAlgn="b"/>
                      <a:r>
                        <a:rPr lang="en-US" sz="1800" b="0" i="0" u="none" strike="noStrike" dirty="0">
                          <a:solidFill>
                            <a:srgbClr val="000000"/>
                          </a:solidFill>
                          <a:latin typeface="Calibri"/>
                        </a:rPr>
                        <a:t>30</a:t>
                      </a:r>
                    </a:p>
                  </a:txBody>
                  <a:tcPr marL="9525" marR="9525" marT="9525" marB="0" anchor="b"/>
                </a:tc>
                <a:tc>
                  <a:txBody>
                    <a:bodyPr/>
                    <a:lstStyle/>
                    <a:p>
                      <a:pPr algn="r" fontAlgn="b"/>
                      <a:r>
                        <a:rPr lang="en-US" sz="1800" b="0" i="0" u="none" strike="noStrike">
                          <a:solidFill>
                            <a:srgbClr val="000000"/>
                          </a:solidFill>
                          <a:latin typeface="Calibri"/>
                        </a:rPr>
                        <a:t>32</a:t>
                      </a:r>
                    </a:p>
                  </a:txBody>
                  <a:tcPr marL="9525" marR="9525" marT="9525" marB="0" anchor="b"/>
                </a:tc>
                <a:tc>
                  <a:txBody>
                    <a:bodyPr/>
                    <a:lstStyle/>
                    <a:p>
                      <a:pPr algn="r" fontAlgn="b"/>
                      <a:r>
                        <a:rPr lang="en-US" sz="1800" b="0" i="0" u="none" strike="noStrike">
                          <a:solidFill>
                            <a:srgbClr val="000000"/>
                          </a:solidFill>
                          <a:latin typeface="Calibri"/>
                        </a:rPr>
                        <a:t>34</a:t>
                      </a:r>
                    </a:p>
                  </a:txBody>
                  <a:tcPr marL="9525" marR="9525" marT="9525" marB="0" anchor="b"/>
                </a:tc>
                <a:tc>
                  <a:txBody>
                    <a:bodyPr/>
                    <a:lstStyle/>
                    <a:p>
                      <a:pPr algn="r" fontAlgn="b"/>
                      <a:r>
                        <a:rPr lang="en-US" sz="1800" b="0" i="0" u="none" strike="noStrike" dirty="0">
                          <a:solidFill>
                            <a:srgbClr val="000000"/>
                          </a:solidFill>
                          <a:latin typeface="Calibri"/>
                        </a:rPr>
                        <a:t>36</a:t>
                      </a:r>
                    </a:p>
                  </a:txBody>
                  <a:tcPr marL="9525" marR="9525" marT="9525" marB="0" anchor="b"/>
                </a:tc>
                <a:tc>
                  <a:txBody>
                    <a:bodyPr/>
                    <a:lstStyle/>
                    <a:p>
                      <a:pPr algn="r" fontAlgn="b"/>
                      <a:r>
                        <a:rPr lang="en-US" sz="1800" b="0" i="0" u="none" strike="noStrike">
                          <a:solidFill>
                            <a:srgbClr val="000000"/>
                          </a:solidFill>
                          <a:latin typeface="Calibri"/>
                        </a:rPr>
                        <a:t>38</a:t>
                      </a:r>
                    </a:p>
                  </a:txBody>
                  <a:tcPr marL="9525" marR="9525" marT="9525" marB="0" anchor="b"/>
                </a:tc>
                <a:tc>
                  <a:txBody>
                    <a:bodyPr/>
                    <a:lstStyle/>
                    <a:p>
                      <a:pPr algn="r" fontAlgn="b"/>
                      <a:r>
                        <a:rPr lang="en-US" sz="1800" b="0" i="0" u="none" strike="noStrike">
                          <a:solidFill>
                            <a:srgbClr val="000000"/>
                          </a:solidFill>
                          <a:latin typeface="Calibri"/>
                        </a:rPr>
                        <a:t>40</a:t>
                      </a:r>
                    </a:p>
                  </a:txBody>
                  <a:tcPr marL="9525" marR="9525" marT="9525" marB="0" anchor="b"/>
                </a:tc>
                <a:tc>
                  <a:txBody>
                    <a:bodyPr/>
                    <a:lstStyle/>
                    <a:p>
                      <a:pPr algn="r" fontAlgn="b"/>
                      <a:r>
                        <a:rPr lang="en-US" sz="1800" b="0" i="0" u="none" strike="noStrike">
                          <a:solidFill>
                            <a:srgbClr val="000000"/>
                          </a:solidFill>
                          <a:latin typeface="Calibri"/>
                        </a:rPr>
                        <a:t>43</a:t>
                      </a:r>
                    </a:p>
                  </a:txBody>
                  <a:tcPr marL="9525" marR="9525" marT="9525" marB="0" anchor="b"/>
                </a:tc>
              </a:tr>
              <a:tr h="370840">
                <a:tc>
                  <a:txBody>
                    <a:bodyPr/>
                    <a:lstStyle/>
                    <a:p>
                      <a:pPr algn="l" fontAlgn="b"/>
                      <a:r>
                        <a:rPr lang="en-US" sz="1400" b="1" i="0" u="none" strike="noStrike" dirty="0">
                          <a:solidFill>
                            <a:srgbClr val="000000"/>
                          </a:solidFill>
                          <a:latin typeface="Arial"/>
                        </a:rPr>
                        <a:t>UALR</a:t>
                      </a:r>
                    </a:p>
                  </a:txBody>
                  <a:tcPr marL="9525" marR="9525" marT="9525" marB="0" anchor="b"/>
                </a:tc>
                <a:tc>
                  <a:txBody>
                    <a:bodyPr/>
                    <a:lstStyle/>
                    <a:p>
                      <a:pPr algn="r" fontAlgn="b"/>
                      <a:r>
                        <a:rPr lang="en-US" sz="1800" b="0" i="0" u="none" strike="noStrike">
                          <a:solidFill>
                            <a:srgbClr val="000000"/>
                          </a:solidFill>
                          <a:latin typeface="Calibri"/>
                        </a:rPr>
                        <a:t>65</a:t>
                      </a:r>
                    </a:p>
                  </a:txBody>
                  <a:tcPr marL="9525" marR="9525" marT="9525" marB="0" anchor="b"/>
                </a:tc>
                <a:tc>
                  <a:txBody>
                    <a:bodyPr/>
                    <a:lstStyle/>
                    <a:p>
                      <a:pPr algn="r" fontAlgn="b"/>
                      <a:r>
                        <a:rPr lang="en-US" sz="1800" b="0" i="0" u="none" strike="noStrike">
                          <a:solidFill>
                            <a:srgbClr val="000000"/>
                          </a:solidFill>
                          <a:latin typeface="Calibri"/>
                        </a:rPr>
                        <a:t>69</a:t>
                      </a:r>
                    </a:p>
                  </a:txBody>
                  <a:tcPr marL="9525" marR="9525" marT="9525" marB="0" anchor="b"/>
                </a:tc>
                <a:tc>
                  <a:txBody>
                    <a:bodyPr/>
                    <a:lstStyle/>
                    <a:p>
                      <a:pPr algn="r" fontAlgn="b"/>
                      <a:r>
                        <a:rPr lang="en-US" sz="1800" b="0" i="0" u="none" strike="noStrike">
                          <a:solidFill>
                            <a:srgbClr val="000000"/>
                          </a:solidFill>
                          <a:latin typeface="Calibri"/>
                        </a:rPr>
                        <a:t>73</a:t>
                      </a:r>
                    </a:p>
                  </a:txBody>
                  <a:tcPr marL="9525" marR="9525" marT="9525" marB="0" anchor="b"/>
                </a:tc>
                <a:tc>
                  <a:txBody>
                    <a:bodyPr/>
                    <a:lstStyle/>
                    <a:p>
                      <a:pPr algn="r" fontAlgn="b"/>
                      <a:r>
                        <a:rPr lang="en-US" sz="1800" b="0" i="0" u="none" strike="noStrike">
                          <a:solidFill>
                            <a:srgbClr val="000000"/>
                          </a:solidFill>
                          <a:latin typeface="Calibri"/>
                        </a:rPr>
                        <a:t>77</a:t>
                      </a:r>
                    </a:p>
                  </a:txBody>
                  <a:tcPr marL="9525" marR="9525" marT="9525" marB="0" anchor="b"/>
                </a:tc>
                <a:tc>
                  <a:txBody>
                    <a:bodyPr/>
                    <a:lstStyle/>
                    <a:p>
                      <a:pPr algn="r" fontAlgn="b"/>
                      <a:r>
                        <a:rPr lang="en-US" sz="1800" b="0" i="0" u="none" strike="noStrike" dirty="0">
                          <a:solidFill>
                            <a:srgbClr val="000000"/>
                          </a:solidFill>
                          <a:latin typeface="Calibri"/>
                        </a:rPr>
                        <a:t>82</a:t>
                      </a:r>
                    </a:p>
                  </a:txBody>
                  <a:tcPr marL="9525" marR="9525" marT="9525" marB="0" anchor="b"/>
                </a:tc>
                <a:tc>
                  <a:txBody>
                    <a:bodyPr/>
                    <a:lstStyle/>
                    <a:p>
                      <a:pPr algn="r" fontAlgn="b"/>
                      <a:r>
                        <a:rPr lang="en-US" sz="1800" b="0" i="0" u="none" strike="noStrike">
                          <a:solidFill>
                            <a:srgbClr val="000000"/>
                          </a:solidFill>
                          <a:latin typeface="Calibri"/>
                        </a:rPr>
                        <a:t>87</a:t>
                      </a:r>
                    </a:p>
                  </a:txBody>
                  <a:tcPr marL="9525" marR="9525" marT="9525" marB="0" anchor="b"/>
                </a:tc>
                <a:tc>
                  <a:txBody>
                    <a:bodyPr/>
                    <a:lstStyle/>
                    <a:p>
                      <a:pPr algn="r" fontAlgn="b"/>
                      <a:r>
                        <a:rPr lang="en-US" sz="1800" b="0" i="0" u="none" strike="noStrike">
                          <a:solidFill>
                            <a:srgbClr val="000000"/>
                          </a:solidFill>
                          <a:latin typeface="Calibri"/>
                        </a:rPr>
                        <a:t>92</a:t>
                      </a:r>
                    </a:p>
                  </a:txBody>
                  <a:tcPr marL="9525" marR="9525" marT="9525" marB="0" anchor="b"/>
                </a:tc>
                <a:tc>
                  <a:txBody>
                    <a:bodyPr/>
                    <a:lstStyle/>
                    <a:p>
                      <a:pPr algn="r" fontAlgn="b"/>
                      <a:r>
                        <a:rPr lang="en-US" sz="1800" b="0" i="0" u="none" strike="noStrike" dirty="0">
                          <a:solidFill>
                            <a:srgbClr val="000000"/>
                          </a:solidFill>
                          <a:latin typeface="Calibri"/>
                        </a:rPr>
                        <a:t>98</a:t>
                      </a:r>
                    </a:p>
                  </a:txBody>
                  <a:tcPr marL="9525" marR="9525" marT="9525" marB="0" anchor="b"/>
                </a:tc>
                <a:tc>
                  <a:txBody>
                    <a:bodyPr/>
                    <a:lstStyle/>
                    <a:p>
                      <a:pPr algn="r" fontAlgn="b"/>
                      <a:r>
                        <a:rPr lang="en-US" sz="1800" b="0" i="0" u="none" strike="noStrike">
                          <a:solidFill>
                            <a:srgbClr val="000000"/>
                          </a:solidFill>
                          <a:latin typeface="Calibri"/>
                        </a:rPr>
                        <a:t>104</a:t>
                      </a:r>
                    </a:p>
                  </a:txBody>
                  <a:tcPr marL="9525" marR="9525" marT="9525" marB="0" anchor="b"/>
                </a:tc>
                <a:tc>
                  <a:txBody>
                    <a:bodyPr/>
                    <a:lstStyle/>
                    <a:p>
                      <a:pPr algn="r" fontAlgn="b"/>
                      <a:r>
                        <a:rPr lang="en-US" sz="1800" b="0" i="0" u="none" strike="noStrike">
                          <a:solidFill>
                            <a:srgbClr val="000000"/>
                          </a:solidFill>
                          <a:latin typeface="Calibri"/>
                        </a:rPr>
                        <a:t>110</a:t>
                      </a:r>
                    </a:p>
                  </a:txBody>
                  <a:tcPr marL="9525" marR="9525" marT="9525" marB="0" anchor="b"/>
                </a:tc>
                <a:tc>
                  <a:txBody>
                    <a:bodyPr/>
                    <a:lstStyle/>
                    <a:p>
                      <a:pPr algn="r" fontAlgn="b"/>
                      <a:r>
                        <a:rPr lang="en-US" sz="1800" b="0" i="0" u="none" strike="noStrike">
                          <a:solidFill>
                            <a:srgbClr val="000000"/>
                          </a:solidFill>
                          <a:latin typeface="Calibri"/>
                        </a:rPr>
                        <a:t>116</a:t>
                      </a:r>
                    </a:p>
                  </a:txBody>
                  <a:tcPr marL="9525" marR="9525" marT="9525" marB="0" anchor="b"/>
                </a:tc>
              </a:tr>
              <a:tr h="370840">
                <a:tc>
                  <a:txBody>
                    <a:bodyPr/>
                    <a:lstStyle/>
                    <a:p>
                      <a:pPr algn="l" fontAlgn="b"/>
                      <a:r>
                        <a:rPr lang="en-US" sz="1400" b="1" i="0" u="none" strike="noStrike" dirty="0">
                          <a:solidFill>
                            <a:srgbClr val="000000"/>
                          </a:solidFill>
                          <a:latin typeface="Arial"/>
                        </a:rPr>
                        <a:t>UAM</a:t>
                      </a:r>
                    </a:p>
                  </a:txBody>
                  <a:tcPr marL="9525" marR="9525" marT="9525" marB="0" anchor="b"/>
                </a:tc>
                <a:tc>
                  <a:txBody>
                    <a:bodyPr/>
                    <a:lstStyle/>
                    <a:p>
                      <a:pPr algn="r" fontAlgn="b"/>
                      <a:r>
                        <a:rPr lang="en-US" sz="1800" b="0" i="0" u="none" strike="noStrike">
                          <a:solidFill>
                            <a:srgbClr val="000000"/>
                          </a:solidFill>
                          <a:latin typeface="Calibri"/>
                        </a:rPr>
                        <a:t>16</a:t>
                      </a:r>
                    </a:p>
                  </a:txBody>
                  <a:tcPr marL="9525" marR="9525" marT="9525" marB="0" anchor="b"/>
                </a:tc>
                <a:tc>
                  <a:txBody>
                    <a:bodyPr/>
                    <a:lstStyle/>
                    <a:p>
                      <a:pPr algn="r" fontAlgn="b"/>
                      <a:r>
                        <a:rPr lang="en-US" sz="1800" b="0" i="0" u="none" strike="noStrike">
                          <a:solidFill>
                            <a:srgbClr val="000000"/>
                          </a:solidFill>
                          <a:latin typeface="Calibri"/>
                        </a:rPr>
                        <a:t>17</a:t>
                      </a:r>
                    </a:p>
                  </a:txBody>
                  <a:tcPr marL="9525" marR="9525" marT="9525" marB="0" anchor="b"/>
                </a:tc>
                <a:tc>
                  <a:txBody>
                    <a:bodyPr/>
                    <a:lstStyle/>
                    <a:p>
                      <a:pPr algn="r" fontAlgn="b"/>
                      <a:r>
                        <a:rPr lang="en-US" sz="1800" b="0" i="0" u="none" strike="noStrike">
                          <a:solidFill>
                            <a:srgbClr val="000000"/>
                          </a:solidFill>
                          <a:latin typeface="Calibri"/>
                        </a:rPr>
                        <a:t>18</a:t>
                      </a:r>
                    </a:p>
                  </a:txBody>
                  <a:tcPr marL="9525" marR="9525" marT="9525" marB="0" anchor="b"/>
                </a:tc>
                <a:tc>
                  <a:txBody>
                    <a:bodyPr/>
                    <a:lstStyle/>
                    <a:p>
                      <a:pPr algn="r" fontAlgn="b"/>
                      <a:r>
                        <a:rPr lang="en-US" sz="1800" b="0" i="0" u="none" strike="noStrike">
                          <a:solidFill>
                            <a:srgbClr val="000000"/>
                          </a:solidFill>
                          <a:latin typeface="Calibri"/>
                        </a:rPr>
                        <a:t>19</a:t>
                      </a:r>
                    </a:p>
                  </a:txBody>
                  <a:tcPr marL="9525" marR="9525" marT="9525" marB="0" anchor="b"/>
                </a:tc>
                <a:tc>
                  <a:txBody>
                    <a:bodyPr/>
                    <a:lstStyle/>
                    <a:p>
                      <a:pPr algn="r" fontAlgn="b"/>
                      <a:r>
                        <a:rPr lang="en-US" sz="1800" b="0" i="0" u="none" strike="noStrike">
                          <a:solidFill>
                            <a:srgbClr val="000000"/>
                          </a:solidFill>
                          <a:latin typeface="Calibri"/>
                        </a:rPr>
                        <a:t>20</a:t>
                      </a:r>
                    </a:p>
                  </a:txBody>
                  <a:tcPr marL="9525" marR="9525" marT="9525" marB="0" anchor="b"/>
                </a:tc>
                <a:tc>
                  <a:txBody>
                    <a:bodyPr/>
                    <a:lstStyle/>
                    <a:p>
                      <a:pPr algn="r" fontAlgn="b"/>
                      <a:r>
                        <a:rPr lang="en-US" sz="1800" b="0" i="0" u="none" strike="noStrike" dirty="0">
                          <a:solidFill>
                            <a:srgbClr val="000000"/>
                          </a:solidFill>
                          <a:latin typeface="Calibri"/>
                        </a:rPr>
                        <a:t>21</a:t>
                      </a:r>
                    </a:p>
                  </a:txBody>
                  <a:tcPr marL="9525" marR="9525" marT="9525" marB="0" anchor="b"/>
                </a:tc>
                <a:tc>
                  <a:txBody>
                    <a:bodyPr/>
                    <a:lstStyle/>
                    <a:p>
                      <a:pPr algn="r" fontAlgn="b"/>
                      <a:r>
                        <a:rPr lang="en-US" sz="1800" b="0" i="0" u="none" strike="noStrike">
                          <a:solidFill>
                            <a:srgbClr val="000000"/>
                          </a:solidFill>
                          <a:latin typeface="Calibri"/>
                        </a:rPr>
                        <a:t>23</a:t>
                      </a:r>
                    </a:p>
                  </a:txBody>
                  <a:tcPr marL="9525" marR="9525" marT="9525" marB="0" anchor="b"/>
                </a:tc>
                <a:tc>
                  <a:txBody>
                    <a:bodyPr/>
                    <a:lstStyle/>
                    <a:p>
                      <a:pPr algn="r" fontAlgn="b"/>
                      <a:r>
                        <a:rPr lang="en-US" sz="1800" b="0" i="0" u="none" strike="noStrike">
                          <a:solidFill>
                            <a:srgbClr val="000000"/>
                          </a:solidFill>
                          <a:latin typeface="Calibri"/>
                        </a:rPr>
                        <a:t>24</a:t>
                      </a:r>
                    </a:p>
                  </a:txBody>
                  <a:tcPr marL="9525" marR="9525" marT="9525" marB="0" anchor="b"/>
                </a:tc>
                <a:tc>
                  <a:txBody>
                    <a:bodyPr/>
                    <a:lstStyle/>
                    <a:p>
                      <a:pPr algn="r" fontAlgn="b"/>
                      <a:r>
                        <a:rPr lang="en-US" sz="1800" b="0" i="0" u="none" strike="noStrike" dirty="0">
                          <a:solidFill>
                            <a:srgbClr val="000000"/>
                          </a:solidFill>
                          <a:latin typeface="Calibri"/>
                        </a:rPr>
                        <a:t>25</a:t>
                      </a:r>
                    </a:p>
                  </a:txBody>
                  <a:tcPr marL="9525" marR="9525" marT="9525" marB="0" anchor="b"/>
                </a:tc>
                <a:tc>
                  <a:txBody>
                    <a:bodyPr/>
                    <a:lstStyle/>
                    <a:p>
                      <a:pPr algn="r" fontAlgn="b"/>
                      <a:r>
                        <a:rPr lang="en-US" sz="1800" b="0" i="0" u="none" strike="noStrike">
                          <a:solidFill>
                            <a:srgbClr val="000000"/>
                          </a:solidFill>
                          <a:latin typeface="Calibri"/>
                        </a:rPr>
                        <a:t>27</a:t>
                      </a:r>
                    </a:p>
                  </a:txBody>
                  <a:tcPr marL="9525" marR="9525" marT="9525" marB="0" anchor="b"/>
                </a:tc>
                <a:tc>
                  <a:txBody>
                    <a:bodyPr/>
                    <a:lstStyle/>
                    <a:p>
                      <a:pPr algn="r" fontAlgn="b"/>
                      <a:r>
                        <a:rPr lang="en-US" sz="1800" b="0" i="0" u="none" strike="noStrike">
                          <a:solidFill>
                            <a:srgbClr val="000000"/>
                          </a:solidFill>
                          <a:latin typeface="Calibri"/>
                        </a:rPr>
                        <a:t>28</a:t>
                      </a:r>
                    </a:p>
                  </a:txBody>
                  <a:tcPr marL="9525" marR="9525" marT="9525" marB="0" anchor="b"/>
                </a:tc>
              </a:tr>
              <a:tr h="370840">
                <a:tc>
                  <a:txBody>
                    <a:bodyPr/>
                    <a:lstStyle/>
                    <a:p>
                      <a:pPr algn="l" fontAlgn="b"/>
                      <a:r>
                        <a:rPr lang="en-US" sz="1400" b="1" i="0" u="none" strike="noStrike" dirty="0">
                          <a:solidFill>
                            <a:srgbClr val="000000"/>
                          </a:solidFill>
                          <a:latin typeface="Arial"/>
                        </a:rPr>
                        <a:t>UAMS</a:t>
                      </a:r>
                    </a:p>
                  </a:txBody>
                  <a:tcPr marL="9525" marR="9525" marT="9525" marB="0" anchor="b"/>
                </a:tc>
                <a:tc>
                  <a:txBody>
                    <a:bodyPr/>
                    <a:lstStyle/>
                    <a:p>
                      <a:pPr algn="r" fontAlgn="b"/>
                      <a:r>
                        <a:rPr lang="en-US" sz="1800" b="0" i="0" u="none" strike="noStrike">
                          <a:solidFill>
                            <a:srgbClr val="000000"/>
                          </a:solidFill>
                          <a:latin typeface="Calibri"/>
                        </a:rPr>
                        <a:t>17</a:t>
                      </a:r>
                    </a:p>
                  </a:txBody>
                  <a:tcPr marL="9525" marR="9525" marT="9525" marB="0" anchor="b"/>
                </a:tc>
                <a:tc>
                  <a:txBody>
                    <a:bodyPr/>
                    <a:lstStyle/>
                    <a:p>
                      <a:pPr algn="r" fontAlgn="b"/>
                      <a:r>
                        <a:rPr lang="en-US" sz="1800" b="0" i="0" u="none" strike="noStrike">
                          <a:solidFill>
                            <a:srgbClr val="000000"/>
                          </a:solidFill>
                          <a:latin typeface="Calibri"/>
                        </a:rPr>
                        <a:t>18</a:t>
                      </a:r>
                    </a:p>
                  </a:txBody>
                  <a:tcPr marL="9525" marR="9525" marT="9525" marB="0" anchor="b"/>
                </a:tc>
                <a:tc>
                  <a:txBody>
                    <a:bodyPr/>
                    <a:lstStyle/>
                    <a:p>
                      <a:pPr algn="r" fontAlgn="b"/>
                      <a:r>
                        <a:rPr lang="en-US" sz="1800" b="0" i="0" u="none" strike="noStrike">
                          <a:solidFill>
                            <a:srgbClr val="000000"/>
                          </a:solidFill>
                          <a:latin typeface="Calibri"/>
                        </a:rPr>
                        <a:t>20</a:t>
                      </a:r>
                    </a:p>
                  </a:txBody>
                  <a:tcPr marL="9525" marR="9525" marT="9525" marB="0" anchor="b"/>
                </a:tc>
                <a:tc>
                  <a:txBody>
                    <a:bodyPr/>
                    <a:lstStyle/>
                    <a:p>
                      <a:pPr algn="r" fontAlgn="b"/>
                      <a:r>
                        <a:rPr lang="en-US" sz="1800" b="0" i="0" u="none" strike="noStrike">
                          <a:solidFill>
                            <a:srgbClr val="000000"/>
                          </a:solidFill>
                          <a:latin typeface="Calibri"/>
                        </a:rPr>
                        <a:t>21</a:t>
                      </a:r>
                    </a:p>
                  </a:txBody>
                  <a:tcPr marL="9525" marR="9525" marT="9525" marB="0" anchor="b"/>
                </a:tc>
                <a:tc>
                  <a:txBody>
                    <a:bodyPr/>
                    <a:lstStyle/>
                    <a:p>
                      <a:pPr algn="r" fontAlgn="b"/>
                      <a:r>
                        <a:rPr lang="en-US" sz="1800" b="0" i="0" u="none" strike="noStrike">
                          <a:solidFill>
                            <a:srgbClr val="000000"/>
                          </a:solidFill>
                          <a:latin typeface="Calibri"/>
                        </a:rPr>
                        <a:t>22</a:t>
                      </a:r>
                    </a:p>
                  </a:txBody>
                  <a:tcPr marL="9525" marR="9525" marT="9525" marB="0" anchor="b"/>
                </a:tc>
                <a:tc>
                  <a:txBody>
                    <a:bodyPr/>
                    <a:lstStyle/>
                    <a:p>
                      <a:pPr algn="r" fontAlgn="b"/>
                      <a:r>
                        <a:rPr lang="en-US" sz="1800" b="0" i="0" u="none" strike="noStrike" dirty="0">
                          <a:solidFill>
                            <a:srgbClr val="000000"/>
                          </a:solidFill>
                          <a:latin typeface="Calibri"/>
                        </a:rPr>
                        <a:t>23</a:t>
                      </a:r>
                    </a:p>
                  </a:txBody>
                  <a:tcPr marL="9525" marR="9525" marT="9525" marB="0" anchor="b"/>
                </a:tc>
                <a:tc>
                  <a:txBody>
                    <a:bodyPr/>
                    <a:lstStyle/>
                    <a:p>
                      <a:pPr algn="r" fontAlgn="b"/>
                      <a:r>
                        <a:rPr lang="en-US" sz="1800" b="0" i="0" u="none" strike="noStrike" dirty="0">
                          <a:solidFill>
                            <a:srgbClr val="000000"/>
                          </a:solidFill>
                          <a:latin typeface="Calibri"/>
                        </a:rPr>
                        <a:t>25</a:t>
                      </a:r>
                    </a:p>
                  </a:txBody>
                  <a:tcPr marL="9525" marR="9525" marT="9525" marB="0" anchor="b"/>
                </a:tc>
                <a:tc>
                  <a:txBody>
                    <a:bodyPr/>
                    <a:lstStyle/>
                    <a:p>
                      <a:pPr algn="r" fontAlgn="b"/>
                      <a:r>
                        <a:rPr lang="en-US" sz="1800" b="0" i="0" u="none" strike="noStrike">
                          <a:solidFill>
                            <a:srgbClr val="000000"/>
                          </a:solidFill>
                          <a:latin typeface="Calibri"/>
                        </a:rPr>
                        <a:t>26</a:t>
                      </a:r>
                    </a:p>
                  </a:txBody>
                  <a:tcPr marL="9525" marR="9525" marT="9525" marB="0" anchor="b"/>
                </a:tc>
                <a:tc>
                  <a:txBody>
                    <a:bodyPr/>
                    <a:lstStyle/>
                    <a:p>
                      <a:pPr algn="r" fontAlgn="b"/>
                      <a:r>
                        <a:rPr lang="en-US" sz="1800" b="0" i="0" u="none" strike="noStrike" dirty="0">
                          <a:solidFill>
                            <a:srgbClr val="000000"/>
                          </a:solidFill>
                          <a:latin typeface="Calibri"/>
                        </a:rPr>
                        <a:t>28</a:t>
                      </a:r>
                    </a:p>
                  </a:txBody>
                  <a:tcPr marL="9525" marR="9525" marT="9525" marB="0" anchor="b"/>
                </a:tc>
                <a:tc>
                  <a:txBody>
                    <a:bodyPr/>
                    <a:lstStyle/>
                    <a:p>
                      <a:pPr algn="r" fontAlgn="b"/>
                      <a:r>
                        <a:rPr lang="en-US" sz="1800" b="0" i="0" u="none" strike="noStrike">
                          <a:solidFill>
                            <a:srgbClr val="000000"/>
                          </a:solidFill>
                          <a:latin typeface="Calibri"/>
                        </a:rPr>
                        <a:t>29</a:t>
                      </a:r>
                    </a:p>
                  </a:txBody>
                  <a:tcPr marL="9525" marR="9525" marT="9525" marB="0" anchor="b"/>
                </a:tc>
                <a:tc>
                  <a:txBody>
                    <a:bodyPr/>
                    <a:lstStyle/>
                    <a:p>
                      <a:pPr algn="r" fontAlgn="b"/>
                      <a:r>
                        <a:rPr lang="en-US" sz="1800" b="0" i="0" u="none" strike="noStrike">
                          <a:solidFill>
                            <a:srgbClr val="000000"/>
                          </a:solidFill>
                          <a:latin typeface="Calibri"/>
                        </a:rPr>
                        <a:t>31</a:t>
                      </a:r>
                    </a:p>
                  </a:txBody>
                  <a:tcPr marL="9525" marR="9525" marT="9525" marB="0" anchor="b"/>
                </a:tc>
              </a:tr>
              <a:tr h="370840">
                <a:tc>
                  <a:txBody>
                    <a:bodyPr/>
                    <a:lstStyle/>
                    <a:p>
                      <a:pPr algn="l" fontAlgn="b"/>
                      <a:r>
                        <a:rPr lang="en-US" sz="1400" b="1" i="0" u="none" strike="noStrike" dirty="0">
                          <a:solidFill>
                            <a:srgbClr val="000000"/>
                          </a:solidFill>
                          <a:latin typeface="Arial"/>
                        </a:rPr>
                        <a:t>UAPB</a:t>
                      </a:r>
                    </a:p>
                  </a:txBody>
                  <a:tcPr marL="9525" marR="9525" marT="9525" marB="0" anchor="b"/>
                </a:tc>
                <a:tc>
                  <a:txBody>
                    <a:bodyPr/>
                    <a:lstStyle/>
                    <a:p>
                      <a:pPr algn="r" fontAlgn="b"/>
                      <a:r>
                        <a:rPr lang="en-US" sz="1800" b="0" i="0" u="none" strike="noStrike">
                          <a:solidFill>
                            <a:srgbClr val="000000"/>
                          </a:solidFill>
                          <a:latin typeface="Calibri"/>
                        </a:rPr>
                        <a:t>24</a:t>
                      </a:r>
                    </a:p>
                  </a:txBody>
                  <a:tcPr marL="9525" marR="9525" marT="9525" marB="0" anchor="b"/>
                </a:tc>
                <a:tc>
                  <a:txBody>
                    <a:bodyPr/>
                    <a:lstStyle/>
                    <a:p>
                      <a:pPr algn="r" fontAlgn="b"/>
                      <a:r>
                        <a:rPr lang="en-US" sz="1800" b="0" i="0" u="none" strike="noStrike">
                          <a:solidFill>
                            <a:srgbClr val="000000"/>
                          </a:solidFill>
                          <a:latin typeface="Calibri"/>
                        </a:rPr>
                        <a:t>26</a:t>
                      </a:r>
                    </a:p>
                  </a:txBody>
                  <a:tcPr marL="9525" marR="9525" marT="9525" marB="0" anchor="b"/>
                </a:tc>
                <a:tc>
                  <a:txBody>
                    <a:bodyPr/>
                    <a:lstStyle/>
                    <a:p>
                      <a:pPr algn="r" fontAlgn="b"/>
                      <a:r>
                        <a:rPr lang="en-US" sz="1800" b="0" i="0" u="none" strike="noStrike">
                          <a:solidFill>
                            <a:srgbClr val="000000"/>
                          </a:solidFill>
                          <a:latin typeface="Calibri"/>
                        </a:rPr>
                        <a:t>27</a:t>
                      </a:r>
                    </a:p>
                  </a:txBody>
                  <a:tcPr marL="9525" marR="9525" marT="9525" marB="0" anchor="b"/>
                </a:tc>
                <a:tc>
                  <a:txBody>
                    <a:bodyPr/>
                    <a:lstStyle/>
                    <a:p>
                      <a:pPr algn="r" fontAlgn="b"/>
                      <a:r>
                        <a:rPr lang="en-US" sz="1800" b="0" i="0" u="none" strike="noStrike">
                          <a:solidFill>
                            <a:srgbClr val="000000"/>
                          </a:solidFill>
                          <a:latin typeface="Calibri"/>
                        </a:rPr>
                        <a:t>29</a:t>
                      </a:r>
                    </a:p>
                  </a:txBody>
                  <a:tcPr marL="9525" marR="9525" marT="9525" marB="0" anchor="b"/>
                </a:tc>
                <a:tc>
                  <a:txBody>
                    <a:bodyPr/>
                    <a:lstStyle/>
                    <a:p>
                      <a:pPr algn="r" fontAlgn="b"/>
                      <a:r>
                        <a:rPr lang="en-US" sz="1800" b="0" i="0" u="none" strike="noStrike">
                          <a:solidFill>
                            <a:srgbClr val="000000"/>
                          </a:solidFill>
                          <a:latin typeface="Calibri"/>
                        </a:rPr>
                        <a:t>30</a:t>
                      </a:r>
                    </a:p>
                  </a:txBody>
                  <a:tcPr marL="9525" marR="9525" marT="9525" marB="0" anchor="b"/>
                </a:tc>
                <a:tc>
                  <a:txBody>
                    <a:bodyPr/>
                    <a:lstStyle/>
                    <a:p>
                      <a:pPr algn="r" fontAlgn="b"/>
                      <a:r>
                        <a:rPr lang="en-US" sz="1800" b="0" i="0" u="none" strike="noStrike">
                          <a:solidFill>
                            <a:srgbClr val="000000"/>
                          </a:solidFill>
                          <a:latin typeface="Calibri"/>
                        </a:rPr>
                        <a:t>32</a:t>
                      </a:r>
                    </a:p>
                  </a:txBody>
                  <a:tcPr marL="9525" marR="9525" marT="9525" marB="0" anchor="b"/>
                </a:tc>
                <a:tc>
                  <a:txBody>
                    <a:bodyPr/>
                    <a:lstStyle/>
                    <a:p>
                      <a:pPr algn="r" fontAlgn="b"/>
                      <a:r>
                        <a:rPr lang="en-US" sz="1800" b="0" i="0" u="none" strike="noStrike" dirty="0">
                          <a:solidFill>
                            <a:srgbClr val="000000"/>
                          </a:solidFill>
                          <a:latin typeface="Calibri"/>
                        </a:rPr>
                        <a:t>34</a:t>
                      </a:r>
                    </a:p>
                  </a:txBody>
                  <a:tcPr marL="9525" marR="9525" marT="9525" marB="0" anchor="b"/>
                </a:tc>
                <a:tc>
                  <a:txBody>
                    <a:bodyPr/>
                    <a:lstStyle/>
                    <a:p>
                      <a:pPr algn="r" fontAlgn="b"/>
                      <a:r>
                        <a:rPr lang="en-US" sz="1800" b="0" i="0" u="none" strike="noStrike" dirty="0">
                          <a:solidFill>
                            <a:srgbClr val="000000"/>
                          </a:solidFill>
                          <a:latin typeface="Calibri"/>
                        </a:rPr>
                        <a:t>36</a:t>
                      </a:r>
                    </a:p>
                  </a:txBody>
                  <a:tcPr marL="9525" marR="9525" marT="9525" marB="0" anchor="b"/>
                </a:tc>
                <a:tc>
                  <a:txBody>
                    <a:bodyPr/>
                    <a:lstStyle/>
                    <a:p>
                      <a:pPr algn="r" fontAlgn="b"/>
                      <a:r>
                        <a:rPr lang="en-US" sz="1800" b="0" i="0" u="none" strike="noStrike">
                          <a:solidFill>
                            <a:srgbClr val="000000"/>
                          </a:solidFill>
                          <a:latin typeface="Calibri"/>
                        </a:rPr>
                        <a:t>38</a:t>
                      </a:r>
                    </a:p>
                  </a:txBody>
                  <a:tcPr marL="9525" marR="9525" marT="9525" marB="0" anchor="b"/>
                </a:tc>
                <a:tc>
                  <a:txBody>
                    <a:bodyPr/>
                    <a:lstStyle/>
                    <a:p>
                      <a:pPr algn="r" fontAlgn="b"/>
                      <a:r>
                        <a:rPr lang="en-US" sz="1800" b="0" i="0" u="none" strike="noStrike" dirty="0">
                          <a:solidFill>
                            <a:srgbClr val="000000"/>
                          </a:solidFill>
                          <a:latin typeface="Calibri"/>
                        </a:rPr>
                        <a:t>41</a:t>
                      </a:r>
                    </a:p>
                  </a:txBody>
                  <a:tcPr marL="9525" marR="9525" marT="9525" marB="0" anchor="b"/>
                </a:tc>
                <a:tc>
                  <a:txBody>
                    <a:bodyPr/>
                    <a:lstStyle/>
                    <a:p>
                      <a:pPr algn="r" fontAlgn="b"/>
                      <a:r>
                        <a:rPr lang="en-US" sz="1800" b="0" i="0" u="none" strike="noStrike">
                          <a:solidFill>
                            <a:srgbClr val="000000"/>
                          </a:solidFill>
                          <a:latin typeface="Calibri"/>
                        </a:rPr>
                        <a:t>43</a:t>
                      </a:r>
                    </a:p>
                  </a:txBody>
                  <a:tcPr marL="9525" marR="9525" marT="9525" marB="0" anchor="b"/>
                </a:tc>
              </a:tr>
              <a:tr h="370840">
                <a:tc>
                  <a:txBody>
                    <a:bodyPr/>
                    <a:lstStyle/>
                    <a:p>
                      <a:pPr algn="l" fontAlgn="b"/>
                      <a:r>
                        <a:rPr lang="en-US" sz="1400" b="1" i="0" u="none" strike="noStrike" dirty="0">
                          <a:solidFill>
                            <a:srgbClr val="000000"/>
                          </a:solidFill>
                          <a:latin typeface="Arial"/>
                        </a:rPr>
                        <a:t>UCA</a:t>
                      </a:r>
                    </a:p>
                  </a:txBody>
                  <a:tcPr marL="9525" marR="9525" marT="9525" marB="0" anchor="b"/>
                </a:tc>
                <a:tc>
                  <a:txBody>
                    <a:bodyPr/>
                    <a:lstStyle/>
                    <a:p>
                      <a:pPr algn="r" fontAlgn="b"/>
                      <a:r>
                        <a:rPr lang="en-US" sz="1800" b="0" i="0" u="none" strike="noStrike">
                          <a:solidFill>
                            <a:srgbClr val="000000"/>
                          </a:solidFill>
                          <a:latin typeface="Calibri"/>
                        </a:rPr>
                        <a:t>92</a:t>
                      </a:r>
                    </a:p>
                  </a:txBody>
                  <a:tcPr marL="9525" marR="9525" marT="9525" marB="0" anchor="b"/>
                </a:tc>
                <a:tc>
                  <a:txBody>
                    <a:bodyPr/>
                    <a:lstStyle/>
                    <a:p>
                      <a:pPr algn="r" fontAlgn="b"/>
                      <a:r>
                        <a:rPr lang="en-US" sz="1800" b="0" i="0" u="none" strike="noStrike">
                          <a:solidFill>
                            <a:srgbClr val="000000"/>
                          </a:solidFill>
                          <a:latin typeface="Calibri"/>
                        </a:rPr>
                        <a:t>97</a:t>
                      </a:r>
                    </a:p>
                  </a:txBody>
                  <a:tcPr marL="9525" marR="9525" marT="9525" marB="0" anchor="b"/>
                </a:tc>
                <a:tc>
                  <a:txBody>
                    <a:bodyPr/>
                    <a:lstStyle/>
                    <a:p>
                      <a:pPr algn="r" fontAlgn="b"/>
                      <a:r>
                        <a:rPr lang="en-US" sz="1800" b="0" i="0" u="none" strike="noStrike">
                          <a:solidFill>
                            <a:srgbClr val="000000"/>
                          </a:solidFill>
                          <a:latin typeface="Calibri"/>
                        </a:rPr>
                        <a:t>103</a:t>
                      </a:r>
                    </a:p>
                  </a:txBody>
                  <a:tcPr marL="9525" marR="9525" marT="9525" marB="0" anchor="b"/>
                </a:tc>
                <a:tc>
                  <a:txBody>
                    <a:bodyPr/>
                    <a:lstStyle/>
                    <a:p>
                      <a:pPr algn="r" fontAlgn="b"/>
                      <a:r>
                        <a:rPr lang="en-US" sz="1800" b="0" i="0" u="none" strike="noStrike">
                          <a:solidFill>
                            <a:srgbClr val="000000"/>
                          </a:solidFill>
                          <a:latin typeface="Calibri"/>
                        </a:rPr>
                        <a:t>109</a:t>
                      </a:r>
                    </a:p>
                  </a:txBody>
                  <a:tcPr marL="9525" marR="9525" marT="9525" marB="0" anchor="b"/>
                </a:tc>
                <a:tc>
                  <a:txBody>
                    <a:bodyPr/>
                    <a:lstStyle/>
                    <a:p>
                      <a:pPr algn="r" fontAlgn="b"/>
                      <a:r>
                        <a:rPr lang="en-US" sz="1800" b="0" i="0" u="none" strike="noStrike">
                          <a:solidFill>
                            <a:srgbClr val="000000"/>
                          </a:solidFill>
                          <a:latin typeface="Calibri"/>
                        </a:rPr>
                        <a:t>116</a:t>
                      </a:r>
                    </a:p>
                  </a:txBody>
                  <a:tcPr marL="9525" marR="9525" marT="9525" marB="0" anchor="b"/>
                </a:tc>
                <a:tc>
                  <a:txBody>
                    <a:bodyPr/>
                    <a:lstStyle/>
                    <a:p>
                      <a:pPr algn="r" fontAlgn="b"/>
                      <a:r>
                        <a:rPr lang="en-US" sz="1800" b="0" i="0" u="none" strike="noStrike">
                          <a:solidFill>
                            <a:srgbClr val="000000"/>
                          </a:solidFill>
                          <a:latin typeface="Calibri"/>
                        </a:rPr>
                        <a:t>123</a:t>
                      </a:r>
                    </a:p>
                  </a:txBody>
                  <a:tcPr marL="9525" marR="9525" marT="9525" marB="0" anchor="b"/>
                </a:tc>
                <a:tc>
                  <a:txBody>
                    <a:bodyPr/>
                    <a:lstStyle/>
                    <a:p>
                      <a:pPr algn="r" fontAlgn="b"/>
                      <a:r>
                        <a:rPr lang="en-US" sz="1800" b="0" i="0" u="none" strike="noStrike">
                          <a:solidFill>
                            <a:srgbClr val="000000"/>
                          </a:solidFill>
                          <a:latin typeface="Calibri"/>
                        </a:rPr>
                        <a:t>130</a:t>
                      </a:r>
                    </a:p>
                  </a:txBody>
                  <a:tcPr marL="9525" marR="9525" marT="9525" marB="0" anchor="b"/>
                </a:tc>
                <a:tc>
                  <a:txBody>
                    <a:bodyPr/>
                    <a:lstStyle/>
                    <a:p>
                      <a:pPr algn="r" fontAlgn="b"/>
                      <a:r>
                        <a:rPr lang="en-US" sz="1800" b="0" i="0" u="none" strike="noStrike" dirty="0">
                          <a:solidFill>
                            <a:srgbClr val="000000"/>
                          </a:solidFill>
                          <a:latin typeface="Calibri"/>
                        </a:rPr>
                        <a:t>138</a:t>
                      </a:r>
                    </a:p>
                  </a:txBody>
                  <a:tcPr marL="9525" marR="9525" marT="9525" marB="0" anchor="b"/>
                </a:tc>
                <a:tc>
                  <a:txBody>
                    <a:bodyPr/>
                    <a:lstStyle/>
                    <a:p>
                      <a:pPr algn="r" fontAlgn="b"/>
                      <a:r>
                        <a:rPr lang="en-US" sz="1800" b="0" i="0" u="none" strike="noStrike">
                          <a:solidFill>
                            <a:srgbClr val="000000"/>
                          </a:solidFill>
                          <a:latin typeface="Calibri"/>
                        </a:rPr>
                        <a:t>147</a:t>
                      </a:r>
                    </a:p>
                  </a:txBody>
                  <a:tcPr marL="9525" marR="9525" marT="9525" marB="0" anchor="b"/>
                </a:tc>
                <a:tc>
                  <a:txBody>
                    <a:bodyPr/>
                    <a:lstStyle/>
                    <a:p>
                      <a:pPr algn="r" fontAlgn="b"/>
                      <a:r>
                        <a:rPr lang="en-US" sz="1800" b="0" i="0" u="none" strike="noStrike" dirty="0">
                          <a:solidFill>
                            <a:srgbClr val="000000"/>
                          </a:solidFill>
                          <a:latin typeface="Calibri"/>
                        </a:rPr>
                        <a:t>155</a:t>
                      </a:r>
                    </a:p>
                  </a:txBody>
                  <a:tcPr marL="9525" marR="9525" marT="9525" marB="0" anchor="b"/>
                </a:tc>
                <a:tc>
                  <a:txBody>
                    <a:bodyPr/>
                    <a:lstStyle/>
                    <a:p>
                      <a:pPr algn="r" fontAlgn="b"/>
                      <a:r>
                        <a:rPr lang="en-US" sz="1800" b="0" i="0" u="none" strike="noStrike" dirty="0">
                          <a:solidFill>
                            <a:srgbClr val="000000"/>
                          </a:solidFill>
                          <a:latin typeface="Calibri"/>
                        </a:rPr>
                        <a:t>165</a:t>
                      </a:r>
                    </a:p>
                  </a:txBody>
                  <a:tcPr marL="9525" marR="9525" marT="9525" marB="0" anchor="b"/>
                </a:tc>
              </a:tr>
              <a:tr h="370840">
                <a:tc>
                  <a:txBody>
                    <a:bodyPr/>
                    <a:lstStyle/>
                    <a:p>
                      <a:pPr algn="l" fontAlgn="b"/>
                      <a:r>
                        <a:rPr lang="en-US" sz="1400" b="1" i="0" u="none" strike="noStrike" dirty="0">
                          <a:solidFill>
                            <a:srgbClr val="000000"/>
                          </a:solidFill>
                          <a:latin typeface="Arial"/>
                        </a:rPr>
                        <a:t>Private</a:t>
                      </a:r>
                    </a:p>
                  </a:txBody>
                  <a:tcPr marL="9525" marR="9525" marT="9525" marB="0" anchor="b"/>
                </a:tc>
                <a:tc>
                  <a:txBody>
                    <a:bodyPr/>
                    <a:lstStyle/>
                    <a:p>
                      <a:pPr algn="r" fontAlgn="b"/>
                      <a:r>
                        <a:rPr lang="en-US" sz="1800" b="0" i="0" u="none" strike="noStrike">
                          <a:solidFill>
                            <a:srgbClr val="000000"/>
                          </a:solidFill>
                          <a:latin typeface="Calibri"/>
                        </a:rPr>
                        <a:t>134</a:t>
                      </a:r>
                    </a:p>
                  </a:txBody>
                  <a:tcPr marL="9525" marR="9525" marT="9525" marB="0" anchor="b"/>
                </a:tc>
                <a:tc>
                  <a:txBody>
                    <a:bodyPr/>
                    <a:lstStyle/>
                    <a:p>
                      <a:pPr algn="r" fontAlgn="b"/>
                      <a:r>
                        <a:rPr lang="en-US" sz="1800" b="0" i="0" u="none" strike="noStrike">
                          <a:solidFill>
                            <a:srgbClr val="000000"/>
                          </a:solidFill>
                          <a:latin typeface="Calibri"/>
                        </a:rPr>
                        <a:t>142</a:t>
                      </a:r>
                    </a:p>
                  </a:txBody>
                  <a:tcPr marL="9525" marR="9525" marT="9525" marB="0" anchor="b"/>
                </a:tc>
                <a:tc>
                  <a:txBody>
                    <a:bodyPr/>
                    <a:lstStyle/>
                    <a:p>
                      <a:pPr algn="r" fontAlgn="b"/>
                      <a:r>
                        <a:rPr lang="en-US" sz="1800" b="0" i="0" u="none" strike="noStrike">
                          <a:solidFill>
                            <a:srgbClr val="000000"/>
                          </a:solidFill>
                          <a:latin typeface="Calibri"/>
                        </a:rPr>
                        <a:t>150</a:t>
                      </a:r>
                    </a:p>
                  </a:txBody>
                  <a:tcPr marL="9525" marR="9525" marT="9525" marB="0" anchor="b"/>
                </a:tc>
                <a:tc>
                  <a:txBody>
                    <a:bodyPr/>
                    <a:lstStyle/>
                    <a:p>
                      <a:pPr algn="r" fontAlgn="b"/>
                      <a:r>
                        <a:rPr lang="en-US" sz="1800" b="0" i="0" u="none" strike="noStrike">
                          <a:solidFill>
                            <a:srgbClr val="000000"/>
                          </a:solidFill>
                          <a:latin typeface="Calibri"/>
                        </a:rPr>
                        <a:t>159</a:t>
                      </a:r>
                    </a:p>
                  </a:txBody>
                  <a:tcPr marL="9525" marR="9525" marT="9525" marB="0" anchor="b"/>
                </a:tc>
                <a:tc>
                  <a:txBody>
                    <a:bodyPr/>
                    <a:lstStyle/>
                    <a:p>
                      <a:pPr algn="r" fontAlgn="b"/>
                      <a:r>
                        <a:rPr lang="en-US" sz="1800" b="0" i="0" u="none" strike="noStrike">
                          <a:solidFill>
                            <a:srgbClr val="000000"/>
                          </a:solidFill>
                          <a:latin typeface="Calibri"/>
                        </a:rPr>
                        <a:t>169</a:t>
                      </a:r>
                    </a:p>
                  </a:txBody>
                  <a:tcPr marL="9525" marR="9525" marT="9525" marB="0" anchor="b"/>
                </a:tc>
                <a:tc>
                  <a:txBody>
                    <a:bodyPr/>
                    <a:lstStyle/>
                    <a:p>
                      <a:pPr algn="r" fontAlgn="b"/>
                      <a:r>
                        <a:rPr lang="en-US" sz="1800" b="0" i="0" u="none" strike="noStrike">
                          <a:solidFill>
                            <a:srgbClr val="000000"/>
                          </a:solidFill>
                          <a:latin typeface="Calibri"/>
                        </a:rPr>
                        <a:t>179</a:t>
                      </a:r>
                    </a:p>
                  </a:txBody>
                  <a:tcPr marL="9525" marR="9525" marT="9525" marB="0" anchor="b"/>
                </a:tc>
                <a:tc>
                  <a:txBody>
                    <a:bodyPr/>
                    <a:lstStyle/>
                    <a:p>
                      <a:pPr algn="r" fontAlgn="b"/>
                      <a:r>
                        <a:rPr lang="en-US" sz="1800" b="0" i="0" u="none" strike="noStrike">
                          <a:solidFill>
                            <a:srgbClr val="000000"/>
                          </a:solidFill>
                          <a:latin typeface="Calibri"/>
                        </a:rPr>
                        <a:t>190</a:t>
                      </a:r>
                    </a:p>
                  </a:txBody>
                  <a:tcPr marL="9525" marR="9525" marT="9525" marB="0" anchor="b"/>
                </a:tc>
                <a:tc>
                  <a:txBody>
                    <a:bodyPr/>
                    <a:lstStyle/>
                    <a:p>
                      <a:pPr algn="r" fontAlgn="b"/>
                      <a:r>
                        <a:rPr lang="en-US" sz="1800" b="0" i="0" u="none" strike="noStrike">
                          <a:solidFill>
                            <a:srgbClr val="000000"/>
                          </a:solidFill>
                          <a:latin typeface="Calibri"/>
                        </a:rPr>
                        <a:t>201</a:t>
                      </a:r>
                    </a:p>
                  </a:txBody>
                  <a:tcPr marL="9525" marR="9525" marT="9525" marB="0" anchor="b"/>
                </a:tc>
                <a:tc>
                  <a:txBody>
                    <a:bodyPr/>
                    <a:lstStyle/>
                    <a:p>
                      <a:pPr algn="r" fontAlgn="b"/>
                      <a:r>
                        <a:rPr lang="en-US" sz="1800" b="0" i="0" u="none" strike="noStrike" dirty="0">
                          <a:solidFill>
                            <a:srgbClr val="000000"/>
                          </a:solidFill>
                          <a:latin typeface="Calibri"/>
                        </a:rPr>
                        <a:t>213</a:t>
                      </a:r>
                    </a:p>
                  </a:txBody>
                  <a:tcPr marL="9525" marR="9525" marT="9525" marB="0" anchor="b"/>
                </a:tc>
                <a:tc>
                  <a:txBody>
                    <a:bodyPr/>
                    <a:lstStyle/>
                    <a:p>
                      <a:pPr algn="r" fontAlgn="b"/>
                      <a:r>
                        <a:rPr lang="en-US" sz="1800" b="0" i="0" u="none" strike="noStrike" dirty="0">
                          <a:solidFill>
                            <a:srgbClr val="000000"/>
                          </a:solidFill>
                          <a:latin typeface="Calibri"/>
                        </a:rPr>
                        <a:t>226</a:t>
                      </a:r>
                    </a:p>
                  </a:txBody>
                  <a:tcPr marL="9525" marR="9525" marT="9525" marB="0" anchor="b"/>
                </a:tc>
                <a:tc>
                  <a:txBody>
                    <a:bodyPr/>
                    <a:lstStyle/>
                    <a:p>
                      <a:pPr algn="r" fontAlgn="b"/>
                      <a:r>
                        <a:rPr lang="en-US" sz="1800" b="0" i="0" u="none" strike="noStrike" dirty="0">
                          <a:solidFill>
                            <a:srgbClr val="000000"/>
                          </a:solidFill>
                          <a:latin typeface="Calibri"/>
                        </a:rPr>
                        <a:t>239</a:t>
                      </a:r>
                    </a:p>
                  </a:txBody>
                  <a:tcPr marL="9525" marR="9525" marT="9525" marB="0" anchor="b"/>
                </a:tc>
              </a:tr>
              <a:tr h="370840">
                <a:tc>
                  <a:txBody>
                    <a:bodyPr/>
                    <a:lstStyle/>
                    <a:p>
                      <a:pPr algn="l" fontAlgn="b"/>
                      <a:r>
                        <a:rPr lang="en-US" sz="1400" b="1" i="0" u="none" strike="noStrike" dirty="0">
                          <a:solidFill>
                            <a:srgbClr val="000000"/>
                          </a:solidFill>
                          <a:latin typeface="Arial"/>
                        </a:rPr>
                        <a:t>TOTAL</a:t>
                      </a:r>
                    </a:p>
                  </a:txBody>
                  <a:tcPr marL="9525" marR="9525" marT="9525" marB="0" anchor="b"/>
                </a:tc>
                <a:tc>
                  <a:txBody>
                    <a:bodyPr/>
                    <a:lstStyle/>
                    <a:p>
                      <a:pPr algn="r" fontAlgn="b"/>
                      <a:r>
                        <a:rPr lang="en-US" sz="1800" b="0" i="0" u="none" strike="noStrike">
                          <a:solidFill>
                            <a:srgbClr val="000000"/>
                          </a:solidFill>
                          <a:latin typeface="Calibri"/>
                        </a:rPr>
                        <a:t>715</a:t>
                      </a:r>
                    </a:p>
                  </a:txBody>
                  <a:tcPr marL="9525" marR="9525" marT="9525" marB="0" anchor="b"/>
                </a:tc>
                <a:tc>
                  <a:txBody>
                    <a:bodyPr/>
                    <a:lstStyle/>
                    <a:p>
                      <a:pPr algn="r" fontAlgn="b"/>
                      <a:r>
                        <a:rPr lang="en-US" sz="1800" b="0" i="0" u="none" strike="noStrike">
                          <a:solidFill>
                            <a:srgbClr val="000000"/>
                          </a:solidFill>
                          <a:latin typeface="Calibri"/>
                        </a:rPr>
                        <a:t>757</a:t>
                      </a:r>
                    </a:p>
                  </a:txBody>
                  <a:tcPr marL="9525" marR="9525" marT="9525" marB="0" anchor="b"/>
                </a:tc>
                <a:tc>
                  <a:txBody>
                    <a:bodyPr/>
                    <a:lstStyle/>
                    <a:p>
                      <a:pPr algn="r" fontAlgn="b"/>
                      <a:r>
                        <a:rPr lang="en-US" sz="1800" b="0" i="0" u="none" strike="noStrike">
                          <a:solidFill>
                            <a:srgbClr val="000000"/>
                          </a:solidFill>
                          <a:latin typeface="Calibri"/>
                        </a:rPr>
                        <a:t>803</a:t>
                      </a:r>
                    </a:p>
                  </a:txBody>
                  <a:tcPr marL="9525" marR="9525" marT="9525" marB="0" anchor="b"/>
                </a:tc>
                <a:tc>
                  <a:txBody>
                    <a:bodyPr/>
                    <a:lstStyle/>
                    <a:p>
                      <a:pPr algn="r" fontAlgn="b"/>
                      <a:r>
                        <a:rPr lang="en-US" sz="1800" b="0" i="0" u="none" strike="noStrike">
                          <a:solidFill>
                            <a:srgbClr val="000000"/>
                          </a:solidFill>
                          <a:latin typeface="Calibri"/>
                        </a:rPr>
                        <a:t>851</a:t>
                      </a:r>
                    </a:p>
                  </a:txBody>
                  <a:tcPr marL="9525" marR="9525" marT="9525" marB="0" anchor="b"/>
                </a:tc>
                <a:tc>
                  <a:txBody>
                    <a:bodyPr/>
                    <a:lstStyle/>
                    <a:p>
                      <a:pPr algn="r" fontAlgn="b"/>
                      <a:r>
                        <a:rPr lang="en-US" sz="1800" b="0" i="0" u="none" strike="noStrike">
                          <a:solidFill>
                            <a:srgbClr val="000000"/>
                          </a:solidFill>
                          <a:latin typeface="Calibri"/>
                        </a:rPr>
                        <a:t>902</a:t>
                      </a:r>
                    </a:p>
                  </a:txBody>
                  <a:tcPr marL="9525" marR="9525" marT="9525" marB="0" anchor="b"/>
                </a:tc>
                <a:tc>
                  <a:txBody>
                    <a:bodyPr/>
                    <a:lstStyle/>
                    <a:p>
                      <a:pPr algn="r" fontAlgn="b"/>
                      <a:r>
                        <a:rPr lang="en-US" sz="1800" b="0" i="0" u="none" strike="noStrike">
                          <a:solidFill>
                            <a:srgbClr val="000000"/>
                          </a:solidFill>
                          <a:latin typeface="Calibri"/>
                        </a:rPr>
                        <a:t>956</a:t>
                      </a:r>
                    </a:p>
                  </a:txBody>
                  <a:tcPr marL="9525" marR="9525" marT="9525" marB="0" anchor="b"/>
                </a:tc>
                <a:tc>
                  <a:txBody>
                    <a:bodyPr/>
                    <a:lstStyle/>
                    <a:p>
                      <a:pPr algn="r" fontAlgn="b"/>
                      <a:r>
                        <a:rPr lang="en-US" sz="1800" b="0" i="0" u="none" strike="noStrike">
                          <a:solidFill>
                            <a:srgbClr val="000000"/>
                          </a:solidFill>
                          <a:latin typeface="Calibri"/>
                        </a:rPr>
                        <a:t>1014</a:t>
                      </a:r>
                    </a:p>
                  </a:txBody>
                  <a:tcPr marL="9525" marR="9525" marT="9525" marB="0" anchor="b"/>
                </a:tc>
                <a:tc>
                  <a:txBody>
                    <a:bodyPr/>
                    <a:lstStyle/>
                    <a:p>
                      <a:pPr algn="r" fontAlgn="b"/>
                      <a:r>
                        <a:rPr lang="en-US" sz="1800" b="0" i="0" u="none" strike="noStrike">
                          <a:solidFill>
                            <a:srgbClr val="000000"/>
                          </a:solidFill>
                          <a:latin typeface="Calibri"/>
                        </a:rPr>
                        <a:t>1074</a:t>
                      </a:r>
                    </a:p>
                  </a:txBody>
                  <a:tcPr marL="9525" marR="9525" marT="9525" marB="0" anchor="b"/>
                </a:tc>
                <a:tc>
                  <a:txBody>
                    <a:bodyPr/>
                    <a:lstStyle/>
                    <a:p>
                      <a:pPr algn="r" fontAlgn="b"/>
                      <a:r>
                        <a:rPr lang="en-US" sz="1800" b="0" i="0" u="none" strike="noStrike">
                          <a:solidFill>
                            <a:srgbClr val="000000"/>
                          </a:solidFill>
                          <a:latin typeface="Calibri"/>
                        </a:rPr>
                        <a:t>1139</a:t>
                      </a:r>
                    </a:p>
                  </a:txBody>
                  <a:tcPr marL="9525" marR="9525" marT="9525" marB="0" anchor="b"/>
                </a:tc>
                <a:tc>
                  <a:txBody>
                    <a:bodyPr/>
                    <a:lstStyle/>
                    <a:p>
                      <a:pPr algn="r" fontAlgn="b"/>
                      <a:r>
                        <a:rPr lang="en-US" sz="1800" b="0" i="0" u="none" strike="noStrike" dirty="0">
                          <a:solidFill>
                            <a:srgbClr val="000000"/>
                          </a:solidFill>
                          <a:latin typeface="Calibri"/>
                        </a:rPr>
                        <a:t>1207</a:t>
                      </a:r>
                    </a:p>
                  </a:txBody>
                  <a:tcPr marL="9525" marR="9525" marT="9525" marB="0" anchor="b"/>
                </a:tc>
                <a:tc>
                  <a:txBody>
                    <a:bodyPr/>
                    <a:lstStyle/>
                    <a:p>
                      <a:pPr algn="r" fontAlgn="b"/>
                      <a:r>
                        <a:rPr lang="en-US" sz="1800" b="0" i="0" u="none" strike="noStrike" dirty="0">
                          <a:solidFill>
                            <a:srgbClr val="000000"/>
                          </a:solidFill>
                          <a:latin typeface="Calibri"/>
                        </a:rPr>
                        <a:t>1280</a:t>
                      </a:r>
                    </a:p>
                  </a:txBody>
                  <a:tcPr marL="9525" marR="9525" marT="9525" marB="0" anchor="b"/>
                </a:tc>
              </a:tr>
            </a:tbl>
          </a:graphicData>
        </a:graphic>
      </p:graphicFrame>
    </p:spTree>
    <p:extLst>
      <p:ext uri="{BB962C8B-B14F-4D97-AF65-F5344CB8AC3E}">
        <p14:creationId xmlns:p14="http://schemas.microsoft.com/office/powerpoint/2010/main" val="1710506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15"/>
            <a:ext cx="6781800" cy="1371600"/>
          </a:xfrm>
        </p:spPr>
        <p:txBody>
          <a:bodyPr>
            <a:noAutofit/>
          </a:bodyPr>
          <a:lstStyle/>
          <a:p>
            <a:r>
              <a:rPr lang="en-US" sz="3200" dirty="0" smtClean="0">
                <a:solidFill>
                  <a:schemeClr val="tx2"/>
                </a:solidFill>
              </a:rPr>
              <a:t>Possible Institutional Goals (Example @ 6%)</a:t>
            </a:r>
            <a:endParaRPr lang="en-US" sz="3200" dirty="0">
              <a:solidFill>
                <a:schemeClr val="tx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521369052"/>
              </p:ext>
            </p:extLst>
          </p:nvPr>
        </p:nvGraphicFramePr>
        <p:xfrm>
          <a:off x="228602" y="1397000"/>
          <a:ext cx="8763001" cy="4900248"/>
        </p:xfrm>
        <a:graphic>
          <a:graphicData uri="http://schemas.openxmlformats.org/drawingml/2006/table">
            <a:tbl>
              <a:tblPr firstRow="1" bandRow="1">
                <a:tableStyleId>{5C22544A-7EE6-4342-B048-85BDC9FD1C3A}</a:tableStyleId>
              </a:tblPr>
              <a:tblGrid>
                <a:gridCol w="674077"/>
                <a:gridCol w="674077"/>
                <a:gridCol w="674077"/>
                <a:gridCol w="674077"/>
                <a:gridCol w="674077"/>
                <a:gridCol w="674077"/>
                <a:gridCol w="674077"/>
                <a:gridCol w="674077"/>
                <a:gridCol w="674077"/>
                <a:gridCol w="674077"/>
                <a:gridCol w="674077"/>
                <a:gridCol w="674077"/>
                <a:gridCol w="674077"/>
              </a:tblGrid>
              <a:tr h="408354">
                <a:tc>
                  <a:txBody>
                    <a:bodyPr/>
                    <a:lstStyle/>
                    <a:p>
                      <a:endParaRPr lang="en-US" dirty="0"/>
                    </a:p>
                  </a:txBody>
                  <a:tcPr/>
                </a:tc>
                <a:tc>
                  <a:txBody>
                    <a:bodyPr/>
                    <a:lstStyle/>
                    <a:p>
                      <a:pPr algn="ctr"/>
                      <a:r>
                        <a:rPr lang="en-US" sz="1600" dirty="0" smtClean="0"/>
                        <a:t>2009</a:t>
                      </a:r>
                      <a:endParaRPr lang="en-US" sz="1600" dirty="0"/>
                    </a:p>
                  </a:txBody>
                  <a:tcPr/>
                </a:tc>
                <a:tc>
                  <a:txBody>
                    <a:bodyPr/>
                    <a:lstStyle/>
                    <a:p>
                      <a:pPr algn="ctr"/>
                      <a:r>
                        <a:rPr lang="en-US" sz="1600" dirty="0" smtClean="0"/>
                        <a:t>2010</a:t>
                      </a:r>
                      <a:endParaRPr lang="en-US" sz="1600" dirty="0"/>
                    </a:p>
                  </a:txBody>
                  <a:tcPr/>
                </a:tc>
                <a:tc>
                  <a:txBody>
                    <a:bodyPr/>
                    <a:lstStyle/>
                    <a:p>
                      <a:pPr algn="ctr"/>
                      <a:r>
                        <a:rPr lang="en-US" sz="1600" dirty="0" smtClean="0"/>
                        <a:t>2011</a:t>
                      </a:r>
                      <a:endParaRPr lang="en-US" sz="1600" dirty="0"/>
                    </a:p>
                  </a:txBody>
                  <a:tcPr/>
                </a:tc>
                <a:tc>
                  <a:txBody>
                    <a:bodyPr/>
                    <a:lstStyle/>
                    <a:p>
                      <a:pPr algn="ctr"/>
                      <a:r>
                        <a:rPr lang="en-US" sz="1600" dirty="0" smtClean="0"/>
                        <a:t>2012</a:t>
                      </a:r>
                      <a:endParaRPr lang="en-US" sz="1600" dirty="0"/>
                    </a:p>
                  </a:txBody>
                  <a:tcPr/>
                </a:tc>
                <a:tc>
                  <a:txBody>
                    <a:bodyPr/>
                    <a:lstStyle/>
                    <a:p>
                      <a:pPr algn="ctr"/>
                      <a:r>
                        <a:rPr lang="en-US" sz="1600" dirty="0" smtClean="0"/>
                        <a:t>2013</a:t>
                      </a:r>
                      <a:endParaRPr lang="en-US" sz="1600" dirty="0"/>
                    </a:p>
                  </a:txBody>
                  <a:tcPr/>
                </a:tc>
                <a:tc>
                  <a:txBody>
                    <a:bodyPr/>
                    <a:lstStyle/>
                    <a:p>
                      <a:pPr algn="ctr"/>
                      <a:r>
                        <a:rPr lang="en-US" sz="1600" dirty="0" smtClean="0"/>
                        <a:t>2014</a:t>
                      </a:r>
                      <a:endParaRPr lang="en-US" sz="1600" dirty="0"/>
                    </a:p>
                  </a:txBody>
                  <a:tcPr/>
                </a:tc>
                <a:tc>
                  <a:txBody>
                    <a:bodyPr/>
                    <a:lstStyle/>
                    <a:p>
                      <a:pPr algn="ctr"/>
                      <a:r>
                        <a:rPr lang="en-US" sz="1600" dirty="0" smtClean="0"/>
                        <a:t>2015</a:t>
                      </a:r>
                      <a:endParaRPr lang="en-US" sz="1600" dirty="0"/>
                    </a:p>
                  </a:txBody>
                  <a:tcPr/>
                </a:tc>
                <a:tc>
                  <a:txBody>
                    <a:bodyPr/>
                    <a:lstStyle/>
                    <a:p>
                      <a:pPr algn="ctr"/>
                      <a:r>
                        <a:rPr lang="en-US" sz="1600" dirty="0" smtClean="0"/>
                        <a:t>2016</a:t>
                      </a:r>
                      <a:endParaRPr lang="en-US" sz="1600" dirty="0"/>
                    </a:p>
                  </a:txBody>
                  <a:tcPr/>
                </a:tc>
                <a:tc>
                  <a:txBody>
                    <a:bodyPr/>
                    <a:lstStyle/>
                    <a:p>
                      <a:pPr algn="ctr"/>
                      <a:r>
                        <a:rPr lang="en-US" sz="1600" dirty="0" smtClean="0"/>
                        <a:t>2017</a:t>
                      </a:r>
                      <a:endParaRPr lang="en-US" sz="1600" dirty="0"/>
                    </a:p>
                  </a:txBody>
                  <a:tcPr/>
                </a:tc>
                <a:tc>
                  <a:txBody>
                    <a:bodyPr/>
                    <a:lstStyle/>
                    <a:p>
                      <a:pPr algn="ctr"/>
                      <a:r>
                        <a:rPr lang="en-US" sz="1600" dirty="0" smtClean="0"/>
                        <a:t>2018</a:t>
                      </a:r>
                      <a:endParaRPr lang="en-US" sz="1600" dirty="0"/>
                    </a:p>
                  </a:txBody>
                  <a:tcPr/>
                </a:tc>
                <a:tc>
                  <a:txBody>
                    <a:bodyPr/>
                    <a:lstStyle/>
                    <a:p>
                      <a:pPr algn="ctr"/>
                      <a:r>
                        <a:rPr lang="en-US" sz="1600" dirty="0" smtClean="0"/>
                        <a:t>2019</a:t>
                      </a:r>
                      <a:endParaRPr lang="en-US" sz="1600" dirty="0"/>
                    </a:p>
                  </a:txBody>
                  <a:tcPr/>
                </a:tc>
                <a:tc>
                  <a:txBody>
                    <a:bodyPr/>
                    <a:lstStyle/>
                    <a:p>
                      <a:pPr algn="ctr"/>
                      <a:r>
                        <a:rPr lang="en-US" sz="1600" dirty="0" smtClean="0"/>
                        <a:t>2020</a:t>
                      </a:r>
                      <a:endParaRPr lang="en-US" sz="1600" dirty="0"/>
                    </a:p>
                  </a:txBody>
                  <a:tcPr/>
                </a:tc>
              </a:tr>
              <a:tr h="408354">
                <a:tc>
                  <a:txBody>
                    <a:bodyPr/>
                    <a:lstStyle/>
                    <a:p>
                      <a:pPr algn="l" fontAlgn="b"/>
                      <a:r>
                        <a:rPr lang="en-US" sz="1400" b="1" i="0" u="none" strike="noStrike" dirty="0">
                          <a:solidFill>
                            <a:srgbClr val="000000"/>
                          </a:solidFill>
                          <a:latin typeface="Arial"/>
                        </a:rPr>
                        <a:t>ANC</a:t>
                      </a:r>
                    </a:p>
                  </a:txBody>
                  <a:tcPr marL="9525" marR="9525" marT="9525" marB="0" anchor="ctr"/>
                </a:tc>
                <a:tc>
                  <a:txBody>
                    <a:bodyPr/>
                    <a:lstStyle/>
                    <a:p>
                      <a:pPr algn="ctr" fontAlgn="b"/>
                      <a:r>
                        <a:rPr lang="en-US" sz="1800" b="0" i="0" u="none" strike="noStrike" dirty="0">
                          <a:solidFill>
                            <a:srgbClr val="000000"/>
                          </a:solidFill>
                          <a:latin typeface="Arial"/>
                        </a:rPr>
                        <a:t>268 </a:t>
                      </a:r>
                    </a:p>
                  </a:txBody>
                  <a:tcPr marL="9525" marR="9525" marT="9525" marB="0" anchor="ctr"/>
                </a:tc>
                <a:tc>
                  <a:txBody>
                    <a:bodyPr/>
                    <a:lstStyle/>
                    <a:p>
                      <a:pPr algn="ctr" fontAlgn="b"/>
                      <a:r>
                        <a:rPr lang="en-US" sz="1800" b="0" i="0" u="none" strike="noStrike">
                          <a:solidFill>
                            <a:srgbClr val="000000"/>
                          </a:solidFill>
                          <a:latin typeface="Arial"/>
                        </a:rPr>
                        <a:t>284 </a:t>
                      </a:r>
                    </a:p>
                  </a:txBody>
                  <a:tcPr marL="9525" marR="9525" marT="9525" marB="0" anchor="ctr"/>
                </a:tc>
                <a:tc>
                  <a:txBody>
                    <a:bodyPr/>
                    <a:lstStyle/>
                    <a:p>
                      <a:pPr algn="ctr" fontAlgn="b"/>
                      <a:r>
                        <a:rPr lang="en-US" sz="1800" b="0" i="0" u="none" strike="noStrike">
                          <a:solidFill>
                            <a:srgbClr val="000000"/>
                          </a:solidFill>
                          <a:latin typeface="Arial"/>
                        </a:rPr>
                        <a:t>301 </a:t>
                      </a:r>
                    </a:p>
                  </a:txBody>
                  <a:tcPr marL="9525" marR="9525" marT="9525" marB="0" anchor="ctr"/>
                </a:tc>
                <a:tc>
                  <a:txBody>
                    <a:bodyPr/>
                    <a:lstStyle/>
                    <a:p>
                      <a:pPr algn="ctr" fontAlgn="b"/>
                      <a:r>
                        <a:rPr lang="en-US" sz="1800" b="0" i="0" u="none" strike="noStrike">
                          <a:solidFill>
                            <a:srgbClr val="000000"/>
                          </a:solidFill>
                          <a:latin typeface="Arial"/>
                        </a:rPr>
                        <a:t>319 </a:t>
                      </a:r>
                    </a:p>
                  </a:txBody>
                  <a:tcPr marL="9525" marR="9525" marT="9525" marB="0" anchor="ctr"/>
                </a:tc>
                <a:tc>
                  <a:txBody>
                    <a:bodyPr/>
                    <a:lstStyle/>
                    <a:p>
                      <a:pPr algn="ctr" fontAlgn="b"/>
                      <a:r>
                        <a:rPr lang="en-US" sz="1800" b="0" i="0" u="none" strike="noStrike">
                          <a:solidFill>
                            <a:srgbClr val="000000"/>
                          </a:solidFill>
                          <a:latin typeface="Arial"/>
                        </a:rPr>
                        <a:t>338 </a:t>
                      </a:r>
                    </a:p>
                  </a:txBody>
                  <a:tcPr marL="9525" marR="9525" marT="9525" marB="0" anchor="ctr"/>
                </a:tc>
                <a:tc>
                  <a:txBody>
                    <a:bodyPr/>
                    <a:lstStyle/>
                    <a:p>
                      <a:pPr algn="ctr" fontAlgn="b"/>
                      <a:r>
                        <a:rPr lang="en-US" sz="1800" b="0" i="0" u="none" strike="noStrike">
                          <a:solidFill>
                            <a:srgbClr val="000000"/>
                          </a:solidFill>
                          <a:latin typeface="Arial"/>
                        </a:rPr>
                        <a:t>359 </a:t>
                      </a:r>
                    </a:p>
                  </a:txBody>
                  <a:tcPr marL="9525" marR="9525" marT="9525" marB="0" anchor="ctr"/>
                </a:tc>
                <a:tc>
                  <a:txBody>
                    <a:bodyPr/>
                    <a:lstStyle/>
                    <a:p>
                      <a:pPr algn="ctr" fontAlgn="b"/>
                      <a:r>
                        <a:rPr lang="en-US" sz="1800" b="0" i="0" u="none" strike="noStrike">
                          <a:solidFill>
                            <a:srgbClr val="000000"/>
                          </a:solidFill>
                          <a:latin typeface="Arial"/>
                        </a:rPr>
                        <a:t>380 </a:t>
                      </a:r>
                    </a:p>
                  </a:txBody>
                  <a:tcPr marL="9525" marR="9525" marT="9525" marB="0" anchor="ctr"/>
                </a:tc>
                <a:tc>
                  <a:txBody>
                    <a:bodyPr/>
                    <a:lstStyle/>
                    <a:p>
                      <a:pPr algn="ctr" fontAlgn="b"/>
                      <a:r>
                        <a:rPr lang="en-US" sz="1800" b="0" i="0" u="none" strike="noStrike">
                          <a:solidFill>
                            <a:srgbClr val="000000"/>
                          </a:solidFill>
                          <a:latin typeface="Arial"/>
                        </a:rPr>
                        <a:t>403 </a:t>
                      </a:r>
                    </a:p>
                  </a:txBody>
                  <a:tcPr marL="9525" marR="9525" marT="9525" marB="0" anchor="ctr"/>
                </a:tc>
                <a:tc>
                  <a:txBody>
                    <a:bodyPr/>
                    <a:lstStyle/>
                    <a:p>
                      <a:pPr algn="ctr" fontAlgn="b"/>
                      <a:r>
                        <a:rPr lang="en-US" sz="1800" b="0" i="0" u="none" strike="noStrike">
                          <a:solidFill>
                            <a:srgbClr val="000000"/>
                          </a:solidFill>
                          <a:latin typeface="Arial"/>
                        </a:rPr>
                        <a:t>427 </a:t>
                      </a:r>
                    </a:p>
                  </a:txBody>
                  <a:tcPr marL="9525" marR="9525" marT="9525" marB="0" anchor="ctr"/>
                </a:tc>
                <a:tc>
                  <a:txBody>
                    <a:bodyPr/>
                    <a:lstStyle/>
                    <a:p>
                      <a:pPr algn="ctr" fontAlgn="b"/>
                      <a:r>
                        <a:rPr lang="en-US" sz="1800" b="0" i="0" u="none" strike="noStrike">
                          <a:solidFill>
                            <a:srgbClr val="000000"/>
                          </a:solidFill>
                          <a:latin typeface="Arial"/>
                        </a:rPr>
                        <a:t>453 </a:t>
                      </a:r>
                    </a:p>
                  </a:txBody>
                  <a:tcPr marL="9525" marR="9525" marT="9525" marB="0" anchor="ctr"/>
                </a:tc>
                <a:tc>
                  <a:txBody>
                    <a:bodyPr/>
                    <a:lstStyle/>
                    <a:p>
                      <a:pPr algn="ctr" fontAlgn="b"/>
                      <a:r>
                        <a:rPr lang="en-US" sz="1800" b="0" i="0" u="none" strike="noStrike">
                          <a:solidFill>
                            <a:srgbClr val="000000"/>
                          </a:solidFill>
                          <a:latin typeface="Arial"/>
                        </a:rPr>
                        <a:t>480 </a:t>
                      </a:r>
                    </a:p>
                  </a:txBody>
                  <a:tcPr marL="9525" marR="9525" marT="9525" marB="0" anchor="ctr"/>
                </a:tc>
                <a:tc>
                  <a:txBody>
                    <a:bodyPr/>
                    <a:lstStyle/>
                    <a:p>
                      <a:pPr algn="ctr" fontAlgn="b"/>
                      <a:r>
                        <a:rPr lang="en-US" sz="1800" b="0" i="0" u="none" strike="noStrike">
                          <a:solidFill>
                            <a:srgbClr val="000000"/>
                          </a:solidFill>
                          <a:latin typeface="Arial"/>
                        </a:rPr>
                        <a:t>509 </a:t>
                      </a:r>
                    </a:p>
                  </a:txBody>
                  <a:tcPr marL="9525" marR="9525" marT="9525" marB="0" anchor="ctr"/>
                </a:tc>
              </a:tr>
              <a:tr h="408354">
                <a:tc>
                  <a:txBody>
                    <a:bodyPr/>
                    <a:lstStyle/>
                    <a:p>
                      <a:pPr algn="l" fontAlgn="b"/>
                      <a:r>
                        <a:rPr lang="en-US" sz="1400" b="1" i="0" u="none" strike="noStrike" dirty="0">
                          <a:solidFill>
                            <a:srgbClr val="000000"/>
                          </a:solidFill>
                          <a:latin typeface="Arial"/>
                        </a:rPr>
                        <a:t>ASUB</a:t>
                      </a:r>
                    </a:p>
                  </a:txBody>
                  <a:tcPr marL="9525" marR="9525" marT="9525" marB="0" anchor="ctr"/>
                </a:tc>
                <a:tc>
                  <a:txBody>
                    <a:bodyPr/>
                    <a:lstStyle/>
                    <a:p>
                      <a:pPr algn="ctr" fontAlgn="b"/>
                      <a:r>
                        <a:rPr lang="en-US" sz="1800" b="0" i="0" u="none" strike="noStrike">
                          <a:solidFill>
                            <a:srgbClr val="000000"/>
                          </a:solidFill>
                          <a:latin typeface="Arial"/>
                        </a:rPr>
                        <a:t>831 </a:t>
                      </a:r>
                    </a:p>
                  </a:txBody>
                  <a:tcPr marL="9525" marR="9525" marT="9525" marB="0" anchor="ctr"/>
                </a:tc>
                <a:tc>
                  <a:txBody>
                    <a:bodyPr/>
                    <a:lstStyle/>
                    <a:p>
                      <a:pPr algn="ctr" fontAlgn="b"/>
                      <a:r>
                        <a:rPr lang="en-US" sz="1800" b="0" i="0" u="none" strike="noStrike">
                          <a:solidFill>
                            <a:srgbClr val="000000"/>
                          </a:solidFill>
                          <a:latin typeface="Arial"/>
                        </a:rPr>
                        <a:t>881 </a:t>
                      </a:r>
                    </a:p>
                  </a:txBody>
                  <a:tcPr marL="9525" marR="9525" marT="9525" marB="0" anchor="ctr"/>
                </a:tc>
                <a:tc>
                  <a:txBody>
                    <a:bodyPr/>
                    <a:lstStyle/>
                    <a:p>
                      <a:pPr algn="ctr" fontAlgn="b"/>
                      <a:r>
                        <a:rPr lang="en-US" sz="1800" b="0" i="0" u="none" strike="noStrike">
                          <a:solidFill>
                            <a:srgbClr val="000000"/>
                          </a:solidFill>
                          <a:latin typeface="Arial"/>
                        </a:rPr>
                        <a:t>934 </a:t>
                      </a:r>
                    </a:p>
                  </a:txBody>
                  <a:tcPr marL="9525" marR="9525" marT="9525" marB="0" anchor="ctr"/>
                </a:tc>
                <a:tc>
                  <a:txBody>
                    <a:bodyPr/>
                    <a:lstStyle/>
                    <a:p>
                      <a:pPr algn="ctr" fontAlgn="b"/>
                      <a:r>
                        <a:rPr lang="en-US" sz="1800" b="0" i="0" u="none" strike="noStrike">
                          <a:solidFill>
                            <a:srgbClr val="000000"/>
                          </a:solidFill>
                          <a:latin typeface="Arial"/>
                        </a:rPr>
                        <a:t>990 </a:t>
                      </a:r>
                    </a:p>
                  </a:txBody>
                  <a:tcPr marL="9525" marR="9525" marT="9525" marB="0" anchor="ctr"/>
                </a:tc>
                <a:tc>
                  <a:txBody>
                    <a:bodyPr/>
                    <a:lstStyle/>
                    <a:p>
                      <a:pPr algn="ctr" fontAlgn="b"/>
                      <a:r>
                        <a:rPr lang="en-US" sz="1800" b="0" i="0" u="none" strike="noStrike">
                          <a:solidFill>
                            <a:srgbClr val="000000"/>
                          </a:solidFill>
                          <a:latin typeface="Arial"/>
                        </a:rPr>
                        <a:t>1049 </a:t>
                      </a:r>
                    </a:p>
                  </a:txBody>
                  <a:tcPr marL="9525" marR="9525" marT="9525" marB="0" anchor="ctr"/>
                </a:tc>
                <a:tc>
                  <a:txBody>
                    <a:bodyPr/>
                    <a:lstStyle/>
                    <a:p>
                      <a:pPr algn="ctr" fontAlgn="b"/>
                      <a:r>
                        <a:rPr lang="en-US" sz="1800" b="0" i="0" u="none" strike="noStrike">
                          <a:solidFill>
                            <a:srgbClr val="000000"/>
                          </a:solidFill>
                          <a:latin typeface="Arial"/>
                        </a:rPr>
                        <a:t>1112 </a:t>
                      </a:r>
                    </a:p>
                  </a:txBody>
                  <a:tcPr marL="9525" marR="9525" marT="9525" marB="0" anchor="ctr"/>
                </a:tc>
                <a:tc>
                  <a:txBody>
                    <a:bodyPr/>
                    <a:lstStyle/>
                    <a:p>
                      <a:pPr algn="ctr" fontAlgn="b"/>
                      <a:r>
                        <a:rPr lang="en-US" sz="1800" b="0" i="0" u="none" strike="noStrike">
                          <a:solidFill>
                            <a:srgbClr val="000000"/>
                          </a:solidFill>
                          <a:latin typeface="Arial"/>
                        </a:rPr>
                        <a:t>1179 </a:t>
                      </a:r>
                    </a:p>
                  </a:txBody>
                  <a:tcPr marL="9525" marR="9525" marT="9525" marB="0" anchor="ctr"/>
                </a:tc>
                <a:tc>
                  <a:txBody>
                    <a:bodyPr/>
                    <a:lstStyle/>
                    <a:p>
                      <a:pPr algn="ctr" fontAlgn="b"/>
                      <a:r>
                        <a:rPr lang="en-US" sz="1800" b="0" i="0" u="none" strike="noStrike">
                          <a:solidFill>
                            <a:srgbClr val="000000"/>
                          </a:solidFill>
                          <a:latin typeface="Arial"/>
                        </a:rPr>
                        <a:t>1250 </a:t>
                      </a:r>
                    </a:p>
                  </a:txBody>
                  <a:tcPr marL="9525" marR="9525" marT="9525" marB="0" anchor="ctr"/>
                </a:tc>
                <a:tc>
                  <a:txBody>
                    <a:bodyPr/>
                    <a:lstStyle/>
                    <a:p>
                      <a:pPr algn="ctr" fontAlgn="b"/>
                      <a:r>
                        <a:rPr lang="en-US" sz="1800" b="0" i="0" u="none" strike="noStrike">
                          <a:solidFill>
                            <a:srgbClr val="000000"/>
                          </a:solidFill>
                          <a:latin typeface="Arial"/>
                        </a:rPr>
                        <a:t>1324 </a:t>
                      </a:r>
                    </a:p>
                  </a:txBody>
                  <a:tcPr marL="9525" marR="9525" marT="9525" marB="0" anchor="ctr"/>
                </a:tc>
                <a:tc>
                  <a:txBody>
                    <a:bodyPr/>
                    <a:lstStyle/>
                    <a:p>
                      <a:pPr algn="ctr" fontAlgn="b"/>
                      <a:r>
                        <a:rPr lang="en-US" sz="1800" b="0" i="0" u="none" strike="noStrike">
                          <a:solidFill>
                            <a:srgbClr val="000000"/>
                          </a:solidFill>
                          <a:latin typeface="Arial"/>
                        </a:rPr>
                        <a:t>1404 </a:t>
                      </a:r>
                    </a:p>
                  </a:txBody>
                  <a:tcPr marL="9525" marR="9525" marT="9525" marB="0" anchor="ctr"/>
                </a:tc>
                <a:tc>
                  <a:txBody>
                    <a:bodyPr/>
                    <a:lstStyle/>
                    <a:p>
                      <a:pPr algn="ctr" fontAlgn="b"/>
                      <a:r>
                        <a:rPr lang="en-US" sz="1800" b="0" i="0" u="none" strike="noStrike">
                          <a:solidFill>
                            <a:srgbClr val="000000"/>
                          </a:solidFill>
                          <a:latin typeface="Arial"/>
                        </a:rPr>
                        <a:t>1488 </a:t>
                      </a:r>
                    </a:p>
                  </a:txBody>
                  <a:tcPr marL="9525" marR="9525" marT="9525" marB="0" anchor="ctr"/>
                </a:tc>
                <a:tc>
                  <a:txBody>
                    <a:bodyPr/>
                    <a:lstStyle/>
                    <a:p>
                      <a:pPr algn="ctr" fontAlgn="b"/>
                      <a:r>
                        <a:rPr lang="en-US" sz="1800" b="0" i="0" u="none" strike="noStrike">
                          <a:solidFill>
                            <a:srgbClr val="000000"/>
                          </a:solidFill>
                          <a:latin typeface="Arial"/>
                        </a:rPr>
                        <a:t>1577 </a:t>
                      </a:r>
                    </a:p>
                  </a:txBody>
                  <a:tcPr marL="9525" marR="9525" marT="9525" marB="0" anchor="ctr"/>
                </a:tc>
              </a:tr>
              <a:tr h="408354">
                <a:tc>
                  <a:txBody>
                    <a:bodyPr/>
                    <a:lstStyle/>
                    <a:p>
                      <a:pPr algn="l" fontAlgn="b"/>
                      <a:r>
                        <a:rPr lang="en-US" sz="1400" b="1" i="0" u="none" strike="noStrike" dirty="0">
                          <a:solidFill>
                            <a:srgbClr val="000000"/>
                          </a:solidFill>
                          <a:latin typeface="Arial"/>
                        </a:rPr>
                        <a:t>ASUMH</a:t>
                      </a:r>
                    </a:p>
                  </a:txBody>
                  <a:tcPr marL="9525" marR="9525" marT="9525" marB="0" anchor="ctr"/>
                </a:tc>
                <a:tc>
                  <a:txBody>
                    <a:bodyPr/>
                    <a:lstStyle/>
                    <a:p>
                      <a:pPr algn="ctr" fontAlgn="b"/>
                      <a:r>
                        <a:rPr lang="en-US" sz="1800" b="0" i="0" u="none" strike="noStrike">
                          <a:solidFill>
                            <a:srgbClr val="000000"/>
                          </a:solidFill>
                          <a:latin typeface="Arial"/>
                        </a:rPr>
                        <a:t>208 </a:t>
                      </a:r>
                    </a:p>
                  </a:txBody>
                  <a:tcPr marL="9525" marR="9525" marT="9525" marB="0" anchor="ctr"/>
                </a:tc>
                <a:tc>
                  <a:txBody>
                    <a:bodyPr/>
                    <a:lstStyle/>
                    <a:p>
                      <a:pPr algn="ctr" fontAlgn="b"/>
                      <a:r>
                        <a:rPr lang="en-US" sz="1800" b="0" i="0" u="none" strike="noStrike">
                          <a:solidFill>
                            <a:srgbClr val="000000"/>
                          </a:solidFill>
                          <a:latin typeface="Arial"/>
                        </a:rPr>
                        <a:t>220 </a:t>
                      </a:r>
                    </a:p>
                  </a:txBody>
                  <a:tcPr marL="9525" marR="9525" marT="9525" marB="0" anchor="ctr"/>
                </a:tc>
                <a:tc>
                  <a:txBody>
                    <a:bodyPr/>
                    <a:lstStyle/>
                    <a:p>
                      <a:pPr algn="ctr" fontAlgn="b"/>
                      <a:r>
                        <a:rPr lang="en-US" sz="1800" b="0" i="0" u="none" strike="noStrike">
                          <a:solidFill>
                            <a:srgbClr val="000000"/>
                          </a:solidFill>
                          <a:latin typeface="Arial"/>
                        </a:rPr>
                        <a:t>234 </a:t>
                      </a:r>
                    </a:p>
                  </a:txBody>
                  <a:tcPr marL="9525" marR="9525" marT="9525" marB="0" anchor="ctr"/>
                </a:tc>
                <a:tc>
                  <a:txBody>
                    <a:bodyPr/>
                    <a:lstStyle/>
                    <a:p>
                      <a:pPr algn="ctr" fontAlgn="b"/>
                      <a:r>
                        <a:rPr lang="en-US" sz="1800" b="0" i="0" u="none" strike="noStrike">
                          <a:solidFill>
                            <a:srgbClr val="000000"/>
                          </a:solidFill>
                          <a:latin typeface="Arial"/>
                        </a:rPr>
                        <a:t>248 </a:t>
                      </a:r>
                    </a:p>
                  </a:txBody>
                  <a:tcPr marL="9525" marR="9525" marT="9525" marB="0" anchor="ctr"/>
                </a:tc>
                <a:tc>
                  <a:txBody>
                    <a:bodyPr/>
                    <a:lstStyle/>
                    <a:p>
                      <a:pPr algn="ctr" fontAlgn="b"/>
                      <a:r>
                        <a:rPr lang="en-US" sz="1800" b="0" i="0" u="none" strike="noStrike">
                          <a:solidFill>
                            <a:srgbClr val="000000"/>
                          </a:solidFill>
                          <a:latin typeface="Arial"/>
                        </a:rPr>
                        <a:t>263 </a:t>
                      </a:r>
                    </a:p>
                  </a:txBody>
                  <a:tcPr marL="9525" marR="9525" marT="9525" marB="0" anchor="ctr"/>
                </a:tc>
                <a:tc>
                  <a:txBody>
                    <a:bodyPr/>
                    <a:lstStyle/>
                    <a:p>
                      <a:pPr algn="ctr" fontAlgn="b"/>
                      <a:r>
                        <a:rPr lang="en-US" sz="1800" b="0" i="0" u="none" strike="noStrike">
                          <a:solidFill>
                            <a:srgbClr val="000000"/>
                          </a:solidFill>
                          <a:latin typeface="Arial"/>
                        </a:rPr>
                        <a:t>278 </a:t>
                      </a:r>
                    </a:p>
                  </a:txBody>
                  <a:tcPr marL="9525" marR="9525" marT="9525" marB="0" anchor="ctr"/>
                </a:tc>
                <a:tc>
                  <a:txBody>
                    <a:bodyPr/>
                    <a:lstStyle/>
                    <a:p>
                      <a:pPr algn="ctr" fontAlgn="b"/>
                      <a:r>
                        <a:rPr lang="en-US" sz="1800" b="0" i="0" u="none" strike="noStrike">
                          <a:solidFill>
                            <a:srgbClr val="000000"/>
                          </a:solidFill>
                          <a:latin typeface="Arial"/>
                        </a:rPr>
                        <a:t>295 </a:t>
                      </a:r>
                    </a:p>
                  </a:txBody>
                  <a:tcPr marL="9525" marR="9525" marT="9525" marB="0" anchor="ctr"/>
                </a:tc>
                <a:tc>
                  <a:txBody>
                    <a:bodyPr/>
                    <a:lstStyle/>
                    <a:p>
                      <a:pPr algn="ctr" fontAlgn="b"/>
                      <a:r>
                        <a:rPr lang="en-US" sz="1800" b="0" i="0" u="none" strike="noStrike">
                          <a:solidFill>
                            <a:srgbClr val="000000"/>
                          </a:solidFill>
                          <a:latin typeface="Arial"/>
                        </a:rPr>
                        <a:t>313 </a:t>
                      </a:r>
                    </a:p>
                  </a:txBody>
                  <a:tcPr marL="9525" marR="9525" marT="9525" marB="0" anchor="ctr"/>
                </a:tc>
                <a:tc>
                  <a:txBody>
                    <a:bodyPr/>
                    <a:lstStyle/>
                    <a:p>
                      <a:pPr algn="ctr" fontAlgn="b"/>
                      <a:r>
                        <a:rPr lang="en-US" sz="1800" b="0" i="0" u="none" strike="noStrike">
                          <a:solidFill>
                            <a:srgbClr val="000000"/>
                          </a:solidFill>
                          <a:latin typeface="Arial"/>
                        </a:rPr>
                        <a:t>332 </a:t>
                      </a:r>
                    </a:p>
                  </a:txBody>
                  <a:tcPr marL="9525" marR="9525" marT="9525" marB="0" anchor="ctr"/>
                </a:tc>
                <a:tc>
                  <a:txBody>
                    <a:bodyPr/>
                    <a:lstStyle/>
                    <a:p>
                      <a:pPr algn="ctr" fontAlgn="b"/>
                      <a:r>
                        <a:rPr lang="en-US" sz="1800" b="0" i="0" u="none" strike="noStrike">
                          <a:solidFill>
                            <a:srgbClr val="000000"/>
                          </a:solidFill>
                          <a:latin typeface="Arial"/>
                        </a:rPr>
                        <a:t>351 </a:t>
                      </a:r>
                    </a:p>
                  </a:txBody>
                  <a:tcPr marL="9525" marR="9525" marT="9525" marB="0" anchor="ctr"/>
                </a:tc>
                <a:tc>
                  <a:txBody>
                    <a:bodyPr/>
                    <a:lstStyle/>
                    <a:p>
                      <a:pPr algn="ctr" fontAlgn="b"/>
                      <a:r>
                        <a:rPr lang="en-US" sz="1800" b="0" i="0" u="none" strike="noStrike">
                          <a:solidFill>
                            <a:srgbClr val="000000"/>
                          </a:solidFill>
                          <a:latin typeface="Arial"/>
                        </a:rPr>
                        <a:t>372 </a:t>
                      </a:r>
                    </a:p>
                  </a:txBody>
                  <a:tcPr marL="9525" marR="9525" marT="9525" marB="0" anchor="ctr"/>
                </a:tc>
                <a:tc>
                  <a:txBody>
                    <a:bodyPr/>
                    <a:lstStyle/>
                    <a:p>
                      <a:pPr algn="ctr" fontAlgn="b"/>
                      <a:r>
                        <a:rPr lang="en-US" sz="1800" b="0" i="0" u="none" strike="noStrike">
                          <a:solidFill>
                            <a:srgbClr val="000000"/>
                          </a:solidFill>
                          <a:latin typeface="Arial"/>
                        </a:rPr>
                        <a:t>395 </a:t>
                      </a:r>
                    </a:p>
                  </a:txBody>
                  <a:tcPr marL="9525" marR="9525" marT="9525" marB="0" anchor="ctr"/>
                </a:tc>
              </a:tr>
              <a:tr h="408354">
                <a:tc>
                  <a:txBody>
                    <a:bodyPr/>
                    <a:lstStyle/>
                    <a:p>
                      <a:pPr algn="l" fontAlgn="b"/>
                      <a:r>
                        <a:rPr lang="en-US" sz="1400" b="1" i="0" u="none" strike="noStrike" dirty="0">
                          <a:solidFill>
                            <a:srgbClr val="000000"/>
                          </a:solidFill>
                          <a:latin typeface="Arial"/>
                        </a:rPr>
                        <a:t>ASUN</a:t>
                      </a:r>
                    </a:p>
                  </a:txBody>
                  <a:tcPr marL="9525" marR="9525" marT="9525" marB="0" anchor="ctr"/>
                </a:tc>
                <a:tc>
                  <a:txBody>
                    <a:bodyPr/>
                    <a:lstStyle/>
                    <a:p>
                      <a:pPr algn="ctr" fontAlgn="b"/>
                      <a:r>
                        <a:rPr lang="en-US" sz="1800" b="0" i="0" u="none" strike="noStrike">
                          <a:solidFill>
                            <a:srgbClr val="000000"/>
                          </a:solidFill>
                          <a:latin typeface="Arial"/>
                        </a:rPr>
                        <a:t>275 </a:t>
                      </a:r>
                    </a:p>
                  </a:txBody>
                  <a:tcPr marL="9525" marR="9525" marT="9525" marB="0" anchor="ctr"/>
                </a:tc>
                <a:tc>
                  <a:txBody>
                    <a:bodyPr/>
                    <a:lstStyle/>
                    <a:p>
                      <a:pPr algn="ctr" fontAlgn="b"/>
                      <a:r>
                        <a:rPr lang="en-US" sz="1800" b="0" i="0" u="none" strike="noStrike">
                          <a:solidFill>
                            <a:srgbClr val="000000"/>
                          </a:solidFill>
                          <a:latin typeface="Arial"/>
                        </a:rPr>
                        <a:t>292 </a:t>
                      </a:r>
                    </a:p>
                  </a:txBody>
                  <a:tcPr marL="9525" marR="9525" marT="9525" marB="0" anchor="ctr"/>
                </a:tc>
                <a:tc>
                  <a:txBody>
                    <a:bodyPr/>
                    <a:lstStyle/>
                    <a:p>
                      <a:pPr algn="ctr" fontAlgn="b"/>
                      <a:r>
                        <a:rPr lang="en-US" sz="1800" b="0" i="0" u="none" strike="noStrike">
                          <a:solidFill>
                            <a:srgbClr val="000000"/>
                          </a:solidFill>
                          <a:latin typeface="Arial"/>
                        </a:rPr>
                        <a:t>309 </a:t>
                      </a:r>
                    </a:p>
                  </a:txBody>
                  <a:tcPr marL="9525" marR="9525" marT="9525" marB="0" anchor="ctr"/>
                </a:tc>
                <a:tc>
                  <a:txBody>
                    <a:bodyPr/>
                    <a:lstStyle/>
                    <a:p>
                      <a:pPr algn="ctr" fontAlgn="b"/>
                      <a:r>
                        <a:rPr lang="en-US" sz="1800" b="0" i="0" u="none" strike="noStrike">
                          <a:solidFill>
                            <a:srgbClr val="000000"/>
                          </a:solidFill>
                          <a:latin typeface="Arial"/>
                        </a:rPr>
                        <a:t>328 </a:t>
                      </a:r>
                    </a:p>
                  </a:txBody>
                  <a:tcPr marL="9525" marR="9525" marT="9525" marB="0" anchor="ctr"/>
                </a:tc>
                <a:tc>
                  <a:txBody>
                    <a:bodyPr/>
                    <a:lstStyle/>
                    <a:p>
                      <a:pPr algn="ctr" fontAlgn="b"/>
                      <a:r>
                        <a:rPr lang="en-US" sz="1800" b="0" i="0" u="none" strike="noStrike">
                          <a:solidFill>
                            <a:srgbClr val="000000"/>
                          </a:solidFill>
                          <a:latin typeface="Arial"/>
                        </a:rPr>
                        <a:t>347 </a:t>
                      </a:r>
                    </a:p>
                  </a:txBody>
                  <a:tcPr marL="9525" marR="9525" marT="9525" marB="0" anchor="ctr"/>
                </a:tc>
                <a:tc>
                  <a:txBody>
                    <a:bodyPr/>
                    <a:lstStyle/>
                    <a:p>
                      <a:pPr algn="ctr" fontAlgn="b"/>
                      <a:r>
                        <a:rPr lang="en-US" sz="1800" b="0" i="0" u="none" strike="noStrike">
                          <a:solidFill>
                            <a:srgbClr val="000000"/>
                          </a:solidFill>
                          <a:latin typeface="Arial"/>
                        </a:rPr>
                        <a:t>368 </a:t>
                      </a:r>
                    </a:p>
                  </a:txBody>
                  <a:tcPr marL="9525" marR="9525" marT="9525" marB="0" anchor="ctr"/>
                </a:tc>
                <a:tc>
                  <a:txBody>
                    <a:bodyPr/>
                    <a:lstStyle/>
                    <a:p>
                      <a:pPr algn="ctr" fontAlgn="b"/>
                      <a:r>
                        <a:rPr lang="en-US" sz="1800" b="0" i="0" u="none" strike="noStrike">
                          <a:solidFill>
                            <a:srgbClr val="000000"/>
                          </a:solidFill>
                          <a:latin typeface="Arial"/>
                        </a:rPr>
                        <a:t>390 </a:t>
                      </a:r>
                    </a:p>
                  </a:txBody>
                  <a:tcPr marL="9525" marR="9525" marT="9525" marB="0" anchor="ctr"/>
                </a:tc>
                <a:tc>
                  <a:txBody>
                    <a:bodyPr/>
                    <a:lstStyle/>
                    <a:p>
                      <a:pPr algn="ctr" fontAlgn="b"/>
                      <a:r>
                        <a:rPr lang="en-US" sz="1800" b="0" i="0" u="none" strike="noStrike">
                          <a:solidFill>
                            <a:srgbClr val="000000"/>
                          </a:solidFill>
                          <a:latin typeface="Arial"/>
                        </a:rPr>
                        <a:t>413 </a:t>
                      </a:r>
                    </a:p>
                  </a:txBody>
                  <a:tcPr marL="9525" marR="9525" marT="9525" marB="0" anchor="ctr"/>
                </a:tc>
                <a:tc>
                  <a:txBody>
                    <a:bodyPr/>
                    <a:lstStyle/>
                    <a:p>
                      <a:pPr algn="ctr" fontAlgn="b"/>
                      <a:r>
                        <a:rPr lang="en-US" sz="1800" b="0" i="0" u="none" strike="noStrike">
                          <a:solidFill>
                            <a:srgbClr val="000000"/>
                          </a:solidFill>
                          <a:latin typeface="Arial"/>
                        </a:rPr>
                        <a:t>438 </a:t>
                      </a:r>
                    </a:p>
                  </a:txBody>
                  <a:tcPr marL="9525" marR="9525" marT="9525" marB="0" anchor="ctr"/>
                </a:tc>
                <a:tc>
                  <a:txBody>
                    <a:bodyPr/>
                    <a:lstStyle/>
                    <a:p>
                      <a:pPr algn="ctr" fontAlgn="b"/>
                      <a:r>
                        <a:rPr lang="en-US" sz="1800" b="0" i="0" u="none" strike="noStrike">
                          <a:solidFill>
                            <a:srgbClr val="000000"/>
                          </a:solidFill>
                          <a:latin typeface="Arial"/>
                        </a:rPr>
                        <a:t>465 </a:t>
                      </a:r>
                    </a:p>
                  </a:txBody>
                  <a:tcPr marL="9525" marR="9525" marT="9525" marB="0" anchor="ctr"/>
                </a:tc>
                <a:tc>
                  <a:txBody>
                    <a:bodyPr/>
                    <a:lstStyle/>
                    <a:p>
                      <a:pPr algn="ctr" fontAlgn="b"/>
                      <a:r>
                        <a:rPr lang="en-US" sz="1800" b="0" i="0" u="none" strike="noStrike">
                          <a:solidFill>
                            <a:srgbClr val="000000"/>
                          </a:solidFill>
                          <a:latin typeface="Arial"/>
                        </a:rPr>
                        <a:t>492 </a:t>
                      </a:r>
                    </a:p>
                  </a:txBody>
                  <a:tcPr marL="9525" marR="9525" marT="9525" marB="0" anchor="ctr"/>
                </a:tc>
                <a:tc>
                  <a:txBody>
                    <a:bodyPr/>
                    <a:lstStyle/>
                    <a:p>
                      <a:pPr algn="ctr" fontAlgn="b"/>
                      <a:r>
                        <a:rPr lang="en-US" sz="1800" b="0" i="0" u="none" strike="noStrike">
                          <a:solidFill>
                            <a:srgbClr val="000000"/>
                          </a:solidFill>
                          <a:latin typeface="Arial"/>
                        </a:rPr>
                        <a:t>522 </a:t>
                      </a:r>
                    </a:p>
                  </a:txBody>
                  <a:tcPr marL="9525" marR="9525" marT="9525" marB="0" anchor="ctr"/>
                </a:tc>
              </a:tr>
              <a:tr h="408354">
                <a:tc>
                  <a:txBody>
                    <a:bodyPr/>
                    <a:lstStyle/>
                    <a:p>
                      <a:pPr algn="l" fontAlgn="b"/>
                      <a:r>
                        <a:rPr lang="en-US" sz="1400" b="1" i="0" u="none" strike="noStrike" dirty="0">
                          <a:solidFill>
                            <a:srgbClr val="000000"/>
                          </a:solidFill>
                          <a:latin typeface="Arial"/>
                        </a:rPr>
                        <a:t>BRTC</a:t>
                      </a:r>
                    </a:p>
                  </a:txBody>
                  <a:tcPr marL="9525" marR="9525" marT="9525" marB="0" anchor="ctr"/>
                </a:tc>
                <a:tc>
                  <a:txBody>
                    <a:bodyPr/>
                    <a:lstStyle/>
                    <a:p>
                      <a:pPr algn="ctr" fontAlgn="b"/>
                      <a:r>
                        <a:rPr lang="en-US" sz="1800" b="0" i="0" u="none" strike="noStrike">
                          <a:solidFill>
                            <a:srgbClr val="000000"/>
                          </a:solidFill>
                          <a:latin typeface="Arial"/>
                        </a:rPr>
                        <a:t>406 </a:t>
                      </a:r>
                    </a:p>
                  </a:txBody>
                  <a:tcPr marL="9525" marR="9525" marT="9525" marB="0" anchor="ctr"/>
                </a:tc>
                <a:tc>
                  <a:txBody>
                    <a:bodyPr/>
                    <a:lstStyle/>
                    <a:p>
                      <a:pPr algn="ctr" fontAlgn="b"/>
                      <a:r>
                        <a:rPr lang="en-US" sz="1800" b="0" i="0" u="none" strike="noStrike">
                          <a:solidFill>
                            <a:srgbClr val="000000"/>
                          </a:solidFill>
                          <a:latin typeface="Arial"/>
                        </a:rPr>
                        <a:t>430 </a:t>
                      </a:r>
                    </a:p>
                  </a:txBody>
                  <a:tcPr marL="9525" marR="9525" marT="9525" marB="0" anchor="ctr"/>
                </a:tc>
                <a:tc>
                  <a:txBody>
                    <a:bodyPr/>
                    <a:lstStyle/>
                    <a:p>
                      <a:pPr algn="ctr" fontAlgn="b"/>
                      <a:r>
                        <a:rPr lang="en-US" sz="1800" b="0" i="0" u="none" strike="noStrike">
                          <a:solidFill>
                            <a:srgbClr val="000000"/>
                          </a:solidFill>
                          <a:latin typeface="Arial"/>
                        </a:rPr>
                        <a:t>456 </a:t>
                      </a:r>
                    </a:p>
                  </a:txBody>
                  <a:tcPr marL="9525" marR="9525" marT="9525" marB="0" anchor="ctr"/>
                </a:tc>
                <a:tc>
                  <a:txBody>
                    <a:bodyPr/>
                    <a:lstStyle/>
                    <a:p>
                      <a:pPr algn="ctr" fontAlgn="b"/>
                      <a:r>
                        <a:rPr lang="en-US" sz="1800" b="0" i="0" u="none" strike="noStrike">
                          <a:solidFill>
                            <a:srgbClr val="000000"/>
                          </a:solidFill>
                          <a:latin typeface="Arial"/>
                        </a:rPr>
                        <a:t>484 </a:t>
                      </a:r>
                    </a:p>
                  </a:txBody>
                  <a:tcPr marL="9525" marR="9525" marT="9525" marB="0" anchor="ctr"/>
                </a:tc>
                <a:tc>
                  <a:txBody>
                    <a:bodyPr/>
                    <a:lstStyle/>
                    <a:p>
                      <a:pPr algn="ctr" fontAlgn="b"/>
                      <a:r>
                        <a:rPr lang="en-US" sz="1800" b="0" i="0" u="none" strike="noStrike">
                          <a:solidFill>
                            <a:srgbClr val="000000"/>
                          </a:solidFill>
                          <a:latin typeface="Arial"/>
                        </a:rPr>
                        <a:t>513 </a:t>
                      </a:r>
                    </a:p>
                  </a:txBody>
                  <a:tcPr marL="9525" marR="9525" marT="9525" marB="0" anchor="ctr"/>
                </a:tc>
                <a:tc>
                  <a:txBody>
                    <a:bodyPr/>
                    <a:lstStyle/>
                    <a:p>
                      <a:pPr algn="ctr" fontAlgn="b"/>
                      <a:r>
                        <a:rPr lang="en-US" sz="1800" b="0" i="0" u="none" strike="noStrike">
                          <a:solidFill>
                            <a:srgbClr val="000000"/>
                          </a:solidFill>
                          <a:latin typeface="Arial"/>
                        </a:rPr>
                        <a:t>543 </a:t>
                      </a:r>
                    </a:p>
                  </a:txBody>
                  <a:tcPr marL="9525" marR="9525" marT="9525" marB="0" anchor="ctr"/>
                </a:tc>
                <a:tc>
                  <a:txBody>
                    <a:bodyPr/>
                    <a:lstStyle/>
                    <a:p>
                      <a:pPr algn="ctr" fontAlgn="b"/>
                      <a:r>
                        <a:rPr lang="en-US" sz="1800" b="0" i="0" u="none" strike="noStrike">
                          <a:solidFill>
                            <a:srgbClr val="000000"/>
                          </a:solidFill>
                          <a:latin typeface="Arial"/>
                        </a:rPr>
                        <a:t>576 </a:t>
                      </a:r>
                    </a:p>
                  </a:txBody>
                  <a:tcPr marL="9525" marR="9525" marT="9525" marB="0" anchor="ctr"/>
                </a:tc>
                <a:tc>
                  <a:txBody>
                    <a:bodyPr/>
                    <a:lstStyle/>
                    <a:p>
                      <a:pPr algn="ctr" fontAlgn="b"/>
                      <a:r>
                        <a:rPr lang="en-US" sz="1800" b="0" i="0" u="none" strike="noStrike">
                          <a:solidFill>
                            <a:srgbClr val="000000"/>
                          </a:solidFill>
                          <a:latin typeface="Arial"/>
                        </a:rPr>
                        <a:t>610 </a:t>
                      </a:r>
                    </a:p>
                  </a:txBody>
                  <a:tcPr marL="9525" marR="9525" marT="9525" marB="0" anchor="ctr"/>
                </a:tc>
                <a:tc>
                  <a:txBody>
                    <a:bodyPr/>
                    <a:lstStyle/>
                    <a:p>
                      <a:pPr algn="ctr" fontAlgn="b"/>
                      <a:r>
                        <a:rPr lang="en-US" sz="1800" b="0" i="0" u="none" strike="noStrike">
                          <a:solidFill>
                            <a:srgbClr val="000000"/>
                          </a:solidFill>
                          <a:latin typeface="Arial"/>
                        </a:rPr>
                        <a:t>647 </a:t>
                      </a:r>
                    </a:p>
                  </a:txBody>
                  <a:tcPr marL="9525" marR="9525" marT="9525" marB="0" anchor="ctr"/>
                </a:tc>
                <a:tc>
                  <a:txBody>
                    <a:bodyPr/>
                    <a:lstStyle/>
                    <a:p>
                      <a:pPr algn="ctr" fontAlgn="b"/>
                      <a:r>
                        <a:rPr lang="en-US" sz="1800" b="0" i="0" u="none" strike="noStrike">
                          <a:solidFill>
                            <a:srgbClr val="000000"/>
                          </a:solidFill>
                          <a:latin typeface="Arial"/>
                        </a:rPr>
                        <a:t>686 </a:t>
                      </a:r>
                    </a:p>
                  </a:txBody>
                  <a:tcPr marL="9525" marR="9525" marT="9525" marB="0" anchor="ctr"/>
                </a:tc>
                <a:tc>
                  <a:txBody>
                    <a:bodyPr/>
                    <a:lstStyle/>
                    <a:p>
                      <a:pPr algn="ctr" fontAlgn="b"/>
                      <a:r>
                        <a:rPr lang="en-US" sz="1800" b="0" i="0" u="none" strike="noStrike">
                          <a:solidFill>
                            <a:srgbClr val="000000"/>
                          </a:solidFill>
                          <a:latin typeface="Arial"/>
                        </a:rPr>
                        <a:t>727 </a:t>
                      </a:r>
                    </a:p>
                  </a:txBody>
                  <a:tcPr marL="9525" marR="9525" marT="9525" marB="0" anchor="ctr"/>
                </a:tc>
                <a:tc>
                  <a:txBody>
                    <a:bodyPr/>
                    <a:lstStyle/>
                    <a:p>
                      <a:pPr algn="ctr" fontAlgn="b"/>
                      <a:r>
                        <a:rPr lang="en-US" sz="1800" b="0" i="0" u="none" strike="noStrike">
                          <a:solidFill>
                            <a:srgbClr val="000000"/>
                          </a:solidFill>
                          <a:latin typeface="Arial"/>
                        </a:rPr>
                        <a:t>771 </a:t>
                      </a:r>
                    </a:p>
                  </a:txBody>
                  <a:tcPr marL="9525" marR="9525" marT="9525" marB="0" anchor="ctr"/>
                </a:tc>
              </a:tr>
              <a:tr h="408354">
                <a:tc>
                  <a:txBody>
                    <a:bodyPr/>
                    <a:lstStyle/>
                    <a:p>
                      <a:pPr algn="l" fontAlgn="b"/>
                      <a:r>
                        <a:rPr lang="en-US" sz="1400" b="1" i="0" u="none" strike="noStrike" dirty="0">
                          <a:solidFill>
                            <a:srgbClr val="000000"/>
                          </a:solidFill>
                          <a:latin typeface="Arial"/>
                        </a:rPr>
                        <a:t>CCCUA</a:t>
                      </a:r>
                    </a:p>
                  </a:txBody>
                  <a:tcPr marL="9525" marR="9525" marT="9525" marB="0" anchor="ctr"/>
                </a:tc>
                <a:tc>
                  <a:txBody>
                    <a:bodyPr/>
                    <a:lstStyle/>
                    <a:p>
                      <a:pPr algn="ctr" fontAlgn="b"/>
                      <a:r>
                        <a:rPr lang="en-US" sz="1800" b="0" i="0" u="none" strike="noStrike">
                          <a:solidFill>
                            <a:srgbClr val="000000"/>
                          </a:solidFill>
                          <a:latin typeface="Arial"/>
                        </a:rPr>
                        <a:t>133 </a:t>
                      </a:r>
                    </a:p>
                  </a:txBody>
                  <a:tcPr marL="9525" marR="9525" marT="9525" marB="0" anchor="ctr"/>
                </a:tc>
                <a:tc>
                  <a:txBody>
                    <a:bodyPr/>
                    <a:lstStyle/>
                    <a:p>
                      <a:pPr algn="ctr" fontAlgn="b"/>
                      <a:r>
                        <a:rPr lang="en-US" sz="1800" b="0" i="0" u="none" strike="noStrike">
                          <a:solidFill>
                            <a:srgbClr val="000000"/>
                          </a:solidFill>
                          <a:latin typeface="Arial"/>
                        </a:rPr>
                        <a:t>141 </a:t>
                      </a:r>
                    </a:p>
                  </a:txBody>
                  <a:tcPr marL="9525" marR="9525" marT="9525" marB="0" anchor="ctr"/>
                </a:tc>
                <a:tc>
                  <a:txBody>
                    <a:bodyPr/>
                    <a:lstStyle/>
                    <a:p>
                      <a:pPr algn="ctr" fontAlgn="b"/>
                      <a:r>
                        <a:rPr lang="en-US" sz="1800" b="0" i="0" u="none" strike="noStrike">
                          <a:solidFill>
                            <a:srgbClr val="000000"/>
                          </a:solidFill>
                          <a:latin typeface="Arial"/>
                        </a:rPr>
                        <a:t>149 </a:t>
                      </a:r>
                    </a:p>
                  </a:txBody>
                  <a:tcPr marL="9525" marR="9525" marT="9525" marB="0" anchor="ctr"/>
                </a:tc>
                <a:tc>
                  <a:txBody>
                    <a:bodyPr/>
                    <a:lstStyle/>
                    <a:p>
                      <a:pPr algn="ctr" fontAlgn="b"/>
                      <a:r>
                        <a:rPr lang="en-US" sz="1800" b="0" i="0" u="none" strike="noStrike">
                          <a:solidFill>
                            <a:srgbClr val="000000"/>
                          </a:solidFill>
                          <a:latin typeface="Arial"/>
                        </a:rPr>
                        <a:t>158 </a:t>
                      </a:r>
                    </a:p>
                  </a:txBody>
                  <a:tcPr marL="9525" marR="9525" marT="9525" marB="0" anchor="ctr"/>
                </a:tc>
                <a:tc>
                  <a:txBody>
                    <a:bodyPr/>
                    <a:lstStyle/>
                    <a:p>
                      <a:pPr algn="ctr" fontAlgn="b"/>
                      <a:r>
                        <a:rPr lang="en-US" sz="1800" b="0" i="0" u="none" strike="noStrike">
                          <a:solidFill>
                            <a:srgbClr val="000000"/>
                          </a:solidFill>
                          <a:latin typeface="Arial"/>
                        </a:rPr>
                        <a:t>168 </a:t>
                      </a:r>
                    </a:p>
                  </a:txBody>
                  <a:tcPr marL="9525" marR="9525" marT="9525" marB="0" anchor="ctr"/>
                </a:tc>
                <a:tc>
                  <a:txBody>
                    <a:bodyPr/>
                    <a:lstStyle/>
                    <a:p>
                      <a:pPr algn="ctr" fontAlgn="b"/>
                      <a:r>
                        <a:rPr lang="en-US" sz="1800" b="0" i="0" u="none" strike="noStrike">
                          <a:solidFill>
                            <a:srgbClr val="000000"/>
                          </a:solidFill>
                          <a:latin typeface="Arial"/>
                        </a:rPr>
                        <a:t>178 </a:t>
                      </a:r>
                    </a:p>
                  </a:txBody>
                  <a:tcPr marL="9525" marR="9525" marT="9525" marB="0" anchor="ctr"/>
                </a:tc>
                <a:tc>
                  <a:txBody>
                    <a:bodyPr/>
                    <a:lstStyle/>
                    <a:p>
                      <a:pPr algn="ctr" fontAlgn="b"/>
                      <a:r>
                        <a:rPr lang="en-US" sz="1800" b="0" i="0" u="none" strike="noStrike">
                          <a:solidFill>
                            <a:srgbClr val="000000"/>
                          </a:solidFill>
                          <a:latin typeface="Arial"/>
                        </a:rPr>
                        <a:t>189 </a:t>
                      </a:r>
                    </a:p>
                  </a:txBody>
                  <a:tcPr marL="9525" marR="9525" marT="9525" marB="0" anchor="ctr"/>
                </a:tc>
                <a:tc>
                  <a:txBody>
                    <a:bodyPr/>
                    <a:lstStyle/>
                    <a:p>
                      <a:pPr algn="ctr" fontAlgn="b"/>
                      <a:r>
                        <a:rPr lang="en-US" sz="1800" b="0" i="0" u="none" strike="noStrike">
                          <a:solidFill>
                            <a:srgbClr val="000000"/>
                          </a:solidFill>
                          <a:latin typeface="Arial"/>
                        </a:rPr>
                        <a:t>200 </a:t>
                      </a:r>
                    </a:p>
                  </a:txBody>
                  <a:tcPr marL="9525" marR="9525" marT="9525" marB="0" anchor="ctr"/>
                </a:tc>
                <a:tc>
                  <a:txBody>
                    <a:bodyPr/>
                    <a:lstStyle/>
                    <a:p>
                      <a:pPr algn="ctr" fontAlgn="b"/>
                      <a:r>
                        <a:rPr lang="en-US" sz="1800" b="0" i="0" u="none" strike="noStrike">
                          <a:solidFill>
                            <a:srgbClr val="000000"/>
                          </a:solidFill>
                          <a:latin typeface="Arial"/>
                        </a:rPr>
                        <a:t>212 </a:t>
                      </a:r>
                    </a:p>
                  </a:txBody>
                  <a:tcPr marL="9525" marR="9525" marT="9525" marB="0" anchor="ctr"/>
                </a:tc>
                <a:tc>
                  <a:txBody>
                    <a:bodyPr/>
                    <a:lstStyle/>
                    <a:p>
                      <a:pPr algn="ctr" fontAlgn="b"/>
                      <a:r>
                        <a:rPr lang="en-US" sz="1800" b="0" i="0" u="none" strike="noStrike">
                          <a:solidFill>
                            <a:srgbClr val="000000"/>
                          </a:solidFill>
                          <a:latin typeface="Arial"/>
                        </a:rPr>
                        <a:t>225 </a:t>
                      </a:r>
                    </a:p>
                  </a:txBody>
                  <a:tcPr marL="9525" marR="9525" marT="9525" marB="0" anchor="ctr"/>
                </a:tc>
                <a:tc>
                  <a:txBody>
                    <a:bodyPr/>
                    <a:lstStyle/>
                    <a:p>
                      <a:pPr algn="ctr" fontAlgn="b"/>
                      <a:r>
                        <a:rPr lang="en-US" sz="1800" b="0" i="0" u="none" strike="noStrike">
                          <a:solidFill>
                            <a:srgbClr val="000000"/>
                          </a:solidFill>
                          <a:latin typeface="Arial"/>
                        </a:rPr>
                        <a:t>238 </a:t>
                      </a:r>
                    </a:p>
                  </a:txBody>
                  <a:tcPr marL="9525" marR="9525" marT="9525" marB="0" anchor="ctr"/>
                </a:tc>
                <a:tc>
                  <a:txBody>
                    <a:bodyPr/>
                    <a:lstStyle/>
                    <a:p>
                      <a:pPr algn="ctr" fontAlgn="b"/>
                      <a:r>
                        <a:rPr lang="en-US" sz="1800" b="0" i="0" u="none" strike="noStrike">
                          <a:solidFill>
                            <a:srgbClr val="000000"/>
                          </a:solidFill>
                          <a:latin typeface="Arial"/>
                        </a:rPr>
                        <a:t>252 </a:t>
                      </a:r>
                    </a:p>
                  </a:txBody>
                  <a:tcPr marL="9525" marR="9525" marT="9525" marB="0" anchor="ctr"/>
                </a:tc>
              </a:tr>
              <a:tr h="408354">
                <a:tc>
                  <a:txBody>
                    <a:bodyPr/>
                    <a:lstStyle/>
                    <a:p>
                      <a:pPr algn="l" fontAlgn="b"/>
                      <a:r>
                        <a:rPr lang="en-US" sz="1400" b="1" i="0" u="none" strike="noStrike" dirty="0">
                          <a:solidFill>
                            <a:srgbClr val="000000"/>
                          </a:solidFill>
                          <a:latin typeface="Arial"/>
                        </a:rPr>
                        <a:t>EACC</a:t>
                      </a:r>
                    </a:p>
                  </a:txBody>
                  <a:tcPr marL="9525" marR="9525" marT="9525" marB="0" anchor="ctr"/>
                </a:tc>
                <a:tc>
                  <a:txBody>
                    <a:bodyPr/>
                    <a:lstStyle/>
                    <a:p>
                      <a:pPr algn="ctr" fontAlgn="b"/>
                      <a:r>
                        <a:rPr lang="en-US" sz="1800" b="0" i="0" u="none" strike="noStrike">
                          <a:solidFill>
                            <a:srgbClr val="000000"/>
                          </a:solidFill>
                          <a:latin typeface="Arial"/>
                        </a:rPr>
                        <a:t>294 </a:t>
                      </a:r>
                    </a:p>
                  </a:txBody>
                  <a:tcPr marL="9525" marR="9525" marT="9525" marB="0" anchor="ctr"/>
                </a:tc>
                <a:tc>
                  <a:txBody>
                    <a:bodyPr/>
                    <a:lstStyle/>
                    <a:p>
                      <a:pPr algn="ctr" fontAlgn="b"/>
                      <a:r>
                        <a:rPr lang="en-US" sz="1800" b="0" i="0" u="none" strike="noStrike">
                          <a:solidFill>
                            <a:srgbClr val="000000"/>
                          </a:solidFill>
                          <a:latin typeface="Arial"/>
                        </a:rPr>
                        <a:t>312 </a:t>
                      </a:r>
                    </a:p>
                  </a:txBody>
                  <a:tcPr marL="9525" marR="9525" marT="9525" marB="0" anchor="ctr"/>
                </a:tc>
                <a:tc>
                  <a:txBody>
                    <a:bodyPr/>
                    <a:lstStyle/>
                    <a:p>
                      <a:pPr algn="ctr" fontAlgn="b"/>
                      <a:r>
                        <a:rPr lang="en-US" sz="1800" b="0" i="0" u="none" strike="noStrike">
                          <a:solidFill>
                            <a:srgbClr val="000000"/>
                          </a:solidFill>
                          <a:latin typeface="Arial"/>
                        </a:rPr>
                        <a:t>330 </a:t>
                      </a:r>
                    </a:p>
                  </a:txBody>
                  <a:tcPr marL="9525" marR="9525" marT="9525" marB="0" anchor="ctr"/>
                </a:tc>
                <a:tc>
                  <a:txBody>
                    <a:bodyPr/>
                    <a:lstStyle/>
                    <a:p>
                      <a:pPr algn="ctr" fontAlgn="b"/>
                      <a:r>
                        <a:rPr lang="en-US" sz="1800" b="0" i="0" u="none" strike="noStrike">
                          <a:solidFill>
                            <a:srgbClr val="000000"/>
                          </a:solidFill>
                          <a:latin typeface="Arial"/>
                        </a:rPr>
                        <a:t>350 </a:t>
                      </a:r>
                    </a:p>
                  </a:txBody>
                  <a:tcPr marL="9525" marR="9525" marT="9525" marB="0" anchor="ctr"/>
                </a:tc>
                <a:tc>
                  <a:txBody>
                    <a:bodyPr/>
                    <a:lstStyle/>
                    <a:p>
                      <a:pPr algn="ctr" fontAlgn="b"/>
                      <a:r>
                        <a:rPr lang="en-US" sz="1800" b="0" i="0" u="none" strike="noStrike">
                          <a:solidFill>
                            <a:srgbClr val="000000"/>
                          </a:solidFill>
                          <a:latin typeface="Arial"/>
                        </a:rPr>
                        <a:t>371 </a:t>
                      </a:r>
                    </a:p>
                  </a:txBody>
                  <a:tcPr marL="9525" marR="9525" marT="9525" marB="0" anchor="ctr"/>
                </a:tc>
                <a:tc>
                  <a:txBody>
                    <a:bodyPr/>
                    <a:lstStyle/>
                    <a:p>
                      <a:pPr algn="ctr" fontAlgn="b"/>
                      <a:r>
                        <a:rPr lang="en-US" sz="1800" b="0" i="0" u="none" strike="noStrike">
                          <a:solidFill>
                            <a:srgbClr val="000000"/>
                          </a:solidFill>
                          <a:latin typeface="Arial"/>
                        </a:rPr>
                        <a:t>393 </a:t>
                      </a:r>
                    </a:p>
                  </a:txBody>
                  <a:tcPr marL="9525" marR="9525" marT="9525" marB="0" anchor="ctr"/>
                </a:tc>
                <a:tc>
                  <a:txBody>
                    <a:bodyPr/>
                    <a:lstStyle/>
                    <a:p>
                      <a:pPr algn="ctr" fontAlgn="b"/>
                      <a:r>
                        <a:rPr lang="en-US" sz="1800" b="0" i="0" u="none" strike="noStrike">
                          <a:solidFill>
                            <a:srgbClr val="000000"/>
                          </a:solidFill>
                          <a:latin typeface="Arial"/>
                        </a:rPr>
                        <a:t>417 </a:t>
                      </a:r>
                    </a:p>
                  </a:txBody>
                  <a:tcPr marL="9525" marR="9525" marT="9525" marB="0" anchor="ctr"/>
                </a:tc>
                <a:tc>
                  <a:txBody>
                    <a:bodyPr/>
                    <a:lstStyle/>
                    <a:p>
                      <a:pPr algn="ctr" fontAlgn="b"/>
                      <a:r>
                        <a:rPr lang="en-US" sz="1800" b="0" i="0" u="none" strike="noStrike">
                          <a:solidFill>
                            <a:srgbClr val="000000"/>
                          </a:solidFill>
                          <a:latin typeface="Arial"/>
                        </a:rPr>
                        <a:t>442 </a:t>
                      </a:r>
                    </a:p>
                  </a:txBody>
                  <a:tcPr marL="9525" marR="9525" marT="9525" marB="0" anchor="ctr"/>
                </a:tc>
                <a:tc>
                  <a:txBody>
                    <a:bodyPr/>
                    <a:lstStyle/>
                    <a:p>
                      <a:pPr algn="ctr" fontAlgn="b"/>
                      <a:r>
                        <a:rPr lang="en-US" sz="1800" b="0" i="0" u="none" strike="noStrike">
                          <a:solidFill>
                            <a:srgbClr val="000000"/>
                          </a:solidFill>
                          <a:latin typeface="Arial"/>
                        </a:rPr>
                        <a:t>469 </a:t>
                      </a:r>
                    </a:p>
                  </a:txBody>
                  <a:tcPr marL="9525" marR="9525" marT="9525" marB="0" anchor="ctr"/>
                </a:tc>
                <a:tc>
                  <a:txBody>
                    <a:bodyPr/>
                    <a:lstStyle/>
                    <a:p>
                      <a:pPr algn="ctr" fontAlgn="b"/>
                      <a:r>
                        <a:rPr lang="en-US" sz="1800" b="0" i="0" u="none" strike="noStrike">
                          <a:solidFill>
                            <a:srgbClr val="000000"/>
                          </a:solidFill>
                          <a:latin typeface="Arial"/>
                        </a:rPr>
                        <a:t>497 </a:t>
                      </a:r>
                    </a:p>
                  </a:txBody>
                  <a:tcPr marL="9525" marR="9525" marT="9525" marB="0" anchor="ctr"/>
                </a:tc>
                <a:tc>
                  <a:txBody>
                    <a:bodyPr/>
                    <a:lstStyle/>
                    <a:p>
                      <a:pPr algn="ctr" fontAlgn="b"/>
                      <a:r>
                        <a:rPr lang="en-US" sz="1800" b="0" i="0" u="none" strike="noStrike">
                          <a:solidFill>
                            <a:srgbClr val="000000"/>
                          </a:solidFill>
                          <a:latin typeface="Arial"/>
                        </a:rPr>
                        <a:t>527 </a:t>
                      </a:r>
                    </a:p>
                  </a:txBody>
                  <a:tcPr marL="9525" marR="9525" marT="9525" marB="0" anchor="ctr"/>
                </a:tc>
                <a:tc>
                  <a:txBody>
                    <a:bodyPr/>
                    <a:lstStyle/>
                    <a:p>
                      <a:pPr algn="ctr" fontAlgn="b"/>
                      <a:r>
                        <a:rPr lang="en-US" sz="1800" b="0" i="0" u="none" strike="noStrike">
                          <a:solidFill>
                            <a:srgbClr val="000000"/>
                          </a:solidFill>
                          <a:latin typeface="Arial"/>
                        </a:rPr>
                        <a:t>558 </a:t>
                      </a:r>
                    </a:p>
                  </a:txBody>
                  <a:tcPr marL="9525" marR="9525" marT="9525" marB="0" anchor="ctr"/>
                </a:tc>
              </a:tr>
              <a:tr h="408354">
                <a:tc>
                  <a:txBody>
                    <a:bodyPr/>
                    <a:lstStyle/>
                    <a:p>
                      <a:pPr algn="l" fontAlgn="b"/>
                      <a:r>
                        <a:rPr lang="en-US" sz="1400" b="1" i="0" u="none" strike="noStrike" dirty="0">
                          <a:solidFill>
                            <a:srgbClr val="000000"/>
                          </a:solidFill>
                          <a:latin typeface="Arial"/>
                        </a:rPr>
                        <a:t>MSCC</a:t>
                      </a:r>
                    </a:p>
                  </a:txBody>
                  <a:tcPr marL="9525" marR="9525" marT="9525" marB="0" anchor="ctr"/>
                </a:tc>
                <a:tc>
                  <a:txBody>
                    <a:bodyPr/>
                    <a:lstStyle/>
                    <a:p>
                      <a:pPr algn="ctr" fontAlgn="b"/>
                      <a:r>
                        <a:rPr lang="en-US" sz="1800" b="0" i="0" u="none" strike="noStrike">
                          <a:solidFill>
                            <a:srgbClr val="000000"/>
                          </a:solidFill>
                          <a:latin typeface="Arial"/>
                        </a:rPr>
                        <a:t>76 </a:t>
                      </a:r>
                    </a:p>
                  </a:txBody>
                  <a:tcPr marL="9525" marR="9525" marT="9525" marB="0" anchor="ctr"/>
                </a:tc>
                <a:tc>
                  <a:txBody>
                    <a:bodyPr/>
                    <a:lstStyle/>
                    <a:p>
                      <a:pPr algn="ctr" fontAlgn="b"/>
                      <a:r>
                        <a:rPr lang="en-US" sz="1800" b="0" i="0" u="none" strike="noStrike">
                          <a:solidFill>
                            <a:srgbClr val="000000"/>
                          </a:solidFill>
                          <a:latin typeface="Arial"/>
                        </a:rPr>
                        <a:t>81 </a:t>
                      </a:r>
                    </a:p>
                  </a:txBody>
                  <a:tcPr marL="9525" marR="9525" marT="9525" marB="0" anchor="ctr"/>
                </a:tc>
                <a:tc>
                  <a:txBody>
                    <a:bodyPr/>
                    <a:lstStyle/>
                    <a:p>
                      <a:pPr algn="ctr" fontAlgn="b"/>
                      <a:r>
                        <a:rPr lang="en-US" sz="1800" b="0" i="0" u="none" strike="noStrike">
                          <a:solidFill>
                            <a:srgbClr val="000000"/>
                          </a:solidFill>
                          <a:latin typeface="Arial"/>
                        </a:rPr>
                        <a:t>85 </a:t>
                      </a:r>
                    </a:p>
                  </a:txBody>
                  <a:tcPr marL="9525" marR="9525" marT="9525" marB="0" anchor="ctr"/>
                </a:tc>
                <a:tc>
                  <a:txBody>
                    <a:bodyPr/>
                    <a:lstStyle/>
                    <a:p>
                      <a:pPr algn="ctr" fontAlgn="b"/>
                      <a:r>
                        <a:rPr lang="en-US" sz="1800" b="0" i="0" u="none" strike="noStrike">
                          <a:solidFill>
                            <a:srgbClr val="000000"/>
                          </a:solidFill>
                          <a:latin typeface="Arial"/>
                        </a:rPr>
                        <a:t>91 </a:t>
                      </a:r>
                    </a:p>
                  </a:txBody>
                  <a:tcPr marL="9525" marR="9525" marT="9525" marB="0" anchor="ctr"/>
                </a:tc>
                <a:tc>
                  <a:txBody>
                    <a:bodyPr/>
                    <a:lstStyle/>
                    <a:p>
                      <a:pPr algn="ctr" fontAlgn="b"/>
                      <a:r>
                        <a:rPr lang="en-US" sz="1800" b="0" i="0" u="none" strike="noStrike">
                          <a:solidFill>
                            <a:srgbClr val="000000"/>
                          </a:solidFill>
                          <a:latin typeface="Arial"/>
                        </a:rPr>
                        <a:t>96 </a:t>
                      </a:r>
                    </a:p>
                  </a:txBody>
                  <a:tcPr marL="9525" marR="9525" marT="9525" marB="0" anchor="ctr"/>
                </a:tc>
                <a:tc>
                  <a:txBody>
                    <a:bodyPr/>
                    <a:lstStyle/>
                    <a:p>
                      <a:pPr algn="ctr" fontAlgn="b"/>
                      <a:r>
                        <a:rPr lang="en-US" sz="1800" b="0" i="0" u="none" strike="noStrike">
                          <a:solidFill>
                            <a:srgbClr val="000000"/>
                          </a:solidFill>
                          <a:latin typeface="Arial"/>
                        </a:rPr>
                        <a:t>102 </a:t>
                      </a:r>
                    </a:p>
                  </a:txBody>
                  <a:tcPr marL="9525" marR="9525" marT="9525" marB="0" anchor="ctr"/>
                </a:tc>
                <a:tc>
                  <a:txBody>
                    <a:bodyPr/>
                    <a:lstStyle/>
                    <a:p>
                      <a:pPr algn="ctr" fontAlgn="b"/>
                      <a:r>
                        <a:rPr lang="en-US" sz="1800" b="0" i="0" u="none" strike="noStrike">
                          <a:solidFill>
                            <a:srgbClr val="000000"/>
                          </a:solidFill>
                          <a:latin typeface="Arial"/>
                        </a:rPr>
                        <a:t>108 </a:t>
                      </a:r>
                    </a:p>
                  </a:txBody>
                  <a:tcPr marL="9525" marR="9525" marT="9525" marB="0" anchor="ctr"/>
                </a:tc>
                <a:tc>
                  <a:txBody>
                    <a:bodyPr/>
                    <a:lstStyle/>
                    <a:p>
                      <a:pPr algn="ctr" fontAlgn="b"/>
                      <a:r>
                        <a:rPr lang="en-US" sz="1800" b="0" i="0" u="none" strike="noStrike">
                          <a:solidFill>
                            <a:srgbClr val="000000"/>
                          </a:solidFill>
                          <a:latin typeface="Arial"/>
                        </a:rPr>
                        <a:t>114 </a:t>
                      </a:r>
                    </a:p>
                  </a:txBody>
                  <a:tcPr marL="9525" marR="9525" marT="9525" marB="0" anchor="ctr"/>
                </a:tc>
                <a:tc>
                  <a:txBody>
                    <a:bodyPr/>
                    <a:lstStyle/>
                    <a:p>
                      <a:pPr algn="ctr" fontAlgn="b"/>
                      <a:r>
                        <a:rPr lang="en-US" sz="1800" b="0" i="0" u="none" strike="noStrike">
                          <a:solidFill>
                            <a:srgbClr val="000000"/>
                          </a:solidFill>
                          <a:latin typeface="Arial"/>
                        </a:rPr>
                        <a:t>121 </a:t>
                      </a:r>
                    </a:p>
                  </a:txBody>
                  <a:tcPr marL="9525" marR="9525" marT="9525" marB="0" anchor="ctr"/>
                </a:tc>
                <a:tc>
                  <a:txBody>
                    <a:bodyPr/>
                    <a:lstStyle/>
                    <a:p>
                      <a:pPr algn="ctr" fontAlgn="b"/>
                      <a:r>
                        <a:rPr lang="en-US" sz="1800" b="0" i="0" u="none" strike="noStrike">
                          <a:solidFill>
                            <a:srgbClr val="000000"/>
                          </a:solidFill>
                          <a:latin typeface="Arial"/>
                        </a:rPr>
                        <a:t>128 </a:t>
                      </a:r>
                    </a:p>
                  </a:txBody>
                  <a:tcPr marL="9525" marR="9525" marT="9525" marB="0" anchor="ctr"/>
                </a:tc>
                <a:tc>
                  <a:txBody>
                    <a:bodyPr/>
                    <a:lstStyle/>
                    <a:p>
                      <a:pPr algn="ctr" fontAlgn="b"/>
                      <a:r>
                        <a:rPr lang="en-US" sz="1800" b="0" i="0" u="none" strike="noStrike">
                          <a:solidFill>
                            <a:srgbClr val="000000"/>
                          </a:solidFill>
                          <a:latin typeface="Arial"/>
                        </a:rPr>
                        <a:t>136 </a:t>
                      </a:r>
                    </a:p>
                  </a:txBody>
                  <a:tcPr marL="9525" marR="9525" marT="9525" marB="0" anchor="ctr"/>
                </a:tc>
                <a:tc>
                  <a:txBody>
                    <a:bodyPr/>
                    <a:lstStyle/>
                    <a:p>
                      <a:pPr algn="ctr" fontAlgn="b"/>
                      <a:r>
                        <a:rPr lang="en-US" sz="1800" b="0" i="0" u="none" strike="noStrike">
                          <a:solidFill>
                            <a:srgbClr val="000000"/>
                          </a:solidFill>
                          <a:latin typeface="Arial"/>
                        </a:rPr>
                        <a:t>144 </a:t>
                      </a:r>
                    </a:p>
                  </a:txBody>
                  <a:tcPr marL="9525" marR="9525" marT="9525" marB="0" anchor="ctr"/>
                </a:tc>
              </a:tr>
              <a:tr h="408354">
                <a:tc>
                  <a:txBody>
                    <a:bodyPr/>
                    <a:lstStyle/>
                    <a:p>
                      <a:pPr algn="l" fontAlgn="b"/>
                      <a:r>
                        <a:rPr lang="en-US" sz="1400" b="1" i="0" u="none" strike="noStrike" dirty="0">
                          <a:solidFill>
                            <a:srgbClr val="000000"/>
                          </a:solidFill>
                          <a:latin typeface="Arial"/>
                        </a:rPr>
                        <a:t>NAC</a:t>
                      </a:r>
                    </a:p>
                  </a:txBody>
                  <a:tcPr marL="9525" marR="9525" marT="9525" marB="0" anchor="ctr"/>
                </a:tc>
                <a:tc>
                  <a:txBody>
                    <a:bodyPr/>
                    <a:lstStyle/>
                    <a:p>
                      <a:pPr algn="ctr" fontAlgn="b"/>
                      <a:r>
                        <a:rPr lang="en-US" sz="1800" b="0" i="0" u="none" strike="noStrike">
                          <a:solidFill>
                            <a:srgbClr val="000000"/>
                          </a:solidFill>
                          <a:latin typeface="Arial"/>
                        </a:rPr>
                        <a:t>319 </a:t>
                      </a:r>
                    </a:p>
                  </a:txBody>
                  <a:tcPr marL="9525" marR="9525" marT="9525" marB="0" anchor="ctr"/>
                </a:tc>
                <a:tc>
                  <a:txBody>
                    <a:bodyPr/>
                    <a:lstStyle/>
                    <a:p>
                      <a:pPr algn="ctr" fontAlgn="b"/>
                      <a:r>
                        <a:rPr lang="en-US" sz="1800" b="0" i="0" u="none" strike="noStrike">
                          <a:solidFill>
                            <a:srgbClr val="000000"/>
                          </a:solidFill>
                          <a:latin typeface="Arial"/>
                        </a:rPr>
                        <a:t>338 </a:t>
                      </a:r>
                    </a:p>
                  </a:txBody>
                  <a:tcPr marL="9525" marR="9525" marT="9525" marB="0" anchor="ctr"/>
                </a:tc>
                <a:tc>
                  <a:txBody>
                    <a:bodyPr/>
                    <a:lstStyle/>
                    <a:p>
                      <a:pPr algn="ctr" fontAlgn="b"/>
                      <a:r>
                        <a:rPr lang="en-US" sz="1800" b="0" i="0" u="none" strike="noStrike">
                          <a:solidFill>
                            <a:srgbClr val="000000"/>
                          </a:solidFill>
                          <a:latin typeface="Arial"/>
                        </a:rPr>
                        <a:t>358 </a:t>
                      </a:r>
                    </a:p>
                  </a:txBody>
                  <a:tcPr marL="9525" marR="9525" marT="9525" marB="0" anchor="ctr"/>
                </a:tc>
                <a:tc>
                  <a:txBody>
                    <a:bodyPr/>
                    <a:lstStyle/>
                    <a:p>
                      <a:pPr algn="ctr" fontAlgn="b"/>
                      <a:r>
                        <a:rPr lang="en-US" sz="1800" b="0" i="0" u="none" strike="noStrike">
                          <a:solidFill>
                            <a:srgbClr val="000000"/>
                          </a:solidFill>
                          <a:latin typeface="Arial"/>
                        </a:rPr>
                        <a:t>380 </a:t>
                      </a:r>
                    </a:p>
                  </a:txBody>
                  <a:tcPr marL="9525" marR="9525" marT="9525" marB="0" anchor="ctr"/>
                </a:tc>
                <a:tc>
                  <a:txBody>
                    <a:bodyPr/>
                    <a:lstStyle/>
                    <a:p>
                      <a:pPr algn="ctr" fontAlgn="b"/>
                      <a:r>
                        <a:rPr lang="en-US" sz="1800" b="0" i="0" u="none" strike="noStrike">
                          <a:solidFill>
                            <a:srgbClr val="000000"/>
                          </a:solidFill>
                          <a:latin typeface="Arial"/>
                        </a:rPr>
                        <a:t>403 </a:t>
                      </a:r>
                    </a:p>
                  </a:txBody>
                  <a:tcPr marL="9525" marR="9525" marT="9525" marB="0" anchor="ctr"/>
                </a:tc>
                <a:tc>
                  <a:txBody>
                    <a:bodyPr/>
                    <a:lstStyle/>
                    <a:p>
                      <a:pPr algn="ctr" fontAlgn="b"/>
                      <a:r>
                        <a:rPr lang="en-US" sz="1800" b="0" i="0" u="none" strike="noStrike">
                          <a:solidFill>
                            <a:srgbClr val="000000"/>
                          </a:solidFill>
                          <a:latin typeface="Arial"/>
                        </a:rPr>
                        <a:t>427 </a:t>
                      </a:r>
                    </a:p>
                  </a:txBody>
                  <a:tcPr marL="9525" marR="9525" marT="9525" marB="0" anchor="ctr"/>
                </a:tc>
                <a:tc>
                  <a:txBody>
                    <a:bodyPr/>
                    <a:lstStyle/>
                    <a:p>
                      <a:pPr algn="ctr" fontAlgn="b"/>
                      <a:r>
                        <a:rPr lang="en-US" sz="1800" b="0" i="0" u="none" strike="noStrike">
                          <a:solidFill>
                            <a:srgbClr val="000000"/>
                          </a:solidFill>
                          <a:latin typeface="Arial"/>
                        </a:rPr>
                        <a:t>453 </a:t>
                      </a:r>
                    </a:p>
                  </a:txBody>
                  <a:tcPr marL="9525" marR="9525" marT="9525" marB="0" anchor="ctr"/>
                </a:tc>
                <a:tc>
                  <a:txBody>
                    <a:bodyPr/>
                    <a:lstStyle/>
                    <a:p>
                      <a:pPr algn="ctr" fontAlgn="b"/>
                      <a:r>
                        <a:rPr lang="en-US" sz="1800" b="0" i="0" u="none" strike="noStrike">
                          <a:solidFill>
                            <a:srgbClr val="000000"/>
                          </a:solidFill>
                          <a:latin typeface="Arial"/>
                        </a:rPr>
                        <a:t>480 </a:t>
                      </a:r>
                    </a:p>
                  </a:txBody>
                  <a:tcPr marL="9525" marR="9525" marT="9525" marB="0" anchor="ctr"/>
                </a:tc>
                <a:tc>
                  <a:txBody>
                    <a:bodyPr/>
                    <a:lstStyle/>
                    <a:p>
                      <a:pPr algn="ctr" fontAlgn="b"/>
                      <a:r>
                        <a:rPr lang="en-US" sz="1800" b="0" i="0" u="none" strike="noStrike">
                          <a:solidFill>
                            <a:srgbClr val="000000"/>
                          </a:solidFill>
                          <a:latin typeface="Arial"/>
                        </a:rPr>
                        <a:t>508 </a:t>
                      </a:r>
                    </a:p>
                  </a:txBody>
                  <a:tcPr marL="9525" marR="9525" marT="9525" marB="0" anchor="ctr"/>
                </a:tc>
                <a:tc>
                  <a:txBody>
                    <a:bodyPr/>
                    <a:lstStyle/>
                    <a:p>
                      <a:pPr algn="ctr" fontAlgn="b"/>
                      <a:r>
                        <a:rPr lang="en-US" sz="1800" b="0" i="0" u="none" strike="noStrike">
                          <a:solidFill>
                            <a:srgbClr val="000000"/>
                          </a:solidFill>
                          <a:latin typeface="Arial"/>
                        </a:rPr>
                        <a:t>539 </a:t>
                      </a:r>
                    </a:p>
                  </a:txBody>
                  <a:tcPr marL="9525" marR="9525" marT="9525" marB="0" anchor="ctr"/>
                </a:tc>
                <a:tc>
                  <a:txBody>
                    <a:bodyPr/>
                    <a:lstStyle/>
                    <a:p>
                      <a:pPr algn="ctr" fontAlgn="b"/>
                      <a:r>
                        <a:rPr lang="en-US" sz="1800" b="0" i="0" u="none" strike="noStrike">
                          <a:solidFill>
                            <a:srgbClr val="000000"/>
                          </a:solidFill>
                          <a:latin typeface="Arial"/>
                        </a:rPr>
                        <a:t>571 </a:t>
                      </a:r>
                    </a:p>
                  </a:txBody>
                  <a:tcPr marL="9525" marR="9525" marT="9525" marB="0" anchor="ctr"/>
                </a:tc>
                <a:tc>
                  <a:txBody>
                    <a:bodyPr/>
                    <a:lstStyle/>
                    <a:p>
                      <a:pPr algn="ctr" fontAlgn="b"/>
                      <a:r>
                        <a:rPr lang="en-US" sz="1800" b="0" i="0" u="none" strike="noStrike">
                          <a:solidFill>
                            <a:srgbClr val="000000"/>
                          </a:solidFill>
                          <a:latin typeface="Arial"/>
                        </a:rPr>
                        <a:t>606 </a:t>
                      </a:r>
                    </a:p>
                  </a:txBody>
                  <a:tcPr marL="9525" marR="9525" marT="9525" marB="0" anchor="ctr"/>
                </a:tc>
              </a:tr>
              <a:tr h="408354">
                <a:tc>
                  <a:txBody>
                    <a:bodyPr/>
                    <a:lstStyle/>
                    <a:p>
                      <a:pPr algn="l" fontAlgn="b"/>
                      <a:r>
                        <a:rPr lang="en-US" sz="1400" b="1" i="0" u="none" strike="noStrike" dirty="0">
                          <a:solidFill>
                            <a:srgbClr val="000000"/>
                          </a:solidFill>
                          <a:latin typeface="Arial"/>
                        </a:rPr>
                        <a:t>NPCC</a:t>
                      </a:r>
                    </a:p>
                  </a:txBody>
                  <a:tcPr marL="9525" marR="9525" marT="9525" marB="0" anchor="ctr"/>
                </a:tc>
                <a:tc>
                  <a:txBody>
                    <a:bodyPr/>
                    <a:lstStyle/>
                    <a:p>
                      <a:pPr algn="ctr" fontAlgn="b"/>
                      <a:r>
                        <a:rPr lang="en-US" sz="1800" b="0" i="0" u="none" strike="noStrike">
                          <a:solidFill>
                            <a:srgbClr val="000000"/>
                          </a:solidFill>
                          <a:latin typeface="Arial"/>
                        </a:rPr>
                        <a:t>537 </a:t>
                      </a:r>
                    </a:p>
                  </a:txBody>
                  <a:tcPr marL="9525" marR="9525" marT="9525" marB="0" anchor="ctr"/>
                </a:tc>
                <a:tc>
                  <a:txBody>
                    <a:bodyPr/>
                    <a:lstStyle/>
                    <a:p>
                      <a:pPr algn="ctr" fontAlgn="b"/>
                      <a:r>
                        <a:rPr lang="en-US" sz="1800" b="0" i="0" u="none" strike="noStrike">
                          <a:solidFill>
                            <a:srgbClr val="000000"/>
                          </a:solidFill>
                          <a:latin typeface="Arial"/>
                        </a:rPr>
                        <a:t>569 </a:t>
                      </a:r>
                    </a:p>
                  </a:txBody>
                  <a:tcPr marL="9525" marR="9525" marT="9525" marB="0" anchor="ctr"/>
                </a:tc>
                <a:tc>
                  <a:txBody>
                    <a:bodyPr/>
                    <a:lstStyle/>
                    <a:p>
                      <a:pPr algn="ctr" fontAlgn="b"/>
                      <a:r>
                        <a:rPr lang="en-US" sz="1800" b="0" i="0" u="none" strike="noStrike">
                          <a:solidFill>
                            <a:srgbClr val="000000"/>
                          </a:solidFill>
                          <a:latin typeface="Arial"/>
                        </a:rPr>
                        <a:t>603 </a:t>
                      </a:r>
                    </a:p>
                  </a:txBody>
                  <a:tcPr marL="9525" marR="9525" marT="9525" marB="0" anchor="ctr"/>
                </a:tc>
                <a:tc>
                  <a:txBody>
                    <a:bodyPr/>
                    <a:lstStyle/>
                    <a:p>
                      <a:pPr algn="ctr" fontAlgn="b"/>
                      <a:r>
                        <a:rPr lang="en-US" sz="1800" b="0" i="0" u="none" strike="noStrike">
                          <a:solidFill>
                            <a:srgbClr val="000000"/>
                          </a:solidFill>
                          <a:latin typeface="Arial"/>
                        </a:rPr>
                        <a:t>640 </a:t>
                      </a:r>
                    </a:p>
                  </a:txBody>
                  <a:tcPr marL="9525" marR="9525" marT="9525" marB="0" anchor="ctr"/>
                </a:tc>
                <a:tc>
                  <a:txBody>
                    <a:bodyPr/>
                    <a:lstStyle/>
                    <a:p>
                      <a:pPr algn="ctr" fontAlgn="b"/>
                      <a:r>
                        <a:rPr lang="en-US" sz="1800" b="0" i="0" u="none" strike="noStrike">
                          <a:solidFill>
                            <a:srgbClr val="000000"/>
                          </a:solidFill>
                          <a:latin typeface="Arial"/>
                        </a:rPr>
                        <a:t>678 </a:t>
                      </a:r>
                    </a:p>
                  </a:txBody>
                  <a:tcPr marL="9525" marR="9525" marT="9525" marB="0" anchor="ctr"/>
                </a:tc>
                <a:tc>
                  <a:txBody>
                    <a:bodyPr/>
                    <a:lstStyle/>
                    <a:p>
                      <a:pPr algn="ctr" fontAlgn="b"/>
                      <a:r>
                        <a:rPr lang="en-US" sz="1800" b="0" i="0" u="none" strike="noStrike">
                          <a:solidFill>
                            <a:srgbClr val="000000"/>
                          </a:solidFill>
                          <a:latin typeface="Arial"/>
                        </a:rPr>
                        <a:t>719 </a:t>
                      </a:r>
                    </a:p>
                  </a:txBody>
                  <a:tcPr marL="9525" marR="9525" marT="9525" marB="0" anchor="ctr"/>
                </a:tc>
                <a:tc>
                  <a:txBody>
                    <a:bodyPr/>
                    <a:lstStyle/>
                    <a:p>
                      <a:pPr algn="ctr" fontAlgn="b"/>
                      <a:r>
                        <a:rPr lang="en-US" sz="1800" b="0" i="0" u="none" strike="noStrike">
                          <a:solidFill>
                            <a:srgbClr val="000000"/>
                          </a:solidFill>
                          <a:latin typeface="Arial"/>
                        </a:rPr>
                        <a:t>762 </a:t>
                      </a:r>
                    </a:p>
                  </a:txBody>
                  <a:tcPr marL="9525" marR="9525" marT="9525" marB="0" anchor="ctr"/>
                </a:tc>
                <a:tc>
                  <a:txBody>
                    <a:bodyPr/>
                    <a:lstStyle/>
                    <a:p>
                      <a:pPr algn="ctr" fontAlgn="b"/>
                      <a:r>
                        <a:rPr lang="en-US" sz="1800" b="0" i="0" u="none" strike="noStrike">
                          <a:solidFill>
                            <a:srgbClr val="000000"/>
                          </a:solidFill>
                          <a:latin typeface="Arial"/>
                        </a:rPr>
                        <a:t>807 </a:t>
                      </a:r>
                    </a:p>
                  </a:txBody>
                  <a:tcPr marL="9525" marR="9525" marT="9525" marB="0" anchor="ctr"/>
                </a:tc>
                <a:tc>
                  <a:txBody>
                    <a:bodyPr/>
                    <a:lstStyle/>
                    <a:p>
                      <a:pPr algn="ctr" fontAlgn="b"/>
                      <a:r>
                        <a:rPr lang="en-US" sz="1800" b="0" i="0" u="none" strike="noStrike">
                          <a:solidFill>
                            <a:srgbClr val="000000"/>
                          </a:solidFill>
                          <a:latin typeface="Arial"/>
                        </a:rPr>
                        <a:t>856 </a:t>
                      </a:r>
                    </a:p>
                  </a:txBody>
                  <a:tcPr marL="9525" marR="9525" marT="9525" marB="0" anchor="ctr"/>
                </a:tc>
                <a:tc>
                  <a:txBody>
                    <a:bodyPr/>
                    <a:lstStyle/>
                    <a:p>
                      <a:pPr algn="ctr" fontAlgn="b"/>
                      <a:r>
                        <a:rPr lang="en-US" sz="1800" b="0" i="0" u="none" strike="noStrike">
                          <a:solidFill>
                            <a:srgbClr val="000000"/>
                          </a:solidFill>
                          <a:latin typeface="Arial"/>
                        </a:rPr>
                        <a:t>907 </a:t>
                      </a:r>
                    </a:p>
                  </a:txBody>
                  <a:tcPr marL="9525" marR="9525" marT="9525" marB="0" anchor="ctr"/>
                </a:tc>
                <a:tc>
                  <a:txBody>
                    <a:bodyPr/>
                    <a:lstStyle/>
                    <a:p>
                      <a:pPr algn="ctr" fontAlgn="b"/>
                      <a:r>
                        <a:rPr lang="en-US" sz="1800" b="0" i="0" u="none" strike="noStrike">
                          <a:solidFill>
                            <a:srgbClr val="000000"/>
                          </a:solidFill>
                          <a:latin typeface="Arial"/>
                        </a:rPr>
                        <a:t>962 </a:t>
                      </a:r>
                    </a:p>
                  </a:txBody>
                  <a:tcPr marL="9525" marR="9525" marT="9525" marB="0" anchor="ctr"/>
                </a:tc>
                <a:tc>
                  <a:txBody>
                    <a:bodyPr/>
                    <a:lstStyle/>
                    <a:p>
                      <a:pPr algn="ctr" fontAlgn="b"/>
                      <a:r>
                        <a:rPr lang="en-US" sz="1800" b="0" i="0" u="none" strike="noStrike">
                          <a:solidFill>
                            <a:srgbClr val="000000"/>
                          </a:solidFill>
                          <a:latin typeface="Arial"/>
                        </a:rPr>
                        <a:t>1019 </a:t>
                      </a:r>
                    </a:p>
                  </a:txBody>
                  <a:tcPr marL="9525" marR="9525" marT="9525" marB="0" anchor="ctr"/>
                </a:tc>
              </a:tr>
              <a:tr h="408354">
                <a:tc>
                  <a:txBody>
                    <a:bodyPr/>
                    <a:lstStyle/>
                    <a:p>
                      <a:pPr algn="l" fontAlgn="b"/>
                      <a:r>
                        <a:rPr lang="en-US" sz="1300" b="1" i="0" u="none" strike="noStrike" dirty="0">
                          <a:solidFill>
                            <a:srgbClr val="000000"/>
                          </a:solidFill>
                          <a:latin typeface="Arial"/>
                        </a:rPr>
                        <a:t>NWACC</a:t>
                      </a:r>
                    </a:p>
                  </a:txBody>
                  <a:tcPr marL="9525" marR="9525" marT="9525" marB="0" anchor="ctr"/>
                </a:tc>
                <a:tc>
                  <a:txBody>
                    <a:bodyPr/>
                    <a:lstStyle/>
                    <a:p>
                      <a:pPr algn="ctr" fontAlgn="b"/>
                      <a:r>
                        <a:rPr lang="en-US" sz="1800" b="0" i="0" u="none" strike="noStrike" dirty="0">
                          <a:solidFill>
                            <a:srgbClr val="000000"/>
                          </a:solidFill>
                          <a:latin typeface="Arial"/>
                        </a:rPr>
                        <a:t>549 </a:t>
                      </a:r>
                    </a:p>
                  </a:txBody>
                  <a:tcPr marL="9525" marR="9525" marT="9525" marB="0" anchor="ctr"/>
                </a:tc>
                <a:tc>
                  <a:txBody>
                    <a:bodyPr/>
                    <a:lstStyle/>
                    <a:p>
                      <a:pPr algn="ctr" fontAlgn="b"/>
                      <a:r>
                        <a:rPr lang="en-US" sz="1800" b="0" i="0" u="none" strike="noStrike">
                          <a:solidFill>
                            <a:srgbClr val="000000"/>
                          </a:solidFill>
                          <a:latin typeface="Arial"/>
                        </a:rPr>
                        <a:t>582 </a:t>
                      </a:r>
                    </a:p>
                  </a:txBody>
                  <a:tcPr marL="9525" marR="9525" marT="9525" marB="0" anchor="ctr"/>
                </a:tc>
                <a:tc>
                  <a:txBody>
                    <a:bodyPr/>
                    <a:lstStyle/>
                    <a:p>
                      <a:pPr algn="ctr" fontAlgn="b"/>
                      <a:r>
                        <a:rPr lang="en-US" sz="1800" b="0" i="0" u="none" strike="noStrike">
                          <a:solidFill>
                            <a:srgbClr val="000000"/>
                          </a:solidFill>
                          <a:latin typeface="Arial"/>
                        </a:rPr>
                        <a:t>617 </a:t>
                      </a:r>
                    </a:p>
                  </a:txBody>
                  <a:tcPr marL="9525" marR="9525" marT="9525" marB="0" anchor="ctr"/>
                </a:tc>
                <a:tc>
                  <a:txBody>
                    <a:bodyPr/>
                    <a:lstStyle/>
                    <a:p>
                      <a:pPr algn="ctr" fontAlgn="b"/>
                      <a:r>
                        <a:rPr lang="en-US" sz="1800" b="0" i="0" u="none" strike="noStrike">
                          <a:solidFill>
                            <a:srgbClr val="000000"/>
                          </a:solidFill>
                          <a:latin typeface="Arial"/>
                        </a:rPr>
                        <a:t>654 </a:t>
                      </a:r>
                    </a:p>
                  </a:txBody>
                  <a:tcPr marL="9525" marR="9525" marT="9525" marB="0" anchor="ctr"/>
                </a:tc>
                <a:tc>
                  <a:txBody>
                    <a:bodyPr/>
                    <a:lstStyle/>
                    <a:p>
                      <a:pPr algn="ctr" fontAlgn="b"/>
                      <a:r>
                        <a:rPr lang="en-US" sz="1800" b="0" i="0" u="none" strike="noStrike">
                          <a:solidFill>
                            <a:srgbClr val="000000"/>
                          </a:solidFill>
                          <a:latin typeface="Arial"/>
                        </a:rPr>
                        <a:t>693 </a:t>
                      </a:r>
                    </a:p>
                  </a:txBody>
                  <a:tcPr marL="9525" marR="9525" marT="9525" marB="0" anchor="ctr"/>
                </a:tc>
                <a:tc>
                  <a:txBody>
                    <a:bodyPr/>
                    <a:lstStyle/>
                    <a:p>
                      <a:pPr algn="ctr" fontAlgn="b"/>
                      <a:r>
                        <a:rPr lang="en-US" sz="1800" b="0" i="0" u="none" strike="noStrike">
                          <a:solidFill>
                            <a:srgbClr val="000000"/>
                          </a:solidFill>
                          <a:latin typeface="Arial"/>
                        </a:rPr>
                        <a:t>735 </a:t>
                      </a:r>
                    </a:p>
                  </a:txBody>
                  <a:tcPr marL="9525" marR="9525" marT="9525" marB="0" anchor="ctr"/>
                </a:tc>
                <a:tc>
                  <a:txBody>
                    <a:bodyPr/>
                    <a:lstStyle/>
                    <a:p>
                      <a:pPr algn="ctr" fontAlgn="b"/>
                      <a:r>
                        <a:rPr lang="en-US" sz="1800" b="0" i="0" u="none" strike="noStrike">
                          <a:solidFill>
                            <a:srgbClr val="000000"/>
                          </a:solidFill>
                          <a:latin typeface="Arial"/>
                        </a:rPr>
                        <a:t>779 </a:t>
                      </a:r>
                    </a:p>
                  </a:txBody>
                  <a:tcPr marL="9525" marR="9525" marT="9525" marB="0" anchor="ctr"/>
                </a:tc>
                <a:tc>
                  <a:txBody>
                    <a:bodyPr/>
                    <a:lstStyle/>
                    <a:p>
                      <a:pPr algn="ctr" fontAlgn="b"/>
                      <a:r>
                        <a:rPr lang="en-US" sz="1800" b="0" i="0" u="none" strike="noStrike">
                          <a:solidFill>
                            <a:srgbClr val="000000"/>
                          </a:solidFill>
                          <a:latin typeface="Arial"/>
                        </a:rPr>
                        <a:t>825 </a:t>
                      </a:r>
                    </a:p>
                  </a:txBody>
                  <a:tcPr marL="9525" marR="9525" marT="9525" marB="0" anchor="ctr"/>
                </a:tc>
                <a:tc>
                  <a:txBody>
                    <a:bodyPr/>
                    <a:lstStyle/>
                    <a:p>
                      <a:pPr algn="ctr" fontAlgn="b"/>
                      <a:r>
                        <a:rPr lang="en-US" sz="1800" b="0" i="0" u="none" strike="noStrike">
                          <a:solidFill>
                            <a:srgbClr val="000000"/>
                          </a:solidFill>
                          <a:latin typeface="Arial"/>
                        </a:rPr>
                        <a:t>875 </a:t>
                      </a:r>
                    </a:p>
                  </a:txBody>
                  <a:tcPr marL="9525" marR="9525" marT="9525" marB="0" anchor="ctr"/>
                </a:tc>
                <a:tc>
                  <a:txBody>
                    <a:bodyPr/>
                    <a:lstStyle/>
                    <a:p>
                      <a:pPr algn="ctr" fontAlgn="b"/>
                      <a:r>
                        <a:rPr lang="en-US" sz="1800" b="0" i="0" u="none" strike="noStrike">
                          <a:solidFill>
                            <a:srgbClr val="000000"/>
                          </a:solidFill>
                          <a:latin typeface="Arial"/>
                        </a:rPr>
                        <a:t>928 </a:t>
                      </a:r>
                    </a:p>
                  </a:txBody>
                  <a:tcPr marL="9525" marR="9525" marT="9525" marB="0" anchor="ctr"/>
                </a:tc>
                <a:tc>
                  <a:txBody>
                    <a:bodyPr/>
                    <a:lstStyle/>
                    <a:p>
                      <a:pPr algn="ctr" fontAlgn="b"/>
                      <a:r>
                        <a:rPr lang="en-US" sz="1800" b="0" i="0" u="none" strike="noStrike">
                          <a:solidFill>
                            <a:srgbClr val="000000"/>
                          </a:solidFill>
                          <a:latin typeface="Arial"/>
                        </a:rPr>
                        <a:t>983 </a:t>
                      </a:r>
                    </a:p>
                  </a:txBody>
                  <a:tcPr marL="9525" marR="9525" marT="9525" marB="0" anchor="ctr"/>
                </a:tc>
                <a:tc>
                  <a:txBody>
                    <a:bodyPr/>
                    <a:lstStyle/>
                    <a:p>
                      <a:pPr algn="ctr" fontAlgn="b"/>
                      <a:r>
                        <a:rPr lang="en-US" sz="1800" b="0" i="0" u="none" strike="noStrike" dirty="0">
                          <a:solidFill>
                            <a:srgbClr val="000000"/>
                          </a:solidFill>
                          <a:latin typeface="Arial"/>
                        </a:rPr>
                        <a:t>1042 </a:t>
                      </a:r>
                    </a:p>
                  </a:txBody>
                  <a:tcPr marL="9525" marR="9525" marT="9525" marB="0" anchor="ctr"/>
                </a:tc>
              </a:tr>
            </a:tbl>
          </a:graphicData>
        </a:graphic>
      </p:graphicFrame>
      <p:sp>
        <p:nvSpPr>
          <p:cNvPr id="5" name="TextBox 4"/>
          <p:cNvSpPr txBox="1"/>
          <p:nvPr/>
        </p:nvSpPr>
        <p:spPr>
          <a:xfrm>
            <a:off x="152400" y="6581001"/>
            <a:ext cx="8991600" cy="276999"/>
          </a:xfrm>
          <a:prstGeom prst="rect">
            <a:avLst/>
          </a:prstGeom>
          <a:noFill/>
        </p:spPr>
        <p:txBody>
          <a:bodyPr wrap="square" rtlCol="0">
            <a:spAutoFit/>
          </a:bodyPr>
          <a:lstStyle/>
          <a:p>
            <a:r>
              <a:rPr lang="en-US" sz="1200" dirty="0">
                <a:solidFill>
                  <a:prstClr val="black"/>
                </a:solidFill>
                <a:latin typeface="Calibri"/>
              </a:rPr>
              <a:t>Note: Calculations from ADHE SIS – Technical Certificates and Associate degrees awarded in 2009 (does not include Certificate of Proficiency)</a:t>
            </a:r>
          </a:p>
        </p:txBody>
      </p:sp>
    </p:spTree>
    <p:extLst>
      <p:ext uri="{BB962C8B-B14F-4D97-AF65-F5344CB8AC3E}">
        <p14:creationId xmlns:p14="http://schemas.microsoft.com/office/powerpoint/2010/main" val="3090141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15200" cy="1371600"/>
          </a:xfrm>
        </p:spPr>
        <p:txBody>
          <a:bodyPr>
            <a:noAutofit/>
          </a:bodyPr>
          <a:lstStyle/>
          <a:p>
            <a:r>
              <a:rPr lang="en-US" sz="3200" dirty="0" smtClean="0">
                <a:solidFill>
                  <a:schemeClr val="tx2"/>
                </a:solidFill>
              </a:rPr>
              <a:t>Possible Institutional Goals (Example @ 6%)</a:t>
            </a:r>
            <a:endParaRPr lang="en-US" sz="3200" dirty="0">
              <a:solidFill>
                <a:schemeClr val="tx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973039511"/>
              </p:ext>
            </p:extLst>
          </p:nvPr>
        </p:nvGraphicFramePr>
        <p:xfrm>
          <a:off x="152400" y="1219200"/>
          <a:ext cx="8763001" cy="5308602"/>
        </p:xfrm>
        <a:graphic>
          <a:graphicData uri="http://schemas.openxmlformats.org/drawingml/2006/table">
            <a:tbl>
              <a:tblPr firstRow="1" bandRow="1">
                <a:tableStyleId>{5C22544A-7EE6-4342-B048-85BDC9FD1C3A}</a:tableStyleId>
              </a:tblPr>
              <a:tblGrid>
                <a:gridCol w="674077"/>
                <a:gridCol w="674077"/>
                <a:gridCol w="674077"/>
                <a:gridCol w="674077"/>
                <a:gridCol w="674077"/>
                <a:gridCol w="674077"/>
                <a:gridCol w="674077"/>
                <a:gridCol w="674077"/>
                <a:gridCol w="674077"/>
                <a:gridCol w="674077"/>
                <a:gridCol w="674077"/>
                <a:gridCol w="674077"/>
                <a:gridCol w="674077"/>
              </a:tblGrid>
              <a:tr h="408354">
                <a:tc>
                  <a:txBody>
                    <a:bodyPr/>
                    <a:lstStyle/>
                    <a:p>
                      <a:endParaRPr lang="en-US" sz="1400" dirty="0"/>
                    </a:p>
                  </a:txBody>
                  <a:tcPr/>
                </a:tc>
                <a:tc>
                  <a:txBody>
                    <a:bodyPr/>
                    <a:lstStyle/>
                    <a:p>
                      <a:r>
                        <a:rPr lang="en-US" sz="1400" dirty="0" smtClean="0"/>
                        <a:t>2009</a:t>
                      </a:r>
                      <a:endParaRPr lang="en-US" sz="1400" dirty="0"/>
                    </a:p>
                  </a:txBody>
                  <a:tcPr/>
                </a:tc>
                <a:tc>
                  <a:txBody>
                    <a:bodyPr/>
                    <a:lstStyle/>
                    <a:p>
                      <a:r>
                        <a:rPr lang="en-US" sz="1400" dirty="0" smtClean="0"/>
                        <a:t>2010</a:t>
                      </a:r>
                      <a:endParaRPr lang="en-US" sz="1400" dirty="0"/>
                    </a:p>
                  </a:txBody>
                  <a:tcPr/>
                </a:tc>
                <a:tc>
                  <a:txBody>
                    <a:bodyPr/>
                    <a:lstStyle/>
                    <a:p>
                      <a:r>
                        <a:rPr lang="en-US" sz="1400" dirty="0" smtClean="0"/>
                        <a:t>2011</a:t>
                      </a:r>
                      <a:endParaRPr lang="en-US" sz="1400" dirty="0"/>
                    </a:p>
                  </a:txBody>
                  <a:tcPr/>
                </a:tc>
                <a:tc>
                  <a:txBody>
                    <a:bodyPr/>
                    <a:lstStyle/>
                    <a:p>
                      <a:r>
                        <a:rPr lang="en-US" sz="1400" dirty="0" smtClean="0"/>
                        <a:t>2012</a:t>
                      </a:r>
                      <a:endParaRPr lang="en-US" sz="1400" dirty="0"/>
                    </a:p>
                  </a:txBody>
                  <a:tcPr/>
                </a:tc>
                <a:tc>
                  <a:txBody>
                    <a:bodyPr/>
                    <a:lstStyle/>
                    <a:p>
                      <a:r>
                        <a:rPr lang="en-US" sz="1400" dirty="0" smtClean="0"/>
                        <a:t>2013</a:t>
                      </a:r>
                      <a:endParaRPr lang="en-US" sz="1400" dirty="0"/>
                    </a:p>
                  </a:txBody>
                  <a:tcPr/>
                </a:tc>
                <a:tc>
                  <a:txBody>
                    <a:bodyPr/>
                    <a:lstStyle/>
                    <a:p>
                      <a:r>
                        <a:rPr lang="en-US" sz="1400" dirty="0" smtClean="0"/>
                        <a:t>2014</a:t>
                      </a:r>
                      <a:endParaRPr lang="en-US" sz="1400" dirty="0"/>
                    </a:p>
                  </a:txBody>
                  <a:tcPr/>
                </a:tc>
                <a:tc>
                  <a:txBody>
                    <a:bodyPr/>
                    <a:lstStyle/>
                    <a:p>
                      <a:r>
                        <a:rPr lang="en-US" sz="1400" dirty="0" smtClean="0"/>
                        <a:t>2015</a:t>
                      </a:r>
                      <a:endParaRPr lang="en-US" sz="1400" dirty="0"/>
                    </a:p>
                  </a:txBody>
                  <a:tcPr/>
                </a:tc>
                <a:tc>
                  <a:txBody>
                    <a:bodyPr/>
                    <a:lstStyle/>
                    <a:p>
                      <a:r>
                        <a:rPr lang="en-US" sz="1400" dirty="0" smtClean="0"/>
                        <a:t>2016</a:t>
                      </a:r>
                      <a:endParaRPr lang="en-US" sz="1400" dirty="0"/>
                    </a:p>
                  </a:txBody>
                  <a:tcPr/>
                </a:tc>
                <a:tc>
                  <a:txBody>
                    <a:bodyPr/>
                    <a:lstStyle/>
                    <a:p>
                      <a:r>
                        <a:rPr lang="en-US" sz="1400" dirty="0" smtClean="0"/>
                        <a:t>2017</a:t>
                      </a:r>
                      <a:endParaRPr lang="en-US" sz="1400" dirty="0"/>
                    </a:p>
                  </a:txBody>
                  <a:tcPr/>
                </a:tc>
                <a:tc>
                  <a:txBody>
                    <a:bodyPr/>
                    <a:lstStyle/>
                    <a:p>
                      <a:r>
                        <a:rPr lang="en-US" sz="1400" dirty="0" smtClean="0"/>
                        <a:t>2018</a:t>
                      </a:r>
                      <a:endParaRPr lang="en-US" sz="1400" dirty="0"/>
                    </a:p>
                  </a:txBody>
                  <a:tcPr/>
                </a:tc>
                <a:tc>
                  <a:txBody>
                    <a:bodyPr/>
                    <a:lstStyle/>
                    <a:p>
                      <a:r>
                        <a:rPr lang="en-US" sz="1400" dirty="0" smtClean="0"/>
                        <a:t>2019</a:t>
                      </a:r>
                      <a:endParaRPr lang="en-US" sz="1400" dirty="0"/>
                    </a:p>
                  </a:txBody>
                  <a:tcPr/>
                </a:tc>
                <a:tc>
                  <a:txBody>
                    <a:bodyPr/>
                    <a:lstStyle/>
                    <a:p>
                      <a:r>
                        <a:rPr lang="en-US" sz="1400" dirty="0" smtClean="0"/>
                        <a:t>2020</a:t>
                      </a:r>
                      <a:endParaRPr lang="en-US" sz="1400" dirty="0"/>
                    </a:p>
                  </a:txBody>
                  <a:tcPr/>
                </a:tc>
              </a:tr>
              <a:tr h="408354">
                <a:tc>
                  <a:txBody>
                    <a:bodyPr/>
                    <a:lstStyle/>
                    <a:p>
                      <a:pPr algn="l" fontAlgn="b"/>
                      <a:r>
                        <a:rPr lang="en-US" sz="1400" b="1" i="0" u="none" strike="noStrike" dirty="0">
                          <a:solidFill>
                            <a:srgbClr val="000000"/>
                          </a:solidFill>
                          <a:latin typeface="Arial"/>
                        </a:rPr>
                        <a:t>OTC</a:t>
                      </a:r>
                    </a:p>
                  </a:txBody>
                  <a:tcPr marL="9525" marR="9525" marT="9525" marB="0" anchor="ctr"/>
                </a:tc>
                <a:tc>
                  <a:txBody>
                    <a:bodyPr/>
                    <a:lstStyle/>
                    <a:p>
                      <a:pPr algn="ctr" fontAlgn="b"/>
                      <a:r>
                        <a:rPr lang="en-US" sz="1800" b="0" i="0" u="none" strike="noStrike" dirty="0">
                          <a:solidFill>
                            <a:srgbClr val="000000"/>
                          </a:solidFill>
                          <a:latin typeface="Arial"/>
                        </a:rPr>
                        <a:t>252 </a:t>
                      </a:r>
                    </a:p>
                  </a:txBody>
                  <a:tcPr marL="9525" marR="9525" marT="9525" marB="0" anchor="ctr"/>
                </a:tc>
                <a:tc>
                  <a:txBody>
                    <a:bodyPr/>
                    <a:lstStyle/>
                    <a:p>
                      <a:pPr algn="ctr" fontAlgn="b"/>
                      <a:r>
                        <a:rPr lang="en-US" sz="1800" b="0" i="0" u="none" strike="noStrike">
                          <a:solidFill>
                            <a:srgbClr val="000000"/>
                          </a:solidFill>
                          <a:latin typeface="Arial"/>
                        </a:rPr>
                        <a:t>267 </a:t>
                      </a:r>
                    </a:p>
                  </a:txBody>
                  <a:tcPr marL="9525" marR="9525" marT="9525" marB="0" anchor="ctr"/>
                </a:tc>
                <a:tc>
                  <a:txBody>
                    <a:bodyPr/>
                    <a:lstStyle/>
                    <a:p>
                      <a:pPr algn="ctr" fontAlgn="b"/>
                      <a:r>
                        <a:rPr lang="en-US" sz="1800" b="0" i="0" u="none" strike="noStrike">
                          <a:solidFill>
                            <a:srgbClr val="000000"/>
                          </a:solidFill>
                          <a:latin typeface="Arial"/>
                        </a:rPr>
                        <a:t>283 </a:t>
                      </a:r>
                    </a:p>
                  </a:txBody>
                  <a:tcPr marL="9525" marR="9525" marT="9525" marB="0" anchor="ctr"/>
                </a:tc>
                <a:tc>
                  <a:txBody>
                    <a:bodyPr/>
                    <a:lstStyle/>
                    <a:p>
                      <a:pPr algn="ctr" fontAlgn="b"/>
                      <a:r>
                        <a:rPr lang="en-US" sz="1800" b="0" i="0" u="none" strike="noStrike">
                          <a:solidFill>
                            <a:srgbClr val="000000"/>
                          </a:solidFill>
                          <a:latin typeface="Arial"/>
                        </a:rPr>
                        <a:t>300 </a:t>
                      </a:r>
                    </a:p>
                  </a:txBody>
                  <a:tcPr marL="9525" marR="9525" marT="9525" marB="0" anchor="ctr"/>
                </a:tc>
                <a:tc>
                  <a:txBody>
                    <a:bodyPr/>
                    <a:lstStyle/>
                    <a:p>
                      <a:pPr algn="ctr" fontAlgn="b"/>
                      <a:r>
                        <a:rPr lang="en-US" sz="1800" b="0" i="0" u="none" strike="noStrike">
                          <a:solidFill>
                            <a:srgbClr val="000000"/>
                          </a:solidFill>
                          <a:latin typeface="Arial"/>
                        </a:rPr>
                        <a:t>318 </a:t>
                      </a:r>
                    </a:p>
                  </a:txBody>
                  <a:tcPr marL="9525" marR="9525" marT="9525" marB="0" anchor="ctr"/>
                </a:tc>
                <a:tc>
                  <a:txBody>
                    <a:bodyPr/>
                    <a:lstStyle/>
                    <a:p>
                      <a:pPr algn="ctr" fontAlgn="b"/>
                      <a:r>
                        <a:rPr lang="en-US" sz="1800" b="0" i="0" u="none" strike="noStrike">
                          <a:solidFill>
                            <a:srgbClr val="000000"/>
                          </a:solidFill>
                          <a:latin typeface="Arial"/>
                        </a:rPr>
                        <a:t>337 </a:t>
                      </a:r>
                    </a:p>
                  </a:txBody>
                  <a:tcPr marL="9525" marR="9525" marT="9525" marB="0" anchor="ctr"/>
                </a:tc>
                <a:tc>
                  <a:txBody>
                    <a:bodyPr/>
                    <a:lstStyle/>
                    <a:p>
                      <a:pPr algn="ctr" fontAlgn="b"/>
                      <a:r>
                        <a:rPr lang="en-US" sz="1800" b="0" i="0" u="none" strike="noStrike">
                          <a:solidFill>
                            <a:srgbClr val="000000"/>
                          </a:solidFill>
                          <a:latin typeface="Arial"/>
                        </a:rPr>
                        <a:t>357 </a:t>
                      </a:r>
                    </a:p>
                  </a:txBody>
                  <a:tcPr marL="9525" marR="9525" marT="9525" marB="0" anchor="ctr"/>
                </a:tc>
                <a:tc>
                  <a:txBody>
                    <a:bodyPr/>
                    <a:lstStyle/>
                    <a:p>
                      <a:pPr algn="ctr" fontAlgn="b"/>
                      <a:r>
                        <a:rPr lang="en-US" sz="1800" b="0" i="0" u="none" strike="noStrike">
                          <a:solidFill>
                            <a:srgbClr val="000000"/>
                          </a:solidFill>
                          <a:latin typeface="Arial"/>
                        </a:rPr>
                        <a:t>379 </a:t>
                      </a:r>
                    </a:p>
                  </a:txBody>
                  <a:tcPr marL="9525" marR="9525" marT="9525" marB="0" anchor="ctr"/>
                </a:tc>
                <a:tc>
                  <a:txBody>
                    <a:bodyPr/>
                    <a:lstStyle/>
                    <a:p>
                      <a:pPr algn="ctr" fontAlgn="b"/>
                      <a:r>
                        <a:rPr lang="en-US" sz="1800" b="0" i="0" u="none" strike="noStrike">
                          <a:solidFill>
                            <a:srgbClr val="000000"/>
                          </a:solidFill>
                          <a:latin typeface="Arial"/>
                        </a:rPr>
                        <a:t>402 </a:t>
                      </a:r>
                    </a:p>
                  </a:txBody>
                  <a:tcPr marL="9525" marR="9525" marT="9525" marB="0" anchor="ctr"/>
                </a:tc>
                <a:tc>
                  <a:txBody>
                    <a:bodyPr/>
                    <a:lstStyle/>
                    <a:p>
                      <a:pPr algn="ctr" fontAlgn="b"/>
                      <a:r>
                        <a:rPr lang="en-US" sz="1800" b="0" i="0" u="none" strike="noStrike">
                          <a:solidFill>
                            <a:srgbClr val="000000"/>
                          </a:solidFill>
                          <a:latin typeface="Arial"/>
                        </a:rPr>
                        <a:t>426 </a:t>
                      </a:r>
                    </a:p>
                  </a:txBody>
                  <a:tcPr marL="9525" marR="9525" marT="9525" marB="0" anchor="ctr"/>
                </a:tc>
                <a:tc>
                  <a:txBody>
                    <a:bodyPr/>
                    <a:lstStyle/>
                    <a:p>
                      <a:pPr algn="ctr" fontAlgn="b"/>
                      <a:r>
                        <a:rPr lang="en-US" sz="1800" b="0" i="0" u="none" strike="noStrike">
                          <a:solidFill>
                            <a:srgbClr val="000000"/>
                          </a:solidFill>
                          <a:latin typeface="Arial"/>
                        </a:rPr>
                        <a:t>451 </a:t>
                      </a:r>
                    </a:p>
                  </a:txBody>
                  <a:tcPr marL="9525" marR="9525" marT="9525" marB="0" anchor="ctr"/>
                </a:tc>
                <a:tc>
                  <a:txBody>
                    <a:bodyPr/>
                    <a:lstStyle/>
                    <a:p>
                      <a:pPr algn="ctr" fontAlgn="b"/>
                      <a:r>
                        <a:rPr lang="en-US" sz="1800" b="0" i="0" u="none" strike="noStrike">
                          <a:solidFill>
                            <a:srgbClr val="000000"/>
                          </a:solidFill>
                          <a:latin typeface="Arial"/>
                        </a:rPr>
                        <a:t>478 </a:t>
                      </a:r>
                    </a:p>
                  </a:txBody>
                  <a:tcPr marL="9525" marR="9525" marT="9525" marB="0" anchor="ctr"/>
                </a:tc>
              </a:tr>
              <a:tr h="408354">
                <a:tc>
                  <a:txBody>
                    <a:bodyPr/>
                    <a:lstStyle/>
                    <a:p>
                      <a:pPr algn="l" fontAlgn="b"/>
                      <a:r>
                        <a:rPr lang="en-US" sz="1400" b="1" i="0" u="none" strike="noStrike" dirty="0">
                          <a:solidFill>
                            <a:srgbClr val="000000"/>
                          </a:solidFill>
                          <a:latin typeface="Arial"/>
                        </a:rPr>
                        <a:t>OZC</a:t>
                      </a:r>
                    </a:p>
                  </a:txBody>
                  <a:tcPr marL="9525" marR="9525" marT="9525" marB="0" anchor="ctr"/>
                </a:tc>
                <a:tc>
                  <a:txBody>
                    <a:bodyPr/>
                    <a:lstStyle/>
                    <a:p>
                      <a:pPr algn="ctr" fontAlgn="b"/>
                      <a:r>
                        <a:rPr lang="en-US" sz="1800" b="0" i="0" u="none" strike="noStrike">
                          <a:solidFill>
                            <a:srgbClr val="000000"/>
                          </a:solidFill>
                          <a:latin typeface="Arial"/>
                        </a:rPr>
                        <a:t>192 </a:t>
                      </a:r>
                    </a:p>
                  </a:txBody>
                  <a:tcPr marL="9525" marR="9525" marT="9525" marB="0" anchor="ctr"/>
                </a:tc>
                <a:tc>
                  <a:txBody>
                    <a:bodyPr/>
                    <a:lstStyle/>
                    <a:p>
                      <a:pPr algn="ctr" fontAlgn="b"/>
                      <a:r>
                        <a:rPr lang="en-US" sz="1800" b="0" i="0" u="none" strike="noStrike">
                          <a:solidFill>
                            <a:srgbClr val="000000"/>
                          </a:solidFill>
                          <a:latin typeface="Arial"/>
                        </a:rPr>
                        <a:t>204 </a:t>
                      </a:r>
                    </a:p>
                  </a:txBody>
                  <a:tcPr marL="9525" marR="9525" marT="9525" marB="0" anchor="ctr"/>
                </a:tc>
                <a:tc>
                  <a:txBody>
                    <a:bodyPr/>
                    <a:lstStyle/>
                    <a:p>
                      <a:pPr algn="ctr" fontAlgn="b"/>
                      <a:r>
                        <a:rPr lang="en-US" sz="1800" b="0" i="0" u="none" strike="noStrike">
                          <a:solidFill>
                            <a:srgbClr val="000000"/>
                          </a:solidFill>
                          <a:latin typeface="Arial"/>
                        </a:rPr>
                        <a:t>216 </a:t>
                      </a:r>
                    </a:p>
                  </a:txBody>
                  <a:tcPr marL="9525" marR="9525" marT="9525" marB="0" anchor="ctr"/>
                </a:tc>
                <a:tc>
                  <a:txBody>
                    <a:bodyPr/>
                    <a:lstStyle/>
                    <a:p>
                      <a:pPr algn="ctr" fontAlgn="b"/>
                      <a:r>
                        <a:rPr lang="en-US" sz="1800" b="0" i="0" u="none" strike="noStrike">
                          <a:solidFill>
                            <a:srgbClr val="000000"/>
                          </a:solidFill>
                          <a:latin typeface="Arial"/>
                        </a:rPr>
                        <a:t>229 </a:t>
                      </a:r>
                    </a:p>
                  </a:txBody>
                  <a:tcPr marL="9525" marR="9525" marT="9525" marB="0" anchor="ctr"/>
                </a:tc>
                <a:tc>
                  <a:txBody>
                    <a:bodyPr/>
                    <a:lstStyle/>
                    <a:p>
                      <a:pPr algn="ctr" fontAlgn="b"/>
                      <a:r>
                        <a:rPr lang="en-US" sz="1800" b="0" i="0" u="none" strike="noStrike">
                          <a:solidFill>
                            <a:srgbClr val="000000"/>
                          </a:solidFill>
                          <a:latin typeface="Arial"/>
                        </a:rPr>
                        <a:t>242 </a:t>
                      </a:r>
                    </a:p>
                  </a:txBody>
                  <a:tcPr marL="9525" marR="9525" marT="9525" marB="0" anchor="ctr"/>
                </a:tc>
                <a:tc>
                  <a:txBody>
                    <a:bodyPr/>
                    <a:lstStyle/>
                    <a:p>
                      <a:pPr algn="ctr" fontAlgn="b"/>
                      <a:r>
                        <a:rPr lang="en-US" sz="1800" b="0" i="0" u="none" strike="noStrike">
                          <a:solidFill>
                            <a:srgbClr val="000000"/>
                          </a:solidFill>
                          <a:latin typeface="Arial"/>
                        </a:rPr>
                        <a:t>257 </a:t>
                      </a:r>
                    </a:p>
                  </a:txBody>
                  <a:tcPr marL="9525" marR="9525" marT="9525" marB="0" anchor="ctr"/>
                </a:tc>
                <a:tc>
                  <a:txBody>
                    <a:bodyPr/>
                    <a:lstStyle/>
                    <a:p>
                      <a:pPr algn="ctr" fontAlgn="b"/>
                      <a:r>
                        <a:rPr lang="en-US" sz="1800" b="0" i="0" u="none" strike="noStrike">
                          <a:solidFill>
                            <a:srgbClr val="000000"/>
                          </a:solidFill>
                          <a:latin typeface="Arial"/>
                        </a:rPr>
                        <a:t>272 </a:t>
                      </a:r>
                    </a:p>
                  </a:txBody>
                  <a:tcPr marL="9525" marR="9525" marT="9525" marB="0" anchor="ctr"/>
                </a:tc>
                <a:tc>
                  <a:txBody>
                    <a:bodyPr/>
                    <a:lstStyle/>
                    <a:p>
                      <a:pPr algn="ctr" fontAlgn="b"/>
                      <a:r>
                        <a:rPr lang="en-US" sz="1800" b="0" i="0" u="none" strike="noStrike">
                          <a:solidFill>
                            <a:srgbClr val="000000"/>
                          </a:solidFill>
                          <a:latin typeface="Arial"/>
                        </a:rPr>
                        <a:t>289 </a:t>
                      </a:r>
                    </a:p>
                  </a:txBody>
                  <a:tcPr marL="9525" marR="9525" marT="9525" marB="0" anchor="ctr"/>
                </a:tc>
                <a:tc>
                  <a:txBody>
                    <a:bodyPr/>
                    <a:lstStyle/>
                    <a:p>
                      <a:pPr algn="ctr" fontAlgn="b"/>
                      <a:r>
                        <a:rPr lang="en-US" sz="1800" b="0" i="0" u="none" strike="noStrike">
                          <a:solidFill>
                            <a:srgbClr val="000000"/>
                          </a:solidFill>
                          <a:latin typeface="Arial"/>
                        </a:rPr>
                        <a:t>306 </a:t>
                      </a:r>
                    </a:p>
                  </a:txBody>
                  <a:tcPr marL="9525" marR="9525" marT="9525" marB="0" anchor="ctr"/>
                </a:tc>
                <a:tc>
                  <a:txBody>
                    <a:bodyPr/>
                    <a:lstStyle/>
                    <a:p>
                      <a:pPr algn="ctr" fontAlgn="b"/>
                      <a:r>
                        <a:rPr lang="en-US" sz="1800" b="0" i="0" u="none" strike="noStrike">
                          <a:solidFill>
                            <a:srgbClr val="000000"/>
                          </a:solidFill>
                          <a:latin typeface="Arial"/>
                        </a:rPr>
                        <a:t>324 </a:t>
                      </a:r>
                    </a:p>
                  </a:txBody>
                  <a:tcPr marL="9525" marR="9525" marT="9525" marB="0" anchor="ctr"/>
                </a:tc>
                <a:tc>
                  <a:txBody>
                    <a:bodyPr/>
                    <a:lstStyle/>
                    <a:p>
                      <a:pPr algn="ctr" fontAlgn="b"/>
                      <a:r>
                        <a:rPr lang="en-US" sz="1800" b="0" i="0" u="none" strike="noStrike">
                          <a:solidFill>
                            <a:srgbClr val="000000"/>
                          </a:solidFill>
                          <a:latin typeface="Arial"/>
                        </a:rPr>
                        <a:t>344 </a:t>
                      </a:r>
                    </a:p>
                  </a:txBody>
                  <a:tcPr marL="9525" marR="9525" marT="9525" marB="0" anchor="ctr"/>
                </a:tc>
                <a:tc>
                  <a:txBody>
                    <a:bodyPr/>
                    <a:lstStyle/>
                    <a:p>
                      <a:pPr algn="ctr" fontAlgn="b"/>
                      <a:r>
                        <a:rPr lang="en-US" sz="1800" b="0" i="0" u="none" strike="noStrike">
                          <a:solidFill>
                            <a:srgbClr val="000000"/>
                          </a:solidFill>
                          <a:latin typeface="Arial"/>
                        </a:rPr>
                        <a:t>364 </a:t>
                      </a:r>
                    </a:p>
                  </a:txBody>
                  <a:tcPr marL="9525" marR="9525" marT="9525" marB="0" anchor="ctr"/>
                </a:tc>
              </a:tr>
              <a:tr h="408354">
                <a:tc>
                  <a:txBody>
                    <a:bodyPr/>
                    <a:lstStyle/>
                    <a:p>
                      <a:pPr algn="l" fontAlgn="b"/>
                      <a:r>
                        <a:rPr lang="en-US" sz="1400" b="1" i="0" u="none" strike="noStrike" dirty="0">
                          <a:solidFill>
                            <a:srgbClr val="000000"/>
                          </a:solidFill>
                          <a:latin typeface="Arial"/>
                        </a:rPr>
                        <a:t>PCCUA</a:t>
                      </a:r>
                    </a:p>
                  </a:txBody>
                  <a:tcPr marL="9525" marR="9525" marT="9525" marB="0" anchor="ctr"/>
                </a:tc>
                <a:tc>
                  <a:txBody>
                    <a:bodyPr/>
                    <a:lstStyle/>
                    <a:p>
                      <a:pPr algn="ctr" fontAlgn="b"/>
                      <a:r>
                        <a:rPr lang="en-US" sz="1800" b="0" i="0" u="none" strike="noStrike">
                          <a:solidFill>
                            <a:srgbClr val="000000"/>
                          </a:solidFill>
                          <a:latin typeface="Arial"/>
                        </a:rPr>
                        <a:t>199 </a:t>
                      </a:r>
                    </a:p>
                  </a:txBody>
                  <a:tcPr marL="9525" marR="9525" marT="9525" marB="0" anchor="ctr"/>
                </a:tc>
                <a:tc>
                  <a:txBody>
                    <a:bodyPr/>
                    <a:lstStyle/>
                    <a:p>
                      <a:pPr algn="ctr" fontAlgn="b"/>
                      <a:r>
                        <a:rPr lang="en-US" sz="1800" b="0" i="0" u="none" strike="noStrike">
                          <a:solidFill>
                            <a:srgbClr val="000000"/>
                          </a:solidFill>
                          <a:latin typeface="Arial"/>
                        </a:rPr>
                        <a:t>211 </a:t>
                      </a:r>
                    </a:p>
                  </a:txBody>
                  <a:tcPr marL="9525" marR="9525" marT="9525" marB="0" anchor="ctr"/>
                </a:tc>
                <a:tc>
                  <a:txBody>
                    <a:bodyPr/>
                    <a:lstStyle/>
                    <a:p>
                      <a:pPr algn="ctr" fontAlgn="b"/>
                      <a:r>
                        <a:rPr lang="en-US" sz="1800" b="0" i="0" u="none" strike="noStrike">
                          <a:solidFill>
                            <a:srgbClr val="000000"/>
                          </a:solidFill>
                          <a:latin typeface="Arial"/>
                        </a:rPr>
                        <a:t>224 </a:t>
                      </a:r>
                    </a:p>
                  </a:txBody>
                  <a:tcPr marL="9525" marR="9525" marT="9525" marB="0" anchor="ctr"/>
                </a:tc>
                <a:tc>
                  <a:txBody>
                    <a:bodyPr/>
                    <a:lstStyle/>
                    <a:p>
                      <a:pPr algn="ctr" fontAlgn="b"/>
                      <a:r>
                        <a:rPr lang="en-US" sz="1800" b="0" i="0" u="none" strike="noStrike">
                          <a:solidFill>
                            <a:srgbClr val="000000"/>
                          </a:solidFill>
                          <a:latin typeface="Arial"/>
                        </a:rPr>
                        <a:t>237 </a:t>
                      </a:r>
                    </a:p>
                  </a:txBody>
                  <a:tcPr marL="9525" marR="9525" marT="9525" marB="0" anchor="ctr"/>
                </a:tc>
                <a:tc>
                  <a:txBody>
                    <a:bodyPr/>
                    <a:lstStyle/>
                    <a:p>
                      <a:pPr algn="ctr" fontAlgn="b"/>
                      <a:r>
                        <a:rPr lang="en-US" sz="1800" b="0" i="0" u="none" strike="noStrike">
                          <a:solidFill>
                            <a:srgbClr val="000000"/>
                          </a:solidFill>
                          <a:latin typeface="Arial"/>
                        </a:rPr>
                        <a:t>251 </a:t>
                      </a:r>
                    </a:p>
                  </a:txBody>
                  <a:tcPr marL="9525" marR="9525" marT="9525" marB="0" anchor="ctr"/>
                </a:tc>
                <a:tc>
                  <a:txBody>
                    <a:bodyPr/>
                    <a:lstStyle/>
                    <a:p>
                      <a:pPr algn="ctr" fontAlgn="b"/>
                      <a:r>
                        <a:rPr lang="en-US" sz="1800" b="0" i="0" u="none" strike="noStrike">
                          <a:solidFill>
                            <a:srgbClr val="000000"/>
                          </a:solidFill>
                          <a:latin typeface="Arial"/>
                        </a:rPr>
                        <a:t>266 </a:t>
                      </a:r>
                    </a:p>
                  </a:txBody>
                  <a:tcPr marL="9525" marR="9525" marT="9525" marB="0" anchor="ctr"/>
                </a:tc>
                <a:tc>
                  <a:txBody>
                    <a:bodyPr/>
                    <a:lstStyle/>
                    <a:p>
                      <a:pPr algn="ctr" fontAlgn="b"/>
                      <a:r>
                        <a:rPr lang="en-US" sz="1800" b="0" i="0" u="none" strike="noStrike">
                          <a:solidFill>
                            <a:srgbClr val="000000"/>
                          </a:solidFill>
                          <a:latin typeface="Arial"/>
                        </a:rPr>
                        <a:t>282 </a:t>
                      </a:r>
                    </a:p>
                  </a:txBody>
                  <a:tcPr marL="9525" marR="9525" marT="9525" marB="0" anchor="ctr"/>
                </a:tc>
                <a:tc>
                  <a:txBody>
                    <a:bodyPr/>
                    <a:lstStyle/>
                    <a:p>
                      <a:pPr algn="ctr" fontAlgn="b"/>
                      <a:r>
                        <a:rPr lang="en-US" sz="1800" b="0" i="0" u="none" strike="noStrike">
                          <a:solidFill>
                            <a:srgbClr val="000000"/>
                          </a:solidFill>
                          <a:latin typeface="Arial"/>
                        </a:rPr>
                        <a:t>299 </a:t>
                      </a:r>
                    </a:p>
                  </a:txBody>
                  <a:tcPr marL="9525" marR="9525" marT="9525" marB="0" anchor="ctr"/>
                </a:tc>
                <a:tc>
                  <a:txBody>
                    <a:bodyPr/>
                    <a:lstStyle/>
                    <a:p>
                      <a:pPr algn="ctr" fontAlgn="b"/>
                      <a:r>
                        <a:rPr lang="en-US" sz="1800" b="0" i="0" u="none" strike="noStrike">
                          <a:solidFill>
                            <a:srgbClr val="000000"/>
                          </a:solidFill>
                          <a:latin typeface="Arial"/>
                        </a:rPr>
                        <a:t>317 </a:t>
                      </a:r>
                    </a:p>
                  </a:txBody>
                  <a:tcPr marL="9525" marR="9525" marT="9525" marB="0" anchor="ctr"/>
                </a:tc>
                <a:tc>
                  <a:txBody>
                    <a:bodyPr/>
                    <a:lstStyle/>
                    <a:p>
                      <a:pPr algn="ctr" fontAlgn="b"/>
                      <a:r>
                        <a:rPr lang="en-US" sz="1800" b="0" i="0" u="none" strike="noStrike">
                          <a:solidFill>
                            <a:srgbClr val="000000"/>
                          </a:solidFill>
                          <a:latin typeface="Arial"/>
                        </a:rPr>
                        <a:t>336 </a:t>
                      </a:r>
                    </a:p>
                  </a:txBody>
                  <a:tcPr marL="9525" marR="9525" marT="9525" marB="0" anchor="ctr"/>
                </a:tc>
                <a:tc>
                  <a:txBody>
                    <a:bodyPr/>
                    <a:lstStyle/>
                    <a:p>
                      <a:pPr algn="ctr" fontAlgn="b"/>
                      <a:r>
                        <a:rPr lang="en-US" sz="1800" b="0" i="0" u="none" strike="noStrike">
                          <a:solidFill>
                            <a:srgbClr val="000000"/>
                          </a:solidFill>
                          <a:latin typeface="Arial"/>
                        </a:rPr>
                        <a:t>356 </a:t>
                      </a:r>
                    </a:p>
                  </a:txBody>
                  <a:tcPr marL="9525" marR="9525" marT="9525" marB="0" anchor="ctr"/>
                </a:tc>
                <a:tc>
                  <a:txBody>
                    <a:bodyPr/>
                    <a:lstStyle/>
                    <a:p>
                      <a:pPr algn="ctr" fontAlgn="b"/>
                      <a:r>
                        <a:rPr lang="en-US" sz="1800" b="0" i="0" u="none" strike="noStrike">
                          <a:solidFill>
                            <a:srgbClr val="000000"/>
                          </a:solidFill>
                          <a:latin typeface="Arial"/>
                        </a:rPr>
                        <a:t>378 </a:t>
                      </a:r>
                    </a:p>
                  </a:txBody>
                  <a:tcPr marL="9525" marR="9525" marT="9525" marB="0" anchor="ctr"/>
                </a:tc>
              </a:tr>
              <a:tr h="408354">
                <a:tc>
                  <a:txBody>
                    <a:bodyPr/>
                    <a:lstStyle/>
                    <a:p>
                      <a:pPr algn="l" fontAlgn="b"/>
                      <a:r>
                        <a:rPr lang="en-US" sz="1400" b="1" i="0" u="none" strike="noStrike" dirty="0">
                          <a:solidFill>
                            <a:srgbClr val="000000"/>
                          </a:solidFill>
                          <a:latin typeface="Arial"/>
                        </a:rPr>
                        <a:t>PTC</a:t>
                      </a:r>
                    </a:p>
                  </a:txBody>
                  <a:tcPr marL="9525" marR="9525" marT="9525" marB="0" anchor="ctr"/>
                </a:tc>
                <a:tc>
                  <a:txBody>
                    <a:bodyPr/>
                    <a:lstStyle/>
                    <a:p>
                      <a:pPr algn="ctr" fontAlgn="b"/>
                      <a:r>
                        <a:rPr lang="en-US" sz="1800" b="0" i="0" u="none" strike="noStrike">
                          <a:solidFill>
                            <a:srgbClr val="000000"/>
                          </a:solidFill>
                          <a:latin typeface="Arial"/>
                        </a:rPr>
                        <a:t>1328 </a:t>
                      </a:r>
                    </a:p>
                  </a:txBody>
                  <a:tcPr marL="9525" marR="9525" marT="9525" marB="0" anchor="ctr"/>
                </a:tc>
                <a:tc>
                  <a:txBody>
                    <a:bodyPr/>
                    <a:lstStyle/>
                    <a:p>
                      <a:pPr algn="ctr" fontAlgn="b"/>
                      <a:r>
                        <a:rPr lang="en-US" sz="1800" b="0" i="0" u="none" strike="noStrike">
                          <a:solidFill>
                            <a:srgbClr val="000000"/>
                          </a:solidFill>
                          <a:latin typeface="Arial"/>
                        </a:rPr>
                        <a:t>1408 </a:t>
                      </a:r>
                    </a:p>
                  </a:txBody>
                  <a:tcPr marL="9525" marR="9525" marT="9525" marB="0" anchor="ctr"/>
                </a:tc>
                <a:tc>
                  <a:txBody>
                    <a:bodyPr/>
                    <a:lstStyle/>
                    <a:p>
                      <a:pPr algn="ctr" fontAlgn="b"/>
                      <a:r>
                        <a:rPr lang="en-US" sz="1800" b="0" i="0" u="none" strike="noStrike">
                          <a:solidFill>
                            <a:srgbClr val="000000"/>
                          </a:solidFill>
                          <a:latin typeface="Arial"/>
                        </a:rPr>
                        <a:t>1492 </a:t>
                      </a:r>
                    </a:p>
                  </a:txBody>
                  <a:tcPr marL="9525" marR="9525" marT="9525" marB="0" anchor="ctr"/>
                </a:tc>
                <a:tc>
                  <a:txBody>
                    <a:bodyPr/>
                    <a:lstStyle/>
                    <a:p>
                      <a:pPr algn="ctr" fontAlgn="b"/>
                      <a:r>
                        <a:rPr lang="en-US" sz="1800" b="0" i="0" u="none" strike="noStrike">
                          <a:solidFill>
                            <a:srgbClr val="000000"/>
                          </a:solidFill>
                          <a:latin typeface="Arial"/>
                        </a:rPr>
                        <a:t>1582 </a:t>
                      </a:r>
                    </a:p>
                  </a:txBody>
                  <a:tcPr marL="9525" marR="9525" marT="9525" marB="0" anchor="ctr"/>
                </a:tc>
                <a:tc>
                  <a:txBody>
                    <a:bodyPr/>
                    <a:lstStyle/>
                    <a:p>
                      <a:pPr algn="ctr" fontAlgn="b"/>
                      <a:r>
                        <a:rPr lang="en-US" sz="1800" b="0" i="0" u="none" strike="noStrike">
                          <a:solidFill>
                            <a:srgbClr val="000000"/>
                          </a:solidFill>
                          <a:latin typeface="Arial"/>
                        </a:rPr>
                        <a:t>1677 </a:t>
                      </a:r>
                    </a:p>
                  </a:txBody>
                  <a:tcPr marL="9525" marR="9525" marT="9525" marB="0" anchor="ctr"/>
                </a:tc>
                <a:tc>
                  <a:txBody>
                    <a:bodyPr/>
                    <a:lstStyle/>
                    <a:p>
                      <a:pPr algn="ctr" fontAlgn="b"/>
                      <a:r>
                        <a:rPr lang="en-US" sz="1800" b="0" i="0" u="none" strike="noStrike">
                          <a:solidFill>
                            <a:srgbClr val="000000"/>
                          </a:solidFill>
                          <a:latin typeface="Arial"/>
                        </a:rPr>
                        <a:t>1777 </a:t>
                      </a:r>
                    </a:p>
                  </a:txBody>
                  <a:tcPr marL="9525" marR="9525" marT="9525" marB="0" anchor="ctr"/>
                </a:tc>
                <a:tc>
                  <a:txBody>
                    <a:bodyPr/>
                    <a:lstStyle/>
                    <a:p>
                      <a:pPr algn="ctr" fontAlgn="b"/>
                      <a:r>
                        <a:rPr lang="en-US" sz="1800" b="0" i="0" u="none" strike="noStrike">
                          <a:solidFill>
                            <a:srgbClr val="000000"/>
                          </a:solidFill>
                          <a:latin typeface="Arial"/>
                        </a:rPr>
                        <a:t>1884 </a:t>
                      </a:r>
                    </a:p>
                  </a:txBody>
                  <a:tcPr marL="9525" marR="9525" marT="9525" marB="0" anchor="ctr"/>
                </a:tc>
                <a:tc>
                  <a:txBody>
                    <a:bodyPr/>
                    <a:lstStyle/>
                    <a:p>
                      <a:pPr algn="ctr" fontAlgn="b"/>
                      <a:r>
                        <a:rPr lang="en-US" sz="1800" b="0" i="0" u="none" strike="noStrike">
                          <a:solidFill>
                            <a:srgbClr val="000000"/>
                          </a:solidFill>
                          <a:latin typeface="Arial"/>
                        </a:rPr>
                        <a:t>1997 </a:t>
                      </a:r>
                    </a:p>
                  </a:txBody>
                  <a:tcPr marL="9525" marR="9525" marT="9525" marB="0" anchor="ctr"/>
                </a:tc>
                <a:tc>
                  <a:txBody>
                    <a:bodyPr/>
                    <a:lstStyle/>
                    <a:p>
                      <a:pPr algn="ctr" fontAlgn="b"/>
                      <a:r>
                        <a:rPr lang="en-US" sz="1800" b="0" i="0" u="none" strike="noStrike">
                          <a:solidFill>
                            <a:srgbClr val="000000"/>
                          </a:solidFill>
                          <a:latin typeface="Arial"/>
                        </a:rPr>
                        <a:t>2117 </a:t>
                      </a:r>
                    </a:p>
                  </a:txBody>
                  <a:tcPr marL="9525" marR="9525" marT="9525" marB="0" anchor="ctr"/>
                </a:tc>
                <a:tc>
                  <a:txBody>
                    <a:bodyPr/>
                    <a:lstStyle/>
                    <a:p>
                      <a:pPr algn="ctr" fontAlgn="b"/>
                      <a:r>
                        <a:rPr lang="en-US" sz="1800" b="0" i="0" u="none" strike="noStrike">
                          <a:solidFill>
                            <a:srgbClr val="000000"/>
                          </a:solidFill>
                          <a:latin typeface="Arial"/>
                        </a:rPr>
                        <a:t>2244 </a:t>
                      </a:r>
                    </a:p>
                  </a:txBody>
                  <a:tcPr marL="9525" marR="9525" marT="9525" marB="0" anchor="ctr"/>
                </a:tc>
                <a:tc>
                  <a:txBody>
                    <a:bodyPr/>
                    <a:lstStyle/>
                    <a:p>
                      <a:pPr algn="ctr" fontAlgn="b"/>
                      <a:r>
                        <a:rPr lang="en-US" sz="1800" b="0" i="0" u="none" strike="noStrike">
                          <a:solidFill>
                            <a:srgbClr val="000000"/>
                          </a:solidFill>
                          <a:latin typeface="Arial"/>
                        </a:rPr>
                        <a:t>2378 </a:t>
                      </a:r>
                    </a:p>
                  </a:txBody>
                  <a:tcPr marL="9525" marR="9525" marT="9525" marB="0" anchor="ctr"/>
                </a:tc>
                <a:tc>
                  <a:txBody>
                    <a:bodyPr/>
                    <a:lstStyle/>
                    <a:p>
                      <a:pPr algn="ctr" fontAlgn="b"/>
                      <a:r>
                        <a:rPr lang="en-US" sz="1800" b="0" i="0" u="none" strike="noStrike">
                          <a:solidFill>
                            <a:srgbClr val="000000"/>
                          </a:solidFill>
                          <a:latin typeface="Arial"/>
                        </a:rPr>
                        <a:t>2521 </a:t>
                      </a:r>
                    </a:p>
                  </a:txBody>
                  <a:tcPr marL="9525" marR="9525" marT="9525" marB="0" anchor="ctr"/>
                </a:tc>
              </a:tr>
              <a:tr h="408354">
                <a:tc>
                  <a:txBody>
                    <a:bodyPr/>
                    <a:lstStyle/>
                    <a:p>
                      <a:pPr algn="l" fontAlgn="b"/>
                      <a:r>
                        <a:rPr lang="en-US" sz="1400" b="1" i="0" u="none" strike="noStrike" dirty="0">
                          <a:solidFill>
                            <a:srgbClr val="000000"/>
                          </a:solidFill>
                          <a:latin typeface="Arial"/>
                        </a:rPr>
                        <a:t>RMCC</a:t>
                      </a:r>
                    </a:p>
                  </a:txBody>
                  <a:tcPr marL="9525" marR="9525" marT="9525" marB="0" anchor="ctr"/>
                </a:tc>
                <a:tc>
                  <a:txBody>
                    <a:bodyPr/>
                    <a:lstStyle/>
                    <a:p>
                      <a:pPr algn="ctr" fontAlgn="b"/>
                      <a:r>
                        <a:rPr lang="en-US" sz="1800" b="0" i="0" u="none" strike="noStrike">
                          <a:solidFill>
                            <a:srgbClr val="000000"/>
                          </a:solidFill>
                          <a:latin typeface="Arial"/>
                        </a:rPr>
                        <a:t>95 </a:t>
                      </a:r>
                    </a:p>
                  </a:txBody>
                  <a:tcPr marL="9525" marR="9525" marT="9525" marB="0" anchor="ctr"/>
                </a:tc>
                <a:tc>
                  <a:txBody>
                    <a:bodyPr/>
                    <a:lstStyle/>
                    <a:p>
                      <a:pPr algn="ctr" fontAlgn="b"/>
                      <a:r>
                        <a:rPr lang="en-US" sz="1800" b="0" i="0" u="none" strike="noStrike">
                          <a:solidFill>
                            <a:srgbClr val="000000"/>
                          </a:solidFill>
                          <a:latin typeface="Arial"/>
                        </a:rPr>
                        <a:t>101 </a:t>
                      </a:r>
                    </a:p>
                  </a:txBody>
                  <a:tcPr marL="9525" marR="9525" marT="9525" marB="0" anchor="ctr"/>
                </a:tc>
                <a:tc>
                  <a:txBody>
                    <a:bodyPr/>
                    <a:lstStyle/>
                    <a:p>
                      <a:pPr algn="ctr" fontAlgn="b"/>
                      <a:r>
                        <a:rPr lang="en-US" sz="1800" b="0" i="0" u="none" strike="noStrike">
                          <a:solidFill>
                            <a:srgbClr val="000000"/>
                          </a:solidFill>
                          <a:latin typeface="Arial"/>
                        </a:rPr>
                        <a:t>107 </a:t>
                      </a:r>
                    </a:p>
                  </a:txBody>
                  <a:tcPr marL="9525" marR="9525" marT="9525" marB="0" anchor="ctr"/>
                </a:tc>
                <a:tc>
                  <a:txBody>
                    <a:bodyPr/>
                    <a:lstStyle/>
                    <a:p>
                      <a:pPr algn="ctr" fontAlgn="b"/>
                      <a:r>
                        <a:rPr lang="en-US" sz="1800" b="0" i="0" u="none" strike="noStrike">
                          <a:solidFill>
                            <a:srgbClr val="000000"/>
                          </a:solidFill>
                          <a:latin typeface="Arial"/>
                        </a:rPr>
                        <a:t>113 </a:t>
                      </a:r>
                    </a:p>
                  </a:txBody>
                  <a:tcPr marL="9525" marR="9525" marT="9525" marB="0" anchor="ctr"/>
                </a:tc>
                <a:tc>
                  <a:txBody>
                    <a:bodyPr/>
                    <a:lstStyle/>
                    <a:p>
                      <a:pPr algn="ctr" fontAlgn="b"/>
                      <a:r>
                        <a:rPr lang="en-US" sz="1800" b="0" i="0" u="none" strike="noStrike">
                          <a:solidFill>
                            <a:srgbClr val="000000"/>
                          </a:solidFill>
                          <a:latin typeface="Arial"/>
                        </a:rPr>
                        <a:t>120 </a:t>
                      </a:r>
                    </a:p>
                  </a:txBody>
                  <a:tcPr marL="9525" marR="9525" marT="9525" marB="0" anchor="ctr"/>
                </a:tc>
                <a:tc>
                  <a:txBody>
                    <a:bodyPr/>
                    <a:lstStyle/>
                    <a:p>
                      <a:pPr algn="ctr" fontAlgn="b"/>
                      <a:r>
                        <a:rPr lang="en-US" sz="1800" b="0" i="0" u="none" strike="noStrike">
                          <a:solidFill>
                            <a:srgbClr val="000000"/>
                          </a:solidFill>
                          <a:latin typeface="Arial"/>
                        </a:rPr>
                        <a:t>127 </a:t>
                      </a:r>
                    </a:p>
                  </a:txBody>
                  <a:tcPr marL="9525" marR="9525" marT="9525" marB="0" anchor="ctr"/>
                </a:tc>
                <a:tc>
                  <a:txBody>
                    <a:bodyPr/>
                    <a:lstStyle/>
                    <a:p>
                      <a:pPr algn="ctr" fontAlgn="b"/>
                      <a:r>
                        <a:rPr lang="en-US" sz="1800" b="0" i="0" u="none" strike="noStrike">
                          <a:solidFill>
                            <a:srgbClr val="000000"/>
                          </a:solidFill>
                          <a:latin typeface="Arial"/>
                        </a:rPr>
                        <a:t>135 </a:t>
                      </a:r>
                    </a:p>
                  </a:txBody>
                  <a:tcPr marL="9525" marR="9525" marT="9525" marB="0" anchor="ctr"/>
                </a:tc>
                <a:tc>
                  <a:txBody>
                    <a:bodyPr/>
                    <a:lstStyle/>
                    <a:p>
                      <a:pPr algn="ctr" fontAlgn="b"/>
                      <a:r>
                        <a:rPr lang="en-US" sz="1800" b="0" i="0" u="none" strike="noStrike">
                          <a:solidFill>
                            <a:srgbClr val="000000"/>
                          </a:solidFill>
                          <a:latin typeface="Arial"/>
                        </a:rPr>
                        <a:t>143 </a:t>
                      </a:r>
                    </a:p>
                  </a:txBody>
                  <a:tcPr marL="9525" marR="9525" marT="9525" marB="0" anchor="ctr"/>
                </a:tc>
                <a:tc>
                  <a:txBody>
                    <a:bodyPr/>
                    <a:lstStyle/>
                    <a:p>
                      <a:pPr algn="ctr" fontAlgn="b"/>
                      <a:r>
                        <a:rPr lang="en-US" sz="1800" b="0" i="0" u="none" strike="noStrike">
                          <a:solidFill>
                            <a:srgbClr val="000000"/>
                          </a:solidFill>
                          <a:latin typeface="Arial"/>
                        </a:rPr>
                        <a:t>151 </a:t>
                      </a:r>
                    </a:p>
                  </a:txBody>
                  <a:tcPr marL="9525" marR="9525" marT="9525" marB="0" anchor="ctr"/>
                </a:tc>
                <a:tc>
                  <a:txBody>
                    <a:bodyPr/>
                    <a:lstStyle/>
                    <a:p>
                      <a:pPr algn="ctr" fontAlgn="b"/>
                      <a:r>
                        <a:rPr lang="en-US" sz="1800" b="0" i="0" u="none" strike="noStrike">
                          <a:solidFill>
                            <a:srgbClr val="000000"/>
                          </a:solidFill>
                          <a:latin typeface="Arial"/>
                        </a:rPr>
                        <a:t>161 </a:t>
                      </a:r>
                    </a:p>
                  </a:txBody>
                  <a:tcPr marL="9525" marR="9525" marT="9525" marB="0" anchor="ctr"/>
                </a:tc>
                <a:tc>
                  <a:txBody>
                    <a:bodyPr/>
                    <a:lstStyle/>
                    <a:p>
                      <a:pPr algn="ctr" fontAlgn="b"/>
                      <a:r>
                        <a:rPr lang="en-US" sz="1800" b="0" i="0" u="none" strike="noStrike">
                          <a:solidFill>
                            <a:srgbClr val="000000"/>
                          </a:solidFill>
                          <a:latin typeface="Arial"/>
                        </a:rPr>
                        <a:t>170 </a:t>
                      </a:r>
                    </a:p>
                  </a:txBody>
                  <a:tcPr marL="9525" marR="9525" marT="9525" marB="0" anchor="ctr"/>
                </a:tc>
                <a:tc>
                  <a:txBody>
                    <a:bodyPr/>
                    <a:lstStyle/>
                    <a:p>
                      <a:pPr algn="ctr" fontAlgn="b"/>
                      <a:r>
                        <a:rPr lang="en-US" sz="1800" b="0" i="0" u="none" strike="noStrike">
                          <a:solidFill>
                            <a:srgbClr val="000000"/>
                          </a:solidFill>
                          <a:latin typeface="Arial"/>
                        </a:rPr>
                        <a:t>180 </a:t>
                      </a:r>
                    </a:p>
                  </a:txBody>
                  <a:tcPr marL="9525" marR="9525" marT="9525" marB="0" anchor="ctr"/>
                </a:tc>
              </a:tr>
              <a:tr h="408354">
                <a:tc>
                  <a:txBody>
                    <a:bodyPr/>
                    <a:lstStyle/>
                    <a:p>
                      <a:pPr algn="l" fontAlgn="b"/>
                      <a:r>
                        <a:rPr lang="en-US" sz="1400" b="1" i="0" u="none" strike="noStrike" dirty="0">
                          <a:solidFill>
                            <a:srgbClr val="000000"/>
                          </a:solidFill>
                          <a:latin typeface="Arial"/>
                        </a:rPr>
                        <a:t>SACC</a:t>
                      </a:r>
                    </a:p>
                  </a:txBody>
                  <a:tcPr marL="9525" marR="9525" marT="9525" marB="0" anchor="ctr"/>
                </a:tc>
                <a:tc>
                  <a:txBody>
                    <a:bodyPr/>
                    <a:lstStyle/>
                    <a:p>
                      <a:pPr algn="ctr" fontAlgn="b"/>
                      <a:r>
                        <a:rPr lang="en-US" sz="1800" b="0" i="0" u="none" strike="noStrike">
                          <a:solidFill>
                            <a:srgbClr val="000000"/>
                          </a:solidFill>
                          <a:latin typeface="Arial"/>
                        </a:rPr>
                        <a:t>218 </a:t>
                      </a:r>
                    </a:p>
                  </a:txBody>
                  <a:tcPr marL="9525" marR="9525" marT="9525" marB="0" anchor="ctr"/>
                </a:tc>
                <a:tc>
                  <a:txBody>
                    <a:bodyPr/>
                    <a:lstStyle/>
                    <a:p>
                      <a:pPr algn="ctr" fontAlgn="b"/>
                      <a:r>
                        <a:rPr lang="en-US" sz="1800" b="0" i="0" u="none" strike="noStrike">
                          <a:solidFill>
                            <a:srgbClr val="000000"/>
                          </a:solidFill>
                          <a:latin typeface="Arial"/>
                        </a:rPr>
                        <a:t>231 </a:t>
                      </a:r>
                    </a:p>
                  </a:txBody>
                  <a:tcPr marL="9525" marR="9525" marT="9525" marB="0" anchor="ctr"/>
                </a:tc>
                <a:tc>
                  <a:txBody>
                    <a:bodyPr/>
                    <a:lstStyle/>
                    <a:p>
                      <a:pPr algn="ctr" fontAlgn="b"/>
                      <a:r>
                        <a:rPr lang="en-US" sz="1800" b="0" i="0" u="none" strike="noStrike">
                          <a:solidFill>
                            <a:srgbClr val="000000"/>
                          </a:solidFill>
                          <a:latin typeface="Arial"/>
                        </a:rPr>
                        <a:t>245 </a:t>
                      </a:r>
                    </a:p>
                  </a:txBody>
                  <a:tcPr marL="9525" marR="9525" marT="9525" marB="0" anchor="ctr"/>
                </a:tc>
                <a:tc>
                  <a:txBody>
                    <a:bodyPr/>
                    <a:lstStyle/>
                    <a:p>
                      <a:pPr algn="ctr" fontAlgn="b"/>
                      <a:r>
                        <a:rPr lang="en-US" sz="1800" b="0" i="0" u="none" strike="noStrike">
                          <a:solidFill>
                            <a:srgbClr val="000000"/>
                          </a:solidFill>
                          <a:latin typeface="Arial"/>
                        </a:rPr>
                        <a:t>260 </a:t>
                      </a:r>
                    </a:p>
                  </a:txBody>
                  <a:tcPr marL="9525" marR="9525" marT="9525" marB="0" anchor="ctr"/>
                </a:tc>
                <a:tc>
                  <a:txBody>
                    <a:bodyPr/>
                    <a:lstStyle/>
                    <a:p>
                      <a:pPr algn="ctr" fontAlgn="b"/>
                      <a:r>
                        <a:rPr lang="en-US" sz="1800" b="0" i="0" u="none" strike="noStrike">
                          <a:solidFill>
                            <a:srgbClr val="000000"/>
                          </a:solidFill>
                          <a:latin typeface="Arial"/>
                        </a:rPr>
                        <a:t>275 </a:t>
                      </a:r>
                    </a:p>
                  </a:txBody>
                  <a:tcPr marL="9525" marR="9525" marT="9525" marB="0" anchor="ctr"/>
                </a:tc>
                <a:tc>
                  <a:txBody>
                    <a:bodyPr/>
                    <a:lstStyle/>
                    <a:p>
                      <a:pPr algn="ctr" fontAlgn="b"/>
                      <a:r>
                        <a:rPr lang="en-US" sz="1800" b="0" i="0" u="none" strike="noStrike">
                          <a:solidFill>
                            <a:srgbClr val="000000"/>
                          </a:solidFill>
                          <a:latin typeface="Arial"/>
                        </a:rPr>
                        <a:t>292 </a:t>
                      </a:r>
                    </a:p>
                  </a:txBody>
                  <a:tcPr marL="9525" marR="9525" marT="9525" marB="0" anchor="ctr"/>
                </a:tc>
                <a:tc>
                  <a:txBody>
                    <a:bodyPr/>
                    <a:lstStyle/>
                    <a:p>
                      <a:pPr algn="ctr" fontAlgn="b"/>
                      <a:r>
                        <a:rPr lang="en-US" sz="1800" b="0" i="0" u="none" strike="noStrike">
                          <a:solidFill>
                            <a:srgbClr val="000000"/>
                          </a:solidFill>
                          <a:latin typeface="Arial"/>
                        </a:rPr>
                        <a:t>309 </a:t>
                      </a:r>
                    </a:p>
                  </a:txBody>
                  <a:tcPr marL="9525" marR="9525" marT="9525" marB="0" anchor="ctr"/>
                </a:tc>
                <a:tc>
                  <a:txBody>
                    <a:bodyPr/>
                    <a:lstStyle/>
                    <a:p>
                      <a:pPr algn="ctr" fontAlgn="b"/>
                      <a:r>
                        <a:rPr lang="en-US" sz="1800" b="0" i="0" u="none" strike="noStrike">
                          <a:solidFill>
                            <a:srgbClr val="000000"/>
                          </a:solidFill>
                          <a:latin typeface="Arial"/>
                        </a:rPr>
                        <a:t>328 </a:t>
                      </a:r>
                    </a:p>
                  </a:txBody>
                  <a:tcPr marL="9525" marR="9525" marT="9525" marB="0" anchor="ctr"/>
                </a:tc>
                <a:tc>
                  <a:txBody>
                    <a:bodyPr/>
                    <a:lstStyle/>
                    <a:p>
                      <a:pPr algn="ctr" fontAlgn="b"/>
                      <a:r>
                        <a:rPr lang="en-US" sz="1800" b="0" i="0" u="none" strike="noStrike">
                          <a:solidFill>
                            <a:srgbClr val="000000"/>
                          </a:solidFill>
                          <a:latin typeface="Arial"/>
                        </a:rPr>
                        <a:t>347 </a:t>
                      </a:r>
                    </a:p>
                  </a:txBody>
                  <a:tcPr marL="9525" marR="9525" marT="9525" marB="0" anchor="ctr"/>
                </a:tc>
                <a:tc>
                  <a:txBody>
                    <a:bodyPr/>
                    <a:lstStyle/>
                    <a:p>
                      <a:pPr algn="ctr" fontAlgn="b"/>
                      <a:r>
                        <a:rPr lang="en-US" sz="1800" b="0" i="0" u="none" strike="noStrike">
                          <a:solidFill>
                            <a:srgbClr val="000000"/>
                          </a:solidFill>
                          <a:latin typeface="Arial"/>
                        </a:rPr>
                        <a:t>368 </a:t>
                      </a:r>
                    </a:p>
                  </a:txBody>
                  <a:tcPr marL="9525" marR="9525" marT="9525" marB="0" anchor="ctr"/>
                </a:tc>
                <a:tc>
                  <a:txBody>
                    <a:bodyPr/>
                    <a:lstStyle/>
                    <a:p>
                      <a:pPr algn="ctr" fontAlgn="b"/>
                      <a:r>
                        <a:rPr lang="en-US" sz="1800" b="0" i="0" u="none" strike="noStrike">
                          <a:solidFill>
                            <a:srgbClr val="000000"/>
                          </a:solidFill>
                          <a:latin typeface="Arial"/>
                        </a:rPr>
                        <a:t>390 </a:t>
                      </a:r>
                    </a:p>
                  </a:txBody>
                  <a:tcPr marL="9525" marR="9525" marT="9525" marB="0" anchor="ctr"/>
                </a:tc>
                <a:tc>
                  <a:txBody>
                    <a:bodyPr/>
                    <a:lstStyle/>
                    <a:p>
                      <a:pPr algn="ctr" fontAlgn="b"/>
                      <a:r>
                        <a:rPr lang="en-US" sz="1800" b="0" i="0" u="none" strike="noStrike">
                          <a:solidFill>
                            <a:srgbClr val="000000"/>
                          </a:solidFill>
                          <a:latin typeface="Arial"/>
                        </a:rPr>
                        <a:t>414 </a:t>
                      </a:r>
                    </a:p>
                  </a:txBody>
                  <a:tcPr marL="9525" marR="9525" marT="9525" marB="0" anchor="ctr"/>
                </a:tc>
              </a:tr>
              <a:tr h="408354">
                <a:tc>
                  <a:txBody>
                    <a:bodyPr/>
                    <a:lstStyle/>
                    <a:p>
                      <a:pPr algn="l" fontAlgn="b"/>
                      <a:r>
                        <a:rPr lang="en-US" sz="1400" b="1" i="0" u="none" strike="noStrike" dirty="0">
                          <a:solidFill>
                            <a:srgbClr val="000000"/>
                          </a:solidFill>
                          <a:latin typeface="Arial"/>
                        </a:rPr>
                        <a:t>SAUT</a:t>
                      </a:r>
                    </a:p>
                  </a:txBody>
                  <a:tcPr marL="9525" marR="9525" marT="9525" marB="0" anchor="ctr"/>
                </a:tc>
                <a:tc>
                  <a:txBody>
                    <a:bodyPr/>
                    <a:lstStyle/>
                    <a:p>
                      <a:pPr algn="ctr" fontAlgn="b"/>
                      <a:r>
                        <a:rPr lang="en-US" sz="1800" b="0" i="0" u="none" strike="noStrike">
                          <a:solidFill>
                            <a:srgbClr val="000000"/>
                          </a:solidFill>
                          <a:latin typeface="Arial"/>
                        </a:rPr>
                        <a:t>451 </a:t>
                      </a:r>
                    </a:p>
                  </a:txBody>
                  <a:tcPr marL="9525" marR="9525" marT="9525" marB="0" anchor="ctr"/>
                </a:tc>
                <a:tc>
                  <a:txBody>
                    <a:bodyPr/>
                    <a:lstStyle/>
                    <a:p>
                      <a:pPr algn="ctr" fontAlgn="b"/>
                      <a:r>
                        <a:rPr lang="en-US" sz="1800" b="0" i="0" u="none" strike="noStrike">
                          <a:solidFill>
                            <a:srgbClr val="000000"/>
                          </a:solidFill>
                          <a:latin typeface="Arial"/>
                        </a:rPr>
                        <a:t>478 </a:t>
                      </a:r>
                    </a:p>
                  </a:txBody>
                  <a:tcPr marL="9525" marR="9525" marT="9525" marB="0" anchor="ctr"/>
                </a:tc>
                <a:tc>
                  <a:txBody>
                    <a:bodyPr/>
                    <a:lstStyle/>
                    <a:p>
                      <a:pPr algn="ctr" fontAlgn="b"/>
                      <a:r>
                        <a:rPr lang="en-US" sz="1800" b="0" i="0" u="none" strike="noStrike">
                          <a:solidFill>
                            <a:srgbClr val="000000"/>
                          </a:solidFill>
                          <a:latin typeface="Arial"/>
                        </a:rPr>
                        <a:t>507 </a:t>
                      </a:r>
                    </a:p>
                  </a:txBody>
                  <a:tcPr marL="9525" marR="9525" marT="9525" marB="0" anchor="ctr"/>
                </a:tc>
                <a:tc>
                  <a:txBody>
                    <a:bodyPr/>
                    <a:lstStyle/>
                    <a:p>
                      <a:pPr algn="ctr" fontAlgn="b"/>
                      <a:r>
                        <a:rPr lang="en-US" sz="1800" b="0" i="0" u="none" strike="noStrike">
                          <a:solidFill>
                            <a:srgbClr val="000000"/>
                          </a:solidFill>
                          <a:latin typeface="Arial"/>
                        </a:rPr>
                        <a:t>537 </a:t>
                      </a:r>
                    </a:p>
                  </a:txBody>
                  <a:tcPr marL="9525" marR="9525" marT="9525" marB="0" anchor="ctr"/>
                </a:tc>
                <a:tc>
                  <a:txBody>
                    <a:bodyPr/>
                    <a:lstStyle/>
                    <a:p>
                      <a:pPr algn="ctr" fontAlgn="b"/>
                      <a:r>
                        <a:rPr lang="en-US" sz="1800" b="0" i="0" u="none" strike="noStrike">
                          <a:solidFill>
                            <a:srgbClr val="000000"/>
                          </a:solidFill>
                          <a:latin typeface="Arial"/>
                        </a:rPr>
                        <a:t>569 </a:t>
                      </a:r>
                    </a:p>
                  </a:txBody>
                  <a:tcPr marL="9525" marR="9525" marT="9525" marB="0" anchor="ctr"/>
                </a:tc>
                <a:tc>
                  <a:txBody>
                    <a:bodyPr/>
                    <a:lstStyle/>
                    <a:p>
                      <a:pPr algn="ctr" fontAlgn="b"/>
                      <a:r>
                        <a:rPr lang="en-US" sz="1800" b="0" i="0" u="none" strike="noStrike">
                          <a:solidFill>
                            <a:srgbClr val="000000"/>
                          </a:solidFill>
                          <a:latin typeface="Arial"/>
                        </a:rPr>
                        <a:t>604 </a:t>
                      </a:r>
                    </a:p>
                  </a:txBody>
                  <a:tcPr marL="9525" marR="9525" marT="9525" marB="0" anchor="ctr"/>
                </a:tc>
                <a:tc>
                  <a:txBody>
                    <a:bodyPr/>
                    <a:lstStyle/>
                    <a:p>
                      <a:pPr algn="ctr" fontAlgn="b"/>
                      <a:r>
                        <a:rPr lang="en-US" sz="1800" b="0" i="0" u="none" strike="noStrike">
                          <a:solidFill>
                            <a:srgbClr val="000000"/>
                          </a:solidFill>
                          <a:latin typeface="Arial"/>
                        </a:rPr>
                        <a:t>640 </a:t>
                      </a:r>
                    </a:p>
                  </a:txBody>
                  <a:tcPr marL="9525" marR="9525" marT="9525" marB="0" anchor="ctr"/>
                </a:tc>
                <a:tc>
                  <a:txBody>
                    <a:bodyPr/>
                    <a:lstStyle/>
                    <a:p>
                      <a:pPr algn="ctr" fontAlgn="b"/>
                      <a:r>
                        <a:rPr lang="en-US" sz="1800" b="0" i="0" u="none" strike="noStrike">
                          <a:solidFill>
                            <a:srgbClr val="000000"/>
                          </a:solidFill>
                          <a:latin typeface="Arial"/>
                        </a:rPr>
                        <a:t>678 </a:t>
                      </a:r>
                    </a:p>
                  </a:txBody>
                  <a:tcPr marL="9525" marR="9525" marT="9525" marB="0" anchor="ctr"/>
                </a:tc>
                <a:tc>
                  <a:txBody>
                    <a:bodyPr/>
                    <a:lstStyle/>
                    <a:p>
                      <a:pPr algn="ctr" fontAlgn="b"/>
                      <a:r>
                        <a:rPr lang="en-US" sz="1800" b="0" i="0" u="none" strike="noStrike">
                          <a:solidFill>
                            <a:srgbClr val="000000"/>
                          </a:solidFill>
                          <a:latin typeface="Arial"/>
                        </a:rPr>
                        <a:t>719 </a:t>
                      </a:r>
                    </a:p>
                  </a:txBody>
                  <a:tcPr marL="9525" marR="9525" marT="9525" marB="0" anchor="ctr"/>
                </a:tc>
                <a:tc>
                  <a:txBody>
                    <a:bodyPr/>
                    <a:lstStyle/>
                    <a:p>
                      <a:pPr algn="ctr" fontAlgn="b"/>
                      <a:r>
                        <a:rPr lang="en-US" sz="1800" b="0" i="0" u="none" strike="noStrike">
                          <a:solidFill>
                            <a:srgbClr val="000000"/>
                          </a:solidFill>
                          <a:latin typeface="Arial"/>
                        </a:rPr>
                        <a:t>762 </a:t>
                      </a:r>
                    </a:p>
                  </a:txBody>
                  <a:tcPr marL="9525" marR="9525" marT="9525" marB="0" anchor="ctr"/>
                </a:tc>
                <a:tc>
                  <a:txBody>
                    <a:bodyPr/>
                    <a:lstStyle/>
                    <a:p>
                      <a:pPr algn="ctr" fontAlgn="b"/>
                      <a:r>
                        <a:rPr lang="en-US" sz="1800" b="0" i="0" u="none" strike="noStrike">
                          <a:solidFill>
                            <a:srgbClr val="000000"/>
                          </a:solidFill>
                          <a:latin typeface="Arial"/>
                        </a:rPr>
                        <a:t>808 </a:t>
                      </a:r>
                    </a:p>
                  </a:txBody>
                  <a:tcPr marL="9525" marR="9525" marT="9525" marB="0" anchor="ctr"/>
                </a:tc>
                <a:tc>
                  <a:txBody>
                    <a:bodyPr/>
                    <a:lstStyle/>
                    <a:p>
                      <a:pPr algn="ctr" fontAlgn="b"/>
                      <a:r>
                        <a:rPr lang="en-US" sz="1800" b="0" i="0" u="none" strike="noStrike">
                          <a:solidFill>
                            <a:srgbClr val="000000"/>
                          </a:solidFill>
                          <a:latin typeface="Arial"/>
                        </a:rPr>
                        <a:t>856 </a:t>
                      </a:r>
                    </a:p>
                  </a:txBody>
                  <a:tcPr marL="9525" marR="9525" marT="9525" marB="0" anchor="ctr"/>
                </a:tc>
              </a:tr>
              <a:tr h="408354">
                <a:tc>
                  <a:txBody>
                    <a:bodyPr/>
                    <a:lstStyle/>
                    <a:p>
                      <a:pPr algn="l" fontAlgn="b"/>
                      <a:r>
                        <a:rPr lang="en-US" sz="1400" b="1" i="0" u="none" strike="noStrike" dirty="0">
                          <a:solidFill>
                            <a:srgbClr val="000000"/>
                          </a:solidFill>
                          <a:latin typeface="Arial"/>
                        </a:rPr>
                        <a:t>SEAC</a:t>
                      </a:r>
                    </a:p>
                  </a:txBody>
                  <a:tcPr marL="9525" marR="9525" marT="9525" marB="0" anchor="ctr"/>
                </a:tc>
                <a:tc>
                  <a:txBody>
                    <a:bodyPr/>
                    <a:lstStyle/>
                    <a:p>
                      <a:pPr algn="ctr" fontAlgn="b"/>
                      <a:r>
                        <a:rPr lang="en-US" sz="1800" b="0" i="0" u="none" strike="noStrike">
                          <a:solidFill>
                            <a:srgbClr val="000000"/>
                          </a:solidFill>
                          <a:latin typeface="Arial"/>
                        </a:rPr>
                        <a:t>441 </a:t>
                      </a:r>
                    </a:p>
                  </a:txBody>
                  <a:tcPr marL="9525" marR="9525" marT="9525" marB="0" anchor="ctr"/>
                </a:tc>
                <a:tc>
                  <a:txBody>
                    <a:bodyPr/>
                    <a:lstStyle/>
                    <a:p>
                      <a:pPr algn="ctr" fontAlgn="b"/>
                      <a:r>
                        <a:rPr lang="en-US" sz="1800" b="0" i="0" u="none" strike="noStrike">
                          <a:solidFill>
                            <a:srgbClr val="000000"/>
                          </a:solidFill>
                          <a:latin typeface="Arial"/>
                        </a:rPr>
                        <a:t>467 </a:t>
                      </a:r>
                    </a:p>
                  </a:txBody>
                  <a:tcPr marL="9525" marR="9525" marT="9525" marB="0" anchor="ctr"/>
                </a:tc>
                <a:tc>
                  <a:txBody>
                    <a:bodyPr/>
                    <a:lstStyle/>
                    <a:p>
                      <a:pPr algn="ctr" fontAlgn="b"/>
                      <a:r>
                        <a:rPr lang="en-US" sz="1800" b="0" i="0" u="none" strike="noStrike">
                          <a:solidFill>
                            <a:srgbClr val="000000"/>
                          </a:solidFill>
                          <a:latin typeface="Arial"/>
                        </a:rPr>
                        <a:t>496 </a:t>
                      </a:r>
                    </a:p>
                  </a:txBody>
                  <a:tcPr marL="9525" marR="9525" marT="9525" marB="0" anchor="ctr"/>
                </a:tc>
                <a:tc>
                  <a:txBody>
                    <a:bodyPr/>
                    <a:lstStyle/>
                    <a:p>
                      <a:pPr algn="ctr" fontAlgn="b"/>
                      <a:r>
                        <a:rPr lang="en-US" sz="1800" b="0" i="0" u="none" strike="noStrike">
                          <a:solidFill>
                            <a:srgbClr val="000000"/>
                          </a:solidFill>
                          <a:latin typeface="Arial"/>
                        </a:rPr>
                        <a:t>525 </a:t>
                      </a:r>
                    </a:p>
                  </a:txBody>
                  <a:tcPr marL="9525" marR="9525" marT="9525" marB="0" anchor="ctr"/>
                </a:tc>
                <a:tc>
                  <a:txBody>
                    <a:bodyPr/>
                    <a:lstStyle/>
                    <a:p>
                      <a:pPr algn="ctr" fontAlgn="b"/>
                      <a:r>
                        <a:rPr lang="en-US" sz="1800" b="0" i="0" u="none" strike="noStrike">
                          <a:solidFill>
                            <a:srgbClr val="000000"/>
                          </a:solidFill>
                          <a:latin typeface="Arial"/>
                        </a:rPr>
                        <a:t>557 </a:t>
                      </a:r>
                    </a:p>
                  </a:txBody>
                  <a:tcPr marL="9525" marR="9525" marT="9525" marB="0" anchor="ctr"/>
                </a:tc>
                <a:tc>
                  <a:txBody>
                    <a:bodyPr/>
                    <a:lstStyle/>
                    <a:p>
                      <a:pPr algn="ctr" fontAlgn="b"/>
                      <a:r>
                        <a:rPr lang="en-US" sz="1800" b="0" i="0" u="none" strike="noStrike">
                          <a:solidFill>
                            <a:srgbClr val="000000"/>
                          </a:solidFill>
                          <a:latin typeface="Arial"/>
                        </a:rPr>
                        <a:t>590 </a:t>
                      </a:r>
                    </a:p>
                  </a:txBody>
                  <a:tcPr marL="9525" marR="9525" marT="9525" marB="0" anchor="ctr"/>
                </a:tc>
                <a:tc>
                  <a:txBody>
                    <a:bodyPr/>
                    <a:lstStyle/>
                    <a:p>
                      <a:pPr algn="ctr" fontAlgn="b"/>
                      <a:r>
                        <a:rPr lang="en-US" sz="1800" b="0" i="0" u="none" strike="noStrike">
                          <a:solidFill>
                            <a:srgbClr val="000000"/>
                          </a:solidFill>
                          <a:latin typeface="Arial"/>
                        </a:rPr>
                        <a:t>626 </a:t>
                      </a:r>
                    </a:p>
                  </a:txBody>
                  <a:tcPr marL="9525" marR="9525" marT="9525" marB="0" anchor="ctr"/>
                </a:tc>
                <a:tc>
                  <a:txBody>
                    <a:bodyPr/>
                    <a:lstStyle/>
                    <a:p>
                      <a:pPr algn="ctr" fontAlgn="b"/>
                      <a:r>
                        <a:rPr lang="en-US" sz="1800" b="0" i="0" u="none" strike="noStrike">
                          <a:solidFill>
                            <a:srgbClr val="000000"/>
                          </a:solidFill>
                          <a:latin typeface="Arial"/>
                        </a:rPr>
                        <a:t>663 </a:t>
                      </a:r>
                    </a:p>
                  </a:txBody>
                  <a:tcPr marL="9525" marR="9525" marT="9525" marB="0" anchor="ctr"/>
                </a:tc>
                <a:tc>
                  <a:txBody>
                    <a:bodyPr/>
                    <a:lstStyle/>
                    <a:p>
                      <a:pPr algn="ctr" fontAlgn="b"/>
                      <a:r>
                        <a:rPr lang="en-US" sz="1800" b="0" i="0" u="none" strike="noStrike">
                          <a:solidFill>
                            <a:srgbClr val="000000"/>
                          </a:solidFill>
                          <a:latin typeface="Arial"/>
                        </a:rPr>
                        <a:t>703 </a:t>
                      </a:r>
                    </a:p>
                  </a:txBody>
                  <a:tcPr marL="9525" marR="9525" marT="9525" marB="0" anchor="ctr"/>
                </a:tc>
                <a:tc>
                  <a:txBody>
                    <a:bodyPr/>
                    <a:lstStyle/>
                    <a:p>
                      <a:pPr algn="ctr" fontAlgn="b"/>
                      <a:r>
                        <a:rPr lang="en-US" sz="1800" b="0" i="0" u="none" strike="noStrike">
                          <a:solidFill>
                            <a:srgbClr val="000000"/>
                          </a:solidFill>
                          <a:latin typeface="Arial"/>
                        </a:rPr>
                        <a:t>745 </a:t>
                      </a:r>
                    </a:p>
                  </a:txBody>
                  <a:tcPr marL="9525" marR="9525" marT="9525" marB="0" anchor="ctr"/>
                </a:tc>
                <a:tc>
                  <a:txBody>
                    <a:bodyPr/>
                    <a:lstStyle/>
                    <a:p>
                      <a:pPr algn="ctr" fontAlgn="b"/>
                      <a:r>
                        <a:rPr lang="en-US" sz="1800" b="0" i="0" u="none" strike="noStrike">
                          <a:solidFill>
                            <a:srgbClr val="000000"/>
                          </a:solidFill>
                          <a:latin typeface="Arial"/>
                        </a:rPr>
                        <a:t>790 </a:t>
                      </a:r>
                    </a:p>
                  </a:txBody>
                  <a:tcPr marL="9525" marR="9525" marT="9525" marB="0" anchor="ctr"/>
                </a:tc>
                <a:tc>
                  <a:txBody>
                    <a:bodyPr/>
                    <a:lstStyle/>
                    <a:p>
                      <a:pPr algn="ctr" fontAlgn="b"/>
                      <a:r>
                        <a:rPr lang="en-US" sz="1800" b="0" i="0" u="none" strike="noStrike">
                          <a:solidFill>
                            <a:srgbClr val="000000"/>
                          </a:solidFill>
                          <a:latin typeface="Arial"/>
                        </a:rPr>
                        <a:t>837 </a:t>
                      </a:r>
                    </a:p>
                  </a:txBody>
                  <a:tcPr marL="9525" marR="9525" marT="9525" marB="0" anchor="ctr"/>
                </a:tc>
              </a:tr>
              <a:tr h="408354">
                <a:tc>
                  <a:txBody>
                    <a:bodyPr/>
                    <a:lstStyle/>
                    <a:p>
                      <a:pPr algn="l" fontAlgn="b"/>
                      <a:r>
                        <a:rPr lang="en-US" sz="1400" b="1" i="0" u="none" strike="noStrike" dirty="0">
                          <a:solidFill>
                            <a:srgbClr val="000000"/>
                          </a:solidFill>
                          <a:latin typeface="Arial"/>
                        </a:rPr>
                        <a:t>UACCB</a:t>
                      </a:r>
                    </a:p>
                  </a:txBody>
                  <a:tcPr marL="9525" marR="9525" marT="9525" marB="0" anchor="ctr"/>
                </a:tc>
                <a:tc>
                  <a:txBody>
                    <a:bodyPr/>
                    <a:lstStyle/>
                    <a:p>
                      <a:pPr algn="ctr" fontAlgn="b"/>
                      <a:r>
                        <a:rPr lang="en-US" sz="1800" b="0" i="0" u="none" strike="noStrike">
                          <a:solidFill>
                            <a:srgbClr val="000000"/>
                          </a:solidFill>
                          <a:latin typeface="Arial"/>
                        </a:rPr>
                        <a:t>226 </a:t>
                      </a:r>
                    </a:p>
                  </a:txBody>
                  <a:tcPr marL="9525" marR="9525" marT="9525" marB="0" anchor="ctr"/>
                </a:tc>
                <a:tc>
                  <a:txBody>
                    <a:bodyPr/>
                    <a:lstStyle/>
                    <a:p>
                      <a:pPr algn="ctr" fontAlgn="b"/>
                      <a:r>
                        <a:rPr lang="en-US" sz="1800" b="0" i="0" u="none" strike="noStrike">
                          <a:solidFill>
                            <a:srgbClr val="000000"/>
                          </a:solidFill>
                          <a:latin typeface="Arial"/>
                        </a:rPr>
                        <a:t>240 </a:t>
                      </a:r>
                    </a:p>
                  </a:txBody>
                  <a:tcPr marL="9525" marR="9525" marT="9525" marB="0" anchor="ctr"/>
                </a:tc>
                <a:tc>
                  <a:txBody>
                    <a:bodyPr/>
                    <a:lstStyle/>
                    <a:p>
                      <a:pPr algn="ctr" fontAlgn="b"/>
                      <a:r>
                        <a:rPr lang="en-US" sz="1800" b="0" i="0" u="none" strike="noStrike">
                          <a:solidFill>
                            <a:srgbClr val="000000"/>
                          </a:solidFill>
                          <a:latin typeface="Arial"/>
                        </a:rPr>
                        <a:t>254 </a:t>
                      </a:r>
                    </a:p>
                  </a:txBody>
                  <a:tcPr marL="9525" marR="9525" marT="9525" marB="0" anchor="ctr"/>
                </a:tc>
                <a:tc>
                  <a:txBody>
                    <a:bodyPr/>
                    <a:lstStyle/>
                    <a:p>
                      <a:pPr algn="ctr" fontAlgn="b"/>
                      <a:r>
                        <a:rPr lang="en-US" sz="1800" b="0" i="0" u="none" strike="noStrike">
                          <a:solidFill>
                            <a:srgbClr val="000000"/>
                          </a:solidFill>
                          <a:latin typeface="Arial"/>
                        </a:rPr>
                        <a:t>269 </a:t>
                      </a:r>
                    </a:p>
                  </a:txBody>
                  <a:tcPr marL="9525" marR="9525" marT="9525" marB="0" anchor="ctr"/>
                </a:tc>
                <a:tc>
                  <a:txBody>
                    <a:bodyPr/>
                    <a:lstStyle/>
                    <a:p>
                      <a:pPr algn="ctr" fontAlgn="b"/>
                      <a:r>
                        <a:rPr lang="en-US" sz="1800" b="0" i="0" u="none" strike="noStrike">
                          <a:solidFill>
                            <a:srgbClr val="000000"/>
                          </a:solidFill>
                          <a:latin typeface="Arial"/>
                        </a:rPr>
                        <a:t>285 </a:t>
                      </a:r>
                    </a:p>
                  </a:txBody>
                  <a:tcPr marL="9525" marR="9525" marT="9525" marB="0" anchor="ctr"/>
                </a:tc>
                <a:tc>
                  <a:txBody>
                    <a:bodyPr/>
                    <a:lstStyle/>
                    <a:p>
                      <a:pPr algn="ctr" fontAlgn="b"/>
                      <a:r>
                        <a:rPr lang="en-US" sz="1800" b="0" i="0" u="none" strike="noStrike">
                          <a:solidFill>
                            <a:srgbClr val="000000"/>
                          </a:solidFill>
                          <a:latin typeface="Arial"/>
                        </a:rPr>
                        <a:t>302 </a:t>
                      </a:r>
                    </a:p>
                  </a:txBody>
                  <a:tcPr marL="9525" marR="9525" marT="9525" marB="0" anchor="ctr"/>
                </a:tc>
                <a:tc>
                  <a:txBody>
                    <a:bodyPr/>
                    <a:lstStyle/>
                    <a:p>
                      <a:pPr algn="ctr" fontAlgn="b"/>
                      <a:r>
                        <a:rPr lang="en-US" sz="1800" b="0" i="0" u="none" strike="noStrike">
                          <a:solidFill>
                            <a:srgbClr val="000000"/>
                          </a:solidFill>
                          <a:latin typeface="Arial"/>
                        </a:rPr>
                        <a:t>321 </a:t>
                      </a:r>
                    </a:p>
                  </a:txBody>
                  <a:tcPr marL="9525" marR="9525" marT="9525" marB="0" anchor="ctr"/>
                </a:tc>
                <a:tc>
                  <a:txBody>
                    <a:bodyPr/>
                    <a:lstStyle/>
                    <a:p>
                      <a:pPr algn="ctr" fontAlgn="b"/>
                      <a:r>
                        <a:rPr lang="en-US" sz="1800" b="0" i="0" u="none" strike="noStrike">
                          <a:solidFill>
                            <a:srgbClr val="000000"/>
                          </a:solidFill>
                          <a:latin typeface="Arial"/>
                        </a:rPr>
                        <a:t>340 </a:t>
                      </a:r>
                    </a:p>
                  </a:txBody>
                  <a:tcPr marL="9525" marR="9525" marT="9525" marB="0" anchor="ctr"/>
                </a:tc>
                <a:tc>
                  <a:txBody>
                    <a:bodyPr/>
                    <a:lstStyle/>
                    <a:p>
                      <a:pPr algn="ctr" fontAlgn="b"/>
                      <a:r>
                        <a:rPr lang="en-US" sz="1800" b="0" i="0" u="none" strike="noStrike">
                          <a:solidFill>
                            <a:srgbClr val="000000"/>
                          </a:solidFill>
                          <a:latin typeface="Arial"/>
                        </a:rPr>
                        <a:t>360 </a:t>
                      </a:r>
                    </a:p>
                  </a:txBody>
                  <a:tcPr marL="9525" marR="9525" marT="9525" marB="0" anchor="ctr"/>
                </a:tc>
                <a:tc>
                  <a:txBody>
                    <a:bodyPr/>
                    <a:lstStyle/>
                    <a:p>
                      <a:pPr algn="ctr" fontAlgn="b"/>
                      <a:r>
                        <a:rPr lang="en-US" sz="1800" b="0" i="0" u="none" strike="noStrike">
                          <a:solidFill>
                            <a:srgbClr val="000000"/>
                          </a:solidFill>
                          <a:latin typeface="Arial"/>
                        </a:rPr>
                        <a:t>382 </a:t>
                      </a:r>
                    </a:p>
                  </a:txBody>
                  <a:tcPr marL="9525" marR="9525" marT="9525" marB="0" anchor="ctr"/>
                </a:tc>
                <a:tc>
                  <a:txBody>
                    <a:bodyPr/>
                    <a:lstStyle/>
                    <a:p>
                      <a:pPr algn="ctr" fontAlgn="b"/>
                      <a:r>
                        <a:rPr lang="en-US" sz="1800" b="0" i="0" u="none" strike="noStrike">
                          <a:solidFill>
                            <a:srgbClr val="000000"/>
                          </a:solidFill>
                          <a:latin typeface="Arial"/>
                        </a:rPr>
                        <a:t>405 </a:t>
                      </a:r>
                    </a:p>
                  </a:txBody>
                  <a:tcPr marL="9525" marR="9525" marT="9525" marB="0" anchor="ctr"/>
                </a:tc>
                <a:tc>
                  <a:txBody>
                    <a:bodyPr/>
                    <a:lstStyle/>
                    <a:p>
                      <a:pPr algn="ctr" fontAlgn="b"/>
                      <a:r>
                        <a:rPr lang="en-US" sz="1800" b="0" i="0" u="none" strike="noStrike">
                          <a:solidFill>
                            <a:srgbClr val="000000"/>
                          </a:solidFill>
                          <a:latin typeface="Arial"/>
                        </a:rPr>
                        <a:t>429 </a:t>
                      </a:r>
                    </a:p>
                  </a:txBody>
                  <a:tcPr marL="9525" marR="9525" marT="9525" marB="0" anchor="ctr"/>
                </a:tc>
              </a:tr>
              <a:tr h="408354">
                <a:tc>
                  <a:txBody>
                    <a:bodyPr/>
                    <a:lstStyle/>
                    <a:p>
                      <a:pPr algn="l" fontAlgn="b"/>
                      <a:r>
                        <a:rPr lang="en-US" sz="1400" b="1" i="0" u="none" strike="noStrike" dirty="0">
                          <a:solidFill>
                            <a:srgbClr val="000000"/>
                          </a:solidFill>
                          <a:latin typeface="Arial"/>
                        </a:rPr>
                        <a:t>UACCH</a:t>
                      </a:r>
                    </a:p>
                  </a:txBody>
                  <a:tcPr marL="9525" marR="9525" marT="9525" marB="0" anchor="ctr"/>
                </a:tc>
                <a:tc>
                  <a:txBody>
                    <a:bodyPr/>
                    <a:lstStyle/>
                    <a:p>
                      <a:pPr algn="ctr" fontAlgn="b"/>
                      <a:r>
                        <a:rPr lang="en-US" sz="1800" b="0" i="0" u="none" strike="noStrike">
                          <a:solidFill>
                            <a:srgbClr val="000000"/>
                          </a:solidFill>
                          <a:latin typeface="Arial"/>
                        </a:rPr>
                        <a:t>308 </a:t>
                      </a:r>
                    </a:p>
                  </a:txBody>
                  <a:tcPr marL="9525" marR="9525" marT="9525" marB="0" anchor="ctr"/>
                </a:tc>
                <a:tc>
                  <a:txBody>
                    <a:bodyPr/>
                    <a:lstStyle/>
                    <a:p>
                      <a:pPr algn="ctr" fontAlgn="b"/>
                      <a:r>
                        <a:rPr lang="en-US" sz="1800" b="0" i="0" u="none" strike="noStrike">
                          <a:solidFill>
                            <a:srgbClr val="000000"/>
                          </a:solidFill>
                          <a:latin typeface="Arial"/>
                        </a:rPr>
                        <a:t>326 </a:t>
                      </a:r>
                    </a:p>
                  </a:txBody>
                  <a:tcPr marL="9525" marR="9525" marT="9525" marB="0" anchor="ctr"/>
                </a:tc>
                <a:tc>
                  <a:txBody>
                    <a:bodyPr/>
                    <a:lstStyle/>
                    <a:p>
                      <a:pPr algn="ctr" fontAlgn="b"/>
                      <a:r>
                        <a:rPr lang="en-US" sz="1800" b="0" i="0" u="none" strike="noStrike">
                          <a:solidFill>
                            <a:srgbClr val="000000"/>
                          </a:solidFill>
                          <a:latin typeface="Arial"/>
                        </a:rPr>
                        <a:t>346 </a:t>
                      </a:r>
                    </a:p>
                  </a:txBody>
                  <a:tcPr marL="9525" marR="9525" marT="9525" marB="0" anchor="ctr"/>
                </a:tc>
                <a:tc>
                  <a:txBody>
                    <a:bodyPr/>
                    <a:lstStyle/>
                    <a:p>
                      <a:pPr algn="ctr" fontAlgn="b"/>
                      <a:r>
                        <a:rPr lang="en-US" sz="1800" b="0" i="0" u="none" strike="noStrike">
                          <a:solidFill>
                            <a:srgbClr val="000000"/>
                          </a:solidFill>
                          <a:latin typeface="Arial"/>
                        </a:rPr>
                        <a:t>367 </a:t>
                      </a:r>
                    </a:p>
                  </a:txBody>
                  <a:tcPr marL="9525" marR="9525" marT="9525" marB="0" anchor="ctr"/>
                </a:tc>
                <a:tc>
                  <a:txBody>
                    <a:bodyPr/>
                    <a:lstStyle/>
                    <a:p>
                      <a:pPr algn="ctr" fontAlgn="b"/>
                      <a:r>
                        <a:rPr lang="en-US" sz="1800" b="0" i="0" u="none" strike="noStrike">
                          <a:solidFill>
                            <a:srgbClr val="000000"/>
                          </a:solidFill>
                          <a:latin typeface="Arial"/>
                        </a:rPr>
                        <a:t>389 </a:t>
                      </a:r>
                    </a:p>
                  </a:txBody>
                  <a:tcPr marL="9525" marR="9525" marT="9525" marB="0" anchor="ctr"/>
                </a:tc>
                <a:tc>
                  <a:txBody>
                    <a:bodyPr/>
                    <a:lstStyle/>
                    <a:p>
                      <a:pPr algn="ctr" fontAlgn="b"/>
                      <a:r>
                        <a:rPr lang="en-US" sz="1800" b="0" i="0" u="none" strike="noStrike">
                          <a:solidFill>
                            <a:srgbClr val="000000"/>
                          </a:solidFill>
                          <a:latin typeface="Arial"/>
                        </a:rPr>
                        <a:t>412 </a:t>
                      </a:r>
                    </a:p>
                  </a:txBody>
                  <a:tcPr marL="9525" marR="9525" marT="9525" marB="0" anchor="ctr"/>
                </a:tc>
                <a:tc>
                  <a:txBody>
                    <a:bodyPr/>
                    <a:lstStyle/>
                    <a:p>
                      <a:pPr algn="ctr" fontAlgn="b"/>
                      <a:r>
                        <a:rPr lang="en-US" sz="1800" b="0" i="0" u="none" strike="noStrike">
                          <a:solidFill>
                            <a:srgbClr val="000000"/>
                          </a:solidFill>
                          <a:latin typeface="Arial"/>
                        </a:rPr>
                        <a:t>437 </a:t>
                      </a:r>
                    </a:p>
                  </a:txBody>
                  <a:tcPr marL="9525" marR="9525" marT="9525" marB="0" anchor="ctr"/>
                </a:tc>
                <a:tc>
                  <a:txBody>
                    <a:bodyPr/>
                    <a:lstStyle/>
                    <a:p>
                      <a:pPr algn="ctr" fontAlgn="b"/>
                      <a:r>
                        <a:rPr lang="en-US" sz="1800" b="0" i="0" u="none" strike="noStrike">
                          <a:solidFill>
                            <a:srgbClr val="000000"/>
                          </a:solidFill>
                          <a:latin typeface="Arial"/>
                        </a:rPr>
                        <a:t>463 </a:t>
                      </a:r>
                    </a:p>
                  </a:txBody>
                  <a:tcPr marL="9525" marR="9525" marT="9525" marB="0" anchor="ctr"/>
                </a:tc>
                <a:tc>
                  <a:txBody>
                    <a:bodyPr/>
                    <a:lstStyle/>
                    <a:p>
                      <a:pPr algn="ctr" fontAlgn="b"/>
                      <a:r>
                        <a:rPr lang="en-US" sz="1800" b="0" i="0" u="none" strike="noStrike">
                          <a:solidFill>
                            <a:srgbClr val="000000"/>
                          </a:solidFill>
                          <a:latin typeface="Arial"/>
                        </a:rPr>
                        <a:t>491 </a:t>
                      </a:r>
                    </a:p>
                  </a:txBody>
                  <a:tcPr marL="9525" marR="9525" marT="9525" marB="0" anchor="ctr"/>
                </a:tc>
                <a:tc>
                  <a:txBody>
                    <a:bodyPr/>
                    <a:lstStyle/>
                    <a:p>
                      <a:pPr algn="ctr" fontAlgn="b"/>
                      <a:r>
                        <a:rPr lang="en-US" sz="1800" b="0" i="0" u="none" strike="noStrike">
                          <a:solidFill>
                            <a:srgbClr val="000000"/>
                          </a:solidFill>
                          <a:latin typeface="Arial"/>
                        </a:rPr>
                        <a:t>520 </a:t>
                      </a:r>
                    </a:p>
                  </a:txBody>
                  <a:tcPr marL="9525" marR="9525" marT="9525" marB="0" anchor="ctr"/>
                </a:tc>
                <a:tc>
                  <a:txBody>
                    <a:bodyPr/>
                    <a:lstStyle/>
                    <a:p>
                      <a:pPr algn="ctr" fontAlgn="b"/>
                      <a:r>
                        <a:rPr lang="en-US" sz="1800" b="0" i="0" u="none" strike="noStrike">
                          <a:solidFill>
                            <a:srgbClr val="000000"/>
                          </a:solidFill>
                          <a:latin typeface="Arial"/>
                        </a:rPr>
                        <a:t>552 </a:t>
                      </a:r>
                    </a:p>
                  </a:txBody>
                  <a:tcPr marL="9525" marR="9525" marT="9525" marB="0" anchor="ctr"/>
                </a:tc>
                <a:tc>
                  <a:txBody>
                    <a:bodyPr/>
                    <a:lstStyle/>
                    <a:p>
                      <a:pPr algn="ctr" fontAlgn="b"/>
                      <a:r>
                        <a:rPr lang="en-US" sz="1800" b="0" i="0" u="none" strike="noStrike">
                          <a:solidFill>
                            <a:srgbClr val="000000"/>
                          </a:solidFill>
                          <a:latin typeface="Arial"/>
                        </a:rPr>
                        <a:t>585 </a:t>
                      </a:r>
                    </a:p>
                  </a:txBody>
                  <a:tcPr marL="9525" marR="9525" marT="9525" marB="0" anchor="ctr"/>
                </a:tc>
              </a:tr>
              <a:tr h="408354">
                <a:tc>
                  <a:txBody>
                    <a:bodyPr/>
                    <a:lstStyle/>
                    <a:p>
                      <a:pPr algn="l" fontAlgn="b"/>
                      <a:r>
                        <a:rPr lang="en-US" sz="1300" b="1" i="0" u="none" strike="noStrike" dirty="0">
                          <a:solidFill>
                            <a:srgbClr val="000000"/>
                          </a:solidFill>
                          <a:latin typeface="Arial"/>
                        </a:rPr>
                        <a:t>UACCM</a:t>
                      </a:r>
                    </a:p>
                  </a:txBody>
                  <a:tcPr marL="9525" marR="9525" marT="9525" marB="0" anchor="ctr"/>
                </a:tc>
                <a:tc>
                  <a:txBody>
                    <a:bodyPr/>
                    <a:lstStyle/>
                    <a:p>
                      <a:pPr algn="ctr" fontAlgn="b"/>
                      <a:r>
                        <a:rPr lang="en-US" sz="1800" b="0" i="0" u="none" strike="noStrike">
                          <a:solidFill>
                            <a:srgbClr val="000000"/>
                          </a:solidFill>
                          <a:latin typeface="Arial"/>
                        </a:rPr>
                        <a:t>379 </a:t>
                      </a:r>
                    </a:p>
                  </a:txBody>
                  <a:tcPr marL="9525" marR="9525" marT="9525" marB="0" anchor="ctr"/>
                </a:tc>
                <a:tc>
                  <a:txBody>
                    <a:bodyPr/>
                    <a:lstStyle/>
                    <a:p>
                      <a:pPr algn="ctr" fontAlgn="b"/>
                      <a:r>
                        <a:rPr lang="en-US" sz="1800" b="0" i="0" u="none" strike="noStrike">
                          <a:solidFill>
                            <a:srgbClr val="000000"/>
                          </a:solidFill>
                          <a:latin typeface="Arial"/>
                        </a:rPr>
                        <a:t>402 </a:t>
                      </a:r>
                    </a:p>
                  </a:txBody>
                  <a:tcPr marL="9525" marR="9525" marT="9525" marB="0" anchor="ctr"/>
                </a:tc>
                <a:tc>
                  <a:txBody>
                    <a:bodyPr/>
                    <a:lstStyle/>
                    <a:p>
                      <a:pPr algn="ctr" fontAlgn="b"/>
                      <a:r>
                        <a:rPr lang="en-US" sz="1800" b="0" i="0" u="none" strike="noStrike" dirty="0">
                          <a:solidFill>
                            <a:srgbClr val="000000"/>
                          </a:solidFill>
                          <a:latin typeface="Arial"/>
                        </a:rPr>
                        <a:t>426 </a:t>
                      </a:r>
                    </a:p>
                  </a:txBody>
                  <a:tcPr marL="9525" marR="9525" marT="9525" marB="0" anchor="ctr"/>
                </a:tc>
                <a:tc>
                  <a:txBody>
                    <a:bodyPr/>
                    <a:lstStyle/>
                    <a:p>
                      <a:pPr algn="ctr" fontAlgn="b"/>
                      <a:r>
                        <a:rPr lang="en-US" sz="1800" b="0" i="0" u="none" strike="noStrike">
                          <a:solidFill>
                            <a:srgbClr val="000000"/>
                          </a:solidFill>
                          <a:latin typeface="Arial"/>
                        </a:rPr>
                        <a:t>451 </a:t>
                      </a:r>
                    </a:p>
                  </a:txBody>
                  <a:tcPr marL="9525" marR="9525" marT="9525" marB="0" anchor="ctr"/>
                </a:tc>
                <a:tc>
                  <a:txBody>
                    <a:bodyPr/>
                    <a:lstStyle/>
                    <a:p>
                      <a:pPr algn="ctr" fontAlgn="b"/>
                      <a:r>
                        <a:rPr lang="en-US" sz="1800" b="0" i="0" u="none" strike="noStrike">
                          <a:solidFill>
                            <a:srgbClr val="000000"/>
                          </a:solidFill>
                          <a:latin typeface="Arial"/>
                        </a:rPr>
                        <a:t>478 </a:t>
                      </a:r>
                    </a:p>
                  </a:txBody>
                  <a:tcPr marL="9525" marR="9525" marT="9525" marB="0" anchor="ctr"/>
                </a:tc>
                <a:tc>
                  <a:txBody>
                    <a:bodyPr/>
                    <a:lstStyle/>
                    <a:p>
                      <a:pPr algn="ctr" fontAlgn="b"/>
                      <a:r>
                        <a:rPr lang="en-US" sz="1800" b="0" i="0" u="none" strike="noStrike">
                          <a:solidFill>
                            <a:srgbClr val="000000"/>
                          </a:solidFill>
                          <a:latin typeface="Arial"/>
                        </a:rPr>
                        <a:t>507 </a:t>
                      </a:r>
                    </a:p>
                  </a:txBody>
                  <a:tcPr marL="9525" marR="9525" marT="9525" marB="0" anchor="ctr"/>
                </a:tc>
                <a:tc>
                  <a:txBody>
                    <a:bodyPr/>
                    <a:lstStyle/>
                    <a:p>
                      <a:pPr algn="ctr" fontAlgn="b"/>
                      <a:r>
                        <a:rPr lang="en-US" sz="1800" b="0" i="0" u="none" strike="noStrike">
                          <a:solidFill>
                            <a:srgbClr val="000000"/>
                          </a:solidFill>
                          <a:latin typeface="Arial"/>
                        </a:rPr>
                        <a:t>538 </a:t>
                      </a:r>
                    </a:p>
                  </a:txBody>
                  <a:tcPr marL="9525" marR="9525" marT="9525" marB="0" anchor="ctr"/>
                </a:tc>
                <a:tc>
                  <a:txBody>
                    <a:bodyPr/>
                    <a:lstStyle/>
                    <a:p>
                      <a:pPr algn="ctr" fontAlgn="b"/>
                      <a:r>
                        <a:rPr lang="en-US" sz="1800" b="0" i="0" u="none" strike="noStrike">
                          <a:solidFill>
                            <a:srgbClr val="000000"/>
                          </a:solidFill>
                          <a:latin typeface="Arial"/>
                        </a:rPr>
                        <a:t>570 </a:t>
                      </a:r>
                    </a:p>
                  </a:txBody>
                  <a:tcPr marL="9525" marR="9525" marT="9525" marB="0" anchor="ctr"/>
                </a:tc>
                <a:tc>
                  <a:txBody>
                    <a:bodyPr/>
                    <a:lstStyle/>
                    <a:p>
                      <a:pPr algn="ctr" fontAlgn="b"/>
                      <a:r>
                        <a:rPr lang="en-US" sz="1800" b="0" i="0" u="none" strike="noStrike">
                          <a:solidFill>
                            <a:srgbClr val="000000"/>
                          </a:solidFill>
                          <a:latin typeface="Arial"/>
                        </a:rPr>
                        <a:t>604 </a:t>
                      </a:r>
                    </a:p>
                  </a:txBody>
                  <a:tcPr marL="9525" marR="9525" marT="9525" marB="0" anchor="ctr"/>
                </a:tc>
                <a:tc>
                  <a:txBody>
                    <a:bodyPr/>
                    <a:lstStyle/>
                    <a:p>
                      <a:pPr algn="ctr" fontAlgn="b"/>
                      <a:r>
                        <a:rPr lang="en-US" sz="1800" b="0" i="0" u="none" strike="noStrike">
                          <a:solidFill>
                            <a:srgbClr val="000000"/>
                          </a:solidFill>
                          <a:latin typeface="Arial"/>
                        </a:rPr>
                        <a:t>640 </a:t>
                      </a:r>
                    </a:p>
                  </a:txBody>
                  <a:tcPr marL="9525" marR="9525" marT="9525" marB="0" anchor="ctr"/>
                </a:tc>
                <a:tc>
                  <a:txBody>
                    <a:bodyPr/>
                    <a:lstStyle/>
                    <a:p>
                      <a:pPr algn="ctr" fontAlgn="b"/>
                      <a:r>
                        <a:rPr lang="en-US" sz="1800" b="0" i="0" u="none" strike="noStrike">
                          <a:solidFill>
                            <a:srgbClr val="000000"/>
                          </a:solidFill>
                          <a:latin typeface="Arial"/>
                        </a:rPr>
                        <a:t>679 </a:t>
                      </a:r>
                    </a:p>
                  </a:txBody>
                  <a:tcPr marL="9525" marR="9525" marT="9525" marB="0" anchor="ctr"/>
                </a:tc>
                <a:tc>
                  <a:txBody>
                    <a:bodyPr/>
                    <a:lstStyle/>
                    <a:p>
                      <a:pPr algn="ctr" fontAlgn="b"/>
                      <a:r>
                        <a:rPr lang="en-US" sz="1800" b="0" i="0" u="none" strike="noStrike">
                          <a:solidFill>
                            <a:srgbClr val="000000"/>
                          </a:solidFill>
                          <a:latin typeface="Arial"/>
                        </a:rPr>
                        <a:t>719 </a:t>
                      </a:r>
                    </a:p>
                  </a:txBody>
                  <a:tcPr marL="9525" marR="9525" marT="9525" marB="0" anchor="ctr"/>
                </a:tc>
              </a:tr>
              <a:tr h="408354">
                <a:tc>
                  <a:txBody>
                    <a:bodyPr/>
                    <a:lstStyle/>
                    <a:p>
                      <a:pPr algn="l" fontAlgn="b"/>
                      <a:r>
                        <a:rPr lang="en-US" sz="1400" b="1" i="0" u="none" strike="noStrike" dirty="0">
                          <a:solidFill>
                            <a:srgbClr val="000000"/>
                          </a:solidFill>
                          <a:latin typeface="Arial"/>
                        </a:rPr>
                        <a:t>TOTAL</a:t>
                      </a:r>
                    </a:p>
                  </a:txBody>
                  <a:tcPr marL="9525" marR="9525" marT="9525" marB="0" anchor="ctr"/>
                </a:tc>
                <a:tc>
                  <a:txBody>
                    <a:bodyPr/>
                    <a:lstStyle/>
                    <a:p>
                      <a:pPr algn="ctr" fontAlgn="b"/>
                      <a:r>
                        <a:rPr lang="en-US" sz="1600" b="0" i="0" u="none" strike="noStrike" dirty="0">
                          <a:solidFill>
                            <a:srgbClr val="000000"/>
                          </a:solidFill>
                          <a:latin typeface="Arial"/>
                        </a:rPr>
                        <a:t>7985 </a:t>
                      </a:r>
                    </a:p>
                  </a:txBody>
                  <a:tcPr marL="9525" marR="9525" marT="9525" marB="0" anchor="ctr"/>
                </a:tc>
                <a:tc>
                  <a:txBody>
                    <a:bodyPr/>
                    <a:lstStyle/>
                    <a:p>
                      <a:pPr algn="ctr" fontAlgn="b"/>
                      <a:r>
                        <a:rPr lang="en-US" sz="1600" b="0" i="0" u="none" strike="noStrike" dirty="0">
                          <a:solidFill>
                            <a:srgbClr val="000000"/>
                          </a:solidFill>
                          <a:latin typeface="Arial"/>
                        </a:rPr>
                        <a:t>8464 </a:t>
                      </a:r>
                    </a:p>
                  </a:txBody>
                  <a:tcPr marL="9525" marR="9525" marT="9525" marB="0" anchor="ctr"/>
                </a:tc>
                <a:tc>
                  <a:txBody>
                    <a:bodyPr/>
                    <a:lstStyle/>
                    <a:p>
                      <a:pPr algn="ctr" fontAlgn="b"/>
                      <a:r>
                        <a:rPr lang="en-US" sz="1600" b="0" i="0" u="none" strike="noStrike" dirty="0">
                          <a:solidFill>
                            <a:srgbClr val="000000"/>
                          </a:solidFill>
                          <a:latin typeface="Arial"/>
                        </a:rPr>
                        <a:t>8972 </a:t>
                      </a:r>
                    </a:p>
                  </a:txBody>
                  <a:tcPr marL="9525" marR="9525" marT="9525" marB="0" anchor="ctr"/>
                </a:tc>
                <a:tc>
                  <a:txBody>
                    <a:bodyPr/>
                    <a:lstStyle/>
                    <a:p>
                      <a:pPr algn="ctr" fontAlgn="b"/>
                      <a:r>
                        <a:rPr lang="en-US" sz="1600" b="0" i="0" u="none" strike="noStrike" dirty="0">
                          <a:solidFill>
                            <a:srgbClr val="000000"/>
                          </a:solidFill>
                          <a:latin typeface="Arial"/>
                        </a:rPr>
                        <a:t>9510 </a:t>
                      </a:r>
                    </a:p>
                  </a:txBody>
                  <a:tcPr marL="9525" marR="9525" marT="9525" marB="0" anchor="ctr"/>
                </a:tc>
                <a:tc>
                  <a:txBody>
                    <a:bodyPr/>
                    <a:lstStyle/>
                    <a:p>
                      <a:pPr algn="ctr" fontAlgn="b"/>
                      <a:r>
                        <a:rPr lang="en-US" sz="1600" b="0" i="0" u="none" strike="noStrike" dirty="0">
                          <a:solidFill>
                            <a:srgbClr val="000000"/>
                          </a:solidFill>
                          <a:latin typeface="Arial"/>
                        </a:rPr>
                        <a:t>10081 </a:t>
                      </a:r>
                    </a:p>
                  </a:txBody>
                  <a:tcPr marL="9525" marR="9525" marT="9525" marB="0" anchor="ctr"/>
                </a:tc>
                <a:tc>
                  <a:txBody>
                    <a:bodyPr/>
                    <a:lstStyle/>
                    <a:p>
                      <a:pPr algn="ctr" fontAlgn="b"/>
                      <a:r>
                        <a:rPr lang="en-US" sz="1600" b="0" i="0" u="none" strike="noStrike" dirty="0">
                          <a:solidFill>
                            <a:srgbClr val="000000"/>
                          </a:solidFill>
                          <a:latin typeface="Arial"/>
                        </a:rPr>
                        <a:t>10686 </a:t>
                      </a:r>
                    </a:p>
                  </a:txBody>
                  <a:tcPr marL="9525" marR="9525" marT="9525" marB="0" anchor="ctr"/>
                </a:tc>
                <a:tc>
                  <a:txBody>
                    <a:bodyPr/>
                    <a:lstStyle/>
                    <a:p>
                      <a:pPr algn="ctr" fontAlgn="b"/>
                      <a:r>
                        <a:rPr lang="en-US" sz="1600" b="0" i="0" u="none" strike="noStrike" dirty="0">
                          <a:solidFill>
                            <a:srgbClr val="000000"/>
                          </a:solidFill>
                          <a:latin typeface="Arial"/>
                        </a:rPr>
                        <a:t>11327 </a:t>
                      </a:r>
                    </a:p>
                  </a:txBody>
                  <a:tcPr marL="9525" marR="9525" marT="9525" marB="0" anchor="ctr"/>
                </a:tc>
                <a:tc>
                  <a:txBody>
                    <a:bodyPr/>
                    <a:lstStyle/>
                    <a:p>
                      <a:pPr algn="ctr" fontAlgn="b"/>
                      <a:r>
                        <a:rPr lang="en-US" sz="1600" b="0" i="0" u="none" strike="noStrike" dirty="0">
                          <a:solidFill>
                            <a:srgbClr val="000000"/>
                          </a:solidFill>
                          <a:latin typeface="Arial"/>
                        </a:rPr>
                        <a:t>12006 </a:t>
                      </a:r>
                    </a:p>
                  </a:txBody>
                  <a:tcPr marL="9525" marR="9525" marT="9525" marB="0" anchor="ctr"/>
                </a:tc>
                <a:tc>
                  <a:txBody>
                    <a:bodyPr/>
                    <a:lstStyle/>
                    <a:p>
                      <a:pPr algn="ctr" fontAlgn="b"/>
                      <a:r>
                        <a:rPr lang="en-US" sz="1600" b="0" i="0" u="none" strike="noStrike" dirty="0">
                          <a:solidFill>
                            <a:srgbClr val="000000"/>
                          </a:solidFill>
                          <a:latin typeface="Arial"/>
                        </a:rPr>
                        <a:t>12727 </a:t>
                      </a:r>
                    </a:p>
                  </a:txBody>
                  <a:tcPr marL="9525" marR="9525" marT="9525" marB="0" anchor="ctr"/>
                </a:tc>
                <a:tc>
                  <a:txBody>
                    <a:bodyPr/>
                    <a:lstStyle/>
                    <a:p>
                      <a:pPr algn="ctr" fontAlgn="b"/>
                      <a:r>
                        <a:rPr lang="en-US" sz="1600" b="0" i="0" u="none" strike="noStrike" dirty="0">
                          <a:solidFill>
                            <a:srgbClr val="000000"/>
                          </a:solidFill>
                          <a:latin typeface="Arial"/>
                        </a:rPr>
                        <a:t>13490 </a:t>
                      </a:r>
                    </a:p>
                  </a:txBody>
                  <a:tcPr marL="9525" marR="9525" marT="9525" marB="0" anchor="ctr"/>
                </a:tc>
                <a:tc>
                  <a:txBody>
                    <a:bodyPr/>
                    <a:lstStyle/>
                    <a:p>
                      <a:pPr algn="ctr" fontAlgn="b"/>
                      <a:r>
                        <a:rPr lang="en-US" sz="1600" b="0" i="0" u="none" strike="noStrike" dirty="0">
                          <a:solidFill>
                            <a:srgbClr val="000000"/>
                          </a:solidFill>
                          <a:latin typeface="Arial"/>
                        </a:rPr>
                        <a:t>14300 </a:t>
                      </a:r>
                    </a:p>
                  </a:txBody>
                  <a:tcPr marL="9525" marR="9525" marT="9525" marB="0" anchor="ctr"/>
                </a:tc>
                <a:tc>
                  <a:txBody>
                    <a:bodyPr/>
                    <a:lstStyle/>
                    <a:p>
                      <a:pPr algn="ctr" fontAlgn="b"/>
                      <a:r>
                        <a:rPr lang="en-US" sz="1600" b="0" i="0" u="none" strike="noStrike" dirty="0">
                          <a:solidFill>
                            <a:srgbClr val="000000"/>
                          </a:solidFill>
                          <a:latin typeface="Arial"/>
                        </a:rPr>
                        <a:t>15158 </a:t>
                      </a:r>
                    </a:p>
                  </a:txBody>
                  <a:tcPr marL="9525" marR="9525" marT="9525" marB="0" anchor="ctr">
                    <a:solidFill>
                      <a:srgbClr val="FFFF00"/>
                    </a:solidFill>
                  </a:tcPr>
                </a:tc>
              </a:tr>
            </a:tbl>
          </a:graphicData>
        </a:graphic>
      </p:graphicFrame>
      <p:sp>
        <p:nvSpPr>
          <p:cNvPr id="5" name="TextBox 4"/>
          <p:cNvSpPr txBox="1"/>
          <p:nvPr/>
        </p:nvSpPr>
        <p:spPr>
          <a:xfrm>
            <a:off x="152400" y="6581001"/>
            <a:ext cx="8991600" cy="276999"/>
          </a:xfrm>
          <a:prstGeom prst="rect">
            <a:avLst/>
          </a:prstGeom>
          <a:noFill/>
        </p:spPr>
        <p:txBody>
          <a:bodyPr wrap="square" rtlCol="0">
            <a:spAutoFit/>
          </a:bodyPr>
          <a:lstStyle/>
          <a:p>
            <a:r>
              <a:rPr lang="en-US" sz="1200" dirty="0">
                <a:solidFill>
                  <a:prstClr val="black"/>
                </a:solidFill>
                <a:latin typeface="Calibri"/>
              </a:rPr>
              <a:t>Note: Calculations from ADHE SIS – Technical Certificates and Associate degrees awarded in 2009 (does not include Certificate of Proficiency)</a:t>
            </a:r>
          </a:p>
        </p:txBody>
      </p:sp>
    </p:spTree>
    <p:extLst>
      <p:ext uri="{BB962C8B-B14F-4D97-AF65-F5344CB8AC3E}">
        <p14:creationId xmlns:p14="http://schemas.microsoft.com/office/powerpoint/2010/main" val="225725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077200" cy="1371600"/>
          </a:xfrm>
        </p:spPr>
        <p:txBody>
          <a:bodyPr>
            <a:normAutofit/>
          </a:bodyPr>
          <a:lstStyle/>
          <a:p>
            <a:r>
              <a:rPr lang="en-US" dirty="0" smtClean="0"/>
              <a:t>Funding of the review of Higher Education</a:t>
            </a:r>
            <a:endParaRPr lang="en-US" dirty="0"/>
          </a:p>
        </p:txBody>
      </p:sp>
      <p:sp>
        <p:nvSpPr>
          <p:cNvPr id="3" name="Content Placeholder 2"/>
          <p:cNvSpPr>
            <a:spLocks noGrp="1"/>
          </p:cNvSpPr>
          <p:nvPr>
            <p:ph idx="1"/>
          </p:nvPr>
        </p:nvSpPr>
        <p:spPr>
          <a:xfrm>
            <a:off x="304800" y="1752600"/>
            <a:ext cx="8305800" cy="3361729"/>
          </a:xfrm>
        </p:spPr>
        <p:txBody>
          <a:bodyPr>
            <a:normAutofit/>
          </a:bodyPr>
          <a:lstStyle/>
          <a:p>
            <a:r>
              <a:rPr lang="en-US" sz="2800" dirty="0" smtClean="0">
                <a:solidFill>
                  <a:srgbClr val="FF0000"/>
                </a:solidFill>
              </a:rPr>
              <a:t>Complete College America			$20,000</a:t>
            </a:r>
          </a:p>
          <a:p>
            <a:r>
              <a:rPr lang="en-US" sz="2800" dirty="0" smtClean="0"/>
              <a:t>External funds 					$15,000</a:t>
            </a:r>
          </a:p>
          <a:p>
            <a:r>
              <a:rPr lang="en-US" sz="2800" dirty="0" smtClean="0"/>
              <a:t>College Access Challenge Grant 	  $7,500</a:t>
            </a:r>
          </a:p>
          <a:p>
            <a:r>
              <a:rPr lang="en-US" sz="2800" dirty="0" smtClean="0"/>
              <a:t>Non Traditional No More			</a:t>
            </a:r>
            <a:r>
              <a:rPr lang="en-US" sz="2800" u="sng" dirty="0" smtClean="0"/>
              <a:t> $ 7,500 </a:t>
            </a:r>
          </a:p>
          <a:p>
            <a:r>
              <a:rPr lang="en-US" sz="2800" dirty="0" smtClean="0"/>
              <a:t>							$50,000</a:t>
            </a:r>
            <a:endParaRPr lang="en-US" sz="2800" dirty="0"/>
          </a:p>
        </p:txBody>
      </p:sp>
      <p:sp>
        <p:nvSpPr>
          <p:cNvPr id="4" name="TextBox 3"/>
          <p:cNvSpPr txBox="1"/>
          <p:nvPr/>
        </p:nvSpPr>
        <p:spPr>
          <a:xfrm>
            <a:off x="1066800" y="5029200"/>
            <a:ext cx="6781800" cy="923330"/>
          </a:xfrm>
          <a:prstGeom prst="rect">
            <a:avLst/>
          </a:prstGeom>
          <a:solidFill>
            <a:schemeClr val="accent2">
              <a:lumMod val="40000"/>
              <a:lumOff val="60000"/>
            </a:schemeClr>
          </a:solidFill>
        </p:spPr>
        <p:txBody>
          <a:bodyPr wrap="square" rtlCol="0">
            <a:spAutoFit/>
          </a:bodyPr>
          <a:lstStyle/>
          <a:p>
            <a:r>
              <a:rPr lang="en-US" b="1" dirty="0" smtClean="0"/>
              <a:t>Visiting throughout the state: universities, community colleges, system offices, AATYC, legislators, governor’s office, agency heads, foundations, and the state chamber   </a:t>
            </a:r>
            <a:endParaRPr lang="en-US" b="1" dirty="0"/>
          </a:p>
        </p:txBody>
      </p:sp>
    </p:spTree>
    <p:extLst>
      <p:ext uri="{BB962C8B-B14F-4D97-AF65-F5344CB8AC3E}">
        <p14:creationId xmlns:p14="http://schemas.microsoft.com/office/powerpoint/2010/main" val="5912466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rtlCol="0">
            <a:normAutofit fontScale="90000"/>
          </a:bodyPr>
          <a:lstStyle/>
          <a:p>
            <a:pPr fontAlgn="auto">
              <a:spcAft>
                <a:spcPts val="0"/>
              </a:spcAft>
              <a:defRPr/>
            </a:pPr>
            <a:r>
              <a:rPr lang="en-US" dirty="0" smtClean="0"/>
              <a:t>Arkansas Higher Education is Changing</a:t>
            </a:r>
            <a:endParaRPr lang="en-US" dirty="0"/>
          </a:p>
        </p:txBody>
      </p:sp>
      <p:graphicFrame>
        <p:nvGraphicFramePr>
          <p:cNvPr id="13317" name="Object 5"/>
          <p:cNvGraphicFramePr>
            <a:graphicFrameLocks noChangeAspect="1"/>
          </p:cNvGraphicFramePr>
          <p:nvPr/>
        </p:nvGraphicFramePr>
        <p:xfrm>
          <a:off x="228600" y="762000"/>
          <a:ext cx="8836025" cy="6289675"/>
        </p:xfrm>
        <a:graphic>
          <a:graphicData uri="http://schemas.openxmlformats.org/presentationml/2006/ole">
            <mc:AlternateContent xmlns:mc="http://schemas.openxmlformats.org/markup-compatibility/2006">
              <mc:Choice xmlns:v="urn:schemas-microsoft-com:vml" Requires="v">
                <p:oleObj spid="_x0000_s4129" name="Worksheet" r:id="rId3" imgW="6248574" imgH="4000369" progId="Excel.Sheet.8">
                  <p:embed/>
                </p:oleObj>
              </mc:Choice>
              <mc:Fallback>
                <p:oleObj name="Worksheet" r:id="rId3" imgW="6248574" imgH="4000369"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762000"/>
                        <a:ext cx="8836025" cy="628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1600200" y="1828800"/>
            <a:ext cx="3657600" cy="369332"/>
          </a:xfrm>
          <a:prstGeom prst="rect">
            <a:avLst/>
          </a:prstGeom>
          <a:solidFill>
            <a:srgbClr val="FFFF00"/>
          </a:solidFill>
        </p:spPr>
        <p:txBody>
          <a:bodyPr wrap="square" rtlCol="0">
            <a:spAutoFit/>
          </a:bodyPr>
          <a:lstStyle/>
          <a:p>
            <a:r>
              <a:rPr lang="en-US" b="1" dirty="0">
                <a:solidFill>
                  <a:prstClr val="black"/>
                </a:solidFill>
              </a:rPr>
              <a:t>41 percent increase in enrollment</a:t>
            </a:r>
          </a:p>
        </p:txBody>
      </p:sp>
    </p:spTree>
    <p:extLst>
      <p:ext uri="{BB962C8B-B14F-4D97-AF65-F5344CB8AC3E}">
        <p14:creationId xmlns:p14="http://schemas.microsoft.com/office/powerpoint/2010/main" val="1916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5"/>
          <p:cNvSpPr>
            <a:spLocks noGrp="1"/>
          </p:cNvSpPr>
          <p:nvPr>
            <p:ph type="title"/>
          </p:nvPr>
        </p:nvSpPr>
        <p:spPr>
          <a:xfrm>
            <a:off x="457200" y="0"/>
            <a:ext cx="8229600" cy="914400"/>
          </a:xfrm>
        </p:spPr>
        <p:txBody>
          <a:bodyPr/>
          <a:lstStyle/>
          <a:p>
            <a:r>
              <a:rPr lang="en-US" b="1" dirty="0" smtClean="0"/>
              <a:t>Credit Hours Taken Are Increasing</a:t>
            </a:r>
          </a:p>
        </p:txBody>
      </p:sp>
      <p:graphicFrame>
        <p:nvGraphicFramePr>
          <p:cNvPr id="14340" name="Object 4"/>
          <p:cNvGraphicFramePr>
            <a:graphicFrameLocks noGrp="1" noChangeAspect="1"/>
          </p:cNvGraphicFramePr>
          <p:nvPr>
            <p:ph idx="1"/>
          </p:nvPr>
        </p:nvGraphicFramePr>
        <p:xfrm>
          <a:off x="304800" y="914400"/>
          <a:ext cx="8686800" cy="5715000"/>
        </p:xfrm>
        <a:graphic>
          <a:graphicData uri="http://schemas.openxmlformats.org/presentationml/2006/ole">
            <mc:AlternateContent xmlns:mc="http://schemas.openxmlformats.org/markup-compatibility/2006">
              <mc:Choice xmlns:v="urn:schemas-microsoft-com:vml" Requires="v">
                <p:oleObj spid="_x0000_s3105" name="Worksheet" r:id="rId3" imgW="7791385" imgH="3619631" progId="Excel.Sheet.8">
                  <p:embed/>
                </p:oleObj>
              </mc:Choice>
              <mc:Fallback>
                <p:oleObj name="Worksheet" r:id="rId3" imgW="7791385" imgH="3619631"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14400"/>
                        <a:ext cx="86868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p:cNvSpPr txBox="1"/>
          <p:nvPr/>
        </p:nvSpPr>
        <p:spPr>
          <a:xfrm>
            <a:off x="1600200" y="1676400"/>
            <a:ext cx="3581400" cy="369332"/>
          </a:xfrm>
          <a:prstGeom prst="rect">
            <a:avLst/>
          </a:prstGeom>
          <a:solidFill>
            <a:srgbClr val="FFFF00"/>
          </a:solidFill>
        </p:spPr>
        <p:txBody>
          <a:bodyPr wrap="square" rtlCol="0">
            <a:spAutoFit/>
          </a:bodyPr>
          <a:lstStyle/>
          <a:p>
            <a:r>
              <a:rPr lang="en-US" b="1" dirty="0">
                <a:solidFill>
                  <a:prstClr val="black"/>
                </a:solidFill>
              </a:rPr>
              <a:t>47 percent increase in credit hours</a:t>
            </a:r>
          </a:p>
        </p:txBody>
      </p:sp>
    </p:spTree>
    <p:extLst>
      <p:ext uri="{BB962C8B-B14F-4D97-AF65-F5344CB8AC3E}">
        <p14:creationId xmlns:p14="http://schemas.microsoft.com/office/powerpoint/2010/main" val="51531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xfrm>
            <a:off x="457200" y="228600"/>
            <a:ext cx="8229600" cy="838200"/>
          </a:xfrm>
        </p:spPr>
        <p:txBody>
          <a:bodyPr>
            <a:normAutofit fontScale="90000"/>
          </a:bodyPr>
          <a:lstStyle/>
          <a:p>
            <a:r>
              <a:rPr lang="en-US" b="1" dirty="0" smtClean="0"/>
              <a:t>Credentials Awarded are Increasing</a:t>
            </a:r>
          </a:p>
        </p:txBody>
      </p:sp>
      <p:graphicFrame>
        <p:nvGraphicFramePr>
          <p:cNvPr id="16388" name="Object 4"/>
          <p:cNvGraphicFramePr>
            <a:graphicFrameLocks noGrp="1" noChangeAspect="1"/>
          </p:cNvGraphicFramePr>
          <p:nvPr>
            <p:ph idx="1"/>
          </p:nvPr>
        </p:nvGraphicFramePr>
        <p:xfrm>
          <a:off x="300038" y="914400"/>
          <a:ext cx="8453437" cy="5943600"/>
        </p:xfrm>
        <a:graphic>
          <a:graphicData uri="http://schemas.openxmlformats.org/presentationml/2006/ole">
            <mc:AlternateContent xmlns:mc="http://schemas.openxmlformats.org/markup-compatibility/2006">
              <mc:Choice xmlns:v="urn:schemas-microsoft-com:vml" Requires="v">
                <p:oleObj spid="_x0000_s2081" name="Chart" r:id="rId3" imgW="7791385" imgH="4962492" progId="Excel.Sheet.8">
                  <p:embed/>
                </p:oleObj>
              </mc:Choice>
              <mc:Fallback>
                <p:oleObj name="Chart" r:id="rId3" imgW="7791385" imgH="4962492"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8" y="914400"/>
                        <a:ext cx="8453437"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p:cNvSpPr txBox="1"/>
          <p:nvPr/>
        </p:nvSpPr>
        <p:spPr>
          <a:xfrm>
            <a:off x="1371600" y="1447800"/>
            <a:ext cx="2743200" cy="307777"/>
          </a:xfrm>
          <a:prstGeom prst="rect">
            <a:avLst/>
          </a:prstGeom>
          <a:solidFill>
            <a:srgbClr val="FFFF00"/>
          </a:solidFill>
        </p:spPr>
        <p:txBody>
          <a:bodyPr wrap="square" rtlCol="0">
            <a:spAutoFit/>
          </a:bodyPr>
          <a:lstStyle/>
          <a:p>
            <a:r>
              <a:rPr lang="en-US" sz="1400" b="1" dirty="0">
                <a:solidFill>
                  <a:prstClr val="black"/>
                </a:solidFill>
              </a:rPr>
              <a:t>79 % Increase in Credentials</a:t>
            </a:r>
          </a:p>
        </p:txBody>
      </p:sp>
      <p:sp>
        <p:nvSpPr>
          <p:cNvPr id="6" name="TextBox 5"/>
          <p:cNvSpPr txBox="1"/>
          <p:nvPr/>
        </p:nvSpPr>
        <p:spPr>
          <a:xfrm>
            <a:off x="1371600" y="1752600"/>
            <a:ext cx="6400800" cy="307777"/>
          </a:xfrm>
          <a:prstGeom prst="rect">
            <a:avLst/>
          </a:prstGeom>
          <a:solidFill>
            <a:srgbClr val="FFC000"/>
          </a:solidFill>
        </p:spPr>
        <p:txBody>
          <a:bodyPr wrap="square" rtlCol="0">
            <a:spAutoFit/>
          </a:bodyPr>
          <a:lstStyle/>
          <a:p>
            <a:r>
              <a:rPr lang="en-US" sz="1400" b="1" dirty="0">
                <a:solidFill>
                  <a:prstClr val="black"/>
                </a:solidFill>
              </a:rPr>
              <a:t>234 % Certificate of Proficiency</a:t>
            </a:r>
          </a:p>
        </p:txBody>
      </p:sp>
      <p:sp>
        <p:nvSpPr>
          <p:cNvPr id="7" name="TextBox 6"/>
          <p:cNvSpPr txBox="1"/>
          <p:nvPr/>
        </p:nvSpPr>
        <p:spPr>
          <a:xfrm>
            <a:off x="1371600" y="2667000"/>
            <a:ext cx="1828800" cy="307777"/>
          </a:xfrm>
          <a:prstGeom prst="rect">
            <a:avLst/>
          </a:prstGeom>
          <a:solidFill>
            <a:srgbClr val="0000FF"/>
          </a:solidFill>
        </p:spPr>
        <p:txBody>
          <a:bodyPr wrap="square" rtlCol="0">
            <a:spAutoFit/>
          </a:bodyPr>
          <a:lstStyle/>
          <a:p>
            <a:r>
              <a:rPr lang="en-US" sz="1400" b="1" dirty="0">
                <a:solidFill>
                  <a:prstClr val="white"/>
                </a:solidFill>
              </a:rPr>
              <a:t>31 % BA/BS Degrees</a:t>
            </a:r>
          </a:p>
        </p:txBody>
      </p:sp>
      <p:sp>
        <p:nvSpPr>
          <p:cNvPr id="8" name="TextBox 7"/>
          <p:cNvSpPr txBox="1"/>
          <p:nvPr/>
        </p:nvSpPr>
        <p:spPr>
          <a:xfrm>
            <a:off x="1371600" y="2057400"/>
            <a:ext cx="5181600" cy="307777"/>
          </a:xfrm>
          <a:prstGeom prst="rect">
            <a:avLst/>
          </a:prstGeom>
          <a:solidFill>
            <a:schemeClr val="accent6">
              <a:lumMod val="60000"/>
              <a:lumOff val="40000"/>
            </a:schemeClr>
          </a:solidFill>
        </p:spPr>
        <p:txBody>
          <a:bodyPr wrap="square" rtlCol="0">
            <a:spAutoFit/>
          </a:bodyPr>
          <a:lstStyle/>
          <a:p>
            <a:r>
              <a:rPr lang="en-US" sz="1400" b="1" dirty="0">
                <a:solidFill>
                  <a:prstClr val="black"/>
                </a:solidFill>
              </a:rPr>
              <a:t>192 % Technical Certificates</a:t>
            </a:r>
          </a:p>
        </p:txBody>
      </p:sp>
      <p:sp>
        <p:nvSpPr>
          <p:cNvPr id="9" name="TextBox 8"/>
          <p:cNvSpPr txBox="1"/>
          <p:nvPr/>
        </p:nvSpPr>
        <p:spPr>
          <a:xfrm>
            <a:off x="1371600" y="2362200"/>
            <a:ext cx="3581400" cy="307777"/>
          </a:xfrm>
          <a:prstGeom prst="rect">
            <a:avLst/>
          </a:prstGeom>
          <a:solidFill>
            <a:srgbClr val="00B0F0"/>
          </a:solidFill>
        </p:spPr>
        <p:txBody>
          <a:bodyPr wrap="square" rtlCol="0">
            <a:spAutoFit/>
          </a:bodyPr>
          <a:lstStyle/>
          <a:p>
            <a:r>
              <a:rPr lang="en-US" sz="1400" b="1" dirty="0">
                <a:solidFill>
                  <a:prstClr val="black"/>
                </a:solidFill>
              </a:rPr>
              <a:t>120 % Associates Degrees</a:t>
            </a:r>
          </a:p>
        </p:txBody>
      </p:sp>
      <p:sp>
        <p:nvSpPr>
          <p:cNvPr id="10" name="TextBox 9"/>
          <p:cNvSpPr txBox="1"/>
          <p:nvPr/>
        </p:nvSpPr>
        <p:spPr>
          <a:xfrm>
            <a:off x="1371600" y="2971800"/>
            <a:ext cx="1905000" cy="307777"/>
          </a:xfrm>
          <a:prstGeom prst="rect">
            <a:avLst/>
          </a:prstGeom>
          <a:solidFill>
            <a:srgbClr val="C00000"/>
          </a:solidFill>
        </p:spPr>
        <p:txBody>
          <a:bodyPr wrap="square" rtlCol="0">
            <a:spAutoFit/>
          </a:bodyPr>
          <a:lstStyle/>
          <a:p>
            <a:r>
              <a:rPr lang="en-US" sz="1400" b="1" dirty="0">
                <a:solidFill>
                  <a:prstClr val="white"/>
                </a:solidFill>
              </a:rPr>
              <a:t>49 % Masters Degrees</a:t>
            </a:r>
          </a:p>
        </p:txBody>
      </p:sp>
      <p:sp>
        <p:nvSpPr>
          <p:cNvPr id="11" name="TextBox 10"/>
          <p:cNvSpPr txBox="1"/>
          <p:nvPr/>
        </p:nvSpPr>
        <p:spPr>
          <a:xfrm>
            <a:off x="1371600" y="3276600"/>
            <a:ext cx="3352800" cy="307777"/>
          </a:xfrm>
          <a:prstGeom prst="rect">
            <a:avLst/>
          </a:prstGeom>
          <a:solidFill>
            <a:srgbClr val="FF3399"/>
          </a:solidFill>
        </p:spPr>
        <p:txBody>
          <a:bodyPr wrap="square" rtlCol="0">
            <a:spAutoFit/>
          </a:bodyPr>
          <a:lstStyle/>
          <a:p>
            <a:r>
              <a:rPr lang="en-US" sz="1400" b="1" dirty="0">
                <a:solidFill>
                  <a:prstClr val="white"/>
                </a:solidFill>
              </a:rPr>
              <a:t>93 % Doctoral Degrees</a:t>
            </a:r>
          </a:p>
        </p:txBody>
      </p:sp>
    </p:spTree>
    <p:extLst>
      <p:ext uri="{BB962C8B-B14F-4D97-AF65-F5344CB8AC3E}">
        <p14:creationId xmlns:p14="http://schemas.microsoft.com/office/powerpoint/2010/main" val="319400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4" name="Picture 16"/>
          <p:cNvPicPr>
            <a:picLocks noChangeAspect="1" noChangeArrowheads="1"/>
          </p:cNvPicPr>
          <p:nvPr/>
        </p:nvPicPr>
        <p:blipFill>
          <a:blip r:embed="rId3" cstate="print"/>
          <a:srcRect/>
          <a:stretch>
            <a:fillRect/>
          </a:stretch>
        </p:blipFill>
        <p:spPr bwMode="auto">
          <a:xfrm>
            <a:off x="301752" y="-158750"/>
            <a:ext cx="8468041" cy="7652024"/>
          </a:xfrm>
          <a:prstGeom prst="rect">
            <a:avLst/>
          </a:prstGeom>
          <a:noFill/>
          <a:ln w="9525">
            <a:noFill/>
            <a:miter lim="800000"/>
            <a:headEnd/>
            <a:tailEnd/>
          </a:ln>
          <a:effectLst/>
        </p:spPr>
      </p:pic>
      <p:sp>
        <p:nvSpPr>
          <p:cNvPr id="2051" name="Rectangle 2"/>
          <p:cNvSpPr>
            <a:spLocks noGrp="1" noChangeArrowheads="1"/>
          </p:cNvSpPr>
          <p:nvPr>
            <p:ph type="title"/>
          </p:nvPr>
        </p:nvSpPr>
        <p:spPr>
          <a:xfrm>
            <a:off x="0" y="274638"/>
            <a:ext cx="9144000" cy="1143000"/>
          </a:xfrm>
        </p:spPr>
        <p:txBody>
          <a:bodyPr/>
          <a:lstStyle/>
          <a:p>
            <a:pPr eaLnBrk="1" hangingPunct="1"/>
            <a:r>
              <a:rPr lang="en-US" sz="3600" dirty="0" smtClean="0"/>
              <a:t>Science and engineering degrees as a percentage of bachelor’s degree (2009)</a:t>
            </a:r>
          </a:p>
        </p:txBody>
      </p:sp>
      <p:sp>
        <p:nvSpPr>
          <p:cNvPr id="2052" name="Text Box 7"/>
          <p:cNvSpPr txBox="1">
            <a:spLocks noChangeArrowheads="1"/>
          </p:cNvSpPr>
          <p:nvPr/>
        </p:nvSpPr>
        <p:spPr bwMode="auto">
          <a:xfrm>
            <a:off x="0" y="6553200"/>
            <a:ext cx="9144000" cy="244475"/>
          </a:xfrm>
          <a:prstGeom prst="rect">
            <a:avLst/>
          </a:prstGeom>
          <a:noFill/>
          <a:ln w="9525">
            <a:noFill/>
            <a:miter lim="800000"/>
            <a:headEnd/>
            <a:tailEnd/>
          </a:ln>
        </p:spPr>
        <p:txBody>
          <a:bodyPr>
            <a:spAutoFit/>
          </a:bodyPr>
          <a:lstStyle/>
          <a:p>
            <a:pPr algn="ctr" fontAlgn="base">
              <a:spcBef>
                <a:spcPct val="50000"/>
              </a:spcBef>
              <a:spcAft>
                <a:spcPct val="0"/>
              </a:spcAft>
            </a:pPr>
            <a:r>
              <a:rPr lang="en-US" sz="1000" dirty="0">
                <a:solidFill>
                  <a:srgbClr val="000000"/>
                </a:solidFill>
              </a:rPr>
              <a:t>Source:  U.S. Census Bureau, 2010 American Community Survey, 2009 Table B15010. Note:  Population 25 years and over.</a:t>
            </a:r>
          </a:p>
        </p:txBody>
      </p:sp>
      <p:sp>
        <p:nvSpPr>
          <p:cNvPr id="2053" name="Text Box 8"/>
          <p:cNvSpPr txBox="1">
            <a:spLocks noChangeArrowheads="1"/>
          </p:cNvSpPr>
          <p:nvPr/>
        </p:nvSpPr>
        <p:spPr bwMode="auto">
          <a:xfrm>
            <a:off x="4800600" y="4114800"/>
            <a:ext cx="609600" cy="515938"/>
          </a:xfrm>
          <a:prstGeom prst="rect">
            <a:avLst/>
          </a:prstGeom>
          <a:noFill/>
          <a:ln w="9525">
            <a:noFill/>
            <a:miter lim="800000"/>
            <a:headEnd/>
            <a:tailEnd/>
          </a:ln>
        </p:spPr>
        <p:txBody>
          <a:bodyPr>
            <a:spAutoFit/>
          </a:bodyPr>
          <a:lstStyle/>
          <a:p>
            <a:pPr algn="ctr" fontAlgn="base">
              <a:spcBef>
                <a:spcPct val="50000"/>
              </a:spcBef>
              <a:spcAft>
                <a:spcPct val="0"/>
              </a:spcAft>
            </a:pPr>
            <a:r>
              <a:rPr lang="en-US" sz="1100" b="1" dirty="0">
                <a:solidFill>
                  <a:srgbClr val="000000"/>
                </a:solidFill>
              </a:rPr>
              <a:t>28.0%</a:t>
            </a:r>
          </a:p>
          <a:p>
            <a:pPr algn="ctr" fontAlgn="base">
              <a:spcBef>
                <a:spcPct val="50000"/>
              </a:spcBef>
              <a:spcAft>
                <a:spcPct val="0"/>
              </a:spcAft>
            </a:pPr>
            <a:r>
              <a:rPr lang="en-US" sz="1100" b="1" dirty="0">
                <a:solidFill>
                  <a:srgbClr val="000000"/>
                </a:solidFill>
              </a:rPr>
              <a:t>(45</a:t>
            </a:r>
            <a:r>
              <a:rPr lang="en-US" sz="1100" b="1" baseline="30000" dirty="0">
                <a:solidFill>
                  <a:srgbClr val="000000"/>
                </a:solidFill>
              </a:rPr>
              <a:t>th</a:t>
            </a:r>
            <a:r>
              <a:rPr lang="en-US" sz="1100" b="1" dirty="0">
                <a:solidFill>
                  <a:srgbClr val="000000"/>
                </a:solidFill>
              </a:rPr>
              <a:t>)</a:t>
            </a:r>
          </a:p>
        </p:txBody>
      </p:sp>
      <p:sp>
        <p:nvSpPr>
          <p:cNvPr id="2057" name="Text Box 13"/>
          <p:cNvSpPr txBox="1">
            <a:spLocks noChangeArrowheads="1"/>
          </p:cNvSpPr>
          <p:nvPr/>
        </p:nvSpPr>
        <p:spPr bwMode="auto">
          <a:xfrm>
            <a:off x="5334000" y="4572000"/>
            <a:ext cx="609600" cy="51552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100" dirty="0">
                <a:solidFill>
                  <a:srgbClr val="000000"/>
                </a:solidFill>
              </a:rPr>
              <a:t>26.2%</a:t>
            </a:r>
          </a:p>
          <a:p>
            <a:pPr algn="ctr" fontAlgn="base">
              <a:spcBef>
                <a:spcPct val="50000"/>
              </a:spcBef>
              <a:spcAft>
                <a:spcPct val="0"/>
              </a:spcAft>
            </a:pPr>
            <a:r>
              <a:rPr lang="en-US" sz="1100" dirty="0">
                <a:solidFill>
                  <a:srgbClr val="000000"/>
                </a:solidFill>
              </a:rPr>
              <a:t>(51</a:t>
            </a:r>
            <a:r>
              <a:rPr lang="en-US" sz="1100" baseline="30000" dirty="0">
                <a:solidFill>
                  <a:srgbClr val="000000"/>
                </a:solidFill>
              </a:rPr>
              <a:t>st</a:t>
            </a:r>
            <a:r>
              <a:rPr lang="en-US" sz="1100" dirty="0">
                <a:solidFill>
                  <a:srgbClr val="000000"/>
                </a:solidFill>
              </a:rPr>
              <a:t>)</a:t>
            </a:r>
          </a:p>
        </p:txBody>
      </p:sp>
      <p:sp>
        <p:nvSpPr>
          <p:cNvPr id="2060" name="Text Box 20"/>
          <p:cNvSpPr txBox="1">
            <a:spLocks noChangeArrowheads="1"/>
          </p:cNvSpPr>
          <p:nvPr/>
        </p:nvSpPr>
        <p:spPr bwMode="auto">
          <a:xfrm>
            <a:off x="7696200" y="3429000"/>
            <a:ext cx="1143000" cy="261610"/>
          </a:xfrm>
          <a:prstGeom prst="rect">
            <a:avLst/>
          </a:prstGeom>
          <a:noFill/>
          <a:ln w="9525">
            <a:noFill/>
            <a:miter lim="800000"/>
            <a:headEnd/>
            <a:tailEnd/>
          </a:ln>
        </p:spPr>
        <p:txBody>
          <a:bodyPr wrap="square">
            <a:spAutoFit/>
          </a:bodyPr>
          <a:lstStyle/>
          <a:p>
            <a:pPr fontAlgn="base">
              <a:spcBef>
                <a:spcPct val="50000"/>
              </a:spcBef>
              <a:spcAft>
                <a:spcPct val="0"/>
              </a:spcAft>
            </a:pPr>
            <a:r>
              <a:rPr lang="en-US" sz="1100" dirty="0">
                <a:solidFill>
                  <a:srgbClr val="000000"/>
                </a:solidFill>
              </a:rPr>
              <a:t>47.8% (DC 1</a:t>
            </a:r>
            <a:r>
              <a:rPr lang="en-US" sz="1100" baseline="30000" dirty="0">
                <a:solidFill>
                  <a:srgbClr val="000000"/>
                </a:solidFill>
              </a:rPr>
              <a:t>st</a:t>
            </a:r>
            <a:r>
              <a:rPr lang="en-US" sz="1100" dirty="0">
                <a:solidFill>
                  <a:srgbClr val="000000"/>
                </a:solidFill>
              </a:rPr>
              <a:t>)</a:t>
            </a:r>
          </a:p>
        </p:txBody>
      </p:sp>
      <p:sp>
        <p:nvSpPr>
          <p:cNvPr id="2061" name="Line 21"/>
          <p:cNvSpPr>
            <a:spLocks noChangeShapeType="1"/>
          </p:cNvSpPr>
          <p:nvPr/>
        </p:nvSpPr>
        <p:spPr bwMode="auto">
          <a:xfrm>
            <a:off x="7315200" y="3429000"/>
            <a:ext cx="457200" cy="76200"/>
          </a:xfrm>
          <a:prstGeom prst="line">
            <a:avLst/>
          </a:prstGeom>
          <a:noFill/>
          <a:ln w="9525">
            <a:solidFill>
              <a:schemeClr val="tx1"/>
            </a:solidFill>
            <a:round/>
            <a:headEnd/>
            <a:tailEnd/>
          </a:ln>
        </p:spPr>
        <p:txBody>
          <a:bodyP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1760978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304800"/>
            <a:ext cx="7924800" cy="6001643"/>
          </a:xfrm>
          <a:prstGeom prst="rect">
            <a:avLst/>
          </a:prstGeom>
          <a:solidFill>
            <a:schemeClr val="bg1"/>
          </a:solidFill>
        </p:spPr>
        <p:txBody>
          <a:bodyPr wrap="square">
            <a:spAutoFit/>
          </a:bodyPr>
          <a:lstStyle/>
          <a:p>
            <a:r>
              <a:rPr lang="en-US" sz="2400" dirty="0" smtClean="0"/>
              <a:t>B National </a:t>
            </a:r>
            <a:r>
              <a:rPr lang="en-US" sz="2400" dirty="0"/>
              <a:t>Center for Higher Education Management Systems’ (NCHEMS) Analysis and Recommendations on Improving the State’s Educational Attainment, due December 1, 2010. </a:t>
            </a:r>
          </a:p>
          <a:p>
            <a:endParaRPr lang="en-US" sz="2400" dirty="0" smtClean="0"/>
          </a:p>
          <a:p>
            <a:r>
              <a:rPr lang="en-US" sz="2400" dirty="0" smtClean="0"/>
              <a:t>C</a:t>
            </a:r>
            <a:r>
              <a:rPr lang="en-US" sz="2400" dirty="0"/>
              <a:t>. </a:t>
            </a:r>
            <a:r>
              <a:rPr lang="en-US" sz="2400" dirty="0" smtClean="0"/>
              <a:t>Statewide </a:t>
            </a:r>
            <a:r>
              <a:rPr lang="en-US" sz="2400" dirty="0"/>
              <a:t>and Institutions’ College Default Rate, Possible Federal Consequences of Default Increases, and Total Loans by Institution </a:t>
            </a:r>
          </a:p>
          <a:p>
            <a:endParaRPr lang="en-US" sz="2400" dirty="0" smtClean="0">
              <a:solidFill>
                <a:srgbClr val="FF0000"/>
              </a:solidFill>
            </a:endParaRPr>
          </a:p>
          <a:p>
            <a:r>
              <a:rPr lang="en-US" sz="2400" dirty="0" smtClean="0">
                <a:solidFill>
                  <a:srgbClr val="FF0000"/>
                </a:solidFill>
              </a:rPr>
              <a:t>D </a:t>
            </a:r>
            <a:r>
              <a:rPr lang="en-US" sz="2400" dirty="0">
                <a:solidFill>
                  <a:srgbClr val="FF0000"/>
                </a:solidFill>
              </a:rPr>
              <a:t>The Worth of Degree Programs Across the State </a:t>
            </a:r>
          </a:p>
          <a:p>
            <a:endParaRPr lang="en-US" sz="2400" dirty="0" smtClean="0"/>
          </a:p>
          <a:p>
            <a:r>
              <a:rPr lang="en-US" sz="2400" dirty="0" smtClean="0"/>
              <a:t>E. Credit </a:t>
            </a:r>
            <a:r>
              <a:rPr lang="en-US" sz="2400" dirty="0"/>
              <a:t>Hours Required for Degree Programs Across the State </a:t>
            </a:r>
          </a:p>
          <a:p>
            <a:endParaRPr lang="en-US" sz="2400" dirty="0" smtClean="0"/>
          </a:p>
          <a:p>
            <a:r>
              <a:rPr lang="en-US" sz="2400" dirty="0" smtClean="0"/>
              <a:t>F</a:t>
            </a:r>
            <a:r>
              <a:rPr lang="en-US" sz="2400" dirty="0"/>
              <a:t>. </a:t>
            </a:r>
            <a:r>
              <a:rPr lang="en-US" sz="2400" dirty="0" smtClean="0"/>
              <a:t>Cost </a:t>
            </a:r>
            <a:r>
              <a:rPr lang="en-US" sz="2400" dirty="0"/>
              <a:t>of Courses Dropped Across the State </a:t>
            </a:r>
          </a:p>
          <a:p>
            <a:endParaRPr lang="en-US" sz="2400" dirty="0" smtClean="0"/>
          </a:p>
          <a:p>
            <a:r>
              <a:rPr lang="en-US" sz="2400" dirty="0" smtClean="0"/>
              <a:t>G</a:t>
            </a:r>
            <a:r>
              <a:rPr lang="en-US" sz="2400" dirty="0"/>
              <a:t>. </a:t>
            </a:r>
            <a:r>
              <a:rPr lang="en-US" sz="2400" dirty="0" smtClean="0"/>
              <a:t>ACT/SAT </a:t>
            </a:r>
            <a:r>
              <a:rPr lang="en-US" sz="2400" dirty="0"/>
              <a:t>Cut Scores for Other States </a:t>
            </a:r>
          </a:p>
          <a:p>
            <a:r>
              <a:rPr lang="en-US" sz="2400" dirty="0"/>
              <a:t> </a:t>
            </a:r>
          </a:p>
        </p:txBody>
      </p:sp>
    </p:spTree>
    <p:extLst>
      <p:ext uri="{BB962C8B-B14F-4D97-AF65-F5344CB8AC3E}">
        <p14:creationId xmlns:p14="http://schemas.microsoft.com/office/powerpoint/2010/main" val="3973773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p:cNvPicPr>
            <a:picLocks noChangeAspect="1" noChangeArrowheads="1"/>
          </p:cNvPicPr>
          <p:nvPr/>
        </p:nvPicPr>
        <p:blipFill>
          <a:blip r:embed="rId3" cstate="print"/>
          <a:srcRect/>
          <a:stretch>
            <a:fillRect/>
          </a:stretch>
        </p:blipFill>
        <p:spPr bwMode="auto">
          <a:xfrm>
            <a:off x="301752" y="-158750"/>
            <a:ext cx="8468041" cy="7652024"/>
          </a:xfrm>
          <a:prstGeom prst="rect">
            <a:avLst/>
          </a:prstGeom>
          <a:noFill/>
          <a:ln w="9525">
            <a:noFill/>
            <a:miter lim="800000"/>
            <a:headEnd/>
            <a:tailEnd/>
          </a:ln>
          <a:effectLst/>
        </p:spPr>
      </p:pic>
      <p:sp>
        <p:nvSpPr>
          <p:cNvPr id="2051" name="Rectangle 2"/>
          <p:cNvSpPr>
            <a:spLocks noGrp="1" noChangeArrowheads="1"/>
          </p:cNvSpPr>
          <p:nvPr>
            <p:ph type="title"/>
          </p:nvPr>
        </p:nvSpPr>
        <p:spPr>
          <a:xfrm>
            <a:off x="0" y="274638"/>
            <a:ext cx="9144000" cy="1143000"/>
          </a:xfrm>
        </p:spPr>
        <p:txBody>
          <a:bodyPr/>
          <a:lstStyle/>
          <a:p>
            <a:pPr eaLnBrk="1" hangingPunct="1"/>
            <a:r>
              <a:rPr lang="en-US" sz="3600" dirty="0" smtClean="0"/>
              <a:t>Arts, humanities and other degrees as a percentage of bachelor’s degree (2009)</a:t>
            </a:r>
          </a:p>
        </p:txBody>
      </p:sp>
      <p:sp>
        <p:nvSpPr>
          <p:cNvPr id="2052" name="Text Box 7"/>
          <p:cNvSpPr txBox="1">
            <a:spLocks noChangeArrowheads="1"/>
          </p:cNvSpPr>
          <p:nvPr/>
        </p:nvSpPr>
        <p:spPr bwMode="auto">
          <a:xfrm>
            <a:off x="0" y="6553200"/>
            <a:ext cx="9144000" cy="244475"/>
          </a:xfrm>
          <a:prstGeom prst="rect">
            <a:avLst/>
          </a:prstGeom>
          <a:noFill/>
          <a:ln w="9525">
            <a:noFill/>
            <a:miter lim="800000"/>
            <a:headEnd/>
            <a:tailEnd/>
          </a:ln>
        </p:spPr>
        <p:txBody>
          <a:bodyPr>
            <a:spAutoFit/>
          </a:bodyPr>
          <a:lstStyle/>
          <a:p>
            <a:pPr algn="ctr" fontAlgn="base">
              <a:spcBef>
                <a:spcPct val="50000"/>
              </a:spcBef>
              <a:spcAft>
                <a:spcPct val="0"/>
              </a:spcAft>
            </a:pPr>
            <a:r>
              <a:rPr lang="en-US" sz="1000" dirty="0">
                <a:solidFill>
                  <a:srgbClr val="000000"/>
                </a:solidFill>
              </a:rPr>
              <a:t>Source:  U.S. Census Bureau, 2010 American Community Survey, 2009 Table B15010. Note:  Population 25 years and over.</a:t>
            </a:r>
          </a:p>
        </p:txBody>
      </p:sp>
      <p:sp>
        <p:nvSpPr>
          <p:cNvPr id="2053" name="Text Box 8"/>
          <p:cNvSpPr txBox="1">
            <a:spLocks noChangeArrowheads="1"/>
          </p:cNvSpPr>
          <p:nvPr/>
        </p:nvSpPr>
        <p:spPr bwMode="auto">
          <a:xfrm>
            <a:off x="4800600" y="4114800"/>
            <a:ext cx="609600" cy="515938"/>
          </a:xfrm>
          <a:prstGeom prst="rect">
            <a:avLst/>
          </a:prstGeom>
          <a:noFill/>
          <a:ln w="9525">
            <a:noFill/>
            <a:miter lim="800000"/>
            <a:headEnd/>
            <a:tailEnd/>
          </a:ln>
        </p:spPr>
        <p:txBody>
          <a:bodyPr>
            <a:spAutoFit/>
          </a:bodyPr>
          <a:lstStyle/>
          <a:p>
            <a:pPr algn="ctr" fontAlgn="base">
              <a:spcBef>
                <a:spcPct val="50000"/>
              </a:spcBef>
              <a:spcAft>
                <a:spcPct val="0"/>
              </a:spcAft>
            </a:pPr>
            <a:r>
              <a:rPr lang="en-US" sz="1100" b="1" dirty="0">
                <a:solidFill>
                  <a:srgbClr val="000000"/>
                </a:solidFill>
              </a:rPr>
              <a:t>18.9%</a:t>
            </a:r>
          </a:p>
          <a:p>
            <a:pPr algn="ctr" fontAlgn="base">
              <a:spcBef>
                <a:spcPct val="50000"/>
              </a:spcBef>
              <a:spcAft>
                <a:spcPct val="0"/>
              </a:spcAft>
            </a:pPr>
            <a:r>
              <a:rPr lang="en-US" sz="1100" b="1" dirty="0">
                <a:solidFill>
                  <a:srgbClr val="000000"/>
                </a:solidFill>
              </a:rPr>
              <a:t>(48</a:t>
            </a:r>
            <a:r>
              <a:rPr lang="en-US" sz="1100" b="1" baseline="30000" dirty="0">
                <a:solidFill>
                  <a:srgbClr val="000000"/>
                </a:solidFill>
              </a:rPr>
              <a:t>th</a:t>
            </a:r>
            <a:r>
              <a:rPr lang="en-US" sz="1100" b="1" dirty="0">
                <a:solidFill>
                  <a:srgbClr val="000000"/>
                </a:solidFill>
              </a:rPr>
              <a:t>)</a:t>
            </a:r>
          </a:p>
        </p:txBody>
      </p:sp>
      <p:sp>
        <p:nvSpPr>
          <p:cNvPr id="2057" name="Text Box 13"/>
          <p:cNvSpPr txBox="1">
            <a:spLocks noChangeArrowheads="1"/>
          </p:cNvSpPr>
          <p:nvPr/>
        </p:nvSpPr>
        <p:spPr bwMode="auto">
          <a:xfrm>
            <a:off x="3733800" y="1752600"/>
            <a:ext cx="609600" cy="51552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100" dirty="0">
                <a:solidFill>
                  <a:srgbClr val="000000"/>
                </a:solidFill>
              </a:rPr>
              <a:t>17.5%</a:t>
            </a:r>
          </a:p>
          <a:p>
            <a:pPr algn="ctr" fontAlgn="base">
              <a:spcBef>
                <a:spcPct val="50000"/>
              </a:spcBef>
              <a:spcAft>
                <a:spcPct val="0"/>
              </a:spcAft>
            </a:pPr>
            <a:r>
              <a:rPr lang="en-US" sz="1100" dirty="0">
                <a:solidFill>
                  <a:srgbClr val="000000"/>
                </a:solidFill>
              </a:rPr>
              <a:t>(51</a:t>
            </a:r>
            <a:r>
              <a:rPr lang="en-US" sz="1100" baseline="30000" dirty="0">
                <a:solidFill>
                  <a:srgbClr val="000000"/>
                </a:solidFill>
              </a:rPr>
              <a:t>st</a:t>
            </a:r>
            <a:r>
              <a:rPr lang="en-US" sz="1100" dirty="0">
                <a:solidFill>
                  <a:srgbClr val="000000"/>
                </a:solidFill>
              </a:rPr>
              <a:t>)</a:t>
            </a:r>
          </a:p>
        </p:txBody>
      </p:sp>
      <p:sp>
        <p:nvSpPr>
          <p:cNvPr id="2060" name="Text Box 20"/>
          <p:cNvSpPr txBox="1">
            <a:spLocks noChangeArrowheads="1"/>
          </p:cNvSpPr>
          <p:nvPr/>
        </p:nvSpPr>
        <p:spPr bwMode="auto">
          <a:xfrm>
            <a:off x="7696200" y="3429000"/>
            <a:ext cx="1143000" cy="261610"/>
          </a:xfrm>
          <a:prstGeom prst="rect">
            <a:avLst/>
          </a:prstGeom>
          <a:noFill/>
          <a:ln w="9525">
            <a:noFill/>
            <a:miter lim="800000"/>
            <a:headEnd/>
            <a:tailEnd/>
          </a:ln>
        </p:spPr>
        <p:txBody>
          <a:bodyPr wrap="square">
            <a:spAutoFit/>
          </a:bodyPr>
          <a:lstStyle/>
          <a:p>
            <a:pPr fontAlgn="base">
              <a:spcBef>
                <a:spcPct val="50000"/>
              </a:spcBef>
              <a:spcAft>
                <a:spcPct val="0"/>
              </a:spcAft>
            </a:pPr>
            <a:r>
              <a:rPr lang="en-US" sz="1100" dirty="0">
                <a:solidFill>
                  <a:srgbClr val="000000"/>
                </a:solidFill>
              </a:rPr>
              <a:t>31.0% (DC 1</a:t>
            </a:r>
            <a:r>
              <a:rPr lang="en-US" sz="1100" baseline="30000" dirty="0">
                <a:solidFill>
                  <a:srgbClr val="000000"/>
                </a:solidFill>
              </a:rPr>
              <a:t>st</a:t>
            </a:r>
            <a:r>
              <a:rPr lang="en-US" sz="1100" dirty="0">
                <a:solidFill>
                  <a:srgbClr val="000000"/>
                </a:solidFill>
              </a:rPr>
              <a:t>)</a:t>
            </a:r>
          </a:p>
        </p:txBody>
      </p:sp>
      <p:sp>
        <p:nvSpPr>
          <p:cNvPr id="2061" name="Line 21"/>
          <p:cNvSpPr>
            <a:spLocks noChangeShapeType="1"/>
          </p:cNvSpPr>
          <p:nvPr/>
        </p:nvSpPr>
        <p:spPr bwMode="auto">
          <a:xfrm>
            <a:off x="7315200" y="3429000"/>
            <a:ext cx="457200" cy="76200"/>
          </a:xfrm>
          <a:prstGeom prst="line">
            <a:avLst/>
          </a:prstGeom>
          <a:noFill/>
          <a:ln w="9525">
            <a:solidFill>
              <a:schemeClr val="tx1"/>
            </a:solidFill>
            <a:round/>
            <a:headEnd/>
            <a:tailEnd/>
          </a:ln>
        </p:spPr>
        <p:txBody>
          <a:bodyP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25302892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cstate="print"/>
          <a:srcRect/>
          <a:stretch>
            <a:fillRect/>
          </a:stretch>
        </p:blipFill>
        <p:spPr bwMode="auto">
          <a:xfrm>
            <a:off x="301752" y="-158750"/>
            <a:ext cx="8468041" cy="7652024"/>
          </a:xfrm>
          <a:prstGeom prst="rect">
            <a:avLst/>
          </a:prstGeom>
          <a:noFill/>
          <a:ln w="9525">
            <a:noFill/>
            <a:miter lim="800000"/>
            <a:headEnd/>
            <a:tailEnd/>
          </a:ln>
          <a:effectLst/>
        </p:spPr>
      </p:pic>
      <p:sp>
        <p:nvSpPr>
          <p:cNvPr id="2051" name="Rectangle 2"/>
          <p:cNvSpPr>
            <a:spLocks noGrp="1" noChangeArrowheads="1"/>
          </p:cNvSpPr>
          <p:nvPr>
            <p:ph type="title"/>
          </p:nvPr>
        </p:nvSpPr>
        <p:spPr>
          <a:xfrm>
            <a:off x="0" y="274638"/>
            <a:ext cx="9144000" cy="1143000"/>
          </a:xfrm>
        </p:spPr>
        <p:txBody>
          <a:bodyPr/>
          <a:lstStyle/>
          <a:p>
            <a:pPr eaLnBrk="1" hangingPunct="1"/>
            <a:r>
              <a:rPr lang="en-US" sz="3600" dirty="0" smtClean="0"/>
              <a:t>Business degrees as a percentage of bachelor’s degree (2009)</a:t>
            </a:r>
          </a:p>
        </p:txBody>
      </p:sp>
      <p:sp>
        <p:nvSpPr>
          <p:cNvPr id="2052" name="Text Box 7"/>
          <p:cNvSpPr txBox="1">
            <a:spLocks noChangeArrowheads="1"/>
          </p:cNvSpPr>
          <p:nvPr/>
        </p:nvSpPr>
        <p:spPr bwMode="auto">
          <a:xfrm>
            <a:off x="0" y="6553200"/>
            <a:ext cx="9144000" cy="244475"/>
          </a:xfrm>
          <a:prstGeom prst="rect">
            <a:avLst/>
          </a:prstGeom>
          <a:noFill/>
          <a:ln w="9525">
            <a:noFill/>
            <a:miter lim="800000"/>
            <a:headEnd/>
            <a:tailEnd/>
          </a:ln>
        </p:spPr>
        <p:txBody>
          <a:bodyPr>
            <a:spAutoFit/>
          </a:bodyPr>
          <a:lstStyle/>
          <a:p>
            <a:pPr algn="ctr" fontAlgn="base">
              <a:spcBef>
                <a:spcPct val="50000"/>
              </a:spcBef>
              <a:spcAft>
                <a:spcPct val="0"/>
              </a:spcAft>
            </a:pPr>
            <a:r>
              <a:rPr lang="en-US" sz="1000" dirty="0">
                <a:solidFill>
                  <a:srgbClr val="000000"/>
                </a:solidFill>
              </a:rPr>
              <a:t>Source:  U.S. Census Bureau, 2010 American Community Survey, 2009 Table B15010. Note:  Population 25 years and over.</a:t>
            </a:r>
          </a:p>
        </p:txBody>
      </p:sp>
      <p:sp>
        <p:nvSpPr>
          <p:cNvPr id="2053" name="Text Box 8"/>
          <p:cNvSpPr txBox="1">
            <a:spLocks noChangeArrowheads="1"/>
          </p:cNvSpPr>
          <p:nvPr/>
        </p:nvSpPr>
        <p:spPr bwMode="auto">
          <a:xfrm>
            <a:off x="4800600" y="4114800"/>
            <a:ext cx="609600" cy="515938"/>
          </a:xfrm>
          <a:prstGeom prst="rect">
            <a:avLst/>
          </a:prstGeom>
          <a:noFill/>
          <a:ln w="9525">
            <a:noFill/>
            <a:miter lim="800000"/>
            <a:headEnd/>
            <a:tailEnd/>
          </a:ln>
        </p:spPr>
        <p:txBody>
          <a:bodyPr>
            <a:spAutoFit/>
          </a:bodyPr>
          <a:lstStyle/>
          <a:p>
            <a:pPr algn="ctr" fontAlgn="base">
              <a:spcBef>
                <a:spcPct val="50000"/>
              </a:spcBef>
              <a:spcAft>
                <a:spcPct val="0"/>
              </a:spcAft>
            </a:pPr>
            <a:r>
              <a:rPr lang="en-US" sz="1100" b="1" dirty="0">
                <a:solidFill>
                  <a:srgbClr val="FFFFFF"/>
                </a:solidFill>
              </a:rPr>
              <a:t>21.3%</a:t>
            </a:r>
          </a:p>
          <a:p>
            <a:pPr algn="ctr" fontAlgn="base">
              <a:spcBef>
                <a:spcPct val="50000"/>
              </a:spcBef>
              <a:spcAft>
                <a:spcPct val="0"/>
              </a:spcAft>
            </a:pPr>
            <a:r>
              <a:rPr lang="en-US" sz="1100" b="1" dirty="0">
                <a:solidFill>
                  <a:srgbClr val="FFFFFF"/>
                </a:solidFill>
              </a:rPr>
              <a:t>(15</a:t>
            </a:r>
            <a:r>
              <a:rPr lang="en-US" sz="1100" b="1" baseline="30000" dirty="0">
                <a:solidFill>
                  <a:srgbClr val="FFFFFF"/>
                </a:solidFill>
              </a:rPr>
              <a:t>th</a:t>
            </a:r>
            <a:r>
              <a:rPr lang="en-US" sz="1100" b="1" dirty="0">
                <a:solidFill>
                  <a:srgbClr val="FFFFFF"/>
                </a:solidFill>
              </a:rPr>
              <a:t>)</a:t>
            </a:r>
          </a:p>
        </p:txBody>
      </p:sp>
      <p:sp>
        <p:nvSpPr>
          <p:cNvPr id="2057" name="Text Box 13"/>
          <p:cNvSpPr txBox="1">
            <a:spLocks noChangeArrowheads="1"/>
          </p:cNvSpPr>
          <p:nvPr/>
        </p:nvSpPr>
        <p:spPr bwMode="auto">
          <a:xfrm>
            <a:off x="6248400" y="4419600"/>
            <a:ext cx="609600" cy="51552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100" dirty="0">
                <a:solidFill>
                  <a:srgbClr val="FFFFFF"/>
                </a:solidFill>
              </a:rPr>
              <a:t>24.6%</a:t>
            </a:r>
          </a:p>
          <a:p>
            <a:pPr algn="ctr" fontAlgn="base">
              <a:spcBef>
                <a:spcPct val="50000"/>
              </a:spcBef>
              <a:spcAft>
                <a:spcPct val="0"/>
              </a:spcAft>
            </a:pPr>
            <a:r>
              <a:rPr lang="en-US" sz="1100" dirty="0">
                <a:solidFill>
                  <a:srgbClr val="FFFFFF"/>
                </a:solidFill>
              </a:rPr>
              <a:t>(1</a:t>
            </a:r>
            <a:r>
              <a:rPr lang="en-US" sz="1100" baseline="30000" dirty="0">
                <a:solidFill>
                  <a:srgbClr val="FFFFFF"/>
                </a:solidFill>
              </a:rPr>
              <a:t>st</a:t>
            </a:r>
            <a:r>
              <a:rPr lang="en-US" sz="1100" dirty="0">
                <a:solidFill>
                  <a:srgbClr val="FFFFFF"/>
                </a:solidFill>
              </a:rPr>
              <a:t>)</a:t>
            </a:r>
          </a:p>
        </p:txBody>
      </p:sp>
      <p:sp>
        <p:nvSpPr>
          <p:cNvPr id="2060" name="Text Box 20"/>
          <p:cNvSpPr txBox="1">
            <a:spLocks noChangeArrowheads="1"/>
          </p:cNvSpPr>
          <p:nvPr/>
        </p:nvSpPr>
        <p:spPr bwMode="auto">
          <a:xfrm>
            <a:off x="7696200" y="3429000"/>
            <a:ext cx="1219200" cy="261610"/>
          </a:xfrm>
          <a:prstGeom prst="rect">
            <a:avLst/>
          </a:prstGeom>
          <a:noFill/>
          <a:ln w="9525">
            <a:noFill/>
            <a:miter lim="800000"/>
            <a:headEnd/>
            <a:tailEnd/>
          </a:ln>
        </p:spPr>
        <p:txBody>
          <a:bodyPr wrap="square">
            <a:spAutoFit/>
          </a:bodyPr>
          <a:lstStyle/>
          <a:p>
            <a:pPr fontAlgn="base">
              <a:spcBef>
                <a:spcPct val="50000"/>
              </a:spcBef>
              <a:spcAft>
                <a:spcPct val="0"/>
              </a:spcAft>
            </a:pPr>
            <a:r>
              <a:rPr lang="en-US" sz="1100" dirty="0">
                <a:solidFill>
                  <a:srgbClr val="000000"/>
                </a:solidFill>
              </a:rPr>
              <a:t>11.0% (DC 51</a:t>
            </a:r>
            <a:r>
              <a:rPr lang="en-US" sz="1100" baseline="30000" dirty="0">
                <a:solidFill>
                  <a:srgbClr val="000000"/>
                </a:solidFill>
              </a:rPr>
              <a:t>st</a:t>
            </a:r>
            <a:r>
              <a:rPr lang="en-US" sz="1100" dirty="0">
                <a:solidFill>
                  <a:srgbClr val="000000"/>
                </a:solidFill>
              </a:rPr>
              <a:t>)</a:t>
            </a:r>
          </a:p>
        </p:txBody>
      </p:sp>
      <p:sp>
        <p:nvSpPr>
          <p:cNvPr id="2061" name="Line 21"/>
          <p:cNvSpPr>
            <a:spLocks noChangeShapeType="1"/>
          </p:cNvSpPr>
          <p:nvPr/>
        </p:nvSpPr>
        <p:spPr bwMode="auto">
          <a:xfrm>
            <a:off x="7315200" y="3429000"/>
            <a:ext cx="457200" cy="76200"/>
          </a:xfrm>
          <a:prstGeom prst="line">
            <a:avLst/>
          </a:prstGeom>
          <a:noFill/>
          <a:ln w="9525">
            <a:solidFill>
              <a:schemeClr val="tx1"/>
            </a:solidFill>
            <a:round/>
            <a:headEnd/>
            <a:tailEnd/>
          </a:ln>
        </p:spPr>
        <p:txBody>
          <a:bodyP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27692041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cstate="print"/>
          <a:srcRect/>
          <a:stretch>
            <a:fillRect/>
          </a:stretch>
        </p:blipFill>
        <p:spPr bwMode="auto">
          <a:xfrm>
            <a:off x="301752" y="-158750"/>
            <a:ext cx="8468041" cy="7652024"/>
          </a:xfrm>
          <a:prstGeom prst="rect">
            <a:avLst/>
          </a:prstGeom>
          <a:noFill/>
          <a:ln w="9525">
            <a:noFill/>
            <a:miter lim="800000"/>
            <a:headEnd/>
            <a:tailEnd/>
          </a:ln>
          <a:effectLst/>
        </p:spPr>
      </p:pic>
      <p:sp>
        <p:nvSpPr>
          <p:cNvPr id="2051" name="Rectangle 2"/>
          <p:cNvSpPr>
            <a:spLocks noGrp="1" noChangeArrowheads="1"/>
          </p:cNvSpPr>
          <p:nvPr>
            <p:ph type="title"/>
          </p:nvPr>
        </p:nvSpPr>
        <p:spPr>
          <a:xfrm>
            <a:off x="0" y="274638"/>
            <a:ext cx="9144000" cy="1143000"/>
          </a:xfrm>
        </p:spPr>
        <p:txBody>
          <a:bodyPr/>
          <a:lstStyle/>
          <a:p>
            <a:pPr eaLnBrk="1" hangingPunct="1"/>
            <a:r>
              <a:rPr lang="en-US" sz="3600" dirty="0" smtClean="0"/>
              <a:t>Education degrees as a percentage of bachelor’s degree (2009)</a:t>
            </a:r>
          </a:p>
        </p:txBody>
      </p:sp>
      <p:sp>
        <p:nvSpPr>
          <p:cNvPr id="2052" name="Text Box 7"/>
          <p:cNvSpPr txBox="1">
            <a:spLocks noChangeArrowheads="1"/>
          </p:cNvSpPr>
          <p:nvPr/>
        </p:nvSpPr>
        <p:spPr bwMode="auto">
          <a:xfrm>
            <a:off x="0" y="6553200"/>
            <a:ext cx="9144000" cy="244475"/>
          </a:xfrm>
          <a:prstGeom prst="rect">
            <a:avLst/>
          </a:prstGeom>
          <a:noFill/>
          <a:ln w="9525">
            <a:noFill/>
            <a:miter lim="800000"/>
            <a:headEnd/>
            <a:tailEnd/>
          </a:ln>
        </p:spPr>
        <p:txBody>
          <a:bodyPr>
            <a:spAutoFit/>
          </a:bodyPr>
          <a:lstStyle/>
          <a:p>
            <a:pPr algn="ctr" fontAlgn="base">
              <a:spcBef>
                <a:spcPct val="50000"/>
              </a:spcBef>
              <a:spcAft>
                <a:spcPct val="0"/>
              </a:spcAft>
            </a:pPr>
            <a:r>
              <a:rPr lang="en-US" sz="1000" dirty="0">
                <a:solidFill>
                  <a:srgbClr val="000000"/>
                </a:solidFill>
              </a:rPr>
              <a:t>Source:  U.S. Census Bureau, 2010 American Community Survey, 2009 Table B15010. Note:  Population 25 years and over.</a:t>
            </a:r>
          </a:p>
        </p:txBody>
      </p:sp>
      <p:sp>
        <p:nvSpPr>
          <p:cNvPr id="2053" name="Text Box 8"/>
          <p:cNvSpPr txBox="1">
            <a:spLocks noChangeArrowheads="1"/>
          </p:cNvSpPr>
          <p:nvPr/>
        </p:nvSpPr>
        <p:spPr bwMode="auto">
          <a:xfrm>
            <a:off x="4800600" y="4114800"/>
            <a:ext cx="609600" cy="515938"/>
          </a:xfrm>
          <a:prstGeom prst="rect">
            <a:avLst/>
          </a:prstGeom>
          <a:noFill/>
          <a:ln w="9525">
            <a:noFill/>
            <a:miter lim="800000"/>
            <a:headEnd/>
            <a:tailEnd/>
          </a:ln>
        </p:spPr>
        <p:txBody>
          <a:bodyPr>
            <a:spAutoFit/>
          </a:bodyPr>
          <a:lstStyle/>
          <a:p>
            <a:pPr algn="ctr" fontAlgn="base">
              <a:spcBef>
                <a:spcPct val="50000"/>
              </a:spcBef>
              <a:spcAft>
                <a:spcPct val="0"/>
              </a:spcAft>
            </a:pPr>
            <a:r>
              <a:rPr lang="en-US" sz="1100" b="1" dirty="0">
                <a:solidFill>
                  <a:srgbClr val="FFFFFF"/>
                </a:solidFill>
              </a:rPr>
              <a:t>21.1%</a:t>
            </a:r>
          </a:p>
          <a:p>
            <a:pPr algn="ctr" fontAlgn="base">
              <a:spcBef>
                <a:spcPct val="50000"/>
              </a:spcBef>
              <a:spcAft>
                <a:spcPct val="0"/>
              </a:spcAft>
            </a:pPr>
            <a:r>
              <a:rPr lang="en-US" sz="1100" b="1" dirty="0">
                <a:solidFill>
                  <a:srgbClr val="FFFFFF"/>
                </a:solidFill>
              </a:rPr>
              <a:t>(6</a:t>
            </a:r>
            <a:r>
              <a:rPr lang="en-US" sz="1100" b="1" baseline="30000" dirty="0">
                <a:solidFill>
                  <a:srgbClr val="FFFFFF"/>
                </a:solidFill>
              </a:rPr>
              <a:t>th</a:t>
            </a:r>
            <a:r>
              <a:rPr lang="en-US" sz="1100" b="1" dirty="0">
                <a:solidFill>
                  <a:srgbClr val="FFFFFF"/>
                </a:solidFill>
              </a:rPr>
              <a:t>)</a:t>
            </a:r>
          </a:p>
        </p:txBody>
      </p:sp>
      <p:sp>
        <p:nvSpPr>
          <p:cNvPr id="2057" name="Text Box 13"/>
          <p:cNvSpPr txBox="1">
            <a:spLocks noChangeArrowheads="1"/>
          </p:cNvSpPr>
          <p:nvPr/>
        </p:nvSpPr>
        <p:spPr bwMode="auto">
          <a:xfrm>
            <a:off x="3733800" y="1752600"/>
            <a:ext cx="609600" cy="51552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100" dirty="0">
                <a:solidFill>
                  <a:srgbClr val="FFFFFF"/>
                </a:solidFill>
              </a:rPr>
              <a:t>22.8%</a:t>
            </a:r>
          </a:p>
          <a:p>
            <a:pPr algn="ctr" fontAlgn="base">
              <a:spcBef>
                <a:spcPct val="50000"/>
              </a:spcBef>
              <a:spcAft>
                <a:spcPct val="0"/>
              </a:spcAft>
            </a:pPr>
            <a:r>
              <a:rPr lang="en-US" sz="1100" dirty="0">
                <a:solidFill>
                  <a:srgbClr val="FFFFFF"/>
                </a:solidFill>
              </a:rPr>
              <a:t>(1</a:t>
            </a:r>
            <a:r>
              <a:rPr lang="en-US" sz="1100" baseline="30000" dirty="0">
                <a:solidFill>
                  <a:srgbClr val="FFFFFF"/>
                </a:solidFill>
              </a:rPr>
              <a:t>st</a:t>
            </a:r>
            <a:r>
              <a:rPr lang="en-US" sz="1100" dirty="0">
                <a:solidFill>
                  <a:srgbClr val="FFFFFF"/>
                </a:solidFill>
              </a:rPr>
              <a:t>)</a:t>
            </a:r>
          </a:p>
        </p:txBody>
      </p:sp>
      <p:sp>
        <p:nvSpPr>
          <p:cNvPr id="2060" name="Text Box 20"/>
          <p:cNvSpPr txBox="1">
            <a:spLocks noChangeArrowheads="1"/>
          </p:cNvSpPr>
          <p:nvPr/>
        </p:nvSpPr>
        <p:spPr bwMode="auto">
          <a:xfrm>
            <a:off x="7696200" y="3429000"/>
            <a:ext cx="1219200" cy="261610"/>
          </a:xfrm>
          <a:prstGeom prst="rect">
            <a:avLst/>
          </a:prstGeom>
          <a:noFill/>
          <a:ln w="9525">
            <a:noFill/>
            <a:miter lim="800000"/>
            <a:headEnd/>
            <a:tailEnd/>
          </a:ln>
        </p:spPr>
        <p:txBody>
          <a:bodyPr wrap="square">
            <a:spAutoFit/>
          </a:bodyPr>
          <a:lstStyle/>
          <a:p>
            <a:pPr fontAlgn="base">
              <a:spcBef>
                <a:spcPct val="50000"/>
              </a:spcBef>
              <a:spcAft>
                <a:spcPct val="0"/>
              </a:spcAft>
            </a:pPr>
            <a:r>
              <a:rPr lang="en-US" sz="1100" dirty="0">
                <a:solidFill>
                  <a:srgbClr val="000000"/>
                </a:solidFill>
              </a:rPr>
              <a:t>6.0% (DC 51</a:t>
            </a:r>
            <a:r>
              <a:rPr lang="en-US" sz="1100" baseline="30000" dirty="0">
                <a:solidFill>
                  <a:srgbClr val="000000"/>
                </a:solidFill>
              </a:rPr>
              <a:t>st</a:t>
            </a:r>
            <a:r>
              <a:rPr lang="en-US" sz="1100" dirty="0">
                <a:solidFill>
                  <a:srgbClr val="000000"/>
                </a:solidFill>
              </a:rPr>
              <a:t>)</a:t>
            </a:r>
          </a:p>
        </p:txBody>
      </p:sp>
      <p:sp>
        <p:nvSpPr>
          <p:cNvPr id="2061" name="Line 21"/>
          <p:cNvSpPr>
            <a:spLocks noChangeShapeType="1"/>
          </p:cNvSpPr>
          <p:nvPr/>
        </p:nvSpPr>
        <p:spPr bwMode="auto">
          <a:xfrm>
            <a:off x="7315200" y="3429000"/>
            <a:ext cx="457200" cy="76200"/>
          </a:xfrm>
          <a:prstGeom prst="line">
            <a:avLst/>
          </a:prstGeom>
          <a:noFill/>
          <a:ln w="9525">
            <a:solidFill>
              <a:schemeClr val="tx1"/>
            </a:solidFill>
            <a:round/>
            <a:headEnd/>
            <a:tailEnd/>
          </a:ln>
        </p:spPr>
        <p:txBody>
          <a:bodyP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18395475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print"/>
          <a:srcRect/>
          <a:stretch>
            <a:fillRect/>
          </a:stretch>
        </p:blipFill>
        <p:spPr bwMode="auto">
          <a:xfrm>
            <a:off x="301752" y="-158750"/>
            <a:ext cx="8468041" cy="7652024"/>
          </a:xfrm>
          <a:prstGeom prst="rect">
            <a:avLst/>
          </a:prstGeom>
          <a:noFill/>
          <a:ln w="9525">
            <a:noFill/>
            <a:miter lim="800000"/>
            <a:headEnd/>
            <a:tailEnd/>
          </a:ln>
          <a:effectLst/>
        </p:spPr>
      </p:pic>
      <p:sp>
        <p:nvSpPr>
          <p:cNvPr id="2051" name="Rectangle 2"/>
          <p:cNvSpPr>
            <a:spLocks noGrp="1" noChangeArrowheads="1"/>
          </p:cNvSpPr>
          <p:nvPr>
            <p:ph type="title"/>
          </p:nvPr>
        </p:nvSpPr>
        <p:spPr>
          <a:xfrm>
            <a:off x="0" y="274638"/>
            <a:ext cx="9144000" cy="1143000"/>
          </a:xfrm>
        </p:spPr>
        <p:txBody>
          <a:bodyPr/>
          <a:lstStyle/>
          <a:p>
            <a:pPr eaLnBrk="1" hangingPunct="1"/>
            <a:r>
              <a:rPr lang="en-US" sz="3600" dirty="0" smtClean="0">
                <a:solidFill>
                  <a:schemeClr val="tx1"/>
                </a:solidFill>
              </a:rPr>
              <a:t>Percent of population with bachelor’s degree or higher (2009)</a:t>
            </a:r>
          </a:p>
        </p:txBody>
      </p:sp>
      <p:sp>
        <p:nvSpPr>
          <p:cNvPr id="2052" name="Text Box 7"/>
          <p:cNvSpPr txBox="1">
            <a:spLocks noChangeArrowheads="1"/>
          </p:cNvSpPr>
          <p:nvPr/>
        </p:nvSpPr>
        <p:spPr bwMode="auto">
          <a:xfrm>
            <a:off x="0" y="6553200"/>
            <a:ext cx="9144000" cy="244475"/>
          </a:xfrm>
          <a:prstGeom prst="rect">
            <a:avLst/>
          </a:prstGeom>
          <a:noFill/>
          <a:ln w="9525">
            <a:noFill/>
            <a:miter lim="800000"/>
            <a:headEnd/>
            <a:tailEnd/>
          </a:ln>
        </p:spPr>
        <p:txBody>
          <a:bodyPr>
            <a:spAutoFit/>
          </a:bodyPr>
          <a:lstStyle/>
          <a:p>
            <a:pPr algn="ctr" fontAlgn="base">
              <a:spcBef>
                <a:spcPct val="50000"/>
              </a:spcBef>
              <a:spcAft>
                <a:spcPct val="0"/>
              </a:spcAft>
            </a:pPr>
            <a:r>
              <a:rPr lang="en-US" sz="1000" dirty="0">
                <a:solidFill>
                  <a:srgbClr val="000000"/>
                </a:solidFill>
              </a:rPr>
              <a:t>Source:  U.S. Census Bureau, 2010 American Community Survey, 2009 Table B15001. Note:  Population 25 years and over.</a:t>
            </a:r>
          </a:p>
        </p:txBody>
      </p:sp>
      <p:sp>
        <p:nvSpPr>
          <p:cNvPr id="2053" name="Text Box 8"/>
          <p:cNvSpPr txBox="1">
            <a:spLocks noChangeArrowheads="1"/>
          </p:cNvSpPr>
          <p:nvPr/>
        </p:nvSpPr>
        <p:spPr bwMode="auto">
          <a:xfrm>
            <a:off x="4800600" y="4114800"/>
            <a:ext cx="609600" cy="515938"/>
          </a:xfrm>
          <a:prstGeom prst="rect">
            <a:avLst/>
          </a:prstGeom>
          <a:noFill/>
          <a:ln w="9525">
            <a:noFill/>
            <a:miter lim="800000"/>
            <a:headEnd/>
            <a:tailEnd/>
          </a:ln>
        </p:spPr>
        <p:txBody>
          <a:bodyPr>
            <a:spAutoFit/>
          </a:bodyPr>
          <a:lstStyle/>
          <a:p>
            <a:pPr algn="ctr" fontAlgn="base">
              <a:spcBef>
                <a:spcPct val="50000"/>
              </a:spcBef>
              <a:spcAft>
                <a:spcPct val="0"/>
              </a:spcAft>
            </a:pPr>
            <a:r>
              <a:rPr lang="en-US" sz="1100" b="1" dirty="0">
                <a:solidFill>
                  <a:srgbClr val="000000"/>
                </a:solidFill>
              </a:rPr>
              <a:t>18.9%</a:t>
            </a:r>
          </a:p>
          <a:p>
            <a:pPr algn="ctr" fontAlgn="base">
              <a:spcBef>
                <a:spcPct val="50000"/>
              </a:spcBef>
              <a:spcAft>
                <a:spcPct val="0"/>
              </a:spcAft>
            </a:pPr>
            <a:r>
              <a:rPr lang="en-US" sz="1100" b="1" dirty="0">
                <a:solidFill>
                  <a:srgbClr val="000000"/>
                </a:solidFill>
              </a:rPr>
              <a:t>(50</a:t>
            </a:r>
            <a:r>
              <a:rPr lang="en-US" sz="1100" b="1" baseline="30000" dirty="0">
                <a:solidFill>
                  <a:srgbClr val="000000"/>
                </a:solidFill>
              </a:rPr>
              <a:t>th</a:t>
            </a:r>
            <a:r>
              <a:rPr lang="en-US" sz="1100" b="1" dirty="0">
                <a:solidFill>
                  <a:srgbClr val="000000"/>
                </a:solidFill>
              </a:rPr>
              <a:t>)</a:t>
            </a:r>
          </a:p>
        </p:txBody>
      </p:sp>
      <p:sp>
        <p:nvSpPr>
          <p:cNvPr id="2057" name="Text Box 13"/>
          <p:cNvSpPr txBox="1">
            <a:spLocks noChangeArrowheads="1"/>
          </p:cNvSpPr>
          <p:nvPr/>
        </p:nvSpPr>
        <p:spPr bwMode="auto">
          <a:xfrm>
            <a:off x="6477000" y="3276600"/>
            <a:ext cx="609600" cy="51552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100" dirty="0">
                <a:solidFill>
                  <a:srgbClr val="000000"/>
                </a:solidFill>
              </a:rPr>
              <a:t>17.3%</a:t>
            </a:r>
          </a:p>
          <a:p>
            <a:pPr algn="ctr" fontAlgn="base">
              <a:spcBef>
                <a:spcPct val="50000"/>
              </a:spcBef>
              <a:spcAft>
                <a:spcPct val="0"/>
              </a:spcAft>
            </a:pPr>
            <a:r>
              <a:rPr lang="en-US" sz="1100" dirty="0">
                <a:solidFill>
                  <a:srgbClr val="000000"/>
                </a:solidFill>
              </a:rPr>
              <a:t>(51</a:t>
            </a:r>
            <a:r>
              <a:rPr lang="en-US" sz="1100" baseline="30000" dirty="0">
                <a:solidFill>
                  <a:srgbClr val="000000"/>
                </a:solidFill>
              </a:rPr>
              <a:t>st</a:t>
            </a:r>
            <a:r>
              <a:rPr lang="en-US" sz="1100" dirty="0">
                <a:solidFill>
                  <a:srgbClr val="000000"/>
                </a:solidFill>
              </a:rPr>
              <a:t>)</a:t>
            </a:r>
          </a:p>
        </p:txBody>
      </p:sp>
      <p:sp>
        <p:nvSpPr>
          <p:cNvPr id="2060" name="Text Box 20"/>
          <p:cNvSpPr txBox="1">
            <a:spLocks noChangeArrowheads="1"/>
          </p:cNvSpPr>
          <p:nvPr/>
        </p:nvSpPr>
        <p:spPr bwMode="auto">
          <a:xfrm>
            <a:off x="7696200" y="3429000"/>
            <a:ext cx="1219200" cy="261610"/>
          </a:xfrm>
          <a:prstGeom prst="rect">
            <a:avLst/>
          </a:prstGeom>
          <a:noFill/>
          <a:ln w="9525">
            <a:noFill/>
            <a:miter lim="800000"/>
            <a:headEnd/>
            <a:tailEnd/>
          </a:ln>
        </p:spPr>
        <p:txBody>
          <a:bodyPr wrap="square">
            <a:spAutoFit/>
          </a:bodyPr>
          <a:lstStyle/>
          <a:p>
            <a:pPr fontAlgn="base">
              <a:spcBef>
                <a:spcPct val="50000"/>
              </a:spcBef>
              <a:spcAft>
                <a:spcPct val="0"/>
              </a:spcAft>
            </a:pPr>
            <a:r>
              <a:rPr lang="en-US" sz="1100" dirty="0">
                <a:solidFill>
                  <a:srgbClr val="000000"/>
                </a:solidFill>
              </a:rPr>
              <a:t>48.5% (DC 1</a:t>
            </a:r>
            <a:r>
              <a:rPr lang="en-US" sz="1100" baseline="30000" dirty="0">
                <a:solidFill>
                  <a:srgbClr val="000000"/>
                </a:solidFill>
              </a:rPr>
              <a:t>st</a:t>
            </a:r>
            <a:r>
              <a:rPr lang="en-US" sz="1100" dirty="0">
                <a:solidFill>
                  <a:srgbClr val="000000"/>
                </a:solidFill>
              </a:rPr>
              <a:t>)</a:t>
            </a:r>
          </a:p>
        </p:txBody>
      </p:sp>
      <p:sp>
        <p:nvSpPr>
          <p:cNvPr id="2061" name="Line 21"/>
          <p:cNvSpPr>
            <a:spLocks noChangeShapeType="1"/>
          </p:cNvSpPr>
          <p:nvPr/>
        </p:nvSpPr>
        <p:spPr bwMode="auto">
          <a:xfrm>
            <a:off x="7315200" y="3429000"/>
            <a:ext cx="457200" cy="76200"/>
          </a:xfrm>
          <a:prstGeom prst="line">
            <a:avLst/>
          </a:prstGeom>
          <a:noFill/>
          <a:ln w="9525">
            <a:solidFill>
              <a:schemeClr val="tx1"/>
            </a:solidFill>
            <a:round/>
            <a:headEnd/>
            <a:tailEnd/>
          </a:ln>
        </p:spPr>
        <p:txBody>
          <a:bodyP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15472650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p:cNvGraphicFramePr>
            <a:graphicFrameLocks noGrp="1" noChangeAspect="1"/>
          </p:cNvGraphicFramePr>
          <p:nvPr>
            <p:ph idx="1"/>
          </p:nvPr>
        </p:nvGraphicFramePr>
        <p:xfrm>
          <a:off x="2201863" y="3028950"/>
          <a:ext cx="6624637" cy="2990850"/>
        </p:xfrm>
        <a:graphic>
          <a:graphicData uri="http://schemas.openxmlformats.org/drawingml/2006/chart">
            <c:chart xmlns:c="http://schemas.openxmlformats.org/drawingml/2006/chart" xmlns:r="http://schemas.openxmlformats.org/officeDocument/2006/relationships" r:id="rId3"/>
          </a:graphicData>
        </a:graphic>
      </p:graphicFrame>
      <p:sp>
        <p:nvSpPr>
          <p:cNvPr id="1033220" name="Text Box 4"/>
          <p:cNvSpPr txBox="1">
            <a:spLocks noChangeArrowheads="1"/>
          </p:cNvSpPr>
          <p:nvPr/>
        </p:nvSpPr>
        <p:spPr bwMode="auto">
          <a:xfrm>
            <a:off x="1676400" y="1461448"/>
            <a:ext cx="6934200" cy="1785104"/>
          </a:xfrm>
          <a:prstGeom prst="rect">
            <a:avLst/>
          </a:prstGeom>
          <a:noFill/>
          <a:ln w="9525">
            <a:noFill/>
            <a:miter lim="800000"/>
            <a:headEnd/>
            <a:tailEnd/>
          </a:ln>
          <a:effectLst/>
        </p:spPr>
        <p:txBody>
          <a:bodyPr>
            <a:spAutoFit/>
          </a:bodyPr>
          <a:lstStyle/>
          <a:p>
            <a:pPr fontAlgn="base">
              <a:spcBef>
                <a:spcPct val="0"/>
              </a:spcBef>
              <a:spcAft>
                <a:spcPct val="0"/>
              </a:spcAft>
            </a:pPr>
            <a:r>
              <a:rPr lang="en-US" sz="2200" b="1" dirty="0">
                <a:solidFill>
                  <a:srgbClr val="000000"/>
                </a:solidFill>
              </a:rPr>
              <a:t>Six-Year Graduation </a:t>
            </a:r>
            <a:r>
              <a:rPr lang="en-US" sz="2200" b="1" u="sng" dirty="0">
                <a:solidFill>
                  <a:srgbClr val="000000"/>
                </a:solidFill>
              </a:rPr>
              <a:t>Rates</a:t>
            </a:r>
            <a:r>
              <a:rPr lang="en-US" sz="2200" b="1" dirty="0">
                <a:solidFill>
                  <a:srgbClr val="000000"/>
                </a:solidFill>
              </a:rPr>
              <a:t> in 2008</a:t>
            </a:r>
          </a:p>
          <a:p>
            <a:pPr fontAlgn="base">
              <a:spcBef>
                <a:spcPct val="0"/>
              </a:spcBef>
              <a:spcAft>
                <a:spcPct val="0"/>
              </a:spcAft>
            </a:pPr>
            <a:r>
              <a:rPr lang="en-US" sz="2200" b="1" dirty="0">
                <a:solidFill>
                  <a:srgbClr val="000000"/>
                </a:solidFill>
              </a:rPr>
              <a:t>for First-Time, Full-Time Freshmen Who Entered </a:t>
            </a:r>
          </a:p>
          <a:p>
            <a:pPr fontAlgn="base">
              <a:spcBef>
                <a:spcPct val="0"/>
              </a:spcBef>
              <a:spcAft>
                <a:spcPct val="0"/>
              </a:spcAft>
            </a:pPr>
            <a:r>
              <a:rPr lang="en-US" sz="2200" b="1" dirty="0">
                <a:solidFill>
                  <a:srgbClr val="000000"/>
                </a:solidFill>
              </a:rPr>
              <a:t>Public Four-Year Colleges and Universities </a:t>
            </a:r>
          </a:p>
          <a:p>
            <a:pPr fontAlgn="base">
              <a:spcBef>
                <a:spcPct val="0"/>
              </a:spcBef>
              <a:spcAft>
                <a:spcPct val="0"/>
              </a:spcAft>
            </a:pPr>
            <a:r>
              <a:rPr lang="en-US" sz="2200" b="1" dirty="0">
                <a:solidFill>
                  <a:srgbClr val="000000"/>
                </a:solidFill>
              </a:rPr>
              <a:t>in Fall 2002</a:t>
            </a:r>
          </a:p>
          <a:p>
            <a:pPr fontAlgn="base">
              <a:spcBef>
                <a:spcPct val="0"/>
              </a:spcBef>
              <a:spcAft>
                <a:spcPct val="0"/>
              </a:spcAft>
            </a:pPr>
            <a:endParaRPr lang="en-US" sz="2200" b="1" dirty="0">
              <a:solidFill>
                <a:srgbClr val="000000"/>
              </a:solidFill>
            </a:endParaRPr>
          </a:p>
        </p:txBody>
      </p:sp>
      <p:sp>
        <p:nvSpPr>
          <p:cNvPr id="1033221" name="Rectangle 5"/>
          <p:cNvSpPr>
            <a:spLocks noChangeArrowheads="1"/>
          </p:cNvSpPr>
          <p:nvPr/>
        </p:nvSpPr>
        <p:spPr bwMode="auto">
          <a:xfrm>
            <a:off x="2438400" y="304800"/>
            <a:ext cx="5943600" cy="914400"/>
          </a:xfrm>
          <a:prstGeom prst="rect">
            <a:avLst/>
          </a:prstGeom>
          <a:noFill/>
          <a:ln w="9525">
            <a:noFill/>
            <a:miter lim="800000"/>
            <a:headEnd/>
            <a:tailEnd/>
          </a:ln>
          <a:effectLst/>
        </p:spPr>
        <p:txBody>
          <a:bodyPr anchor="ctr"/>
          <a:lstStyle/>
          <a:p>
            <a:pPr fontAlgn="base">
              <a:spcBef>
                <a:spcPct val="0"/>
              </a:spcBef>
              <a:spcAft>
                <a:spcPct val="0"/>
              </a:spcAft>
            </a:pPr>
            <a:endParaRPr lang="en-US" sz="3600" b="1">
              <a:solidFill>
                <a:srgbClr val="000080"/>
              </a:solidFill>
            </a:endParaRPr>
          </a:p>
        </p:txBody>
      </p:sp>
      <p:sp>
        <p:nvSpPr>
          <p:cNvPr id="9" name="Rectangle 82"/>
          <p:cNvSpPr txBox="1">
            <a:spLocks noChangeArrowheads="1"/>
          </p:cNvSpPr>
          <p:nvPr/>
        </p:nvSpPr>
        <p:spPr bwMode="auto">
          <a:xfrm>
            <a:off x="-152400" y="533400"/>
            <a:ext cx="9144000" cy="838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indent="-342900" algn="ctr" fontAlgn="base">
              <a:spcBef>
                <a:spcPct val="0"/>
              </a:spcBef>
              <a:spcAft>
                <a:spcPct val="0"/>
              </a:spcAft>
              <a:buClr>
                <a:srgbClr val="800000"/>
              </a:buClr>
              <a:defRPr/>
            </a:pPr>
            <a:r>
              <a:rPr lang="en-US" sz="3200" dirty="0">
                <a:solidFill>
                  <a:srgbClr val="D1282E"/>
                </a:solidFill>
                <a:latin typeface="Arial Black"/>
              </a:rPr>
              <a:t>Postsecondary Certificates &amp; Degrees</a:t>
            </a:r>
          </a:p>
        </p:txBody>
      </p:sp>
      <p:sp>
        <p:nvSpPr>
          <p:cNvPr id="8" name="Text Box 88"/>
          <p:cNvSpPr txBox="1">
            <a:spLocks noChangeArrowheads="1"/>
          </p:cNvSpPr>
          <p:nvPr/>
        </p:nvSpPr>
        <p:spPr bwMode="auto">
          <a:xfrm>
            <a:off x="1443060" y="6564907"/>
            <a:ext cx="5740400" cy="304800"/>
          </a:xfrm>
          <a:prstGeom prst="rect">
            <a:avLst/>
          </a:prstGeom>
          <a:noFill/>
          <a:ln w="9525">
            <a:noFill/>
            <a:miter lim="800000"/>
            <a:headEnd/>
            <a:tailEnd/>
          </a:ln>
          <a:effectLst/>
        </p:spPr>
        <p:txBody>
          <a:bodyPr>
            <a:spAutoFit/>
          </a:bodyPr>
          <a:lstStyle/>
          <a:p>
            <a:pPr marL="749300" indent="-749300" fontAlgn="base">
              <a:spcBef>
                <a:spcPct val="50000"/>
              </a:spcBef>
              <a:spcAft>
                <a:spcPct val="0"/>
              </a:spcAft>
            </a:pPr>
            <a:r>
              <a:rPr lang="en-US" sz="1400" dirty="0">
                <a:solidFill>
                  <a:srgbClr val="000000"/>
                </a:solidFill>
              </a:rPr>
              <a:t>Source: SREB-State Data Exchange</a:t>
            </a:r>
          </a:p>
        </p:txBody>
      </p:sp>
    </p:spTree>
    <p:extLst>
      <p:ext uri="{BB962C8B-B14F-4D97-AF65-F5344CB8AC3E}">
        <p14:creationId xmlns:p14="http://schemas.microsoft.com/office/powerpoint/2010/main" val="6020442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By the end of this decade, more than 60% of jobs will require college education</a:t>
            </a:r>
            <a:r>
              <a:rPr lang="en-US" sz="3200" b="1" baseline="30000" dirty="0" smtClean="0"/>
              <a:t>1</a:t>
            </a:r>
            <a:endParaRPr lang="en-US" sz="3200" b="1" baseline="30000" dirty="0"/>
          </a:p>
        </p:txBody>
      </p:sp>
      <p:graphicFrame>
        <p:nvGraphicFramePr>
          <p:cNvPr id="4" name="Content Placeholder 3"/>
          <p:cNvGraphicFramePr>
            <a:graphicFrameLocks noGrp="1"/>
          </p:cNvGraphicFramePr>
          <p:nvPr>
            <p:ph idx="1"/>
          </p:nvPr>
        </p:nvGraphicFramePr>
        <p:xfrm>
          <a:off x="2057400" y="2209800"/>
          <a:ext cx="64770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410200" y="2819400"/>
            <a:ext cx="914400" cy="523220"/>
          </a:xfrm>
          <a:prstGeom prst="rect">
            <a:avLst/>
          </a:prstGeom>
          <a:noFill/>
        </p:spPr>
        <p:txBody>
          <a:bodyPr wrap="square" rtlCol="0" anchor="ctr" anchorCtr="0">
            <a:spAutoFit/>
          </a:bodyPr>
          <a:lstStyle/>
          <a:p>
            <a:pPr algn="ctr"/>
            <a:r>
              <a:rPr lang="en-US" sz="2800" b="1" dirty="0">
                <a:solidFill>
                  <a:prstClr val="white"/>
                </a:solidFill>
              </a:rPr>
              <a:t>26%</a:t>
            </a:r>
          </a:p>
        </p:txBody>
      </p:sp>
      <p:sp>
        <p:nvSpPr>
          <p:cNvPr id="6" name="TextBox 5"/>
          <p:cNvSpPr txBox="1"/>
          <p:nvPr/>
        </p:nvSpPr>
        <p:spPr>
          <a:xfrm>
            <a:off x="381000" y="2667000"/>
            <a:ext cx="3352800" cy="1200329"/>
          </a:xfrm>
          <a:prstGeom prst="rect">
            <a:avLst/>
          </a:prstGeom>
          <a:noFill/>
        </p:spPr>
        <p:txBody>
          <a:bodyPr wrap="square" rtlCol="0">
            <a:spAutoFit/>
          </a:bodyPr>
          <a:lstStyle/>
          <a:p>
            <a:r>
              <a:rPr lang="en-US" sz="2400" dirty="0">
                <a:solidFill>
                  <a:srgbClr val="FF0000"/>
                </a:solidFill>
              </a:rPr>
              <a:t>Today, 26% of Arkansas’s young adults aged 25-34 have a college degree.</a:t>
            </a:r>
            <a:r>
              <a:rPr lang="en-US" sz="2400" baseline="30000" dirty="0">
                <a:solidFill>
                  <a:srgbClr val="FF0000"/>
                </a:solidFill>
              </a:rPr>
              <a:t>2</a:t>
            </a:r>
          </a:p>
        </p:txBody>
      </p:sp>
      <p:sp>
        <p:nvSpPr>
          <p:cNvPr id="7" name="TextBox 6"/>
          <p:cNvSpPr txBox="1"/>
          <p:nvPr/>
        </p:nvSpPr>
        <p:spPr>
          <a:xfrm>
            <a:off x="228600" y="6088559"/>
            <a:ext cx="8915400" cy="738664"/>
          </a:xfrm>
          <a:prstGeom prst="rect">
            <a:avLst/>
          </a:prstGeom>
          <a:noFill/>
        </p:spPr>
        <p:txBody>
          <a:bodyPr wrap="square" rtlCol="0">
            <a:spAutoFit/>
          </a:bodyPr>
          <a:lstStyle/>
          <a:p>
            <a:r>
              <a:rPr lang="en-US" sz="1050" baseline="30000" dirty="0">
                <a:solidFill>
                  <a:prstClr val="black"/>
                </a:solidFill>
              </a:rPr>
              <a:t>1</a:t>
            </a:r>
            <a:r>
              <a:rPr lang="en-US" sz="1050" dirty="0">
                <a:solidFill>
                  <a:prstClr val="black"/>
                </a:solidFill>
              </a:rPr>
              <a:t> Carnevale, T., Georgetown University Center on Education and the Workforce, 2009. High-growth fields based on national projections of total new and replacement jobs. </a:t>
            </a:r>
            <a:r>
              <a:rPr lang="en-US" sz="1050" dirty="0">
                <a:solidFill>
                  <a:prstClr val="black"/>
                </a:solidFill>
                <a:hlinkClick r:id="rId3"/>
              </a:rPr>
              <a:t>http://cew.georgetown.edu/research/jobs/79012.html</a:t>
            </a:r>
            <a:endParaRPr lang="en-US" sz="1050" dirty="0">
              <a:solidFill>
                <a:prstClr val="black"/>
              </a:solidFill>
            </a:endParaRPr>
          </a:p>
          <a:p>
            <a:r>
              <a:rPr lang="en-US" sz="1050" baseline="30000" dirty="0">
                <a:solidFill>
                  <a:prstClr val="black"/>
                </a:solidFill>
              </a:rPr>
              <a:t>2</a:t>
            </a:r>
            <a:r>
              <a:rPr lang="en-US" sz="1050" dirty="0">
                <a:solidFill>
                  <a:prstClr val="black"/>
                </a:solidFill>
              </a:rPr>
              <a:t> “College degree” means an associate degree, bachelor’s degree, or higher. National Center for Higher Education Management Systems (NCHEMS), 2008 (from U.S. Census Bureau, 2008 American Community Survey Public Use Microdata Sample File.) </a:t>
            </a:r>
            <a:r>
              <a:rPr lang="en-US" sz="1050" dirty="0">
                <a:solidFill>
                  <a:prstClr val="black"/>
                </a:solidFill>
                <a:hlinkClick r:id="rId4"/>
              </a:rPr>
              <a:t>http://www.higheredinfo.org</a:t>
            </a:r>
            <a:endParaRPr lang="en-US" sz="1050" dirty="0">
              <a:solidFill>
                <a:prstClr val="black"/>
              </a:solidFill>
            </a:endParaRPr>
          </a:p>
        </p:txBody>
      </p:sp>
      <p:sp>
        <p:nvSpPr>
          <p:cNvPr id="9" name="TextBox 8"/>
          <p:cNvSpPr txBox="1"/>
          <p:nvPr/>
        </p:nvSpPr>
        <p:spPr>
          <a:xfrm>
            <a:off x="6477000" y="5105400"/>
            <a:ext cx="2362200" cy="461665"/>
          </a:xfrm>
          <a:prstGeom prst="rect">
            <a:avLst/>
          </a:prstGeom>
          <a:solidFill>
            <a:srgbClr val="FFFF00"/>
          </a:solidFill>
        </p:spPr>
        <p:txBody>
          <a:bodyPr wrap="square" rtlCol="0">
            <a:spAutoFit/>
          </a:bodyPr>
          <a:lstStyle/>
          <a:p>
            <a:pPr algn="ctr"/>
            <a:r>
              <a:rPr lang="en-US" sz="2400" b="1" dirty="0">
                <a:solidFill>
                  <a:prstClr val="black"/>
                </a:solidFill>
              </a:rPr>
              <a:t>Is 26% enough?</a:t>
            </a:r>
          </a:p>
        </p:txBody>
      </p:sp>
      <p:sp>
        <p:nvSpPr>
          <p:cNvPr id="11" name="Slide Number Placeholder 10"/>
          <p:cNvSpPr>
            <a:spLocks noGrp="1"/>
          </p:cNvSpPr>
          <p:nvPr>
            <p:ph type="sldNum" sz="quarter" idx="12"/>
          </p:nvPr>
        </p:nvSpPr>
        <p:spPr/>
        <p:txBody>
          <a:bodyPr/>
          <a:lstStyle/>
          <a:p>
            <a:fld id="{38B2C8D6-1516-4A89-A608-849D2A60386F}" type="slidenum">
              <a:rPr lang="en-US" smtClean="0">
                <a:solidFill>
                  <a:prstClr val="black">
                    <a:tint val="75000"/>
                  </a:prstClr>
                </a:solidFill>
              </a:rPr>
              <a:pPr/>
              <a:t>25</a:t>
            </a:fld>
            <a:endParaRPr lang="en-US">
              <a:solidFill>
                <a:prstClr val="black">
                  <a:tint val="75000"/>
                </a:prstClr>
              </a:solidFill>
            </a:endParaRPr>
          </a:p>
        </p:txBody>
      </p:sp>
    </p:spTree>
    <p:extLst>
      <p:ext uri="{BB962C8B-B14F-4D97-AF65-F5344CB8AC3E}">
        <p14:creationId xmlns:p14="http://schemas.microsoft.com/office/powerpoint/2010/main" val="40681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percentage of young adults (25-34) with a college degree</a:t>
            </a:r>
            <a:r>
              <a:rPr lang="en-US" sz="4000" baseline="30000" dirty="0" smtClean="0"/>
              <a:t>3</a:t>
            </a:r>
            <a:endParaRPr lang="en-US" baseline="30000" dirty="0"/>
          </a:p>
        </p:txBody>
      </p:sp>
      <p:sp>
        <p:nvSpPr>
          <p:cNvPr id="7" name="TextBox 6"/>
          <p:cNvSpPr txBox="1"/>
          <p:nvPr/>
        </p:nvSpPr>
        <p:spPr>
          <a:xfrm>
            <a:off x="228600" y="6366302"/>
            <a:ext cx="8915400" cy="415498"/>
          </a:xfrm>
          <a:prstGeom prst="rect">
            <a:avLst/>
          </a:prstGeom>
          <a:noFill/>
        </p:spPr>
        <p:txBody>
          <a:bodyPr wrap="square" rtlCol="0">
            <a:spAutoFit/>
          </a:bodyPr>
          <a:lstStyle/>
          <a:p>
            <a:r>
              <a:rPr lang="en-US" sz="1050" baseline="30000" dirty="0">
                <a:solidFill>
                  <a:prstClr val="black"/>
                </a:solidFill>
              </a:rPr>
              <a:t>3</a:t>
            </a:r>
            <a:r>
              <a:rPr lang="en-US" sz="1050" dirty="0">
                <a:solidFill>
                  <a:prstClr val="black"/>
                </a:solidFill>
              </a:rPr>
              <a:t> “College degree” means an associate degree, bachelor’s degree, or higher. National Center for Higher Education Management Systems (NCHEMS), 2008 (from U.S. Census Bureau, 2008 American Community Survey Public Use Microdata Sample File.) </a:t>
            </a:r>
            <a:r>
              <a:rPr lang="en-US" sz="1050" dirty="0">
                <a:solidFill>
                  <a:prstClr val="black"/>
                </a:solidFill>
                <a:hlinkClick r:id="rId2"/>
              </a:rPr>
              <a:t>http://www.higheredinfo.org</a:t>
            </a:r>
            <a:endParaRPr lang="en-US" sz="1050" dirty="0">
              <a:solidFill>
                <a:prstClr val="black"/>
              </a:solidFill>
            </a:endParaRPr>
          </a:p>
        </p:txBody>
      </p:sp>
      <p:pic>
        <p:nvPicPr>
          <p:cNvPr id="1026" name="Picture 2"/>
          <p:cNvPicPr>
            <a:picLocks noChangeAspect="1" noChangeArrowheads="1"/>
          </p:cNvPicPr>
          <p:nvPr/>
        </p:nvPicPr>
        <p:blipFill>
          <a:blip r:embed="rId3" cstate="print"/>
          <a:srcRect/>
          <a:stretch>
            <a:fillRect/>
          </a:stretch>
        </p:blipFill>
        <p:spPr bwMode="auto">
          <a:xfrm>
            <a:off x="838200" y="76200"/>
            <a:ext cx="7315200" cy="6619143"/>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38B2C8D6-1516-4A89-A608-849D2A60386F}" type="slidenum">
              <a:rPr lang="en-US" smtClean="0">
                <a:solidFill>
                  <a:prstClr val="black">
                    <a:tint val="75000"/>
                  </a:prstClr>
                </a:solidFill>
              </a:rPr>
              <a:pPr/>
              <a:t>26</a:t>
            </a:fld>
            <a:endParaRPr lang="en-US">
              <a:solidFill>
                <a:prstClr val="black">
                  <a:tint val="75000"/>
                </a:prstClr>
              </a:solidFill>
            </a:endParaRPr>
          </a:p>
        </p:txBody>
      </p:sp>
    </p:spTree>
    <p:extLst>
      <p:ext uri="{BB962C8B-B14F-4D97-AF65-F5344CB8AC3E}">
        <p14:creationId xmlns:p14="http://schemas.microsoft.com/office/powerpoint/2010/main" val="27624602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percentage of young adults (25-34) with a college degree</a:t>
            </a:r>
            <a:r>
              <a:rPr lang="en-US" sz="4000" baseline="30000" dirty="0" smtClean="0"/>
              <a:t>3</a:t>
            </a:r>
            <a:endParaRPr lang="en-US" baseline="30000" dirty="0"/>
          </a:p>
        </p:txBody>
      </p:sp>
      <p:sp>
        <p:nvSpPr>
          <p:cNvPr id="7" name="TextBox 6"/>
          <p:cNvSpPr txBox="1"/>
          <p:nvPr/>
        </p:nvSpPr>
        <p:spPr>
          <a:xfrm>
            <a:off x="228600" y="6366302"/>
            <a:ext cx="8915400" cy="415498"/>
          </a:xfrm>
          <a:prstGeom prst="rect">
            <a:avLst/>
          </a:prstGeom>
          <a:noFill/>
        </p:spPr>
        <p:txBody>
          <a:bodyPr wrap="square" rtlCol="0">
            <a:spAutoFit/>
          </a:bodyPr>
          <a:lstStyle/>
          <a:p>
            <a:r>
              <a:rPr lang="en-US" sz="1050" baseline="30000" dirty="0">
                <a:solidFill>
                  <a:prstClr val="black"/>
                </a:solidFill>
              </a:rPr>
              <a:t>3</a:t>
            </a:r>
            <a:r>
              <a:rPr lang="en-US" sz="1050" dirty="0">
                <a:solidFill>
                  <a:prstClr val="black"/>
                </a:solidFill>
              </a:rPr>
              <a:t> “College degree” means an associate degree, bachelor’s degree, or higher. National Center for Higher Education Management Systems (NCHEMS), 2008 (from U.S. Census Bureau, 2008 American Community Survey Public Use Microdata Sample File.) </a:t>
            </a:r>
            <a:r>
              <a:rPr lang="en-US" sz="1050" dirty="0">
                <a:solidFill>
                  <a:prstClr val="black"/>
                </a:solidFill>
                <a:hlinkClick r:id="rId2"/>
              </a:rPr>
              <a:t>http://www.higheredinfo.org</a:t>
            </a:r>
            <a:endParaRPr lang="en-US" sz="1050" dirty="0">
              <a:solidFill>
                <a:prstClr val="black"/>
              </a:solidFill>
            </a:endParaRPr>
          </a:p>
        </p:txBody>
      </p:sp>
      <p:graphicFrame>
        <p:nvGraphicFramePr>
          <p:cNvPr id="6" name="Chart 5"/>
          <p:cNvGraphicFramePr/>
          <p:nvPr/>
        </p:nvGraphicFramePr>
        <p:xfrm>
          <a:off x="0" y="1397000"/>
          <a:ext cx="9144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38B2C8D6-1516-4A89-A608-849D2A60386F}" type="slidenum">
              <a:rPr lang="en-US" smtClean="0">
                <a:solidFill>
                  <a:prstClr val="black">
                    <a:tint val="75000"/>
                  </a:prstClr>
                </a:solidFill>
              </a:rPr>
              <a:pPr/>
              <a:t>27</a:t>
            </a:fld>
            <a:endParaRPr lang="en-US">
              <a:solidFill>
                <a:prstClr val="black">
                  <a:tint val="75000"/>
                </a:prstClr>
              </a:solidFill>
            </a:endParaRPr>
          </a:p>
        </p:txBody>
      </p:sp>
    </p:spTree>
    <p:extLst>
      <p:ext uri="{BB962C8B-B14F-4D97-AF65-F5344CB8AC3E}">
        <p14:creationId xmlns:p14="http://schemas.microsoft.com/office/powerpoint/2010/main" val="30106309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cew.georgetown.edu/images/CoverStrip_f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26920"/>
            <a:ext cx="8961591" cy="2362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80226" y="4767590"/>
            <a:ext cx="6765955" cy="523220"/>
          </a:xfrm>
          <a:prstGeom prst="rect">
            <a:avLst/>
          </a:prstGeom>
        </p:spPr>
        <p:txBody>
          <a:bodyPr wrap="none">
            <a:spAutoFit/>
          </a:bodyPr>
          <a:lstStyle/>
          <a:p>
            <a:r>
              <a:rPr lang="en-US" sz="2800" dirty="0">
                <a:solidFill>
                  <a:prstClr val="black"/>
                </a:solidFill>
                <a:hlinkClick r:id="rId3"/>
              </a:rPr>
              <a:t>http://cew.georgetown.edu/jobs2018/states</a:t>
            </a:r>
            <a:r>
              <a:rPr lang="en-US" dirty="0">
                <a:solidFill>
                  <a:prstClr val="black"/>
                </a:solidFill>
                <a:hlinkClick r:id="rId3"/>
              </a:rPr>
              <a:t>/</a:t>
            </a:r>
            <a:endParaRPr lang="en-US" dirty="0">
              <a:solidFill>
                <a:prstClr val="black"/>
              </a:solidFill>
            </a:endParaRPr>
          </a:p>
        </p:txBody>
      </p:sp>
    </p:spTree>
    <p:extLst>
      <p:ext uri="{BB962C8B-B14F-4D97-AF65-F5344CB8AC3E}">
        <p14:creationId xmlns:p14="http://schemas.microsoft.com/office/powerpoint/2010/main" val="2413513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1371600"/>
          </a:xfrm>
        </p:spPr>
        <p:txBody>
          <a:bodyPr>
            <a:noAutofit/>
          </a:bodyPr>
          <a:lstStyle/>
          <a:p>
            <a:r>
              <a:rPr lang="en-US" sz="3600" dirty="0" smtClean="0"/>
              <a:t>Arkansas’s rank in jobs forecasted for 2018 by education level unless there is a change in the education our of workforce</a:t>
            </a:r>
            <a:endParaRPr lang="en-US" sz="3600" dirty="0"/>
          </a:p>
        </p:txBody>
      </p:sp>
      <p:graphicFrame>
        <p:nvGraphicFramePr>
          <p:cNvPr id="4" name="Content Placeholder 3"/>
          <p:cNvGraphicFramePr>
            <a:graphicFrameLocks noGrp="1"/>
          </p:cNvGraphicFramePr>
          <p:nvPr>
            <p:ph idx="1"/>
          </p:nvPr>
        </p:nvGraphicFramePr>
        <p:xfrm>
          <a:off x="457200" y="2438400"/>
          <a:ext cx="8229600" cy="3200400"/>
        </p:xfrm>
        <a:graphic>
          <a:graphicData uri="http://schemas.openxmlformats.org/drawingml/2006/table">
            <a:tbl>
              <a:tblPr firstRow="1" bandRow="1">
                <a:tableStyleId>{5C22544A-7EE6-4342-B048-85BDC9FD1C3A}</a:tableStyleId>
              </a:tblPr>
              <a:tblGrid>
                <a:gridCol w="2743200"/>
                <a:gridCol w="2743200"/>
                <a:gridCol w="2743200"/>
              </a:tblGrid>
              <a:tr h="457200">
                <a:tc>
                  <a:txBody>
                    <a:bodyPr/>
                    <a:lstStyle/>
                    <a:p>
                      <a:pPr algn="ctr"/>
                      <a:r>
                        <a:rPr lang="en-US" dirty="0" smtClean="0"/>
                        <a:t>Education Level</a:t>
                      </a:r>
                      <a:endParaRPr lang="en-US" dirty="0"/>
                    </a:p>
                  </a:txBody>
                  <a:tcPr/>
                </a:tc>
                <a:tc>
                  <a:txBody>
                    <a:bodyPr/>
                    <a:lstStyle/>
                    <a:p>
                      <a:pPr algn="ctr"/>
                      <a:r>
                        <a:rPr lang="en-US" dirty="0" smtClean="0"/>
                        <a:t>2018 Jobs</a:t>
                      </a:r>
                      <a:endParaRPr lang="en-US" dirty="0"/>
                    </a:p>
                  </a:txBody>
                  <a:tcPr/>
                </a:tc>
                <a:tc>
                  <a:txBody>
                    <a:bodyPr/>
                    <a:lstStyle/>
                    <a:p>
                      <a:pPr algn="ctr"/>
                      <a:r>
                        <a:rPr lang="en-US" dirty="0" smtClean="0"/>
                        <a:t>Rank</a:t>
                      </a:r>
                      <a:endParaRPr lang="en-US" dirty="0"/>
                    </a:p>
                  </a:txBody>
                  <a:tcPr/>
                </a:tc>
              </a:tr>
              <a:tr h="457200">
                <a:tc>
                  <a:txBody>
                    <a:bodyPr/>
                    <a:lstStyle/>
                    <a:p>
                      <a:r>
                        <a:rPr lang="en-US" dirty="0" smtClean="0"/>
                        <a:t>High</a:t>
                      </a:r>
                      <a:r>
                        <a:rPr lang="en-US" baseline="0" dirty="0" smtClean="0"/>
                        <a:t> school dropouts</a:t>
                      </a:r>
                      <a:endParaRPr lang="en-US" dirty="0"/>
                    </a:p>
                  </a:txBody>
                  <a:tcPr/>
                </a:tc>
                <a:tc>
                  <a:txBody>
                    <a:bodyPr/>
                    <a:lstStyle/>
                    <a:p>
                      <a:pPr algn="ctr"/>
                      <a:r>
                        <a:rPr lang="en-US" dirty="0" smtClean="0"/>
                        <a:t>178,000</a:t>
                      </a:r>
                      <a:endParaRPr lang="en-US" dirty="0"/>
                    </a:p>
                  </a:txBody>
                  <a:tcPr/>
                </a:tc>
                <a:tc>
                  <a:txBody>
                    <a:bodyPr/>
                    <a:lstStyle/>
                    <a:p>
                      <a:pPr algn="ctr"/>
                      <a:r>
                        <a:rPr lang="en-US" dirty="0" smtClean="0"/>
                        <a:t>9</a:t>
                      </a:r>
                      <a:endParaRPr lang="en-US" dirty="0"/>
                    </a:p>
                  </a:txBody>
                  <a:tcPr/>
                </a:tc>
              </a:tr>
              <a:tr h="457200">
                <a:tc>
                  <a:txBody>
                    <a:bodyPr/>
                    <a:lstStyle/>
                    <a:p>
                      <a:r>
                        <a:rPr lang="en-US" dirty="0" smtClean="0"/>
                        <a:t>High school graduates</a:t>
                      </a:r>
                      <a:endParaRPr lang="en-US" dirty="0"/>
                    </a:p>
                  </a:txBody>
                  <a:tcPr/>
                </a:tc>
                <a:tc>
                  <a:txBody>
                    <a:bodyPr/>
                    <a:lstStyle/>
                    <a:p>
                      <a:pPr algn="ctr"/>
                      <a:r>
                        <a:rPr lang="en-US" dirty="0" smtClean="0"/>
                        <a:t>519,000</a:t>
                      </a:r>
                      <a:endParaRPr lang="en-US" dirty="0"/>
                    </a:p>
                  </a:txBody>
                  <a:tcPr/>
                </a:tc>
                <a:tc>
                  <a:txBody>
                    <a:bodyPr/>
                    <a:lstStyle/>
                    <a:p>
                      <a:pPr algn="ctr"/>
                      <a:r>
                        <a:rPr lang="en-US" dirty="0" smtClean="0"/>
                        <a:t>2</a:t>
                      </a:r>
                      <a:endParaRPr lang="en-US" dirty="0"/>
                    </a:p>
                  </a:txBody>
                  <a:tcPr/>
                </a:tc>
              </a:tr>
              <a:tr h="457200">
                <a:tc>
                  <a:txBody>
                    <a:bodyPr/>
                    <a:lstStyle/>
                    <a:p>
                      <a:r>
                        <a:rPr lang="en-US" dirty="0" smtClean="0"/>
                        <a:t>Some college</a:t>
                      </a:r>
                      <a:endParaRPr lang="en-US" dirty="0"/>
                    </a:p>
                  </a:txBody>
                  <a:tcPr/>
                </a:tc>
                <a:tc>
                  <a:txBody>
                    <a:bodyPr/>
                    <a:lstStyle/>
                    <a:p>
                      <a:pPr algn="ctr"/>
                      <a:r>
                        <a:rPr lang="en-US" dirty="0" smtClean="0"/>
                        <a:t>108,000</a:t>
                      </a:r>
                      <a:endParaRPr lang="en-US" dirty="0"/>
                    </a:p>
                  </a:txBody>
                  <a:tcPr/>
                </a:tc>
                <a:tc>
                  <a:txBody>
                    <a:bodyPr/>
                    <a:lstStyle/>
                    <a:p>
                      <a:pPr algn="ctr"/>
                      <a:r>
                        <a:rPr lang="en-US" dirty="0" smtClean="0"/>
                        <a:t>47</a:t>
                      </a:r>
                      <a:endParaRPr lang="en-US" dirty="0"/>
                    </a:p>
                  </a:txBody>
                  <a:tcPr/>
                </a:tc>
              </a:tr>
              <a:tr h="457200">
                <a:tc>
                  <a:txBody>
                    <a:bodyPr/>
                    <a:lstStyle/>
                    <a:p>
                      <a:r>
                        <a:rPr lang="en-US" dirty="0" smtClean="0"/>
                        <a:t>Associate’s</a:t>
                      </a:r>
                      <a:endParaRPr lang="en-US" dirty="0"/>
                    </a:p>
                  </a:txBody>
                  <a:tcPr/>
                </a:tc>
                <a:tc>
                  <a:txBody>
                    <a:bodyPr/>
                    <a:lstStyle/>
                    <a:p>
                      <a:pPr algn="ctr"/>
                      <a:r>
                        <a:rPr lang="en-US" dirty="0" smtClean="0"/>
                        <a:t>334,000</a:t>
                      </a:r>
                      <a:endParaRPr lang="en-US" dirty="0"/>
                    </a:p>
                  </a:txBody>
                  <a:tcPr/>
                </a:tc>
                <a:tc>
                  <a:txBody>
                    <a:bodyPr/>
                    <a:lstStyle/>
                    <a:p>
                      <a:pPr algn="ctr"/>
                      <a:r>
                        <a:rPr lang="en-US" dirty="0" smtClean="0"/>
                        <a:t>17</a:t>
                      </a:r>
                      <a:endParaRPr lang="en-US" dirty="0"/>
                    </a:p>
                  </a:txBody>
                  <a:tcPr/>
                </a:tc>
              </a:tr>
              <a:tr h="457200">
                <a:tc>
                  <a:txBody>
                    <a:bodyPr/>
                    <a:lstStyle/>
                    <a:p>
                      <a:r>
                        <a:rPr lang="en-US" dirty="0" smtClean="0"/>
                        <a:t>Bachelor’s</a:t>
                      </a:r>
                      <a:endParaRPr lang="en-US" dirty="0"/>
                    </a:p>
                  </a:txBody>
                  <a:tcPr/>
                </a:tc>
                <a:tc>
                  <a:txBody>
                    <a:bodyPr/>
                    <a:lstStyle/>
                    <a:p>
                      <a:pPr algn="ctr"/>
                      <a:r>
                        <a:rPr lang="en-US" dirty="0" smtClean="0"/>
                        <a:t>217,000</a:t>
                      </a:r>
                      <a:endParaRPr lang="en-US" dirty="0"/>
                    </a:p>
                  </a:txBody>
                  <a:tcPr/>
                </a:tc>
                <a:tc>
                  <a:txBody>
                    <a:bodyPr/>
                    <a:lstStyle/>
                    <a:p>
                      <a:pPr algn="ctr"/>
                      <a:r>
                        <a:rPr lang="en-US" dirty="0" smtClean="0"/>
                        <a:t>47</a:t>
                      </a:r>
                      <a:endParaRPr lang="en-US" dirty="0"/>
                    </a:p>
                  </a:txBody>
                  <a:tcPr/>
                </a:tc>
              </a:tr>
              <a:tr h="457200">
                <a:tc>
                  <a:txBody>
                    <a:bodyPr/>
                    <a:lstStyle/>
                    <a:p>
                      <a:r>
                        <a:rPr lang="en-US" dirty="0" smtClean="0"/>
                        <a:t>Graduate</a:t>
                      </a:r>
                      <a:endParaRPr lang="en-US" dirty="0"/>
                    </a:p>
                  </a:txBody>
                  <a:tcPr/>
                </a:tc>
                <a:tc>
                  <a:txBody>
                    <a:bodyPr/>
                    <a:lstStyle/>
                    <a:p>
                      <a:pPr algn="ctr"/>
                      <a:r>
                        <a:rPr lang="en-US" dirty="0" smtClean="0"/>
                        <a:t>92,000</a:t>
                      </a:r>
                      <a:endParaRPr lang="en-US" dirty="0"/>
                    </a:p>
                  </a:txBody>
                  <a:tcPr/>
                </a:tc>
                <a:tc>
                  <a:txBody>
                    <a:bodyPr/>
                    <a:lstStyle/>
                    <a:p>
                      <a:pPr algn="ctr"/>
                      <a:r>
                        <a:rPr lang="en-US" dirty="0" smtClean="0"/>
                        <a:t>51</a:t>
                      </a:r>
                      <a:endParaRPr lang="en-US" dirty="0"/>
                    </a:p>
                  </a:txBody>
                  <a:tcPr/>
                </a:tc>
              </a:tr>
            </a:tbl>
          </a:graphicData>
        </a:graphic>
      </p:graphicFrame>
    </p:spTree>
    <p:extLst>
      <p:ext uri="{BB962C8B-B14F-4D97-AF65-F5344CB8AC3E}">
        <p14:creationId xmlns:p14="http://schemas.microsoft.com/office/powerpoint/2010/main" val="34978793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1828800" y="2362200"/>
            <a:ext cx="5791200" cy="2246769"/>
          </a:xfrm>
          <a:prstGeom prst="rect">
            <a:avLst/>
          </a:prstGeom>
        </p:spPr>
        <p:txBody>
          <a:bodyPr wrap="square">
            <a:spAutoFit/>
          </a:bodyPr>
          <a:lstStyle/>
          <a:p>
            <a:r>
              <a:rPr lang="en-US" sz="2800" b="1" dirty="0" smtClean="0">
                <a:solidFill>
                  <a:srgbClr val="0070C0"/>
                </a:solidFill>
              </a:rPr>
              <a:t>National Center for Higher Education Management Systems’ (NCHEMS) Analysis and Recommendations on Improving the State’s Educational Attainment, due December 1, 2010. </a:t>
            </a:r>
            <a:endParaRPr lang="en-US" sz="2800" b="1" dirty="0">
              <a:solidFill>
                <a:srgbClr val="0070C0"/>
              </a:solidFill>
            </a:endParaRPr>
          </a:p>
        </p:txBody>
      </p:sp>
    </p:spTree>
    <p:extLst>
      <p:ext uri="{BB962C8B-B14F-4D97-AF65-F5344CB8AC3E}">
        <p14:creationId xmlns:p14="http://schemas.microsoft.com/office/powerpoint/2010/main" val="40530617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1074738"/>
            <a:ext cx="4152900" cy="2239962"/>
          </a:xfrm>
        </p:spPr>
        <p:txBody>
          <a:bodyPr>
            <a:noAutofit/>
          </a:bodyPr>
          <a:lstStyle/>
          <a:p>
            <a:r>
              <a:rPr lang="en-US" sz="2800" dirty="0" smtClean="0"/>
              <a:t>Percentage of jobs in 2018 that will require a postsecondary education, by state</a:t>
            </a:r>
            <a:endParaRPr lang="en-US" sz="2800" dirty="0"/>
          </a:p>
        </p:txBody>
      </p:sp>
      <p:graphicFrame>
        <p:nvGraphicFramePr>
          <p:cNvPr id="5" name="Chart 4"/>
          <p:cNvGraphicFramePr/>
          <p:nvPr>
            <p:extLst>
              <p:ext uri="{D42A27DB-BD31-4B8C-83A1-F6EECF244321}">
                <p14:modId xmlns:p14="http://schemas.microsoft.com/office/powerpoint/2010/main" val="2235009255"/>
              </p:ext>
            </p:extLst>
          </p:nvPr>
        </p:nvGraphicFramePr>
        <p:xfrm>
          <a:off x="228600" y="152400"/>
          <a:ext cx="6019800" cy="647700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rot="5400000" flipH="1" flipV="1">
            <a:off x="38100" y="3314700"/>
            <a:ext cx="6629400" cy="0"/>
          </a:xfrm>
          <a:prstGeom prst="line">
            <a:avLst/>
          </a:prstGeom>
          <a:ln w="44450">
            <a:solidFill>
              <a:schemeClr val="tx2">
                <a:alpha val="9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352800" y="4038600"/>
            <a:ext cx="2362200" cy="1200329"/>
          </a:xfrm>
          <a:prstGeom prst="rect">
            <a:avLst/>
          </a:prstGeom>
          <a:noFill/>
        </p:spPr>
        <p:txBody>
          <a:bodyPr wrap="square" rtlCol="0">
            <a:spAutoFit/>
          </a:bodyPr>
          <a:lstStyle/>
          <a:p>
            <a:r>
              <a:rPr lang="en-US" b="1" dirty="0">
                <a:solidFill>
                  <a:srgbClr val="1F497D"/>
                </a:solidFill>
              </a:rPr>
              <a:t>National Average</a:t>
            </a:r>
            <a:r>
              <a:rPr lang="en-US" dirty="0">
                <a:solidFill>
                  <a:srgbClr val="1F497D"/>
                </a:solidFill>
              </a:rPr>
              <a:t/>
            </a:r>
            <a:br>
              <a:rPr lang="en-US" dirty="0">
                <a:solidFill>
                  <a:srgbClr val="1F497D"/>
                </a:solidFill>
              </a:rPr>
            </a:br>
            <a:r>
              <a:rPr lang="en-US" dirty="0">
                <a:solidFill>
                  <a:srgbClr val="1F497D"/>
                </a:solidFill>
              </a:rPr>
              <a:t>63% of all jobs will require postsecondary education by 2010</a:t>
            </a:r>
          </a:p>
        </p:txBody>
      </p:sp>
    </p:spTree>
    <p:extLst>
      <p:ext uri="{BB962C8B-B14F-4D97-AF65-F5344CB8AC3E}">
        <p14:creationId xmlns:p14="http://schemas.microsoft.com/office/powerpoint/2010/main" val="27149728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70C0"/>
                </a:solidFill>
              </a:rPr>
              <a:t>Addressing the need for an educated Workforce</a:t>
            </a:r>
            <a:endParaRPr lang="en-US" b="1" dirty="0">
              <a:solidFill>
                <a:srgbClr val="0070C0"/>
              </a:solidFill>
            </a:endParaRPr>
          </a:p>
        </p:txBody>
      </p:sp>
      <p:sp>
        <p:nvSpPr>
          <p:cNvPr id="3" name="Content Placeholder 2"/>
          <p:cNvSpPr>
            <a:spLocks noGrp="1"/>
          </p:cNvSpPr>
          <p:nvPr>
            <p:ph idx="1"/>
          </p:nvPr>
        </p:nvSpPr>
        <p:spPr>
          <a:xfrm>
            <a:off x="457200" y="1600200"/>
            <a:ext cx="8458200" cy="4525963"/>
          </a:xfrm>
        </p:spPr>
        <p:txBody>
          <a:bodyPr/>
          <a:lstStyle/>
          <a:p>
            <a:r>
              <a:rPr lang="en-US" dirty="0" smtClean="0"/>
              <a:t>Educating those closest to degree </a:t>
            </a:r>
          </a:p>
          <a:p>
            <a:r>
              <a:rPr lang="en-US" dirty="0" smtClean="0"/>
              <a:t>Fine tuning our curricular delivery mechanisms</a:t>
            </a:r>
          </a:p>
          <a:p>
            <a:r>
              <a:rPr lang="en-US" dirty="0" smtClean="0"/>
              <a:t>Sharing of information and students </a:t>
            </a:r>
          </a:p>
          <a:p>
            <a:r>
              <a:rPr lang="en-US" dirty="0" smtClean="0"/>
              <a:t>Greater transferability</a:t>
            </a:r>
          </a:p>
          <a:p>
            <a:r>
              <a:rPr lang="en-US" dirty="0" smtClean="0"/>
              <a:t>Graduating students</a:t>
            </a:r>
            <a:endParaRPr lang="en-US" dirty="0"/>
          </a:p>
        </p:txBody>
      </p:sp>
    </p:spTree>
    <p:extLst>
      <p:ext uri="{BB962C8B-B14F-4D97-AF65-F5344CB8AC3E}">
        <p14:creationId xmlns:p14="http://schemas.microsoft.com/office/powerpoint/2010/main" val="27325015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p:cNvPicPr>
            <a:picLocks noChangeAspect="1" noChangeArrowheads="1"/>
          </p:cNvPicPr>
          <p:nvPr/>
        </p:nvPicPr>
        <p:blipFill>
          <a:blip r:embed="rId3" cstate="print"/>
          <a:srcRect/>
          <a:stretch>
            <a:fillRect/>
          </a:stretch>
        </p:blipFill>
        <p:spPr bwMode="auto">
          <a:xfrm>
            <a:off x="182880" y="-2103120"/>
            <a:ext cx="8343511" cy="11757122"/>
          </a:xfrm>
          <a:prstGeom prst="rect">
            <a:avLst/>
          </a:prstGeom>
          <a:noFill/>
          <a:ln w="9525">
            <a:noFill/>
            <a:miter lim="800000"/>
            <a:headEnd/>
            <a:tailEnd/>
          </a:ln>
          <a:effectLst/>
        </p:spPr>
      </p:pic>
      <p:sp>
        <p:nvSpPr>
          <p:cNvPr id="9218" name="Text Box 2"/>
          <p:cNvSpPr txBox="1">
            <a:spLocks noChangeArrowheads="1"/>
          </p:cNvSpPr>
          <p:nvPr/>
        </p:nvSpPr>
        <p:spPr bwMode="auto">
          <a:xfrm>
            <a:off x="0" y="6477000"/>
            <a:ext cx="9144000" cy="365125"/>
          </a:xfrm>
          <a:prstGeom prst="rect">
            <a:avLst/>
          </a:prstGeom>
          <a:noFill/>
          <a:ln w="9525">
            <a:noFill/>
            <a:miter lim="800000"/>
            <a:headEnd/>
            <a:tailEnd/>
          </a:ln>
        </p:spPr>
        <p:txBody>
          <a:bodyPr>
            <a:spAutoFit/>
          </a:bodyPr>
          <a:lstStyle/>
          <a:p>
            <a:pPr algn="ctr"/>
            <a:r>
              <a:rPr lang="en-US" sz="900">
                <a:solidFill>
                  <a:prstClr val="black"/>
                </a:solidFill>
              </a:rPr>
              <a:t>U.S. Census Bureau</a:t>
            </a:r>
          </a:p>
          <a:p>
            <a:pPr algn="ctr"/>
            <a:r>
              <a:rPr lang="en-US" sz="900">
                <a:solidFill>
                  <a:prstClr val="black"/>
                </a:solidFill>
              </a:rPr>
              <a:t>Data Set: Census 2000 Summary File 3 (SF 3)</a:t>
            </a:r>
          </a:p>
        </p:txBody>
      </p:sp>
      <p:sp>
        <p:nvSpPr>
          <p:cNvPr id="9220" name="Rectangle 4"/>
          <p:cNvSpPr>
            <a:spLocks noChangeArrowheads="1"/>
          </p:cNvSpPr>
          <p:nvPr/>
        </p:nvSpPr>
        <p:spPr bwMode="auto">
          <a:xfrm>
            <a:off x="7772400" y="3733800"/>
            <a:ext cx="457200" cy="228600"/>
          </a:xfrm>
          <a:prstGeom prst="rect">
            <a:avLst/>
          </a:prstGeom>
          <a:solidFill>
            <a:srgbClr val="FFFF99"/>
          </a:solidFill>
          <a:ln w="9525">
            <a:solidFill>
              <a:srgbClr val="C0C0C0"/>
            </a:solidFill>
            <a:miter lim="800000"/>
            <a:headEnd/>
            <a:tailEnd/>
          </a:ln>
        </p:spPr>
        <p:txBody>
          <a:bodyPr wrap="none" anchor="ctr"/>
          <a:lstStyle/>
          <a:p>
            <a:endParaRPr lang="en-US">
              <a:solidFill>
                <a:prstClr val="black"/>
              </a:solidFill>
            </a:endParaRPr>
          </a:p>
        </p:txBody>
      </p:sp>
      <p:sp>
        <p:nvSpPr>
          <p:cNvPr id="9221" name="Text Box 5"/>
          <p:cNvSpPr txBox="1">
            <a:spLocks noChangeArrowheads="1"/>
          </p:cNvSpPr>
          <p:nvPr/>
        </p:nvSpPr>
        <p:spPr bwMode="auto">
          <a:xfrm>
            <a:off x="7010400" y="3962400"/>
            <a:ext cx="2209800" cy="639763"/>
          </a:xfrm>
          <a:prstGeom prst="rect">
            <a:avLst/>
          </a:prstGeom>
          <a:noFill/>
          <a:ln w="9525">
            <a:noFill/>
            <a:miter lim="800000"/>
            <a:headEnd/>
            <a:tailEnd/>
          </a:ln>
        </p:spPr>
        <p:txBody>
          <a:bodyPr>
            <a:spAutoFit/>
          </a:bodyPr>
          <a:lstStyle/>
          <a:p>
            <a:pPr>
              <a:spcBef>
                <a:spcPct val="50000"/>
              </a:spcBef>
            </a:pPr>
            <a:r>
              <a:rPr lang="en-US" sz="1200">
                <a:solidFill>
                  <a:prstClr val="black"/>
                </a:solidFill>
              </a:rPr>
              <a:t>Arkansas ranked 51</a:t>
            </a:r>
            <a:r>
              <a:rPr lang="en-US" sz="1200" baseline="30000">
                <a:solidFill>
                  <a:prstClr val="black"/>
                </a:solidFill>
              </a:rPr>
              <a:t>st</a:t>
            </a:r>
            <a:r>
              <a:rPr lang="en-US" sz="1200">
                <a:solidFill>
                  <a:prstClr val="black"/>
                </a:solidFill>
              </a:rPr>
              <a:t> (16.7%) Nation-wide in 2000 for Bachelors &amp; Higher</a:t>
            </a:r>
          </a:p>
        </p:txBody>
      </p:sp>
      <p:sp>
        <p:nvSpPr>
          <p:cNvPr id="9222" name="Rectangle 6"/>
          <p:cNvSpPr>
            <a:spLocks noChangeArrowheads="1"/>
          </p:cNvSpPr>
          <p:nvPr/>
        </p:nvSpPr>
        <p:spPr bwMode="auto">
          <a:xfrm>
            <a:off x="457200" y="76200"/>
            <a:ext cx="8229600" cy="1143000"/>
          </a:xfrm>
          <a:prstGeom prst="rect">
            <a:avLst/>
          </a:prstGeom>
          <a:noFill/>
          <a:ln w="9525">
            <a:noFill/>
            <a:miter lim="800000"/>
            <a:headEnd/>
            <a:tailEnd/>
          </a:ln>
        </p:spPr>
        <p:txBody>
          <a:bodyPr anchor="ctr"/>
          <a:lstStyle/>
          <a:p>
            <a:pPr algn="ctr"/>
            <a:r>
              <a:rPr lang="en-US" sz="2800">
                <a:solidFill>
                  <a:srgbClr val="1F497D"/>
                </a:solidFill>
              </a:rPr>
              <a:t>Percent of County Population</a:t>
            </a:r>
            <a:br>
              <a:rPr lang="en-US" sz="2800">
                <a:solidFill>
                  <a:srgbClr val="1F497D"/>
                </a:solidFill>
              </a:rPr>
            </a:br>
            <a:r>
              <a:rPr lang="en-US" sz="2800">
                <a:solidFill>
                  <a:srgbClr val="1F497D"/>
                </a:solidFill>
              </a:rPr>
              <a:t>that hold Bachelors &amp; Higher 2000</a:t>
            </a:r>
          </a:p>
        </p:txBody>
      </p:sp>
      <p:sp>
        <p:nvSpPr>
          <p:cNvPr id="14" name="Text Box 7"/>
          <p:cNvSpPr txBox="1">
            <a:spLocks noChangeArrowheads="1"/>
          </p:cNvSpPr>
          <p:nvPr/>
        </p:nvSpPr>
        <p:spPr bwMode="auto">
          <a:xfrm>
            <a:off x="6858000" y="3657600"/>
            <a:ext cx="2133600" cy="1477328"/>
          </a:xfrm>
          <a:prstGeom prst="rect">
            <a:avLst/>
          </a:prstGeom>
          <a:solidFill>
            <a:srgbClr val="FFFF00"/>
          </a:solidFill>
          <a:ln w="9525">
            <a:noFill/>
            <a:miter lim="800000"/>
            <a:headEnd/>
            <a:tailEnd/>
          </a:ln>
        </p:spPr>
        <p:txBody>
          <a:bodyPr wrap="square">
            <a:spAutoFit/>
          </a:bodyPr>
          <a:lstStyle/>
          <a:p>
            <a:pPr>
              <a:spcBef>
                <a:spcPct val="50000"/>
              </a:spcBef>
            </a:pPr>
            <a:r>
              <a:rPr lang="en-US" dirty="0">
                <a:solidFill>
                  <a:prstClr val="black"/>
                </a:solidFill>
              </a:rPr>
              <a:t>Pulaski county is the only county at the national  percentage of college graduates 28.1%</a:t>
            </a:r>
          </a:p>
        </p:txBody>
      </p:sp>
    </p:spTree>
    <p:extLst>
      <p:ext uri="{BB962C8B-B14F-4D97-AF65-F5344CB8AC3E}">
        <p14:creationId xmlns:p14="http://schemas.microsoft.com/office/powerpoint/2010/main" val="84718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1" name="Picture 1"/>
          <p:cNvPicPr>
            <a:picLocks noChangeAspect="1" noChangeArrowheads="1"/>
          </p:cNvPicPr>
          <p:nvPr/>
        </p:nvPicPr>
        <p:blipFill>
          <a:blip r:embed="rId3" cstate="print"/>
          <a:srcRect/>
          <a:stretch>
            <a:fillRect/>
          </a:stretch>
        </p:blipFill>
        <p:spPr bwMode="auto">
          <a:xfrm>
            <a:off x="182880" y="-2103120"/>
            <a:ext cx="8343511" cy="11757122"/>
          </a:xfrm>
          <a:prstGeom prst="rect">
            <a:avLst/>
          </a:prstGeom>
          <a:noFill/>
          <a:ln w="9525">
            <a:noFill/>
            <a:miter lim="800000"/>
            <a:headEnd/>
            <a:tailEnd/>
          </a:ln>
          <a:effectLst/>
        </p:spPr>
      </p:pic>
      <p:sp>
        <p:nvSpPr>
          <p:cNvPr id="10242" name="Rectangle 2"/>
          <p:cNvSpPr>
            <a:spLocks noGrp="1" noChangeArrowheads="1"/>
          </p:cNvSpPr>
          <p:nvPr>
            <p:ph type="title"/>
          </p:nvPr>
        </p:nvSpPr>
        <p:spPr>
          <a:xfrm>
            <a:off x="457200" y="76200"/>
            <a:ext cx="8229600" cy="1143000"/>
          </a:xfrm>
        </p:spPr>
        <p:txBody>
          <a:bodyPr/>
          <a:lstStyle/>
          <a:p>
            <a:pPr eaLnBrk="1" hangingPunct="1"/>
            <a:r>
              <a:rPr lang="en-US" sz="2800" b="1" smtClean="0"/>
              <a:t>Percent of County Population</a:t>
            </a:r>
            <a:br>
              <a:rPr lang="en-US" sz="2800" b="1" smtClean="0"/>
            </a:br>
            <a:r>
              <a:rPr lang="en-US" sz="2800" b="1" smtClean="0"/>
              <a:t>(Associate Degree Holder) 2000</a:t>
            </a:r>
          </a:p>
        </p:txBody>
      </p:sp>
      <p:sp>
        <p:nvSpPr>
          <p:cNvPr id="10243" name="Text Box 3"/>
          <p:cNvSpPr txBox="1">
            <a:spLocks noChangeArrowheads="1"/>
          </p:cNvSpPr>
          <p:nvPr/>
        </p:nvSpPr>
        <p:spPr bwMode="auto">
          <a:xfrm>
            <a:off x="0" y="6477000"/>
            <a:ext cx="9144000" cy="365125"/>
          </a:xfrm>
          <a:prstGeom prst="rect">
            <a:avLst/>
          </a:prstGeom>
          <a:noFill/>
          <a:ln w="9525">
            <a:noFill/>
            <a:miter lim="800000"/>
            <a:headEnd/>
            <a:tailEnd/>
          </a:ln>
        </p:spPr>
        <p:txBody>
          <a:bodyPr>
            <a:spAutoFit/>
          </a:bodyPr>
          <a:lstStyle/>
          <a:p>
            <a:pPr algn="ctr"/>
            <a:r>
              <a:rPr lang="en-US" sz="900">
                <a:solidFill>
                  <a:prstClr val="black"/>
                </a:solidFill>
              </a:rPr>
              <a:t>U.S. Census Bureau</a:t>
            </a:r>
          </a:p>
          <a:p>
            <a:pPr algn="ctr"/>
            <a:r>
              <a:rPr lang="en-US" sz="900">
                <a:solidFill>
                  <a:prstClr val="black"/>
                </a:solidFill>
              </a:rPr>
              <a:t>Data Set: Census 2000 Summary File 3 (SF 3)</a:t>
            </a:r>
          </a:p>
        </p:txBody>
      </p:sp>
      <p:sp>
        <p:nvSpPr>
          <p:cNvPr id="10245" name="Rectangle 5"/>
          <p:cNvSpPr>
            <a:spLocks noChangeArrowheads="1"/>
          </p:cNvSpPr>
          <p:nvPr/>
        </p:nvSpPr>
        <p:spPr bwMode="auto">
          <a:xfrm>
            <a:off x="7696200" y="4343400"/>
            <a:ext cx="457200" cy="228600"/>
          </a:xfrm>
          <a:prstGeom prst="rect">
            <a:avLst/>
          </a:prstGeom>
          <a:solidFill>
            <a:srgbClr val="E8FFB9"/>
          </a:solidFill>
          <a:ln w="9525">
            <a:solidFill>
              <a:srgbClr val="969696"/>
            </a:solidFill>
            <a:miter lim="800000"/>
            <a:headEnd/>
            <a:tailEnd/>
          </a:ln>
        </p:spPr>
        <p:txBody>
          <a:bodyPr wrap="none" anchor="ctr"/>
          <a:lstStyle/>
          <a:p>
            <a:endParaRPr lang="en-US">
              <a:solidFill>
                <a:prstClr val="black"/>
              </a:solidFill>
            </a:endParaRPr>
          </a:p>
        </p:txBody>
      </p:sp>
      <p:sp>
        <p:nvSpPr>
          <p:cNvPr id="10246" name="Text Box 6"/>
          <p:cNvSpPr txBox="1">
            <a:spLocks noChangeArrowheads="1"/>
          </p:cNvSpPr>
          <p:nvPr/>
        </p:nvSpPr>
        <p:spPr bwMode="auto">
          <a:xfrm>
            <a:off x="6934200" y="4648200"/>
            <a:ext cx="2209800" cy="639763"/>
          </a:xfrm>
          <a:prstGeom prst="rect">
            <a:avLst/>
          </a:prstGeom>
          <a:noFill/>
          <a:ln w="9525">
            <a:noFill/>
            <a:miter lim="800000"/>
            <a:headEnd/>
            <a:tailEnd/>
          </a:ln>
        </p:spPr>
        <p:txBody>
          <a:bodyPr>
            <a:spAutoFit/>
          </a:bodyPr>
          <a:lstStyle/>
          <a:p>
            <a:pPr>
              <a:spcBef>
                <a:spcPct val="50000"/>
              </a:spcBef>
            </a:pPr>
            <a:r>
              <a:rPr lang="en-US" sz="1200">
                <a:solidFill>
                  <a:prstClr val="black"/>
                </a:solidFill>
              </a:rPr>
              <a:t>Arkansas ranked 50</a:t>
            </a:r>
            <a:r>
              <a:rPr lang="en-US" sz="1200" baseline="30000">
                <a:solidFill>
                  <a:prstClr val="black"/>
                </a:solidFill>
              </a:rPr>
              <a:t>th</a:t>
            </a:r>
            <a:r>
              <a:rPr lang="en-US" sz="1200">
                <a:solidFill>
                  <a:prstClr val="black"/>
                </a:solidFill>
              </a:rPr>
              <a:t> (4%) Nation-wide in 2000 for Associate Degree Holders</a:t>
            </a:r>
          </a:p>
        </p:txBody>
      </p:sp>
      <p:sp>
        <p:nvSpPr>
          <p:cNvPr id="2" name="Rectangle 1"/>
          <p:cNvSpPr/>
          <p:nvPr/>
        </p:nvSpPr>
        <p:spPr>
          <a:xfrm>
            <a:off x="7696200" y="4191000"/>
            <a:ext cx="830191"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78741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1905000" y="2286000"/>
            <a:ext cx="5562600" cy="2554545"/>
          </a:xfrm>
          <a:prstGeom prst="rect">
            <a:avLst/>
          </a:prstGeom>
        </p:spPr>
        <p:txBody>
          <a:bodyPr wrap="square">
            <a:spAutoFit/>
          </a:bodyPr>
          <a:lstStyle/>
          <a:p>
            <a:r>
              <a:rPr lang="en-US" sz="3200" b="1" dirty="0" smtClean="0">
                <a:solidFill>
                  <a:srgbClr val="0070C0"/>
                </a:solidFill>
              </a:rPr>
              <a:t>Statewide and Institutions’ College Default Rate, Possible Federal Consequences of Default Increases, and Total Loans by Institution </a:t>
            </a:r>
            <a:endParaRPr lang="en-US" sz="3200" b="1" dirty="0">
              <a:solidFill>
                <a:srgbClr val="0070C0"/>
              </a:solidFill>
            </a:endParaRPr>
          </a:p>
        </p:txBody>
      </p:sp>
    </p:spTree>
    <p:extLst>
      <p:ext uri="{BB962C8B-B14F-4D97-AF65-F5344CB8AC3E}">
        <p14:creationId xmlns:p14="http://schemas.microsoft.com/office/powerpoint/2010/main" val="19620939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1347707"/>
            <a:ext cx="8229600" cy="3535363"/>
          </a:xfrm>
        </p:spPr>
        <p:txBody>
          <a:bodyPr/>
          <a:lstStyle/>
          <a:p>
            <a:r>
              <a:rPr lang="en-US" dirty="0" smtClean="0"/>
              <a:t>In 1970’s: 80% of the cost of attendance could be covered by a Pell grant</a:t>
            </a:r>
          </a:p>
          <a:p>
            <a:r>
              <a:rPr lang="en-US" dirty="0" smtClean="0"/>
              <a:t>Today, less than 40% </a:t>
            </a:r>
            <a:endParaRPr lang="en-US" dirty="0"/>
          </a:p>
        </p:txBody>
      </p:sp>
      <p:sp>
        <p:nvSpPr>
          <p:cNvPr id="4" name="Title 1"/>
          <p:cNvSpPr txBox="1">
            <a:spLocks/>
          </p:cNvSpPr>
          <p:nvPr/>
        </p:nvSpPr>
        <p:spPr>
          <a:xfrm>
            <a:off x="609600" y="762000"/>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0000FF"/>
                </a:solidFill>
              </a:rPr>
              <a:t>How college is paid for has changed</a:t>
            </a:r>
            <a:br>
              <a:rPr lang="en-US" b="1" dirty="0" smtClean="0">
                <a:solidFill>
                  <a:srgbClr val="0000FF"/>
                </a:solidFill>
              </a:rPr>
            </a:br>
            <a:endParaRPr lang="en-US" b="1" dirty="0">
              <a:solidFill>
                <a:srgbClr val="0000FF"/>
              </a:solidFill>
            </a:endParaRPr>
          </a:p>
        </p:txBody>
      </p:sp>
      <p:pic>
        <p:nvPicPr>
          <p:cNvPr id="270340" name="Picture 4" descr="http://farm4.static.flickr.com/3326/3421641266_91a7d91e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124200"/>
            <a:ext cx="62230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2716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hart Placeholder 2"/>
          <p:cNvSpPr>
            <a:spLocks noGrp="1"/>
          </p:cNvSpPr>
          <p:nvPr>
            <p:ph type="chart" idx="1"/>
          </p:nvPr>
        </p:nvSpPr>
        <p:spPr/>
      </p:sp>
      <p:pic>
        <p:nvPicPr>
          <p:cNvPr id="4" name="Picture 4"/>
          <p:cNvPicPr>
            <a:picLocks noChangeAspect="1" noChangeArrowheads="1"/>
          </p:cNvPicPr>
          <p:nvPr/>
        </p:nvPicPr>
        <p:blipFill>
          <a:blip r:embed="rId2" cstate="print"/>
          <a:srcRect/>
          <a:stretch>
            <a:fillRect/>
          </a:stretch>
        </p:blipFill>
        <p:spPr bwMode="auto">
          <a:xfrm>
            <a:off x="-914400" y="-381000"/>
            <a:ext cx="10972800" cy="6858000"/>
          </a:xfrm>
          <a:prstGeom prst="rect">
            <a:avLst/>
          </a:prstGeom>
          <a:noFill/>
          <a:ln w="9525">
            <a:noFill/>
            <a:miter lim="800000"/>
            <a:headEnd/>
            <a:tailEnd/>
          </a:ln>
          <a:effectLst/>
        </p:spPr>
      </p:pic>
      <p:cxnSp>
        <p:nvCxnSpPr>
          <p:cNvPr id="8" name="Straight Arrow Connector 7"/>
          <p:cNvCxnSpPr/>
          <p:nvPr/>
        </p:nvCxnSpPr>
        <p:spPr>
          <a:xfrm flipV="1">
            <a:off x="990600" y="914400"/>
            <a:ext cx="7696200" cy="3048000"/>
          </a:xfrm>
          <a:prstGeom prst="straightConnector1">
            <a:avLst/>
          </a:prstGeom>
          <a:ln w="47625">
            <a:headEnd w="lg" len="lg"/>
            <a:tailEnd type="arrow"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8381603" y="4419997"/>
            <a:ext cx="534194" cy="381000"/>
          </a:xfrm>
          <a:prstGeom prst="straightConnector1">
            <a:avLst/>
          </a:prstGeom>
          <a:ln w="47625">
            <a:solidFill>
              <a:srgbClr val="FF0000"/>
            </a:solidFill>
            <a:headEnd w="lg" len="lg"/>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180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25" y="-158750"/>
            <a:ext cx="8467725" cy="765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Grp="1" noChangeArrowheads="1"/>
          </p:cNvSpPr>
          <p:nvPr>
            <p:ph type="title"/>
          </p:nvPr>
        </p:nvSpPr>
        <p:spPr/>
        <p:txBody>
          <a:bodyPr/>
          <a:lstStyle/>
          <a:p>
            <a:pPr eaLnBrk="1" hangingPunct="1"/>
            <a:r>
              <a:rPr lang="en-US" smtClean="0"/>
              <a:t>2005 Loan Default Rates</a:t>
            </a:r>
          </a:p>
        </p:txBody>
      </p:sp>
      <p:sp>
        <p:nvSpPr>
          <p:cNvPr id="6148" name="Text Box 7"/>
          <p:cNvSpPr txBox="1">
            <a:spLocks noChangeArrowheads="1"/>
          </p:cNvSpPr>
          <p:nvPr/>
        </p:nvSpPr>
        <p:spPr bwMode="auto">
          <a:xfrm>
            <a:off x="0" y="6553200"/>
            <a:ext cx="914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pPr>
            <a:r>
              <a:rPr lang="en-US" sz="1000">
                <a:solidFill>
                  <a:srgbClr val="000000"/>
                </a:solidFill>
              </a:rPr>
              <a:t>Source: U.S. Department of Education</a:t>
            </a:r>
          </a:p>
        </p:txBody>
      </p:sp>
      <p:sp>
        <p:nvSpPr>
          <p:cNvPr id="6149" name="Text Box 8"/>
          <p:cNvSpPr txBox="1">
            <a:spLocks noChangeArrowheads="1"/>
          </p:cNvSpPr>
          <p:nvPr/>
        </p:nvSpPr>
        <p:spPr bwMode="auto">
          <a:xfrm>
            <a:off x="4800600" y="4114800"/>
            <a:ext cx="6096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pPr>
            <a:r>
              <a:rPr lang="en-US" sz="1100" b="1">
                <a:solidFill>
                  <a:srgbClr val="FFFFFF"/>
                </a:solidFill>
              </a:rPr>
              <a:t>6.8%</a:t>
            </a:r>
          </a:p>
          <a:p>
            <a:pPr algn="ctr" eaLnBrk="1" fontAlgn="base" hangingPunct="1">
              <a:spcBef>
                <a:spcPct val="50000"/>
              </a:spcBef>
              <a:spcAft>
                <a:spcPct val="0"/>
              </a:spcAft>
            </a:pPr>
            <a:r>
              <a:rPr lang="en-US" sz="1100" b="1">
                <a:solidFill>
                  <a:srgbClr val="FFFFFF"/>
                </a:solidFill>
              </a:rPr>
              <a:t>(5</a:t>
            </a:r>
            <a:r>
              <a:rPr lang="en-US" sz="1100" b="1" baseline="30000">
                <a:solidFill>
                  <a:srgbClr val="FFFFFF"/>
                </a:solidFill>
              </a:rPr>
              <a:t>th</a:t>
            </a:r>
            <a:r>
              <a:rPr lang="en-US" sz="1100" b="1">
                <a:solidFill>
                  <a:srgbClr val="FFFFFF"/>
                </a:solidFill>
              </a:rPr>
              <a:t>)</a:t>
            </a:r>
          </a:p>
        </p:txBody>
      </p:sp>
      <p:sp>
        <p:nvSpPr>
          <p:cNvPr id="6150" name="Text Box 9"/>
          <p:cNvSpPr txBox="1">
            <a:spLocks noChangeArrowheads="1"/>
          </p:cNvSpPr>
          <p:nvPr/>
        </p:nvSpPr>
        <p:spPr bwMode="auto">
          <a:xfrm>
            <a:off x="6553200" y="3352800"/>
            <a:ext cx="533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100">
                <a:solidFill>
                  <a:srgbClr val="FFFFFF"/>
                </a:solidFill>
              </a:rPr>
              <a:t>6.9%</a:t>
            </a:r>
          </a:p>
        </p:txBody>
      </p:sp>
      <p:sp>
        <p:nvSpPr>
          <p:cNvPr id="6151" name="Text Box 10"/>
          <p:cNvSpPr txBox="1">
            <a:spLocks noChangeArrowheads="1"/>
          </p:cNvSpPr>
          <p:nvPr/>
        </p:nvSpPr>
        <p:spPr bwMode="auto">
          <a:xfrm>
            <a:off x="1981200" y="4114800"/>
            <a:ext cx="533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100">
                <a:solidFill>
                  <a:srgbClr val="FFFFFF"/>
                </a:solidFill>
              </a:rPr>
              <a:t>7.1%</a:t>
            </a:r>
          </a:p>
        </p:txBody>
      </p:sp>
      <p:sp>
        <p:nvSpPr>
          <p:cNvPr id="6152" name="Text Box 11"/>
          <p:cNvSpPr txBox="1">
            <a:spLocks noChangeArrowheads="1"/>
          </p:cNvSpPr>
          <p:nvPr/>
        </p:nvSpPr>
        <p:spPr bwMode="auto">
          <a:xfrm>
            <a:off x="1447800" y="3048000"/>
            <a:ext cx="533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100">
                <a:solidFill>
                  <a:srgbClr val="FFFFFF"/>
                </a:solidFill>
              </a:rPr>
              <a:t>7.2%</a:t>
            </a:r>
          </a:p>
        </p:txBody>
      </p:sp>
      <p:sp>
        <p:nvSpPr>
          <p:cNvPr id="6153" name="Text Box 13"/>
          <p:cNvSpPr txBox="1">
            <a:spLocks noChangeArrowheads="1"/>
          </p:cNvSpPr>
          <p:nvPr/>
        </p:nvSpPr>
        <p:spPr bwMode="auto">
          <a:xfrm>
            <a:off x="4953000" y="5029200"/>
            <a:ext cx="609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100">
                <a:solidFill>
                  <a:srgbClr val="000000"/>
                </a:solidFill>
              </a:rPr>
              <a:t>2.0%</a:t>
            </a:r>
          </a:p>
        </p:txBody>
      </p:sp>
      <p:sp>
        <p:nvSpPr>
          <p:cNvPr id="6154" name="Text Box 14"/>
          <p:cNvSpPr txBox="1">
            <a:spLocks noChangeArrowheads="1"/>
          </p:cNvSpPr>
          <p:nvPr/>
        </p:nvSpPr>
        <p:spPr bwMode="auto">
          <a:xfrm>
            <a:off x="5029200" y="2286000"/>
            <a:ext cx="609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100">
                <a:solidFill>
                  <a:srgbClr val="000000"/>
                </a:solidFill>
              </a:rPr>
              <a:t>2.6%</a:t>
            </a:r>
          </a:p>
        </p:txBody>
      </p:sp>
      <p:sp>
        <p:nvSpPr>
          <p:cNvPr id="6155" name="Text Box 19"/>
          <p:cNvSpPr txBox="1">
            <a:spLocks noChangeArrowheads="1"/>
          </p:cNvSpPr>
          <p:nvPr/>
        </p:nvSpPr>
        <p:spPr bwMode="auto">
          <a:xfrm>
            <a:off x="6400800" y="4572000"/>
            <a:ext cx="609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100">
                <a:solidFill>
                  <a:srgbClr val="FFFFFF"/>
                </a:solidFill>
              </a:rPr>
              <a:t>6.9%</a:t>
            </a:r>
          </a:p>
        </p:txBody>
      </p:sp>
      <p:sp>
        <p:nvSpPr>
          <p:cNvPr id="6156" name="Text Box 20"/>
          <p:cNvSpPr txBox="1">
            <a:spLocks noChangeArrowheads="1"/>
          </p:cNvSpPr>
          <p:nvPr/>
        </p:nvSpPr>
        <p:spPr bwMode="auto">
          <a:xfrm>
            <a:off x="7696200" y="3429000"/>
            <a:ext cx="762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900">
                <a:solidFill>
                  <a:srgbClr val="000000"/>
                </a:solidFill>
              </a:rPr>
              <a:t>2.2% (</a:t>
            </a:r>
            <a:r>
              <a:rPr lang="en-US" sz="1100">
                <a:solidFill>
                  <a:srgbClr val="000000"/>
                </a:solidFill>
              </a:rPr>
              <a:t>DC</a:t>
            </a:r>
            <a:r>
              <a:rPr lang="en-US" sz="900">
                <a:solidFill>
                  <a:srgbClr val="000000"/>
                </a:solidFill>
              </a:rPr>
              <a:t>)</a:t>
            </a:r>
          </a:p>
        </p:txBody>
      </p:sp>
      <p:sp>
        <p:nvSpPr>
          <p:cNvPr id="6157" name="Line 21"/>
          <p:cNvSpPr>
            <a:spLocks noChangeShapeType="1"/>
          </p:cNvSpPr>
          <p:nvPr/>
        </p:nvSpPr>
        <p:spPr bwMode="auto">
          <a:xfrm>
            <a:off x="7315200" y="3429000"/>
            <a:ext cx="4572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6158" name="Text Box 22"/>
          <p:cNvSpPr txBox="1">
            <a:spLocks noChangeArrowheads="1"/>
          </p:cNvSpPr>
          <p:nvPr/>
        </p:nvSpPr>
        <p:spPr bwMode="auto">
          <a:xfrm>
            <a:off x="8077200" y="2286000"/>
            <a:ext cx="914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100">
                <a:solidFill>
                  <a:srgbClr val="000000"/>
                </a:solidFill>
              </a:rPr>
              <a:t>2.3% (VT)</a:t>
            </a:r>
          </a:p>
        </p:txBody>
      </p:sp>
      <p:sp>
        <p:nvSpPr>
          <p:cNvPr id="6159" name="Line 23"/>
          <p:cNvSpPr>
            <a:spLocks noChangeShapeType="1"/>
          </p:cNvSpPr>
          <p:nvPr/>
        </p:nvSpPr>
        <p:spPr bwMode="auto">
          <a:xfrm>
            <a:off x="7696200" y="2286000"/>
            <a:ext cx="4572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871936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25" y="-158750"/>
            <a:ext cx="8467725" cy="765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title"/>
          </p:nvPr>
        </p:nvSpPr>
        <p:spPr/>
        <p:txBody>
          <a:bodyPr/>
          <a:lstStyle/>
          <a:p>
            <a:pPr eaLnBrk="1" hangingPunct="1"/>
            <a:r>
              <a:rPr lang="en-US" smtClean="0"/>
              <a:t>2006 Loan Default Rates</a:t>
            </a:r>
          </a:p>
        </p:txBody>
      </p:sp>
      <p:sp>
        <p:nvSpPr>
          <p:cNvPr id="7172" name="Text Box 4"/>
          <p:cNvSpPr txBox="1">
            <a:spLocks noChangeArrowheads="1"/>
          </p:cNvSpPr>
          <p:nvPr/>
        </p:nvSpPr>
        <p:spPr bwMode="auto">
          <a:xfrm>
            <a:off x="0" y="6553200"/>
            <a:ext cx="914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pPr>
            <a:r>
              <a:rPr lang="en-US" sz="1000">
                <a:solidFill>
                  <a:srgbClr val="000000"/>
                </a:solidFill>
              </a:rPr>
              <a:t>Source: U.S. Department of Education</a:t>
            </a:r>
          </a:p>
        </p:txBody>
      </p:sp>
      <p:sp>
        <p:nvSpPr>
          <p:cNvPr id="7173" name="Text Box 6"/>
          <p:cNvSpPr txBox="1">
            <a:spLocks noChangeArrowheads="1"/>
          </p:cNvSpPr>
          <p:nvPr/>
        </p:nvSpPr>
        <p:spPr bwMode="auto">
          <a:xfrm>
            <a:off x="6553200" y="3429000"/>
            <a:ext cx="609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100">
                <a:solidFill>
                  <a:srgbClr val="FFFFFF"/>
                </a:solidFill>
              </a:rPr>
              <a:t>8.8%</a:t>
            </a:r>
          </a:p>
        </p:txBody>
      </p:sp>
      <p:sp>
        <p:nvSpPr>
          <p:cNvPr id="7174" name="Text Box 7"/>
          <p:cNvSpPr txBox="1">
            <a:spLocks noChangeArrowheads="1"/>
          </p:cNvSpPr>
          <p:nvPr/>
        </p:nvSpPr>
        <p:spPr bwMode="auto">
          <a:xfrm>
            <a:off x="1905000" y="4038600"/>
            <a:ext cx="533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100">
                <a:solidFill>
                  <a:srgbClr val="FFFFFF"/>
                </a:solidFill>
              </a:rPr>
              <a:t>9.3%</a:t>
            </a:r>
          </a:p>
        </p:txBody>
      </p:sp>
      <p:sp>
        <p:nvSpPr>
          <p:cNvPr id="7175" name="Text Box 8"/>
          <p:cNvSpPr txBox="1">
            <a:spLocks noChangeArrowheads="1"/>
          </p:cNvSpPr>
          <p:nvPr/>
        </p:nvSpPr>
        <p:spPr bwMode="auto">
          <a:xfrm>
            <a:off x="5943600" y="3657600"/>
            <a:ext cx="533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100">
                <a:solidFill>
                  <a:srgbClr val="FFFFFF"/>
                </a:solidFill>
              </a:rPr>
              <a:t>9.7%</a:t>
            </a:r>
          </a:p>
        </p:txBody>
      </p:sp>
      <p:sp>
        <p:nvSpPr>
          <p:cNvPr id="7176" name="Text Box 9"/>
          <p:cNvSpPr txBox="1">
            <a:spLocks noChangeArrowheads="1"/>
          </p:cNvSpPr>
          <p:nvPr/>
        </p:nvSpPr>
        <p:spPr bwMode="auto">
          <a:xfrm>
            <a:off x="1371600" y="2971800"/>
            <a:ext cx="533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100">
                <a:solidFill>
                  <a:srgbClr val="FFFFFF"/>
                </a:solidFill>
              </a:rPr>
              <a:t>7.4%</a:t>
            </a:r>
          </a:p>
        </p:txBody>
      </p:sp>
      <p:sp>
        <p:nvSpPr>
          <p:cNvPr id="7177" name="Text Box 10"/>
          <p:cNvSpPr txBox="1">
            <a:spLocks noChangeArrowheads="1"/>
          </p:cNvSpPr>
          <p:nvPr/>
        </p:nvSpPr>
        <p:spPr bwMode="auto">
          <a:xfrm>
            <a:off x="5105400" y="2362200"/>
            <a:ext cx="533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100">
                <a:solidFill>
                  <a:srgbClr val="000000"/>
                </a:solidFill>
              </a:rPr>
              <a:t>2.3%</a:t>
            </a:r>
          </a:p>
        </p:txBody>
      </p:sp>
      <p:sp>
        <p:nvSpPr>
          <p:cNvPr id="7178" name="Text Box 12"/>
          <p:cNvSpPr txBox="1">
            <a:spLocks noChangeArrowheads="1"/>
          </p:cNvSpPr>
          <p:nvPr/>
        </p:nvSpPr>
        <p:spPr bwMode="auto">
          <a:xfrm>
            <a:off x="3810000" y="1905000"/>
            <a:ext cx="533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100">
                <a:solidFill>
                  <a:srgbClr val="000000"/>
                </a:solidFill>
              </a:rPr>
              <a:t>2.4%</a:t>
            </a:r>
          </a:p>
        </p:txBody>
      </p:sp>
      <p:sp>
        <p:nvSpPr>
          <p:cNvPr id="7179" name="Text Box 14"/>
          <p:cNvSpPr txBox="1">
            <a:spLocks noChangeArrowheads="1"/>
          </p:cNvSpPr>
          <p:nvPr/>
        </p:nvSpPr>
        <p:spPr bwMode="auto">
          <a:xfrm>
            <a:off x="8153400" y="2286000"/>
            <a:ext cx="8382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100">
                <a:solidFill>
                  <a:srgbClr val="000000"/>
                </a:solidFill>
              </a:rPr>
              <a:t>2.4% (VT)</a:t>
            </a:r>
          </a:p>
        </p:txBody>
      </p:sp>
      <p:sp>
        <p:nvSpPr>
          <p:cNvPr id="7180" name="Line 15"/>
          <p:cNvSpPr>
            <a:spLocks noChangeShapeType="1"/>
          </p:cNvSpPr>
          <p:nvPr/>
        </p:nvSpPr>
        <p:spPr bwMode="auto">
          <a:xfrm>
            <a:off x="7696200" y="2286000"/>
            <a:ext cx="4572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7181" name="Text Box 17"/>
          <p:cNvSpPr txBox="1">
            <a:spLocks noChangeArrowheads="1"/>
          </p:cNvSpPr>
          <p:nvPr/>
        </p:nvSpPr>
        <p:spPr bwMode="auto">
          <a:xfrm>
            <a:off x="2590800" y="1828800"/>
            <a:ext cx="533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100">
                <a:solidFill>
                  <a:srgbClr val="000000"/>
                </a:solidFill>
              </a:rPr>
              <a:t>2.4%</a:t>
            </a:r>
          </a:p>
        </p:txBody>
      </p:sp>
      <p:sp>
        <p:nvSpPr>
          <p:cNvPr id="7182" name="Text Box 8"/>
          <p:cNvSpPr txBox="1">
            <a:spLocks noChangeArrowheads="1"/>
          </p:cNvSpPr>
          <p:nvPr/>
        </p:nvSpPr>
        <p:spPr bwMode="auto">
          <a:xfrm>
            <a:off x="4800600" y="4114800"/>
            <a:ext cx="6096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pPr>
            <a:r>
              <a:rPr lang="en-US" sz="1100" b="1">
                <a:solidFill>
                  <a:srgbClr val="FFFFFF"/>
                </a:solidFill>
              </a:rPr>
              <a:t>7.6%</a:t>
            </a:r>
          </a:p>
          <a:p>
            <a:pPr algn="ctr" eaLnBrk="1" fontAlgn="base" hangingPunct="1">
              <a:spcBef>
                <a:spcPct val="50000"/>
              </a:spcBef>
              <a:spcAft>
                <a:spcPct val="0"/>
              </a:spcAft>
            </a:pPr>
            <a:r>
              <a:rPr lang="en-US" sz="1100" b="1">
                <a:solidFill>
                  <a:srgbClr val="FFFFFF"/>
                </a:solidFill>
              </a:rPr>
              <a:t>(4</a:t>
            </a:r>
            <a:r>
              <a:rPr lang="en-US" sz="1100" b="1" baseline="30000">
                <a:solidFill>
                  <a:srgbClr val="FFFFFF"/>
                </a:solidFill>
              </a:rPr>
              <a:t>th</a:t>
            </a:r>
            <a:r>
              <a:rPr lang="en-US" sz="1100" b="1">
                <a:solidFill>
                  <a:srgbClr val="FFFFFF"/>
                </a:solidFill>
              </a:rPr>
              <a:t>)</a:t>
            </a:r>
          </a:p>
        </p:txBody>
      </p:sp>
    </p:spTree>
    <p:extLst>
      <p:ext uri="{BB962C8B-B14F-4D97-AF65-F5344CB8AC3E}">
        <p14:creationId xmlns:p14="http://schemas.microsoft.com/office/powerpoint/2010/main" val="6945154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25" y="-158750"/>
            <a:ext cx="8467725" cy="765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title"/>
          </p:nvPr>
        </p:nvSpPr>
        <p:spPr/>
        <p:txBody>
          <a:bodyPr/>
          <a:lstStyle/>
          <a:p>
            <a:pPr eaLnBrk="1" hangingPunct="1"/>
            <a:r>
              <a:rPr lang="en-US" smtClean="0"/>
              <a:t>2007 Loan Default Rates</a:t>
            </a:r>
          </a:p>
        </p:txBody>
      </p:sp>
      <p:sp>
        <p:nvSpPr>
          <p:cNvPr id="8196" name="Text Box 4"/>
          <p:cNvSpPr txBox="1">
            <a:spLocks noChangeArrowheads="1"/>
          </p:cNvSpPr>
          <p:nvPr/>
        </p:nvSpPr>
        <p:spPr bwMode="auto">
          <a:xfrm>
            <a:off x="0" y="6553200"/>
            <a:ext cx="914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pPr>
            <a:r>
              <a:rPr lang="en-US" sz="1000">
                <a:solidFill>
                  <a:srgbClr val="000000"/>
                </a:solidFill>
              </a:rPr>
              <a:t>Source: U.S. Department of Education</a:t>
            </a:r>
          </a:p>
        </p:txBody>
      </p:sp>
      <p:sp>
        <p:nvSpPr>
          <p:cNvPr id="8197" name="Text Box 6"/>
          <p:cNvSpPr txBox="1">
            <a:spLocks noChangeArrowheads="1"/>
          </p:cNvSpPr>
          <p:nvPr/>
        </p:nvSpPr>
        <p:spPr bwMode="auto">
          <a:xfrm>
            <a:off x="6553200" y="3429000"/>
            <a:ext cx="533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100">
                <a:solidFill>
                  <a:srgbClr val="FFFFFF"/>
                </a:solidFill>
              </a:rPr>
              <a:t>9.3%</a:t>
            </a:r>
          </a:p>
        </p:txBody>
      </p:sp>
      <p:sp>
        <p:nvSpPr>
          <p:cNvPr id="8198" name="Text Box 7"/>
          <p:cNvSpPr txBox="1">
            <a:spLocks noChangeArrowheads="1"/>
          </p:cNvSpPr>
          <p:nvPr/>
        </p:nvSpPr>
        <p:spPr bwMode="auto">
          <a:xfrm>
            <a:off x="3886200" y="4800600"/>
            <a:ext cx="533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100">
                <a:solidFill>
                  <a:srgbClr val="FFFFFF"/>
                </a:solidFill>
              </a:rPr>
              <a:t>9.3%</a:t>
            </a:r>
          </a:p>
        </p:txBody>
      </p:sp>
      <p:sp>
        <p:nvSpPr>
          <p:cNvPr id="8199" name="Text Box 8"/>
          <p:cNvSpPr txBox="1">
            <a:spLocks noChangeArrowheads="1"/>
          </p:cNvSpPr>
          <p:nvPr/>
        </p:nvSpPr>
        <p:spPr bwMode="auto">
          <a:xfrm>
            <a:off x="1981200" y="4114800"/>
            <a:ext cx="533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100">
                <a:solidFill>
                  <a:srgbClr val="FFFFFF"/>
                </a:solidFill>
              </a:rPr>
              <a:t>9.9%</a:t>
            </a:r>
          </a:p>
        </p:txBody>
      </p:sp>
      <p:sp>
        <p:nvSpPr>
          <p:cNvPr id="8200" name="Text Box 9"/>
          <p:cNvSpPr txBox="1">
            <a:spLocks noChangeArrowheads="1"/>
          </p:cNvSpPr>
          <p:nvPr/>
        </p:nvSpPr>
        <p:spPr bwMode="auto">
          <a:xfrm>
            <a:off x="5791200" y="4572000"/>
            <a:ext cx="533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100">
                <a:solidFill>
                  <a:srgbClr val="FFFFFF"/>
                </a:solidFill>
              </a:rPr>
              <a:t>8.8%</a:t>
            </a:r>
          </a:p>
        </p:txBody>
      </p:sp>
      <p:sp>
        <p:nvSpPr>
          <p:cNvPr id="8201" name="Text Box 10"/>
          <p:cNvSpPr txBox="1">
            <a:spLocks noChangeArrowheads="1"/>
          </p:cNvSpPr>
          <p:nvPr/>
        </p:nvSpPr>
        <p:spPr bwMode="auto">
          <a:xfrm>
            <a:off x="5105400" y="2286000"/>
            <a:ext cx="533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100">
                <a:solidFill>
                  <a:srgbClr val="000000"/>
                </a:solidFill>
              </a:rPr>
              <a:t>2.8%</a:t>
            </a:r>
          </a:p>
        </p:txBody>
      </p:sp>
      <p:sp>
        <p:nvSpPr>
          <p:cNvPr id="8202" name="Text Box 11"/>
          <p:cNvSpPr txBox="1">
            <a:spLocks noChangeArrowheads="1"/>
          </p:cNvSpPr>
          <p:nvPr/>
        </p:nvSpPr>
        <p:spPr bwMode="auto">
          <a:xfrm>
            <a:off x="2590800" y="1828800"/>
            <a:ext cx="533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100">
                <a:solidFill>
                  <a:srgbClr val="000000"/>
                </a:solidFill>
              </a:rPr>
              <a:t>2.3%</a:t>
            </a:r>
          </a:p>
        </p:txBody>
      </p:sp>
      <p:sp>
        <p:nvSpPr>
          <p:cNvPr id="8203" name="Text Box 12"/>
          <p:cNvSpPr txBox="1">
            <a:spLocks noChangeArrowheads="1"/>
          </p:cNvSpPr>
          <p:nvPr/>
        </p:nvSpPr>
        <p:spPr bwMode="auto">
          <a:xfrm>
            <a:off x="3657600" y="1905000"/>
            <a:ext cx="533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100">
                <a:solidFill>
                  <a:srgbClr val="000000"/>
                </a:solidFill>
              </a:rPr>
              <a:t>3.1%</a:t>
            </a:r>
          </a:p>
        </p:txBody>
      </p:sp>
      <p:sp>
        <p:nvSpPr>
          <p:cNvPr id="8204" name="Text Box 8"/>
          <p:cNvSpPr txBox="1">
            <a:spLocks noChangeArrowheads="1"/>
          </p:cNvSpPr>
          <p:nvPr/>
        </p:nvSpPr>
        <p:spPr bwMode="auto">
          <a:xfrm>
            <a:off x="4800600" y="4114800"/>
            <a:ext cx="6096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pPr>
            <a:r>
              <a:rPr lang="en-US" sz="1100" b="1">
                <a:solidFill>
                  <a:srgbClr val="FFFFFF"/>
                </a:solidFill>
              </a:rPr>
              <a:t>9.0%</a:t>
            </a:r>
          </a:p>
          <a:p>
            <a:pPr algn="ctr" eaLnBrk="1" fontAlgn="base" hangingPunct="1">
              <a:spcBef>
                <a:spcPct val="50000"/>
              </a:spcBef>
              <a:spcAft>
                <a:spcPct val="0"/>
              </a:spcAft>
            </a:pPr>
            <a:r>
              <a:rPr lang="en-US" sz="1100" b="1">
                <a:solidFill>
                  <a:srgbClr val="FFFFFF"/>
                </a:solidFill>
              </a:rPr>
              <a:t>(4</a:t>
            </a:r>
            <a:r>
              <a:rPr lang="en-US" sz="1100" b="1" baseline="30000">
                <a:solidFill>
                  <a:srgbClr val="FFFFFF"/>
                </a:solidFill>
              </a:rPr>
              <a:t>th</a:t>
            </a:r>
            <a:r>
              <a:rPr lang="en-US" sz="1100" b="1">
                <a:solidFill>
                  <a:srgbClr val="FFFFFF"/>
                </a:solidFill>
              </a:rPr>
              <a:t>)</a:t>
            </a:r>
          </a:p>
        </p:txBody>
      </p:sp>
    </p:spTree>
    <p:extLst>
      <p:ext uri="{BB962C8B-B14F-4D97-AF65-F5344CB8AC3E}">
        <p14:creationId xmlns:p14="http://schemas.microsoft.com/office/powerpoint/2010/main" val="125601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Overview</a:t>
            </a:r>
            <a:endParaRPr lang="en-US" dirty="0">
              <a:solidFill>
                <a:schemeClr val="tx2"/>
              </a:solidFill>
            </a:endParaRPr>
          </a:p>
        </p:txBody>
      </p:sp>
      <p:sp>
        <p:nvSpPr>
          <p:cNvPr id="3" name="Content Placeholder 2"/>
          <p:cNvSpPr>
            <a:spLocks noGrp="1"/>
          </p:cNvSpPr>
          <p:nvPr>
            <p:ph idx="1"/>
          </p:nvPr>
        </p:nvSpPr>
        <p:spPr/>
        <p:txBody>
          <a:bodyPr>
            <a:normAutofit/>
          </a:bodyPr>
          <a:lstStyle/>
          <a:p>
            <a:r>
              <a:rPr lang="en-US" dirty="0" smtClean="0"/>
              <a:t>An </a:t>
            </a:r>
            <a:r>
              <a:rPr lang="en-US" dirty="0"/>
              <a:t>initiative aimed at increasing </a:t>
            </a:r>
            <a:r>
              <a:rPr lang="en-US" dirty="0">
                <a:solidFill>
                  <a:srgbClr val="FF0000"/>
                </a:solidFill>
              </a:rPr>
              <a:t>college </a:t>
            </a:r>
            <a:r>
              <a:rPr lang="en-US" dirty="0" smtClean="0">
                <a:solidFill>
                  <a:srgbClr val="FF0000"/>
                </a:solidFill>
              </a:rPr>
              <a:t>completion</a:t>
            </a:r>
            <a:r>
              <a:rPr lang="en-US" dirty="0" smtClean="0"/>
              <a:t>.</a:t>
            </a:r>
          </a:p>
          <a:p>
            <a:r>
              <a:rPr lang="en-US" dirty="0" smtClean="0"/>
              <a:t>CCA’s </a:t>
            </a:r>
            <a:r>
              <a:rPr lang="en-US" dirty="0"/>
              <a:t>goal is to </a:t>
            </a:r>
            <a:r>
              <a:rPr lang="en-US" dirty="0" smtClean="0">
                <a:solidFill>
                  <a:srgbClr val="FF0000"/>
                </a:solidFill>
              </a:rPr>
              <a:t>double </a:t>
            </a:r>
            <a:r>
              <a:rPr lang="en-US" dirty="0">
                <a:solidFill>
                  <a:srgbClr val="FF0000"/>
                </a:solidFill>
              </a:rPr>
              <a:t>the number of college graduates by 2020 </a:t>
            </a:r>
            <a:r>
              <a:rPr lang="en-US" dirty="0"/>
              <a:t>and have asked multiple states to collaborate with each other in doing </a:t>
            </a:r>
            <a:r>
              <a:rPr lang="en-US" dirty="0" smtClean="0"/>
              <a:t>so.</a:t>
            </a:r>
            <a:endParaRPr lang="en-US" dirty="0"/>
          </a:p>
          <a:p>
            <a:r>
              <a:rPr lang="en-US" dirty="0" smtClean="0"/>
              <a:t>The following Arkansas representatives attended the </a:t>
            </a:r>
            <a:r>
              <a:rPr lang="en-US" dirty="0" smtClean="0">
                <a:solidFill>
                  <a:srgbClr val="FF0000"/>
                </a:solidFill>
              </a:rPr>
              <a:t>May 4, 2010 Alliance of States </a:t>
            </a:r>
            <a:r>
              <a:rPr lang="en-US" dirty="0" smtClean="0"/>
              <a:t>meeting:</a:t>
            </a:r>
          </a:p>
          <a:p>
            <a:pPr lvl="1"/>
            <a:r>
              <a:rPr lang="en-US" dirty="0" smtClean="0"/>
              <a:t>Rep. David Rainey (Arkansas General Assembly)</a:t>
            </a:r>
          </a:p>
          <a:p>
            <a:pPr lvl="1"/>
            <a:r>
              <a:rPr lang="en-US" dirty="0" smtClean="0"/>
              <a:t>Angela Kremers (Winthrop Rockefeller Foundation)</a:t>
            </a:r>
          </a:p>
          <a:p>
            <a:pPr lvl="1"/>
            <a:r>
              <a:rPr lang="en-US" dirty="0" smtClean="0"/>
              <a:t>Jim Purcell (ADHE)</a:t>
            </a:r>
          </a:p>
          <a:p>
            <a:pPr lvl="1"/>
            <a:r>
              <a:rPr lang="en-US" dirty="0" smtClean="0"/>
              <a:t>Karen Wheeler (ADHE)</a:t>
            </a:r>
          </a:p>
          <a:p>
            <a:pPr lvl="1"/>
            <a:r>
              <a:rPr lang="en-US" dirty="0" smtClean="0"/>
              <a:t>Brooks Harrington (ADHE)</a:t>
            </a:r>
          </a:p>
          <a:p>
            <a:pPr lvl="1"/>
            <a:endParaRPr lang="en-US" dirty="0" smtClean="0"/>
          </a:p>
          <a:p>
            <a:pPr lvl="1"/>
            <a:endParaRPr lang="en-US" dirty="0"/>
          </a:p>
        </p:txBody>
      </p:sp>
      <p:pic>
        <p:nvPicPr>
          <p:cNvPr id="4" name="Picture 3" descr="photo.JPG"/>
          <p:cNvPicPr>
            <a:picLocks noChangeAspect="1"/>
          </p:cNvPicPr>
          <p:nvPr/>
        </p:nvPicPr>
        <p:blipFill>
          <a:blip r:embed="rId2" cstate="print"/>
          <a:stretch>
            <a:fillRect/>
          </a:stretch>
        </p:blipFill>
        <p:spPr>
          <a:xfrm>
            <a:off x="5791200" y="4876800"/>
            <a:ext cx="2641600" cy="1981200"/>
          </a:xfrm>
          <a:prstGeom prst="rect">
            <a:avLst/>
          </a:prstGeom>
        </p:spPr>
      </p:pic>
      <p:pic>
        <p:nvPicPr>
          <p:cNvPr id="5" name="Picture 4" descr="CCA_logo_sm.png"/>
          <p:cNvPicPr>
            <a:picLocks noChangeAspect="1"/>
          </p:cNvPicPr>
          <p:nvPr/>
        </p:nvPicPr>
        <p:blipFill>
          <a:blip r:embed="rId3" cstate="print"/>
          <a:stretch>
            <a:fillRect/>
          </a:stretch>
        </p:blipFill>
        <p:spPr>
          <a:xfrm>
            <a:off x="609600" y="685800"/>
            <a:ext cx="4876800" cy="200000"/>
          </a:xfrm>
          <a:prstGeom prst="rect">
            <a:avLst/>
          </a:prstGeom>
        </p:spPr>
      </p:pic>
      <p:pic>
        <p:nvPicPr>
          <p:cNvPr id="6" name="Picture 5" descr="adhe_logo.gif"/>
          <p:cNvPicPr>
            <a:picLocks noChangeAspect="1"/>
          </p:cNvPicPr>
          <p:nvPr/>
        </p:nvPicPr>
        <p:blipFill>
          <a:blip r:embed="rId4" cstate="print"/>
          <a:stretch>
            <a:fillRect/>
          </a:stretch>
        </p:blipFill>
        <p:spPr>
          <a:xfrm>
            <a:off x="6702962" y="300012"/>
            <a:ext cx="1638300" cy="1171575"/>
          </a:xfrm>
          <a:prstGeom prst="rect">
            <a:avLst/>
          </a:prstGeom>
        </p:spPr>
      </p:pic>
    </p:spTree>
    <p:extLst>
      <p:ext uri="{BB962C8B-B14F-4D97-AF65-F5344CB8AC3E}">
        <p14:creationId xmlns:p14="http://schemas.microsoft.com/office/powerpoint/2010/main" val="19854752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25" y="-158750"/>
            <a:ext cx="8467725" cy="765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title"/>
          </p:nvPr>
        </p:nvSpPr>
        <p:spPr/>
        <p:txBody>
          <a:bodyPr/>
          <a:lstStyle/>
          <a:p>
            <a:pPr eaLnBrk="1" hangingPunct="1"/>
            <a:r>
              <a:rPr lang="en-US" smtClean="0"/>
              <a:t>2008 Loan Default Rates</a:t>
            </a:r>
          </a:p>
        </p:txBody>
      </p:sp>
      <p:sp>
        <p:nvSpPr>
          <p:cNvPr id="9220" name="Text Box 4"/>
          <p:cNvSpPr txBox="1">
            <a:spLocks noChangeArrowheads="1"/>
          </p:cNvSpPr>
          <p:nvPr/>
        </p:nvSpPr>
        <p:spPr bwMode="auto">
          <a:xfrm>
            <a:off x="0" y="6553200"/>
            <a:ext cx="914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pPr>
            <a:r>
              <a:rPr lang="en-US" sz="1000">
                <a:solidFill>
                  <a:srgbClr val="000000"/>
                </a:solidFill>
              </a:rPr>
              <a:t>Source: U.S. Department of Education</a:t>
            </a:r>
          </a:p>
        </p:txBody>
      </p:sp>
      <p:sp>
        <p:nvSpPr>
          <p:cNvPr id="9221" name="Text Box 6"/>
          <p:cNvSpPr txBox="1">
            <a:spLocks noChangeArrowheads="1"/>
          </p:cNvSpPr>
          <p:nvPr/>
        </p:nvSpPr>
        <p:spPr bwMode="auto">
          <a:xfrm>
            <a:off x="2895600" y="3352800"/>
            <a:ext cx="609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100">
                <a:solidFill>
                  <a:srgbClr val="FFFFFF"/>
                </a:solidFill>
              </a:rPr>
              <a:t>9.23%</a:t>
            </a:r>
          </a:p>
        </p:txBody>
      </p:sp>
      <p:sp>
        <p:nvSpPr>
          <p:cNvPr id="9222" name="Text Box 7"/>
          <p:cNvSpPr txBox="1">
            <a:spLocks noChangeArrowheads="1"/>
          </p:cNvSpPr>
          <p:nvPr/>
        </p:nvSpPr>
        <p:spPr bwMode="auto">
          <a:xfrm>
            <a:off x="4648200" y="2895600"/>
            <a:ext cx="609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100">
                <a:solidFill>
                  <a:srgbClr val="FFFFFF"/>
                </a:solidFill>
              </a:rPr>
              <a:t>9.9%</a:t>
            </a:r>
          </a:p>
        </p:txBody>
      </p:sp>
      <p:sp>
        <p:nvSpPr>
          <p:cNvPr id="9223" name="Text Box 8"/>
          <p:cNvSpPr txBox="1">
            <a:spLocks noChangeArrowheads="1"/>
          </p:cNvSpPr>
          <p:nvPr/>
        </p:nvSpPr>
        <p:spPr bwMode="auto">
          <a:xfrm>
            <a:off x="1981200" y="4038600"/>
            <a:ext cx="609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100">
                <a:solidFill>
                  <a:srgbClr val="FFFFFF"/>
                </a:solidFill>
              </a:rPr>
              <a:t>10.9%</a:t>
            </a:r>
          </a:p>
        </p:txBody>
      </p:sp>
      <p:sp>
        <p:nvSpPr>
          <p:cNvPr id="9224" name="Text Box 9"/>
          <p:cNvSpPr txBox="1">
            <a:spLocks noChangeArrowheads="1"/>
          </p:cNvSpPr>
          <p:nvPr/>
        </p:nvSpPr>
        <p:spPr bwMode="auto">
          <a:xfrm>
            <a:off x="5943600" y="3657600"/>
            <a:ext cx="609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100">
                <a:solidFill>
                  <a:srgbClr val="FFFFFF"/>
                </a:solidFill>
              </a:rPr>
              <a:t>9.6%</a:t>
            </a:r>
          </a:p>
        </p:txBody>
      </p:sp>
      <p:sp>
        <p:nvSpPr>
          <p:cNvPr id="9225" name="Text Box 10"/>
          <p:cNvSpPr txBox="1">
            <a:spLocks noChangeArrowheads="1"/>
          </p:cNvSpPr>
          <p:nvPr/>
        </p:nvSpPr>
        <p:spPr bwMode="auto">
          <a:xfrm>
            <a:off x="5029200" y="2286000"/>
            <a:ext cx="609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100">
                <a:solidFill>
                  <a:srgbClr val="000000"/>
                </a:solidFill>
              </a:rPr>
              <a:t>3.4%</a:t>
            </a:r>
          </a:p>
        </p:txBody>
      </p:sp>
      <p:sp>
        <p:nvSpPr>
          <p:cNvPr id="9226" name="Text Box 11"/>
          <p:cNvSpPr txBox="1">
            <a:spLocks noChangeArrowheads="1"/>
          </p:cNvSpPr>
          <p:nvPr/>
        </p:nvSpPr>
        <p:spPr bwMode="auto">
          <a:xfrm>
            <a:off x="2743200" y="1828800"/>
            <a:ext cx="609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100">
                <a:solidFill>
                  <a:srgbClr val="000000"/>
                </a:solidFill>
              </a:rPr>
              <a:t>1.8%</a:t>
            </a:r>
          </a:p>
        </p:txBody>
      </p:sp>
      <p:sp>
        <p:nvSpPr>
          <p:cNvPr id="9227" name="Text Box 12"/>
          <p:cNvSpPr txBox="1">
            <a:spLocks noChangeArrowheads="1"/>
          </p:cNvSpPr>
          <p:nvPr/>
        </p:nvSpPr>
        <p:spPr bwMode="auto">
          <a:xfrm>
            <a:off x="3810000" y="1905000"/>
            <a:ext cx="533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1100">
                <a:solidFill>
                  <a:srgbClr val="000000"/>
                </a:solidFill>
              </a:rPr>
              <a:t>2.9%</a:t>
            </a:r>
          </a:p>
        </p:txBody>
      </p:sp>
      <p:sp>
        <p:nvSpPr>
          <p:cNvPr id="9228" name="Text Box 8"/>
          <p:cNvSpPr txBox="1">
            <a:spLocks noChangeArrowheads="1"/>
          </p:cNvSpPr>
          <p:nvPr/>
        </p:nvSpPr>
        <p:spPr bwMode="auto">
          <a:xfrm>
            <a:off x="4800600" y="4114800"/>
            <a:ext cx="7620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pPr>
            <a:r>
              <a:rPr lang="en-US" sz="1100" b="1">
                <a:solidFill>
                  <a:srgbClr val="FFFFFF"/>
                </a:solidFill>
              </a:rPr>
              <a:t>10.15%</a:t>
            </a:r>
          </a:p>
          <a:p>
            <a:pPr algn="ctr" eaLnBrk="1" fontAlgn="base" hangingPunct="1">
              <a:spcBef>
                <a:spcPct val="50000"/>
              </a:spcBef>
              <a:spcAft>
                <a:spcPct val="0"/>
              </a:spcAft>
            </a:pPr>
            <a:r>
              <a:rPr lang="en-US" sz="1100" b="1">
                <a:solidFill>
                  <a:srgbClr val="FFFFFF"/>
                </a:solidFill>
              </a:rPr>
              <a:t>(2</a:t>
            </a:r>
            <a:r>
              <a:rPr lang="en-US" sz="1100" b="1" baseline="30000">
                <a:solidFill>
                  <a:srgbClr val="FFFFFF"/>
                </a:solidFill>
              </a:rPr>
              <a:t>nd</a:t>
            </a:r>
            <a:r>
              <a:rPr lang="en-US" sz="1100" b="1">
                <a:solidFill>
                  <a:srgbClr val="FFFFFF"/>
                </a:solidFill>
              </a:rPr>
              <a:t>)</a:t>
            </a:r>
          </a:p>
        </p:txBody>
      </p:sp>
    </p:spTree>
    <p:extLst>
      <p:ext uri="{BB962C8B-B14F-4D97-AF65-F5344CB8AC3E}">
        <p14:creationId xmlns:p14="http://schemas.microsoft.com/office/powerpoint/2010/main" val="33801972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59880362"/>
              </p:ext>
            </p:extLst>
          </p:nvPr>
        </p:nvGraphicFramePr>
        <p:xfrm>
          <a:off x="228600" y="304800"/>
          <a:ext cx="8458198" cy="5605776"/>
        </p:xfrm>
        <a:graphic>
          <a:graphicData uri="http://schemas.openxmlformats.org/drawingml/2006/table">
            <a:tbl>
              <a:tblPr/>
              <a:tblGrid>
                <a:gridCol w="942417"/>
                <a:gridCol w="753934"/>
                <a:gridCol w="753934"/>
                <a:gridCol w="753934"/>
                <a:gridCol w="94242"/>
                <a:gridCol w="871737"/>
                <a:gridCol w="871737"/>
                <a:gridCol w="753934"/>
                <a:gridCol w="94242"/>
                <a:gridCol w="871737"/>
                <a:gridCol w="836395"/>
                <a:gridCol w="859955"/>
              </a:tblGrid>
              <a:tr h="480907">
                <a:tc gridSpan="12">
                  <a:txBody>
                    <a:bodyPr/>
                    <a:lstStyle/>
                    <a:p>
                      <a:pPr algn="ctr" fontAlgn="b"/>
                      <a:r>
                        <a:rPr lang="en-US" sz="2000" b="1" i="0" u="none" strike="noStrike" dirty="0">
                          <a:effectLst/>
                          <a:latin typeface="Arial"/>
                        </a:rPr>
                        <a:t>U.S. Department of Education Official Student Loan Default Rates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0680">
                <a:tc>
                  <a:txBody>
                    <a:bodyPr/>
                    <a:lstStyle/>
                    <a:p>
                      <a:pPr algn="l" fontAlgn="b"/>
                      <a:r>
                        <a:rPr lang="en-US" sz="1800" b="0" i="0" u="none" strike="noStrike" dirty="0">
                          <a:effectLst/>
                          <a:latin typeface="Arial"/>
                        </a:rPr>
                        <a:t> </a:t>
                      </a:r>
                    </a:p>
                  </a:txBody>
                  <a:tcPr marL="7620" marR="7620" marT="7620" marB="0" anchor="b">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gridSpan="3">
                  <a:txBody>
                    <a:bodyPr/>
                    <a:lstStyle/>
                    <a:p>
                      <a:pPr algn="ctr" fontAlgn="b"/>
                      <a:r>
                        <a:rPr lang="en-US" sz="1800" b="1" i="0" u="none" strike="noStrike">
                          <a:effectLst/>
                          <a:latin typeface="Arial"/>
                        </a:rPr>
                        <a:t>Default Rate</a:t>
                      </a:r>
                    </a:p>
                  </a:txBody>
                  <a:tcPr marL="7620" marR="7620" marT="7620"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l" fontAlgn="b"/>
                      <a:r>
                        <a:rPr lang="en-US" sz="1800" b="0" i="0" u="none" strike="noStrike">
                          <a:effectLst/>
                          <a:latin typeface="Arial"/>
                        </a:rPr>
                        <a:t> </a:t>
                      </a:r>
                    </a:p>
                  </a:txBody>
                  <a:tcPr marL="7620" marR="7620" marT="7620" marB="0" anchor="b">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gridSpan="3">
                  <a:txBody>
                    <a:bodyPr/>
                    <a:lstStyle/>
                    <a:p>
                      <a:pPr algn="ctr" fontAlgn="b"/>
                      <a:r>
                        <a:rPr lang="en-US" sz="1800" b="1" i="0" u="none" strike="noStrike">
                          <a:effectLst/>
                          <a:latin typeface="Arial"/>
                        </a:rPr>
                        <a:t>Number of Loans In Repay</a:t>
                      </a:r>
                    </a:p>
                  </a:txBody>
                  <a:tcPr marL="7620" marR="7620" marT="7620" marB="0" anchor="b">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ctr" fontAlgn="b"/>
                      <a:r>
                        <a:rPr lang="en-US" sz="1800" b="0" i="0" u="none" strike="noStrike">
                          <a:effectLst/>
                          <a:latin typeface="Arial"/>
                        </a:rPr>
                        <a:t> </a:t>
                      </a:r>
                    </a:p>
                  </a:txBody>
                  <a:tcPr marL="7620" marR="7620" marT="7620" marB="0" anchor="b">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gridSpan="3">
                  <a:txBody>
                    <a:bodyPr/>
                    <a:lstStyle/>
                    <a:p>
                      <a:pPr algn="ctr" fontAlgn="b"/>
                      <a:r>
                        <a:rPr lang="en-US" sz="1800" b="1" i="0" u="none" strike="noStrike">
                          <a:effectLst/>
                          <a:latin typeface="Arial"/>
                        </a:rPr>
                        <a:t>Number of Loans in Default</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r>
              <a:tr h="360680">
                <a:tc>
                  <a:txBody>
                    <a:bodyPr/>
                    <a:lstStyle/>
                    <a:p>
                      <a:pPr algn="l" fontAlgn="b"/>
                      <a:r>
                        <a:rPr lang="en-US" sz="1800" b="0" i="0" u="none" strike="noStrike">
                          <a:effectLst/>
                          <a:latin typeface="Arial"/>
                        </a:rPr>
                        <a:t> </a:t>
                      </a:r>
                    </a:p>
                  </a:txBody>
                  <a:tcPr marL="7620" marR="7620" marT="7620" marB="0" anchor="b">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1800" b="1" i="0" u="none" strike="noStrike">
                          <a:effectLst/>
                          <a:latin typeface="Arial"/>
                        </a:rPr>
                        <a:t>Fiscal year</a:t>
                      </a:r>
                    </a:p>
                  </a:txBody>
                  <a:tcPr marL="7620" marR="7620" marT="7620" marB="0" anchor="b">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1800" b="0" i="0" u="none" strike="noStrike">
                          <a:effectLst/>
                          <a:latin typeface="Arial"/>
                        </a:rPr>
                        <a:t> </a:t>
                      </a:r>
                    </a:p>
                  </a:txBody>
                  <a:tcPr marL="7620" marR="7620" marT="762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3">
                  <a:txBody>
                    <a:bodyPr/>
                    <a:lstStyle/>
                    <a:p>
                      <a:pPr algn="ctr" fontAlgn="b"/>
                      <a:r>
                        <a:rPr lang="en-US" sz="1800" b="1" i="0" u="none" strike="noStrike">
                          <a:effectLst/>
                          <a:latin typeface="Arial"/>
                        </a:rPr>
                        <a:t>Fiscal year</a:t>
                      </a:r>
                    </a:p>
                  </a:txBody>
                  <a:tcPr marL="7620" marR="7620" marT="762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1800" b="0" i="0" u="none" strike="noStrike">
                          <a:effectLst/>
                          <a:latin typeface="Arial"/>
                        </a:rPr>
                        <a:t> </a:t>
                      </a:r>
                    </a:p>
                  </a:txBody>
                  <a:tcPr marL="7620" marR="7620" marT="762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3">
                  <a:txBody>
                    <a:bodyPr/>
                    <a:lstStyle/>
                    <a:p>
                      <a:pPr algn="ctr" fontAlgn="b"/>
                      <a:r>
                        <a:rPr lang="en-US" sz="1800" b="1" i="0" u="none" strike="noStrike">
                          <a:effectLst/>
                          <a:latin typeface="Arial"/>
                        </a:rPr>
                        <a:t>Fiscal year</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07246">
                <a:tc>
                  <a:txBody>
                    <a:bodyPr/>
                    <a:lstStyle/>
                    <a:p>
                      <a:pPr algn="l" fontAlgn="b"/>
                      <a:r>
                        <a:rPr lang="en-US" sz="1800" b="0" i="0" u="none" strike="noStrike" dirty="0">
                          <a:effectLst/>
                          <a:latin typeface="Arial"/>
                        </a:rPr>
                        <a:t> </a:t>
                      </a:r>
                    </a:p>
                  </a:txBody>
                  <a:tcPr marL="7620" marR="7620" marT="7620" marB="0" anchor="b">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1800" b="1" i="0" u="none" strike="noStrike">
                          <a:effectLst/>
                          <a:latin typeface="Arial"/>
                        </a:rPr>
                        <a:t>2006</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800" b="1" i="0" u="none" strike="noStrike">
                          <a:effectLst/>
                          <a:latin typeface="Arial"/>
                        </a:rPr>
                        <a:t>2007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800" b="1" i="0" u="none" strike="noStrike">
                          <a:effectLst/>
                          <a:latin typeface="Arial"/>
                        </a:rPr>
                        <a:t>2008</a:t>
                      </a:r>
                    </a:p>
                  </a:txBody>
                  <a:tcPr marL="7620" marR="7620" marT="762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800" b="0" i="0" u="none" strike="noStrike">
                          <a:effectLst/>
                          <a:latin typeface="Arial"/>
                        </a:rPr>
                        <a:t> </a:t>
                      </a:r>
                    </a:p>
                  </a:txBody>
                  <a:tcPr marL="7620" marR="7620" marT="762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800" b="1" i="0" u="none" strike="noStrike">
                          <a:effectLst/>
                          <a:latin typeface="Arial"/>
                        </a:rPr>
                        <a:t>2006</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800" b="1" i="0" u="none" strike="noStrike">
                          <a:effectLst/>
                          <a:latin typeface="Arial"/>
                        </a:rPr>
                        <a:t>2007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800" b="1" i="0" u="none" strike="noStrike">
                          <a:effectLst/>
                          <a:latin typeface="Arial"/>
                        </a:rPr>
                        <a:t>2008</a:t>
                      </a:r>
                    </a:p>
                  </a:txBody>
                  <a:tcPr marL="7620" marR="7620" marT="762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800" b="0" i="0" u="none" strike="noStrike">
                          <a:effectLst/>
                          <a:latin typeface="Arial"/>
                        </a:rPr>
                        <a:t> </a:t>
                      </a:r>
                    </a:p>
                  </a:txBody>
                  <a:tcPr marL="7620" marR="7620" marT="762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800" b="1" i="0" u="none" strike="noStrike">
                          <a:effectLst/>
                          <a:latin typeface="Arial"/>
                        </a:rPr>
                        <a:t>2006</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800" b="1" i="0" u="none" strike="noStrike">
                          <a:effectLst/>
                          <a:latin typeface="Arial"/>
                        </a:rPr>
                        <a:t>2007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800" b="1" i="0" u="none" strike="noStrike">
                          <a:effectLst/>
                          <a:latin typeface="Arial"/>
                        </a:rPr>
                        <a:t>2008</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887">
                <a:tc>
                  <a:txBody>
                    <a:bodyPr/>
                    <a:lstStyle/>
                    <a:p>
                      <a:pPr algn="l" fontAlgn="t"/>
                      <a:r>
                        <a:rPr lang="en-US" sz="1800" b="1" i="0" u="none" strike="noStrike" dirty="0" smtClean="0">
                          <a:solidFill>
                            <a:srgbClr val="000000"/>
                          </a:solidFill>
                          <a:effectLst/>
                          <a:latin typeface="Arial"/>
                        </a:rPr>
                        <a:t>ASUJ*</a:t>
                      </a:r>
                      <a:endParaRPr lang="en-US" sz="1800" b="1" i="0" u="none" strike="noStrike" dirty="0">
                        <a:solidFill>
                          <a:srgbClr val="000000"/>
                        </a:solidFill>
                        <a:effectLst/>
                        <a:latin typeface="Arial"/>
                      </a:endParaRPr>
                    </a:p>
                  </a:txBody>
                  <a:tcPr marL="7620" marR="7620" marT="7620" marB="0">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800" b="0" i="0" u="none" strike="noStrike" dirty="0">
                          <a:effectLst/>
                          <a:latin typeface="Arial"/>
                        </a:rPr>
                        <a:t>7.7%</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1800" b="0" i="0" u="none" strike="noStrike">
                          <a:effectLst/>
                          <a:latin typeface="Arial"/>
                        </a:rPr>
                        <a:t>8.2%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1800" b="0" i="0" u="none" strike="noStrike" dirty="0">
                          <a:solidFill>
                            <a:schemeClr val="tx1"/>
                          </a:solidFill>
                          <a:effectLst/>
                          <a:latin typeface="Arial"/>
                        </a:rPr>
                        <a:t>10.1%</a:t>
                      </a:r>
                    </a:p>
                  </a:txBody>
                  <a:tcPr marL="7620" marR="7620" marT="762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en-US" sz="1800" b="0" i="0" u="none" strike="noStrike">
                          <a:effectLst/>
                          <a:latin typeface="Arial"/>
                        </a:rPr>
                        <a:t> </a:t>
                      </a:r>
                    </a:p>
                  </a:txBody>
                  <a:tcPr marL="7620" marR="7620" marT="762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1800" b="0" i="0" u="none" strike="noStrike">
                          <a:effectLst/>
                          <a:latin typeface="Arial"/>
                        </a:rPr>
                        <a:t>4,371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1800" b="0" i="0" u="none" strike="noStrike">
                          <a:effectLst/>
                          <a:latin typeface="Arial"/>
                        </a:rPr>
                        <a:t>3,862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1800" b="0" i="0" u="none" strike="noStrike">
                          <a:effectLst/>
                          <a:latin typeface="Arial"/>
                        </a:rPr>
                        <a:t>3,787</a:t>
                      </a:r>
                    </a:p>
                  </a:txBody>
                  <a:tcPr marL="7620" marR="7620" marT="762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a:effectLst/>
                          <a:latin typeface="Arial"/>
                        </a:rPr>
                        <a:t> </a:t>
                      </a:r>
                    </a:p>
                  </a:txBody>
                  <a:tcPr marL="7620" marR="7620" marT="762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1800" b="0" i="0" u="none" strike="noStrike">
                          <a:effectLst/>
                          <a:latin typeface="Arial"/>
                        </a:rPr>
                        <a:t>338</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1800" b="0" i="0" u="none" strike="noStrike">
                          <a:effectLst/>
                          <a:latin typeface="Arial"/>
                        </a:rPr>
                        <a:t>317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1800" b="0" i="0" u="none" strike="noStrike">
                          <a:effectLst/>
                          <a:latin typeface="Arial"/>
                        </a:rPr>
                        <a:t>408</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93887">
                <a:tc>
                  <a:txBody>
                    <a:bodyPr/>
                    <a:lstStyle/>
                    <a:p>
                      <a:pPr algn="l" fontAlgn="t"/>
                      <a:r>
                        <a:rPr lang="en-US" sz="1800" b="1" i="0" u="none" strike="noStrike">
                          <a:solidFill>
                            <a:srgbClr val="000000"/>
                          </a:solidFill>
                          <a:effectLst/>
                          <a:latin typeface="Arial"/>
                        </a:rPr>
                        <a:t>ATU</a:t>
                      </a:r>
                    </a:p>
                  </a:txBody>
                  <a:tcPr marL="7620" marR="7620" marT="7620" marB="0">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800" b="0" i="0" u="none" strike="noStrike">
                          <a:effectLst/>
                          <a:latin typeface="Arial"/>
                        </a:rPr>
                        <a:t>8.9%</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dirty="0">
                          <a:effectLst/>
                          <a:latin typeface="Arial"/>
                        </a:rPr>
                        <a:t>9.3%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dirty="0">
                          <a:solidFill>
                            <a:schemeClr val="tx1"/>
                          </a:solidFill>
                          <a:effectLst/>
                          <a:latin typeface="Arial"/>
                        </a:rPr>
                        <a:t>9.8%</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1800" b="0" i="0" u="none" strike="noStrike">
                          <a:effectLst/>
                          <a:latin typeface="Arial"/>
                        </a:rPr>
                        <a:t> </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1,662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1,491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1,560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800" b="0" i="0" u="none" strike="noStrike">
                          <a:effectLst/>
                          <a:latin typeface="Arial"/>
                        </a:rPr>
                        <a:t> </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149</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139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154</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293887">
                <a:tc>
                  <a:txBody>
                    <a:bodyPr/>
                    <a:lstStyle/>
                    <a:p>
                      <a:pPr algn="l" fontAlgn="t"/>
                      <a:r>
                        <a:rPr lang="en-US" sz="1800" b="1" i="0" u="none" strike="noStrike">
                          <a:solidFill>
                            <a:srgbClr val="000000"/>
                          </a:solidFill>
                          <a:effectLst/>
                          <a:latin typeface="Arial"/>
                        </a:rPr>
                        <a:t>HSU</a:t>
                      </a:r>
                    </a:p>
                  </a:txBody>
                  <a:tcPr marL="7620" marR="7620" marT="7620" marB="0">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800" b="0" i="0" u="none" strike="noStrike">
                          <a:effectLst/>
                          <a:latin typeface="Arial"/>
                        </a:rPr>
                        <a:t>6.2%</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6.8%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dirty="0">
                          <a:solidFill>
                            <a:schemeClr val="tx1"/>
                          </a:solidFill>
                          <a:effectLst/>
                          <a:latin typeface="Arial"/>
                        </a:rPr>
                        <a:t>9.8%</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1800" b="0" i="0" u="none" strike="noStrike">
                          <a:effectLst/>
                          <a:latin typeface="Arial"/>
                        </a:rPr>
                        <a:t> </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1,065</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961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857</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800" b="0" i="0" u="none" strike="noStrike">
                          <a:effectLst/>
                          <a:latin typeface="Arial"/>
                        </a:rPr>
                        <a:t> </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67</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66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84</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293887">
                <a:tc>
                  <a:txBody>
                    <a:bodyPr/>
                    <a:lstStyle/>
                    <a:p>
                      <a:pPr algn="l" fontAlgn="t"/>
                      <a:r>
                        <a:rPr lang="en-US" sz="1800" b="1" i="0" u="none" strike="noStrike">
                          <a:solidFill>
                            <a:srgbClr val="000000"/>
                          </a:solidFill>
                          <a:effectLst/>
                          <a:latin typeface="Arial"/>
                        </a:rPr>
                        <a:t>SAUM</a:t>
                      </a:r>
                    </a:p>
                  </a:txBody>
                  <a:tcPr marL="7620" marR="7620" marT="7620" marB="0">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800" b="0" i="0" u="none" strike="noStrike">
                          <a:effectLst/>
                          <a:latin typeface="Arial"/>
                        </a:rPr>
                        <a:t>10.4%</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11.5%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dirty="0">
                          <a:solidFill>
                            <a:schemeClr val="tx1"/>
                          </a:solidFill>
                          <a:effectLst/>
                          <a:latin typeface="Arial"/>
                        </a:rPr>
                        <a:t>11.6%</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1800" b="0" i="0" u="none" strike="noStrike">
                          <a:effectLst/>
                          <a:latin typeface="Arial"/>
                        </a:rPr>
                        <a:t> </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749</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691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723</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800" b="0" i="0" u="none" strike="noStrike">
                          <a:effectLst/>
                          <a:latin typeface="Arial"/>
                        </a:rPr>
                        <a:t> </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78</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84</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293887">
                <a:tc>
                  <a:txBody>
                    <a:bodyPr/>
                    <a:lstStyle/>
                    <a:p>
                      <a:pPr algn="l" fontAlgn="t"/>
                      <a:r>
                        <a:rPr lang="en-US" sz="1800" b="1" i="0" u="none" strike="noStrike">
                          <a:solidFill>
                            <a:srgbClr val="000000"/>
                          </a:solidFill>
                          <a:effectLst/>
                          <a:latin typeface="Arial"/>
                        </a:rPr>
                        <a:t>UAF</a:t>
                      </a:r>
                    </a:p>
                  </a:txBody>
                  <a:tcPr marL="7620" marR="7620" marT="7620" marB="0">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800" b="0" i="0" u="none" strike="noStrike">
                          <a:effectLst/>
                          <a:latin typeface="Arial"/>
                        </a:rPr>
                        <a:t>2.3%</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3.4%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dirty="0">
                          <a:solidFill>
                            <a:schemeClr val="tx1"/>
                          </a:solidFill>
                          <a:effectLst/>
                          <a:latin typeface="Arial"/>
                        </a:rPr>
                        <a:t>4.3%</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1800" b="0" i="0" u="none" strike="noStrike">
                          <a:effectLst/>
                          <a:latin typeface="Arial"/>
                        </a:rPr>
                        <a:t> </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3,606</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2,570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2,459</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800" b="0" i="0" u="none" strike="noStrike">
                          <a:effectLst/>
                          <a:latin typeface="Arial"/>
                        </a:rPr>
                        <a:t> </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85</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87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106</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293887">
                <a:tc>
                  <a:txBody>
                    <a:bodyPr/>
                    <a:lstStyle/>
                    <a:p>
                      <a:pPr algn="l" fontAlgn="t"/>
                      <a:r>
                        <a:rPr lang="en-US" sz="1800" b="1" i="0" u="none" strike="noStrike">
                          <a:solidFill>
                            <a:srgbClr val="000000"/>
                          </a:solidFill>
                          <a:effectLst/>
                          <a:latin typeface="Arial"/>
                        </a:rPr>
                        <a:t>UAFS</a:t>
                      </a:r>
                    </a:p>
                  </a:txBody>
                  <a:tcPr marL="7620" marR="7620" marT="7620" marB="0">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800" b="0" i="0" u="none" strike="noStrike">
                          <a:effectLst/>
                          <a:latin typeface="Arial"/>
                        </a:rPr>
                        <a:t>9.6%</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11.2%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dirty="0">
                          <a:solidFill>
                            <a:schemeClr val="tx1"/>
                          </a:solidFill>
                          <a:effectLst/>
                          <a:latin typeface="Arial"/>
                        </a:rPr>
                        <a:t>10.8%</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1800" b="0" i="0" u="none" strike="noStrike">
                          <a:effectLst/>
                          <a:latin typeface="Arial"/>
                        </a:rPr>
                        <a:t> </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dirty="0">
                          <a:effectLst/>
                          <a:latin typeface="Arial"/>
                        </a:rPr>
                        <a:t>1,126</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1,091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1,083</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800" b="0" i="0" u="none" strike="noStrike">
                          <a:effectLst/>
                          <a:latin typeface="Arial"/>
                        </a:rPr>
                        <a:t> </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109</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123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118</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293887">
                <a:tc>
                  <a:txBody>
                    <a:bodyPr/>
                    <a:lstStyle/>
                    <a:p>
                      <a:pPr algn="l" fontAlgn="t"/>
                      <a:r>
                        <a:rPr lang="en-US" sz="1800" b="1" i="0" u="none" strike="noStrike">
                          <a:solidFill>
                            <a:srgbClr val="000000"/>
                          </a:solidFill>
                          <a:effectLst/>
                          <a:latin typeface="Arial"/>
                        </a:rPr>
                        <a:t>UALR</a:t>
                      </a:r>
                    </a:p>
                  </a:txBody>
                  <a:tcPr marL="7620" marR="7620" marT="7620" marB="0">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800" b="0" i="0" u="none" strike="noStrike">
                          <a:effectLst/>
                          <a:latin typeface="Arial"/>
                        </a:rPr>
                        <a:t>6.9%</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8.9%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dirty="0">
                          <a:solidFill>
                            <a:schemeClr val="tx1"/>
                          </a:solidFill>
                          <a:effectLst/>
                          <a:latin typeface="Arial"/>
                        </a:rPr>
                        <a:t>9.1%</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1800" b="0" i="0" u="none" strike="noStrike">
                          <a:effectLst/>
                          <a:latin typeface="Arial"/>
                        </a:rPr>
                        <a:t> </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3,649</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dirty="0">
                          <a:effectLst/>
                          <a:latin typeface="Arial"/>
                        </a:rPr>
                        <a:t>3,032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2,967</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800" b="0" i="0" u="none" strike="noStrike">
                          <a:effectLst/>
                          <a:latin typeface="Arial"/>
                        </a:rPr>
                        <a:t> </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255</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270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272</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293887">
                <a:tc>
                  <a:txBody>
                    <a:bodyPr/>
                    <a:lstStyle/>
                    <a:p>
                      <a:pPr algn="l" fontAlgn="t"/>
                      <a:r>
                        <a:rPr lang="en-US" sz="1800" b="1" i="0" u="none" strike="noStrike">
                          <a:solidFill>
                            <a:srgbClr val="000000"/>
                          </a:solidFill>
                          <a:effectLst/>
                          <a:latin typeface="Arial"/>
                        </a:rPr>
                        <a:t>UAM</a:t>
                      </a:r>
                    </a:p>
                  </a:txBody>
                  <a:tcPr marL="7620" marR="7620" marT="7620" marB="0">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800" b="0" i="0" u="none" strike="noStrike">
                          <a:effectLst/>
                          <a:latin typeface="Arial"/>
                        </a:rPr>
                        <a:t>11.5%</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13.4%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dirty="0">
                          <a:solidFill>
                            <a:schemeClr val="tx1"/>
                          </a:solidFill>
                          <a:effectLst/>
                          <a:latin typeface="Arial"/>
                        </a:rPr>
                        <a:t>14.7%</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1800" b="0" i="0" u="none" strike="noStrike">
                          <a:effectLst/>
                          <a:latin typeface="Arial"/>
                        </a:rPr>
                        <a:t> </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987</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872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825</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800" b="0" i="0" u="none" strike="noStrike">
                          <a:effectLst/>
                          <a:latin typeface="Arial"/>
                        </a:rPr>
                        <a:t> </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114</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117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122</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293887">
                <a:tc>
                  <a:txBody>
                    <a:bodyPr/>
                    <a:lstStyle/>
                    <a:p>
                      <a:pPr algn="l" fontAlgn="t"/>
                      <a:r>
                        <a:rPr lang="en-US" sz="1800" b="1" i="0" u="none" strike="noStrike">
                          <a:solidFill>
                            <a:srgbClr val="000000"/>
                          </a:solidFill>
                          <a:effectLst/>
                          <a:latin typeface="Arial"/>
                        </a:rPr>
                        <a:t>UAMS</a:t>
                      </a:r>
                    </a:p>
                  </a:txBody>
                  <a:tcPr marL="7620" marR="7620" marT="7620" marB="0">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800" b="0" i="0" u="none" strike="noStrike">
                          <a:effectLst/>
                          <a:latin typeface="Arial"/>
                        </a:rPr>
                        <a:t>0.2%</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dirty="0">
                          <a:solidFill>
                            <a:schemeClr val="tx1"/>
                          </a:solidFill>
                          <a:effectLst/>
                          <a:latin typeface="Arial"/>
                        </a:rPr>
                        <a:t>1.6%</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1800" b="0" i="0" u="none" strike="noStrike">
                          <a:effectLst/>
                          <a:latin typeface="Arial"/>
                        </a:rPr>
                        <a:t> </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922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543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594</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800" b="0" i="0" u="none" strike="noStrike">
                          <a:effectLst/>
                          <a:latin typeface="Arial"/>
                        </a:rPr>
                        <a:t> </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10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293887">
                <a:tc>
                  <a:txBody>
                    <a:bodyPr/>
                    <a:lstStyle/>
                    <a:p>
                      <a:pPr algn="l" fontAlgn="t"/>
                      <a:r>
                        <a:rPr lang="en-US" sz="1800" b="1" i="0" u="none" strike="noStrike">
                          <a:solidFill>
                            <a:srgbClr val="000000"/>
                          </a:solidFill>
                          <a:effectLst/>
                          <a:latin typeface="Arial"/>
                        </a:rPr>
                        <a:t>UAPB</a:t>
                      </a:r>
                    </a:p>
                  </a:txBody>
                  <a:tcPr marL="7620" marR="7620" marT="7620" marB="0">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800" b="0" i="0" u="none" strike="noStrike">
                          <a:effectLst/>
                          <a:latin typeface="Arial"/>
                        </a:rPr>
                        <a:t>15.4%</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15.9%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dirty="0">
                          <a:solidFill>
                            <a:schemeClr val="tx1"/>
                          </a:solidFill>
                          <a:effectLst/>
                          <a:latin typeface="Arial"/>
                        </a:rPr>
                        <a:t>17.3%</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1800" b="0" i="0" u="none" strike="noStrike">
                          <a:effectLst/>
                          <a:latin typeface="Arial"/>
                        </a:rPr>
                        <a:t> </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1,115</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1,057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915</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800" b="0" i="0" u="none" strike="noStrike">
                          <a:effectLst/>
                          <a:latin typeface="Arial"/>
                        </a:rPr>
                        <a:t> </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172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169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800" b="0" i="0" u="none" strike="noStrike">
                          <a:effectLst/>
                          <a:latin typeface="Arial"/>
                        </a:rPr>
                        <a:t>159</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307246">
                <a:tc>
                  <a:txBody>
                    <a:bodyPr/>
                    <a:lstStyle/>
                    <a:p>
                      <a:pPr algn="l" fontAlgn="t"/>
                      <a:r>
                        <a:rPr lang="en-US" sz="1800" b="1" i="0" u="none" strike="noStrike">
                          <a:solidFill>
                            <a:srgbClr val="000000"/>
                          </a:solidFill>
                          <a:effectLst/>
                          <a:latin typeface="Arial"/>
                        </a:rPr>
                        <a:t>UCA</a:t>
                      </a:r>
                    </a:p>
                  </a:txBody>
                  <a:tcPr marL="7620" marR="7620" marT="7620" marB="0">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r>
                        <a:rPr lang="en-US" sz="1800" b="0" i="0" u="none" strike="noStrike">
                          <a:effectLst/>
                          <a:latin typeface="Arial"/>
                        </a:rPr>
                        <a:t>6.9%</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r" fontAlgn="b"/>
                      <a:r>
                        <a:rPr lang="en-US" sz="1800" b="0" i="0" u="none" strike="noStrike">
                          <a:effectLst/>
                          <a:latin typeface="Arial"/>
                        </a:rPr>
                        <a:t>6.4%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r" fontAlgn="b"/>
                      <a:r>
                        <a:rPr lang="en-US" sz="1800" b="0" i="0" u="none" strike="noStrike" dirty="0">
                          <a:solidFill>
                            <a:schemeClr val="tx1"/>
                          </a:solidFill>
                          <a:effectLst/>
                          <a:latin typeface="Arial"/>
                        </a:rPr>
                        <a:t>9.4%</a:t>
                      </a:r>
                    </a:p>
                  </a:txBody>
                  <a:tcPr marL="7620" marR="7620" marT="76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solidFill>
                      <a:srgbClr val="FFFF00"/>
                    </a:solidFill>
                  </a:tcPr>
                </a:tc>
                <a:tc>
                  <a:txBody>
                    <a:bodyPr/>
                    <a:lstStyle/>
                    <a:p>
                      <a:pPr algn="l" fontAlgn="b"/>
                      <a:r>
                        <a:rPr lang="en-US" sz="1800" b="0" i="0" u="none" strike="noStrike">
                          <a:effectLst/>
                          <a:latin typeface="Arial"/>
                        </a:rPr>
                        <a:t> </a:t>
                      </a:r>
                    </a:p>
                  </a:txBody>
                  <a:tcPr marL="7620" marR="7620" marT="7620" marB="0" anchor="b">
                    <a:lnL>
                      <a:noFill/>
                    </a:lnL>
                    <a:lnR w="1270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r" fontAlgn="b"/>
                      <a:r>
                        <a:rPr lang="en-US" sz="1800" b="0" i="0" u="none" strike="noStrike">
                          <a:effectLst/>
                          <a:latin typeface="Arial"/>
                        </a:rPr>
                        <a:t>2,650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r" fontAlgn="b"/>
                      <a:r>
                        <a:rPr lang="en-US" sz="1800" b="0" i="0" u="none" strike="noStrike">
                          <a:effectLst/>
                          <a:latin typeface="Arial"/>
                        </a:rPr>
                        <a:t>2,455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r" fontAlgn="b"/>
                      <a:r>
                        <a:rPr lang="en-US" sz="1800" b="0" i="0" u="none" strike="noStrike">
                          <a:effectLst/>
                          <a:latin typeface="Arial"/>
                        </a:rPr>
                        <a:t>2,483</a:t>
                      </a:r>
                    </a:p>
                  </a:txBody>
                  <a:tcPr marL="7620" marR="7620" marT="7620" marB="0" anchor="b">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800" b="0" i="0" u="none" strike="noStrike">
                          <a:effectLst/>
                          <a:latin typeface="Arial"/>
                        </a:rPr>
                        <a:t> </a:t>
                      </a:r>
                    </a:p>
                  </a:txBody>
                  <a:tcPr marL="7620" marR="7620" marT="7620" marB="0" anchor="b">
                    <a:lnL>
                      <a:noFill/>
                    </a:lnL>
                    <a:lnR w="1270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r" fontAlgn="b"/>
                      <a:r>
                        <a:rPr lang="en-US" sz="1800" b="0" i="0" u="none" strike="noStrike" dirty="0">
                          <a:effectLst/>
                          <a:latin typeface="Arial"/>
                        </a:rPr>
                        <a:t>184</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r" fontAlgn="b"/>
                      <a:r>
                        <a:rPr lang="en-US" sz="1800" b="0" i="0" u="none" strike="noStrike">
                          <a:effectLst/>
                          <a:latin typeface="Arial"/>
                        </a:rPr>
                        <a:t>162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r" fontAlgn="b"/>
                      <a:r>
                        <a:rPr lang="en-US" sz="1800" b="0" i="0" u="none" strike="noStrike">
                          <a:effectLst/>
                          <a:latin typeface="Arial"/>
                        </a:rPr>
                        <a:t>234</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r>
              <a:tr h="360680">
                <a:tc>
                  <a:txBody>
                    <a:bodyPr/>
                    <a:lstStyle/>
                    <a:p>
                      <a:pPr algn="l" fontAlgn="t"/>
                      <a:r>
                        <a:rPr lang="en-US" sz="1800" b="1" i="0" u="none" strike="noStrike">
                          <a:solidFill>
                            <a:srgbClr val="000000"/>
                          </a:solidFill>
                          <a:effectLst/>
                          <a:latin typeface="Arial"/>
                        </a:rPr>
                        <a:t>Total</a:t>
                      </a:r>
                    </a:p>
                  </a:txBody>
                  <a:tcPr marL="7620" marR="7620" marT="7620" marB="0">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800" b="1" i="0" u="none" strike="noStrike">
                          <a:effectLst/>
                          <a:latin typeface="Arial"/>
                        </a:rPr>
                        <a:t>7.1%</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r" fontAlgn="b"/>
                      <a:r>
                        <a:rPr lang="en-US" sz="1800" b="1" i="0" u="none" strike="noStrike">
                          <a:effectLst/>
                          <a:latin typeface="Arial"/>
                        </a:rPr>
                        <a:t>8.3%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r" fontAlgn="b"/>
                      <a:r>
                        <a:rPr lang="en-US" sz="1800" b="1" i="0" u="none" strike="noStrike" dirty="0">
                          <a:effectLst/>
                          <a:latin typeface="Arial"/>
                        </a:rPr>
                        <a:t>9.6%</a:t>
                      </a:r>
                    </a:p>
                  </a:txBody>
                  <a:tcPr marL="7620" marR="7620" marT="7620"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solidFill>
                      <a:srgbClr val="FFFF00"/>
                    </a:solidFill>
                  </a:tcPr>
                </a:tc>
                <a:tc>
                  <a:txBody>
                    <a:bodyPr/>
                    <a:lstStyle/>
                    <a:p>
                      <a:pPr algn="l" fontAlgn="b"/>
                      <a:r>
                        <a:rPr lang="en-US" sz="1800" b="0" i="0" u="none" strike="noStrike" dirty="0">
                          <a:effectLst/>
                          <a:latin typeface="Arial"/>
                        </a:rPr>
                        <a:t> </a:t>
                      </a:r>
                    </a:p>
                  </a:txBody>
                  <a:tcPr marL="7620" marR="7620" marT="7620" marB="0" anchor="b">
                    <a:lnL>
                      <a:noFill/>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00"/>
                    </a:solidFill>
                  </a:tcPr>
                </a:tc>
                <a:tc>
                  <a:txBody>
                    <a:bodyPr/>
                    <a:lstStyle/>
                    <a:p>
                      <a:pPr algn="r" fontAlgn="b"/>
                      <a:r>
                        <a:rPr lang="en-US" sz="1800" b="1" i="0" u="none" strike="noStrike" dirty="0">
                          <a:effectLst/>
                          <a:latin typeface="Arial"/>
                        </a:rPr>
                        <a:t>21,902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chemeClr val="accent3">
                        <a:lumMod val="60000"/>
                        <a:lumOff val="40000"/>
                      </a:schemeClr>
                    </a:solidFill>
                  </a:tcPr>
                </a:tc>
                <a:tc>
                  <a:txBody>
                    <a:bodyPr/>
                    <a:lstStyle/>
                    <a:p>
                      <a:pPr algn="r" fontAlgn="b"/>
                      <a:r>
                        <a:rPr lang="en-US" sz="1800" b="1" i="0" u="none" strike="noStrike" dirty="0">
                          <a:effectLst/>
                          <a:latin typeface="Arial"/>
                        </a:rPr>
                        <a:t>18,625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chemeClr val="accent3">
                        <a:lumMod val="60000"/>
                        <a:lumOff val="40000"/>
                      </a:schemeClr>
                    </a:solidFill>
                  </a:tcPr>
                </a:tc>
                <a:tc>
                  <a:txBody>
                    <a:bodyPr/>
                    <a:lstStyle/>
                    <a:p>
                      <a:pPr algn="r" fontAlgn="b"/>
                      <a:r>
                        <a:rPr lang="en-US" sz="1800" b="1" i="0" u="none" strike="noStrike" dirty="0">
                          <a:effectLst/>
                          <a:latin typeface="Arial"/>
                        </a:rPr>
                        <a:t>18,253</a:t>
                      </a:r>
                    </a:p>
                  </a:txBody>
                  <a:tcPr marL="7620" marR="7620" marT="7620"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solidFill>
                      <a:schemeClr val="accent3">
                        <a:lumMod val="60000"/>
                        <a:lumOff val="40000"/>
                      </a:schemeClr>
                    </a:solidFill>
                  </a:tcPr>
                </a:tc>
                <a:tc>
                  <a:txBody>
                    <a:bodyPr/>
                    <a:lstStyle/>
                    <a:p>
                      <a:pPr algn="l" fontAlgn="b"/>
                      <a:r>
                        <a:rPr lang="en-US" sz="1800" b="1" i="0" u="none" strike="noStrike">
                          <a:effectLst/>
                          <a:latin typeface="Arial"/>
                        </a:rPr>
                        <a:t> </a:t>
                      </a:r>
                    </a:p>
                  </a:txBody>
                  <a:tcPr marL="7620" marR="7620" marT="7620" marB="0" anchor="b">
                    <a:lnL>
                      <a:noFill/>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r" fontAlgn="b"/>
                      <a:r>
                        <a:rPr lang="en-US" sz="1800" b="1" i="0" u="none" strike="noStrike">
                          <a:effectLst/>
                          <a:latin typeface="Arial"/>
                        </a:rPr>
                        <a:t>1,553</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r" fontAlgn="b"/>
                      <a:r>
                        <a:rPr lang="en-US" sz="1800" b="1" i="0" u="none" strike="noStrike" dirty="0">
                          <a:effectLst/>
                          <a:latin typeface="Arial"/>
                        </a:rPr>
                        <a:t>1,537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r" fontAlgn="b"/>
                      <a:r>
                        <a:rPr lang="en-US" sz="1800" b="1" i="0" u="none" strike="noStrike" dirty="0">
                          <a:effectLst/>
                          <a:latin typeface="Arial"/>
                        </a:rPr>
                        <a:t>1,751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r>
              <a:tr h="293887">
                <a:tc>
                  <a:txBody>
                    <a:bodyPr/>
                    <a:lstStyle/>
                    <a:p>
                      <a:pPr algn="l" fontAlgn="t"/>
                      <a:r>
                        <a:rPr lang="en-US" sz="1800" b="1" i="0" u="none" strike="noStrike">
                          <a:solidFill>
                            <a:srgbClr val="000000"/>
                          </a:solidFill>
                          <a:effectLst/>
                          <a:latin typeface="Arial"/>
                        </a:rPr>
                        <a:t> </a:t>
                      </a:r>
                    </a:p>
                  </a:txBody>
                  <a:tcPr marL="7620" marR="7620" marT="7620" marB="0">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000000"/>
                    </a:solidFill>
                  </a:tcPr>
                </a:tc>
                <a:tc>
                  <a:txBody>
                    <a:bodyPr/>
                    <a:lstStyle/>
                    <a:p>
                      <a:pPr algn="l" fontAlgn="b"/>
                      <a:r>
                        <a:rPr lang="en-US" sz="1800" b="1" i="0" u="none" strike="noStrike">
                          <a:effectLst/>
                          <a:latin typeface="Arial"/>
                        </a:rPr>
                        <a:t> </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000000"/>
                    </a:solidFill>
                  </a:tcPr>
                </a:tc>
                <a:tc>
                  <a:txBody>
                    <a:bodyPr/>
                    <a:lstStyle/>
                    <a:p>
                      <a:pPr algn="l" fontAlgn="b"/>
                      <a:r>
                        <a:rPr lang="en-US" sz="1800" b="1" i="0" u="none" strike="noStrike">
                          <a:effectLst/>
                          <a:latin typeface="Arial"/>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000000"/>
                    </a:solidFill>
                  </a:tcPr>
                </a:tc>
                <a:tc>
                  <a:txBody>
                    <a:bodyPr/>
                    <a:lstStyle/>
                    <a:p>
                      <a:pPr algn="l" fontAlgn="b"/>
                      <a:r>
                        <a:rPr lang="en-US" sz="1800" b="1" i="0" u="none" strike="noStrike">
                          <a:effectLst/>
                          <a:latin typeface="Arial"/>
                        </a:rPr>
                        <a:t> </a:t>
                      </a:r>
                    </a:p>
                  </a:txBody>
                  <a:tcPr marL="7620" marR="7620" marT="7620" marB="0" anchor="b">
                    <a:lnL w="635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000000"/>
                    </a:solidFill>
                  </a:tcPr>
                </a:tc>
                <a:tc>
                  <a:txBody>
                    <a:bodyPr/>
                    <a:lstStyle/>
                    <a:p>
                      <a:pPr algn="l" fontAlgn="b"/>
                      <a:r>
                        <a:rPr lang="en-US" sz="1800" b="0" i="0" u="none" strike="noStrike">
                          <a:effectLst/>
                          <a:latin typeface="Arial"/>
                        </a:rPr>
                        <a:t> </a:t>
                      </a:r>
                    </a:p>
                  </a:txBody>
                  <a:tcPr marL="7620" marR="7620" marT="7620" marB="0" anchor="b">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000000"/>
                    </a:solidFill>
                  </a:tcPr>
                </a:tc>
                <a:tc>
                  <a:txBody>
                    <a:bodyPr/>
                    <a:lstStyle/>
                    <a:p>
                      <a:pPr algn="l" fontAlgn="b"/>
                      <a:r>
                        <a:rPr lang="en-US" sz="1800" b="1" i="0" u="none" strike="noStrike">
                          <a:effectLst/>
                          <a:latin typeface="Arial"/>
                        </a:rPr>
                        <a:t>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000000"/>
                    </a:solidFill>
                  </a:tcPr>
                </a:tc>
                <a:tc>
                  <a:txBody>
                    <a:bodyPr/>
                    <a:lstStyle/>
                    <a:p>
                      <a:pPr algn="l" fontAlgn="b"/>
                      <a:r>
                        <a:rPr lang="en-US" sz="1800" b="1" i="0" u="none" strike="noStrike">
                          <a:effectLst/>
                          <a:latin typeface="Arial"/>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000000"/>
                    </a:solidFill>
                  </a:tcPr>
                </a:tc>
                <a:tc>
                  <a:txBody>
                    <a:bodyPr/>
                    <a:lstStyle/>
                    <a:p>
                      <a:pPr algn="l" fontAlgn="b"/>
                      <a:r>
                        <a:rPr lang="en-US" sz="1800" b="1" i="0" u="none" strike="noStrike">
                          <a:effectLst/>
                          <a:latin typeface="Arial"/>
                        </a:rPr>
                        <a:t> </a:t>
                      </a:r>
                    </a:p>
                  </a:txBody>
                  <a:tcPr marL="7620" marR="7620" marT="7620" marB="0" anchor="b">
                    <a:lnL w="635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000000"/>
                    </a:solidFill>
                  </a:tcPr>
                </a:tc>
                <a:tc>
                  <a:txBody>
                    <a:bodyPr/>
                    <a:lstStyle/>
                    <a:p>
                      <a:pPr algn="l" fontAlgn="b"/>
                      <a:r>
                        <a:rPr lang="en-US" sz="1800" b="1" i="0" u="none" strike="noStrike">
                          <a:effectLst/>
                          <a:latin typeface="Arial"/>
                        </a:rPr>
                        <a:t> </a:t>
                      </a:r>
                    </a:p>
                  </a:txBody>
                  <a:tcPr marL="7620" marR="7620" marT="7620" marB="0" anchor="b">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000000"/>
                    </a:solidFill>
                  </a:tcPr>
                </a:tc>
                <a:tc>
                  <a:txBody>
                    <a:bodyPr/>
                    <a:lstStyle/>
                    <a:p>
                      <a:pPr algn="l" fontAlgn="b"/>
                      <a:r>
                        <a:rPr lang="en-US" sz="1800" b="1" i="0" u="none" strike="noStrike">
                          <a:effectLst/>
                          <a:latin typeface="Arial"/>
                        </a:rPr>
                        <a:t> </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000000"/>
                    </a:solidFill>
                  </a:tcPr>
                </a:tc>
                <a:tc>
                  <a:txBody>
                    <a:bodyPr/>
                    <a:lstStyle/>
                    <a:p>
                      <a:pPr algn="l" fontAlgn="b"/>
                      <a:r>
                        <a:rPr lang="en-US" sz="1800" b="1" i="0" u="none" strike="noStrike">
                          <a:effectLst/>
                          <a:latin typeface="Arial"/>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000000"/>
                    </a:solidFill>
                  </a:tcPr>
                </a:tc>
                <a:tc>
                  <a:txBody>
                    <a:bodyPr/>
                    <a:lstStyle/>
                    <a:p>
                      <a:pPr algn="l" fontAlgn="b"/>
                      <a:r>
                        <a:rPr lang="en-US" sz="1800" b="1" i="0" u="none" strike="noStrike" dirty="0">
                          <a:effectLst/>
                          <a:latin typeface="Arial"/>
                        </a:rPr>
                        <a:t>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000000"/>
                    </a:solidFill>
                  </a:tcPr>
                </a:tc>
              </a:tr>
            </a:tbl>
          </a:graphicData>
        </a:graphic>
      </p:graphicFrame>
      <p:sp>
        <p:nvSpPr>
          <p:cNvPr id="5" name="TextBox 4"/>
          <p:cNvSpPr txBox="1"/>
          <p:nvPr/>
        </p:nvSpPr>
        <p:spPr>
          <a:xfrm>
            <a:off x="3657600" y="6094214"/>
            <a:ext cx="3124200" cy="646331"/>
          </a:xfrm>
          <a:prstGeom prst="rect">
            <a:avLst/>
          </a:prstGeom>
          <a:noFill/>
        </p:spPr>
        <p:txBody>
          <a:bodyPr wrap="square" rtlCol="0">
            <a:spAutoFit/>
          </a:bodyPr>
          <a:lstStyle/>
          <a:p>
            <a:r>
              <a:rPr lang="en-US" dirty="0" smtClean="0"/>
              <a:t>US Average = 7.0%</a:t>
            </a:r>
          </a:p>
          <a:p>
            <a:r>
              <a:rPr lang="en-US" dirty="0" smtClean="0"/>
              <a:t>*Includes ASUN, ASUMH. </a:t>
            </a:r>
            <a:endParaRPr lang="en-US" dirty="0"/>
          </a:p>
        </p:txBody>
      </p:sp>
    </p:spTree>
    <p:extLst>
      <p:ext uri="{BB962C8B-B14F-4D97-AF65-F5344CB8AC3E}">
        <p14:creationId xmlns:p14="http://schemas.microsoft.com/office/powerpoint/2010/main" val="24493625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543912918"/>
              </p:ext>
            </p:extLst>
          </p:nvPr>
        </p:nvGraphicFramePr>
        <p:xfrm>
          <a:off x="304800" y="241306"/>
          <a:ext cx="8534400" cy="6616694"/>
        </p:xfrm>
        <a:graphic>
          <a:graphicData uri="http://schemas.openxmlformats.org/presentationml/2006/ole">
            <mc:AlternateContent xmlns:mc="http://schemas.openxmlformats.org/markup-compatibility/2006">
              <mc:Choice xmlns:v="urn:schemas-microsoft-com:vml" Requires="v">
                <p:oleObj spid="_x0000_s9251" name="Worksheet" r:id="rId3" imgW="6682753" imgH="5181645" progId="Excel.Sheet.8">
                  <p:embed/>
                </p:oleObj>
              </mc:Choice>
              <mc:Fallback>
                <p:oleObj name="Worksheet" r:id="rId3" imgW="6682753" imgH="5181645" progId="Excel.Sheet.8">
                  <p:embed/>
                  <p:pic>
                    <p:nvPicPr>
                      <p:cNvPr id="0" name=""/>
                      <p:cNvPicPr/>
                      <p:nvPr/>
                    </p:nvPicPr>
                    <p:blipFill>
                      <a:blip r:embed="rId4"/>
                      <a:stretch>
                        <a:fillRect/>
                      </a:stretch>
                    </p:blipFill>
                    <p:spPr>
                      <a:xfrm>
                        <a:off x="304800" y="241306"/>
                        <a:ext cx="8534400" cy="6616694"/>
                      </a:xfrm>
                      <a:prstGeom prst="rect">
                        <a:avLst/>
                      </a:prstGeom>
                    </p:spPr>
                  </p:pic>
                </p:oleObj>
              </mc:Fallback>
            </mc:AlternateContent>
          </a:graphicData>
        </a:graphic>
      </p:graphicFrame>
    </p:spTree>
    <p:extLst>
      <p:ext uri="{BB962C8B-B14F-4D97-AF65-F5344CB8AC3E}">
        <p14:creationId xmlns:p14="http://schemas.microsoft.com/office/powerpoint/2010/main" val="20426372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762000"/>
            <a:ext cx="8077200" cy="4647426"/>
          </a:xfrm>
          <a:prstGeom prst="rect">
            <a:avLst/>
          </a:prstGeom>
        </p:spPr>
        <p:txBody>
          <a:bodyPr wrap="square">
            <a:spAutoFit/>
          </a:bodyPr>
          <a:lstStyle/>
          <a:p>
            <a:r>
              <a:rPr lang="en-US" sz="2800" b="1" dirty="0">
                <a:solidFill>
                  <a:srgbClr val="0070C0"/>
                </a:solidFill>
              </a:rPr>
              <a:t>Schools subject to loss of FFEL/FDSLP/Pell eligibility, 3 years of rates &gt;=25.0%</a:t>
            </a:r>
            <a:br>
              <a:rPr lang="en-US" sz="2800" b="1" dirty="0">
                <a:solidFill>
                  <a:srgbClr val="0070C0"/>
                </a:solidFill>
              </a:rPr>
            </a:br>
            <a:r>
              <a:rPr lang="en-US" sz="2400" dirty="0"/>
              <a:t>A school subject to loss of eligibility to participate in the Federal Family Education Loan (FFEL) Program, William D. Ford Federal Direct Loan (Direct Loan) Program, and/or Federal Pell Grant Program has FY 2008, FY 2007, and FY 2006 official cohort ` rates that are 25.0% or greater. If a school fails to successfully appeal this sanction, it will lose eligibility to participate in the FFEL, Direct Loan, and/or Federal Pell Grant Program until September 30, 2012. For more information on this sanction and specific exceptions, please refer to the </a:t>
            </a:r>
            <a:r>
              <a:rPr lang="en-US" sz="2400" u="sng" dirty="0">
                <a:hlinkClick r:id="rId2"/>
              </a:rPr>
              <a:t>Cohort Default Rate Guide</a:t>
            </a:r>
            <a:r>
              <a:rPr lang="en-US" sz="2400" dirty="0"/>
              <a:t>.</a:t>
            </a:r>
          </a:p>
        </p:txBody>
      </p:sp>
    </p:spTree>
    <p:extLst>
      <p:ext uri="{BB962C8B-B14F-4D97-AF65-F5344CB8AC3E}">
        <p14:creationId xmlns:p14="http://schemas.microsoft.com/office/powerpoint/2010/main" val="7215436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2209800" y="2438400"/>
            <a:ext cx="4572000" cy="2554545"/>
          </a:xfrm>
          <a:prstGeom prst="rect">
            <a:avLst/>
          </a:prstGeom>
        </p:spPr>
        <p:txBody>
          <a:bodyPr>
            <a:spAutoFit/>
          </a:bodyPr>
          <a:lstStyle/>
          <a:p>
            <a:pPr algn="ctr"/>
            <a:r>
              <a:rPr lang="en-US" sz="4000" b="1" dirty="0" smtClean="0">
                <a:solidFill>
                  <a:schemeClr val="accent1"/>
                </a:solidFill>
              </a:rPr>
              <a:t>Cost of Courses Dropped Across the State </a:t>
            </a:r>
            <a:br>
              <a:rPr lang="en-US" sz="4000" b="1" dirty="0" smtClean="0">
                <a:solidFill>
                  <a:schemeClr val="accent1"/>
                </a:solidFill>
              </a:rPr>
            </a:br>
            <a:endParaRPr lang="en-US" sz="4000" b="1" dirty="0">
              <a:solidFill>
                <a:schemeClr val="accent1"/>
              </a:solidFill>
            </a:endParaRPr>
          </a:p>
        </p:txBody>
      </p:sp>
    </p:spTree>
    <p:extLst>
      <p:ext uri="{BB962C8B-B14F-4D97-AF65-F5344CB8AC3E}">
        <p14:creationId xmlns:p14="http://schemas.microsoft.com/office/powerpoint/2010/main" val="14982796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6934200" cy="1143000"/>
          </a:xfrm>
        </p:spPr>
        <p:txBody>
          <a:bodyPr>
            <a:normAutofit fontScale="90000"/>
          </a:bodyPr>
          <a:lstStyle/>
          <a:p>
            <a:r>
              <a:rPr lang="en-US" b="1" dirty="0">
                <a:solidFill>
                  <a:schemeClr val="accent1"/>
                </a:solidFill>
              </a:rPr>
              <a:t>Cost of Courses Dropped Across the State </a:t>
            </a:r>
            <a:br>
              <a:rPr lang="en-US" b="1" dirty="0">
                <a:solidFill>
                  <a:schemeClr val="accent1"/>
                </a:solidFill>
              </a:rPr>
            </a:br>
            <a:endParaRPr lang="en-US" b="1" dirty="0">
              <a:solidFill>
                <a:schemeClr val="accent1"/>
              </a:solidFill>
            </a:endParaRPr>
          </a:p>
        </p:txBody>
      </p:sp>
      <p:sp>
        <p:nvSpPr>
          <p:cNvPr id="3" name="Content Placeholder 2"/>
          <p:cNvSpPr>
            <a:spLocks noGrp="1"/>
          </p:cNvSpPr>
          <p:nvPr>
            <p:ph idx="1"/>
          </p:nvPr>
        </p:nvSpPr>
        <p:spPr/>
        <p:txBody>
          <a:bodyPr>
            <a:normAutofit/>
          </a:bodyPr>
          <a:lstStyle/>
          <a:p>
            <a:r>
              <a:rPr lang="en-US" dirty="0" smtClean="0"/>
              <a:t>Interesting question</a:t>
            </a:r>
          </a:p>
          <a:p>
            <a:pPr lvl="1"/>
            <a:r>
              <a:rPr lang="en-US" dirty="0" err="1" smtClean="0"/>
              <a:t>Ws</a:t>
            </a:r>
            <a:r>
              <a:rPr lang="en-US" dirty="0" smtClean="0"/>
              <a:t> occur after all expenses of the course are encumbered. (faculty, facility assignment)</a:t>
            </a:r>
          </a:p>
          <a:p>
            <a:r>
              <a:rPr lang="en-US" dirty="0" smtClean="0"/>
              <a:t>W’s scattered among classes</a:t>
            </a:r>
          </a:p>
          <a:p>
            <a:r>
              <a:rPr lang="en-US" dirty="0" smtClean="0"/>
              <a:t>ADHE formula currently calculated on 80% of census date and 20% end-of-term </a:t>
            </a:r>
            <a:r>
              <a:rPr lang="en-US" sz="2400" dirty="0" smtClean="0"/>
              <a:t>(No ‘W’s or ‘I’s)</a:t>
            </a:r>
          </a:p>
          <a:p>
            <a:r>
              <a:rPr lang="en-US" dirty="0" smtClean="0"/>
              <a:t>Current state funding of budget need is 77% </a:t>
            </a:r>
          </a:p>
          <a:p>
            <a:endParaRPr lang="en-US" dirty="0" smtClean="0"/>
          </a:p>
          <a:p>
            <a:endParaRPr lang="en-US" dirty="0"/>
          </a:p>
        </p:txBody>
      </p:sp>
    </p:spTree>
    <p:extLst>
      <p:ext uri="{BB962C8B-B14F-4D97-AF65-F5344CB8AC3E}">
        <p14:creationId xmlns:p14="http://schemas.microsoft.com/office/powerpoint/2010/main" val="4631067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Interpolation</a:t>
            </a:r>
            <a:br>
              <a:rPr lang="en-US" dirty="0" smtClean="0"/>
            </a:br>
            <a:r>
              <a:rPr lang="en-US" dirty="0" smtClean="0"/>
              <a:t>A rough calculation of student cost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71381531"/>
              </p:ext>
            </p:extLst>
          </p:nvPr>
        </p:nvGraphicFramePr>
        <p:xfrm>
          <a:off x="304800" y="1752600"/>
          <a:ext cx="8534400" cy="2320217"/>
        </p:xfrm>
        <a:graphic>
          <a:graphicData uri="http://schemas.openxmlformats.org/drawingml/2006/table">
            <a:tbl>
              <a:tblPr>
                <a:tableStyleId>{7E9639D4-E3E2-4D34-9284-5A2195B3D0D7}</a:tableStyleId>
              </a:tblPr>
              <a:tblGrid>
                <a:gridCol w="3999668"/>
                <a:gridCol w="227469"/>
                <a:gridCol w="1411663"/>
                <a:gridCol w="1441729"/>
                <a:gridCol w="1453871"/>
              </a:tblGrid>
              <a:tr h="59358">
                <a:tc>
                  <a:txBody>
                    <a:bodyPr/>
                    <a:lstStyle/>
                    <a:p>
                      <a:pPr algn="l" fontAlgn="b"/>
                      <a:r>
                        <a:rPr lang="en-US" sz="2000" u="none" strike="noStrike" dirty="0">
                          <a:effectLst/>
                        </a:rPr>
                        <a:t> </a:t>
                      </a:r>
                      <a:endParaRPr lang="en-US" sz="2000" b="0" i="0" u="none" strike="noStrike" dirty="0">
                        <a:effectLst/>
                        <a:latin typeface="Arial"/>
                      </a:endParaRPr>
                    </a:p>
                  </a:txBody>
                  <a:tcPr marL="7620" marR="7620" marT="7620" marB="0" anchor="b"/>
                </a:tc>
                <a:tc>
                  <a:txBody>
                    <a:bodyPr/>
                    <a:lstStyle/>
                    <a:p>
                      <a:pPr algn="l" fontAlgn="b"/>
                      <a:r>
                        <a:rPr lang="en-US" sz="2000" u="none" strike="noStrike">
                          <a:effectLst/>
                        </a:rPr>
                        <a:t> </a:t>
                      </a:r>
                      <a:endParaRPr lang="en-US" sz="2000" b="0" i="0" u="none" strike="noStrike">
                        <a:solidFill>
                          <a:srgbClr val="0000FF"/>
                        </a:solidFill>
                        <a:effectLst/>
                        <a:latin typeface="Arial"/>
                      </a:endParaRPr>
                    </a:p>
                  </a:txBody>
                  <a:tcPr marL="7620" marR="7620" marT="7620" marB="0" anchor="b"/>
                </a:tc>
                <a:tc gridSpan="3">
                  <a:txBody>
                    <a:bodyPr/>
                    <a:lstStyle/>
                    <a:p>
                      <a:pPr algn="ctr" fontAlgn="b"/>
                      <a:r>
                        <a:rPr lang="en-US" sz="2000" b="1" u="none" strike="noStrike" dirty="0">
                          <a:effectLst/>
                        </a:rPr>
                        <a:t>Student Semester Credit Hours (SSCH)</a:t>
                      </a:r>
                      <a:endParaRPr lang="en-US" sz="2000" b="1" i="0" u="none" strike="noStrike" dirty="0">
                        <a:solidFill>
                          <a:srgbClr val="0000FF"/>
                        </a:solidFill>
                        <a:effectLst/>
                        <a:latin typeface="Arial"/>
                      </a:endParaRPr>
                    </a:p>
                  </a:txBody>
                  <a:tcPr marL="7620" marR="7620" marT="7620" marB="0" anchor="b"/>
                </a:tc>
                <a:tc hMerge="1">
                  <a:txBody>
                    <a:bodyPr/>
                    <a:lstStyle/>
                    <a:p>
                      <a:endParaRPr lang="en-US"/>
                    </a:p>
                  </a:txBody>
                  <a:tcPr/>
                </a:tc>
                <a:tc hMerge="1">
                  <a:txBody>
                    <a:bodyPr/>
                    <a:lstStyle/>
                    <a:p>
                      <a:endParaRPr lang="en-US"/>
                    </a:p>
                  </a:txBody>
                  <a:tcPr/>
                </a:tc>
              </a:tr>
              <a:tr h="479400">
                <a:tc>
                  <a:txBody>
                    <a:bodyPr/>
                    <a:lstStyle/>
                    <a:p>
                      <a:pPr algn="l" fontAlgn="b"/>
                      <a:r>
                        <a:rPr lang="en-US" sz="2000" u="none" strike="noStrike" dirty="0">
                          <a:effectLst/>
                        </a:rPr>
                        <a:t> </a:t>
                      </a:r>
                      <a:endParaRPr lang="en-US" sz="2000" b="0" i="0" u="none" strike="noStrike" dirty="0">
                        <a:effectLst/>
                        <a:latin typeface="Arial"/>
                      </a:endParaRPr>
                    </a:p>
                  </a:txBody>
                  <a:tcPr marL="7620" marR="7620" marT="7620" marB="0" anchor="b"/>
                </a:tc>
                <a:tc>
                  <a:txBody>
                    <a:bodyPr/>
                    <a:lstStyle/>
                    <a:p>
                      <a:pPr algn="l" fontAlgn="b"/>
                      <a:r>
                        <a:rPr lang="en-US" sz="2000" u="none" strike="noStrike">
                          <a:effectLst/>
                        </a:rPr>
                        <a:t> </a:t>
                      </a:r>
                      <a:endParaRPr lang="en-US" sz="2000" b="0" i="0" u="none" strike="noStrike">
                        <a:effectLst/>
                        <a:latin typeface="Arial"/>
                      </a:endParaRPr>
                    </a:p>
                  </a:txBody>
                  <a:tcPr marL="7620" marR="7620" marT="7620" marB="0" anchor="b"/>
                </a:tc>
                <a:tc>
                  <a:txBody>
                    <a:bodyPr/>
                    <a:lstStyle/>
                    <a:p>
                      <a:pPr algn="ctr" fontAlgn="b"/>
                      <a:r>
                        <a:rPr lang="en-US" sz="2000" u="none" strike="noStrike">
                          <a:effectLst/>
                        </a:rPr>
                        <a:t>Universities</a:t>
                      </a:r>
                      <a:endParaRPr lang="en-US" sz="2000" b="1" i="0" u="none" strike="noStrike">
                        <a:effectLst/>
                        <a:latin typeface="Arial"/>
                      </a:endParaRPr>
                    </a:p>
                  </a:txBody>
                  <a:tcPr marL="7620" marR="7620" marT="7620" marB="0" anchor="b"/>
                </a:tc>
                <a:tc>
                  <a:txBody>
                    <a:bodyPr/>
                    <a:lstStyle/>
                    <a:p>
                      <a:pPr algn="ctr" fontAlgn="b"/>
                      <a:r>
                        <a:rPr lang="en-US" sz="2000" u="none" strike="noStrike" dirty="0">
                          <a:effectLst/>
                        </a:rPr>
                        <a:t>Two-Year Colleges</a:t>
                      </a:r>
                      <a:endParaRPr lang="en-US" sz="2000" b="1" i="0" u="none" strike="noStrike" dirty="0">
                        <a:effectLst/>
                        <a:latin typeface="Arial"/>
                      </a:endParaRPr>
                    </a:p>
                  </a:txBody>
                  <a:tcPr marL="7620" marR="7620" marT="7620" marB="0" anchor="b"/>
                </a:tc>
                <a:tc>
                  <a:txBody>
                    <a:bodyPr/>
                    <a:lstStyle/>
                    <a:p>
                      <a:pPr algn="ctr" fontAlgn="b"/>
                      <a:r>
                        <a:rPr lang="en-US" sz="2000" u="none" strike="noStrike" dirty="0">
                          <a:effectLst/>
                        </a:rPr>
                        <a:t>All</a:t>
                      </a:r>
                      <a:endParaRPr lang="en-US" sz="2000" b="1" i="0" u="none" strike="noStrike" dirty="0">
                        <a:effectLst/>
                        <a:latin typeface="Arial"/>
                      </a:endParaRPr>
                    </a:p>
                  </a:txBody>
                  <a:tcPr marL="7620" marR="7620" marT="7620" marB="0" anchor="b"/>
                </a:tc>
              </a:tr>
              <a:tr h="302211">
                <a:tc>
                  <a:txBody>
                    <a:bodyPr/>
                    <a:lstStyle/>
                    <a:p>
                      <a:pPr algn="l" fontAlgn="b"/>
                      <a:r>
                        <a:rPr lang="en-US" sz="2000" u="none" strike="noStrike" dirty="0">
                          <a:effectLst/>
                        </a:rPr>
                        <a:t>Census Date</a:t>
                      </a:r>
                      <a:endParaRPr lang="en-US" sz="2000" b="1" i="0" u="none" strike="noStrike" dirty="0">
                        <a:effectLst/>
                        <a:latin typeface="Arial"/>
                      </a:endParaRPr>
                    </a:p>
                  </a:txBody>
                  <a:tcPr marL="7620" marR="7620" marT="7620" marB="0" anchor="b">
                    <a:solidFill>
                      <a:srgbClr val="FFFF00"/>
                    </a:solidFill>
                  </a:tcPr>
                </a:tc>
                <a:tc>
                  <a:txBody>
                    <a:bodyPr/>
                    <a:lstStyle/>
                    <a:p>
                      <a:pPr algn="l" fontAlgn="b"/>
                      <a:r>
                        <a:rPr lang="en-US" sz="2000" u="none" strike="noStrike" dirty="0">
                          <a:effectLst/>
                        </a:rPr>
                        <a:t> </a:t>
                      </a:r>
                      <a:endParaRPr lang="en-US" sz="2000" b="0" i="0" u="none" strike="noStrike" dirty="0">
                        <a:effectLst/>
                        <a:latin typeface="Arial"/>
                      </a:endParaRPr>
                    </a:p>
                  </a:txBody>
                  <a:tcPr marL="7620" marR="7620" marT="7620" marB="0" anchor="b">
                    <a:solidFill>
                      <a:srgbClr val="FFFF00"/>
                    </a:solidFill>
                  </a:tcPr>
                </a:tc>
                <a:tc>
                  <a:txBody>
                    <a:bodyPr/>
                    <a:lstStyle/>
                    <a:p>
                      <a:pPr algn="r" fontAlgn="b"/>
                      <a:r>
                        <a:rPr lang="en-US" sz="2000" u="none" strike="noStrike" dirty="0">
                          <a:effectLst/>
                        </a:rPr>
                        <a:t>2,138,637</a:t>
                      </a:r>
                      <a:endParaRPr lang="en-US" sz="2000" b="1" i="0" u="none" strike="noStrike" dirty="0">
                        <a:effectLst/>
                        <a:latin typeface="Arial"/>
                      </a:endParaRPr>
                    </a:p>
                  </a:txBody>
                  <a:tcPr marL="7620" marR="7620" marT="7620" marB="0" anchor="b">
                    <a:solidFill>
                      <a:srgbClr val="FFFF00"/>
                    </a:solidFill>
                  </a:tcPr>
                </a:tc>
                <a:tc>
                  <a:txBody>
                    <a:bodyPr/>
                    <a:lstStyle/>
                    <a:p>
                      <a:pPr algn="r" fontAlgn="b"/>
                      <a:r>
                        <a:rPr lang="en-US" sz="2000" u="none" strike="noStrike" dirty="0">
                          <a:effectLst/>
                        </a:rPr>
                        <a:t>1,221,291</a:t>
                      </a:r>
                      <a:endParaRPr lang="en-US" sz="2000" b="1" i="0" u="none" strike="noStrike" dirty="0">
                        <a:effectLst/>
                        <a:latin typeface="Arial"/>
                      </a:endParaRPr>
                    </a:p>
                  </a:txBody>
                  <a:tcPr marL="7620" marR="7620" marT="7620" marB="0" anchor="b">
                    <a:solidFill>
                      <a:srgbClr val="FFFF00"/>
                    </a:solidFill>
                  </a:tcPr>
                </a:tc>
                <a:tc>
                  <a:txBody>
                    <a:bodyPr/>
                    <a:lstStyle/>
                    <a:p>
                      <a:pPr algn="r" fontAlgn="b"/>
                      <a:r>
                        <a:rPr lang="en-US" sz="2000" u="none" strike="noStrike" dirty="0">
                          <a:effectLst/>
                        </a:rPr>
                        <a:t>3,359,928</a:t>
                      </a:r>
                      <a:endParaRPr lang="en-US" sz="2000" b="1" i="0" u="none" strike="noStrike" dirty="0">
                        <a:effectLst/>
                        <a:latin typeface="Arial"/>
                      </a:endParaRPr>
                    </a:p>
                  </a:txBody>
                  <a:tcPr marL="7620" marR="7620" marT="7620" marB="0" anchor="b">
                    <a:solidFill>
                      <a:srgbClr val="FFFF00"/>
                    </a:solidFill>
                  </a:tcPr>
                </a:tc>
              </a:tr>
              <a:tr h="302211">
                <a:tc>
                  <a:txBody>
                    <a:bodyPr/>
                    <a:lstStyle/>
                    <a:p>
                      <a:pPr algn="l" fontAlgn="b"/>
                      <a:r>
                        <a:rPr lang="en-US" sz="2000" u="none" strike="noStrike" dirty="0">
                          <a:effectLst/>
                        </a:rPr>
                        <a:t>End-of-Term</a:t>
                      </a:r>
                      <a:endParaRPr lang="en-US" sz="2000" b="1" i="0" u="none" strike="noStrike" dirty="0">
                        <a:effectLst/>
                        <a:latin typeface="Arial"/>
                      </a:endParaRPr>
                    </a:p>
                  </a:txBody>
                  <a:tcPr marL="7620" marR="7620" marT="7620" marB="0" anchor="b"/>
                </a:tc>
                <a:tc>
                  <a:txBody>
                    <a:bodyPr/>
                    <a:lstStyle/>
                    <a:p>
                      <a:pPr algn="l" fontAlgn="b"/>
                      <a:r>
                        <a:rPr lang="en-US" sz="2000" u="none" strike="noStrike">
                          <a:effectLst/>
                        </a:rPr>
                        <a:t> </a:t>
                      </a:r>
                      <a:endParaRPr lang="en-US" sz="2000" b="0" i="0" u="none" strike="noStrike">
                        <a:effectLst/>
                        <a:latin typeface="Arial"/>
                      </a:endParaRPr>
                    </a:p>
                  </a:txBody>
                  <a:tcPr marL="7620" marR="7620" marT="7620" marB="0" anchor="b"/>
                </a:tc>
                <a:tc>
                  <a:txBody>
                    <a:bodyPr/>
                    <a:lstStyle/>
                    <a:p>
                      <a:pPr algn="r" fontAlgn="b"/>
                      <a:r>
                        <a:rPr lang="en-US" sz="2000" u="none" strike="noStrike" dirty="0">
                          <a:effectLst/>
                        </a:rPr>
                        <a:t>1,876,907</a:t>
                      </a:r>
                      <a:endParaRPr lang="en-US" sz="2000" b="1" i="0" u="none" strike="noStrike" dirty="0">
                        <a:effectLst/>
                        <a:latin typeface="Arial"/>
                      </a:endParaRPr>
                    </a:p>
                  </a:txBody>
                  <a:tcPr marL="7620" marR="7620" marT="7620" marB="0" anchor="b"/>
                </a:tc>
                <a:tc>
                  <a:txBody>
                    <a:bodyPr/>
                    <a:lstStyle/>
                    <a:p>
                      <a:pPr algn="r" fontAlgn="b"/>
                      <a:r>
                        <a:rPr lang="en-US" sz="2000" u="none" strike="noStrike" dirty="0">
                          <a:effectLst/>
                        </a:rPr>
                        <a:t>1,032,902</a:t>
                      </a:r>
                      <a:endParaRPr lang="en-US" sz="2000" b="1" i="0" u="none" strike="noStrike" dirty="0">
                        <a:effectLst/>
                        <a:latin typeface="Arial"/>
                      </a:endParaRPr>
                    </a:p>
                  </a:txBody>
                  <a:tcPr marL="7620" marR="7620" marT="7620" marB="0" anchor="b"/>
                </a:tc>
                <a:tc>
                  <a:txBody>
                    <a:bodyPr/>
                    <a:lstStyle/>
                    <a:p>
                      <a:pPr algn="r" fontAlgn="b"/>
                      <a:r>
                        <a:rPr lang="en-US" sz="2000" u="none" strike="noStrike" dirty="0">
                          <a:effectLst/>
                        </a:rPr>
                        <a:t>2,909,809</a:t>
                      </a:r>
                      <a:endParaRPr lang="en-US" sz="2000" b="1" i="0" u="none" strike="noStrike" dirty="0">
                        <a:effectLst/>
                        <a:latin typeface="Arial"/>
                      </a:endParaRPr>
                    </a:p>
                  </a:txBody>
                  <a:tcPr marL="7620" marR="7620" marT="7620" marB="0" anchor="b"/>
                </a:tc>
              </a:tr>
              <a:tr h="302211">
                <a:tc>
                  <a:txBody>
                    <a:bodyPr/>
                    <a:lstStyle/>
                    <a:p>
                      <a:pPr algn="l" fontAlgn="b"/>
                      <a:r>
                        <a:rPr lang="en-US" sz="2000" u="none" strike="noStrike" dirty="0">
                          <a:effectLst/>
                        </a:rPr>
                        <a:t>Percent of Courses with I or W</a:t>
                      </a:r>
                      <a:endParaRPr lang="en-US" sz="2000" b="1" i="0" u="none" strike="noStrike" dirty="0">
                        <a:effectLst/>
                        <a:latin typeface="Arial"/>
                      </a:endParaRPr>
                    </a:p>
                  </a:txBody>
                  <a:tcPr marL="7620" marR="7620" marT="7620" marB="0" anchor="b">
                    <a:solidFill>
                      <a:srgbClr val="92D050"/>
                    </a:solidFill>
                  </a:tcPr>
                </a:tc>
                <a:tc>
                  <a:txBody>
                    <a:bodyPr/>
                    <a:lstStyle/>
                    <a:p>
                      <a:pPr algn="l" fontAlgn="b"/>
                      <a:r>
                        <a:rPr lang="en-US" sz="2000" u="none" strike="noStrike" dirty="0">
                          <a:effectLst/>
                        </a:rPr>
                        <a:t> </a:t>
                      </a:r>
                      <a:endParaRPr lang="en-US" sz="2000" b="0" i="0" u="none" strike="noStrike" dirty="0">
                        <a:effectLst/>
                        <a:latin typeface="Arial"/>
                      </a:endParaRPr>
                    </a:p>
                  </a:txBody>
                  <a:tcPr marL="7620" marR="7620" marT="7620" marB="0" anchor="b">
                    <a:solidFill>
                      <a:srgbClr val="92D050"/>
                    </a:solidFill>
                  </a:tcPr>
                </a:tc>
                <a:tc>
                  <a:txBody>
                    <a:bodyPr/>
                    <a:lstStyle/>
                    <a:p>
                      <a:pPr algn="r" fontAlgn="b"/>
                      <a:r>
                        <a:rPr lang="en-US" sz="2000" u="none" strike="noStrike" dirty="0">
                          <a:effectLst/>
                        </a:rPr>
                        <a:t>12.2%</a:t>
                      </a:r>
                      <a:endParaRPr lang="en-US" sz="2000" b="1" i="0" u="none" strike="noStrike" dirty="0">
                        <a:effectLst/>
                        <a:latin typeface="Arial"/>
                      </a:endParaRPr>
                    </a:p>
                  </a:txBody>
                  <a:tcPr marL="7620" marR="7620" marT="7620" marB="0" anchor="b">
                    <a:solidFill>
                      <a:srgbClr val="92D050"/>
                    </a:solidFill>
                  </a:tcPr>
                </a:tc>
                <a:tc>
                  <a:txBody>
                    <a:bodyPr/>
                    <a:lstStyle/>
                    <a:p>
                      <a:pPr algn="r" fontAlgn="b"/>
                      <a:r>
                        <a:rPr lang="en-US" sz="2000" u="none" strike="noStrike" dirty="0">
                          <a:effectLst/>
                        </a:rPr>
                        <a:t>15.4%</a:t>
                      </a:r>
                      <a:endParaRPr lang="en-US" sz="2000" b="1" i="0" u="none" strike="noStrike" dirty="0">
                        <a:effectLst/>
                        <a:latin typeface="Arial"/>
                      </a:endParaRPr>
                    </a:p>
                  </a:txBody>
                  <a:tcPr marL="7620" marR="7620" marT="7620" marB="0" anchor="b">
                    <a:solidFill>
                      <a:srgbClr val="92D050"/>
                    </a:solidFill>
                  </a:tcPr>
                </a:tc>
                <a:tc>
                  <a:txBody>
                    <a:bodyPr/>
                    <a:lstStyle/>
                    <a:p>
                      <a:pPr algn="r" fontAlgn="b"/>
                      <a:r>
                        <a:rPr lang="en-US" sz="2000" u="none" strike="noStrike" dirty="0">
                          <a:effectLst/>
                        </a:rPr>
                        <a:t>13.4%</a:t>
                      </a:r>
                      <a:endParaRPr lang="en-US" sz="2000" b="1" i="0" u="none" strike="noStrike" dirty="0">
                        <a:effectLst/>
                        <a:latin typeface="Arial"/>
                      </a:endParaRPr>
                    </a:p>
                  </a:txBody>
                  <a:tcPr marL="7620" marR="7620" marT="7620" marB="0" anchor="b">
                    <a:solidFill>
                      <a:srgbClr val="92D050"/>
                    </a:solidFill>
                  </a:tcPr>
                </a:tc>
              </a:tr>
              <a:tr h="453317">
                <a:tc>
                  <a:txBody>
                    <a:bodyPr/>
                    <a:lstStyle/>
                    <a:p>
                      <a:pPr algn="l" fontAlgn="b"/>
                      <a:r>
                        <a:rPr lang="en-US" sz="2000" u="none" strike="noStrike" dirty="0">
                          <a:effectLst/>
                        </a:rPr>
                        <a:t>Cost to Students In Tuition and Fees*</a:t>
                      </a:r>
                      <a:endParaRPr lang="en-US" sz="2000" b="1" i="0" u="none" strike="noStrike" dirty="0">
                        <a:effectLst/>
                        <a:latin typeface="Arial"/>
                      </a:endParaRPr>
                    </a:p>
                  </a:txBody>
                  <a:tcPr marL="7620" marR="7620" marT="7620" marB="0" anchor="b">
                    <a:solidFill>
                      <a:schemeClr val="accent3">
                        <a:lumMod val="60000"/>
                        <a:lumOff val="40000"/>
                      </a:schemeClr>
                    </a:solidFill>
                  </a:tcPr>
                </a:tc>
                <a:tc>
                  <a:txBody>
                    <a:bodyPr/>
                    <a:lstStyle/>
                    <a:p>
                      <a:pPr algn="l" fontAlgn="b"/>
                      <a:r>
                        <a:rPr lang="en-US" sz="2000" u="none" strike="noStrike" dirty="0">
                          <a:effectLst/>
                        </a:rPr>
                        <a:t> </a:t>
                      </a:r>
                      <a:endParaRPr lang="en-US" sz="2000" b="0" i="0" u="none" strike="noStrike" dirty="0">
                        <a:effectLst/>
                        <a:latin typeface="Arial"/>
                      </a:endParaRPr>
                    </a:p>
                  </a:txBody>
                  <a:tcPr marL="7620" marR="7620" marT="7620" marB="0" anchor="b">
                    <a:solidFill>
                      <a:schemeClr val="accent3">
                        <a:lumMod val="60000"/>
                        <a:lumOff val="40000"/>
                      </a:schemeClr>
                    </a:solidFill>
                  </a:tcPr>
                </a:tc>
                <a:tc>
                  <a:txBody>
                    <a:bodyPr/>
                    <a:lstStyle/>
                    <a:p>
                      <a:pPr algn="r" fontAlgn="b"/>
                      <a:r>
                        <a:rPr lang="en-US" sz="2000" u="none" strike="noStrike" dirty="0">
                          <a:effectLst/>
                        </a:rPr>
                        <a:t>$55,169,310 </a:t>
                      </a:r>
                      <a:endParaRPr lang="en-US" sz="2000" b="1" i="0" u="none" strike="noStrike" dirty="0">
                        <a:effectLst/>
                        <a:latin typeface="Arial"/>
                      </a:endParaRPr>
                    </a:p>
                  </a:txBody>
                  <a:tcPr marL="7620" marR="7620" marT="7620" marB="0" anchor="b">
                    <a:solidFill>
                      <a:schemeClr val="accent3">
                        <a:lumMod val="60000"/>
                        <a:lumOff val="40000"/>
                      </a:schemeClr>
                    </a:solidFill>
                  </a:tcPr>
                </a:tc>
                <a:tc>
                  <a:txBody>
                    <a:bodyPr/>
                    <a:lstStyle/>
                    <a:p>
                      <a:pPr algn="r" fontAlgn="b"/>
                      <a:r>
                        <a:rPr lang="en-US" sz="2000" u="none" strike="noStrike" dirty="0">
                          <a:effectLst/>
                        </a:rPr>
                        <a:t>$16,113,854 </a:t>
                      </a:r>
                      <a:endParaRPr lang="en-US" sz="2000" b="1" i="0" u="none" strike="noStrike" dirty="0">
                        <a:effectLst/>
                        <a:latin typeface="Arial"/>
                      </a:endParaRPr>
                    </a:p>
                  </a:txBody>
                  <a:tcPr marL="7620" marR="7620" marT="7620" marB="0" anchor="b">
                    <a:solidFill>
                      <a:schemeClr val="accent3">
                        <a:lumMod val="60000"/>
                        <a:lumOff val="40000"/>
                      </a:schemeClr>
                    </a:solidFill>
                  </a:tcPr>
                </a:tc>
                <a:tc>
                  <a:txBody>
                    <a:bodyPr/>
                    <a:lstStyle/>
                    <a:p>
                      <a:pPr algn="r" fontAlgn="b"/>
                      <a:r>
                        <a:rPr lang="en-US" sz="2000" u="none" strike="noStrike" dirty="0">
                          <a:effectLst/>
                        </a:rPr>
                        <a:t>$71,283,163 </a:t>
                      </a:r>
                      <a:endParaRPr lang="en-US" sz="2000" b="1" i="0" u="none" strike="noStrike" dirty="0">
                        <a:effectLst/>
                        <a:latin typeface="Arial"/>
                      </a:endParaRPr>
                    </a:p>
                  </a:txBody>
                  <a:tcPr marL="7620" marR="7620" marT="7620" marB="0" anchor="b">
                    <a:solidFill>
                      <a:schemeClr val="accent3">
                        <a:lumMod val="60000"/>
                        <a:lumOff val="40000"/>
                      </a:schemeClr>
                    </a:solidFill>
                  </a:tcPr>
                </a:tc>
              </a:tr>
            </a:tbl>
          </a:graphicData>
        </a:graphic>
      </p:graphicFrame>
    </p:spTree>
    <p:extLst>
      <p:ext uri="{BB962C8B-B14F-4D97-AF65-F5344CB8AC3E}">
        <p14:creationId xmlns:p14="http://schemas.microsoft.com/office/powerpoint/2010/main" val="27521363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95600"/>
            <a:ext cx="8458200" cy="1143000"/>
          </a:xfrm>
        </p:spPr>
        <p:txBody>
          <a:bodyPr>
            <a:normAutofit fontScale="90000"/>
          </a:bodyPr>
          <a:lstStyle/>
          <a:p>
            <a:r>
              <a:rPr lang="en-US" b="1" dirty="0" smtClean="0">
                <a:solidFill>
                  <a:srgbClr val="0070C0"/>
                </a:solidFill>
              </a:rPr>
              <a:t>ACT/SAT </a:t>
            </a:r>
            <a:r>
              <a:rPr lang="en-US" b="1" dirty="0">
                <a:solidFill>
                  <a:srgbClr val="0070C0"/>
                </a:solidFill>
              </a:rPr>
              <a:t>Cut Scores for Other </a:t>
            </a:r>
            <a:r>
              <a:rPr lang="en-US" b="1" dirty="0" smtClean="0">
                <a:solidFill>
                  <a:srgbClr val="0070C0"/>
                </a:solidFill>
              </a:rPr>
              <a:t>States</a:t>
            </a:r>
            <a:br>
              <a:rPr lang="en-US" b="1" dirty="0" smtClean="0">
                <a:solidFill>
                  <a:srgbClr val="0070C0"/>
                </a:solidFill>
              </a:rPr>
            </a:br>
            <a:r>
              <a:rPr lang="en-US" b="1" dirty="0" smtClean="0">
                <a:solidFill>
                  <a:srgbClr val="0070C0"/>
                </a:solidFill>
              </a:rPr>
              <a:t>Remediation cut scores of other states  </a:t>
            </a:r>
            <a:r>
              <a:rPr lang="en-US" b="1" dirty="0">
                <a:solidFill>
                  <a:srgbClr val="0070C0"/>
                </a:solidFill>
              </a:rPr>
              <a:t/>
            </a:r>
            <a:br>
              <a:rPr lang="en-US" b="1" dirty="0">
                <a:solidFill>
                  <a:srgbClr val="0070C0"/>
                </a:solidFill>
              </a:rPr>
            </a:br>
            <a:endParaRPr lang="en-US" b="1" dirty="0">
              <a:solidFill>
                <a:srgbClr val="0070C0"/>
              </a:solidFill>
            </a:endParaRPr>
          </a:p>
        </p:txBody>
      </p:sp>
      <p:sp>
        <p:nvSpPr>
          <p:cNvPr id="4" name="TextBox 3"/>
          <p:cNvSpPr txBox="1"/>
          <p:nvPr/>
        </p:nvSpPr>
        <p:spPr>
          <a:xfrm>
            <a:off x="3352800" y="4344144"/>
            <a:ext cx="2286000" cy="584775"/>
          </a:xfrm>
          <a:prstGeom prst="rect">
            <a:avLst/>
          </a:prstGeom>
          <a:noFill/>
        </p:spPr>
        <p:txBody>
          <a:bodyPr wrap="square" rtlCol="0">
            <a:spAutoFit/>
          </a:bodyPr>
          <a:lstStyle/>
          <a:p>
            <a:r>
              <a:rPr lang="en-US" sz="3200" b="1" dirty="0" smtClean="0"/>
              <a:t>2 Handouts</a:t>
            </a:r>
            <a:endParaRPr lang="en-US" sz="3200" b="1" dirty="0"/>
          </a:p>
        </p:txBody>
      </p:sp>
    </p:spTree>
    <p:extLst>
      <p:ext uri="{BB962C8B-B14F-4D97-AF65-F5344CB8AC3E}">
        <p14:creationId xmlns:p14="http://schemas.microsoft.com/office/powerpoint/2010/main" val="15295425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42428544"/>
              </p:ext>
            </p:extLst>
          </p:nvPr>
        </p:nvGraphicFramePr>
        <p:xfrm>
          <a:off x="533400" y="304800"/>
          <a:ext cx="8382001" cy="6509631"/>
        </p:xfrm>
        <a:graphic>
          <a:graphicData uri="http://schemas.openxmlformats.org/drawingml/2006/table">
            <a:tbl>
              <a:tblPr/>
              <a:tblGrid>
                <a:gridCol w="1433192"/>
                <a:gridCol w="1125233"/>
                <a:gridCol w="1085751"/>
                <a:gridCol w="947565"/>
                <a:gridCol w="947565"/>
                <a:gridCol w="947565"/>
                <a:gridCol w="947565"/>
                <a:gridCol w="947565"/>
              </a:tblGrid>
              <a:tr h="408613">
                <a:tc gridSpan="7">
                  <a:txBody>
                    <a:bodyPr/>
                    <a:lstStyle/>
                    <a:p>
                      <a:pPr algn="l" fontAlgn="b"/>
                      <a:r>
                        <a:rPr lang="en-US" sz="2400" b="1" i="0" u="none" strike="noStrike" dirty="0">
                          <a:solidFill>
                            <a:srgbClr val="00B0F0"/>
                          </a:solidFill>
                          <a:effectLst/>
                          <a:latin typeface="Arial"/>
                        </a:rPr>
                        <a:t>         </a:t>
                      </a:r>
                      <a:r>
                        <a:rPr lang="en-US" sz="2400" b="1" i="0" u="none" strike="noStrike" dirty="0" smtClean="0">
                          <a:solidFill>
                            <a:srgbClr val="00B0F0"/>
                          </a:solidFill>
                          <a:effectLst/>
                          <a:latin typeface="Arial"/>
                        </a:rPr>
                        <a:t>        </a:t>
                      </a:r>
                      <a:r>
                        <a:rPr lang="en-US" sz="2400" b="1" i="0" u="none" strike="noStrike" dirty="0">
                          <a:solidFill>
                            <a:srgbClr val="00B0F0"/>
                          </a:solidFill>
                          <a:effectLst/>
                          <a:latin typeface="Arial"/>
                        </a:rPr>
                        <a:t>2010 Average ACT Scores by State</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effectLst/>
                        <a:latin typeface="Arial"/>
                      </a:endParaRPr>
                    </a:p>
                  </a:txBody>
                  <a:tcPr marL="7620" marR="7620" marT="7620" marB="0" anchor="b">
                    <a:lnL>
                      <a:noFill/>
                    </a:lnL>
                    <a:lnR>
                      <a:noFill/>
                    </a:lnR>
                    <a:lnT>
                      <a:noFill/>
                    </a:lnT>
                    <a:lnB>
                      <a:noFill/>
                    </a:lnB>
                  </a:tcPr>
                </a:tc>
              </a:tr>
              <a:tr h="827978">
                <a:tc>
                  <a:txBody>
                    <a:bodyPr/>
                    <a:lstStyle/>
                    <a:p>
                      <a:pPr algn="ctr" fontAlgn="ctr"/>
                      <a:r>
                        <a:rPr lang="en-US" sz="1600" b="1" i="0" u="none" strike="noStrike">
                          <a:effectLst/>
                          <a:latin typeface="Arial"/>
                        </a:rPr>
                        <a:t>State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600" b="1" i="0" u="none" strike="noStrike">
                          <a:effectLst/>
                          <a:latin typeface="Arial"/>
                        </a:rPr>
                        <a:t>Percent of Graduates Tested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600" b="1" i="0" u="none" strike="noStrike">
                          <a:effectLst/>
                          <a:latin typeface="Arial"/>
                        </a:rPr>
                        <a:t> Average Composite Score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600" b="1" i="0" u="none" strike="noStrike">
                          <a:effectLst/>
                          <a:latin typeface="Arial"/>
                        </a:rPr>
                        <a:t> Average English Score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600" b="1" i="0" u="none" strike="noStrike">
                          <a:effectLst/>
                          <a:latin typeface="Arial"/>
                        </a:rPr>
                        <a:t> Average Math Score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600" b="1" i="0" u="none" strike="noStrike">
                          <a:effectLst/>
                          <a:latin typeface="Arial"/>
                        </a:rPr>
                        <a:t> Average Reading Score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600" b="1" i="0" u="none" strike="noStrike">
                          <a:effectLst/>
                          <a:latin typeface="Arial"/>
                        </a:rPr>
                        <a:t> Average Science Score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600" b="0" i="0" u="none" strike="noStrike">
                        <a:effectLst/>
                        <a:latin typeface="Arial"/>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r>
              <a:tr h="236565">
                <a:tc>
                  <a:txBody>
                    <a:bodyPr/>
                    <a:lstStyle/>
                    <a:p>
                      <a:pPr algn="l" fontAlgn="b"/>
                      <a:r>
                        <a:rPr lang="en-US" sz="1600" b="0" i="0" u="sng" strike="noStrike">
                          <a:solidFill>
                            <a:srgbClr val="0000FF"/>
                          </a:solidFill>
                          <a:effectLst/>
                          <a:latin typeface="Arial"/>
                          <a:hlinkClick r:id="rId2"/>
                        </a:rPr>
                        <a:t>National</a:t>
                      </a:r>
                      <a:endParaRPr lang="en-US" sz="1600" b="0" i="0" u="sng" strike="noStrike">
                        <a:solidFill>
                          <a:srgbClr val="0000FF"/>
                        </a:solidFill>
                        <a:effectLst/>
                        <a:latin typeface="Arial"/>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r" fontAlgn="b"/>
                      <a:r>
                        <a:rPr lang="en-US" sz="1600" b="0" i="0" u="none" strike="noStrike">
                          <a:effectLst/>
                          <a:latin typeface="Arial"/>
                        </a:rPr>
                        <a:t>47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l" fontAlgn="b"/>
                      <a:r>
                        <a:rPr lang="en-US" sz="1600" b="0" i="0" u="none" strike="noStrike">
                          <a:effectLst/>
                          <a:latin typeface="Arial"/>
                        </a:rPr>
                        <a:t>         21.0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l" fontAlgn="b"/>
                      <a:r>
                        <a:rPr lang="en-US" sz="1600" b="0" i="0" u="none" strike="noStrike">
                          <a:effectLst/>
                          <a:latin typeface="Arial"/>
                        </a:rPr>
                        <a:t>       20.5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l" fontAlgn="b"/>
                      <a:r>
                        <a:rPr lang="en-US" sz="1600" b="0" i="0" u="none" strike="noStrike">
                          <a:effectLst/>
                          <a:latin typeface="Arial"/>
                        </a:rPr>
                        <a:t>       21.0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l" fontAlgn="b"/>
                      <a:r>
                        <a:rPr lang="en-US" sz="1600" b="0" i="0" u="none" strike="noStrike">
                          <a:effectLst/>
                          <a:latin typeface="Arial"/>
                        </a:rPr>
                        <a:t>       21.3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l" fontAlgn="b"/>
                      <a:r>
                        <a:rPr lang="en-US" sz="1600" b="0" i="0" u="none" strike="noStrike">
                          <a:effectLst/>
                          <a:latin typeface="Arial"/>
                        </a:rPr>
                        <a:t>       20.9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l" fontAlgn="b"/>
                      <a:endParaRPr lang="en-US" sz="1600" b="0" i="0" u="none" strike="noStrike">
                        <a:effectLst/>
                        <a:latin typeface="Arial"/>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r>
              <a:tr h="236565">
                <a:tc>
                  <a:txBody>
                    <a:bodyPr/>
                    <a:lstStyle/>
                    <a:p>
                      <a:pPr algn="l" fontAlgn="b"/>
                      <a:r>
                        <a:rPr lang="en-US" sz="1600" b="0" i="0" u="sng" strike="noStrike">
                          <a:solidFill>
                            <a:srgbClr val="0000FF"/>
                          </a:solidFill>
                          <a:effectLst/>
                          <a:latin typeface="Arial"/>
                          <a:hlinkClick r:id="rId3"/>
                        </a:rPr>
                        <a:t>Texas</a:t>
                      </a:r>
                      <a:endParaRPr lang="en-US" sz="1600" b="0" i="0" u="sng" strike="noStrike">
                        <a:solidFill>
                          <a:srgbClr val="0000FF"/>
                        </a:solidFill>
                        <a:effectLst/>
                        <a:latin typeface="Arial"/>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600" b="0" i="0" u="none" strike="noStrike">
                          <a:effectLst/>
                          <a:latin typeface="Arial"/>
                        </a:rPr>
                        <a:t>33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20.8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19.7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21.4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20.8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20.9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600" b="0" i="0" u="none" strike="noStrike">
                        <a:effectLst/>
                        <a:latin typeface="Arial"/>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r>
              <a:tr h="236565">
                <a:tc>
                  <a:txBody>
                    <a:bodyPr/>
                    <a:lstStyle/>
                    <a:p>
                      <a:pPr algn="l" fontAlgn="b"/>
                      <a:r>
                        <a:rPr lang="en-US" sz="1600" b="0" i="0" u="sng" strike="noStrike">
                          <a:solidFill>
                            <a:srgbClr val="0000FF"/>
                          </a:solidFill>
                          <a:effectLst/>
                          <a:latin typeface="Arial"/>
                          <a:hlinkClick r:id="rId4"/>
                        </a:rPr>
                        <a:t>Georgia</a:t>
                      </a:r>
                      <a:endParaRPr lang="en-US" sz="1600" b="0" i="0" u="sng" strike="noStrike">
                        <a:solidFill>
                          <a:srgbClr val="0000FF"/>
                        </a:solidFill>
                        <a:effectLst/>
                        <a:latin typeface="Arial"/>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600" b="0" i="0" u="none" strike="noStrike">
                          <a:effectLst/>
                          <a:latin typeface="Arial"/>
                        </a:rPr>
                        <a:t>44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20.7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20.1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20.7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20.9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20.5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600" b="0" i="0" u="none" strike="noStrike">
                        <a:effectLst/>
                        <a:latin typeface="Arial"/>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r>
              <a:tr h="236565">
                <a:tc>
                  <a:txBody>
                    <a:bodyPr/>
                    <a:lstStyle/>
                    <a:p>
                      <a:pPr algn="l" fontAlgn="b"/>
                      <a:r>
                        <a:rPr lang="en-US" sz="1600" b="0" i="0" u="sng" strike="noStrike">
                          <a:solidFill>
                            <a:srgbClr val="0000FF"/>
                          </a:solidFill>
                          <a:effectLst/>
                          <a:latin typeface="Arial"/>
                          <a:hlinkClick r:id="rId5"/>
                        </a:rPr>
                        <a:t>Illinois</a:t>
                      </a:r>
                      <a:endParaRPr lang="en-US" sz="1600" b="0" i="0" u="sng" strike="noStrike">
                        <a:solidFill>
                          <a:srgbClr val="0000FF"/>
                        </a:solidFill>
                        <a:effectLst/>
                        <a:latin typeface="Arial"/>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600" b="1" i="0" u="none" strike="noStrike">
                          <a:solidFill>
                            <a:srgbClr val="0066CC"/>
                          </a:solidFill>
                          <a:effectLst/>
                          <a:latin typeface="Arial"/>
                        </a:rPr>
                        <a:t>100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1" i="0" u="none" strike="noStrike">
                          <a:solidFill>
                            <a:srgbClr val="0066CC"/>
                          </a:solidFill>
                          <a:effectLst/>
                          <a:latin typeface="Arial"/>
                        </a:rPr>
                        <a:t>         20.7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1" i="0" u="none" strike="noStrike">
                          <a:solidFill>
                            <a:srgbClr val="0066CC"/>
                          </a:solidFill>
                          <a:effectLst/>
                          <a:latin typeface="Arial"/>
                        </a:rPr>
                        <a:t>       20.3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1" i="0" u="none" strike="noStrike">
                          <a:solidFill>
                            <a:srgbClr val="0066CC"/>
                          </a:solidFill>
                          <a:effectLst/>
                          <a:latin typeface="Arial"/>
                        </a:rPr>
                        <a:t>       20.7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1" i="0" u="none" strike="noStrike">
                          <a:solidFill>
                            <a:srgbClr val="0066CC"/>
                          </a:solidFill>
                          <a:effectLst/>
                          <a:latin typeface="Arial"/>
                        </a:rPr>
                        <a:t>       20.8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1" i="0" u="none" strike="noStrike">
                          <a:solidFill>
                            <a:srgbClr val="0066CC"/>
                          </a:solidFill>
                          <a:effectLst/>
                          <a:latin typeface="Arial"/>
                        </a:rPr>
                        <a:t>       20.5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600" b="0" i="0" u="none" strike="noStrike">
                        <a:effectLst/>
                        <a:latin typeface="Arial"/>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r>
              <a:tr h="236565">
                <a:tc>
                  <a:txBody>
                    <a:bodyPr/>
                    <a:lstStyle/>
                    <a:p>
                      <a:pPr algn="l" fontAlgn="b"/>
                      <a:r>
                        <a:rPr lang="en-US" sz="1600" b="0" i="0" u="sng" strike="noStrike">
                          <a:solidFill>
                            <a:srgbClr val="0000FF"/>
                          </a:solidFill>
                          <a:effectLst/>
                          <a:latin typeface="Arial"/>
                          <a:hlinkClick r:id="rId6"/>
                        </a:rPr>
                        <a:t>Oklahoma</a:t>
                      </a:r>
                      <a:endParaRPr lang="en-US" sz="1600" b="0" i="0" u="sng" strike="noStrike">
                        <a:solidFill>
                          <a:srgbClr val="0000FF"/>
                        </a:solidFill>
                        <a:effectLst/>
                        <a:latin typeface="Arial"/>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600" b="0" i="0" u="none" strike="noStrike">
                          <a:effectLst/>
                          <a:latin typeface="Arial"/>
                        </a:rPr>
                        <a:t>73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20.7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20.4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19.9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21.2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20.6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600" b="0" i="0" u="none" strike="noStrike">
                        <a:effectLst/>
                        <a:latin typeface="Arial"/>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r>
              <a:tr h="236565">
                <a:tc>
                  <a:txBody>
                    <a:bodyPr/>
                    <a:lstStyle/>
                    <a:p>
                      <a:pPr algn="l" fontAlgn="b"/>
                      <a:r>
                        <a:rPr lang="en-US" sz="1600" b="0" i="0" u="sng" strike="noStrike">
                          <a:solidFill>
                            <a:srgbClr val="0000FF"/>
                          </a:solidFill>
                          <a:effectLst/>
                          <a:latin typeface="Arial"/>
                          <a:hlinkClick r:id="rId7"/>
                        </a:rPr>
                        <a:t>West Virginia</a:t>
                      </a:r>
                      <a:endParaRPr lang="en-US" sz="1600" b="0" i="0" u="sng" strike="noStrike">
                        <a:solidFill>
                          <a:srgbClr val="0000FF"/>
                        </a:solidFill>
                        <a:effectLst/>
                        <a:latin typeface="Arial"/>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600" b="0" i="0" u="none" strike="noStrike">
                          <a:effectLst/>
                          <a:latin typeface="Arial"/>
                        </a:rPr>
                        <a:t>64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20.7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20.7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19.6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21.3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20.6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600" b="0" i="0" u="none" strike="noStrike">
                        <a:effectLst/>
                        <a:latin typeface="Arial"/>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r>
              <a:tr h="236565">
                <a:tc>
                  <a:txBody>
                    <a:bodyPr/>
                    <a:lstStyle/>
                    <a:p>
                      <a:pPr algn="l" fontAlgn="b"/>
                      <a:r>
                        <a:rPr lang="en-US" sz="1600" b="0" i="0" u="sng" strike="noStrike">
                          <a:solidFill>
                            <a:srgbClr val="0000FF"/>
                          </a:solidFill>
                          <a:effectLst/>
                          <a:latin typeface="Arial"/>
                          <a:hlinkClick r:id="rId8"/>
                        </a:rPr>
                        <a:t>Colorado</a:t>
                      </a:r>
                      <a:endParaRPr lang="en-US" sz="1600" b="0" i="0" u="sng" strike="noStrike">
                        <a:solidFill>
                          <a:srgbClr val="0000FF"/>
                        </a:solidFill>
                        <a:effectLst/>
                        <a:latin typeface="Arial"/>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600" b="1" i="0" u="none" strike="noStrike">
                          <a:solidFill>
                            <a:srgbClr val="0066CC"/>
                          </a:solidFill>
                          <a:effectLst/>
                          <a:latin typeface="Arial"/>
                        </a:rPr>
                        <a:t>100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1" i="0" u="none" strike="noStrike">
                          <a:solidFill>
                            <a:srgbClr val="0066CC"/>
                          </a:solidFill>
                          <a:effectLst/>
                          <a:latin typeface="Arial"/>
                        </a:rPr>
                        <a:t>         20.6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1" i="0" u="none" strike="noStrike">
                          <a:solidFill>
                            <a:srgbClr val="0066CC"/>
                          </a:solidFill>
                          <a:effectLst/>
                          <a:latin typeface="Arial"/>
                        </a:rPr>
                        <a:t>       19.9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1" i="0" u="none" strike="noStrike">
                          <a:solidFill>
                            <a:srgbClr val="0066CC"/>
                          </a:solidFill>
                          <a:effectLst/>
                          <a:latin typeface="Arial"/>
                        </a:rPr>
                        <a:t>       20.4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1" i="0" u="none" strike="noStrike">
                          <a:solidFill>
                            <a:srgbClr val="0066CC"/>
                          </a:solidFill>
                          <a:effectLst/>
                          <a:latin typeface="Arial"/>
                        </a:rPr>
                        <a:t>       21.1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1" i="0" u="none" strike="noStrike">
                          <a:solidFill>
                            <a:srgbClr val="0066CC"/>
                          </a:solidFill>
                          <a:effectLst/>
                          <a:latin typeface="Arial"/>
                        </a:rPr>
                        <a:t>       20.7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600" b="0" i="0" u="none" strike="noStrike">
                        <a:effectLst/>
                        <a:latin typeface="Arial"/>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r>
              <a:tr h="236565">
                <a:tc>
                  <a:txBody>
                    <a:bodyPr/>
                    <a:lstStyle/>
                    <a:p>
                      <a:pPr algn="l" fontAlgn="b"/>
                      <a:r>
                        <a:rPr lang="en-US" sz="1600" b="0" i="0" u="sng" strike="noStrike">
                          <a:solidFill>
                            <a:srgbClr val="0000FF"/>
                          </a:solidFill>
                          <a:effectLst/>
                          <a:latin typeface="Arial"/>
                          <a:hlinkClick r:id="rId9"/>
                        </a:rPr>
                        <a:t>Alabama</a:t>
                      </a:r>
                      <a:endParaRPr lang="en-US" sz="1600" b="0" i="0" u="sng" strike="noStrike">
                        <a:solidFill>
                          <a:srgbClr val="0000FF"/>
                        </a:solidFill>
                        <a:effectLst/>
                        <a:latin typeface="Arial"/>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600" b="0" i="0" u="none" strike="noStrike">
                          <a:effectLst/>
                          <a:latin typeface="Arial"/>
                        </a:rPr>
                        <a:t>78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20.3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20.4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19.5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20.7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20.2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600" b="0" i="0" u="none" strike="noStrike">
                        <a:effectLst/>
                        <a:latin typeface="Arial"/>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r>
              <a:tr h="236565">
                <a:tc>
                  <a:txBody>
                    <a:bodyPr/>
                    <a:lstStyle/>
                    <a:p>
                      <a:pPr algn="l" fontAlgn="b"/>
                      <a:r>
                        <a:rPr lang="en-US" sz="1600" b="0" i="0" u="sng" strike="noStrike">
                          <a:solidFill>
                            <a:srgbClr val="0000FF"/>
                          </a:solidFill>
                          <a:effectLst/>
                          <a:latin typeface="Arial"/>
                          <a:hlinkClick r:id="rId10"/>
                        </a:rPr>
                        <a:t>Arkansas</a:t>
                      </a:r>
                      <a:endParaRPr lang="en-US" sz="1600" b="0" i="0" u="sng" strike="noStrike">
                        <a:solidFill>
                          <a:srgbClr val="0000FF"/>
                        </a:solidFill>
                        <a:effectLst/>
                        <a:latin typeface="Arial"/>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b"/>
                      <a:r>
                        <a:rPr lang="en-US" sz="1600" b="0" i="0" u="none" strike="noStrike">
                          <a:effectLst/>
                          <a:latin typeface="Arial"/>
                        </a:rPr>
                        <a:t>81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l" fontAlgn="b"/>
                      <a:r>
                        <a:rPr lang="en-US" sz="1600" b="0" i="0" u="none" strike="noStrike">
                          <a:effectLst/>
                          <a:latin typeface="Arial"/>
                        </a:rPr>
                        <a:t>         20.3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l" fontAlgn="b"/>
                      <a:r>
                        <a:rPr lang="en-US" sz="1600" b="0" i="0" u="none" strike="noStrike">
                          <a:effectLst/>
                          <a:latin typeface="Arial"/>
                        </a:rPr>
                        <a:t>       20.1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l" fontAlgn="b"/>
                      <a:r>
                        <a:rPr lang="en-US" sz="1600" b="0" i="0" u="none" strike="noStrike">
                          <a:effectLst/>
                          <a:latin typeface="Arial"/>
                        </a:rPr>
                        <a:t>       19.9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l" fontAlgn="b"/>
                      <a:r>
                        <a:rPr lang="en-US" sz="1600" b="0" i="0" u="none" strike="noStrike">
                          <a:effectLst/>
                          <a:latin typeface="Arial"/>
                        </a:rPr>
                        <a:t>       20.6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l" fontAlgn="b"/>
                      <a:r>
                        <a:rPr lang="en-US" sz="1600" b="0" i="0" u="none" strike="noStrike">
                          <a:effectLst/>
                          <a:latin typeface="Arial"/>
                        </a:rPr>
                        <a:t>       20.2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l" fontAlgn="b"/>
                      <a:r>
                        <a:rPr lang="en-US" sz="1600" b="0" i="0" u="none" strike="noStrike">
                          <a:effectLst/>
                          <a:latin typeface="Arial"/>
                        </a:rPr>
                        <a:t>40th </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r>
              <a:tr h="236565">
                <a:tc>
                  <a:txBody>
                    <a:bodyPr/>
                    <a:lstStyle/>
                    <a:p>
                      <a:pPr algn="l" fontAlgn="b"/>
                      <a:r>
                        <a:rPr lang="en-US" sz="1600" b="0" i="0" u="sng" strike="noStrike">
                          <a:solidFill>
                            <a:srgbClr val="0000FF"/>
                          </a:solidFill>
                          <a:effectLst/>
                          <a:latin typeface="Arial"/>
                          <a:hlinkClick r:id="rId11"/>
                        </a:rPr>
                        <a:t>Louisiana</a:t>
                      </a:r>
                      <a:endParaRPr lang="en-US" sz="1600" b="0" i="0" u="sng" strike="noStrike">
                        <a:solidFill>
                          <a:srgbClr val="0000FF"/>
                        </a:solidFill>
                        <a:effectLst/>
                        <a:latin typeface="Arial"/>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600" b="0" i="0" u="none" strike="noStrike">
                          <a:effectLst/>
                          <a:latin typeface="Arial"/>
                        </a:rPr>
                        <a:t>98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20.1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20.1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19.6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20.2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20.2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600" b="0" i="0" u="none" strike="noStrike">
                        <a:effectLst/>
                        <a:latin typeface="Arial"/>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r>
              <a:tr h="236565">
                <a:tc>
                  <a:txBody>
                    <a:bodyPr/>
                    <a:lstStyle/>
                    <a:p>
                      <a:pPr algn="l" fontAlgn="b"/>
                      <a:r>
                        <a:rPr lang="en-US" sz="1600" b="0" i="0" u="sng" strike="noStrike">
                          <a:solidFill>
                            <a:srgbClr val="0000FF"/>
                          </a:solidFill>
                          <a:effectLst/>
                          <a:latin typeface="Arial"/>
                          <a:hlinkClick r:id="rId12"/>
                        </a:rPr>
                        <a:t>New Mexico</a:t>
                      </a:r>
                      <a:endParaRPr lang="en-US" sz="1600" b="0" i="0" u="sng" strike="noStrike">
                        <a:solidFill>
                          <a:srgbClr val="0000FF"/>
                        </a:solidFill>
                        <a:effectLst/>
                        <a:latin typeface="Arial"/>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600" b="0" i="0" u="none" strike="noStrike">
                          <a:effectLst/>
                          <a:latin typeface="Arial"/>
                        </a:rPr>
                        <a:t>66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20.1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19.3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19.7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20.5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20.2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600" b="0" i="0" u="none" strike="noStrike">
                        <a:effectLst/>
                        <a:latin typeface="Arial"/>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r>
              <a:tr h="236565">
                <a:tc>
                  <a:txBody>
                    <a:bodyPr/>
                    <a:lstStyle/>
                    <a:p>
                      <a:pPr algn="l" fontAlgn="b"/>
                      <a:r>
                        <a:rPr lang="en-US" sz="1600" b="0" i="0" u="sng" strike="noStrike">
                          <a:solidFill>
                            <a:srgbClr val="0000FF"/>
                          </a:solidFill>
                          <a:effectLst/>
                          <a:latin typeface="Arial"/>
                          <a:hlinkClick r:id="rId13"/>
                        </a:rPr>
                        <a:t>Arizona</a:t>
                      </a:r>
                      <a:endParaRPr lang="en-US" sz="1600" b="0" i="0" u="sng" strike="noStrike">
                        <a:solidFill>
                          <a:srgbClr val="0000FF"/>
                        </a:solidFill>
                        <a:effectLst/>
                        <a:latin typeface="Arial"/>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600" b="0" i="0" u="none" strike="noStrike">
                          <a:effectLst/>
                          <a:latin typeface="Arial"/>
                        </a:rPr>
                        <a:t>28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20.0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18.9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20.4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20.2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19.9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600" b="0" i="0" u="none" strike="noStrike">
                        <a:effectLst/>
                        <a:latin typeface="Arial"/>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r>
              <a:tr h="236565">
                <a:tc>
                  <a:txBody>
                    <a:bodyPr/>
                    <a:lstStyle/>
                    <a:p>
                      <a:pPr algn="l" fontAlgn="b"/>
                      <a:r>
                        <a:rPr lang="en-US" sz="1600" b="0" i="0" u="sng" strike="noStrike">
                          <a:solidFill>
                            <a:srgbClr val="0000FF"/>
                          </a:solidFill>
                          <a:effectLst/>
                          <a:latin typeface="Arial"/>
                          <a:hlinkClick r:id="rId14"/>
                        </a:rPr>
                        <a:t>South Carolina</a:t>
                      </a:r>
                      <a:endParaRPr lang="en-US" sz="1600" b="0" i="0" u="sng" strike="noStrike">
                        <a:solidFill>
                          <a:srgbClr val="0000FF"/>
                        </a:solidFill>
                        <a:effectLst/>
                        <a:latin typeface="Arial"/>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600" b="0" i="0" u="none" strike="noStrike">
                          <a:effectLst/>
                          <a:latin typeface="Arial"/>
                        </a:rPr>
                        <a:t>52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20.0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19.2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20.1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20.0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20.0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600" b="0" i="0" u="none" strike="noStrike">
                        <a:effectLst/>
                        <a:latin typeface="Arial"/>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r>
              <a:tr h="236565">
                <a:tc>
                  <a:txBody>
                    <a:bodyPr/>
                    <a:lstStyle/>
                    <a:p>
                      <a:pPr algn="l" fontAlgn="b"/>
                      <a:r>
                        <a:rPr lang="en-US" sz="1600" b="0" i="0" u="sng" strike="noStrike">
                          <a:solidFill>
                            <a:srgbClr val="0000FF"/>
                          </a:solidFill>
                          <a:effectLst/>
                          <a:latin typeface="Arial"/>
                          <a:hlinkClick r:id="rId15"/>
                        </a:rPr>
                        <a:t>Wyoming</a:t>
                      </a:r>
                      <a:endParaRPr lang="en-US" sz="1600" b="0" i="0" u="sng" strike="noStrike">
                        <a:solidFill>
                          <a:srgbClr val="0000FF"/>
                        </a:solidFill>
                        <a:effectLst/>
                        <a:latin typeface="Arial"/>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600" b="1" i="0" u="none" strike="noStrike">
                          <a:solidFill>
                            <a:srgbClr val="0066CC"/>
                          </a:solidFill>
                          <a:effectLst/>
                          <a:latin typeface="Arial"/>
                        </a:rPr>
                        <a:t>100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1" i="0" u="none" strike="noStrike">
                          <a:solidFill>
                            <a:srgbClr val="0066CC"/>
                          </a:solidFill>
                          <a:effectLst/>
                          <a:latin typeface="Arial"/>
                        </a:rPr>
                        <a:t>         20.0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1" i="0" u="none" strike="noStrike">
                          <a:solidFill>
                            <a:srgbClr val="0066CC"/>
                          </a:solidFill>
                          <a:effectLst/>
                          <a:latin typeface="Arial"/>
                        </a:rPr>
                        <a:t>       19.0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1" i="0" u="none" strike="noStrike">
                          <a:solidFill>
                            <a:srgbClr val="0066CC"/>
                          </a:solidFill>
                          <a:effectLst/>
                          <a:latin typeface="Arial"/>
                        </a:rPr>
                        <a:t>       19.8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1" i="0" u="none" strike="noStrike">
                          <a:solidFill>
                            <a:srgbClr val="0066CC"/>
                          </a:solidFill>
                          <a:effectLst/>
                          <a:latin typeface="Arial"/>
                        </a:rPr>
                        <a:t>       20.4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1" i="0" u="none" strike="noStrike">
                          <a:solidFill>
                            <a:srgbClr val="0066CC"/>
                          </a:solidFill>
                          <a:effectLst/>
                          <a:latin typeface="Arial"/>
                        </a:rPr>
                        <a:t>       20.1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600" b="0" i="0" u="none" strike="noStrike">
                        <a:effectLst/>
                        <a:latin typeface="Arial"/>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r>
              <a:tr h="440871">
                <a:tc>
                  <a:txBody>
                    <a:bodyPr/>
                    <a:lstStyle/>
                    <a:p>
                      <a:pPr algn="l" fontAlgn="b"/>
                      <a:r>
                        <a:rPr lang="en-US" sz="1600" b="0" i="0" u="sng" strike="noStrike">
                          <a:solidFill>
                            <a:srgbClr val="0000FF"/>
                          </a:solidFill>
                          <a:effectLst/>
                          <a:latin typeface="Arial"/>
                          <a:hlinkClick r:id="rId16"/>
                        </a:rPr>
                        <a:t>District of Columbia</a:t>
                      </a:r>
                      <a:endParaRPr lang="en-US" sz="1600" b="0" i="0" u="sng" strike="noStrike">
                        <a:solidFill>
                          <a:srgbClr val="0000FF"/>
                        </a:solidFill>
                        <a:effectLst/>
                        <a:latin typeface="Arial"/>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600" b="0" i="0" u="none" strike="noStrike">
                          <a:effectLst/>
                          <a:latin typeface="Arial"/>
                        </a:rPr>
                        <a:t>29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19.8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19.5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19.9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20.2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19.2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600" b="0" i="0" u="none" strike="noStrike">
                        <a:effectLst/>
                        <a:latin typeface="Arial"/>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r>
              <a:tr h="236565">
                <a:tc>
                  <a:txBody>
                    <a:bodyPr/>
                    <a:lstStyle/>
                    <a:p>
                      <a:pPr algn="l" fontAlgn="b"/>
                      <a:r>
                        <a:rPr lang="en-US" sz="1600" b="0" i="0" u="sng" strike="noStrike">
                          <a:solidFill>
                            <a:srgbClr val="0000FF"/>
                          </a:solidFill>
                          <a:effectLst/>
                          <a:latin typeface="Arial"/>
                          <a:hlinkClick r:id="rId17"/>
                        </a:rPr>
                        <a:t>Michigan</a:t>
                      </a:r>
                      <a:endParaRPr lang="en-US" sz="1600" b="0" i="0" u="sng" strike="noStrike">
                        <a:solidFill>
                          <a:srgbClr val="0000FF"/>
                        </a:solidFill>
                        <a:effectLst/>
                        <a:latin typeface="Arial"/>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600" b="1" i="0" u="none" strike="noStrike">
                          <a:solidFill>
                            <a:srgbClr val="0066CC"/>
                          </a:solidFill>
                          <a:effectLst/>
                          <a:latin typeface="Arial"/>
                        </a:rPr>
                        <a:t>100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1" i="0" u="none" strike="noStrike">
                          <a:solidFill>
                            <a:srgbClr val="0066CC"/>
                          </a:solidFill>
                          <a:effectLst/>
                          <a:latin typeface="Arial"/>
                        </a:rPr>
                        <a:t>         19.7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1" i="0" u="none" strike="noStrike">
                          <a:solidFill>
                            <a:srgbClr val="0066CC"/>
                          </a:solidFill>
                          <a:effectLst/>
                          <a:latin typeface="Arial"/>
                        </a:rPr>
                        <a:t>       18.9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1" i="0" u="none" strike="noStrike">
                          <a:solidFill>
                            <a:srgbClr val="0066CC"/>
                          </a:solidFill>
                          <a:effectLst/>
                          <a:latin typeface="Arial"/>
                        </a:rPr>
                        <a:t>       19.7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1" i="0" u="none" strike="noStrike">
                          <a:solidFill>
                            <a:srgbClr val="0066CC"/>
                          </a:solidFill>
                          <a:effectLst/>
                          <a:latin typeface="Arial"/>
                        </a:rPr>
                        <a:t>       19.7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1" i="0" u="none" strike="noStrike">
                          <a:solidFill>
                            <a:srgbClr val="0066CC"/>
                          </a:solidFill>
                          <a:effectLst/>
                          <a:latin typeface="Arial"/>
                        </a:rPr>
                        <a:t>       19.9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600" b="0" i="0" u="none" strike="noStrike">
                        <a:effectLst/>
                        <a:latin typeface="Arial"/>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r>
              <a:tr h="236565">
                <a:tc>
                  <a:txBody>
                    <a:bodyPr/>
                    <a:lstStyle/>
                    <a:p>
                      <a:pPr algn="l" fontAlgn="b"/>
                      <a:r>
                        <a:rPr lang="en-US" sz="1600" b="0" i="0" u="sng" strike="noStrike">
                          <a:solidFill>
                            <a:srgbClr val="0000FF"/>
                          </a:solidFill>
                          <a:effectLst/>
                          <a:latin typeface="Arial"/>
                          <a:hlinkClick r:id="rId18"/>
                        </a:rPr>
                        <a:t>Tennessee</a:t>
                      </a:r>
                      <a:endParaRPr lang="en-US" sz="1600" b="0" i="0" u="sng" strike="noStrike">
                        <a:solidFill>
                          <a:srgbClr val="0000FF"/>
                        </a:solidFill>
                        <a:effectLst/>
                        <a:latin typeface="Arial"/>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600" b="1" i="0" u="none" strike="noStrike">
                          <a:solidFill>
                            <a:srgbClr val="0066CC"/>
                          </a:solidFill>
                          <a:effectLst/>
                          <a:latin typeface="Arial"/>
                        </a:rPr>
                        <a:t>100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1" i="0" u="none" strike="noStrike">
                          <a:solidFill>
                            <a:srgbClr val="0066CC"/>
                          </a:solidFill>
                          <a:effectLst/>
                          <a:latin typeface="Arial"/>
                        </a:rPr>
                        <a:t>         19.6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1" i="0" u="none" strike="noStrike">
                          <a:solidFill>
                            <a:srgbClr val="0066CC"/>
                          </a:solidFill>
                          <a:effectLst/>
                          <a:latin typeface="Arial"/>
                        </a:rPr>
                        <a:t>       19.4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1" i="0" u="none" strike="noStrike">
                          <a:solidFill>
                            <a:srgbClr val="0066CC"/>
                          </a:solidFill>
                          <a:effectLst/>
                          <a:latin typeface="Arial"/>
                        </a:rPr>
                        <a:t>       19.0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1" i="0" u="none" strike="noStrike">
                          <a:solidFill>
                            <a:srgbClr val="0066CC"/>
                          </a:solidFill>
                          <a:effectLst/>
                          <a:latin typeface="Arial"/>
                        </a:rPr>
                        <a:t>       19.9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1" i="0" u="none" strike="noStrike">
                          <a:solidFill>
                            <a:srgbClr val="0066CC"/>
                          </a:solidFill>
                          <a:effectLst/>
                          <a:latin typeface="Arial"/>
                        </a:rPr>
                        <a:t>       19.6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600" b="0" i="0" u="none" strike="noStrike">
                        <a:effectLst/>
                        <a:latin typeface="Arial"/>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r>
              <a:tr h="236565">
                <a:tc>
                  <a:txBody>
                    <a:bodyPr/>
                    <a:lstStyle/>
                    <a:p>
                      <a:pPr algn="l" fontAlgn="b"/>
                      <a:r>
                        <a:rPr lang="en-US" sz="1600" b="0" i="0" u="sng" strike="noStrike">
                          <a:solidFill>
                            <a:srgbClr val="0000FF"/>
                          </a:solidFill>
                          <a:effectLst/>
                          <a:latin typeface="Arial"/>
                          <a:hlinkClick r:id="rId19"/>
                        </a:rPr>
                        <a:t>Florida</a:t>
                      </a:r>
                      <a:endParaRPr lang="en-US" sz="1600" b="0" i="0" u="sng" strike="noStrike">
                        <a:solidFill>
                          <a:srgbClr val="0000FF"/>
                        </a:solidFill>
                        <a:effectLst/>
                        <a:latin typeface="Arial"/>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600" b="0" i="0" u="none" strike="noStrike">
                          <a:effectLst/>
                          <a:latin typeface="Arial"/>
                        </a:rPr>
                        <a:t>65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19.5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18.6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19.7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20.1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0" i="0" u="none" strike="noStrike">
                          <a:effectLst/>
                          <a:latin typeface="Arial"/>
                        </a:rPr>
                        <a:t>       19.1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600" b="0" i="0" u="none" strike="noStrike">
                        <a:effectLst/>
                        <a:latin typeface="Arial"/>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r>
              <a:tr h="236565">
                <a:tc>
                  <a:txBody>
                    <a:bodyPr/>
                    <a:lstStyle/>
                    <a:p>
                      <a:pPr algn="l" fontAlgn="b"/>
                      <a:r>
                        <a:rPr lang="en-US" sz="1600" b="0" i="0" u="sng" strike="noStrike">
                          <a:solidFill>
                            <a:srgbClr val="0000FF"/>
                          </a:solidFill>
                          <a:effectLst/>
                          <a:latin typeface="Arial"/>
                          <a:hlinkClick r:id="rId20"/>
                        </a:rPr>
                        <a:t>Kentucky</a:t>
                      </a:r>
                      <a:endParaRPr lang="en-US" sz="1600" b="0" i="0" u="sng" strike="noStrike">
                        <a:solidFill>
                          <a:srgbClr val="0000FF"/>
                        </a:solidFill>
                        <a:effectLst/>
                        <a:latin typeface="Arial"/>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1600" b="1" i="0" u="none" strike="noStrike">
                          <a:solidFill>
                            <a:srgbClr val="0066CC"/>
                          </a:solidFill>
                          <a:effectLst/>
                          <a:latin typeface="Arial"/>
                        </a:rPr>
                        <a:t>100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1" i="0" u="none" strike="noStrike">
                          <a:solidFill>
                            <a:srgbClr val="0066CC"/>
                          </a:solidFill>
                          <a:effectLst/>
                          <a:latin typeface="Arial"/>
                        </a:rPr>
                        <a:t>         19.4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1" i="0" u="none" strike="noStrike">
                          <a:solidFill>
                            <a:srgbClr val="0066CC"/>
                          </a:solidFill>
                          <a:effectLst/>
                          <a:latin typeface="Arial"/>
                        </a:rPr>
                        <a:t>       18.9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1" i="0" u="none" strike="noStrike">
                          <a:solidFill>
                            <a:srgbClr val="0066CC"/>
                          </a:solidFill>
                          <a:effectLst/>
                          <a:latin typeface="Arial"/>
                        </a:rPr>
                        <a:t>       19.1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1" i="0" u="none" strike="noStrike">
                          <a:solidFill>
                            <a:srgbClr val="0066CC"/>
                          </a:solidFill>
                          <a:effectLst/>
                          <a:latin typeface="Arial"/>
                        </a:rPr>
                        <a:t>       19.7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600" b="1" i="0" u="none" strike="noStrike">
                          <a:solidFill>
                            <a:srgbClr val="0066CC"/>
                          </a:solidFill>
                          <a:effectLst/>
                          <a:latin typeface="Arial"/>
                        </a:rPr>
                        <a:t>       19.5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600" b="0" i="0" u="none" strike="noStrike">
                        <a:effectLst/>
                        <a:latin typeface="Arial"/>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r>
              <a:tr h="236565">
                <a:tc>
                  <a:txBody>
                    <a:bodyPr/>
                    <a:lstStyle/>
                    <a:p>
                      <a:pPr algn="l" fontAlgn="b"/>
                      <a:r>
                        <a:rPr lang="en-US" sz="1600" b="0" i="0" u="sng" strike="noStrike">
                          <a:solidFill>
                            <a:srgbClr val="0000FF"/>
                          </a:solidFill>
                          <a:effectLst/>
                          <a:latin typeface="Arial"/>
                          <a:hlinkClick r:id="rId21"/>
                        </a:rPr>
                        <a:t>Mississippi</a:t>
                      </a:r>
                      <a:endParaRPr lang="en-US" sz="1600" b="0" i="0" u="sng" strike="noStrike">
                        <a:solidFill>
                          <a:srgbClr val="0000FF"/>
                        </a:solidFill>
                        <a:effectLst/>
                        <a:latin typeface="Arial"/>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effectLst/>
                          <a:latin typeface="Arial"/>
                        </a:rPr>
                        <a:t>96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effectLst/>
                          <a:latin typeface="Arial"/>
                        </a:rPr>
                        <a:t>         18.8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effectLst/>
                          <a:latin typeface="Arial"/>
                        </a:rPr>
                        <a:t>       18.6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effectLst/>
                          <a:latin typeface="Arial"/>
                        </a:rPr>
                        <a:t>       18.3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effectLst/>
                          <a:latin typeface="Arial"/>
                        </a:rPr>
                        <a:t>       18.8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effectLst/>
                          <a:latin typeface="Arial"/>
                        </a:rPr>
                        <a:t>       18.8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effectLst/>
                        <a:latin typeface="Arial"/>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r>
            </a:tbl>
          </a:graphicData>
        </a:graphic>
      </p:graphicFrame>
    </p:spTree>
    <p:extLst>
      <p:ext uri="{BB962C8B-B14F-4D97-AF65-F5344CB8AC3E}">
        <p14:creationId xmlns:p14="http://schemas.microsoft.com/office/powerpoint/2010/main" val="41022652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subTitle" idx="1"/>
          </p:nvPr>
        </p:nvSpPr>
        <p:spPr>
          <a:xfrm>
            <a:off x="2971800" y="3276600"/>
            <a:ext cx="3124200" cy="609600"/>
          </a:xfrm>
        </p:spPr>
        <p:txBody>
          <a:bodyPr/>
          <a:lstStyle/>
          <a:p>
            <a:pPr eaLnBrk="1" hangingPunct="1"/>
            <a:r>
              <a:rPr lang="en-US" b="1" dirty="0" smtClean="0">
                <a:solidFill>
                  <a:srgbClr val="000099"/>
                </a:solidFill>
              </a:rPr>
              <a:t>Jim Purcell</a:t>
            </a:r>
          </a:p>
          <a:p>
            <a:pPr eaLnBrk="1" hangingPunct="1"/>
            <a:endParaRPr lang="en-US" b="1" dirty="0" smtClean="0">
              <a:solidFill>
                <a:srgbClr val="000099"/>
              </a:solidFill>
            </a:endParaRPr>
          </a:p>
        </p:txBody>
      </p:sp>
      <p:pic>
        <p:nvPicPr>
          <p:cNvPr id="31747" name="Picture 3" descr="adhelogo"/>
          <p:cNvPicPr>
            <a:picLocks noChangeAspect="1" noChangeArrowheads="1"/>
          </p:cNvPicPr>
          <p:nvPr/>
        </p:nvPicPr>
        <p:blipFill>
          <a:blip r:embed="rId2" cstate="print"/>
          <a:srcRect/>
          <a:stretch>
            <a:fillRect/>
          </a:stretch>
        </p:blipFill>
        <p:spPr bwMode="auto">
          <a:xfrm>
            <a:off x="3505200" y="4724400"/>
            <a:ext cx="2133600" cy="1525588"/>
          </a:xfrm>
          <a:prstGeom prst="rect">
            <a:avLst/>
          </a:prstGeom>
          <a:noFill/>
          <a:ln w="9525">
            <a:noFill/>
            <a:miter lim="800000"/>
            <a:headEnd/>
            <a:tailEnd/>
          </a:ln>
        </p:spPr>
      </p:pic>
      <p:sp>
        <p:nvSpPr>
          <p:cNvPr id="31748" name="Rectangle 6"/>
          <p:cNvSpPr>
            <a:spLocks noChangeArrowheads="1"/>
          </p:cNvSpPr>
          <p:nvPr/>
        </p:nvSpPr>
        <p:spPr bwMode="auto">
          <a:xfrm>
            <a:off x="2819400" y="3886200"/>
            <a:ext cx="3429000" cy="609600"/>
          </a:xfrm>
          <a:prstGeom prst="rect">
            <a:avLst/>
          </a:prstGeom>
          <a:noFill/>
          <a:ln w="9525">
            <a:noFill/>
            <a:miter lim="800000"/>
            <a:headEnd/>
            <a:tailEnd/>
          </a:ln>
        </p:spPr>
        <p:txBody>
          <a:bodyPr/>
          <a:lstStyle/>
          <a:p>
            <a:pPr algn="ctr">
              <a:lnSpc>
                <a:spcPct val="80000"/>
              </a:lnSpc>
              <a:spcBef>
                <a:spcPct val="20000"/>
              </a:spcBef>
            </a:pPr>
            <a:r>
              <a:rPr lang="en-US" sz="2400" dirty="0">
                <a:solidFill>
                  <a:srgbClr val="000099"/>
                </a:solidFill>
                <a:hlinkClick r:id="rId3"/>
              </a:rPr>
              <a:t>Jim.purcell@adhe.edu</a:t>
            </a:r>
            <a:endParaRPr lang="en-US" sz="2400" dirty="0">
              <a:solidFill>
                <a:srgbClr val="000099"/>
              </a:solidFill>
            </a:endParaRPr>
          </a:p>
          <a:p>
            <a:pPr algn="ctr">
              <a:lnSpc>
                <a:spcPct val="80000"/>
              </a:lnSpc>
              <a:spcBef>
                <a:spcPct val="20000"/>
              </a:spcBef>
            </a:pPr>
            <a:r>
              <a:rPr lang="en-US" sz="2400" dirty="0">
                <a:solidFill>
                  <a:srgbClr val="000099"/>
                </a:solidFill>
              </a:rPr>
              <a:t>501-371-2030</a:t>
            </a:r>
          </a:p>
        </p:txBody>
      </p:sp>
      <p:sp>
        <p:nvSpPr>
          <p:cNvPr id="5" name="Slide Number Placeholder 4"/>
          <p:cNvSpPr>
            <a:spLocks noGrp="1"/>
          </p:cNvSpPr>
          <p:nvPr>
            <p:ph type="sldNum" sz="quarter" idx="12"/>
          </p:nvPr>
        </p:nvSpPr>
        <p:spPr/>
        <p:txBody>
          <a:bodyPr/>
          <a:lstStyle/>
          <a:p>
            <a:fld id="{38B2C8D6-1516-4A89-A608-849D2A60386F}" type="slidenum">
              <a:rPr lang="en-US" smtClean="0">
                <a:solidFill>
                  <a:prstClr val="black">
                    <a:tint val="75000"/>
                  </a:prstClr>
                </a:solidFill>
              </a:rPr>
              <a:pPr/>
              <a:t>49</a:t>
            </a:fld>
            <a:endParaRPr lang="en-US">
              <a:solidFill>
                <a:prstClr val="black">
                  <a:tint val="75000"/>
                </a:prstClr>
              </a:solidFill>
            </a:endParaRPr>
          </a:p>
        </p:txBody>
      </p:sp>
    </p:spTree>
    <p:extLst>
      <p:ext uri="{BB962C8B-B14F-4D97-AF65-F5344CB8AC3E}">
        <p14:creationId xmlns:p14="http://schemas.microsoft.com/office/powerpoint/2010/main" val="1189199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eebe-775179.jpg"/>
          <p:cNvPicPr>
            <a:picLocks noChangeAspect="1"/>
          </p:cNvPicPr>
          <p:nvPr/>
        </p:nvPicPr>
        <p:blipFill>
          <a:blip r:embed="rId2" cstate="print"/>
          <a:stretch>
            <a:fillRect/>
          </a:stretch>
        </p:blipFill>
        <p:spPr>
          <a:xfrm>
            <a:off x="0" y="0"/>
            <a:ext cx="5105400" cy="7036943"/>
          </a:xfrm>
          <a:prstGeom prst="rect">
            <a:avLst/>
          </a:prstGeom>
        </p:spPr>
      </p:pic>
      <p:sp>
        <p:nvSpPr>
          <p:cNvPr id="6" name="TextBox 5"/>
          <p:cNvSpPr txBox="1"/>
          <p:nvPr/>
        </p:nvSpPr>
        <p:spPr>
          <a:xfrm>
            <a:off x="5334000" y="838200"/>
            <a:ext cx="3657600" cy="5016758"/>
          </a:xfrm>
          <a:prstGeom prst="rect">
            <a:avLst/>
          </a:prstGeom>
          <a:noFill/>
        </p:spPr>
        <p:txBody>
          <a:bodyPr wrap="square" rtlCol="0">
            <a:spAutoFit/>
          </a:bodyPr>
          <a:lstStyle/>
          <a:p>
            <a:pPr fontAlgn="base">
              <a:spcBef>
                <a:spcPct val="0"/>
              </a:spcBef>
              <a:spcAft>
                <a:spcPct val="0"/>
              </a:spcAft>
            </a:pPr>
            <a:r>
              <a:rPr lang="en-US" sz="3200" dirty="0">
                <a:solidFill>
                  <a:srgbClr val="F5C201">
                    <a:lumMod val="75000"/>
                  </a:srgbClr>
                </a:solidFill>
              </a:rPr>
              <a:t>“I realize that, without improvement in higher education, our economic development efforts will face enormous barriers.”</a:t>
            </a:r>
          </a:p>
          <a:p>
            <a:pPr fontAlgn="base">
              <a:spcBef>
                <a:spcPct val="0"/>
              </a:spcBef>
              <a:spcAft>
                <a:spcPct val="0"/>
              </a:spcAft>
            </a:pPr>
            <a:endParaRPr lang="en-US" sz="3200" dirty="0">
              <a:solidFill>
                <a:srgbClr val="F5C201">
                  <a:lumMod val="75000"/>
                </a:srgbClr>
              </a:solidFill>
            </a:endParaRPr>
          </a:p>
          <a:p>
            <a:pPr fontAlgn="base">
              <a:spcBef>
                <a:spcPct val="0"/>
              </a:spcBef>
              <a:spcAft>
                <a:spcPct val="0"/>
              </a:spcAft>
            </a:pPr>
            <a:r>
              <a:rPr lang="en-US" sz="3200" dirty="0">
                <a:solidFill>
                  <a:srgbClr val="F5C201">
                    <a:lumMod val="75000"/>
                  </a:srgbClr>
                </a:solidFill>
              </a:rPr>
              <a:t>-Gov. Mike Beebe</a:t>
            </a:r>
          </a:p>
        </p:txBody>
      </p:sp>
    </p:spTree>
    <p:extLst>
      <p:ext uri="{BB962C8B-B14F-4D97-AF65-F5344CB8AC3E}">
        <p14:creationId xmlns:p14="http://schemas.microsoft.com/office/powerpoint/2010/main" val="4101579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Complete College America is </a:t>
            </a:r>
            <a:r>
              <a:rPr lang="en-US" dirty="0" smtClean="0"/>
              <a:t>an </a:t>
            </a:r>
            <a:r>
              <a:rPr lang="en-US" dirty="0"/>
              <a:t>initiative aimed at increasing </a:t>
            </a:r>
            <a:r>
              <a:rPr lang="en-US" dirty="0">
                <a:solidFill>
                  <a:srgbClr val="FF0000"/>
                </a:solidFill>
              </a:rPr>
              <a:t>college </a:t>
            </a:r>
            <a:r>
              <a:rPr lang="en-US" dirty="0" smtClean="0">
                <a:solidFill>
                  <a:srgbClr val="FF0000"/>
                </a:solidFill>
              </a:rPr>
              <a:t>completion</a:t>
            </a:r>
            <a:r>
              <a:rPr lang="en-US" dirty="0" smtClean="0"/>
              <a:t>.</a:t>
            </a:r>
          </a:p>
          <a:p>
            <a:r>
              <a:rPr lang="en-US" dirty="0" smtClean="0"/>
              <a:t>CCA’s </a:t>
            </a:r>
            <a:r>
              <a:rPr lang="en-US" dirty="0"/>
              <a:t>goal is to </a:t>
            </a:r>
            <a:r>
              <a:rPr lang="en-US" dirty="0" smtClean="0">
                <a:solidFill>
                  <a:srgbClr val="FF0000"/>
                </a:solidFill>
              </a:rPr>
              <a:t>double </a:t>
            </a:r>
            <a:r>
              <a:rPr lang="en-US" dirty="0">
                <a:solidFill>
                  <a:srgbClr val="FF0000"/>
                </a:solidFill>
              </a:rPr>
              <a:t>the number of college graduates by 2020 </a:t>
            </a:r>
            <a:r>
              <a:rPr lang="en-US" dirty="0"/>
              <a:t>and have asked multiple states to collaborate with each other in doing </a:t>
            </a:r>
            <a:r>
              <a:rPr lang="en-US" dirty="0" smtClean="0"/>
              <a:t>so.</a:t>
            </a:r>
            <a:endParaRPr lang="en-US" dirty="0"/>
          </a:p>
          <a:p>
            <a:pPr lvl="1"/>
            <a:endParaRPr lang="en-US" dirty="0" smtClean="0"/>
          </a:p>
          <a:p>
            <a:pPr lvl="1"/>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27" y="990600"/>
            <a:ext cx="86741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964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50" y="990600"/>
            <a:ext cx="86741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0513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50" y="990600"/>
            <a:ext cx="86741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7098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29600" cy="1218882"/>
          </a:xfrm>
        </p:spPr>
        <p:txBody>
          <a:bodyPr>
            <a:normAutofit/>
          </a:bodyPr>
          <a:lstStyle/>
          <a:p>
            <a:r>
              <a:rPr lang="en-US" dirty="0" smtClean="0">
                <a:solidFill>
                  <a:schemeClr val="tx2"/>
                </a:solidFill>
              </a:rPr>
              <a:t>CCA Plan Template</a:t>
            </a:r>
            <a:r>
              <a:rPr lang="en-US" dirty="0" smtClean="0"/>
              <a:t/>
            </a:r>
            <a:br>
              <a:rPr lang="en-US" dirty="0" smtClean="0"/>
            </a:br>
            <a:r>
              <a:rPr lang="en-US" dirty="0" smtClean="0"/>
              <a:t>Essential Steps for States</a:t>
            </a:r>
            <a:endParaRPr lang="en-US" dirty="0"/>
          </a:p>
        </p:txBody>
      </p:sp>
      <p:sp>
        <p:nvSpPr>
          <p:cNvPr id="3" name="Content Placeholder 2"/>
          <p:cNvSpPr>
            <a:spLocks noGrp="1"/>
          </p:cNvSpPr>
          <p:nvPr>
            <p:ph idx="1"/>
          </p:nvPr>
        </p:nvSpPr>
        <p:spPr>
          <a:xfrm>
            <a:off x="1066800" y="2667000"/>
            <a:ext cx="8382000" cy="3962400"/>
          </a:xfrm>
        </p:spPr>
        <p:txBody>
          <a:bodyPr>
            <a:noAutofit/>
          </a:bodyPr>
          <a:lstStyle/>
          <a:p>
            <a:r>
              <a:rPr lang="en-US" dirty="0" smtClean="0"/>
              <a:t>Set State and Campus Completion Goals</a:t>
            </a:r>
          </a:p>
          <a:p>
            <a:r>
              <a:rPr lang="en-US" dirty="0" smtClean="0"/>
              <a:t>Uniformly Measure Progress and Success</a:t>
            </a:r>
          </a:p>
          <a:p>
            <a:r>
              <a:rPr lang="en-US" dirty="0" smtClean="0"/>
              <a:t>Shift to Performance Funding</a:t>
            </a:r>
          </a:p>
          <a:p>
            <a:r>
              <a:rPr lang="en-US" dirty="0" smtClean="0"/>
              <a:t>Reduce Time to Degree and Accelerate Success</a:t>
            </a:r>
          </a:p>
          <a:p>
            <a:r>
              <a:rPr lang="en-US" dirty="0" smtClean="0"/>
              <a:t>Transform Remediation</a:t>
            </a:r>
          </a:p>
          <a:p>
            <a:r>
              <a:rPr lang="en-US" dirty="0" smtClean="0"/>
              <a:t>Restructure Delivery for Today’s Students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42032874"/>
              </p:ext>
            </p:extLst>
          </p:nvPr>
        </p:nvGraphicFramePr>
        <p:xfrm>
          <a:off x="1219200" y="1524000"/>
          <a:ext cx="6096000" cy="1041400"/>
        </p:xfrm>
        <a:graphic>
          <a:graphicData uri="http://schemas.openxmlformats.org/drawingml/2006/table">
            <a:tbl>
              <a:tblPr firstRow="1" bandRow="1">
                <a:tableStyleId>{5C22544A-7EE6-4342-B048-85BDC9FD1C3A}</a:tableStyleId>
              </a:tblPr>
              <a:tblGrid>
                <a:gridCol w="3048000"/>
                <a:gridCol w="3048000"/>
              </a:tblGrid>
              <a:tr h="520700">
                <a:tc>
                  <a:txBody>
                    <a:bodyPr/>
                    <a:lstStyle/>
                    <a:p>
                      <a:pPr algn="ctr"/>
                      <a:r>
                        <a:rPr lang="en-US" sz="2800" b="1" dirty="0" smtClean="0">
                          <a:solidFill>
                            <a:schemeClr val="bg1"/>
                          </a:solidFill>
                        </a:rPr>
                        <a:t>LEAD</a:t>
                      </a:r>
                      <a:endParaRPr lang="en-US" sz="2800" b="1" dirty="0">
                        <a:solidFill>
                          <a:schemeClr val="bg1"/>
                        </a:solidFill>
                      </a:endParaRPr>
                    </a:p>
                  </a:txBody>
                  <a:tcPr anchor="ctr">
                    <a:solidFill>
                      <a:schemeClr val="tx2"/>
                    </a:solidFill>
                  </a:tcPr>
                </a:tc>
                <a:tc>
                  <a:txBody>
                    <a:bodyPr/>
                    <a:lstStyle/>
                    <a:p>
                      <a:pPr algn="ctr"/>
                      <a:r>
                        <a:rPr lang="en-US" sz="2800" b="1" dirty="0" smtClean="0">
                          <a:solidFill>
                            <a:schemeClr val="bg1"/>
                          </a:solidFill>
                        </a:rPr>
                        <a:t>MEASURE</a:t>
                      </a:r>
                      <a:endParaRPr lang="en-US" sz="2800" b="1" dirty="0">
                        <a:solidFill>
                          <a:schemeClr val="bg1"/>
                        </a:solidFill>
                      </a:endParaRPr>
                    </a:p>
                  </a:txBody>
                  <a:tcPr anchor="ctr">
                    <a:solidFill>
                      <a:schemeClr val="tx2"/>
                    </a:solidFill>
                  </a:tcPr>
                </a:tc>
              </a:tr>
              <a:tr h="520700">
                <a:tc>
                  <a:txBody>
                    <a:bodyPr/>
                    <a:lstStyle/>
                    <a:p>
                      <a:pPr algn="ctr"/>
                      <a:r>
                        <a:rPr lang="en-US" sz="2800" b="1" dirty="0" smtClean="0">
                          <a:solidFill>
                            <a:schemeClr val="bg1"/>
                          </a:solidFill>
                        </a:rPr>
                        <a:t>ACT</a:t>
                      </a:r>
                      <a:endParaRPr lang="en-US" sz="2800" b="1" dirty="0">
                        <a:solidFill>
                          <a:schemeClr val="bg1"/>
                        </a:solidFill>
                      </a:endParaRPr>
                    </a:p>
                  </a:txBody>
                  <a:tcPr anchor="ctr">
                    <a:solidFill>
                      <a:schemeClr val="tx2"/>
                    </a:solidFill>
                  </a:tcPr>
                </a:tc>
                <a:tc>
                  <a:txBody>
                    <a:bodyPr/>
                    <a:lstStyle/>
                    <a:p>
                      <a:pPr algn="ctr"/>
                      <a:r>
                        <a:rPr lang="en-US" sz="2800" b="1" dirty="0" smtClean="0">
                          <a:solidFill>
                            <a:schemeClr val="bg1"/>
                          </a:solidFill>
                        </a:rPr>
                        <a:t>INNOVATE</a:t>
                      </a:r>
                      <a:endParaRPr lang="en-US" sz="2800" b="1" dirty="0">
                        <a:solidFill>
                          <a:schemeClr val="bg1"/>
                        </a:solidFill>
                      </a:endParaRPr>
                    </a:p>
                  </a:txBody>
                  <a:tcPr anchor="ctr">
                    <a:solidFill>
                      <a:schemeClr val="tx2"/>
                    </a:solidFill>
                  </a:tcPr>
                </a:tc>
              </a:tr>
            </a:tbl>
          </a:graphicData>
        </a:graphic>
      </p:graphicFrame>
    </p:spTree>
    <p:extLst>
      <p:ext uri="{BB962C8B-B14F-4D97-AF65-F5344CB8AC3E}">
        <p14:creationId xmlns:p14="http://schemas.microsoft.com/office/powerpoint/2010/main" val="3962831549"/>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8.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2B2ED57DFC55F42BB00BB5B4AB0CA42" ma:contentTypeVersion="3" ma:contentTypeDescription="Create a new document." ma:contentTypeScope="" ma:versionID="e6ae07567a325d5b840d1ea135b70e9b">
  <xsd:schema xmlns:xsd="http://www.w3.org/2001/XMLSchema" xmlns:xs="http://www.w3.org/2001/XMLSchema" xmlns:p="http://schemas.microsoft.com/office/2006/metadata/properties" xmlns:ns2="http://schemas.microsoft.com/sharepoint/v4" xmlns:ns3="16de58f0-8742-410d-b579-165f1627d21d" targetNamespace="http://schemas.microsoft.com/office/2006/metadata/properties" ma:root="true" ma:fieldsID="ec41ebc4ede6e2456d8d9a1b6339c5cd" ns2:_="" ns3:_="">
    <xsd:import namespace="http://schemas.microsoft.com/sharepoint/v4"/>
    <xsd:import namespace="16de58f0-8742-410d-b579-165f1627d21d"/>
    <xsd:element name="properties">
      <xsd:complexType>
        <xsd:sequence>
          <xsd:element name="documentManagement">
            <xsd:complexType>
              <xsd:all>
                <xsd:element ref="ns2:IconOverla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de58f0-8742-410d-b579-165f1627d21d"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IconOverlay xmlns="http://schemas.microsoft.com/sharepoint/v4" xsi:nil="true"/>
  </documentManagement>
</p:properties>
</file>

<file path=customXml/itemProps1.xml><?xml version="1.0" encoding="utf-8"?>
<ds:datastoreItem xmlns:ds="http://schemas.openxmlformats.org/officeDocument/2006/customXml" ds:itemID="{32BAFBF2-02DB-4765-A08C-639D4528706D}"/>
</file>

<file path=customXml/itemProps2.xml><?xml version="1.0" encoding="utf-8"?>
<ds:datastoreItem xmlns:ds="http://schemas.openxmlformats.org/officeDocument/2006/customXml" ds:itemID="{986DA933-8200-4C8C-9EEB-C29F1FFB64ED}"/>
</file>

<file path=customXml/itemProps3.xml><?xml version="1.0" encoding="utf-8"?>
<ds:datastoreItem xmlns:ds="http://schemas.openxmlformats.org/officeDocument/2006/customXml" ds:itemID="{BA6E2CB4-9813-4680-9488-37069811CC49}"/>
</file>

<file path=docProps/app.xml><?xml version="1.0" encoding="utf-8"?>
<Properties xmlns="http://schemas.openxmlformats.org/officeDocument/2006/extended-properties" xmlns:vt="http://schemas.openxmlformats.org/officeDocument/2006/docPropsVTypes">
  <TotalTime>1128</TotalTime>
  <Words>2891</Words>
  <Application>Microsoft Office PowerPoint</Application>
  <PresentationFormat>On-screen Show (4:3)</PresentationFormat>
  <Paragraphs>1293</Paragraphs>
  <Slides>49</Slides>
  <Notes>13</Notes>
  <HiddenSlides>0</HiddenSlides>
  <MMClips>0</MMClips>
  <ScaleCrop>false</ScaleCrop>
  <HeadingPairs>
    <vt:vector size="6" baseType="variant">
      <vt:variant>
        <vt:lpstr>Theme</vt:lpstr>
      </vt:variant>
      <vt:variant>
        <vt:i4>9</vt:i4>
      </vt:variant>
      <vt:variant>
        <vt:lpstr>Embedded OLE Servers</vt:lpstr>
      </vt:variant>
      <vt:variant>
        <vt:i4>2</vt:i4>
      </vt:variant>
      <vt:variant>
        <vt:lpstr>Slide Titles</vt:lpstr>
      </vt:variant>
      <vt:variant>
        <vt:i4>49</vt:i4>
      </vt:variant>
    </vt:vector>
  </HeadingPairs>
  <TitlesOfParts>
    <vt:vector size="60" baseType="lpstr">
      <vt:lpstr>Office Theme</vt:lpstr>
      <vt:lpstr>Essential</vt:lpstr>
      <vt:lpstr>1_Office Theme</vt:lpstr>
      <vt:lpstr>2_Office Theme</vt:lpstr>
      <vt:lpstr>Default Design</vt:lpstr>
      <vt:lpstr>3_Office Theme</vt:lpstr>
      <vt:lpstr>4_Office Theme</vt:lpstr>
      <vt:lpstr>1_Default Design</vt:lpstr>
      <vt:lpstr>5_Office Theme</vt:lpstr>
      <vt:lpstr>Worksheet</vt:lpstr>
      <vt:lpstr>Chart</vt:lpstr>
      <vt:lpstr>Higher Education Subcommittee</vt:lpstr>
      <vt:lpstr>PowerPoint Presentation</vt:lpstr>
      <vt:lpstr>PowerPoint Presentation</vt:lpstr>
      <vt:lpstr>Overview</vt:lpstr>
      <vt:lpstr>PowerPoint Presentation</vt:lpstr>
      <vt:lpstr>PowerPoint Presentation</vt:lpstr>
      <vt:lpstr>PowerPoint Presentation</vt:lpstr>
      <vt:lpstr>PowerPoint Presentation</vt:lpstr>
      <vt:lpstr>CCA Plan Template Essential Steps for States</vt:lpstr>
      <vt:lpstr> Proposed Arkansas Higher Education Strategic Plan  </vt:lpstr>
      <vt:lpstr>Possible Institutional Goals (Example @ 6%)</vt:lpstr>
      <vt:lpstr>Additional Graduates Needed Each Year (Example @ 6%)</vt:lpstr>
      <vt:lpstr>Possible Institutional Goals (Example @ 6%)</vt:lpstr>
      <vt:lpstr>Possible Institutional Goals (Example @ 6%)</vt:lpstr>
      <vt:lpstr>Funding of the review of Higher Education</vt:lpstr>
      <vt:lpstr>Arkansas Higher Education is Changing</vt:lpstr>
      <vt:lpstr>Credit Hours Taken Are Increasing</vt:lpstr>
      <vt:lpstr>Credentials Awarded are Increasing</vt:lpstr>
      <vt:lpstr>Science and engineering degrees as a percentage of bachelor’s degree (2009)</vt:lpstr>
      <vt:lpstr>Arts, humanities and other degrees as a percentage of bachelor’s degree (2009)</vt:lpstr>
      <vt:lpstr>Business degrees as a percentage of bachelor’s degree (2009)</vt:lpstr>
      <vt:lpstr>Education degrees as a percentage of bachelor’s degree (2009)</vt:lpstr>
      <vt:lpstr>Percent of population with bachelor’s degree or higher (2009)</vt:lpstr>
      <vt:lpstr>PowerPoint Presentation</vt:lpstr>
      <vt:lpstr>By the end of this decade, more than 60% of jobs will require college education1</vt:lpstr>
      <vt:lpstr>Current percentage of young adults (25-34) with a college degree3</vt:lpstr>
      <vt:lpstr>Current percentage of young adults (25-34) with a college degree3</vt:lpstr>
      <vt:lpstr>PowerPoint Presentation</vt:lpstr>
      <vt:lpstr>Arkansas’s rank in jobs forecasted for 2018 by education level unless there is a change in the education our of workforce</vt:lpstr>
      <vt:lpstr>Percentage of jobs in 2018 that will require a postsecondary education, by state</vt:lpstr>
      <vt:lpstr>Addressing the need for an educated Workforce</vt:lpstr>
      <vt:lpstr>PowerPoint Presentation</vt:lpstr>
      <vt:lpstr>Percent of County Population (Associate Degree Holder) 2000</vt:lpstr>
      <vt:lpstr>PowerPoint Presentation</vt:lpstr>
      <vt:lpstr>PowerPoint Presentation</vt:lpstr>
      <vt:lpstr>PowerPoint Presentation</vt:lpstr>
      <vt:lpstr>2005 Loan Default Rates</vt:lpstr>
      <vt:lpstr>2006 Loan Default Rates</vt:lpstr>
      <vt:lpstr>2007 Loan Default Rates</vt:lpstr>
      <vt:lpstr>2008 Loan Default Rates</vt:lpstr>
      <vt:lpstr>PowerPoint Presentation</vt:lpstr>
      <vt:lpstr>PowerPoint Presentation</vt:lpstr>
      <vt:lpstr>PowerPoint Presentation</vt:lpstr>
      <vt:lpstr>PowerPoint Presentation</vt:lpstr>
      <vt:lpstr>Cost of Courses Dropped Across the State  </vt:lpstr>
      <vt:lpstr>Interpolation A rough calculation of student cost </vt:lpstr>
      <vt:lpstr>ACT/SAT Cut Scores for Other States Remediation cut scores of other states   </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Purcell</dc:creator>
  <cp:lastModifiedBy>Jim Purcell</cp:lastModifiedBy>
  <cp:revision>32</cp:revision>
  <dcterms:created xsi:type="dcterms:W3CDTF">2010-10-12T12:55:22Z</dcterms:created>
  <dcterms:modified xsi:type="dcterms:W3CDTF">2010-10-15T15:37:41Z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0x01010082B2ED57DFC55F42BB00BB5B4AB0CA42</vt:lpwstr>
  </property>
  <property fmtid="{D5CDD505-2E9C-101B-9397-08002B2CF9AE}" pid="3" name="Order">
    <vt:r8>1926500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y fmtid="{D5CDD505-2E9C-101B-9397-08002B2CF9AE}" pid="9" name="URL">
    <vt:lpwstr/>
  </property>
</Properties>
</file>