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2" r:id="rId1"/>
  </p:sldMasterIdLst>
  <p:notesMasterIdLst>
    <p:notesMasterId r:id="rId12"/>
  </p:notesMasterIdLst>
  <p:handoutMasterIdLst>
    <p:handoutMasterId r:id="rId13"/>
  </p:handoutMasterIdLst>
  <p:sldIdLst>
    <p:sldId id="290" r:id="rId2"/>
    <p:sldId id="297" r:id="rId3"/>
    <p:sldId id="299" r:id="rId4"/>
    <p:sldId id="300" r:id="rId5"/>
    <p:sldId id="301" r:id="rId6"/>
    <p:sldId id="295" r:id="rId7"/>
    <p:sldId id="296" r:id="rId8"/>
    <p:sldId id="298" r:id="rId9"/>
    <p:sldId id="294" r:id="rId10"/>
    <p:sldId id="302" r:id="rId11"/>
  </p:sldIdLst>
  <p:sldSz cx="9144000" cy="6858000" type="screen4x3"/>
  <p:notesSz cx="6858000" cy="9296400"/>
  <p:defaultTextStyle>
    <a:defPPr>
      <a:defRPr lang="en-US"/>
    </a:defPPr>
    <a:lvl1pPr algn="l" rtl="0" fontAlgn="base">
      <a:spcBef>
        <a:spcPct val="0"/>
      </a:spcBef>
      <a:spcAft>
        <a:spcPct val="0"/>
      </a:spcAft>
      <a:defRPr sz="2000" kern="1200">
        <a:solidFill>
          <a:schemeClr val="tx1"/>
        </a:solidFill>
        <a:latin typeface="Arial" pitchFamily="-112" charset="0"/>
        <a:ea typeface="+mn-ea"/>
        <a:cs typeface="+mn-cs"/>
      </a:defRPr>
    </a:lvl1pPr>
    <a:lvl2pPr marL="457200" algn="l" rtl="0" fontAlgn="base">
      <a:spcBef>
        <a:spcPct val="0"/>
      </a:spcBef>
      <a:spcAft>
        <a:spcPct val="0"/>
      </a:spcAft>
      <a:defRPr sz="2000" kern="1200">
        <a:solidFill>
          <a:schemeClr val="tx1"/>
        </a:solidFill>
        <a:latin typeface="Arial" pitchFamily="-112" charset="0"/>
        <a:ea typeface="+mn-ea"/>
        <a:cs typeface="+mn-cs"/>
      </a:defRPr>
    </a:lvl2pPr>
    <a:lvl3pPr marL="914400" algn="l" rtl="0" fontAlgn="base">
      <a:spcBef>
        <a:spcPct val="0"/>
      </a:spcBef>
      <a:spcAft>
        <a:spcPct val="0"/>
      </a:spcAft>
      <a:defRPr sz="2000" kern="1200">
        <a:solidFill>
          <a:schemeClr val="tx1"/>
        </a:solidFill>
        <a:latin typeface="Arial" pitchFamily="-112" charset="0"/>
        <a:ea typeface="+mn-ea"/>
        <a:cs typeface="+mn-cs"/>
      </a:defRPr>
    </a:lvl3pPr>
    <a:lvl4pPr marL="1371600" algn="l" rtl="0" fontAlgn="base">
      <a:spcBef>
        <a:spcPct val="0"/>
      </a:spcBef>
      <a:spcAft>
        <a:spcPct val="0"/>
      </a:spcAft>
      <a:defRPr sz="2000" kern="1200">
        <a:solidFill>
          <a:schemeClr val="tx1"/>
        </a:solidFill>
        <a:latin typeface="Arial" pitchFamily="-112" charset="0"/>
        <a:ea typeface="+mn-ea"/>
        <a:cs typeface="+mn-cs"/>
      </a:defRPr>
    </a:lvl4pPr>
    <a:lvl5pPr marL="1828800" algn="l" rtl="0" fontAlgn="base">
      <a:spcBef>
        <a:spcPct val="0"/>
      </a:spcBef>
      <a:spcAft>
        <a:spcPct val="0"/>
      </a:spcAft>
      <a:defRPr sz="2000" kern="1200">
        <a:solidFill>
          <a:schemeClr val="tx1"/>
        </a:solidFill>
        <a:latin typeface="Arial" pitchFamily="-112" charset="0"/>
        <a:ea typeface="+mn-ea"/>
        <a:cs typeface="+mn-cs"/>
      </a:defRPr>
    </a:lvl5pPr>
    <a:lvl6pPr marL="2286000" algn="l" defTabSz="457200" rtl="0" eaLnBrk="1" latinLnBrk="0" hangingPunct="1">
      <a:defRPr sz="2000" kern="1200">
        <a:solidFill>
          <a:schemeClr val="tx1"/>
        </a:solidFill>
        <a:latin typeface="Arial" pitchFamily="-112" charset="0"/>
        <a:ea typeface="+mn-ea"/>
        <a:cs typeface="+mn-cs"/>
      </a:defRPr>
    </a:lvl6pPr>
    <a:lvl7pPr marL="2743200" algn="l" defTabSz="457200" rtl="0" eaLnBrk="1" latinLnBrk="0" hangingPunct="1">
      <a:defRPr sz="2000" kern="1200">
        <a:solidFill>
          <a:schemeClr val="tx1"/>
        </a:solidFill>
        <a:latin typeface="Arial" pitchFamily="-112" charset="0"/>
        <a:ea typeface="+mn-ea"/>
        <a:cs typeface="+mn-cs"/>
      </a:defRPr>
    </a:lvl7pPr>
    <a:lvl8pPr marL="3200400" algn="l" defTabSz="457200" rtl="0" eaLnBrk="1" latinLnBrk="0" hangingPunct="1">
      <a:defRPr sz="2000" kern="1200">
        <a:solidFill>
          <a:schemeClr val="tx1"/>
        </a:solidFill>
        <a:latin typeface="Arial" pitchFamily="-112" charset="0"/>
        <a:ea typeface="+mn-ea"/>
        <a:cs typeface="+mn-cs"/>
      </a:defRPr>
    </a:lvl8pPr>
    <a:lvl9pPr marL="3657600" algn="l" defTabSz="457200" rtl="0" eaLnBrk="1" latinLnBrk="0" hangingPunct="1">
      <a:defRPr sz="2000" kern="1200">
        <a:solidFill>
          <a:schemeClr val="tx1"/>
        </a:solidFill>
        <a:latin typeface="Arial" pitchFamily="-11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8014"/>
    <a:srgbClr val="083E1C"/>
    <a:srgbClr val="53725C"/>
    <a:srgbClr val="CBCBCB"/>
    <a:srgbClr val="AADA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31" autoAdjust="0"/>
    <p:restoredTop sz="83518" autoAdjust="0"/>
  </p:normalViewPr>
  <p:slideViewPr>
    <p:cSldViewPr snapToGrid="0">
      <p:cViewPr varScale="1">
        <p:scale>
          <a:sx n="91" d="100"/>
          <a:sy n="91" d="100"/>
        </p:scale>
        <p:origin x="42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1" y="1"/>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dirty="0"/>
          </a:p>
        </p:txBody>
      </p:sp>
      <p:sp>
        <p:nvSpPr>
          <p:cNvPr id="81923" name="Rectangle 3"/>
          <p:cNvSpPr>
            <a:spLocks noGrp="1" noChangeArrowheads="1"/>
          </p:cNvSpPr>
          <p:nvPr>
            <p:ph type="dt" sz="quarter" idx="1"/>
          </p:nvPr>
        </p:nvSpPr>
        <p:spPr bwMode="auto">
          <a:xfrm>
            <a:off x="3884614" y="1"/>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dirty="0"/>
          </a:p>
        </p:txBody>
      </p:sp>
      <p:sp>
        <p:nvSpPr>
          <p:cNvPr id="81924" name="Rectangle 4"/>
          <p:cNvSpPr>
            <a:spLocks noGrp="1" noChangeArrowheads="1"/>
          </p:cNvSpPr>
          <p:nvPr>
            <p:ph type="ftr" sz="quarter" idx="2"/>
          </p:nvPr>
        </p:nvSpPr>
        <p:spPr bwMode="auto">
          <a:xfrm>
            <a:off x="1"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dirty="0"/>
          </a:p>
        </p:txBody>
      </p:sp>
      <p:sp>
        <p:nvSpPr>
          <p:cNvPr id="81925" name="Rectangle 5"/>
          <p:cNvSpPr>
            <a:spLocks noGrp="1" noChangeArrowheads="1"/>
          </p:cNvSpPr>
          <p:nvPr>
            <p:ph type="sldNum" sz="quarter" idx="3"/>
          </p:nvPr>
        </p:nvSpPr>
        <p:spPr bwMode="auto">
          <a:xfrm>
            <a:off x="3884614"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D8FE0F9-21F4-6841-B31E-7E2C341B72E2}" type="slidenum">
              <a:rPr lang="en-US"/>
              <a:pPr/>
              <a:t>‹#›</a:t>
            </a:fld>
            <a:endParaRPr lang="en-US" dirty="0"/>
          </a:p>
        </p:txBody>
      </p:sp>
    </p:spTree>
    <p:extLst>
      <p:ext uri="{BB962C8B-B14F-4D97-AF65-F5344CB8AC3E}">
        <p14:creationId xmlns:p14="http://schemas.microsoft.com/office/powerpoint/2010/main" val="136479144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1"/>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8195" name="Rectangle 3"/>
          <p:cNvSpPr>
            <a:spLocks noGrp="1" noChangeArrowheads="1"/>
          </p:cNvSpPr>
          <p:nvPr>
            <p:ph type="dt" idx="1"/>
          </p:nvPr>
        </p:nvSpPr>
        <p:spPr bwMode="auto">
          <a:xfrm>
            <a:off x="3884614" y="1"/>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819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415791"/>
            <a:ext cx="548640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8198" name="Rectangle 6"/>
          <p:cNvSpPr>
            <a:spLocks noGrp="1" noChangeArrowheads="1"/>
          </p:cNvSpPr>
          <p:nvPr>
            <p:ph type="ftr" sz="quarter" idx="4"/>
          </p:nvPr>
        </p:nvSpPr>
        <p:spPr bwMode="auto">
          <a:xfrm>
            <a:off x="1"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8199" name="Rectangle 7"/>
          <p:cNvSpPr>
            <a:spLocks noGrp="1" noChangeArrowheads="1"/>
          </p:cNvSpPr>
          <p:nvPr>
            <p:ph type="sldNum" sz="quarter" idx="5"/>
          </p:nvPr>
        </p:nvSpPr>
        <p:spPr bwMode="auto">
          <a:xfrm>
            <a:off x="3884614"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B2F8AE8-FD29-C845-AB9F-048E34A855EB}" type="slidenum">
              <a:rPr lang="de-DE"/>
              <a:pPr/>
              <a:t>‹#›</a:t>
            </a:fld>
            <a:endParaRPr lang="de-DE"/>
          </a:p>
        </p:txBody>
      </p:sp>
    </p:spTree>
    <p:extLst>
      <p:ext uri="{BB962C8B-B14F-4D97-AF65-F5344CB8AC3E}">
        <p14:creationId xmlns:p14="http://schemas.microsoft.com/office/powerpoint/2010/main" val="2961779047"/>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pitchFamily="-112" charset="0"/>
        <a:ea typeface="+mn-ea"/>
        <a:cs typeface="+mn-cs"/>
      </a:defRPr>
    </a:lvl1pPr>
    <a:lvl2pPr marL="457200" algn="l" rtl="0" fontAlgn="base">
      <a:spcBef>
        <a:spcPct val="30000"/>
      </a:spcBef>
      <a:spcAft>
        <a:spcPct val="0"/>
      </a:spcAft>
      <a:defRPr sz="1200" kern="1200">
        <a:solidFill>
          <a:schemeClr val="tx1"/>
        </a:solidFill>
        <a:latin typeface="Arial" pitchFamily="-112" charset="0"/>
        <a:ea typeface="ＭＳ Ｐゴシック" pitchFamily="-112" charset="-128"/>
        <a:cs typeface="+mn-cs"/>
      </a:defRPr>
    </a:lvl2pPr>
    <a:lvl3pPr marL="914400" algn="l" rtl="0" fontAlgn="base">
      <a:spcBef>
        <a:spcPct val="30000"/>
      </a:spcBef>
      <a:spcAft>
        <a:spcPct val="0"/>
      </a:spcAft>
      <a:defRPr sz="1200" kern="1200">
        <a:solidFill>
          <a:schemeClr val="tx1"/>
        </a:solidFill>
        <a:latin typeface="Arial" pitchFamily="-112" charset="0"/>
        <a:ea typeface="ＭＳ Ｐゴシック" pitchFamily="-112" charset="-128"/>
        <a:cs typeface="+mn-cs"/>
      </a:defRPr>
    </a:lvl3pPr>
    <a:lvl4pPr marL="1371600" algn="l" rtl="0" fontAlgn="base">
      <a:spcBef>
        <a:spcPct val="30000"/>
      </a:spcBef>
      <a:spcAft>
        <a:spcPct val="0"/>
      </a:spcAft>
      <a:defRPr sz="1200" kern="1200">
        <a:solidFill>
          <a:schemeClr val="tx1"/>
        </a:solidFill>
        <a:latin typeface="Arial" pitchFamily="-112" charset="0"/>
        <a:ea typeface="ＭＳ Ｐゴシック" pitchFamily="-112" charset="-128"/>
        <a:cs typeface="+mn-cs"/>
      </a:defRPr>
    </a:lvl4pPr>
    <a:lvl5pPr marL="1828800" algn="l" rtl="0" fontAlgn="base">
      <a:spcBef>
        <a:spcPct val="30000"/>
      </a:spcBef>
      <a:spcAft>
        <a:spcPct val="0"/>
      </a:spcAft>
      <a:defRPr sz="1200" kern="1200">
        <a:solidFill>
          <a:schemeClr val="tx1"/>
        </a:solidFill>
        <a:latin typeface="Arial"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934720" y="4387136"/>
            <a:ext cx="5140960" cy="4156234"/>
          </a:xfrm>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783048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934720" y="4387136"/>
            <a:ext cx="5140960" cy="4156234"/>
          </a:xfrm>
          <a:noFill/>
          <a:ln/>
        </p:spPr>
        <p:txBody>
          <a:bodyPr/>
          <a:lstStyle/>
          <a:p>
            <a:pPr eaLnBrk="1" hangingPunct="1"/>
            <a:r>
              <a:rPr lang="en-US" dirty="0" smtClean="0">
                <a:latin typeface="Arial" pitchFamily="34" charset="0"/>
              </a:rPr>
              <a:t>Credit Student</a:t>
            </a:r>
            <a:r>
              <a:rPr lang="en-US" baseline="0" dirty="0" smtClean="0">
                <a:latin typeface="Arial" pitchFamily="34" charset="0"/>
              </a:rPr>
              <a:t> Characteristics</a:t>
            </a:r>
          </a:p>
          <a:p>
            <a:pPr eaLnBrk="1" hangingPunct="1"/>
            <a:r>
              <a:rPr lang="en-US" baseline="0" dirty="0" smtClean="0">
                <a:latin typeface="Arial" pitchFamily="34" charset="0"/>
              </a:rPr>
              <a:t>FT Students -35%</a:t>
            </a:r>
          </a:p>
          <a:p>
            <a:pPr eaLnBrk="1" hangingPunct="1"/>
            <a:r>
              <a:rPr lang="en-US" baseline="0" dirty="0" smtClean="0">
                <a:latin typeface="Arial" pitchFamily="34" charset="0"/>
              </a:rPr>
              <a:t>PT Students – 65%</a:t>
            </a:r>
          </a:p>
          <a:p>
            <a:pPr eaLnBrk="1" hangingPunct="1"/>
            <a:endParaRPr lang="en-US" baseline="0" dirty="0" smtClean="0">
              <a:latin typeface="Arial" pitchFamily="34" charset="0"/>
            </a:endParaRPr>
          </a:p>
          <a:p>
            <a:pPr eaLnBrk="1" hangingPunct="1"/>
            <a:r>
              <a:rPr lang="en-US" baseline="0" dirty="0" smtClean="0">
                <a:latin typeface="Arial" pitchFamily="34" charset="0"/>
              </a:rPr>
              <a:t>New Freshman – 20%</a:t>
            </a:r>
          </a:p>
          <a:p>
            <a:pPr eaLnBrk="1" hangingPunct="1"/>
            <a:r>
              <a:rPr lang="en-US" baseline="0" dirty="0" smtClean="0">
                <a:latin typeface="Arial" pitchFamily="34" charset="0"/>
              </a:rPr>
              <a:t>New Transfer – 10%</a:t>
            </a:r>
          </a:p>
          <a:p>
            <a:pPr eaLnBrk="1" hangingPunct="1"/>
            <a:r>
              <a:rPr lang="en-US" baseline="0" dirty="0" smtClean="0">
                <a:latin typeface="Arial" pitchFamily="34" charset="0"/>
              </a:rPr>
              <a:t>Continuing Students – 60%</a:t>
            </a:r>
          </a:p>
          <a:p>
            <a:pPr eaLnBrk="1" hangingPunct="1"/>
            <a:r>
              <a:rPr lang="en-US" baseline="0" dirty="0" smtClean="0">
                <a:latin typeface="Arial" pitchFamily="34" charset="0"/>
              </a:rPr>
              <a:t>High School </a:t>
            </a:r>
            <a:r>
              <a:rPr lang="en-US" baseline="0" smtClean="0">
                <a:latin typeface="Arial" pitchFamily="34" charset="0"/>
              </a:rPr>
              <a:t>Students - </a:t>
            </a:r>
            <a:r>
              <a:rPr lang="en-US" baseline="0" dirty="0" smtClean="0">
                <a:latin typeface="Arial" pitchFamily="34" charset="0"/>
              </a:rPr>
              <a:t>10%</a:t>
            </a:r>
            <a:endParaRPr lang="en-US" dirty="0" smtClean="0">
              <a:latin typeface="Arial" pitchFamily="34" charset="0"/>
            </a:endParaRPr>
          </a:p>
        </p:txBody>
      </p:sp>
    </p:spTree>
    <p:extLst>
      <p:ext uri="{BB962C8B-B14F-4D97-AF65-F5344CB8AC3E}">
        <p14:creationId xmlns:p14="http://schemas.microsoft.com/office/powerpoint/2010/main" val="2925785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914401" y="4415791"/>
            <a:ext cx="5029200" cy="4183380"/>
          </a:xfrm>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effectLst/>
                <a:latin typeface="Arial" pitchFamily="-112" charset="0"/>
                <a:ea typeface="+mn-ea"/>
                <a:cs typeface="+mn-cs"/>
              </a:rPr>
              <a:t>Job openings and</a:t>
            </a:r>
            <a:r>
              <a:rPr lang="en-US" sz="1200" kern="1200" baseline="0" dirty="0" smtClean="0">
                <a:solidFill>
                  <a:schemeClr val="tx1"/>
                </a:solidFill>
                <a:effectLst/>
                <a:latin typeface="Arial" pitchFamily="-112" charset="0"/>
                <a:ea typeface="+mn-ea"/>
                <a:cs typeface="+mn-cs"/>
              </a:rPr>
              <a:t> completers report </a:t>
            </a:r>
            <a:r>
              <a:rPr lang="en-US" sz="1200" kern="1200" dirty="0" smtClean="0">
                <a:solidFill>
                  <a:schemeClr val="tx1"/>
                </a:solidFill>
                <a:effectLst/>
                <a:latin typeface="Arial" pitchFamily="-112" charset="0"/>
                <a:ea typeface="+mn-ea"/>
                <a:cs typeface="+mn-cs"/>
              </a:rPr>
              <a:t>on job openings in the NWA Metro Statistical</a:t>
            </a:r>
            <a:r>
              <a:rPr lang="en-US" sz="1200" kern="1200" baseline="0" dirty="0" smtClean="0">
                <a:solidFill>
                  <a:schemeClr val="tx1"/>
                </a:solidFill>
                <a:effectLst/>
                <a:latin typeface="Arial" pitchFamily="-112" charset="0"/>
                <a:ea typeface="+mn-ea"/>
                <a:cs typeface="+mn-cs"/>
              </a:rPr>
              <a:t> Area</a:t>
            </a:r>
            <a:r>
              <a:rPr lang="en-US" sz="1200" kern="1200" dirty="0" smtClean="0">
                <a:solidFill>
                  <a:schemeClr val="tx1"/>
                </a:solidFill>
                <a:effectLst/>
                <a:latin typeface="Arial" pitchFamily="-112" charset="0"/>
                <a:ea typeface="+mn-ea"/>
                <a:cs typeface="+mn-cs"/>
              </a:rPr>
              <a:t> (MSA) prepared for NWACC by the Northwest Council for January-December 2013.</a:t>
            </a:r>
          </a:p>
          <a:p>
            <a:pPr eaLnBrk="1" hangingPunct="1"/>
            <a:endParaRPr lang="en-US" dirty="0" smtClean="0">
              <a:latin typeface="Arial" pitchFamily="34" charset="0"/>
            </a:endParaRPr>
          </a:p>
        </p:txBody>
      </p:sp>
    </p:spTree>
    <p:extLst>
      <p:ext uri="{BB962C8B-B14F-4D97-AF65-F5344CB8AC3E}">
        <p14:creationId xmlns:p14="http://schemas.microsoft.com/office/powerpoint/2010/main" val="2599995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914401" y="4415791"/>
            <a:ext cx="5029200" cy="4183380"/>
          </a:xfrm>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effectLst/>
                <a:latin typeface="Arial" pitchFamily="-112" charset="0"/>
                <a:ea typeface="+mn-ea"/>
                <a:cs typeface="+mn-cs"/>
              </a:rPr>
              <a:t>Job openings and</a:t>
            </a:r>
            <a:r>
              <a:rPr lang="en-US" sz="1200" kern="1200" baseline="0" dirty="0" smtClean="0">
                <a:solidFill>
                  <a:schemeClr val="tx1"/>
                </a:solidFill>
                <a:effectLst/>
                <a:latin typeface="Arial" pitchFamily="-112" charset="0"/>
                <a:ea typeface="+mn-ea"/>
                <a:cs typeface="+mn-cs"/>
              </a:rPr>
              <a:t> completers report </a:t>
            </a:r>
            <a:r>
              <a:rPr lang="en-US" sz="1200" kern="1200" dirty="0" smtClean="0">
                <a:solidFill>
                  <a:schemeClr val="tx1"/>
                </a:solidFill>
                <a:effectLst/>
                <a:latin typeface="Arial" pitchFamily="-112" charset="0"/>
                <a:ea typeface="+mn-ea"/>
                <a:cs typeface="+mn-cs"/>
              </a:rPr>
              <a:t>on job openings in the NWA Metro Statistical</a:t>
            </a:r>
            <a:r>
              <a:rPr lang="en-US" sz="1200" kern="1200" baseline="0" dirty="0" smtClean="0">
                <a:solidFill>
                  <a:schemeClr val="tx1"/>
                </a:solidFill>
                <a:effectLst/>
                <a:latin typeface="Arial" pitchFamily="-112" charset="0"/>
                <a:ea typeface="+mn-ea"/>
                <a:cs typeface="+mn-cs"/>
              </a:rPr>
              <a:t> Area</a:t>
            </a:r>
            <a:r>
              <a:rPr lang="en-US" sz="1200" kern="1200" dirty="0" smtClean="0">
                <a:solidFill>
                  <a:schemeClr val="tx1"/>
                </a:solidFill>
                <a:effectLst/>
                <a:latin typeface="Arial" pitchFamily="-112" charset="0"/>
                <a:ea typeface="+mn-ea"/>
                <a:cs typeface="+mn-cs"/>
              </a:rPr>
              <a:t> (MSA) prepared for NWACC by the Northwest Council for January-December 2013.</a:t>
            </a:r>
          </a:p>
          <a:p>
            <a:pPr eaLnBrk="1" hangingPunct="1"/>
            <a:endParaRPr lang="en-US" dirty="0" smtClean="0">
              <a:latin typeface="Arial" pitchFamily="34" charset="0"/>
            </a:endParaRPr>
          </a:p>
        </p:txBody>
      </p:sp>
    </p:spTree>
    <p:extLst>
      <p:ext uri="{BB962C8B-B14F-4D97-AF65-F5344CB8AC3E}">
        <p14:creationId xmlns:p14="http://schemas.microsoft.com/office/powerpoint/2010/main" val="2803077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04531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1629" name="Rectangle 7"/>
          <p:cNvSpPr>
            <a:spLocks noGrp="1" noChangeArrowheads="1"/>
          </p:cNvSpPr>
          <p:nvPr>
            <p:ph type="ctrTitle"/>
          </p:nvPr>
        </p:nvSpPr>
        <p:spPr>
          <a:xfrm>
            <a:off x="601663" y="4548188"/>
            <a:ext cx="7940675" cy="1081087"/>
          </a:xfrm>
          <a:prstGeom prst="rect">
            <a:avLst/>
          </a:prstGeom>
        </p:spPr>
        <p:txBody>
          <a:bodyPr anchor="b"/>
          <a:lstStyle>
            <a:lvl1pPr>
              <a:lnSpc>
                <a:spcPct val="110000"/>
              </a:lnSpc>
              <a:defRPr sz="2800">
                <a:solidFill>
                  <a:srgbClr val="083E1C"/>
                </a:solidFill>
              </a:defRPr>
            </a:lvl1pPr>
          </a:lstStyle>
          <a:p>
            <a:r>
              <a:rPr lang="de-DE" dirty="0"/>
              <a:t>Titelmasterformat durch Klicken bearbeiten</a:t>
            </a:r>
          </a:p>
        </p:txBody>
      </p:sp>
      <p:sp>
        <p:nvSpPr>
          <p:cNvPr id="111630" name="Rectangle 12"/>
          <p:cNvSpPr>
            <a:spLocks noGrp="1" noChangeArrowheads="1"/>
          </p:cNvSpPr>
          <p:nvPr>
            <p:ph type="subTitle" idx="1"/>
          </p:nvPr>
        </p:nvSpPr>
        <p:spPr bwMode="gray">
          <a:xfrm>
            <a:off x="601663" y="5702300"/>
            <a:ext cx="7967662" cy="698500"/>
          </a:xfrm>
        </p:spPr>
        <p:txBody>
          <a:bodyPr tIns="45720" bIns="45720"/>
          <a:lstStyle>
            <a:lvl1pPr marL="0" indent="0">
              <a:buFont typeface="Wingdings" pitchFamily="-112" charset="2"/>
              <a:buNone/>
              <a:defRPr sz="2400">
                <a:solidFill>
                  <a:srgbClr val="083E1C"/>
                </a:solidFill>
              </a:defRPr>
            </a:lvl1pPr>
          </a:lstStyle>
          <a:p>
            <a:r>
              <a:rPr lang="de-DE" dirty="0"/>
              <a:t>Formatvorlage des Untertitelmasters durch Klicken bearbeiten</a:t>
            </a:r>
          </a:p>
        </p:txBody>
      </p:sp>
      <p:pic>
        <p:nvPicPr>
          <p:cNvPr id="2050" name="Picture 2"/>
          <p:cNvPicPr>
            <a:picLocks noChangeAspect="1" noChangeArrowheads="1"/>
          </p:cNvPicPr>
          <p:nvPr userDrawn="1"/>
        </p:nvPicPr>
        <p:blipFill>
          <a:blip r:embed="rId3"/>
          <a:stretch>
            <a:fillRect/>
          </a:stretch>
        </p:blipFill>
        <p:spPr bwMode="auto">
          <a:xfrm>
            <a:off x="400962" y="1409700"/>
            <a:ext cx="3527322" cy="1822450"/>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262966"/>
            <a:ext cx="7772400" cy="1362075"/>
          </a:xfrm>
          <a:prstGeom prst="rect">
            <a:avLst/>
          </a:prstGeom>
        </p:spPr>
        <p:txBody>
          <a:bodyPr anchor="t"/>
          <a:lstStyle>
            <a:lvl1pPr algn="l">
              <a:defRPr sz="4000" b="1" cap="all">
                <a:solidFill>
                  <a:srgbClr val="083E1C"/>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762779"/>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dirty="0"/>
          </a:p>
        </p:txBody>
      </p:sp>
      <p:sp>
        <p:nvSpPr>
          <p:cNvPr id="13" name="Text Placeholder 12"/>
          <p:cNvSpPr>
            <a:spLocks noGrp="1"/>
          </p:cNvSpPr>
          <p:nvPr>
            <p:ph type="body" sz="quarter" idx="11"/>
          </p:nvPr>
        </p:nvSpPr>
        <p:spPr>
          <a:xfrm>
            <a:off x="712788" y="0"/>
            <a:ext cx="6392862" cy="642938"/>
          </a:xfrm>
          <a:noFill/>
          <a:ln>
            <a:noFill/>
          </a:ln>
        </p:spPr>
        <p:txBody>
          <a:bodyPr wrap="none"/>
          <a:lstStyle>
            <a:lvl1pPr>
              <a:buNone/>
              <a:defRPr>
                <a:solidFill>
                  <a:schemeClr val="bg1"/>
                </a:solidFill>
                <a:latin typeface="Trajan Pro"/>
                <a:cs typeface="Trajan Pro"/>
              </a:defRPr>
            </a:lvl1pPr>
            <a:lvl2pPr>
              <a:defRPr>
                <a:solidFill>
                  <a:schemeClr val="bg1"/>
                </a:solidFill>
                <a:latin typeface="Trajan Pro"/>
                <a:cs typeface="Trajan Pro"/>
              </a:defRPr>
            </a:lvl2pPr>
            <a:lvl3pPr>
              <a:defRPr>
                <a:solidFill>
                  <a:schemeClr val="bg1"/>
                </a:solidFill>
                <a:latin typeface="Trajan Pro"/>
                <a:cs typeface="Trajan Pro"/>
              </a:defRPr>
            </a:lvl3pPr>
            <a:lvl4pPr>
              <a:defRPr>
                <a:solidFill>
                  <a:schemeClr val="bg1"/>
                </a:solidFill>
                <a:latin typeface="Trajan Pro"/>
                <a:cs typeface="Trajan Pro"/>
              </a:defRPr>
            </a:lvl4pPr>
            <a:lvl5pPr>
              <a:defRPr>
                <a:solidFill>
                  <a:schemeClr val="bg1"/>
                </a:solidFill>
                <a:latin typeface="Trajan Pro"/>
                <a:cs typeface="Trajan Pro"/>
              </a:defRPr>
            </a:lvl5pPr>
          </a:lstStyle>
          <a:p>
            <a:pPr lvl="0"/>
            <a:r>
              <a:rPr lang="en-US" dirty="0" smtClean="0"/>
              <a:t>Click to edit Master text styles</a:t>
            </a:r>
          </a:p>
        </p:txBody>
      </p:sp>
      <p:pic>
        <p:nvPicPr>
          <p:cNvPr id="3074" name="Picture 2"/>
          <p:cNvPicPr>
            <a:picLocks noChangeAspect="1" noChangeArrowheads="1"/>
          </p:cNvPicPr>
          <p:nvPr userDrawn="1"/>
        </p:nvPicPr>
        <p:blipFill>
          <a:blip r:embed="rId2"/>
          <a:stretch>
            <a:fillRect/>
          </a:stretch>
        </p:blipFill>
        <p:spPr bwMode="auto">
          <a:xfrm>
            <a:off x="6977306" y="5882574"/>
            <a:ext cx="1580663" cy="816676"/>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95275" y="1065741"/>
            <a:ext cx="4186238" cy="484399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33913" y="1065741"/>
            <a:ext cx="4186237" cy="484399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11" name="Text Placeholder 12"/>
          <p:cNvSpPr>
            <a:spLocks noGrp="1"/>
          </p:cNvSpPr>
          <p:nvPr>
            <p:ph type="body" sz="quarter" idx="11"/>
          </p:nvPr>
        </p:nvSpPr>
        <p:spPr>
          <a:xfrm>
            <a:off x="712788" y="0"/>
            <a:ext cx="6392862" cy="642938"/>
          </a:xfrm>
          <a:noFill/>
          <a:ln>
            <a:noFill/>
          </a:ln>
        </p:spPr>
        <p:txBody>
          <a:bodyPr wrap="none"/>
          <a:lstStyle>
            <a:lvl1pPr>
              <a:buNone/>
              <a:defRPr>
                <a:solidFill>
                  <a:schemeClr val="bg1"/>
                </a:solidFill>
                <a:latin typeface="Trajan Pro"/>
                <a:cs typeface="Trajan Pro"/>
              </a:defRPr>
            </a:lvl1pPr>
            <a:lvl2pPr>
              <a:defRPr>
                <a:solidFill>
                  <a:schemeClr val="bg1"/>
                </a:solidFill>
                <a:latin typeface="Trajan Pro"/>
                <a:cs typeface="Trajan Pro"/>
              </a:defRPr>
            </a:lvl2pPr>
            <a:lvl3pPr>
              <a:defRPr>
                <a:solidFill>
                  <a:schemeClr val="bg1"/>
                </a:solidFill>
                <a:latin typeface="Trajan Pro"/>
                <a:cs typeface="Trajan Pro"/>
              </a:defRPr>
            </a:lvl3pPr>
            <a:lvl4pPr>
              <a:defRPr>
                <a:solidFill>
                  <a:schemeClr val="bg1"/>
                </a:solidFill>
                <a:latin typeface="Trajan Pro"/>
                <a:cs typeface="Trajan Pro"/>
              </a:defRPr>
            </a:lvl4pPr>
            <a:lvl5pPr>
              <a:defRPr>
                <a:solidFill>
                  <a:schemeClr val="bg1"/>
                </a:solidFill>
                <a:latin typeface="Trajan Pro"/>
                <a:cs typeface="Trajan Pro"/>
              </a:defRPr>
            </a:lvl5pPr>
          </a:lstStyle>
          <a:p>
            <a:pPr lvl="0"/>
            <a:r>
              <a:rPr lang="en-US" dirty="0" smtClean="0"/>
              <a:t>Click to edit Master text styles</a:t>
            </a:r>
          </a:p>
        </p:txBody>
      </p:sp>
      <p:pic>
        <p:nvPicPr>
          <p:cNvPr id="7" name="Picture 2"/>
          <p:cNvPicPr>
            <a:picLocks noChangeAspect="1" noChangeArrowheads="1"/>
          </p:cNvPicPr>
          <p:nvPr userDrawn="1"/>
        </p:nvPicPr>
        <p:blipFill>
          <a:blip r:embed="rId2"/>
          <a:stretch>
            <a:fillRect/>
          </a:stretch>
        </p:blipFill>
        <p:spPr bwMode="auto">
          <a:xfrm>
            <a:off x="6977306" y="5882574"/>
            <a:ext cx="1580663" cy="816676"/>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271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66862"/>
            <a:ext cx="4040188" cy="3951288"/>
          </a:xfrm>
          <a:effectLst>
            <a:reflection stA="50000" endPos="75000" dist="12700" dir="5400000" sy="-100000" algn="bl" rotWithShape="0"/>
          </a:effectLst>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0271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66862"/>
            <a:ext cx="4041775" cy="3951288"/>
          </a:xfrm>
          <a:effectLst>
            <a:reflection stA="50000" endPos="75000" dist="12700" dir="5400000" sy="-100000" algn="bl" rotWithShape="0"/>
          </a:effectLst>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dirty="0"/>
          </a:p>
        </p:txBody>
      </p:sp>
      <p:sp>
        <p:nvSpPr>
          <p:cNvPr id="11" name="Text Placeholder 12"/>
          <p:cNvSpPr>
            <a:spLocks noGrp="1"/>
          </p:cNvSpPr>
          <p:nvPr>
            <p:ph type="body" sz="quarter" idx="11"/>
          </p:nvPr>
        </p:nvSpPr>
        <p:spPr>
          <a:xfrm>
            <a:off x="712788" y="0"/>
            <a:ext cx="6392862" cy="642938"/>
          </a:xfrm>
          <a:noFill/>
          <a:ln>
            <a:noFill/>
          </a:ln>
        </p:spPr>
        <p:txBody>
          <a:bodyPr wrap="none"/>
          <a:lstStyle>
            <a:lvl1pPr>
              <a:buNone/>
              <a:defRPr>
                <a:solidFill>
                  <a:schemeClr val="bg1"/>
                </a:solidFill>
                <a:latin typeface="Trajan Pro"/>
                <a:cs typeface="Trajan Pro"/>
              </a:defRPr>
            </a:lvl1pPr>
            <a:lvl2pPr>
              <a:defRPr>
                <a:solidFill>
                  <a:schemeClr val="bg1"/>
                </a:solidFill>
                <a:latin typeface="Trajan Pro"/>
                <a:cs typeface="Trajan Pro"/>
              </a:defRPr>
            </a:lvl2pPr>
            <a:lvl3pPr>
              <a:defRPr>
                <a:solidFill>
                  <a:schemeClr val="bg1"/>
                </a:solidFill>
                <a:latin typeface="Trajan Pro"/>
                <a:cs typeface="Trajan Pro"/>
              </a:defRPr>
            </a:lvl3pPr>
            <a:lvl4pPr>
              <a:defRPr>
                <a:solidFill>
                  <a:schemeClr val="bg1"/>
                </a:solidFill>
                <a:latin typeface="Trajan Pro"/>
                <a:cs typeface="Trajan Pro"/>
              </a:defRPr>
            </a:lvl4pPr>
            <a:lvl5pPr>
              <a:defRPr>
                <a:solidFill>
                  <a:schemeClr val="bg1"/>
                </a:solidFill>
                <a:latin typeface="Trajan Pro"/>
                <a:cs typeface="Trajan Pro"/>
              </a:defRPr>
            </a:lvl5pPr>
          </a:lstStyle>
          <a:p>
            <a:pPr lvl="0"/>
            <a:r>
              <a:rPr lang="en-US" dirty="0" smtClean="0"/>
              <a:t>Click to edit Master text styles</a:t>
            </a:r>
          </a:p>
        </p:txBody>
      </p:sp>
      <p:pic>
        <p:nvPicPr>
          <p:cNvPr id="9" name="Picture 2"/>
          <p:cNvPicPr>
            <a:picLocks noChangeAspect="1" noChangeArrowheads="1"/>
          </p:cNvPicPr>
          <p:nvPr userDrawn="1"/>
        </p:nvPicPr>
        <p:blipFill>
          <a:blip r:embed="rId2"/>
          <a:stretch>
            <a:fillRect/>
          </a:stretch>
        </p:blipFill>
        <p:spPr bwMode="auto">
          <a:xfrm>
            <a:off x="6977306" y="5882574"/>
            <a:ext cx="1580663" cy="816676"/>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lvl1pPr>
              <a:defRPr/>
            </a:lvl1pPr>
          </a:lstStyle>
          <a:p>
            <a:endParaRPr lang="en-US" dirty="0"/>
          </a:p>
        </p:txBody>
      </p:sp>
      <p:sp>
        <p:nvSpPr>
          <p:cNvPr id="4" name="TextBox 3"/>
          <p:cNvSpPr txBox="1"/>
          <p:nvPr userDrawn="1"/>
        </p:nvSpPr>
        <p:spPr>
          <a:xfrm>
            <a:off x="5536403" y="319419"/>
            <a:ext cx="184666" cy="400110"/>
          </a:xfrm>
          <a:prstGeom prst="rect">
            <a:avLst/>
          </a:prstGeom>
          <a:noFill/>
        </p:spPr>
        <p:txBody>
          <a:bodyPr wrap="none" rtlCol="0">
            <a:spAutoFit/>
          </a:bodyPr>
          <a:lstStyle/>
          <a:p>
            <a:endParaRPr lang="en-US" dirty="0"/>
          </a:p>
        </p:txBody>
      </p:sp>
      <p:sp>
        <p:nvSpPr>
          <p:cNvPr id="7" name="Text Placeholder 12"/>
          <p:cNvSpPr>
            <a:spLocks noGrp="1"/>
          </p:cNvSpPr>
          <p:nvPr>
            <p:ph type="body" sz="quarter" idx="11"/>
          </p:nvPr>
        </p:nvSpPr>
        <p:spPr>
          <a:xfrm>
            <a:off x="712788" y="0"/>
            <a:ext cx="6392862" cy="642938"/>
          </a:xfrm>
          <a:noFill/>
          <a:ln>
            <a:noFill/>
          </a:ln>
        </p:spPr>
        <p:txBody>
          <a:bodyPr wrap="none"/>
          <a:lstStyle>
            <a:lvl1pPr>
              <a:buNone/>
              <a:defRPr>
                <a:solidFill>
                  <a:schemeClr val="bg1"/>
                </a:solidFill>
                <a:latin typeface="Trajan Pro"/>
                <a:cs typeface="Trajan Pro"/>
              </a:defRPr>
            </a:lvl1pPr>
            <a:lvl2pPr>
              <a:defRPr>
                <a:solidFill>
                  <a:schemeClr val="bg1"/>
                </a:solidFill>
                <a:latin typeface="Trajan Pro"/>
                <a:cs typeface="Trajan Pro"/>
              </a:defRPr>
            </a:lvl2pPr>
            <a:lvl3pPr>
              <a:defRPr>
                <a:solidFill>
                  <a:schemeClr val="bg1"/>
                </a:solidFill>
                <a:latin typeface="Trajan Pro"/>
                <a:cs typeface="Trajan Pro"/>
              </a:defRPr>
            </a:lvl3pPr>
            <a:lvl4pPr>
              <a:defRPr>
                <a:solidFill>
                  <a:schemeClr val="bg1"/>
                </a:solidFill>
                <a:latin typeface="Trajan Pro"/>
                <a:cs typeface="Trajan Pro"/>
              </a:defRPr>
            </a:lvl4pPr>
            <a:lvl5pPr>
              <a:defRPr>
                <a:solidFill>
                  <a:schemeClr val="bg1"/>
                </a:solidFill>
                <a:latin typeface="Trajan Pro"/>
                <a:cs typeface="Trajan Pro"/>
              </a:defRPr>
            </a:lvl5pPr>
          </a:lstStyle>
          <a:p>
            <a:pPr lvl="0"/>
            <a:r>
              <a:rPr lang="en-US" dirty="0" smtClean="0"/>
              <a:t>Click to edit Master text styles</a:t>
            </a:r>
          </a:p>
        </p:txBody>
      </p:sp>
      <p:pic>
        <p:nvPicPr>
          <p:cNvPr id="6" name="Picture 2"/>
          <p:cNvPicPr>
            <a:picLocks noChangeAspect="1" noChangeArrowheads="1"/>
          </p:cNvPicPr>
          <p:nvPr userDrawn="1"/>
        </p:nvPicPr>
        <p:blipFill>
          <a:blip r:embed="rId2"/>
          <a:stretch>
            <a:fillRect/>
          </a:stretch>
        </p:blipFill>
        <p:spPr bwMode="auto">
          <a:xfrm>
            <a:off x="6977306" y="5882574"/>
            <a:ext cx="1580663" cy="816676"/>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004887"/>
            <a:ext cx="3008313" cy="1162050"/>
          </a:xfrm>
          <a:prstGeom prst="rect">
            <a:avLst/>
          </a:prstGeom>
        </p:spPr>
        <p:txBody>
          <a:bodyPr anchor="b"/>
          <a:lstStyle>
            <a:lvl1pPr algn="l">
              <a:defRPr sz="2000" b="1">
                <a:solidFill>
                  <a:srgbClr val="083E1C"/>
                </a:solidFill>
                <a:latin typeface="Trajan Pro"/>
                <a:cs typeface="Trajan Pro"/>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004887"/>
            <a:ext cx="5111750" cy="5853113"/>
          </a:xfrm>
          <a:effectLst>
            <a:reflection stA="50000" endPos="75000" dist="12700" dir="5400000" sy="-100000" algn="bl" rotWithShape="0"/>
          </a:effectLst>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166937"/>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ext Placeholder 12"/>
          <p:cNvSpPr>
            <a:spLocks noGrp="1"/>
          </p:cNvSpPr>
          <p:nvPr>
            <p:ph type="body" sz="quarter" idx="11"/>
          </p:nvPr>
        </p:nvSpPr>
        <p:spPr>
          <a:xfrm>
            <a:off x="712788" y="0"/>
            <a:ext cx="6392862" cy="642938"/>
          </a:xfrm>
          <a:noFill/>
          <a:ln>
            <a:noFill/>
          </a:ln>
        </p:spPr>
        <p:txBody>
          <a:bodyPr wrap="none"/>
          <a:lstStyle>
            <a:lvl1pPr>
              <a:buNone/>
              <a:defRPr>
                <a:solidFill>
                  <a:schemeClr val="bg1"/>
                </a:solidFill>
                <a:latin typeface="Trajan Pro"/>
                <a:cs typeface="Trajan Pro"/>
              </a:defRPr>
            </a:lvl1pPr>
            <a:lvl2pPr>
              <a:defRPr>
                <a:solidFill>
                  <a:schemeClr val="bg1"/>
                </a:solidFill>
                <a:latin typeface="Trajan Pro"/>
                <a:cs typeface="Trajan Pro"/>
              </a:defRPr>
            </a:lvl2pPr>
            <a:lvl3pPr>
              <a:defRPr>
                <a:solidFill>
                  <a:schemeClr val="bg1"/>
                </a:solidFill>
                <a:latin typeface="Trajan Pro"/>
                <a:cs typeface="Trajan Pro"/>
              </a:defRPr>
            </a:lvl3pPr>
            <a:lvl4pPr>
              <a:defRPr>
                <a:solidFill>
                  <a:schemeClr val="bg1"/>
                </a:solidFill>
                <a:latin typeface="Trajan Pro"/>
                <a:cs typeface="Trajan Pro"/>
              </a:defRPr>
            </a:lvl4pPr>
            <a:lvl5pPr>
              <a:defRPr>
                <a:solidFill>
                  <a:schemeClr val="bg1"/>
                </a:solidFill>
                <a:latin typeface="Trajan Pro"/>
                <a:cs typeface="Trajan Pro"/>
              </a:defRPr>
            </a:lvl5pPr>
          </a:lstStyle>
          <a:p>
            <a:pPr lvl="0"/>
            <a:r>
              <a:rPr lang="en-US" dirty="0" smtClean="0"/>
              <a:t>Click to edit Master text styles</a:t>
            </a:r>
          </a:p>
        </p:txBody>
      </p:sp>
      <p:pic>
        <p:nvPicPr>
          <p:cNvPr id="7" name="Picture 2"/>
          <p:cNvPicPr>
            <a:picLocks noChangeAspect="1" noChangeArrowheads="1"/>
          </p:cNvPicPr>
          <p:nvPr userDrawn="1"/>
        </p:nvPicPr>
        <p:blipFill>
          <a:blip r:embed="rId2"/>
          <a:stretch>
            <a:fillRect/>
          </a:stretch>
        </p:blipFill>
        <p:spPr bwMode="auto">
          <a:xfrm>
            <a:off x="6977306" y="5882574"/>
            <a:ext cx="1580663" cy="816676"/>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037667"/>
            <a:ext cx="5486400" cy="566738"/>
          </a:xfrm>
          <a:prstGeom prst="rect">
            <a:avLst/>
          </a:prstGeom>
        </p:spPr>
        <p:txBody>
          <a:bodyPr anchor="b"/>
          <a:lstStyle>
            <a:lvl1pPr algn="l">
              <a:defRPr sz="2000" b="1">
                <a:solidFill>
                  <a:srgbClr val="083E1C"/>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97442"/>
            <a:ext cx="5486400" cy="4114800"/>
          </a:xfrm>
          <a:effectLst>
            <a:reflection stA="50000" endPos="75000" dist="12700" dir="5400000" sy="-100000" algn="bl" rotWithShape="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540905"/>
            <a:ext cx="477361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9" name="Text Placeholder 12"/>
          <p:cNvSpPr>
            <a:spLocks noGrp="1"/>
          </p:cNvSpPr>
          <p:nvPr>
            <p:ph type="body" sz="quarter" idx="11"/>
          </p:nvPr>
        </p:nvSpPr>
        <p:spPr>
          <a:xfrm>
            <a:off x="712788" y="0"/>
            <a:ext cx="6392862" cy="642938"/>
          </a:xfrm>
          <a:noFill/>
          <a:ln>
            <a:noFill/>
          </a:ln>
        </p:spPr>
        <p:txBody>
          <a:bodyPr wrap="none"/>
          <a:lstStyle>
            <a:lvl1pPr>
              <a:buNone/>
              <a:defRPr>
                <a:solidFill>
                  <a:schemeClr val="bg1"/>
                </a:solidFill>
                <a:latin typeface="Trajan Pro"/>
                <a:cs typeface="Trajan Pro"/>
              </a:defRPr>
            </a:lvl1pPr>
            <a:lvl2pPr>
              <a:defRPr>
                <a:solidFill>
                  <a:schemeClr val="bg1"/>
                </a:solidFill>
                <a:latin typeface="Trajan Pro"/>
                <a:cs typeface="Trajan Pro"/>
              </a:defRPr>
            </a:lvl2pPr>
            <a:lvl3pPr>
              <a:defRPr>
                <a:solidFill>
                  <a:schemeClr val="bg1"/>
                </a:solidFill>
                <a:latin typeface="Trajan Pro"/>
                <a:cs typeface="Trajan Pro"/>
              </a:defRPr>
            </a:lvl3pPr>
            <a:lvl4pPr>
              <a:defRPr>
                <a:solidFill>
                  <a:schemeClr val="bg1"/>
                </a:solidFill>
                <a:latin typeface="Trajan Pro"/>
                <a:cs typeface="Trajan Pro"/>
              </a:defRPr>
            </a:lvl4pPr>
            <a:lvl5pPr>
              <a:defRPr>
                <a:solidFill>
                  <a:schemeClr val="bg1"/>
                </a:solidFill>
                <a:latin typeface="Trajan Pro"/>
                <a:cs typeface="Trajan Pro"/>
              </a:defRPr>
            </a:lvl5pPr>
          </a:lstStyle>
          <a:p>
            <a:pPr lvl="0"/>
            <a:r>
              <a:rPr lang="en-US" dirty="0" smtClean="0"/>
              <a:t>Click to edit Master text styles</a:t>
            </a:r>
          </a:p>
        </p:txBody>
      </p:sp>
      <p:pic>
        <p:nvPicPr>
          <p:cNvPr id="8" name="Picture 2"/>
          <p:cNvPicPr>
            <a:picLocks noChangeAspect="1" noChangeArrowheads="1"/>
          </p:cNvPicPr>
          <p:nvPr userDrawn="1"/>
        </p:nvPicPr>
        <p:blipFill>
          <a:blip r:embed="rId2"/>
          <a:stretch>
            <a:fillRect/>
          </a:stretch>
        </p:blipFill>
        <p:spPr bwMode="auto">
          <a:xfrm>
            <a:off x="6977306" y="5882574"/>
            <a:ext cx="1580663" cy="816676"/>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47800" y="0"/>
            <a:ext cx="7162800" cy="1143000"/>
          </a:xfrm>
          <a:prstGeom prst="rect">
            <a:avLst/>
          </a:prstGeom>
        </p:spPr>
        <p:txBody>
          <a:bodyPr/>
          <a:lstStyle/>
          <a:p>
            <a:r>
              <a:rPr lang="en-US" smtClean="0"/>
              <a:t>Click to edit Master title style</a:t>
            </a:r>
            <a:endParaRPr lang="en-US"/>
          </a:p>
        </p:txBody>
      </p:sp>
      <p:sp>
        <p:nvSpPr>
          <p:cNvPr id="9" name="Content Placeholder 2"/>
          <p:cNvSpPr>
            <a:spLocks noGrp="1"/>
          </p:cNvSpPr>
          <p:nvPr>
            <p:ph idx="1"/>
          </p:nvPr>
        </p:nvSpPr>
        <p:spPr>
          <a:xfrm>
            <a:off x="457200" y="1935480"/>
            <a:ext cx="8229600" cy="438912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0"/>
          <a:srcRect/>
          <a:stretch>
            <a:fillRect/>
          </a:stretch>
        </a:blipFill>
        <a:effectLst/>
      </p:bgPr>
    </p:bg>
    <p:spTree>
      <p:nvGrpSpPr>
        <p:cNvPr id="1" name=""/>
        <p:cNvGrpSpPr/>
        <p:nvPr/>
      </p:nvGrpSpPr>
      <p:grpSpPr>
        <a:xfrm>
          <a:off x="0" y="0"/>
          <a:ext cx="0" cy="0"/>
          <a:chOff x="0" y="0"/>
          <a:chExt cx="0" cy="0"/>
        </a:xfrm>
      </p:grpSpPr>
      <p:sp>
        <p:nvSpPr>
          <p:cNvPr id="110594" name="Rectangle 3"/>
          <p:cNvSpPr>
            <a:spLocks noGrp="1" noChangeArrowheads="1"/>
          </p:cNvSpPr>
          <p:nvPr>
            <p:ph type="body" idx="1"/>
          </p:nvPr>
        </p:nvSpPr>
        <p:spPr bwMode="auto">
          <a:xfrm>
            <a:off x="295275" y="1048809"/>
            <a:ext cx="8524875" cy="43132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0595" name="Rectangle 5"/>
          <p:cNvSpPr>
            <a:spLocks noGrp="1" noChangeArrowheads="1"/>
          </p:cNvSpPr>
          <p:nvPr>
            <p:ph type="ftr" sz="quarter" idx="3"/>
          </p:nvPr>
        </p:nvSpPr>
        <p:spPr bwMode="gray">
          <a:xfrm>
            <a:off x="3124200" y="6365875"/>
            <a:ext cx="2895600" cy="247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000" noProof="1">
                <a:solidFill>
                  <a:schemeClr val="bg1"/>
                </a:solidFill>
                <a:ea typeface="+mn-ea"/>
                <a:cs typeface="+mn-cs"/>
              </a:defRPr>
            </a:lvl1pPr>
          </a:lstStyle>
          <a:p>
            <a:endParaRPr dirty="0"/>
          </a:p>
        </p:txBody>
      </p:sp>
      <p:sp>
        <p:nvSpPr>
          <p:cNvPr id="110597" name="Rectangle 5"/>
          <p:cNvSpPr>
            <a:spLocks noChangeArrowheads="1"/>
          </p:cNvSpPr>
          <p:nvPr/>
        </p:nvSpPr>
        <p:spPr bwMode="gray">
          <a:xfrm>
            <a:off x="219075" y="6365875"/>
            <a:ext cx="1343025" cy="247650"/>
          </a:xfrm>
          <a:prstGeom prst="rect">
            <a:avLst/>
          </a:prstGeom>
          <a:noFill/>
          <a:ln w="9525">
            <a:noFill/>
            <a:miter lim="800000"/>
            <a:headEnd/>
            <a:tailEnd/>
          </a:ln>
        </p:spPr>
        <p:txBody>
          <a:bodyPr>
            <a:prstTxWarp prst="textNoShape">
              <a:avLst/>
            </a:prstTxWarp>
          </a:bodyPr>
          <a:lstStyle/>
          <a:p>
            <a:r>
              <a:rPr lang="de-DE" sz="1000">
                <a:ea typeface="Arial" pitchFamily="-112" charset="0"/>
                <a:cs typeface="Arial" pitchFamily="-112" charset="0"/>
              </a:rPr>
              <a:t>Page </a:t>
            </a:r>
            <a:r>
              <a:rPr lang="de-DE" sz="1000">
                <a:ea typeface="Arial" pitchFamily="-112" charset="0"/>
                <a:cs typeface="Arial" pitchFamily="-112" charset="0"/>
                <a:sym typeface="Wingdings" pitchFamily="-112" charset="2"/>
              </a:rPr>
              <a:t></a:t>
            </a:r>
            <a:r>
              <a:rPr lang="de-DE" sz="1000">
                <a:ea typeface="Arial" pitchFamily="-112" charset="0"/>
                <a:cs typeface="Arial" pitchFamily="-112" charset="0"/>
              </a:rPr>
              <a:t> </a:t>
            </a:r>
            <a:fld id="{EA4C9C49-4E60-0F41-B44E-F80062CDC717}" type="slidenum">
              <a:rPr lang="de-DE" sz="1000">
                <a:ea typeface="Arial" pitchFamily="-112" charset="0"/>
                <a:cs typeface="Arial" pitchFamily="-112" charset="0"/>
              </a:rPr>
              <a:pPr/>
              <a:t>‹#›</a:t>
            </a:fld>
            <a:endParaRPr lang="de-DE" sz="1000">
              <a:ea typeface="Arial" pitchFamily="-112" charset="0"/>
              <a:cs typeface="Arial" pitchFamily="-112" charset="0"/>
            </a:endParaRPr>
          </a:p>
        </p:txBody>
      </p:sp>
      <p:pic>
        <p:nvPicPr>
          <p:cNvPr id="5" name="Picture 2"/>
          <p:cNvPicPr>
            <a:picLocks noChangeAspect="1" noChangeArrowheads="1"/>
          </p:cNvPicPr>
          <p:nvPr userDrawn="1"/>
        </p:nvPicPr>
        <p:blipFill>
          <a:blip r:embed="rId11"/>
          <a:stretch>
            <a:fillRect/>
          </a:stretch>
        </p:blipFill>
        <p:spPr bwMode="auto">
          <a:xfrm>
            <a:off x="6977306" y="5882574"/>
            <a:ext cx="1580663" cy="816676"/>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53" r:id="rId1"/>
    <p:sldLayoutId id="2147483655" r:id="rId2"/>
    <p:sldLayoutId id="2147483656" r:id="rId3"/>
    <p:sldLayoutId id="2147483657" r:id="rId4"/>
    <p:sldLayoutId id="2147483658" r:id="rId5"/>
    <p:sldLayoutId id="2147483660" r:id="rId6"/>
    <p:sldLayoutId id="2147483661" r:id="rId7"/>
    <p:sldLayoutId id="2147483663" r:id="rId8"/>
  </p:sldLayoutIdLst>
  <mc:AlternateContent xmlns:mc="http://schemas.openxmlformats.org/markup-compatibility/2006" xmlns:p14="http://schemas.microsoft.com/office/powerpoint/2010/main">
    <mc:Choice Requires="p14">
      <p:transition p14:dur="0"/>
    </mc:Choice>
    <mc:Fallback xmlns="">
      <p:transition/>
    </mc:Fallback>
  </mc:AlternateContent>
  <p:hf sldNum="0" hdr="0" ftr="0" dt="0"/>
  <p:txStyles>
    <p:titleStyle>
      <a:lvl1pPr algn="l" rtl="0" fontAlgn="base">
        <a:lnSpc>
          <a:spcPct val="90000"/>
        </a:lnSpc>
        <a:spcBef>
          <a:spcPct val="0"/>
        </a:spcBef>
        <a:spcAft>
          <a:spcPct val="0"/>
        </a:spcAft>
        <a:defRPr sz="2200" b="1">
          <a:solidFill>
            <a:schemeClr val="bg1"/>
          </a:solidFill>
          <a:latin typeface="Trajan Pro"/>
          <a:ea typeface="+mj-ea"/>
          <a:cs typeface="Trajan Pro"/>
        </a:defRPr>
      </a:lvl1pPr>
      <a:lvl2pPr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2pPr>
      <a:lvl3pPr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3pPr>
      <a:lvl4pPr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4pPr>
      <a:lvl5pPr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5pPr>
      <a:lvl6pPr marL="457200"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6pPr>
      <a:lvl7pPr marL="914400"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7pPr>
      <a:lvl8pPr marL="1371600"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8pPr>
      <a:lvl9pPr marL="1828800"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9pPr>
    </p:titleStyle>
    <p:bodyStyle>
      <a:lvl1pPr marL="180975" indent="-180975" algn="l" rtl="0" fontAlgn="base">
        <a:spcBef>
          <a:spcPct val="0"/>
        </a:spcBef>
        <a:spcAft>
          <a:spcPct val="40000"/>
        </a:spcAft>
        <a:buFont typeface="Wingdings" pitchFamily="-112" charset="2"/>
        <a:buChar char="§"/>
        <a:defRPr sz="2000">
          <a:solidFill>
            <a:srgbClr val="083E1C"/>
          </a:solidFill>
          <a:latin typeface="+mn-lt"/>
          <a:ea typeface="+mn-ea"/>
          <a:cs typeface="+mn-cs"/>
        </a:defRPr>
      </a:lvl1pPr>
      <a:lvl2pPr marL="444500" indent="-261938" algn="l" rtl="0" fontAlgn="base">
        <a:spcBef>
          <a:spcPct val="0"/>
        </a:spcBef>
        <a:spcAft>
          <a:spcPct val="40000"/>
        </a:spcAft>
        <a:buChar char="–"/>
        <a:defRPr>
          <a:solidFill>
            <a:srgbClr val="083E1C"/>
          </a:solidFill>
          <a:latin typeface="+mn-lt"/>
          <a:ea typeface="+mn-ea"/>
          <a:cs typeface="+mn-cs"/>
        </a:defRPr>
      </a:lvl2pPr>
      <a:lvl3pPr marL="720725" indent="-274638" algn="l" rtl="0" fontAlgn="base">
        <a:spcBef>
          <a:spcPct val="0"/>
        </a:spcBef>
        <a:spcAft>
          <a:spcPct val="40000"/>
        </a:spcAft>
        <a:buChar char="•"/>
        <a:defRPr>
          <a:solidFill>
            <a:srgbClr val="083E1C"/>
          </a:solidFill>
          <a:latin typeface="+mn-lt"/>
          <a:ea typeface="+mn-ea"/>
          <a:cs typeface="+mn-cs"/>
        </a:defRPr>
      </a:lvl3pPr>
      <a:lvl4pPr marL="987425" indent="-265113" algn="l" rtl="0" fontAlgn="base">
        <a:spcBef>
          <a:spcPct val="0"/>
        </a:spcBef>
        <a:spcAft>
          <a:spcPct val="40000"/>
        </a:spcAft>
        <a:buChar char="–"/>
        <a:defRPr>
          <a:solidFill>
            <a:srgbClr val="083E1C"/>
          </a:solidFill>
          <a:latin typeface="+mn-lt"/>
          <a:ea typeface="+mn-ea"/>
          <a:cs typeface="+mn-cs"/>
        </a:defRPr>
      </a:lvl4pPr>
      <a:lvl5pPr marL="1254125" indent="-265113" algn="l" rtl="0" fontAlgn="base">
        <a:spcBef>
          <a:spcPct val="0"/>
        </a:spcBef>
        <a:spcAft>
          <a:spcPct val="40000"/>
        </a:spcAft>
        <a:buChar char="»"/>
        <a:defRPr>
          <a:solidFill>
            <a:srgbClr val="083E1C"/>
          </a:solidFill>
          <a:latin typeface="+mn-lt"/>
          <a:ea typeface="+mn-ea"/>
          <a:cs typeface="+mn-cs"/>
        </a:defRPr>
      </a:lvl5pPr>
      <a:lvl6pPr marL="1711325" indent="-265113" algn="l" rtl="0" fontAlgn="base">
        <a:spcBef>
          <a:spcPct val="0"/>
        </a:spcBef>
        <a:spcAft>
          <a:spcPct val="40000"/>
        </a:spcAft>
        <a:buChar char="»"/>
        <a:defRPr>
          <a:solidFill>
            <a:schemeClr val="tx1"/>
          </a:solidFill>
          <a:latin typeface="+mn-lt"/>
          <a:ea typeface="+mn-ea"/>
          <a:cs typeface="+mn-cs"/>
        </a:defRPr>
      </a:lvl6pPr>
      <a:lvl7pPr marL="2168525" indent="-265113" algn="l" rtl="0" fontAlgn="base">
        <a:spcBef>
          <a:spcPct val="0"/>
        </a:spcBef>
        <a:spcAft>
          <a:spcPct val="40000"/>
        </a:spcAft>
        <a:buChar char="»"/>
        <a:defRPr>
          <a:solidFill>
            <a:schemeClr val="tx1"/>
          </a:solidFill>
          <a:latin typeface="+mn-lt"/>
          <a:ea typeface="+mn-ea"/>
          <a:cs typeface="+mn-cs"/>
        </a:defRPr>
      </a:lvl7pPr>
      <a:lvl8pPr marL="2625725" indent="-265113" algn="l" rtl="0" fontAlgn="base">
        <a:spcBef>
          <a:spcPct val="0"/>
        </a:spcBef>
        <a:spcAft>
          <a:spcPct val="40000"/>
        </a:spcAft>
        <a:buChar char="»"/>
        <a:defRPr>
          <a:solidFill>
            <a:schemeClr val="tx1"/>
          </a:solidFill>
          <a:latin typeface="+mn-lt"/>
          <a:ea typeface="+mn-ea"/>
          <a:cs typeface="+mn-cs"/>
        </a:defRPr>
      </a:lvl8pPr>
      <a:lvl9pPr marL="3082925" indent="-265113" algn="l" rtl="0" fontAlgn="base">
        <a:spcBef>
          <a:spcPct val="0"/>
        </a:spcBef>
        <a:spcAft>
          <a:spcPct val="40000"/>
        </a:spcAft>
        <a:buChar char="»"/>
        <a:defRPr>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1749" y="4338735"/>
            <a:ext cx="7940675" cy="746447"/>
          </a:xfrm>
        </p:spPr>
        <p:txBody>
          <a:bodyPr/>
          <a:lstStyle/>
          <a:p>
            <a:pPr algn="ctr"/>
            <a:r>
              <a:rPr lang="en-US" sz="3600" i="1" dirty="0" smtClean="0">
                <a:solidFill>
                  <a:schemeClr val="tx2"/>
                </a:solidFill>
                <a:latin typeface="Arial Narrow" pitchFamily="34" charset="0"/>
              </a:rPr>
              <a:t>NorthWest Arkansas Community College</a:t>
            </a:r>
            <a:r>
              <a:rPr lang="en-US" sz="3600" dirty="0" smtClean="0">
                <a:solidFill>
                  <a:schemeClr val="tx2"/>
                </a:solidFill>
                <a:latin typeface="Arial Narrow" pitchFamily="34" charset="0"/>
              </a:rPr>
              <a:t/>
            </a:r>
            <a:br>
              <a:rPr lang="en-US" sz="3600" dirty="0" smtClean="0">
                <a:solidFill>
                  <a:schemeClr val="tx2"/>
                </a:solidFill>
                <a:latin typeface="Arial Narrow" pitchFamily="34" charset="0"/>
              </a:rPr>
            </a:br>
            <a:endParaRPr lang="en-US" sz="1000" dirty="0">
              <a:solidFill>
                <a:schemeClr val="tx2"/>
              </a:solidFill>
              <a:latin typeface="Arial Narrow" pitchFamily="34" charset="0"/>
            </a:endParaRPr>
          </a:p>
        </p:txBody>
      </p:sp>
      <p:sp>
        <p:nvSpPr>
          <p:cNvPr id="3" name="Subtitle 2"/>
          <p:cNvSpPr>
            <a:spLocks noGrp="1"/>
          </p:cNvSpPr>
          <p:nvPr>
            <p:ph type="subTitle" idx="1"/>
          </p:nvPr>
        </p:nvSpPr>
        <p:spPr>
          <a:xfrm>
            <a:off x="620713" y="5197474"/>
            <a:ext cx="7967662" cy="802109"/>
          </a:xfrm>
        </p:spPr>
        <p:txBody>
          <a:bodyPr/>
          <a:lstStyle/>
          <a:p>
            <a:pPr algn="ctr">
              <a:spcAft>
                <a:spcPts val="0"/>
              </a:spcAft>
            </a:pPr>
            <a:r>
              <a:rPr lang="en-US" sz="2800" dirty="0" smtClean="0">
                <a:solidFill>
                  <a:schemeClr val="tx2"/>
                </a:solidFill>
                <a:latin typeface="Arial Narrow" pitchFamily="34" charset="0"/>
              </a:rPr>
              <a:t>Evelyn E. Jorgenson. Ph.D.</a:t>
            </a:r>
          </a:p>
          <a:p>
            <a:pPr algn="ctr">
              <a:spcAft>
                <a:spcPts val="0"/>
              </a:spcAft>
            </a:pPr>
            <a:r>
              <a:rPr lang="en-US" sz="2800" dirty="0" smtClean="0">
                <a:solidFill>
                  <a:schemeClr val="tx2"/>
                </a:solidFill>
                <a:latin typeface="Arial Narrow" pitchFamily="34" charset="0"/>
              </a:rPr>
              <a:t>President</a:t>
            </a:r>
            <a:endParaRPr lang="en-US" sz="2800" dirty="0">
              <a:solidFill>
                <a:schemeClr val="tx2"/>
              </a:solidFill>
              <a:latin typeface="Arial Narrow"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sz="5400" dirty="0" smtClean="0"/>
              <a:t>Questions?</a:t>
            </a:r>
          </a:p>
          <a:p>
            <a:pPr marL="0" indent="0">
              <a:buNone/>
            </a:pPr>
            <a:endParaRPr lang="en-US" dirty="0"/>
          </a:p>
        </p:txBody>
      </p:sp>
    </p:spTree>
    <p:extLst>
      <p:ext uri="{BB962C8B-B14F-4D97-AF65-F5344CB8AC3E}">
        <p14:creationId xmlns:p14="http://schemas.microsoft.com/office/powerpoint/2010/main" val="18743552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xfrm>
            <a:off x="133959" y="79097"/>
            <a:ext cx="8610600" cy="1143000"/>
          </a:xfrm>
        </p:spPr>
        <p:txBody>
          <a:bodyPr/>
          <a:lstStyle/>
          <a:p>
            <a:pPr algn="ctr" eaLnBrk="1" hangingPunct="1"/>
            <a:r>
              <a:rPr lang="en-US" sz="3200" dirty="0" smtClean="0">
                <a:ln w="3175" cap="rnd" cmpd="sng">
                  <a:noFill/>
                  <a:miter lim="800000"/>
                </a:ln>
                <a:latin typeface="Arial Narrow" pitchFamily="34" charset="0"/>
              </a:rPr>
              <a:t>Mission &amp; Vision</a:t>
            </a:r>
            <a:endParaRPr lang="en-US" sz="3200" b="1" dirty="0" smtClean="0">
              <a:ln w="3175" cap="rnd" cmpd="sng">
                <a:noFill/>
                <a:miter lim="800000"/>
              </a:ln>
              <a:latin typeface="Arial Narrow" pitchFamily="34" charset="0"/>
            </a:endParaRPr>
          </a:p>
        </p:txBody>
      </p:sp>
      <p:sp>
        <p:nvSpPr>
          <p:cNvPr id="2" name="TextBox 1"/>
          <p:cNvSpPr txBox="1"/>
          <p:nvPr/>
        </p:nvSpPr>
        <p:spPr>
          <a:xfrm>
            <a:off x="344657" y="958948"/>
            <a:ext cx="7953375" cy="1962076"/>
          </a:xfrm>
          <a:prstGeom prst="rect">
            <a:avLst/>
          </a:prstGeom>
        </p:spPr>
        <p:txBody>
          <a:bodyPr wrap="square" rtlCol="0" anchor="t">
            <a:spAutoFit/>
          </a:bodyPr>
          <a:lstStyle/>
          <a:p>
            <a:pPr>
              <a:lnSpc>
                <a:spcPct val="90000"/>
              </a:lnSpc>
            </a:pPr>
            <a:r>
              <a:rPr lang="en-US" sz="3200" b="1" u="sng" dirty="0" smtClean="0">
                <a:solidFill>
                  <a:srgbClr val="53725C"/>
                </a:solidFill>
                <a:latin typeface="Arial Narrow" pitchFamily="34" charset="0"/>
              </a:rPr>
              <a:t>Mission</a:t>
            </a:r>
          </a:p>
          <a:p>
            <a:pPr>
              <a:lnSpc>
                <a:spcPct val="90000"/>
              </a:lnSpc>
            </a:pPr>
            <a:r>
              <a:rPr lang="en-US" sz="2800" dirty="0" smtClean="0">
                <a:solidFill>
                  <a:srgbClr val="53725C"/>
                </a:solidFill>
                <a:latin typeface="Arial Narrow" pitchFamily="34" charset="0"/>
              </a:rPr>
              <a:t>NorthWest </a:t>
            </a:r>
            <a:r>
              <a:rPr lang="en-US" sz="2800" dirty="0">
                <a:solidFill>
                  <a:srgbClr val="53725C"/>
                </a:solidFill>
                <a:latin typeface="Arial Narrow" pitchFamily="34" charset="0"/>
              </a:rPr>
              <a:t>Arkansas Community College is a comprehensive, public two-year college that serves and strengthens the community through learning for living.</a:t>
            </a:r>
          </a:p>
          <a:p>
            <a:pPr marL="0" marR="0" indent="0" algn="l" defTabSz="914400" rtl="0" eaLnBrk="1" fontAlgn="base" latinLnBrk="0" hangingPunct="1">
              <a:lnSpc>
                <a:spcPct val="90000"/>
              </a:lnSpc>
              <a:spcBef>
                <a:spcPct val="0"/>
              </a:spcBef>
              <a:spcAft>
                <a:spcPct val="0"/>
              </a:spcAft>
              <a:buClrTx/>
              <a:buSzTx/>
              <a:buFontTx/>
              <a:buNone/>
              <a:tabLst/>
            </a:pPr>
            <a:endParaRPr kumimoji="0" lang="en-US" sz="1900" b="1" i="0" u="none" strike="noStrike" kern="0" cap="all" spc="0" normalizeH="0" baseline="0" noProof="0" dirty="0" smtClean="0">
              <a:ln>
                <a:noFill/>
              </a:ln>
              <a:solidFill>
                <a:schemeClr val="bg1"/>
              </a:solidFill>
              <a:effectLst/>
              <a:uLnTx/>
              <a:uFillTx/>
              <a:latin typeface="Trajan Pro"/>
              <a:ea typeface="+mj-ea"/>
              <a:cs typeface="Trajan Pro"/>
            </a:endParaRPr>
          </a:p>
        </p:txBody>
      </p:sp>
      <p:sp>
        <p:nvSpPr>
          <p:cNvPr id="4" name="TextBox 3"/>
          <p:cNvSpPr txBox="1"/>
          <p:nvPr/>
        </p:nvSpPr>
        <p:spPr>
          <a:xfrm>
            <a:off x="344656" y="3994287"/>
            <a:ext cx="7970288" cy="2086725"/>
          </a:xfrm>
          <a:prstGeom prst="rect">
            <a:avLst/>
          </a:prstGeom>
        </p:spPr>
        <p:txBody>
          <a:bodyPr wrap="square" rtlCol="0" anchor="t">
            <a:spAutoFit/>
          </a:bodyPr>
          <a:lstStyle/>
          <a:p>
            <a:pPr>
              <a:lnSpc>
                <a:spcPct val="90000"/>
              </a:lnSpc>
            </a:pPr>
            <a:r>
              <a:rPr lang="en-US" sz="3200" b="1" u="sng" dirty="0" smtClean="0">
                <a:solidFill>
                  <a:srgbClr val="53725C"/>
                </a:solidFill>
                <a:latin typeface="Arial Narrow" pitchFamily="34" charset="0"/>
              </a:rPr>
              <a:t>Vision</a:t>
            </a:r>
          </a:p>
          <a:p>
            <a:pPr>
              <a:lnSpc>
                <a:spcPct val="90000"/>
              </a:lnSpc>
            </a:pPr>
            <a:r>
              <a:rPr lang="en-US" sz="2800" dirty="0">
                <a:solidFill>
                  <a:srgbClr val="53725C"/>
                </a:solidFill>
                <a:latin typeface="Arial Narrow" pitchFamily="34" charset="0"/>
              </a:rPr>
              <a:t>NorthWest Arkansas Community College is committed to being a nationally recognized two-year comprehensive institution that excels in providing education in a learning-centered environment.</a:t>
            </a:r>
            <a:endParaRPr kumimoji="0" lang="en-US" sz="1800" b="1" i="0" u="none" strike="noStrike" kern="0" cap="all" spc="0" normalizeH="0" baseline="0" noProof="0" dirty="0" smtClean="0">
              <a:ln>
                <a:noFill/>
              </a:ln>
              <a:solidFill>
                <a:srgbClr val="53725C"/>
              </a:solidFill>
              <a:effectLst/>
              <a:uLnTx/>
              <a:uFillTx/>
              <a:latin typeface="Trajan Pro"/>
              <a:ea typeface="+mj-ea"/>
              <a:cs typeface="Trajan Pro"/>
            </a:endParaRPr>
          </a:p>
        </p:txBody>
      </p:sp>
    </p:spTree>
    <p:extLst>
      <p:ext uri="{BB962C8B-B14F-4D97-AF65-F5344CB8AC3E}">
        <p14:creationId xmlns:p14="http://schemas.microsoft.com/office/powerpoint/2010/main" val="29812521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xfrm>
            <a:off x="133959" y="79097"/>
            <a:ext cx="8610600" cy="1143000"/>
          </a:xfrm>
        </p:spPr>
        <p:txBody>
          <a:bodyPr/>
          <a:lstStyle/>
          <a:p>
            <a:pPr algn="ctr" eaLnBrk="1" hangingPunct="1"/>
            <a:r>
              <a:rPr lang="en-US" sz="3200" dirty="0" smtClean="0">
                <a:ln w="3175" cap="rnd" cmpd="sng">
                  <a:noFill/>
                  <a:miter lim="800000"/>
                </a:ln>
                <a:latin typeface="Arial Narrow" pitchFamily="34" charset="0"/>
              </a:rPr>
              <a:t>Summary of Students Served</a:t>
            </a:r>
            <a:endParaRPr lang="en-US" sz="3200" b="1" dirty="0" smtClean="0">
              <a:ln w="3175" cap="rnd" cmpd="sng">
                <a:noFill/>
                <a:miter lim="800000"/>
              </a:ln>
              <a:latin typeface="Arial Narrow"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881415732"/>
              </p:ext>
            </p:extLst>
          </p:nvPr>
        </p:nvGraphicFramePr>
        <p:xfrm>
          <a:off x="774660" y="783185"/>
          <a:ext cx="7540284" cy="3946995"/>
        </p:xfrm>
        <a:graphic>
          <a:graphicData uri="http://schemas.openxmlformats.org/drawingml/2006/table">
            <a:tbl>
              <a:tblPr>
                <a:tableStyleId>{5C22544A-7EE6-4342-B048-85BDC9FD1C3A}</a:tableStyleId>
              </a:tblPr>
              <a:tblGrid>
                <a:gridCol w="5565180"/>
                <a:gridCol w="1975104"/>
              </a:tblGrid>
              <a:tr h="738819">
                <a:tc>
                  <a:txBody>
                    <a:bodyPr/>
                    <a:lstStyle/>
                    <a:p>
                      <a:pPr algn="l" fontAlgn="b"/>
                      <a:r>
                        <a:rPr lang="en-US" sz="2800" b="1" u="none" strike="noStrike" dirty="0">
                          <a:solidFill>
                            <a:srgbClr val="53725C"/>
                          </a:solidFill>
                          <a:effectLst/>
                        </a:rPr>
                        <a:t>Academic Year 2012-2013</a:t>
                      </a:r>
                      <a:endParaRPr lang="en-US" sz="2800" b="1" i="0" u="none" strike="noStrike" dirty="0">
                        <a:solidFill>
                          <a:srgbClr val="53725C"/>
                        </a:solidFill>
                        <a:effectLst/>
                        <a:latin typeface="Calibri" panose="020F0502020204030204" pitchFamily="34" charset="0"/>
                      </a:endParaRPr>
                    </a:p>
                  </a:txBody>
                  <a:tcPr marL="9525" marR="9525" marT="9525" marB="0">
                    <a:noFill/>
                  </a:tcPr>
                </a:tc>
                <a:tc>
                  <a:txBody>
                    <a:bodyPr/>
                    <a:lstStyle/>
                    <a:p>
                      <a:pPr algn="l" fontAlgn="b"/>
                      <a:endParaRPr lang="en-US" sz="2800" b="0" i="0" u="none" strike="noStrike">
                        <a:solidFill>
                          <a:srgbClr val="53725C"/>
                        </a:solidFill>
                        <a:effectLst/>
                        <a:latin typeface="Calibri" panose="020F0502020204030204" pitchFamily="34" charset="0"/>
                      </a:endParaRPr>
                    </a:p>
                  </a:txBody>
                  <a:tcPr marL="9525" marR="9525" marT="9525" marB="0" anchor="b">
                    <a:noFill/>
                  </a:tcPr>
                </a:tc>
              </a:tr>
              <a:tr h="846447">
                <a:tc>
                  <a:txBody>
                    <a:bodyPr/>
                    <a:lstStyle/>
                    <a:p>
                      <a:pPr algn="l" fontAlgn="b"/>
                      <a:r>
                        <a:rPr lang="en-US" sz="2800" u="none" strike="noStrike" dirty="0">
                          <a:solidFill>
                            <a:srgbClr val="53725C"/>
                          </a:solidFill>
                          <a:effectLst/>
                        </a:rPr>
                        <a:t>Credit Students, Unduplicated Headcount</a:t>
                      </a:r>
                      <a:endParaRPr lang="en-US" sz="2800" b="0" i="0" u="none" strike="noStrike" dirty="0">
                        <a:solidFill>
                          <a:srgbClr val="53725C"/>
                        </a:solidFill>
                        <a:effectLst/>
                        <a:latin typeface="Calibri" panose="020F0502020204030204" pitchFamily="34" charset="0"/>
                      </a:endParaRPr>
                    </a:p>
                  </a:txBody>
                  <a:tcPr marL="9525" marR="9525" marT="9525" marB="0" anchor="b">
                    <a:noFill/>
                  </a:tcPr>
                </a:tc>
                <a:tc>
                  <a:txBody>
                    <a:bodyPr/>
                    <a:lstStyle/>
                    <a:p>
                      <a:pPr algn="r" fontAlgn="b"/>
                      <a:r>
                        <a:rPr lang="en-US" sz="2800" u="none" strike="noStrike" dirty="0">
                          <a:solidFill>
                            <a:srgbClr val="53725C"/>
                          </a:solidFill>
                          <a:effectLst/>
                        </a:rPr>
                        <a:t>12,140</a:t>
                      </a:r>
                      <a:endParaRPr lang="en-US" sz="2800" b="0" i="0" u="none" strike="noStrike" dirty="0">
                        <a:solidFill>
                          <a:srgbClr val="53725C"/>
                        </a:solidFill>
                        <a:effectLst/>
                        <a:latin typeface="Calibri" panose="020F0502020204030204" pitchFamily="34" charset="0"/>
                      </a:endParaRPr>
                    </a:p>
                  </a:txBody>
                  <a:tcPr marL="9525" marR="9525" marT="9525" marB="0" anchor="b">
                    <a:noFill/>
                  </a:tcPr>
                </a:tc>
              </a:tr>
              <a:tr h="427895">
                <a:tc>
                  <a:txBody>
                    <a:bodyPr/>
                    <a:lstStyle/>
                    <a:p>
                      <a:pPr algn="l" fontAlgn="b"/>
                      <a:r>
                        <a:rPr lang="en-US" sz="2800" u="none" strike="noStrike" dirty="0">
                          <a:solidFill>
                            <a:srgbClr val="53725C"/>
                          </a:solidFill>
                          <a:effectLst/>
                        </a:rPr>
                        <a:t>Corporate Education</a:t>
                      </a:r>
                      <a:endParaRPr lang="en-US" sz="2800" b="0" i="0" u="none" strike="noStrike" dirty="0">
                        <a:solidFill>
                          <a:srgbClr val="53725C"/>
                        </a:solidFill>
                        <a:effectLst/>
                        <a:latin typeface="Calibri" panose="020F0502020204030204" pitchFamily="34" charset="0"/>
                      </a:endParaRPr>
                    </a:p>
                  </a:txBody>
                  <a:tcPr marL="9525" marR="9525" marT="9525" marB="0" anchor="b">
                    <a:noFill/>
                  </a:tcPr>
                </a:tc>
                <a:tc>
                  <a:txBody>
                    <a:bodyPr/>
                    <a:lstStyle/>
                    <a:p>
                      <a:pPr algn="r" fontAlgn="b"/>
                      <a:r>
                        <a:rPr lang="en-US" sz="2800" u="none" strike="noStrike" dirty="0">
                          <a:solidFill>
                            <a:srgbClr val="53725C"/>
                          </a:solidFill>
                          <a:effectLst/>
                        </a:rPr>
                        <a:t>4,299</a:t>
                      </a:r>
                      <a:endParaRPr lang="en-US" sz="2800" b="0" i="0" u="none" strike="noStrike" dirty="0">
                        <a:solidFill>
                          <a:srgbClr val="53725C"/>
                        </a:solidFill>
                        <a:effectLst/>
                        <a:latin typeface="Calibri" panose="020F0502020204030204" pitchFamily="34" charset="0"/>
                      </a:endParaRPr>
                    </a:p>
                  </a:txBody>
                  <a:tcPr marL="9525" marR="9525" marT="9525" marB="0" anchor="b">
                    <a:noFill/>
                  </a:tcPr>
                </a:tc>
              </a:tr>
              <a:tr h="427895">
                <a:tc>
                  <a:txBody>
                    <a:bodyPr/>
                    <a:lstStyle/>
                    <a:p>
                      <a:pPr algn="l" fontAlgn="b"/>
                      <a:r>
                        <a:rPr lang="en-US" sz="2800" u="none" strike="noStrike" dirty="0">
                          <a:solidFill>
                            <a:srgbClr val="53725C"/>
                          </a:solidFill>
                          <a:effectLst/>
                        </a:rPr>
                        <a:t>Adult Education</a:t>
                      </a:r>
                      <a:endParaRPr lang="en-US" sz="2800" b="0" i="0" u="none" strike="noStrike" dirty="0">
                        <a:solidFill>
                          <a:srgbClr val="53725C"/>
                        </a:solidFill>
                        <a:effectLst/>
                        <a:latin typeface="Calibri" panose="020F0502020204030204" pitchFamily="34" charset="0"/>
                      </a:endParaRPr>
                    </a:p>
                  </a:txBody>
                  <a:tcPr marL="9525" marR="9525" marT="9525" marB="0" anchor="b">
                    <a:noFill/>
                  </a:tcPr>
                </a:tc>
                <a:tc>
                  <a:txBody>
                    <a:bodyPr/>
                    <a:lstStyle/>
                    <a:p>
                      <a:pPr algn="r" fontAlgn="b"/>
                      <a:r>
                        <a:rPr lang="en-US" sz="2800" u="none" strike="noStrike">
                          <a:solidFill>
                            <a:srgbClr val="53725C"/>
                          </a:solidFill>
                          <a:effectLst/>
                        </a:rPr>
                        <a:t>3,134</a:t>
                      </a:r>
                      <a:endParaRPr lang="en-US" sz="2800" b="0" i="0" u="none" strike="noStrike">
                        <a:solidFill>
                          <a:srgbClr val="53725C"/>
                        </a:solidFill>
                        <a:effectLst/>
                        <a:latin typeface="Calibri" panose="020F0502020204030204" pitchFamily="34" charset="0"/>
                      </a:endParaRPr>
                    </a:p>
                  </a:txBody>
                  <a:tcPr marL="9525" marR="9525" marT="9525" marB="0" anchor="b">
                    <a:noFill/>
                  </a:tcPr>
                </a:tc>
              </a:tr>
              <a:tr h="427895">
                <a:tc>
                  <a:txBody>
                    <a:bodyPr/>
                    <a:lstStyle/>
                    <a:p>
                      <a:pPr algn="l" fontAlgn="b"/>
                      <a:r>
                        <a:rPr lang="en-US" sz="2800" u="none" strike="noStrike" dirty="0">
                          <a:solidFill>
                            <a:srgbClr val="53725C"/>
                          </a:solidFill>
                          <a:effectLst/>
                        </a:rPr>
                        <a:t>Personal &amp; Professional Education</a:t>
                      </a:r>
                      <a:endParaRPr lang="en-US" sz="2800" b="0" i="0" u="none" strike="noStrike" dirty="0">
                        <a:solidFill>
                          <a:srgbClr val="53725C"/>
                        </a:solidFill>
                        <a:effectLst/>
                        <a:latin typeface="Calibri" panose="020F0502020204030204" pitchFamily="34" charset="0"/>
                      </a:endParaRPr>
                    </a:p>
                  </a:txBody>
                  <a:tcPr marL="9525" marR="9525" marT="9525" marB="0" anchor="b">
                    <a:noFill/>
                  </a:tcPr>
                </a:tc>
                <a:tc>
                  <a:txBody>
                    <a:bodyPr/>
                    <a:lstStyle/>
                    <a:p>
                      <a:pPr algn="r" fontAlgn="b"/>
                      <a:r>
                        <a:rPr lang="en-US" sz="2800" u="none" strike="noStrike" dirty="0">
                          <a:solidFill>
                            <a:srgbClr val="53725C"/>
                          </a:solidFill>
                          <a:effectLst/>
                        </a:rPr>
                        <a:t>247</a:t>
                      </a:r>
                      <a:endParaRPr lang="en-US" sz="2800" b="0" i="0" u="none" strike="noStrike" dirty="0">
                        <a:solidFill>
                          <a:srgbClr val="53725C"/>
                        </a:solidFill>
                        <a:effectLst/>
                        <a:latin typeface="Calibri" panose="020F0502020204030204" pitchFamily="34" charset="0"/>
                      </a:endParaRPr>
                    </a:p>
                  </a:txBody>
                  <a:tcPr marL="9525" marR="9525" marT="9525" marB="0" anchor="b">
                    <a:noFill/>
                  </a:tcPr>
                </a:tc>
              </a:tr>
              <a:tr h="427895">
                <a:tc>
                  <a:txBody>
                    <a:bodyPr/>
                    <a:lstStyle/>
                    <a:p>
                      <a:pPr algn="l" fontAlgn="b"/>
                      <a:endParaRPr lang="en-US" sz="2800" b="0" i="0" u="none" strike="noStrike">
                        <a:solidFill>
                          <a:srgbClr val="53725C"/>
                        </a:solidFill>
                        <a:effectLst/>
                        <a:latin typeface="Calibri" panose="020F0502020204030204" pitchFamily="34" charset="0"/>
                      </a:endParaRPr>
                    </a:p>
                  </a:txBody>
                  <a:tcPr marL="9525" marR="9525" marT="9525" marB="0" anchor="b">
                    <a:noFill/>
                  </a:tcPr>
                </a:tc>
                <a:tc>
                  <a:txBody>
                    <a:bodyPr/>
                    <a:lstStyle/>
                    <a:p>
                      <a:pPr algn="l" fontAlgn="b"/>
                      <a:endParaRPr lang="en-US" sz="2800" b="0" i="0" u="none" strike="noStrike" dirty="0">
                        <a:solidFill>
                          <a:srgbClr val="53725C"/>
                        </a:solidFill>
                        <a:effectLst/>
                        <a:latin typeface="Calibri" panose="020F0502020204030204" pitchFamily="34" charset="0"/>
                      </a:endParaRPr>
                    </a:p>
                  </a:txBody>
                  <a:tcPr marL="9525" marR="9525" marT="9525" marB="0" anchor="b">
                    <a:noFill/>
                  </a:tcPr>
                </a:tc>
              </a:tr>
              <a:tr h="600231">
                <a:tc>
                  <a:txBody>
                    <a:bodyPr/>
                    <a:lstStyle/>
                    <a:p>
                      <a:pPr algn="l" fontAlgn="b"/>
                      <a:r>
                        <a:rPr lang="en-US" sz="2800" b="1" u="sng" strike="noStrike" dirty="0">
                          <a:solidFill>
                            <a:srgbClr val="53725C"/>
                          </a:solidFill>
                          <a:effectLst/>
                        </a:rPr>
                        <a:t>Grand Total, AY 12-13</a:t>
                      </a:r>
                      <a:endParaRPr lang="en-US" sz="2800" b="1" i="0" u="sng" strike="noStrike" dirty="0">
                        <a:solidFill>
                          <a:srgbClr val="53725C"/>
                        </a:solidFill>
                        <a:effectLst/>
                        <a:latin typeface="Calibri" panose="020F0502020204030204" pitchFamily="34" charset="0"/>
                      </a:endParaRPr>
                    </a:p>
                  </a:txBody>
                  <a:tcPr marL="9525" marR="9525" marT="9525" marB="0" anchor="b">
                    <a:noFill/>
                  </a:tcPr>
                </a:tc>
                <a:tc>
                  <a:txBody>
                    <a:bodyPr/>
                    <a:lstStyle/>
                    <a:p>
                      <a:pPr algn="r" fontAlgn="b"/>
                      <a:r>
                        <a:rPr lang="en-US" sz="2800" b="1" u="sng" strike="noStrike" dirty="0">
                          <a:solidFill>
                            <a:srgbClr val="53725C"/>
                          </a:solidFill>
                          <a:effectLst/>
                        </a:rPr>
                        <a:t>19,820</a:t>
                      </a:r>
                      <a:endParaRPr lang="en-US" sz="2800" b="1" i="0" u="sng" strike="noStrike" dirty="0">
                        <a:solidFill>
                          <a:srgbClr val="53725C"/>
                        </a:solidFill>
                        <a:effectLst/>
                        <a:latin typeface="Calibri" panose="020F0502020204030204" pitchFamily="34" charset="0"/>
                      </a:endParaRPr>
                    </a:p>
                  </a:txBody>
                  <a:tcPr marL="9525" marR="9525" marT="9525" marB="0" anchor="b">
                    <a:noFill/>
                  </a:tcPr>
                </a:tc>
              </a:tr>
            </a:tbl>
          </a:graphicData>
        </a:graphic>
      </p:graphicFrame>
    </p:spTree>
    <p:extLst>
      <p:ext uri="{BB962C8B-B14F-4D97-AF65-F5344CB8AC3E}">
        <p14:creationId xmlns:p14="http://schemas.microsoft.com/office/powerpoint/2010/main" val="18449669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extBox 2"/>
          <p:cNvSpPr txBox="1"/>
          <p:nvPr/>
        </p:nvSpPr>
        <p:spPr>
          <a:xfrm>
            <a:off x="218365" y="-473308"/>
            <a:ext cx="8642360" cy="1532727"/>
          </a:xfrm>
          <a:prstGeom prst="rect">
            <a:avLst/>
          </a:prstGeom>
        </p:spPr>
        <p:txBody>
          <a:bodyPr wrap="square" rtlCol="0" anchor="t">
            <a:spAutoFit/>
          </a:bodyPr>
          <a:lstStyle/>
          <a:p>
            <a:pPr marL="0" marR="0" indent="0" algn="ctr" defTabSz="914400" rtl="0" eaLnBrk="1" fontAlgn="base" latinLnBrk="0" hangingPunct="1">
              <a:lnSpc>
                <a:spcPct val="90000"/>
              </a:lnSpc>
              <a:spcBef>
                <a:spcPct val="0"/>
              </a:spcBef>
              <a:spcAft>
                <a:spcPct val="0"/>
              </a:spcAft>
              <a:buClrTx/>
              <a:buSzTx/>
              <a:buFontTx/>
              <a:buNone/>
              <a:tabLst/>
            </a:pPr>
            <a:endParaRPr kumimoji="0" lang="en-US" sz="3600" b="1" i="0" u="none" strike="noStrike" kern="0" cap="all" spc="0" normalizeH="0" baseline="0" noProof="0" dirty="0" smtClean="0">
              <a:ln>
                <a:noFill/>
              </a:ln>
              <a:effectLst/>
              <a:uLnTx/>
              <a:uFillTx/>
              <a:latin typeface="Arial Narrow" panose="020B0606020202030204" pitchFamily="34" charset="0"/>
              <a:ea typeface="+mj-ea"/>
              <a:cs typeface="Trajan Pro"/>
            </a:endParaRPr>
          </a:p>
          <a:p>
            <a:pPr marL="0" marR="0" indent="0" algn="ctr" defTabSz="914400" rtl="0" eaLnBrk="1" fontAlgn="base" latinLnBrk="0" hangingPunct="1">
              <a:lnSpc>
                <a:spcPct val="90000"/>
              </a:lnSpc>
              <a:spcBef>
                <a:spcPct val="0"/>
              </a:spcBef>
              <a:spcAft>
                <a:spcPct val="0"/>
              </a:spcAft>
              <a:buClrTx/>
              <a:buSzTx/>
              <a:buFontTx/>
              <a:buNone/>
              <a:tabLst/>
            </a:pPr>
            <a:r>
              <a:rPr kumimoji="0" lang="en-US" sz="4000" b="1" i="0" u="none" strike="noStrike" kern="0" spc="0" normalizeH="0" baseline="0" noProof="0" dirty="0" smtClean="0">
                <a:ln>
                  <a:noFill/>
                </a:ln>
                <a:solidFill>
                  <a:schemeClr val="bg1"/>
                </a:solidFill>
                <a:effectLst/>
                <a:uLnTx/>
                <a:uFillTx/>
                <a:latin typeface="Arial Narrow" panose="020B0606020202030204" pitchFamily="34" charset="0"/>
                <a:ea typeface="+mj-ea"/>
                <a:cs typeface="Trajan Pro"/>
              </a:rPr>
              <a:t>Workforce</a:t>
            </a:r>
            <a:r>
              <a:rPr kumimoji="0" lang="en-US" sz="4000" b="1" i="0" u="none" strike="noStrike" kern="0" spc="0" normalizeH="0" noProof="0" dirty="0" smtClean="0">
                <a:ln>
                  <a:noFill/>
                </a:ln>
                <a:solidFill>
                  <a:schemeClr val="bg1"/>
                </a:solidFill>
                <a:effectLst/>
                <a:uLnTx/>
                <a:uFillTx/>
                <a:latin typeface="Arial Narrow" panose="020B0606020202030204" pitchFamily="34" charset="0"/>
                <a:ea typeface="+mj-ea"/>
                <a:cs typeface="Trajan Pro"/>
              </a:rPr>
              <a:t> Development</a:t>
            </a:r>
            <a:endParaRPr kumimoji="0" lang="en-US" sz="4000" b="1" i="0" u="none" strike="noStrike" kern="0" spc="0" normalizeH="0" baseline="0" noProof="0" dirty="0" smtClean="0">
              <a:ln>
                <a:noFill/>
              </a:ln>
              <a:solidFill>
                <a:schemeClr val="bg1"/>
              </a:solidFill>
              <a:effectLst/>
              <a:uLnTx/>
              <a:uFillTx/>
              <a:latin typeface="Arial Narrow" panose="020B0606020202030204" pitchFamily="34" charset="0"/>
              <a:ea typeface="+mj-ea"/>
              <a:cs typeface="Trajan Pro"/>
            </a:endParaRPr>
          </a:p>
          <a:p>
            <a:pPr marL="0" marR="0" indent="0" algn="ctr" defTabSz="914400" rtl="0" eaLnBrk="1" fontAlgn="base" latinLnBrk="0" hangingPunct="1">
              <a:lnSpc>
                <a:spcPct val="90000"/>
              </a:lnSpc>
              <a:spcBef>
                <a:spcPct val="0"/>
              </a:spcBef>
              <a:spcAft>
                <a:spcPct val="0"/>
              </a:spcAft>
              <a:buClrTx/>
              <a:buSzTx/>
              <a:buFontTx/>
              <a:buNone/>
              <a:tabLst/>
            </a:pPr>
            <a:endParaRPr lang="en-US" sz="2800" kern="0" cap="all" dirty="0">
              <a:solidFill>
                <a:schemeClr val="tx2"/>
              </a:solidFill>
              <a:latin typeface="Arial Narrow" panose="020B0606020202030204" pitchFamily="34" charset="0"/>
              <a:ea typeface="+mj-ea"/>
              <a:cs typeface="Trajan Pro"/>
            </a:endParaRPr>
          </a:p>
        </p:txBody>
      </p:sp>
      <p:sp>
        <p:nvSpPr>
          <p:cNvPr id="6" name="Rectangle 5"/>
          <p:cNvSpPr/>
          <p:nvPr/>
        </p:nvSpPr>
        <p:spPr>
          <a:xfrm>
            <a:off x="2149112" y="1192770"/>
            <a:ext cx="9260114" cy="5386090"/>
          </a:xfrm>
          <a:prstGeom prst="rect">
            <a:avLst/>
          </a:prstGeom>
        </p:spPr>
        <p:txBody>
          <a:bodyPr wrap="square">
            <a:spAutoFit/>
          </a:bodyPr>
          <a:lstStyle/>
          <a:p>
            <a:pPr marL="0" marR="0">
              <a:spcBef>
                <a:spcPts val="0"/>
              </a:spcBef>
              <a:spcAft>
                <a:spcPts val="0"/>
              </a:spcAft>
              <a:tabLst>
                <a:tab pos="2057400" algn="r"/>
                <a:tab pos="2914650" algn="r"/>
                <a:tab pos="4114800" algn="r"/>
              </a:tabLst>
            </a:pPr>
            <a:r>
              <a:rPr lang="en-US" sz="1200" b="1"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	COMP	OPEN	2013 JOBS</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AG SCIENCE	230	80	2,604</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ARCHITECTURE	74	33	587</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COMMUNICATIONS	254	122	882</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b="1"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INFORMATION TECHNOLOGY</a:t>
            </a:r>
            <a:r>
              <a:rPr lang="en-US" sz="1400" b="1"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	120	1,066	16,288</a:t>
            </a:r>
            <a:endParaRPr lang="en-US" sz="1400" b="1"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COSMETOLOGY / NAIL /CARE	243	44	850</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b="1"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CULINARY ARTS</a:t>
            </a:r>
            <a:r>
              <a:rPr lang="en-US" sz="1400" b="1"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	19	167	2,513</a:t>
            </a:r>
            <a:endParaRPr lang="en-US" sz="1600" b="1"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EDUCATION	545	1,389	24,057</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ENGINEERING	388	351	5,205</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ENGINEERING TECHNOLOGY	302	74	1,342</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LITERATURE	208	189	2,601</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CONSUMER SCIENCE	193	401	4,977</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LEGAL	161	129	2,437</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LIBERAL ARTS	510	171	2,464</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LIFE SCIENCE	234	48	671</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MATH	50	22	234</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RECREATION MGT / SCIENCE	227	82	1,466</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PHILOSOPHY AND RELIGION	80	181	2,675</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PHYSICAL SCIENCES	139	221	3,000</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PROTECTIVE SERVICES	178	65	1,662</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PUBLIC ADMINISTRATION	69	404	6,814</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SOCIAL SCIENCES	444	23	315</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b="1"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SKILLED TRADES</a:t>
            </a:r>
            <a:r>
              <a:rPr lang="en-US" sz="1400" b="1"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	87	1,070	16,346</a:t>
            </a:r>
            <a:endParaRPr lang="en-US" sz="1400" b="1"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ARTS	240	105	1,037</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HEALTHCARE	950	1,608	23,891</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BUSINESS	1,506	4,879	65,795</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History, General	93	0	2</a:t>
            </a:r>
            <a:endParaRPr lang="en-US" sz="1400" dirty="0">
              <a:solidFill>
                <a:srgbClr val="53725C"/>
              </a:solidFill>
              <a:latin typeface="Arial Narrow" panose="020B0606020202030204" pitchFamily="34" charset="0"/>
              <a:ea typeface="Calibri" panose="020F0502020204030204" pitchFamily="34" charset="0"/>
              <a:cs typeface="Times New Roman" panose="02020603050405020304" pitchFamily="18" charset="0"/>
            </a:endParaRPr>
          </a:p>
          <a:p>
            <a:pPr marL="0" marR="0">
              <a:spcBef>
                <a:spcPts val="0"/>
              </a:spcBef>
              <a:spcAft>
                <a:spcPts val="0"/>
              </a:spcAft>
              <a:tabLst>
                <a:tab pos="2057400" algn="r"/>
                <a:tab pos="2914650" algn="r"/>
                <a:tab pos="4114800" algn="r"/>
              </a:tabLst>
            </a:pPr>
            <a:r>
              <a:rPr lang="en-US" sz="1200" u="sng" dirty="0">
                <a:solidFill>
                  <a:srgbClr val="53725C"/>
                </a:solidFill>
                <a:latin typeface="Arial Narrow" panose="020B0606020202030204" pitchFamily="34" charset="0"/>
                <a:ea typeface="Times New Roman" panose="02020603050405020304" pitchFamily="18" charset="0"/>
                <a:cs typeface="Times New Roman" panose="02020603050405020304" pitchFamily="18" charset="0"/>
              </a:rPr>
              <a:t>TOTALS	7544	12924	190,715</a:t>
            </a:r>
            <a:endParaRPr lang="en-US" sz="1400" dirty="0">
              <a:solidFill>
                <a:srgbClr val="53725C"/>
              </a:solidFill>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2703725" y="823438"/>
            <a:ext cx="4818743" cy="369332"/>
          </a:xfrm>
          <a:prstGeom prst="rect">
            <a:avLst/>
          </a:prstGeom>
        </p:spPr>
        <p:txBody>
          <a:bodyPr wrap="square" rtlCol="0" anchor="t">
            <a:spAutoFit/>
          </a:bodyPr>
          <a:lstStyle/>
          <a:p>
            <a:pPr marL="0" marR="0" indent="0" algn="l" defTabSz="914400" rtl="0" eaLnBrk="1" fontAlgn="base" latinLnBrk="0" hangingPunct="1">
              <a:lnSpc>
                <a:spcPct val="90000"/>
              </a:lnSpc>
              <a:spcBef>
                <a:spcPct val="0"/>
              </a:spcBef>
              <a:spcAft>
                <a:spcPct val="0"/>
              </a:spcAft>
              <a:buClrTx/>
              <a:buSzTx/>
              <a:buFontTx/>
              <a:buNone/>
              <a:tabLst/>
            </a:pPr>
            <a:r>
              <a:rPr lang="en-US" sz="1900" b="1" u="sng" kern="0" cap="all" dirty="0" smtClean="0">
                <a:solidFill>
                  <a:srgbClr val="53725C"/>
                </a:solidFill>
                <a:latin typeface="Arial Narrow" panose="020B0606020202030204" pitchFamily="34" charset="0"/>
                <a:ea typeface="+mj-ea"/>
                <a:cs typeface="Trajan Pro"/>
              </a:rPr>
              <a:t>Job Openings &amp; Completers</a:t>
            </a:r>
            <a:endParaRPr kumimoji="0" lang="en-US" b="1" i="0" u="sng" strike="noStrike" kern="0" cap="all" spc="0" normalizeH="0" baseline="0" noProof="0" dirty="0" smtClean="0">
              <a:ln>
                <a:noFill/>
              </a:ln>
              <a:solidFill>
                <a:srgbClr val="53725C"/>
              </a:solidFill>
              <a:effectLst/>
              <a:uLnTx/>
              <a:uFillTx/>
              <a:latin typeface="Arial Narrow" panose="020B0606020202030204" pitchFamily="34" charset="0"/>
              <a:ea typeface="+mj-ea"/>
              <a:cs typeface="Trajan Pro"/>
            </a:endParaRPr>
          </a:p>
        </p:txBody>
      </p:sp>
      <p:sp>
        <p:nvSpPr>
          <p:cNvPr id="9" name="Left Arrow 8"/>
          <p:cNvSpPr/>
          <p:nvPr/>
        </p:nvSpPr>
        <p:spPr bwMode="auto">
          <a:xfrm>
            <a:off x="6517575" y="1737040"/>
            <a:ext cx="1714500" cy="619125"/>
          </a:xfrm>
          <a:prstGeom prst="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112" charset="0"/>
            </a:endParaRPr>
          </a:p>
        </p:txBody>
      </p:sp>
      <p:sp>
        <p:nvSpPr>
          <p:cNvPr id="16" name="Left Arrow 15"/>
          <p:cNvSpPr/>
          <p:nvPr/>
        </p:nvSpPr>
        <p:spPr bwMode="auto">
          <a:xfrm>
            <a:off x="6517575" y="5146990"/>
            <a:ext cx="1714500" cy="619125"/>
          </a:xfrm>
          <a:prstGeom prst="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112" charset="0"/>
            </a:endParaRPr>
          </a:p>
        </p:txBody>
      </p:sp>
      <p:sp>
        <p:nvSpPr>
          <p:cNvPr id="17" name="Left Arrow 16"/>
          <p:cNvSpPr/>
          <p:nvPr/>
        </p:nvSpPr>
        <p:spPr bwMode="auto">
          <a:xfrm rot="10800000">
            <a:off x="408865" y="2184715"/>
            <a:ext cx="1714500" cy="619125"/>
          </a:xfrm>
          <a:prstGeom prst="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112" charset="0"/>
            </a:endParaRPr>
          </a:p>
        </p:txBody>
      </p:sp>
      <p:sp>
        <p:nvSpPr>
          <p:cNvPr id="2" name="TextBox 1"/>
          <p:cNvSpPr txBox="1"/>
          <p:nvPr/>
        </p:nvSpPr>
        <p:spPr>
          <a:xfrm>
            <a:off x="1460175" y="6555884"/>
            <a:ext cx="8076550" cy="286232"/>
          </a:xfrm>
          <a:prstGeom prst="rect">
            <a:avLst/>
          </a:prstGeom>
        </p:spPr>
        <p:txBody>
          <a:bodyPr wrap="square" rtlCol="0" anchor="t">
            <a:spAutoFit/>
          </a:bodyPr>
          <a:lstStyle/>
          <a:p>
            <a:pPr marL="0" marR="0" indent="0" algn="l" defTabSz="914400" rtl="0" eaLnBrk="1" fontAlgn="base" latinLnBrk="0" hangingPunct="1">
              <a:lnSpc>
                <a:spcPct val="90000"/>
              </a:lnSpc>
              <a:spcBef>
                <a:spcPct val="0"/>
              </a:spcBef>
              <a:spcAft>
                <a:spcPct val="0"/>
              </a:spcAft>
              <a:buClrTx/>
              <a:buSzTx/>
              <a:buFontTx/>
              <a:buNone/>
              <a:tabLst/>
            </a:pPr>
            <a:r>
              <a:rPr lang="en-US" sz="1400" i="1" kern="0" noProof="0" dirty="0" smtClean="0">
                <a:solidFill>
                  <a:srgbClr val="418014"/>
                </a:solidFill>
                <a:latin typeface="+mn-lt"/>
                <a:ea typeface="+mj-ea"/>
                <a:cs typeface="Trajan Pro"/>
              </a:rPr>
              <a:t>*Job Openings In NWA MSA Prepared By Northwest Arkansas Council</a:t>
            </a:r>
            <a:endParaRPr kumimoji="0" lang="en-US" sz="1400" i="1" u="none" strike="noStrike" kern="0" spc="0" normalizeH="0" baseline="0" noProof="0" dirty="0" smtClean="0">
              <a:ln>
                <a:noFill/>
              </a:ln>
              <a:solidFill>
                <a:srgbClr val="418014"/>
              </a:solidFill>
              <a:effectLst/>
              <a:uLnTx/>
              <a:uFillTx/>
              <a:latin typeface="+mn-lt"/>
              <a:ea typeface="+mj-ea"/>
              <a:cs typeface="Trajan Pro"/>
            </a:endParaRPr>
          </a:p>
        </p:txBody>
      </p:sp>
    </p:spTree>
    <p:extLst>
      <p:ext uri="{BB962C8B-B14F-4D97-AF65-F5344CB8AC3E}">
        <p14:creationId xmlns:p14="http://schemas.microsoft.com/office/powerpoint/2010/main" val="7247314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extBox 2"/>
          <p:cNvSpPr txBox="1"/>
          <p:nvPr/>
        </p:nvSpPr>
        <p:spPr>
          <a:xfrm>
            <a:off x="218365" y="-473308"/>
            <a:ext cx="8642360" cy="1477328"/>
          </a:xfrm>
          <a:prstGeom prst="rect">
            <a:avLst/>
          </a:prstGeom>
        </p:spPr>
        <p:txBody>
          <a:bodyPr wrap="square" rtlCol="0" anchor="t">
            <a:spAutoFit/>
          </a:bodyPr>
          <a:lstStyle/>
          <a:p>
            <a:pPr marL="0" marR="0" indent="0" algn="ctr" defTabSz="914400" rtl="0" eaLnBrk="1" fontAlgn="base" latinLnBrk="0" hangingPunct="1">
              <a:lnSpc>
                <a:spcPct val="90000"/>
              </a:lnSpc>
              <a:spcBef>
                <a:spcPct val="0"/>
              </a:spcBef>
              <a:spcAft>
                <a:spcPct val="0"/>
              </a:spcAft>
              <a:buClrTx/>
              <a:buSzTx/>
              <a:buFontTx/>
              <a:buNone/>
              <a:tabLst/>
            </a:pPr>
            <a:endParaRPr kumimoji="0" lang="en-US" sz="3600" b="1" i="0" u="none" strike="noStrike" kern="0" cap="all" spc="0" normalizeH="0" baseline="0" noProof="0" dirty="0" smtClean="0">
              <a:ln>
                <a:noFill/>
              </a:ln>
              <a:effectLst/>
              <a:uLnTx/>
              <a:uFillTx/>
              <a:latin typeface="Arial Narrow" panose="020B0606020202030204" pitchFamily="34" charset="0"/>
              <a:ea typeface="+mj-ea"/>
              <a:cs typeface="Trajan Pro"/>
            </a:endParaRPr>
          </a:p>
          <a:p>
            <a:pPr marL="0" marR="0" indent="0" algn="ctr" defTabSz="914400" rtl="0" eaLnBrk="1" fontAlgn="base" latinLnBrk="0" hangingPunct="1">
              <a:lnSpc>
                <a:spcPct val="90000"/>
              </a:lnSpc>
              <a:spcBef>
                <a:spcPct val="0"/>
              </a:spcBef>
              <a:spcAft>
                <a:spcPct val="0"/>
              </a:spcAft>
              <a:buClrTx/>
              <a:buSzTx/>
              <a:buFontTx/>
              <a:buNone/>
              <a:tabLst/>
            </a:pPr>
            <a:r>
              <a:rPr kumimoji="0" lang="en-US" sz="3600" b="1" i="0" u="none" strike="noStrike" kern="0" spc="0" normalizeH="0" baseline="0" noProof="0" dirty="0" smtClean="0">
                <a:ln>
                  <a:noFill/>
                </a:ln>
                <a:solidFill>
                  <a:schemeClr val="bg1"/>
                </a:solidFill>
                <a:effectLst/>
                <a:uLnTx/>
                <a:uFillTx/>
                <a:latin typeface="Arial Narrow" panose="020B0606020202030204" pitchFamily="34" charset="0"/>
                <a:ea typeface="+mj-ea"/>
                <a:cs typeface="Trajan Pro"/>
              </a:rPr>
              <a:t>“</a:t>
            </a:r>
            <a:r>
              <a:rPr kumimoji="0" lang="en-US" sz="3600" b="1" i="0" u="none" strike="noStrike" kern="0" spc="0" normalizeH="0" baseline="0" noProof="0" dirty="0" err="1" smtClean="0">
                <a:ln>
                  <a:noFill/>
                </a:ln>
                <a:solidFill>
                  <a:schemeClr val="bg1"/>
                </a:solidFill>
                <a:effectLst/>
                <a:uLnTx/>
                <a:uFillTx/>
                <a:latin typeface="Arial Narrow" panose="020B0606020202030204" pitchFamily="34" charset="0"/>
                <a:ea typeface="+mj-ea"/>
                <a:cs typeface="Trajan Pro"/>
              </a:rPr>
              <a:t>Attainers</a:t>
            </a:r>
            <a:r>
              <a:rPr kumimoji="0" lang="en-US" sz="3600" b="1" i="0" u="none" strike="noStrike" kern="0" spc="0" normalizeH="0" baseline="0" noProof="0" dirty="0" smtClean="0">
                <a:ln>
                  <a:noFill/>
                </a:ln>
                <a:solidFill>
                  <a:schemeClr val="bg1"/>
                </a:solidFill>
                <a:effectLst/>
                <a:uLnTx/>
                <a:uFillTx/>
                <a:latin typeface="Arial Narrow" panose="020B0606020202030204" pitchFamily="34" charset="0"/>
                <a:ea typeface="+mj-ea"/>
                <a:cs typeface="Trajan Pro"/>
              </a:rPr>
              <a:t>” Who Remain &amp; Work in</a:t>
            </a:r>
            <a:r>
              <a:rPr kumimoji="0" lang="en-US" sz="3600" b="1" i="0" u="none" strike="noStrike" kern="0" spc="0" normalizeH="0" noProof="0" dirty="0" smtClean="0">
                <a:ln>
                  <a:noFill/>
                </a:ln>
                <a:solidFill>
                  <a:schemeClr val="bg1"/>
                </a:solidFill>
                <a:effectLst/>
                <a:uLnTx/>
                <a:uFillTx/>
                <a:latin typeface="Arial Narrow" panose="020B0606020202030204" pitchFamily="34" charset="0"/>
                <a:ea typeface="+mj-ea"/>
                <a:cs typeface="Trajan Pro"/>
              </a:rPr>
              <a:t> Arkansas</a:t>
            </a:r>
            <a:endParaRPr kumimoji="0" lang="en-US" sz="3600" b="1" i="0" u="none" strike="noStrike" kern="0" spc="0" normalizeH="0" baseline="0" noProof="0" dirty="0" smtClean="0">
              <a:ln>
                <a:noFill/>
              </a:ln>
              <a:solidFill>
                <a:schemeClr val="bg1"/>
              </a:solidFill>
              <a:effectLst/>
              <a:uLnTx/>
              <a:uFillTx/>
              <a:latin typeface="Arial Narrow" panose="020B0606020202030204" pitchFamily="34" charset="0"/>
              <a:ea typeface="+mj-ea"/>
              <a:cs typeface="Trajan Pro"/>
            </a:endParaRPr>
          </a:p>
          <a:p>
            <a:pPr marL="0" marR="0" indent="0" algn="ctr" defTabSz="914400" rtl="0" eaLnBrk="1" fontAlgn="base" latinLnBrk="0" hangingPunct="1">
              <a:lnSpc>
                <a:spcPct val="90000"/>
              </a:lnSpc>
              <a:spcBef>
                <a:spcPct val="0"/>
              </a:spcBef>
              <a:spcAft>
                <a:spcPct val="0"/>
              </a:spcAft>
              <a:buClrTx/>
              <a:buSzTx/>
              <a:buFontTx/>
              <a:buNone/>
              <a:tabLst/>
            </a:pPr>
            <a:endParaRPr lang="en-US" sz="2400" kern="0" cap="all" dirty="0">
              <a:solidFill>
                <a:schemeClr val="tx2"/>
              </a:solidFill>
              <a:latin typeface="Arial Narrow" panose="020B0606020202030204" pitchFamily="34" charset="0"/>
              <a:ea typeface="+mj-ea"/>
              <a:cs typeface="Trajan Pro"/>
            </a:endParaRPr>
          </a:p>
        </p:txBody>
      </p:sp>
      <p:sp>
        <p:nvSpPr>
          <p:cNvPr id="9" name="Left Arrow 8"/>
          <p:cNvSpPr/>
          <p:nvPr/>
        </p:nvSpPr>
        <p:spPr bwMode="auto">
          <a:xfrm>
            <a:off x="6562025" y="1571940"/>
            <a:ext cx="1714500" cy="619125"/>
          </a:xfrm>
          <a:prstGeom prst="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112" charset="0"/>
            </a:endParaRPr>
          </a:p>
        </p:txBody>
      </p:sp>
      <p:sp>
        <p:nvSpPr>
          <p:cNvPr id="16" name="Left Arrow 15"/>
          <p:cNvSpPr/>
          <p:nvPr/>
        </p:nvSpPr>
        <p:spPr bwMode="auto">
          <a:xfrm>
            <a:off x="6562025" y="2556190"/>
            <a:ext cx="1714500" cy="619125"/>
          </a:xfrm>
          <a:prstGeom prst="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112" charset="0"/>
            </a:endParaRPr>
          </a:p>
        </p:txBody>
      </p:sp>
      <p:graphicFrame>
        <p:nvGraphicFramePr>
          <p:cNvPr id="2" name="Table 1"/>
          <p:cNvGraphicFramePr>
            <a:graphicFrameLocks noGrp="1"/>
          </p:cNvGraphicFramePr>
          <p:nvPr>
            <p:extLst>
              <p:ext uri="{D42A27DB-BD31-4B8C-83A1-F6EECF244321}">
                <p14:modId xmlns:p14="http://schemas.microsoft.com/office/powerpoint/2010/main" val="781005920"/>
              </p:ext>
            </p:extLst>
          </p:nvPr>
        </p:nvGraphicFramePr>
        <p:xfrm>
          <a:off x="658811" y="1123156"/>
          <a:ext cx="5816602" cy="4192905"/>
        </p:xfrm>
        <a:graphic>
          <a:graphicData uri="http://schemas.openxmlformats.org/drawingml/2006/table">
            <a:tbl>
              <a:tblPr/>
              <a:tblGrid>
                <a:gridCol w="1390926"/>
                <a:gridCol w="1390926"/>
                <a:gridCol w="606950"/>
                <a:gridCol w="606950"/>
                <a:gridCol w="606950"/>
                <a:gridCol w="606950"/>
                <a:gridCol w="606950"/>
              </a:tblGrid>
              <a:tr h="190500">
                <a:tc>
                  <a:txBody>
                    <a:bodyPr/>
                    <a:lstStyle/>
                    <a:p>
                      <a:pPr algn="ctr" fontAlgn="t"/>
                      <a:r>
                        <a:rPr lang="en-US" sz="1000" b="1" i="0" u="none" strike="noStrike" dirty="0">
                          <a:solidFill>
                            <a:srgbClr val="000000"/>
                          </a:solidFill>
                          <a:effectLst/>
                          <a:latin typeface="Times New Roman" panose="02020603050405020304" pitchFamily="18"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395C63"/>
                      </a:solidFill>
                      <a:prstDash val="solid"/>
                      <a:round/>
                      <a:headEnd type="none" w="med" len="med"/>
                      <a:tailEnd type="none" w="med" len="med"/>
                    </a:lnB>
                    <a:solidFill>
                      <a:srgbClr val="678A26"/>
                    </a:solidFill>
                  </a:tcPr>
                </a:tc>
                <a:tc>
                  <a:txBody>
                    <a:bodyPr/>
                    <a:lstStyle/>
                    <a:p>
                      <a:pPr algn="ctr" fontAlgn="t"/>
                      <a:r>
                        <a:rPr lang="en-US" sz="1000" b="1" i="0" u="none" strike="noStrike">
                          <a:solidFill>
                            <a:srgbClr val="000000"/>
                          </a:solidFill>
                          <a:effectLst/>
                          <a:latin typeface="Times New Roman" panose="02020603050405020304" pitchFamily="18"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395C63"/>
                      </a:solidFill>
                      <a:prstDash val="solid"/>
                      <a:round/>
                      <a:headEnd type="none" w="med" len="med"/>
                      <a:tailEnd type="none" w="med" len="med"/>
                    </a:lnB>
                    <a:solidFill>
                      <a:srgbClr val="678A26"/>
                    </a:solidFill>
                  </a:tcPr>
                </a:tc>
                <a:tc gridSpan="5">
                  <a:txBody>
                    <a:bodyPr/>
                    <a:lstStyle/>
                    <a:p>
                      <a:pPr algn="ctr" fontAlgn="t"/>
                      <a:r>
                        <a:rPr lang="en-US" sz="1200" b="1" i="0" u="none" strike="noStrike" dirty="0">
                          <a:solidFill>
                            <a:srgbClr val="FFFFFF"/>
                          </a:solidFill>
                          <a:effectLst/>
                          <a:latin typeface="Arial" panose="020B0604020202020204" pitchFamily="34" charset="0"/>
                        </a:rPr>
                        <a:t>“RECENT ATTAINERS”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78A2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0500">
                <a:tc>
                  <a:txBody>
                    <a:bodyPr/>
                    <a:lstStyle/>
                    <a:p>
                      <a:pPr algn="ctr" fontAlgn="t"/>
                      <a:r>
                        <a:rPr lang="en-US" sz="1000" b="1" i="0" u="none" strike="noStrike">
                          <a:solidFill>
                            <a:srgbClr val="000000"/>
                          </a:solidFill>
                          <a:effectLst/>
                          <a:latin typeface="Times New Roman" panose="02020603050405020304" pitchFamily="18"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395C63"/>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78A26"/>
                    </a:solidFill>
                  </a:tcPr>
                </a:tc>
                <a:tc>
                  <a:txBody>
                    <a:bodyPr/>
                    <a:lstStyle/>
                    <a:p>
                      <a:pPr algn="ctr" fontAlgn="t"/>
                      <a:r>
                        <a:rPr lang="en-US" sz="1000" b="1" i="0" u="none" strike="noStrike">
                          <a:solidFill>
                            <a:srgbClr val="000000"/>
                          </a:solidFill>
                          <a:effectLst/>
                          <a:latin typeface="Times New Roman" panose="02020603050405020304" pitchFamily="18"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395C63"/>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78A26"/>
                    </a:solidFill>
                  </a:tcPr>
                </a:tc>
                <a:tc>
                  <a:txBody>
                    <a:bodyPr/>
                    <a:lstStyle/>
                    <a:p>
                      <a:pPr algn="ctr" fontAlgn="t"/>
                      <a:r>
                        <a:rPr lang="en-US" sz="1000" b="1" i="0" u="none" strike="noStrike">
                          <a:solidFill>
                            <a:srgbClr val="FFFFFF"/>
                          </a:solidFill>
                          <a:effectLst/>
                          <a:latin typeface="Arial" panose="020B0604020202020204" pitchFamily="34" charset="0"/>
                        </a:rPr>
                        <a:t>2007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78A26"/>
                    </a:solidFill>
                  </a:tcPr>
                </a:tc>
                <a:tc>
                  <a:txBody>
                    <a:bodyPr/>
                    <a:lstStyle/>
                    <a:p>
                      <a:pPr algn="ctr" fontAlgn="t"/>
                      <a:r>
                        <a:rPr lang="en-US" sz="1000" b="1" i="0" u="none" strike="noStrike">
                          <a:solidFill>
                            <a:srgbClr val="FFFFFF"/>
                          </a:solidFill>
                          <a:effectLst/>
                          <a:latin typeface="Arial" panose="020B0604020202020204" pitchFamily="34" charset="0"/>
                        </a:rPr>
                        <a:t>2008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78A26"/>
                    </a:solidFill>
                  </a:tcPr>
                </a:tc>
                <a:tc>
                  <a:txBody>
                    <a:bodyPr/>
                    <a:lstStyle/>
                    <a:p>
                      <a:pPr algn="ctr" fontAlgn="t"/>
                      <a:r>
                        <a:rPr lang="en-US" sz="1000" b="1" i="0" u="none" strike="noStrike">
                          <a:solidFill>
                            <a:srgbClr val="FFFFFF"/>
                          </a:solidFill>
                          <a:effectLst/>
                          <a:latin typeface="Arial" panose="020B0604020202020204" pitchFamily="34" charset="0"/>
                        </a:rPr>
                        <a:t>2009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78A26"/>
                    </a:solidFill>
                  </a:tcPr>
                </a:tc>
                <a:tc>
                  <a:txBody>
                    <a:bodyPr/>
                    <a:lstStyle/>
                    <a:p>
                      <a:pPr algn="ctr" fontAlgn="t"/>
                      <a:r>
                        <a:rPr lang="en-US" sz="1000" b="1" i="0" u="none" strike="noStrike">
                          <a:solidFill>
                            <a:srgbClr val="FFFFFF"/>
                          </a:solidFill>
                          <a:effectLst/>
                          <a:latin typeface="Arial" panose="020B0604020202020204" pitchFamily="34" charset="0"/>
                        </a:rPr>
                        <a:t>2010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78A26"/>
                    </a:solidFill>
                  </a:tcPr>
                </a:tc>
                <a:tc>
                  <a:txBody>
                    <a:bodyPr/>
                    <a:lstStyle/>
                    <a:p>
                      <a:pPr algn="ctr" fontAlgn="t"/>
                      <a:r>
                        <a:rPr lang="en-US" sz="1000" b="1" i="0" u="none" strike="noStrike">
                          <a:solidFill>
                            <a:srgbClr val="FFFFFF"/>
                          </a:solidFill>
                          <a:effectLst/>
                          <a:latin typeface="Arial" panose="020B0604020202020204" pitchFamily="34" charset="0"/>
                        </a:rPr>
                        <a:t>2011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78A26"/>
                    </a:solidFill>
                  </a:tcPr>
                </a:tc>
              </a:tr>
              <a:tr h="238125">
                <a:tc rowSpan="2">
                  <a:txBody>
                    <a:bodyPr/>
                    <a:lstStyle/>
                    <a:p>
                      <a:pPr algn="ctr" fontAlgn="ctr"/>
                      <a:r>
                        <a:rPr lang="en-US" sz="1050" b="1" i="0" u="none" strike="noStrike" dirty="0">
                          <a:solidFill>
                            <a:srgbClr val="000000"/>
                          </a:solidFill>
                          <a:effectLst/>
                          <a:latin typeface="Arial" panose="020B0604020202020204" pitchFamily="34" charset="0"/>
                        </a:rPr>
                        <a:t>Technical Certificate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 of Individuals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1,489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1,615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1,743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2,064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2,326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r>
              <a:tr h="238125">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in AR after 1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dirty="0">
                          <a:solidFill>
                            <a:srgbClr val="000000"/>
                          </a:solidFill>
                          <a:effectLst/>
                          <a:latin typeface="Arial" panose="020B0604020202020204" pitchFamily="34" charset="0"/>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38125">
                <a:tc rowSpan="2">
                  <a:txBody>
                    <a:bodyPr/>
                    <a:lstStyle/>
                    <a:p>
                      <a:pPr algn="ctr" fontAlgn="ctr"/>
                      <a:r>
                        <a:rPr lang="en-US" sz="1000" b="0" i="0" u="none" strike="noStrike">
                          <a:solidFill>
                            <a:srgbClr val="000000"/>
                          </a:solidFill>
                          <a:effectLst/>
                          <a:latin typeface="Arial" panose="020B0604020202020204" pitchFamily="34" charset="0"/>
                        </a:rPr>
                        <a:t>Some College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of Individuals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23,846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24,805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25,116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29,199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33,457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in AR after 1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rowSpan="2">
                  <a:txBody>
                    <a:bodyPr/>
                    <a:lstStyle/>
                    <a:p>
                      <a:pPr algn="ctr" fontAlgn="ctr"/>
                      <a:r>
                        <a:rPr lang="en-US" sz="1050" b="1" i="0" u="none" strike="noStrike" dirty="0">
                          <a:solidFill>
                            <a:srgbClr val="000000"/>
                          </a:solidFill>
                          <a:effectLst/>
                          <a:latin typeface="Arial" panose="020B0604020202020204" pitchFamily="34" charset="0"/>
                        </a:rPr>
                        <a:t>Associate’s Degree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 of Individuals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3,431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3,313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4,109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4,885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7,043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r>
              <a:tr h="238125">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in AR after 1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dirty="0">
                          <a:solidFill>
                            <a:srgbClr val="000000"/>
                          </a:solidFill>
                          <a:effectLst/>
                          <a:latin typeface="Arial" panose="020B0604020202020204" pitchFamily="34" charset="0"/>
                        </a:rPr>
                        <a:t>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38125">
                <a:tc rowSpan="2">
                  <a:txBody>
                    <a:bodyPr/>
                    <a:lstStyle/>
                    <a:p>
                      <a:pPr algn="ctr" fontAlgn="ctr"/>
                      <a:r>
                        <a:rPr lang="en-US" sz="1000" b="0" i="0" u="none" strike="noStrike">
                          <a:solidFill>
                            <a:srgbClr val="000000"/>
                          </a:solidFill>
                          <a:effectLst/>
                          <a:latin typeface="Arial" panose="020B0604020202020204" pitchFamily="34" charset="0"/>
                        </a:rPr>
                        <a:t>Bachelor’s Degree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of Individuals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10,982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10,972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11,451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12,614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14,568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in AR after 1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rowSpan="2">
                  <a:txBody>
                    <a:bodyPr/>
                    <a:lstStyle/>
                    <a:p>
                      <a:pPr algn="ctr" fontAlgn="ctr"/>
                      <a:r>
                        <a:rPr lang="en-US" sz="1000" b="0" i="0" u="none" strike="noStrike">
                          <a:solidFill>
                            <a:srgbClr val="000000"/>
                          </a:solidFill>
                          <a:effectLst/>
                          <a:latin typeface="Arial" panose="020B0604020202020204" pitchFamily="34" charset="0"/>
                        </a:rPr>
                        <a:t>Master’s Degree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 of Individuals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2,951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3,291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3,519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4,070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5,116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r>
              <a:tr h="238125">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in AR after 1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r>
              <a:tr h="238125">
                <a:tc rowSpan="2">
                  <a:txBody>
                    <a:bodyPr/>
                    <a:lstStyle/>
                    <a:p>
                      <a:pPr algn="ctr" fontAlgn="ctr"/>
                      <a:r>
                        <a:rPr lang="en-US" sz="1000" b="0" i="0" u="none" strike="noStrike">
                          <a:solidFill>
                            <a:srgbClr val="000000"/>
                          </a:solidFill>
                          <a:effectLst/>
                          <a:latin typeface="Arial" panose="020B0604020202020204" pitchFamily="34" charset="0"/>
                        </a:rPr>
                        <a:t>Post Master’s Certificate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of Individuals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Arial" panose="020B0604020202020204" pitchFamily="34" charset="0"/>
                        </a:rPr>
                        <a:t>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in AR after 1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rowSpan="2">
                  <a:txBody>
                    <a:bodyPr/>
                    <a:lstStyle/>
                    <a:p>
                      <a:pPr algn="ctr" fontAlgn="ctr"/>
                      <a:r>
                        <a:rPr lang="en-US" sz="1000" b="0" i="0" u="none" strike="noStrike">
                          <a:solidFill>
                            <a:srgbClr val="000000"/>
                          </a:solidFill>
                          <a:effectLst/>
                          <a:latin typeface="Arial" panose="020B0604020202020204" pitchFamily="34" charset="0"/>
                        </a:rPr>
                        <a:t>Doctoral 1st Professional Degree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 of Individuals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498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485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506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585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579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r>
              <a:tr h="238125">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in AR after 1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c>
                  <a:txBody>
                    <a:bodyPr/>
                    <a:lstStyle/>
                    <a:p>
                      <a:pPr algn="l" fontAlgn="ctr"/>
                      <a:r>
                        <a:rPr lang="en-US" sz="1000" b="0" i="0" u="none" strike="noStrike">
                          <a:solidFill>
                            <a:srgbClr val="000000"/>
                          </a:solidFill>
                          <a:effectLst/>
                          <a:latin typeface="Arial" panose="020B0604020202020204" pitchFamily="34" charset="0"/>
                        </a:rPr>
                        <a:t>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DB7D"/>
                    </a:solidFill>
                  </a:tcPr>
                </a:tc>
              </a:tr>
              <a:tr h="238125">
                <a:tc rowSpan="2">
                  <a:txBody>
                    <a:bodyPr/>
                    <a:lstStyle/>
                    <a:p>
                      <a:pPr algn="ctr" fontAlgn="ctr"/>
                      <a:r>
                        <a:rPr lang="en-US" sz="1000" b="0" i="0" u="none" strike="noStrike">
                          <a:solidFill>
                            <a:srgbClr val="000000"/>
                          </a:solidFill>
                          <a:effectLst/>
                          <a:latin typeface="Arial" panose="020B0604020202020204" pitchFamily="34" charset="0"/>
                        </a:rPr>
                        <a:t>Doctor’s Degree – Research (PhD)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 of Individuals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223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234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298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233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254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vMerge="1">
                  <a:txBody>
                    <a:bodyPr/>
                    <a:lstStyle/>
                    <a:p>
                      <a:endParaRPr lang="en-US"/>
                    </a:p>
                  </a:txBody>
                  <a:tcPr/>
                </a:tc>
                <a:tc>
                  <a:txBody>
                    <a:bodyPr/>
                    <a:lstStyle/>
                    <a:p>
                      <a:pPr algn="l" fontAlgn="ctr"/>
                      <a:r>
                        <a:rPr lang="en-US" sz="1000" b="0" i="0" u="none" strike="noStrike">
                          <a:solidFill>
                            <a:srgbClr val="000000"/>
                          </a:solidFill>
                          <a:effectLst/>
                          <a:latin typeface="Arial" panose="020B0604020202020204" pitchFamily="34" charset="0"/>
                        </a:rPr>
                        <a:t>% in AR after 1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solidFill>
                            <a:srgbClr val="000000"/>
                          </a:solidFill>
                          <a:effectLst/>
                          <a:latin typeface="Arial" panose="020B0604020202020204" pitchFamily="34" charset="0"/>
                        </a:rPr>
                        <a:t>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solidFill>
                            <a:srgbClr val="000000"/>
                          </a:solidFill>
                          <a:effectLst/>
                          <a:latin typeface="Arial" panose="020B0604020202020204" pitchFamily="34" charset="0"/>
                        </a:rPr>
                        <a:t>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solidFill>
                            <a:srgbClr val="000000"/>
                          </a:solidFill>
                          <a:effectLst/>
                          <a:latin typeface="Arial" panose="020B0604020202020204" pitchFamily="34" charset="0"/>
                        </a:rPr>
                        <a:t>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561474" y="5550568"/>
            <a:ext cx="6224337" cy="341632"/>
          </a:xfrm>
          <a:prstGeom prst="rect">
            <a:avLst/>
          </a:prstGeom>
        </p:spPr>
        <p:txBody>
          <a:bodyPr wrap="square" rtlCol="0" anchor="t">
            <a:spAutoFit/>
          </a:bodyPr>
          <a:lstStyle/>
          <a:p>
            <a:pPr marL="0" marR="0" indent="0" algn="l" defTabSz="914400" rtl="0" eaLnBrk="1" fontAlgn="base" latinLnBrk="0" hangingPunct="1">
              <a:lnSpc>
                <a:spcPct val="90000"/>
              </a:lnSpc>
              <a:spcBef>
                <a:spcPct val="0"/>
              </a:spcBef>
              <a:spcAft>
                <a:spcPct val="0"/>
              </a:spcAft>
              <a:buClrTx/>
              <a:buSzTx/>
              <a:buFontTx/>
              <a:buNone/>
              <a:tabLst/>
            </a:pPr>
            <a:r>
              <a:rPr kumimoji="0" lang="en-US" sz="1800" i="1" u="none" strike="noStrike" kern="0" spc="0" normalizeH="0" baseline="0" noProof="0" dirty="0" smtClean="0">
                <a:ln>
                  <a:noFill/>
                </a:ln>
                <a:solidFill>
                  <a:srgbClr val="418014"/>
                </a:solidFill>
                <a:effectLst/>
                <a:uLnTx/>
                <a:uFillTx/>
                <a:latin typeface="+mn-lt"/>
                <a:ea typeface="+mj-ea"/>
                <a:cs typeface="Trajan Pro"/>
              </a:rPr>
              <a:t>* Arkansas Education To Employment</a:t>
            </a:r>
            <a:r>
              <a:rPr kumimoji="0" lang="en-US" sz="1800" i="1" u="none" strike="noStrike" kern="0" spc="0" normalizeH="0" noProof="0" dirty="0" smtClean="0">
                <a:ln>
                  <a:noFill/>
                </a:ln>
                <a:solidFill>
                  <a:srgbClr val="418014"/>
                </a:solidFill>
                <a:effectLst/>
                <a:uLnTx/>
                <a:uFillTx/>
                <a:latin typeface="+mn-lt"/>
                <a:ea typeface="+mj-ea"/>
                <a:cs typeface="Trajan Pro"/>
              </a:rPr>
              <a:t> Report 2013</a:t>
            </a:r>
            <a:endParaRPr kumimoji="0" lang="en-US" sz="1800" i="1" u="none" strike="noStrike" kern="0" spc="0" normalizeH="0" baseline="0" noProof="0" dirty="0" smtClean="0">
              <a:ln>
                <a:noFill/>
              </a:ln>
              <a:solidFill>
                <a:srgbClr val="418014"/>
              </a:solidFill>
              <a:effectLst/>
              <a:uLnTx/>
              <a:uFillTx/>
              <a:latin typeface="+mn-lt"/>
              <a:ea typeface="+mj-ea"/>
              <a:cs typeface="Trajan Pro"/>
            </a:endParaRPr>
          </a:p>
        </p:txBody>
      </p:sp>
    </p:spTree>
    <p:extLst>
      <p:ext uri="{BB962C8B-B14F-4D97-AF65-F5344CB8AC3E}">
        <p14:creationId xmlns:p14="http://schemas.microsoft.com/office/powerpoint/2010/main" val="11844432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699"/>
            <a:ext cx="8294915" cy="531845"/>
          </a:xfrm>
        </p:spPr>
        <p:txBody>
          <a:bodyPr/>
          <a:lstStyle/>
          <a:p>
            <a:pPr algn="ctr"/>
            <a:r>
              <a:rPr lang="en-US" sz="2800" dirty="0" smtClean="0">
                <a:latin typeface="+mj-lt"/>
              </a:rPr>
              <a:t>IMPACT OF NWACC TRAINING PROGRAMS</a:t>
            </a:r>
            <a:endParaRPr lang="en-US" sz="2800" dirty="0">
              <a:latin typeface="+mj-lt"/>
            </a:endParaRPr>
          </a:p>
        </p:txBody>
      </p:sp>
      <p:sp>
        <p:nvSpPr>
          <p:cNvPr id="3" name="Content Placeholder 2"/>
          <p:cNvSpPr>
            <a:spLocks noGrp="1"/>
          </p:cNvSpPr>
          <p:nvPr>
            <p:ph idx="1"/>
          </p:nvPr>
        </p:nvSpPr>
        <p:spPr>
          <a:xfrm>
            <a:off x="457200" y="886121"/>
            <a:ext cx="8229600" cy="5010826"/>
          </a:xfrm>
        </p:spPr>
        <p:txBody>
          <a:bodyPr/>
          <a:lstStyle/>
          <a:p>
            <a:pPr marL="0" indent="0">
              <a:buNone/>
            </a:pPr>
            <a:r>
              <a:rPr lang="en-US" sz="2400" b="1" dirty="0" smtClean="0">
                <a:solidFill>
                  <a:schemeClr val="tx2"/>
                </a:solidFill>
              </a:rPr>
              <a:t>For Fiscal Year 2013-2014, NWACC:</a:t>
            </a:r>
          </a:p>
          <a:p>
            <a:pPr marL="0" indent="0">
              <a:buNone/>
            </a:pPr>
            <a:endParaRPr lang="en-US" sz="700" b="1" dirty="0" smtClean="0">
              <a:solidFill>
                <a:schemeClr val="tx2"/>
              </a:solidFill>
            </a:endParaRPr>
          </a:p>
          <a:p>
            <a:r>
              <a:rPr lang="en-US" dirty="0" smtClean="0">
                <a:solidFill>
                  <a:schemeClr val="tx2"/>
                </a:solidFill>
              </a:rPr>
              <a:t>Delivered </a:t>
            </a:r>
            <a:r>
              <a:rPr lang="en-US" b="1" dirty="0" smtClean="0">
                <a:solidFill>
                  <a:schemeClr val="tx2"/>
                </a:solidFill>
              </a:rPr>
              <a:t>22 </a:t>
            </a:r>
            <a:r>
              <a:rPr lang="en-US" dirty="0" smtClean="0">
                <a:solidFill>
                  <a:schemeClr val="tx2"/>
                </a:solidFill>
              </a:rPr>
              <a:t>courses</a:t>
            </a:r>
            <a:r>
              <a:rPr lang="en-US" b="1" dirty="0" smtClean="0">
                <a:solidFill>
                  <a:schemeClr val="tx2"/>
                </a:solidFill>
              </a:rPr>
              <a:t> </a:t>
            </a:r>
            <a:r>
              <a:rPr lang="en-US" dirty="0" smtClean="0">
                <a:solidFill>
                  <a:schemeClr val="tx2"/>
                </a:solidFill>
              </a:rPr>
              <a:t>with </a:t>
            </a:r>
            <a:r>
              <a:rPr lang="en-US" b="1" dirty="0" smtClean="0">
                <a:solidFill>
                  <a:schemeClr val="tx2"/>
                </a:solidFill>
              </a:rPr>
              <a:t>639 </a:t>
            </a:r>
            <a:r>
              <a:rPr lang="en-US" dirty="0" smtClean="0">
                <a:solidFill>
                  <a:schemeClr val="tx2"/>
                </a:solidFill>
              </a:rPr>
              <a:t>people trained throughout the U.S. for ICPS.</a:t>
            </a:r>
          </a:p>
          <a:p>
            <a:r>
              <a:rPr lang="en-US" dirty="0" smtClean="0">
                <a:solidFill>
                  <a:schemeClr val="tx2"/>
                </a:solidFill>
              </a:rPr>
              <a:t>Served </a:t>
            </a:r>
            <a:r>
              <a:rPr lang="en-US" b="1" dirty="0" smtClean="0">
                <a:solidFill>
                  <a:schemeClr val="tx2"/>
                </a:solidFill>
              </a:rPr>
              <a:t>64 </a:t>
            </a:r>
            <a:r>
              <a:rPr lang="en-US" dirty="0" smtClean="0">
                <a:solidFill>
                  <a:schemeClr val="tx2"/>
                </a:solidFill>
              </a:rPr>
              <a:t>unique organizations in NW Arkansas.</a:t>
            </a:r>
          </a:p>
          <a:p>
            <a:r>
              <a:rPr lang="en-US" dirty="0" smtClean="0">
                <a:solidFill>
                  <a:schemeClr val="tx2"/>
                </a:solidFill>
              </a:rPr>
              <a:t>Secured in excess of </a:t>
            </a:r>
            <a:r>
              <a:rPr lang="en-US" b="1" dirty="0" smtClean="0">
                <a:solidFill>
                  <a:schemeClr val="tx2"/>
                </a:solidFill>
              </a:rPr>
              <a:t>450 </a:t>
            </a:r>
            <a:r>
              <a:rPr lang="en-US" dirty="0" smtClean="0">
                <a:solidFill>
                  <a:schemeClr val="tx2"/>
                </a:solidFill>
              </a:rPr>
              <a:t>contracts for training.</a:t>
            </a:r>
          </a:p>
          <a:p>
            <a:r>
              <a:rPr lang="en-US" dirty="0" smtClean="0">
                <a:solidFill>
                  <a:schemeClr val="tx2"/>
                </a:solidFill>
              </a:rPr>
              <a:t>Delivered training to </a:t>
            </a:r>
            <a:r>
              <a:rPr lang="en-US" b="1" dirty="0" smtClean="0">
                <a:solidFill>
                  <a:schemeClr val="tx2"/>
                </a:solidFill>
              </a:rPr>
              <a:t>3,200 </a:t>
            </a:r>
            <a:r>
              <a:rPr lang="en-US" dirty="0" smtClean="0">
                <a:solidFill>
                  <a:schemeClr val="tx2"/>
                </a:solidFill>
              </a:rPr>
              <a:t>individuals through contract training.*</a:t>
            </a:r>
          </a:p>
          <a:p>
            <a:r>
              <a:rPr lang="en-US" dirty="0" smtClean="0">
                <a:solidFill>
                  <a:schemeClr val="tx2"/>
                </a:solidFill>
              </a:rPr>
              <a:t>Successfully trained over </a:t>
            </a:r>
            <a:r>
              <a:rPr lang="en-US" b="1" dirty="0" smtClean="0">
                <a:solidFill>
                  <a:schemeClr val="tx2"/>
                </a:solidFill>
              </a:rPr>
              <a:t>270 people </a:t>
            </a:r>
            <a:r>
              <a:rPr lang="en-US" dirty="0" smtClean="0">
                <a:solidFill>
                  <a:schemeClr val="tx2"/>
                </a:solidFill>
              </a:rPr>
              <a:t>through the ARK Grant.</a:t>
            </a:r>
          </a:p>
          <a:p>
            <a:r>
              <a:rPr lang="en-US" dirty="0" smtClean="0">
                <a:solidFill>
                  <a:schemeClr val="tx2"/>
                </a:solidFill>
              </a:rPr>
              <a:t>Certified Retail Analyst program grew by </a:t>
            </a:r>
            <a:r>
              <a:rPr lang="en-US" b="1" dirty="0" smtClean="0">
                <a:solidFill>
                  <a:schemeClr val="tx2"/>
                </a:solidFill>
              </a:rPr>
              <a:t>24%</a:t>
            </a:r>
            <a:r>
              <a:rPr lang="en-US" dirty="0" smtClean="0">
                <a:solidFill>
                  <a:schemeClr val="tx2"/>
                </a:solidFill>
              </a:rPr>
              <a:t>.</a:t>
            </a:r>
          </a:p>
          <a:p>
            <a:r>
              <a:rPr lang="en-US" dirty="0" smtClean="0">
                <a:solidFill>
                  <a:schemeClr val="tx2"/>
                </a:solidFill>
              </a:rPr>
              <a:t>Over </a:t>
            </a:r>
            <a:r>
              <a:rPr lang="en-US" b="1" dirty="0" smtClean="0">
                <a:solidFill>
                  <a:schemeClr val="tx2"/>
                </a:solidFill>
              </a:rPr>
              <a:t>87%</a:t>
            </a:r>
            <a:r>
              <a:rPr lang="en-US" dirty="0" smtClean="0">
                <a:solidFill>
                  <a:schemeClr val="tx2"/>
                </a:solidFill>
              </a:rPr>
              <a:t> of Certified Retail Analysts graduates were placed after graduation.</a:t>
            </a:r>
          </a:p>
          <a:p>
            <a:r>
              <a:rPr lang="en-US" dirty="0" smtClean="0">
                <a:solidFill>
                  <a:schemeClr val="tx2"/>
                </a:solidFill>
              </a:rPr>
              <a:t>Over </a:t>
            </a:r>
            <a:r>
              <a:rPr lang="en-US" b="1" dirty="0" smtClean="0">
                <a:solidFill>
                  <a:schemeClr val="tx2"/>
                </a:solidFill>
              </a:rPr>
              <a:t>150</a:t>
            </a:r>
            <a:r>
              <a:rPr lang="en-US" dirty="0" smtClean="0">
                <a:solidFill>
                  <a:schemeClr val="tx2"/>
                </a:solidFill>
              </a:rPr>
              <a:t> students were served in Building Sciences.</a:t>
            </a:r>
          </a:p>
          <a:p>
            <a:r>
              <a:rPr lang="en-US" dirty="0" smtClean="0">
                <a:solidFill>
                  <a:schemeClr val="tx2"/>
                </a:solidFill>
              </a:rPr>
              <a:t>Over </a:t>
            </a:r>
            <a:r>
              <a:rPr lang="en-US" b="1" dirty="0" smtClean="0">
                <a:solidFill>
                  <a:schemeClr val="tx2"/>
                </a:solidFill>
              </a:rPr>
              <a:t>320</a:t>
            </a:r>
            <a:r>
              <a:rPr lang="en-US" dirty="0" smtClean="0">
                <a:solidFill>
                  <a:schemeClr val="tx2"/>
                </a:solidFill>
              </a:rPr>
              <a:t> students served in Personal &amp; Professional Development.</a:t>
            </a:r>
            <a:endParaRPr lang="en-US" dirty="0">
              <a:solidFill>
                <a:schemeClr val="tx2"/>
              </a:solidFill>
            </a:endParaRPr>
          </a:p>
          <a:p>
            <a:pPr marL="0" indent="0">
              <a:buNone/>
            </a:pPr>
            <a:r>
              <a:rPr lang="en-US" sz="1600" i="1" dirty="0" smtClean="0">
                <a:solidFill>
                  <a:schemeClr val="tx2"/>
                </a:solidFill>
              </a:rPr>
              <a:t>*Does not count Ed2Go training</a:t>
            </a:r>
          </a:p>
          <a:p>
            <a:endParaRPr lang="en-US" sz="1400" dirty="0"/>
          </a:p>
        </p:txBody>
      </p:sp>
    </p:spTree>
    <p:extLst>
      <p:ext uri="{BB962C8B-B14F-4D97-AF65-F5344CB8AC3E}">
        <p14:creationId xmlns:p14="http://schemas.microsoft.com/office/powerpoint/2010/main" val="18214921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19" y="86380"/>
            <a:ext cx="8556171" cy="643812"/>
          </a:xfrm>
        </p:spPr>
        <p:txBody>
          <a:bodyPr/>
          <a:lstStyle/>
          <a:p>
            <a:pPr algn="ctr"/>
            <a:r>
              <a:rPr lang="en-US" sz="2800" dirty="0" smtClean="0">
                <a:latin typeface="+mj-lt"/>
              </a:rPr>
              <a:t>OUR VALUED PARTNERS</a:t>
            </a:r>
            <a:endParaRPr lang="en-US" sz="2800" dirty="0">
              <a:latin typeface="+mj-lt"/>
            </a:endParaRPr>
          </a:p>
        </p:txBody>
      </p:sp>
      <p:sp>
        <p:nvSpPr>
          <p:cNvPr id="3" name="Content Placeholder 2"/>
          <p:cNvSpPr>
            <a:spLocks noGrp="1"/>
          </p:cNvSpPr>
          <p:nvPr>
            <p:ph idx="1"/>
          </p:nvPr>
        </p:nvSpPr>
        <p:spPr>
          <a:xfrm>
            <a:off x="464590" y="1263592"/>
            <a:ext cx="3891510" cy="6046896"/>
          </a:xfrm>
        </p:spPr>
        <p:txBody>
          <a:bodyPr/>
          <a:lstStyle/>
          <a:p>
            <a:pPr marL="0" indent="0" algn="ctr">
              <a:spcAft>
                <a:spcPts val="0"/>
              </a:spcAft>
              <a:buNone/>
            </a:pPr>
            <a:r>
              <a:rPr lang="en-US" b="1" u="sng" dirty="0" smtClean="0">
                <a:solidFill>
                  <a:schemeClr val="tx2"/>
                </a:solidFill>
              </a:rPr>
              <a:t>Tyson Foods</a:t>
            </a:r>
            <a:endParaRPr lang="en-US" b="1" dirty="0">
              <a:solidFill>
                <a:schemeClr val="tx2"/>
              </a:solidFill>
            </a:endParaRPr>
          </a:p>
          <a:p>
            <a:pPr marL="0" indent="0" algn="ctr">
              <a:spcAft>
                <a:spcPts val="0"/>
              </a:spcAft>
              <a:buNone/>
            </a:pPr>
            <a:r>
              <a:rPr lang="en-US" dirty="0" smtClean="0">
                <a:solidFill>
                  <a:schemeClr val="tx2"/>
                </a:solidFill>
              </a:rPr>
              <a:t>Lean Six Sigma</a:t>
            </a:r>
          </a:p>
          <a:p>
            <a:pPr marL="0" indent="0" algn="ctr">
              <a:spcAft>
                <a:spcPts val="0"/>
              </a:spcAft>
              <a:buNone/>
            </a:pPr>
            <a:r>
              <a:rPr lang="en-US" dirty="0" smtClean="0">
                <a:solidFill>
                  <a:schemeClr val="tx2"/>
                </a:solidFill>
              </a:rPr>
              <a:t>Continuous Improvement</a:t>
            </a:r>
          </a:p>
          <a:p>
            <a:pPr marL="0" indent="0" algn="ctr">
              <a:spcAft>
                <a:spcPts val="0"/>
              </a:spcAft>
              <a:buNone/>
            </a:pPr>
            <a:r>
              <a:rPr lang="en-US" dirty="0" smtClean="0">
                <a:solidFill>
                  <a:schemeClr val="tx2"/>
                </a:solidFill>
              </a:rPr>
              <a:t>Computer Training</a:t>
            </a:r>
          </a:p>
          <a:p>
            <a:pPr marL="0" indent="0" algn="ctr">
              <a:spcAft>
                <a:spcPts val="0"/>
              </a:spcAft>
              <a:buNone/>
            </a:pPr>
            <a:r>
              <a:rPr lang="en-US" dirty="0" smtClean="0">
                <a:solidFill>
                  <a:schemeClr val="tx2"/>
                </a:solidFill>
              </a:rPr>
              <a:t>Leadership Training</a:t>
            </a:r>
          </a:p>
          <a:p>
            <a:pPr marL="0" indent="0" algn="ctr">
              <a:spcAft>
                <a:spcPts val="0"/>
              </a:spcAft>
              <a:buNone/>
            </a:pPr>
            <a:endParaRPr lang="en-US" dirty="0" smtClean="0">
              <a:solidFill>
                <a:schemeClr val="tx2"/>
              </a:solidFill>
            </a:endParaRPr>
          </a:p>
          <a:p>
            <a:pPr marL="0" indent="0" algn="ctr">
              <a:spcAft>
                <a:spcPts val="0"/>
              </a:spcAft>
              <a:buNone/>
            </a:pPr>
            <a:r>
              <a:rPr lang="en-US" b="1" u="sng" dirty="0" smtClean="0">
                <a:solidFill>
                  <a:schemeClr val="tx2"/>
                </a:solidFill>
              </a:rPr>
              <a:t>Walmart</a:t>
            </a:r>
            <a:r>
              <a:rPr lang="en-US" dirty="0" smtClean="0">
                <a:solidFill>
                  <a:schemeClr val="tx2"/>
                </a:solidFill>
              </a:rPr>
              <a:t> </a:t>
            </a:r>
            <a:endParaRPr lang="en-US" dirty="0">
              <a:solidFill>
                <a:schemeClr val="tx2"/>
              </a:solidFill>
            </a:endParaRPr>
          </a:p>
          <a:p>
            <a:pPr marL="0" indent="0" algn="ctr">
              <a:spcAft>
                <a:spcPts val="0"/>
              </a:spcAft>
              <a:buNone/>
            </a:pPr>
            <a:r>
              <a:rPr lang="en-US" dirty="0" smtClean="0">
                <a:solidFill>
                  <a:schemeClr val="tx2"/>
                </a:solidFill>
              </a:rPr>
              <a:t>Leadership Training</a:t>
            </a:r>
          </a:p>
          <a:p>
            <a:pPr marL="0" indent="0" algn="ctr">
              <a:spcAft>
                <a:spcPts val="0"/>
              </a:spcAft>
              <a:buNone/>
            </a:pPr>
            <a:endParaRPr lang="en-US" dirty="0" smtClean="0">
              <a:solidFill>
                <a:schemeClr val="tx2"/>
              </a:solidFill>
            </a:endParaRPr>
          </a:p>
          <a:p>
            <a:pPr marL="0" indent="0" algn="ctr">
              <a:spcAft>
                <a:spcPts val="0"/>
              </a:spcAft>
              <a:buNone/>
            </a:pPr>
            <a:r>
              <a:rPr lang="en-US" b="1" u="sng" dirty="0" smtClean="0">
                <a:solidFill>
                  <a:schemeClr val="tx2"/>
                </a:solidFill>
              </a:rPr>
              <a:t>Glad Manufacturing</a:t>
            </a:r>
          </a:p>
          <a:p>
            <a:pPr marL="0" indent="0" algn="ctr">
              <a:spcAft>
                <a:spcPts val="0"/>
              </a:spcAft>
              <a:buNone/>
            </a:pPr>
            <a:r>
              <a:rPr lang="en-US" dirty="0" smtClean="0">
                <a:solidFill>
                  <a:schemeClr val="tx2"/>
                </a:solidFill>
              </a:rPr>
              <a:t>Leadership Training</a:t>
            </a:r>
          </a:p>
          <a:p>
            <a:pPr marL="0" indent="0" algn="ctr">
              <a:spcAft>
                <a:spcPts val="0"/>
              </a:spcAft>
              <a:buNone/>
            </a:pPr>
            <a:endParaRPr lang="en-US" dirty="0" smtClean="0">
              <a:solidFill>
                <a:schemeClr val="tx2"/>
              </a:solidFill>
            </a:endParaRPr>
          </a:p>
          <a:p>
            <a:pPr marL="0" indent="0" algn="ctr">
              <a:spcAft>
                <a:spcPts val="0"/>
              </a:spcAft>
              <a:buNone/>
            </a:pPr>
            <a:r>
              <a:rPr lang="en-US" b="1" u="sng" dirty="0" smtClean="0">
                <a:solidFill>
                  <a:schemeClr val="tx2"/>
                </a:solidFill>
              </a:rPr>
              <a:t>VA Hospital</a:t>
            </a:r>
            <a:endParaRPr lang="en-US" dirty="0">
              <a:solidFill>
                <a:schemeClr val="tx2"/>
              </a:solidFill>
            </a:endParaRPr>
          </a:p>
          <a:p>
            <a:pPr marL="0" indent="0" algn="ctr">
              <a:spcAft>
                <a:spcPts val="0"/>
              </a:spcAft>
              <a:buNone/>
            </a:pPr>
            <a:r>
              <a:rPr lang="en-US" dirty="0" smtClean="0">
                <a:solidFill>
                  <a:schemeClr val="tx2"/>
                </a:solidFill>
              </a:rPr>
              <a:t>Computer Training</a:t>
            </a:r>
          </a:p>
          <a:p>
            <a:pPr marL="0" indent="0" algn="ctr">
              <a:spcAft>
                <a:spcPts val="0"/>
              </a:spcAft>
              <a:buNone/>
            </a:pPr>
            <a:r>
              <a:rPr lang="en-US" dirty="0" smtClean="0">
                <a:solidFill>
                  <a:schemeClr val="tx2"/>
                </a:solidFill>
              </a:rPr>
              <a:t>Team Building</a:t>
            </a:r>
          </a:p>
          <a:p>
            <a:pPr marL="0" indent="0">
              <a:spcAft>
                <a:spcPts val="0"/>
              </a:spcAft>
              <a:buNone/>
            </a:pPr>
            <a:endParaRPr lang="en-US" dirty="0" smtClean="0">
              <a:solidFill>
                <a:schemeClr val="tx2"/>
              </a:solidFill>
            </a:endParaRPr>
          </a:p>
        </p:txBody>
      </p:sp>
      <p:sp>
        <p:nvSpPr>
          <p:cNvPr id="4" name="Content Placeholder 2"/>
          <p:cNvSpPr txBox="1">
            <a:spLocks/>
          </p:cNvSpPr>
          <p:nvPr/>
        </p:nvSpPr>
        <p:spPr bwMode="auto">
          <a:xfrm>
            <a:off x="4763587" y="1263592"/>
            <a:ext cx="3891510" cy="604689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fontAlgn="base">
              <a:spcBef>
                <a:spcPct val="0"/>
              </a:spcBef>
              <a:spcAft>
                <a:spcPct val="40000"/>
              </a:spcAft>
              <a:buFont typeface="Wingdings" pitchFamily="-112" charset="2"/>
              <a:buChar char="§"/>
              <a:defRPr sz="2000">
                <a:solidFill>
                  <a:srgbClr val="083E1C"/>
                </a:solidFill>
                <a:latin typeface="+mn-lt"/>
                <a:ea typeface="+mn-ea"/>
                <a:cs typeface="+mn-cs"/>
              </a:defRPr>
            </a:lvl1pPr>
            <a:lvl2pPr marL="444500" indent="-261938" algn="l" rtl="0" fontAlgn="base">
              <a:spcBef>
                <a:spcPct val="0"/>
              </a:spcBef>
              <a:spcAft>
                <a:spcPct val="40000"/>
              </a:spcAft>
              <a:buChar char="–"/>
              <a:defRPr>
                <a:solidFill>
                  <a:srgbClr val="083E1C"/>
                </a:solidFill>
                <a:latin typeface="+mn-lt"/>
                <a:ea typeface="+mn-ea"/>
                <a:cs typeface="+mn-cs"/>
              </a:defRPr>
            </a:lvl2pPr>
            <a:lvl3pPr marL="720725" indent="-274638" algn="l" rtl="0" fontAlgn="base">
              <a:spcBef>
                <a:spcPct val="0"/>
              </a:spcBef>
              <a:spcAft>
                <a:spcPct val="40000"/>
              </a:spcAft>
              <a:buChar char="•"/>
              <a:defRPr>
                <a:solidFill>
                  <a:srgbClr val="083E1C"/>
                </a:solidFill>
                <a:latin typeface="+mn-lt"/>
                <a:ea typeface="+mn-ea"/>
                <a:cs typeface="+mn-cs"/>
              </a:defRPr>
            </a:lvl3pPr>
            <a:lvl4pPr marL="987425" indent="-265113" algn="l" rtl="0" fontAlgn="base">
              <a:spcBef>
                <a:spcPct val="0"/>
              </a:spcBef>
              <a:spcAft>
                <a:spcPct val="40000"/>
              </a:spcAft>
              <a:buChar char="–"/>
              <a:defRPr>
                <a:solidFill>
                  <a:srgbClr val="083E1C"/>
                </a:solidFill>
                <a:latin typeface="+mn-lt"/>
                <a:ea typeface="+mn-ea"/>
                <a:cs typeface="+mn-cs"/>
              </a:defRPr>
            </a:lvl4pPr>
            <a:lvl5pPr marL="1254125" indent="-265113" algn="l" rtl="0" fontAlgn="base">
              <a:spcBef>
                <a:spcPct val="0"/>
              </a:spcBef>
              <a:spcAft>
                <a:spcPct val="40000"/>
              </a:spcAft>
              <a:buChar char="»"/>
              <a:defRPr>
                <a:solidFill>
                  <a:srgbClr val="083E1C"/>
                </a:solidFill>
                <a:latin typeface="+mn-lt"/>
                <a:ea typeface="+mn-ea"/>
                <a:cs typeface="+mn-cs"/>
              </a:defRPr>
            </a:lvl5pPr>
            <a:lvl6pPr marL="1711325" indent="-265113" algn="l" rtl="0" fontAlgn="base">
              <a:spcBef>
                <a:spcPct val="0"/>
              </a:spcBef>
              <a:spcAft>
                <a:spcPct val="40000"/>
              </a:spcAft>
              <a:buChar char="»"/>
              <a:defRPr>
                <a:solidFill>
                  <a:schemeClr val="tx1"/>
                </a:solidFill>
                <a:latin typeface="+mn-lt"/>
                <a:ea typeface="+mn-ea"/>
                <a:cs typeface="+mn-cs"/>
              </a:defRPr>
            </a:lvl6pPr>
            <a:lvl7pPr marL="2168525" indent="-265113" algn="l" rtl="0" fontAlgn="base">
              <a:spcBef>
                <a:spcPct val="0"/>
              </a:spcBef>
              <a:spcAft>
                <a:spcPct val="40000"/>
              </a:spcAft>
              <a:buChar char="»"/>
              <a:defRPr>
                <a:solidFill>
                  <a:schemeClr val="tx1"/>
                </a:solidFill>
                <a:latin typeface="+mn-lt"/>
                <a:ea typeface="+mn-ea"/>
                <a:cs typeface="+mn-cs"/>
              </a:defRPr>
            </a:lvl7pPr>
            <a:lvl8pPr marL="2625725" indent="-265113" algn="l" rtl="0" fontAlgn="base">
              <a:spcBef>
                <a:spcPct val="0"/>
              </a:spcBef>
              <a:spcAft>
                <a:spcPct val="40000"/>
              </a:spcAft>
              <a:buChar char="»"/>
              <a:defRPr>
                <a:solidFill>
                  <a:schemeClr val="tx1"/>
                </a:solidFill>
                <a:latin typeface="+mn-lt"/>
                <a:ea typeface="+mn-ea"/>
                <a:cs typeface="+mn-cs"/>
              </a:defRPr>
            </a:lvl8pPr>
            <a:lvl9pPr marL="3082925" indent="-265113" algn="l" rtl="0" fontAlgn="base">
              <a:spcBef>
                <a:spcPct val="0"/>
              </a:spcBef>
              <a:spcAft>
                <a:spcPct val="40000"/>
              </a:spcAft>
              <a:buChar char="»"/>
              <a:defRPr>
                <a:solidFill>
                  <a:schemeClr val="tx1"/>
                </a:solidFill>
                <a:latin typeface="+mn-lt"/>
                <a:ea typeface="+mn-ea"/>
                <a:cs typeface="+mn-cs"/>
              </a:defRPr>
            </a:lvl9pPr>
          </a:lstStyle>
          <a:p>
            <a:pPr marL="0" indent="0" algn="ctr">
              <a:spcAft>
                <a:spcPts val="0"/>
              </a:spcAft>
              <a:buNone/>
            </a:pPr>
            <a:r>
              <a:rPr lang="en-US" b="1" u="sng" kern="0" dirty="0" smtClean="0">
                <a:solidFill>
                  <a:schemeClr val="tx2"/>
                </a:solidFill>
              </a:rPr>
              <a:t>Pinnacle Foods</a:t>
            </a:r>
            <a:endParaRPr lang="en-US" kern="0" dirty="0" smtClean="0">
              <a:solidFill>
                <a:schemeClr val="tx2"/>
              </a:solidFill>
            </a:endParaRPr>
          </a:p>
          <a:p>
            <a:pPr marL="0" indent="0" algn="ctr">
              <a:spcAft>
                <a:spcPts val="0"/>
              </a:spcAft>
              <a:buNone/>
            </a:pPr>
            <a:r>
              <a:rPr lang="en-US" kern="0" dirty="0" smtClean="0">
                <a:solidFill>
                  <a:schemeClr val="tx2"/>
                </a:solidFill>
              </a:rPr>
              <a:t>Lean Six Sigma Training</a:t>
            </a:r>
          </a:p>
          <a:p>
            <a:pPr marL="0" indent="0" algn="ctr">
              <a:spcAft>
                <a:spcPts val="0"/>
              </a:spcAft>
              <a:buNone/>
            </a:pPr>
            <a:endParaRPr lang="en-US" kern="0" dirty="0" smtClean="0">
              <a:solidFill>
                <a:schemeClr val="tx2"/>
              </a:solidFill>
            </a:endParaRPr>
          </a:p>
          <a:p>
            <a:pPr marL="0" indent="0" algn="ctr">
              <a:spcAft>
                <a:spcPts val="0"/>
              </a:spcAft>
              <a:buNone/>
            </a:pPr>
            <a:r>
              <a:rPr lang="en-US" b="1" u="sng" kern="0" dirty="0" smtClean="0">
                <a:solidFill>
                  <a:schemeClr val="tx2"/>
                </a:solidFill>
              </a:rPr>
              <a:t>Sam’s Club</a:t>
            </a:r>
          </a:p>
          <a:p>
            <a:pPr marL="0" indent="0" algn="ctr">
              <a:spcAft>
                <a:spcPts val="0"/>
              </a:spcAft>
              <a:buNone/>
            </a:pPr>
            <a:r>
              <a:rPr lang="en-US" kern="0" dirty="0" smtClean="0">
                <a:solidFill>
                  <a:schemeClr val="tx2"/>
                </a:solidFill>
              </a:rPr>
              <a:t>Computer Training</a:t>
            </a:r>
          </a:p>
          <a:p>
            <a:pPr marL="0" indent="0" algn="ctr">
              <a:spcAft>
                <a:spcPts val="0"/>
              </a:spcAft>
              <a:buNone/>
            </a:pPr>
            <a:endParaRPr lang="en-US" kern="0" dirty="0" smtClean="0">
              <a:solidFill>
                <a:schemeClr val="tx2"/>
              </a:solidFill>
            </a:endParaRPr>
          </a:p>
          <a:p>
            <a:pPr marL="0" indent="0" algn="ctr">
              <a:spcAft>
                <a:spcPts val="0"/>
              </a:spcAft>
              <a:buNone/>
            </a:pPr>
            <a:r>
              <a:rPr lang="en-US" b="1" u="sng" kern="0" dirty="0" smtClean="0">
                <a:solidFill>
                  <a:schemeClr val="tx2"/>
                </a:solidFill>
              </a:rPr>
              <a:t>Central States Manufacturing</a:t>
            </a:r>
            <a:r>
              <a:rPr lang="en-US" kern="0" dirty="0" smtClean="0">
                <a:solidFill>
                  <a:schemeClr val="tx2"/>
                </a:solidFill>
              </a:rPr>
              <a:t>  Computer Training</a:t>
            </a:r>
          </a:p>
          <a:p>
            <a:pPr marL="0" indent="0" algn="ctr">
              <a:spcAft>
                <a:spcPts val="0"/>
              </a:spcAft>
              <a:buNone/>
            </a:pPr>
            <a:endParaRPr lang="en-US" kern="0" dirty="0" smtClean="0">
              <a:solidFill>
                <a:schemeClr val="tx2"/>
              </a:solidFill>
            </a:endParaRPr>
          </a:p>
          <a:p>
            <a:pPr marL="0" indent="0" algn="ctr">
              <a:spcAft>
                <a:spcPts val="0"/>
              </a:spcAft>
              <a:buNone/>
            </a:pPr>
            <a:r>
              <a:rPr lang="en-US" b="1" u="sng" kern="0" dirty="0" smtClean="0">
                <a:solidFill>
                  <a:schemeClr val="tx2"/>
                </a:solidFill>
              </a:rPr>
              <a:t>Superior Industries</a:t>
            </a:r>
            <a:endParaRPr lang="en-US" kern="0" dirty="0">
              <a:solidFill>
                <a:schemeClr val="tx2"/>
              </a:solidFill>
            </a:endParaRPr>
          </a:p>
          <a:p>
            <a:pPr marL="0" indent="0" algn="ctr">
              <a:spcAft>
                <a:spcPts val="0"/>
              </a:spcAft>
              <a:buNone/>
            </a:pPr>
            <a:r>
              <a:rPr lang="en-US" kern="0" dirty="0" smtClean="0">
                <a:solidFill>
                  <a:schemeClr val="tx2"/>
                </a:solidFill>
              </a:rPr>
              <a:t>Lean Six Sigma Training</a:t>
            </a:r>
          </a:p>
          <a:p>
            <a:pPr marL="0" indent="0" algn="ctr">
              <a:spcAft>
                <a:spcPts val="0"/>
              </a:spcAft>
              <a:buNone/>
            </a:pPr>
            <a:endParaRPr lang="en-US" kern="0" dirty="0" smtClean="0">
              <a:solidFill>
                <a:schemeClr val="tx2"/>
              </a:solidFill>
            </a:endParaRPr>
          </a:p>
          <a:p>
            <a:pPr marL="0" indent="0" algn="ctr">
              <a:spcAft>
                <a:spcPts val="0"/>
              </a:spcAft>
              <a:buNone/>
            </a:pPr>
            <a:r>
              <a:rPr lang="en-US" b="1" u="sng" kern="0" dirty="0" smtClean="0">
                <a:solidFill>
                  <a:schemeClr val="tx2"/>
                </a:solidFill>
              </a:rPr>
              <a:t>Pre-Formed Products</a:t>
            </a:r>
            <a:r>
              <a:rPr lang="en-US" kern="0" dirty="0" smtClean="0">
                <a:solidFill>
                  <a:schemeClr val="tx2"/>
                </a:solidFill>
              </a:rPr>
              <a:t> </a:t>
            </a:r>
          </a:p>
          <a:p>
            <a:pPr marL="0" indent="0" algn="ctr">
              <a:spcAft>
                <a:spcPts val="0"/>
              </a:spcAft>
              <a:buNone/>
            </a:pPr>
            <a:r>
              <a:rPr lang="en-US" kern="0" dirty="0" smtClean="0">
                <a:solidFill>
                  <a:schemeClr val="tx2"/>
                </a:solidFill>
              </a:rPr>
              <a:t>Computer Training</a:t>
            </a:r>
            <a:endParaRPr lang="en-US" kern="0" dirty="0">
              <a:solidFill>
                <a:schemeClr val="tx2"/>
              </a:solidFill>
            </a:endParaRPr>
          </a:p>
        </p:txBody>
      </p:sp>
      <p:sp>
        <p:nvSpPr>
          <p:cNvPr id="6" name="AutoShape 2" descr="data:image/jpeg;base64,/9j/4AAQSkZJRgABAQAAAQABAAD/2wCEAAkGBxQHBhUUBxQUExMUFx8bGBYVFhwaGhYcIBUcHBwVGxwkHCwgGiEoHRcaITEhJS8rLi4uHR8zODMtNygtLisBCgoKDg0OGxAQGzIiICQuODE3LjcsLDQ0LC83NCwsNTQ1NTQ3LCwtLy81LDQsNCw0LCwsLCwsLCwsLDQsLCwtLP/AABEIAHgBWAMBEQACEQEDEQH/xAAbAAEAAgMBAQAAAAAAAAAAAAAABAUDBgcCAf/EAEUQAAIBAgUBAwcHCAkFAAAAAAABAgMRBAUGEiExB0FRExQiYXGBkTI2YqGxwdEVIzNyc4OywkJSU3SCkqLD8BYlJjQ3/8QAGgEBAAMBAQEAAAAAAAAAAAAAAAMEBQIBBv/EADERAQACAgECAwUHBQEBAAAAAAABAgMEERIxBRMhM0FxgdEiNFFhkcHwFDJCobEj4f/aAAwDAQACEQMRAD8A7iAAAAAAAAAAAAAAAAAAAAAAAAAAAAAAAAAAAAAAAAAAAAAAAAAAAAAAAAAAAAAAAAAAAAAAAAAAAAAAAAAAAAAAAAAAAAAAAAAAAAAAAAAAAAAAAAAAAAAAAAAAAAAAAAAAAAAAAAAAAAAAAAAAAAAAAAAAAAAAAAAAAAAAAAAAAAAAAAAAAAAAAAAAAAAAAAAAAAAAAAAAAAAAAAAAAAAAAAAAAAAAAAAAAAAAAAAAAIObY54CgnBXbduenS5Q8Q3J1ccWiOZmeFnWwRmtxM8MuAxPneEUmrX7ibUz+fhjJMcco8+Py7zVJLKIAAAAAAAAAAAAAAAAAAAAAAAAAAAAAAAAAAAAAAAAAAAAQ8dmMMDJKte78F3eJS2t/FrTEX55lPh1r5Yma+5Io1o16e6k00/As4stMteqk8wivS1J4tCt1LG+BXqkvsZl+N1514n8J+sLnh8/+k/BKyeO3LYewt+HV41qfBDtTzmsyYzGwwcL1n7EurJNnbxa9ebz8vfLjFhvlnir1hMSsXQUqV7PxOtfYpnxxkp2l5lxzjt0yzE6MAAAAAAAAAAAAAAAAAAAABEzalKvllSOFbjNwe1x6qVuLe87xzEXiZ7I8sTNJiO7nnZrn9bG55Knj6s6ilTbSk72aad/hc1N/BSuOLVjj1ZHh2zkvlmt559Fr2nZ7UyulRhl83CU3KUnHrZJJL3uX1EPh+CuSbTaOeE/iWxfFFYpPEykdmecVM1yuosdNznCfV9drjx9akc7+GuO8dMcRMO/Dc9stJ6p5mJa7qLNcRjtc+b4CtUpxc4wtCTSXC3S+DfwLWDFjpr9doifep7GXJfa8ulpiOzqFSpGjG9VqK8W7GPETPZuTMR3fadRVY3ptNeKd0JiY7kTE9nNNZ5vXwutYU8NVnGD8n6KlZcvng1tXFS2CbTHr6sbczZK7MVrPEejpM68abtOUU/W0jJisz2bM2iO8vGIxlPDW85nCF+m6SV/ZdntaWt2h5a9a954Zd6ULtq1r3vxbxuc8e57zHHLFh8XTxV/Npwnbrtknb22Z1atq944eVvW3aeWaUlCN5tJLvZy6meGCjjqeInahUhJ+EZJv4JnU0tHrMOIyVn0iWStXjQjevKMU++TS+08isz2h1NojvLHPG04UN86kFC9tzklG/he9j2KWmeOHnXXjnn0cu1/nNfDakksFWqRhsi0oTaXK6qzNnSw0ti5tWOWD4hnyVzcVtMRx+Lq1OtGr+ikpW62adjFmJju34tE9kbH5fDHL87dNdGilt6OLZj7fePesYdi+LsqPMK2WVN2Fe9d9u/2oxf6Lb0rdeGeqP8Avxhf/qMOeOm/p/PxXNSgsdg0sUrXs2k+jNy+GNnDFcscc+7nsz63nFk5pPLxjpSwmCSwMdzXC9S8fWR7VsmDDEYK8+74R+7rDFcmTnJPCqoZLUxVTdjpWv75P7kZGLwnNmt17FuOfnP0hdvu48cdOOPovcLh44Wio0eEjfwYKYaRSnZm5MlsluqzKTOAAAAAAAAAAAAAAAAAAAAAADkGDp/kPtKUekXWaXsn0X+pL3G5afN1Ofy/4+epHk7vHu5/6uM3prPO0yFKfMKMVuXsTk/rkiDFPlak298rGWIzbsUntCL2X1Pyfn2Io13b0efbTm1/MzvxCOvHW8fzlx4ZPl5b0n+cMXZ3S/K2r6uIqLiO6fsc5Oy+F/gdb0+XgikfD9HPh9fN2LZJ+P6rDM9EedZhUq55i401OcnBNptR3NxW6Ulbi3CRFj3emsVx05S5NDqvN8l+OZn9GtYDEvSuqUsvrKrS3RUnH5M4t8pq9rq7Ld6/1GH7VeJUqW/ps8RW3Mf9WOvPn9D91/ERaf3afmn3/vVfkjdqS/8AKXf+zj9514f7H5o/FPb/ACStR6QrLJ3jMdW8pUsnOG35KdvRUr91+ljjBt06/KrXiHexpZPL861uZ/BE0nl1fVGElhvLOnh6L3vjdzLpG11x6Lfq5JNnJTBbzOnm0o9XFk2a+X1cVhC8lU0nqxRjK7pzXpLjfF2uretPoSc12MPPHdFxbV2OOe0/rDomtNNfl3FU5YmuqNGnF7r97b8G0lx3sytXZ8qJiK8zLZ3NXzrRM24iGg6oybDZPGEsnxSqy3WcU1ujxdTTj619aNPXzZMnMXrxDJ2sGLFxOO/MrXVWZSzbQWFqYnmflbSfi4xmr/UQa+OMezesfh9Fjayzl1KWnvz9ULTulq+p8sTdSNOjScowum7tu8rK/jbn8CTPs0wX7czKLX1Mmzjj14iOyLr2i8NnyhLlwo04trpxBL7jvSnnHz+cuPEI6csR+UOkaN0p/wBMOr+d8r5Xb/Q2bdu76Tvff9RlbW15/Hpxx+bZ1NT+n59eefybKVF1XYzOaeG4T3vwj+JmbPiuDD6RPVP5fVbxaeS/5Qm0KnlqKkrq6vz1L+LJGSkXj3q169Npr+DDmGMWBobpJvm3BBubddbH1zHPrwkwYZy26Ynh8weY08X+ifPg+Gea+9hz/wBk+v4e97l18mPvCWXEAAAAAAAAAAAAAAAAAAAAAAAA5b2p0Hgs+o16XDlHr9KnJP7JI2fDrdWO1J/nLC8Ur0Za5I/nCb2bXzLPsXiqi+U7K/duk5W9yjFe8i3/ALGOmOEvh3/plvllQ6mrPIdaV5Ul+kjL4VIWb+N2WdeIy4KxPu/ZV2bTg2bTHv8A3bL2eYd5ZpCtiIq857pL2Qi9q+O5+8qb1uvPWn4fuueH08vXtk98/s1XSeDo6izepLUVZ3tu9Kai5u/PL7l4L7i7s3vhpEYo/wDihqUpnyTOa3++6FqCnQo6i25L+ii4q97pu/LT7yTBOScXOTui2YxRm4xdl3rz5/Q/dfxFfT+7T81vf+9V+SP2pfOh/s4/edeH+x+aPxT2/wAnQdY/Myt+zX2ozNX29fi2Nr7vb4NX7HflYr91/ulzxT/D5/soeD/5/L91F2g/PKf+D7EWdL2EKniP3hn11i3j9ZeSx83CjCUY+qMXZyml489fUc6dejB1Vj1l3vX69novPERw+63wOBy3AwhkrjKrKV21PfaKT6u9ldtfBnmpfPe0zk7Pd7Hr46RGPv8Asw5j/wDN8N/eJ/znVPvVvh9HOT7lT4/VvXZn80af60/42Zu/7eWr4b93r8/+tE7TVt1XP9SP2Gl4f7GPiyfE/b/J1fK83o5tFvL6kZ2Sbt1je9r+HR/AxcmK+P8Aujhv4s1MkfYnlGz3D1cRtWGu496Ttz4vxRheLYNnN0xi9a++Pr+TU0smKnM37vuW5LHDeliLSl4dy/E90vCaYftZPW3+oebG7a/pX0hkz+s6OA/NtptpXTsyTxfLbHr/AGZ4mZhxpUi2X1jn0SMDPzjL4urzePN+8tatvN16zb15hFmjoyzEenEqrMci53YL/L+DMfd8G/zwfp9F7Bvf45P1WeVQnTwSWKvu56u7tfg1tCmWmCIzf3KWzNJyTNOyYXEAAAAAAAAAAAAAAAAAAAAAABTao09DUWAUK7cHF3jNK+12t0716ifX2LYbcwrbOtXPTpn0etMZDHT2W+Soyc25OUpNWu3ZdO7hIbGec1+qXutrxgp0xPKDqzSFPUc4ylN0qkVbcle68Grrp97JNbbth5jjmEW3pV2OJ54mF1l2Ahl+XQo0uYQjt57/ABv7Sve83tNp7rOPHFKRSO0NRxPZlh6uKcqVSpCDfyFZ29SbXC9ty9XxLJFeJiJln28KxTbmJmIS8Z2e4XEV4ypupT2RSSg42du93i236yOu/lrExPEpL+G4bTE+scM+c6Np5tnSxFWpOMlt9FJW9F8d1znFuWx4+iId5tKuXJGSZe8+0ZQzzHOrjHUUmkvRkkrL3HmHcyYq9NeHufRx5r9dueVxmWXRzHLZUa91CUbO3W3/ABEFMk0vF4WMmOL0mk9pQdOaZpaddTzFzflNt9zT+Tutbj6TJc+zfNx1e5Fr6tMHPT70TN9FYfNsydbEuopu3yZJLj3HeLcyY6dEcI82hjy367c8vWpNHUM/rqddzhUStuhbldyaa5PMG3fDHEesPdjSx555n0lGpdn+Ehlrpem3Jpupdb+L2XSyXPSx3O/lm/V/pHHhuGKdH+/ekz0Zh6mTQw1R1HTpzc16XN3fq7fSZxG5kjJOSO8pJ0cc4oxTzxC1ybKoZNgFSwd9iba3O75d2Q5ctsluq3dPhxVxU6K9kDUelaGoXF4vdGcVZTg0nbwd00yXBtXw/wBvZFsaePPx1d33TGmKWm1U80lOTqbdzm1/Rva1kv6zPNjZtm46o7GtqU1+eme68K60AU+p/wD0o26bufgzE8d58iv4dX7Sv+H+0n4JWSP/ALZC/h95b8LmZ1aIdv21k40FYAAAAAAAAAAAAAAAAAAAAAAAAAAAAAAAAAAAAAAAAAAAAAAAAAAAAAAAAAAAAAAAAAAAAAAAAAAAAAAAAAAAAAAAAAAAAAAAAAAAAAAAAAAAAAAAAAAAAAAAAAAAAAAAAAAAAAAAAAAAAAAAAAAAAAAAAAAAAAAAAAAAAAAAAAAAAAAAAAAAAAAAAAAAAAAAAAAAAAAAAAAAAAAAAAAAAAAAAAAAAAAAAAAAAAAAAAAAAAAAAAAAAAAAAAAAAAAAAAAAAAAP/9k="/>
          <p:cNvSpPr>
            <a:spLocks noChangeAspect="1" noChangeArrowheads="1"/>
          </p:cNvSpPr>
          <p:nvPr/>
        </p:nvSpPr>
        <p:spPr bwMode="auto">
          <a:xfrm>
            <a:off x="-317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4" descr="data:image/jpeg;base64,/9j/4AAQSkZJRgABAQAAAQABAAD/2wCEAAkGBxQTEhQUEhQUFhUVFxYWFRQXFxUWHRYdFhoXFhgUFhcYHCggGxslGxcVITEiJSkrLi4uGB8zODMsNygtLisBCgoKDg0OGxAQGi8mICQsLzY4LDE0LTA3NDQ0LC0sLC80LDQvLDQsLCw0LCwsLCw0LCwsLCwsLCwsLCwsLCwsLP/AABEIAPUAzgMBEQACEQEDEQH/xAAbAAEAAwADAQAAAAAAAAAAAAAABAUGAQMHAv/EAEUQAAEDAQQGBgcFBwIHAQAAAAEAAgMRBAUSIQYTMUFRcQciYYGRsTI0UnKhssEUIzNz0RVCYoKS4fAkNRclQ1OTosIW/8QAGgEBAAMBAQEAAAAAAAAAAAAAAAMEBQYCAf/EADsRAAEDAgMEBwYGAgIDAQAAAAABAgMEEQUSITFBUXETMmGBkbHBIjOh0eHwBhQVIzTxUnJCYjWCkhb/2gAMAwEAAhEDEQA/APcUAQBAEAQBAEAQBAEAQGXvm9Xue5jSWtaSMsiSMjUrkMTxOV8ro41s1Ftpv4mzS0rGtRzkuqlRVYt1vcvFtc96va9rHEua4gZ5kE7KHmtrDMTlZK2ORbtVba7uBRqqVjmq5qWVDUrrzGCAIAgCAIAgCAIAgCAIAgCAIAgCAIAgCAIAgCAxN5tpNIP4j8c/quAr25amRP8Asvx1Ohp1vE3kRlUJiTdrayxj+IfDNW6FuapjT/snzIqhbROXsNsu/OdCAIAgCAIAgCAIAgCAIAgCAIAgCAIAgCAIAgCAx1+tpO/uPiAuHxZuWrf3eRvUa3haQVmlknXG2s7O8+AK0cJbmrGd/kpWrFtC773mxXcmCEAQBAEAQBAEAQBAEAQBAEAQBAEAQBAEAQBAEBlNJG0m5tafMfRcbjjbVd+LU9UNugW8PeVaxy4WmjbazcmuPkPqtjA23q78EX0Qp162h7zVrsjECAIAgCAIAgCAIAgCAIAgCAID4mlDGlzjQAVJUcsrYmK962RD0xivcjU2mZtV/wAhPUo1u7IEnnVcpUY5O937Xsp4qa8dBG1Pb1UmXbfwPVlyPt7u8bldocbR3sVGn/bd38PLkQT0Cp7UfgXgK6FFvqhmnK+gIAgCAzWlLfvGHi3yP91yn4gbaZi8U9fqa+HL7Cp2lKsA0C50Wb9488G+Z/st/wDD7bzPXgnqZ+Ir7CJ2mmXVmQEAQBAcEr4q21UFHeV/AdWKhO9+7uG9c9XY2jfYp9V/y3d3Hy5mlBQKvtSeBDst/wAgPXo4b8gD3UVKnxydjv3faTwUnkoI3J7OimlgmD2hzTUHMLq4pWSsR7FuimQ9iscrXbTsUh5CAIAgCAIAgKDSmc0YzcauPdkPquc/EEyojIk2Lr4bDTw5iXVxn1zBqBAT7tvV8WXpN9k/Q7lpUOJy0um1vD5cPIrT0rJddi8TUWO2MlFWHmN45hdfTVcVS3NGvdvQxpYXxLZyEhWSIIAgM/pU38M+8PJc1+IW+7dz9DUw1esnIoFzRpl/oo38Q+6PmXSfh5usjuXqZmJL1U5+hoF0xlhAEBHtlsZEKvPIbzyCrVNXFTNzSL9SWKF8q2ahl7yvV8uXos9kb+Z3rkK7E5ar2djeHz+7GzBSsi12rxICzSyEBoNFpz12bhRw78j9F034fmVUfEu7X5mXiLE0eX66QzAgCAIAgCAICo0gu90ga5gqW1BHEHgsTGaF9Q1r40uqbuwvUVQ2NVa7YpmHtINCCDwOS5JzVauVyWU2EVFS6HC8n0ID7hmcwhzSQRvCkilfE7OxbKeXsa9LOS6Gluy+2vo19Gu47j+hXV0GMMmsyXR3wX5cjJqKJzPaZqhbrbKAQFdfVhMrAG+k01Fd/ELMxWidVRIjNqLctUk6RP12KZz9lzVpq3fDzXLfptXe3Rr8DW/Mw2vmQ0dyWExMOL0nGpA3cAuowqidSxKj9qrcyaudJX+zsQsVqFUICovO+2sq1lHO47h+pWJX4wyG7ItXfBPnyL1PROf7T9EM1PM55xOJJO9cpLK+V6vet1NdjGsTK1ND4UZ6CA5Y0k0AJPAZr01quWzUuoVURLqabR+73RhznihdQAcAOK63BqF8DXPkSyru7DHrahsio1uxC4W2UAgCAIAgCAIAgOi1WRkgo9oPbvHIqvPSxTpaRt/viSRzPjW7VKO26PEZxGo9l2R7jvXPVWAubrAt+xfmaUWIIukid5TSxOaaOBB4EUWFJE+J2V6Ki9pfa9rku1bnwoz0EBdXDeTsbY3GrTkK7RlXbwW/hGIy9I2B63RdnFPoZ9ZTNyrI3RTSrqzICAIAgCAzV/Xm7G6Npo0ZGm05ceGa5XF8Rk6R0DFsibe36GvR0zcqSO1UpVz5oBAfcUTnGjQSeAFVJHE+R2ViKq9h5c9rUu5bFzY9Hic5DQeyMz3nct2lwFztZ1t2J8yhLiCJpGneXllsbIxRjQO3eeZXQ09LDAlo22++JmyTPkW7lO9WCMIAgCAIAgCAIAgCAIDrnga8Uc0EdoUUsMcrcsjUVO09se5i3atiktmjw2xOp/C76FYFVgKbYHdy/P8As0IsQXZInehSWmzPjNHtI8jyO9YE9PLAtpG2++JoxyMkS7VuWujtgJfrHCjRXD2k7x2UqtjBKJ7pOnclkTZ2r8ilXTojejTappV1ZkBAEAQBAZrSKwEP1jRVp9Km4jKp7KLlMbonpJ07Uui7exfka9DOit6NdqFVZrM+Q0Y0nyHM7ljwU8s62jbf74l2SRkaXcti7sej2+U/yt+p/Rb9LgKbZ3dyfP8AozpcQ3Rp3qXcEDWCjGgDsC34oY4m5Y2oidhnve563ctzsUp4CAIAgCAIAgCAIAgCAIAgCAIDgiu1fFRF2hFscr6AgCAIAgCAIDgNpsXxERNgVbnK+gIAgCAIAgCAIAgCAIAgCAIAgCAIAgCAIAgCAIAgCAIAgCAIAgCAIAgCAIAgCAIAgCAIAgIlsvGOP0nZ+yMz/bvVKqxCCn67teCaqTxU0knVTTiUVq0gkJ6gDR3EnxyXPVGOzvX9pMqeK/L72mjHQMTr6llct7a3qPpiAqCP3h+q1MLxRalejk6yfH6lWrpei9puwtltFEIAgCAICpvq9tV1WULiKkn90fqsbFMUWmXo4+svw+pepKTpfadsK2y6QSA9cBw7gR4ZLKp8dnYv7qZk8F+X3tLclBGvU0Lyx3lHJ6Ls/ZOR/v3LoaXEIKjqO14Lopmy00kfWTTiTFdIAgCAIAgCAIAgCAIAgCAICvtt7xx5VxO9lufidgWbVYrTwaKt14J96FqKkkk1tZO0orZfUj8h1BwG3vK52qxiom0b7Kdnz/o0oqKNmq6qVqyS2EBYXDGTM0jY2pJ4ChC1MHje6qardiXv4FWsciQqi7zXrtjCCAIAgCAyF/RuEzidjqEHsoAuJxiN7apyu2La3gbtE5FhRE3FesstBfQWVjvqRmROMcDt7itSlxioh0cuZO35/wBlSWijfqmi/e4vbFe8cmVcLuDsvA7CujpcVp59L2Xgv3qZstJJHra6dhYLSKoQBAEAQBAEAQBAQrzvAQtBIqTsH1PYqNfXMpGIqpdV2J97ixT06zOsmwzVsvWSTImg9luXjvK5SpxOoqNFWycE0/s14qWOPYl14qQlnFgIAgLS7LmdJRz6tZ8TyHDtWxQYRJPZ8nst+K/fEp1FY2PRuqmms9naxuFgAH+ZldZDBHCzJGlkMd8jnrdynapjwR7dbGxNxO5ADaTwCrVdVHTR53/2SwwuldlaU/8A+kz/AA8vez8lh/8A6HX3enP6F/8ATdOt8C4sNsbK3E3kQdoPArcpKuOpjzs/ooTQuidlcSFZIjqtFna8YXAEf5mFFNBHMzJIl0PbJHMW7VMzedzOjq5lXM+I58R2rkq/CJILvj9pvxT6dpr09Y2TR2ilWscuhAEBNsd6yR5A1Hsuz8N4WhTYnUU+iLdOC6/0V5aWOTall7DS3ZeAmaSBQjaPqOxdXQV7Ktl0SyptT73GRUU6wusuwmq+VwgCAIAgCAIDO6VNOKM7qEeS5f8AELVzxu3WX0NXDlSzkKJc6aQQH3DC55wtBJO4KSKJ8rsjEup5e9rEu5dDSXZcjWUdJRzuG4fqV1VBgzIbPl1dw3J81MmorXP9lmiFwtwoBAEBQ6VOyjHa4+FP1XOfiF3sxp2qaeGpq5eRnlzBqGg0VdlIO1p8a/oum/DztJG8vX5GXiSatXmX66QzAgCAp7zuRr6ujo13Dcf0KxK/BmTXfFo74L8lL9PWuZ7L9UM3NC5hLXAgjcVyksT4nZHpZTWY9r0u1dD4UZ6CAvNFWnE87qAea6L8PNXPI7dZPUzcRVMrUNGuoMoIAgCAIAgCAiXlYhKwt2Ha08CqddSNqolYu3cvaTU8yxPzGPtNndGcLxQ+fI71w88EkDskiWU3o5GyJdqku7rrfLn6LfaP0G9XKHDJarXY3j8uPkQz1TItNq8DUWKxMiFGDmd55ldfS0kVM3LGnfvUxpZnyrdykhWSIIAgCAzelTuswdhPx/suW/EDv3GJ2L6Gthyey5SkXPGiXeizuu8fwj4H+66D8Pr+49OxPNTOxFPZavaaRdUZIQBAEBHtljZKKPHI7xyKrVVJFUtyyJ370JYpnxLdqmXvK6nxZ+kz2hu5jcuQrsMlpddrePz4eRswVTJdNi8CJZ7O55wsFT5dpO5U4IJJ3ZI0upPJI2NLuU1dljbZ4wCduZPErsqeOKghRrl27V7fvYYkjnVD1VCbDIHAEbDsV+ORsjUc3YpXc1WrZT7Xs8hAEAQBAEAQHDmg7RVfFai7UPqKqbDlfT4EAQBAEAQGW0md98BwaPMrj8ddepRODU81NrD0/a7ypWKXS10ad98RxafMLawJ1qpU4tXzQpYgn7V+01S7AxQgCAIAgCA4a0DYKL4jUTYh9VVXaC0HaitRdouqABfUSx8OUAQBAEAQBAEAQBAEAQBAEAQGQv8AdWd3ZhHwC4nGHXq3d3kbtEloU7yvWWWiwuF1J2duIfArTwd1qxnf5FWtS8K93ma9duYQQBAEAQBAEAQBAEAQBAEAQBAEAQBAEAQBAEAQGLvZ1ZpPep4ZLgsRdmq5F7ToKZLRN5ERUiclXU6k0fveeSu4c7LVRr2kNSl4ncjarvTnggCAIAgCAIAgCAIAgCAIAgCAIAgCAIAgCAIAgMXesJbK/FvcXA8QTXJcFiEL4ql6O3qqpyVbnQUz0dEluBEVInJV1Ql0rA3c4E9gBrmruHwvlqWI3cqL3JqQ1L0bEt+BtV3pzwQBAEAQBAEAQBAEAQBAEAQBAEAQBAEAQBAEAQHVaLM14o9oI7d3JQzU8UzcsjUU9skcxbtWxB/YMNdh5Yis/wDRKS97L4qWfz03H4E6z2ZjBRjQB2b+a0IaeKFMsbUQrPkc9buW52qY8BAEAQBAEAQBAEAQBAEAQBAEAQBAEAQBAEAQBAEAQBAEAQBAEAQBAEAQBAEAQBAZp2m9lBIJkqMj1DuWkmE1C66eJQXEoE4+BobNOHsa9vouAcORFQs97FY5WrtQutcjmo5N5Cvm+YrM1rpSaONBQV3VU1PSyVCqjNxFPUMhRFfvIt16U2eeQRxl2IgkVaRsz2qWfD5oWZ3WsRxVsUrsrdpdqkWzO2nTOzMe5hL6tcWmjCRVpoaHmtFmF1D2o5ETXtKLsRha5Wqq6dheWO0CRjXtrhcA4VFDQ7KhUZGKxytXahcY9HtRybzuXg9BARL0vFlnjMklcIIBoKnM0GXMqWCF0z8jNpFNK2Jud2wr7r0pgnkEcZfiIJzaQMszmrE+HzQszvtYhhrYpXZW3uXapFsIAgCAIAgCAIAgCAIAgKi+NI4bM8MlLqluIUaTlUj6FXKehlnbmZaxVnq44XZXkm6L1jtLC+KuEEtzFMxQ/VRVFO+B2V+0khnZM3M0nKAmPINKbLq7XM3dixDk8B3mT4LsKGTpKdi9nlocvVsyTuTt89T0LQm0Y7HF/DVn9JIHwoudxJmWpd26m5QOzQN7NDL9JNqrNHHuYzEebz+jR4rVwaO0Tn8V8jOxR95EbwTzKDR+0au0wu4SNB5OOE/AlaFWzpIHt7PqU6Z+SZq9v0PX7TMGMc47GtLj3Cq45jczkam86dzsrVVdx4tDE6WQNHpSPA73Hb8V2znJExV3Inkcm1qyOtvVfM9llnjhYMb2saAAMRA2ZUzXFtY+Vy5UVVOrVzI01WyEE6T2StNezxPnRWPyFT/gpD+cg/zQsbNamSDFG9rxxaQfJVnxuYtnJYnY9r0u1blHp/6k/wB6P52q9hX8lOS+RTxL+OvNPNDHaBeuM91/ktnFf4y80MvDvfpyU9KtN4RRmkkjGGlaOcAacaErmmQyPS7WqvcbzpWMWzlRB+0IsBk1jMAyL8QpyrsToZM2TKt+A6VmXNdLcSJDpFZXOwtnjrzp8TkpXUVQ1LqxSNtXC5bI5Cye8AEkgAbScgFWRFVbITqttVKw6SWWuHXx155eOxWvyNRa+RSv+bgvbOhZxvDgC0gg5gg1B7QVVVFRbKWEVFS6HE0zWCr3BoG9xAHiV9a1XLZqXDnI1LqpWP0msgNDPH3GvkrKUFQv/BSutZAn/NCbYrwilFYpGPptwkGnMKGSGSPrtVCVkrJOqqKd8jw0EkgACpJyAA3lRoiqtkPaqiJdSLDekL3BrJY3OOwB7STyAKldTytS7mqiciNs0blsjkOu231BE7DJKxrvZrn3gbF6jpZpEuxqqh8kqIo1s5yIYbpJP+pj/KHzPW7g3uXf7eiGPinvU5eqlhoLfEENnc2WVjHGQmhNMqNz+Cr4pTSyzIrGqqW+ZPh88UcSo9yJqbSzWhsjQ9jg5rtjhsO5Yj2OY7K5LKarHtemZq3QwPSXZaSxSU9NpaebCCPg74LoMGkvG5nBfP8AoxcVZZ7XcU8v7J/RnaKxzR+y8OH8wp5t+Kr40yz2v4p5f2T4U72HN7TL3/Jr7bIBnilEbe4iMU78+9atI3oaVL7kv6mdUu6WoXtW3odek9l1VqmaMutib/MA7zJXqik6Snaq8PoeatmSZyIbzSG8a3aZB/1Y2D/yUBHgSsCkgtW5P8VX4GzUy3pVdxRPiZDQSx6y1tJ2RhzzzphHxNe5bGKS5KdU46GXh8eadF4al3pFonNaLW57C0McGnE4nI0oWtAz3A7tqo0eIxQ06NcmqX2FuqoZJZlc3Z2ka0dHzw0lkzXOA9EtLQeytTRSMxlius5tkPDsKciaO1M5c15vs0we0kUNJG+0K9ZpHHbyK06iBlRGrV7lKEEzoX5k7/U9A08dWwvI2Exkd72rnsLS1Uic/I28RW9Ovd5oZDQL1xnuv8lsYr/GXmhmYd79OSkrpI9ZZ+U35nqLB/cLz9EJMU98nL1Uqbpu2e1gRR0wR1PWJDWl280BqTTgrdRPDTLnftXx0K0MMs6ZG7E8Dpvm55bM8MlA6wq1zSS13GhIGzlvXumqY6huZh4np3wrleSrPabTa2x2VpLg2ppWmQ3vPBuwKJ8dPTK6dUtf705kjXzTokKa2+9eR833o5NZQHSYC1xpiYSQDtoagEbCvtNXRVCqjL37ftT5PSSQoiutbsLvo5vNwkdATVrgXNHsuFKgdhHkqOMU6KxJU2poXMMmVHLGuwttM9HpbTJEYqZAh2JxAbvBpnnmdgVTDq2OnY5H/As11I+ZzVaVg6PX0/Hbi9w08aqz+tNv1NOZX/SnW62vIyz2y2WciuGWM0qD394Ip4rWRY6iK+1qmcqPgk4OQ9OmtwnsD5RljheSOBwkEeIK5dsXRVaM4OTzOgWTpKZX8UPLbuthhkEjfSaHU7CQRXurVdVNEkrFY7Ypz0UixuzJtJ1k0ftUw1jY3EONcTiBirnXrGp5qCSsp4lyK7ZuJWUs0iZkbtLTpGH+oi/Jb8z1Uwf3Lv8Ab0QsYn71OXqpTXbcU87S+JmJoNCatGYoaZntV2ashhdletlK0VLLKmZiaHqGjVldFZomSCjmggjI0zJ3Ll62Rsk7nN2KdBSscyFrXbUKvpCsuKyl1M43Nd3E4T83wVnCZMtRl4ovzK+JMzQ34L9DLaDW/VSzE7NS93fHRwHhiWricPSMbb/JPiZ2Hy9G93JfgdGhVn1tsYXZ4cUruY3/ANRCkxJ/R0yom/T77jxQNzzpfdqWHSRZsNoY/c+Onewn6Ob4Kvg8l4VbwXzJsUZaVHcU8iHeN4Yrus0dcxI8HkytB4Pb4KaGHLWSP7E+P9Ecst6Vje1fh/ZfdGljpHLKf3nBg5NzPxd8Fn4zLd7Y+GviXMKjs1z+OngdOkmmrmvdHZqANJDpCK1I24Bsp2lSUeFNVqPm37vmeKrEXI5WRbt/yKaCK8bQMbXWgtO/WGNp5CoB7grj3UMC5VRt+V/mVWtq5vaRXeNvkUVpjLXOa70gSHb8wc89+avsVHIipsKb0VFVF2noulR/5Y33YPNi5yh/nLzd6m5Wfw//AJ80MxoF64z3X+S1MV/jLzQoYd79OSkrpI9ZZ+U35nqLB/cLz9EJMU98nL1Uvujho+zOO8yOr3BqoYwv76ci5hafsrzIvSaPu4DvxuHiP7BS4L138kI8V6reZC6Mh97N7jfMqbGvds5qRYV13ckNJpw0GxS13YSO5wWbhi2qW9/kX69LwO+95h9BvXY+T/lK3cT/AIzu7zMjD/fp3mq0s0t1DtVCAZKdZxzDK7qb3eSyaDDemTpJNnn9DRrK7olyM2+RloZ7wtWbHTuHFrjG3lUEBarmUVPo5Gpz1X1M1HVU+rVVeWnyKm87PJHI5s1dYKF1XYjmARV1TXKitwvjexHR7PArysexyo/ab+4/9pP5c/m9c/U/+QTm30Nqn/hdy+p57d8YdLE07HSMaeTnAHzXRSuVsbnJuRfIw40u9qLvVPM9ta0AUGQGQC4dVudcmh5x0k+sx/lD5nrpcG9yv+3ohg4p71OXqpe9G/qzvzXfK1UMY9+nL1UuYX7leZq1kmkRb0suthkj9tjm95GXxUsEnRyNfwUjlZnYreKHjEUhbWmRILTyIoQu0c1HHKNcqG26MrL+NLyjHzHzasPGpOqzv9Pma+FM6z+71JvSTZsVnY8fuSCvJwI88KhwaS0yt4p5fakuKMvEjuCnnbpDQDcCSBzpXyC6OyXuYd1tY9Z0csZiscbBk4sLv5n1d5lcjWSpJUucuy/wTQ6WljVkCNTbbz1PJW5EYhsOY5bQuuXVNDmU02nqkmltkbHiEgOWUYBxe7h3eS5RMNqXPyq3v3HRrXwI26L3Hl1rmL3vedrnOdThU1ouqjbkajeBzz3ZnK7ieh6U/wC1t92DzYudof5y83ept1n8NP8A180MzoF64z3X+S08V/jLzQoYd79OSkrpI9ZZ+U35nqLB/cLz9EJMU98nL1Uv+jn1V35jvJqz8Y9+nJPUu4Z7nvIvSb+HD77vlUuC9d/L1IsV6jefoQujL8Wb3GeZU+NdRnNSLCuu7knqaTTb1KX+X5gs3Df5LfvcX6/3DjC6D+uxcn/KVu4n/Gd3eZj4f/ITvIWkTXC1T4tutee4klv/AK0U1GqLAy3BPqQ1KL0z78V+hutH9JLKyzRtdI1hY0BzDWtRtIAGdTnlxWFV0NQ6dyo2912mzTVkDYkRVtZNhhdILwFotEkoBAcRhB20aA0V50r3repIVhhaxdqf2Y1TL0sqvTebe4/9pd+XP5vWFU/+QTm30Nin/hdy+pgbp/Hg/Ni+dq6Co90//VfJTEi943mnmh7WuJOtPO+kuI66J24xlv8AS4n/AOl0WCu/bc3t9PoYeKt/cavYcaFaRxWeN8c1RV2JpAJ2gAg05L7iVDJM9Hx8LChq2RNVrzfWK1NljbIw1a8VG7LkufkjdG9WO2obMb0e1HN2Kd68HsyF86DNlkdJHJq8RJc0txCp2kdYU5LYp8WdGxGPbe2+9vRTLnw1HuzMda/Zf1QvNHroFlhEQdiNS4uphqT2VO4AbdyoVdStRJntbsLlNB0EeS9yZbrI2WN0bxVrhQ/qDxUUUjo3o9u1CWSNsjVa7Ypjf+Hgx/j9SvomPOnCuKmzfTuWz+tez1Nef0Mr9J9rr6cvqbgBYRsGWv7Qtk7zJG/VvcauFMTXHjSooVq0uKvibkel0TxM2ow5sjszVspBsPR8A6s02JvstbhrzcSfJTy4yqpaNtl4r8iKPCkRfbddOwkXvoIyR+KF+qBpVmHEMsqt6woo6fF3sblkTN23t6HufDGvddi27LX9S4vC49bZG2YyUwtjGsw1rq6Z4a76cVTiq+jqFmRu2+nPtLUlNngSJV4a8iuuHQ/7NMJddjoCMODDtFNuIqzVYn08ax5bd/0IKeg6GTPmv3fU7dI9FftUgk1uCjQ2mDFsJNa4hxXijxH8uxWZb632/Q9VVD0782a2nAn6OXP9liMePHVxdXDh20ypU8FXrKn8w/Pa2hPTU/QMy3udWk1w/a2sbrMGAk1w4q1FKbQvdFWflnKuW9zxVUvToiXtY6dGdGfsjnu1mPGAKYcNKEnieK91tf8AmWomW1u080lH0Cqua9yyvu7vtEL4sWHFTrUrShB2VHBVqaboZEktexPPF0sasva5R3HoaLPM2XXYsNergpWoI24ir1TinTxrHktft+hTp8P6KRH5r931JekWi0dqOPEY5KUxgVBG4ObUV8VFR4g+nTLa7eBLVUTJ/avZeJRQdHpr15xh3hrMz3l2XgVedjSW9lmvav0KbcJW/tP05fUsL00Gie1ghdqi0UrTHi31dmDXbnVV4MWkYqrIma/dYnmw1jkRGLa3eWd23GYrI6zGTFUPGPDSmOv7tTsrxVWar6SoSZG22acixFTZIeiVeOvMpLJoCGPY/Xk4HNdTV0rhIdSuLsV6TGFexW5NqKm36FNmF5XI7PsVN31NosU1iuvy547VHgkqKGrXDa07Kj9FYpqp9O/M3wIKinbM3K4yJ6PH19YbTjqzXwxLY/Wm26nx+hmfpLv8/h9TaXTYtTDHFixYG0xUpXtpuWJPL0sivta5qwx9HGjL7D4vm9GWaMySVpUAAZkk7AF6p6d878jT5PO2FmZxHue+HTOLXWeWKgxAvFAa7h2qSopmxIio9HcjxBULItlYqcy1DhxVWxZuKr4AXDilgcoDjEEsAClgMQ2Vz4JYXBcEsDmqA4Dglgc1QBAVl0Xy2d8zGtc0wuwkmme0VFPdVmopXQta5V6yXIIahJVciJ1VOz7c77RqdU7Bgx6792tfR/wrz0Leh6TMl72t6n3pXdLky6W2k6qgJgXBLAjXpa9TDJLTFq2OdhrSuEVpWhopYI+lkay9rrYjmk6ONz+CXOu5rw18MctMJeK4a1pmRtoK7OC9VEPQyKy97bzzBL0saPta5NLgoLExFtt5RxOja91HSuDWChNSaDcMtu0qWOB8iOc1NES6kUkzI1RHLt2HE96RslZC533kgq1tDsFcydg2FfW08jo1kRNEDpmNekarqpLLgNqhsSnKA4BQFRpRBA+HDaH4Glwwv2UdnT6q5QvmZLmiS622dhVq2xujtItk4mcum+HxvnidL9phjhc8PG0UA6uLvI2laU9Kx7WSI3I5XIlvoUYahzHOYrs7US9/QqLreG2iyPjEUeseGlkb3udhLg0ibEdpqVbnRXQyNfdbJtVERL23WKsSo2WNzbJddiKq+J3WyN8b5rA2v307HMPBjqk+ADP6SvEbmPa2qX/i1b8/u56e1zHOpk/5OTw+7H1fMVbVJC8RlscbWQiaQxta3CKOZuLtu1fKd1oGyNVbqqqtkvfXYvYfZ23mVjkSyIlrrbvQ1lzNeLBSR7XuEclHtdiBHWw9bflQdyyahWLV3Ylkummzhc06dHJT2ct1suvkYQ2NoscE4LhKZXMxBxyb1sm8Nle8re6VVqXxLbLlvbwMbo0SnZInWva/iXcMBs1rtcVmxAfZnPa2pPWAZQ9pzPiqLnJUU8T5f87d2pba3oJ5GRf4379CppE2z2eaF5NsdL1qOJcc3ZEcMmc671b/AHFmfHIn7aJw0+9pWtGkTJGL+4q9/wB7Czlu5s9ttrZa0bGHgAkDEGMoe2lT4qq2d0NNCrN627rqWFhbLUSo/h8bIQZLXIbDZGuNYzK9r6uLWkNPVY9w2NpXw7FYSNiVUiptslvVUTiQrI5aaNF2XX6IvYTbBc7pIrVG0w4C1r444pdYGPbUim8YgCFBLUtjkje5FvsVVS10+hLFTueyRqWttREW9l+p26Mzm02hkz64bLA0EnZio4Yj3Yj3Bea1iU8Kxt2vd8D3Su6eVHu2Mb8TZXZeMc7NZE7E2pFaEZjsIqsWaB8Lsj0spqRTMlbmYuhlNGbyihntutkazFLliNK0L608VrVsEksUWRqrZPkZ1LNHHJJnW2vzO2QNkvSm1j7MeRDgfoV4S7KC+9HnpbPrLblaUdmhe5zLvdWjLS5zj/AB5HrH+YK+9zGtWrTexPH707imxrnKlMu53w+/M+LxaZZ7UJNUHteWxullMZjaCcBjGw5UK+wqkcUasvZU1sl7rvueZUWSR6OtdF0utrJusbC34/2a/WEOd9ndVwNQeptB381jxZfzqZUsmb1NWXN+TXNty+hiSyJtns0kDz9rx0IBJcMyAMO4ejTjXety8jppGSJ+3YyLRpGx7F9u5LvkGW12lsuqxNyjMspjEY3Oj3E7Coaa0dPGrL232S9+ZJPd870dbsutrcjuvqyjDd7rQ4OxUZJIHEgsDgQcXuurVeKaRbztiS1tUS2+3DnuPc7EyxOkW+5V7OZ2X1YbO222YGggfE3rYjQhoc1nWrwDP8K8000600ip1kcu7x08T1PFClQxF6qp/XoRr8BktdoZIIjhAbFrZDGGCmTmbid+akprR07HMvrtsl79ikdRd872ut2XW1uRIvOzvc27mSPqXF7C9jq1aS0Ah2/qnao4Xtas7mJollsqb9d3MklY5yQtcu3enzNO69LLYwyzufgwsBaCHHKpAqQOay0p6iqvKiXuvYaCzwU9olW1kLW1WRkjcMjGvbwc0OHOhVVkj41uxVRewsPja9LOS6dp8WWwRRgtjjYwHaGtAB50Ga+vmket3OVVPjImMSzWoiHVFc9nbQtghBBxAiNmRGxwyyPavbqmZ216+KnlKeFuxieCHe6xxl4kMbDIBQPLW4gM8g6lRtPio0lejciOW3Dd4HtY2K7OqJfjv8T4tl3RS01sUb6bMTWupyqF6jnkj6jlTkp8khjk67UXmd0dna1uBrWhgFMIAApwpsovCvcrsyrrxPSNaiZUTQ6DdcOAM1MWBpxNZgZhB4htKA7c17/MS5s2Zbrvup46CPLlypZN1kO0WRgeZAxmsIoX4RiIyyLttMh4Lz0j8uS624bvA9ZG5s1kvxOmK64Wv1jYYw/2wxoPOtF7Wolc3Irltwup5SCNHZkal+NjtbY4w5zxGzE8Ue7C2rhwcaVI5rx0r1RG5lsmxL7D10bLq6yXU+Rd8QZqxFHq/wDt4G4f6aUXrppM2fMt+N9fE+dFHlyZUtwsVt7wNs1mmdZmMidQZtY0bwM8s8iVYp3uqJ2tmVXJ2qQTMbBC5YkRF7EOzRq6WwQhoOIv673EekXdnCmS81lS6aW+y2iIeqWBIo7bb7SxstlZG3DGxrG7cLQGjPsCrvkc9cz1uvaTsY1iWalkI0ly2ZxJdZ4CSakmNhJJ2kmikSqnRLI93ipEtNCq3VieCHeyxRhweI2BwGEODWgho/dBpUDsXhZXq3KrltwuSJGxFzIiX4nLbHGHmQRsEhFC/C3ERwLqV3BfFlercl1tw3eA6NiOzWS/HedVruuGU4pIo3ni5jXHlUhe46iWNLMcqJ2KeXwRSLd7UXmhIfZ2luAtaWUw4CAW04U2U7FGj3I7Mi68T2rWqmVU04EeK6oGuD2wxNcBQODGgimWRAyyyUjqiVzcquW3NTwkETXZkal+RzbLshlIMsUbyNhc1rjyqQvkc8saWY5U5KJII5NXtReaH1Pd8T2CN8bHMbTCwtaQKZCgpQI2aRrszXKi8bn10Mbm5ValuBxPdsLw1r4o3BnoAtaQ2mVG5ZbAjZ5WKqtcqX267Q6GNyIjmotji2XZDLQyxRvI2FzWup2AkJHPLH1HKnJT5JBHJ12ovND6Ngi6n3Uf3f4fUb1Pcy6uwbOC+dNJr7S67ddvPifeiZp7KabNNnLgJ7BE92J8bHOpTE5rSabaVI2I2aRqZWuVE5h0THLdURVP/9k="/>
          <p:cNvSpPr>
            <a:spLocks noChangeAspect="1" noChangeArrowheads="1"/>
          </p:cNvSpPr>
          <p:nvPr/>
        </p:nvSpPr>
        <p:spPr bwMode="auto">
          <a:xfrm>
            <a:off x="12065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6" descr="data:image/jpeg;base64,/9j/4AAQSkZJRgABAQAAAQABAAD/2wCEAAkGBwgHEBUUEAgUFhUXFR0ZFhcXFx8dHxwfHh8YGRcmGhgjHigmGCAmGxwWJDQhMSw3Ly8yGx8/ODMsPigtLisBCgoKDg0OGxAQGywlICQ3LDgsNjcvLjAtLDcuLiwsLC0vNzEsNy8sNDQvLS0sLCwvNCwsLiwsLC8sLCwsLCwsLP/AABEIADoAbwMBEQACEQEDEQH/xAAcAAACAwEBAQEAAAAAAAAAAAAFBgAEBwMCAQj/xAA/EAABAgQDAwkFBgQHAAAAAAABAgMABAURBhIhBzGhEzIzQVFhcZGxFCKBksEjQlJy0dJFYrLhFRYkQ1Njov/EABsBAAIDAQEBAAAAAAAAAAAAAAADAgQFBgEH/8QANxEAAQMCBAELAwMDBQAAAAAAAQACAwQRBRIhMVETMkFhcYGRobHB0QYi8BQzQmJyghUkUuHx/9oADAMBAAIRAxEAPwDcYEKQIUgQpAhSBCkCFIEL4SBvMCEJnsT0SR6Spt37ArMfIXiBkaOlXYsOqpeaw+iXZ/abSmehlXHD26IHmdeEKNQ0bLTh+nah37jg3zPx5pfnNp1Vd6KTab7L3WfPQcIUal3QFpRfTtO3nuJ8vlBJvGOIZrfU1gdiAE+gvxhZleelaEeE0bNowe3VB5ur1NWpqb58XV/ujwOPFMfTQgaMb4D4XCUxVXqYrM1VnfBSyofKokQxriOlZ09HA/QsHhZaRhranIlPJzqFIWk5eUAzJVbS5tqk9vVD2zDYrEnwh980WoPRwTYzjTDb26stfE29YZyjeKpHDqofwK6Kxdh5P8Xa+aDlG8UDDqo7RlVXsd4ba/iIV+UE/SImZg6U9mC1rv4W7bIdM7TKM3zGHl+CQn+oiIGoarcf07Uu5xaO+/og03tSmVdFSkDvWsq4AD1iBqT0BXo/ppg58hPYLe59EEnMfYhmd00lA/kSBxN4WZ3lX4sEo2btv2lAZ2oTs/0024vuUokeW4QsuJ3WlFBFF+20DsCrtoUvRKCe4C/pHiY423K+R4hNGEsHKxI2XE1BKEpVlUMpJB8wIlCOUe5mxFvPpWNXYyyldkDbntsEwqwZhOnLCJmuHlD91TiEHXdZNr8YY8wRkhztt+rwCyzjtZJrGwAd591ZcwWaCr2qQWXVJQfsnCPeGh+zWBorTrBvcjrhzWC2eM3CU7FjVN5GoGW/SPcf+LGqvNKnXluFsJK1FRSNwvCr31W2GBjQ0dC5OdIr8yvUx4V7HsFbkpd6bWlDbRUtRslKRckwtzg0XKdnawZnGwC1bD+zSTlUcpPv3IFygKyoT25lb1cB4xZZEA3M/Rc/VY68nLTi3X09yv8A+asDUg5Wg2bdbTeYfNbWImdo5rCfL1VIxV033OLvNL20Gu0issseyPIPvqKrAAiwAGbdbnHfCX1AkFspBHEenHuWzgUMsbpHSbWCq0/Z7W5sBSuTbSRe6lX4JuOMSZEXgOB0KtzY7SxmzbuPZb1Sq+ltCiEO5kg2CrWuO20LK12EloLhY8OCt0KWenJplCEAkuC4ULjLf3rjwvwhM5PJkDc6DtO3nv1KrXy8lTudey3qTYlWQUttIFtDlAHpGrE5pBaDqND22B918+ke9xu8krBq7If4ZMutW0QsgeG9PAiKL25XEL6LSTcvAyTiPPpWj7IG8sm4r8Tyj5WT9I9o9Z5OoNHkT7rj8cN6hIeP0tzNQmLoHOCfJIicjiHldHhlOw0TARuFq2z9116my5Wok8mNTHmHaMc3oDnW7Lrja5obOQFguKuT9smMnN5ZdvmN+N4kdyusgvyLL8AqLnPV+ZXqY8KbHsFs2yPDqJRj2pxH2jvMv91Pd3mI0reUkLzs3QdvSfYdh4rnsXrC93JN2G/Wl/aXiN6ozCpdDhDLZyqA++rrzdoG63jDppDewWng+HMbGJni7jt1BKDaSrQC/hFZdELAL3NScw02pSpVYT+IoIF/G1okAbgpMj4i1zQRsdLhbq1eTpu/mSx4IMMoT/tGnqXAtGeqA4uHqsHQLAQhfRzutA2W00pD02WSrIClsAaqNrqtwHnBC3PNfoZr3nby9QuXx6ozPbTg249SacBS1blm3vbWcqlvKWn3gdFWJGhNrEkeAEWII5GzOcdnAeI09LLDrzBntCbgJN2sSJl5tDoGjrf/AKQbHgU8YKhtnXXS/T02enMfS0+R/Cm3Za1ydORpvWo+Zv8AWIUGrpXf1W8GtXPYs7NUlJUzher16fetKLQgvKu4tJSLXtdN7ZtB1R5IyQk5QulbiNPS0jBmBdYaDU9/DvTniqvSWD5MMtODleTytJ6xpbModQG/vMOjDYIsgNyPU6krm6OkfWT53D7en4WBzBJ3m/fCwuqepNHKXD3q9TEhzksGzL9S/TtCaQzLNJSNA2kDyjzDdaVh4j1XF1BvIVgdbbW1NzAVv5dy/wAyjx3xB25XfUhBhYRwHom7ZXPzpmyyXApvkyqxSLpsQBZVu+EtOSZmTS5N+vQlYmOQhoz33TBtfVmlWW/+SYSOBHqRF2rdljJ4XPgCqOCjWV3Bp8yEwYpc9npr5/6SPMW+sRgbkpWjqHoqtAM9awf1LEZWTmZzo2SqxAuBoCSEpue8kaRVccrS47Bd5NOyIXebLQsU1OYwfKy8rKPhDhTmcVlB03dfWVX1/lMTawxxAEkE6nv/AC3cuVoaP/UZZJ5Nr6fn5uhmA69UVzpXM1FSmuTOZTivdSb6W6heKskscMsbibam+50se3psm4rh8cMYEQ3RDaFX8PVpjI3UUqdbVmRkGYHSxFxpqPQRalquUsGsd2kW9dUrBY54JiS3QjVUKbtARRZZtiWpyl5E2zOHLc9empEV4XVLGkDK25JO7jr4BMfg01RIZH6XQ+fx/iOd0DyGkn8Cbq+Y/pEyx7ufI4+DR5a+auw4DE03elSdcW6SpbhUo7yTcnxMTY0NFgFqmNsbcrBYIS/Dgqj16fTnUsdqlepj29jdLaLtt1LdNmWKZasSqGlOgPNAJUknU20BHaD2wqllEDuQfoNcp6CDrbtHDhZcpW07mPJsueMcACtPF9iYCFq56VDRRGgNxuNvSLkkOY3CvYdjH6dnJyC4G3EL7gfBk1h55Tz00g3RlCU301ufeMI/T5XtkcdG38wo4piTKsBrAdFQ2lVCQffk0meQEocLjhve2UtkaDeTZQt4xWrKhs8Tmw/duNOvRNwyN8cEriDc5QOve/su9S2l0ZSShuRceFrWKbJPzQz9TNlytYAOs/F0qDCKkuzC4KWp7H0+8EpZpjDQSrMm9zqLge6LDS/bCXtllblkfYXv9ott1m/otWLBHXJkdv3oDUqrUKysKfezrAsCEgadmm+PQwMubk9putikpGUrMrVzbos7N2tIqV2XFhxsIW6thjNi8e/kvZJKcG7yL+KNyWCKvMf7QSPAn+3GICqc/wDbjc7ut6qpJi1NHsUdk9mj6uket8R9Lw1sVY/+LW9pufJZ8n1CwcwIzK7OKc3zl38z6mGigmPPl8AAqMn1BMeaFfTgSigatnyT+2JjDW9L3eP/AEqpxmoPDz+VQqmzSjzibJGU9unqAI9NC5usbz36hSjxiQH7wsxxJg6qUl9dpcqQVEpI7CTbxhbphGcsunoVu0tTHKwFpQluSnWFBQadQsblJBBHxjwyRPblcQR3Jz4YpecmKTxBjJAsiovEd7aTxKbwg/p2fyt/mflVThlOd3DyVhxOMqro49MKB6rpbHDLFV9VQA6uB73O+UxlNQRaucPzsXaUwFWnt7aE/Ek8Br5xMYgHaRRvd/jYJzsXo4hZvwjUpszfV0k0fgAPqTEwa+TmxBv9x+NVTk+oWDmtRuT2cUprVd1HvJPDQcIc2grH/uSgf2j3Kz5PqCd3N0R6TwzSpQe7LD09LQ1uDQbyFzu0n2WfJiVRJu5EmpSXZ5rKR8IvRUkEXMYB3Ko6V7tyV2iwlqQIUgQpAhSBC8uIQ4LKSCO8R4QCNV6CQdEGnJCTSRaUb6/uDu7ozZ6aHfIPAK9FPLbnHxK6yUnK6/6ZHyj9IjDSQG92N8AoyzSf8j4ok202jc2B4CL8cMbRo0DuVRznHcrpDlFSBCkCFIEKQIUgQpAhSBCkCFIEL//Z"/>
          <p:cNvSpPr>
            <a:spLocks noChangeAspect="1" noChangeArrowheads="1"/>
          </p:cNvSpPr>
          <p:nvPr/>
        </p:nvSpPr>
        <p:spPr bwMode="auto">
          <a:xfrm>
            <a:off x="273050" y="1682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066023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26474" y="1522373"/>
            <a:ext cx="4186238" cy="4843991"/>
          </a:xfrm>
        </p:spPr>
        <p:txBody>
          <a:bodyPr/>
          <a:lstStyle/>
          <a:p>
            <a:pPr marL="0" indent="0">
              <a:buNone/>
            </a:pPr>
            <a:r>
              <a:rPr lang="en-US" sz="2000" b="1" u="sng" dirty="0">
                <a:solidFill>
                  <a:schemeClr val="tx2"/>
                </a:solidFill>
              </a:rPr>
              <a:t>Transfer Credit Degrees Offered</a:t>
            </a:r>
          </a:p>
          <a:p>
            <a:pPr marL="0" indent="0">
              <a:spcAft>
                <a:spcPts val="0"/>
              </a:spcAft>
              <a:buNone/>
            </a:pPr>
            <a:r>
              <a:rPr lang="en-US" sz="1800" b="1" dirty="0">
                <a:solidFill>
                  <a:schemeClr val="tx2"/>
                </a:solidFill>
              </a:rPr>
              <a:t>Associate of Science Degree</a:t>
            </a:r>
          </a:p>
          <a:p>
            <a:pPr marL="0" indent="0">
              <a:spcAft>
                <a:spcPts val="0"/>
              </a:spcAft>
              <a:buNone/>
            </a:pPr>
            <a:r>
              <a:rPr lang="en-US" sz="1800" b="1" dirty="0">
                <a:solidFill>
                  <a:schemeClr val="tx2"/>
                </a:solidFill>
              </a:rPr>
              <a:t>Associate of Arts Degree</a:t>
            </a:r>
          </a:p>
        </p:txBody>
      </p:sp>
      <p:sp>
        <p:nvSpPr>
          <p:cNvPr id="3" name="Content Placeholder 2"/>
          <p:cNvSpPr>
            <a:spLocks noGrp="1"/>
          </p:cNvSpPr>
          <p:nvPr>
            <p:ph sz="half" idx="2"/>
          </p:nvPr>
        </p:nvSpPr>
        <p:spPr>
          <a:xfrm>
            <a:off x="4525346" y="1512434"/>
            <a:ext cx="4430118" cy="4843991"/>
          </a:xfrm>
        </p:spPr>
        <p:txBody>
          <a:bodyPr/>
          <a:lstStyle/>
          <a:p>
            <a:pPr marL="0" indent="0" algn="ctr">
              <a:buNone/>
            </a:pPr>
            <a:r>
              <a:rPr lang="en-US" sz="2000" b="1" u="sng" dirty="0">
                <a:solidFill>
                  <a:schemeClr val="tx2"/>
                </a:solidFill>
              </a:rPr>
              <a:t>Career &amp; Technical Degrees Offered</a:t>
            </a:r>
          </a:p>
          <a:p>
            <a:pPr marL="0" indent="0">
              <a:spcAft>
                <a:spcPts val="0"/>
              </a:spcAft>
              <a:buNone/>
            </a:pPr>
            <a:r>
              <a:rPr lang="en-US" sz="1800" b="1" dirty="0">
                <a:solidFill>
                  <a:schemeClr val="tx2"/>
                </a:solidFill>
              </a:rPr>
              <a:t>Associate of Applied Science in:</a:t>
            </a:r>
          </a:p>
          <a:p>
            <a:pPr>
              <a:spcAft>
                <a:spcPts val="0"/>
              </a:spcAft>
            </a:pPr>
            <a:r>
              <a:rPr lang="en-US" sz="1800" b="1" dirty="0">
                <a:solidFill>
                  <a:schemeClr val="tx2"/>
                </a:solidFill>
              </a:rPr>
              <a:t>Business Management</a:t>
            </a:r>
          </a:p>
          <a:p>
            <a:pPr>
              <a:spcAft>
                <a:spcPts val="0"/>
              </a:spcAft>
            </a:pPr>
            <a:r>
              <a:rPr lang="en-US" sz="1800" b="1" dirty="0">
                <a:solidFill>
                  <a:schemeClr val="tx2"/>
                </a:solidFill>
              </a:rPr>
              <a:t>Computer Information Systems</a:t>
            </a:r>
          </a:p>
          <a:p>
            <a:pPr>
              <a:spcAft>
                <a:spcPts val="0"/>
              </a:spcAft>
            </a:pPr>
            <a:r>
              <a:rPr lang="en-US" sz="1800" b="1" dirty="0">
                <a:solidFill>
                  <a:schemeClr val="tx2"/>
                </a:solidFill>
              </a:rPr>
              <a:t>Graphic Design</a:t>
            </a:r>
          </a:p>
          <a:p>
            <a:pPr>
              <a:spcAft>
                <a:spcPts val="0"/>
              </a:spcAft>
            </a:pPr>
            <a:r>
              <a:rPr lang="en-US" sz="1800" b="1" dirty="0">
                <a:solidFill>
                  <a:schemeClr val="tx2"/>
                </a:solidFill>
              </a:rPr>
              <a:t>Criminal Justice</a:t>
            </a:r>
          </a:p>
          <a:p>
            <a:pPr>
              <a:spcAft>
                <a:spcPts val="0"/>
              </a:spcAft>
            </a:pPr>
            <a:r>
              <a:rPr lang="en-US" sz="1800" b="1" dirty="0">
                <a:solidFill>
                  <a:schemeClr val="tx2"/>
                </a:solidFill>
              </a:rPr>
              <a:t>Paralegal</a:t>
            </a:r>
          </a:p>
          <a:p>
            <a:pPr>
              <a:spcAft>
                <a:spcPts val="0"/>
              </a:spcAft>
            </a:pPr>
            <a:r>
              <a:rPr lang="en-US" sz="1800" b="1" dirty="0">
                <a:solidFill>
                  <a:schemeClr val="tx2"/>
                </a:solidFill>
              </a:rPr>
              <a:t>Early Childhood Education</a:t>
            </a:r>
          </a:p>
          <a:p>
            <a:pPr>
              <a:spcAft>
                <a:spcPts val="0"/>
              </a:spcAft>
            </a:pPr>
            <a:r>
              <a:rPr lang="en-US" sz="1800" b="1" dirty="0">
                <a:solidFill>
                  <a:schemeClr val="tx2"/>
                </a:solidFill>
              </a:rPr>
              <a:t>Environmental Management</a:t>
            </a:r>
          </a:p>
          <a:p>
            <a:pPr>
              <a:spcAft>
                <a:spcPts val="0"/>
              </a:spcAft>
            </a:pPr>
            <a:r>
              <a:rPr lang="en-US" sz="1800" b="1" dirty="0">
                <a:solidFill>
                  <a:schemeClr val="tx2"/>
                </a:solidFill>
              </a:rPr>
              <a:t>Fire Science</a:t>
            </a:r>
          </a:p>
          <a:p>
            <a:pPr>
              <a:spcAft>
                <a:spcPts val="0"/>
              </a:spcAft>
            </a:pPr>
            <a:r>
              <a:rPr lang="en-US" sz="1800" b="1" dirty="0">
                <a:solidFill>
                  <a:schemeClr val="tx2"/>
                </a:solidFill>
              </a:rPr>
              <a:t>Physical Therapy Assistant</a:t>
            </a:r>
          </a:p>
          <a:p>
            <a:pPr>
              <a:spcAft>
                <a:spcPts val="0"/>
              </a:spcAft>
            </a:pPr>
            <a:r>
              <a:rPr lang="en-US" sz="1800" b="1" dirty="0">
                <a:solidFill>
                  <a:schemeClr val="tx2"/>
                </a:solidFill>
              </a:rPr>
              <a:t>Respiratory Therapy</a:t>
            </a:r>
          </a:p>
          <a:p>
            <a:pPr>
              <a:spcAft>
                <a:spcPts val="0"/>
              </a:spcAft>
            </a:pPr>
            <a:r>
              <a:rPr lang="en-US" sz="1800" b="1" dirty="0">
                <a:solidFill>
                  <a:schemeClr val="tx2"/>
                </a:solidFill>
              </a:rPr>
              <a:t>Nursing</a:t>
            </a:r>
          </a:p>
          <a:p>
            <a:pPr>
              <a:spcAft>
                <a:spcPts val="0"/>
              </a:spcAft>
            </a:pPr>
            <a:r>
              <a:rPr lang="en-US" sz="1800" b="1" dirty="0">
                <a:solidFill>
                  <a:schemeClr val="tx2"/>
                </a:solidFill>
              </a:rPr>
              <a:t>Health information Management</a:t>
            </a:r>
          </a:p>
          <a:p>
            <a:pPr>
              <a:spcAft>
                <a:spcPts val="0"/>
              </a:spcAft>
            </a:pPr>
            <a:r>
              <a:rPr lang="en-US" sz="1800" b="1" dirty="0">
                <a:solidFill>
                  <a:schemeClr val="tx2"/>
                </a:solidFill>
              </a:rPr>
              <a:t>Culinary &amp; Hospitality Management</a:t>
            </a:r>
          </a:p>
          <a:p>
            <a:endParaRPr lang="en-US" dirty="0"/>
          </a:p>
        </p:txBody>
      </p:sp>
      <p:sp>
        <p:nvSpPr>
          <p:cNvPr id="5" name="Title 1"/>
          <p:cNvSpPr txBox="1">
            <a:spLocks/>
          </p:cNvSpPr>
          <p:nvPr/>
        </p:nvSpPr>
        <p:spPr>
          <a:xfrm>
            <a:off x="205273" y="802433"/>
            <a:ext cx="8640147" cy="550506"/>
          </a:xfrm>
          <a:prstGeom prst="rect">
            <a:avLst/>
          </a:prstGeom>
        </p:spPr>
        <p:txBody>
          <a:bodyPr/>
          <a:lstStyle>
            <a:lvl1pPr algn="l" rtl="0" fontAlgn="base">
              <a:lnSpc>
                <a:spcPct val="90000"/>
              </a:lnSpc>
              <a:spcBef>
                <a:spcPct val="0"/>
              </a:spcBef>
              <a:spcAft>
                <a:spcPct val="0"/>
              </a:spcAft>
              <a:defRPr sz="2200" b="1">
                <a:solidFill>
                  <a:schemeClr val="bg1"/>
                </a:solidFill>
                <a:latin typeface="Trajan Pro"/>
                <a:ea typeface="+mj-ea"/>
                <a:cs typeface="Trajan Pro"/>
              </a:defRPr>
            </a:lvl1pPr>
            <a:lvl2pPr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2pPr>
            <a:lvl3pPr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3pPr>
            <a:lvl4pPr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4pPr>
            <a:lvl5pPr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5pPr>
            <a:lvl6pPr marL="457200"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6pPr>
            <a:lvl7pPr marL="914400"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7pPr>
            <a:lvl8pPr marL="1371600"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8pPr>
            <a:lvl9pPr marL="1828800" algn="l" rtl="0" fontAlgn="base">
              <a:lnSpc>
                <a:spcPct val="90000"/>
              </a:lnSpc>
              <a:spcBef>
                <a:spcPct val="0"/>
              </a:spcBef>
              <a:spcAft>
                <a:spcPct val="0"/>
              </a:spcAft>
              <a:defRPr sz="2200" b="1">
                <a:solidFill>
                  <a:schemeClr val="bg1"/>
                </a:solidFill>
                <a:latin typeface="Arial" pitchFamily="-112" charset="0"/>
                <a:ea typeface="Arial" pitchFamily="-112" charset="0"/>
                <a:cs typeface="Arial" pitchFamily="-112" charset="0"/>
              </a:defRPr>
            </a:lvl9pPr>
          </a:lstStyle>
          <a:p>
            <a:pPr algn="ctr"/>
            <a:r>
              <a:rPr lang="en-US" sz="1600" kern="0" dirty="0" smtClean="0">
                <a:solidFill>
                  <a:schemeClr val="tx2"/>
                </a:solidFill>
                <a:latin typeface="+mj-lt"/>
              </a:rPr>
              <a:t>NorthWest Arkansas Community College offers transfer degrees and career and technical degrees, plus workforce development and building science courses</a:t>
            </a:r>
            <a:r>
              <a:rPr lang="en-US" sz="1800" kern="0" dirty="0" smtClean="0">
                <a:solidFill>
                  <a:schemeClr val="tx2"/>
                </a:solidFill>
                <a:latin typeface="+mj-lt"/>
              </a:rPr>
              <a:t>.</a:t>
            </a:r>
            <a:endParaRPr lang="en-US" sz="1800" kern="0" dirty="0">
              <a:solidFill>
                <a:schemeClr val="tx2"/>
              </a:solidFill>
              <a:latin typeface="+mj-lt"/>
            </a:endParaRPr>
          </a:p>
        </p:txBody>
      </p:sp>
      <p:sp>
        <p:nvSpPr>
          <p:cNvPr id="6" name="Title 1"/>
          <p:cNvSpPr>
            <a:spLocks noGrp="1"/>
          </p:cNvSpPr>
          <p:nvPr>
            <p:ph type="body" sz="quarter" idx="11"/>
          </p:nvPr>
        </p:nvSpPr>
        <p:spPr>
          <a:xfrm>
            <a:off x="1278396" y="0"/>
            <a:ext cx="6392862" cy="642938"/>
          </a:xfrm>
        </p:spPr>
        <p:txBody>
          <a:bodyPr/>
          <a:lstStyle/>
          <a:p>
            <a:pPr algn="ctr"/>
            <a:r>
              <a:rPr lang="en-US" sz="2800" dirty="0" smtClean="0">
                <a:latin typeface="+mj-lt"/>
              </a:rPr>
              <a:t>Degrees Offered</a:t>
            </a:r>
            <a:endParaRPr lang="en-US" sz="2800" dirty="0">
              <a:latin typeface="+mj-lt"/>
            </a:endParaRPr>
          </a:p>
        </p:txBody>
      </p:sp>
    </p:spTree>
    <p:extLst>
      <p:ext uri="{BB962C8B-B14F-4D97-AF65-F5344CB8AC3E}">
        <p14:creationId xmlns:p14="http://schemas.microsoft.com/office/powerpoint/2010/main" val="18195151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182"/>
            <a:ext cx="8192278" cy="438539"/>
          </a:xfrm>
        </p:spPr>
        <p:txBody>
          <a:bodyPr/>
          <a:lstStyle/>
          <a:p>
            <a:pPr algn="ctr"/>
            <a:r>
              <a:rPr lang="en-US" sz="2400" dirty="0" smtClean="0">
                <a:latin typeface="+mj-lt"/>
              </a:rPr>
              <a:t>NWACC WORKFORCE TRAINING PROGRAMS</a:t>
            </a:r>
            <a:endParaRPr lang="en-US" sz="2400" dirty="0">
              <a:latin typeface="+mj-lt"/>
            </a:endParaRPr>
          </a:p>
        </p:txBody>
      </p:sp>
      <p:sp>
        <p:nvSpPr>
          <p:cNvPr id="3" name="Content Placeholder 2"/>
          <p:cNvSpPr>
            <a:spLocks noGrp="1"/>
          </p:cNvSpPr>
          <p:nvPr>
            <p:ph idx="1"/>
          </p:nvPr>
        </p:nvSpPr>
        <p:spPr>
          <a:xfrm>
            <a:off x="225551" y="880390"/>
            <a:ext cx="4114800" cy="5506454"/>
          </a:xfrm>
        </p:spPr>
        <p:txBody>
          <a:bodyPr/>
          <a:lstStyle/>
          <a:p>
            <a:r>
              <a:rPr lang="en-US" sz="1600" b="1" u="sng" dirty="0" smtClean="0">
                <a:solidFill>
                  <a:schemeClr val="tx2"/>
                </a:solidFill>
              </a:rPr>
              <a:t>Contract Training</a:t>
            </a:r>
            <a:r>
              <a:rPr lang="en-US" sz="1600" b="1" dirty="0" smtClean="0">
                <a:solidFill>
                  <a:schemeClr val="tx2"/>
                </a:solidFill>
              </a:rPr>
              <a:t> </a:t>
            </a:r>
            <a:r>
              <a:rPr lang="en-US" sz="1600" b="1" dirty="0">
                <a:solidFill>
                  <a:schemeClr val="tx2"/>
                </a:solidFill>
              </a:rPr>
              <a:t>–</a:t>
            </a:r>
            <a:r>
              <a:rPr lang="en-US" sz="1600" b="1" dirty="0" smtClean="0">
                <a:solidFill>
                  <a:schemeClr val="tx2"/>
                </a:solidFill>
              </a:rPr>
              <a:t> </a:t>
            </a:r>
            <a:r>
              <a:rPr lang="en-US" sz="1600" dirty="0" smtClean="0">
                <a:solidFill>
                  <a:schemeClr val="tx2"/>
                </a:solidFill>
              </a:rPr>
              <a:t>Customized training programs to meet the needs of business and industry.  Programs include but are not limited to:</a:t>
            </a:r>
          </a:p>
          <a:p>
            <a:pPr marL="712787" lvl="3" indent="0">
              <a:buNone/>
            </a:pPr>
            <a:r>
              <a:rPr lang="en-US" sz="1400" i="1" dirty="0">
                <a:solidFill>
                  <a:schemeClr val="tx2"/>
                </a:solidFill>
              </a:rPr>
              <a:t>Lean Six Sigma Training; Achieve Global® Leadership Training; Continuous </a:t>
            </a:r>
            <a:r>
              <a:rPr lang="en-US" sz="1400" i="1" dirty="0" smtClean="0">
                <a:solidFill>
                  <a:schemeClr val="tx2"/>
                </a:solidFill>
              </a:rPr>
              <a:t>Improvement; Excelling </a:t>
            </a:r>
            <a:r>
              <a:rPr lang="en-US" sz="1400" i="1" dirty="0">
                <a:solidFill>
                  <a:schemeClr val="tx2"/>
                </a:solidFill>
              </a:rPr>
              <a:t>in the Workplace; Project Management; Leadership and Supervisor </a:t>
            </a:r>
            <a:r>
              <a:rPr lang="en-US" sz="1400" i="1" dirty="0" smtClean="0">
                <a:solidFill>
                  <a:schemeClr val="tx2"/>
                </a:solidFill>
              </a:rPr>
              <a:t>Training</a:t>
            </a:r>
          </a:p>
          <a:p>
            <a:pPr marL="712787" lvl="3" indent="0">
              <a:buNone/>
            </a:pPr>
            <a:endParaRPr lang="en-US" sz="1400" i="1" dirty="0" smtClean="0">
              <a:solidFill>
                <a:schemeClr val="tx2"/>
              </a:solidFill>
            </a:endParaRPr>
          </a:p>
          <a:p>
            <a:r>
              <a:rPr lang="en-US" sz="1600" b="1" u="sng" dirty="0" smtClean="0">
                <a:solidFill>
                  <a:schemeClr val="tx2"/>
                </a:solidFill>
              </a:rPr>
              <a:t>Personal &amp; Professional Development</a:t>
            </a:r>
            <a:r>
              <a:rPr lang="en-US" sz="1600" b="1" dirty="0" smtClean="0">
                <a:solidFill>
                  <a:schemeClr val="tx2"/>
                </a:solidFill>
              </a:rPr>
              <a:t> – </a:t>
            </a:r>
            <a:r>
              <a:rPr lang="en-US" sz="1600" dirty="0" smtClean="0">
                <a:solidFill>
                  <a:schemeClr val="tx2"/>
                </a:solidFill>
              </a:rPr>
              <a:t>Training programs to increase the skill level of individuals.  Some examples of these programs include:</a:t>
            </a:r>
          </a:p>
          <a:p>
            <a:pPr marL="712787" lvl="3" indent="0">
              <a:buNone/>
            </a:pPr>
            <a:r>
              <a:rPr lang="en-US" sz="1400" i="1" dirty="0">
                <a:solidFill>
                  <a:schemeClr val="tx2"/>
                </a:solidFill>
              </a:rPr>
              <a:t>Microsoft® Certified Training Courses; Society for Human Resource Management (SHRM) courses; </a:t>
            </a:r>
            <a:r>
              <a:rPr lang="en-US" sz="1400" i="1" dirty="0" smtClean="0">
                <a:solidFill>
                  <a:schemeClr val="tx2"/>
                </a:solidFill>
              </a:rPr>
              <a:t>Advanced Excel</a:t>
            </a:r>
            <a:r>
              <a:rPr lang="en-US" sz="1400" i="1" dirty="0">
                <a:solidFill>
                  <a:schemeClr val="tx2"/>
                </a:solidFill>
              </a:rPr>
              <a:t>® </a:t>
            </a:r>
            <a:r>
              <a:rPr lang="en-US" sz="1400" i="1" dirty="0" smtClean="0">
                <a:solidFill>
                  <a:schemeClr val="tx2"/>
                </a:solidFill>
              </a:rPr>
              <a:t>classes; Medical Coding &amp; Billing classes</a:t>
            </a:r>
          </a:p>
        </p:txBody>
      </p:sp>
      <p:sp>
        <p:nvSpPr>
          <p:cNvPr id="4" name="Content Placeholder 2"/>
          <p:cNvSpPr txBox="1">
            <a:spLocks/>
          </p:cNvSpPr>
          <p:nvPr/>
        </p:nvSpPr>
        <p:spPr bwMode="auto">
          <a:xfrm>
            <a:off x="4784292" y="880390"/>
            <a:ext cx="4114800" cy="550645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fontAlgn="base">
              <a:spcBef>
                <a:spcPct val="0"/>
              </a:spcBef>
              <a:spcAft>
                <a:spcPct val="40000"/>
              </a:spcAft>
              <a:buFont typeface="Wingdings" pitchFamily="-112" charset="2"/>
              <a:buChar char="§"/>
              <a:defRPr sz="2000">
                <a:solidFill>
                  <a:srgbClr val="083E1C"/>
                </a:solidFill>
                <a:latin typeface="+mn-lt"/>
                <a:ea typeface="+mn-ea"/>
                <a:cs typeface="+mn-cs"/>
              </a:defRPr>
            </a:lvl1pPr>
            <a:lvl2pPr marL="444500" indent="-261938" algn="l" rtl="0" fontAlgn="base">
              <a:spcBef>
                <a:spcPct val="0"/>
              </a:spcBef>
              <a:spcAft>
                <a:spcPct val="40000"/>
              </a:spcAft>
              <a:buChar char="–"/>
              <a:defRPr>
                <a:solidFill>
                  <a:srgbClr val="083E1C"/>
                </a:solidFill>
                <a:latin typeface="+mn-lt"/>
                <a:ea typeface="+mn-ea"/>
                <a:cs typeface="+mn-cs"/>
              </a:defRPr>
            </a:lvl2pPr>
            <a:lvl3pPr marL="720725" indent="-274638" algn="l" rtl="0" fontAlgn="base">
              <a:spcBef>
                <a:spcPct val="0"/>
              </a:spcBef>
              <a:spcAft>
                <a:spcPct val="40000"/>
              </a:spcAft>
              <a:buChar char="•"/>
              <a:defRPr>
                <a:solidFill>
                  <a:srgbClr val="083E1C"/>
                </a:solidFill>
                <a:latin typeface="+mn-lt"/>
                <a:ea typeface="+mn-ea"/>
                <a:cs typeface="+mn-cs"/>
              </a:defRPr>
            </a:lvl3pPr>
            <a:lvl4pPr marL="987425" indent="-265113" algn="l" rtl="0" fontAlgn="base">
              <a:spcBef>
                <a:spcPct val="0"/>
              </a:spcBef>
              <a:spcAft>
                <a:spcPct val="40000"/>
              </a:spcAft>
              <a:buChar char="–"/>
              <a:defRPr>
                <a:solidFill>
                  <a:srgbClr val="083E1C"/>
                </a:solidFill>
                <a:latin typeface="+mn-lt"/>
                <a:ea typeface="+mn-ea"/>
                <a:cs typeface="+mn-cs"/>
              </a:defRPr>
            </a:lvl4pPr>
            <a:lvl5pPr marL="1254125" indent="-265113" algn="l" rtl="0" fontAlgn="base">
              <a:spcBef>
                <a:spcPct val="0"/>
              </a:spcBef>
              <a:spcAft>
                <a:spcPct val="40000"/>
              </a:spcAft>
              <a:buChar char="»"/>
              <a:defRPr>
                <a:solidFill>
                  <a:srgbClr val="083E1C"/>
                </a:solidFill>
                <a:latin typeface="+mn-lt"/>
                <a:ea typeface="+mn-ea"/>
                <a:cs typeface="+mn-cs"/>
              </a:defRPr>
            </a:lvl5pPr>
            <a:lvl6pPr marL="1711325" indent="-265113" algn="l" rtl="0" fontAlgn="base">
              <a:spcBef>
                <a:spcPct val="0"/>
              </a:spcBef>
              <a:spcAft>
                <a:spcPct val="40000"/>
              </a:spcAft>
              <a:buChar char="»"/>
              <a:defRPr>
                <a:solidFill>
                  <a:schemeClr val="tx1"/>
                </a:solidFill>
                <a:latin typeface="+mn-lt"/>
                <a:ea typeface="+mn-ea"/>
                <a:cs typeface="+mn-cs"/>
              </a:defRPr>
            </a:lvl6pPr>
            <a:lvl7pPr marL="2168525" indent="-265113" algn="l" rtl="0" fontAlgn="base">
              <a:spcBef>
                <a:spcPct val="0"/>
              </a:spcBef>
              <a:spcAft>
                <a:spcPct val="40000"/>
              </a:spcAft>
              <a:buChar char="»"/>
              <a:defRPr>
                <a:solidFill>
                  <a:schemeClr val="tx1"/>
                </a:solidFill>
                <a:latin typeface="+mn-lt"/>
                <a:ea typeface="+mn-ea"/>
                <a:cs typeface="+mn-cs"/>
              </a:defRPr>
            </a:lvl7pPr>
            <a:lvl8pPr marL="2625725" indent="-265113" algn="l" rtl="0" fontAlgn="base">
              <a:spcBef>
                <a:spcPct val="0"/>
              </a:spcBef>
              <a:spcAft>
                <a:spcPct val="40000"/>
              </a:spcAft>
              <a:buChar char="»"/>
              <a:defRPr>
                <a:solidFill>
                  <a:schemeClr val="tx1"/>
                </a:solidFill>
                <a:latin typeface="+mn-lt"/>
                <a:ea typeface="+mn-ea"/>
                <a:cs typeface="+mn-cs"/>
              </a:defRPr>
            </a:lvl8pPr>
            <a:lvl9pPr marL="3082925" indent="-265113" algn="l" rtl="0" fontAlgn="base">
              <a:spcBef>
                <a:spcPct val="0"/>
              </a:spcBef>
              <a:spcAft>
                <a:spcPct val="40000"/>
              </a:spcAft>
              <a:buChar char="»"/>
              <a:defRPr>
                <a:solidFill>
                  <a:schemeClr val="tx1"/>
                </a:solidFill>
                <a:latin typeface="+mn-lt"/>
                <a:ea typeface="+mn-ea"/>
                <a:cs typeface="+mn-cs"/>
              </a:defRPr>
            </a:lvl9pPr>
          </a:lstStyle>
          <a:p>
            <a:r>
              <a:rPr lang="en-US" sz="1600" b="1" u="sng" kern="0" dirty="0" smtClean="0">
                <a:solidFill>
                  <a:schemeClr val="tx2"/>
                </a:solidFill>
              </a:rPr>
              <a:t>Certified Retail Analyst Program</a:t>
            </a:r>
            <a:r>
              <a:rPr lang="en-US" sz="1600" b="1" kern="0" dirty="0" smtClean="0">
                <a:solidFill>
                  <a:schemeClr val="tx2"/>
                </a:solidFill>
              </a:rPr>
              <a:t> – </a:t>
            </a:r>
            <a:r>
              <a:rPr lang="en-US" sz="1600" kern="0" dirty="0" smtClean="0">
                <a:solidFill>
                  <a:schemeClr val="tx2"/>
                </a:solidFill>
              </a:rPr>
              <a:t>A unique program designed to meet the needs of Walmart and the vendor community.  Courses are designed to provide students with the skills to enter the workforce as an analyst.  This program has an 87% placement rate.</a:t>
            </a:r>
          </a:p>
          <a:p>
            <a:pPr marL="0" indent="0">
              <a:buNone/>
            </a:pPr>
            <a:endParaRPr lang="en-US" sz="1600" kern="0" dirty="0" smtClean="0">
              <a:solidFill>
                <a:schemeClr val="tx2"/>
              </a:solidFill>
            </a:endParaRPr>
          </a:p>
          <a:p>
            <a:r>
              <a:rPr lang="en-US" sz="1600" b="1" u="sng" kern="0" dirty="0" smtClean="0">
                <a:solidFill>
                  <a:schemeClr val="tx2"/>
                </a:solidFill>
              </a:rPr>
              <a:t>Building Sciences</a:t>
            </a:r>
            <a:r>
              <a:rPr lang="en-US" sz="1600" b="1" kern="0" dirty="0" smtClean="0">
                <a:solidFill>
                  <a:schemeClr val="tx2"/>
                </a:solidFill>
              </a:rPr>
              <a:t> – </a:t>
            </a:r>
            <a:r>
              <a:rPr lang="en-US" sz="1600" kern="0" dirty="0" smtClean="0">
                <a:solidFill>
                  <a:schemeClr val="tx2"/>
                </a:solidFill>
              </a:rPr>
              <a:t>State accredited apprenticeship programs in electrical and plumbing.  In addition, a program is offered in HVAC.  The plumbing program has grown almost 100% in two years.</a:t>
            </a:r>
          </a:p>
          <a:p>
            <a:pPr marL="0" indent="0">
              <a:buNone/>
            </a:pPr>
            <a:endParaRPr lang="en-US" sz="1600" kern="0" dirty="0" smtClean="0">
              <a:solidFill>
                <a:schemeClr val="tx2"/>
              </a:solidFill>
            </a:endParaRPr>
          </a:p>
          <a:p>
            <a:r>
              <a:rPr lang="en-US" sz="1600" b="1" u="sng" kern="0" dirty="0" smtClean="0">
                <a:solidFill>
                  <a:schemeClr val="tx2"/>
                </a:solidFill>
              </a:rPr>
              <a:t>Institute for Corporate &amp; Public Safety (ICPS)</a:t>
            </a:r>
            <a:r>
              <a:rPr lang="en-US" sz="1600" b="1" kern="0" dirty="0" smtClean="0">
                <a:solidFill>
                  <a:schemeClr val="tx2"/>
                </a:solidFill>
              </a:rPr>
              <a:t> – </a:t>
            </a:r>
            <a:r>
              <a:rPr lang="en-US" sz="1600" kern="0" dirty="0" smtClean="0">
                <a:solidFill>
                  <a:schemeClr val="tx2"/>
                </a:solidFill>
              </a:rPr>
              <a:t>ICPS is funded through a grant with the Department of Homeland Security.  Fatality Planning for Rural Communities is an example of a course developed and delivered by ICPS.</a:t>
            </a:r>
            <a:endParaRPr lang="en-US" sz="1600" b="1" kern="0" dirty="0">
              <a:solidFill>
                <a:schemeClr val="tx2"/>
              </a:solidFill>
            </a:endParaRPr>
          </a:p>
        </p:txBody>
      </p:sp>
    </p:spTree>
    <p:extLst>
      <p:ext uri="{BB962C8B-B14F-4D97-AF65-F5344CB8AC3E}">
        <p14:creationId xmlns:p14="http://schemas.microsoft.com/office/powerpoint/2010/main" val="95510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Standarddesign">
  <a:themeElements>
    <a:clrScheme name="Standarddesign 1">
      <a:dk1>
        <a:srgbClr val="000000"/>
      </a:dk1>
      <a:lt1>
        <a:srgbClr val="FFFFFF"/>
      </a:lt1>
      <a:dk2>
        <a:srgbClr val="4C7013"/>
      </a:dk2>
      <a:lt2>
        <a:srgbClr val="0061B2"/>
      </a:lt2>
      <a:accent1>
        <a:srgbClr val="FEA501"/>
      </a:accent1>
      <a:accent2>
        <a:srgbClr val="C8A058"/>
      </a:accent2>
      <a:accent3>
        <a:srgbClr val="FFFFFF"/>
      </a:accent3>
      <a:accent4>
        <a:srgbClr val="000000"/>
      </a:accent4>
      <a:accent5>
        <a:srgbClr val="FECFAA"/>
      </a:accent5>
      <a:accent6>
        <a:srgbClr val="B5914F"/>
      </a:accent6>
      <a:hlink>
        <a:srgbClr val="C40505"/>
      </a:hlink>
      <a:folHlink>
        <a:srgbClr val="919191"/>
      </a:folHlink>
    </a:clrScheme>
    <a:fontScheme name="Standard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a:ln>
              <a:noFill/>
            </a:ln>
            <a:solidFill>
              <a:schemeClr val="tx1"/>
            </a:solidFill>
            <a:effectLst/>
            <a:latin typeface="Arial" pitchFamily="-112" charset="0"/>
          </a:defRPr>
        </a:defPPr>
      </a:lstStyle>
    </a:lnDef>
    <a:txDef>
      <a:spPr/>
      <a:bodyPr anchor="t"/>
      <a:lstStyle>
        <a:defPPr marL="0" marR="0" indent="0" algn="l" defTabSz="914400" rtl="0" eaLnBrk="1" fontAlgn="base" latinLnBrk="0" hangingPunct="1">
          <a:lnSpc>
            <a:spcPct val="90000"/>
          </a:lnSpc>
          <a:spcBef>
            <a:spcPct val="0"/>
          </a:spcBef>
          <a:spcAft>
            <a:spcPct val="0"/>
          </a:spcAft>
          <a:buClrTx/>
          <a:buSzTx/>
          <a:buFontTx/>
          <a:buNone/>
          <a:tabLst/>
          <a:defRPr kumimoji="0" sz="1900" b="1" i="0" u="none" strike="noStrike" kern="0" cap="all" spc="0" normalizeH="0" baseline="0" noProof="0" dirty="0" smtClean="0">
            <a:ln>
              <a:noFill/>
            </a:ln>
            <a:solidFill>
              <a:schemeClr val="bg1"/>
            </a:solidFill>
            <a:effectLst/>
            <a:uLnTx/>
            <a:uFillTx/>
            <a:latin typeface="Trajan Pro"/>
            <a:ea typeface="+mj-ea"/>
            <a:cs typeface="Trajan Pro"/>
          </a:defRPr>
        </a:defPPr>
      </a:lstStyle>
    </a:txDef>
  </a:objectDefaults>
  <a:extraClrSchemeLst>
    <a:extraClrScheme>
      <a:clrScheme name="Standarddesign 1">
        <a:dk1>
          <a:srgbClr val="000000"/>
        </a:dk1>
        <a:lt1>
          <a:srgbClr val="FFFFFF"/>
        </a:lt1>
        <a:dk2>
          <a:srgbClr val="4C7013"/>
        </a:dk2>
        <a:lt2>
          <a:srgbClr val="0061B2"/>
        </a:lt2>
        <a:accent1>
          <a:srgbClr val="FEA501"/>
        </a:accent1>
        <a:accent2>
          <a:srgbClr val="C8A058"/>
        </a:accent2>
        <a:accent3>
          <a:srgbClr val="FFFFFF"/>
        </a:accent3>
        <a:accent4>
          <a:srgbClr val="000000"/>
        </a:accent4>
        <a:accent5>
          <a:srgbClr val="FECFAA"/>
        </a:accent5>
        <a:accent6>
          <a:srgbClr val="B5914F"/>
        </a:accent6>
        <a:hlink>
          <a:srgbClr val="C40505"/>
        </a:hlink>
        <a:folHlink>
          <a:srgbClr val="91919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9C8B87-3E84-4C94-8056-CCA0945846DB}"/>
</file>

<file path=customXml/itemProps2.xml><?xml version="1.0" encoding="utf-8"?>
<ds:datastoreItem xmlns:ds="http://schemas.openxmlformats.org/officeDocument/2006/customXml" ds:itemID="{3172B88F-5ED4-4D1D-8D63-60BCA8A74BB0}"/>
</file>

<file path=customXml/itemProps3.xml><?xml version="1.0" encoding="utf-8"?>
<ds:datastoreItem xmlns:ds="http://schemas.openxmlformats.org/officeDocument/2006/customXml" ds:itemID="{041AA2C8-1050-4916-BB38-062D176261E0}"/>
</file>

<file path=docProps/app.xml><?xml version="1.0" encoding="utf-8"?>
<Properties xmlns="http://schemas.openxmlformats.org/officeDocument/2006/extended-properties" xmlns:vt="http://schemas.openxmlformats.org/officeDocument/2006/docPropsVTypes">
  <Template/>
  <TotalTime>18551</TotalTime>
  <Words>900</Words>
  <Application>Microsoft Office PowerPoint</Application>
  <PresentationFormat>On-screen Show (4:3)</PresentationFormat>
  <Paragraphs>253</Paragraphs>
  <Slides>10</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ＭＳ Ｐゴシック</vt:lpstr>
      <vt:lpstr>Arial</vt:lpstr>
      <vt:lpstr>Arial Narrow</vt:lpstr>
      <vt:lpstr>Calibri</vt:lpstr>
      <vt:lpstr>Times New Roman</vt:lpstr>
      <vt:lpstr>Trajan Pro</vt:lpstr>
      <vt:lpstr>Wingdings</vt:lpstr>
      <vt:lpstr>Standarddesign</vt:lpstr>
      <vt:lpstr>NorthWest Arkansas Community College </vt:lpstr>
      <vt:lpstr>Mission &amp; Vision</vt:lpstr>
      <vt:lpstr>Summary of Students Served</vt:lpstr>
      <vt:lpstr>PowerPoint Presentation</vt:lpstr>
      <vt:lpstr>PowerPoint Presentation</vt:lpstr>
      <vt:lpstr>IMPACT OF NWACC TRAINING PROGRAMS</vt:lpstr>
      <vt:lpstr>OUR VALUED PARTNERS</vt:lpstr>
      <vt:lpstr>PowerPoint Presentation</vt:lpstr>
      <vt:lpstr>NWACC WORKFORCE TRAINING PROGRAMS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Purdy, Kim</dc:creator>
  <dc:description>PresentationLoad.com</dc:description>
  <cp:lastModifiedBy>Smith, Miranda A.</cp:lastModifiedBy>
  <cp:revision>336</cp:revision>
  <cp:lastPrinted>2014-08-18T13:26:52Z</cp:lastPrinted>
  <dcterms:created xsi:type="dcterms:W3CDTF">2012-07-11T15:21:25Z</dcterms:created>
  <dcterms:modified xsi:type="dcterms:W3CDTF">2014-08-21T13:54:21Z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Order">
    <vt:r8>3221000</vt:r8>
  </property>
  <property fmtid="{D5CDD505-2E9C-101B-9397-08002B2CF9AE}" pid="4" name="TemplateUrl">
    <vt:lpwstr/>
  </property>
  <property fmtid="{D5CDD505-2E9C-101B-9397-08002B2CF9AE}" pid="5" name="_SourceUrl">
    <vt:lpwstr/>
  </property>
  <property fmtid="{D5CDD505-2E9C-101B-9397-08002B2CF9AE}" pid="6" name="_SharedFileIndex">
    <vt:lpwstr/>
  </property>
  <property fmtid="{D5CDD505-2E9C-101B-9397-08002B2CF9AE}" pid="7" name="xd_Signature">
    <vt:bool>false</vt:bool>
  </property>
  <property fmtid="{D5CDD505-2E9C-101B-9397-08002B2CF9AE}" pid="8" name="xd_ProgID">
    <vt:lpwstr/>
  </property>
  <property fmtid="{D5CDD505-2E9C-101B-9397-08002B2CF9AE}" pid="9" name="URL">
    <vt:lpwstr/>
  </property>
</Properties>
</file>