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slides/slide50.xml" ContentType="application/vnd.openxmlformats-officedocument.presentationml.slide+xml"/>
  <Override PartName="/ppt/drawings/drawing1.xml" ContentType="application/vnd.openxmlformats-officedocument.drawingml.chartshapes+xml"/>
  <Override PartName="/ppt/slides/slide51.xml" ContentType="application/vnd.openxmlformats-officedocument.presentationml.slide+xml"/>
  <Override PartName="/ppt/presentation.xml" ContentType="application/vnd.openxmlformats-officedocument.presentationml.presentation.main+xml"/>
  <Override PartName="/ppt/slides/slide4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48.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notesSlides/notesSlide51.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slideLayouts/slideLayout72.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notesSlides/notesSlide14.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1.xml" ContentType="application/vnd.openxmlformats-officedocument.presentationml.notesSlid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Layouts/slideLayout57.xml" ContentType="application/vnd.openxmlformats-officedocument.presentationml.slideLayout+xml"/>
  <Override PartName="/ppt/notesSlides/notesSlide13.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notesSlides/notesSlide16.xml" ContentType="application/vnd.openxmlformats-officedocument.presentationml.notes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71.xml" ContentType="application/vnd.openxmlformats-officedocument.presentationml.slideLayout+xml"/>
  <Override PartName="/ppt/notesSlides/notesSlide15.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59.xml" ContentType="application/vnd.openxmlformats-officedocument.presentationml.slideLayout+xml"/>
  <Override PartName="/ppt/notesSlides/notesSlide10.xml" ContentType="application/vnd.openxmlformats-officedocument.presentationml.notesSlide+xml"/>
  <Override PartName="/ppt/slideLayouts/slideLayout60.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69.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3.xml" ContentType="application/vnd.openxmlformats-officedocument.presentationml.slideLayout+xml"/>
  <Override PartName="/ppt/slideLayouts/slideLayout70.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66.xml" ContentType="application/vnd.openxmlformats-officedocument.presentationml.slideLayout+xml"/>
  <Override PartName="/ppt/notesSlides/notesSlide2.xml" ContentType="application/vnd.openxmlformats-officedocument.presentationml.notesSlide+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1.xml" ContentType="application/vnd.openxmlformats-officedocument.presentationml.slideLayout+xml"/>
  <Override PartName="/ppt/slideLayouts/slideLayout14.xml" ContentType="application/vnd.openxmlformats-officedocument.presentationml.slideLayout+xml"/>
  <Override PartName="/ppt/notesSlides/notesSlide37.xml" ContentType="application/vnd.openxmlformats-officedocument.presentationml.notesSlide+xml"/>
  <Override PartName="/ppt/slideLayouts/slideLayout13.xml" ContentType="application/vnd.openxmlformats-officedocument.presentationml.slideLayout+xml"/>
  <Override PartName="/ppt/notesSlides/notesSlide38.xml" ContentType="application/vnd.openxmlformats-officedocument.presentationml.notesSlide+xml"/>
  <Override PartName="/ppt/slideLayouts/slideLayout12.xml" ContentType="application/vnd.openxmlformats-officedocument.presentationml.slideLayout+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Layouts/slideLayout32.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3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41.xml" ContentType="application/vnd.openxmlformats-officedocument.presentationml.notesSlide+xml"/>
  <Override PartName="/ppt/slideLayouts/slideLayout2.xml" ContentType="application/vnd.openxmlformats-officedocument.presentationml.slideLayout+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notesSlides/notesSlide43.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0.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9.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slideLayouts/slideLayout27.xml" ContentType="application/vnd.openxmlformats-officedocument.presentationml.slideLayout+xml"/>
  <Override PartName="/ppt/notesSlides/notesSlide21.xml" ContentType="application/vnd.openxmlformats-officedocument.presentationml.notesSlide+xml"/>
  <Override PartName="/ppt/slideLayouts/slideLayout26.xml" ContentType="application/vnd.openxmlformats-officedocument.presentationml.slideLayout+xml"/>
  <Override PartName="/ppt/notesSlides/notesSlide22.xml" ContentType="application/vnd.openxmlformats-officedocument.presentationml.notesSlide+xml"/>
  <Override PartName="/ppt/slideLayouts/slideLayout19.xml" ContentType="application/vnd.openxmlformats-officedocument.presentationml.slideLayout+xml"/>
  <Override PartName="/ppt/notesSlides/notesSlide20.xml" ContentType="application/vnd.openxmlformats-officedocument.presentationml.notesSlide+xml"/>
  <Override PartName="/ppt/slideLayouts/slideLayout28.xml" ContentType="application/vnd.openxmlformats-officedocument.presentationml.slideLayout+xml"/>
  <Override PartName="/ppt/notesSlides/notesSlide19.xml" ContentType="application/vnd.openxmlformats-officedocument.presentationml.notesSlide+xml"/>
  <Override PartName="/ppt/slideLayouts/slideLayout30.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29.xml" ContentType="application/vnd.openxmlformats-officedocument.presentationml.slideLayout+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21.xml" ContentType="application/vnd.openxmlformats-officedocument.presentationml.slideLayout+xml"/>
  <Override PartName="/ppt/notesSlides/notesSlide30.xml" ContentType="application/vnd.openxmlformats-officedocument.presentationml.notesSlide+xml"/>
  <Override PartName="/ppt/slideLayouts/slideLayout23.xml" ContentType="application/vnd.openxmlformats-officedocument.presentationml.slideLayout+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9" r:id="rId4"/>
    <p:sldMasterId id="2147483749" r:id="rId5"/>
    <p:sldMasterId id="2147483775" r:id="rId6"/>
    <p:sldMasterId id="2147483787" r:id="rId7"/>
  </p:sldMasterIdLst>
  <p:notesMasterIdLst>
    <p:notesMasterId r:id="rId59"/>
  </p:notesMasterIdLst>
  <p:handoutMasterIdLst>
    <p:handoutMasterId r:id="rId60"/>
  </p:handoutMasterIdLst>
  <p:sldIdLst>
    <p:sldId id="391" r:id="rId8"/>
    <p:sldId id="277" r:id="rId9"/>
    <p:sldId id="392" r:id="rId10"/>
    <p:sldId id="393" r:id="rId11"/>
    <p:sldId id="414" r:id="rId12"/>
    <p:sldId id="394" r:id="rId13"/>
    <p:sldId id="424" r:id="rId14"/>
    <p:sldId id="430" r:id="rId15"/>
    <p:sldId id="395" r:id="rId16"/>
    <p:sldId id="396" r:id="rId17"/>
    <p:sldId id="397" r:id="rId18"/>
    <p:sldId id="398" r:id="rId19"/>
    <p:sldId id="372" r:id="rId20"/>
    <p:sldId id="417" r:id="rId21"/>
    <p:sldId id="422" r:id="rId22"/>
    <p:sldId id="375" r:id="rId23"/>
    <p:sldId id="376" r:id="rId24"/>
    <p:sldId id="402" r:id="rId25"/>
    <p:sldId id="403" r:id="rId26"/>
    <p:sldId id="406" r:id="rId27"/>
    <p:sldId id="409" r:id="rId28"/>
    <p:sldId id="413" r:id="rId29"/>
    <p:sldId id="410" r:id="rId30"/>
    <p:sldId id="411" r:id="rId31"/>
    <p:sldId id="412" r:id="rId32"/>
    <p:sldId id="423" r:id="rId33"/>
    <p:sldId id="350" r:id="rId34"/>
    <p:sldId id="351" r:id="rId35"/>
    <p:sldId id="348" r:id="rId36"/>
    <p:sldId id="419" r:id="rId37"/>
    <p:sldId id="420" r:id="rId38"/>
    <p:sldId id="421" r:id="rId39"/>
    <p:sldId id="428" r:id="rId40"/>
    <p:sldId id="429" r:id="rId41"/>
    <p:sldId id="352" r:id="rId42"/>
    <p:sldId id="349" r:id="rId43"/>
    <p:sldId id="353" r:id="rId44"/>
    <p:sldId id="354" r:id="rId45"/>
    <p:sldId id="355" r:id="rId46"/>
    <p:sldId id="356" r:id="rId47"/>
    <p:sldId id="357" r:id="rId48"/>
    <p:sldId id="358" r:id="rId49"/>
    <p:sldId id="359" r:id="rId50"/>
    <p:sldId id="378" r:id="rId51"/>
    <p:sldId id="379" r:id="rId52"/>
    <p:sldId id="380" r:id="rId53"/>
    <p:sldId id="381" r:id="rId54"/>
    <p:sldId id="382" r:id="rId55"/>
    <p:sldId id="383" r:id="rId56"/>
    <p:sldId id="426" r:id="rId57"/>
    <p:sldId id="384"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BD6"/>
    <a:srgbClr val="2F9A16"/>
    <a:srgbClr val="2A8A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4" autoAdjust="0"/>
    <p:restoredTop sz="68098" autoAdjust="0"/>
  </p:normalViewPr>
  <p:slideViewPr>
    <p:cSldViewPr>
      <p:cViewPr>
        <p:scale>
          <a:sx n="48" d="100"/>
          <a:sy n="48" d="100"/>
        </p:scale>
        <p:origin x="-1050" y="-144"/>
      </p:cViewPr>
      <p:guideLst>
        <p:guide orient="horz" pos="2160"/>
        <p:guide pos="2880"/>
      </p:guideLst>
    </p:cSldViewPr>
  </p:slideViewPr>
  <p:outlineViewPr>
    <p:cViewPr>
      <p:scale>
        <a:sx n="33" d="100"/>
        <a:sy n="33" d="100"/>
      </p:scale>
      <p:origin x="0" y="267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1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3.2338308457711636E-2"/>
          <c:w val="1"/>
          <c:h val="0.96766169154228865"/>
        </c:manualLayout>
      </c:layout>
      <c:pie3DChart>
        <c:varyColors val="1"/>
        <c:ser>
          <c:idx val="0"/>
          <c:order val="0"/>
          <c:tx>
            <c:strRef>
              <c:f>Sheet1!$B$1</c:f>
              <c:strCache>
                <c:ptCount val="1"/>
                <c:pt idx="0">
                  <c:v>Sales</c:v>
                </c:pt>
              </c:strCache>
            </c:strRef>
          </c:tx>
          <c:dPt>
            <c:idx val="0"/>
            <c:bubble3D val="0"/>
            <c:spPr>
              <a:solidFill>
                <a:srgbClr val="0070C0"/>
              </a:solidFill>
            </c:spPr>
          </c:dPt>
          <c:dPt>
            <c:idx val="1"/>
            <c:bubble3D val="0"/>
            <c:spPr>
              <a:solidFill>
                <a:srgbClr val="008000"/>
              </a:solidFill>
            </c:spPr>
          </c:dPt>
          <c:dPt>
            <c:idx val="2"/>
            <c:bubble3D val="0"/>
            <c:spPr>
              <a:solidFill>
                <a:srgbClr val="C00000"/>
              </a:solidFill>
            </c:spPr>
          </c:dPt>
          <c:dPt>
            <c:idx val="3"/>
            <c:bubble3D val="0"/>
            <c:spPr>
              <a:solidFill>
                <a:srgbClr val="7030A0"/>
              </a:solidFill>
            </c:spPr>
          </c:dPt>
          <c:cat>
            <c:strRef>
              <c:f>Sheet1!$A$2:$A$5</c:f>
              <c:strCache>
                <c:ptCount val="4"/>
                <c:pt idx="0">
                  <c:v>Telephone</c:v>
                </c:pt>
                <c:pt idx="1">
                  <c:v>Roads</c:v>
                </c:pt>
                <c:pt idx="2">
                  <c:v>TV/Internet </c:v>
                </c:pt>
                <c:pt idx="3">
                  <c:v>Electricity/Gas</c:v>
                </c:pt>
              </c:strCache>
            </c:strRef>
          </c:cat>
          <c:val>
            <c:numRef>
              <c:f>Sheet1!$B$2:$B$5</c:f>
              <c:numCache>
                <c:formatCode>"$"#,##0.00_);[Red]\("$"#,##0.00\)</c:formatCode>
                <c:ptCount val="4"/>
                <c:pt idx="0">
                  <c:v>161.25</c:v>
                </c:pt>
                <c:pt idx="1">
                  <c:v>46.33</c:v>
                </c:pt>
                <c:pt idx="2">
                  <c:v>123.93</c:v>
                </c:pt>
                <c:pt idx="3">
                  <c:v>159.34</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0.1215</cdr:x>
      <cdr:y>0.18571</cdr:y>
    </cdr:from>
    <cdr:to>
      <cdr:x>0.42991</cdr:x>
      <cdr:y>0.40578</cdr:y>
    </cdr:to>
    <cdr:sp macro="" textlink="">
      <cdr:nvSpPr>
        <cdr:cNvPr id="2" name="TextBox 1"/>
        <cdr:cNvSpPr txBox="1"/>
      </cdr:nvSpPr>
      <cdr:spPr>
        <a:xfrm xmlns:a="http://schemas.openxmlformats.org/drawingml/2006/main">
          <a:off x="990600" y="990600"/>
          <a:ext cx="2514600" cy="11738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Electricity/Gas</a:t>
          </a:r>
        </a:p>
        <a:p xmlns:a="http://schemas.openxmlformats.org/drawingml/2006/main">
          <a:pPr algn="ctr"/>
          <a:r>
            <a:rPr lang="en-US" sz="3200" b="1" dirty="0" smtClean="0">
              <a:solidFill>
                <a:schemeClr val="bg1"/>
              </a:solidFill>
            </a:rPr>
            <a:t>$159.34</a:t>
          </a:r>
        </a:p>
        <a:p xmlns:a="http://schemas.openxmlformats.org/drawingml/2006/main">
          <a:endParaRPr lang="en-US" sz="4000" b="1" dirty="0">
            <a:solidFill>
              <a:schemeClr val="bg1"/>
            </a:solidFill>
          </a:endParaRPr>
        </a:p>
      </cdr:txBody>
    </cdr:sp>
  </cdr:relSizeAnchor>
  <cdr:relSizeAnchor xmlns:cdr="http://schemas.openxmlformats.org/drawingml/2006/chartDrawing">
    <cdr:from>
      <cdr:x>0.27103</cdr:x>
      <cdr:y>0.47143</cdr:y>
    </cdr:from>
    <cdr:to>
      <cdr:x>0.3678</cdr:x>
      <cdr:y>0.66216</cdr:y>
    </cdr:to>
    <cdr:sp macro="" textlink="">
      <cdr:nvSpPr>
        <cdr:cNvPr id="4" name="TextBox 3"/>
        <cdr:cNvSpPr txBox="1"/>
      </cdr:nvSpPr>
      <cdr:spPr>
        <a:xfrm xmlns:a="http://schemas.openxmlformats.org/drawingml/2006/main">
          <a:off x="2209800" y="2514600"/>
          <a:ext cx="7890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TV/Internet</a:t>
          </a:r>
          <a:endParaRPr lang="en-US" sz="3200" b="1" dirty="0">
            <a:solidFill>
              <a:schemeClr val="bg1"/>
            </a:solidFill>
          </a:endParaRPr>
        </a:p>
      </cdr:txBody>
    </cdr:sp>
  </cdr:relSizeAnchor>
  <cdr:relSizeAnchor xmlns:cdr="http://schemas.openxmlformats.org/drawingml/2006/chartDrawing">
    <cdr:from>
      <cdr:x>0.69159</cdr:x>
      <cdr:y>0.45714</cdr:y>
    </cdr:from>
    <cdr:to>
      <cdr:x>0.80705</cdr:x>
      <cdr:y>0.64788</cdr:y>
    </cdr:to>
    <cdr:sp macro="" textlink="">
      <cdr:nvSpPr>
        <cdr:cNvPr id="5" name="TextBox 4"/>
        <cdr:cNvSpPr txBox="1"/>
      </cdr:nvSpPr>
      <cdr:spPr>
        <a:xfrm xmlns:a="http://schemas.openxmlformats.org/drawingml/2006/main">
          <a:off x="5638800" y="2438400"/>
          <a:ext cx="9414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Roads</a:t>
          </a:r>
          <a:endParaRPr lang="en-US" sz="3200" b="1" dirty="0">
            <a:solidFill>
              <a:schemeClr val="bg1"/>
            </a:solidFill>
          </a:endParaRPr>
        </a:p>
      </cdr:txBody>
    </cdr:sp>
  </cdr:relSizeAnchor>
  <cdr:relSizeAnchor xmlns:cdr="http://schemas.openxmlformats.org/drawingml/2006/chartDrawing">
    <cdr:from>
      <cdr:x>0.63551</cdr:x>
      <cdr:y>0.15714</cdr:y>
    </cdr:from>
    <cdr:to>
      <cdr:x>0.76636</cdr:x>
      <cdr:y>0.32857</cdr:y>
    </cdr:to>
    <cdr:sp macro="" textlink="">
      <cdr:nvSpPr>
        <cdr:cNvPr id="6" name="TextBox 5"/>
        <cdr:cNvSpPr txBox="1"/>
      </cdr:nvSpPr>
      <cdr:spPr>
        <a:xfrm xmlns:a="http://schemas.openxmlformats.org/drawingml/2006/main">
          <a:off x="5181600" y="838200"/>
          <a:ext cx="1066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Teleph</a:t>
          </a:r>
          <a:r>
            <a:rPr lang="en-US" sz="2800" b="1" dirty="0" smtClean="0">
              <a:solidFill>
                <a:schemeClr val="bg1"/>
              </a:solidFill>
            </a:rPr>
            <a:t>one</a:t>
          </a:r>
          <a:endParaRPr lang="en-US" sz="3200" b="1" dirty="0">
            <a:solidFill>
              <a:schemeClr val="bg1"/>
            </a:solidFill>
          </a:endParaRPr>
        </a:p>
      </cdr:txBody>
    </cdr:sp>
  </cdr:relSizeAnchor>
  <cdr:relSizeAnchor xmlns:cdr="http://schemas.openxmlformats.org/drawingml/2006/chartDrawing">
    <cdr:from>
      <cdr:x>0.60748</cdr:x>
      <cdr:y>0.24286</cdr:y>
    </cdr:from>
    <cdr:to>
      <cdr:x>0.71963</cdr:x>
      <cdr:y>0.45714</cdr:y>
    </cdr:to>
    <cdr:sp macro="" textlink="">
      <cdr:nvSpPr>
        <cdr:cNvPr id="7" name="TextBox 6"/>
        <cdr:cNvSpPr txBox="1"/>
      </cdr:nvSpPr>
      <cdr:spPr>
        <a:xfrm xmlns:a="http://schemas.openxmlformats.org/drawingml/2006/main">
          <a:off x="4953000" y="1295400"/>
          <a:ext cx="914400" cy="1143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$161.25</a:t>
          </a:r>
          <a:endParaRPr lang="en-US" sz="3200" b="1" dirty="0">
            <a:solidFill>
              <a:schemeClr val="bg1"/>
            </a:solidFill>
          </a:endParaRPr>
        </a:p>
      </cdr:txBody>
    </cdr:sp>
  </cdr:relSizeAnchor>
  <cdr:relSizeAnchor xmlns:cdr="http://schemas.openxmlformats.org/drawingml/2006/chartDrawing">
    <cdr:from>
      <cdr:x>0.31776</cdr:x>
      <cdr:y>0.57143</cdr:y>
    </cdr:from>
    <cdr:to>
      <cdr:x>0.42991</cdr:x>
      <cdr:y>0.77143</cdr:y>
    </cdr:to>
    <cdr:sp macro="" textlink="">
      <cdr:nvSpPr>
        <cdr:cNvPr id="8" name="TextBox 7"/>
        <cdr:cNvSpPr txBox="1"/>
      </cdr:nvSpPr>
      <cdr:spPr>
        <a:xfrm xmlns:a="http://schemas.openxmlformats.org/drawingml/2006/main">
          <a:off x="2590800" y="3048000"/>
          <a:ext cx="914400" cy="1066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$123.93</a:t>
          </a:r>
          <a:endParaRPr lang="en-US" sz="3200" b="1" dirty="0">
            <a:solidFill>
              <a:schemeClr val="bg1"/>
            </a:solidFill>
          </a:endParaRPr>
        </a:p>
      </cdr:txBody>
    </cdr:sp>
  </cdr:relSizeAnchor>
  <cdr:relSizeAnchor xmlns:cdr="http://schemas.openxmlformats.org/drawingml/2006/chartDrawing">
    <cdr:from>
      <cdr:x>0.69159</cdr:x>
      <cdr:y>0.54286</cdr:y>
    </cdr:from>
    <cdr:to>
      <cdr:x>0.80374</cdr:x>
      <cdr:y>0.71429</cdr:y>
    </cdr:to>
    <cdr:sp macro="" textlink="">
      <cdr:nvSpPr>
        <cdr:cNvPr id="9" name="TextBox 8"/>
        <cdr:cNvSpPr txBox="1"/>
      </cdr:nvSpPr>
      <cdr:spPr>
        <a:xfrm xmlns:a="http://schemas.openxmlformats.org/drawingml/2006/main">
          <a:off x="5638800" y="2895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$46.33</a:t>
          </a:r>
          <a:endParaRPr lang="en-US" sz="32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840" cy="464820"/>
          </a:xfrm>
          <a:prstGeom prst="rect">
            <a:avLst/>
          </a:prstGeom>
        </p:spPr>
        <p:txBody>
          <a:bodyPr vert="horz" lIns="93376" tIns="46688" rIns="93376" bIns="46688" rtlCol="0"/>
          <a:lstStyle>
            <a:lvl1pPr algn="l">
              <a:defRPr sz="1200"/>
            </a:lvl1pPr>
          </a:lstStyle>
          <a:p>
            <a:endParaRPr lang="en-US"/>
          </a:p>
        </p:txBody>
      </p:sp>
      <p:sp>
        <p:nvSpPr>
          <p:cNvPr id="3" name="Date Placeholder 2"/>
          <p:cNvSpPr>
            <a:spLocks noGrp="1"/>
          </p:cNvSpPr>
          <p:nvPr>
            <p:ph type="dt" sz="quarter" idx="1"/>
          </p:nvPr>
        </p:nvSpPr>
        <p:spPr>
          <a:xfrm>
            <a:off x="3970941" y="3"/>
            <a:ext cx="3037840" cy="464820"/>
          </a:xfrm>
          <a:prstGeom prst="rect">
            <a:avLst/>
          </a:prstGeom>
        </p:spPr>
        <p:txBody>
          <a:bodyPr vert="horz" lIns="93376" tIns="46688" rIns="93376" bIns="46688" rtlCol="0"/>
          <a:lstStyle>
            <a:lvl1pPr algn="r">
              <a:defRPr sz="1200"/>
            </a:lvl1pPr>
          </a:lstStyle>
          <a:p>
            <a:fld id="{98375559-050A-409B-9B0D-ADE60404FE04}" type="datetimeFigureOut">
              <a:rPr lang="en-US" smtClean="0"/>
              <a:pPr/>
              <a:t>11/21/2013</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3376" tIns="46688" rIns="93376" bIns="46688" rtlCol="0" anchor="b"/>
          <a:lstStyle>
            <a:lvl1pPr algn="l">
              <a:defRPr sz="1200"/>
            </a:lvl1pPr>
          </a:lstStyle>
          <a:p>
            <a:endParaRPr lang="en-US"/>
          </a:p>
        </p:txBody>
      </p:sp>
      <p:sp>
        <p:nvSpPr>
          <p:cNvPr id="5" name="Slide Number Placeholder 4"/>
          <p:cNvSpPr>
            <a:spLocks noGrp="1"/>
          </p:cNvSpPr>
          <p:nvPr>
            <p:ph type="sldNum" sz="quarter" idx="3"/>
          </p:nvPr>
        </p:nvSpPr>
        <p:spPr>
          <a:xfrm>
            <a:off x="3970941" y="8829968"/>
            <a:ext cx="3037840" cy="464820"/>
          </a:xfrm>
          <a:prstGeom prst="rect">
            <a:avLst/>
          </a:prstGeom>
        </p:spPr>
        <p:txBody>
          <a:bodyPr vert="horz" lIns="93376" tIns="46688" rIns="93376" bIns="46688" rtlCol="0" anchor="b"/>
          <a:lstStyle>
            <a:lvl1pPr algn="r">
              <a:defRPr sz="1200"/>
            </a:lvl1pPr>
          </a:lstStyle>
          <a:p>
            <a:fld id="{2AB52187-8CA1-4EE9-B5C7-12AA18FB54BB}" type="slidenum">
              <a:rPr lang="en-US" smtClean="0"/>
              <a:pPr/>
              <a:t>‹#›</a:t>
            </a:fld>
            <a:endParaRPr lang="en-US"/>
          </a:p>
        </p:txBody>
      </p:sp>
    </p:spTree>
    <p:extLst>
      <p:ext uri="{BB962C8B-B14F-4D97-AF65-F5344CB8AC3E}">
        <p14:creationId xmlns:p14="http://schemas.microsoft.com/office/powerpoint/2010/main" val="1590691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840" cy="464820"/>
          </a:xfrm>
          <a:prstGeom prst="rect">
            <a:avLst/>
          </a:prstGeom>
        </p:spPr>
        <p:txBody>
          <a:bodyPr vert="horz" lIns="93376" tIns="46688" rIns="93376" bIns="46688" rtlCol="0"/>
          <a:lstStyle>
            <a:lvl1pPr algn="l">
              <a:defRPr sz="1200"/>
            </a:lvl1pPr>
          </a:lstStyle>
          <a:p>
            <a:endParaRPr lang="en-US"/>
          </a:p>
        </p:txBody>
      </p:sp>
      <p:sp>
        <p:nvSpPr>
          <p:cNvPr id="3" name="Date Placeholder 2"/>
          <p:cNvSpPr>
            <a:spLocks noGrp="1"/>
          </p:cNvSpPr>
          <p:nvPr>
            <p:ph type="dt" idx="1"/>
          </p:nvPr>
        </p:nvSpPr>
        <p:spPr>
          <a:xfrm>
            <a:off x="3970941" y="3"/>
            <a:ext cx="3037840" cy="464820"/>
          </a:xfrm>
          <a:prstGeom prst="rect">
            <a:avLst/>
          </a:prstGeom>
        </p:spPr>
        <p:txBody>
          <a:bodyPr vert="horz" lIns="93376" tIns="46688" rIns="93376" bIns="46688" rtlCol="0"/>
          <a:lstStyle>
            <a:lvl1pPr algn="r">
              <a:defRPr sz="1200"/>
            </a:lvl1pPr>
          </a:lstStyle>
          <a:p>
            <a:fld id="{4FD1A2B6-124F-40C4-AD9B-BB9B6E77749A}" type="datetimeFigureOut">
              <a:rPr lang="en-US" smtClean="0"/>
              <a:pPr/>
              <a:t>11/21/2013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376" tIns="46688" rIns="93376" bIns="466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376" tIns="46688" rIns="93376" bIns="466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4820"/>
          </a:xfrm>
          <a:prstGeom prst="rect">
            <a:avLst/>
          </a:prstGeom>
        </p:spPr>
        <p:txBody>
          <a:bodyPr vert="horz" lIns="93376" tIns="46688" rIns="93376" bIns="46688" rtlCol="0" anchor="b"/>
          <a:lstStyle>
            <a:lvl1pPr algn="l">
              <a:defRPr sz="1200"/>
            </a:lvl1pPr>
          </a:lstStyle>
          <a:p>
            <a:endParaRPr lang="en-US"/>
          </a:p>
        </p:txBody>
      </p:sp>
      <p:sp>
        <p:nvSpPr>
          <p:cNvPr id="7" name="Slide Number Placeholder 6"/>
          <p:cNvSpPr>
            <a:spLocks noGrp="1"/>
          </p:cNvSpPr>
          <p:nvPr>
            <p:ph type="sldNum" sz="quarter" idx="5"/>
          </p:nvPr>
        </p:nvSpPr>
        <p:spPr>
          <a:xfrm>
            <a:off x="3970941" y="8829968"/>
            <a:ext cx="3037840" cy="464820"/>
          </a:xfrm>
          <a:prstGeom prst="rect">
            <a:avLst/>
          </a:prstGeom>
        </p:spPr>
        <p:txBody>
          <a:bodyPr vert="horz" lIns="93376" tIns="46688" rIns="93376" bIns="46688" rtlCol="0" anchor="b"/>
          <a:lstStyle>
            <a:lvl1pPr algn="r">
              <a:defRPr sz="1200"/>
            </a:lvl1pPr>
          </a:lstStyle>
          <a:p>
            <a:fld id="{22005057-84EB-41BD-9199-B796C25FF149}" type="slidenum">
              <a:rPr lang="en-US" smtClean="0"/>
              <a:pPr/>
              <a:t>‹#›</a:t>
            </a:fld>
            <a:endParaRPr lang="en-US"/>
          </a:p>
        </p:txBody>
      </p:sp>
    </p:spTree>
    <p:extLst>
      <p:ext uri="{BB962C8B-B14F-4D97-AF65-F5344CB8AC3E}">
        <p14:creationId xmlns:p14="http://schemas.microsoft.com/office/powerpoint/2010/main" val="408936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3"/>
            <a:ext cx="5608320" cy="4880611"/>
          </a:xfrm>
        </p:spPr>
        <p:txBody>
          <a:bodyPr>
            <a:noAutofit/>
          </a:bodyPr>
          <a:lstStyle/>
          <a:p>
            <a:pPr defTabSz="918514">
              <a:defRPr/>
            </a:pPr>
            <a:r>
              <a:rPr lang="en-US" kern="0" baseline="0" dirty="0" smtClean="0">
                <a:latin typeface="Arial" charset="0"/>
                <a:cs typeface="Arial" charset="0"/>
              </a:rPr>
              <a:t>This is an exciting time not only for the Arkansas Highway and Transportation Department, but for everyone in the state. One year ago, Arkansas voters made it quite clear they value quality transportation here in the natural state. We’re going to talk about that as well as where we go from here. I’ll also explain how all of this will work and tell you about some challenges we all face in the future. </a:t>
            </a:r>
            <a:endParaRPr lang="en-US" sz="1400" kern="0" dirty="0">
              <a:latin typeface="Arial" charset="0"/>
              <a:cs typeface="Arial" charset="0"/>
            </a:endParaRPr>
          </a:p>
          <a:p>
            <a:endParaRPr lang="en-US" dirty="0"/>
          </a:p>
          <a:p>
            <a:r>
              <a:rPr lang="en-US" dirty="0"/>
              <a:t> </a:t>
            </a:r>
          </a:p>
          <a:p>
            <a:endParaRPr lang="en-US" kern="0" dirty="0" smtClean="0">
              <a:latin typeface="Arial" charset="0"/>
              <a:cs typeface="Arial" charset="0"/>
            </a:endParaRPr>
          </a:p>
        </p:txBody>
      </p:sp>
      <p:sp>
        <p:nvSpPr>
          <p:cNvPr id="4" name="Slide Number Placeholder 3"/>
          <p:cNvSpPr>
            <a:spLocks noGrp="1"/>
          </p:cNvSpPr>
          <p:nvPr>
            <p:ph type="sldNum" sz="quarter" idx="10"/>
          </p:nvPr>
        </p:nvSpPr>
        <p:spPr/>
        <p:txBody>
          <a:bodyPr/>
          <a:lstStyle/>
          <a:p>
            <a:fld id="{BA0E9E46-6B44-4DF8-8549-625AFCE489E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about 655 miles of interstates. This 1.2 billion dollar program will reconstruct about 450 of those miles. About 60% of the work will be underway in the first three years (2013-2015); remainder spread out over the following 12 years (through 2027).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3511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showing our</a:t>
            </a:r>
            <a:r>
              <a:rPr lang="en-US" baseline="0" dirty="0" smtClean="0"/>
              <a:t> Statewide Transportation Improvement Program. The jobs you seen on the screen are between now and 2016.  Again, blue is recently completed, red is under construction and green is scheduled.</a:t>
            </a:r>
          </a:p>
          <a:p>
            <a:endParaRPr lang="en-US" baseline="0" dirty="0" smtClean="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1598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combine all three programs, you can see, we are doing a great deal of work in Arkansas.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color-coded look at the entire corridor in Arkansas. It totals about 315 miles. </a:t>
            </a:r>
          </a:p>
          <a:p>
            <a:r>
              <a:rPr lang="en-US" dirty="0" smtClean="0"/>
              <a:t> </a:t>
            </a:r>
          </a:p>
          <a:p>
            <a:r>
              <a:rPr lang="en-US" dirty="0" smtClean="0"/>
              <a:t>We’ve spent about $1.2 billion to date. </a:t>
            </a:r>
          </a:p>
          <a:p>
            <a:r>
              <a:rPr lang="en-US" dirty="0" smtClean="0"/>
              <a:t> </a:t>
            </a:r>
          </a:p>
          <a:p>
            <a:r>
              <a:rPr lang="en-US" dirty="0" smtClean="0"/>
              <a:t>About 110 miles complete</a:t>
            </a:r>
          </a:p>
          <a:p>
            <a:r>
              <a:rPr lang="en-US" dirty="0" smtClean="0"/>
              <a:t>17 miles under construction</a:t>
            </a:r>
          </a:p>
          <a:p>
            <a:r>
              <a:rPr lang="en-US" dirty="0" smtClean="0"/>
              <a:t>8 miles scheduled.</a:t>
            </a:r>
          </a:p>
          <a:p>
            <a:r>
              <a:rPr lang="en-US" dirty="0" smtClean="0"/>
              <a:t>About 180 Remaining. </a:t>
            </a:r>
          </a:p>
          <a:p>
            <a:r>
              <a:rPr lang="en-US" dirty="0" smtClean="0"/>
              <a:t> </a:t>
            </a:r>
          </a:p>
          <a:p>
            <a:r>
              <a:rPr lang="en-US" dirty="0" smtClean="0"/>
              <a:t>Cost to complete to Interstate standards - $2.8 billion</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me start a little more detailed look at the project status down south in the Texarkana area. </a:t>
            </a:r>
          </a:p>
          <a:p>
            <a:r>
              <a:rPr lang="en-US" dirty="0"/>
              <a:t> </a:t>
            </a:r>
          </a:p>
          <a:p>
            <a:r>
              <a:rPr lang="en-US" dirty="0"/>
              <a:t>As most of you know, we’ve got it completed from Doddridge, which is less than 5 miles from the LA line, to the north side of Texarkana. From Doddridge south to the LA line, all contracts are in place and work is progressing well. We expect that section to be open to traffic in about a year, sometime next Fall. </a:t>
            </a:r>
          </a:p>
          <a:p>
            <a:r>
              <a:rPr lang="en-US" dirty="0"/>
              <a:t> </a:t>
            </a:r>
          </a:p>
          <a:p>
            <a:r>
              <a:rPr lang="en-US" dirty="0"/>
              <a:t>We dedicated the new and improved Texarkana Loop earlier this year. This new road took off from the existing Loop 245 just south of I-30, headed northeastward to a new interchange at I-30, then turned north and west on new location before intersecting with existing Highway 71 just north of Texarkana. </a:t>
            </a:r>
          </a:p>
          <a:p>
            <a:r>
              <a:rPr lang="en-US" dirty="0"/>
              <a:t> </a:t>
            </a:r>
          </a:p>
          <a:p>
            <a:r>
              <a:rPr lang="en-US" dirty="0"/>
              <a:t>So to summarize this area, we’ve spent about $250 million on the roadway from Texarkana south to the LA line, and we’ve spent about $150 million on the Texarkana northern loop, bringing the total invested to about $400 million from the north side of Texarkana down to the LA line. </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the section of future I-49 across Fort Chaffee. I’m happy to say this $125 million investment is only about a year away from completion. </a:t>
            </a:r>
          </a:p>
          <a:p>
            <a:r>
              <a:rPr lang="en-US" dirty="0"/>
              <a:t> </a:t>
            </a:r>
          </a:p>
          <a:p>
            <a:r>
              <a:rPr lang="en-US" dirty="0"/>
              <a:t>It goes from existing Highway 71 just south of Fort Smith, not far from Jenny Lind, northward to Highway 22 here near </a:t>
            </a:r>
            <a:r>
              <a:rPr lang="en-US" dirty="0" err="1"/>
              <a:t>Barling</a:t>
            </a:r>
            <a:r>
              <a:rPr lang="en-US" dirty="0"/>
              <a:t>. Six contracts were awarded for this 6-mile </a:t>
            </a:r>
            <a:r>
              <a:rPr lang="en-US" dirty="0" smtClean="0"/>
              <a:t>route. We </a:t>
            </a:r>
            <a:r>
              <a:rPr lang="en-US" dirty="0"/>
              <a:t>hope to be cutting a ribbon next fall.</a:t>
            </a:r>
          </a:p>
          <a:p>
            <a:r>
              <a:rPr lang="en-US" dirty="0"/>
              <a:t> </a:t>
            </a:r>
          </a:p>
          <a:p>
            <a:r>
              <a:rPr lang="en-US" dirty="0"/>
              <a:t>Of course, the next big step in this area will be continuing the route northward across the Arkansas River to tie into the existing I-540/I-40 interchange at Alma. Unfortunately, like so much of the rest of the route, we don’t have a timeline for that segment. But you can see that route depicted on this map. </a:t>
            </a:r>
          </a:p>
          <a:p>
            <a:r>
              <a:rPr lang="en-US" dirty="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2005057-84EB-41BD-9199-B796C25FF149}" type="slidenum">
              <a:rPr lang="en-US" smtClean="0"/>
              <a:pPr/>
              <a:t>15</a:t>
            </a:fld>
            <a:endParaRPr lang="en-US"/>
          </a:p>
        </p:txBody>
      </p:sp>
    </p:spTree>
    <p:extLst>
      <p:ext uri="{BB962C8B-B14F-4D97-AF65-F5344CB8AC3E}">
        <p14:creationId xmlns:p14="http://schemas.microsoft.com/office/powerpoint/2010/main" val="341272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interesting thing about the part from Fayetteville north is that we’re in the process of investing over $600 million to improve and add much needed capacity through there. Now, that total includes construction of the Bella Vista Bypass, which you see on the screen now. </a:t>
            </a:r>
          </a:p>
          <a:p>
            <a:endParaRPr lang="en-US" dirty="0"/>
          </a:p>
          <a:p>
            <a:r>
              <a:rPr lang="en-US" dirty="0"/>
              <a:t>Completion of the initial two lanes of the ultimate four-lane BVB is included in the CAP that was approved by voters last November. That is the one-half cent temporary sales tax increase the garnered the support of 58% of the voters at the polls. </a:t>
            </a:r>
          </a:p>
          <a:p>
            <a:r>
              <a:rPr lang="en-US" dirty="0"/>
              <a:t> </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the ‘missing link,’ so to speak, is generally the portion of I-49 from the Texarkana area to I-40 in the Fort Smith area. </a:t>
            </a:r>
          </a:p>
          <a:p>
            <a:r>
              <a:rPr lang="en-US" dirty="0"/>
              <a:t> </a:t>
            </a:r>
          </a:p>
          <a:p>
            <a:r>
              <a:rPr lang="en-US" dirty="0"/>
              <a:t>CAP is about 200 miles statewide and it focused on connectivity and capacity</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some other projects underway</a:t>
            </a:r>
            <a:r>
              <a:rPr lang="en-US" baseline="0" dirty="0" smtClean="0"/>
              <a:t> or planned in southwest Arkansas.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18</a:t>
            </a:fld>
            <a:endParaRPr lang="en-US"/>
          </a:p>
        </p:txBody>
      </p:sp>
    </p:spTree>
    <p:extLst>
      <p:ext uri="{BB962C8B-B14F-4D97-AF65-F5344CB8AC3E}">
        <p14:creationId xmlns:p14="http://schemas.microsoft.com/office/powerpoint/2010/main" val="2376036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a:t>
            </a:r>
            <a:r>
              <a:rPr lang="en-US" baseline="0" dirty="0" smtClean="0"/>
              <a:t> with Interstate 30.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19</a:t>
            </a:fld>
            <a:endParaRPr lang="en-US"/>
          </a:p>
        </p:txBody>
      </p:sp>
    </p:spTree>
    <p:extLst>
      <p:ext uri="{BB962C8B-B14F-4D97-AF65-F5344CB8AC3E}">
        <p14:creationId xmlns:p14="http://schemas.microsoft.com/office/powerpoint/2010/main" val="335239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5"/>
          <p:cNvSpPr>
            <a:spLocks noGrp="1"/>
          </p:cNvSpPr>
          <p:nvPr>
            <p:ph type="ftr" sz="quarter" idx="4"/>
          </p:nvPr>
        </p:nvSpPr>
        <p:spPr>
          <a:noFill/>
        </p:spPr>
        <p:txBody>
          <a:bodyPr/>
          <a:lstStyle/>
          <a:p>
            <a:pPr defTabSz="913731"/>
            <a:endParaRPr lang="en-US" smtClean="0">
              <a:solidFill>
                <a:prstClr val="black"/>
              </a:solidFill>
            </a:endParaRPr>
          </a:p>
        </p:txBody>
      </p:sp>
      <p:sp>
        <p:nvSpPr>
          <p:cNvPr id="58371" name="Slide Number Placeholder 6"/>
          <p:cNvSpPr>
            <a:spLocks noGrp="1"/>
          </p:cNvSpPr>
          <p:nvPr>
            <p:ph type="sldNum" sz="quarter" idx="5"/>
          </p:nvPr>
        </p:nvSpPr>
        <p:spPr>
          <a:noFill/>
        </p:spPr>
        <p:txBody>
          <a:bodyPr/>
          <a:lstStyle/>
          <a:p>
            <a:pPr defTabSz="913731"/>
            <a:fld id="{65CB6341-506F-41FB-927C-6642B450AB72}" type="slidenum">
              <a:rPr lang="en-US" smtClean="0">
                <a:solidFill>
                  <a:prstClr val="black"/>
                </a:solidFill>
              </a:rPr>
              <a:pPr defTabSz="913731"/>
              <a:t>2</a:t>
            </a:fld>
            <a:endParaRPr lang="en-US" smtClean="0">
              <a:solidFill>
                <a:prstClr val="black"/>
              </a:solidFill>
            </a:endParaRPr>
          </a:p>
        </p:txBody>
      </p:sp>
      <p:sp>
        <p:nvSpPr>
          <p:cNvPr id="58372" name="Rectangle 2"/>
          <p:cNvSpPr>
            <a:spLocks noGrp="1" noRot="1" noChangeAspect="1" noChangeArrowheads="1" noTextEdit="1"/>
          </p:cNvSpPr>
          <p:nvPr>
            <p:ph type="sldImg"/>
          </p:nvPr>
        </p:nvSpPr>
        <p:spPr>
          <a:xfrm>
            <a:off x="1509713" y="271463"/>
            <a:ext cx="4267200" cy="3200400"/>
          </a:xfrm>
          <a:ln/>
        </p:spPr>
      </p:sp>
      <p:sp>
        <p:nvSpPr>
          <p:cNvPr id="63493" name="Rectangle 4"/>
          <p:cNvSpPr>
            <a:spLocks noGrp="1" noChangeArrowheads="1"/>
          </p:cNvSpPr>
          <p:nvPr>
            <p:ph type="body" idx="1"/>
          </p:nvPr>
        </p:nvSpPr>
        <p:spPr>
          <a:xfrm>
            <a:off x="423814" y="3653067"/>
            <a:ext cx="5955653" cy="5044030"/>
          </a:xfrm>
          <a:ln/>
        </p:spPr>
        <p:txBody>
          <a:bodyPr lIns="93330" tIns="46665" rIns="93330" bIns="46665">
            <a:normAutofit/>
          </a:bodyPr>
          <a:lstStyle/>
          <a:p>
            <a:pPr marL="218429" indent="-218429">
              <a:lnSpc>
                <a:spcPct val="80000"/>
              </a:lnSpc>
              <a:spcAft>
                <a:spcPct val="100000"/>
              </a:spcAft>
              <a:buSzPct val="120000"/>
              <a:tabLst>
                <a:tab pos="5742933" algn="l"/>
              </a:tabLst>
              <a:defRPr/>
            </a:pPr>
            <a:r>
              <a:rPr lang="en-US" sz="1400" kern="0" dirty="0">
                <a:solidFill>
                  <a:srgbClr val="000000"/>
                </a:solidFill>
                <a:cs typeface="Arial" pitchFamily="34" charset="0"/>
              </a:rPr>
              <a:t>In the last couple of years, we have been the only state where voters have passed two statewide highway programs.  </a:t>
            </a: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r>
              <a:rPr lang="en-US" sz="1400" kern="0" dirty="0">
                <a:solidFill>
                  <a:srgbClr val="000000"/>
                </a:solidFill>
                <a:cs typeface="Arial" pitchFamily="34" charset="0"/>
              </a:rPr>
              <a:t>The Interstate Rehabilitation Program in 2011 and the Connecting Arkansas Program in 2012. First, the Interstate Rehabilitation Program passed with 81 percent of the vote. </a:t>
            </a: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r>
              <a:rPr lang="en-US" sz="1400" kern="0" dirty="0">
                <a:solidFill>
                  <a:srgbClr val="000000"/>
                </a:solidFill>
                <a:cs typeface="Arial" pitchFamily="34" charset="0"/>
              </a:rPr>
              <a:t>The CAP was passed in 2012 with 58 percent of the vote.</a:t>
            </a: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a:lnSpc>
                <a:spcPct val="80000"/>
              </a:lnSpc>
              <a:spcAft>
                <a:spcPct val="100000"/>
              </a:spcAft>
              <a:buSzPct val="120000"/>
              <a:tabLst>
                <a:tab pos="5742933" algn="l"/>
              </a:tabLst>
              <a:defRPr/>
            </a:pPr>
            <a:endParaRPr lang="en-US" sz="1400" kern="0"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closer look at some other areas.. The CAP program is in</a:t>
            </a:r>
            <a:r>
              <a:rPr lang="en-US" baseline="0" dirty="0" smtClean="0"/>
              <a:t> blue, the Statewide Transportation Improvement Program is in green. </a:t>
            </a:r>
          </a:p>
          <a:p>
            <a:endParaRPr lang="en-US" baseline="0" dirty="0" smtClean="0"/>
          </a:p>
          <a:p>
            <a:r>
              <a:rPr lang="en-US" baseline="0" dirty="0" smtClean="0"/>
              <a:t>Looking at </a:t>
            </a:r>
            <a:r>
              <a:rPr lang="en-US" dirty="0" smtClean="0"/>
              <a:t>Highway 79 from Magnolia to Camden</a:t>
            </a:r>
            <a:r>
              <a:rPr lang="en-US" baseline="0" dirty="0" smtClean="0"/>
              <a:t> we are adding 2 northbound and 2 southbound passing lanes. It’s scheduled for bid in 2015.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Highway 82.</a:t>
            </a:r>
            <a:r>
              <a:rPr lang="en-US" baseline="0" dirty="0" smtClean="0"/>
              <a:t> We are using both the CAP and the STIP.</a:t>
            </a:r>
          </a:p>
          <a:p>
            <a:endParaRPr lang="en-US" baseline="0" dirty="0" smtClean="0"/>
          </a:p>
          <a:p>
            <a:r>
              <a:rPr lang="en-US" baseline="0" dirty="0" smtClean="0"/>
              <a:t>Moving from east to west.</a:t>
            </a:r>
          </a:p>
          <a:p>
            <a:r>
              <a:rPr lang="en-US" baseline="0" dirty="0" smtClean="0"/>
              <a:t>Widen to 5 lanes</a:t>
            </a:r>
          </a:p>
          <a:p>
            <a:r>
              <a:rPr lang="en-US" baseline="0" dirty="0" smtClean="0"/>
              <a:t>Highway 98 – Hwy 79 (9 miles)</a:t>
            </a:r>
          </a:p>
          <a:p>
            <a:r>
              <a:rPr lang="en-US" baseline="0" dirty="0" smtClean="0"/>
              <a:t>Scheduled: 2017</a:t>
            </a:r>
          </a:p>
          <a:p>
            <a:r>
              <a:rPr lang="en-US" baseline="0" dirty="0" smtClean="0"/>
              <a:t> </a:t>
            </a:r>
          </a:p>
          <a:p>
            <a:r>
              <a:rPr lang="en-US" baseline="0" dirty="0" smtClean="0"/>
              <a:t>Widen to 5 lanes</a:t>
            </a:r>
          </a:p>
          <a:p>
            <a:r>
              <a:rPr lang="en-US" baseline="0" dirty="0" smtClean="0"/>
              <a:t>Highway 79 – County Road 525 (4 miles)</a:t>
            </a:r>
          </a:p>
          <a:p>
            <a:r>
              <a:rPr lang="en-US" baseline="0" dirty="0" smtClean="0"/>
              <a:t>Scheduled: 2015</a:t>
            </a:r>
          </a:p>
          <a:p>
            <a:r>
              <a:rPr lang="en-US" baseline="0" dirty="0" smtClean="0"/>
              <a:t>(THE DESIGN OF THIS PROJECT IS STILL BEING DISCUSSED)</a:t>
            </a:r>
          </a:p>
          <a:p>
            <a:endParaRPr lang="en-US" baseline="0" dirty="0" smtClean="0"/>
          </a:p>
          <a:p>
            <a:r>
              <a:rPr lang="en-US" baseline="0" dirty="0" smtClean="0"/>
              <a:t>Widening to 4 lanes</a:t>
            </a:r>
          </a:p>
          <a:p>
            <a:r>
              <a:rPr lang="en-US" baseline="0" dirty="0" smtClean="0"/>
              <a:t>Highway 82B – Westward</a:t>
            </a:r>
          </a:p>
          <a:p>
            <a:r>
              <a:rPr lang="en-US" baseline="0" dirty="0" smtClean="0"/>
              <a:t>Scheduled 2016</a:t>
            </a:r>
          </a:p>
          <a:p>
            <a:endParaRPr lang="en-US" baseline="0" dirty="0" smtClean="0"/>
          </a:p>
          <a:p>
            <a:r>
              <a:rPr lang="en-US" baseline="0" dirty="0" smtClean="0"/>
              <a:t>In El Dorado</a:t>
            </a:r>
          </a:p>
          <a:p>
            <a:r>
              <a:rPr lang="en-US" baseline="0" dirty="0" smtClean="0"/>
              <a:t>Improvements/Widening 5 miles/Hwy 82b/167B</a:t>
            </a:r>
          </a:p>
          <a:p>
            <a:r>
              <a:rPr lang="en-US" baseline="0" dirty="0" smtClean="0"/>
              <a:t>Scheduled: 2016</a:t>
            </a:r>
          </a:p>
          <a:p>
            <a:endParaRPr lang="en-US" baseline="0" dirty="0" smtClean="0"/>
          </a:p>
          <a:p>
            <a:r>
              <a:rPr lang="en-US" baseline="0" dirty="0" smtClean="0"/>
              <a:t>Also constructing a new railroad overpass. It’s scheduled for 2016.</a:t>
            </a:r>
          </a:p>
          <a:p>
            <a:r>
              <a:rPr lang="en-US" baseline="0" dirty="0" smtClean="0"/>
              <a:t>Highway 82B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a:t>
            </a:r>
            <a:r>
              <a:rPr lang="en-US" baseline="0" dirty="0" smtClean="0"/>
              <a:t> a little further west to Stamps. We are also widening there as well. About 2 miles. It’s scheduled for 2016.</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22</a:t>
            </a:fld>
            <a:endParaRPr lang="en-US"/>
          </a:p>
        </p:txBody>
      </p:sp>
    </p:spTree>
    <p:extLst>
      <p:ext uri="{BB962C8B-B14F-4D97-AF65-F5344CB8AC3E}">
        <p14:creationId xmlns:p14="http://schemas.microsoft.com/office/powerpoint/2010/main" val="258034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Highway 167. We are also using both the CAP and the STIP. Moving from north to south. Again, CAP is blue, STIP is green…</a:t>
            </a:r>
          </a:p>
          <a:p>
            <a:endParaRPr lang="en-US" dirty="0" smtClean="0"/>
          </a:p>
          <a:p>
            <a:r>
              <a:rPr lang="en-US" dirty="0" smtClean="0"/>
              <a:t>The spot furthest north is currently under</a:t>
            </a:r>
            <a:r>
              <a:rPr lang="en-US" baseline="0" dirty="0" smtClean="0"/>
              <a:t> construction. It’s between Hwy. 273 &amp; Peters Road. We are widening at a cost of $33 million. It’s expected to be complete by summer 2015.</a:t>
            </a:r>
            <a:endParaRPr lang="en-US" dirty="0" smtClean="0"/>
          </a:p>
          <a:p>
            <a:endParaRPr lang="en-US" dirty="0" smtClean="0"/>
          </a:p>
          <a:p>
            <a:r>
              <a:rPr lang="en-US" dirty="0" smtClean="0"/>
              <a:t>Widening will extend 6 miles south of Hwy 79</a:t>
            </a:r>
            <a:r>
              <a:rPr lang="en-US" baseline="0" dirty="0" smtClean="0"/>
              <a:t> and 7 miles north of Hwy 274. Both scheduled for 2018.</a:t>
            </a:r>
          </a:p>
          <a:p>
            <a:endParaRPr lang="en-US" baseline="0" dirty="0" smtClean="0"/>
          </a:p>
          <a:p>
            <a:r>
              <a:rPr lang="en-US" baseline="0" dirty="0" smtClean="0"/>
              <a:t>Widening 5 miles from Hampton to Highway 274 and about a mile south of Hwy 274. Both are scheduled for 2016.</a:t>
            </a:r>
          </a:p>
          <a:p>
            <a:endParaRPr lang="en-US" baseline="0" dirty="0" smtClean="0"/>
          </a:p>
          <a:p>
            <a:endParaRPr lang="en-US" baseline="0" dirty="0" smtClean="0"/>
          </a:p>
          <a:p>
            <a:endParaRPr lang="en-US" baseline="0" dirty="0" smtClean="0"/>
          </a:p>
          <a:p>
            <a:endParaRPr lang="en-US" baseline="0" dirty="0" smtClean="0"/>
          </a:p>
          <a:p>
            <a:endParaRPr lang="en-US" dirty="0" smtClean="0"/>
          </a:p>
          <a:p>
            <a:r>
              <a:rPr lang="en-US" dirty="0" smtClean="0"/>
              <a:t>Scheduled: 2017</a:t>
            </a:r>
          </a:p>
          <a:p>
            <a:r>
              <a:rPr lang="en-US" dirty="0" smtClean="0"/>
              <a:t>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Staying with Highway</a:t>
            </a:r>
            <a:r>
              <a:rPr lang="en-US" baseline="0" dirty="0" smtClean="0"/>
              <a:t> 167. But these are the STIP projects in green. </a:t>
            </a:r>
          </a:p>
          <a:p>
            <a:r>
              <a:rPr lang="en-US" baseline="0" dirty="0" smtClean="0"/>
              <a:t> </a:t>
            </a:r>
          </a:p>
          <a:p>
            <a:r>
              <a:rPr lang="en-US" baseline="0" dirty="0" smtClean="0"/>
              <a:t>2 projects – Bangs Slough to Hampton. 9 miles. Scheduled for 2016</a:t>
            </a:r>
          </a:p>
          <a:p>
            <a:endParaRPr lang="en-US" baseline="0" dirty="0" smtClean="0"/>
          </a:p>
          <a:p>
            <a:r>
              <a:rPr lang="en-US" baseline="0" dirty="0" smtClean="0"/>
              <a:t>New Ouachita River Bridge (4 Lanes undivided)</a:t>
            </a:r>
          </a:p>
          <a:p>
            <a:r>
              <a:rPr lang="en-US" baseline="0" dirty="0" smtClean="0"/>
              <a:t>Scheduled for 2014</a:t>
            </a:r>
          </a:p>
          <a:p>
            <a:endParaRPr lang="en-US" baseline="0" dirty="0" smtClean="0"/>
          </a:p>
          <a:p>
            <a:r>
              <a:rPr lang="en-US" baseline="0" dirty="0" smtClean="0"/>
              <a:t>2 projects- Ouachita River to El Dorado. Also, scheduled for 2014.</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we are near El Dorado, I want to mention that in 2016, we plan to put bids out for a rehabilitation for Highway 335 which connects Highway 72 with Highway 82 on the west side of the city. </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3122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lanes will come in the future… no date has been set.</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26</a:t>
            </a:fld>
            <a:endParaRPr lang="en-US"/>
          </a:p>
        </p:txBody>
      </p:sp>
    </p:spTree>
    <p:extLst>
      <p:ext uri="{BB962C8B-B14F-4D97-AF65-F5344CB8AC3E}">
        <p14:creationId xmlns:p14="http://schemas.microsoft.com/office/powerpoint/2010/main" val="825912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noChangeArrowheads="1"/>
          </p:cNvSpPr>
          <p:nvPr/>
        </p:nvSpPr>
        <p:spPr bwMode="auto">
          <a:xfrm>
            <a:off x="3972246" y="8829662"/>
            <a:ext cx="3038161" cy="4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5" rIns="93290" bIns="46645" anchor="b"/>
          <a:lstStyle>
            <a:lvl1pPr defTabSz="923925">
              <a:defRPr>
                <a:solidFill>
                  <a:schemeClr val="tx1"/>
                </a:solidFill>
                <a:latin typeface="Arial" pitchFamily="34" charset="0"/>
              </a:defRPr>
            </a:lvl1pPr>
            <a:lvl2pPr marL="742950" indent="-285750" defTabSz="923925">
              <a:defRPr>
                <a:solidFill>
                  <a:schemeClr val="tx1"/>
                </a:solidFill>
                <a:latin typeface="Arial" pitchFamily="34" charset="0"/>
              </a:defRPr>
            </a:lvl2pPr>
            <a:lvl3pPr marL="1143000" indent="-228600" defTabSz="923925">
              <a:defRPr>
                <a:solidFill>
                  <a:schemeClr val="tx1"/>
                </a:solidFill>
                <a:latin typeface="Arial" pitchFamily="34" charset="0"/>
              </a:defRPr>
            </a:lvl3pPr>
            <a:lvl4pPr marL="1600200" indent="-228600" defTabSz="923925">
              <a:defRPr>
                <a:solidFill>
                  <a:schemeClr val="tx1"/>
                </a:solidFill>
                <a:latin typeface="Arial" pitchFamily="34" charset="0"/>
              </a:defRPr>
            </a:lvl4pPr>
            <a:lvl5pPr marL="2057400" indent="-228600" defTabSz="923925">
              <a:defRPr>
                <a:solidFill>
                  <a:schemeClr val="tx1"/>
                </a:solidFill>
                <a:latin typeface="Arial" pitchFamily="34" charset="0"/>
              </a:defRPr>
            </a:lvl5pPr>
            <a:lvl6pPr marL="2514600" indent="-228600" defTabSz="923925" fontAlgn="base">
              <a:spcBef>
                <a:spcPct val="0"/>
              </a:spcBef>
              <a:spcAft>
                <a:spcPct val="0"/>
              </a:spcAft>
              <a:defRPr>
                <a:solidFill>
                  <a:schemeClr val="tx1"/>
                </a:solidFill>
                <a:latin typeface="Arial" pitchFamily="34" charset="0"/>
              </a:defRPr>
            </a:lvl6pPr>
            <a:lvl7pPr marL="2971800" indent="-228600" defTabSz="923925" fontAlgn="base">
              <a:spcBef>
                <a:spcPct val="0"/>
              </a:spcBef>
              <a:spcAft>
                <a:spcPct val="0"/>
              </a:spcAft>
              <a:defRPr>
                <a:solidFill>
                  <a:schemeClr val="tx1"/>
                </a:solidFill>
                <a:latin typeface="Arial" pitchFamily="34" charset="0"/>
              </a:defRPr>
            </a:lvl7pPr>
            <a:lvl8pPr marL="3429000" indent="-228600" defTabSz="923925" fontAlgn="base">
              <a:spcBef>
                <a:spcPct val="0"/>
              </a:spcBef>
              <a:spcAft>
                <a:spcPct val="0"/>
              </a:spcAft>
              <a:defRPr>
                <a:solidFill>
                  <a:schemeClr val="tx1"/>
                </a:solidFill>
                <a:latin typeface="Arial" pitchFamily="34" charset="0"/>
              </a:defRPr>
            </a:lvl8pPr>
            <a:lvl9pPr marL="3886200" indent="-228600" defTabSz="923925" fontAlgn="base">
              <a:spcBef>
                <a:spcPct val="0"/>
              </a:spcBef>
              <a:spcAft>
                <a:spcPct val="0"/>
              </a:spcAft>
              <a:defRPr>
                <a:solidFill>
                  <a:schemeClr val="tx1"/>
                </a:solidFill>
                <a:latin typeface="Arial" pitchFamily="34" charset="0"/>
              </a:defRPr>
            </a:lvl9pPr>
          </a:lstStyle>
          <a:p>
            <a:pPr algn="r"/>
            <a:fld id="{B763B20F-6A53-43C1-8498-8D452A144299}" type="slidenum">
              <a:rPr lang="en-US" sz="1200">
                <a:solidFill>
                  <a:prstClr val="black"/>
                </a:solidFill>
                <a:latin typeface="Times New Roman" pitchFamily="18" charset="0"/>
              </a:rPr>
              <a:pPr algn="r"/>
              <a:t>27</a:t>
            </a:fld>
            <a:endParaRPr lang="en-US" sz="1200">
              <a:solidFill>
                <a:prstClr val="black"/>
              </a:solidFill>
              <a:latin typeface="Times New Roman" pitchFamily="18" charset="0"/>
            </a:endParaRPr>
          </a:p>
        </p:txBody>
      </p:sp>
      <p:sp>
        <p:nvSpPr>
          <p:cNvPr id="158722" name="Rectangle 2"/>
          <p:cNvSpPr>
            <a:spLocks noGrp="1" noRot="1" noChangeAspect="1" noChangeArrowheads="1" noTextEdit="1"/>
          </p:cNvSpPr>
          <p:nvPr>
            <p:ph type="sldImg"/>
          </p:nvPr>
        </p:nvSpPr>
        <p:spPr bwMode="auto">
          <a:xfrm>
            <a:off x="722313" y="685800"/>
            <a:ext cx="5584825" cy="4189413"/>
          </a:xfrm>
          <a:solidFill>
            <a:srgbClr val="FFFFFF"/>
          </a:solidFill>
          <a:ln>
            <a:solidFill>
              <a:srgbClr val="000000"/>
            </a:solidFill>
            <a:miter lim="800000"/>
            <a:headEnd/>
            <a:tailEnd/>
          </a:ln>
        </p:spPr>
      </p:sp>
      <p:sp>
        <p:nvSpPr>
          <p:cNvPr id="158723" name="Rectangle 3"/>
          <p:cNvSpPr>
            <a:spLocks noGrp="1" noChangeArrowheads="1"/>
          </p:cNvSpPr>
          <p:nvPr>
            <p:ph type="body" idx="1"/>
          </p:nvPr>
        </p:nvSpPr>
        <p:spPr>
          <a:xfrm>
            <a:off x="621118" y="5257198"/>
            <a:ext cx="5687925" cy="21322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9" tIns="46567" rIns="93129" bIns="46567"/>
          <a:lstStyle/>
          <a:p>
            <a:pPr marL="229398" indent="-229398">
              <a:tabLst>
                <a:tab pos="5998070" algn="l"/>
              </a:tabLst>
            </a:pPr>
            <a:r>
              <a:rPr lang="en-US" dirty="0" smtClean="0"/>
              <a:t>So, you’ve seen the construction.</a:t>
            </a:r>
            <a:r>
              <a:rPr lang="en-US" baseline="0" dirty="0" smtClean="0"/>
              <a:t> Everyone likes improvements and new construction, but that may soon change. </a:t>
            </a:r>
            <a:r>
              <a:rPr lang="en-US" baseline="0" smtClean="0"/>
              <a:t>The fact </a:t>
            </a:r>
            <a:r>
              <a:rPr lang="en-US" baseline="0" dirty="0" smtClean="0"/>
              <a:t>is that we are </a:t>
            </a:r>
            <a:r>
              <a:rPr lang="en-US" dirty="0" smtClean="0"/>
              <a:t>being asked to do MORE</a:t>
            </a:r>
            <a:r>
              <a:rPr lang="en-US" baseline="0" dirty="0" smtClean="0"/>
              <a:t> with less…</a:t>
            </a:r>
          </a:p>
          <a:p>
            <a:pPr marL="229398" indent="-229398">
              <a:tabLst>
                <a:tab pos="5998070" algn="l"/>
              </a:tabLst>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txBox="1">
            <a:spLocks noGrp="1" noChangeArrowheads="1"/>
          </p:cNvSpPr>
          <p:nvPr/>
        </p:nvSpPr>
        <p:spPr bwMode="auto">
          <a:xfrm>
            <a:off x="3972246" y="8829662"/>
            <a:ext cx="3038161" cy="4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0" tIns="46645" rIns="93290" bIns="46645" anchor="b"/>
          <a:lstStyle>
            <a:lvl1pPr defTabSz="923925">
              <a:defRPr>
                <a:solidFill>
                  <a:schemeClr val="tx1"/>
                </a:solidFill>
                <a:latin typeface="Arial" pitchFamily="34" charset="0"/>
              </a:defRPr>
            </a:lvl1pPr>
            <a:lvl2pPr marL="742950" indent="-285750" defTabSz="923925">
              <a:defRPr>
                <a:solidFill>
                  <a:schemeClr val="tx1"/>
                </a:solidFill>
                <a:latin typeface="Arial" pitchFamily="34" charset="0"/>
              </a:defRPr>
            </a:lvl2pPr>
            <a:lvl3pPr marL="1143000" indent="-228600" defTabSz="923925">
              <a:defRPr>
                <a:solidFill>
                  <a:schemeClr val="tx1"/>
                </a:solidFill>
                <a:latin typeface="Arial" pitchFamily="34" charset="0"/>
              </a:defRPr>
            </a:lvl3pPr>
            <a:lvl4pPr marL="1600200" indent="-228600" defTabSz="923925">
              <a:defRPr>
                <a:solidFill>
                  <a:schemeClr val="tx1"/>
                </a:solidFill>
                <a:latin typeface="Arial" pitchFamily="34" charset="0"/>
              </a:defRPr>
            </a:lvl4pPr>
            <a:lvl5pPr marL="2057400" indent="-228600" defTabSz="923925">
              <a:defRPr>
                <a:solidFill>
                  <a:schemeClr val="tx1"/>
                </a:solidFill>
                <a:latin typeface="Arial" pitchFamily="34" charset="0"/>
              </a:defRPr>
            </a:lvl5pPr>
            <a:lvl6pPr marL="2514600" indent="-228600" defTabSz="923925" fontAlgn="base">
              <a:spcBef>
                <a:spcPct val="0"/>
              </a:spcBef>
              <a:spcAft>
                <a:spcPct val="0"/>
              </a:spcAft>
              <a:defRPr>
                <a:solidFill>
                  <a:schemeClr val="tx1"/>
                </a:solidFill>
                <a:latin typeface="Arial" pitchFamily="34" charset="0"/>
              </a:defRPr>
            </a:lvl6pPr>
            <a:lvl7pPr marL="2971800" indent="-228600" defTabSz="923925" fontAlgn="base">
              <a:spcBef>
                <a:spcPct val="0"/>
              </a:spcBef>
              <a:spcAft>
                <a:spcPct val="0"/>
              </a:spcAft>
              <a:defRPr>
                <a:solidFill>
                  <a:schemeClr val="tx1"/>
                </a:solidFill>
                <a:latin typeface="Arial" pitchFamily="34" charset="0"/>
              </a:defRPr>
            </a:lvl7pPr>
            <a:lvl8pPr marL="3429000" indent="-228600" defTabSz="923925" fontAlgn="base">
              <a:spcBef>
                <a:spcPct val="0"/>
              </a:spcBef>
              <a:spcAft>
                <a:spcPct val="0"/>
              </a:spcAft>
              <a:defRPr>
                <a:solidFill>
                  <a:schemeClr val="tx1"/>
                </a:solidFill>
                <a:latin typeface="Arial" pitchFamily="34" charset="0"/>
              </a:defRPr>
            </a:lvl8pPr>
            <a:lvl9pPr marL="3886200" indent="-228600" defTabSz="923925" fontAlgn="base">
              <a:spcBef>
                <a:spcPct val="0"/>
              </a:spcBef>
              <a:spcAft>
                <a:spcPct val="0"/>
              </a:spcAft>
              <a:defRPr>
                <a:solidFill>
                  <a:schemeClr val="tx1"/>
                </a:solidFill>
                <a:latin typeface="Arial" pitchFamily="34" charset="0"/>
              </a:defRPr>
            </a:lvl9pPr>
          </a:lstStyle>
          <a:p>
            <a:pPr algn="r"/>
            <a:fld id="{B763B20F-6A53-43C1-8498-8D452A144299}" type="slidenum">
              <a:rPr lang="en-US" sz="1200">
                <a:solidFill>
                  <a:prstClr val="black"/>
                </a:solidFill>
                <a:latin typeface="Times New Roman" pitchFamily="18" charset="0"/>
              </a:rPr>
              <a:pPr algn="r"/>
              <a:t>28</a:t>
            </a:fld>
            <a:endParaRPr lang="en-US" sz="1200">
              <a:solidFill>
                <a:prstClr val="black"/>
              </a:solidFill>
              <a:latin typeface="Times New Roman" pitchFamily="18" charset="0"/>
            </a:endParaRPr>
          </a:p>
        </p:txBody>
      </p:sp>
      <p:sp>
        <p:nvSpPr>
          <p:cNvPr id="158722" name="Rectangle 2"/>
          <p:cNvSpPr>
            <a:spLocks noGrp="1" noRot="1" noChangeAspect="1" noChangeArrowheads="1" noTextEdit="1"/>
          </p:cNvSpPr>
          <p:nvPr>
            <p:ph type="sldImg"/>
          </p:nvPr>
        </p:nvSpPr>
        <p:spPr bwMode="auto">
          <a:xfrm>
            <a:off x="722313" y="685800"/>
            <a:ext cx="5584825" cy="4189413"/>
          </a:xfrm>
          <a:solidFill>
            <a:srgbClr val="FFFFFF"/>
          </a:solidFill>
          <a:ln>
            <a:solidFill>
              <a:srgbClr val="000000"/>
            </a:solidFill>
            <a:miter lim="800000"/>
            <a:headEnd/>
            <a:tailEnd/>
          </a:ln>
        </p:spPr>
      </p:sp>
      <p:sp>
        <p:nvSpPr>
          <p:cNvPr id="158723" name="Rectangle 3"/>
          <p:cNvSpPr>
            <a:spLocks noGrp="1" noChangeArrowheads="1"/>
          </p:cNvSpPr>
          <p:nvPr>
            <p:ph type="body" idx="1"/>
          </p:nvPr>
        </p:nvSpPr>
        <p:spPr>
          <a:xfrm>
            <a:off x="621118" y="5257198"/>
            <a:ext cx="5687925" cy="21322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29" tIns="46567" rIns="93129" bIns="46567"/>
          <a:lstStyle/>
          <a:p>
            <a:pPr marL="229398" indent="-229398">
              <a:tabLst>
                <a:tab pos="5998070" algn="l"/>
              </a:tabLst>
            </a:pPr>
            <a:r>
              <a:rPr lang="en-US" dirty="0" smtClean="0"/>
              <a:t>The fact is… We can’t do more with less. </a:t>
            </a:r>
            <a:r>
              <a:rPr lang="en-US" smtClean="0"/>
              <a:t>We </a:t>
            </a:r>
            <a:r>
              <a:rPr lang="en-US" dirty="0" smtClean="0"/>
              <a:t>can only do less with less.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7175"/>
            <a:ext cx="4137025"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97">
              <a:defRPr>
                <a:solidFill>
                  <a:schemeClr val="tx1"/>
                </a:solidFill>
                <a:latin typeface="Arial" pitchFamily="34" charset="0"/>
              </a:defRPr>
            </a:lvl1pPr>
            <a:lvl2pPr marL="750761" indent="-288754" defTabSz="917597">
              <a:defRPr>
                <a:solidFill>
                  <a:schemeClr val="tx1"/>
                </a:solidFill>
                <a:latin typeface="Arial" pitchFamily="34" charset="0"/>
              </a:defRPr>
            </a:lvl2pPr>
            <a:lvl3pPr marL="1155018" indent="-231004" defTabSz="917597">
              <a:defRPr>
                <a:solidFill>
                  <a:schemeClr val="tx1"/>
                </a:solidFill>
                <a:latin typeface="Arial" pitchFamily="34" charset="0"/>
              </a:defRPr>
            </a:lvl3pPr>
            <a:lvl4pPr marL="1617024" indent="-231004" defTabSz="917597">
              <a:defRPr>
                <a:solidFill>
                  <a:schemeClr val="tx1"/>
                </a:solidFill>
                <a:latin typeface="Arial" pitchFamily="34" charset="0"/>
              </a:defRPr>
            </a:lvl4pPr>
            <a:lvl5pPr marL="2079031" indent="-231004" defTabSz="917597">
              <a:defRPr>
                <a:solidFill>
                  <a:schemeClr val="tx1"/>
                </a:solidFill>
                <a:latin typeface="Arial" pitchFamily="34" charset="0"/>
              </a:defRPr>
            </a:lvl5pPr>
            <a:lvl6pPr marL="2541039" indent="-231004" defTabSz="917597" fontAlgn="base">
              <a:spcBef>
                <a:spcPct val="0"/>
              </a:spcBef>
              <a:spcAft>
                <a:spcPct val="0"/>
              </a:spcAft>
              <a:defRPr>
                <a:solidFill>
                  <a:schemeClr val="tx1"/>
                </a:solidFill>
                <a:latin typeface="Arial" pitchFamily="34" charset="0"/>
              </a:defRPr>
            </a:lvl6pPr>
            <a:lvl7pPr marL="3003046" indent="-231004" defTabSz="917597" fontAlgn="base">
              <a:spcBef>
                <a:spcPct val="0"/>
              </a:spcBef>
              <a:spcAft>
                <a:spcPct val="0"/>
              </a:spcAft>
              <a:defRPr>
                <a:solidFill>
                  <a:schemeClr val="tx1"/>
                </a:solidFill>
                <a:latin typeface="Arial" pitchFamily="34" charset="0"/>
              </a:defRPr>
            </a:lvl7pPr>
            <a:lvl8pPr marL="3465052" indent="-231004" defTabSz="917597" fontAlgn="base">
              <a:spcBef>
                <a:spcPct val="0"/>
              </a:spcBef>
              <a:spcAft>
                <a:spcPct val="0"/>
              </a:spcAft>
              <a:defRPr>
                <a:solidFill>
                  <a:schemeClr val="tx1"/>
                </a:solidFill>
                <a:latin typeface="Arial" pitchFamily="34" charset="0"/>
              </a:defRPr>
            </a:lvl8pPr>
            <a:lvl9pPr marL="3927060" indent="-231004" defTabSz="917597"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29</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1" y="3652386"/>
            <a:ext cx="5607679" cy="4184659"/>
          </a:xfrm>
        </p:spPr>
        <p:txBody>
          <a:bodyPr/>
          <a:lstStyle/>
          <a:p>
            <a:pPr defTabSz="883909">
              <a:tabLst>
                <a:tab pos="330464" algn="l"/>
              </a:tabLst>
              <a:defRPr/>
            </a:pPr>
            <a:r>
              <a:rPr lang="en-US" sz="1400" kern="0" dirty="0">
                <a:latin typeface="Arial" charset="0"/>
              </a:rPr>
              <a:t>This graph truly illustrates the funding issues we face.</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Our State General Revenues have continued to grow--at an average of </a:t>
            </a:r>
            <a:r>
              <a:rPr lang="en-US" sz="1400" b="1" kern="0" dirty="0">
                <a:solidFill>
                  <a:srgbClr val="FF0000"/>
                </a:solidFill>
                <a:latin typeface="Arial" charset="0"/>
              </a:rPr>
              <a:t>nearly 4% </a:t>
            </a:r>
            <a:r>
              <a:rPr lang="en-US" sz="1400" kern="0" dirty="0">
                <a:latin typeface="Arial" charset="0"/>
              </a:rPr>
              <a:t>over the past ten years (even </a:t>
            </a:r>
            <a:r>
              <a:rPr lang="en-US" sz="1400" u="sng" kern="0" dirty="0">
                <a:latin typeface="Arial" charset="0"/>
              </a:rPr>
              <a:t>with</a:t>
            </a:r>
            <a:r>
              <a:rPr lang="en-US" sz="1400" kern="0" dirty="0">
                <a:latin typeface="Arial" charset="0"/>
              </a:rPr>
              <a:t> the significant downturn from 2008-2010.)</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Gross Highway Revenues (this includes revenues for the AHTD, Cities, and Counties) have remained relatively flat—growing </a:t>
            </a:r>
            <a:r>
              <a:rPr lang="en-US" sz="1400" b="1" kern="0" dirty="0">
                <a:solidFill>
                  <a:srgbClr val="FF0000"/>
                </a:solidFill>
                <a:latin typeface="Arial" charset="0"/>
              </a:rPr>
              <a:t>less than 2% </a:t>
            </a:r>
            <a:r>
              <a:rPr lang="en-US" sz="1400" kern="0" dirty="0">
                <a:latin typeface="Arial" charset="0"/>
              </a:rPr>
              <a:t>on average over the past decade.</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Growth in highway revenue over time has generally been the result of motor fuel tax increases (1991 for example), not natural growth.</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Flat revenues--combined with increasing costs--have resulted in a tremendous hardship for the state, cities, and counties. </a:t>
            </a:r>
          </a:p>
          <a:p>
            <a:pPr defTabSz="883909">
              <a:tabLst>
                <a:tab pos="330464" algn="l"/>
              </a:tabLst>
              <a:defRPr/>
            </a:pPr>
            <a:endParaRPr lang="en-US" sz="1400" kern="0" dirty="0">
              <a:latin typeface="Arial" charset="0"/>
            </a:endParaRPr>
          </a:p>
          <a:p>
            <a:pPr defTabSz="883909">
              <a:tabLst>
                <a:tab pos="330464" algn="l"/>
              </a:tabLst>
              <a:defRPr/>
            </a:pPr>
            <a:r>
              <a:rPr lang="en-US" sz="1400" kern="0" dirty="0">
                <a:latin typeface="Arial" charset="0"/>
              </a:rPr>
              <a:t>We simply are not able to keep up with our needs.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18429" indent="-218429" defTabSz="918514">
              <a:lnSpc>
                <a:spcPct val="80000"/>
              </a:lnSpc>
              <a:spcAft>
                <a:spcPct val="100000"/>
              </a:spcAft>
              <a:buSzPct val="120000"/>
              <a:tabLst>
                <a:tab pos="5742933" algn="l"/>
              </a:tabLst>
              <a:defRPr/>
            </a:pPr>
            <a:r>
              <a:rPr lang="en-US" sz="1400" kern="0" dirty="0">
                <a:solidFill>
                  <a:srgbClr val="000000"/>
                </a:solidFill>
                <a:cs typeface="Arial" pitchFamily="34" charset="0"/>
              </a:rPr>
              <a:t>First, let’s talk about the CAP.  </a:t>
            </a:r>
          </a:p>
          <a:p>
            <a:pPr marL="218429" indent="-218429" defTabSz="918514">
              <a:lnSpc>
                <a:spcPct val="80000"/>
              </a:lnSpc>
              <a:spcAft>
                <a:spcPct val="100000"/>
              </a:spcAft>
              <a:buSzPct val="120000"/>
              <a:tabLst>
                <a:tab pos="5742933" algn="l"/>
              </a:tabLst>
              <a:defRPr/>
            </a:pPr>
            <a:endParaRPr lang="en-US" sz="1400" kern="0" dirty="0">
              <a:solidFill>
                <a:srgbClr val="000000"/>
              </a:solidFill>
              <a:cs typeface="Arial" pitchFamily="34" charset="0"/>
            </a:endParaRPr>
          </a:p>
          <a:p>
            <a:pPr marL="218429" indent="-218429" defTabSz="918514">
              <a:lnSpc>
                <a:spcPct val="80000"/>
              </a:lnSpc>
              <a:spcAft>
                <a:spcPct val="100000"/>
              </a:spcAft>
              <a:buSzPct val="120000"/>
              <a:tabLst>
                <a:tab pos="5742933" algn="l"/>
              </a:tabLst>
              <a:defRPr/>
            </a:pPr>
            <a:r>
              <a:rPr lang="en-US" sz="1400" dirty="0"/>
              <a:t>It’s a perfect name because that’s exactly what to does.. Connect the people of Arkansas. </a:t>
            </a:r>
          </a:p>
          <a:p>
            <a:pPr marL="218429" indent="-218429" defTabSz="918514">
              <a:lnSpc>
                <a:spcPct val="80000"/>
              </a:lnSpc>
              <a:spcAft>
                <a:spcPct val="100000"/>
              </a:spcAft>
              <a:buSzPct val="120000"/>
              <a:tabLst>
                <a:tab pos="5742933" algn="l"/>
              </a:tabLst>
              <a:defRPr/>
            </a:pPr>
            <a:endParaRPr lang="en-US" sz="1400" dirty="0"/>
          </a:p>
          <a:p>
            <a:pPr marL="218429" indent="-218429" defTabSz="918514">
              <a:lnSpc>
                <a:spcPct val="80000"/>
              </a:lnSpc>
              <a:spcAft>
                <a:spcPct val="100000"/>
              </a:spcAft>
              <a:buSzPct val="120000"/>
              <a:tabLst>
                <a:tab pos="5742933" algn="l"/>
              </a:tabLst>
              <a:defRPr/>
            </a:pPr>
            <a:r>
              <a:rPr lang="en-US" sz="1400" dirty="0"/>
              <a:t>Cap is also short of “capacity” which is exactly what the program does. It greatly increases</a:t>
            </a:r>
          </a:p>
          <a:p>
            <a:pPr marL="218429" indent="-218429" defTabSz="918514">
              <a:lnSpc>
                <a:spcPct val="80000"/>
              </a:lnSpc>
              <a:spcAft>
                <a:spcPct val="100000"/>
              </a:spcAft>
              <a:buSzPct val="120000"/>
              <a:tabLst>
                <a:tab pos="5742933" algn="l"/>
              </a:tabLst>
              <a:defRPr/>
            </a:pPr>
            <a:r>
              <a:rPr lang="en-US" sz="1400" dirty="0"/>
              <a:t>Capacity and improves connectivity. The term CAP also relates to the deadline to have it all complete</a:t>
            </a:r>
            <a:r>
              <a:rPr lang="en-US" sz="1400"/>
              <a:t>. </a:t>
            </a:r>
          </a:p>
          <a:p>
            <a:pPr marL="218429" indent="-218429" defTabSz="918514">
              <a:lnSpc>
                <a:spcPct val="80000"/>
              </a:lnSpc>
              <a:spcAft>
                <a:spcPct val="100000"/>
              </a:spcAft>
              <a:buSzPct val="120000"/>
              <a:tabLst>
                <a:tab pos="5742933" algn="l"/>
              </a:tabLst>
              <a:defRPr/>
            </a:pPr>
            <a:r>
              <a:rPr lang="en-US" sz="1400"/>
              <a:t>We </a:t>
            </a:r>
            <a:r>
              <a:rPr lang="en-US" sz="1400" dirty="0"/>
              <a:t>have a ten year revenue CAP on the entire project. </a:t>
            </a:r>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8763"/>
            <a:ext cx="413543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84">
              <a:defRPr>
                <a:solidFill>
                  <a:schemeClr val="tx1"/>
                </a:solidFill>
                <a:latin typeface="Arial" pitchFamily="34" charset="0"/>
              </a:defRPr>
            </a:lvl1pPr>
            <a:lvl2pPr marL="749196" indent="-288152" defTabSz="915684">
              <a:defRPr>
                <a:solidFill>
                  <a:schemeClr val="tx1"/>
                </a:solidFill>
                <a:latin typeface="Arial" pitchFamily="34" charset="0"/>
              </a:defRPr>
            </a:lvl2pPr>
            <a:lvl3pPr marL="1152610" indent="-230522" defTabSz="915684">
              <a:defRPr>
                <a:solidFill>
                  <a:schemeClr val="tx1"/>
                </a:solidFill>
                <a:latin typeface="Arial" pitchFamily="34" charset="0"/>
              </a:defRPr>
            </a:lvl3pPr>
            <a:lvl4pPr marL="1613654" indent="-230522" defTabSz="915684">
              <a:defRPr>
                <a:solidFill>
                  <a:schemeClr val="tx1"/>
                </a:solidFill>
                <a:latin typeface="Arial" pitchFamily="34" charset="0"/>
              </a:defRPr>
            </a:lvl4pPr>
            <a:lvl5pPr marL="2074698" indent="-230522" defTabSz="915684">
              <a:defRPr>
                <a:solidFill>
                  <a:schemeClr val="tx1"/>
                </a:solidFill>
                <a:latin typeface="Arial" pitchFamily="34" charset="0"/>
              </a:defRPr>
            </a:lvl5pPr>
            <a:lvl6pPr marL="2535743" indent="-230522" defTabSz="915684" fontAlgn="base">
              <a:spcBef>
                <a:spcPct val="0"/>
              </a:spcBef>
              <a:spcAft>
                <a:spcPct val="0"/>
              </a:spcAft>
              <a:defRPr>
                <a:solidFill>
                  <a:schemeClr val="tx1"/>
                </a:solidFill>
                <a:latin typeface="Arial" pitchFamily="34" charset="0"/>
              </a:defRPr>
            </a:lvl6pPr>
            <a:lvl7pPr marL="2996787" indent="-230522" defTabSz="915684" fontAlgn="base">
              <a:spcBef>
                <a:spcPct val="0"/>
              </a:spcBef>
              <a:spcAft>
                <a:spcPct val="0"/>
              </a:spcAft>
              <a:defRPr>
                <a:solidFill>
                  <a:schemeClr val="tx1"/>
                </a:solidFill>
                <a:latin typeface="Arial" pitchFamily="34" charset="0"/>
              </a:defRPr>
            </a:lvl7pPr>
            <a:lvl8pPr marL="3457831" indent="-230522" defTabSz="915684" fontAlgn="base">
              <a:spcBef>
                <a:spcPct val="0"/>
              </a:spcBef>
              <a:spcAft>
                <a:spcPct val="0"/>
              </a:spcAft>
              <a:defRPr>
                <a:solidFill>
                  <a:schemeClr val="tx1"/>
                </a:solidFill>
                <a:latin typeface="Arial" pitchFamily="34" charset="0"/>
              </a:defRPr>
            </a:lvl8pPr>
            <a:lvl9pPr marL="3918875" indent="-230522" defTabSz="915684"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30</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0" y="3652386"/>
            <a:ext cx="5607678" cy="4184659"/>
          </a:xfrm>
        </p:spPr>
        <p:txBody>
          <a:bodyPr/>
          <a:lstStyle/>
          <a:p>
            <a:pPr marL="329775" indent="-329775" algn="just" defTabSz="882067">
              <a:tabLst>
                <a:tab pos="329775" algn="l"/>
              </a:tabLst>
              <a:defRPr/>
            </a:pPr>
            <a:endParaRPr lang="en-US" b="1" dirty="0" smtClean="0">
              <a:latin typeface="Arial" charset="0"/>
            </a:endParaRPr>
          </a:p>
          <a:p>
            <a:pPr defTabSz="882067">
              <a:tabLst>
                <a:tab pos="329775" algn="l"/>
              </a:tabLst>
              <a:defRPr/>
            </a:pPr>
            <a:endParaRPr lang="en-US" sz="1400" kern="0" dirty="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8763"/>
            <a:ext cx="413543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84">
              <a:defRPr>
                <a:solidFill>
                  <a:schemeClr val="tx1"/>
                </a:solidFill>
                <a:latin typeface="Arial" pitchFamily="34" charset="0"/>
              </a:defRPr>
            </a:lvl1pPr>
            <a:lvl2pPr marL="749196" indent="-288152" defTabSz="915684">
              <a:defRPr>
                <a:solidFill>
                  <a:schemeClr val="tx1"/>
                </a:solidFill>
                <a:latin typeface="Arial" pitchFamily="34" charset="0"/>
              </a:defRPr>
            </a:lvl2pPr>
            <a:lvl3pPr marL="1152610" indent="-230522" defTabSz="915684">
              <a:defRPr>
                <a:solidFill>
                  <a:schemeClr val="tx1"/>
                </a:solidFill>
                <a:latin typeface="Arial" pitchFamily="34" charset="0"/>
              </a:defRPr>
            </a:lvl3pPr>
            <a:lvl4pPr marL="1613654" indent="-230522" defTabSz="915684">
              <a:defRPr>
                <a:solidFill>
                  <a:schemeClr val="tx1"/>
                </a:solidFill>
                <a:latin typeface="Arial" pitchFamily="34" charset="0"/>
              </a:defRPr>
            </a:lvl4pPr>
            <a:lvl5pPr marL="2074698" indent="-230522" defTabSz="915684">
              <a:defRPr>
                <a:solidFill>
                  <a:schemeClr val="tx1"/>
                </a:solidFill>
                <a:latin typeface="Arial" pitchFamily="34" charset="0"/>
              </a:defRPr>
            </a:lvl5pPr>
            <a:lvl6pPr marL="2535743" indent="-230522" defTabSz="915684" fontAlgn="base">
              <a:spcBef>
                <a:spcPct val="0"/>
              </a:spcBef>
              <a:spcAft>
                <a:spcPct val="0"/>
              </a:spcAft>
              <a:defRPr>
                <a:solidFill>
                  <a:schemeClr val="tx1"/>
                </a:solidFill>
                <a:latin typeface="Arial" pitchFamily="34" charset="0"/>
              </a:defRPr>
            </a:lvl6pPr>
            <a:lvl7pPr marL="2996787" indent="-230522" defTabSz="915684" fontAlgn="base">
              <a:spcBef>
                <a:spcPct val="0"/>
              </a:spcBef>
              <a:spcAft>
                <a:spcPct val="0"/>
              </a:spcAft>
              <a:defRPr>
                <a:solidFill>
                  <a:schemeClr val="tx1"/>
                </a:solidFill>
                <a:latin typeface="Arial" pitchFamily="34" charset="0"/>
              </a:defRPr>
            </a:lvl7pPr>
            <a:lvl8pPr marL="3457831" indent="-230522" defTabSz="915684" fontAlgn="base">
              <a:spcBef>
                <a:spcPct val="0"/>
              </a:spcBef>
              <a:spcAft>
                <a:spcPct val="0"/>
              </a:spcAft>
              <a:defRPr>
                <a:solidFill>
                  <a:schemeClr val="tx1"/>
                </a:solidFill>
                <a:latin typeface="Arial" pitchFamily="34" charset="0"/>
              </a:defRPr>
            </a:lvl8pPr>
            <a:lvl9pPr marL="3918875" indent="-230522" defTabSz="915684"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31</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0" y="3652386"/>
            <a:ext cx="5607678" cy="4184659"/>
          </a:xfrm>
        </p:spPr>
        <p:txBody>
          <a:bodyPr/>
          <a:lstStyle/>
          <a:p>
            <a:pPr marL="329775" indent="-329775" algn="just" defTabSz="882067">
              <a:tabLst>
                <a:tab pos="329775" algn="l"/>
              </a:tabLst>
              <a:defRPr/>
            </a:pPr>
            <a:endParaRPr lang="en-US" b="1" dirty="0" smtClean="0">
              <a:latin typeface="Arial" charset="0"/>
            </a:endParaRPr>
          </a:p>
          <a:p>
            <a:pPr defTabSz="882067">
              <a:tabLst>
                <a:tab pos="329775" algn="l"/>
              </a:tabLst>
              <a:defRPr/>
            </a:pPr>
            <a:endParaRPr lang="en-US" sz="1400" kern="0"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xfrm>
            <a:off x="1557338" y="258763"/>
            <a:ext cx="413543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84">
              <a:defRPr>
                <a:solidFill>
                  <a:schemeClr val="tx1"/>
                </a:solidFill>
                <a:latin typeface="Arial" pitchFamily="34" charset="0"/>
              </a:defRPr>
            </a:lvl1pPr>
            <a:lvl2pPr marL="749196" indent="-288152" defTabSz="915684">
              <a:defRPr>
                <a:solidFill>
                  <a:schemeClr val="tx1"/>
                </a:solidFill>
                <a:latin typeface="Arial" pitchFamily="34" charset="0"/>
              </a:defRPr>
            </a:lvl2pPr>
            <a:lvl3pPr marL="1152610" indent="-230522" defTabSz="915684">
              <a:defRPr>
                <a:solidFill>
                  <a:schemeClr val="tx1"/>
                </a:solidFill>
                <a:latin typeface="Arial" pitchFamily="34" charset="0"/>
              </a:defRPr>
            </a:lvl3pPr>
            <a:lvl4pPr marL="1613654" indent="-230522" defTabSz="915684">
              <a:defRPr>
                <a:solidFill>
                  <a:schemeClr val="tx1"/>
                </a:solidFill>
                <a:latin typeface="Arial" pitchFamily="34" charset="0"/>
              </a:defRPr>
            </a:lvl4pPr>
            <a:lvl5pPr marL="2074698" indent="-230522" defTabSz="915684">
              <a:defRPr>
                <a:solidFill>
                  <a:schemeClr val="tx1"/>
                </a:solidFill>
                <a:latin typeface="Arial" pitchFamily="34" charset="0"/>
              </a:defRPr>
            </a:lvl5pPr>
            <a:lvl6pPr marL="2535743" indent="-230522" defTabSz="915684" fontAlgn="base">
              <a:spcBef>
                <a:spcPct val="0"/>
              </a:spcBef>
              <a:spcAft>
                <a:spcPct val="0"/>
              </a:spcAft>
              <a:defRPr>
                <a:solidFill>
                  <a:schemeClr val="tx1"/>
                </a:solidFill>
                <a:latin typeface="Arial" pitchFamily="34" charset="0"/>
              </a:defRPr>
            </a:lvl6pPr>
            <a:lvl7pPr marL="2996787" indent="-230522" defTabSz="915684" fontAlgn="base">
              <a:spcBef>
                <a:spcPct val="0"/>
              </a:spcBef>
              <a:spcAft>
                <a:spcPct val="0"/>
              </a:spcAft>
              <a:defRPr>
                <a:solidFill>
                  <a:schemeClr val="tx1"/>
                </a:solidFill>
                <a:latin typeface="Arial" pitchFamily="34" charset="0"/>
              </a:defRPr>
            </a:lvl7pPr>
            <a:lvl8pPr marL="3457831" indent="-230522" defTabSz="915684" fontAlgn="base">
              <a:spcBef>
                <a:spcPct val="0"/>
              </a:spcBef>
              <a:spcAft>
                <a:spcPct val="0"/>
              </a:spcAft>
              <a:defRPr>
                <a:solidFill>
                  <a:schemeClr val="tx1"/>
                </a:solidFill>
                <a:latin typeface="Arial" pitchFamily="34" charset="0"/>
              </a:defRPr>
            </a:lvl8pPr>
            <a:lvl9pPr marL="3918875" indent="-230522" defTabSz="915684" fontAlgn="base">
              <a:spcBef>
                <a:spcPct val="0"/>
              </a:spcBef>
              <a:spcAft>
                <a:spcPct val="0"/>
              </a:spcAft>
              <a:defRPr>
                <a:solidFill>
                  <a:schemeClr val="tx1"/>
                </a:solidFill>
                <a:latin typeface="Arial" pitchFamily="34" charset="0"/>
              </a:defRPr>
            </a:lvl9pPr>
          </a:lstStyle>
          <a:p>
            <a:fld id="{FF1AE201-064E-4192-92DA-5016CF199521}" type="slidenum">
              <a:rPr lang="en-US" smtClean="0">
                <a:solidFill>
                  <a:prstClr val="black"/>
                </a:solidFill>
                <a:latin typeface="Calibri" pitchFamily="34" charset="0"/>
              </a:rPr>
              <a:pPr/>
              <a:t>32</a:t>
            </a:fld>
            <a:endParaRPr lang="en-US" smtClean="0">
              <a:solidFill>
                <a:prstClr val="black"/>
              </a:solidFill>
              <a:latin typeface="Calibri" pitchFamily="34" charset="0"/>
            </a:endParaRPr>
          </a:p>
        </p:txBody>
      </p:sp>
      <p:sp>
        <p:nvSpPr>
          <p:cNvPr id="7" name="Notes Placeholder 6"/>
          <p:cNvSpPr>
            <a:spLocks noGrp="1"/>
          </p:cNvSpPr>
          <p:nvPr>
            <p:ph type="body" idx="1"/>
          </p:nvPr>
        </p:nvSpPr>
        <p:spPr>
          <a:xfrm>
            <a:off x="889140" y="3652386"/>
            <a:ext cx="5607678" cy="4184659"/>
          </a:xfrm>
        </p:spPr>
        <p:txBody>
          <a:bodyPr/>
          <a:lstStyle/>
          <a:p>
            <a:pPr marL="329775" indent="-329775" algn="just" defTabSz="882067">
              <a:tabLst>
                <a:tab pos="329775" algn="l"/>
              </a:tabLst>
              <a:defRPr/>
            </a:pPr>
            <a:endParaRPr lang="en-US" b="1" dirty="0" smtClean="0">
              <a:latin typeface="Arial" charset="0"/>
            </a:endParaRPr>
          </a:p>
          <a:p>
            <a:pPr defTabSz="882067">
              <a:tabLst>
                <a:tab pos="329775" algn="l"/>
              </a:tabLst>
              <a:defRPr/>
            </a:pPr>
            <a:endParaRPr lang="en-US" sz="1400" kern="0"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Let’s chat a little more about the CAP and the IRP.</a:t>
            </a:r>
          </a:p>
          <a:p>
            <a:endParaRPr lang="en-US" b="0" dirty="0" smtClean="0"/>
          </a:p>
          <a:p>
            <a:r>
              <a:rPr lang="en-US" b="0" dirty="0" smtClean="0"/>
              <a:t>Cap=about 200 miles of highway</a:t>
            </a:r>
          </a:p>
          <a:p>
            <a:r>
              <a:rPr lang="en-US" b="0" dirty="0" smtClean="0"/>
              <a:t>IRP=450 miles of highway</a:t>
            </a:r>
          </a:p>
          <a:p>
            <a:endParaRPr lang="en-US" b="0" dirty="0" smtClean="0"/>
          </a:p>
          <a:p>
            <a:r>
              <a:rPr lang="en-US" b="0" dirty="0" smtClean="0"/>
              <a:t>16,400 mile</a:t>
            </a:r>
            <a:r>
              <a:rPr lang="en-US" b="0" baseline="0" dirty="0" smtClean="0"/>
              <a:t> system</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Those two programs cover just 650 miles of the 16,400 mile system. That</a:t>
            </a:r>
            <a:r>
              <a:rPr lang="en-US" b="0" baseline="0" dirty="0" smtClean="0"/>
              <a:t> translates to just 3.9 percent. More needs to happen to maintain our existing highway system.</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We have 23</a:t>
            </a:r>
            <a:r>
              <a:rPr lang="en-US" baseline="0" dirty="0" smtClean="0">
                <a:latin typeface="Arial" pitchFamily="34" charset="0"/>
                <a:cs typeface="Arial" pitchFamily="34" charset="0"/>
              </a:rPr>
              <a:t> billion dollars in needs over the next ten years. Even with the half cent general sales tax, we are only going to have 6 billion dollars to meet those needs. We need an additional 200-million dollars annually just to keep everything as it is. If we don’t get that money, our job will be to manage the decline of our highway system. </a:t>
            </a:r>
            <a:endParaRPr lang="en-US" dirty="0" smtClean="0">
              <a:latin typeface="Arial" pitchFamily="34" charset="0"/>
              <a:cs typeface="Arial" pitchFamily="34" charset="0"/>
            </a:endParaRPr>
          </a:p>
        </p:txBody>
      </p:sp>
      <p:sp>
        <p:nvSpPr>
          <p:cNvPr id="156675" name="Slide Number Placeholder 3"/>
          <p:cNvSpPr txBox="1">
            <a:spLocks noGrp="1"/>
          </p:cNvSpPr>
          <p:nvPr/>
        </p:nvSpPr>
        <p:spPr bwMode="auto">
          <a:xfrm>
            <a:off x="3970633" y="8829664"/>
            <a:ext cx="3038162" cy="46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5" rIns="93332" bIns="46665" anchor="b"/>
          <a:lstStyle>
            <a:lvl1pPr defTabSz="908050">
              <a:defRPr>
                <a:solidFill>
                  <a:schemeClr val="tx1"/>
                </a:solidFill>
                <a:latin typeface="Arial" pitchFamily="34" charset="0"/>
              </a:defRPr>
            </a:lvl1pPr>
            <a:lvl2pPr marL="742950" indent="-285750" defTabSz="908050">
              <a:defRPr>
                <a:solidFill>
                  <a:schemeClr val="tx1"/>
                </a:solidFill>
                <a:latin typeface="Arial" pitchFamily="34" charset="0"/>
              </a:defRPr>
            </a:lvl2pPr>
            <a:lvl3pPr marL="1143000" indent="-228600" defTabSz="908050">
              <a:defRPr>
                <a:solidFill>
                  <a:schemeClr val="tx1"/>
                </a:solidFill>
                <a:latin typeface="Arial" pitchFamily="34" charset="0"/>
              </a:defRPr>
            </a:lvl3pPr>
            <a:lvl4pPr marL="1600200" indent="-228600" defTabSz="908050">
              <a:defRPr>
                <a:solidFill>
                  <a:schemeClr val="tx1"/>
                </a:solidFill>
                <a:latin typeface="Arial" pitchFamily="34" charset="0"/>
              </a:defRPr>
            </a:lvl4pPr>
            <a:lvl5pPr marL="2057400" indent="-228600" defTabSz="908050">
              <a:defRPr>
                <a:solidFill>
                  <a:schemeClr val="tx1"/>
                </a:solidFill>
                <a:latin typeface="Arial" pitchFamily="34" charset="0"/>
              </a:defRPr>
            </a:lvl5pPr>
            <a:lvl6pPr marL="2514600" indent="-228600" defTabSz="908050" fontAlgn="base">
              <a:spcBef>
                <a:spcPct val="0"/>
              </a:spcBef>
              <a:spcAft>
                <a:spcPct val="0"/>
              </a:spcAft>
              <a:defRPr>
                <a:solidFill>
                  <a:schemeClr val="tx1"/>
                </a:solidFill>
                <a:latin typeface="Arial" pitchFamily="34" charset="0"/>
              </a:defRPr>
            </a:lvl6pPr>
            <a:lvl7pPr marL="2971800" indent="-228600" defTabSz="908050" fontAlgn="base">
              <a:spcBef>
                <a:spcPct val="0"/>
              </a:spcBef>
              <a:spcAft>
                <a:spcPct val="0"/>
              </a:spcAft>
              <a:defRPr>
                <a:solidFill>
                  <a:schemeClr val="tx1"/>
                </a:solidFill>
                <a:latin typeface="Arial" pitchFamily="34" charset="0"/>
              </a:defRPr>
            </a:lvl7pPr>
            <a:lvl8pPr marL="3429000" indent="-228600" defTabSz="908050" fontAlgn="base">
              <a:spcBef>
                <a:spcPct val="0"/>
              </a:spcBef>
              <a:spcAft>
                <a:spcPct val="0"/>
              </a:spcAft>
              <a:defRPr>
                <a:solidFill>
                  <a:schemeClr val="tx1"/>
                </a:solidFill>
                <a:latin typeface="Arial" pitchFamily="34" charset="0"/>
              </a:defRPr>
            </a:lvl8pPr>
            <a:lvl9pPr marL="3886200" indent="-228600" defTabSz="908050" fontAlgn="base">
              <a:spcBef>
                <a:spcPct val="0"/>
              </a:spcBef>
              <a:spcAft>
                <a:spcPct val="0"/>
              </a:spcAft>
              <a:defRPr>
                <a:solidFill>
                  <a:schemeClr val="tx1"/>
                </a:solidFill>
                <a:latin typeface="Arial" pitchFamily="34" charset="0"/>
              </a:defRPr>
            </a:lvl9pPr>
          </a:lstStyle>
          <a:p>
            <a:pPr algn="r"/>
            <a:fld id="{CA4C3255-D420-45F7-8199-225989DEF9B2}" type="slidenum">
              <a:rPr lang="en-US" sz="1200">
                <a:solidFill>
                  <a:prstClr val="black"/>
                </a:solidFill>
                <a:latin typeface="Calibri" pitchFamily="34" charset="0"/>
              </a:rPr>
              <a:pPr algn="r"/>
              <a:t>35</a:t>
            </a:fld>
            <a:endParaRPr lang="en-US" sz="1200">
              <a:solidFill>
                <a:prstClr val="black"/>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BA0CB13-C6D9-44F1-9A14-C7BCF15AD1FD}" type="slidenum">
              <a:rPr lang="en-US">
                <a:solidFill>
                  <a:prstClr val="black"/>
                </a:solidFill>
              </a:rPr>
              <a:pPr/>
              <a:t>36</a:t>
            </a:fld>
            <a:endParaRPr lang="en-US">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p:spPr>
        <p:txBody>
          <a:bodyPr lIns="93331" tIns="46664" rIns="93331" bIns="46664"/>
          <a:lstStyle/>
          <a:p>
            <a:pPr marL="744344" lvl="1" indent="-286287">
              <a:lnSpc>
                <a:spcPct val="90000"/>
              </a:lnSpc>
              <a:spcBef>
                <a:spcPct val="0"/>
              </a:spcBef>
              <a:spcAft>
                <a:spcPct val="100000"/>
              </a:spcAft>
            </a:pPr>
            <a:r>
              <a:rPr lang="en-US" smtClean="0"/>
              <a:t>The main points of the testimony were:</a:t>
            </a:r>
          </a:p>
          <a:p>
            <a:pPr marL="744344" lvl="1" indent="-286287">
              <a:lnSpc>
                <a:spcPct val="90000"/>
              </a:lnSpc>
              <a:spcBef>
                <a:spcPct val="0"/>
              </a:spcBef>
              <a:spcAft>
                <a:spcPct val="100000"/>
              </a:spcAft>
            </a:pPr>
            <a:r>
              <a:rPr lang="en-US" smtClean="0"/>
              <a:t>1.	The current trajectory of the HTF is unsustainable.  Starting in fiscal year 2015, the trust fund will have insufficient resources to meet all of its obligations, resulting in steadily accumulating shortfalls.</a:t>
            </a:r>
          </a:p>
          <a:p>
            <a:pPr marL="744344" lvl="1" indent="-286287">
              <a:lnSpc>
                <a:spcPct val="90000"/>
              </a:lnSpc>
              <a:spcBef>
                <a:spcPct val="0"/>
              </a:spcBef>
              <a:spcAft>
                <a:spcPct val="100000"/>
              </a:spcAft>
            </a:pPr>
            <a:r>
              <a:rPr lang="en-US" smtClean="0"/>
              <a:t>2.	Since 2008, the Congress has avoided such shortfalls by transferring $41 billion from the general funds of the Treasury to the HTF.  The Congress has enacted an additional transfer of $12.6 billion that is scheduled to occur in 2014.  If lawmakers chose to continue authorizing such transfers, they would have to transfer an additional $15 billion in 2015 and increasing amounts in subsequent years to prevent future shortfalls, if spending was maintained at the 2013 level, as adjusted for inflation.</a:t>
            </a:r>
          </a:p>
          <a:p>
            <a:pPr marL="744344" lvl="1" indent="-286287">
              <a:lnSpc>
                <a:spcPct val="90000"/>
              </a:lnSpc>
              <a:spcBef>
                <a:spcPct val="0"/>
              </a:spcBef>
              <a:spcAft>
                <a:spcPct val="100000"/>
              </a:spcAft>
            </a:pPr>
            <a:r>
              <a:rPr lang="en-US" smtClean="0"/>
              <a:t>3.	Lawmakers could also address the projected annual shortfalls by substantially reducing spending for surface transportation and transit programs, by boosting revenues, or by adopting some combination of the two approaches.  To bring the trust fund into balance in 2015 would require entirely eliminating the authority in that year to obligate funds (projected to be about $51 billion), raising the taxes on motor fuels by about 10 cents per gallon, or undertaking some combination of those approaches.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recent</a:t>
            </a:r>
            <a:r>
              <a:rPr lang="en-US" baseline="0" dirty="0" smtClean="0"/>
              <a:t> poll conducted among members of the National Manufacturers Association. </a:t>
            </a:r>
          </a:p>
          <a:p>
            <a:endParaRPr lang="en-US" baseline="0" dirty="0" smtClean="0"/>
          </a:p>
          <a:p>
            <a:r>
              <a:rPr lang="en-US" baseline="0" dirty="0" smtClean="0"/>
              <a:t>70 percent say American infrastructure is in fair or poor shape and needs a great deal or quite a bit of improvement.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70 percent also say American</a:t>
            </a:r>
            <a:r>
              <a:rPr lang="en-US" baseline="0" dirty="0" smtClean="0"/>
              <a:t> roadways are getting worse.</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65 percent do not</a:t>
            </a:r>
            <a:r>
              <a:rPr lang="en-US" baseline="0" dirty="0" smtClean="0"/>
              <a:t> believe that infrastructure is positioned to respond to the competitive demands of a growing economy over the next 10 to 15 years.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The Connecting Arkansas Program not only provides construction for roadways.. It gives back to cities and counties. So more construction on the local level.</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37978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a:t>This despite the fact that Americans value good roads. In a national survey… </a:t>
            </a:r>
          </a:p>
          <a:p>
            <a:pPr algn="l"/>
            <a:endParaRPr lang="en-US" sz="4000" dirty="0">
              <a:solidFill>
                <a:srgbClr val="C00000"/>
              </a:solidFill>
            </a:endParaRPr>
          </a:p>
          <a:p>
            <a:pPr algn="l"/>
            <a:r>
              <a:rPr lang="en-US" sz="4000" dirty="0">
                <a:solidFill>
                  <a:srgbClr val="C00000"/>
                </a:solidFill>
              </a:rPr>
              <a:t>78 % </a:t>
            </a:r>
            <a:r>
              <a:rPr lang="en-US" dirty="0"/>
              <a:t>Driving a motor vehicle is “Very” or “Extremely” important to conducting daily lives.</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4000" dirty="0">
                <a:solidFill>
                  <a:srgbClr val="C00000"/>
                </a:solidFill>
              </a:rPr>
              <a:t>88 % </a:t>
            </a:r>
            <a:r>
              <a:rPr lang="en-US" dirty="0"/>
              <a:t>Transportation infrastructure is important to maintaining a strong economy.</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algn="l"/>
            <a:r>
              <a:rPr lang="en-US" sz="4000" dirty="0">
                <a:solidFill>
                  <a:srgbClr val="C00000"/>
                </a:solidFill>
              </a:rPr>
              <a:t>83 % </a:t>
            </a:r>
            <a:r>
              <a:rPr lang="en-US" dirty="0"/>
              <a:t>Transportation network is important to ensuring national defense and emergency response.</a:t>
            </a:r>
          </a:p>
          <a:p>
            <a:endParaRPr lang="en-US" dirty="0" smtClean="0"/>
          </a:p>
        </p:txBody>
      </p:sp>
      <p:sp>
        <p:nvSpPr>
          <p:cNvPr id="4" name="Slide Number Placeholder 3"/>
          <p:cNvSpPr>
            <a:spLocks noGrp="1"/>
          </p:cNvSpPr>
          <p:nvPr>
            <p:ph type="sldNum" sz="quarter" idx="5"/>
          </p:nvPr>
        </p:nvSpPr>
        <p:spPr/>
        <p:txBody>
          <a:bodyPr/>
          <a:lstStyle/>
          <a:p>
            <a:pPr>
              <a:defRPr/>
            </a:pPr>
            <a:fld id="{F9FE3684-DB5E-4186-85AE-14D48871C1EF}" type="slidenum">
              <a:rPr lang="en-US" smtClean="0">
                <a:solidFill>
                  <a:prstClr val="black"/>
                </a:solidFill>
              </a:rPr>
              <a:pPr>
                <a:defRPr/>
              </a:p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So</a:t>
            </a:r>
            <a:r>
              <a:rPr lang="en-US" baseline="0" dirty="0" smtClean="0"/>
              <a:t> if we value out highways so much.. And want them to improve.. Why do we spend so little on them? </a:t>
            </a:r>
          </a:p>
          <a:p>
            <a:r>
              <a:rPr lang="en-US" baseline="0" dirty="0" smtClean="0"/>
              <a:t>As a state and a nation, we are under investing in our infrastructure. Even with the half cent sales tax passed back in November.  </a:t>
            </a:r>
          </a:p>
          <a:p>
            <a:endParaRPr lang="en-US" baseline="0" dirty="0" smtClean="0"/>
          </a:p>
          <a:p>
            <a:r>
              <a:rPr lang="en-US" dirty="0" smtClean="0"/>
              <a:t>Most Americans have no idea how much money they pay every month to maintain roads, bridges and public transportation. </a:t>
            </a:r>
          </a:p>
          <a:p>
            <a:r>
              <a:rPr lang="en-US" dirty="0" smtClean="0"/>
              <a:t>Compared to the average monthly American household expenditure on state and federal gas taxes used to fund surface transportation improvements necessary for mobility, data from the U.S. Department of Commerce and the Federal Highway Administration show the average household spends: </a:t>
            </a:r>
          </a:p>
          <a:p>
            <a:endParaRPr lang="en-US" dirty="0" smtClean="0"/>
          </a:p>
          <a:p>
            <a:r>
              <a:rPr lang="en-US" b="1" dirty="0" smtClean="0"/>
              <a:t>Nearly 3.5 times</a:t>
            </a:r>
            <a:r>
              <a:rPr lang="en-US" dirty="0" smtClean="0"/>
              <a:t> </a:t>
            </a:r>
            <a:r>
              <a:rPr lang="en-US" b="1" dirty="0" smtClean="0"/>
              <a:t>more monthly ($159) for electricity and natural gas</a:t>
            </a:r>
            <a:endParaRPr lang="en-US" dirty="0" smtClean="0"/>
          </a:p>
          <a:p>
            <a:r>
              <a:rPr lang="en-US" b="1" dirty="0" smtClean="0"/>
              <a:t>Nearly 3.5 times more ($161) for telephone service; and</a:t>
            </a:r>
            <a:endParaRPr lang="en-US" dirty="0" smtClean="0"/>
          </a:p>
          <a:p>
            <a:r>
              <a:rPr lang="en-US" b="1" dirty="0" smtClean="0"/>
              <a:t>More than 2.5 times more ($124) for cable and satellite television, radio and internet service.</a:t>
            </a:r>
            <a:endParaRPr lang="en-US" dirty="0" smtClean="0"/>
          </a:p>
          <a:p>
            <a:r>
              <a:rPr lang="en-US" b="1" dirty="0" smtClean="0"/>
              <a:t>19 percent more on internet</a:t>
            </a:r>
            <a:r>
              <a:rPr lang="en-US" b="1" baseline="0" dirty="0" smtClean="0"/>
              <a:t> service than on highways.</a:t>
            </a:r>
          </a:p>
          <a:p>
            <a:endParaRPr lang="en-US" b="1" baseline="0" dirty="0" smtClean="0"/>
          </a:p>
          <a:p>
            <a:r>
              <a:rPr lang="en-US" b="0" baseline="0" dirty="0" smtClean="0"/>
              <a:t>This just doesn’t make sense. It must change.</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Before I go, I want to tell you about something we are very excited about</a:t>
            </a:r>
            <a:r>
              <a:rPr lang="en-US" b="0" smtClean="0"/>
              <a:t>. </a:t>
            </a:r>
            <a:r>
              <a:rPr lang="en-US" b="0" baseline="0" smtClean="0"/>
              <a:t>“</a:t>
            </a:r>
            <a:r>
              <a:rPr lang="en-US" b="0" baseline="0" dirty="0" smtClean="0"/>
              <a:t>I Drive Arkansas.” It’s our new website. On it, you will be able to get… </a:t>
            </a:r>
            <a:endParaRPr lang="en-US" b="0" dirty="0" smtClean="0"/>
          </a:p>
          <a:p>
            <a:endParaRPr lang="en-US" b="0" dirty="0" smtClean="0"/>
          </a:p>
          <a:p>
            <a:r>
              <a:rPr lang="en-US" b="0" dirty="0" smtClean="0"/>
              <a:t>Construction zone locations</a:t>
            </a:r>
          </a:p>
          <a:p>
            <a:r>
              <a:rPr lang="en-US" b="0" dirty="0" smtClean="0"/>
              <a:t>Live t</a:t>
            </a:r>
            <a:r>
              <a:rPr lang="en-US" b="0" baseline="0" dirty="0" smtClean="0"/>
              <a:t>raffic conditions</a:t>
            </a:r>
          </a:p>
          <a:p>
            <a:r>
              <a:rPr lang="en-US" b="0" baseline="0" dirty="0" smtClean="0"/>
              <a:t>Weather radar</a:t>
            </a:r>
          </a:p>
          <a:p>
            <a:r>
              <a:rPr lang="en-US" b="0" baseline="0" dirty="0" smtClean="0"/>
              <a:t>Live traffic cameras (Coming Soon)</a:t>
            </a:r>
          </a:p>
          <a:p>
            <a:endParaRPr lang="en-US" b="0" baseline="0" dirty="0" smtClean="0"/>
          </a:p>
          <a:p>
            <a:r>
              <a:rPr lang="en-US" b="0" baseline="0" dirty="0" smtClean="0"/>
              <a:t>Eventually, you will also be able to sign up for email alerts for upcoming construction projects in your area. </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allows you to zoom down on construction zones. This one is located just east of Forrest City on Interstate 40.</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click</a:t>
            </a:r>
            <a:r>
              <a:rPr lang="en-US" baseline="0" dirty="0" smtClean="0"/>
              <a:t> on the construction zone, it displays a dialogue box. You can get information on the length of the project, the location and the estimated completion date.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also allows you to see live traffic flow information related to the construction zone.</a:t>
            </a:r>
          </a:p>
          <a:p>
            <a:endParaRPr lang="en-US" baseline="0" dirty="0" smtClean="0"/>
          </a:p>
          <a:p>
            <a:r>
              <a:rPr lang="en-US" baseline="0" dirty="0" smtClean="0"/>
              <a:t>Green = Traffic running smoothly</a:t>
            </a:r>
          </a:p>
          <a:p>
            <a:r>
              <a:rPr lang="en-US" baseline="0" dirty="0" smtClean="0"/>
              <a:t>Yellow = Slow</a:t>
            </a:r>
          </a:p>
          <a:p>
            <a:r>
              <a:rPr lang="en-US" baseline="0" dirty="0" smtClean="0"/>
              <a:t>Red = Very Slow</a:t>
            </a:r>
          </a:p>
          <a:p>
            <a:r>
              <a:rPr lang="en-US" baseline="0" dirty="0" smtClean="0"/>
              <a:t>Red/Black = Traffic is stopped</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delete construction zones to show only live</a:t>
            </a:r>
            <a:r>
              <a:rPr lang="en-US" baseline="0" dirty="0" smtClean="0"/>
              <a:t> traffic flow. </a:t>
            </a:r>
          </a:p>
          <a:p>
            <a:endParaRPr lang="en-US" baseline="0" dirty="0" smtClean="0"/>
          </a:p>
          <a:p>
            <a:r>
              <a:rPr lang="en-US" baseline="0" dirty="0" smtClean="0"/>
              <a:t>(Traffic flow is detected using the movement of cell phone signals)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has a weather</a:t>
            </a:r>
            <a:r>
              <a:rPr lang="en-US" baseline="0" dirty="0" smtClean="0"/>
              <a:t> radar. And current conditions as well as forecasts for individual cities.</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18711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ln/>
        </p:spPr>
        <p:txBody>
          <a:bodyPr/>
          <a:lstStyle/>
          <a:p>
            <a:pPr>
              <a:defRPr/>
            </a:pPr>
            <a:r>
              <a:rPr lang="en-US" sz="1400" dirty="0">
                <a:latin typeface="Arial" charset="0"/>
              </a:rPr>
              <a:t>In Arkansas, all highway revenues are divided by what’s known as the 70/15/15 formula. 70-percent goes to the Highway Department, 15-percent goes to the counties, and 15-percent goes to the cities. </a:t>
            </a:r>
          </a:p>
          <a:p>
            <a:pPr>
              <a:defRPr/>
            </a:pPr>
            <a:endParaRPr lang="en-US" sz="1400" dirty="0">
              <a:latin typeface="Arial" charset="0"/>
            </a:endParaRPr>
          </a:p>
          <a:p>
            <a:pPr>
              <a:defRPr/>
            </a:pPr>
            <a:r>
              <a:rPr lang="en-US" sz="1400" dirty="0">
                <a:latin typeface="Arial" charset="0"/>
              </a:rPr>
              <a:t>Projected revenue transferred over 10-year period to AHTD = $1.45 Billion</a:t>
            </a:r>
          </a:p>
          <a:p>
            <a:pPr>
              <a:defRPr/>
            </a:pPr>
            <a:endParaRPr lang="en-US" sz="1400" dirty="0">
              <a:latin typeface="Arial" charset="0"/>
            </a:endParaRPr>
          </a:p>
          <a:p>
            <a:pPr>
              <a:defRPr/>
            </a:pPr>
            <a:r>
              <a:rPr lang="en-US" sz="1400" dirty="0">
                <a:latin typeface="Arial" charset="0"/>
              </a:rPr>
              <a:t>Projected revenue transferred over 10-year period to cities = $313 Million</a:t>
            </a:r>
          </a:p>
          <a:p>
            <a:pPr>
              <a:defRPr/>
            </a:pPr>
            <a:endParaRPr lang="en-US" sz="1400" dirty="0">
              <a:latin typeface="Arial" charset="0"/>
            </a:endParaRPr>
          </a:p>
          <a:p>
            <a:pPr>
              <a:defRPr/>
            </a:pPr>
            <a:r>
              <a:rPr lang="en-US" sz="1400" dirty="0">
                <a:latin typeface="Arial" charset="0"/>
              </a:rPr>
              <a:t>Projected revenue transferred over 10-year period to counties = $313 Million</a:t>
            </a:r>
          </a:p>
          <a:p>
            <a:pPr>
              <a:defRPr/>
            </a:pPr>
            <a:endParaRPr lang="en-US" sz="1400" dirty="0">
              <a:latin typeface="Arial" charset="0"/>
            </a:endParaRPr>
          </a:p>
          <a:p>
            <a:pPr>
              <a:defRPr/>
            </a:pPr>
            <a:endParaRPr lang="en-US" sz="1400" dirty="0">
              <a:latin typeface="Arial" charset="0"/>
            </a:endParaRPr>
          </a:p>
        </p:txBody>
      </p:sp>
      <p:sp>
        <p:nvSpPr>
          <p:cNvPr id="52228" name="Slide Number Placeholder 3"/>
          <p:cNvSpPr>
            <a:spLocks noGrp="1"/>
          </p:cNvSpPr>
          <p:nvPr>
            <p:ph type="sldNum" sz="quarter" idx="5"/>
          </p:nvPr>
        </p:nvSpPr>
        <p:spPr>
          <a:noFill/>
        </p:spPr>
        <p:txBody>
          <a:bodyPr/>
          <a:lstStyle/>
          <a:p>
            <a:pPr defTabSz="911538"/>
            <a:fld id="{661087D2-0CE7-4586-A2D2-378FA63272B2}" type="slidenum">
              <a:rPr lang="en-US" smtClean="0">
                <a:solidFill>
                  <a:srgbClr val="000000"/>
                </a:solidFill>
              </a:rPr>
              <a:pPr defTabSz="911538"/>
              <a:t>5</a:t>
            </a:fld>
            <a:endParaRPr lang="en-US"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go.. You may have noticed some familiar names on the road.</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50</a:t>
            </a:fld>
            <a:endParaRPr lang="en-US"/>
          </a:p>
        </p:txBody>
      </p:sp>
    </p:spTree>
    <p:extLst>
      <p:ext uri="{BB962C8B-B14F-4D97-AF65-F5344CB8AC3E}">
        <p14:creationId xmlns:p14="http://schemas.microsoft.com/office/powerpoint/2010/main" val="401254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REMINDER:</a:t>
            </a:r>
          </a:p>
          <a:p>
            <a:endParaRPr lang="en-US" dirty="0" smtClean="0"/>
          </a:p>
          <a:p>
            <a:r>
              <a:rPr lang="en-US" dirty="0" smtClean="0"/>
              <a:t>You</a:t>
            </a:r>
            <a:r>
              <a:rPr lang="en-US" baseline="0" dirty="0" smtClean="0"/>
              <a:t> can get all your Arkansas travel information at ArkansasHighways.com.</a:t>
            </a:r>
          </a:p>
          <a:p>
            <a:r>
              <a:rPr lang="en-US" baseline="0" dirty="0" smtClean="0"/>
              <a:t>Also, </a:t>
            </a:r>
            <a:r>
              <a:rPr lang="en-US" b="1" baseline="0" dirty="0" smtClean="0"/>
              <a:t>follow us on Twitter at AHTD and get information on lane closures, etc.</a:t>
            </a:r>
            <a:endParaRPr lang="en-US" b="1"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breakdown. </a:t>
            </a:r>
          </a:p>
          <a:p>
            <a:endParaRPr lang="en-US" dirty="0" smtClean="0"/>
          </a:p>
          <a:p>
            <a:r>
              <a:rPr lang="en-US" dirty="0" smtClean="0"/>
              <a:t>Est. Standard: $88.2 million</a:t>
            </a:r>
          </a:p>
          <a:p>
            <a:r>
              <a:rPr lang="en-US" dirty="0" smtClean="0"/>
              <a:t>CAP Annual: $33.5 million</a:t>
            </a:r>
          </a:p>
          <a:p>
            <a:r>
              <a:rPr lang="en-US" b="1" dirty="0" smtClean="0"/>
              <a:t>Total Cumulative: $1.22 billion</a:t>
            </a:r>
          </a:p>
          <a:p>
            <a:endParaRPr lang="en-US" dirty="0" smtClean="0"/>
          </a:p>
          <a:p>
            <a:endParaRPr lang="en-US" dirty="0" smtClean="0"/>
          </a:p>
          <a:p>
            <a:r>
              <a:rPr lang="en-US" dirty="0"/>
              <a:t>	</a:t>
            </a:r>
          </a:p>
          <a:p>
            <a:pPr rtl="0" eaLnBrk="1" fontAlgn="t" latinLnBrk="0" hangingPunct="1"/>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show</a:t>
            </a:r>
            <a:r>
              <a:rPr lang="en-US" baseline="0" dirty="0" smtClean="0"/>
              <a:t> you the highway projects that are coming to the state. I want to show you the money that’s coming in to help fund the improvements. These are DF&amp;A estimates. </a:t>
            </a:r>
            <a:endParaRPr lang="en-US" dirty="0"/>
          </a:p>
        </p:txBody>
      </p:sp>
      <p:sp>
        <p:nvSpPr>
          <p:cNvPr id="4" name="Slide Number Placeholder 3"/>
          <p:cNvSpPr>
            <a:spLocks noGrp="1"/>
          </p:cNvSpPr>
          <p:nvPr>
            <p:ph type="sldNum" sz="quarter" idx="10"/>
          </p:nvPr>
        </p:nvSpPr>
        <p:spPr/>
        <p:txBody>
          <a:bodyPr/>
          <a:lstStyle/>
          <a:p>
            <a:pPr>
              <a:defRPr/>
            </a:pPr>
            <a:fld id="{26568B69-BEB7-4C7E-A595-0B4045AA22D6}" type="slidenum">
              <a:rPr lang="en-US" smtClean="0"/>
              <a:pPr>
                <a:defRPr/>
              </a:pPr>
              <a:t>7</a:t>
            </a:fld>
            <a:endParaRPr lang="en-US" dirty="0"/>
          </a:p>
        </p:txBody>
      </p:sp>
    </p:spTree>
    <p:extLst>
      <p:ext uri="{BB962C8B-B14F-4D97-AF65-F5344CB8AC3E}">
        <p14:creationId xmlns:p14="http://schemas.microsoft.com/office/powerpoint/2010/main" val="209576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Updated for Dec meeting</a:t>
            </a:r>
            <a:endParaRPr lang="en-US" dirty="0"/>
          </a:p>
        </p:txBody>
      </p:sp>
      <p:sp>
        <p:nvSpPr>
          <p:cNvPr id="4" name="Slide Number Placeholder 3"/>
          <p:cNvSpPr>
            <a:spLocks noGrp="1"/>
          </p:cNvSpPr>
          <p:nvPr>
            <p:ph type="sldNum" sz="quarter" idx="10"/>
          </p:nvPr>
        </p:nvSpPr>
        <p:spPr/>
        <p:txBody>
          <a:bodyPr/>
          <a:lstStyle/>
          <a:p>
            <a:pPr>
              <a:defRPr/>
            </a:pPr>
            <a:fld id="{26568B69-BEB7-4C7E-A595-0B4045AA22D6}"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406">
              <a:defRPr/>
            </a:pPr>
            <a:r>
              <a:rPr lang="en-US" dirty="0" smtClean="0">
                <a:solidFill>
                  <a:prstClr val="black"/>
                </a:solidFill>
              </a:rPr>
              <a:t>In blue are the planned construction areas. If you take 1.8 billion dollars and put it on a 16-thousand mile highway system, you don’t get very far. Still, it does increase our capacity on our roads. Again, it has a ten year cap, so it must be complete within ten years. When we combine the CAP  and IRP program, we are going to more than double our construction over the next few years. </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1055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0A77338-4F77-41C5-A62C-212E7708C074}"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B6DCF0-1037-4CC5-BA74-E830217AE36F}" type="slidenum">
              <a:rPr lang="en-US"/>
              <a:pPr>
                <a:defRPr/>
              </a:pPr>
              <a:t>‹#›</a:t>
            </a:fld>
            <a:endParaRPr lang="en-US" dirty="0"/>
          </a:p>
        </p:txBody>
      </p:sp>
    </p:spTree>
    <p:extLst>
      <p:ext uri="{BB962C8B-B14F-4D97-AF65-F5344CB8AC3E}">
        <p14:creationId xmlns:p14="http://schemas.microsoft.com/office/powerpoint/2010/main" val="2989998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BAE3924-14C4-4736-A09B-00D86AFA352F}"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ABA360A8-A7C0-4226-93C2-DCA1AA886527}" type="slidenum">
              <a:rPr lang="en-US"/>
              <a:pPr>
                <a:defRPr/>
              </a:pPr>
              <a:t>‹#›</a:t>
            </a:fld>
            <a:endParaRPr lang="en-US" dirty="0"/>
          </a:p>
        </p:txBody>
      </p:sp>
    </p:spTree>
    <p:extLst>
      <p:ext uri="{BB962C8B-B14F-4D97-AF65-F5344CB8AC3E}">
        <p14:creationId xmlns:p14="http://schemas.microsoft.com/office/powerpoint/2010/main" val="118821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68D6429-8111-4FF0-92A2-19FF07CF6E49}"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5E8F8AED-4D4F-4D4F-8415-5EAA419F022D}" type="slidenum">
              <a:rPr lang="en-US"/>
              <a:pPr>
                <a:defRPr/>
              </a:pPr>
              <a:t>‹#›</a:t>
            </a:fld>
            <a:endParaRPr lang="en-US" dirty="0"/>
          </a:p>
        </p:txBody>
      </p:sp>
    </p:spTree>
    <p:extLst>
      <p:ext uri="{BB962C8B-B14F-4D97-AF65-F5344CB8AC3E}">
        <p14:creationId xmlns:p14="http://schemas.microsoft.com/office/powerpoint/2010/main" val="307099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A42F8D2C-B66F-4321-A3CC-ABFA13D5E135}" type="datetimeFigureOut">
              <a:rPr lang="en-US"/>
              <a:pPr>
                <a:defRPr/>
              </a:pPr>
              <a:t>11/21/2013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972838F-805B-4D1B-B63B-7DFEBDF6ECEC}" type="slidenum">
              <a:rPr lang="en-US"/>
              <a:pPr>
                <a:defRPr/>
              </a:pPr>
              <a:t>‹#›</a:t>
            </a:fld>
            <a:endParaRPr lang="en-US" dirty="0"/>
          </a:p>
        </p:txBody>
      </p:sp>
    </p:spTree>
    <p:extLst>
      <p:ext uri="{BB962C8B-B14F-4D97-AF65-F5344CB8AC3E}">
        <p14:creationId xmlns:p14="http://schemas.microsoft.com/office/powerpoint/2010/main" val="258730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5C4F9A0-B899-41D5-9EF7-1A74B433495E}" type="datetimeFigureOut">
              <a:rPr lang="en-US"/>
              <a:pPr>
                <a:defRPr/>
              </a:pPr>
              <a:t>11/21/2013</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3DFFB30F-7456-4FB2-97C8-01DB82447DEF}" type="slidenum">
              <a:rPr lang="en-US"/>
              <a:pPr>
                <a:defRPr/>
              </a:pPr>
              <a:t>‹#›</a:t>
            </a:fld>
            <a:endParaRPr lang="en-US" dirty="0"/>
          </a:p>
        </p:txBody>
      </p:sp>
    </p:spTree>
    <p:extLst>
      <p:ext uri="{BB962C8B-B14F-4D97-AF65-F5344CB8AC3E}">
        <p14:creationId xmlns:p14="http://schemas.microsoft.com/office/powerpoint/2010/main" val="1721374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031E87F4-5B13-4D55-9BFA-E475FA097F36}" type="datetimeFigureOut">
              <a:rPr lang="en-US"/>
              <a:pPr>
                <a:defRPr/>
              </a:pPr>
              <a:t>11/21/2013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6EC91226-7BBF-43E3-917A-8F565859C8EA}" type="slidenum">
              <a:rPr lang="en-US"/>
              <a:pPr>
                <a:defRPr/>
              </a:pPr>
              <a:t>‹#›</a:t>
            </a:fld>
            <a:endParaRPr lang="en-US" dirty="0"/>
          </a:p>
        </p:txBody>
      </p:sp>
    </p:spTree>
    <p:extLst>
      <p:ext uri="{BB962C8B-B14F-4D97-AF65-F5344CB8AC3E}">
        <p14:creationId xmlns:p14="http://schemas.microsoft.com/office/powerpoint/2010/main" val="18730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0CC444D-91F4-4CD0-896A-835AD8019766}" type="datetimeFigureOut">
              <a:rPr lang="en-US"/>
              <a:pPr>
                <a:defRPr/>
              </a:pPr>
              <a:t>11/21/2013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20DCFA4-A648-4C78-BF1A-7E6EAA633925}" type="slidenum">
              <a:rPr lang="en-US"/>
              <a:pPr>
                <a:defRPr/>
              </a:pPr>
              <a:t>‹#›</a:t>
            </a:fld>
            <a:endParaRPr lang="en-US" dirty="0"/>
          </a:p>
        </p:txBody>
      </p:sp>
    </p:spTree>
    <p:extLst>
      <p:ext uri="{BB962C8B-B14F-4D97-AF65-F5344CB8AC3E}">
        <p14:creationId xmlns:p14="http://schemas.microsoft.com/office/powerpoint/2010/main" val="1244739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735855F-230B-4C9C-8993-65DA8A52283E}" type="datetimeFigureOut">
              <a:rPr lang="en-US"/>
              <a:pPr>
                <a:defRPr/>
              </a:pPr>
              <a:t>11/21/2013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71EBFFB6-8847-4353-83C7-EAE7DCE8F63B}" type="slidenum">
              <a:rPr lang="en-US"/>
              <a:pPr>
                <a:defRPr/>
              </a:pPr>
              <a:t>‹#›</a:t>
            </a:fld>
            <a:endParaRPr lang="en-US" dirty="0"/>
          </a:p>
        </p:txBody>
      </p:sp>
    </p:spTree>
    <p:extLst>
      <p:ext uri="{BB962C8B-B14F-4D97-AF65-F5344CB8AC3E}">
        <p14:creationId xmlns:p14="http://schemas.microsoft.com/office/powerpoint/2010/main" val="194721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969F341-5903-4E47-9655-387AC9773CF0}" type="datetimeFigureOut">
              <a:rPr lang="en-US"/>
              <a:pPr>
                <a:defRPr/>
              </a:pPr>
              <a:t>11/21/2013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D938A19-5EEF-4922-8488-80243A5A52A2}" type="slidenum">
              <a:rPr lang="en-US"/>
              <a:pPr>
                <a:defRPr/>
              </a:pPr>
              <a:t>‹#›</a:t>
            </a:fld>
            <a:endParaRPr lang="en-US" dirty="0"/>
          </a:p>
        </p:txBody>
      </p:sp>
    </p:spTree>
    <p:extLst>
      <p:ext uri="{BB962C8B-B14F-4D97-AF65-F5344CB8AC3E}">
        <p14:creationId xmlns:p14="http://schemas.microsoft.com/office/powerpoint/2010/main" val="1376133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365D078C-9B56-4730-B7C3-F64EAA4A2399}"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CDDB92-585A-42E8-A5CA-87F3F277CD83}" type="slidenum">
              <a:rPr lang="en-US"/>
              <a:pPr>
                <a:defRPr/>
              </a:pPr>
              <a:t>‹#›</a:t>
            </a:fld>
            <a:endParaRPr lang="en-US" dirty="0"/>
          </a:p>
        </p:txBody>
      </p:sp>
    </p:spTree>
    <p:extLst>
      <p:ext uri="{BB962C8B-B14F-4D97-AF65-F5344CB8AC3E}">
        <p14:creationId xmlns:p14="http://schemas.microsoft.com/office/powerpoint/2010/main" val="126138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5012E92-EF16-49F5-ABC3-34F4F26BF0E9}" type="datetimeFigureOut">
              <a:rPr lang="en-US"/>
              <a:pPr>
                <a:defRPr/>
              </a:pPr>
              <a:t>11/21/2013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B3100DE-DA51-4FE3-A9CD-2698D7CC4FE3}" type="slidenum">
              <a:rPr lang="en-US"/>
              <a:pPr>
                <a:defRPr/>
              </a:pPr>
              <a:t>‹#›</a:t>
            </a:fld>
            <a:endParaRPr lang="en-US" dirty="0"/>
          </a:p>
        </p:txBody>
      </p:sp>
    </p:spTree>
    <p:extLst>
      <p:ext uri="{BB962C8B-B14F-4D97-AF65-F5344CB8AC3E}">
        <p14:creationId xmlns:p14="http://schemas.microsoft.com/office/powerpoint/2010/main" val="256217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5" name="Picture 3"/>
          <p:cNvPicPr>
            <a:picLocks noChangeAspect="1" noChangeArrowheads="1"/>
          </p:cNvPicPr>
          <p:nvPr userDrawn="1"/>
        </p:nvPicPr>
        <p:blipFill>
          <a:blip r:embed="rId2" cstate="print"/>
          <a:srcRect/>
          <a:stretch>
            <a:fillRect/>
          </a:stretch>
        </p:blipFill>
        <p:spPr bwMode="auto">
          <a:xfrm>
            <a:off x="76200" y="5867400"/>
            <a:ext cx="914400" cy="914400"/>
          </a:xfrm>
          <a:prstGeom prst="rect">
            <a:avLst/>
          </a:prstGeom>
          <a:noFill/>
          <a:ln w="9525">
            <a:noFill/>
            <a:miter lim="800000"/>
            <a:headEnd/>
            <a:tailEnd/>
          </a:ln>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b="1" u="sng">
                <a:solidFill>
                  <a:prstClr val="black">
                    <a:tint val="75000"/>
                  </a:prstClr>
                </a:solidFill>
                <a:latin typeface="Times New Roman" pitchFamily="18" charset="0"/>
                <a:cs typeface="Arial" charset="0"/>
              </a:defRPr>
            </a:lvl1pPr>
          </a:lstStyle>
          <a:p>
            <a:pPr>
              <a:defRPr/>
            </a:pPr>
            <a:fld id="{37274354-F3CF-4BE1-A6D2-4B271A656A03}" type="slidenum">
              <a:rPr lang="en-US"/>
              <a:pPr>
                <a:defRPr/>
              </a:pPr>
              <a:t>‹#›</a:t>
            </a:fld>
            <a:endParaRPr lang="en-US" dirty="0"/>
          </a:p>
        </p:txBody>
      </p:sp>
    </p:spTree>
    <p:extLst>
      <p:ext uri="{BB962C8B-B14F-4D97-AF65-F5344CB8AC3E}">
        <p14:creationId xmlns:p14="http://schemas.microsoft.com/office/powerpoint/2010/main" val="10749706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val="15085562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13"/>
          <p:cNvPicPr>
            <a:picLocks noChangeAspect="1" noChangeArrowheads="1"/>
          </p:cNvPicPr>
          <p:nvPr userDrawn="1"/>
        </p:nvPicPr>
        <p:blipFill>
          <a:blip r:embed="rId2" cstate="print"/>
          <a:stretch>
            <a:fillRect/>
          </a:stretch>
        </p:blipFill>
        <p:spPr bwMode="auto">
          <a:xfrm>
            <a:off x="381000" y="304800"/>
            <a:ext cx="1280160" cy="1280160"/>
          </a:xfrm>
          <a:prstGeom prst="rect">
            <a:avLst/>
          </a:prstGeom>
          <a:noFill/>
          <a:ln w="9525">
            <a:noFill/>
            <a:miter lim="800000"/>
            <a:headEnd/>
            <a:tailEnd/>
          </a:ln>
          <a:effectLst>
            <a:outerShdw blurRad="330200" dist="50800" dir="5400000" sx="115000" sy="115000" algn="ctr" rotWithShape="0">
              <a:schemeClr val="bg1"/>
            </a:outerShdw>
          </a:effectLst>
        </p:spPr>
      </p:pic>
    </p:spTree>
    <p:extLst>
      <p:ext uri="{BB962C8B-B14F-4D97-AF65-F5344CB8AC3E}">
        <p14:creationId xmlns:p14="http://schemas.microsoft.com/office/powerpoint/2010/main" val="58280685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46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1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800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13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844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109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52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35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21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848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791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5CEA6-109D-4B7F-B8C8-11CAFBA314F6}" type="slidenum">
              <a:rPr lang="en-US"/>
              <a:pPr>
                <a:defRPr/>
              </a:pPr>
              <a:t>‹#›</a:t>
            </a:fld>
            <a:endParaRPr lang="en-US" dirty="0"/>
          </a:p>
        </p:txBody>
      </p:sp>
    </p:spTree>
    <p:extLst>
      <p:ext uri="{BB962C8B-B14F-4D97-AF65-F5344CB8AC3E}">
        <p14:creationId xmlns:p14="http://schemas.microsoft.com/office/powerpoint/2010/main" val="337125297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val="363268164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24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697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955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46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501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345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063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689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75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772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72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1B21F6DB-F657-4F6B-9BFE-A12CBC7805E4}"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FDCFDC-1BFB-4657-B44D-55A9505BC2E0}" type="slidenum">
              <a:rPr lang="en-US"/>
              <a:pPr>
                <a:defRPr/>
              </a:pPr>
              <a:t>‹#›</a:t>
            </a:fld>
            <a:endParaRPr lang="en-US" dirty="0"/>
          </a:p>
        </p:txBody>
      </p:sp>
    </p:spTree>
    <p:extLst>
      <p:ext uri="{BB962C8B-B14F-4D97-AF65-F5344CB8AC3E}">
        <p14:creationId xmlns:p14="http://schemas.microsoft.com/office/powerpoint/2010/main" val="1154866897"/>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BEA842C-739B-43CD-A5D9-A7075BFD559D}"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0C9C78-E8BD-46D1-AE39-01A327C42CEC}" type="slidenum">
              <a:rPr lang="en-US"/>
              <a:pPr>
                <a:defRPr/>
              </a:pPr>
              <a:t>‹#›</a:t>
            </a:fld>
            <a:endParaRPr lang="en-US" dirty="0"/>
          </a:p>
        </p:txBody>
      </p:sp>
    </p:spTree>
    <p:extLst>
      <p:ext uri="{BB962C8B-B14F-4D97-AF65-F5344CB8AC3E}">
        <p14:creationId xmlns:p14="http://schemas.microsoft.com/office/powerpoint/2010/main" val="318265644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7BAEF6B3-65C7-447F-A702-71AD667DB23E}"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9115CC-0D1E-4491-8CE7-49F8DFF725CD}" type="slidenum">
              <a:rPr lang="en-US"/>
              <a:pPr>
                <a:defRPr/>
              </a:pPr>
              <a:t>‹#›</a:t>
            </a:fld>
            <a:endParaRPr lang="en-US" dirty="0"/>
          </a:p>
        </p:txBody>
      </p:sp>
    </p:spTree>
    <p:extLst>
      <p:ext uri="{BB962C8B-B14F-4D97-AF65-F5344CB8AC3E}">
        <p14:creationId xmlns:p14="http://schemas.microsoft.com/office/powerpoint/2010/main" val="3865816088"/>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BCF94D20-E5E7-4CC8-B62E-652FCFA70CA2}" type="datetimeFigureOut">
              <a:rPr lang="en-US"/>
              <a:pPr>
                <a:defRPr/>
              </a:pPr>
              <a:t>11/21/2013</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8547BD3-A609-4538-AE65-8D97D62D2905}" type="slidenum">
              <a:rPr lang="en-US"/>
              <a:pPr>
                <a:defRPr/>
              </a:pPr>
              <a:t>‹#›</a:t>
            </a:fld>
            <a:endParaRPr lang="en-US" dirty="0"/>
          </a:p>
        </p:txBody>
      </p:sp>
    </p:spTree>
    <p:extLst>
      <p:ext uri="{BB962C8B-B14F-4D97-AF65-F5344CB8AC3E}">
        <p14:creationId xmlns:p14="http://schemas.microsoft.com/office/powerpoint/2010/main" val="44676641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108BFE99-9287-4938-B9F2-50551CE79901}" type="datetimeFigureOut">
              <a:rPr lang="en-US"/>
              <a:pPr>
                <a:defRPr/>
              </a:pPr>
              <a:t>11/21/2013</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C9FF872-C01F-46DA-B8DB-2B3B613EAA83}" type="slidenum">
              <a:rPr lang="en-US"/>
              <a:pPr>
                <a:defRPr/>
              </a:pPr>
              <a:t>‹#›</a:t>
            </a:fld>
            <a:endParaRPr lang="en-US" dirty="0"/>
          </a:p>
        </p:txBody>
      </p:sp>
    </p:spTree>
    <p:extLst>
      <p:ext uri="{BB962C8B-B14F-4D97-AF65-F5344CB8AC3E}">
        <p14:creationId xmlns:p14="http://schemas.microsoft.com/office/powerpoint/2010/main" val="119881216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D5206769-FBD8-4A9B-92E6-5D6996DF61CC}" type="datetimeFigureOut">
              <a:rPr lang="en-US"/>
              <a:pPr>
                <a:defRPr/>
              </a:pPr>
              <a:t>11/21/2013</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DE547A5-5385-45E3-83F8-B60A8087D38A}" type="slidenum">
              <a:rPr lang="en-US"/>
              <a:pPr>
                <a:defRPr/>
              </a:pPr>
              <a:t>‹#›</a:t>
            </a:fld>
            <a:endParaRPr lang="en-US" dirty="0"/>
          </a:p>
        </p:txBody>
      </p:sp>
    </p:spTree>
    <p:extLst>
      <p:ext uri="{BB962C8B-B14F-4D97-AF65-F5344CB8AC3E}">
        <p14:creationId xmlns:p14="http://schemas.microsoft.com/office/powerpoint/2010/main" val="419799395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A3EBD03-D45D-4248-98D9-60E30B64F840}" type="datetimeFigureOut">
              <a:rPr lang="en-US"/>
              <a:pPr>
                <a:defRPr/>
              </a:pPr>
              <a:t>11/21/2013</a:t>
            </a:fld>
            <a:endParaRPr lang="en-US" dirty="0"/>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139682D-CBFD-4669-A156-62D9DDFE05F2}" type="slidenum">
              <a:rPr lang="en-US"/>
              <a:pPr>
                <a:defRPr/>
              </a:pPr>
              <a:t>‹#›</a:t>
            </a:fld>
            <a:endParaRPr lang="en-US" dirty="0"/>
          </a:p>
        </p:txBody>
      </p:sp>
    </p:spTree>
    <p:extLst>
      <p:ext uri="{BB962C8B-B14F-4D97-AF65-F5344CB8AC3E}">
        <p14:creationId xmlns:p14="http://schemas.microsoft.com/office/powerpoint/2010/main" val="359570945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F8903D61-7625-477E-A593-FDC7FD589559}" type="datetimeFigureOut">
              <a:rPr lang="en-US"/>
              <a:pPr>
                <a:defRPr/>
              </a:pPr>
              <a:t>11/21/2013</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F80FEFF-3786-4BCD-BF79-B2782F1CBDCD}" type="slidenum">
              <a:rPr lang="en-US"/>
              <a:pPr>
                <a:defRPr/>
              </a:pPr>
              <a:t>‹#›</a:t>
            </a:fld>
            <a:endParaRPr lang="en-US" dirty="0"/>
          </a:p>
        </p:txBody>
      </p:sp>
    </p:spTree>
    <p:extLst>
      <p:ext uri="{BB962C8B-B14F-4D97-AF65-F5344CB8AC3E}">
        <p14:creationId xmlns:p14="http://schemas.microsoft.com/office/powerpoint/2010/main" val="34955569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29F021F2-2442-423C-B236-6A3B623B036D}" type="datetimeFigureOut">
              <a:rPr lang="en-US"/>
              <a:pPr>
                <a:defRPr/>
              </a:pPr>
              <a:t>11/21/2013</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E956B4-A5D6-4211-AB44-DE03F6E422AD}" type="slidenum">
              <a:rPr lang="en-US"/>
              <a:pPr>
                <a:defRPr/>
              </a:pPr>
              <a:t>‹#›</a:t>
            </a:fld>
            <a:endParaRPr lang="en-US" dirty="0"/>
          </a:p>
        </p:txBody>
      </p:sp>
    </p:spTree>
    <p:extLst>
      <p:ext uri="{BB962C8B-B14F-4D97-AF65-F5344CB8AC3E}">
        <p14:creationId xmlns:p14="http://schemas.microsoft.com/office/powerpoint/2010/main" val="69262397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1CC8D0B-A6BB-4A9D-BE5B-CFAC6708FE9E}"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FCF07D8-C431-4FA1-A7C0-5A3CAB9850B0}" type="slidenum">
              <a:rPr lang="en-US"/>
              <a:pPr>
                <a:defRPr/>
              </a:pPr>
              <a:t>‹#›</a:t>
            </a:fld>
            <a:endParaRPr lang="en-US" dirty="0"/>
          </a:p>
        </p:txBody>
      </p:sp>
    </p:spTree>
    <p:extLst>
      <p:ext uri="{BB962C8B-B14F-4D97-AF65-F5344CB8AC3E}">
        <p14:creationId xmlns:p14="http://schemas.microsoft.com/office/powerpoint/2010/main" val="22565261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78057FA0-AF1B-48F3-93DC-51DB646BE87D}" type="datetimeFigureOut">
              <a:rPr lang="en-US"/>
              <a:pPr>
                <a:defRPr/>
              </a:pPr>
              <a:t>11/21/2013</a:t>
            </a:fld>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99C02B-C1E2-4DFB-8083-CD55ACA18E90}" type="slidenum">
              <a:rPr lang="en-US"/>
              <a:pPr>
                <a:defRPr/>
              </a:pPr>
              <a:t>‹#›</a:t>
            </a:fld>
            <a:endParaRPr lang="en-US" dirty="0"/>
          </a:p>
        </p:txBody>
      </p:sp>
    </p:spTree>
    <p:extLst>
      <p:ext uri="{BB962C8B-B14F-4D97-AF65-F5344CB8AC3E}">
        <p14:creationId xmlns:p14="http://schemas.microsoft.com/office/powerpoint/2010/main" val="177492575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DBD534-4BE5-4A4D-B4CF-F918DC492559}" type="slidenum">
              <a:rPr lang="en-US"/>
              <a:pPr>
                <a:defRPr/>
              </a:pPr>
              <a:t>‹#›</a:t>
            </a:fld>
            <a:endParaRPr lang="en-US" dirty="0"/>
          </a:p>
        </p:txBody>
      </p:sp>
    </p:spTree>
    <p:extLst>
      <p:ext uri="{BB962C8B-B14F-4D97-AF65-F5344CB8AC3E}">
        <p14:creationId xmlns:p14="http://schemas.microsoft.com/office/powerpoint/2010/main" val="2162368427"/>
      </p:ext>
    </p:extLst>
  </p:cSld>
  <p:clrMapOvr>
    <a:masterClrMapping/>
  </p:clrMapOvr>
  <p:transition spd="slow">
    <p:strips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DFE6E955-8A47-48DE-ADDC-834AB9E3CCA9}" type="slidenum">
              <a:rPr lang="en-US"/>
              <a:pPr>
                <a:defRPr/>
              </a:pPr>
              <a:t>‹#›</a:t>
            </a:fld>
            <a:endParaRPr lang="en-US" dirty="0"/>
          </a:p>
        </p:txBody>
      </p:sp>
    </p:spTree>
    <p:extLst>
      <p:ext uri="{BB962C8B-B14F-4D97-AF65-F5344CB8AC3E}">
        <p14:creationId xmlns:p14="http://schemas.microsoft.com/office/powerpoint/2010/main" val="4121481691"/>
      </p:ext>
    </p:extLst>
  </p:cSld>
  <p:clrMapOvr>
    <a:masterClrMapping/>
  </p:clrMapOvr>
  <p:transition spd="slow">
    <p:strips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21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359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33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924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41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661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4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516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310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793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484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476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555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357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711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7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517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02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678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79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74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pPr/>
              <a:t>11/21/2013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u="none">
                <a:solidFill>
                  <a:prstClr val="black">
                    <a:tint val="75000"/>
                  </a:prstClr>
                </a:solidFill>
                <a:latin typeface="Calibri"/>
                <a:cs typeface="+mn-cs"/>
              </a:defRPr>
            </a:lvl1pPr>
          </a:lstStyle>
          <a:p>
            <a:pPr>
              <a:defRPr/>
            </a:pPr>
            <a:fld id="{9B7FE0D9-B28A-4E76-BB8B-C9683F3FDE19}" type="datetimeFigureOut">
              <a:rPr lang="en-US"/>
              <a:pPr>
                <a:defRPr/>
              </a:pPr>
              <a:t>11/21/2013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u="none">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u="none">
                <a:solidFill>
                  <a:prstClr val="black">
                    <a:tint val="75000"/>
                  </a:prstClr>
                </a:solidFill>
                <a:latin typeface="Calibri"/>
                <a:cs typeface="+mn-cs"/>
              </a:defRPr>
            </a:lvl1pPr>
          </a:lstStyle>
          <a:p>
            <a:pPr>
              <a:defRPr/>
            </a:pPr>
            <a:fld id="{2E3E4D66-0AEA-4AB4-BFA2-618A5DF1749B}" type="slidenum">
              <a:rPr lang="en-US"/>
              <a:pPr>
                <a:defRPr/>
              </a:pPr>
              <a:t>‹#›</a:t>
            </a:fld>
            <a:endParaRPr lang="en-US" dirty="0"/>
          </a:p>
        </p:txBody>
      </p:sp>
    </p:spTree>
    <p:extLst>
      <p:ext uri="{BB962C8B-B14F-4D97-AF65-F5344CB8AC3E}">
        <p14:creationId xmlns:p14="http://schemas.microsoft.com/office/powerpoint/2010/main" val="242008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8656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35767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solidFill>
                  <a:srgbClr val="000000"/>
                </a:solidFill>
                <a:latin typeface="Arial" charset="0"/>
                <a:cs typeface="Arial" charset="0"/>
              </a:defRPr>
            </a:lvl1pPr>
          </a:lstStyle>
          <a:p>
            <a:pPr fontAlgn="base">
              <a:spcBef>
                <a:spcPct val="0"/>
              </a:spcBef>
              <a:spcAft>
                <a:spcPct val="0"/>
              </a:spcAft>
              <a:defRPr/>
            </a:pPr>
            <a:fld id="{C67EF3FC-B71A-458E-B271-CEDBB3FF3B05}" type="datetimeFigureOut">
              <a:rPr lang="en-US"/>
              <a:pPr fontAlgn="base">
                <a:spcBef>
                  <a:spcPct val="0"/>
                </a:spcBef>
                <a:spcAft>
                  <a:spcPct val="0"/>
                </a:spcAft>
                <a:defRPr/>
              </a:pPr>
              <a:t>11/21/2013</a:t>
            </a:fld>
            <a:endParaRPr lang="en-US" dirty="0"/>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a:solidFill>
                  <a:srgbClr val="000000"/>
                </a:solidFill>
                <a:latin typeface="Arial" charset="0"/>
                <a:cs typeface="Arial" charset="0"/>
              </a:defRPr>
            </a:lvl1pPr>
          </a:lstStyle>
          <a:p>
            <a:pPr fontAlgn="base">
              <a:spcBef>
                <a:spcPct val="0"/>
              </a:spcBef>
              <a:spcAft>
                <a:spcPct val="0"/>
              </a:spcAft>
              <a:defRPr/>
            </a:pPr>
            <a:endParaRPr lang="en-US"/>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solidFill>
                  <a:prstClr val="black"/>
                </a:solidFill>
                <a:effectLst/>
                <a:latin typeface="Arial" pitchFamily="34" charset="0"/>
                <a:cs typeface="+mn-cs"/>
              </a:defRPr>
            </a:lvl1pPr>
          </a:lstStyle>
          <a:p>
            <a:pPr fontAlgn="base">
              <a:spcBef>
                <a:spcPct val="0"/>
              </a:spcBef>
              <a:spcAft>
                <a:spcPct val="0"/>
              </a:spcAft>
              <a:defRPr/>
            </a:pPr>
            <a:fld id="{E6CBAFDA-0518-4496-B136-A237F9130F16}"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3498732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01180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11/21/2013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086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4.xml"/><Relationship Id="rId16" Type="http://schemas.openxmlformats.org/officeDocument/2006/relationships/image" Target="../media/image30.png"/><Relationship Id="rId1" Type="http://schemas.openxmlformats.org/officeDocument/2006/relationships/slideLayout" Target="../slideLayouts/slideLayout8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5.jpe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69.xml"/><Relationship Id="rId5" Type="http://schemas.openxmlformats.org/officeDocument/2006/relationships/image" Target="../media/image10.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tiff"/><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69.xml"/><Relationship Id="rId5" Type="http://schemas.openxmlformats.org/officeDocument/2006/relationships/image" Target="../media/image42.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69.xml"/><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PWDN5W6mqAd2M&amp;tbnid=fWc8b73n6QEU7M:&amp;ved=0CAUQjRw&amp;url=http://www.mbaskool.com/business-articles/finance/831-bad-roads-are-they-really-bad-a-macroeconomic-perspective.html&amp;ei=M1Y7Uv3_NIaa9gT7poCoDQ&amp;bvm=bv.52288139,d.aWc&amp;psig=AFQjCNGakYHM-OfosAv4lhAiL4OA6r4_uQ&amp;ust=1379706710212593"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PWDN5W6mqAd2M&amp;tbnid=fWc8b73n6QEU7M:&amp;ved=0CAUQjRw&amp;url=http://www.mbaskool.com/business-articles/finance/831-bad-roads-are-they-really-bad-a-macroeconomic-perspective.html&amp;ei=M1Y7Uv3_NIaa9gT7poCoDQ&amp;bvm=bv.52288139,d.aWc&amp;psig=AFQjCNGakYHM-OfosAv4lhAiL4OA6r4_uQ&amp;ust=1379706710212593" TargetMode="External"/><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PWDN5W6mqAd2M&amp;tbnid=fWc8b73n6QEU7M:&amp;ved=0CAUQjRw&amp;url=http://www.mbaskool.com/business-articles/finance/831-bad-roads-are-they-really-bad-a-macroeconomic-perspective.html&amp;ei=M1Y7Uv3_NIaa9gT7poCoDQ&amp;bvm=bv.52288139,d.aWc&amp;psig=AFQjCNGakYHM-OfosAv4lhAiL4OA6r4_uQ&amp;ust=1379706710212593" TargetMode="External"/><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2.xml"/><Relationship Id="rId5" Type="http://schemas.openxmlformats.org/officeDocument/2006/relationships/image" Target="../media/image64.jp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32.xml"/><Relationship Id="rId5" Type="http://schemas.openxmlformats.org/officeDocument/2006/relationships/image" Target="../media/image65.jp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2.xml"/><Relationship Id="rId5" Type="http://schemas.openxmlformats.org/officeDocument/2006/relationships/image" Target="../media/image66.jp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2.xml"/><Relationship Id="rId5" Type="http://schemas.openxmlformats.org/officeDocument/2006/relationships/image" Target="../media/image67.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103.jpg"/>
          <p:cNvPicPr>
            <a:picLocks noChangeAspect="1"/>
          </p:cNvPicPr>
          <p:nvPr/>
        </p:nvPicPr>
        <p:blipFill>
          <a:blip r:embed="rId3" cstate="print"/>
          <a:stretch>
            <a:fillRect/>
          </a:stretch>
        </p:blipFill>
        <p:spPr>
          <a:xfrm>
            <a:off x="0" y="2209800"/>
            <a:ext cx="9144000" cy="2971800"/>
          </a:xfrm>
          <a:prstGeom prst="rect">
            <a:avLst/>
          </a:prstGeom>
          <a:ln w="12700">
            <a:noFill/>
          </a:ln>
          <a:effectLst>
            <a:outerShdw blurRad="50800" dist="38100" dir="14400000" algn="t" rotWithShape="0">
              <a:prstClr val="black">
                <a:alpha val="50000"/>
              </a:prstClr>
            </a:outerShdw>
          </a:effectLst>
        </p:spPr>
      </p:pic>
      <p:sp>
        <p:nvSpPr>
          <p:cNvPr id="2" name="Title 1"/>
          <p:cNvSpPr>
            <a:spLocks noGrp="1"/>
          </p:cNvSpPr>
          <p:nvPr>
            <p:ph type="ctrTitle"/>
          </p:nvPr>
        </p:nvSpPr>
        <p:spPr>
          <a:xfrm>
            <a:off x="0" y="228600"/>
            <a:ext cx="9144000" cy="1828800"/>
          </a:xfrm>
        </p:spPr>
        <p:txBody>
          <a:bodyPr>
            <a:noAutofit/>
          </a:bodyPr>
          <a:lstStyle/>
          <a:p>
            <a:r>
              <a:rPr lang="en-US" sz="4000" b="1" dirty="0" smtClean="0">
                <a:solidFill>
                  <a:srgbClr val="002060"/>
                </a:solidFill>
                <a:effectLst>
                  <a:outerShdw blurRad="127000" dist="76200" dir="2700000" algn="tl" rotWithShape="0">
                    <a:srgbClr val="000000">
                      <a:alpha val="30000"/>
                    </a:srgbClr>
                  </a:outerShdw>
                </a:effectLst>
                <a:latin typeface="Lucida Sans" pitchFamily="34" charset="0"/>
              </a:rPr>
              <a:t>Arkansas State </a:t>
            </a:r>
            <a:br>
              <a:rPr lang="en-US" sz="4000" b="1" dirty="0" smtClean="0">
                <a:solidFill>
                  <a:srgbClr val="002060"/>
                </a:solidFill>
                <a:effectLst>
                  <a:outerShdw blurRad="127000" dist="76200" dir="2700000" algn="tl" rotWithShape="0">
                    <a:srgbClr val="000000">
                      <a:alpha val="30000"/>
                    </a:srgbClr>
                  </a:outerShdw>
                </a:effectLst>
                <a:latin typeface="Lucida Sans" pitchFamily="34" charset="0"/>
              </a:rPr>
            </a:br>
            <a:r>
              <a:rPr lang="en-US" sz="4000" b="1" dirty="0" smtClean="0">
                <a:solidFill>
                  <a:srgbClr val="002060"/>
                </a:solidFill>
                <a:effectLst>
                  <a:outerShdw blurRad="127000" dist="76200" dir="2700000" algn="tl" rotWithShape="0">
                    <a:srgbClr val="000000">
                      <a:alpha val="30000"/>
                    </a:srgbClr>
                  </a:outerShdw>
                </a:effectLst>
                <a:latin typeface="Lucida Sans" pitchFamily="34" charset="0"/>
              </a:rPr>
              <a:t>Highway and Transportation Department</a:t>
            </a:r>
            <a:endParaRPr lang="en-US" sz="4000" b="1" dirty="0">
              <a:solidFill>
                <a:srgbClr val="002060"/>
              </a:solidFill>
              <a:effectLst>
                <a:outerShdw blurRad="127000" dist="76200" dir="2700000" algn="tl" rotWithShape="0">
                  <a:srgbClr val="000000">
                    <a:alpha val="30000"/>
                  </a:srgbClr>
                </a:outerShdw>
              </a:effectLst>
              <a:latin typeface="Lucida Sans" pitchFamily="34" charset="0"/>
            </a:endParaRPr>
          </a:p>
        </p:txBody>
      </p:sp>
      <p:sp>
        <p:nvSpPr>
          <p:cNvPr id="3" name="Subtitle 2"/>
          <p:cNvSpPr>
            <a:spLocks noGrp="1"/>
          </p:cNvSpPr>
          <p:nvPr>
            <p:ph type="subTitle" idx="1"/>
          </p:nvPr>
        </p:nvSpPr>
        <p:spPr>
          <a:xfrm>
            <a:off x="0" y="5181600"/>
            <a:ext cx="9144000" cy="1676400"/>
          </a:xfrm>
        </p:spPr>
        <p:txBody>
          <a:bodyPr>
            <a:normAutofit fontScale="92500" lnSpcReduction="10000"/>
          </a:bodyPr>
          <a:lstStyle/>
          <a:p>
            <a:r>
              <a:rPr lang="en-US" sz="2800" b="1" dirty="0" smtClean="0">
                <a:solidFill>
                  <a:srgbClr val="C00000"/>
                </a:solidFill>
                <a:latin typeface="Book Antiqua" pitchFamily="18" charset="0"/>
              </a:rPr>
              <a:t>Legislative Joint Transportation Committee Meeting</a:t>
            </a:r>
          </a:p>
          <a:p>
            <a:r>
              <a:rPr lang="en-US" sz="2600" dirty="0" smtClean="0">
                <a:solidFill>
                  <a:srgbClr val="C00000"/>
                </a:solidFill>
                <a:latin typeface="Book Antiqua" pitchFamily="18" charset="0"/>
              </a:rPr>
              <a:t>Arkansas Convention Center</a:t>
            </a:r>
          </a:p>
          <a:p>
            <a:r>
              <a:rPr lang="en-US" sz="2600" dirty="0" smtClean="0">
                <a:solidFill>
                  <a:srgbClr val="C00000"/>
                </a:solidFill>
                <a:latin typeface="Book Antiqua" pitchFamily="18" charset="0"/>
              </a:rPr>
              <a:t>Texarkana</a:t>
            </a:r>
          </a:p>
          <a:p>
            <a:r>
              <a:rPr lang="en-US" sz="2600" dirty="0" smtClean="0">
                <a:solidFill>
                  <a:srgbClr val="C00000"/>
                </a:solidFill>
                <a:latin typeface="Book Antiqua" pitchFamily="18" charset="0"/>
              </a:rPr>
              <a:t>Thursday, November 21, 2013</a:t>
            </a:r>
            <a:endParaRPr lang="en-US" sz="2600" dirty="0">
              <a:solidFill>
                <a:srgbClr val="C00000"/>
              </a:solidFill>
              <a:latin typeface="Book Antiqua" pitchFamily="18" charset="0"/>
            </a:endParaRPr>
          </a:p>
        </p:txBody>
      </p:sp>
      <p:pic>
        <p:nvPicPr>
          <p:cNvPr id="4" name="Picture 13"/>
          <p:cNvPicPr>
            <a:picLocks noChangeAspect="1" noChangeArrowheads="1"/>
          </p:cNvPicPr>
          <p:nvPr/>
        </p:nvPicPr>
        <p:blipFill>
          <a:blip r:embed="rId4" cstate="print"/>
          <a:srcRect/>
          <a:stretch>
            <a:fillRect/>
          </a:stretch>
        </p:blipFill>
        <p:spPr bwMode="auto">
          <a:xfrm>
            <a:off x="609600" y="2438400"/>
            <a:ext cx="2438400" cy="2531576"/>
          </a:xfrm>
          <a:prstGeom prst="rect">
            <a:avLst/>
          </a:prstGeom>
          <a:noFill/>
          <a:ln w="9525">
            <a:noFill/>
            <a:miter lim="800000"/>
            <a:headEnd/>
            <a:tailEnd/>
          </a:ln>
          <a:effectLst>
            <a:outerShdw blurRad="330200" dist="50800" dir="5400000" sx="115000" sy="115000" algn="ctr" rotWithShape="0">
              <a:schemeClr val="bg1"/>
            </a:outerShdw>
          </a:effectLst>
        </p:spPr>
      </p:pic>
    </p:spTree>
    <p:extLst>
      <p:ext uri="{BB962C8B-B14F-4D97-AF65-F5344CB8AC3E}">
        <p14:creationId xmlns:p14="http://schemas.microsoft.com/office/powerpoint/2010/main" val="17494848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93"/>
          <a:stretch/>
        </p:blipFill>
        <p:spPr bwMode="auto">
          <a:xfrm>
            <a:off x="5791200" y="5334000"/>
            <a:ext cx="2352675" cy="11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816485"/>
      </p:ext>
    </p:extLst>
  </p:cSld>
  <p:clrMapOvr>
    <a:masterClrMapping/>
  </p:clrMapOvr>
  <p:transition spd="slow">
    <p:push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sd1\public\Public Affairs\HighwayPlan_STIP_E_JobStatus_NoText_11_5_2013.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93"/>
          <a:stretch/>
        </p:blipFill>
        <p:spPr bwMode="auto">
          <a:xfrm>
            <a:off x="5791200" y="5486400"/>
            <a:ext cx="2352675" cy="11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809303"/>
      </p:ext>
    </p:extLst>
  </p:cSld>
  <p:clrMapOvr>
    <a:masterClrMapping/>
  </p:clrMapOvr>
  <p:transition spd="slow">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07803"/>
      </p:ext>
    </p:extLst>
  </p:cSld>
  <p:clrMapOvr>
    <a:masterClrMapping/>
  </p:clrMapOvr>
  <p:transition spd="slow">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95800" cy="6857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5715000"/>
            <a:ext cx="1485899" cy="1142999"/>
          </a:xfrm>
          <a:prstGeom prst="rect">
            <a:avLst/>
          </a:prstGeom>
        </p:spPr>
      </p:pic>
      <p:sp>
        <p:nvSpPr>
          <p:cNvPr id="4" name="TextBox 3"/>
          <p:cNvSpPr txBox="1"/>
          <p:nvPr/>
        </p:nvSpPr>
        <p:spPr>
          <a:xfrm>
            <a:off x="479749" y="2209800"/>
            <a:ext cx="1019831"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Ft. Smith</a:t>
            </a:r>
            <a:endParaRPr lang="en-US" dirty="0">
              <a:solidFill>
                <a:prstClr val="black"/>
              </a:solidFill>
            </a:endParaRPr>
          </a:p>
        </p:txBody>
      </p:sp>
      <p:sp>
        <p:nvSpPr>
          <p:cNvPr id="7" name="TextBox 6"/>
          <p:cNvSpPr txBox="1"/>
          <p:nvPr/>
        </p:nvSpPr>
        <p:spPr>
          <a:xfrm>
            <a:off x="2057400" y="228600"/>
            <a:ext cx="1237647"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Bentonville</a:t>
            </a:r>
            <a:endParaRPr lang="en-US" dirty="0">
              <a:solidFill>
                <a:prstClr val="black"/>
              </a:solidFill>
            </a:endParaRPr>
          </a:p>
        </p:txBody>
      </p:sp>
      <p:sp>
        <p:nvSpPr>
          <p:cNvPr id="8" name="TextBox 7"/>
          <p:cNvSpPr txBox="1"/>
          <p:nvPr/>
        </p:nvSpPr>
        <p:spPr>
          <a:xfrm>
            <a:off x="2247900" y="5747266"/>
            <a:ext cx="1117550"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Texarkana</a:t>
            </a:r>
            <a:endParaRPr lang="en-US" dirty="0">
              <a:solidFill>
                <a:prstClr val="black"/>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515" y="3785754"/>
            <a:ext cx="240723" cy="24072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580" y="4495800"/>
            <a:ext cx="240723" cy="2407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7038" y="5474277"/>
            <a:ext cx="240723" cy="24072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3135228"/>
            <a:ext cx="240723" cy="24072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238" y="2585192"/>
            <a:ext cx="240723" cy="2407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941" y="1371600"/>
            <a:ext cx="437402" cy="34980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0255" y="296511"/>
            <a:ext cx="2499981" cy="2499981"/>
          </a:xfrm>
          <a:prstGeom prst="rect">
            <a:avLst/>
          </a:prstGeom>
          <a:effectLst>
            <a:outerShdw blurRad="508000" dist="228600" dir="3000000" algn="ctr" rotWithShape="0">
              <a:srgbClr val="000000">
                <a:alpha val="87000"/>
              </a:srgbClr>
            </a:outerShdw>
          </a:effectLst>
        </p:spPr>
      </p:pic>
      <p:sp>
        <p:nvSpPr>
          <p:cNvPr id="15" name="TextBox 14"/>
          <p:cNvSpPr txBox="1"/>
          <p:nvPr/>
        </p:nvSpPr>
        <p:spPr>
          <a:xfrm>
            <a:off x="4495805" y="2705553"/>
            <a:ext cx="4648197" cy="1107996"/>
          </a:xfrm>
          <a:prstGeom prst="rect">
            <a:avLst/>
          </a:prstGeom>
          <a:noFill/>
        </p:spPr>
        <p:txBody>
          <a:bodyPr wrap="square" rtlCol="0">
            <a:spAutoFit/>
          </a:bodyPr>
          <a:lstStyle/>
          <a:p>
            <a:pPr algn="ctr"/>
            <a:r>
              <a:rPr lang="en-US" sz="6600" b="1" i="1" dirty="0" smtClean="0">
                <a:solidFill>
                  <a:srgbClr val="C00000"/>
                </a:solidFill>
              </a:rPr>
              <a:t>In Arkansas</a:t>
            </a:r>
            <a:endParaRPr lang="en-US" sz="6600" b="1" i="1" dirty="0">
              <a:solidFill>
                <a:srgbClr val="C00000"/>
              </a:solidFill>
            </a:endParaRPr>
          </a:p>
        </p:txBody>
      </p:sp>
      <p:sp>
        <p:nvSpPr>
          <p:cNvPr id="6" name="TextBox 5"/>
          <p:cNvSpPr txBox="1"/>
          <p:nvPr/>
        </p:nvSpPr>
        <p:spPr>
          <a:xfrm>
            <a:off x="4507529" y="3752915"/>
            <a:ext cx="4648198" cy="523220"/>
          </a:xfrm>
          <a:prstGeom prst="rect">
            <a:avLst/>
          </a:prstGeom>
          <a:noFill/>
        </p:spPr>
        <p:txBody>
          <a:bodyPr wrap="square" rtlCol="0">
            <a:spAutoFit/>
          </a:bodyPr>
          <a:lstStyle/>
          <a:p>
            <a:pPr algn="ctr"/>
            <a:r>
              <a:rPr lang="en-US" sz="2800" b="1" i="1" dirty="0" smtClean="0">
                <a:solidFill>
                  <a:prstClr val="black"/>
                </a:solidFill>
              </a:rPr>
              <a:t>315 miles</a:t>
            </a:r>
            <a:endParaRPr lang="en-US" sz="2800" b="1" i="1" dirty="0">
              <a:solidFill>
                <a:prstClr val="black"/>
              </a:solidFill>
            </a:endParaRPr>
          </a:p>
        </p:txBody>
      </p:sp>
      <p:sp>
        <p:nvSpPr>
          <p:cNvPr id="16" name="TextBox 15"/>
          <p:cNvSpPr txBox="1"/>
          <p:nvPr/>
        </p:nvSpPr>
        <p:spPr>
          <a:xfrm>
            <a:off x="4509051" y="4136099"/>
            <a:ext cx="4648199" cy="523220"/>
          </a:xfrm>
          <a:prstGeom prst="rect">
            <a:avLst/>
          </a:prstGeom>
          <a:noFill/>
        </p:spPr>
        <p:txBody>
          <a:bodyPr wrap="square" rtlCol="0">
            <a:spAutoFit/>
          </a:bodyPr>
          <a:lstStyle/>
          <a:p>
            <a:pPr algn="ctr"/>
            <a:r>
              <a:rPr lang="en-US" sz="2800" b="1" i="1" dirty="0" smtClean="0">
                <a:solidFill>
                  <a:prstClr val="black"/>
                </a:solidFill>
              </a:rPr>
              <a:t>$1.2 billion spent</a:t>
            </a:r>
            <a:endParaRPr lang="en-US" sz="2800" b="1" i="1" dirty="0">
              <a:solidFill>
                <a:prstClr val="black"/>
              </a:solidFill>
            </a:endParaRPr>
          </a:p>
        </p:txBody>
      </p:sp>
      <p:sp>
        <p:nvSpPr>
          <p:cNvPr id="17" name="TextBox 16"/>
          <p:cNvSpPr txBox="1"/>
          <p:nvPr/>
        </p:nvSpPr>
        <p:spPr>
          <a:xfrm>
            <a:off x="4495801" y="4502461"/>
            <a:ext cx="4648199" cy="523220"/>
          </a:xfrm>
          <a:prstGeom prst="rect">
            <a:avLst/>
          </a:prstGeom>
          <a:noFill/>
        </p:spPr>
        <p:txBody>
          <a:bodyPr wrap="square" rtlCol="0">
            <a:spAutoFit/>
          </a:bodyPr>
          <a:lstStyle/>
          <a:p>
            <a:pPr algn="ctr"/>
            <a:r>
              <a:rPr lang="en-US" sz="2800" b="1" i="1" dirty="0" smtClean="0">
                <a:solidFill>
                  <a:prstClr val="black"/>
                </a:solidFill>
              </a:rPr>
              <a:t>110 miles complete</a:t>
            </a:r>
            <a:endParaRPr lang="en-US" sz="2800" b="1" i="1" dirty="0">
              <a:solidFill>
                <a:prstClr val="black"/>
              </a:solidFill>
            </a:endParaRPr>
          </a:p>
        </p:txBody>
      </p:sp>
      <p:sp>
        <p:nvSpPr>
          <p:cNvPr id="18" name="TextBox 17"/>
          <p:cNvSpPr txBox="1"/>
          <p:nvPr/>
        </p:nvSpPr>
        <p:spPr>
          <a:xfrm>
            <a:off x="4495801" y="4890549"/>
            <a:ext cx="4648200" cy="523220"/>
          </a:xfrm>
          <a:prstGeom prst="rect">
            <a:avLst/>
          </a:prstGeom>
          <a:noFill/>
        </p:spPr>
        <p:txBody>
          <a:bodyPr wrap="square" rtlCol="0">
            <a:spAutoFit/>
          </a:bodyPr>
          <a:lstStyle/>
          <a:p>
            <a:pPr algn="ctr"/>
            <a:r>
              <a:rPr lang="en-US" sz="2800" b="1" i="1" dirty="0" smtClean="0">
                <a:solidFill>
                  <a:prstClr val="black"/>
                </a:solidFill>
              </a:rPr>
              <a:t>17 miles under construction</a:t>
            </a:r>
            <a:endParaRPr lang="en-US" sz="2800" b="1" i="1" dirty="0">
              <a:solidFill>
                <a:prstClr val="black"/>
              </a:solidFill>
            </a:endParaRPr>
          </a:p>
        </p:txBody>
      </p:sp>
      <p:sp>
        <p:nvSpPr>
          <p:cNvPr id="19" name="TextBox 18"/>
          <p:cNvSpPr txBox="1"/>
          <p:nvPr/>
        </p:nvSpPr>
        <p:spPr>
          <a:xfrm>
            <a:off x="4495802" y="5301771"/>
            <a:ext cx="4648198" cy="523220"/>
          </a:xfrm>
          <a:prstGeom prst="rect">
            <a:avLst/>
          </a:prstGeom>
          <a:noFill/>
        </p:spPr>
        <p:txBody>
          <a:bodyPr wrap="square" rtlCol="0">
            <a:spAutoFit/>
          </a:bodyPr>
          <a:lstStyle/>
          <a:p>
            <a:pPr algn="ctr"/>
            <a:r>
              <a:rPr lang="en-US" sz="2800" b="1" i="1" dirty="0" smtClean="0">
                <a:solidFill>
                  <a:prstClr val="black"/>
                </a:solidFill>
              </a:rPr>
              <a:t>8 miles scheduled</a:t>
            </a:r>
            <a:endParaRPr lang="en-US" sz="2800" b="1" i="1" dirty="0">
              <a:solidFill>
                <a:prstClr val="black"/>
              </a:solidFill>
            </a:endParaRPr>
          </a:p>
        </p:txBody>
      </p:sp>
      <p:sp>
        <p:nvSpPr>
          <p:cNvPr id="20" name="TextBox 19"/>
          <p:cNvSpPr txBox="1"/>
          <p:nvPr/>
        </p:nvSpPr>
        <p:spPr>
          <a:xfrm>
            <a:off x="4495800" y="5707512"/>
            <a:ext cx="4648198" cy="523220"/>
          </a:xfrm>
          <a:prstGeom prst="rect">
            <a:avLst/>
          </a:prstGeom>
          <a:noFill/>
        </p:spPr>
        <p:txBody>
          <a:bodyPr wrap="square" rtlCol="0">
            <a:spAutoFit/>
          </a:bodyPr>
          <a:lstStyle/>
          <a:p>
            <a:pPr algn="ctr"/>
            <a:r>
              <a:rPr lang="en-US" sz="2800" b="1" i="1" dirty="0" smtClean="0">
                <a:solidFill>
                  <a:prstClr val="black"/>
                </a:solidFill>
              </a:rPr>
              <a:t>180 miles remaining</a:t>
            </a:r>
            <a:endParaRPr lang="en-US" sz="2800" b="1" i="1" dirty="0">
              <a:solidFill>
                <a:prstClr val="black"/>
              </a:solidFill>
            </a:endParaRPr>
          </a:p>
        </p:txBody>
      </p:sp>
      <p:sp>
        <p:nvSpPr>
          <p:cNvPr id="21" name="TextBox 20"/>
          <p:cNvSpPr txBox="1"/>
          <p:nvPr/>
        </p:nvSpPr>
        <p:spPr>
          <a:xfrm>
            <a:off x="4495801" y="6067969"/>
            <a:ext cx="4498458" cy="523220"/>
          </a:xfrm>
          <a:prstGeom prst="rect">
            <a:avLst/>
          </a:prstGeom>
          <a:noFill/>
        </p:spPr>
        <p:txBody>
          <a:bodyPr wrap="square" rtlCol="0">
            <a:spAutoFit/>
          </a:bodyPr>
          <a:lstStyle/>
          <a:p>
            <a:pPr algn="ctr"/>
            <a:r>
              <a:rPr lang="en-US" sz="2800" b="1" i="1" dirty="0" smtClean="0"/>
              <a:t>$2.8 billion needed</a:t>
            </a:r>
            <a:endParaRPr lang="en-US" sz="2800" b="1" i="1" dirty="0"/>
          </a:p>
        </p:txBody>
      </p:sp>
    </p:spTree>
    <p:extLst>
      <p:ext uri="{BB962C8B-B14F-4D97-AF65-F5344CB8AC3E}">
        <p14:creationId xmlns:p14="http://schemas.microsoft.com/office/powerpoint/2010/main" val="1318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 calcmode="lin" valueType="num">
                                      <p:cBhvr additive="base">
                                        <p:cTn id="4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285773"/>
            <a:ext cx="2499981" cy="2499981"/>
          </a:xfrm>
          <a:prstGeom prst="rect">
            <a:avLst/>
          </a:prstGeom>
          <a:effectLst>
            <a:outerShdw blurRad="508000" dist="228600" dir="3000000" algn="ctr" rotWithShape="0">
              <a:srgbClr val="000000">
                <a:alpha val="87000"/>
              </a:srgbClr>
            </a:outerShdw>
          </a:effectLst>
        </p:spPr>
      </p:pic>
      <p:sp>
        <p:nvSpPr>
          <p:cNvPr id="15" name="TextBox 14"/>
          <p:cNvSpPr txBox="1"/>
          <p:nvPr/>
        </p:nvSpPr>
        <p:spPr>
          <a:xfrm>
            <a:off x="4847956" y="4095293"/>
            <a:ext cx="3724802" cy="2123658"/>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none" rtlCol="0">
            <a:spAutoFit/>
          </a:bodyPr>
          <a:lstStyle/>
          <a:p>
            <a:r>
              <a:rPr lang="en-US" sz="6600" b="1" dirty="0" smtClean="0">
                <a:solidFill>
                  <a:prstClr val="white"/>
                </a:solidFill>
              </a:rPr>
              <a:t>Texarkana</a:t>
            </a:r>
          </a:p>
          <a:p>
            <a:pPr algn="ctr"/>
            <a:r>
              <a:rPr lang="en-US" sz="6600" b="1" dirty="0" smtClean="0">
                <a:solidFill>
                  <a:prstClr val="white"/>
                </a:solidFill>
              </a:rPr>
              <a:t>Area</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82119" cy="6858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78" y="5735522"/>
            <a:ext cx="1656522" cy="114299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501405"/>
            <a:ext cx="266873" cy="26687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685800"/>
            <a:ext cx="266873" cy="26687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564167"/>
            <a:ext cx="290028" cy="23202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677327"/>
            <a:ext cx="297155" cy="237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5400" y="1310632"/>
            <a:ext cx="284693" cy="284693"/>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8863" y="1709187"/>
            <a:ext cx="348537" cy="27883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7400" y="1997042"/>
            <a:ext cx="333375" cy="2667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7663" y="2271711"/>
            <a:ext cx="348537" cy="278831"/>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00400" y="3830709"/>
            <a:ext cx="238335" cy="238335"/>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6400" y="4800600"/>
            <a:ext cx="284693" cy="28469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8649" y="4149142"/>
            <a:ext cx="264820" cy="211856"/>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38536" y="4837557"/>
            <a:ext cx="309670" cy="247736"/>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3900" y="5079421"/>
            <a:ext cx="309670" cy="247736"/>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0746" y="6593828"/>
            <a:ext cx="284693" cy="28469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9590" y="6593828"/>
            <a:ext cx="293913" cy="235130"/>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1059" y="6092365"/>
            <a:ext cx="355667" cy="284534"/>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48132" y="1310632"/>
            <a:ext cx="224805" cy="224805"/>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51595" y="2438139"/>
            <a:ext cx="224805" cy="224805"/>
          </a:xfrm>
          <a:prstGeom prst="rect">
            <a:avLst/>
          </a:prstGeom>
        </p:spPr>
      </p:pic>
    </p:spTree>
    <p:extLst>
      <p:ext uri="{BB962C8B-B14F-4D97-AF65-F5344CB8AC3E}">
        <p14:creationId xmlns:p14="http://schemas.microsoft.com/office/powerpoint/2010/main" val="184784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3999" cy="6858000"/>
          </a:xfrm>
          <a:prstGeom prst="rect">
            <a:avLst/>
          </a:prstGeom>
        </p:spPr>
      </p:pic>
      <p:cxnSp>
        <p:nvCxnSpPr>
          <p:cNvPr id="5" name="Straight Connector 4"/>
          <p:cNvCxnSpPr>
            <a:stCxn id="11" idx="1"/>
          </p:cNvCxnSpPr>
          <p:nvPr/>
        </p:nvCxnSpPr>
        <p:spPr>
          <a:xfrm flipH="1">
            <a:off x="2971801" y="3979333"/>
            <a:ext cx="2518933" cy="15832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11" idx="1"/>
          </p:cNvCxnSpPr>
          <p:nvPr/>
        </p:nvCxnSpPr>
        <p:spPr>
          <a:xfrm flipH="1" flipV="1">
            <a:off x="5029200" y="2590800"/>
            <a:ext cx="461534" cy="1388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90734" y="3440724"/>
            <a:ext cx="1971694" cy="1077218"/>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Base &amp; Surface Work</a:t>
            </a:r>
          </a:p>
          <a:p>
            <a:pPr algn="ctr"/>
            <a:r>
              <a:rPr lang="en-US" sz="1600" b="1" dirty="0" smtClean="0">
                <a:solidFill>
                  <a:srgbClr val="FF0000"/>
                </a:solidFill>
              </a:rPr>
              <a:t>Hwy 71 – Hwy 22</a:t>
            </a:r>
          </a:p>
          <a:p>
            <a:pPr algn="ctr"/>
            <a:r>
              <a:rPr lang="en-US" sz="1600" b="1" dirty="0" smtClean="0">
                <a:solidFill>
                  <a:srgbClr val="FF0000"/>
                </a:solidFill>
              </a:rPr>
              <a:t>5.5 miles</a:t>
            </a:r>
          </a:p>
          <a:p>
            <a:pPr algn="ctr"/>
            <a:r>
              <a:rPr lang="en-US" sz="1600" b="1" dirty="0" smtClean="0">
                <a:solidFill>
                  <a:srgbClr val="FF0000"/>
                </a:solidFill>
              </a:rPr>
              <a:t>Complete:  Late 2014</a:t>
            </a:r>
            <a:endParaRPr lang="en-US" sz="1600" b="1" dirty="0">
              <a:solidFill>
                <a:srgbClr val="FF0000"/>
              </a:solidFill>
            </a:endParaRPr>
          </a:p>
        </p:txBody>
      </p:sp>
      <p:sp>
        <p:nvSpPr>
          <p:cNvPr id="12" name="TextBox 11"/>
          <p:cNvSpPr txBox="1"/>
          <p:nvPr/>
        </p:nvSpPr>
        <p:spPr>
          <a:xfrm>
            <a:off x="3962816" y="5550877"/>
            <a:ext cx="2513765" cy="830997"/>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Hwy 71 Interchange</a:t>
            </a:r>
          </a:p>
          <a:p>
            <a:pPr algn="ctr"/>
            <a:r>
              <a:rPr lang="en-US" sz="1600" b="1" dirty="0" err="1" smtClean="0">
                <a:solidFill>
                  <a:srgbClr val="FF0000"/>
                </a:solidFill>
              </a:rPr>
              <a:t>Massard</a:t>
            </a:r>
            <a:r>
              <a:rPr lang="en-US" sz="1600" b="1" dirty="0" smtClean="0">
                <a:solidFill>
                  <a:srgbClr val="FF0000"/>
                </a:solidFill>
              </a:rPr>
              <a:t> Rd – Roberts Blvd.</a:t>
            </a:r>
          </a:p>
          <a:p>
            <a:pPr algn="ctr"/>
            <a:r>
              <a:rPr lang="en-US" sz="1600" b="1" dirty="0" smtClean="0">
                <a:solidFill>
                  <a:srgbClr val="FF0000"/>
                </a:solidFill>
              </a:rPr>
              <a:t>Complete:  Dec 31 , 2013</a:t>
            </a:r>
            <a:endParaRPr lang="en-US" sz="1600" b="1" dirty="0">
              <a:solidFill>
                <a:srgbClr val="FF0000"/>
              </a:solidFill>
            </a:endParaRPr>
          </a:p>
        </p:txBody>
      </p:sp>
      <p:cxnSp>
        <p:nvCxnSpPr>
          <p:cNvPr id="17" name="Straight Connector 16"/>
          <p:cNvCxnSpPr>
            <a:stCxn id="12" idx="1"/>
          </p:cNvCxnSpPr>
          <p:nvPr/>
        </p:nvCxnSpPr>
        <p:spPr>
          <a:xfrm flipH="1" flipV="1">
            <a:off x="2845775" y="5715000"/>
            <a:ext cx="1117041" cy="251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36831" y="4727864"/>
            <a:ext cx="1962583"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8819" y="4779572"/>
            <a:ext cx="1098606" cy="1098606"/>
          </a:xfrm>
          <a:prstGeom prst="rect">
            <a:avLst/>
          </a:prstGeom>
          <a:effectLst>
            <a:outerShdw sx="1000" sy="1000" algn="ctr" rotWithShape="0">
              <a:srgbClr val="000000"/>
            </a:outerShdw>
          </a:effectLst>
        </p:spPr>
      </p:pic>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 b="13044"/>
          <a:stretch/>
        </p:blipFill>
        <p:spPr bwMode="auto">
          <a:xfrm>
            <a:off x="6936831" y="5870864"/>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84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BellaVista_Bypass_No Boxes.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0" t="12212" r="2500" b="15333"/>
          <a:stretch/>
        </p:blipFill>
        <p:spPr bwMode="auto">
          <a:xfrm>
            <a:off x="0" y="1902660"/>
            <a:ext cx="9144000" cy="49689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2" y="3362090"/>
            <a:ext cx="342900" cy="3429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4287372"/>
            <a:ext cx="419100" cy="4191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149" y="5369424"/>
            <a:ext cx="419100" cy="4191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0298" y="5304761"/>
            <a:ext cx="447675" cy="35814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343" y="2559008"/>
            <a:ext cx="447675" cy="35814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9388" y="3063554"/>
            <a:ext cx="523875" cy="419100"/>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2046" y="2365306"/>
            <a:ext cx="523875" cy="419100"/>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3143" y="2473349"/>
            <a:ext cx="342900" cy="342900"/>
          </a:xfrm>
          <a:prstGeom prst="rect">
            <a:avLst/>
          </a:prstGeom>
        </p:spPr>
      </p:pic>
      <p:pic>
        <p:nvPicPr>
          <p:cNvPr id="3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1" b="13044"/>
          <a:stretch/>
        </p:blipFill>
        <p:spPr bwMode="auto">
          <a:xfrm>
            <a:off x="-6333" y="5818947"/>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209466" y="3752364"/>
            <a:ext cx="1879040" cy="830997"/>
          </a:xfrm>
          <a:prstGeom prst="rect">
            <a:avLst/>
          </a:prstGeom>
          <a:solidFill>
            <a:schemeClr val="bg1"/>
          </a:solidFill>
          <a:ln w="38100">
            <a:solidFill>
              <a:srgbClr val="2A8A14"/>
            </a:solidFill>
          </a:ln>
        </p:spPr>
        <p:txBody>
          <a:bodyPr wrap="none" rtlCol="0">
            <a:spAutoFit/>
          </a:bodyPr>
          <a:lstStyle/>
          <a:p>
            <a:pPr algn="ctr"/>
            <a:r>
              <a:rPr lang="en-US" sz="1600" b="1" dirty="0" smtClean="0">
                <a:solidFill>
                  <a:srgbClr val="2F9A16"/>
                </a:solidFill>
              </a:rPr>
              <a:t>Hwy 71 Interchange</a:t>
            </a:r>
          </a:p>
          <a:p>
            <a:pPr algn="ctr"/>
            <a:r>
              <a:rPr lang="en-US" sz="1600" b="1" dirty="0" smtClean="0">
                <a:solidFill>
                  <a:srgbClr val="2F9A16"/>
                </a:solidFill>
              </a:rPr>
              <a:t>Scheduled: TBD</a:t>
            </a:r>
          </a:p>
          <a:p>
            <a:pPr algn="ctr"/>
            <a:r>
              <a:rPr lang="en-US" sz="1400" b="1" dirty="0" smtClean="0">
                <a:solidFill>
                  <a:srgbClr val="2F9A16"/>
                </a:solidFill>
              </a:rPr>
              <a:t>CA0903</a:t>
            </a:r>
            <a:endParaRPr lang="en-US" sz="1400" b="1" dirty="0">
              <a:solidFill>
                <a:srgbClr val="2F9A16"/>
              </a:solidFill>
            </a:endParaRPr>
          </a:p>
        </p:txBody>
      </p:sp>
      <p:cxnSp>
        <p:nvCxnSpPr>
          <p:cNvPr id="1024" name="Straight Connector 1023"/>
          <p:cNvCxnSpPr>
            <a:stCxn id="31" idx="2"/>
          </p:cNvCxnSpPr>
          <p:nvPr/>
        </p:nvCxnSpPr>
        <p:spPr>
          <a:xfrm flipH="1">
            <a:off x="7259707" y="4583361"/>
            <a:ext cx="889279" cy="582586"/>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07506" y="3813063"/>
            <a:ext cx="2097562" cy="830997"/>
          </a:xfrm>
          <a:prstGeom prst="rect">
            <a:avLst/>
          </a:prstGeom>
          <a:solidFill>
            <a:schemeClr val="bg1"/>
          </a:solidFill>
          <a:ln w="38100">
            <a:solidFill>
              <a:srgbClr val="2A8A14"/>
            </a:solidFill>
          </a:ln>
        </p:spPr>
        <p:txBody>
          <a:bodyPr wrap="none" rtlCol="0">
            <a:spAutoFit/>
          </a:bodyPr>
          <a:lstStyle/>
          <a:p>
            <a:pPr algn="ctr"/>
            <a:r>
              <a:rPr lang="en-US" sz="1600" b="1" dirty="0" smtClean="0">
                <a:solidFill>
                  <a:srgbClr val="2F9A16"/>
                </a:solidFill>
              </a:rPr>
              <a:t>Hwy 71 B – Hwy 72 S</a:t>
            </a:r>
          </a:p>
          <a:p>
            <a:pPr algn="ctr"/>
            <a:r>
              <a:rPr lang="en-US" sz="1600" b="1" dirty="0" smtClean="0">
                <a:solidFill>
                  <a:srgbClr val="2F9A16"/>
                </a:solidFill>
              </a:rPr>
              <a:t>Scheduled:  Early 2014</a:t>
            </a:r>
          </a:p>
          <a:p>
            <a:pPr algn="ctr"/>
            <a:r>
              <a:rPr lang="en-US" sz="1400" b="1" dirty="0" smtClean="0">
                <a:solidFill>
                  <a:srgbClr val="2F9A16"/>
                </a:solidFill>
              </a:rPr>
              <a:t>CA0904</a:t>
            </a:r>
            <a:endParaRPr lang="en-US" sz="1400" b="1" dirty="0">
              <a:solidFill>
                <a:srgbClr val="2F9A16"/>
              </a:solidFill>
            </a:endParaRPr>
          </a:p>
        </p:txBody>
      </p:sp>
      <p:cxnSp>
        <p:nvCxnSpPr>
          <p:cNvPr id="35" name="Straight Connector 34"/>
          <p:cNvCxnSpPr/>
          <p:nvPr/>
        </p:nvCxnSpPr>
        <p:spPr>
          <a:xfrm flipH="1">
            <a:off x="4419939" y="4689897"/>
            <a:ext cx="1666536" cy="239334"/>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4" idx="2"/>
          </p:cNvCxnSpPr>
          <p:nvPr/>
        </p:nvCxnSpPr>
        <p:spPr>
          <a:xfrm>
            <a:off x="6056287" y="4644060"/>
            <a:ext cx="1102938" cy="570343"/>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19804" y="5756588"/>
            <a:ext cx="1978169" cy="1077218"/>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Hwy 72 S – Hwy 72 N</a:t>
            </a:r>
          </a:p>
          <a:p>
            <a:pPr algn="ctr"/>
            <a:r>
              <a:rPr lang="en-US" sz="1600" b="1" dirty="0" smtClean="0">
                <a:solidFill>
                  <a:srgbClr val="FF0000"/>
                </a:solidFill>
              </a:rPr>
              <a:t>$19.8 million</a:t>
            </a:r>
          </a:p>
          <a:p>
            <a:pPr algn="ctr"/>
            <a:r>
              <a:rPr lang="en-US" sz="1600" b="1" dirty="0" smtClean="0">
                <a:solidFill>
                  <a:srgbClr val="FF0000"/>
                </a:solidFill>
              </a:rPr>
              <a:t>Complete: Mid 2014</a:t>
            </a:r>
          </a:p>
          <a:p>
            <a:pPr algn="ctr"/>
            <a:r>
              <a:rPr lang="en-US" sz="1400" b="1" dirty="0" smtClean="0">
                <a:solidFill>
                  <a:srgbClr val="FF0000"/>
                </a:solidFill>
              </a:rPr>
              <a:t>090292</a:t>
            </a:r>
            <a:endParaRPr lang="en-US" sz="1400" b="1" dirty="0">
              <a:solidFill>
                <a:srgbClr val="FF0000"/>
              </a:solidFill>
            </a:endParaRPr>
          </a:p>
        </p:txBody>
      </p:sp>
      <p:cxnSp>
        <p:nvCxnSpPr>
          <p:cNvPr id="45" name="Straight Connector 44"/>
          <p:cNvCxnSpPr>
            <a:endCxn id="44" idx="0"/>
          </p:cNvCxnSpPr>
          <p:nvPr/>
        </p:nvCxnSpPr>
        <p:spPr>
          <a:xfrm>
            <a:off x="2688827" y="4689897"/>
            <a:ext cx="320062" cy="10666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4" idx="0"/>
          </p:cNvCxnSpPr>
          <p:nvPr/>
        </p:nvCxnSpPr>
        <p:spPr>
          <a:xfrm flipH="1">
            <a:off x="3008889" y="4929231"/>
            <a:ext cx="948749" cy="827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0" y="4704292"/>
            <a:ext cx="2007152" cy="1077218"/>
          </a:xfrm>
          <a:prstGeom prst="rect">
            <a:avLst/>
          </a:prstGeom>
          <a:solidFill>
            <a:schemeClr val="bg1"/>
          </a:solidFill>
          <a:ln w="38100">
            <a:solidFill>
              <a:srgbClr val="FF0000"/>
            </a:solidFill>
          </a:ln>
        </p:spPr>
        <p:txBody>
          <a:bodyPr wrap="none" rtlCol="0">
            <a:spAutoFit/>
          </a:bodyPr>
          <a:lstStyle/>
          <a:p>
            <a:pPr algn="ctr"/>
            <a:r>
              <a:rPr lang="en-US" sz="1600" b="1" dirty="0" smtClean="0">
                <a:solidFill>
                  <a:srgbClr val="FF0000"/>
                </a:solidFill>
              </a:rPr>
              <a:t>Hwy 72N – Co. Rd. 34</a:t>
            </a:r>
          </a:p>
          <a:p>
            <a:pPr algn="ctr"/>
            <a:r>
              <a:rPr lang="en-US" sz="1600" b="1" dirty="0" smtClean="0">
                <a:solidFill>
                  <a:srgbClr val="FF0000"/>
                </a:solidFill>
              </a:rPr>
              <a:t>$13.6 million</a:t>
            </a:r>
          </a:p>
          <a:p>
            <a:pPr algn="ctr"/>
            <a:r>
              <a:rPr lang="en-US" sz="1600" b="1" dirty="0" smtClean="0">
                <a:solidFill>
                  <a:srgbClr val="FF0000"/>
                </a:solidFill>
              </a:rPr>
              <a:t>Complete:  Late 2014</a:t>
            </a:r>
          </a:p>
          <a:p>
            <a:pPr algn="ctr"/>
            <a:r>
              <a:rPr lang="en-US" sz="1400" b="1" dirty="0" smtClean="0">
                <a:solidFill>
                  <a:srgbClr val="FF0000"/>
                </a:solidFill>
              </a:rPr>
              <a:t>090393</a:t>
            </a:r>
            <a:endParaRPr lang="en-US" sz="1400" b="1" dirty="0">
              <a:solidFill>
                <a:srgbClr val="FF0000"/>
              </a:solidFill>
            </a:endParaRPr>
          </a:p>
        </p:txBody>
      </p:sp>
      <p:cxnSp>
        <p:nvCxnSpPr>
          <p:cNvPr id="52" name="Straight Connector 51"/>
          <p:cNvCxnSpPr/>
          <p:nvPr/>
        </p:nvCxnSpPr>
        <p:spPr>
          <a:xfrm flipH="1">
            <a:off x="1088316" y="3533540"/>
            <a:ext cx="1273884" cy="11707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94772" y="4383546"/>
            <a:ext cx="1353756" cy="320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086003" y="2400750"/>
            <a:ext cx="2122697" cy="830997"/>
          </a:xfrm>
          <a:prstGeom prst="rect">
            <a:avLst/>
          </a:prstGeom>
          <a:solidFill>
            <a:schemeClr val="bg1"/>
          </a:solidFill>
          <a:ln w="38100">
            <a:solidFill>
              <a:srgbClr val="2A8A14"/>
            </a:solidFill>
          </a:ln>
        </p:spPr>
        <p:txBody>
          <a:bodyPr wrap="none" rtlCol="0">
            <a:spAutoFit/>
          </a:bodyPr>
          <a:lstStyle/>
          <a:p>
            <a:pPr algn="ctr"/>
            <a:r>
              <a:rPr lang="en-US" sz="1600" b="1" dirty="0" smtClean="0">
                <a:solidFill>
                  <a:srgbClr val="2F9A16"/>
                </a:solidFill>
              </a:rPr>
              <a:t>Co. Rd. 34. – State Line</a:t>
            </a:r>
          </a:p>
          <a:p>
            <a:pPr algn="ctr"/>
            <a:r>
              <a:rPr lang="en-US" sz="1600" b="1" dirty="0" smtClean="0">
                <a:solidFill>
                  <a:srgbClr val="2F9A16"/>
                </a:solidFill>
              </a:rPr>
              <a:t>Scheduled: TBD</a:t>
            </a:r>
          </a:p>
          <a:p>
            <a:pPr algn="ctr"/>
            <a:r>
              <a:rPr lang="en-US" sz="1400" b="1" dirty="0" smtClean="0">
                <a:solidFill>
                  <a:srgbClr val="2F9A16"/>
                </a:solidFill>
              </a:rPr>
              <a:t>CA0905</a:t>
            </a:r>
            <a:endParaRPr lang="en-US" sz="1400" b="1" dirty="0">
              <a:solidFill>
                <a:srgbClr val="2F9A16"/>
              </a:solidFill>
            </a:endParaRPr>
          </a:p>
        </p:txBody>
      </p:sp>
      <p:cxnSp>
        <p:nvCxnSpPr>
          <p:cNvPr id="57" name="Straight Connector 56"/>
          <p:cNvCxnSpPr>
            <a:endCxn id="56" idx="1"/>
          </p:cNvCxnSpPr>
          <p:nvPr/>
        </p:nvCxnSpPr>
        <p:spPr>
          <a:xfrm>
            <a:off x="2291651" y="2187063"/>
            <a:ext cx="794352" cy="629186"/>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56" idx="1"/>
          </p:cNvCxnSpPr>
          <p:nvPr/>
        </p:nvCxnSpPr>
        <p:spPr>
          <a:xfrm flipV="1">
            <a:off x="2362200" y="2816249"/>
            <a:ext cx="723803" cy="400057"/>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419939" y="457199"/>
            <a:ext cx="3852208" cy="1107996"/>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none" rtlCol="0">
            <a:spAutoFit/>
          </a:bodyPr>
          <a:lstStyle/>
          <a:p>
            <a:r>
              <a:rPr lang="en-US" sz="6600" b="1" dirty="0" smtClean="0">
                <a:solidFill>
                  <a:prstClr val="white"/>
                </a:solidFill>
              </a:rPr>
              <a:t>Bella Vista</a:t>
            </a:r>
            <a:endParaRPr lang="en-US" sz="6600" b="1" dirty="0">
              <a:solidFill>
                <a:prstClr val="white"/>
              </a:solidFill>
            </a:endParaRPr>
          </a:p>
        </p:txBody>
      </p:sp>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661" y="172999"/>
            <a:ext cx="1676397" cy="1676397"/>
          </a:xfrm>
          <a:prstGeom prst="rect">
            <a:avLst/>
          </a:prstGeom>
          <a:effectLst>
            <a:outerShdw blurRad="508000" dist="228600" dir="3000000" algn="ctr" rotWithShape="0">
              <a:srgbClr val="000000">
                <a:alpha val="87000"/>
              </a:srgbClr>
            </a:outerShdw>
          </a:effectLst>
        </p:spPr>
      </p:pic>
    </p:spTree>
    <p:extLst>
      <p:ext uri="{BB962C8B-B14F-4D97-AF65-F5344CB8AC3E}">
        <p14:creationId xmlns:p14="http://schemas.microsoft.com/office/powerpoint/2010/main" val="82298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95800" cy="6857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5715000"/>
            <a:ext cx="1485899" cy="1142999"/>
          </a:xfrm>
          <a:prstGeom prst="rect">
            <a:avLst/>
          </a:prstGeom>
        </p:spPr>
      </p:pic>
      <p:sp>
        <p:nvSpPr>
          <p:cNvPr id="4" name="TextBox 3"/>
          <p:cNvSpPr txBox="1"/>
          <p:nvPr/>
        </p:nvSpPr>
        <p:spPr>
          <a:xfrm>
            <a:off x="479749" y="2209800"/>
            <a:ext cx="1019831"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Ft. Smith</a:t>
            </a:r>
            <a:endParaRPr lang="en-US" dirty="0">
              <a:solidFill>
                <a:prstClr val="black"/>
              </a:solidFill>
            </a:endParaRPr>
          </a:p>
        </p:txBody>
      </p:sp>
      <p:sp>
        <p:nvSpPr>
          <p:cNvPr id="7" name="TextBox 6"/>
          <p:cNvSpPr txBox="1"/>
          <p:nvPr/>
        </p:nvSpPr>
        <p:spPr>
          <a:xfrm>
            <a:off x="2057400" y="228600"/>
            <a:ext cx="1237647"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Bentonville</a:t>
            </a:r>
            <a:endParaRPr lang="en-US" dirty="0">
              <a:solidFill>
                <a:prstClr val="black"/>
              </a:solidFill>
            </a:endParaRPr>
          </a:p>
        </p:txBody>
      </p:sp>
      <p:sp>
        <p:nvSpPr>
          <p:cNvPr id="8" name="TextBox 7"/>
          <p:cNvSpPr txBox="1"/>
          <p:nvPr/>
        </p:nvSpPr>
        <p:spPr>
          <a:xfrm>
            <a:off x="2247900" y="5747266"/>
            <a:ext cx="1117550" cy="369332"/>
          </a:xfrm>
          <a:prstGeom prst="rect">
            <a:avLst/>
          </a:prstGeom>
          <a:solidFill>
            <a:schemeClr val="accent3">
              <a:lumMod val="60000"/>
              <a:lumOff val="40000"/>
            </a:schemeClr>
          </a:solidFill>
        </p:spPr>
        <p:txBody>
          <a:bodyPr wrap="none" rtlCol="0">
            <a:spAutoFit/>
          </a:bodyPr>
          <a:lstStyle/>
          <a:p>
            <a:r>
              <a:rPr lang="en-US" dirty="0" smtClean="0">
                <a:solidFill>
                  <a:prstClr val="black"/>
                </a:solidFill>
              </a:rPr>
              <a:t>Texarkana</a:t>
            </a:r>
            <a:endParaRPr lang="en-US" dirty="0">
              <a:solidFill>
                <a:prstClr val="black"/>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515" y="3785754"/>
            <a:ext cx="240723" cy="24072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580" y="4495800"/>
            <a:ext cx="240723" cy="24072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7038" y="5474277"/>
            <a:ext cx="240723" cy="24072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3135228"/>
            <a:ext cx="240723" cy="24072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238" y="2585192"/>
            <a:ext cx="240723" cy="2407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941" y="1371600"/>
            <a:ext cx="437402" cy="34980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413266"/>
            <a:ext cx="2499981" cy="2499981"/>
          </a:xfrm>
          <a:prstGeom prst="rect">
            <a:avLst/>
          </a:prstGeom>
          <a:effectLst>
            <a:outerShdw blurRad="508000" dist="228600" dir="3000000" algn="ctr" rotWithShape="0">
              <a:srgbClr val="000000">
                <a:alpha val="87000"/>
              </a:srgbClr>
            </a:outerShdw>
          </a:effectLst>
        </p:spPr>
      </p:pic>
      <p:sp>
        <p:nvSpPr>
          <p:cNvPr id="15" name="TextBox 14"/>
          <p:cNvSpPr txBox="1"/>
          <p:nvPr/>
        </p:nvSpPr>
        <p:spPr>
          <a:xfrm>
            <a:off x="5286568" y="3321942"/>
            <a:ext cx="2763192" cy="2554545"/>
          </a:xfrm>
          <a:prstGeom prst="rect">
            <a:avLst/>
          </a:prstGeom>
          <a:noFill/>
        </p:spPr>
        <p:txBody>
          <a:bodyPr wrap="none" rtlCol="0">
            <a:spAutoFit/>
          </a:bodyPr>
          <a:lstStyle/>
          <a:p>
            <a:pPr algn="ctr"/>
            <a:r>
              <a:rPr lang="en-US" sz="4000" b="1" i="1" dirty="0" smtClean="0">
                <a:solidFill>
                  <a:srgbClr val="C00000"/>
                </a:solidFill>
              </a:rPr>
              <a:t>Corridor in</a:t>
            </a:r>
          </a:p>
          <a:p>
            <a:pPr algn="ctr"/>
            <a:r>
              <a:rPr lang="en-US" sz="4000" b="1" i="1" smtClean="0">
                <a:solidFill>
                  <a:srgbClr val="C00000"/>
                </a:solidFill>
              </a:rPr>
              <a:t>Arkansas:</a:t>
            </a:r>
            <a:endParaRPr lang="en-US" sz="4000" b="1" i="1" dirty="0" smtClean="0">
              <a:solidFill>
                <a:srgbClr val="C00000"/>
              </a:solidFill>
            </a:endParaRPr>
          </a:p>
          <a:p>
            <a:pPr algn="ctr"/>
            <a:r>
              <a:rPr lang="en-US" sz="4000" b="1" i="1" dirty="0" smtClean="0">
                <a:solidFill>
                  <a:srgbClr val="C00000"/>
                </a:solidFill>
              </a:rPr>
              <a:t>$2.8 Billion</a:t>
            </a:r>
          </a:p>
          <a:p>
            <a:pPr algn="ctr"/>
            <a:r>
              <a:rPr lang="en-US" sz="4000" b="1" i="1" dirty="0">
                <a:solidFill>
                  <a:srgbClr val="C00000"/>
                </a:solidFill>
              </a:rPr>
              <a:t>t</a:t>
            </a:r>
            <a:r>
              <a:rPr lang="en-US" sz="4000" b="1" i="1" dirty="0" smtClean="0">
                <a:solidFill>
                  <a:srgbClr val="C00000"/>
                </a:solidFill>
              </a:rPr>
              <a:t>o Complete</a:t>
            </a:r>
            <a:endParaRPr lang="en-US" sz="4000" b="1" i="1" dirty="0">
              <a:solidFill>
                <a:srgbClr val="C00000"/>
              </a:solidFill>
            </a:endParaRPr>
          </a:p>
        </p:txBody>
      </p:sp>
    </p:spTree>
    <p:extLst>
      <p:ext uri="{BB962C8B-B14F-4D97-AF65-F5344CB8AC3E}">
        <p14:creationId xmlns:p14="http://schemas.microsoft.com/office/powerpoint/2010/main" val="275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Jeff Whatley\Texarkana\South_SW.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3044"/>
          <a:stretch/>
        </p:blipFill>
        <p:spPr bwMode="auto">
          <a:xfrm>
            <a:off x="7153708" y="5870864"/>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45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Jeff Whatley\Texarkana\South_SW.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b="13044"/>
          <a:stretch/>
        </p:blipFill>
        <p:spPr bwMode="auto">
          <a:xfrm>
            <a:off x="7153708" y="5870864"/>
            <a:ext cx="1962583" cy="952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53708" y="4724400"/>
            <a:ext cx="1962583"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549" y="4743450"/>
            <a:ext cx="1104900" cy="1104900"/>
          </a:xfrm>
          <a:prstGeom prst="rect">
            <a:avLst/>
          </a:prstGeom>
        </p:spPr>
      </p:pic>
      <p:sp>
        <p:nvSpPr>
          <p:cNvPr id="3" name="TextBox 2"/>
          <p:cNvSpPr txBox="1"/>
          <p:nvPr/>
        </p:nvSpPr>
        <p:spPr>
          <a:xfrm>
            <a:off x="2447365" y="214716"/>
            <a:ext cx="144885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BB0702 – 8 miles</a:t>
            </a:r>
          </a:p>
          <a:p>
            <a:pPr algn="ctr"/>
            <a:r>
              <a:rPr lang="en-US" sz="1200" dirty="0" smtClean="0">
                <a:solidFill>
                  <a:srgbClr val="2A8A14"/>
                </a:solidFill>
              </a:rPr>
              <a:t>Hwy 26-Caddo River</a:t>
            </a:r>
          </a:p>
          <a:p>
            <a:pPr algn="ctr"/>
            <a:r>
              <a:rPr lang="en-US" sz="1200" dirty="0" smtClean="0">
                <a:solidFill>
                  <a:srgbClr val="2A8A14"/>
                </a:solidFill>
              </a:rPr>
              <a:t>Scheduled: 2014</a:t>
            </a:r>
            <a:endParaRPr lang="en-US" sz="1200" dirty="0">
              <a:solidFill>
                <a:srgbClr val="2A8A14"/>
              </a:solidFill>
            </a:endParaRPr>
          </a:p>
        </p:txBody>
      </p:sp>
      <p:cxnSp>
        <p:nvCxnSpPr>
          <p:cNvPr id="6" name="Straight Connector 5"/>
          <p:cNvCxnSpPr/>
          <p:nvPr/>
        </p:nvCxnSpPr>
        <p:spPr>
          <a:xfrm flipV="1">
            <a:off x="3896223" y="381000"/>
            <a:ext cx="1056777" cy="156881"/>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96223" y="537881"/>
            <a:ext cx="828177" cy="452719"/>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77481" y="990600"/>
            <a:ext cx="1739772"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BB0308</a:t>
            </a:r>
          </a:p>
          <a:p>
            <a:pPr algn="ctr"/>
            <a:r>
              <a:rPr lang="en-US" sz="1200" dirty="0" smtClean="0">
                <a:solidFill>
                  <a:srgbClr val="2A8A14"/>
                </a:solidFill>
              </a:rPr>
              <a:t>Hwy 299 – E. of Hwy 371</a:t>
            </a:r>
          </a:p>
          <a:p>
            <a:pPr algn="ctr"/>
            <a:r>
              <a:rPr lang="en-US" sz="1200" dirty="0" smtClean="0">
                <a:solidFill>
                  <a:srgbClr val="2A8A14"/>
                </a:solidFill>
              </a:rPr>
              <a:t>Scheduled: TBD</a:t>
            </a:r>
            <a:endParaRPr lang="en-US" sz="1200" dirty="0">
              <a:solidFill>
                <a:srgbClr val="2A8A14"/>
              </a:solidFill>
            </a:endParaRPr>
          </a:p>
        </p:txBody>
      </p:sp>
      <p:cxnSp>
        <p:nvCxnSpPr>
          <p:cNvPr id="15" name="Straight Connector 14"/>
          <p:cNvCxnSpPr/>
          <p:nvPr/>
        </p:nvCxnSpPr>
        <p:spPr>
          <a:xfrm>
            <a:off x="3048000" y="1644120"/>
            <a:ext cx="683341" cy="33708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1636931"/>
            <a:ext cx="123795" cy="801469"/>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7178" y="1658034"/>
            <a:ext cx="1500604"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BB0306 – 7 miles</a:t>
            </a:r>
          </a:p>
          <a:p>
            <a:pPr algn="ctr"/>
            <a:r>
              <a:rPr lang="en-US" sz="1200" dirty="0" smtClean="0">
                <a:solidFill>
                  <a:srgbClr val="2A8A14"/>
                </a:solidFill>
              </a:rPr>
              <a:t>Sheppard – Hwy. 278</a:t>
            </a:r>
          </a:p>
          <a:p>
            <a:pPr algn="ctr"/>
            <a:r>
              <a:rPr lang="en-US" sz="1200" dirty="0" smtClean="0">
                <a:solidFill>
                  <a:srgbClr val="2A8A14"/>
                </a:solidFill>
              </a:rPr>
              <a:t>Scheduled: 2014</a:t>
            </a:r>
            <a:endParaRPr lang="en-US" sz="1200" dirty="0">
              <a:solidFill>
                <a:srgbClr val="2A8A14"/>
              </a:solidFill>
            </a:endParaRPr>
          </a:p>
        </p:txBody>
      </p:sp>
      <p:cxnSp>
        <p:nvCxnSpPr>
          <p:cNvPr id="23" name="Straight Connector 22"/>
          <p:cNvCxnSpPr/>
          <p:nvPr/>
        </p:nvCxnSpPr>
        <p:spPr>
          <a:xfrm>
            <a:off x="2203987" y="2304365"/>
            <a:ext cx="386813" cy="591235"/>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057400" y="2304364"/>
            <a:ext cx="146587" cy="74363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829" y="2304365"/>
            <a:ext cx="1670842"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BB0303 – 2 miles</a:t>
            </a:r>
          </a:p>
          <a:p>
            <a:pPr algn="ctr"/>
            <a:r>
              <a:rPr lang="en-US" sz="1200" dirty="0" smtClean="0">
                <a:solidFill>
                  <a:srgbClr val="2A8A14"/>
                </a:solidFill>
              </a:rPr>
              <a:t>Red River – East &amp; West</a:t>
            </a:r>
          </a:p>
          <a:p>
            <a:pPr algn="ctr"/>
            <a:r>
              <a:rPr lang="en-US" sz="1200" dirty="0" smtClean="0">
                <a:solidFill>
                  <a:srgbClr val="2A8A14"/>
                </a:solidFill>
              </a:rPr>
              <a:t>Scheduled: 2014</a:t>
            </a:r>
            <a:endParaRPr lang="en-US" sz="1200" dirty="0">
              <a:solidFill>
                <a:srgbClr val="2A8A14"/>
              </a:solidFill>
            </a:endParaRPr>
          </a:p>
        </p:txBody>
      </p:sp>
      <p:cxnSp>
        <p:nvCxnSpPr>
          <p:cNvPr id="35" name="Straight Connector 34"/>
          <p:cNvCxnSpPr/>
          <p:nvPr/>
        </p:nvCxnSpPr>
        <p:spPr>
          <a:xfrm flipH="1">
            <a:off x="1577481" y="2950696"/>
            <a:ext cx="73294" cy="316722"/>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50775" y="2950696"/>
            <a:ext cx="103896" cy="158361"/>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143000" y="3646598"/>
            <a:ext cx="987693" cy="51593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449287" y="3429000"/>
            <a:ext cx="681406" cy="73353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13581" y="4849469"/>
            <a:ext cx="125867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BB0301 – 7 miles</a:t>
            </a:r>
          </a:p>
          <a:p>
            <a:pPr algn="ctr"/>
            <a:r>
              <a:rPr lang="en-US" sz="1200" dirty="0" smtClean="0">
                <a:solidFill>
                  <a:srgbClr val="2A8A14"/>
                </a:solidFill>
              </a:rPr>
              <a:t>Texas - Hwy. 108 </a:t>
            </a:r>
          </a:p>
          <a:p>
            <a:pPr algn="ctr"/>
            <a:r>
              <a:rPr lang="en-US" sz="1200" dirty="0" smtClean="0">
                <a:solidFill>
                  <a:srgbClr val="2A8A14"/>
                </a:solidFill>
              </a:rPr>
              <a:t>Scheduled: 2015</a:t>
            </a:r>
            <a:endParaRPr lang="en-US" sz="1200" dirty="0">
              <a:solidFill>
                <a:srgbClr val="2A8A14"/>
              </a:solidFill>
            </a:endParaRPr>
          </a:p>
        </p:txBody>
      </p:sp>
      <p:cxnSp>
        <p:nvCxnSpPr>
          <p:cNvPr id="56" name="Straight Connector 55"/>
          <p:cNvCxnSpPr/>
          <p:nvPr/>
        </p:nvCxnSpPr>
        <p:spPr>
          <a:xfrm>
            <a:off x="740260" y="3904566"/>
            <a:ext cx="709027" cy="92630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43000" y="3646598"/>
            <a:ext cx="306287" cy="1174435"/>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327782" y="3472601"/>
            <a:ext cx="177644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BB0302 – 4 miles</a:t>
            </a:r>
          </a:p>
          <a:p>
            <a:pPr algn="ctr"/>
            <a:r>
              <a:rPr lang="en-US" sz="1200" dirty="0" smtClean="0">
                <a:solidFill>
                  <a:srgbClr val="2A8A14"/>
                </a:solidFill>
              </a:rPr>
              <a:t>Hwy. 67 – W. of Red River</a:t>
            </a:r>
          </a:p>
          <a:p>
            <a:pPr algn="ctr"/>
            <a:r>
              <a:rPr lang="en-US" sz="1200" dirty="0" smtClean="0">
                <a:solidFill>
                  <a:srgbClr val="2A8A14"/>
                </a:solidFill>
              </a:rPr>
              <a:t>Scheduled: 2016</a:t>
            </a:r>
            <a:endParaRPr lang="en-US" sz="1200" dirty="0">
              <a:solidFill>
                <a:srgbClr val="2A8A14"/>
              </a:solidFill>
            </a:endParaRPr>
          </a:p>
        </p:txBody>
      </p:sp>
      <p:cxnSp>
        <p:nvCxnSpPr>
          <p:cNvPr id="61" name="Straight Connector 60"/>
          <p:cNvCxnSpPr/>
          <p:nvPr/>
        </p:nvCxnSpPr>
        <p:spPr>
          <a:xfrm>
            <a:off x="1449287" y="3429000"/>
            <a:ext cx="878495" cy="47556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601687" y="3267418"/>
            <a:ext cx="724333" cy="637148"/>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025554" y="2826270"/>
            <a:ext cx="1422057"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BB0305 – 4 miles</a:t>
            </a:r>
          </a:p>
          <a:p>
            <a:pPr algn="ctr"/>
            <a:r>
              <a:rPr lang="en-US" sz="1200" dirty="0" smtClean="0">
                <a:solidFill>
                  <a:srgbClr val="2A8A14"/>
                </a:solidFill>
              </a:rPr>
              <a:t>Hwy. 67 – Sheppard</a:t>
            </a:r>
          </a:p>
          <a:p>
            <a:pPr algn="ctr"/>
            <a:r>
              <a:rPr lang="en-US" sz="1200" dirty="0" smtClean="0">
                <a:solidFill>
                  <a:srgbClr val="2A8A14"/>
                </a:solidFill>
              </a:rPr>
              <a:t>Scheduled: 2016</a:t>
            </a:r>
            <a:endParaRPr lang="en-US" sz="1200" dirty="0">
              <a:solidFill>
                <a:srgbClr val="2A8A14"/>
              </a:solidFill>
            </a:endParaRPr>
          </a:p>
        </p:txBody>
      </p:sp>
      <p:cxnSp>
        <p:nvCxnSpPr>
          <p:cNvPr id="69" name="Straight Connector 68"/>
          <p:cNvCxnSpPr/>
          <p:nvPr/>
        </p:nvCxnSpPr>
        <p:spPr>
          <a:xfrm>
            <a:off x="1806814" y="3149435"/>
            <a:ext cx="2218740" cy="187532"/>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44915" y="3087046"/>
            <a:ext cx="1963815" cy="249921"/>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74495" y="2173798"/>
            <a:ext cx="1483868"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BB0307 </a:t>
            </a:r>
          </a:p>
          <a:p>
            <a:pPr algn="ctr"/>
            <a:r>
              <a:rPr lang="en-US" sz="1200" dirty="0" smtClean="0">
                <a:solidFill>
                  <a:srgbClr val="2A8A14"/>
                </a:solidFill>
              </a:rPr>
              <a:t>Hwy. 278 – Hwy. 299</a:t>
            </a:r>
          </a:p>
          <a:p>
            <a:pPr algn="ctr"/>
            <a:r>
              <a:rPr lang="en-US" sz="1200" dirty="0" smtClean="0">
                <a:solidFill>
                  <a:srgbClr val="2A8A14"/>
                </a:solidFill>
              </a:rPr>
              <a:t>Scheduled: TBD</a:t>
            </a:r>
            <a:endParaRPr lang="en-US" sz="1200" dirty="0">
              <a:solidFill>
                <a:srgbClr val="2A8A14"/>
              </a:solidFill>
            </a:endParaRPr>
          </a:p>
        </p:txBody>
      </p:sp>
      <p:cxnSp>
        <p:nvCxnSpPr>
          <p:cNvPr id="76" name="Straight Connector 75"/>
          <p:cNvCxnSpPr/>
          <p:nvPr/>
        </p:nvCxnSpPr>
        <p:spPr>
          <a:xfrm flipV="1">
            <a:off x="2590800" y="2621207"/>
            <a:ext cx="2471555" cy="205063"/>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171795" y="2438400"/>
            <a:ext cx="1884771" cy="15855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731341" y="1963119"/>
            <a:ext cx="1398867" cy="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896223" y="1799572"/>
            <a:ext cx="1233985" cy="155453"/>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419400" y="843163"/>
            <a:ext cx="2277931"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BB1101</a:t>
            </a:r>
          </a:p>
          <a:p>
            <a:pPr algn="ctr"/>
            <a:r>
              <a:rPr lang="en-US" sz="1200" dirty="0" err="1" smtClean="0">
                <a:solidFill>
                  <a:srgbClr val="2A8A14"/>
                </a:solidFill>
              </a:rPr>
              <a:t>Boughton</a:t>
            </a:r>
            <a:r>
              <a:rPr lang="en-US" sz="1200" dirty="0" smtClean="0">
                <a:solidFill>
                  <a:srgbClr val="2A8A14"/>
                </a:solidFill>
              </a:rPr>
              <a:t> Rd. – Gurdon Rest Area</a:t>
            </a:r>
          </a:p>
          <a:p>
            <a:pPr algn="ctr"/>
            <a:r>
              <a:rPr lang="en-US" sz="1200" dirty="0" smtClean="0">
                <a:solidFill>
                  <a:srgbClr val="2A8A14"/>
                </a:solidFill>
              </a:rPr>
              <a:t>Scheduled: TBD</a:t>
            </a:r>
            <a:endParaRPr lang="en-US" sz="1200" dirty="0">
              <a:solidFill>
                <a:srgbClr val="2A8A14"/>
              </a:solidFill>
            </a:endParaRPr>
          </a:p>
        </p:txBody>
      </p:sp>
      <p:cxnSp>
        <p:nvCxnSpPr>
          <p:cNvPr id="87" name="Straight Connector 86"/>
          <p:cNvCxnSpPr/>
          <p:nvPr/>
        </p:nvCxnSpPr>
        <p:spPr>
          <a:xfrm flipV="1">
            <a:off x="4008730" y="1173666"/>
            <a:ext cx="1410670" cy="625906"/>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184045" y="1173666"/>
            <a:ext cx="1233985" cy="315828"/>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430774" y="301526"/>
            <a:ext cx="1539793" cy="1030054"/>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4714065" y="328565"/>
            <a:ext cx="1256502" cy="662035"/>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88014" y="1489494"/>
            <a:ext cx="2065694"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BB0309</a:t>
            </a:r>
          </a:p>
          <a:p>
            <a:pPr algn="ctr"/>
            <a:r>
              <a:rPr lang="en-US" sz="1200" dirty="0" smtClean="0">
                <a:solidFill>
                  <a:srgbClr val="2A8A14"/>
                </a:solidFill>
              </a:rPr>
              <a:t>E. of Hwy. 371 – </a:t>
            </a:r>
            <a:r>
              <a:rPr lang="en-US" sz="1200" dirty="0" err="1" smtClean="0">
                <a:solidFill>
                  <a:srgbClr val="2A8A14"/>
                </a:solidFill>
              </a:rPr>
              <a:t>Boughton</a:t>
            </a:r>
            <a:r>
              <a:rPr lang="en-US" sz="1200" dirty="0" smtClean="0">
                <a:solidFill>
                  <a:srgbClr val="2A8A14"/>
                </a:solidFill>
              </a:rPr>
              <a:t> Rd.</a:t>
            </a:r>
          </a:p>
          <a:p>
            <a:pPr algn="ctr"/>
            <a:r>
              <a:rPr lang="en-US" sz="1200" dirty="0" smtClean="0">
                <a:solidFill>
                  <a:srgbClr val="2A8A14"/>
                </a:solidFill>
              </a:rPr>
              <a:t>Scheduled: TBD</a:t>
            </a:r>
            <a:endParaRPr lang="en-US" sz="1200" dirty="0">
              <a:solidFill>
                <a:srgbClr val="2A8A14"/>
              </a:solidFill>
            </a:endParaRPr>
          </a:p>
        </p:txBody>
      </p:sp>
      <p:sp>
        <p:nvSpPr>
          <p:cNvPr id="45" name="TextBox 44"/>
          <p:cNvSpPr txBox="1"/>
          <p:nvPr/>
        </p:nvSpPr>
        <p:spPr>
          <a:xfrm>
            <a:off x="5950216" y="154684"/>
            <a:ext cx="1930145"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BB0701</a:t>
            </a:r>
          </a:p>
          <a:p>
            <a:pPr algn="ctr"/>
            <a:r>
              <a:rPr lang="en-US" sz="1200" dirty="0" smtClean="0">
                <a:solidFill>
                  <a:srgbClr val="2A8A14"/>
                </a:solidFill>
              </a:rPr>
              <a:t>Gurdon Rest Area – Hwy. 26</a:t>
            </a:r>
          </a:p>
          <a:p>
            <a:pPr algn="ctr"/>
            <a:r>
              <a:rPr lang="en-US" sz="1200" dirty="0" smtClean="0">
                <a:solidFill>
                  <a:srgbClr val="2A8A14"/>
                </a:solidFill>
              </a:rPr>
              <a:t>Scheduled: TBD</a:t>
            </a:r>
            <a:endParaRPr lang="en-US" sz="1200" dirty="0">
              <a:solidFill>
                <a:srgbClr val="2A8A14"/>
              </a:solidFill>
            </a:endParaRPr>
          </a:p>
        </p:txBody>
      </p:sp>
      <p:sp>
        <p:nvSpPr>
          <p:cNvPr id="46" name="TextBox 45"/>
          <p:cNvSpPr txBox="1"/>
          <p:nvPr/>
        </p:nvSpPr>
        <p:spPr>
          <a:xfrm>
            <a:off x="2018877" y="4162534"/>
            <a:ext cx="1405321" cy="646331"/>
          </a:xfrm>
          <a:prstGeom prst="rect">
            <a:avLst/>
          </a:prstGeom>
          <a:solidFill>
            <a:schemeClr val="bg1"/>
          </a:solidFill>
          <a:ln w="38100">
            <a:solidFill>
              <a:srgbClr val="2F9A16"/>
            </a:solidFill>
          </a:ln>
        </p:spPr>
        <p:txBody>
          <a:bodyPr wrap="none" rtlCol="0">
            <a:spAutoFit/>
          </a:bodyPr>
          <a:lstStyle/>
          <a:p>
            <a:pPr algn="ctr"/>
            <a:r>
              <a:rPr lang="en-US" sz="1200" dirty="0" smtClean="0">
                <a:solidFill>
                  <a:srgbClr val="2A8A14"/>
                </a:solidFill>
              </a:rPr>
              <a:t>BB0310 – 4 miles</a:t>
            </a:r>
          </a:p>
          <a:p>
            <a:pPr algn="ctr"/>
            <a:r>
              <a:rPr lang="en-US" sz="1200" dirty="0" smtClean="0">
                <a:solidFill>
                  <a:srgbClr val="2A8A14"/>
                </a:solidFill>
              </a:rPr>
              <a:t>Hwy. 108 – Hwy. 67</a:t>
            </a:r>
          </a:p>
          <a:p>
            <a:pPr algn="ctr"/>
            <a:r>
              <a:rPr lang="en-US" sz="1200" dirty="0" smtClean="0">
                <a:solidFill>
                  <a:srgbClr val="2A8A14"/>
                </a:solidFill>
              </a:rPr>
              <a:t>Scheduled: 2015</a:t>
            </a:r>
            <a:endParaRPr lang="en-US" sz="1200" dirty="0">
              <a:solidFill>
                <a:srgbClr val="2A8A14"/>
              </a:solidFill>
            </a:endParaRPr>
          </a:p>
        </p:txBody>
      </p:sp>
    </p:spTree>
    <p:extLst>
      <p:ext uri="{BB962C8B-B14F-4D97-AF65-F5344CB8AC3E}">
        <p14:creationId xmlns:p14="http://schemas.microsoft.com/office/powerpoint/2010/main" val="28624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381000" y="170541"/>
            <a:ext cx="6365314" cy="1505857"/>
          </a:xfrm>
          <a:prstGeom prst="rect">
            <a:avLst/>
          </a:prstGeom>
          <a:solidFill>
            <a:srgbClr val="00B050"/>
          </a:solidFill>
          <a:ln w="76200">
            <a:solidFill>
              <a:schemeClr val="bg1"/>
            </a:solidFill>
            <a:miter lim="800000"/>
            <a:headEnd/>
            <a:tailEnd/>
          </a:ln>
          <a:effectLst>
            <a:outerShdw blurRad="508000" dist="228600" dir="3000000" algn="ctr" rotWithShape="0">
              <a:srgbClr val="000000">
                <a:alpha val="87000"/>
              </a:srgbClr>
            </a:outerShdw>
          </a:effectLst>
        </p:spPr>
        <p:txBody>
          <a:bodyPr lIns="92075" tIns="46038" rIns="92075" bIns="46038" anchor="ctr"/>
          <a:lstStyle/>
          <a:p>
            <a:pPr algn="ctr"/>
            <a:r>
              <a:rPr lang="en-US" sz="4800" dirty="0">
                <a:solidFill>
                  <a:prstClr val="white"/>
                </a:solidFill>
                <a:latin typeface="Arial Narrow" pitchFamily="34" charset="0"/>
              </a:rPr>
              <a:t>Recent Voter Approved Programs </a:t>
            </a:r>
          </a:p>
        </p:txBody>
      </p:sp>
      <p:pic>
        <p:nvPicPr>
          <p:cNvPr id="22532" name="Picture 4" descr="votehere.jpg"/>
          <p:cNvPicPr>
            <a:picLocks noChangeAspect="1"/>
          </p:cNvPicPr>
          <p:nvPr/>
        </p:nvPicPr>
        <p:blipFill>
          <a:blip r:embed="rId3" cstate="print"/>
          <a:srcRect/>
          <a:stretch>
            <a:fillRect/>
          </a:stretch>
        </p:blipFill>
        <p:spPr bwMode="auto">
          <a:xfrm>
            <a:off x="7162800" y="0"/>
            <a:ext cx="1981200" cy="6858000"/>
          </a:xfrm>
          <a:prstGeom prst="rect">
            <a:avLst/>
          </a:prstGeom>
          <a:noFill/>
          <a:ln w="9525">
            <a:noFill/>
            <a:miter lim="800000"/>
            <a:headEnd/>
            <a:tailEnd/>
          </a:ln>
        </p:spPr>
      </p:pic>
      <p:pic>
        <p:nvPicPr>
          <p:cNvPr id="5" name="Picture 4" descr="IRP_Logo_Draft1.png"/>
          <p:cNvPicPr>
            <a:picLocks noChangeAspect="1"/>
          </p:cNvPicPr>
          <p:nvPr/>
        </p:nvPicPr>
        <p:blipFill>
          <a:blip r:embed="rId4" cstate="print"/>
          <a:stretch>
            <a:fillRect/>
          </a:stretch>
        </p:blipFill>
        <p:spPr>
          <a:xfrm>
            <a:off x="3108271" y="2454637"/>
            <a:ext cx="3810000" cy="1625292"/>
          </a:xfrm>
          <a:prstGeom prst="rect">
            <a:avLst/>
          </a:prstGeom>
          <a:effectLst>
            <a:outerShdw sx="1000" sy="1000" algn="ctr" rotWithShape="0">
              <a:srgbClr val="000000"/>
            </a:outerShdw>
          </a:effectLst>
        </p:spPr>
      </p:pic>
      <p:pic>
        <p:nvPicPr>
          <p:cNvPr id="6" name="Picture 5" descr="AHTD CAP logo-cmyk.png"/>
          <p:cNvPicPr>
            <a:picLocks noChangeAspect="1"/>
          </p:cNvPicPr>
          <p:nvPr/>
        </p:nvPicPr>
        <p:blipFill>
          <a:blip r:embed="rId5" cstate="print"/>
          <a:stretch>
            <a:fillRect/>
          </a:stretch>
        </p:blipFill>
        <p:spPr>
          <a:xfrm>
            <a:off x="3144557" y="4833466"/>
            <a:ext cx="3393514" cy="1510095"/>
          </a:xfrm>
          <a:prstGeom prst="rect">
            <a:avLst/>
          </a:prstGeom>
        </p:spPr>
      </p:pic>
      <p:sp>
        <p:nvSpPr>
          <p:cNvPr id="8" name="TextBox 7"/>
          <p:cNvSpPr txBox="1"/>
          <p:nvPr/>
        </p:nvSpPr>
        <p:spPr>
          <a:xfrm>
            <a:off x="0" y="2667118"/>
            <a:ext cx="3352800" cy="1200329"/>
          </a:xfrm>
          <a:prstGeom prst="rect">
            <a:avLst/>
          </a:prstGeom>
          <a:noFill/>
        </p:spPr>
        <p:txBody>
          <a:bodyPr wrap="square" rtlCol="0">
            <a:spAutoFit/>
          </a:bodyPr>
          <a:lstStyle/>
          <a:p>
            <a:pPr algn="ctr"/>
            <a:r>
              <a:rPr lang="en-US" sz="3600" b="1" dirty="0" smtClean="0">
                <a:solidFill>
                  <a:srgbClr val="C00000"/>
                </a:solidFill>
              </a:rPr>
              <a:t>November</a:t>
            </a:r>
          </a:p>
          <a:p>
            <a:pPr algn="ctr"/>
            <a:r>
              <a:rPr lang="en-US" sz="3600" b="1" dirty="0" smtClean="0">
                <a:solidFill>
                  <a:srgbClr val="C00000"/>
                </a:solidFill>
              </a:rPr>
              <a:t> 2011</a:t>
            </a:r>
            <a:endParaRPr lang="en-US" sz="3600" b="1" dirty="0">
              <a:solidFill>
                <a:srgbClr val="C00000"/>
              </a:solidFill>
            </a:endParaRPr>
          </a:p>
        </p:txBody>
      </p:sp>
      <p:sp>
        <p:nvSpPr>
          <p:cNvPr id="9" name="TextBox 8"/>
          <p:cNvSpPr txBox="1"/>
          <p:nvPr/>
        </p:nvSpPr>
        <p:spPr>
          <a:xfrm>
            <a:off x="0" y="4988348"/>
            <a:ext cx="3352800" cy="1200329"/>
          </a:xfrm>
          <a:prstGeom prst="rect">
            <a:avLst/>
          </a:prstGeom>
          <a:noFill/>
        </p:spPr>
        <p:txBody>
          <a:bodyPr wrap="square" rtlCol="0">
            <a:spAutoFit/>
          </a:bodyPr>
          <a:lstStyle/>
          <a:p>
            <a:pPr algn="ctr"/>
            <a:r>
              <a:rPr lang="en-US" sz="3600" b="1" dirty="0" smtClean="0">
                <a:solidFill>
                  <a:srgbClr val="C00000"/>
                </a:solidFill>
              </a:rPr>
              <a:t>November</a:t>
            </a:r>
          </a:p>
          <a:p>
            <a:pPr algn="ctr"/>
            <a:r>
              <a:rPr lang="en-US" sz="3600" b="1" dirty="0" smtClean="0">
                <a:solidFill>
                  <a:srgbClr val="C00000"/>
                </a:solidFill>
              </a:rPr>
              <a:t> 2012</a:t>
            </a:r>
            <a:endParaRPr lang="en-US" sz="3600" b="1" dirty="0">
              <a:solidFill>
                <a:srgbClr val="C00000"/>
              </a:solidFill>
            </a:endParaRPr>
          </a:p>
        </p:txBody>
      </p:sp>
    </p:spTree>
    <p:extLst>
      <p:ext uri="{BB962C8B-B14F-4D97-AF65-F5344CB8AC3E}">
        <p14:creationId xmlns:p14="http://schemas.microsoft.com/office/powerpoint/2010/main" val="3682846040"/>
      </p:ext>
    </p:extLst>
  </p:cSld>
  <p:clrMapOvr>
    <a:masterClrMapping/>
  </p:clrMapOvr>
  <p:transition spd="med">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4" t="74203" r="55652" b="4927"/>
          <a:stretch/>
        </p:blipFill>
        <p:spPr bwMode="auto">
          <a:xfrm>
            <a:off x="0" y="0"/>
            <a:ext cx="9117495" cy="68513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sp>
        <p:nvSpPr>
          <p:cNvPr id="7" name="Rectangle 6"/>
          <p:cNvSpPr/>
          <p:nvPr/>
        </p:nvSpPr>
        <p:spPr>
          <a:xfrm>
            <a:off x="7924797" y="4858353"/>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8790" y="4913016"/>
            <a:ext cx="805074" cy="80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5138" y="660088"/>
            <a:ext cx="2215286"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79 Passing Lanes</a:t>
            </a:r>
          </a:p>
          <a:p>
            <a:pPr algn="ctr"/>
            <a:r>
              <a:rPr lang="en-US" dirty="0" smtClean="0">
                <a:solidFill>
                  <a:srgbClr val="2F9A16"/>
                </a:solidFill>
              </a:rPr>
              <a:t>5 miles</a:t>
            </a:r>
          </a:p>
          <a:p>
            <a:pPr algn="ctr"/>
            <a:r>
              <a:rPr lang="en-US" dirty="0" smtClean="0">
                <a:solidFill>
                  <a:srgbClr val="2F9A16"/>
                </a:solidFill>
              </a:rPr>
              <a:t>Magnolia – Camden</a:t>
            </a:r>
          </a:p>
          <a:p>
            <a:pPr algn="ctr"/>
            <a:r>
              <a:rPr lang="en-US" dirty="0" smtClean="0">
                <a:solidFill>
                  <a:srgbClr val="2F9A16"/>
                </a:solidFill>
              </a:rPr>
              <a:t>Scheduled: 2015</a:t>
            </a:r>
          </a:p>
          <a:p>
            <a:pPr algn="ctr"/>
            <a:r>
              <a:rPr lang="en-US" dirty="0" smtClean="0">
                <a:solidFill>
                  <a:srgbClr val="2F9A16"/>
                </a:solidFill>
              </a:rPr>
              <a:t>70366 </a:t>
            </a:r>
            <a:endParaRPr lang="en-US" dirty="0"/>
          </a:p>
        </p:txBody>
      </p:sp>
      <p:cxnSp>
        <p:nvCxnSpPr>
          <p:cNvPr id="11" name="Straight Connector 10"/>
          <p:cNvCxnSpPr/>
          <p:nvPr/>
        </p:nvCxnSpPr>
        <p:spPr>
          <a:xfrm>
            <a:off x="1715889" y="2130790"/>
            <a:ext cx="189111" cy="1294897"/>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15889" y="2130790"/>
            <a:ext cx="1713111" cy="38381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6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4" t="74203" r="55652" b="4927"/>
          <a:stretch/>
        </p:blipFill>
        <p:spPr bwMode="auto">
          <a:xfrm>
            <a:off x="0" y="0"/>
            <a:ext cx="9117495" cy="68513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sp>
        <p:nvSpPr>
          <p:cNvPr id="7" name="Rectangle 6"/>
          <p:cNvSpPr/>
          <p:nvPr/>
        </p:nvSpPr>
        <p:spPr>
          <a:xfrm>
            <a:off x="7924797" y="4858353"/>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518" y="4925743"/>
            <a:ext cx="779619" cy="779619"/>
          </a:xfrm>
          <a:prstGeom prst="rect">
            <a:avLst/>
          </a:prstGeom>
        </p:spPr>
      </p:pic>
      <p:sp>
        <p:nvSpPr>
          <p:cNvPr id="10" name="TextBox 9"/>
          <p:cNvSpPr txBox="1"/>
          <p:nvPr/>
        </p:nvSpPr>
        <p:spPr>
          <a:xfrm>
            <a:off x="2514600" y="2687023"/>
            <a:ext cx="2180149"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Widening</a:t>
            </a:r>
          </a:p>
          <a:p>
            <a:pPr algn="ctr"/>
            <a:r>
              <a:rPr lang="en-US" dirty="0" smtClean="0">
                <a:solidFill>
                  <a:srgbClr val="2F9A16"/>
                </a:solidFill>
              </a:rPr>
              <a:t>4 miles</a:t>
            </a:r>
          </a:p>
          <a:p>
            <a:pPr algn="ctr"/>
            <a:r>
              <a:rPr lang="en-US" dirty="0" smtClean="0">
                <a:solidFill>
                  <a:srgbClr val="2F9A16"/>
                </a:solidFill>
              </a:rPr>
              <a:t>Hwy 79  - Co. Rd. 525</a:t>
            </a:r>
          </a:p>
          <a:p>
            <a:pPr algn="ctr"/>
            <a:r>
              <a:rPr lang="en-US" dirty="0" smtClean="0">
                <a:solidFill>
                  <a:srgbClr val="2F9A16"/>
                </a:solidFill>
              </a:rPr>
              <a:t>Scheduled: 2015</a:t>
            </a:r>
          </a:p>
          <a:p>
            <a:pPr algn="ctr"/>
            <a:r>
              <a:rPr lang="en-US" dirty="0" smtClean="0">
                <a:solidFill>
                  <a:srgbClr val="2F9A16"/>
                </a:solidFill>
              </a:rPr>
              <a:t>70365 </a:t>
            </a:r>
            <a:endParaRPr lang="en-US" dirty="0"/>
          </a:p>
        </p:txBody>
      </p:sp>
      <p:cxnSp>
        <p:nvCxnSpPr>
          <p:cNvPr id="4" name="Straight Connector 3"/>
          <p:cNvCxnSpPr/>
          <p:nvPr/>
        </p:nvCxnSpPr>
        <p:spPr>
          <a:xfrm flipH="1">
            <a:off x="1447800" y="3657600"/>
            <a:ext cx="1066800" cy="6858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600200" y="3657600"/>
            <a:ext cx="914400" cy="9906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551801"/>
            <a:ext cx="1852109"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82 Widening</a:t>
            </a:r>
          </a:p>
          <a:p>
            <a:pPr algn="ctr"/>
            <a:r>
              <a:rPr lang="en-US" dirty="0" smtClean="0">
                <a:solidFill>
                  <a:schemeClr val="accent1"/>
                </a:solidFill>
              </a:rPr>
              <a:t>9 miles</a:t>
            </a:r>
          </a:p>
          <a:p>
            <a:pPr algn="ctr"/>
            <a:r>
              <a:rPr lang="en-US" dirty="0" smtClean="0">
                <a:solidFill>
                  <a:schemeClr val="accent1"/>
                </a:solidFill>
              </a:rPr>
              <a:t>Hwy. 98 – Hwy 79</a:t>
            </a:r>
          </a:p>
          <a:p>
            <a:pPr algn="ctr"/>
            <a:r>
              <a:rPr lang="en-US" dirty="0" smtClean="0">
                <a:solidFill>
                  <a:schemeClr val="accent1"/>
                </a:solidFill>
              </a:rPr>
              <a:t>Scheduled: 2017</a:t>
            </a:r>
          </a:p>
          <a:p>
            <a:pPr algn="ctr"/>
            <a:r>
              <a:rPr lang="en-US" dirty="0" smtClean="0">
                <a:solidFill>
                  <a:schemeClr val="accent1"/>
                </a:solidFill>
              </a:rPr>
              <a:t>CA0705</a:t>
            </a:r>
            <a:endParaRPr lang="en-US" dirty="0">
              <a:solidFill>
                <a:schemeClr val="accent1"/>
              </a:solidFill>
            </a:endParaRPr>
          </a:p>
        </p:txBody>
      </p:sp>
      <p:cxnSp>
        <p:nvCxnSpPr>
          <p:cNvPr id="18" name="Straight Connector 17"/>
          <p:cNvCxnSpPr/>
          <p:nvPr/>
        </p:nvCxnSpPr>
        <p:spPr>
          <a:xfrm flipH="1">
            <a:off x="533400" y="3009900"/>
            <a:ext cx="762000" cy="8763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95400" y="3029129"/>
            <a:ext cx="152400" cy="11352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5215442"/>
            <a:ext cx="2223557"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82 Widening</a:t>
            </a:r>
          </a:p>
          <a:p>
            <a:pPr algn="ctr"/>
            <a:r>
              <a:rPr lang="en-US" dirty="0" smtClean="0">
                <a:solidFill>
                  <a:schemeClr val="accent1"/>
                </a:solidFill>
              </a:rPr>
              <a:t>7 miles</a:t>
            </a:r>
          </a:p>
          <a:p>
            <a:pPr algn="ctr"/>
            <a:r>
              <a:rPr lang="en-US" dirty="0" smtClean="0">
                <a:solidFill>
                  <a:schemeClr val="accent1"/>
                </a:solidFill>
              </a:rPr>
              <a:t>Hwy. 82B – Westward</a:t>
            </a:r>
          </a:p>
          <a:p>
            <a:pPr algn="ctr"/>
            <a:r>
              <a:rPr lang="en-US" dirty="0" smtClean="0">
                <a:solidFill>
                  <a:schemeClr val="accent1"/>
                </a:solidFill>
              </a:rPr>
              <a:t>Scheduled: 2016</a:t>
            </a:r>
          </a:p>
          <a:p>
            <a:pPr algn="ctr"/>
            <a:r>
              <a:rPr lang="en-US" dirty="0" smtClean="0">
                <a:solidFill>
                  <a:schemeClr val="accent1"/>
                </a:solidFill>
              </a:rPr>
              <a:t>CA0706</a:t>
            </a:r>
            <a:endParaRPr lang="en-US" dirty="0">
              <a:solidFill>
                <a:schemeClr val="accent1"/>
              </a:solidFill>
            </a:endParaRPr>
          </a:p>
        </p:txBody>
      </p:sp>
      <p:cxnSp>
        <p:nvCxnSpPr>
          <p:cNvPr id="25" name="Straight Connector 24"/>
          <p:cNvCxnSpPr/>
          <p:nvPr/>
        </p:nvCxnSpPr>
        <p:spPr>
          <a:xfrm flipH="1">
            <a:off x="3604674" y="4945621"/>
            <a:ext cx="586326" cy="759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04674" y="5098021"/>
            <a:ext cx="1348326" cy="6747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88326" y="5218755"/>
            <a:ext cx="1864357"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Widening</a:t>
            </a:r>
          </a:p>
          <a:p>
            <a:pPr algn="ctr"/>
            <a:r>
              <a:rPr lang="en-US" dirty="0" smtClean="0">
                <a:solidFill>
                  <a:srgbClr val="2F9A16"/>
                </a:solidFill>
              </a:rPr>
              <a:t>5 miles</a:t>
            </a:r>
          </a:p>
          <a:p>
            <a:pPr algn="ctr"/>
            <a:r>
              <a:rPr lang="en-US" dirty="0" smtClean="0">
                <a:solidFill>
                  <a:srgbClr val="2F9A16"/>
                </a:solidFill>
              </a:rPr>
              <a:t>Hwy 82B/167B </a:t>
            </a:r>
          </a:p>
          <a:p>
            <a:pPr algn="ctr"/>
            <a:r>
              <a:rPr lang="en-US" dirty="0" smtClean="0">
                <a:solidFill>
                  <a:srgbClr val="2F9A16"/>
                </a:solidFill>
              </a:rPr>
              <a:t>Scheduled: 2016</a:t>
            </a:r>
          </a:p>
          <a:p>
            <a:pPr algn="ctr"/>
            <a:r>
              <a:rPr lang="en-US" dirty="0" smtClean="0">
                <a:solidFill>
                  <a:srgbClr val="2F9A16"/>
                </a:solidFill>
              </a:rPr>
              <a:t>70367 </a:t>
            </a:r>
            <a:endParaRPr lang="en-US" dirty="0"/>
          </a:p>
        </p:txBody>
      </p:sp>
      <p:cxnSp>
        <p:nvCxnSpPr>
          <p:cNvPr id="31" name="Straight Connector 30"/>
          <p:cNvCxnSpPr/>
          <p:nvPr/>
        </p:nvCxnSpPr>
        <p:spPr>
          <a:xfrm>
            <a:off x="5105400" y="5109617"/>
            <a:ext cx="582926" cy="9906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473147" y="5210062"/>
            <a:ext cx="107589" cy="747357"/>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82013" y="3897692"/>
            <a:ext cx="1742785" cy="1200329"/>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a:t>
            </a:r>
          </a:p>
          <a:p>
            <a:pPr algn="ctr"/>
            <a:r>
              <a:rPr lang="en-US" dirty="0" smtClean="0">
                <a:solidFill>
                  <a:srgbClr val="2F9A16"/>
                </a:solidFill>
              </a:rPr>
              <a:t>Railroad Bridge</a:t>
            </a:r>
          </a:p>
          <a:p>
            <a:pPr algn="ctr"/>
            <a:r>
              <a:rPr lang="en-US" dirty="0" smtClean="0">
                <a:solidFill>
                  <a:srgbClr val="2F9A16"/>
                </a:solidFill>
              </a:rPr>
              <a:t>Scheduled: 2016</a:t>
            </a:r>
          </a:p>
          <a:p>
            <a:pPr algn="ctr"/>
            <a:r>
              <a:rPr lang="en-US" dirty="0" smtClean="0">
                <a:solidFill>
                  <a:srgbClr val="2F9A16"/>
                </a:solidFill>
              </a:rPr>
              <a:t>70377 </a:t>
            </a:r>
            <a:endParaRPr lang="en-US" dirty="0"/>
          </a:p>
        </p:txBody>
      </p:sp>
      <p:cxnSp>
        <p:nvCxnSpPr>
          <p:cNvPr id="37" name="Straight Connector 36"/>
          <p:cNvCxnSpPr/>
          <p:nvPr/>
        </p:nvCxnSpPr>
        <p:spPr>
          <a:xfrm flipV="1">
            <a:off x="5396863" y="4659651"/>
            <a:ext cx="785150" cy="43837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13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South_SW.tiff"/>
          <p:cNvPicPr>
            <a:picLocks noChangeAspect="1" noChangeArrowheads="1"/>
          </p:cNvPicPr>
          <p:nvPr/>
        </p:nvPicPr>
        <p:blipFill rotWithShape="1">
          <a:blip r:embed="rId3">
            <a:extLst>
              <a:ext uri="{28A0092B-C50C-407E-A947-70E740481C1C}">
                <a14:useLocalDpi xmlns:a14="http://schemas.microsoft.com/office/drawing/2010/main" val="0"/>
              </a:ext>
            </a:extLst>
          </a:blip>
          <a:srcRect l="18459" t="49251" r="56940" b="232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495800"/>
            <a:ext cx="1864357" cy="1477328"/>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F9A16"/>
                </a:solidFill>
              </a:rPr>
              <a:t>Hwy 82 Widening</a:t>
            </a:r>
          </a:p>
          <a:p>
            <a:pPr algn="ctr"/>
            <a:r>
              <a:rPr lang="en-US" dirty="0" smtClean="0">
                <a:solidFill>
                  <a:srgbClr val="2F9A16"/>
                </a:solidFill>
              </a:rPr>
              <a:t>2 miles</a:t>
            </a:r>
          </a:p>
          <a:p>
            <a:pPr algn="ctr"/>
            <a:r>
              <a:rPr lang="en-US" dirty="0" smtClean="0">
                <a:solidFill>
                  <a:srgbClr val="2F9A16"/>
                </a:solidFill>
              </a:rPr>
              <a:t>Stamps </a:t>
            </a:r>
          </a:p>
          <a:p>
            <a:pPr algn="ctr"/>
            <a:r>
              <a:rPr lang="en-US" dirty="0" smtClean="0">
                <a:solidFill>
                  <a:srgbClr val="2F9A16"/>
                </a:solidFill>
              </a:rPr>
              <a:t>Scheduled: 2016</a:t>
            </a:r>
          </a:p>
          <a:p>
            <a:pPr algn="ctr"/>
            <a:r>
              <a:rPr lang="en-US" dirty="0" smtClean="0">
                <a:solidFill>
                  <a:srgbClr val="2F9A16"/>
                </a:solidFill>
              </a:rPr>
              <a:t>30343 </a:t>
            </a:r>
            <a:endParaRPr lang="en-US" dirty="0"/>
          </a:p>
        </p:txBody>
      </p:sp>
      <p:sp>
        <p:nvSpPr>
          <p:cNvPr id="4" name="Rectangle 3"/>
          <p:cNvSpPr/>
          <p:nvPr/>
        </p:nvSpPr>
        <p:spPr>
          <a:xfrm>
            <a:off x="7924797" y="4858353"/>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518" y="4925743"/>
            <a:ext cx="779619" cy="779619"/>
          </a:xfrm>
          <a:prstGeom prst="rect">
            <a:avLst/>
          </a:prstGeom>
        </p:spPr>
      </p:pic>
      <p:sp>
        <p:nvSpPr>
          <p:cNvPr id="6" name="TextBox 5"/>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cxnSp>
        <p:nvCxnSpPr>
          <p:cNvPr id="7" name="Straight Connector 6"/>
          <p:cNvCxnSpPr/>
          <p:nvPr/>
        </p:nvCxnSpPr>
        <p:spPr>
          <a:xfrm flipH="1">
            <a:off x="5638800" y="3657600"/>
            <a:ext cx="322578" cy="8382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04178" y="3657600"/>
            <a:ext cx="134622" cy="838200"/>
          </a:xfrm>
          <a:prstGeom prst="line">
            <a:avLst/>
          </a:prstGeom>
          <a:ln w="38100">
            <a:solidFill>
              <a:srgbClr val="2F9A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45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4" t="67460" r="53333" b="8095"/>
          <a:stretch/>
        </p:blipFill>
        <p:spPr bwMode="auto">
          <a:xfrm>
            <a:off x="-10886" y="-10322"/>
            <a:ext cx="9144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4797" y="4835599"/>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689" y="4869889"/>
            <a:ext cx="1057275" cy="845820"/>
          </a:xfrm>
          <a:prstGeom prst="rect">
            <a:avLst/>
          </a:prstGeom>
        </p:spPr>
      </p:pic>
      <p:cxnSp>
        <p:nvCxnSpPr>
          <p:cNvPr id="12" name="Straight Connector 11"/>
          <p:cNvCxnSpPr/>
          <p:nvPr/>
        </p:nvCxnSpPr>
        <p:spPr>
          <a:xfrm flipH="1">
            <a:off x="5638801" y="864632"/>
            <a:ext cx="1176431" cy="102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638800" y="864632"/>
            <a:ext cx="1176432" cy="430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47416" y="125968"/>
            <a:ext cx="2134367"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rgbClr val="0070C0"/>
                </a:solidFill>
              </a:rPr>
              <a:t>Hwy 167 Widening</a:t>
            </a:r>
          </a:p>
          <a:p>
            <a:pPr algn="ctr"/>
            <a:r>
              <a:rPr lang="en-US" dirty="0" smtClean="0">
                <a:solidFill>
                  <a:srgbClr val="0070C0"/>
                </a:solidFill>
              </a:rPr>
              <a:t>6 miles</a:t>
            </a:r>
          </a:p>
          <a:p>
            <a:pPr algn="ctr"/>
            <a:r>
              <a:rPr lang="en-US" dirty="0" smtClean="0">
                <a:solidFill>
                  <a:srgbClr val="0070C0"/>
                </a:solidFill>
              </a:rPr>
              <a:t>Hwy 79  - Southward</a:t>
            </a:r>
          </a:p>
          <a:p>
            <a:pPr algn="ctr"/>
            <a:r>
              <a:rPr lang="en-US" dirty="0" smtClean="0">
                <a:solidFill>
                  <a:srgbClr val="0070C0"/>
                </a:solidFill>
              </a:rPr>
              <a:t>Scheduled: 2018</a:t>
            </a:r>
          </a:p>
          <a:p>
            <a:pPr algn="ctr"/>
            <a:r>
              <a:rPr lang="en-US" dirty="0" smtClean="0">
                <a:solidFill>
                  <a:srgbClr val="0070C0"/>
                </a:solidFill>
              </a:rPr>
              <a:t>CA0704 </a:t>
            </a:r>
            <a:endParaRPr lang="en-US" dirty="0">
              <a:solidFill>
                <a:srgbClr val="0070C0"/>
              </a:solidFill>
            </a:endParaRPr>
          </a:p>
        </p:txBody>
      </p:sp>
      <p:cxnSp>
        <p:nvCxnSpPr>
          <p:cNvPr id="21" name="Straight Connector 20"/>
          <p:cNvCxnSpPr/>
          <p:nvPr/>
        </p:nvCxnSpPr>
        <p:spPr>
          <a:xfrm flipH="1" flipV="1">
            <a:off x="3559629" y="1300843"/>
            <a:ext cx="1621971" cy="68035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581784" y="1300844"/>
            <a:ext cx="1599816" cy="121375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559630" y="2379686"/>
            <a:ext cx="1621970" cy="14365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559629" y="2379686"/>
            <a:ext cx="1599816" cy="8969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215416" y="2602842"/>
            <a:ext cx="1599816" cy="113095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215416" y="2602842"/>
            <a:ext cx="1538403" cy="63018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70708" y="3290241"/>
            <a:ext cx="1957331" cy="1200329"/>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167 Widening</a:t>
            </a:r>
          </a:p>
          <a:p>
            <a:pPr algn="ctr"/>
            <a:r>
              <a:rPr lang="en-US" dirty="0" smtClean="0">
                <a:solidFill>
                  <a:schemeClr val="accent1"/>
                </a:solidFill>
              </a:rPr>
              <a:t>1.4 miles</a:t>
            </a:r>
          </a:p>
          <a:p>
            <a:pPr algn="ctr"/>
            <a:r>
              <a:rPr lang="en-US" dirty="0" smtClean="0">
                <a:solidFill>
                  <a:schemeClr val="accent1"/>
                </a:solidFill>
              </a:rPr>
              <a:t>Scheduled: 2016</a:t>
            </a:r>
          </a:p>
          <a:p>
            <a:pPr algn="ctr"/>
            <a:r>
              <a:rPr lang="en-US" dirty="0" smtClean="0">
                <a:solidFill>
                  <a:schemeClr val="accent1"/>
                </a:solidFill>
              </a:rPr>
              <a:t>CA0701 </a:t>
            </a:r>
            <a:endParaRPr lang="en-US" dirty="0">
              <a:solidFill>
                <a:schemeClr val="accent1"/>
              </a:solidFill>
            </a:endParaRPr>
          </a:p>
        </p:txBody>
      </p:sp>
      <p:cxnSp>
        <p:nvCxnSpPr>
          <p:cNvPr id="44" name="Straight Connector 43"/>
          <p:cNvCxnSpPr/>
          <p:nvPr/>
        </p:nvCxnSpPr>
        <p:spPr>
          <a:xfrm flipH="1">
            <a:off x="5288320" y="3790251"/>
            <a:ext cx="15998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288320" y="3790251"/>
            <a:ext cx="1481827" cy="1721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295400" y="1700065"/>
            <a:ext cx="2286384" cy="1477328"/>
          </a:xfrm>
          <a:prstGeom prst="rect">
            <a:avLst/>
          </a:prstGeom>
          <a:solidFill>
            <a:schemeClr val="bg1"/>
          </a:solidFill>
          <a:ln w="38100">
            <a:solidFill>
              <a:schemeClr val="accent1"/>
            </a:solidFill>
          </a:ln>
        </p:spPr>
        <p:txBody>
          <a:bodyPr wrap="square" rtlCol="0">
            <a:spAutoFit/>
          </a:bodyPr>
          <a:lstStyle/>
          <a:p>
            <a:pPr algn="ctr"/>
            <a:r>
              <a:rPr lang="en-US" dirty="0" smtClean="0">
                <a:solidFill>
                  <a:schemeClr val="accent1"/>
                </a:solidFill>
              </a:rPr>
              <a:t>Hwy 167 Widening</a:t>
            </a:r>
          </a:p>
          <a:p>
            <a:pPr algn="ctr"/>
            <a:r>
              <a:rPr lang="en-US" dirty="0" smtClean="0">
                <a:solidFill>
                  <a:schemeClr val="accent1"/>
                </a:solidFill>
              </a:rPr>
              <a:t>7 miles</a:t>
            </a:r>
          </a:p>
          <a:p>
            <a:pPr algn="ctr"/>
            <a:r>
              <a:rPr lang="en-US" dirty="0" smtClean="0">
                <a:solidFill>
                  <a:schemeClr val="accent1"/>
                </a:solidFill>
              </a:rPr>
              <a:t>Hwy 274  - Northward</a:t>
            </a:r>
          </a:p>
          <a:p>
            <a:pPr algn="ctr"/>
            <a:r>
              <a:rPr lang="en-US" dirty="0" smtClean="0">
                <a:solidFill>
                  <a:schemeClr val="accent1"/>
                </a:solidFill>
              </a:rPr>
              <a:t>Scheduled: 2018</a:t>
            </a:r>
          </a:p>
          <a:p>
            <a:pPr algn="ctr"/>
            <a:r>
              <a:rPr lang="en-US" dirty="0" smtClean="0">
                <a:solidFill>
                  <a:schemeClr val="accent1"/>
                </a:solidFill>
              </a:rPr>
              <a:t>CA0703 </a:t>
            </a:r>
            <a:endParaRPr lang="en-US" dirty="0">
              <a:solidFill>
                <a:schemeClr val="accent1"/>
              </a:solidFill>
            </a:endParaRPr>
          </a:p>
        </p:txBody>
      </p:sp>
      <p:sp>
        <p:nvSpPr>
          <p:cNvPr id="24" name="TextBox 23"/>
          <p:cNvSpPr txBox="1"/>
          <p:nvPr/>
        </p:nvSpPr>
        <p:spPr>
          <a:xfrm>
            <a:off x="6746649" y="1755696"/>
            <a:ext cx="2103140" cy="1477328"/>
          </a:xfrm>
          <a:prstGeom prst="rect">
            <a:avLst/>
          </a:prstGeom>
          <a:solidFill>
            <a:schemeClr val="bg1"/>
          </a:solidFill>
          <a:ln w="38100">
            <a:solidFill>
              <a:schemeClr val="accent1"/>
            </a:solidFill>
          </a:ln>
        </p:spPr>
        <p:txBody>
          <a:bodyPr wrap="none" rtlCol="0">
            <a:spAutoFit/>
          </a:bodyPr>
          <a:lstStyle/>
          <a:p>
            <a:pPr algn="ctr"/>
            <a:r>
              <a:rPr lang="en-US" dirty="0" smtClean="0">
                <a:solidFill>
                  <a:schemeClr val="accent1"/>
                </a:solidFill>
              </a:rPr>
              <a:t>Hwy 167 Widening</a:t>
            </a:r>
          </a:p>
          <a:p>
            <a:pPr algn="ctr"/>
            <a:r>
              <a:rPr lang="en-US" dirty="0" smtClean="0">
                <a:solidFill>
                  <a:schemeClr val="accent1"/>
                </a:solidFill>
              </a:rPr>
              <a:t>5 miles</a:t>
            </a:r>
          </a:p>
          <a:p>
            <a:pPr algn="ctr"/>
            <a:r>
              <a:rPr lang="en-US" dirty="0" smtClean="0">
                <a:solidFill>
                  <a:schemeClr val="accent1"/>
                </a:solidFill>
              </a:rPr>
              <a:t>Hampton – Hwy 274</a:t>
            </a:r>
          </a:p>
          <a:p>
            <a:pPr algn="ctr"/>
            <a:r>
              <a:rPr lang="en-US" dirty="0" smtClean="0">
                <a:solidFill>
                  <a:schemeClr val="accent1"/>
                </a:solidFill>
              </a:rPr>
              <a:t>Scheduled: 2016</a:t>
            </a:r>
          </a:p>
          <a:p>
            <a:pPr algn="ctr"/>
            <a:r>
              <a:rPr lang="en-US" dirty="0" smtClean="0">
                <a:solidFill>
                  <a:schemeClr val="accent1"/>
                </a:solidFill>
              </a:rPr>
              <a:t>CA0702 </a:t>
            </a:r>
            <a:endParaRPr lang="en-US" dirty="0">
              <a:solidFill>
                <a:schemeClr val="accent1"/>
              </a:solidFill>
            </a:endParaRPr>
          </a:p>
        </p:txBody>
      </p:sp>
      <p:sp>
        <p:nvSpPr>
          <p:cNvPr id="25" name="TextBox 24"/>
          <p:cNvSpPr txBox="1"/>
          <p:nvPr/>
        </p:nvSpPr>
        <p:spPr>
          <a:xfrm>
            <a:off x="6815232" y="228600"/>
            <a:ext cx="2219134" cy="1477328"/>
          </a:xfrm>
          <a:prstGeom prst="rect">
            <a:avLst/>
          </a:prstGeom>
          <a:solidFill>
            <a:schemeClr val="bg1"/>
          </a:solidFill>
          <a:ln w="38100">
            <a:solidFill>
              <a:srgbClr val="FF0000"/>
            </a:solidFill>
          </a:ln>
        </p:spPr>
        <p:txBody>
          <a:bodyPr wrap="none" rtlCol="0">
            <a:spAutoFit/>
          </a:bodyPr>
          <a:lstStyle/>
          <a:p>
            <a:pPr algn="ctr"/>
            <a:r>
              <a:rPr lang="en-US" dirty="0" smtClean="0">
                <a:solidFill>
                  <a:srgbClr val="FF0000"/>
                </a:solidFill>
              </a:rPr>
              <a:t>Hwy 167 Widening</a:t>
            </a:r>
          </a:p>
          <a:p>
            <a:pPr algn="ctr"/>
            <a:r>
              <a:rPr lang="en-US" dirty="0" smtClean="0">
                <a:solidFill>
                  <a:srgbClr val="FF0000"/>
                </a:solidFill>
              </a:rPr>
              <a:t>5 miles</a:t>
            </a:r>
          </a:p>
          <a:p>
            <a:pPr algn="ctr"/>
            <a:r>
              <a:rPr lang="en-US" dirty="0" smtClean="0">
                <a:solidFill>
                  <a:srgbClr val="FF0000"/>
                </a:solidFill>
              </a:rPr>
              <a:t>Hwy 273 – Peters Rd. </a:t>
            </a:r>
          </a:p>
          <a:p>
            <a:pPr algn="ctr"/>
            <a:r>
              <a:rPr lang="en-US" dirty="0" smtClean="0">
                <a:solidFill>
                  <a:srgbClr val="FF0000"/>
                </a:solidFill>
              </a:rPr>
              <a:t>Est. Complete: 2015</a:t>
            </a:r>
          </a:p>
          <a:p>
            <a:pPr algn="ctr"/>
            <a:r>
              <a:rPr lang="en-US" dirty="0" smtClean="0">
                <a:solidFill>
                  <a:srgbClr val="FF0000"/>
                </a:solidFill>
              </a:rPr>
              <a:t>70289 </a:t>
            </a:r>
            <a:endParaRPr lang="en-US" dirty="0">
              <a:solidFill>
                <a:srgbClr val="FF0000"/>
              </a:solidFill>
            </a:endParaRPr>
          </a:p>
        </p:txBody>
      </p:sp>
    </p:spTree>
    <p:extLst>
      <p:ext uri="{BB962C8B-B14F-4D97-AF65-F5344CB8AC3E}">
        <p14:creationId xmlns:p14="http://schemas.microsoft.com/office/powerpoint/2010/main" val="43150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4" t="67460" r="53333" b="8095"/>
          <a:stretch/>
        </p:blipFill>
        <p:spPr bwMode="auto">
          <a:xfrm>
            <a:off x="-10886" y="-10322"/>
            <a:ext cx="9144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4797" y="4835599"/>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689" y="4869889"/>
            <a:ext cx="1057275" cy="845820"/>
          </a:xfrm>
          <a:prstGeom prst="rect">
            <a:avLst/>
          </a:prstGeom>
        </p:spPr>
      </p:pic>
      <p:sp>
        <p:nvSpPr>
          <p:cNvPr id="48" name="TextBox 47"/>
          <p:cNvSpPr txBox="1"/>
          <p:nvPr/>
        </p:nvSpPr>
        <p:spPr>
          <a:xfrm>
            <a:off x="7000537" y="1078378"/>
            <a:ext cx="1848519" cy="1292662"/>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5 miles</a:t>
            </a:r>
          </a:p>
          <a:p>
            <a:pPr algn="ctr"/>
            <a:r>
              <a:rPr lang="en-US" sz="1600" dirty="0" smtClean="0">
                <a:solidFill>
                  <a:srgbClr val="2A8A14"/>
                </a:solidFill>
              </a:rPr>
              <a:t>Hwy 172 - Hampton</a:t>
            </a:r>
          </a:p>
          <a:p>
            <a:pPr algn="ctr"/>
            <a:r>
              <a:rPr lang="en-US" sz="1600" dirty="0" smtClean="0">
                <a:solidFill>
                  <a:srgbClr val="2A8A14"/>
                </a:solidFill>
              </a:rPr>
              <a:t>Scheduled: 2016</a:t>
            </a:r>
          </a:p>
          <a:p>
            <a:pPr algn="ctr"/>
            <a:r>
              <a:rPr lang="en-US" sz="1400" dirty="0" smtClean="0">
                <a:solidFill>
                  <a:srgbClr val="2A8A14"/>
                </a:solidFill>
              </a:rPr>
              <a:t>70284 </a:t>
            </a:r>
            <a:endParaRPr lang="en-US" sz="1400" dirty="0">
              <a:solidFill>
                <a:srgbClr val="2A8A14"/>
              </a:solidFill>
            </a:endParaRPr>
          </a:p>
        </p:txBody>
      </p:sp>
      <p:sp>
        <p:nvSpPr>
          <p:cNvPr id="49" name="TextBox 48"/>
          <p:cNvSpPr txBox="1"/>
          <p:nvPr/>
        </p:nvSpPr>
        <p:spPr>
          <a:xfrm>
            <a:off x="6787684" y="2414666"/>
            <a:ext cx="2210477" cy="1292662"/>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4 miles</a:t>
            </a:r>
          </a:p>
          <a:p>
            <a:pPr algn="ctr"/>
            <a:r>
              <a:rPr lang="en-US" sz="1600" dirty="0" smtClean="0">
                <a:solidFill>
                  <a:srgbClr val="2A8A14"/>
                </a:solidFill>
              </a:rPr>
              <a:t>Bangs Slough – Hwy 172</a:t>
            </a:r>
          </a:p>
          <a:p>
            <a:pPr algn="ctr"/>
            <a:r>
              <a:rPr lang="en-US" sz="1600" dirty="0" smtClean="0">
                <a:solidFill>
                  <a:srgbClr val="2A8A14"/>
                </a:solidFill>
              </a:rPr>
              <a:t>Scheduled: 2016</a:t>
            </a:r>
          </a:p>
          <a:p>
            <a:pPr algn="ctr"/>
            <a:r>
              <a:rPr lang="en-US" sz="1400" dirty="0" smtClean="0">
                <a:solidFill>
                  <a:srgbClr val="2A8A14"/>
                </a:solidFill>
              </a:rPr>
              <a:t>70283 </a:t>
            </a:r>
            <a:endParaRPr lang="en-US" sz="1400" dirty="0">
              <a:solidFill>
                <a:srgbClr val="2A8A14"/>
              </a:solidFill>
            </a:endParaRPr>
          </a:p>
        </p:txBody>
      </p:sp>
      <p:cxnSp>
        <p:nvCxnSpPr>
          <p:cNvPr id="3" name="Straight Connector 2"/>
          <p:cNvCxnSpPr>
            <a:stCxn id="48" idx="1"/>
          </p:cNvCxnSpPr>
          <p:nvPr/>
        </p:nvCxnSpPr>
        <p:spPr>
          <a:xfrm flipH="1">
            <a:off x="5231619" y="1724709"/>
            <a:ext cx="1768918" cy="216149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48" idx="1"/>
          </p:cNvCxnSpPr>
          <p:nvPr/>
        </p:nvCxnSpPr>
        <p:spPr>
          <a:xfrm flipH="1">
            <a:off x="5181601" y="1724709"/>
            <a:ext cx="1818936" cy="2672577"/>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49" idx="1"/>
          </p:cNvCxnSpPr>
          <p:nvPr/>
        </p:nvCxnSpPr>
        <p:spPr>
          <a:xfrm flipH="1">
            <a:off x="5181601" y="3060997"/>
            <a:ext cx="1606083" cy="1336289"/>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49" idx="1"/>
          </p:cNvCxnSpPr>
          <p:nvPr/>
        </p:nvCxnSpPr>
        <p:spPr>
          <a:xfrm flipH="1">
            <a:off x="5181601" y="3060997"/>
            <a:ext cx="1606083" cy="1688460"/>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67661" y="4072349"/>
            <a:ext cx="2363980" cy="1354217"/>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3 miles</a:t>
            </a:r>
          </a:p>
          <a:p>
            <a:pPr algn="ctr"/>
            <a:r>
              <a:rPr lang="en-US" sz="1600" dirty="0" smtClean="0">
                <a:solidFill>
                  <a:srgbClr val="2A8A14"/>
                </a:solidFill>
              </a:rPr>
              <a:t>Hwy. 335 – Ouachita River</a:t>
            </a:r>
          </a:p>
          <a:p>
            <a:pPr algn="ctr"/>
            <a:r>
              <a:rPr lang="en-US" sz="1600" dirty="0" smtClean="0">
                <a:solidFill>
                  <a:srgbClr val="2A8A14"/>
                </a:solidFill>
              </a:rPr>
              <a:t>Scheduled: 2014</a:t>
            </a:r>
          </a:p>
          <a:p>
            <a:pPr algn="ctr"/>
            <a:r>
              <a:rPr lang="en-US" sz="1400" dirty="0" smtClean="0">
                <a:solidFill>
                  <a:srgbClr val="2A8A14"/>
                </a:solidFill>
              </a:rPr>
              <a:t>70281</a:t>
            </a:r>
            <a:r>
              <a:rPr lang="en-US" dirty="0" smtClean="0">
                <a:solidFill>
                  <a:srgbClr val="2A8A14"/>
                </a:solidFill>
              </a:rPr>
              <a:t> </a:t>
            </a:r>
            <a:endParaRPr lang="en-US" dirty="0">
              <a:solidFill>
                <a:srgbClr val="2A8A14"/>
              </a:solidFill>
            </a:endParaRPr>
          </a:p>
        </p:txBody>
      </p:sp>
      <p:cxnSp>
        <p:nvCxnSpPr>
          <p:cNvPr id="45" name="Straight Connector 44"/>
          <p:cNvCxnSpPr/>
          <p:nvPr/>
        </p:nvCxnSpPr>
        <p:spPr>
          <a:xfrm flipH="1">
            <a:off x="4561114" y="5292799"/>
            <a:ext cx="1006547" cy="28390"/>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343400" y="5292799"/>
            <a:ext cx="1224261" cy="18079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781042" y="5943600"/>
            <a:ext cx="1224262" cy="290818"/>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4343400" y="5473590"/>
            <a:ext cx="716331" cy="753837"/>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005303" y="5426566"/>
            <a:ext cx="1958678" cy="1354217"/>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Widening</a:t>
            </a:r>
          </a:p>
          <a:p>
            <a:pPr algn="ctr"/>
            <a:r>
              <a:rPr lang="en-US" sz="1600" dirty="0" smtClean="0">
                <a:solidFill>
                  <a:srgbClr val="2A8A14"/>
                </a:solidFill>
              </a:rPr>
              <a:t>5 miles</a:t>
            </a:r>
          </a:p>
          <a:p>
            <a:pPr algn="ctr"/>
            <a:r>
              <a:rPr lang="en-US" sz="1600" dirty="0" smtClean="0">
                <a:solidFill>
                  <a:srgbClr val="2A8A14"/>
                </a:solidFill>
              </a:rPr>
              <a:t>El Dorado – Hwy. 335</a:t>
            </a:r>
          </a:p>
          <a:p>
            <a:pPr algn="ctr"/>
            <a:r>
              <a:rPr lang="en-US" sz="1600" dirty="0" smtClean="0">
                <a:solidFill>
                  <a:srgbClr val="2A8A14"/>
                </a:solidFill>
              </a:rPr>
              <a:t>Scheduled: 2014</a:t>
            </a:r>
          </a:p>
          <a:p>
            <a:pPr algn="ctr"/>
            <a:r>
              <a:rPr lang="en-US" sz="1400" dirty="0" smtClean="0">
                <a:solidFill>
                  <a:srgbClr val="2A8A14"/>
                </a:solidFill>
              </a:rPr>
              <a:t>70280</a:t>
            </a:r>
            <a:r>
              <a:rPr lang="en-US" dirty="0" smtClean="0">
                <a:solidFill>
                  <a:srgbClr val="2A8A14"/>
                </a:solidFill>
              </a:rPr>
              <a:t> </a:t>
            </a:r>
            <a:endParaRPr lang="en-US" dirty="0">
              <a:solidFill>
                <a:srgbClr val="2A8A14"/>
              </a:solidFill>
            </a:endParaRPr>
          </a:p>
        </p:txBody>
      </p:sp>
      <p:sp>
        <p:nvSpPr>
          <p:cNvPr id="59" name="TextBox 58"/>
          <p:cNvSpPr txBox="1"/>
          <p:nvPr/>
        </p:nvSpPr>
        <p:spPr>
          <a:xfrm>
            <a:off x="2574766" y="2551010"/>
            <a:ext cx="1983428" cy="1107996"/>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167 </a:t>
            </a:r>
          </a:p>
          <a:p>
            <a:pPr algn="ctr"/>
            <a:r>
              <a:rPr lang="en-US" sz="1600" dirty="0" smtClean="0">
                <a:solidFill>
                  <a:srgbClr val="2A8A14"/>
                </a:solidFill>
              </a:rPr>
              <a:t>Ouachita River Bridge</a:t>
            </a:r>
          </a:p>
          <a:p>
            <a:pPr algn="ctr"/>
            <a:r>
              <a:rPr lang="en-US" sz="1600" dirty="0" smtClean="0">
                <a:solidFill>
                  <a:srgbClr val="2A8A14"/>
                </a:solidFill>
              </a:rPr>
              <a:t>Scheduled: 2014</a:t>
            </a:r>
          </a:p>
          <a:p>
            <a:pPr algn="ctr"/>
            <a:r>
              <a:rPr lang="en-US" sz="1400" dirty="0" smtClean="0">
                <a:solidFill>
                  <a:srgbClr val="2A8A14"/>
                </a:solidFill>
              </a:rPr>
              <a:t>70282</a:t>
            </a:r>
            <a:r>
              <a:rPr lang="en-US" dirty="0" smtClean="0">
                <a:solidFill>
                  <a:srgbClr val="2A8A14"/>
                </a:solidFill>
              </a:rPr>
              <a:t> </a:t>
            </a:r>
            <a:endParaRPr lang="en-US" dirty="0">
              <a:solidFill>
                <a:srgbClr val="2A8A14"/>
              </a:solidFill>
            </a:endParaRPr>
          </a:p>
        </p:txBody>
      </p:sp>
      <p:cxnSp>
        <p:nvCxnSpPr>
          <p:cNvPr id="60" name="Straight Connector 59"/>
          <p:cNvCxnSpPr/>
          <p:nvPr/>
        </p:nvCxnSpPr>
        <p:spPr>
          <a:xfrm>
            <a:off x="3588251" y="3659006"/>
            <a:ext cx="1113314" cy="1633793"/>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97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Jeff Whatley\Texarkana\HighwayPlan_All_E_Current.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34" t="67460" r="53333" b="8095"/>
          <a:stretch/>
        </p:blipFill>
        <p:spPr bwMode="auto">
          <a:xfrm>
            <a:off x="-10886" y="-10322"/>
            <a:ext cx="9144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4797" y="4835599"/>
            <a:ext cx="1133061"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4798" y="5772753"/>
            <a:ext cx="1133061" cy="923330"/>
          </a:xfrm>
          <a:prstGeom prst="rect">
            <a:avLst/>
          </a:prstGeom>
          <a:solidFill>
            <a:schemeClr val="bg1"/>
          </a:solidFill>
          <a:ln>
            <a:solidFill>
              <a:schemeClr val="tx1"/>
            </a:solidFill>
          </a:ln>
        </p:spPr>
        <p:txBody>
          <a:bodyPr wrap="square" rtlCol="0">
            <a:spAutoFit/>
          </a:bodyPr>
          <a:lstStyle/>
          <a:p>
            <a:pPr algn="ctr"/>
            <a:r>
              <a:rPr lang="en-US" b="1" u="sng" dirty="0" smtClean="0"/>
              <a:t>Legend</a:t>
            </a:r>
          </a:p>
          <a:p>
            <a:pPr algn="ctr"/>
            <a:r>
              <a:rPr lang="en-US" b="1" dirty="0" smtClean="0">
                <a:solidFill>
                  <a:schemeClr val="accent1">
                    <a:lumMod val="75000"/>
                  </a:schemeClr>
                </a:solidFill>
              </a:rPr>
              <a:t>CAP</a:t>
            </a:r>
          </a:p>
          <a:p>
            <a:pPr algn="ctr"/>
            <a:r>
              <a:rPr lang="en-US" b="1" dirty="0" smtClean="0">
                <a:solidFill>
                  <a:srgbClr val="2A8A14"/>
                </a:solidFill>
              </a:rPr>
              <a:t>STIP</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689" y="4869889"/>
            <a:ext cx="1057275" cy="845820"/>
          </a:xfrm>
          <a:prstGeom prst="rect">
            <a:avLst/>
          </a:prstGeom>
        </p:spPr>
      </p:pic>
      <p:sp>
        <p:nvSpPr>
          <p:cNvPr id="42" name="TextBox 41"/>
          <p:cNvSpPr txBox="1"/>
          <p:nvPr/>
        </p:nvSpPr>
        <p:spPr>
          <a:xfrm>
            <a:off x="504238" y="3886200"/>
            <a:ext cx="2117503" cy="1354217"/>
          </a:xfrm>
          <a:prstGeom prst="rect">
            <a:avLst/>
          </a:prstGeom>
          <a:solidFill>
            <a:schemeClr val="bg1"/>
          </a:solidFill>
          <a:ln w="38100">
            <a:solidFill>
              <a:srgbClr val="2F9A16"/>
            </a:solidFill>
          </a:ln>
        </p:spPr>
        <p:txBody>
          <a:bodyPr wrap="none" rtlCol="0">
            <a:spAutoFit/>
          </a:bodyPr>
          <a:lstStyle/>
          <a:p>
            <a:pPr algn="ctr"/>
            <a:r>
              <a:rPr lang="en-US" sz="1600" dirty="0" smtClean="0">
                <a:solidFill>
                  <a:srgbClr val="2A8A14"/>
                </a:solidFill>
              </a:rPr>
              <a:t>Hwy 335 Rehabilitation</a:t>
            </a:r>
          </a:p>
          <a:p>
            <a:pPr algn="ctr"/>
            <a:r>
              <a:rPr lang="en-US" sz="1600" dirty="0" smtClean="0">
                <a:solidFill>
                  <a:srgbClr val="2A8A14"/>
                </a:solidFill>
              </a:rPr>
              <a:t>3 miles</a:t>
            </a:r>
          </a:p>
          <a:p>
            <a:pPr algn="ctr"/>
            <a:r>
              <a:rPr lang="en-US" sz="1600" dirty="0" smtClean="0">
                <a:solidFill>
                  <a:srgbClr val="2A8A14"/>
                </a:solidFill>
              </a:rPr>
              <a:t>Hwy. 82 – Hwy. 7</a:t>
            </a:r>
          </a:p>
          <a:p>
            <a:pPr algn="ctr"/>
            <a:r>
              <a:rPr lang="en-US" sz="1600" dirty="0" smtClean="0">
                <a:solidFill>
                  <a:srgbClr val="2A8A14"/>
                </a:solidFill>
              </a:rPr>
              <a:t>Scheduled: 2016</a:t>
            </a:r>
          </a:p>
          <a:p>
            <a:pPr algn="ctr"/>
            <a:r>
              <a:rPr lang="en-US" sz="1400" dirty="0" smtClean="0">
                <a:solidFill>
                  <a:srgbClr val="2A8A14"/>
                </a:solidFill>
              </a:rPr>
              <a:t>070368</a:t>
            </a:r>
            <a:r>
              <a:rPr lang="en-US" dirty="0" smtClean="0">
                <a:solidFill>
                  <a:srgbClr val="2A8A14"/>
                </a:solidFill>
              </a:rPr>
              <a:t> </a:t>
            </a:r>
            <a:endParaRPr lang="en-US" dirty="0">
              <a:solidFill>
                <a:srgbClr val="2A8A14"/>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689" y="4869889"/>
            <a:ext cx="1028700" cy="845820"/>
          </a:xfrm>
          <a:prstGeom prst="rect">
            <a:avLst/>
          </a:prstGeom>
        </p:spPr>
      </p:pic>
      <p:sp>
        <p:nvSpPr>
          <p:cNvPr id="4" name="TextBox 3"/>
          <p:cNvSpPr txBox="1"/>
          <p:nvPr/>
        </p:nvSpPr>
        <p:spPr>
          <a:xfrm>
            <a:off x="8042404" y="5009584"/>
            <a:ext cx="720596" cy="461665"/>
          </a:xfrm>
          <a:prstGeom prst="rect">
            <a:avLst/>
          </a:prstGeom>
          <a:solidFill>
            <a:schemeClr val="bg1"/>
          </a:solidFill>
        </p:spPr>
        <p:txBody>
          <a:bodyPr wrap="square" rtlCol="0">
            <a:spAutoFit/>
          </a:bodyPr>
          <a:lstStyle/>
          <a:p>
            <a:pPr algn="ctr"/>
            <a:r>
              <a:rPr lang="en-US" sz="2400" b="1" dirty="0" smtClean="0"/>
              <a:t>335</a:t>
            </a:r>
            <a:endParaRPr lang="en-US" sz="2400" b="1" dirty="0"/>
          </a:p>
        </p:txBody>
      </p:sp>
      <p:sp>
        <p:nvSpPr>
          <p:cNvPr id="5" name="Rectangle 4"/>
          <p:cNvSpPr/>
          <p:nvPr/>
        </p:nvSpPr>
        <p:spPr>
          <a:xfrm>
            <a:off x="8042404" y="5471250"/>
            <a:ext cx="658471" cy="8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590639" y="5213894"/>
            <a:ext cx="914561" cy="341132"/>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90638" y="5262587"/>
            <a:ext cx="457280" cy="97183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8691349" y="5462833"/>
            <a:ext cx="25083" cy="31618"/>
          </a:xfrm>
          <a:custGeom>
            <a:avLst/>
            <a:gdLst>
              <a:gd name="connsiteX0" fmla="*/ 23731 w 25083"/>
              <a:gd name="connsiteY0" fmla="*/ 23567 h 31618"/>
              <a:gd name="connsiteX1" fmla="*/ 164 w 25083"/>
              <a:gd name="connsiteY1" fmla="*/ 28280 h 31618"/>
              <a:gd name="connsiteX2" fmla="*/ 19018 w 25083"/>
              <a:gd name="connsiteY2" fmla="*/ 0 h 31618"/>
              <a:gd name="connsiteX3" fmla="*/ 23731 w 25083"/>
              <a:gd name="connsiteY3" fmla="*/ 23567 h 31618"/>
            </a:gdLst>
            <a:ahLst/>
            <a:cxnLst>
              <a:cxn ang="0">
                <a:pos x="connsiteX0" y="connsiteY0"/>
              </a:cxn>
              <a:cxn ang="0">
                <a:pos x="connsiteX1" y="connsiteY1"/>
              </a:cxn>
              <a:cxn ang="0">
                <a:pos x="connsiteX2" y="connsiteY2"/>
              </a:cxn>
              <a:cxn ang="0">
                <a:pos x="connsiteX3" y="connsiteY3"/>
              </a:cxn>
            </a:cxnLst>
            <a:rect l="l" t="t" r="r" b="b"/>
            <a:pathLst>
              <a:path w="25083" h="31618">
                <a:moveTo>
                  <a:pt x="23731" y="23567"/>
                </a:moveTo>
                <a:cubicBezTo>
                  <a:pt x="20589" y="28280"/>
                  <a:pt x="1735" y="36136"/>
                  <a:pt x="164" y="28280"/>
                </a:cubicBezTo>
                <a:cubicBezTo>
                  <a:pt x="-2058" y="17170"/>
                  <a:pt x="19018" y="0"/>
                  <a:pt x="19018" y="0"/>
                </a:cubicBezTo>
                <a:cubicBezTo>
                  <a:pt x="24228" y="15631"/>
                  <a:pt x="26873" y="18854"/>
                  <a:pt x="23731" y="23567"/>
                </a:cubicBez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757300" y="5322701"/>
            <a:ext cx="19055" cy="92998"/>
          </a:xfrm>
          <a:custGeom>
            <a:avLst/>
            <a:gdLst>
              <a:gd name="connsiteX0" fmla="*/ 201 w 19055"/>
              <a:gd name="connsiteY0" fmla="*/ 3443 h 92998"/>
              <a:gd name="connsiteX1" fmla="*/ 9628 w 19055"/>
              <a:gd name="connsiteY1" fmla="*/ 27010 h 92998"/>
              <a:gd name="connsiteX2" fmla="*/ 14341 w 19055"/>
              <a:gd name="connsiteY2" fmla="*/ 41151 h 92998"/>
              <a:gd name="connsiteX3" fmla="*/ 9628 w 19055"/>
              <a:gd name="connsiteY3" fmla="*/ 92998 h 92998"/>
              <a:gd name="connsiteX4" fmla="*/ 201 w 19055"/>
              <a:gd name="connsiteY4" fmla="*/ 64718 h 92998"/>
              <a:gd name="connsiteX5" fmla="*/ 9628 w 19055"/>
              <a:gd name="connsiteY5" fmla="*/ 17584 h 92998"/>
              <a:gd name="connsiteX6" fmla="*/ 19055 w 19055"/>
              <a:gd name="connsiteY6" fmla="*/ 3443 h 92998"/>
              <a:gd name="connsiteX7" fmla="*/ 201 w 19055"/>
              <a:gd name="connsiteY7" fmla="*/ 3443 h 9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5" h="92998">
                <a:moveTo>
                  <a:pt x="201" y="3443"/>
                </a:moveTo>
                <a:cubicBezTo>
                  <a:pt x="-1370" y="7371"/>
                  <a:pt x="6657" y="19088"/>
                  <a:pt x="9628" y="27010"/>
                </a:cubicBezTo>
                <a:cubicBezTo>
                  <a:pt x="11373" y="31662"/>
                  <a:pt x="14341" y="36182"/>
                  <a:pt x="14341" y="41151"/>
                </a:cubicBezTo>
                <a:cubicBezTo>
                  <a:pt x="14341" y="58505"/>
                  <a:pt x="11199" y="75716"/>
                  <a:pt x="9628" y="92998"/>
                </a:cubicBezTo>
                <a:cubicBezTo>
                  <a:pt x="6486" y="83571"/>
                  <a:pt x="-1204" y="74555"/>
                  <a:pt x="201" y="64718"/>
                </a:cubicBezTo>
                <a:cubicBezTo>
                  <a:pt x="1939" y="52552"/>
                  <a:pt x="3045" y="30749"/>
                  <a:pt x="9628" y="17584"/>
                </a:cubicBezTo>
                <a:cubicBezTo>
                  <a:pt x="12162" y="12517"/>
                  <a:pt x="15913" y="8157"/>
                  <a:pt x="19055" y="3443"/>
                </a:cubicBezTo>
                <a:cubicBezTo>
                  <a:pt x="3424" y="-1767"/>
                  <a:pt x="1772" y="-485"/>
                  <a:pt x="201" y="344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8983466" y="5034064"/>
            <a:ext cx="9755" cy="24910"/>
          </a:xfrm>
          <a:custGeom>
            <a:avLst/>
            <a:gdLst>
              <a:gd name="connsiteX0" fmla="*/ 9755 w 9755"/>
              <a:gd name="connsiteY0" fmla="*/ 0 h 24910"/>
              <a:gd name="connsiteX1" fmla="*/ 28 w 9755"/>
              <a:gd name="connsiteY1" fmla="*/ 24319 h 24910"/>
              <a:gd name="connsiteX2" fmla="*/ 9755 w 9755"/>
              <a:gd name="connsiteY2" fmla="*/ 0 h 24910"/>
            </a:gdLst>
            <a:ahLst/>
            <a:cxnLst>
              <a:cxn ang="0">
                <a:pos x="connsiteX0" y="connsiteY0"/>
              </a:cxn>
              <a:cxn ang="0">
                <a:pos x="connsiteX1" y="connsiteY1"/>
              </a:cxn>
              <a:cxn ang="0">
                <a:pos x="connsiteX2" y="connsiteY2"/>
              </a:cxn>
            </a:cxnLst>
            <a:rect l="l" t="t" r="r" b="b"/>
            <a:pathLst>
              <a:path w="9755" h="24910">
                <a:moveTo>
                  <a:pt x="9755" y="0"/>
                </a:moveTo>
                <a:cubicBezTo>
                  <a:pt x="9755" y="0"/>
                  <a:pt x="1111" y="15656"/>
                  <a:pt x="28" y="24319"/>
                </a:cubicBezTo>
                <a:cubicBezTo>
                  <a:pt x="-608" y="29406"/>
                  <a:pt x="9755" y="0"/>
                  <a:pt x="9755" y="0"/>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988357" y="5345349"/>
            <a:ext cx="10151" cy="121596"/>
          </a:xfrm>
          <a:custGeom>
            <a:avLst/>
            <a:gdLst>
              <a:gd name="connsiteX0" fmla="*/ 0 w 10151"/>
              <a:gd name="connsiteY0" fmla="*/ 0 h 121596"/>
              <a:gd name="connsiteX1" fmla="*/ 4864 w 10151"/>
              <a:gd name="connsiteY1" fmla="*/ 38911 h 121596"/>
              <a:gd name="connsiteX2" fmla="*/ 9728 w 10151"/>
              <a:gd name="connsiteY2" fmla="*/ 72957 h 121596"/>
              <a:gd name="connsiteX3" fmla="*/ 9728 w 10151"/>
              <a:gd name="connsiteY3" fmla="*/ 121596 h 121596"/>
            </a:gdLst>
            <a:ahLst/>
            <a:cxnLst>
              <a:cxn ang="0">
                <a:pos x="connsiteX0" y="connsiteY0"/>
              </a:cxn>
              <a:cxn ang="0">
                <a:pos x="connsiteX1" y="connsiteY1"/>
              </a:cxn>
              <a:cxn ang="0">
                <a:pos x="connsiteX2" y="connsiteY2"/>
              </a:cxn>
              <a:cxn ang="0">
                <a:pos x="connsiteX3" y="connsiteY3"/>
              </a:cxn>
            </a:cxnLst>
            <a:rect l="l" t="t" r="r" b="b"/>
            <a:pathLst>
              <a:path w="10151" h="121596">
                <a:moveTo>
                  <a:pt x="0" y="0"/>
                </a:moveTo>
                <a:cubicBezTo>
                  <a:pt x="1621" y="12970"/>
                  <a:pt x="3136" y="25954"/>
                  <a:pt x="4864" y="38911"/>
                </a:cubicBezTo>
                <a:cubicBezTo>
                  <a:pt x="6379" y="50274"/>
                  <a:pt x="9055" y="61513"/>
                  <a:pt x="9728" y="72957"/>
                </a:cubicBezTo>
                <a:cubicBezTo>
                  <a:pt x="10680" y="89142"/>
                  <a:pt x="9728" y="105383"/>
                  <a:pt x="9728" y="12159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Jeff Whatley\Texarkana\I_69_3-7-2013.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49" b="4773"/>
          <a:stretch/>
        </p:blipFill>
        <p:spPr bwMode="auto">
          <a:xfrm>
            <a:off x="-29424" y="22592"/>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flipH="1">
            <a:off x="5715000" y="1199261"/>
            <a:ext cx="676153" cy="673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765321" y="1185288"/>
            <a:ext cx="625831" cy="10891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91152" y="535251"/>
            <a:ext cx="2301143" cy="800219"/>
          </a:xfrm>
          <a:prstGeom prst="rect">
            <a:avLst/>
          </a:prstGeom>
          <a:solidFill>
            <a:schemeClr val="bg1"/>
          </a:solidFill>
          <a:ln w="38100">
            <a:solidFill>
              <a:srgbClr val="FF0000"/>
            </a:solidFill>
          </a:ln>
        </p:spPr>
        <p:txBody>
          <a:bodyPr wrap="none" rtlCol="0">
            <a:spAutoFit/>
          </a:bodyPr>
          <a:lstStyle/>
          <a:p>
            <a:pPr algn="ctr"/>
            <a:r>
              <a:rPr lang="en-US" sz="1600" dirty="0" smtClean="0">
                <a:solidFill>
                  <a:srgbClr val="FF0000"/>
                </a:solidFill>
              </a:rPr>
              <a:t>Hwy 212 – </a:t>
            </a:r>
            <a:r>
              <a:rPr lang="en-US" sz="1600" dirty="0" err="1" smtClean="0">
                <a:solidFill>
                  <a:srgbClr val="FF0000"/>
                </a:solidFill>
              </a:rPr>
              <a:t>Hwys</a:t>
            </a:r>
            <a:r>
              <a:rPr lang="en-US" sz="1600" dirty="0" smtClean="0">
                <a:solidFill>
                  <a:srgbClr val="FF0000"/>
                </a:solidFill>
              </a:rPr>
              <a:t>. 11/425 </a:t>
            </a:r>
          </a:p>
          <a:p>
            <a:pPr algn="ctr"/>
            <a:r>
              <a:rPr lang="en-US" sz="1600" dirty="0" smtClean="0">
                <a:solidFill>
                  <a:srgbClr val="FF0000"/>
                </a:solidFill>
              </a:rPr>
              <a:t>Est. Complete: Late 2014</a:t>
            </a:r>
          </a:p>
          <a:p>
            <a:pPr algn="ctr"/>
            <a:r>
              <a:rPr lang="en-US" sz="1400" dirty="0" smtClean="0">
                <a:solidFill>
                  <a:srgbClr val="FF0000"/>
                </a:solidFill>
              </a:rPr>
              <a:t>020356</a:t>
            </a:r>
            <a:endParaRPr lang="en-US" sz="1400" dirty="0">
              <a:solidFill>
                <a:srgbClr val="FF0000"/>
              </a:solidFill>
            </a:endParaRPr>
          </a:p>
        </p:txBody>
      </p:sp>
      <p:sp>
        <p:nvSpPr>
          <p:cNvPr id="28" name="TextBox 27"/>
          <p:cNvSpPr txBox="1"/>
          <p:nvPr/>
        </p:nvSpPr>
        <p:spPr>
          <a:xfrm>
            <a:off x="6167239" y="1715637"/>
            <a:ext cx="2264594" cy="1292662"/>
          </a:xfrm>
          <a:prstGeom prst="rect">
            <a:avLst/>
          </a:prstGeom>
          <a:solidFill>
            <a:schemeClr val="bg1"/>
          </a:solidFill>
          <a:ln w="38100">
            <a:solidFill>
              <a:srgbClr val="FF0000"/>
            </a:solidFill>
          </a:ln>
        </p:spPr>
        <p:txBody>
          <a:bodyPr wrap="none" rtlCol="0">
            <a:spAutoFit/>
          </a:bodyPr>
          <a:lstStyle/>
          <a:p>
            <a:pPr algn="ctr"/>
            <a:r>
              <a:rPr lang="en-US" sz="1600" dirty="0" smtClean="0">
                <a:solidFill>
                  <a:srgbClr val="FF0000"/>
                </a:solidFill>
              </a:rPr>
              <a:t>Monticello Bypass</a:t>
            </a:r>
          </a:p>
          <a:p>
            <a:pPr algn="ctr"/>
            <a:r>
              <a:rPr lang="en-US" sz="1600" dirty="0" smtClean="0">
                <a:solidFill>
                  <a:srgbClr val="FF0000"/>
                </a:solidFill>
              </a:rPr>
              <a:t>Grading &amp; Structures</a:t>
            </a:r>
          </a:p>
          <a:p>
            <a:pPr algn="ctr"/>
            <a:r>
              <a:rPr lang="en-US" sz="1600" dirty="0" smtClean="0">
                <a:solidFill>
                  <a:srgbClr val="FF0000"/>
                </a:solidFill>
              </a:rPr>
              <a:t>Hwy 425 – Hwy. 278 East</a:t>
            </a:r>
          </a:p>
          <a:p>
            <a:pPr algn="ctr"/>
            <a:r>
              <a:rPr lang="en-US" sz="1600" dirty="0" smtClean="0">
                <a:solidFill>
                  <a:srgbClr val="FF0000"/>
                </a:solidFill>
              </a:rPr>
              <a:t>Est. Complete: Mid 2015</a:t>
            </a:r>
          </a:p>
          <a:p>
            <a:pPr algn="ctr"/>
            <a:r>
              <a:rPr lang="en-US" sz="1400" dirty="0" smtClean="0">
                <a:solidFill>
                  <a:srgbClr val="FF0000"/>
                </a:solidFill>
              </a:rPr>
              <a:t>020471</a:t>
            </a:r>
            <a:endParaRPr lang="en-US" sz="1400" dirty="0">
              <a:solidFill>
                <a:srgbClr val="FF0000"/>
              </a:solidFill>
            </a:endParaRPr>
          </a:p>
        </p:txBody>
      </p:sp>
      <p:cxnSp>
        <p:nvCxnSpPr>
          <p:cNvPr id="29" name="Straight Connector 28"/>
          <p:cNvCxnSpPr/>
          <p:nvPr/>
        </p:nvCxnSpPr>
        <p:spPr>
          <a:xfrm flipV="1">
            <a:off x="6113045" y="3008299"/>
            <a:ext cx="287755" cy="8414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400800" y="3008299"/>
            <a:ext cx="154876" cy="5095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85288"/>
            <a:ext cx="1552202" cy="933818"/>
          </a:xfrm>
          <a:prstGeom prst="rect">
            <a:avLst/>
          </a:prstGeom>
          <a:ln>
            <a:solidFill>
              <a:schemeClr val="tx1"/>
            </a:solidFill>
          </a:ln>
        </p:spPr>
      </p:pic>
      <p:sp>
        <p:nvSpPr>
          <p:cNvPr id="27" name="TextBox 26"/>
          <p:cNvSpPr txBox="1"/>
          <p:nvPr/>
        </p:nvSpPr>
        <p:spPr>
          <a:xfrm>
            <a:off x="2667000" y="1916477"/>
            <a:ext cx="1423403" cy="338554"/>
          </a:xfrm>
          <a:prstGeom prst="rect">
            <a:avLst/>
          </a:prstGeom>
          <a:solidFill>
            <a:schemeClr val="bg1"/>
          </a:solidFill>
          <a:ln>
            <a:solidFill>
              <a:schemeClr val="tx1"/>
            </a:solidFill>
          </a:ln>
        </p:spPr>
        <p:txBody>
          <a:bodyPr wrap="none" rtlCol="0">
            <a:spAutoFit/>
          </a:bodyPr>
          <a:lstStyle/>
          <a:p>
            <a:r>
              <a:rPr lang="en-US" sz="1600" dirty="0" smtClean="0"/>
              <a:t>I-69 Connector</a:t>
            </a:r>
            <a:endParaRPr lang="en-US" sz="1600" dirty="0"/>
          </a:p>
        </p:txBody>
      </p:sp>
      <p:sp>
        <p:nvSpPr>
          <p:cNvPr id="35" name="TextBox 34"/>
          <p:cNvSpPr txBox="1"/>
          <p:nvPr/>
        </p:nvSpPr>
        <p:spPr>
          <a:xfrm>
            <a:off x="5090551" y="6027003"/>
            <a:ext cx="2044987" cy="830997"/>
          </a:xfrm>
          <a:prstGeom prst="rect">
            <a:avLst/>
          </a:prstGeom>
          <a:solidFill>
            <a:schemeClr val="bg1"/>
          </a:solidFill>
          <a:ln>
            <a:solidFill>
              <a:schemeClr val="tx1"/>
            </a:solidFill>
          </a:ln>
        </p:spPr>
        <p:txBody>
          <a:bodyPr wrap="square" rtlCol="0">
            <a:spAutoFit/>
          </a:bodyPr>
          <a:lstStyle/>
          <a:p>
            <a:pPr algn="ctr"/>
            <a:r>
              <a:rPr lang="en-US" sz="1600" dirty="0" smtClean="0"/>
              <a:t>Record of Decision</a:t>
            </a:r>
          </a:p>
          <a:p>
            <a:pPr algn="ctr"/>
            <a:r>
              <a:rPr lang="en-US" sz="1600" dirty="0" smtClean="0"/>
              <a:t>Approved </a:t>
            </a:r>
          </a:p>
          <a:p>
            <a:pPr algn="ctr"/>
            <a:r>
              <a:rPr lang="en-US" sz="1600" dirty="0" smtClean="0"/>
              <a:t>May 2006</a:t>
            </a:r>
            <a:endParaRPr lang="en-US" sz="1600" dirty="0"/>
          </a:p>
        </p:txBody>
      </p:sp>
      <p:sp>
        <p:nvSpPr>
          <p:cNvPr id="37" name="TextBox 36"/>
          <p:cNvSpPr txBox="1"/>
          <p:nvPr/>
        </p:nvSpPr>
        <p:spPr>
          <a:xfrm>
            <a:off x="7086601" y="6027002"/>
            <a:ext cx="2013790" cy="830997"/>
          </a:xfrm>
          <a:prstGeom prst="rect">
            <a:avLst/>
          </a:prstGeom>
          <a:solidFill>
            <a:schemeClr val="bg1"/>
          </a:solidFill>
          <a:ln>
            <a:solidFill>
              <a:schemeClr val="tx1"/>
            </a:solidFill>
          </a:ln>
        </p:spPr>
        <p:txBody>
          <a:bodyPr wrap="square" rtlCol="0">
            <a:spAutoFit/>
          </a:bodyPr>
          <a:lstStyle/>
          <a:p>
            <a:pPr algn="ctr"/>
            <a:r>
              <a:rPr lang="en-US" sz="1600" dirty="0" smtClean="0"/>
              <a:t>Record of Decision</a:t>
            </a:r>
          </a:p>
          <a:p>
            <a:pPr algn="ctr"/>
            <a:r>
              <a:rPr lang="en-US" sz="1600" dirty="0" smtClean="0"/>
              <a:t>Approved </a:t>
            </a:r>
          </a:p>
          <a:p>
            <a:pPr algn="ctr"/>
            <a:r>
              <a:rPr lang="en-US" sz="1600" dirty="0" smtClean="0"/>
              <a:t>June 2004</a:t>
            </a:r>
            <a:endParaRPr lang="en-US" sz="1600" dirty="0"/>
          </a:p>
        </p:txBody>
      </p:sp>
      <p:sp>
        <p:nvSpPr>
          <p:cNvPr id="38" name="TextBox 37"/>
          <p:cNvSpPr txBox="1"/>
          <p:nvPr/>
        </p:nvSpPr>
        <p:spPr>
          <a:xfrm>
            <a:off x="92137" y="3962400"/>
            <a:ext cx="1736245" cy="830997"/>
          </a:xfrm>
          <a:prstGeom prst="rect">
            <a:avLst/>
          </a:prstGeom>
          <a:solidFill>
            <a:schemeClr val="bg1"/>
          </a:solidFill>
          <a:ln>
            <a:solidFill>
              <a:schemeClr val="tx1"/>
            </a:solidFill>
          </a:ln>
        </p:spPr>
        <p:txBody>
          <a:bodyPr wrap="none" rtlCol="0">
            <a:spAutoFit/>
          </a:bodyPr>
          <a:lstStyle/>
          <a:p>
            <a:pPr algn="ctr"/>
            <a:r>
              <a:rPr lang="en-US" sz="1600" dirty="0" smtClean="0"/>
              <a:t>Record of Decision</a:t>
            </a:r>
          </a:p>
          <a:p>
            <a:pPr algn="ctr"/>
            <a:r>
              <a:rPr lang="en-US" sz="1600" dirty="0" smtClean="0"/>
              <a:t>Approved </a:t>
            </a:r>
          </a:p>
          <a:p>
            <a:pPr algn="ctr"/>
            <a:r>
              <a:rPr lang="en-US" sz="1600" dirty="0" smtClean="0"/>
              <a:t>April 2012</a:t>
            </a:r>
            <a:endParaRPr lang="en-US" sz="1600" dirty="0"/>
          </a:p>
        </p:txBody>
      </p:sp>
      <p:sp>
        <p:nvSpPr>
          <p:cNvPr id="39" name="Rectangle 38"/>
          <p:cNvSpPr/>
          <p:nvPr/>
        </p:nvSpPr>
        <p:spPr>
          <a:xfrm>
            <a:off x="0" y="42770"/>
            <a:ext cx="1552202" cy="114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126" y="43950"/>
            <a:ext cx="1141820" cy="1141820"/>
          </a:xfrm>
          <a:prstGeom prst="rect">
            <a:avLst/>
          </a:prstGeom>
        </p:spPr>
      </p:pic>
      <p:sp>
        <p:nvSpPr>
          <p:cNvPr id="41" name="TextBox 40"/>
          <p:cNvSpPr txBox="1"/>
          <p:nvPr/>
        </p:nvSpPr>
        <p:spPr>
          <a:xfrm>
            <a:off x="3945636" y="220288"/>
            <a:ext cx="1084912" cy="369332"/>
          </a:xfrm>
          <a:prstGeom prst="rect">
            <a:avLst/>
          </a:prstGeom>
          <a:solidFill>
            <a:schemeClr val="bg1"/>
          </a:solidFill>
          <a:ln>
            <a:solidFill>
              <a:schemeClr val="tx1"/>
            </a:solidFill>
          </a:ln>
        </p:spPr>
        <p:txBody>
          <a:bodyPr wrap="none" rtlCol="0">
            <a:spAutoFit/>
          </a:bodyPr>
          <a:lstStyle/>
          <a:p>
            <a:r>
              <a:rPr lang="en-US" dirty="0" smtClean="0"/>
              <a:t>Pine Bluff</a:t>
            </a:r>
            <a:endParaRPr lang="en-US" dirty="0"/>
          </a:p>
        </p:txBody>
      </p:sp>
      <p:sp>
        <p:nvSpPr>
          <p:cNvPr id="42" name="TextBox 41"/>
          <p:cNvSpPr txBox="1"/>
          <p:nvPr/>
        </p:nvSpPr>
        <p:spPr>
          <a:xfrm>
            <a:off x="4166752" y="3148523"/>
            <a:ext cx="886974" cy="369332"/>
          </a:xfrm>
          <a:prstGeom prst="rect">
            <a:avLst/>
          </a:prstGeom>
          <a:solidFill>
            <a:schemeClr val="bg1"/>
          </a:solidFill>
          <a:ln>
            <a:solidFill>
              <a:schemeClr val="tx1"/>
            </a:solidFill>
          </a:ln>
        </p:spPr>
        <p:txBody>
          <a:bodyPr wrap="none" rtlCol="0">
            <a:spAutoFit/>
          </a:bodyPr>
          <a:lstStyle/>
          <a:p>
            <a:r>
              <a:rPr lang="en-US" dirty="0" smtClean="0"/>
              <a:t>Warren</a:t>
            </a:r>
            <a:endParaRPr lang="en-US" dirty="0"/>
          </a:p>
        </p:txBody>
      </p:sp>
      <p:sp>
        <p:nvSpPr>
          <p:cNvPr id="43" name="TextBox 42"/>
          <p:cNvSpPr txBox="1"/>
          <p:nvPr/>
        </p:nvSpPr>
        <p:spPr>
          <a:xfrm>
            <a:off x="210126" y="2379082"/>
            <a:ext cx="3367140" cy="1138773"/>
          </a:xfrm>
          <a:prstGeom prst="rect">
            <a:avLst/>
          </a:prstGeom>
          <a:solidFill>
            <a:schemeClr val="bg1"/>
          </a:solidFill>
          <a:ln w="38100">
            <a:solidFill>
              <a:srgbClr val="2F9A16"/>
            </a:solidFill>
          </a:ln>
        </p:spPr>
        <p:txBody>
          <a:bodyPr wrap="none" rtlCol="0">
            <a:spAutoFit/>
          </a:bodyPr>
          <a:lstStyle/>
          <a:p>
            <a:pPr algn="ctr"/>
            <a:r>
              <a:rPr lang="en-US" dirty="0" smtClean="0">
                <a:solidFill>
                  <a:srgbClr val="2A8A14"/>
                </a:solidFill>
              </a:rPr>
              <a:t>New 2 lane Road</a:t>
            </a:r>
          </a:p>
          <a:p>
            <a:pPr algn="ctr"/>
            <a:r>
              <a:rPr lang="en-US" dirty="0" smtClean="0">
                <a:solidFill>
                  <a:srgbClr val="2A8A14"/>
                </a:solidFill>
              </a:rPr>
              <a:t>Hwy. 11/425 Connector – Hwy. 35</a:t>
            </a:r>
          </a:p>
          <a:p>
            <a:pPr algn="ctr"/>
            <a:r>
              <a:rPr lang="en-US" dirty="0" smtClean="0">
                <a:solidFill>
                  <a:srgbClr val="2A8A14"/>
                </a:solidFill>
              </a:rPr>
              <a:t>Scheduled: TBD</a:t>
            </a:r>
          </a:p>
          <a:p>
            <a:pPr algn="ctr"/>
            <a:r>
              <a:rPr lang="en-US" sz="1400" dirty="0" smtClean="0">
                <a:solidFill>
                  <a:srgbClr val="2A8A14"/>
                </a:solidFill>
              </a:rPr>
              <a:t>020357/020358</a:t>
            </a:r>
            <a:endParaRPr lang="en-US" sz="1400" dirty="0">
              <a:solidFill>
                <a:srgbClr val="2A8A14"/>
              </a:solidFill>
            </a:endParaRPr>
          </a:p>
        </p:txBody>
      </p:sp>
      <p:cxnSp>
        <p:nvCxnSpPr>
          <p:cNvPr id="44" name="Straight Connector 43"/>
          <p:cNvCxnSpPr/>
          <p:nvPr/>
        </p:nvCxnSpPr>
        <p:spPr>
          <a:xfrm flipH="1">
            <a:off x="3577267" y="2298528"/>
            <a:ext cx="2248023" cy="672711"/>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577268" y="2972955"/>
            <a:ext cx="2248022" cy="175568"/>
          </a:xfrm>
          <a:prstGeom prst="line">
            <a:avLst/>
          </a:prstGeom>
          <a:ln w="38100">
            <a:solidFill>
              <a:srgbClr val="2A8A14"/>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10800000">
            <a:off x="5334000" y="614860"/>
            <a:ext cx="76200" cy="127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5318430" y="642851"/>
            <a:ext cx="183540" cy="703811"/>
          </a:xfrm>
          <a:custGeom>
            <a:avLst/>
            <a:gdLst>
              <a:gd name="connsiteX0" fmla="*/ 0 w 183540"/>
              <a:gd name="connsiteY0" fmla="*/ 0 h 703811"/>
              <a:gd name="connsiteX1" fmla="*/ 22167 w 183540"/>
              <a:gd name="connsiteY1" fmla="*/ 66502 h 703811"/>
              <a:gd name="connsiteX2" fmla="*/ 38792 w 183540"/>
              <a:gd name="connsiteY2" fmla="*/ 77585 h 703811"/>
              <a:gd name="connsiteX3" fmla="*/ 60960 w 183540"/>
              <a:gd name="connsiteY3" fmla="*/ 127462 h 703811"/>
              <a:gd name="connsiteX4" fmla="*/ 66501 w 183540"/>
              <a:gd name="connsiteY4" fmla="*/ 149629 h 703811"/>
              <a:gd name="connsiteX5" fmla="*/ 77585 w 183540"/>
              <a:gd name="connsiteY5" fmla="*/ 182880 h 703811"/>
              <a:gd name="connsiteX6" fmla="*/ 83127 w 183540"/>
              <a:gd name="connsiteY6" fmla="*/ 365760 h 703811"/>
              <a:gd name="connsiteX7" fmla="*/ 77585 w 183540"/>
              <a:gd name="connsiteY7" fmla="*/ 382385 h 703811"/>
              <a:gd name="connsiteX8" fmla="*/ 83127 w 183540"/>
              <a:gd name="connsiteY8" fmla="*/ 410094 h 703811"/>
              <a:gd name="connsiteX9" fmla="*/ 99752 w 183540"/>
              <a:gd name="connsiteY9" fmla="*/ 459971 h 703811"/>
              <a:gd name="connsiteX10" fmla="*/ 110836 w 183540"/>
              <a:gd name="connsiteY10" fmla="*/ 493222 h 703811"/>
              <a:gd name="connsiteX11" fmla="*/ 121920 w 183540"/>
              <a:gd name="connsiteY11" fmla="*/ 509847 h 703811"/>
              <a:gd name="connsiteX12" fmla="*/ 138545 w 183540"/>
              <a:gd name="connsiteY12" fmla="*/ 559724 h 703811"/>
              <a:gd name="connsiteX13" fmla="*/ 144087 w 183540"/>
              <a:gd name="connsiteY13" fmla="*/ 576349 h 703811"/>
              <a:gd name="connsiteX14" fmla="*/ 149629 w 183540"/>
              <a:gd name="connsiteY14" fmla="*/ 626225 h 703811"/>
              <a:gd name="connsiteX15" fmla="*/ 160712 w 183540"/>
              <a:gd name="connsiteY15" fmla="*/ 659476 h 703811"/>
              <a:gd name="connsiteX16" fmla="*/ 171796 w 183540"/>
              <a:gd name="connsiteY16" fmla="*/ 703811 h 703811"/>
              <a:gd name="connsiteX17" fmla="*/ 177338 w 183540"/>
              <a:gd name="connsiteY17" fmla="*/ 642851 h 703811"/>
              <a:gd name="connsiteX18" fmla="*/ 160712 w 183540"/>
              <a:gd name="connsiteY18" fmla="*/ 637309 h 703811"/>
              <a:gd name="connsiteX19" fmla="*/ 155170 w 183540"/>
              <a:gd name="connsiteY19" fmla="*/ 620684 h 703811"/>
              <a:gd name="connsiteX20" fmla="*/ 149629 w 183540"/>
              <a:gd name="connsiteY20" fmla="*/ 598516 h 703811"/>
              <a:gd name="connsiteX21" fmla="*/ 138545 w 183540"/>
              <a:gd name="connsiteY21" fmla="*/ 565265 h 703811"/>
              <a:gd name="connsiteX22" fmla="*/ 127461 w 183540"/>
              <a:gd name="connsiteY22" fmla="*/ 476596 h 703811"/>
              <a:gd name="connsiteX23" fmla="*/ 121920 w 183540"/>
              <a:gd name="connsiteY23" fmla="*/ 454429 h 703811"/>
              <a:gd name="connsiteX24" fmla="*/ 99752 w 183540"/>
              <a:gd name="connsiteY24" fmla="*/ 421178 h 703811"/>
              <a:gd name="connsiteX25" fmla="*/ 88669 w 183540"/>
              <a:gd name="connsiteY25" fmla="*/ 387927 h 703811"/>
              <a:gd name="connsiteX26" fmla="*/ 83127 w 183540"/>
              <a:gd name="connsiteY26" fmla="*/ 299258 h 703811"/>
              <a:gd name="connsiteX27" fmla="*/ 66501 w 183540"/>
              <a:gd name="connsiteY27" fmla="*/ 310342 h 703811"/>
              <a:gd name="connsiteX28" fmla="*/ 60960 w 183540"/>
              <a:gd name="connsiteY28" fmla="*/ 371302 h 703811"/>
              <a:gd name="connsiteX29" fmla="*/ 72043 w 183540"/>
              <a:gd name="connsiteY29" fmla="*/ 338051 h 703811"/>
              <a:gd name="connsiteX30" fmla="*/ 66501 w 183540"/>
              <a:gd name="connsiteY30" fmla="*/ 199505 h 703811"/>
              <a:gd name="connsiteX31" fmla="*/ 49876 w 183540"/>
              <a:gd name="connsiteY31" fmla="*/ 149629 h 703811"/>
              <a:gd name="connsiteX32" fmla="*/ 27709 w 183540"/>
              <a:gd name="connsiteY32" fmla="*/ 83127 h 703811"/>
              <a:gd name="connsiteX33" fmla="*/ 22167 w 183540"/>
              <a:gd name="connsiteY33" fmla="*/ 66502 h 703811"/>
              <a:gd name="connsiteX34" fmla="*/ 16625 w 183540"/>
              <a:gd name="connsiteY34" fmla="*/ 49876 h 703811"/>
              <a:gd name="connsiteX35" fmla="*/ 38792 w 183540"/>
              <a:gd name="connsiteY35" fmla="*/ 83127 h 703811"/>
              <a:gd name="connsiteX36" fmla="*/ 49876 w 183540"/>
              <a:gd name="connsiteY36" fmla="*/ 116378 h 703811"/>
              <a:gd name="connsiteX37" fmla="*/ 60960 w 183540"/>
              <a:gd name="connsiteY37" fmla="*/ 149629 h 703811"/>
              <a:gd name="connsiteX38" fmla="*/ 72043 w 183540"/>
              <a:gd name="connsiteY38" fmla="*/ 166254 h 703811"/>
              <a:gd name="connsiteX39" fmla="*/ 83127 w 183540"/>
              <a:gd name="connsiteY39" fmla="*/ 199505 h 703811"/>
              <a:gd name="connsiteX40" fmla="*/ 88669 w 183540"/>
              <a:gd name="connsiteY40" fmla="*/ 354676 h 703811"/>
              <a:gd name="connsiteX41" fmla="*/ 94210 w 183540"/>
              <a:gd name="connsiteY41" fmla="*/ 371302 h 703811"/>
              <a:gd name="connsiteX42" fmla="*/ 99752 w 183540"/>
              <a:gd name="connsiteY42" fmla="*/ 404553 h 703811"/>
              <a:gd name="connsiteX43" fmla="*/ 105294 w 183540"/>
              <a:gd name="connsiteY43" fmla="*/ 465513 h 703811"/>
              <a:gd name="connsiteX44" fmla="*/ 116378 w 183540"/>
              <a:gd name="connsiteY44" fmla="*/ 526473 h 703811"/>
              <a:gd name="connsiteX45" fmla="*/ 121920 w 183540"/>
              <a:gd name="connsiteY45" fmla="*/ 565265 h 703811"/>
              <a:gd name="connsiteX46" fmla="*/ 138545 w 183540"/>
              <a:gd name="connsiteY46" fmla="*/ 620684 h 703811"/>
              <a:gd name="connsiteX47" fmla="*/ 144087 w 183540"/>
              <a:gd name="connsiteY47" fmla="*/ 637309 h 703811"/>
              <a:gd name="connsiteX48" fmla="*/ 149629 w 183540"/>
              <a:gd name="connsiteY48" fmla="*/ 653934 h 703811"/>
              <a:gd name="connsiteX49" fmla="*/ 166254 w 183540"/>
              <a:gd name="connsiteY49" fmla="*/ 659476 h 70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3540" h="703811">
                <a:moveTo>
                  <a:pt x="0" y="0"/>
                </a:moveTo>
                <a:cubicBezTo>
                  <a:pt x="3694" y="22170"/>
                  <a:pt x="4897" y="49232"/>
                  <a:pt x="22167" y="66502"/>
                </a:cubicBezTo>
                <a:cubicBezTo>
                  <a:pt x="26876" y="71211"/>
                  <a:pt x="33250" y="73891"/>
                  <a:pt x="38792" y="77585"/>
                </a:cubicBezTo>
                <a:cubicBezTo>
                  <a:pt x="51982" y="117155"/>
                  <a:pt x="43395" y="101115"/>
                  <a:pt x="60960" y="127462"/>
                </a:cubicBezTo>
                <a:cubicBezTo>
                  <a:pt x="62807" y="134851"/>
                  <a:pt x="64313" y="142334"/>
                  <a:pt x="66501" y="149629"/>
                </a:cubicBezTo>
                <a:cubicBezTo>
                  <a:pt x="69858" y="160820"/>
                  <a:pt x="77585" y="182880"/>
                  <a:pt x="77585" y="182880"/>
                </a:cubicBezTo>
                <a:cubicBezTo>
                  <a:pt x="85906" y="278570"/>
                  <a:pt x="94816" y="289788"/>
                  <a:pt x="83127" y="365760"/>
                </a:cubicBezTo>
                <a:cubicBezTo>
                  <a:pt x="82239" y="371534"/>
                  <a:pt x="79432" y="376843"/>
                  <a:pt x="77585" y="382385"/>
                </a:cubicBezTo>
                <a:cubicBezTo>
                  <a:pt x="79432" y="391621"/>
                  <a:pt x="80649" y="401007"/>
                  <a:pt x="83127" y="410094"/>
                </a:cubicBezTo>
                <a:cubicBezTo>
                  <a:pt x="83130" y="410104"/>
                  <a:pt x="96979" y="451654"/>
                  <a:pt x="99752" y="459971"/>
                </a:cubicBezTo>
                <a:lnTo>
                  <a:pt x="110836" y="493222"/>
                </a:lnTo>
                <a:cubicBezTo>
                  <a:pt x="112942" y="499541"/>
                  <a:pt x="118225" y="504305"/>
                  <a:pt x="121920" y="509847"/>
                </a:cubicBezTo>
                <a:lnTo>
                  <a:pt x="138545" y="559724"/>
                </a:lnTo>
                <a:lnTo>
                  <a:pt x="144087" y="576349"/>
                </a:lnTo>
                <a:cubicBezTo>
                  <a:pt x="145934" y="592974"/>
                  <a:pt x="146349" y="609822"/>
                  <a:pt x="149629" y="626225"/>
                </a:cubicBezTo>
                <a:cubicBezTo>
                  <a:pt x="151920" y="637681"/>
                  <a:pt x="158421" y="648020"/>
                  <a:pt x="160712" y="659476"/>
                </a:cubicBezTo>
                <a:cubicBezTo>
                  <a:pt x="167400" y="692913"/>
                  <a:pt x="163275" y="678249"/>
                  <a:pt x="171796" y="703811"/>
                </a:cubicBezTo>
                <a:cubicBezTo>
                  <a:pt x="178302" y="684294"/>
                  <a:pt x="191264" y="663739"/>
                  <a:pt x="177338" y="642851"/>
                </a:cubicBezTo>
                <a:cubicBezTo>
                  <a:pt x="174097" y="637990"/>
                  <a:pt x="166254" y="639156"/>
                  <a:pt x="160712" y="637309"/>
                </a:cubicBezTo>
                <a:cubicBezTo>
                  <a:pt x="158865" y="631767"/>
                  <a:pt x="156775" y="626301"/>
                  <a:pt x="155170" y="620684"/>
                </a:cubicBezTo>
                <a:cubicBezTo>
                  <a:pt x="153078" y="613360"/>
                  <a:pt x="151818" y="605811"/>
                  <a:pt x="149629" y="598516"/>
                </a:cubicBezTo>
                <a:cubicBezTo>
                  <a:pt x="146272" y="587325"/>
                  <a:pt x="138545" y="565265"/>
                  <a:pt x="138545" y="565265"/>
                </a:cubicBezTo>
                <a:cubicBezTo>
                  <a:pt x="129698" y="450260"/>
                  <a:pt x="141312" y="525079"/>
                  <a:pt x="127461" y="476596"/>
                </a:cubicBezTo>
                <a:cubicBezTo>
                  <a:pt x="125369" y="469273"/>
                  <a:pt x="125326" y="461241"/>
                  <a:pt x="121920" y="454429"/>
                </a:cubicBezTo>
                <a:cubicBezTo>
                  <a:pt x="115963" y="442514"/>
                  <a:pt x="103964" y="433816"/>
                  <a:pt x="99752" y="421178"/>
                </a:cubicBezTo>
                <a:lnTo>
                  <a:pt x="88669" y="387927"/>
                </a:lnTo>
                <a:cubicBezTo>
                  <a:pt x="86822" y="358371"/>
                  <a:pt x="91263" y="327732"/>
                  <a:pt x="83127" y="299258"/>
                </a:cubicBezTo>
                <a:cubicBezTo>
                  <a:pt x="81297" y="292854"/>
                  <a:pt x="68460" y="303976"/>
                  <a:pt x="66501" y="310342"/>
                </a:cubicBezTo>
                <a:cubicBezTo>
                  <a:pt x="60501" y="329844"/>
                  <a:pt x="56958" y="351294"/>
                  <a:pt x="60960" y="371302"/>
                </a:cubicBezTo>
                <a:cubicBezTo>
                  <a:pt x="63251" y="382758"/>
                  <a:pt x="72043" y="338051"/>
                  <a:pt x="72043" y="338051"/>
                </a:cubicBezTo>
                <a:cubicBezTo>
                  <a:pt x="70196" y="291869"/>
                  <a:pt x="70953" y="245509"/>
                  <a:pt x="66501" y="199505"/>
                </a:cubicBezTo>
                <a:cubicBezTo>
                  <a:pt x="66500" y="199498"/>
                  <a:pt x="52648" y="157945"/>
                  <a:pt x="49876" y="149629"/>
                </a:cubicBezTo>
                <a:lnTo>
                  <a:pt x="27709" y="83127"/>
                </a:lnTo>
                <a:lnTo>
                  <a:pt x="22167" y="66502"/>
                </a:lnTo>
                <a:cubicBezTo>
                  <a:pt x="20320" y="60960"/>
                  <a:pt x="13385" y="45015"/>
                  <a:pt x="16625" y="49876"/>
                </a:cubicBezTo>
                <a:lnTo>
                  <a:pt x="38792" y="83127"/>
                </a:lnTo>
                <a:cubicBezTo>
                  <a:pt x="45273" y="92848"/>
                  <a:pt x="46181" y="105294"/>
                  <a:pt x="49876" y="116378"/>
                </a:cubicBezTo>
                <a:lnTo>
                  <a:pt x="60960" y="149629"/>
                </a:lnTo>
                <a:cubicBezTo>
                  <a:pt x="63066" y="155947"/>
                  <a:pt x="69338" y="160168"/>
                  <a:pt x="72043" y="166254"/>
                </a:cubicBezTo>
                <a:cubicBezTo>
                  <a:pt x="76788" y="176930"/>
                  <a:pt x="83127" y="199505"/>
                  <a:pt x="83127" y="199505"/>
                </a:cubicBezTo>
                <a:cubicBezTo>
                  <a:pt x="84974" y="251229"/>
                  <a:pt x="85337" y="303027"/>
                  <a:pt x="88669" y="354676"/>
                </a:cubicBezTo>
                <a:cubicBezTo>
                  <a:pt x="89045" y="360506"/>
                  <a:pt x="92943" y="365599"/>
                  <a:pt x="94210" y="371302"/>
                </a:cubicBezTo>
                <a:cubicBezTo>
                  <a:pt x="96647" y="382271"/>
                  <a:pt x="98439" y="393393"/>
                  <a:pt x="99752" y="404553"/>
                </a:cubicBezTo>
                <a:cubicBezTo>
                  <a:pt x="102136" y="424817"/>
                  <a:pt x="102910" y="445249"/>
                  <a:pt x="105294" y="465513"/>
                </a:cubicBezTo>
                <a:cubicBezTo>
                  <a:pt x="108990" y="496928"/>
                  <a:pt x="111478" y="497073"/>
                  <a:pt x="116378" y="526473"/>
                </a:cubicBezTo>
                <a:cubicBezTo>
                  <a:pt x="118525" y="539357"/>
                  <a:pt x="119584" y="552414"/>
                  <a:pt x="121920" y="565265"/>
                </a:cubicBezTo>
                <a:cubicBezTo>
                  <a:pt x="125272" y="583701"/>
                  <a:pt x="132756" y="603318"/>
                  <a:pt x="138545" y="620684"/>
                </a:cubicBezTo>
                <a:lnTo>
                  <a:pt x="144087" y="637309"/>
                </a:lnTo>
                <a:cubicBezTo>
                  <a:pt x="145934" y="642851"/>
                  <a:pt x="144769" y="650694"/>
                  <a:pt x="149629" y="653934"/>
                </a:cubicBezTo>
                <a:cubicBezTo>
                  <a:pt x="167791" y="666043"/>
                  <a:pt x="166254" y="671678"/>
                  <a:pt x="166254" y="659476"/>
                </a:cubicBezTo>
              </a:path>
            </a:pathLst>
          </a:custGeom>
          <a:solidFill>
            <a:srgbClr val="FFFF00"/>
          </a:solidFill>
          <a:ln w="57150">
            <a:solidFill>
              <a:srgbClr val="1A4B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4" name="Freeform 13"/>
          <p:cNvSpPr/>
          <p:nvPr/>
        </p:nvSpPr>
        <p:spPr>
          <a:xfrm>
            <a:off x="5487786" y="1360550"/>
            <a:ext cx="227214" cy="495993"/>
          </a:xfrm>
          <a:custGeom>
            <a:avLst/>
            <a:gdLst>
              <a:gd name="connsiteX0" fmla="*/ 0 w 227214"/>
              <a:gd name="connsiteY0" fmla="*/ 0 h 459971"/>
              <a:gd name="connsiteX1" fmla="*/ 22167 w 227214"/>
              <a:gd name="connsiteY1" fmla="*/ 27709 h 459971"/>
              <a:gd name="connsiteX2" fmla="*/ 27709 w 227214"/>
              <a:gd name="connsiteY2" fmla="*/ 49876 h 459971"/>
              <a:gd name="connsiteX3" fmla="*/ 44334 w 227214"/>
              <a:gd name="connsiteY3" fmla="*/ 99752 h 459971"/>
              <a:gd name="connsiteX4" fmla="*/ 49876 w 227214"/>
              <a:gd name="connsiteY4" fmla="*/ 116378 h 459971"/>
              <a:gd name="connsiteX5" fmla="*/ 94211 w 227214"/>
              <a:gd name="connsiteY5" fmla="*/ 182880 h 459971"/>
              <a:gd name="connsiteX6" fmla="*/ 99753 w 227214"/>
              <a:gd name="connsiteY6" fmla="*/ 199505 h 459971"/>
              <a:gd name="connsiteX7" fmla="*/ 110836 w 227214"/>
              <a:gd name="connsiteY7" fmla="*/ 216131 h 459971"/>
              <a:gd name="connsiteX8" fmla="*/ 116378 w 227214"/>
              <a:gd name="connsiteY8" fmla="*/ 238298 h 459971"/>
              <a:gd name="connsiteX9" fmla="*/ 127462 w 227214"/>
              <a:gd name="connsiteY9" fmla="*/ 271549 h 459971"/>
              <a:gd name="connsiteX10" fmla="*/ 138545 w 227214"/>
              <a:gd name="connsiteY10" fmla="*/ 304800 h 459971"/>
              <a:gd name="connsiteX11" fmla="*/ 160713 w 227214"/>
              <a:gd name="connsiteY11" fmla="*/ 338051 h 459971"/>
              <a:gd name="connsiteX12" fmla="*/ 177338 w 227214"/>
              <a:gd name="connsiteY12" fmla="*/ 371302 h 459971"/>
              <a:gd name="connsiteX13" fmla="*/ 182880 w 227214"/>
              <a:gd name="connsiteY13" fmla="*/ 387927 h 459971"/>
              <a:gd name="connsiteX14" fmla="*/ 205047 w 227214"/>
              <a:gd name="connsiteY14" fmla="*/ 421178 h 459971"/>
              <a:gd name="connsiteX15" fmla="*/ 210589 w 227214"/>
              <a:gd name="connsiteY15" fmla="*/ 437803 h 459971"/>
              <a:gd name="connsiteX16" fmla="*/ 227214 w 227214"/>
              <a:gd name="connsiteY16" fmla="*/ 459971 h 4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214" h="459971">
                <a:moveTo>
                  <a:pt x="0" y="0"/>
                </a:moveTo>
                <a:cubicBezTo>
                  <a:pt x="7389" y="9236"/>
                  <a:pt x="16423" y="17369"/>
                  <a:pt x="22167" y="27709"/>
                </a:cubicBezTo>
                <a:cubicBezTo>
                  <a:pt x="25866" y="34367"/>
                  <a:pt x="25520" y="42581"/>
                  <a:pt x="27709" y="49876"/>
                </a:cubicBezTo>
                <a:cubicBezTo>
                  <a:pt x="32745" y="66661"/>
                  <a:pt x="38793" y="83127"/>
                  <a:pt x="44334" y="99752"/>
                </a:cubicBezTo>
                <a:cubicBezTo>
                  <a:pt x="46181" y="105294"/>
                  <a:pt x="46636" y="111517"/>
                  <a:pt x="49876" y="116378"/>
                </a:cubicBezTo>
                <a:lnTo>
                  <a:pt x="94211" y="182880"/>
                </a:lnTo>
                <a:cubicBezTo>
                  <a:pt x="97451" y="187740"/>
                  <a:pt x="97141" y="194280"/>
                  <a:pt x="99753" y="199505"/>
                </a:cubicBezTo>
                <a:cubicBezTo>
                  <a:pt x="102732" y="205462"/>
                  <a:pt x="107142" y="210589"/>
                  <a:pt x="110836" y="216131"/>
                </a:cubicBezTo>
                <a:cubicBezTo>
                  <a:pt x="112683" y="223520"/>
                  <a:pt x="114189" y="231003"/>
                  <a:pt x="116378" y="238298"/>
                </a:cubicBezTo>
                <a:cubicBezTo>
                  <a:pt x="119735" y="249488"/>
                  <a:pt x="123768" y="260465"/>
                  <a:pt x="127462" y="271549"/>
                </a:cubicBezTo>
                <a:lnTo>
                  <a:pt x="138545" y="304800"/>
                </a:lnTo>
                <a:cubicBezTo>
                  <a:pt x="142757" y="317437"/>
                  <a:pt x="160713" y="338051"/>
                  <a:pt x="160713" y="338051"/>
                </a:cubicBezTo>
                <a:cubicBezTo>
                  <a:pt x="174638" y="379830"/>
                  <a:pt x="155856" y="328338"/>
                  <a:pt x="177338" y="371302"/>
                </a:cubicBezTo>
                <a:cubicBezTo>
                  <a:pt x="179950" y="376527"/>
                  <a:pt x="180043" y="382821"/>
                  <a:pt x="182880" y="387927"/>
                </a:cubicBezTo>
                <a:cubicBezTo>
                  <a:pt x="189349" y="399572"/>
                  <a:pt x="200834" y="408541"/>
                  <a:pt x="205047" y="421178"/>
                </a:cubicBezTo>
                <a:cubicBezTo>
                  <a:pt x="206894" y="426720"/>
                  <a:pt x="207977" y="432578"/>
                  <a:pt x="210589" y="437803"/>
                </a:cubicBezTo>
                <a:cubicBezTo>
                  <a:pt x="216855" y="450334"/>
                  <a:pt x="219422" y="452177"/>
                  <a:pt x="227214" y="459971"/>
                </a:cubicBezTo>
              </a:path>
            </a:pathLst>
          </a:custGeom>
          <a:noFill/>
          <a:ln w="76200">
            <a:solidFill>
              <a:srgbClr val="1A4B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17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td logo.png"/>
          <p:cNvPicPr>
            <a:picLocks noChangeAspect="1"/>
          </p:cNvPicPr>
          <p:nvPr/>
        </p:nvPicPr>
        <p:blipFill>
          <a:blip r:embed="rId3" cstate="print"/>
          <a:stretch>
            <a:fillRect/>
          </a:stretch>
        </p:blipFill>
        <p:spPr>
          <a:xfrm>
            <a:off x="2590800" y="304800"/>
            <a:ext cx="3733800" cy="3733800"/>
          </a:xfrm>
          <a:prstGeom prst="rect">
            <a:avLst/>
          </a:prstGeom>
          <a:effectLst>
            <a:outerShdw blurRad="508000" dist="228600" dir="3000000" algn="ctr" rotWithShape="0">
              <a:srgbClr val="000000">
                <a:alpha val="87000"/>
              </a:srgbClr>
            </a:outerShdw>
          </a:effectLst>
        </p:spPr>
      </p:pic>
      <p:sp>
        <p:nvSpPr>
          <p:cNvPr id="5" name="TextBox 4"/>
          <p:cNvSpPr txBox="1"/>
          <p:nvPr/>
        </p:nvSpPr>
        <p:spPr>
          <a:xfrm>
            <a:off x="1219200" y="4267200"/>
            <a:ext cx="6781800" cy="1754326"/>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marL="228600" indent="-228600" algn="ctr">
              <a:spcAft>
                <a:spcPct val="50000"/>
              </a:spcAft>
              <a:buSzPct val="70000"/>
              <a:buFont typeface="Wingdings" pitchFamily="2" charset="2"/>
              <a:buNone/>
              <a:defRPr/>
            </a:pPr>
            <a:r>
              <a:rPr lang="en-US" sz="5400" dirty="0" smtClean="0">
                <a:solidFill>
                  <a:prstClr val="white"/>
                </a:solidFill>
                <a:effectLst>
                  <a:outerShdw blurRad="38100" dist="38100" dir="2700000" algn="tl">
                    <a:srgbClr val="C0C0C0"/>
                  </a:outerShdw>
                </a:effectLst>
                <a:latin typeface="Arial" charset="0"/>
              </a:rPr>
              <a:t>We’re being asked to </a:t>
            </a:r>
            <a:r>
              <a:rPr lang="en-US" sz="5400" dirty="0">
                <a:solidFill>
                  <a:prstClr val="white"/>
                </a:solidFill>
                <a:effectLst>
                  <a:outerShdw blurRad="38100" dist="38100" dir="2700000" algn="tl">
                    <a:srgbClr val="C0C0C0"/>
                  </a:outerShdw>
                </a:effectLst>
                <a:latin typeface="Arial" charset="0"/>
              </a:rPr>
              <a:t>do </a:t>
            </a:r>
            <a:r>
              <a:rPr lang="en-US" sz="5400" u="sng" dirty="0" smtClean="0">
                <a:solidFill>
                  <a:prstClr val="white"/>
                </a:solidFill>
                <a:effectLst>
                  <a:outerShdw blurRad="38100" dist="38100" dir="2700000" algn="tl">
                    <a:srgbClr val="C0C0C0"/>
                  </a:outerShdw>
                </a:effectLst>
                <a:latin typeface="Arial" charset="0"/>
              </a:rPr>
              <a:t>more</a:t>
            </a:r>
            <a:r>
              <a:rPr lang="en-US" sz="5400" dirty="0" smtClean="0">
                <a:solidFill>
                  <a:prstClr val="white"/>
                </a:solidFill>
                <a:effectLst>
                  <a:outerShdw blurRad="38100" dist="38100" dir="2700000" algn="tl">
                    <a:srgbClr val="C0C0C0"/>
                  </a:outerShdw>
                </a:effectLst>
                <a:latin typeface="Arial" charset="0"/>
              </a:rPr>
              <a:t> </a:t>
            </a:r>
            <a:r>
              <a:rPr lang="en-US" sz="5400" dirty="0">
                <a:solidFill>
                  <a:prstClr val="white"/>
                </a:solidFill>
                <a:effectLst>
                  <a:outerShdw blurRad="38100" dist="38100" dir="2700000" algn="tl">
                    <a:srgbClr val="C0C0C0"/>
                  </a:outerShdw>
                </a:effectLst>
                <a:latin typeface="Arial" charset="0"/>
              </a:rPr>
              <a:t>with </a:t>
            </a:r>
            <a:r>
              <a:rPr lang="en-US" sz="5400" i="1" dirty="0">
                <a:solidFill>
                  <a:prstClr val="white"/>
                </a:solidFill>
                <a:effectLst>
                  <a:outerShdw blurRad="38100" dist="38100" dir="2700000" algn="tl">
                    <a:srgbClr val="C0C0C0"/>
                  </a:outerShdw>
                </a:effectLst>
                <a:latin typeface="Arial" charset="0"/>
              </a:rPr>
              <a:t>less</a:t>
            </a:r>
            <a:r>
              <a:rPr lang="en-US" sz="5400" dirty="0" smtClean="0">
                <a:solidFill>
                  <a:prstClr val="white"/>
                </a:solidFill>
                <a:effectLst>
                  <a:outerShdw blurRad="38100" dist="38100" dir="2700000" algn="tl">
                    <a:srgbClr val="C0C0C0"/>
                  </a:outerShdw>
                </a:effectLst>
                <a:latin typeface="Arial" charset="0"/>
              </a:rPr>
              <a:t>... </a:t>
            </a:r>
            <a:endParaRPr lang="en-US" sz="5400" dirty="0">
              <a:solidFill>
                <a:prstClr val="white"/>
              </a:solidFill>
              <a:effectLst>
                <a:outerShdw blurRad="38100" dist="38100" dir="2700000" algn="tl">
                  <a:srgbClr val="C0C0C0"/>
                </a:outerShdw>
              </a:effectLst>
              <a:latin typeface="Arial" charset="0"/>
              <a:cs typeface="Arial" charset="0"/>
            </a:endParaRPr>
          </a:p>
        </p:txBody>
      </p:sp>
    </p:spTree>
    <p:extLst>
      <p:ext uri="{BB962C8B-B14F-4D97-AF65-F5344CB8AC3E}">
        <p14:creationId xmlns:p14="http://schemas.microsoft.com/office/powerpoint/2010/main" val="22793301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htd logo.png"/>
          <p:cNvPicPr>
            <a:picLocks noChangeAspect="1"/>
          </p:cNvPicPr>
          <p:nvPr/>
        </p:nvPicPr>
        <p:blipFill>
          <a:blip r:embed="rId3" cstate="print"/>
          <a:stretch>
            <a:fillRect/>
          </a:stretch>
        </p:blipFill>
        <p:spPr>
          <a:xfrm>
            <a:off x="2590800" y="304800"/>
            <a:ext cx="3733800" cy="3733800"/>
          </a:xfrm>
          <a:prstGeom prst="rect">
            <a:avLst/>
          </a:prstGeom>
          <a:effectLst>
            <a:outerShdw blurRad="508000" dist="228600" dir="3000000" algn="ctr" rotWithShape="0">
              <a:srgbClr val="000000">
                <a:alpha val="87000"/>
              </a:srgbClr>
            </a:outerShdw>
          </a:effectLst>
        </p:spPr>
      </p:pic>
      <p:sp>
        <p:nvSpPr>
          <p:cNvPr id="5" name="TextBox 4"/>
          <p:cNvSpPr txBox="1"/>
          <p:nvPr/>
        </p:nvSpPr>
        <p:spPr>
          <a:xfrm>
            <a:off x="1219200" y="4267200"/>
            <a:ext cx="6781800" cy="1754326"/>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marL="228600" indent="-228600" algn="ctr">
              <a:spcAft>
                <a:spcPct val="50000"/>
              </a:spcAft>
              <a:buSzPct val="70000"/>
              <a:buFont typeface="Wingdings" pitchFamily="2" charset="2"/>
              <a:buNone/>
              <a:defRPr/>
            </a:pPr>
            <a:r>
              <a:rPr lang="en-US" sz="5400" dirty="0" smtClean="0">
                <a:solidFill>
                  <a:prstClr val="white"/>
                </a:solidFill>
                <a:effectLst>
                  <a:outerShdw blurRad="38100" dist="38100" dir="2700000" algn="tl">
                    <a:srgbClr val="C0C0C0"/>
                  </a:outerShdw>
                </a:effectLst>
                <a:latin typeface="Arial" charset="0"/>
              </a:rPr>
              <a:t>We can only do </a:t>
            </a:r>
            <a:r>
              <a:rPr lang="en-US" sz="5400" u="sng" dirty="0" smtClean="0">
                <a:solidFill>
                  <a:prstClr val="white"/>
                </a:solidFill>
                <a:effectLst>
                  <a:outerShdw blurRad="38100" dist="38100" dir="2700000" algn="tl">
                    <a:srgbClr val="C0C0C0"/>
                  </a:outerShdw>
                </a:effectLst>
                <a:latin typeface="Arial" charset="0"/>
              </a:rPr>
              <a:t>less </a:t>
            </a:r>
            <a:r>
              <a:rPr lang="en-US" sz="5400" dirty="0" smtClean="0">
                <a:solidFill>
                  <a:prstClr val="white"/>
                </a:solidFill>
                <a:effectLst>
                  <a:outerShdw blurRad="38100" dist="38100" dir="2700000" algn="tl">
                    <a:srgbClr val="C0C0C0"/>
                  </a:outerShdw>
                </a:effectLst>
                <a:latin typeface="Arial" charset="0"/>
              </a:rPr>
              <a:t>with </a:t>
            </a:r>
            <a:r>
              <a:rPr lang="en-US" sz="5400" i="1" dirty="0" smtClean="0">
                <a:solidFill>
                  <a:prstClr val="white"/>
                </a:solidFill>
                <a:effectLst>
                  <a:outerShdw blurRad="38100" dist="38100" dir="2700000" algn="tl">
                    <a:srgbClr val="C0C0C0"/>
                  </a:outerShdw>
                </a:effectLst>
                <a:latin typeface="Arial" charset="0"/>
              </a:rPr>
              <a:t>less</a:t>
            </a:r>
            <a:r>
              <a:rPr lang="en-US" sz="5400" dirty="0" smtClean="0">
                <a:solidFill>
                  <a:prstClr val="white"/>
                </a:solidFill>
                <a:effectLst>
                  <a:outerShdw blurRad="38100" dist="38100" dir="2700000" algn="tl">
                    <a:srgbClr val="C0C0C0"/>
                  </a:outerShdw>
                </a:effectLst>
                <a:latin typeface="Arial" charset="0"/>
              </a:rPr>
              <a:t>. </a:t>
            </a:r>
            <a:endParaRPr lang="en-US" sz="5400" dirty="0">
              <a:solidFill>
                <a:prstClr val="white"/>
              </a:solidFill>
              <a:effectLst>
                <a:outerShdw blurRad="38100" dist="38100" dir="2700000" algn="tl">
                  <a:srgbClr val="C0C0C0"/>
                </a:outerShdw>
              </a:effectLst>
              <a:latin typeface="Arial" charset="0"/>
              <a:cs typeface="Arial" charset="0"/>
            </a:endParaRPr>
          </a:p>
        </p:txBody>
      </p:sp>
    </p:spTree>
    <p:extLst>
      <p:ext uri="{BB962C8B-B14F-4D97-AF65-F5344CB8AC3E}">
        <p14:creationId xmlns:p14="http://schemas.microsoft.com/office/powerpoint/2010/main" val="255972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 y="152400"/>
            <a:ext cx="8763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fontScale="90000"/>
          </a:bodyPr>
          <a:lstStyle/>
          <a:p>
            <a:pPr algn="ctr" eaLnBrk="1" hangingPunct="1">
              <a:defRPr/>
            </a:pPr>
            <a:r>
              <a:rPr lang="en-US" dirty="0" smtClean="0">
                <a:solidFill>
                  <a:schemeClr val="bg1"/>
                </a:solidFill>
                <a:latin typeface="Arial" charset="0"/>
                <a:cs typeface="Arial" charset="0"/>
              </a:rPr>
              <a:t>State General Revenues vs. </a:t>
            </a:r>
            <a:br>
              <a:rPr lang="en-US" dirty="0" smtClean="0">
                <a:solidFill>
                  <a:schemeClr val="bg1"/>
                </a:solidFill>
                <a:latin typeface="Arial" charset="0"/>
                <a:cs typeface="Arial" charset="0"/>
              </a:rPr>
            </a:br>
            <a:r>
              <a:rPr lang="en-US" dirty="0" smtClean="0">
                <a:solidFill>
                  <a:schemeClr val="bg1"/>
                </a:solidFill>
                <a:latin typeface="Arial" charset="0"/>
                <a:cs typeface="Arial" charset="0"/>
              </a:rPr>
              <a:t>AHTD Net Highway Revenues</a:t>
            </a:r>
          </a:p>
        </p:txBody>
      </p:sp>
      <p:pic>
        <p:nvPicPr>
          <p:cNvPr id="4" name="Picture 3" descr="genrev_vs_highway rev.jpg"/>
          <p:cNvPicPr>
            <a:picLocks noChangeAspect="1"/>
          </p:cNvPicPr>
          <p:nvPr/>
        </p:nvPicPr>
        <p:blipFill>
          <a:blip r:embed="rId4" cstate="print">
            <a:extLst>
              <a:ext uri="{28A0092B-C50C-407E-A947-70E740481C1C}">
                <a14:useLocalDpi xmlns:a14="http://schemas.microsoft.com/office/drawing/2010/main" val="0"/>
              </a:ext>
            </a:extLst>
          </a:blip>
          <a:srcRect l="4340" t="21364" r="5830" b="7181"/>
          <a:stretch>
            <a:fillRect/>
          </a:stretch>
        </p:blipFill>
        <p:spPr bwMode="auto">
          <a:xfrm>
            <a:off x="174171" y="1295400"/>
            <a:ext cx="8686800" cy="5445330"/>
          </a:xfrm>
          <a:prstGeom prst="rect">
            <a:avLst/>
          </a:prstGeom>
          <a:noFill/>
          <a:ln w="15875">
            <a:solidFill>
              <a:schemeClr val="tx1"/>
            </a:solidFill>
            <a:miter lim="800000"/>
            <a:headEnd/>
            <a:tailEnd/>
          </a:ln>
          <a:effectLst>
            <a:outerShdw blurRad="508000" dist="228600" dir="3000000" algn="ctr" rotWithShape="0">
              <a:srgbClr val="000000">
                <a:alpha val="87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1286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86200"/>
            <a:ext cx="5943600" cy="2286000"/>
          </a:xfrm>
          <a:solidFill>
            <a:srgbClr val="00B050"/>
          </a:solidFill>
          <a:ln w="57150">
            <a:solidFill>
              <a:schemeClr val="bg1"/>
            </a:solidFill>
          </a:ln>
          <a:effectLst>
            <a:outerShdw blurRad="508000" dist="228600" dir="3000000" algn="ctr" rotWithShape="0">
              <a:srgbClr val="000000">
                <a:alpha val="87000"/>
              </a:srgbClr>
            </a:outerShdw>
          </a:effectLst>
        </p:spPr>
        <p:txBody>
          <a:bodyPr>
            <a:noAutofit/>
          </a:bodyPr>
          <a:lstStyle/>
          <a:p>
            <a:pPr algn="ctr">
              <a:buFont typeface="Wingdings" pitchFamily="2" charset="2"/>
              <a:buChar char="ü"/>
            </a:pPr>
            <a:r>
              <a:rPr lang="en-US" sz="4000" b="1" dirty="0" smtClean="0">
                <a:solidFill>
                  <a:schemeClr val="bg1"/>
                </a:solidFill>
              </a:rPr>
              <a:t>Connects Arkansas</a:t>
            </a:r>
          </a:p>
          <a:p>
            <a:pPr algn="ctr">
              <a:buFont typeface="Wingdings" pitchFamily="2" charset="2"/>
              <a:buChar char="ü"/>
            </a:pPr>
            <a:r>
              <a:rPr lang="en-US" sz="4000" b="1" dirty="0" smtClean="0">
                <a:solidFill>
                  <a:schemeClr val="bg1"/>
                </a:solidFill>
              </a:rPr>
              <a:t>Increases Capacity</a:t>
            </a:r>
          </a:p>
          <a:p>
            <a:pPr algn="ctr">
              <a:buFont typeface="Wingdings" pitchFamily="2" charset="2"/>
              <a:buChar char="ü"/>
            </a:pPr>
            <a:r>
              <a:rPr lang="en-US" sz="4000" b="1" dirty="0" smtClean="0">
                <a:solidFill>
                  <a:schemeClr val="bg1"/>
                </a:solidFill>
              </a:rPr>
              <a:t>10-Year Revenue Cap</a:t>
            </a:r>
            <a:endParaRPr lang="en-US" sz="4000" b="1" dirty="0">
              <a:solidFill>
                <a:schemeClr val="bg1"/>
              </a:solidFill>
            </a:endParaRPr>
          </a:p>
        </p:txBody>
      </p:sp>
      <p:pic>
        <p:nvPicPr>
          <p:cNvPr id="5" name="Content Placeholder 6" descr="ahtd logo.png"/>
          <p:cNvPicPr>
            <a:picLocks noGrp="1" noChangeAspect="1"/>
          </p:cNvPicPr>
          <p:nvPr>
            <p:ph idx="1"/>
          </p:nvPr>
        </p:nvPicPr>
        <p:blipFill>
          <a:blip r:embed="rId3" cstate="print"/>
          <a:stretch>
            <a:fillRect/>
          </a:stretch>
        </p:blipFill>
        <p:spPr>
          <a:xfrm>
            <a:off x="533400" y="533400"/>
            <a:ext cx="2884058" cy="2743200"/>
          </a:xfrm>
          <a:ln>
            <a:noFill/>
          </a:ln>
          <a:effectLst>
            <a:outerShdw sx="1000" sy="1000" algn="t" rotWithShape="0">
              <a:prstClr val="black"/>
            </a:outerShdw>
          </a:effectLst>
        </p:spPr>
      </p:pic>
      <p:pic>
        <p:nvPicPr>
          <p:cNvPr id="7" name="Picture 6" descr="AHTD CAP logo-cmyk.png"/>
          <p:cNvPicPr>
            <a:picLocks noChangeAspect="1"/>
          </p:cNvPicPr>
          <p:nvPr/>
        </p:nvPicPr>
        <p:blipFill>
          <a:blip r:embed="rId4" cstate="print"/>
          <a:stretch>
            <a:fillRect/>
          </a:stretch>
        </p:blipFill>
        <p:spPr>
          <a:xfrm>
            <a:off x="3810000" y="812674"/>
            <a:ext cx="5023265" cy="2235326"/>
          </a:xfrm>
          <a:prstGeom prst="rect">
            <a:avLst/>
          </a:prstGeom>
        </p:spPr>
      </p:pic>
    </p:spTree>
    <p:extLst>
      <p:ext uri="{BB962C8B-B14F-4D97-AF65-F5344CB8AC3E}">
        <p14:creationId xmlns:p14="http://schemas.microsoft.com/office/powerpoint/2010/main" val="3707944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9144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a:bodyPr>
          <a:lstStyle/>
          <a:p>
            <a:pPr algn="ctr" eaLnBrk="1" hangingPunct="1">
              <a:defRPr/>
            </a:pPr>
            <a:r>
              <a:rPr lang="en-US" dirty="0" smtClean="0">
                <a:solidFill>
                  <a:schemeClr val="bg1"/>
                </a:solidFill>
                <a:latin typeface="Arial" charset="0"/>
                <a:cs typeface="Arial" charset="0"/>
              </a:rPr>
              <a:t>AHTD Challenges</a:t>
            </a:r>
          </a:p>
        </p:txBody>
      </p:sp>
      <p:pic>
        <p:nvPicPr>
          <p:cNvPr id="5" name="Picture 3" descr="Shrinking Dollar Widening"/>
          <p:cNvPicPr>
            <a:picLocks noChangeAspect="1" noChangeArrowheads="1"/>
          </p:cNvPicPr>
          <p:nvPr/>
        </p:nvPicPr>
        <p:blipFill>
          <a:blip r:embed="rId4" cstate="print">
            <a:extLst>
              <a:ext uri="{28A0092B-C50C-407E-A947-70E740481C1C}">
                <a14:useLocalDpi xmlns:a14="http://schemas.microsoft.com/office/drawing/2010/main" val="0"/>
              </a:ext>
            </a:extLst>
          </a:blip>
          <a:srcRect l="5325" b="3876"/>
          <a:stretch>
            <a:fillRect/>
          </a:stretch>
        </p:blipFill>
        <p:spPr bwMode="auto">
          <a:xfrm>
            <a:off x="228600" y="1219199"/>
            <a:ext cx="8670925" cy="5364163"/>
          </a:xfrm>
          <a:prstGeom prst="rect">
            <a:avLst/>
          </a:prstGeom>
          <a:noFill/>
          <a:ln w="28575">
            <a:solidFill>
              <a:srgbClr val="000000"/>
            </a:solidFill>
            <a:miter lim="800000"/>
            <a:headEnd/>
            <a:tailEnd/>
          </a:ln>
          <a:effectLst>
            <a:outerShdw blurRad="508000" dist="228600" dir="3000000" algn="ctr" rotWithShape="0">
              <a:srgbClr val="000000">
                <a:alpha val="87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1371600"/>
            <a:ext cx="6441443" cy="646331"/>
          </a:xfrm>
          <a:prstGeom prst="rect">
            <a:avLst/>
          </a:prstGeom>
          <a:solidFill>
            <a:srgbClr val="FFCC00"/>
          </a:solidFill>
        </p:spPr>
        <p:txBody>
          <a:bodyPr wrap="none" rtlCol="0">
            <a:spAutoFit/>
          </a:bodyPr>
          <a:lstStyle/>
          <a:p>
            <a:r>
              <a:rPr lang="en-US" sz="3600" b="1" dirty="0" smtClean="0">
                <a:solidFill>
                  <a:prstClr val="black"/>
                </a:solidFill>
              </a:rPr>
              <a:t>$100,000,000 Widening Program</a:t>
            </a:r>
            <a:endParaRPr lang="en-US" sz="3600" b="1" dirty="0">
              <a:solidFill>
                <a:prstClr val="black"/>
              </a:solidFill>
            </a:endParaRPr>
          </a:p>
        </p:txBody>
      </p:sp>
      <p:sp>
        <p:nvSpPr>
          <p:cNvPr id="7" name="TextBox 6"/>
          <p:cNvSpPr txBox="1"/>
          <p:nvPr/>
        </p:nvSpPr>
        <p:spPr>
          <a:xfrm rot="16200000">
            <a:off x="-786010" y="3569061"/>
            <a:ext cx="2704843" cy="646331"/>
          </a:xfrm>
          <a:prstGeom prst="rect">
            <a:avLst/>
          </a:prstGeom>
          <a:solidFill>
            <a:srgbClr val="FFCC00"/>
          </a:solidFill>
        </p:spPr>
        <p:txBody>
          <a:bodyPr wrap="none" rtlCol="0">
            <a:spAutoFit/>
          </a:bodyPr>
          <a:lstStyle/>
          <a:p>
            <a:pPr algn="ctr"/>
            <a:r>
              <a:rPr lang="en-US" dirty="0" smtClean="0">
                <a:solidFill>
                  <a:prstClr val="black"/>
                </a:solidFill>
              </a:rPr>
              <a:t>Miles of Widening</a:t>
            </a:r>
          </a:p>
          <a:p>
            <a:pPr algn="ctr"/>
            <a:r>
              <a:rPr lang="en-US" dirty="0" smtClean="0">
                <a:solidFill>
                  <a:prstClr val="black"/>
                </a:solidFill>
              </a:rPr>
              <a:t>Rural Highway 2 to 5 lanes</a:t>
            </a:r>
            <a:endParaRPr lang="en-US" dirty="0">
              <a:solidFill>
                <a:prstClr val="black"/>
              </a:solidFill>
            </a:endParaRPr>
          </a:p>
        </p:txBody>
      </p:sp>
    </p:spTree>
    <p:extLst>
      <p:ext uri="{BB962C8B-B14F-4D97-AF65-F5344CB8AC3E}">
        <p14:creationId xmlns:p14="http://schemas.microsoft.com/office/powerpoint/2010/main" val="387722374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9144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a:bodyPr>
          <a:lstStyle/>
          <a:p>
            <a:pPr algn="ctr" eaLnBrk="1" hangingPunct="1">
              <a:defRPr/>
            </a:pPr>
            <a:r>
              <a:rPr lang="en-US" dirty="0" smtClean="0">
                <a:solidFill>
                  <a:schemeClr val="bg1"/>
                </a:solidFill>
                <a:latin typeface="Arial" charset="0"/>
                <a:cs typeface="Arial" charset="0"/>
              </a:rPr>
              <a:t>AHTD Challenges</a:t>
            </a:r>
          </a:p>
        </p:txBody>
      </p:sp>
      <p:pic>
        <p:nvPicPr>
          <p:cNvPr id="4" name="Picture 4" descr="Shrinking Dollar Overlay"/>
          <p:cNvPicPr>
            <a:picLocks noChangeAspect="1" noChangeArrowheads="1"/>
          </p:cNvPicPr>
          <p:nvPr/>
        </p:nvPicPr>
        <p:blipFill>
          <a:blip r:embed="rId4" cstate="print">
            <a:extLst>
              <a:ext uri="{28A0092B-C50C-407E-A947-70E740481C1C}">
                <a14:useLocalDpi xmlns:a14="http://schemas.microsoft.com/office/drawing/2010/main" val="0"/>
              </a:ext>
            </a:extLst>
          </a:blip>
          <a:srcRect l="3529" r="6625" b="7309"/>
          <a:stretch>
            <a:fillRect/>
          </a:stretch>
        </p:blipFill>
        <p:spPr bwMode="auto">
          <a:xfrm>
            <a:off x="228600" y="1246188"/>
            <a:ext cx="8672513" cy="5383212"/>
          </a:xfrm>
          <a:prstGeom prst="rect">
            <a:avLst/>
          </a:prstGeom>
          <a:noFill/>
          <a:ln w="28575">
            <a:solidFill>
              <a:srgbClr val="000000"/>
            </a:solidFill>
            <a:miter lim="800000"/>
            <a:headEnd/>
            <a:tailEnd/>
          </a:ln>
          <a:effectLst>
            <a:outerShdw blurRad="508000" dist="228600" dir="3000000" algn="ctr" rotWithShape="0">
              <a:srgbClr val="000000">
                <a:alpha val="87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0200" y="1524000"/>
            <a:ext cx="6052426" cy="646331"/>
          </a:xfrm>
          <a:prstGeom prst="rect">
            <a:avLst/>
          </a:prstGeom>
          <a:solidFill>
            <a:srgbClr val="FFCC00"/>
          </a:solidFill>
        </p:spPr>
        <p:txBody>
          <a:bodyPr wrap="none" rtlCol="0">
            <a:spAutoFit/>
          </a:bodyPr>
          <a:lstStyle/>
          <a:p>
            <a:r>
              <a:rPr lang="en-US" sz="3600" b="1" dirty="0" smtClean="0">
                <a:solidFill>
                  <a:prstClr val="black"/>
                </a:solidFill>
              </a:rPr>
              <a:t>$10,000,000 Overlay Program</a:t>
            </a:r>
            <a:endParaRPr lang="en-US" sz="3600" b="1" dirty="0">
              <a:solidFill>
                <a:prstClr val="black"/>
              </a:solidFill>
            </a:endParaRPr>
          </a:p>
        </p:txBody>
      </p:sp>
      <p:sp>
        <p:nvSpPr>
          <p:cNvPr id="7" name="TextBox 6"/>
          <p:cNvSpPr txBox="1"/>
          <p:nvPr/>
        </p:nvSpPr>
        <p:spPr>
          <a:xfrm rot="16200000">
            <a:off x="-147925" y="3653126"/>
            <a:ext cx="1704184" cy="646331"/>
          </a:xfrm>
          <a:prstGeom prst="rect">
            <a:avLst/>
          </a:prstGeom>
          <a:solidFill>
            <a:srgbClr val="FFCC00"/>
          </a:solidFill>
        </p:spPr>
        <p:txBody>
          <a:bodyPr wrap="none" rtlCol="0">
            <a:spAutoFit/>
          </a:bodyPr>
          <a:lstStyle/>
          <a:p>
            <a:pPr algn="ctr"/>
            <a:r>
              <a:rPr lang="en-US" dirty="0" smtClean="0">
                <a:solidFill>
                  <a:prstClr val="black"/>
                </a:solidFill>
              </a:rPr>
              <a:t>Miles of Overlay</a:t>
            </a:r>
          </a:p>
          <a:p>
            <a:pPr algn="ctr"/>
            <a:r>
              <a:rPr lang="en-US" dirty="0" smtClean="0">
                <a:solidFill>
                  <a:prstClr val="black"/>
                </a:solidFill>
              </a:rPr>
              <a:t> 2 lanes</a:t>
            </a:r>
            <a:endParaRPr lang="en-US" dirty="0">
              <a:solidFill>
                <a:prstClr val="black"/>
              </a:solidFill>
            </a:endParaRPr>
          </a:p>
        </p:txBody>
      </p:sp>
    </p:spTree>
    <p:extLst>
      <p:ext uri="{BB962C8B-B14F-4D97-AF65-F5344CB8AC3E}">
        <p14:creationId xmlns:p14="http://schemas.microsoft.com/office/powerpoint/2010/main" val="184989991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9144000" cy="990600"/>
          </a:xfrm>
          <a:solidFill>
            <a:srgbClr val="00B050"/>
          </a:solidFill>
          <a:ln w="57150">
            <a:solidFill>
              <a:schemeClr val="bg1"/>
            </a:solidFill>
          </a:ln>
          <a:effectLst>
            <a:outerShdw blurRad="508000" dist="228600" dir="3000000" algn="ctr" rotWithShape="0">
              <a:srgbClr val="000000">
                <a:alpha val="87000"/>
              </a:srgbClr>
            </a:outerShdw>
          </a:effectLst>
        </p:spPr>
        <p:txBody>
          <a:bodyPr>
            <a:normAutofit/>
          </a:bodyPr>
          <a:lstStyle/>
          <a:p>
            <a:pPr algn="ctr" eaLnBrk="1" hangingPunct="1">
              <a:defRPr/>
            </a:pPr>
            <a:r>
              <a:rPr lang="en-US" dirty="0" smtClean="0">
                <a:solidFill>
                  <a:schemeClr val="bg1"/>
                </a:solidFill>
                <a:latin typeface="Arial" charset="0"/>
                <a:cs typeface="Arial" charset="0"/>
              </a:rPr>
              <a:t>AHTD Challenges</a:t>
            </a:r>
          </a:p>
        </p:txBody>
      </p:sp>
      <p:pic>
        <p:nvPicPr>
          <p:cNvPr id="5" name="Picture 4" descr="Picture1f.jpg"/>
          <p:cNvPicPr>
            <a:picLocks noChangeAspect="1"/>
          </p:cNvPicPr>
          <p:nvPr/>
        </p:nvPicPr>
        <p:blipFill>
          <a:blip r:embed="rId4" cstate="print"/>
          <a:stretch>
            <a:fillRect/>
          </a:stretch>
        </p:blipFill>
        <p:spPr>
          <a:xfrm>
            <a:off x="228601" y="1219199"/>
            <a:ext cx="8686800" cy="5438273"/>
          </a:xfrm>
          <a:prstGeom prst="rect">
            <a:avLst/>
          </a:prstGeom>
          <a:ln w="19050">
            <a:solidFill>
              <a:srgbClr val="000000"/>
            </a:solidFill>
          </a:ln>
          <a:effectLst>
            <a:outerShdw blurRad="508000" dist="228600" dir="3000000" algn="tl" rotWithShape="0">
              <a:prstClr val="black">
                <a:alpha val="87000"/>
              </a:prstClr>
            </a:outerShdw>
          </a:effectLst>
        </p:spPr>
      </p:pic>
      <p:sp>
        <p:nvSpPr>
          <p:cNvPr id="6" name="TextBox 5"/>
          <p:cNvSpPr txBox="1"/>
          <p:nvPr/>
        </p:nvSpPr>
        <p:spPr>
          <a:xfrm rot="16200000">
            <a:off x="-221974" y="3574774"/>
            <a:ext cx="2309479" cy="646331"/>
          </a:xfrm>
          <a:prstGeom prst="rect">
            <a:avLst/>
          </a:prstGeom>
          <a:solidFill>
            <a:srgbClr val="FFCC00"/>
          </a:solidFill>
        </p:spPr>
        <p:txBody>
          <a:bodyPr wrap="none" rtlCol="0">
            <a:spAutoFit/>
          </a:bodyPr>
          <a:lstStyle/>
          <a:p>
            <a:pPr algn="ctr"/>
            <a:r>
              <a:rPr lang="en-US" dirty="0" smtClean="0">
                <a:solidFill>
                  <a:prstClr val="black"/>
                </a:solidFill>
              </a:rPr>
              <a:t>Number of Bridges</a:t>
            </a:r>
          </a:p>
          <a:p>
            <a:pPr algn="ctr"/>
            <a:r>
              <a:rPr lang="en-US" dirty="0" smtClean="0">
                <a:solidFill>
                  <a:prstClr val="black"/>
                </a:solidFill>
              </a:rPr>
              <a:t>Average size 40’ X 200’</a:t>
            </a:r>
            <a:endParaRPr lang="en-US" dirty="0">
              <a:solidFill>
                <a:prstClr val="black"/>
              </a:solidFill>
            </a:endParaRPr>
          </a:p>
        </p:txBody>
      </p:sp>
      <p:sp>
        <p:nvSpPr>
          <p:cNvPr id="7" name="TextBox 6"/>
          <p:cNvSpPr txBox="1"/>
          <p:nvPr/>
        </p:nvSpPr>
        <p:spPr>
          <a:xfrm>
            <a:off x="1905000" y="1447800"/>
            <a:ext cx="5594930" cy="646331"/>
          </a:xfrm>
          <a:prstGeom prst="rect">
            <a:avLst/>
          </a:prstGeom>
          <a:solidFill>
            <a:srgbClr val="FFCC00"/>
          </a:solidFill>
        </p:spPr>
        <p:txBody>
          <a:bodyPr wrap="none" rtlCol="0">
            <a:spAutoFit/>
          </a:bodyPr>
          <a:lstStyle/>
          <a:p>
            <a:r>
              <a:rPr lang="en-US" sz="3600" b="1" dirty="0" smtClean="0">
                <a:solidFill>
                  <a:prstClr val="black"/>
                </a:solidFill>
              </a:rPr>
              <a:t>$25,000,000 Bridge Program</a:t>
            </a:r>
            <a:endParaRPr lang="en-US" sz="3600" b="1" dirty="0">
              <a:solidFill>
                <a:prstClr val="black"/>
              </a:solidFill>
            </a:endParaRPr>
          </a:p>
        </p:txBody>
      </p:sp>
    </p:spTree>
    <p:extLst>
      <p:ext uri="{BB962C8B-B14F-4D97-AF65-F5344CB8AC3E}">
        <p14:creationId xmlns:p14="http://schemas.microsoft.com/office/powerpoint/2010/main" val="309812391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88392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dirty="0" smtClean="0">
                <a:solidFill>
                  <a:prstClr val="white"/>
                </a:solidFill>
                <a:latin typeface="Arial" charset="0"/>
                <a:cs typeface="Arial" charset="0"/>
              </a:rPr>
              <a:t>Needs vs. </a:t>
            </a:r>
            <a:r>
              <a:rPr lang="en-US" sz="4800" i="1" dirty="0" smtClean="0">
                <a:solidFill>
                  <a:prstClr val="white"/>
                </a:solidFill>
                <a:latin typeface="Arial" charset="0"/>
                <a:cs typeface="Arial" charset="0"/>
              </a:rPr>
              <a:t>Revenue</a:t>
            </a:r>
            <a:endParaRPr lang="en-US" sz="4000" i="1"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838200" y="1981200"/>
            <a:ext cx="3453893" cy="1536963"/>
          </a:xfrm>
          <a:prstGeom prst="rect">
            <a:avLst/>
          </a:prstGeom>
        </p:spPr>
      </p:pic>
      <p:sp>
        <p:nvSpPr>
          <p:cNvPr id="6" name="TextBox 5"/>
          <p:cNvSpPr txBox="1"/>
          <p:nvPr/>
        </p:nvSpPr>
        <p:spPr>
          <a:xfrm>
            <a:off x="4343400" y="2362200"/>
            <a:ext cx="6191692" cy="1107996"/>
          </a:xfrm>
          <a:prstGeom prst="rect">
            <a:avLst/>
          </a:prstGeom>
          <a:noFill/>
        </p:spPr>
        <p:txBody>
          <a:bodyPr wrap="square" rtlCol="0">
            <a:spAutoFit/>
          </a:bodyPr>
          <a:lstStyle/>
          <a:p>
            <a:r>
              <a:rPr lang="en-US" sz="6600" dirty="0" smtClean="0">
                <a:solidFill>
                  <a:srgbClr val="04617B"/>
                </a:solidFill>
              </a:rPr>
              <a:t>=   200 miles</a:t>
            </a:r>
            <a:endParaRPr lang="en-US" sz="6600" dirty="0">
              <a:solidFill>
                <a:srgbClr val="04617B"/>
              </a:solidFill>
            </a:endParaRPr>
          </a:p>
        </p:txBody>
      </p:sp>
      <p:sp>
        <p:nvSpPr>
          <p:cNvPr id="8" name="TextBox 7"/>
          <p:cNvSpPr txBox="1"/>
          <p:nvPr/>
        </p:nvSpPr>
        <p:spPr>
          <a:xfrm>
            <a:off x="4419600" y="4191000"/>
            <a:ext cx="6191692" cy="1107996"/>
          </a:xfrm>
          <a:prstGeom prst="rect">
            <a:avLst/>
          </a:prstGeom>
          <a:noFill/>
        </p:spPr>
        <p:txBody>
          <a:bodyPr wrap="square" rtlCol="0">
            <a:spAutoFit/>
          </a:bodyPr>
          <a:lstStyle/>
          <a:p>
            <a:r>
              <a:rPr lang="en-US" sz="6600" dirty="0" smtClean="0">
                <a:solidFill>
                  <a:srgbClr val="04617B"/>
                </a:solidFill>
              </a:rPr>
              <a:t>=   450 miles</a:t>
            </a:r>
            <a:endParaRPr lang="en-US" sz="6600" dirty="0">
              <a:solidFill>
                <a:srgbClr val="04617B"/>
              </a:solidFill>
            </a:endParaRPr>
          </a:p>
        </p:txBody>
      </p:sp>
      <p:pic>
        <p:nvPicPr>
          <p:cNvPr id="9" name="Picture 8" descr="IRP_Logo_Draft1.png"/>
          <p:cNvPicPr>
            <a:picLocks noChangeAspect="1"/>
          </p:cNvPicPr>
          <p:nvPr/>
        </p:nvPicPr>
        <p:blipFill>
          <a:blip r:embed="rId4" cstate="print"/>
          <a:stretch>
            <a:fillRect/>
          </a:stretch>
        </p:blipFill>
        <p:spPr>
          <a:xfrm>
            <a:off x="762000" y="3962400"/>
            <a:ext cx="4217136" cy="1736468"/>
          </a:xfrm>
          <a:prstGeom prst="rect">
            <a:avLst/>
          </a:prstGeom>
        </p:spPr>
      </p:pic>
    </p:spTree>
    <p:extLst>
      <p:ext uri="{BB962C8B-B14F-4D97-AF65-F5344CB8AC3E}">
        <p14:creationId xmlns:p14="http://schemas.microsoft.com/office/powerpoint/2010/main" val="149721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88392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dirty="0" smtClean="0">
                <a:solidFill>
                  <a:prstClr val="white"/>
                </a:solidFill>
                <a:latin typeface="Arial" charset="0"/>
                <a:cs typeface="Arial" charset="0"/>
              </a:rPr>
              <a:t>Needs vs. </a:t>
            </a:r>
            <a:r>
              <a:rPr lang="en-US" sz="4800" i="1" dirty="0" smtClean="0">
                <a:solidFill>
                  <a:prstClr val="white"/>
                </a:solidFill>
                <a:latin typeface="Arial" charset="0"/>
                <a:cs typeface="Arial" charset="0"/>
              </a:rPr>
              <a:t>Revenue</a:t>
            </a:r>
            <a:endParaRPr lang="en-US" sz="4000" i="1"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381001" y="2161820"/>
            <a:ext cx="3048000" cy="1356343"/>
          </a:xfrm>
          <a:prstGeom prst="rect">
            <a:avLst/>
          </a:prstGeom>
        </p:spPr>
      </p:pic>
      <p:sp>
        <p:nvSpPr>
          <p:cNvPr id="8" name="TextBox 7"/>
          <p:cNvSpPr txBox="1"/>
          <p:nvPr/>
        </p:nvSpPr>
        <p:spPr>
          <a:xfrm>
            <a:off x="0" y="4191000"/>
            <a:ext cx="9144000" cy="2123658"/>
          </a:xfrm>
          <a:prstGeom prst="rect">
            <a:avLst/>
          </a:prstGeom>
          <a:noFill/>
        </p:spPr>
        <p:txBody>
          <a:bodyPr wrap="square" rtlCol="0">
            <a:spAutoFit/>
          </a:bodyPr>
          <a:lstStyle/>
          <a:p>
            <a:pPr algn="ctr"/>
            <a:r>
              <a:rPr lang="en-US" sz="6600" b="1" dirty="0" smtClean="0">
                <a:solidFill>
                  <a:srgbClr val="C00000"/>
                </a:solidFill>
              </a:rPr>
              <a:t>Total = 650 miles</a:t>
            </a:r>
          </a:p>
          <a:p>
            <a:pPr algn="ctr"/>
            <a:r>
              <a:rPr lang="en-US" sz="6600" b="1" dirty="0" smtClean="0">
                <a:solidFill>
                  <a:srgbClr val="C00000"/>
                </a:solidFill>
              </a:rPr>
              <a:t>     3.9%</a:t>
            </a:r>
            <a:endParaRPr lang="en-US" sz="6600" b="1" dirty="0">
              <a:solidFill>
                <a:srgbClr val="C00000"/>
              </a:solidFill>
            </a:endParaRPr>
          </a:p>
        </p:txBody>
      </p:sp>
      <p:pic>
        <p:nvPicPr>
          <p:cNvPr id="6" name="Picture 5" descr="IRP_Logo_Draft1.png"/>
          <p:cNvPicPr>
            <a:picLocks noChangeAspect="1"/>
          </p:cNvPicPr>
          <p:nvPr/>
        </p:nvPicPr>
        <p:blipFill>
          <a:blip r:embed="rId4" cstate="print"/>
          <a:stretch>
            <a:fillRect/>
          </a:stretch>
        </p:blipFill>
        <p:spPr>
          <a:xfrm>
            <a:off x="5334000" y="2138082"/>
            <a:ext cx="3581400" cy="1474694"/>
          </a:xfrm>
          <a:prstGeom prst="rect">
            <a:avLst/>
          </a:prstGeom>
        </p:spPr>
      </p:pic>
      <p:sp>
        <p:nvSpPr>
          <p:cNvPr id="9" name="TextBox 8"/>
          <p:cNvSpPr txBox="1"/>
          <p:nvPr/>
        </p:nvSpPr>
        <p:spPr>
          <a:xfrm>
            <a:off x="3886200" y="2133600"/>
            <a:ext cx="798617" cy="1569660"/>
          </a:xfrm>
          <a:prstGeom prst="rect">
            <a:avLst/>
          </a:prstGeom>
          <a:noFill/>
        </p:spPr>
        <p:txBody>
          <a:bodyPr wrap="none" rtlCol="0">
            <a:spAutoFit/>
          </a:bodyPr>
          <a:lstStyle/>
          <a:p>
            <a:r>
              <a:rPr lang="en-US" sz="9600" dirty="0" smtClean="0">
                <a:solidFill>
                  <a:srgbClr val="008000"/>
                </a:solidFill>
              </a:rPr>
              <a:t>+</a:t>
            </a:r>
            <a:endParaRPr lang="en-US" sz="9600" dirty="0">
              <a:solidFill>
                <a:srgbClr val="008000"/>
              </a:solidFill>
            </a:endParaRPr>
          </a:p>
        </p:txBody>
      </p:sp>
    </p:spTree>
    <p:extLst>
      <p:ext uri="{BB962C8B-B14F-4D97-AF65-F5344CB8AC3E}">
        <p14:creationId xmlns:p14="http://schemas.microsoft.com/office/powerpoint/2010/main" val="175702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381000" y="1348800"/>
            <a:ext cx="9067800" cy="5509200"/>
          </a:xfrm>
          <a:prstGeom prst="rect">
            <a:avLst/>
          </a:prstGeom>
          <a:noFill/>
          <a:ln w="9525">
            <a:noFill/>
            <a:miter lim="800000"/>
            <a:headEnd/>
            <a:tailEnd/>
          </a:ln>
        </p:spPr>
        <p:txBody>
          <a:bodyPr wrap="square">
            <a:spAutoFit/>
          </a:bodyPr>
          <a:lstStyle/>
          <a:p>
            <a:pPr lvl="2" algn="ctr">
              <a:tabLst>
                <a:tab pos="7772400" algn="r"/>
              </a:tabLst>
              <a:defRPr/>
            </a:pPr>
            <a:r>
              <a:rPr lang="en-US" sz="4400" b="1" dirty="0">
                <a:solidFill>
                  <a:srgbClr val="C00000"/>
                </a:solidFill>
                <a:latin typeface="Arial" charset="0"/>
              </a:rPr>
              <a:t>An additional $200 million annually is needed over the next 10 years</a:t>
            </a:r>
            <a:r>
              <a:rPr lang="en-US" sz="4400" dirty="0">
                <a:solidFill>
                  <a:srgbClr val="C00000"/>
                </a:solidFill>
                <a:latin typeface="Arial" charset="0"/>
              </a:rPr>
              <a:t/>
            </a:r>
            <a:br>
              <a:rPr lang="en-US" sz="4400" dirty="0">
                <a:solidFill>
                  <a:srgbClr val="C00000"/>
                </a:solidFill>
                <a:latin typeface="Arial" charset="0"/>
              </a:rPr>
            </a:br>
            <a:r>
              <a:rPr lang="en-US" sz="4400" dirty="0">
                <a:solidFill>
                  <a:prstClr val="black"/>
                </a:solidFill>
                <a:latin typeface="Arial" charset="0"/>
              </a:rPr>
              <a:t>for highway congestion, pavement and bridge conditions, maintenance, administration and operations to remain at current levels.</a:t>
            </a:r>
          </a:p>
        </p:txBody>
      </p:sp>
      <p:sp>
        <p:nvSpPr>
          <p:cNvPr id="4" name="TextBox 3"/>
          <p:cNvSpPr txBox="1"/>
          <p:nvPr/>
        </p:nvSpPr>
        <p:spPr>
          <a:xfrm>
            <a:off x="152400" y="152400"/>
            <a:ext cx="88392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dirty="0" smtClean="0">
                <a:solidFill>
                  <a:prstClr val="white"/>
                </a:solidFill>
                <a:latin typeface="Arial" charset="0"/>
                <a:cs typeface="Arial" charset="0"/>
              </a:rPr>
              <a:t>Needs vs. </a:t>
            </a:r>
            <a:r>
              <a:rPr lang="en-US" sz="4800" i="1" dirty="0" smtClean="0">
                <a:solidFill>
                  <a:prstClr val="white"/>
                </a:solidFill>
                <a:latin typeface="Arial" charset="0"/>
                <a:cs typeface="Arial" charset="0"/>
              </a:rPr>
              <a:t>Revenue</a:t>
            </a:r>
            <a:endParaRPr lang="en-US" sz="4000" i="1" dirty="0">
              <a:solidFill>
                <a:srgbClr val="C00000"/>
              </a:solidFill>
              <a:latin typeface="Arial" charset="0"/>
              <a:cs typeface="Arial" charset="0"/>
            </a:endParaRPr>
          </a:p>
        </p:txBody>
      </p:sp>
    </p:spTree>
    <p:extLst>
      <p:ext uri="{BB962C8B-B14F-4D97-AF65-F5344CB8AC3E}">
        <p14:creationId xmlns:p14="http://schemas.microsoft.com/office/powerpoint/2010/main" val="38082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3362"/>
                                        </p:tgtEl>
                                        <p:attrNameLst>
                                          <p:attrName>style.visibility</p:attrName>
                                        </p:attrNameLst>
                                      </p:cBhvr>
                                      <p:to>
                                        <p:strVal val="visible"/>
                                      </p:to>
                                    </p:set>
                                    <p:anim calcmode="lin" valueType="num">
                                      <p:cBhvr>
                                        <p:cTn id="7" dur="1000" fill="hold"/>
                                        <p:tgtEl>
                                          <p:spTgt spid="143362"/>
                                        </p:tgtEl>
                                        <p:attrNameLst>
                                          <p:attrName>ppt_w</p:attrName>
                                        </p:attrNameLst>
                                      </p:cBhvr>
                                      <p:tavLst>
                                        <p:tav tm="0">
                                          <p:val>
                                            <p:fltVal val="0"/>
                                          </p:val>
                                        </p:tav>
                                        <p:tav tm="100000">
                                          <p:val>
                                            <p:strVal val="#ppt_w"/>
                                          </p:val>
                                        </p:tav>
                                      </p:tavLst>
                                    </p:anim>
                                    <p:anim calcmode="lin" valueType="num">
                                      <p:cBhvr>
                                        <p:cTn id="8" dur="1000" fill="hold"/>
                                        <p:tgtEl>
                                          <p:spTgt spid="143362"/>
                                        </p:tgtEl>
                                        <p:attrNameLst>
                                          <p:attrName>ppt_h</p:attrName>
                                        </p:attrNameLst>
                                      </p:cBhvr>
                                      <p:tavLst>
                                        <p:tav tm="0">
                                          <p:val>
                                            <p:fltVal val="0"/>
                                          </p:val>
                                        </p:tav>
                                        <p:tav tm="100000">
                                          <p:val>
                                            <p:strVal val="#ppt_h"/>
                                          </p:val>
                                        </p:tav>
                                      </p:tavLst>
                                    </p:anim>
                                    <p:anim calcmode="lin" valueType="num">
                                      <p:cBhvr>
                                        <p:cTn id="9" dur="1000" fill="hold"/>
                                        <p:tgtEl>
                                          <p:spTgt spid="143362"/>
                                        </p:tgtEl>
                                        <p:attrNameLst>
                                          <p:attrName>style.rotation</p:attrName>
                                        </p:attrNameLst>
                                      </p:cBhvr>
                                      <p:tavLst>
                                        <p:tav tm="0">
                                          <p:val>
                                            <p:fltVal val="90"/>
                                          </p:val>
                                        </p:tav>
                                        <p:tav tm="100000">
                                          <p:val>
                                            <p:fltVal val="0"/>
                                          </p:val>
                                        </p:tav>
                                      </p:tavLst>
                                    </p:anim>
                                    <p:animEffect transition="in" filter="fade">
                                      <p:cBhvr>
                                        <p:cTn id="10" dur="10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281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Title 1"/>
          <p:cNvSpPr>
            <a:spLocks noGrp="1"/>
          </p:cNvSpPr>
          <p:nvPr>
            <p:ph type="title" idx="4294967295"/>
          </p:nvPr>
        </p:nvSpPr>
        <p:spPr>
          <a:xfrm>
            <a:off x="220662" y="114300"/>
            <a:ext cx="8686800" cy="990600"/>
          </a:xfrm>
          <a:solidFill>
            <a:srgbClr val="00B050"/>
          </a:solidFill>
          <a:ln w="76200">
            <a:solidFill>
              <a:schemeClr val="bg1"/>
            </a:solidFill>
            <a:miter lim="800000"/>
            <a:headEnd/>
            <a:tailEnd/>
          </a:ln>
          <a:effectLst>
            <a:outerShdw blurRad="508000" dist="228600" dir="1200000" algn="ctr" rotWithShape="0">
              <a:srgbClr val="000000">
                <a:alpha val="87000"/>
              </a:srgbClr>
            </a:outerShdw>
          </a:effectLst>
        </p:spPr>
        <p:txBody>
          <a:bodyPr/>
          <a:lstStyle/>
          <a:p>
            <a:r>
              <a:rPr lang="en-US" sz="2400" b="1" dirty="0" smtClean="0">
                <a:solidFill>
                  <a:schemeClr val="bg1"/>
                </a:solidFill>
              </a:rPr>
              <a:t>HIGHWAY TRUST FUND</a:t>
            </a:r>
            <a:br>
              <a:rPr lang="en-US" sz="2400" b="1" dirty="0" smtClean="0">
                <a:solidFill>
                  <a:schemeClr val="bg1"/>
                </a:solidFill>
              </a:rPr>
            </a:br>
            <a:r>
              <a:rPr lang="en-US" sz="1600" b="1" dirty="0" smtClean="0">
                <a:solidFill>
                  <a:schemeClr val="bg1"/>
                </a:solidFill>
              </a:rPr>
              <a:t>ESTIMATED FEDERAL HIGHWAY AND TRANSIT PROGRAM FUNDING LEVELS</a:t>
            </a:r>
            <a:br>
              <a:rPr lang="en-US" sz="1600" b="1" dirty="0" smtClean="0">
                <a:solidFill>
                  <a:schemeClr val="bg1"/>
                </a:solidFill>
              </a:rPr>
            </a:br>
            <a:r>
              <a:rPr lang="en-US" sz="1600" b="1" dirty="0" smtClean="0">
                <a:solidFill>
                  <a:schemeClr val="bg1"/>
                </a:solidFill>
              </a:rPr>
              <a:t>WITH NO NET NEW REVENUES</a:t>
            </a:r>
          </a:p>
        </p:txBody>
      </p:sp>
      <p:sp>
        <p:nvSpPr>
          <p:cNvPr id="430084" name="Line 4"/>
          <p:cNvSpPr>
            <a:spLocks noChangeShapeType="1"/>
          </p:cNvSpPr>
          <p:nvPr/>
        </p:nvSpPr>
        <p:spPr bwMode="auto">
          <a:xfrm>
            <a:off x="4114800" y="1905000"/>
            <a:ext cx="23813" cy="3946525"/>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pitchFamily="34" charset="0"/>
              <a:cs typeface="Arial" pitchFamily="34" charset="0"/>
            </a:endParaRPr>
          </a:p>
        </p:txBody>
      </p:sp>
      <p:sp>
        <p:nvSpPr>
          <p:cNvPr id="430085" name="Line 5"/>
          <p:cNvSpPr>
            <a:spLocks noChangeShapeType="1"/>
          </p:cNvSpPr>
          <p:nvPr/>
        </p:nvSpPr>
        <p:spPr bwMode="auto">
          <a:xfrm flipH="1">
            <a:off x="3840163" y="1905000"/>
            <a:ext cx="274637" cy="0"/>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pitchFamily="34" charset="0"/>
              <a:cs typeface="Arial" pitchFamily="34" charset="0"/>
            </a:endParaRPr>
          </a:p>
        </p:txBody>
      </p:sp>
      <p:sp>
        <p:nvSpPr>
          <p:cNvPr id="2" name="TextBox 1"/>
          <p:cNvSpPr txBox="1"/>
          <p:nvPr/>
        </p:nvSpPr>
        <p:spPr>
          <a:xfrm>
            <a:off x="2466866" y="1273030"/>
            <a:ext cx="1612173" cy="369332"/>
          </a:xfrm>
          <a:prstGeom prst="rect">
            <a:avLst/>
          </a:prstGeom>
          <a:solidFill>
            <a:schemeClr val="tx2">
              <a:lumMod val="40000"/>
              <a:lumOff val="60000"/>
            </a:schemeClr>
          </a:solidFill>
          <a:ln w="19050">
            <a:solidFill>
              <a:schemeClr val="tx1"/>
            </a:solidFill>
          </a:ln>
        </p:spPr>
        <p:txBody>
          <a:bodyPr wrap="none" rtlCol="0">
            <a:spAutoFit/>
          </a:bodyPr>
          <a:lstStyle/>
          <a:p>
            <a:r>
              <a:rPr lang="en-US" dirty="0" smtClean="0">
                <a:solidFill>
                  <a:prstClr val="white"/>
                </a:solidFill>
              </a:rPr>
              <a:t>Highway Safety</a:t>
            </a:r>
            <a:endParaRPr lang="en-US" dirty="0">
              <a:solidFill>
                <a:prstClr val="white"/>
              </a:solidFill>
            </a:endParaRPr>
          </a:p>
        </p:txBody>
      </p:sp>
      <p:sp>
        <p:nvSpPr>
          <p:cNvPr id="7" name="TextBox 6"/>
          <p:cNvSpPr txBox="1"/>
          <p:nvPr/>
        </p:nvSpPr>
        <p:spPr>
          <a:xfrm>
            <a:off x="4083261" y="1273030"/>
            <a:ext cx="2091663" cy="369332"/>
          </a:xfrm>
          <a:prstGeom prst="rect">
            <a:avLst/>
          </a:prstGeom>
          <a:solidFill>
            <a:schemeClr val="tx2"/>
          </a:solidFill>
          <a:ln w="19050">
            <a:solidFill>
              <a:schemeClr val="tx1"/>
            </a:solidFill>
          </a:ln>
        </p:spPr>
        <p:txBody>
          <a:bodyPr wrap="none" rtlCol="0">
            <a:spAutoFit/>
          </a:bodyPr>
          <a:lstStyle/>
          <a:p>
            <a:r>
              <a:rPr lang="en-US" dirty="0" smtClean="0">
                <a:solidFill>
                  <a:prstClr val="white"/>
                </a:solidFill>
              </a:rPr>
              <a:t>Federal Aid Highway</a:t>
            </a:r>
            <a:endParaRPr lang="en-US" dirty="0">
              <a:solidFill>
                <a:prstClr val="white"/>
              </a:solidFill>
            </a:endParaRPr>
          </a:p>
        </p:txBody>
      </p:sp>
      <p:sp>
        <p:nvSpPr>
          <p:cNvPr id="8" name="TextBox 7"/>
          <p:cNvSpPr txBox="1"/>
          <p:nvPr/>
        </p:nvSpPr>
        <p:spPr>
          <a:xfrm>
            <a:off x="6174924" y="1273030"/>
            <a:ext cx="810030" cy="369332"/>
          </a:xfrm>
          <a:prstGeom prst="rect">
            <a:avLst/>
          </a:prstGeom>
          <a:solidFill>
            <a:schemeClr val="accent3">
              <a:lumMod val="50000"/>
            </a:schemeClr>
          </a:solidFill>
          <a:ln w="19050">
            <a:solidFill>
              <a:schemeClr val="tx1"/>
            </a:solidFill>
          </a:ln>
        </p:spPr>
        <p:txBody>
          <a:bodyPr wrap="none" rtlCol="0">
            <a:spAutoFit/>
          </a:bodyPr>
          <a:lstStyle/>
          <a:p>
            <a:r>
              <a:rPr lang="en-US" dirty="0" smtClean="0">
                <a:solidFill>
                  <a:prstClr val="white"/>
                </a:solidFill>
              </a:rPr>
              <a:t>Transit</a:t>
            </a:r>
            <a:endParaRPr lang="en-US" dirty="0">
              <a:solidFill>
                <a:prstClr val="white"/>
              </a:solidFill>
            </a:endParaRPr>
          </a:p>
        </p:txBody>
      </p:sp>
    </p:spTree>
    <p:extLst>
      <p:ext uri="{BB962C8B-B14F-4D97-AF65-F5344CB8AC3E}">
        <p14:creationId xmlns:p14="http://schemas.microsoft.com/office/powerpoint/2010/main" val="395516019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543"/>
          </a:xfrm>
          <a:prstGeom prst="rect">
            <a:avLst/>
          </a:prstGeom>
          <a:noFill/>
          <a:ln w="9525">
            <a:noFill/>
            <a:miter lim="800000"/>
            <a:headEnd/>
            <a:tailEnd/>
          </a:ln>
        </p:spPr>
        <p:txBody>
          <a:bodyPr>
            <a:spAutoFit/>
          </a:bodyPr>
          <a:lstStyle/>
          <a:p>
            <a:pPr algn="ctr"/>
            <a:r>
              <a:rPr lang="en-US" sz="8800" dirty="0" smtClean="0">
                <a:solidFill>
                  <a:srgbClr val="C00000"/>
                </a:solidFill>
              </a:rPr>
              <a:t>70 </a:t>
            </a:r>
            <a:r>
              <a:rPr lang="en-US" sz="8800" dirty="0">
                <a:solidFill>
                  <a:srgbClr val="C00000"/>
                </a:solidFill>
              </a:rPr>
              <a:t>% </a:t>
            </a:r>
          </a:p>
          <a:p>
            <a:pPr algn="ctr"/>
            <a:r>
              <a:rPr lang="en-US" sz="3600" dirty="0" smtClean="0">
                <a:solidFill>
                  <a:prstClr val="black"/>
                </a:solidFill>
              </a:rPr>
              <a:t>American infrastructure is in fair or poor shape and needs a great deal or quite a bit of improvement</a:t>
            </a:r>
            <a:endParaRPr lang="en-US" sz="3600" dirty="0">
              <a:solidFill>
                <a:prstClr val="black"/>
              </a:solidFill>
            </a:endParaRP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smtClean="0">
                <a:solidFill>
                  <a:prstClr val="white"/>
                </a:solidFill>
                <a:latin typeface="Arial" charset="0"/>
                <a:cs typeface="Arial" charset="0"/>
              </a:rPr>
              <a:t>American Manufacturers</a:t>
            </a:r>
            <a:endParaRPr lang="en-US" sz="4000" dirty="0">
              <a:solidFill>
                <a:prstClr val="white"/>
              </a:solidFill>
              <a:latin typeface="Arial" charset="0"/>
              <a:cs typeface="Arial" charset="0"/>
            </a:endParaRPr>
          </a:p>
        </p:txBody>
      </p:sp>
      <p:pic>
        <p:nvPicPr>
          <p:cNvPr id="5" name="Picture 2" descr="http://www.mbaskool.com/images/stories/bad_road_f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2512"/>
            <a:ext cx="9172575"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62230"/>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2209800"/>
            <a:ext cx="9144000" cy="2000548"/>
          </a:xfrm>
          <a:prstGeom prst="rect">
            <a:avLst/>
          </a:prstGeom>
          <a:noFill/>
          <a:ln w="9525">
            <a:noFill/>
            <a:miter lim="800000"/>
            <a:headEnd/>
            <a:tailEnd/>
          </a:ln>
        </p:spPr>
        <p:txBody>
          <a:bodyPr>
            <a:spAutoFit/>
          </a:bodyPr>
          <a:lstStyle/>
          <a:p>
            <a:pPr algn="ctr"/>
            <a:r>
              <a:rPr lang="en-US" sz="8800" dirty="0" smtClean="0">
                <a:solidFill>
                  <a:srgbClr val="C00000"/>
                </a:solidFill>
              </a:rPr>
              <a:t>70 </a:t>
            </a:r>
            <a:r>
              <a:rPr lang="en-US" sz="8800" dirty="0">
                <a:solidFill>
                  <a:srgbClr val="C00000"/>
                </a:solidFill>
              </a:rPr>
              <a:t>% </a:t>
            </a:r>
          </a:p>
          <a:p>
            <a:pPr algn="ctr"/>
            <a:r>
              <a:rPr lang="en-US" sz="3600" dirty="0" smtClean="0">
                <a:solidFill>
                  <a:prstClr val="black"/>
                </a:solidFill>
              </a:rPr>
              <a:t>American roadways are getting worse</a:t>
            </a:r>
            <a:endParaRPr lang="en-US" sz="3600" dirty="0">
              <a:solidFill>
                <a:prstClr val="black"/>
              </a:solidFill>
            </a:endParaRP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smtClean="0">
                <a:solidFill>
                  <a:prstClr val="white"/>
                </a:solidFill>
                <a:latin typeface="Arial" charset="0"/>
                <a:cs typeface="Arial" charset="0"/>
              </a:rPr>
              <a:t>American Manufacturers</a:t>
            </a:r>
            <a:endParaRPr lang="en-US" sz="4000" dirty="0">
              <a:solidFill>
                <a:prstClr val="white"/>
              </a:solidFill>
              <a:latin typeface="Arial" charset="0"/>
              <a:cs typeface="Arial" charset="0"/>
            </a:endParaRPr>
          </a:p>
        </p:txBody>
      </p:sp>
      <p:pic>
        <p:nvPicPr>
          <p:cNvPr id="5" name="Picture 2" descr="http://www.mbaskool.com/images/stories/bad_road_f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0" y="4862512"/>
            <a:ext cx="9172575"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48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543"/>
          </a:xfrm>
          <a:prstGeom prst="rect">
            <a:avLst/>
          </a:prstGeom>
          <a:noFill/>
          <a:ln w="9525">
            <a:noFill/>
            <a:miter lim="800000"/>
            <a:headEnd/>
            <a:tailEnd/>
          </a:ln>
        </p:spPr>
        <p:txBody>
          <a:bodyPr>
            <a:spAutoFit/>
          </a:bodyPr>
          <a:lstStyle/>
          <a:p>
            <a:pPr algn="ctr"/>
            <a:r>
              <a:rPr lang="en-US" sz="8800" dirty="0" smtClean="0">
                <a:solidFill>
                  <a:srgbClr val="C00000"/>
                </a:solidFill>
              </a:rPr>
              <a:t>65 </a:t>
            </a:r>
            <a:r>
              <a:rPr lang="en-US" sz="8800" dirty="0">
                <a:solidFill>
                  <a:srgbClr val="C00000"/>
                </a:solidFill>
              </a:rPr>
              <a:t>% </a:t>
            </a:r>
          </a:p>
          <a:p>
            <a:pPr algn="ctr"/>
            <a:r>
              <a:rPr lang="en-US" sz="3600" dirty="0" smtClean="0">
                <a:solidFill>
                  <a:prstClr val="black"/>
                </a:solidFill>
              </a:rPr>
              <a:t>Do not believe that infrastructure is positioned to respond to the competitive demands of a growing economy over the next 10 to 15 years</a:t>
            </a:r>
            <a:endParaRPr lang="en-US" sz="3600" dirty="0">
              <a:solidFill>
                <a:prstClr val="black"/>
              </a:solidFill>
            </a:endParaRP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smtClean="0">
                <a:solidFill>
                  <a:prstClr val="white"/>
                </a:solidFill>
                <a:latin typeface="Arial" charset="0"/>
                <a:cs typeface="Arial" charset="0"/>
              </a:rPr>
              <a:t>American Manufacturers</a:t>
            </a:r>
            <a:endParaRPr lang="en-US" sz="4000" dirty="0">
              <a:solidFill>
                <a:prstClr val="white"/>
              </a:solidFill>
              <a:latin typeface="Arial" charset="0"/>
              <a:cs typeface="Arial" charset="0"/>
            </a:endParaRPr>
          </a:p>
        </p:txBody>
      </p:sp>
      <p:pic>
        <p:nvPicPr>
          <p:cNvPr id="1026" name="Picture 2" descr="http://www.mbaskool.com/images/stories/bad_road_fin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2512"/>
            <a:ext cx="9172575"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38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TD CAP logo-cmyk.png"/>
          <p:cNvPicPr>
            <a:picLocks noChangeAspect="1"/>
          </p:cNvPicPr>
          <p:nvPr/>
        </p:nvPicPr>
        <p:blipFill>
          <a:blip r:embed="rId3" cstate="print"/>
          <a:stretch>
            <a:fillRect/>
          </a:stretch>
        </p:blipFill>
        <p:spPr>
          <a:xfrm>
            <a:off x="889109" y="1170709"/>
            <a:ext cx="5308381" cy="2362200"/>
          </a:xfrm>
          <a:prstGeom prst="rect">
            <a:avLst/>
          </a:prstGeom>
        </p:spPr>
      </p:pic>
      <p:pic>
        <p:nvPicPr>
          <p:cNvPr id="3" name="Picture 2" descr="money.jpg"/>
          <p:cNvPicPr>
            <a:picLocks noChangeAspect="1"/>
          </p:cNvPicPr>
          <p:nvPr/>
        </p:nvPicPr>
        <p:blipFill>
          <a:blip r:embed="rId4" cstate="print"/>
          <a:stretch>
            <a:fillRect/>
          </a:stretch>
        </p:blipFill>
        <p:spPr>
          <a:xfrm rot="16200000">
            <a:off x="4724400" y="2362200"/>
            <a:ext cx="6858000" cy="2133600"/>
          </a:xfrm>
          <a:prstGeom prst="rect">
            <a:avLst/>
          </a:prstGeom>
        </p:spPr>
      </p:pic>
      <p:sp>
        <p:nvSpPr>
          <p:cNvPr id="4" name="TextBox 3"/>
          <p:cNvSpPr txBox="1"/>
          <p:nvPr/>
        </p:nvSpPr>
        <p:spPr>
          <a:xfrm>
            <a:off x="0" y="4038600"/>
            <a:ext cx="7086600" cy="1569660"/>
          </a:xfrm>
          <a:prstGeom prst="rect">
            <a:avLst/>
          </a:prstGeom>
          <a:noFill/>
        </p:spPr>
        <p:txBody>
          <a:bodyPr wrap="square" rtlCol="0">
            <a:spAutoFit/>
          </a:bodyPr>
          <a:lstStyle/>
          <a:p>
            <a:pPr algn="ctr"/>
            <a:r>
              <a:rPr lang="en-US" sz="4800" b="1" i="1" dirty="0" err="1" smtClean="0">
                <a:solidFill>
                  <a:srgbClr val="C00000"/>
                </a:solidFill>
              </a:rPr>
              <a:t>Turnback</a:t>
            </a:r>
            <a:r>
              <a:rPr lang="en-US" sz="4800" b="1" i="1" dirty="0" smtClean="0">
                <a:solidFill>
                  <a:srgbClr val="C00000"/>
                </a:solidFill>
              </a:rPr>
              <a:t> Funds </a:t>
            </a:r>
          </a:p>
          <a:p>
            <a:pPr algn="ctr"/>
            <a:r>
              <a:rPr lang="en-US" sz="4800" b="1" dirty="0" smtClean="0">
                <a:solidFill>
                  <a:srgbClr val="C00000"/>
                </a:solidFill>
              </a:rPr>
              <a:t>for cities and counties</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3433584164"/>
      </p:ext>
    </p:extLst>
  </p:cSld>
  <p:clrMapOvr>
    <a:masterClrMapping/>
  </p:clrMapOvr>
  <p:transition spd="slow">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dirty="0">
                <a:solidFill>
                  <a:srgbClr val="C00000"/>
                </a:solidFill>
              </a:rPr>
              <a:t>78 % </a:t>
            </a:r>
          </a:p>
          <a:p>
            <a:pPr algn="ctr"/>
            <a:r>
              <a:rPr lang="en-US" sz="3600" dirty="0">
                <a:solidFill>
                  <a:prstClr val="black"/>
                </a:solidFill>
              </a:rPr>
              <a:t>Driving a motor vehicle is “Very” or “Extremely” important to conducting daily lives</a:t>
            </a:r>
          </a:p>
        </p:txBody>
      </p:sp>
      <p:sp>
        <p:nvSpPr>
          <p:cNvPr id="3" name="TextBox 2"/>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a:solidFill>
                  <a:prstClr val="white"/>
                </a:solidFill>
                <a:latin typeface="Arial" charset="0"/>
                <a:cs typeface="Arial" charset="0"/>
              </a:rPr>
              <a:t>Americans Value Good Roads</a:t>
            </a:r>
          </a:p>
        </p:txBody>
      </p:sp>
      <p:pic>
        <p:nvPicPr>
          <p:cNvPr id="83972"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extLst>
      <p:ext uri="{BB962C8B-B14F-4D97-AF65-F5344CB8AC3E}">
        <p14:creationId xmlns:p14="http://schemas.microsoft.com/office/powerpoint/2010/main" val="53458629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dirty="0">
                <a:solidFill>
                  <a:srgbClr val="C00000"/>
                </a:solidFill>
              </a:rPr>
              <a:t>88 % </a:t>
            </a:r>
          </a:p>
          <a:p>
            <a:pPr algn="ctr"/>
            <a:r>
              <a:rPr lang="en-US" sz="3600" dirty="0">
                <a:solidFill>
                  <a:prstClr val="black"/>
                </a:solidFill>
              </a:rPr>
              <a:t>Transportation infrastructure is important to maintaining a strong economy</a:t>
            </a:r>
          </a:p>
        </p:txBody>
      </p:sp>
      <p:pic>
        <p:nvPicPr>
          <p:cNvPr id="84996"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
        <p:nvSpPr>
          <p:cNvPr id="5" name="TextBox 4"/>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a:solidFill>
                  <a:prstClr val="white"/>
                </a:solidFill>
                <a:latin typeface="Arial" charset="0"/>
                <a:cs typeface="Arial" charset="0"/>
              </a:rPr>
              <a:t>Americans Value Good Roads</a:t>
            </a:r>
          </a:p>
        </p:txBody>
      </p:sp>
    </p:spTree>
    <p:extLst>
      <p:ext uri="{BB962C8B-B14F-4D97-AF65-F5344CB8AC3E}">
        <p14:creationId xmlns:p14="http://schemas.microsoft.com/office/powerpoint/2010/main" val="40921868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dirty="0">
                <a:solidFill>
                  <a:srgbClr val="C00000"/>
                </a:solidFill>
              </a:rPr>
              <a:t>83 % </a:t>
            </a:r>
          </a:p>
          <a:p>
            <a:pPr algn="ctr"/>
            <a:r>
              <a:rPr lang="en-US" sz="3600" dirty="0">
                <a:solidFill>
                  <a:prstClr val="black"/>
                </a:solidFill>
              </a:rPr>
              <a:t>Transportation network is important to ensuring national defense and emergency response</a:t>
            </a:r>
          </a:p>
        </p:txBody>
      </p:sp>
      <p:pic>
        <p:nvPicPr>
          <p:cNvPr id="86020"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
        <p:nvSpPr>
          <p:cNvPr id="5" name="TextBox 4"/>
          <p:cNvSpPr txBox="1"/>
          <p:nvPr/>
        </p:nvSpPr>
        <p:spPr>
          <a:xfrm>
            <a:off x="152400" y="152400"/>
            <a:ext cx="8839200" cy="1323439"/>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National Survey:</a:t>
            </a:r>
          </a:p>
          <a:p>
            <a:pPr algn="ctr">
              <a:defRPr/>
            </a:pPr>
            <a:r>
              <a:rPr lang="en-US" sz="4000" dirty="0">
                <a:solidFill>
                  <a:prstClr val="white"/>
                </a:solidFill>
                <a:latin typeface="Arial" charset="0"/>
                <a:cs typeface="Arial" charset="0"/>
              </a:rPr>
              <a:t>Americans Value Good Roads</a:t>
            </a:r>
          </a:p>
        </p:txBody>
      </p:sp>
    </p:spTree>
    <p:extLst>
      <p:ext uri="{BB962C8B-B14F-4D97-AF65-F5344CB8AC3E}">
        <p14:creationId xmlns:p14="http://schemas.microsoft.com/office/powerpoint/2010/main" val="138014719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152400"/>
            <a:ext cx="8839200" cy="132397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000" dirty="0">
                <a:solidFill>
                  <a:prstClr val="white"/>
                </a:solidFill>
                <a:latin typeface="Arial" charset="0"/>
                <a:cs typeface="Arial" charset="0"/>
              </a:rPr>
              <a:t>Average Monthly Household</a:t>
            </a:r>
          </a:p>
          <a:p>
            <a:pPr algn="ctr">
              <a:defRPr/>
            </a:pPr>
            <a:r>
              <a:rPr lang="en-US" sz="4000" dirty="0">
                <a:solidFill>
                  <a:prstClr val="black"/>
                </a:solidFill>
                <a:latin typeface="Arial" charset="0"/>
                <a:cs typeface="Arial" charset="0"/>
              </a:rPr>
              <a:t> </a:t>
            </a:r>
            <a:r>
              <a:rPr lang="en-US" sz="4000" i="1" dirty="0">
                <a:solidFill>
                  <a:prstClr val="white"/>
                </a:solidFill>
                <a:latin typeface="Arial" charset="0"/>
                <a:cs typeface="Arial" charset="0"/>
              </a:rPr>
              <a:t>Expenditures</a:t>
            </a:r>
          </a:p>
        </p:txBody>
      </p:sp>
      <p:graphicFrame>
        <p:nvGraphicFramePr>
          <p:cNvPr id="4" name="Chart 3"/>
          <p:cNvGraphicFramePr/>
          <p:nvPr>
            <p:extLst>
              <p:ext uri="{D42A27DB-BD31-4B8C-83A1-F6EECF244321}">
                <p14:modId xmlns:p14="http://schemas.microsoft.com/office/powerpoint/2010/main" val="2532873611"/>
              </p:ext>
            </p:extLst>
          </p:nvPr>
        </p:nvGraphicFramePr>
        <p:xfrm>
          <a:off x="533400" y="1524000"/>
          <a:ext cx="8153400"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6089632"/>
      </p:ext>
    </p:extLst>
  </p:cSld>
  <p:clrMapOvr>
    <a:masterClrMapping/>
  </p:clrMapOvr>
  <p:transition>
    <p:wheel spokes="3"/>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97" y="609600"/>
            <a:ext cx="7199464" cy="2828544"/>
          </a:xfrm>
          <a:prstGeom prst="rect">
            <a:avLst/>
          </a:prstGeom>
          <a:ln>
            <a:noFill/>
          </a:ln>
          <a:effectLst>
            <a:outerShdw blurRad="508000" dist="228600" dir="3000000" algn="tl" rotWithShape="0">
              <a:srgbClr val="333333">
                <a:alpha val="87000"/>
              </a:srgbClr>
            </a:outerShdw>
          </a:effectLst>
        </p:spPr>
      </p:pic>
      <p:sp>
        <p:nvSpPr>
          <p:cNvPr id="3" name="TextBox 2"/>
          <p:cNvSpPr txBox="1"/>
          <p:nvPr/>
        </p:nvSpPr>
        <p:spPr>
          <a:xfrm>
            <a:off x="17929" y="4038600"/>
            <a:ext cx="9144000" cy="2308324"/>
          </a:xfrm>
          <a:prstGeom prst="rect">
            <a:avLst/>
          </a:prstGeom>
          <a:noFill/>
        </p:spPr>
        <p:txBody>
          <a:bodyPr wrap="square" rtlCol="0">
            <a:spAutoFit/>
          </a:bodyPr>
          <a:lstStyle/>
          <a:p>
            <a:pPr algn="ctr"/>
            <a:r>
              <a:rPr lang="en-US" sz="3600" b="1" dirty="0" smtClean="0">
                <a:solidFill>
                  <a:srgbClr val="2A8A14"/>
                </a:solidFill>
              </a:rPr>
              <a:t>Construction Zone Locations</a:t>
            </a:r>
          </a:p>
          <a:p>
            <a:pPr algn="ctr"/>
            <a:r>
              <a:rPr lang="en-US" sz="3600" b="1" dirty="0" smtClean="0">
                <a:solidFill>
                  <a:srgbClr val="2A8A14"/>
                </a:solidFill>
              </a:rPr>
              <a:t>Live Traffic Conditions</a:t>
            </a:r>
          </a:p>
          <a:p>
            <a:pPr algn="ctr"/>
            <a:r>
              <a:rPr lang="en-US" sz="3600" b="1" dirty="0" smtClean="0">
                <a:solidFill>
                  <a:srgbClr val="2A8A14"/>
                </a:solidFill>
              </a:rPr>
              <a:t>Weather Radar</a:t>
            </a:r>
          </a:p>
          <a:p>
            <a:pPr algn="ctr"/>
            <a:r>
              <a:rPr lang="en-US" sz="3600" b="1" dirty="0" smtClean="0">
                <a:solidFill>
                  <a:srgbClr val="2A8A14"/>
                </a:solidFill>
              </a:rPr>
              <a:t>Live Traffic Cameras (Coming Soon)</a:t>
            </a:r>
            <a:endParaRPr lang="en-US" sz="3600" b="1" dirty="0">
              <a:solidFill>
                <a:srgbClr val="2A8A14"/>
              </a:solidFill>
            </a:endParaRPr>
          </a:p>
        </p:txBody>
      </p:sp>
    </p:spTree>
    <p:extLst>
      <p:ext uri="{BB962C8B-B14F-4D97-AF65-F5344CB8AC3E}">
        <p14:creationId xmlns:p14="http://schemas.microsoft.com/office/powerpoint/2010/main" val="30114494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25413"/>
            <a:ext cx="9144000" cy="463258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spTree>
    <p:extLst>
      <p:ext uri="{BB962C8B-B14F-4D97-AF65-F5344CB8AC3E}">
        <p14:creationId xmlns:p14="http://schemas.microsoft.com/office/powerpoint/2010/main" val="2853519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53376"/>
            <a:ext cx="9144000" cy="4604624"/>
          </a:xfrm>
          <a:prstGeom prst="rect">
            <a:avLst/>
          </a:prstGeom>
        </p:spPr>
      </p:pic>
    </p:spTree>
    <p:extLst>
      <p:ext uri="{BB962C8B-B14F-4D97-AF65-F5344CB8AC3E}">
        <p14:creationId xmlns:p14="http://schemas.microsoft.com/office/powerpoint/2010/main" val="25746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1355"/>
            <a:ext cx="9144000" cy="4646645"/>
          </a:xfrm>
          <a:prstGeom prst="rect">
            <a:avLst/>
          </a:prstGeom>
        </p:spPr>
      </p:pic>
    </p:spTree>
    <p:extLst>
      <p:ext uri="{BB962C8B-B14F-4D97-AF65-F5344CB8AC3E}">
        <p14:creationId xmlns:p14="http://schemas.microsoft.com/office/powerpoint/2010/main" val="31617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6092"/>
            <a:ext cx="9144000" cy="4641908"/>
          </a:xfrm>
          <a:prstGeom prst="rect">
            <a:avLst/>
          </a:prstGeom>
        </p:spPr>
      </p:pic>
    </p:spTree>
    <p:extLst>
      <p:ext uri="{BB962C8B-B14F-4D97-AF65-F5344CB8AC3E}">
        <p14:creationId xmlns:p14="http://schemas.microsoft.com/office/powerpoint/2010/main" val="33637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47" y="228600"/>
            <a:ext cx="4355853" cy="167061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
            <a:ext cx="1905000" cy="1905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71028"/>
            <a:ext cx="9144000" cy="4604557"/>
          </a:xfrm>
          <a:prstGeom prst="rect">
            <a:avLst/>
          </a:prstGeom>
        </p:spPr>
      </p:pic>
    </p:spTree>
    <p:extLst>
      <p:ext uri="{BB962C8B-B14F-4D97-AF65-F5344CB8AC3E}">
        <p14:creationId xmlns:p14="http://schemas.microsoft.com/office/powerpoint/2010/main" val="59583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228600" y="2667000"/>
            <a:ext cx="8686800" cy="2292935"/>
          </a:xfrm>
          <a:prstGeom prst="rect">
            <a:avLst/>
          </a:prstGeom>
          <a:solidFill>
            <a:srgbClr val="00B050"/>
          </a:solidFill>
          <a:ln w="38100">
            <a:solidFill>
              <a:schemeClr val="tx1"/>
            </a:solidFill>
            <a:miter lim="800000"/>
            <a:headEnd/>
            <a:tailEnd/>
          </a:ln>
          <a:effectLst>
            <a:outerShdw blurRad="508000" dist="228600" dir="3000000" algn="ctr" rotWithShape="0">
              <a:srgbClr val="000000">
                <a:alpha val="87000"/>
              </a:srgbClr>
            </a:outerShdw>
          </a:effectLst>
        </p:spPr>
        <p:txBody>
          <a:bodyPr wrap="square">
            <a:spAutoFit/>
          </a:bodyPr>
          <a:lstStyle/>
          <a:p>
            <a:pPr algn="ctr">
              <a:spcAft>
                <a:spcPts val="600"/>
              </a:spcAft>
            </a:pPr>
            <a:r>
              <a:rPr lang="en-US" sz="3200" b="1" dirty="0" smtClean="0">
                <a:solidFill>
                  <a:prstClr val="black"/>
                </a:solidFill>
              </a:rPr>
              <a:t>70/15/15 Formula</a:t>
            </a:r>
          </a:p>
          <a:p>
            <a:pPr>
              <a:spcAft>
                <a:spcPts val="600"/>
              </a:spcAft>
              <a:buFont typeface="Wingdings" pitchFamily="2" charset="2"/>
              <a:buChar char="ü"/>
            </a:pPr>
            <a:r>
              <a:rPr lang="en-US" sz="3200" b="1" dirty="0" smtClean="0">
                <a:solidFill>
                  <a:prstClr val="white"/>
                </a:solidFill>
              </a:rPr>
              <a:t>70% Arkansas Highway &amp; Transportation Dept</a:t>
            </a:r>
          </a:p>
          <a:p>
            <a:pPr>
              <a:spcAft>
                <a:spcPts val="600"/>
              </a:spcAft>
              <a:buFont typeface="Wingdings" pitchFamily="2" charset="2"/>
              <a:buChar char="ü"/>
            </a:pPr>
            <a:r>
              <a:rPr lang="en-US" sz="3200" b="1" dirty="0" smtClean="0">
                <a:solidFill>
                  <a:prstClr val="white"/>
                </a:solidFill>
              </a:rPr>
              <a:t>15% Arkansas Counties</a:t>
            </a:r>
          </a:p>
          <a:p>
            <a:pPr>
              <a:spcAft>
                <a:spcPts val="600"/>
              </a:spcAft>
              <a:buFont typeface="Wingdings" pitchFamily="2" charset="2"/>
              <a:buChar char="ü"/>
            </a:pPr>
            <a:r>
              <a:rPr lang="en-US" sz="3200" b="1" dirty="0" smtClean="0">
                <a:solidFill>
                  <a:prstClr val="white"/>
                </a:solidFill>
              </a:rPr>
              <a:t>15% Arkansas Cities</a:t>
            </a:r>
          </a:p>
        </p:txBody>
      </p:sp>
      <p:sp>
        <p:nvSpPr>
          <p:cNvPr id="6" name="Title 1"/>
          <p:cNvSpPr txBox="1">
            <a:spLocks/>
          </p:cNvSpPr>
          <p:nvPr/>
        </p:nvSpPr>
        <p:spPr>
          <a:xfrm>
            <a:off x="4343400" y="457200"/>
            <a:ext cx="4800600" cy="1219200"/>
          </a:xfrm>
          <a:prstGeom prst="rect">
            <a:avLst/>
          </a:prstGeom>
        </p:spPr>
        <p:txBody>
          <a:bodyPr/>
          <a:lstStyle/>
          <a:p>
            <a:pPr algn="ctr">
              <a:defRPr/>
            </a:pPr>
            <a:r>
              <a:rPr lang="en-US" sz="4000" b="1" i="1" dirty="0" smtClean="0">
                <a:ln w="6350">
                  <a:noFill/>
                </a:ln>
                <a:solidFill>
                  <a:srgbClr val="C00000"/>
                </a:solidFill>
                <a:latin typeface="Arial" pitchFamily="34" charset="0"/>
                <a:cs typeface="Arial" pitchFamily="34" charset="0"/>
              </a:rPr>
              <a:t>Highway Revenue </a:t>
            </a:r>
          </a:p>
          <a:p>
            <a:pPr algn="ctr">
              <a:defRPr/>
            </a:pPr>
            <a:r>
              <a:rPr lang="en-US" sz="4000" b="1" i="1" dirty="0" smtClean="0">
                <a:ln w="6350">
                  <a:noFill/>
                </a:ln>
                <a:solidFill>
                  <a:srgbClr val="C00000"/>
                </a:solidFill>
                <a:latin typeface="Arial" pitchFamily="34" charset="0"/>
                <a:cs typeface="Arial" pitchFamily="34" charset="0"/>
              </a:rPr>
              <a:t>Distribution</a:t>
            </a:r>
            <a:endParaRPr lang="en-US" sz="4000" b="1" i="1" dirty="0" smtClean="0">
              <a:ln w="6350">
                <a:noFill/>
              </a:ln>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en-US" sz="2800" b="1" dirty="0" smtClean="0">
                <a:ln w="6350">
                  <a:noFill/>
                </a:ln>
                <a:solidFill>
                  <a:prstClr val="black"/>
                </a:solidFill>
                <a:effectLst>
                  <a:outerShdw blurRad="38100" dist="38100" dir="2700000" algn="tl">
                    <a:srgbClr val="000000">
                      <a:alpha val="43137"/>
                    </a:srgbClr>
                  </a:outerShdw>
                </a:effectLst>
                <a:latin typeface="Arial" pitchFamily="34" charset="0"/>
                <a:cs typeface="Arial" pitchFamily="34" charset="0"/>
              </a:rPr>
              <a:t>                          </a:t>
            </a:r>
          </a:p>
          <a:p>
            <a:pPr algn="ctr">
              <a:defRPr/>
            </a:pPr>
            <a:endParaRPr lang="en-US" sz="2800" b="1" dirty="0" smtClean="0">
              <a:ln w="6350">
                <a:noFill/>
              </a:ln>
              <a:solidFill>
                <a:prstClr val="black"/>
              </a:solidFill>
              <a:effectLst>
                <a:outerShdw blurRad="38100" dist="38100" dir="2700000" algn="tl">
                  <a:srgbClr val="000000">
                    <a:alpha val="43137"/>
                  </a:srgbClr>
                </a:outerShdw>
              </a:effectLst>
              <a:latin typeface="Arial" pitchFamily="34" charset="0"/>
              <a:cs typeface="Arial" pitchFamily="34" charset="0"/>
            </a:endParaRPr>
          </a:p>
          <a:p>
            <a:pPr algn="ctr">
              <a:defRPr/>
            </a:pPr>
            <a:r>
              <a:rPr lang="en-US" sz="5400" b="1" dirty="0">
                <a:ln w="6350">
                  <a:noFill/>
                </a:ln>
                <a:solidFill>
                  <a:prstClr val="black"/>
                </a:solidFill>
                <a:effectLst>
                  <a:outerShdw blurRad="38100" dist="38100" dir="2700000" algn="tl" rotWithShape="0">
                    <a:srgbClr val="000000">
                      <a:alpha val="43137"/>
                    </a:srgbClr>
                  </a:outerShdw>
                </a:effectLst>
                <a:latin typeface="Arial" pitchFamily="34" charset="0"/>
                <a:cs typeface="Arial" pitchFamily="34" charset="0"/>
              </a:rPr>
              <a:t/>
            </a:r>
            <a:br>
              <a:rPr lang="en-US" sz="5400" b="1" dirty="0">
                <a:ln w="6350">
                  <a:noFill/>
                </a:ln>
                <a:solidFill>
                  <a:prstClr val="black"/>
                </a:solidFill>
                <a:effectLst>
                  <a:outerShdw blurRad="38100" dist="38100" dir="2700000" algn="tl" rotWithShape="0">
                    <a:srgbClr val="000000">
                      <a:alpha val="43137"/>
                    </a:srgbClr>
                  </a:outerShdw>
                </a:effectLst>
                <a:latin typeface="Arial" pitchFamily="34" charset="0"/>
                <a:cs typeface="Arial" pitchFamily="34" charset="0"/>
              </a:rPr>
            </a:br>
            <a:endParaRPr lang="en-US" sz="5400" b="1" dirty="0">
              <a:ln w="6350">
                <a:noFill/>
              </a:ln>
              <a:solidFill>
                <a:prstClr val="black"/>
              </a:solidFill>
              <a:effectLst>
                <a:outerShdw blurRad="38100" dist="38100" dir="2700000" algn="tl" rotWithShape="0">
                  <a:srgbClr val="000000">
                    <a:alpha val="43137"/>
                  </a:srgbClr>
                </a:outerShdw>
              </a:effectLst>
              <a:latin typeface="Arial" pitchFamily="34" charset="0"/>
              <a:cs typeface="Arial" pitchFamily="34" charset="0"/>
            </a:endParaRPr>
          </a:p>
        </p:txBody>
      </p:sp>
      <p:pic>
        <p:nvPicPr>
          <p:cNvPr id="7" name="Picture 6" descr="AHTD CAP logo-cmyk.png"/>
          <p:cNvPicPr>
            <a:picLocks noChangeAspect="1"/>
          </p:cNvPicPr>
          <p:nvPr/>
        </p:nvPicPr>
        <p:blipFill>
          <a:blip r:embed="rId3" cstate="print"/>
          <a:stretch>
            <a:fillRect/>
          </a:stretch>
        </p:blipFill>
        <p:spPr>
          <a:xfrm>
            <a:off x="304800" y="228601"/>
            <a:ext cx="3938475" cy="1752600"/>
          </a:xfrm>
          <a:prstGeom prst="rect">
            <a:avLst/>
          </a:prstGeom>
        </p:spPr>
      </p:pic>
    </p:spTree>
    <p:extLst>
      <p:ext uri="{BB962C8B-B14F-4D97-AF65-F5344CB8AC3E}">
        <p14:creationId xmlns:p14="http://schemas.microsoft.com/office/powerpoint/2010/main" val="108564853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5113" y="179457"/>
            <a:ext cx="3396123" cy="707886"/>
          </a:xfrm>
          <a:prstGeom prst="rect">
            <a:avLst/>
          </a:prstGeom>
          <a:solidFill>
            <a:srgbClr val="00B050"/>
          </a:solidFill>
          <a:ln w="76200">
            <a:solidFill>
              <a:schemeClr val="bg1"/>
            </a:solidFill>
          </a:ln>
          <a:effectLst>
            <a:outerShdw blurRad="508000" dist="228600" dir="3000000" algn="ctr" rotWithShape="0">
              <a:schemeClr val="tx1">
                <a:alpha val="87000"/>
              </a:schemeClr>
            </a:outerShdw>
          </a:effectLst>
        </p:spPr>
        <p:txBody>
          <a:bodyPr wrap="none" rtlCol="0">
            <a:spAutoFit/>
          </a:bodyPr>
          <a:lstStyle/>
          <a:p>
            <a:r>
              <a:rPr lang="en-US" sz="4000" dirty="0" smtClean="0">
                <a:solidFill>
                  <a:schemeClr val="bg1"/>
                </a:solidFill>
              </a:rPr>
              <a:t>Familiar Names</a:t>
            </a:r>
            <a:endParaRPr lang="en-US" sz="4000" dirty="0">
              <a:solidFill>
                <a:schemeClr val="bg1"/>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44" r="11737"/>
          <a:stretch/>
        </p:blipFill>
        <p:spPr bwMode="auto">
          <a:xfrm>
            <a:off x="319843" y="1103871"/>
            <a:ext cx="3926584" cy="5505575"/>
          </a:xfrm>
          <a:prstGeom prst="rect">
            <a:avLst/>
          </a:prstGeom>
          <a:noFill/>
          <a:ln>
            <a:noFill/>
          </a:ln>
          <a:effectLst>
            <a:outerShdw blurRad="508000" dist="228600" dir="3000000" algn="ctr" rotWithShape="0">
              <a:schemeClr val="tx1">
                <a:alpha val="8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55" r="22980"/>
          <a:stretch/>
        </p:blipFill>
        <p:spPr bwMode="auto">
          <a:xfrm>
            <a:off x="4876800" y="1103870"/>
            <a:ext cx="3955774" cy="5505576"/>
          </a:xfrm>
          <a:prstGeom prst="rect">
            <a:avLst/>
          </a:prstGeom>
          <a:noFill/>
          <a:ln>
            <a:noFill/>
          </a:ln>
          <a:effectLst>
            <a:outerShdw blurRad="508000" dist="228600" dir="3000000" algn="ctr" rotWithShape="0">
              <a:schemeClr val="tx1">
                <a:alpha val="87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006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67.jpg"/>
          <p:cNvPicPr>
            <a:picLocks noChangeAspect="1"/>
          </p:cNvPicPr>
          <p:nvPr/>
        </p:nvPicPr>
        <p:blipFill>
          <a:blip r:embed="rId3" cstate="print"/>
          <a:srcRect r="2443"/>
          <a:stretch>
            <a:fillRect/>
          </a:stretch>
        </p:blipFill>
        <p:spPr>
          <a:xfrm>
            <a:off x="3505200" y="304800"/>
            <a:ext cx="5257800" cy="1752600"/>
          </a:xfrm>
          <a:prstGeom prst="rect">
            <a:avLst/>
          </a:prstGeom>
          <a:effectLst>
            <a:outerShdw blurRad="508000" dist="228600" dir="3000000" algn="ctr" rotWithShape="0">
              <a:srgbClr val="000000">
                <a:alpha val="87000"/>
              </a:srgbClr>
            </a:outerShdw>
          </a:effectLst>
        </p:spPr>
      </p:pic>
      <p:pic>
        <p:nvPicPr>
          <p:cNvPr id="7" name="Picture 6" descr="ahtd logo.png"/>
          <p:cNvPicPr>
            <a:picLocks noChangeAspect="1"/>
          </p:cNvPicPr>
          <p:nvPr/>
        </p:nvPicPr>
        <p:blipFill>
          <a:blip r:embed="rId4" cstate="print"/>
          <a:stretch>
            <a:fillRect/>
          </a:stretch>
        </p:blipFill>
        <p:spPr>
          <a:xfrm>
            <a:off x="381000" y="838200"/>
            <a:ext cx="2857500" cy="2857500"/>
          </a:xfrm>
          <a:prstGeom prst="rect">
            <a:avLst/>
          </a:prstGeom>
          <a:effectLst>
            <a:outerShdw blurRad="508000" dist="228600" dir="3000000" algn="ctr" rotWithShape="0">
              <a:srgbClr val="000000">
                <a:alpha val="87000"/>
              </a:srgbClr>
            </a:outerShdw>
          </a:effectLst>
        </p:spPr>
      </p:pic>
      <p:sp>
        <p:nvSpPr>
          <p:cNvPr id="8" name="TextBox 7"/>
          <p:cNvSpPr txBox="1"/>
          <p:nvPr/>
        </p:nvSpPr>
        <p:spPr>
          <a:xfrm>
            <a:off x="3124200" y="2209800"/>
            <a:ext cx="6019800" cy="3170099"/>
          </a:xfrm>
          <a:prstGeom prst="rect">
            <a:avLst/>
          </a:prstGeom>
          <a:noFill/>
        </p:spPr>
        <p:txBody>
          <a:bodyPr wrap="square" rtlCol="0">
            <a:spAutoFit/>
          </a:bodyPr>
          <a:lstStyle/>
          <a:p>
            <a:pPr algn="ctr"/>
            <a:r>
              <a:rPr lang="en-US" sz="4000" b="1" dirty="0" smtClean="0">
                <a:solidFill>
                  <a:srgbClr val="C00000"/>
                </a:solidFill>
              </a:rPr>
              <a:t>A</a:t>
            </a:r>
            <a:r>
              <a:rPr lang="en-US" sz="4000" dirty="0" smtClean="0">
                <a:solidFill>
                  <a:srgbClr val="C00000"/>
                </a:solidFill>
              </a:rPr>
              <a:t>rkansas</a:t>
            </a:r>
            <a:r>
              <a:rPr lang="en-US" sz="4000" b="1" dirty="0" smtClean="0">
                <a:solidFill>
                  <a:srgbClr val="C00000"/>
                </a:solidFill>
              </a:rPr>
              <a:t>H</a:t>
            </a:r>
            <a:r>
              <a:rPr lang="en-US" sz="4000" dirty="0" smtClean="0">
                <a:solidFill>
                  <a:srgbClr val="C00000"/>
                </a:solidFill>
              </a:rPr>
              <a:t>ighways</a:t>
            </a:r>
            <a:r>
              <a:rPr lang="en-US" sz="4000" dirty="0" smtClean="0">
                <a:solidFill>
                  <a:srgbClr val="1F497D">
                    <a:lumMod val="75000"/>
                  </a:srgbClr>
                </a:solidFill>
              </a:rPr>
              <a:t>.com</a:t>
            </a:r>
          </a:p>
          <a:p>
            <a:pPr algn="ctr"/>
            <a:r>
              <a:rPr lang="en-US" sz="3200" b="1" dirty="0" smtClean="0">
                <a:solidFill>
                  <a:srgbClr val="9BBB59">
                    <a:lumMod val="50000"/>
                  </a:srgbClr>
                </a:solidFill>
              </a:rPr>
              <a:t>Litter Hotline 866-811-1222</a:t>
            </a:r>
          </a:p>
          <a:p>
            <a:pPr algn="ctr"/>
            <a:endParaRPr lang="en-US" sz="3200" b="1" dirty="0" smtClean="0">
              <a:solidFill>
                <a:srgbClr val="9BBB59">
                  <a:lumMod val="50000"/>
                </a:srgbClr>
              </a:solidFill>
            </a:endParaRPr>
          </a:p>
          <a:p>
            <a:pPr algn="ctr"/>
            <a:endParaRPr lang="en-US" sz="3200" b="1" dirty="0" smtClean="0">
              <a:solidFill>
                <a:srgbClr val="9BBB59">
                  <a:lumMod val="50000"/>
                </a:srgbClr>
              </a:solidFill>
            </a:endParaRPr>
          </a:p>
          <a:p>
            <a:pPr algn="ctr"/>
            <a:endParaRPr lang="en-US" sz="3200" b="1" dirty="0" smtClean="0">
              <a:solidFill>
                <a:srgbClr val="9BBB59">
                  <a:lumMod val="50000"/>
                </a:srgbClr>
              </a:solidFill>
            </a:endParaRPr>
          </a:p>
          <a:p>
            <a:pPr algn="ctr"/>
            <a:endParaRPr lang="en-US" sz="3200" b="1" dirty="0">
              <a:solidFill>
                <a:srgbClr val="9BBB59">
                  <a:lumMod val="50000"/>
                </a:srgbClr>
              </a:solidFill>
            </a:endParaRPr>
          </a:p>
        </p:txBody>
      </p:sp>
      <p:pic>
        <p:nvPicPr>
          <p:cNvPr id="10" name="Picture 9" descr="pp02.jpg"/>
          <p:cNvPicPr>
            <a:picLocks noChangeAspect="1"/>
          </p:cNvPicPr>
          <p:nvPr/>
        </p:nvPicPr>
        <p:blipFill>
          <a:blip r:embed="rId5" cstate="print"/>
          <a:srcRect r="1767"/>
          <a:stretch>
            <a:fillRect/>
          </a:stretch>
        </p:blipFill>
        <p:spPr>
          <a:xfrm>
            <a:off x="289881" y="4419600"/>
            <a:ext cx="8473119" cy="2175034"/>
          </a:xfrm>
          <a:prstGeom prst="rect">
            <a:avLst/>
          </a:prstGeom>
          <a:effectLst>
            <a:outerShdw blurRad="508000" dist="228600" dir="3000000" algn="ctr" rotWithShape="0">
              <a:srgbClr val="000000">
                <a:alpha val="87000"/>
              </a:srgbClr>
            </a:outerShdw>
          </a:effectLst>
        </p:spPr>
      </p:pic>
      <p:sp>
        <p:nvSpPr>
          <p:cNvPr id="12" name="Rectangle 11"/>
          <p:cNvSpPr/>
          <p:nvPr/>
        </p:nvSpPr>
        <p:spPr>
          <a:xfrm>
            <a:off x="6858001" y="3505200"/>
            <a:ext cx="1904999" cy="646331"/>
          </a:xfrm>
          <a:prstGeom prst="rect">
            <a:avLst/>
          </a:prstGeom>
        </p:spPr>
        <p:txBody>
          <a:bodyPr wrap="square">
            <a:spAutoFit/>
          </a:bodyPr>
          <a:lstStyle/>
          <a:p>
            <a:pPr algn="ctr"/>
            <a:r>
              <a:rPr lang="en-US" sz="3600" b="1" dirty="0" smtClean="0">
                <a:solidFill>
                  <a:srgbClr val="C00000"/>
                </a:solidFill>
              </a:rPr>
              <a:t>@AHTD</a:t>
            </a:r>
          </a:p>
        </p:txBody>
      </p:sp>
      <p:pic>
        <p:nvPicPr>
          <p:cNvPr id="13" name="Picture 12" descr="twitter-bird-white-on-blue.png"/>
          <p:cNvPicPr>
            <a:picLocks noChangeAspect="1"/>
          </p:cNvPicPr>
          <p:nvPr/>
        </p:nvPicPr>
        <p:blipFill>
          <a:blip r:embed="rId6" cstate="print"/>
          <a:stretch>
            <a:fillRect/>
          </a:stretch>
        </p:blipFill>
        <p:spPr>
          <a:xfrm>
            <a:off x="6291047" y="3505200"/>
            <a:ext cx="666750" cy="666750"/>
          </a:xfrm>
          <a:prstGeom prst="rect">
            <a:avLst/>
          </a:prstGeom>
          <a:effectLst>
            <a:outerShdw blurRad="508000" dist="228600" dir="3000000" algn="ctr" rotWithShape="0">
              <a:srgbClr val="000000">
                <a:alpha val="87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3426828"/>
            <a:ext cx="2096030" cy="823493"/>
          </a:xfrm>
          <a:prstGeom prst="rect">
            <a:avLst/>
          </a:prstGeom>
          <a:ln>
            <a:noFill/>
          </a:ln>
          <a:effectLst>
            <a:outerShdw blurRad="508000" dist="228600" dir="3000000" algn="tl" rotWithShape="0">
              <a:srgbClr val="333333">
                <a:alpha val="87000"/>
              </a:srgbClr>
            </a:outerShdw>
          </a:effectLst>
        </p:spPr>
      </p:pic>
    </p:spTree>
    <p:extLst>
      <p:ext uri="{BB962C8B-B14F-4D97-AF65-F5344CB8AC3E}">
        <p14:creationId xmlns:p14="http://schemas.microsoft.com/office/powerpoint/2010/main" val="1653316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4572000" cy="1752600"/>
          </a:xfrm>
        </p:spPr>
        <p:txBody>
          <a:bodyPr>
            <a:noAutofit/>
          </a:bodyPr>
          <a:lstStyle/>
          <a:p>
            <a:r>
              <a:rPr lang="en-US" sz="4800" b="1" dirty="0" err="1" smtClean="0">
                <a:effectLst>
                  <a:outerShdw blurRad="38100" dist="38100" dir="2700000" algn="tl">
                    <a:srgbClr val="000000">
                      <a:alpha val="43137"/>
                    </a:srgbClr>
                  </a:outerShdw>
                </a:effectLst>
              </a:rPr>
              <a:t>Turnback</a:t>
            </a:r>
            <a:r>
              <a:rPr lang="en-US" sz="4800" b="1" dirty="0" smtClean="0">
                <a:effectLst>
                  <a:outerShdw blurRad="38100" dist="38100" dir="2700000" algn="tl">
                    <a:srgbClr val="000000">
                      <a:alpha val="43137"/>
                    </a:srgbClr>
                  </a:outerShdw>
                </a:effectLst>
              </a:rPr>
              <a:t> Funds</a:t>
            </a:r>
            <a:br>
              <a:rPr lang="en-US" sz="4800" b="1" dirty="0" smtClean="0">
                <a:effectLst>
                  <a:outerShdw blurRad="38100" dist="38100" dir="2700000" algn="tl">
                    <a:srgbClr val="000000">
                      <a:alpha val="43137"/>
                    </a:srgbClr>
                  </a:outerShdw>
                </a:effectLst>
              </a:rPr>
            </a:br>
            <a:r>
              <a:rPr lang="en-US" sz="4000" b="1" i="1" dirty="0" smtClean="0">
                <a:solidFill>
                  <a:srgbClr val="C00000"/>
                </a:solidFill>
                <a:effectLst>
                  <a:outerShdw blurRad="38100" dist="38100" dir="2700000" algn="tl">
                    <a:srgbClr val="000000">
                      <a:alpha val="43137"/>
                    </a:srgbClr>
                  </a:outerShdw>
                </a:effectLst>
              </a:rPr>
              <a:t>Counties &amp; Cities</a:t>
            </a:r>
            <a:endParaRPr lang="en-US" sz="4000" b="1" i="1" dirty="0">
              <a:solidFill>
                <a:srgbClr val="C00000"/>
              </a:solidFill>
              <a:effectLst>
                <a:outerShdw blurRad="38100" dist="38100" dir="2700000" algn="tl">
                  <a:srgbClr val="000000">
                    <a:alpha val="43137"/>
                  </a:srgbClr>
                </a:outerShdw>
              </a:effectLst>
            </a:endParaRPr>
          </a:p>
        </p:txBody>
      </p:sp>
      <p:pic>
        <p:nvPicPr>
          <p:cNvPr id="5" name="Picture 4" descr="ahtd logo.png"/>
          <p:cNvPicPr>
            <a:picLocks noChangeAspect="1"/>
          </p:cNvPicPr>
          <p:nvPr/>
        </p:nvPicPr>
        <p:blipFill>
          <a:blip r:embed="rId3" cstate="print"/>
          <a:stretch>
            <a:fillRect/>
          </a:stretch>
        </p:blipFill>
        <p:spPr>
          <a:xfrm>
            <a:off x="457200" y="228600"/>
            <a:ext cx="1524000" cy="1524000"/>
          </a:xfrm>
          <a:prstGeom prst="rect">
            <a:avLst/>
          </a:prstGeom>
          <a:effectLst>
            <a:outerShdw blurRad="508000" dist="228600" dir="3000000" algn="ctr" rotWithShape="0">
              <a:srgbClr val="000000">
                <a:alpha val="87000"/>
              </a:srgbClr>
            </a:outerShdw>
          </a:effectLst>
        </p:spPr>
      </p:pic>
      <p:graphicFrame>
        <p:nvGraphicFramePr>
          <p:cNvPr id="8" name="Content Placeholder 3"/>
          <p:cNvGraphicFramePr>
            <a:graphicFrameLocks noGrp="1"/>
          </p:cNvGraphicFramePr>
          <p:nvPr>
            <p:ph idx="1"/>
            <p:extLst>
              <p:ext uri="{D42A27DB-BD31-4B8C-83A1-F6EECF244321}">
                <p14:modId xmlns:p14="http://schemas.microsoft.com/office/powerpoint/2010/main" val="1161336236"/>
              </p:ext>
            </p:extLst>
          </p:nvPr>
        </p:nvGraphicFramePr>
        <p:xfrm>
          <a:off x="-20782" y="2362200"/>
          <a:ext cx="7086599" cy="1371600"/>
        </p:xfrm>
        <a:graphic>
          <a:graphicData uri="http://schemas.openxmlformats.org/drawingml/2006/table">
            <a:tbl>
              <a:tblPr firstRow="1" bandRow="1">
                <a:tableStyleId>{F5AB1C69-6EDB-4FF4-983F-18BD219EF322}</a:tableStyleId>
              </a:tblPr>
              <a:tblGrid>
                <a:gridCol w="1316182"/>
                <a:gridCol w="1905000"/>
                <a:gridCol w="1828800"/>
                <a:gridCol w="2036617"/>
              </a:tblGrid>
              <a:tr h="457200">
                <a:tc>
                  <a:txBody>
                    <a:bodyPr/>
                    <a:lstStyle/>
                    <a:p>
                      <a:pPr algn="ctr"/>
                      <a:r>
                        <a:rPr lang="en-US" sz="2000" dirty="0" smtClean="0"/>
                        <a:t>Location</a:t>
                      </a:r>
                      <a:endParaRPr lang="en-US" sz="2000" dirty="0"/>
                    </a:p>
                  </a:txBody>
                  <a:tcPr>
                    <a:solidFill>
                      <a:srgbClr val="00B050"/>
                    </a:solidFill>
                  </a:tcPr>
                </a:tc>
                <a:tc>
                  <a:txBody>
                    <a:bodyPr/>
                    <a:lstStyle/>
                    <a:p>
                      <a:pPr algn="ctr"/>
                      <a:r>
                        <a:rPr lang="en-US" sz="2000" dirty="0" smtClean="0"/>
                        <a:t>Est. Standard</a:t>
                      </a:r>
                      <a:endParaRPr lang="en-US" sz="2000" dirty="0"/>
                    </a:p>
                  </a:txBody>
                  <a:tcPr>
                    <a:solidFill>
                      <a:srgbClr val="00B050"/>
                    </a:solidFill>
                  </a:tcPr>
                </a:tc>
                <a:tc>
                  <a:txBody>
                    <a:bodyPr/>
                    <a:lstStyle/>
                    <a:p>
                      <a:pPr algn="ctr"/>
                      <a:r>
                        <a:rPr lang="en-US" sz="2000" dirty="0" smtClean="0">
                          <a:solidFill>
                            <a:srgbClr val="C00000"/>
                          </a:solidFill>
                        </a:rPr>
                        <a:t>CAP</a:t>
                      </a:r>
                      <a:r>
                        <a:rPr lang="en-US" sz="2000" baseline="0" dirty="0" smtClean="0"/>
                        <a:t> </a:t>
                      </a:r>
                      <a:r>
                        <a:rPr lang="en-US" sz="2000" dirty="0" smtClean="0">
                          <a:solidFill>
                            <a:schemeClr val="bg1"/>
                          </a:solidFill>
                        </a:rPr>
                        <a:t>Annual</a:t>
                      </a:r>
                      <a:endParaRPr lang="en-US" sz="2000" dirty="0">
                        <a:solidFill>
                          <a:schemeClr val="bg1"/>
                        </a:solidFill>
                      </a:endParaRPr>
                    </a:p>
                  </a:txBody>
                  <a:tcPr>
                    <a:solidFill>
                      <a:srgbClr val="00B050"/>
                    </a:solidFill>
                  </a:tcPr>
                </a:tc>
                <a:tc>
                  <a:txBody>
                    <a:bodyPr/>
                    <a:lstStyle/>
                    <a:p>
                      <a:pPr algn="ctr"/>
                      <a:r>
                        <a:rPr lang="en-US" sz="2000" baseline="0" dirty="0" smtClean="0">
                          <a:solidFill>
                            <a:srgbClr val="C00000"/>
                          </a:solidFill>
                        </a:rPr>
                        <a:t>Total  </a:t>
                      </a:r>
                      <a:r>
                        <a:rPr lang="en-US" sz="2000" dirty="0" smtClean="0">
                          <a:solidFill>
                            <a:schemeClr val="bg1"/>
                          </a:solidFill>
                        </a:rPr>
                        <a:t>Cumulative</a:t>
                      </a:r>
                      <a:endParaRPr lang="en-US" sz="2000" dirty="0">
                        <a:solidFill>
                          <a:schemeClr val="bg1"/>
                        </a:solidFill>
                      </a:endParaRPr>
                    </a:p>
                  </a:txBody>
                  <a:tcPr>
                    <a:solidFill>
                      <a:srgbClr val="00B050"/>
                    </a:solidFill>
                  </a:tcPr>
                </a:tc>
              </a:tr>
              <a:tr h="381000">
                <a:tc>
                  <a:txBody>
                    <a:bodyPr/>
                    <a:lstStyle/>
                    <a:p>
                      <a:pPr algn="ctr"/>
                      <a:r>
                        <a:rPr lang="en-US" sz="2400" b="0" dirty="0" smtClean="0"/>
                        <a:t>Counties</a:t>
                      </a:r>
                      <a:endParaRPr lang="en-US" sz="24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t>$88.2 million</a:t>
                      </a:r>
                      <a:endParaRPr lang="en-US" sz="2400" b="0" dirty="0"/>
                    </a:p>
                  </a:txBody>
                  <a:tcPr/>
                </a:tc>
                <a:tc>
                  <a:txBody>
                    <a:bodyPr/>
                    <a:lstStyle/>
                    <a:p>
                      <a:pPr algn="ctr"/>
                      <a:r>
                        <a:rPr lang="en-US" sz="2400" b="0" dirty="0" smtClean="0"/>
                        <a:t>$33.5 million</a:t>
                      </a:r>
                      <a:endParaRPr lang="en-US" sz="2400" b="0" dirty="0"/>
                    </a:p>
                  </a:txBody>
                  <a:tcPr/>
                </a:tc>
                <a:tc>
                  <a:txBody>
                    <a:bodyPr/>
                    <a:lstStyle/>
                    <a:p>
                      <a:pPr algn="ctr"/>
                      <a:r>
                        <a:rPr lang="en-US" sz="2400" b="0" dirty="0" smtClean="0"/>
                        <a:t>$1.22 billion</a:t>
                      </a:r>
                      <a:endParaRPr lang="en-US" sz="2400" b="0" dirty="0"/>
                    </a:p>
                  </a:txBody>
                  <a:tcPr/>
                </a:tc>
              </a:tr>
              <a:tr h="381000">
                <a:tc>
                  <a:txBody>
                    <a:bodyPr/>
                    <a:lstStyle/>
                    <a:p>
                      <a:pPr algn="ctr"/>
                      <a:r>
                        <a:rPr lang="en-US" sz="2400" b="0" dirty="0" smtClean="0"/>
                        <a:t>Cities</a:t>
                      </a:r>
                      <a:endParaRPr lang="en-US" sz="24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t>$88.2 million</a:t>
                      </a:r>
                      <a:endParaRPr lang="en-US" sz="2400" b="0" dirty="0"/>
                    </a:p>
                  </a:txBody>
                  <a:tcPr/>
                </a:tc>
                <a:tc>
                  <a:txBody>
                    <a:bodyPr/>
                    <a:lstStyle/>
                    <a:p>
                      <a:pPr algn="ctr"/>
                      <a:r>
                        <a:rPr lang="en-US" sz="2400" b="0" dirty="0" smtClean="0"/>
                        <a:t>$33.5 million</a:t>
                      </a:r>
                      <a:endParaRPr lang="en-US" sz="2400" b="0" dirty="0"/>
                    </a:p>
                  </a:txBody>
                  <a:tcPr/>
                </a:tc>
                <a:tc>
                  <a:txBody>
                    <a:bodyPr/>
                    <a:lstStyle/>
                    <a:p>
                      <a:pPr algn="ctr"/>
                      <a:r>
                        <a:rPr lang="en-US" sz="2400" b="0" dirty="0" smtClean="0"/>
                        <a:t>$1.22 </a:t>
                      </a:r>
                      <a:r>
                        <a:rPr lang="en-US" sz="2400" b="0" baseline="0" dirty="0" smtClean="0"/>
                        <a:t>billion</a:t>
                      </a:r>
                      <a:endParaRPr lang="en-US" sz="2400" b="0" dirty="0"/>
                    </a:p>
                  </a:txBody>
                  <a:tcPr/>
                </a:tc>
              </a:tr>
            </a:tbl>
          </a:graphicData>
        </a:graphic>
      </p:graphicFrame>
      <p:pic>
        <p:nvPicPr>
          <p:cNvPr id="7" name="Picture 6" descr="money.jpg"/>
          <p:cNvPicPr>
            <a:picLocks noChangeAspect="1"/>
          </p:cNvPicPr>
          <p:nvPr/>
        </p:nvPicPr>
        <p:blipFill>
          <a:blip r:embed="rId4" cstate="print"/>
          <a:stretch>
            <a:fillRect/>
          </a:stretch>
        </p:blipFill>
        <p:spPr>
          <a:xfrm rot="16200000">
            <a:off x="4724400" y="2362200"/>
            <a:ext cx="6858000" cy="2133600"/>
          </a:xfrm>
          <a:prstGeom prst="rect">
            <a:avLst/>
          </a:prstGeom>
        </p:spPr>
      </p:pic>
    </p:spTree>
    <p:extLst>
      <p:ext uri="{BB962C8B-B14F-4D97-AF65-F5344CB8AC3E}">
        <p14:creationId xmlns:p14="http://schemas.microsoft.com/office/powerpoint/2010/main" val="94829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3009860"/>
              </p:ext>
            </p:extLst>
          </p:nvPr>
        </p:nvGraphicFramePr>
        <p:xfrm>
          <a:off x="0" y="1143000"/>
          <a:ext cx="9144001" cy="5461000"/>
        </p:xfrm>
        <a:graphic>
          <a:graphicData uri="http://schemas.openxmlformats.org/drawingml/2006/table">
            <a:tbl>
              <a:tblPr firstRow="1" bandRow="1">
                <a:tableStyleId>{00A15C55-8517-42AA-B614-E9B94910E393}</a:tableStyleId>
              </a:tblPr>
              <a:tblGrid>
                <a:gridCol w="1021843"/>
                <a:gridCol w="1971398"/>
                <a:gridCol w="1807359"/>
                <a:gridCol w="1828800"/>
                <a:gridCol w="1229906"/>
                <a:gridCol w="1284695"/>
              </a:tblGrid>
              <a:tr h="370840">
                <a:tc>
                  <a:txBody>
                    <a:bodyPr/>
                    <a:lstStyle/>
                    <a:p>
                      <a:pPr algn="ctr"/>
                      <a:r>
                        <a:rPr lang="en-US" dirty="0" smtClean="0"/>
                        <a:t>Month</a:t>
                      </a:r>
                      <a:endParaRPr lang="en-US" dirty="0"/>
                    </a:p>
                  </a:txBody>
                  <a:tcPr>
                    <a:solidFill>
                      <a:srgbClr val="00B050"/>
                    </a:solidFill>
                  </a:tcPr>
                </a:tc>
                <a:tc>
                  <a:txBody>
                    <a:bodyPr/>
                    <a:lstStyle/>
                    <a:p>
                      <a:pPr algn="ctr"/>
                      <a:r>
                        <a:rPr lang="en-US" dirty="0" smtClean="0"/>
                        <a:t>Projected</a:t>
                      </a:r>
                    </a:p>
                    <a:p>
                      <a:pPr algn="ctr"/>
                      <a:r>
                        <a:rPr lang="en-US" dirty="0" smtClean="0"/>
                        <a:t> Net</a:t>
                      </a:r>
                      <a:endParaRPr lang="en-US" dirty="0"/>
                    </a:p>
                  </a:txBody>
                  <a:tcPr>
                    <a:solidFill>
                      <a:srgbClr val="00B050"/>
                    </a:solidFill>
                  </a:tcPr>
                </a:tc>
                <a:tc>
                  <a:txBody>
                    <a:bodyPr/>
                    <a:lstStyle/>
                    <a:p>
                      <a:pPr algn="ctr"/>
                      <a:r>
                        <a:rPr lang="en-US" dirty="0" smtClean="0"/>
                        <a:t>Actual </a:t>
                      </a:r>
                    </a:p>
                    <a:p>
                      <a:pPr algn="ctr"/>
                      <a:r>
                        <a:rPr lang="en-US" dirty="0" smtClean="0"/>
                        <a:t>Receipts</a:t>
                      </a:r>
                      <a:endParaRPr lang="en-US" dirty="0"/>
                    </a:p>
                  </a:txBody>
                  <a:tcPr>
                    <a:solidFill>
                      <a:srgbClr val="00B050"/>
                    </a:solidFill>
                  </a:tcPr>
                </a:tc>
                <a:tc>
                  <a:txBody>
                    <a:bodyPr/>
                    <a:lstStyle/>
                    <a:p>
                      <a:pPr algn="ctr"/>
                      <a:r>
                        <a:rPr lang="en-US" dirty="0" smtClean="0"/>
                        <a:t>Variance</a:t>
                      </a:r>
                      <a:endParaRPr lang="en-US" dirty="0"/>
                    </a:p>
                  </a:txBody>
                  <a:tcPr>
                    <a:solidFill>
                      <a:srgbClr val="00B050"/>
                    </a:solidFill>
                  </a:tcPr>
                </a:tc>
                <a:tc>
                  <a:txBody>
                    <a:bodyPr/>
                    <a:lstStyle/>
                    <a:p>
                      <a:pPr algn="ctr"/>
                      <a:r>
                        <a:rPr lang="en-US" dirty="0" smtClean="0"/>
                        <a:t>Monthly</a:t>
                      </a:r>
                    </a:p>
                    <a:p>
                      <a:pPr algn="ctr"/>
                      <a:r>
                        <a:rPr lang="en-US" dirty="0" smtClean="0"/>
                        <a:t>Variance</a:t>
                      </a:r>
                      <a:endParaRPr lang="en-US" dirty="0"/>
                    </a:p>
                  </a:txBody>
                  <a:tcPr>
                    <a:solidFill>
                      <a:srgbClr val="00B050"/>
                    </a:solidFill>
                  </a:tcPr>
                </a:tc>
                <a:tc>
                  <a:txBody>
                    <a:bodyPr/>
                    <a:lstStyle/>
                    <a:p>
                      <a:pPr algn="ctr"/>
                      <a:r>
                        <a:rPr lang="en-US" dirty="0" smtClean="0"/>
                        <a:t>Annual </a:t>
                      </a:r>
                    </a:p>
                    <a:p>
                      <a:pPr algn="ctr"/>
                      <a:r>
                        <a:rPr lang="en-US" dirty="0" smtClean="0"/>
                        <a:t>Variance</a:t>
                      </a:r>
                      <a:endParaRPr lang="en-US" dirty="0"/>
                    </a:p>
                  </a:txBody>
                  <a:tcPr>
                    <a:solidFill>
                      <a:srgbClr val="00B050"/>
                    </a:solidFill>
                  </a:tcPr>
                </a:tc>
              </a:tr>
              <a:tr h="370840">
                <a:tc>
                  <a:txBody>
                    <a:bodyPr/>
                    <a:lstStyle/>
                    <a:p>
                      <a:pPr algn="ctr"/>
                      <a:r>
                        <a:rPr lang="en-US" dirty="0" smtClean="0"/>
                        <a:t>Jul</a:t>
                      </a:r>
                      <a:endParaRPr lang="en-US" dirty="0"/>
                    </a:p>
                  </a:txBody>
                  <a:tcPr/>
                </a:tc>
                <a:tc>
                  <a:txBody>
                    <a:bodyPr/>
                    <a:lstStyle/>
                    <a:p>
                      <a:pPr algn="ctr"/>
                      <a:r>
                        <a:rPr lang="en-US" dirty="0" smtClean="0"/>
                        <a:t> $5,950,000.00</a:t>
                      </a:r>
                      <a:endParaRPr lang="en-US" dirty="0"/>
                    </a:p>
                  </a:txBody>
                  <a:tcPr/>
                </a:tc>
                <a:tc>
                  <a:txBody>
                    <a:bodyPr/>
                    <a:lstStyle/>
                    <a:p>
                      <a:pPr algn="ctr"/>
                      <a:r>
                        <a:rPr lang="en-US" dirty="0" smtClean="0"/>
                        <a:t>$6,205,659.77</a:t>
                      </a:r>
                      <a:endParaRPr lang="en-US" dirty="0"/>
                    </a:p>
                  </a:txBody>
                  <a:tcPr/>
                </a:tc>
                <a:tc>
                  <a:txBody>
                    <a:bodyPr/>
                    <a:lstStyle/>
                    <a:p>
                      <a:pPr algn="ctr"/>
                      <a:r>
                        <a:rPr lang="en-US" dirty="0" smtClean="0"/>
                        <a:t>$255,659.77</a:t>
                      </a:r>
                      <a:endParaRPr lang="en-US" dirty="0"/>
                    </a:p>
                  </a:txBody>
                  <a:tcPr/>
                </a:tc>
                <a:tc>
                  <a:txBody>
                    <a:bodyPr/>
                    <a:lstStyle/>
                    <a:p>
                      <a:pPr algn="ctr"/>
                      <a:r>
                        <a:rPr lang="en-US" dirty="0" smtClean="0"/>
                        <a:t>4.30%</a:t>
                      </a:r>
                      <a:endParaRPr lang="en-US" dirty="0"/>
                    </a:p>
                  </a:txBody>
                  <a:tcPr/>
                </a:tc>
                <a:tc>
                  <a:txBody>
                    <a:bodyPr/>
                    <a:lstStyle/>
                    <a:p>
                      <a:pPr algn="ctr"/>
                      <a:r>
                        <a:rPr lang="en-US" dirty="0" smtClean="0"/>
                        <a:t>4.30%</a:t>
                      </a:r>
                      <a:endParaRPr lang="en-US" dirty="0"/>
                    </a:p>
                  </a:txBody>
                  <a:tcPr/>
                </a:tc>
              </a:tr>
              <a:tr h="370840">
                <a:tc>
                  <a:txBody>
                    <a:bodyPr/>
                    <a:lstStyle/>
                    <a:p>
                      <a:pPr algn="ctr"/>
                      <a:r>
                        <a:rPr lang="en-US" dirty="0" smtClean="0"/>
                        <a:t>Aug</a:t>
                      </a:r>
                      <a:endParaRPr lang="en-US" dirty="0"/>
                    </a:p>
                  </a:txBody>
                  <a:tcPr/>
                </a:tc>
                <a:tc>
                  <a:txBody>
                    <a:bodyPr/>
                    <a:lstStyle/>
                    <a:p>
                      <a:pPr algn="ctr"/>
                      <a:r>
                        <a:rPr lang="en-US" dirty="0" smtClean="0"/>
                        <a:t>$13,930.000.00</a:t>
                      </a:r>
                      <a:endParaRPr lang="en-US" dirty="0"/>
                    </a:p>
                  </a:txBody>
                  <a:tcPr/>
                </a:tc>
                <a:tc>
                  <a:txBody>
                    <a:bodyPr/>
                    <a:lstStyle/>
                    <a:p>
                      <a:pPr algn="ctr"/>
                      <a:r>
                        <a:rPr lang="en-US" dirty="0" smtClean="0"/>
                        <a:t>$12,923,708.99</a:t>
                      </a:r>
                      <a:endParaRPr lang="en-US" dirty="0"/>
                    </a:p>
                  </a:txBody>
                  <a:tcPr/>
                </a:tc>
                <a:tc>
                  <a:txBody>
                    <a:bodyPr/>
                    <a:lstStyle/>
                    <a:p>
                      <a:pPr algn="ctr"/>
                      <a:r>
                        <a:rPr lang="en-US" dirty="0" smtClean="0"/>
                        <a:t>$(1,006,291.01)</a:t>
                      </a:r>
                      <a:endParaRPr lang="en-US" dirty="0"/>
                    </a:p>
                  </a:txBody>
                  <a:tcPr/>
                </a:tc>
                <a:tc>
                  <a:txBody>
                    <a:bodyPr/>
                    <a:lstStyle/>
                    <a:p>
                      <a:pPr algn="ctr"/>
                      <a:r>
                        <a:rPr lang="en-US" dirty="0" smtClean="0"/>
                        <a:t>-7.22%</a:t>
                      </a:r>
                      <a:endParaRPr lang="en-US" dirty="0"/>
                    </a:p>
                  </a:txBody>
                  <a:tcPr/>
                </a:tc>
                <a:tc>
                  <a:txBody>
                    <a:bodyPr/>
                    <a:lstStyle/>
                    <a:p>
                      <a:pPr algn="ctr"/>
                      <a:r>
                        <a:rPr lang="en-US" dirty="0" smtClean="0"/>
                        <a:t>-3.78%</a:t>
                      </a:r>
                      <a:endParaRPr lang="en-US" dirty="0"/>
                    </a:p>
                  </a:txBody>
                  <a:tcPr/>
                </a:tc>
              </a:tr>
              <a:tr h="370840">
                <a:tc>
                  <a:txBody>
                    <a:bodyPr/>
                    <a:lstStyle/>
                    <a:p>
                      <a:pPr algn="ctr"/>
                      <a:r>
                        <a:rPr lang="en-US" dirty="0" smtClean="0"/>
                        <a:t>Sept</a:t>
                      </a:r>
                      <a:endParaRPr lang="en-US" dirty="0"/>
                    </a:p>
                  </a:txBody>
                  <a:tcPr/>
                </a:tc>
                <a:tc>
                  <a:txBody>
                    <a:bodyPr/>
                    <a:lstStyle/>
                    <a:p>
                      <a:pPr algn="ctr"/>
                      <a:r>
                        <a:rPr lang="en-US" dirty="0" smtClean="0"/>
                        <a:t>$13,860,000.00</a:t>
                      </a:r>
                      <a:endParaRPr lang="en-US" dirty="0"/>
                    </a:p>
                  </a:txBody>
                  <a:tcPr/>
                </a:tc>
                <a:tc>
                  <a:txBody>
                    <a:bodyPr/>
                    <a:lstStyle/>
                    <a:p>
                      <a:pPr algn="ctr"/>
                      <a:r>
                        <a:rPr lang="en-US" dirty="0" smtClean="0"/>
                        <a:t>$13,462,454.84</a:t>
                      </a:r>
                      <a:endParaRPr lang="en-US" dirty="0"/>
                    </a:p>
                  </a:txBody>
                  <a:tcPr/>
                </a:tc>
                <a:tc>
                  <a:txBody>
                    <a:bodyPr/>
                    <a:lstStyle/>
                    <a:p>
                      <a:pPr algn="ctr"/>
                      <a:r>
                        <a:rPr lang="en-US" dirty="0" smtClean="0"/>
                        <a:t>$(397,545.16)</a:t>
                      </a:r>
                      <a:endParaRPr lang="en-US" dirty="0"/>
                    </a:p>
                  </a:txBody>
                  <a:tcPr/>
                </a:tc>
                <a:tc>
                  <a:txBody>
                    <a:bodyPr/>
                    <a:lstStyle/>
                    <a:p>
                      <a:pPr algn="ctr"/>
                      <a:r>
                        <a:rPr lang="en-US" dirty="0" smtClean="0"/>
                        <a:t>-2.87%</a:t>
                      </a:r>
                      <a:endParaRPr lang="en-US" dirty="0"/>
                    </a:p>
                  </a:txBody>
                  <a:tcPr/>
                </a:tc>
                <a:tc>
                  <a:txBody>
                    <a:bodyPr/>
                    <a:lstStyle/>
                    <a:p>
                      <a:pPr algn="ctr"/>
                      <a:r>
                        <a:rPr lang="en-US" dirty="0" smtClean="0"/>
                        <a:t>-3.40%</a:t>
                      </a:r>
                      <a:endParaRPr lang="en-US" dirty="0"/>
                    </a:p>
                  </a:txBody>
                  <a:tcPr/>
                </a:tc>
              </a:tr>
              <a:tr h="370840">
                <a:tc>
                  <a:txBody>
                    <a:bodyPr/>
                    <a:lstStyle/>
                    <a:p>
                      <a:pPr algn="ctr"/>
                      <a:r>
                        <a:rPr lang="en-US" dirty="0" smtClean="0"/>
                        <a:t>Oct</a:t>
                      </a:r>
                      <a:endParaRPr lang="en-US" dirty="0"/>
                    </a:p>
                  </a:txBody>
                  <a:tcPr/>
                </a:tc>
                <a:tc>
                  <a:txBody>
                    <a:bodyPr/>
                    <a:lstStyle/>
                    <a:p>
                      <a:pPr algn="ctr"/>
                      <a:r>
                        <a:rPr lang="en-US" dirty="0" smtClean="0"/>
                        <a:t>$13,300,000.00</a:t>
                      </a:r>
                      <a:endParaRPr lang="en-US" dirty="0"/>
                    </a:p>
                  </a:txBody>
                  <a:tcPr/>
                </a:tc>
                <a:tc>
                  <a:txBody>
                    <a:bodyPr/>
                    <a:lstStyle/>
                    <a:p>
                      <a:pPr algn="ctr"/>
                      <a:r>
                        <a:rPr lang="en-US" dirty="0" smtClean="0"/>
                        <a:t>$12,587,677.76</a:t>
                      </a:r>
                      <a:endParaRPr lang="en-US" dirty="0"/>
                    </a:p>
                  </a:txBody>
                  <a:tcPr/>
                </a:tc>
                <a:tc>
                  <a:txBody>
                    <a:bodyPr/>
                    <a:lstStyle/>
                    <a:p>
                      <a:pPr algn="ctr"/>
                      <a:r>
                        <a:rPr lang="en-US" dirty="0" smtClean="0"/>
                        <a:t>$(712,322.24)</a:t>
                      </a:r>
                      <a:endParaRPr lang="en-US" dirty="0"/>
                    </a:p>
                  </a:txBody>
                  <a:tcPr/>
                </a:tc>
                <a:tc>
                  <a:txBody>
                    <a:bodyPr/>
                    <a:lstStyle/>
                    <a:p>
                      <a:pPr algn="ctr"/>
                      <a:r>
                        <a:rPr lang="en-US" dirty="0" smtClean="0"/>
                        <a:t>-5.36%</a:t>
                      </a:r>
                      <a:endParaRPr lang="en-US" dirty="0"/>
                    </a:p>
                  </a:txBody>
                  <a:tcPr/>
                </a:tc>
                <a:tc>
                  <a:txBody>
                    <a:bodyPr/>
                    <a:lstStyle/>
                    <a:p>
                      <a:pPr algn="ctr"/>
                      <a:r>
                        <a:rPr lang="en-US" dirty="0" smtClean="0"/>
                        <a:t>-3.96%</a:t>
                      </a:r>
                      <a:endParaRPr lang="en-US" dirty="0"/>
                    </a:p>
                  </a:txBody>
                  <a:tcPr/>
                </a:tc>
              </a:tr>
              <a:tr h="370840">
                <a:tc>
                  <a:txBody>
                    <a:bodyPr/>
                    <a:lstStyle/>
                    <a:p>
                      <a:pPr algn="ctr"/>
                      <a:r>
                        <a:rPr lang="en-US" dirty="0" smtClean="0"/>
                        <a:t>Nov</a:t>
                      </a:r>
                      <a:endParaRPr lang="en-US" dirty="0"/>
                    </a:p>
                  </a:txBody>
                  <a:tcPr/>
                </a:tc>
                <a:tc>
                  <a:txBody>
                    <a:bodyPr/>
                    <a:lstStyle/>
                    <a:p>
                      <a:pPr algn="ctr"/>
                      <a:r>
                        <a:rPr lang="en-US" dirty="0" smtClean="0"/>
                        <a:t>$13,160,000.00</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Dec</a:t>
                      </a:r>
                      <a:endParaRPr lang="en-US" dirty="0"/>
                    </a:p>
                  </a:txBody>
                  <a:tcPr/>
                </a:tc>
                <a:tc>
                  <a:txBody>
                    <a:bodyPr/>
                    <a:lstStyle/>
                    <a:p>
                      <a:pPr algn="ctr"/>
                      <a:r>
                        <a:rPr lang="en-US" dirty="0" smtClean="0"/>
                        <a:t>$13,860,000.00</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Jan</a:t>
                      </a:r>
                      <a:endParaRPr lang="en-US" dirty="0"/>
                    </a:p>
                  </a:txBody>
                  <a:tcPr/>
                </a:tc>
                <a:tc>
                  <a:txBody>
                    <a:bodyPr/>
                    <a:lstStyle/>
                    <a:p>
                      <a:pPr algn="ctr"/>
                      <a:r>
                        <a:rPr lang="en-US" dirty="0" smtClean="0"/>
                        <a:t>$13,860,000.00</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Feb</a:t>
                      </a:r>
                      <a:endParaRPr lang="en-US" dirty="0"/>
                    </a:p>
                  </a:txBody>
                  <a:tcPr/>
                </a:tc>
                <a:tc>
                  <a:txBody>
                    <a:bodyPr/>
                    <a:lstStyle/>
                    <a:p>
                      <a:pPr algn="ctr"/>
                      <a:r>
                        <a:rPr lang="en-US" dirty="0" smtClean="0"/>
                        <a:t>$13,230,000.00</a:t>
                      </a: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pPr algn="ctr"/>
                      <a:r>
                        <a:rPr lang="en-US" dirty="0" smtClean="0"/>
                        <a:t>Mar</a:t>
                      </a:r>
                      <a:endParaRPr lang="en-US" dirty="0"/>
                    </a:p>
                  </a:txBody>
                  <a:tcPr/>
                </a:tc>
                <a:tc>
                  <a:txBody>
                    <a:bodyPr/>
                    <a:lstStyle/>
                    <a:p>
                      <a:pPr algn="ctr"/>
                      <a:r>
                        <a:rPr lang="en-US" dirty="0" smtClean="0"/>
                        <a:t>$13,300,000.00</a:t>
                      </a: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r>
              <a:tr h="370840">
                <a:tc>
                  <a:txBody>
                    <a:bodyPr/>
                    <a:lstStyle/>
                    <a:p>
                      <a:pPr algn="ctr"/>
                      <a:r>
                        <a:rPr lang="en-US" dirty="0" smtClean="0"/>
                        <a:t>Apr</a:t>
                      </a:r>
                      <a:endParaRPr lang="en-US" dirty="0"/>
                    </a:p>
                  </a:txBody>
                  <a:tcPr/>
                </a:tc>
                <a:tc>
                  <a:txBody>
                    <a:bodyPr/>
                    <a:lstStyle/>
                    <a:p>
                      <a:pPr algn="ctr"/>
                      <a:r>
                        <a:rPr lang="en-US" dirty="0" smtClean="0"/>
                        <a:t>$13,650,000.00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r>
              <a:tr h="370840">
                <a:tc>
                  <a:txBody>
                    <a:bodyPr/>
                    <a:lstStyle/>
                    <a:p>
                      <a:pPr algn="ctr"/>
                      <a:r>
                        <a:rPr lang="en-US" dirty="0" smtClean="0"/>
                        <a:t>May</a:t>
                      </a:r>
                      <a:endParaRPr lang="en-US" dirty="0"/>
                    </a:p>
                  </a:txBody>
                  <a:tcPr/>
                </a:tc>
                <a:tc>
                  <a:txBody>
                    <a:bodyPr/>
                    <a:lstStyle/>
                    <a:p>
                      <a:pPr algn="ctr"/>
                      <a:r>
                        <a:rPr lang="en-US" dirty="0" smtClean="0"/>
                        <a:t>$13,790,000.00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Jun</a:t>
                      </a:r>
                      <a:endParaRPr lang="en-US" dirty="0"/>
                    </a:p>
                  </a:txBody>
                  <a:tcPr/>
                </a:tc>
                <a:tc>
                  <a:txBody>
                    <a:bodyPr/>
                    <a:lstStyle/>
                    <a:p>
                      <a:pPr algn="ctr"/>
                      <a:r>
                        <a:rPr lang="en-US" dirty="0" smtClean="0"/>
                        <a:t>$13,930,000.00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r>
              <a:tr h="370840">
                <a:tc>
                  <a:txBody>
                    <a:bodyPr/>
                    <a:lstStyle/>
                    <a:p>
                      <a:pPr algn="ctr"/>
                      <a:r>
                        <a:rPr lang="en-US" dirty="0" smtClean="0"/>
                        <a:t>Total</a:t>
                      </a:r>
                      <a:endParaRPr lang="en-US" b="1" dirty="0"/>
                    </a:p>
                  </a:txBody>
                  <a:tcPr/>
                </a:tc>
                <a:tc>
                  <a:txBody>
                    <a:bodyPr/>
                    <a:lstStyle/>
                    <a:p>
                      <a:pPr algn="ctr"/>
                      <a:r>
                        <a:rPr lang="en-US" dirty="0" smtClean="0"/>
                        <a:t>$155,820,000.00</a:t>
                      </a:r>
                      <a:endParaRPr lang="en-US" b="1" dirty="0"/>
                    </a:p>
                  </a:txBody>
                  <a:tcPr/>
                </a:tc>
                <a:tc>
                  <a:txBody>
                    <a:bodyPr/>
                    <a:lstStyle/>
                    <a:p>
                      <a:pPr algn="ctr"/>
                      <a:r>
                        <a:rPr lang="en-US" dirty="0" smtClean="0"/>
                        <a:t>$45,179,501.36</a:t>
                      </a:r>
                      <a:endParaRPr lang="en-US" b="1" dirty="0"/>
                    </a:p>
                  </a:txBody>
                  <a:tcPr/>
                </a:tc>
                <a:tc>
                  <a:txBody>
                    <a:bodyPr/>
                    <a:lstStyle/>
                    <a:p>
                      <a:pPr algn="ctr"/>
                      <a:r>
                        <a:rPr lang="en-US" dirty="0" smtClean="0"/>
                        <a:t>$(1,860,498.64)</a:t>
                      </a:r>
                      <a:endParaRPr lang="en-US" b="1" dirty="0"/>
                    </a:p>
                  </a:txBody>
                  <a:tcPr/>
                </a:tc>
                <a:tc>
                  <a:txBody>
                    <a:bodyPr/>
                    <a:lstStyle/>
                    <a:p>
                      <a:pPr algn="ctr"/>
                      <a:endParaRPr lang="en-US" b="1" dirty="0"/>
                    </a:p>
                  </a:txBody>
                  <a:tcPr/>
                </a:tc>
                <a:tc>
                  <a:txBody>
                    <a:bodyPr/>
                    <a:lstStyle/>
                    <a:p>
                      <a:pPr algn="ctr"/>
                      <a:endParaRPr lang="en-US" b="1" dirty="0"/>
                    </a:p>
                  </a:txBody>
                  <a:tcPr/>
                </a:tc>
              </a:tr>
            </a:tbl>
          </a:graphicData>
        </a:graphic>
      </p:graphicFrame>
      <p:sp>
        <p:nvSpPr>
          <p:cNvPr id="3" name="Title 1"/>
          <p:cNvSpPr txBox="1">
            <a:spLocks/>
          </p:cNvSpPr>
          <p:nvPr/>
        </p:nvSpPr>
        <p:spPr>
          <a:xfrm>
            <a:off x="304800" y="152400"/>
            <a:ext cx="8458200" cy="762000"/>
          </a:xfrm>
          <a:prstGeom prst="rect">
            <a:avLst/>
          </a:prstGeom>
          <a:solidFill>
            <a:srgbClr val="00B050"/>
          </a:solidFill>
          <a:ln w="76200">
            <a:solidFill>
              <a:schemeClr val="bg1"/>
            </a:solid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4000" b="1" u="none" kern="0" dirty="0" smtClean="0">
                <a:solidFill>
                  <a:schemeClr val="bg1"/>
                </a:solidFill>
              </a:rPr>
              <a:t>Projected Sales Tax vs. Actual</a:t>
            </a:r>
            <a:endParaRPr lang="en-US" sz="4000" b="1" u="none" kern="0" dirty="0">
              <a:solidFill>
                <a:schemeClr val="bg1"/>
              </a:solidFill>
            </a:endParaRPr>
          </a:p>
        </p:txBody>
      </p:sp>
    </p:spTree>
    <p:extLst>
      <p:ext uri="{BB962C8B-B14F-4D97-AF65-F5344CB8AC3E}">
        <p14:creationId xmlns:p14="http://schemas.microsoft.com/office/powerpoint/2010/main" val="380328769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457200"/>
          </a:xfrm>
          <a:solidFill>
            <a:srgbClr val="00B050"/>
          </a:solidFill>
          <a:ln w="76200">
            <a:solidFill>
              <a:schemeClr val="bg1"/>
            </a:solidFill>
          </a:ln>
        </p:spPr>
        <p:txBody>
          <a:bodyPr>
            <a:noAutofit/>
          </a:bodyPr>
          <a:lstStyle/>
          <a:p>
            <a:r>
              <a:rPr lang="en-US" sz="3200" dirty="0" smtClean="0">
                <a:solidFill>
                  <a:schemeClr val="bg1"/>
                </a:solidFill>
              </a:rPr>
              <a:t>October 2013 Revenues and Consumption</a:t>
            </a:r>
            <a:endParaRPr lang="en-US" sz="32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55523937"/>
              </p:ext>
            </p:extLst>
          </p:nvPr>
        </p:nvGraphicFramePr>
        <p:xfrm>
          <a:off x="0" y="685800"/>
          <a:ext cx="9144000" cy="3962400"/>
        </p:xfrm>
        <a:graphic>
          <a:graphicData uri="http://schemas.openxmlformats.org/drawingml/2006/table">
            <a:tbl>
              <a:tblPr firstRow="1" bandRow="1">
                <a:tableStyleId>{00A15C55-8517-42AA-B614-E9B94910E393}</a:tableStyleId>
              </a:tblPr>
              <a:tblGrid>
                <a:gridCol w="2971800"/>
                <a:gridCol w="1427018"/>
                <a:gridCol w="1600200"/>
                <a:gridCol w="1714034"/>
                <a:gridCol w="1430948"/>
              </a:tblGrid>
              <a:tr h="264160">
                <a:tc>
                  <a:txBody>
                    <a:bodyPr/>
                    <a:lstStyle/>
                    <a:p>
                      <a:pPr algn="ctr"/>
                      <a:r>
                        <a:rPr lang="en-US" sz="2000" dirty="0" smtClean="0"/>
                        <a:t>July - Oct</a:t>
                      </a:r>
                      <a:endParaRPr lang="en-US" sz="2000" dirty="0"/>
                    </a:p>
                  </a:txBody>
                  <a:tcPr>
                    <a:solidFill>
                      <a:srgbClr val="00B050"/>
                    </a:solidFill>
                  </a:tcPr>
                </a:tc>
                <a:tc>
                  <a:txBody>
                    <a:bodyPr/>
                    <a:lstStyle/>
                    <a:p>
                      <a:pPr algn="ctr"/>
                      <a:r>
                        <a:rPr lang="en-US" sz="2000" dirty="0" smtClean="0"/>
                        <a:t>FY 2013</a:t>
                      </a:r>
                      <a:endParaRPr lang="en-US" sz="2000" dirty="0"/>
                    </a:p>
                  </a:txBody>
                  <a:tcPr>
                    <a:solidFill>
                      <a:srgbClr val="00B050"/>
                    </a:solidFill>
                  </a:tcPr>
                </a:tc>
                <a:tc>
                  <a:txBody>
                    <a:bodyPr/>
                    <a:lstStyle/>
                    <a:p>
                      <a:pPr algn="ctr"/>
                      <a:r>
                        <a:rPr lang="en-US" sz="2000" dirty="0" smtClean="0"/>
                        <a:t>FY 2014</a:t>
                      </a:r>
                      <a:endParaRPr lang="en-US" sz="2000" dirty="0"/>
                    </a:p>
                  </a:txBody>
                  <a:tcPr>
                    <a:solidFill>
                      <a:srgbClr val="00B050"/>
                    </a:solidFill>
                  </a:tcPr>
                </a:tc>
                <a:tc>
                  <a:txBody>
                    <a:bodyPr/>
                    <a:lstStyle/>
                    <a:p>
                      <a:pPr algn="ctr"/>
                      <a:r>
                        <a:rPr lang="en-US" sz="2000" dirty="0" smtClean="0"/>
                        <a:t>Variance</a:t>
                      </a:r>
                      <a:endParaRPr lang="en-US" sz="2000" dirty="0"/>
                    </a:p>
                  </a:txBody>
                  <a:tcPr>
                    <a:solidFill>
                      <a:srgbClr val="00B050"/>
                    </a:solidFill>
                  </a:tcPr>
                </a:tc>
                <a:tc>
                  <a:txBody>
                    <a:bodyPr/>
                    <a:lstStyle/>
                    <a:p>
                      <a:pPr algn="ctr"/>
                      <a:r>
                        <a:rPr lang="en-US" sz="2000" dirty="0" smtClean="0"/>
                        <a:t>% Change</a:t>
                      </a:r>
                      <a:endParaRPr lang="en-US" sz="2000" dirty="0"/>
                    </a:p>
                  </a:txBody>
                  <a:tcPr>
                    <a:solidFill>
                      <a:srgbClr val="00B050"/>
                    </a:solidFill>
                  </a:tcPr>
                </a:tc>
              </a:tr>
              <a:tr h="238760">
                <a:tc>
                  <a:txBody>
                    <a:bodyPr/>
                    <a:lstStyle/>
                    <a:p>
                      <a:pPr algn="ctr"/>
                      <a:r>
                        <a:rPr lang="en-US" sz="2000" dirty="0" smtClean="0"/>
                        <a:t>Motor Fuels</a:t>
                      </a:r>
                      <a:r>
                        <a:rPr lang="en-US" sz="2000" baseline="0" dirty="0" smtClean="0"/>
                        <a:t> Tax</a:t>
                      </a:r>
                      <a:endParaRPr lang="en-US" sz="2000" dirty="0"/>
                    </a:p>
                  </a:txBody>
                  <a:tcPr/>
                </a:tc>
                <a:tc>
                  <a:txBody>
                    <a:bodyPr/>
                    <a:lstStyle/>
                    <a:p>
                      <a:pPr algn="ctr"/>
                      <a:r>
                        <a:rPr lang="en-US" sz="2000" dirty="0" smtClean="0"/>
                        <a:t>$93.6</a:t>
                      </a:r>
                      <a:endParaRPr lang="en-US" sz="2000" dirty="0"/>
                    </a:p>
                  </a:txBody>
                  <a:tcPr/>
                </a:tc>
                <a:tc>
                  <a:txBody>
                    <a:bodyPr/>
                    <a:lstStyle/>
                    <a:p>
                      <a:pPr algn="ctr"/>
                      <a:r>
                        <a:rPr lang="en-US" sz="2000" dirty="0" smtClean="0"/>
                        <a:t>$89.1</a:t>
                      </a:r>
                      <a:endParaRPr lang="en-US" sz="2000" dirty="0"/>
                    </a:p>
                  </a:txBody>
                  <a:tcPr/>
                </a:tc>
                <a:tc>
                  <a:txBody>
                    <a:bodyPr/>
                    <a:lstStyle/>
                    <a:p>
                      <a:pPr algn="ctr"/>
                      <a:r>
                        <a:rPr lang="en-US" sz="2000" dirty="0" smtClean="0"/>
                        <a:t>($4.5)</a:t>
                      </a:r>
                      <a:endParaRPr lang="en-US" sz="2000" dirty="0"/>
                    </a:p>
                  </a:txBody>
                  <a:tcPr/>
                </a:tc>
                <a:tc>
                  <a:txBody>
                    <a:bodyPr/>
                    <a:lstStyle/>
                    <a:p>
                      <a:pPr algn="ctr"/>
                      <a:r>
                        <a:rPr lang="en-US" sz="2000" dirty="0" smtClean="0"/>
                        <a:t>-4.8%</a:t>
                      </a:r>
                      <a:endParaRPr lang="en-US" sz="2000" dirty="0"/>
                    </a:p>
                  </a:txBody>
                  <a:tcPr/>
                </a:tc>
              </a:tr>
              <a:tr h="208280">
                <a:tc>
                  <a:txBody>
                    <a:bodyPr/>
                    <a:lstStyle/>
                    <a:p>
                      <a:pPr algn="ctr"/>
                      <a:r>
                        <a:rPr lang="en-US" sz="2000" dirty="0" smtClean="0"/>
                        <a:t>Registration Fees</a:t>
                      </a:r>
                      <a:endParaRPr lang="en-US" sz="2000" dirty="0"/>
                    </a:p>
                  </a:txBody>
                  <a:tcPr/>
                </a:tc>
                <a:tc>
                  <a:txBody>
                    <a:bodyPr/>
                    <a:lstStyle/>
                    <a:p>
                      <a:pPr algn="ctr"/>
                      <a:r>
                        <a:rPr lang="en-US" sz="2000" dirty="0" smtClean="0"/>
                        <a:t>$27.4</a:t>
                      </a:r>
                      <a:endParaRPr lang="en-US" sz="2000" dirty="0"/>
                    </a:p>
                  </a:txBody>
                  <a:tcPr/>
                </a:tc>
                <a:tc>
                  <a:txBody>
                    <a:bodyPr/>
                    <a:lstStyle/>
                    <a:p>
                      <a:pPr algn="ctr"/>
                      <a:r>
                        <a:rPr lang="en-US" sz="2000" dirty="0" smtClean="0"/>
                        <a:t>$26.1</a:t>
                      </a:r>
                      <a:endParaRPr lang="en-US" sz="2000" dirty="0"/>
                    </a:p>
                  </a:txBody>
                  <a:tcPr/>
                </a:tc>
                <a:tc>
                  <a:txBody>
                    <a:bodyPr/>
                    <a:lstStyle/>
                    <a:p>
                      <a:pPr algn="ctr"/>
                      <a:r>
                        <a:rPr lang="en-US" sz="2000" dirty="0" smtClean="0"/>
                        <a:t>($1.3)</a:t>
                      </a:r>
                      <a:endParaRPr lang="en-US" sz="2000" dirty="0"/>
                    </a:p>
                  </a:txBody>
                  <a:tcPr/>
                </a:tc>
                <a:tc>
                  <a:txBody>
                    <a:bodyPr/>
                    <a:lstStyle/>
                    <a:p>
                      <a:pPr algn="ctr"/>
                      <a:r>
                        <a:rPr lang="en-US" sz="2000" dirty="0" smtClean="0"/>
                        <a:t>-4.7%</a:t>
                      </a:r>
                      <a:endParaRPr lang="en-US" sz="2000" dirty="0"/>
                    </a:p>
                  </a:txBody>
                  <a:tcPr/>
                </a:tc>
              </a:tr>
              <a:tr h="177800">
                <a:tc>
                  <a:txBody>
                    <a:bodyPr/>
                    <a:lstStyle/>
                    <a:p>
                      <a:pPr algn="ctr"/>
                      <a:r>
                        <a:rPr lang="en-US" sz="2000" dirty="0" smtClean="0"/>
                        <a:t>Permits</a:t>
                      </a:r>
                      <a:r>
                        <a:rPr lang="en-US" sz="2000" baseline="0" dirty="0" smtClean="0"/>
                        <a:t> &amp; Penalties</a:t>
                      </a:r>
                      <a:endParaRPr lang="en-US" sz="2000" dirty="0"/>
                    </a:p>
                  </a:txBody>
                  <a:tcPr/>
                </a:tc>
                <a:tc>
                  <a:txBody>
                    <a:bodyPr/>
                    <a:lstStyle/>
                    <a:p>
                      <a:pPr algn="ctr"/>
                      <a:r>
                        <a:rPr lang="en-US" sz="2000" dirty="0" smtClean="0"/>
                        <a:t>$6.4</a:t>
                      </a:r>
                      <a:endParaRPr lang="en-US" sz="2000" dirty="0"/>
                    </a:p>
                  </a:txBody>
                  <a:tcPr/>
                </a:tc>
                <a:tc>
                  <a:txBody>
                    <a:bodyPr/>
                    <a:lstStyle/>
                    <a:p>
                      <a:pPr algn="ctr"/>
                      <a:r>
                        <a:rPr lang="en-US" sz="2000" dirty="0" smtClean="0"/>
                        <a:t>$6.2</a:t>
                      </a:r>
                      <a:endParaRPr lang="en-US" sz="2000" dirty="0"/>
                    </a:p>
                  </a:txBody>
                  <a:tcPr/>
                </a:tc>
                <a:tc>
                  <a:txBody>
                    <a:bodyPr/>
                    <a:lstStyle/>
                    <a:p>
                      <a:pPr algn="ctr"/>
                      <a:r>
                        <a:rPr lang="en-US" sz="2000" dirty="0" smtClean="0"/>
                        <a:t>($0.2)</a:t>
                      </a:r>
                      <a:endParaRPr lang="en-US" sz="2000" dirty="0"/>
                    </a:p>
                  </a:txBody>
                  <a:tcPr/>
                </a:tc>
                <a:tc>
                  <a:txBody>
                    <a:bodyPr/>
                    <a:lstStyle/>
                    <a:p>
                      <a:pPr algn="ctr"/>
                      <a:r>
                        <a:rPr lang="en-US" sz="2000" dirty="0" smtClean="0"/>
                        <a:t>-3.1%</a:t>
                      </a:r>
                      <a:endParaRPr lang="en-US" sz="2000" dirty="0"/>
                    </a:p>
                  </a:txBody>
                  <a:tcPr/>
                </a:tc>
              </a:tr>
              <a:tr h="223520">
                <a:tc>
                  <a:txBody>
                    <a:bodyPr/>
                    <a:lstStyle/>
                    <a:p>
                      <a:pPr algn="ctr"/>
                      <a:r>
                        <a:rPr lang="en-US" sz="2000" dirty="0" smtClean="0"/>
                        <a:t>Other</a:t>
                      </a:r>
                      <a:endParaRPr lang="en-US" sz="2000" dirty="0"/>
                    </a:p>
                  </a:txBody>
                  <a:tcPr/>
                </a:tc>
                <a:tc>
                  <a:txBody>
                    <a:bodyPr/>
                    <a:lstStyle/>
                    <a:p>
                      <a:pPr algn="ctr"/>
                      <a:r>
                        <a:rPr lang="en-US" sz="2000" dirty="0" smtClean="0"/>
                        <a:t>$2.7</a:t>
                      </a:r>
                      <a:endParaRPr lang="en-US" sz="2000" dirty="0"/>
                    </a:p>
                  </a:txBody>
                  <a:tcPr/>
                </a:tc>
                <a:tc>
                  <a:txBody>
                    <a:bodyPr/>
                    <a:lstStyle/>
                    <a:p>
                      <a:pPr algn="ctr"/>
                      <a:r>
                        <a:rPr lang="en-US" sz="2000" dirty="0" smtClean="0"/>
                        <a:t>$2.4</a:t>
                      </a:r>
                      <a:endParaRPr lang="en-US" sz="2000" dirty="0"/>
                    </a:p>
                  </a:txBody>
                  <a:tcPr/>
                </a:tc>
                <a:tc>
                  <a:txBody>
                    <a:bodyPr/>
                    <a:lstStyle/>
                    <a:p>
                      <a:pPr algn="ctr"/>
                      <a:r>
                        <a:rPr lang="en-US" sz="2000" dirty="0" smtClean="0"/>
                        <a:t>($0.3)</a:t>
                      </a:r>
                      <a:endParaRPr lang="en-US" sz="2000" dirty="0"/>
                    </a:p>
                  </a:txBody>
                  <a:tcPr/>
                </a:tc>
                <a:tc>
                  <a:txBody>
                    <a:bodyPr/>
                    <a:lstStyle/>
                    <a:p>
                      <a:pPr algn="ctr"/>
                      <a:r>
                        <a:rPr lang="en-US" sz="2000" dirty="0" smtClean="0"/>
                        <a:t>-11.1%</a:t>
                      </a:r>
                      <a:endParaRPr lang="en-US" sz="2000" dirty="0"/>
                    </a:p>
                  </a:txBody>
                  <a:tcPr/>
                </a:tc>
              </a:tr>
              <a:tr h="0">
                <a:tc>
                  <a:txBody>
                    <a:bodyPr/>
                    <a:lstStyle/>
                    <a:p>
                      <a:pPr algn="ctr"/>
                      <a:r>
                        <a:rPr lang="en-US" sz="2000" dirty="0" smtClean="0"/>
                        <a:t>Total User</a:t>
                      </a:r>
                      <a:r>
                        <a:rPr lang="en-US" sz="2000" baseline="0" dirty="0" smtClean="0"/>
                        <a:t> Revenues</a:t>
                      </a:r>
                      <a:endParaRPr lang="en-US" sz="2000" b="1" dirty="0"/>
                    </a:p>
                  </a:txBody>
                  <a:tcPr/>
                </a:tc>
                <a:tc>
                  <a:txBody>
                    <a:bodyPr/>
                    <a:lstStyle/>
                    <a:p>
                      <a:pPr algn="ctr"/>
                      <a:r>
                        <a:rPr lang="en-US" sz="2000" dirty="0" smtClean="0"/>
                        <a:t>$130.1</a:t>
                      </a:r>
                      <a:endParaRPr lang="en-US" sz="2000" b="1" dirty="0"/>
                    </a:p>
                  </a:txBody>
                  <a:tcPr/>
                </a:tc>
                <a:tc>
                  <a:txBody>
                    <a:bodyPr/>
                    <a:lstStyle/>
                    <a:p>
                      <a:pPr algn="ctr"/>
                      <a:r>
                        <a:rPr lang="en-US" sz="2000" dirty="0" smtClean="0"/>
                        <a:t>$123.8</a:t>
                      </a:r>
                      <a:endParaRPr lang="en-US" sz="2000" b="1" dirty="0"/>
                    </a:p>
                  </a:txBody>
                  <a:tcPr/>
                </a:tc>
                <a:tc>
                  <a:txBody>
                    <a:bodyPr/>
                    <a:lstStyle/>
                    <a:p>
                      <a:pPr algn="ctr"/>
                      <a:r>
                        <a:rPr lang="en-US" sz="2000" dirty="0" smtClean="0"/>
                        <a:t>($6.3)</a:t>
                      </a:r>
                      <a:endParaRPr lang="en-US" sz="2000" b="1" dirty="0"/>
                    </a:p>
                  </a:txBody>
                  <a:tcPr/>
                </a:tc>
                <a:tc>
                  <a:txBody>
                    <a:bodyPr/>
                    <a:lstStyle/>
                    <a:p>
                      <a:pPr algn="ctr"/>
                      <a:r>
                        <a:rPr lang="en-US" sz="2000" dirty="0" smtClean="0"/>
                        <a:t>-4.8%</a:t>
                      </a:r>
                      <a:endParaRPr lang="en-US" sz="2000" b="1" dirty="0"/>
                    </a:p>
                  </a:txBody>
                  <a:tcPr/>
                </a:tc>
              </a:tr>
              <a:tr h="162560">
                <a:tc>
                  <a:txBody>
                    <a:bodyPr/>
                    <a:lstStyle/>
                    <a:p>
                      <a:pPr algn="ctr"/>
                      <a:r>
                        <a:rPr lang="en-US" sz="2000" dirty="0" smtClean="0"/>
                        <a:t>Natural Gas</a:t>
                      </a:r>
                      <a:r>
                        <a:rPr lang="en-US" sz="2000" baseline="0" dirty="0" smtClean="0"/>
                        <a:t> Severance Tax</a:t>
                      </a:r>
                      <a:endParaRPr lang="en-US" sz="2000" dirty="0"/>
                    </a:p>
                  </a:txBody>
                  <a:tcPr/>
                </a:tc>
                <a:tc>
                  <a:txBody>
                    <a:bodyPr/>
                    <a:lstStyle/>
                    <a:p>
                      <a:pPr algn="ctr"/>
                      <a:r>
                        <a:rPr lang="en-US" sz="2000" dirty="0" smtClean="0"/>
                        <a:t>$7.9</a:t>
                      </a:r>
                      <a:endParaRPr lang="en-US" sz="2000" dirty="0"/>
                    </a:p>
                  </a:txBody>
                  <a:tcPr/>
                </a:tc>
                <a:tc>
                  <a:txBody>
                    <a:bodyPr/>
                    <a:lstStyle/>
                    <a:p>
                      <a:pPr algn="ctr"/>
                      <a:r>
                        <a:rPr lang="en-US" sz="2000" dirty="0" smtClean="0"/>
                        <a:t>$14.5</a:t>
                      </a:r>
                      <a:endParaRPr lang="en-US" sz="2000" dirty="0"/>
                    </a:p>
                  </a:txBody>
                  <a:tcPr/>
                </a:tc>
                <a:tc>
                  <a:txBody>
                    <a:bodyPr/>
                    <a:lstStyle/>
                    <a:p>
                      <a:pPr algn="ctr"/>
                      <a:r>
                        <a:rPr lang="en-US" sz="2000" dirty="0" smtClean="0"/>
                        <a:t>$6.6</a:t>
                      </a:r>
                      <a:endParaRPr lang="en-US" sz="2000" dirty="0"/>
                    </a:p>
                  </a:txBody>
                  <a:tcPr/>
                </a:tc>
                <a:tc>
                  <a:txBody>
                    <a:bodyPr/>
                    <a:lstStyle/>
                    <a:p>
                      <a:pPr algn="ctr"/>
                      <a:r>
                        <a:rPr lang="en-US" sz="2000" dirty="0" smtClean="0"/>
                        <a:t>83.5%</a:t>
                      </a:r>
                      <a:endParaRPr lang="en-US" sz="2000" dirty="0"/>
                    </a:p>
                  </a:txBody>
                  <a:tcPr/>
                </a:tc>
              </a:tr>
              <a:tr h="208280">
                <a:tc>
                  <a:txBody>
                    <a:bodyPr/>
                    <a:lstStyle/>
                    <a:p>
                      <a:pPr algn="ctr"/>
                      <a:r>
                        <a:rPr lang="en-US" sz="2000" dirty="0" smtClean="0"/>
                        <a:t>RRA Interest</a:t>
                      </a:r>
                      <a:endParaRPr lang="en-US" sz="2000" dirty="0"/>
                    </a:p>
                  </a:txBody>
                  <a:tcPr/>
                </a:tc>
                <a:tc>
                  <a:txBody>
                    <a:bodyPr/>
                    <a:lstStyle/>
                    <a:p>
                      <a:pPr algn="ctr"/>
                      <a:r>
                        <a:rPr lang="en-US" sz="2000" dirty="0" smtClean="0"/>
                        <a:t>$0.9</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$0.1</a:t>
                      </a:r>
                      <a:endParaRPr lang="en-US" sz="2000" dirty="0"/>
                    </a:p>
                  </a:txBody>
                  <a:tcPr/>
                </a:tc>
                <a:tc>
                  <a:txBody>
                    <a:bodyPr/>
                    <a:lstStyle/>
                    <a:p>
                      <a:pPr algn="ctr"/>
                      <a:r>
                        <a:rPr lang="en-US" sz="2000" dirty="0" smtClean="0"/>
                        <a:t>11.1%</a:t>
                      </a:r>
                      <a:endParaRPr lang="en-US" sz="2000" dirty="0"/>
                    </a:p>
                  </a:txBody>
                  <a:tcPr/>
                </a:tc>
              </a:tr>
              <a:tr h="177800">
                <a:tc>
                  <a:txBody>
                    <a:bodyPr/>
                    <a:lstStyle/>
                    <a:p>
                      <a:pPr algn="ctr"/>
                      <a:r>
                        <a:rPr lang="en-US" sz="2000" dirty="0" smtClean="0"/>
                        <a:t>Less: Diesel Tax for Bonds</a:t>
                      </a:r>
                      <a:endParaRPr lang="en-US" sz="2000" dirty="0"/>
                    </a:p>
                  </a:txBody>
                  <a:tcPr/>
                </a:tc>
                <a:tc>
                  <a:txBody>
                    <a:bodyPr/>
                    <a:lstStyle/>
                    <a:p>
                      <a:pPr algn="ctr"/>
                      <a:r>
                        <a:rPr lang="en-US" sz="2000" dirty="0" smtClean="0"/>
                        <a:t>($5.7)</a:t>
                      </a:r>
                      <a:endParaRPr lang="en-US" sz="2000" dirty="0"/>
                    </a:p>
                  </a:txBody>
                  <a:tcPr/>
                </a:tc>
                <a:tc>
                  <a:txBody>
                    <a:bodyPr/>
                    <a:lstStyle/>
                    <a:p>
                      <a:pPr algn="ctr"/>
                      <a:r>
                        <a:rPr lang="en-US" sz="2000" dirty="0" smtClean="0"/>
                        <a:t>($5.4)</a:t>
                      </a:r>
                      <a:endParaRPr lang="en-US" sz="2000" dirty="0"/>
                    </a:p>
                  </a:txBody>
                  <a:tcPr/>
                </a:tc>
                <a:tc>
                  <a:txBody>
                    <a:bodyPr/>
                    <a:lstStyle/>
                    <a:p>
                      <a:pPr algn="ctr"/>
                      <a:r>
                        <a:rPr lang="en-US" sz="2000" dirty="0" smtClean="0"/>
                        <a:t>$0.3</a:t>
                      </a:r>
                      <a:endParaRPr lang="en-US" sz="2000" dirty="0"/>
                    </a:p>
                  </a:txBody>
                  <a:tcPr/>
                </a:tc>
                <a:tc>
                  <a:txBody>
                    <a:bodyPr/>
                    <a:lstStyle/>
                    <a:p>
                      <a:pPr algn="ctr"/>
                      <a:r>
                        <a:rPr lang="en-US" sz="2000" dirty="0" smtClean="0"/>
                        <a:t>5.3</a:t>
                      </a:r>
                      <a:r>
                        <a:rPr lang="en-US" sz="2000" dirty="0" smtClean="0"/>
                        <a:t>%</a:t>
                      </a:r>
                      <a:endParaRPr lang="en-US" sz="2000" dirty="0"/>
                    </a:p>
                  </a:txBody>
                  <a:tcPr/>
                </a:tc>
              </a:tr>
              <a:tr h="223520">
                <a:tc>
                  <a:txBody>
                    <a:bodyPr/>
                    <a:lstStyle/>
                    <a:p>
                      <a:pPr algn="ctr"/>
                      <a:r>
                        <a:rPr lang="en-US" sz="2000" dirty="0" smtClean="0"/>
                        <a:t>Total</a:t>
                      </a:r>
                      <a:r>
                        <a:rPr lang="en-US" sz="2000" baseline="0" dirty="0" smtClean="0"/>
                        <a:t> Revenues Available</a:t>
                      </a:r>
                      <a:endParaRPr lang="en-US" sz="2000" b="1" dirty="0"/>
                    </a:p>
                  </a:txBody>
                  <a:tcPr/>
                </a:tc>
                <a:tc>
                  <a:txBody>
                    <a:bodyPr/>
                    <a:lstStyle/>
                    <a:p>
                      <a:pPr algn="ctr"/>
                      <a:r>
                        <a:rPr lang="en-US" sz="2000" dirty="0" smtClean="0"/>
                        <a:t>$</a:t>
                      </a:r>
                      <a:r>
                        <a:rPr lang="en-US" sz="2000" dirty="0" smtClean="0"/>
                        <a:t>133.2</a:t>
                      </a:r>
                      <a:endParaRPr lang="en-US" sz="2000" b="1" dirty="0"/>
                    </a:p>
                  </a:txBody>
                  <a:tcPr/>
                </a:tc>
                <a:tc>
                  <a:txBody>
                    <a:bodyPr/>
                    <a:lstStyle/>
                    <a:p>
                      <a:pPr algn="ctr"/>
                      <a:r>
                        <a:rPr lang="en-US" sz="2000" dirty="0" smtClean="0"/>
                        <a:t>$133.9</a:t>
                      </a:r>
                      <a:endParaRPr lang="en-US" sz="2000" b="1" dirty="0"/>
                    </a:p>
                  </a:txBody>
                  <a:tcPr/>
                </a:tc>
                <a:tc>
                  <a:txBody>
                    <a:bodyPr/>
                    <a:lstStyle/>
                    <a:p>
                      <a:pPr algn="ctr"/>
                      <a:r>
                        <a:rPr lang="en-US" sz="2000" dirty="0" smtClean="0"/>
                        <a:t>$0.7</a:t>
                      </a:r>
                      <a:endParaRPr lang="en-US" sz="2000" b="1" dirty="0"/>
                    </a:p>
                  </a:txBody>
                  <a:tcPr/>
                </a:tc>
                <a:tc>
                  <a:txBody>
                    <a:bodyPr/>
                    <a:lstStyle/>
                    <a:p>
                      <a:pPr algn="ctr"/>
                      <a:r>
                        <a:rPr lang="en-US" sz="2000" dirty="0" smtClean="0"/>
                        <a:t>0.5%</a:t>
                      </a:r>
                      <a:endParaRPr lang="en-US" sz="2000" b="1"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12307416"/>
              </p:ext>
            </p:extLst>
          </p:nvPr>
        </p:nvGraphicFramePr>
        <p:xfrm>
          <a:off x="-25977" y="4663440"/>
          <a:ext cx="9169977" cy="2194560"/>
        </p:xfrm>
        <a:graphic>
          <a:graphicData uri="http://schemas.openxmlformats.org/drawingml/2006/table">
            <a:tbl>
              <a:tblPr firstRow="1" bandRow="1">
                <a:tableStyleId>{00A15C55-8517-42AA-B614-E9B94910E393}</a:tableStyleId>
              </a:tblPr>
              <a:tblGrid>
                <a:gridCol w="2996782"/>
                <a:gridCol w="1388969"/>
                <a:gridCol w="1620464"/>
                <a:gridCol w="1714693"/>
                <a:gridCol w="1449069"/>
              </a:tblGrid>
              <a:tr h="901065">
                <a:tc>
                  <a:txBody>
                    <a:bodyPr/>
                    <a:lstStyle/>
                    <a:p>
                      <a:pPr algn="ctr"/>
                      <a:r>
                        <a:rPr lang="en-US" sz="2000" dirty="0" smtClean="0"/>
                        <a:t>Fiscal 2014 </a:t>
                      </a:r>
                    </a:p>
                    <a:p>
                      <a:pPr algn="ctr"/>
                      <a:r>
                        <a:rPr lang="en-US" sz="2000" dirty="0" smtClean="0"/>
                        <a:t>Projected vs. Actual</a:t>
                      </a:r>
                    </a:p>
                    <a:p>
                      <a:pPr algn="ctr"/>
                      <a:r>
                        <a:rPr lang="en-US" sz="2000" dirty="0" smtClean="0"/>
                        <a:t>July - Oct</a:t>
                      </a:r>
                      <a:endParaRPr lang="en-US" sz="2000" dirty="0"/>
                    </a:p>
                  </a:txBody>
                  <a:tcPr>
                    <a:solidFill>
                      <a:srgbClr val="00B050"/>
                    </a:solidFill>
                  </a:tcPr>
                </a:tc>
                <a:tc>
                  <a:txBody>
                    <a:bodyPr/>
                    <a:lstStyle/>
                    <a:p>
                      <a:pPr algn="ctr"/>
                      <a:r>
                        <a:rPr lang="en-US" sz="2000" dirty="0" smtClean="0"/>
                        <a:t>FY 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(millions)</a:t>
                      </a:r>
                      <a:endParaRPr lang="en-US" sz="2000" dirty="0"/>
                    </a:p>
                  </a:txBody>
                  <a:tcPr>
                    <a:solidFill>
                      <a:srgbClr val="00B050"/>
                    </a:solidFill>
                  </a:tcPr>
                </a:tc>
                <a:tc>
                  <a:txBody>
                    <a:bodyPr/>
                    <a:lstStyle/>
                    <a:p>
                      <a:pPr algn="ctr"/>
                      <a:r>
                        <a:rPr lang="en-US" sz="2000" dirty="0" smtClean="0"/>
                        <a:t>FY 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(millions)</a:t>
                      </a:r>
                      <a:endParaRPr lang="en-US" sz="2000" dirty="0"/>
                    </a:p>
                  </a:txBody>
                  <a:tcPr>
                    <a:solidFill>
                      <a:srgbClr val="00B050"/>
                    </a:solidFill>
                  </a:tcPr>
                </a:tc>
                <a:tc>
                  <a:txBody>
                    <a:bodyPr/>
                    <a:lstStyle/>
                    <a:p>
                      <a:pPr algn="ctr"/>
                      <a:r>
                        <a:rPr lang="en-US" sz="2000" dirty="0" smtClean="0"/>
                        <a:t>Difference</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(millions)</a:t>
                      </a:r>
                      <a:endParaRPr lang="en-US" sz="2000" dirty="0"/>
                    </a:p>
                  </a:txBody>
                  <a:tcPr>
                    <a:solidFill>
                      <a:srgbClr val="00B050"/>
                    </a:solidFill>
                  </a:tcPr>
                </a:tc>
                <a:tc>
                  <a:txBody>
                    <a:bodyPr/>
                    <a:lstStyle/>
                    <a:p>
                      <a:pPr algn="ctr"/>
                      <a:r>
                        <a:rPr lang="en-US" sz="2000" dirty="0" smtClean="0"/>
                        <a:t>% Change</a:t>
                      </a:r>
                      <a:endParaRPr lang="en-US" sz="2000" dirty="0"/>
                    </a:p>
                  </a:txBody>
                  <a:tcPr>
                    <a:solidFill>
                      <a:srgbClr val="00B050"/>
                    </a:solidFill>
                  </a:tcPr>
                </a:tc>
              </a:tr>
              <a:tr h="354965">
                <a:tc>
                  <a:txBody>
                    <a:bodyPr/>
                    <a:lstStyle/>
                    <a:p>
                      <a:pPr algn="ctr"/>
                      <a:r>
                        <a:rPr lang="en-US" sz="2000" dirty="0" smtClean="0"/>
                        <a:t>Gasoline</a:t>
                      </a:r>
                      <a:endParaRPr lang="en-US" sz="2000" dirty="0"/>
                    </a:p>
                  </a:txBody>
                  <a:tcPr/>
                </a:tc>
                <a:tc>
                  <a:txBody>
                    <a:bodyPr/>
                    <a:lstStyle/>
                    <a:p>
                      <a:pPr algn="ctr"/>
                      <a:r>
                        <a:rPr lang="en-US" sz="2000" dirty="0" smtClean="0"/>
                        <a:t>$475.9</a:t>
                      </a:r>
                      <a:endParaRPr lang="en-US" sz="2000" dirty="0"/>
                    </a:p>
                  </a:txBody>
                  <a:tcPr/>
                </a:tc>
                <a:tc>
                  <a:txBody>
                    <a:bodyPr/>
                    <a:lstStyle/>
                    <a:p>
                      <a:pPr algn="ctr"/>
                      <a:r>
                        <a:rPr lang="en-US" sz="2000" dirty="0" smtClean="0"/>
                        <a:t>$467.4</a:t>
                      </a:r>
                      <a:endParaRPr lang="en-US" sz="2000" dirty="0"/>
                    </a:p>
                  </a:txBody>
                  <a:tcPr/>
                </a:tc>
                <a:tc>
                  <a:txBody>
                    <a:bodyPr/>
                    <a:lstStyle/>
                    <a:p>
                      <a:pPr algn="ctr"/>
                      <a:r>
                        <a:rPr lang="en-US" sz="2000" dirty="0" smtClean="0"/>
                        <a:t>-8.5</a:t>
                      </a:r>
                      <a:endParaRPr lang="en-US" sz="2000" dirty="0"/>
                    </a:p>
                  </a:txBody>
                  <a:tcPr/>
                </a:tc>
                <a:tc>
                  <a:txBody>
                    <a:bodyPr/>
                    <a:lstStyle/>
                    <a:p>
                      <a:pPr algn="ctr"/>
                      <a:r>
                        <a:rPr lang="en-US" sz="2000" dirty="0" smtClean="0"/>
                        <a:t>-1.8%</a:t>
                      </a:r>
                      <a:endParaRPr lang="en-US" sz="2000" dirty="0"/>
                    </a:p>
                  </a:txBody>
                  <a:tcPr/>
                </a:tc>
              </a:tr>
              <a:tr h="354965">
                <a:tc>
                  <a:txBody>
                    <a:bodyPr/>
                    <a:lstStyle/>
                    <a:p>
                      <a:pPr algn="ctr"/>
                      <a:r>
                        <a:rPr lang="en-US" sz="2000" dirty="0" smtClean="0"/>
                        <a:t>Diesel</a:t>
                      </a:r>
                      <a:endParaRPr lang="en-US" sz="2000" dirty="0"/>
                    </a:p>
                  </a:txBody>
                  <a:tcPr/>
                </a:tc>
                <a:tc>
                  <a:txBody>
                    <a:bodyPr/>
                    <a:lstStyle/>
                    <a:p>
                      <a:pPr algn="ctr"/>
                      <a:r>
                        <a:rPr lang="en-US" sz="2000" dirty="0" smtClean="0"/>
                        <a:t>$208.4</a:t>
                      </a:r>
                      <a:endParaRPr lang="en-US" sz="2000" dirty="0"/>
                    </a:p>
                  </a:txBody>
                  <a:tcPr/>
                </a:tc>
                <a:tc>
                  <a:txBody>
                    <a:bodyPr/>
                    <a:lstStyle/>
                    <a:p>
                      <a:pPr algn="ctr"/>
                      <a:r>
                        <a:rPr lang="en-US" sz="2000" dirty="0" smtClean="0"/>
                        <a:t>$201.1</a:t>
                      </a:r>
                      <a:endParaRPr lang="en-US" sz="2000" dirty="0"/>
                    </a:p>
                  </a:txBody>
                  <a:tcPr/>
                </a:tc>
                <a:tc>
                  <a:txBody>
                    <a:bodyPr/>
                    <a:lstStyle/>
                    <a:p>
                      <a:pPr algn="ctr"/>
                      <a:r>
                        <a:rPr lang="en-US" sz="2000" dirty="0" smtClean="0"/>
                        <a:t>-7.3</a:t>
                      </a:r>
                      <a:endParaRPr lang="en-US" sz="2000" dirty="0"/>
                    </a:p>
                  </a:txBody>
                  <a:tcPr/>
                </a:tc>
                <a:tc>
                  <a:txBody>
                    <a:bodyPr/>
                    <a:lstStyle/>
                    <a:p>
                      <a:pPr algn="ctr"/>
                      <a:r>
                        <a:rPr lang="en-US" sz="2000" dirty="0" smtClean="0"/>
                        <a:t>-3.5%</a:t>
                      </a:r>
                      <a:endParaRPr lang="en-US" sz="2000" dirty="0"/>
                    </a:p>
                  </a:txBody>
                  <a:tcPr/>
                </a:tc>
              </a:tr>
              <a:tr h="354965">
                <a:tc>
                  <a:txBody>
                    <a:bodyPr/>
                    <a:lstStyle/>
                    <a:p>
                      <a:pPr algn="ctr"/>
                      <a:r>
                        <a:rPr lang="en-US" sz="2000" dirty="0" smtClean="0"/>
                        <a:t>Total</a:t>
                      </a:r>
                      <a:endParaRPr lang="en-US" sz="2000" b="1" dirty="0"/>
                    </a:p>
                  </a:txBody>
                  <a:tcPr/>
                </a:tc>
                <a:tc>
                  <a:txBody>
                    <a:bodyPr/>
                    <a:lstStyle/>
                    <a:p>
                      <a:pPr algn="ctr"/>
                      <a:r>
                        <a:rPr lang="en-US" sz="2000" dirty="0" smtClean="0"/>
                        <a:t>$684.3</a:t>
                      </a:r>
                      <a:endParaRPr lang="en-US" sz="2000" b="1" dirty="0"/>
                    </a:p>
                  </a:txBody>
                  <a:tcPr/>
                </a:tc>
                <a:tc>
                  <a:txBody>
                    <a:bodyPr/>
                    <a:lstStyle/>
                    <a:p>
                      <a:pPr algn="ctr"/>
                      <a:r>
                        <a:rPr lang="en-US" sz="2000" dirty="0" smtClean="0"/>
                        <a:t>$668.5</a:t>
                      </a:r>
                      <a:endParaRPr lang="en-US" sz="2000" b="1" dirty="0"/>
                    </a:p>
                  </a:txBody>
                  <a:tcPr/>
                </a:tc>
                <a:tc>
                  <a:txBody>
                    <a:bodyPr/>
                    <a:lstStyle/>
                    <a:p>
                      <a:pPr algn="ctr"/>
                      <a:r>
                        <a:rPr lang="en-US" sz="2000" dirty="0" smtClean="0"/>
                        <a:t>-15.8</a:t>
                      </a:r>
                      <a:endParaRPr lang="en-US" sz="2000" b="1" dirty="0"/>
                    </a:p>
                  </a:txBody>
                  <a:tcPr/>
                </a:tc>
                <a:tc>
                  <a:txBody>
                    <a:bodyPr/>
                    <a:lstStyle/>
                    <a:p>
                      <a:pPr algn="ctr"/>
                      <a:r>
                        <a:rPr lang="en-US" sz="2000" dirty="0" smtClean="0"/>
                        <a:t>-2.3%</a:t>
                      </a:r>
                      <a:endParaRPr lang="en-US" sz="2000" b="1" dirty="0"/>
                    </a:p>
                  </a:txBody>
                  <a:tcPr/>
                </a:tc>
              </a:tr>
            </a:tbl>
          </a:graphicData>
        </a:graphic>
      </p:graphicFrame>
    </p:spTree>
    <p:extLst>
      <p:ext uri="{BB962C8B-B14F-4D97-AF65-F5344CB8AC3E}">
        <p14:creationId xmlns:p14="http://schemas.microsoft.com/office/powerpoint/2010/main" val="380211642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2793"/>
          <a:stretch/>
        </p:blipFill>
        <p:spPr bwMode="auto">
          <a:xfrm>
            <a:off x="5791200" y="5334000"/>
            <a:ext cx="2352675" cy="11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06547" y="5629103"/>
            <a:ext cx="1159292" cy="369332"/>
          </a:xfrm>
          <a:prstGeom prst="rect">
            <a:avLst/>
          </a:prstGeom>
          <a:solidFill>
            <a:schemeClr val="bg1"/>
          </a:solidFill>
        </p:spPr>
        <p:txBody>
          <a:bodyPr wrap="none" rtlCol="0">
            <a:spAutoFit/>
          </a:bodyPr>
          <a:lstStyle/>
          <a:p>
            <a:r>
              <a:rPr lang="en-US" b="1" dirty="0" smtClean="0">
                <a:solidFill>
                  <a:prstClr val="black"/>
                </a:solidFill>
              </a:rPr>
              <a:t>Scheduled</a:t>
            </a:r>
            <a:endParaRPr lang="en-US" b="1" dirty="0">
              <a:solidFill>
                <a:prstClr val="black"/>
              </a:solidFill>
            </a:endParaRPr>
          </a:p>
        </p:txBody>
      </p:sp>
      <p:sp>
        <p:nvSpPr>
          <p:cNvPr id="5" name="TextBox 4"/>
          <p:cNvSpPr txBox="1"/>
          <p:nvPr/>
        </p:nvSpPr>
        <p:spPr>
          <a:xfrm>
            <a:off x="5764323" y="5925338"/>
            <a:ext cx="2406428" cy="646331"/>
          </a:xfrm>
          <a:prstGeom prst="rect">
            <a:avLst/>
          </a:prstGeom>
          <a:solidFill>
            <a:schemeClr val="bg1"/>
          </a:solidFill>
        </p:spPr>
        <p:txBody>
          <a:bodyPr wrap="none" rtlCol="0">
            <a:spAutoFit/>
          </a:bodyPr>
          <a:lstStyle/>
          <a:p>
            <a:r>
              <a:rPr lang="en-US" dirty="0" smtClean="0">
                <a:solidFill>
                  <a:prstClr val="white"/>
                </a:solidFill>
              </a:rPr>
              <a:t>……………………………………</a:t>
            </a:r>
          </a:p>
          <a:p>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1535510344"/>
      </p:ext>
    </p:extLst>
  </p:cSld>
  <p:clrMapOvr>
    <a:masterClrMapping/>
  </p:clrMapOvr>
  <p:transition spd="slow">
    <p:push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D0B227-32DC-4A73-B2B9-57CA9E4B1AA3}"/>
</file>

<file path=customXml/itemProps2.xml><?xml version="1.0" encoding="utf-8"?>
<ds:datastoreItem xmlns:ds="http://schemas.openxmlformats.org/officeDocument/2006/customXml" ds:itemID="{B928396F-8FFE-45E7-9DF1-5E618DDE8449}"/>
</file>

<file path=customXml/itemProps3.xml><?xml version="1.0" encoding="utf-8"?>
<ds:datastoreItem xmlns:ds="http://schemas.openxmlformats.org/officeDocument/2006/customXml" ds:itemID="{3410DC8D-CFDD-4C30-8D61-3760B1A08942}"/>
</file>

<file path=docProps/app.xml><?xml version="1.0" encoding="utf-8"?>
<Properties xmlns="http://schemas.openxmlformats.org/officeDocument/2006/extended-properties" xmlns:vt="http://schemas.openxmlformats.org/officeDocument/2006/docPropsVTypes">
  <TotalTime>6153</TotalTime>
  <Words>3406</Words>
  <Application>Microsoft Office PowerPoint</Application>
  <PresentationFormat>On-screen Show (4:3)</PresentationFormat>
  <Paragraphs>699</Paragraphs>
  <Slides>51</Slides>
  <Notes>51</Notes>
  <HiddenSlides>0</HiddenSlides>
  <MMClips>0</MMClips>
  <ScaleCrop>false</ScaleCrop>
  <HeadingPairs>
    <vt:vector size="4" baseType="variant">
      <vt:variant>
        <vt:lpstr>Theme</vt:lpstr>
      </vt:variant>
      <vt:variant>
        <vt:i4>7</vt:i4>
      </vt:variant>
      <vt:variant>
        <vt:lpstr>Slide Titles</vt:lpstr>
      </vt:variant>
      <vt:variant>
        <vt:i4>51</vt:i4>
      </vt:variant>
    </vt:vector>
  </HeadingPairs>
  <TitlesOfParts>
    <vt:vector size="58" baseType="lpstr">
      <vt:lpstr>Office Theme</vt:lpstr>
      <vt:lpstr>1_Office Theme</vt:lpstr>
      <vt:lpstr>2_Office Theme</vt:lpstr>
      <vt:lpstr>3_Office Theme</vt:lpstr>
      <vt:lpstr>2_Default Design</vt:lpstr>
      <vt:lpstr>5_Office Theme</vt:lpstr>
      <vt:lpstr>4_Office Theme</vt:lpstr>
      <vt:lpstr>Arkansas State  Highway and Transportation Department</vt:lpstr>
      <vt:lpstr>PowerPoint Presentation</vt:lpstr>
      <vt:lpstr>PowerPoint Presentation</vt:lpstr>
      <vt:lpstr>PowerPoint Presentation</vt:lpstr>
      <vt:lpstr>PowerPoint Presentation</vt:lpstr>
      <vt:lpstr>Turnback Funds Counties &amp; Cities</vt:lpstr>
      <vt:lpstr>PowerPoint Presentation</vt:lpstr>
      <vt:lpstr>October 2013 Revenues and Consumption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General Revenues vs.  AHTD Net Highway Revenues</vt:lpstr>
      <vt:lpstr>AHTD Challenges</vt:lpstr>
      <vt:lpstr>AHTD Challenges</vt:lpstr>
      <vt:lpstr>AHTD Challenges</vt:lpstr>
      <vt:lpstr>PowerPoint Presentation</vt:lpstr>
      <vt:lpstr>PowerPoint Presentation</vt:lpstr>
      <vt:lpstr>PowerPoint Presentation</vt:lpstr>
      <vt:lpstr>HIGHWAY TRUST FUND ESTIMATED FEDERAL HIGHWAY AND TRANSIT PROGRAM FUNDING LEVELS WITH NO NET NEW REVENUES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State  Highway and Transportation Department</dc:title>
  <dc:creator>Computer Services</dc:creator>
  <cp:lastModifiedBy>Computer Services</cp:lastModifiedBy>
  <cp:revision>687</cp:revision>
  <cp:lastPrinted>2013-11-20T14:10:29Z</cp:lastPrinted>
  <dcterms:created xsi:type="dcterms:W3CDTF">2013-01-11T17:44:20Z</dcterms:created>
  <dcterms:modified xsi:type="dcterms:W3CDTF">2013-11-21T19:27:10Z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2516900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