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27.xml" ContentType="application/vnd.openxmlformats-officedocument.presentationml.slide+xml"/>
  <Override PartName="/ppt/slides/slide13.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5.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charts/chart1.xml" ContentType="application/vnd.openxmlformats-officedocument.drawingml.chart+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9" r:id="rId1"/>
  </p:sldMasterIdLst>
  <p:notesMasterIdLst>
    <p:notesMasterId r:id="rId29"/>
  </p:notesMasterIdLst>
  <p:handoutMasterIdLst>
    <p:handoutMasterId r:id="rId30"/>
  </p:handoutMasterIdLst>
  <p:sldIdLst>
    <p:sldId id="261" r:id="rId2"/>
    <p:sldId id="262" r:id="rId3"/>
    <p:sldId id="269" r:id="rId4"/>
    <p:sldId id="308" r:id="rId5"/>
    <p:sldId id="309" r:id="rId6"/>
    <p:sldId id="310" r:id="rId7"/>
    <p:sldId id="311" r:id="rId8"/>
    <p:sldId id="312" r:id="rId9"/>
    <p:sldId id="313" r:id="rId10"/>
    <p:sldId id="331" r:id="rId11"/>
    <p:sldId id="332" r:id="rId12"/>
    <p:sldId id="333" r:id="rId13"/>
    <p:sldId id="317" r:id="rId14"/>
    <p:sldId id="318" r:id="rId15"/>
    <p:sldId id="319" r:id="rId16"/>
    <p:sldId id="320" r:id="rId17"/>
    <p:sldId id="321" r:id="rId18"/>
    <p:sldId id="334" r:id="rId19"/>
    <p:sldId id="335" r:id="rId20"/>
    <p:sldId id="336" r:id="rId21"/>
    <p:sldId id="325" r:id="rId22"/>
    <p:sldId id="326" r:id="rId23"/>
    <p:sldId id="327" r:id="rId24"/>
    <p:sldId id="337" r:id="rId25"/>
    <p:sldId id="338" r:id="rId26"/>
    <p:sldId id="330" r:id="rId27"/>
    <p:sldId id="307" r:id="rId28"/>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69948" autoAdjust="0"/>
  </p:normalViewPr>
  <p:slideViewPr>
    <p:cSldViewPr snapToGrid="0" snapToObjects="1">
      <p:cViewPr varScale="1">
        <p:scale>
          <a:sx n="81" d="100"/>
          <a:sy n="81" d="100"/>
        </p:scale>
        <p:origin x="-248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gizmo.uark.edu\rssv\2011-2012%20New%20Surveys\Survey%20Analysis\SoCQFall2011updated10201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a:t>Leadership Efficacy for Principals</a:t>
            </a:r>
          </a:p>
        </c:rich>
      </c:tx>
    </c:title>
    <c:view3D>
      <c:rAngAx val="1"/>
    </c:view3D>
    <c:plotArea>
      <c:layout>
        <c:manualLayout>
          <c:layoutTarget val="inner"/>
          <c:xMode val="edge"/>
          <c:yMode val="edge"/>
          <c:x val="0.12101378552543803"/>
          <c:y val="0.1444103465999651"/>
          <c:w val="0.85217329552270304"/>
          <c:h val="0.63064017411879947"/>
        </c:manualLayout>
      </c:layout>
      <c:bar3DChart>
        <c:barDir val="col"/>
        <c:grouping val="clustered"/>
        <c:ser>
          <c:idx val="0"/>
          <c:order val="0"/>
          <c:tx>
            <c:strRef>
              <c:f>PrinEff_By_cohort_upd_10_14!$B$2</c:f>
              <c:strCache>
                <c:ptCount val="1"/>
                <c:pt idx="0">
                  <c:v>Cohort 3</c:v>
                </c:pt>
              </c:strCache>
            </c:strRef>
          </c:tx>
          <c:spPr>
            <a:solidFill>
              <a:srgbClr val="78B832"/>
            </a:solidFill>
          </c:spPr>
          <c:dLbls>
            <c:dLbl>
              <c:idx val="0"/>
              <c:layout>
                <c:manualLayout>
                  <c:x val="4.6728971962616533E-3"/>
                  <c:y val="-2.5821596244131492E-2"/>
                </c:manualLayout>
              </c:layout>
              <c:showVal val="1"/>
            </c:dLbl>
            <c:dLbl>
              <c:idx val="1"/>
              <c:layout>
                <c:manualLayout>
                  <c:x val="5.711252818551042E-17"/>
                  <c:y val="-3.2863849765258323E-2"/>
                </c:manualLayout>
              </c:layout>
              <c:showVal val="1"/>
            </c:dLbl>
            <c:dLbl>
              <c:idx val="2"/>
              <c:layout>
                <c:manualLayout>
                  <c:x val="1.5576323987538901E-3"/>
                  <c:y val="-2.5821596244131492E-2"/>
                </c:manualLayout>
              </c:layout>
              <c:showVal val="1"/>
            </c:dLbl>
            <c:txPr>
              <a:bodyPr/>
              <a:lstStyle/>
              <a:p>
                <a:pPr>
                  <a:defRPr b="1"/>
                </a:pPr>
                <a:endParaRPr lang="en-US"/>
              </a:p>
            </c:txPr>
            <c:showVal val="1"/>
          </c:dLbls>
          <c:cat>
            <c:strRef>
              <c:f>PrinEff_By_cohort_upd_10_14!$C$1:$E$1</c:f>
              <c:strCache>
                <c:ptCount val="3"/>
                <c:pt idx="0">
                  <c:v>Principals' Management Efficacy</c:v>
                </c:pt>
                <c:pt idx="1">
                  <c:v>Principals' Instructional Leadership Efficacy</c:v>
                </c:pt>
                <c:pt idx="2">
                  <c:v>Principals' Moral Leadership Efficacy</c:v>
                </c:pt>
              </c:strCache>
            </c:strRef>
          </c:cat>
          <c:val>
            <c:numRef>
              <c:f>PrinEff_By_cohort_upd_10_14!$C$2:$E$2</c:f>
              <c:numCache>
                <c:formatCode>General</c:formatCode>
                <c:ptCount val="3"/>
                <c:pt idx="0">
                  <c:v>5.94</c:v>
                </c:pt>
                <c:pt idx="1">
                  <c:v>6.48</c:v>
                </c:pt>
                <c:pt idx="2">
                  <c:v>6.96</c:v>
                </c:pt>
              </c:numCache>
            </c:numRef>
          </c:val>
        </c:ser>
        <c:ser>
          <c:idx val="1"/>
          <c:order val="1"/>
          <c:tx>
            <c:strRef>
              <c:f>PrinEff_By_cohort_upd_10_14!$B$3</c:f>
              <c:strCache>
                <c:ptCount val="1"/>
                <c:pt idx="0">
                  <c:v>Cohort 2</c:v>
                </c:pt>
              </c:strCache>
            </c:strRef>
          </c:tx>
          <c:dLbls>
            <c:dLbl>
              <c:idx val="0"/>
              <c:layout>
                <c:manualLayout>
                  <c:x val="0"/>
                  <c:y val="-3.2863849765258218E-2"/>
                </c:manualLayout>
              </c:layout>
              <c:showVal val="1"/>
            </c:dLbl>
            <c:dLbl>
              <c:idx val="1"/>
              <c:layout>
                <c:manualLayout>
                  <c:x val="-1.55763239875401E-3"/>
                  <c:y val="-2.3474178403755916E-2"/>
                </c:manualLayout>
              </c:layout>
              <c:showVal val="1"/>
            </c:dLbl>
            <c:dLbl>
              <c:idx val="2"/>
              <c:layout>
                <c:manualLayout>
                  <c:x val="9.3456717443028692E-3"/>
                  <c:y val="-2.8169014084507001E-2"/>
                </c:manualLayout>
              </c:layout>
              <c:showVal val="1"/>
            </c:dLbl>
            <c:txPr>
              <a:bodyPr/>
              <a:lstStyle/>
              <a:p>
                <a:pPr>
                  <a:defRPr b="1"/>
                </a:pPr>
                <a:endParaRPr lang="en-US"/>
              </a:p>
            </c:txPr>
            <c:showVal val="1"/>
          </c:dLbls>
          <c:cat>
            <c:strRef>
              <c:f>PrinEff_By_cohort_upd_10_14!$C$1:$E$1</c:f>
              <c:strCache>
                <c:ptCount val="3"/>
                <c:pt idx="0">
                  <c:v>Principals' Management Efficacy</c:v>
                </c:pt>
                <c:pt idx="1">
                  <c:v>Principals' Instructional Leadership Efficacy</c:v>
                </c:pt>
                <c:pt idx="2">
                  <c:v>Principals' Moral Leadership Efficacy</c:v>
                </c:pt>
              </c:strCache>
            </c:strRef>
          </c:cat>
          <c:val>
            <c:numRef>
              <c:f>PrinEff_By_cohort_upd_10_14!$C$3:$E$3</c:f>
              <c:numCache>
                <c:formatCode>General</c:formatCode>
                <c:ptCount val="3"/>
                <c:pt idx="0">
                  <c:v>6.5</c:v>
                </c:pt>
                <c:pt idx="1">
                  <c:v>7.21</c:v>
                </c:pt>
                <c:pt idx="2">
                  <c:v>7.56</c:v>
                </c:pt>
              </c:numCache>
            </c:numRef>
          </c:val>
        </c:ser>
        <c:ser>
          <c:idx val="2"/>
          <c:order val="2"/>
          <c:tx>
            <c:strRef>
              <c:f>PrinEff_By_cohort_upd_10_14!$B$4</c:f>
              <c:strCache>
                <c:ptCount val="1"/>
                <c:pt idx="0">
                  <c:v>Cohort 1</c:v>
                </c:pt>
              </c:strCache>
            </c:strRef>
          </c:tx>
          <c:spPr>
            <a:solidFill>
              <a:srgbClr val="0070C0"/>
            </a:solidFill>
          </c:spPr>
          <c:dLbls>
            <c:dLbl>
              <c:idx val="0"/>
              <c:layout>
                <c:manualLayout>
                  <c:x val="3.115264797507792E-3"/>
                  <c:y val="-2.8169014084507098E-2"/>
                </c:manualLayout>
              </c:layout>
              <c:showVal val="1"/>
            </c:dLbl>
            <c:dLbl>
              <c:idx val="1"/>
              <c:layout>
                <c:manualLayout>
                  <c:x val="2.3364485981308282E-2"/>
                  <c:y val="-1.8779342723004699E-2"/>
                </c:manualLayout>
              </c:layout>
              <c:showVal val="1"/>
            </c:dLbl>
            <c:dLbl>
              <c:idx val="2"/>
              <c:layout>
                <c:manualLayout>
                  <c:x val="7.7881619937694756E-3"/>
                  <c:y val="-2.5821596244131492E-2"/>
                </c:manualLayout>
              </c:layout>
              <c:showVal val="1"/>
            </c:dLbl>
            <c:txPr>
              <a:bodyPr/>
              <a:lstStyle/>
              <a:p>
                <a:pPr>
                  <a:defRPr b="1"/>
                </a:pPr>
                <a:endParaRPr lang="en-US"/>
              </a:p>
            </c:txPr>
            <c:showVal val="1"/>
          </c:dLbls>
          <c:cat>
            <c:strRef>
              <c:f>PrinEff_By_cohort_upd_10_14!$C$1:$E$1</c:f>
              <c:strCache>
                <c:ptCount val="3"/>
                <c:pt idx="0">
                  <c:v>Principals' Management Efficacy</c:v>
                </c:pt>
                <c:pt idx="1">
                  <c:v>Principals' Instructional Leadership Efficacy</c:v>
                </c:pt>
                <c:pt idx="2">
                  <c:v>Principals' Moral Leadership Efficacy</c:v>
                </c:pt>
              </c:strCache>
            </c:strRef>
          </c:cat>
          <c:val>
            <c:numRef>
              <c:f>PrinEff_By_cohort_upd_10_14!$C$4:$E$4</c:f>
              <c:numCache>
                <c:formatCode>General</c:formatCode>
                <c:ptCount val="3"/>
                <c:pt idx="0">
                  <c:v>6.75</c:v>
                </c:pt>
                <c:pt idx="1">
                  <c:v>7.4700000000000015</c:v>
                </c:pt>
                <c:pt idx="2">
                  <c:v>7.57</c:v>
                </c:pt>
              </c:numCache>
            </c:numRef>
          </c:val>
        </c:ser>
        <c:dLbls/>
        <c:gapWidth val="75"/>
        <c:shape val="box"/>
        <c:axId val="65870848"/>
        <c:axId val="65893120"/>
        <c:axId val="0"/>
      </c:bar3DChart>
      <c:catAx>
        <c:axId val="65870848"/>
        <c:scaling>
          <c:orientation val="minMax"/>
        </c:scaling>
        <c:axPos val="b"/>
        <c:majorTickMark val="none"/>
        <c:tickLblPos val="nextTo"/>
        <c:txPr>
          <a:bodyPr/>
          <a:lstStyle/>
          <a:p>
            <a:pPr>
              <a:defRPr b="1"/>
            </a:pPr>
            <a:endParaRPr lang="en-US"/>
          </a:p>
        </c:txPr>
        <c:crossAx val="65893120"/>
        <c:crosses val="autoZero"/>
        <c:auto val="1"/>
        <c:lblAlgn val="ctr"/>
        <c:lblOffset val="100"/>
      </c:catAx>
      <c:valAx>
        <c:axId val="65893120"/>
        <c:scaling>
          <c:orientation val="minMax"/>
          <c:max val="9"/>
          <c:min val="1"/>
        </c:scaling>
        <c:axPos val="l"/>
        <c:majorGridlines/>
        <c:title>
          <c:tx>
            <c:rich>
              <a:bodyPr rot="-5400000" vert="horz"/>
              <a:lstStyle/>
              <a:p>
                <a:pPr>
                  <a:defRPr/>
                </a:pPr>
                <a:r>
                  <a:rPr lang="en-US" dirty="0"/>
                  <a:t>Mean Score</a:t>
                </a:r>
              </a:p>
            </c:rich>
          </c:tx>
          <c:layout>
            <c:manualLayout>
              <c:xMode val="edge"/>
              <c:yMode val="edge"/>
              <c:x val="2.2000988450483913E-2"/>
              <c:y val="0.40430816476429221"/>
            </c:manualLayout>
          </c:layout>
        </c:title>
        <c:numFmt formatCode="General" sourceLinked="1"/>
        <c:majorTickMark val="none"/>
        <c:tickLblPos val="nextTo"/>
        <c:spPr>
          <a:ln w="9525">
            <a:noFill/>
          </a:ln>
        </c:spPr>
        <c:crossAx val="65870848"/>
        <c:crosses val="autoZero"/>
        <c:crossBetween val="between"/>
        <c:majorUnit val="0.5"/>
      </c:valAx>
      <c:spPr>
        <a:solidFill>
          <a:sysClr val="window" lastClr="FFFFFF"/>
        </a:solidFill>
        <a:ln>
          <a:solidFill>
            <a:sysClr val="windowText" lastClr="000000"/>
          </a:solidFill>
        </a:ln>
      </c:spPr>
    </c:plotArea>
    <c:legend>
      <c:legendPos val="b"/>
      <c:txPr>
        <a:bodyPr/>
        <a:lstStyle/>
        <a:p>
          <a:pPr>
            <a:defRPr b="1"/>
          </a:pPr>
          <a:endParaRPr lang="en-US"/>
        </a:p>
      </c:txPr>
    </c:legend>
    <c:plotVisOnly val="1"/>
    <c:dispBlanksAs val="gap"/>
  </c:chart>
  <c:spPr>
    <a:solidFill>
      <a:schemeClr val="bg1">
        <a:lumMod val="85000"/>
      </a:schemeClr>
    </a:solidFill>
    <a:ln w="28575">
      <a:solidFill>
        <a:schemeClr val="tx1"/>
      </a:solid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4003136" cy="350760"/>
          </a:xfrm>
          <a:prstGeom prst="rect">
            <a:avLst/>
          </a:prstGeom>
        </p:spPr>
        <p:txBody>
          <a:bodyPr vert="horz" lIns="90708" tIns="45353" rIns="90708" bIns="45353" rtlCol="0"/>
          <a:lstStyle>
            <a:lvl1pPr algn="l">
              <a:defRPr sz="1200"/>
            </a:lvl1pPr>
          </a:lstStyle>
          <a:p>
            <a:endParaRPr lang="en-US"/>
          </a:p>
        </p:txBody>
      </p:sp>
      <p:sp>
        <p:nvSpPr>
          <p:cNvPr id="3" name="Date Placeholder 2"/>
          <p:cNvSpPr>
            <a:spLocks noGrp="1"/>
          </p:cNvSpPr>
          <p:nvPr>
            <p:ph type="dt" sz="quarter" idx="1"/>
          </p:nvPr>
        </p:nvSpPr>
        <p:spPr>
          <a:xfrm>
            <a:off x="5230850" y="1"/>
            <a:ext cx="4003136" cy="350760"/>
          </a:xfrm>
          <a:prstGeom prst="rect">
            <a:avLst/>
          </a:prstGeom>
        </p:spPr>
        <p:txBody>
          <a:bodyPr vert="horz" lIns="90708" tIns="45353" rIns="90708" bIns="45353" rtlCol="0"/>
          <a:lstStyle>
            <a:lvl1pPr algn="r">
              <a:defRPr sz="1200"/>
            </a:lvl1pPr>
          </a:lstStyle>
          <a:p>
            <a:fld id="{F58A196C-CBD8-462F-86EB-933C3323B9B3}" type="datetimeFigureOut">
              <a:rPr lang="en-US" smtClean="0"/>
              <a:pPr/>
              <a:t>10/10/2013</a:t>
            </a:fld>
            <a:endParaRPr lang="en-US"/>
          </a:p>
        </p:txBody>
      </p:sp>
      <p:sp>
        <p:nvSpPr>
          <p:cNvPr id="4" name="Footer Placeholder 3"/>
          <p:cNvSpPr>
            <a:spLocks noGrp="1"/>
          </p:cNvSpPr>
          <p:nvPr>
            <p:ph type="ftr" sz="quarter" idx="2"/>
          </p:nvPr>
        </p:nvSpPr>
        <p:spPr>
          <a:xfrm>
            <a:off x="3" y="6658444"/>
            <a:ext cx="4003136" cy="350760"/>
          </a:xfrm>
          <a:prstGeom prst="rect">
            <a:avLst/>
          </a:prstGeom>
        </p:spPr>
        <p:txBody>
          <a:bodyPr vert="horz" lIns="90708" tIns="45353" rIns="90708" bIns="45353" rtlCol="0" anchor="b"/>
          <a:lstStyle>
            <a:lvl1pPr algn="l">
              <a:defRPr sz="1200"/>
            </a:lvl1pPr>
          </a:lstStyle>
          <a:p>
            <a:endParaRPr lang="en-US"/>
          </a:p>
        </p:txBody>
      </p:sp>
      <p:sp>
        <p:nvSpPr>
          <p:cNvPr id="5" name="Slide Number Placeholder 4"/>
          <p:cNvSpPr>
            <a:spLocks noGrp="1"/>
          </p:cNvSpPr>
          <p:nvPr>
            <p:ph type="sldNum" sz="quarter" idx="3"/>
          </p:nvPr>
        </p:nvSpPr>
        <p:spPr>
          <a:xfrm>
            <a:off x="5230850" y="6658444"/>
            <a:ext cx="4003136" cy="350760"/>
          </a:xfrm>
          <a:prstGeom prst="rect">
            <a:avLst/>
          </a:prstGeom>
        </p:spPr>
        <p:txBody>
          <a:bodyPr vert="horz" lIns="90708" tIns="45353" rIns="90708" bIns="45353" rtlCol="0" anchor="b"/>
          <a:lstStyle>
            <a:lvl1pPr algn="r">
              <a:defRPr sz="1200"/>
            </a:lvl1pPr>
          </a:lstStyle>
          <a:p>
            <a:fld id="{BE3A3EC2-A6B9-4833-8B34-38C7397B7F8E}" type="slidenum">
              <a:rPr lang="en-US" smtClean="0"/>
              <a:pPr/>
              <a:t>‹#›</a:t>
            </a:fld>
            <a:endParaRPr lang="en-US"/>
          </a:p>
        </p:txBody>
      </p:sp>
    </p:spTree>
    <p:extLst>
      <p:ext uri="{BB962C8B-B14F-4D97-AF65-F5344CB8AC3E}">
        <p14:creationId xmlns:p14="http://schemas.microsoft.com/office/powerpoint/2010/main" xmlns="" val="231082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001603" cy="350281"/>
          </a:xfrm>
          <a:prstGeom prst="rect">
            <a:avLst/>
          </a:prstGeom>
        </p:spPr>
        <p:txBody>
          <a:bodyPr vert="horz" lIns="90608" tIns="45304" rIns="90608" bIns="45304" rtlCol="0"/>
          <a:lstStyle>
            <a:lvl1pPr algn="l">
              <a:defRPr sz="1200"/>
            </a:lvl1pPr>
          </a:lstStyle>
          <a:p>
            <a:endParaRPr lang="en-US"/>
          </a:p>
        </p:txBody>
      </p:sp>
      <p:sp>
        <p:nvSpPr>
          <p:cNvPr id="3" name="Date Placeholder 2"/>
          <p:cNvSpPr>
            <a:spLocks noGrp="1"/>
          </p:cNvSpPr>
          <p:nvPr>
            <p:ph type="dt" idx="1"/>
          </p:nvPr>
        </p:nvSpPr>
        <p:spPr>
          <a:xfrm>
            <a:off x="5232384" y="1"/>
            <a:ext cx="4001603" cy="350281"/>
          </a:xfrm>
          <a:prstGeom prst="rect">
            <a:avLst/>
          </a:prstGeom>
        </p:spPr>
        <p:txBody>
          <a:bodyPr vert="horz" lIns="90608" tIns="45304" rIns="90608" bIns="45304" rtlCol="0"/>
          <a:lstStyle>
            <a:lvl1pPr algn="r">
              <a:defRPr sz="1200"/>
            </a:lvl1pPr>
          </a:lstStyle>
          <a:p>
            <a:fld id="{D8D5ED77-9B3E-40AE-BD8B-C44CBFC2374B}" type="datetimeFigureOut">
              <a:rPr lang="en-US" smtClean="0"/>
              <a:pPr/>
              <a:t>10/10/2013</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0608" tIns="45304" rIns="90608" bIns="45304" rtlCol="0" anchor="ctr"/>
          <a:lstStyle/>
          <a:p>
            <a:endParaRPr lang="en-US"/>
          </a:p>
        </p:txBody>
      </p:sp>
      <p:sp>
        <p:nvSpPr>
          <p:cNvPr id="5" name="Notes Placeholder 4"/>
          <p:cNvSpPr>
            <a:spLocks noGrp="1"/>
          </p:cNvSpPr>
          <p:nvPr>
            <p:ph type="body" sz="quarter" idx="3"/>
          </p:nvPr>
        </p:nvSpPr>
        <p:spPr>
          <a:xfrm>
            <a:off x="923608" y="3329463"/>
            <a:ext cx="7388860" cy="3154919"/>
          </a:xfrm>
          <a:prstGeom prst="rect">
            <a:avLst/>
          </a:prstGeom>
        </p:spPr>
        <p:txBody>
          <a:bodyPr vert="horz" lIns="90608" tIns="45304" rIns="90608" bIns="4530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6658925"/>
            <a:ext cx="4001603" cy="350281"/>
          </a:xfrm>
          <a:prstGeom prst="rect">
            <a:avLst/>
          </a:prstGeom>
        </p:spPr>
        <p:txBody>
          <a:bodyPr vert="horz" lIns="90608" tIns="45304" rIns="90608" bIns="45304" rtlCol="0" anchor="b"/>
          <a:lstStyle>
            <a:lvl1pPr algn="l">
              <a:defRPr sz="1200"/>
            </a:lvl1pPr>
          </a:lstStyle>
          <a:p>
            <a:endParaRPr lang="en-US"/>
          </a:p>
        </p:txBody>
      </p:sp>
      <p:sp>
        <p:nvSpPr>
          <p:cNvPr id="7" name="Slide Number Placeholder 6"/>
          <p:cNvSpPr>
            <a:spLocks noGrp="1"/>
          </p:cNvSpPr>
          <p:nvPr>
            <p:ph type="sldNum" sz="quarter" idx="5"/>
          </p:nvPr>
        </p:nvSpPr>
        <p:spPr>
          <a:xfrm>
            <a:off x="5232384" y="6658925"/>
            <a:ext cx="4001603" cy="350281"/>
          </a:xfrm>
          <a:prstGeom prst="rect">
            <a:avLst/>
          </a:prstGeom>
        </p:spPr>
        <p:txBody>
          <a:bodyPr vert="horz" lIns="90608" tIns="45304" rIns="90608" bIns="45304" rtlCol="0" anchor="b"/>
          <a:lstStyle>
            <a:lvl1pPr algn="r">
              <a:defRPr sz="1200"/>
            </a:lvl1pPr>
          </a:lstStyle>
          <a:p>
            <a:fld id="{1B43A030-6E12-434E-AA26-D1AD2D3D614C}" type="slidenum">
              <a:rPr lang="en-US" smtClean="0"/>
              <a:pPr/>
              <a:t>‹#›</a:t>
            </a:fld>
            <a:endParaRPr lang="en-US"/>
          </a:p>
        </p:txBody>
      </p:sp>
    </p:spTree>
    <p:extLst>
      <p:ext uri="{BB962C8B-B14F-4D97-AF65-F5344CB8AC3E}">
        <p14:creationId xmlns:p14="http://schemas.microsoft.com/office/powerpoint/2010/main" xmlns="" val="2829483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3A030-6E12-434E-AA26-D1AD2D3D614C}" type="slidenum">
              <a:rPr lang="en-US" smtClean="0"/>
              <a:pPr/>
              <a:t>1</a:t>
            </a:fld>
            <a:endParaRPr lang="en-US"/>
          </a:p>
        </p:txBody>
      </p:sp>
    </p:spTree>
    <p:extLst>
      <p:ext uri="{BB962C8B-B14F-4D97-AF65-F5344CB8AC3E}">
        <p14:creationId xmlns:p14="http://schemas.microsoft.com/office/powerpoint/2010/main" xmlns="" val="29112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15</a:t>
            </a:fld>
            <a:endParaRPr lang="en-US" dirty="0"/>
          </a:p>
        </p:txBody>
      </p:sp>
    </p:spTree>
    <p:extLst>
      <p:ext uri="{BB962C8B-B14F-4D97-AF65-F5344CB8AC3E}">
        <p14:creationId xmlns:p14="http://schemas.microsoft.com/office/powerpoint/2010/main" xmlns="" val="2685102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16</a:t>
            </a:fld>
            <a:endParaRPr lang="en-US" dirty="0"/>
          </a:p>
        </p:txBody>
      </p:sp>
    </p:spTree>
    <p:extLst>
      <p:ext uri="{BB962C8B-B14F-4D97-AF65-F5344CB8AC3E}">
        <p14:creationId xmlns:p14="http://schemas.microsoft.com/office/powerpoint/2010/main" xmlns="" val="3628255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Response to the partners and the Research Advisory Team  </a:t>
            </a:r>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17</a:t>
            </a:fld>
            <a:endParaRPr lang="en-US" dirty="0"/>
          </a:p>
        </p:txBody>
      </p:sp>
    </p:spTree>
    <p:extLst>
      <p:ext uri="{BB962C8B-B14F-4D97-AF65-F5344CB8AC3E}">
        <p14:creationId xmlns:p14="http://schemas.microsoft.com/office/powerpoint/2010/main" xmlns="" val="3289220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3A030-6E12-434E-AA26-D1AD2D3D614C}" type="slidenum">
              <a:rPr lang="en-US" smtClean="0"/>
              <a:pPr/>
              <a:t>19</a:t>
            </a:fld>
            <a:endParaRPr lang="en-US"/>
          </a:p>
        </p:txBody>
      </p:sp>
    </p:spTree>
    <p:extLst>
      <p:ext uri="{BB962C8B-B14F-4D97-AF65-F5344CB8AC3E}">
        <p14:creationId xmlns:p14="http://schemas.microsoft.com/office/powerpoint/2010/main" xmlns="" val="37960364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Cohort 1 leaders, principals who have been participating in the SSP and other ALA Institute programs, demonstrate the strongest efficacy in all areas: Management Efficacy, Instructional Leadership Efficacy and Moral Leadership Efficacy. The differences between Cohort 1 and the new principals in Cohort 3 in Instructional Leadership are statistically significant exhibiting a meaningfully large effect size (</a:t>
            </a:r>
            <a:r>
              <a:rPr lang="en-US" sz="1200" i="1" kern="1200" dirty="0" smtClean="0">
                <a:solidFill>
                  <a:schemeClr val="tx1"/>
                </a:solidFill>
                <a:effectLst/>
                <a:latin typeface="+mn-lt"/>
                <a:ea typeface="+mn-ea"/>
                <a:cs typeface="+mn-cs"/>
              </a:rPr>
              <a:t>F</a:t>
            </a:r>
            <a:r>
              <a:rPr lang="en-US" sz="1200" i="1" kern="1200" baseline="-25000" dirty="0" smtClean="0">
                <a:solidFill>
                  <a:schemeClr val="tx1"/>
                </a:solidFill>
                <a:effectLst/>
                <a:latin typeface="+mn-lt"/>
                <a:ea typeface="+mn-ea"/>
                <a:cs typeface="+mn-cs"/>
              </a:rPr>
              <a:t>(</a:t>
            </a:r>
            <a:r>
              <a:rPr lang="en-US" sz="1200" kern="1200" baseline="-25000" dirty="0" smtClean="0">
                <a:solidFill>
                  <a:schemeClr val="tx1"/>
                </a:solidFill>
                <a:effectLst/>
                <a:latin typeface="+mn-lt"/>
                <a:ea typeface="+mn-ea"/>
                <a:cs typeface="+mn-cs"/>
              </a:rPr>
              <a:t>2, 24)</a:t>
            </a:r>
            <a:r>
              <a:rPr lang="en-US" sz="1200" i="1" kern="1200" baseline="-250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 5.56, </a:t>
            </a:r>
            <a:r>
              <a:rPr lang="en-US" sz="1200" i="1" kern="1200" dirty="0" smtClean="0">
                <a:solidFill>
                  <a:schemeClr val="tx1"/>
                </a:solidFill>
                <a:effectLst/>
                <a:latin typeface="+mn-lt"/>
                <a:ea typeface="+mn-ea"/>
                <a:cs typeface="+mn-cs"/>
              </a:rPr>
              <a:t>p</a:t>
            </a:r>
            <a:r>
              <a:rPr lang="en-US" sz="1200" kern="1200" dirty="0" smtClean="0">
                <a:solidFill>
                  <a:schemeClr val="tx1"/>
                </a:solidFill>
                <a:effectLst/>
                <a:latin typeface="+mn-lt"/>
                <a:ea typeface="+mn-ea"/>
                <a:cs typeface="+mn-cs"/>
              </a:rPr>
              <a:t> = 0.0104; </a:t>
            </a:r>
            <a:r>
              <a:rPr lang="en-US" sz="1200" i="1" kern="1200" dirty="0" smtClean="0">
                <a:solidFill>
                  <a:schemeClr val="tx1"/>
                </a:solidFill>
                <a:effectLst/>
                <a:latin typeface="+mn-lt"/>
                <a:ea typeface="+mn-ea"/>
                <a:cs typeface="+mn-cs"/>
              </a:rPr>
              <a:t>d </a:t>
            </a:r>
            <a:r>
              <a:rPr lang="en-US" sz="1200" kern="1200" dirty="0" smtClean="0">
                <a:solidFill>
                  <a:schemeClr val="tx1"/>
                </a:solidFill>
                <a:effectLst/>
                <a:latin typeface="+mn-lt"/>
                <a:ea typeface="+mn-ea"/>
                <a:cs typeface="+mn-cs"/>
              </a:rPr>
              <a:t>= 1.29). Cohort 1 principals who have benefitted from several years of SSP and other ALA Institutes demonstrated the strongest efficacy regarding their ability to accomplish the specific tasks of a school leader in terms of managing complex change, particularly in the area of instructional leadership.  </a:t>
            </a:r>
          </a:p>
          <a:p>
            <a:r>
              <a:rPr lang="en-US" sz="1200" kern="1200" dirty="0" smtClean="0">
                <a:solidFill>
                  <a:schemeClr val="tx1"/>
                </a:solidFill>
                <a:effectLst/>
                <a:latin typeface="+mn-lt"/>
                <a:ea typeface="+mn-ea"/>
                <a:cs typeface="+mn-cs"/>
              </a:rPr>
              <a:t>	These initial findings indicate that principals who lead schools and are part of a school system that participates in the Arkansas Leadership Academy’s School Support Program tend to have a strong sense of efficacy as measured by the survey instrument. Furthermore, the longer principals are involved with the SSP, the higher their sense of efficacy. It could be suggested that the involvement of the SSP’s capacity building teams that originate from outside the system and undertake a systemic approach to school improvement assist in the development of a greater sense of efficacy among school principals.  </a:t>
            </a:r>
          </a:p>
          <a:p>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21</a:t>
            </a:fld>
            <a:endParaRPr lang="en-US" dirty="0"/>
          </a:p>
        </p:txBody>
      </p:sp>
    </p:spTree>
    <p:extLst>
      <p:ext uri="{BB962C8B-B14F-4D97-AF65-F5344CB8AC3E}">
        <p14:creationId xmlns:p14="http://schemas.microsoft.com/office/powerpoint/2010/main" xmlns="" val="32204937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appears to take longer to get a handle on the challenges in day to day management.  Cohort explained 35% of the difference in PME&gt;</a:t>
            </a:r>
          </a:p>
          <a:p>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22</a:t>
            </a:fld>
            <a:endParaRPr lang="en-US" dirty="0"/>
          </a:p>
        </p:txBody>
      </p:sp>
    </p:spTree>
    <p:extLst>
      <p:ext uri="{BB962C8B-B14F-4D97-AF65-F5344CB8AC3E}">
        <p14:creationId xmlns:p14="http://schemas.microsoft.com/office/powerpoint/2010/main" xmlns="" val="38860648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325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primary focus of first year professional development for principals in the SSP is the development of leadership skills. Research has indicated that efficacy is a predictor of leadership behavior. Efficacy is a leader’s confidence in their ability to accomplish specific leadership tasks within their school. Figure 17 exhibits the leadership efficacy for the three groups of leaders involved in SSP efforts. Cohort 1 leaders are in the beginning of their third year of the SSP, Cohort 2 leaders are in the beginning of their second year, and Cohort 3 leaders are in the beginning of their first year of SSP. Note that Cohort 1 leaders, principals who have been participating in the SSP and other ALA Institute programs, demonstrate the strongest efficacy in all areas: Management Efficacy, Instructional Leadership Efficacy and Moral Leadership Efficacy. The differences between Cohort 1 and the new principals in Cohort 3 are statistically significant and very meaningful. Cohort 1 principals who have benefitted from several years of SSP and ALA Institutes have the strongest efficacy regarding their ability to accomplish the specific tasks of a school leader. </a:t>
            </a:r>
          </a:p>
          <a:p>
            <a:pPr>
              <a:spcBef>
                <a:spcPct val="0"/>
              </a:spcBef>
            </a:pPr>
            <a:endParaRPr lang="en-US" dirty="0" smtClean="0"/>
          </a:p>
        </p:txBody>
      </p:sp>
      <p:sp>
        <p:nvSpPr>
          <p:cNvPr id="5325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fontAlgn="base">
              <a:spcBef>
                <a:spcPct val="0"/>
              </a:spcBef>
              <a:spcAft>
                <a:spcPct val="0"/>
              </a:spcAft>
              <a:defRPr>
                <a:solidFill>
                  <a:schemeClr val="tx1"/>
                </a:solidFill>
                <a:latin typeface="Calibri" pitchFamily="34" charset="0"/>
                <a:ea typeface="MS PGothic" pitchFamily="34" charset="-128"/>
              </a:defRPr>
            </a:lvl6pPr>
            <a:lvl7pPr marL="2971800" indent="-228600" fontAlgn="base">
              <a:spcBef>
                <a:spcPct val="0"/>
              </a:spcBef>
              <a:spcAft>
                <a:spcPct val="0"/>
              </a:spcAft>
              <a:defRPr>
                <a:solidFill>
                  <a:schemeClr val="tx1"/>
                </a:solidFill>
                <a:latin typeface="Calibri" pitchFamily="34" charset="0"/>
                <a:ea typeface="MS PGothic" pitchFamily="34" charset="-128"/>
              </a:defRPr>
            </a:lvl7pPr>
            <a:lvl8pPr marL="3429000" indent="-228600" fontAlgn="base">
              <a:spcBef>
                <a:spcPct val="0"/>
              </a:spcBef>
              <a:spcAft>
                <a:spcPct val="0"/>
              </a:spcAft>
              <a:defRPr>
                <a:solidFill>
                  <a:schemeClr val="tx1"/>
                </a:solidFill>
                <a:latin typeface="Calibri" pitchFamily="34" charset="0"/>
                <a:ea typeface="MS PGothic" pitchFamily="34" charset="-128"/>
              </a:defRPr>
            </a:lvl8pPr>
            <a:lvl9pPr marL="3886200" indent="-228600" fontAlgn="base">
              <a:spcBef>
                <a:spcPct val="0"/>
              </a:spcBef>
              <a:spcAft>
                <a:spcPct val="0"/>
              </a:spcAft>
              <a:defRPr>
                <a:solidFill>
                  <a:schemeClr val="tx1"/>
                </a:solidFill>
                <a:latin typeface="Calibri" pitchFamily="34" charset="0"/>
                <a:ea typeface="MS PGothic" pitchFamily="34" charset="-128"/>
              </a:defRPr>
            </a:lvl9pPr>
          </a:lstStyle>
          <a:p>
            <a:fld id="{EBA3ED92-DA53-4346-80AE-3A112918DAE7}" type="slidenum">
              <a:rPr lang="en-US"/>
              <a:pPr/>
              <a:t>23</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The Arkansas Leadership Academy (the Academy), through its School Support Program (SSP), provides a system of capacity-building support to affect rapid change in school culture, leadership and instructional behaviors to meet the goal of ensuring all students have access to and success in achieving college and career readiness. The SSP provides support for schools in “Priority” or “Focus” status under Arkansas’s ESEA flexibility for a minimum of three MODELS OF EXTERNAL SUPPORT FOR SCHOOL IMPROVEMENT UCEA 2013 Annual Convention Symposium Proposal p. 2 </a:t>
            </a:r>
          </a:p>
          <a:p>
            <a:r>
              <a:rPr lang="en-US" sz="1200" b="0" i="0" u="none" strike="noStrike" kern="1200" baseline="0" dirty="0" smtClean="0">
                <a:solidFill>
                  <a:schemeClr val="tx1"/>
                </a:solidFill>
                <a:latin typeface="+mn-lt"/>
                <a:ea typeface="+mn-ea"/>
                <a:cs typeface="+mn-cs"/>
              </a:rPr>
              <a:t>consecutive years in a gradual release model. This enables the participating schools to move from explicit support and modeling to self-sustaining structures, processes and strategies within a positive school culture. Grounded in empirical research, the SSP combines role-based professional development (PD) Institutes to develop content knowledge/skills with onsite, customized job-embedded PD to provide coherence and collaborative structures that enhance adult learning and application of new knowledge and skills within the school/district context. Highly trained, experienced capacity-building leaders (CBs) are onsite weekly to develop and sustain a positive support network for leadership. CBs engage in mentoring, modeling and facilitation activities at participating schools with the goal of building the leadership capacity of low performing schools to create and sustain positive effective school cultures. Participation in the Academy’s Institutes provides partner schools/districts with ongoing, content-rich PD in evidence-based effective leadership and instruction regarding teaching and learning to align instructional systems with the academic rigor and relevance required in Common Core State Standards (CCSS) necessary to ensure all students access and maintain a path to college and career readiness. </a:t>
            </a:r>
            <a:r>
              <a:rPr lang="en-US" sz="1200" b="0" i="0" u="none" strike="noStrike" kern="1200" baseline="0" smtClean="0">
                <a:solidFill>
                  <a:schemeClr val="tx1"/>
                </a:solidFill>
                <a:latin typeface="+mn-lt"/>
                <a:ea typeface="+mn-ea"/>
                <a:cs typeface="+mn-cs"/>
              </a:rPr>
              <a:t>The variations in the success of this model, as well as lessons learned in this work, will contribute to the discussion of tensions and opportunities in external partnerships for school improvement. </a:t>
            </a:r>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26</a:t>
            </a:fld>
            <a:endParaRPr lang="en-US" dirty="0"/>
          </a:p>
        </p:txBody>
      </p:sp>
    </p:spTree>
    <p:extLst>
      <p:ext uri="{BB962C8B-B14F-4D97-AF65-F5344CB8AC3E}">
        <p14:creationId xmlns:p14="http://schemas.microsoft.com/office/powerpoint/2010/main" xmlns="" val="1158333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3A030-6E12-434E-AA26-D1AD2D3D614C}" type="slidenum">
              <a:rPr lang="en-US" smtClean="0"/>
              <a:pPr/>
              <a:t>27</a:t>
            </a:fld>
            <a:endParaRPr lang="en-US"/>
          </a:p>
        </p:txBody>
      </p:sp>
    </p:spTree>
    <p:extLst>
      <p:ext uri="{BB962C8B-B14F-4D97-AF65-F5344CB8AC3E}">
        <p14:creationId xmlns:p14="http://schemas.microsoft.com/office/powerpoint/2010/main" xmlns="" val="1343900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3A030-6E12-434E-AA26-D1AD2D3D614C}" type="slidenum">
              <a:rPr lang="en-US" smtClean="0"/>
              <a:pPr/>
              <a:t>2</a:t>
            </a:fld>
            <a:endParaRPr lang="en-US"/>
          </a:p>
        </p:txBody>
      </p:sp>
    </p:spTree>
    <p:extLst>
      <p:ext uri="{BB962C8B-B14F-4D97-AF65-F5344CB8AC3E}">
        <p14:creationId xmlns:p14="http://schemas.microsoft.com/office/powerpoint/2010/main" xmlns="" val="3606757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3A030-6E12-434E-AA26-D1AD2D3D614C}" type="slidenum">
              <a:rPr lang="en-US" smtClean="0"/>
              <a:pPr/>
              <a:t>3</a:t>
            </a:fld>
            <a:endParaRPr lang="en-US"/>
          </a:p>
        </p:txBody>
      </p:sp>
    </p:spTree>
    <p:extLst>
      <p:ext uri="{BB962C8B-B14F-4D97-AF65-F5344CB8AC3E}">
        <p14:creationId xmlns:p14="http://schemas.microsoft.com/office/powerpoint/2010/main" xmlns="" val="4283025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5</a:t>
            </a:fld>
            <a:endParaRPr lang="en-US" dirty="0"/>
          </a:p>
        </p:txBody>
      </p:sp>
    </p:spTree>
    <p:extLst>
      <p:ext uri="{BB962C8B-B14F-4D97-AF65-F5344CB8AC3E}">
        <p14:creationId xmlns:p14="http://schemas.microsoft.com/office/powerpoint/2010/main" xmlns="" val="3268209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7</a:t>
            </a:fld>
            <a:endParaRPr lang="en-US" dirty="0"/>
          </a:p>
        </p:txBody>
      </p:sp>
    </p:spTree>
    <p:extLst>
      <p:ext uri="{BB962C8B-B14F-4D97-AF65-F5344CB8AC3E}">
        <p14:creationId xmlns:p14="http://schemas.microsoft.com/office/powerpoint/2010/main" xmlns="" val="1925299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8</a:t>
            </a:fld>
            <a:endParaRPr lang="en-US" dirty="0"/>
          </a:p>
        </p:txBody>
      </p:sp>
    </p:spTree>
    <p:extLst>
      <p:ext uri="{BB962C8B-B14F-4D97-AF65-F5344CB8AC3E}">
        <p14:creationId xmlns:p14="http://schemas.microsoft.com/office/powerpoint/2010/main" xmlns="" val="3316543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9</a:t>
            </a:fld>
            <a:endParaRPr lang="en-US" dirty="0"/>
          </a:p>
        </p:txBody>
      </p:sp>
    </p:spTree>
    <p:extLst>
      <p:ext uri="{BB962C8B-B14F-4D97-AF65-F5344CB8AC3E}">
        <p14:creationId xmlns:p14="http://schemas.microsoft.com/office/powerpoint/2010/main" xmlns="" val="3325612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13</a:t>
            </a:fld>
            <a:endParaRPr lang="en-US" dirty="0"/>
          </a:p>
        </p:txBody>
      </p:sp>
    </p:spTree>
    <p:extLst>
      <p:ext uri="{BB962C8B-B14F-4D97-AF65-F5344CB8AC3E}">
        <p14:creationId xmlns:p14="http://schemas.microsoft.com/office/powerpoint/2010/main" xmlns="" val="33256129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Although the focus of accountability is on moving all students to proficiency, a primary goal of the SSP is to improve learning for all students across the achievement continuum whether that student is Below Basic or Advanced. The following charts indicate the progress of students at each achievement level: Below Basic, Basic, Proficient and Advanced. </a:t>
            </a:r>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14</a:t>
            </a:fld>
            <a:endParaRPr lang="en-US" dirty="0"/>
          </a:p>
        </p:txBody>
      </p:sp>
    </p:spTree>
    <p:extLst>
      <p:ext uri="{BB962C8B-B14F-4D97-AF65-F5344CB8AC3E}">
        <p14:creationId xmlns:p14="http://schemas.microsoft.com/office/powerpoint/2010/main" xmlns="" val="2685747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AD8D91A-A2EE-4B54-B3C6-F6C67903BA9C}" type="datetime1">
              <a:rPr lang="en-US" smtClean="0"/>
              <a:pPr/>
              <a:t>10/10/2013</a:t>
            </a:fld>
            <a:endParaRPr lang="en-US" dirty="0"/>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A84A37A-AFC2-4A01-80A1-FC20F2C0D5BB}" type="slidenum">
              <a:rPr lang="en-US" smtClean="0"/>
              <a:pPr/>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785C6-EBAF-49D5-AD4D-BABF4DFAAD59}" type="datetime1">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404122-9A3A-4FD8-98B8-22631F32846C}" type="datetime1">
              <a:rPr lang="en-US" smtClean="0"/>
              <a:pPr/>
              <a:t>10/10/2013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9A7B8-0EC4-44C9-AFEF-25E144F11C06}" type="datetime1">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2BB47B5-C739-4DAE-AACD-CC58CA843AC4}" type="datetime1">
              <a:rPr lang="en-US" smtClean="0"/>
              <a:pPr/>
              <a:t>10/10/2013</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E72AE48-94E6-46E0-BE32-5F0716DE9115}" type="datetime1">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884C285-8BCE-48FC-97D9-E2837AF38351}" type="datetime1">
              <a:rPr lang="en-US" smtClean="0"/>
              <a:pPr/>
              <a:t>10/10/2013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70D3E6-EF16-4488-94A4-211508FE4682}" type="datetime1">
              <a:rPr lang="en-US" smtClean="0"/>
              <a:pPr/>
              <a:t>10/10/2013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077FB3B-20DA-4D0E-BF16-8262B7156612}" type="datetime1">
              <a:rPr lang="en-US" smtClean="0"/>
              <a:pPr/>
              <a:t>10/10/2013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C273C2C-6BD0-40EC-8D8D-4D51F089C5EB}" type="datetime1">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5" name="Date Placeholder 4"/>
          <p:cNvSpPr>
            <a:spLocks noGrp="1"/>
          </p:cNvSpPr>
          <p:nvPr>
            <p:ph type="dt" sz="half" idx="10"/>
          </p:nvPr>
        </p:nvSpPr>
        <p:spPr/>
        <p:txBody>
          <a:bodyPr/>
          <a:lstStyle/>
          <a:p>
            <a:fld id="{2D377F5C-EDA7-4864-9756-35769B0E62CF}" type="datetime1">
              <a:rPr lang="en-US" smtClean="0"/>
              <a:pPr/>
              <a:t>10/10/2013</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8B99C93-F56F-46AB-9EB8-53614A95B15F}" type="datetime1">
              <a:rPr lang="en-US" smtClean="0"/>
              <a:pPr/>
              <a:t>10/10/2013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A84A37A-AFC2-4A01-80A1-FC20F2C0D5BB}" type="slidenum">
              <a:rPr lang="en-US" smtClean="0"/>
              <a:pPr/>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hf sldNum="0"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hyperlink" Target="http://officeforedpolicy.com/2013/09/19/round-two-of-the-oep-awards-beating-the-odd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cookdavid@yahoo.com"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hyperlink" Target="mailto:jrt004@uark.edu" TargetMode="External"/><Relationship Id="rId4" Type="http://schemas.openxmlformats.org/officeDocument/2006/relationships/hyperlink" Target="mailto:bakin@uark.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smtClean="0"/>
              <a:t>September 10, 2012</a:t>
            </a:r>
            <a:endParaRPr lang="en-US" dirty="0"/>
          </a:p>
        </p:txBody>
      </p:sp>
      <p:sp>
        <p:nvSpPr>
          <p:cNvPr id="4" name="Title 3"/>
          <p:cNvSpPr>
            <a:spLocks noGrp="1"/>
          </p:cNvSpPr>
          <p:nvPr>
            <p:ph type="ctrTitle"/>
          </p:nvPr>
        </p:nvSpPr>
        <p:spPr/>
        <p:txBody>
          <a:bodyPr/>
          <a:lstStyle/>
          <a:p>
            <a:r>
              <a:rPr lang="en-US" sz="2800" dirty="0"/>
              <a:t>A report to the </a:t>
            </a:r>
            <a:br>
              <a:rPr lang="en-US" sz="2800" dirty="0"/>
            </a:br>
            <a:r>
              <a:rPr lang="en-US" sz="2800" dirty="0"/>
              <a:t>Arkansas</a:t>
            </a:r>
            <a:br>
              <a:rPr lang="en-US" sz="2800" dirty="0"/>
            </a:br>
            <a:r>
              <a:rPr lang="en-US" sz="2800" dirty="0"/>
              <a:t>Joint Education Committee</a:t>
            </a:r>
          </a:p>
        </p:txBody>
      </p:sp>
    </p:spTree>
    <p:extLst>
      <p:ext uri="{BB962C8B-B14F-4D97-AF65-F5344CB8AC3E}">
        <p14:creationId xmlns:p14="http://schemas.microsoft.com/office/powerpoint/2010/main" xmlns="" val="1173584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school support</a:t>
            </a:r>
            <a:endParaRPr lang="en-US" dirty="0"/>
          </a:p>
        </p:txBody>
      </p:sp>
      <p:sp>
        <p:nvSpPr>
          <p:cNvPr id="3" name="Content Placeholder 2"/>
          <p:cNvSpPr>
            <a:spLocks noGrp="1"/>
          </p:cNvSpPr>
          <p:nvPr>
            <p:ph idx="1"/>
          </p:nvPr>
        </p:nvSpPr>
        <p:spPr/>
        <p:txBody>
          <a:bodyPr>
            <a:normAutofit lnSpcReduction="10000"/>
          </a:bodyPr>
          <a:lstStyle/>
          <a:p>
            <a:r>
              <a:rPr lang="en-US" sz="3600" dirty="0">
                <a:latin typeface="Bookman Old Style" pitchFamily="18" charset="0"/>
              </a:rPr>
              <a:t>In the School Support Program, Arkansas Leadership Academy, in collaboration with the Arkansas Department of Education, provides support to applicable schools or school districts in School Improvement for three consecutive school years.</a:t>
            </a:r>
          </a:p>
          <a:p>
            <a:endParaRPr lang="en-US" dirty="0"/>
          </a:p>
        </p:txBody>
      </p:sp>
    </p:spTree>
    <p:extLst>
      <p:ext uri="{BB962C8B-B14F-4D97-AF65-F5344CB8AC3E}">
        <p14:creationId xmlns:p14="http://schemas.microsoft.com/office/powerpoint/2010/main" xmlns="" val="13716678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28" y="535372"/>
            <a:ext cx="8260672" cy="1039427"/>
          </a:xfrm>
        </p:spPr>
        <p:txBody>
          <a:bodyPr>
            <a:normAutofit fontScale="90000"/>
          </a:bodyPr>
          <a:lstStyle/>
          <a:p>
            <a:r>
              <a:rPr lang="en-US" sz="4400" b="1" dirty="0" smtClean="0">
                <a:latin typeface="Bookman Old Style" pitchFamily="18" charset="0"/>
              </a:rPr>
              <a:t>Objectives</a:t>
            </a:r>
            <a:r>
              <a:rPr lang="en-US" b="1" dirty="0">
                <a:latin typeface="Bookman Old Style" pitchFamily="18" charset="0"/>
              </a:rPr>
              <a:t/>
            </a:r>
            <a:br>
              <a:rPr lang="en-US" b="1" dirty="0">
                <a:latin typeface="Bookman Old Style" pitchFamily="18" charset="0"/>
              </a:rPr>
            </a:br>
            <a:endParaRPr lang="en-US" dirty="0"/>
          </a:p>
        </p:txBody>
      </p:sp>
      <p:sp>
        <p:nvSpPr>
          <p:cNvPr id="3" name="Content Placeholder 2"/>
          <p:cNvSpPr>
            <a:spLocks noGrp="1"/>
          </p:cNvSpPr>
          <p:nvPr>
            <p:ph idx="1"/>
          </p:nvPr>
        </p:nvSpPr>
        <p:spPr/>
        <p:txBody>
          <a:bodyPr/>
          <a:lstStyle/>
          <a:p>
            <a:r>
              <a:rPr lang="en-US" dirty="0">
                <a:latin typeface="Bookman Old Style" pitchFamily="18" charset="0"/>
              </a:rPr>
              <a:t>Build the leadership capacity of the school and district personnel; </a:t>
            </a:r>
          </a:p>
          <a:p>
            <a:r>
              <a:rPr lang="en-US" dirty="0">
                <a:latin typeface="Bookman Old Style" pitchFamily="18" charset="0"/>
              </a:rPr>
              <a:t>Train a diverse school leadership team, including, but not limited to, the superintendent/designee, school principal, and teachers; </a:t>
            </a:r>
          </a:p>
          <a:p>
            <a:r>
              <a:rPr lang="en-US" dirty="0">
                <a:latin typeface="Bookman Old Style" pitchFamily="18" charset="0"/>
              </a:rPr>
              <a:t>Provide a cadre of highly experienced, trained capacity building leaders to work in the school on a regular basis; </a:t>
            </a:r>
          </a:p>
          <a:p>
            <a:r>
              <a:rPr lang="en-US" dirty="0">
                <a:latin typeface="Bookman Old Style" pitchFamily="18" charset="0"/>
              </a:rPr>
              <a:t>Visit the school at least weekly to facilitate leadership activities and provide follow-up on professional development implementation; </a:t>
            </a:r>
          </a:p>
          <a:p>
            <a:endParaRPr lang="en-US" dirty="0"/>
          </a:p>
        </p:txBody>
      </p:sp>
    </p:spTree>
    <p:extLst>
      <p:ext uri="{BB962C8B-B14F-4D97-AF65-F5344CB8AC3E}">
        <p14:creationId xmlns:p14="http://schemas.microsoft.com/office/powerpoint/2010/main" xmlns="" val="21123268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lstStyle/>
          <a:p>
            <a:r>
              <a:rPr lang="en-US" dirty="0">
                <a:latin typeface="Bookman Old Style" pitchFamily="18" charset="0"/>
              </a:rPr>
              <a:t>Work with the school, school district staff, school board members, parents, community members, and other stakeholders as necessary to provide a comprehensive support network; </a:t>
            </a:r>
          </a:p>
          <a:p>
            <a:r>
              <a:rPr lang="en-US" dirty="0">
                <a:latin typeface="Bookman Old Style" pitchFamily="18" charset="0"/>
              </a:rPr>
              <a:t>Work with the school board once every 5-6 weeks to establish goals for the school district and engage in strategic planning to meet district goals; and </a:t>
            </a:r>
          </a:p>
          <a:p>
            <a:r>
              <a:rPr lang="en-US" dirty="0">
                <a:latin typeface="Bookman Old Style" pitchFamily="18" charset="0"/>
              </a:rPr>
              <a:t>Engage the community to gather input concerning strengths, weaknesses, opportunities, and barriers within the school/district</a:t>
            </a:r>
          </a:p>
        </p:txBody>
      </p:sp>
    </p:spTree>
    <p:extLst>
      <p:ext uri="{BB962C8B-B14F-4D97-AF65-F5344CB8AC3E}">
        <p14:creationId xmlns:p14="http://schemas.microsoft.com/office/powerpoint/2010/main" xmlns="" val="585997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8600" y="3227033"/>
            <a:ext cx="7454900" cy="1344967"/>
          </a:xfrm>
        </p:spPr>
        <p:txBody>
          <a:bodyPr/>
          <a:lstStyle/>
          <a:p>
            <a:r>
              <a:rPr lang="en-US" sz="3400" dirty="0">
                <a:latin typeface="Bookman Old Style" pitchFamily="18" charset="0"/>
              </a:rPr>
              <a:t>School Support Program</a:t>
            </a:r>
            <a:br>
              <a:rPr lang="en-US" sz="3400" dirty="0">
                <a:latin typeface="Bookman Old Style" pitchFamily="18" charset="0"/>
              </a:rPr>
            </a:br>
            <a:r>
              <a:rPr lang="en-US" sz="3400" dirty="0">
                <a:latin typeface="Bookman Old Style" pitchFamily="18" charset="0"/>
              </a:rPr>
              <a:t>Outcomes</a:t>
            </a:r>
            <a:endParaRPr lang="en-US" sz="3400" dirty="0"/>
          </a:p>
        </p:txBody>
      </p:sp>
    </p:spTree>
    <p:extLst>
      <p:ext uri="{BB962C8B-B14F-4D97-AF65-F5344CB8AC3E}">
        <p14:creationId xmlns:p14="http://schemas.microsoft.com/office/powerpoint/2010/main" xmlns="" val="32968736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04800" y="4495800"/>
            <a:ext cx="8534400" cy="1938992"/>
          </a:xfrm>
          <a:prstGeom prst="rect">
            <a:avLst/>
          </a:prstGeom>
          <a:noFill/>
          <a:ln w="19050">
            <a:noFill/>
          </a:ln>
        </p:spPr>
        <p:txBody>
          <a:bodyPr wrap="square" rtlCol="0">
            <a:spAutoFit/>
          </a:bodyPr>
          <a:lstStyle/>
          <a:p>
            <a:r>
              <a:rPr lang="en-US" sz="2400" b="1" dirty="0">
                <a:latin typeface="Bookman Old Style" pitchFamily="18" charset="0"/>
              </a:rPr>
              <a:t>Descriptive Results: </a:t>
            </a:r>
          </a:p>
          <a:p>
            <a:r>
              <a:rPr lang="en-US" sz="2400" dirty="0">
                <a:latin typeface="Bookman Old Style" pitchFamily="18" charset="0"/>
              </a:rPr>
              <a:t>Consistent movement toward higher achievement for students in all performance levels. </a:t>
            </a:r>
            <a:endParaRPr lang="en-US" sz="2400" dirty="0" smtClean="0">
              <a:latin typeface="Bookman Old Style" pitchFamily="18" charset="0"/>
            </a:endParaRPr>
          </a:p>
          <a:p>
            <a:r>
              <a:rPr lang="en-US" sz="2400" dirty="0" smtClean="0">
                <a:latin typeface="Bookman Old Style" pitchFamily="18" charset="0"/>
              </a:rPr>
              <a:t>This </a:t>
            </a:r>
            <a:r>
              <a:rPr lang="en-US" sz="2400" dirty="0">
                <a:latin typeface="Bookman Old Style" pitchFamily="18" charset="0"/>
              </a:rPr>
              <a:t>group includes </a:t>
            </a:r>
            <a:r>
              <a:rPr lang="en-US" sz="2400" dirty="0" smtClean="0">
                <a:latin typeface="Bookman Old Style" pitchFamily="18" charset="0"/>
              </a:rPr>
              <a:t>12 </a:t>
            </a:r>
            <a:r>
              <a:rPr lang="en-US" sz="2400" dirty="0">
                <a:latin typeface="Bookman Old Style" pitchFamily="18" charset="0"/>
              </a:rPr>
              <a:t>high schools, </a:t>
            </a:r>
            <a:r>
              <a:rPr lang="en-US" sz="2400" dirty="0" smtClean="0">
                <a:latin typeface="Bookman Old Style" pitchFamily="18" charset="0"/>
              </a:rPr>
              <a:t>7 </a:t>
            </a:r>
            <a:r>
              <a:rPr lang="en-US" sz="2400" dirty="0">
                <a:latin typeface="Bookman Old Style" pitchFamily="18" charset="0"/>
              </a:rPr>
              <a:t>middle schools and </a:t>
            </a:r>
            <a:r>
              <a:rPr lang="en-US" sz="2400" dirty="0" smtClean="0">
                <a:latin typeface="Bookman Old Style" pitchFamily="18" charset="0"/>
              </a:rPr>
              <a:t>3 elementary schools.</a:t>
            </a:r>
            <a:endParaRPr lang="en-US" sz="2400" dirty="0">
              <a:latin typeface="Bookman Old Style" pitchFamily="18" charset="0"/>
            </a:endParaRPr>
          </a:p>
        </p:txBody>
      </p:sp>
      <p:sp>
        <p:nvSpPr>
          <p:cNvPr id="2" name="Title 1"/>
          <p:cNvSpPr>
            <a:spLocks noGrp="1"/>
          </p:cNvSpPr>
          <p:nvPr>
            <p:ph type="title"/>
          </p:nvPr>
        </p:nvSpPr>
        <p:spPr>
          <a:xfrm>
            <a:off x="160270" y="306384"/>
            <a:ext cx="8823459" cy="762000"/>
          </a:xfrm>
        </p:spPr>
        <p:txBody>
          <a:bodyPr>
            <a:noAutofit/>
          </a:bodyPr>
          <a:lstStyle/>
          <a:p>
            <a:r>
              <a:rPr lang="en-US" sz="2800" b="1" dirty="0" smtClean="0"/>
              <a:t>Results for Current Schools With 4 Years SSP</a:t>
            </a:r>
            <a:endParaRPr lang="en-US" sz="2800" b="1" dirty="0"/>
          </a:p>
        </p:txBody>
      </p:sp>
      <p:sp>
        <p:nvSpPr>
          <p:cNvPr id="6" name="Rectangle 5"/>
          <p:cNvSpPr/>
          <p:nvPr/>
        </p:nvSpPr>
        <p:spPr>
          <a:xfrm>
            <a:off x="4661219" y="1055684"/>
            <a:ext cx="4288420" cy="646331"/>
          </a:xfrm>
          <a:prstGeom prst="rect">
            <a:avLst/>
          </a:prstGeom>
        </p:spPr>
        <p:txBody>
          <a:bodyPr wrap="square">
            <a:spAutoFit/>
          </a:bodyPr>
          <a:lstStyle/>
          <a:p>
            <a:pPr algn="ctr"/>
            <a:r>
              <a:rPr lang="en-US" b="1" dirty="0"/>
              <a:t>Math</a:t>
            </a:r>
            <a:endParaRPr lang="en-US" dirty="0"/>
          </a:p>
          <a:p>
            <a:pPr algn="ctr"/>
            <a:r>
              <a:rPr lang="en-US" b="1" dirty="0"/>
              <a:t>Baseline-4 years of SSP</a:t>
            </a:r>
            <a:endParaRPr lang="en-US" dirty="0">
              <a:effectLst/>
            </a:endParaRPr>
          </a:p>
        </p:txBody>
      </p:sp>
      <p:sp>
        <p:nvSpPr>
          <p:cNvPr id="9" name="Rectangle 8"/>
          <p:cNvSpPr/>
          <p:nvPr/>
        </p:nvSpPr>
        <p:spPr>
          <a:xfrm>
            <a:off x="381000" y="1030069"/>
            <a:ext cx="4276436" cy="646331"/>
          </a:xfrm>
          <a:prstGeom prst="rect">
            <a:avLst/>
          </a:prstGeom>
        </p:spPr>
        <p:txBody>
          <a:bodyPr wrap="square">
            <a:spAutoFit/>
          </a:bodyPr>
          <a:lstStyle/>
          <a:p>
            <a:pPr lvl="0" algn="ctr"/>
            <a:r>
              <a:rPr lang="en-US" b="1" dirty="0" smtClean="0">
                <a:solidFill>
                  <a:prstClr val="black"/>
                </a:solidFill>
              </a:rPr>
              <a:t>Literacy</a:t>
            </a:r>
            <a:endParaRPr lang="en-US" dirty="0">
              <a:solidFill>
                <a:prstClr val="black"/>
              </a:solidFill>
            </a:endParaRPr>
          </a:p>
          <a:p>
            <a:pPr lvl="0" algn="ctr"/>
            <a:r>
              <a:rPr lang="en-US" b="1" dirty="0">
                <a:solidFill>
                  <a:prstClr val="black"/>
                </a:solidFill>
              </a:rPr>
              <a:t>Baseline-4 years of SSP</a:t>
            </a:r>
            <a:endParaRPr lang="en-US" dirty="0">
              <a:solidFill>
                <a:prstClr val="black"/>
              </a:solidFill>
            </a:endParaRPr>
          </a:p>
        </p:txBody>
      </p:sp>
      <p:pic>
        <p:nvPicPr>
          <p:cNvPr id="17" name="Picture 16"/>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304800" y="1676401"/>
            <a:ext cx="4330199" cy="2819399"/>
          </a:xfrm>
          <a:prstGeom prst="rect">
            <a:avLst/>
          </a:prstGeom>
          <a:noFill/>
        </p:spPr>
      </p:pic>
      <p:pic>
        <p:nvPicPr>
          <p:cNvPr id="18" name="Picture 17"/>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4634999" y="1676401"/>
            <a:ext cx="4340860" cy="2819399"/>
          </a:xfrm>
          <a:prstGeom prst="rect">
            <a:avLst/>
          </a:prstGeom>
          <a:noFill/>
        </p:spPr>
      </p:pic>
    </p:spTree>
    <p:extLst>
      <p:ext uri="{BB962C8B-B14F-4D97-AF65-F5344CB8AC3E}">
        <p14:creationId xmlns:p14="http://schemas.microsoft.com/office/powerpoint/2010/main" xmlns="" val="6387877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77800"/>
            <a:ext cx="8229600" cy="990600"/>
          </a:xfrm>
        </p:spPr>
        <p:txBody>
          <a:bodyPr>
            <a:normAutofit/>
          </a:bodyPr>
          <a:lstStyle/>
          <a:p>
            <a:r>
              <a:rPr lang="en-US" sz="2800" b="1" dirty="0" smtClean="0"/>
              <a:t>Results for All SSP Schools over 4 years</a:t>
            </a:r>
            <a:endParaRPr lang="en-US" sz="2800" b="1" dirty="0">
              <a:latin typeface="Bookman Old Style" pitchFamily="18" charset="0"/>
            </a:endParaRPr>
          </a:p>
        </p:txBody>
      </p:sp>
      <p:sp>
        <p:nvSpPr>
          <p:cNvPr id="4" name="Rectangle 3"/>
          <p:cNvSpPr/>
          <p:nvPr/>
        </p:nvSpPr>
        <p:spPr>
          <a:xfrm>
            <a:off x="297873" y="4648200"/>
            <a:ext cx="8839200" cy="2585323"/>
          </a:xfrm>
          <a:prstGeom prst="rect">
            <a:avLst/>
          </a:prstGeom>
        </p:spPr>
        <p:txBody>
          <a:bodyPr wrap="square">
            <a:spAutoFit/>
          </a:bodyPr>
          <a:lstStyle/>
          <a:p>
            <a:r>
              <a:rPr lang="en-US" sz="2400" b="1" dirty="0">
                <a:latin typeface="Bookman Old Style" pitchFamily="18" charset="0"/>
              </a:rPr>
              <a:t>Descriptive Results: </a:t>
            </a:r>
            <a:endParaRPr lang="en-US" sz="2400" b="1" dirty="0" smtClean="0">
              <a:latin typeface="Bookman Old Style" pitchFamily="18" charset="0"/>
            </a:endParaRPr>
          </a:p>
          <a:p>
            <a:r>
              <a:rPr lang="en-US" sz="1900" dirty="0" smtClean="0">
                <a:latin typeface="Bookman Old Style" pitchFamily="18" charset="0"/>
              </a:rPr>
              <a:t>Consistent movement toward higher </a:t>
            </a:r>
            <a:r>
              <a:rPr lang="en-US" sz="1900" dirty="0">
                <a:latin typeface="Bookman Old Style" pitchFamily="18" charset="0"/>
              </a:rPr>
              <a:t>achievement for students in all performance </a:t>
            </a:r>
            <a:r>
              <a:rPr lang="en-US" sz="1900" dirty="0" smtClean="0">
                <a:latin typeface="Bookman Old Style" pitchFamily="18" charset="0"/>
              </a:rPr>
              <a:t>levels even after exiting the SSP after 3 years of service. </a:t>
            </a:r>
            <a:r>
              <a:rPr lang="en-US" sz="1900" u="sng" dirty="0" smtClean="0">
                <a:latin typeface="Bookman Old Style" pitchFamily="18" charset="0"/>
              </a:rPr>
              <a:t>SSP builds capacity in schools to sustain positive change </a:t>
            </a:r>
            <a:r>
              <a:rPr lang="en-US" sz="1900" dirty="0" smtClean="0">
                <a:latin typeface="Bookman Old Style" pitchFamily="18" charset="0"/>
              </a:rPr>
              <a:t>after the completion of 3 years. </a:t>
            </a:r>
          </a:p>
          <a:p>
            <a:r>
              <a:rPr lang="en-US" sz="1900" dirty="0" smtClean="0">
                <a:latin typeface="Bookman Old Style" pitchFamily="18" charset="0"/>
              </a:rPr>
              <a:t>This group includes 14 high schools, 8 middle schools and 9 elementary schools.</a:t>
            </a:r>
            <a:endParaRPr lang="en-US" sz="1900" dirty="0">
              <a:latin typeface="Bookman Old Style" pitchFamily="18" charset="0"/>
            </a:endParaRPr>
          </a:p>
          <a:p>
            <a:endParaRPr lang="en-US" sz="2400" dirty="0">
              <a:latin typeface="Bookman Old Style" pitchFamily="18" charset="0"/>
            </a:endParaRPr>
          </a:p>
        </p:txBody>
      </p:sp>
      <p:pic>
        <p:nvPicPr>
          <p:cNvPr id="2" name="Picture 2"/>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0" y="1600200"/>
            <a:ext cx="4608801" cy="304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4684816" y="1600200"/>
            <a:ext cx="4419600" cy="3047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Rectangle 6"/>
          <p:cNvSpPr/>
          <p:nvPr/>
        </p:nvSpPr>
        <p:spPr>
          <a:xfrm>
            <a:off x="772" y="953869"/>
            <a:ext cx="4572000" cy="646331"/>
          </a:xfrm>
          <a:prstGeom prst="rect">
            <a:avLst/>
          </a:prstGeom>
        </p:spPr>
        <p:txBody>
          <a:bodyPr>
            <a:spAutoFit/>
          </a:bodyPr>
          <a:lstStyle/>
          <a:p>
            <a:pPr lvl="0" algn="ctr"/>
            <a:r>
              <a:rPr lang="en-US" b="1" dirty="0">
                <a:solidFill>
                  <a:prstClr val="black"/>
                </a:solidFill>
              </a:rPr>
              <a:t>Literacy</a:t>
            </a:r>
            <a:endParaRPr lang="en-US" dirty="0">
              <a:solidFill>
                <a:prstClr val="black"/>
              </a:solidFill>
            </a:endParaRPr>
          </a:p>
          <a:p>
            <a:pPr lvl="0" algn="ctr"/>
            <a:r>
              <a:rPr lang="en-US" b="1" dirty="0">
                <a:solidFill>
                  <a:prstClr val="black"/>
                </a:solidFill>
              </a:rPr>
              <a:t>Baseline-4 years of SSP</a:t>
            </a:r>
            <a:endParaRPr lang="en-US" dirty="0">
              <a:solidFill>
                <a:prstClr val="black"/>
              </a:solidFill>
            </a:endParaRPr>
          </a:p>
        </p:txBody>
      </p:sp>
      <p:sp>
        <p:nvSpPr>
          <p:cNvPr id="8" name="Rectangle 7"/>
          <p:cNvSpPr/>
          <p:nvPr/>
        </p:nvSpPr>
        <p:spPr>
          <a:xfrm>
            <a:off x="4684816" y="957275"/>
            <a:ext cx="4419600" cy="646331"/>
          </a:xfrm>
          <a:prstGeom prst="rect">
            <a:avLst/>
          </a:prstGeom>
        </p:spPr>
        <p:txBody>
          <a:bodyPr wrap="square">
            <a:spAutoFit/>
          </a:bodyPr>
          <a:lstStyle/>
          <a:p>
            <a:pPr lvl="0" algn="ctr"/>
            <a:r>
              <a:rPr lang="en-US" b="1" dirty="0" smtClean="0">
                <a:solidFill>
                  <a:prstClr val="black"/>
                </a:solidFill>
              </a:rPr>
              <a:t>Math</a:t>
            </a:r>
            <a:endParaRPr lang="en-US" dirty="0">
              <a:solidFill>
                <a:prstClr val="black"/>
              </a:solidFill>
            </a:endParaRPr>
          </a:p>
          <a:p>
            <a:pPr lvl="0" algn="ctr"/>
            <a:r>
              <a:rPr lang="en-US" b="1" dirty="0">
                <a:solidFill>
                  <a:prstClr val="black"/>
                </a:solidFill>
              </a:rPr>
              <a:t>Baseline-4 years of SSP</a:t>
            </a:r>
            <a:endParaRPr lang="en-US" dirty="0">
              <a:solidFill>
                <a:prstClr val="black"/>
              </a:solidFill>
            </a:endParaRPr>
          </a:p>
        </p:txBody>
      </p:sp>
    </p:spTree>
    <p:extLst>
      <p:ext uri="{BB962C8B-B14F-4D97-AF65-F5344CB8AC3E}">
        <p14:creationId xmlns:p14="http://schemas.microsoft.com/office/powerpoint/2010/main" xmlns="" val="357215604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Beating the Odds</a:t>
            </a:r>
            <a:endParaRPr lang="en-US" dirty="0"/>
          </a:p>
        </p:txBody>
      </p:sp>
      <p:sp>
        <p:nvSpPr>
          <p:cNvPr id="3" name="Content Placeholder 2"/>
          <p:cNvSpPr>
            <a:spLocks noGrp="1"/>
          </p:cNvSpPr>
          <p:nvPr>
            <p:ph idx="1"/>
          </p:nvPr>
        </p:nvSpPr>
        <p:spPr/>
        <p:txBody>
          <a:bodyPr>
            <a:normAutofit/>
          </a:bodyPr>
          <a:lstStyle/>
          <a:p>
            <a:r>
              <a:rPr lang="en-US" dirty="0" smtClean="0"/>
              <a:t>Union Elementary School in Texarkana</a:t>
            </a:r>
            <a:r>
              <a:rPr lang="en-US" dirty="0"/>
              <a:t> </a:t>
            </a:r>
            <a:r>
              <a:rPr lang="en-US" dirty="0" smtClean="0"/>
              <a:t>(SSP Cohort 4) was recognized by the University of Arkansas’ </a:t>
            </a:r>
            <a:r>
              <a:rPr lang="en-US" i="1" dirty="0" smtClean="0"/>
              <a:t>Office of Education Policy </a:t>
            </a:r>
            <a:r>
              <a:rPr lang="en-US" dirty="0" smtClean="0"/>
              <a:t>as a </a:t>
            </a:r>
            <a:r>
              <a:rPr lang="en-US" dirty="0"/>
              <a:t>“highest-poverty</a:t>
            </a:r>
            <a:r>
              <a:rPr lang="en-US" dirty="0" smtClean="0"/>
              <a:t>” elementary school (</a:t>
            </a:r>
            <a:r>
              <a:rPr lang="en-US" dirty="0"/>
              <a:t>90% or more FRL</a:t>
            </a:r>
            <a:r>
              <a:rPr lang="en-US" dirty="0" smtClean="0"/>
              <a:t>) </a:t>
            </a:r>
            <a:r>
              <a:rPr lang="en-US" dirty="0"/>
              <a:t>that scored above the state elementary GPA average in mathematics </a:t>
            </a:r>
            <a:r>
              <a:rPr lang="en-US" b="1" dirty="0"/>
              <a:t>and </a:t>
            </a:r>
            <a:r>
              <a:rPr lang="en-US" dirty="0" smtClean="0"/>
              <a:t>literacy.</a:t>
            </a:r>
          </a:p>
          <a:p>
            <a:pPr marL="0" indent="0">
              <a:buNone/>
            </a:pPr>
            <a:r>
              <a:rPr lang="en-US" sz="2400" dirty="0" smtClean="0">
                <a:hlinkClick r:id="rId3"/>
              </a:rPr>
              <a:t>http</a:t>
            </a:r>
            <a:r>
              <a:rPr lang="en-US" sz="2400" dirty="0">
                <a:hlinkClick r:id="rId3"/>
              </a:rPr>
              <a:t>://officeforedpolicy.com/2013/09/19/round-two-of-the-oep-awards-beating-the-odds</a:t>
            </a:r>
            <a:r>
              <a:rPr lang="en-US" sz="2400" dirty="0" smtClean="0">
                <a:hlinkClick r:id="rId3"/>
              </a:rPr>
              <a:t>/</a:t>
            </a:r>
            <a:endParaRPr lang="en-US" sz="2400" dirty="0" smtClean="0"/>
          </a:p>
          <a:p>
            <a:endParaRPr lang="en-US" dirty="0" smtClean="0"/>
          </a:p>
        </p:txBody>
      </p:sp>
    </p:spTree>
    <p:extLst>
      <p:ext uri="{BB962C8B-B14F-4D97-AF65-F5344CB8AC3E}">
        <p14:creationId xmlns:p14="http://schemas.microsoft.com/office/powerpoint/2010/main" xmlns="" val="23095417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ALA Academic Activity</a:t>
            </a:r>
            <a:endParaRPr lang="en-US" dirty="0"/>
          </a:p>
        </p:txBody>
      </p:sp>
      <p:sp>
        <p:nvSpPr>
          <p:cNvPr id="3" name="Content Placeholder 2"/>
          <p:cNvSpPr>
            <a:spLocks noGrp="1"/>
          </p:cNvSpPr>
          <p:nvPr>
            <p:ph type="subTitle" idx="1"/>
          </p:nvPr>
        </p:nvSpPr>
        <p:spPr/>
        <p:txBody>
          <a:bodyPr>
            <a:normAutofit fontScale="85000" lnSpcReduction="20000"/>
          </a:bodyPr>
          <a:lstStyle/>
          <a:p>
            <a:r>
              <a:rPr lang="en-US" dirty="0" smtClean="0"/>
              <a:t>Presentations and Submissions for presentation or publication </a:t>
            </a:r>
          </a:p>
          <a:p>
            <a:endParaRPr lang="en-US" dirty="0"/>
          </a:p>
        </p:txBody>
      </p:sp>
    </p:spTree>
    <p:extLst>
      <p:ext uri="{BB962C8B-B14F-4D97-AF65-F5344CB8AC3E}">
        <p14:creationId xmlns:p14="http://schemas.microsoft.com/office/powerpoint/2010/main" xmlns="" val="1737288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00" y="408372"/>
            <a:ext cx="8890000" cy="1039427"/>
          </a:xfrm>
        </p:spPr>
        <p:txBody>
          <a:bodyPr>
            <a:normAutofit fontScale="90000"/>
          </a:bodyPr>
          <a:lstStyle/>
          <a:p>
            <a:r>
              <a:rPr lang="en-US" sz="3200" dirty="0"/>
              <a:t>Master Principal Program:</a:t>
            </a:r>
            <a:br>
              <a:rPr lang="en-US" sz="3200" dirty="0"/>
            </a:br>
            <a:r>
              <a:rPr lang="en-US" sz="3200" dirty="0"/>
              <a:t>Reflective Practice &amp; Peer Support Networks</a:t>
            </a:r>
            <a:endParaRPr lang="en-US" dirty="0"/>
          </a:p>
        </p:txBody>
      </p:sp>
      <p:sp>
        <p:nvSpPr>
          <p:cNvPr id="3" name="Content Placeholder 2"/>
          <p:cNvSpPr>
            <a:spLocks noGrp="1"/>
          </p:cNvSpPr>
          <p:nvPr>
            <p:ph idx="1"/>
          </p:nvPr>
        </p:nvSpPr>
        <p:spPr/>
        <p:txBody>
          <a:bodyPr>
            <a:normAutofit/>
          </a:bodyPr>
          <a:lstStyle/>
          <a:p>
            <a:pPr marL="114300" indent="0" algn="ctr">
              <a:buNone/>
            </a:pPr>
            <a:r>
              <a:rPr lang="en-US" dirty="0">
                <a:solidFill>
                  <a:schemeClr val="tx1">
                    <a:lumMod val="85000"/>
                  </a:schemeClr>
                </a:solidFill>
              </a:rPr>
              <a:t>Study presented at the 2011 University Council for Educational Administration Annual Convention</a:t>
            </a:r>
          </a:p>
          <a:p>
            <a:pPr marL="114300" indent="0" algn="ctr">
              <a:buNone/>
            </a:pPr>
            <a:r>
              <a:rPr lang="en-US" dirty="0">
                <a:solidFill>
                  <a:schemeClr val="tx1">
                    <a:lumMod val="85000"/>
                  </a:schemeClr>
                </a:solidFill>
              </a:rPr>
              <a:t>November 19, 2011 Pittsburgh, PA</a:t>
            </a:r>
          </a:p>
          <a:p>
            <a:pPr marL="114300" indent="0" algn="ctr">
              <a:buNone/>
            </a:pPr>
            <a:r>
              <a:rPr lang="en-US" dirty="0" err="1">
                <a:solidFill>
                  <a:schemeClr val="tx1">
                    <a:lumMod val="85000"/>
                  </a:schemeClr>
                </a:solidFill>
              </a:rPr>
              <a:t>Bengtson</a:t>
            </a:r>
            <a:r>
              <a:rPr lang="en-US" dirty="0">
                <a:solidFill>
                  <a:schemeClr val="tx1">
                    <a:lumMod val="85000"/>
                  </a:schemeClr>
                </a:solidFill>
              </a:rPr>
              <a:t>, E., </a:t>
            </a:r>
            <a:r>
              <a:rPr lang="en-US" dirty="0" err="1">
                <a:solidFill>
                  <a:schemeClr val="tx1">
                    <a:lumMod val="85000"/>
                  </a:schemeClr>
                </a:solidFill>
              </a:rPr>
              <a:t>Airola</a:t>
            </a:r>
            <a:r>
              <a:rPr lang="en-US" dirty="0">
                <a:solidFill>
                  <a:schemeClr val="tx1">
                    <a:lumMod val="85000"/>
                  </a:schemeClr>
                </a:solidFill>
              </a:rPr>
              <a:t>, D. T., Peer, D., &amp; Davis, D. </a:t>
            </a:r>
            <a:endParaRPr lang="en-US" dirty="0"/>
          </a:p>
          <a:p>
            <a:pPr algn="ctr"/>
            <a:endParaRPr lang="en-US" dirty="0">
              <a:solidFill>
                <a:schemeClr val="tx1">
                  <a:lumMod val="85000"/>
                </a:schemeClr>
              </a:solidFill>
            </a:endParaRPr>
          </a:p>
          <a:p>
            <a:pPr marL="114300" indent="0" algn="ctr">
              <a:buNone/>
            </a:pPr>
            <a:r>
              <a:rPr lang="en-US" dirty="0" err="1">
                <a:solidFill>
                  <a:schemeClr val="tx1"/>
                </a:solidFill>
              </a:rPr>
              <a:t>Bengtson</a:t>
            </a:r>
            <a:r>
              <a:rPr lang="en-US" dirty="0">
                <a:solidFill>
                  <a:schemeClr val="tx1"/>
                </a:solidFill>
              </a:rPr>
              <a:t>, E., </a:t>
            </a:r>
            <a:r>
              <a:rPr lang="en-US" b="1" dirty="0" err="1">
                <a:solidFill>
                  <a:schemeClr val="tx1"/>
                </a:solidFill>
              </a:rPr>
              <a:t>Airola</a:t>
            </a:r>
            <a:r>
              <a:rPr lang="en-US" b="1" dirty="0">
                <a:solidFill>
                  <a:schemeClr val="tx1"/>
                </a:solidFill>
              </a:rPr>
              <a:t>, D. T., </a:t>
            </a:r>
            <a:r>
              <a:rPr lang="en-US" dirty="0">
                <a:solidFill>
                  <a:schemeClr val="tx1"/>
                </a:solidFill>
              </a:rPr>
              <a:t>Peer, D., &amp; Davis, D. (2012). Using Peer Learning Support Networks and Reflective Practice: The Arkansas Leadership Academy Master Principal Program. </a:t>
            </a:r>
            <a:r>
              <a:rPr lang="en-US" i="1" dirty="0">
                <a:solidFill>
                  <a:schemeClr val="tx1"/>
                </a:solidFill>
              </a:rPr>
              <a:t>International Journal of Educational Leadership Preparation, 7</a:t>
            </a:r>
            <a:r>
              <a:rPr lang="en-US" dirty="0">
                <a:solidFill>
                  <a:schemeClr val="tx1"/>
                </a:solidFill>
              </a:rPr>
              <a:t>(3), 2-17</a:t>
            </a:r>
            <a:r>
              <a:rPr lang="en-US" i="1" dirty="0">
                <a:solidFill>
                  <a:schemeClr val="tx1"/>
                </a:solidFill>
              </a:rPr>
              <a:t>.</a:t>
            </a:r>
            <a:endParaRPr lang="en-US" dirty="0">
              <a:solidFill>
                <a:schemeClr val="tx1"/>
              </a:solidFill>
            </a:endParaRPr>
          </a:p>
          <a:p>
            <a:endParaRPr lang="en-US" dirty="0"/>
          </a:p>
        </p:txBody>
      </p:sp>
    </p:spTree>
    <p:extLst>
      <p:ext uri="{BB962C8B-B14F-4D97-AF65-F5344CB8AC3E}">
        <p14:creationId xmlns:p14="http://schemas.microsoft.com/office/powerpoint/2010/main" xmlns="" val="4076213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395671"/>
            <a:ext cx="8699500" cy="1039427"/>
          </a:xfrm>
        </p:spPr>
        <p:txBody>
          <a:bodyPr>
            <a:noAutofit/>
          </a:bodyPr>
          <a:lstStyle/>
          <a:p>
            <a:r>
              <a:rPr lang="en-US" sz="2800" dirty="0"/>
              <a:t>Principals’ Sense of Efficacy: The Influence of the Arkansas Leadership Academy</a:t>
            </a:r>
          </a:p>
        </p:txBody>
      </p:sp>
      <p:sp>
        <p:nvSpPr>
          <p:cNvPr id="3" name="Content Placeholder 2"/>
          <p:cNvSpPr>
            <a:spLocks noGrp="1"/>
          </p:cNvSpPr>
          <p:nvPr>
            <p:ph idx="1"/>
          </p:nvPr>
        </p:nvSpPr>
        <p:spPr/>
        <p:txBody>
          <a:bodyPr/>
          <a:lstStyle/>
          <a:p>
            <a:pPr marL="114300" indent="0" algn="ctr">
              <a:buNone/>
            </a:pPr>
            <a:r>
              <a:rPr lang="en-US" sz="2800" dirty="0">
                <a:solidFill>
                  <a:schemeClr val="tx1"/>
                </a:solidFill>
              </a:rPr>
              <a:t>Paper accepted for presentation at the 2012 University Council of Educational Administration Annual Convention</a:t>
            </a:r>
          </a:p>
          <a:p>
            <a:pPr marL="114300" indent="0" algn="ctr">
              <a:buNone/>
            </a:pPr>
            <a:r>
              <a:rPr lang="en-US" sz="2800" dirty="0">
                <a:solidFill>
                  <a:schemeClr val="tx1"/>
                </a:solidFill>
              </a:rPr>
              <a:t>November, 2012 Denver, Colorado</a:t>
            </a:r>
          </a:p>
          <a:p>
            <a:pPr marL="114300" indent="0" algn="ctr">
              <a:buNone/>
            </a:pPr>
            <a:r>
              <a:rPr lang="en-US" sz="2800" dirty="0" err="1">
                <a:solidFill>
                  <a:schemeClr val="tx1"/>
                </a:solidFill>
              </a:rPr>
              <a:t>Airola</a:t>
            </a:r>
            <a:r>
              <a:rPr lang="en-US" sz="2800" dirty="0">
                <a:solidFill>
                  <a:schemeClr val="tx1"/>
                </a:solidFill>
              </a:rPr>
              <a:t>, D. T., </a:t>
            </a:r>
            <a:r>
              <a:rPr lang="en-US" sz="2800" dirty="0" err="1">
                <a:solidFill>
                  <a:schemeClr val="tx1"/>
                </a:solidFill>
              </a:rPr>
              <a:t>Bengtson</a:t>
            </a:r>
            <a:r>
              <a:rPr lang="en-US" sz="2800" dirty="0">
                <a:solidFill>
                  <a:schemeClr val="tx1"/>
                </a:solidFill>
              </a:rPr>
              <a:t>, E., &amp; Davis, D.</a:t>
            </a:r>
          </a:p>
          <a:p>
            <a:pPr algn="ctr"/>
            <a:endParaRPr lang="en-US" sz="2800" dirty="0">
              <a:solidFill>
                <a:schemeClr val="tx1"/>
              </a:solidFill>
            </a:endParaRPr>
          </a:p>
          <a:p>
            <a:pPr marL="114300" indent="0" algn="ctr">
              <a:buNone/>
            </a:pPr>
            <a:r>
              <a:rPr lang="en-US" sz="2800" dirty="0">
                <a:solidFill>
                  <a:schemeClr val="tx1"/>
                </a:solidFill>
              </a:rPr>
              <a:t>*Manuscript submitted for publication (2013)</a:t>
            </a:r>
          </a:p>
          <a:p>
            <a:pPr marL="114300" indent="0">
              <a:buNone/>
            </a:pPr>
            <a:endParaRPr lang="en-US" dirty="0"/>
          </a:p>
        </p:txBody>
      </p:sp>
    </p:spTree>
    <p:extLst>
      <p:ext uri="{BB962C8B-B14F-4D97-AF65-F5344CB8AC3E}">
        <p14:creationId xmlns:p14="http://schemas.microsoft.com/office/powerpoint/2010/main" xmlns="" val="2755459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a:t>ACT 222 of 2009:  An Act to Strengthen the system of Arkansas Educational Leadership </a:t>
            </a:r>
            <a:r>
              <a:rPr lang="en-US" sz="2400" dirty="0" smtClean="0"/>
              <a:t>Development</a:t>
            </a:r>
            <a:endParaRPr lang="en-US" sz="2400" dirty="0"/>
          </a:p>
        </p:txBody>
      </p:sp>
      <p:sp>
        <p:nvSpPr>
          <p:cNvPr id="4" name="Content Placeholder 3"/>
          <p:cNvSpPr>
            <a:spLocks noGrp="1"/>
          </p:cNvSpPr>
          <p:nvPr>
            <p:ph idx="1"/>
          </p:nvPr>
        </p:nvSpPr>
        <p:spPr/>
        <p:txBody>
          <a:bodyPr/>
          <a:lstStyle/>
          <a:p>
            <a:pPr marL="114300" indent="0">
              <a:buNone/>
            </a:pPr>
            <a:endParaRPr lang="en-US" dirty="0" smtClean="0"/>
          </a:p>
          <a:p>
            <a:pPr marL="114300" indent="0">
              <a:buNone/>
            </a:pPr>
            <a:r>
              <a:rPr lang="en-US" dirty="0" smtClean="0"/>
              <a:t>Two Focuses of the ACT</a:t>
            </a:r>
          </a:p>
          <a:p>
            <a:endParaRPr lang="en-US" dirty="0" smtClean="0"/>
          </a:p>
          <a:p>
            <a:r>
              <a:rPr lang="en-US" dirty="0"/>
              <a:t>Strengthen Arkansas Educational Leadership Development</a:t>
            </a:r>
          </a:p>
          <a:p>
            <a:pPr marL="114300" indent="0">
              <a:buNone/>
            </a:pPr>
            <a:endParaRPr lang="en-US" dirty="0"/>
          </a:p>
          <a:p>
            <a:r>
              <a:rPr lang="en-US" dirty="0"/>
              <a:t>Provide School Support</a:t>
            </a:r>
          </a:p>
          <a:p>
            <a:endParaRPr lang="en-US" dirty="0"/>
          </a:p>
        </p:txBody>
      </p:sp>
    </p:spTree>
    <p:extLst>
      <p:ext uri="{BB962C8B-B14F-4D97-AF65-F5344CB8AC3E}">
        <p14:creationId xmlns:p14="http://schemas.microsoft.com/office/powerpoint/2010/main" xmlns="" val="18586446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Leadership efficacy</a:t>
            </a:r>
            <a:endParaRPr lang="en-US" sz="4000" dirty="0"/>
          </a:p>
        </p:txBody>
      </p:sp>
      <p:sp>
        <p:nvSpPr>
          <p:cNvPr id="3" name="Content Placeholder 2"/>
          <p:cNvSpPr>
            <a:spLocks noGrp="1"/>
          </p:cNvSpPr>
          <p:nvPr>
            <p:ph idx="1"/>
          </p:nvPr>
        </p:nvSpPr>
        <p:spPr/>
        <p:txBody>
          <a:bodyPr/>
          <a:lstStyle/>
          <a:p>
            <a:r>
              <a:rPr lang="en-US" sz="3200" dirty="0">
                <a:solidFill>
                  <a:schemeClr val="tx1">
                    <a:lumMod val="75000"/>
                  </a:schemeClr>
                </a:solidFill>
                <a:latin typeface="Bookman Old Style" pitchFamily="18" charset="0"/>
              </a:rPr>
              <a:t>SSP initial focus is on building leadership capacity—hypothesize that as leadership capacity increases, leadership efficacy will increase.</a:t>
            </a:r>
            <a:r>
              <a:rPr lang="en-US" sz="3200" dirty="0">
                <a:solidFill>
                  <a:schemeClr val="tx1"/>
                </a:solidFill>
                <a:latin typeface="Bookman Old Style" pitchFamily="18" charset="0"/>
              </a:rPr>
              <a:t> </a:t>
            </a:r>
            <a:r>
              <a:rPr lang="en-US" sz="3200" dirty="0">
                <a:solidFill>
                  <a:schemeClr val="tx1">
                    <a:lumMod val="75000"/>
                  </a:schemeClr>
                </a:solidFill>
                <a:latin typeface="Bookman Old Style" pitchFamily="18" charset="0"/>
              </a:rPr>
              <a:t>Measuring:</a:t>
            </a:r>
          </a:p>
          <a:p>
            <a:pPr marL="457200" indent="-457200"/>
            <a:r>
              <a:rPr lang="en-US" sz="3200" dirty="0">
                <a:solidFill>
                  <a:schemeClr val="tx1">
                    <a:lumMod val="75000"/>
                  </a:schemeClr>
                </a:solidFill>
                <a:latin typeface="Bookman Old Style" pitchFamily="18" charset="0"/>
              </a:rPr>
              <a:t>Management Efficacy</a:t>
            </a:r>
          </a:p>
          <a:p>
            <a:pPr marL="457200" indent="-457200"/>
            <a:r>
              <a:rPr lang="en-US" sz="3200" dirty="0">
                <a:solidFill>
                  <a:schemeClr val="tx1">
                    <a:lumMod val="75000"/>
                  </a:schemeClr>
                </a:solidFill>
                <a:latin typeface="Bookman Old Style" pitchFamily="18" charset="0"/>
              </a:rPr>
              <a:t>Instructional Leadership Efficacy</a:t>
            </a:r>
          </a:p>
          <a:p>
            <a:pPr marL="457200" indent="-457200"/>
            <a:r>
              <a:rPr lang="en-US" sz="3200" dirty="0">
                <a:solidFill>
                  <a:schemeClr val="tx1">
                    <a:lumMod val="75000"/>
                  </a:schemeClr>
                </a:solidFill>
                <a:latin typeface="Bookman Old Style" pitchFamily="18" charset="0"/>
              </a:rPr>
              <a:t>Moral Leadership Efficacy</a:t>
            </a:r>
            <a:endParaRPr lang="en-US" sz="3200" dirty="0">
              <a:latin typeface="Bookman Old Style" pitchFamily="18" charset="0"/>
            </a:endParaRPr>
          </a:p>
          <a:p>
            <a:endParaRPr lang="en-US" dirty="0"/>
          </a:p>
        </p:txBody>
      </p:sp>
    </p:spTree>
    <p:extLst>
      <p:ext uri="{BB962C8B-B14F-4D97-AF65-F5344CB8AC3E}">
        <p14:creationId xmlns:p14="http://schemas.microsoft.com/office/powerpoint/2010/main" xmlns="" val="1273827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a:bodyPr>
          <a:lstStyle/>
          <a:p>
            <a:pPr algn="l"/>
            <a:r>
              <a:rPr lang="en-US" sz="2400" dirty="0" smtClean="0"/>
              <a:t>How confident is a leader in their ability to achieve leadership tasks and persist through challenges and obstacles?</a:t>
            </a:r>
            <a:endParaRPr lang="en-US" sz="2400" dirty="0"/>
          </a:p>
        </p:txBody>
      </p:sp>
      <p:sp>
        <p:nvSpPr>
          <p:cNvPr id="3" name="Content Placeholder 2"/>
          <p:cNvSpPr>
            <a:spLocks noGrp="1"/>
          </p:cNvSpPr>
          <p:nvPr>
            <p:ph idx="1"/>
          </p:nvPr>
        </p:nvSpPr>
        <p:spPr>
          <a:xfrm>
            <a:off x="457200" y="1905000"/>
            <a:ext cx="4038600" cy="4953000"/>
          </a:xfrm>
        </p:spPr>
        <p:txBody>
          <a:bodyPr>
            <a:normAutofit/>
          </a:bodyPr>
          <a:lstStyle/>
          <a:p>
            <a:r>
              <a:rPr lang="en-US" dirty="0" smtClean="0"/>
              <a:t>Principals starting their Year 3 of SSP had higher leadership efficacy in all areas, with significantly higher efficacy in Instructional Leadership Efficacy as compared to principals starting Year 1 of SSP. </a:t>
            </a:r>
          </a:p>
        </p:txBody>
      </p:sp>
      <p:pic>
        <p:nvPicPr>
          <p:cNvPr id="1026" name="Picture 2"/>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4635500" y="2155012"/>
            <a:ext cx="4226231" cy="27281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689997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08372"/>
            <a:ext cx="8839200" cy="1039427"/>
          </a:xfrm>
        </p:spPr>
        <p:txBody>
          <a:bodyPr>
            <a:noAutofit/>
          </a:bodyPr>
          <a:lstStyle/>
          <a:p>
            <a:r>
              <a:rPr lang="en-US" sz="3300" dirty="0" smtClean="0"/>
              <a:t>What we are learning about leadership efficacy development?</a:t>
            </a:r>
            <a:endParaRPr lang="en-US" sz="3300" dirty="0"/>
          </a:p>
        </p:txBody>
      </p:sp>
      <p:sp>
        <p:nvSpPr>
          <p:cNvPr id="7" name="Text Placeholder 6"/>
          <p:cNvSpPr>
            <a:spLocks noGrp="1"/>
          </p:cNvSpPr>
          <p:nvPr>
            <p:ph type="body" idx="1"/>
          </p:nvPr>
        </p:nvSpPr>
        <p:spPr>
          <a:xfrm>
            <a:off x="317500" y="1697038"/>
            <a:ext cx="4040188" cy="639762"/>
          </a:xfrm>
        </p:spPr>
        <p:txBody>
          <a:bodyPr>
            <a:normAutofit fontScale="77500" lnSpcReduction="20000"/>
          </a:bodyPr>
          <a:lstStyle/>
          <a:p>
            <a:r>
              <a:rPr lang="en-US" dirty="0" smtClean="0"/>
              <a:t>After 1 Year of SSP: Instructional and moral leadership efficacy increased.</a:t>
            </a:r>
            <a:endParaRPr lang="en-US" dirty="0"/>
          </a:p>
        </p:txBody>
      </p:sp>
      <p:sp>
        <p:nvSpPr>
          <p:cNvPr id="8" name="Text Placeholder 7"/>
          <p:cNvSpPr>
            <a:spLocks noGrp="1"/>
          </p:cNvSpPr>
          <p:nvPr>
            <p:ph type="body" sz="quarter" idx="3"/>
          </p:nvPr>
        </p:nvSpPr>
        <p:spPr>
          <a:xfrm>
            <a:off x="4466316" y="1697038"/>
            <a:ext cx="4041775" cy="639762"/>
          </a:xfrm>
        </p:spPr>
        <p:txBody>
          <a:bodyPr>
            <a:normAutofit fontScale="77500" lnSpcReduction="20000"/>
          </a:bodyPr>
          <a:lstStyle/>
          <a:p>
            <a:r>
              <a:rPr lang="en-US" dirty="0" smtClean="0"/>
              <a:t>After 1 - 3 Years of SSP: management efficacy increased.</a:t>
            </a:r>
            <a:endParaRPr lang="en-US" dirty="0"/>
          </a:p>
        </p:txBody>
      </p:sp>
      <p:sp>
        <p:nvSpPr>
          <p:cNvPr id="15" name="TextBox 14"/>
          <p:cNvSpPr txBox="1"/>
          <p:nvPr/>
        </p:nvSpPr>
        <p:spPr>
          <a:xfrm>
            <a:off x="457200" y="5943600"/>
            <a:ext cx="8382000" cy="923330"/>
          </a:xfrm>
          <a:prstGeom prst="rect">
            <a:avLst/>
          </a:prstGeom>
          <a:noFill/>
        </p:spPr>
        <p:txBody>
          <a:bodyPr wrap="square" rtlCol="0">
            <a:spAutoFit/>
          </a:bodyPr>
          <a:lstStyle/>
          <a:p>
            <a:r>
              <a:rPr lang="en-US" dirty="0" smtClean="0"/>
              <a:t>Leaders exhibit higher Instructional Leadership Efficacy after 1 year of SSP and sustain it over the next two years. </a:t>
            </a:r>
          </a:p>
          <a:p>
            <a:r>
              <a:rPr lang="en-US" dirty="0" smtClean="0"/>
              <a:t>Leaders in 2 or 3 years of SSP exhibit higher management efficacy. </a:t>
            </a:r>
            <a:endParaRPr lang="en-US" dirty="0"/>
          </a:p>
        </p:txBody>
      </p:sp>
      <p:pic>
        <p:nvPicPr>
          <p:cNvPr id="2050" name="Picture 2"/>
          <p:cNvPicPr>
            <a:picLocks noGrp="1" noChangeAspect="1" noChangeArrowheads="1"/>
          </p:cNvPicPr>
          <p:nvPr>
            <p:ph sz="half" idx="2"/>
          </p:nvPr>
        </p:nvPicPr>
        <p:blipFill>
          <a:blip r:embed="rId3" cstate="email">
            <a:extLst>
              <a:ext uri="{28A0092B-C50C-407E-A947-70E740481C1C}">
                <a14:useLocalDpi xmlns:a14="http://schemas.microsoft.com/office/drawing/2010/main" xmlns="" val="0"/>
              </a:ext>
            </a:extLst>
          </a:blip>
          <a:srcRect/>
          <a:stretch>
            <a:fillRect/>
          </a:stretch>
        </p:blipFill>
        <p:spPr bwMode="auto">
          <a:xfrm>
            <a:off x="457201" y="2349501"/>
            <a:ext cx="3619500" cy="35593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1" name="Picture 3"/>
          <p:cNvPicPr>
            <a:picLocks noGrp="1" noChangeAspect="1" noChangeArrowheads="1"/>
          </p:cNvPicPr>
          <p:nvPr>
            <p:ph sz="quarter" idx="4"/>
          </p:nvPr>
        </p:nvPicPr>
        <p:blipFill>
          <a:blip r:embed="rId4" cstate="email">
            <a:extLst>
              <a:ext uri="{28A0092B-C50C-407E-A947-70E740481C1C}">
                <a14:useLocalDpi xmlns:a14="http://schemas.microsoft.com/office/drawing/2010/main" xmlns="" val="0"/>
              </a:ext>
            </a:extLst>
          </a:blip>
          <a:srcRect/>
          <a:stretch>
            <a:fillRect/>
          </a:stretch>
        </p:blipFill>
        <p:spPr bwMode="auto">
          <a:xfrm>
            <a:off x="4648201" y="2336800"/>
            <a:ext cx="3670300" cy="3587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329752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60400" y="5168900"/>
            <a:ext cx="7620000" cy="1295400"/>
          </a:xfrm>
        </p:spPr>
        <p:txBody>
          <a:bodyPr>
            <a:normAutofit fontScale="90000"/>
          </a:bodyPr>
          <a:lstStyle/>
          <a:p>
            <a:pPr algn="l"/>
            <a:r>
              <a:rPr lang="en-US" sz="2800" dirty="0" smtClean="0">
                <a:solidFill>
                  <a:schemeClr val="tx1">
                    <a:lumMod val="75000"/>
                  </a:schemeClr>
                </a:solidFill>
              </a:rPr>
              <a:t>Principals in SSP for their 3</a:t>
            </a:r>
            <a:r>
              <a:rPr lang="en-US" sz="2800" baseline="30000" dirty="0" smtClean="0">
                <a:solidFill>
                  <a:schemeClr val="tx1">
                    <a:lumMod val="75000"/>
                  </a:schemeClr>
                </a:solidFill>
              </a:rPr>
              <a:t>rd</a:t>
            </a:r>
            <a:r>
              <a:rPr lang="en-US" sz="2800" dirty="0" smtClean="0">
                <a:solidFill>
                  <a:schemeClr val="tx1">
                    <a:lumMod val="75000"/>
                  </a:schemeClr>
                </a:solidFill>
              </a:rPr>
              <a:t> year had significantly higher instructional &amp; moral leadership efficacy than those just starting with SSP. </a:t>
            </a:r>
            <a:endParaRPr lang="en-US" sz="2800" dirty="0">
              <a:solidFill>
                <a:schemeClr val="tx1">
                  <a:lumMod val="75000"/>
                </a:schemeClr>
              </a:solidFill>
            </a:endParaRPr>
          </a:p>
        </p:txBody>
      </p:sp>
      <p:graphicFrame>
        <p:nvGraphicFramePr>
          <p:cNvPr id="4" name="Chart 3"/>
          <p:cNvGraphicFramePr>
            <a:graphicFrameLocks/>
          </p:cNvGraphicFramePr>
          <p:nvPr>
            <p:extLst>
              <p:ext uri="{D42A27DB-BD31-4B8C-83A1-F6EECF244321}">
                <p14:modId xmlns:p14="http://schemas.microsoft.com/office/powerpoint/2010/main" xmlns="" val="2961431628"/>
              </p:ext>
            </p:extLst>
          </p:nvPr>
        </p:nvGraphicFramePr>
        <p:xfrm>
          <a:off x="177800" y="152400"/>
          <a:ext cx="8775700" cy="4775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402314081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408372"/>
            <a:ext cx="8597900" cy="1039427"/>
          </a:xfrm>
        </p:spPr>
        <p:txBody>
          <a:bodyPr>
            <a:noAutofit/>
          </a:bodyPr>
          <a:lstStyle/>
          <a:p>
            <a:r>
              <a:rPr lang="en-US" sz="3000" dirty="0"/>
              <a:t>A View From the Inside: School Turnaround Enabling Factors and Persistent Obstacles</a:t>
            </a:r>
          </a:p>
        </p:txBody>
      </p:sp>
      <p:sp>
        <p:nvSpPr>
          <p:cNvPr id="3" name="Rectangle 2"/>
          <p:cNvSpPr/>
          <p:nvPr/>
        </p:nvSpPr>
        <p:spPr>
          <a:xfrm>
            <a:off x="850900" y="2374900"/>
            <a:ext cx="7658100" cy="2677656"/>
          </a:xfrm>
          <a:prstGeom prst="rect">
            <a:avLst/>
          </a:prstGeom>
        </p:spPr>
        <p:txBody>
          <a:bodyPr wrap="square">
            <a:spAutoFit/>
          </a:bodyPr>
          <a:lstStyle/>
          <a:p>
            <a:pPr algn="ctr"/>
            <a:r>
              <a:rPr lang="en-US" sz="2800" dirty="0"/>
              <a:t>Presentation accepted for the 2012 University Council of Educational Administration Annual Convention</a:t>
            </a:r>
          </a:p>
          <a:p>
            <a:pPr algn="ctr"/>
            <a:r>
              <a:rPr lang="en-US" sz="2800" dirty="0"/>
              <a:t>November, 2012 Denver, Colorado</a:t>
            </a:r>
          </a:p>
          <a:p>
            <a:pPr algn="ctr"/>
            <a:endParaRPr lang="en-US" sz="2800" dirty="0"/>
          </a:p>
          <a:p>
            <a:pPr algn="ctr"/>
            <a:r>
              <a:rPr lang="en-US" sz="2800" dirty="0" err="1"/>
              <a:t>Airola</a:t>
            </a:r>
            <a:r>
              <a:rPr lang="en-US" sz="2800" dirty="0"/>
              <a:t>, D. T., &amp; Davis, D.</a:t>
            </a:r>
          </a:p>
        </p:txBody>
      </p:sp>
    </p:spTree>
    <p:extLst>
      <p:ext uri="{BB962C8B-B14F-4D97-AF65-F5344CB8AC3E}">
        <p14:creationId xmlns:p14="http://schemas.microsoft.com/office/powerpoint/2010/main" xmlns="" val="26400204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408372"/>
            <a:ext cx="8686800" cy="1039427"/>
          </a:xfrm>
        </p:spPr>
        <p:txBody>
          <a:bodyPr>
            <a:noAutofit/>
          </a:bodyPr>
          <a:lstStyle/>
          <a:p>
            <a:r>
              <a:rPr lang="en-US" sz="2800" dirty="0"/>
              <a:t>Inside School Turnaround: Instructional Leadership Efficacy and Student Achievement</a:t>
            </a:r>
          </a:p>
        </p:txBody>
      </p:sp>
      <p:sp>
        <p:nvSpPr>
          <p:cNvPr id="3" name="Rectangle 2"/>
          <p:cNvSpPr/>
          <p:nvPr/>
        </p:nvSpPr>
        <p:spPr>
          <a:xfrm>
            <a:off x="1054100" y="2100828"/>
            <a:ext cx="6756400" cy="2677656"/>
          </a:xfrm>
          <a:prstGeom prst="rect">
            <a:avLst/>
          </a:prstGeom>
        </p:spPr>
        <p:txBody>
          <a:bodyPr wrap="square">
            <a:spAutoFit/>
          </a:bodyPr>
          <a:lstStyle/>
          <a:p>
            <a:pPr algn="ctr"/>
            <a:r>
              <a:rPr lang="en-US" sz="2800" dirty="0"/>
              <a:t>Paper submitted for presentation at American Educational Researchers Annual Conference</a:t>
            </a:r>
          </a:p>
          <a:p>
            <a:pPr algn="ctr"/>
            <a:r>
              <a:rPr lang="en-US" sz="2800" dirty="0"/>
              <a:t>April 2013 San Francisco, CA</a:t>
            </a:r>
          </a:p>
          <a:p>
            <a:pPr algn="ctr"/>
            <a:endParaRPr lang="en-US" sz="2800" dirty="0"/>
          </a:p>
          <a:p>
            <a:pPr algn="ctr"/>
            <a:r>
              <a:rPr lang="en-US" sz="2800" dirty="0" err="1"/>
              <a:t>Airola</a:t>
            </a:r>
            <a:r>
              <a:rPr lang="en-US" sz="2800" dirty="0"/>
              <a:t>, D. T., &amp; </a:t>
            </a:r>
            <a:r>
              <a:rPr lang="en-US" sz="2800" dirty="0" err="1"/>
              <a:t>Bengtson</a:t>
            </a:r>
            <a:r>
              <a:rPr lang="en-US" sz="2800" dirty="0"/>
              <a:t>, E. </a:t>
            </a:r>
          </a:p>
        </p:txBody>
      </p:sp>
    </p:spTree>
    <p:extLst>
      <p:ext uri="{BB962C8B-B14F-4D97-AF65-F5344CB8AC3E}">
        <p14:creationId xmlns:p14="http://schemas.microsoft.com/office/powerpoint/2010/main" xmlns="" val="844701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2557" y="858838"/>
            <a:ext cx="8839200" cy="2468562"/>
          </a:xfrm>
        </p:spPr>
        <p:txBody>
          <a:bodyPr>
            <a:noAutofit/>
          </a:bodyPr>
          <a:lstStyle/>
          <a:p>
            <a:r>
              <a:rPr lang="en-US" sz="3600" dirty="0"/>
              <a:t/>
            </a:r>
            <a:br>
              <a:rPr lang="en-US" sz="3600" dirty="0"/>
            </a:br>
            <a:r>
              <a:rPr lang="en-US" sz="3600" dirty="0"/>
              <a:t> </a:t>
            </a:r>
            <a:r>
              <a:rPr lang="en-US" sz="3600" b="1" dirty="0"/>
              <a:t>Models of External Support for School Improvement </a:t>
            </a:r>
            <a:r>
              <a:rPr lang="en-US" sz="3600" dirty="0"/>
              <a:t/>
            </a:r>
            <a:br>
              <a:rPr lang="en-US" sz="3600" dirty="0"/>
            </a:br>
            <a:r>
              <a:rPr lang="en-US" sz="3600" b="1" dirty="0"/>
              <a:t>to Ignite Transformation and Build Capacity for Equity </a:t>
            </a:r>
            <a:r>
              <a:rPr lang="en-US" sz="3600" b="1" dirty="0" smtClean="0"/>
              <a:t>: </a:t>
            </a:r>
            <a:r>
              <a:rPr lang="en-US" sz="3600" dirty="0"/>
              <a:t/>
            </a:r>
            <a:br>
              <a:rPr lang="en-US" sz="3600" dirty="0"/>
            </a:br>
            <a:r>
              <a:rPr lang="en-US" sz="3600" dirty="0"/>
              <a:t> </a:t>
            </a:r>
            <a:r>
              <a:rPr lang="en-US" sz="3600" b="1" dirty="0"/>
              <a:t>The Arkansas Leadership Academy’s School Support Program </a:t>
            </a:r>
            <a:endParaRPr lang="en-US" sz="3600" dirty="0"/>
          </a:p>
        </p:txBody>
      </p:sp>
      <p:sp>
        <p:nvSpPr>
          <p:cNvPr id="3" name="TextBox 2"/>
          <p:cNvSpPr txBox="1"/>
          <p:nvPr/>
        </p:nvSpPr>
        <p:spPr>
          <a:xfrm>
            <a:off x="964557" y="4292600"/>
            <a:ext cx="7315200" cy="2215991"/>
          </a:xfrm>
          <a:prstGeom prst="rect">
            <a:avLst/>
          </a:prstGeom>
          <a:noFill/>
        </p:spPr>
        <p:txBody>
          <a:bodyPr wrap="square" rtlCol="0">
            <a:spAutoFit/>
          </a:bodyPr>
          <a:lstStyle/>
          <a:p>
            <a:pPr algn="ctr"/>
            <a:r>
              <a:rPr lang="en-US" sz="2000" dirty="0" smtClean="0"/>
              <a:t>Symposium </a:t>
            </a:r>
            <a:r>
              <a:rPr lang="en-US" sz="2000" dirty="0"/>
              <a:t>accepted for the </a:t>
            </a:r>
            <a:r>
              <a:rPr lang="en-US" sz="2000" dirty="0" smtClean="0"/>
              <a:t>2013 </a:t>
            </a:r>
            <a:r>
              <a:rPr lang="en-US" sz="2000" dirty="0"/>
              <a:t>University Council of Educational Administration Annual Convention</a:t>
            </a:r>
          </a:p>
          <a:p>
            <a:pPr algn="ctr"/>
            <a:r>
              <a:rPr lang="en-US" sz="2000" dirty="0"/>
              <a:t>November, </a:t>
            </a:r>
            <a:r>
              <a:rPr lang="en-US" sz="2000" dirty="0" smtClean="0"/>
              <a:t>2013</a:t>
            </a:r>
          </a:p>
          <a:p>
            <a:pPr algn="ctr"/>
            <a:r>
              <a:rPr lang="en-US" sz="2000" dirty="0" smtClean="0"/>
              <a:t>Indianapolis, IN</a:t>
            </a:r>
          </a:p>
          <a:p>
            <a:pPr algn="ctr"/>
            <a:endParaRPr lang="en-US" sz="2000" dirty="0" smtClean="0"/>
          </a:p>
          <a:p>
            <a:pPr algn="ctr"/>
            <a:r>
              <a:rPr lang="en-US" sz="2000" dirty="0" err="1"/>
              <a:t>Airola</a:t>
            </a:r>
            <a:r>
              <a:rPr lang="en-US" sz="2000" dirty="0"/>
              <a:t>, D. T., &amp; </a:t>
            </a:r>
            <a:r>
              <a:rPr lang="en-US" sz="2000" dirty="0" smtClean="0"/>
              <a:t>Medeiros, J. </a:t>
            </a:r>
            <a:endParaRPr lang="en-US" sz="2000" dirty="0"/>
          </a:p>
          <a:p>
            <a:pPr algn="ctr"/>
            <a:endParaRPr lang="en-US" dirty="0"/>
          </a:p>
        </p:txBody>
      </p:sp>
    </p:spTree>
    <p:extLst>
      <p:ext uri="{BB962C8B-B14F-4D97-AF65-F5344CB8AC3E}">
        <p14:creationId xmlns:p14="http://schemas.microsoft.com/office/powerpoint/2010/main" xmlns="" val="1489979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 or comments</a:t>
            </a:r>
            <a:endParaRPr lang="en-US" dirty="0"/>
          </a:p>
        </p:txBody>
      </p:sp>
      <p:sp>
        <p:nvSpPr>
          <p:cNvPr id="6" name="Text Placeholder 5"/>
          <p:cNvSpPr>
            <a:spLocks noGrp="1"/>
          </p:cNvSpPr>
          <p:nvPr>
            <p:ph type="body" idx="1"/>
          </p:nvPr>
        </p:nvSpPr>
        <p:spPr/>
        <p:txBody>
          <a:bodyPr/>
          <a:lstStyle/>
          <a:p>
            <a:r>
              <a:rPr lang="en-US" dirty="0" smtClean="0"/>
              <a:t>Contact information</a:t>
            </a:r>
            <a:endParaRPr lang="en-US" dirty="0"/>
          </a:p>
        </p:txBody>
      </p:sp>
      <p:sp>
        <p:nvSpPr>
          <p:cNvPr id="7" name="TextBox 6"/>
          <p:cNvSpPr txBox="1"/>
          <p:nvPr/>
        </p:nvSpPr>
        <p:spPr>
          <a:xfrm>
            <a:off x="2468879" y="5440680"/>
            <a:ext cx="4520789" cy="1200329"/>
          </a:xfrm>
          <a:prstGeom prst="rect">
            <a:avLst/>
          </a:prstGeom>
          <a:noFill/>
        </p:spPr>
        <p:txBody>
          <a:bodyPr wrap="none" rtlCol="0">
            <a:spAutoFit/>
          </a:bodyPr>
          <a:lstStyle/>
          <a:p>
            <a:r>
              <a:rPr lang="en-US" dirty="0" smtClean="0"/>
              <a:t>Academy Main Office 479-575-3030</a:t>
            </a:r>
          </a:p>
          <a:p>
            <a:r>
              <a:rPr lang="en-US" dirty="0" smtClean="0"/>
              <a:t>David Cook </a:t>
            </a:r>
            <a:r>
              <a:rPr lang="en-US" dirty="0" smtClean="0">
                <a:solidFill>
                  <a:srgbClr val="0070C0"/>
                </a:solidFill>
                <a:hlinkClick r:id="rId3"/>
              </a:rPr>
              <a:t>cookdavidd@yahoo.com</a:t>
            </a:r>
            <a:r>
              <a:rPr lang="en-US" dirty="0" smtClean="0">
                <a:solidFill>
                  <a:srgbClr val="0070C0"/>
                </a:solidFill>
              </a:rPr>
              <a:t> </a:t>
            </a:r>
          </a:p>
          <a:p>
            <a:r>
              <a:rPr lang="en-US" dirty="0" smtClean="0"/>
              <a:t>Belinda Akin  </a:t>
            </a:r>
            <a:r>
              <a:rPr lang="en-US" dirty="0" smtClean="0">
                <a:hlinkClick r:id="rId4"/>
              </a:rPr>
              <a:t>bakin@uark.edu</a:t>
            </a:r>
            <a:endParaRPr lang="en-US" dirty="0" smtClean="0"/>
          </a:p>
          <a:p>
            <a:r>
              <a:rPr lang="en-US" dirty="0" smtClean="0"/>
              <a:t>Jennifer Medeiros </a:t>
            </a:r>
            <a:r>
              <a:rPr lang="en-US" dirty="0" smtClean="0">
                <a:hlinkClick r:id="rId5"/>
              </a:rPr>
              <a:t>jrt004@uark.edu</a:t>
            </a:r>
            <a:r>
              <a:rPr lang="en-US" dirty="0" smtClean="0"/>
              <a:t>  </a:t>
            </a:r>
            <a:endParaRPr lang="en-US" dirty="0"/>
          </a:p>
        </p:txBody>
      </p:sp>
    </p:spTree>
    <p:extLst>
      <p:ext uri="{BB962C8B-B14F-4D97-AF65-F5344CB8AC3E}">
        <p14:creationId xmlns:p14="http://schemas.microsoft.com/office/powerpoint/2010/main" xmlns="" val="1818265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Division of Report</a:t>
            </a:r>
            <a:endParaRPr lang="en-US" dirty="0"/>
          </a:p>
        </p:txBody>
      </p:sp>
      <p:sp>
        <p:nvSpPr>
          <p:cNvPr id="3" name="Content Placeholder 2"/>
          <p:cNvSpPr>
            <a:spLocks noGrp="1"/>
          </p:cNvSpPr>
          <p:nvPr>
            <p:ph idx="1"/>
          </p:nvPr>
        </p:nvSpPr>
        <p:spPr/>
        <p:txBody>
          <a:bodyPr/>
          <a:lstStyle/>
          <a:p>
            <a:pPr marL="114300" indent="0">
              <a:buNone/>
            </a:pPr>
            <a:endParaRPr lang="en-US" dirty="0"/>
          </a:p>
          <a:p>
            <a:r>
              <a:rPr lang="en-US" dirty="0" smtClean="0"/>
              <a:t>Work of the Leadership Coordination Council</a:t>
            </a:r>
          </a:p>
          <a:p>
            <a:pPr marL="114300" indent="0">
              <a:buNone/>
            </a:pPr>
            <a:r>
              <a:rPr lang="en-US" dirty="0" smtClean="0"/>
              <a:t>(Act 222; Section 1)</a:t>
            </a:r>
          </a:p>
          <a:p>
            <a:endParaRPr lang="en-US" dirty="0"/>
          </a:p>
          <a:p>
            <a:endParaRPr lang="en-US" dirty="0" smtClean="0"/>
          </a:p>
          <a:p>
            <a:r>
              <a:rPr lang="en-US" dirty="0" smtClean="0"/>
              <a:t>Work of the Arkansas Leadership Academy</a:t>
            </a:r>
          </a:p>
          <a:p>
            <a:pPr marL="114300" indent="0">
              <a:buNone/>
            </a:pPr>
            <a:r>
              <a:rPr lang="en-US" dirty="0" smtClean="0"/>
              <a:t>(Act 222; Section 2)</a:t>
            </a:r>
            <a:endParaRPr lang="en-US" dirty="0"/>
          </a:p>
        </p:txBody>
      </p:sp>
    </p:spTree>
    <p:extLst>
      <p:ext uri="{BB962C8B-B14F-4D97-AF65-F5344CB8AC3E}">
        <p14:creationId xmlns:p14="http://schemas.microsoft.com/office/powerpoint/2010/main" xmlns="" val="2593392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7000" y="139700"/>
            <a:ext cx="8953500" cy="6604000"/>
          </a:xfrm>
          <a:ln w="38100"/>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oAutofit/>
          </a:bodyPr>
          <a:lstStyle/>
          <a:p>
            <a:endParaRPr lang="en-US" sz="4000" dirty="0" smtClean="0">
              <a:latin typeface="Bookman Old Style" pitchFamily="18" charset="0"/>
            </a:endParaRPr>
          </a:p>
          <a:p>
            <a:endParaRPr lang="en-US" sz="4000" dirty="0">
              <a:latin typeface="Bookman Old Style" pitchFamily="18" charset="0"/>
            </a:endParaRPr>
          </a:p>
          <a:p>
            <a:endParaRPr lang="en-US" sz="4000" dirty="0" smtClean="0">
              <a:latin typeface="Bookman Old Style" pitchFamily="18" charset="0"/>
            </a:endParaRPr>
          </a:p>
          <a:p>
            <a:endParaRPr lang="en-US" sz="4000" dirty="0">
              <a:latin typeface="Bookman Old Style" pitchFamily="18" charset="0"/>
            </a:endParaRPr>
          </a:p>
          <a:p>
            <a:endParaRPr lang="en-US" sz="4000" dirty="0" smtClean="0">
              <a:latin typeface="Bookman Old Style" pitchFamily="18" charset="0"/>
            </a:endParaRPr>
          </a:p>
          <a:p>
            <a:endParaRPr lang="en-US" sz="4000" dirty="0" smtClean="0">
              <a:latin typeface="Bookman Old Style" pitchFamily="18" charset="0"/>
            </a:endParaRPr>
          </a:p>
          <a:p>
            <a:r>
              <a:rPr lang="en-US" sz="4000" dirty="0" smtClean="0">
                <a:effectLst>
                  <a:innerShdw blurRad="114300">
                    <a:prstClr val="black"/>
                  </a:innerShdw>
                </a:effectLst>
                <a:latin typeface="Bookman Old Style" pitchFamily="18" charset="0"/>
              </a:rPr>
              <a:t>The </a:t>
            </a:r>
            <a:r>
              <a:rPr lang="en-US" sz="4000" dirty="0">
                <a:effectLst>
                  <a:innerShdw blurRad="114300">
                    <a:prstClr val="black"/>
                  </a:innerShdw>
                </a:effectLst>
                <a:latin typeface="Bookman Old Style" pitchFamily="18" charset="0"/>
              </a:rPr>
              <a:t/>
            </a:r>
            <a:br>
              <a:rPr lang="en-US" sz="4000" dirty="0">
                <a:effectLst>
                  <a:innerShdw blurRad="114300">
                    <a:prstClr val="black"/>
                  </a:innerShdw>
                </a:effectLst>
                <a:latin typeface="Bookman Old Style" pitchFamily="18" charset="0"/>
              </a:rPr>
            </a:br>
            <a:r>
              <a:rPr lang="en-US" sz="4000" dirty="0">
                <a:effectLst>
                  <a:innerShdw blurRad="114300">
                    <a:prstClr val="black"/>
                  </a:innerShdw>
                </a:effectLst>
                <a:latin typeface="Bookman Old Style" pitchFamily="18" charset="0"/>
              </a:rPr>
              <a:t>Arkansas Leadership Academy</a:t>
            </a:r>
            <a:r>
              <a:rPr lang="en-US" sz="4000" dirty="0"/>
              <a:t/>
            </a:r>
            <a:br>
              <a:rPr lang="en-US" sz="4000" dirty="0"/>
            </a:br>
            <a:r>
              <a:rPr lang="en-US" sz="4000" dirty="0"/>
              <a:t/>
            </a:r>
            <a:br>
              <a:rPr lang="en-US" sz="4000" dirty="0"/>
            </a:br>
            <a:endParaRPr lang="en-US" sz="4000" dirty="0"/>
          </a:p>
        </p:txBody>
      </p:sp>
      <p:pic>
        <p:nvPicPr>
          <p:cNvPr id="8" name="Picture 7"/>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746899" y="457200"/>
            <a:ext cx="3581400" cy="4267200"/>
          </a:xfrm>
          <a:prstGeom prst="rect">
            <a:avLst/>
          </a:prstGeom>
          <a:noFill/>
          <a:ln>
            <a:noFill/>
          </a:ln>
        </p:spPr>
      </p:pic>
    </p:spTree>
    <p:extLst>
      <p:ext uri="{BB962C8B-B14F-4D97-AF65-F5344CB8AC3E}">
        <p14:creationId xmlns:p14="http://schemas.microsoft.com/office/powerpoint/2010/main" xmlns="" val="2950402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Who we are</a:t>
            </a: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a:t>Arkansas Leadership Academy School Support Program (SSP) works with schools and districts to build leadership capacity within their educational systems that improve student achievement and sustain high levels of expectation and attainment for all students. </a:t>
            </a:r>
          </a:p>
          <a:p>
            <a:r>
              <a:rPr lang="en-US" dirty="0"/>
              <a:t>The Academy works in collaboration with 50 partners from around the state, including the </a:t>
            </a:r>
            <a:r>
              <a:rPr lang="en-US" dirty="0" smtClean="0"/>
              <a:t>Arkansas </a:t>
            </a:r>
            <a:r>
              <a:rPr lang="en-US" dirty="0"/>
              <a:t>Department of Education, to provide support with proven methods for empowering educators in their efforts to improve the lives of students. </a:t>
            </a:r>
          </a:p>
        </p:txBody>
      </p:sp>
    </p:spTree>
    <p:extLst>
      <p:ext uri="{BB962C8B-B14F-4D97-AF65-F5344CB8AC3E}">
        <p14:creationId xmlns:p14="http://schemas.microsoft.com/office/powerpoint/2010/main" xmlns="" val="2279507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a:xfrm>
            <a:off x="457200" y="1600201"/>
            <a:ext cx="8458200" cy="4495800"/>
          </a:xfrm>
        </p:spPr>
        <p:txBody>
          <a:bodyPr>
            <a:normAutofit/>
          </a:bodyPr>
          <a:lstStyle/>
          <a:p>
            <a:r>
              <a:rPr lang="en-US" dirty="0"/>
              <a:t>The Academy, through the use of research and best practices, designs creative and innovative approaches to establish learning communities in public schools by developing human resources and by modeling and advocating collaboration, support, shared decision making, team learning, risk taking, and problem solving. Partners commit to changing their organizations to support </a:t>
            </a:r>
            <a:r>
              <a:rPr lang="en-US" b="1" i="1" u="sng" dirty="0"/>
              <a:t>system improvement.</a:t>
            </a:r>
          </a:p>
        </p:txBody>
      </p:sp>
    </p:spTree>
    <p:extLst>
      <p:ext uri="{BB962C8B-B14F-4D97-AF65-F5344CB8AC3E}">
        <p14:creationId xmlns:p14="http://schemas.microsoft.com/office/powerpoint/2010/main" xmlns="" val="934099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Academy Mission</a:t>
            </a:r>
            <a:endParaRPr lang="en-US" dirty="0"/>
          </a:p>
        </p:txBody>
      </p:sp>
      <p:sp>
        <p:nvSpPr>
          <p:cNvPr id="3" name="Content Placeholder 2"/>
          <p:cNvSpPr>
            <a:spLocks noGrp="1"/>
          </p:cNvSpPr>
          <p:nvPr>
            <p:ph idx="1"/>
          </p:nvPr>
        </p:nvSpPr>
        <p:spPr/>
        <p:txBody>
          <a:bodyPr>
            <a:noAutofit/>
          </a:bodyPr>
          <a:lstStyle/>
          <a:p>
            <a:pPr marL="0" indent="0">
              <a:buNone/>
            </a:pPr>
            <a:endParaRPr lang="en-US" sz="3200" dirty="0"/>
          </a:p>
          <a:p>
            <a:pPr marL="0" indent="0">
              <a:buNone/>
            </a:pPr>
            <a:r>
              <a:rPr lang="en-US" sz="3200" i="1" dirty="0"/>
              <a:t>“To develop and sustain a cadre of leaders in public </a:t>
            </a:r>
            <a:r>
              <a:rPr lang="en-US" sz="3200" i="1" dirty="0" smtClean="0"/>
              <a:t>education </a:t>
            </a:r>
            <a:r>
              <a:rPr lang="en-US" sz="3200" i="1" dirty="0"/>
              <a:t>in Arkansas through </a:t>
            </a:r>
            <a:r>
              <a:rPr lang="en-US" sz="3200" i="1" dirty="0" smtClean="0"/>
              <a:t>collaborative </a:t>
            </a:r>
            <a:r>
              <a:rPr lang="en-US" sz="3200" i="1" dirty="0"/>
              <a:t>governance by </a:t>
            </a:r>
            <a:r>
              <a:rPr lang="en-US" sz="3200" i="1" dirty="0" smtClean="0"/>
              <a:t>Academy </a:t>
            </a:r>
            <a:r>
              <a:rPr lang="en-US" sz="3200" i="1" dirty="0"/>
              <a:t>partners, resulting in expanded vision, </a:t>
            </a:r>
            <a:r>
              <a:rPr lang="en-US" sz="3200" i="1" dirty="0" smtClean="0"/>
              <a:t>statewide system </a:t>
            </a:r>
            <a:r>
              <a:rPr lang="en-US" sz="3200" i="1" dirty="0"/>
              <a:t>change initiatives, synergy among stakeholders, </a:t>
            </a:r>
            <a:r>
              <a:rPr lang="en-US" sz="3200" i="1" dirty="0" smtClean="0"/>
              <a:t>and </a:t>
            </a:r>
            <a:r>
              <a:rPr lang="en-US" sz="3200" i="1" dirty="0"/>
              <a:t>leadership </a:t>
            </a:r>
            <a:r>
              <a:rPr lang="en-US" sz="3200" i="1" dirty="0" smtClean="0"/>
              <a:t>development </a:t>
            </a:r>
            <a:r>
              <a:rPr lang="en-US" sz="3200" i="1" dirty="0"/>
              <a:t>institutes.” </a:t>
            </a:r>
            <a:endParaRPr lang="en-US" sz="3200" dirty="0"/>
          </a:p>
        </p:txBody>
      </p:sp>
    </p:spTree>
    <p:extLst>
      <p:ext uri="{BB962C8B-B14F-4D97-AF65-F5344CB8AC3E}">
        <p14:creationId xmlns:p14="http://schemas.microsoft.com/office/powerpoint/2010/main" xmlns="" val="6163832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Noteworthy</a:t>
            </a:r>
            <a:endParaRPr lang="en-US" sz="5400" dirty="0"/>
          </a:p>
        </p:txBody>
      </p:sp>
      <p:sp>
        <p:nvSpPr>
          <p:cNvPr id="3" name="Content Placeholder 2"/>
          <p:cNvSpPr>
            <a:spLocks noGrp="1"/>
          </p:cNvSpPr>
          <p:nvPr>
            <p:ph idx="1"/>
          </p:nvPr>
        </p:nvSpPr>
        <p:spPr/>
        <p:txBody>
          <a:bodyPr>
            <a:normAutofit/>
          </a:bodyPr>
          <a:lstStyle/>
          <a:p>
            <a:pPr marL="0" indent="0">
              <a:buNone/>
            </a:pPr>
            <a:r>
              <a:rPr lang="en-US" sz="4000" dirty="0"/>
              <a:t>“</a:t>
            </a:r>
            <a:r>
              <a:rPr lang="en-US" sz="4000" dirty="0" smtClean="0"/>
              <a:t>Arkansas Leadership Academy had the best record for getting schools back on track</a:t>
            </a:r>
            <a:r>
              <a:rPr lang="en-US" sz="4000" dirty="0"/>
              <a:t>.” (p. </a:t>
            </a:r>
            <a:r>
              <a:rPr lang="en-US" sz="4000" dirty="0" smtClean="0"/>
              <a:t>28) </a:t>
            </a:r>
          </a:p>
          <a:p>
            <a:pPr marL="0" indent="0">
              <a:buNone/>
            </a:pPr>
            <a:endParaRPr lang="en-US" dirty="0" smtClean="0"/>
          </a:p>
          <a:p>
            <a:pPr marL="0" indent="0">
              <a:buNone/>
            </a:pPr>
            <a:r>
              <a:rPr lang="en-US" sz="2800" i="1" dirty="0" smtClean="0"/>
              <a:t>Review </a:t>
            </a:r>
            <a:r>
              <a:rPr lang="en-US" sz="2800" i="1" dirty="0"/>
              <a:t>of School </a:t>
            </a:r>
            <a:r>
              <a:rPr lang="en-US" sz="2800" i="1" dirty="0" smtClean="0"/>
              <a:t>Improvement Consulting Expenditures </a:t>
            </a:r>
            <a:r>
              <a:rPr lang="en-US" sz="2800" i="1" dirty="0"/>
              <a:t>and </a:t>
            </a:r>
            <a:r>
              <a:rPr lang="en-US" sz="2800" i="1" dirty="0" smtClean="0"/>
              <a:t>Results Presented </a:t>
            </a:r>
            <a:r>
              <a:rPr lang="en-US" sz="2800" i="1" dirty="0"/>
              <a:t>by the </a:t>
            </a:r>
            <a:r>
              <a:rPr lang="en-US" sz="2800" i="1" dirty="0" smtClean="0"/>
              <a:t>Bureau of </a:t>
            </a:r>
            <a:r>
              <a:rPr lang="en-US" sz="2800" i="1" dirty="0"/>
              <a:t>Legislative Research </a:t>
            </a:r>
            <a:r>
              <a:rPr lang="en-US" sz="2800" i="1" dirty="0" smtClean="0"/>
              <a:t>to the </a:t>
            </a:r>
            <a:r>
              <a:rPr lang="en-US" sz="2800" i="1" dirty="0"/>
              <a:t>Joint </a:t>
            </a:r>
            <a:r>
              <a:rPr lang="en-US" sz="2800" i="1" dirty="0" smtClean="0"/>
              <a:t>Education Committee February </a:t>
            </a:r>
            <a:r>
              <a:rPr lang="en-US" sz="2800" i="1" dirty="0"/>
              <a:t>7, 2012</a:t>
            </a:r>
          </a:p>
        </p:txBody>
      </p:sp>
    </p:spTree>
    <p:extLst>
      <p:ext uri="{BB962C8B-B14F-4D97-AF65-F5344CB8AC3E}">
        <p14:creationId xmlns:p14="http://schemas.microsoft.com/office/powerpoint/2010/main" xmlns="" val="42890707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44500" y="3073401"/>
            <a:ext cx="6954705" cy="1372834"/>
          </a:xfrm>
        </p:spPr>
        <p:txBody>
          <a:bodyPr/>
          <a:lstStyle/>
          <a:p>
            <a:r>
              <a:rPr lang="en-US" sz="3600" dirty="0" smtClean="0"/>
              <a:t>School Support program</a:t>
            </a:r>
            <a:r>
              <a:rPr lang="en-US" dirty="0" smtClean="0"/>
              <a:t> </a:t>
            </a:r>
            <a:r>
              <a:rPr lang="en-US" sz="2800" dirty="0" smtClean="0"/>
              <a:t>Purpose and objectives</a:t>
            </a:r>
            <a:endParaRPr lang="en-US" sz="2800" dirty="0"/>
          </a:p>
        </p:txBody>
      </p:sp>
    </p:spTree>
    <p:extLst>
      <p:ext uri="{BB962C8B-B14F-4D97-AF65-F5344CB8AC3E}">
        <p14:creationId xmlns:p14="http://schemas.microsoft.com/office/powerpoint/2010/main" xmlns="" val="290102565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Custom 1">
      <a:dk1>
        <a:sysClr val="windowText" lastClr="000000"/>
      </a:dk1>
      <a:lt1>
        <a:sysClr val="window" lastClr="FFFFFF"/>
      </a:lt1>
      <a:dk2>
        <a:srgbClr val="40382C"/>
      </a:dk2>
      <a:lt2>
        <a:srgbClr val="E1DEBA"/>
      </a:lt2>
      <a:accent1>
        <a:srgbClr val="47534C"/>
      </a:accent1>
      <a:accent2>
        <a:srgbClr val="6B7C72"/>
      </a:accent2>
      <a:accent3>
        <a:srgbClr val="3C3538"/>
      </a:accent3>
      <a:accent4>
        <a:srgbClr val="595959"/>
      </a:accent4>
      <a:accent5>
        <a:srgbClr val="999900"/>
      </a:accent5>
      <a:accent6>
        <a:srgbClr val="786C71"/>
      </a:accent6>
      <a:hlink>
        <a:srgbClr val="4FA779"/>
      </a:hlink>
      <a:folHlink>
        <a:srgbClr val="7F7F7F"/>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IconOverlay xmlns="http://schemas.microsoft.com/sharepoint/v4" xsi:nil="true"/>
  </documentManagement>
</p:properties>
</file>

<file path=customXml/itemProps1.xml><?xml version="1.0" encoding="utf-8"?>
<ds:datastoreItem xmlns:ds="http://schemas.openxmlformats.org/officeDocument/2006/customXml" ds:itemID="{F9F20977-054A-4D9C-ACAC-7053C8D97121}"/>
</file>

<file path=customXml/itemProps2.xml><?xml version="1.0" encoding="utf-8"?>
<ds:datastoreItem xmlns:ds="http://schemas.openxmlformats.org/officeDocument/2006/customXml" ds:itemID="{E1444E06-AB4B-4E58-8D64-AA40739D8F1A}"/>
</file>

<file path=customXml/itemProps3.xml><?xml version="1.0" encoding="utf-8"?>
<ds:datastoreItem xmlns:ds="http://schemas.openxmlformats.org/officeDocument/2006/customXml" ds:itemID="{61361CEF-41FA-4DC3-94FD-829CA093318E}"/>
</file>

<file path=docProps/app.xml><?xml version="1.0" encoding="utf-8"?>
<Properties xmlns="http://schemas.openxmlformats.org/officeDocument/2006/extended-properties" xmlns:vt="http://schemas.openxmlformats.org/officeDocument/2006/docPropsVTypes">
  <Template>Apothecary.thmx</Template>
  <TotalTime>1101</TotalTime>
  <Words>1700</Words>
  <Application>Microsoft Office PowerPoint</Application>
  <PresentationFormat>On-screen Show (4:3)</PresentationFormat>
  <Paragraphs>147</Paragraphs>
  <Slides>27</Slides>
  <Notes>18</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Apothecary</vt:lpstr>
      <vt:lpstr>A report to the  Arkansas Joint Education Committee</vt:lpstr>
      <vt:lpstr>ACT 222 of 2009:  An Act to Strengthen the system of Arkansas Educational Leadership Development</vt:lpstr>
      <vt:lpstr>Division of Report</vt:lpstr>
      <vt:lpstr>Slide 4</vt:lpstr>
      <vt:lpstr>Who we are</vt:lpstr>
      <vt:lpstr>Purpose</vt:lpstr>
      <vt:lpstr>Academy Mission</vt:lpstr>
      <vt:lpstr>Noteworthy</vt:lpstr>
      <vt:lpstr>School Support program Purpose and objectives</vt:lpstr>
      <vt:lpstr>Purpose of school support</vt:lpstr>
      <vt:lpstr>Objectives </vt:lpstr>
      <vt:lpstr>Continued…</vt:lpstr>
      <vt:lpstr>School Support Program Outcomes</vt:lpstr>
      <vt:lpstr>Results for Current Schools With 4 Years SSP</vt:lpstr>
      <vt:lpstr>Results for All SSP Schools over 4 years</vt:lpstr>
      <vt:lpstr>Beating the Odds</vt:lpstr>
      <vt:lpstr>ALA Academic Activity</vt:lpstr>
      <vt:lpstr>Master Principal Program: Reflective Practice &amp; Peer Support Networks</vt:lpstr>
      <vt:lpstr>Principals’ Sense of Efficacy: The Influence of the Arkansas Leadership Academy</vt:lpstr>
      <vt:lpstr>Leadership efficacy</vt:lpstr>
      <vt:lpstr>How confident is a leader in their ability to achieve leadership tasks and persist through challenges and obstacles?</vt:lpstr>
      <vt:lpstr>What we are learning about leadership efficacy development?</vt:lpstr>
      <vt:lpstr>Principals in SSP for their 3rd year had significantly higher instructional &amp; moral leadership efficacy than those just starting with SSP. </vt:lpstr>
      <vt:lpstr>A View From the Inside: School Turnaround Enabling Factors and Persistent Obstacles</vt:lpstr>
      <vt:lpstr>Inside School Turnaround: Instructional Leadership Efficacy and Student Achievement</vt:lpstr>
      <vt:lpstr>  Models of External Support for School Improvement  to Ignite Transformation and Build Capacity for Equity :   The Arkansas Leadership Academy’s School Support Program </vt:lpstr>
      <vt:lpstr>Questions or comments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 Evaluation</dc:title>
  <dc:creator>Karen L. Cushman (ADE)</dc:creator>
  <cp:lastModifiedBy>Juanita C. Giles</cp:lastModifiedBy>
  <cp:revision>37</cp:revision>
  <cp:lastPrinted>2013-10-04T15:30:15Z</cp:lastPrinted>
  <dcterms:created xsi:type="dcterms:W3CDTF">2012-08-10T00:45:13Z</dcterms:created>
  <dcterms:modified xsi:type="dcterms:W3CDTF">2013-10-10T18:04:38Z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Order">
    <vt:r8>2242000</vt:r8>
  </property>
  <property fmtid="{D5CDD505-2E9C-101B-9397-08002B2CF9AE}" pid="4" name="TemplateUrl">
    <vt:lpwstr/>
  </property>
  <property fmtid="{D5CDD505-2E9C-101B-9397-08002B2CF9AE}" pid="5" name="_SourceUrl">
    <vt:lpwstr/>
  </property>
  <property fmtid="{D5CDD505-2E9C-101B-9397-08002B2CF9AE}" pid="6" name="_SharedFileIndex">
    <vt:lpwstr/>
  </property>
  <property fmtid="{D5CDD505-2E9C-101B-9397-08002B2CF9AE}" pid="7" name="xd_Signature">
    <vt:bool>false</vt:bool>
  </property>
  <property fmtid="{D5CDD505-2E9C-101B-9397-08002B2CF9AE}" pid="8" name="xd_ProgID">
    <vt:lpwstr/>
  </property>
  <property fmtid="{D5CDD505-2E9C-101B-9397-08002B2CF9AE}" pid="9" name="URL">
    <vt:lpwstr/>
  </property>
</Properties>
</file>