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57" r:id="rId4"/>
    <p:sldId id="258" r:id="rId5"/>
    <p:sldId id="275" r:id="rId6"/>
    <p:sldId id="276" r:id="rId7"/>
    <p:sldId id="260" r:id="rId8"/>
    <p:sldId id="265" r:id="rId9"/>
    <p:sldId id="273" r:id="rId10"/>
    <p:sldId id="274" r:id="rId11"/>
    <p:sldId id="268" r:id="rId12"/>
    <p:sldId id="277" r:id="rId13"/>
    <p:sldId id="278" r:id="rId1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title>
      <c:tx>
        <c:rich>
          <a:bodyPr/>
          <a:lstStyle/>
          <a:p>
            <a:pPr>
              <a:defRPr/>
            </a:pPr>
            <a:r>
              <a:rPr lang="en-US"/>
              <a:t>Career Coach Program Funding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TANF Funds </c:v>
                </c:pt>
                <c:pt idx="1">
                  <c:v>Winthrop Rockefeller Foundation Funds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Average </a:t>
            </a:r>
          </a:p>
          <a:p>
            <a:pPr>
              <a:defRPr/>
            </a:pPr>
            <a:r>
              <a:rPr lang="en-US" dirty="0" smtClean="0"/>
              <a:t>College </a:t>
            </a:r>
            <a:r>
              <a:rPr lang="en-US" dirty="0"/>
              <a:t>Going </a:t>
            </a:r>
            <a:r>
              <a:rPr lang="en-US" dirty="0" smtClean="0"/>
              <a:t>Rate </a:t>
            </a:r>
          </a:p>
          <a:p>
            <a:pPr>
              <a:defRPr/>
            </a:pPr>
            <a:r>
              <a:rPr lang="en-US" dirty="0" smtClean="0"/>
              <a:t>for All</a:t>
            </a:r>
            <a:r>
              <a:rPr lang="en-US" baseline="0" dirty="0" smtClean="0"/>
              <a:t> 21 Counties</a:t>
            </a:r>
            <a:endParaRPr lang="en-US" dirty="0"/>
          </a:p>
        </c:rich>
      </c:tx>
      <c:layout>
        <c:manualLayout>
          <c:xMode val="edge"/>
          <c:yMode val="edge"/>
          <c:x val="0.17994173228346469"/>
          <c:y val="8.0940352695993614E-3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Prior to Career Coach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Fall 2009</c:v>
                </c:pt>
                <c:pt idx="1">
                  <c:v>Fall 2010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33.1</c:v>
                </c:pt>
                <c:pt idx="1">
                  <c:v>51.730000000000011</c:v>
                </c:pt>
              </c:numCache>
            </c:numRef>
          </c:val>
        </c:ser>
        <c:dLbls/>
        <c:gapWidth val="75"/>
        <c:overlap val="-25"/>
        <c:axId val="138208000"/>
        <c:axId val="138209536"/>
      </c:barChart>
      <c:catAx>
        <c:axId val="138208000"/>
        <c:scaling>
          <c:orientation val="minMax"/>
        </c:scaling>
        <c:axPos val="b"/>
        <c:majorTickMark val="none"/>
        <c:tickLblPos val="nextTo"/>
        <c:crossAx val="138209536"/>
        <c:crosses val="autoZero"/>
        <c:auto val="1"/>
        <c:lblAlgn val="ctr"/>
        <c:lblOffset val="100"/>
      </c:catAx>
      <c:valAx>
        <c:axId val="1382095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382080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/>
              <a:t>Average ACT Score </a:t>
            </a:r>
          </a:p>
          <a:p>
            <a:pPr>
              <a:defRPr/>
            </a:pPr>
            <a:r>
              <a:rPr lang="en-US" dirty="0"/>
              <a:t>for All 21 </a:t>
            </a:r>
            <a:r>
              <a:rPr lang="en-US" dirty="0" smtClean="0"/>
              <a:t>Counties*</a:t>
            </a:r>
            <a:endParaRPr lang="en-US" dirty="0"/>
          </a:p>
        </c:rich>
      </c:tx>
      <c:layout>
        <c:manualLayout>
          <c:xMode val="edge"/>
          <c:yMode val="edge"/>
          <c:x val="0.56474530961407621"/>
          <c:y val="1.5625E-2"/>
        </c:manualLayout>
      </c:layout>
    </c:title>
    <c:plotArea>
      <c:layout>
        <c:manualLayout>
          <c:layoutTarget val="inner"/>
          <c:xMode val="edge"/>
          <c:yMode val="edge"/>
          <c:x val="0.46298872363176841"/>
          <c:y val="0.19199229002624676"/>
          <c:w val="0.52003596772625627"/>
          <c:h val="0.710420767716535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Fall 2010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Fall 2009</c:v>
                </c:pt>
                <c:pt idx="1">
                  <c:v>Fall 2011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19.600000000000001</c:v>
                </c:pt>
                <c:pt idx="1">
                  <c:v>20.279999999999994</c:v>
                </c:pt>
              </c:numCache>
            </c:numRef>
          </c:val>
        </c:ser>
        <c:dLbls/>
        <c:gapWidth val="75"/>
        <c:overlap val="-25"/>
        <c:axId val="138758400"/>
        <c:axId val="138764288"/>
      </c:barChart>
      <c:catAx>
        <c:axId val="138758400"/>
        <c:scaling>
          <c:orientation val="minMax"/>
        </c:scaling>
        <c:axPos val="b"/>
        <c:majorTickMark val="none"/>
        <c:tickLblPos val="nextTo"/>
        <c:crossAx val="138764288"/>
        <c:crosses val="autoZero"/>
        <c:auto val="1"/>
        <c:lblAlgn val="ctr"/>
        <c:lblOffset val="100"/>
      </c:catAx>
      <c:valAx>
        <c:axId val="1387642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38758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/>
              <a:t>Average Remediation Rate for all 21 </a:t>
            </a:r>
            <a:r>
              <a:rPr lang="en-US" dirty="0" smtClean="0"/>
              <a:t>Counties</a:t>
            </a:r>
            <a:endParaRPr lang="en-US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Fall 2010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Fall 2009</c:v>
                </c:pt>
                <c:pt idx="1">
                  <c:v>Fall 2011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68.489999999999995</c:v>
                </c:pt>
                <c:pt idx="1">
                  <c:v>63.46</c:v>
                </c:pt>
              </c:numCache>
            </c:numRef>
          </c:val>
        </c:ser>
        <c:dLbls/>
        <c:axId val="138846208"/>
        <c:axId val="138847744"/>
      </c:barChart>
      <c:catAx>
        <c:axId val="138846208"/>
        <c:scaling>
          <c:orientation val="minMax"/>
        </c:scaling>
        <c:axPos val="b"/>
        <c:tickLblPos val="nextTo"/>
        <c:crossAx val="138847744"/>
        <c:crosses val="autoZero"/>
        <c:auto val="1"/>
        <c:lblAlgn val="ctr"/>
        <c:lblOffset val="100"/>
      </c:catAx>
      <c:valAx>
        <c:axId val="138847744"/>
        <c:scaling>
          <c:orientation val="minMax"/>
        </c:scaling>
        <c:axPos val="l"/>
        <c:majorGridlines/>
        <c:numFmt formatCode="General" sourceLinked="1"/>
        <c:tickLblPos val="nextTo"/>
        <c:crossAx val="138846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21F172D8-7AA1-43C3-9FB3-B6DBD2FC61DD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E869487-2F70-44EA-A1A7-1F8DA6575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0531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5D00BD5-03C4-4F24-B495-DB83B8BBA687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5F3ED52-453F-4947-BA4B-27C4B3601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187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3105280-EB22-4942-BDF7-2373BD84B9EB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2E8D777-9AEE-40B2-9A53-86112D2773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845288"/>
            <a:ext cx="569738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458200" cy="1524000"/>
          </a:xfrm>
        </p:spPr>
        <p:txBody>
          <a:bodyPr/>
          <a:lstStyle/>
          <a:p>
            <a:r>
              <a:rPr lang="en-US" sz="2800" b="1" dirty="0" smtClean="0"/>
              <a:t>Arkansas Works’ Career Coach Program:  </a:t>
            </a:r>
            <a:r>
              <a:rPr lang="en-US" sz="2800" dirty="0" smtClean="0"/>
              <a:t>an effective college and career </a:t>
            </a:r>
            <a:br>
              <a:rPr lang="en-US" sz="2800" dirty="0" smtClean="0"/>
            </a:br>
            <a:r>
              <a:rPr lang="en-US" sz="2800" dirty="0" smtClean="0"/>
              <a:t>planning model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RKANSASWORK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8540" y="5817088"/>
            <a:ext cx="12754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40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What Have Career Coaches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Accomplished</a:t>
            </a:r>
            <a:r>
              <a:rPr lang="en-US" dirty="0"/>
              <a:t>?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61184437"/>
              </p:ext>
            </p:extLst>
          </p:nvPr>
        </p:nvGraphicFramePr>
        <p:xfrm>
          <a:off x="4495800" y="1905000"/>
          <a:ext cx="419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1769830"/>
            <a:ext cx="4267200" cy="5088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u="sng" dirty="0" smtClean="0"/>
              <a:t>2011 ACT </a:t>
            </a:r>
            <a:r>
              <a:rPr lang="en-US" sz="4600" b="1" u="sng" dirty="0"/>
              <a:t>Academy:  </a:t>
            </a:r>
            <a:r>
              <a:rPr lang="en-US" sz="4600" b="1" u="sng" dirty="0" smtClean="0"/>
              <a:t>Reducing Need for Remediation</a:t>
            </a:r>
          </a:p>
          <a:p>
            <a:pPr marL="0" indent="0">
              <a:buNone/>
            </a:pPr>
            <a:endParaRPr lang="en-US" sz="4600" b="1" u="sng" dirty="0"/>
          </a:p>
          <a:p>
            <a:r>
              <a:rPr lang="en-US" sz="4000" b="1" u="sng" dirty="0" smtClean="0"/>
              <a:t>52% </a:t>
            </a:r>
            <a:r>
              <a:rPr lang="en-US" sz="4000" dirty="0"/>
              <a:t>of Participants </a:t>
            </a:r>
            <a:r>
              <a:rPr lang="en-US" sz="4000" dirty="0" smtClean="0"/>
              <a:t>increased at least one subject score to 19 or higher and tested out of Remediation</a:t>
            </a:r>
            <a:endParaRPr lang="en-US" sz="4000" dirty="0"/>
          </a:p>
          <a:p>
            <a:pPr marL="0" indent="0">
              <a:buNone/>
            </a:pPr>
            <a:endParaRPr lang="en-US" sz="3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800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sz="3800" i="1" dirty="0" smtClean="0">
                <a:solidFill>
                  <a:srgbClr val="FF0000"/>
                </a:solidFill>
              </a:rPr>
              <a:t>When comparing the average Remediation Rate data from ADHE prior to Arkansas Works and up to Fall 2011, the average rate has decreased for all 21 counties from </a:t>
            </a:r>
            <a:r>
              <a:rPr lang="en-US" sz="3800" b="1" i="1" u="sng" dirty="0" smtClean="0">
                <a:solidFill>
                  <a:srgbClr val="FF0000"/>
                </a:solidFill>
              </a:rPr>
              <a:t>68.49% to 63.46% </a:t>
            </a:r>
          </a:p>
          <a:p>
            <a:pPr marL="0" lvl="1" indent="0">
              <a:buNone/>
            </a:pPr>
            <a:r>
              <a:rPr lang="en-US" sz="3800" b="1" i="1" u="sng" dirty="0" smtClean="0">
                <a:solidFill>
                  <a:srgbClr val="FF0000"/>
                </a:solidFill>
              </a:rPr>
              <a:t>(-5.03%).</a:t>
            </a:r>
            <a:r>
              <a:rPr lang="en-US" sz="3800" dirty="0"/>
              <a:t> </a:t>
            </a:r>
            <a:endParaRPr lang="en-US" sz="3800" dirty="0" smtClean="0"/>
          </a:p>
          <a:p>
            <a:pPr marL="0" lvl="1" indent="0">
              <a:buNone/>
            </a:pPr>
            <a:endParaRPr lang="en-US" sz="3800" dirty="0"/>
          </a:p>
          <a:p>
            <a:pPr marL="571500" lvl="1" indent="-571500"/>
            <a:r>
              <a:rPr lang="en-US" sz="3800" i="1" dirty="0" smtClean="0"/>
              <a:t>State </a:t>
            </a:r>
            <a:r>
              <a:rPr lang="en-US" sz="3800" i="1" dirty="0"/>
              <a:t>average decreased by </a:t>
            </a:r>
            <a:r>
              <a:rPr lang="en-US" sz="3800" i="1" dirty="0" smtClean="0"/>
              <a:t>-</a:t>
            </a:r>
            <a:r>
              <a:rPr lang="en-US" sz="3800" i="1" dirty="0"/>
              <a:t>4.77</a:t>
            </a:r>
            <a:endParaRPr lang="en-US" i="1" dirty="0"/>
          </a:p>
          <a:p>
            <a:pPr marL="0" indent="0">
              <a:buNone/>
            </a:pPr>
            <a:endParaRPr lang="en-US" sz="3800" b="1" i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800" b="1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800" b="1" i="1" u="sng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6" name="Picture 5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89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25" y="7620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12954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Additional Resources and Recognition </a:t>
            </a:r>
            <a:br>
              <a:rPr lang="en-US" sz="3200" dirty="0" smtClean="0"/>
            </a:br>
            <a:r>
              <a:rPr lang="en-US" sz="3200" dirty="0" smtClean="0"/>
              <a:t>Outside of AR Works Initiative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Over 100 Secondary/Postsecondary Educators and 300 DWS employees received Career Development Facilitator (CDF) training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College Access Challenge Grant – College 101</a:t>
            </a:r>
          </a:p>
          <a:p>
            <a:endParaRPr lang="en-US" dirty="0"/>
          </a:p>
          <a:p>
            <a:r>
              <a:rPr lang="en-US" dirty="0" smtClean="0"/>
              <a:t>Act 1222 of 2011</a:t>
            </a:r>
          </a:p>
          <a:p>
            <a:endParaRPr lang="en-US" dirty="0" smtClean="0"/>
          </a:p>
          <a:p>
            <a:r>
              <a:rPr lang="en-US" dirty="0" smtClean="0"/>
              <a:t>Arkansas Legislative Task Force on Reducing Poverty and Promoting Economic Opportunity – Final Report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43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Career Coach Program Expanding Outside of Arkansas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Prescott School District hired a Career Coach with NSLA funds</a:t>
            </a:r>
          </a:p>
          <a:p>
            <a:endParaRPr lang="en-US" dirty="0" smtClean="0"/>
          </a:p>
          <a:p>
            <a:r>
              <a:rPr lang="en-US" dirty="0" smtClean="0"/>
              <a:t>Winthrop </a:t>
            </a:r>
            <a:r>
              <a:rPr lang="en-US" dirty="0"/>
              <a:t>Rockefeller Foundation has funded two additional Career Coaches to serve Central Arkansas (Boys and Girls Club of Central Arkansas and Pfeifer Camp)</a:t>
            </a:r>
          </a:p>
          <a:p>
            <a:endParaRPr lang="en-US" dirty="0"/>
          </a:p>
          <a:p>
            <a:r>
              <a:rPr lang="en-US" dirty="0"/>
              <a:t>Walton Foundation has provided a</a:t>
            </a:r>
            <a:r>
              <a:rPr lang="en-US" b="1" dirty="0"/>
              <a:t> </a:t>
            </a:r>
            <a:r>
              <a:rPr lang="en-US" b="1" dirty="0" smtClean="0"/>
              <a:t>$1.5 Million grant </a:t>
            </a:r>
            <a:r>
              <a:rPr lang="en-US" dirty="0"/>
              <a:t>to place </a:t>
            </a:r>
            <a:r>
              <a:rPr lang="en-US" u="sng" dirty="0"/>
              <a:t>15</a:t>
            </a:r>
            <a:r>
              <a:rPr lang="en-US" dirty="0"/>
              <a:t> Career Coaches in Benton and Washington Counties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89" y="4572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06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Future Goals for </a:t>
            </a:r>
            <a:br>
              <a:rPr lang="en-US" dirty="0" smtClean="0"/>
            </a:br>
            <a:r>
              <a:rPr lang="en-US" dirty="0" smtClean="0"/>
              <a:t>Arkansas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Secure a Bridge Grant to allow continuation of </a:t>
            </a:r>
            <a:r>
              <a:rPr lang="en-US" smtClean="0"/>
              <a:t>Career Coach </a:t>
            </a:r>
            <a:r>
              <a:rPr lang="en-US" dirty="0" smtClean="0"/>
              <a:t>program in the 21 counties </a:t>
            </a:r>
            <a:r>
              <a:rPr lang="en-US" b="1" u="sng" dirty="0" smtClean="0"/>
              <a:t>until</a:t>
            </a:r>
            <a:r>
              <a:rPr lang="en-US" dirty="0" smtClean="0"/>
              <a:t> June 30, 2013.</a:t>
            </a:r>
          </a:p>
          <a:p>
            <a:endParaRPr lang="en-US" dirty="0"/>
          </a:p>
          <a:p>
            <a:r>
              <a:rPr lang="en-US" dirty="0" smtClean="0"/>
              <a:t>Secure State Funding to allow continuation of Career Coach program in the 21 counties </a:t>
            </a:r>
            <a:r>
              <a:rPr lang="en-US" b="1" u="sng" dirty="0" smtClean="0"/>
              <a:t>beyond</a:t>
            </a:r>
            <a:r>
              <a:rPr lang="en-US" dirty="0" smtClean="0"/>
              <a:t> June 30, 2013.</a:t>
            </a:r>
          </a:p>
          <a:p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xpand Career Coach Program to include all 75 counties</a:t>
            </a:r>
            <a:endParaRPr lang="en-US" dirty="0"/>
          </a:p>
        </p:txBody>
      </p:sp>
      <p:pic>
        <p:nvPicPr>
          <p:cNvPr id="4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89" y="4572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20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What is</a:t>
            </a:r>
            <a:r>
              <a:rPr lang="en-US" dirty="0"/>
              <a:t> </a:t>
            </a:r>
            <a:r>
              <a:rPr lang="en-US" dirty="0" smtClean="0"/>
              <a:t>Arkansas Works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6008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Governor Mike Beebe’s Initiative adopted </a:t>
            </a:r>
            <a:r>
              <a:rPr lang="en-US" smtClean="0"/>
              <a:t>by his </a:t>
            </a:r>
            <a:r>
              <a:rPr lang="en-US" dirty="0" smtClean="0">
                <a:solidFill>
                  <a:srgbClr val="FF0000"/>
                </a:solidFill>
              </a:rPr>
              <a:t>Workforce Cabinet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Administered by the </a:t>
            </a:r>
            <a:r>
              <a:rPr lang="en-US" dirty="0" smtClean="0">
                <a:solidFill>
                  <a:srgbClr val="FF0000"/>
                </a:solidFill>
              </a:rPr>
              <a:t>Arkansas Department of Career Education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Designed to complement and enhance assisting college and career planning efforts of School </a:t>
            </a:r>
            <a:r>
              <a:rPr lang="en-US" dirty="0"/>
              <a:t>D</a:t>
            </a:r>
            <a:r>
              <a:rPr lang="en-US" dirty="0" smtClean="0"/>
              <a:t>istricts, Postsecondary </a:t>
            </a:r>
            <a:r>
              <a:rPr lang="en-US" dirty="0"/>
              <a:t>I</a:t>
            </a:r>
            <a:r>
              <a:rPr lang="en-US" dirty="0" smtClean="0"/>
              <a:t>nstitutions, and Adult Education Centers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Three component system comprised of Career Coaches, On-line College and Career Planning Tool, and ACT Academies</a:t>
            </a:r>
          </a:p>
        </p:txBody>
      </p:sp>
      <p:pic>
        <p:nvPicPr>
          <p:cNvPr id="4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92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How Did the Career Coach </a:t>
            </a:r>
            <a:br>
              <a:rPr lang="en-US" dirty="0" smtClean="0"/>
            </a:br>
            <a:r>
              <a:rPr lang="en-US" dirty="0" smtClean="0"/>
              <a:t>Program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endParaRPr lang="en-US" sz="2600" dirty="0" smtClean="0"/>
          </a:p>
          <a:p>
            <a:r>
              <a:rPr lang="en-US" sz="2600" dirty="0" smtClean="0"/>
              <a:t>Began January 2010 with </a:t>
            </a:r>
            <a:r>
              <a:rPr lang="en-US" sz="2600" b="1" dirty="0" smtClean="0"/>
              <a:t>43</a:t>
            </a:r>
            <a:r>
              <a:rPr lang="en-US" sz="2600" dirty="0" smtClean="0"/>
              <a:t> Career Coaches based in </a:t>
            </a:r>
            <a:r>
              <a:rPr lang="en-US" sz="2600" b="1" dirty="0" smtClean="0"/>
              <a:t>59</a:t>
            </a:r>
            <a:r>
              <a:rPr lang="en-US" sz="2600" dirty="0" smtClean="0"/>
              <a:t> school districts through </a:t>
            </a:r>
            <a:r>
              <a:rPr lang="en-US" sz="2600" b="1" dirty="0" smtClean="0"/>
              <a:t>12</a:t>
            </a:r>
            <a:r>
              <a:rPr lang="en-US" sz="2600" dirty="0" smtClean="0"/>
              <a:t> Two-year Colleges</a:t>
            </a:r>
          </a:p>
          <a:p>
            <a:endParaRPr lang="en-US" sz="2600" dirty="0"/>
          </a:p>
          <a:p>
            <a:r>
              <a:rPr lang="en-US" sz="2600" dirty="0" smtClean="0"/>
              <a:t>Currently, there are </a:t>
            </a:r>
            <a:r>
              <a:rPr lang="en-US" sz="2600" b="1" dirty="0" smtClean="0"/>
              <a:t>49</a:t>
            </a:r>
            <a:r>
              <a:rPr lang="en-US" sz="2600" dirty="0" smtClean="0"/>
              <a:t> Career Coaches based in </a:t>
            </a:r>
            <a:r>
              <a:rPr lang="en-US" sz="2600" b="1" dirty="0" smtClean="0"/>
              <a:t>57* </a:t>
            </a:r>
            <a:r>
              <a:rPr lang="en-US" sz="2600" dirty="0" smtClean="0"/>
              <a:t>school districts through </a:t>
            </a:r>
            <a:r>
              <a:rPr lang="en-US" sz="2600" b="1" dirty="0" smtClean="0"/>
              <a:t>13</a:t>
            </a:r>
            <a:r>
              <a:rPr lang="en-US" sz="2600" dirty="0" smtClean="0"/>
              <a:t> Two-year Colleges and </a:t>
            </a:r>
            <a:r>
              <a:rPr lang="en-US" sz="2600" b="1" dirty="0" smtClean="0"/>
              <a:t>1</a:t>
            </a:r>
            <a:r>
              <a:rPr lang="en-US" sz="2600" dirty="0" smtClean="0"/>
              <a:t> Cooperative Education Service Center</a:t>
            </a:r>
          </a:p>
          <a:p>
            <a:endParaRPr lang="en-US" sz="2600" dirty="0"/>
          </a:p>
          <a:p>
            <a:r>
              <a:rPr lang="en-US" sz="2600" dirty="0" smtClean="0"/>
              <a:t>Two positions for specialized populations – Hispanic/ English as a Second Language (ESL) Students and Adults</a:t>
            </a:r>
          </a:p>
          <a:p>
            <a:endParaRPr lang="en-US" sz="2600" dirty="0"/>
          </a:p>
          <a:p>
            <a:r>
              <a:rPr lang="en-US" sz="2600" dirty="0" smtClean="0"/>
              <a:t>Three positions to address high schools classified as Dropout Factories – LR Hall, JA Fair and McClellan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sz="1800" i="1" dirty="0" smtClean="0"/>
              <a:t>Decline in school districts served due to closing of </a:t>
            </a:r>
            <a:r>
              <a:rPr lang="en-US" sz="1800" i="1" dirty="0" err="1" smtClean="0"/>
              <a:t>Turrell</a:t>
            </a:r>
            <a:r>
              <a:rPr lang="en-US" sz="1800" i="1" dirty="0" smtClean="0"/>
              <a:t> and Twin Rivers School districts</a:t>
            </a:r>
            <a:endParaRPr lang="en-US" sz="1800" i="1" dirty="0"/>
          </a:p>
        </p:txBody>
      </p:sp>
      <p:pic>
        <p:nvPicPr>
          <p:cNvPr id="4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2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Who Are Career Coaches?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162800" cy="5105400"/>
          </a:xfrm>
        </p:spPr>
        <p:txBody>
          <a:bodyPr/>
          <a:lstStyle/>
          <a:p>
            <a:endParaRPr lang="en-US" sz="2000" dirty="0"/>
          </a:p>
        </p:txBody>
      </p:sp>
      <p:pic>
        <p:nvPicPr>
          <p:cNvPr id="4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04" y="3810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04" y="1693630"/>
            <a:ext cx="7821314" cy="485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00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How Are Career Coaches </a:t>
            </a:r>
            <a:br>
              <a:rPr lang="en-US" dirty="0" smtClean="0"/>
            </a:br>
            <a:r>
              <a:rPr lang="en-US" dirty="0" smtClean="0"/>
              <a:t>Funded?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2705089"/>
              </p:ext>
            </p:extLst>
          </p:nvPr>
        </p:nvGraphicFramePr>
        <p:xfrm>
          <a:off x="4800600" y="1981200"/>
          <a:ext cx="4191000" cy="470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05000"/>
            <a:ext cx="4191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b="1" dirty="0" smtClean="0"/>
              <a:t>The Career Coach Program is funded by two sources:</a:t>
            </a:r>
          </a:p>
          <a:p>
            <a:pPr>
              <a:buFont typeface="Arial" pitchFamily="34" charset="0"/>
              <a:buNone/>
            </a:pPr>
            <a:endParaRPr lang="en-US" b="1" dirty="0" smtClean="0"/>
          </a:p>
          <a:p>
            <a:r>
              <a:rPr lang="en-US" dirty="0" smtClean="0"/>
              <a:t>Arkansas Department of Workforce Services through Temporary Assistance for Needy Families (TANF) Funds</a:t>
            </a:r>
          </a:p>
          <a:p>
            <a:endParaRPr lang="en-US" dirty="0" smtClean="0"/>
          </a:p>
          <a:p>
            <a:r>
              <a:rPr lang="en-US" dirty="0" smtClean="0"/>
              <a:t>Winthrop Rockefeller Foundation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98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u="sng" dirty="0" smtClean="0"/>
              <a:t>21</a:t>
            </a:r>
            <a:r>
              <a:rPr lang="en-US" dirty="0" smtClean="0"/>
              <a:t> Counties</a:t>
            </a:r>
          </a:p>
          <a:p>
            <a:pPr marL="0" indent="0" algn="r">
              <a:buNone/>
            </a:pPr>
            <a:endParaRPr lang="en-US" dirty="0" smtClean="0"/>
          </a:p>
          <a:p>
            <a:pPr algn="r"/>
            <a:r>
              <a:rPr lang="en-US" b="1" u="sng" dirty="0"/>
              <a:t>69</a:t>
            </a:r>
            <a:r>
              <a:rPr lang="en-US" dirty="0"/>
              <a:t> High Schools</a:t>
            </a:r>
          </a:p>
          <a:p>
            <a:pPr marL="0" indent="0" algn="r">
              <a:buNone/>
            </a:pPr>
            <a:endParaRPr lang="en-US" dirty="0"/>
          </a:p>
          <a:p>
            <a:pPr algn="r"/>
            <a:r>
              <a:rPr lang="en-US" b="1" u="sng" dirty="0"/>
              <a:t>29 </a:t>
            </a:r>
            <a:r>
              <a:rPr lang="en-US" dirty="0"/>
              <a:t>Middle/Junior </a:t>
            </a:r>
          </a:p>
          <a:p>
            <a:pPr marL="0" indent="0" algn="r">
              <a:buNone/>
            </a:pPr>
            <a:r>
              <a:rPr lang="en-US" dirty="0"/>
              <a:t>High </a:t>
            </a:r>
            <a:r>
              <a:rPr lang="en-US" dirty="0" smtClean="0"/>
              <a:t>Schools</a:t>
            </a:r>
          </a:p>
          <a:p>
            <a:pPr marL="0" indent="0" algn="r">
              <a:buNone/>
            </a:pPr>
            <a:endParaRPr lang="en-US" dirty="0"/>
          </a:p>
          <a:p>
            <a:pPr algn="r"/>
            <a:r>
              <a:rPr lang="en-US" b="1" u="sng" dirty="0" smtClean="0"/>
              <a:t>19</a:t>
            </a:r>
            <a:r>
              <a:rPr lang="en-US" dirty="0" smtClean="0"/>
              <a:t> Adult Education </a:t>
            </a:r>
          </a:p>
          <a:p>
            <a:pPr marL="0" indent="0" algn="r">
              <a:buNone/>
            </a:pPr>
            <a:r>
              <a:rPr lang="en-US" dirty="0" smtClean="0"/>
              <a:t>Centers</a:t>
            </a: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</p:txBody>
      </p:sp>
      <p:pic>
        <p:nvPicPr>
          <p:cNvPr id="5" name="Picture 4" descr="Arkansas Map for ARKANSAS WORKS-- JPG -- 4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837" y="1800453"/>
            <a:ext cx="385507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Point Star 5"/>
          <p:cNvSpPr/>
          <p:nvPr/>
        </p:nvSpPr>
        <p:spPr>
          <a:xfrm flipH="1">
            <a:off x="3114221" y="4472513"/>
            <a:ext cx="45720" cy="4572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r"/>
            <a:r>
              <a:rPr lang="en-US" dirty="0" smtClean="0"/>
              <a:t>Where Are Career Coaches?</a:t>
            </a:r>
            <a:endParaRPr lang="en-US" dirty="0"/>
          </a:p>
        </p:txBody>
      </p:sp>
      <p:pic>
        <p:nvPicPr>
          <p:cNvPr id="8" name="Picture 7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088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76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Career Coaches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Career Coaches offer programs and services to </a:t>
            </a:r>
            <a:r>
              <a:rPr lang="en-US" b="1" u="sng" dirty="0" smtClean="0">
                <a:solidFill>
                  <a:srgbClr val="FF0000"/>
                </a:solidFill>
              </a:rPr>
              <a:t>27,147</a:t>
            </a:r>
            <a:r>
              <a:rPr lang="en-US" b="1" u="sng" dirty="0" smtClean="0"/>
              <a:t> students </a:t>
            </a:r>
            <a:r>
              <a:rPr lang="en-US" b="1" dirty="0" smtClean="0"/>
              <a:t>in the areas of: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Development </a:t>
            </a:r>
            <a:r>
              <a:rPr lang="en-US" dirty="0">
                <a:solidFill>
                  <a:srgbClr val="C00000"/>
                </a:solidFill>
              </a:rPr>
              <a:t>and </a:t>
            </a:r>
            <a:r>
              <a:rPr lang="en-US" dirty="0" smtClean="0">
                <a:solidFill>
                  <a:srgbClr val="C00000"/>
                </a:solidFill>
              </a:rPr>
              <a:t>revision of </a:t>
            </a:r>
            <a:r>
              <a:rPr lang="en-US" dirty="0">
                <a:solidFill>
                  <a:srgbClr val="C00000"/>
                </a:solidFill>
              </a:rPr>
              <a:t>college and career plans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Preparation </a:t>
            </a:r>
            <a:r>
              <a:rPr lang="en-US" dirty="0">
                <a:solidFill>
                  <a:srgbClr val="C00000"/>
                </a:solidFill>
              </a:rPr>
              <a:t>for postsecondary education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Financial aid information and applications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Connecting secondary education with postsecondary education </a:t>
            </a:r>
            <a:r>
              <a:rPr lang="en-US" dirty="0">
                <a:solidFill>
                  <a:srgbClr val="C00000"/>
                </a:solidFill>
              </a:rPr>
              <a:t>and careers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Transition from secondary to postsecondary </a:t>
            </a:r>
            <a:r>
              <a:rPr lang="en-US" dirty="0">
                <a:solidFill>
                  <a:srgbClr val="C00000"/>
                </a:solidFill>
              </a:rPr>
              <a:t>education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64" y="3810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244" y="5029200"/>
            <a:ext cx="426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Career Coach from Mid-South Community College, Robin Allen, assisting students learn more about careers in Manufacturing</a:t>
            </a:r>
            <a:endParaRPr lang="en-US" sz="1400" i="1" dirty="0"/>
          </a:p>
        </p:txBody>
      </p:sp>
      <p:pic>
        <p:nvPicPr>
          <p:cNvPr id="2050" name="Picture 2" descr="H:\AR Works Pictures\robin_allen_manufacturing ca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48" y="1828800"/>
            <a:ext cx="458419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2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What Have Career Coaches </a:t>
            </a:r>
            <a:br>
              <a:rPr lang="en-US" dirty="0" smtClean="0"/>
            </a:br>
            <a:r>
              <a:rPr lang="en-US" dirty="0" smtClean="0"/>
              <a:t>Accomplished?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8648940"/>
              </p:ext>
            </p:extLst>
          </p:nvPr>
        </p:nvGraphicFramePr>
        <p:xfrm>
          <a:off x="4876800" y="1769830"/>
          <a:ext cx="3810000" cy="470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524000"/>
            <a:ext cx="4572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u="sng" dirty="0" smtClean="0"/>
          </a:p>
          <a:p>
            <a:pPr marL="0" indent="0">
              <a:buFont typeface="Arial" pitchFamily="34" charset="0"/>
              <a:buNone/>
            </a:pPr>
            <a:r>
              <a:rPr lang="en-US" b="1" u="sng" dirty="0" smtClean="0"/>
              <a:t>College Going Rate </a:t>
            </a:r>
          </a:p>
          <a:p>
            <a:pPr marL="0" indent="0">
              <a:buFont typeface="Arial" pitchFamily="34" charset="0"/>
              <a:buNone/>
            </a:pPr>
            <a:r>
              <a:rPr lang="en-US" b="1" u="sng" dirty="0" smtClean="0"/>
              <a:t>(First-Time College Freshmen Fall 2010):    </a:t>
            </a:r>
            <a:endParaRPr lang="en-US" b="1" dirty="0" smtClean="0"/>
          </a:p>
          <a:p>
            <a:r>
              <a:rPr lang="en-US" sz="2600" dirty="0" smtClean="0">
                <a:solidFill>
                  <a:srgbClr val="FF0000"/>
                </a:solidFill>
              </a:rPr>
              <a:t>Increased from 33.10% to 51.73% (18.63%)</a:t>
            </a:r>
          </a:p>
          <a:p>
            <a:pPr lvl="1"/>
            <a:r>
              <a:rPr lang="en-US" dirty="0" smtClean="0"/>
              <a:t>State average increased from 46.9 to 51.7% (4.8%)</a:t>
            </a:r>
          </a:p>
          <a:p>
            <a:pPr marL="274320" lvl="1" indent="0">
              <a:buNone/>
            </a:pPr>
            <a:endParaRPr lang="en-US" sz="1600" i="1" dirty="0" smtClean="0"/>
          </a:p>
          <a:p>
            <a:pPr marL="274320" lvl="1" indent="0">
              <a:buNone/>
            </a:pPr>
            <a:endParaRPr lang="en-US" sz="1600" i="1" dirty="0"/>
          </a:p>
          <a:p>
            <a:pPr marL="274320" lvl="1" indent="0">
              <a:buNone/>
            </a:pPr>
            <a:r>
              <a:rPr lang="en-US" sz="1600" i="1" dirty="0" smtClean="0"/>
              <a:t>Data was provided by ADHE and reflects students, who graduated high school in May 2010 and entered a public postsecondary institution in the Fall of 2010.  Data for May 2011 graduates will not be available until July 2012.</a:t>
            </a:r>
          </a:p>
          <a:p>
            <a:pPr marL="0" indent="0">
              <a:buFont typeface="Arial" pitchFamily="34" charset="0"/>
              <a:buNone/>
            </a:pPr>
            <a:endParaRPr lang="en-US" sz="800" b="1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7" name="Picture 6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15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What Have Career Coaches </a:t>
            </a:r>
            <a:br>
              <a:rPr lang="en-US" dirty="0" smtClean="0"/>
            </a:br>
            <a:r>
              <a:rPr lang="en-US" dirty="0" smtClean="0"/>
              <a:t>Accomplished?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9144540"/>
              </p:ext>
            </p:extLst>
          </p:nvPr>
        </p:nvGraphicFramePr>
        <p:xfrm>
          <a:off x="2743200" y="1600200"/>
          <a:ext cx="5943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676400"/>
            <a:ext cx="441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500" b="1" dirty="0" smtClean="0"/>
          </a:p>
          <a:p>
            <a:pPr marL="0" indent="0">
              <a:buFont typeface="Arial" pitchFamily="34" charset="0"/>
              <a:buNone/>
            </a:pPr>
            <a:r>
              <a:rPr lang="en-US" sz="4600" b="1" u="sng" dirty="0" smtClean="0"/>
              <a:t>2011 ACT Academy:  </a:t>
            </a:r>
          </a:p>
          <a:p>
            <a:pPr marL="0" indent="0">
              <a:buFont typeface="Arial" pitchFamily="34" charset="0"/>
              <a:buNone/>
            </a:pPr>
            <a:r>
              <a:rPr lang="en-US" sz="4600" b="1" u="sng" dirty="0" smtClean="0"/>
              <a:t>Increasing ACT Score</a:t>
            </a:r>
          </a:p>
          <a:p>
            <a:pPr marL="0" indent="0">
              <a:buFont typeface="Arial" pitchFamily="34" charset="0"/>
              <a:buNone/>
            </a:pPr>
            <a:endParaRPr lang="en-US" sz="4600" b="1" u="sng" dirty="0" smtClean="0"/>
          </a:p>
          <a:p>
            <a:r>
              <a:rPr lang="en-US" sz="4600" b="1" u="sng" dirty="0" smtClean="0"/>
              <a:t>74%</a:t>
            </a:r>
            <a:r>
              <a:rPr lang="en-US" sz="4600" b="1" dirty="0" smtClean="0"/>
              <a:t> </a:t>
            </a:r>
            <a:r>
              <a:rPr lang="en-US" sz="4600" dirty="0" smtClean="0"/>
              <a:t>of Participants increased their ACT Score by at least one point</a:t>
            </a:r>
          </a:p>
          <a:p>
            <a:pPr marL="0" indent="0">
              <a:buNone/>
            </a:pPr>
            <a:endParaRPr lang="en-US" sz="4600" dirty="0" smtClean="0"/>
          </a:p>
          <a:p>
            <a:pPr marL="0" indent="0">
              <a:buNone/>
            </a:pPr>
            <a:endParaRPr lang="en-US" sz="4600" dirty="0" smtClean="0"/>
          </a:p>
          <a:p>
            <a:pPr marL="0" indent="0">
              <a:buNone/>
            </a:pPr>
            <a:endParaRPr lang="en-US" sz="4600" dirty="0"/>
          </a:p>
          <a:p>
            <a:pPr marL="0" indent="0">
              <a:buNone/>
            </a:pPr>
            <a:r>
              <a:rPr lang="en-US" sz="4800" i="1" dirty="0">
                <a:solidFill>
                  <a:srgbClr val="FF0000"/>
                </a:solidFill>
              </a:rPr>
              <a:t>When comparing the average ACT Score data from ADHE prior to Arkansas Works and up to Fall 2011, the average score has increased from </a:t>
            </a:r>
            <a:r>
              <a:rPr lang="en-US" sz="4800" b="1" i="1" u="sng" dirty="0">
                <a:solidFill>
                  <a:srgbClr val="FF0000"/>
                </a:solidFill>
              </a:rPr>
              <a:t>19.6 to </a:t>
            </a:r>
            <a:r>
              <a:rPr lang="en-US" sz="4800" b="1" i="1" u="sng" dirty="0" smtClean="0">
                <a:solidFill>
                  <a:srgbClr val="FF0000"/>
                </a:solidFill>
              </a:rPr>
              <a:t>20.28 (.</a:t>
            </a:r>
            <a:r>
              <a:rPr lang="en-US" sz="4800" b="1" i="1" u="sng" dirty="0">
                <a:solidFill>
                  <a:srgbClr val="FF0000"/>
                </a:solidFill>
              </a:rPr>
              <a:t>68 points</a:t>
            </a:r>
            <a:r>
              <a:rPr lang="en-US" sz="4800" b="1" i="1" u="sng" dirty="0" smtClean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endParaRPr lang="en-US" sz="4800" b="1" i="1" u="sng" dirty="0">
              <a:solidFill>
                <a:srgbClr val="FF0000"/>
              </a:solidFill>
            </a:endParaRPr>
          </a:p>
          <a:p>
            <a:r>
              <a:rPr lang="en-US" sz="4500" i="1" dirty="0" smtClean="0"/>
              <a:t>State average increased by .43 points</a:t>
            </a:r>
            <a:endParaRPr lang="en-US" sz="4500" i="1" dirty="0"/>
          </a:p>
          <a:p>
            <a:pPr marL="0" indent="0">
              <a:buNone/>
            </a:pPr>
            <a:endParaRPr lang="en-US" sz="4600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7" name="Picture 6" descr="C:\Users\sdmcmurray\AppData\Local\Microsoft\Windows\Temporary Internet Files\Content.IE5\29PFB1LU\MC9000888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887380" cy="13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64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3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D2533C"/>
      </a:accent1>
      <a:accent2>
        <a:srgbClr val="AD8F67"/>
      </a:accent2>
      <a:accent3>
        <a:srgbClr val="FF0000"/>
      </a:accent3>
      <a:accent4>
        <a:srgbClr val="4C5A6A"/>
      </a:accent4>
      <a:accent5>
        <a:srgbClr val="FF000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A1C119-2159-43F6-8189-5B1DCF49DA88}"/>
</file>

<file path=customXml/itemProps2.xml><?xml version="1.0" encoding="utf-8"?>
<ds:datastoreItem xmlns:ds="http://schemas.openxmlformats.org/officeDocument/2006/customXml" ds:itemID="{975CB3D1-176B-4132-B222-5B73F919D96B}"/>
</file>

<file path=customXml/itemProps3.xml><?xml version="1.0" encoding="utf-8"?>
<ds:datastoreItem xmlns:ds="http://schemas.openxmlformats.org/officeDocument/2006/customXml" ds:itemID="{5BE11E49-A877-4F69-8E48-7986D7FC25A7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1219</TotalTime>
  <Words>695</Words>
  <Application>Microsoft Office PowerPoint</Application>
  <PresentationFormat>On-screen Show (4:3)</PresentationFormat>
  <Paragraphs>119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Arkansas Works’ Career Coach Program:  an effective college and career  planning model</vt:lpstr>
      <vt:lpstr>What is Arkansas Works ?</vt:lpstr>
      <vt:lpstr>How Did the Career Coach  Program Start?</vt:lpstr>
      <vt:lpstr>Who Are Career Coaches?</vt:lpstr>
      <vt:lpstr>How Are Career Coaches  Funded?</vt:lpstr>
      <vt:lpstr>Where Are Career Coaches?</vt:lpstr>
      <vt:lpstr>What Career Coaches Do?</vt:lpstr>
      <vt:lpstr>What Have Career Coaches  Accomplished?  </vt:lpstr>
      <vt:lpstr>What Have Career Coaches  Accomplished? </vt:lpstr>
      <vt:lpstr>What Have Career Coaches  Accomplished? </vt:lpstr>
      <vt:lpstr>Additional Resources and Recognition  Outside of AR Works Initiative</vt:lpstr>
      <vt:lpstr>Career Coach Program Expanding Outside of Arkansas Works</vt:lpstr>
      <vt:lpstr>Future Goals for  Arkansas Works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and CAREER COACH PROGRAM:  Effectively assisting students discover their future</dc:title>
  <dc:creator>Sonja Wright-McMurray</dc:creator>
  <cp:lastModifiedBy>Juanita C. Giles</cp:lastModifiedBy>
  <cp:revision>59</cp:revision>
  <cp:lastPrinted>2012-01-30T15:39:45Z</cp:lastPrinted>
  <dcterms:created xsi:type="dcterms:W3CDTF">2012-01-06T21:15:59Z</dcterms:created>
  <dcterms:modified xsi:type="dcterms:W3CDTF">2012-02-08T16:07:32Z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0x01010082B2ED57DFC55F42BB00BB5B4AB0CA42</vt:lpwstr>
  </property>
  <property fmtid="{D5CDD505-2E9C-101B-9397-08002B2CF9AE}" pid="3" name="Order">
    <vt:r8>1990400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URL">
    <vt:lpwstr/>
  </property>
</Properties>
</file>