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2"/>
  </p:sldMasterIdLst>
  <p:notesMasterIdLst>
    <p:notesMasterId r:id="rId15"/>
  </p:notesMasterIdLst>
  <p:handoutMasterIdLst>
    <p:handoutMasterId r:id="rId16"/>
  </p:handoutMasterIdLst>
  <p:sldIdLst>
    <p:sldId id="257" r:id="rId3"/>
    <p:sldId id="276" r:id="rId4"/>
    <p:sldId id="258" r:id="rId5"/>
    <p:sldId id="268" r:id="rId6"/>
    <p:sldId id="279" r:id="rId7"/>
    <p:sldId id="269" r:id="rId8"/>
    <p:sldId id="280" r:id="rId9"/>
    <p:sldId id="267" r:id="rId10"/>
    <p:sldId id="272" r:id="rId11"/>
    <p:sldId id="275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2" y="2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17BA0-0FD1-4C3C-86C2-86D6EC9BB138}" type="datetimeFigureOut">
              <a:rPr lang="en-US" smtClean="0"/>
              <a:t>09/05/2017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38032-B9E0-494D-85BA-B474F0D540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18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8D733-7E1F-4775-BCB3-287FB6A12973}" type="datetimeFigureOut">
              <a:rPr lang="en-US" smtClean="0"/>
              <a:t>09/05/2017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64AD8-5229-44E4-9BAC-D1182B1E95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9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BC65C-6D8E-4B18-98DC-D53C54F4642A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88952" cy="6858000"/>
            <a:chOff x="3048" y="0"/>
            <a:chExt cx="12188952" cy="685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/>
            <a:srcRect t="5040" b="1624"/>
            <a:stretch/>
          </p:blipFill>
          <p:spPr>
            <a:xfrm>
              <a:off x="3048" y="1"/>
              <a:ext cx="12188952" cy="6400800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6200" y="4856481"/>
            <a:ext cx="597003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76200" y="2295843"/>
            <a:ext cx="5970037" cy="2387600"/>
          </a:xfrm>
        </p:spPr>
        <p:txBody>
          <a:bodyPr anchor="b"/>
          <a:lstStyle>
            <a:lvl1pPr algn="l">
              <a:defRPr sz="4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986-366D-439F-B681-A30491C25153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933700"/>
            <a:ext cx="10515600" cy="32218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5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E0B8-FC31-4BD1-8A09-1D11EADF6C7B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47799"/>
            <a:ext cx="7734300" cy="4729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47799"/>
            <a:ext cx="2628900" cy="4729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10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/>
            <a:srcRect t="5040" b="1624"/>
            <a:stretch/>
          </p:blipFill>
          <p:spPr>
            <a:xfrm>
              <a:off x="3048" y="1"/>
              <a:ext cx="12188952" cy="6400800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6200" y="4856481"/>
            <a:ext cx="597003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6200" y="2295843"/>
            <a:ext cx="5970037" cy="238760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1824-B019-43E7-835E-AAE69CCD7A6E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FE63-DE1F-4B5D-AD5D-DC1274C2F15E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185C-4AFF-4FCE-AAF1-293F3DF0F8F7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7187-6F37-4023-8C54-05E38315C934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33699"/>
            <a:ext cx="5181600" cy="324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33699"/>
            <a:ext cx="5181600" cy="324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4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E187-F509-4C15-BC33-D3E62A89FE0B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3493588"/>
            <a:ext cx="5157787" cy="2678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2788737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3493588"/>
            <a:ext cx="5156200" cy="2678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88737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47800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1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1948-C486-49CE-92D9-C6386BE85488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3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F02-FD2F-4B8A-8BFC-1E7AC4573BA1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50D-1305-4987-8BDE-366DD856B4D2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17649"/>
            <a:ext cx="6172200" cy="43556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133494"/>
            <a:ext cx="3932237" cy="3062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78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6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78E-0F67-4879-A093-BD1C5D28F224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47800"/>
            <a:ext cx="61722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33494"/>
            <a:ext cx="3932237" cy="30387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78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5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3048" y="-7553"/>
            <a:ext cx="12188952" cy="6865553"/>
            <a:chOff x="3048" y="-7553"/>
            <a:chExt cx="12188952" cy="686555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048" y="6311900"/>
              <a:ext cx="12188952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48" y="-5407"/>
              <a:ext cx="12188952" cy="13673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740"/>
            <a:stretch/>
          </p:blipFill>
          <p:spPr>
            <a:xfrm>
              <a:off x="2620347" y="-7553"/>
              <a:ext cx="6964163" cy="137160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0737-912B-41A8-8A76-94AECD5FA158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955073"/>
            <a:ext cx="10515600" cy="322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1848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648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orient="horz" pos="4104" userDrawn="1">
          <p15:clr>
            <a:srgbClr val="F26B43"/>
          </p15:clr>
        </p15:guide>
        <p15:guide id="7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E82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6" t="-131" r="13495" b="131"/>
          <a:stretch/>
        </p:blipFill>
        <p:spPr>
          <a:xfrm>
            <a:off x="0" y="-8237"/>
            <a:ext cx="6056398" cy="64172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/>
        <p:txBody>
          <a:bodyPr/>
          <a:lstStyle/>
          <a:p>
            <a:r>
              <a:rPr lang="en-US" dirty="0"/>
              <a:t>Director Betty Guhman</a:t>
            </a:r>
          </a:p>
          <a:p>
            <a:r>
              <a:rPr lang="en-US" sz="1800" dirty="0"/>
              <a:t>DHS Executive Team Meeting</a:t>
            </a:r>
          </a:p>
          <a:p>
            <a:r>
              <a:rPr lang="en-US" sz="1800" dirty="0"/>
              <a:t>September 1, 2017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84" y="-1"/>
            <a:ext cx="6170689" cy="3492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t="-121" r="402" b="18524"/>
          <a:stretch/>
        </p:blipFill>
        <p:spPr>
          <a:xfrm>
            <a:off x="6030096" y="3039763"/>
            <a:ext cx="6174129" cy="3377514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Division of Youth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010587"/>
          </a:xfrm>
        </p:spPr>
        <p:txBody>
          <a:bodyPr>
            <a:normAutofit/>
          </a:bodyPr>
          <a:lstStyle/>
          <a:p>
            <a:r>
              <a:rPr lang="en-US" sz="3600" b="1" dirty="0"/>
              <a:t>DYS Leadership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578308"/>
            <a:ext cx="10515600" cy="3598655"/>
          </a:xfrm>
        </p:spPr>
        <p:txBody>
          <a:bodyPr/>
          <a:lstStyle/>
          <a:p>
            <a:r>
              <a:rPr lang="en-US" sz="2400" u="sng" dirty="0"/>
              <a:t>Director:</a:t>
            </a:r>
            <a:r>
              <a:rPr lang="en-US" sz="2400" dirty="0"/>
              <a:t> Betty Guhman</a:t>
            </a:r>
          </a:p>
          <a:p>
            <a:r>
              <a:rPr lang="en-US" sz="2400" u="sng" dirty="0"/>
              <a:t>Assistant Director, Residential and Community Operations: </a:t>
            </a:r>
            <a:r>
              <a:rPr lang="en-US" sz="2400" dirty="0"/>
              <a:t>Marq Golden</a:t>
            </a:r>
          </a:p>
          <a:p>
            <a:r>
              <a:rPr lang="en-US" sz="2400" u="sng" dirty="0"/>
              <a:t>Assistant Director, Youth and Family Case Management:</a:t>
            </a:r>
            <a:r>
              <a:rPr lang="en-US" sz="2400" dirty="0"/>
              <a:t> Carmen Mosley-Sims</a:t>
            </a:r>
          </a:p>
          <a:p>
            <a:r>
              <a:rPr lang="en-US" sz="2400" u="sng" dirty="0"/>
              <a:t>System Reform Manager:</a:t>
            </a:r>
            <a:r>
              <a:rPr lang="en-US" sz="2400" dirty="0"/>
              <a:t> </a:t>
            </a:r>
            <a:r>
              <a:rPr lang="en-US" sz="2400" dirty="0" smtClean="0"/>
              <a:t> Adam </a:t>
            </a:r>
            <a:r>
              <a:rPr lang="en-US" sz="2400" dirty="0"/>
              <a:t>Baldwin</a:t>
            </a:r>
          </a:p>
          <a:p>
            <a:r>
              <a:rPr lang="en-US" sz="2400" u="sng" dirty="0"/>
              <a:t>Facilities Administrator:</a:t>
            </a:r>
            <a:r>
              <a:rPr lang="en-US" sz="2400" dirty="0"/>
              <a:t> </a:t>
            </a:r>
            <a:r>
              <a:rPr lang="en-US" sz="2400" dirty="0" smtClean="0"/>
              <a:t> April </a:t>
            </a:r>
            <a:r>
              <a:rPr lang="en-US" sz="2400" dirty="0"/>
              <a:t>Hannah</a:t>
            </a:r>
          </a:p>
          <a:p>
            <a:r>
              <a:rPr lang="en-US" sz="2400" u="sng" dirty="0"/>
              <a:t>Clinical Director:</a:t>
            </a:r>
            <a:r>
              <a:rPr lang="en-US" sz="2400" dirty="0"/>
              <a:t> </a:t>
            </a:r>
            <a:r>
              <a:rPr lang="en-US" sz="2400" dirty="0" smtClean="0"/>
              <a:t> James Walker</a:t>
            </a:r>
          </a:p>
          <a:p>
            <a:r>
              <a:rPr lang="en-US" sz="2400" u="sng" dirty="0" smtClean="0"/>
              <a:t>Education Director</a:t>
            </a:r>
            <a:r>
              <a:rPr lang="en-US" sz="2400" dirty="0" smtClean="0"/>
              <a:t>: Dr. Marcella Dalla Rosa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" t="18750" r="118" b="51711"/>
          <a:stretch/>
        </p:blipFill>
        <p:spPr>
          <a:xfrm>
            <a:off x="2619889" y="0"/>
            <a:ext cx="6960715" cy="13757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5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3457"/>
            <a:ext cx="10515600" cy="415227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East Ark Youth Services, Marion  </a:t>
            </a:r>
          </a:p>
          <a:p>
            <a:r>
              <a:rPr lang="en-US" dirty="0"/>
              <a:t>Consolidated Youth Services, Jonesboro</a:t>
            </a:r>
          </a:p>
          <a:p>
            <a:r>
              <a:rPr lang="en-US" dirty="0"/>
              <a:t>Youth </a:t>
            </a:r>
            <a:r>
              <a:rPr lang="en-US" dirty="0" smtClean="0"/>
              <a:t>Bridge</a:t>
            </a:r>
            <a:r>
              <a:rPr lang="en-US" dirty="0"/>
              <a:t>, Fayetteville</a:t>
            </a:r>
          </a:p>
          <a:p>
            <a:r>
              <a:rPr lang="en-US" dirty="0"/>
              <a:t>United Family Services, Little Rock, Pine Bluff</a:t>
            </a:r>
          </a:p>
          <a:p>
            <a:r>
              <a:rPr lang="en-US" dirty="0"/>
              <a:t>Ouachita Children’s Center, Hot Springs</a:t>
            </a:r>
          </a:p>
          <a:p>
            <a:r>
              <a:rPr lang="en-US" dirty="0"/>
              <a:t>Phoenix Youth and Family,  </a:t>
            </a:r>
            <a:r>
              <a:rPr lang="en-US" dirty="0" smtClean="0"/>
              <a:t> Crossett</a:t>
            </a:r>
            <a:endParaRPr lang="en-US" dirty="0"/>
          </a:p>
          <a:p>
            <a:r>
              <a:rPr lang="en-US" dirty="0"/>
              <a:t>Conway County Community Services, Morrilton</a:t>
            </a:r>
          </a:p>
          <a:p>
            <a:r>
              <a:rPr lang="en-US" dirty="0"/>
              <a:t>Health Resources of Arkansas, Batesville</a:t>
            </a:r>
          </a:p>
          <a:p>
            <a:r>
              <a:rPr lang="en-US" dirty="0"/>
              <a:t>Comprehensive Juvenile Services, Ft Smith</a:t>
            </a:r>
          </a:p>
          <a:p>
            <a:r>
              <a:rPr lang="en-US" dirty="0"/>
              <a:t>South Ark Youth Services, Hope</a:t>
            </a:r>
          </a:p>
          <a:p>
            <a:r>
              <a:rPr lang="en-US" dirty="0"/>
              <a:t>Southwest Ark Youth Services, Magnolia</a:t>
            </a:r>
          </a:p>
          <a:p>
            <a:r>
              <a:rPr lang="en-US" dirty="0"/>
              <a:t>Counseling Clinic, Benton</a:t>
            </a:r>
          </a:p>
          <a:p>
            <a:r>
              <a:rPr lang="en-US" dirty="0"/>
              <a:t>Professional </a:t>
            </a:r>
            <a:r>
              <a:rPr lang="en-US" dirty="0" smtClean="0"/>
              <a:t>Counseling </a:t>
            </a:r>
            <a:r>
              <a:rPr lang="en-US" dirty="0"/>
              <a:t>Associates, </a:t>
            </a:r>
            <a:r>
              <a:rPr lang="en-US" dirty="0" smtClean="0"/>
              <a:t>Lonoke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47801"/>
            <a:ext cx="10515600" cy="9056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Community Based Youth Service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AJATC	Ark Juvenile Assessment &amp; Treatment Center	75 boys, 25 girls</a:t>
            </a:r>
          </a:p>
          <a:p>
            <a:pPr lvl="8"/>
            <a:r>
              <a:rPr lang="en-US" sz="1400" dirty="0"/>
              <a:t>        					</a:t>
            </a:r>
            <a:r>
              <a:rPr lang="en-US" sz="2000" dirty="0"/>
              <a:t>20 Assessment beds</a:t>
            </a:r>
          </a:p>
          <a:p>
            <a:r>
              <a:rPr lang="en-US" sz="2400" dirty="0"/>
              <a:t>LJTF		Lewisville Juvenile Treatment Facility			28 boys</a:t>
            </a:r>
          </a:p>
          <a:p>
            <a:r>
              <a:rPr lang="en-US" sz="2400" dirty="0"/>
              <a:t>MJTF		Mansfield Juvenile Treatment Facility			32 boys, 16 girls</a:t>
            </a:r>
          </a:p>
          <a:p>
            <a:r>
              <a:rPr lang="en-US" sz="2400" dirty="0"/>
              <a:t>DJTF		Dermott Juvenile Treatment Facility			32 boys</a:t>
            </a:r>
          </a:p>
          <a:p>
            <a:r>
              <a:rPr lang="en-US" sz="2400" dirty="0"/>
              <a:t>DJCF		Dermott Juvenile Correctional Facility		42 boys, 18-21</a:t>
            </a:r>
          </a:p>
          <a:p>
            <a:r>
              <a:rPr lang="en-US" sz="2400" dirty="0"/>
              <a:t>CJTF		Colt Juvenile Treatment Facility			28 boys</a:t>
            </a:r>
          </a:p>
          <a:p>
            <a:r>
              <a:rPr lang="en-US" sz="2400" dirty="0"/>
              <a:t>HJTF		Harrisburg Juvenile Treatment Facility		32 boys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DYS Secure Residential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3456"/>
            <a:ext cx="10515600" cy="382350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Individualized assessment and case management for families and youth  </a:t>
            </a:r>
          </a:p>
          <a:p>
            <a:pPr lvl="0"/>
            <a:r>
              <a:rPr lang="en-US" sz="2600" dirty="0"/>
              <a:t>Services in least-restrictive </a:t>
            </a:r>
            <a:r>
              <a:rPr lang="en-US" sz="2600" dirty="0" smtClean="0"/>
              <a:t>settings, </a:t>
            </a:r>
            <a:r>
              <a:rPr lang="en-US" sz="2600" dirty="0"/>
              <a:t>located close to home  </a:t>
            </a:r>
          </a:p>
          <a:p>
            <a:r>
              <a:rPr lang="en-US" sz="2600" dirty="0"/>
              <a:t>Wide array of community based service options </a:t>
            </a:r>
            <a:r>
              <a:rPr lang="en-US" sz="2600" dirty="0" smtClean="0"/>
              <a:t>for judges, families and youth</a:t>
            </a:r>
            <a:endParaRPr lang="en-US" sz="2600" dirty="0"/>
          </a:p>
          <a:p>
            <a:r>
              <a:rPr lang="en-US" sz="2600" dirty="0"/>
              <a:t>Family-focused, strength-based approach to services  </a:t>
            </a:r>
          </a:p>
          <a:p>
            <a:r>
              <a:rPr lang="en-US" sz="2600" dirty="0"/>
              <a:t>Reduced use of confinement and commitment to DYS  </a:t>
            </a:r>
          </a:p>
          <a:p>
            <a:pPr lvl="0"/>
            <a:r>
              <a:rPr lang="en-US" sz="2600" dirty="0"/>
              <a:t>Limited length of stay recommendations </a:t>
            </a:r>
            <a:r>
              <a:rPr lang="en-US" sz="2600" dirty="0" smtClean="0"/>
              <a:t>in residential settings </a:t>
            </a:r>
            <a:endParaRPr lang="en-US" sz="2600" dirty="0"/>
          </a:p>
          <a:p>
            <a:r>
              <a:rPr lang="en-US" sz="2600" dirty="0"/>
              <a:t>Structured, data-driven decision making at every stage of system  </a:t>
            </a:r>
          </a:p>
          <a:p>
            <a:r>
              <a:rPr lang="en-US" sz="2600" dirty="0"/>
              <a:t>Better collaboration, data sharing among all parts of juvenile justice system</a:t>
            </a:r>
          </a:p>
          <a:p>
            <a:r>
              <a:rPr lang="en-US" sz="2600" dirty="0"/>
              <a:t>Focus on education and vocational training </a:t>
            </a:r>
            <a:r>
              <a:rPr lang="en-US" sz="2600" dirty="0" smtClean="0"/>
              <a:t>opportunities for </a:t>
            </a:r>
            <a:r>
              <a:rPr lang="en-US" sz="2600" smtClean="0"/>
              <a:t>all youth </a:t>
            </a:r>
            <a:endParaRPr lang="en-US" sz="2600" dirty="0"/>
          </a:p>
          <a:p>
            <a:r>
              <a:rPr lang="en-US" sz="2600" dirty="0"/>
              <a:t>Collaboration with local school districts and other community services  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010587"/>
          </a:xfrm>
        </p:spPr>
        <p:txBody>
          <a:bodyPr>
            <a:normAutofit/>
          </a:bodyPr>
          <a:lstStyle/>
          <a:p>
            <a:r>
              <a:rPr lang="en-US" sz="3600" b="1" dirty="0"/>
              <a:t>DYS Core Beliefs, Common </a:t>
            </a:r>
            <a:r>
              <a:rPr lang="en-US" sz="3600" b="1" dirty="0" smtClean="0"/>
              <a:t>Themes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19890" y="-16476"/>
            <a:ext cx="3467872" cy="13757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73B94F-ACA5-4064-9FF7-1BAF57BB3F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6639" r="1766" b="34728"/>
          <a:stretch/>
        </p:blipFill>
        <p:spPr>
          <a:xfrm>
            <a:off x="6087763" y="-16476"/>
            <a:ext cx="3490804" cy="13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68102"/>
            <a:ext cx="10515600" cy="3608861"/>
          </a:xfrm>
        </p:spPr>
        <p:txBody>
          <a:bodyPr>
            <a:normAutofit/>
          </a:bodyPr>
          <a:lstStyle/>
          <a:p>
            <a:r>
              <a:rPr lang="en-US" sz="2400" dirty="0"/>
              <a:t>~ 60 Permanent Employees</a:t>
            </a:r>
          </a:p>
          <a:p>
            <a:r>
              <a:rPr lang="en-US" sz="2400" dirty="0"/>
              <a:t>~ 280 Temporary Employees (since Jan. 1, 2017)</a:t>
            </a:r>
          </a:p>
          <a:p>
            <a:r>
              <a:rPr lang="en-US" sz="2400" dirty="0"/>
              <a:t>84% State General Revenue</a:t>
            </a:r>
          </a:p>
          <a:p>
            <a:r>
              <a:rPr lang="en-US" sz="2400" dirty="0"/>
              <a:t>Residential and Community-Based Services via Contract</a:t>
            </a:r>
          </a:p>
          <a:p>
            <a:r>
              <a:rPr lang="en-US" sz="2400" dirty="0"/>
              <a:t>Central Office:</a:t>
            </a:r>
          </a:p>
          <a:p>
            <a:pPr lvl="1"/>
            <a:r>
              <a:rPr lang="en-US" dirty="0"/>
              <a:t>Youth and Family Case Management</a:t>
            </a:r>
          </a:p>
          <a:p>
            <a:pPr lvl="1"/>
            <a:r>
              <a:rPr lang="en-US" dirty="0"/>
              <a:t>Operations: Residential and Community Service Contracts</a:t>
            </a:r>
          </a:p>
          <a:p>
            <a:pPr lvl="1"/>
            <a:r>
              <a:rPr lang="en-US" dirty="0"/>
              <a:t>System Reform/Research &amp;Reporting (Data)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05555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DYS: Who </a:t>
            </a:r>
            <a:r>
              <a:rPr lang="en-US" sz="3600" b="1" dirty="0"/>
              <a:t>We 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10285F-9AB7-41E8-B1E7-9198164F8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28943" y="-16476"/>
            <a:ext cx="3467872" cy="1375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8AF1D4F-AF48-4592-9211-3FC13DB9F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t="14730" r="10395" b="34398"/>
          <a:stretch/>
        </p:blipFill>
        <p:spPr>
          <a:xfrm>
            <a:off x="6096001" y="-16476"/>
            <a:ext cx="3491620" cy="13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436" y="2398426"/>
            <a:ext cx="10800921" cy="3739626"/>
          </a:xfrm>
        </p:spPr>
        <p:txBody>
          <a:bodyPr>
            <a:normAutofit/>
          </a:bodyPr>
          <a:lstStyle/>
          <a:p>
            <a:r>
              <a:rPr lang="en-US" sz="2400" dirty="0"/>
              <a:t>Youth ages 10-20 and their families</a:t>
            </a:r>
          </a:p>
          <a:p>
            <a:r>
              <a:rPr lang="en-US" sz="2400" dirty="0"/>
              <a:t>Committed a delinquent act</a:t>
            </a:r>
          </a:p>
          <a:p>
            <a:r>
              <a:rPr lang="en-US" sz="2400" dirty="0"/>
              <a:t>At risk of delinquency – Truant, Runaway, Defiant</a:t>
            </a:r>
          </a:p>
          <a:p>
            <a:r>
              <a:rPr lang="en-US" sz="2400" dirty="0"/>
              <a:t>500 youth and families in residential care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i="1" dirty="0"/>
              <a:t>secure residential facilities, emergency shelter,  residential treatment centers, 	group homes</a:t>
            </a:r>
          </a:p>
          <a:p>
            <a:r>
              <a:rPr lang="en-US" sz="2400" dirty="0"/>
              <a:t>8,000+ youth and families in community (community service providers)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i="1" dirty="0"/>
              <a:t>Family assessment and case management, family reunification, aftercare, 	diversion, Families in Need of Services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02557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DYS: Who </a:t>
            </a:r>
            <a:r>
              <a:rPr lang="en-US" sz="3600" b="1" dirty="0"/>
              <a:t>We Serve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28943" y="-7423"/>
            <a:ext cx="3467872" cy="137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21718" r="-2963" b="30559"/>
          <a:stretch/>
        </p:blipFill>
        <p:spPr>
          <a:xfrm>
            <a:off x="6095184" y="-8238"/>
            <a:ext cx="3599935" cy="13757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2488367"/>
            <a:ext cx="5181600" cy="3688595"/>
          </a:xfrm>
        </p:spPr>
        <p:txBody>
          <a:bodyPr>
            <a:normAutofit/>
          </a:bodyPr>
          <a:lstStyle/>
          <a:p>
            <a:r>
              <a:rPr lang="en-US" sz="2400" dirty="0"/>
              <a:t>Multi-generational abuse</a:t>
            </a:r>
          </a:p>
          <a:p>
            <a:r>
              <a:rPr lang="en-US" sz="2400" dirty="0"/>
              <a:t>Stigma of sexual acting out</a:t>
            </a:r>
          </a:p>
          <a:p>
            <a:r>
              <a:rPr lang="en-US" sz="2400" dirty="0"/>
              <a:t>Impulsivity, aggression, and other symptoms of MH disorder</a:t>
            </a:r>
          </a:p>
          <a:p>
            <a:r>
              <a:rPr lang="en-US" sz="2400" dirty="0"/>
              <a:t>Undiagnosed/untreated learning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03357"/>
            <a:ext cx="5181600" cy="3673605"/>
          </a:xfrm>
        </p:spPr>
        <p:txBody>
          <a:bodyPr>
            <a:normAutofit/>
          </a:bodyPr>
          <a:lstStyle/>
          <a:p>
            <a:r>
              <a:rPr lang="en-US" sz="2400" dirty="0"/>
              <a:t>Inadequate family support system or placement</a:t>
            </a:r>
          </a:p>
          <a:p>
            <a:r>
              <a:rPr lang="en-US" sz="2400" dirty="0"/>
              <a:t>Lack of access to mental health, DD, &amp; substance abuse services in community</a:t>
            </a:r>
          </a:p>
          <a:p>
            <a:r>
              <a:rPr lang="en-US" sz="2400" dirty="0"/>
              <a:t>Commitment of delinquent (felony) acts</a:t>
            </a:r>
          </a:p>
          <a:p>
            <a:r>
              <a:rPr lang="en-US" sz="2400" dirty="0"/>
              <a:t>Criminalization of normal youth behavior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1"/>
            <a:ext cx="10515600" cy="96561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DYS Youth: Why </a:t>
            </a:r>
            <a:r>
              <a:rPr lang="en-US" sz="3600" b="1" dirty="0"/>
              <a:t>They are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19890" y="-16476"/>
            <a:ext cx="3467872" cy="137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19253" r="-158" b="23334"/>
          <a:stretch/>
        </p:blipFill>
        <p:spPr>
          <a:xfrm>
            <a:off x="6096000" y="-16476"/>
            <a:ext cx="3476368" cy="13757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40838" y="2398426"/>
            <a:ext cx="5012961" cy="3778536"/>
          </a:xfrm>
        </p:spPr>
        <p:txBody>
          <a:bodyPr>
            <a:normAutofit/>
          </a:bodyPr>
          <a:lstStyle/>
          <a:p>
            <a:r>
              <a:rPr lang="en-US" sz="2400" dirty="0"/>
              <a:t>Majority have prior contacts with child welfare system</a:t>
            </a:r>
          </a:p>
          <a:p>
            <a:r>
              <a:rPr lang="en-US" sz="2400" dirty="0"/>
              <a:t>&gt;85% below grade level in math and reading</a:t>
            </a:r>
          </a:p>
          <a:p>
            <a:r>
              <a:rPr lang="en-US" sz="2400" dirty="0"/>
              <a:t>&gt;70% committed for property/drug offenses or technical violations of probation</a:t>
            </a:r>
          </a:p>
          <a:p>
            <a:r>
              <a:rPr lang="en-US" sz="2400" dirty="0"/>
              <a:t>Only 10% committed for serious violent offenses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557" y="2428407"/>
            <a:ext cx="5666281" cy="3748556"/>
          </a:xfrm>
        </p:spPr>
        <p:txBody>
          <a:bodyPr>
            <a:normAutofit/>
          </a:bodyPr>
          <a:lstStyle/>
          <a:p>
            <a:r>
              <a:rPr lang="en-US" sz="2400" dirty="0"/>
              <a:t>&gt;85% male; &gt;50% African American</a:t>
            </a:r>
          </a:p>
          <a:p>
            <a:r>
              <a:rPr lang="en-US" sz="2400" dirty="0"/>
              <a:t>&gt;45% have at least one MH disorder </a:t>
            </a:r>
            <a:r>
              <a:rPr lang="en-US" sz="2400" b="1" i="1" dirty="0"/>
              <a:t>other than </a:t>
            </a:r>
            <a:r>
              <a:rPr lang="en-US" sz="2400" dirty="0"/>
              <a:t>conduct disorder or substance abuse</a:t>
            </a:r>
            <a:br>
              <a:rPr lang="en-US" sz="2400" dirty="0"/>
            </a:br>
            <a:r>
              <a:rPr lang="en-US" sz="2400" dirty="0"/>
              <a:t>     Of those, more than half have</a:t>
            </a:r>
            <a:br>
              <a:rPr lang="en-US" sz="2400" dirty="0"/>
            </a:br>
            <a:r>
              <a:rPr lang="en-US" sz="2400" dirty="0"/>
              <a:t>      multiple co-occurring disorders</a:t>
            </a:r>
          </a:p>
          <a:p>
            <a:r>
              <a:rPr lang="en-US" sz="2400" dirty="0"/>
              <a:t>Most test below average or lower on IQ</a:t>
            </a:r>
          </a:p>
          <a:p>
            <a:r>
              <a:rPr lang="en-US" sz="2400" dirty="0"/>
              <a:t>Median age at commitment is 15 </a:t>
            </a:r>
            <a:r>
              <a:rPr lang="en-US" sz="2400" dirty="0" err="1"/>
              <a:t>yrs</a:t>
            </a:r>
            <a:r>
              <a:rPr lang="en-US" sz="2400" dirty="0"/>
              <a:t>; average length of stay is 7 months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7482"/>
            <a:ext cx="10515600" cy="112088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DYS Committed Youth: Demographics 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19890" y="-16476"/>
            <a:ext cx="3467872" cy="137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4" t="28794" r="6070" b="16563"/>
          <a:stretch/>
        </p:blipFill>
        <p:spPr>
          <a:xfrm>
            <a:off x="6073346" y="-8238"/>
            <a:ext cx="3523735" cy="13757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2578309"/>
            <a:ext cx="5181600" cy="3598654"/>
          </a:xfrm>
        </p:spPr>
        <p:txBody>
          <a:bodyPr>
            <a:normAutofit/>
          </a:bodyPr>
          <a:lstStyle/>
          <a:p>
            <a:r>
              <a:rPr lang="en-US" sz="2400" dirty="0"/>
              <a:t>Rising costs of secure confinement versus stagnant revenues</a:t>
            </a:r>
          </a:p>
          <a:p>
            <a:r>
              <a:rPr lang="en-US" sz="2400" dirty="0"/>
              <a:t>Difficulty of serving youth with co-occurring MH &amp; DD disorders who may have serious conduct/criminal issues</a:t>
            </a:r>
          </a:p>
          <a:p>
            <a:r>
              <a:rPr lang="en-US" sz="2400" dirty="0"/>
              <a:t>Families with generational substance abuse and/or dependency/neglect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8329"/>
            <a:ext cx="5181600" cy="3628634"/>
          </a:xfrm>
        </p:spPr>
        <p:txBody>
          <a:bodyPr>
            <a:normAutofit/>
          </a:bodyPr>
          <a:lstStyle/>
          <a:p>
            <a:r>
              <a:rPr lang="en-US" sz="2400" dirty="0"/>
              <a:t>Schools represent &gt;60% of justice-system referrals</a:t>
            </a:r>
          </a:p>
          <a:p>
            <a:r>
              <a:rPr lang="en-US" sz="2400" dirty="0"/>
              <a:t>FINS supervision converts status offenders to delinquents</a:t>
            </a:r>
          </a:p>
          <a:p>
            <a:r>
              <a:rPr lang="en-US" sz="2400" dirty="0"/>
              <a:t>Lack of supervision, placement, &amp; non-secure services for youth 18+, sex offenders, and EJJ youth</a:t>
            </a:r>
          </a:p>
          <a:p>
            <a:r>
              <a:rPr lang="en-US" sz="2400" dirty="0"/>
              <a:t>Access to specialized services in some areas of the state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01058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DYS Challenges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19890" y="-16476"/>
            <a:ext cx="3467872" cy="137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22719" r="3444" b="24216"/>
          <a:stretch/>
        </p:blipFill>
        <p:spPr>
          <a:xfrm>
            <a:off x="6087762" y="-17890"/>
            <a:ext cx="3492843" cy="13853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2518348"/>
            <a:ext cx="5181600" cy="3658614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Contracts &amp; services incorporate performance indicators and outcome measures  </a:t>
            </a:r>
          </a:p>
          <a:p>
            <a:r>
              <a:rPr lang="en-US" sz="3100" dirty="0"/>
              <a:t>Improve data systems to collect, report, and analyze data trends and outcomes</a:t>
            </a:r>
          </a:p>
          <a:p>
            <a:r>
              <a:rPr lang="en-US" sz="3100" dirty="0"/>
              <a:t> Accountability for DYS staff, providers, &amp; clients</a:t>
            </a:r>
          </a:p>
          <a:p>
            <a:r>
              <a:rPr lang="en-US" sz="3100" dirty="0"/>
              <a:t>Support client and program decisions with actual data </a:t>
            </a:r>
          </a:p>
          <a:p>
            <a:r>
              <a:rPr lang="en-US" sz="3100" dirty="0"/>
              <a:t>Efficient and effective use of limited resources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88367"/>
            <a:ext cx="5181600" cy="3688595"/>
          </a:xfrm>
        </p:spPr>
        <p:txBody>
          <a:bodyPr>
            <a:noAutofit/>
          </a:bodyPr>
          <a:lstStyle/>
          <a:p>
            <a:r>
              <a:rPr lang="en-US" sz="2400" dirty="0"/>
              <a:t>Interviews and survey of judges cite “parents” as a common cause of delinquency and highest service need</a:t>
            </a:r>
          </a:p>
          <a:p>
            <a:r>
              <a:rPr lang="en-US" sz="2400" dirty="0"/>
              <a:t> Most youth will return to their same home and community</a:t>
            </a:r>
          </a:p>
          <a:p>
            <a:r>
              <a:rPr lang="en-US" sz="2400" dirty="0"/>
              <a:t>Building up strengths of family crucial to avoid commitment &amp; recidivism</a:t>
            </a:r>
          </a:p>
          <a:p>
            <a:r>
              <a:rPr lang="en-US" sz="2400" dirty="0"/>
              <a:t>Family assessment/treatment planning concurrent with youth assessment/treatment planning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47801"/>
            <a:ext cx="11198903" cy="84569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  </a:t>
            </a:r>
            <a:r>
              <a:rPr lang="en-US" sz="3300" b="1" dirty="0" smtClean="0"/>
              <a:t>Focus on the Family Unit             Focus on Data </a:t>
            </a:r>
            <a:r>
              <a:rPr lang="en-US" sz="3300" b="1" dirty="0"/>
              <a:t>Driven Decisions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28943" y="-7423"/>
            <a:ext cx="3467872" cy="137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32057" r="8082" b="27752"/>
          <a:stretch/>
        </p:blipFill>
        <p:spPr>
          <a:xfrm>
            <a:off x="6105053" y="-16475"/>
            <a:ext cx="3484605" cy="13839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86992" y="2094623"/>
            <a:ext cx="5415197" cy="4246215"/>
          </a:xfrm>
        </p:spPr>
        <p:txBody>
          <a:bodyPr>
            <a:noAutofit/>
          </a:bodyPr>
          <a:lstStyle/>
          <a:p>
            <a:r>
              <a:rPr lang="en-US" sz="2300" dirty="0" smtClean="0"/>
              <a:t>Sept </a:t>
            </a:r>
            <a:r>
              <a:rPr lang="en-US" sz="2300" dirty="0"/>
              <a:t>– Medicaid consultant to review DYS services; </a:t>
            </a:r>
          </a:p>
          <a:p>
            <a:r>
              <a:rPr lang="en-US" sz="2300" dirty="0" smtClean="0"/>
              <a:t>Sept- Physical </a:t>
            </a:r>
            <a:r>
              <a:rPr lang="en-US" sz="2300" dirty="0"/>
              <a:t>security review of </a:t>
            </a:r>
            <a:r>
              <a:rPr lang="en-US" sz="2300" dirty="0" smtClean="0"/>
              <a:t>secure facilities</a:t>
            </a:r>
            <a:endParaRPr lang="en-US" sz="2300" dirty="0"/>
          </a:p>
          <a:p>
            <a:r>
              <a:rPr lang="en-US" sz="2300" dirty="0"/>
              <a:t>Oct/Nov – FY 19 residential &amp; community-based contract solicitations </a:t>
            </a:r>
          </a:p>
          <a:p>
            <a:r>
              <a:rPr lang="en-US" sz="2300" dirty="0"/>
              <a:t>Ongoing – Collaboration with DCFS in joint contracts for placements</a:t>
            </a:r>
          </a:p>
          <a:p>
            <a:r>
              <a:rPr lang="en-US" sz="2300" dirty="0"/>
              <a:t>Assist existing and new providers to participate in Behavioral health  transformation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157406"/>
            <a:ext cx="5592581" cy="4392118"/>
          </a:xfrm>
        </p:spPr>
        <p:txBody>
          <a:bodyPr>
            <a:normAutofit fontScale="47500" lnSpcReduction="20000"/>
          </a:bodyPr>
          <a:lstStyle/>
          <a:p>
            <a:r>
              <a:rPr lang="en-US" sz="4800" dirty="0" smtClean="0"/>
              <a:t>Jan </a:t>
            </a:r>
            <a:r>
              <a:rPr lang="en-US" sz="4800" dirty="0"/>
              <a:t>1 – Assumed direct control of seven regional treatment centers</a:t>
            </a:r>
          </a:p>
          <a:p>
            <a:r>
              <a:rPr lang="en-US" sz="4800" dirty="0"/>
              <a:t>March – Cooperation with DBHS to provide therapy services to committed youth</a:t>
            </a:r>
          </a:p>
          <a:p>
            <a:r>
              <a:rPr lang="en-US" sz="4800" dirty="0"/>
              <a:t>June – Judicial District Innovation grants statewide</a:t>
            </a:r>
          </a:p>
          <a:p>
            <a:r>
              <a:rPr lang="en-US" sz="4800" dirty="0"/>
              <a:t>July  – Restructured DYS organization to focus on comprehensive case management</a:t>
            </a:r>
          </a:p>
          <a:p>
            <a:r>
              <a:rPr lang="en-US" sz="4800" dirty="0"/>
              <a:t>July – Established Research &amp; Reporting </a:t>
            </a:r>
            <a:r>
              <a:rPr lang="en-US" sz="4800" dirty="0" smtClean="0"/>
              <a:t>Unit</a:t>
            </a:r>
          </a:p>
          <a:p>
            <a:r>
              <a:rPr lang="en-US" sz="4800" dirty="0" smtClean="0"/>
              <a:t>July - Family </a:t>
            </a:r>
            <a:r>
              <a:rPr lang="en-US" sz="4800" dirty="0"/>
              <a:t>Advocate at Central Office</a:t>
            </a:r>
          </a:p>
          <a:p>
            <a:r>
              <a:rPr lang="en-US" sz="4800" dirty="0" smtClean="0"/>
              <a:t>July- Family </a:t>
            </a:r>
            <a:r>
              <a:rPr lang="en-US" sz="4800" dirty="0"/>
              <a:t>Liaisons at seven facilities</a:t>
            </a:r>
          </a:p>
          <a:p>
            <a:r>
              <a:rPr lang="en-US" sz="4800" dirty="0"/>
              <a:t>Aug </a:t>
            </a:r>
            <a:r>
              <a:rPr lang="en-US" sz="4800" dirty="0" smtClean="0"/>
              <a:t>– </a:t>
            </a:r>
            <a:r>
              <a:rPr lang="en-US" sz="4800" dirty="0"/>
              <a:t>Transitioned to Virtual Arkansas as provider of education curriculum</a:t>
            </a:r>
          </a:p>
          <a:p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6740"/>
            <a:ext cx="10515600" cy="98060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2017 DYS Initiatives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19890" y="-16476"/>
            <a:ext cx="3467872" cy="137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12634" r="-173" b="28408"/>
          <a:stretch/>
        </p:blipFill>
        <p:spPr>
          <a:xfrm>
            <a:off x="6087762" y="-16476"/>
            <a:ext cx="3501082" cy="13839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mployee orientation presentat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ln>
          <a:solidFill>
            <a:schemeClr val="accent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Employee orientation presentation" id="{21BB5F3A-FB8F-4D29-A308-7BB54C4B2708}" vid="{C3E8461F-E06F-404D-9B43-1172DBAAB2F4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310B3D-055C-4DD8-9ADB-4785E742FB1E}"/>
</file>

<file path=customXml/itemProps2.xml><?xml version="1.0" encoding="utf-8"?>
<ds:datastoreItem xmlns:ds="http://schemas.openxmlformats.org/officeDocument/2006/customXml" ds:itemID="{85820AC6-19EF-4298-9588-1D52B452B408}"/>
</file>

<file path=customXml/itemProps3.xml><?xml version="1.0" encoding="utf-8"?>
<ds:datastoreItem xmlns:ds="http://schemas.openxmlformats.org/officeDocument/2006/customXml" ds:itemID="{5730A128-EAC2-4363-B091-125A568304CC}"/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 presentation</Template>
  <TotalTime>0</TotalTime>
  <Words>786</Words>
  <Application>Microsoft Office PowerPoint</Application>
  <PresentationFormat>Widescreen</PresentationFormat>
  <Paragraphs>124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Employee orientation presentation</vt:lpstr>
      <vt:lpstr>Division of Youth Services</vt:lpstr>
      <vt:lpstr>DYS Core Beliefs, Common Themes</vt:lpstr>
      <vt:lpstr>DYS: Who We Are</vt:lpstr>
      <vt:lpstr>DYS: Who We Serve</vt:lpstr>
      <vt:lpstr>DYS Youth: Why They are Here</vt:lpstr>
      <vt:lpstr>DYS Committed Youth: Demographics  </vt:lpstr>
      <vt:lpstr>DYS Challenges</vt:lpstr>
      <vt:lpstr>  Focus on the Family Unit             Focus on Data Driven Decisions</vt:lpstr>
      <vt:lpstr>2017 DYS Initiatives</vt:lpstr>
      <vt:lpstr>DYS Leadership</vt:lpstr>
      <vt:lpstr>Community Based Youth Service Providers</vt:lpstr>
      <vt:lpstr>DYS Secure Residential Facilities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2017-08-25T16:39:01Z</dcterms:created>
  <dcterms:modified xsi:type="dcterms:W3CDTF">2017-09-05T19:30:29Z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TC034605149991</vt:lpwstr>
  </property>
  <property fmtid="{D5CDD505-2E9C-101B-9397-08002B2CF9AE}" pid="3" name="ContentTypeId">
    <vt:lpwstr>0x01010082B2ED57DFC55F42BB00BB5B4AB0CA42</vt:lpwstr>
  </property>
  <property fmtid="{D5CDD505-2E9C-101B-9397-08002B2CF9AE}" pid="4" name="TemplateUrl">
    <vt:lpwstr/>
  </property>
  <property fmtid="{D5CDD505-2E9C-101B-9397-08002B2CF9AE}" pid="5" name="Order">
    <vt:r8>4694300</vt:r8>
  </property>
  <property fmtid="{D5CDD505-2E9C-101B-9397-08002B2CF9AE}" pid="6" name="URL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</Properties>
</file>