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Default Extension="emf" ContentType="image/x-emf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3" r:id="rId6"/>
    <p:sldId id="267" r:id="rId7"/>
    <p:sldId id="268" r:id="rId8"/>
    <p:sldId id="272" r:id="rId9"/>
    <p:sldId id="269" r:id="rId10"/>
    <p:sldId id="270" r:id="rId11"/>
    <p:sldId id="271" r:id="rId12"/>
    <p:sldId id="273" r:id="rId13"/>
    <p:sldId id="274" r:id="rId14"/>
    <p:sldId id="261" r:id="rId15"/>
    <p:sldId id="278" r:id="rId16"/>
    <p:sldId id="262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75" r:id="rId27"/>
    <p:sldId id="27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59" autoAdjust="0"/>
  </p:normalViewPr>
  <p:slideViewPr>
    <p:cSldViewPr>
      <p:cViewPr varScale="1">
        <p:scale>
          <a:sx n="121" d="100"/>
          <a:sy n="121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1\shared\IF\Shane's%20Request\2003-11%202yr%20&amp;%204yr%20Need,%20Tuition%20&amp;%20Fees%20and%20State%20Funds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1\shared\IF\Shane's%20Request\2003-11%202yr%20&amp;%204yr%20Need,%20Tuition%20&amp;%20Fees%20and%20State%20Funds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Four Year Universities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Need</c:v>
          </c:tx>
          <c:marker>
            <c:symbol val="none"/>
          </c:marker>
          <c:cat>
            <c:numRef>
              <c:f>Sheet1!$H$2:$M$2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Sheet1!$B$4:$G$4</c:f>
              <c:numCache>
                <c:formatCode>#,##0</c:formatCode>
                <c:ptCount val="6"/>
                <c:pt idx="0">
                  <c:v>446425258</c:v>
                </c:pt>
                <c:pt idx="1">
                  <c:v>467478623</c:v>
                </c:pt>
                <c:pt idx="2">
                  <c:v>498209409</c:v>
                </c:pt>
                <c:pt idx="3">
                  <c:v>517268608</c:v>
                </c:pt>
                <c:pt idx="4">
                  <c:v>518026384</c:v>
                </c:pt>
                <c:pt idx="5">
                  <c:v>533092413</c:v>
                </c:pt>
              </c:numCache>
            </c:numRef>
          </c:val>
          <c:smooth val="0"/>
        </c:ser>
        <c:ser>
          <c:idx val="0"/>
          <c:order val="1"/>
          <c:tx>
            <c:v>Tuition and Fees</c:v>
          </c:tx>
          <c:marker>
            <c:symbol val="none"/>
          </c:marker>
          <c:cat>
            <c:numRef>
              <c:f>Sheet1!$H$2:$M$2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Sheet1!$H$4:$M$4</c:f>
              <c:numCache>
                <c:formatCode>#,##0</c:formatCode>
                <c:ptCount val="6"/>
                <c:pt idx="0">
                  <c:v>347001739.35000002</c:v>
                </c:pt>
                <c:pt idx="1">
                  <c:v>363969381.98999983</c:v>
                </c:pt>
                <c:pt idx="2">
                  <c:v>392945607.28999984</c:v>
                </c:pt>
                <c:pt idx="3">
                  <c:v>443098033</c:v>
                </c:pt>
                <c:pt idx="4">
                  <c:v>472720005.37</c:v>
                </c:pt>
                <c:pt idx="5" formatCode="&quot;$&quot;#,##0.00;\(&quot;$&quot;#,##0.00\)">
                  <c:v>542218853</c:v>
                </c:pt>
              </c:numCache>
            </c:numRef>
          </c:val>
          <c:smooth val="0"/>
        </c:ser>
        <c:ser>
          <c:idx val="2"/>
          <c:order val="2"/>
          <c:tx>
            <c:v>State Funds</c:v>
          </c:tx>
          <c:marker>
            <c:symbol val="none"/>
          </c:marker>
          <c:cat>
            <c:numRef>
              <c:f>Sheet1!$H$2:$M$2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Sheet1!$N$4:$S$4</c:f>
              <c:numCache>
                <c:formatCode>#,##0</c:formatCode>
                <c:ptCount val="6"/>
                <c:pt idx="0">
                  <c:v>367389941</c:v>
                </c:pt>
                <c:pt idx="1">
                  <c:v>389852483</c:v>
                </c:pt>
                <c:pt idx="2">
                  <c:v>425713441</c:v>
                </c:pt>
                <c:pt idx="3">
                  <c:v>425240343</c:v>
                </c:pt>
                <c:pt idx="4">
                  <c:v>417373166</c:v>
                </c:pt>
                <c:pt idx="5" formatCode="&quot;$&quot;#,##0.00;\(&quot;$&quot;#,##0.00\)">
                  <c:v>425294132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10496"/>
        <c:axId val="32812032"/>
      </c:lineChart>
      <c:catAx>
        <c:axId val="3281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12032"/>
        <c:crosses val="autoZero"/>
        <c:auto val="1"/>
        <c:lblAlgn val="ctr"/>
        <c:lblOffset val="100"/>
        <c:noMultiLvlLbl val="0"/>
      </c:catAx>
      <c:valAx>
        <c:axId val="32812032"/>
        <c:scaling>
          <c:orientation val="minMax"/>
          <c:max val="600000000"/>
          <c:min val="300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28104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Two Year Colleges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Need</c:v>
          </c:tx>
          <c:marker>
            <c:symbol val="none"/>
          </c:marker>
          <c:cat>
            <c:numRef>
              <c:f>Sheet1!$B$2:$G$2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Sheet1!$B$3:$G$3</c:f>
              <c:numCache>
                <c:formatCode>#,##0</c:formatCode>
                <c:ptCount val="6"/>
                <c:pt idx="0">
                  <c:v>162588356</c:v>
                </c:pt>
                <c:pt idx="1">
                  <c:v>166426974</c:v>
                </c:pt>
                <c:pt idx="2">
                  <c:v>196155204</c:v>
                </c:pt>
                <c:pt idx="3">
                  <c:v>202453782</c:v>
                </c:pt>
                <c:pt idx="4">
                  <c:v>204416873</c:v>
                </c:pt>
                <c:pt idx="5">
                  <c:v>209613526</c:v>
                </c:pt>
              </c:numCache>
            </c:numRef>
          </c:val>
          <c:smooth val="0"/>
        </c:ser>
        <c:ser>
          <c:idx val="3"/>
          <c:order val="2"/>
          <c:tx>
            <c:v>State Funds</c:v>
          </c:tx>
          <c:marker>
            <c:symbol val="none"/>
          </c:marker>
          <c:cat>
            <c:numRef>
              <c:f>Sheet1!$B$2:$G$2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Sheet1!$N$3:$S$3</c:f>
              <c:numCache>
                <c:formatCode>#,##0</c:formatCode>
                <c:ptCount val="6"/>
                <c:pt idx="0">
                  <c:v>135255816</c:v>
                </c:pt>
                <c:pt idx="1">
                  <c:v>148081071</c:v>
                </c:pt>
                <c:pt idx="2">
                  <c:v>164810080</c:v>
                </c:pt>
                <c:pt idx="3">
                  <c:v>163736573</c:v>
                </c:pt>
                <c:pt idx="4">
                  <c:v>162186142</c:v>
                </c:pt>
                <c:pt idx="5" formatCode="&quot;$&quot;#,##0.00;\(&quot;$&quot;#,##0.00\)">
                  <c:v>167513615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36224"/>
        <c:axId val="32850304"/>
      </c:lineChart>
      <c:lineChart>
        <c:grouping val="standard"/>
        <c:varyColors val="0"/>
        <c:ser>
          <c:idx val="2"/>
          <c:order val="1"/>
          <c:tx>
            <c:v>Tuition and Fees</c:v>
          </c:tx>
          <c:marker>
            <c:symbol val="none"/>
          </c:marker>
          <c:val>
            <c:numRef>
              <c:f>Sheet1!$H$3:$M$3</c:f>
              <c:numCache>
                <c:formatCode>#,##0</c:formatCode>
                <c:ptCount val="6"/>
                <c:pt idx="0">
                  <c:v>76512783.579999998</c:v>
                </c:pt>
                <c:pt idx="1">
                  <c:v>82720432.200000003</c:v>
                </c:pt>
                <c:pt idx="2">
                  <c:v>91057264.340000004</c:v>
                </c:pt>
                <c:pt idx="3">
                  <c:v>105647749.64</c:v>
                </c:pt>
                <c:pt idx="4">
                  <c:v>123147432.77</c:v>
                </c:pt>
                <c:pt idx="5" formatCode="&quot;$&quot;#,##0.00;\(&quot;$&quot;#,##0.00\)">
                  <c:v>137040740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53376"/>
        <c:axId val="32851840"/>
      </c:lineChart>
      <c:catAx>
        <c:axId val="3283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50304"/>
        <c:crosses val="autoZero"/>
        <c:auto val="1"/>
        <c:lblAlgn val="ctr"/>
        <c:lblOffset val="100"/>
        <c:noMultiLvlLbl val="0"/>
      </c:catAx>
      <c:valAx>
        <c:axId val="328503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2836224"/>
        <c:crosses val="autoZero"/>
        <c:crossBetween val="between"/>
      </c:valAx>
      <c:valAx>
        <c:axId val="32851840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one"/>
        <c:crossAx val="32853376"/>
        <c:crosses val="max"/>
        <c:crossBetween val="between"/>
      </c:valAx>
      <c:catAx>
        <c:axId val="32853376"/>
        <c:scaling>
          <c:orientation val="minMax"/>
        </c:scaling>
        <c:delete val="1"/>
        <c:axPos val="b"/>
        <c:majorTickMark val="out"/>
        <c:minorTickMark val="none"/>
        <c:tickLblPos val="none"/>
        <c:crossAx val="32851840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6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History of University Funding Formula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381000" y="1905000"/>
            <a:ext cx="8305800" cy="4221163"/>
          </a:xfrm>
        </p:spPr>
        <p:txBody>
          <a:bodyPr/>
          <a:lstStyle/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Universities wanted a need-based formula that would give every institution the same funding for the same course credit.  </a:t>
            </a:r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Previously, model calculations were based upon faculty salaries per SREB designation of the institutions.  </a:t>
            </a:r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For example, the funding for freshman English at UAF (SREB Level 1) would have been calculated differently than UAPB (SREB Level 6).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436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Teaching Salaries + Instructional Costs + Library Costs + General Institutional Costs + Research + Public Service + M&amp;O + Special Purpose + Diseconomies of Scale	</a:t>
            </a:r>
          </a:p>
          <a:p>
            <a:pPr lvl="2">
              <a:buNone/>
            </a:pPr>
            <a:r>
              <a:rPr lang="en-US" dirty="0" smtClean="0"/>
              <a:t>		</a:t>
            </a:r>
            <a:r>
              <a:rPr lang="en-US" sz="4000" dirty="0" smtClean="0"/>
              <a:t> = </a:t>
            </a:r>
            <a:r>
              <a:rPr lang="en-US" dirty="0" smtClean="0"/>
              <a:t>	</a:t>
            </a:r>
            <a:r>
              <a:rPr lang="en-US" sz="4000" dirty="0" smtClean="0"/>
              <a:t>Total NEED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Total Need </a:t>
            </a:r>
          </a:p>
          <a:p>
            <a:pPr algn="ctr">
              <a:buNone/>
            </a:pPr>
            <a:r>
              <a:rPr lang="en-US" u="sng" dirty="0" smtClean="0"/>
              <a:t>less Tuition and fees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=State Need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University Model (Faculty Calculation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92BE2A1-C299-4F3B-8801-76EEC3488455}" type="slidenum">
              <a:rPr lang="en-US"/>
              <a:pPr/>
              <a:t>12</a:t>
            </a:fld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 flipV="1">
            <a:off x="2743200" y="2667000"/>
            <a:ext cx="1143000" cy="990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2667000" y="2209800"/>
            <a:ext cx="9144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772400" cy="4695825"/>
          </a:xfrm>
          <a:prstGeom prst="rect">
            <a:avLst/>
          </a:prstGeom>
          <a:noFill/>
        </p:spPr>
      </p:pic>
      <p:sp>
        <p:nvSpPr>
          <p:cNvPr id="26643" name="Line 19"/>
          <p:cNvSpPr>
            <a:spLocks noChangeShapeType="1"/>
          </p:cNvSpPr>
          <p:nvPr/>
        </p:nvSpPr>
        <p:spPr bwMode="auto">
          <a:xfrm flipV="1">
            <a:off x="2514600" y="2209800"/>
            <a:ext cx="106680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 flipV="1">
            <a:off x="2514600" y="2514600"/>
            <a:ext cx="1219200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2514600" y="2514600"/>
            <a:ext cx="1143000" cy="2514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 animBg="1"/>
      <p:bldP spid="26644" grpId="0" animBg="1"/>
      <p:bldP spid="266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University Model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A53E383D-C8E1-4D72-A92D-C989D0A131CC}" type="slidenum">
              <a:rPr lang="en-US"/>
              <a:pPr/>
              <a:t>13</a:t>
            </a:fld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5" y="1295400"/>
            <a:ext cx="8466138" cy="477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Funding Model (4 Year)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91150" y="3244334"/>
            <a:ext cx="3161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University Funding Formula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Four-Year University Enrollment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Funding Model (2 Year)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Two-Year College Enrollment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57305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Tuition/State Need/State Funding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Year 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0"/>
          </p:nvPr>
        </p:nvGraphicFramePr>
        <p:xfrm>
          <a:off x="457200" y="16764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new funding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After 2001 ADHE began work on developing a formula that would be </a:t>
            </a:r>
          </a:p>
          <a:p>
            <a:pPr>
              <a:buNone/>
            </a:pPr>
            <a:endParaRPr lang="en-US" sz="2000" b="1" dirty="0" smtClean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Equitable, simple, and stable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Effective and efficient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Responsive to change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Sensitive to different missions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Replicable data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Supportive of State Goals, and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Sensitive to Special-purposes (medical, research, public service, agri., etc.</a:t>
            </a:r>
          </a:p>
          <a:p>
            <a:pPr>
              <a:buNone/>
            </a:pPr>
            <a:endParaRPr lang="en-US" sz="20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Year 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0"/>
          </p:nvPr>
        </p:nvGraphicFramePr>
        <p:xfrm>
          <a:off x="457200" y="1676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Operating Recommendation</a:t>
            </a:r>
            <a:br>
              <a:rPr lang="en-US" sz="3200" dirty="0" smtClean="0"/>
            </a:br>
            <a:r>
              <a:rPr lang="en-US" sz="3200" dirty="0" smtClean="0"/>
              <a:t>2012-2013 (75% Need)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Operating Recommendation (4 Yr)</a:t>
            </a:r>
            <a:br>
              <a:rPr lang="en-US" sz="2800" dirty="0" smtClean="0"/>
            </a:br>
            <a:r>
              <a:rPr lang="en-US" sz="2800" dirty="0" smtClean="0"/>
              <a:t>2012-2013 (75% Need)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Operating Recommendation (2 Yr)</a:t>
            </a:r>
            <a:br>
              <a:rPr lang="en-US" sz="3200" dirty="0" smtClean="0"/>
            </a:br>
            <a:r>
              <a:rPr lang="en-US" sz="3200" dirty="0" smtClean="0"/>
              <a:t>2012-2013 (75% Need)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6868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Operating Recommendation (Nonformula)</a:t>
            </a:r>
            <a:br>
              <a:rPr lang="en-US" sz="2800" dirty="0" smtClean="0"/>
            </a:br>
            <a:r>
              <a:rPr lang="en-US" sz="2800" dirty="0" smtClean="0"/>
              <a:t>2012-2013 (75% Need)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60" y="1524000"/>
            <a:ext cx="842784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Operating Recommendation (Technical </a:t>
            </a:r>
            <a:r>
              <a:rPr lang="en-US" sz="2800" dirty="0" err="1" smtClean="0"/>
              <a:t>Ctr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>2012-2013 (75% Need)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229600" cy="423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Sources of Revenue (E&amp;G)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88846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With 8.5 Million New Money and 75% Funding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39918"/>
            <a:ext cx="7925967" cy="53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Formula Definitions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Formula-Driven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b="1" dirty="0" smtClean="0"/>
              <a:t>University Funding Model</a:t>
            </a:r>
          </a:p>
          <a:p>
            <a:endParaRPr lang="en-US" b="1" dirty="0" smtClean="0"/>
          </a:p>
          <a:p>
            <a:r>
              <a:rPr lang="en-US" b="1" dirty="0" smtClean="0"/>
              <a:t>Two Year College Funding Model</a:t>
            </a:r>
          </a:p>
          <a:p>
            <a:endParaRPr lang="en-US" b="1" dirty="0" smtClean="0"/>
          </a:p>
          <a:p>
            <a:r>
              <a:rPr lang="en-US" b="1" dirty="0" smtClean="0"/>
              <a:t>Technical Schools Funding Model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University Funding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2000" b="1" dirty="0" smtClean="0"/>
              <a:t>Was developed based upon empirical data derived from the study of the costs of each academic discipline in more than 450 universities over a 15 year period.  The standards and classifications of costs in the formula are based on that study.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 formula is driven from data derived from </a:t>
            </a:r>
          </a:p>
          <a:p>
            <a:pPr lvl="1"/>
            <a:r>
              <a:rPr lang="en-US" sz="2000" b="1" dirty="0" smtClean="0"/>
              <a:t>Actual production of Student Semester Credit Hours and </a:t>
            </a:r>
          </a:p>
          <a:p>
            <a:pPr lvl="1"/>
            <a:r>
              <a:rPr lang="en-US" sz="2000" b="1" dirty="0" smtClean="0"/>
              <a:t>Square footage.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of the Model (4 Year)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sz="1800" b="1" u="sng" dirty="0" smtClean="0">
                <a:latin typeface="Arial" charset="0"/>
                <a:cs typeface="Arial" charset="0"/>
              </a:rPr>
              <a:t>SSCH/FTE-Based Functions</a:t>
            </a:r>
            <a:r>
              <a:rPr lang="en-US" sz="1800" u="sng" dirty="0" smtClean="0">
                <a:latin typeface="Arial" charset="0"/>
                <a:cs typeface="Arial" charset="0"/>
              </a:rPr>
              <a:t>:</a:t>
            </a:r>
            <a:endParaRPr lang="en-US" sz="18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	Teaching Salaries	Other Instructional Costs</a:t>
            </a:r>
            <a:endParaRPr lang="en-US" sz="18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	Library Cost		General Institutional Support</a:t>
            </a:r>
            <a:endParaRPr lang="en-US" sz="18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	Research		Public Service</a:t>
            </a:r>
            <a:endParaRPr lang="en-US" sz="1800" dirty="0" smtClean="0">
              <a:cs typeface="Times New Roman" pitchFamily="18" charset="0"/>
            </a:endParaRPr>
          </a:p>
          <a:p>
            <a:endParaRPr lang="en-US" sz="1800" b="1" u="sng" dirty="0" smtClean="0">
              <a:latin typeface="Arial" charset="0"/>
              <a:cs typeface="Arial" charset="0"/>
            </a:endParaRPr>
          </a:p>
          <a:p>
            <a:r>
              <a:rPr lang="en-US" sz="1800" b="1" u="sng" dirty="0" smtClean="0">
                <a:latin typeface="Arial" charset="0"/>
                <a:cs typeface="Arial" charset="0"/>
              </a:rPr>
              <a:t>Square Footage-Based</a:t>
            </a:r>
            <a:r>
              <a:rPr lang="en-US" sz="1800" u="sng" dirty="0" smtClean="0">
                <a:latin typeface="Arial" charset="0"/>
                <a:cs typeface="Arial" charset="0"/>
              </a:rPr>
              <a:t>:</a:t>
            </a:r>
            <a:r>
              <a:rPr lang="en-US" sz="1800" dirty="0" smtClean="0">
                <a:latin typeface="Arial" charset="0"/>
                <a:cs typeface="Arial" charset="0"/>
              </a:rPr>
              <a:t>  Facilities Maintenance and Operations</a:t>
            </a:r>
            <a:endParaRPr lang="en-US" sz="1800" dirty="0" smtClean="0">
              <a:cs typeface="Times New Roman" pitchFamily="18" charset="0"/>
            </a:endParaRPr>
          </a:p>
          <a:p>
            <a:endParaRPr lang="en-US" sz="1800" b="1" u="sng" dirty="0" smtClean="0">
              <a:latin typeface="Arial" charset="0"/>
              <a:cs typeface="Arial" charset="0"/>
            </a:endParaRPr>
          </a:p>
          <a:p>
            <a:r>
              <a:rPr lang="en-US" sz="1800" b="1" u="sng" dirty="0" smtClean="0">
                <a:latin typeface="Arial" charset="0"/>
                <a:cs typeface="Arial" charset="0"/>
              </a:rPr>
              <a:t>Special Missions:</a:t>
            </a:r>
            <a:r>
              <a:rPr lang="en-US" sz="1800" b="1" dirty="0" smtClean="0">
                <a:latin typeface="Arial" charset="0"/>
                <a:cs typeface="Arial" charset="0"/>
              </a:rPr>
              <a:t>  </a:t>
            </a:r>
            <a:r>
              <a:rPr lang="en-US" sz="1800" dirty="0" smtClean="0">
                <a:latin typeface="Arial" charset="0"/>
                <a:cs typeface="Arial" charset="0"/>
              </a:rPr>
              <a:t>Traditional Minority Mission (HBCU) - Land 		    Grant 	Mission</a:t>
            </a:r>
            <a:endParaRPr lang="en-US" sz="1800" dirty="0" smtClean="0">
              <a:cs typeface="Times New Roman" pitchFamily="18" charset="0"/>
            </a:endParaRPr>
          </a:p>
          <a:p>
            <a:endParaRPr lang="en-US" sz="1800" b="1" u="sng" dirty="0" smtClean="0">
              <a:latin typeface="Arial" charset="0"/>
              <a:cs typeface="Arial" charset="0"/>
            </a:endParaRPr>
          </a:p>
          <a:p>
            <a:r>
              <a:rPr lang="en-US" sz="1800" b="1" u="sng" dirty="0" smtClean="0">
                <a:latin typeface="Arial" charset="0"/>
                <a:cs typeface="Arial" charset="0"/>
              </a:rPr>
              <a:t>Diseconomy of Scale</a:t>
            </a:r>
            <a:r>
              <a:rPr lang="en-US" sz="1800" u="sng" dirty="0" smtClean="0">
                <a:latin typeface="Arial" charset="0"/>
                <a:cs typeface="Arial" charset="0"/>
              </a:rPr>
              <a:t>:</a:t>
            </a:r>
            <a:r>
              <a:rPr lang="en-US" sz="1800" dirty="0" smtClean="0">
                <a:latin typeface="Arial" charset="0"/>
                <a:cs typeface="Arial" charset="0"/>
              </a:rPr>
              <a:t>  Institutional Support &amp; Other Instructional 		          Costs for less than 3,500 FTE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based on SSCH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1800" u="sng" dirty="0" smtClean="0">
                <a:latin typeface="Arial" charset="0"/>
                <a:cs typeface="Arial" charset="0"/>
              </a:rPr>
              <a:t>Teaching Salaries</a:t>
            </a:r>
            <a:r>
              <a:rPr lang="en-US" sz="1800" dirty="0" smtClean="0">
                <a:latin typeface="Arial" charset="0"/>
                <a:cs typeface="Arial" charset="0"/>
              </a:rPr>
              <a:t>: Determine the number of faculty needed (SSCH by discipline and level)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en-US" sz="1800" u="sng" dirty="0" smtClean="0">
                <a:latin typeface="Arial" charset="0"/>
                <a:cs typeface="Arial" charset="0"/>
              </a:rPr>
              <a:t>Other Instructional Costs</a:t>
            </a:r>
            <a:r>
              <a:rPr lang="en-US" sz="1800" dirty="0" smtClean="0">
                <a:latin typeface="Arial" charset="0"/>
                <a:cs typeface="Arial" charset="0"/>
              </a:rPr>
              <a:t>: 45% of teaching salaries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en-US" sz="1800" u="sng" dirty="0" smtClean="0">
                <a:latin typeface="Arial" charset="0"/>
                <a:cs typeface="Arial" charset="0"/>
              </a:rPr>
              <a:t>General Institutional Support</a:t>
            </a:r>
            <a:r>
              <a:rPr lang="en-US" sz="1800" dirty="0" smtClean="0">
                <a:latin typeface="Arial" charset="0"/>
                <a:cs typeface="Arial" charset="0"/>
              </a:rPr>
              <a:t>: 54% of Teaching Salaries and Other Instructional Costs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en-US" sz="1800" u="sng" dirty="0" smtClean="0">
                <a:latin typeface="Arial" charset="0"/>
                <a:cs typeface="Arial" charset="0"/>
              </a:rPr>
              <a:t>Library</a:t>
            </a:r>
            <a:r>
              <a:rPr lang="en-US" sz="1800" dirty="0" smtClean="0">
                <a:latin typeface="Arial" charset="0"/>
                <a:cs typeface="Arial" charset="0"/>
              </a:rPr>
              <a:t>: 11% of Teaching Salaries and other instructional costs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en-US" sz="1800" u="sng" dirty="0" smtClean="0">
                <a:latin typeface="Arial" charset="0"/>
                <a:cs typeface="Arial" charset="0"/>
              </a:rPr>
              <a:t>Research</a:t>
            </a:r>
            <a:r>
              <a:rPr lang="en-US" sz="1800" dirty="0" smtClean="0">
                <a:latin typeface="Arial" charset="0"/>
                <a:cs typeface="Arial" charset="0"/>
              </a:rPr>
              <a:t>: 5% of undergraduate level teaching salaries generated; 25% of graduate level teaching salaries generated; 50% of doctoral level teaching salaries generated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en-US" sz="1800" u="sng" dirty="0" smtClean="0">
                <a:latin typeface="Arial" charset="0"/>
                <a:cs typeface="Arial" charset="0"/>
              </a:rPr>
              <a:t>Public Service</a:t>
            </a:r>
            <a:r>
              <a:rPr lang="en-US" sz="1800" dirty="0" smtClean="0">
                <a:latin typeface="Arial" charset="0"/>
                <a:cs typeface="Arial" charset="0"/>
              </a:rPr>
              <a:t>: 3% of Teaching Salaries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 Based on Square Footage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latin typeface="Arial" charset="0"/>
                <a:cs typeface="Times New Roman" pitchFamily="18" charset="0"/>
              </a:rPr>
              <a:t>Maintenance and Operations</a:t>
            </a:r>
          </a:p>
          <a:p>
            <a:pPr>
              <a:buNone/>
            </a:pPr>
            <a:endParaRPr lang="en-US" b="1" u="sng" dirty="0" smtClean="0">
              <a:latin typeface="Arial" charset="0"/>
              <a:cs typeface="Times New Roman" pitchFamily="18" charset="0"/>
            </a:endParaRPr>
          </a:p>
          <a:p>
            <a:r>
              <a:rPr lang="en-US" b="1" u="sng" dirty="0" smtClean="0">
                <a:latin typeface="Arial" charset="0"/>
                <a:cs typeface="Times New Roman" pitchFamily="18" charset="0"/>
              </a:rPr>
              <a:t>Calculation of Funding Needs: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charset="0"/>
                <a:cs typeface="Times New Roman" pitchFamily="18" charset="0"/>
              </a:rPr>
              <a:t>Excess/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Shortage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Sq. Ft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= Total Sq. Ft. – Model Sq. Ft.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charset="0"/>
                <a:cs typeface="Times New Roman" pitchFamily="18" charset="0"/>
              </a:rPr>
              <a:t>The needed square feet produced by the model will be funded at a set dollar amount per square foot.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charset="0"/>
                <a:cs typeface="Times New Roman" pitchFamily="18" charset="0"/>
              </a:rPr>
              <a:t>Excess/shortage square feet will be funded at a lesser dollar amount per square foot.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u="sng" dirty="0" smtClean="0">
                <a:latin typeface="Arial" charset="0"/>
                <a:cs typeface="Times New Roman" pitchFamily="18" charset="0"/>
              </a:rPr>
              <a:t>Calculation:</a:t>
            </a:r>
          </a:p>
          <a:p>
            <a:pPr>
              <a:buNone/>
            </a:pPr>
            <a:endParaRPr lang="en-US" b="1" u="sng" dirty="0" smtClean="0">
              <a:latin typeface="Arial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  <a:cs typeface="Times New Roman" pitchFamily="18" charset="0"/>
              </a:rPr>
              <a:t>Federal Land Grant Institution = 10% of Teaching Salaries</a:t>
            </a:r>
          </a:p>
          <a:p>
            <a:pPr>
              <a:buFontTx/>
              <a:buChar char="•"/>
            </a:pP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  <a:cs typeface="Times New Roman" pitchFamily="18" charset="0"/>
              </a:rPr>
              <a:t>Traditional Minority Institution = 15% of FTE based Funding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Based on FTE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Arial" charset="0"/>
                <a:cs typeface="Times New Roman" pitchFamily="18" charset="0"/>
              </a:rPr>
              <a:t>Diseconomy of Scale</a:t>
            </a:r>
          </a:p>
          <a:p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  <a:cs typeface="Times New Roman" pitchFamily="18" charset="0"/>
              </a:rPr>
              <a:t> An institution receives additional funding if its student FTE enrollment is less than 3,500.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C04DC4-5253-4A23-BCD3-49B87A7D4F86}"/>
</file>

<file path=customXml/itemProps2.xml><?xml version="1.0" encoding="utf-8"?>
<ds:datastoreItem xmlns:ds="http://schemas.openxmlformats.org/officeDocument/2006/customXml" ds:itemID="{822F0171-5DAE-462E-AD0B-DA595A89AF87}"/>
</file>

<file path=customXml/itemProps3.xml><?xml version="1.0" encoding="utf-8"?>
<ds:datastoreItem xmlns:ds="http://schemas.openxmlformats.org/officeDocument/2006/customXml" ds:itemID="{D397C356-7797-48E3-8F8C-93B5A9154891}"/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545</Words>
  <Application>Microsoft Office PowerPoint</Application>
  <PresentationFormat>On-screen Show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History of University Funding Formula</vt:lpstr>
      <vt:lpstr>Developing the new funding formula</vt:lpstr>
      <vt:lpstr>3 Formula-Driven Models</vt:lpstr>
      <vt:lpstr>The University Funding Model</vt:lpstr>
      <vt:lpstr>Component of the Model (4 Year)</vt:lpstr>
      <vt:lpstr>Components based on SSCH</vt:lpstr>
      <vt:lpstr>Component Based on Square Footage</vt:lpstr>
      <vt:lpstr>Special Missions</vt:lpstr>
      <vt:lpstr>Component Based on FTE</vt:lpstr>
      <vt:lpstr>Total Need</vt:lpstr>
      <vt:lpstr>State Need</vt:lpstr>
      <vt:lpstr>University Model (Faculty Calculation)</vt:lpstr>
      <vt:lpstr>University Model</vt:lpstr>
      <vt:lpstr>Funding Model (4 Year)</vt:lpstr>
      <vt:lpstr>Four-Year University Enrollment</vt:lpstr>
      <vt:lpstr>Funding Model (2 Year)</vt:lpstr>
      <vt:lpstr>Two-Year College Enrollment</vt:lpstr>
      <vt:lpstr>Tuition/State Need/State Funding</vt:lpstr>
      <vt:lpstr>Four Year Graph</vt:lpstr>
      <vt:lpstr>Two Year Graph</vt:lpstr>
      <vt:lpstr>Operating Recommendation 2012-2013 (75% Need)</vt:lpstr>
      <vt:lpstr>Operating Recommendation (4 Yr) 2012-2013 (75% Need)</vt:lpstr>
      <vt:lpstr>Operating Recommendation (2 Yr) 2012-2013 (75% Need)</vt:lpstr>
      <vt:lpstr>Operating Recommendation (Nonformula) 2012-2013 (75% Need)</vt:lpstr>
      <vt:lpstr>Operating Recommendation (Technical Ctr) 2012-2013 (75% Need)</vt:lpstr>
      <vt:lpstr>All Sources of Revenue (E&amp;G)</vt:lpstr>
      <vt:lpstr>With 8.5 Million New Money and 75% Funding</vt:lpstr>
      <vt:lpstr>Formula Definitions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Funding Formula:</dc:title>
  <dc:creator>Jackie Holloway</dc:creator>
  <cp:lastModifiedBy>Shane Broadway</cp:lastModifiedBy>
  <cp:revision>33</cp:revision>
  <dcterms:created xsi:type="dcterms:W3CDTF">2011-12-05T15:16:49Z</dcterms:created>
  <dcterms:modified xsi:type="dcterms:W3CDTF">2011-12-06T15:25:16Z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Order">
    <vt:r8>2255900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URL">
    <vt:lpwstr/>
  </property>
</Properties>
</file>