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0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58" r:id="rId4"/>
    <p:sldId id="259" r:id="rId5"/>
    <p:sldId id="257" r:id="rId6"/>
    <p:sldId id="262" r:id="rId7"/>
    <p:sldId id="263" r:id="rId8"/>
    <p:sldId id="269" r:id="rId9"/>
    <p:sldId id="265" r:id="rId10"/>
    <p:sldId id="261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364" autoAdjust="0"/>
    <p:restoredTop sz="74247" autoAdjust="0"/>
  </p:normalViewPr>
  <p:slideViewPr>
    <p:cSldViewPr snapToGrid="0" snapToObjects="1">
      <p:cViewPr varScale="1">
        <p:scale>
          <a:sx n="55" d="100"/>
          <a:sy n="55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Allergyies!$B$1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Allergyies!$A$2:$A$6</c:f>
              <c:strCache>
                <c:ptCount val="5"/>
                <c:pt idx="0">
                  <c:v>Insect Sting</c:v>
                </c:pt>
                <c:pt idx="1">
                  <c:v>Peanut</c:v>
                </c:pt>
                <c:pt idx="2">
                  <c:v>Dairy</c:v>
                </c:pt>
                <c:pt idx="3">
                  <c:v>Treenut</c:v>
                </c:pt>
                <c:pt idx="4">
                  <c:v>Other</c:v>
                </c:pt>
              </c:strCache>
            </c:strRef>
          </c:cat>
          <c:val>
            <c:numRef>
              <c:f>Allergyies!$B$2:$B$6</c:f>
              <c:numCache>
                <c:formatCode>General</c:formatCode>
                <c:ptCount val="5"/>
                <c:pt idx="0">
                  <c:v>3521</c:v>
                </c:pt>
                <c:pt idx="1">
                  <c:v>3823</c:v>
                </c:pt>
                <c:pt idx="2">
                  <c:v>2851</c:v>
                </c:pt>
                <c:pt idx="3">
                  <c:v>2517</c:v>
                </c:pt>
                <c:pt idx="4">
                  <c:v>6683</c:v>
                </c:pt>
              </c:numCache>
            </c:numRef>
          </c:val>
        </c:ser>
        <c:ser>
          <c:idx val="1"/>
          <c:order val="1"/>
          <c:tx>
            <c:strRef>
              <c:f>Allergyies!$C$1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Allergyies!$A$2:$A$6</c:f>
              <c:strCache>
                <c:ptCount val="5"/>
                <c:pt idx="0">
                  <c:v>Insect Sting</c:v>
                </c:pt>
                <c:pt idx="1">
                  <c:v>Peanut</c:v>
                </c:pt>
                <c:pt idx="2">
                  <c:v>Dairy</c:v>
                </c:pt>
                <c:pt idx="3">
                  <c:v>Treenut</c:v>
                </c:pt>
                <c:pt idx="4">
                  <c:v>Other</c:v>
                </c:pt>
              </c:strCache>
            </c:strRef>
          </c:cat>
          <c:val>
            <c:numRef>
              <c:f>Allergyies!$C$2:$C$6</c:f>
              <c:numCache>
                <c:formatCode>General</c:formatCode>
                <c:ptCount val="5"/>
                <c:pt idx="0">
                  <c:v>3569</c:v>
                </c:pt>
                <c:pt idx="1">
                  <c:v>4050</c:v>
                </c:pt>
                <c:pt idx="2">
                  <c:v>2970</c:v>
                </c:pt>
                <c:pt idx="3">
                  <c:v>2800</c:v>
                </c:pt>
                <c:pt idx="4">
                  <c:v>3169</c:v>
                </c:pt>
              </c:numCache>
            </c:numRef>
          </c:val>
        </c:ser>
        <c:dLbls/>
        <c:axId val="76733824"/>
        <c:axId val="78124160"/>
      </c:barChart>
      <c:catAx>
        <c:axId val="76733824"/>
        <c:scaling>
          <c:orientation val="minMax"/>
        </c:scaling>
        <c:axPos val="b"/>
        <c:tickLblPos val="nextTo"/>
        <c:crossAx val="78124160"/>
        <c:crosses val="autoZero"/>
        <c:auto val="1"/>
        <c:lblAlgn val="ctr"/>
        <c:lblOffset val="100"/>
      </c:catAx>
      <c:valAx>
        <c:axId val="78124160"/>
        <c:scaling>
          <c:orientation val="minMax"/>
        </c:scaling>
        <c:axPos val="l"/>
        <c:majorGridlines/>
        <c:numFmt formatCode="General" sourceLinked="1"/>
        <c:tickLblPos val="nextTo"/>
        <c:crossAx val="7673382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'Rescue 13-14'!$B$1</c:f>
              <c:strCache>
                <c:ptCount val="1"/>
                <c:pt idx="0">
                  <c:v>Rx</c:v>
                </c:pt>
              </c:strCache>
            </c:strRef>
          </c:tx>
          <c:cat>
            <c:strRef>
              <c:f>'Rescue 13-14'!$A$2:$A$5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13-14'!$B$2:$B$5</c:f>
              <c:numCache>
                <c:formatCode>General</c:formatCode>
                <c:ptCount val="4"/>
                <c:pt idx="0">
                  <c:v>4393</c:v>
                </c:pt>
                <c:pt idx="1">
                  <c:v>923</c:v>
                </c:pt>
                <c:pt idx="2">
                  <c:v>14545</c:v>
                </c:pt>
                <c:pt idx="3">
                  <c:v>562</c:v>
                </c:pt>
              </c:numCache>
            </c:numRef>
          </c:val>
        </c:ser>
        <c:ser>
          <c:idx val="1"/>
          <c:order val="1"/>
          <c:tx>
            <c:strRef>
              <c:f>'Rescue 13-14'!$C$1</c:f>
              <c:strCache>
                <c:ptCount val="1"/>
                <c:pt idx="0">
                  <c:v>EAP</c:v>
                </c:pt>
              </c:strCache>
            </c:strRef>
          </c:tx>
          <c:cat>
            <c:strRef>
              <c:f>'Rescue 13-14'!$A$2:$A$5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13-14'!$C$2:$C$5</c:f>
              <c:numCache>
                <c:formatCode>General</c:formatCode>
                <c:ptCount val="4"/>
                <c:pt idx="0">
                  <c:v>4235</c:v>
                </c:pt>
                <c:pt idx="1">
                  <c:v>902</c:v>
                </c:pt>
                <c:pt idx="2">
                  <c:v>12481</c:v>
                </c:pt>
                <c:pt idx="3">
                  <c:v>530</c:v>
                </c:pt>
              </c:numCache>
            </c:numRef>
          </c:val>
        </c:ser>
        <c:dLbls/>
        <c:axId val="78174848"/>
        <c:axId val="76812672"/>
      </c:barChart>
      <c:catAx>
        <c:axId val="78174848"/>
        <c:scaling>
          <c:orientation val="minMax"/>
        </c:scaling>
        <c:axPos val="b"/>
        <c:tickLblPos val="nextTo"/>
        <c:crossAx val="76812672"/>
        <c:crosses val="autoZero"/>
        <c:auto val="1"/>
        <c:lblAlgn val="ctr"/>
        <c:lblOffset val="100"/>
      </c:catAx>
      <c:valAx>
        <c:axId val="76812672"/>
        <c:scaling>
          <c:orientation val="minMax"/>
        </c:scaling>
        <c:axPos val="l"/>
        <c:majorGridlines/>
        <c:numFmt formatCode="General" sourceLinked="1"/>
        <c:tickLblPos val="nextTo"/>
        <c:crossAx val="7817484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>
        <c:manualLayout>
          <c:layoutTarget val="inner"/>
          <c:xMode val="edge"/>
          <c:yMode val="edge"/>
          <c:x val="7.3622730752405927E-2"/>
          <c:y val="6.4602970097529008E-2"/>
          <c:w val="0.8224231736657921"/>
          <c:h val="0.8634966936900762"/>
        </c:manualLayout>
      </c:layout>
      <c:barChart>
        <c:barDir val="col"/>
        <c:grouping val="clustered"/>
        <c:ser>
          <c:idx val="0"/>
          <c:order val="0"/>
          <c:tx>
            <c:strRef>
              <c:f>'Rescue 14-15'!$B$1</c:f>
              <c:strCache>
                <c:ptCount val="1"/>
                <c:pt idx="0">
                  <c:v>Rx</c:v>
                </c:pt>
              </c:strCache>
            </c:strRef>
          </c:tx>
          <c:cat>
            <c:strRef>
              <c:f>'Rescue 14-15'!$A$2:$A$5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14-15'!$B$2:$B$5</c:f>
              <c:numCache>
                <c:formatCode>General</c:formatCode>
                <c:ptCount val="4"/>
                <c:pt idx="0">
                  <c:v>5053</c:v>
                </c:pt>
                <c:pt idx="1">
                  <c:v>893</c:v>
                </c:pt>
                <c:pt idx="2">
                  <c:v>16045</c:v>
                </c:pt>
                <c:pt idx="3">
                  <c:v>680</c:v>
                </c:pt>
              </c:numCache>
            </c:numRef>
          </c:val>
        </c:ser>
        <c:ser>
          <c:idx val="1"/>
          <c:order val="1"/>
          <c:tx>
            <c:strRef>
              <c:f>'Rescue 14-15'!$C$1</c:f>
              <c:strCache>
                <c:ptCount val="1"/>
                <c:pt idx="0">
                  <c:v>EAP</c:v>
                </c:pt>
              </c:strCache>
            </c:strRef>
          </c:tx>
          <c:cat>
            <c:strRef>
              <c:f>'Rescue 14-15'!$A$2:$A$5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14-15'!$C$2:$C$5</c:f>
              <c:numCache>
                <c:formatCode>General</c:formatCode>
                <c:ptCount val="4"/>
                <c:pt idx="0">
                  <c:v>4741</c:v>
                </c:pt>
                <c:pt idx="1">
                  <c:v>891</c:v>
                </c:pt>
                <c:pt idx="2">
                  <c:v>13186</c:v>
                </c:pt>
                <c:pt idx="3">
                  <c:v>652</c:v>
                </c:pt>
              </c:numCache>
            </c:numRef>
          </c:val>
        </c:ser>
        <c:dLbls/>
        <c:axId val="76858880"/>
        <c:axId val="76860416"/>
      </c:barChart>
      <c:catAx>
        <c:axId val="76858880"/>
        <c:scaling>
          <c:orientation val="minMax"/>
        </c:scaling>
        <c:axPos val="b"/>
        <c:tickLblPos val="nextTo"/>
        <c:crossAx val="76860416"/>
        <c:crosses val="autoZero"/>
        <c:auto val="1"/>
        <c:lblAlgn val="ctr"/>
        <c:lblOffset val="100"/>
      </c:catAx>
      <c:valAx>
        <c:axId val="76860416"/>
        <c:scaling>
          <c:orientation val="minMax"/>
        </c:scaling>
        <c:axPos val="l"/>
        <c:majorGridlines/>
        <c:numFmt formatCode="General" sourceLinked="1"/>
        <c:tickLblPos val="nextTo"/>
        <c:crossAx val="76858880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'911 '!$B$1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'911 '!$A$2:$A$7</c:f>
              <c:strCache>
                <c:ptCount val="5"/>
                <c:pt idx="0">
                  <c:v>Respiratory</c:v>
                </c:pt>
                <c:pt idx="1">
                  <c:v>Head Injury</c:v>
                </c:pt>
                <c:pt idx="2">
                  <c:v>Fracture</c:v>
                </c:pt>
                <c:pt idx="3">
                  <c:v>Sprain/Strain</c:v>
                </c:pt>
                <c:pt idx="4">
                  <c:v>Laceration</c:v>
                </c:pt>
              </c:strCache>
            </c:strRef>
          </c:cat>
          <c:val>
            <c:numRef>
              <c:f>'911 '!$B$2:$B$7</c:f>
              <c:numCache>
                <c:formatCode>General</c:formatCode>
                <c:ptCount val="6"/>
                <c:pt idx="0">
                  <c:v>2891</c:v>
                </c:pt>
                <c:pt idx="1">
                  <c:v>4305</c:v>
                </c:pt>
                <c:pt idx="2">
                  <c:v>2034</c:v>
                </c:pt>
                <c:pt idx="3">
                  <c:v>6911</c:v>
                </c:pt>
                <c:pt idx="4">
                  <c:v>6437</c:v>
                </c:pt>
              </c:numCache>
            </c:numRef>
          </c:val>
        </c:ser>
        <c:ser>
          <c:idx val="1"/>
          <c:order val="1"/>
          <c:tx>
            <c:strRef>
              <c:f>'911 '!$C$1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'911 '!$A$2:$A$7</c:f>
              <c:strCache>
                <c:ptCount val="5"/>
                <c:pt idx="0">
                  <c:v>Respiratory</c:v>
                </c:pt>
                <c:pt idx="1">
                  <c:v>Head Injury</c:v>
                </c:pt>
                <c:pt idx="2">
                  <c:v>Fracture</c:v>
                </c:pt>
                <c:pt idx="3">
                  <c:v>Sprain/Strain</c:v>
                </c:pt>
                <c:pt idx="4">
                  <c:v>Laceration</c:v>
                </c:pt>
              </c:strCache>
            </c:strRef>
          </c:cat>
          <c:val>
            <c:numRef>
              <c:f>'911 '!$C$2:$C$7</c:f>
              <c:numCache>
                <c:formatCode>General</c:formatCode>
                <c:ptCount val="6"/>
                <c:pt idx="0">
                  <c:v>2904</c:v>
                </c:pt>
                <c:pt idx="1">
                  <c:v>4376</c:v>
                </c:pt>
                <c:pt idx="2">
                  <c:v>1838</c:v>
                </c:pt>
                <c:pt idx="3">
                  <c:v>7791</c:v>
                </c:pt>
                <c:pt idx="4">
                  <c:v>6476</c:v>
                </c:pt>
              </c:numCache>
            </c:numRef>
          </c:val>
        </c:ser>
        <c:dLbls/>
        <c:axId val="57573376"/>
        <c:axId val="57574912"/>
      </c:barChart>
      <c:catAx>
        <c:axId val="57573376"/>
        <c:scaling>
          <c:orientation val="minMax"/>
        </c:scaling>
        <c:axPos val="b"/>
        <c:tickLblPos val="nextTo"/>
        <c:crossAx val="57574912"/>
        <c:crosses val="autoZero"/>
        <c:auto val="1"/>
        <c:lblAlgn val="ctr"/>
        <c:lblOffset val="100"/>
      </c:catAx>
      <c:valAx>
        <c:axId val="57574912"/>
        <c:scaling>
          <c:orientation val="minMax"/>
        </c:scaling>
        <c:axPos val="l"/>
        <c:majorGridlines/>
        <c:numFmt formatCode="General" sourceLinked="1"/>
        <c:tickLblPos val="nextTo"/>
        <c:crossAx val="5757337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Procedures!$B$1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Procedures!$A$2:$A$12</c:f>
              <c:strCache>
                <c:ptCount val="11"/>
                <c:pt idx="0">
                  <c:v>Bladder Prog</c:v>
                </c:pt>
                <c:pt idx="1">
                  <c:v>Blood sugar</c:v>
                </c:pt>
                <c:pt idx="2">
                  <c:v>Bowel Prog</c:v>
                </c:pt>
                <c:pt idx="3">
                  <c:v>Toileting</c:v>
                </c:pt>
                <c:pt idx="4">
                  <c:v>Oral Feed</c:v>
                </c:pt>
                <c:pt idx="5">
                  <c:v>Updraft</c:v>
                </c:pt>
                <c:pt idx="6">
                  <c:v>ROM</c:v>
                </c:pt>
                <c:pt idx="7">
                  <c:v>Sub-Q meds</c:v>
                </c:pt>
                <c:pt idx="8">
                  <c:v>Count Carbs</c:v>
                </c:pt>
                <c:pt idx="9">
                  <c:v>Hearing Aid Check</c:v>
                </c:pt>
                <c:pt idx="10">
                  <c:v>Urine Ketone</c:v>
                </c:pt>
              </c:strCache>
            </c:strRef>
          </c:cat>
          <c:val>
            <c:numRef>
              <c:f>Procedures!$B$2:$B$12</c:f>
              <c:numCache>
                <c:formatCode>General</c:formatCode>
                <c:ptCount val="11"/>
                <c:pt idx="0">
                  <c:v>656</c:v>
                </c:pt>
                <c:pt idx="1">
                  <c:v>1189</c:v>
                </c:pt>
                <c:pt idx="2">
                  <c:v>597</c:v>
                </c:pt>
                <c:pt idx="3">
                  <c:v>1143</c:v>
                </c:pt>
                <c:pt idx="4">
                  <c:v>625</c:v>
                </c:pt>
                <c:pt idx="5">
                  <c:v>637</c:v>
                </c:pt>
                <c:pt idx="6">
                  <c:v>738</c:v>
                </c:pt>
                <c:pt idx="7">
                  <c:v>623</c:v>
                </c:pt>
                <c:pt idx="8">
                  <c:v>983</c:v>
                </c:pt>
                <c:pt idx="9">
                  <c:v>580</c:v>
                </c:pt>
                <c:pt idx="10">
                  <c:v>903</c:v>
                </c:pt>
              </c:numCache>
            </c:numRef>
          </c:val>
        </c:ser>
        <c:ser>
          <c:idx val="1"/>
          <c:order val="1"/>
          <c:tx>
            <c:strRef>
              <c:f>Procedures!$C$1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Procedures!$A$2:$A$12</c:f>
              <c:strCache>
                <c:ptCount val="11"/>
                <c:pt idx="0">
                  <c:v>Bladder Prog</c:v>
                </c:pt>
                <c:pt idx="1">
                  <c:v>Blood sugar</c:v>
                </c:pt>
                <c:pt idx="2">
                  <c:v>Bowel Prog</c:v>
                </c:pt>
                <c:pt idx="3">
                  <c:v>Toileting</c:v>
                </c:pt>
                <c:pt idx="4">
                  <c:v>Oral Feed</c:v>
                </c:pt>
                <c:pt idx="5">
                  <c:v>Updraft</c:v>
                </c:pt>
                <c:pt idx="6">
                  <c:v>ROM</c:v>
                </c:pt>
                <c:pt idx="7">
                  <c:v>Sub-Q meds</c:v>
                </c:pt>
                <c:pt idx="8">
                  <c:v>Count Carbs</c:v>
                </c:pt>
                <c:pt idx="9">
                  <c:v>Hearing Aid Check</c:v>
                </c:pt>
                <c:pt idx="10">
                  <c:v>Urine Ketone</c:v>
                </c:pt>
              </c:strCache>
            </c:strRef>
          </c:cat>
          <c:val>
            <c:numRef>
              <c:f>Procedures!$C$2:$C$12</c:f>
              <c:numCache>
                <c:formatCode>General</c:formatCode>
                <c:ptCount val="11"/>
                <c:pt idx="0">
                  <c:v>689</c:v>
                </c:pt>
                <c:pt idx="1">
                  <c:v>1172</c:v>
                </c:pt>
                <c:pt idx="2">
                  <c:v>529</c:v>
                </c:pt>
                <c:pt idx="3">
                  <c:v>1263</c:v>
                </c:pt>
                <c:pt idx="4">
                  <c:v>671</c:v>
                </c:pt>
                <c:pt idx="5">
                  <c:v>597</c:v>
                </c:pt>
                <c:pt idx="6">
                  <c:v>663</c:v>
                </c:pt>
                <c:pt idx="7">
                  <c:v>580</c:v>
                </c:pt>
                <c:pt idx="8">
                  <c:v>1029</c:v>
                </c:pt>
                <c:pt idx="9">
                  <c:v>637</c:v>
                </c:pt>
                <c:pt idx="10">
                  <c:v>903</c:v>
                </c:pt>
              </c:numCache>
            </c:numRef>
          </c:val>
        </c:ser>
        <c:dLbls/>
        <c:axId val="76896896"/>
        <c:axId val="76906880"/>
      </c:barChart>
      <c:catAx>
        <c:axId val="76896896"/>
        <c:scaling>
          <c:orientation val="minMax"/>
        </c:scaling>
        <c:axPos val="b"/>
        <c:tickLblPos val="nextTo"/>
        <c:crossAx val="76906880"/>
        <c:crosses val="autoZero"/>
        <c:auto val="1"/>
        <c:lblAlgn val="ctr"/>
        <c:lblOffset val="100"/>
      </c:catAx>
      <c:valAx>
        <c:axId val="76906880"/>
        <c:scaling>
          <c:orientation val="minMax"/>
        </c:scaling>
        <c:axPos val="l"/>
        <c:majorGridlines/>
        <c:numFmt formatCode="General" sourceLinked="1"/>
        <c:tickLblPos val="nextTo"/>
        <c:crossAx val="7689689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Meds!$B$1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Meds!$A$2:$A$5</c:f>
              <c:strCache>
                <c:ptCount val="4"/>
                <c:pt idx="0">
                  <c:v>Long Term</c:v>
                </c:pt>
                <c:pt idx="1">
                  <c:v>Short Term</c:v>
                </c:pt>
                <c:pt idx="2">
                  <c:v>OTC w/order</c:v>
                </c:pt>
                <c:pt idx="3">
                  <c:v>OTC w/o order</c:v>
                </c:pt>
              </c:strCache>
            </c:strRef>
          </c:cat>
          <c:val>
            <c:numRef>
              <c:f>Meds!$B$2:$B$5</c:f>
              <c:numCache>
                <c:formatCode>General</c:formatCode>
                <c:ptCount val="4"/>
                <c:pt idx="0">
                  <c:v>13196</c:v>
                </c:pt>
                <c:pt idx="1">
                  <c:v>9263</c:v>
                </c:pt>
                <c:pt idx="2">
                  <c:v>16303</c:v>
                </c:pt>
                <c:pt idx="3">
                  <c:v>54049</c:v>
                </c:pt>
              </c:numCache>
            </c:numRef>
          </c:val>
        </c:ser>
        <c:ser>
          <c:idx val="1"/>
          <c:order val="1"/>
          <c:tx>
            <c:strRef>
              <c:f>Meds!$C$1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Meds!$A$2:$A$5</c:f>
              <c:strCache>
                <c:ptCount val="4"/>
                <c:pt idx="0">
                  <c:v>Long Term</c:v>
                </c:pt>
                <c:pt idx="1">
                  <c:v>Short Term</c:v>
                </c:pt>
                <c:pt idx="2">
                  <c:v>OTC w/order</c:v>
                </c:pt>
                <c:pt idx="3">
                  <c:v>OTC w/o order</c:v>
                </c:pt>
              </c:strCache>
            </c:strRef>
          </c:cat>
          <c:val>
            <c:numRef>
              <c:f>Meds!$C$2:$C$5</c:f>
              <c:numCache>
                <c:formatCode>General</c:formatCode>
                <c:ptCount val="4"/>
                <c:pt idx="0">
                  <c:v>13600</c:v>
                </c:pt>
                <c:pt idx="1">
                  <c:v>8225</c:v>
                </c:pt>
                <c:pt idx="2">
                  <c:v>15860</c:v>
                </c:pt>
                <c:pt idx="3">
                  <c:v>53429</c:v>
                </c:pt>
              </c:numCache>
            </c:numRef>
          </c:val>
        </c:ser>
        <c:dLbls/>
        <c:axId val="78472704"/>
        <c:axId val="78474240"/>
      </c:barChart>
      <c:catAx>
        <c:axId val="78472704"/>
        <c:scaling>
          <c:orientation val="minMax"/>
        </c:scaling>
        <c:axPos val="b"/>
        <c:tickLblPos val="nextTo"/>
        <c:crossAx val="78474240"/>
        <c:crosses val="autoZero"/>
        <c:auto val="1"/>
        <c:lblAlgn val="ctr"/>
        <c:lblOffset val="100"/>
      </c:catAx>
      <c:valAx>
        <c:axId val="78474240"/>
        <c:scaling>
          <c:orientation val="minMax"/>
        </c:scaling>
        <c:axPos val="l"/>
        <c:majorGridlines/>
        <c:numFmt formatCode="General" sourceLinked="1"/>
        <c:tickLblPos val="nextTo"/>
        <c:crossAx val="7847270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768523075240602"/>
          <c:y val="5.4033347680128817E-2"/>
          <c:w val="0.75309923623116626"/>
          <c:h val="0.829417920456956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Pregnancies  </c:v>
                </c:pt>
                <c:pt idx="1">
                  <c:v>Homebound  </c:v>
                </c:pt>
                <c:pt idx="2">
                  <c:v>Dropped out</c:v>
                </c:pt>
                <c:pt idx="3">
                  <c:v>High risk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959</c:v>
                </c:pt>
                <c:pt idx="1">
                  <c:v>152</c:v>
                </c:pt>
                <c:pt idx="2">
                  <c:v>81</c:v>
                </c:pt>
                <c:pt idx="3">
                  <c:v>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Pregnancies  </c:v>
                </c:pt>
                <c:pt idx="1">
                  <c:v>Homebound  </c:v>
                </c:pt>
                <c:pt idx="2">
                  <c:v>Dropped out</c:v>
                </c:pt>
                <c:pt idx="3">
                  <c:v>High risk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818</c:v>
                </c:pt>
                <c:pt idx="1">
                  <c:v>169</c:v>
                </c:pt>
                <c:pt idx="2">
                  <c:v>71</c:v>
                </c:pt>
                <c:pt idx="3">
                  <c:v>51</c:v>
                </c:pt>
              </c:numCache>
            </c:numRef>
          </c:val>
        </c:ser>
        <c:dLbls/>
        <c:axId val="90642304"/>
        <c:axId val="90643840"/>
      </c:barChart>
      <c:catAx>
        <c:axId val="90642304"/>
        <c:scaling>
          <c:orientation val="minMax"/>
        </c:scaling>
        <c:axPos val="b"/>
        <c:tickLblPos val="nextTo"/>
        <c:crossAx val="90643840"/>
        <c:crosses val="autoZero"/>
        <c:auto val="1"/>
        <c:lblAlgn val="ctr"/>
        <c:lblOffset val="100"/>
      </c:catAx>
      <c:valAx>
        <c:axId val="90643840"/>
        <c:scaling>
          <c:orientation val="minMax"/>
        </c:scaling>
        <c:axPos val="l"/>
        <c:majorGridlines/>
        <c:numFmt formatCode="General" sourceLinked="1"/>
        <c:tickLblPos val="nextTo"/>
        <c:crossAx val="90642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271429664274113"/>
          <c:y val="0.39624426705160909"/>
          <c:w val="0.13728570335725901"/>
          <c:h val="0.18597685992827001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Meetings!$B$1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Meetings!$A$2:$A$7</c:f>
              <c:strCache>
                <c:ptCount val="6"/>
                <c:pt idx="0">
                  <c:v>w/ parent</c:v>
                </c:pt>
                <c:pt idx="1">
                  <c:v>w/ staff</c:v>
                </c:pt>
                <c:pt idx="2">
                  <c:v>w/ community</c:v>
                </c:pt>
                <c:pt idx="3">
                  <c:v>504</c:v>
                </c:pt>
                <c:pt idx="4">
                  <c:v>IEP</c:v>
                </c:pt>
                <c:pt idx="5">
                  <c:v>Home visits</c:v>
                </c:pt>
              </c:strCache>
            </c:strRef>
          </c:cat>
          <c:val>
            <c:numRef>
              <c:f>Meetings!$B$2:$B$7</c:f>
              <c:numCache>
                <c:formatCode>General</c:formatCode>
                <c:ptCount val="6"/>
                <c:pt idx="0">
                  <c:v>24427</c:v>
                </c:pt>
                <c:pt idx="1">
                  <c:v>14541</c:v>
                </c:pt>
                <c:pt idx="2">
                  <c:v>2314</c:v>
                </c:pt>
                <c:pt idx="3">
                  <c:v>2860</c:v>
                </c:pt>
                <c:pt idx="4">
                  <c:v>2341</c:v>
                </c:pt>
                <c:pt idx="5">
                  <c:v>1519</c:v>
                </c:pt>
              </c:numCache>
            </c:numRef>
          </c:val>
        </c:ser>
        <c:ser>
          <c:idx val="1"/>
          <c:order val="1"/>
          <c:tx>
            <c:strRef>
              <c:f>Meetings!$C$1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Meetings!$A$2:$A$7</c:f>
              <c:strCache>
                <c:ptCount val="6"/>
                <c:pt idx="0">
                  <c:v>w/ parent</c:v>
                </c:pt>
                <c:pt idx="1">
                  <c:v>w/ staff</c:v>
                </c:pt>
                <c:pt idx="2">
                  <c:v>w/ community</c:v>
                </c:pt>
                <c:pt idx="3">
                  <c:v>504</c:v>
                </c:pt>
                <c:pt idx="4">
                  <c:v>IEP</c:v>
                </c:pt>
                <c:pt idx="5">
                  <c:v>Home visits</c:v>
                </c:pt>
              </c:strCache>
            </c:strRef>
          </c:cat>
          <c:val>
            <c:numRef>
              <c:f>Meetings!$C$2:$C$7</c:f>
              <c:numCache>
                <c:formatCode>General</c:formatCode>
                <c:ptCount val="6"/>
                <c:pt idx="0">
                  <c:v>24660</c:v>
                </c:pt>
                <c:pt idx="1">
                  <c:v>14233</c:v>
                </c:pt>
                <c:pt idx="2">
                  <c:v>2317</c:v>
                </c:pt>
                <c:pt idx="3">
                  <c:v>3249</c:v>
                </c:pt>
                <c:pt idx="4">
                  <c:v>2341</c:v>
                </c:pt>
                <c:pt idx="5">
                  <c:v>1343</c:v>
                </c:pt>
              </c:numCache>
            </c:numRef>
          </c:val>
        </c:ser>
        <c:dLbls/>
        <c:axId val="79790464"/>
        <c:axId val="79792000"/>
      </c:barChart>
      <c:catAx>
        <c:axId val="79790464"/>
        <c:scaling>
          <c:orientation val="minMax"/>
        </c:scaling>
        <c:axPos val="b"/>
        <c:tickLblPos val="nextTo"/>
        <c:crossAx val="79792000"/>
        <c:crosses val="autoZero"/>
        <c:auto val="1"/>
        <c:lblAlgn val="ctr"/>
        <c:lblOffset val="100"/>
      </c:catAx>
      <c:valAx>
        <c:axId val="79792000"/>
        <c:scaling>
          <c:orientation val="minMax"/>
        </c:scaling>
        <c:axPos val="l"/>
        <c:majorGridlines/>
        <c:numFmt formatCode="General" sourceLinked="1"/>
        <c:tickLblPos val="nextTo"/>
        <c:crossAx val="7979046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>
        <c:manualLayout>
          <c:layoutTarget val="inner"/>
          <c:xMode val="edge"/>
          <c:yMode val="edge"/>
          <c:x val="7.5358841863517101E-2"/>
          <c:y val="2.1534323365843006E-2"/>
          <c:w val="0.79261250546806594"/>
          <c:h val="0.82042804695839011"/>
        </c:manualLayout>
      </c:layout>
      <c:barChart>
        <c:barDir val="col"/>
        <c:grouping val="clustered"/>
        <c:ser>
          <c:idx val="0"/>
          <c:order val="0"/>
          <c:tx>
            <c:strRef>
              <c:f>'Staff needs'!$B$1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'Staff needs'!$A$2:$A$10</c:f>
              <c:strCache>
                <c:ptCount val="9"/>
                <c:pt idx="0">
                  <c:v>B/P checks</c:v>
                </c:pt>
                <c:pt idx="1">
                  <c:v>Blood sugar</c:v>
                </c:pt>
                <c:pt idx="2">
                  <c:v>Ht/Wt checks</c:v>
                </c:pt>
                <c:pt idx="3">
                  <c:v>Injections</c:v>
                </c:pt>
                <c:pt idx="4">
                  <c:v>Work/comp</c:v>
                </c:pt>
                <c:pt idx="5">
                  <c:v>Rx edu</c:v>
                </c:pt>
                <c:pt idx="6">
                  <c:v>Tx edu</c:v>
                </c:pt>
                <c:pt idx="7">
                  <c:v>Dis edu</c:v>
                </c:pt>
                <c:pt idx="8">
                  <c:v>First Aid</c:v>
                </c:pt>
              </c:strCache>
            </c:strRef>
          </c:cat>
          <c:val>
            <c:numRef>
              <c:f>'Staff needs'!$B$2:$B$10</c:f>
              <c:numCache>
                <c:formatCode>General</c:formatCode>
                <c:ptCount val="9"/>
                <c:pt idx="0">
                  <c:v>28079</c:v>
                </c:pt>
                <c:pt idx="1">
                  <c:v>5329</c:v>
                </c:pt>
                <c:pt idx="2">
                  <c:v>12723</c:v>
                </c:pt>
                <c:pt idx="3">
                  <c:v>2323</c:v>
                </c:pt>
                <c:pt idx="4">
                  <c:v>1099</c:v>
                </c:pt>
                <c:pt idx="5">
                  <c:v>6672</c:v>
                </c:pt>
                <c:pt idx="6">
                  <c:v>5299</c:v>
                </c:pt>
                <c:pt idx="7">
                  <c:v>7020</c:v>
                </c:pt>
                <c:pt idx="8">
                  <c:v>15266</c:v>
                </c:pt>
              </c:numCache>
            </c:numRef>
          </c:val>
        </c:ser>
        <c:ser>
          <c:idx val="1"/>
          <c:order val="1"/>
          <c:tx>
            <c:strRef>
              <c:f>'Staff needs'!$C$1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'Staff needs'!$A$2:$A$10</c:f>
              <c:strCache>
                <c:ptCount val="9"/>
                <c:pt idx="0">
                  <c:v>B/P checks</c:v>
                </c:pt>
                <c:pt idx="1">
                  <c:v>Blood sugar</c:v>
                </c:pt>
                <c:pt idx="2">
                  <c:v>Ht/Wt checks</c:v>
                </c:pt>
                <c:pt idx="3">
                  <c:v>Injections</c:v>
                </c:pt>
                <c:pt idx="4">
                  <c:v>Work/comp</c:v>
                </c:pt>
                <c:pt idx="5">
                  <c:v>Rx edu</c:v>
                </c:pt>
                <c:pt idx="6">
                  <c:v>Tx edu</c:v>
                </c:pt>
                <c:pt idx="7">
                  <c:v>Dis edu</c:v>
                </c:pt>
                <c:pt idx="8">
                  <c:v>First Aid</c:v>
                </c:pt>
              </c:strCache>
            </c:strRef>
          </c:cat>
          <c:val>
            <c:numRef>
              <c:f>'Staff needs'!$C$2:$C$10</c:f>
              <c:numCache>
                <c:formatCode>General</c:formatCode>
                <c:ptCount val="9"/>
                <c:pt idx="0">
                  <c:v>26249</c:v>
                </c:pt>
                <c:pt idx="1">
                  <c:v>3490</c:v>
                </c:pt>
                <c:pt idx="2">
                  <c:v>12038</c:v>
                </c:pt>
                <c:pt idx="3">
                  <c:v>3747</c:v>
                </c:pt>
                <c:pt idx="4">
                  <c:v>1637</c:v>
                </c:pt>
                <c:pt idx="5">
                  <c:v>7706</c:v>
                </c:pt>
                <c:pt idx="6">
                  <c:v>6293</c:v>
                </c:pt>
                <c:pt idx="7">
                  <c:v>8032</c:v>
                </c:pt>
                <c:pt idx="8">
                  <c:v>16368</c:v>
                </c:pt>
              </c:numCache>
            </c:numRef>
          </c:val>
        </c:ser>
        <c:dLbls/>
        <c:axId val="79846400"/>
        <c:axId val="79856384"/>
      </c:barChart>
      <c:catAx>
        <c:axId val="79846400"/>
        <c:scaling>
          <c:orientation val="minMax"/>
        </c:scaling>
        <c:axPos val="b"/>
        <c:tickLblPos val="nextTo"/>
        <c:crossAx val="79856384"/>
        <c:crosses val="autoZero"/>
        <c:auto val="1"/>
        <c:lblAlgn val="ctr"/>
        <c:lblOffset val="100"/>
      </c:catAx>
      <c:valAx>
        <c:axId val="79856384"/>
        <c:scaling>
          <c:orientation val="minMax"/>
        </c:scaling>
        <c:axPos val="l"/>
        <c:majorGridlines/>
        <c:numFmt formatCode="General" sourceLinked="1"/>
        <c:tickLblPos val="nextTo"/>
        <c:crossAx val="798464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06AE1-6096-D04A-8CFB-AA3943423169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BA21E-DAB5-7A4C-8E4F-46E22379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0149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0A144-611F-9941-AD82-F63DFDA0B0BE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9A885-5413-4C4F-AD73-25348ACAD6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0833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045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261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2369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0819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300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Other- 2013-2014 more choices in 2014-2015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5394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EAP = Emergency Action Plan from Health Care provider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7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1414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Heat Related Emergencies</a:t>
            </a:r>
            <a:endParaRPr lang="en-US" baseline="0" dirty="0" smtClean="0"/>
          </a:p>
          <a:p>
            <a:r>
              <a:rPr lang="en-US" baseline="0" dirty="0" smtClean="0"/>
              <a:t>Dental</a:t>
            </a:r>
          </a:p>
          <a:p>
            <a:r>
              <a:rPr lang="en-US" baseline="0" dirty="0" smtClean="0"/>
              <a:t>Back Injury</a:t>
            </a:r>
          </a:p>
          <a:p>
            <a:r>
              <a:rPr lang="en-US" baseline="0" dirty="0" smtClean="0"/>
              <a:t>Eye</a:t>
            </a:r>
          </a:p>
          <a:p>
            <a:r>
              <a:rPr lang="en-US" baseline="0" dirty="0" smtClean="0"/>
              <a:t>Psychiatric</a:t>
            </a:r>
          </a:p>
          <a:p>
            <a:endParaRPr lang="en-US" dirty="0" smtClean="0"/>
          </a:p>
          <a:p>
            <a:r>
              <a:rPr lang="en-US" dirty="0" smtClean="0"/>
              <a:t>Most</a:t>
            </a:r>
            <a:r>
              <a:rPr lang="en-US" baseline="0" dirty="0" smtClean="0"/>
              <a:t> Frequent places</a:t>
            </a:r>
          </a:p>
          <a:p>
            <a:r>
              <a:rPr lang="en-US" baseline="0" dirty="0" smtClean="0"/>
              <a:t>Play/School Grounds</a:t>
            </a:r>
          </a:p>
          <a:p>
            <a:r>
              <a:rPr lang="en-US" baseline="0" dirty="0" smtClean="0"/>
              <a:t>PE Class</a:t>
            </a:r>
          </a:p>
          <a:p>
            <a:r>
              <a:rPr lang="en-US" baseline="0" dirty="0" smtClean="0"/>
              <a:t>Classroom</a:t>
            </a:r>
          </a:p>
          <a:p>
            <a:r>
              <a:rPr lang="en-US" baseline="0" dirty="0" smtClean="0"/>
              <a:t>Athletics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8401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142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Tylenol</a:t>
            </a:r>
          </a:p>
          <a:p>
            <a:r>
              <a:rPr lang="en-US" dirty="0" err="1" smtClean="0"/>
              <a:t>Nsaids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753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Screenings</a:t>
            </a:r>
          </a:p>
          <a:p>
            <a:r>
              <a:rPr lang="en-US" dirty="0" smtClean="0"/>
              <a:t>	Vision</a:t>
            </a:r>
          </a:p>
          <a:p>
            <a:r>
              <a:rPr lang="en-US" dirty="0" smtClean="0"/>
              <a:t>	Hearing</a:t>
            </a:r>
          </a:p>
          <a:p>
            <a:r>
              <a:rPr lang="en-US" dirty="0" smtClean="0"/>
              <a:t>	BMI</a:t>
            </a:r>
          </a:p>
          <a:p>
            <a:r>
              <a:rPr lang="en-US" dirty="0" smtClean="0"/>
              <a:t>	Scoliosis</a:t>
            </a:r>
          </a:p>
          <a:p>
            <a:r>
              <a:rPr lang="en-US" dirty="0" smtClean="0"/>
              <a:t>	Dental</a:t>
            </a:r>
          </a:p>
          <a:p>
            <a:r>
              <a:rPr lang="en-US" dirty="0" smtClean="0"/>
              <a:t>	B/P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868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880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E41-E2DE-48B7-AD25-2C05D8372D60}" type="datetime4">
              <a:rPr lang="en-US" smtClean="0"/>
              <a:pPr/>
              <a:t>March 2,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704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240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03/02/2016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42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57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D1B-BB73-41B2-8202-C6678B761557}" type="datetime4">
              <a:rPr lang="en-US" smtClean="0"/>
              <a:pPr/>
              <a:t>March 2,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923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892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377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56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2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347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48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03/02/2016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412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School Nurse Survey Results</a:t>
            </a:r>
            <a:br>
              <a:rPr lang="en-US" sz="4000" dirty="0" smtClean="0"/>
            </a:br>
            <a:r>
              <a:rPr lang="en-US" sz="2000" dirty="0" smtClean="0"/>
              <a:t>School Years 2013-2014</a:t>
            </a:r>
            <a:r>
              <a:rPr lang="en-US" sz="2000" dirty="0"/>
              <a:t> </a:t>
            </a:r>
            <a:r>
              <a:rPr lang="en-US" sz="2000" dirty="0" smtClean="0"/>
              <a:t>and 2014-2015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Paula Smith, RNP, MNSc.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State School Nurse Consultant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ADH/ADE</a:t>
            </a:r>
          </a:p>
        </p:txBody>
      </p:sp>
    </p:spTree>
    <p:extLst>
      <p:ext uri="{BB962C8B-B14F-4D97-AF65-F5344CB8AC3E}">
        <p14:creationId xmlns:p14="http://schemas.microsoft.com/office/powerpoint/2010/main" xmlns="" val="35114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1214"/>
            <a:ext cx="7315200" cy="1154097"/>
          </a:xfrm>
        </p:spPr>
        <p:txBody>
          <a:bodyPr/>
          <a:lstStyle/>
          <a:p>
            <a:r>
              <a:rPr lang="en-US" dirty="0" smtClean="0"/>
              <a:t>Faculty/Staff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657122"/>
              </p:ext>
            </p:extLst>
          </p:nvPr>
        </p:nvGraphicFramePr>
        <p:xfrm>
          <a:off x="914400" y="1650515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33745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78871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2025"/>
            <a:ext cx="7315200" cy="1154097"/>
          </a:xfrm>
        </p:spPr>
        <p:txBody>
          <a:bodyPr/>
          <a:lstStyle/>
          <a:p>
            <a:r>
              <a:rPr lang="en-US" dirty="0" smtClean="0"/>
              <a:t>School Nurse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41613"/>
            <a:ext cx="7315200" cy="3674951"/>
          </a:xfrm>
        </p:spPr>
        <p:txBody>
          <a:bodyPr>
            <a:noAutofit/>
          </a:bodyPr>
          <a:lstStyle/>
          <a:p>
            <a:r>
              <a:rPr lang="en-US" sz="2200" dirty="0" smtClean="0"/>
              <a:t>559 nurses cover only 1 campus</a:t>
            </a:r>
          </a:p>
          <a:p>
            <a:r>
              <a:rPr lang="en-US" sz="2200" dirty="0" smtClean="0"/>
              <a:t>387 campuses share a nurse with at least one other campus</a:t>
            </a:r>
          </a:p>
          <a:p>
            <a:r>
              <a:rPr lang="en-US" sz="2200" dirty="0" smtClean="0"/>
              <a:t>5 nurses cover &gt;6 campuses</a:t>
            </a:r>
          </a:p>
          <a:p>
            <a:r>
              <a:rPr lang="en-US" sz="2200" dirty="0" smtClean="0"/>
              <a:t>516 nurses drive less than 5 minutes between campuses</a:t>
            </a:r>
          </a:p>
          <a:p>
            <a:r>
              <a:rPr lang="en-US" sz="2200" dirty="0" smtClean="0"/>
              <a:t>174 nurses drive between 5-30 minutes</a:t>
            </a:r>
            <a:endParaRPr lang="en-US" sz="2200" dirty="0"/>
          </a:p>
          <a:p>
            <a:r>
              <a:rPr lang="en-US" sz="2200" dirty="0" smtClean="0"/>
              <a:t>5 drive more than 30 minutes</a:t>
            </a:r>
          </a:p>
          <a:p>
            <a:r>
              <a:rPr lang="en-US" sz="2200" dirty="0" smtClean="0"/>
              <a:t>34 LPNs have a contract RN spending 1-4 hours/week</a:t>
            </a:r>
          </a:p>
          <a:p>
            <a:r>
              <a:rPr lang="en-US" sz="2200" dirty="0"/>
              <a:t>22 LPNs report no RN </a:t>
            </a:r>
            <a:r>
              <a:rPr lang="en-US" sz="2200" dirty="0" smtClean="0"/>
              <a:t>supervisor at all.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957754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46698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8868"/>
            <a:ext cx="7315200" cy="1154097"/>
          </a:xfrm>
        </p:spPr>
        <p:txBody>
          <a:bodyPr/>
          <a:lstStyle/>
          <a:p>
            <a:r>
              <a:rPr lang="en-US" dirty="0" smtClean="0"/>
              <a:t>School Nurse Office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68217"/>
            <a:ext cx="7315200" cy="353952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Running Water (102 nurse offices do not have)</a:t>
            </a:r>
          </a:p>
          <a:p>
            <a:r>
              <a:rPr lang="en-US" dirty="0"/>
              <a:t>Double lock </a:t>
            </a:r>
            <a:r>
              <a:rPr lang="en-US" dirty="0" smtClean="0"/>
              <a:t>cabinet (207 nurse offices do not have)</a:t>
            </a:r>
          </a:p>
          <a:p>
            <a:r>
              <a:rPr lang="en-US" dirty="0" smtClean="0"/>
              <a:t>Privacy</a:t>
            </a:r>
          </a:p>
          <a:p>
            <a:r>
              <a:rPr lang="en-US" dirty="0" smtClean="0"/>
              <a:t>Telephone</a:t>
            </a:r>
          </a:p>
          <a:p>
            <a:r>
              <a:rPr lang="en-US" dirty="0" smtClean="0"/>
              <a:t>Toilet</a:t>
            </a:r>
          </a:p>
          <a:p>
            <a:r>
              <a:rPr lang="en-US" dirty="0" smtClean="0"/>
              <a:t>Cot/Bed</a:t>
            </a:r>
          </a:p>
          <a:p>
            <a:r>
              <a:rPr lang="en-US" dirty="0" smtClean="0"/>
              <a:t>Locking file cabinet</a:t>
            </a:r>
          </a:p>
          <a:p>
            <a:r>
              <a:rPr lang="en-US" dirty="0" smtClean="0"/>
              <a:t>Refrigerator</a:t>
            </a:r>
          </a:p>
          <a:p>
            <a:r>
              <a:rPr lang="en-US" dirty="0" smtClean="0"/>
              <a:t>Sharps container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63667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75984"/>
            <a:ext cx="7315200" cy="1154097"/>
          </a:xfrm>
        </p:spPr>
        <p:txBody>
          <a:bodyPr/>
          <a:lstStyle/>
          <a:p>
            <a:r>
              <a:rPr lang="en-US" dirty="0" smtClean="0"/>
              <a:t>School Nurse Salaries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01371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/>
              <a:t>5 LPNs make &lt;$15,000/year</a:t>
            </a:r>
          </a:p>
          <a:p>
            <a:r>
              <a:rPr lang="en-US" dirty="0"/>
              <a:t>141 make $15,000 - $</a:t>
            </a:r>
            <a:r>
              <a:rPr lang="en-US" dirty="0" smtClean="0"/>
              <a:t>29,999</a:t>
            </a:r>
          </a:p>
          <a:p>
            <a:endParaRPr lang="en-US" dirty="0"/>
          </a:p>
          <a:p>
            <a:r>
              <a:rPr lang="en-US" dirty="0" smtClean="0"/>
              <a:t>6 RNs make &lt;$15,000/year</a:t>
            </a:r>
          </a:p>
          <a:p>
            <a:r>
              <a:rPr lang="en-US" dirty="0" smtClean="0"/>
              <a:t>118 RNs make $15,000-$29,999/year</a:t>
            </a:r>
          </a:p>
          <a:p>
            <a:r>
              <a:rPr lang="en-US" dirty="0" smtClean="0"/>
              <a:t>523 RNs make &gt;$30,000/year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523282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804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32462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Common Allergy Diagnoses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3263074"/>
              </p:ext>
            </p:extLst>
          </p:nvPr>
        </p:nvGraphicFramePr>
        <p:xfrm>
          <a:off x="914400" y="2312372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12616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42799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25849"/>
            <a:ext cx="7315200" cy="1154097"/>
          </a:xfrm>
        </p:spPr>
        <p:txBody>
          <a:bodyPr/>
          <a:lstStyle/>
          <a:p>
            <a:r>
              <a:rPr lang="en-US" dirty="0" smtClean="0"/>
              <a:t>Rescue Medications </a:t>
            </a:r>
            <a:br>
              <a:rPr lang="en-US" dirty="0" smtClean="0"/>
            </a:br>
            <a:r>
              <a:rPr lang="en-US" sz="2000" dirty="0" smtClean="0"/>
              <a:t>SY 2013-2014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01289082"/>
              </p:ext>
            </p:extLst>
          </p:nvPr>
        </p:nvGraphicFramePr>
        <p:xfrm>
          <a:off x="914400" y="2097196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00864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42158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42561"/>
            <a:ext cx="7315200" cy="1154097"/>
          </a:xfrm>
        </p:spPr>
        <p:txBody>
          <a:bodyPr/>
          <a:lstStyle/>
          <a:p>
            <a:r>
              <a:rPr lang="en-US" dirty="0" smtClean="0"/>
              <a:t>Rescue </a:t>
            </a:r>
            <a:r>
              <a:rPr lang="en-US" dirty="0"/>
              <a:t>Medications </a:t>
            </a:r>
            <a:br>
              <a:rPr lang="en-US" dirty="0"/>
            </a:br>
            <a:r>
              <a:rPr lang="en-US" sz="2000" dirty="0"/>
              <a:t>SY </a:t>
            </a:r>
            <a:r>
              <a:rPr lang="en-US" sz="2000" dirty="0" smtClean="0"/>
              <a:t>2014-2015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0159775"/>
              </p:ext>
            </p:extLst>
          </p:nvPr>
        </p:nvGraphicFramePr>
        <p:xfrm>
          <a:off x="914400" y="2101726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00864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75197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59003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Frequent Emergencies Requiring 911 or MD/Dentist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3352018"/>
              </p:ext>
            </p:extLst>
          </p:nvPr>
        </p:nvGraphicFramePr>
        <p:xfrm>
          <a:off x="914400" y="2018169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8047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75446"/>
            <a:ext cx="7315200" cy="1154097"/>
          </a:xfrm>
        </p:spPr>
        <p:txBody>
          <a:bodyPr/>
          <a:lstStyle/>
          <a:p>
            <a:r>
              <a:rPr lang="en-US" dirty="0" smtClean="0"/>
              <a:t>Most Common Procedures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7978305"/>
              </p:ext>
            </p:extLst>
          </p:nvPr>
        </p:nvGraphicFramePr>
        <p:xfrm>
          <a:off x="914400" y="1968034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7181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8868"/>
            <a:ext cx="7315200" cy="1154097"/>
          </a:xfrm>
        </p:spPr>
        <p:txBody>
          <a:bodyPr/>
          <a:lstStyle/>
          <a:p>
            <a:r>
              <a:rPr lang="en-US" dirty="0" smtClean="0"/>
              <a:t>Medications Administered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4515752"/>
              </p:ext>
            </p:extLst>
          </p:nvPr>
        </p:nvGraphicFramePr>
        <p:xfrm>
          <a:off x="914400" y="1968034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890936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8042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/>
          <a:lstStyle/>
          <a:p>
            <a:r>
              <a:rPr lang="en-US" dirty="0" smtClean="0"/>
              <a:t>Other Health Care Issues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60994797"/>
              </p:ext>
            </p:extLst>
          </p:nvPr>
        </p:nvGraphicFramePr>
        <p:xfrm>
          <a:off x="394139" y="1750784"/>
          <a:ext cx="8339958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5682616" y="5944284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/>
              <a:t>Student enrollment for reporting districts</a:t>
            </a:r>
          </a:p>
          <a:p>
            <a:r>
              <a:rPr lang="en-US" sz="1100" dirty="0"/>
              <a:t>2013-14	454,000</a:t>
            </a:r>
          </a:p>
          <a:p>
            <a:r>
              <a:rPr lang="en-US" sz="1100" dirty="0"/>
              <a:t>2014-15	423,957</a:t>
            </a:r>
          </a:p>
        </p:txBody>
      </p:sp>
    </p:spTree>
    <p:extLst>
      <p:ext uri="{BB962C8B-B14F-4D97-AF65-F5344CB8AC3E}">
        <p14:creationId xmlns:p14="http://schemas.microsoft.com/office/powerpoint/2010/main" xmlns="" val="4192637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4448"/>
            <a:ext cx="7315200" cy="1154097"/>
          </a:xfrm>
        </p:spPr>
        <p:txBody>
          <a:bodyPr/>
          <a:lstStyle/>
          <a:p>
            <a:r>
              <a:rPr lang="en-US" dirty="0" smtClean="0"/>
              <a:t>Meetings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9392878"/>
              </p:ext>
            </p:extLst>
          </p:nvPr>
        </p:nvGraphicFramePr>
        <p:xfrm>
          <a:off x="914400" y="1700649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00322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158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BC5588-807A-4A7B-812A-68903689A32E}"/>
</file>

<file path=customXml/itemProps2.xml><?xml version="1.0" encoding="utf-8"?>
<ds:datastoreItem xmlns:ds="http://schemas.openxmlformats.org/officeDocument/2006/customXml" ds:itemID="{9B818172-8B0A-4E4A-8534-5F97FDC33756}"/>
</file>

<file path=customXml/itemProps3.xml><?xml version="1.0" encoding="utf-8"?>
<ds:datastoreItem xmlns:ds="http://schemas.openxmlformats.org/officeDocument/2006/customXml" ds:itemID="{18185D39-4373-4B22-8948-FCBC6F3988D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290</Words>
  <Application>Microsoft Office PowerPoint</Application>
  <PresentationFormat>On-screen Show (4:3)</PresentationFormat>
  <Paragraphs>108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School Nurse Survey Results School Years 2013-2014 and 2014-2015  </vt:lpstr>
      <vt:lpstr>Most Common Allergy Diagnoses</vt:lpstr>
      <vt:lpstr>Rescue Medications  SY 2013-2014</vt:lpstr>
      <vt:lpstr>Rescue Medications  SY 2014-2015</vt:lpstr>
      <vt:lpstr>Most Frequent Emergencies Requiring 911 or MD/Dentist</vt:lpstr>
      <vt:lpstr>Most Common Procedures</vt:lpstr>
      <vt:lpstr>Medications Administered</vt:lpstr>
      <vt:lpstr>Other Health Care Issues</vt:lpstr>
      <vt:lpstr>Meetings </vt:lpstr>
      <vt:lpstr>Faculty/Staff Needs</vt:lpstr>
      <vt:lpstr>School Nurse Coverage</vt:lpstr>
      <vt:lpstr>School Nurse Office Needs</vt:lpstr>
      <vt:lpstr>School Nurse Salaries</vt:lpstr>
    </vt:vector>
  </TitlesOfParts>
  <Company>ADE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Smith</dc:creator>
  <cp:lastModifiedBy>Juanita Witham</cp:lastModifiedBy>
  <cp:revision>25</cp:revision>
  <cp:lastPrinted>2016-01-04T19:31:06Z</cp:lastPrinted>
  <dcterms:created xsi:type="dcterms:W3CDTF">2015-12-07T19:33:31Z</dcterms:created>
  <dcterms:modified xsi:type="dcterms:W3CDTF">2016-03-02T13:32:49Z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4151800</vt:r8>
  </property>
  <property fmtid="{D5CDD505-2E9C-101B-9397-08002B2CF9AE}" pid="4" name="TemplateUrl">
    <vt:lpwstr/>
  </property>
  <property fmtid="{D5CDD505-2E9C-101B-9397-08002B2CF9AE}" pid="5" name="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