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xls" ContentType="application/vnd.ms-excel"/>
  <Default Extension="rels" ContentType="application/vnd.openxmlformats-package.relationships+xml"/>
  <Default Extension="emf" ContentType="image/x-emf"/>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2814" y="-9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312CF2-AB3D-44C3-99EB-1BA5ABD193D4}" type="datetimeFigureOut">
              <a:rPr lang="en-US" smtClean="0"/>
              <a:pPr/>
              <a:t>11/01/2013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DCFABE-E6E1-48F1-8412-44587A7DBF0A}" type="slidenum">
              <a:rPr lang="en-US" smtClean="0"/>
              <a:pPr/>
              <a:t>‹#›</a:t>
            </a:fld>
            <a:endParaRPr lang="en-US"/>
          </a:p>
        </p:txBody>
      </p:sp>
    </p:spTree>
    <p:extLst>
      <p:ext uri="{BB962C8B-B14F-4D97-AF65-F5344CB8AC3E}">
        <p14:creationId xmlns:p14="http://schemas.microsoft.com/office/powerpoint/2010/main" xmlns="" val="3734233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705404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1679369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3326993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2407749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326720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2793809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3856947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4222422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1518726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3266663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7F68E8-877A-42FA-8FF4-A79CC443E497}" type="datetimeFigureOut">
              <a:rPr lang="en-US" smtClean="0"/>
              <a:pPr/>
              <a:t>11/01/2013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2698368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7F68E8-877A-42FA-8FF4-A79CC443E497}" type="datetimeFigureOut">
              <a:rPr lang="en-US" smtClean="0"/>
              <a:pPr/>
              <a:t>11/01/2013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515F54-BA6F-4CBD-8AA2-0A9F7F8BF66E}" type="slidenum">
              <a:rPr lang="en-US" smtClean="0"/>
              <a:pPr/>
              <a:t>‹#›</a:t>
            </a:fld>
            <a:endParaRPr lang="en-US"/>
          </a:p>
        </p:txBody>
      </p:sp>
    </p:spTree>
    <p:extLst>
      <p:ext uri="{BB962C8B-B14F-4D97-AF65-F5344CB8AC3E}">
        <p14:creationId xmlns:p14="http://schemas.microsoft.com/office/powerpoint/2010/main" xmlns="" val="892166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dedata.arkansas.gov/pscs" TargetMode="External"/><Relationship Id="rId2" Type="http://schemas.openxmlformats.org/officeDocument/2006/relationships/hyperlink" Target="https://adedata.arkansas.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adesharepoint2.arkansas.gov/memos/Lists/Approved%20Memos/Attachments/1035/Act%201227%20of%202013.pdf" TargetMode="External"/><Relationship Id="rId2" Type="http://schemas.openxmlformats.org/officeDocument/2006/relationships/hyperlink" Target="http://adesharepoint2.arkansas.gov/memos/Lists/Approved%20Memos/DispForm2.aspx?ID=1035&amp;Source=http://adesharepoint2.arkansas.gov/memos/Lists/Approved%20Memos/AllItems.aspxhttp://adesharepoint2.arkansas.gov/memos/Lists/Approved%20Memos/Attachments/1035/Public%20School%20Choice%20Data%20Tracking%20System%20Instructions.pdf" TargetMode="External"/><Relationship Id="rId1" Type="http://schemas.openxmlformats.org/officeDocument/2006/relationships/slideLayout" Target="../slideLayouts/slideLayout2.xml"/><Relationship Id="rId4" Type="http://schemas.openxmlformats.org/officeDocument/2006/relationships/hyperlink" Target="mailto:ade.rtweb@arkansas.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Arkansas Public School Choice Data Tracking System</a:t>
            </a:r>
            <a:endParaRPr lang="en-US" sz="4000" dirty="0"/>
          </a:p>
        </p:txBody>
      </p:sp>
      <p:sp>
        <p:nvSpPr>
          <p:cNvPr id="3" name="Subtitle 2"/>
          <p:cNvSpPr>
            <a:spLocks noGrp="1"/>
          </p:cNvSpPr>
          <p:nvPr>
            <p:ph type="subTitle" idx="1"/>
          </p:nvPr>
        </p:nvSpPr>
        <p:spPr>
          <a:xfrm>
            <a:off x="1371600" y="3886200"/>
            <a:ext cx="6400800" cy="2286000"/>
          </a:xfrm>
        </p:spPr>
        <p:txBody>
          <a:bodyPr>
            <a:normAutofit/>
          </a:bodyPr>
          <a:lstStyle/>
          <a:p>
            <a:endParaRPr lang="en-US" sz="1800" dirty="0" smtClean="0">
              <a:solidFill>
                <a:schemeClr val="tx1"/>
              </a:solidFill>
            </a:endParaRPr>
          </a:p>
          <a:p>
            <a:r>
              <a:rPr lang="en-US" sz="1800" dirty="0" smtClean="0">
                <a:solidFill>
                  <a:schemeClr val="tx1"/>
                </a:solidFill>
              </a:rPr>
              <a:t>Jim Boardman, Assistant Commissioner-Research &amp; Technology</a:t>
            </a:r>
          </a:p>
          <a:p>
            <a:r>
              <a:rPr lang="en-US" sz="1800" dirty="0" smtClean="0">
                <a:solidFill>
                  <a:schemeClr val="tx1"/>
                </a:solidFill>
              </a:rPr>
              <a:t>Cody Decker, Director-Information Systems</a:t>
            </a:r>
          </a:p>
          <a:p>
            <a:r>
              <a:rPr lang="en-US" sz="1800" dirty="0" smtClean="0">
                <a:solidFill>
                  <a:schemeClr val="tx1"/>
                </a:solidFill>
              </a:rPr>
              <a:t>Arkansas Department of Education</a:t>
            </a:r>
          </a:p>
          <a:p>
            <a:r>
              <a:rPr lang="en-US" sz="1800" dirty="0" smtClean="0">
                <a:solidFill>
                  <a:schemeClr val="tx1"/>
                </a:solidFill>
              </a:rPr>
              <a:t>{</a:t>
            </a:r>
            <a:r>
              <a:rPr lang="en-US" sz="1800" dirty="0" err="1" smtClean="0">
                <a:solidFill>
                  <a:schemeClr val="tx1"/>
                </a:solidFill>
              </a:rPr>
              <a:t>jim.boardman|cody.decker</a:t>
            </a:r>
            <a:r>
              <a:rPr lang="en-US" sz="1800" dirty="0" smtClean="0">
                <a:solidFill>
                  <a:schemeClr val="tx1"/>
                </a:solidFill>
              </a:rPr>
              <a:t>} @ arkansas.gov</a:t>
            </a:r>
          </a:p>
          <a:p>
            <a:endParaRPr lang="en-US" sz="1800" dirty="0">
              <a:solidFill>
                <a:schemeClr val="tx1"/>
              </a:solidFill>
            </a:endParaRPr>
          </a:p>
          <a:p>
            <a:endParaRPr lang="en-US" sz="1800" dirty="0">
              <a:solidFill>
                <a:srgbClr val="FF0000"/>
              </a:solidFill>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57400" y="404813"/>
            <a:ext cx="4704832" cy="150018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8669650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a:t>
            </a:r>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xmlns="" val="906272312"/>
              </p:ext>
            </p:extLst>
          </p:nvPr>
        </p:nvGraphicFramePr>
        <p:xfrm>
          <a:off x="457200" y="1781743"/>
          <a:ext cx="381000" cy="771525"/>
        </p:xfrm>
        <a:graphic>
          <a:graphicData uri="http://schemas.openxmlformats.org/presentationml/2006/ole">
            <p:oleObj spid="_x0000_s3086" name="Acrobat Document" showAsIcon="1" r:id="rId3" imgW="380880" imgH="771480" progId="AcroExch.Document.7">
              <p:embed/>
            </p:oleObj>
          </a:graphicData>
        </a:graphic>
      </p:graphicFrame>
      <p:sp>
        <p:nvSpPr>
          <p:cNvPr id="4" name="TextBox 3"/>
          <p:cNvSpPr txBox="1"/>
          <p:nvPr/>
        </p:nvSpPr>
        <p:spPr>
          <a:xfrm>
            <a:off x="1164609" y="1720334"/>
            <a:ext cx="4537974" cy="369332"/>
          </a:xfrm>
          <a:prstGeom prst="rect">
            <a:avLst/>
          </a:prstGeom>
          <a:noFill/>
        </p:spPr>
        <p:txBody>
          <a:bodyPr wrap="none" rtlCol="0">
            <a:spAutoFit/>
          </a:bodyPr>
          <a:lstStyle/>
          <a:p>
            <a:r>
              <a:rPr lang="en-US" dirty="0" smtClean="0"/>
              <a:t>Public School Choice Net Gain and Loss Report</a:t>
            </a:r>
            <a:endParaRPr lang="en-US" dirty="0"/>
          </a:p>
        </p:txBody>
      </p:sp>
      <p:graphicFrame>
        <p:nvGraphicFramePr>
          <p:cNvPr id="7" name="Object 6"/>
          <p:cNvGraphicFramePr>
            <a:graphicFrameLocks noChangeAspect="1"/>
          </p:cNvGraphicFramePr>
          <p:nvPr>
            <p:extLst>
              <p:ext uri="{D42A27DB-BD31-4B8C-83A1-F6EECF244321}">
                <p14:modId xmlns:p14="http://schemas.microsoft.com/office/powerpoint/2010/main" xmlns="" val="3281400026"/>
              </p:ext>
            </p:extLst>
          </p:nvPr>
        </p:nvGraphicFramePr>
        <p:xfrm>
          <a:off x="250209" y="2450194"/>
          <a:ext cx="914400" cy="771525"/>
        </p:xfrm>
        <a:graphic>
          <a:graphicData uri="http://schemas.openxmlformats.org/presentationml/2006/ole">
            <p:oleObj spid="_x0000_s3087" name="Worksheet" showAsIcon="1" r:id="rId4" imgW="914400" imgH="771480" progId="Excel.Sheet.8">
              <p:embed/>
            </p:oleObj>
          </a:graphicData>
        </a:graphic>
      </p:graphicFrame>
      <p:sp>
        <p:nvSpPr>
          <p:cNvPr id="8" name="TextBox 7"/>
          <p:cNvSpPr txBox="1"/>
          <p:nvPr/>
        </p:nvSpPr>
        <p:spPr>
          <a:xfrm>
            <a:off x="1164609" y="2504364"/>
            <a:ext cx="4537974" cy="369332"/>
          </a:xfrm>
          <a:prstGeom prst="rect">
            <a:avLst/>
          </a:prstGeom>
          <a:noFill/>
        </p:spPr>
        <p:txBody>
          <a:bodyPr wrap="none" rtlCol="0">
            <a:spAutoFit/>
          </a:bodyPr>
          <a:lstStyle/>
          <a:p>
            <a:r>
              <a:rPr lang="en-US" dirty="0" smtClean="0"/>
              <a:t>Public School Choice Net Gain and Loss Report</a:t>
            </a:r>
            <a:endParaRPr lang="en-US" dirty="0"/>
          </a:p>
        </p:txBody>
      </p:sp>
    </p:spTree>
    <p:extLst>
      <p:ext uri="{BB962C8B-B14F-4D97-AF65-F5344CB8AC3E}">
        <p14:creationId xmlns:p14="http://schemas.microsoft.com/office/powerpoint/2010/main" xmlns="" val="22793321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a:t>
            </a:r>
            <a:endParaRPr lang="en-US" dirty="0"/>
          </a:p>
        </p:txBody>
      </p:sp>
      <p:sp>
        <p:nvSpPr>
          <p:cNvPr id="3" name="Content Placeholder 2"/>
          <p:cNvSpPr>
            <a:spLocks noGrp="1"/>
          </p:cNvSpPr>
          <p:nvPr>
            <p:ph idx="1"/>
          </p:nvPr>
        </p:nvSpPr>
        <p:spPr>
          <a:xfrm>
            <a:off x="383275" y="1219200"/>
            <a:ext cx="8229600" cy="4525963"/>
          </a:xfrm>
        </p:spPr>
        <p:txBody>
          <a:bodyPr/>
          <a:lstStyle/>
          <a:p>
            <a:pPr marL="0" indent="0">
              <a:buNone/>
            </a:pPr>
            <a:r>
              <a:rPr lang="en-US" dirty="0" smtClean="0"/>
              <a:t>Top (20) Districts with Most Net Gain in Students</a:t>
            </a:r>
          </a:p>
          <a:p>
            <a:pPr marL="0" indent="0">
              <a:buNone/>
            </a:pP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9600" y="1828800"/>
            <a:ext cx="7010400" cy="46494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968399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a:t>
            </a:r>
            <a:endParaRPr lang="en-US" dirty="0"/>
          </a:p>
        </p:txBody>
      </p:sp>
      <p:sp>
        <p:nvSpPr>
          <p:cNvPr id="3" name="Content Placeholder 2"/>
          <p:cNvSpPr>
            <a:spLocks noGrp="1"/>
          </p:cNvSpPr>
          <p:nvPr>
            <p:ph idx="1"/>
          </p:nvPr>
        </p:nvSpPr>
        <p:spPr>
          <a:xfrm>
            <a:off x="304800" y="1143000"/>
            <a:ext cx="8229600" cy="4525963"/>
          </a:xfrm>
        </p:spPr>
        <p:txBody>
          <a:bodyPr/>
          <a:lstStyle/>
          <a:p>
            <a:pPr marL="0" indent="0">
              <a:buNone/>
            </a:pPr>
            <a:r>
              <a:rPr lang="en-US" dirty="0" smtClean="0"/>
              <a:t>Top (20) Districts with Most Net Loss in Students</a:t>
            </a:r>
            <a:endParaRPr 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1702557"/>
            <a:ext cx="7010400" cy="49391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939387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Continue assisting districts and improving data quality.  Supports will be available in the form of web, email and phone assistance in addition to web-based tutorials.</a:t>
            </a:r>
          </a:p>
          <a:p>
            <a:r>
              <a:rPr lang="en-US" dirty="0" smtClean="0"/>
              <a:t>Analyze survey results with data submitted and certified through Arkansas Public School Computer Network</a:t>
            </a:r>
          </a:p>
          <a:p>
            <a:r>
              <a:rPr lang="en-US" dirty="0" smtClean="0"/>
              <a:t>Explore technologies to pre-populate survey with student data from APSCN to improve and validate data</a:t>
            </a:r>
            <a:endParaRPr lang="en-US" dirty="0"/>
          </a:p>
        </p:txBody>
      </p:sp>
    </p:spTree>
    <p:extLst>
      <p:ext uri="{BB962C8B-B14F-4D97-AF65-F5344CB8AC3E}">
        <p14:creationId xmlns:p14="http://schemas.microsoft.com/office/powerpoint/2010/main" xmlns="" val="539128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70000" lnSpcReduction="20000"/>
          </a:bodyPr>
          <a:lstStyle/>
          <a:p>
            <a:r>
              <a:rPr lang="en-US" sz="2800" dirty="0"/>
              <a:t>Ark. Code Ann. § 6-18-1907(c), created by Act 1227 of 2013, requires the Arkansas Department of Education to collect data from school districts on the number of school choice transfers and to report its findings to the House and Senate Education Committees by October 1 of each year.  </a:t>
            </a:r>
            <a:endParaRPr lang="en-US" sz="2800" dirty="0" smtClean="0"/>
          </a:p>
          <a:p>
            <a:endParaRPr lang="en-US" sz="2800" dirty="0" smtClean="0"/>
          </a:p>
          <a:p>
            <a:r>
              <a:rPr lang="en-US" sz="2800" dirty="0"/>
              <a:t>ADE has developed a new system in the form of Public School Choice Data Tracking System (PSCS). The system is located on </a:t>
            </a:r>
            <a:r>
              <a:rPr lang="en-US" sz="2800" dirty="0">
                <a:hlinkClick r:id="rId2"/>
              </a:rPr>
              <a:t>ADE Data Center</a:t>
            </a:r>
            <a:r>
              <a:rPr lang="en-US" sz="2800" dirty="0"/>
              <a:t> at </a:t>
            </a:r>
            <a:r>
              <a:rPr lang="en-US" sz="2800" dirty="0">
                <a:hlinkClick r:id="rId3"/>
              </a:rPr>
              <a:t>https://adedata.arkansas.gov/pscs</a:t>
            </a:r>
            <a:r>
              <a:rPr lang="en-US" sz="2800" dirty="0"/>
              <a:t> and can be accessed by any district-level user with a valid Triand Username and password. The system is designed in a way to collect data on school choice transfers of students both into and out of each district.  District Administrators </a:t>
            </a:r>
            <a:r>
              <a:rPr lang="en-US" sz="2800" dirty="0" smtClean="0"/>
              <a:t>were </a:t>
            </a:r>
            <a:r>
              <a:rPr lang="en-US" sz="2800" dirty="0"/>
              <a:t>asked to complete the data entry for their districts by September 30, 2013. </a:t>
            </a:r>
            <a:endParaRPr lang="en-US" sz="2800" dirty="0" smtClean="0"/>
          </a:p>
          <a:p>
            <a:endParaRPr lang="en-US" sz="2800" dirty="0"/>
          </a:p>
          <a:p>
            <a:r>
              <a:rPr lang="en-US" sz="2800" dirty="0" smtClean="0"/>
              <a:t>System Launched September 18, 2013 under ADE Commissioners Memo COM-14-020.</a:t>
            </a:r>
            <a:endParaRPr lang="en-US" sz="2800" dirty="0"/>
          </a:p>
        </p:txBody>
      </p:sp>
    </p:spTree>
    <p:extLst>
      <p:ext uri="{BB962C8B-B14F-4D97-AF65-F5344CB8AC3E}">
        <p14:creationId xmlns:p14="http://schemas.microsoft.com/office/powerpoint/2010/main" xmlns="" val="1157815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Data Entry</a:t>
            </a:r>
            <a:endParaRPr 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8600" y="1905000"/>
            <a:ext cx="8448675" cy="35354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TextBox 3"/>
          <p:cNvSpPr txBox="1"/>
          <p:nvPr/>
        </p:nvSpPr>
        <p:spPr>
          <a:xfrm>
            <a:off x="349155" y="1432594"/>
            <a:ext cx="4699235" cy="369332"/>
          </a:xfrm>
          <a:prstGeom prst="rect">
            <a:avLst/>
          </a:prstGeom>
          <a:noFill/>
        </p:spPr>
        <p:txBody>
          <a:bodyPr wrap="none" rtlCol="0">
            <a:spAutoFit/>
          </a:bodyPr>
          <a:lstStyle/>
          <a:p>
            <a:r>
              <a:rPr lang="en-US" b="1" dirty="0" smtClean="0"/>
              <a:t>Step 1:</a:t>
            </a:r>
            <a:r>
              <a:rPr lang="en-US" dirty="0" smtClean="0"/>
              <a:t> Login with valid username and password</a:t>
            </a:r>
            <a:endParaRPr lang="en-US" dirty="0"/>
          </a:p>
        </p:txBody>
      </p:sp>
    </p:spTree>
    <p:extLst>
      <p:ext uri="{BB962C8B-B14F-4D97-AF65-F5344CB8AC3E}">
        <p14:creationId xmlns:p14="http://schemas.microsoft.com/office/powerpoint/2010/main" xmlns="" val="1358229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Data Entry</a:t>
            </a:r>
            <a:endParaRPr lang="en-US" dirty="0"/>
          </a:p>
        </p:txBody>
      </p:sp>
      <p:sp>
        <p:nvSpPr>
          <p:cNvPr id="3" name="Content Placeholder 2"/>
          <p:cNvSpPr>
            <a:spLocks noGrp="1"/>
          </p:cNvSpPr>
          <p:nvPr>
            <p:ph idx="1"/>
          </p:nvPr>
        </p:nvSpPr>
        <p:spPr/>
        <p:txBody>
          <a:bodyPr/>
          <a:lstStyle/>
          <a:p>
            <a:pPr marL="0" indent="0">
              <a:buNone/>
            </a:pPr>
            <a:r>
              <a:rPr lang="en-US" sz="2800" b="1" dirty="0" smtClean="0"/>
              <a:t>Step 2: </a:t>
            </a:r>
            <a:r>
              <a:rPr lang="en-US" sz="2800" dirty="0" smtClean="0"/>
              <a:t>Verify Correct District Name and LEA Address</a:t>
            </a:r>
          </a:p>
          <a:p>
            <a:pPr marL="0" indent="0">
              <a:buNone/>
            </a:pPr>
            <a:endParaRPr lang="en-US" dirty="0"/>
          </a:p>
          <a:p>
            <a:pPr marL="0" indent="0">
              <a:buNone/>
            </a:pPr>
            <a:endParaRPr lang="en-US"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4800" y="2209800"/>
            <a:ext cx="8567382" cy="374603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3464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Data Entry</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Step 3:</a:t>
            </a:r>
            <a:r>
              <a:rPr lang="en-US" sz="2800" dirty="0" smtClean="0"/>
              <a:t>  Select Transfer INTO of FROM tab to start adding student records. </a:t>
            </a:r>
          </a:p>
          <a:p>
            <a:pPr marL="0" indent="0">
              <a:buNone/>
            </a:pPr>
            <a:endParaRPr lang="en-US" sz="2800" dirty="0"/>
          </a:p>
          <a:p>
            <a:pPr marL="0" indent="0">
              <a:buNone/>
            </a:pPr>
            <a:endParaRPr lang="en-US" sz="2800"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510" y="2651812"/>
            <a:ext cx="9032516" cy="241072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6953911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lstStyle/>
          <a:p>
            <a:r>
              <a:rPr lang="en-US" dirty="0" smtClean="0"/>
              <a:t>System Data Entry</a:t>
            </a:r>
            <a:endParaRPr lang="en-US" dirty="0"/>
          </a:p>
        </p:txBody>
      </p:sp>
      <p:sp>
        <p:nvSpPr>
          <p:cNvPr id="3" name="Content Placeholder 2"/>
          <p:cNvSpPr>
            <a:spLocks noGrp="1"/>
          </p:cNvSpPr>
          <p:nvPr>
            <p:ph idx="1"/>
          </p:nvPr>
        </p:nvSpPr>
        <p:spPr>
          <a:xfrm>
            <a:off x="457200" y="990600"/>
            <a:ext cx="8229600" cy="4525963"/>
          </a:xfrm>
        </p:spPr>
        <p:txBody>
          <a:bodyPr/>
          <a:lstStyle/>
          <a:p>
            <a:pPr marL="0" indent="0">
              <a:buNone/>
            </a:pPr>
            <a:r>
              <a:rPr lang="en-US" b="1" dirty="0" smtClean="0"/>
              <a:t>Step 4:  </a:t>
            </a:r>
            <a:r>
              <a:rPr lang="en-US" dirty="0" smtClean="0"/>
              <a:t>Input Student Records</a:t>
            </a:r>
          </a:p>
          <a:p>
            <a:pPr marL="0" indent="0">
              <a:buNone/>
            </a:pPr>
            <a:endParaRPr lang="en-US" dirty="0"/>
          </a:p>
          <a:p>
            <a:pPr marL="0" indent="0">
              <a:buNone/>
            </a:pPr>
            <a:endParaRPr lang="en-US"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95400" y="1524000"/>
            <a:ext cx="6540541" cy="5078159"/>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866122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en-US" dirty="0" smtClean="0"/>
              <a:t>System Data Entry</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Step 5:  </a:t>
            </a:r>
            <a:r>
              <a:rPr lang="en-US" sz="2800" dirty="0" smtClean="0"/>
              <a:t>Verify Student Record. Confirm “Success” indicator message is displayed.</a:t>
            </a:r>
            <a:endParaRPr lang="en-US" sz="2800" dirty="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7807" y="2687472"/>
            <a:ext cx="9036193" cy="27227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31396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Review</a:t>
            </a:r>
            <a:endParaRPr lang="en-US" dirty="0"/>
          </a:p>
        </p:txBody>
      </p:sp>
      <p:sp>
        <p:nvSpPr>
          <p:cNvPr id="3" name="Content Placeholder 2"/>
          <p:cNvSpPr>
            <a:spLocks noGrp="1"/>
          </p:cNvSpPr>
          <p:nvPr>
            <p:ph idx="1"/>
          </p:nvPr>
        </p:nvSpPr>
        <p:spPr/>
        <p:txBody>
          <a:bodyPr/>
          <a:lstStyle/>
          <a:p>
            <a:pPr marL="0" indent="0">
              <a:buNone/>
            </a:pPr>
            <a:r>
              <a:rPr lang="en-US" b="1" dirty="0" smtClean="0"/>
              <a:t>Step 6:  </a:t>
            </a:r>
            <a:r>
              <a:rPr lang="en-US" dirty="0" smtClean="0"/>
              <a:t>Review records through the website or by exporting to Microsoft Excel.</a:t>
            </a:r>
          </a:p>
          <a:p>
            <a:pPr marL="0" indent="0">
              <a:buNone/>
            </a:pPr>
            <a:endParaRPr lang="en-US" dirty="0"/>
          </a:p>
          <a:p>
            <a:pPr marL="0" indent="0">
              <a:buNone/>
            </a:pPr>
            <a:endParaRPr lang="en-US"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2819400"/>
            <a:ext cx="8608729" cy="36539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843849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&amp; Technical Assistance</a:t>
            </a:r>
            <a:endParaRPr lang="en-US" dirty="0"/>
          </a:p>
        </p:txBody>
      </p:sp>
      <p:sp>
        <p:nvSpPr>
          <p:cNvPr id="3" name="Content Placeholder 2"/>
          <p:cNvSpPr>
            <a:spLocks noGrp="1"/>
          </p:cNvSpPr>
          <p:nvPr>
            <p:ph idx="1"/>
          </p:nvPr>
        </p:nvSpPr>
        <p:spPr/>
        <p:txBody>
          <a:bodyPr>
            <a:normAutofit/>
          </a:bodyPr>
          <a:lstStyle/>
          <a:p>
            <a:r>
              <a:rPr lang="en-US" sz="2400" dirty="0" smtClean="0">
                <a:hlinkClick r:id="rId2"/>
              </a:rPr>
              <a:t>Tutorial URL</a:t>
            </a:r>
            <a:endParaRPr lang="en-US" sz="2400" dirty="0" smtClean="0"/>
          </a:p>
          <a:p>
            <a:r>
              <a:rPr lang="en-US" sz="2400" dirty="0" smtClean="0">
                <a:hlinkClick r:id="rId3"/>
              </a:rPr>
              <a:t>Act 1227 of 2013</a:t>
            </a:r>
            <a:endParaRPr lang="en-US" sz="2400" dirty="0" smtClean="0"/>
          </a:p>
          <a:p>
            <a:pPr marL="0" indent="0">
              <a:buNone/>
            </a:pPr>
            <a:endParaRPr lang="en-US" sz="2400" dirty="0" smtClean="0"/>
          </a:p>
          <a:p>
            <a:pPr marL="0" indent="0">
              <a:buNone/>
            </a:pPr>
            <a:r>
              <a:rPr lang="en-US" sz="2400" b="1" dirty="0" smtClean="0"/>
              <a:t>Website Assistance:</a:t>
            </a:r>
          </a:p>
          <a:p>
            <a:pPr marL="0" indent="0">
              <a:buNone/>
            </a:pPr>
            <a:r>
              <a:rPr lang="en-US" sz="2400" dirty="0"/>
              <a:t>ADE Research and Technology by e-mail at </a:t>
            </a:r>
            <a:r>
              <a:rPr lang="en-US" sz="2400" dirty="0">
                <a:hlinkClick r:id="rId4"/>
              </a:rPr>
              <a:t>ade.rtweb@arkansas.gov</a:t>
            </a:r>
            <a:r>
              <a:rPr lang="en-US" sz="2400" dirty="0"/>
              <a:t> or by phone at 501-683-5658</a:t>
            </a:r>
            <a:r>
              <a:rPr lang="en-US" sz="2400" dirty="0" smtClean="0"/>
              <a:t>.</a:t>
            </a:r>
          </a:p>
          <a:p>
            <a:pPr marL="0" indent="0">
              <a:buNone/>
            </a:pPr>
            <a:endParaRPr lang="en-US" sz="2400" dirty="0"/>
          </a:p>
          <a:p>
            <a:pPr marL="0" indent="0">
              <a:buNone/>
            </a:pPr>
            <a:r>
              <a:rPr lang="en-US" sz="2400" b="1" dirty="0" smtClean="0"/>
              <a:t>Legal Assistance:  </a:t>
            </a:r>
          </a:p>
          <a:p>
            <a:pPr marL="0" indent="0">
              <a:buNone/>
            </a:pPr>
            <a:r>
              <a:rPr lang="en-US" sz="2400" dirty="0" smtClean="0"/>
              <a:t>ADE Legal Services at </a:t>
            </a:r>
            <a:r>
              <a:rPr lang="en-US" sz="2400" dirty="0"/>
              <a:t>501-682-4227</a:t>
            </a:r>
          </a:p>
        </p:txBody>
      </p:sp>
    </p:spTree>
    <p:extLst>
      <p:ext uri="{BB962C8B-B14F-4D97-AF65-F5344CB8AC3E}">
        <p14:creationId xmlns:p14="http://schemas.microsoft.com/office/powerpoint/2010/main" xmlns="" val="2080319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4C394A-7794-4AA9-A15B-6B89161BA7EF}"/>
</file>

<file path=customXml/itemProps2.xml><?xml version="1.0" encoding="utf-8"?>
<ds:datastoreItem xmlns:ds="http://schemas.openxmlformats.org/officeDocument/2006/customXml" ds:itemID="{AEB47B8C-E712-4E34-9BD6-D640DCB5E4E8}"/>
</file>

<file path=customXml/itemProps3.xml><?xml version="1.0" encoding="utf-8"?>
<ds:datastoreItem xmlns:ds="http://schemas.openxmlformats.org/officeDocument/2006/customXml" ds:itemID="{AE5E8451-BB11-4B7B-A537-737ADAB5DDB2}"/>
</file>

<file path=docProps/app.xml><?xml version="1.0" encoding="utf-8"?>
<Properties xmlns="http://schemas.openxmlformats.org/officeDocument/2006/extended-properties" xmlns:vt="http://schemas.openxmlformats.org/officeDocument/2006/docPropsVTypes">
  <TotalTime>1413</TotalTime>
  <Words>308</Words>
  <Application>Microsoft Office PowerPoint</Application>
  <PresentationFormat>On-screen Show (4:3)</PresentationFormat>
  <Paragraphs>44</Paragraphs>
  <Slides>13</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16" baseType="lpstr">
      <vt:lpstr>Office Theme</vt:lpstr>
      <vt:lpstr>Acrobat Document</vt:lpstr>
      <vt:lpstr>Worksheet</vt:lpstr>
      <vt:lpstr>Arkansas Public School Choice Data Tracking System</vt:lpstr>
      <vt:lpstr>Background</vt:lpstr>
      <vt:lpstr>System Data Entry</vt:lpstr>
      <vt:lpstr>System Data Entry</vt:lpstr>
      <vt:lpstr>System Data Entry</vt:lpstr>
      <vt:lpstr>System Data Entry</vt:lpstr>
      <vt:lpstr>System Data Entry</vt:lpstr>
      <vt:lpstr>Data Review</vt:lpstr>
      <vt:lpstr>Legal &amp; Technical Assistance</vt:lpstr>
      <vt:lpstr>Survey Results</vt:lpstr>
      <vt:lpstr>Survey Results</vt:lpstr>
      <vt:lpstr>Survey Results</vt:lpstr>
      <vt:lpstr>Next Steps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Arkansas Public School Choice Data Tracking System</dc:title>
  <dc:creator>Cody Decker (ADE)</dc:creator>
  <cp:lastModifiedBy>Juanita C. Giles</cp:lastModifiedBy>
  <cp:revision>6</cp:revision>
  <dcterms:created xsi:type="dcterms:W3CDTF">2013-10-30T14:56:14Z</dcterms:created>
  <dcterms:modified xsi:type="dcterms:W3CDTF">2013-11-01T17:28:27Z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Order">
    <vt:r8>2250700</vt:r8>
  </property>
  <property fmtid="{D5CDD505-2E9C-101B-9397-08002B2CF9AE}" pid="4" name="TemplateUrl">
    <vt:lpwstr/>
  </property>
  <property fmtid="{D5CDD505-2E9C-101B-9397-08002B2CF9AE}" pid="5" name="_SourceUrl">
    <vt:lpwstr/>
  </property>
  <property fmtid="{D5CDD505-2E9C-101B-9397-08002B2CF9AE}" pid="6" name="_SharedFileIndex">
    <vt:lpwstr/>
  </property>
  <property fmtid="{D5CDD505-2E9C-101B-9397-08002B2CF9AE}" pid="7" name="xd_Signature">
    <vt:bool>false</vt:bool>
  </property>
  <property fmtid="{D5CDD505-2E9C-101B-9397-08002B2CF9AE}" pid="8" name="xd_ProgID">
    <vt:lpwstr/>
  </property>
  <property fmtid="{D5CDD505-2E9C-101B-9397-08002B2CF9AE}" pid="9" name="URL">
    <vt:lpwstr/>
  </property>
</Properties>
</file>