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386" r:id="rId2"/>
    <p:sldId id="416" r:id="rId3"/>
    <p:sldId id="419" r:id="rId4"/>
    <p:sldId id="423" r:id="rId5"/>
    <p:sldId id="420" r:id="rId6"/>
    <p:sldId id="421" r:id="rId7"/>
    <p:sldId id="422" r:id="rId8"/>
    <p:sldId id="369" r:id="rId9"/>
    <p:sldId id="367" r:id="rId10"/>
    <p:sldId id="370" r:id="rId11"/>
    <p:sldId id="374" r:id="rId12"/>
    <p:sldId id="418" r:id="rId13"/>
    <p:sldId id="375" r:id="rId14"/>
    <p:sldId id="368" r:id="rId15"/>
    <p:sldId id="417" r:id="rId16"/>
    <p:sldId id="400" r:id="rId17"/>
    <p:sldId id="407" r:id="rId18"/>
    <p:sldId id="410" r:id="rId19"/>
    <p:sldId id="412" r:id="rId20"/>
    <p:sldId id="3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80" y="-2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34903-894D-47E5-88CC-F3BEB87F6E91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17DF1-6A58-4AA3-BF45-035A0F6AF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1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E641-73FC-4B39-962F-C98A4EF39D9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0707-C77E-4615-A10D-8DCA1129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E641-73FC-4B39-962F-C98A4EF39D9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0707-C77E-4615-A10D-8DCA1129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7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E641-73FC-4B39-962F-C98A4EF39D9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0707-C77E-4615-A10D-8DCA1129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Whit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13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E641-73FC-4B39-962F-C98A4EF39D9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0707-C77E-4615-A10D-8DCA1129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7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E641-73FC-4B39-962F-C98A4EF39D9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0707-C77E-4615-A10D-8DCA1129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8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E641-73FC-4B39-962F-C98A4EF39D9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0707-C77E-4615-A10D-8DCA1129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E641-73FC-4B39-962F-C98A4EF39D9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0707-C77E-4615-A10D-8DCA1129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E641-73FC-4B39-962F-C98A4EF39D9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0707-C77E-4615-A10D-8DCA1129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6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E641-73FC-4B39-962F-C98A4EF39D9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0707-C77E-4615-A10D-8DCA1129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1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E641-73FC-4B39-962F-C98A4EF39D9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0707-C77E-4615-A10D-8DCA1129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1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E641-73FC-4B39-962F-C98A4EF39D9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0707-C77E-4615-A10D-8DCA1129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0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E641-73FC-4B39-962F-C98A4EF39D9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10707-C77E-4615-A10D-8DCA1129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3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35957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847635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Autism Center of Excellence </a:t>
            </a:r>
            <a:r>
              <a:rPr lang="en-US" sz="3600" b="1" dirty="0" smtClean="0"/>
              <a:t>at </a:t>
            </a:r>
          </a:p>
          <a:p>
            <a:r>
              <a:rPr lang="en-US" sz="3600" b="1" dirty="0" smtClean="0"/>
              <a:t>Arkansas </a:t>
            </a:r>
            <a:r>
              <a:rPr lang="en-US" sz="3600" b="1" dirty="0"/>
              <a:t>Children’s Hospital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692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 smtClean="0"/>
              <a:t>Autism Multidisciplinary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Meets every Tuesday morning in the neurosciences clinic</a:t>
            </a:r>
          </a:p>
          <a:p>
            <a:r>
              <a:rPr lang="en-US" dirty="0" smtClean="0"/>
              <a:t>Specialties Represented</a:t>
            </a:r>
          </a:p>
          <a:p>
            <a:pPr lvl="1"/>
            <a:r>
              <a:rPr lang="en-US" dirty="0" smtClean="0"/>
              <a:t>Neurology</a:t>
            </a:r>
          </a:p>
          <a:p>
            <a:pPr lvl="1"/>
            <a:r>
              <a:rPr lang="en-US" dirty="0" smtClean="0"/>
              <a:t>Genetic / Metabolism</a:t>
            </a:r>
          </a:p>
          <a:p>
            <a:pPr lvl="1"/>
            <a:r>
              <a:rPr lang="en-US" dirty="0" smtClean="0"/>
              <a:t>Gastrointestinal</a:t>
            </a:r>
          </a:p>
          <a:p>
            <a:pPr lvl="1"/>
            <a:r>
              <a:rPr lang="en-US" dirty="0" smtClean="0"/>
              <a:t>Nutrition</a:t>
            </a:r>
          </a:p>
          <a:p>
            <a:pPr lvl="1"/>
            <a:r>
              <a:rPr lang="en-US" dirty="0" smtClean="0"/>
              <a:t>Research</a:t>
            </a:r>
          </a:p>
          <a:p>
            <a:r>
              <a:rPr lang="en-US" dirty="0" smtClean="0"/>
              <a:t>Patient stays in room and specialties rotate in/out of the room</a:t>
            </a:r>
          </a:p>
          <a:p>
            <a:r>
              <a:rPr lang="en-US" dirty="0" smtClean="0"/>
              <a:t>Coordinating Clinical Conference Every Thursday morning 8am in Genetics Conference Room</a:t>
            </a:r>
          </a:p>
        </p:txBody>
      </p:sp>
    </p:spTree>
    <p:extLst>
      <p:ext uri="{BB962C8B-B14F-4D97-AF65-F5344CB8AC3E}">
        <p14:creationId xmlns:p14="http://schemas.microsoft.com/office/powerpoint/2010/main" val="21428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 smtClean="0"/>
              <a:t>Autism Multidisciplinary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Future Specialties </a:t>
            </a:r>
          </a:p>
          <a:p>
            <a:pPr lvl="1"/>
            <a:r>
              <a:rPr lang="en-US" dirty="0" smtClean="0"/>
              <a:t>Sleep Medicine</a:t>
            </a:r>
          </a:p>
          <a:p>
            <a:pPr lvl="1"/>
            <a:r>
              <a:rPr lang="en-US" dirty="0" smtClean="0"/>
              <a:t>Immunology</a:t>
            </a:r>
          </a:p>
          <a:p>
            <a:pPr lvl="1"/>
            <a:r>
              <a:rPr lang="en-US" dirty="0" smtClean="0"/>
              <a:t>Allergy</a:t>
            </a:r>
          </a:p>
          <a:p>
            <a:pPr lvl="1"/>
            <a:r>
              <a:rPr lang="en-US" dirty="0" smtClean="0"/>
              <a:t>Rheumatology</a:t>
            </a:r>
          </a:p>
          <a:p>
            <a:pPr lvl="1"/>
            <a:r>
              <a:rPr lang="en-US" dirty="0" smtClean="0"/>
              <a:t>Epilepsy</a:t>
            </a:r>
          </a:p>
          <a:p>
            <a:r>
              <a:rPr lang="en-US" dirty="0" smtClean="0"/>
              <a:t>Future goal is for clinic to be integrated with the Autism Translational Research Center so children are familiar with space. Will be designed to be a low stimulating environment  </a:t>
            </a:r>
          </a:p>
        </p:txBody>
      </p:sp>
    </p:spTree>
    <p:extLst>
      <p:ext uri="{BB962C8B-B14F-4D97-AF65-F5344CB8AC3E}">
        <p14:creationId xmlns:p14="http://schemas.microsoft.com/office/powerpoint/2010/main" val="12387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29000"/>
            <a:ext cx="8229600" cy="990600"/>
          </a:xfrm>
        </p:spPr>
        <p:txBody>
          <a:bodyPr/>
          <a:lstStyle/>
          <a:p>
            <a:r>
              <a:rPr lang="en-US" dirty="0" smtClean="0"/>
              <a:t>Wait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03" y="4191000"/>
            <a:ext cx="8229600" cy="2971800"/>
          </a:xfrm>
        </p:spPr>
        <p:txBody>
          <a:bodyPr/>
          <a:lstStyle/>
          <a:p>
            <a:r>
              <a:rPr lang="en-US" dirty="0"/>
              <a:t>New patients scheduled = 232</a:t>
            </a:r>
          </a:p>
          <a:p>
            <a:r>
              <a:rPr lang="en-US" dirty="0"/>
              <a:t>First available = </a:t>
            </a:r>
            <a:r>
              <a:rPr lang="en-US" dirty="0" smtClean="0"/>
              <a:t>03/28/2017</a:t>
            </a:r>
            <a:endParaRPr lang="en-US" dirty="0"/>
          </a:p>
          <a:p>
            <a:r>
              <a:rPr lang="en-US" dirty="0"/>
              <a:t>Follow-up patients scheduled = 328</a:t>
            </a:r>
          </a:p>
          <a:p>
            <a:r>
              <a:rPr lang="en-US" dirty="0"/>
              <a:t>First available = </a:t>
            </a:r>
            <a:r>
              <a:rPr lang="en-US" dirty="0" smtClean="0"/>
              <a:t>10/03/2017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Reputation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814" y="774526"/>
            <a:ext cx="8248389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Have Become a National Referral Center for children with Autism</a:t>
            </a:r>
          </a:p>
          <a:p>
            <a:r>
              <a:rPr lang="en-US" dirty="0" smtClean="0"/>
              <a:t>We regularly have International patients</a:t>
            </a:r>
          </a:p>
          <a:p>
            <a:r>
              <a:rPr lang="en-US" dirty="0" smtClean="0"/>
              <a:t>Our Reputation helps the recognition of Arkansas and Arkansas Children's Hospital </a:t>
            </a:r>
          </a:p>
        </p:txBody>
      </p:sp>
    </p:spTree>
    <p:extLst>
      <p:ext uri="{BB962C8B-B14F-4D97-AF65-F5344CB8AC3E}">
        <p14:creationId xmlns:p14="http://schemas.microsoft.com/office/powerpoint/2010/main" val="92780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198030"/>
            <a:ext cx="5749637" cy="1884244"/>
            <a:chOff x="235524" y="207816"/>
            <a:chExt cx="5749637" cy="1884244"/>
          </a:xfrm>
        </p:grpSpPr>
        <p:sp>
          <p:nvSpPr>
            <p:cNvPr id="7" name="TextBox 6"/>
            <p:cNvSpPr txBox="1"/>
            <p:nvPr/>
          </p:nvSpPr>
          <p:spPr>
            <a:xfrm>
              <a:off x="720476" y="207816"/>
              <a:ext cx="4911088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600" dirty="0" smtClean="0"/>
                <a:t>High-Risk Clinic Overview</a:t>
              </a:r>
              <a:endParaRPr lang="en-US" sz="3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524" y="983696"/>
              <a:ext cx="1704109" cy="11083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Identify High Risk Pregnancy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44433" y="983696"/>
              <a:ext cx="1704109" cy="11083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Prenatal Care in High Risk Clinic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81052" y="983696"/>
              <a:ext cx="1704109" cy="11083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Pediatric Care in High Risk Clinic</a:t>
              </a:r>
            </a:p>
          </p:txBody>
        </p:sp>
        <p:cxnSp>
          <p:nvCxnSpPr>
            <p:cNvPr id="12" name="Straight Arrow Connector 11"/>
            <p:cNvCxnSpPr>
              <a:stCxn id="8" idx="3"/>
              <a:endCxn id="9" idx="1"/>
            </p:cNvCxnSpPr>
            <p:nvPr/>
          </p:nvCxnSpPr>
          <p:spPr>
            <a:xfrm>
              <a:off x="1939633" y="1537878"/>
              <a:ext cx="304800" cy="15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976251" y="1496314"/>
              <a:ext cx="304800" cy="15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84463" y="25908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Future Clinic Integrated with </a:t>
            </a:r>
            <a:r>
              <a:rPr lang="en-US" sz="2400" dirty="0" smtClean="0"/>
              <a:t>High Risk Women’s Health Programs to monitor high risk Pregnancies.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Enrolls Women planning to become pregnant and currently pregnant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Follows women throughout pregnancy with psychiatric and biomarker collection (serum, saliva, urine)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Obtains samples biological </a:t>
            </a:r>
            <a:r>
              <a:rPr lang="en-US" sz="2400" dirty="0" smtClean="0"/>
              <a:t>assessments </a:t>
            </a:r>
            <a:r>
              <a:rPr lang="en-US" sz="2400" dirty="0" smtClean="0"/>
              <a:t>on dad (when available)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Obtains cord blood at birth and follows child’s development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Obtains psychiatric assessments of siblings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12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utis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467600" cy="67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Pioneering Research</a:t>
            </a:r>
            <a:br>
              <a:rPr lang="en-US" dirty="0" smtClean="0"/>
            </a:br>
            <a:r>
              <a:rPr lang="en-US" dirty="0" smtClean="0"/>
              <a:t>Leading to </a:t>
            </a:r>
            <a:br>
              <a:rPr lang="en-US" dirty="0" smtClean="0"/>
            </a:br>
            <a:r>
              <a:rPr lang="en-US" dirty="0" smtClean="0"/>
              <a:t>Novel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37415"/>
              </p:ext>
            </p:extLst>
          </p:nvPr>
        </p:nvGraphicFramePr>
        <p:xfrm>
          <a:off x="398912" y="2400300"/>
          <a:ext cx="8447087" cy="4259580"/>
        </p:xfrm>
        <a:graphic>
          <a:graphicData uri="http://schemas.openxmlformats.org/drawingml/2006/table">
            <a:tbl>
              <a:tblPr/>
              <a:tblGrid>
                <a:gridCol w="2203450"/>
                <a:gridCol w="2081212"/>
                <a:gridCol w="2081213"/>
                <a:gridCol w="2081212"/>
              </a:tblGrid>
              <a:tr h="116967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Vineland Subscale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Baseline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Age Equivalent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Months (mean ± SE)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Post-Intervention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Age Equivalent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 Months   (mean ± SE)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Change (months)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(mean; 95% C I)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37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Receptive Language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23.1 ± 1.8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31.4 ± 3.4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8.3 (2.9, 13.7)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37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Expressive Language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20.6 ± 1.9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27.5 ± 2.9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6.0 (3.3,9.4)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37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Written Language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40.5 ± 3.8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46.7 ± 4.0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6.2 (3.4, 9.0)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37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Personal Skills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30.5 ± 2.3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40.5 ± 3.8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10.0 (3.8, 16.2)   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37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Domestic Skills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30.3 ± 4.1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39.3 ± 5.9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9.0 (-1.4, 19.4)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37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Community Skills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32.9 ± 2.9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36.1 ± 3.8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2.0 (-3.0, 6.9)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37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Interpersonal Skills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18.7 ± 2.7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24.1 ± 3.9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5.4 (0.0, 10.9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37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Play/Leisure Skills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22.0 ± 4.5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34.0 ± 4.1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12.0 (4.1, 19.6)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37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Coping Skills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25.8 ± 2.5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34.3 ± 4.0</a:t>
                      </a: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ts val="2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2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11.5 (4.9, 18.0)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46138" name="Group 6"/>
          <p:cNvGrpSpPr>
            <a:grpSpLocks/>
          </p:cNvGrpSpPr>
          <p:nvPr/>
        </p:nvGrpSpPr>
        <p:grpSpPr bwMode="auto">
          <a:xfrm>
            <a:off x="1439864" y="152400"/>
            <a:ext cx="6264275" cy="2247900"/>
            <a:chOff x="1274989" y="127000"/>
            <a:chExt cx="6262688" cy="1873250"/>
          </a:xfrm>
        </p:grpSpPr>
        <p:pic>
          <p:nvPicPr>
            <p:cNvPr id="4613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989" y="127000"/>
              <a:ext cx="6262688" cy="80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572" y="689961"/>
              <a:ext cx="2476105" cy="57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4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872" y="1290543"/>
              <a:ext cx="6161805" cy="70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78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1644"/>
            <a:ext cx="7848600" cy="63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1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533400"/>
            <a:ext cx="6629399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4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76372"/>
            <a:ext cx="6096000" cy="469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36534"/>
            <a:ext cx="77819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6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The Complexities of Autism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85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10.179.4.168\share\FryeLab\General Stuff\FryeResearchTeam Cropp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10036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97491" y="281836"/>
            <a:ext cx="4142984" cy="3879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Autism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3931085" y="281836"/>
            <a:ext cx="4374715" cy="3879937"/>
          </a:xfrm>
          <a:prstGeom prst="ellipse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Genetics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2362200" y="2598334"/>
            <a:ext cx="4267200" cy="4183466"/>
          </a:xfrm>
          <a:prstGeom prst="ellipse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Body </a:t>
            </a:r>
          </a:p>
          <a:p>
            <a:pPr algn="ctr"/>
            <a:r>
              <a:rPr lang="en-US" sz="4000" dirty="0" smtClean="0"/>
              <a:t>Chemistry</a:t>
            </a:r>
          </a:p>
          <a:p>
            <a:pPr algn="ctr"/>
            <a:r>
              <a:rPr lang="en-US" sz="4000" dirty="0" smtClean="0"/>
              <a:t>(Physiology)</a:t>
            </a:r>
            <a:endParaRPr lang="en-US" sz="4000" dirty="0"/>
          </a:p>
        </p:txBody>
      </p:sp>
      <p:pic>
        <p:nvPicPr>
          <p:cNvPr id="1026" name="Picture 1" descr="ACHLogo_ForEmail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91" y="2221804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63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553199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26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990600" y="71438"/>
            <a:ext cx="735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The Etiology of Autism: More than Genetic Disorders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81000" y="685800"/>
            <a:ext cx="85264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400" u="sng"/>
              <a:t>Estimated Prevalence of Genetic Abnormalities</a:t>
            </a:r>
          </a:p>
          <a:p>
            <a:pPr eaLnBrk="1" hangingPunct="1"/>
            <a:r>
              <a:rPr lang="en-US" sz="2400"/>
              <a:t>Cytogenetic Abnormalities			5%</a:t>
            </a:r>
          </a:p>
          <a:p>
            <a:pPr eaLnBrk="1" hangingPunct="1"/>
            <a:r>
              <a:rPr lang="en-US" sz="2400"/>
              <a:t>Fragile X					5%</a:t>
            </a:r>
          </a:p>
          <a:p>
            <a:pPr eaLnBrk="1" hangingPunct="1"/>
            <a:r>
              <a:rPr lang="en-US" sz="2400"/>
              <a:t>Rett Syndrome (Females only)		5% (~1% overall)</a:t>
            </a:r>
          </a:p>
          <a:p>
            <a:pPr eaLnBrk="1" hangingPunct="1"/>
            <a:r>
              <a:rPr lang="en-US" sz="2400"/>
              <a:t>Chromosomal Microarray			10%</a:t>
            </a:r>
          </a:p>
          <a:p>
            <a:pPr eaLnBrk="1" hangingPunct="1"/>
            <a:r>
              <a:rPr lang="en-US" sz="2400"/>
              <a:t>Total						21%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This leaves about 79%+ children with ASD without an identified genetic diagnosis.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Some resources suggest that once a genetic diagnosis is found, the investigation into other physiological abnormalities can stop. Rett syndrome will be used to demonstrate why this is a detrimental approach to take.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328988" y="6477000"/>
            <a:ext cx="5814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(Schaefer and </a:t>
            </a:r>
            <a:r>
              <a:rPr lang="en-US" dirty="0" err="1"/>
              <a:t>Mendelson</a:t>
            </a:r>
            <a:r>
              <a:rPr lang="en-US" dirty="0"/>
              <a:t>, Genetics in Medicine, </a:t>
            </a:r>
            <a:r>
              <a:rPr lang="en-US" dirty="0" smtClean="0"/>
              <a:t>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354013" y="228600"/>
            <a:ext cx="8408987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u="sng" dirty="0"/>
              <a:t>Common Themes Have Emerged in Autism Research</a:t>
            </a:r>
          </a:p>
          <a:p>
            <a:pPr eaLnBrk="1" hangingPunct="1"/>
            <a:endParaRPr lang="en-US" sz="2400" dirty="0"/>
          </a:p>
          <a:p>
            <a:pPr eaLnBrk="1" hangingPunct="1">
              <a:lnSpc>
                <a:spcPct val="150000"/>
              </a:lnSpc>
            </a:pPr>
            <a:r>
              <a:rPr lang="en-US" sz="2400" b="1" dirty="0"/>
              <a:t>Multiple Physiological Systems Are Affected in Autism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Immune Dysregulation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Detoxification abnormalities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Sensitivity to Environmental exposures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Redox regulation/oxidative stress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Epigenetic Changes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Mitochondrial Dysfunction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3200" b="1" dirty="0"/>
              <a:t>How do they all fit together?</a:t>
            </a:r>
          </a:p>
        </p:txBody>
      </p:sp>
    </p:spTree>
    <p:extLst>
      <p:ext uri="{BB962C8B-B14F-4D97-AF65-F5344CB8AC3E}">
        <p14:creationId xmlns:p14="http://schemas.microsoft.com/office/powerpoint/2010/main" val="5117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1" y="643732"/>
            <a:ext cx="6705600" cy="26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3425032"/>
            <a:ext cx="9032875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6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125319"/>
            <a:ext cx="338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Clinical Programs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65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15408" y="97601"/>
            <a:ext cx="2139519" cy="5295528"/>
            <a:chOff x="115408" y="1535837"/>
            <a:chExt cx="2139519" cy="5295528"/>
          </a:xfrm>
        </p:grpSpPr>
        <p:grpSp>
          <p:nvGrpSpPr>
            <p:cNvPr id="27" name="Group 26"/>
            <p:cNvGrpSpPr/>
            <p:nvPr/>
          </p:nvGrpSpPr>
          <p:grpSpPr>
            <a:xfrm>
              <a:off x="115408" y="1535837"/>
              <a:ext cx="2139519" cy="5295528"/>
              <a:chOff x="150920" y="1535837"/>
              <a:chExt cx="2139519" cy="529552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00" y="2059618"/>
                <a:ext cx="2133600" cy="4771747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50920" y="1535837"/>
                <a:ext cx="2139519" cy="50602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75332" y="2133600"/>
              <a:ext cx="1981200" cy="4648200"/>
              <a:chOff x="228600" y="2057400"/>
              <a:chExt cx="1981200" cy="46482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28600" y="2057400"/>
                <a:ext cx="1981200" cy="1447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Education and Resource Center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28600" y="3581400"/>
                <a:ext cx="1981200" cy="1524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Community Outreach 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Program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28600" y="5181600"/>
                <a:ext cx="1981200" cy="1524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Advocacy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Program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95306" y="1597979"/>
              <a:ext cx="1997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Outreach Programs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71894" y="99075"/>
            <a:ext cx="2139519" cy="5295528"/>
            <a:chOff x="2371894" y="1537311"/>
            <a:chExt cx="2139519" cy="5295528"/>
          </a:xfrm>
        </p:grpSpPr>
        <p:grpSp>
          <p:nvGrpSpPr>
            <p:cNvPr id="28" name="Group 27"/>
            <p:cNvGrpSpPr/>
            <p:nvPr/>
          </p:nvGrpSpPr>
          <p:grpSpPr>
            <a:xfrm>
              <a:off x="2371894" y="1537311"/>
              <a:ext cx="2139519" cy="5295528"/>
              <a:chOff x="150920" y="1535837"/>
              <a:chExt cx="2139519" cy="529552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400" y="2059618"/>
                <a:ext cx="2133600" cy="4771747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50920" y="1535837"/>
                <a:ext cx="2139519" cy="50602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448751" y="2133600"/>
              <a:ext cx="1998557" cy="4648200"/>
              <a:chOff x="2590799" y="2133600"/>
              <a:chExt cx="1998557" cy="46482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590799" y="2133600"/>
                <a:ext cx="1998557" cy="9671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Multidisciplinary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Clinic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90800" y="3211617"/>
                <a:ext cx="1981200" cy="95859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ATN/DDC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90800" y="5257800"/>
                <a:ext cx="1981200" cy="1524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High-Risk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Pre and Post-natal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Clinic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620394" y="1608337"/>
              <a:ext cx="1786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Clinical Programs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646136" y="100549"/>
            <a:ext cx="2139519" cy="5295528"/>
            <a:chOff x="4646136" y="1538785"/>
            <a:chExt cx="2139519" cy="5295528"/>
          </a:xfrm>
        </p:grpSpPr>
        <p:grpSp>
          <p:nvGrpSpPr>
            <p:cNvPr id="32" name="Group 31"/>
            <p:cNvGrpSpPr/>
            <p:nvPr/>
          </p:nvGrpSpPr>
          <p:grpSpPr>
            <a:xfrm>
              <a:off x="4646136" y="1538785"/>
              <a:ext cx="2139519" cy="5295528"/>
              <a:chOff x="150920" y="1535837"/>
              <a:chExt cx="2139519" cy="529552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52400" y="2059618"/>
                <a:ext cx="2133600" cy="4771747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50920" y="1535837"/>
                <a:ext cx="2139519" cy="50602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702942" y="2124722"/>
              <a:ext cx="2057400" cy="4648200"/>
              <a:chOff x="4800600" y="2133600"/>
              <a:chExt cx="2057400" cy="4648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800600" y="2133600"/>
                <a:ext cx="1981200" cy="1447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Clinical Trials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00600" y="3657600"/>
                <a:ext cx="2057400" cy="1524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Autism</a:t>
                </a:r>
              </a:p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Model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Development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800600" y="5257800"/>
                <a:ext cx="2057400" cy="1524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Biomarker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Development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4672615" y="1627573"/>
              <a:ext cx="2078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Translational Programs</a:t>
              </a:r>
              <a:endParaRPr lang="en-US" sz="16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02622" y="110901"/>
            <a:ext cx="2139519" cy="5295528"/>
            <a:chOff x="6902622" y="1549137"/>
            <a:chExt cx="2139519" cy="5295528"/>
          </a:xfrm>
        </p:grpSpPr>
        <p:grpSp>
          <p:nvGrpSpPr>
            <p:cNvPr id="36" name="Group 35"/>
            <p:cNvGrpSpPr/>
            <p:nvPr/>
          </p:nvGrpSpPr>
          <p:grpSpPr>
            <a:xfrm>
              <a:off x="6902622" y="1549137"/>
              <a:ext cx="2139519" cy="5295528"/>
              <a:chOff x="150920" y="1535837"/>
              <a:chExt cx="2139519" cy="529552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" y="2059618"/>
                <a:ext cx="2133600" cy="4771747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50920" y="1535837"/>
                <a:ext cx="2139519" cy="50602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960094" y="2133600"/>
              <a:ext cx="2024107" cy="4603809"/>
              <a:chOff x="2761330" y="1371600"/>
              <a:chExt cx="2024107" cy="460380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781300" y="1371600"/>
                <a:ext cx="1981200" cy="14478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Redox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Regulation / Oxidative Stress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787961" y="2895600"/>
                <a:ext cx="1997476" cy="15240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Mitochondrial Function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761330" y="4493578"/>
                <a:ext cx="2024102" cy="148183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Immune Regulation / Inflammation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7066625" y="1615727"/>
              <a:ext cx="1882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Research Program</a:t>
              </a:r>
              <a:endParaRPr lang="en-US" dirty="0"/>
            </a:p>
          </p:txBody>
        </p:sp>
      </p:grpSp>
      <p:sp>
        <p:nvSpPr>
          <p:cNvPr id="44" name="Oval 43"/>
          <p:cNvSpPr/>
          <p:nvPr/>
        </p:nvSpPr>
        <p:spPr>
          <a:xfrm>
            <a:off x="3222600" y="5717220"/>
            <a:ext cx="1979720" cy="1060881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Professional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Medical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46" name="Oval 45"/>
          <p:cNvSpPr/>
          <p:nvPr/>
        </p:nvSpPr>
        <p:spPr>
          <a:xfrm>
            <a:off x="5372492" y="5717220"/>
            <a:ext cx="1979720" cy="1053483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Integrative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Autism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Seminars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28800" y="5672832"/>
            <a:ext cx="5637320" cy="11496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873180" y="5805990"/>
            <a:ext cx="1278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Medical</a:t>
            </a:r>
          </a:p>
          <a:p>
            <a:pPr algn="ctr"/>
            <a:r>
              <a:rPr lang="en-US" dirty="0" smtClean="0"/>
              <a:t>Educational</a:t>
            </a:r>
          </a:p>
          <a:p>
            <a:pPr algn="ctr"/>
            <a:r>
              <a:rPr lang="en-US" dirty="0" smtClean="0"/>
              <a:t>Programs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6200000" flipH="1">
            <a:off x="821184" y="5481960"/>
            <a:ext cx="896645" cy="88776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7475000" y="5567780"/>
            <a:ext cx="933634" cy="77087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5912528" y="5415381"/>
            <a:ext cx="266332" cy="21306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823099" y="5424256"/>
            <a:ext cx="276690" cy="22342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eft-Right Arrow 65"/>
          <p:cNvSpPr/>
          <p:nvPr/>
        </p:nvSpPr>
        <p:spPr>
          <a:xfrm>
            <a:off x="1873188" y="1979720"/>
            <a:ext cx="852257" cy="426129"/>
          </a:xfrm>
          <a:prstGeom prst="left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-Right Arrow 66"/>
          <p:cNvSpPr/>
          <p:nvPr/>
        </p:nvSpPr>
        <p:spPr>
          <a:xfrm>
            <a:off x="1874668" y="3579180"/>
            <a:ext cx="852257" cy="426129"/>
          </a:xfrm>
          <a:prstGeom prst="left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-Right Arrow 67"/>
          <p:cNvSpPr/>
          <p:nvPr/>
        </p:nvSpPr>
        <p:spPr>
          <a:xfrm>
            <a:off x="4157709" y="1938290"/>
            <a:ext cx="852257" cy="426129"/>
          </a:xfrm>
          <a:prstGeom prst="left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eft-Right Arrow 68"/>
          <p:cNvSpPr/>
          <p:nvPr/>
        </p:nvSpPr>
        <p:spPr>
          <a:xfrm>
            <a:off x="4141433" y="3546628"/>
            <a:ext cx="852257" cy="426129"/>
          </a:xfrm>
          <a:prstGeom prst="left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-Right Arrow 69"/>
          <p:cNvSpPr/>
          <p:nvPr/>
        </p:nvSpPr>
        <p:spPr>
          <a:xfrm>
            <a:off x="6442229" y="1932371"/>
            <a:ext cx="852257" cy="426129"/>
          </a:xfrm>
          <a:prstGeom prst="left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-Right Arrow 70"/>
          <p:cNvSpPr/>
          <p:nvPr/>
        </p:nvSpPr>
        <p:spPr>
          <a:xfrm>
            <a:off x="6408198" y="3540709"/>
            <a:ext cx="852257" cy="426129"/>
          </a:xfrm>
          <a:prstGeom prst="left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462606" y="2826326"/>
            <a:ext cx="1981200" cy="95859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Inpatient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Consults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0D3C7DF1-20BB-4F84-BD16-9CC0BEAF1FFD}"/>
</file>

<file path=customXml/itemProps2.xml><?xml version="1.0" encoding="utf-8"?>
<ds:datastoreItem xmlns:ds="http://schemas.openxmlformats.org/officeDocument/2006/customXml" ds:itemID="{95EEACEA-9222-4548-9A13-E98007B8DCB2}"/>
</file>

<file path=customXml/itemProps3.xml><?xml version="1.0" encoding="utf-8"?>
<ds:datastoreItem xmlns:ds="http://schemas.openxmlformats.org/officeDocument/2006/customXml" ds:itemID="{AB12E268-7524-46F3-81F1-637FCF596521}"/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508</Words>
  <Application>Microsoft Office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The Complexities of Autism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Autism Multidisciplinary Clinic</vt:lpstr>
      <vt:lpstr>Autism Multidisciplinary Clinic</vt:lpstr>
      <vt:lpstr>Wait List</vt:lpstr>
      <vt:lpstr>PowerPoint Presentation</vt:lpstr>
      <vt:lpstr>PowerPoint Presentation</vt:lpstr>
      <vt:lpstr>Pioneering Research Leading to  Novel Treatments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UAMS 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Frye, Richard E</dc:creator>
  <cp:lastModifiedBy>reviewer</cp:lastModifiedBy>
  <cp:revision>73</cp:revision>
  <dcterms:created xsi:type="dcterms:W3CDTF">2012-12-13T16:03:47Z</dcterms:created>
  <dcterms:modified xsi:type="dcterms:W3CDTF">2015-10-15T17:00:09Z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TemplateUrl">
    <vt:lpwstr/>
  </property>
  <property fmtid="{D5CDD505-2E9C-101B-9397-08002B2CF9AE}" pid="4" name="Order">
    <vt:r8>3933500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