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customXml/itemProps2.xml" ContentType="application/vnd.openxmlformats-officedocument.customXmlProperties+xml"/>
  <Override PartName="/ppt/slides/slide55.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Default Extension="tiff" ContentType="image/tiff"/>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customXml/itemProps1.xml" ContentType="application/vnd.openxmlformats-officedocument.customXmlProperti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40.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1"/>
  </p:notesMasterIdLst>
  <p:sldIdLst>
    <p:sldId id="344" r:id="rId2"/>
    <p:sldId id="343" r:id="rId3"/>
    <p:sldId id="370" r:id="rId4"/>
    <p:sldId id="371" r:id="rId5"/>
    <p:sldId id="347" r:id="rId6"/>
    <p:sldId id="259" r:id="rId7"/>
    <p:sldId id="383" r:id="rId8"/>
    <p:sldId id="341" r:id="rId9"/>
    <p:sldId id="321" r:id="rId10"/>
    <p:sldId id="320" r:id="rId11"/>
    <p:sldId id="345" r:id="rId12"/>
    <p:sldId id="318" r:id="rId13"/>
    <p:sldId id="339" r:id="rId14"/>
    <p:sldId id="359" r:id="rId15"/>
    <p:sldId id="315" r:id="rId16"/>
    <p:sldId id="316" r:id="rId17"/>
    <p:sldId id="372" r:id="rId18"/>
    <p:sldId id="376" r:id="rId19"/>
    <p:sldId id="403" r:id="rId20"/>
    <p:sldId id="267" r:id="rId21"/>
    <p:sldId id="268" r:id="rId22"/>
    <p:sldId id="269" r:id="rId23"/>
    <p:sldId id="270" r:id="rId24"/>
    <p:sldId id="271" r:id="rId25"/>
    <p:sldId id="272" r:id="rId26"/>
    <p:sldId id="273" r:id="rId27"/>
    <p:sldId id="274" r:id="rId28"/>
    <p:sldId id="275" r:id="rId29"/>
    <p:sldId id="277" r:id="rId30"/>
    <p:sldId id="276" r:id="rId31"/>
    <p:sldId id="388" r:id="rId32"/>
    <p:sldId id="322" r:id="rId33"/>
    <p:sldId id="278" r:id="rId34"/>
    <p:sldId id="328" r:id="rId35"/>
    <p:sldId id="279" r:id="rId36"/>
    <p:sldId id="283" r:id="rId37"/>
    <p:sldId id="280" r:id="rId38"/>
    <p:sldId id="281" r:id="rId39"/>
    <p:sldId id="282" r:id="rId40"/>
    <p:sldId id="303" r:id="rId41"/>
    <p:sldId id="408" r:id="rId42"/>
    <p:sldId id="407" r:id="rId43"/>
    <p:sldId id="410" r:id="rId44"/>
    <p:sldId id="304" r:id="rId45"/>
    <p:sldId id="305" r:id="rId46"/>
    <p:sldId id="306" r:id="rId47"/>
    <p:sldId id="307" r:id="rId48"/>
    <p:sldId id="285" r:id="rId49"/>
    <p:sldId id="333" r:id="rId50"/>
    <p:sldId id="286" r:id="rId51"/>
    <p:sldId id="287" r:id="rId52"/>
    <p:sldId id="288" r:id="rId53"/>
    <p:sldId id="261" r:id="rId54"/>
    <p:sldId id="266" r:id="rId55"/>
    <p:sldId id="289" r:id="rId56"/>
    <p:sldId id="301" r:id="rId57"/>
    <p:sldId id="290" r:id="rId58"/>
    <p:sldId id="291" r:id="rId59"/>
    <p:sldId id="292" r:id="rId60"/>
    <p:sldId id="293" r:id="rId61"/>
    <p:sldId id="294" r:id="rId62"/>
    <p:sldId id="295" r:id="rId63"/>
    <p:sldId id="296" r:id="rId64"/>
    <p:sldId id="308" r:id="rId65"/>
    <p:sldId id="317" r:id="rId66"/>
    <p:sldId id="390" r:id="rId67"/>
    <p:sldId id="392" r:id="rId68"/>
    <p:sldId id="394" r:id="rId69"/>
    <p:sldId id="300" r:id="rId70"/>
    <p:sldId id="397" r:id="rId71"/>
    <p:sldId id="406" r:id="rId72"/>
    <p:sldId id="398" r:id="rId73"/>
    <p:sldId id="399" r:id="rId74"/>
    <p:sldId id="402" r:id="rId75"/>
    <p:sldId id="401" r:id="rId76"/>
    <p:sldId id="400" r:id="rId77"/>
    <p:sldId id="386" r:id="rId78"/>
    <p:sldId id="381" r:id="rId79"/>
    <p:sldId id="384" r:id="rId80"/>
    <p:sldId id="299" r:id="rId81"/>
    <p:sldId id="396" r:id="rId82"/>
    <p:sldId id="331" r:id="rId83"/>
    <p:sldId id="330" r:id="rId84"/>
    <p:sldId id="338" r:id="rId85"/>
    <p:sldId id="336" r:id="rId86"/>
    <p:sldId id="351" r:id="rId87"/>
    <p:sldId id="349" r:id="rId88"/>
    <p:sldId id="373" r:id="rId89"/>
    <p:sldId id="352" r:id="rId90"/>
    <p:sldId id="366" r:id="rId91"/>
    <p:sldId id="365" r:id="rId92"/>
    <p:sldId id="356" r:id="rId93"/>
    <p:sldId id="357" r:id="rId94"/>
    <p:sldId id="375" r:id="rId95"/>
    <p:sldId id="362" r:id="rId96"/>
    <p:sldId id="363" r:id="rId97"/>
    <p:sldId id="367" r:id="rId98"/>
    <p:sldId id="353" r:id="rId99"/>
    <p:sldId id="374" r:id="rId100"/>
    <p:sldId id="354" r:id="rId101"/>
    <p:sldId id="355" r:id="rId102"/>
    <p:sldId id="348" r:id="rId103"/>
    <p:sldId id="378" r:id="rId104"/>
    <p:sldId id="368" r:id="rId105"/>
    <p:sldId id="364" r:id="rId106"/>
    <p:sldId id="379" r:id="rId107"/>
    <p:sldId id="377" r:id="rId108"/>
    <p:sldId id="297" r:id="rId109"/>
    <p:sldId id="358" r:id="rId11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CC00"/>
    <a:srgbClr val="28543C"/>
    <a:srgbClr val="2C5E43"/>
    <a:srgbClr val="04621A"/>
    <a:srgbClr val="006666"/>
    <a:srgbClr val="006600"/>
    <a:srgbClr val="80C535"/>
    <a:srgbClr val="336600"/>
    <a:srgbClr val="F3C031"/>
    <a:srgbClr val="FFD13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248" autoAdjust="0"/>
    <p:restoredTop sz="93317" autoAdjust="0"/>
  </p:normalViewPr>
  <p:slideViewPr>
    <p:cSldViewPr>
      <p:cViewPr varScale="1">
        <p:scale>
          <a:sx n="101" d="100"/>
          <a:sy n="101" d="100"/>
        </p:scale>
        <p:origin x="-24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ustomXml" Target="../customXml/item2.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118" Type="http://schemas.openxmlformats.org/officeDocument/2006/relationships/customXml" Target="../customXml/item3.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oseph.jacobs\Local%20Settings\Temp\CH10_20100624_12133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2"/>
  <c:chart>
    <c:autoTitleDeleted val="1"/>
    <c:plotArea>
      <c:layout>
        <c:manualLayout>
          <c:layoutTarget val="inner"/>
          <c:xMode val="edge"/>
          <c:yMode val="edge"/>
          <c:x val="0"/>
          <c:y val="0"/>
          <c:w val="1"/>
          <c:h val="0.9640522875816997"/>
        </c:manualLayout>
      </c:layout>
      <c:barChart>
        <c:barDir val="col"/>
        <c:grouping val="clustered"/>
        <c:ser>
          <c:idx val="0"/>
          <c:order val="0"/>
          <c:dLbls>
            <c:txPr>
              <a:bodyPr/>
              <a:lstStyle/>
              <a:p>
                <a:pPr>
                  <a:defRPr sz="1400"/>
                </a:pPr>
                <a:endParaRPr lang="en-US"/>
              </a:p>
            </c:txPr>
            <c:dLblPos val="ctr"/>
            <c:showVal val="1"/>
          </c:dLbls>
          <c:val>
            <c:numRef>
              <c:f>Sheet1!$B$14:$B$16</c:f>
              <c:numCache>
                <c:formatCode>General</c:formatCode>
                <c:ptCount val="3"/>
                <c:pt idx="0">
                  <c:v>1985</c:v>
                </c:pt>
                <c:pt idx="1">
                  <c:v>1990</c:v>
                </c:pt>
                <c:pt idx="2">
                  <c:v>1994</c:v>
                </c:pt>
              </c:numCache>
            </c:numRef>
          </c:val>
        </c:ser>
        <c:ser>
          <c:idx val="1"/>
          <c:order val="1"/>
          <c:spPr>
            <a:gradFill flip="none" rotWithShape="1">
              <a:gsLst>
                <a:gs pos="0">
                  <a:srgbClr val="FFFF00"/>
                </a:gs>
                <a:gs pos="50000">
                  <a:srgbClr val="9CB86E"/>
                </a:gs>
                <a:gs pos="100000">
                  <a:srgbClr val="156B13"/>
                </a:gs>
              </a:gsLst>
              <a:lin ang="2700000" scaled="1"/>
              <a:tileRect/>
            </a:gradFill>
          </c:spPr>
          <c:invertIfNegative val="1"/>
          <c:dLbls>
            <c:dLbl>
              <c:idx val="0"/>
              <c:layout/>
              <c:tx>
                <c:rich>
                  <a:bodyPr/>
                  <a:lstStyle/>
                  <a:p>
                    <a:r>
                      <a:rPr lang="en-US" dirty="0">
                        <a:latin typeface="Arial" pitchFamily="34" charset="0"/>
                        <a:cs typeface="Arial" pitchFamily="34" charset="0"/>
                      </a:rPr>
                      <a:t> </a:t>
                    </a:r>
                    <a:r>
                      <a:rPr lang="en-US" sz="1200" dirty="0">
                        <a:latin typeface="Arial" pitchFamily="34" charset="0"/>
                        <a:cs typeface="Arial" pitchFamily="34" charset="0"/>
                      </a:rPr>
                      <a:t>$47,800,557</a:t>
                    </a:r>
                    <a:r>
                      <a:rPr lang="en-US" dirty="0">
                        <a:latin typeface="Arial" pitchFamily="34" charset="0"/>
                        <a:cs typeface="Arial" pitchFamily="34" charset="0"/>
                      </a:rPr>
                      <a:t> </a:t>
                    </a:r>
                  </a:p>
                </c:rich>
              </c:tx>
              <c:dLblPos val="outEnd"/>
              <c:showVal val="1"/>
            </c:dLbl>
            <c:dLbl>
              <c:idx val="1"/>
              <c:layout/>
              <c:tx>
                <c:rich>
                  <a:bodyPr/>
                  <a:lstStyle/>
                  <a:p>
                    <a:r>
                      <a:rPr lang="en-US" dirty="0"/>
                      <a:t> </a:t>
                    </a:r>
                    <a:r>
                      <a:rPr lang="en-US" dirty="0">
                        <a:latin typeface="Arial" pitchFamily="34" charset="0"/>
                        <a:cs typeface="Arial" pitchFamily="34" charset="0"/>
                      </a:rPr>
                      <a:t>$</a:t>
                    </a:r>
                    <a:r>
                      <a:rPr lang="en-US" sz="1200" dirty="0">
                        <a:latin typeface="Arial" pitchFamily="34" charset="0"/>
                        <a:cs typeface="Arial" pitchFamily="34" charset="0"/>
                      </a:rPr>
                      <a:t>122,932,488 </a:t>
                    </a:r>
                    <a:endParaRPr lang="en-US" dirty="0">
                      <a:latin typeface="Arial" pitchFamily="34" charset="0"/>
                      <a:cs typeface="Arial" pitchFamily="34" charset="0"/>
                    </a:endParaRPr>
                  </a:p>
                </c:rich>
              </c:tx>
              <c:dLblPos val="outEnd"/>
              <c:showVal val="1"/>
            </c:dLbl>
            <c:dLbl>
              <c:idx val="2"/>
              <c:layout>
                <c:manualLayout>
                  <c:x val="-2.8169014084506956E-2"/>
                  <c:y val="0"/>
                </c:manualLayout>
              </c:layout>
              <c:tx>
                <c:rich>
                  <a:bodyPr/>
                  <a:lstStyle/>
                  <a:p>
                    <a:r>
                      <a:rPr lang="en-US" dirty="0">
                        <a:latin typeface="Arial" pitchFamily="34" charset="0"/>
                        <a:cs typeface="Arial" pitchFamily="34" charset="0"/>
                      </a:rPr>
                      <a:t> </a:t>
                    </a:r>
                    <a:r>
                      <a:rPr lang="en-US" sz="1200" dirty="0">
                        <a:latin typeface="Arial" pitchFamily="34" charset="0"/>
                        <a:cs typeface="Arial" pitchFamily="34" charset="0"/>
                      </a:rPr>
                      <a:t>$177,852,219 </a:t>
                    </a:r>
                    <a:endParaRPr lang="en-US" sz="1400" dirty="0">
                      <a:latin typeface="Arial" pitchFamily="34" charset="0"/>
                      <a:cs typeface="Arial" pitchFamily="34" charset="0"/>
                    </a:endParaRPr>
                  </a:p>
                </c:rich>
              </c:tx>
              <c:dLblPos val="outEnd"/>
              <c:showVal val="1"/>
            </c:dLbl>
            <c:txPr>
              <a:bodyPr/>
              <a:lstStyle/>
              <a:p>
                <a:pPr>
                  <a:defRPr sz="1400"/>
                </a:pPr>
                <a:endParaRPr lang="en-US"/>
              </a:p>
            </c:txPr>
            <c:dLblPos val="outEnd"/>
            <c:showVal val="1"/>
          </c:dLbls>
          <c:val>
            <c:numRef>
              <c:f>Sheet1!$C$14:$C$16</c:f>
              <c:numCache>
                <c:formatCode>_("$"* #,##0_);_("$"* \(#,##0\);_("$"* "-"??_);_(@_)</c:formatCode>
                <c:ptCount val="3"/>
                <c:pt idx="0">
                  <c:v>47800557</c:v>
                </c:pt>
                <c:pt idx="1">
                  <c:v>122932488</c:v>
                </c:pt>
                <c:pt idx="2">
                  <c:v>177852219</c:v>
                </c:pt>
              </c:numCache>
            </c:numRef>
          </c:val>
        </c:ser>
        <c:dLbls>
          <c:showVal val="1"/>
        </c:dLbls>
        <c:overlap val="-25"/>
        <c:axId val="89421312"/>
        <c:axId val="89422848"/>
      </c:barChart>
      <c:catAx>
        <c:axId val="89421312"/>
        <c:scaling>
          <c:orientation val="minMax"/>
        </c:scaling>
        <c:delete val="1"/>
        <c:axPos val="b"/>
        <c:majorTickMark val="none"/>
        <c:tickLblPos val="nextTo"/>
        <c:crossAx val="89422848"/>
        <c:crosses val="autoZero"/>
        <c:auto val="1"/>
        <c:lblAlgn val="ctr"/>
        <c:lblOffset val="100"/>
      </c:catAx>
      <c:valAx>
        <c:axId val="89422848"/>
        <c:scaling>
          <c:orientation val="minMax"/>
        </c:scaling>
        <c:delete val="1"/>
        <c:axPos val="l"/>
        <c:numFmt formatCode="General" sourceLinked="1"/>
        <c:tickLblPos val="nextTo"/>
        <c:crossAx val="89421312"/>
        <c:crosses val="autoZero"/>
        <c:crossBetween val="between"/>
      </c:valAx>
      <c:spPr>
        <a:noFill/>
        <a:ln cmpd="thickThin"/>
      </c:spPr>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5"/>
  <c:chart>
    <c:autoTitleDeleted val="1"/>
    <c:plotArea>
      <c:layout>
        <c:manualLayout>
          <c:layoutTarget val="inner"/>
          <c:xMode val="edge"/>
          <c:yMode val="edge"/>
          <c:x val="2.8273675403177552E-2"/>
          <c:y val="6.302613958969415E-2"/>
          <c:w val="0.6016644585045845"/>
          <c:h val="0.85818254860999521"/>
        </c:manualLayout>
      </c:layout>
      <c:pieChart>
        <c:varyColors val="1"/>
        <c:ser>
          <c:idx val="0"/>
          <c:order val="0"/>
          <c:spPr>
            <a:solidFill>
              <a:srgbClr val="FF0000"/>
            </a:solidFill>
          </c:spPr>
          <c:explosion val="25"/>
          <c:dPt>
            <c:idx val="0"/>
            <c:spPr>
              <a:solidFill>
                <a:srgbClr val="C00000"/>
              </a:solidFill>
            </c:spPr>
          </c:dPt>
          <c:dPt>
            <c:idx val="1"/>
            <c:spPr>
              <a:solidFill>
                <a:srgbClr val="FFFF00"/>
              </a:solidFill>
            </c:spPr>
          </c:dPt>
          <c:dPt>
            <c:idx val="2"/>
            <c:spPr>
              <a:solidFill>
                <a:srgbClr val="00B0F0"/>
              </a:solidFill>
            </c:spPr>
          </c:dPt>
          <c:dLbls>
            <c:dLbl>
              <c:idx val="0"/>
              <c:layout>
                <c:manualLayout>
                  <c:x val="-0.1735269906506117"/>
                  <c:y val="5.1189940543146392E-2"/>
                </c:manualLayout>
              </c:layout>
              <c:spPr/>
              <c:txPr>
                <a:bodyPr/>
                <a:lstStyle/>
                <a:p>
                  <a:pPr>
                    <a:defRPr>
                      <a:solidFill>
                        <a:schemeClr val="bg1"/>
                      </a:solidFill>
                    </a:defRPr>
                  </a:pPr>
                  <a:endParaRPr lang="en-US"/>
                </a:p>
              </c:txPr>
              <c:showPercent val="1"/>
            </c:dLbl>
            <c:dLbl>
              <c:idx val="1"/>
              <c:layout>
                <c:manualLayout>
                  <c:x val="0.13059748434758636"/>
                  <c:y val="-0.17865632867320155"/>
                </c:manualLayout>
              </c:layout>
              <c:spPr/>
              <c:txPr>
                <a:bodyPr/>
                <a:lstStyle/>
                <a:p>
                  <a:pPr>
                    <a:defRPr>
                      <a:solidFill>
                        <a:schemeClr val="bg1"/>
                      </a:solidFill>
                    </a:defRPr>
                  </a:pPr>
                  <a:endParaRPr lang="en-US"/>
                </a:p>
              </c:txPr>
              <c:showPercent val="1"/>
            </c:dLbl>
            <c:dLbl>
              <c:idx val="2"/>
              <c:layout>
                <c:manualLayout>
                  <c:x val="0.10495670425048709"/>
                  <c:y val="0.16860356741121638"/>
                </c:manualLayout>
              </c:layout>
              <c:spPr/>
              <c:txPr>
                <a:bodyPr/>
                <a:lstStyle/>
                <a:p>
                  <a:pPr>
                    <a:defRPr>
                      <a:solidFill>
                        <a:schemeClr val="bg1"/>
                      </a:solidFill>
                    </a:defRPr>
                  </a:pPr>
                  <a:endParaRPr lang="en-US"/>
                </a:p>
              </c:txPr>
              <c:showPercent val="1"/>
            </c:dLbl>
            <c:showPercent val="1"/>
            <c:showLeaderLines val="1"/>
          </c:dLbls>
          <c:cat>
            <c:strRef>
              <c:f>Sheet1!$B$3:$B$5</c:f>
              <c:strCache>
                <c:ptCount val="3"/>
                <c:pt idx="0">
                  <c:v>Amendment 75</c:v>
                </c:pt>
                <c:pt idx="1">
                  <c:v>Operating Revenue</c:v>
                </c:pt>
                <c:pt idx="2">
                  <c:v>General Revenue</c:v>
                </c:pt>
              </c:strCache>
            </c:strRef>
          </c:cat>
          <c:val>
            <c:numRef>
              <c:f>Sheet1!$C$3:$C$5</c:f>
              <c:numCache>
                <c:formatCode>_("$"* #,##0_);_("$"* \(#,##0\);_("$"* "-"??_);_(@_)</c:formatCode>
                <c:ptCount val="3"/>
                <c:pt idx="0">
                  <c:v>26432891</c:v>
                </c:pt>
                <c:pt idx="1">
                  <c:v>22960311</c:v>
                </c:pt>
                <c:pt idx="2">
                  <c:v>13942600</c:v>
                </c:pt>
              </c:numCache>
            </c:numRef>
          </c:val>
        </c:ser>
        <c:dLbls>
          <c:showPercent val="1"/>
        </c:dLbls>
        <c:firstSliceAng val="0"/>
      </c:pieChart>
      <c:spPr>
        <a:solidFill>
          <a:schemeClr val="bg1"/>
        </a:solidFill>
      </c:spPr>
    </c:plotArea>
    <c:legend>
      <c:legendPos val="r"/>
      <c:legendEntry>
        <c:idx val="0"/>
        <c:txPr>
          <a:bodyPr/>
          <a:lstStyle/>
          <a:p>
            <a:pPr>
              <a:defRPr>
                <a:solidFill>
                  <a:schemeClr val="tx1">
                    <a:lumMod val="85000"/>
                  </a:schemeClr>
                </a:solidFill>
              </a:defRPr>
            </a:pPr>
            <a:endParaRPr lang="en-US"/>
          </a:p>
        </c:txPr>
      </c:legendEntry>
      <c:legendEntry>
        <c:idx val="1"/>
        <c:txPr>
          <a:bodyPr/>
          <a:lstStyle/>
          <a:p>
            <a:pPr>
              <a:defRPr>
                <a:solidFill>
                  <a:schemeClr val="tx1">
                    <a:lumMod val="85000"/>
                  </a:schemeClr>
                </a:solidFill>
              </a:defRPr>
            </a:pPr>
            <a:endParaRPr lang="en-US"/>
          </a:p>
        </c:txPr>
      </c:legendEntry>
      <c:legendEntry>
        <c:idx val="2"/>
        <c:txPr>
          <a:bodyPr/>
          <a:lstStyle/>
          <a:p>
            <a:pPr>
              <a:defRPr>
                <a:solidFill>
                  <a:schemeClr val="tx1">
                    <a:lumMod val="85000"/>
                  </a:schemeClr>
                </a:solidFill>
              </a:defRPr>
            </a:pPr>
            <a:endParaRPr lang="en-US"/>
          </a:p>
        </c:txPr>
      </c:legendEntry>
      <c:layout/>
    </c:legend>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2.8571428571428591E-2"/>
          <c:y val="0.11031376759723215"/>
          <c:w val="0.62879133858268121"/>
          <c:h val="0.80027988546886264"/>
        </c:manualLayout>
      </c:layout>
      <c:pieChart>
        <c:varyColors val="1"/>
        <c:ser>
          <c:idx val="0"/>
          <c:order val="0"/>
          <c:explosion val="25"/>
          <c:dPt>
            <c:idx val="0"/>
            <c:spPr>
              <a:solidFill>
                <a:srgbClr val="FFFF00"/>
              </a:solidFill>
            </c:spPr>
          </c:dPt>
          <c:dPt>
            <c:idx val="1"/>
            <c:spPr>
              <a:solidFill>
                <a:srgbClr val="00B0F0"/>
              </a:solidFill>
            </c:spPr>
          </c:dPt>
          <c:dPt>
            <c:idx val="2"/>
            <c:spPr>
              <a:solidFill>
                <a:schemeClr val="tx1"/>
              </a:solidFill>
            </c:spPr>
          </c:dPt>
          <c:dPt>
            <c:idx val="3"/>
            <c:spPr>
              <a:solidFill>
                <a:srgbClr val="C00000"/>
              </a:solidFill>
            </c:spPr>
          </c:dPt>
          <c:dLbls>
            <c:dLbl>
              <c:idx val="0"/>
              <c:layout>
                <c:manualLayout>
                  <c:x val="-0.15023950131233693"/>
                  <c:y val="8.0215598050243767E-2"/>
                </c:manualLayout>
              </c:layout>
              <c:tx>
                <c:rich>
                  <a:bodyPr/>
                  <a:lstStyle/>
                  <a:p>
                    <a:pPr>
                      <a:defRPr sz="2000">
                        <a:solidFill>
                          <a:schemeClr val="bg1"/>
                        </a:solidFill>
                      </a:defRPr>
                    </a:pPr>
                    <a:r>
                      <a:rPr lang="en-US" dirty="0" smtClean="0">
                        <a:latin typeface="Arial" pitchFamily="34" charset="0"/>
                        <a:cs typeface="Arial" pitchFamily="34" charset="0"/>
                      </a:rPr>
                      <a:t>18%</a:t>
                    </a:r>
                    <a:endParaRPr lang="en-US" dirty="0">
                      <a:latin typeface="Arial" pitchFamily="34" charset="0"/>
                      <a:cs typeface="Arial" pitchFamily="34" charset="0"/>
                    </a:endParaRPr>
                  </a:p>
                </c:rich>
              </c:tx>
              <c:spPr/>
              <c:showPercent val="1"/>
            </c:dLbl>
            <c:dLbl>
              <c:idx val="1"/>
              <c:layout/>
              <c:tx>
                <c:rich>
                  <a:bodyPr/>
                  <a:lstStyle/>
                  <a:p>
                    <a:r>
                      <a:rPr lang="en-US" dirty="0" smtClean="0"/>
                      <a:t>7%</a:t>
                    </a:r>
                    <a:endParaRPr lang="en-US" dirty="0"/>
                  </a:p>
                </c:rich>
              </c:tx>
              <c:showPercent val="1"/>
            </c:dLbl>
            <c:dLbl>
              <c:idx val="2"/>
              <c:layout/>
              <c:tx>
                <c:rich>
                  <a:bodyPr/>
                  <a:lstStyle/>
                  <a:p>
                    <a:r>
                      <a:rPr lang="en-US" dirty="0" smtClean="0"/>
                      <a:t>9%</a:t>
                    </a:r>
                    <a:endParaRPr lang="en-US" dirty="0"/>
                  </a:p>
                </c:rich>
              </c:tx>
              <c:showPercent val="1"/>
            </c:dLbl>
            <c:dLbl>
              <c:idx val="3"/>
              <c:layout>
                <c:manualLayout>
                  <c:x val="0.10066794040450824"/>
                  <c:y val="-2.8729980181048793E-2"/>
                </c:manualLayout>
              </c:layout>
              <c:tx>
                <c:rich>
                  <a:bodyPr/>
                  <a:lstStyle/>
                  <a:p>
                    <a:pPr>
                      <a:defRPr sz="2000">
                        <a:solidFill>
                          <a:schemeClr val="bg1"/>
                        </a:solidFill>
                      </a:defRPr>
                    </a:pPr>
                    <a:r>
                      <a:rPr lang="en-US" dirty="0" smtClean="0">
                        <a:latin typeface="Arial" pitchFamily="34" charset="0"/>
                        <a:cs typeface="Arial" pitchFamily="34" charset="0"/>
                      </a:rPr>
                      <a:t>66%</a:t>
                    </a:r>
                    <a:endParaRPr lang="en-US" dirty="0">
                      <a:latin typeface="Arial" pitchFamily="34" charset="0"/>
                      <a:cs typeface="Arial" pitchFamily="34" charset="0"/>
                    </a:endParaRPr>
                  </a:p>
                </c:rich>
              </c:tx>
              <c:spPr/>
              <c:showPercent val="1"/>
            </c:dLbl>
            <c:txPr>
              <a:bodyPr/>
              <a:lstStyle/>
              <a:p>
                <a:pPr>
                  <a:defRPr sz="1200">
                    <a:solidFill>
                      <a:schemeClr val="bg1"/>
                    </a:solidFill>
                  </a:defRPr>
                </a:pPr>
                <a:endParaRPr lang="en-US"/>
              </a:p>
            </c:txPr>
            <c:showPercent val="1"/>
            <c:showLeaderLines val="1"/>
          </c:dLbls>
          <c:cat>
            <c:strRef>
              <c:f>Sheet1!$B$3:$B$6</c:f>
              <c:strCache>
                <c:ptCount val="4"/>
                <c:pt idx="0">
                  <c:v>Capital Improvements</c:v>
                </c:pt>
                <c:pt idx="1">
                  <c:v>Major Maintenance</c:v>
                </c:pt>
                <c:pt idx="2">
                  <c:v>Capital Equipment</c:v>
                </c:pt>
                <c:pt idx="3">
                  <c:v>Park Operations</c:v>
                </c:pt>
              </c:strCache>
            </c:strRef>
          </c:cat>
          <c:val>
            <c:numRef>
              <c:f>Sheet1!$C$3:$C$6</c:f>
              <c:numCache>
                <c:formatCode>_("$"* #,##0_);_("$"* \(#,##0\);_("$"* "-"??_);_(@_)</c:formatCode>
                <c:ptCount val="4"/>
                <c:pt idx="0">
                  <c:v>12234279</c:v>
                </c:pt>
                <c:pt idx="1">
                  <c:v>1181640</c:v>
                </c:pt>
                <c:pt idx="2">
                  <c:v>1587760</c:v>
                </c:pt>
                <c:pt idx="3">
                  <c:v>17050083</c:v>
                </c:pt>
              </c:numCache>
            </c:numRef>
          </c:val>
        </c:ser>
        <c:dLbls>
          <c:showPercent val="1"/>
        </c:dLbls>
        <c:firstSliceAng val="0"/>
      </c:pieChart>
    </c:plotArea>
    <c:legend>
      <c:legendPos val="r"/>
      <c:legendEntry>
        <c:idx val="0"/>
        <c:txPr>
          <a:bodyPr/>
          <a:lstStyle/>
          <a:p>
            <a:pPr>
              <a:defRPr sz="1400">
                <a:latin typeface="Arial" pitchFamily="34" charset="0"/>
                <a:cs typeface="Arial" pitchFamily="34" charset="0"/>
              </a:defRPr>
            </a:pPr>
            <a:endParaRPr lang="en-US"/>
          </a:p>
        </c:txPr>
      </c:legendEntry>
      <c:legendEntry>
        <c:idx val="1"/>
        <c:txPr>
          <a:bodyPr/>
          <a:lstStyle/>
          <a:p>
            <a:pPr>
              <a:defRPr sz="1400">
                <a:latin typeface="Arial" pitchFamily="34" charset="0"/>
                <a:cs typeface="Arial" pitchFamily="34" charset="0"/>
              </a:defRPr>
            </a:pPr>
            <a:endParaRPr lang="en-US"/>
          </a:p>
        </c:txPr>
      </c:legendEntry>
      <c:legendEntry>
        <c:idx val="2"/>
        <c:txPr>
          <a:bodyPr/>
          <a:lstStyle/>
          <a:p>
            <a:pPr>
              <a:defRPr sz="1400">
                <a:latin typeface="Arial" pitchFamily="34" charset="0"/>
                <a:cs typeface="Arial" pitchFamily="34" charset="0"/>
              </a:defRPr>
            </a:pPr>
            <a:endParaRPr lang="en-US"/>
          </a:p>
        </c:txPr>
      </c:legendEntry>
      <c:legendEntry>
        <c:idx val="3"/>
        <c:txPr>
          <a:bodyPr/>
          <a:lstStyle/>
          <a:p>
            <a:pPr>
              <a:defRPr sz="1400">
                <a:latin typeface="Arial" pitchFamily="34" charset="0"/>
                <a:cs typeface="Arial" pitchFamily="34" charset="0"/>
              </a:defRPr>
            </a:pPr>
            <a:endParaRPr lang="en-US"/>
          </a:p>
        </c:txPr>
      </c:legendEntry>
      <c:layout>
        <c:manualLayout>
          <c:xMode val="edge"/>
          <c:yMode val="edge"/>
          <c:x val="0.6547795275590591"/>
          <c:y val="0.25593080410403246"/>
          <c:w val="0.345220472440946"/>
          <c:h val="0.45220734908136473"/>
        </c:manualLayout>
      </c:layout>
      <c:txPr>
        <a:bodyPr/>
        <a:lstStyle/>
        <a:p>
          <a:pPr>
            <a:defRPr sz="1400"/>
          </a:pPr>
          <a:endParaRPr lang="en-US"/>
        </a:p>
      </c:txPr>
    </c:legend>
    <c:plotVisOnly val="1"/>
  </c:chart>
  <c:spPr>
    <a:scene3d>
      <a:camera prst="orthographicFront"/>
      <a:lightRig rig="threePt" dir="t"/>
    </a:scene3d>
    <a:sp3d>
      <a:bevelB/>
    </a:sp3d>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30"/>
      <c:rotY val="30"/>
      <c:perspective val="0"/>
    </c:view3D>
    <c:plotArea>
      <c:layout>
        <c:manualLayout>
          <c:layoutTarget val="inner"/>
          <c:xMode val="edge"/>
          <c:yMode val="edge"/>
          <c:x val="6.0341336009469407E-2"/>
          <c:y val="0.19048453725892955"/>
          <c:w val="0.62582471308733723"/>
          <c:h val="0.72153828597512248"/>
        </c:manualLayout>
      </c:layout>
      <c:pie3DChart>
        <c:varyColors val="1"/>
        <c:ser>
          <c:idx val="0"/>
          <c:order val="0"/>
          <c:explosion val="25"/>
          <c:dPt>
            <c:idx val="0"/>
            <c:spPr>
              <a:solidFill>
                <a:srgbClr val="FF0000"/>
              </a:solidFill>
            </c:spPr>
          </c:dPt>
          <c:dPt>
            <c:idx val="1"/>
            <c:spPr>
              <a:solidFill>
                <a:srgbClr val="00B0F0"/>
              </a:solidFill>
            </c:spPr>
          </c:dPt>
          <c:dLbls>
            <c:dLbl>
              <c:idx val="0"/>
              <c:layout>
                <c:manualLayout>
                  <c:x val="-0.16232026143790851"/>
                  <c:y val="-0.15121807600137044"/>
                </c:manualLayout>
              </c:layout>
              <c:tx>
                <c:rich>
                  <a:bodyPr/>
                  <a:lstStyle/>
                  <a:p>
                    <a:r>
                      <a:rPr lang="en-US" sz="3200" baseline="0" dirty="0" smtClean="0">
                        <a:solidFill>
                          <a:schemeClr val="tx1"/>
                        </a:solidFill>
                        <a:latin typeface="Arial Black" pitchFamily="34" charset="0"/>
                      </a:rPr>
                      <a:t>46%</a:t>
                    </a:r>
                    <a:endParaRPr lang="en-US" sz="3200" baseline="0" dirty="0">
                      <a:solidFill>
                        <a:schemeClr val="tx1"/>
                      </a:solidFill>
                      <a:latin typeface="Arial Black" pitchFamily="34" charset="0"/>
                    </a:endParaRPr>
                  </a:p>
                </c:rich>
              </c:tx>
              <c:showPercent val="1"/>
            </c:dLbl>
            <c:dLbl>
              <c:idx val="1"/>
              <c:layout>
                <c:manualLayout>
                  <c:x val="0.15312625443878339"/>
                  <c:y val="6.2599109893871963E-2"/>
                </c:manualLayout>
              </c:layout>
              <c:showPercent val="1"/>
            </c:dLbl>
            <c:txPr>
              <a:bodyPr/>
              <a:lstStyle/>
              <a:p>
                <a:pPr>
                  <a:defRPr sz="3200" baseline="0">
                    <a:latin typeface="Arial Black" pitchFamily="34" charset="0"/>
                  </a:defRPr>
                </a:pPr>
                <a:endParaRPr lang="en-US"/>
              </a:p>
            </c:txPr>
            <c:showPercent val="1"/>
            <c:showLeaderLines val="1"/>
          </c:dLbls>
          <c:cat>
            <c:multiLvlStrRef>
              <c:f>Sheet1!$K$8:$L$9</c:f>
              <c:multiLvlStrCache>
                <c:ptCount val="2"/>
                <c:lvl>
                  <c:pt idx="0">
                    <c:v>Arkansas</c:v>
                  </c:pt>
                  <c:pt idx="1">
                    <c:v>Outside of Arkansas</c:v>
                  </c:pt>
                </c:lvl>
                <c:lvl>
                  <c:pt idx="0">
                    <c:v>2009</c:v>
                  </c:pt>
                </c:lvl>
              </c:multiLvlStrCache>
            </c:multiLvlStrRef>
          </c:cat>
          <c:val>
            <c:numRef>
              <c:f>Sheet1!$M$8:$M$9</c:f>
              <c:numCache>
                <c:formatCode>_([$$-409]* #,##0_);_([$$-409]* \(#,##0\);_([$$-409]* "-"??_);_(@_)</c:formatCode>
                <c:ptCount val="2"/>
                <c:pt idx="0">
                  <c:v>5267132.9999999804</c:v>
                </c:pt>
                <c:pt idx="1">
                  <c:v>6158917.4200000009</c:v>
                </c:pt>
              </c:numCache>
            </c:numRef>
          </c:val>
        </c:ser>
        <c:dLbls>
          <c:showPercent val="1"/>
        </c:dLbls>
      </c:pie3DChart>
    </c:plotArea>
    <c:legend>
      <c:legendPos val="r"/>
      <c:layout/>
      <c:txPr>
        <a:bodyPr/>
        <a:lstStyle/>
        <a:p>
          <a:pPr>
            <a:defRPr>
              <a:latin typeface="Arial" pitchFamily="34" charset="0"/>
              <a:cs typeface="Arial" pitchFamily="34" charset="0"/>
            </a:defRPr>
          </a:pPr>
          <a:endParaRPr lang="en-US"/>
        </a:p>
      </c:txPr>
    </c:legend>
    <c:plotVisOnly val="1"/>
  </c:chart>
  <c:txPr>
    <a:bodyPr/>
    <a:lstStyle/>
    <a:p>
      <a:pPr>
        <a:defRPr sz="1800"/>
      </a:pPr>
      <a:endParaRPr lang="en-US"/>
    </a:p>
  </c:txPr>
  <c:externalData r:id="rId1"/>
  <c:userShapes r:id="rId2"/>
</c:chartSpace>
</file>

<file path=ppt/diagrams/_rels/data1.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4F6DF-AC9D-49A9-A5C9-A10A2467BD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47EB3D-847E-4AEB-AFFC-261AD0494298}">
      <dgm:prSet custT="1"/>
      <dgm:spPr>
        <a:blipFill rotWithShape="0">
          <a:blip xmlns:r="http://schemas.openxmlformats.org/officeDocument/2006/relationships" r:embed="rId1"/>
          <a:stretch>
            <a:fillRect/>
          </a:stretch>
        </a:blipFill>
      </dgm:spPr>
      <dgm:t>
        <a:bodyPr>
          <a:prstTxWarp prst="textPlain">
            <a:avLst/>
          </a:prstTxWarp>
          <a:scene3d>
            <a:camera prst="orthographicFront"/>
            <a:lightRig rig="soft" dir="t"/>
          </a:scene3d>
          <a:sp3d extrusionH="57150">
            <a:bevelT w="82550" h="38100" prst="coolSlant"/>
          </a:sp3d>
        </a:bodyPr>
        <a:lstStyle/>
        <a:p>
          <a:pPr algn="ctr" rtl="0"/>
          <a:endParaRPr lang="en-US" sz="5400" b="1" baseline="0" dirty="0" smtClean="0">
            <a:ln>
              <a:solidFill>
                <a:schemeClr val="bg1"/>
              </a:solidFill>
            </a:ln>
            <a:effectLst>
              <a:outerShdw blurRad="50800" dist="76200" dir="13800000" algn="tl" rotWithShape="0">
                <a:prstClr val="black">
                  <a:alpha val="40000"/>
                </a:prstClr>
              </a:outerShdw>
            </a:effectLst>
            <a:latin typeface="Tahoma" pitchFamily="34" charset="0"/>
          </a:endParaRPr>
        </a:p>
        <a:p>
          <a:pPr algn="r" rtl="0"/>
          <a:endParaRPr lang="en-US" sz="3000" b="1" baseline="0" dirty="0">
            <a:ln>
              <a:solidFill>
                <a:schemeClr val="bg1"/>
              </a:solidFill>
            </a:ln>
            <a:effectLst>
              <a:outerShdw blurRad="50800" dist="76200" dir="13800000" algn="tl" rotWithShape="0">
                <a:prstClr val="black">
                  <a:alpha val="40000"/>
                </a:prstClr>
              </a:outerShdw>
            </a:effectLst>
            <a:latin typeface="NPS 1935" pitchFamily="2" charset="0"/>
          </a:endParaRPr>
        </a:p>
      </dgm:t>
    </dgm:pt>
    <dgm:pt modelId="{4E7E1655-2810-47B1-A447-764CC035100C}" type="parTrans" cxnId="{730A4D70-A162-44BE-BCF3-DCB9725EE35E}">
      <dgm:prSet/>
      <dgm:spPr/>
      <dgm:t>
        <a:bodyPr/>
        <a:lstStyle/>
        <a:p>
          <a:endParaRPr lang="en-US"/>
        </a:p>
      </dgm:t>
    </dgm:pt>
    <dgm:pt modelId="{C51C4C08-F003-4B32-ACB5-9306E63B341E}" type="sibTrans" cxnId="{730A4D70-A162-44BE-BCF3-DCB9725EE35E}">
      <dgm:prSet/>
      <dgm:spPr/>
      <dgm:t>
        <a:bodyPr/>
        <a:lstStyle/>
        <a:p>
          <a:endParaRPr lang="en-US"/>
        </a:p>
      </dgm:t>
    </dgm:pt>
    <dgm:pt modelId="{C110CAE5-4226-41B3-AE66-942053C29A34}" type="pres">
      <dgm:prSet presAssocID="{46F4F6DF-AC9D-49A9-A5C9-A10A2467BD8E}" presName="linear" presStyleCnt="0">
        <dgm:presLayoutVars>
          <dgm:animLvl val="lvl"/>
          <dgm:resizeHandles val="exact"/>
        </dgm:presLayoutVars>
      </dgm:prSet>
      <dgm:spPr/>
      <dgm:t>
        <a:bodyPr/>
        <a:lstStyle/>
        <a:p>
          <a:endParaRPr lang="en-US"/>
        </a:p>
      </dgm:t>
    </dgm:pt>
    <dgm:pt modelId="{D7F91358-C5EB-479C-9305-4ACCDC15BB28}" type="pres">
      <dgm:prSet presAssocID="{FC47EB3D-847E-4AEB-AFFC-261AD0494298}" presName="parentText" presStyleLbl="node1" presStyleIdx="0" presStyleCnt="1" custScaleY="640869" custLinFactNeighborY="-32388">
        <dgm:presLayoutVars>
          <dgm:chMax val="0"/>
          <dgm:bulletEnabled val="1"/>
        </dgm:presLayoutVars>
      </dgm:prSet>
      <dgm:spPr>
        <a:prstGeom prst="flowChartDocument">
          <a:avLst/>
        </a:prstGeom>
      </dgm:spPr>
      <dgm:t>
        <a:bodyPr/>
        <a:lstStyle/>
        <a:p>
          <a:endParaRPr lang="en-US"/>
        </a:p>
      </dgm:t>
    </dgm:pt>
  </dgm:ptLst>
  <dgm:cxnLst>
    <dgm:cxn modelId="{8C33D68D-F949-4094-9B4D-3D9611E85086}" type="presOf" srcId="{FC47EB3D-847E-4AEB-AFFC-261AD0494298}" destId="{D7F91358-C5EB-479C-9305-4ACCDC15BB28}" srcOrd="0" destOrd="0" presId="urn:microsoft.com/office/officeart/2005/8/layout/vList2"/>
    <dgm:cxn modelId="{513B0314-9ACE-4DE3-A317-E4EDFC5A47E5}" type="presOf" srcId="{46F4F6DF-AC9D-49A9-A5C9-A10A2467BD8E}" destId="{C110CAE5-4226-41B3-AE66-942053C29A34}" srcOrd="0" destOrd="0" presId="urn:microsoft.com/office/officeart/2005/8/layout/vList2"/>
    <dgm:cxn modelId="{730A4D70-A162-44BE-BCF3-DCB9725EE35E}" srcId="{46F4F6DF-AC9D-49A9-A5C9-A10A2467BD8E}" destId="{FC47EB3D-847E-4AEB-AFFC-261AD0494298}" srcOrd="0" destOrd="0" parTransId="{4E7E1655-2810-47B1-A447-764CC035100C}" sibTransId="{C51C4C08-F003-4B32-ACB5-9306E63B341E}"/>
    <dgm:cxn modelId="{87F06FE3-3411-4EDC-8350-5C223F814C1C}" type="presParOf" srcId="{C110CAE5-4226-41B3-AE66-942053C29A34}" destId="{D7F91358-C5EB-479C-9305-4ACCDC15BB28}" srcOrd="0"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4.emf"/></Relationships>
</file>

<file path=ppt/drawings/drawing1.xml><?xml version="1.0" encoding="utf-8"?>
<c:userShapes xmlns:c="http://schemas.openxmlformats.org/drawingml/2006/chart">
  <cdr:relSizeAnchor xmlns:cdr="http://schemas.openxmlformats.org/drawingml/2006/chartDrawing">
    <cdr:from>
      <cdr:x>0.77451</cdr:x>
      <cdr:y>0.36522</cdr:y>
    </cdr:from>
    <cdr:to>
      <cdr:x>0.9902</cdr:x>
      <cdr:y>0.45217</cdr:y>
    </cdr:to>
    <cdr:sp macro="" textlink="">
      <cdr:nvSpPr>
        <cdr:cNvPr id="2" name="TextBox 1"/>
        <cdr:cNvSpPr txBox="1"/>
      </cdr:nvSpPr>
      <cdr:spPr>
        <a:xfrm xmlns:a="http://schemas.openxmlformats.org/drawingml/2006/main">
          <a:off x="6019802" y="1600211"/>
          <a:ext cx="1676428" cy="380972"/>
        </a:xfrm>
        <a:prstGeom xmlns:a="http://schemas.openxmlformats.org/drawingml/2006/main" prst="rect">
          <a:avLst/>
        </a:prstGeom>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wrap="square" rtlCol="0"/>
        <a:lstStyle xmlns:a="http://schemas.openxmlformats.org/drawingml/2006/main"/>
        <a:p xmlns:a="http://schemas.openxmlformats.org/drawingml/2006/main">
          <a:r>
            <a:rPr lang="en-US" sz="1600" dirty="0" smtClean="0">
              <a:solidFill>
                <a:schemeClr val="tx1"/>
              </a:solidFill>
              <a:latin typeface="Arial" pitchFamily="34" charset="0"/>
              <a:cs typeface="Arial" pitchFamily="34" charset="0"/>
            </a:rPr>
            <a:t>2011  Arkansas</a:t>
          </a:r>
          <a:endParaRPr lang="en-US" sz="1600" dirty="0">
            <a:solidFill>
              <a:schemeClr val="tx1"/>
            </a:solidFill>
            <a:latin typeface="Arial" pitchFamily="34" charset="0"/>
            <a:cs typeface="Arial" pitchFamily="34" charset="0"/>
          </a:endParaRPr>
        </a:p>
      </cdr:txBody>
    </cdr:sp>
  </cdr:relSizeAnchor>
  <cdr:relSizeAnchor xmlns:cdr="http://schemas.openxmlformats.org/drawingml/2006/chartDrawing">
    <cdr:from>
      <cdr:x>0.77451</cdr:x>
      <cdr:y>0.50435</cdr:y>
    </cdr:from>
    <cdr:to>
      <cdr:x>0.9902</cdr:x>
      <cdr:y>0.62609</cdr:y>
    </cdr:to>
    <cdr:sp macro="" textlink="">
      <cdr:nvSpPr>
        <cdr:cNvPr id="3" name="TextBox 1"/>
        <cdr:cNvSpPr txBox="1"/>
      </cdr:nvSpPr>
      <cdr:spPr>
        <a:xfrm xmlns:a="http://schemas.openxmlformats.org/drawingml/2006/main">
          <a:off x="6019800" y="2209800"/>
          <a:ext cx="1676400" cy="533400"/>
        </a:xfrm>
        <a:prstGeom xmlns:a="http://schemas.openxmlformats.org/drawingml/2006/main" prst="rect">
          <a:avLst/>
        </a:prstGeom>
        <a:solidFill xmlns:a="http://schemas.openxmlformats.org/drawingml/2006/main">
          <a:sysClr val="windowText" lastClr="000000"/>
        </a:solidFill>
        <a:ln xmlns:a="http://schemas.openxmlformats.org/drawingml/2006/main" w="25400" cap="flat" cmpd="sng" algn="ctr">
          <a:solidFill>
            <a:sysClr val="windowText" lastClr="000000">
              <a:shade val="50000"/>
            </a:sysClr>
          </a:solidFill>
          <a:prstDash val="solid"/>
        </a:ln>
        <a:effectLst xmlns:a="http://schemas.openxmlformats.org/drawingml/2006/main"/>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wrap="square" rtlCol="0"/>
        <a:lstStyle xmlns:a="http://schemas.openxmlformats.org/drawingml/2006/main">
          <a:lvl1pPr marL="0" indent="0">
            <a:defRPr sz="1100">
              <a:solidFill>
                <a:sysClr val="window" lastClr="FFFFFF"/>
              </a:solidFill>
              <a:latin typeface="Corbel"/>
            </a:defRPr>
          </a:lvl1pPr>
          <a:lvl2pPr marL="457200" indent="0">
            <a:defRPr sz="1100">
              <a:solidFill>
                <a:sysClr val="window" lastClr="FFFFFF"/>
              </a:solidFill>
              <a:latin typeface="Corbel"/>
            </a:defRPr>
          </a:lvl2pPr>
          <a:lvl3pPr marL="914400" indent="0">
            <a:defRPr sz="1100">
              <a:solidFill>
                <a:sysClr val="window" lastClr="FFFFFF"/>
              </a:solidFill>
              <a:latin typeface="Corbel"/>
            </a:defRPr>
          </a:lvl3pPr>
          <a:lvl4pPr marL="1371600" indent="0">
            <a:defRPr sz="1100">
              <a:solidFill>
                <a:sysClr val="window" lastClr="FFFFFF"/>
              </a:solidFill>
              <a:latin typeface="Corbel"/>
            </a:defRPr>
          </a:lvl4pPr>
          <a:lvl5pPr marL="1828800" indent="0">
            <a:defRPr sz="1100">
              <a:solidFill>
                <a:sysClr val="window" lastClr="FFFFFF"/>
              </a:solidFill>
              <a:latin typeface="Corbel"/>
            </a:defRPr>
          </a:lvl5pPr>
          <a:lvl6pPr marL="2286000" indent="0">
            <a:defRPr sz="1100">
              <a:solidFill>
                <a:sysClr val="window" lastClr="FFFFFF"/>
              </a:solidFill>
              <a:latin typeface="Corbel"/>
            </a:defRPr>
          </a:lvl6pPr>
          <a:lvl7pPr marL="2743200" indent="0">
            <a:defRPr sz="1100">
              <a:solidFill>
                <a:sysClr val="window" lastClr="FFFFFF"/>
              </a:solidFill>
              <a:latin typeface="Corbel"/>
            </a:defRPr>
          </a:lvl7pPr>
          <a:lvl8pPr marL="3200400" indent="0">
            <a:defRPr sz="1100">
              <a:solidFill>
                <a:sysClr val="window" lastClr="FFFFFF"/>
              </a:solidFill>
              <a:latin typeface="Corbel"/>
            </a:defRPr>
          </a:lvl8pPr>
          <a:lvl9pPr marL="3657600" indent="0">
            <a:defRPr sz="1100">
              <a:solidFill>
                <a:sysClr val="window" lastClr="FFFFFF"/>
              </a:solidFill>
              <a:latin typeface="Corbel"/>
            </a:defRPr>
          </a:lvl9pPr>
        </a:lstStyle>
        <a:p xmlns:a="http://schemas.openxmlformats.org/drawingml/2006/main">
          <a:pPr marL="342900" indent="-342900">
            <a:buAutoNum type="arabicPlain" startAt="2011"/>
          </a:pPr>
          <a:r>
            <a:rPr lang="en-US" sz="1600" dirty="0" smtClean="0">
              <a:solidFill>
                <a:sysClr val="window" lastClr="FFFFFF"/>
              </a:solidFill>
              <a:latin typeface="Arial" pitchFamily="34" charset="0"/>
              <a:cs typeface="Arial" pitchFamily="34" charset="0"/>
            </a:rPr>
            <a:t> Outside </a:t>
          </a:r>
        </a:p>
        <a:p xmlns:a="http://schemas.openxmlformats.org/drawingml/2006/main">
          <a:pPr marL="342900" indent="-342900"/>
          <a:r>
            <a:rPr lang="en-US" sz="1600" dirty="0" smtClean="0">
              <a:solidFill>
                <a:sysClr val="window" lastClr="FFFFFF"/>
              </a:solidFill>
              <a:latin typeface="Arial" pitchFamily="34" charset="0"/>
              <a:cs typeface="Arial" pitchFamily="34" charset="0"/>
            </a:rPr>
            <a:t>of Arkansas</a:t>
          </a:r>
          <a:endParaRPr lang="en-US" sz="1600" dirty="0">
            <a:solidFill>
              <a:sysClr val="window" lastClr="FFFFFF"/>
            </a:solidFill>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9" tIns="46585" rIns="93169" bIns="46585" rtlCol="0"/>
          <a:lstStyle>
            <a:lvl1pPr algn="r">
              <a:defRPr sz="1200"/>
            </a:lvl1pPr>
          </a:lstStyle>
          <a:p>
            <a:fld id="{C5AA9B57-D768-4293-8CDB-F0F55F45EB15}" type="datetimeFigureOut">
              <a:rPr lang="en-US" smtClean="0"/>
              <a:pPr/>
              <a:t>6/18/2012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9" tIns="46585" rIns="93169" bIns="46585"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9" tIns="46585" rIns="93169" bIns="465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9" tIns="46585" rIns="93169"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9" tIns="46585" rIns="93169" bIns="46585" rtlCol="0" anchor="b"/>
          <a:lstStyle>
            <a:lvl1pPr algn="r">
              <a:defRPr sz="1200"/>
            </a:lvl1pPr>
          </a:lstStyle>
          <a:p>
            <a:fld id="{E7650021-75AE-4A47-9355-99E77EA535F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90400" indent="-357475" defTabSz="931698">
              <a:lnSpc>
                <a:spcPct val="150000"/>
              </a:lnSpc>
              <a:spcBef>
                <a:spcPct val="0"/>
              </a:spcBef>
              <a:buClr>
                <a:srgbClr val="00AD8B"/>
              </a:buClr>
              <a:buSzPct val="95000"/>
              <a:buFont typeface="Arial" pitchFamily="34" charset="0"/>
              <a:buChar char="•"/>
              <a:defRPr/>
            </a:pPr>
            <a:r>
              <a:rPr lang="en-US" dirty="0">
                <a:latin typeface="Tahoma" pitchFamily="34" charset="0"/>
                <a:cs typeface="Tahoma" pitchFamily="34" charset="0"/>
              </a:rPr>
              <a:t>52 parks with over 54,146 acres</a:t>
            </a:r>
          </a:p>
          <a:p>
            <a:pPr marL="590400" indent="-357475" defTabSz="931698">
              <a:lnSpc>
                <a:spcPct val="150000"/>
              </a:lnSpc>
              <a:spcBef>
                <a:spcPct val="0"/>
              </a:spcBef>
              <a:buClr>
                <a:srgbClr val="00AD8B"/>
              </a:buClr>
              <a:buSzPct val="95000"/>
              <a:buFont typeface="Arial" pitchFamily="34" charset="0"/>
              <a:buChar char="•"/>
              <a:defRPr/>
            </a:pPr>
            <a:r>
              <a:rPr lang="en-US" dirty="0">
                <a:latin typeface="Tahoma" pitchFamily="34" charset="0"/>
                <a:cs typeface="Tahoma" pitchFamily="34" charset="0"/>
              </a:rPr>
              <a:t>877 buildings insured at over $308 million; 183 are historic structures</a:t>
            </a:r>
          </a:p>
          <a:p>
            <a:pPr marL="590400" indent="-357475" defTabSz="931698">
              <a:lnSpc>
                <a:spcPct val="150000"/>
              </a:lnSpc>
              <a:spcBef>
                <a:spcPct val="0"/>
              </a:spcBef>
              <a:buClr>
                <a:srgbClr val="00AD8B"/>
              </a:buClr>
              <a:buSzPct val="95000"/>
              <a:buFont typeface="Arial" pitchFamily="34" charset="0"/>
              <a:buChar char="•"/>
              <a:defRPr/>
            </a:pPr>
            <a:r>
              <a:rPr lang="en-US" dirty="0">
                <a:latin typeface="Tahoma" pitchFamily="34" charset="0"/>
                <a:cs typeface="Tahoma" pitchFamily="34" charset="0"/>
              </a:rPr>
              <a:t>16 sites are listed on the National Register of Historic Places</a:t>
            </a:r>
          </a:p>
          <a:p>
            <a:pPr marL="590400" indent="-357475" defTabSz="931698">
              <a:lnSpc>
                <a:spcPct val="150000"/>
              </a:lnSpc>
              <a:spcBef>
                <a:spcPct val="0"/>
              </a:spcBef>
              <a:buClr>
                <a:srgbClr val="00AD8B"/>
              </a:buClr>
              <a:buSzPct val="95000"/>
              <a:buFont typeface="Arial" pitchFamily="34" charset="0"/>
              <a:buChar char="•"/>
              <a:defRPr/>
            </a:pPr>
            <a:r>
              <a:rPr lang="en-US" dirty="0">
                <a:latin typeface="Tahoma" pitchFamily="34" charset="0"/>
                <a:cs typeface="Tahoma" pitchFamily="34" charset="0"/>
              </a:rPr>
              <a:t>6 sites have been designated as National Historic Landmarks and one site is a National Natural Landmark</a:t>
            </a:r>
          </a:p>
          <a:p>
            <a:pPr marL="590400" indent="-357475">
              <a:lnSpc>
                <a:spcPct val="150000"/>
              </a:lnSpc>
              <a:buClr>
                <a:srgbClr val="00AD8B"/>
              </a:buClr>
              <a:buSzPct val="95000"/>
              <a:buFont typeface="Arial" pitchFamily="34" charset="0"/>
              <a:buChar char="•"/>
              <a:defRPr/>
            </a:pPr>
            <a:r>
              <a:rPr lang="en-US" dirty="0">
                <a:latin typeface="Tahoma" pitchFamily="34" charset="0"/>
                <a:cs typeface="Tahoma" pitchFamily="34" charset="0"/>
              </a:rPr>
              <a:t>41 camping areas with 1,799 campsites, 963 picnic sites at 37 park locations and 191 cabins at 11 park locations</a:t>
            </a:r>
          </a:p>
          <a:p>
            <a:pPr marL="590400" indent="-357475">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218 guest rooms at 4 park lodges, 8 restaurants and 9 marinas</a:t>
            </a:r>
          </a:p>
          <a:p>
            <a:pPr marL="590400" indent="-357475">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121 trails covering over 341 miles</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90400" indent="-357475" defTabSz="931698">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Over 120 miles of roads</a:t>
            </a:r>
          </a:p>
          <a:p>
            <a:pPr marL="590400" indent="-357475" defTabSz="931698">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Over 55 miles of underground wastewater distribution lines and more than 673,879 square yards of parking lot surface</a:t>
            </a:r>
          </a:p>
          <a:p>
            <a:pPr marL="590400" indent="-357475" defTabSz="931698">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Over 8 million visitors in FY 09 who impacted Arkansas’s economy by over $225 million</a:t>
            </a:r>
          </a:p>
          <a:p>
            <a:pPr marL="590400" indent="-357475" defTabSz="931698">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Over 9,989 volunteers in CY 09 contributed over 138,398 hours valued at $2,834,376</a:t>
            </a:r>
          </a:p>
          <a:p>
            <a:pPr marL="590400" indent="-357475" defTabSz="931698">
              <a:lnSpc>
                <a:spcPct val="150000"/>
              </a:lnSpc>
              <a:buClr>
                <a:srgbClr val="00AD8B"/>
              </a:buClr>
              <a:buSzPct val="95000"/>
              <a:buFont typeface="Arial" pitchFamily="34" charset="0"/>
              <a:buChar char="•"/>
              <a:defRPr/>
            </a:pPr>
            <a:r>
              <a:rPr lang="en-US" dirty="0">
                <a:effectLst>
                  <a:outerShdw blurRad="38100" dist="38100" dir="2700000" algn="tl">
                    <a:srgbClr val="000000"/>
                  </a:outerShdw>
                </a:effectLst>
                <a:latin typeface="Tahoma" pitchFamily="34" charset="0"/>
                <a:cs typeface="Tahoma" pitchFamily="34" charset="0"/>
              </a:rPr>
              <a:t>Over 45,588 education programs, activities and special events were enjoyed by 701,519 visitors in CY 09</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Natural Parks</a:t>
            </a:r>
            <a:r>
              <a:rPr lang="en-US" dirty="0"/>
              <a:t> are established primarily as a consequence of natural features and are intended to promote experiences closely associated with natural environments. They include land areas of 2,500 or more acres, with unique or scenic resources, and more than 60% of the total land area in an undeveloped natural condition.</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Natural Parks</a:t>
            </a:r>
            <a:r>
              <a:rPr lang="en-US" dirty="0"/>
              <a:t> are established primarily as a consequence of natural features and are intended to promote experiences closely associated with natural environments. They include land areas of 2,500 or more acres, with unique or scenic resources, and more than 60% of the total land area in an undeveloped natural condition.</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Natural Parks</a:t>
            </a:r>
            <a:r>
              <a:rPr lang="en-US" dirty="0"/>
              <a:t> are established primarily as a consequence of natural features and are intended to promote experiences closely associated with natural environments. They include land areas of 2,500 or more acres, with unique or scenic resources, and more than 60% of the total land area in an undeveloped natural condition.</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Natural Parks</a:t>
            </a:r>
            <a:r>
              <a:rPr lang="en-US" dirty="0"/>
              <a:t> are established primarily as a consequence of natural features and are intended to promote experiences closely associated with natural environments. They include land areas of 2,500 or more acres, with unique or scenic resources, and more than 60% of the total land area in an undeveloped natural condition.</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Historic / Cultural Sites</a:t>
            </a:r>
            <a:r>
              <a:rPr lang="en-US" dirty="0"/>
              <a:t> are established to preserve and protect unique historic and archeological resources and are intended to provide a direct link for the park visitor with Arkansas’s past. They are of statewide significance and commemorate an event, era or person; they may include historic structures, arts, artifacts, etc.</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Recreation Parks </a:t>
            </a:r>
            <a:r>
              <a:rPr lang="en-US" dirty="0"/>
              <a:t>are established primarily as a consequence of an area’s suitability and regional need for outdoor recreation development with land areas of more than 500 acres and typically less than 1,500 acres. They are highly suited to the development of facilities oriented to providing outdoor recreation experiences; and less than 60% of the total land area in an undeveloped natural condition.</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Museums </a:t>
            </a:r>
            <a:r>
              <a:rPr lang="en-US" dirty="0"/>
              <a:t>are established to preserve and protect a collection of objects and are intended to provide an opportunity for the visitor to observe and study the collection. They reflect a collection of objects of statewide significance which may be geological, biological, archeological, historical, and/or cultural materials.</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560"/>
            <a:r>
              <a:rPr lang="en-US" b="1" u="sng" dirty="0"/>
              <a:t>Arboretums</a:t>
            </a:r>
            <a:r>
              <a:rPr lang="en-US" dirty="0"/>
              <a:t> are designated locations where trees and woody plants are grown for exhibition and study.</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47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51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Calendar</a:t>
            </a:r>
            <a:r>
              <a:rPr lang="en-US" baseline="0" dirty="0" smtClean="0"/>
              <a:t> Year 2009 we had overnight guests from all 50 states and all but one Canadian Provinces (Newfoundland). We also had overnight guests from Guam, Great Britain, Holland and the Virgin Islands.</a:t>
            </a:r>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Temporary isolation from society and other individuals</a:t>
            </a:r>
          </a:p>
          <a:p>
            <a:r>
              <a:rPr lang="en-US" dirty="0"/>
              <a:t>Direct contact with the natural environment</a:t>
            </a:r>
          </a:p>
          <a:p>
            <a:r>
              <a:rPr lang="en-US" dirty="0"/>
              <a:t>Temporary isolation from man-made objects and human caused influences</a:t>
            </a:r>
          </a:p>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68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Twitter </a:t>
            </a:r>
            <a:r>
              <a:rPr lang="en-US" smtClean="0"/>
              <a:t>– 1200 </a:t>
            </a:r>
            <a:r>
              <a:rPr lang="en-US" dirty="0" smtClean="0"/>
              <a:t>followers</a:t>
            </a:r>
          </a:p>
          <a:p>
            <a:r>
              <a:rPr lang="en-US" dirty="0" smtClean="0"/>
              <a:t>Facebook – 53,000 fans</a:t>
            </a:r>
          </a:p>
          <a:p>
            <a:r>
              <a:rPr lang="en-US" dirty="0" smtClean="0"/>
              <a:t>You Tube – Television ads and other videos online</a:t>
            </a:r>
          </a:p>
          <a:p>
            <a:r>
              <a:rPr lang="en-US" dirty="0" smtClean="0"/>
              <a:t>MySpace – A holding place in case the format makes a comeback.</a:t>
            </a:r>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80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82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83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84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650021-75AE-4A47-9355-99E77EA535F4}"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650021-75AE-4A47-9355-99E77EA535F4}"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AF357493-DD4A-429D-82FB-66C0F0A23843}"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F357493-DD4A-429D-82FB-66C0F0A23843}"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F357493-DD4A-429D-82FB-66C0F0A23843}"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991D894-EAA5-47FD-9A7A-2B44C5A17D01}" type="datetimeFigureOut">
              <a:rPr lang="en-US" smtClean="0"/>
              <a:pPr/>
              <a:t>6/18/2012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9991D894-EAA5-47FD-9A7A-2B44C5A17D01}" type="datetimeFigureOut">
              <a:rPr lang="en-US" smtClean="0"/>
              <a:pPr/>
              <a:t>6/18/2012</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AF357493-DD4A-429D-82FB-66C0F0A23843}" type="slidenum">
              <a:rPr lang="en-US" smtClean="0"/>
              <a:pPr/>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991D894-EAA5-47FD-9A7A-2B44C5A17D01}" type="datetimeFigureOut">
              <a:rPr lang="en-US" smtClean="0"/>
              <a:pPr/>
              <a:t>6/18/2012</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AF357493-DD4A-429D-82FB-66C0F0A2384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thruBlk="1"/>
  </p:transition>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35.jpeg"/><Relationship Id="rId17" Type="http://schemas.openxmlformats.org/officeDocument/2006/relationships/image" Target="../media/image39.jpeg"/><Relationship Id="rId2" Type="http://schemas.openxmlformats.org/officeDocument/2006/relationships/notesSlide" Target="../notesSlides/notesSlide8.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34.jpeg"/><Relationship Id="rId5" Type="http://schemas.openxmlformats.org/officeDocument/2006/relationships/image" Target="../media/image19.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32.jpeg"/><Relationship Id="rId1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0.png"/><Relationship Id="rId1" Type="http://schemas.openxmlformats.org/officeDocument/2006/relationships/slideLayout" Target="../slideLayouts/slideLayout1.xml"/><Relationship Id="rId4" Type="http://schemas.openxmlformats.org/officeDocument/2006/relationships/image" Target="../media/image228.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1.png"/><Relationship Id="rId1" Type="http://schemas.openxmlformats.org/officeDocument/2006/relationships/slideLayout" Target="../slideLayouts/slideLayout1.xml"/><Relationship Id="rId4" Type="http://schemas.openxmlformats.org/officeDocument/2006/relationships/image" Target="../media/image228.png"/></Relationships>
</file>

<file path=ppt/slides/_rels/slide10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1.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237.jpeg"/><Relationship Id="rId7" Type="http://schemas.openxmlformats.org/officeDocument/2006/relationships/image" Target="../media/image240.jpeg"/><Relationship Id="rId2" Type="http://schemas.openxmlformats.org/officeDocument/2006/relationships/image" Target="../media/image236.jpeg"/><Relationship Id="rId1" Type="http://schemas.openxmlformats.org/officeDocument/2006/relationships/slideLayout" Target="../slideLayouts/slideLayout1.xml"/><Relationship Id="rId6" Type="http://schemas.openxmlformats.org/officeDocument/2006/relationships/image" Target="../media/image239.jpeg"/><Relationship Id="rId5" Type="http://schemas.openxmlformats.org/officeDocument/2006/relationships/image" Target="../media/image3.png"/><Relationship Id="rId4" Type="http://schemas.openxmlformats.org/officeDocument/2006/relationships/image" Target="../media/image238.jpeg"/></Relationships>
</file>

<file path=ppt/slides/_rels/slide10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43.jpeg"/></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1.xml"/><Relationship Id="rId6" Type="http://schemas.openxmlformats.org/officeDocument/2006/relationships/image" Target="../media/image248.jpeg"/><Relationship Id="rId5" Type="http://schemas.openxmlformats.org/officeDocument/2006/relationships/image" Target="../media/image3.png"/><Relationship Id="rId4" Type="http://schemas.openxmlformats.org/officeDocument/2006/relationships/image" Target="../media/image247.jpeg"/></Relationships>
</file>

<file path=ppt/slides/_rels/slide10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51.jpe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20.jpeg"/><Relationship Id="rId12"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43.jpeg"/><Relationship Id="rId5" Type="http://schemas.openxmlformats.org/officeDocument/2006/relationships/image" Target="../media/image18.jpeg"/><Relationship Id="rId10" Type="http://schemas.openxmlformats.org/officeDocument/2006/relationships/image" Target="../media/image42.jpeg"/><Relationship Id="rId4" Type="http://schemas.openxmlformats.org/officeDocument/2006/relationships/image" Target="../media/image17.jpeg"/><Relationship Id="rId9" Type="http://schemas.openxmlformats.org/officeDocument/2006/relationships/image" Target="../media/image41.jpeg"/><Relationship Id="rId1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3.png"/><Relationship Id="rId5" Type="http://schemas.openxmlformats.org/officeDocument/2006/relationships/image" Target="../media/image19.jpeg"/><Relationship Id="rId10" Type="http://schemas.openxmlformats.org/officeDocument/2006/relationships/image" Target="../media/image48.jpeg"/><Relationship Id="rId4" Type="http://schemas.openxmlformats.org/officeDocument/2006/relationships/image" Target="../media/image18.jpeg"/><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56.jpeg"/><Relationship Id="rId4" Type="http://schemas.openxmlformats.org/officeDocument/2006/relationships/image" Target="../media/image17.jpeg"/><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8.jpeg"/><Relationship Id="rId7" Type="http://schemas.openxmlformats.org/officeDocument/2006/relationships/image" Target="../media/image65.tiff"/><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10" Type="http://schemas.openxmlformats.org/officeDocument/2006/relationships/image" Target="../media/image3.png"/><Relationship Id="rId4" Type="http://schemas.openxmlformats.org/officeDocument/2006/relationships/image" Target="../media/image19.jpeg"/><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72.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71.jpeg"/><Relationship Id="rId5" Type="http://schemas.openxmlformats.org/officeDocument/2006/relationships/image" Target="../media/image19.jpeg"/><Relationship Id="rId10" Type="http://schemas.openxmlformats.org/officeDocument/2006/relationships/image" Target="../media/image70.jpeg"/><Relationship Id="rId4" Type="http://schemas.openxmlformats.org/officeDocument/2006/relationships/image" Target="../media/image18.jpeg"/><Relationship Id="rId9"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78.jpeg"/><Relationship Id="rId4" Type="http://schemas.openxmlformats.org/officeDocument/2006/relationships/image" Target="../media/image17.jpeg"/><Relationship Id="rId9" Type="http://schemas.openxmlformats.org/officeDocument/2006/relationships/image" Target="../media/image77.jpeg"/></Relationships>
</file>

<file path=ppt/slides/_rels/slide4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80.jpeg"/><Relationship Id="rId4" Type="http://schemas.openxmlformats.org/officeDocument/2006/relationships/image" Target="../media/image17.jpeg"/><Relationship Id="rId9" Type="http://schemas.openxmlformats.org/officeDocument/2006/relationships/image" Target="../media/image79.jpeg"/></Relationships>
</file>

<file path=ppt/slides/_rels/slide4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82.jpeg"/><Relationship Id="rId4" Type="http://schemas.openxmlformats.org/officeDocument/2006/relationships/image" Target="../media/image17.jpeg"/><Relationship Id="rId9" Type="http://schemas.openxmlformats.org/officeDocument/2006/relationships/image" Target="../media/image81.jpeg"/></Relationships>
</file>

<file path=ppt/slides/_rels/slide4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84.jpeg"/><Relationship Id="rId4" Type="http://schemas.openxmlformats.org/officeDocument/2006/relationships/image" Target="../media/image17.jpeg"/><Relationship Id="rId9" Type="http://schemas.openxmlformats.org/officeDocument/2006/relationships/image" Target="../media/image83.jpeg"/></Relationships>
</file>

<file path=ppt/slides/_rels/slide4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85.jpeg"/></Relationships>
</file>

<file path=ppt/slides/_rels/slide4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87.jpeg"/></Relationships>
</file>

<file path=ppt/slides/_rels/slide4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90.jpeg"/></Relationships>
</file>

<file path=ppt/slides/_rels/slide5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92.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95.jpeg"/><Relationship Id="rId5" Type="http://schemas.openxmlformats.org/officeDocument/2006/relationships/image" Target="../media/image18.jpeg"/><Relationship Id="rId10" Type="http://schemas.openxmlformats.org/officeDocument/2006/relationships/image" Target="../media/image94.jpeg"/><Relationship Id="rId4" Type="http://schemas.openxmlformats.org/officeDocument/2006/relationships/image" Target="../media/image17.jpeg"/><Relationship Id="rId9" Type="http://schemas.openxmlformats.org/officeDocument/2006/relationships/image" Target="../media/image93.jpeg"/></Relationships>
</file>

<file path=ppt/slides/_rels/slide5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96.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99.jpeg"/><Relationship Id="rId5" Type="http://schemas.openxmlformats.org/officeDocument/2006/relationships/image" Target="../media/image18.jpeg"/><Relationship Id="rId10" Type="http://schemas.openxmlformats.org/officeDocument/2006/relationships/image" Target="../media/image98.jpeg"/><Relationship Id="rId4" Type="http://schemas.openxmlformats.org/officeDocument/2006/relationships/image" Target="../media/image17.jpeg"/><Relationship Id="rId9" Type="http://schemas.openxmlformats.org/officeDocument/2006/relationships/image" Target="../media/image97.jpeg"/></Relationships>
</file>

<file path=ppt/slides/_rels/slide5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103.jpeg"/><Relationship Id="rId5" Type="http://schemas.openxmlformats.org/officeDocument/2006/relationships/image" Target="../media/image18.jpeg"/><Relationship Id="rId10" Type="http://schemas.openxmlformats.org/officeDocument/2006/relationships/image" Target="../media/image102.jpeg"/><Relationship Id="rId4" Type="http://schemas.openxmlformats.org/officeDocument/2006/relationships/image" Target="../media/image17.jpeg"/><Relationship Id="rId9" Type="http://schemas.openxmlformats.org/officeDocument/2006/relationships/image" Target="../media/image101.jpeg"/></Relationships>
</file>

<file path=ppt/slides/_rels/slide5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107.jpeg"/><Relationship Id="rId5" Type="http://schemas.openxmlformats.org/officeDocument/2006/relationships/image" Target="../media/image20.jpeg"/><Relationship Id="rId10" Type="http://schemas.openxmlformats.org/officeDocument/2006/relationships/image" Target="../media/image106.jpeg"/><Relationship Id="rId4" Type="http://schemas.openxmlformats.org/officeDocument/2006/relationships/image" Target="../media/image19.jpeg"/><Relationship Id="rId9" Type="http://schemas.openxmlformats.org/officeDocument/2006/relationships/image" Target="../media/image105.jpeg"/></Relationships>
</file>

<file path=ppt/slides/_rels/slide5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08.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111.jpeg"/><Relationship Id="rId5" Type="http://schemas.openxmlformats.org/officeDocument/2006/relationships/image" Target="../media/image18.jpeg"/><Relationship Id="rId10" Type="http://schemas.openxmlformats.org/officeDocument/2006/relationships/image" Target="../media/image110.jpeg"/><Relationship Id="rId4" Type="http://schemas.openxmlformats.org/officeDocument/2006/relationships/image" Target="../media/image17.jpeg"/><Relationship Id="rId9" Type="http://schemas.openxmlformats.org/officeDocument/2006/relationships/image" Target="../media/image109.jpeg"/></Relationships>
</file>

<file path=ppt/slides/_rels/slide5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112.jpe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115.jpeg"/><Relationship Id="rId5" Type="http://schemas.openxmlformats.org/officeDocument/2006/relationships/image" Target="../media/image18.jpeg"/><Relationship Id="rId10" Type="http://schemas.openxmlformats.org/officeDocument/2006/relationships/image" Target="../media/image114.jpeg"/><Relationship Id="rId4" Type="http://schemas.openxmlformats.org/officeDocument/2006/relationships/image" Target="../media/image17.jpeg"/><Relationship Id="rId9"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jpe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chart" Target="../charts/chart4.xml"/></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116.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117.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118.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12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121.jpeg"/><Relationship Id="rId5" Type="http://schemas.openxmlformats.org/officeDocument/2006/relationships/image" Target="../media/image19.jpeg"/><Relationship Id="rId10" Type="http://schemas.openxmlformats.org/officeDocument/2006/relationships/image" Target="../media/image120.jpeg"/><Relationship Id="rId4" Type="http://schemas.openxmlformats.org/officeDocument/2006/relationships/image" Target="../media/image18.jpeg"/><Relationship Id="rId9" Type="http://schemas.openxmlformats.org/officeDocument/2006/relationships/image" Target="../media/image119.jpeg"/></Relationships>
</file>

<file path=ppt/slides/_rels/slide65.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12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125.jpeg"/><Relationship Id="rId5" Type="http://schemas.openxmlformats.org/officeDocument/2006/relationships/image" Target="../media/image19.jpeg"/><Relationship Id="rId10" Type="http://schemas.openxmlformats.org/officeDocument/2006/relationships/image" Target="../media/image124.jpeg"/><Relationship Id="rId4" Type="http://schemas.openxmlformats.org/officeDocument/2006/relationships/image" Target="../media/image18.jpeg"/><Relationship Id="rId9" Type="http://schemas.openxmlformats.org/officeDocument/2006/relationships/image" Target="../media/image45.jpeg"/></Relationships>
</file>

<file path=ppt/slides/_rels/slide6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jpeg"/><Relationship Id="rId7"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127.jpeg"/></Relationships>
</file>

<file path=ppt/slides/_rels/slide6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2.jpe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131.png"/><Relationship Id="rId17" Type="http://schemas.openxmlformats.org/officeDocument/2006/relationships/image" Target="../media/image136.jpeg"/><Relationship Id="rId2" Type="http://schemas.openxmlformats.org/officeDocument/2006/relationships/notesSlide" Target="../notesSlides/notesSlide28.xml"/><Relationship Id="rId16" Type="http://schemas.openxmlformats.org/officeDocument/2006/relationships/image" Target="../media/image135.jpe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130.jpeg"/><Relationship Id="rId5" Type="http://schemas.openxmlformats.org/officeDocument/2006/relationships/image" Target="../media/image19.jpeg"/><Relationship Id="rId15" Type="http://schemas.openxmlformats.org/officeDocument/2006/relationships/image" Target="../media/image134.jpeg"/><Relationship Id="rId10" Type="http://schemas.openxmlformats.org/officeDocument/2006/relationships/image" Target="../media/image129.png"/><Relationship Id="rId4" Type="http://schemas.openxmlformats.org/officeDocument/2006/relationships/image" Target="../media/image18.jpeg"/><Relationship Id="rId9" Type="http://schemas.openxmlformats.org/officeDocument/2006/relationships/image" Target="../media/image128.jpeg"/><Relationship Id="rId14" Type="http://schemas.openxmlformats.org/officeDocument/2006/relationships/image" Target="../media/image133.png"/></Relationships>
</file>

<file path=ppt/slides/_rels/slide6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1.jpe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140.jpeg"/><Relationship Id="rId17" Type="http://schemas.openxmlformats.org/officeDocument/2006/relationships/image" Target="../media/image145.jpeg"/><Relationship Id="rId2" Type="http://schemas.openxmlformats.org/officeDocument/2006/relationships/notesSlide" Target="../notesSlides/notesSlide29.xml"/><Relationship Id="rId16" Type="http://schemas.openxmlformats.org/officeDocument/2006/relationships/image" Target="../media/image144.jpe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139.jpeg"/><Relationship Id="rId5" Type="http://schemas.openxmlformats.org/officeDocument/2006/relationships/image" Target="../media/image19.jpeg"/><Relationship Id="rId15" Type="http://schemas.openxmlformats.org/officeDocument/2006/relationships/image" Target="../media/image143.jpeg"/><Relationship Id="rId10" Type="http://schemas.openxmlformats.org/officeDocument/2006/relationships/image" Target="../media/image138.jpeg"/><Relationship Id="rId4" Type="http://schemas.openxmlformats.org/officeDocument/2006/relationships/image" Target="../media/image18.jpeg"/><Relationship Id="rId9" Type="http://schemas.openxmlformats.org/officeDocument/2006/relationships/image" Target="../media/image137.jpeg"/><Relationship Id="rId14" Type="http://schemas.openxmlformats.org/officeDocument/2006/relationships/image" Target="../media/image142.jpeg"/></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10" Type="http://schemas.openxmlformats.org/officeDocument/2006/relationships/image" Target="../media/image148.jpeg"/><Relationship Id="rId4" Type="http://schemas.openxmlformats.org/officeDocument/2006/relationships/image" Target="../media/image19.jpeg"/><Relationship Id="rId9" Type="http://schemas.openxmlformats.org/officeDocument/2006/relationships/image" Target="../media/image147.jpeg"/></Relationships>
</file>

<file path=ppt/slides/_rels/slide7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jpeg"/><Relationship Id="rId7" Type="http://schemas.openxmlformats.org/officeDocument/2006/relationships/image" Target="../media/image149.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7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8.jpeg"/><Relationship Id="rId7" Type="http://schemas.openxmlformats.org/officeDocument/2006/relationships/image" Target="../media/image150.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3.png"/></Relationships>
</file>

<file path=ppt/slides/_rels/slide73.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74.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10" Type="http://schemas.openxmlformats.org/officeDocument/2006/relationships/image" Target="../media/image155.jpeg"/><Relationship Id="rId4" Type="http://schemas.openxmlformats.org/officeDocument/2006/relationships/image" Target="../media/image19.jpeg"/><Relationship Id="rId9" Type="http://schemas.openxmlformats.org/officeDocument/2006/relationships/image" Target="../media/image154.jpeg"/></Relationships>
</file>

<file path=ppt/slides/_rels/slide75.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159.jpeg"/><Relationship Id="rId5" Type="http://schemas.openxmlformats.org/officeDocument/2006/relationships/image" Target="../media/image20.jpeg"/><Relationship Id="rId10" Type="http://schemas.openxmlformats.org/officeDocument/2006/relationships/image" Target="../media/image158.jpeg"/><Relationship Id="rId4" Type="http://schemas.openxmlformats.org/officeDocument/2006/relationships/image" Target="../media/image19.jpeg"/><Relationship Id="rId9" Type="http://schemas.openxmlformats.org/officeDocument/2006/relationships/image" Target="../media/image157.jpeg"/></Relationships>
</file>

<file path=ppt/slides/_rels/slide76.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8.jpeg"/><Relationship Id="rId7" Type="http://schemas.openxmlformats.org/officeDocument/2006/relationships/image" Target="../media/image3.png"/><Relationship Id="rId12" Type="http://schemas.openxmlformats.org/officeDocument/2006/relationships/image" Target="../media/image164.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163.jpeg"/><Relationship Id="rId5" Type="http://schemas.openxmlformats.org/officeDocument/2006/relationships/image" Target="../media/image20.jpeg"/><Relationship Id="rId10" Type="http://schemas.openxmlformats.org/officeDocument/2006/relationships/image" Target="../media/image162.jpeg"/><Relationship Id="rId4" Type="http://schemas.openxmlformats.org/officeDocument/2006/relationships/image" Target="../media/image19.jpeg"/><Relationship Id="rId9" Type="http://schemas.openxmlformats.org/officeDocument/2006/relationships/image" Target="../media/image161.jpeg"/></Relationships>
</file>

<file path=ppt/slides/_rels/slide77.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171.png"/><Relationship Id="rId18" Type="http://schemas.openxmlformats.org/officeDocument/2006/relationships/image" Target="../media/image175.png"/><Relationship Id="rId3" Type="http://schemas.openxmlformats.org/officeDocument/2006/relationships/image" Target="../media/image18.jpeg"/><Relationship Id="rId7" Type="http://schemas.openxmlformats.org/officeDocument/2006/relationships/image" Target="../media/image165.jpeg"/><Relationship Id="rId12" Type="http://schemas.openxmlformats.org/officeDocument/2006/relationships/image" Target="../media/image170.png"/><Relationship Id="rId17" Type="http://schemas.openxmlformats.org/officeDocument/2006/relationships/image" Target="../media/image174.png"/><Relationship Id="rId2" Type="http://schemas.openxmlformats.org/officeDocument/2006/relationships/image" Target="../media/image17.jpeg"/><Relationship Id="rId16" Type="http://schemas.openxmlformats.org/officeDocument/2006/relationships/image" Target="../media/image173.png"/><Relationship Id="rId20" Type="http://schemas.openxmlformats.org/officeDocument/2006/relationships/image" Target="../media/image177.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169.png"/><Relationship Id="rId5" Type="http://schemas.openxmlformats.org/officeDocument/2006/relationships/image" Target="../media/image20.jpeg"/><Relationship Id="rId15" Type="http://schemas.openxmlformats.org/officeDocument/2006/relationships/image" Target="../media/image3.png"/><Relationship Id="rId10" Type="http://schemas.openxmlformats.org/officeDocument/2006/relationships/image" Target="../media/image168.png"/><Relationship Id="rId19" Type="http://schemas.openxmlformats.org/officeDocument/2006/relationships/image" Target="../media/image176.jpeg"/><Relationship Id="rId4" Type="http://schemas.openxmlformats.org/officeDocument/2006/relationships/image" Target="../media/image19.jpeg"/><Relationship Id="rId9" Type="http://schemas.openxmlformats.org/officeDocument/2006/relationships/image" Target="../media/image167.png"/><Relationship Id="rId14" Type="http://schemas.openxmlformats.org/officeDocument/2006/relationships/image" Target="../media/image172.png"/></Relationships>
</file>

<file path=ppt/slides/_rels/slide78.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79.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images.google.com/imgres?imgurl=http://webworkerdaily.files.wordpress.com/2009/04/twitter-logo.jpg&amp;imgrefurl=http://webworkerdaily.com/tag/twitter/&amp;usg=__I4Yz9927VIONYyV7_gpRknCv_ac=&amp;h=82&amp;w=225&amp;sz=13&amp;hl=en&amp;start=9&amp;sig2=0m5OCaiYvtKcbUHdtES4Vg&amp;um=1&amp;tbnid=xpjQ0gn7g4mdOM:&amp;tbnh=39&amp;tbnw=108&amp;prev=/images?q=twitter+logo&amp;hl=en&amp;rlz=1B3GGGL_enUS250US251&amp;sa=G&amp;um=1&amp;ei=A6P3SbHcBaKeM9HFuMkP" TargetMode="External"/><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181.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hyperlink" Target="http://images.google.com/imgres?imgurl=http://blog.clickz.com/facebook-logo.jpg&amp;imgrefurl=http://blog.clickz.com/archives/topics/facebook.html&amp;usg=__1YNv97iKhACXH4GgQBs-ueYPu-8=&amp;h=120&amp;w=320&amp;sz=7&amp;hl=en&amp;start=4&amp;sig2=Kb6FoO6E9rjDp6eTRVFofA&amp;um=1&amp;tbnid=mLhrvBrxXri2TM:&amp;tbnh=44&amp;tbnw=118&amp;prev=/images?q=facebook+logo&amp;hl=en&amp;rlz=1B3GGGL_enUS250US251&amp;sa=N&amp;um=1&amp;ei=46L3SaHQGoPoNLubqMkP" TargetMode="External"/><Relationship Id="rId5" Type="http://schemas.openxmlformats.org/officeDocument/2006/relationships/image" Target="../media/image19.jpeg"/><Relationship Id="rId15" Type="http://schemas.openxmlformats.org/officeDocument/2006/relationships/image" Target="../media/image183.jpeg"/><Relationship Id="rId10" Type="http://schemas.openxmlformats.org/officeDocument/2006/relationships/image" Target="../media/image180.jpeg"/><Relationship Id="rId4" Type="http://schemas.openxmlformats.org/officeDocument/2006/relationships/image" Target="../media/image18.jpeg"/><Relationship Id="rId9" Type="http://schemas.openxmlformats.org/officeDocument/2006/relationships/hyperlink" Target="http://images.google.com/imgres?imgurl=http://januzziwatchmen.com/media/youtube_logo.jpg&amp;imgrefurl=http://januzziwatchmen.com/jw/?page_id=19&amp;usg=__JO3moIoEAsEYLCmybiEAycGDswE=&amp;h=329&amp;w=786&amp;sz=23&amp;hl=en&amp;start=8&amp;sig2=-aSmDs5WfOkRW1G9r-2ppA&amp;um=1&amp;tbnid=z98NHFnVRrXcoM:&amp;tbnh=60&amp;tbnw=143&amp;prev=/images?q=You+Tube+logo&amp;hl=en&amp;rlz=1B3GGGL_enUS250US251&amp;sa=N&amp;um=1&amp;ei=uKL3SYbSHJLMM5iqna4P" TargetMode="External"/><Relationship Id="rId14" Type="http://schemas.openxmlformats.org/officeDocument/2006/relationships/image" Target="../media/image182.jpeg"/></Relationships>
</file>

<file path=ppt/slides/_rels/slide81.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0.jpeg"/><Relationship Id="rId4" Type="http://schemas.openxmlformats.org/officeDocument/2006/relationships/image" Target="../media/image19.jpeg"/></Relationships>
</file>

<file path=ppt/slides/_rels/slide8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6.jpeg"/><Relationship Id="rId7" Type="http://schemas.openxmlformats.org/officeDocument/2006/relationships/image" Target="../media/image189.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jpeg"/><Relationship Id="rId10" Type="http://schemas.openxmlformats.org/officeDocument/2006/relationships/image" Target="../media/image192.jpeg"/><Relationship Id="rId4" Type="http://schemas.openxmlformats.org/officeDocument/2006/relationships/image" Target="../media/image3.png"/><Relationship Id="rId9" Type="http://schemas.openxmlformats.org/officeDocument/2006/relationships/image" Target="../media/image191.jpeg"/></Relationships>
</file>

<file path=ppt/slides/_rels/slide84.xml.rels><?xml version="1.0" encoding="UTF-8" standalone="yes"?>
<Relationships xmlns="http://schemas.openxmlformats.org/package/2006/relationships"><Relationship Id="rId8" Type="http://schemas.openxmlformats.org/officeDocument/2006/relationships/image" Target="../media/image199.tiff"/><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97.jpeg"/><Relationship Id="rId11" Type="http://schemas.openxmlformats.org/officeDocument/2006/relationships/image" Target="../media/image202.tiff"/><Relationship Id="rId5" Type="http://schemas.openxmlformats.org/officeDocument/2006/relationships/image" Target="../media/image196.jpe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s>
</file>

<file path=ppt/slides/_rels/slide8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4.jpeg"/></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5.jpeg"/><Relationship Id="rId1" Type="http://schemas.openxmlformats.org/officeDocument/2006/relationships/slideLayout" Target="../slideLayouts/slideLayout1.xml"/><Relationship Id="rId4" Type="http://schemas.openxmlformats.org/officeDocument/2006/relationships/image" Target="../media/image206.jpe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7.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7.jpeg"/><Relationship Id="rId3" Type="http://schemas.openxmlformats.org/officeDocument/2006/relationships/image" Target="../media/image16.jpeg"/><Relationship Id="rId7" Type="http://schemas.openxmlformats.org/officeDocument/2006/relationships/image" Target="../media/image3.png"/><Relationship Id="rId12" Type="http://schemas.openxmlformats.org/officeDocument/2006/relationships/image" Target="../media/image26.jpeg"/><Relationship Id="rId2" Type="http://schemas.openxmlformats.org/officeDocument/2006/relationships/notesSlide" Target="../notesSlides/notesSlide7.xml"/><Relationship Id="rId16"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20.jpeg"/><Relationship Id="rId5" Type="http://schemas.openxmlformats.org/officeDocument/2006/relationships/image" Target="../media/image24.jpeg"/><Relationship Id="rId15" Type="http://schemas.openxmlformats.org/officeDocument/2006/relationships/image" Target="../media/image29.jpeg"/><Relationship Id="rId10" Type="http://schemas.openxmlformats.org/officeDocument/2006/relationships/image" Target="../media/image19.jpeg"/><Relationship Id="rId4" Type="http://schemas.openxmlformats.org/officeDocument/2006/relationships/image" Target="../media/image23.jpeg"/><Relationship Id="rId9" Type="http://schemas.openxmlformats.org/officeDocument/2006/relationships/image" Target="../media/image18.jpeg"/><Relationship Id="rId1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210.jpeg"/></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1.xml"/><Relationship Id="rId6" Type="http://schemas.openxmlformats.org/officeDocument/2006/relationships/image" Target="../media/image216.jpeg"/><Relationship Id="rId5" Type="http://schemas.openxmlformats.org/officeDocument/2006/relationships/image" Target="../media/image3.png"/><Relationship Id="rId4" Type="http://schemas.openxmlformats.org/officeDocument/2006/relationships/image" Target="../media/image215.jpe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7.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8.jpeg"/><Relationship Id="rId1" Type="http://schemas.openxmlformats.org/officeDocument/2006/relationships/slideLayout" Target="../slideLayouts/slideLayout1.xml"/><Relationship Id="rId4" Type="http://schemas.openxmlformats.org/officeDocument/2006/relationships/image" Target="../media/image219.png"/></Relationships>
</file>

<file path=ppt/slides/_rels/slide9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2.jpeg"/></Relationships>
</file>

<file path=ppt/slides/_rels/slide9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26.jpeg"/><Relationship Id="rId4" Type="http://schemas.openxmlformats.org/officeDocument/2006/relationships/image" Target="../media/image225.jpe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7.jpeg"/><Relationship Id="rId1" Type="http://schemas.openxmlformats.org/officeDocument/2006/relationships/slideLayout" Target="../slideLayouts/slideLayout1.xml"/><Relationship Id="rId4" Type="http://schemas.openxmlformats.org/officeDocument/2006/relationships/image" Target="../media/image228.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9.jpeg"/><Relationship Id="rId1" Type="http://schemas.openxmlformats.org/officeDocument/2006/relationships/slideLayout" Target="../slideLayouts/slideLayout1.xml"/><Relationship Id="rId4" Type="http://schemas.openxmlformats.org/officeDocument/2006/relationships/image" Target="../media/image2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Diagram 7"/>
          <p:cNvGraphicFramePr/>
          <p:nvPr/>
        </p:nvGraphicFramePr>
        <p:xfrm>
          <a:off x="762000" y="914400"/>
          <a:ext cx="76200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sp>
        <p:nvSpPr>
          <p:cNvPr id="6" name="Rectangle 5"/>
          <p:cNvSpPr/>
          <p:nvPr/>
        </p:nvSpPr>
        <p:spPr>
          <a:xfrm>
            <a:off x="685800" y="5181600"/>
            <a:ext cx="5791200" cy="646331"/>
          </a:xfrm>
          <a:prstGeom prst="rect">
            <a:avLst/>
          </a:prstGeom>
        </p:spPr>
        <p:txBody>
          <a:bodyPr wrap="square">
            <a:spAutoFit/>
          </a:bodyPr>
          <a:lstStyle/>
          <a:p>
            <a:r>
              <a:rPr lang="en-US" dirty="0" smtClean="0">
                <a:latin typeface="Arial" pitchFamily="34" charset="0"/>
                <a:cs typeface="Arial" pitchFamily="34" charset="0"/>
              </a:rPr>
              <a:t>State Agencies and Governmental Affairs Committee June 19, 2012</a:t>
            </a:r>
            <a:endParaRPr lang="en-US"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p:cNvSpPr txBox="1">
            <a:spLocks noChangeArrowheads="1"/>
          </p:cNvSpPr>
          <p:nvPr/>
        </p:nvSpPr>
        <p:spPr>
          <a:xfrm>
            <a:off x="76200" y="304800"/>
            <a:ext cx="9144000" cy="609600"/>
          </a:xfrm>
          <a:prstGeom prst="rect">
            <a:avLst/>
          </a:prstGeom>
        </p:spPr>
        <p:txBody>
          <a:bodyPr vert="horz" anchor="t">
            <a:noAutofit/>
          </a:bodyPr>
          <a:lstStyle/>
          <a:p>
            <a:pPr marL="0" marR="9144" lvl="0" indent="0" algn="l" defTabSz="914400" rtl="0" eaLnBrk="1" fontAlgn="auto" latinLnBrk="0" hangingPunct="1">
              <a:lnSpc>
                <a:spcPct val="100000"/>
              </a:lnSpc>
              <a:spcBef>
                <a:spcPct val="0"/>
              </a:spcBef>
              <a:spcAft>
                <a:spcPts val="0"/>
              </a:spcAft>
              <a:buClrTx/>
              <a:buSzTx/>
              <a:buFontTx/>
              <a:buNone/>
              <a:tabLst/>
              <a:defRPr/>
            </a:pPr>
            <a:r>
              <a:rPr lang="en-US" sz="2800" b="1" dirty="0" smtClean="0">
                <a:solidFill>
                  <a:schemeClr val="tx1">
                    <a:lumMod val="95000"/>
                  </a:schemeClr>
                </a:solidFill>
                <a:latin typeface="Arial" pitchFamily="34" charset="0"/>
                <a:ea typeface="+mj-ea"/>
                <a:cs typeface="Arial" pitchFamily="34" charset="0"/>
              </a:rPr>
              <a:t>A</a:t>
            </a:r>
            <a:r>
              <a:rPr kumimoji="0" lang="en-US" sz="2800" b="1" i="0" u="none" strike="noStrike" kern="1200" spc="0" normalizeH="0" baseline="0" noProof="0" dirty="0" err="1" smtClean="0">
                <a:ln>
                  <a:noFill/>
                </a:ln>
                <a:solidFill>
                  <a:schemeClr val="tx1">
                    <a:lumMod val="95000"/>
                  </a:schemeClr>
                </a:solidFill>
                <a:effectLst/>
                <a:uLnTx/>
                <a:uFillTx/>
                <a:latin typeface="Arial" pitchFamily="34" charset="0"/>
                <a:ea typeface="+mj-ea"/>
                <a:cs typeface="Arial" pitchFamily="34" charset="0"/>
              </a:rPr>
              <a:t>ctivities</a:t>
            </a:r>
            <a:r>
              <a:rPr kumimoji="0" lang="en-US" sz="2800" b="1" i="0" u="none" strike="noStrike" kern="1200" spc="0" normalizeH="0" baseline="0" noProof="0" dirty="0" smtClean="0">
                <a:ln>
                  <a:noFill/>
                </a:ln>
                <a:solidFill>
                  <a:schemeClr val="tx1">
                    <a:lumMod val="95000"/>
                  </a:schemeClr>
                </a:solidFill>
                <a:effectLst/>
                <a:uLnTx/>
                <a:uFillTx/>
                <a:latin typeface="Arial" pitchFamily="34" charset="0"/>
                <a:ea typeface="+mj-ea"/>
                <a:cs typeface="Arial" pitchFamily="34" charset="0"/>
              </a:rPr>
              <a:t> to enjoy</a:t>
            </a:r>
          </a:p>
        </p:txBody>
      </p:sp>
      <p:pic>
        <p:nvPicPr>
          <p:cNvPr id="12" name="Picture 11" descr="Lake Ouachita SP kayak tour"/>
          <p:cNvPicPr>
            <a:picLocks noChangeAspect="1" noChangeArrowheads="1"/>
          </p:cNvPicPr>
          <p:nvPr/>
        </p:nvPicPr>
        <p:blipFill>
          <a:blip r:embed="rId8">
            <a:lum bright="6000"/>
          </a:blip>
          <a:srcRect/>
          <a:stretch>
            <a:fillRect/>
          </a:stretch>
        </p:blipFill>
        <p:spPr bwMode="auto">
          <a:xfrm>
            <a:off x="2057400" y="2286000"/>
            <a:ext cx="4495800" cy="2994025"/>
          </a:xfrm>
          <a:prstGeom prst="rect">
            <a:avLst/>
          </a:prstGeom>
          <a:noFill/>
          <a:ln w="3175">
            <a:solidFill>
              <a:schemeClr val="tx1">
                <a:lumMod val="85000"/>
              </a:schemeClr>
            </a:solidFill>
            <a:miter lim="800000"/>
            <a:headEnd/>
            <a:tailEnd/>
          </a:ln>
        </p:spPr>
      </p:pic>
      <p:pic>
        <p:nvPicPr>
          <p:cNvPr id="13" name="Picture 6" descr="DeGray golf sand trap shot "/>
          <p:cNvPicPr>
            <a:picLocks noChangeAspect="1" noChangeArrowheads="1"/>
          </p:cNvPicPr>
          <p:nvPr/>
        </p:nvPicPr>
        <p:blipFill>
          <a:blip r:embed="rId9">
            <a:lum bright="6000"/>
          </a:blip>
          <a:srcRect/>
          <a:stretch>
            <a:fillRect/>
          </a:stretch>
        </p:blipFill>
        <p:spPr bwMode="auto">
          <a:xfrm>
            <a:off x="4419600" y="885825"/>
            <a:ext cx="3133725" cy="2085975"/>
          </a:xfrm>
          <a:prstGeom prst="rect">
            <a:avLst/>
          </a:prstGeom>
          <a:noFill/>
          <a:ln w="3175">
            <a:solidFill>
              <a:schemeClr val="tx1">
                <a:lumMod val="85000"/>
              </a:schemeClr>
            </a:solidFill>
            <a:miter lim="800000"/>
            <a:headEnd/>
            <a:tailEnd/>
          </a:ln>
        </p:spPr>
      </p:pic>
      <p:pic>
        <p:nvPicPr>
          <p:cNvPr id="15" name="Picture 19" descr="Bull Shoals-TroutAngler"/>
          <p:cNvPicPr>
            <a:picLocks noChangeAspect="1" noChangeArrowheads="1"/>
          </p:cNvPicPr>
          <p:nvPr/>
        </p:nvPicPr>
        <p:blipFill>
          <a:blip r:embed="rId10"/>
          <a:srcRect/>
          <a:stretch>
            <a:fillRect/>
          </a:stretch>
        </p:blipFill>
        <p:spPr bwMode="auto">
          <a:xfrm>
            <a:off x="2438400" y="990600"/>
            <a:ext cx="2438400" cy="1630363"/>
          </a:xfrm>
          <a:prstGeom prst="rect">
            <a:avLst/>
          </a:prstGeom>
          <a:noFill/>
          <a:ln w="3175">
            <a:solidFill>
              <a:schemeClr val="tx1">
                <a:lumMod val="85000"/>
              </a:schemeClr>
            </a:solidFill>
            <a:miter lim="800000"/>
            <a:headEnd/>
            <a:tailEnd/>
          </a:ln>
        </p:spPr>
      </p:pic>
      <p:pic>
        <p:nvPicPr>
          <p:cNvPr id="16" name="Picture 20" descr="Pinnacle Mountain canoeing"/>
          <p:cNvPicPr>
            <a:picLocks noChangeAspect="1" noChangeArrowheads="1"/>
          </p:cNvPicPr>
          <p:nvPr/>
        </p:nvPicPr>
        <p:blipFill>
          <a:blip r:embed="rId11">
            <a:lum bright="6000"/>
          </a:blip>
          <a:srcRect/>
          <a:stretch>
            <a:fillRect/>
          </a:stretch>
        </p:blipFill>
        <p:spPr bwMode="auto">
          <a:xfrm>
            <a:off x="7315200" y="533400"/>
            <a:ext cx="1614487" cy="1933575"/>
          </a:xfrm>
          <a:prstGeom prst="rect">
            <a:avLst/>
          </a:prstGeom>
          <a:noFill/>
          <a:ln w="3175">
            <a:solidFill>
              <a:schemeClr val="tx1">
                <a:lumMod val="85000"/>
              </a:schemeClr>
            </a:solidFill>
            <a:miter lim="800000"/>
            <a:headEnd/>
            <a:tailEnd/>
          </a:ln>
        </p:spPr>
      </p:pic>
      <p:pic>
        <p:nvPicPr>
          <p:cNvPr id="17" name="Picture 7" descr="Sailboat on DeGray Lake"/>
          <p:cNvPicPr>
            <a:picLocks noChangeAspect="1" noChangeArrowheads="1"/>
          </p:cNvPicPr>
          <p:nvPr/>
        </p:nvPicPr>
        <p:blipFill>
          <a:blip r:embed="rId12" cstate="email"/>
          <a:srcRect/>
          <a:stretch>
            <a:fillRect/>
          </a:stretch>
        </p:blipFill>
        <p:spPr bwMode="auto">
          <a:xfrm>
            <a:off x="228601" y="838200"/>
            <a:ext cx="1984148" cy="2971800"/>
          </a:xfrm>
          <a:prstGeom prst="rect">
            <a:avLst/>
          </a:prstGeom>
          <a:noFill/>
          <a:ln w="3175">
            <a:solidFill>
              <a:schemeClr val="tx1">
                <a:lumMod val="85000"/>
              </a:schemeClr>
            </a:solidFill>
            <a:miter lim="800000"/>
            <a:headEnd/>
            <a:tailEnd/>
          </a:ln>
        </p:spPr>
      </p:pic>
      <p:pic>
        <p:nvPicPr>
          <p:cNvPr id="19" name="Picture 14" descr="Prairie Grove Battlefield State Park battle reenactment"/>
          <p:cNvPicPr>
            <a:picLocks noChangeAspect="1" noChangeArrowheads="1"/>
          </p:cNvPicPr>
          <p:nvPr/>
        </p:nvPicPr>
        <p:blipFill>
          <a:blip r:embed="rId13"/>
          <a:srcRect/>
          <a:stretch>
            <a:fillRect/>
          </a:stretch>
        </p:blipFill>
        <p:spPr bwMode="auto">
          <a:xfrm>
            <a:off x="6324600" y="2590800"/>
            <a:ext cx="2667000" cy="1778000"/>
          </a:xfrm>
          <a:prstGeom prst="rect">
            <a:avLst/>
          </a:prstGeom>
          <a:noFill/>
          <a:ln w="3175">
            <a:solidFill>
              <a:schemeClr val="tx1">
                <a:lumMod val="85000"/>
              </a:schemeClr>
            </a:solidFill>
            <a:miter lim="800000"/>
            <a:headEnd/>
            <a:tailEnd/>
          </a:ln>
        </p:spPr>
      </p:pic>
      <p:pic>
        <p:nvPicPr>
          <p:cNvPr id="20" name="Picture 22" descr="DeGray_Lake_Resort_89"/>
          <p:cNvPicPr>
            <a:picLocks noChangeAspect="1" noChangeArrowheads="1"/>
          </p:cNvPicPr>
          <p:nvPr/>
        </p:nvPicPr>
        <p:blipFill>
          <a:blip r:embed="rId14">
            <a:lum bright="6000"/>
          </a:blip>
          <a:srcRect/>
          <a:stretch>
            <a:fillRect/>
          </a:stretch>
        </p:blipFill>
        <p:spPr bwMode="auto">
          <a:xfrm>
            <a:off x="457200" y="3657600"/>
            <a:ext cx="2209800" cy="1473200"/>
          </a:xfrm>
          <a:prstGeom prst="rect">
            <a:avLst/>
          </a:prstGeom>
          <a:noFill/>
          <a:ln w="3175">
            <a:solidFill>
              <a:schemeClr val="tx1">
                <a:lumMod val="85000"/>
              </a:schemeClr>
            </a:solidFill>
            <a:miter lim="800000"/>
            <a:headEnd/>
            <a:tailEnd/>
          </a:ln>
        </p:spPr>
      </p:pic>
      <p:pic>
        <p:nvPicPr>
          <p:cNvPr id="14" name="Picture 17" descr="Beanfest_2007_Mountain_View_(89)"/>
          <p:cNvPicPr>
            <a:picLocks noChangeAspect="1" noChangeArrowheads="1"/>
          </p:cNvPicPr>
          <p:nvPr/>
        </p:nvPicPr>
        <p:blipFill>
          <a:blip r:embed="rId15"/>
          <a:srcRect/>
          <a:stretch>
            <a:fillRect/>
          </a:stretch>
        </p:blipFill>
        <p:spPr bwMode="auto">
          <a:xfrm>
            <a:off x="6781800" y="3886200"/>
            <a:ext cx="2163763" cy="1436688"/>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16" cstate="email"/>
          <a:stretch>
            <a:fillRect/>
          </a:stretch>
        </p:blipFill>
        <p:spPr>
          <a:xfrm>
            <a:off x="7696200" y="4893799"/>
            <a:ext cx="1069088" cy="1735601"/>
          </a:xfrm>
          <a:prstGeom prst="rect">
            <a:avLst/>
          </a:prstGeom>
        </p:spPr>
      </p:pic>
      <p:pic>
        <p:nvPicPr>
          <p:cNvPr id="18" name="Picture 21" descr="DeGray kids"/>
          <p:cNvPicPr>
            <a:picLocks noChangeAspect="1" noChangeArrowheads="1"/>
          </p:cNvPicPr>
          <p:nvPr/>
        </p:nvPicPr>
        <p:blipFill>
          <a:blip r:embed="rId17"/>
          <a:srcRect/>
          <a:stretch>
            <a:fillRect/>
          </a:stretch>
        </p:blipFill>
        <p:spPr bwMode="auto">
          <a:xfrm>
            <a:off x="5562600" y="4419600"/>
            <a:ext cx="1600200" cy="1074738"/>
          </a:xfrm>
          <a:prstGeom prst="rect">
            <a:avLst/>
          </a:prstGeom>
          <a:noFill/>
          <a:ln w="3175">
            <a:solidFill>
              <a:schemeClr val="tx1">
                <a:lumMod val="85000"/>
              </a:schemeClr>
            </a:solid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cstate="screen"/>
          <a:srcRect/>
          <a:stretch>
            <a:fillRect/>
          </a:stretch>
        </p:blipFill>
        <p:spPr bwMode="auto">
          <a:xfrm>
            <a:off x="964946" y="304800"/>
            <a:ext cx="7036054" cy="5263815"/>
          </a:xfrm>
          <a:prstGeom prst="rect">
            <a:avLst/>
          </a:prstGeom>
          <a:noFill/>
          <a:ln w="3175">
            <a:solidFill>
              <a:schemeClr val="tx1">
                <a:lumMod val="85000"/>
              </a:schemeClr>
            </a:solidFill>
            <a:miter lim="800000"/>
            <a:headEnd/>
            <a:tailEnd/>
          </a:ln>
          <a:effectLst/>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8" name="Picture 4"/>
          <p:cNvPicPr>
            <a:picLocks noChangeAspect="1" noChangeArrowheads="1"/>
          </p:cNvPicPr>
          <p:nvPr/>
        </p:nvPicPr>
        <p:blipFill>
          <a:blip r:embed="rId4" cstate="print"/>
          <a:srcRect/>
          <a:stretch>
            <a:fillRect/>
          </a:stretch>
        </p:blipFill>
        <p:spPr bwMode="auto">
          <a:xfrm>
            <a:off x="304800" y="4938450"/>
            <a:ext cx="2857500" cy="1386150"/>
          </a:xfrm>
          <a:prstGeom prst="rect">
            <a:avLst/>
          </a:prstGeom>
          <a:noFill/>
          <a:ln w="3175">
            <a:solidFill>
              <a:srgbClr val="80C535"/>
            </a:solidFill>
            <a:miter lim="800000"/>
            <a:headEnd/>
            <a:tailEnd/>
          </a:ln>
          <a:effectLst/>
        </p:spPr>
      </p:pic>
      <p:sp>
        <p:nvSpPr>
          <p:cNvPr id="9" name="TextBox 8"/>
          <p:cNvSpPr txBox="1"/>
          <p:nvPr/>
        </p:nvSpPr>
        <p:spPr>
          <a:xfrm>
            <a:off x="3200400" y="5562600"/>
            <a:ext cx="3810000" cy="646331"/>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The East Nine, the last nine holes, </a:t>
            </a:r>
          </a:p>
          <a:p>
            <a:r>
              <a:rPr lang="en-US" dirty="0" smtClean="0">
                <a:solidFill>
                  <a:schemeClr val="tx1">
                    <a:lumMod val="95000"/>
                  </a:schemeClr>
                </a:solidFill>
                <a:latin typeface="Arial" pitchFamily="34" charset="0"/>
                <a:cs typeface="Arial" pitchFamily="34" charset="0"/>
              </a:rPr>
              <a:t>open this summer.</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screen"/>
          <a:srcRect/>
          <a:stretch>
            <a:fillRect/>
          </a:stretch>
        </p:blipFill>
        <p:spPr bwMode="auto">
          <a:xfrm>
            <a:off x="704229" y="762000"/>
            <a:ext cx="7753972" cy="4783700"/>
          </a:xfrm>
          <a:prstGeom prst="rect">
            <a:avLst/>
          </a:prstGeom>
          <a:noFill/>
          <a:ln w="3175">
            <a:solidFill>
              <a:schemeClr val="tx1">
                <a:lumMod val="85000"/>
              </a:schemeClr>
            </a:solidFill>
            <a:miter lim="800000"/>
            <a:headEnd/>
            <a:tailEnd/>
          </a:ln>
          <a:effectLst/>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6" name="Picture 4"/>
          <p:cNvPicPr>
            <a:picLocks noChangeAspect="1" noChangeArrowheads="1"/>
          </p:cNvPicPr>
          <p:nvPr/>
        </p:nvPicPr>
        <p:blipFill>
          <a:blip r:embed="rId4" cstate="print"/>
          <a:srcRect/>
          <a:stretch>
            <a:fillRect/>
          </a:stretch>
        </p:blipFill>
        <p:spPr bwMode="auto">
          <a:xfrm>
            <a:off x="304800" y="4953000"/>
            <a:ext cx="2857500" cy="1386150"/>
          </a:xfrm>
          <a:prstGeom prst="rect">
            <a:avLst/>
          </a:prstGeom>
          <a:noFill/>
          <a:ln w="3175">
            <a:solidFill>
              <a:srgbClr val="80C535"/>
            </a:solid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Lake_Fort_Smith_Park_Kayaking_Hikers_Mountainburg_5559  (for e-mail).jpg"/>
          <p:cNvPicPr>
            <a:picLocks noChangeAspect="1"/>
          </p:cNvPicPr>
          <p:nvPr/>
        </p:nvPicPr>
        <p:blipFill>
          <a:blip r:embed="rId2" cstate="screen"/>
          <a:stretch>
            <a:fillRect/>
          </a:stretch>
        </p:blipFill>
        <p:spPr>
          <a:xfrm>
            <a:off x="304800" y="4572000"/>
            <a:ext cx="2290008" cy="1524000"/>
          </a:xfrm>
          <a:prstGeom prst="rect">
            <a:avLst/>
          </a:prstGeom>
          <a:ln w="3175">
            <a:solidFill>
              <a:schemeClr val="tx1">
                <a:lumMod val="85000"/>
              </a:schemeClr>
            </a:solidFill>
          </a:ln>
        </p:spPr>
      </p:pic>
      <p:pic>
        <p:nvPicPr>
          <p:cNvPr id="9" name="Picture 8" descr="H:\Photos Needed for Gloria Robins' Agri Committee Powerpoint\Lk. Ft. Smith Cabins\LFS CABINS-A1.0.jpg"/>
          <p:cNvPicPr/>
          <p:nvPr/>
        </p:nvPicPr>
        <p:blipFill>
          <a:blip r:embed="rId3"/>
          <a:srcRect/>
          <a:stretch>
            <a:fillRect/>
          </a:stretch>
        </p:blipFill>
        <p:spPr bwMode="auto">
          <a:xfrm>
            <a:off x="2819400" y="3810000"/>
            <a:ext cx="5334000" cy="2622176"/>
          </a:xfrm>
          <a:prstGeom prst="rect">
            <a:avLst/>
          </a:prstGeom>
          <a:ln w="3175">
            <a:solidFill>
              <a:schemeClr val="tx1">
                <a:lumMod val="85000"/>
              </a:schemeClr>
            </a:solidFill>
          </a:ln>
          <a:effectLst>
            <a:outerShdw blurRad="292100" dist="139700" dir="2700000" algn="tl" rotWithShape="0">
              <a:srgbClr val="333333">
                <a:alpha val="65000"/>
              </a:srgbClr>
            </a:outerShdw>
          </a:effectLst>
        </p:spPr>
      </p:pic>
      <p:sp>
        <p:nvSpPr>
          <p:cNvPr id="10" name="TextBox 9"/>
          <p:cNvSpPr txBox="1"/>
          <p:nvPr/>
        </p:nvSpPr>
        <p:spPr>
          <a:xfrm>
            <a:off x="385321" y="3745468"/>
            <a:ext cx="2351926" cy="369332"/>
          </a:xfrm>
          <a:prstGeom prst="rect">
            <a:avLst/>
          </a:prstGeom>
          <a:noFill/>
        </p:spPr>
        <p:txBody>
          <a:bodyPr wrap="none" rtlCol="0">
            <a:spAutoFit/>
          </a:bodyPr>
          <a:lstStyle/>
          <a:p>
            <a:r>
              <a:rPr lang="en-US" dirty="0" smtClean="0">
                <a:solidFill>
                  <a:schemeClr val="tx1">
                    <a:lumMod val="95000"/>
                  </a:schemeClr>
                </a:solidFill>
                <a:latin typeface="Arial" pitchFamily="34" charset="0"/>
                <a:cs typeface="Arial" pitchFamily="34" charset="0"/>
              </a:rPr>
              <a:t>One-bedroom design</a:t>
            </a:r>
          </a:p>
        </p:txBody>
      </p:sp>
      <p:sp>
        <p:nvSpPr>
          <p:cNvPr id="11" name="TextBox 10"/>
          <p:cNvSpPr txBox="1"/>
          <p:nvPr/>
        </p:nvSpPr>
        <p:spPr>
          <a:xfrm>
            <a:off x="2743200" y="6400800"/>
            <a:ext cx="2339167" cy="369332"/>
          </a:xfrm>
          <a:prstGeom prst="rect">
            <a:avLst/>
          </a:prstGeom>
          <a:noFill/>
        </p:spPr>
        <p:txBody>
          <a:bodyPr wrap="none" rtlCol="0">
            <a:spAutoFit/>
          </a:bodyPr>
          <a:lstStyle/>
          <a:p>
            <a:r>
              <a:rPr lang="en-US" dirty="0" smtClean="0">
                <a:solidFill>
                  <a:schemeClr val="tx1">
                    <a:lumMod val="95000"/>
                  </a:schemeClr>
                </a:solidFill>
                <a:latin typeface="Arial" pitchFamily="34" charset="0"/>
                <a:cs typeface="Arial" pitchFamily="34" charset="0"/>
              </a:rPr>
              <a:t>Two-bedroom design</a:t>
            </a:r>
            <a:endParaRPr lang="en-US" dirty="0">
              <a:solidFill>
                <a:schemeClr val="tx1">
                  <a:lumMod val="95000"/>
                </a:schemeClr>
              </a:solidFill>
              <a:latin typeface="Arial" pitchFamily="34" charset="0"/>
              <a:cs typeface="Arial" pitchFamily="34" charset="0"/>
            </a:endParaRPr>
          </a:p>
        </p:txBody>
      </p:sp>
      <p:sp>
        <p:nvSpPr>
          <p:cNvPr id="12" name="TextBox 11"/>
          <p:cNvSpPr txBox="1"/>
          <p:nvPr/>
        </p:nvSpPr>
        <p:spPr>
          <a:xfrm>
            <a:off x="304800" y="228600"/>
            <a:ext cx="8001000" cy="954107"/>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Lake Fort Smith State Park</a:t>
            </a:r>
          </a:p>
          <a:p>
            <a:r>
              <a:rPr lang="en-US" sz="2800" b="1" dirty="0" smtClean="0">
                <a:solidFill>
                  <a:schemeClr val="tx1">
                    <a:lumMod val="85000"/>
                  </a:schemeClr>
                </a:solidFill>
                <a:latin typeface="Arial" pitchFamily="34" charset="0"/>
                <a:cs typeface="Arial" pitchFamily="34" charset="0"/>
              </a:rPr>
              <a:t>10 Housekeeping Cabins</a:t>
            </a:r>
            <a:endParaRPr lang="en-US" sz="2800" b="1" dirty="0">
              <a:solidFill>
                <a:schemeClr val="tx1">
                  <a:lumMod val="85000"/>
                </a:schemeClr>
              </a:solidFill>
              <a:latin typeface="Arial" pitchFamily="34" charset="0"/>
              <a:cs typeface="Arial" pitchFamily="34" charset="0"/>
            </a:endParaRPr>
          </a:p>
        </p:txBody>
      </p:sp>
      <p:pic>
        <p:nvPicPr>
          <p:cNvPr id="13" name="Picture 12"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pic>
        <p:nvPicPr>
          <p:cNvPr id="14" name="Picture 13" descr="Lake Fort Smith State Park kayaks.jpg"/>
          <p:cNvPicPr>
            <a:picLocks noChangeAspect="1"/>
          </p:cNvPicPr>
          <p:nvPr/>
        </p:nvPicPr>
        <p:blipFill>
          <a:blip r:embed="rId5" cstate="screen"/>
          <a:stretch>
            <a:fillRect/>
          </a:stretch>
        </p:blipFill>
        <p:spPr>
          <a:xfrm>
            <a:off x="5067486" y="609600"/>
            <a:ext cx="3778083" cy="2514600"/>
          </a:xfrm>
          <a:prstGeom prst="rect">
            <a:avLst/>
          </a:prstGeom>
          <a:ln w="3175">
            <a:solidFill>
              <a:schemeClr val="tx1">
                <a:lumMod val="85000"/>
              </a:schemeClr>
            </a:solidFill>
          </a:ln>
        </p:spPr>
      </p:pic>
      <p:pic>
        <p:nvPicPr>
          <p:cNvPr id="6" name="Picture 5" descr="H:\Photos Needed for Gloria Robins' Agri Committee Powerpoint\Lk. Ft. Smith Cabins\LFS CABINS-A2.0.jpg"/>
          <p:cNvPicPr/>
          <p:nvPr/>
        </p:nvPicPr>
        <p:blipFill>
          <a:blip r:embed="rId6"/>
          <a:srcRect/>
          <a:stretch>
            <a:fillRect/>
          </a:stretch>
        </p:blipFill>
        <p:spPr bwMode="auto">
          <a:xfrm>
            <a:off x="457200" y="1169894"/>
            <a:ext cx="5334000" cy="2563906"/>
          </a:xfrm>
          <a:prstGeom prst="rect">
            <a:avLst/>
          </a:prstGeom>
          <a:ln w="3175">
            <a:solidFill>
              <a:schemeClr val="tx1">
                <a:lumMod val="85000"/>
              </a:schemeClr>
            </a:solidFill>
          </a:ln>
          <a:effectLst>
            <a:outerShdw blurRad="292100" dist="139700" dir="2700000" algn="tl" rotWithShape="0">
              <a:srgbClr val="333333">
                <a:alpha val="65000"/>
              </a:srgbClr>
            </a:outerShdw>
          </a:effectLst>
        </p:spPr>
      </p:pic>
    </p:spTree>
  </p:cSld>
  <p:clrMapOvr>
    <a:masterClrMapping/>
  </p:clrMapOvr>
  <p:transition spd="med">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04800" y="228600"/>
            <a:ext cx="8001000" cy="954107"/>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Lake Devil Silt Removal,</a:t>
            </a:r>
          </a:p>
          <a:p>
            <a:r>
              <a:rPr lang="en-US" sz="2800" b="1" dirty="0" smtClean="0">
                <a:solidFill>
                  <a:schemeClr val="tx1">
                    <a:lumMod val="85000"/>
                  </a:schemeClr>
                </a:solidFill>
                <a:latin typeface="Arial" pitchFamily="34" charset="0"/>
                <a:cs typeface="Arial" pitchFamily="34" charset="0"/>
              </a:rPr>
              <a:t>Devil’s Den State Park</a:t>
            </a:r>
            <a:endParaRPr lang="en-US" sz="2800" b="1" dirty="0">
              <a:solidFill>
                <a:schemeClr val="tx1">
                  <a:lumMod val="85000"/>
                </a:schemeClr>
              </a:solidFill>
              <a:latin typeface="Arial" pitchFamily="34" charset="0"/>
              <a:cs typeface="Arial" pitchFamily="34" charset="0"/>
            </a:endParaRPr>
          </a:p>
        </p:txBody>
      </p:sp>
      <p:pic>
        <p:nvPicPr>
          <p:cNvPr id="155650" name="Picture 2" descr="E:\Devil's Den Lk Devil Silt Removal\Lk Devil silt removal 1.jpg"/>
          <p:cNvPicPr>
            <a:picLocks noChangeAspect="1" noChangeArrowheads="1"/>
          </p:cNvPicPr>
          <p:nvPr/>
        </p:nvPicPr>
        <p:blipFill>
          <a:blip r:embed="rId2" cstate="screen">
            <a:lum bright="-10000" contrast="10000"/>
          </a:blip>
          <a:srcRect/>
          <a:stretch>
            <a:fillRect/>
          </a:stretch>
        </p:blipFill>
        <p:spPr bwMode="auto">
          <a:xfrm>
            <a:off x="457200" y="3962400"/>
            <a:ext cx="3581400" cy="2686050"/>
          </a:xfrm>
          <a:prstGeom prst="rect">
            <a:avLst/>
          </a:prstGeom>
          <a:noFill/>
          <a:ln w="3175">
            <a:solidFill>
              <a:schemeClr val="tx1">
                <a:lumMod val="85000"/>
              </a:schemeClr>
            </a:solidFill>
          </a:ln>
        </p:spPr>
      </p:pic>
      <p:pic>
        <p:nvPicPr>
          <p:cNvPr id="155651" name="Picture 3" descr="E:\Devil's Den Lk Devil Silt Removal\Lk Devil silt removal 2.jpg"/>
          <p:cNvPicPr>
            <a:picLocks noChangeAspect="1" noChangeArrowheads="1"/>
          </p:cNvPicPr>
          <p:nvPr/>
        </p:nvPicPr>
        <p:blipFill>
          <a:blip r:embed="rId3" cstate="screen">
            <a:lum contrast="10000"/>
          </a:blip>
          <a:srcRect/>
          <a:stretch>
            <a:fillRect/>
          </a:stretch>
        </p:blipFill>
        <p:spPr bwMode="auto">
          <a:xfrm>
            <a:off x="457200" y="1142999"/>
            <a:ext cx="3581399" cy="2680623"/>
          </a:xfrm>
          <a:prstGeom prst="rect">
            <a:avLst/>
          </a:prstGeom>
          <a:noFill/>
          <a:ln w="3175">
            <a:solidFill>
              <a:schemeClr val="tx1">
                <a:lumMod val="85000"/>
              </a:schemeClr>
            </a:solidFill>
          </a:ln>
        </p:spPr>
      </p:pic>
      <p:pic>
        <p:nvPicPr>
          <p:cNvPr id="155652" name="Picture 4" descr="H:\All Photography\Park Photos\Devil's Den State Park\April 2011 flood damage\Floodwaters pour over the CCC rock dam spanning Lee Creek at Devil's Den State Park.jpg"/>
          <p:cNvPicPr>
            <a:picLocks noChangeAspect="1" noChangeArrowheads="1"/>
          </p:cNvPicPr>
          <p:nvPr/>
        </p:nvPicPr>
        <p:blipFill>
          <a:blip r:embed="rId4" cstate="screen">
            <a:lum contrast="10000"/>
          </a:blip>
          <a:srcRect/>
          <a:stretch>
            <a:fillRect/>
          </a:stretch>
        </p:blipFill>
        <p:spPr bwMode="auto">
          <a:xfrm>
            <a:off x="4800600" y="1828800"/>
            <a:ext cx="4239698" cy="2819400"/>
          </a:xfrm>
          <a:prstGeom prst="rect">
            <a:avLst/>
          </a:prstGeom>
          <a:noFill/>
          <a:ln w="3175">
            <a:solidFill>
              <a:schemeClr val="tx1">
                <a:lumMod val="85000"/>
              </a:schemeClr>
            </a:solidFill>
          </a:ln>
        </p:spPr>
      </p:pic>
      <p:pic>
        <p:nvPicPr>
          <p:cNvPr id="13" name="Picture 12"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pic>
        <p:nvPicPr>
          <p:cNvPr id="155653" name="Picture 5" descr="H:\All Photography\Park Photos\Devil's Den State Park\April 2011 flood damage\Footbridge across Lee Creek at Devil's Den State Park.jpg"/>
          <p:cNvPicPr>
            <a:picLocks noChangeAspect="1" noChangeArrowheads="1"/>
          </p:cNvPicPr>
          <p:nvPr/>
        </p:nvPicPr>
        <p:blipFill>
          <a:blip r:embed="rId6" cstate="screen">
            <a:lum contrast="10000"/>
          </a:blip>
          <a:srcRect/>
          <a:stretch>
            <a:fillRect/>
          </a:stretch>
        </p:blipFill>
        <p:spPr bwMode="auto">
          <a:xfrm>
            <a:off x="4419600" y="4457682"/>
            <a:ext cx="2895600" cy="2172040"/>
          </a:xfrm>
          <a:prstGeom prst="rect">
            <a:avLst/>
          </a:prstGeom>
          <a:noFill/>
          <a:ln w="3175">
            <a:solidFill>
              <a:schemeClr val="tx1">
                <a:lumMod val="85000"/>
              </a:schemeClr>
            </a:solidFill>
          </a:ln>
        </p:spPr>
      </p:pic>
      <p:pic>
        <p:nvPicPr>
          <p:cNvPr id="14" name="Picture 13" descr="Lake Fort Smith State Park kayaks.jpg"/>
          <p:cNvPicPr>
            <a:picLocks noChangeAspect="1"/>
          </p:cNvPicPr>
          <p:nvPr/>
        </p:nvPicPr>
        <p:blipFill>
          <a:blip r:embed="rId7" cstate="screen"/>
          <a:stretch>
            <a:fillRect/>
          </a:stretch>
        </p:blipFill>
        <p:spPr>
          <a:xfrm>
            <a:off x="5943600" y="228600"/>
            <a:ext cx="2667000" cy="1774658"/>
          </a:xfrm>
          <a:prstGeom prst="rect">
            <a:avLst/>
          </a:prstGeom>
          <a:ln w="3175">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04800" y="241518"/>
            <a:ext cx="3810000" cy="1815882"/>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Guided Horseback Rides,</a:t>
            </a:r>
          </a:p>
          <a:p>
            <a:r>
              <a:rPr lang="en-US" sz="2800" b="1" dirty="0" smtClean="0">
                <a:solidFill>
                  <a:schemeClr val="tx1">
                    <a:lumMod val="85000"/>
                  </a:schemeClr>
                </a:solidFill>
                <a:latin typeface="Arial" pitchFamily="34" charset="0"/>
                <a:cs typeface="Arial" pitchFamily="34" charset="0"/>
              </a:rPr>
              <a:t>Pinnacle Mountain State Park</a:t>
            </a:r>
            <a:endParaRPr lang="en-US" sz="2800" b="1" dirty="0">
              <a:solidFill>
                <a:schemeClr val="tx1">
                  <a:lumMod val="85000"/>
                </a:schemeClr>
              </a:solidFill>
              <a:latin typeface="Arial" pitchFamily="34" charset="0"/>
              <a:cs typeface="Arial" pitchFamily="34" charset="0"/>
            </a:endParaRPr>
          </a:p>
        </p:txBody>
      </p:sp>
      <p:pic>
        <p:nvPicPr>
          <p:cNvPr id="38915" name="Picture 3" descr="E:\Pinnacle Horseback Riding Concession\map 1.jpg"/>
          <p:cNvPicPr>
            <a:picLocks noChangeAspect="1" noChangeArrowheads="1"/>
          </p:cNvPicPr>
          <p:nvPr/>
        </p:nvPicPr>
        <p:blipFill>
          <a:blip r:embed="rId2" cstate="screen"/>
          <a:srcRect/>
          <a:stretch>
            <a:fillRect/>
          </a:stretch>
        </p:blipFill>
        <p:spPr bwMode="auto">
          <a:xfrm>
            <a:off x="3810000" y="228600"/>
            <a:ext cx="4663439" cy="6172200"/>
          </a:xfrm>
          <a:prstGeom prst="rect">
            <a:avLst/>
          </a:prstGeom>
          <a:noFill/>
          <a:ln w="3175">
            <a:solidFill>
              <a:schemeClr val="tx1">
                <a:lumMod val="85000"/>
              </a:schemeClr>
            </a:solidFill>
          </a:ln>
        </p:spPr>
      </p:pic>
      <p:pic>
        <p:nvPicPr>
          <p:cNvPr id="38916" name="Picture 4" descr="E:\Pinnacle Horseback Riding Concession\photo (2).JPG"/>
          <p:cNvPicPr>
            <a:picLocks noChangeAspect="1" noChangeArrowheads="1"/>
          </p:cNvPicPr>
          <p:nvPr/>
        </p:nvPicPr>
        <p:blipFill>
          <a:blip r:embed="rId3" cstate="screen"/>
          <a:srcRect/>
          <a:stretch>
            <a:fillRect/>
          </a:stretch>
        </p:blipFill>
        <p:spPr bwMode="auto">
          <a:xfrm>
            <a:off x="533400" y="2133600"/>
            <a:ext cx="2667000" cy="2000250"/>
          </a:xfrm>
          <a:prstGeom prst="rect">
            <a:avLst/>
          </a:prstGeom>
          <a:noFill/>
          <a:ln w="3175">
            <a:solidFill>
              <a:schemeClr val="tx1">
                <a:lumMod val="85000"/>
              </a:schemeClr>
            </a:solidFill>
          </a:ln>
        </p:spPr>
      </p:pic>
      <p:pic>
        <p:nvPicPr>
          <p:cNvPr id="38918" name="Picture 6" descr="E:\Pinnacle Horseback Riding Concession\photo.JPG"/>
          <p:cNvPicPr>
            <a:picLocks noChangeAspect="1" noChangeArrowheads="1"/>
          </p:cNvPicPr>
          <p:nvPr/>
        </p:nvPicPr>
        <p:blipFill>
          <a:blip r:embed="rId4" cstate="screen"/>
          <a:srcRect/>
          <a:stretch>
            <a:fillRect/>
          </a:stretch>
        </p:blipFill>
        <p:spPr bwMode="auto">
          <a:xfrm>
            <a:off x="533400" y="4400550"/>
            <a:ext cx="2667000" cy="2000250"/>
          </a:xfrm>
          <a:prstGeom prst="rect">
            <a:avLst/>
          </a:prstGeom>
          <a:noFill/>
          <a:ln w="3175">
            <a:solidFill>
              <a:schemeClr val="tx1">
                <a:lumMod val="85000"/>
              </a:schemeClr>
            </a:solidFill>
          </a:ln>
        </p:spPr>
      </p:pic>
      <p:pic>
        <p:nvPicPr>
          <p:cNvPr id="13" name="Picture 12"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04800" y="381000"/>
            <a:ext cx="8686800" cy="523220"/>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Design for the </a:t>
            </a:r>
            <a:r>
              <a:rPr lang="en-US" sz="2800" b="1" dirty="0" err="1" smtClean="0">
                <a:solidFill>
                  <a:schemeClr val="tx1">
                    <a:lumMod val="85000"/>
                  </a:schemeClr>
                </a:solidFill>
                <a:latin typeface="Arial" pitchFamily="34" charset="0"/>
                <a:cs typeface="Arial" pitchFamily="34" charset="0"/>
              </a:rPr>
              <a:t>Logoly</a:t>
            </a:r>
            <a:r>
              <a:rPr lang="en-US" sz="2800" b="1" dirty="0" smtClean="0">
                <a:solidFill>
                  <a:schemeClr val="tx1">
                    <a:lumMod val="85000"/>
                  </a:schemeClr>
                </a:solidFill>
                <a:latin typeface="Arial" pitchFamily="34" charset="0"/>
                <a:cs typeface="Arial" pitchFamily="34" charset="0"/>
              </a:rPr>
              <a:t> State Park Visitor Center</a:t>
            </a:r>
            <a:endParaRPr lang="en-US" sz="2800" b="1" dirty="0">
              <a:solidFill>
                <a:schemeClr val="tx1">
                  <a:lumMod val="85000"/>
                </a:schemeClr>
              </a:solidFill>
              <a:latin typeface="Arial" pitchFamily="34" charset="0"/>
              <a:cs typeface="Arial" pitchFamily="34" charset="0"/>
            </a:endParaRPr>
          </a:p>
        </p:txBody>
      </p:sp>
      <p:graphicFrame>
        <p:nvGraphicFramePr>
          <p:cNvPr id="34818" name="Object 2"/>
          <p:cNvGraphicFramePr>
            <a:graphicFrameLocks noChangeAspect="1"/>
          </p:cNvGraphicFramePr>
          <p:nvPr/>
        </p:nvGraphicFramePr>
        <p:xfrm>
          <a:off x="381000" y="990600"/>
          <a:ext cx="7550699" cy="4886325"/>
        </p:xfrm>
        <a:graphic>
          <a:graphicData uri="http://schemas.openxmlformats.org/presentationml/2006/ole">
            <p:oleObj spid="_x0000_s34818" name="Acrobat Document" r:id="rId3" imgW="11658465" imgH="7543775" progId="AcroExch.Document.7">
              <p:embed/>
            </p:oleObj>
          </a:graphicData>
        </a:graphic>
      </p:graphicFrame>
      <p:pic>
        <p:nvPicPr>
          <p:cNvPr id="13" name="Picture 12"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04800" y="391180"/>
            <a:ext cx="8001000" cy="1384995"/>
          </a:xfrm>
          <a:prstGeom prst="rect">
            <a:avLst/>
          </a:prstGeom>
          <a:noFill/>
        </p:spPr>
        <p:txBody>
          <a:bodyPr wrap="square" rtlCol="0">
            <a:spAutoFit/>
          </a:bodyPr>
          <a:lstStyle/>
          <a:p>
            <a:r>
              <a:rPr lang="en-US" sz="2800" b="1" dirty="0" smtClean="0">
                <a:latin typeface="Arial" pitchFamily="34" charset="0"/>
                <a:cs typeface="Arial" pitchFamily="34" charset="0"/>
              </a:rPr>
              <a:t>New Walkways at the </a:t>
            </a:r>
          </a:p>
          <a:p>
            <a:r>
              <a:rPr lang="en-US" sz="2800" b="1" dirty="0" smtClean="0">
                <a:latin typeface="Arial" pitchFamily="34" charset="0"/>
                <a:cs typeface="Arial" pitchFamily="34" charset="0"/>
              </a:rPr>
              <a:t>Ozark Folk Center State Park </a:t>
            </a:r>
          </a:p>
          <a:p>
            <a:r>
              <a:rPr lang="en-US" sz="2800" dirty="0" smtClean="0">
                <a:latin typeface="Arial" pitchFamily="34" charset="0"/>
                <a:cs typeface="Arial" pitchFamily="34" charset="0"/>
              </a:rPr>
              <a:t>State Park</a:t>
            </a:r>
            <a:endParaRPr lang="en-US" sz="2800" dirty="0">
              <a:latin typeface="Arial" pitchFamily="34" charset="0"/>
              <a:cs typeface="Arial" pitchFamily="34" charset="0"/>
            </a:endParaRPr>
          </a:p>
        </p:txBody>
      </p:sp>
      <p:pic>
        <p:nvPicPr>
          <p:cNvPr id="156676" name="Picture 4" descr="E:\OFC ADA compliant Walkways\OFC Lift_Woman in wheelchair using lift.jpg"/>
          <p:cNvPicPr>
            <a:picLocks noChangeAspect="1" noChangeArrowheads="1"/>
          </p:cNvPicPr>
          <p:nvPr/>
        </p:nvPicPr>
        <p:blipFill>
          <a:blip r:embed="rId2" cstate="screen">
            <a:lum contrast="10000"/>
          </a:blip>
          <a:srcRect/>
          <a:stretch>
            <a:fillRect/>
          </a:stretch>
        </p:blipFill>
        <p:spPr bwMode="auto">
          <a:xfrm>
            <a:off x="228600" y="4038600"/>
            <a:ext cx="3505914" cy="2333624"/>
          </a:xfrm>
          <a:prstGeom prst="rect">
            <a:avLst/>
          </a:prstGeom>
          <a:noFill/>
          <a:ln w="3175">
            <a:solidFill>
              <a:schemeClr val="tx1">
                <a:lumMod val="85000"/>
              </a:schemeClr>
            </a:solidFill>
          </a:ln>
        </p:spPr>
      </p:pic>
      <p:pic>
        <p:nvPicPr>
          <p:cNvPr id="156680" name="Picture 8" descr="E:\OFC ADA compliant Walkways\OFC Lift Entry.jpg"/>
          <p:cNvPicPr>
            <a:picLocks noChangeAspect="1" noChangeArrowheads="1"/>
          </p:cNvPicPr>
          <p:nvPr/>
        </p:nvPicPr>
        <p:blipFill>
          <a:blip r:embed="rId3" cstate="screen"/>
          <a:srcRect/>
          <a:stretch>
            <a:fillRect/>
          </a:stretch>
        </p:blipFill>
        <p:spPr bwMode="auto">
          <a:xfrm>
            <a:off x="228600" y="1371600"/>
            <a:ext cx="3505915" cy="2333625"/>
          </a:xfrm>
          <a:prstGeom prst="rect">
            <a:avLst/>
          </a:prstGeom>
          <a:noFill/>
          <a:ln w="3175">
            <a:solidFill>
              <a:schemeClr val="tx1">
                <a:lumMod val="85000"/>
              </a:schemeClr>
            </a:solidFill>
          </a:ln>
        </p:spPr>
      </p:pic>
      <p:pic>
        <p:nvPicPr>
          <p:cNvPr id="156679" name="Picture 7" descr="E:\OFC ADA compliant Walkways\Walkway completed.jpg"/>
          <p:cNvPicPr>
            <a:picLocks noChangeAspect="1" noChangeArrowheads="1"/>
          </p:cNvPicPr>
          <p:nvPr/>
        </p:nvPicPr>
        <p:blipFill>
          <a:blip r:embed="rId4" cstate="screen">
            <a:lum contrast="10000"/>
          </a:blip>
          <a:srcRect/>
          <a:stretch>
            <a:fillRect/>
          </a:stretch>
        </p:blipFill>
        <p:spPr bwMode="auto">
          <a:xfrm>
            <a:off x="3962400" y="1371600"/>
            <a:ext cx="4953000" cy="3714750"/>
          </a:xfrm>
          <a:prstGeom prst="rect">
            <a:avLst/>
          </a:prstGeom>
          <a:noFill/>
          <a:ln w="3175">
            <a:solidFill>
              <a:schemeClr val="tx1">
                <a:lumMod val="85000"/>
              </a:schemeClr>
            </a:solidFill>
          </a:ln>
        </p:spPr>
      </p:pic>
      <p:pic>
        <p:nvPicPr>
          <p:cNvPr id="13" name="Picture 12"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pic>
        <p:nvPicPr>
          <p:cNvPr id="156681" name="Picture 9" descr="E:\OFC ADA compliant Walkways\OFC Walkways Phase 2.jpg"/>
          <p:cNvPicPr>
            <a:picLocks noChangeAspect="1" noChangeArrowheads="1"/>
          </p:cNvPicPr>
          <p:nvPr/>
        </p:nvPicPr>
        <p:blipFill>
          <a:blip r:embed="rId6"/>
          <a:srcRect/>
          <a:stretch>
            <a:fillRect/>
          </a:stretch>
        </p:blipFill>
        <p:spPr bwMode="auto">
          <a:xfrm>
            <a:off x="4343400" y="4419600"/>
            <a:ext cx="2971800" cy="1982834"/>
          </a:xfrm>
          <a:prstGeom prst="rect">
            <a:avLst/>
          </a:prstGeom>
          <a:noFill/>
          <a:ln w="3175">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304800" y="391180"/>
            <a:ext cx="8534400" cy="954107"/>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Renovation of the Crater of Diamonds </a:t>
            </a:r>
          </a:p>
          <a:p>
            <a:r>
              <a:rPr lang="en-US" sz="2800" b="1" dirty="0" smtClean="0">
                <a:solidFill>
                  <a:schemeClr val="tx1">
                    <a:lumMod val="85000"/>
                  </a:schemeClr>
                </a:solidFill>
                <a:latin typeface="Arial" pitchFamily="34" charset="0"/>
                <a:cs typeface="Arial" pitchFamily="34" charset="0"/>
              </a:rPr>
              <a:t>State Park Visitor Center</a:t>
            </a:r>
            <a:endParaRPr lang="en-US" sz="2800" b="1" dirty="0">
              <a:solidFill>
                <a:schemeClr val="tx1">
                  <a:lumMod val="85000"/>
                </a:schemeClr>
              </a:solidFill>
              <a:latin typeface="Arial" pitchFamily="34" charset="0"/>
              <a:cs typeface="Arial" pitchFamily="34" charset="0"/>
            </a:endParaRPr>
          </a:p>
        </p:txBody>
      </p:sp>
      <p:pic>
        <p:nvPicPr>
          <p:cNvPr id="5" name="Picture 4" descr="DSC03991.JPG"/>
          <p:cNvPicPr>
            <a:picLocks noChangeAspect="1"/>
          </p:cNvPicPr>
          <p:nvPr/>
        </p:nvPicPr>
        <p:blipFill>
          <a:blip r:embed="rId2" cstate="screen"/>
          <a:stretch>
            <a:fillRect/>
          </a:stretch>
        </p:blipFill>
        <p:spPr>
          <a:xfrm>
            <a:off x="304800" y="2743200"/>
            <a:ext cx="4724400" cy="3149600"/>
          </a:xfrm>
          <a:prstGeom prst="rect">
            <a:avLst/>
          </a:prstGeom>
          <a:ln w="3175">
            <a:solidFill>
              <a:schemeClr val="tx1">
                <a:lumMod val="85000"/>
              </a:schemeClr>
            </a:solidFill>
          </a:ln>
        </p:spPr>
      </p:pic>
      <p:pic>
        <p:nvPicPr>
          <p:cNvPr id="6" name="Picture 5" descr="DSC03992.JPG"/>
          <p:cNvPicPr>
            <a:picLocks noChangeAspect="1"/>
          </p:cNvPicPr>
          <p:nvPr/>
        </p:nvPicPr>
        <p:blipFill>
          <a:blip r:embed="rId3" cstate="screen"/>
          <a:stretch>
            <a:fillRect/>
          </a:stretch>
        </p:blipFill>
        <p:spPr>
          <a:xfrm>
            <a:off x="3886200" y="3352800"/>
            <a:ext cx="4800600" cy="3200400"/>
          </a:xfrm>
          <a:prstGeom prst="rect">
            <a:avLst/>
          </a:prstGeom>
          <a:ln w="3175">
            <a:solidFill>
              <a:schemeClr val="tx1">
                <a:lumMod val="85000"/>
              </a:schemeClr>
            </a:solidFill>
          </a:ln>
        </p:spPr>
      </p:pic>
      <p:pic>
        <p:nvPicPr>
          <p:cNvPr id="7" name="Picture 6" descr="Crater of Diamonds white, brown and yellow diamonds.jpg"/>
          <p:cNvPicPr>
            <a:picLocks noChangeAspect="1"/>
          </p:cNvPicPr>
          <p:nvPr/>
        </p:nvPicPr>
        <p:blipFill>
          <a:blip r:embed="rId4" cstate="screen"/>
          <a:stretch>
            <a:fillRect/>
          </a:stretch>
        </p:blipFill>
        <p:spPr>
          <a:xfrm>
            <a:off x="5143500" y="990600"/>
            <a:ext cx="3314700" cy="2209800"/>
          </a:xfrm>
          <a:prstGeom prst="rect">
            <a:avLst/>
          </a:prstGeom>
          <a:ln w="3175">
            <a:solidFill>
              <a:schemeClr val="tx1">
                <a:lumMod val="85000"/>
              </a:schemeClr>
            </a:solidFill>
          </a:ln>
        </p:spPr>
      </p:pic>
      <p:sp>
        <p:nvSpPr>
          <p:cNvPr id="8" name="TextBox 7"/>
          <p:cNvSpPr txBox="1"/>
          <p:nvPr/>
        </p:nvSpPr>
        <p:spPr>
          <a:xfrm>
            <a:off x="1219200" y="1752600"/>
            <a:ext cx="4495800" cy="923330"/>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To better tell the stories of Arkansas’s diamond site, the visitor center was renovated including new exhibits.</a:t>
            </a:r>
            <a:endParaRPr lang="en-US" dirty="0">
              <a:solidFill>
                <a:schemeClr val="tx1">
                  <a:lumMod val="95000"/>
                </a:schemeClr>
              </a:solidFill>
              <a:latin typeface="Arial" pitchFamily="34" charset="0"/>
              <a:cs typeface="Arial" pitchFamily="34" charset="0"/>
            </a:endParaRPr>
          </a:p>
        </p:txBody>
      </p:sp>
      <p:pic>
        <p:nvPicPr>
          <p:cNvPr id="13" name="Picture 12"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5"/>
          <p:cNvSpPr txBox="1">
            <a:spLocks noChangeArrowheads="1"/>
          </p:cNvSpPr>
          <p:nvPr/>
        </p:nvSpPr>
        <p:spPr>
          <a:xfrm>
            <a:off x="762000" y="389156"/>
            <a:ext cx="7833295" cy="830044"/>
          </a:xfrm>
          <a:prstGeom prst="rect">
            <a:avLst/>
          </a:prstGeom>
        </p:spPr>
        <p:txBody>
          <a:bodyPr vert="horz" anchor="t">
            <a:noAutofit/>
          </a:bodyPr>
          <a:lstStyle/>
          <a:p>
            <a:pPr marL="0" marR="9144" lvl="0" indent="0"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spc="0" normalizeH="0" baseline="0" noProof="0" dirty="0" smtClean="0">
                <a:ln>
                  <a:noFill/>
                </a:ln>
                <a:solidFill>
                  <a:schemeClr val="tx1">
                    <a:lumMod val="85000"/>
                  </a:schemeClr>
                </a:solidFill>
                <a:effectLst/>
                <a:uLnTx/>
                <a:uFillTx/>
                <a:latin typeface="Arial" pitchFamily="34" charset="0"/>
                <a:ea typeface="+mj-ea"/>
                <a:cs typeface="Arial" pitchFamily="34" charset="0"/>
              </a:rPr>
              <a:t>Arkansas’s state parks are about preserving</a:t>
            </a:r>
            <a:r>
              <a:rPr lang="en-US" sz="2000" b="1" dirty="0" smtClean="0">
                <a:solidFill>
                  <a:schemeClr val="tx1">
                    <a:lumMod val="85000"/>
                  </a:schemeClr>
                </a:solidFill>
                <a:effectLst/>
                <a:latin typeface="Arial" pitchFamily="34" charset="0"/>
                <a:ea typeface="+mj-ea"/>
                <a:cs typeface="Arial" pitchFamily="34" charset="0"/>
              </a:rPr>
              <a:t> </a:t>
            </a:r>
            <a:r>
              <a:rPr kumimoji="0" lang="en-US" sz="2000" b="1" i="0" u="none" strike="noStrike" kern="1200" spc="0" normalizeH="0" baseline="0" noProof="0" dirty="0" smtClean="0">
                <a:ln>
                  <a:noFill/>
                </a:ln>
                <a:solidFill>
                  <a:schemeClr val="tx1">
                    <a:lumMod val="85000"/>
                  </a:schemeClr>
                </a:solidFill>
                <a:effectLst/>
                <a:uLnTx/>
                <a:uFillTx/>
                <a:latin typeface="Arial" pitchFamily="34" charset="0"/>
                <a:ea typeface="+mj-ea"/>
                <a:cs typeface="Arial" pitchFamily="34" charset="0"/>
              </a:rPr>
              <a:t>special</a:t>
            </a:r>
            <a:r>
              <a:rPr kumimoji="0" lang="en-US" sz="2000" b="1" i="0" u="none" strike="noStrike" kern="1200" spc="0" normalizeH="0" noProof="0" dirty="0" smtClean="0">
                <a:ln>
                  <a:noFill/>
                </a:ln>
                <a:solidFill>
                  <a:schemeClr val="tx1">
                    <a:lumMod val="85000"/>
                  </a:schemeClr>
                </a:solidFill>
                <a:effectLst/>
                <a:uLnTx/>
                <a:uFillTx/>
                <a:latin typeface="Arial" pitchFamily="34" charset="0"/>
                <a:ea typeface="+mj-ea"/>
                <a:cs typeface="Arial" pitchFamily="34" charset="0"/>
              </a:rPr>
              <a:t> </a:t>
            </a:r>
            <a:r>
              <a:rPr kumimoji="0" lang="en-US" sz="2000" b="1" i="0" u="none" strike="noStrike" kern="1200" spc="0" normalizeH="0" baseline="0" noProof="0" dirty="0" smtClean="0">
                <a:ln>
                  <a:noFill/>
                </a:ln>
                <a:solidFill>
                  <a:schemeClr val="tx1">
                    <a:lumMod val="85000"/>
                  </a:schemeClr>
                </a:solidFill>
                <a:effectLst/>
                <a:uLnTx/>
                <a:uFillTx/>
                <a:latin typeface="Arial" pitchFamily="34" charset="0"/>
                <a:ea typeface="+mj-ea"/>
                <a:cs typeface="Arial" pitchFamily="34" charset="0"/>
              </a:rPr>
              <a:t>places.</a:t>
            </a:r>
          </a:p>
        </p:txBody>
      </p:sp>
      <p:pic>
        <p:nvPicPr>
          <p:cNvPr id="10" name="Picture 5" descr="Picture 2"/>
          <p:cNvPicPr>
            <a:picLocks noChangeAspect="1" noChangeArrowheads="1"/>
          </p:cNvPicPr>
          <p:nvPr/>
        </p:nvPicPr>
        <p:blipFill>
          <a:blip r:embed="rId2"/>
          <a:srcRect/>
          <a:stretch>
            <a:fillRect/>
          </a:stretch>
        </p:blipFill>
        <p:spPr bwMode="auto">
          <a:xfrm>
            <a:off x="838200" y="838200"/>
            <a:ext cx="7467600" cy="4983068"/>
          </a:xfrm>
          <a:prstGeom prst="rect">
            <a:avLst/>
          </a:prstGeom>
          <a:noFill/>
          <a:ln w="3175">
            <a:solidFill>
              <a:srgbClr val="FFFFCC"/>
            </a:solidFill>
            <a:miter lim="800000"/>
            <a:headEnd/>
            <a:tailEnd/>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7" name="Picture 1"/>
          <p:cNvPicPr>
            <a:picLocks noChangeAspect="1" noChangeArrowheads="1"/>
          </p:cNvPicPr>
          <p:nvPr/>
        </p:nvPicPr>
        <p:blipFill>
          <a:blip r:embed="rId4" cstate="email"/>
          <a:srcRect/>
          <a:stretch>
            <a:fillRect/>
          </a:stretch>
        </p:blipFill>
        <p:spPr bwMode="auto">
          <a:xfrm>
            <a:off x="304800" y="4953000"/>
            <a:ext cx="1524000" cy="1524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The Buckleys at the CCC dam at DDSP"/>
          <p:cNvPicPr>
            <a:picLocks noChangeAspect="1" noChangeArrowheads="1"/>
          </p:cNvPicPr>
          <p:nvPr/>
        </p:nvPicPr>
        <p:blipFill>
          <a:blip r:embed="rId2" cstate="email"/>
          <a:stretch>
            <a:fillRect/>
          </a:stretch>
        </p:blipFill>
        <p:spPr bwMode="auto">
          <a:xfrm>
            <a:off x="838200" y="1600200"/>
            <a:ext cx="7526650" cy="4038568"/>
          </a:xfrm>
          <a:prstGeom prst="rect">
            <a:avLst/>
          </a:prstGeom>
          <a:noFill/>
          <a:ln w="3175">
            <a:solidFill>
              <a:schemeClr val="tx1"/>
            </a:solidFill>
            <a:miter lim="800000"/>
            <a:headEnd/>
            <a:tailEnd/>
          </a:ln>
        </p:spPr>
      </p:pic>
      <p:sp>
        <p:nvSpPr>
          <p:cNvPr id="8" name="Text Box 7"/>
          <p:cNvSpPr txBox="1">
            <a:spLocks noChangeArrowheads="1"/>
          </p:cNvSpPr>
          <p:nvPr/>
        </p:nvSpPr>
        <p:spPr bwMode="auto">
          <a:xfrm>
            <a:off x="762000" y="762000"/>
            <a:ext cx="7620000" cy="707886"/>
          </a:xfrm>
          <a:prstGeom prst="rect">
            <a:avLst/>
          </a:prstGeom>
          <a:noFill/>
          <a:ln w="9525">
            <a:noFill/>
            <a:miter lim="800000"/>
            <a:headEnd/>
            <a:tailEnd/>
          </a:ln>
          <a:effectLst/>
        </p:spPr>
        <p:txBody>
          <a:bodyPr wrap="square">
            <a:spAutoFit/>
          </a:bodyPr>
          <a:lstStyle/>
          <a:p>
            <a:pPr marR="9144">
              <a:spcBef>
                <a:spcPct val="0"/>
              </a:spcBef>
            </a:pPr>
            <a:r>
              <a:rPr lang="en-US" sz="2000" b="1" dirty="0" smtClean="0">
                <a:solidFill>
                  <a:schemeClr val="tx1">
                    <a:lumMod val="85000"/>
                  </a:schemeClr>
                </a:solidFill>
                <a:effectLst/>
                <a:latin typeface="Arial" pitchFamily="34" charset="0"/>
                <a:ea typeface="+mj-ea"/>
                <a:cs typeface="Arial" pitchFamily="34" charset="0"/>
              </a:rPr>
              <a:t>Future generations will </a:t>
            </a:r>
            <a:r>
              <a:rPr lang="en-US" sz="2000" b="1" dirty="0" smtClean="0">
                <a:solidFill>
                  <a:schemeClr val="tx1">
                    <a:lumMod val="85000"/>
                  </a:schemeClr>
                </a:solidFill>
                <a:latin typeface="Arial" pitchFamily="34" charset="0"/>
                <a:ea typeface="+mj-ea"/>
                <a:cs typeface="Arial" pitchFamily="34" charset="0"/>
              </a:rPr>
              <a:t>carry forward the</a:t>
            </a:r>
            <a:r>
              <a:rPr lang="en-US" sz="2000" b="1" dirty="0" smtClean="0">
                <a:solidFill>
                  <a:schemeClr val="tx1">
                    <a:lumMod val="85000"/>
                  </a:schemeClr>
                </a:solidFill>
                <a:effectLst/>
                <a:latin typeface="Arial" pitchFamily="34" charset="0"/>
                <a:ea typeface="+mj-ea"/>
                <a:cs typeface="Arial" pitchFamily="34" charset="0"/>
              </a:rPr>
              <a:t> safeguarding </a:t>
            </a:r>
          </a:p>
          <a:p>
            <a:pPr marR="9144">
              <a:spcBef>
                <a:spcPct val="0"/>
              </a:spcBef>
            </a:pPr>
            <a:r>
              <a:rPr lang="en-US" sz="2000" b="1" dirty="0" smtClean="0">
                <a:solidFill>
                  <a:schemeClr val="tx1">
                    <a:lumMod val="85000"/>
                  </a:schemeClr>
                </a:solidFill>
                <a:effectLst/>
                <a:latin typeface="Arial" pitchFamily="34" charset="0"/>
                <a:ea typeface="+mj-ea"/>
                <a:cs typeface="Arial" pitchFamily="34" charset="0"/>
              </a:rPr>
              <a:t>and management of Arkansas’s state parks legacy.</a:t>
            </a:r>
            <a:endParaRPr lang="en-US" sz="2000" b="1" dirty="0">
              <a:solidFill>
                <a:schemeClr val="tx1">
                  <a:lumMod val="85000"/>
                </a:schemeClr>
              </a:solidFill>
              <a:effectLst/>
              <a:latin typeface="Arial" pitchFamily="34" charset="0"/>
              <a:ea typeface="+mj-ea"/>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6" name="Picture 1"/>
          <p:cNvPicPr>
            <a:picLocks noChangeAspect="1" noChangeArrowheads="1"/>
          </p:cNvPicPr>
          <p:nvPr/>
        </p:nvPicPr>
        <p:blipFill>
          <a:blip r:embed="rId4" cstate="email"/>
          <a:srcRect/>
          <a:stretch>
            <a:fillRect/>
          </a:stretch>
        </p:blipFill>
        <p:spPr bwMode="auto">
          <a:xfrm>
            <a:off x="304800" y="4953000"/>
            <a:ext cx="1524000" cy="1524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All Photography\Park Photos\Kids in the State Parks\Mount Nebo State Park park interpreter with young park visitors for e-mail.jpg"/>
          <p:cNvPicPr>
            <a:picLocks noChangeAspect="1" noChangeArrowheads="1"/>
          </p:cNvPicPr>
          <p:nvPr/>
        </p:nvPicPr>
        <p:blipFill>
          <a:blip r:embed="rId3" cstate="screen"/>
          <a:srcRect/>
          <a:stretch>
            <a:fillRect/>
          </a:stretch>
        </p:blipFill>
        <p:spPr bwMode="auto">
          <a:xfrm>
            <a:off x="304800" y="838200"/>
            <a:ext cx="5696915" cy="3810000"/>
          </a:xfrm>
          <a:prstGeom prst="rect">
            <a:avLst/>
          </a:prstGeom>
          <a:noFill/>
          <a:ln w="3175">
            <a:solidFill>
              <a:schemeClr val="tx1">
                <a:lumMod val="85000"/>
              </a:schemeClr>
            </a:solidFill>
          </a:ln>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152400" y="304800"/>
            <a:ext cx="4038600" cy="990600"/>
          </a:xfrm>
        </p:spPr>
        <p:txBody>
          <a:bodyPr/>
          <a:lstStyle/>
          <a:p>
            <a:pPr lvl="0"/>
            <a:r>
              <a:rPr lang="en-US" sz="2800" cap="none" dirty="0" smtClean="0">
                <a:solidFill>
                  <a:schemeClr val="tx1">
                    <a:lumMod val="95000"/>
                  </a:schemeClr>
                </a:solidFill>
                <a:effectLst/>
                <a:latin typeface="Arial" pitchFamily="34" charset="0"/>
                <a:cs typeface="Arial" pitchFamily="34" charset="0"/>
              </a:rPr>
              <a:t>Programs to enrich</a:t>
            </a:r>
            <a:endParaRPr lang="en-US" sz="2800" dirty="0">
              <a:solidFill>
                <a:schemeClr val="tx1">
                  <a:lumMod val="95000"/>
                </a:schemeClr>
              </a:solidFill>
              <a:effectLst/>
              <a:latin typeface="Arial" pitchFamily="34" charset="0"/>
              <a:cs typeface="Arial" pitchFamily="34" charset="0"/>
            </a:endParaRPr>
          </a:p>
        </p:txBody>
      </p:sp>
      <p:pic>
        <p:nvPicPr>
          <p:cNvPr id="4100" name="Picture 4" descr="H:\All Photography\Park Photos\Arkansas State Parks 2011 Guidebook New Photography\Pinnacle_Mountain_State_Park_62.jpg"/>
          <p:cNvPicPr>
            <a:picLocks noChangeAspect="1" noChangeArrowheads="1"/>
          </p:cNvPicPr>
          <p:nvPr/>
        </p:nvPicPr>
        <p:blipFill>
          <a:blip r:embed="rId9" cstate="screen"/>
          <a:srcRect/>
          <a:stretch>
            <a:fillRect/>
          </a:stretch>
        </p:blipFill>
        <p:spPr bwMode="auto">
          <a:xfrm>
            <a:off x="6477000" y="228600"/>
            <a:ext cx="2378691" cy="3581400"/>
          </a:xfrm>
          <a:prstGeom prst="rect">
            <a:avLst/>
          </a:prstGeom>
          <a:noFill/>
          <a:ln w="3175">
            <a:solidFill>
              <a:schemeClr val="tx1">
                <a:lumMod val="85000"/>
              </a:schemeClr>
            </a:solidFill>
          </a:ln>
        </p:spPr>
      </p:pic>
      <p:pic>
        <p:nvPicPr>
          <p:cNvPr id="4101" name="Picture 5" descr="H:\All Photography\Park Photos\Arkansas State Parks Interpretive Programs\DSC00148.jpg"/>
          <p:cNvPicPr>
            <a:picLocks noChangeAspect="1" noChangeArrowheads="1"/>
          </p:cNvPicPr>
          <p:nvPr/>
        </p:nvPicPr>
        <p:blipFill>
          <a:blip r:embed="rId10" cstate="print"/>
          <a:srcRect/>
          <a:stretch>
            <a:fillRect/>
          </a:stretch>
        </p:blipFill>
        <p:spPr bwMode="auto">
          <a:xfrm>
            <a:off x="457200" y="3962400"/>
            <a:ext cx="2032000" cy="1524000"/>
          </a:xfrm>
          <a:prstGeom prst="rect">
            <a:avLst/>
          </a:prstGeom>
          <a:noFill/>
          <a:ln w="3175">
            <a:solidFill>
              <a:schemeClr val="tx1">
                <a:lumMod val="85000"/>
              </a:schemeClr>
            </a:solidFill>
          </a:ln>
        </p:spPr>
      </p:pic>
      <p:pic>
        <p:nvPicPr>
          <p:cNvPr id="4104" name="Picture 8" descr="H:\All Photography\Park Photos\Enhanced photos  by Casey for ASP 08 guidebook set two of two\Set two of photos needing enhancement by Casey for ASP 08 guideb\Lake Dardanelle SP 01.jpg"/>
          <p:cNvPicPr>
            <a:picLocks noChangeAspect="1" noChangeArrowheads="1"/>
          </p:cNvPicPr>
          <p:nvPr/>
        </p:nvPicPr>
        <p:blipFill>
          <a:blip r:embed="rId11" cstate="print"/>
          <a:srcRect/>
          <a:stretch>
            <a:fillRect/>
          </a:stretch>
        </p:blipFill>
        <p:spPr bwMode="auto">
          <a:xfrm>
            <a:off x="4953000" y="990600"/>
            <a:ext cx="1867232" cy="1241219"/>
          </a:xfrm>
          <a:prstGeom prst="rect">
            <a:avLst/>
          </a:prstGeom>
          <a:noFill/>
          <a:ln w="3175">
            <a:solidFill>
              <a:schemeClr val="tx1">
                <a:lumMod val="85000"/>
              </a:schemeClr>
            </a:solidFill>
          </a:ln>
        </p:spPr>
      </p:pic>
      <p:pic>
        <p:nvPicPr>
          <p:cNvPr id="4105" name="Picture 9" descr="H:\All Photography\Park Photos\DeGray Lake Resort State Park\DeGray_interpretive_11_4.jpg"/>
          <p:cNvPicPr>
            <a:picLocks noChangeAspect="1" noChangeArrowheads="1"/>
          </p:cNvPicPr>
          <p:nvPr/>
        </p:nvPicPr>
        <p:blipFill>
          <a:blip r:embed="rId12" cstate="screen"/>
          <a:srcRect/>
          <a:stretch>
            <a:fillRect/>
          </a:stretch>
        </p:blipFill>
        <p:spPr bwMode="auto">
          <a:xfrm>
            <a:off x="3733800" y="4318000"/>
            <a:ext cx="1752600" cy="1168400"/>
          </a:xfrm>
          <a:prstGeom prst="rect">
            <a:avLst/>
          </a:prstGeom>
          <a:noFill/>
          <a:ln w="3175">
            <a:solidFill>
              <a:schemeClr val="tx1">
                <a:lumMod val="85000"/>
              </a:schemeClr>
            </a:solidFill>
          </a:ln>
        </p:spPr>
      </p:pic>
      <p:pic>
        <p:nvPicPr>
          <p:cNvPr id="14" name="Picture 6" descr="Logoly State Park_ACH_0876 copy"/>
          <p:cNvPicPr>
            <a:picLocks noChangeAspect="1" noChangeArrowheads="1"/>
          </p:cNvPicPr>
          <p:nvPr/>
        </p:nvPicPr>
        <p:blipFill>
          <a:blip r:embed="rId13">
            <a:lum bright="6000"/>
          </a:blip>
          <a:srcRect/>
          <a:stretch>
            <a:fillRect/>
          </a:stretch>
        </p:blipFill>
        <p:spPr bwMode="auto">
          <a:xfrm>
            <a:off x="5715000" y="3733800"/>
            <a:ext cx="2637859" cy="1752600"/>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14"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fade">
                                      <p:cBhvr>
                                        <p:cTn id="11" dur="500"/>
                                        <p:tgtEl>
                                          <p:spTgt spid="410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fade">
                                      <p:cBhvr>
                                        <p:cTn id="15" dur="500"/>
                                        <p:tgtEl>
                                          <p:spTgt spid="410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05"/>
                                        </p:tgtEl>
                                        <p:attrNameLst>
                                          <p:attrName>style.visibility</p:attrName>
                                        </p:attrNameLst>
                                      </p:cBhvr>
                                      <p:to>
                                        <p:strVal val="visible"/>
                                      </p:to>
                                    </p:set>
                                    <p:animEffect transition="in" filter="fade">
                                      <p:cBhvr>
                                        <p:cTn id="19" dur="500"/>
                                        <p:tgtEl>
                                          <p:spTgt spid="410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fade">
                                      <p:cBhvr>
                                        <p:cTn id="23" dur="500"/>
                                        <p:tgtEl>
                                          <p:spTgt spid="410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20"/>
          <p:cNvSpPr>
            <a:spLocks noGrp="1"/>
          </p:cNvSpPr>
          <p:nvPr>
            <p:ph type="ctrTitle"/>
          </p:nvPr>
        </p:nvSpPr>
        <p:spPr>
          <a:xfrm>
            <a:off x="228600" y="304800"/>
            <a:ext cx="8610600" cy="1219200"/>
          </a:xfrm>
        </p:spPr>
        <p:txBody>
          <a:bodyPr/>
          <a:lstStyle/>
          <a:p>
            <a:pPr>
              <a:defRPr/>
            </a:pPr>
            <a: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Children who have experiences in nature </a:t>
            </a:r>
            <a:b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br>
            <a: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are better students and make better citizens.</a:t>
            </a:r>
            <a:b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br>
            <a:endParaRPr lang="en-US" sz="2800" cap="none" dirty="0">
              <a:solidFill>
                <a:schemeClr val="tx1">
                  <a:lumMod val="95000"/>
                </a:schemeClr>
              </a:solidFill>
              <a:latin typeface="Arial" pitchFamily="34" charset="0"/>
              <a:cs typeface="Arial" pitchFamily="34" charset="0"/>
            </a:endParaRPr>
          </a:p>
        </p:txBody>
      </p:sp>
      <p:pic>
        <p:nvPicPr>
          <p:cNvPr id="22" name="Picture 4" descr="DSC07362"/>
          <p:cNvPicPr>
            <a:picLocks noChangeAspect="1" noChangeArrowheads="1"/>
          </p:cNvPicPr>
          <p:nvPr/>
        </p:nvPicPr>
        <p:blipFill>
          <a:blip r:embed="rId8"/>
          <a:srcRect/>
          <a:stretch>
            <a:fillRect/>
          </a:stretch>
        </p:blipFill>
        <p:spPr bwMode="auto">
          <a:xfrm>
            <a:off x="304800" y="1371600"/>
            <a:ext cx="5384800" cy="4038600"/>
          </a:xfrm>
          <a:prstGeom prst="rect">
            <a:avLst/>
          </a:prstGeom>
          <a:noFill/>
          <a:ln w="3175">
            <a:solidFill>
              <a:schemeClr val="tx1">
                <a:lumMod val="85000"/>
              </a:schemeClr>
            </a:solidFill>
            <a:miter lim="800000"/>
            <a:headEnd/>
            <a:tailEnd/>
          </a:ln>
        </p:spPr>
      </p:pic>
      <p:pic>
        <p:nvPicPr>
          <p:cNvPr id="23" name="Picture 7" descr="Sylamore-Creek-(Mt"/>
          <p:cNvPicPr>
            <a:picLocks noChangeAspect="1" noChangeArrowheads="1"/>
          </p:cNvPicPr>
          <p:nvPr/>
        </p:nvPicPr>
        <p:blipFill>
          <a:blip r:embed="rId9" cstate="email"/>
          <a:srcRect/>
          <a:stretch>
            <a:fillRect/>
          </a:stretch>
        </p:blipFill>
        <p:spPr bwMode="auto">
          <a:xfrm>
            <a:off x="5867400" y="3556575"/>
            <a:ext cx="2844521" cy="1853625"/>
          </a:xfrm>
          <a:prstGeom prst="rect">
            <a:avLst/>
          </a:prstGeom>
          <a:noFill/>
          <a:ln w="3175">
            <a:solidFill>
              <a:schemeClr val="tx1">
                <a:lumMod val="95000"/>
              </a:schemeClr>
            </a:solidFill>
            <a:miter lim="800000"/>
            <a:headEnd/>
            <a:tailEnd/>
          </a:ln>
        </p:spPr>
      </p:pic>
      <p:pic>
        <p:nvPicPr>
          <p:cNvPr id="24" name="Picture 8" descr="Devils_Den_State_Park_Kids_Tent_West_Fork_4950"/>
          <p:cNvPicPr>
            <a:picLocks noChangeAspect="1" noChangeArrowheads="1"/>
          </p:cNvPicPr>
          <p:nvPr/>
        </p:nvPicPr>
        <p:blipFill>
          <a:blip r:embed="rId10" cstate="email">
            <a:lum bright="6000"/>
          </a:blip>
          <a:srcRect/>
          <a:stretch>
            <a:fillRect/>
          </a:stretch>
        </p:blipFill>
        <p:spPr bwMode="auto">
          <a:xfrm>
            <a:off x="5867400" y="1371600"/>
            <a:ext cx="2844521" cy="1893591"/>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11"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pic>
        <p:nvPicPr>
          <p:cNvPr id="40962" name="Picture 2" descr="H:\All Photography\Park Photos\Kids in the State Parks\DSC07200_Karter.jpg"/>
          <p:cNvPicPr>
            <a:picLocks noChangeAspect="1" noChangeArrowheads="1"/>
          </p:cNvPicPr>
          <p:nvPr/>
        </p:nvPicPr>
        <p:blipFill>
          <a:blip r:embed="rId3" cstate="screen"/>
          <a:srcRect/>
          <a:stretch>
            <a:fillRect/>
          </a:stretch>
        </p:blipFill>
        <p:spPr bwMode="auto">
          <a:xfrm>
            <a:off x="914400" y="533400"/>
            <a:ext cx="4114800" cy="5486400"/>
          </a:xfrm>
          <a:prstGeom prst="rect">
            <a:avLst/>
          </a:prstGeom>
          <a:noFill/>
          <a:ln w="3175">
            <a:solidFill>
              <a:schemeClr val="tx1">
                <a:lumMod val="85000"/>
              </a:schemeClr>
            </a:solidFill>
          </a:ln>
        </p:spPr>
      </p:pic>
      <p:sp>
        <p:nvSpPr>
          <p:cNvPr id="8" name="Text Box 7"/>
          <p:cNvSpPr txBox="1">
            <a:spLocks noChangeArrowheads="1"/>
          </p:cNvSpPr>
          <p:nvPr/>
        </p:nvSpPr>
        <p:spPr bwMode="auto">
          <a:xfrm>
            <a:off x="5105400" y="3124200"/>
            <a:ext cx="4038600" cy="1815882"/>
          </a:xfrm>
          <a:prstGeom prst="rect">
            <a:avLst/>
          </a:prstGeom>
          <a:noFill/>
          <a:ln w="9525">
            <a:noFill/>
            <a:miter lim="800000"/>
            <a:headEnd/>
            <a:tailEnd/>
          </a:ln>
          <a:effectLst/>
        </p:spPr>
        <p:txBody>
          <a:bodyPr wrap="square">
            <a:spAutoFit/>
          </a:bodyPr>
          <a:lstStyle/>
          <a:p>
            <a:pPr marR="9144">
              <a:spcBef>
                <a:spcPct val="0"/>
              </a:spcBef>
            </a:pPr>
            <a:r>
              <a:rPr lang="en-US" sz="2800" b="1" dirty="0" smtClean="0">
                <a:solidFill>
                  <a:schemeClr val="tx1">
                    <a:lumMod val="95000"/>
                  </a:schemeClr>
                </a:solidFill>
                <a:effectLst/>
                <a:latin typeface="Arial" pitchFamily="34" charset="0"/>
                <a:ea typeface="+mj-ea"/>
                <a:cs typeface="Arial" pitchFamily="34" charset="0"/>
              </a:rPr>
              <a:t>The natural world </a:t>
            </a:r>
          </a:p>
          <a:p>
            <a:pPr marR="9144">
              <a:spcBef>
                <a:spcPct val="0"/>
              </a:spcBef>
            </a:pPr>
            <a:r>
              <a:rPr lang="en-US" sz="2800" b="1" dirty="0" smtClean="0">
                <a:solidFill>
                  <a:schemeClr val="tx1">
                    <a:lumMod val="95000"/>
                  </a:schemeClr>
                </a:solidFill>
                <a:effectLst/>
                <a:latin typeface="Arial" pitchFamily="34" charset="0"/>
                <a:ea typeface="+mj-ea"/>
                <a:cs typeface="Arial" pitchFamily="34" charset="0"/>
              </a:rPr>
              <a:t>is a world of wonder. </a:t>
            </a:r>
          </a:p>
          <a:p>
            <a:pPr marR="9144">
              <a:spcBef>
                <a:spcPct val="0"/>
              </a:spcBef>
            </a:pPr>
            <a:r>
              <a:rPr lang="en-US" sz="2800" b="1" dirty="0" smtClean="0">
                <a:solidFill>
                  <a:schemeClr val="tx1">
                    <a:lumMod val="95000"/>
                  </a:schemeClr>
                </a:solidFill>
                <a:effectLst/>
                <a:latin typeface="Arial" pitchFamily="34" charset="0"/>
                <a:ea typeface="+mj-ea"/>
                <a:cs typeface="Arial" pitchFamily="34" charset="0"/>
              </a:rPr>
              <a:t>And, we manage </a:t>
            </a:r>
          </a:p>
          <a:p>
            <a:pPr marR="9144">
              <a:spcBef>
                <a:spcPct val="0"/>
              </a:spcBef>
            </a:pPr>
            <a:r>
              <a:rPr lang="en-US" sz="2800" b="1" dirty="0" smtClean="0">
                <a:solidFill>
                  <a:schemeClr val="tx1">
                    <a:lumMod val="95000"/>
                  </a:schemeClr>
                </a:solidFill>
                <a:effectLst/>
                <a:latin typeface="Arial" pitchFamily="34" charset="0"/>
                <a:ea typeface="+mj-ea"/>
                <a:cs typeface="Arial" pitchFamily="34" charset="0"/>
              </a:rPr>
              <a:t>over 54,000 acres.</a:t>
            </a:r>
            <a:endParaRPr lang="en-US" sz="2800" b="1" dirty="0">
              <a:solidFill>
                <a:schemeClr val="tx1">
                  <a:lumMod val="95000"/>
                </a:schemeClr>
              </a:solidFill>
              <a:effectLst/>
              <a:latin typeface="Arial" pitchFamily="34" charset="0"/>
              <a:ea typeface="+mj-ea"/>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6" name="Rectangle 5"/>
          <p:cNvSpPr/>
          <p:nvPr/>
        </p:nvSpPr>
        <p:spPr>
          <a:xfrm>
            <a:off x="304800" y="455474"/>
            <a:ext cx="8839200" cy="1508105"/>
          </a:xfrm>
          <a:prstGeom prst="rect">
            <a:avLst/>
          </a:prstGeom>
          <a:noFill/>
        </p:spPr>
        <p:txBody>
          <a:bodyPr wrap="square" lIns="91440" tIns="45720" rIns="91440" bIns="45720">
            <a:spAutoFit/>
          </a:bodyPr>
          <a:lstStyle/>
          <a:p>
            <a:r>
              <a:rPr lang="en-US" sz="2800" b="1" dirty="0" smtClean="0">
                <a:ln w="17780" cmpd="sng">
                  <a:noFill/>
                  <a:prstDash val="solid"/>
                  <a:miter lim="800000"/>
                </a:ln>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A state park’s operation can be compared </a:t>
            </a:r>
          </a:p>
          <a:p>
            <a:r>
              <a:rPr lang="en-US" sz="2800" b="1" dirty="0" smtClean="0">
                <a:ln w="17780" cmpd="sng">
                  <a:noFill/>
                  <a:prstDash val="solid"/>
                  <a:miter lim="800000"/>
                </a:ln>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to the operation of city.</a:t>
            </a:r>
          </a:p>
          <a:p>
            <a:endPar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6" descr="Hobbs entrance sign.jpg"/>
          <p:cNvPicPr>
            <a:picLocks noChangeAspect="1"/>
          </p:cNvPicPr>
          <p:nvPr/>
        </p:nvPicPr>
        <p:blipFill>
          <a:blip r:embed="rId3" cstate="email"/>
          <a:stretch>
            <a:fillRect/>
          </a:stretch>
        </p:blipFill>
        <p:spPr>
          <a:xfrm>
            <a:off x="533400" y="1600200"/>
            <a:ext cx="3301658" cy="2209800"/>
          </a:xfrm>
          <a:prstGeom prst="rect">
            <a:avLst/>
          </a:prstGeom>
          <a:ln>
            <a:solidFill>
              <a:schemeClr val="tx1">
                <a:lumMod val="95000"/>
              </a:schemeClr>
            </a:solidFill>
          </a:ln>
        </p:spPr>
      </p:pic>
      <p:pic>
        <p:nvPicPr>
          <p:cNvPr id="10" name="Picture 9" descr="DSC_0023.jpg"/>
          <p:cNvPicPr>
            <a:picLocks noChangeAspect="1"/>
          </p:cNvPicPr>
          <p:nvPr/>
        </p:nvPicPr>
        <p:blipFill>
          <a:blip r:embed="rId4" cstate="email"/>
          <a:stretch>
            <a:fillRect/>
          </a:stretch>
        </p:blipFill>
        <p:spPr>
          <a:xfrm>
            <a:off x="1752600" y="3581400"/>
            <a:ext cx="3048000" cy="2024418"/>
          </a:xfrm>
          <a:prstGeom prst="rect">
            <a:avLst/>
          </a:prstGeom>
          <a:ln>
            <a:solidFill>
              <a:schemeClr val="tx1">
                <a:lumMod val="85000"/>
              </a:schemeClr>
            </a:solidFill>
          </a:ln>
        </p:spPr>
      </p:pic>
      <p:pic>
        <p:nvPicPr>
          <p:cNvPr id="11" name="Picture 10" descr="Pinnacle Mtn. SP.jpg"/>
          <p:cNvPicPr>
            <a:picLocks noChangeAspect="1"/>
          </p:cNvPicPr>
          <p:nvPr/>
        </p:nvPicPr>
        <p:blipFill>
          <a:blip r:embed="rId5" cstate="email"/>
          <a:stretch>
            <a:fillRect/>
          </a:stretch>
        </p:blipFill>
        <p:spPr>
          <a:xfrm>
            <a:off x="609600" y="4038600"/>
            <a:ext cx="1389349" cy="2079055"/>
          </a:xfrm>
          <a:prstGeom prst="rect">
            <a:avLst/>
          </a:prstGeom>
          <a:ln>
            <a:solidFill>
              <a:schemeClr val="tx1">
                <a:lumMod val="85000"/>
              </a:schemeClr>
            </a:solidFill>
          </a:ln>
        </p:spPr>
      </p:pic>
      <p:pic>
        <p:nvPicPr>
          <p:cNvPr id="12" name="Picture 11" descr="Village Creek crop.jpg"/>
          <p:cNvPicPr>
            <a:picLocks noChangeAspect="1"/>
          </p:cNvPicPr>
          <p:nvPr/>
        </p:nvPicPr>
        <p:blipFill>
          <a:blip r:embed="rId6" cstate="email"/>
          <a:stretch>
            <a:fillRect/>
          </a:stretch>
        </p:blipFill>
        <p:spPr>
          <a:xfrm>
            <a:off x="2743200" y="1828800"/>
            <a:ext cx="1981200" cy="1175512"/>
          </a:xfrm>
          <a:prstGeom prst="rect">
            <a:avLst/>
          </a:prstGeom>
          <a:ln>
            <a:solidFill>
              <a:schemeClr val="tx1">
                <a:lumMod val="85000"/>
              </a:schemeClr>
            </a:solidFill>
          </a:ln>
        </p:spPr>
      </p:pic>
      <p:sp>
        <p:nvSpPr>
          <p:cNvPr id="13" name="TextBox 12"/>
          <p:cNvSpPr txBox="1"/>
          <p:nvPr/>
        </p:nvSpPr>
        <p:spPr>
          <a:xfrm>
            <a:off x="5029200" y="1474887"/>
            <a:ext cx="3886200" cy="5078313"/>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Infrastructure (buildings and roads)</a:t>
            </a:r>
          </a:p>
          <a:p>
            <a:r>
              <a:rPr lang="en-US" dirty="0" smtClean="0">
                <a:solidFill>
                  <a:schemeClr val="tx1">
                    <a:lumMod val="95000"/>
                  </a:schemeClr>
                </a:solidFill>
                <a:latin typeface="Arial" pitchFamily="34" charset="0"/>
                <a:cs typeface="Arial" pitchFamily="34" charset="0"/>
              </a:rPr>
              <a:t>Planning and Design</a:t>
            </a:r>
          </a:p>
          <a:p>
            <a:r>
              <a:rPr lang="en-US" dirty="0" smtClean="0">
                <a:solidFill>
                  <a:schemeClr val="tx1">
                    <a:lumMod val="95000"/>
                  </a:schemeClr>
                </a:solidFill>
                <a:latin typeface="Arial" pitchFamily="34" charset="0"/>
                <a:cs typeface="Arial" pitchFamily="34" charset="0"/>
              </a:rPr>
              <a:t>Water Treatment</a:t>
            </a:r>
          </a:p>
          <a:p>
            <a:r>
              <a:rPr lang="en-US" dirty="0" smtClean="0">
                <a:solidFill>
                  <a:schemeClr val="tx1">
                    <a:lumMod val="95000"/>
                  </a:schemeClr>
                </a:solidFill>
                <a:latin typeface="Arial" pitchFamily="34" charset="0"/>
                <a:cs typeface="Arial" pitchFamily="34" charset="0"/>
              </a:rPr>
              <a:t>Wastewater Management</a:t>
            </a:r>
          </a:p>
          <a:p>
            <a:r>
              <a:rPr lang="en-US" dirty="0" smtClean="0">
                <a:solidFill>
                  <a:schemeClr val="tx1">
                    <a:lumMod val="95000"/>
                  </a:schemeClr>
                </a:solidFill>
                <a:latin typeface="Arial" pitchFamily="34" charset="0"/>
                <a:cs typeface="Arial" pitchFamily="34" charset="0"/>
              </a:rPr>
              <a:t>Hotel and Restaurant Management</a:t>
            </a:r>
          </a:p>
          <a:p>
            <a:r>
              <a:rPr lang="en-US" dirty="0" smtClean="0">
                <a:solidFill>
                  <a:schemeClr val="tx1">
                    <a:lumMod val="95000"/>
                  </a:schemeClr>
                </a:solidFill>
                <a:latin typeface="Arial" pitchFamily="34" charset="0"/>
                <a:cs typeface="Arial" pitchFamily="34" charset="0"/>
              </a:rPr>
              <a:t>Retail Sales</a:t>
            </a:r>
          </a:p>
          <a:p>
            <a:r>
              <a:rPr lang="en-US" dirty="0" smtClean="0">
                <a:solidFill>
                  <a:schemeClr val="tx1">
                    <a:lumMod val="95000"/>
                  </a:schemeClr>
                </a:solidFill>
                <a:latin typeface="Arial" pitchFamily="34" charset="0"/>
                <a:cs typeface="Arial" pitchFamily="34" charset="0"/>
              </a:rPr>
              <a:t>Swimming Pool Operations</a:t>
            </a:r>
          </a:p>
          <a:p>
            <a:r>
              <a:rPr lang="en-US" dirty="0" smtClean="0">
                <a:solidFill>
                  <a:schemeClr val="tx1">
                    <a:lumMod val="95000"/>
                  </a:schemeClr>
                </a:solidFill>
                <a:latin typeface="Arial" pitchFamily="34" charset="0"/>
                <a:cs typeface="Arial" pitchFamily="34" charset="0"/>
              </a:rPr>
              <a:t>Golf Course Management</a:t>
            </a:r>
          </a:p>
          <a:p>
            <a:r>
              <a:rPr lang="en-US" dirty="0" smtClean="0">
                <a:solidFill>
                  <a:schemeClr val="tx1">
                    <a:lumMod val="95000"/>
                  </a:schemeClr>
                </a:solidFill>
                <a:latin typeface="Arial" pitchFamily="34" charset="0"/>
                <a:cs typeface="Arial" pitchFamily="34" charset="0"/>
              </a:rPr>
              <a:t>Marina Management</a:t>
            </a:r>
          </a:p>
          <a:p>
            <a:r>
              <a:rPr lang="en-US" dirty="0" smtClean="0">
                <a:solidFill>
                  <a:schemeClr val="tx1">
                    <a:lumMod val="95000"/>
                  </a:schemeClr>
                </a:solidFill>
                <a:latin typeface="Arial" pitchFamily="34" charset="0"/>
                <a:cs typeface="Arial" pitchFamily="34" charset="0"/>
              </a:rPr>
              <a:t>Maintenance</a:t>
            </a:r>
          </a:p>
          <a:p>
            <a:r>
              <a:rPr lang="en-US" dirty="0" smtClean="0">
                <a:solidFill>
                  <a:schemeClr val="tx1">
                    <a:lumMod val="95000"/>
                  </a:schemeClr>
                </a:solidFill>
                <a:latin typeface="Arial" pitchFamily="34" charset="0"/>
                <a:cs typeface="Arial" pitchFamily="34" charset="0"/>
              </a:rPr>
              <a:t>Law Enforcement</a:t>
            </a:r>
          </a:p>
          <a:p>
            <a:r>
              <a:rPr lang="en-US" dirty="0" smtClean="0">
                <a:solidFill>
                  <a:schemeClr val="tx1">
                    <a:lumMod val="95000"/>
                  </a:schemeClr>
                </a:solidFill>
                <a:latin typeface="Arial" pitchFamily="34" charset="0"/>
                <a:cs typeface="Arial" pitchFamily="34" charset="0"/>
              </a:rPr>
              <a:t>Emergency Services</a:t>
            </a:r>
          </a:p>
          <a:p>
            <a:r>
              <a:rPr lang="en-US" dirty="0" smtClean="0">
                <a:solidFill>
                  <a:schemeClr val="tx1">
                    <a:lumMod val="95000"/>
                  </a:schemeClr>
                </a:solidFill>
                <a:latin typeface="Arial" pitchFamily="34" charset="0"/>
                <a:cs typeface="Arial" pitchFamily="34" charset="0"/>
              </a:rPr>
              <a:t>Education Programs</a:t>
            </a:r>
          </a:p>
          <a:p>
            <a:r>
              <a:rPr lang="en-US" dirty="0" smtClean="0">
                <a:solidFill>
                  <a:schemeClr val="tx1">
                    <a:lumMod val="95000"/>
                  </a:schemeClr>
                </a:solidFill>
                <a:latin typeface="Arial" pitchFamily="34" charset="0"/>
                <a:cs typeface="Arial" pitchFamily="34" charset="0"/>
              </a:rPr>
              <a:t>Historic Preservation</a:t>
            </a:r>
          </a:p>
          <a:p>
            <a:r>
              <a:rPr lang="en-US" dirty="0" smtClean="0">
                <a:solidFill>
                  <a:schemeClr val="tx1">
                    <a:lumMod val="95000"/>
                  </a:schemeClr>
                </a:solidFill>
                <a:latin typeface="Arial" pitchFamily="34" charset="0"/>
                <a:cs typeface="Arial" pitchFamily="34" charset="0"/>
              </a:rPr>
              <a:t>Management</a:t>
            </a:r>
          </a:p>
          <a:p>
            <a:r>
              <a:rPr lang="en-US" dirty="0" smtClean="0">
                <a:solidFill>
                  <a:schemeClr val="tx1">
                    <a:lumMod val="95000"/>
                  </a:schemeClr>
                </a:solidFill>
                <a:latin typeface="Arial" pitchFamily="34" charset="0"/>
                <a:cs typeface="Arial" pitchFamily="34" charset="0"/>
              </a:rPr>
              <a:t>Fiscal operations</a:t>
            </a:r>
          </a:p>
          <a:p>
            <a:r>
              <a:rPr lang="en-US" dirty="0" smtClean="0">
                <a:solidFill>
                  <a:schemeClr val="tx1">
                    <a:lumMod val="95000"/>
                  </a:schemeClr>
                </a:solidFill>
                <a:latin typeface="Arial" pitchFamily="34" charset="0"/>
                <a:cs typeface="Arial" pitchFamily="34" charset="0"/>
              </a:rPr>
              <a:t>Human Resources</a:t>
            </a:r>
          </a:p>
          <a:p>
            <a:endParaRPr lang="en-US" dirty="0" smtClean="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81000"/>
            <a:ext cx="6629400" cy="1143000"/>
          </a:xfrm>
        </p:spPr>
        <p:txBody>
          <a:bodyPr/>
          <a:lstStyle/>
          <a:p>
            <a:pPr algn="ctr"/>
            <a:r>
              <a:rPr lang="en-US" sz="3200" cap="none" dirty="0" smtClean="0">
                <a:solidFill>
                  <a:schemeClr val="tx1">
                    <a:lumMod val="85000"/>
                  </a:schemeClr>
                </a:solidFill>
                <a:effectLst/>
                <a:latin typeface="Arial" pitchFamily="34" charset="0"/>
                <a:cs typeface="Arial" pitchFamily="34" charset="0"/>
              </a:rPr>
              <a:t>What Makes Up the Arkansas State Park System?</a:t>
            </a:r>
            <a:endParaRPr lang="en-US" sz="320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11" name="Rectangle 3"/>
          <p:cNvSpPr txBox="1">
            <a:spLocks noChangeArrowheads="1"/>
          </p:cNvSpPr>
          <p:nvPr/>
        </p:nvSpPr>
        <p:spPr>
          <a:xfrm>
            <a:off x="228600" y="2209800"/>
            <a:ext cx="8534400" cy="4114800"/>
          </a:xfrm>
          <a:prstGeom prst="rect">
            <a:avLst/>
          </a:prstGeom>
        </p:spPr>
        <p:txBody>
          <a:bodyPr vert="horz" lIns="100584" tIns="45720" anchor="b">
            <a:normAutofit fontScale="92500"/>
          </a:bodyPr>
          <a:lstStyle/>
          <a:p>
            <a:pPr marL="579438" marR="0" lvl="0" indent="-350838" algn="l" defTabSz="914400" rtl="0" eaLnBrk="1" fontAlgn="auto" latinLnBrk="0" hangingPunct="1">
              <a:lnSpc>
                <a:spcPct val="150000"/>
              </a:lnSpc>
              <a:spcBef>
                <a:spcPct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52 parks with over 54,358 acres</a:t>
            </a:r>
          </a:p>
          <a:p>
            <a:pPr marL="579438" marR="0" lvl="0" indent="-350838" algn="l" defTabSz="914400" rtl="0" eaLnBrk="1" fontAlgn="auto" latinLnBrk="0" hangingPunct="1">
              <a:lnSpc>
                <a:spcPct val="150000"/>
              </a:lnSpc>
              <a:spcBef>
                <a:spcPct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877 buildings insured at over $325 million; 183 are historic structures</a:t>
            </a:r>
          </a:p>
          <a:p>
            <a:pPr marL="579438" marR="0" lvl="0" indent="-350838" algn="l" defTabSz="914400" rtl="0" eaLnBrk="1" fontAlgn="auto" latinLnBrk="0" hangingPunct="1">
              <a:lnSpc>
                <a:spcPct val="150000"/>
              </a:lnSpc>
              <a:spcBef>
                <a:spcPct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16 sites are listed on the National Register of Historic Places</a:t>
            </a:r>
          </a:p>
          <a:p>
            <a:pPr marL="579438" marR="0" lvl="0" indent="-350838" algn="l" defTabSz="914400" rtl="0" eaLnBrk="1" fontAlgn="auto" latinLnBrk="0" hangingPunct="1">
              <a:lnSpc>
                <a:spcPct val="150000"/>
              </a:lnSpc>
              <a:spcBef>
                <a:spcPct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Six sites have been designated as National Historic Landmarks and </a:t>
            </a:r>
            <a:r>
              <a:rPr lang="en-US" sz="2000" dirty="0" smtClean="0">
                <a:solidFill>
                  <a:schemeClr val="tx1">
                    <a:lumMod val="95000"/>
                  </a:schemeClr>
                </a:solidFill>
                <a:latin typeface="Arial" pitchFamily="34" charset="0"/>
                <a:cs typeface="Arial" pitchFamily="34" charset="0"/>
              </a:rPr>
              <a:t>  </a:t>
            </a: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one site is a National Natural Landmark</a:t>
            </a:r>
          </a:p>
          <a:p>
            <a:pPr marL="579438" lvl="0" indent="-350838">
              <a:lnSpc>
                <a:spcPct val="150000"/>
              </a:lnSpc>
              <a:buClr>
                <a:srgbClr val="00AD8B"/>
              </a:buClr>
              <a:buSzPct val="95000"/>
              <a:buFont typeface="Arial" pitchFamily="34" charset="0"/>
              <a:buChar char="•"/>
              <a:defRPr/>
            </a:pPr>
            <a:r>
              <a:rPr kumimoji="0" lang="en-US" sz="2000" b="0" i="0" u="none" strike="noStrike" kern="1200" cap="none" spc="0" normalizeH="0" baseline="0" noProof="0" dirty="0" smtClean="0">
                <a:ln>
                  <a:noFill/>
                </a:ln>
                <a:solidFill>
                  <a:schemeClr val="tx1">
                    <a:lumMod val="95000"/>
                  </a:schemeClr>
                </a:solidFill>
                <a:effectLst/>
                <a:uLnTx/>
                <a:uFillTx/>
                <a:latin typeface="Arial" pitchFamily="34" charset="0"/>
                <a:cs typeface="Arial" pitchFamily="34" charset="0"/>
              </a:rPr>
              <a:t>44 camping areas with 1,786 campsites, 963 picnic sites at 37 park locations, and 199 cabins at 11 park locations</a:t>
            </a:r>
          </a:p>
          <a:p>
            <a:pPr marL="579438" lvl="0" indent="-350838">
              <a:lnSpc>
                <a:spcPct val="150000"/>
              </a:lnSpc>
              <a:buClr>
                <a:srgbClr val="00AD8B"/>
              </a:buClr>
              <a:buSzPct val="95000"/>
              <a:buFont typeface="Arial" pitchFamily="34" charset="0"/>
              <a:buChar char="•"/>
              <a:defRPr/>
            </a:pPr>
            <a:r>
              <a:rPr lang="en-US" sz="2000"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216 guest rooms at four park lodges, eight restaurants and 10 marinas</a:t>
            </a:r>
          </a:p>
          <a:p>
            <a:pPr marL="579438" lvl="0" indent="-350838">
              <a:lnSpc>
                <a:spcPct val="150000"/>
              </a:lnSpc>
              <a:buClr>
                <a:srgbClr val="00AD8B"/>
              </a:buClr>
              <a:buSzPct val="95000"/>
              <a:buFont typeface="Arial" pitchFamily="34" charset="0"/>
              <a:buChar char="•"/>
              <a:defRPr/>
            </a:pPr>
            <a:r>
              <a:rPr lang="en-US" sz="2000"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139 trails covering over 373 miles</a:t>
            </a:r>
          </a:p>
          <a:p>
            <a:pPr marL="579438" marR="0" lvl="0" indent="-350838" algn="l" defTabSz="914400" rtl="0" eaLnBrk="1" fontAlgn="auto" latinLnBrk="0" hangingPunct="1">
              <a:lnSpc>
                <a:spcPct val="150000"/>
              </a:lnSpc>
              <a:spcBef>
                <a:spcPct val="0"/>
              </a:spcBef>
              <a:spcAft>
                <a:spcPts val="0"/>
              </a:spcAft>
              <a:buClr>
                <a:srgbClr val="00AD8B"/>
              </a:buClr>
              <a:buSzPct val="95000"/>
              <a:buFont typeface="Arial" pitchFamily="34" charset="0"/>
              <a:buChar char="•"/>
              <a:tabLst/>
              <a:defRPr/>
            </a:pPr>
            <a:endParaRPr kumimoji="0" lang="en-US" b="0" i="0" u="none" strike="noStrike" kern="1200" cap="none" spc="0" normalizeH="0" baseline="0" noProof="0" dirty="0" smtClean="0">
              <a:ln>
                <a:noFill/>
              </a:ln>
              <a:effectLst/>
              <a:uLnTx/>
              <a:uFillTx/>
              <a:latin typeface="Tahoma" pitchFamily="34" charset="0"/>
              <a:cs typeface="Tahoma" pitchFamily="34" charset="0"/>
            </a:endParaRPr>
          </a:p>
          <a:p>
            <a:pPr marL="579438" marR="0" lvl="0" indent="-350838" algn="l" defTabSz="914400" rtl="0" eaLnBrk="1" fontAlgn="auto" latinLnBrk="0" hangingPunct="1">
              <a:lnSpc>
                <a:spcPct val="100000"/>
              </a:lnSpc>
              <a:spcBef>
                <a:spcPct val="0"/>
              </a:spcBef>
              <a:spcAft>
                <a:spcPts val="0"/>
              </a:spcAft>
              <a:buClr>
                <a:srgbClr val="00AD8B"/>
              </a:buClr>
              <a:buSzPct val="95000"/>
              <a:buFont typeface="Wingdings"/>
              <a:buNone/>
              <a:tabLst/>
              <a:defRPr/>
            </a:pPr>
            <a:endParaRPr kumimoji="0" lang="en-US" b="0" i="0" u="none" strike="noStrike" kern="1200" cap="none" spc="0" normalizeH="0" baseline="0" noProof="0" dirty="0" smtClean="0">
              <a:ln>
                <a:noFill/>
              </a:ln>
              <a:solidFill>
                <a:srgbClr val="FFE0C2"/>
              </a:solidFill>
              <a:effectLst>
                <a:outerShdw blurRad="38100" dist="38100" dir="2700000" algn="tl">
                  <a:srgbClr val="000000"/>
                </a:outerShdw>
              </a:effectLst>
              <a:uLnTx/>
              <a:uFillTx/>
              <a:latin typeface="Times New Roman" pitchFamily="18" charset="0"/>
              <a:ea typeface="+mn-ea"/>
              <a:cs typeface="+mn-cs"/>
            </a:endParaRPr>
          </a:p>
          <a:p>
            <a:pPr marL="579438" marR="0" lvl="0" indent="-350838" algn="l" defTabSz="914400" rtl="0" eaLnBrk="1" fontAlgn="auto" latinLnBrk="0" hangingPunct="1">
              <a:lnSpc>
                <a:spcPct val="80000"/>
              </a:lnSpc>
              <a:spcBef>
                <a:spcPts val="0"/>
              </a:spcBef>
              <a:spcAft>
                <a:spcPts val="0"/>
              </a:spcAft>
              <a:buClr>
                <a:schemeClr val="tx2"/>
              </a:buClr>
              <a:buSzPct val="95000"/>
              <a:buFont typeface="Wingdings"/>
              <a:buNone/>
              <a:tabLst/>
              <a:defRPr/>
            </a:pPr>
            <a:endParaRPr kumimoji="0" lang="en-US" b="0" i="0" u="none" strike="noStrike" kern="1200" cap="none" spc="0" normalizeH="0" baseline="0" noProof="0" dirty="0" smtClean="0">
              <a:ln>
                <a:noFill/>
              </a:ln>
              <a:solidFill>
                <a:srgbClr val="FFE0C2"/>
              </a:solidFill>
              <a:effectLst>
                <a:outerShdw blurRad="38100" dist="38100" dir="2700000" algn="tl">
                  <a:srgbClr val="000000"/>
                </a:outerShdw>
              </a:effectLst>
              <a:uLnTx/>
              <a:uFillTx/>
              <a:latin typeface="Times New Roman" pitchFamily="18" charset="0"/>
              <a:ea typeface="+mn-ea"/>
              <a:cs typeface="+mn-cs"/>
            </a:endParaRPr>
          </a:p>
        </p:txBody>
      </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685800"/>
            <a:ext cx="2286000" cy="685800"/>
          </a:xfrm>
        </p:spPr>
        <p:txBody>
          <a:bodyPr/>
          <a:lstStyle/>
          <a:p>
            <a:pPr algn="ctr"/>
            <a:r>
              <a:rPr lang="en-US" sz="2400" cap="none" dirty="0" smtClean="0">
                <a:solidFill>
                  <a:schemeClr val="tx1">
                    <a:lumMod val="95000"/>
                  </a:schemeClr>
                </a:solidFill>
                <a:effectLst/>
                <a:latin typeface="Arial" pitchFamily="34" charset="0"/>
                <a:cs typeface="Arial" pitchFamily="34" charset="0"/>
              </a:rPr>
              <a:t>and</a:t>
            </a:r>
            <a:r>
              <a:rPr lang="en-US" sz="2400" dirty="0" smtClean="0">
                <a:solidFill>
                  <a:schemeClr val="tx1">
                    <a:lumMod val="95000"/>
                  </a:schemeClr>
                </a:solidFill>
                <a:effectLst/>
                <a:latin typeface="Arial" pitchFamily="34" charset="0"/>
                <a:cs typeface="Arial" pitchFamily="34" charset="0"/>
              </a:rPr>
              <a:t>…</a:t>
            </a:r>
            <a:endParaRPr lang="en-US" sz="2400" dirty="0">
              <a:solidFill>
                <a:schemeClr val="tx1">
                  <a:lumMod val="9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12" name="Rectangle 3"/>
          <p:cNvSpPr txBox="1">
            <a:spLocks noChangeArrowheads="1"/>
          </p:cNvSpPr>
          <p:nvPr/>
        </p:nvSpPr>
        <p:spPr>
          <a:xfrm>
            <a:off x="304800" y="1066800"/>
            <a:ext cx="8534400" cy="4267200"/>
          </a:xfrm>
          <a:prstGeom prst="rect">
            <a:avLst/>
          </a:prstGeom>
        </p:spPr>
        <p:txBody>
          <a:bodyPr vert="horz" lIns="100584" tIns="45720" anchor="b">
            <a:normAutofit/>
          </a:bodyPr>
          <a:lstStyle/>
          <a:p>
            <a:pPr marL="579438" marR="0" lvl="0" indent="-350838" algn="l" defTabSz="914400" rtl="0" eaLnBrk="1" fontAlgn="auto" latinLnBrk="0" hangingPunct="1">
              <a:lnSpc>
                <a:spcPct val="150000"/>
              </a:lnSpc>
              <a:spcBef>
                <a:spcPts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over 120 miles of roads</a:t>
            </a:r>
          </a:p>
          <a:p>
            <a:pPr marL="579438" marR="0" lvl="0" indent="-350838" algn="l" defTabSz="914400" rtl="0" eaLnBrk="1" fontAlgn="auto" latinLnBrk="0" hangingPunct="1">
              <a:lnSpc>
                <a:spcPct val="150000"/>
              </a:lnSpc>
              <a:spcBef>
                <a:spcPts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over 55 miles of underground wastewater distribution lines and </a:t>
            </a:r>
            <a:endParaRPr lang="en-US" sz="2000" dirty="0" smtClean="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marL="579438" marR="0" lvl="0" indent="-350838" algn="l" defTabSz="914400" rtl="0" eaLnBrk="1" fontAlgn="auto" latinLnBrk="0" hangingPunct="1">
              <a:lnSpc>
                <a:spcPct val="150000"/>
              </a:lnSpc>
              <a:spcBef>
                <a:spcPts val="0"/>
              </a:spcBef>
              <a:spcAft>
                <a:spcPts val="0"/>
              </a:spcAft>
              <a:buClr>
                <a:srgbClr val="00AD8B"/>
              </a:buClr>
              <a:buSzPct val="95000"/>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	more than 673,879 square yards of parking lot surface</a:t>
            </a:r>
          </a:p>
          <a:p>
            <a:pPr marL="579438" marR="0" lvl="0" indent="-350838" algn="l" defTabSz="914400" rtl="0" eaLnBrk="1" fontAlgn="auto" latinLnBrk="0" hangingPunct="1">
              <a:lnSpc>
                <a:spcPct val="150000"/>
              </a:lnSpc>
              <a:spcBef>
                <a:spcPts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over eight million visitors in FY 11 who impacted Arkansas’s economy by over $225 million</a:t>
            </a:r>
          </a:p>
          <a:p>
            <a:pPr marL="579438" marR="0" lvl="0" indent="-350838" algn="l" defTabSz="914400" rtl="0" eaLnBrk="1" fontAlgn="auto" latinLnBrk="0" hangingPunct="1">
              <a:lnSpc>
                <a:spcPct val="150000"/>
              </a:lnSpc>
              <a:spcBef>
                <a:spcPts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11,420 volunteers in CY</a:t>
            </a:r>
            <a:r>
              <a:rPr kumimoji="0" lang="en-US" sz="2000" b="0" i="0" u="none" strike="noStrike" kern="1200" cap="none" spc="0" normalizeH="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 </a:t>
            </a: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11 who contributed 134,892 hours valued </a:t>
            </a:r>
          </a:p>
          <a:p>
            <a:pPr marL="579438" indent="-350838">
              <a:lnSpc>
                <a:spcPct val="150000"/>
              </a:lnSpc>
              <a:buClr>
                <a:srgbClr val="00AD8B"/>
              </a:buClr>
              <a:buSzPct val="95000"/>
              <a:defRPr/>
            </a:pPr>
            <a:r>
              <a:rPr lang="en-US" sz="2000"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    	</a:t>
            </a: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at $3,013,487</a:t>
            </a:r>
          </a:p>
          <a:p>
            <a:pPr marL="579438" marR="0" lvl="0" indent="-350838" algn="l" defTabSz="914400" rtl="0" eaLnBrk="1" fontAlgn="auto" latinLnBrk="0" hangingPunct="1">
              <a:lnSpc>
                <a:spcPct val="150000"/>
              </a:lnSpc>
              <a:spcBef>
                <a:spcPts val="0"/>
              </a:spcBef>
              <a:spcAft>
                <a:spcPts val="0"/>
              </a:spcAft>
              <a:buClr>
                <a:srgbClr val="00AD8B"/>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lumMod val="95000"/>
                  </a:schemeClr>
                </a:solidFill>
                <a:effectLst>
                  <a:outerShdw blurRad="38100" dist="38100" dir="2700000" algn="tl">
                    <a:srgbClr val="000000"/>
                  </a:outerShdw>
                </a:effectLst>
                <a:uLnTx/>
                <a:uFillTx/>
                <a:latin typeface="Arial" pitchFamily="34" charset="0"/>
                <a:cs typeface="Arial" pitchFamily="34" charset="0"/>
              </a:rPr>
              <a:t>over 70,000 education programs, activities and special events </a:t>
            </a:r>
          </a:p>
          <a:p>
            <a:pPr marL="579438" marR="0" lvl="0" indent="-350838" algn="l" defTabSz="914400" rtl="0" eaLnBrk="1" fontAlgn="auto" latinLnBrk="0" hangingPunct="1">
              <a:lnSpc>
                <a:spcPct val="150000"/>
              </a:lnSpc>
              <a:spcBef>
                <a:spcPts val="0"/>
              </a:spcBef>
              <a:spcAft>
                <a:spcPts val="0"/>
              </a:spcAft>
              <a:buClr>
                <a:srgbClr val="00AD8B"/>
              </a:buClr>
              <a:buSzPct val="95000"/>
              <a:tabLst/>
              <a:defRPr/>
            </a:pPr>
            <a:r>
              <a:rPr lang="en-US" sz="2000" dirty="0" smtClean="0">
                <a:solidFill>
                  <a:schemeClr val="tx1">
                    <a:lumMod val="85000"/>
                  </a:schemeClr>
                </a:solidFill>
                <a:effectLst>
                  <a:outerShdw blurRad="38100" dist="38100" dir="2700000" algn="tl">
                    <a:srgbClr val="000000"/>
                  </a:outerShdw>
                </a:effectLst>
                <a:latin typeface="Arial" pitchFamily="34" charset="0"/>
                <a:cs typeface="Arial" pitchFamily="34" charset="0"/>
              </a:rPr>
              <a:t>	</a:t>
            </a:r>
            <a:endParaRPr kumimoji="0" lang="en-US" sz="2000" b="0" i="0" u="none" strike="noStrike" kern="1200" cap="none" spc="0" normalizeH="0" baseline="0" noProof="0" dirty="0" smtClean="0">
              <a:ln>
                <a:noFill/>
              </a:ln>
              <a:solidFill>
                <a:schemeClr val="tx1">
                  <a:lumMod val="85000"/>
                </a:schemeClr>
              </a:solidFill>
              <a:effectLst>
                <a:outerShdw blurRad="38100" dist="38100" dir="2700000" algn="tl">
                  <a:srgbClr val="000000"/>
                </a:outerShdw>
              </a:effectLst>
              <a:uLnTx/>
              <a:uFillTx/>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The Buckleys at the CCC dam at DDSP"/>
          <p:cNvPicPr>
            <a:picLocks noChangeAspect="1" noChangeArrowheads="1"/>
          </p:cNvPicPr>
          <p:nvPr/>
        </p:nvPicPr>
        <p:blipFill>
          <a:blip r:embed="rId2" cstate="email"/>
          <a:stretch>
            <a:fillRect/>
          </a:stretch>
        </p:blipFill>
        <p:spPr bwMode="auto">
          <a:xfrm>
            <a:off x="779150" y="838200"/>
            <a:ext cx="7526650" cy="4038568"/>
          </a:xfrm>
          <a:prstGeom prst="rect">
            <a:avLst/>
          </a:prstGeom>
          <a:noFill/>
          <a:ln w="3175">
            <a:solidFill>
              <a:schemeClr val="tx1"/>
            </a:solidFill>
            <a:miter lim="800000"/>
            <a:headEnd/>
            <a:tailEnd/>
          </a:ln>
        </p:spPr>
      </p:pic>
      <p:sp>
        <p:nvSpPr>
          <p:cNvPr id="8" name="Text Box 7"/>
          <p:cNvSpPr txBox="1">
            <a:spLocks noChangeArrowheads="1"/>
          </p:cNvSpPr>
          <p:nvPr/>
        </p:nvSpPr>
        <p:spPr bwMode="auto">
          <a:xfrm>
            <a:off x="685800" y="4924961"/>
            <a:ext cx="7848600" cy="1323439"/>
          </a:xfrm>
          <a:prstGeom prst="rect">
            <a:avLst/>
          </a:prstGeom>
          <a:noFill/>
          <a:ln w="9525">
            <a:noFill/>
            <a:miter lim="800000"/>
            <a:headEnd/>
            <a:tailEnd/>
          </a:ln>
          <a:effectLst/>
        </p:spPr>
        <p:txBody>
          <a:bodyPr wrap="square">
            <a:spAutoFit/>
          </a:bodyPr>
          <a:lstStyle/>
          <a:p>
            <a:pPr marR="9144">
              <a:spcBef>
                <a:spcPct val="0"/>
              </a:spcBef>
            </a:pPr>
            <a:r>
              <a:rPr lang="en-US" sz="2000" dirty="0" smtClean="0">
                <a:solidFill>
                  <a:schemeClr val="tx1">
                    <a:lumMod val="95000"/>
                  </a:schemeClr>
                </a:solidFill>
                <a:effectLst/>
                <a:latin typeface="Arial" pitchFamily="34" charset="0"/>
                <a:ea typeface="+mj-ea"/>
                <a:cs typeface="Arial" pitchFamily="34" charset="0"/>
              </a:rPr>
              <a:t>Today,  Arkansas State Parks is </a:t>
            </a:r>
            <a:r>
              <a:rPr lang="en-US" sz="2000" dirty="0" smtClean="0">
                <a:solidFill>
                  <a:schemeClr val="tx1">
                    <a:lumMod val="95000"/>
                  </a:schemeClr>
                </a:solidFill>
                <a:latin typeface="Arial" pitchFamily="34" charset="0"/>
                <a:ea typeface="+mj-ea"/>
                <a:cs typeface="Arial" pitchFamily="34" charset="0"/>
              </a:rPr>
              <a:t>among the finest systems</a:t>
            </a:r>
          </a:p>
          <a:p>
            <a:pPr marR="9144">
              <a:spcBef>
                <a:spcPct val="0"/>
              </a:spcBef>
            </a:pPr>
            <a:r>
              <a:rPr lang="en-US" sz="2000" dirty="0" smtClean="0">
                <a:solidFill>
                  <a:schemeClr val="tx1">
                    <a:lumMod val="95000"/>
                  </a:schemeClr>
                </a:solidFill>
                <a:latin typeface="Arial" pitchFamily="34" charset="0"/>
                <a:ea typeface="+mj-ea"/>
                <a:cs typeface="Arial" pitchFamily="34" charset="0"/>
              </a:rPr>
              <a:t>of parks and museums in the nation. To understand t</a:t>
            </a:r>
            <a:r>
              <a:rPr lang="en-US" sz="2000" dirty="0" smtClean="0">
                <a:solidFill>
                  <a:schemeClr val="tx1">
                    <a:lumMod val="95000"/>
                  </a:schemeClr>
                </a:solidFill>
                <a:effectLst/>
                <a:latin typeface="Arial" pitchFamily="34" charset="0"/>
                <a:ea typeface="+mj-ea"/>
                <a:cs typeface="Arial" pitchFamily="34" charset="0"/>
              </a:rPr>
              <a:t>he </a:t>
            </a:r>
          </a:p>
          <a:p>
            <a:pPr marR="9144">
              <a:spcBef>
                <a:spcPct val="0"/>
              </a:spcBef>
            </a:pPr>
            <a:r>
              <a:rPr lang="en-US" sz="2000" dirty="0" smtClean="0">
                <a:solidFill>
                  <a:schemeClr val="tx1">
                    <a:lumMod val="95000"/>
                  </a:schemeClr>
                </a:solidFill>
                <a:effectLst/>
                <a:latin typeface="Arial" pitchFamily="34" charset="0"/>
                <a:ea typeface="+mj-ea"/>
                <a:cs typeface="Arial" pitchFamily="34" charset="0"/>
              </a:rPr>
              <a:t>evolution of our state parks’ legacy, where we are today,</a:t>
            </a:r>
          </a:p>
          <a:p>
            <a:pPr marR="9144">
              <a:spcBef>
                <a:spcPct val="0"/>
              </a:spcBef>
            </a:pPr>
            <a:r>
              <a:rPr lang="en-US" sz="2000" dirty="0" smtClean="0">
                <a:solidFill>
                  <a:schemeClr val="tx1">
                    <a:lumMod val="95000"/>
                  </a:schemeClr>
                </a:solidFill>
                <a:effectLst/>
                <a:latin typeface="Arial" pitchFamily="34" charset="0"/>
                <a:ea typeface="+mj-ea"/>
                <a:cs typeface="Arial" pitchFamily="34" charset="0"/>
              </a:rPr>
              <a:t>and we are headed, we need to look back in our history.</a:t>
            </a:r>
            <a:endParaRPr lang="en-US" sz="2000" dirty="0">
              <a:solidFill>
                <a:schemeClr val="tx1">
                  <a:lumMod val="95000"/>
                </a:schemeClr>
              </a:solidFill>
              <a:effectLst/>
              <a:latin typeface="Arial" pitchFamily="34" charset="0"/>
              <a:ea typeface="+mj-ea"/>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457200" y="268069"/>
            <a:ext cx="4564840"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2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rPr>
              <a:t>A look back at history</a:t>
            </a:r>
            <a:endParaRPr lang="en-US" sz="32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Rounded Rectangle 10"/>
          <p:cNvSpPr/>
          <p:nvPr/>
        </p:nvSpPr>
        <p:spPr>
          <a:xfrm>
            <a:off x="5334000" y="1524000"/>
            <a:ext cx="35052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smtClean="0">
              <a:solidFill>
                <a:schemeClr val="bg1"/>
              </a:solidFill>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2" name="Round Diagonal Corner Rectangle 11"/>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13" name="Round Diagonal Corner Rectangle 12"/>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a:off x="5486400" y="5638800"/>
            <a:ext cx="1600200" cy="990600"/>
          </a:xfrm>
          <a:prstGeom prst="round2DiagRect">
            <a:avLst/>
          </a:prstGeom>
          <a:blipFill>
            <a:blip r:embed="rId8"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Cedar Falls with the water whitened (black and white version).jpg"/>
          <p:cNvPicPr>
            <a:picLocks noChangeAspect="1"/>
          </p:cNvPicPr>
          <p:nvPr/>
        </p:nvPicPr>
        <p:blipFill>
          <a:blip r:embed="rId9" cstate="print"/>
          <a:stretch>
            <a:fillRect/>
          </a:stretch>
        </p:blipFill>
        <p:spPr>
          <a:xfrm>
            <a:off x="804721" y="1524000"/>
            <a:ext cx="3991041" cy="3219592"/>
          </a:xfrm>
          <a:prstGeom prst="roundRect">
            <a:avLst/>
          </a:prstGeom>
          <a:ln w="9525">
            <a:solidFill>
              <a:schemeClr val="tx1">
                <a:lumMod val="85000"/>
              </a:schemeClr>
            </a:solidFill>
          </a:ln>
        </p:spPr>
      </p:pic>
      <p:pic>
        <p:nvPicPr>
          <p:cNvPr id="114689" name="Picture 1" descr="H:\All Photography\Park Photos\Petit Jean State Park\Dr. T. W. Hardison\Dr. T. W. Hardison.jpg"/>
          <p:cNvPicPr>
            <a:picLocks noChangeAspect="1" noChangeArrowheads="1"/>
          </p:cNvPicPr>
          <p:nvPr/>
        </p:nvPicPr>
        <p:blipFill>
          <a:blip r:embed="rId10" cstate="print"/>
          <a:srcRect/>
          <a:stretch>
            <a:fillRect/>
          </a:stretch>
        </p:blipFill>
        <p:spPr bwMode="auto">
          <a:xfrm>
            <a:off x="6324600" y="1905000"/>
            <a:ext cx="1448115" cy="1828800"/>
          </a:xfrm>
          <a:prstGeom prst="rect">
            <a:avLst/>
          </a:prstGeom>
          <a:noFill/>
          <a:ln w="3175">
            <a:solidFill>
              <a:schemeClr val="bg2"/>
            </a:solidFill>
          </a:ln>
        </p:spPr>
      </p:pic>
      <p:sp>
        <p:nvSpPr>
          <p:cNvPr id="17" name="TextBox 16"/>
          <p:cNvSpPr txBox="1"/>
          <p:nvPr/>
        </p:nvSpPr>
        <p:spPr>
          <a:xfrm>
            <a:off x="5943600" y="3790890"/>
            <a:ext cx="2971800" cy="400110"/>
          </a:xfrm>
          <a:prstGeom prst="rect">
            <a:avLst/>
          </a:prstGeom>
          <a:noFill/>
        </p:spPr>
        <p:txBody>
          <a:bodyPr wrap="square" rtlCol="0" anchor="ctr">
            <a:spAutoFit/>
          </a:bodyPr>
          <a:lstStyle/>
          <a:p>
            <a:pPr marL="342900" indent="-342900"/>
            <a:r>
              <a:rPr lang="en-US" sz="2000" b="1" dirty="0" smtClean="0">
                <a:solidFill>
                  <a:schemeClr val="bg1"/>
                </a:solidFill>
                <a:latin typeface="Arial" pitchFamily="34" charset="0"/>
                <a:cs typeface="Arial" pitchFamily="34" charset="0"/>
              </a:rPr>
              <a:t>Dr. T. W. </a:t>
            </a:r>
            <a:r>
              <a:rPr lang="en-US" sz="2000" b="1" dirty="0" err="1" smtClean="0">
                <a:solidFill>
                  <a:schemeClr val="bg1"/>
                </a:solidFill>
                <a:latin typeface="Arial" pitchFamily="34" charset="0"/>
                <a:cs typeface="Arial" pitchFamily="34" charset="0"/>
              </a:rPr>
              <a:t>Hardison</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457200" y="268069"/>
            <a:ext cx="4564840"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2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rPr>
              <a:t>A look back at history</a:t>
            </a:r>
            <a:endParaRPr lang="en-US" sz="32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Rounded Rectangle 10"/>
          <p:cNvSpPr/>
          <p:nvPr/>
        </p:nvSpPr>
        <p:spPr>
          <a:xfrm>
            <a:off x="5410200" y="1524000"/>
            <a:ext cx="35052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itchFamily="34" charset="0"/>
                <a:cs typeface="Arial" pitchFamily="34" charset="0"/>
              </a:rPr>
              <a:t>Act 276 of 1923 authorizes the commissioner of State Lands to accept land donations for state parks and reservations. The area around Cedar Falls is acquired, and the </a:t>
            </a:r>
          </a:p>
          <a:p>
            <a:r>
              <a:rPr lang="en-US" sz="2000" b="1" dirty="0" smtClean="0">
                <a:solidFill>
                  <a:schemeClr val="bg1"/>
                </a:solidFill>
                <a:latin typeface="Arial" pitchFamily="34" charset="0"/>
                <a:cs typeface="Arial" pitchFamily="34" charset="0"/>
              </a:rPr>
              <a:t>park system is born.</a:t>
            </a: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2" name="Round Diagonal Corner Rectangle 11"/>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13" name="Round Diagonal Corner Rectangle 12"/>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p:cNvSpPr/>
          <p:nvPr/>
        </p:nvSpPr>
        <p:spPr>
          <a:xfrm>
            <a:off x="5486400" y="5638800"/>
            <a:ext cx="1600200" cy="990600"/>
          </a:xfrm>
          <a:prstGeom prst="round2DiagRect">
            <a:avLst/>
          </a:prstGeom>
          <a:blipFill>
            <a:blip r:embed="rId8"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85800" y="990600"/>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ea typeface="Cambria Math" pitchFamily="18" charset="0"/>
                <a:cs typeface="Arial" pitchFamily="34" charset="0"/>
              </a:rPr>
              <a:t>1923</a:t>
            </a:r>
            <a:r>
              <a:rPr lang="en-US" sz="3200" dirty="0" smtClean="0">
                <a:solidFill>
                  <a:schemeClr val="tx1">
                    <a:lumMod val="95000"/>
                  </a:schemeClr>
                </a:solidFill>
                <a:latin typeface="Symbol" pitchFamily="18" charset="2"/>
                <a:ea typeface="Tahoma" pitchFamily="34" charset="0"/>
                <a:cs typeface="Tahoma" pitchFamily="34" charset="0"/>
              </a:rPr>
              <a:t> </a:t>
            </a:r>
            <a:r>
              <a:rPr lang="en-US" sz="3200" dirty="0" smtClean="0">
                <a:solidFill>
                  <a:schemeClr val="tx1">
                    <a:lumMod val="95000"/>
                  </a:schemeClr>
                </a:solidFill>
              </a:rPr>
              <a:t>-</a:t>
            </a:r>
            <a:endParaRPr lang="en-US" sz="3200" dirty="0">
              <a:solidFill>
                <a:schemeClr val="tx1">
                  <a:lumMod val="95000"/>
                </a:schemeClr>
              </a:solidFill>
            </a:endParaRPr>
          </a:p>
        </p:txBody>
      </p:sp>
      <p:pic>
        <p:nvPicPr>
          <p:cNvPr id="16" name="Picture 15" descr="Cedar Falls with the water whitened (black and white version).jpg"/>
          <p:cNvPicPr>
            <a:picLocks noChangeAspect="1"/>
          </p:cNvPicPr>
          <p:nvPr/>
        </p:nvPicPr>
        <p:blipFill>
          <a:blip r:embed="rId9" cstate="print"/>
          <a:stretch>
            <a:fillRect/>
          </a:stretch>
        </p:blipFill>
        <p:spPr>
          <a:xfrm>
            <a:off x="381000" y="1524000"/>
            <a:ext cx="4838483" cy="3219592"/>
          </a:xfrm>
          <a:prstGeom prst="roundRect">
            <a:avLst/>
          </a:prstGeom>
          <a:ln w="9525">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1" name="TextBox 10"/>
          <p:cNvSpPr txBox="1"/>
          <p:nvPr/>
        </p:nvSpPr>
        <p:spPr>
          <a:xfrm>
            <a:off x="4876800" y="1676400"/>
            <a:ext cx="4191000" cy="4370427"/>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The state parks are natural </a:t>
            </a:r>
          </a:p>
          <a:p>
            <a:r>
              <a:rPr lang="en-US" sz="2000" dirty="0" smtClean="0">
                <a:solidFill>
                  <a:schemeClr val="tx1">
                    <a:lumMod val="95000"/>
                  </a:schemeClr>
                </a:solidFill>
                <a:latin typeface="Arial" pitchFamily="34" charset="0"/>
                <a:cs typeface="Arial" pitchFamily="34" charset="0"/>
              </a:rPr>
              <a:t>and historic treasures that </a:t>
            </a:r>
          </a:p>
          <a:p>
            <a:r>
              <a:rPr lang="en-US" sz="2000" dirty="0" smtClean="0">
                <a:solidFill>
                  <a:schemeClr val="tx1">
                    <a:lumMod val="95000"/>
                  </a:schemeClr>
                </a:solidFill>
                <a:latin typeface="Arial" pitchFamily="34" charset="0"/>
                <a:cs typeface="Arial" pitchFamily="34" charset="0"/>
              </a:rPr>
              <a:t>belong to each and every</a:t>
            </a:r>
          </a:p>
          <a:p>
            <a:r>
              <a:rPr lang="en-US" sz="2000" dirty="0" smtClean="0">
                <a:solidFill>
                  <a:schemeClr val="tx1">
                    <a:lumMod val="95000"/>
                  </a:schemeClr>
                </a:solidFill>
                <a:latin typeface="Arial" pitchFamily="34" charset="0"/>
                <a:cs typeface="Arial" pitchFamily="34" charset="0"/>
              </a:rPr>
              <a:t>Arkansan... </a:t>
            </a:r>
          </a:p>
          <a:p>
            <a:r>
              <a:rPr lang="en-US" sz="2000" dirty="0" smtClean="0">
                <a:solidFill>
                  <a:schemeClr val="tx1">
                    <a:lumMod val="95000"/>
                  </a:schemeClr>
                </a:solidFill>
                <a:latin typeface="Arial" pitchFamily="34" charset="0"/>
                <a:cs typeface="Arial" pitchFamily="34" charset="0"/>
              </a:rPr>
              <a:t>native and newcomer, </a:t>
            </a:r>
          </a:p>
          <a:p>
            <a:r>
              <a:rPr lang="en-US" sz="2000" dirty="0" smtClean="0">
                <a:solidFill>
                  <a:schemeClr val="tx1">
                    <a:lumMod val="95000"/>
                  </a:schemeClr>
                </a:solidFill>
                <a:latin typeface="Arial" pitchFamily="34" charset="0"/>
                <a:cs typeface="Arial" pitchFamily="34" charset="0"/>
              </a:rPr>
              <a:t>those of us who regularly </a:t>
            </a:r>
          </a:p>
          <a:p>
            <a:r>
              <a:rPr lang="en-US" sz="2000" dirty="0" smtClean="0">
                <a:solidFill>
                  <a:schemeClr val="tx1">
                    <a:lumMod val="95000"/>
                  </a:schemeClr>
                </a:solidFill>
                <a:latin typeface="Arial" pitchFamily="34" charset="0"/>
                <a:cs typeface="Arial" pitchFamily="34" charset="0"/>
              </a:rPr>
              <a:t>visit the parks, and those </a:t>
            </a:r>
          </a:p>
          <a:p>
            <a:r>
              <a:rPr lang="en-US" sz="2000" dirty="0" smtClean="0">
                <a:solidFill>
                  <a:schemeClr val="tx1">
                    <a:lumMod val="95000"/>
                  </a:schemeClr>
                </a:solidFill>
                <a:latin typeface="Arial" pitchFamily="34" charset="0"/>
                <a:cs typeface="Arial" pitchFamily="34" charset="0"/>
              </a:rPr>
              <a:t>who have never stepped </a:t>
            </a:r>
          </a:p>
          <a:p>
            <a:r>
              <a:rPr lang="en-US" sz="2000" dirty="0" smtClean="0">
                <a:solidFill>
                  <a:schemeClr val="tx1">
                    <a:lumMod val="95000"/>
                  </a:schemeClr>
                </a:solidFill>
                <a:latin typeface="Arial" pitchFamily="34" charset="0"/>
                <a:cs typeface="Arial" pitchFamily="34" charset="0"/>
              </a:rPr>
              <a:t>foot in one. </a:t>
            </a:r>
          </a:p>
          <a:p>
            <a:endParaRPr lang="en-US" sz="2000" dirty="0" smtClean="0">
              <a:solidFill>
                <a:schemeClr val="tx1">
                  <a:lumMod val="95000"/>
                </a:schemeClr>
              </a:solidFill>
              <a:latin typeface="Arial" pitchFamily="34" charset="0"/>
              <a:cs typeface="Arial" pitchFamily="34" charset="0"/>
            </a:endParaRPr>
          </a:p>
          <a:p>
            <a:r>
              <a:rPr lang="en-US" sz="2000" dirty="0" smtClean="0">
                <a:solidFill>
                  <a:schemeClr val="tx1">
                    <a:lumMod val="95000"/>
                  </a:schemeClr>
                </a:solidFill>
                <a:latin typeface="Arial" pitchFamily="34" charset="0"/>
                <a:cs typeface="Arial" pitchFamily="34" charset="0"/>
              </a:rPr>
              <a:t>Simply put, Arkansas’s </a:t>
            </a:r>
          </a:p>
          <a:p>
            <a:r>
              <a:rPr lang="en-US" sz="2000" dirty="0" smtClean="0">
                <a:solidFill>
                  <a:schemeClr val="tx1">
                    <a:lumMod val="95000"/>
                  </a:schemeClr>
                </a:solidFill>
                <a:latin typeface="Arial" pitchFamily="34" charset="0"/>
                <a:cs typeface="Arial" pitchFamily="34" charset="0"/>
              </a:rPr>
              <a:t>state parks are</a:t>
            </a:r>
          </a:p>
          <a:p>
            <a:r>
              <a:rPr lang="en-US" sz="2000" dirty="0" smtClean="0">
                <a:solidFill>
                  <a:schemeClr val="tx1">
                    <a:lumMod val="95000"/>
                  </a:schemeClr>
                </a:solidFill>
                <a:latin typeface="Arial" pitchFamily="34" charset="0"/>
                <a:cs typeface="Arial" pitchFamily="34" charset="0"/>
              </a:rPr>
              <a:t>“your” state parks.</a:t>
            </a:r>
          </a:p>
          <a:p>
            <a:endParaRPr lang="en-US" dirty="0">
              <a:latin typeface="Arial" pitchFamily="34" charset="0"/>
              <a:cs typeface="Arial" pitchFamily="34" charset="0"/>
            </a:endParaRPr>
          </a:p>
        </p:txBody>
      </p:sp>
      <p:pic>
        <p:nvPicPr>
          <p:cNvPr id="3076" name="Picture 4" descr="H:\All Photography\Park Photos\Petit Jean State Park\Cedar Falls (Petit Jean State Park)\Petit Jean 03.jpg"/>
          <p:cNvPicPr>
            <a:picLocks noChangeAspect="1" noChangeArrowheads="1"/>
          </p:cNvPicPr>
          <p:nvPr/>
        </p:nvPicPr>
        <p:blipFill>
          <a:blip r:embed="rId4" cstate="screen"/>
          <a:srcRect/>
          <a:stretch>
            <a:fillRect/>
          </a:stretch>
        </p:blipFill>
        <p:spPr bwMode="auto">
          <a:xfrm>
            <a:off x="762000" y="892139"/>
            <a:ext cx="3861179" cy="5813461"/>
          </a:xfrm>
          <a:prstGeom prst="rect">
            <a:avLst/>
          </a:prstGeom>
          <a:noFill/>
          <a:ln w="3175">
            <a:solidFill>
              <a:schemeClr val="tx1"/>
            </a:solidFill>
          </a:ln>
        </p:spPr>
      </p:pic>
      <p:sp>
        <p:nvSpPr>
          <p:cNvPr id="6" name="TextBox 5"/>
          <p:cNvSpPr txBox="1"/>
          <p:nvPr/>
        </p:nvSpPr>
        <p:spPr>
          <a:xfrm>
            <a:off x="4648200" y="6197025"/>
            <a:ext cx="1867819" cy="523220"/>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Cedar Falls, </a:t>
            </a:r>
          </a:p>
          <a:p>
            <a:r>
              <a:rPr lang="en-US" sz="1400" dirty="0" smtClean="0">
                <a:solidFill>
                  <a:schemeClr val="tx1">
                    <a:lumMod val="95000"/>
                  </a:schemeClr>
                </a:solidFill>
                <a:latin typeface="Arial" pitchFamily="34" charset="0"/>
                <a:cs typeface="Arial" pitchFamily="34" charset="0"/>
              </a:rPr>
              <a:t>Petit Jean State Park</a:t>
            </a:r>
            <a:endParaRPr lang="en-US" sz="14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8686800" cy="914400"/>
          </a:xfrm>
        </p:spPr>
        <p:txBody>
          <a:bodyPr/>
          <a:lstStyle/>
          <a:p>
            <a:r>
              <a:rPr lang="en-US" sz="3200" cap="none" dirty="0" smtClean="0">
                <a:solidFill>
                  <a:schemeClr val="tx1">
                    <a:lumMod val="85000"/>
                  </a:schemeClr>
                </a:solidFill>
                <a:effectLst/>
                <a:latin typeface="Arial" pitchFamily="34" charset="0"/>
                <a:cs typeface="Arial" pitchFamily="34" charset="0"/>
              </a:rPr>
              <a:t>A look back at history</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85800" y="990600"/>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ea typeface="Cambria Math" pitchFamily="18" charset="0"/>
                <a:cs typeface="Arial" pitchFamily="34" charset="0"/>
              </a:rPr>
              <a:t>1927</a:t>
            </a:r>
            <a:r>
              <a:rPr lang="en-US" sz="3200" dirty="0" smtClean="0">
                <a:solidFill>
                  <a:schemeClr val="tx1">
                    <a:lumMod val="95000"/>
                  </a:schemeClr>
                </a:solidFill>
                <a:latin typeface="Symbol" pitchFamily="18" charset="2"/>
                <a:ea typeface="Tahoma" pitchFamily="34" charset="0"/>
                <a:cs typeface="Tahoma" pitchFamily="34" charset="0"/>
              </a:rPr>
              <a:t> </a:t>
            </a:r>
            <a:r>
              <a:rPr lang="en-US" sz="3200" dirty="0" smtClean="0">
                <a:solidFill>
                  <a:schemeClr val="tx1">
                    <a:lumMod val="95000"/>
                  </a:schemeClr>
                </a:solidFill>
              </a:rPr>
              <a:t>-</a:t>
            </a:r>
            <a:endParaRPr lang="en-US" sz="3200" dirty="0">
              <a:solidFill>
                <a:schemeClr val="tx1">
                  <a:lumMod val="95000"/>
                </a:schemeClr>
              </a:solidFill>
            </a:endParaRPr>
          </a:p>
        </p:txBody>
      </p:sp>
      <p:sp>
        <p:nvSpPr>
          <p:cNvPr id="28" name="Rounded Rectangle 27"/>
          <p:cNvSpPr/>
          <p:nvPr/>
        </p:nvSpPr>
        <p:spPr>
          <a:xfrm>
            <a:off x="304800" y="1524000"/>
            <a:ext cx="4876800" cy="35052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334000" y="1524000"/>
            <a:ext cx="3581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486400" y="1944231"/>
            <a:ext cx="3276600" cy="2246769"/>
          </a:xfrm>
          <a:prstGeom prst="rect">
            <a:avLst/>
          </a:prstGeom>
          <a:noFill/>
        </p:spPr>
        <p:txBody>
          <a:bodyPr wrap="square" rtlCol="0" anchor="ctr">
            <a:spAutoFit/>
          </a:bodyPr>
          <a:lstStyle/>
          <a:p>
            <a:pPr marL="342900" indent="-342900"/>
            <a:r>
              <a:rPr lang="en-US" b="1" dirty="0" smtClean="0"/>
              <a:t>	</a:t>
            </a:r>
            <a:r>
              <a:rPr lang="en-US" sz="2000" b="1" dirty="0" smtClean="0">
                <a:solidFill>
                  <a:schemeClr val="bg1"/>
                </a:solidFill>
                <a:latin typeface="Arial" pitchFamily="34" charset="0"/>
                <a:cs typeface="Arial" pitchFamily="34" charset="0"/>
              </a:rPr>
              <a:t>The Flood of ’27,    </a:t>
            </a:r>
          </a:p>
          <a:p>
            <a:pPr marL="342900" indent="-342900"/>
            <a:r>
              <a:rPr lang="en-US" sz="2000" b="1" dirty="0" smtClean="0">
                <a:solidFill>
                  <a:schemeClr val="bg1"/>
                </a:solidFill>
                <a:latin typeface="Arial" pitchFamily="34" charset="0"/>
                <a:cs typeface="Arial" pitchFamily="34" charset="0"/>
              </a:rPr>
              <a:t>	the disastrous lower Mississippi Valley flood, sets a new benchmark to which all later floods will</a:t>
            </a:r>
          </a:p>
          <a:p>
            <a:pPr marL="342900" indent="-342900"/>
            <a:r>
              <a:rPr lang="en-US" sz="2000" b="1" dirty="0" smtClean="0">
                <a:solidFill>
                  <a:schemeClr val="bg1"/>
                </a:solidFill>
                <a:latin typeface="Arial" pitchFamily="34" charset="0"/>
                <a:cs typeface="Arial" pitchFamily="34" charset="0"/>
              </a:rPr>
              <a:t>	be compared.</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2000" y="990600"/>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1927</a:t>
            </a:r>
            <a:r>
              <a:rPr lang="en-US" sz="3200" dirty="0" smtClean="0">
                <a:solidFill>
                  <a:schemeClr val="tx1">
                    <a:lumMod val="95000"/>
                  </a:schemeClr>
                </a:solidFill>
              </a:rPr>
              <a:t> - </a:t>
            </a:r>
            <a:endParaRPr lang="en-US" sz="3200" dirty="0">
              <a:solidFill>
                <a:schemeClr val="tx1">
                  <a:lumMod val="95000"/>
                </a:schemeClr>
              </a:solidFill>
            </a:endParaRPr>
          </a:p>
        </p:txBody>
      </p:sp>
      <p:sp>
        <p:nvSpPr>
          <p:cNvPr id="28" name="Rounded Rectangle 27"/>
          <p:cNvSpPr/>
          <p:nvPr/>
        </p:nvSpPr>
        <p:spPr>
          <a:xfrm>
            <a:off x="533400" y="1524000"/>
            <a:ext cx="4876800" cy="35052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5240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562600" y="2362200"/>
            <a:ext cx="3124200" cy="1631216"/>
          </a:xfrm>
          <a:prstGeom prst="rect">
            <a:avLst/>
          </a:prstGeom>
          <a:noFill/>
        </p:spPr>
        <p:txBody>
          <a:bodyPr wrap="square" rtlCol="0" anchor="ctr">
            <a:spAutoFit/>
          </a:bodyPr>
          <a:lstStyle/>
          <a:p>
            <a:pPr marL="342900" indent="-342900"/>
            <a:r>
              <a:rPr lang="en-US" b="1" dirty="0" smtClean="0"/>
              <a:t>	</a:t>
            </a:r>
            <a:r>
              <a:rPr lang="en-US" sz="2000" b="1" dirty="0" smtClean="0">
                <a:solidFill>
                  <a:schemeClr val="bg1"/>
                </a:solidFill>
                <a:latin typeface="Arial" pitchFamily="34" charset="0"/>
                <a:cs typeface="Arial" pitchFamily="34" charset="0"/>
              </a:rPr>
              <a:t>Charles Lindbergh completes his first solo, non-stop flight across the Atlantic.</a:t>
            </a:r>
          </a:p>
          <a:p>
            <a:pPr marL="342900" indent="-342900"/>
            <a:endParaRPr lang="en-US" sz="2000" b="1"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2000" y="990600"/>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1927</a:t>
            </a:r>
            <a:r>
              <a:rPr lang="en-US" sz="3200" dirty="0" smtClean="0">
                <a:solidFill>
                  <a:schemeClr val="tx1">
                    <a:lumMod val="95000"/>
                  </a:schemeClr>
                </a:solidFill>
              </a:rPr>
              <a:t> - </a:t>
            </a:r>
            <a:endParaRPr lang="en-US" sz="3200" dirty="0">
              <a:solidFill>
                <a:schemeClr val="tx1">
                  <a:lumMod val="95000"/>
                </a:schemeClr>
              </a:solidFill>
            </a:endParaRPr>
          </a:p>
        </p:txBody>
      </p:sp>
      <p:sp>
        <p:nvSpPr>
          <p:cNvPr id="28" name="Rounded Rectangle 27"/>
          <p:cNvSpPr/>
          <p:nvPr/>
        </p:nvSpPr>
        <p:spPr>
          <a:xfrm>
            <a:off x="533400" y="1524000"/>
            <a:ext cx="4876800" cy="35052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5240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91200" y="1752600"/>
            <a:ext cx="3124200" cy="3170099"/>
          </a:xfrm>
          <a:prstGeom prst="rect">
            <a:avLst/>
          </a:prstGeom>
          <a:noFill/>
        </p:spPr>
        <p:txBody>
          <a:bodyPr wrap="square" rtlCol="0" anchor="ctr">
            <a:spAutoFit/>
          </a:bodyPr>
          <a:lstStyle/>
          <a:p>
            <a:pPr marL="342900" indent="-342900"/>
            <a:r>
              <a:rPr lang="en-US" b="1" dirty="0" smtClean="0"/>
              <a:t>	</a:t>
            </a:r>
            <a:r>
              <a:rPr lang="en-US" sz="2000" b="1" dirty="0" smtClean="0">
                <a:solidFill>
                  <a:schemeClr val="bg1"/>
                </a:solidFill>
                <a:latin typeface="Arial" pitchFamily="34" charset="0"/>
                <a:cs typeface="Arial" pitchFamily="34" charset="0"/>
              </a:rPr>
              <a:t>Babe Ruth hit his 60th homerun of </a:t>
            </a:r>
          </a:p>
          <a:p>
            <a:pPr marL="342900" indent="-342900"/>
            <a:r>
              <a:rPr lang="en-US" sz="2000" b="1" dirty="0" smtClean="0">
                <a:solidFill>
                  <a:schemeClr val="bg1"/>
                </a:solidFill>
                <a:latin typeface="Arial" pitchFamily="34" charset="0"/>
                <a:cs typeface="Arial" pitchFamily="34" charset="0"/>
              </a:rPr>
              <a:t>	the season off </a:t>
            </a:r>
          </a:p>
          <a:p>
            <a:pPr marL="342900" indent="-342900"/>
            <a:r>
              <a:rPr lang="en-US" sz="2000" b="1" dirty="0" smtClean="0">
                <a:solidFill>
                  <a:schemeClr val="bg1"/>
                </a:solidFill>
                <a:latin typeface="Arial" pitchFamily="34" charset="0"/>
                <a:cs typeface="Arial" pitchFamily="34" charset="0"/>
              </a:rPr>
              <a:t>	Tom Zachary in Yankee Stadium, </a:t>
            </a:r>
          </a:p>
          <a:p>
            <a:pPr marL="342900" indent="-342900"/>
            <a:r>
              <a:rPr lang="en-US" sz="2000" b="1" dirty="0" smtClean="0">
                <a:solidFill>
                  <a:schemeClr val="bg1"/>
                </a:solidFill>
                <a:latin typeface="Arial" pitchFamily="34" charset="0"/>
                <a:cs typeface="Arial" pitchFamily="34" charset="0"/>
              </a:rPr>
              <a:t>	breaking his own Major League Baseball record.</a:t>
            </a:r>
          </a:p>
          <a:p>
            <a:pPr marL="342900" indent="-342900"/>
            <a:endParaRPr lang="en-US" sz="2000" b="1" dirty="0" smtClean="0">
              <a:solidFill>
                <a:schemeClr val="bg1"/>
              </a:solidFill>
            </a:endParaRPr>
          </a:p>
          <a:p>
            <a:pPr marL="342900" indent="-342900"/>
            <a:endParaRPr lang="en-US" sz="2000" b="1"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2000" y="990600"/>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1927 </a:t>
            </a:r>
            <a:r>
              <a:rPr lang="en-US" sz="3200" dirty="0" smtClean="0">
                <a:solidFill>
                  <a:schemeClr val="tx1">
                    <a:lumMod val="95000"/>
                  </a:schemeClr>
                </a:solidFill>
              </a:rPr>
              <a:t>- </a:t>
            </a:r>
            <a:endParaRPr lang="en-US" sz="3200" dirty="0">
              <a:solidFill>
                <a:schemeClr val="tx1">
                  <a:lumMod val="95000"/>
                </a:schemeClr>
              </a:solidFill>
            </a:endParaRPr>
          </a:p>
        </p:txBody>
      </p:sp>
      <p:sp>
        <p:nvSpPr>
          <p:cNvPr id="28" name="Rounded Rectangle 27"/>
          <p:cNvSpPr/>
          <p:nvPr/>
        </p:nvSpPr>
        <p:spPr>
          <a:xfrm>
            <a:off x="533400" y="1524000"/>
            <a:ext cx="4876800" cy="35052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524000"/>
            <a:ext cx="35052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943600" y="2445603"/>
            <a:ext cx="3657600" cy="830997"/>
          </a:xfrm>
          <a:prstGeom prst="rect">
            <a:avLst/>
          </a:prstGeom>
          <a:noFill/>
        </p:spPr>
        <p:txBody>
          <a:bodyPr wrap="square" rtlCol="0" anchor="ctr">
            <a:spAutoFit/>
          </a:bodyPr>
          <a:lstStyle/>
          <a:p>
            <a:pPr marL="342900" indent="-342900"/>
            <a:r>
              <a:rPr lang="en-US" sz="4800" b="1" dirty="0" smtClean="0"/>
              <a:t>	</a:t>
            </a:r>
            <a:r>
              <a:rPr lang="en-US" sz="2000" b="1" dirty="0" smtClean="0">
                <a:solidFill>
                  <a:schemeClr val="bg1"/>
                </a:solidFill>
                <a:latin typeface="Arial" pitchFamily="34" charset="0"/>
                <a:cs typeface="Arial" pitchFamily="34" charset="0"/>
              </a:rPr>
              <a:t>Act 172 of 1927 </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762000"/>
            <a:ext cx="37338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Act 172 of 1927 - </a:t>
            </a:r>
            <a:endParaRPr lang="en-US" sz="3200" dirty="0">
              <a:solidFill>
                <a:schemeClr val="tx1">
                  <a:lumMod val="95000"/>
                </a:schemeClr>
              </a:solidFill>
              <a:latin typeface="Arial" pitchFamily="34" charset="0"/>
              <a:cs typeface="Arial" pitchFamily="34" charset="0"/>
            </a:endParaRPr>
          </a:p>
        </p:txBody>
      </p:sp>
      <p:sp>
        <p:nvSpPr>
          <p:cNvPr id="13" name="Rounded Rectangle 12"/>
          <p:cNvSpPr/>
          <p:nvPr/>
        </p:nvSpPr>
        <p:spPr>
          <a:xfrm>
            <a:off x="990600" y="1447800"/>
            <a:ext cx="7162800" cy="34290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143000" y="1426726"/>
            <a:ext cx="6858000" cy="3754874"/>
          </a:xfrm>
          <a:prstGeom prst="rect">
            <a:avLst/>
          </a:prstGeom>
          <a:noFill/>
        </p:spPr>
        <p:txBody>
          <a:bodyPr wrap="square" rtlCol="0">
            <a:spAutoFit/>
          </a:bodyPr>
          <a:lstStyle/>
          <a:p>
            <a:r>
              <a:rPr lang="en-US" sz="2200" b="1" dirty="0" smtClean="0">
                <a:solidFill>
                  <a:schemeClr val="bg1"/>
                </a:solidFill>
                <a:latin typeface="Arial" pitchFamily="34" charset="0"/>
                <a:cs typeface="Arial" pitchFamily="34" charset="0"/>
              </a:rPr>
              <a:t>… to </a:t>
            </a:r>
            <a:r>
              <a:rPr lang="en-US" sz="2200" b="1" dirty="0" smtClean="0">
                <a:ln>
                  <a:solidFill>
                    <a:schemeClr val="bg2"/>
                  </a:solidFill>
                </a:ln>
                <a:solidFill>
                  <a:srgbClr val="FFC000"/>
                </a:solidFill>
                <a:latin typeface="Arial" pitchFamily="34" charset="0"/>
                <a:cs typeface="Arial" pitchFamily="34" charset="0"/>
              </a:rPr>
              <a:t>protect</a:t>
            </a:r>
            <a:r>
              <a:rPr lang="en-US" sz="2200" b="1" dirty="0" smtClean="0">
                <a:solidFill>
                  <a:schemeClr val="bg1"/>
                </a:solidFill>
                <a:latin typeface="Arial" pitchFamily="34" charset="0"/>
                <a:cs typeface="Arial" pitchFamily="34" charset="0"/>
              </a:rPr>
              <a:t> and </a:t>
            </a:r>
            <a:r>
              <a:rPr lang="en-US" sz="2200" b="1" dirty="0" smtClean="0">
                <a:ln>
                  <a:solidFill>
                    <a:schemeClr val="bg2"/>
                  </a:solidFill>
                </a:ln>
                <a:solidFill>
                  <a:srgbClr val="FFC000"/>
                </a:solidFill>
                <a:latin typeface="Arial" pitchFamily="34" charset="0"/>
                <a:cs typeface="Arial" pitchFamily="34" charset="0"/>
              </a:rPr>
              <a:t>preserve</a:t>
            </a:r>
            <a:r>
              <a:rPr lang="en-US" sz="2200" b="1" dirty="0" smtClean="0">
                <a:solidFill>
                  <a:schemeClr val="bg1"/>
                </a:solidFill>
                <a:latin typeface="Arial" pitchFamily="34" charset="0"/>
                <a:cs typeface="Arial" pitchFamily="34" charset="0"/>
              </a:rPr>
              <a:t> in its original habitat and native beauty the flora, fauna, and wildlife therein and preserve the same for all </a:t>
            </a:r>
            <a:r>
              <a:rPr lang="en-US" sz="2200" b="1" dirty="0" smtClean="0">
                <a:ln>
                  <a:solidFill>
                    <a:schemeClr val="bg2"/>
                  </a:solidFill>
                </a:ln>
                <a:solidFill>
                  <a:srgbClr val="FFC000"/>
                </a:solidFill>
                <a:latin typeface="Arial" pitchFamily="34" charset="0"/>
                <a:cs typeface="Arial" pitchFamily="34" charset="0"/>
              </a:rPr>
              <a:t>future generations</a:t>
            </a:r>
            <a:r>
              <a:rPr lang="en-US" sz="2200" b="1" dirty="0" smtClean="0">
                <a:solidFill>
                  <a:schemeClr val="bg1"/>
                </a:solidFill>
                <a:latin typeface="Arial" pitchFamily="34" charset="0"/>
                <a:cs typeface="Arial" pitchFamily="34" charset="0"/>
              </a:rPr>
              <a:t>, thereby promoting </a:t>
            </a:r>
            <a:r>
              <a:rPr lang="en-US" sz="2200" b="1" dirty="0" smtClean="0">
                <a:ln>
                  <a:solidFill>
                    <a:schemeClr val="bg2"/>
                  </a:solidFill>
                </a:ln>
                <a:solidFill>
                  <a:srgbClr val="FFC000"/>
                </a:solidFill>
                <a:latin typeface="Arial" pitchFamily="34" charset="0"/>
                <a:cs typeface="Arial" pitchFamily="34" charset="0"/>
              </a:rPr>
              <a:t>health</a:t>
            </a:r>
            <a:r>
              <a:rPr lang="en-US" sz="2200" b="1" dirty="0" smtClean="0">
                <a:solidFill>
                  <a:schemeClr val="bg1"/>
                </a:solidFill>
                <a:latin typeface="Arial" pitchFamily="34" charset="0"/>
                <a:cs typeface="Arial" pitchFamily="34" charset="0"/>
              </a:rPr>
              <a:t> and </a:t>
            </a:r>
            <a:r>
              <a:rPr lang="en-US" sz="2200" b="1" dirty="0" smtClean="0">
                <a:ln>
                  <a:solidFill>
                    <a:schemeClr val="bg2"/>
                  </a:solidFill>
                </a:ln>
                <a:solidFill>
                  <a:srgbClr val="FFC000"/>
                </a:solidFill>
                <a:latin typeface="Arial" pitchFamily="34" charset="0"/>
                <a:cs typeface="Arial" pitchFamily="34" charset="0"/>
              </a:rPr>
              <a:t>pleasure</a:t>
            </a:r>
            <a:r>
              <a:rPr lang="en-US" sz="2200" b="1" dirty="0" smtClean="0">
                <a:solidFill>
                  <a:schemeClr val="bg1"/>
                </a:solidFill>
                <a:latin typeface="Arial" pitchFamily="34" charset="0"/>
                <a:cs typeface="Arial" pitchFamily="34" charset="0"/>
              </a:rPr>
              <a:t> through recreational places, resorts and scenic playgrounds for the people of the State and to </a:t>
            </a:r>
            <a:r>
              <a:rPr lang="en-US" sz="2200" b="1" dirty="0" smtClean="0">
                <a:ln>
                  <a:solidFill>
                    <a:schemeClr val="bg2"/>
                  </a:solidFill>
                </a:ln>
                <a:solidFill>
                  <a:srgbClr val="FFC000"/>
                </a:solidFill>
                <a:latin typeface="Arial" pitchFamily="34" charset="0"/>
                <a:cs typeface="Arial" pitchFamily="34" charset="0"/>
              </a:rPr>
              <a:t>attract visitors, </a:t>
            </a:r>
            <a:r>
              <a:rPr lang="en-US" sz="2200" b="1" dirty="0" err="1" smtClean="0">
                <a:ln>
                  <a:solidFill>
                    <a:schemeClr val="bg2"/>
                  </a:solidFill>
                </a:ln>
                <a:solidFill>
                  <a:srgbClr val="FFC000"/>
                </a:solidFill>
                <a:latin typeface="Arial" pitchFamily="34" charset="0"/>
                <a:cs typeface="Arial" pitchFamily="34" charset="0"/>
              </a:rPr>
              <a:t>homeseekers</a:t>
            </a:r>
            <a:r>
              <a:rPr lang="en-US" sz="2200" b="1" dirty="0" smtClean="0">
                <a:ln>
                  <a:solidFill>
                    <a:schemeClr val="bg2"/>
                  </a:solidFill>
                </a:ln>
                <a:solidFill>
                  <a:srgbClr val="FFC000"/>
                </a:solidFill>
                <a:latin typeface="Arial" pitchFamily="34" charset="0"/>
                <a:cs typeface="Arial" pitchFamily="34" charset="0"/>
              </a:rPr>
              <a:t> and tourists </a:t>
            </a:r>
            <a:r>
              <a:rPr lang="en-US" sz="2200" b="1" dirty="0" smtClean="0">
                <a:solidFill>
                  <a:schemeClr val="bg1"/>
                </a:solidFill>
                <a:latin typeface="Arial" pitchFamily="34" charset="0"/>
                <a:cs typeface="Arial" pitchFamily="34" charset="0"/>
              </a:rPr>
              <a:t>to the State and to provide places of </a:t>
            </a:r>
            <a:r>
              <a:rPr lang="en-US" sz="2200" b="1" dirty="0" smtClean="0">
                <a:ln>
                  <a:solidFill>
                    <a:schemeClr val="bg2"/>
                  </a:solidFill>
                </a:ln>
                <a:solidFill>
                  <a:srgbClr val="FFC000"/>
                </a:solidFill>
                <a:latin typeface="Arial" pitchFamily="34" charset="0"/>
                <a:cs typeface="Arial" pitchFamily="34" charset="0"/>
              </a:rPr>
              <a:t>recreation </a:t>
            </a:r>
            <a:r>
              <a:rPr lang="en-US" sz="2200" b="1" dirty="0" smtClean="0">
                <a:solidFill>
                  <a:schemeClr val="bg1"/>
                </a:solidFill>
                <a:latin typeface="Arial" pitchFamily="34" charset="0"/>
                <a:cs typeface="Arial" pitchFamily="34" charset="0"/>
              </a:rPr>
              <a:t>and pleasure for them, and to increase the </a:t>
            </a:r>
            <a:r>
              <a:rPr lang="en-US" sz="2200" b="1" dirty="0" smtClean="0">
                <a:ln>
                  <a:solidFill>
                    <a:schemeClr val="bg2"/>
                  </a:solidFill>
                </a:ln>
                <a:solidFill>
                  <a:srgbClr val="FFC000"/>
                </a:solidFill>
                <a:latin typeface="Arial" pitchFamily="34" charset="0"/>
                <a:cs typeface="Arial" pitchFamily="34" charset="0"/>
              </a:rPr>
              <a:t>wealth </a:t>
            </a:r>
            <a:r>
              <a:rPr lang="en-US" sz="2200" b="1" dirty="0" smtClean="0">
                <a:solidFill>
                  <a:schemeClr val="bg1"/>
                </a:solidFill>
                <a:latin typeface="Arial" pitchFamily="34" charset="0"/>
                <a:cs typeface="Arial" pitchFamily="34" charset="0"/>
              </a:rPr>
              <a:t>and </a:t>
            </a:r>
            <a:r>
              <a:rPr lang="en-US" sz="2200" b="1" dirty="0" smtClean="0">
                <a:ln>
                  <a:solidFill>
                    <a:schemeClr val="bg2"/>
                  </a:solidFill>
                </a:ln>
                <a:solidFill>
                  <a:srgbClr val="FFC000"/>
                </a:solidFill>
                <a:latin typeface="Arial" pitchFamily="34" charset="0"/>
                <a:cs typeface="Arial" pitchFamily="34" charset="0"/>
              </a:rPr>
              <a:t>revenue</a:t>
            </a:r>
            <a:r>
              <a:rPr lang="en-US" sz="2200" b="1" dirty="0" smtClean="0">
                <a:solidFill>
                  <a:schemeClr val="bg1"/>
                </a:solidFill>
                <a:latin typeface="Arial" pitchFamily="34" charset="0"/>
                <a:cs typeface="Arial" pitchFamily="34" charset="0"/>
              </a:rPr>
              <a:t> of our State by means of such parks.</a:t>
            </a:r>
            <a:endParaRPr lang="en-US" sz="2200" dirty="0" smtClean="0">
              <a:solidFill>
                <a:schemeClr val="bg1"/>
              </a:solidFill>
              <a:latin typeface="Arial" pitchFamily="34" charset="0"/>
              <a:cs typeface="Arial" pitchFamily="34" charset="0"/>
            </a:endParaRPr>
          </a:p>
          <a:p>
            <a:endParaRPr lang="en-US" dirty="0"/>
          </a:p>
        </p:txBody>
      </p:sp>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685800"/>
            <a:ext cx="5867400" cy="646331"/>
          </a:xfrm>
          <a:prstGeom prst="rect">
            <a:avLst/>
          </a:prstGeom>
          <a:noFill/>
        </p:spPr>
        <p:txBody>
          <a:bodyPr wrap="square" rtlCol="0">
            <a:spAutoFit/>
          </a:bodyPr>
          <a:lstStyle/>
          <a:p>
            <a:r>
              <a:rPr lang="en-US" sz="3600" dirty="0" smtClean="0">
                <a:solidFill>
                  <a:schemeClr val="tx1">
                    <a:lumMod val="95000"/>
                  </a:schemeClr>
                </a:solidFill>
                <a:latin typeface="Arial" pitchFamily="34" charset="0"/>
                <a:cs typeface="Arial" pitchFamily="34" charset="0"/>
              </a:rPr>
              <a:t>Then…Act 57 of 1929 - </a:t>
            </a:r>
            <a:endParaRPr lang="en-US" sz="3600" dirty="0">
              <a:solidFill>
                <a:schemeClr val="tx1">
                  <a:lumMod val="95000"/>
                </a:schemeClr>
              </a:solidFill>
              <a:latin typeface="Arial" pitchFamily="34" charset="0"/>
              <a:cs typeface="Arial" pitchFamily="34" charset="0"/>
            </a:endParaRPr>
          </a:p>
        </p:txBody>
      </p:sp>
      <p:sp>
        <p:nvSpPr>
          <p:cNvPr id="13" name="Rounded Rectangle 12"/>
          <p:cNvSpPr/>
          <p:nvPr/>
        </p:nvSpPr>
        <p:spPr>
          <a:xfrm>
            <a:off x="990600" y="1371600"/>
            <a:ext cx="7162800" cy="34290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14400" y="1371600"/>
            <a:ext cx="7315200" cy="3754874"/>
          </a:xfrm>
          <a:prstGeom prst="rect">
            <a:avLst/>
          </a:prstGeom>
          <a:noFill/>
        </p:spPr>
        <p:txBody>
          <a:bodyPr wrap="square" rtlCol="0">
            <a:spAutoFit/>
          </a:bodyPr>
          <a:lstStyle/>
          <a:p>
            <a:pPr marL="342900" indent="-342900"/>
            <a:r>
              <a:rPr lang="en-US" sz="2000" b="1" dirty="0" smtClean="0"/>
              <a:t>	</a:t>
            </a:r>
            <a:r>
              <a:rPr lang="en-US" sz="2200" b="1" dirty="0" smtClean="0">
                <a:solidFill>
                  <a:schemeClr val="bg1"/>
                </a:solidFill>
                <a:latin typeface="Arial" pitchFamily="34" charset="0"/>
                <a:cs typeface="Arial" pitchFamily="34" charset="0"/>
              </a:rPr>
              <a:t>The purpose of this Act is hereby declared to be, by reason of the </a:t>
            </a:r>
            <a:r>
              <a:rPr lang="en-US" sz="2200" b="1" dirty="0" smtClean="0">
                <a:ln>
                  <a:solidFill>
                    <a:schemeClr val="bg2"/>
                  </a:solidFill>
                </a:ln>
                <a:solidFill>
                  <a:srgbClr val="FFCC00"/>
                </a:solidFill>
                <a:latin typeface="Arial" pitchFamily="34" charset="0"/>
                <a:cs typeface="Arial" pitchFamily="34" charset="0"/>
              </a:rPr>
              <a:t>historical interest </a:t>
            </a:r>
            <a:r>
              <a:rPr lang="en-US" sz="2200" b="1" dirty="0" smtClean="0">
                <a:solidFill>
                  <a:schemeClr val="bg1"/>
                </a:solidFill>
                <a:latin typeface="Arial" pitchFamily="34" charset="0"/>
                <a:cs typeface="Arial" pitchFamily="34" charset="0"/>
              </a:rPr>
              <a:t>in </a:t>
            </a:r>
          </a:p>
          <a:p>
            <a:pPr marL="342900" indent="-342900"/>
            <a:r>
              <a:rPr lang="en-US" sz="2200" b="1" dirty="0" smtClean="0">
                <a:solidFill>
                  <a:schemeClr val="bg1"/>
                </a:solidFill>
                <a:latin typeface="Arial" pitchFamily="34" charset="0"/>
                <a:cs typeface="Arial" pitchFamily="34" charset="0"/>
              </a:rPr>
              <a:t>	Arkansas Post, the preservation of things historical, to protect, build, and rebuild, maintain, and beautify this famous  historic </a:t>
            </a:r>
            <a:r>
              <a:rPr lang="en-US" sz="2200" b="1" dirty="0" smtClean="0">
                <a:ln>
                  <a:solidFill>
                    <a:schemeClr val="bg2"/>
                  </a:solidFill>
                </a:ln>
                <a:solidFill>
                  <a:srgbClr val="FFCC00"/>
                </a:solidFill>
                <a:latin typeface="Arial" pitchFamily="34" charset="0"/>
                <a:cs typeface="Arial" pitchFamily="34" charset="0"/>
              </a:rPr>
              <a:t>spot for future generations</a:t>
            </a:r>
            <a:r>
              <a:rPr lang="en-US" sz="2200" b="1" dirty="0" smtClean="0">
                <a:solidFill>
                  <a:schemeClr val="bg1"/>
                </a:solidFill>
                <a:latin typeface="Arial" pitchFamily="34" charset="0"/>
                <a:cs typeface="Arial" pitchFamily="34" charset="0"/>
              </a:rPr>
              <a:t>, thereby promotion health and pleasure providing a recreation place, resort, and playground for         the people of the State and to attract visitors     and tourists to the State.</a:t>
            </a:r>
          </a:p>
          <a:p>
            <a:endParaRPr lang="en-US" dirty="0"/>
          </a:p>
        </p:txBody>
      </p:sp>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863025"/>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1933 -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562600" y="2438400"/>
            <a:ext cx="3276600" cy="1015663"/>
          </a:xfrm>
          <a:prstGeom prst="rect">
            <a:avLst/>
          </a:prstGeom>
          <a:noFill/>
        </p:spPr>
        <p:txBody>
          <a:bodyPr wrap="square" rtlCol="0" anchor="ctr">
            <a:spAutoFit/>
          </a:bodyPr>
          <a:lstStyle/>
          <a:p>
            <a:pPr marL="342900" indent="-342900"/>
            <a:r>
              <a:rPr lang="en-US" sz="2000" b="1" dirty="0" smtClean="0">
                <a:solidFill>
                  <a:schemeClr val="bg1"/>
                </a:solidFill>
              </a:rPr>
              <a:t>	</a:t>
            </a:r>
            <a:r>
              <a:rPr lang="en-US" sz="2000" b="1" dirty="0" smtClean="0">
                <a:solidFill>
                  <a:schemeClr val="bg1"/>
                </a:solidFill>
                <a:latin typeface="Arial" pitchFamily="34" charset="0"/>
                <a:cs typeface="Arial" pitchFamily="34" charset="0"/>
              </a:rPr>
              <a:t>Construction of the Golden Gate Bridge begins.</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863025"/>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1933 -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91200" y="2413337"/>
            <a:ext cx="3581400" cy="1015663"/>
          </a:xfrm>
          <a:prstGeom prst="rect">
            <a:avLst/>
          </a:prstGeom>
          <a:noFill/>
        </p:spPr>
        <p:txBody>
          <a:bodyPr wrap="square" rtlCol="0" anchor="ctr">
            <a:spAutoFit/>
          </a:bodyPr>
          <a:lstStyle/>
          <a:p>
            <a:pPr marL="342900" indent="-342900"/>
            <a:r>
              <a:rPr lang="en-US" sz="2000" b="1" dirty="0" smtClean="0">
                <a:solidFill>
                  <a:schemeClr val="bg1"/>
                </a:solidFill>
              </a:rPr>
              <a:t>	</a:t>
            </a:r>
            <a:r>
              <a:rPr lang="en-US" sz="2000" b="1" dirty="0" smtClean="0">
                <a:solidFill>
                  <a:schemeClr val="bg1"/>
                </a:solidFill>
                <a:latin typeface="Arial" pitchFamily="34" charset="0"/>
                <a:cs typeface="Arial" pitchFamily="34" charset="0"/>
              </a:rPr>
              <a:t>Repeal of the </a:t>
            </a:r>
          </a:p>
          <a:p>
            <a:pPr marL="342900" indent="-342900"/>
            <a:r>
              <a:rPr lang="en-US" sz="2000" b="1" dirty="0" smtClean="0">
                <a:solidFill>
                  <a:schemeClr val="bg1"/>
                </a:solidFill>
                <a:latin typeface="Arial" pitchFamily="34" charset="0"/>
                <a:cs typeface="Arial" pitchFamily="34" charset="0"/>
              </a:rPr>
              <a:t>     18</a:t>
            </a:r>
            <a:r>
              <a:rPr lang="en-US" sz="2000" b="1" baseline="30000" dirty="0" smtClean="0">
                <a:solidFill>
                  <a:schemeClr val="bg1"/>
                </a:solidFill>
                <a:latin typeface="Arial" pitchFamily="34" charset="0"/>
                <a:cs typeface="Arial" pitchFamily="34" charset="0"/>
              </a:rPr>
              <a:t>th</a:t>
            </a:r>
            <a:r>
              <a:rPr lang="en-US" sz="2000" b="1" dirty="0" smtClean="0">
                <a:solidFill>
                  <a:schemeClr val="bg1"/>
                </a:solidFill>
                <a:latin typeface="Arial" pitchFamily="34" charset="0"/>
                <a:cs typeface="Arial" pitchFamily="34" charset="0"/>
              </a:rPr>
              <a:t> Amendment </a:t>
            </a:r>
          </a:p>
          <a:p>
            <a:pPr marL="342900" indent="-342900"/>
            <a:r>
              <a:rPr lang="en-US" sz="2000" b="1" dirty="0" smtClean="0">
                <a:solidFill>
                  <a:schemeClr val="bg1"/>
                </a:solidFill>
                <a:latin typeface="Arial" pitchFamily="34" charset="0"/>
                <a:cs typeface="Arial" pitchFamily="34" charset="0"/>
              </a:rPr>
              <a:t>     ends Prohibition.</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863025"/>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1933 -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486400" y="2334161"/>
            <a:ext cx="3200400" cy="1323439"/>
          </a:xfrm>
          <a:prstGeom prst="rect">
            <a:avLst/>
          </a:prstGeom>
          <a:noFill/>
        </p:spPr>
        <p:txBody>
          <a:bodyPr wrap="square" rtlCol="0" anchor="ctr">
            <a:spAutoFit/>
          </a:bodyPr>
          <a:lstStyle/>
          <a:p>
            <a:pPr marL="342900" indent="-342900"/>
            <a:r>
              <a:rPr lang="en-US" sz="2000" b="1" dirty="0" smtClean="0">
                <a:solidFill>
                  <a:schemeClr val="bg1"/>
                </a:solidFill>
              </a:rPr>
              <a:t>	</a:t>
            </a:r>
            <a:r>
              <a:rPr lang="en-US" sz="2000" b="1" dirty="0" smtClean="0">
                <a:solidFill>
                  <a:schemeClr val="bg1"/>
                </a:solidFill>
                <a:latin typeface="Arial" pitchFamily="34" charset="0"/>
                <a:cs typeface="Arial" pitchFamily="34" charset="0"/>
              </a:rPr>
              <a:t>FDR creates the Civilian Conservation Corps  (CCC) as part </a:t>
            </a:r>
          </a:p>
          <a:p>
            <a:pPr marL="342900" indent="-342900"/>
            <a:r>
              <a:rPr lang="en-US" sz="2000" b="1" dirty="0" smtClean="0">
                <a:solidFill>
                  <a:schemeClr val="bg1"/>
                </a:solidFill>
                <a:latin typeface="Arial" pitchFamily="34" charset="0"/>
                <a:cs typeface="Arial" pitchFamily="34" charset="0"/>
              </a:rPr>
              <a:t>	of the New Deal.</a:t>
            </a:r>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etit Jean - Mather Lodge Dining Room (c 1934) 300 dpi.tif"/>
          <p:cNvPicPr>
            <a:picLocks noChangeAspect="1"/>
          </p:cNvPicPr>
          <p:nvPr/>
        </p:nvPicPr>
        <p:blipFill>
          <a:blip r:embed="rId7" cstate="screen"/>
          <a:srcRect/>
          <a:stretch>
            <a:fillRect/>
          </a:stretch>
        </p:blipFill>
        <p:spPr>
          <a:xfrm>
            <a:off x="2743200" y="228600"/>
            <a:ext cx="6053959" cy="3657600"/>
          </a:xfrm>
          <a:prstGeom prst="rect">
            <a:avLst/>
          </a:prstGeom>
          <a:ln>
            <a:solidFill>
              <a:schemeClr val="tx1">
                <a:lumMod val="85000"/>
              </a:schemeClr>
            </a:solidFill>
          </a:ln>
        </p:spPr>
      </p:pic>
      <p:pic>
        <p:nvPicPr>
          <p:cNvPr id="12" name="Picture 11" descr="Crowley's Ridge - Men with cypress log (c 1935) 600 dpi.jpg"/>
          <p:cNvPicPr>
            <a:picLocks noChangeAspect="1"/>
          </p:cNvPicPr>
          <p:nvPr/>
        </p:nvPicPr>
        <p:blipFill>
          <a:blip r:embed="rId8" cstate="screen"/>
          <a:srcRect/>
          <a:stretch>
            <a:fillRect/>
          </a:stretch>
        </p:blipFill>
        <p:spPr>
          <a:xfrm>
            <a:off x="3568263" y="3445338"/>
            <a:ext cx="2984937" cy="1812462"/>
          </a:xfrm>
          <a:prstGeom prst="rect">
            <a:avLst/>
          </a:prstGeom>
          <a:ln w="3175">
            <a:solidFill>
              <a:schemeClr val="tx1">
                <a:lumMod val="85000"/>
              </a:schemeClr>
            </a:solidFill>
          </a:ln>
        </p:spPr>
      </p:pic>
      <p:pic>
        <p:nvPicPr>
          <p:cNvPr id="15" name="Picture 14" descr="Page 08a Cottage #4 28b - #1 300dpi.jpg"/>
          <p:cNvPicPr>
            <a:picLocks noChangeAspect="1"/>
          </p:cNvPicPr>
          <p:nvPr/>
        </p:nvPicPr>
        <p:blipFill>
          <a:blip r:embed="rId9" cstate="screen">
            <a:lum contrast="40000"/>
          </a:blip>
          <a:stretch>
            <a:fillRect/>
          </a:stretch>
        </p:blipFill>
        <p:spPr>
          <a:xfrm>
            <a:off x="457199" y="3429000"/>
            <a:ext cx="2970057" cy="1790223"/>
          </a:xfrm>
          <a:prstGeom prst="rect">
            <a:avLst/>
          </a:prstGeom>
          <a:ln>
            <a:solidFill>
              <a:schemeClr val="tx1">
                <a:lumMod val="85000"/>
              </a:schemeClr>
            </a:solidFill>
          </a:ln>
        </p:spPr>
      </p:pic>
      <p:sp>
        <p:nvSpPr>
          <p:cNvPr id="16" name="Text Box 7"/>
          <p:cNvSpPr txBox="1">
            <a:spLocks noChangeArrowheads="1"/>
          </p:cNvSpPr>
          <p:nvPr/>
        </p:nvSpPr>
        <p:spPr bwMode="auto">
          <a:xfrm>
            <a:off x="304800" y="414278"/>
            <a:ext cx="2438400" cy="2862322"/>
          </a:xfrm>
          <a:prstGeom prst="rect">
            <a:avLst/>
          </a:prstGeom>
          <a:noFill/>
          <a:ln w="9525">
            <a:noFill/>
            <a:miter lim="800000"/>
            <a:headEnd/>
            <a:tailEnd/>
          </a:ln>
          <a:effectLst/>
        </p:spPr>
        <p:txBody>
          <a:bodyPr wrap="square">
            <a:spAutoFit/>
          </a:bodyPr>
          <a:lstStyle/>
          <a:p>
            <a:pPr marR="9144">
              <a:spcBef>
                <a:spcPct val="0"/>
              </a:spcBef>
            </a:pPr>
            <a:r>
              <a:rPr lang="en-US" sz="2000" dirty="0" smtClean="0">
                <a:solidFill>
                  <a:schemeClr val="tx1">
                    <a:lumMod val="95000"/>
                  </a:schemeClr>
                </a:solidFill>
                <a:effectLst/>
                <a:latin typeface="Arial" pitchFamily="34" charset="0"/>
                <a:ea typeface="+mj-ea"/>
                <a:cs typeface="Arial" pitchFamily="34" charset="0"/>
              </a:rPr>
              <a:t>The first state park development began in 1933 through the craftsmanship and conservation achievements of the </a:t>
            </a:r>
            <a:r>
              <a:rPr lang="en-US" sz="2000" dirty="0" smtClean="0">
                <a:solidFill>
                  <a:schemeClr val="tx1">
                    <a:lumMod val="95000"/>
                  </a:schemeClr>
                </a:solidFill>
                <a:latin typeface="Arial" pitchFamily="34" charset="0"/>
                <a:ea typeface="+mj-ea"/>
                <a:cs typeface="Arial" pitchFamily="34" charset="0"/>
              </a:rPr>
              <a:t>Civilian Conservation Corps (CCC).</a:t>
            </a:r>
            <a:endParaRPr lang="en-US" sz="2000" dirty="0">
              <a:solidFill>
                <a:schemeClr val="tx1">
                  <a:lumMod val="95000"/>
                </a:schemeClr>
              </a:solidFill>
              <a:effectLst/>
              <a:latin typeface="Arial" pitchFamily="34" charset="0"/>
              <a:ea typeface="+mj-ea"/>
              <a:cs typeface="Arial" pitchFamily="34" charset="0"/>
            </a:endParaRPr>
          </a:p>
        </p:txBody>
      </p:sp>
      <p:sp>
        <p:nvSpPr>
          <p:cNvPr id="17" name="Rectangle 16"/>
          <p:cNvSpPr/>
          <p:nvPr/>
        </p:nvSpPr>
        <p:spPr>
          <a:xfrm>
            <a:off x="1686674" y="5181600"/>
            <a:ext cx="2351926" cy="307777"/>
          </a:xfrm>
          <a:prstGeom prst="rect">
            <a:avLst/>
          </a:prstGeom>
        </p:spPr>
        <p:txBody>
          <a:bodyPr wrap="square">
            <a:spAutoFit/>
          </a:bodyPr>
          <a:lstStyle/>
          <a:p>
            <a:r>
              <a:rPr lang="en-US" sz="1400" dirty="0" smtClean="0">
                <a:solidFill>
                  <a:schemeClr val="tx1">
                    <a:lumMod val="95000"/>
                  </a:schemeClr>
                </a:solidFill>
                <a:latin typeface="Arial" pitchFamily="34" charset="0"/>
                <a:cs typeface="Arial" pitchFamily="34" charset="0"/>
              </a:rPr>
              <a:t>Petit Jean State Park</a:t>
            </a:r>
            <a:endParaRPr lang="en-US" sz="1400" dirty="0">
              <a:solidFill>
                <a:schemeClr val="tx1">
                  <a:lumMod val="95000"/>
                </a:schemeClr>
              </a:solidFill>
              <a:latin typeface="Arial" pitchFamily="34" charset="0"/>
              <a:cs typeface="Arial" pitchFamily="34" charset="0"/>
            </a:endParaRPr>
          </a:p>
        </p:txBody>
      </p:sp>
      <p:sp>
        <p:nvSpPr>
          <p:cNvPr id="18" name="Rectangle 17"/>
          <p:cNvSpPr/>
          <p:nvPr/>
        </p:nvSpPr>
        <p:spPr>
          <a:xfrm>
            <a:off x="7047581" y="3886200"/>
            <a:ext cx="1867819" cy="307777"/>
          </a:xfrm>
          <a:prstGeom prst="rect">
            <a:avLst/>
          </a:prstGeom>
        </p:spPr>
        <p:txBody>
          <a:bodyPr wrap="none">
            <a:spAutoFit/>
          </a:bodyPr>
          <a:lstStyle/>
          <a:p>
            <a:r>
              <a:rPr lang="en-US" sz="1400" dirty="0" smtClean="0">
                <a:solidFill>
                  <a:schemeClr val="tx1">
                    <a:lumMod val="95000"/>
                  </a:schemeClr>
                </a:solidFill>
                <a:latin typeface="Arial" pitchFamily="34" charset="0"/>
                <a:cs typeface="Arial" pitchFamily="34" charset="0"/>
              </a:rPr>
              <a:t>Petit Jean State Park</a:t>
            </a:r>
            <a:endParaRPr lang="en-US" sz="1400" dirty="0">
              <a:solidFill>
                <a:schemeClr val="tx1">
                  <a:lumMod val="95000"/>
                </a:schemeClr>
              </a:solidFill>
            </a:endParaRPr>
          </a:p>
        </p:txBody>
      </p:sp>
      <p:sp>
        <p:nvSpPr>
          <p:cNvPr id="19" name="Rectangle 18"/>
          <p:cNvSpPr/>
          <p:nvPr/>
        </p:nvSpPr>
        <p:spPr>
          <a:xfrm>
            <a:off x="4342517" y="5224046"/>
            <a:ext cx="2363083" cy="307777"/>
          </a:xfrm>
          <a:prstGeom prst="rect">
            <a:avLst/>
          </a:prstGeom>
        </p:spPr>
        <p:txBody>
          <a:bodyPr wrap="none">
            <a:spAutoFit/>
          </a:bodyPr>
          <a:lstStyle/>
          <a:p>
            <a:r>
              <a:rPr lang="en-US" sz="1400" dirty="0" smtClean="0">
                <a:solidFill>
                  <a:schemeClr val="tx1">
                    <a:lumMod val="95000"/>
                  </a:schemeClr>
                </a:solidFill>
                <a:latin typeface="Arial" pitchFamily="34" charset="0"/>
                <a:cs typeface="Arial" pitchFamily="34" charset="0"/>
              </a:rPr>
              <a:t>Crowley’s Ridge State Park</a:t>
            </a:r>
            <a:endParaRPr lang="en-US" sz="1400" dirty="0">
              <a:solidFill>
                <a:schemeClr val="tx1">
                  <a:lumMod val="95000"/>
                </a:schemeClr>
              </a:solidFill>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10"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sp>
        <p:nvSpPr>
          <p:cNvPr id="11" name="TextBox 10"/>
          <p:cNvSpPr txBox="1"/>
          <p:nvPr/>
        </p:nvSpPr>
        <p:spPr>
          <a:xfrm>
            <a:off x="6781800" y="2556808"/>
            <a:ext cx="2362200" cy="1938992"/>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The parks are </a:t>
            </a:r>
          </a:p>
          <a:p>
            <a:r>
              <a:rPr lang="en-US" sz="2000" dirty="0" smtClean="0">
                <a:solidFill>
                  <a:schemeClr val="tx1">
                    <a:lumMod val="95000"/>
                  </a:schemeClr>
                </a:solidFill>
                <a:latin typeface="Arial" pitchFamily="34" charset="0"/>
                <a:cs typeface="Arial" pitchFamily="34" charset="0"/>
              </a:rPr>
              <a:t>an integral part of the quality of life we enjoy here in Arkansas—</a:t>
            </a:r>
          </a:p>
          <a:p>
            <a:r>
              <a:rPr lang="en-US" sz="2000" dirty="0" smtClean="0">
                <a:solidFill>
                  <a:schemeClr val="tx1">
                    <a:lumMod val="95000"/>
                  </a:schemeClr>
                </a:solidFill>
                <a:latin typeface="Arial" pitchFamily="34" charset="0"/>
                <a:cs typeface="Arial" pitchFamily="34" charset="0"/>
              </a:rPr>
              <a:t>The Natural State.</a:t>
            </a:r>
            <a:endParaRPr lang="en-US" dirty="0">
              <a:solidFill>
                <a:schemeClr val="tx1">
                  <a:lumMod val="95000"/>
                </a:schemeClr>
              </a:solidFill>
              <a:latin typeface="Arial" pitchFamily="34" charset="0"/>
              <a:cs typeface="Arial" pitchFamily="34" charset="0"/>
            </a:endParaRPr>
          </a:p>
        </p:txBody>
      </p:sp>
      <p:pic>
        <p:nvPicPr>
          <p:cNvPr id="8" name="Picture 7" descr="Lake Ouachita State Park tent camping reduced for e-mail.jpg"/>
          <p:cNvPicPr>
            <a:picLocks noChangeAspect="1"/>
          </p:cNvPicPr>
          <p:nvPr/>
        </p:nvPicPr>
        <p:blipFill>
          <a:blip r:embed="rId3" cstate="screen"/>
          <a:stretch>
            <a:fillRect/>
          </a:stretch>
        </p:blipFill>
        <p:spPr>
          <a:xfrm>
            <a:off x="381000" y="1123188"/>
            <a:ext cx="6330144" cy="4210812"/>
          </a:xfrm>
          <a:prstGeom prst="rect">
            <a:avLst/>
          </a:prstGeom>
          <a:ln w="3175">
            <a:solidFill>
              <a:schemeClr val="tx1">
                <a:lumMod val="85000"/>
              </a:schemeClr>
            </a:solidFill>
          </a:ln>
        </p:spPr>
      </p:pic>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
        <p:nvSpPr>
          <p:cNvPr id="9" name="TextBox 8"/>
          <p:cNvSpPr txBox="1"/>
          <p:nvPr/>
        </p:nvSpPr>
        <p:spPr>
          <a:xfrm>
            <a:off x="304800" y="5334000"/>
            <a:ext cx="2225289" cy="307777"/>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Lake Ouachita State Park</a:t>
            </a:r>
            <a:endParaRPr lang="en-US" sz="14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52400" y="381000"/>
            <a:ext cx="6248400" cy="584775"/>
          </a:xfrm>
          <a:prstGeom prst="rect">
            <a:avLst/>
          </a:prstGeom>
          <a:noFill/>
        </p:spPr>
        <p:txBody>
          <a:bodyPr wrap="square" rtlCol="0">
            <a:spAutoFit/>
          </a:bodyPr>
          <a:lstStyle/>
          <a:p>
            <a:r>
              <a:rPr lang="en-US" sz="3200" dirty="0" smtClean="0">
                <a:solidFill>
                  <a:schemeClr val="tx1">
                    <a:lumMod val="85000"/>
                  </a:schemeClr>
                </a:solidFill>
                <a:latin typeface="Arial" pitchFamily="34" charset="0"/>
                <a:cs typeface="Arial" pitchFamily="34" charset="0"/>
              </a:rPr>
              <a:t>Arkansas’s First Six State Parks</a:t>
            </a:r>
            <a:endParaRPr lang="en-US" sz="3200" dirty="0">
              <a:solidFill>
                <a:schemeClr val="tx1">
                  <a:lumMod val="85000"/>
                </a:schemeClr>
              </a:solidFill>
              <a:latin typeface="Arial" pitchFamily="34" charset="0"/>
              <a:cs typeface="Arial" pitchFamily="34" charset="0"/>
            </a:endParaRPr>
          </a:p>
        </p:txBody>
      </p:sp>
      <p:sp>
        <p:nvSpPr>
          <p:cNvPr id="28" name="Rounded Rectangle 27"/>
          <p:cNvSpPr/>
          <p:nvPr/>
        </p:nvSpPr>
        <p:spPr>
          <a:xfrm>
            <a:off x="3200400" y="3200400"/>
            <a:ext cx="2438400" cy="18288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791200" y="3200400"/>
            <a:ext cx="2438400" cy="18288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200400" y="1219200"/>
            <a:ext cx="2438400" cy="1828800"/>
          </a:xfrm>
          <a:prstGeom prst="roundRect">
            <a:avLst/>
          </a:prstGeom>
          <a:blipFill>
            <a:blip r:embed="rId10" cstate="email">
              <a:grayscl/>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791200" y="1219200"/>
            <a:ext cx="2438400" cy="1828800"/>
          </a:xfrm>
          <a:prstGeom prst="round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09600" y="3200400"/>
            <a:ext cx="2438400" cy="1828800"/>
          </a:xfrm>
          <a:prstGeom prst="roundRect">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609600" y="1219200"/>
            <a:ext cx="2438400" cy="1828800"/>
          </a:xfrm>
          <a:prstGeom prst="roundRect">
            <a:avLst/>
          </a:prstGeom>
          <a:blipFill>
            <a:blip r:embed="rId1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324600" y="4964668"/>
            <a:ext cx="1905000" cy="369332"/>
          </a:xfrm>
          <a:prstGeom prst="rect">
            <a:avLst/>
          </a:prstGeom>
          <a:noFill/>
        </p:spPr>
        <p:txBody>
          <a:bodyPr wrap="square" rtlCol="0">
            <a:spAutoFit/>
          </a:bodyPr>
          <a:lstStyle/>
          <a:p>
            <a:r>
              <a:rPr lang="en-US" dirty="0" smtClean="0">
                <a:latin typeface="Arial" pitchFamily="34" charset="0"/>
                <a:cs typeface="Arial" pitchFamily="34" charset="0"/>
              </a:rPr>
              <a:t>Buffalo River</a:t>
            </a:r>
            <a:endParaRPr lang="en-US" dirty="0">
              <a:latin typeface="Arial" pitchFamily="34" charset="0"/>
              <a:cs typeface="Arial" pitchFamily="34" charset="0"/>
            </a:endParaRPr>
          </a:p>
        </p:txBody>
      </p:sp>
      <p:sp>
        <p:nvSpPr>
          <p:cNvPr id="32" name="TextBox 31"/>
          <p:cNvSpPr txBox="1"/>
          <p:nvPr/>
        </p:nvSpPr>
        <p:spPr>
          <a:xfrm>
            <a:off x="6172200" y="914400"/>
            <a:ext cx="2209800" cy="369332"/>
          </a:xfrm>
          <a:prstGeom prst="rect">
            <a:avLst/>
          </a:prstGeom>
          <a:noFill/>
        </p:spPr>
        <p:txBody>
          <a:bodyPr wrap="square" rtlCol="0">
            <a:spAutoFit/>
          </a:bodyPr>
          <a:lstStyle/>
          <a:p>
            <a:r>
              <a:rPr lang="en-US" dirty="0" smtClean="0">
                <a:latin typeface="Arial" pitchFamily="34" charset="0"/>
                <a:cs typeface="Arial" pitchFamily="34" charset="0"/>
              </a:rPr>
              <a:t>Crowley’s Ridge</a:t>
            </a:r>
            <a:endParaRPr lang="en-US" dirty="0">
              <a:latin typeface="Arial" pitchFamily="34" charset="0"/>
              <a:cs typeface="Arial" pitchFamily="34" charset="0"/>
            </a:endParaRPr>
          </a:p>
        </p:txBody>
      </p:sp>
      <p:sp>
        <p:nvSpPr>
          <p:cNvPr id="33" name="TextBox 32"/>
          <p:cNvSpPr txBox="1"/>
          <p:nvPr/>
        </p:nvSpPr>
        <p:spPr>
          <a:xfrm>
            <a:off x="1295400" y="4964668"/>
            <a:ext cx="1447800" cy="369332"/>
          </a:xfrm>
          <a:prstGeom prst="rect">
            <a:avLst/>
          </a:prstGeom>
          <a:noFill/>
        </p:spPr>
        <p:txBody>
          <a:bodyPr wrap="square" rtlCol="0">
            <a:spAutoFit/>
          </a:bodyPr>
          <a:lstStyle/>
          <a:p>
            <a:r>
              <a:rPr lang="en-US" dirty="0" smtClean="0">
                <a:latin typeface="Arial" pitchFamily="34" charset="0"/>
                <a:cs typeface="Arial" pitchFamily="34" charset="0"/>
              </a:rPr>
              <a:t>Devil’s Den</a:t>
            </a:r>
            <a:endParaRPr lang="en-US" dirty="0">
              <a:latin typeface="Arial" pitchFamily="34" charset="0"/>
              <a:cs typeface="Arial" pitchFamily="34" charset="0"/>
            </a:endParaRPr>
          </a:p>
        </p:txBody>
      </p:sp>
      <p:sp>
        <p:nvSpPr>
          <p:cNvPr id="34" name="TextBox 33"/>
          <p:cNvSpPr txBox="1"/>
          <p:nvPr/>
        </p:nvSpPr>
        <p:spPr>
          <a:xfrm>
            <a:off x="1295400" y="914400"/>
            <a:ext cx="1752600" cy="369332"/>
          </a:xfrm>
          <a:prstGeom prst="rect">
            <a:avLst/>
          </a:prstGeom>
          <a:noFill/>
        </p:spPr>
        <p:txBody>
          <a:bodyPr wrap="square" rtlCol="0">
            <a:spAutoFit/>
          </a:bodyPr>
          <a:lstStyle/>
          <a:p>
            <a:r>
              <a:rPr lang="en-US" dirty="0" smtClean="0">
                <a:latin typeface="Arial" pitchFamily="34" charset="0"/>
                <a:cs typeface="Arial" pitchFamily="34" charset="0"/>
              </a:rPr>
              <a:t>Petit Jean</a:t>
            </a:r>
            <a:endParaRPr lang="en-US" dirty="0">
              <a:latin typeface="Arial" pitchFamily="34" charset="0"/>
              <a:cs typeface="Arial" pitchFamily="34" charset="0"/>
            </a:endParaRPr>
          </a:p>
        </p:txBody>
      </p:sp>
      <p:sp>
        <p:nvSpPr>
          <p:cNvPr id="36" name="TextBox 35"/>
          <p:cNvSpPr txBox="1"/>
          <p:nvPr/>
        </p:nvSpPr>
        <p:spPr>
          <a:xfrm>
            <a:off x="3657600" y="4964668"/>
            <a:ext cx="2209800" cy="369332"/>
          </a:xfrm>
          <a:prstGeom prst="rect">
            <a:avLst/>
          </a:prstGeom>
          <a:noFill/>
        </p:spPr>
        <p:txBody>
          <a:bodyPr wrap="square" rtlCol="0">
            <a:spAutoFit/>
          </a:bodyPr>
          <a:lstStyle/>
          <a:p>
            <a:r>
              <a:rPr lang="en-US" dirty="0" smtClean="0">
                <a:latin typeface="Arial" pitchFamily="34" charset="0"/>
                <a:cs typeface="Arial" pitchFamily="34" charset="0"/>
              </a:rPr>
              <a:t>Lake Catherine</a:t>
            </a:r>
            <a:endParaRPr lang="en-US" dirty="0">
              <a:latin typeface="Arial" pitchFamily="34" charset="0"/>
              <a:cs typeface="Arial" pitchFamily="34" charset="0"/>
            </a:endParaRPr>
          </a:p>
        </p:txBody>
      </p:sp>
      <p:sp>
        <p:nvSpPr>
          <p:cNvPr id="37" name="TextBox 36"/>
          <p:cNvSpPr txBox="1"/>
          <p:nvPr/>
        </p:nvSpPr>
        <p:spPr>
          <a:xfrm>
            <a:off x="3733800" y="914400"/>
            <a:ext cx="1447800" cy="369332"/>
          </a:xfrm>
          <a:prstGeom prst="rect">
            <a:avLst/>
          </a:prstGeom>
          <a:noFill/>
        </p:spPr>
        <p:txBody>
          <a:bodyPr wrap="square" rtlCol="0">
            <a:spAutoFit/>
          </a:bodyPr>
          <a:lstStyle/>
          <a:p>
            <a:r>
              <a:rPr lang="en-US" dirty="0" smtClean="0">
                <a:latin typeface="Arial" pitchFamily="34" charset="0"/>
                <a:cs typeface="Arial" pitchFamily="34" charset="0"/>
              </a:rPr>
              <a:t>Mount Nebo</a:t>
            </a:r>
            <a:endParaRPr lang="en-US"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762000"/>
            <a:ext cx="69342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Then came…Act 170 of 1937 - </a:t>
            </a:r>
            <a:endParaRPr lang="en-US" sz="3200" dirty="0">
              <a:solidFill>
                <a:schemeClr val="tx1">
                  <a:lumMod val="95000"/>
                </a:schemeClr>
              </a:solidFill>
              <a:latin typeface="Arial" pitchFamily="34" charset="0"/>
              <a:cs typeface="Arial" pitchFamily="34" charset="0"/>
            </a:endParaRPr>
          </a:p>
        </p:txBody>
      </p:sp>
      <p:sp>
        <p:nvSpPr>
          <p:cNvPr id="13" name="Rounded Rectangle 12"/>
          <p:cNvSpPr/>
          <p:nvPr/>
        </p:nvSpPr>
        <p:spPr>
          <a:xfrm>
            <a:off x="990600" y="1447800"/>
            <a:ext cx="7162800" cy="34290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143000" y="1981200"/>
            <a:ext cx="6858000" cy="2739211"/>
          </a:xfrm>
          <a:prstGeom prst="rect">
            <a:avLst/>
          </a:prstGeom>
          <a:noFill/>
        </p:spPr>
        <p:txBody>
          <a:bodyPr wrap="square" rtlCol="0">
            <a:spAutoFit/>
          </a:bodyPr>
          <a:lstStyle/>
          <a:p>
            <a:pPr marL="342900" indent="-342900"/>
            <a:r>
              <a:rPr lang="en-US" sz="2000" b="1" dirty="0" smtClean="0"/>
              <a:t>	</a:t>
            </a:r>
            <a:r>
              <a:rPr lang="en-US" sz="2200" b="1" dirty="0" smtClean="0">
                <a:solidFill>
                  <a:schemeClr val="bg1"/>
                </a:solidFill>
                <a:latin typeface="Arial" pitchFamily="34" charset="0"/>
                <a:cs typeface="Arial" pitchFamily="34" charset="0"/>
              </a:rPr>
              <a:t>Section 10: The term “park,” as used in this Act, shall be construed to signify and embrace any area within the State which, by reason of location, natural features, scenic beauty or historical interest, possesses distinctive physical, aesthetic, intellectual, creative,           and social values.</a:t>
            </a:r>
          </a:p>
          <a:p>
            <a:endParaRPr lang="en-US" dirty="0"/>
          </a:p>
        </p:txBody>
      </p:sp>
    </p:spTree>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762000"/>
            <a:ext cx="58674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…and more parks -</a:t>
            </a:r>
            <a:endParaRPr lang="en-US" sz="3200" dirty="0">
              <a:solidFill>
                <a:schemeClr val="tx1">
                  <a:lumMod val="95000"/>
                </a:schemeClr>
              </a:solidFill>
              <a:latin typeface="Arial" pitchFamily="34" charset="0"/>
              <a:cs typeface="Arial" pitchFamily="34" charset="0"/>
            </a:endParaRPr>
          </a:p>
        </p:txBody>
      </p:sp>
      <p:sp>
        <p:nvSpPr>
          <p:cNvPr id="13" name="Rounded Rectangle 12"/>
          <p:cNvSpPr/>
          <p:nvPr/>
        </p:nvSpPr>
        <p:spPr>
          <a:xfrm>
            <a:off x="1295400" y="1447800"/>
            <a:ext cx="6858000" cy="34290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143000" y="1371600"/>
            <a:ext cx="6858000" cy="1231106"/>
          </a:xfrm>
          <a:prstGeom prst="rect">
            <a:avLst/>
          </a:prstGeom>
          <a:noFill/>
        </p:spPr>
        <p:txBody>
          <a:bodyPr wrap="square" rtlCol="0">
            <a:spAutoFit/>
          </a:bodyPr>
          <a:lstStyle/>
          <a:p>
            <a:pPr marL="342900" indent="-342900"/>
            <a:r>
              <a:rPr lang="en-US" sz="3600" b="1" dirty="0" smtClean="0"/>
              <a:t>	</a:t>
            </a:r>
            <a:r>
              <a:rPr lang="en-US" sz="2000" dirty="0" smtClean="0">
                <a:latin typeface="Arial" pitchFamily="34" charset="0"/>
                <a:cs typeface="Arial" pitchFamily="34" charset="0"/>
              </a:rPr>
              <a:t>Twenty parks were added to the state park system during the ‘50s and ’60s</a:t>
            </a:r>
            <a:endParaRPr lang="en-US" sz="2000" dirty="0" smtClean="0">
              <a:solidFill>
                <a:schemeClr val="bg1"/>
              </a:solidFill>
              <a:latin typeface="Arial" pitchFamily="34" charset="0"/>
              <a:cs typeface="Arial" pitchFamily="34" charset="0"/>
            </a:endParaRPr>
          </a:p>
          <a:p>
            <a:endParaRPr lang="en-US" dirty="0"/>
          </a:p>
        </p:txBody>
      </p:sp>
      <p:sp>
        <p:nvSpPr>
          <p:cNvPr id="11" name="TextBox 10"/>
          <p:cNvSpPr txBox="1"/>
          <p:nvPr/>
        </p:nvSpPr>
        <p:spPr>
          <a:xfrm>
            <a:off x="1600200" y="2362200"/>
            <a:ext cx="6172200" cy="2308324"/>
          </a:xfrm>
          <a:prstGeom prst="rect">
            <a:avLst/>
          </a:prstGeom>
          <a:noFill/>
        </p:spPr>
        <p:txBody>
          <a:bodyPr wrap="square" rtlCol="0">
            <a:spAutoFit/>
          </a:bodyPr>
          <a:lstStyle/>
          <a:p>
            <a:r>
              <a:rPr lang="en-US" dirty="0" smtClean="0">
                <a:solidFill>
                  <a:srgbClr val="006600"/>
                </a:solidFill>
                <a:effectLst/>
                <a:latin typeface="Arial" pitchFamily="34" charset="0"/>
                <a:cs typeface="Arial" pitchFamily="34" charset="0"/>
              </a:rPr>
              <a:t>Daisy, Bull Shoals-White River, Lake Ouachita, </a:t>
            </a:r>
          </a:p>
          <a:p>
            <a:r>
              <a:rPr lang="en-US" dirty="0" smtClean="0">
                <a:solidFill>
                  <a:srgbClr val="006600"/>
                </a:solidFill>
                <a:effectLst/>
                <a:latin typeface="Arial" pitchFamily="34" charset="0"/>
                <a:cs typeface="Arial" pitchFamily="34" charset="0"/>
              </a:rPr>
              <a:t>Queen Wilhelmina, Lake Chicot, </a:t>
            </a:r>
            <a:r>
              <a:rPr lang="en-US" dirty="0" err="1" smtClean="0">
                <a:solidFill>
                  <a:srgbClr val="006600"/>
                </a:solidFill>
                <a:effectLst/>
                <a:latin typeface="Arial" pitchFamily="34" charset="0"/>
                <a:cs typeface="Arial" pitchFamily="34" charset="0"/>
              </a:rPr>
              <a:t>Hampson</a:t>
            </a:r>
            <a:r>
              <a:rPr lang="en-US" dirty="0" smtClean="0">
                <a:solidFill>
                  <a:srgbClr val="006600"/>
                </a:solidFill>
                <a:effectLst/>
                <a:latin typeface="Arial" pitchFamily="34" charset="0"/>
                <a:cs typeface="Arial" pitchFamily="34" charset="0"/>
              </a:rPr>
              <a:t> Archeological Museum, Herman Davis, Davidsonville Historic, </a:t>
            </a:r>
          </a:p>
          <a:p>
            <a:r>
              <a:rPr lang="en-US" dirty="0" smtClean="0">
                <a:solidFill>
                  <a:srgbClr val="006600"/>
                </a:solidFill>
                <a:effectLst/>
                <a:latin typeface="Arial" pitchFamily="34" charset="0"/>
                <a:cs typeface="Arial" pitchFamily="34" charset="0"/>
              </a:rPr>
              <a:t>Poison Springs Battleground, </a:t>
            </a:r>
            <a:r>
              <a:rPr lang="en-US" dirty="0" err="1" smtClean="0">
                <a:solidFill>
                  <a:srgbClr val="006600"/>
                </a:solidFill>
                <a:effectLst/>
                <a:latin typeface="Arial" pitchFamily="34" charset="0"/>
                <a:cs typeface="Arial" pitchFamily="34" charset="0"/>
              </a:rPr>
              <a:t>Withrow</a:t>
            </a:r>
            <a:r>
              <a:rPr lang="en-US" dirty="0" smtClean="0">
                <a:solidFill>
                  <a:srgbClr val="006600"/>
                </a:solidFill>
                <a:effectLst/>
                <a:latin typeface="Arial" pitchFamily="34" charset="0"/>
                <a:cs typeface="Arial" pitchFamily="34" charset="0"/>
              </a:rPr>
              <a:t> Springs, </a:t>
            </a:r>
          </a:p>
          <a:p>
            <a:r>
              <a:rPr lang="en-US" dirty="0" smtClean="0">
                <a:solidFill>
                  <a:srgbClr val="006600"/>
                </a:solidFill>
                <a:effectLst/>
                <a:latin typeface="Arial" pitchFamily="34" charset="0"/>
                <a:cs typeface="Arial" pitchFamily="34" charset="0"/>
              </a:rPr>
              <a:t>Marks’ Mills Battleground, Lake Poinsett, Lake Charles, </a:t>
            </a:r>
          </a:p>
          <a:p>
            <a:r>
              <a:rPr lang="en-US" dirty="0" smtClean="0">
                <a:solidFill>
                  <a:srgbClr val="006600"/>
                </a:solidFill>
                <a:effectLst/>
                <a:latin typeface="Arial" pitchFamily="34" charset="0"/>
                <a:cs typeface="Arial" pitchFamily="34" charset="0"/>
              </a:rPr>
              <a:t>Jenkins Ferry Battleground, </a:t>
            </a:r>
            <a:r>
              <a:rPr lang="en-US" dirty="0" err="1" smtClean="0">
                <a:solidFill>
                  <a:srgbClr val="006600"/>
                </a:solidFill>
                <a:effectLst/>
                <a:latin typeface="Arial" pitchFamily="34" charset="0"/>
                <a:cs typeface="Arial" pitchFamily="34" charset="0"/>
              </a:rPr>
              <a:t>Jacksonport</a:t>
            </a:r>
            <a:r>
              <a:rPr lang="en-US" dirty="0" smtClean="0">
                <a:solidFill>
                  <a:srgbClr val="006600"/>
                </a:solidFill>
                <a:effectLst/>
                <a:latin typeface="Arial" pitchFamily="34" charset="0"/>
                <a:cs typeface="Arial" pitchFamily="34" charset="0"/>
              </a:rPr>
              <a:t>, White Oak Lake, Mammoth Spring, Lake Dardanelle, Lake Fort Smith, </a:t>
            </a:r>
          </a:p>
          <a:p>
            <a:r>
              <a:rPr lang="en-US" dirty="0" smtClean="0">
                <a:solidFill>
                  <a:srgbClr val="006600"/>
                </a:solidFill>
                <a:effectLst/>
                <a:latin typeface="Arial" pitchFamily="34" charset="0"/>
                <a:cs typeface="Arial" pitchFamily="34" charset="0"/>
              </a:rPr>
              <a:t>and the Ozark Folk Center</a:t>
            </a:r>
            <a:endParaRPr lang="en-US" dirty="0">
              <a:solidFill>
                <a:srgbClr val="006600"/>
              </a:solidFill>
              <a:effectLst/>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3048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20574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8100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5626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863025"/>
            <a:ext cx="25146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1971 -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2099608"/>
            <a:ext cx="3505200" cy="1938992"/>
          </a:xfrm>
          <a:prstGeom prst="rect">
            <a:avLst/>
          </a:prstGeom>
          <a:noFill/>
        </p:spPr>
        <p:txBody>
          <a:bodyPr wrap="square" rtlCol="0" anchor="ctr">
            <a:spAutoFit/>
          </a:bodyPr>
          <a:lstStyle/>
          <a:p>
            <a:pPr marL="342900" indent="-342900"/>
            <a:r>
              <a:rPr lang="en-US" sz="2000" b="1" dirty="0" smtClean="0">
                <a:solidFill>
                  <a:schemeClr val="bg1"/>
                </a:solidFill>
                <a:latin typeface="Arial" pitchFamily="34" charset="0"/>
                <a:cs typeface="Arial" pitchFamily="34" charset="0"/>
              </a:rPr>
              <a:t>Governor Dale Bumpers </a:t>
            </a:r>
          </a:p>
          <a:p>
            <a:r>
              <a:rPr lang="en-US" sz="2000" b="1" dirty="0" smtClean="0">
                <a:solidFill>
                  <a:schemeClr val="bg1"/>
                </a:solidFill>
                <a:latin typeface="Arial" pitchFamily="34" charset="0"/>
                <a:cs typeface="Arial" pitchFamily="34" charset="0"/>
              </a:rPr>
              <a:t>takes office. And, the </a:t>
            </a:r>
          </a:p>
          <a:p>
            <a:r>
              <a:rPr lang="en-US" sz="2000" b="1" dirty="0" smtClean="0">
                <a:solidFill>
                  <a:schemeClr val="bg1"/>
                </a:solidFill>
                <a:latin typeface="Arial" pitchFamily="34" charset="0"/>
                <a:cs typeface="Arial" pitchFamily="34" charset="0"/>
              </a:rPr>
              <a:t>park system embarks on the greatest expansion </a:t>
            </a:r>
          </a:p>
          <a:p>
            <a:r>
              <a:rPr lang="en-US" sz="2000" b="1" dirty="0" smtClean="0">
                <a:solidFill>
                  <a:schemeClr val="bg1"/>
                </a:solidFill>
                <a:latin typeface="Arial" pitchFamily="34" charset="0"/>
                <a:cs typeface="Arial" pitchFamily="34" charset="0"/>
              </a:rPr>
              <a:t>program in its history.</a:t>
            </a:r>
          </a:p>
          <a:p>
            <a:pPr marL="342900" indent="-342900"/>
            <a:endParaRPr lang="en-US" sz="2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81000" y="762000"/>
            <a:ext cx="86868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During the ’70s, more parks joined the system</a:t>
            </a:r>
            <a:endParaRPr lang="en-US" sz="3200" dirty="0">
              <a:solidFill>
                <a:schemeClr val="tx1">
                  <a:lumMod val="95000"/>
                </a:schemeClr>
              </a:solidFill>
              <a:latin typeface="Arial" pitchFamily="34" charset="0"/>
              <a:cs typeface="Arial" pitchFamily="34" charset="0"/>
            </a:endParaRPr>
          </a:p>
        </p:txBody>
      </p:sp>
      <p:sp>
        <p:nvSpPr>
          <p:cNvPr id="13" name="Rounded Rectangle 12"/>
          <p:cNvSpPr/>
          <p:nvPr/>
        </p:nvSpPr>
        <p:spPr>
          <a:xfrm>
            <a:off x="1295400" y="1371600"/>
            <a:ext cx="6858000" cy="34290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143000" y="1371600"/>
            <a:ext cx="6858000" cy="1846659"/>
          </a:xfrm>
          <a:prstGeom prst="rect">
            <a:avLst/>
          </a:prstGeom>
          <a:noFill/>
        </p:spPr>
        <p:txBody>
          <a:bodyPr wrap="square" rtlCol="0">
            <a:spAutoFit/>
          </a:bodyPr>
          <a:lstStyle/>
          <a:p>
            <a:pPr marL="342900" indent="-342900"/>
            <a:r>
              <a:rPr lang="en-US" sz="3600" b="1" dirty="0" smtClean="0"/>
              <a:t>	</a:t>
            </a:r>
            <a:r>
              <a:rPr lang="en-US" sz="2000" dirty="0" smtClean="0">
                <a:latin typeface="Arial" pitchFamily="34" charset="0"/>
                <a:cs typeface="Arial" pitchFamily="34" charset="0"/>
              </a:rPr>
              <a:t>Seventeen parks were added to the state park system from 1971 through 1979</a:t>
            </a:r>
            <a:endParaRPr lang="en-US" sz="2000" dirty="0" smtClean="0">
              <a:solidFill>
                <a:schemeClr val="bg1"/>
              </a:solidFill>
              <a:latin typeface="Arial" pitchFamily="34" charset="0"/>
              <a:cs typeface="Arial" pitchFamily="34" charset="0"/>
            </a:endParaRPr>
          </a:p>
          <a:p>
            <a:pPr marL="342900" indent="-342900"/>
            <a:endParaRPr lang="en-US" sz="2000" dirty="0" smtClean="0">
              <a:solidFill>
                <a:schemeClr val="bg1"/>
              </a:solidFill>
              <a:latin typeface="Arial" pitchFamily="34" charset="0"/>
              <a:cs typeface="Arial" pitchFamily="34" charset="0"/>
            </a:endParaRPr>
          </a:p>
          <a:p>
            <a:pPr marL="342900" indent="-342900"/>
            <a:endParaRPr lang="en-US" sz="2000" dirty="0" smtClean="0">
              <a:solidFill>
                <a:schemeClr val="bg1"/>
              </a:solidFill>
              <a:latin typeface="Arial" pitchFamily="34" charset="0"/>
              <a:cs typeface="Arial" pitchFamily="34" charset="0"/>
            </a:endParaRPr>
          </a:p>
          <a:p>
            <a:endParaRPr lang="en-US" dirty="0"/>
          </a:p>
        </p:txBody>
      </p:sp>
      <p:sp>
        <p:nvSpPr>
          <p:cNvPr id="11" name="TextBox 10"/>
          <p:cNvSpPr txBox="1"/>
          <p:nvPr/>
        </p:nvSpPr>
        <p:spPr>
          <a:xfrm>
            <a:off x="1600200" y="2362200"/>
            <a:ext cx="6172200" cy="1754326"/>
          </a:xfrm>
          <a:prstGeom prst="rect">
            <a:avLst/>
          </a:prstGeom>
          <a:noFill/>
        </p:spPr>
        <p:txBody>
          <a:bodyPr wrap="square" rtlCol="0">
            <a:spAutoFit/>
          </a:bodyPr>
          <a:lstStyle/>
          <a:p>
            <a:r>
              <a:rPr lang="en-US" dirty="0" smtClean="0">
                <a:solidFill>
                  <a:srgbClr val="006600"/>
                </a:solidFill>
                <a:latin typeface="Arial" pitchFamily="34" charset="0"/>
                <a:cs typeface="Arial" pitchFamily="34" charset="0"/>
              </a:rPr>
              <a:t>Moro Bay, Prairie Grove Battlefield, </a:t>
            </a:r>
            <a:r>
              <a:rPr lang="en-US" dirty="0" err="1" smtClean="0">
                <a:solidFill>
                  <a:srgbClr val="006600"/>
                </a:solidFill>
                <a:latin typeface="Arial" pitchFamily="34" charset="0"/>
                <a:cs typeface="Arial" pitchFamily="34" charset="0"/>
              </a:rPr>
              <a:t>DeGray</a:t>
            </a:r>
            <a:r>
              <a:rPr lang="en-US" dirty="0" smtClean="0">
                <a:solidFill>
                  <a:srgbClr val="006600"/>
                </a:solidFill>
                <a:latin typeface="Arial" pitchFamily="34" charset="0"/>
                <a:cs typeface="Arial" pitchFamily="34" charset="0"/>
              </a:rPr>
              <a:t> Lake Resort, </a:t>
            </a:r>
          </a:p>
          <a:p>
            <a:r>
              <a:rPr lang="en-US" dirty="0" smtClean="0">
                <a:solidFill>
                  <a:srgbClr val="006600"/>
                </a:solidFill>
                <a:latin typeface="Arial" pitchFamily="34" charset="0"/>
                <a:cs typeface="Arial" pitchFamily="34" charset="0"/>
              </a:rPr>
              <a:t>Village Creek, Crater of Diamonds, Historic Washington,</a:t>
            </a:r>
          </a:p>
          <a:p>
            <a:r>
              <a:rPr lang="en-US" dirty="0" smtClean="0">
                <a:solidFill>
                  <a:srgbClr val="006600"/>
                </a:solidFill>
                <a:latin typeface="Arial" pitchFamily="34" charset="0"/>
                <a:cs typeface="Arial" pitchFamily="34" charset="0"/>
              </a:rPr>
              <a:t>Woolly Hollow, Pinnacle Mountain, Powhatan Historic, </a:t>
            </a:r>
          </a:p>
          <a:p>
            <a:r>
              <a:rPr lang="en-US" dirty="0" smtClean="0">
                <a:solidFill>
                  <a:srgbClr val="006600"/>
                </a:solidFill>
                <a:latin typeface="Arial" pitchFamily="34" charset="0"/>
                <a:cs typeface="Arial" pitchFamily="34" charset="0"/>
              </a:rPr>
              <a:t>Toltec Mounds Archeological, </a:t>
            </a:r>
            <a:r>
              <a:rPr lang="en-US" dirty="0" err="1" smtClean="0">
                <a:solidFill>
                  <a:srgbClr val="006600"/>
                </a:solidFill>
                <a:latin typeface="Arial" pitchFamily="34" charset="0"/>
                <a:cs typeface="Arial" pitchFamily="34" charset="0"/>
              </a:rPr>
              <a:t>Logoly</a:t>
            </a:r>
            <a:r>
              <a:rPr lang="en-US" dirty="0" smtClean="0">
                <a:solidFill>
                  <a:srgbClr val="006600"/>
                </a:solidFill>
                <a:latin typeface="Arial" pitchFamily="34" charset="0"/>
                <a:cs typeface="Arial" pitchFamily="34" charset="0"/>
              </a:rPr>
              <a:t>, Lake </a:t>
            </a:r>
            <a:r>
              <a:rPr lang="en-US" dirty="0" err="1" smtClean="0">
                <a:solidFill>
                  <a:srgbClr val="006600"/>
                </a:solidFill>
                <a:latin typeface="Arial" pitchFamily="34" charset="0"/>
                <a:cs typeface="Arial" pitchFamily="34" charset="0"/>
              </a:rPr>
              <a:t>Frierson</a:t>
            </a:r>
            <a:r>
              <a:rPr lang="en-US" dirty="0" smtClean="0">
                <a:solidFill>
                  <a:srgbClr val="006600"/>
                </a:solidFill>
                <a:latin typeface="Arial" pitchFamily="34" charset="0"/>
                <a:cs typeface="Arial" pitchFamily="34" charset="0"/>
              </a:rPr>
              <a:t>, </a:t>
            </a:r>
          </a:p>
          <a:p>
            <a:r>
              <a:rPr lang="en-US" dirty="0" smtClean="0">
                <a:solidFill>
                  <a:srgbClr val="006600"/>
                </a:solidFill>
                <a:latin typeface="Arial" pitchFamily="34" charset="0"/>
                <a:cs typeface="Arial" pitchFamily="34" charset="0"/>
              </a:rPr>
              <a:t>Millwood, Louisiana Purchase, Cane Creek, Hobbs,</a:t>
            </a:r>
          </a:p>
          <a:p>
            <a:r>
              <a:rPr lang="en-US" dirty="0" smtClean="0">
                <a:solidFill>
                  <a:srgbClr val="006600"/>
                </a:solidFill>
                <a:latin typeface="Arial" pitchFamily="34" charset="0"/>
                <a:cs typeface="Arial" pitchFamily="34" charset="0"/>
              </a:rPr>
              <a:t>and Mississippi River</a:t>
            </a:r>
          </a:p>
        </p:txBody>
      </p:sp>
    </p:spTree>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863025"/>
            <a:ext cx="37338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1980s &amp; 1990s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2211050"/>
            <a:ext cx="3200400" cy="1446550"/>
          </a:xfrm>
          <a:prstGeom prst="rect">
            <a:avLst/>
          </a:prstGeom>
          <a:noFill/>
        </p:spPr>
        <p:txBody>
          <a:bodyPr wrap="square" rtlCol="0" anchor="ctr">
            <a:spAutoFit/>
          </a:bodyPr>
          <a:lstStyle/>
          <a:p>
            <a:pPr marL="342900" indent="-342900"/>
            <a:r>
              <a:rPr lang="en-US" sz="2000" b="1" dirty="0" smtClean="0">
                <a:solidFill>
                  <a:schemeClr val="bg1"/>
                </a:solidFill>
              </a:rPr>
              <a:t>	</a:t>
            </a:r>
            <a:r>
              <a:rPr lang="en-US" sz="4400" b="1" dirty="0" smtClean="0">
                <a:solidFill>
                  <a:schemeClr val="bg1"/>
                </a:solidFill>
                <a:latin typeface="Arial" pitchFamily="34" charset="0"/>
                <a:cs typeface="Arial" pitchFamily="34" charset="0"/>
              </a:rPr>
              <a:t>Funding issues</a:t>
            </a:r>
            <a:endParaRPr lang="en-US" sz="44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685800"/>
            <a:ext cx="3048000" cy="646331"/>
          </a:xfrm>
          <a:prstGeom prst="rect">
            <a:avLst/>
          </a:prstGeom>
          <a:noFill/>
        </p:spPr>
        <p:txBody>
          <a:bodyPr wrap="square" rtlCol="0">
            <a:spAutoFit/>
          </a:bodyPr>
          <a:lstStyle/>
          <a:p>
            <a:r>
              <a:rPr lang="en-US" sz="3600" dirty="0" smtClean="0">
                <a:solidFill>
                  <a:schemeClr val="tx1">
                    <a:lumMod val="95000"/>
                  </a:schemeClr>
                </a:solidFill>
                <a:latin typeface="Arial" pitchFamily="34" charset="0"/>
                <a:cs typeface="Arial" pitchFamily="34" charset="0"/>
              </a:rPr>
              <a:t>1980s &amp; 90s </a:t>
            </a:r>
            <a:r>
              <a:rPr lang="en-US" sz="3600" dirty="0" smtClean="0">
                <a:latin typeface="Arial" pitchFamily="34" charset="0"/>
                <a:cs typeface="Arial" pitchFamily="34" charset="0"/>
              </a:rPr>
              <a:t>- </a:t>
            </a:r>
            <a:endParaRPr lang="en-US" sz="3600" dirty="0">
              <a:latin typeface="Arial" pitchFamily="34" charset="0"/>
              <a:cs typeface="Arial" pitchFamily="34" charset="0"/>
            </a:endParaRPr>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2211050"/>
            <a:ext cx="3200400" cy="1446550"/>
          </a:xfrm>
          <a:prstGeom prst="rect">
            <a:avLst/>
          </a:prstGeom>
          <a:noFill/>
        </p:spPr>
        <p:txBody>
          <a:bodyPr wrap="square" rtlCol="0" anchor="ctr">
            <a:spAutoFit/>
          </a:bodyPr>
          <a:lstStyle/>
          <a:p>
            <a:pPr marL="342900" indent="-342900"/>
            <a:r>
              <a:rPr lang="en-US" sz="2000" b="1" dirty="0" smtClean="0">
                <a:solidFill>
                  <a:schemeClr val="bg1"/>
                </a:solidFill>
              </a:rPr>
              <a:t>	</a:t>
            </a:r>
            <a:r>
              <a:rPr lang="en-US" sz="4400" b="1" dirty="0" smtClean="0">
                <a:solidFill>
                  <a:schemeClr val="bg1"/>
                </a:solidFill>
                <a:latin typeface="Arial" pitchFamily="34" charset="0"/>
                <a:cs typeface="Arial" pitchFamily="34" charset="0"/>
              </a:rPr>
              <a:t>Funding needs</a:t>
            </a:r>
            <a:endParaRPr lang="en-US" sz="4400" b="1" dirty="0">
              <a:solidFill>
                <a:schemeClr val="bg1"/>
              </a:solidFill>
              <a:latin typeface="Arial" pitchFamily="34" charset="0"/>
              <a:cs typeface="Arial" pitchFamily="34" charset="0"/>
            </a:endParaRPr>
          </a:p>
        </p:txBody>
      </p:sp>
      <p:graphicFrame>
        <p:nvGraphicFramePr>
          <p:cNvPr id="16" name="Chart 15"/>
          <p:cNvGraphicFramePr/>
          <p:nvPr/>
        </p:nvGraphicFramePr>
        <p:xfrm>
          <a:off x="0" y="1295400"/>
          <a:ext cx="5410200" cy="38862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914400" y="786825"/>
            <a:ext cx="3048000" cy="584775"/>
          </a:xfrm>
          <a:prstGeom prst="rect">
            <a:avLst/>
          </a:prstGeom>
          <a:noFill/>
        </p:spPr>
        <p:txBody>
          <a:bodyPr wrap="square" rtlCol="0">
            <a:spAutoFit/>
          </a:bodyPr>
          <a:lstStyle/>
          <a:p>
            <a:r>
              <a:rPr lang="en-US" sz="3200" dirty="0" smtClean="0">
                <a:solidFill>
                  <a:schemeClr val="tx1">
                    <a:lumMod val="95000"/>
                  </a:schemeClr>
                </a:solidFill>
                <a:latin typeface="Arial" pitchFamily="34" charset="0"/>
                <a:cs typeface="Arial" pitchFamily="34" charset="0"/>
              </a:rPr>
              <a:t>1996 - </a:t>
            </a:r>
            <a:endParaRPr lang="en-US" sz="3200" dirty="0">
              <a:solidFill>
                <a:schemeClr val="tx1">
                  <a:lumMod val="95000"/>
                </a:schemeClr>
              </a:solidFill>
              <a:latin typeface="Arial" pitchFamily="34" charset="0"/>
              <a:cs typeface="Arial" pitchFamily="34" charset="0"/>
            </a:endParaRPr>
          </a:p>
        </p:txBody>
      </p:sp>
      <p:sp>
        <p:nvSpPr>
          <p:cNvPr id="28" name="Rounded Rectangle 27"/>
          <p:cNvSpPr/>
          <p:nvPr/>
        </p:nvSpPr>
        <p:spPr>
          <a:xfrm>
            <a:off x="533400" y="1447800"/>
            <a:ext cx="4876800" cy="35052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4478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257800" y="2334161"/>
            <a:ext cx="3581400" cy="1323439"/>
          </a:xfrm>
          <a:prstGeom prst="rect">
            <a:avLst/>
          </a:prstGeom>
          <a:noFill/>
        </p:spPr>
        <p:txBody>
          <a:bodyPr wrap="square" rtlCol="0" anchor="ctr">
            <a:spAutoFit/>
          </a:bodyPr>
          <a:lstStyle/>
          <a:p>
            <a:pPr marL="342900" indent="-342900" algn="ctr"/>
            <a:r>
              <a:rPr lang="en-US" sz="2000" b="1" dirty="0" smtClean="0">
                <a:solidFill>
                  <a:schemeClr val="bg1"/>
                </a:solidFill>
              </a:rPr>
              <a:t>	</a:t>
            </a:r>
            <a:r>
              <a:rPr lang="en-US" sz="4000" b="1" dirty="0" smtClean="0">
                <a:solidFill>
                  <a:schemeClr val="bg1"/>
                </a:solidFill>
                <a:latin typeface="Arial" pitchFamily="34" charset="0"/>
                <a:cs typeface="Arial" pitchFamily="34" charset="0"/>
              </a:rPr>
              <a:t>Amendment 75</a:t>
            </a:r>
            <a:endParaRPr lang="en-US" sz="4000"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686800" cy="914400"/>
          </a:xfrm>
        </p:spPr>
        <p:txBody>
          <a:bodyPr/>
          <a:lstStyle/>
          <a:p>
            <a:pPr algn="ctr"/>
            <a:r>
              <a:rPr lang="en-US" sz="3600" dirty="0" smtClean="0">
                <a:solidFill>
                  <a:schemeClr val="tx1">
                    <a:lumMod val="85000"/>
                  </a:schemeClr>
                </a:solidFill>
                <a:effectLst/>
                <a:latin typeface="Arial" pitchFamily="34" charset="0"/>
                <a:cs typeface="Arial" pitchFamily="34" charset="0"/>
              </a:rPr>
              <a:t>How Arkansas State Parks </a:t>
            </a:r>
            <a:br>
              <a:rPr lang="en-US" sz="3600" dirty="0" smtClean="0">
                <a:solidFill>
                  <a:schemeClr val="tx1">
                    <a:lumMod val="85000"/>
                  </a:schemeClr>
                </a:solidFill>
                <a:effectLst/>
                <a:latin typeface="Arial" pitchFamily="34" charset="0"/>
                <a:cs typeface="Arial" pitchFamily="34" charset="0"/>
              </a:rPr>
            </a:br>
            <a:r>
              <a:rPr lang="en-US" sz="3600" dirty="0" smtClean="0">
                <a:solidFill>
                  <a:schemeClr val="tx1">
                    <a:lumMod val="85000"/>
                  </a:schemeClr>
                </a:solidFill>
                <a:effectLst/>
                <a:latin typeface="Arial" pitchFamily="34" charset="0"/>
                <a:cs typeface="Arial" pitchFamily="34" charset="0"/>
              </a:rPr>
              <a:t>is Funded</a:t>
            </a:r>
            <a:endParaRPr lang="en-US" sz="3600"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7526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257800" y="1981200"/>
            <a:ext cx="3581400" cy="2554545"/>
          </a:xfrm>
          <a:prstGeom prst="rect">
            <a:avLst/>
          </a:prstGeom>
          <a:noFill/>
        </p:spPr>
        <p:txBody>
          <a:bodyPr wrap="square" rtlCol="0" anchor="ctr">
            <a:spAutoFit/>
          </a:bodyPr>
          <a:lstStyle/>
          <a:p>
            <a:pPr marL="342900" indent="-342900" algn="ctr"/>
            <a:r>
              <a:rPr lang="en-US" sz="2000" b="1" dirty="0" smtClean="0">
                <a:solidFill>
                  <a:schemeClr val="bg1"/>
                </a:solidFill>
              </a:rPr>
              <a:t>	</a:t>
            </a:r>
            <a:r>
              <a:rPr lang="en-US" sz="4000" b="1" dirty="0" smtClean="0">
                <a:solidFill>
                  <a:schemeClr val="bg1"/>
                </a:solidFill>
              </a:rPr>
              <a:t>Arkansas State Parks funding sources*</a:t>
            </a:r>
            <a:endParaRPr lang="en-US" sz="4000" b="1" dirty="0">
              <a:solidFill>
                <a:schemeClr val="bg1"/>
              </a:solidFill>
            </a:endParaRPr>
          </a:p>
        </p:txBody>
      </p:sp>
      <p:graphicFrame>
        <p:nvGraphicFramePr>
          <p:cNvPr id="17" name="Chart 16"/>
          <p:cNvGraphicFramePr>
            <a:graphicFrameLocks noGrp="1"/>
          </p:cNvGraphicFramePr>
          <p:nvPr/>
        </p:nvGraphicFramePr>
        <p:xfrm>
          <a:off x="228600" y="1524000"/>
          <a:ext cx="5325696" cy="3657600"/>
        </p:xfrm>
        <a:graphic>
          <a:graphicData uri="http://schemas.openxmlformats.org/drawingml/2006/chart">
            <c:chart xmlns:c="http://schemas.openxmlformats.org/drawingml/2006/chart" xmlns:r="http://schemas.openxmlformats.org/officeDocument/2006/relationships" r:id="rId8"/>
          </a:graphicData>
        </a:graphic>
      </p:graphicFrame>
      <p:sp>
        <p:nvSpPr>
          <p:cNvPr id="18" name="TextBox 17"/>
          <p:cNvSpPr txBox="1"/>
          <p:nvPr/>
        </p:nvSpPr>
        <p:spPr>
          <a:xfrm>
            <a:off x="5715000" y="4800600"/>
            <a:ext cx="1752600" cy="381000"/>
          </a:xfrm>
          <a:prstGeom prst="rect">
            <a:avLst/>
          </a:prstGeom>
          <a:noFill/>
        </p:spPr>
        <p:txBody>
          <a:bodyPr wrap="square" rtlCol="0">
            <a:spAutoFit/>
          </a:bodyPr>
          <a:lstStyle/>
          <a:p>
            <a:r>
              <a:rPr lang="en-US" dirty="0" smtClean="0">
                <a:solidFill>
                  <a:schemeClr val="tx1">
                    <a:lumMod val="85000"/>
                  </a:schemeClr>
                </a:solidFill>
              </a:rPr>
              <a:t>* FY2011</a:t>
            </a:r>
            <a:endParaRPr lang="en-US" dirty="0">
              <a:solidFill>
                <a:schemeClr val="tx1">
                  <a:lumMod val="85000"/>
                </a:schemeClr>
              </a:solidFill>
            </a:endParaRPr>
          </a:p>
        </p:txBody>
      </p:sp>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0"/>
            <a:ext cx="8686800" cy="914400"/>
          </a:xfrm>
        </p:spPr>
        <p:txBody>
          <a:bodyPr/>
          <a:lstStyle/>
          <a:p>
            <a:pPr algn="ctr"/>
            <a:r>
              <a:rPr lang="en-US" sz="3200" cap="none" dirty="0" smtClean="0">
                <a:solidFill>
                  <a:schemeClr val="tx1">
                    <a:lumMod val="85000"/>
                  </a:schemeClr>
                </a:solidFill>
                <a:effectLst/>
                <a:latin typeface="Arial" pitchFamily="34" charset="0"/>
                <a:cs typeface="Arial" pitchFamily="34" charset="0"/>
              </a:rPr>
              <a:t>How is Amendment 75 money spent?</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638800" y="1752600"/>
            <a:ext cx="3200400" cy="2971800"/>
          </a:xfrm>
          <a:prstGeom prst="round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257800" y="2656582"/>
            <a:ext cx="3581400" cy="1077218"/>
          </a:xfrm>
          <a:prstGeom prst="rect">
            <a:avLst/>
          </a:prstGeom>
          <a:noFill/>
        </p:spPr>
        <p:txBody>
          <a:bodyPr wrap="square" rtlCol="0" anchor="ctr">
            <a:spAutoFit/>
          </a:bodyPr>
          <a:lstStyle/>
          <a:p>
            <a:pPr marL="342900" indent="-342900" algn="ctr"/>
            <a:r>
              <a:rPr lang="en-US" sz="2000" b="1" dirty="0" smtClean="0">
                <a:solidFill>
                  <a:schemeClr val="bg1"/>
                </a:solidFill>
              </a:rPr>
              <a:t>	</a:t>
            </a:r>
            <a:r>
              <a:rPr lang="en-US" sz="3200" b="1" dirty="0" smtClean="0">
                <a:solidFill>
                  <a:schemeClr val="bg1"/>
                </a:solidFill>
                <a:latin typeface="Arial" pitchFamily="34" charset="0"/>
                <a:cs typeface="Arial" pitchFamily="34" charset="0"/>
              </a:rPr>
              <a:t>Amendment 75 </a:t>
            </a:r>
          </a:p>
          <a:p>
            <a:pPr marL="342900" indent="-342900" algn="ctr"/>
            <a:r>
              <a:rPr lang="en-US" sz="3200" b="1" dirty="0" smtClean="0">
                <a:solidFill>
                  <a:schemeClr val="bg1"/>
                </a:solidFill>
                <a:latin typeface="Arial" pitchFamily="34" charset="0"/>
                <a:cs typeface="Arial" pitchFamily="34" charset="0"/>
              </a:rPr>
              <a:t>Spending</a:t>
            </a:r>
            <a:endParaRPr lang="en-US" sz="3200" b="1" dirty="0">
              <a:solidFill>
                <a:schemeClr val="bg1"/>
              </a:solidFill>
              <a:latin typeface="Arial" pitchFamily="34" charset="0"/>
              <a:cs typeface="Arial" pitchFamily="34" charset="0"/>
            </a:endParaRPr>
          </a:p>
        </p:txBody>
      </p:sp>
      <p:graphicFrame>
        <p:nvGraphicFramePr>
          <p:cNvPr id="12" name="Chart 11"/>
          <p:cNvGraphicFramePr/>
          <p:nvPr/>
        </p:nvGraphicFramePr>
        <p:xfrm>
          <a:off x="228600" y="1295400"/>
          <a:ext cx="5334000" cy="4191000"/>
        </p:xfrm>
        <a:graphic>
          <a:graphicData uri="http://schemas.openxmlformats.org/drawingml/2006/chart">
            <c:chart xmlns:c="http://schemas.openxmlformats.org/drawingml/2006/chart" xmlns:r="http://schemas.openxmlformats.org/officeDocument/2006/relationships" r:id="rId8"/>
          </a:graphicData>
        </a:graphic>
      </p:graphicFrame>
      <p:sp>
        <p:nvSpPr>
          <p:cNvPr id="13" name="TextBox 12"/>
          <p:cNvSpPr txBox="1"/>
          <p:nvPr/>
        </p:nvSpPr>
        <p:spPr>
          <a:xfrm>
            <a:off x="5715000" y="4800600"/>
            <a:ext cx="1752600" cy="381000"/>
          </a:xfrm>
          <a:prstGeom prst="rect">
            <a:avLst/>
          </a:prstGeom>
          <a:noFill/>
        </p:spPr>
        <p:txBody>
          <a:bodyPr wrap="square" rtlCol="0">
            <a:spAutoFit/>
          </a:bodyPr>
          <a:lstStyle/>
          <a:p>
            <a:r>
              <a:rPr lang="en-US" dirty="0" smtClean="0"/>
              <a:t>* FY2011</a:t>
            </a:r>
            <a:endParaRPr lang="en-US" dirty="0"/>
          </a:p>
        </p:txBody>
      </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sp>
        <p:nvSpPr>
          <p:cNvPr id="11" name="TextBox 10"/>
          <p:cNvSpPr txBox="1"/>
          <p:nvPr/>
        </p:nvSpPr>
        <p:spPr>
          <a:xfrm>
            <a:off x="6858000" y="2514600"/>
            <a:ext cx="1905000" cy="1631216"/>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The economic impact of the state parks is felt throughout the state.</a:t>
            </a:r>
            <a:endParaRPr lang="en-US" dirty="0">
              <a:solidFill>
                <a:schemeClr val="tx1">
                  <a:lumMod val="95000"/>
                </a:schemeClr>
              </a:solidFill>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9" name="Picture 8" descr="DeGray Lake Resort State Park Lodge aerial for e-mail.jpg"/>
          <p:cNvPicPr>
            <a:picLocks noChangeAspect="1"/>
          </p:cNvPicPr>
          <p:nvPr/>
        </p:nvPicPr>
        <p:blipFill>
          <a:blip r:embed="rId4" cstate="screen"/>
          <a:stretch>
            <a:fillRect/>
          </a:stretch>
        </p:blipFill>
        <p:spPr>
          <a:xfrm>
            <a:off x="381000" y="1066800"/>
            <a:ext cx="6439952" cy="4291584"/>
          </a:xfrm>
          <a:prstGeom prst="rect">
            <a:avLst/>
          </a:prstGeom>
          <a:ln w="3175">
            <a:solidFill>
              <a:schemeClr val="tx1">
                <a:lumMod val="85000"/>
              </a:schemeClr>
            </a:solidFill>
          </a:ln>
        </p:spPr>
      </p:pic>
      <p:sp>
        <p:nvSpPr>
          <p:cNvPr id="10" name="TextBox 9"/>
          <p:cNvSpPr txBox="1"/>
          <p:nvPr/>
        </p:nvSpPr>
        <p:spPr>
          <a:xfrm>
            <a:off x="304800" y="5334000"/>
            <a:ext cx="3071675" cy="338554"/>
          </a:xfrm>
          <a:prstGeom prst="rect">
            <a:avLst/>
          </a:prstGeom>
          <a:noFill/>
        </p:spPr>
        <p:txBody>
          <a:bodyPr wrap="none" rtlCol="0">
            <a:spAutoFit/>
          </a:bodyPr>
          <a:lstStyle/>
          <a:p>
            <a:r>
              <a:rPr lang="en-US" sz="1600" dirty="0" err="1" smtClean="0">
                <a:solidFill>
                  <a:schemeClr val="tx1">
                    <a:lumMod val="95000"/>
                  </a:schemeClr>
                </a:solidFill>
                <a:latin typeface="Arial" pitchFamily="34" charset="0"/>
                <a:cs typeface="Arial" pitchFamily="34" charset="0"/>
              </a:rPr>
              <a:t>DeGray</a:t>
            </a:r>
            <a:r>
              <a:rPr lang="en-US" sz="1600" dirty="0" smtClean="0">
                <a:solidFill>
                  <a:schemeClr val="tx1">
                    <a:lumMod val="95000"/>
                  </a:schemeClr>
                </a:solidFill>
                <a:latin typeface="Arial" pitchFamily="34" charset="0"/>
                <a:cs typeface="Arial" pitchFamily="34" charset="0"/>
              </a:rPr>
              <a:t> Lake Resort State Park</a:t>
            </a:r>
            <a:endParaRPr lang="en-US" sz="16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 y="609600"/>
            <a:ext cx="8686800" cy="6186309"/>
          </a:xfrm>
          <a:prstGeom prst="rect">
            <a:avLst/>
          </a:prstGeom>
          <a:noFill/>
        </p:spPr>
        <p:txBody>
          <a:bodyPr wrap="square" rtlCol="0">
            <a:spAutoFit/>
          </a:bodyPr>
          <a:lstStyle/>
          <a:p>
            <a:pPr>
              <a:lnSpc>
                <a:spcPct val="150000"/>
              </a:lnSpc>
              <a:buClr>
                <a:schemeClr val="tx1"/>
              </a:buClr>
              <a:buFont typeface="Arial" pitchFamily="34" charset="0"/>
              <a:buChar char="•"/>
            </a:pPr>
            <a:r>
              <a:rPr lang="en-US" dirty="0" smtClean="0"/>
              <a:t> </a:t>
            </a:r>
            <a:r>
              <a:rPr lang="en-US" dirty="0" smtClean="0"/>
              <a:t> </a:t>
            </a:r>
            <a:r>
              <a:rPr lang="en-US" dirty="0" smtClean="0">
                <a:solidFill>
                  <a:srgbClr val="FFCC00"/>
                </a:solidFill>
                <a:latin typeface="Arial" pitchFamily="34" charset="0"/>
                <a:cs typeface="Arial" pitchFamily="34" charset="0"/>
              </a:rPr>
              <a:t>System-wide </a:t>
            </a:r>
            <a:r>
              <a:rPr lang="en-US" dirty="0" smtClean="0">
                <a:solidFill>
                  <a:srgbClr val="FFCC00"/>
                </a:solidFill>
                <a:latin typeface="Arial" pitchFamily="34" charset="0"/>
                <a:cs typeface="Arial" pitchFamily="34" charset="0"/>
              </a:rPr>
              <a:t>utility systems replacements, road and parking improvements</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Swimming pool replacements/additions:  </a:t>
            </a:r>
            <a:r>
              <a:rPr lang="en-US" dirty="0" smtClean="0">
                <a:latin typeface="Arial" pitchFamily="34" charset="0"/>
                <a:cs typeface="Arial" pitchFamily="34" charset="0"/>
              </a:rPr>
              <a:t>Crater of Diamonds, Devil’s Den, </a:t>
            </a:r>
          </a:p>
          <a:p>
            <a:pPr>
              <a:lnSpc>
                <a:spcPct val="150000"/>
              </a:lnSpc>
              <a:buClr>
                <a:schemeClr val="tx1"/>
              </a:buClr>
            </a:pPr>
            <a:r>
              <a:rPr lang="en-US" dirty="0" smtClean="0">
                <a:latin typeface="Arial" pitchFamily="34" charset="0"/>
                <a:cs typeface="Arial" pitchFamily="34" charset="0"/>
              </a:rPr>
              <a:t>Lake Chicot, Mount Nebo, Petit Jean</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Campground renovations/additions:  </a:t>
            </a:r>
            <a:r>
              <a:rPr lang="en-US" dirty="0" smtClean="0">
                <a:latin typeface="Arial" pitchFamily="34" charset="0"/>
                <a:cs typeface="Arial" pitchFamily="34" charset="0"/>
              </a:rPr>
              <a:t>Bull Shoals-White River, </a:t>
            </a:r>
          </a:p>
          <a:p>
            <a:pPr>
              <a:lnSpc>
                <a:spcPct val="150000"/>
              </a:lnSpc>
              <a:buClr>
                <a:schemeClr val="tx1"/>
              </a:buClr>
            </a:pPr>
            <a:r>
              <a:rPr lang="en-US" dirty="0" err="1" smtClean="0">
                <a:latin typeface="Arial" pitchFamily="34" charset="0"/>
                <a:cs typeface="Arial" pitchFamily="34" charset="0"/>
              </a:rPr>
              <a:t>Cossatot</a:t>
            </a:r>
            <a:r>
              <a:rPr lang="en-US" dirty="0" smtClean="0">
                <a:latin typeface="Arial" pitchFamily="34" charset="0"/>
                <a:cs typeface="Arial" pitchFamily="34" charset="0"/>
              </a:rPr>
              <a:t> River, Daisy, Delta Heritage Trail, Devil’s Den, </a:t>
            </a:r>
            <a:r>
              <a:rPr lang="en-US" dirty="0" err="1" smtClean="0">
                <a:latin typeface="Arial" pitchFamily="34" charset="0"/>
                <a:cs typeface="Arial" pitchFamily="34" charset="0"/>
              </a:rPr>
              <a:t>Jacksonport</a:t>
            </a:r>
            <a:r>
              <a:rPr lang="en-US" dirty="0" smtClean="0">
                <a:latin typeface="Arial" pitchFamily="34" charset="0"/>
                <a:cs typeface="Arial" pitchFamily="34" charset="0"/>
              </a:rPr>
              <a:t>, </a:t>
            </a:r>
          </a:p>
          <a:p>
            <a:pPr>
              <a:lnSpc>
                <a:spcPct val="150000"/>
              </a:lnSpc>
              <a:buClr>
                <a:schemeClr val="tx1"/>
              </a:buClr>
            </a:pPr>
            <a:r>
              <a:rPr lang="en-US" dirty="0" smtClean="0">
                <a:latin typeface="Arial" pitchFamily="34" charset="0"/>
                <a:cs typeface="Arial" pitchFamily="34" charset="0"/>
              </a:rPr>
              <a:t>Lake Catherine, Lake Charles, Lake Chicot, Lake Dardanelle, Lake Ouachita, </a:t>
            </a:r>
          </a:p>
          <a:p>
            <a:pPr>
              <a:lnSpc>
                <a:spcPct val="150000"/>
              </a:lnSpc>
              <a:buClr>
                <a:schemeClr val="tx1"/>
              </a:buClr>
            </a:pPr>
            <a:r>
              <a:rPr lang="en-US" dirty="0" smtClean="0">
                <a:latin typeface="Arial" pitchFamily="34" charset="0"/>
                <a:cs typeface="Arial" pitchFamily="34" charset="0"/>
              </a:rPr>
              <a:t>Lake Poinsett, Millwood, Mississippi River, Moro Bay, Petit Jean, </a:t>
            </a:r>
          </a:p>
          <a:p>
            <a:pPr>
              <a:lnSpc>
                <a:spcPct val="150000"/>
              </a:lnSpc>
              <a:buClr>
                <a:schemeClr val="tx1"/>
              </a:buClr>
            </a:pPr>
            <a:r>
              <a:rPr lang="en-US" dirty="0" smtClean="0">
                <a:latin typeface="Arial" pitchFamily="34" charset="0"/>
                <a:cs typeface="Arial" pitchFamily="34" charset="0"/>
              </a:rPr>
              <a:t>Village Creek, White Oak Lake, </a:t>
            </a:r>
            <a:r>
              <a:rPr lang="en-US" dirty="0" err="1" smtClean="0">
                <a:latin typeface="Arial" pitchFamily="34" charset="0"/>
                <a:cs typeface="Arial" pitchFamily="34" charset="0"/>
              </a:rPr>
              <a:t>Withrow</a:t>
            </a:r>
            <a:r>
              <a:rPr lang="en-US" dirty="0" smtClean="0">
                <a:latin typeface="Arial" pitchFamily="34" charset="0"/>
                <a:cs typeface="Arial" pitchFamily="34" charset="0"/>
              </a:rPr>
              <a:t> Springs, Woolly Hollow</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Lodge renovations:  </a:t>
            </a:r>
            <a:r>
              <a:rPr lang="en-US" dirty="0" err="1" smtClean="0">
                <a:latin typeface="Arial" pitchFamily="34" charset="0"/>
                <a:cs typeface="Arial" pitchFamily="34" charset="0"/>
              </a:rPr>
              <a:t>DeGray</a:t>
            </a:r>
            <a:r>
              <a:rPr lang="en-US" dirty="0" smtClean="0">
                <a:latin typeface="Arial" pitchFamily="34" charset="0"/>
                <a:cs typeface="Arial" pitchFamily="34" charset="0"/>
              </a:rPr>
              <a:t>, Petit Jean, Queen Wilhelmina</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Cabin renovations/additions:  </a:t>
            </a:r>
            <a:r>
              <a:rPr lang="en-US" dirty="0" smtClean="0">
                <a:latin typeface="Arial" pitchFamily="34" charset="0"/>
                <a:cs typeface="Arial" pitchFamily="34" charset="0"/>
              </a:rPr>
              <a:t>Devil’s Den, Lake Catherine, Lake Chicot, </a:t>
            </a:r>
          </a:p>
          <a:p>
            <a:pPr>
              <a:lnSpc>
                <a:spcPct val="150000"/>
              </a:lnSpc>
              <a:buClr>
                <a:schemeClr val="tx1"/>
              </a:buClr>
            </a:pPr>
            <a:r>
              <a:rPr lang="en-US" dirty="0" smtClean="0">
                <a:latin typeface="Arial" pitchFamily="34" charset="0"/>
                <a:cs typeface="Arial" pitchFamily="34" charset="0"/>
              </a:rPr>
              <a:t>Lake Fort Smith, Lake Ouachita, Moro Bay, Mount Nebo, </a:t>
            </a:r>
          </a:p>
          <a:p>
            <a:pPr>
              <a:lnSpc>
                <a:spcPct val="150000"/>
              </a:lnSpc>
              <a:buClr>
                <a:schemeClr val="tx1"/>
              </a:buClr>
            </a:pPr>
            <a:r>
              <a:rPr lang="en-US" dirty="0" smtClean="0">
                <a:latin typeface="Arial" pitchFamily="34" charset="0"/>
                <a:cs typeface="Arial" pitchFamily="34" charset="0"/>
              </a:rPr>
              <a:t>Ozark Folk Center, Petit Jean, Village Creek</a:t>
            </a:r>
          </a:p>
          <a:p>
            <a:pPr>
              <a:lnSpc>
                <a:spcPct val="150000"/>
              </a:lnSpc>
              <a:buClr>
                <a:schemeClr val="tx1"/>
              </a:buClr>
            </a:pPr>
            <a:endParaRPr lang="en-US" dirty="0" smtClean="0">
              <a:latin typeface="Arial" pitchFamily="34" charset="0"/>
              <a:cs typeface="Arial" pitchFamily="34" charset="0"/>
            </a:endParaRPr>
          </a:p>
          <a:p>
            <a:pPr>
              <a:lnSpc>
                <a:spcPct val="150000"/>
              </a:lnSpc>
              <a:buClr>
                <a:schemeClr val="tx1"/>
              </a:buClr>
            </a:pPr>
            <a:endParaRPr lang="en-US" dirty="0" smtClean="0"/>
          </a:p>
          <a:p>
            <a:pPr>
              <a:buClr>
                <a:schemeClr val="tx1"/>
              </a:buClr>
              <a:buFont typeface="Arial" pitchFamily="34" charset="0"/>
              <a:buChar char="•"/>
            </a:pPr>
            <a:endParaRPr lang="en-US" dirty="0"/>
          </a:p>
        </p:txBody>
      </p:sp>
      <p:sp>
        <p:nvSpPr>
          <p:cNvPr id="14" name="TextBox 13"/>
          <p:cNvSpPr txBox="1"/>
          <p:nvPr/>
        </p:nvSpPr>
        <p:spPr>
          <a:xfrm>
            <a:off x="1600200" y="177225"/>
            <a:ext cx="6385851" cy="584775"/>
          </a:xfrm>
          <a:prstGeom prst="rect">
            <a:avLst/>
          </a:prstGeom>
          <a:noFill/>
        </p:spPr>
        <p:txBody>
          <a:bodyPr wrap="none" rtlCol="0">
            <a:spAutoFit/>
          </a:bodyPr>
          <a:lstStyle/>
          <a:p>
            <a:r>
              <a:rPr lang="en-US" sz="3200" b="1" dirty="0" smtClean="0">
                <a:solidFill>
                  <a:schemeClr val="tx1">
                    <a:lumMod val="85000"/>
                  </a:schemeClr>
                </a:solidFill>
                <a:latin typeface="Arial" pitchFamily="34" charset="0"/>
                <a:cs typeface="Arial" pitchFamily="34" charset="0"/>
              </a:rPr>
              <a:t>Where is Amendment 75 spent?</a:t>
            </a:r>
            <a:endParaRPr lang="en-US" sz="3200" b="1" dirty="0">
              <a:solidFill>
                <a:schemeClr val="tx1">
                  <a:lumMod val="8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 y="228600"/>
            <a:ext cx="8382000" cy="5770811"/>
          </a:xfrm>
          <a:prstGeom prst="rect">
            <a:avLst/>
          </a:prstGeom>
          <a:noFill/>
        </p:spPr>
        <p:txBody>
          <a:bodyPr wrap="square" rtlCol="0">
            <a:spAutoFit/>
          </a:bodyPr>
          <a:lstStyle/>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Historic structure renovations:  </a:t>
            </a:r>
            <a:r>
              <a:rPr lang="en-US" dirty="0" smtClean="0">
                <a:latin typeface="Arial" pitchFamily="34" charset="0"/>
                <a:cs typeface="Arial" pitchFamily="34" charset="0"/>
              </a:rPr>
              <a:t>Crowley’s Ridge, Devil’s Den, </a:t>
            </a:r>
          </a:p>
          <a:p>
            <a:pPr>
              <a:lnSpc>
                <a:spcPct val="150000"/>
              </a:lnSpc>
              <a:buClr>
                <a:schemeClr val="tx1"/>
              </a:buClr>
            </a:pPr>
            <a:r>
              <a:rPr lang="en-US" dirty="0" smtClean="0">
                <a:latin typeface="Arial" pitchFamily="34" charset="0"/>
                <a:cs typeface="Arial" pitchFamily="34" charset="0"/>
              </a:rPr>
              <a:t>Historic Washington, </a:t>
            </a:r>
            <a:r>
              <a:rPr lang="en-US" dirty="0" err="1" smtClean="0">
                <a:latin typeface="Arial" pitchFamily="34" charset="0"/>
                <a:cs typeface="Arial" pitchFamily="34" charset="0"/>
              </a:rPr>
              <a:t>Jacksonport</a:t>
            </a:r>
            <a:r>
              <a:rPr lang="en-US" dirty="0" smtClean="0">
                <a:latin typeface="Arial" pitchFamily="34" charset="0"/>
                <a:cs typeface="Arial" pitchFamily="34" charset="0"/>
              </a:rPr>
              <a:t>, Mount Nebo, Petit Jean, Powhatan</a:t>
            </a:r>
          </a:p>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Golf course renovation:  </a:t>
            </a:r>
            <a:r>
              <a:rPr lang="en-US" dirty="0" err="1" smtClean="0">
                <a:latin typeface="Arial" pitchFamily="34" charset="0"/>
                <a:cs typeface="Arial" pitchFamily="34" charset="0"/>
              </a:rPr>
              <a:t>DeGray</a:t>
            </a:r>
            <a:endParaRPr lang="en-US" dirty="0" smtClean="0">
              <a:solidFill>
                <a:srgbClr val="FFFF00"/>
              </a:solidFill>
              <a:latin typeface="Arial" pitchFamily="34" charset="0"/>
              <a:cs typeface="Arial" pitchFamily="34" charset="0"/>
            </a:endParaRPr>
          </a:p>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Marina improvements:</a:t>
            </a:r>
            <a:r>
              <a:rPr lang="en-US" dirty="0" smtClean="0">
                <a:solidFill>
                  <a:srgbClr val="FFFF00"/>
                </a:solidFill>
                <a:latin typeface="Arial" pitchFamily="34" charset="0"/>
                <a:cs typeface="Arial" pitchFamily="34" charset="0"/>
              </a:rPr>
              <a:t>  </a:t>
            </a:r>
            <a:r>
              <a:rPr lang="en-US" dirty="0" smtClean="0">
                <a:latin typeface="Arial" pitchFamily="34" charset="0"/>
                <a:cs typeface="Arial" pitchFamily="34" charset="0"/>
              </a:rPr>
              <a:t>Bull Shoals-White River, </a:t>
            </a:r>
            <a:r>
              <a:rPr lang="en-US" dirty="0" err="1" smtClean="0">
                <a:latin typeface="Arial" pitchFamily="34" charset="0"/>
                <a:cs typeface="Arial" pitchFamily="34" charset="0"/>
              </a:rPr>
              <a:t>DeGray</a:t>
            </a:r>
            <a:r>
              <a:rPr lang="en-US" dirty="0" smtClean="0">
                <a:latin typeface="Arial" pitchFamily="34" charset="0"/>
                <a:cs typeface="Arial" pitchFamily="34" charset="0"/>
              </a:rPr>
              <a:t>, Lake Catherine, </a:t>
            </a:r>
          </a:p>
          <a:p>
            <a:pPr>
              <a:lnSpc>
                <a:spcPct val="150000"/>
              </a:lnSpc>
              <a:buClr>
                <a:schemeClr val="tx1"/>
              </a:buClr>
            </a:pPr>
            <a:r>
              <a:rPr lang="en-US" dirty="0" smtClean="0">
                <a:latin typeface="Arial" pitchFamily="34" charset="0"/>
                <a:cs typeface="Arial" pitchFamily="34" charset="0"/>
              </a:rPr>
              <a:t>Lake Chicot, Lake Ouachita, Moro Bay  </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Relocation of Lake Fort Smith State Park </a:t>
            </a:r>
          </a:p>
          <a:p>
            <a:pPr>
              <a:lnSpc>
                <a:spcPct val="150000"/>
              </a:lnSpc>
              <a:buClr>
                <a:schemeClr val="tx1"/>
              </a:buClr>
              <a:buFont typeface="Arial" pitchFamily="34" charset="0"/>
              <a:buChar char="•"/>
            </a:pPr>
            <a:r>
              <a:rPr lang="en-US" dirty="0" smtClean="0">
                <a:solidFill>
                  <a:srgbClr val="FFFF00"/>
                </a:solidFill>
                <a:latin typeface="Arial" pitchFamily="34" charset="0"/>
                <a:cs typeface="Arial" pitchFamily="34" charset="0"/>
              </a:rPr>
              <a:t> </a:t>
            </a:r>
            <a:r>
              <a:rPr lang="en-US" dirty="0" smtClean="0">
                <a:solidFill>
                  <a:srgbClr val="FFCC00"/>
                </a:solidFill>
                <a:latin typeface="Arial" pitchFamily="34" charset="0"/>
                <a:cs typeface="Arial" pitchFamily="34" charset="0"/>
              </a:rPr>
              <a:t>Day-use area renovations:  </a:t>
            </a:r>
            <a:r>
              <a:rPr lang="en-US" dirty="0" smtClean="0">
                <a:latin typeface="Arial" pitchFamily="34" charset="0"/>
                <a:cs typeface="Arial" pitchFamily="34" charset="0"/>
              </a:rPr>
              <a:t>Bull Shoals-White River, </a:t>
            </a:r>
            <a:r>
              <a:rPr lang="en-US" dirty="0" err="1" smtClean="0">
                <a:latin typeface="Arial" pitchFamily="34" charset="0"/>
                <a:cs typeface="Arial" pitchFamily="34" charset="0"/>
              </a:rPr>
              <a:t>Cossatot</a:t>
            </a:r>
            <a:r>
              <a:rPr lang="en-US" dirty="0" smtClean="0">
                <a:latin typeface="Arial" pitchFamily="34" charset="0"/>
                <a:cs typeface="Arial" pitchFamily="34" charset="0"/>
              </a:rPr>
              <a:t> River, </a:t>
            </a:r>
          </a:p>
          <a:p>
            <a:pPr>
              <a:lnSpc>
                <a:spcPct val="150000"/>
              </a:lnSpc>
              <a:buClr>
                <a:schemeClr val="tx1"/>
              </a:buClr>
            </a:pPr>
            <a:r>
              <a:rPr lang="en-US" dirty="0" smtClean="0">
                <a:latin typeface="Arial" pitchFamily="34" charset="0"/>
                <a:cs typeface="Arial" pitchFamily="34" charset="0"/>
              </a:rPr>
              <a:t>Crater of Diamonds, Davidsonville, </a:t>
            </a:r>
            <a:r>
              <a:rPr lang="en-US" dirty="0" err="1" smtClean="0">
                <a:latin typeface="Arial" pitchFamily="34" charset="0"/>
                <a:cs typeface="Arial" pitchFamily="34" charset="0"/>
              </a:rPr>
              <a:t>DeGray</a:t>
            </a:r>
            <a:r>
              <a:rPr lang="en-US" dirty="0" smtClean="0">
                <a:latin typeface="Arial" pitchFamily="34" charset="0"/>
                <a:cs typeface="Arial" pitchFamily="34" charset="0"/>
              </a:rPr>
              <a:t>, Delta Heritage Trail, </a:t>
            </a:r>
          </a:p>
          <a:p>
            <a:pPr>
              <a:lnSpc>
                <a:spcPct val="150000"/>
              </a:lnSpc>
              <a:buClr>
                <a:schemeClr val="tx1"/>
              </a:buClr>
            </a:pPr>
            <a:r>
              <a:rPr lang="en-US" dirty="0" smtClean="0">
                <a:latin typeface="Arial" pitchFamily="34" charset="0"/>
                <a:cs typeface="Arial" pitchFamily="34" charset="0"/>
              </a:rPr>
              <a:t>Daisy, Lake Catherine, Lake Charles, Lake Chicot, Lake </a:t>
            </a:r>
            <a:r>
              <a:rPr lang="en-US" dirty="0" err="1" smtClean="0">
                <a:latin typeface="Arial" pitchFamily="34" charset="0"/>
                <a:cs typeface="Arial" pitchFamily="34" charset="0"/>
              </a:rPr>
              <a:t>Frierson</a:t>
            </a:r>
            <a:r>
              <a:rPr lang="en-US" dirty="0" smtClean="0">
                <a:latin typeface="Arial" pitchFamily="34" charset="0"/>
                <a:cs typeface="Arial" pitchFamily="34" charset="0"/>
              </a:rPr>
              <a:t>, </a:t>
            </a:r>
          </a:p>
          <a:p>
            <a:pPr>
              <a:lnSpc>
                <a:spcPct val="150000"/>
              </a:lnSpc>
              <a:buClr>
                <a:schemeClr val="tx1"/>
              </a:buClr>
            </a:pPr>
            <a:r>
              <a:rPr lang="en-US" dirty="0" smtClean="0">
                <a:latin typeface="Arial" pitchFamily="34" charset="0"/>
                <a:cs typeface="Arial" pitchFamily="34" charset="0"/>
              </a:rPr>
              <a:t>Lake Ouachita, Mammoth Spring, Millwood, Moro Bay, </a:t>
            </a:r>
            <a:r>
              <a:rPr lang="en-US" dirty="0" err="1" smtClean="0">
                <a:latin typeface="Arial" pitchFamily="34" charset="0"/>
                <a:cs typeface="Arial" pitchFamily="34" charset="0"/>
              </a:rPr>
              <a:t>Parkin</a:t>
            </a:r>
            <a:r>
              <a:rPr lang="en-US" dirty="0" smtClean="0">
                <a:latin typeface="Arial" pitchFamily="34" charset="0"/>
                <a:cs typeface="Arial" pitchFamily="34" charset="0"/>
              </a:rPr>
              <a:t>, </a:t>
            </a:r>
          </a:p>
          <a:p>
            <a:pPr>
              <a:lnSpc>
                <a:spcPct val="150000"/>
              </a:lnSpc>
              <a:buClr>
                <a:schemeClr val="tx1"/>
              </a:buClr>
            </a:pPr>
            <a:r>
              <a:rPr lang="en-US" dirty="0" smtClean="0">
                <a:latin typeface="Arial" pitchFamily="34" charset="0"/>
                <a:cs typeface="Arial" pitchFamily="34" charset="0"/>
              </a:rPr>
              <a:t>Pinnacle Mountain, Poison Springs, Prairie Grove, Queen Wilhelmina, </a:t>
            </a:r>
          </a:p>
          <a:p>
            <a:pPr>
              <a:lnSpc>
                <a:spcPct val="150000"/>
              </a:lnSpc>
              <a:buClr>
                <a:schemeClr val="tx1"/>
              </a:buClr>
            </a:pPr>
            <a:r>
              <a:rPr lang="en-US" dirty="0" smtClean="0">
                <a:latin typeface="Arial" pitchFamily="34" charset="0"/>
                <a:cs typeface="Arial" pitchFamily="34" charset="0"/>
              </a:rPr>
              <a:t>White Oak Lake</a:t>
            </a:r>
          </a:p>
          <a:p>
            <a:pPr>
              <a:lnSpc>
                <a:spcPct val="150000"/>
              </a:lnSpc>
              <a:buClr>
                <a:schemeClr val="tx1"/>
              </a:buClr>
              <a:buFont typeface="Arial" pitchFamily="34" charset="0"/>
              <a:buChar char="•"/>
            </a:pPr>
            <a:endParaRPr lang="en-US" dirty="0" smtClean="0"/>
          </a:p>
          <a:p>
            <a:endParaRPr lang="en-US" dirty="0"/>
          </a:p>
        </p:txBody>
      </p:sp>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 y="228600"/>
            <a:ext cx="7924800" cy="4662815"/>
          </a:xfrm>
          <a:prstGeom prst="rect">
            <a:avLst/>
          </a:prstGeom>
          <a:noFill/>
        </p:spPr>
        <p:txBody>
          <a:bodyPr wrap="square" rtlCol="0">
            <a:spAutoFit/>
          </a:bodyPr>
          <a:lstStyle/>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Shoreline stabilization:  </a:t>
            </a:r>
            <a:r>
              <a:rPr lang="en-US" dirty="0" smtClean="0">
                <a:latin typeface="Arial" pitchFamily="34" charset="0"/>
                <a:cs typeface="Arial" pitchFamily="34" charset="0"/>
              </a:rPr>
              <a:t>Bull-Shoals-White River, </a:t>
            </a:r>
            <a:r>
              <a:rPr lang="en-US" dirty="0" err="1" smtClean="0">
                <a:latin typeface="Arial" pitchFamily="34" charset="0"/>
                <a:cs typeface="Arial" pitchFamily="34" charset="0"/>
              </a:rPr>
              <a:t>Jacksonport</a:t>
            </a:r>
            <a:r>
              <a:rPr lang="en-US" dirty="0" smtClean="0">
                <a:latin typeface="Arial" pitchFamily="34" charset="0"/>
                <a:cs typeface="Arial" pitchFamily="34" charset="0"/>
              </a:rPr>
              <a:t>, </a:t>
            </a:r>
          </a:p>
          <a:p>
            <a:pPr>
              <a:lnSpc>
                <a:spcPct val="150000"/>
              </a:lnSpc>
              <a:buClr>
                <a:schemeClr val="tx1"/>
              </a:buClr>
            </a:pPr>
            <a:r>
              <a:rPr lang="en-US" dirty="0" smtClean="0">
                <a:latin typeface="Arial" pitchFamily="34" charset="0"/>
                <a:cs typeface="Arial" pitchFamily="34" charset="0"/>
              </a:rPr>
              <a:t>Lake Chicot, Millwood, Moro Bay</a:t>
            </a:r>
          </a:p>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Barrier-free and multi-use trails:  </a:t>
            </a:r>
            <a:r>
              <a:rPr lang="en-US" dirty="0" smtClean="0">
                <a:latin typeface="Arial" pitchFamily="34" charset="0"/>
                <a:cs typeface="Arial" pitchFamily="34" charset="0"/>
              </a:rPr>
              <a:t>Bull Shoals-White River, </a:t>
            </a:r>
          </a:p>
          <a:p>
            <a:pPr>
              <a:lnSpc>
                <a:spcPct val="150000"/>
              </a:lnSpc>
              <a:buClr>
                <a:schemeClr val="tx1"/>
              </a:buClr>
            </a:pPr>
            <a:r>
              <a:rPr lang="en-US" dirty="0" smtClean="0">
                <a:latin typeface="Arial" pitchFamily="34" charset="0"/>
                <a:cs typeface="Arial" pitchFamily="34" charset="0"/>
              </a:rPr>
              <a:t>Crater of Diamonds, Delta Heritage Trail, Hobbs, Petit Jean, Village Creek</a:t>
            </a:r>
          </a:p>
          <a:p>
            <a:pPr>
              <a:lnSpc>
                <a:spcPct val="150000"/>
              </a:lnSpc>
              <a:buClr>
                <a:schemeClr val="tx1"/>
              </a:buClr>
              <a:buFont typeface="Arial" pitchFamily="34" charset="0"/>
              <a:buChar char="•"/>
            </a:pPr>
            <a:r>
              <a:rPr lang="en-US" dirty="0" smtClean="0">
                <a:solidFill>
                  <a:srgbClr val="FFCC00"/>
                </a:solidFill>
                <a:latin typeface="Arial" pitchFamily="34" charset="0"/>
                <a:cs typeface="Arial" pitchFamily="34" charset="0"/>
              </a:rPr>
              <a:t> Visitor Centers:  </a:t>
            </a:r>
            <a:r>
              <a:rPr lang="en-US" dirty="0" smtClean="0">
                <a:latin typeface="Arial" pitchFamily="34" charset="0"/>
                <a:cs typeface="Arial" pitchFamily="34" charset="0"/>
              </a:rPr>
              <a:t>Bull Shoals-White River, </a:t>
            </a:r>
            <a:r>
              <a:rPr lang="en-US" dirty="0" err="1" smtClean="0">
                <a:latin typeface="Arial" pitchFamily="34" charset="0"/>
                <a:cs typeface="Arial" pitchFamily="34" charset="0"/>
              </a:rPr>
              <a:t>Cossatot</a:t>
            </a:r>
            <a:r>
              <a:rPr lang="en-US" dirty="0" smtClean="0">
                <a:latin typeface="Arial" pitchFamily="34" charset="0"/>
                <a:cs typeface="Arial" pitchFamily="34" charset="0"/>
              </a:rPr>
              <a:t> River, Hobbs, </a:t>
            </a:r>
          </a:p>
          <a:p>
            <a:pPr>
              <a:lnSpc>
                <a:spcPct val="150000"/>
              </a:lnSpc>
              <a:buClr>
                <a:schemeClr val="tx1"/>
              </a:buClr>
            </a:pPr>
            <a:r>
              <a:rPr lang="en-US" dirty="0" smtClean="0">
                <a:latin typeface="Arial" pitchFamily="34" charset="0"/>
                <a:cs typeface="Arial" pitchFamily="34" charset="0"/>
              </a:rPr>
              <a:t>Lake Dardanelle, Lake Fort Smith, Mississippi River</a:t>
            </a:r>
          </a:p>
          <a:p>
            <a:pPr>
              <a:lnSpc>
                <a:spcPct val="150000"/>
              </a:lnSpc>
              <a:buClr>
                <a:schemeClr val="tx1"/>
              </a:buClr>
              <a:buFont typeface="Arial" pitchFamily="34" charset="0"/>
              <a:buChar char="•"/>
            </a:pPr>
            <a:r>
              <a:rPr lang="en-US" dirty="0" smtClean="0">
                <a:latin typeface="Arial" pitchFamily="34" charset="0"/>
                <a:cs typeface="Arial" pitchFamily="34" charset="0"/>
              </a:rPr>
              <a:t> </a:t>
            </a:r>
            <a:r>
              <a:rPr lang="en-US" dirty="0" smtClean="0">
                <a:solidFill>
                  <a:srgbClr val="FFCC00"/>
                </a:solidFill>
                <a:latin typeface="Arial" pitchFamily="34" charset="0"/>
                <a:cs typeface="Arial" pitchFamily="34" charset="0"/>
              </a:rPr>
              <a:t>Interpretive exhibits/galleries:  </a:t>
            </a:r>
            <a:r>
              <a:rPr lang="en-US" dirty="0" smtClean="0">
                <a:latin typeface="Arial" pitchFamily="34" charset="0"/>
                <a:cs typeface="Arial" pitchFamily="34" charset="0"/>
              </a:rPr>
              <a:t>Arkansas Museum of Natural Resources, Bull Shoals-White River, Crater of Diamonds, </a:t>
            </a:r>
          </a:p>
          <a:p>
            <a:pPr>
              <a:lnSpc>
                <a:spcPct val="150000"/>
              </a:lnSpc>
              <a:buClr>
                <a:schemeClr val="tx1"/>
              </a:buClr>
            </a:pPr>
            <a:r>
              <a:rPr lang="en-US" dirty="0" err="1" smtClean="0">
                <a:latin typeface="Arial" pitchFamily="34" charset="0"/>
                <a:cs typeface="Arial" pitchFamily="34" charset="0"/>
              </a:rPr>
              <a:t>Cossatot</a:t>
            </a:r>
            <a:r>
              <a:rPr lang="en-US" dirty="0" smtClean="0">
                <a:latin typeface="Arial" pitchFamily="34" charset="0"/>
                <a:cs typeface="Arial" pitchFamily="34" charset="0"/>
              </a:rPr>
              <a:t> River, Crowley’s Ridge, Hobbs, Lake Dardanelle,</a:t>
            </a:r>
          </a:p>
          <a:p>
            <a:pPr>
              <a:lnSpc>
                <a:spcPct val="150000"/>
              </a:lnSpc>
              <a:buClr>
                <a:schemeClr val="tx1"/>
              </a:buClr>
            </a:pPr>
            <a:r>
              <a:rPr lang="en-US" dirty="0" smtClean="0">
                <a:latin typeface="Arial" pitchFamily="34" charset="0"/>
                <a:cs typeface="Arial" pitchFamily="34" charset="0"/>
              </a:rPr>
              <a:t>Lake </a:t>
            </a:r>
            <a:r>
              <a:rPr lang="en-US" dirty="0" err="1" smtClean="0">
                <a:latin typeface="Arial" pitchFamily="34" charset="0"/>
                <a:cs typeface="Arial" pitchFamily="34" charset="0"/>
              </a:rPr>
              <a:t>Frierson</a:t>
            </a:r>
            <a:r>
              <a:rPr lang="en-US" dirty="0" smtClean="0">
                <a:latin typeface="Arial" pitchFamily="34" charset="0"/>
                <a:cs typeface="Arial" pitchFamily="34" charset="0"/>
              </a:rPr>
              <a:t>, Lower White River Museum, </a:t>
            </a:r>
          </a:p>
          <a:p>
            <a:pPr>
              <a:lnSpc>
                <a:spcPct val="150000"/>
              </a:lnSpc>
              <a:buClr>
                <a:schemeClr val="tx1"/>
              </a:buClr>
            </a:pPr>
            <a:r>
              <a:rPr lang="en-US" dirty="0" smtClean="0">
                <a:latin typeface="Arial" pitchFamily="34" charset="0"/>
                <a:cs typeface="Arial" pitchFamily="34" charset="0"/>
              </a:rPr>
              <a:t>Plantation Agriculture Museum</a:t>
            </a:r>
          </a:p>
        </p:txBody>
      </p:sp>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914400"/>
          </a:xfrm>
        </p:spPr>
        <p:txBody>
          <a:bodyPr/>
          <a:lstStyle/>
          <a:p>
            <a:pPr algn="ctr"/>
            <a:r>
              <a:rPr lang="en-US" sz="3600" b="0" cap="none" dirty="0" smtClean="0">
                <a:effectLst/>
                <a:latin typeface="Arial" pitchFamily="34" charset="0"/>
                <a:cs typeface="Arial" pitchFamily="34" charset="0"/>
              </a:rPr>
              <a:t>What types of parks do we have?</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1447800"/>
            <a:ext cx="2895600" cy="38100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62400" y="1981200"/>
            <a:ext cx="4495800" cy="2667000"/>
          </a:xfrm>
          <a:prstGeom prst="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038600" y="4800600"/>
            <a:ext cx="3581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Pinnacle Mountain State Park</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914400"/>
          </a:xfrm>
        </p:spPr>
        <p:txBody>
          <a:bodyPr/>
          <a:lstStyle/>
          <a:p>
            <a:pPr algn="ctr"/>
            <a:r>
              <a:rPr lang="en-US" sz="3600" b="0" cap="none" dirty="0" smtClean="0">
                <a:effectLst/>
                <a:latin typeface="Arial" pitchFamily="34" charset="0"/>
                <a:cs typeface="Arial" pitchFamily="34" charset="0"/>
              </a:rPr>
              <a:t>What types of parks do we have?</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1447800"/>
            <a:ext cx="2895600" cy="38100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62400" y="1981200"/>
            <a:ext cx="4495800" cy="2667000"/>
          </a:xfrm>
          <a:prstGeom prst="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038600" y="4800600"/>
            <a:ext cx="3581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Jacksonport State Park</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914400"/>
          </a:xfrm>
        </p:spPr>
        <p:txBody>
          <a:bodyPr/>
          <a:lstStyle/>
          <a:p>
            <a:pPr algn="ctr"/>
            <a:r>
              <a:rPr lang="en-US" sz="3600" b="0" cap="none" dirty="0" smtClean="0">
                <a:effectLst/>
                <a:latin typeface="Arial" pitchFamily="34" charset="0"/>
                <a:cs typeface="Arial" pitchFamily="34" charset="0"/>
              </a:rPr>
              <a:t>What types of parks do we have?</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1447800"/>
            <a:ext cx="2895600" cy="38100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62400" y="1981200"/>
            <a:ext cx="4495800" cy="2667000"/>
          </a:xfrm>
          <a:prstGeom prst="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038600" y="4800600"/>
            <a:ext cx="3581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Lake Poinsett State Park</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914400"/>
          </a:xfrm>
        </p:spPr>
        <p:txBody>
          <a:bodyPr/>
          <a:lstStyle/>
          <a:p>
            <a:pPr algn="ctr"/>
            <a:r>
              <a:rPr lang="en-US" sz="3600" b="0" cap="none" dirty="0" smtClean="0">
                <a:effectLst/>
                <a:latin typeface="Arial" pitchFamily="34" charset="0"/>
                <a:cs typeface="Arial" pitchFamily="34" charset="0"/>
              </a:rPr>
              <a:t>What types of parks do we have?</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1447800"/>
            <a:ext cx="2895600" cy="3810000"/>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962400" y="1981200"/>
            <a:ext cx="4495800" cy="2667000"/>
          </a:xfrm>
          <a:prstGeom prst="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038600" y="4800600"/>
            <a:ext cx="3581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Arkansas Museum of </a:t>
            </a:r>
          </a:p>
          <a:p>
            <a:pPr algn="ctr"/>
            <a:r>
              <a:rPr lang="en-US" dirty="0" smtClean="0">
                <a:solidFill>
                  <a:schemeClr val="bg1"/>
                </a:solidFill>
                <a:latin typeface="Arial" pitchFamily="34" charset="0"/>
                <a:cs typeface="Arial" pitchFamily="34" charset="0"/>
              </a:rPr>
              <a:t>Natural Resources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33400"/>
            <a:ext cx="8686800" cy="914400"/>
          </a:xfrm>
        </p:spPr>
        <p:txBody>
          <a:bodyPr/>
          <a:lstStyle/>
          <a:p>
            <a:pPr algn="ctr"/>
            <a:r>
              <a:rPr lang="en-US" sz="3600" b="0" cap="none" dirty="0" smtClean="0">
                <a:effectLst/>
                <a:latin typeface="Arial" pitchFamily="34" charset="0"/>
                <a:cs typeface="Arial" pitchFamily="34" charset="0"/>
              </a:rPr>
              <a:t>What types of parks do we have?</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200" y="1447800"/>
            <a:ext cx="2895600" cy="381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962400" y="1981200"/>
            <a:ext cx="4495800" cy="2667000"/>
          </a:xfrm>
          <a:prstGeom prst="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038600" y="4800600"/>
            <a:ext cx="3581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South Arkansas Arboretum </a:t>
            </a:r>
          </a:p>
        </p:txBody>
      </p:sp>
      <p:sp>
        <p:nvSpPr>
          <p:cNvPr id="12" name="TextBox 11"/>
          <p:cNvSpPr txBox="1"/>
          <p:nvPr/>
        </p:nvSpPr>
        <p:spPr>
          <a:xfrm>
            <a:off x="838200" y="2819400"/>
            <a:ext cx="2286000" cy="584775"/>
          </a:xfrm>
          <a:prstGeom prst="rect">
            <a:avLst/>
          </a:prstGeom>
          <a:noFill/>
        </p:spPr>
        <p:txBody>
          <a:bodyPr wrap="square" rtlCol="0">
            <a:spAutoFit/>
          </a:bodyPr>
          <a:lstStyle/>
          <a:p>
            <a:r>
              <a:rPr lang="en-US" sz="3200" dirty="0" smtClean="0">
                <a:latin typeface="Arial" pitchFamily="34" charset="0"/>
                <a:cs typeface="Arial" pitchFamily="34" charset="0"/>
              </a:rPr>
              <a:t>Arboretum</a:t>
            </a:r>
            <a:endParaRPr lang="en-US" sz="3200"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04_bear two.jpg"/>
          <p:cNvPicPr>
            <a:picLocks noChangeAspect="1"/>
          </p:cNvPicPr>
          <p:nvPr/>
        </p:nvPicPr>
        <p:blipFill>
          <a:blip r:embed="rId2" cstate="email"/>
          <a:stretch>
            <a:fillRect/>
          </a:stretch>
        </p:blipFill>
        <p:spPr>
          <a:xfrm>
            <a:off x="342900" y="2133600"/>
            <a:ext cx="3543300" cy="2362200"/>
          </a:xfrm>
          <a:prstGeom prst="rect">
            <a:avLst/>
          </a:prstGeom>
          <a:ln>
            <a:solidFill>
              <a:schemeClr val="tx1">
                <a:lumMod val="85000"/>
              </a:schemeClr>
            </a:solidFill>
          </a:ln>
        </p:spPr>
      </p:pic>
      <p:sp>
        <p:nvSpPr>
          <p:cNvPr id="2" name="Title 1"/>
          <p:cNvSpPr>
            <a:spLocks noGrp="1"/>
          </p:cNvSpPr>
          <p:nvPr>
            <p:ph type="ctrTitle"/>
          </p:nvPr>
        </p:nvSpPr>
        <p:spPr>
          <a:xfrm>
            <a:off x="228600" y="457200"/>
            <a:ext cx="8686800" cy="914400"/>
          </a:xfrm>
        </p:spPr>
        <p:txBody>
          <a:bodyPr/>
          <a:lstStyle/>
          <a:p>
            <a:pPr algn="ctr"/>
            <a:r>
              <a:rPr lang="en-US" sz="3600" b="0" cap="none" dirty="0" smtClean="0">
                <a:effectLst/>
                <a:latin typeface="Arial" pitchFamily="34" charset="0"/>
                <a:cs typeface="Arial" pitchFamily="34" charset="0"/>
              </a:rPr>
              <a:t>Just a few of the projects completed with Amendment 75</a:t>
            </a:r>
            <a:endParaRPr lang="en-US" sz="3600" b="0" cap="none" dirty="0">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All Photography\Economic Impact (Greg Butts Fort Smith presentation)\Natural Parks\Cossatot River State Park-Natural Area\Cossatot visitor center pano.jpg"/>
          <p:cNvPicPr>
            <a:picLocks noChangeAspect="1" noChangeArrowheads="1"/>
          </p:cNvPicPr>
          <p:nvPr/>
        </p:nvPicPr>
        <p:blipFill>
          <a:blip r:embed="rId9" cstate="email"/>
          <a:stretch>
            <a:fillRect/>
          </a:stretch>
        </p:blipFill>
        <p:spPr bwMode="auto">
          <a:xfrm>
            <a:off x="4419600" y="1955800"/>
            <a:ext cx="3810000" cy="2540000"/>
          </a:xfrm>
          <a:prstGeom prst="rect">
            <a:avLst/>
          </a:prstGeom>
          <a:noFill/>
          <a:ln>
            <a:solidFill>
              <a:schemeClr val="tx1">
                <a:lumMod val="85000"/>
              </a:schemeClr>
            </a:solidFill>
          </a:ln>
        </p:spPr>
      </p:pic>
      <p:sp>
        <p:nvSpPr>
          <p:cNvPr id="25" name="TextBox 24"/>
          <p:cNvSpPr txBox="1"/>
          <p:nvPr/>
        </p:nvSpPr>
        <p:spPr>
          <a:xfrm>
            <a:off x="305540" y="4495800"/>
            <a:ext cx="8610600" cy="830997"/>
          </a:xfrm>
          <a:prstGeom prst="rect">
            <a:avLst/>
          </a:prstGeom>
          <a:noFill/>
        </p:spPr>
        <p:txBody>
          <a:bodyPr wrap="square" rtlCol="0">
            <a:spAutoFit/>
          </a:bodyPr>
          <a:lstStyle/>
          <a:p>
            <a:pPr algn="ctr"/>
            <a:r>
              <a:rPr lang="en-US" sz="2400" dirty="0" smtClean="0">
                <a:latin typeface="Arial" pitchFamily="34" charset="0"/>
                <a:cs typeface="Arial" pitchFamily="34" charset="0"/>
              </a:rPr>
              <a:t>$4,500,000 visitor center</a:t>
            </a:r>
          </a:p>
          <a:p>
            <a:pPr algn="ctr"/>
            <a:r>
              <a:rPr lang="en-US" sz="2400" dirty="0" smtClean="0">
                <a:latin typeface="Arial" pitchFamily="34" charset="0"/>
                <a:cs typeface="Arial" pitchFamily="34" charset="0"/>
              </a:rPr>
              <a:t>Hobbs State Park-Conservation Area</a:t>
            </a:r>
            <a:endParaRPr lang="en-US" sz="2400" dirty="0">
              <a:latin typeface="Arial" pitchFamily="34" charset="0"/>
              <a:cs typeface="Arial" pitchFamily="34" charset="0"/>
            </a:endParaRPr>
          </a:p>
        </p:txBody>
      </p:sp>
      <p:sp>
        <p:nvSpPr>
          <p:cNvPr id="26" name="Rounded Rectangle 25"/>
          <p:cNvSpPr/>
          <p:nvPr/>
        </p:nvSpPr>
        <p:spPr>
          <a:xfrm>
            <a:off x="533400" y="1905000"/>
            <a:ext cx="3124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Natural Resource Parks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All Photography\Economic Impact (Greg Butts Fort Smith presentation)\Natural Parks\Cossatot River State Park-Natural Area\Cossatot visitor center pano.jpg"/>
          <p:cNvPicPr>
            <a:picLocks noChangeAspect="1" noChangeArrowheads="1"/>
          </p:cNvPicPr>
          <p:nvPr/>
        </p:nvPicPr>
        <p:blipFill>
          <a:blip r:embed="rId8" cstate="email"/>
          <a:srcRect/>
          <a:stretch>
            <a:fillRect/>
          </a:stretch>
        </p:blipFill>
        <p:spPr bwMode="auto">
          <a:xfrm>
            <a:off x="228600" y="2057400"/>
            <a:ext cx="8764480" cy="2343281"/>
          </a:xfrm>
          <a:prstGeom prst="rect">
            <a:avLst/>
          </a:prstGeom>
          <a:noFill/>
          <a:ln>
            <a:solidFill>
              <a:schemeClr val="tx1"/>
            </a:solidFill>
          </a:ln>
        </p:spPr>
      </p:pic>
      <p:sp>
        <p:nvSpPr>
          <p:cNvPr id="25" name="TextBox 24"/>
          <p:cNvSpPr txBox="1"/>
          <p:nvPr/>
        </p:nvSpPr>
        <p:spPr>
          <a:xfrm>
            <a:off x="305540" y="4495800"/>
            <a:ext cx="8610600" cy="830997"/>
          </a:xfrm>
          <a:prstGeom prst="rect">
            <a:avLst/>
          </a:prstGeom>
          <a:noFill/>
        </p:spPr>
        <p:txBody>
          <a:bodyPr wrap="square" rtlCol="0">
            <a:spAutoFit/>
          </a:bodyPr>
          <a:lstStyle/>
          <a:p>
            <a:pPr algn="ctr"/>
            <a:r>
              <a:rPr lang="en-US" sz="2400" dirty="0" smtClean="0">
                <a:latin typeface="Arial" pitchFamily="34" charset="0"/>
                <a:cs typeface="Arial" pitchFamily="34" charset="0"/>
              </a:rPr>
              <a:t>$2,951,727 visitor center</a:t>
            </a:r>
          </a:p>
          <a:p>
            <a:pPr algn="ctr"/>
            <a:r>
              <a:rPr lang="en-US" sz="2400" dirty="0" err="1" smtClean="0">
                <a:latin typeface="Arial" pitchFamily="34" charset="0"/>
                <a:cs typeface="Arial" pitchFamily="34" charset="0"/>
              </a:rPr>
              <a:t>Cossatot</a:t>
            </a:r>
            <a:r>
              <a:rPr lang="en-US" sz="2400" dirty="0" smtClean="0">
                <a:latin typeface="Arial" pitchFamily="34" charset="0"/>
                <a:cs typeface="Arial" pitchFamily="34" charset="0"/>
              </a:rPr>
              <a:t> River State Park-Natural Area</a:t>
            </a:r>
            <a:endParaRPr lang="en-US" sz="2400" dirty="0">
              <a:latin typeface="Arial" pitchFamily="34" charset="0"/>
              <a:cs typeface="Arial" pitchFamily="34" charset="0"/>
            </a:endParaRPr>
          </a:p>
        </p:txBody>
      </p:sp>
      <p:sp>
        <p:nvSpPr>
          <p:cNvPr id="26" name="Rounded Rectangle 25"/>
          <p:cNvSpPr/>
          <p:nvPr/>
        </p:nvSpPr>
        <p:spPr>
          <a:xfrm>
            <a:off x="533400" y="1905000"/>
            <a:ext cx="3124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Natural Resource Parks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pic>
        <p:nvPicPr>
          <p:cNvPr id="3075" name="Picture 3" descr="H:\All Photography\Park Photos\Devil's Den State Park\Devil's Den State Park photo choices for Lyuba for Arkansas State Parks 2011-2012 Advertising Plan front cover\Devil's Den State Park CCC Dam on Lee Creek.jpg"/>
          <p:cNvPicPr>
            <a:picLocks noChangeAspect="1" noChangeArrowheads="1"/>
          </p:cNvPicPr>
          <p:nvPr/>
        </p:nvPicPr>
        <p:blipFill>
          <a:blip r:embed="rId3" cstate="screen"/>
          <a:srcRect/>
          <a:stretch>
            <a:fillRect/>
          </a:stretch>
        </p:blipFill>
        <p:spPr bwMode="auto">
          <a:xfrm>
            <a:off x="381000" y="1066800"/>
            <a:ext cx="6639774" cy="4419600"/>
          </a:xfrm>
          <a:prstGeom prst="rect">
            <a:avLst/>
          </a:prstGeom>
          <a:noFill/>
          <a:ln w="3175">
            <a:solidFill>
              <a:schemeClr val="tx1"/>
            </a:solidFill>
          </a:ln>
        </p:spPr>
      </p:pic>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
        <p:nvSpPr>
          <p:cNvPr id="11" name="TextBox 10"/>
          <p:cNvSpPr txBox="1"/>
          <p:nvPr/>
        </p:nvSpPr>
        <p:spPr>
          <a:xfrm>
            <a:off x="7086600" y="1859101"/>
            <a:ext cx="2057400" cy="3170099"/>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In perpetuity…</a:t>
            </a:r>
          </a:p>
          <a:p>
            <a:r>
              <a:rPr lang="en-US" sz="2000" dirty="0" smtClean="0">
                <a:solidFill>
                  <a:schemeClr val="tx1">
                    <a:lumMod val="95000"/>
                  </a:schemeClr>
                </a:solidFill>
                <a:latin typeface="Arial" pitchFamily="34" charset="0"/>
                <a:cs typeface="Arial" pitchFamily="34" charset="0"/>
              </a:rPr>
              <a:t>The parks are </a:t>
            </a:r>
          </a:p>
          <a:p>
            <a:r>
              <a:rPr lang="en-US" sz="2000" dirty="0" smtClean="0">
                <a:solidFill>
                  <a:schemeClr val="tx1">
                    <a:lumMod val="95000"/>
                  </a:schemeClr>
                </a:solidFill>
                <a:latin typeface="Arial" pitchFamily="34" charset="0"/>
                <a:cs typeface="Arial" pitchFamily="34" charset="0"/>
              </a:rPr>
              <a:t>in the “forever” business of helping to protect Arkansas’s natural and cultural heritage.</a:t>
            </a:r>
            <a:endParaRPr lang="en-US" sz="2000" dirty="0">
              <a:solidFill>
                <a:schemeClr val="tx1">
                  <a:lumMod val="95000"/>
                </a:schemeClr>
              </a:solidFill>
              <a:latin typeface="Arial" pitchFamily="34" charset="0"/>
              <a:cs typeface="Arial" pitchFamily="34" charset="0"/>
            </a:endParaRPr>
          </a:p>
        </p:txBody>
      </p:sp>
      <p:sp>
        <p:nvSpPr>
          <p:cNvPr id="6" name="TextBox 5"/>
          <p:cNvSpPr txBox="1"/>
          <p:nvPr/>
        </p:nvSpPr>
        <p:spPr>
          <a:xfrm>
            <a:off x="304800" y="5486400"/>
            <a:ext cx="1975156" cy="307777"/>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Devil’s Den State Park</a:t>
            </a:r>
            <a:endParaRPr lang="en-US" sz="14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933460" y="1752600"/>
            <a:ext cx="2134340" cy="2308324"/>
          </a:xfrm>
          <a:prstGeom prst="rect">
            <a:avLst/>
          </a:prstGeom>
          <a:noFill/>
        </p:spPr>
        <p:txBody>
          <a:bodyPr wrap="square" rtlCol="0">
            <a:spAutoFit/>
          </a:bodyPr>
          <a:lstStyle/>
          <a:p>
            <a:r>
              <a:rPr lang="en-US" sz="2400" dirty="0" smtClean="0">
                <a:latin typeface="Arial" pitchFamily="34" charset="0"/>
                <a:cs typeface="Arial" pitchFamily="34" charset="0"/>
              </a:rPr>
              <a:t>$910,996</a:t>
            </a:r>
          </a:p>
          <a:p>
            <a:r>
              <a:rPr lang="en-US" sz="2400" dirty="0" smtClean="0">
                <a:latin typeface="Arial" pitchFamily="34" charset="0"/>
                <a:cs typeface="Arial" pitchFamily="34" charset="0"/>
              </a:rPr>
              <a:t>new swimming pool facility – Lake Chicot State Park</a:t>
            </a:r>
            <a:endParaRPr lang="en-US" sz="2400" dirty="0">
              <a:latin typeface="Arial" pitchFamily="34" charset="0"/>
              <a:cs typeface="Arial" pitchFamily="34" charset="0"/>
            </a:endParaRPr>
          </a:p>
        </p:txBody>
      </p:sp>
      <p:pic>
        <p:nvPicPr>
          <p:cNvPr id="2050" name="Picture 2" descr="H:\All Photography\Economic Impact (Greg Butts Fort Smith presentation)\Recreation Parks\Lake Chicot State Park\Construct new swimming pool.jpg"/>
          <p:cNvPicPr>
            <a:picLocks noChangeAspect="1" noChangeArrowheads="1"/>
          </p:cNvPicPr>
          <p:nvPr/>
        </p:nvPicPr>
        <p:blipFill>
          <a:blip r:embed="rId8" cstate="email"/>
          <a:srcRect/>
          <a:stretch>
            <a:fillRect/>
          </a:stretch>
        </p:blipFill>
        <p:spPr bwMode="auto">
          <a:xfrm>
            <a:off x="381000" y="1371600"/>
            <a:ext cx="6477000" cy="3223686"/>
          </a:xfrm>
          <a:prstGeom prst="rect">
            <a:avLst/>
          </a:prstGeom>
          <a:noFill/>
          <a:ln>
            <a:solidFill>
              <a:schemeClr val="tx1"/>
            </a:solidFill>
          </a:ln>
        </p:spPr>
      </p:pic>
      <p:sp>
        <p:nvSpPr>
          <p:cNvPr id="26" name="Rounded Rectangle 25"/>
          <p:cNvSpPr/>
          <p:nvPr/>
        </p:nvSpPr>
        <p:spPr>
          <a:xfrm>
            <a:off x="228600" y="1219200"/>
            <a:ext cx="3124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Recreation Parks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172200" y="1143000"/>
            <a:ext cx="2971800" cy="3046988"/>
          </a:xfrm>
          <a:prstGeom prst="rect">
            <a:avLst/>
          </a:prstGeom>
          <a:noFill/>
        </p:spPr>
        <p:txBody>
          <a:bodyPr wrap="square" rtlCol="0">
            <a:spAutoFit/>
          </a:bodyPr>
          <a:lstStyle/>
          <a:p>
            <a:r>
              <a:rPr lang="en-US" sz="2400" dirty="0" smtClean="0">
                <a:latin typeface="Arial" pitchFamily="34" charset="0"/>
                <a:cs typeface="Arial" pitchFamily="34" charset="0"/>
              </a:rPr>
              <a:t>$542,078 conservation of gin equipment &amp; exhibits for the </a:t>
            </a:r>
          </a:p>
          <a:p>
            <a:r>
              <a:rPr lang="en-US" sz="2400" dirty="0" smtClean="0">
                <a:latin typeface="Arial" pitchFamily="34" charset="0"/>
                <a:cs typeface="Arial" pitchFamily="34" charset="0"/>
              </a:rPr>
              <a:t>reconstructed </a:t>
            </a:r>
            <a:r>
              <a:rPr lang="en-US" sz="2400" dirty="0" err="1" smtClean="0">
                <a:latin typeface="Arial" pitchFamily="34" charset="0"/>
                <a:cs typeface="Arial" pitchFamily="34" charset="0"/>
              </a:rPr>
              <a:t>Dortch</a:t>
            </a:r>
            <a:r>
              <a:rPr lang="en-US" sz="2400" dirty="0" smtClean="0">
                <a:latin typeface="Arial" pitchFamily="34" charset="0"/>
                <a:cs typeface="Arial" pitchFamily="34" charset="0"/>
              </a:rPr>
              <a:t> Cotton Gin – Plantation Agriculture Museum</a:t>
            </a:r>
            <a:endParaRPr lang="en-US" sz="2400" dirty="0">
              <a:latin typeface="Arial" pitchFamily="34" charset="0"/>
              <a:cs typeface="Arial" pitchFamily="34" charset="0"/>
            </a:endParaRPr>
          </a:p>
        </p:txBody>
      </p:sp>
      <p:pic>
        <p:nvPicPr>
          <p:cNvPr id="4098" name="Picture 2" descr="H:\All Photography\Economic Impact (Greg Butts Fort Smith presentation)\Museums\Plantation Agriculture Museum\Plantation_Agriculture_Museum_Scott_TGS_8257.jpg"/>
          <p:cNvPicPr>
            <a:picLocks noChangeAspect="1" noChangeArrowheads="1"/>
          </p:cNvPicPr>
          <p:nvPr/>
        </p:nvPicPr>
        <p:blipFill>
          <a:blip r:embed="rId9" cstate="email"/>
          <a:srcRect/>
          <a:stretch>
            <a:fillRect/>
          </a:stretch>
        </p:blipFill>
        <p:spPr bwMode="auto">
          <a:xfrm>
            <a:off x="381000" y="1143000"/>
            <a:ext cx="5715000" cy="3592286"/>
          </a:xfrm>
          <a:prstGeom prst="rect">
            <a:avLst/>
          </a:prstGeom>
          <a:noFill/>
          <a:ln>
            <a:solidFill>
              <a:schemeClr val="tx1"/>
            </a:solidFill>
          </a:ln>
        </p:spPr>
      </p:pic>
      <p:sp>
        <p:nvSpPr>
          <p:cNvPr id="26" name="Rounded Rectangle 25"/>
          <p:cNvSpPr/>
          <p:nvPr/>
        </p:nvSpPr>
        <p:spPr>
          <a:xfrm>
            <a:off x="228600" y="1066800"/>
            <a:ext cx="3124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Museum Parks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858000" y="1371600"/>
            <a:ext cx="2134340" cy="3046988"/>
          </a:xfrm>
          <a:prstGeom prst="rect">
            <a:avLst/>
          </a:prstGeom>
          <a:noFill/>
        </p:spPr>
        <p:txBody>
          <a:bodyPr wrap="square" rtlCol="0">
            <a:spAutoFit/>
          </a:bodyPr>
          <a:lstStyle/>
          <a:p>
            <a:r>
              <a:rPr lang="en-US" sz="2400" dirty="0" smtClean="0">
                <a:latin typeface="Arial" pitchFamily="34" charset="0"/>
                <a:cs typeface="Arial" pitchFamily="34" charset="0"/>
              </a:rPr>
              <a:t>$1,805,348 renovation of 1940 WPA Gym &amp; 1874 Courthouse – Historic Washington State Park</a:t>
            </a:r>
            <a:endParaRPr lang="en-US" sz="2400" dirty="0">
              <a:latin typeface="Arial" pitchFamily="34" charset="0"/>
              <a:cs typeface="Arial" pitchFamily="34" charset="0"/>
            </a:endParaRPr>
          </a:p>
        </p:txBody>
      </p:sp>
      <p:pic>
        <p:nvPicPr>
          <p:cNvPr id="3074" name="Picture 2" descr="H:\All Photography\Economic Impact (Greg Butts Fort Smith presentation)\Historic and Cultural Sites\Historic Washington State Park\Renovation 1940 WPA Gym.jpg"/>
          <p:cNvPicPr>
            <a:picLocks noChangeAspect="1" noChangeArrowheads="1"/>
          </p:cNvPicPr>
          <p:nvPr/>
        </p:nvPicPr>
        <p:blipFill>
          <a:blip r:embed="rId8" cstate="email"/>
          <a:srcRect/>
          <a:stretch>
            <a:fillRect/>
          </a:stretch>
        </p:blipFill>
        <p:spPr bwMode="auto">
          <a:xfrm>
            <a:off x="304800" y="1371600"/>
            <a:ext cx="6424612" cy="2971800"/>
          </a:xfrm>
          <a:prstGeom prst="rect">
            <a:avLst/>
          </a:prstGeom>
          <a:noFill/>
          <a:ln>
            <a:solidFill>
              <a:schemeClr val="tx1"/>
            </a:solidFill>
          </a:ln>
        </p:spPr>
      </p:pic>
      <p:sp>
        <p:nvSpPr>
          <p:cNvPr id="26" name="Rounded Rectangle 25"/>
          <p:cNvSpPr/>
          <p:nvPr/>
        </p:nvSpPr>
        <p:spPr>
          <a:xfrm>
            <a:off x="228600" y="1143000"/>
            <a:ext cx="3124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Historic &amp; Cultural Parks</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1295400" y="1752600"/>
            <a:ext cx="6553200" cy="3581400"/>
            <a:chOff x="1295400" y="1752600"/>
            <a:chExt cx="6553200" cy="3581400"/>
          </a:xfrm>
        </p:grpSpPr>
        <p:sp>
          <p:nvSpPr>
            <p:cNvPr id="24" name="Round Diagonal Corner Rectangle 23"/>
            <p:cNvSpPr/>
            <p:nvPr/>
          </p:nvSpPr>
          <p:spPr>
            <a:xfrm>
              <a:off x="1295400" y="1752600"/>
              <a:ext cx="6553200" cy="35814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8200" y="4876800"/>
              <a:ext cx="2819400" cy="369332"/>
            </a:xfrm>
            <a:prstGeom prst="rect">
              <a:avLst/>
            </a:prstGeom>
            <a:noFill/>
          </p:spPr>
          <p:txBody>
            <a:bodyPr wrap="square" rtlCol="0">
              <a:spAutoFit/>
            </a:bodyPr>
            <a:lstStyle/>
            <a:p>
              <a:r>
                <a:rPr lang="en-US" dirty="0" smtClean="0"/>
                <a:t>Lake Ouachita State Park</a:t>
              </a:r>
              <a:endParaRPr lang="en-US" dirty="0"/>
            </a:p>
          </p:txBody>
        </p:sp>
      </p:grpSp>
      <p:sp>
        <p:nvSpPr>
          <p:cNvPr id="2" name="Title 1"/>
          <p:cNvSpPr>
            <a:spLocks noGrp="1"/>
          </p:cNvSpPr>
          <p:nvPr>
            <p:ph type="ctrTitle"/>
          </p:nvPr>
        </p:nvSpPr>
        <p:spPr>
          <a:xfrm>
            <a:off x="228600" y="609600"/>
            <a:ext cx="8686800" cy="1143000"/>
          </a:xfrm>
        </p:spPr>
        <p:txBody>
          <a:bodyPr/>
          <a:lstStyle/>
          <a:p>
            <a:pPr algn="ctr"/>
            <a:r>
              <a:rPr lang="en-US" sz="3200" cap="none" dirty="0" smtClean="0">
                <a:solidFill>
                  <a:schemeClr val="tx1">
                    <a:lumMod val="85000"/>
                  </a:schemeClr>
                </a:solidFill>
                <a:effectLst/>
                <a:latin typeface="Arial" pitchFamily="34" charset="0"/>
                <a:cs typeface="Arial" pitchFamily="34" charset="0"/>
              </a:rPr>
              <a:t>Recreational Opportunities</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295400" y="1752600"/>
            <a:ext cx="6553200" cy="3581400"/>
            <a:chOff x="1295400" y="1752600"/>
            <a:chExt cx="6553200" cy="3581400"/>
          </a:xfrm>
        </p:grpSpPr>
        <p:sp>
          <p:nvSpPr>
            <p:cNvPr id="25" name="Round Diagonal Corner Rectangle 24"/>
            <p:cNvSpPr/>
            <p:nvPr/>
          </p:nvSpPr>
          <p:spPr>
            <a:xfrm>
              <a:off x="1295400" y="1752600"/>
              <a:ext cx="6553200" cy="3581400"/>
            </a:xfrm>
            <a:prstGeom prst="round2Diag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029200" y="4876800"/>
              <a:ext cx="2362200" cy="369332"/>
            </a:xfrm>
            <a:prstGeom prst="rect">
              <a:avLst/>
            </a:prstGeom>
            <a:noFill/>
          </p:spPr>
          <p:txBody>
            <a:bodyPr wrap="square" rtlCol="0">
              <a:spAutoFit/>
            </a:bodyPr>
            <a:lstStyle/>
            <a:p>
              <a:r>
                <a:rPr lang="en-US" dirty="0" smtClean="0"/>
                <a:t>Cane Creek State Park</a:t>
              </a:r>
              <a:endParaRPr lang="en-US" dirty="0"/>
            </a:p>
          </p:txBody>
        </p:sp>
      </p:grpSp>
      <p:grpSp>
        <p:nvGrpSpPr>
          <p:cNvPr id="19" name="Group 18"/>
          <p:cNvGrpSpPr/>
          <p:nvPr/>
        </p:nvGrpSpPr>
        <p:grpSpPr>
          <a:xfrm>
            <a:off x="1295400" y="1752600"/>
            <a:ext cx="6553200" cy="3581400"/>
            <a:chOff x="1295400" y="1752600"/>
            <a:chExt cx="6553200" cy="3581400"/>
          </a:xfrm>
        </p:grpSpPr>
        <p:sp>
          <p:nvSpPr>
            <p:cNvPr id="26" name="Round Diagonal Corner Rectangle 25"/>
            <p:cNvSpPr/>
            <p:nvPr/>
          </p:nvSpPr>
          <p:spPr>
            <a:xfrm>
              <a:off x="1295400" y="1752600"/>
              <a:ext cx="6553200" cy="3581400"/>
            </a:xfrm>
            <a:prstGeom prst="round2Diag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81600" y="4724400"/>
              <a:ext cx="2209800" cy="369332"/>
            </a:xfrm>
            <a:prstGeom prst="rect">
              <a:avLst/>
            </a:prstGeom>
            <a:noFill/>
          </p:spPr>
          <p:txBody>
            <a:bodyPr wrap="square" rtlCol="0">
              <a:spAutoFit/>
            </a:bodyPr>
            <a:lstStyle/>
            <a:p>
              <a:r>
                <a:rPr lang="en-US" dirty="0" smtClean="0"/>
                <a:t>Petit Jean State Park</a:t>
              </a:r>
              <a:endParaRPr lang="en-US" dirty="0"/>
            </a:p>
          </p:txBody>
        </p:sp>
      </p:grpSp>
      <p:grpSp>
        <p:nvGrpSpPr>
          <p:cNvPr id="21" name="Group 20"/>
          <p:cNvGrpSpPr/>
          <p:nvPr/>
        </p:nvGrpSpPr>
        <p:grpSpPr>
          <a:xfrm>
            <a:off x="1295400" y="1752600"/>
            <a:ext cx="6553200" cy="3581400"/>
            <a:chOff x="1295400" y="1752600"/>
            <a:chExt cx="6553200" cy="3581400"/>
          </a:xfrm>
        </p:grpSpPr>
        <p:sp>
          <p:nvSpPr>
            <p:cNvPr id="27" name="Round Diagonal Corner Rectangle 26"/>
            <p:cNvSpPr/>
            <p:nvPr/>
          </p:nvSpPr>
          <p:spPr>
            <a:xfrm>
              <a:off x="1295400" y="1752600"/>
              <a:ext cx="6553200" cy="3581400"/>
            </a:xfrm>
            <a:prstGeom prst="round2Diag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572000" y="4964668"/>
              <a:ext cx="3048000" cy="369332"/>
            </a:xfrm>
            <a:prstGeom prst="rect">
              <a:avLst/>
            </a:prstGeom>
            <a:noFill/>
          </p:spPr>
          <p:txBody>
            <a:bodyPr wrap="square" rtlCol="0">
              <a:spAutoFit/>
            </a:bodyPr>
            <a:lstStyle/>
            <a:p>
              <a:r>
                <a:rPr lang="en-US" dirty="0" smtClean="0">
                  <a:latin typeface="Arial" pitchFamily="34" charset="0"/>
                  <a:cs typeface="Arial" pitchFamily="34" charset="0"/>
                </a:rPr>
                <a:t>Lake Catherine State Park</a:t>
              </a:r>
              <a:endParaRPr lang="en-US" dirty="0">
                <a:latin typeface="Arial" pitchFamily="34" charset="0"/>
                <a:cs typeface="Arial" pitchFamily="34" charset="0"/>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xit" presetSubtype="0" fill="hold" nodeType="afterEffect">
                                  <p:stCondLst>
                                    <p:cond delay="2000"/>
                                  </p:stCondLst>
                                  <p:childTnLst>
                                    <p:animEffect transition="out" filter="fade">
                                      <p:cBhvr>
                                        <p:cTn id="10" dur="3000"/>
                                        <p:tgtEl>
                                          <p:spTgt spid="14"/>
                                        </p:tgtEl>
                                      </p:cBhvr>
                                    </p:animEffect>
                                    <p:set>
                                      <p:cBhvr>
                                        <p:cTn id="11" dur="1" fill="hold">
                                          <p:stCondLst>
                                            <p:cond delay="2999"/>
                                          </p:stCondLst>
                                        </p:cTn>
                                        <p:tgtEl>
                                          <p:spTgt spid="14"/>
                                        </p:tgtEl>
                                        <p:attrNameLst>
                                          <p:attrName>style.visibility</p:attrName>
                                        </p:attrNameLst>
                                      </p:cBhvr>
                                      <p:to>
                                        <p:strVal val="hidden"/>
                                      </p:to>
                                    </p:se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par>
                          <p:cTn id="16" fill="hold">
                            <p:stCondLst>
                              <p:cond delay="9000"/>
                            </p:stCondLst>
                            <p:childTnLst>
                              <p:par>
                                <p:cTn id="17" presetID="10" presetClass="exit" presetSubtype="0" fill="hold" nodeType="afterEffect">
                                  <p:stCondLst>
                                    <p:cond delay="2000"/>
                                  </p:stCondLst>
                                  <p:childTnLst>
                                    <p:animEffect transition="out" filter="fade">
                                      <p:cBhvr>
                                        <p:cTn id="18" dur="3000"/>
                                        <p:tgtEl>
                                          <p:spTgt spid="16"/>
                                        </p:tgtEl>
                                      </p:cBhvr>
                                    </p:animEffect>
                                    <p:set>
                                      <p:cBhvr>
                                        <p:cTn id="19" dur="1" fill="hold">
                                          <p:stCondLst>
                                            <p:cond delay="2999"/>
                                          </p:stCondLst>
                                        </p:cTn>
                                        <p:tgtEl>
                                          <p:spTgt spid="16"/>
                                        </p:tgtEl>
                                        <p:attrNameLst>
                                          <p:attrName>style.visibility</p:attrName>
                                        </p:attrNameLst>
                                      </p:cBhvr>
                                      <p:to>
                                        <p:strVal val="hidden"/>
                                      </p:to>
                                    </p:set>
                                  </p:childTnLst>
                                </p:cTn>
                              </p:par>
                            </p:childTnLst>
                          </p:cTn>
                        </p:par>
                        <p:par>
                          <p:cTn id="20" fill="hold">
                            <p:stCondLst>
                              <p:cond delay="14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par>
                          <p:cTn id="24" fill="hold">
                            <p:stCondLst>
                              <p:cond delay="16000"/>
                            </p:stCondLst>
                            <p:childTnLst>
                              <p:par>
                                <p:cTn id="25" presetID="10" presetClass="exit" presetSubtype="0" fill="hold" nodeType="afterEffect">
                                  <p:stCondLst>
                                    <p:cond delay="2000"/>
                                  </p:stCondLst>
                                  <p:childTnLst>
                                    <p:animEffect transition="out" filter="fade">
                                      <p:cBhvr>
                                        <p:cTn id="26" dur="3000"/>
                                        <p:tgtEl>
                                          <p:spTgt spid="19"/>
                                        </p:tgtEl>
                                      </p:cBhvr>
                                    </p:animEffect>
                                    <p:set>
                                      <p:cBhvr>
                                        <p:cTn id="27" dur="1" fill="hold">
                                          <p:stCondLst>
                                            <p:cond delay="2999"/>
                                          </p:stCondLst>
                                        </p:cTn>
                                        <p:tgtEl>
                                          <p:spTgt spid="19"/>
                                        </p:tgtEl>
                                        <p:attrNameLst>
                                          <p:attrName>style.visibility</p:attrName>
                                        </p:attrNameLst>
                                      </p:cBhvr>
                                      <p:to>
                                        <p:strVal val="hidden"/>
                                      </p:to>
                                    </p:set>
                                  </p:childTnLst>
                                </p:cTn>
                              </p:par>
                            </p:childTnLst>
                          </p:cTn>
                        </p:par>
                        <p:par>
                          <p:cTn id="28" fill="hold">
                            <p:stCondLst>
                              <p:cond delay="21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1295400" y="1676400"/>
            <a:ext cx="6553200" cy="3581400"/>
            <a:chOff x="1295400" y="1676400"/>
            <a:chExt cx="6553200" cy="3581400"/>
          </a:xfrm>
        </p:grpSpPr>
        <p:sp>
          <p:nvSpPr>
            <p:cNvPr id="24" name="Round Diagonal Corner Rectangle 23"/>
            <p:cNvSpPr/>
            <p:nvPr/>
          </p:nvSpPr>
          <p:spPr>
            <a:xfrm>
              <a:off x="1295400" y="1676400"/>
              <a:ext cx="6553200" cy="35814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47800" y="4724400"/>
              <a:ext cx="3200400" cy="381000"/>
            </a:xfrm>
            <a:prstGeom prst="rect">
              <a:avLst/>
            </a:prstGeom>
            <a:noFill/>
          </p:spPr>
          <p:txBody>
            <a:bodyPr wrap="square" rtlCol="0">
              <a:spAutoFit/>
            </a:bodyPr>
            <a:lstStyle/>
            <a:p>
              <a:r>
                <a:rPr lang="en-US" dirty="0" smtClean="0">
                  <a:solidFill>
                    <a:schemeClr val="bg1"/>
                  </a:solidFill>
                </a:rPr>
                <a:t>Hampson Museum State Park</a:t>
              </a:r>
              <a:endParaRPr lang="en-US" dirty="0">
                <a:solidFill>
                  <a:schemeClr val="bg1"/>
                </a:solidFill>
              </a:endParaRPr>
            </a:p>
          </p:txBody>
        </p:sp>
      </p:grpSp>
      <p:sp>
        <p:nvSpPr>
          <p:cNvPr id="2" name="Title 1"/>
          <p:cNvSpPr>
            <a:spLocks noGrp="1"/>
          </p:cNvSpPr>
          <p:nvPr>
            <p:ph type="ctrTitle"/>
          </p:nvPr>
        </p:nvSpPr>
        <p:spPr>
          <a:xfrm>
            <a:off x="228600" y="609600"/>
            <a:ext cx="8686800" cy="1143000"/>
          </a:xfrm>
        </p:spPr>
        <p:txBody>
          <a:bodyPr/>
          <a:lstStyle/>
          <a:p>
            <a:pPr algn="ctr"/>
            <a:r>
              <a:rPr lang="en-US" sz="3200" cap="none" dirty="0" smtClean="0">
                <a:solidFill>
                  <a:schemeClr val="tx1">
                    <a:lumMod val="85000"/>
                  </a:schemeClr>
                </a:solidFill>
                <a:effectLst/>
                <a:latin typeface="Arial" pitchFamily="34" charset="0"/>
                <a:cs typeface="Arial" pitchFamily="34" charset="0"/>
              </a:rPr>
              <a:t>Educational Opportunities</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295400" y="1676400"/>
            <a:ext cx="6553200" cy="3581400"/>
            <a:chOff x="1295400" y="1676400"/>
            <a:chExt cx="6553200" cy="3581400"/>
          </a:xfrm>
        </p:grpSpPr>
        <p:sp>
          <p:nvSpPr>
            <p:cNvPr id="25" name="Round Diagonal Corner Rectangle 24"/>
            <p:cNvSpPr/>
            <p:nvPr/>
          </p:nvSpPr>
          <p:spPr>
            <a:xfrm>
              <a:off x="1295400" y="1676400"/>
              <a:ext cx="6553200" cy="3581400"/>
            </a:xfrm>
            <a:prstGeom prst="round2Diag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24000" y="4724400"/>
              <a:ext cx="3886200" cy="369332"/>
            </a:xfrm>
            <a:prstGeom prst="rect">
              <a:avLst/>
            </a:prstGeom>
            <a:noFill/>
          </p:spPr>
          <p:txBody>
            <a:bodyPr wrap="square" rtlCol="0">
              <a:spAutoFit/>
            </a:bodyPr>
            <a:lstStyle/>
            <a:p>
              <a:r>
                <a:rPr lang="en-US" dirty="0" smtClean="0"/>
                <a:t>Hobbs State Park – Conservation Area</a:t>
              </a:r>
              <a:endParaRPr lang="en-US" dirty="0"/>
            </a:p>
          </p:txBody>
        </p:sp>
      </p:grpSp>
      <p:grpSp>
        <p:nvGrpSpPr>
          <p:cNvPr id="18" name="Group 17"/>
          <p:cNvGrpSpPr/>
          <p:nvPr/>
        </p:nvGrpSpPr>
        <p:grpSpPr>
          <a:xfrm>
            <a:off x="1295400" y="1676400"/>
            <a:ext cx="6553200" cy="3581400"/>
            <a:chOff x="1295400" y="1676400"/>
            <a:chExt cx="6553200" cy="3581400"/>
          </a:xfrm>
        </p:grpSpPr>
        <p:sp>
          <p:nvSpPr>
            <p:cNvPr id="26" name="Round Diagonal Corner Rectangle 25"/>
            <p:cNvSpPr/>
            <p:nvPr/>
          </p:nvSpPr>
          <p:spPr>
            <a:xfrm>
              <a:off x="1295400" y="1676400"/>
              <a:ext cx="6553200" cy="3581400"/>
            </a:xfrm>
            <a:prstGeom prst="round2Diag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71600" y="4876800"/>
              <a:ext cx="3352800" cy="369332"/>
            </a:xfrm>
            <a:prstGeom prst="rect">
              <a:avLst/>
            </a:prstGeom>
            <a:noFill/>
          </p:spPr>
          <p:txBody>
            <a:bodyPr wrap="square" rtlCol="0">
              <a:spAutoFit/>
            </a:bodyPr>
            <a:lstStyle/>
            <a:p>
              <a:r>
                <a:rPr lang="en-US" dirty="0" smtClean="0">
                  <a:solidFill>
                    <a:schemeClr val="bg1"/>
                  </a:solidFill>
                </a:rPr>
                <a:t>Ozark Folk Center State Park</a:t>
              </a:r>
              <a:endParaRPr lang="en-US" dirty="0">
                <a:solidFill>
                  <a:schemeClr val="bg1"/>
                </a:solidFill>
              </a:endParaRPr>
            </a:p>
          </p:txBody>
        </p:sp>
      </p:grpSp>
      <p:grpSp>
        <p:nvGrpSpPr>
          <p:cNvPr id="20" name="Group 19"/>
          <p:cNvGrpSpPr/>
          <p:nvPr/>
        </p:nvGrpSpPr>
        <p:grpSpPr>
          <a:xfrm>
            <a:off x="1295400" y="1676400"/>
            <a:ext cx="6553200" cy="3581400"/>
            <a:chOff x="1295400" y="1676400"/>
            <a:chExt cx="6553200" cy="3581400"/>
          </a:xfrm>
        </p:grpSpPr>
        <p:sp>
          <p:nvSpPr>
            <p:cNvPr id="27" name="Round Diagonal Corner Rectangle 26"/>
            <p:cNvSpPr/>
            <p:nvPr/>
          </p:nvSpPr>
          <p:spPr>
            <a:xfrm>
              <a:off x="1295400" y="1676400"/>
              <a:ext cx="6553200" cy="3581400"/>
            </a:xfrm>
            <a:prstGeom prst="round2Diag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572000" y="4888468"/>
              <a:ext cx="3276600" cy="369332"/>
            </a:xfrm>
            <a:prstGeom prst="rect">
              <a:avLst/>
            </a:prstGeom>
            <a:noFill/>
          </p:spPr>
          <p:txBody>
            <a:bodyPr wrap="square" rtlCol="0">
              <a:spAutoFit/>
            </a:bodyPr>
            <a:lstStyle/>
            <a:p>
              <a:r>
                <a:rPr lang="en-US" dirty="0" smtClean="0">
                  <a:latin typeface="Arial" pitchFamily="34" charset="0"/>
                  <a:cs typeface="Arial" pitchFamily="34" charset="0"/>
                </a:rPr>
                <a:t>Lake Dardanelle State Park</a:t>
              </a:r>
              <a:endParaRPr lang="en-US" dirty="0">
                <a:latin typeface="Arial" pitchFamily="34" charset="0"/>
                <a:cs typeface="Arial" pitchFamily="34" charset="0"/>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childTnLst>
                          </p:cTn>
                        </p:par>
                        <p:par>
                          <p:cTn id="8" fill="hold">
                            <p:stCondLst>
                              <p:cond delay="3000"/>
                            </p:stCondLst>
                            <p:childTnLst>
                              <p:par>
                                <p:cTn id="9" presetID="10" presetClass="exit" presetSubtype="0" fill="hold" nodeType="afterEffect">
                                  <p:stCondLst>
                                    <p:cond delay="2000"/>
                                  </p:stCondLst>
                                  <p:childTnLst>
                                    <p:animEffect transition="out" filter="fade">
                                      <p:cBhvr>
                                        <p:cTn id="10" dur="3000"/>
                                        <p:tgtEl>
                                          <p:spTgt spid="14"/>
                                        </p:tgtEl>
                                      </p:cBhvr>
                                    </p:animEffect>
                                    <p:set>
                                      <p:cBhvr>
                                        <p:cTn id="11" dur="1" fill="hold">
                                          <p:stCondLst>
                                            <p:cond delay="2999"/>
                                          </p:stCondLst>
                                        </p:cTn>
                                        <p:tgtEl>
                                          <p:spTgt spid="14"/>
                                        </p:tgtEl>
                                        <p:attrNameLst>
                                          <p:attrName>style.visibility</p:attrName>
                                        </p:attrNameLst>
                                      </p:cBhvr>
                                      <p:to>
                                        <p:strVal val="hidden"/>
                                      </p:to>
                                    </p:se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3000"/>
                                        <p:tgtEl>
                                          <p:spTgt spid="16"/>
                                        </p:tgtEl>
                                      </p:cBhvr>
                                    </p:animEffect>
                                  </p:childTnLst>
                                </p:cTn>
                              </p:par>
                            </p:childTnLst>
                          </p:cTn>
                        </p:par>
                        <p:par>
                          <p:cTn id="16" fill="hold">
                            <p:stCondLst>
                              <p:cond delay="11000"/>
                            </p:stCondLst>
                            <p:childTnLst>
                              <p:par>
                                <p:cTn id="17" presetID="10" presetClass="exit" presetSubtype="0" fill="hold" nodeType="afterEffect">
                                  <p:stCondLst>
                                    <p:cond delay="0"/>
                                  </p:stCondLst>
                                  <p:childTnLst>
                                    <p:animEffect transition="out" filter="fade">
                                      <p:cBhvr>
                                        <p:cTn id="18" dur="3000"/>
                                        <p:tgtEl>
                                          <p:spTgt spid="16"/>
                                        </p:tgtEl>
                                      </p:cBhvr>
                                    </p:animEffect>
                                    <p:set>
                                      <p:cBhvr>
                                        <p:cTn id="19" dur="1" fill="hold">
                                          <p:stCondLst>
                                            <p:cond delay="2999"/>
                                          </p:stCondLst>
                                        </p:cTn>
                                        <p:tgtEl>
                                          <p:spTgt spid="16"/>
                                        </p:tgtEl>
                                        <p:attrNameLst>
                                          <p:attrName>style.visibility</p:attrName>
                                        </p:attrNameLst>
                                      </p:cBhvr>
                                      <p:to>
                                        <p:strVal val="hidden"/>
                                      </p:to>
                                    </p:set>
                                  </p:childTnLst>
                                </p:cTn>
                              </p:par>
                            </p:childTnLst>
                          </p:cTn>
                        </p:par>
                        <p:par>
                          <p:cTn id="20" fill="hold">
                            <p:stCondLst>
                              <p:cond delay="14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000"/>
                                        <p:tgtEl>
                                          <p:spTgt spid="18"/>
                                        </p:tgtEl>
                                      </p:cBhvr>
                                    </p:animEffect>
                                  </p:childTnLst>
                                </p:cTn>
                              </p:par>
                            </p:childTnLst>
                          </p:cTn>
                        </p:par>
                        <p:par>
                          <p:cTn id="24" fill="hold">
                            <p:stCondLst>
                              <p:cond delay="17000"/>
                            </p:stCondLst>
                            <p:childTnLst>
                              <p:par>
                                <p:cTn id="25" presetID="10" presetClass="exit" presetSubtype="0" fill="hold" nodeType="afterEffect">
                                  <p:stCondLst>
                                    <p:cond delay="0"/>
                                  </p:stCondLst>
                                  <p:childTnLst>
                                    <p:animEffect transition="out" filter="fade">
                                      <p:cBhvr>
                                        <p:cTn id="26" dur="3000"/>
                                        <p:tgtEl>
                                          <p:spTgt spid="18"/>
                                        </p:tgtEl>
                                      </p:cBhvr>
                                    </p:animEffect>
                                    <p:set>
                                      <p:cBhvr>
                                        <p:cTn id="27" dur="1" fill="hold">
                                          <p:stCondLst>
                                            <p:cond delay="2999"/>
                                          </p:stCondLst>
                                        </p:cTn>
                                        <p:tgtEl>
                                          <p:spTgt spid="18"/>
                                        </p:tgtEl>
                                        <p:attrNameLst>
                                          <p:attrName>style.visibility</p:attrName>
                                        </p:attrNameLst>
                                      </p:cBhvr>
                                      <p:to>
                                        <p:strVal val="hidden"/>
                                      </p:to>
                                    </p:set>
                                  </p:childTnLst>
                                </p:cTn>
                              </p:par>
                            </p:childTnLst>
                          </p:cTn>
                        </p:par>
                        <p:par>
                          <p:cTn id="28" fill="hold">
                            <p:stCondLst>
                              <p:cond delay="20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1295400" y="1676400"/>
            <a:ext cx="6553200" cy="3581400"/>
            <a:chOff x="1295400" y="1676400"/>
            <a:chExt cx="6553200" cy="3581400"/>
          </a:xfrm>
        </p:grpSpPr>
        <p:sp>
          <p:nvSpPr>
            <p:cNvPr id="24" name="Round Diagonal Corner Rectangle 23"/>
            <p:cNvSpPr/>
            <p:nvPr/>
          </p:nvSpPr>
          <p:spPr>
            <a:xfrm>
              <a:off x="1295400" y="1676400"/>
              <a:ext cx="6553200" cy="35814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24000" y="4724400"/>
              <a:ext cx="2743200" cy="369332"/>
            </a:xfrm>
            <a:prstGeom prst="rect">
              <a:avLst/>
            </a:prstGeom>
            <a:noFill/>
          </p:spPr>
          <p:txBody>
            <a:bodyPr wrap="square" rtlCol="0">
              <a:spAutoFit/>
            </a:bodyPr>
            <a:lstStyle/>
            <a:p>
              <a:r>
                <a:rPr lang="en-US" dirty="0" smtClean="0"/>
                <a:t>Petit Jean State Park</a:t>
              </a:r>
              <a:endParaRPr lang="en-US" dirty="0"/>
            </a:p>
          </p:txBody>
        </p:sp>
      </p:grpSp>
      <p:sp>
        <p:nvSpPr>
          <p:cNvPr id="2" name="Title 1"/>
          <p:cNvSpPr>
            <a:spLocks noGrp="1"/>
          </p:cNvSpPr>
          <p:nvPr>
            <p:ph type="ctrTitle"/>
          </p:nvPr>
        </p:nvSpPr>
        <p:spPr>
          <a:xfrm>
            <a:off x="0" y="304800"/>
            <a:ext cx="91440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To safeguard the natural, historical </a:t>
            </a:r>
            <a:br>
              <a:rPr lang="en-US" sz="3200" b="0" cap="none" dirty="0" smtClean="0">
                <a:solidFill>
                  <a:schemeClr val="tx1">
                    <a:lumMod val="85000"/>
                  </a:schemeClr>
                </a:solidFill>
                <a:effectLst/>
                <a:latin typeface="Arial" pitchFamily="34" charset="0"/>
                <a:cs typeface="Arial" pitchFamily="34" charset="0"/>
              </a:rPr>
            </a:br>
            <a:r>
              <a:rPr lang="en-US" sz="3200" b="0" cap="none" dirty="0" smtClean="0">
                <a:solidFill>
                  <a:schemeClr val="tx1">
                    <a:lumMod val="85000"/>
                  </a:schemeClr>
                </a:solidFill>
                <a:effectLst/>
                <a:latin typeface="Arial" pitchFamily="34" charset="0"/>
                <a:cs typeface="Arial" pitchFamily="34" charset="0"/>
              </a:rPr>
              <a:t>and cultural resources</a:t>
            </a:r>
            <a:endParaRPr lang="en-US" sz="3200" b="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295400" y="1676400"/>
            <a:ext cx="6553200" cy="3581400"/>
            <a:chOff x="1295400" y="1676400"/>
            <a:chExt cx="6553200" cy="3581400"/>
          </a:xfrm>
        </p:grpSpPr>
        <p:sp>
          <p:nvSpPr>
            <p:cNvPr id="25" name="Round Diagonal Corner Rectangle 24"/>
            <p:cNvSpPr/>
            <p:nvPr/>
          </p:nvSpPr>
          <p:spPr>
            <a:xfrm>
              <a:off x="1295400" y="1676400"/>
              <a:ext cx="6553200" cy="3581400"/>
            </a:xfrm>
            <a:prstGeom prst="round2Diag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447800" y="4800600"/>
              <a:ext cx="3200400" cy="381000"/>
            </a:xfrm>
            <a:prstGeom prst="rect">
              <a:avLst/>
            </a:prstGeom>
            <a:noFill/>
          </p:spPr>
          <p:txBody>
            <a:bodyPr wrap="square" rtlCol="0">
              <a:spAutoFit/>
            </a:bodyPr>
            <a:lstStyle/>
            <a:p>
              <a:r>
                <a:rPr lang="en-US" dirty="0" smtClean="0"/>
                <a:t>Parkin Archeological State Park</a:t>
              </a:r>
              <a:endParaRPr lang="en-US" dirty="0"/>
            </a:p>
          </p:txBody>
        </p:sp>
      </p:grpSp>
      <p:grpSp>
        <p:nvGrpSpPr>
          <p:cNvPr id="18" name="Group 17"/>
          <p:cNvGrpSpPr/>
          <p:nvPr/>
        </p:nvGrpSpPr>
        <p:grpSpPr>
          <a:xfrm>
            <a:off x="1295400" y="1676400"/>
            <a:ext cx="6553200" cy="3581400"/>
            <a:chOff x="1295400" y="1676400"/>
            <a:chExt cx="6553200" cy="3581400"/>
          </a:xfrm>
        </p:grpSpPr>
        <p:sp>
          <p:nvSpPr>
            <p:cNvPr id="26" name="Round Diagonal Corner Rectangle 25"/>
            <p:cNvSpPr/>
            <p:nvPr/>
          </p:nvSpPr>
          <p:spPr>
            <a:xfrm>
              <a:off x="1295400" y="1676400"/>
              <a:ext cx="6553200" cy="3581400"/>
            </a:xfrm>
            <a:prstGeom prst="round2Diag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71600" y="4724400"/>
              <a:ext cx="2514600" cy="369332"/>
            </a:xfrm>
            <a:prstGeom prst="rect">
              <a:avLst/>
            </a:prstGeom>
            <a:noFill/>
          </p:spPr>
          <p:txBody>
            <a:bodyPr wrap="square" rtlCol="0">
              <a:spAutoFit/>
            </a:bodyPr>
            <a:lstStyle/>
            <a:p>
              <a:r>
                <a:rPr lang="en-US" dirty="0" smtClean="0"/>
                <a:t>Devil’s Den State Park</a:t>
              </a:r>
              <a:endParaRPr lang="en-US" dirty="0"/>
            </a:p>
          </p:txBody>
        </p:sp>
      </p:grpSp>
      <p:grpSp>
        <p:nvGrpSpPr>
          <p:cNvPr id="20" name="Group 19"/>
          <p:cNvGrpSpPr/>
          <p:nvPr/>
        </p:nvGrpSpPr>
        <p:grpSpPr>
          <a:xfrm>
            <a:off x="1295400" y="1676400"/>
            <a:ext cx="6553200" cy="3581400"/>
            <a:chOff x="1295400" y="1676400"/>
            <a:chExt cx="6553200" cy="3581400"/>
          </a:xfrm>
        </p:grpSpPr>
        <p:sp>
          <p:nvSpPr>
            <p:cNvPr id="27" name="Round Diagonal Corner Rectangle 26"/>
            <p:cNvSpPr/>
            <p:nvPr/>
          </p:nvSpPr>
          <p:spPr>
            <a:xfrm>
              <a:off x="1295400" y="1676400"/>
              <a:ext cx="6553200" cy="3581400"/>
            </a:xfrm>
            <a:prstGeom prst="round2Diag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267200" y="4800600"/>
              <a:ext cx="3429000" cy="369332"/>
            </a:xfrm>
            <a:prstGeom prst="rect">
              <a:avLst/>
            </a:prstGeom>
            <a:noFill/>
          </p:spPr>
          <p:txBody>
            <a:bodyPr wrap="square" rtlCol="0">
              <a:spAutoFit/>
            </a:bodyPr>
            <a:lstStyle/>
            <a:p>
              <a:r>
                <a:rPr lang="en-US" dirty="0" smtClean="0">
                  <a:latin typeface="Arial" pitchFamily="34" charset="0"/>
                  <a:cs typeface="Arial" pitchFamily="34" charset="0"/>
                </a:rPr>
                <a:t>Ozark Folk Center State Park</a:t>
              </a:r>
              <a:endParaRPr lang="en-US" dirty="0">
                <a:latin typeface="Arial" pitchFamily="34" charset="0"/>
                <a:cs typeface="Arial" pitchFamily="34" charset="0"/>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childTnLst>
                          </p:cTn>
                        </p:par>
                        <p:par>
                          <p:cTn id="8" fill="hold">
                            <p:stCondLst>
                              <p:cond delay="3000"/>
                            </p:stCondLst>
                            <p:childTnLst>
                              <p:par>
                                <p:cTn id="9" presetID="10" presetClass="exit" presetSubtype="0" fill="hold" nodeType="afterEffect">
                                  <p:stCondLst>
                                    <p:cond delay="2000"/>
                                  </p:stCondLst>
                                  <p:childTnLst>
                                    <p:animEffect transition="out" filter="fade">
                                      <p:cBhvr>
                                        <p:cTn id="10" dur="3000"/>
                                        <p:tgtEl>
                                          <p:spTgt spid="14"/>
                                        </p:tgtEl>
                                      </p:cBhvr>
                                    </p:animEffect>
                                    <p:set>
                                      <p:cBhvr>
                                        <p:cTn id="11" dur="1" fill="hold">
                                          <p:stCondLst>
                                            <p:cond delay="2999"/>
                                          </p:stCondLst>
                                        </p:cTn>
                                        <p:tgtEl>
                                          <p:spTgt spid="14"/>
                                        </p:tgtEl>
                                        <p:attrNameLst>
                                          <p:attrName>style.visibility</p:attrName>
                                        </p:attrNameLst>
                                      </p:cBhvr>
                                      <p:to>
                                        <p:strVal val="hidden"/>
                                      </p:to>
                                    </p:se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3000"/>
                                        <p:tgtEl>
                                          <p:spTgt spid="16"/>
                                        </p:tgtEl>
                                      </p:cBhvr>
                                    </p:animEffect>
                                  </p:childTnLst>
                                </p:cTn>
                              </p:par>
                            </p:childTnLst>
                          </p:cTn>
                        </p:par>
                        <p:par>
                          <p:cTn id="16" fill="hold">
                            <p:stCondLst>
                              <p:cond delay="11000"/>
                            </p:stCondLst>
                            <p:childTnLst>
                              <p:par>
                                <p:cTn id="17" presetID="10" presetClass="exit" presetSubtype="0" fill="hold" nodeType="afterEffect">
                                  <p:stCondLst>
                                    <p:cond delay="2000"/>
                                  </p:stCondLst>
                                  <p:childTnLst>
                                    <p:animEffect transition="out" filter="fade">
                                      <p:cBhvr>
                                        <p:cTn id="18" dur="3000"/>
                                        <p:tgtEl>
                                          <p:spTgt spid="16"/>
                                        </p:tgtEl>
                                      </p:cBhvr>
                                    </p:animEffect>
                                    <p:set>
                                      <p:cBhvr>
                                        <p:cTn id="19" dur="1" fill="hold">
                                          <p:stCondLst>
                                            <p:cond delay="2999"/>
                                          </p:stCondLst>
                                        </p:cTn>
                                        <p:tgtEl>
                                          <p:spTgt spid="16"/>
                                        </p:tgtEl>
                                        <p:attrNameLst>
                                          <p:attrName>style.visibility</p:attrName>
                                        </p:attrNameLst>
                                      </p:cBhvr>
                                      <p:to>
                                        <p:strVal val="hidden"/>
                                      </p:to>
                                    </p:set>
                                  </p:childTnLst>
                                </p:cTn>
                              </p:par>
                            </p:childTnLst>
                          </p:cTn>
                        </p:par>
                        <p:par>
                          <p:cTn id="20" fill="hold">
                            <p:stCondLst>
                              <p:cond delay="16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000"/>
                                        <p:tgtEl>
                                          <p:spTgt spid="18"/>
                                        </p:tgtEl>
                                      </p:cBhvr>
                                    </p:animEffect>
                                  </p:childTnLst>
                                </p:cTn>
                              </p:par>
                            </p:childTnLst>
                          </p:cTn>
                        </p:par>
                        <p:par>
                          <p:cTn id="24" fill="hold">
                            <p:stCondLst>
                              <p:cond delay="19000"/>
                            </p:stCondLst>
                            <p:childTnLst>
                              <p:par>
                                <p:cTn id="25" presetID="10" presetClass="exit" presetSubtype="0" fill="hold" nodeType="afterEffect">
                                  <p:stCondLst>
                                    <p:cond delay="2000"/>
                                  </p:stCondLst>
                                  <p:childTnLst>
                                    <p:animEffect transition="out" filter="fade">
                                      <p:cBhvr>
                                        <p:cTn id="26" dur="3000"/>
                                        <p:tgtEl>
                                          <p:spTgt spid="18"/>
                                        </p:tgtEl>
                                      </p:cBhvr>
                                    </p:animEffect>
                                    <p:set>
                                      <p:cBhvr>
                                        <p:cTn id="27" dur="1" fill="hold">
                                          <p:stCondLst>
                                            <p:cond delay="2999"/>
                                          </p:stCondLst>
                                        </p:cTn>
                                        <p:tgtEl>
                                          <p:spTgt spid="18"/>
                                        </p:tgtEl>
                                        <p:attrNameLst>
                                          <p:attrName>style.visibility</p:attrName>
                                        </p:attrNameLst>
                                      </p:cBhvr>
                                      <p:to>
                                        <p:strVal val="hidden"/>
                                      </p:to>
                                    </p:set>
                                  </p:childTnLst>
                                </p:cTn>
                              </p:par>
                            </p:childTnLst>
                          </p:cTn>
                        </p:par>
                        <p:par>
                          <p:cTn id="28" fill="hold">
                            <p:stCondLst>
                              <p:cond delay="24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To safeguard the natural, historical</a:t>
            </a:r>
            <a:br>
              <a:rPr lang="en-US" sz="3200" b="0" cap="none" dirty="0" smtClean="0">
                <a:solidFill>
                  <a:schemeClr val="tx1">
                    <a:lumMod val="85000"/>
                  </a:schemeClr>
                </a:solidFill>
                <a:effectLst/>
                <a:latin typeface="Arial" pitchFamily="34" charset="0"/>
                <a:cs typeface="Arial" pitchFamily="34" charset="0"/>
              </a:rPr>
            </a:br>
            <a:r>
              <a:rPr lang="en-US" sz="3200" b="0" cap="none" dirty="0" smtClean="0">
                <a:solidFill>
                  <a:schemeClr val="tx1">
                    <a:lumMod val="85000"/>
                  </a:schemeClr>
                </a:solidFill>
                <a:effectLst/>
                <a:latin typeface="Arial" pitchFamily="34" charset="0"/>
                <a:cs typeface="Arial" pitchFamily="34" charset="0"/>
              </a:rPr>
              <a:t> and cultural resources</a:t>
            </a:r>
            <a:endParaRPr lang="en-US" sz="3200" b="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23900" y="1676400"/>
            <a:ext cx="7696200" cy="3276600"/>
            <a:chOff x="228600" y="1676400"/>
            <a:chExt cx="7696200" cy="3276600"/>
          </a:xfrm>
        </p:grpSpPr>
        <p:sp>
          <p:nvSpPr>
            <p:cNvPr id="13" name="Isosceles Triangle 12"/>
            <p:cNvSpPr/>
            <p:nvPr/>
          </p:nvSpPr>
          <p:spPr>
            <a:xfrm>
              <a:off x="838200" y="1676400"/>
              <a:ext cx="6477000" cy="3124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28600" y="4572000"/>
              <a:ext cx="16002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People</a:t>
              </a:r>
              <a:endParaRPr lang="en-US" dirty="0">
                <a:solidFill>
                  <a:schemeClr val="bg1"/>
                </a:solidFill>
              </a:endParaRPr>
            </a:p>
          </p:txBody>
        </p:sp>
        <p:sp>
          <p:nvSpPr>
            <p:cNvPr id="16" name="Rounded Rectangle 15"/>
            <p:cNvSpPr/>
            <p:nvPr/>
          </p:nvSpPr>
          <p:spPr>
            <a:xfrm>
              <a:off x="6324600" y="4572000"/>
              <a:ext cx="1600200" cy="381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People</a:t>
              </a:r>
              <a:endParaRPr lang="en-US" dirty="0">
                <a:solidFill>
                  <a:schemeClr val="bg1"/>
                </a:solidFill>
              </a:endParaRPr>
            </a:p>
          </p:txBody>
        </p:sp>
        <p:sp>
          <p:nvSpPr>
            <p:cNvPr id="17" name="Rounded Rectangle 16"/>
            <p:cNvSpPr/>
            <p:nvPr/>
          </p:nvSpPr>
          <p:spPr>
            <a:xfrm>
              <a:off x="3314700" y="2743200"/>
              <a:ext cx="1600200" cy="381000"/>
            </a:xfrm>
            <a:prstGeom prst="roundRect">
              <a:avLst/>
            </a:prstGeom>
            <a:solidFill>
              <a:srgbClr val="00B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Resources</a:t>
              </a:r>
              <a:endParaRPr lang="en-US" dirty="0">
                <a:solidFill>
                  <a:schemeClr val="bg1"/>
                </a:solidFill>
              </a:endParaRPr>
            </a:p>
          </p:txBody>
        </p:sp>
      </p:gr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9" name="Rounded Rectangle 18"/>
          <p:cNvSpPr/>
          <p:nvPr/>
        </p:nvSpPr>
        <p:spPr>
          <a:xfrm>
            <a:off x="685800" y="3505200"/>
            <a:ext cx="1676400" cy="1066800"/>
          </a:xfrm>
          <a:prstGeom prst="round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733800" y="1676400"/>
            <a:ext cx="1676400" cy="1066800"/>
          </a:xfrm>
          <a:prstGeom prst="round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781800" y="3505200"/>
            <a:ext cx="1676400" cy="1066800"/>
          </a:xfrm>
          <a:prstGeom prst="round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05200" y="4876800"/>
            <a:ext cx="2819400" cy="307777"/>
          </a:xfrm>
          <a:prstGeom prst="rect">
            <a:avLst/>
          </a:prstGeom>
          <a:noFill/>
        </p:spPr>
        <p:txBody>
          <a:bodyPr wrap="square" rtlCol="0">
            <a:spAutoFit/>
          </a:bodyPr>
          <a:lstStyle/>
          <a:p>
            <a:r>
              <a:rPr lang="en-US" sz="1400" dirty="0" smtClean="0"/>
              <a:t>Protect People from People</a:t>
            </a:r>
            <a:endParaRPr lang="en-US" sz="1400" dirty="0"/>
          </a:p>
        </p:txBody>
      </p:sp>
      <p:sp>
        <p:nvSpPr>
          <p:cNvPr id="23" name="TextBox 22"/>
          <p:cNvSpPr txBox="1"/>
          <p:nvPr/>
        </p:nvSpPr>
        <p:spPr>
          <a:xfrm rot="18917413">
            <a:off x="1608108" y="2480022"/>
            <a:ext cx="2520075" cy="307777"/>
          </a:xfrm>
          <a:prstGeom prst="rect">
            <a:avLst/>
          </a:prstGeom>
          <a:noFill/>
        </p:spPr>
        <p:txBody>
          <a:bodyPr wrap="square" rtlCol="0">
            <a:spAutoFit/>
          </a:bodyPr>
          <a:lstStyle/>
          <a:p>
            <a:r>
              <a:rPr lang="en-US" sz="1400" dirty="0" smtClean="0"/>
              <a:t>Protect People from Resources</a:t>
            </a:r>
            <a:endParaRPr lang="en-US" sz="1400" dirty="0"/>
          </a:p>
        </p:txBody>
      </p:sp>
      <p:sp>
        <p:nvSpPr>
          <p:cNvPr id="28" name="TextBox 27"/>
          <p:cNvSpPr txBox="1"/>
          <p:nvPr/>
        </p:nvSpPr>
        <p:spPr>
          <a:xfrm rot="2583080">
            <a:off x="5099777" y="2571333"/>
            <a:ext cx="2520075" cy="307777"/>
          </a:xfrm>
          <a:prstGeom prst="rect">
            <a:avLst/>
          </a:prstGeom>
          <a:noFill/>
        </p:spPr>
        <p:txBody>
          <a:bodyPr wrap="square" rtlCol="0">
            <a:spAutoFit/>
          </a:bodyPr>
          <a:lstStyle/>
          <a:p>
            <a:r>
              <a:rPr lang="en-US" sz="1400" dirty="0" smtClean="0"/>
              <a:t>Protect Resources from People</a:t>
            </a:r>
            <a:endParaRPr lang="en-US" sz="1400" dirty="0"/>
          </a:p>
        </p:txBody>
      </p:sp>
      <p:sp>
        <p:nvSpPr>
          <p:cNvPr id="29" name="Rounded Rectangle 28"/>
          <p:cNvSpPr/>
          <p:nvPr/>
        </p:nvSpPr>
        <p:spPr>
          <a:xfrm>
            <a:off x="1447800" y="1371600"/>
            <a:ext cx="6096000" cy="4114800"/>
          </a:xfrm>
          <a:prstGeom prst="round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3000" fill="hold"/>
                                        <p:tgtEl>
                                          <p:spTgt spid="29"/>
                                        </p:tgtEl>
                                        <p:attrNameLst>
                                          <p:attrName>ppt_w</p:attrName>
                                        </p:attrNameLst>
                                      </p:cBhvr>
                                      <p:tavLst>
                                        <p:tav tm="0">
                                          <p:val>
                                            <p:fltVal val="0"/>
                                          </p:val>
                                        </p:tav>
                                        <p:tav tm="100000">
                                          <p:val>
                                            <p:strVal val="#ppt_w"/>
                                          </p:val>
                                        </p:tav>
                                      </p:tavLst>
                                    </p:anim>
                                    <p:anim calcmode="lin" valueType="num">
                                      <p:cBhvr>
                                        <p:cTn id="8" dur="3000" fill="hold"/>
                                        <p:tgtEl>
                                          <p:spTgt spid="29"/>
                                        </p:tgtEl>
                                        <p:attrNameLst>
                                          <p:attrName>ppt_h</p:attrName>
                                        </p:attrNameLst>
                                      </p:cBhvr>
                                      <p:tavLst>
                                        <p:tav tm="0">
                                          <p:val>
                                            <p:fltVal val="0"/>
                                          </p:val>
                                        </p:tav>
                                        <p:tav tm="100000">
                                          <p:val>
                                            <p:strVal val="#ppt_h"/>
                                          </p:val>
                                        </p:tav>
                                      </p:tavLst>
                                    </p:anim>
                                  </p:childTnLst>
                                </p:cTn>
                              </p:par>
                              <p:par>
                                <p:cTn id="9" presetID="23" presetClass="exit" presetSubtype="32" fill="hold" grpId="0" nodeType="withEffect">
                                  <p:stCondLst>
                                    <p:cond delay="0"/>
                                  </p:stCondLst>
                                  <p:childTnLst>
                                    <p:anim calcmode="lin" valueType="num">
                                      <p:cBhvr>
                                        <p:cTn id="10" dur="1000"/>
                                        <p:tgtEl>
                                          <p:spTgt spid="19"/>
                                        </p:tgtEl>
                                        <p:attrNameLst>
                                          <p:attrName>ppt_w</p:attrName>
                                        </p:attrNameLst>
                                      </p:cBhvr>
                                      <p:tavLst>
                                        <p:tav tm="0">
                                          <p:val>
                                            <p:strVal val="ppt_w"/>
                                          </p:val>
                                        </p:tav>
                                        <p:tav tm="100000">
                                          <p:val>
                                            <p:fltVal val="0"/>
                                          </p:val>
                                        </p:tav>
                                      </p:tavLst>
                                    </p:anim>
                                    <p:anim calcmode="lin" valueType="num">
                                      <p:cBhvr>
                                        <p:cTn id="11" dur="1000"/>
                                        <p:tgtEl>
                                          <p:spTgt spid="19"/>
                                        </p:tgtEl>
                                        <p:attrNameLst>
                                          <p:attrName>ppt_h</p:attrName>
                                        </p:attrNameLst>
                                      </p:cBhvr>
                                      <p:tavLst>
                                        <p:tav tm="0">
                                          <p:val>
                                            <p:strVal val="ppt_h"/>
                                          </p:val>
                                        </p:tav>
                                        <p:tav tm="100000">
                                          <p:val>
                                            <p:fltVal val="0"/>
                                          </p:val>
                                        </p:tav>
                                      </p:tavLst>
                                    </p:anim>
                                    <p:set>
                                      <p:cBhvr>
                                        <p:cTn id="12" dur="1" fill="hold">
                                          <p:stCondLst>
                                            <p:cond delay="999"/>
                                          </p:stCondLst>
                                        </p:cTn>
                                        <p:tgtEl>
                                          <p:spTgt spid="19"/>
                                        </p:tgtEl>
                                        <p:attrNameLst>
                                          <p:attrName>style.visibility</p:attrName>
                                        </p:attrNameLst>
                                      </p:cBhvr>
                                      <p:to>
                                        <p:strVal val="hidden"/>
                                      </p:to>
                                    </p:set>
                                  </p:childTnLst>
                                </p:cTn>
                              </p:par>
                              <p:par>
                                <p:cTn id="13" presetID="23" presetClass="exit" presetSubtype="32" fill="hold" grpId="0" nodeType="withEffect">
                                  <p:stCondLst>
                                    <p:cond delay="0"/>
                                  </p:stCondLst>
                                  <p:childTnLst>
                                    <p:anim calcmode="lin" valueType="num">
                                      <p:cBhvr>
                                        <p:cTn id="14" dur="1000"/>
                                        <p:tgtEl>
                                          <p:spTgt spid="23"/>
                                        </p:tgtEl>
                                        <p:attrNameLst>
                                          <p:attrName>ppt_w</p:attrName>
                                        </p:attrNameLst>
                                      </p:cBhvr>
                                      <p:tavLst>
                                        <p:tav tm="0">
                                          <p:val>
                                            <p:strVal val="ppt_w"/>
                                          </p:val>
                                        </p:tav>
                                        <p:tav tm="100000">
                                          <p:val>
                                            <p:fltVal val="0"/>
                                          </p:val>
                                        </p:tav>
                                      </p:tavLst>
                                    </p:anim>
                                    <p:anim calcmode="lin" valueType="num">
                                      <p:cBhvr>
                                        <p:cTn id="15" dur="1000"/>
                                        <p:tgtEl>
                                          <p:spTgt spid="23"/>
                                        </p:tgtEl>
                                        <p:attrNameLst>
                                          <p:attrName>ppt_h</p:attrName>
                                        </p:attrNameLst>
                                      </p:cBhvr>
                                      <p:tavLst>
                                        <p:tav tm="0">
                                          <p:val>
                                            <p:strVal val="ppt_h"/>
                                          </p:val>
                                        </p:tav>
                                        <p:tav tm="100000">
                                          <p:val>
                                            <p:fltVal val="0"/>
                                          </p:val>
                                        </p:tav>
                                      </p:tavLst>
                                    </p:anim>
                                    <p:set>
                                      <p:cBhvr>
                                        <p:cTn id="16" dur="1" fill="hold">
                                          <p:stCondLst>
                                            <p:cond delay="999"/>
                                          </p:stCondLst>
                                        </p:cTn>
                                        <p:tgtEl>
                                          <p:spTgt spid="23"/>
                                        </p:tgtEl>
                                        <p:attrNameLst>
                                          <p:attrName>style.visibility</p:attrName>
                                        </p:attrNameLst>
                                      </p:cBhvr>
                                      <p:to>
                                        <p:strVal val="hidden"/>
                                      </p:to>
                                    </p:set>
                                  </p:childTnLst>
                                </p:cTn>
                              </p:par>
                              <p:par>
                                <p:cTn id="17" presetID="23" presetClass="exit" presetSubtype="32" fill="hold" grpId="0" nodeType="withEffect">
                                  <p:stCondLst>
                                    <p:cond delay="0"/>
                                  </p:stCondLst>
                                  <p:childTnLst>
                                    <p:anim calcmode="lin" valueType="num">
                                      <p:cBhvr>
                                        <p:cTn id="18" dur="1000"/>
                                        <p:tgtEl>
                                          <p:spTgt spid="28"/>
                                        </p:tgtEl>
                                        <p:attrNameLst>
                                          <p:attrName>ppt_w</p:attrName>
                                        </p:attrNameLst>
                                      </p:cBhvr>
                                      <p:tavLst>
                                        <p:tav tm="0">
                                          <p:val>
                                            <p:strVal val="ppt_w"/>
                                          </p:val>
                                        </p:tav>
                                        <p:tav tm="100000">
                                          <p:val>
                                            <p:fltVal val="0"/>
                                          </p:val>
                                        </p:tav>
                                      </p:tavLst>
                                    </p:anim>
                                    <p:anim calcmode="lin" valueType="num">
                                      <p:cBhvr>
                                        <p:cTn id="19" dur="1000"/>
                                        <p:tgtEl>
                                          <p:spTgt spid="28"/>
                                        </p:tgtEl>
                                        <p:attrNameLst>
                                          <p:attrName>ppt_h</p:attrName>
                                        </p:attrNameLst>
                                      </p:cBhvr>
                                      <p:tavLst>
                                        <p:tav tm="0">
                                          <p:val>
                                            <p:strVal val="ppt_h"/>
                                          </p:val>
                                        </p:tav>
                                        <p:tav tm="100000">
                                          <p:val>
                                            <p:fltVal val="0"/>
                                          </p:val>
                                        </p:tav>
                                      </p:tavLst>
                                    </p:anim>
                                    <p:set>
                                      <p:cBhvr>
                                        <p:cTn id="20" dur="1" fill="hold">
                                          <p:stCondLst>
                                            <p:cond delay="999"/>
                                          </p:stCondLst>
                                        </p:cTn>
                                        <p:tgtEl>
                                          <p:spTgt spid="28"/>
                                        </p:tgtEl>
                                        <p:attrNameLst>
                                          <p:attrName>style.visibility</p:attrName>
                                        </p:attrNameLst>
                                      </p:cBhvr>
                                      <p:to>
                                        <p:strVal val="hidden"/>
                                      </p:to>
                                    </p:set>
                                  </p:childTnLst>
                                </p:cTn>
                              </p:par>
                              <p:par>
                                <p:cTn id="21" presetID="23" presetClass="exit" presetSubtype="32" fill="hold" grpId="0" nodeType="withEffect">
                                  <p:stCondLst>
                                    <p:cond delay="0"/>
                                  </p:stCondLst>
                                  <p:childTnLst>
                                    <p:anim calcmode="lin" valueType="num">
                                      <p:cBhvr>
                                        <p:cTn id="22" dur="1000"/>
                                        <p:tgtEl>
                                          <p:spTgt spid="21"/>
                                        </p:tgtEl>
                                        <p:attrNameLst>
                                          <p:attrName>ppt_w</p:attrName>
                                        </p:attrNameLst>
                                      </p:cBhvr>
                                      <p:tavLst>
                                        <p:tav tm="0">
                                          <p:val>
                                            <p:strVal val="ppt_w"/>
                                          </p:val>
                                        </p:tav>
                                        <p:tav tm="100000">
                                          <p:val>
                                            <p:fltVal val="0"/>
                                          </p:val>
                                        </p:tav>
                                      </p:tavLst>
                                    </p:anim>
                                    <p:anim calcmode="lin" valueType="num">
                                      <p:cBhvr>
                                        <p:cTn id="23" dur="1000"/>
                                        <p:tgtEl>
                                          <p:spTgt spid="21"/>
                                        </p:tgtEl>
                                        <p:attrNameLst>
                                          <p:attrName>ppt_h</p:attrName>
                                        </p:attrNameLst>
                                      </p:cBhvr>
                                      <p:tavLst>
                                        <p:tav tm="0">
                                          <p:val>
                                            <p:strVal val="ppt_h"/>
                                          </p:val>
                                        </p:tav>
                                        <p:tav tm="100000">
                                          <p:val>
                                            <p:fltVal val="0"/>
                                          </p:val>
                                        </p:tav>
                                      </p:tavLst>
                                    </p:anim>
                                    <p:set>
                                      <p:cBhvr>
                                        <p:cTn id="24" dur="1" fill="hold">
                                          <p:stCondLst>
                                            <p:cond delay="999"/>
                                          </p:stCondLst>
                                        </p:cTn>
                                        <p:tgtEl>
                                          <p:spTgt spid="21"/>
                                        </p:tgtEl>
                                        <p:attrNameLst>
                                          <p:attrName>style.visibility</p:attrName>
                                        </p:attrNameLst>
                                      </p:cBhvr>
                                      <p:to>
                                        <p:strVal val="hidden"/>
                                      </p:to>
                                    </p:set>
                                  </p:childTnLst>
                                </p:cTn>
                              </p:par>
                              <p:par>
                                <p:cTn id="25" presetID="23" presetClass="exit" presetSubtype="32" fill="hold" grpId="0" nodeType="withEffect">
                                  <p:stCondLst>
                                    <p:cond delay="0"/>
                                  </p:stCondLst>
                                  <p:childTnLst>
                                    <p:anim calcmode="lin" valueType="num">
                                      <p:cBhvr>
                                        <p:cTn id="26" dur="1000"/>
                                        <p:tgtEl>
                                          <p:spTgt spid="20"/>
                                        </p:tgtEl>
                                        <p:attrNameLst>
                                          <p:attrName>ppt_w</p:attrName>
                                        </p:attrNameLst>
                                      </p:cBhvr>
                                      <p:tavLst>
                                        <p:tav tm="0">
                                          <p:val>
                                            <p:strVal val="ppt_w"/>
                                          </p:val>
                                        </p:tav>
                                        <p:tav tm="100000">
                                          <p:val>
                                            <p:fltVal val="0"/>
                                          </p:val>
                                        </p:tav>
                                      </p:tavLst>
                                    </p:anim>
                                    <p:anim calcmode="lin" valueType="num">
                                      <p:cBhvr>
                                        <p:cTn id="27" dur="1000"/>
                                        <p:tgtEl>
                                          <p:spTgt spid="20"/>
                                        </p:tgtEl>
                                        <p:attrNameLst>
                                          <p:attrName>ppt_h</p:attrName>
                                        </p:attrNameLst>
                                      </p:cBhvr>
                                      <p:tavLst>
                                        <p:tav tm="0">
                                          <p:val>
                                            <p:strVal val="ppt_h"/>
                                          </p:val>
                                        </p:tav>
                                        <p:tav tm="100000">
                                          <p:val>
                                            <p:fltVal val="0"/>
                                          </p:val>
                                        </p:tav>
                                      </p:tavLst>
                                    </p:anim>
                                    <p:set>
                                      <p:cBhvr>
                                        <p:cTn id="28" dur="1" fill="hold">
                                          <p:stCondLst>
                                            <p:cond delay="999"/>
                                          </p:stCondLst>
                                        </p:cTn>
                                        <p:tgtEl>
                                          <p:spTgt spid="20"/>
                                        </p:tgtEl>
                                        <p:attrNameLst>
                                          <p:attrName>style.visibility</p:attrName>
                                        </p:attrNameLst>
                                      </p:cBhvr>
                                      <p:to>
                                        <p:strVal val="hidden"/>
                                      </p:to>
                                    </p:set>
                                  </p:childTnLst>
                                </p:cTn>
                              </p:par>
                              <p:par>
                                <p:cTn id="29" presetID="23" presetClass="exit" presetSubtype="32" fill="hold" grpId="0" nodeType="withEffect">
                                  <p:stCondLst>
                                    <p:cond delay="0"/>
                                  </p:stCondLst>
                                  <p:childTnLst>
                                    <p:anim calcmode="lin" valueType="num">
                                      <p:cBhvr>
                                        <p:cTn id="30" dur="1000"/>
                                        <p:tgtEl>
                                          <p:spTgt spid="22"/>
                                        </p:tgtEl>
                                        <p:attrNameLst>
                                          <p:attrName>ppt_w</p:attrName>
                                        </p:attrNameLst>
                                      </p:cBhvr>
                                      <p:tavLst>
                                        <p:tav tm="0">
                                          <p:val>
                                            <p:strVal val="ppt_w"/>
                                          </p:val>
                                        </p:tav>
                                        <p:tav tm="100000">
                                          <p:val>
                                            <p:fltVal val="0"/>
                                          </p:val>
                                        </p:tav>
                                      </p:tavLst>
                                    </p:anim>
                                    <p:anim calcmode="lin" valueType="num">
                                      <p:cBhvr>
                                        <p:cTn id="31" dur="1000"/>
                                        <p:tgtEl>
                                          <p:spTgt spid="22"/>
                                        </p:tgtEl>
                                        <p:attrNameLst>
                                          <p:attrName>ppt_h</p:attrName>
                                        </p:attrNameLst>
                                      </p:cBhvr>
                                      <p:tavLst>
                                        <p:tav tm="0">
                                          <p:val>
                                            <p:strVal val="ppt_h"/>
                                          </p:val>
                                        </p:tav>
                                        <p:tav tm="100000">
                                          <p:val>
                                            <p:fltVal val="0"/>
                                          </p:val>
                                        </p:tav>
                                      </p:tavLst>
                                    </p:anim>
                                    <p:set>
                                      <p:cBhvr>
                                        <p:cTn id="32" dur="1" fill="hold">
                                          <p:stCondLst>
                                            <p:cond delay="999"/>
                                          </p:stCondLst>
                                        </p:cTn>
                                        <p:tgtEl>
                                          <p:spTgt spid="22"/>
                                        </p:tgtEl>
                                        <p:attrNameLst>
                                          <p:attrName>style.visibility</p:attrName>
                                        </p:attrNameLst>
                                      </p:cBhvr>
                                      <p:to>
                                        <p:strVal val="hidden"/>
                                      </p:to>
                                    </p:set>
                                  </p:childTnLst>
                                </p:cTn>
                              </p:par>
                              <p:par>
                                <p:cTn id="33" presetID="23" presetClass="exit" presetSubtype="32" fill="hold" nodeType="withEffect">
                                  <p:stCondLst>
                                    <p:cond delay="0"/>
                                  </p:stCondLst>
                                  <p:childTnLst>
                                    <p:anim calcmode="lin" valueType="num">
                                      <p:cBhvr>
                                        <p:cTn id="34" dur="1000"/>
                                        <p:tgtEl>
                                          <p:spTgt spid="18"/>
                                        </p:tgtEl>
                                        <p:attrNameLst>
                                          <p:attrName>ppt_w</p:attrName>
                                        </p:attrNameLst>
                                      </p:cBhvr>
                                      <p:tavLst>
                                        <p:tav tm="0">
                                          <p:val>
                                            <p:strVal val="ppt_w"/>
                                          </p:val>
                                        </p:tav>
                                        <p:tav tm="100000">
                                          <p:val>
                                            <p:fltVal val="0"/>
                                          </p:val>
                                        </p:tav>
                                      </p:tavLst>
                                    </p:anim>
                                    <p:anim calcmode="lin" valueType="num">
                                      <p:cBhvr>
                                        <p:cTn id="35" dur="1000"/>
                                        <p:tgtEl>
                                          <p:spTgt spid="18"/>
                                        </p:tgtEl>
                                        <p:attrNameLst>
                                          <p:attrName>ppt_h</p:attrName>
                                        </p:attrNameLst>
                                      </p:cBhvr>
                                      <p:tavLst>
                                        <p:tav tm="0">
                                          <p:val>
                                            <p:strVal val="ppt_h"/>
                                          </p:val>
                                        </p:tav>
                                        <p:tav tm="100000">
                                          <p:val>
                                            <p:fltVal val="0"/>
                                          </p:val>
                                        </p:tav>
                                      </p:tavLst>
                                    </p:anim>
                                    <p:set>
                                      <p:cBhvr>
                                        <p:cTn id="3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23" grpId="0"/>
      <p:bldP spid="28" grpId="0"/>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1447800" y="1371600"/>
            <a:ext cx="6553200" cy="3581400"/>
            <a:chOff x="1447800" y="1371600"/>
            <a:chExt cx="6553200" cy="3581400"/>
          </a:xfrm>
        </p:grpSpPr>
        <p:sp>
          <p:nvSpPr>
            <p:cNvPr id="24" name="Round Diagonal Corner Rectangle 23"/>
            <p:cNvSpPr/>
            <p:nvPr/>
          </p:nvSpPr>
          <p:spPr>
            <a:xfrm>
              <a:off x="1447800" y="1371600"/>
              <a:ext cx="6553200" cy="35814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00200" y="4495800"/>
              <a:ext cx="3276600" cy="369332"/>
            </a:xfrm>
            <a:prstGeom prst="rect">
              <a:avLst/>
            </a:prstGeom>
            <a:noFill/>
          </p:spPr>
          <p:txBody>
            <a:bodyPr wrap="square" rtlCol="0">
              <a:spAutoFit/>
            </a:bodyPr>
            <a:lstStyle/>
            <a:p>
              <a:r>
                <a:rPr lang="en-US" dirty="0" smtClean="0"/>
                <a:t>Pinnacle Mountain State Park</a:t>
              </a:r>
              <a:endParaRPr lang="en-US" dirty="0"/>
            </a:p>
          </p:txBody>
        </p:sp>
      </p:grpSp>
      <p:sp>
        <p:nvSpPr>
          <p:cNvPr id="2" name="Title 1"/>
          <p:cNvSpPr>
            <a:spLocks noGrp="1"/>
          </p:cNvSpPr>
          <p:nvPr>
            <p:ph type="ctrTitle"/>
          </p:nvPr>
        </p:nvSpPr>
        <p:spPr>
          <a:xfrm>
            <a:off x="0" y="609600"/>
            <a:ext cx="91440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To enhance the economy of the state</a:t>
            </a:r>
            <a:endParaRPr lang="en-US" sz="3200" b="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447800" y="1371600"/>
            <a:ext cx="6553200" cy="3581400"/>
            <a:chOff x="1447800" y="1371600"/>
            <a:chExt cx="6553200" cy="3581400"/>
          </a:xfrm>
        </p:grpSpPr>
        <p:sp>
          <p:nvSpPr>
            <p:cNvPr id="25" name="Round Diagonal Corner Rectangle 24"/>
            <p:cNvSpPr/>
            <p:nvPr/>
          </p:nvSpPr>
          <p:spPr>
            <a:xfrm>
              <a:off x="1447800" y="1371600"/>
              <a:ext cx="6553200" cy="3581400"/>
            </a:xfrm>
            <a:prstGeom prst="round2Diag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24000" y="4495800"/>
              <a:ext cx="3048000" cy="369332"/>
            </a:xfrm>
            <a:prstGeom prst="rect">
              <a:avLst/>
            </a:prstGeom>
            <a:noFill/>
          </p:spPr>
          <p:txBody>
            <a:bodyPr wrap="square" rtlCol="0">
              <a:spAutoFit/>
            </a:bodyPr>
            <a:lstStyle/>
            <a:p>
              <a:r>
                <a:rPr lang="en-US" dirty="0" smtClean="0"/>
                <a:t>Ozark Folk Center State Park</a:t>
              </a:r>
              <a:endParaRPr lang="en-US" dirty="0"/>
            </a:p>
          </p:txBody>
        </p:sp>
      </p:grpSp>
      <p:grpSp>
        <p:nvGrpSpPr>
          <p:cNvPr id="18" name="Group 17"/>
          <p:cNvGrpSpPr/>
          <p:nvPr/>
        </p:nvGrpSpPr>
        <p:grpSpPr>
          <a:xfrm>
            <a:off x="1447800" y="1371600"/>
            <a:ext cx="6553200" cy="3581400"/>
            <a:chOff x="1447800" y="1371600"/>
            <a:chExt cx="6553200" cy="3581400"/>
          </a:xfrm>
        </p:grpSpPr>
        <p:sp>
          <p:nvSpPr>
            <p:cNvPr id="26" name="Round Diagonal Corner Rectangle 25"/>
            <p:cNvSpPr/>
            <p:nvPr/>
          </p:nvSpPr>
          <p:spPr>
            <a:xfrm>
              <a:off x="1447800" y="1371600"/>
              <a:ext cx="6553200" cy="3581400"/>
            </a:xfrm>
            <a:prstGeom prst="round2Diag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0" y="4267200"/>
              <a:ext cx="3200400" cy="369332"/>
            </a:xfrm>
            <a:prstGeom prst="rect">
              <a:avLst/>
            </a:prstGeom>
            <a:noFill/>
          </p:spPr>
          <p:txBody>
            <a:bodyPr wrap="square" rtlCol="0">
              <a:spAutoFit/>
            </a:bodyPr>
            <a:lstStyle/>
            <a:p>
              <a:r>
                <a:rPr lang="en-US" dirty="0" smtClean="0"/>
                <a:t>DeGray Lake Resort State Park</a:t>
              </a:r>
              <a:endParaRPr lang="en-US" dirty="0"/>
            </a:p>
          </p:txBody>
        </p:sp>
      </p:grpSp>
      <p:grpSp>
        <p:nvGrpSpPr>
          <p:cNvPr id="20" name="Group 19"/>
          <p:cNvGrpSpPr/>
          <p:nvPr/>
        </p:nvGrpSpPr>
        <p:grpSpPr>
          <a:xfrm>
            <a:off x="1447800" y="1371600"/>
            <a:ext cx="6553200" cy="3581400"/>
            <a:chOff x="1447800" y="1371600"/>
            <a:chExt cx="6553200" cy="3581400"/>
          </a:xfrm>
        </p:grpSpPr>
        <p:sp>
          <p:nvSpPr>
            <p:cNvPr id="27" name="Round Diagonal Corner Rectangle 26"/>
            <p:cNvSpPr/>
            <p:nvPr/>
          </p:nvSpPr>
          <p:spPr>
            <a:xfrm>
              <a:off x="1447800" y="1371600"/>
              <a:ext cx="6553200" cy="3581400"/>
            </a:xfrm>
            <a:prstGeom prst="round2Diag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648200" y="4507468"/>
              <a:ext cx="3124200" cy="369332"/>
            </a:xfrm>
            <a:prstGeom prst="rect">
              <a:avLst/>
            </a:prstGeom>
            <a:noFill/>
          </p:spPr>
          <p:txBody>
            <a:bodyPr wrap="square" rtlCol="0">
              <a:spAutoFit/>
            </a:bodyPr>
            <a:lstStyle/>
            <a:p>
              <a:r>
                <a:rPr lang="en-US" dirty="0" smtClean="0">
                  <a:latin typeface="Arial" pitchFamily="34" charset="0"/>
                  <a:cs typeface="Arial" pitchFamily="34" charset="0"/>
                </a:rPr>
                <a:t>Mount Magazine State Park</a:t>
              </a:r>
              <a:endParaRPr lang="en-US" dirty="0">
                <a:latin typeface="Arial" pitchFamily="34" charset="0"/>
                <a:cs typeface="Arial" pitchFamily="34" charset="0"/>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childTnLst>
                          </p:cTn>
                        </p:par>
                        <p:par>
                          <p:cTn id="8" fill="hold">
                            <p:stCondLst>
                              <p:cond delay="3000"/>
                            </p:stCondLst>
                            <p:childTnLst>
                              <p:par>
                                <p:cTn id="9" presetID="10" presetClass="exit" presetSubtype="0" fill="hold" nodeType="afterEffect">
                                  <p:stCondLst>
                                    <p:cond delay="2000"/>
                                  </p:stCondLst>
                                  <p:childTnLst>
                                    <p:animEffect transition="out" filter="fade">
                                      <p:cBhvr>
                                        <p:cTn id="10" dur="3000"/>
                                        <p:tgtEl>
                                          <p:spTgt spid="14"/>
                                        </p:tgtEl>
                                      </p:cBhvr>
                                    </p:animEffect>
                                    <p:set>
                                      <p:cBhvr>
                                        <p:cTn id="11" dur="1" fill="hold">
                                          <p:stCondLst>
                                            <p:cond delay="2999"/>
                                          </p:stCondLst>
                                        </p:cTn>
                                        <p:tgtEl>
                                          <p:spTgt spid="14"/>
                                        </p:tgtEl>
                                        <p:attrNameLst>
                                          <p:attrName>style.visibility</p:attrName>
                                        </p:attrNameLst>
                                      </p:cBhvr>
                                      <p:to>
                                        <p:strVal val="hidden"/>
                                      </p:to>
                                    </p:se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3000"/>
                                        <p:tgtEl>
                                          <p:spTgt spid="16"/>
                                        </p:tgtEl>
                                      </p:cBhvr>
                                    </p:animEffect>
                                  </p:childTnLst>
                                </p:cTn>
                              </p:par>
                            </p:childTnLst>
                          </p:cTn>
                        </p:par>
                        <p:par>
                          <p:cTn id="16" fill="hold">
                            <p:stCondLst>
                              <p:cond delay="11000"/>
                            </p:stCondLst>
                            <p:childTnLst>
                              <p:par>
                                <p:cTn id="17" presetID="10" presetClass="exit" presetSubtype="0" fill="hold" nodeType="afterEffect">
                                  <p:stCondLst>
                                    <p:cond delay="2000"/>
                                  </p:stCondLst>
                                  <p:childTnLst>
                                    <p:animEffect transition="out" filter="fade">
                                      <p:cBhvr>
                                        <p:cTn id="18" dur="3000"/>
                                        <p:tgtEl>
                                          <p:spTgt spid="16"/>
                                        </p:tgtEl>
                                      </p:cBhvr>
                                    </p:animEffect>
                                    <p:set>
                                      <p:cBhvr>
                                        <p:cTn id="19" dur="1" fill="hold">
                                          <p:stCondLst>
                                            <p:cond delay="2999"/>
                                          </p:stCondLst>
                                        </p:cTn>
                                        <p:tgtEl>
                                          <p:spTgt spid="16"/>
                                        </p:tgtEl>
                                        <p:attrNameLst>
                                          <p:attrName>style.visibility</p:attrName>
                                        </p:attrNameLst>
                                      </p:cBhvr>
                                      <p:to>
                                        <p:strVal val="hidden"/>
                                      </p:to>
                                    </p:set>
                                  </p:childTnLst>
                                </p:cTn>
                              </p:par>
                            </p:childTnLst>
                          </p:cTn>
                        </p:par>
                        <p:par>
                          <p:cTn id="20" fill="hold">
                            <p:stCondLst>
                              <p:cond delay="16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000"/>
                                        <p:tgtEl>
                                          <p:spTgt spid="18"/>
                                        </p:tgtEl>
                                      </p:cBhvr>
                                    </p:animEffect>
                                  </p:childTnLst>
                                </p:cTn>
                              </p:par>
                            </p:childTnLst>
                          </p:cTn>
                        </p:par>
                        <p:par>
                          <p:cTn id="24" fill="hold">
                            <p:stCondLst>
                              <p:cond delay="19000"/>
                            </p:stCondLst>
                            <p:childTnLst>
                              <p:par>
                                <p:cTn id="25" presetID="10" presetClass="exit" presetSubtype="0" fill="hold" nodeType="afterEffect">
                                  <p:stCondLst>
                                    <p:cond delay="0"/>
                                  </p:stCondLst>
                                  <p:childTnLst>
                                    <p:animEffect transition="out" filter="fade">
                                      <p:cBhvr>
                                        <p:cTn id="26" dur="3000"/>
                                        <p:tgtEl>
                                          <p:spTgt spid="18"/>
                                        </p:tgtEl>
                                      </p:cBhvr>
                                    </p:animEffect>
                                    <p:set>
                                      <p:cBhvr>
                                        <p:cTn id="27" dur="1" fill="hold">
                                          <p:stCondLst>
                                            <p:cond delay="2999"/>
                                          </p:stCondLst>
                                        </p:cTn>
                                        <p:tgtEl>
                                          <p:spTgt spid="18"/>
                                        </p:tgtEl>
                                        <p:attrNameLst>
                                          <p:attrName>style.visibility</p:attrName>
                                        </p:attrNameLst>
                                      </p:cBhvr>
                                      <p:to>
                                        <p:strVal val="hidden"/>
                                      </p:to>
                                    </p:set>
                                  </p:childTnLst>
                                </p:cTn>
                              </p:par>
                            </p:childTnLst>
                          </p:cTn>
                        </p:par>
                        <p:par>
                          <p:cTn id="28" fill="hold">
                            <p:stCondLst>
                              <p:cond delay="22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ound Diagonal Corner Rectangle 23"/>
          <p:cNvSpPr/>
          <p:nvPr/>
        </p:nvSpPr>
        <p:spPr>
          <a:xfrm>
            <a:off x="1295400" y="1371600"/>
            <a:ext cx="6553200" cy="3581400"/>
          </a:xfrm>
          <a:prstGeom prst="round2DiagRect">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600" y="304800"/>
            <a:ext cx="79248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To provide leadership in the conservation of valuable state resources</a:t>
            </a:r>
            <a:endParaRPr lang="en-US" sz="3200" b="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24"/>
          <p:cNvSpPr/>
          <p:nvPr/>
        </p:nvSpPr>
        <p:spPr>
          <a:xfrm>
            <a:off x="1295400" y="1371600"/>
            <a:ext cx="6553200" cy="3581400"/>
          </a:xfrm>
          <a:prstGeom prst="round2DiagRect">
            <a:avLst/>
          </a:prstGeom>
          <a:blipFill>
            <a:blip r:embed="rId9"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1295400" y="1371600"/>
            <a:ext cx="6553200" cy="3581400"/>
          </a:xfrm>
          <a:prstGeom prst="round2DiagRect">
            <a:avLst/>
          </a:prstGeom>
          <a:blipFill>
            <a:blip r:embed="rId10"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26"/>
          <p:cNvSpPr/>
          <p:nvPr/>
        </p:nvSpPr>
        <p:spPr>
          <a:xfrm>
            <a:off x="1295400" y="1371600"/>
            <a:ext cx="6553200" cy="3581400"/>
          </a:xfrm>
          <a:prstGeom prst="round2DiagRect">
            <a:avLst/>
          </a:prstGeom>
          <a:blipFill>
            <a:blip r:embed="rId11"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par>
                          <p:cTn id="8" fill="hold">
                            <p:stCondLst>
                              <p:cond delay="2000"/>
                            </p:stCondLst>
                            <p:childTnLst>
                              <p:par>
                                <p:cTn id="9" presetID="10" presetClass="exit" presetSubtype="0" fill="hold" grpId="1" nodeType="afterEffect">
                                  <p:stCondLst>
                                    <p:cond delay="3000"/>
                                  </p:stCondLst>
                                  <p:childTnLst>
                                    <p:animEffect transition="out" filter="fade">
                                      <p:cBhvr>
                                        <p:cTn id="10" dur="2000"/>
                                        <p:tgtEl>
                                          <p:spTgt spid="24"/>
                                        </p:tgtEl>
                                      </p:cBhvr>
                                    </p:animEffect>
                                    <p:set>
                                      <p:cBhvr>
                                        <p:cTn id="11" dur="1" fill="hold">
                                          <p:stCondLst>
                                            <p:cond delay="1999"/>
                                          </p:stCondLst>
                                        </p:cTn>
                                        <p:tgtEl>
                                          <p:spTgt spid="24"/>
                                        </p:tgtEl>
                                        <p:attrNameLst>
                                          <p:attrName>style.visibility</p:attrName>
                                        </p:attrNameLst>
                                      </p:cBhvr>
                                      <p:to>
                                        <p:strVal val="hidden"/>
                                      </p:to>
                                    </p:set>
                                  </p:childTnLst>
                                </p:cTn>
                              </p:par>
                            </p:childTnLst>
                          </p:cTn>
                        </p:par>
                        <p:par>
                          <p:cTn id="12" fill="hold">
                            <p:stCondLst>
                              <p:cond delay="7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000"/>
                                        <p:tgtEl>
                                          <p:spTgt spid="25"/>
                                        </p:tgtEl>
                                      </p:cBhvr>
                                    </p:animEffect>
                                  </p:childTnLst>
                                </p:cTn>
                              </p:par>
                            </p:childTnLst>
                          </p:cTn>
                        </p:par>
                        <p:par>
                          <p:cTn id="16" fill="hold">
                            <p:stCondLst>
                              <p:cond delay="9000"/>
                            </p:stCondLst>
                            <p:childTnLst>
                              <p:par>
                                <p:cTn id="17" presetID="10" presetClass="exit" presetSubtype="0" fill="hold" grpId="1" nodeType="afterEffect">
                                  <p:stCondLst>
                                    <p:cond delay="3000"/>
                                  </p:stCondLst>
                                  <p:childTnLst>
                                    <p:animEffect transition="out" filter="fade">
                                      <p:cBhvr>
                                        <p:cTn id="18" dur="2000"/>
                                        <p:tgtEl>
                                          <p:spTgt spid="25"/>
                                        </p:tgtEl>
                                      </p:cBhvr>
                                    </p:animEffect>
                                    <p:set>
                                      <p:cBhvr>
                                        <p:cTn id="19" dur="1" fill="hold">
                                          <p:stCondLst>
                                            <p:cond delay="1999"/>
                                          </p:stCondLst>
                                        </p:cTn>
                                        <p:tgtEl>
                                          <p:spTgt spid="25"/>
                                        </p:tgtEl>
                                        <p:attrNameLst>
                                          <p:attrName>style.visibility</p:attrName>
                                        </p:attrNameLst>
                                      </p:cBhvr>
                                      <p:to>
                                        <p:strVal val="hidden"/>
                                      </p:to>
                                    </p:set>
                                  </p:childTnLst>
                                </p:cTn>
                              </p:par>
                            </p:childTnLst>
                          </p:cTn>
                        </p:par>
                        <p:par>
                          <p:cTn id="20" fill="hold">
                            <p:stCondLst>
                              <p:cond delay="14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2000"/>
                                        <p:tgtEl>
                                          <p:spTgt spid="26"/>
                                        </p:tgtEl>
                                      </p:cBhvr>
                                    </p:animEffect>
                                  </p:childTnLst>
                                </p:cTn>
                              </p:par>
                            </p:childTnLst>
                          </p:cTn>
                        </p:par>
                        <p:par>
                          <p:cTn id="24" fill="hold">
                            <p:stCondLst>
                              <p:cond delay="16000"/>
                            </p:stCondLst>
                            <p:childTnLst>
                              <p:par>
                                <p:cTn id="25" presetID="10" presetClass="exit" presetSubtype="0" fill="hold" grpId="1" nodeType="afterEffect">
                                  <p:stCondLst>
                                    <p:cond delay="3000"/>
                                  </p:stCondLst>
                                  <p:childTnLst>
                                    <p:animEffect transition="out" filter="fade">
                                      <p:cBhvr>
                                        <p:cTn id="26" dur="2000"/>
                                        <p:tgtEl>
                                          <p:spTgt spid="26"/>
                                        </p:tgtEl>
                                      </p:cBhvr>
                                    </p:animEffect>
                                    <p:set>
                                      <p:cBhvr>
                                        <p:cTn id="27" dur="1" fill="hold">
                                          <p:stCondLst>
                                            <p:cond delay="1999"/>
                                          </p:stCondLst>
                                        </p:cTn>
                                        <p:tgtEl>
                                          <p:spTgt spid="26"/>
                                        </p:tgtEl>
                                        <p:attrNameLst>
                                          <p:attrName>style.visibility</p:attrName>
                                        </p:attrNameLst>
                                      </p:cBhvr>
                                      <p:to>
                                        <p:strVal val="hidden"/>
                                      </p:to>
                                    </p:set>
                                  </p:childTnLst>
                                </p:cTn>
                              </p:par>
                            </p:childTnLst>
                          </p:cTn>
                        </p:par>
                        <p:par>
                          <p:cTn id="28" fill="hold">
                            <p:stCondLst>
                              <p:cond delay="21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4800"/>
            <a:ext cx="6553200" cy="1143000"/>
          </a:xfrm>
        </p:spPr>
        <p:txBody>
          <a:bodyPr/>
          <a:lstStyle/>
          <a:p>
            <a:pPr algn="ctr"/>
            <a:r>
              <a:rPr lang="en-US" sz="3600" cap="none" dirty="0" smtClean="0">
                <a:solidFill>
                  <a:schemeClr val="tx1">
                    <a:lumMod val="85000"/>
                  </a:schemeClr>
                </a:solidFill>
                <a:effectLst/>
                <a:latin typeface="Arial" pitchFamily="34" charset="0"/>
                <a:cs typeface="Arial" pitchFamily="34" charset="0"/>
              </a:rPr>
              <a:t>The Economic Impact </a:t>
            </a:r>
            <a:br>
              <a:rPr lang="en-US" sz="3600" cap="none" dirty="0" smtClean="0">
                <a:solidFill>
                  <a:schemeClr val="tx1">
                    <a:lumMod val="85000"/>
                  </a:schemeClr>
                </a:solidFill>
                <a:effectLst/>
                <a:latin typeface="Arial" pitchFamily="34" charset="0"/>
                <a:cs typeface="Arial" pitchFamily="34" charset="0"/>
              </a:rPr>
            </a:br>
            <a:r>
              <a:rPr lang="en-US" sz="3600" cap="none" dirty="0" smtClean="0">
                <a:solidFill>
                  <a:schemeClr val="tx1">
                    <a:lumMod val="85000"/>
                  </a:schemeClr>
                </a:solidFill>
                <a:effectLst/>
                <a:latin typeface="Arial" pitchFamily="34" charset="0"/>
                <a:cs typeface="Arial" pitchFamily="34" charset="0"/>
              </a:rPr>
              <a:t>of Arkansas State Parks</a:t>
            </a:r>
            <a:endParaRPr lang="en-US" sz="36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45678" y="1787604"/>
            <a:ext cx="5445722"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noFill/>
                </a:ln>
                <a:latin typeface="Arial" pitchFamily="34" charset="0"/>
                <a:cs typeface="Arial" pitchFamily="34" charset="0"/>
              </a:rPr>
              <a:t>$225,000,000</a:t>
            </a:r>
            <a:endParaRPr lang="en-US" sz="6600" b="1" cap="none" spc="50" dirty="0">
              <a:ln w="11430">
                <a:noFill/>
              </a:ln>
              <a:latin typeface="Arial" pitchFamily="34" charset="0"/>
              <a:cs typeface="Arial" pitchFamily="34" charset="0"/>
            </a:endParaRPr>
          </a:p>
        </p:txBody>
      </p:sp>
      <p:sp>
        <p:nvSpPr>
          <p:cNvPr id="14" name="TextBox 13"/>
          <p:cNvSpPr txBox="1"/>
          <p:nvPr/>
        </p:nvSpPr>
        <p:spPr>
          <a:xfrm>
            <a:off x="1676400" y="3505200"/>
            <a:ext cx="6172200" cy="954107"/>
          </a:xfrm>
          <a:prstGeom prst="rect">
            <a:avLst/>
          </a:prstGeom>
          <a:noFill/>
        </p:spPr>
        <p:txBody>
          <a:bodyPr wrap="square" rtlCol="0">
            <a:spAutoFit/>
          </a:bodyPr>
          <a:lstStyle/>
          <a:p>
            <a:pPr algn="ctr"/>
            <a:r>
              <a:rPr lang="en-US" sz="2800" dirty="0" smtClean="0">
                <a:solidFill>
                  <a:schemeClr val="tx1">
                    <a:lumMod val="85000"/>
                  </a:schemeClr>
                </a:solidFill>
                <a:latin typeface="Arial" pitchFamily="34" charset="0"/>
                <a:cs typeface="Arial" pitchFamily="34" charset="0"/>
              </a:rPr>
              <a:t>Throughout Arkansas from visitors to Arkansas’s state parks</a:t>
            </a:r>
            <a:endParaRPr lang="en-US" sz="2800" dirty="0">
              <a:solidFill>
                <a:schemeClr val="tx1">
                  <a:lumMod val="8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4" descr="Postcard 051 Petit Jean Mather Lodge"/>
          <p:cNvPicPr>
            <a:picLocks noChangeAspect="1" noChangeArrowheads="1"/>
          </p:cNvPicPr>
          <p:nvPr/>
        </p:nvPicPr>
        <p:blipFill>
          <a:blip r:embed="rId2"/>
          <a:srcRect/>
          <a:stretch>
            <a:fillRect/>
          </a:stretch>
        </p:blipFill>
        <p:spPr bwMode="auto">
          <a:xfrm>
            <a:off x="457200" y="304800"/>
            <a:ext cx="4343400" cy="2714625"/>
          </a:xfrm>
          <a:prstGeom prst="rect">
            <a:avLst/>
          </a:prstGeom>
          <a:noFill/>
          <a:ln w="3175">
            <a:solidFill>
              <a:schemeClr val="tx1">
                <a:lumMod val="85000"/>
              </a:schemeClr>
            </a:solidFill>
            <a:miter lim="800000"/>
            <a:headEnd/>
            <a:tailEnd/>
          </a:ln>
        </p:spPr>
      </p:pic>
      <p:pic>
        <p:nvPicPr>
          <p:cNvPr id="10" name="Picture 18" descr="Postcard 004 Petit Jean Bear Cave"/>
          <p:cNvPicPr>
            <a:picLocks noChangeAspect="1" noChangeArrowheads="1"/>
          </p:cNvPicPr>
          <p:nvPr/>
        </p:nvPicPr>
        <p:blipFill>
          <a:blip r:embed="rId3"/>
          <a:srcRect/>
          <a:stretch>
            <a:fillRect/>
          </a:stretch>
        </p:blipFill>
        <p:spPr bwMode="auto">
          <a:xfrm>
            <a:off x="838200" y="2667000"/>
            <a:ext cx="1828800" cy="2926080"/>
          </a:xfrm>
          <a:prstGeom prst="rect">
            <a:avLst/>
          </a:prstGeom>
          <a:noFill/>
          <a:ln w="9525">
            <a:solidFill>
              <a:schemeClr val="tx1">
                <a:lumMod val="85000"/>
              </a:schemeClr>
            </a:solidFill>
            <a:miter lim="800000"/>
            <a:headEnd/>
            <a:tailEnd/>
          </a:ln>
        </p:spPr>
      </p:pic>
      <p:pic>
        <p:nvPicPr>
          <p:cNvPr id="11" name="Picture 20" descr="Postcard 022 Old Hotel Wilhelmina"/>
          <p:cNvPicPr>
            <a:picLocks noChangeAspect="1" noChangeArrowheads="1"/>
          </p:cNvPicPr>
          <p:nvPr/>
        </p:nvPicPr>
        <p:blipFill>
          <a:blip r:embed="rId4"/>
          <a:srcRect/>
          <a:stretch>
            <a:fillRect/>
          </a:stretch>
        </p:blipFill>
        <p:spPr bwMode="auto">
          <a:xfrm>
            <a:off x="4572000" y="4953000"/>
            <a:ext cx="3048000" cy="1752600"/>
          </a:xfrm>
          <a:prstGeom prst="rect">
            <a:avLst/>
          </a:prstGeom>
          <a:noFill/>
          <a:ln w="9525">
            <a:solidFill>
              <a:schemeClr val="tx1">
                <a:lumMod val="85000"/>
              </a:schemeClr>
            </a:solidFill>
            <a:miter lim="800000"/>
            <a:headEnd/>
            <a:tailEnd/>
          </a:ln>
        </p:spPr>
      </p:pic>
      <p:pic>
        <p:nvPicPr>
          <p:cNvPr id="13" name="Picture 5" descr="Postcard 006 Petit Jean Cedar Falls"/>
          <p:cNvPicPr>
            <a:picLocks noChangeAspect="1" noChangeArrowheads="1"/>
          </p:cNvPicPr>
          <p:nvPr/>
        </p:nvPicPr>
        <p:blipFill>
          <a:blip r:embed="rId5"/>
          <a:srcRect/>
          <a:stretch>
            <a:fillRect/>
          </a:stretch>
        </p:blipFill>
        <p:spPr bwMode="auto">
          <a:xfrm>
            <a:off x="5867400" y="457200"/>
            <a:ext cx="2857500" cy="4572000"/>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6" cstate="email"/>
          <a:stretch>
            <a:fillRect/>
          </a:stretch>
        </p:blipFill>
        <p:spPr>
          <a:xfrm>
            <a:off x="7696200" y="4893799"/>
            <a:ext cx="1069088" cy="1735601"/>
          </a:xfrm>
          <a:prstGeom prst="rect">
            <a:avLst/>
          </a:prstGeom>
        </p:spPr>
      </p:pic>
      <p:pic>
        <p:nvPicPr>
          <p:cNvPr id="15" name="Picture 1"/>
          <p:cNvPicPr>
            <a:picLocks noChangeAspect="1" noChangeArrowheads="1"/>
          </p:cNvPicPr>
          <p:nvPr/>
        </p:nvPicPr>
        <p:blipFill>
          <a:blip r:embed="rId7" cstate="email"/>
          <a:srcRect/>
          <a:stretch>
            <a:fillRect/>
          </a:stretch>
        </p:blipFill>
        <p:spPr bwMode="auto">
          <a:xfrm>
            <a:off x="381000" y="4953000"/>
            <a:ext cx="1524000" cy="1524000"/>
          </a:xfrm>
          <a:prstGeom prst="rect">
            <a:avLst/>
          </a:prstGeom>
          <a:noFill/>
          <a:ln w="9525">
            <a:noFill/>
            <a:miter lim="800000"/>
            <a:headEnd/>
            <a:tailEnd/>
          </a:ln>
        </p:spPr>
      </p:pic>
      <p:pic>
        <p:nvPicPr>
          <p:cNvPr id="12" name="Picture 11" descr="Postcard 014 Lake Fort Smith"/>
          <p:cNvPicPr>
            <a:picLocks noChangeAspect="1" noChangeArrowheads="1"/>
          </p:cNvPicPr>
          <p:nvPr/>
        </p:nvPicPr>
        <p:blipFill>
          <a:blip r:embed="rId8"/>
          <a:srcRect/>
          <a:stretch>
            <a:fillRect/>
          </a:stretch>
        </p:blipFill>
        <p:spPr bwMode="auto">
          <a:xfrm>
            <a:off x="4648200" y="762000"/>
            <a:ext cx="2194560" cy="1371600"/>
          </a:xfrm>
          <a:prstGeom prst="rect">
            <a:avLst/>
          </a:prstGeom>
          <a:noFill/>
          <a:ln w="3175">
            <a:solidFill>
              <a:schemeClr val="tx1">
                <a:lumMod val="85000"/>
              </a:schemeClr>
            </a:solidFill>
            <a:miter lim="800000"/>
            <a:headEnd/>
            <a:tailEnd/>
          </a:ln>
        </p:spPr>
      </p:pic>
      <p:pic>
        <p:nvPicPr>
          <p:cNvPr id="14" name="Picture 7" descr="Postcard 020 Devils Den Waterfall"/>
          <p:cNvPicPr>
            <a:picLocks noChangeAspect="1" noChangeArrowheads="1"/>
          </p:cNvPicPr>
          <p:nvPr/>
        </p:nvPicPr>
        <p:blipFill>
          <a:blip r:embed="rId9"/>
          <a:srcRect/>
          <a:stretch>
            <a:fillRect/>
          </a:stretch>
        </p:blipFill>
        <p:spPr bwMode="auto">
          <a:xfrm>
            <a:off x="3276600" y="2667000"/>
            <a:ext cx="2743200" cy="1714500"/>
          </a:xfrm>
          <a:prstGeom prst="rect">
            <a:avLst/>
          </a:prstGeom>
          <a:noFill/>
          <a:ln w="3175">
            <a:solidFill>
              <a:schemeClr val="tx1">
                <a:lumMod val="85000"/>
              </a:schemeClr>
            </a:solidFill>
            <a:miter lim="800000"/>
            <a:headEnd/>
            <a:tailEnd/>
          </a:ln>
        </p:spPr>
      </p:pic>
      <p:pic>
        <p:nvPicPr>
          <p:cNvPr id="18" name="Picture 17" descr="Postcard 068 Bull Shoals Lake.jpg"/>
          <p:cNvPicPr>
            <a:picLocks noChangeAspect="1"/>
          </p:cNvPicPr>
          <p:nvPr/>
        </p:nvPicPr>
        <p:blipFill>
          <a:blip r:embed="rId10" cstate="print"/>
          <a:stretch>
            <a:fillRect/>
          </a:stretch>
        </p:blipFill>
        <p:spPr>
          <a:xfrm>
            <a:off x="2057400" y="4495800"/>
            <a:ext cx="2987040" cy="1866900"/>
          </a:xfrm>
          <a:prstGeom prst="rect">
            <a:avLst/>
          </a:prstGeom>
          <a:ln>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1143000"/>
          </a:xfrm>
        </p:spPr>
        <p:txBody>
          <a:bodyPr/>
          <a:lstStyle/>
          <a:p>
            <a:pPr algn="ctr"/>
            <a:r>
              <a:rPr lang="en-US" sz="3200" cap="none" dirty="0" smtClean="0">
                <a:solidFill>
                  <a:schemeClr val="tx1">
                    <a:lumMod val="85000"/>
                  </a:schemeClr>
                </a:solidFill>
                <a:effectLst/>
                <a:latin typeface="Arial" pitchFamily="34" charset="0"/>
                <a:cs typeface="Arial" pitchFamily="34" charset="0"/>
              </a:rPr>
              <a:t>The majority of overnight stays come from out-of-state visitors</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7" name="Round Diagonal Corner Rectangle 6"/>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8"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p:cNvGraphicFramePr/>
          <p:nvPr/>
        </p:nvGraphicFramePr>
        <p:xfrm>
          <a:off x="685800" y="838200"/>
          <a:ext cx="7772400" cy="4381500"/>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p:cNvSpPr txBox="1"/>
          <p:nvPr/>
        </p:nvSpPr>
        <p:spPr>
          <a:xfrm>
            <a:off x="762000" y="4648200"/>
            <a:ext cx="4800600" cy="369332"/>
          </a:xfrm>
          <a:prstGeom prst="rect">
            <a:avLst/>
          </a:prstGeom>
          <a:noFill/>
        </p:spPr>
        <p:txBody>
          <a:bodyPr wrap="square" rtlCol="0">
            <a:spAutoFit/>
          </a:bodyPr>
          <a:lstStyle/>
          <a:p>
            <a:r>
              <a:rPr lang="en-US" dirty="0" smtClean="0">
                <a:solidFill>
                  <a:schemeClr val="tx1">
                    <a:lumMod val="85000"/>
                  </a:schemeClr>
                </a:solidFill>
                <a:latin typeface="Arial" pitchFamily="34" charset="0"/>
                <a:cs typeface="Arial" pitchFamily="34" charset="0"/>
              </a:rPr>
              <a:t>CY 2011  - Lodges, Cabins &amp; Camping</a:t>
            </a:r>
            <a:endParaRPr lang="en-US" dirty="0">
              <a:solidFill>
                <a:schemeClr val="tx1">
                  <a:lumMod val="8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04800"/>
            <a:ext cx="50292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The Economic Impact </a:t>
            </a:r>
            <a:br>
              <a:rPr lang="en-US" sz="3200" b="0" cap="none" dirty="0" smtClean="0">
                <a:solidFill>
                  <a:schemeClr val="tx1">
                    <a:lumMod val="85000"/>
                  </a:schemeClr>
                </a:solidFill>
                <a:effectLst/>
                <a:latin typeface="Arial" pitchFamily="34" charset="0"/>
                <a:cs typeface="Arial" pitchFamily="34" charset="0"/>
              </a:rPr>
            </a:br>
            <a:r>
              <a:rPr lang="en-US" sz="3200" b="0" cap="none" dirty="0" smtClean="0">
                <a:solidFill>
                  <a:schemeClr val="tx1">
                    <a:lumMod val="85000"/>
                  </a:schemeClr>
                </a:solidFill>
                <a:effectLst/>
                <a:latin typeface="Arial" pitchFamily="34" charset="0"/>
                <a:cs typeface="Arial" pitchFamily="34" charset="0"/>
              </a:rPr>
              <a:t>of Arkansas State Parks</a:t>
            </a:r>
            <a:endParaRPr lang="en-US" sz="3200" b="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1000" y="2819400"/>
            <a:ext cx="2209800" cy="958660"/>
          </a:xfrm>
          <a:prstGeom prst="rect">
            <a:avLst/>
          </a:prstGeom>
          <a:noFill/>
        </p:spPr>
        <p:txBody>
          <a:bodyPr wrap="square" rtlCol="0">
            <a:spAutoFit/>
          </a:bodyPr>
          <a:lstStyle/>
          <a:p>
            <a:pPr>
              <a:lnSpc>
                <a:spcPct val="150000"/>
              </a:lnSpc>
            </a:pPr>
            <a:r>
              <a:rPr lang="en-US" sz="2000" dirty="0" smtClean="0">
                <a:solidFill>
                  <a:schemeClr val="tx1">
                    <a:lumMod val="85000"/>
                  </a:schemeClr>
                </a:solidFill>
                <a:latin typeface="Arial" pitchFamily="34" charset="0"/>
                <a:cs typeface="Arial" pitchFamily="34" charset="0"/>
              </a:rPr>
              <a:t>Construction Contractors</a:t>
            </a:r>
            <a:endParaRPr lang="en-US" sz="2000" dirty="0">
              <a:solidFill>
                <a:schemeClr val="tx1">
                  <a:lumMod val="85000"/>
                </a:schemeClr>
              </a:solidFill>
              <a:latin typeface="Arial" pitchFamily="34" charset="0"/>
              <a:cs typeface="Arial" pitchFamily="34" charset="0"/>
            </a:endParaRPr>
          </a:p>
        </p:txBody>
      </p:sp>
      <p:sp>
        <p:nvSpPr>
          <p:cNvPr id="12" name="TextBox 11"/>
          <p:cNvSpPr txBox="1"/>
          <p:nvPr/>
        </p:nvSpPr>
        <p:spPr>
          <a:xfrm>
            <a:off x="838200" y="1447800"/>
            <a:ext cx="7467600" cy="523220"/>
          </a:xfrm>
          <a:prstGeom prst="rect">
            <a:avLst/>
          </a:prstGeom>
          <a:noFill/>
        </p:spPr>
        <p:txBody>
          <a:bodyPr wrap="square" rtlCol="0">
            <a:spAutoFit/>
          </a:bodyPr>
          <a:lstStyle/>
          <a:p>
            <a:pPr algn="ctr"/>
            <a:r>
              <a:rPr lang="en-US" sz="2800" dirty="0" smtClean="0">
                <a:solidFill>
                  <a:srgbClr val="FFCC00"/>
                </a:solidFill>
                <a:latin typeface="Arial" pitchFamily="34" charset="0"/>
                <a:cs typeface="Arial" pitchFamily="34" charset="0"/>
              </a:rPr>
              <a:t>Impact from areas other than tourism</a:t>
            </a:r>
            <a:endParaRPr lang="en-US" sz="2800" dirty="0">
              <a:solidFill>
                <a:srgbClr val="FFCC00"/>
              </a:solidFill>
              <a:latin typeface="Arial" pitchFamily="34" charset="0"/>
              <a:cs typeface="Arial" pitchFamily="34" charset="0"/>
            </a:endParaRPr>
          </a:p>
        </p:txBody>
      </p:sp>
      <p:sp>
        <p:nvSpPr>
          <p:cNvPr id="13" name="Rectangle 12"/>
          <p:cNvSpPr/>
          <p:nvPr/>
        </p:nvSpPr>
        <p:spPr>
          <a:xfrm>
            <a:off x="2743200" y="1981200"/>
            <a:ext cx="5943600" cy="3352800"/>
          </a:xfrm>
          <a:prstGeom prst="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04800"/>
            <a:ext cx="91440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The Economic Impact </a:t>
            </a:r>
            <a:br>
              <a:rPr lang="en-US" sz="3200" b="0" cap="none" dirty="0" smtClean="0">
                <a:solidFill>
                  <a:schemeClr val="tx1">
                    <a:lumMod val="85000"/>
                  </a:schemeClr>
                </a:solidFill>
                <a:effectLst/>
                <a:latin typeface="Arial" pitchFamily="34" charset="0"/>
                <a:cs typeface="Arial" pitchFamily="34" charset="0"/>
              </a:rPr>
            </a:br>
            <a:r>
              <a:rPr lang="en-US" sz="3200" b="0" cap="none" dirty="0" smtClean="0">
                <a:solidFill>
                  <a:schemeClr val="tx1">
                    <a:lumMod val="85000"/>
                  </a:schemeClr>
                </a:solidFill>
                <a:effectLst/>
                <a:latin typeface="Arial" pitchFamily="34" charset="0"/>
                <a:cs typeface="Arial" pitchFamily="34" charset="0"/>
              </a:rPr>
              <a:t>of Arkansas State Parks</a:t>
            </a:r>
            <a:endParaRPr lang="en-US" sz="3200" b="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8600" y="3048000"/>
            <a:ext cx="2667000" cy="400110"/>
          </a:xfrm>
          <a:prstGeom prst="rect">
            <a:avLst/>
          </a:prstGeom>
          <a:noFill/>
        </p:spPr>
        <p:txBody>
          <a:bodyPr wrap="square" rtlCol="0">
            <a:spAutoFit/>
          </a:bodyPr>
          <a:lstStyle/>
          <a:p>
            <a:r>
              <a:rPr lang="en-US" sz="2000" dirty="0" smtClean="0">
                <a:solidFill>
                  <a:schemeClr val="tx1">
                    <a:lumMod val="85000"/>
                  </a:schemeClr>
                </a:solidFill>
                <a:latin typeface="Arial" pitchFamily="34" charset="0"/>
                <a:cs typeface="Arial" pitchFamily="34" charset="0"/>
              </a:rPr>
              <a:t>Concessionaires</a:t>
            </a:r>
            <a:endParaRPr lang="en-US" sz="2000" dirty="0">
              <a:solidFill>
                <a:schemeClr val="tx1">
                  <a:lumMod val="85000"/>
                </a:schemeClr>
              </a:solidFill>
              <a:latin typeface="Arial" pitchFamily="34" charset="0"/>
              <a:cs typeface="Arial" pitchFamily="34" charset="0"/>
            </a:endParaRPr>
          </a:p>
        </p:txBody>
      </p:sp>
      <p:sp>
        <p:nvSpPr>
          <p:cNvPr id="12" name="TextBox 11"/>
          <p:cNvSpPr txBox="1"/>
          <p:nvPr/>
        </p:nvSpPr>
        <p:spPr>
          <a:xfrm>
            <a:off x="838200" y="1447800"/>
            <a:ext cx="7467600" cy="523220"/>
          </a:xfrm>
          <a:prstGeom prst="rect">
            <a:avLst/>
          </a:prstGeom>
          <a:noFill/>
        </p:spPr>
        <p:txBody>
          <a:bodyPr wrap="square" rtlCol="0">
            <a:spAutoFit/>
          </a:bodyPr>
          <a:lstStyle/>
          <a:p>
            <a:pPr algn="ctr"/>
            <a:r>
              <a:rPr lang="en-US" sz="2800" dirty="0" smtClean="0">
                <a:solidFill>
                  <a:srgbClr val="FFFF00"/>
                </a:solidFill>
                <a:latin typeface="Arial" pitchFamily="34" charset="0"/>
                <a:cs typeface="Arial" pitchFamily="34" charset="0"/>
              </a:rPr>
              <a:t> </a:t>
            </a:r>
            <a:r>
              <a:rPr lang="en-US" sz="2800" dirty="0" smtClean="0">
                <a:solidFill>
                  <a:srgbClr val="FFD13F"/>
                </a:solidFill>
                <a:latin typeface="Arial" pitchFamily="34" charset="0"/>
                <a:cs typeface="Arial" pitchFamily="34" charset="0"/>
              </a:rPr>
              <a:t>Impact from areas other than tourism</a:t>
            </a:r>
            <a:endParaRPr lang="en-US" sz="2800" dirty="0">
              <a:solidFill>
                <a:srgbClr val="FFD13F"/>
              </a:solidFill>
              <a:latin typeface="Arial" pitchFamily="34" charset="0"/>
              <a:cs typeface="Arial" pitchFamily="34" charset="0"/>
            </a:endParaRPr>
          </a:p>
        </p:txBody>
      </p:sp>
      <p:sp>
        <p:nvSpPr>
          <p:cNvPr id="17" name="Rectangle 16"/>
          <p:cNvSpPr/>
          <p:nvPr/>
        </p:nvSpPr>
        <p:spPr>
          <a:xfrm>
            <a:off x="2362200" y="1981200"/>
            <a:ext cx="5943600" cy="3352800"/>
          </a:xfrm>
          <a:prstGeom prst="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04800"/>
            <a:ext cx="9144000" cy="1143000"/>
          </a:xfrm>
        </p:spPr>
        <p:txBody>
          <a:bodyPr/>
          <a:lstStyle/>
          <a:p>
            <a:pPr algn="ctr"/>
            <a:r>
              <a:rPr lang="en-US" sz="3200" b="0" cap="none" dirty="0" smtClean="0">
                <a:solidFill>
                  <a:schemeClr val="tx1">
                    <a:lumMod val="85000"/>
                  </a:schemeClr>
                </a:solidFill>
                <a:effectLst/>
                <a:latin typeface="Arial" pitchFamily="34" charset="0"/>
                <a:cs typeface="Arial" pitchFamily="34" charset="0"/>
              </a:rPr>
              <a:t>The Economic Impact </a:t>
            </a:r>
            <a:br>
              <a:rPr lang="en-US" sz="3200" b="0" cap="none" dirty="0" smtClean="0">
                <a:solidFill>
                  <a:schemeClr val="tx1">
                    <a:lumMod val="85000"/>
                  </a:schemeClr>
                </a:solidFill>
                <a:effectLst/>
                <a:latin typeface="Arial" pitchFamily="34" charset="0"/>
                <a:cs typeface="Arial" pitchFamily="34" charset="0"/>
              </a:rPr>
            </a:br>
            <a:r>
              <a:rPr lang="en-US" sz="3200" b="0" cap="none" dirty="0" smtClean="0">
                <a:solidFill>
                  <a:schemeClr val="tx1">
                    <a:lumMod val="85000"/>
                  </a:schemeClr>
                </a:solidFill>
                <a:effectLst/>
                <a:latin typeface="Arial" pitchFamily="34" charset="0"/>
                <a:cs typeface="Arial" pitchFamily="34" charset="0"/>
              </a:rPr>
              <a:t>of Arkansas State Parks</a:t>
            </a:r>
            <a:endParaRPr lang="en-US" sz="3200" b="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1447800"/>
            <a:ext cx="7467600" cy="523220"/>
          </a:xfrm>
          <a:prstGeom prst="rect">
            <a:avLst/>
          </a:prstGeom>
          <a:noFill/>
        </p:spPr>
        <p:txBody>
          <a:bodyPr wrap="square" rtlCol="0">
            <a:spAutoFit/>
          </a:bodyPr>
          <a:lstStyle/>
          <a:p>
            <a:pPr algn="ctr"/>
            <a:r>
              <a:rPr lang="en-US" sz="2800" dirty="0" smtClean="0">
                <a:solidFill>
                  <a:srgbClr val="FFCC00"/>
                </a:solidFill>
                <a:latin typeface="Arial" pitchFamily="34" charset="0"/>
                <a:cs typeface="Arial" pitchFamily="34" charset="0"/>
              </a:rPr>
              <a:t>Impact from areas other than tourism</a:t>
            </a:r>
            <a:endParaRPr lang="en-US" sz="2800" dirty="0">
              <a:solidFill>
                <a:srgbClr val="FFCC00"/>
              </a:solidFill>
              <a:latin typeface="Arial" pitchFamily="34" charset="0"/>
              <a:cs typeface="Arial" pitchFamily="34" charset="0"/>
            </a:endParaRPr>
          </a:p>
        </p:txBody>
      </p:sp>
      <p:sp>
        <p:nvSpPr>
          <p:cNvPr id="12" name="TextBox 11"/>
          <p:cNvSpPr txBox="1"/>
          <p:nvPr/>
        </p:nvSpPr>
        <p:spPr>
          <a:xfrm>
            <a:off x="304800" y="2514600"/>
            <a:ext cx="1905000" cy="2062103"/>
          </a:xfrm>
          <a:prstGeom prst="rect">
            <a:avLst/>
          </a:prstGeom>
          <a:noFill/>
        </p:spPr>
        <p:txBody>
          <a:bodyPr wrap="square" rtlCol="0">
            <a:spAutoFit/>
          </a:bodyPr>
          <a:lstStyle/>
          <a:p>
            <a:r>
              <a:rPr lang="en-US" sz="3200" dirty="0" smtClean="0">
                <a:solidFill>
                  <a:schemeClr val="tx1">
                    <a:lumMod val="85000"/>
                  </a:schemeClr>
                </a:solidFill>
                <a:latin typeface="Arial" pitchFamily="34" charset="0"/>
                <a:cs typeface="Arial" pitchFamily="34" charset="0"/>
              </a:rPr>
              <a:t>Local staff &amp; family spending</a:t>
            </a:r>
            <a:endParaRPr lang="en-US" sz="3200" dirty="0">
              <a:solidFill>
                <a:schemeClr val="tx1">
                  <a:lumMod val="85000"/>
                </a:schemeClr>
              </a:solidFill>
              <a:latin typeface="Arial" pitchFamily="34" charset="0"/>
              <a:cs typeface="Arial" pitchFamily="34" charset="0"/>
            </a:endParaRPr>
          </a:p>
        </p:txBody>
      </p:sp>
      <p:sp>
        <p:nvSpPr>
          <p:cNvPr id="13" name="Rectangle 12"/>
          <p:cNvSpPr/>
          <p:nvPr/>
        </p:nvSpPr>
        <p:spPr>
          <a:xfrm>
            <a:off x="2438400" y="1981200"/>
            <a:ext cx="5638800" cy="3352800"/>
          </a:xfrm>
          <a:prstGeom prst="rect">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5867400" cy="1066800"/>
          </a:xfrm>
        </p:spPr>
        <p:txBody>
          <a:bodyPr/>
          <a:lstStyle/>
          <a:p>
            <a:r>
              <a:rPr lang="en-US" sz="3200" b="0" cap="none" dirty="0" smtClean="0">
                <a:solidFill>
                  <a:schemeClr val="tx1">
                    <a:lumMod val="85000"/>
                  </a:schemeClr>
                </a:solidFill>
                <a:effectLst/>
                <a:latin typeface="Arial" pitchFamily="34" charset="0"/>
                <a:cs typeface="Arial" pitchFamily="34" charset="0"/>
              </a:rPr>
              <a:t>Experience opportunities </a:t>
            </a:r>
            <a:endParaRPr lang="en-US" sz="3200" b="0" cap="none" dirty="0">
              <a:solidFill>
                <a:schemeClr val="tx1">
                  <a:lumMod val="85000"/>
                </a:schemeClr>
              </a:solidFill>
              <a:effectLst/>
              <a:latin typeface="Arial" pitchFamily="34" charset="0"/>
              <a:cs typeface="Arial" pitchFamily="34" charset="0"/>
            </a:endParaRPr>
          </a:p>
        </p:txBody>
      </p:sp>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15" name="Rounded Rectangle 14"/>
          <p:cNvSpPr/>
          <p:nvPr/>
        </p:nvSpPr>
        <p:spPr>
          <a:xfrm>
            <a:off x="533400" y="8382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Solitude/non-urban experiences</a:t>
            </a:r>
            <a:endParaRPr lang="en-US" dirty="0">
              <a:solidFill>
                <a:schemeClr val="bg1"/>
              </a:solidFill>
              <a:latin typeface="Arial" pitchFamily="34" charset="0"/>
              <a:cs typeface="Arial" pitchFamily="34" charset="0"/>
            </a:endParaRPr>
          </a:p>
        </p:txBody>
      </p:sp>
      <p:sp>
        <p:nvSpPr>
          <p:cNvPr id="11" name="Rounded Rectangle 10"/>
          <p:cNvSpPr/>
          <p:nvPr/>
        </p:nvSpPr>
        <p:spPr>
          <a:xfrm>
            <a:off x="533400" y="15240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Freedom from rigid schedules</a:t>
            </a:r>
            <a:endParaRPr lang="en-US" dirty="0">
              <a:solidFill>
                <a:schemeClr val="bg1"/>
              </a:solidFill>
              <a:latin typeface="Arial" pitchFamily="34" charset="0"/>
              <a:cs typeface="Arial" pitchFamily="34" charset="0"/>
            </a:endParaRPr>
          </a:p>
        </p:txBody>
      </p:sp>
      <p:sp>
        <p:nvSpPr>
          <p:cNvPr id="12" name="Rounded Rectangle 11"/>
          <p:cNvSpPr/>
          <p:nvPr/>
        </p:nvSpPr>
        <p:spPr>
          <a:xfrm>
            <a:off x="533400" y="22098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Athletic challenge</a:t>
            </a:r>
            <a:endParaRPr lang="en-US" dirty="0">
              <a:solidFill>
                <a:schemeClr val="bg1"/>
              </a:solidFill>
              <a:latin typeface="Arial" pitchFamily="34" charset="0"/>
              <a:cs typeface="Arial" pitchFamily="34" charset="0"/>
            </a:endParaRPr>
          </a:p>
        </p:txBody>
      </p:sp>
      <p:sp>
        <p:nvSpPr>
          <p:cNvPr id="13" name="Rounded Rectangle 12"/>
          <p:cNvSpPr/>
          <p:nvPr/>
        </p:nvSpPr>
        <p:spPr>
          <a:xfrm>
            <a:off x="533400" y="28956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Cultural, historical, social experiences</a:t>
            </a:r>
            <a:endParaRPr lang="en-US" dirty="0">
              <a:solidFill>
                <a:schemeClr val="bg1"/>
              </a:solidFill>
              <a:latin typeface="Arial" pitchFamily="34" charset="0"/>
              <a:cs typeface="Arial" pitchFamily="34" charset="0"/>
            </a:endParaRPr>
          </a:p>
        </p:txBody>
      </p:sp>
      <p:sp>
        <p:nvSpPr>
          <p:cNvPr id="14" name="Rounded Rectangle 13"/>
          <p:cNvSpPr/>
          <p:nvPr/>
        </p:nvSpPr>
        <p:spPr>
          <a:xfrm>
            <a:off x="533400" y="35814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Observation/study of nature</a:t>
            </a:r>
            <a:endParaRPr lang="en-US" dirty="0">
              <a:solidFill>
                <a:schemeClr val="bg1"/>
              </a:solidFill>
              <a:latin typeface="Arial" pitchFamily="34" charset="0"/>
              <a:cs typeface="Arial" pitchFamily="34" charset="0"/>
            </a:endParaRPr>
          </a:p>
        </p:txBody>
      </p:sp>
      <p:sp>
        <p:nvSpPr>
          <p:cNvPr id="19" name="Rounded Rectangle 18"/>
          <p:cNvSpPr/>
          <p:nvPr/>
        </p:nvSpPr>
        <p:spPr>
          <a:xfrm>
            <a:off x="533400" y="49530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“State park” atmosphere</a:t>
            </a:r>
            <a:endParaRPr lang="en-US" dirty="0">
              <a:solidFill>
                <a:schemeClr val="bg1"/>
              </a:solidFill>
              <a:latin typeface="Arial" pitchFamily="34" charset="0"/>
              <a:cs typeface="Arial" pitchFamily="34" charset="0"/>
            </a:endParaRPr>
          </a:p>
        </p:txBody>
      </p:sp>
      <p:pic>
        <p:nvPicPr>
          <p:cNvPr id="21" name="Picture 20" descr="South Arkansas Arboretum for PP program.jpg"/>
          <p:cNvPicPr>
            <a:picLocks noChangeAspect="1"/>
          </p:cNvPicPr>
          <p:nvPr/>
        </p:nvPicPr>
        <p:blipFill>
          <a:blip r:embed="rId9" cstate="screen"/>
          <a:stretch>
            <a:fillRect/>
          </a:stretch>
        </p:blipFill>
        <p:spPr>
          <a:xfrm>
            <a:off x="5410200" y="357835"/>
            <a:ext cx="3200400" cy="2086661"/>
          </a:xfrm>
          <a:prstGeom prst="rect">
            <a:avLst/>
          </a:prstGeom>
          <a:ln w="3175">
            <a:solidFill>
              <a:schemeClr val="tx1"/>
            </a:solidFill>
          </a:ln>
        </p:spPr>
      </p:pic>
      <p:pic>
        <p:nvPicPr>
          <p:cNvPr id="84994" name="Picture 2" descr="H:\All Photography\Park Photos\Lake Chicot State Park\Gospel Fest\Gospel_Fest_Lake_Chicot_State_Park_125.jpg"/>
          <p:cNvPicPr>
            <a:picLocks noChangeAspect="1" noChangeArrowheads="1"/>
          </p:cNvPicPr>
          <p:nvPr/>
        </p:nvPicPr>
        <p:blipFill>
          <a:blip r:embed="rId10" cstate="screen">
            <a:lum bright="10000" contrast="10000"/>
          </a:blip>
          <a:srcRect/>
          <a:stretch>
            <a:fillRect/>
          </a:stretch>
        </p:blipFill>
        <p:spPr bwMode="auto">
          <a:xfrm>
            <a:off x="5133677" y="3810000"/>
            <a:ext cx="2562523" cy="1703911"/>
          </a:xfrm>
          <a:prstGeom prst="rect">
            <a:avLst/>
          </a:prstGeom>
          <a:noFill/>
          <a:ln w="3175">
            <a:solidFill>
              <a:schemeClr val="tx1"/>
            </a:solidFill>
          </a:ln>
        </p:spPr>
      </p:pic>
      <p:pic>
        <p:nvPicPr>
          <p:cNvPr id="84993" name="Picture 1" descr="H:\All Photography\Park Photos\Cane Creek State Park\Cane Creek State Park Mountain Biking\Cane_Creek_Cycling_2007_5722 for e-mail.jpg"/>
          <p:cNvPicPr>
            <a:picLocks noChangeAspect="1" noChangeArrowheads="1"/>
          </p:cNvPicPr>
          <p:nvPr/>
        </p:nvPicPr>
        <p:blipFill>
          <a:blip r:embed="rId11" cstate="screen"/>
          <a:srcRect/>
          <a:stretch>
            <a:fillRect/>
          </a:stretch>
        </p:blipFill>
        <p:spPr bwMode="auto">
          <a:xfrm>
            <a:off x="7091658" y="2362200"/>
            <a:ext cx="1214141" cy="1828800"/>
          </a:xfrm>
          <a:prstGeom prst="rect">
            <a:avLst/>
          </a:prstGeom>
          <a:noFill/>
          <a:ln w="3175">
            <a:solidFill>
              <a:schemeClr val="tx1"/>
            </a:solidFill>
          </a:ln>
        </p:spPr>
      </p:pic>
      <p:pic>
        <p:nvPicPr>
          <p:cNvPr id="84996" name="Picture 4" descr="H:\All Photography\Park Photos\Kids in the State Parks\Image grabs from video of Bullfrogs\girlfrogCU.jpg"/>
          <p:cNvPicPr>
            <a:picLocks noChangeAspect="1" noChangeArrowheads="1"/>
          </p:cNvPicPr>
          <p:nvPr/>
        </p:nvPicPr>
        <p:blipFill>
          <a:blip r:embed="rId12" cstate="print"/>
          <a:srcRect l="2151"/>
          <a:stretch>
            <a:fillRect/>
          </a:stretch>
        </p:blipFill>
        <p:spPr bwMode="auto">
          <a:xfrm>
            <a:off x="5257800" y="2209800"/>
            <a:ext cx="1524000" cy="1185166"/>
          </a:xfrm>
          <a:prstGeom prst="rect">
            <a:avLst/>
          </a:prstGeom>
          <a:noFill/>
          <a:ln w="3175">
            <a:solidFill>
              <a:schemeClr val="tx1"/>
            </a:solidFill>
          </a:ln>
        </p:spPr>
      </p:pic>
      <p:sp>
        <p:nvSpPr>
          <p:cNvPr id="24" name="Rounded Rectangle 23"/>
          <p:cNvSpPr/>
          <p:nvPr/>
        </p:nvSpPr>
        <p:spPr>
          <a:xfrm>
            <a:off x="533400" y="4267200"/>
            <a:ext cx="441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latin typeface="Arial" pitchFamily="34" charset="0"/>
                <a:cs typeface="Arial" pitchFamily="34" charset="0"/>
              </a:rPr>
              <a:t>Evening outdoors in a natural surrounding</a:t>
            </a:r>
            <a:endParaRPr lang="en-US"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228600" y="381000"/>
            <a:ext cx="7772400" cy="990600"/>
          </a:xfrm>
        </p:spPr>
        <p:txBody>
          <a:bodyPr/>
          <a:lstStyle/>
          <a:p>
            <a:pPr lvl="0"/>
            <a:r>
              <a:rPr lang="en-US" sz="3200" cap="none" dirty="0" smtClean="0">
                <a:solidFill>
                  <a:schemeClr val="tx1">
                    <a:lumMod val="85000"/>
                  </a:schemeClr>
                </a:solidFill>
                <a:effectLst/>
                <a:latin typeface="Arial" pitchFamily="34" charset="0"/>
                <a:cs typeface="Arial" pitchFamily="34" charset="0"/>
              </a:rPr>
              <a:t>Interpretive Programs</a:t>
            </a:r>
            <a:r>
              <a:rPr lang="en-US" dirty="0" smtClean="0">
                <a:solidFill>
                  <a:schemeClr val="tx1">
                    <a:lumMod val="85000"/>
                  </a:schemeClr>
                </a:solidFill>
                <a:effectLst/>
              </a:rPr>
              <a:t/>
            </a:r>
            <a:br>
              <a:rPr lang="en-US" dirty="0" smtClean="0">
                <a:solidFill>
                  <a:schemeClr val="tx1">
                    <a:lumMod val="85000"/>
                  </a:schemeClr>
                </a:solidFill>
                <a:effectLst/>
              </a:rPr>
            </a:br>
            <a:endParaRPr lang="en-US" dirty="0">
              <a:solidFill>
                <a:schemeClr val="tx1">
                  <a:lumMod val="85000"/>
                </a:schemeClr>
              </a:solidFill>
              <a:effectLst/>
            </a:endParaRPr>
          </a:p>
        </p:txBody>
      </p:sp>
      <p:pic>
        <p:nvPicPr>
          <p:cNvPr id="13" name="Picture 14" descr="Nebo drum"/>
          <p:cNvPicPr>
            <a:picLocks noChangeAspect="1" noChangeArrowheads="1"/>
          </p:cNvPicPr>
          <p:nvPr/>
        </p:nvPicPr>
        <p:blipFill>
          <a:blip r:embed="rId8" cstate="email"/>
          <a:srcRect/>
          <a:stretch>
            <a:fillRect/>
          </a:stretch>
        </p:blipFill>
        <p:spPr bwMode="auto">
          <a:xfrm>
            <a:off x="3505200" y="990600"/>
            <a:ext cx="3276600" cy="2166938"/>
          </a:xfrm>
          <a:prstGeom prst="rect">
            <a:avLst/>
          </a:prstGeom>
          <a:noFill/>
          <a:ln w="3175">
            <a:solidFill>
              <a:schemeClr val="tx1">
                <a:lumMod val="85000"/>
              </a:schemeClr>
            </a:solidFill>
            <a:miter lim="800000"/>
            <a:headEnd/>
            <a:tailEnd/>
          </a:ln>
        </p:spPr>
      </p:pic>
      <p:pic>
        <p:nvPicPr>
          <p:cNvPr id="14" name="Picture 6" descr="Logoly State Park_ACH_0876 copy"/>
          <p:cNvPicPr>
            <a:picLocks noChangeAspect="1" noChangeArrowheads="1"/>
          </p:cNvPicPr>
          <p:nvPr/>
        </p:nvPicPr>
        <p:blipFill>
          <a:blip r:embed="rId9">
            <a:lum bright="6000"/>
          </a:blip>
          <a:srcRect/>
          <a:stretch>
            <a:fillRect/>
          </a:stretch>
        </p:blipFill>
        <p:spPr bwMode="auto">
          <a:xfrm>
            <a:off x="5486400" y="3124200"/>
            <a:ext cx="3505200" cy="2328863"/>
          </a:xfrm>
          <a:prstGeom prst="rect">
            <a:avLst/>
          </a:prstGeom>
          <a:noFill/>
          <a:ln w="3175">
            <a:solidFill>
              <a:schemeClr val="tx1">
                <a:lumMod val="85000"/>
              </a:schemeClr>
            </a:solidFill>
            <a:miter lim="800000"/>
            <a:headEnd/>
            <a:tailEnd/>
          </a:ln>
        </p:spPr>
      </p:pic>
      <p:pic>
        <p:nvPicPr>
          <p:cNvPr id="16" name="Picture 7" descr="Park Interpreter and Beaver from 1970s"/>
          <p:cNvPicPr>
            <a:picLocks noChangeAspect="1" noChangeArrowheads="1"/>
          </p:cNvPicPr>
          <p:nvPr/>
        </p:nvPicPr>
        <p:blipFill>
          <a:blip r:embed="rId10"/>
          <a:srcRect/>
          <a:stretch>
            <a:fillRect/>
          </a:stretch>
        </p:blipFill>
        <p:spPr bwMode="auto">
          <a:xfrm>
            <a:off x="304800" y="990600"/>
            <a:ext cx="2667000" cy="1778000"/>
          </a:xfrm>
          <a:prstGeom prst="rect">
            <a:avLst/>
          </a:prstGeom>
          <a:noFill/>
          <a:ln w="3175">
            <a:solidFill>
              <a:schemeClr val="tx1">
                <a:lumMod val="85000"/>
              </a:schemeClr>
            </a:solidFill>
            <a:miter lim="800000"/>
            <a:headEnd/>
            <a:tailEnd/>
          </a:ln>
        </p:spPr>
      </p:pic>
      <p:sp>
        <p:nvSpPr>
          <p:cNvPr id="17" name="Text Box 8"/>
          <p:cNvSpPr txBox="1">
            <a:spLocks noChangeArrowheads="1"/>
          </p:cNvSpPr>
          <p:nvPr/>
        </p:nvSpPr>
        <p:spPr bwMode="auto">
          <a:xfrm>
            <a:off x="228600" y="2743200"/>
            <a:ext cx="2895600" cy="584775"/>
          </a:xfrm>
          <a:prstGeom prst="rect">
            <a:avLst/>
          </a:prstGeom>
          <a:noFill/>
          <a:ln w="9525">
            <a:noFill/>
            <a:miter lim="800000"/>
            <a:headEnd/>
            <a:tailEnd/>
          </a:ln>
        </p:spPr>
        <p:txBody>
          <a:bodyPr>
            <a:spAutoFit/>
          </a:bodyPr>
          <a:lstStyle/>
          <a:p>
            <a:pPr>
              <a:defRPr/>
            </a:pPr>
            <a:r>
              <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rPr>
              <a:t>The first park interpreters were hired in </a:t>
            </a: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1971.  </a:t>
            </a:r>
            <a:endPar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endParaRPr>
          </a:p>
        </p:txBody>
      </p:sp>
      <p:pic>
        <p:nvPicPr>
          <p:cNvPr id="18" name="Picture 10" descr="Copy of DSC08747"/>
          <p:cNvPicPr>
            <a:picLocks noChangeAspect="1" noChangeArrowheads="1"/>
          </p:cNvPicPr>
          <p:nvPr/>
        </p:nvPicPr>
        <p:blipFill>
          <a:blip r:embed="rId11">
            <a:lum contrast="12000"/>
          </a:blip>
          <a:srcRect/>
          <a:stretch>
            <a:fillRect/>
          </a:stretch>
        </p:blipFill>
        <p:spPr bwMode="auto">
          <a:xfrm>
            <a:off x="6553200" y="381000"/>
            <a:ext cx="2438400" cy="1828800"/>
          </a:xfrm>
          <a:prstGeom prst="rect">
            <a:avLst/>
          </a:prstGeom>
          <a:noFill/>
          <a:ln w="3175">
            <a:solidFill>
              <a:schemeClr val="tx1">
                <a:lumMod val="85000"/>
              </a:schemeClr>
            </a:solidFill>
            <a:miter lim="800000"/>
            <a:headEnd/>
            <a:tailEnd/>
          </a:ln>
        </p:spPr>
      </p:pic>
      <p:sp>
        <p:nvSpPr>
          <p:cNvPr id="19" name="Text Box 11"/>
          <p:cNvSpPr txBox="1">
            <a:spLocks noChangeArrowheads="1"/>
          </p:cNvSpPr>
          <p:nvPr/>
        </p:nvSpPr>
        <p:spPr bwMode="auto">
          <a:xfrm>
            <a:off x="533400" y="4561582"/>
            <a:ext cx="5334000" cy="1077218"/>
          </a:xfrm>
          <a:prstGeom prst="rect">
            <a:avLst/>
          </a:prstGeom>
          <a:noFill/>
          <a:ln w="9525">
            <a:noFill/>
            <a:miter lim="800000"/>
            <a:headEnd/>
            <a:tailEnd/>
          </a:ln>
        </p:spPr>
        <p:txBody>
          <a:bodyPr wrap="square">
            <a:spAutoFit/>
          </a:bodyPr>
          <a:lstStyle/>
          <a:p>
            <a:pPr>
              <a:defRPr/>
            </a:pP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Park </a:t>
            </a:r>
            <a:r>
              <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rPr>
              <a:t>interpreters </a:t>
            </a: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create memorable experiences </a:t>
            </a:r>
          </a:p>
          <a:p>
            <a:pPr>
              <a:defRPr/>
            </a:pP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connecting park </a:t>
            </a:r>
            <a:r>
              <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rPr>
              <a:t>visitors to the </a:t>
            </a: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parks’ </a:t>
            </a:r>
            <a:r>
              <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rPr>
              <a:t>natural and </a:t>
            </a:r>
            <a:endPar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a:defRPr/>
            </a:pP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historic resources. Over 70,000 programs</a:t>
            </a:r>
          </a:p>
          <a:p>
            <a:pPr>
              <a:defRPr/>
            </a:pPr>
            <a:r>
              <a:rPr lang="en-US" sz="16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and events are hosted in the parks each year.</a:t>
            </a:r>
            <a:endParaRPr lang="en-US" sz="1600" b="1" dirty="0">
              <a:solidFill>
                <a:schemeClr val="tx1">
                  <a:lumMod val="95000"/>
                </a:schemeClr>
              </a:solidFill>
              <a:effectLst>
                <a:outerShdw blurRad="38100" dist="38100" dir="2700000" algn="tl">
                  <a:srgbClr val="000000"/>
                </a:outerShdw>
              </a:effectLst>
              <a:latin typeface="Arial" pitchFamily="34" charset="0"/>
              <a:cs typeface="Arial" pitchFamily="34" charset="0"/>
            </a:endParaRPr>
          </a:p>
        </p:txBody>
      </p:sp>
      <p:pic>
        <p:nvPicPr>
          <p:cNvPr id="20" name="Picture 5" descr="35"/>
          <p:cNvPicPr>
            <a:picLocks noChangeAspect="1" noChangeArrowheads="1"/>
          </p:cNvPicPr>
          <p:nvPr/>
        </p:nvPicPr>
        <p:blipFill>
          <a:blip r:embed="rId12"/>
          <a:srcRect/>
          <a:stretch>
            <a:fillRect/>
          </a:stretch>
        </p:blipFill>
        <p:spPr bwMode="auto">
          <a:xfrm>
            <a:off x="2971800" y="2971800"/>
            <a:ext cx="2133600" cy="1600200"/>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13"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228600" y="381000"/>
            <a:ext cx="7772400" cy="990600"/>
          </a:xfrm>
        </p:spPr>
        <p:txBody>
          <a:bodyPr/>
          <a:lstStyle/>
          <a:p>
            <a:pPr lvl="0"/>
            <a:r>
              <a:rPr lang="en-US" sz="3200" cap="none" dirty="0" smtClean="0">
                <a:solidFill>
                  <a:schemeClr val="tx1">
                    <a:lumMod val="85000"/>
                  </a:schemeClr>
                </a:solidFill>
                <a:effectLst/>
                <a:latin typeface="Arial" pitchFamily="34" charset="0"/>
                <a:cs typeface="Arial" pitchFamily="34" charset="0"/>
              </a:rPr>
              <a:t>Interpretive Programs</a:t>
            </a:r>
            <a:r>
              <a:rPr lang="en-US" dirty="0" smtClean="0">
                <a:solidFill>
                  <a:schemeClr val="tx1">
                    <a:lumMod val="85000"/>
                  </a:schemeClr>
                </a:solidFill>
                <a:effectLst/>
              </a:rPr>
              <a:t/>
            </a:r>
            <a:br>
              <a:rPr lang="en-US" dirty="0" smtClean="0">
                <a:solidFill>
                  <a:schemeClr val="tx1">
                    <a:lumMod val="85000"/>
                  </a:schemeClr>
                </a:solidFill>
                <a:effectLst/>
              </a:rPr>
            </a:br>
            <a:endParaRPr lang="en-US" dirty="0">
              <a:solidFill>
                <a:schemeClr val="tx1">
                  <a:lumMod val="85000"/>
                </a:schemeClr>
              </a:solidFill>
              <a:effectLst/>
            </a:endParaRPr>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15" name="Rectangle 14"/>
          <p:cNvSpPr/>
          <p:nvPr/>
        </p:nvSpPr>
        <p:spPr>
          <a:xfrm>
            <a:off x="381000" y="1958876"/>
            <a:ext cx="2667000" cy="2308324"/>
          </a:xfrm>
          <a:prstGeom prst="rect">
            <a:avLst/>
          </a:prstGeom>
        </p:spPr>
        <p:txBody>
          <a:bodyPr wrap="square">
            <a:spAutoFit/>
          </a:bodyPr>
          <a:lstStyle/>
          <a:p>
            <a:r>
              <a:rPr lang="en-US" sz="2400" i="1" dirty="0" smtClean="0">
                <a:latin typeface="Arial" pitchFamily="34" charset="0"/>
                <a:ea typeface="ＭＳ Ｐゴシック" charset="0"/>
                <a:cs typeface="Arial" pitchFamily="34" charset="0"/>
              </a:rPr>
              <a:t>“Not having an interpreter in your park is like inviting someone to your home, and then disappearing.”</a:t>
            </a:r>
            <a:endParaRPr lang="en-US" sz="2400" i="1" dirty="0">
              <a:latin typeface="Arial" pitchFamily="34" charset="0"/>
              <a:cs typeface="Arial" pitchFamily="34" charset="0"/>
            </a:endParaRPr>
          </a:p>
        </p:txBody>
      </p:sp>
      <p:sp>
        <p:nvSpPr>
          <p:cNvPr id="21" name="TextBox 20"/>
          <p:cNvSpPr txBox="1"/>
          <p:nvPr/>
        </p:nvSpPr>
        <p:spPr>
          <a:xfrm>
            <a:off x="1371600" y="4267200"/>
            <a:ext cx="1680268" cy="369332"/>
          </a:xfrm>
          <a:prstGeom prst="rect">
            <a:avLst/>
          </a:prstGeom>
          <a:noFill/>
        </p:spPr>
        <p:txBody>
          <a:bodyPr wrap="none" rtlCol="0">
            <a:spAutoFit/>
          </a:bodyPr>
          <a:lstStyle/>
          <a:p>
            <a:r>
              <a:rPr lang="en-US" dirty="0" smtClean="0"/>
              <a:t>— </a:t>
            </a:r>
            <a:r>
              <a:rPr lang="en-US" dirty="0" smtClean="0">
                <a:latin typeface="Arial" pitchFamily="34" charset="0"/>
                <a:cs typeface="Arial" pitchFamily="34" charset="0"/>
              </a:rPr>
              <a:t>William Carr</a:t>
            </a:r>
            <a:endParaRPr lang="en-US" dirty="0">
              <a:latin typeface="Arial" pitchFamily="34" charset="0"/>
              <a:cs typeface="Arial" pitchFamily="34" charset="0"/>
            </a:endParaRPr>
          </a:p>
        </p:txBody>
      </p:sp>
      <p:pic>
        <p:nvPicPr>
          <p:cNvPr id="22" name="Picture 21" descr="APT008234_04.jpg"/>
          <p:cNvPicPr>
            <a:picLocks noChangeAspect="1"/>
          </p:cNvPicPr>
          <p:nvPr/>
        </p:nvPicPr>
        <p:blipFill>
          <a:blip r:embed="rId9" cstate="screen"/>
          <a:stretch>
            <a:fillRect/>
          </a:stretch>
        </p:blipFill>
        <p:spPr>
          <a:xfrm>
            <a:off x="3064748" y="1143000"/>
            <a:ext cx="5469652" cy="3657600"/>
          </a:xfrm>
          <a:prstGeom prst="rect">
            <a:avLst/>
          </a:prstGeom>
          <a:ln>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228600" y="381000"/>
            <a:ext cx="7772400" cy="990600"/>
          </a:xfrm>
        </p:spPr>
        <p:txBody>
          <a:bodyPr/>
          <a:lstStyle/>
          <a:p>
            <a:pPr lvl="0"/>
            <a:r>
              <a:rPr lang="en-US" sz="3200" cap="none" dirty="0" smtClean="0">
                <a:solidFill>
                  <a:schemeClr val="tx1">
                    <a:lumMod val="85000"/>
                  </a:schemeClr>
                </a:solidFill>
                <a:effectLst/>
                <a:latin typeface="Arial" pitchFamily="34" charset="0"/>
                <a:cs typeface="Arial" pitchFamily="34" charset="0"/>
              </a:rPr>
              <a:t>Interpretive Programs</a:t>
            </a:r>
            <a:r>
              <a:rPr lang="en-US" dirty="0" smtClean="0">
                <a:solidFill>
                  <a:schemeClr val="tx1">
                    <a:lumMod val="85000"/>
                  </a:schemeClr>
                </a:solidFill>
                <a:effectLst/>
              </a:rPr>
              <a:t/>
            </a:r>
            <a:br>
              <a:rPr lang="en-US" dirty="0" smtClean="0">
                <a:solidFill>
                  <a:schemeClr val="tx1">
                    <a:lumMod val="85000"/>
                  </a:schemeClr>
                </a:solidFill>
                <a:effectLst/>
              </a:rPr>
            </a:br>
            <a:endParaRPr lang="en-US" dirty="0">
              <a:solidFill>
                <a:schemeClr val="tx1">
                  <a:lumMod val="85000"/>
                </a:schemeClr>
              </a:solidFill>
              <a:effectLst/>
            </a:endParaRPr>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pic>
        <p:nvPicPr>
          <p:cNvPr id="12" name="Picture 3" descr="Old-Washington-H"/>
          <p:cNvPicPr>
            <a:picLocks noChangeAspect="1"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bwMode="auto">
          <a:xfrm>
            <a:off x="609600" y="3901800"/>
            <a:ext cx="1981200" cy="15756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 descr="Museum of Natural Resources"/>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09600" y="2431235"/>
            <a:ext cx="1981200" cy="1378765"/>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
          <p:cNvPicPr>
            <a:picLocks noChangeAspect="1" noChangeArrowheads="1"/>
          </p:cNvPicPr>
          <p:nvPr/>
        </p:nvPicPr>
        <p:blipFill>
          <a:blip r:embed="rId11" cstate="screen">
            <a:extLst>
              <a:ext uri="{28A0092B-C50C-407E-A947-70E740481C1C}">
                <a14:useLocalDpi xmlns:a14="http://schemas.microsoft.com/office/drawing/2010/main" xmlns="" val="0"/>
              </a:ext>
            </a:extLst>
          </a:blip>
          <a:srcRect/>
          <a:stretch>
            <a:fillRect/>
          </a:stretch>
        </p:blipFill>
        <p:spPr bwMode="auto">
          <a:xfrm>
            <a:off x="2819400" y="3904038"/>
            <a:ext cx="2057400" cy="1575768"/>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 descr="Bull Shoals interpretive program"/>
          <p:cNvPicPr>
            <a:picLocks noChangeAspect="1" noChangeArrowheads="1"/>
          </p:cNvPicPr>
          <p:nvPr/>
        </p:nvPicPr>
        <p:blipFill>
          <a:blip r:embed="rId12" cstate="screen">
            <a:extLst>
              <a:ext uri="{28A0092B-C50C-407E-A947-70E740481C1C}">
                <a14:useLocalDpi xmlns:a14="http://schemas.microsoft.com/office/drawing/2010/main" xmlns="" val="0"/>
              </a:ext>
            </a:extLst>
          </a:blip>
          <a:srcRect/>
          <a:stretch>
            <a:fillRect/>
          </a:stretch>
        </p:blipFill>
        <p:spPr bwMode="auto">
          <a:xfrm>
            <a:off x="2819400" y="914401"/>
            <a:ext cx="2057399" cy="1393446"/>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8" descr="Cossatot SP Visitor Center17"/>
          <p:cNvPicPr>
            <a:picLocks noChangeAspect="1" noChangeArrowheads="1"/>
          </p:cNvPicPr>
          <p:nvPr/>
        </p:nvPicPr>
        <p:blipFill>
          <a:blip r:embed="rId13" cstate="screen">
            <a:extLst>
              <a:ext uri="{28A0092B-C50C-407E-A947-70E740481C1C}">
                <a14:useLocalDpi xmlns:a14="http://schemas.microsoft.com/office/drawing/2010/main" xmlns="" val="0"/>
              </a:ext>
            </a:extLst>
          </a:blip>
          <a:srcRect/>
          <a:stretch>
            <a:fillRect/>
          </a:stretch>
        </p:blipFill>
        <p:spPr bwMode="auto">
          <a:xfrm>
            <a:off x="5105400" y="2383420"/>
            <a:ext cx="1959791" cy="1414039"/>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descr="Parkin Arch"/>
          <p:cNvPicPr>
            <a:picLocks noChangeAspect="1" noChangeArrowheads="1"/>
          </p:cNvPicPr>
          <p:nvPr/>
        </p:nvPicPr>
        <p:blipFill>
          <a:blip r:embed="rId14" cstate="screen">
            <a:extLst>
              <a:ext uri="{28A0092B-C50C-407E-A947-70E740481C1C}">
                <a14:useLocalDpi xmlns:a14="http://schemas.microsoft.com/office/drawing/2010/main" xmlns="" val="0"/>
              </a:ext>
            </a:extLst>
          </a:blip>
          <a:srcRect/>
          <a:stretch>
            <a:fillRect/>
          </a:stretch>
        </p:blipFill>
        <p:spPr bwMode="auto">
          <a:xfrm>
            <a:off x="609600" y="914400"/>
            <a:ext cx="1981200" cy="1425609"/>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0"/>
          <p:cNvPicPr>
            <a:picLocks noChangeAspect="1" noChangeArrowheads="1"/>
          </p:cNvPicPr>
          <p:nvPr/>
        </p:nvPicPr>
        <p:blipFill>
          <a:blip r:embed="rId15" cstate="screen">
            <a:extLst>
              <a:ext uri="{28A0092B-C50C-407E-A947-70E740481C1C}">
                <a14:useLocalDpi xmlns:a14="http://schemas.microsoft.com/office/drawing/2010/main" xmlns="" val="0"/>
              </a:ext>
            </a:extLst>
          </a:blip>
          <a:srcRect t="4004"/>
          <a:stretch>
            <a:fillRect/>
          </a:stretch>
        </p:blipFill>
        <p:spPr bwMode="auto">
          <a:xfrm>
            <a:off x="5105400" y="914400"/>
            <a:ext cx="1953491" cy="13716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1" descr="birdkids copy"/>
          <p:cNvPicPr>
            <a:picLocks noChangeAspect="1" noChangeArrowheads="1"/>
          </p:cNvPicPr>
          <p:nvPr/>
        </p:nvPicPr>
        <p:blipFill>
          <a:blip r:embed="rId16" cstate="screen">
            <a:extLst>
              <a:ext uri="{28A0092B-C50C-407E-A947-70E740481C1C}">
                <a14:useLocalDpi xmlns:a14="http://schemas.microsoft.com/office/drawing/2010/main" xmlns="" val="0"/>
              </a:ext>
            </a:extLst>
          </a:blip>
          <a:srcRect/>
          <a:stretch>
            <a:fillRect/>
          </a:stretch>
        </p:blipFill>
        <p:spPr bwMode="auto">
          <a:xfrm>
            <a:off x="2819400" y="2362200"/>
            <a:ext cx="2057400" cy="1474975"/>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 descr="Village Creek St"/>
          <p:cNvPicPr>
            <a:picLocks noChangeAspect="1" noChangeArrowheads="1"/>
          </p:cNvPicPr>
          <p:nvPr/>
        </p:nvPicPr>
        <p:blipFill>
          <a:blip r:embed="rId17" cstate="screen">
            <a:extLst>
              <a:ext uri="{28A0092B-C50C-407E-A947-70E740481C1C}">
                <a14:useLocalDpi xmlns:a14="http://schemas.microsoft.com/office/drawing/2010/main" xmlns="" val="0"/>
              </a:ext>
            </a:extLst>
          </a:blip>
          <a:srcRect/>
          <a:stretch>
            <a:fillRect/>
          </a:stretch>
        </p:blipFill>
        <p:spPr bwMode="auto">
          <a:xfrm>
            <a:off x="5105400" y="3886200"/>
            <a:ext cx="1981200" cy="1590323"/>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Box 23"/>
          <p:cNvSpPr txBox="1"/>
          <p:nvPr/>
        </p:nvSpPr>
        <p:spPr>
          <a:xfrm>
            <a:off x="7162800" y="838200"/>
            <a:ext cx="1828800" cy="3046988"/>
          </a:xfrm>
          <a:prstGeom prst="rect">
            <a:avLst/>
          </a:prstGeom>
          <a:noFill/>
        </p:spPr>
        <p:txBody>
          <a:bodyPr wrap="square" rtlCol="0">
            <a:spAutoFit/>
          </a:bodyPr>
          <a:lstStyle/>
          <a:p>
            <a:r>
              <a:rPr lang="en-US" sz="2400" dirty="0" smtClean="0">
                <a:solidFill>
                  <a:schemeClr val="tx1">
                    <a:lumMod val="95000"/>
                  </a:schemeClr>
                </a:solidFill>
                <a:latin typeface="Arial" pitchFamily="34" charset="0"/>
                <a:cs typeface="Arial" pitchFamily="34" charset="0"/>
              </a:rPr>
              <a:t>Park interpretive programs are about connecting visitors </a:t>
            </a:r>
          </a:p>
          <a:p>
            <a:r>
              <a:rPr lang="en-US" sz="2400" dirty="0" smtClean="0">
                <a:solidFill>
                  <a:schemeClr val="tx1">
                    <a:lumMod val="95000"/>
                  </a:schemeClr>
                </a:solidFill>
                <a:latin typeface="Arial" pitchFamily="34" charset="0"/>
                <a:cs typeface="Arial" pitchFamily="34" charset="0"/>
              </a:rPr>
              <a:t>with the resources.</a:t>
            </a:r>
            <a:endParaRPr lang="en-US" sz="24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ctrTitle"/>
          </p:nvPr>
        </p:nvSpPr>
        <p:spPr>
          <a:xfrm>
            <a:off x="228600" y="381000"/>
            <a:ext cx="7772400" cy="990600"/>
          </a:xfrm>
        </p:spPr>
        <p:txBody>
          <a:bodyPr/>
          <a:lstStyle/>
          <a:p>
            <a:pPr lvl="0"/>
            <a:r>
              <a:rPr lang="en-US" sz="3200" cap="none" dirty="0" smtClean="0">
                <a:solidFill>
                  <a:schemeClr val="tx1">
                    <a:lumMod val="85000"/>
                  </a:schemeClr>
                </a:solidFill>
                <a:effectLst/>
                <a:latin typeface="Arial" pitchFamily="34" charset="0"/>
                <a:cs typeface="Arial" pitchFamily="34" charset="0"/>
              </a:rPr>
              <a:t>Interpretive Programs</a:t>
            </a:r>
            <a:r>
              <a:rPr lang="en-US" dirty="0" smtClean="0">
                <a:solidFill>
                  <a:schemeClr val="tx1">
                    <a:lumMod val="85000"/>
                  </a:schemeClr>
                </a:solidFill>
                <a:effectLst/>
              </a:rPr>
              <a:t/>
            </a:r>
            <a:br>
              <a:rPr lang="en-US" dirty="0" smtClean="0">
                <a:solidFill>
                  <a:schemeClr val="tx1">
                    <a:lumMod val="85000"/>
                  </a:schemeClr>
                </a:solidFill>
                <a:effectLst/>
              </a:rPr>
            </a:br>
            <a:endParaRPr lang="en-US" dirty="0">
              <a:solidFill>
                <a:schemeClr val="tx1">
                  <a:lumMod val="85000"/>
                </a:schemeClr>
              </a:solidFill>
              <a:effectLst/>
            </a:endParaRPr>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21" name="TextBox 20"/>
          <p:cNvSpPr txBox="1"/>
          <p:nvPr/>
        </p:nvSpPr>
        <p:spPr>
          <a:xfrm>
            <a:off x="7086600" y="838200"/>
            <a:ext cx="1828800" cy="1938992"/>
          </a:xfrm>
          <a:prstGeom prst="rect">
            <a:avLst/>
          </a:prstGeom>
          <a:noFill/>
        </p:spPr>
        <p:txBody>
          <a:bodyPr wrap="square" rtlCol="0">
            <a:spAutoFit/>
          </a:bodyPr>
          <a:lstStyle/>
          <a:p>
            <a:r>
              <a:rPr lang="en-US" sz="2400" dirty="0" smtClean="0">
                <a:solidFill>
                  <a:schemeClr val="tx1">
                    <a:lumMod val="95000"/>
                  </a:schemeClr>
                </a:solidFill>
                <a:latin typeface="Arial" pitchFamily="34" charset="0"/>
                <a:cs typeface="Arial" pitchFamily="34" charset="0"/>
              </a:rPr>
              <a:t>Park visitor centers also serve as education centers.</a:t>
            </a:r>
            <a:endParaRPr lang="en-US" sz="2400" dirty="0">
              <a:solidFill>
                <a:schemeClr val="tx1">
                  <a:lumMod val="95000"/>
                </a:schemeClr>
              </a:solidFill>
              <a:latin typeface="Arial" pitchFamily="34" charset="0"/>
              <a:cs typeface="Arial" pitchFamily="34" charset="0"/>
            </a:endParaRPr>
          </a:p>
        </p:txBody>
      </p:sp>
      <p:pic>
        <p:nvPicPr>
          <p:cNvPr id="22" name="Picture 3" descr="Old-Washington-H"/>
          <p:cNvPicPr>
            <a:picLocks noChangeAspect="1" noChangeArrowheads="1"/>
          </p:cNvPicPr>
          <p:nvPr/>
        </p:nvPicPr>
        <p:blipFill>
          <a:blip r:embed="rId9" cstate="screen"/>
          <a:stretch>
            <a:fillRect/>
          </a:stretch>
        </p:blipFill>
        <p:spPr bwMode="auto">
          <a:xfrm>
            <a:off x="609600" y="3943350"/>
            <a:ext cx="2057400" cy="154305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4" descr="Museum of Natural Resources"/>
          <p:cNvPicPr>
            <a:picLocks noChangeAspect="1" noChangeArrowheads="1"/>
          </p:cNvPicPr>
          <p:nvPr/>
        </p:nvPicPr>
        <p:blipFill>
          <a:blip r:embed="rId10" cstate="screen"/>
          <a:srcRect l="2" t="3704" r="2050"/>
          <a:stretch>
            <a:fillRect/>
          </a:stretch>
        </p:blipFill>
        <p:spPr bwMode="auto">
          <a:xfrm>
            <a:off x="609600" y="914400"/>
            <a:ext cx="2057400" cy="13716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5" descr="Village Creek St"/>
          <p:cNvPicPr>
            <a:picLocks noChangeAspect="1" noChangeArrowheads="1"/>
          </p:cNvPicPr>
          <p:nvPr/>
        </p:nvPicPr>
        <p:blipFill>
          <a:blip r:embed="rId11" cstate="screen"/>
          <a:srcRect/>
          <a:stretch>
            <a:fillRect/>
          </a:stretch>
        </p:blipFill>
        <p:spPr bwMode="auto">
          <a:xfrm>
            <a:off x="4973655" y="3962401"/>
            <a:ext cx="2036745" cy="15240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6"/>
          <p:cNvPicPr>
            <a:picLocks noChangeAspect="1" noChangeArrowheads="1"/>
          </p:cNvPicPr>
          <p:nvPr/>
        </p:nvPicPr>
        <p:blipFill>
          <a:blip r:embed="rId12" cstate="screen"/>
          <a:srcRect/>
          <a:stretch>
            <a:fillRect/>
          </a:stretch>
        </p:blipFill>
        <p:spPr bwMode="auto">
          <a:xfrm>
            <a:off x="2752437" y="3962400"/>
            <a:ext cx="2124363" cy="15240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7" descr="Bull Shoals interpretive program"/>
          <p:cNvPicPr>
            <a:picLocks noChangeAspect="1" noChangeArrowheads="1"/>
          </p:cNvPicPr>
          <p:nvPr/>
        </p:nvPicPr>
        <p:blipFill>
          <a:blip r:embed="rId13" cstate="screen"/>
          <a:srcRect t="5000" r="6999" b="4581"/>
          <a:stretch>
            <a:fillRect/>
          </a:stretch>
        </p:blipFill>
        <p:spPr bwMode="auto">
          <a:xfrm>
            <a:off x="4947906" y="2382095"/>
            <a:ext cx="2062494" cy="1504105"/>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8" descr="Cossatot SP Visitor Center17"/>
          <p:cNvPicPr>
            <a:picLocks noChangeAspect="1" noChangeArrowheads="1"/>
          </p:cNvPicPr>
          <p:nvPr/>
        </p:nvPicPr>
        <p:blipFill>
          <a:blip r:embed="rId14" cstate="screen">
            <a:extLst>
              <a:ext uri="{28A0092B-C50C-407E-A947-70E740481C1C}">
                <a14:useLocalDpi xmlns:a14="http://schemas.microsoft.com/office/drawing/2010/main" xmlns="" val="0"/>
              </a:ext>
            </a:extLst>
          </a:blip>
          <a:srcRect/>
          <a:stretch>
            <a:fillRect/>
          </a:stretch>
        </p:blipFill>
        <p:spPr bwMode="auto">
          <a:xfrm>
            <a:off x="2764608" y="2362200"/>
            <a:ext cx="2112192" cy="15240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9" descr="Parkin Arch"/>
          <p:cNvPicPr>
            <a:picLocks noChangeAspect="1" noChangeArrowheads="1"/>
          </p:cNvPicPr>
          <p:nvPr/>
        </p:nvPicPr>
        <p:blipFill>
          <a:blip r:embed="rId15" cstate="screen"/>
          <a:stretch>
            <a:fillRect/>
          </a:stretch>
        </p:blipFill>
        <p:spPr bwMode="auto">
          <a:xfrm>
            <a:off x="609600" y="2343312"/>
            <a:ext cx="2057400" cy="1542888"/>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0"/>
          <p:cNvPicPr>
            <a:picLocks noChangeAspect="1" noChangeArrowheads="1"/>
          </p:cNvPicPr>
          <p:nvPr/>
        </p:nvPicPr>
        <p:blipFill>
          <a:blip r:embed="rId16" cstate="screen"/>
          <a:srcRect/>
          <a:stretch>
            <a:fillRect/>
          </a:stretch>
        </p:blipFill>
        <p:spPr bwMode="auto">
          <a:xfrm>
            <a:off x="4952998" y="914400"/>
            <a:ext cx="2057401" cy="1418898"/>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1" descr="birdkids copy"/>
          <p:cNvPicPr>
            <a:picLocks noChangeAspect="1" noChangeArrowheads="1"/>
          </p:cNvPicPr>
          <p:nvPr/>
        </p:nvPicPr>
        <p:blipFill>
          <a:blip r:embed="rId17" cstate="screen"/>
          <a:srcRect/>
          <a:stretch>
            <a:fillRect/>
          </a:stretch>
        </p:blipFill>
        <p:spPr bwMode="auto">
          <a:xfrm>
            <a:off x="2743201" y="914400"/>
            <a:ext cx="2133600" cy="1395239"/>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3" name="Rectangle 12"/>
          <p:cNvSpPr/>
          <p:nvPr/>
        </p:nvSpPr>
        <p:spPr>
          <a:xfrm>
            <a:off x="762000" y="977205"/>
            <a:ext cx="7391400" cy="1384995"/>
          </a:xfrm>
          <a:prstGeom prst="rect">
            <a:avLst/>
          </a:prstGeom>
        </p:spPr>
        <p:txBody>
          <a:bodyPr wrap="square">
            <a:spAutoFit/>
          </a:bodyPr>
          <a:lstStyle/>
          <a:p>
            <a:r>
              <a:rPr lang="en-US" sz="2800" dirty="0" smtClean="0">
                <a:solidFill>
                  <a:schemeClr val="tx1">
                    <a:lumMod val="95000"/>
                  </a:schemeClr>
                </a:solidFill>
                <a:latin typeface="Arial" pitchFamily="34" charset="0"/>
                <a:ea typeface="ＭＳ Ｐゴシック" charset="0"/>
                <a:cs typeface="Arial" pitchFamily="34" charset="0"/>
              </a:rPr>
              <a:t>Arkansas State Parks is the number one provider of </a:t>
            </a:r>
            <a:r>
              <a:rPr lang="en-US" sz="2800" dirty="0" smtClean="0">
                <a:solidFill>
                  <a:srgbClr val="FFC000"/>
                </a:solidFill>
                <a:latin typeface="Arial" pitchFamily="34" charset="0"/>
                <a:ea typeface="ＭＳ Ｐゴシック" charset="0"/>
                <a:cs typeface="Arial" pitchFamily="34" charset="0"/>
              </a:rPr>
              <a:t>non-traditional, out-of-classroom school programs</a:t>
            </a:r>
            <a:r>
              <a:rPr lang="en-US" sz="2800" dirty="0" smtClean="0">
                <a:latin typeface="Arial" pitchFamily="34" charset="0"/>
                <a:ea typeface="ＭＳ Ｐゴシック" charset="0"/>
                <a:cs typeface="Arial" pitchFamily="34" charset="0"/>
              </a:rPr>
              <a:t> </a:t>
            </a:r>
            <a:r>
              <a:rPr lang="en-US" sz="2800" dirty="0" smtClean="0">
                <a:solidFill>
                  <a:schemeClr val="tx1">
                    <a:lumMod val="95000"/>
                  </a:schemeClr>
                </a:solidFill>
                <a:latin typeface="Arial" pitchFamily="34" charset="0"/>
                <a:ea typeface="ＭＳ Ｐゴシック" charset="0"/>
                <a:cs typeface="Arial" pitchFamily="34" charset="0"/>
              </a:rPr>
              <a:t>in the state.</a:t>
            </a:r>
            <a:endParaRPr lang="en-US" sz="2800" dirty="0">
              <a:solidFill>
                <a:schemeClr val="tx1">
                  <a:lumMod val="95000"/>
                </a:schemeClr>
              </a:solidFill>
              <a:latin typeface="Arial" pitchFamily="34" charset="0"/>
              <a:cs typeface="Arial" pitchFamily="34" charset="0"/>
            </a:endParaRPr>
          </a:p>
        </p:txBody>
      </p:sp>
      <p:sp>
        <p:nvSpPr>
          <p:cNvPr id="16" name="Rectangle 15"/>
          <p:cNvSpPr/>
          <p:nvPr/>
        </p:nvSpPr>
        <p:spPr>
          <a:xfrm>
            <a:off x="762000" y="2296180"/>
            <a:ext cx="6367962" cy="523220"/>
          </a:xfrm>
          <a:prstGeom prst="rect">
            <a:avLst/>
          </a:prstGeom>
        </p:spPr>
        <p:txBody>
          <a:bodyPr wrap="none">
            <a:spAutoFit/>
          </a:bodyPr>
          <a:lstStyle/>
          <a:p>
            <a:r>
              <a:rPr lang="en-US" sz="2800" dirty="0" smtClean="0">
                <a:solidFill>
                  <a:schemeClr val="tx1">
                    <a:lumMod val="95000"/>
                  </a:schemeClr>
                </a:solidFill>
                <a:latin typeface="Arial" pitchFamily="34" charset="0"/>
                <a:cs typeface="Arial" pitchFamily="34" charset="0"/>
              </a:rPr>
              <a:t>In FY 2011 your state parks presented:</a:t>
            </a:r>
            <a:endParaRPr lang="en-US" sz="2800" dirty="0">
              <a:solidFill>
                <a:schemeClr val="tx1">
                  <a:lumMod val="95000"/>
                </a:schemeClr>
              </a:solidFill>
              <a:latin typeface="Arial" pitchFamily="34" charset="0"/>
              <a:cs typeface="Arial" pitchFamily="34" charset="0"/>
            </a:endParaRPr>
          </a:p>
        </p:txBody>
      </p:sp>
      <p:sp>
        <p:nvSpPr>
          <p:cNvPr id="17" name="Rectangle 16"/>
          <p:cNvSpPr/>
          <p:nvPr/>
        </p:nvSpPr>
        <p:spPr>
          <a:xfrm>
            <a:off x="1219200" y="2753380"/>
            <a:ext cx="6968574" cy="523220"/>
          </a:xfrm>
          <a:prstGeom prst="rect">
            <a:avLst/>
          </a:prstGeom>
        </p:spPr>
        <p:txBody>
          <a:bodyPr wrap="none">
            <a:spAutoFit/>
          </a:bodyPr>
          <a:lstStyle/>
          <a:p>
            <a:pPr>
              <a:buFont typeface="Arial" pitchFamily="34" charset="0"/>
              <a:buChar char="•"/>
            </a:pPr>
            <a:r>
              <a:rPr lang="en-US" sz="2800" dirty="0" smtClean="0">
                <a:latin typeface="Arial" pitchFamily="34" charset="0"/>
                <a:cs typeface="Arial" pitchFamily="34" charset="0"/>
              </a:rPr>
              <a:t> </a:t>
            </a:r>
            <a:r>
              <a:rPr lang="en-US" sz="2800" dirty="0" smtClean="0">
                <a:solidFill>
                  <a:schemeClr val="tx1">
                    <a:lumMod val="95000"/>
                  </a:schemeClr>
                </a:solidFill>
                <a:latin typeface="Arial" pitchFamily="34" charset="0"/>
                <a:cs typeface="Arial" pitchFamily="34" charset="0"/>
              </a:rPr>
              <a:t>programs</a:t>
            </a:r>
            <a:r>
              <a:rPr lang="en-US" sz="2800" dirty="0" smtClean="0">
                <a:latin typeface="Arial" pitchFamily="34" charset="0"/>
                <a:cs typeface="Arial" pitchFamily="34" charset="0"/>
              </a:rPr>
              <a:t> to over one million park visitors</a:t>
            </a:r>
            <a:endParaRPr lang="en-US" sz="2800" dirty="0">
              <a:latin typeface="Arial" pitchFamily="34" charset="0"/>
              <a:cs typeface="Arial" pitchFamily="34" charset="0"/>
            </a:endParaRPr>
          </a:p>
        </p:txBody>
      </p:sp>
      <p:sp>
        <p:nvSpPr>
          <p:cNvPr id="18" name="Rectangle 17"/>
          <p:cNvSpPr/>
          <p:nvPr/>
        </p:nvSpPr>
        <p:spPr>
          <a:xfrm>
            <a:off x="1219200" y="3263205"/>
            <a:ext cx="6019800" cy="1384995"/>
          </a:xfrm>
          <a:prstGeom prst="rect">
            <a:avLst/>
          </a:prstGeom>
        </p:spPr>
        <p:txBody>
          <a:bodyPr wrap="square">
            <a:spAutoFit/>
          </a:bodyPr>
          <a:lstStyle/>
          <a:p>
            <a:r>
              <a:rPr lang="en-US" sz="2800" dirty="0" smtClean="0">
                <a:latin typeface="Arial" pitchFamily="34" charset="0"/>
                <a:cs typeface="Arial" pitchFamily="34" charset="0"/>
              </a:rPr>
              <a:t>• 6,228 programs to 223,132 school</a:t>
            </a:r>
          </a:p>
          <a:p>
            <a:r>
              <a:rPr lang="en-US" sz="2800" dirty="0" smtClean="0">
                <a:latin typeface="Arial" pitchFamily="34" charset="0"/>
                <a:cs typeface="Arial" pitchFamily="34" charset="0"/>
              </a:rPr>
              <a:t>  </a:t>
            </a:r>
            <a:r>
              <a:rPr lang="en-US" sz="2800" dirty="0" smtClean="0">
                <a:solidFill>
                  <a:schemeClr val="tx1">
                    <a:lumMod val="95000"/>
                  </a:schemeClr>
                </a:solidFill>
                <a:latin typeface="Arial" pitchFamily="34" charset="0"/>
                <a:cs typeface="Arial" pitchFamily="34" charset="0"/>
              </a:rPr>
              <a:t>children</a:t>
            </a:r>
            <a:r>
              <a:rPr lang="en-US" sz="2800" dirty="0" smtClean="0">
                <a:latin typeface="Arial" pitchFamily="34" charset="0"/>
                <a:cs typeface="Arial" pitchFamily="34" charset="0"/>
              </a:rPr>
              <a:t> on educational trips to </a:t>
            </a:r>
          </a:p>
          <a:p>
            <a:r>
              <a:rPr lang="en-US" sz="2800" dirty="0" smtClean="0">
                <a:latin typeface="Arial" pitchFamily="34" charset="0"/>
                <a:cs typeface="Arial" pitchFamily="34" charset="0"/>
              </a:rPr>
              <a:t>  state parks</a:t>
            </a:r>
            <a:endParaRPr lang="en-US" sz="2800" dirty="0">
              <a:latin typeface="Arial" pitchFamily="34" charset="0"/>
              <a:cs typeface="Arial" pitchFamily="34" charset="0"/>
            </a:endParaRPr>
          </a:p>
        </p:txBody>
      </p:sp>
      <p:sp>
        <p:nvSpPr>
          <p:cNvPr id="19" name="Rectangle 18"/>
          <p:cNvSpPr/>
          <p:nvPr/>
        </p:nvSpPr>
        <p:spPr>
          <a:xfrm>
            <a:off x="1219200" y="4532293"/>
            <a:ext cx="7543800" cy="954107"/>
          </a:xfrm>
          <a:prstGeom prst="rect">
            <a:avLst/>
          </a:prstGeom>
        </p:spPr>
        <p:txBody>
          <a:bodyPr wrap="square">
            <a:spAutoFit/>
          </a:bodyPr>
          <a:lstStyle/>
          <a:p>
            <a:r>
              <a:rPr lang="en-US" sz="2800" dirty="0" smtClean="0">
                <a:latin typeface="Arial" pitchFamily="34" charset="0"/>
                <a:cs typeface="Arial" pitchFamily="34" charset="0"/>
              </a:rPr>
              <a:t>• 2,536 programs to 104,740 school </a:t>
            </a:r>
          </a:p>
          <a:p>
            <a:r>
              <a:rPr lang="en-US" sz="2800" dirty="0" smtClean="0">
                <a:latin typeface="Arial" pitchFamily="34" charset="0"/>
                <a:cs typeface="Arial" pitchFamily="34" charset="0"/>
              </a:rPr>
              <a:t>  children in their classrooms </a:t>
            </a:r>
            <a:endParaRPr lang="en-US" sz="2800" dirty="0">
              <a:latin typeface="Arial" pitchFamily="34" charset="0"/>
              <a:cs typeface="Arial" pitchFamily="34" charset="0"/>
            </a:endParaRPr>
          </a:p>
        </p:txBody>
      </p:sp>
      <p:sp>
        <p:nvSpPr>
          <p:cNvPr id="12" name="Title 10"/>
          <p:cNvSpPr>
            <a:spLocks noGrp="1"/>
          </p:cNvSpPr>
          <p:nvPr>
            <p:ph type="ctrTitle"/>
          </p:nvPr>
        </p:nvSpPr>
        <p:spPr>
          <a:xfrm>
            <a:off x="228600" y="381000"/>
            <a:ext cx="7772400" cy="990600"/>
          </a:xfrm>
        </p:spPr>
        <p:txBody>
          <a:bodyPr/>
          <a:lstStyle/>
          <a:p>
            <a:pPr lvl="0"/>
            <a:r>
              <a:rPr lang="en-US" sz="3200" cap="none" dirty="0" smtClean="0">
                <a:solidFill>
                  <a:schemeClr val="tx1">
                    <a:lumMod val="85000"/>
                  </a:schemeClr>
                </a:solidFill>
                <a:effectLst/>
                <a:latin typeface="Arial" pitchFamily="34" charset="0"/>
                <a:cs typeface="Arial" pitchFamily="34" charset="0"/>
              </a:rPr>
              <a:t>Interpretive Programs</a:t>
            </a:r>
            <a:r>
              <a:rPr lang="en-US" dirty="0" smtClean="0">
                <a:solidFill>
                  <a:schemeClr val="tx1">
                    <a:lumMod val="85000"/>
                  </a:schemeClr>
                </a:solidFill>
                <a:effectLst/>
              </a:rPr>
              <a:t/>
            </a:r>
            <a:br>
              <a:rPr lang="en-US" dirty="0" smtClean="0">
                <a:solidFill>
                  <a:schemeClr val="tx1">
                    <a:lumMod val="85000"/>
                  </a:schemeClr>
                </a:solidFill>
                <a:effectLst/>
              </a:rPr>
            </a:br>
            <a:endParaRPr lang="en-US" dirty="0">
              <a:solidFill>
                <a:schemeClr val="tx1">
                  <a:lumMod val="85000"/>
                </a:schemeClr>
              </a:solidFill>
              <a:effectLst/>
            </a:endParaRPr>
          </a:p>
        </p:txBody>
      </p:sp>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0"/>
            <a:ext cx="8686800" cy="914400"/>
          </a:xfrm>
        </p:spPr>
        <p:txBody>
          <a:bodyPr/>
          <a:lstStyle/>
          <a:p>
            <a:pPr algn="ctr"/>
            <a:r>
              <a:rPr lang="en-US" sz="3600" cap="none" dirty="0" smtClean="0">
                <a:solidFill>
                  <a:schemeClr val="tx1">
                    <a:lumMod val="85000"/>
                  </a:schemeClr>
                </a:solidFill>
                <a:effectLst/>
                <a:latin typeface="Arial" pitchFamily="34" charset="0"/>
                <a:cs typeface="Arial" pitchFamily="34" charset="0"/>
              </a:rPr>
              <a:t>Arkansas State Parks Mission</a:t>
            </a:r>
            <a:endParaRPr lang="en-US" sz="36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25" name="Round Diagonal Corner Rectangle 24"/>
          <p:cNvSpPr/>
          <p:nvPr/>
        </p:nvSpPr>
        <p:spPr>
          <a:xfrm>
            <a:off x="54864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Diagonal Corner Rectangle 25"/>
          <p:cNvSpPr/>
          <p:nvPr/>
        </p:nvSpPr>
        <p:spPr>
          <a:xfrm>
            <a:off x="2286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27" name="Round Diagonal Corner Rectangle 26"/>
          <p:cNvSpPr/>
          <p:nvPr/>
        </p:nvSpPr>
        <p:spPr>
          <a:xfrm>
            <a:off x="19812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Diagonal Corner Rectangle 27"/>
          <p:cNvSpPr/>
          <p:nvPr/>
        </p:nvSpPr>
        <p:spPr>
          <a:xfrm>
            <a:off x="37338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magesCAUKSH6C.jpg"/>
          <p:cNvPicPr>
            <a:picLocks noChangeAspect="1"/>
          </p:cNvPicPr>
          <p:nvPr/>
        </p:nvPicPr>
        <p:blipFill>
          <a:blip r:embed="rId8"/>
          <a:stretch>
            <a:fillRect/>
          </a:stretch>
        </p:blipFill>
        <p:spPr>
          <a:xfrm>
            <a:off x="1752600" y="1171761"/>
            <a:ext cx="5257800" cy="4009839"/>
          </a:xfrm>
          <a:prstGeom prst="rect">
            <a:avLst/>
          </a:prstGeom>
          <a:ln w="28575">
            <a:solidFill>
              <a:schemeClr val="tx1">
                <a:lumMod val="85000"/>
              </a:schemeClr>
            </a:solidFill>
          </a:ln>
        </p:spPr>
      </p:pic>
      <p:sp>
        <p:nvSpPr>
          <p:cNvPr id="29" name="Rectangle 28"/>
          <p:cNvSpPr/>
          <p:nvPr/>
        </p:nvSpPr>
        <p:spPr>
          <a:xfrm>
            <a:off x="1600200" y="1600200"/>
            <a:ext cx="2819400" cy="923330"/>
          </a:xfrm>
          <a:prstGeom prst="rect">
            <a:avLst/>
          </a:prstGeom>
        </p:spPr>
        <p:txBody>
          <a:bodyPr wrap="square">
            <a:spAutoFit/>
          </a:bodyPr>
          <a:lstStyle/>
          <a:p>
            <a:pPr algn="ctr"/>
            <a:r>
              <a:rPr lang="en-US" b="1" i="1" dirty="0" smtClean="0">
                <a:solidFill>
                  <a:srgbClr val="FFD13F"/>
                </a:solidFill>
                <a:latin typeface="Arial" pitchFamily="34" charset="0"/>
                <a:cs typeface="Arial" pitchFamily="34" charset="0"/>
              </a:rPr>
              <a:t>preserve</a:t>
            </a:r>
          </a:p>
          <a:p>
            <a:pPr algn="ctr"/>
            <a:r>
              <a:rPr lang="en-US" b="1" dirty="0" smtClean="0">
                <a:solidFill>
                  <a:schemeClr val="bg1"/>
                </a:solidFill>
                <a:latin typeface="Arial" pitchFamily="34" charset="0"/>
                <a:cs typeface="Arial" pitchFamily="34" charset="0"/>
              </a:rPr>
              <a:t>natural, historical,</a:t>
            </a:r>
          </a:p>
          <a:p>
            <a:pPr algn="ctr"/>
            <a:r>
              <a:rPr lang="en-US" b="1" dirty="0" smtClean="0">
                <a:solidFill>
                  <a:schemeClr val="bg1"/>
                </a:solidFill>
                <a:latin typeface="Arial" pitchFamily="34" charset="0"/>
                <a:cs typeface="Arial" pitchFamily="34" charset="0"/>
              </a:rPr>
              <a:t>and cultural resources</a:t>
            </a:r>
            <a:endParaRPr lang="en-US" b="1" dirty="0">
              <a:solidFill>
                <a:schemeClr val="bg1"/>
              </a:solidFill>
              <a:latin typeface="Arial" pitchFamily="34" charset="0"/>
              <a:cs typeface="Arial" pitchFamily="34" charset="0"/>
            </a:endParaRPr>
          </a:p>
        </p:txBody>
      </p:sp>
      <p:sp>
        <p:nvSpPr>
          <p:cNvPr id="30" name="Rectangle 29"/>
          <p:cNvSpPr/>
          <p:nvPr/>
        </p:nvSpPr>
        <p:spPr>
          <a:xfrm>
            <a:off x="4267200" y="1600200"/>
            <a:ext cx="2819400" cy="923330"/>
          </a:xfrm>
          <a:prstGeom prst="rect">
            <a:avLst/>
          </a:prstGeom>
        </p:spPr>
        <p:txBody>
          <a:bodyPr wrap="square">
            <a:spAutoFit/>
          </a:bodyPr>
          <a:lstStyle/>
          <a:p>
            <a:pPr algn="ctr"/>
            <a:r>
              <a:rPr lang="en-US" b="1" i="1" dirty="0" smtClean="0">
                <a:solidFill>
                  <a:srgbClr val="FFC000"/>
                </a:solidFill>
                <a:latin typeface="Arial" pitchFamily="34" charset="0"/>
                <a:cs typeface="Arial" pitchFamily="34" charset="0"/>
              </a:rPr>
              <a:t>provide</a:t>
            </a:r>
          </a:p>
          <a:p>
            <a:pPr algn="ctr"/>
            <a:r>
              <a:rPr lang="en-US" b="1" dirty="0" smtClean="0">
                <a:solidFill>
                  <a:schemeClr val="bg1"/>
                </a:solidFill>
                <a:latin typeface="Arial" pitchFamily="34" charset="0"/>
                <a:cs typeface="Arial" pitchFamily="34" charset="0"/>
              </a:rPr>
              <a:t>quality recreation and education opportunities</a:t>
            </a:r>
            <a:endParaRPr lang="en-US" b="1" dirty="0">
              <a:solidFill>
                <a:schemeClr val="bg1"/>
              </a:solidFill>
              <a:latin typeface="Arial" pitchFamily="34" charset="0"/>
              <a:cs typeface="Arial" pitchFamily="34" charset="0"/>
            </a:endParaRPr>
          </a:p>
        </p:txBody>
      </p:sp>
      <p:sp>
        <p:nvSpPr>
          <p:cNvPr id="31" name="Rectangle 30"/>
          <p:cNvSpPr/>
          <p:nvPr/>
        </p:nvSpPr>
        <p:spPr>
          <a:xfrm>
            <a:off x="1524000" y="3581400"/>
            <a:ext cx="2895600" cy="954107"/>
          </a:xfrm>
          <a:prstGeom prst="rect">
            <a:avLst/>
          </a:prstGeom>
        </p:spPr>
        <p:txBody>
          <a:bodyPr wrap="square">
            <a:spAutoFit/>
          </a:bodyPr>
          <a:lstStyle/>
          <a:p>
            <a:pPr algn="ctr"/>
            <a:r>
              <a:rPr lang="en-US" b="1" i="1" dirty="0" smtClean="0">
                <a:solidFill>
                  <a:srgbClr val="FFC000"/>
                </a:solidFill>
                <a:latin typeface="Arial" pitchFamily="34" charset="0"/>
                <a:cs typeface="Arial" pitchFamily="34" charset="0"/>
              </a:rPr>
              <a:t>enhance</a:t>
            </a:r>
          </a:p>
          <a:p>
            <a:pPr algn="ctr"/>
            <a:r>
              <a:rPr lang="en-US" b="1" dirty="0" smtClean="0">
                <a:solidFill>
                  <a:schemeClr val="bg1"/>
                </a:solidFill>
                <a:latin typeface="Arial" pitchFamily="34" charset="0"/>
                <a:cs typeface="Arial" pitchFamily="34" charset="0"/>
              </a:rPr>
              <a:t>the economy</a:t>
            </a:r>
          </a:p>
          <a:p>
            <a:pPr algn="ctr"/>
            <a:r>
              <a:rPr lang="en-US" b="1" dirty="0" smtClean="0">
                <a:solidFill>
                  <a:schemeClr val="bg1"/>
                </a:solidFill>
                <a:latin typeface="Arial" pitchFamily="34" charset="0"/>
                <a:cs typeface="Arial" pitchFamily="34" charset="0"/>
              </a:rPr>
              <a:t>of Arkansas</a:t>
            </a:r>
            <a:endParaRPr lang="en-US" b="1" dirty="0">
              <a:solidFill>
                <a:schemeClr val="bg1"/>
              </a:solidFill>
              <a:latin typeface="Arial" pitchFamily="34" charset="0"/>
              <a:cs typeface="Arial" pitchFamily="34" charset="0"/>
            </a:endParaRPr>
          </a:p>
        </p:txBody>
      </p:sp>
      <p:sp>
        <p:nvSpPr>
          <p:cNvPr id="32" name="Rectangle 31"/>
          <p:cNvSpPr/>
          <p:nvPr/>
        </p:nvSpPr>
        <p:spPr>
          <a:xfrm>
            <a:off x="4267200" y="3581400"/>
            <a:ext cx="2819400" cy="923330"/>
          </a:xfrm>
          <a:prstGeom prst="rect">
            <a:avLst/>
          </a:prstGeom>
        </p:spPr>
        <p:txBody>
          <a:bodyPr wrap="square">
            <a:spAutoFit/>
          </a:bodyPr>
          <a:lstStyle/>
          <a:p>
            <a:pPr algn="ctr"/>
            <a:r>
              <a:rPr lang="en-US" b="1" i="1" dirty="0" smtClean="0">
                <a:solidFill>
                  <a:srgbClr val="FFC000"/>
                </a:solidFill>
                <a:latin typeface="Arial" pitchFamily="34" charset="0"/>
                <a:cs typeface="Arial" pitchFamily="34" charset="0"/>
              </a:rPr>
              <a:t>lead</a:t>
            </a:r>
          </a:p>
          <a:p>
            <a:pPr algn="ctr"/>
            <a:r>
              <a:rPr lang="en-US" b="1" dirty="0" smtClean="0">
                <a:solidFill>
                  <a:schemeClr val="bg1"/>
                </a:solidFill>
                <a:latin typeface="Arial" pitchFamily="34" charset="0"/>
                <a:cs typeface="Arial" pitchFamily="34" charset="0"/>
              </a:rPr>
              <a:t>in resource conservation</a:t>
            </a:r>
            <a:endParaRPr lang="en-US"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pic>
        <p:nvPicPr>
          <p:cNvPr id="12" name="Picture 11" descr="DSC02297.JPG"/>
          <p:cNvPicPr>
            <a:picLocks noChangeAspect="1"/>
          </p:cNvPicPr>
          <p:nvPr/>
        </p:nvPicPr>
        <p:blipFill>
          <a:blip r:embed="rId8" cstate="screen"/>
          <a:stretch>
            <a:fillRect/>
          </a:stretch>
        </p:blipFill>
        <p:spPr>
          <a:xfrm rot="300000">
            <a:off x="3200360" y="690811"/>
            <a:ext cx="2817172" cy="3859916"/>
          </a:xfrm>
          <a:prstGeom prst="rect">
            <a:avLst/>
          </a:prstGeom>
        </p:spPr>
      </p:pic>
      <p:pic>
        <p:nvPicPr>
          <p:cNvPr id="13" name="Picture 12" descr="DSC02298.JPG"/>
          <p:cNvPicPr>
            <a:picLocks noChangeAspect="1"/>
          </p:cNvPicPr>
          <p:nvPr/>
        </p:nvPicPr>
        <p:blipFill>
          <a:blip r:embed="rId9" cstate="screen"/>
          <a:stretch>
            <a:fillRect/>
          </a:stretch>
        </p:blipFill>
        <p:spPr>
          <a:xfrm rot="300000">
            <a:off x="6015282" y="925700"/>
            <a:ext cx="2889054" cy="3877210"/>
          </a:xfrm>
          <a:prstGeom prst="rect">
            <a:avLst/>
          </a:prstGeom>
        </p:spPr>
      </p:pic>
      <p:pic>
        <p:nvPicPr>
          <p:cNvPr id="15" name="Picture 14" descr="DSC02295.JPG"/>
          <p:cNvPicPr>
            <a:picLocks noChangeAspect="1"/>
          </p:cNvPicPr>
          <p:nvPr/>
        </p:nvPicPr>
        <p:blipFill>
          <a:blip r:embed="rId10" cstate="screen"/>
          <a:stretch>
            <a:fillRect/>
          </a:stretch>
        </p:blipFill>
        <p:spPr>
          <a:xfrm>
            <a:off x="457200" y="381000"/>
            <a:ext cx="3642731" cy="4800600"/>
          </a:xfrm>
          <a:prstGeom prst="rect">
            <a:avLst/>
          </a:prstGeom>
          <a:ln w="3175">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descr="Trail-Petit Jean.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4114800" y="381000"/>
            <a:ext cx="3790950" cy="50546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685800" y="381000"/>
            <a:ext cx="3657600" cy="4893647"/>
          </a:xfrm>
          <a:prstGeom prst="rect">
            <a:avLst/>
          </a:prstGeom>
        </p:spPr>
        <p:txBody>
          <a:bodyPr wrap="square">
            <a:spAutoFit/>
          </a:bodyPr>
          <a:lstStyle/>
          <a:p>
            <a:r>
              <a:rPr lang="en-US" sz="2400" dirty="0" smtClean="0">
                <a:solidFill>
                  <a:schemeClr val="tx1">
                    <a:lumMod val="85000"/>
                  </a:schemeClr>
                </a:solidFill>
                <a:latin typeface="Arial" pitchFamily="34" charset="0"/>
                <a:cs typeface="Arial" pitchFamily="34" charset="0"/>
              </a:rPr>
              <a:t>A letter to a park…</a:t>
            </a:r>
          </a:p>
          <a:p>
            <a:endParaRPr lang="en-US" sz="2400" dirty="0" smtClean="0">
              <a:latin typeface="Arial" pitchFamily="34" charset="0"/>
              <a:cs typeface="Arial" pitchFamily="34" charset="0"/>
            </a:endParaRPr>
          </a:p>
          <a:p>
            <a:r>
              <a:rPr lang="en-US" sz="2400" i="1" dirty="0" smtClean="0">
                <a:solidFill>
                  <a:schemeClr val="tx1">
                    <a:lumMod val="95000"/>
                  </a:schemeClr>
                </a:solidFill>
                <a:latin typeface="Arial" pitchFamily="34" charset="0"/>
                <a:cs typeface="Arial" pitchFamily="34" charset="0"/>
              </a:rPr>
              <a:t>“My husband and I are educators in Texas schools. What you have are great educators </a:t>
            </a:r>
          </a:p>
          <a:p>
            <a:r>
              <a:rPr lang="en-US" sz="2400" i="1" dirty="0" smtClean="0">
                <a:solidFill>
                  <a:schemeClr val="tx1">
                    <a:lumMod val="95000"/>
                  </a:schemeClr>
                </a:solidFill>
                <a:latin typeface="Arial" pitchFamily="34" charset="0"/>
                <a:cs typeface="Arial" pitchFamily="34" charset="0"/>
              </a:rPr>
              <a:t>who are extremely knowledgeable about nature and care about the visitors. Thank you for providing a </a:t>
            </a:r>
          </a:p>
          <a:p>
            <a:r>
              <a:rPr lang="en-US" sz="2400" i="1" dirty="0" smtClean="0">
                <a:solidFill>
                  <a:schemeClr val="tx1">
                    <a:lumMod val="95000"/>
                  </a:schemeClr>
                </a:solidFill>
                <a:latin typeface="Arial" pitchFamily="34" charset="0"/>
                <a:cs typeface="Arial" pitchFamily="34" charset="0"/>
              </a:rPr>
              <a:t>wonderful place for learning and fun.”</a:t>
            </a:r>
            <a:endParaRPr lang="en-US" sz="2400" i="1" dirty="0">
              <a:solidFill>
                <a:schemeClr val="tx1">
                  <a:lumMod val="95000"/>
                </a:schemeClr>
              </a:solidFill>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nother young park visitor starts the road to appreciating Arkansas natural and historical treasures."/>
          <p:cNvPicPr>
            <a:picLocks noChangeAspect="1" noChangeArrowheads="1"/>
          </p:cNvPicPr>
          <p:nvPr/>
        </p:nvPicPr>
        <p:blipFill>
          <a:blip r:embed="rId7" cstate="print"/>
          <a:srcRect/>
          <a:stretch>
            <a:fillRect/>
          </a:stretch>
        </p:blipFill>
        <p:spPr bwMode="auto">
          <a:xfrm rot="362953">
            <a:off x="4577341" y="1363613"/>
            <a:ext cx="4383151" cy="37142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12"/>
          <p:cNvSpPr/>
          <p:nvPr/>
        </p:nvSpPr>
        <p:spPr>
          <a:xfrm>
            <a:off x="228600" y="381000"/>
            <a:ext cx="5943600" cy="4308872"/>
          </a:xfrm>
          <a:prstGeom prst="rect">
            <a:avLst/>
          </a:prstGeom>
        </p:spPr>
        <p:txBody>
          <a:bodyPr wrap="square">
            <a:spAutoFit/>
          </a:bodyPr>
          <a:lstStyle/>
          <a:p>
            <a:r>
              <a:rPr lang="en-US" sz="2800" b="1" dirty="0" smtClean="0">
                <a:solidFill>
                  <a:schemeClr val="tx1">
                    <a:lumMod val="85000"/>
                  </a:schemeClr>
                </a:solidFill>
                <a:latin typeface="Arial" charset="0"/>
              </a:rPr>
              <a:t>The State Park Explorer Program</a:t>
            </a:r>
            <a:endParaRPr lang="en-US" sz="2800" b="1" dirty="0" smtClean="0">
              <a:solidFill>
                <a:schemeClr val="tx1">
                  <a:lumMod val="85000"/>
                </a:schemeClr>
              </a:solidFill>
              <a:latin typeface="Arial" charset="0"/>
              <a:ea typeface="Times New Roman" charset="0"/>
            </a:endParaRPr>
          </a:p>
          <a:p>
            <a:endParaRPr lang="en-US" sz="2400" b="1" dirty="0" smtClean="0">
              <a:solidFill>
                <a:srgbClr val="FFCC66"/>
              </a:solidFill>
              <a:latin typeface="Arial" charset="0"/>
              <a:ea typeface="Times New Roman" charset="0"/>
            </a:endParaRPr>
          </a:p>
          <a:p>
            <a:r>
              <a:rPr lang="en-US" sz="2400" b="1" dirty="0" smtClean="0">
                <a:solidFill>
                  <a:srgbClr val="FFCC66"/>
                </a:solidFill>
                <a:latin typeface="Arial" charset="0"/>
                <a:ea typeface="Times New Roman" charset="0"/>
              </a:rPr>
              <a:t>State Park Explorer Pledge</a:t>
            </a:r>
          </a:p>
          <a:p>
            <a:r>
              <a:rPr lang="en-US" b="1" dirty="0" smtClean="0">
                <a:solidFill>
                  <a:srgbClr val="FFCC66"/>
                </a:solidFill>
                <a:latin typeface="Arial" charset="0"/>
                <a:ea typeface="Times New Roman" charset="0"/>
              </a:rPr>
              <a:t> </a:t>
            </a:r>
            <a:endParaRPr lang="en-US" dirty="0" smtClean="0">
              <a:solidFill>
                <a:srgbClr val="FFCC66"/>
              </a:solidFill>
              <a:latin typeface="Arial" charset="0"/>
              <a:cs typeface="Arial" charset="0"/>
            </a:endParaRPr>
          </a:p>
          <a:p>
            <a:r>
              <a:rPr lang="en-US" b="1" dirty="0" smtClean="0">
                <a:solidFill>
                  <a:srgbClr val="FFCC66"/>
                </a:solidFill>
                <a:latin typeface="Arial" charset="0"/>
                <a:cs typeface="Times New Roman" charset="0"/>
              </a:rPr>
              <a:t>I promise to love, respect, and </a:t>
            </a:r>
          </a:p>
          <a:p>
            <a:r>
              <a:rPr lang="en-US" b="1" dirty="0" smtClean="0">
                <a:solidFill>
                  <a:srgbClr val="FFCC66"/>
                </a:solidFill>
                <a:latin typeface="Arial" charset="0"/>
                <a:cs typeface="Times New Roman" charset="0"/>
              </a:rPr>
              <a:t>protect all Arkansas State Parks.</a:t>
            </a:r>
          </a:p>
          <a:p>
            <a:endParaRPr lang="en-US" b="1" dirty="0" smtClean="0">
              <a:solidFill>
                <a:srgbClr val="FFCC66"/>
              </a:solidFill>
              <a:latin typeface="Arial" charset="0"/>
              <a:cs typeface="Arial" charset="0"/>
            </a:endParaRPr>
          </a:p>
          <a:p>
            <a:r>
              <a:rPr lang="en-US" b="1" dirty="0" smtClean="0">
                <a:solidFill>
                  <a:srgbClr val="FFCC66"/>
                </a:solidFill>
                <a:latin typeface="Arial" charset="0"/>
                <a:cs typeface="Times New Roman" charset="0"/>
              </a:rPr>
              <a:t>I will continue to explore the history </a:t>
            </a:r>
          </a:p>
          <a:p>
            <a:r>
              <a:rPr lang="en-US" b="1" dirty="0" smtClean="0">
                <a:solidFill>
                  <a:srgbClr val="FFCC66"/>
                </a:solidFill>
                <a:latin typeface="Arial" charset="0"/>
                <a:cs typeface="Times New Roman" charset="0"/>
              </a:rPr>
              <a:t>and landscape of these special </a:t>
            </a:r>
          </a:p>
          <a:p>
            <a:r>
              <a:rPr lang="en-US" b="1" dirty="0" smtClean="0">
                <a:solidFill>
                  <a:srgbClr val="FFCC66"/>
                </a:solidFill>
                <a:latin typeface="Arial" charset="0"/>
                <a:cs typeface="Times New Roman" charset="0"/>
              </a:rPr>
              <a:t>places, and I will share what I </a:t>
            </a:r>
          </a:p>
          <a:p>
            <a:r>
              <a:rPr lang="en-US" b="1" dirty="0" smtClean="0">
                <a:solidFill>
                  <a:srgbClr val="FFCC66"/>
                </a:solidFill>
                <a:latin typeface="Arial" charset="0"/>
                <a:cs typeface="Times New Roman" charset="0"/>
              </a:rPr>
              <a:t>discover with my friends and family.</a:t>
            </a:r>
          </a:p>
          <a:p>
            <a:endParaRPr lang="en-US" b="1" dirty="0" smtClean="0">
              <a:solidFill>
                <a:srgbClr val="FFCC66"/>
              </a:solidFill>
              <a:latin typeface="Arial" charset="0"/>
              <a:cs typeface="Arial" charset="0"/>
            </a:endParaRPr>
          </a:p>
          <a:p>
            <a:r>
              <a:rPr lang="en-US" b="1" dirty="0" smtClean="0">
                <a:solidFill>
                  <a:srgbClr val="FFCC66"/>
                </a:solidFill>
                <a:latin typeface="Arial" charset="0"/>
                <a:cs typeface="Times New Roman" charset="0"/>
              </a:rPr>
              <a:t>Now and always, </a:t>
            </a:r>
          </a:p>
          <a:p>
            <a:r>
              <a:rPr lang="en-US" b="1" dirty="0" smtClean="0">
                <a:solidFill>
                  <a:srgbClr val="FFCC66"/>
                </a:solidFill>
                <a:latin typeface="Arial" charset="0"/>
                <a:cs typeface="Times New Roman" charset="0"/>
              </a:rPr>
              <a:t>Explorers show we care.</a:t>
            </a:r>
            <a:endParaRPr lang="en-US" b="1" dirty="0">
              <a:solidFill>
                <a:srgbClr val="FFCC66"/>
              </a:solidFill>
              <a:latin typeface="Arial" charset="0"/>
              <a:cs typeface="Arial" charset="0"/>
            </a:endParaRPr>
          </a:p>
        </p:txBody>
      </p:sp>
      <p:pic>
        <p:nvPicPr>
          <p:cNvPr id="15" name="Picture 2" descr="http://arkansasstateparks.files.wordpress.com/2010/07/asp-explorer-logo-v5-rgb.png?w=335&amp;h=335"/>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836504">
            <a:off x="3250605" y="3860206"/>
            <a:ext cx="1916112" cy="191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Copy of ASP Logo color-3_25 highCopy copy.png"/>
          <p:cNvPicPr>
            <a:picLocks noChangeAspect="1"/>
          </p:cNvPicPr>
          <p:nvPr/>
        </p:nvPicPr>
        <p:blipFill>
          <a:blip r:embed="rId9"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1" name="Rectangle 10"/>
          <p:cNvSpPr/>
          <p:nvPr/>
        </p:nvSpPr>
        <p:spPr>
          <a:xfrm>
            <a:off x="228600" y="381000"/>
            <a:ext cx="8610600" cy="892552"/>
          </a:xfrm>
          <a:prstGeom prst="rect">
            <a:avLst/>
          </a:prstGeom>
        </p:spPr>
        <p:txBody>
          <a:bodyPr wrap="square">
            <a:spAutoFit/>
          </a:bodyPr>
          <a:lstStyle/>
          <a:p>
            <a:r>
              <a:rPr lang="en-US" sz="2800" b="1" dirty="0" smtClean="0">
                <a:solidFill>
                  <a:schemeClr val="tx1">
                    <a:lumMod val="85000"/>
                  </a:schemeClr>
                </a:solidFill>
                <a:latin typeface="Arial" charset="0"/>
              </a:rPr>
              <a:t>Traveling Environmental Nature Trailer (TENT)</a:t>
            </a:r>
            <a:endParaRPr lang="en-US" sz="2800" b="1" dirty="0" smtClean="0">
              <a:solidFill>
                <a:schemeClr val="tx1">
                  <a:lumMod val="85000"/>
                </a:schemeClr>
              </a:solidFill>
              <a:latin typeface="Arial" charset="0"/>
              <a:ea typeface="Times New Roman" charset="0"/>
            </a:endParaRPr>
          </a:p>
          <a:p>
            <a:endParaRPr lang="en-US" sz="2400" b="1" dirty="0" smtClean="0">
              <a:solidFill>
                <a:srgbClr val="FFCC66"/>
              </a:solidFill>
              <a:latin typeface="Arial" charset="0"/>
              <a:ea typeface="Times New Roman" charset="0"/>
            </a:endParaRPr>
          </a:p>
        </p:txBody>
      </p:sp>
      <p:pic>
        <p:nvPicPr>
          <p:cNvPr id="13" name="Picture 12" descr="The Gear Trailer.jpg"/>
          <p:cNvPicPr>
            <a:picLocks noChangeAspect="1"/>
          </p:cNvPicPr>
          <p:nvPr/>
        </p:nvPicPr>
        <p:blipFill>
          <a:blip r:embed="rId8" cstate="screen"/>
          <a:stretch>
            <a:fillRect/>
          </a:stretch>
        </p:blipFill>
        <p:spPr bwMode="auto">
          <a:xfrm>
            <a:off x="381000" y="990600"/>
            <a:ext cx="5696036" cy="4191993"/>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6096000" y="1752600"/>
            <a:ext cx="2895600" cy="1477328"/>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These trailers full of camping gear are</a:t>
            </a:r>
          </a:p>
          <a:p>
            <a:r>
              <a:rPr lang="en-US" dirty="0" smtClean="0">
                <a:solidFill>
                  <a:schemeClr val="tx1">
                    <a:lumMod val="95000"/>
                  </a:schemeClr>
                </a:solidFill>
                <a:latin typeface="Arial" pitchFamily="34" charset="0"/>
                <a:cs typeface="Arial" pitchFamily="34" charset="0"/>
              </a:rPr>
              <a:t>located at:</a:t>
            </a:r>
          </a:p>
          <a:p>
            <a:r>
              <a:rPr lang="en-US" dirty="0" smtClean="0">
                <a:solidFill>
                  <a:schemeClr val="tx1">
                    <a:lumMod val="95000"/>
                  </a:schemeClr>
                </a:solidFill>
                <a:latin typeface="Arial" pitchFamily="34" charset="0"/>
                <a:cs typeface="Arial" pitchFamily="34" charset="0"/>
              </a:rPr>
              <a:t>   Cane Creek State Park</a:t>
            </a:r>
          </a:p>
          <a:p>
            <a:r>
              <a:rPr lang="en-US" dirty="0" smtClean="0">
                <a:solidFill>
                  <a:schemeClr val="tx1">
                    <a:lumMod val="95000"/>
                  </a:schemeClr>
                </a:solidFill>
                <a:latin typeface="Arial" pitchFamily="34" charset="0"/>
                <a:cs typeface="Arial" pitchFamily="34" charset="0"/>
              </a:rPr>
              <a:t>   Lake Poinsett State Park</a:t>
            </a:r>
            <a:endParaRPr lang="en-US" dirty="0">
              <a:solidFill>
                <a:schemeClr val="tx1">
                  <a:lumMod val="95000"/>
                </a:schemeClr>
              </a:solidFill>
              <a:latin typeface="Arial" pitchFamily="34" charset="0"/>
              <a:cs typeface="Arial" pitchFamily="34" charset="0"/>
            </a:endParaRPr>
          </a:p>
        </p:txBody>
      </p:sp>
      <p:sp>
        <p:nvSpPr>
          <p:cNvPr id="16" name="TextBox 15"/>
          <p:cNvSpPr txBox="1"/>
          <p:nvPr/>
        </p:nvSpPr>
        <p:spPr>
          <a:xfrm>
            <a:off x="6096000" y="3429000"/>
            <a:ext cx="3124200" cy="1200329"/>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They are utilized by groups including homeschoolers, </a:t>
            </a:r>
          </a:p>
          <a:p>
            <a:r>
              <a:rPr lang="en-US" dirty="0" smtClean="0">
                <a:solidFill>
                  <a:schemeClr val="tx1">
                    <a:lumMod val="95000"/>
                  </a:schemeClr>
                </a:solidFill>
                <a:latin typeface="Arial" pitchFamily="34" charset="0"/>
                <a:cs typeface="Arial" pitchFamily="34" charset="0"/>
              </a:rPr>
              <a:t>churches, Scouts, and others. </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pic>
        <p:nvPicPr>
          <p:cNvPr id="11" name="Picture 2" descr="mtnebocampers under waterfall.jpg"/>
          <p:cNvPicPr>
            <a:picLocks noChangeAspect="1"/>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533399" y="1043757"/>
            <a:ext cx="3200400" cy="42672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descr="H:\All Photography\Park Photos\Kids in the State Parks\DSC04759.jpg"/>
          <p:cNvPicPr>
            <a:picLocks noChangeAspect="1" noChangeArrowheads="1"/>
          </p:cNvPicPr>
          <p:nvPr/>
        </p:nvPicPr>
        <p:blipFill>
          <a:blip r:embed="rId9" cstate="screen"/>
          <a:srcRect/>
          <a:stretch>
            <a:fillRect/>
          </a:stretch>
        </p:blipFill>
        <p:spPr bwMode="auto">
          <a:xfrm>
            <a:off x="4414275" y="1043756"/>
            <a:ext cx="2977124" cy="2232843"/>
          </a:xfrm>
          <a:prstGeom prst="rect">
            <a:avLst/>
          </a:prstGeom>
          <a:noFill/>
          <a:ln>
            <a:solidFill>
              <a:schemeClr val="tx1">
                <a:lumMod val="85000"/>
              </a:schemeClr>
            </a:solidFill>
          </a:ln>
        </p:spPr>
      </p:pic>
      <p:pic>
        <p:nvPicPr>
          <p:cNvPr id="15" name="Picture 14" descr="Thunder on the Byways GRR 5_0326.jpg"/>
          <p:cNvPicPr>
            <a:picLocks noChangeAspect="1"/>
          </p:cNvPicPr>
          <p:nvPr/>
        </p:nvPicPr>
        <p:blipFill>
          <a:blip r:embed="rId10" cstate="screen"/>
          <a:stretch>
            <a:fillRect/>
          </a:stretch>
        </p:blipFill>
        <p:spPr>
          <a:xfrm>
            <a:off x="4419600" y="3398764"/>
            <a:ext cx="2971800" cy="1935236"/>
          </a:xfrm>
          <a:prstGeom prst="rect">
            <a:avLst/>
          </a:prstGeom>
          <a:ln w="9525">
            <a:solidFill>
              <a:schemeClr val="tx1">
                <a:lumMod val="85000"/>
              </a:schemeClr>
            </a:solidFill>
          </a:ln>
        </p:spPr>
      </p:pic>
      <p:sp>
        <p:nvSpPr>
          <p:cNvPr id="16" name="Title 20"/>
          <p:cNvSpPr>
            <a:spLocks noGrp="1"/>
          </p:cNvSpPr>
          <p:nvPr>
            <p:ph type="ctrTitle"/>
          </p:nvPr>
        </p:nvSpPr>
        <p:spPr>
          <a:xfrm>
            <a:off x="228600" y="457200"/>
            <a:ext cx="8610600" cy="609600"/>
          </a:xfrm>
        </p:spPr>
        <p:txBody>
          <a:bodyPr/>
          <a:lstStyle/>
          <a:p>
            <a:pPr>
              <a:defRPr/>
            </a:pPr>
            <a:r>
              <a:rPr lang="en-US" sz="2800" cap="none" dirty="0" smtClean="0">
                <a:solidFill>
                  <a:schemeClr val="tx1">
                    <a:lumMod val="85000"/>
                  </a:schemeClr>
                </a:solidFill>
                <a:effectLst>
                  <a:outerShdw blurRad="38100" dist="38100" dir="2700000" algn="tl">
                    <a:srgbClr val="000000"/>
                  </a:outerShdw>
                </a:effectLst>
                <a:latin typeface="Arial" pitchFamily="34" charset="0"/>
                <a:cs typeface="Arial" pitchFamily="34" charset="0"/>
              </a:rPr>
              <a:t>Children have the right to experience nature </a:t>
            </a:r>
            <a:br>
              <a:rPr lang="en-US" sz="2800" cap="none" dirty="0" smtClean="0">
                <a:solidFill>
                  <a:schemeClr val="tx1">
                    <a:lumMod val="85000"/>
                  </a:schemeClr>
                </a:solidFill>
                <a:effectLst>
                  <a:outerShdw blurRad="38100" dist="38100" dir="2700000" algn="tl">
                    <a:srgbClr val="000000"/>
                  </a:outerShdw>
                </a:effectLst>
                <a:latin typeface="Arial" pitchFamily="34" charset="0"/>
                <a:cs typeface="Arial" pitchFamily="34" charset="0"/>
              </a:rPr>
            </a:br>
            <a: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
            </a:r>
            <a:br>
              <a:rPr lang="en-US" sz="2800" cap="none"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br>
            <a:endParaRPr lang="en-US" sz="2800" cap="none"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pic>
        <p:nvPicPr>
          <p:cNvPr id="11" name="Picture 10" descr="Hobbs SP sign (2).jpg"/>
          <p:cNvPicPr>
            <a:picLocks noChangeAspect="1"/>
          </p:cNvPicPr>
          <p:nvPr/>
        </p:nvPicPr>
        <p:blipFill>
          <a:blip r:embed="rId8" cstate="screen"/>
          <a:stretch>
            <a:fillRect/>
          </a:stretch>
        </p:blipFill>
        <p:spPr>
          <a:xfrm>
            <a:off x="1752600" y="1219200"/>
            <a:ext cx="4267200" cy="2856555"/>
          </a:xfrm>
          <a:prstGeom prst="rect">
            <a:avLst/>
          </a:prstGeom>
          <a:ln>
            <a:solidFill>
              <a:schemeClr val="tx1">
                <a:lumMod val="85000"/>
              </a:schemeClr>
            </a:solidFill>
          </a:ln>
        </p:spPr>
      </p:pic>
      <p:pic>
        <p:nvPicPr>
          <p:cNvPr id="13" name="Picture 12" descr="DSC_6258.JPG"/>
          <p:cNvPicPr>
            <a:picLocks noChangeAspect="1"/>
          </p:cNvPicPr>
          <p:nvPr/>
        </p:nvPicPr>
        <p:blipFill>
          <a:blip r:embed="rId9" cstate="screen"/>
          <a:stretch>
            <a:fillRect/>
          </a:stretch>
        </p:blipFill>
        <p:spPr>
          <a:xfrm>
            <a:off x="228600" y="3733800"/>
            <a:ext cx="2553005" cy="1697477"/>
          </a:xfrm>
          <a:prstGeom prst="rect">
            <a:avLst/>
          </a:prstGeom>
          <a:ln>
            <a:solidFill>
              <a:schemeClr val="tx1"/>
            </a:solidFill>
          </a:ln>
        </p:spPr>
      </p:pic>
      <p:pic>
        <p:nvPicPr>
          <p:cNvPr id="15" name="Picture 14" descr="01.jpg"/>
          <p:cNvPicPr>
            <a:picLocks noChangeAspect="1"/>
          </p:cNvPicPr>
          <p:nvPr/>
        </p:nvPicPr>
        <p:blipFill>
          <a:blip r:embed="rId10" cstate="screen"/>
          <a:srcRect/>
          <a:stretch>
            <a:fillRect/>
          </a:stretch>
        </p:blipFill>
        <p:spPr>
          <a:xfrm>
            <a:off x="5334000" y="3657600"/>
            <a:ext cx="2819400" cy="1752600"/>
          </a:xfrm>
          <a:prstGeom prst="rect">
            <a:avLst/>
          </a:prstGeom>
          <a:ln>
            <a:solidFill>
              <a:schemeClr val="tx1"/>
            </a:solidFill>
          </a:ln>
        </p:spPr>
      </p:pic>
      <p:pic>
        <p:nvPicPr>
          <p:cNvPr id="16" name="Picture 1" descr="S4020332.JPG"/>
          <p:cNvPicPr>
            <a:picLocks noChangeAspect="1"/>
          </p:cNvPicPr>
          <p:nvPr/>
        </p:nvPicPr>
        <p:blipFill>
          <a:blip r:embed="rId11" cstate="screen">
            <a:extLst>
              <a:ext uri="{28A0092B-C50C-407E-A947-70E740481C1C}">
                <a14:useLocalDpi xmlns:a14="http://schemas.microsoft.com/office/drawing/2010/main" xmlns="" val="0"/>
              </a:ext>
            </a:extLst>
          </a:blip>
          <a:srcRect/>
          <a:stretch>
            <a:fillRect/>
          </a:stretch>
        </p:blipFill>
        <p:spPr bwMode="auto">
          <a:xfrm>
            <a:off x="304800" y="533400"/>
            <a:ext cx="2873828" cy="1371600"/>
          </a:xfrm>
          <a:prstGeom prst="rect">
            <a:avLst/>
          </a:prstGeom>
          <a:noFill/>
          <a:ln>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p:cNvSpPr/>
          <p:nvPr/>
        </p:nvSpPr>
        <p:spPr>
          <a:xfrm>
            <a:off x="3230202" y="609600"/>
            <a:ext cx="5913798" cy="523220"/>
          </a:xfrm>
          <a:prstGeom prst="rect">
            <a:avLst/>
          </a:prstGeom>
        </p:spPr>
        <p:txBody>
          <a:bodyPr wrap="none">
            <a:spAutoFit/>
          </a:bodyPr>
          <a:lstStyle/>
          <a:p>
            <a:pPr algn="ctr"/>
            <a:r>
              <a:rPr lang="en-US" sz="2800" b="1" dirty="0" smtClean="0">
                <a:solidFill>
                  <a:schemeClr val="tx1">
                    <a:lumMod val="85000"/>
                  </a:schemeClr>
                </a:solidFill>
                <a:latin typeface="Arial" pitchFamily="34" charset="0"/>
                <a:cs typeface="Arial" pitchFamily="34" charset="0"/>
              </a:rPr>
              <a:t>Monitor Elementary in Springdale</a:t>
            </a:r>
            <a:endParaRPr lang="en-US" sz="2800" b="1" dirty="0">
              <a:solidFill>
                <a:schemeClr val="tx1">
                  <a:lumMod val="85000"/>
                </a:schemeClr>
              </a:solidFill>
              <a:latin typeface="Arial" pitchFamily="34" charset="0"/>
              <a:cs typeface="Arial" pitchFamily="34" charset="0"/>
            </a:endParaRPr>
          </a:p>
        </p:txBody>
      </p:sp>
      <p:sp>
        <p:nvSpPr>
          <p:cNvPr id="18" name="TextBox 17"/>
          <p:cNvSpPr txBox="1"/>
          <p:nvPr/>
        </p:nvSpPr>
        <p:spPr>
          <a:xfrm>
            <a:off x="6019800" y="1300877"/>
            <a:ext cx="2895600" cy="2585323"/>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5th grade science benchmark scores were low. After a family trip to Hobbs, the principal came up with the idea to partner with the park staff in a</a:t>
            </a:r>
          </a:p>
          <a:p>
            <a:r>
              <a:rPr lang="en-US" dirty="0" smtClean="0">
                <a:solidFill>
                  <a:schemeClr val="tx1">
                    <a:lumMod val="95000"/>
                  </a:schemeClr>
                </a:solidFill>
                <a:latin typeface="Arial" pitchFamily="34" charset="0"/>
                <a:cs typeface="Arial" pitchFamily="34" charset="0"/>
              </a:rPr>
              <a:t>year-long program to make science come alive.</a:t>
            </a:r>
          </a:p>
          <a:p>
            <a:endParaRPr lang="en-US" dirty="0" smtClean="0"/>
          </a:p>
        </p:txBody>
      </p:sp>
    </p:spTree>
  </p:cSld>
  <p:clrMapOvr>
    <a:masterClrMapping/>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pic>
        <p:nvPicPr>
          <p:cNvPr id="11" name="Picture 2" descr="S4020310.JPG"/>
          <p:cNvPicPr>
            <a:picLocks noChangeAspect="1"/>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4267200" y="1219200"/>
            <a:ext cx="4495800" cy="3248529"/>
          </a:xfrm>
          <a:prstGeom prst="rect">
            <a:avLst/>
          </a:prstGeom>
          <a:noFill/>
          <a:ln w="9525">
            <a:solidFill>
              <a:schemeClr val="tx1">
                <a:lumMod val="8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DSC_6223.JPG"/>
          <p:cNvPicPr>
            <a:picLocks noChangeAspect="1"/>
          </p:cNvPicPr>
          <p:nvPr/>
        </p:nvPicPr>
        <p:blipFill>
          <a:blip r:embed="rId9" cstate="screen"/>
          <a:stretch>
            <a:fillRect/>
          </a:stretch>
        </p:blipFill>
        <p:spPr>
          <a:xfrm>
            <a:off x="228600" y="533400"/>
            <a:ext cx="2891333" cy="1922429"/>
          </a:xfrm>
          <a:prstGeom prst="rect">
            <a:avLst/>
          </a:prstGeom>
          <a:ln>
            <a:solidFill>
              <a:schemeClr val="tx1">
                <a:lumMod val="85000"/>
              </a:schemeClr>
            </a:solidFill>
          </a:ln>
        </p:spPr>
      </p:pic>
      <p:pic>
        <p:nvPicPr>
          <p:cNvPr id="15" name="Picture 14" descr="DSC_6234.JPG"/>
          <p:cNvPicPr>
            <a:picLocks noChangeAspect="1"/>
          </p:cNvPicPr>
          <p:nvPr/>
        </p:nvPicPr>
        <p:blipFill>
          <a:blip r:embed="rId10" cstate="screen">
            <a:lum contrast="10000"/>
          </a:blip>
          <a:stretch>
            <a:fillRect/>
          </a:stretch>
        </p:blipFill>
        <p:spPr>
          <a:xfrm>
            <a:off x="228600" y="3429000"/>
            <a:ext cx="2154989" cy="1650492"/>
          </a:xfrm>
          <a:prstGeom prst="rect">
            <a:avLst/>
          </a:prstGeom>
          <a:ln>
            <a:solidFill>
              <a:schemeClr val="tx1">
                <a:lumMod val="85000"/>
              </a:schemeClr>
            </a:solidFill>
          </a:ln>
        </p:spPr>
      </p:pic>
      <p:pic>
        <p:nvPicPr>
          <p:cNvPr id="16" name="Picture 15" descr="DSC_6206.JPG"/>
          <p:cNvPicPr>
            <a:picLocks noChangeAspect="1"/>
          </p:cNvPicPr>
          <p:nvPr/>
        </p:nvPicPr>
        <p:blipFill>
          <a:blip r:embed="rId11" cstate="screen"/>
          <a:stretch>
            <a:fillRect/>
          </a:stretch>
        </p:blipFill>
        <p:spPr>
          <a:xfrm>
            <a:off x="2971800" y="1752600"/>
            <a:ext cx="1752600" cy="2568919"/>
          </a:xfrm>
          <a:prstGeom prst="rect">
            <a:avLst/>
          </a:prstGeom>
          <a:ln>
            <a:solidFill>
              <a:schemeClr val="tx1">
                <a:lumMod val="85000"/>
              </a:schemeClr>
            </a:solidFill>
          </a:ln>
        </p:spPr>
      </p:pic>
      <p:pic>
        <p:nvPicPr>
          <p:cNvPr id="17" name="Picture 16" descr="Kids at kiosk.jpg"/>
          <p:cNvPicPr>
            <a:picLocks noChangeAspect="1"/>
          </p:cNvPicPr>
          <p:nvPr/>
        </p:nvPicPr>
        <p:blipFill>
          <a:blip r:embed="rId12" cstate="screen"/>
          <a:stretch>
            <a:fillRect/>
          </a:stretch>
        </p:blipFill>
        <p:spPr>
          <a:xfrm>
            <a:off x="1447800" y="2286000"/>
            <a:ext cx="1676400" cy="1257300"/>
          </a:xfrm>
          <a:prstGeom prst="rect">
            <a:avLst/>
          </a:prstGeom>
          <a:ln>
            <a:solidFill>
              <a:schemeClr val="tx1">
                <a:lumMod val="85000"/>
              </a:schemeClr>
            </a:solidFill>
          </a:ln>
        </p:spPr>
      </p:pic>
      <p:sp>
        <p:nvSpPr>
          <p:cNvPr id="18" name="Rectangle 17"/>
          <p:cNvSpPr/>
          <p:nvPr/>
        </p:nvSpPr>
        <p:spPr>
          <a:xfrm>
            <a:off x="3276600" y="609600"/>
            <a:ext cx="5913798" cy="523220"/>
          </a:xfrm>
          <a:prstGeom prst="rect">
            <a:avLst/>
          </a:prstGeom>
        </p:spPr>
        <p:txBody>
          <a:bodyPr wrap="none">
            <a:spAutoFit/>
          </a:bodyPr>
          <a:lstStyle/>
          <a:p>
            <a:r>
              <a:rPr lang="en-US" sz="2800" b="1" dirty="0" smtClean="0">
                <a:solidFill>
                  <a:schemeClr val="tx1">
                    <a:lumMod val="85000"/>
                  </a:schemeClr>
                </a:solidFill>
                <a:latin typeface="Arial" pitchFamily="34" charset="0"/>
                <a:cs typeface="Arial" pitchFamily="34" charset="0"/>
              </a:rPr>
              <a:t>Monitor Elementary in Springdale</a:t>
            </a:r>
            <a:endParaRPr lang="en-US" sz="2800" b="1" dirty="0">
              <a:solidFill>
                <a:schemeClr val="tx1">
                  <a:lumMod val="85000"/>
                </a:schemeClr>
              </a:solidFill>
              <a:latin typeface="Arial" pitchFamily="34" charset="0"/>
              <a:cs typeface="Arial" pitchFamily="34" charset="0"/>
            </a:endParaRPr>
          </a:p>
        </p:txBody>
      </p:sp>
      <p:sp>
        <p:nvSpPr>
          <p:cNvPr id="19" name="Rectangle 18"/>
          <p:cNvSpPr/>
          <p:nvPr/>
        </p:nvSpPr>
        <p:spPr>
          <a:xfrm>
            <a:off x="2438400" y="4438471"/>
            <a:ext cx="6172200" cy="1200329"/>
          </a:xfrm>
          <a:prstGeom prst="rect">
            <a:avLst/>
          </a:prstGeom>
        </p:spPr>
        <p:txBody>
          <a:bodyPr wrap="square">
            <a:spAutoFit/>
          </a:bodyPr>
          <a:lstStyle/>
          <a:p>
            <a:r>
              <a:rPr lang="en-US" dirty="0" smtClean="0">
                <a:solidFill>
                  <a:schemeClr val="tx1">
                    <a:lumMod val="95000"/>
                  </a:schemeClr>
                </a:solidFill>
                <a:latin typeface="Arial" pitchFamily="34" charset="0"/>
                <a:cs typeface="Arial" pitchFamily="34" charset="0"/>
              </a:rPr>
              <a:t>The 5th grade science scores raised dramatically at Monitor by 19 points. Now the school is expanding the partnership with the park to 2</a:t>
            </a:r>
            <a:r>
              <a:rPr lang="en-US" baseline="30000" dirty="0" smtClean="0">
                <a:solidFill>
                  <a:schemeClr val="tx1">
                    <a:lumMod val="95000"/>
                  </a:schemeClr>
                </a:solidFill>
                <a:latin typeface="Arial" pitchFamily="34" charset="0"/>
                <a:cs typeface="Arial" pitchFamily="34" charset="0"/>
              </a:rPr>
              <a:t>nd</a:t>
            </a:r>
            <a:r>
              <a:rPr lang="en-US" dirty="0" smtClean="0">
                <a:solidFill>
                  <a:schemeClr val="tx1">
                    <a:lumMod val="95000"/>
                  </a:schemeClr>
                </a:solidFill>
                <a:latin typeface="Arial" pitchFamily="34" charset="0"/>
                <a:cs typeface="Arial" pitchFamily="34" charset="0"/>
              </a:rPr>
              <a:t>, 3</a:t>
            </a:r>
            <a:r>
              <a:rPr lang="en-US" baseline="30000" dirty="0" smtClean="0">
                <a:solidFill>
                  <a:schemeClr val="tx1">
                    <a:lumMod val="95000"/>
                  </a:schemeClr>
                </a:solidFill>
                <a:latin typeface="Arial" pitchFamily="34" charset="0"/>
                <a:cs typeface="Arial" pitchFamily="34" charset="0"/>
              </a:rPr>
              <a:t>rd</a:t>
            </a:r>
            <a:r>
              <a:rPr lang="en-US" dirty="0" smtClean="0">
                <a:solidFill>
                  <a:schemeClr val="tx1">
                    <a:lumMod val="95000"/>
                  </a:schemeClr>
                </a:solidFill>
                <a:latin typeface="Arial" pitchFamily="34" charset="0"/>
                <a:cs typeface="Arial" pitchFamily="34" charset="0"/>
              </a:rPr>
              <a:t>, 4</a:t>
            </a:r>
            <a:r>
              <a:rPr lang="en-US" baseline="30000" dirty="0" smtClean="0">
                <a:solidFill>
                  <a:schemeClr val="tx1">
                    <a:lumMod val="95000"/>
                  </a:schemeClr>
                </a:solidFill>
                <a:latin typeface="Arial" pitchFamily="34" charset="0"/>
                <a:cs typeface="Arial" pitchFamily="34" charset="0"/>
              </a:rPr>
              <a:t>th</a:t>
            </a:r>
            <a:r>
              <a:rPr lang="en-US" dirty="0" smtClean="0">
                <a:solidFill>
                  <a:schemeClr val="tx1">
                    <a:lumMod val="95000"/>
                  </a:schemeClr>
                </a:solidFill>
                <a:latin typeface="Arial" pitchFamily="34" charset="0"/>
                <a:cs typeface="Arial" pitchFamily="34" charset="0"/>
              </a:rPr>
              <a:t>, and 5</a:t>
            </a:r>
            <a:r>
              <a:rPr lang="en-US" baseline="30000" dirty="0" smtClean="0">
                <a:solidFill>
                  <a:schemeClr val="tx1">
                    <a:lumMod val="95000"/>
                  </a:schemeClr>
                </a:solidFill>
                <a:latin typeface="Arial" pitchFamily="34" charset="0"/>
                <a:cs typeface="Arial" pitchFamily="34" charset="0"/>
              </a:rPr>
              <a:t>th</a:t>
            </a:r>
            <a:r>
              <a:rPr lang="en-US" dirty="0" smtClean="0">
                <a:solidFill>
                  <a:schemeClr val="tx1">
                    <a:lumMod val="95000"/>
                  </a:schemeClr>
                </a:solidFill>
                <a:latin typeface="Arial" pitchFamily="34" charset="0"/>
                <a:cs typeface="Arial" pitchFamily="34" charset="0"/>
              </a:rPr>
              <a:t> grades. Other area schools are now partnering, too. </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7" cstate="email"/>
          <a:srcRect/>
          <a:stretch>
            <a:fillRect/>
          </a:stretch>
        </p:blipFill>
        <p:spPr bwMode="auto">
          <a:xfrm>
            <a:off x="685800" y="990600"/>
            <a:ext cx="3550902" cy="2627587"/>
          </a:xfrm>
          <a:prstGeom prst="rect">
            <a:avLst/>
          </a:prstGeom>
          <a:noFill/>
          <a:ln w="9525">
            <a:solidFill>
              <a:schemeClr val="tx1"/>
            </a:solidFill>
            <a:miter lim="800000"/>
            <a:headEnd/>
            <a:tailEnd/>
          </a:ln>
          <a:effectLst/>
        </p:spPr>
      </p:pic>
      <p:sp>
        <p:nvSpPr>
          <p:cNvPr id="15" name="Title 14"/>
          <p:cNvSpPr>
            <a:spLocks noGrp="1"/>
          </p:cNvSpPr>
          <p:nvPr>
            <p:ph type="ctrTitle"/>
          </p:nvPr>
        </p:nvSpPr>
        <p:spPr>
          <a:xfrm>
            <a:off x="533400" y="304800"/>
            <a:ext cx="8229600" cy="914400"/>
          </a:xfrm>
        </p:spPr>
        <p:txBody>
          <a:bodyPr/>
          <a:lstStyle/>
          <a:p>
            <a:r>
              <a:rPr lang="en-US" sz="3200" dirty="0" smtClean="0">
                <a:solidFill>
                  <a:schemeClr val="tx1">
                    <a:lumMod val="85000"/>
                  </a:schemeClr>
                </a:solidFill>
                <a:effectLst/>
                <a:latin typeface="Arial" pitchFamily="34" charset="0"/>
                <a:cs typeface="Arial" pitchFamily="34" charset="0"/>
              </a:rPr>
              <a:t>12 </a:t>
            </a:r>
            <a:r>
              <a:rPr lang="en-US" sz="3200" cap="none" dirty="0" smtClean="0">
                <a:solidFill>
                  <a:schemeClr val="tx1">
                    <a:lumMod val="85000"/>
                  </a:schemeClr>
                </a:solidFill>
                <a:effectLst/>
                <a:latin typeface="Arial" pitchFamily="34" charset="0"/>
                <a:cs typeface="Arial" pitchFamily="34" charset="0"/>
              </a:rPr>
              <a:t>Arkansas State Parks websites</a:t>
            </a:r>
            <a:r>
              <a:rPr kumimoji="1" lang="en-US" sz="3200" dirty="0" smtClean="0">
                <a:solidFill>
                  <a:schemeClr val="tx1">
                    <a:lumMod val="85000"/>
                  </a:schemeClr>
                </a:solidFill>
                <a:effectLst>
                  <a:outerShdw blurRad="38100" dist="38100" dir="2700000" algn="tl">
                    <a:srgbClr val="000000"/>
                  </a:outerShdw>
                </a:effectLst>
                <a:latin typeface="Arial" pitchFamily="34" charset="0"/>
                <a:cs typeface="Arial" pitchFamily="34" charset="0"/>
              </a:rPr>
              <a:t/>
            </a:r>
            <a:br>
              <a:rPr kumimoji="1" lang="en-US" sz="3200" dirty="0" smtClean="0">
                <a:solidFill>
                  <a:schemeClr val="tx1">
                    <a:lumMod val="85000"/>
                  </a:schemeClr>
                </a:solidFill>
                <a:effectLst>
                  <a:outerShdw blurRad="38100" dist="38100" dir="2700000" algn="tl">
                    <a:srgbClr val="000000"/>
                  </a:outerShdw>
                </a:effectLst>
                <a:latin typeface="Arial" pitchFamily="34" charset="0"/>
                <a:cs typeface="Arial" pitchFamily="34" charset="0"/>
              </a:rPr>
            </a:br>
            <a:endParaRPr lang="en-US" sz="3200" dirty="0">
              <a:solidFill>
                <a:schemeClr val="tx1">
                  <a:lumMod val="85000"/>
                </a:schemeClr>
              </a:solidFill>
              <a:latin typeface="Arial" pitchFamily="34" charset="0"/>
              <a:cs typeface="Arial" pitchFamily="34" charset="0"/>
            </a:endParaRPr>
          </a:p>
        </p:txBody>
      </p:sp>
      <p:pic>
        <p:nvPicPr>
          <p:cNvPr id="5123" name="Picture 3"/>
          <p:cNvPicPr>
            <a:picLocks noChangeAspect="1" noChangeArrowheads="1"/>
          </p:cNvPicPr>
          <p:nvPr/>
        </p:nvPicPr>
        <p:blipFill>
          <a:blip r:embed="rId8" cstate="email"/>
          <a:srcRect/>
          <a:stretch>
            <a:fillRect/>
          </a:stretch>
        </p:blipFill>
        <p:spPr bwMode="auto">
          <a:xfrm>
            <a:off x="1981200" y="990600"/>
            <a:ext cx="3505200" cy="2649463"/>
          </a:xfrm>
          <a:prstGeom prst="rect">
            <a:avLst/>
          </a:prstGeom>
          <a:noFill/>
          <a:ln w="9525">
            <a:solidFill>
              <a:schemeClr val="tx1"/>
            </a:solidFill>
            <a:miter lim="800000"/>
            <a:headEnd/>
            <a:tailEnd/>
          </a:ln>
          <a:effectLst/>
        </p:spPr>
      </p:pic>
      <p:pic>
        <p:nvPicPr>
          <p:cNvPr id="5124" name="Picture 4"/>
          <p:cNvPicPr>
            <a:picLocks noChangeAspect="1" noChangeArrowheads="1"/>
          </p:cNvPicPr>
          <p:nvPr/>
        </p:nvPicPr>
        <p:blipFill>
          <a:blip r:embed="rId9" cstate="email"/>
          <a:srcRect/>
          <a:stretch>
            <a:fillRect/>
          </a:stretch>
        </p:blipFill>
        <p:spPr bwMode="auto">
          <a:xfrm>
            <a:off x="3733800" y="990599"/>
            <a:ext cx="3429000" cy="2680855"/>
          </a:xfrm>
          <a:prstGeom prst="rect">
            <a:avLst/>
          </a:prstGeom>
          <a:noFill/>
          <a:ln w="9525">
            <a:solidFill>
              <a:schemeClr val="tx1"/>
            </a:solidFill>
            <a:miter lim="800000"/>
            <a:headEnd/>
            <a:tailEnd/>
          </a:ln>
          <a:effectLst/>
        </p:spPr>
      </p:pic>
      <p:pic>
        <p:nvPicPr>
          <p:cNvPr id="5125" name="Picture 5"/>
          <p:cNvPicPr>
            <a:picLocks noChangeAspect="1" noChangeArrowheads="1"/>
          </p:cNvPicPr>
          <p:nvPr/>
        </p:nvPicPr>
        <p:blipFill>
          <a:blip r:embed="rId10" cstate="email"/>
          <a:srcRect/>
          <a:stretch>
            <a:fillRect/>
          </a:stretch>
        </p:blipFill>
        <p:spPr bwMode="auto">
          <a:xfrm>
            <a:off x="5105400" y="990600"/>
            <a:ext cx="3540932" cy="2667000"/>
          </a:xfrm>
          <a:prstGeom prst="rect">
            <a:avLst/>
          </a:prstGeom>
          <a:noFill/>
          <a:ln w="9525">
            <a:solidFill>
              <a:schemeClr val="tx1"/>
            </a:solidFill>
            <a:miter lim="800000"/>
            <a:headEnd/>
            <a:tailEnd/>
          </a:ln>
          <a:effectLst/>
        </p:spPr>
      </p:pic>
      <p:pic>
        <p:nvPicPr>
          <p:cNvPr id="5129" name="Picture 9"/>
          <p:cNvPicPr>
            <a:picLocks noChangeAspect="1" noChangeArrowheads="1"/>
          </p:cNvPicPr>
          <p:nvPr/>
        </p:nvPicPr>
        <p:blipFill>
          <a:blip r:embed="rId11" cstate="email"/>
          <a:srcRect/>
          <a:stretch>
            <a:fillRect/>
          </a:stretch>
        </p:blipFill>
        <p:spPr bwMode="auto">
          <a:xfrm>
            <a:off x="5105400" y="2819400"/>
            <a:ext cx="3581400" cy="2590800"/>
          </a:xfrm>
          <a:prstGeom prst="rect">
            <a:avLst/>
          </a:prstGeom>
          <a:noFill/>
          <a:ln w="9525">
            <a:solidFill>
              <a:schemeClr val="tx1"/>
            </a:solidFill>
            <a:miter lim="800000"/>
            <a:headEnd/>
            <a:tailEnd/>
          </a:ln>
          <a:effectLst/>
        </p:spPr>
      </p:pic>
      <p:pic>
        <p:nvPicPr>
          <p:cNvPr id="5128" name="Picture 8"/>
          <p:cNvPicPr>
            <a:picLocks noChangeAspect="1" noChangeArrowheads="1"/>
          </p:cNvPicPr>
          <p:nvPr/>
        </p:nvPicPr>
        <p:blipFill>
          <a:blip r:embed="rId12" cstate="email"/>
          <a:srcRect/>
          <a:stretch>
            <a:fillRect/>
          </a:stretch>
        </p:blipFill>
        <p:spPr bwMode="auto">
          <a:xfrm>
            <a:off x="3733800" y="2819401"/>
            <a:ext cx="3352800" cy="2580198"/>
          </a:xfrm>
          <a:prstGeom prst="rect">
            <a:avLst/>
          </a:prstGeom>
          <a:noFill/>
          <a:ln w="9525">
            <a:solidFill>
              <a:schemeClr val="tx1"/>
            </a:solidFill>
            <a:miter lim="800000"/>
            <a:headEnd/>
            <a:tailEnd/>
          </a:ln>
          <a:effectLst/>
        </p:spPr>
      </p:pic>
      <p:pic>
        <p:nvPicPr>
          <p:cNvPr id="5127" name="Picture 7"/>
          <p:cNvPicPr>
            <a:picLocks noChangeAspect="1" noChangeArrowheads="1"/>
          </p:cNvPicPr>
          <p:nvPr/>
        </p:nvPicPr>
        <p:blipFill>
          <a:blip r:embed="rId13" cstate="email"/>
          <a:srcRect/>
          <a:stretch>
            <a:fillRect/>
          </a:stretch>
        </p:blipFill>
        <p:spPr bwMode="auto">
          <a:xfrm>
            <a:off x="1981200" y="2819400"/>
            <a:ext cx="3352800" cy="2580198"/>
          </a:xfrm>
          <a:prstGeom prst="rect">
            <a:avLst/>
          </a:prstGeom>
          <a:noFill/>
          <a:ln w="9525">
            <a:solidFill>
              <a:schemeClr val="tx1"/>
            </a:solidFill>
            <a:miter lim="800000"/>
            <a:headEnd/>
            <a:tailEnd/>
          </a:ln>
          <a:effectLst/>
        </p:spPr>
      </p:pic>
      <p:pic>
        <p:nvPicPr>
          <p:cNvPr id="5126" name="Picture 6"/>
          <p:cNvPicPr>
            <a:picLocks noChangeAspect="1" noChangeArrowheads="1"/>
          </p:cNvPicPr>
          <p:nvPr/>
        </p:nvPicPr>
        <p:blipFill>
          <a:blip r:embed="rId14" cstate="email"/>
          <a:srcRect/>
          <a:stretch>
            <a:fillRect/>
          </a:stretch>
        </p:blipFill>
        <p:spPr bwMode="auto">
          <a:xfrm>
            <a:off x="685800" y="2819400"/>
            <a:ext cx="3505200" cy="2590800"/>
          </a:xfrm>
          <a:prstGeom prst="rect">
            <a:avLst/>
          </a:prstGeom>
          <a:noFill/>
          <a:ln w="9525">
            <a:solidFill>
              <a:schemeClr val="tx1"/>
            </a:solidFill>
            <a:miter lim="800000"/>
            <a:headEnd/>
            <a:tailEnd/>
          </a:ln>
          <a:effectLst/>
        </p:spPr>
      </p:pic>
      <p:pic>
        <p:nvPicPr>
          <p:cNvPr id="5" name="Picture 4" descr="Copy of ASP Logo color-3_25 highCopy copy.png"/>
          <p:cNvPicPr>
            <a:picLocks noChangeAspect="1"/>
          </p:cNvPicPr>
          <p:nvPr/>
        </p:nvPicPr>
        <p:blipFill>
          <a:blip r:embed="rId15" cstate="email"/>
          <a:stretch>
            <a:fillRect/>
          </a:stretch>
        </p:blipFill>
        <p:spPr>
          <a:xfrm>
            <a:off x="7696200" y="4893799"/>
            <a:ext cx="1069088" cy="1735601"/>
          </a:xfrm>
          <a:prstGeom prst="rect">
            <a:avLst/>
          </a:prstGeom>
        </p:spPr>
      </p:pic>
      <p:pic>
        <p:nvPicPr>
          <p:cNvPr id="5130" name="Picture 10"/>
          <p:cNvPicPr>
            <a:picLocks noChangeAspect="1" noChangeArrowheads="1"/>
          </p:cNvPicPr>
          <p:nvPr/>
        </p:nvPicPr>
        <p:blipFill>
          <a:blip r:embed="rId16" cstate="email"/>
          <a:srcRect/>
          <a:stretch>
            <a:fillRect/>
          </a:stretch>
        </p:blipFill>
        <p:spPr bwMode="auto">
          <a:xfrm>
            <a:off x="685800" y="1676400"/>
            <a:ext cx="3505200" cy="2697480"/>
          </a:xfrm>
          <a:prstGeom prst="rect">
            <a:avLst/>
          </a:prstGeom>
          <a:noFill/>
          <a:ln w="9525">
            <a:solidFill>
              <a:schemeClr val="tx1"/>
            </a:solidFill>
            <a:miter lim="800000"/>
            <a:headEnd/>
            <a:tailEnd/>
          </a:ln>
          <a:effectLst/>
        </p:spPr>
      </p:pic>
      <p:pic>
        <p:nvPicPr>
          <p:cNvPr id="5131" name="Picture 11"/>
          <p:cNvPicPr>
            <a:picLocks noChangeAspect="1" noChangeArrowheads="1"/>
          </p:cNvPicPr>
          <p:nvPr/>
        </p:nvPicPr>
        <p:blipFill>
          <a:blip r:embed="rId17" cstate="email"/>
          <a:srcRect/>
          <a:stretch>
            <a:fillRect/>
          </a:stretch>
        </p:blipFill>
        <p:spPr bwMode="auto">
          <a:xfrm>
            <a:off x="2667000" y="1676400"/>
            <a:ext cx="3581400" cy="2697480"/>
          </a:xfrm>
          <a:prstGeom prst="rect">
            <a:avLst/>
          </a:prstGeom>
          <a:noFill/>
          <a:ln w="9525">
            <a:solidFill>
              <a:schemeClr val="tx1"/>
            </a:solidFill>
            <a:miter lim="800000"/>
            <a:headEnd/>
            <a:tailEnd/>
          </a:ln>
          <a:effectLst/>
        </p:spPr>
      </p:pic>
      <p:pic>
        <p:nvPicPr>
          <p:cNvPr id="5132" name="Picture 12"/>
          <p:cNvPicPr>
            <a:picLocks noChangeAspect="1" noChangeArrowheads="1"/>
          </p:cNvPicPr>
          <p:nvPr/>
        </p:nvPicPr>
        <p:blipFill>
          <a:blip r:embed="rId18" cstate="email"/>
          <a:srcRect/>
          <a:stretch>
            <a:fillRect/>
          </a:stretch>
        </p:blipFill>
        <p:spPr bwMode="auto">
          <a:xfrm>
            <a:off x="5105400" y="1676400"/>
            <a:ext cx="3581400" cy="2697480"/>
          </a:xfrm>
          <a:prstGeom prst="rect">
            <a:avLst/>
          </a:prstGeom>
          <a:noFill/>
          <a:ln w="9525">
            <a:solidFill>
              <a:schemeClr val="tx1"/>
            </a:solidFill>
            <a:miter lim="800000"/>
            <a:headEnd/>
            <a:tailEnd/>
          </a:ln>
          <a:effectLst/>
        </p:spPr>
      </p:pic>
      <p:pic>
        <p:nvPicPr>
          <p:cNvPr id="20" name="Picture 13"/>
          <p:cNvPicPr>
            <a:picLocks noChangeAspect="1" noChangeArrowheads="1"/>
          </p:cNvPicPr>
          <p:nvPr/>
        </p:nvPicPr>
        <p:blipFill>
          <a:blip r:embed="rId19" cstate="screen"/>
          <a:stretch>
            <a:fillRect/>
          </a:stretch>
        </p:blipFill>
        <p:spPr bwMode="auto">
          <a:xfrm>
            <a:off x="2066884" y="1046951"/>
            <a:ext cx="5238831" cy="4348230"/>
          </a:xfrm>
          <a:prstGeom prst="rect">
            <a:avLst/>
          </a:prstGeom>
          <a:blipFill>
            <a:blip r:embed="rId20" cstate="email"/>
            <a:stretch>
              <a:fillRect/>
            </a:stretch>
          </a:blipFill>
          <a:ln w="9525">
            <a:solidFill>
              <a:schemeClr val="tx1"/>
            </a:solidFill>
            <a:miter lim="800000"/>
            <a:headEnd/>
            <a:tailEnd/>
          </a:ln>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2000"/>
                                        <p:tgtEl>
                                          <p:spTgt spid="512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2000"/>
                                        <p:tgtEl>
                                          <p:spTgt spid="512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125"/>
                                        </p:tgtEl>
                                        <p:attrNameLst>
                                          <p:attrName>style.visibility</p:attrName>
                                        </p:attrNameLst>
                                      </p:cBhvr>
                                      <p:to>
                                        <p:strVal val="visible"/>
                                      </p:to>
                                    </p:set>
                                    <p:animEffect transition="in" filter="fade">
                                      <p:cBhvr>
                                        <p:cTn id="19" dur="2000"/>
                                        <p:tgtEl>
                                          <p:spTgt spid="5125"/>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129"/>
                                        </p:tgtEl>
                                        <p:attrNameLst>
                                          <p:attrName>style.visibility</p:attrName>
                                        </p:attrNameLst>
                                      </p:cBhvr>
                                      <p:to>
                                        <p:strVal val="visible"/>
                                      </p:to>
                                    </p:set>
                                    <p:animEffect transition="in" filter="fade">
                                      <p:cBhvr>
                                        <p:cTn id="23" dur="2000"/>
                                        <p:tgtEl>
                                          <p:spTgt spid="5129"/>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128"/>
                                        </p:tgtEl>
                                        <p:attrNameLst>
                                          <p:attrName>style.visibility</p:attrName>
                                        </p:attrNameLst>
                                      </p:cBhvr>
                                      <p:to>
                                        <p:strVal val="visible"/>
                                      </p:to>
                                    </p:set>
                                    <p:animEffect transition="in" filter="fade">
                                      <p:cBhvr>
                                        <p:cTn id="27" dur="2000"/>
                                        <p:tgtEl>
                                          <p:spTgt spid="5128"/>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127"/>
                                        </p:tgtEl>
                                        <p:attrNameLst>
                                          <p:attrName>style.visibility</p:attrName>
                                        </p:attrNameLst>
                                      </p:cBhvr>
                                      <p:to>
                                        <p:strVal val="visible"/>
                                      </p:to>
                                    </p:set>
                                    <p:animEffect transition="in" filter="fade">
                                      <p:cBhvr>
                                        <p:cTn id="31" dur="2000"/>
                                        <p:tgtEl>
                                          <p:spTgt spid="5127"/>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2000"/>
                                        <p:tgtEl>
                                          <p:spTgt spid="5126"/>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5130"/>
                                        </p:tgtEl>
                                        <p:attrNameLst>
                                          <p:attrName>style.visibility</p:attrName>
                                        </p:attrNameLst>
                                      </p:cBhvr>
                                      <p:to>
                                        <p:strVal val="visible"/>
                                      </p:to>
                                    </p:set>
                                    <p:animEffect transition="in" filter="fade">
                                      <p:cBhvr>
                                        <p:cTn id="39" dur="2000"/>
                                        <p:tgtEl>
                                          <p:spTgt spid="5130"/>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5131"/>
                                        </p:tgtEl>
                                        <p:attrNameLst>
                                          <p:attrName>style.visibility</p:attrName>
                                        </p:attrNameLst>
                                      </p:cBhvr>
                                      <p:to>
                                        <p:strVal val="visible"/>
                                      </p:to>
                                    </p:set>
                                    <p:animEffect transition="in" filter="fade">
                                      <p:cBhvr>
                                        <p:cTn id="43" dur="2000"/>
                                        <p:tgtEl>
                                          <p:spTgt spid="5131"/>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5132"/>
                                        </p:tgtEl>
                                        <p:attrNameLst>
                                          <p:attrName>style.visibility</p:attrName>
                                        </p:attrNameLst>
                                      </p:cBhvr>
                                      <p:to>
                                        <p:strVal val="visible"/>
                                      </p:to>
                                    </p:set>
                                    <p:animEffect transition="in" filter="fade">
                                      <p:cBhvr>
                                        <p:cTn id="47" dur="2000"/>
                                        <p:tgtEl>
                                          <p:spTgt spid="5132"/>
                                        </p:tgtEl>
                                      </p:cBhvr>
                                    </p:animEffect>
                                  </p:childTnLst>
                                </p:cTn>
                              </p:par>
                            </p:childTnLst>
                          </p:cTn>
                        </p:par>
                        <p:par>
                          <p:cTn id="48" fill="hold">
                            <p:stCondLst>
                              <p:cond delay="22000"/>
                            </p:stCondLst>
                            <p:childTnLst>
                              <p:par>
                                <p:cTn id="49" presetID="31" presetClass="entr" presetSubtype="0" fill="hold" nodeType="afterEffect">
                                  <p:stCondLst>
                                    <p:cond delay="0"/>
                                  </p:stCondLst>
                                  <p:iterate type="lt">
                                    <p:tmPct val="5000"/>
                                  </p:iterate>
                                  <p:childTnLst>
                                    <p:set>
                                      <p:cBhvr>
                                        <p:cTn id="50" dur="1" fill="hold">
                                          <p:stCondLst>
                                            <p:cond delay="0"/>
                                          </p:stCondLst>
                                        </p:cTn>
                                        <p:tgtEl>
                                          <p:spTgt spid="20"/>
                                        </p:tgtEl>
                                        <p:attrNameLst>
                                          <p:attrName>style.visibility</p:attrName>
                                        </p:attrNameLst>
                                      </p:cBhvr>
                                      <p:to>
                                        <p:strVal val="visible"/>
                                      </p:to>
                                    </p:set>
                                    <p:anim calcmode="lin" valueType="num">
                                      <p:cBhvr>
                                        <p:cTn id="51" dur="1000" fill="hold"/>
                                        <p:tgtEl>
                                          <p:spTgt spid="20"/>
                                        </p:tgtEl>
                                        <p:attrNameLst>
                                          <p:attrName>ppt_w</p:attrName>
                                        </p:attrNameLst>
                                      </p:cBhvr>
                                      <p:tavLst>
                                        <p:tav tm="0">
                                          <p:val>
                                            <p:fltVal val="0"/>
                                          </p:val>
                                        </p:tav>
                                        <p:tav tm="100000">
                                          <p:val>
                                            <p:strVal val="#ppt_w"/>
                                          </p:val>
                                        </p:tav>
                                      </p:tavLst>
                                    </p:anim>
                                    <p:anim calcmode="lin" valueType="num">
                                      <p:cBhvr>
                                        <p:cTn id="52" dur="1000" fill="hold"/>
                                        <p:tgtEl>
                                          <p:spTgt spid="20"/>
                                        </p:tgtEl>
                                        <p:attrNameLst>
                                          <p:attrName>ppt_h</p:attrName>
                                        </p:attrNameLst>
                                      </p:cBhvr>
                                      <p:tavLst>
                                        <p:tav tm="0">
                                          <p:val>
                                            <p:fltVal val="0"/>
                                          </p:val>
                                        </p:tav>
                                        <p:tav tm="100000">
                                          <p:val>
                                            <p:strVal val="#ppt_h"/>
                                          </p:val>
                                        </p:tav>
                                      </p:tavLst>
                                    </p:anim>
                                    <p:anim calcmode="lin" valueType="num">
                                      <p:cBhvr>
                                        <p:cTn id="53" dur="1000" fill="hold"/>
                                        <p:tgtEl>
                                          <p:spTgt spid="20"/>
                                        </p:tgtEl>
                                        <p:attrNameLst>
                                          <p:attrName>style.rotation</p:attrName>
                                        </p:attrNameLst>
                                      </p:cBhvr>
                                      <p:tavLst>
                                        <p:tav tm="0">
                                          <p:val>
                                            <p:fltVal val="90"/>
                                          </p:val>
                                        </p:tav>
                                        <p:tav tm="100000">
                                          <p:val>
                                            <p:fltVal val="0"/>
                                          </p:val>
                                        </p:tav>
                                      </p:tavLst>
                                    </p:anim>
                                    <p:animEffect transition="in" filter="fade">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p:cNvSpPr>
            <a:spLocks noGrp="1"/>
          </p:cNvSpPr>
          <p:nvPr>
            <p:ph type="ctrTitle"/>
          </p:nvPr>
        </p:nvSpPr>
        <p:spPr>
          <a:xfrm>
            <a:off x="457200" y="304800"/>
            <a:ext cx="7772400" cy="1975104"/>
          </a:xfrm>
        </p:spPr>
        <p:txBody>
          <a:bodyPr/>
          <a:lstStyle/>
          <a:p>
            <a:r>
              <a:rPr lang="en-US" sz="3200" cap="none" dirty="0" err="1" smtClean="0">
                <a:solidFill>
                  <a:schemeClr val="tx1">
                    <a:lumMod val="85000"/>
                  </a:schemeClr>
                </a:solidFill>
                <a:effectLst/>
                <a:latin typeface="Arial" pitchFamily="34" charset="0"/>
                <a:cs typeface="Arial" pitchFamily="34" charset="0"/>
              </a:rPr>
              <a:t>iPhone</a:t>
            </a:r>
            <a:r>
              <a:rPr lang="en-US" sz="3200" cap="none" dirty="0" smtClean="0">
                <a:solidFill>
                  <a:schemeClr val="tx1">
                    <a:lumMod val="85000"/>
                  </a:schemeClr>
                </a:solidFill>
                <a:effectLst/>
                <a:latin typeface="Arial" pitchFamily="34" charset="0"/>
                <a:cs typeface="Arial" pitchFamily="34" charset="0"/>
              </a:rPr>
              <a:t> and </a:t>
            </a:r>
            <a:br>
              <a:rPr lang="en-US" sz="3200" cap="none" dirty="0" smtClean="0">
                <a:solidFill>
                  <a:schemeClr val="tx1">
                    <a:lumMod val="85000"/>
                  </a:schemeClr>
                </a:solidFill>
                <a:effectLst/>
                <a:latin typeface="Arial" pitchFamily="34" charset="0"/>
                <a:cs typeface="Arial" pitchFamily="34" charset="0"/>
              </a:rPr>
            </a:br>
            <a:r>
              <a:rPr lang="en-US" sz="3200" cap="none" dirty="0" smtClean="0">
                <a:solidFill>
                  <a:schemeClr val="tx1">
                    <a:lumMod val="85000"/>
                  </a:schemeClr>
                </a:solidFill>
                <a:effectLst/>
                <a:latin typeface="Arial" pitchFamily="34" charset="0"/>
                <a:cs typeface="Arial" pitchFamily="34" charset="0"/>
              </a:rPr>
              <a:t>Android Apps</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2" name="Rectangle 11"/>
          <p:cNvSpPr>
            <a:spLocks noChangeArrowheads="1"/>
          </p:cNvSpPr>
          <p:nvPr/>
        </p:nvSpPr>
        <p:spPr bwMode="auto">
          <a:xfrm>
            <a:off x="3352800" y="304800"/>
            <a:ext cx="5486400" cy="5324535"/>
          </a:xfrm>
          <a:prstGeom prst="rect">
            <a:avLst/>
          </a:prstGeom>
          <a:noFill/>
          <a:ln w="3175">
            <a:noFill/>
            <a:miter lim="800000"/>
            <a:headEnd/>
            <a:tailEnd/>
          </a:ln>
        </p:spPr>
        <p:txBody>
          <a:bodyPr wrap="square">
            <a:spAutoFit/>
          </a:bodyPr>
          <a:lstStyle/>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Quick access to park information</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Quick search based on location, type of park 	and trail types</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Park programs listed for the next two weeks 	for each park</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Quick dial from your </a:t>
            </a:r>
            <a:r>
              <a:rPr lang="en-US" sz="2000" dirty="0" err="1" smtClean="0">
                <a:solidFill>
                  <a:schemeClr val="tx1">
                    <a:lumMod val="95000"/>
                  </a:schemeClr>
                </a:solidFill>
                <a:latin typeface="Arial" pitchFamily="34" charset="0"/>
                <a:cs typeface="Arial" pitchFamily="34" charset="0"/>
              </a:rPr>
              <a:t>iPhone</a:t>
            </a:r>
            <a:r>
              <a:rPr lang="en-US" sz="2000" dirty="0" smtClean="0">
                <a:solidFill>
                  <a:schemeClr val="tx1">
                    <a:lumMod val="95000"/>
                  </a:schemeClr>
                </a:solidFill>
                <a:latin typeface="Arial" pitchFamily="34" charset="0"/>
                <a:cs typeface="Arial" pitchFamily="34" charset="0"/>
              </a:rPr>
              <a:t> or Android to</a:t>
            </a:r>
          </a:p>
          <a:p>
            <a:pPr lvl="0">
              <a:tabLst>
                <a:tab pos="344488" algn="l"/>
              </a:tabLst>
            </a:pPr>
            <a:r>
              <a:rPr lang="en-US" sz="2000" dirty="0" smtClean="0">
                <a:solidFill>
                  <a:schemeClr val="tx1">
                    <a:lumMod val="95000"/>
                  </a:schemeClr>
                </a:solidFill>
                <a:latin typeface="Arial" pitchFamily="34" charset="0"/>
                <a:cs typeface="Arial" pitchFamily="34" charset="0"/>
              </a:rPr>
              <a:t>     contact the park</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Special notices letting you know of closed</a:t>
            </a:r>
          </a:p>
          <a:p>
            <a:pPr lvl="0">
              <a:tabLst>
                <a:tab pos="344488" algn="l"/>
              </a:tabLst>
            </a:pPr>
            <a:r>
              <a:rPr lang="en-US" sz="2000" dirty="0" smtClean="0">
                <a:solidFill>
                  <a:schemeClr val="tx1">
                    <a:lumMod val="95000"/>
                  </a:schemeClr>
                </a:solidFill>
                <a:latin typeface="Arial" pitchFamily="34" charset="0"/>
                <a:cs typeface="Arial" pitchFamily="34" charset="0"/>
              </a:rPr>
              <a:t>     areas or other news concerning visitors</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Find the closest state park or state park trail</a:t>
            </a:r>
          </a:p>
          <a:p>
            <a:pPr lvl="0">
              <a:tabLst>
                <a:tab pos="344488" algn="l"/>
              </a:tabLst>
            </a:pPr>
            <a:r>
              <a:rPr lang="en-US" sz="2000" dirty="0" smtClean="0">
                <a:solidFill>
                  <a:schemeClr val="tx1">
                    <a:lumMod val="95000"/>
                  </a:schemeClr>
                </a:solidFill>
                <a:latin typeface="Arial" pitchFamily="34" charset="0"/>
                <a:cs typeface="Arial" pitchFamily="34" charset="0"/>
              </a:rPr>
              <a:t>     to a city you will be visiting </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Maps giving you directions to the park</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Share your state park destination with your 	</a:t>
            </a:r>
            <a:r>
              <a:rPr lang="en-US" sz="2000" dirty="0" err="1" smtClean="0">
                <a:solidFill>
                  <a:schemeClr val="tx1">
                    <a:lumMod val="95000"/>
                  </a:schemeClr>
                </a:solidFill>
                <a:latin typeface="Arial" pitchFamily="34" charset="0"/>
                <a:cs typeface="Arial" pitchFamily="34" charset="0"/>
              </a:rPr>
              <a:t>Facebook</a:t>
            </a:r>
            <a:r>
              <a:rPr lang="en-US" sz="2000" dirty="0" smtClean="0">
                <a:solidFill>
                  <a:schemeClr val="tx1">
                    <a:lumMod val="95000"/>
                  </a:schemeClr>
                </a:solidFill>
                <a:latin typeface="Arial" pitchFamily="34" charset="0"/>
                <a:cs typeface="Arial" pitchFamily="34" charset="0"/>
              </a:rPr>
              <a:t> and Twitter friends</a:t>
            </a:r>
          </a:p>
          <a:p>
            <a:pPr lvl="0">
              <a:buFont typeface="Arial" pitchFamily="34" charset="0"/>
              <a:buChar char="•"/>
              <a:tabLst>
                <a:tab pos="344488" algn="l"/>
              </a:tabLst>
            </a:pPr>
            <a:r>
              <a:rPr lang="en-US" sz="2000" dirty="0" smtClean="0">
                <a:solidFill>
                  <a:schemeClr val="tx1">
                    <a:lumMod val="95000"/>
                  </a:schemeClr>
                </a:solidFill>
                <a:latin typeface="Arial" pitchFamily="34" charset="0"/>
                <a:cs typeface="Arial" pitchFamily="34" charset="0"/>
              </a:rPr>
              <a:t> Plan to hike a trail? Before going you can </a:t>
            </a:r>
          </a:p>
          <a:p>
            <a:pPr lvl="0">
              <a:tabLst>
                <a:tab pos="344488" algn="l"/>
              </a:tabLst>
            </a:pPr>
            <a:r>
              <a:rPr lang="en-US" sz="2000" dirty="0" smtClean="0">
                <a:solidFill>
                  <a:schemeClr val="tx1">
                    <a:lumMod val="95000"/>
                  </a:schemeClr>
                </a:solidFill>
                <a:latin typeface="Arial" pitchFamily="34" charset="0"/>
                <a:cs typeface="Arial" pitchFamily="34" charset="0"/>
              </a:rPr>
              <a:t>     e-mail your friends to let them know </a:t>
            </a:r>
          </a:p>
          <a:p>
            <a:pPr lvl="0">
              <a:tabLst>
                <a:tab pos="344488" algn="l"/>
              </a:tabLst>
            </a:pPr>
            <a:r>
              <a:rPr lang="en-US" sz="2000" dirty="0" smtClean="0">
                <a:solidFill>
                  <a:schemeClr val="tx1">
                    <a:lumMod val="95000"/>
                  </a:schemeClr>
                </a:solidFill>
                <a:latin typeface="Arial" pitchFamily="34" charset="0"/>
                <a:cs typeface="Arial" pitchFamily="34" charset="0"/>
              </a:rPr>
              <a:t>     your plans</a:t>
            </a:r>
          </a:p>
        </p:txBody>
      </p:sp>
      <p:sp>
        <p:nvSpPr>
          <p:cNvPr id="11" name="Rounded Rectangle 10"/>
          <p:cNvSpPr/>
          <p:nvPr/>
        </p:nvSpPr>
        <p:spPr>
          <a:xfrm>
            <a:off x="609600" y="1524000"/>
            <a:ext cx="2133600" cy="3962400"/>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phone3g_frame.jpg"/>
          <p:cNvPicPr>
            <a:picLocks noChangeAspect="1"/>
          </p:cNvPicPr>
          <p:nvPr/>
        </p:nvPicPr>
        <p:blipFill>
          <a:blip r:embed="rId8">
            <a:clrChange>
              <a:clrFrom>
                <a:srgbClr val="FFFFFF"/>
              </a:clrFrom>
              <a:clrTo>
                <a:srgbClr val="FFFFFF">
                  <a:alpha val="0"/>
                </a:srgbClr>
              </a:clrTo>
            </a:clrChange>
          </a:blip>
          <a:stretch>
            <a:fillRect/>
          </a:stretch>
        </p:blipFill>
        <p:spPr>
          <a:xfrm>
            <a:off x="762000" y="1769097"/>
            <a:ext cx="1828800" cy="3412503"/>
          </a:xfrm>
          <a:prstGeom prst="rect">
            <a:avLst/>
          </a:prstGeom>
        </p:spPr>
      </p:pic>
    </p:spTree>
  </p:cSld>
  <p:clrMapOvr>
    <a:masterClrMapping/>
  </p:clrMapOvr>
  <p:transition spd="med">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14" name="Rounded Rectangle 13"/>
          <p:cNvSpPr/>
          <p:nvPr/>
        </p:nvSpPr>
        <p:spPr>
          <a:xfrm>
            <a:off x="304800" y="990600"/>
            <a:ext cx="2895600" cy="4572000"/>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p:cNvSpPr>
            <a:spLocks noGrp="1"/>
          </p:cNvSpPr>
          <p:nvPr>
            <p:ph type="ctrTitle"/>
          </p:nvPr>
        </p:nvSpPr>
        <p:spPr>
          <a:xfrm>
            <a:off x="457200" y="304800"/>
            <a:ext cx="7772400" cy="1975104"/>
          </a:xfrm>
        </p:spPr>
        <p:txBody>
          <a:bodyPr/>
          <a:lstStyle/>
          <a:p>
            <a:r>
              <a:rPr lang="en-US" sz="3200" cap="none" dirty="0" smtClean="0">
                <a:solidFill>
                  <a:schemeClr val="tx1">
                    <a:lumMod val="85000"/>
                  </a:schemeClr>
                </a:solidFill>
                <a:effectLst/>
                <a:latin typeface="Arial" pitchFamily="34" charset="0"/>
                <a:cs typeface="Arial" pitchFamily="34" charset="0"/>
              </a:rPr>
              <a:t>Mobile Website</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2" name="Rectangle 11"/>
          <p:cNvSpPr>
            <a:spLocks noChangeArrowheads="1"/>
          </p:cNvSpPr>
          <p:nvPr/>
        </p:nvSpPr>
        <p:spPr bwMode="auto">
          <a:xfrm>
            <a:off x="3733800" y="1066800"/>
            <a:ext cx="4038600" cy="4154984"/>
          </a:xfrm>
          <a:prstGeom prst="rect">
            <a:avLst/>
          </a:prstGeom>
          <a:noFill/>
          <a:ln w="3175">
            <a:noFill/>
            <a:miter lim="800000"/>
            <a:headEnd/>
            <a:tailEnd/>
          </a:ln>
        </p:spPr>
        <p:txBody>
          <a:bodyPr wrap="square">
            <a:spAutoFit/>
          </a:bodyPr>
          <a:lstStyle/>
          <a:p>
            <a:r>
              <a:rPr lang="en-US" sz="2400" dirty="0" smtClean="0">
                <a:solidFill>
                  <a:schemeClr val="tx1">
                    <a:lumMod val="95000"/>
                  </a:schemeClr>
                </a:solidFill>
                <a:latin typeface="Arial" pitchFamily="34" charset="0"/>
                <a:cs typeface="Arial" pitchFamily="34" charset="0"/>
              </a:rPr>
              <a:t>Launching this month, </a:t>
            </a:r>
          </a:p>
          <a:p>
            <a:r>
              <a:rPr lang="en-US" sz="2400" dirty="0" smtClean="0">
                <a:solidFill>
                  <a:schemeClr val="tx1">
                    <a:lumMod val="95000"/>
                  </a:schemeClr>
                </a:solidFill>
                <a:latin typeface="Arial" pitchFamily="34" charset="0"/>
                <a:cs typeface="Arial" pitchFamily="34" charset="0"/>
              </a:rPr>
              <a:t>our mobile website will </a:t>
            </a:r>
          </a:p>
          <a:p>
            <a:r>
              <a:rPr lang="en-US" sz="2400" dirty="0" smtClean="0">
                <a:solidFill>
                  <a:schemeClr val="tx1">
                    <a:lumMod val="95000"/>
                  </a:schemeClr>
                </a:solidFill>
                <a:latin typeface="Arial" pitchFamily="34" charset="0"/>
                <a:cs typeface="Arial" pitchFamily="34" charset="0"/>
              </a:rPr>
              <a:t>allow users of mobile devices (phones and tablets) to easily access </a:t>
            </a:r>
          </a:p>
          <a:p>
            <a:r>
              <a:rPr lang="en-US" sz="2400" dirty="0" smtClean="0">
                <a:solidFill>
                  <a:schemeClr val="tx1">
                    <a:lumMod val="95000"/>
                  </a:schemeClr>
                </a:solidFill>
                <a:latin typeface="Arial" pitchFamily="34" charset="0"/>
                <a:cs typeface="Arial" pitchFamily="34" charset="0"/>
              </a:rPr>
              <a:t>the major functions of the Arkansas State Parks website, including finding parks, trails, overnight accommodations, and </a:t>
            </a:r>
          </a:p>
          <a:p>
            <a:r>
              <a:rPr lang="en-US" sz="2400" dirty="0" smtClean="0">
                <a:solidFill>
                  <a:schemeClr val="tx1">
                    <a:lumMod val="95000"/>
                  </a:schemeClr>
                </a:solidFill>
                <a:latin typeface="Arial" pitchFamily="34" charset="0"/>
                <a:cs typeface="Arial" pitchFamily="34" charset="0"/>
              </a:rPr>
              <a:t>park programs.</a:t>
            </a:r>
            <a:endParaRPr lang="en-US" sz="2400" dirty="0">
              <a:solidFill>
                <a:schemeClr val="tx1">
                  <a:lumMod val="95000"/>
                </a:schemeClr>
              </a:solidFill>
              <a:latin typeface="Arial" pitchFamily="34" charset="0"/>
              <a:cs typeface="Arial" pitchFamily="34" charset="0"/>
            </a:endParaRPr>
          </a:p>
        </p:txBody>
      </p:sp>
      <p:pic>
        <p:nvPicPr>
          <p:cNvPr id="156674" name="Picture 2" descr="C:\Users\joan.ellison\AppData\Local\Microsoft\Windows\Temporary Internet Files\Content.Outlook\OHD00GWM\Mobile Website.jpg"/>
          <p:cNvPicPr>
            <a:picLocks noChangeAspect="1" noChangeArrowheads="1"/>
          </p:cNvPicPr>
          <p:nvPr/>
        </p:nvPicPr>
        <p:blipFill>
          <a:blip r:embed="rId8"/>
          <a:srcRect/>
          <a:stretch>
            <a:fillRect/>
          </a:stretch>
        </p:blipFill>
        <p:spPr bwMode="auto">
          <a:xfrm>
            <a:off x="533400" y="1219200"/>
            <a:ext cx="2369753" cy="4114800"/>
          </a:xfrm>
          <a:prstGeom prst="roundRect">
            <a:avLst/>
          </a:prstGeom>
          <a:noFill/>
        </p:spPr>
      </p:pic>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533400" y="914400"/>
            <a:ext cx="7086600" cy="5715000"/>
          </a:xfrm>
          <a:prstGeom prst="rect">
            <a:avLst/>
          </a:prstGeom>
          <a:solidFill>
            <a:schemeClr val="bg2">
              <a:lumMod val="85000"/>
              <a:lumOff val="15000"/>
            </a:schemeClr>
          </a:solidFill>
          <a:ln>
            <a:solidFill>
              <a:srgbClr val="F3C0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
        <p:nvSpPr>
          <p:cNvPr id="7" name="Rectangle 6"/>
          <p:cNvSpPr/>
          <p:nvPr/>
        </p:nvSpPr>
        <p:spPr>
          <a:xfrm>
            <a:off x="533400" y="304800"/>
            <a:ext cx="4722127" cy="646331"/>
          </a:xfrm>
          <a:prstGeom prst="rect">
            <a:avLst/>
          </a:prstGeom>
          <a:noFill/>
        </p:spPr>
        <p:txBody>
          <a:bodyPr wrap="none" lIns="91440" tIns="45720" rIns="91440" bIns="45720">
            <a:spAutoFit/>
          </a:bodyPr>
          <a:lstStyle/>
          <a:p>
            <a:pPr algn="ctr"/>
            <a:r>
              <a:rPr lang="en-US" sz="3600" b="1" cap="none" dirty="0" smtClean="0">
                <a:ln w="17780" cmpd="sng">
                  <a:noFill/>
                  <a:prstDash val="solid"/>
                  <a:miter lim="800000"/>
                </a:ln>
                <a:solidFill>
                  <a:srgbClr val="FFC000"/>
                </a:solidFill>
                <a:effectLst>
                  <a:outerShdw blurRad="38100" dist="38100" dir="2700000" algn="tl">
                    <a:srgbClr val="000000">
                      <a:alpha val="43137"/>
                    </a:srgbClr>
                  </a:outerShdw>
                </a:effectLst>
                <a:latin typeface="Trebuchet MS" pitchFamily="34" charset="0"/>
              </a:rPr>
              <a:t> </a:t>
            </a:r>
            <a:r>
              <a:rPr lang="en-US" sz="36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rPr>
              <a:t>Arkansas State Parks</a:t>
            </a:r>
            <a:endParaRPr lang="en-US" sz="36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Trebuchet MS" pitchFamily="34" charset="0"/>
            </a:endParaRPr>
          </a:p>
        </p:txBody>
      </p:sp>
      <p:graphicFrame>
        <p:nvGraphicFramePr>
          <p:cNvPr id="1027" name="Object 3"/>
          <p:cNvGraphicFramePr>
            <a:graphicFrameLocks noChangeAspect="1"/>
          </p:cNvGraphicFramePr>
          <p:nvPr/>
        </p:nvGraphicFramePr>
        <p:xfrm>
          <a:off x="721659" y="1143000"/>
          <a:ext cx="6745941" cy="5334000"/>
        </p:xfrm>
        <a:graphic>
          <a:graphicData uri="http://schemas.openxmlformats.org/presentationml/2006/ole">
            <p:oleObj spid="_x0000_s1027" name="Acrobat Document" r:id="rId5" imgW="7372114" imgH="5829194" progId="AcroExch.Document.7">
              <p:embed/>
            </p:oleObj>
          </a:graphicData>
        </a:graphic>
      </p:graphicFrame>
      <p:sp>
        <p:nvSpPr>
          <p:cNvPr id="8" name="TextBox 7"/>
          <p:cNvSpPr txBox="1"/>
          <p:nvPr/>
        </p:nvSpPr>
        <p:spPr>
          <a:xfrm>
            <a:off x="4953000" y="5269468"/>
            <a:ext cx="1723549" cy="369332"/>
          </a:xfrm>
          <a:prstGeom prst="rect">
            <a:avLst/>
          </a:prstGeom>
          <a:noFill/>
        </p:spPr>
        <p:txBody>
          <a:bodyPr wrap="none" rtlCol="0">
            <a:spAutoFit/>
          </a:bodyPr>
          <a:lstStyle/>
          <a:p>
            <a:r>
              <a:rPr lang="en-US" b="1" dirty="0" smtClean="0">
                <a:solidFill>
                  <a:schemeClr val="bg1"/>
                </a:solidFill>
                <a:latin typeface="Arial" pitchFamily="34" charset="0"/>
                <a:cs typeface="Arial" pitchFamily="34" charset="0"/>
              </a:rPr>
              <a:t>52 state parks</a:t>
            </a:r>
            <a:endParaRPr lang="en-US" b="1" dirty="0">
              <a:solidFill>
                <a:schemeClr val="bg1"/>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7"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p:cNvSpPr>
            <a:spLocks noGrp="1"/>
          </p:cNvSpPr>
          <p:nvPr>
            <p:ph type="ctrTitle"/>
          </p:nvPr>
        </p:nvSpPr>
        <p:spPr>
          <a:xfrm>
            <a:off x="381000" y="310896"/>
            <a:ext cx="7772400" cy="1975104"/>
          </a:xfrm>
        </p:spPr>
        <p:txBody>
          <a:bodyPr/>
          <a:lstStyle/>
          <a:p>
            <a:r>
              <a:rPr lang="en-US" sz="3200" cap="none" dirty="0" smtClean="0">
                <a:solidFill>
                  <a:schemeClr val="tx1">
                    <a:lumMod val="85000"/>
                  </a:schemeClr>
                </a:solidFill>
                <a:effectLst/>
                <a:latin typeface="Arial" pitchFamily="34" charset="0"/>
                <a:cs typeface="Arial" pitchFamily="34" charset="0"/>
              </a:rPr>
              <a:t>Social Media</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8" cstate="email"/>
          <a:stretch>
            <a:fillRect/>
          </a:stretch>
        </p:blipFill>
        <p:spPr>
          <a:xfrm>
            <a:off x="7696200" y="4893799"/>
            <a:ext cx="1069088" cy="1735601"/>
          </a:xfrm>
          <a:prstGeom prst="rect">
            <a:avLst/>
          </a:prstGeom>
        </p:spPr>
      </p:pic>
      <p:sp>
        <p:nvSpPr>
          <p:cNvPr id="11" name="Rectangle 3"/>
          <p:cNvSpPr txBox="1">
            <a:spLocks noChangeArrowheads="1"/>
          </p:cNvSpPr>
          <p:nvPr/>
        </p:nvSpPr>
        <p:spPr bwMode="auto">
          <a:xfrm>
            <a:off x="228600" y="1066800"/>
            <a:ext cx="7086600" cy="4525963"/>
          </a:xfrm>
          <a:prstGeom prst="rect">
            <a:avLst/>
          </a:prstGeom>
          <a:ln>
            <a:miter lim="800000"/>
            <a:headEnd/>
            <a:tailEnd/>
          </a:ln>
        </p:spPr>
        <p:txBody>
          <a:bodyPr vert="horz" wrap="square" lIns="91440" tIns="45720" rIns="91440" bIns="45720"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4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1-888-AT-PARKS (1-888-287-2757)</a:t>
            </a: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endParaRPr kumimoji="0" lang="en-US" sz="2400" b="1" i="0" u="none" strike="noStrike" kern="1200" cap="none" spc="0" normalizeH="0" baseline="0" noProof="0" dirty="0" smtClean="0">
              <a:ln>
                <a:noFill/>
              </a:ln>
              <a:effectLst>
                <a:outerShdw blurRad="38100" dist="38100" dir="2700000" algn="tl">
                  <a:srgbClr val="000000">
                    <a:alpha val="43137"/>
                  </a:srgbClr>
                </a:outerShdw>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4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www.ArkansasStateParks.com – </a:t>
            </a:r>
          </a:p>
          <a:p>
            <a:pPr marL="0" marR="0" lvl="0" indent="0" algn="r" defTabSz="914400" rtl="0" eaLnBrk="1" fontAlgn="auto" latinLnBrk="0" hangingPunct="1">
              <a:lnSpc>
                <a:spcPct val="80000"/>
              </a:lnSpc>
              <a:spcBef>
                <a:spcPts val="0"/>
              </a:spcBef>
              <a:spcAft>
                <a:spcPts val="0"/>
              </a:spcAft>
              <a:buClr>
                <a:schemeClr val="tx2"/>
              </a:buClr>
              <a:buSzPct val="95000"/>
              <a:buFontTx/>
              <a:buNone/>
              <a:tabLst/>
              <a:defRPr/>
            </a:pPr>
            <a:r>
              <a:rPr kumimoji="0" lang="en-US" sz="24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	</a:t>
            </a:r>
            <a:r>
              <a:rPr lang="en-US" sz="2400" b="1" dirty="0" smtClean="0">
                <a:solidFill>
                  <a:schemeClr val="tx1">
                    <a:lumMod val="95000"/>
                  </a:schemeClr>
                </a:solidFill>
                <a:effectLst>
                  <a:outerShdw blurRad="38100" dist="38100" dir="2700000" algn="tl">
                    <a:srgbClr val="000000">
                      <a:alpha val="43137"/>
                    </a:srgbClr>
                  </a:outerShdw>
                </a:effectLst>
                <a:latin typeface="Arial" pitchFamily="34" charset="0"/>
                <a:cs typeface="Arial" pitchFamily="34" charset="0"/>
              </a:rPr>
              <a:t>  </a:t>
            </a:r>
            <a:r>
              <a:rPr kumimoji="0" lang="en-US" sz="24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and 11 other State Park websites</a:t>
            </a:r>
          </a:p>
          <a:p>
            <a:pPr marL="0" marR="0" lvl="0" indent="0" algn="l"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en-US" sz="24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Social Media Sites -</a:t>
            </a:r>
          </a:p>
          <a:p>
            <a:pPr marL="457200" marR="0" lvl="1" indent="0" algn="r" defTabSz="914400" rtl="0" eaLnBrk="1" fontAlgn="auto" latinLnBrk="0" hangingPunct="1">
              <a:lnSpc>
                <a:spcPct val="150000"/>
              </a:lnSpc>
              <a:spcBef>
                <a:spcPct val="20000"/>
              </a:spcBef>
              <a:spcAft>
                <a:spcPts val="0"/>
              </a:spcAft>
              <a:buClr>
                <a:schemeClr val="accent2"/>
              </a:buClr>
              <a:buSzPct val="90000"/>
              <a:buFont typeface="High Tower Text" pitchFamily="18" charset="0"/>
              <a:buChar char=" "/>
              <a:tabLst/>
              <a:defRPr/>
            </a:pPr>
            <a:r>
              <a:rPr kumimoji="0" lang="en-US" sz="20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www.twitter.com/ARStatePark </a:t>
            </a:r>
            <a:r>
              <a:rPr kumimoji="0" lang="en-US" sz="16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(Twitter)</a:t>
            </a:r>
          </a:p>
          <a:p>
            <a:pPr marL="457200" marR="0" lvl="1" indent="0" algn="r" defTabSz="914400" rtl="0" eaLnBrk="1" fontAlgn="auto" latinLnBrk="0" hangingPunct="1">
              <a:lnSpc>
                <a:spcPct val="150000"/>
              </a:lnSpc>
              <a:spcBef>
                <a:spcPct val="20000"/>
              </a:spcBef>
              <a:spcAft>
                <a:spcPts val="0"/>
              </a:spcAft>
              <a:buClr>
                <a:schemeClr val="accent2"/>
              </a:buClr>
              <a:buSzPct val="90000"/>
              <a:buFontTx/>
              <a:buNone/>
              <a:tabLst/>
              <a:defRPr/>
            </a:pPr>
            <a:r>
              <a:rPr kumimoji="0" lang="en-US" sz="20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www.facebook.com/StateParksofArkansas </a:t>
            </a:r>
            <a:r>
              <a:rPr kumimoji="0" lang="en-US" sz="16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a:t>
            </a:r>
            <a:r>
              <a:rPr kumimoji="0" lang="en-US" sz="1600" b="1" i="0" u="none" strike="noStrike" kern="1200" cap="none" spc="0" normalizeH="0" baseline="0" noProof="0" dirty="0" err="1"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Facebook</a:t>
            </a:r>
            <a:r>
              <a:rPr kumimoji="0" lang="en-US" sz="16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a:t>
            </a:r>
          </a:p>
          <a:p>
            <a:pPr marL="457200" marR="0" lvl="1" indent="0" algn="r" defTabSz="914400" rtl="0" eaLnBrk="1" fontAlgn="auto" latinLnBrk="0" hangingPunct="1">
              <a:lnSpc>
                <a:spcPct val="150000"/>
              </a:lnSpc>
              <a:spcBef>
                <a:spcPct val="20000"/>
              </a:spcBef>
              <a:spcAft>
                <a:spcPts val="0"/>
              </a:spcAft>
              <a:buClr>
                <a:schemeClr val="accent2"/>
              </a:buClr>
              <a:buSzPct val="90000"/>
              <a:tabLst/>
              <a:defRPr/>
            </a:pPr>
            <a:r>
              <a:rPr kumimoji="0" lang="en-US" sz="20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www.YouTube.com/ArkansasStateParks </a:t>
            </a:r>
            <a:r>
              <a:rPr kumimoji="0" lang="en-US" sz="1600" b="1" i="0" u="none" strike="noStrike" kern="1200" cap="none" spc="0" normalizeH="0" baseline="0" noProof="0" dirty="0" smtClean="0">
                <a:ln>
                  <a:noFill/>
                </a:ln>
                <a:solidFill>
                  <a:schemeClr val="tx1">
                    <a:lumMod val="95000"/>
                  </a:schemeClr>
                </a:solidFill>
                <a:effectLst>
                  <a:outerShdw blurRad="38100" dist="38100" dir="2700000" algn="tl">
                    <a:srgbClr val="000000">
                      <a:alpha val="43137"/>
                    </a:srgbClr>
                  </a:outerShdw>
                </a:effectLst>
                <a:uLnTx/>
                <a:uFillTx/>
                <a:latin typeface="Arial" pitchFamily="34" charset="0"/>
                <a:cs typeface="Arial" pitchFamily="34" charset="0"/>
              </a:rPr>
              <a:t>(You Tube)</a:t>
            </a:r>
          </a:p>
        </p:txBody>
      </p:sp>
      <p:pic>
        <p:nvPicPr>
          <p:cNvPr id="13" name="Picture 7" descr="youtube_logo">
            <a:hlinkClick r:id="rId9"/>
          </p:cNvPr>
          <p:cNvPicPr>
            <a:picLocks noChangeAspect="1" noChangeArrowheads="1"/>
          </p:cNvPicPr>
          <p:nvPr/>
        </p:nvPicPr>
        <p:blipFill>
          <a:blip r:embed="rId10"/>
          <a:srcRect/>
          <a:stretch>
            <a:fillRect/>
          </a:stretch>
        </p:blipFill>
        <p:spPr bwMode="auto">
          <a:xfrm>
            <a:off x="7543800" y="4267200"/>
            <a:ext cx="1371600" cy="576263"/>
          </a:xfrm>
          <a:prstGeom prst="rect">
            <a:avLst/>
          </a:prstGeom>
          <a:noFill/>
          <a:ln w="12700">
            <a:solidFill>
              <a:srgbClr val="000000"/>
            </a:solidFill>
            <a:miter lim="800000"/>
            <a:headEnd/>
            <a:tailEnd/>
          </a:ln>
        </p:spPr>
      </p:pic>
      <p:pic>
        <p:nvPicPr>
          <p:cNvPr id="14" name="Picture 9" descr="facebook-logo">
            <a:hlinkClick r:id="rId11"/>
          </p:cNvPr>
          <p:cNvPicPr>
            <a:picLocks noChangeAspect="1" noChangeArrowheads="1"/>
          </p:cNvPicPr>
          <p:nvPr/>
        </p:nvPicPr>
        <p:blipFill>
          <a:blip r:embed="rId12"/>
          <a:srcRect/>
          <a:stretch>
            <a:fillRect/>
          </a:stretch>
        </p:blipFill>
        <p:spPr bwMode="auto">
          <a:xfrm>
            <a:off x="7543800" y="3657600"/>
            <a:ext cx="1371600" cy="511175"/>
          </a:xfrm>
          <a:prstGeom prst="rect">
            <a:avLst/>
          </a:prstGeom>
          <a:noFill/>
          <a:ln w="12700">
            <a:solidFill>
              <a:srgbClr val="000000"/>
            </a:solidFill>
            <a:miter lim="800000"/>
            <a:headEnd/>
            <a:tailEnd/>
          </a:ln>
        </p:spPr>
      </p:pic>
      <p:pic>
        <p:nvPicPr>
          <p:cNvPr id="17" name="Picture 11" descr="twitter-logo">
            <a:hlinkClick r:id="rId13"/>
          </p:cNvPr>
          <p:cNvPicPr>
            <a:picLocks noChangeAspect="1" noChangeArrowheads="1"/>
          </p:cNvPicPr>
          <p:nvPr/>
        </p:nvPicPr>
        <p:blipFill>
          <a:blip r:embed="rId14"/>
          <a:srcRect/>
          <a:stretch>
            <a:fillRect/>
          </a:stretch>
        </p:blipFill>
        <p:spPr bwMode="auto">
          <a:xfrm>
            <a:off x="7543800" y="3048000"/>
            <a:ext cx="1371600" cy="495300"/>
          </a:xfrm>
          <a:prstGeom prst="rect">
            <a:avLst/>
          </a:prstGeom>
          <a:noFill/>
          <a:ln w="12700">
            <a:solidFill>
              <a:srgbClr val="000000"/>
            </a:solidFill>
            <a:miter lim="800000"/>
            <a:headEnd/>
            <a:tailEnd/>
          </a:ln>
        </p:spPr>
      </p:pic>
      <p:pic>
        <p:nvPicPr>
          <p:cNvPr id="18" name="Picture 13" descr="http://www.arkansasstateparks.com/images/mainpage/asp_mp_hdr_spring.jpg"/>
          <p:cNvPicPr>
            <a:picLocks noChangeAspect="1" noChangeArrowheads="1"/>
          </p:cNvPicPr>
          <p:nvPr/>
        </p:nvPicPr>
        <p:blipFill>
          <a:blip r:embed="rId15" cstate="email"/>
          <a:srcRect/>
          <a:stretch>
            <a:fillRect/>
          </a:stretch>
        </p:blipFill>
        <p:spPr bwMode="auto">
          <a:xfrm>
            <a:off x="5638800" y="1295400"/>
            <a:ext cx="3200400" cy="483394"/>
          </a:xfrm>
          <a:prstGeom prst="rect">
            <a:avLst/>
          </a:prstGeom>
          <a:noFill/>
          <a:ln w="12700">
            <a:solidFill>
              <a:srgbClr val="000000"/>
            </a:solid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2000"/>
                                        <p:tgtEl>
                                          <p:spTgt spid="11">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fade">
                                      <p:cBhvr>
                                        <p:cTn id="18" dur="2000"/>
                                        <p:tgtEl>
                                          <p:spTgt spid="11">
                                            <p:txEl>
                                              <p:pRg st="3" end="3"/>
                                            </p:txEl>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2000"/>
                                        <p:tgtEl>
                                          <p:spTgt spid="1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2000"/>
                                        <p:tgtEl>
                                          <p:spTgt spid="11">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8000"/>
                            </p:stCondLst>
                            <p:childTnLst>
                              <p:par>
                                <p:cTn id="30" presetID="10" presetClass="entr" presetSubtype="0" fill="hold" grpId="0" nodeType="after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2000"/>
                                        <p:tgtEl>
                                          <p:spTgt spid="11">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childTnLst>
                                </p:cTn>
                              </p:par>
                            </p:childTnLst>
                          </p:cTn>
                        </p:par>
                        <p:par>
                          <p:cTn id="36" fill="hold">
                            <p:stCondLst>
                              <p:cond delay="10000"/>
                            </p:stCondLst>
                            <p:childTnLst>
                              <p:par>
                                <p:cTn id="37" presetID="10" presetClass="entr" presetSubtype="0" fill="hold" grpId="0" nodeType="after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Effect transition="in" filter="fade">
                                      <p:cBhvr>
                                        <p:cTn id="39" dur="2000"/>
                                        <p:tgtEl>
                                          <p:spTgt spid="11">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 Diagonal Corner Rectangle 6"/>
          <p:cNvSpPr/>
          <p:nvPr/>
        </p:nvSpPr>
        <p:spPr>
          <a:xfrm>
            <a:off x="228600" y="5638800"/>
            <a:ext cx="1600200" cy="990600"/>
          </a:xfrm>
          <a:prstGeom prst="round2DiagRect">
            <a:avLst/>
          </a:prstGeom>
          <a:blipFill>
            <a:blip r:embed="rId2"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stretch>
                  <a:fillRect/>
                </a:stretch>
              </a:blipFill>
            </a:endParaRPr>
          </a:p>
        </p:txBody>
      </p:sp>
      <p:sp>
        <p:nvSpPr>
          <p:cNvPr id="8" name="Round Diagonal Corner Rectangle 7"/>
          <p:cNvSpPr/>
          <p:nvPr/>
        </p:nvSpPr>
        <p:spPr>
          <a:xfrm>
            <a:off x="1981200" y="5638800"/>
            <a:ext cx="1600200" cy="990600"/>
          </a:xfrm>
          <a:prstGeom prst="round2DiagRect">
            <a:avLst/>
          </a:prstGeom>
          <a:blipFill>
            <a:blip r:embed="rId4"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733800" y="5638800"/>
            <a:ext cx="1600200" cy="990600"/>
          </a:xfrm>
          <a:prstGeom prst="round2DiagRect">
            <a:avLst/>
          </a:prstGeom>
          <a:blipFill>
            <a:blip r:embed="rId5"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5486400" y="5638800"/>
            <a:ext cx="1600200" cy="990600"/>
          </a:xfrm>
          <a:prstGeom prst="round2DiagRect">
            <a:avLst/>
          </a:prstGeom>
          <a:blipFill>
            <a:blip r:embed="rId6"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p:cNvSpPr>
            <a:spLocks noGrp="1"/>
          </p:cNvSpPr>
          <p:nvPr>
            <p:ph type="ctrTitle"/>
          </p:nvPr>
        </p:nvSpPr>
        <p:spPr>
          <a:xfrm>
            <a:off x="457200" y="457200"/>
            <a:ext cx="7772400" cy="1975104"/>
          </a:xfrm>
        </p:spPr>
        <p:txBody>
          <a:bodyPr/>
          <a:lstStyle/>
          <a:p>
            <a:r>
              <a:rPr lang="en-US" sz="3200" cap="none" dirty="0" smtClean="0">
                <a:solidFill>
                  <a:schemeClr val="tx1">
                    <a:lumMod val="85000"/>
                  </a:schemeClr>
                </a:solidFill>
                <a:effectLst/>
                <a:latin typeface="Arial" pitchFamily="34" charset="0"/>
                <a:cs typeface="Arial" pitchFamily="34" charset="0"/>
              </a:rPr>
              <a:t>Social Media</a:t>
            </a:r>
            <a:endParaRPr lang="en-US" sz="3200" cap="none" dirty="0">
              <a:solidFill>
                <a:schemeClr val="tx1">
                  <a:lumMod val="85000"/>
                </a:schemeClr>
              </a:solidFill>
              <a:effectLst/>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12" name="Rectangle 11"/>
          <p:cNvSpPr>
            <a:spLocks noChangeArrowheads="1"/>
          </p:cNvSpPr>
          <p:nvPr/>
        </p:nvSpPr>
        <p:spPr bwMode="auto">
          <a:xfrm>
            <a:off x="3352800" y="1290459"/>
            <a:ext cx="5486400" cy="2862322"/>
          </a:xfrm>
          <a:prstGeom prst="rect">
            <a:avLst/>
          </a:prstGeom>
          <a:noFill/>
          <a:ln w="3175">
            <a:noFill/>
            <a:miter lim="800000"/>
            <a:headEnd/>
            <a:tailEnd/>
          </a:ln>
        </p:spPr>
        <p:txBody>
          <a:bodyPr wrap="square">
            <a:spAutoFit/>
          </a:bodyPr>
          <a:lstStyle/>
          <a:p>
            <a:pPr>
              <a:defRPr/>
            </a:pPr>
            <a:r>
              <a:rPr lang="en-US" sz="2000" b="1" dirty="0">
                <a:solidFill>
                  <a:schemeClr val="tx1">
                    <a:lumMod val="95000"/>
                  </a:schemeClr>
                </a:solidFill>
                <a:latin typeface="Arial" pitchFamily="34" charset="0"/>
                <a:cs typeface="Arial" pitchFamily="34" charset="0"/>
              </a:rPr>
              <a:t>“</a:t>
            </a:r>
            <a:r>
              <a:rPr lang="en-US" sz="2000" b="1" i="1" dirty="0">
                <a:solidFill>
                  <a:schemeClr val="tx1">
                    <a:lumMod val="95000"/>
                  </a:schemeClr>
                </a:solidFill>
                <a:effectLst>
                  <a:outerShdw blurRad="38100" dist="38100" dir="2700000" algn="tl">
                    <a:srgbClr val="000000"/>
                  </a:outerShdw>
                </a:effectLst>
                <a:latin typeface="Arial" pitchFamily="34" charset="0"/>
                <a:cs typeface="Arial" pitchFamily="34" charset="0"/>
              </a:rPr>
              <a:t>After  taking a trip from home (AR) to NY and back, camping along the way in various states, I have to hand it to you guys</a:t>
            </a:r>
            <a:r>
              <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a:t>
            </a:r>
          </a:p>
          <a:p>
            <a:pPr>
              <a:defRPr/>
            </a:pPr>
            <a:r>
              <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you </a:t>
            </a:r>
            <a:r>
              <a:rPr lang="en-US" sz="2000" b="1" i="1" dirty="0">
                <a:solidFill>
                  <a:schemeClr val="tx1">
                    <a:lumMod val="95000"/>
                  </a:schemeClr>
                </a:solidFill>
                <a:effectLst>
                  <a:outerShdw blurRad="38100" dist="38100" dir="2700000" algn="tl">
                    <a:srgbClr val="000000"/>
                  </a:outerShdw>
                </a:effectLst>
                <a:latin typeface="Arial" pitchFamily="34" charset="0"/>
                <a:cs typeface="Arial" pitchFamily="34" charset="0"/>
              </a:rPr>
              <a:t>really know how to do the State Park thing. We really have the best state parks </a:t>
            </a:r>
            <a:endPar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a:defRPr/>
            </a:pPr>
            <a:r>
              <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in </a:t>
            </a:r>
            <a:r>
              <a:rPr lang="en-US" sz="2000" b="1" i="1" dirty="0">
                <a:solidFill>
                  <a:schemeClr val="tx1">
                    <a:lumMod val="95000"/>
                  </a:schemeClr>
                </a:solidFill>
                <a:effectLst>
                  <a:outerShdw blurRad="38100" dist="38100" dir="2700000" algn="tl">
                    <a:srgbClr val="000000"/>
                  </a:outerShdw>
                </a:effectLst>
                <a:latin typeface="Arial" pitchFamily="34" charset="0"/>
                <a:cs typeface="Arial" pitchFamily="34" charset="0"/>
              </a:rPr>
              <a:t>America. I'm really thankful that </a:t>
            </a:r>
            <a:endPar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a:defRPr/>
            </a:pPr>
            <a:r>
              <a:rPr lang="en-US" sz="2000" b="1" i="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I </a:t>
            </a:r>
            <a:r>
              <a:rPr lang="en-US" sz="2000" b="1" i="1" dirty="0">
                <a:solidFill>
                  <a:schemeClr val="tx1">
                    <a:lumMod val="95000"/>
                  </a:schemeClr>
                </a:solidFill>
                <a:effectLst>
                  <a:outerShdw blurRad="38100" dist="38100" dir="2700000" algn="tl">
                    <a:srgbClr val="000000"/>
                  </a:outerShdw>
                </a:effectLst>
                <a:latin typeface="Arial" pitchFamily="34" charset="0"/>
                <a:cs typeface="Arial" pitchFamily="34" charset="0"/>
              </a:rPr>
              <a:t>live here</a:t>
            </a:r>
            <a:r>
              <a:rPr lang="en-US" sz="2000" b="1" dirty="0">
                <a:solidFill>
                  <a:schemeClr val="tx1">
                    <a:lumMod val="95000"/>
                  </a:schemeClr>
                </a:solidFill>
                <a:effectLst>
                  <a:outerShdw blurRad="38100" dist="38100" dir="2700000" algn="tl">
                    <a:srgbClr val="000000"/>
                  </a:outerShdw>
                </a:effectLst>
                <a:latin typeface="Arial" pitchFamily="34" charset="0"/>
                <a:cs typeface="Arial" pitchFamily="34" charset="0"/>
              </a:rPr>
              <a:t>.” </a:t>
            </a:r>
            <a:endParaRPr lang="en-US" sz="20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a:defRPr/>
            </a:pPr>
            <a:endParaRPr lang="en-US" sz="2000" b="1" dirty="0">
              <a:solidFill>
                <a:schemeClr val="tx1">
                  <a:lumMod val="95000"/>
                </a:schemeClr>
              </a:solidFill>
              <a:effectLst>
                <a:outerShdw blurRad="38100" dist="38100" dir="2700000" algn="tl">
                  <a:srgbClr val="000000"/>
                </a:outerShdw>
              </a:effectLst>
              <a:latin typeface="Arial" pitchFamily="34" charset="0"/>
              <a:cs typeface="Arial" pitchFamily="34" charset="0"/>
            </a:endParaRPr>
          </a:p>
          <a:p>
            <a:pPr>
              <a:defRPr/>
            </a:pPr>
            <a:r>
              <a:rPr lang="en-US" sz="20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Posted </a:t>
            </a:r>
            <a:r>
              <a:rPr lang="en-US" sz="2000" b="1" dirty="0">
                <a:solidFill>
                  <a:schemeClr val="tx1">
                    <a:lumMod val="95000"/>
                  </a:schemeClr>
                </a:solidFill>
                <a:effectLst>
                  <a:outerShdw blurRad="38100" dist="38100" dir="2700000" algn="tl">
                    <a:srgbClr val="000000"/>
                  </a:outerShdw>
                </a:effectLst>
                <a:latin typeface="Arial" pitchFamily="34" charset="0"/>
                <a:cs typeface="Arial" pitchFamily="34" charset="0"/>
              </a:rPr>
              <a:t>by </a:t>
            </a:r>
            <a:r>
              <a:rPr lang="en-US" sz="20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a </a:t>
            </a:r>
            <a:r>
              <a:rPr lang="en-US" sz="2000" b="1" dirty="0" err="1" smtClean="0">
                <a:solidFill>
                  <a:schemeClr val="tx1">
                    <a:lumMod val="95000"/>
                  </a:schemeClr>
                </a:solidFill>
                <a:effectLst>
                  <a:outerShdw blurRad="38100" dist="38100" dir="2700000" algn="tl">
                    <a:srgbClr val="000000"/>
                  </a:outerShdw>
                </a:effectLst>
                <a:latin typeface="Arial" pitchFamily="34" charset="0"/>
                <a:cs typeface="Arial" pitchFamily="34" charset="0"/>
              </a:rPr>
              <a:t>Facebook</a:t>
            </a:r>
            <a:r>
              <a:rPr lang="en-US" sz="20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 </a:t>
            </a:r>
            <a:r>
              <a:rPr lang="en-US" sz="2000" b="1" dirty="0">
                <a:solidFill>
                  <a:schemeClr val="tx1">
                    <a:lumMod val="95000"/>
                  </a:schemeClr>
                </a:solidFill>
                <a:effectLst>
                  <a:outerShdw blurRad="38100" dist="38100" dir="2700000" algn="tl">
                    <a:srgbClr val="000000"/>
                  </a:outerShdw>
                </a:effectLst>
                <a:latin typeface="Arial" pitchFamily="34" charset="0"/>
                <a:cs typeface="Arial" pitchFamily="34" charset="0"/>
              </a:rPr>
              <a:t>fan from Conway, AR</a:t>
            </a:r>
            <a:endParaRPr lang="en-US" sz="2000" dirty="0">
              <a:solidFill>
                <a:schemeClr val="tx1">
                  <a:lumMod val="95000"/>
                </a:schemeClr>
              </a:solidFill>
              <a:effectLst>
                <a:outerShdw blurRad="38100" dist="38100" dir="2700000" algn="tl">
                  <a:srgbClr val="000000"/>
                </a:outerShdw>
              </a:effectLst>
              <a:latin typeface="Arial" pitchFamily="34" charset="0"/>
              <a:cs typeface="Arial" pitchFamily="34" charset="0"/>
            </a:endParaRPr>
          </a:p>
        </p:txBody>
      </p:sp>
      <p:sp>
        <p:nvSpPr>
          <p:cNvPr id="14" name="Text Box 7"/>
          <p:cNvSpPr txBox="1">
            <a:spLocks noChangeArrowheads="1"/>
          </p:cNvSpPr>
          <p:nvPr/>
        </p:nvSpPr>
        <p:spPr bwMode="auto">
          <a:xfrm>
            <a:off x="457200" y="3893403"/>
            <a:ext cx="2743200" cy="830997"/>
          </a:xfrm>
          <a:prstGeom prst="rect">
            <a:avLst/>
          </a:prstGeom>
          <a:noFill/>
          <a:ln w="9525">
            <a:noFill/>
            <a:miter lim="800000"/>
            <a:headEnd/>
            <a:tailEnd/>
          </a:ln>
        </p:spPr>
        <p:txBody>
          <a:bodyPr wrap="square">
            <a:spAutoFit/>
          </a:bodyPr>
          <a:lstStyle/>
          <a:p>
            <a:pPr algn="ctr">
              <a:defRPr/>
            </a:pPr>
            <a:r>
              <a:rPr lang="en-US" sz="24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60,000+ </a:t>
            </a:r>
          </a:p>
          <a:p>
            <a:pPr algn="ctr">
              <a:defRPr/>
            </a:pPr>
            <a:r>
              <a:rPr lang="en-US" sz="24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  </a:t>
            </a:r>
            <a:r>
              <a:rPr lang="en-US" sz="2400" b="1" dirty="0" err="1" smtClean="0">
                <a:solidFill>
                  <a:schemeClr val="tx1">
                    <a:lumMod val="95000"/>
                  </a:schemeClr>
                </a:solidFill>
                <a:effectLst>
                  <a:outerShdw blurRad="38100" dist="38100" dir="2700000" algn="tl">
                    <a:srgbClr val="000000"/>
                  </a:outerShdw>
                </a:effectLst>
                <a:latin typeface="Arial" pitchFamily="34" charset="0"/>
                <a:cs typeface="Arial" pitchFamily="34" charset="0"/>
              </a:rPr>
              <a:t>Facebook</a:t>
            </a:r>
            <a:r>
              <a:rPr lang="en-US" sz="2400" b="1" dirty="0" smtClean="0">
                <a:solidFill>
                  <a:schemeClr val="tx1">
                    <a:lumMod val="95000"/>
                  </a:schemeClr>
                </a:solidFill>
                <a:effectLst>
                  <a:outerShdw blurRad="38100" dist="38100" dir="2700000" algn="tl">
                    <a:srgbClr val="000000"/>
                  </a:outerShdw>
                </a:effectLst>
                <a:latin typeface="Arial" pitchFamily="34" charset="0"/>
                <a:cs typeface="Arial" pitchFamily="34" charset="0"/>
              </a:rPr>
              <a:t> fans</a:t>
            </a:r>
            <a:endParaRPr lang="en-US" sz="2400" b="1" dirty="0">
              <a:solidFill>
                <a:schemeClr val="tx1">
                  <a:lumMod val="95000"/>
                </a:schemeClr>
              </a:solidFill>
              <a:effectLst>
                <a:outerShdw blurRad="38100" dist="38100" dir="2700000" algn="tl">
                  <a:srgbClr val="000000"/>
                </a:outerShdw>
              </a:effectLst>
              <a:latin typeface="Arial" pitchFamily="34" charset="0"/>
              <a:cs typeface="Arial" pitchFamily="34" charset="0"/>
            </a:endParaRPr>
          </a:p>
        </p:txBody>
      </p:sp>
      <p:pic>
        <p:nvPicPr>
          <p:cNvPr id="1026" name="Picture 2" descr="http://blogs.trb.com/community/news/fort_lauderdale/forum/facebook_logo.png"/>
          <p:cNvPicPr>
            <a:picLocks noChangeAspect="1" noChangeArrowheads="1"/>
          </p:cNvPicPr>
          <p:nvPr/>
        </p:nvPicPr>
        <p:blipFill>
          <a:blip r:embed="rId8"/>
          <a:srcRect/>
          <a:stretch>
            <a:fillRect/>
          </a:stretch>
        </p:blipFill>
        <p:spPr bwMode="auto">
          <a:xfrm>
            <a:off x="457200" y="1295400"/>
            <a:ext cx="2666999" cy="2667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33400" y="457200"/>
            <a:ext cx="2590800" cy="584775"/>
          </a:xfrm>
          <a:prstGeom prst="rect">
            <a:avLst/>
          </a:prstGeom>
        </p:spPr>
        <p:txBody>
          <a:bodyPr wrap="square">
            <a:spAutoFit/>
          </a:bodyPr>
          <a:lstStyle/>
          <a:p>
            <a:r>
              <a:rPr lang="en-US" sz="3200" b="1" dirty="0" smtClean="0">
                <a:solidFill>
                  <a:schemeClr val="tx1">
                    <a:lumMod val="85000"/>
                  </a:schemeClr>
                </a:solidFill>
                <a:latin typeface="Arial" pitchFamily="34" charset="0"/>
                <a:cs typeface="Arial" pitchFamily="34" charset="0"/>
              </a:rPr>
              <a:t>Brochures </a:t>
            </a:r>
            <a:endParaRPr lang="en-US" sz="3200" b="1" dirty="0">
              <a:solidFill>
                <a:schemeClr val="tx1">
                  <a:lumMod val="85000"/>
                </a:schemeClr>
              </a:solidFill>
            </a:endParaRPr>
          </a:p>
        </p:txBody>
      </p:sp>
      <p:pic>
        <p:nvPicPr>
          <p:cNvPr id="1027" name="Picture 3" descr="H:\Arkansas State Parks 2012 Guidebook\Arkansas State Parks 2012 Guidebook front and back covers\State Parks Guide Cover 2012.jpg"/>
          <p:cNvPicPr>
            <a:picLocks noChangeAspect="1" noChangeArrowheads="1"/>
          </p:cNvPicPr>
          <p:nvPr/>
        </p:nvPicPr>
        <p:blipFill>
          <a:blip r:embed="rId3" cstate="screen"/>
          <a:srcRect/>
          <a:stretch>
            <a:fillRect/>
          </a:stretch>
        </p:blipFill>
        <p:spPr bwMode="auto">
          <a:xfrm>
            <a:off x="533400" y="992584"/>
            <a:ext cx="7239000" cy="5636816"/>
          </a:xfrm>
          <a:prstGeom prst="rect">
            <a:avLst/>
          </a:prstGeom>
          <a:noFill/>
          <a:ln w="3175">
            <a:solidFill>
              <a:schemeClr val="tx1"/>
            </a:solidFill>
          </a:ln>
        </p:spPr>
      </p:pic>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ndy Thomas and students at CRSPNA.jpg"/>
          <p:cNvPicPr>
            <a:picLocks noChangeAspect="1"/>
          </p:cNvPicPr>
          <p:nvPr/>
        </p:nvPicPr>
        <p:blipFill>
          <a:blip r:embed="rId3" cstate="email"/>
          <a:stretch>
            <a:fillRect/>
          </a:stretch>
        </p:blipFill>
        <p:spPr>
          <a:xfrm>
            <a:off x="5181600" y="4572000"/>
            <a:ext cx="2337045" cy="1752600"/>
          </a:xfrm>
          <a:prstGeom prst="rect">
            <a:avLst/>
          </a:prstGeom>
          <a:ln>
            <a:solidFill>
              <a:schemeClr val="tx1">
                <a:lumMod val="85000"/>
              </a:schemeClr>
            </a:solidFill>
          </a:ln>
        </p:spPr>
      </p:pic>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
        <p:nvSpPr>
          <p:cNvPr id="7" name="Rectangle 6"/>
          <p:cNvSpPr/>
          <p:nvPr/>
        </p:nvSpPr>
        <p:spPr>
          <a:xfrm>
            <a:off x="-533400" y="253425"/>
            <a:ext cx="4572000" cy="584775"/>
          </a:xfrm>
          <a:prstGeom prst="rect">
            <a:avLst/>
          </a:prstGeom>
          <a:noFill/>
        </p:spPr>
        <p:txBody>
          <a:bodyPr wrap="square" lIns="91440" tIns="45720" rIns="91440" bIns="45720">
            <a:spAutoFit/>
          </a:bodyPr>
          <a:lstStyle/>
          <a:p>
            <a:pPr algn="ctr"/>
            <a:r>
              <a:rPr lang="en-US" sz="3200" b="1" cap="none" dirty="0" smtClean="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rPr>
              <a:t>Uniformed staff</a:t>
            </a:r>
            <a:endParaRPr lang="en-US" sz="3200" b="1" cap="none" dirty="0">
              <a:ln w="17780" cmpd="sng">
                <a:noFill/>
                <a:prstDash val="solid"/>
                <a:miter lim="800000"/>
              </a:ln>
              <a:solidFill>
                <a:schemeClr val="tx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18" name="Picture 17" descr="Birdwatching at Pinnacle Mountain State Park.jpg"/>
          <p:cNvPicPr>
            <a:picLocks noChangeAspect="1"/>
          </p:cNvPicPr>
          <p:nvPr/>
        </p:nvPicPr>
        <p:blipFill>
          <a:blip r:embed="rId5" cstate="email"/>
          <a:stretch>
            <a:fillRect/>
          </a:stretch>
        </p:blipFill>
        <p:spPr>
          <a:xfrm>
            <a:off x="152400" y="902545"/>
            <a:ext cx="2133600" cy="3212255"/>
          </a:xfrm>
          <a:prstGeom prst="rect">
            <a:avLst/>
          </a:prstGeom>
          <a:ln>
            <a:solidFill>
              <a:schemeClr val="tx1">
                <a:lumMod val="85000"/>
              </a:schemeClr>
            </a:solidFill>
          </a:ln>
        </p:spPr>
      </p:pic>
      <p:pic>
        <p:nvPicPr>
          <p:cNvPr id="6" name="Picture 5" descr="_MG_8545.jpg"/>
          <p:cNvPicPr>
            <a:picLocks noChangeAspect="1"/>
          </p:cNvPicPr>
          <p:nvPr/>
        </p:nvPicPr>
        <p:blipFill>
          <a:blip r:embed="rId6" cstate="email"/>
          <a:stretch>
            <a:fillRect/>
          </a:stretch>
        </p:blipFill>
        <p:spPr>
          <a:xfrm>
            <a:off x="152400" y="4267200"/>
            <a:ext cx="3505200" cy="2301287"/>
          </a:xfrm>
          <a:prstGeom prst="rect">
            <a:avLst/>
          </a:prstGeom>
          <a:ln>
            <a:solidFill>
              <a:schemeClr val="tx1">
                <a:lumMod val="85000"/>
              </a:schemeClr>
            </a:solidFill>
          </a:ln>
        </p:spPr>
      </p:pic>
      <p:pic>
        <p:nvPicPr>
          <p:cNvPr id="10" name="Picture 9" descr="APT008234_04.jpg"/>
          <p:cNvPicPr>
            <a:picLocks noChangeAspect="1"/>
          </p:cNvPicPr>
          <p:nvPr/>
        </p:nvPicPr>
        <p:blipFill>
          <a:blip r:embed="rId7" cstate="email"/>
          <a:stretch>
            <a:fillRect/>
          </a:stretch>
        </p:blipFill>
        <p:spPr>
          <a:xfrm>
            <a:off x="2209800" y="1009311"/>
            <a:ext cx="3276600" cy="2191089"/>
          </a:xfrm>
          <a:prstGeom prst="rect">
            <a:avLst/>
          </a:prstGeom>
          <a:ln>
            <a:solidFill>
              <a:schemeClr val="tx1">
                <a:lumMod val="85000"/>
              </a:schemeClr>
            </a:solidFill>
          </a:ln>
        </p:spPr>
      </p:pic>
      <p:pic>
        <p:nvPicPr>
          <p:cNvPr id="11" name="Picture 10" descr="Governor Beebe and Becky Bariola at Mount Magazine.jpg"/>
          <p:cNvPicPr>
            <a:picLocks noChangeAspect="1"/>
          </p:cNvPicPr>
          <p:nvPr/>
        </p:nvPicPr>
        <p:blipFill>
          <a:blip r:embed="rId8" cstate="email"/>
          <a:stretch>
            <a:fillRect/>
          </a:stretch>
        </p:blipFill>
        <p:spPr>
          <a:xfrm>
            <a:off x="3124200" y="2958911"/>
            <a:ext cx="2155792" cy="2222689"/>
          </a:xfrm>
          <a:prstGeom prst="rect">
            <a:avLst/>
          </a:prstGeom>
          <a:ln>
            <a:solidFill>
              <a:schemeClr val="tx1">
                <a:lumMod val="85000"/>
              </a:schemeClr>
            </a:solidFill>
          </a:ln>
        </p:spPr>
      </p:pic>
      <p:pic>
        <p:nvPicPr>
          <p:cNvPr id="16" name="Picture 15" descr="DSC03826.jpg"/>
          <p:cNvPicPr>
            <a:picLocks noChangeAspect="1"/>
          </p:cNvPicPr>
          <p:nvPr/>
        </p:nvPicPr>
        <p:blipFill>
          <a:blip r:embed="rId9" cstate="email"/>
          <a:stretch>
            <a:fillRect/>
          </a:stretch>
        </p:blipFill>
        <p:spPr>
          <a:xfrm>
            <a:off x="5867400" y="457200"/>
            <a:ext cx="2845100" cy="2133600"/>
          </a:xfrm>
          <a:prstGeom prst="rect">
            <a:avLst/>
          </a:prstGeom>
          <a:ln>
            <a:solidFill>
              <a:schemeClr val="tx1">
                <a:lumMod val="85000"/>
              </a:schemeClr>
            </a:solidFill>
          </a:ln>
        </p:spPr>
      </p:pic>
      <p:pic>
        <p:nvPicPr>
          <p:cNvPr id="13" name="Picture 12" descr="DSC02877.jpg"/>
          <p:cNvPicPr>
            <a:picLocks noChangeAspect="1"/>
          </p:cNvPicPr>
          <p:nvPr/>
        </p:nvPicPr>
        <p:blipFill>
          <a:blip r:embed="rId10" cstate="email"/>
          <a:srcRect r="-1490"/>
          <a:stretch>
            <a:fillRect/>
          </a:stretch>
        </p:blipFill>
        <p:spPr>
          <a:xfrm>
            <a:off x="5715000" y="2514600"/>
            <a:ext cx="2577992" cy="1905000"/>
          </a:xfrm>
          <a:prstGeom prst="rect">
            <a:avLst/>
          </a:prstGeom>
          <a:ln>
            <a:solidFill>
              <a:schemeClr val="tx1">
                <a:lumMod val="85000"/>
              </a:schemeClr>
            </a:solidFill>
          </a:ln>
        </p:spPr>
      </p:pic>
      <p:pic>
        <p:nvPicPr>
          <p:cNvPr id="12" name="Picture 2" descr="P1016661.jpg"/>
          <p:cNvPicPr>
            <a:picLocks noChangeAspect="1"/>
          </p:cNvPicPr>
          <p:nvPr/>
        </p:nvPicPr>
        <p:blipFill>
          <a:blip r:embed="rId11"/>
          <a:srcRect/>
          <a:stretch>
            <a:fillRect/>
          </a:stretch>
        </p:blipFill>
        <p:spPr bwMode="auto">
          <a:xfrm>
            <a:off x="3429000" y="5334000"/>
            <a:ext cx="1524000" cy="1143000"/>
          </a:xfrm>
          <a:prstGeom prst="rect">
            <a:avLst/>
          </a:prstGeom>
          <a:noFill/>
          <a:ln w="9525">
            <a:solidFill>
              <a:schemeClr val="tx1">
                <a:lumMod val="85000"/>
              </a:schemeClr>
            </a:solidFill>
            <a:miter lim="800000"/>
            <a:headEnd/>
            <a:tailEnd/>
          </a:ln>
        </p:spPr>
      </p:pic>
    </p:spTree>
  </p:cSld>
  <p:clrMapOvr>
    <a:masterClrMapping/>
  </p:clrMapOvr>
  <p:transition spd="med">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Ozark Folk Center_ACH_0225.jpg"/>
          <p:cNvPicPr>
            <a:picLocks noChangeAspect="1"/>
          </p:cNvPicPr>
          <p:nvPr/>
        </p:nvPicPr>
        <p:blipFill>
          <a:blip r:embed="rId3" cstate="email"/>
          <a:stretch>
            <a:fillRect/>
          </a:stretch>
        </p:blipFill>
        <p:spPr>
          <a:xfrm>
            <a:off x="152400" y="4724400"/>
            <a:ext cx="2982931" cy="1981200"/>
          </a:xfrm>
          <a:prstGeom prst="rect">
            <a:avLst/>
          </a:prstGeom>
          <a:ln>
            <a:solidFill>
              <a:schemeClr val="tx1">
                <a:lumMod val="85000"/>
              </a:schemeClr>
            </a:solidFill>
          </a:ln>
        </p:spPr>
      </p:pic>
      <p:sp>
        <p:nvSpPr>
          <p:cNvPr id="6" name="Rectangle 5"/>
          <p:cNvSpPr/>
          <p:nvPr/>
        </p:nvSpPr>
        <p:spPr>
          <a:xfrm>
            <a:off x="228600" y="253425"/>
            <a:ext cx="4953000" cy="584775"/>
          </a:xfrm>
          <a:prstGeom prst="rect">
            <a:avLst/>
          </a:prstGeom>
        </p:spPr>
        <p:txBody>
          <a:bodyPr wrap="square">
            <a:spAutoFit/>
          </a:bodyPr>
          <a:lstStyle/>
          <a:p>
            <a:r>
              <a:rPr lang="en-US" sz="3200" b="1" dirty="0" smtClean="0">
                <a:solidFill>
                  <a:schemeClr val="tx1">
                    <a:lumMod val="85000"/>
                  </a:schemeClr>
                </a:solidFill>
                <a:latin typeface="Arial" pitchFamily="34" charset="0"/>
                <a:cs typeface="Arial" pitchFamily="34" charset="0"/>
              </a:rPr>
              <a:t>Non-uniformed staff</a:t>
            </a:r>
            <a:endParaRPr lang="en-US" sz="3200" b="1" dirty="0">
              <a:solidFill>
                <a:schemeClr val="tx1">
                  <a:lumMod val="85000"/>
                </a:schemeClr>
              </a:solidFill>
            </a:endParaRPr>
          </a:p>
        </p:txBody>
      </p:sp>
      <p:pic>
        <p:nvPicPr>
          <p:cNvPr id="7" name="Picture 6" descr="Waitress with older Men.JPG"/>
          <p:cNvPicPr>
            <a:picLocks noChangeAspect="1"/>
          </p:cNvPicPr>
          <p:nvPr/>
        </p:nvPicPr>
        <p:blipFill>
          <a:blip r:embed="rId4" cstate="email"/>
          <a:stretch>
            <a:fillRect/>
          </a:stretch>
        </p:blipFill>
        <p:spPr>
          <a:xfrm>
            <a:off x="153256" y="1049740"/>
            <a:ext cx="3238072" cy="2150660"/>
          </a:xfrm>
          <a:prstGeom prst="rect">
            <a:avLst/>
          </a:prstGeom>
          <a:ln>
            <a:solidFill>
              <a:schemeClr val="tx1">
                <a:lumMod val="85000"/>
              </a:schemeClr>
            </a:solidFill>
          </a:ln>
        </p:spPr>
      </p:pic>
      <p:pic>
        <p:nvPicPr>
          <p:cNvPr id="44037" name="Picture 5" descr="H:\All Photography\Parks and Tourism Staff\Ann Tennie\Ann Tennie.jpg"/>
          <p:cNvPicPr>
            <a:picLocks noChangeAspect="1" noChangeArrowheads="1"/>
          </p:cNvPicPr>
          <p:nvPr/>
        </p:nvPicPr>
        <p:blipFill>
          <a:blip r:embed="rId5" cstate="screen"/>
          <a:srcRect/>
          <a:stretch>
            <a:fillRect/>
          </a:stretch>
        </p:blipFill>
        <p:spPr bwMode="auto">
          <a:xfrm>
            <a:off x="4724400" y="381000"/>
            <a:ext cx="4010527" cy="2667000"/>
          </a:xfrm>
          <a:prstGeom prst="rect">
            <a:avLst/>
          </a:prstGeom>
          <a:noFill/>
          <a:ln w="3175">
            <a:solidFill>
              <a:schemeClr val="tx1"/>
            </a:solidFill>
          </a:ln>
        </p:spPr>
      </p:pic>
      <p:pic>
        <p:nvPicPr>
          <p:cNvPr id="44033" name="Picture 1" descr="H:\All Photography\Parks and Tourism Staff\Jay Miller\DSC08727.jpg"/>
          <p:cNvPicPr>
            <a:picLocks noChangeAspect="1" noChangeArrowheads="1"/>
          </p:cNvPicPr>
          <p:nvPr/>
        </p:nvPicPr>
        <p:blipFill>
          <a:blip r:embed="rId6" cstate="screen"/>
          <a:srcRect/>
          <a:stretch>
            <a:fillRect/>
          </a:stretch>
        </p:blipFill>
        <p:spPr bwMode="auto">
          <a:xfrm>
            <a:off x="2590800" y="2533650"/>
            <a:ext cx="3124200" cy="2343150"/>
          </a:xfrm>
          <a:prstGeom prst="rect">
            <a:avLst/>
          </a:prstGeom>
          <a:noFill/>
          <a:ln w="3175">
            <a:solidFill>
              <a:schemeClr val="tx1"/>
            </a:solidFill>
          </a:ln>
        </p:spPr>
      </p:pic>
      <p:pic>
        <p:nvPicPr>
          <p:cNvPr id="44036" name="Picture 4" descr="H:\All Photography\Parks and Tourism Staff\Joan Ellison\Facebook photos\Joan Ellison by Ornett Grind.jpg"/>
          <p:cNvPicPr>
            <a:picLocks noChangeAspect="1" noChangeArrowheads="1"/>
          </p:cNvPicPr>
          <p:nvPr/>
        </p:nvPicPr>
        <p:blipFill>
          <a:blip r:embed="rId7" cstate="screen"/>
          <a:srcRect/>
          <a:stretch>
            <a:fillRect/>
          </a:stretch>
        </p:blipFill>
        <p:spPr bwMode="auto">
          <a:xfrm>
            <a:off x="3276600" y="1143000"/>
            <a:ext cx="1600200" cy="1200430"/>
          </a:xfrm>
          <a:prstGeom prst="rect">
            <a:avLst/>
          </a:prstGeom>
          <a:noFill/>
          <a:ln w="3175">
            <a:solidFill>
              <a:schemeClr val="tx1"/>
            </a:solidFill>
          </a:ln>
        </p:spPr>
      </p:pic>
      <p:pic>
        <p:nvPicPr>
          <p:cNvPr id="4100" name="Picture 4" descr="C:\Users\joan.ellison\Desktop\DeGray_Lake_Resort_State_Park_front_desk_2.TIF"/>
          <p:cNvPicPr>
            <a:picLocks noChangeAspect="1" noChangeArrowheads="1"/>
          </p:cNvPicPr>
          <p:nvPr/>
        </p:nvPicPr>
        <p:blipFill>
          <a:blip r:embed="rId8" cstate="email"/>
          <a:srcRect/>
          <a:stretch>
            <a:fillRect/>
          </a:stretch>
        </p:blipFill>
        <p:spPr bwMode="auto">
          <a:xfrm>
            <a:off x="457200" y="2971800"/>
            <a:ext cx="1739553" cy="1752600"/>
          </a:xfrm>
          <a:prstGeom prst="rect">
            <a:avLst/>
          </a:prstGeom>
          <a:noFill/>
          <a:ln>
            <a:solidFill>
              <a:schemeClr val="tx1">
                <a:lumMod val="85000"/>
              </a:schemeClr>
            </a:solidFill>
          </a:ln>
        </p:spPr>
      </p:pic>
      <p:pic>
        <p:nvPicPr>
          <p:cNvPr id="12" name="Picture 11" descr="Kay and Alicia.jpg"/>
          <p:cNvPicPr>
            <a:picLocks noChangeAspect="1"/>
          </p:cNvPicPr>
          <p:nvPr/>
        </p:nvPicPr>
        <p:blipFill>
          <a:blip r:embed="rId9" cstate="screen"/>
          <a:stretch>
            <a:fillRect/>
          </a:stretch>
        </p:blipFill>
        <p:spPr>
          <a:xfrm>
            <a:off x="6019800" y="2667000"/>
            <a:ext cx="2540000" cy="1905000"/>
          </a:xfrm>
          <a:prstGeom prst="rect">
            <a:avLst/>
          </a:prstGeom>
          <a:ln w="3175">
            <a:solidFill>
              <a:schemeClr val="tx1"/>
            </a:solidFill>
          </a:ln>
        </p:spPr>
      </p:pic>
      <p:pic>
        <p:nvPicPr>
          <p:cNvPr id="10" name="Picture 9" descr="DSC01810.JPG"/>
          <p:cNvPicPr>
            <a:picLocks noChangeAspect="1"/>
          </p:cNvPicPr>
          <p:nvPr/>
        </p:nvPicPr>
        <p:blipFill>
          <a:blip r:embed="rId10" cstate="email"/>
          <a:stretch>
            <a:fillRect/>
          </a:stretch>
        </p:blipFill>
        <p:spPr>
          <a:xfrm>
            <a:off x="5334000" y="4800600"/>
            <a:ext cx="2463800" cy="1847850"/>
          </a:xfrm>
          <a:prstGeom prst="rect">
            <a:avLst/>
          </a:prstGeom>
          <a:ln>
            <a:solidFill>
              <a:schemeClr val="tx1">
                <a:lumMod val="85000"/>
              </a:schemeClr>
            </a:solidFill>
          </a:ln>
        </p:spPr>
      </p:pic>
      <p:pic>
        <p:nvPicPr>
          <p:cNvPr id="4099" name="Picture 3" descr="\\h4gzrk1\F\Photography\ARCHIVES\State Parks\Lake Ouachita SP\Lake Ouachita State Park Visitors Center and Marina\Lake_Ouachita_State_Park_Marina_6488.tif"/>
          <p:cNvPicPr>
            <a:picLocks noChangeAspect="1" noChangeArrowheads="1"/>
          </p:cNvPicPr>
          <p:nvPr/>
        </p:nvPicPr>
        <p:blipFill>
          <a:blip r:embed="rId11" cstate="email"/>
          <a:srcRect/>
          <a:stretch>
            <a:fillRect/>
          </a:stretch>
        </p:blipFill>
        <p:spPr bwMode="auto">
          <a:xfrm>
            <a:off x="3124200" y="5029200"/>
            <a:ext cx="2281241" cy="1489812"/>
          </a:xfrm>
          <a:prstGeom prst="rect">
            <a:avLst/>
          </a:prstGeom>
          <a:noFill/>
          <a:ln>
            <a:solidFill>
              <a:schemeClr val="tx1">
                <a:lumMod val="85000"/>
              </a:schemeClr>
            </a:solidFill>
          </a:ln>
        </p:spPr>
      </p:pic>
      <p:pic>
        <p:nvPicPr>
          <p:cNvPr id="5" name="Picture 4" descr="Copy of ASP Logo color-3_25 highCopy copy.png"/>
          <p:cNvPicPr>
            <a:picLocks noChangeAspect="1"/>
          </p:cNvPicPr>
          <p:nvPr/>
        </p:nvPicPr>
        <p:blipFill>
          <a:blip r:embed="rId12"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pic>
        <p:nvPicPr>
          <p:cNvPr id="10" name="Picture 9" descr="IMG_8306.jpg"/>
          <p:cNvPicPr>
            <a:picLocks noChangeAspect="1"/>
          </p:cNvPicPr>
          <p:nvPr/>
        </p:nvPicPr>
        <p:blipFill>
          <a:blip r:embed="rId3" cstate="email"/>
          <a:stretch>
            <a:fillRect/>
          </a:stretch>
        </p:blipFill>
        <p:spPr>
          <a:xfrm>
            <a:off x="304800" y="1893348"/>
            <a:ext cx="3962400" cy="4431252"/>
          </a:xfrm>
          <a:prstGeom prst="rect">
            <a:avLst/>
          </a:prstGeom>
          <a:ln>
            <a:solidFill>
              <a:schemeClr val="tx1">
                <a:lumMod val="85000"/>
              </a:schemeClr>
            </a:solidFill>
          </a:ln>
        </p:spPr>
      </p:pic>
      <p:sp>
        <p:nvSpPr>
          <p:cNvPr id="11" name="TextBox 10"/>
          <p:cNvSpPr txBox="1"/>
          <p:nvPr/>
        </p:nvSpPr>
        <p:spPr>
          <a:xfrm>
            <a:off x="304800" y="304800"/>
            <a:ext cx="2271776" cy="584775"/>
          </a:xfrm>
          <a:prstGeom prst="rect">
            <a:avLst/>
          </a:prstGeom>
          <a:noFill/>
        </p:spPr>
        <p:txBody>
          <a:bodyPr wrap="none" rtlCol="0">
            <a:spAutoFit/>
          </a:bodyPr>
          <a:lstStyle/>
          <a:p>
            <a:r>
              <a:rPr lang="en-US" sz="3200" b="1" dirty="0" smtClean="0">
                <a:solidFill>
                  <a:schemeClr val="tx1">
                    <a:lumMod val="85000"/>
                  </a:schemeClr>
                </a:solidFill>
                <a:latin typeface="Arial" pitchFamily="34" charset="0"/>
                <a:cs typeface="Arial" pitchFamily="34" charset="0"/>
              </a:rPr>
              <a:t>Volunteers</a:t>
            </a:r>
            <a:endParaRPr lang="en-US" sz="3200" b="1" dirty="0">
              <a:solidFill>
                <a:schemeClr val="tx1">
                  <a:lumMod val="85000"/>
                </a:schemeClr>
              </a:solidFill>
              <a:latin typeface="Arial" pitchFamily="34" charset="0"/>
              <a:cs typeface="Arial" pitchFamily="34" charset="0"/>
            </a:endParaRPr>
          </a:p>
        </p:txBody>
      </p:sp>
      <p:sp>
        <p:nvSpPr>
          <p:cNvPr id="12" name="TextBox 11"/>
          <p:cNvSpPr txBox="1"/>
          <p:nvPr/>
        </p:nvSpPr>
        <p:spPr>
          <a:xfrm>
            <a:off x="4419600" y="3362504"/>
            <a:ext cx="4724400" cy="3724096"/>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Volunteerism has always been an important part of the state park </a:t>
            </a:r>
          </a:p>
          <a:p>
            <a:r>
              <a:rPr lang="en-US" sz="2000" dirty="0" smtClean="0">
                <a:solidFill>
                  <a:schemeClr val="tx1">
                    <a:lumMod val="95000"/>
                  </a:schemeClr>
                </a:solidFill>
                <a:latin typeface="Arial" pitchFamily="34" charset="0"/>
                <a:cs typeface="Arial" pitchFamily="34" charset="0"/>
              </a:rPr>
              <a:t>system’s operation, and today </a:t>
            </a:r>
          </a:p>
          <a:p>
            <a:r>
              <a:rPr lang="en-US" sz="2000" dirty="0" smtClean="0">
                <a:solidFill>
                  <a:schemeClr val="tx1">
                    <a:lumMod val="95000"/>
                  </a:schemeClr>
                </a:solidFill>
                <a:latin typeface="Arial" pitchFamily="34" charset="0"/>
                <a:cs typeface="Arial" pitchFamily="34" charset="0"/>
              </a:rPr>
              <a:t>13 friends groups support individual </a:t>
            </a:r>
          </a:p>
          <a:p>
            <a:r>
              <a:rPr lang="en-US" sz="2000" dirty="0" smtClean="0">
                <a:solidFill>
                  <a:schemeClr val="tx1">
                    <a:lumMod val="95000"/>
                  </a:schemeClr>
                </a:solidFill>
                <a:latin typeface="Arial" pitchFamily="34" charset="0"/>
                <a:cs typeface="Arial" pitchFamily="34" charset="0"/>
              </a:rPr>
              <a:t>state parks. The value of this </a:t>
            </a:r>
          </a:p>
          <a:p>
            <a:r>
              <a:rPr lang="en-US" sz="2000" dirty="0" smtClean="0">
                <a:solidFill>
                  <a:schemeClr val="tx1">
                    <a:lumMod val="95000"/>
                  </a:schemeClr>
                </a:solidFill>
                <a:latin typeface="Arial" pitchFamily="34" charset="0"/>
                <a:cs typeface="Arial" pitchFamily="34" charset="0"/>
              </a:rPr>
              <a:t>volunteer support ranks </a:t>
            </a:r>
          </a:p>
          <a:p>
            <a:r>
              <a:rPr lang="en-US" sz="2000" dirty="0" smtClean="0">
                <a:solidFill>
                  <a:schemeClr val="tx1">
                    <a:lumMod val="95000"/>
                  </a:schemeClr>
                </a:solidFill>
                <a:latin typeface="Arial" pitchFamily="34" charset="0"/>
                <a:cs typeface="Arial" pitchFamily="34" charset="0"/>
              </a:rPr>
              <a:t>Arkansas State Parks among </a:t>
            </a:r>
          </a:p>
          <a:p>
            <a:r>
              <a:rPr lang="en-US" sz="2000" dirty="0" smtClean="0">
                <a:solidFill>
                  <a:schemeClr val="tx1">
                    <a:lumMod val="95000"/>
                  </a:schemeClr>
                </a:solidFill>
                <a:latin typeface="Arial" pitchFamily="34" charset="0"/>
                <a:cs typeface="Arial" pitchFamily="34" charset="0"/>
              </a:rPr>
              <a:t>the top five Arkansas state </a:t>
            </a:r>
          </a:p>
          <a:p>
            <a:r>
              <a:rPr lang="en-US" sz="2000" dirty="0" smtClean="0">
                <a:solidFill>
                  <a:schemeClr val="tx1">
                    <a:lumMod val="95000"/>
                  </a:schemeClr>
                </a:solidFill>
                <a:latin typeface="Arial" pitchFamily="34" charset="0"/>
                <a:cs typeface="Arial" pitchFamily="34" charset="0"/>
              </a:rPr>
              <a:t>agencies in the receipt of </a:t>
            </a:r>
          </a:p>
          <a:p>
            <a:r>
              <a:rPr lang="en-US" sz="2000" dirty="0" smtClean="0">
                <a:solidFill>
                  <a:schemeClr val="tx1">
                    <a:lumMod val="95000"/>
                  </a:schemeClr>
                </a:solidFill>
                <a:latin typeface="Arial" pitchFamily="34" charset="0"/>
                <a:cs typeface="Arial" pitchFamily="34" charset="0"/>
              </a:rPr>
              <a:t>volunteer support.</a:t>
            </a:r>
          </a:p>
          <a:p>
            <a:endParaRPr lang="en-US" dirty="0" smtClean="0"/>
          </a:p>
          <a:p>
            <a:endParaRPr lang="en-US" dirty="0"/>
          </a:p>
        </p:txBody>
      </p:sp>
      <p:pic>
        <p:nvPicPr>
          <p:cNvPr id="13" name="Picture 12" descr="BSWRSP volunteers.jpg"/>
          <p:cNvPicPr>
            <a:picLocks noChangeAspect="1"/>
          </p:cNvPicPr>
          <p:nvPr/>
        </p:nvPicPr>
        <p:blipFill>
          <a:blip r:embed="rId4" cstate="email"/>
          <a:stretch>
            <a:fillRect/>
          </a:stretch>
        </p:blipFill>
        <p:spPr>
          <a:xfrm>
            <a:off x="4495800" y="182270"/>
            <a:ext cx="4267200" cy="2829154"/>
          </a:xfrm>
          <a:prstGeom prst="rect">
            <a:avLst/>
          </a:prstGeom>
          <a:ln>
            <a:solidFill>
              <a:schemeClr val="tx1">
                <a:lumMod val="85000"/>
              </a:schemeClr>
            </a:solidFill>
          </a:ln>
        </p:spPr>
      </p:pic>
      <p:sp>
        <p:nvSpPr>
          <p:cNvPr id="14" name="TextBox 13"/>
          <p:cNvSpPr txBox="1"/>
          <p:nvPr/>
        </p:nvSpPr>
        <p:spPr>
          <a:xfrm>
            <a:off x="231689" y="6321623"/>
            <a:ext cx="3121111" cy="307777"/>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Hobbs State Park-Conservation Area</a:t>
            </a:r>
            <a:endParaRPr lang="en-US" sz="1400" dirty="0">
              <a:solidFill>
                <a:schemeClr val="tx1">
                  <a:lumMod val="95000"/>
                </a:schemeClr>
              </a:solidFill>
              <a:latin typeface="Arial" pitchFamily="34" charset="0"/>
              <a:cs typeface="Arial" pitchFamily="34" charset="0"/>
            </a:endParaRPr>
          </a:p>
        </p:txBody>
      </p:sp>
      <p:sp>
        <p:nvSpPr>
          <p:cNvPr id="15" name="TextBox 14"/>
          <p:cNvSpPr txBox="1"/>
          <p:nvPr/>
        </p:nvSpPr>
        <p:spPr>
          <a:xfrm>
            <a:off x="5960745" y="3045023"/>
            <a:ext cx="2954655" cy="307777"/>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Bull Shoals-White River State Park</a:t>
            </a:r>
            <a:endParaRPr lang="en-US" sz="14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opy of ASP Logo color-3_25 highCopy copy.png"/>
          <p:cNvPicPr>
            <a:picLocks noChangeAspect="1"/>
          </p:cNvPicPr>
          <p:nvPr/>
        </p:nvPicPr>
        <p:blipFill>
          <a:blip r:embed="rId2" cstate="email"/>
          <a:stretch>
            <a:fillRect/>
          </a:stretch>
        </p:blipFill>
        <p:spPr>
          <a:xfrm>
            <a:off x="7696200" y="4893799"/>
            <a:ext cx="1069088" cy="1735601"/>
          </a:xfrm>
          <a:prstGeom prst="rect">
            <a:avLst/>
          </a:prstGeom>
        </p:spPr>
      </p:pic>
      <p:sp>
        <p:nvSpPr>
          <p:cNvPr id="13" name="TextBox 12"/>
          <p:cNvSpPr txBox="1"/>
          <p:nvPr/>
        </p:nvSpPr>
        <p:spPr>
          <a:xfrm>
            <a:off x="533400" y="6172200"/>
            <a:ext cx="184731" cy="369332"/>
          </a:xfrm>
          <a:prstGeom prst="rect">
            <a:avLst/>
          </a:prstGeom>
          <a:noFill/>
        </p:spPr>
        <p:txBody>
          <a:bodyPr wrap="none" rtlCol="0">
            <a:spAutoFit/>
          </a:bodyPr>
          <a:lstStyle/>
          <a:p>
            <a:endParaRPr lang="en-US" dirty="0"/>
          </a:p>
        </p:txBody>
      </p:sp>
      <p:sp>
        <p:nvSpPr>
          <p:cNvPr id="14" name="TextBox 13"/>
          <p:cNvSpPr txBox="1"/>
          <p:nvPr/>
        </p:nvSpPr>
        <p:spPr>
          <a:xfrm>
            <a:off x="1905000" y="2006025"/>
            <a:ext cx="5257800" cy="1077218"/>
          </a:xfrm>
          <a:prstGeom prst="rect">
            <a:avLst/>
          </a:prstGeom>
          <a:noFill/>
        </p:spPr>
        <p:txBody>
          <a:bodyPr wrap="square" rtlCol="0">
            <a:spAutoFit/>
          </a:bodyPr>
          <a:lstStyle/>
          <a:p>
            <a:pPr algn="ctr"/>
            <a:r>
              <a:rPr lang="en-US" sz="3200" b="1" dirty="0" smtClean="0">
                <a:solidFill>
                  <a:schemeClr val="tx1">
                    <a:lumMod val="85000"/>
                  </a:schemeClr>
                </a:solidFill>
                <a:latin typeface="Arial" pitchFamily="34" charset="0"/>
                <a:cs typeface="Arial" pitchFamily="34" charset="0"/>
              </a:rPr>
              <a:t>Recent and Upcoming Enhancements</a:t>
            </a:r>
            <a:endParaRPr lang="en-US" sz="3200" b="1" dirty="0">
              <a:solidFill>
                <a:schemeClr val="tx1">
                  <a:lumMod val="8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Mather Lodge west  facing side.jpg"/>
          <p:cNvPicPr>
            <a:picLocks noChangeAspect="1"/>
          </p:cNvPicPr>
          <p:nvPr/>
        </p:nvPicPr>
        <p:blipFill>
          <a:blip r:embed="rId2" cstate="screen"/>
          <a:srcRect/>
          <a:stretch>
            <a:fillRect/>
          </a:stretch>
        </p:blipFill>
        <p:spPr>
          <a:xfrm>
            <a:off x="192585" y="1905000"/>
            <a:ext cx="7618531" cy="4343400"/>
          </a:xfrm>
          <a:prstGeom prst="rect">
            <a:avLst/>
          </a:prstGeom>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9" name="TextBox 8"/>
          <p:cNvSpPr txBox="1"/>
          <p:nvPr/>
        </p:nvSpPr>
        <p:spPr>
          <a:xfrm>
            <a:off x="457200" y="533400"/>
            <a:ext cx="4191000" cy="1384995"/>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Renovation of historic Mather Lodge, </a:t>
            </a:r>
          </a:p>
          <a:p>
            <a:r>
              <a:rPr lang="en-US" sz="2800" b="1" dirty="0" smtClean="0">
                <a:solidFill>
                  <a:schemeClr val="tx1">
                    <a:lumMod val="85000"/>
                  </a:schemeClr>
                </a:solidFill>
                <a:latin typeface="Arial" pitchFamily="34" charset="0"/>
                <a:cs typeface="Arial" pitchFamily="34" charset="0"/>
              </a:rPr>
              <a:t>Petit Jean State Park</a:t>
            </a:r>
            <a:endParaRPr lang="en-US" sz="2800" b="1" dirty="0">
              <a:solidFill>
                <a:schemeClr val="tx1">
                  <a:lumMod val="85000"/>
                </a:schemeClr>
              </a:solidFill>
              <a:latin typeface="Arial" pitchFamily="34" charset="0"/>
              <a:cs typeface="Arial" pitchFamily="34" charset="0"/>
            </a:endParaRPr>
          </a:p>
        </p:txBody>
      </p:sp>
      <p:sp>
        <p:nvSpPr>
          <p:cNvPr id="10" name="TextBox 9"/>
          <p:cNvSpPr txBox="1"/>
          <p:nvPr/>
        </p:nvSpPr>
        <p:spPr>
          <a:xfrm>
            <a:off x="8111231" y="2782669"/>
            <a:ext cx="880369" cy="523220"/>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Covered</a:t>
            </a:r>
          </a:p>
          <a:p>
            <a:r>
              <a:rPr lang="en-US" sz="1400" dirty="0" smtClean="0">
                <a:solidFill>
                  <a:schemeClr val="tx1">
                    <a:lumMod val="95000"/>
                  </a:schemeClr>
                </a:solidFill>
                <a:latin typeface="Arial" pitchFamily="34" charset="0"/>
                <a:cs typeface="Arial" pitchFamily="34" charset="0"/>
              </a:rPr>
              <a:t>entrance</a:t>
            </a:r>
            <a:endParaRPr lang="en-US" sz="1400" dirty="0">
              <a:solidFill>
                <a:schemeClr val="tx1">
                  <a:lumMod val="95000"/>
                </a:schemeClr>
              </a:solidFill>
              <a:latin typeface="Arial" pitchFamily="34" charset="0"/>
              <a:cs typeface="Arial" pitchFamily="34" charset="0"/>
            </a:endParaRPr>
          </a:p>
        </p:txBody>
      </p:sp>
      <p:sp>
        <p:nvSpPr>
          <p:cNvPr id="11" name="TextBox 10"/>
          <p:cNvSpPr txBox="1"/>
          <p:nvPr/>
        </p:nvSpPr>
        <p:spPr>
          <a:xfrm>
            <a:off x="95106" y="6248400"/>
            <a:ext cx="1505477" cy="307777"/>
          </a:xfrm>
          <a:prstGeom prst="rect">
            <a:avLst/>
          </a:prstGeom>
          <a:noFill/>
        </p:spPr>
        <p:txBody>
          <a:bodyPr wrap="none" rtlCol="0">
            <a:spAutoFit/>
          </a:bodyPr>
          <a:lstStyle/>
          <a:p>
            <a:r>
              <a:rPr lang="en-US" sz="1400" dirty="0" smtClean="0">
                <a:solidFill>
                  <a:schemeClr val="tx1">
                    <a:lumMod val="95000"/>
                  </a:schemeClr>
                </a:solidFill>
                <a:latin typeface="Arial" pitchFamily="34" charset="0"/>
                <a:cs typeface="Arial" pitchFamily="34" charset="0"/>
              </a:rPr>
              <a:t>West-facing side</a:t>
            </a:r>
            <a:endParaRPr lang="en-US" sz="1400" dirty="0">
              <a:solidFill>
                <a:schemeClr val="tx1">
                  <a:lumMod val="95000"/>
                </a:schemeClr>
              </a:solidFill>
              <a:latin typeface="Arial" pitchFamily="34" charset="0"/>
              <a:cs typeface="Arial" pitchFamily="34" charset="0"/>
            </a:endParaRPr>
          </a:p>
        </p:txBody>
      </p:sp>
      <p:pic>
        <p:nvPicPr>
          <p:cNvPr id="22531" name="Picture 3" descr="H:\All Photography\Park Photos\Petit Jean State Park\Mather Lodge\Mather Lodge HDR Images (high res versions)\Smaller sizes for website\Mather Lodge new entrance for e-mail.jpg"/>
          <p:cNvPicPr>
            <a:picLocks noChangeAspect="1" noChangeArrowheads="1"/>
          </p:cNvPicPr>
          <p:nvPr/>
        </p:nvPicPr>
        <p:blipFill>
          <a:blip r:embed="rId4" cstate="screen"/>
          <a:srcRect/>
          <a:stretch>
            <a:fillRect/>
          </a:stretch>
        </p:blipFill>
        <p:spPr bwMode="auto">
          <a:xfrm>
            <a:off x="5181600" y="357996"/>
            <a:ext cx="3727268" cy="2461404"/>
          </a:xfrm>
          <a:prstGeom prst="rect">
            <a:avLst/>
          </a:prstGeom>
          <a:noFill/>
          <a:ln w="3175">
            <a:solidFill>
              <a:schemeClr val="tx1">
                <a:lumMod val="85000"/>
              </a:schemeClr>
            </a:solidFill>
          </a:ln>
        </p:spPr>
      </p:pic>
    </p:spTree>
  </p:cSld>
  <p:clrMapOvr>
    <a:masterClrMapping/>
  </p:clrMapOvr>
  <p:transition spd="med">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80" name="Picture 4" descr="H:\All Photography\Park Photos\Petit Jean State Park\Mather Lodge\Mather Lodge HDR Images (high res versions)\Smaller sizes for website\Mather Lodge as you enter through the double doors.jpg"/>
          <p:cNvPicPr>
            <a:picLocks noChangeAspect="1" noChangeArrowheads="1"/>
          </p:cNvPicPr>
          <p:nvPr/>
        </p:nvPicPr>
        <p:blipFill>
          <a:blip r:embed="rId2" cstate="screen"/>
          <a:srcRect/>
          <a:stretch>
            <a:fillRect/>
          </a:stretch>
        </p:blipFill>
        <p:spPr bwMode="auto">
          <a:xfrm>
            <a:off x="304800" y="533400"/>
            <a:ext cx="8534400" cy="5677747"/>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3" name="TextBox 12"/>
          <p:cNvSpPr txBox="1"/>
          <p:nvPr/>
        </p:nvSpPr>
        <p:spPr>
          <a:xfrm>
            <a:off x="533400" y="6172200"/>
            <a:ext cx="184731" cy="369332"/>
          </a:xfrm>
          <a:prstGeom prst="rect">
            <a:avLst/>
          </a:prstGeom>
          <a:noFill/>
        </p:spPr>
        <p:txBody>
          <a:bodyPr wrap="none" rtlCol="0">
            <a:spAutoFit/>
          </a:bodyPr>
          <a:lstStyle/>
          <a:p>
            <a:endParaRPr lang="en-US" dirty="0"/>
          </a:p>
        </p:txBody>
      </p:sp>
      <p:sp>
        <p:nvSpPr>
          <p:cNvPr id="6" name="TextBox 5"/>
          <p:cNvSpPr txBox="1"/>
          <p:nvPr/>
        </p:nvSpPr>
        <p:spPr>
          <a:xfrm>
            <a:off x="228600" y="6169223"/>
            <a:ext cx="3877985" cy="307777"/>
          </a:xfrm>
          <a:prstGeom prst="rect">
            <a:avLst/>
          </a:prstGeom>
          <a:noFill/>
        </p:spPr>
        <p:txBody>
          <a:bodyPr wrap="none" rtlCol="0">
            <a:spAutoFit/>
          </a:bodyPr>
          <a:lstStyle/>
          <a:p>
            <a:r>
              <a:rPr lang="en-US" sz="1400" dirty="0" smtClean="0">
                <a:latin typeface="Arial" pitchFamily="34" charset="0"/>
                <a:cs typeface="Arial" pitchFamily="34" charset="0"/>
              </a:rPr>
              <a:t>The view as you enter Mather Lodge	</a:t>
            </a:r>
            <a:endParaRPr lang="en-US" sz="1400"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9" name="Picture 3" descr="H:\All Photography\Park Photos\Petit Jean State Park\Mather Lodge\Mather Lodge HDR Images (high res versions)\Smaller sizes for website\Mather Lodge dining room (photo four).jpg"/>
          <p:cNvPicPr>
            <a:picLocks noChangeAspect="1" noChangeArrowheads="1"/>
          </p:cNvPicPr>
          <p:nvPr/>
        </p:nvPicPr>
        <p:blipFill>
          <a:blip r:embed="rId2" cstate="screen"/>
          <a:srcRect/>
          <a:stretch>
            <a:fillRect/>
          </a:stretch>
        </p:blipFill>
        <p:spPr bwMode="auto">
          <a:xfrm>
            <a:off x="304800" y="533400"/>
            <a:ext cx="8590396" cy="5715000"/>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0" name="TextBox 9"/>
          <p:cNvSpPr txBox="1"/>
          <p:nvPr/>
        </p:nvSpPr>
        <p:spPr>
          <a:xfrm>
            <a:off x="228600" y="6245423"/>
            <a:ext cx="1854995" cy="307777"/>
          </a:xfrm>
          <a:prstGeom prst="rect">
            <a:avLst/>
          </a:prstGeom>
          <a:noFill/>
        </p:spPr>
        <p:txBody>
          <a:bodyPr wrap="none" rtlCol="0">
            <a:spAutoFit/>
          </a:bodyPr>
          <a:lstStyle/>
          <a:p>
            <a:r>
              <a:rPr lang="en-US" sz="1400" dirty="0" smtClean="0">
                <a:latin typeface="Arial" pitchFamily="34" charset="0"/>
                <a:cs typeface="Arial" pitchFamily="34" charset="0"/>
              </a:rPr>
              <a:t>The new dining room</a:t>
            </a:r>
            <a:endParaRPr lang="en-US" sz="1400"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 Diagonal Corner Rectangle 9"/>
          <p:cNvSpPr/>
          <p:nvPr/>
        </p:nvSpPr>
        <p:spPr>
          <a:xfrm>
            <a:off x="5486400" y="5638800"/>
            <a:ext cx="1600200" cy="990600"/>
          </a:xfrm>
          <a:prstGeom prst="round2DiagRect">
            <a:avLst/>
          </a:prstGeom>
          <a:blipFill>
            <a:blip r:embed="rId3"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p:cNvSpPr txBox="1">
            <a:spLocks noChangeArrowheads="1"/>
          </p:cNvSpPr>
          <p:nvPr/>
        </p:nvSpPr>
        <p:spPr>
          <a:xfrm>
            <a:off x="0" y="304800"/>
            <a:ext cx="9144000" cy="1143000"/>
          </a:xfrm>
          <a:prstGeom prst="rect">
            <a:avLst/>
          </a:prstGeom>
        </p:spPr>
        <p:txBody>
          <a:bodyPr vert="horz" anchor="t">
            <a:noAutofit/>
          </a:bodyPr>
          <a:lstStyle/>
          <a:p>
            <a:pPr marL="0" marR="9144"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smtClean="0">
                <a:ln>
                  <a:noFill/>
                </a:ln>
                <a:solidFill>
                  <a:srgbClr val="FFFFCC"/>
                </a:solidFill>
                <a:effectLst/>
                <a:uLnTx/>
                <a:uFillTx/>
                <a:latin typeface="Arial" pitchFamily="34" charset="0"/>
                <a:ea typeface="+mj-ea"/>
                <a:cs typeface="Arial" pitchFamily="34" charset="0"/>
              </a:rPr>
              <a:t> </a:t>
            </a:r>
            <a:r>
              <a:rPr kumimoji="0" lang="en-US" sz="2800" b="1" i="0" u="none" strike="noStrike" kern="1200" spc="0" normalizeH="0" baseline="0" noProof="0" dirty="0" smtClean="0">
                <a:ln>
                  <a:noFill/>
                </a:ln>
                <a:solidFill>
                  <a:schemeClr val="tx1">
                    <a:lumMod val="95000"/>
                  </a:schemeClr>
                </a:solidFill>
                <a:effectLst/>
                <a:uLnTx/>
                <a:uFillTx/>
                <a:latin typeface="Arial" pitchFamily="34" charset="0"/>
                <a:ea typeface="+mj-ea"/>
                <a:cs typeface="Arial" pitchFamily="34" charset="0"/>
              </a:rPr>
              <a:t>Facilities to experience</a:t>
            </a:r>
            <a:endParaRPr kumimoji="0" lang="en-US" sz="2800" b="1" i="0" u="none" strike="noStrike" kern="1200" cap="all" spc="0" normalizeH="0" baseline="0" noProof="0" dirty="0" smtClean="0">
              <a:ln>
                <a:noFill/>
              </a:ln>
              <a:solidFill>
                <a:schemeClr val="tx1">
                  <a:lumMod val="95000"/>
                </a:schemeClr>
              </a:solidFill>
              <a:effectLst/>
              <a:uLnTx/>
              <a:uFillTx/>
              <a:latin typeface="Arial" pitchFamily="34" charset="0"/>
              <a:ea typeface="+mj-ea"/>
              <a:cs typeface="Arial" pitchFamily="34" charset="0"/>
            </a:endParaRPr>
          </a:p>
        </p:txBody>
      </p:sp>
      <p:pic>
        <p:nvPicPr>
          <p:cNvPr id="12" name="Picture 9" descr="DeGray_Lake_Resort_SP_aerial_lodge03"/>
          <p:cNvPicPr>
            <a:picLocks noChangeAspect="1" noChangeArrowheads="1"/>
          </p:cNvPicPr>
          <p:nvPr/>
        </p:nvPicPr>
        <p:blipFill>
          <a:blip r:embed="rId4" cstate="email"/>
          <a:srcRect/>
          <a:stretch>
            <a:fillRect/>
          </a:stretch>
        </p:blipFill>
        <p:spPr bwMode="auto">
          <a:xfrm>
            <a:off x="228600" y="2477420"/>
            <a:ext cx="4648200" cy="3008980"/>
          </a:xfrm>
          <a:prstGeom prst="rect">
            <a:avLst/>
          </a:prstGeom>
          <a:noFill/>
          <a:ln w="3175">
            <a:solidFill>
              <a:schemeClr val="tx1">
                <a:lumMod val="85000"/>
              </a:schemeClr>
            </a:solidFill>
            <a:miter lim="800000"/>
            <a:headEnd/>
            <a:tailEnd/>
          </a:ln>
        </p:spPr>
      </p:pic>
      <p:pic>
        <p:nvPicPr>
          <p:cNvPr id="13" name="Picture 10" descr="mount magazine sunset"/>
          <p:cNvPicPr>
            <a:picLocks noChangeAspect="1" noChangeArrowheads="1"/>
          </p:cNvPicPr>
          <p:nvPr/>
        </p:nvPicPr>
        <p:blipFill>
          <a:blip r:embed="rId5" cstate="email"/>
          <a:srcRect/>
          <a:stretch>
            <a:fillRect/>
          </a:stretch>
        </p:blipFill>
        <p:spPr bwMode="auto">
          <a:xfrm>
            <a:off x="5791200" y="3479800"/>
            <a:ext cx="3061252" cy="2040835"/>
          </a:xfrm>
          <a:prstGeom prst="rect">
            <a:avLst/>
          </a:prstGeom>
          <a:noFill/>
          <a:ln w="3175">
            <a:solidFill>
              <a:schemeClr val="tx1">
                <a:lumMod val="85000"/>
              </a:schemeClr>
            </a:solidFill>
            <a:miter lim="800000"/>
            <a:headEnd/>
            <a:tailEnd/>
          </a:ln>
        </p:spPr>
      </p:pic>
      <p:pic>
        <p:nvPicPr>
          <p:cNvPr id="14" name="Picture 6" descr="Lake Dardanelle State Park campsite"/>
          <p:cNvPicPr>
            <a:picLocks noChangeAspect="1" noChangeArrowheads="1"/>
          </p:cNvPicPr>
          <p:nvPr/>
        </p:nvPicPr>
        <p:blipFill>
          <a:blip r:embed="rId6" cstate="email"/>
          <a:srcRect/>
          <a:stretch>
            <a:fillRect/>
          </a:stretch>
        </p:blipFill>
        <p:spPr bwMode="auto">
          <a:xfrm>
            <a:off x="377686" y="838200"/>
            <a:ext cx="2365514" cy="1774135"/>
          </a:xfrm>
          <a:prstGeom prst="rect">
            <a:avLst/>
          </a:prstGeom>
          <a:noFill/>
          <a:ln w="3175">
            <a:solidFill>
              <a:schemeClr val="tx1">
                <a:lumMod val="85000"/>
              </a:schemeClr>
            </a:solidFill>
            <a:miter lim="800000"/>
            <a:headEnd/>
            <a:tailEnd/>
          </a:ln>
        </p:spPr>
      </p:pic>
      <p:pic>
        <p:nvPicPr>
          <p:cNvPr id="5" name="Picture 4" descr="Copy of ASP Logo color-3_25 highCopy copy.png"/>
          <p:cNvPicPr>
            <a:picLocks noChangeAspect="1"/>
          </p:cNvPicPr>
          <p:nvPr/>
        </p:nvPicPr>
        <p:blipFill>
          <a:blip r:embed="rId7" cstate="email"/>
          <a:stretch>
            <a:fillRect/>
          </a:stretch>
        </p:blipFill>
        <p:spPr>
          <a:xfrm>
            <a:off x="7696200" y="4893799"/>
            <a:ext cx="1069088" cy="1735601"/>
          </a:xfrm>
          <a:prstGeom prst="rect">
            <a:avLst/>
          </a:prstGeom>
        </p:spPr>
      </p:pic>
      <p:sp>
        <p:nvSpPr>
          <p:cNvPr id="20" name="Round Diagonal Corner Rectangle 19"/>
          <p:cNvSpPr/>
          <p:nvPr/>
        </p:nvSpPr>
        <p:spPr>
          <a:xfrm>
            <a:off x="228600" y="5638800"/>
            <a:ext cx="1600200" cy="990600"/>
          </a:xfrm>
          <a:prstGeom prst="round2DiagRect">
            <a:avLst/>
          </a:prstGeom>
          <a:blipFill>
            <a:blip r:embed="rId8"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9"/>
                <a:stretch>
                  <a:fillRect/>
                </a:stretch>
              </a:blipFill>
            </a:endParaRPr>
          </a:p>
        </p:txBody>
      </p:sp>
      <p:sp>
        <p:nvSpPr>
          <p:cNvPr id="21" name="Round Diagonal Corner Rectangle 20"/>
          <p:cNvSpPr/>
          <p:nvPr/>
        </p:nvSpPr>
        <p:spPr>
          <a:xfrm>
            <a:off x="1981200" y="5638800"/>
            <a:ext cx="1600200" cy="990600"/>
          </a:xfrm>
          <a:prstGeom prst="round2DiagRect">
            <a:avLst/>
          </a:prstGeom>
          <a:blipFill>
            <a:blip r:embed="rId10"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21"/>
          <p:cNvSpPr/>
          <p:nvPr/>
        </p:nvSpPr>
        <p:spPr>
          <a:xfrm>
            <a:off x="3733800" y="5638800"/>
            <a:ext cx="1600200" cy="990600"/>
          </a:xfrm>
          <a:prstGeom prst="round2DiagRect">
            <a:avLst/>
          </a:prstGeom>
          <a:blipFill>
            <a:blip r:embed="rId11" cstate="email"/>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DSC08293CopyTweak"/>
          <p:cNvPicPr>
            <a:picLocks noChangeAspect="1" noChangeArrowheads="1"/>
          </p:cNvPicPr>
          <p:nvPr/>
        </p:nvPicPr>
        <p:blipFill>
          <a:blip r:embed="rId12" cstate="email"/>
          <a:srcRect/>
          <a:stretch>
            <a:fillRect/>
          </a:stretch>
        </p:blipFill>
        <p:spPr bwMode="auto">
          <a:xfrm>
            <a:off x="2286000" y="1334329"/>
            <a:ext cx="1878495" cy="1408871"/>
          </a:xfrm>
          <a:prstGeom prst="rect">
            <a:avLst/>
          </a:prstGeom>
          <a:noFill/>
          <a:ln w="3175">
            <a:solidFill>
              <a:schemeClr val="tx1">
                <a:lumMod val="85000"/>
              </a:schemeClr>
            </a:solidFill>
            <a:miter lim="800000"/>
            <a:headEnd/>
            <a:tailEnd/>
          </a:ln>
        </p:spPr>
      </p:pic>
      <p:pic>
        <p:nvPicPr>
          <p:cNvPr id="18" name="Picture 14" descr="A0010203"/>
          <p:cNvPicPr>
            <a:picLocks noChangeAspect="1" noChangeArrowheads="1"/>
          </p:cNvPicPr>
          <p:nvPr/>
        </p:nvPicPr>
        <p:blipFill>
          <a:blip r:embed="rId13" cstate="email"/>
          <a:srcRect/>
          <a:stretch>
            <a:fillRect/>
          </a:stretch>
        </p:blipFill>
        <p:spPr bwMode="auto">
          <a:xfrm>
            <a:off x="5105400" y="2743199"/>
            <a:ext cx="1828800" cy="1371601"/>
          </a:xfrm>
          <a:prstGeom prst="rect">
            <a:avLst/>
          </a:prstGeom>
          <a:noFill/>
          <a:ln w="3175">
            <a:solidFill>
              <a:schemeClr val="tx1">
                <a:lumMod val="85000"/>
              </a:schemeClr>
            </a:solidFill>
            <a:miter lim="800000"/>
            <a:headEnd/>
            <a:tailEnd/>
          </a:ln>
        </p:spPr>
      </p:pic>
      <p:pic>
        <p:nvPicPr>
          <p:cNvPr id="5122" name="Picture 2" descr="H:\All Photography\Park Photos\Arkansas State Parks 2011 Guidebook covers photo options\Lake Catherine State Park campground.jpg"/>
          <p:cNvPicPr>
            <a:picLocks noChangeAspect="1" noChangeArrowheads="1"/>
          </p:cNvPicPr>
          <p:nvPr/>
        </p:nvPicPr>
        <p:blipFill>
          <a:blip r:embed="rId14" cstate="screen"/>
          <a:srcRect/>
          <a:stretch>
            <a:fillRect/>
          </a:stretch>
        </p:blipFill>
        <p:spPr bwMode="auto">
          <a:xfrm>
            <a:off x="4038600" y="3162300"/>
            <a:ext cx="1143000" cy="1714500"/>
          </a:xfrm>
          <a:prstGeom prst="rect">
            <a:avLst/>
          </a:prstGeom>
          <a:noFill/>
          <a:ln w="3175">
            <a:solidFill>
              <a:schemeClr val="tx1">
                <a:lumMod val="85000"/>
              </a:schemeClr>
            </a:solidFill>
          </a:ln>
        </p:spPr>
      </p:pic>
      <p:pic>
        <p:nvPicPr>
          <p:cNvPr id="15" name="Picture 13" descr="Mt Mag vertical crop"/>
          <p:cNvPicPr>
            <a:picLocks noChangeAspect="1" noChangeArrowheads="1"/>
          </p:cNvPicPr>
          <p:nvPr/>
        </p:nvPicPr>
        <p:blipFill>
          <a:blip r:embed="rId15" cstate="email"/>
          <a:srcRect/>
          <a:stretch>
            <a:fillRect/>
          </a:stretch>
        </p:blipFill>
        <p:spPr bwMode="auto">
          <a:xfrm>
            <a:off x="7086600" y="152400"/>
            <a:ext cx="1763231" cy="3213991"/>
          </a:xfrm>
          <a:prstGeom prst="rect">
            <a:avLst/>
          </a:prstGeom>
          <a:noFill/>
          <a:ln w="3175">
            <a:solidFill>
              <a:schemeClr val="tx1">
                <a:lumMod val="85000"/>
              </a:schemeClr>
            </a:solidFill>
            <a:miter lim="800000"/>
            <a:headEnd/>
            <a:tailEnd/>
          </a:ln>
        </p:spPr>
      </p:pic>
      <p:pic>
        <p:nvPicPr>
          <p:cNvPr id="17" name="Picture 5" descr="Lake Dardanelle State Park camping"/>
          <p:cNvPicPr>
            <a:picLocks noChangeAspect="1" noChangeArrowheads="1"/>
          </p:cNvPicPr>
          <p:nvPr/>
        </p:nvPicPr>
        <p:blipFill>
          <a:blip r:embed="rId16" cstate="email"/>
          <a:srcRect/>
          <a:stretch>
            <a:fillRect/>
          </a:stretch>
        </p:blipFill>
        <p:spPr bwMode="auto">
          <a:xfrm>
            <a:off x="4495800" y="812800"/>
            <a:ext cx="2667000" cy="1778000"/>
          </a:xfrm>
          <a:prstGeom prst="rect">
            <a:avLst/>
          </a:prstGeom>
          <a:noFill/>
          <a:ln w="3175">
            <a:solidFill>
              <a:schemeClr val="tx1">
                <a:lumMod val="85000"/>
              </a:schemeClr>
            </a:solid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457200" y="381000"/>
            <a:ext cx="6934200" cy="4953000"/>
          </a:xfrm>
          <a:prstGeom prst="rect">
            <a:avLst/>
          </a:prstGeom>
          <a:solidFill>
            <a:srgbClr val="2854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866" name="Object 2"/>
          <p:cNvGraphicFramePr>
            <a:graphicFrameLocks noChangeAspect="1"/>
          </p:cNvGraphicFramePr>
          <p:nvPr/>
        </p:nvGraphicFramePr>
        <p:xfrm>
          <a:off x="685800" y="556461"/>
          <a:ext cx="6476999" cy="4625139"/>
        </p:xfrm>
        <a:graphic>
          <a:graphicData uri="http://schemas.openxmlformats.org/presentationml/2006/ole">
            <p:oleObj spid="_x0000_s36866" name="Acrobat Document" r:id="rId3" imgW="28803600" imgH="20573882" progId="AcroExch.Document.7">
              <p:embed/>
            </p:oleObj>
          </a:graphicData>
        </a:graphic>
      </p:graphicFrame>
      <p:pic>
        <p:nvPicPr>
          <p:cNvPr id="6" name="Picture 5" descr="QueenWilhelminaLodgeGreenRoof.jpg"/>
          <p:cNvPicPr>
            <a:picLocks noChangeAspect="1"/>
          </p:cNvPicPr>
          <p:nvPr/>
        </p:nvPicPr>
        <p:blipFill>
          <a:blip r:embed="rId4" cstate="screen"/>
          <a:stretch>
            <a:fillRect/>
          </a:stretch>
        </p:blipFill>
        <p:spPr>
          <a:xfrm>
            <a:off x="4702261" y="3429000"/>
            <a:ext cx="3679738" cy="3112008"/>
          </a:xfrm>
          <a:prstGeom prst="rect">
            <a:avLst/>
          </a:prstGeom>
          <a:ln w="3175">
            <a:solidFill>
              <a:schemeClr val="tx1">
                <a:lumMod val="85000"/>
              </a:schemeClr>
            </a:solidFill>
          </a:ln>
        </p:spPr>
      </p:pic>
      <p:sp>
        <p:nvSpPr>
          <p:cNvPr id="7" name="TextBox 6"/>
          <p:cNvSpPr txBox="1"/>
          <p:nvPr/>
        </p:nvSpPr>
        <p:spPr>
          <a:xfrm>
            <a:off x="762000" y="950893"/>
            <a:ext cx="6477000" cy="1384995"/>
          </a:xfrm>
          <a:prstGeom prst="rect">
            <a:avLst/>
          </a:prstGeom>
          <a:noFill/>
        </p:spPr>
        <p:txBody>
          <a:bodyPr wrap="square" rtlCol="0">
            <a:spAutoFit/>
          </a:bodyPr>
          <a:lstStyle/>
          <a:p>
            <a:r>
              <a:rPr lang="en-US" sz="2800" b="1" dirty="0" smtClean="0">
                <a:solidFill>
                  <a:schemeClr val="bg1"/>
                </a:solidFill>
                <a:latin typeface="Arial" pitchFamily="34" charset="0"/>
                <a:cs typeface="Arial" pitchFamily="34" charset="0"/>
              </a:rPr>
              <a:t>Renovation of  </a:t>
            </a:r>
          </a:p>
          <a:p>
            <a:r>
              <a:rPr lang="en-US" sz="2800" b="1" dirty="0" smtClean="0">
                <a:solidFill>
                  <a:schemeClr val="bg1"/>
                </a:solidFill>
                <a:latin typeface="Arial" pitchFamily="34" charset="0"/>
                <a:cs typeface="Arial" pitchFamily="34" charset="0"/>
              </a:rPr>
              <a:t>Queen Wilhelmina State Park </a:t>
            </a:r>
          </a:p>
          <a:p>
            <a:r>
              <a:rPr lang="en-US" sz="2800" b="1" dirty="0" smtClean="0">
                <a:solidFill>
                  <a:schemeClr val="bg1"/>
                </a:solidFill>
                <a:latin typeface="Arial" pitchFamily="34" charset="0"/>
                <a:cs typeface="Arial" pitchFamily="34" charset="0"/>
              </a:rPr>
              <a:t>Lodge</a:t>
            </a:r>
            <a:endParaRPr lang="en-US" sz="2800" b="1" dirty="0">
              <a:solidFill>
                <a:schemeClr val="bg1"/>
              </a:solidFill>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sp>
        <p:nvSpPr>
          <p:cNvPr id="9" name="TextBox 8"/>
          <p:cNvSpPr txBox="1"/>
          <p:nvPr/>
        </p:nvSpPr>
        <p:spPr>
          <a:xfrm>
            <a:off x="1219200" y="5754469"/>
            <a:ext cx="3591689" cy="646331"/>
          </a:xfrm>
          <a:prstGeom prst="rect">
            <a:avLst/>
          </a:prstGeom>
          <a:noFill/>
        </p:spPr>
        <p:txBody>
          <a:bodyPr wrap="none" rtlCol="0">
            <a:spAutoFit/>
          </a:bodyPr>
          <a:lstStyle/>
          <a:p>
            <a:r>
              <a:rPr lang="en-US" dirty="0" smtClean="0">
                <a:solidFill>
                  <a:schemeClr val="tx1">
                    <a:lumMod val="95000"/>
                  </a:schemeClr>
                </a:solidFill>
                <a:latin typeface="Arial" pitchFamily="34" charset="0"/>
                <a:cs typeface="Arial" pitchFamily="34" charset="0"/>
              </a:rPr>
              <a:t>Arkansas’s “Castle in the Clouds”</a:t>
            </a:r>
          </a:p>
          <a:p>
            <a:r>
              <a:rPr lang="en-US" dirty="0" smtClean="0">
                <a:solidFill>
                  <a:schemeClr val="tx1">
                    <a:lumMod val="95000"/>
                  </a:schemeClr>
                </a:solidFill>
                <a:latin typeface="Arial" pitchFamily="34" charset="0"/>
                <a:cs typeface="Arial" pitchFamily="34" charset="0"/>
              </a:rPr>
              <a:t>atop 2,681-foot Rich Mountain</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5842" name="Object 2"/>
          <p:cNvGraphicFramePr>
            <a:graphicFrameLocks noChangeAspect="1"/>
          </p:cNvGraphicFramePr>
          <p:nvPr/>
        </p:nvGraphicFramePr>
        <p:xfrm>
          <a:off x="3581400" y="88900"/>
          <a:ext cx="4368800" cy="6692900"/>
        </p:xfrm>
        <a:graphic>
          <a:graphicData uri="http://schemas.openxmlformats.org/presentationml/2006/ole">
            <p:oleObj spid="_x0000_s35842" name="Photo Editor Photo" r:id="rId3" imgW="8809483" imgH="11400508" progId="">
              <p:embed/>
            </p:oleObj>
          </a:graphicData>
        </a:graphic>
      </p:graphicFrame>
      <p:sp>
        <p:nvSpPr>
          <p:cNvPr id="6" name="TextBox 5"/>
          <p:cNvSpPr txBox="1"/>
          <p:nvPr/>
        </p:nvSpPr>
        <p:spPr>
          <a:xfrm>
            <a:off x="1524000" y="4419600"/>
            <a:ext cx="2209800" cy="2000548"/>
          </a:xfrm>
          <a:prstGeom prst="rect">
            <a:avLst/>
          </a:prstGeom>
          <a:noFill/>
        </p:spPr>
        <p:txBody>
          <a:bodyPr wrap="square" rtlCol="0">
            <a:spAutoFit/>
          </a:bodyPr>
          <a:lstStyle/>
          <a:p>
            <a:r>
              <a:rPr lang="en-US" sz="2000" dirty="0" smtClean="0">
                <a:latin typeface="Arial" pitchFamily="34" charset="0"/>
                <a:cs typeface="Arial" pitchFamily="34" charset="0"/>
              </a:rPr>
              <a:t>Proposed development locations within the St. Francis National Forest</a:t>
            </a:r>
          </a:p>
          <a:p>
            <a:endParaRPr lang="en-US" sz="2400" dirty="0">
              <a:latin typeface="Arial" pitchFamily="34" charset="0"/>
              <a:cs typeface="Arial" pitchFamily="34" charset="0"/>
            </a:endParaRPr>
          </a:p>
        </p:txBody>
      </p:sp>
      <p:pic>
        <p:nvPicPr>
          <p:cNvPr id="5" name="Picture 4" descr="Copy of ASP Logo color-3_25 highCopy copy.png"/>
          <p:cNvPicPr>
            <a:picLocks noChangeAspect="1"/>
          </p:cNvPicPr>
          <p:nvPr/>
        </p:nvPicPr>
        <p:blipFill>
          <a:blip r:embed="rId4" cstate="email"/>
          <a:stretch>
            <a:fillRect/>
          </a:stretch>
        </p:blipFill>
        <p:spPr>
          <a:xfrm>
            <a:off x="7696200" y="4893799"/>
            <a:ext cx="1069088" cy="1735601"/>
          </a:xfrm>
          <a:prstGeom prst="rect">
            <a:avLst/>
          </a:prstGeom>
        </p:spPr>
      </p:pic>
      <p:sp>
        <p:nvSpPr>
          <p:cNvPr id="7" name="TextBox 6"/>
          <p:cNvSpPr txBox="1"/>
          <p:nvPr/>
        </p:nvSpPr>
        <p:spPr>
          <a:xfrm>
            <a:off x="381000" y="1143000"/>
            <a:ext cx="3352800" cy="954107"/>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Mississippi River State Park</a:t>
            </a:r>
            <a:endParaRPr lang="en-US" sz="2800" b="1" dirty="0">
              <a:solidFill>
                <a:schemeClr val="tx1">
                  <a:lumMod val="8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0" name="Picture 4" descr="H:\All Photography\Park Photos\Mississippi River State Park\Aerial photo of Beech Point Campground\Mississippi River State Park aerial of Beech Point Campground.jpg"/>
          <p:cNvPicPr>
            <a:picLocks noChangeAspect="1" noChangeArrowheads="1"/>
          </p:cNvPicPr>
          <p:nvPr/>
        </p:nvPicPr>
        <p:blipFill>
          <a:blip r:embed="rId2" cstate="screen"/>
          <a:srcRect/>
          <a:stretch>
            <a:fillRect/>
          </a:stretch>
        </p:blipFill>
        <p:spPr bwMode="auto">
          <a:xfrm>
            <a:off x="533400" y="457200"/>
            <a:ext cx="7996553" cy="5137785"/>
          </a:xfrm>
          <a:prstGeom prst="rect">
            <a:avLst/>
          </a:prstGeom>
          <a:noFill/>
          <a:ln w="9525">
            <a:solidFill>
              <a:schemeClr val="tx1">
                <a:lumMod val="9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0" name="TextBox 9"/>
          <p:cNvSpPr txBox="1"/>
          <p:nvPr/>
        </p:nvSpPr>
        <p:spPr>
          <a:xfrm>
            <a:off x="457200" y="5562600"/>
            <a:ext cx="6858000" cy="646331"/>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The renovated Beech Point Campground, Bear Creek Lake Recreation Area, Mississippi River State Park.</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3" name="Picture 3" descr="H:\All Photography\Park Photos\Mississippi River State Park\Photo shoot\Photos by Joe Jacobs\DSC_0031.JPG"/>
          <p:cNvPicPr>
            <a:picLocks noChangeAspect="1" noChangeArrowheads="1"/>
          </p:cNvPicPr>
          <p:nvPr/>
        </p:nvPicPr>
        <p:blipFill>
          <a:blip r:embed="rId2" cstate="screen"/>
          <a:srcRect/>
          <a:stretch>
            <a:fillRect/>
          </a:stretch>
        </p:blipFill>
        <p:spPr bwMode="auto">
          <a:xfrm>
            <a:off x="2891117" y="457200"/>
            <a:ext cx="5982447" cy="3962400"/>
          </a:xfrm>
          <a:prstGeom prst="rect">
            <a:avLst/>
          </a:prstGeom>
          <a:noFill/>
          <a:ln w="3175">
            <a:solidFill>
              <a:schemeClr val="tx1">
                <a:lumMod val="85000"/>
              </a:schemeClr>
            </a:solidFill>
          </a:ln>
        </p:spPr>
      </p:pic>
      <p:pic>
        <p:nvPicPr>
          <p:cNvPr id="30726" name="Picture 6" descr="H:\All Photography\Park Photos\Mississippi River State Park\MRSP 08-11 Promo Shoot\senior mobility 2.jpg"/>
          <p:cNvPicPr>
            <a:picLocks noChangeAspect="1" noChangeArrowheads="1"/>
          </p:cNvPicPr>
          <p:nvPr/>
        </p:nvPicPr>
        <p:blipFill>
          <a:blip r:embed="rId3" cstate="screen"/>
          <a:srcRect/>
          <a:stretch>
            <a:fillRect/>
          </a:stretch>
        </p:blipFill>
        <p:spPr bwMode="auto">
          <a:xfrm>
            <a:off x="5312837" y="3330134"/>
            <a:ext cx="3069163" cy="2156266"/>
          </a:xfrm>
          <a:prstGeom prst="rect">
            <a:avLst/>
          </a:prstGeom>
          <a:noFill/>
          <a:ln w="3175">
            <a:solidFill>
              <a:schemeClr val="tx1">
                <a:lumMod val="85000"/>
              </a:schemeClr>
            </a:solidFill>
          </a:ln>
        </p:spPr>
      </p:pic>
      <p:pic>
        <p:nvPicPr>
          <p:cNvPr id="30722" name="Picture 2" descr="H:\All Photography\Park Photos\Mississippi River State Park\Photo shoot\Photos by Joanie\100NCD90\The Kennedy family at picnic table at their campsite\DSC_0105.JPG"/>
          <p:cNvPicPr>
            <a:picLocks noChangeAspect="1" noChangeArrowheads="1"/>
          </p:cNvPicPr>
          <p:nvPr/>
        </p:nvPicPr>
        <p:blipFill>
          <a:blip r:embed="rId4" cstate="screen"/>
          <a:srcRect/>
          <a:stretch>
            <a:fillRect/>
          </a:stretch>
        </p:blipFill>
        <p:spPr bwMode="auto">
          <a:xfrm>
            <a:off x="228600" y="3048000"/>
            <a:ext cx="4724400" cy="3137740"/>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pic>
        <p:nvPicPr>
          <p:cNvPr id="30728" name="Picture 8" descr="H:\All Photography\Park Photos\Mississippi River State Park\MRSP 08-11 Promo Shoot\campfire cooking.jpg"/>
          <p:cNvPicPr>
            <a:picLocks noChangeAspect="1" noChangeArrowheads="1"/>
          </p:cNvPicPr>
          <p:nvPr/>
        </p:nvPicPr>
        <p:blipFill>
          <a:blip r:embed="rId6" cstate="screen"/>
          <a:srcRect/>
          <a:stretch>
            <a:fillRect/>
          </a:stretch>
        </p:blipFill>
        <p:spPr bwMode="auto">
          <a:xfrm>
            <a:off x="381000" y="914400"/>
            <a:ext cx="2667000" cy="1774646"/>
          </a:xfrm>
          <a:prstGeom prst="rect">
            <a:avLst/>
          </a:prstGeom>
          <a:noFill/>
          <a:ln w="3175">
            <a:solidFill>
              <a:schemeClr val="tx1">
                <a:lumMod val="85000"/>
              </a:schemeClr>
            </a:solidFill>
          </a:ln>
        </p:spPr>
      </p:pic>
      <p:sp>
        <p:nvSpPr>
          <p:cNvPr id="12" name="TextBox 11"/>
          <p:cNvSpPr txBox="1"/>
          <p:nvPr/>
        </p:nvSpPr>
        <p:spPr>
          <a:xfrm>
            <a:off x="762000" y="457200"/>
            <a:ext cx="2590800" cy="400110"/>
          </a:xfrm>
          <a:prstGeom prst="rect">
            <a:avLst/>
          </a:prstGeom>
          <a:noFill/>
        </p:spPr>
        <p:txBody>
          <a:bodyPr wrap="square" rtlCol="0">
            <a:spAutoFit/>
          </a:bodyPr>
          <a:lstStyle/>
          <a:p>
            <a:r>
              <a:rPr lang="en-US" sz="2000" dirty="0" smtClean="0">
                <a:solidFill>
                  <a:schemeClr val="tx1">
                    <a:lumMod val="95000"/>
                  </a:schemeClr>
                </a:solidFill>
                <a:latin typeface="Arial" pitchFamily="34" charset="0"/>
                <a:cs typeface="Arial" pitchFamily="34" charset="0"/>
              </a:rPr>
              <a:t>Rave reviews</a:t>
            </a:r>
            <a:endParaRPr lang="en-US" sz="2000"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H:\All Photography\Park Photos\Mississippi River State Park\Photo shoot\Photos by Chuck\Mississippi_River_State_Park_2586.jpg"/>
          <p:cNvPicPr>
            <a:picLocks noChangeAspect="1" noChangeArrowheads="1"/>
          </p:cNvPicPr>
          <p:nvPr/>
        </p:nvPicPr>
        <p:blipFill>
          <a:blip r:embed="rId2" cstate="screen"/>
          <a:srcRect/>
          <a:stretch>
            <a:fillRect/>
          </a:stretch>
        </p:blipFill>
        <p:spPr bwMode="auto">
          <a:xfrm>
            <a:off x="381000" y="594165"/>
            <a:ext cx="8305800" cy="5527588"/>
          </a:xfrm>
          <a:prstGeom prst="rect">
            <a:avLst/>
          </a:prstGeom>
          <a:noFill/>
          <a:ln>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6" name="TextBox 5"/>
          <p:cNvSpPr txBox="1"/>
          <p:nvPr/>
        </p:nvSpPr>
        <p:spPr>
          <a:xfrm>
            <a:off x="228600" y="6096000"/>
            <a:ext cx="7776552" cy="646331"/>
          </a:xfrm>
          <a:prstGeom prst="rect">
            <a:avLst/>
          </a:prstGeom>
          <a:noFill/>
        </p:spPr>
        <p:txBody>
          <a:bodyPr wrap="none" rtlCol="0">
            <a:spAutoFit/>
          </a:bodyPr>
          <a:lstStyle/>
          <a:p>
            <a:r>
              <a:rPr lang="en-US" dirty="0" smtClean="0">
                <a:latin typeface="Arial" pitchFamily="34" charset="0"/>
                <a:cs typeface="Arial" pitchFamily="34" charset="0"/>
              </a:rPr>
              <a:t>Development of Mississippi River State Park, like Mount Magazine State</a:t>
            </a:r>
          </a:p>
          <a:p>
            <a:r>
              <a:rPr lang="en-US" dirty="0" smtClean="0">
                <a:latin typeface="Arial" pitchFamily="34" charset="0"/>
                <a:cs typeface="Arial" pitchFamily="34" charset="0"/>
              </a:rPr>
              <a:t>Park, is through a Special Use Permit from the USDA Forest Service.</a:t>
            </a:r>
            <a:endParaRPr lang="en-US" dirty="0">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81000" y="5477470"/>
            <a:ext cx="5943599" cy="923330"/>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The visitor center under construction at Mississippi River State Park will be uniquely staffed by Arkansas State Parks and USDA Forest Service staff.</a:t>
            </a:r>
            <a:endParaRPr lang="en-US" dirty="0">
              <a:solidFill>
                <a:schemeClr val="tx1">
                  <a:lumMod val="95000"/>
                </a:schemeClr>
              </a:solidFill>
              <a:latin typeface="Arial" pitchFamily="34" charset="0"/>
              <a:cs typeface="Arial" pitchFamily="34" charset="0"/>
            </a:endParaRPr>
          </a:p>
        </p:txBody>
      </p:sp>
      <p:pic>
        <p:nvPicPr>
          <p:cNvPr id="32771" name="Picture 3" descr="H:\All Photography\Park Photos\Mississippi River State Park\Mississippi River State Park Visitor Center (reduced for e-mail).jpg"/>
          <p:cNvPicPr>
            <a:picLocks noChangeAspect="1" noChangeArrowheads="1"/>
          </p:cNvPicPr>
          <p:nvPr/>
        </p:nvPicPr>
        <p:blipFill>
          <a:blip r:embed="rId2" cstate="screen"/>
          <a:srcRect/>
          <a:stretch>
            <a:fillRect/>
          </a:stretch>
        </p:blipFill>
        <p:spPr bwMode="auto">
          <a:xfrm>
            <a:off x="457200" y="609600"/>
            <a:ext cx="8180438" cy="4876800"/>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172033" name="Picture 1" descr="H:\All Photography\Logos and Graphics\Logos\USDA Forest Service Logo\USFS logo.png"/>
          <p:cNvPicPr>
            <a:picLocks noChangeAspect="1" noChangeArrowheads="1"/>
          </p:cNvPicPr>
          <p:nvPr/>
        </p:nvPicPr>
        <p:blipFill>
          <a:blip r:embed="rId4"/>
          <a:srcRect/>
          <a:stretch>
            <a:fillRect/>
          </a:stretch>
        </p:blipFill>
        <p:spPr bwMode="auto">
          <a:xfrm>
            <a:off x="6324600" y="5181600"/>
            <a:ext cx="1309146" cy="1438932"/>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81000" y="304800"/>
            <a:ext cx="6781800" cy="523220"/>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Delta Heritage Trail State Park</a:t>
            </a:r>
            <a:endParaRPr lang="en-US" sz="2800" b="1" dirty="0">
              <a:solidFill>
                <a:schemeClr val="tx1">
                  <a:lumMod val="85000"/>
                </a:schemeClr>
              </a:solidFill>
              <a:latin typeface="Arial" pitchFamily="34" charset="0"/>
              <a:cs typeface="Arial" pitchFamily="34" charset="0"/>
            </a:endParaRPr>
          </a:p>
        </p:txBody>
      </p:sp>
      <p:pic>
        <p:nvPicPr>
          <p:cNvPr id="33798" name="Picture 6" descr="C:\Users\joan.ellison\Desktop\Map Phase III Lk View to Elaine.jpg"/>
          <p:cNvPicPr>
            <a:picLocks noChangeAspect="1" noChangeArrowheads="1"/>
          </p:cNvPicPr>
          <p:nvPr/>
        </p:nvPicPr>
        <p:blipFill>
          <a:blip r:embed="rId2"/>
          <a:srcRect/>
          <a:stretch>
            <a:fillRect/>
          </a:stretch>
        </p:blipFill>
        <p:spPr bwMode="auto">
          <a:xfrm>
            <a:off x="457200" y="838200"/>
            <a:ext cx="4836604" cy="4724399"/>
          </a:xfrm>
          <a:prstGeom prst="rect">
            <a:avLst/>
          </a:prstGeom>
          <a:noFill/>
        </p:spPr>
      </p:pic>
      <p:pic>
        <p:nvPicPr>
          <p:cNvPr id="33794" name="Picture 2" descr="H:\All Photography\Park Photos\Delta Heritage Trail State Park\Delta Heritage Trail e-mail version.jpg"/>
          <p:cNvPicPr>
            <a:picLocks noChangeAspect="1" noChangeArrowheads="1"/>
          </p:cNvPicPr>
          <p:nvPr/>
        </p:nvPicPr>
        <p:blipFill>
          <a:blip r:embed="rId3" cstate="screen"/>
          <a:srcRect/>
          <a:stretch>
            <a:fillRect/>
          </a:stretch>
        </p:blipFill>
        <p:spPr bwMode="auto">
          <a:xfrm>
            <a:off x="5410200" y="838200"/>
            <a:ext cx="3200400" cy="2400300"/>
          </a:xfrm>
          <a:prstGeom prst="rect">
            <a:avLst/>
          </a:prstGeom>
          <a:noFill/>
          <a:ln w="3175">
            <a:solidFill>
              <a:schemeClr val="tx1">
                <a:lumMod val="85000"/>
              </a:schemeClr>
            </a:solidFill>
          </a:ln>
        </p:spPr>
      </p:pic>
      <p:pic>
        <p:nvPicPr>
          <p:cNvPr id="7" name="Picture 6" descr="Joe and Jane Rice on the DHT.jpg"/>
          <p:cNvPicPr>
            <a:picLocks noChangeAspect="1"/>
          </p:cNvPicPr>
          <p:nvPr/>
        </p:nvPicPr>
        <p:blipFill>
          <a:blip r:embed="rId4" cstate="screen"/>
          <a:stretch>
            <a:fillRect/>
          </a:stretch>
        </p:blipFill>
        <p:spPr>
          <a:xfrm>
            <a:off x="5791200" y="2971800"/>
            <a:ext cx="2300886" cy="3441192"/>
          </a:xfrm>
          <a:prstGeom prst="rect">
            <a:avLst/>
          </a:prstGeom>
        </p:spPr>
      </p:pic>
      <p:pic>
        <p:nvPicPr>
          <p:cNvPr id="5" name="Picture 4" descr="Copy of ASP Logo color-3_25 highCopy copy.png"/>
          <p:cNvPicPr>
            <a:picLocks noChangeAspect="1"/>
          </p:cNvPicPr>
          <p:nvPr/>
        </p:nvPicPr>
        <p:blipFill>
          <a:blip r:embed="rId5"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5" name="Picture 3" descr="H:\All Photography\Park Photos\Delta Heritage Trail State Park\Delta Heritage Trail08.jpg"/>
          <p:cNvPicPr>
            <a:picLocks noChangeAspect="1" noChangeArrowheads="1"/>
          </p:cNvPicPr>
          <p:nvPr/>
        </p:nvPicPr>
        <p:blipFill>
          <a:blip r:embed="rId2" cstate="screen"/>
          <a:srcRect/>
          <a:stretch>
            <a:fillRect/>
          </a:stretch>
        </p:blipFill>
        <p:spPr bwMode="auto">
          <a:xfrm>
            <a:off x="457200" y="827087"/>
            <a:ext cx="3681493" cy="5649913"/>
          </a:xfrm>
          <a:prstGeom prst="rect">
            <a:avLst/>
          </a:prstGeom>
          <a:noFill/>
          <a:ln w="3175">
            <a:solidFill>
              <a:schemeClr val="tx1">
                <a:lumMod val="85000"/>
              </a:schemeClr>
            </a:solidFill>
          </a:ln>
        </p:spPr>
      </p:pic>
      <p:pic>
        <p:nvPicPr>
          <p:cNvPr id="33794" name="Picture 2" descr="H:\All Photography\Park Photos\Delta Heritage Trail State Park\Delta Heritage Trail e-mail version.jpg"/>
          <p:cNvPicPr>
            <a:picLocks noChangeAspect="1" noChangeArrowheads="1"/>
          </p:cNvPicPr>
          <p:nvPr/>
        </p:nvPicPr>
        <p:blipFill>
          <a:blip r:embed="rId3" cstate="screen"/>
          <a:srcRect/>
          <a:stretch>
            <a:fillRect/>
          </a:stretch>
        </p:blipFill>
        <p:spPr bwMode="auto">
          <a:xfrm>
            <a:off x="4724400" y="4800600"/>
            <a:ext cx="2362200" cy="1771650"/>
          </a:xfrm>
          <a:prstGeom prst="rect">
            <a:avLst/>
          </a:prstGeom>
          <a:noFill/>
          <a:ln w="3175">
            <a:solidFill>
              <a:schemeClr val="tx1">
                <a:lumMod val="85000"/>
              </a:schemeClr>
            </a:solidFill>
          </a:ln>
        </p:spPr>
      </p:pic>
      <p:pic>
        <p:nvPicPr>
          <p:cNvPr id="33796" name="Picture 4" descr="H:\All Photography\Park Photos\Delta Heritage Trail State Park\Photos by Matt showing the rails\IMG_0078.jpg"/>
          <p:cNvPicPr>
            <a:picLocks noChangeAspect="1" noChangeArrowheads="1"/>
          </p:cNvPicPr>
          <p:nvPr/>
        </p:nvPicPr>
        <p:blipFill>
          <a:blip r:embed="rId4" cstate="screen">
            <a:lum contrast="20000"/>
          </a:blip>
          <a:srcRect/>
          <a:stretch>
            <a:fillRect/>
          </a:stretch>
        </p:blipFill>
        <p:spPr bwMode="auto">
          <a:xfrm>
            <a:off x="4724400" y="838200"/>
            <a:ext cx="2362200" cy="1771650"/>
          </a:xfrm>
          <a:prstGeom prst="rect">
            <a:avLst/>
          </a:prstGeom>
          <a:noFill/>
          <a:ln w="3175">
            <a:solidFill>
              <a:schemeClr val="tx1">
                <a:lumMod val="85000"/>
              </a:schemeClr>
            </a:solidFill>
          </a:ln>
        </p:spPr>
      </p:pic>
      <p:pic>
        <p:nvPicPr>
          <p:cNvPr id="33797" name="Picture 5" descr="H:\All Photography\Park Photos\Delta Heritage Trail State Park\Photos by Matt showing the rails\IMG_0071.jpg"/>
          <p:cNvPicPr>
            <a:picLocks noChangeAspect="1" noChangeArrowheads="1"/>
          </p:cNvPicPr>
          <p:nvPr/>
        </p:nvPicPr>
        <p:blipFill>
          <a:blip r:embed="rId5" cstate="screen">
            <a:lum contrast="20000"/>
          </a:blip>
          <a:srcRect/>
          <a:stretch>
            <a:fillRect/>
          </a:stretch>
        </p:blipFill>
        <p:spPr bwMode="auto">
          <a:xfrm>
            <a:off x="4724400" y="2819400"/>
            <a:ext cx="2362200" cy="1771650"/>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6" cstate="email"/>
          <a:stretch>
            <a:fillRect/>
          </a:stretch>
        </p:blipFill>
        <p:spPr>
          <a:xfrm>
            <a:off x="7696200" y="4893799"/>
            <a:ext cx="1069088" cy="1735601"/>
          </a:xfrm>
          <a:prstGeom prst="rect">
            <a:avLst/>
          </a:prstGeom>
        </p:spPr>
      </p:pic>
    </p:spTree>
  </p:cSld>
  <p:clrMapOvr>
    <a:masterClrMapping/>
  </p:clrMapOvr>
  <p:transition spd="med">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7" name="Picture 3" descr="H:\All Photography\Park Photos\Village Creek State Park\Golf Course\The Ridges at Village Creek_Golf_A0053646 1 for e-mail.jpg"/>
          <p:cNvPicPr>
            <a:picLocks noChangeAspect="1" noChangeArrowheads="1"/>
          </p:cNvPicPr>
          <p:nvPr/>
        </p:nvPicPr>
        <p:blipFill>
          <a:blip r:embed="rId2" cstate="screen"/>
          <a:srcRect/>
          <a:stretch>
            <a:fillRect/>
          </a:stretch>
        </p:blipFill>
        <p:spPr bwMode="auto">
          <a:xfrm>
            <a:off x="457200" y="1204296"/>
            <a:ext cx="6705600" cy="5394167"/>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sp>
        <p:nvSpPr>
          <p:cNvPr id="11" name="TextBox 10"/>
          <p:cNvSpPr txBox="1"/>
          <p:nvPr/>
        </p:nvSpPr>
        <p:spPr>
          <a:xfrm>
            <a:off x="381000" y="265093"/>
            <a:ext cx="7924800" cy="954107"/>
          </a:xfrm>
          <a:prstGeom prst="rect">
            <a:avLst/>
          </a:prstGeom>
          <a:noFill/>
        </p:spPr>
        <p:txBody>
          <a:bodyPr wrap="square" rtlCol="0">
            <a:spAutoFit/>
          </a:bodyPr>
          <a:lstStyle/>
          <a:p>
            <a:r>
              <a:rPr lang="en-US" sz="2800" b="1" dirty="0" smtClean="0">
                <a:solidFill>
                  <a:schemeClr val="tx1">
                    <a:lumMod val="85000"/>
                  </a:schemeClr>
                </a:solidFill>
                <a:latin typeface="Arial" pitchFamily="34" charset="0"/>
                <a:cs typeface="Arial" pitchFamily="34" charset="0"/>
              </a:rPr>
              <a:t>Reopening of The Ridges at Village Creek,</a:t>
            </a:r>
          </a:p>
          <a:p>
            <a:r>
              <a:rPr lang="en-US" sz="2800" b="1" dirty="0" smtClean="0">
                <a:solidFill>
                  <a:schemeClr val="tx1">
                    <a:lumMod val="85000"/>
                  </a:schemeClr>
                </a:solidFill>
                <a:latin typeface="Arial" pitchFamily="34" charset="0"/>
                <a:cs typeface="Arial" pitchFamily="34" charset="0"/>
              </a:rPr>
              <a:t>Village Creek State Park</a:t>
            </a:r>
            <a:endParaRPr lang="en-US" sz="2800" b="1" dirty="0">
              <a:solidFill>
                <a:schemeClr val="tx1">
                  <a:lumMod val="85000"/>
                </a:schemeClr>
              </a:solidFill>
              <a:latin typeface="Arial" pitchFamily="34" charset="0"/>
              <a:cs typeface="Arial" pitchFamily="34" charset="0"/>
            </a:endParaRPr>
          </a:p>
        </p:txBody>
      </p:sp>
      <p:pic>
        <p:nvPicPr>
          <p:cNvPr id="14" name="Picture 4"/>
          <p:cNvPicPr>
            <a:picLocks noChangeAspect="1" noChangeArrowheads="1"/>
          </p:cNvPicPr>
          <p:nvPr/>
        </p:nvPicPr>
        <p:blipFill>
          <a:blip r:embed="rId4" cstate="print"/>
          <a:srcRect/>
          <a:stretch>
            <a:fillRect/>
          </a:stretch>
        </p:blipFill>
        <p:spPr bwMode="auto">
          <a:xfrm>
            <a:off x="304800" y="4953000"/>
            <a:ext cx="2857500" cy="1386150"/>
          </a:xfrm>
          <a:prstGeom prst="rect">
            <a:avLst/>
          </a:prstGeom>
          <a:noFill/>
          <a:ln w="3175">
            <a:solidFill>
              <a:srgbClr val="80C535"/>
            </a:solid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H:\All Photography\Park Photos\Village Creek State Park\Golf Course\Village Creek Golf Course (reduced for e-mail).jpg"/>
          <p:cNvPicPr>
            <a:picLocks noChangeAspect="1" noChangeArrowheads="1"/>
          </p:cNvPicPr>
          <p:nvPr/>
        </p:nvPicPr>
        <p:blipFill>
          <a:blip r:embed="rId2" cstate="screen"/>
          <a:srcRect/>
          <a:stretch>
            <a:fillRect/>
          </a:stretch>
        </p:blipFill>
        <p:spPr bwMode="auto">
          <a:xfrm>
            <a:off x="905071" y="330477"/>
            <a:ext cx="7172129" cy="4774923"/>
          </a:xfrm>
          <a:prstGeom prst="rect">
            <a:avLst/>
          </a:prstGeom>
          <a:noFill/>
          <a:ln w="3175">
            <a:solidFill>
              <a:schemeClr val="tx1">
                <a:lumMod val="85000"/>
              </a:schemeClr>
            </a:solidFill>
          </a:ln>
        </p:spPr>
      </p:pic>
      <p:pic>
        <p:nvPicPr>
          <p:cNvPr id="5" name="Picture 4" descr="Copy of ASP Logo color-3_25 highCopy copy.png"/>
          <p:cNvPicPr>
            <a:picLocks noChangeAspect="1"/>
          </p:cNvPicPr>
          <p:nvPr/>
        </p:nvPicPr>
        <p:blipFill>
          <a:blip r:embed="rId3" cstate="email"/>
          <a:stretch>
            <a:fillRect/>
          </a:stretch>
        </p:blipFill>
        <p:spPr>
          <a:xfrm>
            <a:off x="7696200" y="4893799"/>
            <a:ext cx="1069088" cy="1735601"/>
          </a:xfrm>
          <a:prstGeom prst="rect">
            <a:avLst/>
          </a:prstGeom>
        </p:spPr>
      </p:pic>
      <p:pic>
        <p:nvPicPr>
          <p:cNvPr id="7" name="Picture 4"/>
          <p:cNvPicPr>
            <a:picLocks noChangeAspect="1" noChangeArrowheads="1"/>
          </p:cNvPicPr>
          <p:nvPr/>
        </p:nvPicPr>
        <p:blipFill>
          <a:blip r:embed="rId4" cstate="print"/>
          <a:srcRect/>
          <a:stretch>
            <a:fillRect/>
          </a:stretch>
        </p:blipFill>
        <p:spPr bwMode="auto">
          <a:xfrm>
            <a:off x="304800" y="4953000"/>
            <a:ext cx="2857500" cy="1386150"/>
          </a:xfrm>
          <a:prstGeom prst="rect">
            <a:avLst/>
          </a:prstGeom>
          <a:noFill/>
          <a:ln w="3175">
            <a:solidFill>
              <a:srgbClr val="80C535"/>
            </a:solidFill>
            <a:miter lim="800000"/>
            <a:headEnd/>
            <a:tailEnd/>
          </a:ln>
          <a:effectLst/>
        </p:spPr>
      </p:pic>
      <p:sp>
        <p:nvSpPr>
          <p:cNvPr id="8" name="TextBox 7"/>
          <p:cNvSpPr txBox="1"/>
          <p:nvPr/>
        </p:nvSpPr>
        <p:spPr>
          <a:xfrm>
            <a:off x="3200400" y="5105400"/>
            <a:ext cx="4876800" cy="1200329"/>
          </a:xfrm>
          <a:prstGeom prst="rect">
            <a:avLst/>
          </a:prstGeom>
          <a:noFill/>
        </p:spPr>
        <p:txBody>
          <a:bodyPr wrap="square" rtlCol="0">
            <a:spAutoFit/>
          </a:bodyPr>
          <a:lstStyle/>
          <a:p>
            <a:r>
              <a:rPr lang="en-US" dirty="0" smtClean="0">
                <a:solidFill>
                  <a:schemeClr val="tx1">
                    <a:lumMod val="95000"/>
                  </a:schemeClr>
                </a:solidFill>
                <a:latin typeface="Arial" pitchFamily="34" charset="0"/>
                <a:cs typeface="Arial" pitchFamily="34" charset="0"/>
              </a:rPr>
              <a:t>This  Andy Dye signature course features the</a:t>
            </a:r>
          </a:p>
          <a:p>
            <a:r>
              <a:rPr lang="en-US" dirty="0" smtClean="0">
                <a:solidFill>
                  <a:schemeClr val="tx1">
                    <a:lumMod val="95000"/>
                  </a:schemeClr>
                </a:solidFill>
                <a:latin typeface="Arial" pitchFamily="34" charset="0"/>
                <a:cs typeface="Arial" pitchFamily="34" charset="0"/>
              </a:rPr>
              <a:t>rolling terrain of Crowley’s Ridge, dramatic elevation changes, and the backdrop of the surrounding hardwood forest.</a:t>
            </a:r>
            <a:endParaRPr lang="en-US" dirty="0">
              <a:solidFill>
                <a:schemeClr val="tx1">
                  <a:lumMod val="95000"/>
                </a:schemeClr>
              </a:solidFill>
              <a:latin typeface="Arial" pitchFamily="34" charset="0"/>
              <a:cs typeface="Arial" pitchFamily="34" charset="0"/>
            </a:endParaRPr>
          </a:p>
        </p:txBody>
      </p:sp>
    </p:spTree>
  </p:cSld>
  <p:clrMapOvr>
    <a:masterClrMapping/>
  </p:clrMapOvr>
  <p:transition spd="med">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ED57DFC55F42BB00BB5B4AB0CA42" ma:contentTypeVersion="3" ma:contentTypeDescription="Create a new document." ma:contentTypeScope="" ma:versionID="e6ae07567a325d5b840d1ea135b70e9b">
  <xsd:schema xmlns:xsd="http://www.w3.org/2001/XMLSchema" xmlns:xs="http://www.w3.org/2001/XMLSchema" xmlns:p="http://schemas.microsoft.com/office/2006/metadata/properties" xmlns:ns2="http://schemas.microsoft.com/sharepoint/v4" xmlns:ns3="16de58f0-8742-410d-b579-165f1627d21d" targetNamespace="http://schemas.microsoft.com/office/2006/metadata/properties" ma:root="true" ma:fieldsID="ec41ebc4ede6e2456d8d9a1b6339c5cd" ns2:_="" ns3:_="">
    <xsd:import namespace="http://schemas.microsoft.com/sharepoint/v4"/>
    <xsd:import namespace="16de58f0-8742-410d-b579-165f1627d21d"/>
    <xsd:element name="properties">
      <xsd:complexType>
        <xsd:sequence>
          <xsd:element name="documentManagement">
            <xsd:complexType>
              <xsd:all>
                <xsd:element ref="ns2:IconOverla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e58f0-8742-410d-b579-165f1627d21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IconOverlay xmlns="http://schemas.microsoft.com/sharepoint/v4" xsi:nil="true"/>
  </documentManagement>
</p:properties>
</file>

<file path=customXml/itemProps1.xml><?xml version="1.0" encoding="utf-8"?>
<ds:datastoreItem xmlns:ds="http://schemas.openxmlformats.org/officeDocument/2006/customXml" ds:itemID="{ABD5CDA8-4443-4BE8-A365-984C7FC480A2}"/>
</file>

<file path=customXml/itemProps2.xml><?xml version="1.0" encoding="utf-8"?>
<ds:datastoreItem xmlns:ds="http://schemas.openxmlformats.org/officeDocument/2006/customXml" ds:itemID="{204BAB5E-30A4-449A-9FBB-1DE4F9E2956F}"/>
</file>

<file path=customXml/itemProps3.xml><?xml version="1.0" encoding="utf-8"?>
<ds:datastoreItem xmlns:ds="http://schemas.openxmlformats.org/officeDocument/2006/customXml" ds:itemID="{5258E450-B3B7-4283-8152-8268D18CEDCC}"/>
</file>

<file path=docProps/app.xml><?xml version="1.0" encoding="utf-8"?>
<Properties xmlns="http://schemas.openxmlformats.org/officeDocument/2006/extended-properties" xmlns:vt="http://schemas.openxmlformats.org/officeDocument/2006/docPropsVTypes">
  <Template>Metro</Template>
  <TotalTime>4982</TotalTime>
  <Words>3175</Words>
  <Application>Microsoft Office PowerPoint</Application>
  <PresentationFormat>On-screen Show (4:3)</PresentationFormat>
  <Paragraphs>519</Paragraphs>
  <Slides>109</Slides>
  <Notes>33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109</vt:i4>
      </vt:variant>
    </vt:vector>
  </HeadingPairs>
  <TitlesOfParts>
    <vt:vector size="112" baseType="lpstr">
      <vt:lpstr>Metro</vt:lpstr>
      <vt:lpstr>Acrobat Document</vt:lpstr>
      <vt:lpstr>Photo Editor Photo</vt:lpstr>
      <vt:lpstr>Slide 1</vt:lpstr>
      <vt:lpstr>Slide 2</vt:lpstr>
      <vt:lpstr>Slide 3</vt:lpstr>
      <vt:lpstr>Slide 4</vt:lpstr>
      <vt:lpstr>Slide 5</vt:lpstr>
      <vt:lpstr>Slide 6</vt:lpstr>
      <vt:lpstr>Arkansas State Parks Mission</vt:lpstr>
      <vt:lpstr>Slide 8</vt:lpstr>
      <vt:lpstr>Slide 9</vt:lpstr>
      <vt:lpstr>Slide 10</vt:lpstr>
      <vt:lpstr>Programs to enrich</vt:lpstr>
      <vt:lpstr>Children who have experiences in nature  are better students and make better citizens. </vt:lpstr>
      <vt:lpstr>Slide 13</vt:lpstr>
      <vt:lpstr>Slide 14</vt:lpstr>
      <vt:lpstr>What Makes Up the Arkansas State Park System?</vt:lpstr>
      <vt:lpstr>and…</vt:lpstr>
      <vt:lpstr>Slide 17</vt:lpstr>
      <vt:lpstr>Slide 18</vt:lpstr>
      <vt:lpstr>Slide 19</vt:lpstr>
      <vt:lpstr>A look back at history</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How Arkansas State Parks  is Funded</vt:lpstr>
      <vt:lpstr>How is Amendment 75 money spent?</vt:lpstr>
      <vt:lpstr>Slide 40</vt:lpstr>
      <vt:lpstr>Slide 41</vt:lpstr>
      <vt:lpstr>Slide 42</vt:lpstr>
      <vt:lpstr>What types of parks do we have?</vt:lpstr>
      <vt:lpstr>What types of parks do we have?</vt:lpstr>
      <vt:lpstr>What types of parks do we have?</vt:lpstr>
      <vt:lpstr>What types of parks do we have?</vt:lpstr>
      <vt:lpstr>What types of parks do we have?</vt:lpstr>
      <vt:lpstr>Just a few of the projects completed with Amendment 75</vt:lpstr>
      <vt:lpstr>Slide 49</vt:lpstr>
      <vt:lpstr>Slide 50</vt:lpstr>
      <vt:lpstr>Slide 51</vt:lpstr>
      <vt:lpstr>Slide 52</vt:lpstr>
      <vt:lpstr>Recreational Opportunities</vt:lpstr>
      <vt:lpstr>Educational Opportunities</vt:lpstr>
      <vt:lpstr>To safeguard the natural, historical  and cultural resources</vt:lpstr>
      <vt:lpstr>To safeguard the natural, historical  and cultural resources</vt:lpstr>
      <vt:lpstr>To enhance the economy of the state</vt:lpstr>
      <vt:lpstr>To provide leadership in the conservation of valuable state resources</vt:lpstr>
      <vt:lpstr>The Economic Impact  of Arkansas State Parks</vt:lpstr>
      <vt:lpstr>The majority of overnight stays come from out-of-state visitors</vt:lpstr>
      <vt:lpstr>The Economic Impact  of Arkansas State Parks</vt:lpstr>
      <vt:lpstr>The Economic Impact  of Arkansas State Parks</vt:lpstr>
      <vt:lpstr>The Economic Impact  of Arkansas State Parks</vt:lpstr>
      <vt:lpstr>Experience opportunities </vt:lpstr>
      <vt:lpstr>Interpretive Programs </vt:lpstr>
      <vt:lpstr>Interpretive Programs </vt:lpstr>
      <vt:lpstr>Interpretive Programs </vt:lpstr>
      <vt:lpstr>Interpretive Programs </vt:lpstr>
      <vt:lpstr>Interpretive Programs </vt:lpstr>
      <vt:lpstr>Slide 70</vt:lpstr>
      <vt:lpstr>Slide 71</vt:lpstr>
      <vt:lpstr>Slide 72</vt:lpstr>
      <vt:lpstr>Slide 73</vt:lpstr>
      <vt:lpstr>Children have the right to experience nature   </vt:lpstr>
      <vt:lpstr>Slide 75</vt:lpstr>
      <vt:lpstr>Slide 76</vt:lpstr>
      <vt:lpstr>12 Arkansas State Parks websites </vt:lpstr>
      <vt:lpstr>iPhone and  Android Apps</vt:lpstr>
      <vt:lpstr>Mobile Website</vt:lpstr>
      <vt:lpstr>Social Media</vt:lpstr>
      <vt:lpstr>Social Media</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vector>
  </TitlesOfParts>
  <Company>ADPT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Impact of State Parks</dc:title>
  <dc:creator>joseph.jacobs</dc:creator>
  <cp:lastModifiedBy>joan.ellison</cp:lastModifiedBy>
  <cp:revision>612</cp:revision>
  <dcterms:created xsi:type="dcterms:W3CDTF">2010-06-22T23:32:18Z</dcterms:created>
  <dcterms:modified xsi:type="dcterms:W3CDTF">2012-06-18T19:00:42Z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0x01010082B2ED57DFC55F42BB00BB5B4AB0CA42</vt:lpwstr>
  </property>
  <property fmtid="{D5CDD505-2E9C-101B-9397-08002B2CF9AE}" pid="3" name="Order">
    <vt:r8>2150200</vt:r8>
  </property>
  <property fmtid="{D5CDD505-2E9C-101B-9397-08002B2CF9AE}" pid="4" name="TemplateUrl">
    <vt:lpwstr/>
  </property>
  <property fmtid="{D5CDD505-2E9C-101B-9397-08002B2CF9AE}" pid="5" name="_SourceUrl">
    <vt:lpwstr/>
  </property>
  <property fmtid="{D5CDD505-2E9C-101B-9397-08002B2CF9AE}" pid="6" name="_SharedFileIndex">
    <vt:lpwstr/>
  </property>
  <property fmtid="{D5CDD505-2E9C-101B-9397-08002B2CF9AE}" pid="7" name="xd_Signature">
    <vt:bool>false</vt:bool>
  </property>
  <property fmtid="{D5CDD505-2E9C-101B-9397-08002B2CF9AE}" pid="8" name="xd_ProgID">
    <vt:lpwstr/>
  </property>
  <property fmtid="{D5CDD505-2E9C-101B-9397-08002B2CF9AE}" pid="9" name="URL">
    <vt:lpwstr/>
  </property>
</Properties>
</file>