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7.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2" r:id="rId3"/>
  </p:sldMasterIdLst>
  <p:notesMasterIdLst>
    <p:notesMasterId r:id="rId35"/>
  </p:notesMasterIdLst>
  <p:sldIdLst>
    <p:sldId id="257" r:id="rId4"/>
    <p:sldId id="297" r:id="rId5"/>
    <p:sldId id="296" r:id="rId6"/>
    <p:sldId id="280" r:id="rId7"/>
    <p:sldId id="288" r:id="rId8"/>
    <p:sldId id="289" r:id="rId9"/>
    <p:sldId id="290" r:id="rId10"/>
    <p:sldId id="286" r:id="rId11"/>
    <p:sldId id="258" r:id="rId12"/>
    <p:sldId id="273" r:id="rId13"/>
    <p:sldId id="260" r:id="rId14"/>
    <p:sldId id="278" r:id="rId15"/>
    <p:sldId id="279" r:id="rId16"/>
    <p:sldId id="287" r:id="rId17"/>
    <p:sldId id="269" r:id="rId18"/>
    <p:sldId id="270" r:id="rId19"/>
    <p:sldId id="275" r:id="rId20"/>
    <p:sldId id="271" r:id="rId21"/>
    <p:sldId id="265" r:id="rId22"/>
    <p:sldId id="276" r:id="rId23"/>
    <p:sldId id="277" r:id="rId24"/>
    <p:sldId id="266" r:id="rId25"/>
    <p:sldId id="281" r:id="rId26"/>
    <p:sldId id="294" r:id="rId27"/>
    <p:sldId id="283" r:id="rId28"/>
    <p:sldId id="293" r:id="rId29"/>
    <p:sldId id="282" r:id="rId30"/>
    <p:sldId id="291" r:id="rId31"/>
    <p:sldId id="292" r:id="rId32"/>
    <p:sldId id="295" r:id="rId33"/>
    <p:sldId id="272" r:id="rId3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CFD6B8-69E7-4F5F-8CBF-EDE4307E19EE}">
          <p14:sldIdLst>
            <p14:sldId id="257"/>
            <p14:sldId id="297"/>
            <p14:sldId id="296"/>
            <p14:sldId id="280"/>
            <p14:sldId id="288"/>
            <p14:sldId id="289"/>
            <p14:sldId id="290"/>
            <p14:sldId id="286"/>
            <p14:sldId id="258"/>
            <p14:sldId id="273"/>
            <p14:sldId id="260"/>
            <p14:sldId id="278"/>
            <p14:sldId id="279"/>
            <p14:sldId id="287"/>
            <p14:sldId id="269"/>
            <p14:sldId id="270"/>
            <p14:sldId id="275"/>
            <p14:sldId id="271"/>
            <p14:sldId id="265"/>
            <p14:sldId id="276"/>
            <p14:sldId id="277"/>
            <p14:sldId id="266"/>
            <p14:sldId id="281"/>
            <p14:sldId id="294"/>
            <p14:sldId id="283"/>
            <p14:sldId id="293"/>
            <p14:sldId id="282"/>
            <p14:sldId id="291"/>
            <p14:sldId id="292"/>
            <p14:sldId id="295"/>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925"/>
    <a:srgbClr val="000000"/>
    <a:srgbClr val="194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3406"/>
          </a:xfrm>
          <a:prstGeom prst="rect">
            <a:avLst/>
          </a:prstGeom>
        </p:spPr>
        <p:txBody>
          <a:bodyPr vert="horz" lIns="90909" tIns="45455" rIns="90909" bIns="45455" rtlCol="0"/>
          <a:lstStyle>
            <a:lvl1pPr algn="l">
              <a:defRPr sz="1200"/>
            </a:lvl1pPr>
          </a:lstStyle>
          <a:p>
            <a:endParaRPr lang="en-US"/>
          </a:p>
        </p:txBody>
      </p:sp>
      <p:sp>
        <p:nvSpPr>
          <p:cNvPr id="3" name="Date Placeholder 2"/>
          <p:cNvSpPr>
            <a:spLocks noGrp="1"/>
          </p:cNvSpPr>
          <p:nvPr>
            <p:ph type="dt" idx="1"/>
          </p:nvPr>
        </p:nvSpPr>
        <p:spPr>
          <a:xfrm>
            <a:off x="3970939" y="3"/>
            <a:ext cx="3037840" cy="463406"/>
          </a:xfrm>
          <a:prstGeom prst="rect">
            <a:avLst/>
          </a:prstGeom>
        </p:spPr>
        <p:txBody>
          <a:bodyPr vert="horz" lIns="90909" tIns="45455" rIns="90909" bIns="45455" rtlCol="0"/>
          <a:lstStyle>
            <a:lvl1pPr algn="r">
              <a:defRPr sz="1200"/>
            </a:lvl1pPr>
          </a:lstStyle>
          <a:p>
            <a:fld id="{281CD890-39DE-4344-9A9F-BB92DEB86920}" type="datetimeFigureOut">
              <a:rPr lang="en-US" smtClean="0"/>
              <a:t>11/20/2017</a:t>
            </a:fld>
            <a:endParaRPr lang="en-US"/>
          </a:p>
        </p:txBody>
      </p:sp>
      <p:sp>
        <p:nvSpPr>
          <p:cNvPr id="4" name="Slide Image Placeholder 3"/>
          <p:cNvSpPr>
            <a:spLocks noGrp="1" noRot="1" noChangeAspect="1"/>
          </p:cNvSpPr>
          <p:nvPr>
            <p:ph type="sldImg" idx="2"/>
          </p:nvPr>
        </p:nvSpPr>
        <p:spPr>
          <a:xfrm>
            <a:off x="736600" y="1154113"/>
            <a:ext cx="5537200" cy="3114675"/>
          </a:xfrm>
          <a:prstGeom prst="rect">
            <a:avLst/>
          </a:prstGeom>
          <a:noFill/>
          <a:ln w="12700">
            <a:solidFill>
              <a:prstClr val="black"/>
            </a:solidFill>
          </a:ln>
        </p:spPr>
        <p:txBody>
          <a:bodyPr vert="horz" lIns="90909" tIns="45455" rIns="90909" bIns="45455" rtlCol="0" anchor="ctr"/>
          <a:lstStyle/>
          <a:p>
            <a:endParaRPr lang="en-US"/>
          </a:p>
        </p:txBody>
      </p:sp>
      <p:sp>
        <p:nvSpPr>
          <p:cNvPr id="5" name="Notes Placeholder 4"/>
          <p:cNvSpPr>
            <a:spLocks noGrp="1"/>
          </p:cNvSpPr>
          <p:nvPr>
            <p:ph type="body" sz="quarter" idx="3"/>
          </p:nvPr>
        </p:nvSpPr>
        <p:spPr>
          <a:xfrm>
            <a:off x="701040" y="4444864"/>
            <a:ext cx="5608320" cy="3636705"/>
          </a:xfrm>
          <a:prstGeom prst="rect">
            <a:avLst/>
          </a:prstGeom>
        </p:spPr>
        <p:txBody>
          <a:bodyPr vert="horz" lIns="90909" tIns="45455" rIns="90909" bIns="4545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5"/>
          </a:xfrm>
          <a:prstGeom prst="rect">
            <a:avLst/>
          </a:prstGeom>
        </p:spPr>
        <p:txBody>
          <a:bodyPr vert="horz" lIns="90909" tIns="45455" rIns="90909" bIns="4545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0"/>
            <a:ext cx="3037840" cy="463405"/>
          </a:xfrm>
          <a:prstGeom prst="rect">
            <a:avLst/>
          </a:prstGeom>
        </p:spPr>
        <p:txBody>
          <a:bodyPr vert="horz" lIns="90909" tIns="45455" rIns="90909" bIns="45455" rtlCol="0" anchor="b"/>
          <a:lstStyle>
            <a:lvl1pPr algn="r">
              <a:defRPr sz="1200"/>
            </a:lvl1pPr>
          </a:lstStyle>
          <a:p>
            <a:fld id="{D1DDAE38-E60A-471C-A267-0DC09CABC5C9}" type="slidenum">
              <a:rPr lang="en-US" smtClean="0"/>
              <a:t>‹#›</a:t>
            </a:fld>
            <a:endParaRPr lang="en-US"/>
          </a:p>
        </p:txBody>
      </p:sp>
    </p:spTree>
    <p:extLst>
      <p:ext uri="{BB962C8B-B14F-4D97-AF65-F5344CB8AC3E}">
        <p14:creationId xmlns:p14="http://schemas.microsoft.com/office/powerpoint/2010/main" val="242623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BFC2B-2BD4-4E74-B7D6-31E8BA1BD292}" type="slidenum">
              <a:rPr lang="en-US" smtClean="0"/>
              <a:t>1</a:t>
            </a:fld>
            <a:endParaRPr lang="en-US"/>
          </a:p>
        </p:txBody>
      </p:sp>
    </p:spTree>
    <p:extLst>
      <p:ext uri="{BB962C8B-B14F-4D97-AF65-F5344CB8AC3E}">
        <p14:creationId xmlns:p14="http://schemas.microsoft.com/office/powerpoint/2010/main" val="6224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BFC2B-2BD4-4E74-B7D6-31E8BA1BD292}" type="slidenum">
              <a:rPr lang="en-US" smtClean="0"/>
              <a:t>2</a:t>
            </a:fld>
            <a:endParaRPr lang="en-US" dirty="0"/>
          </a:p>
        </p:txBody>
      </p:sp>
    </p:spTree>
    <p:extLst>
      <p:ext uri="{BB962C8B-B14F-4D97-AF65-F5344CB8AC3E}">
        <p14:creationId xmlns:p14="http://schemas.microsoft.com/office/powerpoint/2010/main" val="141496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BFC2B-2BD4-4E74-B7D6-31E8BA1BD292}" type="slidenum">
              <a:rPr lang="en-US" smtClean="0"/>
              <a:t>8</a:t>
            </a:fld>
            <a:endParaRPr lang="en-US"/>
          </a:p>
        </p:txBody>
      </p:sp>
    </p:spTree>
    <p:extLst>
      <p:ext uri="{BB962C8B-B14F-4D97-AF65-F5344CB8AC3E}">
        <p14:creationId xmlns:p14="http://schemas.microsoft.com/office/powerpoint/2010/main" val="78268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89">
              <a:defRPr/>
            </a:pPr>
            <a:r>
              <a:rPr lang="en-US" baseline="0" dirty="0" smtClean="0"/>
              <a:t>In 2001, The Arkansas Leadership Academy was selected by the Southern Regional Educational Board to design a program for low-performing schools.  A state-wide team created the Intensive School Support for Low-Performing Schools which is what eventually became the School Support Program in 2005 with ACT 129 during the Arkansas 85</a:t>
            </a:r>
            <a:r>
              <a:rPr lang="en-US" baseline="30000" dirty="0" smtClean="0"/>
              <a:t>th</a:t>
            </a:r>
            <a:r>
              <a:rPr lang="en-US" baseline="0" dirty="0" smtClean="0"/>
              <a:t> General Assembly.  Then ACT 222 of 2009 provided the continued authorization of the School Support Program.  The Arkansas Leadership Academy has record of helping low-performing schools get back on track and improving student achievement.</a:t>
            </a:r>
            <a:endParaRPr lang="en-US" dirty="0"/>
          </a:p>
        </p:txBody>
      </p:sp>
      <p:sp>
        <p:nvSpPr>
          <p:cNvPr id="4" name="Slide Number Placeholder 3"/>
          <p:cNvSpPr>
            <a:spLocks noGrp="1"/>
          </p:cNvSpPr>
          <p:nvPr>
            <p:ph type="sldNum" sz="quarter" idx="10"/>
          </p:nvPr>
        </p:nvSpPr>
        <p:spPr/>
        <p:txBody>
          <a:bodyPr/>
          <a:lstStyle/>
          <a:p>
            <a:fld id="{F5661A43-DA99-4DF9-B199-D40642A0B3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8217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89">
              <a:defRPr/>
            </a:pPr>
            <a:endParaRPr lang="en-US" dirty="0"/>
          </a:p>
        </p:txBody>
      </p:sp>
      <p:sp>
        <p:nvSpPr>
          <p:cNvPr id="4" name="Slide Number Placeholder 3"/>
          <p:cNvSpPr>
            <a:spLocks noGrp="1"/>
          </p:cNvSpPr>
          <p:nvPr>
            <p:ph type="sldNum" sz="quarter" idx="10"/>
          </p:nvPr>
        </p:nvSpPr>
        <p:spPr/>
        <p:txBody>
          <a:bodyPr/>
          <a:lstStyle/>
          <a:p>
            <a:fld id="{F5661A43-DA99-4DF9-B199-D40642A0B3B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471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89">
              <a:defRPr/>
            </a:pPr>
            <a:endParaRPr lang="en-US" dirty="0"/>
          </a:p>
        </p:txBody>
      </p:sp>
      <p:sp>
        <p:nvSpPr>
          <p:cNvPr id="4" name="Slide Number Placeholder 3"/>
          <p:cNvSpPr>
            <a:spLocks noGrp="1"/>
          </p:cNvSpPr>
          <p:nvPr>
            <p:ph type="sldNum" sz="quarter" idx="10"/>
          </p:nvPr>
        </p:nvSpPr>
        <p:spPr/>
        <p:txBody>
          <a:bodyPr/>
          <a:lstStyle/>
          <a:p>
            <a:fld id="{F5661A43-DA99-4DF9-B199-D40642A0B3B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9387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Academy</a:t>
            </a:r>
            <a:r>
              <a:rPr lang="en-US" baseline="0" dirty="0" smtClean="0"/>
              <a:t> offers programs and institutes designed to reach districts and schools at all levels with the goal of building sustainable systems.  The Arkansas Leadership Academy is dedicated to supporting district and school leaders who are committed to building their capacity through team-building and shared decision making in order to be responsive to change and to take their incentives to scale. </a:t>
            </a:r>
            <a:endParaRPr lang="en-US" dirty="0"/>
          </a:p>
        </p:txBody>
      </p:sp>
      <p:sp>
        <p:nvSpPr>
          <p:cNvPr id="4" name="Slide Number Placeholder 3"/>
          <p:cNvSpPr>
            <a:spLocks noGrp="1"/>
          </p:cNvSpPr>
          <p:nvPr>
            <p:ph type="sldNum" sz="quarter" idx="10"/>
          </p:nvPr>
        </p:nvSpPr>
        <p:spPr/>
        <p:txBody>
          <a:bodyPr/>
          <a:lstStyle/>
          <a:p>
            <a:fld id="{F5661A43-DA99-4DF9-B199-D40642A0B3B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3825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BFC2B-2BD4-4E74-B7D6-31E8BA1BD292}" type="slidenum">
              <a:rPr lang="en-US" smtClean="0"/>
              <a:t>22</a:t>
            </a:fld>
            <a:endParaRPr lang="en-US"/>
          </a:p>
        </p:txBody>
      </p:sp>
    </p:spTree>
    <p:extLst>
      <p:ext uri="{BB962C8B-B14F-4D97-AF65-F5344CB8AC3E}">
        <p14:creationId xmlns:p14="http://schemas.microsoft.com/office/powerpoint/2010/main" val="3179642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6977" y="1483496"/>
            <a:ext cx="8289393" cy="1780419"/>
          </a:xfrm>
          <a:ln>
            <a:noFill/>
          </a:ln>
        </p:spPr>
        <p:txBody>
          <a:bodyPr anchor="b"/>
          <a:lstStyle>
            <a:lvl1pPr algn="ctr">
              <a:defRPr sz="6000" b="1" baseline="0">
                <a:solidFill>
                  <a:srgbClr val="FEB925"/>
                </a:solidFill>
              </a:defRPr>
            </a:lvl1pPr>
          </a:lstStyle>
          <a:p>
            <a:r>
              <a:rPr lang="en-US" dirty="0" smtClean="0"/>
              <a:t>Arkansas Leadership Academy</a:t>
            </a:r>
            <a:endParaRPr lang="en-US" dirty="0"/>
          </a:p>
        </p:txBody>
      </p:sp>
      <p:sp>
        <p:nvSpPr>
          <p:cNvPr id="3" name="Subtitle 2"/>
          <p:cNvSpPr>
            <a:spLocks noGrp="1"/>
          </p:cNvSpPr>
          <p:nvPr>
            <p:ph type="subTitle" idx="1" hasCustomPrompt="1"/>
          </p:nvPr>
        </p:nvSpPr>
        <p:spPr>
          <a:xfrm>
            <a:off x="2916976" y="3337727"/>
            <a:ext cx="8289393" cy="816717"/>
          </a:xfrm>
        </p:spPr>
        <p:txBody>
          <a:bodyPr>
            <a:normAutofit/>
          </a:bodyPr>
          <a:lstStyle>
            <a:lvl1pPr marL="0" indent="0" algn="ctr">
              <a:buNone/>
              <a:defRPr sz="3000" baseline="0">
                <a:solidFill>
                  <a:srgbClr val="1945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School Support/Organizational Development Program</a:t>
            </a:r>
            <a:endParaRPr lang="en-US" dirty="0"/>
          </a:p>
        </p:txBody>
      </p:sp>
      <p:sp>
        <p:nvSpPr>
          <p:cNvPr id="4" name="Date Placeholder 3"/>
          <p:cNvSpPr>
            <a:spLocks noGrp="1"/>
          </p:cNvSpPr>
          <p:nvPr>
            <p:ph type="dt" sz="half" idx="10"/>
          </p:nvPr>
        </p:nvSpPr>
        <p:spPr/>
        <p:txBody>
          <a:bodyPr/>
          <a:lstStyle/>
          <a:p>
            <a:fld id="{9A13654D-4C52-4223-8EA6-53F0AECCF0AC}"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 Arkansas Leadership Academy 2017</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49" y="1388913"/>
            <a:ext cx="2404247" cy="3181719"/>
          </a:xfrm>
          <a:prstGeom prst="rect">
            <a:avLst/>
          </a:prstGeom>
        </p:spPr>
      </p:pic>
    </p:spTree>
    <p:extLst>
      <p:ext uri="{BB962C8B-B14F-4D97-AF65-F5344CB8AC3E}">
        <p14:creationId xmlns:p14="http://schemas.microsoft.com/office/powerpoint/2010/main" val="187691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60" y="2166366"/>
            <a:ext cx="11471565" cy="1739347"/>
          </a:xfrm>
        </p:spPr>
        <p:txBody>
          <a:bodyPr tIns="45720" bIns="45720" anchor="ctr">
            <a:normAutofit/>
          </a:bodyPr>
          <a:lstStyle>
            <a:lvl1pPr algn="ctr">
              <a:lnSpc>
                <a:spcPct val="80000"/>
              </a:lnSpc>
              <a:defRPr sz="4500" spc="113"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2"/>
            <a:ext cx="9144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1939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7903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500" b="0" spc="113"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6"/>
            <a:ext cx="105156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E6974CC-5218-4ADA-BDEB-99C2EA0A1F7C}" type="datetimeFigureOut">
              <a:rPr lang="en-US" smtClean="0">
                <a:solidFill>
                  <a:srgbClr val="1F497D"/>
                </a:solidFill>
              </a:rPr>
              <a:pPr/>
              <a:t>11/20/2017</a:t>
            </a:fld>
            <a:endParaRPr lang="en-US">
              <a:solidFill>
                <a:srgbClr val="1F497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1F497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AD678DC-334D-4ED2-A878-12D50232B779}"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733066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171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1" y="1913470"/>
            <a:ext cx="475488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231231" y="2656564"/>
            <a:ext cx="475488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77549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62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7438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8"/>
            <a:ext cx="3200400" cy="343231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4220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1683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976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9724" y="365125"/>
            <a:ext cx="9744075"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3654D-4C52-4223-8EA6-53F0AECCF0AC}"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9525"/>
            <a:ext cx="2743200" cy="365125"/>
          </a:xfrm>
        </p:spPr>
        <p:txBody>
          <a:bodyPr/>
          <a:lstStyle>
            <a:lvl1pPr>
              <a:defRPr/>
            </a:lvl1pPr>
          </a:lstStyle>
          <a:p>
            <a:pPr algn="ctr"/>
            <a:endParaRPr lang="en-US" dirty="0" smtClean="0"/>
          </a:p>
          <a:p>
            <a:pPr algn="ctr"/>
            <a:r>
              <a:rPr lang="en-US" dirty="0" smtClean="0"/>
              <a:t>© Arkansas Leadership Academy 2017</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107" y="131858"/>
            <a:ext cx="1354185" cy="1792095"/>
          </a:xfrm>
          <a:prstGeom prst="rect">
            <a:avLst/>
          </a:prstGeom>
        </p:spPr>
      </p:pic>
    </p:spTree>
    <p:extLst>
      <p:ext uri="{BB962C8B-B14F-4D97-AF65-F5344CB8AC3E}">
        <p14:creationId xmlns:p14="http://schemas.microsoft.com/office/powerpoint/2010/main" val="3075888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1" y="6422856"/>
            <a:ext cx="2743196" cy="365125"/>
          </a:xfrm>
        </p:spPr>
        <p:txBody>
          <a:bodyPr/>
          <a:lstStyle/>
          <a:p>
            <a:fld id="{AE6974CC-5218-4ADA-BDEB-99C2EA0A1F7C}" type="datetimeFigureOut">
              <a:rPr lang="en-US" smtClean="0">
                <a:solidFill>
                  <a:prstClr val="white"/>
                </a:solidFill>
              </a:rPr>
              <a:pPr/>
              <a:t>11/20/2017</a:t>
            </a:fld>
            <a:endParaRPr lang="en-US">
              <a:solidFill>
                <a:prstClr val="white"/>
              </a:solidFill>
            </a:endParaRPr>
          </a:p>
        </p:txBody>
      </p:sp>
      <p:sp>
        <p:nvSpPr>
          <p:cNvPr id="5" name="Footer Placeholder 4"/>
          <p:cNvSpPr>
            <a:spLocks noGrp="1"/>
          </p:cNvSpPr>
          <p:nvPr>
            <p:ph type="ftr" sz="quarter" idx="11"/>
          </p:nvPr>
        </p:nvSpPr>
        <p:spPr>
          <a:xfrm>
            <a:off x="3776136" y="6422856"/>
            <a:ext cx="4279669" cy="3651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073050" y="6422856"/>
            <a:ext cx="879759" cy="365125"/>
          </a:xfrm>
        </p:spPr>
        <p:txBody>
          <a:body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8307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58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26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89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15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38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72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40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17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95462" y="223838"/>
            <a:ext cx="9691688" cy="1519237"/>
          </a:xfrm>
        </p:spPr>
        <p:txBody>
          <a:bodyPr anchor="b"/>
          <a:lstStyle>
            <a:lvl1pPr>
              <a:defRPr sz="6000">
                <a:solidFill>
                  <a:srgbClr val="19456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38225" y="2047875"/>
            <a:ext cx="10594975" cy="3013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13654D-4C52-4223-8EA6-53F0AECCF0AC}"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smtClean="0"/>
          </a:p>
          <a:p>
            <a:r>
              <a:rPr lang="en-US" dirty="0" smtClean="0"/>
              <a:t>© Arkansas Leadership Academy 2017</a:t>
            </a:r>
          </a:p>
          <a:p>
            <a:endParaRPr lang="en-US" dirty="0"/>
          </a:p>
        </p:txBody>
      </p:sp>
    </p:spTree>
    <p:extLst>
      <p:ext uri="{BB962C8B-B14F-4D97-AF65-F5344CB8AC3E}">
        <p14:creationId xmlns:p14="http://schemas.microsoft.com/office/powerpoint/2010/main" val="1491742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9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63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2124" y="365125"/>
            <a:ext cx="9591675" cy="1325563"/>
          </a:xfrm>
        </p:spPr>
        <p:txBody>
          <a:bodyPr/>
          <a:lstStyle>
            <a:lvl1pPr>
              <a:defRPr>
                <a:solidFill>
                  <a:srgbClr val="FEB92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13654D-4C52-4223-8EA6-53F0AECCF0AC}"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smtClean="0"/>
          </a:p>
          <a:p>
            <a:r>
              <a:rPr lang="en-US" dirty="0" smtClean="0"/>
              <a:t>© Arkansas Leadership Academy 2017</a:t>
            </a:r>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317" y="93758"/>
            <a:ext cx="1411765" cy="1868295"/>
          </a:xfrm>
          <a:prstGeom prst="rect">
            <a:avLst/>
          </a:prstGeom>
        </p:spPr>
      </p:pic>
    </p:spTree>
    <p:extLst>
      <p:ext uri="{BB962C8B-B14F-4D97-AF65-F5344CB8AC3E}">
        <p14:creationId xmlns:p14="http://schemas.microsoft.com/office/powerpoint/2010/main" val="65003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5102" y="355600"/>
            <a:ext cx="9469438" cy="1325563"/>
          </a:xfrm>
        </p:spPr>
        <p:txBody>
          <a:bodyPr/>
          <a:lstStyle>
            <a:lvl1pPr>
              <a:defRPr>
                <a:solidFill>
                  <a:srgbClr val="FEB92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1945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13654D-4C52-4223-8EA6-53F0AECCF0AC}"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dirty="0" smtClean="0"/>
          </a:p>
          <a:p>
            <a:r>
              <a:rPr lang="en-US" dirty="0" smtClean="0"/>
              <a:t>© Arkansas Leadership Academy 2017</a:t>
            </a:r>
          </a:p>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722" y="119159"/>
            <a:ext cx="1436955" cy="1901632"/>
          </a:xfrm>
          <a:prstGeom prst="rect">
            <a:avLst/>
          </a:prstGeom>
        </p:spPr>
      </p:pic>
    </p:spTree>
    <p:extLst>
      <p:ext uri="{BB962C8B-B14F-4D97-AF65-F5344CB8AC3E}">
        <p14:creationId xmlns:p14="http://schemas.microsoft.com/office/powerpoint/2010/main" val="200219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5450" y="365125"/>
            <a:ext cx="9658349"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13654D-4C52-4223-8EA6-53F0AECCF0AC}"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dirty="0" smtClean="0"/>
          </a:p>
          <a:p>
            <a:r>
              <a:rPr lang="en-US" dirty="0" smtClean="0"/>
              <a:t>© Arkansas Leadership Academy 2017</a:t>
            </a:r>
          </a:p>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35" y="112905"/>
            <a:ext cx="1512530" cy="2001645"/>
          </a:xfrm>
          <a:prstGeom prst="rect">
            <a:avLst/>
          </a:prstGeom>
        </p:spPr>
      </p:pic>
    </p:spTree>
    <p:extLst>
      <p:ext uri="{BB962C8B-B14F-4D97-AF65-F5344CB8AC3E}">
        <p14:creationId xmlns:p14="http://schemas.microsoft.com/office/powerpoint/2010/main" val="215505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3654D-4C52-4223-8EA6-53F0AECCF0AC}"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smtClean="0"/>
              <a:t>© Arkansas Leadership Academy 2017</a:t>
            </a:r>
            <a:endParaRPr lang="en-US" dirty="0"/>
          </a:p>
        </p:txBody>
      </p:sp>
    </p:spTree>
    <p:extLst>
      <p:ext uri="{BB962C8B-B14F-4D97-AF65-F5344CB8AC3E}">
        <p14:creationId xmlns:p14="http://schemas.microsoft.com/office/powerpoint/2010/main" val="402430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250" y="571500"/>
            <a:ext cx="3152775" cy="14859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19250" y="2057400"/>
            <a:ext cx="31527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13654D-4C52-4223-8EA6-53F0AECCF0AC}"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smtClean="0"/>
          </a:p>
          <a:p>
            <a:r>
              <a:rPr lang="en-US" dirty="0" smtClean="0"/>
              <a:t>© Arkansas Leadership Academy 2017</a:t>
            </a:r>
          </a:p>
          <a:p>
            <a:endParaRPr lang="en-US" dirty="0"/>
          </a:p>
        </p:txBody>
      </p:sp>
    </p:spTree>
    <p:extLst>
      <p:ext uri="{BB962C8B-B14F-4D97-AF65-F5344CB8AC3E}">
        <p14:creationId xmlns:p14="http://schemas.microsoft.com/office/powerpoint/2010/main" val="153828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7349" y="438150"/>
            <a:ext cx="3114675" cy="161925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57349" y="2057400"/>
            <a:ext cx="311467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13654D-4C52-4223-8EA6-53F0AECCF0AC}"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smtClean="0"/>
          </a:p>
          <a:p>
            <a:r>
              <a:rPr lang="en-US" dirty="0" smtClean="0"/>
              <a:t>© Arkansas Leadership Academy 2017</a:t>
            </a:r>
          </a:p>
          <a:p>
            <a:endParaRPr lang="en-US" dirty="0"/>
          </a:p>
        </p:txBody>
      </p:sp>
    </p:spTree>
    <p:extLst>
      <p:ext uri="{BB962C8B-B14F-4D97-AF65-F5344CB8AC3E}">
        <p14:creationId xmlns:p14="http://schemas.microsoft.com/office/powerpoint/2010/main" val="14664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8029" y="365123"/>
            <a:ext cx="9553575" cy="1325563"/>
          </a:xfrm>
          <a:prstGeom prst="rect">
            <a:avLst/>
          </a:prstGeom>
          <a:solidFill>
            <a:srgbClr val="19456A"/>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3654D-4C52-4223-8EA6-53F0AECCF0AC}" type="datetimeFigureOut">
              <a:rPr lang="en-US" smtClean="0"/>
              <a:t>11/20/2017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Arkansas Leadership Academy 2017</a:t>
            </a:r>
            <a:endParaRPr lang="en-US" dirty="0"/>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80566" y="157609"/>
            <a:ext cx="1315268" cy="1740593"/>
          </a:xfrm>
          <a:prstGeom prst="rect">
            <a:avLst/>
          </a:prstGeom>
        </p:spPr>
      </p:pic>
    </p:spTree>
    <p:extLst>
      <p:ext uri="{BB962C8B-B14F-4D97-AF65-F5344CB8AC3E}">
        <p14:creationId xmlns:p14="http://schemas.microsoft.com/office/powerpoint/2010/main" val="284266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EB92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6"/>
            <a:ext cx="3000895" cy="365125"/>
          </a:xfrm>
          <a:prstGeom prst="rect">
            <a:avLst/>
          </a:prstGeom>
        </p:spPr>
        <p:txBody>
          <a:bodyPr vert="horz" lIns="91440" tIns="45720" rIns="45720" bIns="45720" rtlCol="0" anchor="ctr"/>
          <a:lstStyle>
            <a:lvl1pPr algn="l">
              <a:defRPr sz="788">
                <a:solidFill>
                  <a:schemeClr val="tx1"/>
                </a:solidFill>
              </a:defRPr>
            </a:lvl1pPr>
          </a:lstStyle>
          <a:p>
            <a:fld id="{AE6974CC-5218-4ADA-BDEB-99C2EA0A1F7C}" type="datetimeFigureOut">
              <a:rPr lang="en-US" smtClean="0">
                <a:solidFill>
                  <a:prstClr val="white"/>
                </a:solidFill>
              </a:rPr>
              <a:pPr/>
              <a:t>11/20/2017</a:t>
            </a:fld>
            <a:endParaRPr lang="en-US">
              <a:solidFill>
                <a:prstClr val="white"/>
              </a:solidFill>
            </a:endParaRPr>
          </a:p>
        </p:txBody>
      </p:sp>
      <p:sp>
        <p:nvSpPr>
          <p:cNvPr id="5" name="Footer Placeholder 4"/>
          <p:cNvSpPr>
            <a:spLocks noGrp="1"/>
          </p:cNvSpPr>
          <p:nvPr>
            <p:ph type="ftr" sz="quarter" idx="3"/>
          </p:nvPr>
        </p:nvSpPr>
        <p:spPr>
          <a:xfrm>
            <a:off x="5596471" y="6422856"/>
            <a:ext cx="5044440" cy="365125"/>
          </a:xfrm>
          <a:prstGeom prst="rect">
            <a:avLst/>
          </a:prstGeom>
        </p:spPr>
        <p:txBody>
          <a:bodyPr vert="horz" lIns="91440" tIns="45720" rIns="91440" bIns="45720" rtlCol="0" anchor="ctr"/>
          <a:lstStyle>
            <a:lvl1pPr algn="r">
              <a:defRPr sz="788">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10658927" y="6422856"/>
            <a:ext cx="946264" cy="365125"/>
          </a:xfrm>
          <a:prstGeom prst="rect">
            <a:avLst/>
          </a:prstGeom>
        </p:spPr>
        <p:txBody>
          <a:bodyPr vert="horz" lIns="45720" tIns="45720" rIns="91440" bIns="45720" rtlCol="0" anchor="ctr"/>
          <a:lstStyle>
            <a:lvl1pPr algn="l">
              <a:defRPr sz="900" b="0">
                <a:solidFill>
                  <a:schemeClr val="tx1"/>
                </a:solidFill>
              </a:defRPr>
            </a:lvl1pPr>
          </a:lstStyle>
          <a:p>
            <a:fld id="{EAD678DC-334D-4ED2-A878-12D50232B77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050419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45C4A4-53A8-4A2E-85F8-53E59F5C1EFF}"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FB51D5-1E4D-49F2-BD7D-B69F88C268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195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24.emf"/><Relationship Id="rId5" Type="http://schemas.openxmlformats.org/officeDocument/2006/relationships/hyperlink" Target="http://www.arkansasleadershipacademy.org/"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ver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2"/>
          <p:cNvSpPr>
            <a:spLocks noGrp="1"/>
          </p:cNvSpPr>
          <p:nvPr>
            <p:ph type="title"/>
          </p:nvPr>
        </p:nvSpPr>
        <p:spPr/>
        <p:txBody>
          <a:bodyPr/>
          <a:lstStyle/>
          <a:p>
            <a:r>
              <a:rPr lang="en-US" dirty="0" smtClean="0">
                <a:latin typeface="Palatino Linotype" panose="02040502050505030304" pitchFamily="18" charset="0"/>
              </a:rPr>
              <a:t>Act 222 Update 2017</a:t>
            </a:r>
            <a:endParaRPr lang="en-US" dirty="0">
              <a:latin typeface="Palatino Linotype" panose="02040502050505030304" pitchFamily="18" charset="0"/>
            </a:endParaRPr>
          </a:p>
        </p:txBody>
      </p:sp>
      <p:sp>
        <p:nvSpPr>
          <p:cNvPr id="4" name="Subtitle 3"/>
          <p:cNvSpPr>
            <a:spLocks noGrp="1"/>
          </p:cNvSpPr>
          <p:nvPr>
            <p:ph type="body" idx="1"/>
          </p:nvPr>
        </p:nvSpPr>
        <p:spPr/>
        <p:txBody>
          <a:bodyPr>
            <a:normAutofit lnSpcReduction="10000"/>
          </a:bodyPr>
          <a:lstStyle/>
          <a:p>
            <a:r>
              <a:rPr lang="en-US" sz="3700" b="1" dirty="0" smtClean="0">
                <a:solidFill>
                  <a:srgbClr val="003A63"/>
                </a:solidFill>
                <a:latin typeface="Palatino Linotype" panose="02040502050505030304" pitchFamily="18" charset="0"/>
                <a:cs typeface="Arial" panose="020B0604020202020204" pitchFamily="34" charset="0"/>
              </a:rPr>
              <a:t>Leadership Coordinating Council</a:t>
            </a:r>
          </a:p>
          <a:p>
            <a:r>
              <a:rPr lang="en-US" sz="3700" b="1" dirty="0" smtClean="0">
                <a:solidFill>
                  <a:srgbClr val="003A63"/>
                </a:solidFill>
                <a:latin typeface="Palatino Linotype" panose="02040502050505030304" pitchFamily="18" charset="0"/>
                <a:cs typeface="Arial" panose="020B0604020202020204" pitchFamily="34" charset="0"/>
              </a:rPr>
              <a:t>School Support Program</a:t>
            </a:r>
            <a:endParaRPr lang="en-US" sz="3700" b="1" dirty="0">
              <a:solidFill>
                <a:srgbClr val="003A63"/>
              </a:solidFill>
              <a:latin typeface="Palatino Linotype" panose="0204050205050503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168291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rebuchet MS" panose="020B0603020202020204" pitchFamily="34" charset="0"/>
              </a:rPr>
              <a:t>Organizational </a:t>
            </a:r>
            <a:r>
              <a:rPr lang="en-US" dirty="0" smtClean="0">
                <a:latin typeface="Trebuchet MS" panose="020B0603020202020204" pitchFamily="34" charset="0"/>
              </a:rPr>
              <a:t>Development</a:t>
            </a:r>
            <a:endParaRPr lang="en-US" dirty="0"/>
          </a:p>
        </p:txBody>
      </p:sp>
      <p:sp>
        <p:nvSpPr>
          <p:cNvPr id="4" name="Content Placeholder 3"/>
          <p:cNvSpPr>
            <a:spLocks noGrp="1"/>
          </p:cNvSpPr>
          <p:nvPr>
            <p:ph idx="1"/>
          </p:nvPr>
        </p:nvSpPr>
        <p:spPr>
          <a:xfrm>
            <a:off x="838199" y="2067166"/>
            <a:ext cx="10515600" cy="4351338"/>
          </a:xfrm>
        </p:spPr>
        <p:txBody>
          <a:bodyPr/>
          <a:lstStyle/>
          <a:p>
            <a:pPr marL="342900" indent="-342900">
              <a:buFont typeface="Wingdings" panose="05000000000000000000" pitchFamily="2" charset="2"/>
              <a:buChar char="§"/>
            </a:pPr>
            <a:r>
              <a:rPr lang="en-US" sz="2400" dirty="0">
                <a:solidFill>
                  <a:srgbClr val="000000"/>
                </a:solidFill>
              </a:rPr>
              <a:t>Expanded the work of School Support Program to the School District Level to support wide-scale improvement </a:t>
            </a:r>
            <a:r>
              <a:rPr lang="en-US" sz="2400" dirty="0" smtClean="0">
                <a:solidFill>
                  <a:srgbClr val="000000"/>
                </a:solidFill>
              </a:rPr>
              <a:t>efforts</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Organizational Development was first implemented during the 2015-16 school year in 6 school districts across the </a:t>
            </a:r>
            <a:r>
              <a:rPr lang="en-US" sz="2400" dirty="0" smtClean="0">
                <a:solidFill>
                  <a:prstClr val="black"/>
                </a:solidFill>
              </a:rPr>
              <a:t>state</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4 districts were added in 2016-2017 school year </a:t>
            </a:r>
            <a:endParaRPr lang="en-US" sz="2400" dirty="0" smtClean="0">
              <a:solidFill>
                <a:prstClr val="black"/>
              </a:solidFill>
            </a:endParaRPr>
          </a:p>
          <a:p>
            <a:pPr marL="342900" indent="-342900">
              <a:buFont typeface="Wingdings" panose="05000000000000000000" pitchFamily="2" charset="2"/>
              <a:buChar char="§"/>
            </a:pPr>
            <a:r>
              <a:rPr lang="en-US" sz="2400" dirty="0" smtClean="0">
                <a:solidFill>
                  <a:prstClr val="black"/>
                </a:solidFill>
              </a:rPr>
              <a:t>3 new districts and one community college were added in 2017-2018</a:t>
            </a:r>
          </a:p>
          <a:p>
            <a:pPr marL="342900" indent="-342900">
              <a:buFont typeface="Wingdings" panose="05000000000000000000" pitchFamily="2" charset="2"/>
              <a:buChar char="§"/>
            </a:pPr>
            <a:r>
              <a:rPr lang="en-US" sz="2400" dirty="0" smtClean="0">
                <a:solidFill>
                  <a:prstClr val="black"/>
                </a:solidFill>
              </a:rPr>
              <a:t>Provides </a:t>
            </a:r>
            <a:r>
              <a:rPr lang="en-US" sz="2400" dirty="0">
                <a:solidFill>
                  <a:prstClr val="black"/>
                </a:solidFill>
              </a:rPr>
              <a:t>leadership development at the district and individual school level </a:t>
            </a:r>
          </a:p>
          <a:p>
            <a:pPr marL="800100" lvl="1" indent="-342900">
              <a:buFont typeface="Wingdings" panose="05000000000000000000" pitchFamily="2" charset="2"/>
              <a:buChar char="§"/>
            </a:pPr>
            <a:r>
              <a:rPr lang="en-US" i="1" dirty="0">
                <a:solidFill>
                  <a:prstClr val="black"/>
                </a:solidFill>
              </a:rPr>
              <a:t>Hypothesis</a:t>
            </a:r>
            <a:r>
              <a:rPr lang="en-US" dirty="0">
                <a:solidFill>
                  <a:prstClr val="black"/>
                </a:solidFill>
              </a:rPr>
              <a:t>: sustainable change happens faster when all levels focus on aligning organizational energy toward identified needs areas that are based on student and adult learning data </a:t>
            </a:r>
            <a:endParaRPr lang="en-US" dirty="0"/>
          </a:p>
          <a:p>
            <a:endParaRPr lang="en-US" dirty="0"/>
          </a:p>
        </p:txBody>
      </p:sp>
    </p:spTree>
    <p:extLst>
      <p:ext uri="{BB962C8B-B14F-4D97-AF65-F5344CB8AC3E}">
        <p14:creationId xmlns:p14="http://schemas.microsoft.com/office/powerpoint/2010/main" val="235184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664" y="1837426"/>
            <a:ext cx="9453025"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t>Theory of Change</a:t>
            </a:r>
          </a:p>
          <a:p>
            <a:pPr marL="914400" lvl="1" indent="-457200">
              <a:buFont typeface="Wingdings" panose="05000000000000000000" pitchFamily="2" charset="2"/>
              <a:buChar char="ü"/>
            </a:pPr>
            <a:r>
              <a:rPr lang="en-US" sz="3600" dirty="0"/>
              <a:t>link outcomes and activities to explain HOW and WHY the desired change is expected to come about</a:t>
            </a:r>
          </a:p>
          <a:p>
            <a:pPr marL="457200" indent="-457200">
              <a:buFont typeface="Arial" panose="020B0604020202020204" pitchFamily="34" charset="0"/>
              <a:buChar char="•"/>
            </a:pPr>
            <a:r>
              <a:rPr lang="en-US" sz="3600" dirty="0"/>
              <a:t>Logic Model</a:t>
            </a:r>
          </a:p>
          <a:p>
            <a:pPr marL="914400" lvl="1" indent="-457200">
              <a:buFont typeface="Wingdings" panose="05000000000000000000" pitchFamily="2" charset="2"/>
              <a:buChar char="ü"/>
            </a:pPr>
            <a:r>
              <a:rPr lang="en-US" sz="3600" dirty="0"/>
              <a:t>graphically illustrate program components, and creating one helps stakeholders clearly identify outcomes, inputs and activities </a:t>
            </a:r>
          </a:p>
        </p:txBody>
      </p:sp>
      <p:sp>
        <p:nvSpPr>
          <p:cNvPr id="3" name="Title 2"/>
          <p:cNvSpPr>
            <a:spLocks noGrp="1"/>
          </p:cNvSpPr>
          <p:nvPr>
            <p:ph type="title"/>
          </p:nvPr>
        </p:nvSpPr>
        <p:spPr/>
        <p:txBody>
          <a:bodyPr/>
          <a:lstStyle/>
          <a:p>
            <a:r>
              <a:rPr lang="en-US" dirty="0">
                <a:latin typeface="Trebuchet MS" panose="020B0603020202020204" pitchFamily="34" charset="0"/>
              </a:rPr>
              <a:t>Research </a:t>
            </a:r>
            <a:r>
              <a:rPr lang="en-US" dirty="0" smtClean="0">
                <a:latin typeface="Trebuchet MS" panose="020B0603020202020204" pitchFamily="34" charset="0"/>
              </a:rPr>
              <a:t>Models</a:t>
            </a:r>
            <a:endParaRPr lang="en-US" dirty="0"/>
          </a:p>
        </p:txBody>
      </p:sp>
    </p:spTree>
    <p:extLst>
      <p:ext uri="{BB962C8B-B14F-4D97-AF65-F5344CB8AC3E}">
        <p14:creationId xmlns:p14="http://schemas.microsoft.com/office/powerpoint/2010/main" val="24394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79" y="-201676"/>
            <a:ext cx="9136051" cy="7059676"/>
          </a:xfrm>
          <a:prstGeom prst="rect">
            <a:avLst/>
          </a:prstGeom>
        </p:spPr>
      </p:pic>
    </p:spTree>
    <p:extLst>
      <p:ext uri="{BB962C8B-B14F-4D97-AF65-F5344CB8AC3E}">
        <p14:creationId xmlns:p14="http://schemas.microsoft.com/office/powerpoint/2010/main" val="2817687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49" y="438150"/>
            <a:ext cx="8296276" cy="1047750"/>
          </a:xfrm>
        </p:spPr>
        <p:txBody>
          <a:bodyPr anchor="ctr">
            <a:normAutofit/>
          </a:bodyPr>
          <a:lstStyle/>
          <a:p>
            <a:r>
              <a:rPr lang="en-US" sz="4000" b="1" dirty="0" smtClean="0"/>
              <a:t>Performance coach</a:t>
            </a:r>
            <a:endParaRPr lang="en-US" sz="4000" b="1" dirty="0"/>
          </a:p>
        </p:txBody>
      </p:sp>
      <p:sp>
        <p:nvSpPr>
          <p:cNvPr id="4" name="Content Placeholder 3"/>
          <p:cNvSpPr>
            <a:spLocks noGrp="1"/>
          </p:cNvSpPr>
          <p:nvPr>
            <p:ph type="body" sz="half" idx="2"/>
          </p:nvPr>
        </p:nvSpPr>
        <p:spPr>
          <a:xfrm>
            <a:off x="1657349" y="2057399"/>
            <a:ext cx="4857920" cy="3971925"/>
          </a:xfrm>
        </p:spPr>
        <p:txBody>
          <a:bodyPr>
            <a:noAutofit/>
          </a:bodyPr>
          <a:lstStyle/>
          <a:p>
            <a:r>
              <a:rPr lang="en-US" sz="2800" dirty="0" smtClean="0"/>
              <a:t>The Performance coach supports the transfer of learning from the “On-Site” learning experiences (THEORY) to the school/district setting (PRACTICE)</a:t>
            </a:r>
          </a:p>
          <a:p>
            <a:r>
              <a:rPr lang="en-US" sz="2800" dirty="0" smtClean="0"/>
              <a:t>The Performance coach provides ongoing support and accountability for the implementation of the “next steps” for the leadership team. </a:t>
            </a:r>
            <a:endParaRPr lang="en-US" sz="2800" dirty="0"/>
          </a:p>
        </p:txBody>
      </p:sp>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22172" t="48292" r="55768" b="41704"/>
          <a:stretch/>
        </p:blipFill>
        <p:spPr>
          <a:xfrm>
            <a:off x="7201069" y="2992765"/>
            <a:ext cx="3965238" cy="1389529"/>
          </a:xfrm>
          <a:prstGeom prst="rect">
            <a:avLst/>
          </a:prstGeom>
        </p:spPr>
      </p:pic>
    </p:spTree>
    <p:extLst>
      <p:ext uri="{BB962C8B-B14F-4D97-AF65-F5344CB8AC3E}">
        <p14:creationId xmlns:p14="http://schemas.microsoft.com/office/powerpoint/2010/main" val="56304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179" y="316089"/>
            <a:ext cx="11074400" cy="6163733"/>
          </a:xfrm>
        </p:spPr>
        <p:txBody>
          <a:bodyPr>
            <a:noAutofit/>
          </a:bodyPr>
          <a:lstStyle/>
          <a:p>
            <a:r>
              <a:rPr lang="en-US" sz="3000" dirty="0" smtClean="0">
                <a:solidFill>
                  <a:srgbClr val="19456A"/>
                </a:solidFill>
              </a:rPr>
              <a:t>The Performance Coach and the Principal develop a Personal Learning Plan based on the skills in the PSSR.</a:t>
            </a:r>
          </a:p>
          <a:p>
            <a:r>
              <a:rPr lang="en-US" sz="3000" dirty="0" smtClean="0">
                <a:solidFill>
                  <a:srgbClr val="19456A"/>
                </a:solidFill>
              </a:rPr>
              <a:t>The Performance Coach supports the Leadership Team in establishing a set of shared core beliefs for a school.</a:t>
            </a:r>
          </a:p>
          <a:p>
            <a:r>
              <a:rPr lang="en-US" sz="3000" dirty="0" smtClean="0">
                <a:solidFill>
                  <a:srgbClr val="19456A"/>
                </a:solidFill>
              </a:rPr>
              <a:t>The Performance Coach and Principal conduct classroom walkthroughs and analyze the data to plan professional development opportunities for the staff.</a:t>
            </a:r>
          </a:p>
          <a:p>
            <a:r>
              <a:rPr lang="en-US" sz="3000" dirty="0" smtClean="0">
                <a:solidFill>
                  <a:srgbClr val="19456A"/>
                </a:solidFill>
              </a:rPr>
              <a:t>The Performance Coach supports the leadership team in establishing collaborative groups to analyze student learning data and make decisions regarding allocation of resources to increase the teaching and learning process in the school/district. </a:t>
            </a:r>
          </a:p>
          <a:p>
            <a:r>
              <a:rPr lang="en-US" sz="3000" dirty="0" smtClean="0">
                <a:solidFill>
                  <a:srgbClr val="19456A"/>
                </a:solidFill>
              </a:rPr>
              <a:t>The Performance Coach supports a school staff in the integration of new technology to meet the learning needs of both students and adults. </a:t>
            </a:r>
            <a:endParaRPr lang="en-US" sz="3000" dirty="0">
              <a:solidFill>
                <a:srgbClr val="19456A"/>
              </a:solidFill>
            </a:endParaRPr>
          </a:p>
        </p:txBody>
      </p:sp>
    </p:spTree>
    <p:extLst>
      <p:ext uri="{BB962C8B-B14F-4D97-AF65-F5344CB8AC3E}">
        <p14:creationId xmlns:p14="http://schemas.microsoft.com/office/powerpoint/2010/main" val="4221493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0916" y="150736"/>
            <a:ext cx="8532919" cy="6569241"/>
          </a:xfrm>
          <a:prstGeom prst="rect">
            <a:avLst/>
          </a:prstGeom>
        </p:spPr>
      </p:pic>
    </p:spTree>
    <p:extLst>
      <p:ext uri="{BB962C8B-B14F-4D97-AF65-F5344CB8AC3E}">
        <p14:creationId xmlns:p14="http://schemas.microsoft.com/office/powerpoint/2010/main" val="44942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900" y="971550"/>
            <a:ext cx="6172200" cy="4686300"/>
          </a:xfrm>
        </p:spPr>
        <p:txBody>
          <a:bodyPr>
            <a:normAutofit/>
          </a:bodyPr>
          <a:lstStyle/>
          <a:p>
            <a:pPr marL="0" indent="0" algn="ctr">
              <a:buNone/>
            </a:pPr>
            <a:r>
              <a:rPr lang="en-US" sz="600" dirty="0"/>
              <a:t>  </a:t>
            </a:r>
          </a:p>
        </p:txBody>
      </p:sp>
      <p:pic>
        <p:nvPicPr>
          <p:cNvPr id="7" name="Picture 6"/>
          <p:cNvPicPr>
            <a:picLocks noChangeAspect="1"/>
          </p:cNvPicPr>
          <p:nvPr/>
        </p:nvPicPr>
        <p:blipFill>
          <a:blip r:embed="rId2"/>
          <a:stretch>
            <a:fillRect/>
          </a:stretch>
        </p:blipFill>
        <p:spPr>
          <a:xfrm>
            <a:off x="1915064" y="280592"/>
            <a:ext cx="8928339" cy="6289225"/>
          </a:xfrm>
          <a:prstGeom prst="rect">
            <a:avLst/>
          </a:prstGeom>
        </p:spPr>
      </p:pic>
    </p:spTree>
    <p:extLst>
      <p:ext uri="{BB962C8B-B14F-4D97-AF65-F5344CB8AC3E}">
        <p14:creationId xmlns:p14="http://schemas.microsoft.com/office/powerpoint/2010/main" val="2022782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828800" y="457200"/>
            <a:ext cx="8686800" cy="5791200"/>
          </a:xfrm>
          <a:prstGeom prst="rect">
            <a:avLst/>
          </a:prstGeom>
        </p:spPr>
      </p:pic>
    </p:spTree>
    <p:extLst>
      <p:ext uri="{BB962C8B-B14F-4D97-AF65-F5344CB8AC3E}">
        <p14:creationId xmlns:p14="http://schemas.microsoft.com/office/powerpoint/2010/main" val="2684931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890" y="202213"/>
            <a:ext cx="5063706" cy="6553031"/>
          </a:xfrm>
          <a:prstGeom prst="rect">
            <a:avLst/>
          </a:prstGeom>
        </p:spPr>
      </p:pic>
    </p:spTree>
    <p:extLst>
      <p:ext uri="{BB962C8B-B14F-4D97-AF65-F5344CB8AC3E}">
        <p14:creationId xmlns:p14="http://schemas.microsoft.com/office/powerpoint/2010/main" val="1123440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191432"/>
            <a:ext cx="9744075" cy="1325563"/>
          </a:xfrm>
        </p:spPr>
        <p:txBody>
          <a:bodyPr/>
          <a:lstStyle/>
          <a:p>
            <a:r>
              <a:rPr lang="en-US" dirty="0">
                <a:latin typeface="Trebuchet MS" panose="020B0603020202020204" pitchFamily="34" charset="0"/>
              </a:rPr>
              <a:t>Learning </a:t>
            </a:r>
            <a:r>
              <a:rPr lang="en-US" dirty="0" smtClean="0">
                <a:latin typeface="Trebuchet MS" panose="020B0603020202020204" pitchFamily="34" charset="0"/>
              </a:rPr>
              <a:t>Experiences</a:t>
            </a:r>
            <a:endParaRPr lang="en-US" dirty="0"/>
          </a:p>
        </p:txBody>
      </p:sp>
      <p:sp>
        <p:nvSpPr>
          <p:cNvPr id="3" name="Content Placeholder 2"/>
          <p:cNvSpPr>
            <a:spLocks noGrp="1"/>
          </p:cNvSpPr>
          <p:nvPr>
            <p:ph idx="1"/>
          </p:nvPr>
        </p:nvSpPr>
        <p:spPr/>
        <p:txBody>
          <a:bodyPr>
            <a:normAutofit/>
          </a:bodyPr>
          <a:lstStyle/>
          <a:p>
            <a:pPr marL="285750" indent="-285750"/>
            <a:r>
              <a:rPr lang="en-US" sz="3400" dirty="0">
                <a:solidFill>
                  <a:prstClr val="black"/>
                </a:solidFill>
              </a:rPr>
              <a:t>Master Principal Program</a:t>
            </a:r>
          </a:p>
          <a:p>
            <a:pPr marL="285750" indent="-285750"/>
            <a:r>
              <a:rPr lang="en-US" sz="3400" dirty="0">
                <a:solidFill>
                  <a:prstClr val="black"/>
                </a:solidFill>
              </a:rPr>
              <a:t>Assistant Principal Institute</a:t>
            </a:r>
          </a:p>
          <a:p>
            <a:pPr marL="285750" indent="-285750"/>
            <a:r>
              <a:rPr lang="en-US" sz="3400" dirty="0">
                <a:solidFill>
                  <a:prstClr val="black"/>
                </a:solidFill>
              </a:rPr>
              <a:t>Teacher Leadership Institute</a:t>
            </a:r>
          </a:p>
          <a:p>
            <a:pPr marL="285750" indent="-285750"/>
            <a:r>
              <a:rPr lang="en-US" sz="3400" dirty="0">
                <a:solidFill>
                  <a:prstClr val="black"/>
                </a:solidFill>
              </a:rPr>
              <a:t>Leadership Team Institute</a:t>
            </a:r>
          </a:p>
          <a:p>
            <a:pPr marL="285750" indent="-285750"/>
            <a:r>
              <a:rPr lang="en-US" sz="3400" dirty="0">
                <a:solidFill>
                  <a:prstClr val="black"/>
                </a:solidFill>
              </a:rPr>
              <a:t>Facilitation of Adult Learning Institute</a:t>
            </a:r>
          </a:p>
          <a:p>
            <a:pPr marL="285750" indent="-285750"/>
            <a:r>
              <a:rPr lang="en-US" sz="3400" dirty="0">
                <a:solidFill>
                  <a:prstClr val="black"/>
                </a:solidFill>
              </a:rPr>
              <a:t>Student Voice Institute</a:t>
            </a:r>
          </a:p>
          <a:p>
            <a:pPr marL="285750" indent="-285750"/>
            <a:r>
              <a:rPr lang="en-US" sz="3400" dirty="0">
                <a:solidFill>
                  <a:prstClr val="black"/>
                </a:solidFill>
              </a:rPr>
              <a:t>Executive Collaborative </a:t>
            </a:r>
            <a:r>
              <a:rPr lang="en-US" sz="3400" dirty="0" smtClean="0">
                <a:solidFill>
                  <a:prstClr val="black"/>
                </a:solidFill>
              </a:rPr>
              <a:t>Institute</a:t>
            </a:r>
            <a:endParaRPr lang="en-US" sz="3400" dirty="0">
              <a:solidFill>
                <a:prstClr val="black"/>
              </a:solidFill>
            </a:endParaRPr>
          </a:p>
        </p:txBody>
      </p:sp>
    </p:spTree>
    <p:extLst>
      <p:ext uri="{BB962C8B-B14F-4D97-AF65-F5344CB8AC3E}">
        <p14:creationId xmlns:p14="http://schemas.microsoft.com/office/powerpoint/2010/main" val="50855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ver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2"/>
          <p:cNvSpPr>
            <a:spLocks noGrp="1"/>
          </p:cNvSpPr>
          <p:nvPr>
            <p:ph type="title"/>
          </p:nvPr>
        </p:nvSpPr>
        <p:spPr/>
        <p:txBody>
          <a:bodyPr>
            <a:normAutofit/>
          </a:bodyPr>
          <a:lstStyle/>
          <a:p>
            <a:r>
              <a:rPr lang="en-US" sz="6000" dirty="0" err="1" smtClean="0">
                <a:latin typeface="Palatino Linotype" panose="02040502050505030304" pitchFamily="18" charset="0"/>
              </a:rPr>
              <a:t>Lcc</a:t>
            </a:r>
            <a:r>
              <a:rPr lang="en-US" sz="6000" dirty="0" smtClean="0">
                <a:latin typeface="Palatino Linotype" panose="02040502050505030304" pitchFamily="18" charset="0"/>
              </a:rPr>
              <a:t> purpose – act 222</a:t>
            </a:r>
            <a:endParaRPr lang="en-US" sz="6000" dirty="0">
              <a:latin typeface="Palatino Linotype" panose="02040502050505030304" pitchFamily="18" charset="0"/>
            </a:endParaRPr>
          </a:p>
        </p:txBody>
      </p:sp>
      <p:sp>
        <p:nvSpPr>
          <p:cNvPr id="4" name="Subtitle 3"/>
          <p:cNvSpPr>
            <a:spLocks noGrp="1"/>
          </p:cNvSpPr>
          <p:nvPr>
            <p:ph idx="1"/>
          </p:nvPr>
        </p:nvSpPr>
        <p:spPr>
          <a:xfrm>
            <a:off x="1202919" y="1792936"/>
            <a:ext cx="9784080" cy="4947498"/>
          </a:xfrm>
        </p:spPr>
        <p:txBody>
          <a:bodyPr>
            <a:normAutofit fontScale="77500" lnSpcReduction="20000"/>
          </a:bodyPr>
          <a:lstStyle/>
          <a:p>
            <a:r>
              <a:rPr lang="en-US" sz="2600" b="1" dirty="0" smtClean="0">
                <a:latin typeface="Calibri" panose="020F0502020204030204" pitchFamily="34" charset="0"/>
                <a:cs typeface="Calibri" panose="020F0502020204030204" pitchFamily="34" charset="0"/>
              </a:rPr>
              <a:t>6-1-403. Purpose.</a:t>
            </a:r>
          </a:p>
          <a:p>
            <a:r>
              <a:rPr lang="en-US" sz="2600" b="1" dirty="0" smtClean="0">
                <a:latin typeface="Calibri" panose="020F0502020204030204" pitchFamily="34" charset="0"/>
                <a:cs typeface="Calibri" panose="020F0502020204030204" pitchFamily="34" charset="0"/>
              </a:rPr>
              <a:t>The purpose of the School Leadership Coordinating Council is to:</a:t>
            </a:r>
          </a:p>
          <a:p>
            <a:pPr marL="742950" indent="-742950">
              <a:buAutoNum type="arabicParenBoth"/>
            </a:pPr>
            <a:r>
              <a:rPr lang="en-US" sz="2600" b="1" dirty="0" smtClean="0">
                <a:latin typeface="Calibri" panose="020F0502020204030204" pitchFamily="34" charset="0"/>
                <a:cs typeface="Calibri" panose="020F0502020204030204" pitchFamily="34" charset="0"/>
              </a:rPr>
              <a:t>Serve as a central body to coordinate the leadership development system efforts across the state including:</a:t>
            </a:r>
          </a:p>
          <a:p>
            <a:pPr marL="800100" lvl="2" indent="-457200">
              <a:buAutoNum type="alphaUcParenBoth"/>
            </a:pPr>
            <a:r>
              <a:rPr lang="en-US" sz="2600" b="1" dirty="0" smtClean="0">
                <a:latin typeface="Calibri" panose="020F0502020204030204" pitchFamily="34" charset="0"/>
                <a:cs typeface="Calibri" panose="020F0502020204030204" pitchFamily="34" charset="0"/>
              </a:rPr>
              <a:t>Encouraging school districts to work with the Department of Education, the Department of Higher Education, the Department of Workforce Education, the Arkansas Leadership Academy, and other leadership groups;</a:t>
            </a:r>
          </a:p>
          <a:p>
            <a:pPr marL="800100" lvl="2" indent="-457200">
              <a:buAutoNum type="alphaUcParenBoth"/>
            </a:pPr>
            <a:r>
              <a:rPr lang="en-US" sz="2600" b="1" dirty="0" smtClean="0">
                <a:latin typeface="Calibri" panose="020F0502020204030204" pitchFamily="34" charset="0"/>
                <a:cs typeface="Calibri" panose="020F0502020204030204" pitchFamily="34" charset="0"/>
              </a:rPr>
              <a:t>Recommending a state leadership development system to coordinate all aspects of leadership development based on educational leadership standards adopted by the Department of Education; and</a:t>
            </a:r>
          </a:p>
          <a:p>
            <a:pPr marL="800100" lvl="2" indent="-457200">
              <a:buAutoNum type="alphaUcParenBoth"/>
            </a:pPr>
            <a:r>
              <a:rPr lang="en-US" sz="2600" b="1" dirty="0" smtClean="0">
                <a:latin typeface="Calibri" panose="020F0502020204030204" pitchFamily="34" charset="0"/>
                <a:cs typeface="Calibri" panose="020F0502020204030204" pitchFamily="34" charset="0"/>
              </a:rPr>
              <a:t>Devise a system of gathering data which includes input from practitioners, educational and community leaders, university leadership and faculty, and other interested parties;</a:t>
            </a:r>
          </a:p>
          <a:p>
            <a:pPr marL="514350" indent="-514350">
              <a:buAutoNum type="arabicParenBoth" startAt="2"/>
            </a:pPr>
            <a:r>
              <a:rPr lang="en-US" sz="2600" b="1" dirty="0" smtClean="0">
                <a:latin typeface="Calibri" panose="020F0502020204030204" pitchFamily="34" charset="0"/>
                <a:cs typeface="Calibri" panose="020F0502020204030204" pitchFamily="34" charset="0"/>
              </a:rPr>
              <a:t>Assist the Department of Education, the Department of Higher Education, the Department of Workforce Education, the Arkansas Leadership Academy, school districts, and other leadership groups in enhancing school leadership and school support efforts; and</a:t>
            </a:r>
          </a:p>
          <a:p>
            <a:pPr marL="514350" indent="-514350">
              <a:buAutoNum type="arabicParenBoth" startAt="2"/>
            </a:pPr>
            <a:r>
              <a:rPr lang="en-US" sz="2600" b="1" dirty="0" smtClean="0">
                <a:latin typeface="Calibri" panose="020F0502020204030204" pitchFamily="34" charset="0"/>
                <a:cs typeface="Calibri" panose="020F0502020204030204" pitchFamily="34" charset="0"/>
              </a:rPr>
              <a:t>Aid in the development of model evaluation tools for use in the evaluation of school administrators.</a:t>
            </a:r>
          </a:p>
          <a:p>
            <a:pPr marL="800100" lvl="2" indent="-457200">
              <a:buAutoNum type="alphaUcParenBoth"/>
            </a:pPr>
            <a:endParaRPr lang="en-US" sz="2600" b="1" dirty="0" smtClean="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38222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Leadership Development System</a:t>
            </a:r>
            <a:r>
              <a:rPr lang="en-US" dirty="0"/>
              <a:t/>
            </a:r>
            <a:br>
              <a:rPr lang="en-US" dirty="0"/>
            </a:br>
            <a:r>
              <a:rPr lang="en-US" b="1" dirty="0" smtClean="0"/>
              <a:t>Needs </a:t>
            </a:r>
            <a:r>
              <a:rPr lang="en-US" b="1" dirty="0"/>
              <a:t>Assessment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3000" b="1" u="sng" dirty="0"/>
              <a:t>There are three stages in the assessment process:</a:t>
            </a:r>
          </a:p>
          <a:p>
            <a:pPr marL="0" indent="0">
              <a:buNone/>
            </a:pPr>
            <a:r>
              <a:rPr lang="en-US" b="1" dirty="0" smtClean="0"/>
              <a:t>1. Preparation</a:t>
            </a:r>
            <a:r>
              <a:rPr lang="en-US" b="1" dirty="0"/>
              <a:t>:</a:t>
            </a:r>
            <a:r>
              <a:rPr lang="en-US" dirty="0"/>
              <a:t> Gain a clear understanding of the performance expectations included in each rubric to conduct an accurate assessment. If particular expectations are not clear, seek clarification.</a:t>
            </a:r>
          </a:p>
          <a:p>
            <a:pPr marL="0" indent="0">
              <a:buNone/>
            </a:pPr>
            <a:r>
              <a:rPr lang="en-US" b="1" dirty="0" smtClean="0"/>
              <a:t>2. Assessment</a:t>
            </a:r>
            <a:r>
              <a:rPr lang="en-US" b="1" dirty="0"/>
              <a:t>:</a:t>
            </a:r>
            <a:r>
              <a:rPr lang="en-US" dirty="0"/>
              <a:t> Check the boxes next to those expectations in each rubric that best describes your school/district performance.</a:t>
            </a:r>
          </a:p>
          <a:p>
            <a:pPr marL="0" indent="0">
              <a:buNone/>
            </a:pPr>
            <a:r>
              <a:rPr lang="en-US" b="1" dirty="0" smtClean="0"/>
              <a:t>3. Reflection </a:t>
            </a:r>
            <a:r>
              <a:rPr lang="en-US" b="1" dirty="0"/>
              <a:t>and Rating:</a:t>
            </a:r>
            <a:r>
              <a:rPr lang="en-US" dirty="0"/>
              <a:t> reflect on the expectations you have checked and rate your school/district performance on each rubric using the five point rating scale:</a:t>
            </a:r>
            <a:br>
              <a:rPr lang="en-US" dirty="0"/>
            </a:br>
            <a:r>
              <a:rPr lang="en-US" dirty="0"/>
              <a:t>1-Beginning   2-Emerging  3-Applying  4-Integrating 5-Innovating</a:t>
            </a:r>
          </a:p>
          <a:p>
            <a:endParaRPr lang="en-US" dirty="0"/>
          </a:p>
        </p:txBody>
      </p:sp>
    </p:spTree>
    <p:extLst>
      <p:ext uri="{BB962C8B-B14F-4D97-AF65-F5344CB8AC3E}">
        <p14:creationId xmlns:p14="http://schemas.microsoft.com/office/powerpoint/2010/main" val="1462249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a:t>
            </a:r>
            <a:endParaRPr lang="en-US" dirty="0"/>
          </a:p>
        </p:txBody>
      </p:sp>
      <p:sp>
        <p:nvSpPr>
          <p:cNvPr id="3" name="Content Placeholder 2"/>
          <p:cNvSpPr>
            <a:spLocks noGrp="1"/>
          </p:cNvSpPr>
          <p:nvPr>
            <p:ph idx="1"/>
          </p:nvPr>
        </p:nvSpPr>
        <p:spPr/>
        <p:txBody>
          <a:bodyPr/>
          <a:lstStyle/>
          <a:p>
            <a:r>
              <a:rPr lang="en-US" dirty="0" smtClean="0"/>
              <a:t>The Performance Coach and the Leadership team engage in a process to establish priority areas from the Needs Assessment and develop a strategic plan that will guide the work of the PC and Leadership Team throughout the current school year. </a:t>
            </a:r>
          </a:p>
          <a:p>
            <a:r>
              <a:rPr lang="en-US" dirty="0" smtClean="0"/>
              <a:t>Strategic Plan focus areas are determined collaboratively and are based on the data provided by the leadership team during the needs assessment.</a:t>
            </a:r>
          </a:p>
          <a:p>
            <a:r>
              <a:rPr lang="en-US" dirty="0" smtClean="0"/>
              <a:t>The Strategic Plan is updated continuously and evidence toward those goals are collected and is used to monitor the work in the district. </a:t>
            </a:r>
            <a:endParaRPr lang="en-US" dirty="0"/>
          </a:p>
        </p:txBody>
      </p:sp>
    </p:spTree>
    <p:extLst>
      <p:ext uri="{BB962C8B-B14F-4D97-AF65-F5344CB8AC3E}">
        <p14:creationId xmlns:p14="http://schemas.microsoft.com/office/powerpoint/2010/main" val="2653356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Progress monitoring	</a:t>
            </a:r>
            <a:endParaRPr lang="en-US" dirty="0">
              <a:latin typeface="Trebuchet MS" panose="020B0603020202020204" pitchFamily="34" charset="0"/>
            </a:endParaRPr>
          </a:p>
        </p:txBody>
      </p:sp>
      <p:sp>
        <p:nvSpPr>
          <p:cNvPr id="3" name="Content Placeholder 2"/>
          <p:cNvSpPr>
            <a:spLocks noGrp="1"/>
          </p:cNvSpPr>
          <p:nvPr>
            <p:ph idx="1"/>
          </p:nvPr>
        </p:nvSpPr>
        <p:spPr>
          <a:xfrm>
            <a:off x="1078303" y="1923690"/>
            <a:ext cx="9946256" cy="4762859"/>
          </a:xfrm>
        </p:spPr>
        <p:txBody>
          <a:bodyPr>
            <a:normAutofit fontScale="77500" lnSpcReduction="20000"/>
          </a:bodyPr>
          <a:lstStyle/>
          <a:p>
            <a:r>
              <a:rPr lang="en-US" sz="3500" dirty="0" smtClean="0"/>
              <a:t>LEADS Optional Staff Survey </a:t>
            </a:r>
          </a:p>
          <a:p>
            <a:r>
              <a:rPr lang="en-US" sz="3500" dirty="0" smtClean="0"/>
              <a:t>Principal Self-Efficacy Survey</a:t>
            </a:r>
          </a:p>
          <a:p>
            <a:r>
              <a:rPr lang="en-US" sz="3500" dirty="0" smtClean="0"/>
              <a:t>Teacher Self-Efficacy Survey </a:t>
            </a:r>
          </a:p>
          <a:p>
            <a:r>
              <a:rPr lang="en-US" sz="3500" dirty="0" smtClean="0"/>
              <a:t>Teacher Collective Efficacy Survey </a:t>
            </a:r>
          </a:p>
          <a:p>
            <a:r>
              <a:rPr lang="en-US" sz="3500" dirty="0" smtClean="0"/>
              <a:t>Organizational Health Inventory (E,M,S)</a:t>
            </a:r>
          </a:p>
          <a:p>
            <a:r>
              <a:rPr lang="en-US" sz="3500" dirty="0" smtClean="0"/>
              <a:t>Stages of Concern Questionnaire </a:t>
            </a:r>
          </a:p>
          <a:p>
            <a:r>
              <a:rPr lang="en-US" sz="3500" dirty="0" smtClean="0"/>
              <a:t>Leadership Development System Self Assessment </a:t>
            </a:r>
          </a:p>
          <a:p>
            <a:pPr marL="114300" indent="0">
              <a:buNone/>
            </a:pPr>
            <a:endParaRPr lang="en-US" dirty="0" smtClean="0"/>
          </a:p>
          <a:p>
            <a:pPr marL="114300" indent="0">
              <a:buNone/>
            </a:pPr>
            <a:r>
              <a:rPr lang="en-US" i="1" dirty="0" smtClean="0"/>
              <a:t>*All surveys are delivered electronically in the fall of a school/district’s first contract year and in the spring of each year to measure longitudinal changes in efficacy, performance, school culture, and concern profiles </a:t>
            </a:r>
          </a:p>
          <a:p>
            <a:pPr marL="114300" indent="0">
              <a:buNone/>
            </a:pPr>
            <a:r>
              <a:rPr lang="en-US" i="1" dirty="0" smtClean="0"/>
              <a:t>*Reports are delivered to principals and data is used to plan services and learning experiences of school </a:t>
            </a:r>
          </a:p>
          <a:p>
            <a:pPr marL="114300" indent="0">
              <a:buNone/>
            </a:pPr>
            <a:endParaRPr lang="en-US" i="1" dirty="0" smtClean="0"/>
          </a:p>
          <a:p>
            <a:pPr marL="114300" indent="0">
              <a:buNone/>
            </a:pPr>
            <a:endParaRPr lang="en-US" dirty="0"/>
          </a:p>
        </p:txBody>
      </p:sp>
    </p:spTree>
    <p:extLst>
      <p:ext uri="{BB962C8B-B14F-4D97-AF65-F5344CB8AC3E}">
        <p14:creationId xmlns:p14="http://schemas.microsoft.com/office/powerpoint/2010/main" val="2850900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9187" y="129224"/>
            <a:ext cx="8584223" cy="6522222"/>
          </a:xfrm>
          <a:prstGeom prst="rect">
            <a:avLst/>
          </a:prstGeom>
        </p:spPr>
      </p:pic>
    </p:spTree>
    <p:extLst>
      <p:ext uri="{BB962C8B-B14F-4D97-AF65-F5344CB8AC3E}">
        <p14:creationId xmlns:p14="http://schemas.microsoft.com/office/powerpoint/2010/main" val="2215430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Progress Monitoring </a:t>
            </a:r>
            <a:endParaRPr lang="en-US" dirty="0"/>
          </a:p>
        </p:txBody>
      </p:sp>
      <p:sp>
        <p:nvSpPr>
          <p:cNvPr id="5" name="Subtitle 4"/>
          <p:cNvSpPr>
            <a:spLocks noGrp="1"/>
          </p:cNvSpPr>
          <p:nvPr>
            <p:ph type="subTitle" idx="1"/>
          </p:nvPr>
        </p:nvSpPr>
        <p:spPr/>
        <p:txBody>
          <a:bodyPr>
            <a:normAutofit fontScale="92500" lnSpcReduction="20000"/>
          </a:bodyPr>
          <a:lstStyle/>
          <a:p>
            <a:r>
              <a:rPr lang="en-US" dirty="0" smtClean="0"/>
              <a:t>Baseline – Year 1: </a:t>
            </a:r>
          </a:p>
          <a:p>
            <a:r>
              <a:rPr lang="en-US" dirty="0" smtClean="0"/>
              <a:t>OHI-S, OHI-M, OHI-E, TSES, TCES, &amp; PSES</a:t>
            </a:r>
            <a:endParaRPr lang="en-US" dirty="0"/>
          </a:p>
        </p:txBody>
      </p:sp>
    </p:spTree>
    <p:extLst>
      <p:ext uri="{BB962C8B-B14F-4D97-AF65-F5344CB8AC3E}">
        <p14:creationId xmlns:p14="http://schemas.microsoft.com/office/powerpoint/2010/main" val="1369958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60234" y="213599"/>
            <a:ext cx="7785267" cy="6413548"/>
          </a:xfrm>
          <a:prstGeom prst="rect">
            <a:avLst/>
          </a:prstGeom>
        </p:spPr>
      </p:pic>
    </p:spTree>
    <p:extLst>
      <p:ext uri="{BB962C8B-B14F-4D97-AF65-F5344CB8AC3E}">
        <p14:creationId xmlns:p14="http://schemas.microsoft.com/office/powerpoint/2010/main" val="653660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3366" y="285562"/>
            <a:ext cx="7708385" cy="6350212"/>
          </a:xfrm>
          <a:prstGeom prst="rect">
            <a:avLst/>
          </a:prstGeom>
        </p:spPr>
      </p:pic>
    </p:spTree>
    <p:extLst>
      <p:ext uri="{BB962C8B-B14F-4D97-AF65-F5344CB8AC3E}">
        <p14:creationId xmlns:p14="http://schemas.microsoft.com/office/powerpoint/2010/main" val="767481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7457" y="508959"/>
            <a:ext cx="8000011" cy="5650752"/>
          </a:xfrm>
          <a:prstGeom prst="rect">
            <a:avLst/>
          </a:prstGeom>
        </p:spPr>
      </p:pic>
    </p:spTree>
    <p:extLst>
      <p:ext uri="{BB962C8B-B14F-4D97-AF65-F5344CB8AC3E}">
        <p14:creationId xmlns:p14="http://schemas.microsoft.com/office/powerpoint/2010/main" val="3732431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3367" y="447391"/>
            <a:ext cx="8113825" cy="5731143"/>
          </a:xfrm>
          <a:prstGeom prst="rect">
            <a:avLst/>
          </a:prstGeom>
        </p:spPr>
      </p:pic>
    </p:spTree>
    <p:extLst>
      <p:ext uri="{BB962C8B-B14F-4D97-AF65-F5344CB8AC3E}">
        <p14:creationId xmlns:p14="http://schemas.microsoft.com/office/powerpoint/2010/main" val="499769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22098" y="205740"/>
            <a:ext cx="8370455" cy="6281324"/>
          </a:xfrm>
          <a:prstGeom prst="rect">
            <a:avLst/>
          </a:prstGeom>
        </p:spPr>
      </p:pic>
    </p:spTree>
    <p:extLst>
      <p:ext uri="{BB962C8B-B14F-4D97-AF65-F5344CB8AC3E}">
        <p14:creationId xmlns:p14="http://schemas.microsoft.com/office/powerpoint/2010/main" val="93777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Palatino Linotype" panose="02040502050505030304" pitchFamily="18" charset="0"/>
              </a:rPr>
              <a:t>Leadership Coordinating council </a:t>
            </a:r>
            <a:endParaRPr lang="en-US" dirty="0">
              <a:latin typeface="Palatino Linotype" panose="02040502050505030304" pitchFamily="18" charset="0"/>
            </a:endParaRPr>
          </a:p>
        </p:txBody>
      </p:sp>
      <p:sp>
        <p:nvSpPr>
          <p:cNvPr id="5" name="Subtitle 4"/>
          <p:cNvSpPr>
            <a:spLocks noGrp="1"/>
          </p:cNvSpPr>
          <p:nvPr>
            <p:ph type="subTitle" idx="1"/>
          </p:nvPr>
        </p:nvSpPr>
        <p:spPr/>
        <p:txBody>
          <a:bodyPr>
            <a:normAutofit/>
          </a:bodyPr>
          <a:lstStyle/>
          <a:p>
            <a:r>
              <a:rPr lang="en-US" sz="3000" dirty="0" smtClean="0">
                <a:latin typeface="Palatino Linotype" panose="02040502050505030304" pitchFamily="18" charset="0"/>
              </a:rPr>
              <a:t>David Cook, Chair</a:t>
            </a:r>
            <a:endParaRPr lang="en-US" sz="3000" dirty="0">
              <a:latin typeface="Palatino Linotype" panose="02040502050505030304" pitchFamily="18" charset="0"/>
            </a:endParaRPr>
          </a:p>
        </p:txBody>
      </p:sp>
    </p:spTree>
    <p:extLst>
      <p:ext uri="{BB962C8B-B14F-4D97-AF65-F5344CB8AC3E}">
        <p14:creationId xmlns:p14="http://schemas.microsoft.com/office/powerpoint/2010/main" val="1709792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Dip</a:t>
            </a:r>
            <a:endParaRPr lang="en-US" dirty="0"/>
          </a:p>
        </p:txBody>
      </p:sp>
      <p:pic>
        <p:nvPicPr>
          <p:cNvPr id="1026" name="Picture 2" descr="http://blog.centerforpubliceducation.org/wp-content/uploads/2013/03/implementation-dip-char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7373" y="1968655"/>
            <a:ext cx="7522234" cy="434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3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28140" y="3928292"/>
            <a:ext cx="1750462" cy="1735995"/>
          </a:xfrm>
          <a:prstGeom prst="rect">
            <a:avLst/>
          </a:prstGeom>
        </p:spPr>
      </p:pic>
      <p:sp>
        <p:nvSpPr>
          <p:cNvPr id="3" name="Subtitle 2"/>
          <p:cNvSpPr>
            <a:spLocks noGrp="1"/>
          </p:cNvSpPr>
          <p:nvPr>
            <p:ph type="subTitle" idx="4294967295"/>
          </p:nvPr>
        </p:nvSpPr>
        <p:spPr>
          <a:xfrm>
            <a:off x="7098022" y="859863"/>
            <a:ext cx="3113202" cy="791637"/>
          </a:xfrm>
          <a:noFill/>
          <a:ln>
            <a:noFill/>
          </a:ln>
          <a:effectLst>
            <a:glow rad="228600">
              <a:schemeClr val="tx1">
                <a:alpha val="40000"/>
              </a:schemeClr>
            </a:glow>
            <a:outerShdw blurRad="76200" dist="38100" dir="5400000" algn="ctr" rotWithShape="0">
              <a:srgbClr val="000000">
                <a:alpha val="76000"/>
              </a:srgbClr>
            </a:outerShdw>
          </a:effectLst>
        </p:spPr>
        <p:style>
          <a:lnRef idx="0">
            <a:schemeClr val="accent6"/>
          </a:lnRef>
          <a:fillRef idx="3">
            <a:schemeClr val="accent6"/>
          </a:fillRef>
          <a:effectRef idx="3">
            <a:schemeClr val="accent6"/>
          </a:effectRef>
          <a:fontRef idx="minor">
            <a:schemeClr val="lt1"/>
          </a:fontRef>
        </p:style>
        <p:txBody>
          <a:bodyPr>
            <a:noAutofit/>
          </a:bodyPr>
          <a:lstStyle/>
          <a:p>
            <a:pPr marL="0" indent="0" algn="ctr">
              <a:buNone/>
            </a:pPr>
            <a:endParaRPr lang="en-US" b="1" cap="all" dirty="0" smtClean="0">
              <a:solidFill>
                <a:schemeClr val="tx2">
                  <a:lumMod val="25000"/>
                </a:schemeClr>
              </a:solidFill>
              <a:latin typeface="Aparajita" panose="020B0604020202020204" pitchFamily="34" charset="0"/>
              <a:cs typeface="Aparajita" panose="020B0604020202020204" pitchFamily="34" charset="0"/>
            </a:endParaRPr>
          </a:p>
          <a:p>
            <a:pPr marL="0" indent="0" algn="ctr">
              <a:spcBef>
                <a:spcPts val="0"/>
              </a:spcBef>
              <a:buNone/>
            </a:pPr>
            <a:r>
              <a:rPr lang="en-US" sz="2700" dirty="0">
                <a:solidFill>
                  <a:schemeClr val="tx2">
                    <a:lumMod val="25000"/>
                  </a:schemeClr>
                </a:solidFill>
                <a:latin typeface="Felix Titling" panose="04060505060202020A04" pitchFamily="82" charset="0"/>
                <a:cs typeface="Aparajita" panose="020B0604020202020204" pitchFamily="34" charset="0"/>
              </a:rPr>
              <a:t>Like us on Facebook</a:t>
            </a:r>
          </a:p>
          <a:p>
            <a:endParaRPr lang="en-US" sz="2700" b="1" dirty="0">
              <a:solidFill>
                <a:srgbClr val="FFC000"/>
              </a:solidFill>
              <a:latin typeface="Aparajita" panose="020B0604020202020204" pitchFamily="34" charset="0"/>
              <a:cs typeface="Aparajita" panose="020B0604020202020204" pitchFamily="34" charset="0"/>
            </a:endParaRPr>
          </a:p>
          <a:p>
            <a:endParaRPr lang="en-US" sz="2700" b="1" dirty="0">
              <a:solidFill>
                <a:srgbClr val="FFC000"/>
              </a:solidFill>
              <a:latin typeface="Aparajita" panose="020B0604020202020204" pitchFamily="34" charset="0"/>
              <a:cs typeface="Aparajita"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298" y="1104708"/>
            <a:ext cx="1120310" cy="11203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492" y="2569318"/>
            <a:ext cx="1300322" cy="1313492"/>
          </a:xfrm>
          <a:prstGeom prst="rect">
            <a:avLst/>
          </a:prstGeom>
        </p:spPr>
      </p:pic>
      <p:sp>
        <p:nvSpPr>
          <p:cNvPr id="8" name="Rectangle 7"/>
          <p:cNvSpPr/>
          <p:nvPr/>
        </p:nvSpPr>
        <p:spPr>
          <a:xfrm>
            <a:off x="2530788" y="5951853"/>
            <a:ext cx="6480941" cy="523220"/>
          </a:xfrm>
          <a:prstGeom prst="rect">
            <a:avLst/>
          </a:prstGeom>
        </p:spPr>
        <p:txBody>
          <a:bodyPr wrap="square">
            <a:spAutoFit/>
          </a:bodyPr>
          <a:lstStyle/>
          <a:p>
            <a:pPr algn="ctr" defTabSz="685800"/>
            <a:r>
              <a:rPr lang="en-US" sz="2800" dirty="0">
                <a:solidFill>
                  <a:srgbClr val="E7E6E6"/>
                </a:solidFill>
                <a:latin typeface="Calibri" panose="020F0502020204030204"/>
                <a:hlinkClick r:id="rId5"/>
              </a:rPr>
              <a:t>www.arkansasleadershipacademy.org</a:t>
            </a:r>
            <a:r>
              <a:rPr lang="en-US" sz="2800" dirty="0">
                <a:solidFill>
                  <a:srgbClr val="E7E6E6"/>
                </a:solidFill>
                <a:latin typeface="Calibri" panose="020F0502020204030204"/>
              </a:rPr>
              <a:t>  </a:t>
            </a:r>
            <a:endParaRPr lang="en-US" sz="2800" dirty="0">
              <a:solidFill>
                <a:prstClr val="black"/>
              </a:solidFill>
              <a:latin typeface="Calibri" panose="020F0502020204030204"/>
            </a:endParaRPr>
          </a:p>
        </p:txBody>
      </p:sp>
      <p:sp>
        <p:nvSpPr>
          <p:cNvPr id="9" name="Subtitle 2"/>
          <p:cNvSpPr txBox="1">
            <a:spLocks/>
          </p:cNvSpPr>
          <p:nvPr/>
        </p:nvSpPr>
        <p:spPr>
          <a:xfrm>
            <a:off x="7178603" y="2693649"/>
            <a:ext cx="3432819" cy="2131157"/>
          </a:xfrm>
          <a:prstGeom prst="rect">
            <a:avLst/>
          </a:prstGeom>
          <a:noFill/>
          <a:effectLst>
            <a:glow rad="228600">
              <a:schemeClr val="tx1">
                <a:alpha val="40000"/>
              </a:schemeClr>
            </a:glow>
          </a:effectLst>
        </p:spPr>
        <p:style>
          <a:lnRef idx="0">
            <a:schemeClr val="accent6"/>
          </a:lnRef>
          <a:fillRef idx="3">
            <a:schemeClr val="accent6"/>
          </a:fillRef>
          <a:effectRef idx="3">
            <a:schemeClr val="accent6"/>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85800">
              <a:spcBef>
                <a:spcPts val="750"/>
              </a:spcBef>
              <a:buNone/>
            </a:pPr>
            <a:endParaRPr lang="en-US" sz="2100" b="1" cap="all" dirty="0">
              <a:solidFill>
                <a:srgbClr val="44546A">
                  <a:lumMod val="25000"/>
                </a:srgbClr>
              </a:solidFill>
              <a:latin typeface="Aparajita" panose="020B0604020202020204" pitchFamily="34" charset="0"/>
              <a:cs typeface="Aparajita" panose="020B0604020202020204" pitchFamily="34" charset="0"/>
            </a:endParaRPr>
          </a:p>
          <a:p>
            <a:pPr marL="0" indent="0" algn="ctr" defTabSz="685800">
              <a:spcBef>
                <a:spcPts val="0"/>
              </a:spcBef>
              <a:buNone/>
            </a:pPr>
            <a:r>
              <a:rPr lang="en-US" sz="2400" dirty="0">
                <a:solidFill>
                  <a:srgbClr val="44546A">
                    <a:lumMod val="25000"/>
                  </a:srgbClr>
                </a:solidFill>
                <a:latin typeface="Felix Titling" panose="04060505060202020A04" pitchFamily="82" charset="0"/>
                <a:cs typeface="Aparajita" panose="020B0604020202020204" pitchFamily="34" charset="0"/>
              </a:rPr>
              <a:t>@</a:t>
            </a:r>
            <a:r>
              <a:rPr lang="en-US" sz="2400" dirty="0" err="1">
                <a:solidFill>
                  <a:srgbClr val="44546A">
                    <a:lumMod val="25000"/>
                  </a:srgbClr>
                </a:solidFill>
                <a:latin typeface="Felix Titling" panose="04060505060202020A04" pitchFamily="82" charset="0"/>
                <a:cs typeface="Aparajita" panose="020B0604020202020204" pitchFamily="34" charset="0"/>
              </a:rPr>
              <a:t>ARleadacademy</a:t>
            </a:r>
            <a:endParaRPr lang="en-US" sz="2400" dirty="0">
              <a:solidFill>
                <a:srgbClr val="44546A">
                  <a:lumMod val="25000"/>
                </a:srgbClr>
              </a:solidFill>
              <a:latin typeface="Felix Titling" panose="04060505060202020A04" pitchFamily="82" charset="0"/>
              <a:cs typeface="Aparajita" panose="020B0604020202020204" pitchFamily="34" charset="0"/>
            </a:endParaRPr>
          </a:p>
        </p:txBody>
      </p:sp>
      <p:sp>
        <p:nvSpPr>
          <p:cNvPr id="10" name="Rectangle 9"/>
          <p:cNvSpPr/>
          <p:nvPr/>
        </p:nvSpPr>
        <p:spPr>
          <a:xfrm>
            <a:off x="7178602" y="4571650"/>
            <a:ext cx="3489398" cy="461665"/>
          </a:xfrm>
          <a:prstGeom prst="rect">
            <a:avLst/>
          </a:prstGeom>
        </p:spPr>
        <p:txBody>
          <a:bodyPr wrap="square">
            <a:spAutoFit/>
          </a:bodyPr>
          <a:lstStyle/>
          <a:p>
            <a:pPr algn="ctr" defTabSz="685800"/>
            <a:r>
              <a:rPr lang="en-US" sz="2400" dirty="0">
                <a:solidFill>
                  <a:srgbClr val="44546A">
                    <a:lumMod val="25000"/>
                  </a:srgbClr>
                </a:solidFill>
                <a:latin typeface="Felix Titling" panose="04060505060202020A04" pitchFamily="82" charset="0"/>
                <a:cs typeface="Aparajita" panose="020B0604020202020204" pitchFamily="34" charset="0"/>
              </a:rPr>
              <a:t>@</a:t>
            </a:r>
            <a:r>
              <a:rPr lang="en-US" sz="2400" dirty="0" err="1">
                <a:solidFill>
                  <a:srgbClr val="44546A">
                    <a:lumMod val="25000"/>
                  </a:srgbClr>
                </a:solidFill>
                <a:latin typeface="Felix Titling" panose="04060505060202020A04" pitchFamily="82" charset="0"/>
                <a:cs typeface="Aparajita" panose="020B0604020202020204" pitchFamily="34" charset="0"/>
              </a:rPr>
              <a:t>ARleadacademy</a:t>
            </a:r>
            <a:endParaRPr lang="en-US" sz="2400" dirty="0">
              <a:solidFill>
                <a:srgbClr val="44546A">
                  <a:lumMod val="25000"/>
                </a:srgbClr>
              </a:solidFill>
              <a:latin typeface="Felix Titling" panose="04060505060202020A04" pitchFamily="82" charset="0"/>
              <a:cs typeface="Aparajita" panose="020B0604020202020204" pitchFamily="34" charset="0"/>
            </a:endParaRPr>
          </a:p>
        </p:txBody>
      </p:sp>
      <p:pic>
        <p:nvPicPr>
          <p:cNvPr id="12" name="Picture 11"/>
          <p:cNvPicPr>
            <a:picLocks noChangeAspect="1"/>
          </p:cNvPicPr>
          <p:nvPr/>
        </p:nvPicPr>
        <p:blipFill>
          <a:blip r:embed="rId6"/>
          <a:stretch>
            <a:fillRect/>
          </a:stretch>
        </p:blipFill>
        <p:spPr>
          <a:xfrm>
            <a:off x="2151122" y="1222098"/>
            <a:ext cx="2768167" cy="3574191"/>
          </a:xfrm>
          <a:prstGeom prst="rect">
            <a:avLst/>
          </a:prstGeom>
        </p:spPr>
      </p:pic>
    </p:spTree>
    <p:extLst>
      <p:ext uri="{BB962C8B-B14F-4D97-AF65-F5344CB8AC3E}">
        <p14:creationId xmlns:p14="http://schemas.microsoft.com/office/powerpoint/2010/main" val="2672010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179" y="316089"/>
            <a:ext cx="11074400" cy="6163733"/>
          </a:xfrm>
        </p:spPr>
        <p:txBody>
          <a:bodyPr>
            <a:noAutofit/>
          </a:bodyPr>
          <a:lstStyle/>
          <a:p>
            <a:endParaRPr lang="en-US" sz="4000" dirty="0" smtClean="0">
              <a:solidFill>
                <a:srgbClr val="19456A"/>
              </a:solidFill>
            </a:endParaRPr>
          </a:p>
          <a:p>
            <a:endParaRPr lang="en-US" sz="4000" dirty="0">
              <a:solidFill>
                <a:srgbClr val="19456A"/>
              </a:solidFill>
            </a:endParaRPr>
          </a:p>
          <a:p>
            <a:r>
              <a:rPr lang="en-US" sz="4000" dirty="0" smtClean="0">
                <a:solidFill>
                  <a:srgbClr val="19456A"/>
                </a:solidFill>
              </a:rPr>
              <a:t>Meetings of the Leadership Coordinating Council held on </a:t>
            </a:r>
          </a:p>
          <a:p>
            <a:pPr lvl="1"/>
            <a:r>
              <a:rPr lang="en-US" sz="4000" dirty="0" smtClean="0">
                <a:solidFill>
                  <a:srgbClr val="19456A"/>
                </a:solidFill>
              </a:rPr>
              <a:t>January 26, 2017</a:t>
            </a:r>
          </a:p>
          <a:p>
            <a:pPr lvl="1"/>
            <a:r>
              <a:rPr lang="en-US" sz="4000" dirty="0" smtClean="0">
                <a:solidFill>
                  <a:srgbClr val="19456A"/>
                </a:solidFill>
              </a:rPr>
              <a:t>April 24, 2017 (Sub-committee meeting)</a:t>
            </a:r>
          </a:p>
          <a:p>
            <a:pPr lvl="1"/>
            <a:r>
              <a:rPr lang="en-US" sz="4000" dirty="0" smtClean="0">
                <a:solidFill>
                  <a:srgbClr val="19456A"/>
                </a:solidFill>
              </a:rPr>
              <a:t>September 21, 2017</a:t>
            </a:r>
          </a:p>
        </p:txBody>
      </p:sp>
    </p:spTree>
    <p:extLst>
      <p:ext uri="{BB962C8B-B14F-4D97-AF65-F5344CB8AC3E}">
        <p14:creationId xmlns:p14="http://schemas.microsoft.com/office/powerpoint/2010/main" val="1259292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179" y="316089"/>
            <a:ext cx="11074400" cy="6293717"/>
          </a:xfrm>
        </p:spPr>
        <p:txBody>
          <a:bodyPr>
            <a:noAutofit/>
          </a:bodyPr>
          <a:lstStyle/>
          <a:p>
            <a:r>
              <a:rPr lang="en-US" sz="3000" dirty="0" smtClean="0">
                <a:solidFill>
                  <a:srgbClr val="19456A"/>
                </a:solidFill>
              </a:rPr>
              <a:t>2017-2018 Leadership Coordinating Council Members</a:t>
            </a:r>
          </a:p>
          <a:p>
            <a:pPr lvl="1"/>
            <a:r>
              <a:rPr lang="en-US" sz="2000" dirty="0" smtClean="0">
                <a:solidFill>
                  <a:srgbClr val="19456A"/>
                </a:solidFill>
              </a:rPr>
              <a:t>Donny Lee, Chair of the Arkansas Association of Colleges for Teacher Education Council of Deans</a:t>
            </a:r>
          </a:p>
          <a:p>
            <a:pPr lvl="1"/>
            <a:r>
              <a:rPr lang="en-US" sz="2000" dirty="0" smtClean="0">
                <a:solidFill>
                  <a:srgbClr val="19456A"/>
                </a:solidFill>
              </a:rPr>
              <a:t>Johnny Key, Commissioner of Education</a:t>
            </a:r>
          </a:p>
          <a:p>
            <a:pPr lvl="1"/>
            <a:r>
              <a:rPr lang="en-US" sz="2000" dirty="0" smtClean="0">
                <a:solidFill>
                  <a:srgbClr val="19456A"/>
                </a:solidFill>
              </a:rPr>
              <a:t>David Cook (Chair), Director of the Arkansas Leadership Academy</a:t>
            </a:r>
          </a:p>
          <a:p>
            <a:pPr lvl="1"/>
            <a:r>
              <a:rPr lang="en-US" sz="2000" dirty="0" smtClean="0">
                <a:solidFill>
                  <a:srgbClr val="19456A"/>
                </a:solidFill>
              </a:rPr>
              <a:t>Maria Markham, Director of the Department of Higher Education</a:t>
            </a:r>
          </a:p>
          <a:p>
            <a:pPr lvl="1"/>
            <a:r>
              <a:rPr lang="en-US" sz="2000" dirty="0" err="1" smtClean="0">
                <a:solidFill>
                  <a:srgbClr val="19456A"/>
                </a:solidFill>
              </a:rPr>
              <a:t>Charisse</a:t>
            </a:r>
            <a:r>
              <a:rPr lang="en-US" sz="2000" dirty="0" smtClean="0">
                <a:solidFill>
                  <a:srgbClr val="19456A"/>
                </a:solidFill>
              </a:rPr>
              <a:t> Childers, Director of the Department of Career Education</a:t>
            </a:r>
          </a:p>
          <a:p>
            <a:pPr lvl="1"/>
            <a:r>
              <a:rPr lang="en-US" sz="2000" dirty="0" smtClean="0">
                <a:solidFill>
                  <a:srgbClr val="19456A"/>
                </a:solidFill>
              </a:rPr>
              <a:t>Richard Abernathy, Executive Director of the Arkansas Association of Educational Administrators</a:t>
            </a:r>
          </a:p>
          <a:p>
            <a:pPr lvl="1"/>
            <a:r>
              <a:rPr lang="en-US" sz="2000" dirty="0" smtClean="0">
                <a:solidFill>
                  <a:srgbClr val="19456A"/>
                </a:solidFill>
              </a:rPr>
              <a:t>Tracey-Ann Nelson, Executive Director of the Arkansas Education Association</a:t>
            </a:r>
          </a:p>
          <a:p>
            <a:pPr lvl="1"/>
            <a:r>
              <a:rPr lang="en-US" sz="2000" dirty="0" smtClean="0">
                <a:solidFill>
                  <a:srgbClr val="19456A"/>
                </a:solidFill>
              </a:rPr>
              <a:t>Tony Prothro, Executive Director of the Arkansas School Boards Association</a:t>
            </a:r>
          </a:p>
          <a:p>
            <a:pPr lvl="1"/>
            <a:r>
              <a:rPr lang="en-US" sz="2000" dirty="0" smtClean="0">
                <a:solidFill>
                  <a:srgbClr val="19456A"/>
                </a:solidFill>
              </a:rPr>
              <a:t>Mary Gunter, Executive Director of the Arkansas Association for Supervision and Curriculum Development</a:t>
            </a:r>
          </a:p>
          <a:p>
            <a:pPr lvl="1"/>
            <a:r>
              <a:rPr lang="en-US" sz="2000" dirty="0" smtClean="0">
                <a:solidFill>
                  <a:srgbClr val="19456A"/>
                </a:solidFill>
              </a:rPr>
              <a:t>Dale Query, Executive Director of the Arkansas Rural Education Association</a:t>
            </a:r>
          </a:p>
          <a:p>
            <a:pPr lvl="1"/>
            <a:r>
              <a:rPr lang="en-US" sz="2000" dirty="0" smtClean="0">
                <a:solidFill>
                  <a:srgbClr val="19456A"/>
                </a:solidFill>
              </a:rPr>
              <a:t>Shelly </a:t>
            </a:r>
            <a:r>
              <a:rPr lang="en-US" sz="2000" dirty="0" err="1" smtClean="0">
                <a:solidFill>
                  <a:srgbClr val="19456A"/>
                </a:solidFill>
              </a:rPr>
              <a:t>Albritton</a:t>
            </a:r>
            <a:r>
              <a:rPr lang="en-US" sz="2000" dirty="0" smtClean="0">
                <a:solidFill>
                  <a:srgbClr val="19456A"/>
                </a:solidFill>
              </a:rPr>
              <a:t>, Arkansas Professors of Educational Administration</a:t>
            </a:r>
          </a:p>
          <a:p>
            <a:pPr lvl="1"/>
            <a:r>
              <a:rPr lang="en-US" sz="2000" dirty="0" smtClean="0">
                <a:solidFill>
                  <a:srgbClr val="19456A"/>
                </a:solidFill>
              </a:rPr>
              <a:t>Roy Hester, Arkansas Center for Executive Leadership</a:t>
            </a:r>
            <a:endParaRPr lang="en-US" sz="2000" dirty="0">
              <a:solidFill>
                <a:srgbClr val="19456A"/>
              </a:solidFill>
            </a:endParaRPr>
          </a:p>
          <a:p>
            <a:pPr lvl="1"/>
            <a:r>
              <a:rPr lang="en-US" sz="2000" dirty="0" smtClean="0">
                <a:solidFill>
                  <a:srgbClr val="19456A"/>
                </a:solidFill>
              </a:rPr>
              <a:t>Jeff Williams, representative from the Educational Service Cooperatives</a:t>
            </a:r>
          </a:p>
          <a:p>
            <a:pPr lvl="1"/>
            <a:r>
              <a:rPr lang="en-US" sz="2000" dirty="0" smtClean="0">
                <a:solidFill>
                  <a:srgbClr val="19456A"/>
                </a:solidFill>
              </a:rPr>
              <a:t>Scott Smith, Arkansas Public School Resource Center</a:t>
            </a:r>
          </a:p>
          <a:p>
            <a:pPr lvl="1"/>
            <a:r>
              <a:rPr lang="en-US" sz="2000" dirty="0" smtClean="0">
                <a:solidFill>
                  <a:srgbClr val="19456A"/>
                </a:solidFill>
              </a:rPr>
              <a:t>Michele </a:t>
            </a:r>
            <a:r>
              <a:rPr lang="en-US" sz="2000" dirty="0" err="1" smtClean="0">
                <a:solidFill>
                  <a:srgbClr val="19456A"/>
                </a:solidFill>
              </a:rPr>
              <a:t>Linch</a:t>
            </a:r>
            <a:r>
              <a:rPr lang="en-US" sz="2000" dirty="0" smtClean="0">
                <a:solidFill>
                  <a:srgbClr val="19456A"/>
                </a:solidFill>
              </a:rPr>
              <a:t>, Arkansas State Teachers Association</a:t>
            </a:r>
          </a:p>
          <a:p>
            <a:pPr lvl="1"/>
            <a:r>
              <a:rPr lang="en-US" sz="2000" dirty="0" smtClean="0">
                <a:solidFill>
                  <a:srgbClr val="19456A"/>
                </a:solidFill>
              </a:rPr>
              <a:t>Jane English, Chair of the Senate Committee on Education</a:t>
            </a:r>
          </a:p>
          <a:p>
            <a:pPr lvl="1"/>
            <a:r>
              <a:rPr lang="en-US" sz="2000" dirty="0" smtClean="0">
                <a:solidFill>
                  <a:srgbClr val="19456A"/>
                </a:solidFill>
              </a:rPr>
              <a:t>Bruce </a:t>
            </a:r>
            <a:r>
              <a:rPr lang="en-US" sz="2000" dirty="0" err="1" smtClean="0">
                <a:solidFill>
                  <a:srgbClr val="19456A"/>
                </a:solidFill>
              </a:rPr>
              <a:t>Cozart</a:t>
            </a:r>
            <a:r>
              <a:rPr lang="en-US" sz="2000" dirty="0" smtClean="0">
                <a:solidFill>
                  <a:srgbClr val="19456A"/>
                </a:solidFill>
              </a:rPr>
              <a:t>, Chair of the House Committee on Education</a:t>
            </a:r>
            <a:endParaRPr lang="en-US" sz="2400" dirty="0">
              <a:solidFill>
                <a:srgbClr val="19456A"/>
              </a:solidFill>
            </a:endParaRPr>
          </a:p>
        </p:txBody>
      </p:sp>
    </p:spTree>
    <p:extLst>
      <p:ext uri="{BB962C8B-B14F-4D97-AF65-F5344CB8AC3E}">
        <p14:creationId xmlns:p14="http://schemas.microsoft.com/office/powerpoint/2010/main" val="277142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179" y="316089"/>
            <a:ext cx="11074400" cy="6293717"/>
          </a:xfrm>
        </p:spPr>
        <p:txBody>
          <a:bodyPr>
            <a:noAutofit/>
          </a:bodyPr>
          <a:lstStyle/>
          <a:p>
            <a:pPr marL="0" indent="0">
              <a:buNone/>
            </a:pPr>
            <a:endParaRPr lang="en-US" sz="4000" dirty="0" smtClean="0">
              <a:solidFill>
                <a:srgbClr val="19456A"/>
              </a:solidFill>
            </a:endParaRPr>
          </a:p>
          <a:p>
            <a:pPr marL="0" indent="0">
              <a:buNone/>
            </a:pPr>
            <a:endParaRPr lang="en-US" sz="4000" dirty="0" smtClean="0">
              <a:solidFill>
                <a:srgbClr val="19456A"/>
              </a:solidFill>
            </a:endParaRPr>
          </a:p>
          <a:p>
            <a:r>
              <a:rPr lang="en-US" sz="4000" dirty="0" smtClean="0">
                <a:solidFill>
                  <a:srgbClr val="19456A"/>
                </a:solidFill>
              </a:rPr>
              <a:t>Act 344 (91</a:t>
            </a:r>
            <a:r>
              <a:rPr lang="en-US" sz="4000" baseline="30000" dirty="0" smtClean="0">
                <a:solidFill>
                  <a:srgbClr val="19456A"/>
                </a:solidFill>
              </a:rPr>
              <a:t>st</a:t>
            </a:r>
            <a:r>
              <a:rPr lang="en-US" sz="4000" dirty="0" smtClean="0">
                <a:solidFill>
                  <a:srgbClr val="19456A"/>
                </a:solidFill>
              </a:rPr>
              <a:t> General Assembly, 2017)</a:t>
            </a:r>
          </a:p>
          <a:p>
            <a:pPr marL="342900" lvl="1" indent="0">
              <a:buNone/>
            </a:pPr>
            <a:r>
              <a:rPr lang="en-US" sz="2800" dirty="0">
                <a:solidFill>
                  <a:srgbClr val="19456A"/>
                </a:solidFill>
              </a:rPr>
              <a:t>-</a:t>
            </a:r>
            <a:r>
              <a:rPr lang="en-US" sz="2800" dirty="0" smtClean="0">
                <a:solidFill>
                  <a:srgbClr val="19456A"/>
                </a:solidFill>
              </a:rPr>
              <a:t>An Act to amend the membership of the School Leadership Coordinating Council (4 members added)</a:t>
            </a:r>
          </a:p>
          <a:p>
            <a:pPr lvl="1"/>
            <a:r>
              <a:rPr lang="en-US" sz="2400" dirty="0" smtClean="0">
                <a:solidFill>
                  <a:srgbClr val="19456A"/>
                </a:solidFill>
              </a:rPr>
              <a:t>A representative from the Arkansas Public School Resource Center</a:t>
            </a:r>
          </a:p>
          <a:p>
            <a:pPr lvl="1"/>
            <a:r>
              <a:rPr lang="en-US" sz="2400" dirty="0" smtClean="0">
                <a:solidFill>
                  <a:srgbClr val="19456A"/>
                </a:solidFill>
              </a:rPr>
              <a:t>A representative from the  Arkansas State Teachers Association</a:t>
            </a:r>
          </a:p>
          <a:p>
            <a:pPr lvl="1"/>
            <a:r>
              <a:rPr lang="en-US" sz="2400" dirty="0" smtClean="0">
                <a:solidFill>
                  <a:srgbClr val="19456A"/>
                </a:solidFill>
              </a:rPr>
              <a:t>The Chair of the Senate Committee on Education</a:t>
            </a:r>
          </a:p>
          <a:p>
            <a:pPr lvl="1"/>
            <a:r>
              <a:rPr lang="en-US" sz="2400" dirty="0" smtClean="0">
                <a:solidFill>
                  <a:srgbClr val="19456A"/>
                </a:solidFill>
              </a:rPr>
              <a:t>The Chair of the House Committee on Education</a:t>
            </a:r>
            <a:endParaRPr lang="en-US" sz="2400" dirty="0">
              <a:solidFill>
                <a:srgbClr val="19456A"/>
              </a:solidFill>
            </a:endParaRPr>
          </a:p>
        </p:txBody>
      </p:sp>
    </p:spTree>
    <p:extLst>
      <p:ext uri="{BB962C8B-B14F-4D97-AF65-F5344CB8AC3E}">
        <p14:creationId xmlns:p14="http://schemas.microsoft.com/office/powerpoint/2010/main" val="3608304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179" y="316089"/>
            <a:ext cx="11074400" cy="6293717"/>
          </a:xfrm>
        </p:spPr>
        <p:txBody>
          <a:bodyPr>
            <a:noAutofit/>
          </a:bodyPr>
          <a:lstStyle/>
          <a:p>
            <a:pPr marL="0" indent="0">
              <a:buNone/>
            </a:pPr>
            <a:endParaRPr lang="en-US" sz="4000" dirty="0" smtClean="0">
              <a:solidFill>
                <a:srgbClr val="19456A"/>
              </a:solidFill>
            </a:endParaRPr>
          </a:p>
          <a:p>
            <a:r>
              <a:rPr lang="en-US" sz="4000" dirty="0" smtClean="0">
                <a:solidFill>
                  <a:srgbClr val="19456A"/>
                </a:solidFill>
              </a:rPr>
              <a:t>Objectives of the Leadership Coordinating Council reset through June 2019</a:t>
            </a:r>
          </a:p>
          <a:p>
            <a:pPr marL="0" indent="0">
              <a:buNone/>
            </a:pPr>
            <a:endParaRPr lang="en-US" sz="2000" dirty="0" smtClean="0">
              <a:solidFill>
                <a:srgbClr val="19456A"/>
              </a:solidFill>
            </a:endParaRPr>
          </a:p>
          <a:p>
            <a:pPr lvl="1"/>
            <a:r>
              <a:rPr lang="en-US" sz="2800" b="1" dirty="0" smtClean="0">
                <a:solidFill>
                  <a:srgbClr val="19456A"/>
                </a:solidFill>
              </a:rPr>
              <a:t>PSEL</a:t>
            </a:r>
          </a:p>
          <a:p>
            <a:pPr lvl="2"/>
            <a:r>
              <a:rPr lang="en-US" sz="2400" dirty="0" smtClean="0">
                <a:solidFill>
                  <a:srgbClr val="19456A"/>
                </a:solidFill>
              </a:rPr>
              <a:t>Help in creation of rubric for LEADS</a:t>
            </a:r>
          </a:p>
          <a:p>
            <a:pPr lvl="1"/>
            <a:r>
              <a:rPr lang="en-US" sz="2800" b="1" dirty="0" smtClean="0">
                <a:solidFill>
                  <a:srgbClr val="19456A"/>
                </a:solidFill>
              </a:rPr>
              <a:t>Ad Hoc</a:t>
            </a:r>
          </a:p>
          <a:p>
            <a:pPr lvl="2"/>
            <a:r>
              <a:rPr lang="en-US" sz="2400" dirty="0" smtClean="0">
                <a:solidFill>
                  <a:srgbClr val="19456A"/>
                </a:solidFill>
              </a:rPr>
              <a:t>Create strategies for bringing leadership programs to the Delta</a:t>
            </a:r>
          </a:p>
          <a:p>
            <a:pPr lvl="1"/>
            <a:r>
              <a:rPr lang="en-US" sz="2800" b="1" dirty="0" smtClean="0">
                <a:solidFill>
                  <a:srgbClr val="19456A"/>
                </a:solidFill>
              </a:rPr>
              <a:t>IMPACT</a:t>
            </a:r>
          </a:p>
          <a:p>
            <a:pPr lvl="2"/>
            <a:r>
              <a:rPr lang="en-US" sz="2400" dirty="0" smtClean="0">
                <a:solidFill>
                  <a:srgbClr val="19456A"/>
                </a:solidFill>
              </a:rPr>
              <a:t>Legislation which allows flexibility in use of NSLA funds for recruitment and retention of leaders</a:t>
            </a:r>
          </a:p>
          <a:p>
            <a:pPr lvl="2"/>
            <a:r>
              <a:rPr lang="en-US" sz="2400" dirty="0" smtClean="0">
                <a:solidFill>
                  <a:srgbClr val="19456A"/>
                </a:solidFill>
              </a:rPr>
              <a:t>Expand services of ALA in order to serve a broader base of leaders</a:t>
            </a:r>
            <a:endParaRPr lang="en-US" sz="2400" dirty="0">
              <a:solidFill>
                <a:srgbClr val="19456A"/>
              </a:solidFill>
            </a:endParaRPr>
          </a:p>
        </p:txBody>
      </p:sp>
    </p:spTree>
    <p:extLst>
      <p:ext uri="{BB962C8B-B14F-4D97-AF65-F5344CB8AC3E}">
        <p14:creationId xmlns:p14="http://schemas.microsoft.com/office/powerpoint/2010/main" val="4000652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ver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ubtitle 3"/>
          <p:cNvSpPr>
            <a:spLocks noGrp="1"/>
          </p:cNvSpPr>
          <p:nvPr>
            <p:ph type="subTitle" idx="1"/>
          </p:nvPr>
        </p:nvSpPr>
        <p:spPr>
          <a:xfrm>
            <a:off x="2916976" y="3337727"/>
            <a:ext cx="8289394" cy="1165262"/>
          </a:xfrm>
        </p:spPr>
        <p:txBody>
          <a:bodyPr>
            <a:normAutofit lnSpcReduction="10000"/>
          </a:bodyPr>
          <a:lstStyle/>
          <a:p>
            <a:r>
              <a:rPr lang="en-US" sz="3700" b="1" dirty="0">
                <a:solidFill>
                  <a:srgbClr val="003A63"/>
                </a:solidFill>
                <a:latin typeface="Trebuchet MS" panose="020B0603020202020204" pitchFamily="34" charset="0"/>
                <a:cs typeface="Arial" panose="020B0604020202020204" pitchFamily="34" charset="0"/>
              </a:rPr>
              <a:t>School Support/Organizational </a:t>
            </a:r>
            <a:endParaRPr lang="en-US" sz="3700" b="1" dirty="0" smtClean="0">
              <a:solidFill>
                <a:srgbClr val="003A63"/>
              </a:solidFill>
              <a:latin typeface="Trebuchet MS" panose="020B0603020202020204" pitchFamily="34" charset="0"/>
              <a:cs typeface="Arial" panose="020B0604020202020204" pitchFamily="34" charset="0"/>
            </a:endParaRPr>
          </a:p>
          <a:p>
            <a:r>
              <a:rPr lang="en-US" sz="3700" b="1" dirty="0" smtClean="0">
                <a:solidFill>
                  <a:srgbClr val="003A63"/>
                </a:solidFill>
                <a:latin typeface="Trebuchet MS" panose="020B0603020202020204" pitchFamily="34" charset="0"/>
                <a:cs typeface="Arial" panose="020B0604020202020204" pitchFamily="34" charset="0"/>
              </a:rPr>
              <a:t>Development </a:t>
            </a:r>
            <a:r>
              <a:rPr lang="en-US" sz="3700" b="1" dirty="0">
                <a:solidFill>
                  <a:srgbClr val="003A63"/>
                </a:solidFill>
                <a:latin typeface="Trebuchet MS" panose="020B0603020202020204" pitchFamily="34" charset="0"/>
                <a:cs typeface="Arial" panose="020B0604020202020204" pitchFamily="34" charset="0"/>
              </a:rPr>
              <a:t>Program </a:t>
            </a:r>
          </a:p>
          <a:p>
            <a:endParaRPr lang="en-US" dirty="0"/>
          </a:p>
        </p:txBody>
      </p:sp>
      <p:sp>
        <p:nvSpPr>
          <p:cNvPr id="9" name="Title 2"/>
          <p:cNvSpPr>
            <a:spLocks noGrp="1"/>
          </p:cNvSpPr>
          <p:nvPr>
            <p:ph type="ctrTitle"/>
          </p:nvPr>
        </p:nvSpPr>
        <p:spPr>
          <a:xfrm>
            <a:off x="2916977" y="1483496"/>
            <a:ext cx="8289393" cy="1780419"/>
          </a:xfrm>
        </p:spPr>
        <p:txBody>
          <a:bodyPr/>
          <a:lstStyle/>
          <a:p>
            <a:r>
              <a:rPr lang="en-US" dirty="0" smtClean="0"/>
              <a:t>Arkansas Leadership Academy</a:t>
            </a:r>
            <a:endParaRPr lang="en-US" dirty="0"/>
          </a:p>
        </p:txBody>
      </p:sp>
    </p:spTree>
    <p:extLst>
      <p:ext uri="{BB962C8B-B14F-4D97-AF65-F5344CB8AC3E}">
        <p14:creationId xmlns:p14="http://schemas.microsoft.com/office/powerpoint/2010/main" val="2138872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3539" y="4991232"/>
            <a:ext cx="7978806" cy="1815882"/>
          </a:xfrm>
          <a:prstGeom prst="rect">
            <a:avLst/>
          </a:prstGeom>
          <a:noFill/>
        </p:spPr>
        <p:txBody>
          <a:bodyPr wrap="square" rtlCol="0">
            <a:spAutoFit/>
          </a:bodyPr>
          <a:lstStyle/>
          <a:p>
            <a:pPr algn="ctr"/>
            <a:r>
              <a:rPr lang="en-US" sz="3200" b="1" i="1" dirty="0">
                <a:solidFill>
                  <a:srgbClr val="4F81BD"/>
                </a:solidFill>
              </a:rPr>
              <a:t>“The Arkansas Leadership Academy had the best record for getting schools back on track.”</a:t>
            </a:r>
          </a:p>
          <a:p>
            <a:endParaRPr lang="en-US" dirty="0">
              <a:solidFill>
                <a:prstClr val="black"/>
              </a:solidFill>
            </a:endParaRPr>
          </a:p>
          <a:p>
            <a:pPr algn="r"/>
            <a:r>
              <a:rPr lang="en-US" sz="1400" dirty="0">
                <a:solidFill>
                  <a:prstClr val="black">
                    <a:lumMod val="65000"/>
                    <a:lumOff val="35000"/>
                  </a:prstClr>
                </a:solidFill>
              </a:rPr>
              <a:t>Review of School Improvement Consultation Expenditures and Results</a:t>
            </a:r>
          </a:p>
          <a:p>
            <a:pPr algn="r"/>
            <a:r>
              <a:rPr lang="en-US" sz="1400" dirty="0">
                <a:solidFill>
                  <a:prstClr val="black">
                    <a:lumMod val="65000"/>
                    <a:lumOff val="35000"/>
                  </a:prstClr>
                </a:solidFill>
              </a:rPr>
              <a:t>Presented by the Bureau of Legislative Research to the Joint Education Committee  (Feb. 7, 2012</a:t>
            </a:r>
            <a:r>
              <a:rPr lang="en-US" sz="1600" dirty="0">
                <a:solidFill>
                  <a:prstClr val="black">
                    <a:lumMod val="65000"/>
                    <a:lumOff val="35000"/>
                  </a:prstClr>
                </a:solidFill>
              </a:rPr>
              <a:t>)</a:t>
            </a:r>
          </a:p>
        </p:txBody>
      </p:sp>
      <p:sp>
        <p:nvSpPr>
          <p:cNvPr id="3" name="Title 2"/>
          <p:cNvSpPr>
            <a:spLocks noGrp="1"/>
          </p:cNvSpPr>
          <p:nvPr>
            <p:ph type="title"/>
          </p:nvPr>
        </p:nvSpPr>
        <p:spPr/>
        <p:txBody>
          <a:bodyPr/>
          <a:lstStyle/>
          <a:p>
            <a:r>
              <a:rPr lang="en-US" sz="3000" dirty="0">
                <a:latin typeface="Trebuchet MS" panose="020B0603020202020204" pitchFamily="34" charset="0"/>
              </a:rPr>
              <a:t> </a:t>
            </a:r>
            <a:r>
              <a:rPr lang="en-US" dirty="0">
                <a:latin typeface="Trebuchet MS" panose="020B0603020202020204" pitchFamily="34" charset="0"/>
              </a:rPr>
              <a:t>School Support Program</a:t>
            </a:r>
            <a:endParaRPr lang="en-US" dirty="0"/>
          </a:p>
        </p:txBody>
      </p:sp>
      <p:sp>
        <p:nvSpPr>
          <p:cNvPr id="5" name="Content Placeholder 4"/>
          <p:cNvSpPr>
            <a:spLocks noGrp="1"/>
          </p:cNvSpPr>
          <p:nvPr>
            <p:ph idx="1"/>
          </p:nvPr>
        </p:nvSpPr>
        <p:spPr>
          <a:xfrm>
            <a:off x="838199" y="1818862"/>
            <a:ext cx="10515600" cy="4351338"/>
          </a:xfrm>
        </p:spPr>
        <p:txBody>
          <a:bodyPr/>
          <a:lstStyle/>
          <a:p>
            <a:pPr marL="342900" indent="-342900">
              <a:buFont typeface="Wingdings" panose="05000000000000000000" pitchFamily="2" charset="2"/>
              <a:buChar char="§"/>
            </a:pPr>
            <a:r>
              <a:rPr lang="en-US" b="1" dirty="0">
                <a:solidFill>
                  <a:srgbClr val="002060"/>
                </a:solidFill>
              </a:rPr>
              <a:t>Provides weekly on-site coaching and facilitation. </a:t>
            </a:r>
          </a:p>
          <a:p>
            <a:pPr marL="342900" indent="-342900">
              <a:buFont typeface="Wingdings" panose="05000000000000000000" pitchFamily="2" charset="2"/>
              <a:buChar char="§"/>
            </a:pPr>
            <a:r>
              <a:rPr lang="en-US" b="1" dirty="0" smtClean="0">
                <a:solidFill>
                  <a:srgbClr val="002060"/>
                </a:solidFill>
              </a:rPr>
              <a:t>Creates </a:t>
            </a:r>
            <a:r>
              <a:rPr lang="en-US" b="1" dirty="0">
                <a:solidFill>
                  <a:srgbClr val="002060"/>
                </a:solidFill>
              </a:rPr>
              <a:t>sustainable systems for the purpose of improving student achievement.</a:t>
            </a:r>
          </a:p>
          <a:p>
            <a:pPr marL="342900" indent="-342900">
              <a:buFont typeface="Wingdings" panose="05000000000000000000" pitchFamily="2" charset="2"/>
              <a:buChar char="§"/>
            </a:pPr>
            <a:r>
              <a:rPr lang="en-US" b="1" dirty="0" smtClean="0">
                <a:solidFill>
                  <a:srgbClr val="002060"/>
                </a:solidFill>
              </a:rPr>
              <a:t>Builds </a:t>
            </a:r>
            <a:r>
              <a:rPr lang="en-US" b="1" dirty="0">
                <a:solidFill>
                  <a:srgbClr val="002060"/>
                </a:solidFill>
              </a:rPr>
              <a:t>leadership capacity within schools and districts.</a:t>
            </a:r>
          </a:p>
          <a:p>
            <a:pPr marL="342900" indent="-342900">
              <a:buFont typeface="Wingdings" panose="05000000000000000000" pitchFamily="2" charset="2"/>
              <a:buChar char="§"/>
            </a:pPr>
            <a:r>
              <a:rPr lang="en-US" b="1" dirty="0" smtClean="0">
                <a:solidFill>
                  <a:srgbClr val="002060"/>
                </a:solidFill>
              </a:rPr>
              <a:t>Provides </a:t>
            </a:r>
            <a:r>
              <a:rPr lang="en-US" b="1" dirty="0">
                <a:solidFill>
                  <a:srgbClr val="002060"/>
                </a:solidFill>
              </a:rPr>
              <a:t>expertise and support to all stakeholders- educators, students, and community.</a:t>
            </a:r>
          </a:p>
          <a:p>
            <a:endParaRPr lang="en-US" dirty="0"/>
          </a:p>
        </p:txBody>
      </p:sp>
    </p:spTree>
    <p:extLst>
      <p:ext uri="{BB962C8B-B14F-4D97-AF65-F5344CB8AC3E}">
        <p14:creationId xmlns:p14="http://schemas.microsoft.com/office/powerpoint/2010/main" val="5484173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Custom 1">
      <a:dk1>
        <a:srgbClr val="1945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7B082EA-0118-48D4-9D66-0C8D8192DD86}" vid="{6C2F69E8-D53A-441A-A326-2E424C5D7317}"/>
    </a:ext>
  </a:extLst>
</a:theme>
</file>

<file path=ppt/theme/theme2.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9961F72C-2524-45C8-B094-E049503FCAD6}"/>
</file>

<file path=customXml/itemProps2.xml><?xml version="1.0" encoding="utf-8"?>
<ds:datastoreItem xmlns:ds="http://schemas.openxmlformats.org/officeDocument/2006/customXml" ds:itemID="{36F540F4-C509-40E0-A4AE-081286F7773E}"/>
</file>

<file path=customXml/itemProps3.xml><?xml version="1.0" encoding="utf-8"?>
<ds:datastoreItem xmlns:ds="http://schemas.openxmlformats.org/officeDocument/2006/customXml" ds:itemID="{D57D4A36-0F3E-42D3-B65E-3BA669300016}"/>
</file>

<file path=docProps/app.xml><?xml version="1.0" encoding="utf-8"?>
<Properties xmlns="http://schemas.openxmlformats.org/officeDocument/2006/extended-properties" xmlns:vt="http://schemas.openxmlformats.org/officeDocument/2006/docPropsVTypes">
  <Template>Presentation1</Template>
  <TotalTime>1148</TotalTime>
  <Words>1390</Words>
  <Application>Microsoft Office PowerPoint</Application>
  <PresentationFormat>Widescreen</PresentationFormat>
  <Paragraphs>137</Paragraphs>
  <Slides>31</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Aparajita</vt:lpstr>
      <vt:lpstr>Arial</vt:lpstr>
      <vt:lpstr>Calibri</vt:lpstr>
      <vt:lpstr>Calibri Light</vt:lpstr>
      <vt:lpstr>Corbel</vt:lpstr>
      <vt:lpstr>Felix Titling</vt:lpstr>
      <vt:lpstr>Palatino Linotype</vt:lpstr>
      <vt:lpstr>Trebuchet MS</vt:lpstr>
      <vt:lpstr>Wingdings</vt:lpstr>
      <vt:lpstr>Office Theme</vt:lpstr>
      <vt:lpstr>Banded</vt:lpstr>
      <vt:lpstr>1_Office Theme</vt:lpstr>
      <vt:lpstr>Act 222 Update 2017</vt:lpstr>
      <vt:lpstr>Lcc purpose – act 222</vt:lpstr>
      <vt:lpstr>Leadership Coordinating council </vt:lpstr>
      <vt:lpstr>PowerPoint Presentation</vt:lpstr>
      <vt:lpstr>PowerPoint Presentation</vt:lpstr>
      <vt:lpstr>PowerPoint Presentation</vt:lpstr>
      <vt:lpstr>PowerPoint Presentation</vt:lpstr>
      <vt:lpstr>Arkansas Leadership Academy</vt:lpstr>
      <vt:lpstr> School Support Program</vt:lpstr>
      <vt:lpstr>Organizational Development</vt:lpstr>
      <vt:lpstr>Research Models</vt:lpstr>
      <vt:lpstr>PowerPoint Presentation</vt:lpstr>
      <vt:lpstr>Performance coach</vt:lpstr>
      <vt:lpstr>PowerPoint Presentation</vt:lpstr>
      <vt:lpstr>PowerPoint Presentation</vt:lpstr>
      <vt:lpstr>PowerPoint Presentation</vt:lpstr>
      <vt:lpstr>PowerPoint Presentation</vt:lpstr>
      <vt:lpstr>PowerPoint Presentation</vt:lpstr>
      <vt:lpstr>Learning Experiences</vt:lpstr>
      <vt:lpstr>  Leadership Development System Needs Assessment  </vt:lpstr>
      <vt:lpstr>Strategic Plan</vt:lpstr>
      <vt:lpstr>Progress monitoring </vt:lpstr>
      <vt:lpstr>PowerPoint Presentation</vt:lpstr>
      <vt:lpstr>Progress Monitoring </vt:lpstr>
      <vt:lpstr>PowerPoint Presentation</vt:lpstr>
      <vt:lpstr>PowerPoint Presentation</vt:lpstr>
      <vt:lpstr>PowerPoint Presentation</vt:lpstr>
      <vt:lpstr>PowerPoint Presentation</vt:lpstr>
      <vt:lpstr>PowerPoint Presentation</vt:lpstr>
      <vt:lpstr>Implementation Dip</vt:lpstr>
      <vt:lpstr>PowerPoint Presentation</vt:lpstr>
    </vt:vector>
  </TitlesOfParts>
  <Company>College of Education &amp; Health Professions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Renee Taylor Medeiros</dc:creator>
  <cp:lastModifiedBy>Giles, Juanita C.</cp:lastModifiedBy>
  <cp:revision>26</cp:revision>
  <cp:lastPrinted>2017-11-14T14:17:00Z</cp:lastPrinted>
  <dcterms:created xsi:type="dcterms:W3CDTF">2017-09-27T01:39:56Z</dcterms:created>
  <dcterms:modified xsi:type="dcterms:W3CDTF">2017-11-20T18:24:14Z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4897100</vt:r8>
  </property>
  <property fmtid="{D5CDD505-2E9C-101B-9397-08002B2CF9AE}" pid="4" name="TemplateUrl">
    <vt:lpwstr/>
  </property>
  <property fmtid="{D5CDD505-2E9C-101B-9397-08002B2CF9AE}" pid="5" name="URL">
    <vt:lpwstr/>
  </property>
  <property fmtid="{D5CDD505-2E9C-101B-9397-08002B2CF9AE}" pid="6" name="_SourceUrl">
    <vt:lpwstr/>
  </property>
  <property fmtid="{D5CDD505-2E9C-101B-9397-08002B2CF9AE}" pid="7" name="_SharedFileIndex">
    <vt:lpwstr/>
  </property>
  <property fmtid="{D5CDD505-2E9C-101B-9397-08002B2CF9AE}" pid="8" name="xd_Signature">
    <vt:bool>false</vt:bool>
  </property>
  <property fmtid="{D5CDD505-2E9C-101B-9397-08002B2CF9AE}" pid="9" name="xd_ProgID">
    <vt:lpwstr/>
  </property>
</Properties>
</file>