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handoutMasterIdLst>
    <p:handoutMasterId r:id="rId28"/>
  </p:handoutMasterIdLst>
  <p:sldIdLst>
    <p:sldId id="537" r:id="rId2"/>
    <p:sldId id="474" r:id="rId3"/>
    <p:sldId id="477" r:id="rId4"/>
    <p:sldId id="555" r:id="rId5"/>
    <p:sldId id="556" r:id="rId6"/>
    <p:sldId id="557" r:id="rId7"/>
    <p:sldId id="464" r:id="rId8"/>
    <p:sldId id="473" r:id="rId9"/>
    <p:sldId id="470" r:id="rId10"/>
    <p:sldId id="467" r:id="rId11"/>
    <p:sldId id="548" r:id="rId12"/>
    <p:sldId id="552" r:id="rId13"/>
    <p:sldId id="553" r:id="rId14"/>
    <p:sldId id="542" r:id="rId15"/>
    <p:sldId id="543" r:id="rId16"/>
    <p:sldId id="544" r:id="rId17"/>
    <p:sldId id="545" r:id="rId18"/>
    <p:sldId id="546" r:id="rId19"/>
    <p:sldId id="558" r:id="rId20"/>
    <p:sldId id="559" r:id="rId21"/>
    <p:sldId id="560" r:id="rId22"/>
    <p:sldId id="561" r:id="rId23"/>
    <p:sldId id="562" r:id="rId24"/>
    <p:sldId id="554" r:id="rId25"/>
    <p:sldId id="538" r:id="rId26"/>
  </p:sldIdLst>
  <p:sldSz cx="9144000" cy="6858000" type="screen4x3"/>
  <p:notesSz cx="6985000" cy="9283700"/>
  <p:defaultTextStyle>
    <a:defPPr>
      <a:defRPr lang="en-US"/>
    </a:defPPr>
    <a:lvl1pPr algn="l" rtl="0" fontAlgn="base">
      <a:spcBef>
        <a:spcPct val="0"/>
      </a:spcBef>
      <a:spcAft>
        <a:spcPct val="0"/>
      </a:spcAft>
      <a:defRPr b="1" u="sng" kern="1200">
        <a:solidFill>
          <a:schemeClr val="tx1"/>
        </a:solidFill>
        <a:latin typeface="Arial" pitchFamily="34" charset="0"/>
        <a:ea typeface="+mn-ea"/>
        <a:cs typeface="+mn-cs"/>
      </a:defRPr>
    </a:lvl1pPr>
    <a:lvl2pPr marL="457200" algn="l" rtl="0" fontAlgn="base">
      <a:spcBef>
        <a:spcPct val="0"/>
      </a:spcBef>
      <a:spcAft>
        <a:spcPct val="0"/>
      </a:spcAft>
      <a:defRPr b="1" u="sng" kern="1200">
        <a:solidFill>
          <a:schemeClr val="tx1"/>
        </a:solidFill>
        <a:latin typeface="Arial" pitchFamily="34" charset="0"/>
        <a:ea typeface="+mn-ea"/>
        <a:cs typeface="+mn-cs"/>
      </a:defRPr>
    </a:lvl2pPr>
    <a:lvl3pPr marL="914400" algn="l" rtl="0" fontAlgn="base">
      <a:spcBef>
        <a:spcPct val="0"/>
      </a:spcBef>
      <a:spcAft>
        <a:spcPct val="0"/>
      </a:spcAft>
      <a:defRPr b="1" u="sng" kern="1200">
        <a:solidFill>
          <a:schemeClr val="tx1"/>
        </a:solidFill>
        <a:latin typeface="Arial" pitchFamily="34" charset="0"/>
        <a:ea typeface="+mn-ea"/>
        <a:cs typeface="+mn-cs"/>
      </a:defRPr>
    </a:lvl3pPr>
    <a:lvl4pPr marL="1371600" algn="l" rtl="0" fontAlgn="base">
      <a:spcBef>
        <a:spcPct val="0"/>
      </a:spcBef>
      <a:spcAft>
        <a:spcPct val="0"/>
      </a:spcAft>
      <a:defRPr b="1" u="sng" kern="1200">
        <a:solidFill>
          <a:schemeClr val="tx1"/>
        </a:solidFill>
        <a:latin typeface="Arial" pitchFamily="34" charset="0"/>
        <a:ea typeface="+mn-ea"/>
        <a:cs typeface="+mn-cs"/>
      </a:defRPr>
    </a:lvl4pPr>
    <a:lvl5pPr marL="1828800" algn="l" rtl="0" fontAlgn="base">
      <a:spcBef>
        <a:spcPct val="0"/>
      </a:spcBef>
      <a:spcAft>
        <a:spcPct val="0"/>
      </a:spcAft>
      <a:defRPr b="1" u="sng" kern="1200">
        <a:solidFill>
          <a:schemeClr val="tx1"/>
        </a:solidFill>
        <a:latin typeface="Arial" pitchFamily="34" charset="0"/>
        <a:ea typeface="+mn-ea"/>
        <a:cs typeface="+mn-cs"/>
      </a:defRPr>
    </a:lvl5pPr>
    <a:lvl6pPr marL="2286000" algn="l" defTabSz="914400" rtl="0" eaLnBrk="1" latinLnBrk="0" hangingPunct="1">
      <a:defRPr b="1" u="sng" kern="1200">
        <a:solidFill>
          <a:schemeClr val="tx1"/>
        </a:solidFill>
        <a:latin typeface="Arial" pitchFamily="34" charset="0"/>
        <a:ea typeface="+mn-ea"/>
        <a:cs typeface="+mn-cs"/>
      </a:defRPr>
    </a:lvl6pPr>
    <a:lvl7pPr marL="2743200" algn="l" defTabSz="914400" rtl="0" eaLnBrk="1" latinLnBrk="0" hangingPunct="1">
      <a:defRPr b="1" u="sng" kern="1200">
        <a:solidFill>
          <a:schemeClr val="tx1"/>
        </a:solidFill>
        <a:latin typeface="Arial" pitchFamily="34" charset="0"/>
        <a:ea typeface="+mn-ea"/>
        <a:cs typeface="+mn-cs"/>
      </a:defRPr>
    </a:lvl7pPr>
    <a:lvl8pPr marL="3200400" algn="l" defTabSz="914400" rtl="0" eaLnBrk="1" latinLnBrk="0" hangingPunct="1">
      <a:defRPr b="1" u="sng" kern="1200">
        <a:solidFill>
          <a:schemeClr val="tx1"/>
        </a:solidFill>
        <a:latin typeface="Arial" pitchFamily="34" charset="0"/>
        <a:ea typeface="+mn-ea"/>
        <a:cs typeface="+mn-cs"/>
      </a:defRPr>
    </a:lvl8pPr>
    <a:lvl9pPr marL="3657600" algn="l" defTabSz="914400" rtl="0" eaLnBrk="1" latinLnBrk="0" hangingPunct="1">
      <a:defRPr b="1" u="sng"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CCFF"/>
    <a:srgbClr val="FF3300"/>
    <a:srgbClr val="FFFF00"/>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0" d="100"/>
          <a:sy n="70" d="100"/>
        </p:scale>
        <p:origin x="-1164"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490" y="-78"/>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27154" cy="464505"/>
          </a:xfrm>
          <a:prstGeom prst="rect">
            <a:avLst/>
          </a:prstGeom>
          <a:noFill/>
          <a:ln w="9525">
            <a:noFill/>
            <a:miter lim="800000"/>
            <a:headEnd/>
            <a:tailEnd/>
          </a:ln>
          <a:effectLst/>
        </p:spPr>
        <p:txBody>
          <a:bodyPr vert="horz" wrap="square" lIns="91992" tIns="45995" rIns="91992" bIns="45995" numCol="1" anchor="t" anchorCtr="0" compatLnSpc="1">
            <a:prstTxWarp prst="textNoShape">
              <a:avLst/>
            </a:prstTxWarp>
          </a:bodyPr>
          <a:lstStyle>
            <a:lvl1pPr>
              <a:defRPr sz="1200" b="0" u="none" smtClean="0">
                <a:effectLst/>
              </a:defRPr>
            </a:lvl1pPr>
          </a:lstStyle>
          <a:p>
            <a:pPr>
              <a:defRPr/>
            </a:pPr>
            <a:endParaRPr lang="en-US"/>
          </a:p>
        </p:txBody>
      </p:sp>
      <p:sp>
        <p:nvSpPr>
          <p:cNvPr id="16387" name="Rectangle 3"/>
          <p:cNvSpPr>
            <a:spLocks noGrp="1" noChangeArrowheads="1"/>
          </p:cNvSpPr>
          <p:nvPr>
            <p:ph type="dt" sz="quarter" idx="1"/>
          </p:nvPr>
        </p:nvSpPr>
        <p:spPr bwMode="auto">
          <a:xfrm>
            <a:off x="3956248" y="0"/>
            <a:ext cx="3027154" cy="464505"/>
          </a:xfrm>
          <a:prstGeom prst="rect">
            <a:avLst/>
          </a:prstGeom>
          <a:noFill/>
          <a:ln w="9525">
            <a:noFill/>
            <a:miter lim="800000"/>
            <a:headEnd/>
            <a:tailEnd/>
          </a:ln>
          <a:effectLst/>
        </p:spPr>
        <p:txBody>
          <a:bodyPr vert="horz" wrap="square" lIns="91992" tIns="45995" rIns="91992" bIns="45995" numCol="1" anchor="t" anchorCtr="0" compatLnSpc="1">
            <a:prstTxWarp prst="textNoShape">
              <a:avLst/>
            </a:prstTxWarp>
          </a:bodyPr>
          <a:lstStyle>
            <a:lvl1pPr algn="r">
              <a:defRPr sz="1200" b="0" u="none" smtClean="0">
                <a:effectLst/>
              </a:defRPr>
            </a:lvl1pPr>
          </a:lstStyle>
          <a:p>
            <a:pPr>
              <a:defRPr/>
            </a:pPr>
            <a:endParaRPr lang="en-US"/>
          </a:p>
        </p:txBody>
      </p:sp>
      <p:sp>
        <p:nvSpPr>
          <p:cNvPr id="16388" name="Rectangle 4"/>
          <p:cNvSpPr>
            <a:spLocks noGrp="1" noChangeArrowheads="1"/>
          </p:cNvSpPr>
          <p:nvPr>
            <p:ph type="ftr" sz="quarter" idx="2"/>
          </p:nvPr>
        </p:nvSpPr>
        <p:spPr bwMode="auto">
          <a:xfrm>
            <a:off x="0" y="8817600"/>
            <a:ext cx="3027154" cy="464505"/>
          </a:xfrm>
          <a:prstGeom prst="rect">
            <a:avLst/>
          </a:prstGeom>
          <a:noFill/>
          <a:ln w="9525">
            <a:noFill/>
            <a:miter lim="800000"/>
            <a:headEnd/>
            <a:tailEnd/>
          </a:ln>
          <a:effectLst/>
        </p:spPr>
        <p:txBody>
          <a:bodyPr vert="horz" wrap="square" lIns="91992" tIns="45995" rIns="91992" bIns="45995" numCol="1" anchor="b" anchorCtr="0" compatLnSpc="1">
            <a:prstTxWarp prst="textNoShape">
              <a:avLst/>
            </a:prstTxWarp>
          </a:bodyPr>
          <a:lstStyle>
            <a:lvl1pPr>
              <a:defRPr sz="1200" b="0" u="none" smtClean="0">
                <a:effectLst/>
              </a:defRPr>
            </a:lvl1pPr>
          </a:lstStyle>
          <a:p>
            <a:pPr>
              <a:defRPr/>
            </a:pPr>
            <a:endParaRPr lang="en-US"/>
          </a:p>
        </p:txBody>
      </p:sp>
      <p:sp>
        <p:nvSpPr>
          <p:cNvPr id="16389" name="Rectangle 5"/>
          <p:cNvSpPr>
            <a:spLocks noGrp="1" noChangeArrowheads="1"/>
          </p:cNvSpPr>
          <p:nvPr>
            <p:ph type="sldNum" sz="quarter" idx="3"/>
          </p:nvPr>
        </p:nvSpPr>
        <p:spPr bwMode="auto">
          <a:xfrm>
            <a:off x="3956248" y="8817600"/>
            <a:ext cx="3027154" cy="464505"/>
          </a:xfrm>
          <a:prstGeom prst="rect">
            <a:avLst/>
          </a:prstGeom>
          <a:noFill/>
          <a:ln w="9525">
            <a:noFill/>
            <a:miter lim="800000"/>
            <a:headEnd/>
            <a:tailEnd/>
          </a:ln>
          <a:effectLst/>
        </p:spPr>
        <p:txBody>
          <a:bodyPr vert="horz" wrap="square" lIns="91992" tIns="45995" rIns="91992" bIns="45995" numCol="1" anchor="b" anchorCtr="0" compatLnSpc="1">
            <a:prstTxWarp prst="textNoShape">
              <a:avLst/>
            </a:prstTxWarp>
          </a:bodyPr>
          <a:lstStyle>
            <a:lvl1pPr algn="r">
              <a:defRPr sz="1200" b="0" u="none" smtClean="0">
                <a:effectLst/>
              </a:defRPr>
            </a:lvl1pPr>
          </a:lstStyle>
          <a:p>
            <a:pPr>
              <a:defRPr/>
            </a:pPr>
            <a:fld id="{9A379C53-1FB2-4F9A-B254-1CCB0DFDA7C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27154" cy="464505"/>
          </a:xfrm>
          <a:prstGeom prst="rect">
            <a:avLst/>
          </a:prstGeom>
          <a:noFill/>
          <a:ln w="9525">
            <a:noFill/>
            <a:miter lim="800000"/>
            <a:headEnd/>
            <a:tailEnd/>
          </a:ln>
          <a:effectLst/>
        </p:spPr>
        <p:txBody>
          <a:bodyPr vert="horz" wrap="square" lIns="91996" tIns="45997" rIns="91996" bIns="45997" numCol="1" anchor="t" anchorCtr="0" compatLnSpc="1">
            <a:prstTxWarp prst="textNoShape">
              <a:avLst/>
            </a:prstTxWarp>
          </a:bodyPr>
          <a:lstStyle>
            <a:lvl1pPr>
              <a:defRPr sz="1200" b="0" u="none" smtClean="0">
                <a:effectLst/>
              </a:defRPr>
            </a:lvl1pPr>
          </a:lstStyle>
          <a:p>
            <a:pPr>
              <a:defRPr/>
            </a:pPr>
            <a:endParaRPr lang="en-US"/>
          </a:p>
        </p:txBody>
      </p:sp>
      <p:sp>
        <p:nvSpPr>
          <p:cNvPr id="43011" name="Rectangle 3"/>
          <p:cNvSpPr>
            <a:spLocks noGrp="1" noChangeArrowheads="1"/>
          </p:cNvSpPr>
          <p:nvPr>
            <p:ph type="dt" idx="1"/>
          </p:nvPr>
        </p:nvSpPr>
        <p:spPr bwMode="auto">
          <a:xfrm>
            <a:off x="3956248" y="0"/>
            <a:ext cx="3027154" cy="464505"/>
          </a:xfrm>
          <a:prstGeom prst="rect">
            <a:avLst/>
          </a:prstGeom>
          <a:noFill/>
          <a:ln w="9525">
            <a:noFill/>
            <a:miter lim="800000"/>
            <a:headEnd/>
            <a:tailEnd/>
          </a:ln>
          <a:effectLst/>
        </p:spPr>
        <p:txBody>
          <a:bodyPr vert="horz" wrap="square" lIns="91996" tIns="45997" rIns="91996" bIns="45997" numCol="1" anchor="t" anchorCtr="0" compatLnSpc="1">
            <a:prstTxWarp prst="textNoShape">
              <a:avLst/>
            </a:prstTxWarp>
          </a:bodyPr>
          <a:lstStyle>
            <a:lvl1pPr algn="r">
              <a:defRPr sz="1200" b="0" u="none" smtClean="0">
                <a:effectLst/>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98821" y="4410397"/>
            <a:ext cx="5587360" cy="4177345"/>
          </a:xfrm>
          <a:prstGeom prst="rect">
            <a:avLst/>
          </a:prstGeom>
          <a:noFill/>
          <a:ln w="9525">
            <a:noFill/>
            <a:miter lim="800000"/>
            <a:headEnd/>
            <a:tailEnd/>
          </a:ln>
          <a:effectLst/>
        </p:spPr>
        <p:txBody>
          <a:bodyPr vert="horz" wrap="square" lIns="91996" tIns="45997" rIns="91996" bIns="459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817600"/>
            <a:ext cx="3027154" cy="464505"/>
          </a:xfrm>
          <a:prstGeom prst="rect">
            <a:avLst/>
          </a:prstGeom>
          <a:noFill/>
          <a:ln w="9525">
            <a:noFill/>
            <a:miter lim="800000"/>
            <a:headEnd/>
            <a:tailEnd/>
          </a:ln>
          <a:effectLst/>
        </p:spPr>
        <p:txBody>
          <a:bodyPr vert="horz" wrap="square" lIns="91996" tIns="45997" rIns="91996" bIns="45997" numCol="1" anchor="b" anchorCtr="0" compatLnSpc="1">
            <a:prstTxWarp prst="textNoShape">
              <a:avLst/>
            </a:prstTxWarp>
          </a:bodyPr>
          <a:lstStyle>
            <a:lvl1pPr>
              <a:defRPr sz="1200" b="0" u="none" smtClean="0">
                <a:effectLst/>
              </a:defRPr>
            </a:lvl1pPr>
          </a:lstStyle>
          <a:p>
            <a:pPr>
              <a:defRPr/>
            </a:pPr>
            <a:endParaRPr lang="en-US"/>
          </a:p>
        </p:txBody>
      </p:sp>
      <p:sp>
        <p:nvSpPr>
          <p:cNvPr id="43015" name="Rectangle 7"/>
          <p:cNvSpPr>
            <a:spLocks noGrp="1" noChangeArrowheads="1"/>
          </p:cNvSpPr>
          <p:nvPr>
            <p:ph type="sldNum" sz="quarter" idx="5"/>
          </p:nvPr>
        </p:nvSpPr>
        <p:spPr bwMode="auto">
          <a:xfrm>
            <a:off x="3956248" y="8817600"/>
            <a:ext cx="3027154" cy="464505"/>
          </a:xfrm>
          <a:prstGeom prst="rect">
            <a:avLst/>
          </a:prstGeom>
          <a:noFill/>
          <a:ln w="9525">
            <a:noFill/>
            <a:miter lim="800000"/>
            <a:headEnd/>
            <a:tailEnd/>
          </a:ln>
          <a:effectLst/>
        </p:spPr>
        <p:txBody>
          <a:bodyPr vert="horz" wrap="square" lIns="91996" tIns="45997" rIns="91996" bIns="45997" numCol="1" anchor="b" anchorCtr="0" compatLnSpc="1">
            <a:prstTxWarp prst="textNoShape">
              <a:avLst/>
            </a:prstTxWarp>
          </a:bodyPr>
          <a:lstStyle>
            <a:lvl1pPr algn="r">
              <a:defRPr sz="1200" b="0" u="none" smtClean="0">
                <a:effectLst/>
              </a:defRPr>
            </a:lvl1pPr>
          </a:lstStyle>
          <a:p>
            <a:pPr>
              <a:defRPr/>
            </a:pPr>
            <a:fld id="{EDE30048-CE96-4556-A685-DA8E5480D75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D8AE52-4FC6-437D-8EBC-E59F6126BAF5}" type="slidenum">
              <a:rPr lang="en-US"/>
              <a:pPr/>
              <a:t>1</a:t>
            </a:fld>
            <a:endParaRPr lang="en-US"/>
          </a:p>
        </p:txBody>
      </p:sp>
      <p:sp>
        <p:nvSpPr>
          <p:cNvPr id="238594" name="Rectangle 2"/>
          <p:cNvSpPr>
            <a:spLocks noGrp="1" noRot="1" noChangeAspect="1" noChangeArrowheads="1" noTextEdit="1"/>
          </p:cNvSpPr>
          <p:nvPr>
            <p:ph type="sldImg"/>
          </p:nvPr>
        </p:nvSpPr>
        <p:spPr>
          <a:xfrm>
            <a:off x="1287463" y="292100"/>
            <a:ext cx="4170362" cy="3128963"/>
          </a:xfrm>
          <a:ln/>
        </p:spPr>
      </p:sp>
      <p:sp>
        <p:nvSpPr>
          <p:cNvPr id="238595" name="Rectangle 3"/>
          <p:cNvSpPr>
            <a:spLocks noGrp="1" noChangeArrowheads="1"/>
          </p:cNvSpPr>
          <p:nvPr>
            <p:ph type="body" idx="1"/>
          </p:nvPr>
        </p:nvSpPr>
        <p:spPr>
          <a:xfrm>
            <a:off x="297908" y="3573588"/>
            <a:ext cx="6458907" cy="5487861"/>
          </a:xfrm>
        </p:spPr>
        <p:txBody>
          <a:bodyPr/>
          <a:lstStyle/>
          <a:p>
            <a:endParaRPr lang="en-US" sz="1600" b="1" dirty="0"/>
          </a:p>
          <a:p>
            <a:r>
              <a:rPr lang="en-US" sz="1600" b="1" dirty="0"/>
              <a:t>I </a:t>
            </a:r>
            <a:r>
              <a:rPr lang="en-US" sz="1600" b="1" dirty="0" smtClean="0"/>
              <a:t>don’t want to take a lot of your time, but I do want to </a:t>
            </a:r>
            <a:r>
              <a:rPr lang="en-US" sz="1600" b="1" dirty="0"/>
              <a:t>discuss a </a:t>
            </a:r>
            <a:r>
              <a:rPr lang="en-US" sz="1600" b="1" dirty="0" smtClean="0"/>
              <a:t>couple of </a:t>
            </a:r>
            <a:r>
              <a:rPr lang="en-US" sz="1600" b="1" dirty="0"/>
              <a:t>topics that I believe are of interest to all of </a:t>
            </a:r>
            <a:r>
              <a:rPr lang="en-US" sz="1600" b="1" dirty="0" smtClean="0"/>
              <a:t>you.</a:t>
            </a:r>
            <a:endParaRPr lang="en-US" sz="1600" b="1" dirty="0"/>
          </a:p>
          <a:p>
            <a:endParaRPr lang="en-US" sz="1600" b="1" dirty="0"/>
          </a:p>
          <a:p>
            <a:r>
              <a:rPr lang="en-US" sz="1600" b="1" dirty="0" smtClean="0"/>
              <a:t>I’d like to share with you the </a:t>
            </a:r>
            <a:r>
              <a:rPr lang="en-US" sz="1600" b="1" dirty="0"/>
              <a:t>current </a:t>
            </a:r>
            <a:r>
              <a:rPr lang="en-US" sz="1600" b="1" dirty="0" smtClean="0"/>
              <a:t>status </a:t>
            </a:r>
            <a:r>
              <a:rPr lang="en-US" sz="1600" b="1" dirty="0"/>
              <a:t>of Highway and Transit Funding </a:t>
            </a:r>
            <a:r>
              <a:rPr lang="en-US" sz="1600" b="1" dirty="0" smtClean="0"/>
              <a:t>Issues, touch on the 2011 IRP and then mention the 2012 proposed temporary sales tax.</a:t>
            </a:r>
          </a:p>
          <a:p>
            <a:endParaRPr lang="en-US" sz="20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cs typeface="Arial" pitchFamily="34" charset="0"/>
              </a:rPr>
              <a:t>I’m sure you have already seen this map. It shows the sections of the Interstate system that will be improved as part of the 2011 program.  </a:t>
            </a:r>
          </a:p>
          <a:p>
            <a:endParaRPr lang="en-US" sz="1800" dirty="0">
              <a:cs typeface="Arial" pitchFamily="34" charset="0"/>
            </a:endParaRPr>
          </a:p>
          <a:p>
            <a:r>
              <a:rPr lang="en-US" sz="1800" dirty="0" smtClean="0">
                <a:cs typeface="Arial" pitchFamily="34" charset="0"/>
              </a:rPr>
              <a:t>We think there will be somewhere between 75 and 80 individual projects included.</a:t>
            </a:r>
          </a:p>
          <a:p>
            <a:endParaRPr lang="en-US" sz="1800" dirty="0">
              <a:cs typeface="Arial" pitchFamily="34" charset="0"/>
            </a:endParaRPr>
          </a:p>
          <a:p>
            <a:r>
              <a:rPr lang="en-US" sz="1800" dirty="0" smtClean="0">
                <a:cs typeface="Arial" pitchFamily="34" charset="0"/>
              </a:rPr>
              <a:t>By comparison, we had around 50 projects in the 1999 program.  </a:t>
            </a:r>
          </a:p>
          <a:p>
            <a:endParaRPr lang="en-US" sz="1800" dirty="0" smtClean="0">
              <a:cs typeface="Arial" pitchFamily="34" charset="0"/>
            </a:endParaRPr>
          </a:p>
          <a:p>
            <a:r>
              <a:rPr lang="en-US" sz="1800" dirty="0" smtClean="0">
                <a:cs typeface="Arial" pitchFamily="34" charset="0"/>
              </a:rPr>
              <a:t>Approximately 70% of the work underway in the first three years (2013-2015); remainder spread out over the following 12 years (through 2027).</a:t>
            </a:r>
            <a:endParaRPr lang="en-US" sz="1800" dirty="0">
              <a:cs typeface="Arial" pitchFamily="34" charset="0"/>
            </a:endParaRPr>
          </a:p>
        </p:txBody>
      </p:sp>
      <p:sp>
        <p:nvSpPr>
          <p:cNvPr id="4" name="Slide Number Placeholder 3"/>
          <p:cNvSpPr>
            <a:spLocks noGrp="1"/>
          </p:cNvSpPr>
          <p:nvPr>
            <p:ph type="sldNum" sz="quarter" idx="10"/>
          </p:nvPr>
        </p:nvSpPr>
        <p:spPr/>
        <p:txBody>
          <a:bodyPr/>
          <a:lstStyle/>
          <a:p>
            <a:fld id="{01BA5D61-A487-4DC0-9C10-E8E97E849E1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a:ln/>
        </p:spPr>
        <p:txBody>
          <a:bodyPr/>
          <a:lstStyle/>
          <a:p>
            <a:endParaRPr lang="en-US" dirty="0"/>
          </a:p>
        </p:txBody>
      </p:sp>
      <p:sp>
        <p:nvSpPr>
          <p:cNvPr id="5" name="Slide Number Placeholder 6"/>
          <p:cNvSpPr>
            <a:spLocks noGrp="1"/>
          </p:cNvSpPr>
          <p:nvPr>
            <p:ph type="sldNum" sz="quarter" idx="5"/>
          </p:nvPr>
        </p:nvSpPr>
        <p:spPr>
          <a:ln/>
        </p:spPr>
        <p:txBody>
          <a:bodyPr/>
          <a:lstStyle/>
          <a:p>
            <a:pPr>
              <a:defRPr/>
            </a:pPr>
            <a:fld id="{9BF8DBFD-0418-4BAB-BCD8-8A9CB6AABE3E}" type="slidenum">
              <a:rPr lang="en-US"/>
              <a:pPr>
                <a:defRPr/>
              </a:pPr>
              <a:t>11</a:t>
            </a:fld>
            <a:endParaRPr lang="en-US"/>
          </a:p>
        </p:txBody>
      </p:sp>
      <p:sp>
        <p:nvSpPr>
          <p:cNvPr id="62468" name="Rectangle 2"/>
          <p:cNvSpPr>
            <a:spLocks noGrp="1" noRot="1" noChangeAspect="1" noChangeArrowheads="1" noTextEdit="1"/>
          </p:cNvSpPr>
          <p:nvPr>
            <p:ph type="sldImg"/>
          </p:nvPr>
        </p:nvSpPr>
        <p:spPr bwMode="auto">
          <a:xfrm>
            <a:off x="1503363" y="274638"/>
            <a:ext cx="4256087" cy="3192462"/>
          </a:xfrm>
          <a:noFill/>
          <a:ln>
            <a:solidFill>
              <a:srgbClr val="000000"/>
            </a:solidFill>
            <a:miter lim="800000"/>
            <a:headEnd/>
            <a:tailEnd/>
          </a:ln>
        </p:spPr>
      </p:sp>
      <p:sp>
        <p:nvSpPr>
          <p:cNvPr id="62469" name="Rectangle 4"/>
          <p:cNvSpPr>
            <a:spLocks noGrp="1" noChangeArrowheads="1"/>
          </p:cNvSpPr>
          <p:nvPr>
            <p:ph type="body" idx="1"/>
          </p:nvPr>
        </p:nvSpPr>
        <p:spPr>
          <a:xfrm>
            <a:off x="422921" y="3648705"/>
            <a:ext cx="5933006" cy="5036345"/>
          </a:xfrm>
          <a:ln>
            <a:solidFill>
              <a:schemeClr val="tx1"/>
            </a:solidFill>
          </a:ln>
        </p:spPr>
        <p:txBody>
          <a:bodyPr lIns="92928" tIns="46463" rIns="92928" bIns="46463"/>
          <a:lstStyle/>
          <a:p>
            <a:pPr marL="218297" indent="-218297" algn="just">
              <a:lnSpc>
                <a:spcPct val="80000"/>
              </a:lnSpc>
              <a:spcAft>
                <a:spcPct val="100000"/>
              </a:spcAft>
              <a:buSzPct val="120000"/>
              <a:buFont typeface="Wingdings" pitchFamily="2" charset="2"/>
              <a:buChar char="§"/>
              <a:tabLst>
                <a:tab pos="5718430" algn="l"/>
              </a:tabLst>
            </a:pPr>
            <a:r>
              <a:rPr lang="en-US" dirty="0" smtClean="0">
                <a:latin typeface="Arial" charset="0"/>
              </a:rPr>
              <a:t>The 1999 IRP resulted in 72% of Arkansas’ Interstates being in good condition in 2006.  As you can see, we have made significant progress toward providing an excellent Interstate system.</a:t>
            </a:r>
          </a:p>
          <a:p>
            <a:pPr marL="218297" indent="-218297" algn="just">
              <a:lnSpc>
                <a:spcPct val="80000"/>
              </a:lnSpc>
              <a:spcAft>
                <a:spcPct val="100000"/>
              </a:spcAft>
              <a:buSzPct val="120000"/>
              <a:buFont typeface="Wingdings" pitchFamily="2" charset="2"/>
              <a:buChar char="§"/>
              <a:tabLst>
                <a:tab pos="5718430" algn="l"/>
              </a:tabLst>
            </a:pPr>
            <a:r>
              <a:rPr lang="en-US" dirty="0" smtClean="0">
                <a:latin typeface="Arial" charset="0"/>
              </a:rPr>
              <a:t>Since the approval of the IRP, additional routes have been designated as Interstate highways – Interstate 530 from Interstate 30 in Little Rock to Pine Bluff (47 miles) and Interstate 540 from Interstate 40 in Alma to Bentonville (67 miles).</a:t>
            </a:r>
          </a:p>
          <a:p>
            <a:pPr marL="218297" indent="-218297" algn="just">
              <a:lnSpc>
                <a:spcPct val="80000"/>
              </a:lnSpc>
              <a:spcAft>
                <a:spcPct val="100000"/>
              </a:spcAft>
              <a:buSzPct val="120000"/>
              <a:buFont typeface="Wingdings" pitchFamily="2" charset="2"/>
              <a:buChar char="§"/>
              <a:tabLst>
                <a:tab pos="5718430" algn="l"/>
              </a:tabLst>
            </a:pPr>
            <a:r>
              <a:rPr lang="en-US" dirty="0" smtClean="0">
                <a:latin typeface="Arial" charset="0"/>
              </a:rPr>
              <a:t>Also, some sections of the Interstate system that were not improved under the 1999 IRP are now deteriorating and in need of improvement. </a:t>
            </a:r>
          </a:p>
          <a:p>
            <a:pPr marL="218297" indent="-218297" algn="just">
              <a:lnSpc>
                <a:spcPct val="80000"/>
              </a:lnSpc>
              <a:spcAft>
                <a:spcPct val="100000"/>
              </a:spcAft>
              <a:buSzPct val="120000"/>
              <a:buFont typeface="Wingdings" pitchFamily="2" charset="2"/>
              <a:buChar char="§"/>
              <a:tabLst>
                <a:tab pos="5718430" algn="l"/>
              </a:tabLst>
            </a:pPr>
            <a:r>
              <a:rPr lang="en-US" dirty="0" smtClean="0">
                <a:latin typeface="Arial" charset="0"/>
              </a:rPr>
              <a:t>Based on existing pavement condition, expected deterioration and projected traffic volumes, the Department has projected Interstate needs through 2020.</a:t>
            </a:r>
          </a:p>
          <a:p>
            <a:pPr marL="218297" indent="-218297" algn="just">
              <a:lnSpc>
                <a:spcPct val="80000"/>
              </a:lnSpc>
              <a:spcAft>
                <a:spcPct val="100000"/>
              </a:spcAft>
              <a:buSzPct val="120000"/>
              <a:buFont typeface="Wingdings" pitchFamily="2" charset="2"/>
              <a:buChar char="§"/>
              <a:tabLst>
                <a:tab pos="5718430" algn="l"/>
              </a:tabLst>
            </a:pPr>
            <a:r>
              <a:rPr lang="en-US" dirty="0" smtClean="0">
                <a:latin typeface="Arial" charset="0"/>
              </a:rPr>
              <a:t>Without the approval of the 2011 Interstate Rehabilitation Program and using the pay as you go method, Arkansas’ Interstate mileage in good condition will drop to 67% in 2014 and to 56% in 2020.</a:t>
            </a:r>
          </a:p>
          <a:p>
            <a:pPr marL="218297" indent="-218297" algn="just">
              <a:lnSpc>
                <a:spcPct val="80000"/>
              </a:lnSpc>
              <a:spcAft>
                <a:spcPct val="100000"/>
              </a:spcAft>
              <a:buSzPct val="120000"/>
              <a:buFont typeface="Wingdings" pitchFamily="2" charset="2"/>
              <a:buChar char="§"/>
              <a:tabLst>
                <a:tab pos="5718430" algn="l"/>
              </a:tabLst>
            </a:pPr>
            <a:r>
              <a:rPr lang="en-US" dirty="0" smtClean="0">
                <a:latin typeface="Arial" charset="0"/>
              </a:rPr>
              <a:t>However, if the proposal passes, Arkansas’ Interstate mileage in good condition will be at 76% in 2020!</a:t>
            </a:r>
          </a:p>
          <a:p>
            <a:pPr marL="218297" indent="-218297" algn="just">
              <a:lnSpc>
                <a:spcPct val="80000"/>
              </a:lnSpc>
              <a:spcAft>
                <a:spcPct val="100000"/>
              </a:spcAft>
              <a:buSzPct val="120000"/>
              <a:buFont typeface="Wingdings" pitchFamily="2" charset="2"/>
              <a:buChar char="§"/>
              <a:tabLst>
                <a:tab pos="5718430" algn="l"/>
              </a:tabLst>
            </a:pPr>
            <a:r>
              <a:rPr lang="en-US" dirty="0" smtClean="0">
                <a:latin typeface="Arial" charset="0"/>
              </a:rPr>
              <a:t>So, as you can see, without an adequate mechanism to meet our needs, we will begin to head back to where we were before the 1999 program began.  None of us want to see that happen.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202546" y="298497"/>
            <a:ext cx="4234496" cy="3170122"/>
          </a:xfrm>
          <a:ln/>
        </p:spPr>
      </p:sp>
      <p:sp>
        <p:nvSpPr>
          <p:cNvPr id="27651" name="Notes Placeholder 2"/>
          <p:cNvSpPr>
            <a:spLocks noGrp="1"/>
          </p:cNvSpPr>
          <p:nvPr>
            <p:ph type="body" idx="1"/>
          </p:nvPr>
        </p:nvSpPr>
        <p:spPr>
          <a:xfrm>
            <a:off x="292642" y="3650589"/>
            <a:ext cx="6476477" cy="4877461"/>
          </a:xfrm>
          <a:noFill/>
          <a:ln/>
        </p:spPr>
        <p:txBody>
          <a:bodyPr/>
          <a:lstStyle/>
          <a:p>
            <a:r>
              <a:rPr lang="en-US" sz="1400" dirty="0" smtClean="0">
                <a:latin typeface="Arial" charset="0"/>
                <a:cs typeface="Arial" charset="0"/>
              </a:rPr>
              <a:t>As we look even further ahead, our next challenge will be to educate the voters on the benefits of the proposed Constitutional Amendment to be voted in November 2012.  </a:t>
            </a:r>
          </a:p>
          <a:p>
            <a:endParaRPr lang="en-US" sz="1400" dirty="0" smtClean="0">
              <a:latin typeface="Arial" charset="0"/>
              <a:cs typeface="Arial" charset="0"/>
            </a:endParaRPr>
          </a:p>
          <a:p>
            <a:r>
              <a:rPr lang="en-US" sz="1400" dirty="0" smtClean="0">
                <a:latin typeface="Arial" charset="0"/>
                <a:cs typeface="Arial" charset="0"/>
              </a:rPr>
              <a:t>In the next few months you will be hearing much more about this proposal.</a:t>
            </a:r>
          </a:p>
          <a:p>
            <a:endParaRPr lang="en-US" sz="1400" dirty="0" smtClean="0">
              <a:latin typeface="Arial" charset="0"/>
              <a:cs typeface="Arial" charset="0"/>
            </a:endParaRPr>
          </a:p>
          <a:p>
            <a:r>
              <a:rPr lang="en-US" sz="1400" dirty="0" smtClean="0">
                <a:latin typeface="Arial" charset="0"/>
                <a:cs typeface="Arial" charset="0"/>
              </a:rPr>
              <a:t>This is the result of House Joint Resolution 1001 by Representative Jonathan Barnett calling for a temporary half-cent sales tax increase.</a:t>
            </a:r>
          </a:p>
          <a:p>
            <a:endParaRPr lang="en-US" sz="1400" dirty="0" smtClean="0">
              <a:latin typeface="Arial" charset="0"/>
              <a:cs typeface="Arial" charset="0"/>
            </a:endParaRPr>
          </a:p>
          <a:p>
            <a:r>
              <a:rPr lang="en-US" sz="1400" dirty="0" smtClean="0">
                <a:latin typeface="Arial" charset="0"/>
                <a:cs typeface="Arial" charset="0"/>
              </a:rPr>
              <a:t>This increase would not apply to food and food ingredients.  </a:t>
            </a:r>
          </a:p>
          <a:p>
            <a:endParaRPr lang="en-US" sz="1400" dirty="0" smtClean="0">
              <a:latin typeface="Arial" charset="0"/>
              <a:cs typeface="Arial" charset="0"/>
            </a:endParaRPr>
          </a:p>
          <a:p>
            <a:pPr>
              <a:lnSpc>
                <a:spcPct val="90000"/>
              </a:lnSpc>
            </a:pPr>
            <a:r>
              <a:rPr lang="en-US" sz="1400" dirty="0" smtClean="0">
                <a:latin typeface="Arial" charset="0"/>
                <a:cs typeface="Arial" charset="0"/>
              </a:rPr>
              <a:t>Revenue from the tax is to be divided 70/15/15 among the state, counties and cities.  That would equal approximately $160 million for the state, $34 million for the cities and $34 million for the counties in new revenue annually for the life of the bonds.  </a:t>
            </a:r>
            <a:endParaRPr lang="en-US" sz="1400" b="1" dirty="0" smtClean="0">
              <a:latin typeface="Arial" charset="0"/>
              <a:cs typeface="Arial" charset="0"/>
            </a:endParaRPr>
          </a:p>
          <a:p>
            <a:pPr>
              <a:lnSpc>
                <a:spcPct val="90000"/>
              </a:lnSpc>
            </a:pPr>
            <a:endParaRPr lang="en-US" sz="1400" b="1" dirty="0" smtClean="0">
              <a:latin typeface="Arial" charset="0"/>
              <a:cs typeface="Arial" charset="0"/>
            </a:endParaRPr>
          </a:p>
          <a:p>
            <a:pPr>
              <a:lnSpc>
                <a:spcPct val="90000"/>
              </a:lnSpc>
            </a:pPr>
            <a:r>
              <a:rPr lang="en-US" sz="1400" dirty="0" smtClean="0">
                <a:latin typeface="Arial" charset="0"/>
                <a:cs typeface="Arial" charset="0"/>
              </a:rPr>
              <a:t>One penny of the current motor fuels tax will be permanently dedicated to creating a State Aid Street Fund to be used on city streets off of the State highway system; this provision </a:t>
            </a:r>
            <a:r>
              <a:rPr lang="en-US" sz="1400" u="sng" dirty="0" smtClean="0">
                <a:latin typeface="Arial" charset="0"/>
                <a:cs typeface="Arial" charset="0"/>
              </a:rPr>
              <a:t>will not </a:t>
            </a:r>
            <a:r>
              <a:rPr lang="en-US" sz="1400" dirty="0" smtClean="0">
                <a:latin typeface="Arial" charset="0"/>
                <a:cs typeface="Arial" charset="0"/>
              </a:rPr>
              <a:t>expire when the one-half  cent tax expires.</a:t>
            </a:r>
          </a:p>
        </p:txBody>
      </p:sp>
      <p:sp>
        <p:nvSpPr>
          <p:cNvPr id="27652" name="Slide Number Placeholder 3"/>
          <p:cNvSpPr>
            <a:spLocks noGrp="1"/>
          </p:cNvSpPr>
          <p:nvPr>
            <p:ph type="sldNum" sz="quarter" idx="5"/>
          </p:nvPr>
        </p:nvSpPr>
        <p:spPr>
          <a:noFill/>
        </p:spPr>
        <p:txBody>
          <a:bodyPr/>
          <a:lstStyle/>
          <a:p>
            <a:pPr defTabSz="912083"/>
            <a:fld id="{4E9E7228-E2FA-4B00-963B-BBC65C20C991}" type="slidenum">
              <a:rPr lang="en-US" smtClean="0"/>
              <a:pPr defTabSz="912083"/>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282700" y="374650"/>
            <a:ext cx="4302125" cy="3227388"/>
          </a:xfrm>
          <a:ln/>
        </p:spPr>
      </p:sp>
      <p:sp>
        <p:nvSpPr>
          <p:cNvPr id="28675" name="Notes Placeholder 2"/>
          <p:cNvSpPr>
            <a:spLocks noGrp="1"/>
          </p:cNvSpPr>
          <p:nvPr>
            <p:ph type="body" idx="1"/>
          </p:nvPr>
        </p:nvSpPr>
        <p:spPr>
          <a:xfrm>
            <a:off x="367800" y="3727209"/>
            <a:ext cx="6249400" cy="4496041"/>
          </a:xfrm>
          <a:noFill/>
          <a:ln/>
        </p:spPr>
        <p:txBody>
          <a:bodyPr/>
          <a:lstStyle/>
          <a:p>
            <a:pPr>
              <a:lnSpc>
                <a:spcPct val="90000"/>
              </a:lnSpc>
            </a:pPr>
            <a:r>
              <a:rPr lang="en-US" sz="1400" dirty="0" smtClean="0">
                <a:latin typeface="Arial" charset="0"/>
                <a:cs typeface="Arial" charset="0"/>
              </a:rPr>
              <a:t>Proceeds from the Department’s portion of the tax is dedicated to retiring the bond debt over ten years.</a:t>
            </a:r>
          </a:p>
          <a:p>
            <a:pPr>
              <a:lnSpc>
                <a:spcPct val="90000"/>
              </a:lnSpc>
            </a:pPr>
            <a:endParaRPr lang="en-US" sz="1400" dirty="0" smtClean="0">
              <a:latin typeface="Arial" charset="0"/>
              <a:cs typeface="Arial" charset="0"/>
            </a:endParaRPr>
          </a:p>
          <a:p>
            <a:pPr>
              <a:lnSpc>
                <a:spcPct val="90000"/>
              </a:lnSpc>
            </a:pPr>
            <a:r>
              <a:rPr lang="en-US" sz="1400" dirty="0" smtClean="0">
                <a:latin typeface="Arial" charset="0"/>
                <a:cs typeface="Arial" charset="0"/>
              </a:rPr>
              <a:t>The tax expires when the bonds are retired (10 years)</a:t>
            </a:r>
          </a:p>
          <a:p>
            <a:endParaRPr lang="en-US" sz="1400" dirty="0" smtClean="0">
              <a:latin typeface="Arial" charset="0"/>
              <a:cs typeface="Arial" charset="0"/>
            </a:endParaRPr>
          </a:p>
          <a:p>
            <a:r>
              <a:rPr lang="en-US" sz="1400" dirty="0" smtClean="0">
                <a:latin typeface="Arial" charset="0"/>
                <a:cs typeface="Arial" charset="0"/>
              </a:rPr>
              <a:t>It would authorize the Commission to issue up to $1.3 billion in general obligation bonds.</a:t>
            </a:r>
          </a:p>
          <a:p>
            <a:endParaRPr lang="en-US" sz="1400" dirty="0" smtClean="0">
              <a:latin typeface="Arial" charset="0"/>
              <a:cs typeface="Arial" charset="0"/>
            </a:endParaRPr>
          </a:p>
          <a:p>
            <a:r>
              <a:rPr lang="en-US" sz="1400" dirty="0" smtClean="0">
                <a:latin typeface="Arial" charset="0"/>
                <a:cs typeface="Arial" charset="0"/>
              </a:rPr>
              <a:t>The revenue derived from this program would be used for four-lane highway construction or adding capacity to existing four-lane highways.  </a:t>
            </a:r>
          </a:p>
          <a:p>
            <a:pPr>
              <a:lnSpc>
                <a:spcPct val="90000"/>
              </a:lnSpc>
            </a:pPr>
            <a:endParaRPr lang="en-US" sz="1400" dirty="0" smtClean="0">
              <a:latin typeface="Arial" charset="0"/>
              <a:cs typeface="Arial" charset="0"/>
            </a:endParaRPr>
          </a:p>
          <a:p>
            <a:pPr>
              <a:lnSpc>
                <a:spcPct val="90000"/>
              </a:lnSpc>
            </a:pPr>
            <a:r>
              <a:rPr lang="en-US" sz="1400" dirty="0" smtClean="0">
                <a:latin typeface="Arial" charset="0"/>
                <a:cs typeface="Arial" charset="0"/>
              </a:rPr>
              <a:t>If all bonds are issued, a construction program totaling approximately $1.8 billion could be undertaken over the 10-year period. </a:t>
            </a:r>
          </a:p>
          <a:p>
            <a:pPr>
              <a:lnSpc>
                <a:spcPct val="90000"/>
              </a:lnSpc>
            </a:pPr>
            <a:endParaRPr lang="en-US" sz="1400" dirty="0" smtClean="0">
              <a:latin typeface="Arial" charset="0"/>
              <a:cs typeface="Arial" charset="0"/>
            </a:endParaRPr>
          </a:p>
        </p:txBody>
      </p:sp>
      <p:sp>
        <p:nvSpPr>
          <p:cNvPr id="28676" name="Slide Number Placeholder 3"/>
          <p:cNvSpPr>
            <a:spLocks noGrp="1"/>
          </p:cNvSpPr>
          <p:nvPr>
            <p:ph type="sldNum" sz="quarter" idx="5"/>
          </p:nvPr>
        </p:nvSpPr>
        <p:spPr>
          <a:noFill/>
        </p:spPr>
        <p:txBody>
          <a:bodyPr/>
          <a:lstStyle/>
          <a:p>
            <a:pPr defTabSz="912083"/>
            <a:fld id="{83FE7295-2F0A-4C6F-A167-01B7C4569229}" type="slidenum">
              <a:rPr lang="en-US" smtClean="0"/>
              <a:pPr defTabSz="912083"/>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E30048-CE96-4556-A685-DA8E5480D75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E30048-CE96-4556-A685-DA8E5480D75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E30048-CE96-4556-A685-DA8E5480D75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E30048-CE96-4556-A685-DA8E5480D75B}"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E30048-CE96-4556-A685-DA8E5480D75B}"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sz="2000" dirty="0" smtClean="0">
                <a:latin typeface="Arial" charset="0"/>
              </a:rPr>
              <a:t>The proposed temporary tax would provide much needed capacity improvements in Central and Northwest Arkansas, including….</a:t>
            </a:r>
          </a:p>
        </p:txBody>
      </p:sp>
      <p:sp>
        <p:nvSpPr>
          <p:cNvPr id="34820" name="Slide Number Placeholder 3"/>
          <p:cNvSpPr txBox="1">
            <a:spLocks noGrp="1"/>
          </p:cNvSpPr>
          <p:nvPr/>
        </p:nvSpPr>
        <p:spPr bwMode="auto">
          <a:xfrm>
            <a:off x="3956248" y="8817600"/>
            <a:ext cx="3027154" cy="464505"/>
          </a:xfrm>
          <a:prstGeom prst="rect">
            <a:avLst/>
          </a:prstGeom>
          <a:noFill/>
          <a:ln w="9525">
            <a:noFill/>
            <a:miter lim="800000"/>
            <a:headEnd/>
            <a:tailEnd/>
          </a:ln>
        </p:spPr>
        <p:txBody>
          <a:bodyPr lIns="91983" tIns="45990" rIns="91983" bIns="45990" anchor="b"/>
          <a:lstStyle/>
          <a:p>
            <a:pPr algn="r" defTabSz="913680"/>
            <a:fld id="{17F7FF16-809D-401D-82D1-D5FFE6F55235}" type="slidenum">
              <a:rPr lang="en-US" sz="1200" b="0" u="none"/>
              <a:pPr algn="r" defTabSz="913680"/>
              <a:t>19</a:t>
            </a:fld>
            <a:endParaRPr lang="en-US" sz="1200" b="0" u="non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9ADE4E8-6FEB-4573-AA25-BE91CF982207}" type="slidenum">
              <a:rPr lang="en-US"/>
              <a:pPr/>
              <a:t>2</a:t>
            </a:fld>
            <a:endParaRPr lang="en-US"/>
          </a:p>
        </p:txBody>
      </p:sp>
      <p:sp>
        <p:nvSpPr>
          <p:cNvPr id="22530" name="Rectangle 7"/>
          <p:cNvSpPr txBox="1">
            <a:spLocks noGrp="1" noChangeArrowheads="1"/>
          </p:cNvSpPr>
          <p:nvPr/>
        </p:nvSpPr>
        <p:spPr bwMode="auto">
          <a:xfrm>
            <a:off x="3957848" y="8817600"/>
            <a:ext cx="3027153" cy="466100"/>
          </a:xfrm>
          <a:prstGeom prst="rect">
            <a:avLst/>
          </a:prstGeom>
          <a:noFill/>
          <a:ln w="9525">
            <a:noFill/>
            <a:miter lim="800000"/>
            <a:headEnd/>
            <a:tailEnd/>
          </a:ln>
        </p:spPr>
        <p:txBody>
          <a:bodyPr lIns="92892" tIns="46446" rIns="92892" bIns="46446" anchor="b"/>
          <a:lstStyle/>
          <a:p>
            <a:pPr algn="r" defTabSz="929653"/>
            <a:fld id="{32301108-8086-4B92-A605-EE9A44E4A595}" type="slidenum">
              <a:rPr lang="en-US" sz="1200" u="none">
                <a:latin typeface="Times New Roman" pitchFamily="18" charset="0"/>
              </a:rPr>
              <a:pPr algn="r" defTabSz="929653"/>
              <a:t>2</a:t>
            </a:fld>
            <a:endParaRPr lang="en-US" sz="1200" u="none" dirty="0">
              <a:latin typeface="Times New Roman" pitchFamily="18" charset="0"/>
            </a:endParaRPr>
          </a:p>
        </p:txBody>
      </p:sp>
      <p:sp>
        <p:nvSpPr>
          <p:cNvPr id="22531" name="Rectangle 2"/>
          <p:cNvSpPr>
            <a:spLocks noGrp="1" noRot="1" noChangeAspect="1" noChangeArrowheads="1" noTextEdit="1"/>
          </p:cNvSpPr>
          <p:nvPr>
            <p:ph type="sldImg"/>
          </p:nvPr>
        </p:nvSpPr>
        <p:spPr>
          <a:xfrm>
            <a:off x="712788" y="684213"/>
            <a:ext cx="5581650" cy="4186237"/>
          </a:xfrm>
          <a:ln/>
        </p:spPr>
      </p:sp>
      <p:sp>
        <p:nvSpPr>
          <p:cNvPr id="22532" name="Rectangle 3"/>
          <p:cNvSpPr>
            <a:spLocks noGrp="1" noChangeArrowheads="1"/>
          </p:cNvSpPr>
          <p:nvPr>
            <p:ph type="body" idx="1"/>
          </p:nvPr>
        </p:nvSpPr>
        <p:spPr>
          <a:xfrm>
            <a:off x="618864" y="5250016"/>
            <a:ext cx="5921636" cy="2130973"/>
          </a:xfrm>
        </p:spPr>
        <p:txBody>
          <a:bodyPr lIns="92736" tIns="46369" rIns="92736" bIns="46369"/>
          <a:lstStyle/>
          <a:p>
            <a:pPr marL="228420" indent="-228420">
              <a:tabLst>
                <a:tab pos="5972464" algn="l"/>
              </a:tabLst>
            </a:pPr>
            <a:r>
              <a:rPr lang="en-US" sz="1600" dirty="0" smtClean="0"/>
              <a:t>Let me just briefly give you the status of the Appropriations Act. </a:t>
            </a:r>
            <a:endParaRPr lang="en-US" sz="16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latin typeface="Arial" charset="0"/>
            </a:endParaRPr>
          </a:p>
        </p:txBody>
      </p:sp>
      <p:sp>
        <p:nvSpPr>
          <p:cNvPr id="35844" name="Slide Number Placeholder 3"/>
          <p:cNvSpPr txBox="1">
            <a:spLocks noGrp="1"/>
          </p:cNvSpPr>
          <p:nvPr/>
        </p:nvSpPr>
        <p:spPr bwMode="auto">
          <a:xfrm>
            <a:off x="3956248" y="8817600"/>
            <a:ext cx="3027154" cy="464505"/>
          </a:xfrm>
          <a:prstGeom prst="rect">
            <a:avLst/>
          </a:prstGeom>
          <a:noFill/>
          <a:ln w="9525">
            <a:noFill/>
            <a:miter lim="800000"/>
            <a:headEnd/>
            <a:tailEnd/>
          </a:ln>
        </p:spPr>
        <p:txBody>
          <a:bodyPr lIns="91983" tIns="45990" rIns="91983" bIns="45990" anchor="b"/>
          <a:lstStyle/>
          <a:p>
            <a:pPr algn="r" defTabSz="913680"/>
            <a:fld id="{A13F8E43-B6BB-4BE4-92F9-1D0B10B744C4}" type="slidenum">
              <a:rPr lang="en-US" sz="1200" b="0" u="none"/>
              <a:pPr algn="r" defTabSz="913680"/>
              <a:t>20</a:t>
            </a:fld>
            <a:endParaRPr lang="en-US" sz="1200" b="0" u="non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sz="2400" dirty="0" smtClean="0">
                <a:latin typeface="Arial" charset="0"/>
              </a:rPr>
              <a:t>And here are some other major four-lane corridor needs that can be met if this proposal passes….</a:t>
            </a:r>
          </a:p>
          <a:p>
            <a:endParaRPr lang="en-US" dirty="0" smtClean="0">
              <a:latin typeface="Arial" charset="0"/>
            </a:endParaRPr>
          </a:p>
        </p:txBody>
      </p:sp>
      <p:sp>
        <p:nvSpPr>
          <p:cNvPr id="36868" name="Slide Number Placeholder 3"/>
          <p:cNvSpPr txBox="1">
            <a:spLocks noGrp="1"/>
          </p:cNvSpPr>
          <p:nvPr/>
        </p:nvSpPr>
        <p:spPr bwMode="auto">
          <a:xfrm>
            <a:off x="3956248" y="8817600"/>
            <a:ext cx="3027154" cy="464505"/>
          </a:xfrm>
          <a:prstGeom prst="rect">
            <a:avLst/>
          </a:prstGeom>
          <a:noFill/>
          <a:ln w="9525">
            <a:noFill/>
            <a:miter lim="800000"/>
            <a:headEnd/>
            <a:tailEnd/>
          </a:ln>
        </p:spPr>
        <p:txBody>
          <a:bodyPr lIns="91983" tIns="45990" rIns="91983" bIns="45990" anchor="b"/>
          <a:lstStyle/>
          <a:p>
            <a:pPr algn="r" defTabSz="913680"/>
            <a:fld id="{6D613096-8195-48D1-9EFB-A9C60E879B14}" type="slidenum">
              <a:rPr lang="en-US" sz="1200" b="0" u="none"/>
              <a:pPr algn="r" defTabSz="913680"/>
              <a:t>21</a:t>
            </a:fld>
            <a:endParaRPr lang="en-US" sz="1200" b="0" u="non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latin typeface="Arial" charset="0"/>
            </a:endParaRPr>
          </a:p>
        </p:txBody>
      </p:sp>
      <p:sp>
        <p:nvSpPr>
          <p:cNvPr id="37892" name="Slide Number Placeholder 3"/>
          <p:cNvSpPr txBox="1">
            <a:spLocks noGrp="1"/>
          </p:cNvSpPr>
          <p:nvPr/>
        </p:nvSpPr>
        <p:spPr bwMode="auto">
          <a:xfrm>
            <a:off x="3956248" y="8817600"/>
            <a:ext cx="3027154" cy="464505"/>
          </a:xfrm>
          <a:prstGeom prst="rect">
            <a:avLst/>
          </a:prstGeom>
          <a:noFill/>
          <a:ln w="9525">
            <a:noFill/>
            <a:miter lim="800000"/>
            <a:headEnd/>
            <a:tailEnd/>
          </a:ln>
        </p:spPr>
        <p:txBody>
          <a:bodyPr lIns="91983" tIns="45990" rIns="91983" bIns="45990" anchor="b"/>
          <a:lstStyle/>
          <a:p>
            <a:pPr algn="r" defTabSz="913680"/>
            <a:fld id="{63FEE0E2-A866-41FB-B3BE-69D58ACBCB63}" type="slidenum">
              <a:rPr lang="en-US" sz="1200" b="0" u="none"/>
              <a:pPr algn="r" defTabSz="913680"/>
              <a:t>22</a:t>
            </a:fld>
            <a:endParaRPr lang="en-US" sz="1200" b="0" u="non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latin typeface="Arial" charset="0"/>
            </a:endParaRPr>
          </a:p>
        </p:txBody>
      </p:sp>
      <p:sp>
        <p:nvSpPr>
          <p:cNvPr id="38916" name="Slide Number Placeholder 3"/>
          <p:cNvSpPr txBox="1">
            <a:spLocks noGrp="1"/>
          </p:cNvSpPr>
          <p:nvPr/>
        </p:nvSpPr>
        <p:spPr bwMode="auto">
          <a:xfrm>
            <a:off x="3956248" y="8817600"/>
            <a:ext cx="3027154" cy="464505"/>
          </a:xfrm>
          <a:prstGeom prst="rect">
            <a:avLst/>
          </a:prstGeom>
          <a:noFill/>
          <a:ln w="9525">
            <a:noFill/>
            <a:miter lim="800000"/>
            <a:headEnd/>
            <a:tailEnd/>
          </a:ln>
        </p:spPr>
        <p:txBody>
          <a:bodyPr lIns="91983" tIns="45990" rIns="91983" bIns="45990" anchor="b"/>
          <a:lstStyle/>
          <a:p>
            <a:pPr algn="r" defTabSz="913680"/>
            <a:fld id="{0B217209-E8AA-4694-BE87-FF020F762EB3}" type="slidenum">
              <a:rPr lang="en-US" sz="1200" b="0" u="none"/>
              <a:pPr algn="r" defTabSz="913680"/>
              <a:t>23</a:t>
            </a:fld>
            <a:endParaRPr lang="en-US" sz="1200" b="0" u="non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28056"/>
            <a:fld id="{934EA836-0F4C-4480-A806-B3DB3D99CDD5}" type="slidenum">
              <a:rPr lang="en-US" smtClean="0"/>
              <a:pPr defTabSz="928056"/>
              <a:t>24</a:t>
            </a:fld>
            <a:endParaRPr lang="en-US" dirty="0" smtClean="0"/>
          </a:p>
        </p:txBody>
      </p:sp>
      <p:sp>
        <p:nvSpPr>
          <p:cNvPr id="39939" name="Rectangle 2"/>
          <p:cNvSpPr>
            <a:spLocks noGrp="1" noRot="1" noChangeAspect="1" noChangeArrowheads="1" noTextEdit="1"/>
          </p:cNvSpPr>
          <p:nvPr>
            <p:ph type="sldImg"/>
          </p:nvPr>
        </p:nvSpPr>
        <p:spPr>
          <a:xfrm>
            <a:off x="1846263" y="292100"/>
            <a:ext cx="3051175" cy="2289175"/>
          </a:xfrm>
          <a:ln/>
        </p:spPr>
      </p:sp>
      <p:sp>
        <p:nvSpPr>
          <p:cNvPr id="39940" name="Rectangle 3"/>
          <p:cNvSpPr>
            <a:spLocks noGrp="1" noChangeArrowheads="1"/>
          </p:cNvSpPr>
          <p:nvPr>
            <p:ph type="body" idx="1"/>
          </p:nvPr>
        </p:nvSpPr>
        <p:spPr>
          <a:xfrm>
            <a:off x="222280" y="2657731"/>
            <a:ext cx="6570825" cy="6625969"/>
          </a:xfrm>
          <a:noFill/>
          <a:ln/>
        </p:spPr>
        <p:txBody>
          <a:bodyPr/>
          <a:lstStyle/>
          <a:p>
            <a:endParaRPr lang="en-US" sz="1600" dirty="0" smtClean="0">
              <a:latin typeface="Arial" charset="0"/>
            </a:endParaRPr>
          </a:p>
          <a:p>
            <a:r>
              <a:rPr lang="en-US" sz="1400" b="1" dirty="0" smtClean="0">
                <a:latin typeface="Arial" charset="0"/>
              </a:rPr>
              <a:t>QUOTES</a:t>
            </a:r>
          </a:p>
          <a:p>
            <a:endParaRPr lang="en-US" sz="1400" b="1" dirty="0" smtClean="0">
              <a:latin typeface="Arial" charset="0"/>
            </a:endParaRPr>
          </a:p>
          <a:p>
            <a:pPr>
              <a:spcAft>
                <a:spcPct val="100000"/>
              </a:spcAft>
            </a:pPr>
            <a:r>
              <a:rPr lang="en-US" sz="1400" dirty="0" smtClean="0">
                <a:latin typeface="Arial" charset="0"/>
              </a:rPr>
              <a:t>We are excited about all the things going on – the 2011 IRP is getting underway and another vote by the people is on the horizon giving us some wonderful opportunities.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5"/>
          <p:cNvSpPr>
            <a:spLocks noGrp="1"/>
          </p:cNvSpPr>
          <p:nvPr>
            <p:ph type="ftr" sz="quarter" idx="4294967295"/>
          </p:nvPr>
        </p:nvSpPr>
        <p:spPr bwMode="auto">
          <a:xfrm>
            <a:off x="0" y="8816975"/>
            <a:ext cx="3027363" cy="465138"/>
          </a:xfrm>
          <a:prstGeom prst="rect">
            <a:avLst/>
          </a:prstGeom>
          <a:noFill/>
          <a:ln>
            <a:miter lim="800000"/>
            <a:headEnd/>
            <a:tailEnd/>
          </a:ln>
        </p:spPr>
        <p:txBody>
          <a:bodyPr/>
          <a:lstStyle/>
          <a:p>
            <a:pPr defTabSz="928688"/>
            <a:endParaRPr lang="en-US" dirty="0"/>
          </a:p>
        </p:txBody>
      </p:sp>
      <p:sp>
        <p:nvSpPr>
          <p:cNvPr id="38915" name="Slide Image Placeholder 1"/>
          <p:cNvSpPr>
            <a:spLocks noGrp="1" noRot="1" noChangeAspect="1" noTextEdit="1"/>
          </p:cNvSpPr>
          <p:nvPr>
            <p:ph type="sldImg"/>
          </p:nvPr>
        </p:nvSpPr>
        <p:spPr bwMode="auto">
          <a:xfrm>
            <a:off x="1171575" y="695325"/>
            <a:ext cx="4641850" cy="3481388"/>
          </a:xfrm>
          <a:noFill/>
          <a:ln>
            <a:solidFill>
              <a:srgbClr val="000000"/>
            </a:solidFill>
            <a:miter lim="800000"/>
            <a:headEnd/>
            <a:tailEnd/>
          </a:ln>
        </p:spPr>
      </p:sp>
      <p:sp>
        <p:nvSpPr>
          <p:cNvPr id="38916" name="Notes Placeholder 2"/>
          <p:cNvSpPr>
            <a:spLocks noGrp="1"/>
          </p:cNvSpPr>
          <p:nvPr>
            <p:ph type="body" idx="1"/>
          </p:nvPr>
        </p:nvSpPr>
        <p:spPr bwMode="auto">
          <a:xfrm>
            <a:off x="698500" y="4410075"/>
            <a:ext cx="5588000" cy="4178300"/>
          </a:xfrm>
          <a:prstGeom prst="rect">
            <a:avLst/>
          </a:prstGeom>
          <a:noFill/>
          <a:ln>
            <a:miter lim="800000"/>
            <a:headEnd/>
            <a:tailEnd/>
          </a:ln>
        </p:spPr>
        <p:txBody>
          <a:bodyPr/>
          <a:lstStyle/>
          <a:p>
            <a:pPr marL="228600" indent="-228600">
              <a:spcAft>
                <a:spcPct val="100000"/>
              </a:spcAft>
            </a:pPr>
            <a:r>
              <a:rPr lang="en-US" sz="1600" b="1" dirty="0" smtClean="0">
                <a:latin typeface="Arial" charset="0"/>
              </a:rPr>
              <a:t>We are excited about all the things going on – the 2011 IRP is getting underway and another vote by the people is on the horizon.</a:t>
            </a:r>
          </a:p>
          <a:p>
            <a:pPr marL="228600" indent="-228600">
              <a:spcAft>
                <a:spcPct val="100000"/>
              </a:spcAft>
            </a:pPr>
            <a:r>
              <a:rPr lang="en-US" sz="1600" b="1" dirty="0" smtClean="0">
                <a:latin typeface="Arial" charset="0"/>
              </a:rPr>
              <a:t>Are </a:t>
            </a:r>
            <a:r>
              <a:rPr lang="en-US" sz="1600" b="1" smtClean="0">
                <a:latin typeface="Arial" charset="0"/>
              </a:rPr>
              <a:t>there questions?</a:t>
            </a:r>
          </a:p>
        </p:txBody>
      </p:sp>
      <p:sp>
        <p:nvSpPr>
          <p:cNvPr id="38917"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2950" tIns="46475" rIns="92950" bIns="46475" anchor="b"/>
          <a:lstStyle/>
          <a:p>
            <a:pPr algn="r" defTabSz="928688"/>
            <a:fld id="{1DB93D49-FC97-4E61-9CF8-A0017A135A3B}" type="slidenum">
              <a:rPr lang="en-US" sz="1200" u="none"/>
              <a:pPr algn="r" defTabSz="928688"/>
              <a:t>25</a:t>
            </a:fld>
            <a:endParaRPr lang="en-US" sz="1200" u="non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B86861C-0AB9-4B26-85B2-3556BFA88E21}" type="slidenum">
              <a:rPr lang="en-US"/>
              <a:pPr/>
              <a:t>3</a:t>
            </a:fld>
            <a:endParaRPr lang="en-US" dirty="0"/>
          </a:p>
        </p:txBody>
      </p:sp>
      <p:sp>
        <p:nvSpPr>
          <p:cNvPr id="20482" name="Rectangle 7"/>
          <p:cNvSpPr txBox="1">
            <a:spLocks noGrp="1" noChangeArrowheads="1"/>
          </p:cNvSpPr>
          <p:nvPr/>
        </p:nvSpPr>
        <p:spPr bwMode="auto">
          <a:xfrm>
            <a:off x="3957848" y="8817600"/>
            <a:ext cx="3027153" cy="466100"/>
          </a:xfrm>
          <a:prstGeom prst="rect">
            <a:avLst/>
          </a:prstGeom>
          <a:noFill/>
          <a:ln w="9525">
            <a:noFill/>
            <a:miter lim="800000"/>
            <a:headEnd/>
            <a:tailEnd/>
          </a:ln>
        </p:spPr>
        <p:txBody>
          <a:bodyPr lIns="92892" tIns="46446" rIns="92892" bIns="46446" anchor="b"/>
          <a:lstStyle/>
          <a:p>
            <a:pPr algn="r" defTabSz="929653"/>
            <a:fld id="{847A7DD9-4E09-44E2-99D6-80F0305E2CAF}" type="slidenum">
              <a:rPr lang="en-US" sz="1200" u="none">
                <a:latin typeface="Times New Roman" pitchFamily="18" charset="0"/>
              </a:rPr>
              <a:pPr algn="r" defTabSz="929653"/>
              <a:t>3</a:t>
            </a:fld>
            <a:endParaRPr lang="en-US" sz="1200" u="none" dirty="0">
              <a:latin typeface="Times New Roman" pitchFamily="18" charset="0"/>
            </a:endParaRPr>
          </a:p>
        </p:txBody>
      </p:sp>
      <p:sp>
        <p:nvSpPr>
          <p:cNvPr id="20483" name="Rectangle 2"/>
          <p:cNvSpPr>
            <a:spLocks noGrp="1" noRot="1" noChangeAspect="1" noChangeArrowheads="1" noTextEdit="1"/>
          </p:cNvSpPr>
          <p:nvPr>
            <p:ph type="sldImg"/>
          </p:nvPr>
        </p:nvSpPr>
        <p:spPr>
          <a:xfrm>
            <a:off x="712788" y="684213"/>
            <a:ext cx="5581650" cy="4186237"/>
          </a:xfrm>
          <a:ln/>
        </p:spPr>
      </p:sp>
      <p:sp>
        <p:nvSpPr>
          <p:cNvPr id="20484" name="Rectangle 3"/>
          <p:cNvSpPr>
            <a:spLocks noGrp="1" noChangeArrowheads="1"/>
          </p:cNvSpPr>
          <p:nvPr>
            <p:ph type="body" idx="1"/>
          </p:nvPr>
        </p:nvSpPr>
        <p:spPr>
          <a:xfrm>
            <a:off x="618864" y="5250016"/>
            <a:ext cx="5667317" cy="2130973"/>
          </a:xfrm>
        </p:spPr>
        <p:txBody>
          <a:bodyPr lIns="92736" tIns="46369" rIns="92736" bIns="46369"/>
          <a:lstStyle/>
          <a:p>
            <a:pPr marL="228420" indent="-228420">
              <a:tabLst>
                <a:tab pos="5972464" algn="l"/>
              </a:tabLst>
            </a:pPr>
            <a:r>
              <a:rPr lang="en-US" sz="1600" dirty="0" smtClean="0"/>
              <a:t>And here is the latest with Reauthorization.</a:t>
            </a:r>
            <a:endParaRPr lang="en-US" sz="16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B86861C-0AB9-4B26-85B2-3556BFA88E21}" type="slidenum">
              <a:rPr lang="en-US"/>
              <a:pPr/>
              <a:t>4</a:t>
            </a:fld>
            <a:endParaRPr lang="en-US" dirty="0"/>
          </a:p>
        </p:txBody>
      </p:sp>
      <p:sp>
        <p:nvSpPr>
          <p:cNvPr id="20482" name="Rectangle 7"/>
          <p:cNvSpPr txBox="1">
            <a:spLocks noGrp="1" noChangeArrowheads="1"/>
          </p:cNvSpPr>
          <p:nvPr/>
        </p:nvSpPr>
        <p:spPr bwMode="auto">
          <a:xfrm>
            <a:off x="3957848" y="8817600"/>
            <a:ext cx="3027153" cy="466100"/>
          </a:xfrm>
          <a:prstGeom prst="rect">
            <a:avLst/>
          </a:prstGeom>
          <a:noFill/>
          <a:ln w="9525">
            <a:noFill/>
            <a:miter lim="800000"/>
            <a:headEnd/>
            <a:tailEnd/>
          </a:ln>
        </p:spPr>
        <p:txBody>
          <a:bodyPr lIns="92892" tIns="46446" rIns="92892" bIns="46446" anchor="b"/>
          <a:lstStyle/>
          <a:p>
            <a:pPr algn="r" defTabSz="929653"/>
            <a:fld id="{847A7DD9-4E09-44E2-99D6-80F0305E2CAF}" type="slidenum">
              <a:rPr lang="en-US" sz="1200" u="none">
                <a:latin typeface="Times New Roman" pitchFamily="18" charset="0"/>
              </a:rPr>
              <a:pPr algn="r" defTabSz="929653"/>
              <a:t>4</a:t>
            </a:fld>
            <a:endParaRPr lang="en-US" sz="1200" u="none" dirty="0">
              <a:latin typeface="Times New Roman" pitchFamily="18" charset="0"/>
            </a:endParaRPr>
          </a:p>
        </p:txBody>
      </p:sp>
      <p:sp>
        <p:nvSpPr>
          <p:cNvPr id="20483" name="Rectangle 2"/>
          <p:cNvSpPr>
            <a:spLocks noGrp="1" noRot="1" noChangeAspect="1" noChangeArrowheads="1" noTextEdit="1"/>
          </p:cNvSpPr>
          <p:nvPr>
            <p:ph type="sldImg"/>
          </p:nvPr>
        </p:nvSpPr>
        <p:spPr>
          <a:xfrm>
            <a:off x="712788" y="684213"/>
            <a:ext cx="5581650" cy="4186237"/>
          </a:xfrm>
          <a:ln/>
        </p:spPr>
      </p:sp>
      <p:sp>
        <p:nvSpPr>
          <p:cNvPr id="20484" name="Rectangle 3"/>
          <p:cNvSpPr>
            <a:spLocks noGrp="1" noChangeArrowheads="1"/>
          </p:cNvSpPr>
          <p:nvPr>
            <p:ph type="body" idx="1"/>
          </p:nvPr>
        </p:nvSpPr>
        <p:spPr>
          <a:xfrm>
            <a:off x="618864" y="5250016"/>
            <a:ext cx="5667317" cy="2130973"/>
          </a:xfrm>
        </p:spPr>
        <p:txBody>
          <a:bodyPr lIns="92736" tIns="46369" rIns="92736" bIns="46369"/>
          <a:lstStyle/>
          <a:p>
            <a:pPr marL="228420" indent="-228420">
              <a:tabLst>
                <a:tab pos="5972464" algn="l"/>
              </a:tabLst>
            </a:pPr>
            <a:endParaRPr lang="en-US" sz="16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B86861C-0AB9-4B26-85B2-3556BFA88E21}" type="slidenum">
              <a:rPr lang="en-US"/>
              <a:pPr/>
              <a:t>5</a:t>
            </a:fld>
            <a:endParaRPr lang="en-US" dirty="0"/>
          </a:p>
        </p:txBody>
      </p:sp>
      <p:sp>
        <p:nvSpPr>
          <p:cNvPr id="20482" name="Rectangle 7"/>
          <p:cNvSpPr txBox="1">
            <a:spLocks noGrp="1" noChangeArrowheads="1"/>
          </p:cNvSpPr>
          <p:nvPr/>
        </p:nvSpPr>
        <p:spPr bwMode="auto">
          <a:xfrm>
            <a:off x="3957848" y="8817600"/>
            <a:ext cx="3027153" cy="466100"/>
          </a:xfrm>
          <a:prstGeom prst="rect">
            <a:avLst/>
          </a:prstGeom>
          <a:noFill/>
          <a:ln w="9525">
            <a:noFill/>
            <a:miter lim="800000"/>
            <a:headEnd/>
            <a:tailEnd/>
          </a:ln>
        </p:spPr>
        <p:txBody>
          <a:bodyPr lIns="92892" tIns="46446" rIns="92892" bIns="46446" anchor="b"/>
          <a:lstStyle/>
          <a:p>
            <a:pPr algn="r" defTabSz="929653"/>
            <a:fld id="{847A7DD9-4E09-44E2-99D6-80F0305E2CAF}" type="slidenum">
              <a:rPr lang="en-US" sz="1200" u="none">
                <a:latin typeface="Times New Roman" pitchFamily="18" charset="0"/>
              </a:rPr>
              <a:pPr algn="r" defTabSz="929653"/>
              <a:t>5</a:t>
            </a:fld>
            <a:endParaRPr lang="en-US" sz="1200" u="none" dirty="0">
              <a:latin typeface="Times New Roman" pitchFamily="18" charset="0"/>
            </a:endParaRPr>
          </a:p>
        </p:txBody>
      </p:sp>
      <p:sp>
        <p:nvSpPr>
          <p:cNvPr id="20483" name="Rectangle 2"/>
          <p:cNvSpPr>
            <a:spLocks noGrp="1" noRot="1" noChangeAspect="1" noChangeArrowheads="1" noTextEdit="1"/>
          </p:cNvSpPr>
          <p:nvPr>
            <p:ph type="sldImg"/>
          </p:nvPr>
        </p:nvSpPr>
        <p:spPr>
          <a:xfrm>
            <a:off x="712788" y="684213"/>
            <a:ext cx="5581650" cy="4186237"/>
          </a:xfrm>
          <a:ln/>
        </p:spPr>
      </p:sp>
      <p:sp>
        <p:nvSpPr>
          <p:cNvPr id="20484" name="Rectangle 3"/>
          <p:cNvSpPr>
            <a:spLocks noGrp="1" noChangeArrowheads="1"/>
          </p:cNvSpPr>
          <p:nvPr>
            <p:ph type="body" idx="1"/>
          </p:nvPr>
        </p:nvSpPr>
        <p:spPr>
          <a:xfrm>
            <a:off x="618864" y="5250016"/>
            <a:ext cx="5667317" cy="2130973"/>
          </a:xfrm>
        </p:spPr>
        <p:txBody>
          <a:bodyPr lIns="92736" tIns="46369" rIns="92736" bIns="46369"/>
          <a:lstStyle/>
          <a:p>
            <a:pPr marL="228420" indent="-228420">
              <a:tabLst>
                <a:tab pos="5972464" algn="l"/>
              </a:tabLst>
            </a:pPr>
            <a:endParaRPr lang="en-US" sz="16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B86861C-0AB9-4B26-85B2-3556BFA88E21}" type="slidenum">
              <a:rPr lang="en-US"/>
              <a:pPr/>
              <a:t>6</a:t>
            </a:fld>
            <a:endParaRPr lang="en-US" dirty="0"/>
          </a:p>
        </p:txBody>
      </p:sp>
      <p:sp>
        <p:nvSpPr>
          <p:cNvPr id="20482" name="Rectangle 7"/>
          <p:cNvSpPr txBox="1">
            <a:spLocks noGrp="1" noChangeArrowheads="1"/>
          </p:cNvSpPr>
          <p:nvPr/>
        </p:nvSpPr>
        <p:spPr bwMode="auto">
          <a:xfrm>
            <a:off x="3957848" y="8817600"/>
            <a:ext cx="3027153" cy="466100"/>
          </a:xfrm>
          <a:prstGeom prst="rect">
            <a:avLst/>
          </a:prstGeom>
          <a:noFill/>
          <a:ln w="9525">
            <a:noFill/>
            <a:miter lim="800000"/>
            <a:headEnd/>
            <a:tailEnd/>
          </a:ln>
        </p:spPr>
        <p:txBody>
          <a:bodyPr lIns="92892" tIns="46446" rIns="92892" bIns="46446" anchor="b"/>
          <a:lstStyle/>
          <a:p>
            <a:pPr algn="r" defTabSz="929653"/>
            <a:fld id="{847A7DD9-4E09-44E2-99D6-80F0305E2CAF}" type="slidenum">
              <a:rPr lang="en-US" sz="1200" u="none">
                <a:latin typeface="Times New Roman" pitchFamily="18" charset="0"/>
              </a:rPr>
              <a:pPr algn="r" defTabSz="929653"/>
              <a:t>6</a:t>
            </a:fld>
            <a:endParaRPr lang="en-US" sz="1200" u="none" dirty="0">
              <a:latin typeface="Times New Roman" pitchFamily="18" charset="0"/>
            </a:endParaRPr>
          </a:p>
        </p:txBody>
      </p:sp>
      <p:sp>
        <p:nvSpPr>
          <p:cNvPr id="20483" name="Rectangle 2"/>
          <p:cNvSpPr>
            <a:spLocks noGrp="1" noRot="1" noChangeAspect="1" noChangeArrowheads="1" noTextEdit="1"/>
          </p:cNvSpPr>
          <p:nvPr>
            <p:ph type="sldImg"/>
          </p:nvPr>
        </p:nvSpPr>
        <p:spPr>
          <a:xfrm>
            <a:off x="712788" y="684213"/>
            <a:ext cx="5581650" cy="4186237"/>
          </a:xfrm>
          <a:ln/>
        </p:spPr>
      </p:sp>
      <p:sp>
        <p:nvSpPr>
          <p:cNvPr id="20484" name="Rectangle 3"/>
          <p:cNvSpPr>
            <a:spLocks noGrp="1" noChangeArrowheads="1"/>
          </p:cNvSpPr>
          <p:nvPr>
            <p:ph type="body" idx="1"/>
          </p:nvPr>
        </p:nvSpPr>
        <p:spPr>
          <a:xfrm>
            <a:off x="596900" y="5251450"/>
            <a:ext cx="5667317" cy="2130973"/>
          </a:xfrm>
        </p:spPr>
        <p:txBody>
          <a:bodyPr lIns="92736" tIns="46369" rIns="92736" bIns="46369"/>
          <a:lstStyle/>
          <a:p>
            <a:pPr marL="228420" indent="-228420">
              <a:tabLst>
                <a:tab pos="5972464" algn="l"/>
              </a:tabLst>
            </a:pPr>
            <a:endParaRPr lang="en-US" sz="16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cs typeface="Arial" pitchFamily="34" charset="0"/>
              </a:rPr>
              <a:t>Once again the Arkansas voters have overwhelmingly supported the passage of an Interstate Rehabilitation Program.</a:t>
            </a:r>
          </a:p>
          <a:p>
            <a:endParaRPr lang="en-US" sz="1600" dirty="0" smtClean="0">
              <a:cs typeface="Arial" pitchFamily="34" charset="0"/>
            </a:endParaRPr>
          </a:p>
          <a:p>
            <a:r>
              <a:rPr lang="en-US" sz="1600" dirty="0" smtClean="0">
                <a:cs typeface="Arial" pitchFamily="34" charset="0"/>
              </a:rPr>
              <a:t>Here is a brief capsule of the 2011 version.</a:t>
            </a:r>
            <a:endParaRPr lang="en-US" sz="1600" dirty="0">
              <a:cs typeface="Arial" pitchFamily="34" charset="0"/>
            </a:endParaRPr>
          </a:p>
        </p:txBody>
      </p:sp>
      <p:sp>
        <p:nvSpPr>
          <p:cNvPr id="4" name="Slide Number Placeholder 3"/>
          <p:cNvSpPr>
            <a:spLocks noGrp="1"/>
          </p:cNvSpPr>
          <p:nvPr>
            <p:ph type="sldNum" sz="quarter" idx="10"/>
          </p:nvPr>
        </p:nvSpPr>
        <p:spPr/>
        <p:txBody>
          <a:bodyPr/>
          <a:lstStyle/>
          <a:p>
            <a:fld id="{01BA5D61-A487-4DC0-9C10-E8E97E849E1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374650"/>
            <a:ext cx="3997325" cy="2998788"/>
          </a:xfrm>
        </p:spPr>
      </p:sp>
      <p:sp>
        <p:nvSpPr>
          <p:cNvPr id="3" name="Notes Placeholder 2"/>
          <p:cNvSpPr>
            <a:spLocks noGrp="1"/>
          </p:cNvSpPr>
          <p:nvPr>
            <p:ph type="body" idx="1"/>
          </p:nvPr>
        </p:nvSpPr>
        <p:spPr>
          <a:xfrm>
            <a:off x="215900" y="3575050"/>
            <a:ext cx="6286179" cy="5469892"/>
          </a:xfrm>
        </p:spPr>
        <p:txBody>
          <a:bodyPr>
            <a:normAutofit/>
          </a:bodyPr>
          <a:lstStyle/>
          <a:p>
            <a:r>
              <a:rPr lang="en-US" sz="1600" dirty="0" smtClean="0">
                <a:latin typeface="Arial" pitchFamily="34" charset="0"/>
                <a:cs typeface="Arial" pitchFamily="34" charset="0"/>
              </a:rPr>
              <a:t>We do about $350-$400 Million per year in construction contracts. </a:t>
            </a:r>
          </a:p>
          <a:p>
            <a:endParaRPr lang="en-US" sz="1600" dirty="0">
              <a:latin typeface="Arial" pitchFamily="34" charset="0"/>
              <a:cs typeface="Arial" pitchFamily="34" charset="0"/>
            </a:endParaRPr>
          </a:p>
          <a:p>
            <a:r>
              <a:rPr lang="en-US" sz="1600" dirty="0" smtClean="0">
                <a:latin typeface="Arial" pitchFamily="34" charset="0"/>
                <a:cs typeface="Arial" pitchFamily="34" charset="0"/>
              </a:rPr>
              <a:t>But just as we did for the 1999 IRP, we’re going to rely on consultants to assist us with some of the extra design work.  Our current staff can handle some of the work, but rather than hire more permanent staff that we won’t need for the long term, we will utilize consultants.</a:t>
            </a:r>
          </a:p>
          <a:p>
            <a:endParaRPr lang="en-US" sz="1600" dirty="0">
              <a:latin typeface="Arial" pitchFamily="34" charset="0"/>
              <a:cs typeface="Arial" pitchFamily="34" charset="0"/>
            </a:endParaRPr>
          </a:p>
          <a:p>
            <a:r>
              <a:rPr lang="en-US" sz="1600" dirty="0" smtClean="0">
                <a:latin typeface="Arial" pitchFamily="34" charset="0"/>
                <a:cs typeface="Arial" pitchFamily="34" charset="0"/>
              </a:rPr>
              <a:t>To </a:t>
            </a:r>
            <a:r>
              <a:rPr lang="en-US" sz="1600" dirty="0" smtClean="0">
                <a:cs typeface="Arial" pitchFamily="34" charset="0"/>
              </a:rPr>
              <a:t>get</a:t>
            </a:r>
            <a:r>
              <a:rPr lang="en-US" sz="1600" dirty="0" smtClean="0">
                <a:latin typeface="Arial" pitchFamily="34" charset="0"/>
                <a:cs typeface="Arial" pitchFamily="34" charset="0"/>
              </a:rPr>
              <a:t> ready the Commission authorized </a:t>
            </a:r>
            <a:r>
              <a:rPr lang="en-US" sz="1600" dirty="0" smtClean="0">
                <a:cs typeface="Arial" pitchFamily="34" charset="0"/>
              </a:rPr>
              <a:t>us to</a:t>
            </a:r>
            <a:r>
              <a:rPr lang="en-US" sz="1600" dirty="0" smtClean="0">
                <a:latin typeface="Arial" pitchFamily="34" charset="0"/>
                <a:cs typeface="Arial" pitchFamily="34" charset="0"/>
              </a:rPr>
              <a:t> seek RFPs from possible on-call consultants.   </a:t>
            </a:r>
            <a:r>
              <a:rPr lang="en-US" sz="1600" dirty="0" smtClean="0">
                <a:cs typeface="Arial" pitchFamily="34" charset="0"/>
              </a:rPr>
              <a:t>In </a:t>
            </a:r>
            <a:r>
              <a:rPr lang="en-US" sz="1600" dirty="0" smtClean="0">
                <a:latin typeface="Arial" pitchFamily="34" charset="0"/>
                <a:cs typeface="Arial" pitchFamily="34" charset="0"/>
              </a:rPr>
              <a:t>July we began negotiations with 10 consulting firms for project development services and we are already assigning projects.</a:t>
            </a:r>
          </a:p>
          <a:p>
            <a:endParaRPr lang="en-US" sz="1600" dirty="0">
              <a:latin typeface="Arial" pitchFamily="34" charset="0"/>
              <a:cs typeface="Arial" pitchFamily="34" charset="0"/>
            </a:endParaRPr>
          </a:p>
          <a:p>
            <a:r>
              <a:rPr lang="en-US" sz="1600" dirty="0" smtClean="0">
                <a:cs typeface="Arial" pitchFamily="34" charset="0"/>
              </a:rPr>
              <a:t>It is </a:t>
            </a:r>
            <a:r>
              <a:rPr lang="en-US" sz="1600" dirty="0" smtClean="0">
                <a:latin typeface="Arial" pitchFamily="34" charset="0"/>
                <a:cs typeface="Arial" pitchFamily="34" charset="0"/>
              </a:rPr>
              <a:t>up to the Financial Advisor to ultimately determine the timeframe for the plan, but our goal is to be ready to award contracts in late 2012</a:t>
            </a:r>
            <a:r>
              <a:rPr lang="en-US" dirty="0" smtClean="0">
                <a:latin typeface="Arial" pitchFamily="34" charset="0"/>
                <a:cs typeface="Arial" pitchFamily="34" charset="0"/>
              </a:rPr>
              <a:t>.</a:t>
            </a:r>
          </a:p>
        </p:txBody>
      </p:sp>
      <p:sp>
        <p:nvSpPr>
          <p:cNvPr id="4" name="Slide Number Placeholder 3"/>
          <p:cNvSpPr>
            <a:spLocks noGrp="1"/>
          </p:cNvSpPr>
          <p:nvPr>
            <p:ph type="sldNum" sz="quarter" idx="10"/>
          </p:nvPr>
        </p:nvSpPr>
        <p:spPr/>
        <p:txBody>
          <a:bodyPr/>
          <a:lstStyle/>
          <a:p>
            <a:fld id="{01BA5D61-A487-4DC0-9C10-E8E97E849E1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374650"/>
            <a:ext cx="4302125" cy="3227388"/>
          </a:xfrm>
        </p:spPr>
      </p:sp>
      <p:sp>
        <p:nvSpPr>
          <p:cNvPr id="3" name="Notes Placeholder 2"/>
          <p:cNvSpPr>
            <a:spLocks noGrp="1"/>
          </p:cNvSpPr>
          <p:nvPr>
            <p:ph type="body" idx="1"/>
          </p:nvPr>
        </p:nvSpPr>
        <p:spPr>
          <a:xfrm>
            <a:off x="698500" y="4409758"/>
            <a:ext cx="5588000" cy="4499292"/>
          </a:xfrm>
        </p:spPr>
        <p:txBody>
          <a:bodyPr>
            <a:normAutofit/>
          </a:bodyPr>
          <a:lstStyle/>
          <a:p>
            <a:r>
              <a:rPr lang="en-US" sz="1600" dirty="0" smtClean="0">
                <a:latin typeface="Arial" pitchFamily="34" charset="0"/>
                <a:cs typeface="Arial" pitchFamily="34" charset="0"/>
              </a:rPr>
              <a:t>This is a list of the types of work to be done.</a:t>
            </a: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How to schedule each job is very important:</a:t>
            </a:r>
          </a:p>
          <a:p>
            <a:endParaRPr lang="en-US" sz="1600" dirty="0" smtClean="0">
              <a:latin typeface="Arial" pitchFamily="34" charset="0"/>
              <a:cs typeface="Arial" pitchFamily="34" charset="0"/>
            </a:endParaRPr>
          </a:p>
          <a:p>
            <a:pPr marL="228568" indent="-228568">
              <a:buAutoNum type="arabicPeriod"/>
            </a:pPr>
            <a:r>
              <a:rPr lang="en-US" sz="1600" dirty="0" smtClean="0">
                <a:latin typeface="Arial" pitchFamily="34" charset="0"/>
                <a:cs typeface="Arial" pitchFamily="34" charset="0"/>
              </a:rPr>
              <a:t>Obviously, the condition of the roadway is one factor in determining the timing of a project.  We have some sections that need work sooner rather than later. </a:t>
            </a:r>
          </a:p>
          <a:p>
            <a:pPr marL="228568" indent="-228568">
              <a:buAutoNum type="arabicPeriod"/>
            </a:pPr>
            <a:r>
              <a:rPr lang="en-US" sz="1600" dirty="0" smtClean="0">
                <a:latin typeface="Arial" pitchFamily="34" charset="0"/>
                <a:cs typeface="Arial" pitchFamily="34" charset="0"/>
              </a:rPr>
              <a:t>The time it’s going to take to develop the plans is another factor. </a:t>
            </a:r>
          </a:p>
          <a:p>
            <a:pPr marL="228568" indent="-228568">
              <a:buAutoNum type="arabicPeriod"/>
            </a:pPr>
            <a:r>
              <a:rPr lang="en-US" sz="1600" dirty="0" smtClean="0">
                <a:latin typeface="Arial" pitchFamily="34" charset="0"/>
                <a:cs typeface="Arial" pitchFamily="34" charset="0"/>
              </a:rPr>
              <a:t>And finally, the findings of the Financial Advisor is essential. </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1BA5D61-A487-4DC0-9C10-E8E97E849E1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C31764-32AE-4B5F-898C-4D3FB3329F5A}" type="slidenum">
              <a:rPr lang="en-US"/>
              <a:pPr>
                <a:defRPr/>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6C5A2C-D4C7-4CA7-BCF1-A21D601909D6}" type="slidenum">
              <a:rPr lang="en-US"/>
              <a:pPr>
                <a:defRPr/>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2BB829-EF79-427E-8557-9CD6578ED7CB}" type="slidenum">
              <a:rPr lang="en-US"/>
              <a:pPr>
                <a:defRPr/>
              </a:pPr>
              <a:t>‹#›</a:t>
            </a:fld>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5868198-1E83-4060-82C3-2715353A2E61}" type="slidenum">
              <a:rPr lang="en-US"/>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1DF1BD-BF41-47E2-8727-DC5DD38D3440}"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5CE265-8FE7-4E9D-B307-BF06B59B6DBC}" type="slidenum">
              <a:rPr lang="en-US"/>
              <a:pPr>
                <a:defRPr/>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68567D-F033-45FA-8EA2-9B2236D0BB0F}"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7C9BA3-784B-48F5-AE17-249250515BA0}" type="slidenum">
              <a:rPr lang="en-US"/>
              <a:pPr>
                <a:defRPr/>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2CE7A8D-7EE3-4855-8311-57EF085C3C19}"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7B1B59-DF48-4BE9-BD56-9A24D26612A7}"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004321-82FB-4E9D-8DAD-37FE87014EAF}"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A0E96D-254C-4EF1-A13B-3CE0BA5076E9}"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u="none" smtClean="0">
                <a:effectLst/>
              </a:defRPr>
            </a:lvl1pPr>
          </a:lstStyle>
          <a:p>
            <a:pPr>
              <a:defRPr/>
            </a:pPr>
            <a:endParaRPr lang="en-US"/>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u="none" smtClean="0">
                <a:effectLst/>
              </a:defRPr>
            </a:lvl1pPr>
          </a:lstStyle>
          <a:p>
            <a:pPr>
              <a:defRPr/>
            </a:pPr>
            <a:endParaRPr lang="en-US"/>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u="none" smtClean="0">
                <a:effectLst/>
              </a:defRPr>
            </a:lvl1pPr>
          </a:lstStyle>
          <a:p>
            <a:pPr>
              <a:defRPr/>
            </a:pPr>
            <a:fld id="{004B26BB-B8ED-41A7-AC13-5145D76171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ext Box 2"/>
          <p:cNvSpPr txBox="1">
            <a:spLocks noChangeArrowheads="1"/>
          </p:cNvSpPr>
          <p:nvPr/>
        </p:nvSpPr>
        <p:spPr bwMode="auto">
          <a:xfrm>
            <a:off x="4419600" y="304800"/>
            <a:ext cx="4572000" cy="1815882"/>
          </a:xfrm>
          <a:prstGeom prst="rect">
            <a:avLst/>
          </a:prstGeom>
          <a:noFill/>
          <a:ln w="9525">
            <a:noFill/>
            <a:miter lim="800000"/>
            <a:headEnd/>
            <a:tailEnd/>
          </a:ln>
          <a:effectLst/>
        </p:spPr>
        <p:txBody>
          <a:bodyPr>
            <a:spAutoFit/>
          </a:bodyPr>
          <a:lstStyle/>
          <a:p>
            <a:pPr algn="ctr">
              <a:spcBef>
                <a:spcPct val="50000"/>
              </a:spcBef>
            </a:pPr>
            <a:r>
              <a:rPr lang="en-US" sz="2800" u="none" dirty="0">
                <a:effectLst/>
              </a:rPr>
              <a:t>ARKANSAS STATE HIGHWAY AND TRANSPORTATION DEPARTMENT</a:t>
            </a:r>
          </a:p>
        </p:txBody>
      </p:sp>
      <p:sp>
        <p:nvSpPr>
          <p:cNvPr id="237571" name="Text Box 3"/>
          <p:cNvSpPr txBox="1">
            <a:spLocks noChangeArrowheads="1"/>
          </p:cNvSpPr>
          <p:nvPr/>
        </p:nvSpPr>
        <p:spPr bwMode="auto">
          <a:xfrm>
            <a:off x="4227270" y="5105400"/>
            <a:ext cx="4659674" cy="1384995"/>
          </a:xfrm>
          <a:prstGeom prst="rect">
            <a:avLst/>
          </a:prstGeom>
          <a:noFill/>
          <a:ln w="9525">
            <a:noFill/>
            <a:miter lim="800000"/>
            <a:headEnd/>
            <a:tailEnd/>
          </a:ln>
          <a:effectLst/>
        </p:spPr>
        <p:txBody>
          <a:bodyPr wrap="none">
            <a:spAutoFit/>
          </a:bodyPr>
          <a:lstStyle/>
          <a:p>
            <a:pPr algn="ctr"/>
            <a:r>
              <a:rPr lang="en-US" sz="2800" u="none" dirty="0" smtClean="0"/>
              <a:t>Transportation Committee</a:t>
            </a:r>
          </a:p>
          <a:p>
            <a:pPr algn="ctr"/>
            <a:r>
              <a:rPr lang="en-US" sz="2800" u="none" dirty="0" smtClean="0">
                <a:effectLst/>
              </a:rPr>
              <a:t>Meeting</a:t>
            </a:r>
            <a:endParaRPr lang="en-US" sz="2800" u="none" dirty="0">
              <a:effectLst/>
            </a:endParaRPr>
          </a:p>
          <a:p>
            <a:pPr algn="ctr"/>
            <a:r>
              <a:rPr lang="en-US" sz="2800" u="none" dirty="0">
                <a:effectLst/>
              </a:rPr>
              <a:t>January </a:t>
            </a:r>
            <a:r>
              <a:rPr lang="en-US" sz="2800" u="none" dirty="0" smtClean="0"/>
              <a:t>26</a:t>
            </a:r>
            <a:r>
              <a:rPr lang="en-US" sz="2800" u="none" dirty="0" smtClean="0">
                <a:effectLst/>
              </a:rPr>
              <a:t>, 2012</a:t>
            </a:r>
            <a:endParaRPr lang="en-US" sz="2800" u="none" dirty="0">
              <a:effectLst/>
            </a:endParaRPr>
          </a:p>
        </p:txBody>
      </p:sp>
      <p:pic>
        <p:nvPicPr>
          <p:cNvPr id="237572" name="Picture 4" descr="rub_shows 4 layers of overlay"/>
          <p:cNvPicPr>
            <a:picLocks noChangeAspect="1" noChangeArrowheads="1"/>
          </p:cNvPicPr>
          <p:nvPr/>
        </p:nvPicPr>
        <p:blipFill>
          <a:blip r:embed="rId3" cstate="print"/>
          <a:srcRect/>
          <a:stretch>
            <a:fillRect/>
          </a:stretch>
        </p:blipFill>
        <p:spPr bwMode="auto">
          <a:xfrm>
            <a:off x="228600" y="381000"/>
            <a:ext cx="3301765" cy="2362200"/>
          </a:xfrm>
          <a:prstGeom prst="rect">
            <a:avLst/>
          </a:prstGeom>
          <a:noFill/>
          <a:ln w="19050">
            <a:solidFill>
              <a:schemeClr val="tx1"/>
            </a:solidFill>
            <a:miter lim="800000"/>
            <a:headEnd/>
            <a:tailEnd/>
          </a:ln>
        </p:spPr>
      </p:pic>
      <p:pic>
        <p:nvPicPr>
          <p:cNvPr id="237581" name="Picture 13"/>
          <p:cNvPicPr>
            <a:picLocks noChangeAspect="1" noChangeArrowheads="1"/>
          </p:cNvPicPr>
          <p:nvPr/>
        </p:nvPicPr>
        <p:blipFill>
          <a:blip r:embed="rId4" cstate="print"/>
          <a:srcRect/>
          <a:stretch>
            <a:fillRect/>
          </a:stretch>
        </p:blipFill>
        <p:spPr bwMode="auto">
          <a:xfrm>
            <a:off x="5562600" y="2362200"/>
            <a:ext cx="2201863" cy="2286000"/>
          </a:xfrm>
          <a:prstGeom prst="rect">
            <a:avLst/>
          </a:prstGeom>
          <a:noFill/>
          <a:ln w="9525">
            <a:noFill/>
            <a:miter lim="800000"/>
            <a:headEnd/>
            <a:tailEnd/>
          </a:ln>
          <a:effectLst/>
        </p:spPr>
      </p:pic>
      <p:pic>
        <p:nvPicPr>
          <p:cNvPr id="16" name="Picture 15" descr="DSC_2595.JPG"/>
          <p:cNvPicPr>
            <a:picLocks noChangeAspect="1"/>
          </p:cNvPicPr>
          <p:nvPr/>
        </p:nvPicPr>
        <p:blipFill>
          <a:blip r:embed="rId5" cstate="print"/>
          <a:stretch>
            <a:fillRect/>
          </a:stretch>
        </p:blipFill>
        <p:spPr>
          <a:xfrm>
            <a:off x="304800" y="4343400"/>
            <a:ext cx="3429000" cy="2277470"/>
          </a:xfrm>
          <a:prstGeom prst="rect">
            <a:avLst/>
          </a:prstGeom>
          <a:ln w="19050">
            <a:solidFill>
              <a:schemeClr val="tx1"/>
            </a:solidFill>
          </a:ln>
        </p:spPr>
      </p:pic>
      <p:pic>
        <p:nvPicPr>
          <p:cNvPr id="14" name="Picture 13" descr="DSC_8299.JPG"/>
          <p:cNvPicPr>
            <a:picLocks noChangeAspect="1"/>
          </p:cNvPicPr>
          <p:nvPr/>
        </p:nvPicPr>
        <p:blipFill>
          <a:blip r:embed="rId6" cstate="print"/>
          <a:stretch>
            <a:fillRect/>
          </a:stretch>
        </p:blipFill>
        <p:spPr>
          <a:xfrm>
            <a:off x="1066800" y="2209800"/>
            <a:ext cx="3698696" cy="2456597"/>
          </a:xfrm>
          <a:prstGeom prst="rect">
            <a:avLst/>
          </a:prstGeom>
          <a:ln w="19050">
            <a:solidFill>
              <a:schemeClr val="tx1"/>
            </a:solidFill>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1341438"/>
          </a:xfrm>
          <a:ln w="57150" cmpd="thinThick">
            <a:solidFill>
              <a:schemeClr val="tx1"/>
            </a:solidFill>
          </a:ln>
        </p:spPr>
        <p:txBody>
          <a:bodyPr>
            <a:noAutofit/>
          </a:bodyPr>
          <a:lstStyle/>
          <a:p>
            <a:r>
              <a:rPr lang="en-US" sz="4000" b="1" dirty="0" smtClean="0">
                <a:solidFill>
                  <a:schemeClr val="tx1"/>
                </a:solidFill>
              </a:rPr>
              <a:t>2011 Interstate Rehabilitation</a:t>
            </a:r>
            <a:br>
              <a:rPr lang="en-US" sz="4000" b="1" dirty="0" smtClean="0">
                <a:solidFill>
                  <a:schemeClr val="tx1"/>
                </a:solidFill>
              </a:rPr>
            </a:br>
            <a:r>
              <a:rPr lang="en-US" sz="4000" b="1" dirty="0" smtClean="0">
                <a:solidFill>
                  <a:schemeClr val="tx1"/>
                </a:solidFill>
              </a:rPr>
              <a:t>Program Map</a:t>
            </a:r>
            <a:endParaRPr lang="en-US" sz="4000" b="1" dirty="0">
              <a:solidFill>
                <a:schemeClr val="tx1"/>
              </a:solidFill>
            </a:endParaRPr>
          </a:p>
        </p:txBody>
      </p:sp>
      <p:pic>
        <p:nvPicPr>
          <p:cNvPr id="3" name="Content Placeholder 4" descr="PressRelease_ BOND_Oct31_2011.jpg"/>
          <p:cNvPicPr>
            <a:picLocks noChangeAspect="1"/>
          </p:cNvPicPr>
          <p:nvPr/>
        </p:nvPicPr>
        <p:blipFill>
          <a:blip r:embed="rId3" cstate="print"/>
          <a:srcRect/>
          <a:stretch>
            <a:fillRect/>
          </a:stretch>
        </p:blipFill>
        <p:spPr bwMode="auto">
          <a:xfrm>
            <a:off x="609600" y="1600200"/>
            <a:ext cx="7915656" cy="5120640"/>
          </a:xfrm>
          <a:prstGeom prst="rect">
            <a:avLst/>
          </a:prstGeom>
          <a:noFill/>
          <a:ln w="28575">
            <a:solidFill>
              <a:schemeClr val="bg2"/>
            </a:solid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ChangeArrowheads="1"/>
          </p:cNvSpPr>
          <p:nvPr/>
        </p:nvSpPr>
        <p:spPr bwMode="auto">
          <a:xfrm>
            <a:off x="0" y="304800"/>
            <a:ext cx="9144000" cy="609600"/>
          </a:xfrm>
          <a:prstGeom prst="rect">
            <a:avLst/>
          </a:prstGeom>
          <a:noFill/>
          <a:ln w="9525">
            <a:noFill/>
            <a:miter lim="800000"/>
            <a:headEnd/>
            <a:tailEnd/>
          </a:ln>
        </p:spPr>
        <p:txBody>
          <a:bodyPr lIns="92075" tIns="46038" rIns="92075" bIns="46038" anchor="ctr"/>
          <a:lstStyle/>
          <a:p>
            <a:pPr algn="ctr"/>
            <a:r>
              <a:rPr lang="en-US" sz="3600" b="1" u="sng" dirty="0"/>
              <a:t>INTERSTATE CONDITION</a:t>
            </a:r>
          </a:p>
        </p:txBody>
      </p:sp>
      <p:pic>
        <p:nvPicPr>
          <p:cNvPr id="1026" name="Picture 2"/>
          <p:cNvPicPr>
            <a:picLocks noChangeAspect="1" noChangeArrowheads="1"/>
          </p:cNvPicPr>
          <p:nvPr/>
        </p:nvPicPr>
        <p:blipFill>
          <a:blip r:embed="rId3" cstate="print"/>
          <a:srcRect/>
          <a:stretch>
            <a:fillRect/>
          </a:stretch>
        </p:blipFill>
        <p:spPr bwMode="auto">
          <a:xfrm>
            <a:off x="0" y="1219200"/>
            <a:ext cx="9155113" cy="4876800"/>
          </a:xfrm>
          <a:prstGeom prst="rect">
            <a:avLst/>
          </a:prstGeom>
          <a:noFill/>
          <a:ln w="9525">
            <a:noFill/>
            <a:miter lim="800000"/>
            <a:headEnd/>
            <a:tailEnd/>
          </a:ln>
        </p:spPr>
      </p:pic>
    </p:spTree>
  </p:cSld>
  <p:clrMapOvr>
    <a:masterClrMapping/>
  </p:clrMapOvr>
  <p:transition spd="slow" advClick="0">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annualreport2009construction2.JPG"/>
          <p:cNvPicPr>
            <a:picLocks noChangeAspect="1"/>
          </p:cNvPicPr>
          <p:nvPr/>
        </p:nvPicPr>
        <p:blipFill>
          <a:blip r:embed="rId3" cstate="print"/>
          <a:srcRect/>
          <a:stretch>
            <a:fillRect/>
          </a:stretch>
        </p:blipFill>
        <p:spPr bwMode="auto">
          <a:xfrm>
            <a:off x="3048000" y="3962400"/>
            <a:ext cx="2946400" cy="2209800"/>
          </a:xfrm>
          <a:prstGeom prst="rect">
            <a:avLst/>
          </a:prstGeom>
          <a:noFill/>
          <a:ln w="19050">
            <a:solidFill>
              <a:schemeClr val="tx1"/>
            </a:solidFill>
            <a:miter lim="800000"/>
            <a:headEnd/>
            <a:tailEnd/>
          </a:ln>
        </p:spPr>
      </p:pic>
      <p:sp>
        <p:nvSpPr>
          <p:cNvPr id="8195" name="TextBox 5"/>
          <p:cNvSpPr txBox="1">
            <a:spLocks noChangeArrowheads="1"/>
          </p:cNvSpPr>
          <p:nvPr/>
        </p:nvSpPr>
        <p:spPr bwMode="auto">
          <a:xfrm>
            <a:off x="1295400" y="1781175"/>
            <a:ext cx="7162800" cy="1800225"/>
          </a:xfrm>
          <a:prstGeom prst="rect">
            <a:avLst/>
          </a:prstGeom>
          <a:noFill/>
          <a:ln w="9525">
            <a:noFill/>
            <a:miter lim="800000"/>
            <a:headEnd/>
            <a:tailEnd/>
          </a:ln>
        </p:spPr>
        <p:txBody>
          <a:bodyPr>
            <a:spAutoFit/>
          </a:bodyPr>
          <a:lstStyle/>
          <a:p>
            <a:pPr>
              <a:spcAft>
                <a:spcPts val="600"/>
              </a:spcAft>
              <a:buFont typeface="Arial" charset="0"/>
              <a:buChar char="•"/>
            </a:pPr>
            <a:r>
              <a:rPr lang="en-US" sz="2400" u="none">
                <a:cs typeface="Arial" charset="0"/>
              </a:rPr>
              <a:t>  November 6, 2012 election ballot</a:t>
            </a:r>
          </a:p>
          <a:p>
            <a:pPr>
              <a:spcAft>
                <a:spcPts val="600"/>
              </a:spcAft>
              <a:buFont typeface="Arial" charset="0"/>
              <a:buChar char="•"/>
            </a:pPr>
            <a:r>
              <a:rPr lang="en-US" sz="2400" u="none">
                <a:cs typeface="Arial" charset="0"/>
              </a:rPr>
              <a:t>  Temporary Increase</a:t>
            </a:r>
          </a:p>
          <a:p>
            <a:pPr>
              <a:spcAft>
                <a:spcPts val="600"/>
              </a:spcAft>
              <a:buFont typeface="Arial" charset="0"/>
              <a:buChar char="•"/>
            </a:pPr>
            <a:r>
              <a:rPr lang="en-US" sz="2400" u="none">
                <a:cs typeface="Arial" charset="0"/>
              </a:rPr>
              <a:t>  $230m annually ($160m/$35m/$35m)</a:t>
            </a:r>
          </a:p>
          <a:p>
            <a:pPr>
              <a:spcAft>
                <a:spcPts val="600"/>
              </a:spcAft>
              <a:buFont typeface="Arial" charset="0"/>
              <a:buChar char="•"/>
            </a:pPr>
            <a:r>
              <a:rPr lang="en-US" sz="2400" u="none">
                <a:cs typeface="Arial" charset="0"/>
              </a:rPr>
              <a:t>  State Aid Street Fund for City Streets</a:t>
            </a:r>
          </a:p>
        </p:txBody>
      </p:sp>
      <p:pic>
        <p:nvPicPr>
          <p:cNvPr id="8196" name="Picture 5" descr="BaseCourse"/>
          <p:cNvPicPr>
            <a:picLocks noChangeAspect="1" noChangeArrowheads="1"/>
          </p:cNvPicPr>
          <p:nvPr/>
        </p:nvPicPr>
        <p:blipFill>
          <a:blip r:embed="rId4" cstate="print"/>
          <a:srcRect/>
          <a:stretch>
            <a:fillRect/>
          </a:stretch>
        </p:blipFill>
        <p:spPr bwMode="auto">
          <a:xfrm>
            <a:off x="6248400" y="4270375"/>
            <a:ext cx="2514600" cy="1673225"/>
          </a:xfrm>
          <a:prstGeom prst="rect">
            <a:avLst/>
          </a:prstGeom>
          <a:noFill/>
          <a:ln w="19050">
            <a:solidFill>
              <a:schemeClr val="tx1"/>
            </a:solidFill>
            <a:miter lim="800000"/>
            <a:headEnd/>
            <a:tailEnd/>
          </a:ln>
        </p:spPr>
      </p:pic>
      <p:pic>
        <p:nvPicPr>
          <p:cNvPr id="8197" name="Picture 9" descr="DSC_8290.JPG"/>
          <p:cNvPicPr>
            <a:picLocks noChangeAspect="1"/>
          </p:cNvPicPr>
          <p:nvPr/>
        </p:nvPicPr>
        <p:blipFill>
          <a:blip r:embed="rId5" cstate="print"/>
          <a:srcRect/>
          <a:stretch>
            <a:fillRect/>
          </a:stretch>
        </p:blipFill>
        <p:spPr bwMode="auto">
          <a:xfrm>
            <a:off x="228600" y="4267200"/>
            <a:ext cx="2608263" cy="1676400"/>
          </a:xfrm>
          <a:prstGeom prst="rect">
            <a:avLst/>
          </a:prstGeom>
          <a:noFill/>
          <a:ln w="19050">
            <a:solidFill>
              <a:schemeClr val="tx1"/>
            </a:solidFill>
            <a:miter lim="800000"/>
            <a:headEnd/>
            <a:tailEnd/>
          </a:ln>
        </p:spPr>
      </p:pic>
      <p:sp>
        <p:nvSpPr>
          <p:cNvPr id="7" name="Title 1"/>
          <p:cNvSpPr txBox="1">
            <a:spLocks/>
          </p:cNvSpPr>
          <p:nvPr/>
        </p:nvSpPr>
        <p:spPr bwMode="auto">
          <a:xfrm>
            <a:off x="323528" y="296652"/>
            <a:ext cx="8443664" cy="1251992"/>
          </a:xfrm>
          <a:prstGeom prst="rect">
            <a:avLst/>
          </a:prstGeom>
          <a:noFill/>
          <a:ln w="57150" cmpd="thinThick">
            <a:solidFill>
              <a:schemeClr val="tx1"/>
            </a:solidFill>
            <a:miter lim="800000"/>
            <a:headEnd/>
            <a:tailEnd/>
          </a:ln>
        </p:spPr>
        <p:txBody>
          <a:bodyPr anchor="ctr">
            <a:normAutofit/>
          </a:bodyPr>
          <a:lstStyle/>
          <a:p>
            <a:pPr algn="ctr" eaLnBrk="0" hangingPunct="0">
              <a:defRPr/>
            </a:pPr>
            <a:r>
              <a:rPr lang="en-US" sz="3600" u="none" dirty="0">
                <a:ln>
                  <a:solidFill>
                    <a:schemeClr val="bg1"/>
                  </a:solidFill>
                </a:ln>
              </a:rPr>
              <a:t>Temporary 0.5% Sales Tax</a:t>
            </a:r>
          </a:p>
          <a:p>
            <a:pPr algn="ctr" eaLnBrk="0" hangingPunct="0">
              <a:defRPr/>
            </a:pPr>
            <a:r>
              <a:rPr lang="en-US" sz="3600" u="none" dirty="0">
                <a:ln>
                  <a:solidFill>
                    <a:schemeClr val="bg1"/>
                  </a:solidFill>
                </a:ln>
              </a:rPr>
              <a:t>(Issue #1)</a:t>
            </a:r>
          </a:p>
        </p:txBody>
      </p:sp>
    </p:spTree>
  </p:cSld>
  <p:clrMapOvr>
    <a:masterClrMapping/>
  </p:clrMapOvr>
  <p:transition spd="slow">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990600" y="1828800"/>
            <a:ext cx="7162800" cy="2246313"/>
          </a:xfrm>
          <a:prstGeom prst="rect">
            <a:avLst/>
          </a:prstGeom>
          <a:noFill/>
          <a:ln w="9525">
            <a:noFill/>
            <a:miter lim="800000"/>
            <a:headEnd/>
            <a:tailEnd/>
          </a:ln>
        </p:spPr>
        <p:txBody>
          <a:bodyPr>
            <a:spAutoFit/>
          </a:bodyPr>
          <a:lstStyle/>
          <a:p>
            <a:pPr>
              <a:spcAft>
                <a:spcPts val="600"/>
              </a:spcAft>
              <a:buFont typeface="Arial" charset="0"/>
              <a:buChar char="•"/>
            </a:pPr>
            <a:r>
              <a:rPr lang="en-US" sz="2400" u="none">
                <a:cs typeface="Arial" charset="0"/>
              </a:rPr>
              <a:t>   Bond debt retired over 10 years</a:t>
            </a:r>
          </a:p>
          <a:p>
            <a:pPr>
              <a:spcAft>
                <a:spcPts val="600"/>
              </a:spcAft>
              <a:buFont typeface="Arial" charset="0"/>
              <a:buChar char="•"/>
            </a:pPr>
            <a:r>
              <a:rPr lang="en-US" sz="2400" u="none">
                <a:cs typeface="Arial" charset="0"/>
              </a:rPr>
              <a:t>   $1.3 Billion in general obligation bonds</a:t>
            </a:r>
          </a:p>
          <a:p>
            <a:pPr>
              <a:spcAft>
                <a:spcPts val="600"/>
              </a:spcAft>
              <a:buFont typeface="Arial" charset="0"/>
              <a:buChar char="•"/>
            </a:pPr>
            <a:r>
              <a:rPr lang="en-US" sz="2400" u="none">
                <a:cs typeface="Arial" charset="0"/>
              </a:rPr>
              <a:t>   Tax expires when the bonds are retired</a:t>
            </a:r>
          </a:p>
          <a:p>
            <a:pPr>
              <a:spcAft>
                <a:spcPts val="600"/>
              </a:spcAft>
              <a:buFont typeface="Arial" charset="0"/>
              <a:buChar char="•"/>
            </a:pPr>
            <a:r>
              <a:rPr lang="en-US" sz="2400" u="none">
                <a:cs typeface="Arial" charset="0"/>
              </a:rPr>
              <a:t>   Four-lane highways</a:t>
            </a:r>
          </a:p>
          <a:p>
            <a:pPr>
              <a:spcAft>
                <a:spcPts val="600"/>
              </a:spcAft>
              <a:buFont typeface="Arial" charset="0"/>
              <a:buChar char="•"/>
            </a:pPr>
            <a:r>
              <a:rPr lang="en-US" sz="2400" u="none">
                <a:cs typeface="Arial" charset="0"/>
              </a:rPr>
              <a:t>   $1.8 Billion total program</a:t>
            </a:r>
          </a:p>
        </p:txBody>
      </p:sp>
      <p:pic>
        <p:nvPicPr>
          <p:cNvPr id="9219" name="Picture 4" descr="DSC_8305.JPG"/>
          <p:cNvPicPr>
            <a:picLocks noChangeAspect="1"/>
          </p:cNvPicPr>
          <p:nvPr/>
        </p:nvPicPr>
        <p:blipFill>
          <a:blip r:embed="rId3" cstate="print"/>
          <a:srcRect/>
          <a:stretch>
            <a:fillRect/>
          </a:stretch>
        </p:blipFill>
        <p:spPr bwMode="auto">
          <a:xfrm>
            <a:off x="762000" y="4267200"/>
            <a:ext cx="3505200" cy="2328863"/>
          </a:xfrm>
          <a:prstGeom prst="rect">
            <a:avLst/>
          </a:prstGeom>
          <a:noFill/>
          <a:ln w="19050">
            <a:solidFill>
              <a:schemeClr val="tx1"/>
            </a:solidFill>
            <a:miter lim="800000"/>
            <a:headEnd/>
            <a:tailEnd/>
          </a:ln>
        </p:spPr>
      </p:pic>
      <p:pic>
        <p:nvPicPr>
          <p:cNvPr id="9220" name="Picture 5" descr="DSC_8235.JPG"/>
          <p:cNvPicPr>
            <a:picLocks noChangeAspect="1"/>
          </p:cNvPicPr>
          <p:nvPr/>
        </p:nvPicPr>
        <p:blipFill>
          <a:blip r:embed="rId4" cstate="print"/>
          <a:srcRect/>
          <a:stretch>
            <a:fillRect/>
          </a:stretch>
        </p:blipFill>
        <p:spPr bwMode="auto">
          <a:xfrm>
            <a:off x="4800600" y="4275138"/>
            <a:ext cx="3543300" cy="2354262"/>
          </a:xfrm>
          <a:prstGeom prst="rect">
            <a:avLst/>
          </a:prstGeom>
          <a:noFill/>
          <a:ln w="19050">
            <a:solidFill>
              <a:schemeClr val="tx1"/>
            </a:solidFill>
            <a:miter lim="800000"/>
            <a:headEnd/>
            <a:tailEnd/>
          </a:ln>
        </p:spPr>
      </p:pic>
      <p:sp>
        <p:nvSpPr>
          <p:cNvPr id="7" name="Title 1"/>
          <p:cNvSpPr txBox="1">
            <a:spLocks/>
          </p:cNvSpPr>
          <p:nvPr/>
        </p:nvSpPr>
        <p:spPr bwMode="auto">
          <a:xfrm>
            <a:off x="323528" y="304800"/>
            <a:ext cx="8515672" cy="1287996"/>
          </a:xfrm>
          <a:prstGeom prst="rect">
            <a:avLst/>
          </a:prstGeom>
          <a:noFill/>
          <a:ln w="57150" cmpd="thinThick">
            <a:solidFill>
              <a:schemeClr val="tx1"/>
            </a:solidFill>
            <a:miter lim="800000"/>
            <a:headEnd/>
            <a:tailEnd/>
          </a:ln>
        </p:spPr>
        <p:txBody>
          <a:bodyPr anchor="ctr">
            <a:normAutofit/>
          </a:bodyPr>
          <a:lstStyle/>
          <a:p>
            <a:pPr algn="ctr" eaLnBrk="0" hangingPunct="0">
              <a:defRPr/>
            </a:pPr>
            <a:r>
              <a:rPr lang="en-US" sz="3600" u="none" dirty="0">
                <a:ln>
                  <a:solidFill>
                    <a:schemeClr val="bg1"/>
                  </a:solidFill>
                </a:ln>
              </a:rPr>
              <a:t>Temporary 0.5% Sales Tax</a:t>
            </a:r>
          </a:p>
          <a:p>
            <a:pPr algn="ctr" eaLnBrk="0" hangingPunct="0">
              <a:defRPr/>
            </a:pPr>
            <a:r>
              <a:rPr lang="en-US" sz="3600" u="none" dirty="0">
                <a:ln>
                  <a:solidFill>
                    <a:schemeClr val="bg1"/>
                  </a:solidFill>
                </a:ln>
              </a:rPr>
              <a:t>(Issue </a:t>
            </a:r>
            <a:r>
              <a:rPr lang="en-US" sz="3600" u="none" dirty="0" smtClean="0">
                <a:ln>
                  <a:solidFill>
                    <a:schemeClr val="bg1"/>
                  </a:solidFill>
                </a:ln>
              </a:rPr>
              <a:t>#1)</a:t>
            </a:r>
            <a:endParaRPr lang="en-US" sz="3600" u="none" dirty="0">
              <a:ln>
                <a:solidFill>
                  <a:schemeClr val="bg1"/>
                </a:solidFill>
              </a:ln>
            </a:endParaRPr>
          </a:p>
        </p:txBody>
      </p:sp>
    </p:spTree>
  </p:cSld>
  <p:clrMapOvr>
    <a:masterClrMapping/>
  </p:clrMapOvr>
  <p:transition spd="slow">
    <p:cover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descr="Statewide_1"/>
          <p:cNvPicPr>
            <a:picLocks noChangeAspect="1" noChangeArrowheads="1"/>
          </p:cNvPicPr>
          <p:nvPr/>
        </p:nvPicPr>
        <p:blipFill>
          <a:blip r:embed="rId3" cstate="print"/>
          <a:srcRect l="1659" r="1659"/>
          <a:stretch>
            <a:fillRect/>
          </a:stretch>
        </p:blipFill>
        <p:spPr bwMode="auto">
          <a:xfrm>
            <a:off x="401638" y="63500"/>
            <a:ext cx="8455025" cy="6756400"/>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Statewide_2"/>
          <p:cNvPicPr>
            <a:picLocks noChangeAspect="1" noChangeArrowheads="1"/>
          </p:cNvPicPr>
          <p:nvPr/>
        </p:nvPicPr>
        <p:blipFill>
          <a:blip r:embed="rId3" cstate="print"/>
          <a:srcRect l="1659" r="1659"/>
          <a:stretch>
            <a:fillRect/>
          </a:stretch>
        </p:blipFill>
        <p:spPr bwMode="auto">
          <a:xfrm>
            <a:off x="401638" y="63500"/>
            <a:ext cx="8455025" cy="67564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Statewide_3"/>
          <p:cNvPicPr>
            <a:picLocks noChangeAspect="1" noChangeArrowheads="1"/>
          </p:cNvPicPr>
          <p:nvPr/>
        </p:nvPicPr>
        <p:blipFill>
          <a:blip r:embed="rId3" cstate="print"/>
          <a:srcRect l="1659" r="1659"/>
          <a:stretch>
            <a:fillRect/>
          </a:stretch>
        </p:blipFill>
        <p:spPr bwMode="auto">
          <a:xfrm>
            <a:off x="401638" y="63500"/>
            <a:ext cx="8455025" cy="67564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descr="Statewide_4"/>
          <p:cNvPicPr>
            <a:picLocks noChangeAspect="1" noChangeArrowheads="1"/>
          </p:cNvPicPr>
          <p:nvPr/>
        </p:nvPicPr>
        <p:blipFill>
          <a:blip r:embed="rId3" cstate="print"/>
          <a:srcRect l="1659" r="1659"/>
          <a:stretch>
            <a:fillRect/>
          </a:stretch>
        </p:blipFill>
        <p:spPr bwMode="auto">
          <a:xfrm>
            <a:off x="401638" y="63500"/>
            <a:ext cx="8455025" cy="6756400"/>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Statewide_5"/>
          <p:cNvPicPr>
            <a:picLocks noChangeAspect="1" noChangeArrowheads="1"/>
          </p:cNvPicPr>
          <p:nvPr/>
        </p:nvPicPr>
        <p:blipFill>
          <a:blip r:embed="rId3" cstate="print"/>
          <a:srcRect l="1659" r="1659"/>
          <a:stretch>
            <a:fillRect/>
          </a:stretch>
        </p:blipFill>
        <p:spPr bwMode="auto">
          <a:xfrm>
            <a:off x="401638" y="63500"/>
            <a:ext cx="8455025" cy="675640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457200" y="1752600"/>
            <a:ext cx="8305800" cy="4001095"/>
          </a:xfrm>
          <a:prstGeom prst="rect">
            <a:avLst/>
          </a:prstGeom>
          <a:noFill/>
          <a:ln w="9525">
            <a:noFill/>
            <a:miter lim="800000"/>
            <a:headEnd/>
            <a:tailEnd/>
          </a:ln>
        </p:spPr>
        <p:txBody>
          <a:bodyPr wrap="square" anchor="ctr">
            <a:spAutoFit/>
          </a:bodyPr>
          <a:lstStyle/>
          <a:p>
            <a:pPr marL="231775" indent="-231775">
              <a:spcBef>
                <a:spcPts val="1800"/>
              </a:spcBef>
              <a:buFont typeface="Arial" charset="0"/>
              <a:buChar char="•"/>
            </a:pPr>
            <a:r>
              <a:rPr lang="en-US" sz="2800" u="none" dirty="0">
                <a:cs typeface="Times New Roman" pitchFamily="18" charset="0"/>
              </a:rPr>
              <a:t>Completion of widening I-540 </a:t>
            </a:r>
            <a:r>
              <a:rPr lang="en-US" sz="2800" u="none" dirty="0" smtClean="0">
                <a:cs typeface="Times New Roman" pitchFamily="18" charset="0"/>
              </a:rPr>
              <a:t>to six lanes between </a:t>
            </a:r>
            <a:r>
              <a:rPr lang="en-US" sz="2800" u="none" dirty="0">
                <a:cs typeface="Times New Roman" pitchFamily="18" charset="0"/>
              </a:rPr>
              <a:t>Fayetteville and Bentonville;</a:t>
            </a:r>
          </a:p>
          <a:p>
            <a:pPr marL="231775" indent="-231775">
              <a:spcBef>
                <a:spcPts val="1800"/>
              </a:spcBef>
              <a:buFont typeface="Arial" charset="0"/>
              <a:buChar char="•"/>
            </a:pPr>
            <a:r>
              <a:rPr lang="en-US" sz="2800" u="none" dirty="0">
                <a:cs typeface="Times New Roman" pitchFamily="18" charset="0"/>
              </a:rPr>
              <a:t>Completion of the initial two lanes of the ultimate four lanes of the Bella Vista Bypass (Future I-49);</a:t>
            </a:r>
          </a:p>
          <a:p>
            <a:pPr marL="231775" indent="-231775">
              <a:spcBef>
                <a:spcPts val="1800"/>
              </a:spcBef>
              <a:buFont typeface="Arial" charset="0"/>
              <a:buChar char="•"/>
            </a:pPr>
            <a:r>
              <a:rPr lang="en-US" sz="2800" u="none" dirty="0">
                <a:cs typeface="Times New Roman" pitchFamily="18" charset="0"/>
              </a:rPr>
              <a:t>Beginning the four-lane construction of the U.S. Highway 412 Bypass (Springdale) </a:t>
            </a:r>
            <a:r>
              <a:rPr lang="en-US" sz="2800" u="none" dirty="0" smtClean="0">
                <a:cs typeface="Times New Roman" pitchFamily="18" charset="0"/>
              </a:rPr>
              <a:t>from    I-540 </a:t>
            </a:r>
            <a:r>
              <a:rPr lang="en-US" sz="2800" u="none" dirty="0">
                <a:cs typeface="Times New Roman" pitchFamily="18" charset="0"/>
              </a:rPr>
              <a:t>westward to XNA Connector;</a:t>
            </a:r>
          </a:p>
        </p:txBody>
      </p:sp>
      <p:sp>
        <p:nvSpPr>
          <p:cNvPr id="5" name="Title 1"/>
          <p:cNvSpPr txBox="1">
            <a:spLocks/>
          </p:cNvSpPr>
          <p:nvPr/>
        </p:nvSpPr>
        <p:spPr bwMode="auto">
          <a:xfrm>
            <a:off x="304800" y="228600"/>
            <a:ext cx="8534400" cy="914400"/>
          </a:xfrm>
          <a:prstGeom prst="rect">
            <a:avLst/>
          </a:prstGeom>
          <a:noFill/>
          <a:ln w="57150" cmpd="thinThick">
            <a:solidFill>
              <a:schemeClr val="tx1"/>
            </a:solidFill>
            <a:miter lim="800000"/>
            <a:headEnd/>
            <a:tailEnd/>
          </a:ln>
        </p:spPr>
        <p:txBody>
          <a:bodyPr anchor="ctr"/>
          <a:lstStyle/>
          <a:p>
            <a:pPr algn="ctr">
              <a:defRPr/>
            </a:pPr>
            <a:r>
              <a:rPr lang="en-US" sz="4000" u="none">
                <a:effectLst>
                  <a:outerShdw blurRad="38100" dist="38100" dir="2700000" algn="tl">
                    <a:srgbClr val="C0C0C0"/>
                  </a:outerShdw>
                </a:effectLst>
                <a:cs typeface="Times New Roman" pitchFamily="18" charset="0"/>
              </a:rPr>
              <a:t>Benefits of Temporary 0.5% Tax</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400" y="1752600"/>
            <a:ext cx="8991600" cy="4139595"/>
          </a:xfrm>
          <a:prstGeom prst="rect">
            <a:avLst/>
          </a:prstGeom>
          <a:noFill/>
        </p:spPr>
        <p:txBody>
          <a:bodyPr>
            <a:spAutoFit/>
          </a:bodyPr>
          <a:lstStyle/>
          <a:p>
            <a:pPr marL="228600" indent="-228600">
              <a:spcAft>
                <a:spcPct val="50000"/>
              </a:spcAft>
              <a:buSzPct val="70000"/>
              <a:buFont typeface="Wingdings" pitchFamily="2" charset="2"/>
              <a:buChar char="Ø"/>
            </a:pPr>
            <a:r>
              <a:rPr lang="en-US" sz="2800" b="1" u="none" dirty="0">
                <a:effectLst>
                  <a:outerShdw blurRad="38100" dist="38100" dir="2700000" algn="tl">
                    <a:srgbClr val="C0C0C0"/>
                  </a:outerShdw>
                </a:effectLst>
                <a:cs typeface="Arial" charset="0"/>
              </a:rPr>
              <a:t>Consolidated and further Continuing Appropriations Act, 2012 signed by President on November 18, 2011 </a:t>
            </a:r>
            <a:endParaRPr lang="en-US" b="1" u="none" dirty="0" smtClean="0">
              <a:effectLst>
                <a:outerShdw blurRad="38100" dist="38100" dir="2700000" algn="tl">
                  <a:srgbClr val="C0C0C0"/>
                </a:outerShdw>
              </a:effectLst>
              <a:cs typeface="Arial" charset="0"/>
            </a:endParaRPr>
          </a:p>
          <a:p>
            <a:pPr marL="228600" indent="-228600">
              <a:spcAft>
                <a:spcPct val="50000"/>
              </a:spcAft>
              <a:buSzPct val="70000"/>
            </a:pPr>
            <a:endParaRPr lang="en-US" sz="1400" b="1" u="none" dirty="0" smtClean="0">
              <a:effectLst>
                <a:outerShdw blurRad="38100" dist="38100" dir="2700000" algn="tl">
                  <a:srgbClr val="C0C0C0"/>
                </a:outerShdw>
              </a:effectLst>
              <a:cs typeface="Arial" charset="0"/>
            </a:endParaRPr>
          </a:p>
          <a:p>
            <a:pPr marL="742950" lvl="1" indent="-285750">
              <a:spcAft>
                <a:spcPct val="50000"/>
              </a:spcAft>
              <a:buSzPct val="70000"/>
              <a:buFont typeface="Wingdings" pitchFamily="2" charset="2"/>
              <a:buChar char="ü"/>
            </a:pPr>
            <a:r>
              <a:rPr lang="en-US" sz="2400" b="1" u="none" dirty="0" smtClean="0">
                <a:effectLst>
                  <a:outerShdw blurRad="38100" dist="38100" dir="2700000" algn="tl">
                    <a:srgbClr val="C0C0C0"/>
                  </a:outerShdw>
                </a:effectLst>
                <a:cs typeface="Arial" charset="0"/>
              </a:rPr>
              <a:t>Appropriates </a:t>
            </a:r>
            <a:r>
              <a:rPr lang="en-US" sz="2400" b="1" u="none" dirty="0">
                <a:effectLst>
                  <a:outerShdw blurRad="38100" dist="38100" dir="2700000" algn="tl">
                    <a:srgbClr val="C0C0C0"/>
                  </a:outerShdw>
                </a:effectLst>
                <a:cs typeface="Arial" charset="0"/>
              </a:rPr>
              <a:t>funding through September 30, 2012 (remainder of Fiscal Year 2012)</a:t>
            </a:r>
          </a:p>
          <a:p>
            <a:pPr marL="742950" lvl="1" indent="-285750">
              <a:spcAft>
                <a:spcPct val="50000"/>
              </a:spcAft>
              <a:buSzPct val="70000"/>
              <a:buFont typeface="Wingdings" pitchFamily="2" charset="2"/>
              <a:buChar char="ü"/>
            </a:pPr>
            <a:r>
              <a:rPr lang="en-US" sz="2400" b="1" u="none" dirty="0">
                <a:effectLst>
                  <a:outerShdw blurRad="38100" dist="38100" dir="2700000" algn="tl">
                    <a:srgbClr val="C0C0C0"/>
                  </a:outerShdw>
                </a:effectLst>
                <a:cs typeface="Arial" charset="0"/>
              </a:rPr>
              <a:t>4.6% reduction in funding ($25 million reduction for Arkansas)</a:t>
            </a:r>
          </a:p>
          <a:p>
            <a:pPr marL="742950" lvl="1" indent="-285750">
              <a:spcAft>
                <a:spcPct val="50000"/>
              </a:spcAft>
              <a:buSzPct val="70000"/>
              <a:buFont typeface="Wingdings" pitchFamily="2" charset="2"/>
              <a:buChar char="ü"/>
            </a:pPr>
            <a:r>
              <a:rPr lang="en-US" sz="2400" b="1" u="none" dirty="0">
                <a:effectLst>
                  <a:outerShdw blurRad="38100" dist="38100" dir="2700000" algn="tl">
                    <a:srgbClr val="C0C0C0"/>
                  </a:outerShdw>
                </a:effectLst>
                <a:cs typeface="Arial" charset="0"/>
              </a:rPr>
              <a:t>$500 million for TIGER </a:t>
            </a:r>
            <a:r>
              <a:rPr lang="en-US" sz="2400" b="1" u="none" dirty="0" smtClean="0">
                <a:effectLst>
                  <a:outerShdw blurRad="38100" dist="38100" dir="2700000" algn="tl">
                    <a:srgbClr val="C0C0C0"/>
                  </a:outerShdw>
                </a:effectLst>
                <a:cs typeface="Arial" charset="0"/>
              </a:rPr>
              <a:t>Grants</a:t>
            </a:r>
          </a:p>
        </p:txBody>
      </p:sp>
      <p:sp>
        <p:nvSpPr>
          <p:cNvPr id="757764" name="Text Box 4"/>
          <p:cNvSpPr txBox="1">
            <a:spLocks noChangeArrowheads="1"/>
          </p:cNvSpPr>
          <p:nvPr/>
        </p:nvSpPr>
        <p:spPr bwMode="auto">
          <a:xfrm>
            <a:off x="457200" y="338138"/>
            <a:ext cx="8229600" cy="830997"/>
          </a:xfrm>
          <a:prstGeom prst="rect">
            <a:avLst/>
          </a:prstGeom>
          <a:noFill/>
          <a:ln w="57150" cmpd="thickThin">
            <a:solidFill>
              <a:schemeClr val="tx1"/>
            </a:solidFill>
            <a:miter lim="800000"/>
            <a:headEnd/>
            <a:tailEnd/>
          </a:ln>
          <a:effectLst/>
        </p:spPr>
        <p:txBody>
          <a:bodyPr wrap="square">
            <a:spAutoFit/>
          </a:bodyPr>
          <a:lstStyle/>
          <a:p>
            <a:pPr algn="ctr">
              <a:spcBef>
                <a:spcPct val="50000"/>
              </a:spcBef>
            </a:pPr>
            <a:r>
              <a:rPr lang="en-US" sz="4800" b="1" u="none" dirty="0">
                <a:effectLst>
                  <a:outerShdw blurRad="38100" dist="38100" dir="2700000" algn="tl">
                    <a:srgbClr val="C0C0C0"/>
                  </a:outerShdw>
                </a:effectLst>
                <a:latin typeface="Arial Narrow" pitchFamily="34" charset="0"/>
              </a:rPr>
              <a:t>Appropriations</a:t>
            </a:r>
          </a:p>
        </p:txBody>
      </p:sp>
    </p:spTree>
  </p:cSld>
  <p:clrMapOvr>
    <a:masterClrMapping/>
  </p:clrMapOvr>
  <p:transition spd="slow">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457200" y="1752600"/>
            <a:ext cx="8305800" cy="3570208"/>
          </a:xfrm>
          <a:prstGeom prst="rect">
            <a:avLst/>
          </a:prstGeom>
          <a:noFill/>
          <a:ln w="9525">
            <a:noFill/>
            <a:miter lim="800000"/>
            <a:headEnd/>
            <a:tailEnd/>
          </a:ln>
        </p:spPr>
        <p:txBody>
          <a:bodyPr wrap="square" anchor="ctr">
            <a:spAutoFit/>
          </a:bodyPr>
          <a:lstStyle/>
          <a:p>
            <a:pPr marL="231775" indent="-231775">
              <a:spcBef>
                <a:spcPts val="1800"/>
              </a:spcBef>
              <a:buFont typeface="Arial" charset="0"/>
              <a:buChar char="•"/>
            </a:pPr>
            <a:r>
              <a:rPr lang="en-US" sz="2800" u="none" dirty="0">
                <a:cs typeface="Times New Roman" pitchFamily="18" charset="0"/>
              </a:rPr>
              <a:t>Completion of widening I-40 to six lanes between Conway and North Little Rock;</a:t>
            </a:r>
          </a:p>
          <a:p>
            <a:pPr marL="231775" indent="-231775">
              <a:spcBef>
                <a:spcPts val="1800"/>
              </a:spcBef>
              <a:buFont typeface="Arial" charset="0"/>
              <a:buChar char="•"/>
            </a:pPr>
            <a:r>
              <a:rPr lang="en-US" sz="2800" u="none" dirty="0">
                <a:cs typeface="Times New Roman" pitchFamily="18" charset="0"/>
              </a:rPr>
              <a:t>Completion of widening U.S. Highway 67 to six lanes from Jacksonville to Cabot; </a:t>
            </a:r>
          </a:p>
          <a:p>
            <a:pPr marL="231775" indent="-231775">
              <a:spcBef>
                <a:spcPts val="1800"/>
              </a:spcBef>
              <a:buFont typeface="Arial" charset="0"/>
              <a:buChar char="•"/>
            </a:pPr>
            <a:r>
              <a:rPr lang="en-US" sz="2800" u="none" dirty="0">
                <a:cs typeface="Times New Roman" pitchFamily="18" charset="0"/>
              </a:rPr>
              <a:t>Improvements to I-30 connecting Little Rock and North Little Rock, including widening Arkansas River bridge;</a:t>
            </a:r>
          </a:p>
        </p:txBody>
      </p:sp>
      <p:sp>
        <p:nvSpPr>
          <p:cNvPr id="5" name="Title 1"/>
          <p:cNvSpPr txBox="1">
            <a:spLocks/>
          </p:cNvSpPr>
          <p:nvPr/>
        </p:nvSpPr>
        <p:spPr bwMode="auto">
          <a:xfrm>
            <a:off x="304800" y="228600"/>
            <a:ext cx="8534400" cy="914400"/>
          </a:xfrm>
          <a:prstGeom prst="rect">
            <a:avLst/>
          </a:prstGeom>
          <a:noFill/>
          <a:ln w="57150" cmpd="thinThick">
            <a:solidFill>
              <a:schemeClr val="tx1"/>
            </a:solidFill>
            <a:miter lim="800000"/>
            <a:headEnd/>
            <a:tailEnd/>
          </a:ln>
        </p:spPr>
        <p:txBody>
          <a:bodyPr anchor="ctr"/>
          <a:lstStyle/>
          <a:p>
            <a:pPr algn="ctr">
              <a:defRPr/>
            </a:pPr>
            <a:r>
              <a:rPr lang="en-US" sz="4000" u="none">
                <a:effectLst>
                  <a:outerShdw blurRad="38100" dist="38100" dir="2700000" algn="tl">
                    <a:srgbClr val="C0C0C0"/>
                  </a:outerShdw>
                </a:effectLst>
                <a:cs typeface="Times New Roman" pitchFamily="18" charset="0"/>
              </a:rPr>
              <a:t>Benefits of Temporary 0.5% Tax</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7200" y="1489075"/>
            <a:ext cx="8305800" cy="4621213"/>
          </a:xfrm>
          <a:prstGeom prst="rect">
            <a:avLst/>
          </a:prstGeom>
          <a:noFill/>
          <a:ln w="9525">
            <a:noFill/>
            <a:miter lim="800000"/>
            <a:headEnd/>
            <a:tailEnd/>
          </a:ln>
        </p:spPr>
        <p:txBody>
          <a:bodyPr anchor="ctr">
            <a:spAutoFit/>
          </a:bodyPr>
          <a:lstStyle/>
          <a:p>
            <a:pPr marL="231775" indent="-231775">
              <a:spcBef>
                <a:spcPts val="1800"/>
              </a:spcBef>
            </a:pPr>
            <a:r>
              <a:rPr lang="en-US" sz="2800" u="none" dirty="0">
                <a:ea typeface="Calibri" pitchFamily="34" charset="0"/>
                <a:cs typeface="Times New Roman" pitchFamily="18" charset="0"/>
              </a:rPr>
              <a:t>• Completion of widening U. S. Highway 64 to four lanes between Conway and Beebe;</a:t>
            </a:r>
          </a:p>
          <a:p>
            <a:pPr marL="231775" indent="-231775">
              <a:spcBef>
                <a:spcPts val="1800"/>
              </a:spcBef>
            </a:pPr>
            <a:r>
              <a:rPr lang="en-US" sz="2800" u="none" dirty="0">
                <a:ea typeface="Calibri" pitchFamily="34" charset="0"/>
                <a:cs typeface="Times New Roman" pitchFamily="18" charset="0"/>
              </a:rPr>
              <a:t>• Completion of widening U. S. Highway 70 to four lanes between I-30 and Hot Springs;</a:t>
            </a:r>
          </a:p>
          <a:p>
            <a:pPr marL="231775" indent="-231775">
              <a:spcBef>
                <a:spcPts val="1800"/>
              </a:spcBef>
            </a:pPr>
            <a:r>
              <a:rPr lang="en-US" sz="2800" u="none" dirty="0">
                <a:ea typeface="Calibri" pitchFamily="34" charset="0"/>
                <a:cs typeface="Times New Roman" pitchFamily="18" charset="0"/>
              </a:rPr>
              <a:t>• Completion of widening U. S. Highway 167 to four lanes between I-530 and El Dorado;</a:t>
            </a:r>
          </a:p>
          <a:p>
            <a:pPr marL="231775" indent="-231775">
              <a:spcBef>
                <a:spcPts val="1800"/>
              </a:spcBef>
            </a:pPr>
            <a:r>
              <a:rPr lang="en-US" sz="2800" u="none" dirty="0">
                <a:ea typeface="Calibri" pitchFamily="34" charset="0"/>
                <a:cs typeface="Times New Roman" pitchFamily="18" charset="0"/>
              </a:rPr>
              <a:t>• Completion of widening U. S. Highway 412 to four lanes between Paragould and Walnut Ridge;</a:t>
            </a:r>
          </a:p>
        </p:txBody>
      </p:sp>
      <p:sp>
        <p:nvSpPr>
          <p:cNvPr id="5" name="Title 1"/>
          <p:cNvSpPr txBox="1">
            <a:spLocks/>
          </p:cNvSpPr>
          <p:nvPr/>
        </p:nvSpPr>
        <p:spPr bwMode="auto">
          <a:xfrm>
            <a:off x="304800" y="228600"/>
            <a:ext cx="8534400" cy="914400"/>
          </a:xfrm>
          <a:prstGeom prst="rect">
            <a:avLst/>
          </a:prstGeom>
          <a:noFill/>
          <a:ln w="57150" cmpd="thinThick">
            <a:solidFill>
              <a:schemeClr val="tx1"/>
            </a:solidFill>
            <a:miter lim="800000"/>
            <a:headEnd/>
            <a:tailEnd/>
          </a:ln>
        </p:spPr>
        <p:txBody>
          <a:bodyPr anchor="ctr"/>
          <a:lstStyle/>
          <a:p>
            <a:pPr algn="ctr">
              <a:defRPr/>
            </a:pPr>
            <a:r>
              <a:rPr lang="en-US" sz="4000" u="none">
                <a:effectLst>
                  <a:outerShdw blurRad="38100" dist="38100" dir="2700000" algn="tl">
                    <a:srgbClr val="C0C0C0"/>
                  </a:outerShdw>
                </a:effectLst>
                <a:cs typeface="Times New Roman" pitchFamily="18" charset="0"/>
              </a:rPr>
              <a:t>Benefits of Temporary 0.5% Tax</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57200" y="1606550"/>
            <a:ext cx="8305800" cy="4621213"/>
          </a:xfrm>
          <a:prstGeom prst="rect">
            <a:avLst/>
          </a:prstGeom>
          <a:noFill/>
          <a:ln w="9525">
            <a:noFill/>
            <a:miter lim="800000"/>
            <a:headEnd/>
            <a:tailEnd/>
          </a:ln>
        </p:spPr>
        <p:txBody>
          <a:bodyPr anchor="ctr">
            <a:spAutoFit/>
          </a:bodyPr>
          <a:lstStyle/>
          <a:p>
            <a:pPr marL="231775" indent="-231775">
              <a:spcBef>
                <a:spcPts val="1800"/>
              </a:spcBef>
            </a:pPr>
            <a:r>
              <a:rPr lang="en-US" sz="2800" u="none" dirty="0">
                <a:ea typeface="Calibri" pitchFamily="34" charset="0"/>
                <a:cs typeface="Times New Roman" pitchFamily="18" charset="0"/>
              </a:rPr>
              <a:t>• Completion of widening U. S. Highway 425 to four lanes from Hamburg to the Louisiana state line;</a:t>
            </a:r>
          </a:p>
          <a:p>
            <a:pPr marL="231775" indent="-231775">
              <a:spcBef>
                <a:spcPts val="1800"/>
              </a:spcBef>
            </a:pPr>
            <a:r>
              <a:rPr lang="en-US" sz="2800" u="none" dirty="0">
                <a:ea typeface="Calibri" pitchFamily="34" charset="0"/>
                <a:cs typeface="Times New Roman" pitchFamily="18" charset="0"/>
              </a:rPr>
              <a:t>• Completion of widening Highway 18 to four lanes between Jonesboro and Blytheville;</a:t>
            </a:r>
          </a:p>
          <a:p>
            <a:pPr marL="231775" indent="-231775">
              <a:spcBef>
                <a:spcPts val="1800"/>
              </a:spcBef>
            </a:pPr>
            <a:r>
              <a:rPr lang="en-US" sz="2800" u="none" dirty="0">
                <a:ea typeface="Calibri" pitchFamily="34" charset="0"/>
                <a:cs typeface="Times New Roman" pitchFamily="18" charset="0"/>
              </a:rPr>
              <a:t>• Continuation of widening U. S. Highway 65 to four lanes from Clinton northward;</a:t>
            </a:r>
          </a:p>
          <a:p>
            <a:pPr marL="231775" indent="-231775">
              <a:spcBef>
                <a:spcPts val="1800"/>
              </a:spcBef>
            </a:pPr>
            <a:r>
              <a:rPr lang="en-US" sz="2800" u="none" dirty="0">
                <a:ea typeface="Calibri" pitchFamily="34" charset="0"/>
                <a:cs typeface="Times New Roman" pitchFamily="18" charset="0"/>
              </a:rPr>
              <a:t>• Continuation of widening U. S. Highway 65 to four lanes from Bellefonte southward;</a:t>
            </a:r>
          </a:p>
        </p:txBody>
      </p:sp>
      <p:sp>
        <p:nvSpPr>
          <p:cNvPr id="5" name="Title 1"/>
          <p:cNvSpPr txBox="1">
            <a:spLocks/>
          </p:cNvSpPr>
          <p:nvPr/>
        </p:nvSpPr>
        <p:spPr bwMode="auto">
          <a:xfrm>
            <a:off x="304800" y="228600"/>
            <a:ext cx="8534400" cy="914400"/>
          </a:xfrm>
          <a:prstGeom prst="rect">
            <a:avLst/>
          </a:prstGeom>
          <a:noFill/>
          <a:ln w="57150" cmpd="thinThick">
            <a:solidFill>
              <a:schemeClr val="tx1"/>
            </a:solidFill>
            <a:miter lim="800000"/>
            <a:headEnd/>
            <a:tailEnd/>
          </a:ln>
        </p:spPr>
        <p:txBody>
          <a:bodyPr anchor="ctr"/>
          <a:lstStyle/>
          <a:p>
            <a:pPr algn="ctr">
              <a:defRPr/>
            </a:pPr>
            <a:r>
              <a:rPr lang="en-US" sz="4000" u="none">
                <a:effectLst>
                  <a:outerShdw blurRad="38100" dist="38100" dir="2700000" algn="tl">
                    <a:srgbClr val="C0C0C0"/>
                  </a:outerShdw>
                </a:effectLst>
                <a:cs typeface="Times New Roman" pitchFamily="18" charset="0"/>
              </a:rPr>
              <a:t>Benefits of Temporary 0.5% Tax</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1627188"/>
            <a:ext cx="8305800" cy="3538537"/>
          </a:xfrm>
          <a:prstGeom prst="rect">
            <a:avLst/>
          </a:prstGeom>
          <a:noFill/>
          <a:ln w="9525">
            <a:noFill/>
            <a:miter lim="800000"/>
            <a:headEnd/>
            <a:tailEnd/>
          </a:ln>
        </p:spPr>
        <p:txBody>
          <a:bodyPr anchor="ctr">
            <a:spAutoFit/>
          </a:bodyPr>
          <a:lstStyle/>
          <a:p>
            <a:pPr marL="231775" indent="-231775">
              <a:spcBef>
                <a:spcPts val="1800"/>
              </a:spcBef>
            </a:pPr>
            <a:r>
              <a:rPr lang="en-US" sz="2800" u="none" dirty="0">
                <a:ea typeface="Calibri" pitchFamily="34" charset="0"/>
                <a:cs typeface="Times New Roman" pitchFamily="18" charset="0"/>
              </a:rPr>
              <a:t>• Continuation of widening U. S. Highway 49 to four lanes from Brinkley southward toward Helena-West Helena;</a:t>
            </a:r>
          </a:p>
          <a:p>
            <a:pPr marL="231775" indent="-231775">
              <a:spcBef>
                <a:spcPts val="1800"/>
              </a:spcBef>
            </a:pPr>
            <a:r>
              <a:rPr lang="en-US" sz="2800" u="none" dirty="0">
                <a:ea typeface="Calibri" pitchFamily="34" charset="0"/>
                <a:cs typeface="Times New Roman" pitchFamily="18" charset="0"/>
              </a:rPr>
              <a:t>• Continuation of widening U. S. Highway 270 to four lanes from Hot Springs westward;</a:t>
            </a:r>
          </a:p>
          <a:p>
            <a:pPr marL="231775" indent="-231775">
              <a:spcBef>
                <a:spcPts val="1800"/>
              </a:spcBef>
            </a:pPr>
            <a:r>
              <a:rPr lang="en-US" sz="2800" u="none" dirty="0">
                <a:ea typeface="Calibri" pitchFamily="34" charset="0"/>
                <a:cs typeface="Times New Roman" pitchFamily="18" charset="0"/>
              </a:rPr>
              <a:t>• Beginning the widening of U. S. Highway 82 to four lanes between Magnolia and El Dorado.</a:t>
            </a:r>
          </a:p>
        </p:txBody>
      </p:sp>
      <p:sp>
        <p:nvSpPr>
          <p:cNvPr id="5" name="Title 1"/>
          <p:cNvSpPr txBox="1">
            <a:spLocks/>
          </p:cNvSpPr>
          <p:nvPr/>
        </p:nvSpPr>
        <p:spPr bwMode="auto">
          <a:xfrm>
            <a:off x="304800" y="228600"/>
            <a:ext cx="8534400" cy="914400"/>
          </a:xfrm>
          <a:prstGeom prst="rect">
            <a:avLst/>
          </a:prstGeom>
          <a:noFill/>
          <a:ln w="57150" cmpd="thinThick">
            <a:solidFill>
              <a:schemeClr val="tx1"/>
            </a:solidFill>
            <a:miter lim="800000"/>
            <a:headEnd/>
            <a:tailEnd/>
          </a:ln>
        </p:spPr>
        <p:txBody>
          <a:bodyPr anchor="ctr"/>
          <a:lstStyle/>
          <a:p>
            <a:pPr algn="ctr">
              <a:defRPr/>
            </a:pPr>
            <a:r>
              <a:rPr lang="en-US" sz="4000" u="none">
                <a:effectLst>
                  <a:outerShdw blurRad="38100" dist="38100" dir="2700000" algn="tl">
                    <a:srgbClr val="C0C0C0"/>
                  </a:outerShdw>
                </a:effectLst>
                <a:cs typeface="Times New Roman" pitchFamily="18" charset="0"/>
              </a:rPr>
              <a:t>Benefits of Temporary 0.5% Tax</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p:cNvSpPr txBox="1">
            <a:spLocks noChangeArrowheads="1"/>
          </p:cNvSpPr>
          <p:nvPr/>
        </p:nvSpPr>
        <p:spPr bwMode="auto">
          <a:xfrm>
            <a:off x="457200" y="381000"/>
            <a:ext cx="8037513" cy="830263"/>
          </a:xfrm>
          <a:prstGeom prst="rect">
            <a:avLst/>
          </a:prstGeom>
          <a:noFill/>
          <a:ln w="9525">
            <a:noFill/>
            <a:miter lim="800000"/>
            <a:headEnd/>
            <a:tailEnd/>
          </a:ln>
        </p:spPr>
        <p:txBody>
          <a:bodyPr wrap="none">
            <a:spAutoFit/>
          </a:bodyPr>
          <a:lstStyle/>
          <a:p>
            <a:r>
              <a:rPr lang="en-US" sz="2400" u="none" dirty="0"/>
              <a:t>“Things do not happen.  Things are made to happen.”</a:t>
            </a:r>
          </a:p>
          <a:p>
            <a:r>
              <a:rPr lang="en-US" sz="2400" u="none" dirty="0"/>
              <a:t>		- John F. Kennedy</a:t>
            </a:r>
          </a:p>
        </p:txBody>
      </p:sp>
      <p:sp>
        <p:nvSpPr>
          <p:cNvPr id="20483" name="TextBox 5"/>
          <p:cNvSpPr txBox="1">
            <a:spLocks noChangeArrowheads="1"/>
          </p:cNvSpPr>
          <p:nvPr/>
        </p:nvSpPr>
        <p:spPr bwMode="auto">
          <a:xfrm>
            <a:off x="1905000" y="1676400"/>
            <a:ext cx="6900863" cy="830263"/>
          </a:xfrm>
          <a:prstGeom prst="rect">
            <a:avLst/>
          </a:prstGeom>
          <a:noFill/>
          <a:ln w="9525">
            <a:noFill/>
            <a:miter lim="800000"/>
            <a:headEnd/>
            <a:tailEnd/>
          </a:ln>
        </p:spPr>
        <p:txBody>
          <a:bodyPr wrap="none">
            <a:spAutoFit/>
          </a:bodyPr>
          <a:lstStyle/>
          <a:p>
            <a:r>
              <a:rPr lang="en-US" sz="2400" u="none" dirty="0"/>
              <a:t>“Difficulties mastered are opportunities won.”</a:t>
            </a:r>
          </a:p>
          <a:p>
            <a:r>
              <a:rPr lang="en-US" sz="2400" u="none" dirty="0"/>
              <a:t>		- Winston Churchill</a:t>
            </a:r>
          </a:p>
        </p:txBody>
      </p:sp>
      <p:pic>
        <p:nvPicPr>
          <p:cNvPr id="20484" name="Picture 10" descr="Interstate view with bridges.jpg"/>
          <p:cNvPicPr>
            <a:picLocks noChangeAspect="1"/>
          </p:cNvPicPr>
          <p:nvPr/>
        </p:nvPicPr>
        <p:blipFill>
          <a:blip r:embed="rId3" cstate="print"/>
          <a:srcRect/>
          <a:stretch>
            <a:fillRect/>
          </a:stretch>
        </p:blipFill>
        <p:spPr bwMode="auto">
          <a:xfrm>
            <a:off x="431800" y="3213100"/>
            <a:ext cx="3657600" cy="2444750"/>
          </a:xfrm>
          <a:prstGeom prst="rect">
            <a:avLst/>
          </a:prstGeom>
          <a:noFill/>
          <a:ln w="19050">
            <a:solidFill>
              <a:schemeClr val="tx1"/>
            </a:solidFill>
            <a:miter lim="800000"/>
            <a:headEnd/>
            <a:tailEnd/>
          </a:ln>
        </p:spPr>
      </p:pic>
      <p:pic>
        <p:nvPicPr>
          <p:cNvPr id="20485" name="Picture 11" descr="I - 40 Mississippi River Brdg  Sunset.jpg"/>
          <p:cNvPicPr>
            <a:picLocks noChangeAspect="1"/>
          </p:cNvPicPr>
          <p:nvPr/>
        </p:nvPicPr>
        <p:blipFill>
          <a:blip r:embed="rId4" cstate="print"/>
          <a:srcRect/>
          <a:stretch>
            <a:fillRect/>
          </a:stretch>
        </p:blipFill>
        <p:spPr bwMode="auto">
          <a:xfrm>
            <a:off x="4751388" y="3933825"/>
            <a:ext cx="3962400" cy="2540000"/>
          </a:xfrm>
          <a:prstGeom prst="rect">
            <a:avLst/>
          </a:prstGeom>
          <a:noFill/>
          <a:ln w="19050">
            <a:solidFill>
              <a:schemeClr val="tx1"/>
            </a:solidFill>
            <a:miter lim="800000"/>
            <a:headEnd/>
            <a:tailEnd/>
          </a:ln>
        </p:spPr>
      </p:pic>
    </p:spTree>
  </p:cSld>
  <p:clrMapOvr>
    <a:masterClrMapping/>
  </p:clrMapOvr>
  <p:transition spd="med">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cstate="print"/>
          <a:srcRect/>
          <a:stretch>
            <a:fillRect/>
          </a:stretch>
        </p:blipFill>
        <p:spPr bwMode="auto">
          <a:xfrm rot="10800000" flipH="1" flipV="1">
            <a:off x="2987675" y="1665288"/>
            <a:ext cx="2908300" cy="2951162"/>
          </a:xfrm>
          <a:prstGeom prst="rect">
            <a:avLst/>
          </a:prstGeom>
          <a:noFill/>
          <a:ln w="9525">
            <a:noFill/>
            <a:miter lim="800000"/>
            <a:headEnd/>
            <a:tailEnd/>
          </a:ln>
        </p:spPr>
      </p:pic>
      <p:sp>
        <p:nvSpPr>
          <p:cNvPr id="20483" name="TextBox 4"/>
          <p:cNvSpPr txBox="1">
            <a:spLocks noChangeArrowheads="1"/>
          </p:cNvSpPr>
          <p:nvPr/>
        </p:nvSpPr>
        <p:spPr bwMode="auto">
          <a:xfrm>
            <a:off x="755650" y="5589588"/>
            <a:ext cx="7880350" cy="584200"/>
          </a:xfrm>
          <a:prstGeom prst="rect">
            <a:avLst/>
          </a:prstGeom>
          <a:noFill/>
          <a:ln w="9525">
            <a:noFill/>
            <a:miter lim="800000"/>
            <a:headEnd/>
            <a:tailEnd/>
          </a:ln>
        </p:spPr>
        <p:txBody>
          <a:bodyPr wrap="none">
            <a:spAutoFit/>
          </a:bodyPr>
          <a:lstStyle/>
          <a:p>
            <a:r>
              <a:rPr lang="en-US" sz="3200" b="1"/>
              <a:t>Visit us at www.arkansashighways.com</a:t>
            </a:r>
          </a:p>
        </p:txBody>
      </p:sp>
    </p:spTree>
  </p:cSld>
  <p:clrMapOvr>
    <a:masterClrMapping/>
  </p:clrMapOvr>
  <p:transition spd="med">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400" y="1676400"/>
            <a:ext cx="8991600" cy="4154984"/>
          </a:xfrm>
          <a:prstGeom prst="rect">
            <a:avLst/>
          </a:prstGeom>
          <a:noFill/>
        </p:spPr>
        <p:txBody>
          <a:bodyPr>
            <a:spAutoFit/>
          </a:bodyPr>
          <a:lstStyle/>
          <a:p>
            <a:pPr marL="228600" indent="-228600">
              <a:spcAft>
                <a:spcPts val="3000"/>
              </a:spcAft>
              <a:buSzPct val="70000"/>
              <a:buFont typeface="Wingdings" pitchFamily="2" charset="2"/>
              <a:buChar char="Ø"/>
            </a:pPr>
            <a:r>
              <a:rPr lang="en-US" sz="2800" b="1" u="none" dirty="0" smtClean="0">
                <a:effectLst>
                  <a:outerShdw blurRad="38100" dist="38100" dir="2700000" algn="tl">
                    <a:srgbClr val="C0C0C0"/>
                  </a:outerShdw>
                </a:effectLst>
                <a:cs typeface="Arial" charset="0"/>
              </a:rPr>
              <a:t>848 days since SAFETEA-LU expired</a:t>
            </a:r>
          </a:p>
          <a:p>
            <a:pPr marL="228600" indent="-228600">
              <a:spcAft>
                <a:spcPts val="3000"/>
              </a:spcAft>
              <a:buSzPct val="70000"/>
              <a:buFont typeface="Wingdings" pitchFamily="2" charset="2"/>
              <a:buChar char="Ø"/>
            </a:pPr>
            <a:r>
              <a:rPr lang="en-US" sz="2800" u="none" dirty="0" smtClean="0">
                <a:effectLst>
                  <a:outerShdw blurRad="38100" dist="38100" dir="2700000" algn="tl">
                    <a:srgbClr val="C0C0C0"/>
                  </a:outerShdw>
                </a:effectLst>
                <a:cs typeface="Arial" charset="0"/>
              </a:rPr>
              <a:t>8 extensions since September 30, 2009</a:t>
            </a:r>
          </a:p>
          <a:p>
            <a:pPr marL="228600" indent="-228600">
              <a:spcAft>
                <a:spcPts val="3000"/>
              </a:spcAft>
              <a:buSzPct val="70000"/>
              <a:buFont typeface="Wingdings" pitchFamily="2" charset="2"/>
              <a:buChar char="Ø"/>
            </a:pPr>
            <a:r>
              <a:rPr lang="en-US" sz="2800" b="1" u="none" dirty="0" smtClean="0">
                <a:effectLst>
                  <a:outerShdw blurRad="38100" dist="38100" dir="2700000" algn="tl">
                    <a:srgbClr val="C0C0C0"/>
                  </a:outerShdw>
                </a:effectLst>
                <a:cs typeface="Arial" charset="0"/>
              </a:rPr>
              <a:t>Current extension expires March 31, 2012</a:t>
            </a:r>
          </a:p>
          <a:p>
            <a:pPr marL="228600" indent="-228600">
              <a:spcAft>
                <a:spcPts val="3000"/>
              </a:spcAft>
              <a:buSzPct val="70000"/>
              <a:buFont typeface="Wingdings" pitchFamily="2" charset="2"/>
              <a:buChar char="Ø"/>
            </a:pPr>
            <a:r>
              <a:rPr lang="en-US" sz="2800" b="1" u="none" dirty="0" smtClean="0">
                <a:effectLst>
                  <a:outerShdw blurRad="38100" dist="38100" dir="2700000" algn="tl">
                    <a:srgbClr val="C0C0C0"/>
                  </a:outerShdw>
                </a:effectLst>
                <a:cs typeface="Arial" charset="0"/>
              </a:rPr>
              <a:t>Funds appropriated through September 30, 2012, but may not have spending authorization</a:t>
            </a:r>
            <a:endParaRPr lang="en-US" sz="2400" b="1" u="none" dirty="0">
              <a:effectLst>
                <a:outerShdw blurRad="38100" dist="38100" dir="2700000" algn="tl">
                  <a:srgbClr val="C0C0C0"/>
                </a:outerShdw>
              </a:effectLst>
              <a:cs typeface="Arial" charset="0"/>
            </a:endParaRPr>
          </a:p>
          <a:p>
            <a:pPr marL="228600" indent="-228600">
              <a:spcAft>
                <a:spcPct val="50000"/>
              </a:spcAft>
              <a:buSzPct val="70000"/>
              <a:buFont typeface="Wingdings" pitchFamily="2" charset="2"/>
              <a:buNone/>
            </a:pPr>
            <a:endParaRPr lang="en-US" sz="2400" b="1" dirty="0">
              <a:effectLst>
                <a:outerShdw blurRad="38100" dist="38100" dir="2700000" algn="tl">
                  <a:srgbClr val="C0C0C0"/>
                </a:outerShdw>
              </a:effectLst>
              <a:cs typeface="Arial" charset="0"/>
            </a:endParaRPr>
          </a:p>
        </p:txBody>
      </p:sp>
      <p:sp>
        <p:nvSpPr>
          <p:cNvPr id="757764" name="Text Box 4"/>
          <p:cNvSpPr txBox="1">
            <a:spLocks noChangeArrowheads="1"/>
          </p:cNvSpPr>
          <p:nvPr/>
        </p:nvSpPr>
        <p:spPr bwMode="auto">
          <a:xfrm>
            <a:off x="457200" y="187325"/>
            <a:ext cx="8229600" cy="830997"/>
          </a:xfrm>
          <a:prstGeom prst="rect">
            <a:avLst/>
          </a:prstGeom>
          <a:noFill/>
          <a:ln w="57150" cmpd="thickThin">
            <a:solidFill>
              <a:schemeClr val="tx1"/>
            </a:solidFill>
            <a:miter lim="800000"/>
            <a:headEnd/>
            <a:tailEnd/>
          </a:ln>
          <a:effectLst/>
        </p:spPr>
        <p:txBody>
          <a:bodyPr wrap="square">
            <a:spAutoFit/>
          </a:bodyPr>
          <a:lstStyle/>
          <a:p>
            <a:pPr algn="ctr">
              <a:spcBef>
                <a:spcPct val="50000"/>
              </a:spcBef>
            </a:pPr>
            <a:r>
              <a:rPr lang="en-US" sz="4800" b="1" u="none" dirty="0">
                <a:effectLst>
                  <a:outerShdw blurRad="38100" dist="38100" dir="2700000" algn="tl">
                    <a:srgbClr val="C0C0C0"/>
                  </a:outerShdw>
                </a:effectLst>
                <a:latin typeface="Arial Narrow" pitchFamily="34" charset="0"/>
              </a:rPr>
              <a:t>Reauthorization</a:t>
            </a: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400" y="1447800"/>
            <a:ext cx="8991600" cy="4678204"/>
          </a:xfrm>
          <a:prstGeom prst="rect">
            <a:avLst/>
          </a:prstGeom>
          <a:noFill/>
        </p:spPr>
        <p:txBody>
          <a:bodyPr>
            <a:spAutoFit/>
          </a:bodyPr>
          <a:lstStyle/>
          <a:p>
            <a:pPr marL="228600" indent="-228600">
              <a:spcAft>
                <a:spcPct val="50000"/>
              </a:spcAft>
              <a:buSzPct val="70000"/>
              <a:buFont typeface="Wingdings" pitchFamily="2" charset="2"/>
              <a:buChar char="Ø"/>
            </a:pPr>
            <a:r>
              <a:rPr lang="en-US" sz="2800" b="1" u="none" dirty="0">
                <a:effectLst>
                  <a:outerShdw blurRad="38100" dist="38100" dir="2700000" algn="tl">
                    <a:srgbClr val="C0C0C0"/>
                  </a:outerShdw>
                </a:effectLst>
                <a:cs typeface="Arial" charset="0"/>
              </a:rPr>
              <a:t>Moving Ahead for Progress in the 21</a:t>
            </a:r>
            <a:r>
              <a:rPr lang="en-US" sz="2800" b="1" u="none" baseline="30000" dirty="0">
                <a:effectLst>
                  <a:outerShdw blurRad="38100" dist="38100" dir="2700000" algn="tl">
                    <a:srgbClr val="C0C0C0"/>
                  </a:outerShdw>
                </a:effectLst>
                <a:cs typeface="Arial" charset="0"/>
              </a:rPr>
              <a:t>st</a:t>
            </a:r>
            <a:r>
              <a:rPr lang="en-US" sz="2800" b="1" u="none" dirty="0">
                <a:effectLst>
                  <a:outerShdw blurRad="38100" dist="38100" dir="2700000" algn="tl">
                    <a:srgbClr val="C0C0C0"/>
                  </a:outerShdw>
                </a:effectLst>
                <a:cs typeface="Arial" charset="0"/>
              </a:rPr>
              <a:t> Century (MAP-21) approved by Senate </a:t>
            </a:r>
            <a:r>
              <a:rPr lang="en-US" sz="2800" b="1" u="none" dirty="0" err="1">
                <a:effectLst>
                  <a:outerShdw blurRad="38100" dist="38100" dir="2700000" algn="tl">
                    <a:srgbClr val="C0C0C0"/>
                  </a:outerShdw>
                </a:effectLst>
                <a:cs typeface="Arial" charset="0"/>
              </a:rPr>
              <a:t>EPW</a:t>
            </a:r>
            <a:r>
              <a:rPr lang="en-US" sz="2800" b="1" u="none" dirty="0">
                <a:effectLst>
                  <a:outerShdw blurRad="38100" dist="38100" dir="2700000" algn="tl">
                    <a:srgbClr val="C0C0C0"/>
                  </a:outerShdw>
                </a:effectLst>
                <a:cs typeface="Arial" charset="0"/>
              </a:rPr>
              <a:t> Committee </a:t>
            </a:r>
          </a:p>
          <a:p>
            <a:pPr marL="742950" lvl="1" indent="-285750">
              <a:spcAft>
                <a:spcPct val="50000"/>
              </a:spcAft>
              <a:buSzPct val="70000"/>
              <a:buFont typeface="Wingdings" pitchFamily="2" charset="2"/>
              <a:buChar char="ü"/>
            </a:pPr>
            <a:r>
              <a:rPr lang="en-US" sz="2400" u="none" dirty="0" smtClean="0">
                <a:effectLst>
                  <a:outerShdw blurRad="38100" dist="38100" dir="2700000" algn="tl">
                    <a:srgbClr val="C0C0C0"/>
                  </a:outerShdw>
                </a:effectLst>
                <a:cs typeface="Arial" charset="0"/>
              </a:rPr>
              <a:t>2-year bill</a:t>
            </a:r>
          </a:p>
          <a:p>
            <a:pPr marL="742950" lvl="1" indent="-285750">
              <a:spcAft>
                <a:spcPct val="50000"/>
              </a:spcAft>
              <a:buSzPct val="70000"/>
              <a:buFont typeface="Wingdings" pitchFamily="2" charset="2"/>
              <a:buChar char="ü"/>
            </a:pPr>
            <a:r>
              <a:rPr lang="en-US" sz="2400" u="none" dirty="0" smtClean="0">
                <a:effectLst>
                  <a:outerShdw blurRad="38100" dist="38100" dir="2700000" algn="tl">
                    <a:srgbClr val="C0C0C0"/>
                  </a:outerShdw>
                </a:effectLst>
                <a:cs typeface="Arial" charset="0"/>
              </a:rPr>
              <a:t>Senate Finance Committee must “find” $12 billion to fully fund MAP-21 – reported to reveal plan on Feb. 2</a:t>
            </a:r>
          </a:p>
          <a:p>
            <a:pPr marL="742950" lvl="1" indent="-285750">
              <a:spcAft>
                <a:spcPct val="50000"/>
              </a:spcAft>
              <a:buSzPct val="70000"/>
              <a:buFont typeface="Wingdings" pitchFamily="2" charset="2"/>
              <a:buChar char="ü"/>
            </a:pPr>
            <a:r>
              <a:rPr lang="en-US" sz="2400" u="none" dirty="0" smtClean="0">
                <a:effectLst>
                  <a:outerShdw blurRad="38100" dist="38100" dir="2700000" algn="tl">
                    <a:srgbClr val="C0C0C0"/>
                  </a:outerShdw>
                </a:effectLst>
                <a:cs typeface="Arial" charset="0"/>
              </a:rPr>
              <a:t>Slightly below FY2011 funding levels</a:t>
            </a:r>
          </a:p>
          <a:p>
            <a:pPr marL="742950" lvl="1" indent="-285750">
              <a:spcAft>
                <a:spcPct val="50000"/>
              </a:spcAft>
              <a:buSzPct val="70000"/>
              <a:buFont typeface="Wingdings" pitchFamily="2" charset="2"/>
              <a:buChar char="ü"/>
            </a:pPr>
            <a:r>
              <a:rPr lang="en-US" sz="2400" u="none" dirty="0" smtClean="0">
                <a:effectLst>
                  <a:outerShdw blurRad="38100" dist="38100" dir="2700000" algn="tl">
                    <a:srgbClr val="C0C0C0"/>
                  </a:outerShdw>
                </a:effectLst>
                <a:cs typeface="Arial" charset="0"/>
              </a:rPr>
              <a:t>Consolidating programs</a:t>
            </a:r>
          </a:p>
          <a:p>
            <a:pPr marL="742950" lvl="1" indent="-285750">
              <a:spcAft>
                <a:spcPct val="50000"/>
              </a:spcAft>
              <a:buSzPct val="70000"/>
              <a:buFont typeface="Wingdings" pitchFamily="2" charset="2"/>
              <a:buChar char="ü"/>
            </a:pPr>
            <a:r>
              <a:rPr lang="en-US" sz="2400" u="none" dirty="0" smtClean="0">
                <a:effectLst>
                  <a:outerShdw blurRad="38100" dist="38100" dir="2700000" algn="tl">
                    <a:srgbClr val="C0C0C0"/>
                  </a:outerShdw>
                </a:effectLst>
                <a:cs typeface="Arial" charset="0"/>
              </a:rPr>
              <a:t>Performance measures</a:t>
            </a:r>
          </a:p>
          <a:p>
            <a:pPr marL="742950" lvl="1" indent="-285750">
              <a:spcAft>
                <a:spcPct val="50000"/>
              </a:spcAft>
              <a:buSzPct val="70000"/>
              <a:buFont typeface="Wingdings" pitchFamily="2" charset="2"/>
              <a:buChar char="ü"/>
            </a:pPr>
            <a:r>
              <a:rPr lang="en-US" sz="2400" b="1" u="none" dirty="0" smtClean="0">
                <a:effectLst>
                  <a:outerShdw blurRad="38100" dist="38100" dir="2700000" algn="tl">
                    <a:srgbClr val="C0C0C0"/>
                  </a:outerShdw>
                </a:effectLst>
                <a:cs typeface="Arial" charset="0"/>
              </a:rPr>
              <a:t>Competitive grants and set-asides for “loans”</a:t>
            </a:r>
            <a:endParaRPr lang="en-US" sz="2400" b="1" u="none" dirty="0">
              <a:effectLst>
                <a:outerShdw blurRad="38100" dist="38100" dir="2700000" algn="tl">
                  <a:srgbClr val="C0C0C0"/>
                </a:outerShdw>
              </a:effectLst>
              <a:cs typeface="Arial" charset="0"/>
            </a:endParaRPr>
          </a:p>
        </p:txBody>
      </p:sp>
      <p:sp>
        <p:nvSpPr>
          <p:cNvPr id="757764" name="Text Box 4"/>
          <p:cNvSpPr txBox="1">
            <a:spLocks noChangeArrowheads="1"/>
          </p:cNvSpPr>
          <p:nvPr/>
        </p:nvSpPr>
        <p:spPr bwMode="auto">
          <a:xfrm>
            <a:off x="457200" y="187325"/>
            <a:ext cx="8229600" cy="830997"/>
          </a:xfrm>
          <a:prstGeom prst="rect">
            <a:avLst/>
          </a:prstGeom>
          <a:noFill/>
          <a:ln w="57150" cmpd="thickThin">
            <a:solidFill>
              <a:schemeClr val="tx1"/>
            </a:solidFill>
            <a:miter lim="800000"/>
            <a:headEnd/>
            <a:tailEnd/>
          </a:ln>
          <a:effectLst/>
        </p:spPr>
        <p:txBody>
          <a:bodyPr wrap="square">
            <a:spAutoFit/>
          </a:bodyPr>
          <a:lstStyle/>
          <a:p>
            <a:pPr algn="ctr">
              <a:spcBef>
                <a:spcPct val="50000"/>
              </a:spcBef>
            </a:pPr>
            <a:r>
              <a:rPr lang="en-US" sz="4800" b="1" u="none" dirty="0">
                <a:effectLst>
                  <a:outerShdw blurRad="38100" dist="38100" dir="2700000" algn="tl">
                    <a:srgbClr val="C0C0C0"/>
                  </a:outerShdw>
                </a:effectLst>
                <a:latin typeface="Arial Narrow" pitchFamily="34" charset="0"/>
              </a:rPr>
              <a:t>Reauthorization</a:t>
            </a: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400" y="1676400"/>
            <a:ext cx="8991600" cy="4308872"/>
          </a:xfrm>
          <a:prstGeom prst="rect">
            <a:avLst/>
          </a:prstGeom>
          <a:noFill/>
        </p:spPr>
        <p:txBody>
          <a:bodyPr>
            <a:spAutoFit/>
          </a:bodyPr>
          <a:lstStyle/>
          <a:p>
            <a:pPr marL="228600" indent="-228600">
              <a:spcAft>
                <a:spcPct val="50000"/>
              </a:spcAft>
              <a:buSzPct val="70000"/>
              <a:buFont typeface="Wingdings" pitchFamily="2" charset="2"/>
              <a:buChar char="Ø"/>
            </a:pPr>
            <a:r>
              <a:rPr lang="en-US" sz="2800" b="1" u="none" dirty="0" smtClean="0">
                <a:effectLst>
                  <a:outerShdw blurRad="38100" dist="38100" dir="2700000" algn="tl">
                    <a:srgbClr val="C0C0C0"/>
                  </a:outerShdw>
                </a:effectLst>
                <a:cs typeface="Arial" charset="0"/>
              </a:rPr>
              <a:t>House T&amp;I Committee should soon release The American Energy and Infrastructure Jobs Act</a:t>
            </a:r>
            <a:endParaRPr lang="en-US" sz="2800" b="1" u="none" dirty="0">
              <a:effectLst>
                <a:outerShdw blurRad="38100" dist="38100" dir="2700000" algn="tl">
                  <a:srgbClr val="C0C0C0"/>
                </a:outerShdw>
              </a:effectLst>
              <a:cs typeface="Arial" charset="0"/>
            </a:endParaRPr>
          </a:p>
          <a:p>
            <a:pPr marL="742950" lvl="1" indent="-285750">
              <a:spcAft>
                <a:spcPts val="2400"/>
              </a:spcAft>
              <a:buSzPct val="70000"/>
              <a:buFont typeface="Wingdings" pitchFamily="2" charset="2"/>
              <a:buChar char="ü"/>
            </a:pPr>
            <a:r>
              <a:rPr lang="en-US" sz="2400" u="none" dirty="0" smtClean="0">
                <a:effectLst>
                  <a:outerShdw blurRad="38100" dist="38100" dir="2700000" algn="tl">
                    <a:srgbClr val="C0C0C0"/>
                  </a:outerShdw>
                </a:effectLst>
                <a:cs typeface="Arial" charset="0"/>
              </a:rPr>
              <a:t>5-year bill</a:t>
            </a:r>
          </a:p>
          <a:p>
            <a:pPr marL="742950" lvl="1" indent="-285750">
              <a:spcAft>
                <a:spcPts val="2400"/>
              </a:spcAft>
              <a:buSzPct val="70000"/>
              <a:buFont typeface="Wingdings" pitchFamily="2" charset="2"/>
              <a:buChar char="ü"/>
            </a:pPr>
            <a:r>
              <a:rPr lang="en-US" sz="2400" u="none" dirty="0" smtClean="0">
                <a:effectLst>
                  <a:outerShdw blurRad="38100" dist="38100" dir="2700000" algn="tl">
                    <a:srgbClr val="C0C0C0"/>
                  </a:outerShdw>
                </a:effectLst>
                <a:cs typeface="Arial" charset="0"/>
              </a:rPr>
              <a:t>At or near FY2012 funding levels                                   ($2 billion </a:t>
            </a:r>
            <a:r>
              <a:rPr lang="en-US" sz="2400" dirty="0" smtClean="0">
                <a:effectLst>
                  <a:outerShdw blurRad="38100" dist="38100" dir="2700000" algn="tl">
                    <a:srgbClr val="C0C0C0"/>
                  </a:outerShdw>
                </a:effectLst>
                <a:cs typeface="Arial" charset="0"/>
              </a:rPr>
              <a:t>less</a:t>
            </a:r>
            <a:r>
              <a:rPr lang="en-US" sz="2400" u="none" dirty="0" smtClean="0">
                <a:effectLst>
                  <a:outerShdw blurRad="38100" dist="38100" dir="2700000" algn="tl">
                    <a:srgbClr val="C0C0C0"/>
                  </a:outerShdw>
                </a:effectLst>
                <a:cs typeface="Arial" charset="0"/>
              </a:rPr>
              <a:t> than FY2011)</a:t>
            </a:r>
          </a:p>
          <a:p>
            <a:pPr marL="742950" lvl="1" indent="-285750">
              <a:spcAft>
                <a:spcPts val="2400"/>
              </a:spcAft>
              <a:buSzPct val="70000"/>
              <a:buFont typeface="Wingdings" pitchFamily="2" charset="2"/>
              <a:buChar char="ü"/>
            </a:pPr>
            <a:r>
              <a:rPr lang="en-US" sz="2400" u="none" dirty="0" smtClean="0">
                <a:effectLst>
                  <a:outerShdw blurRad="38100" dist="38100" dir="2700000" algn="tl">
                    <a:srgbClr val="C0C0C0"/>
                  </a:outerShdw>
                </a:effectLst>
                <a:cs typeface="Arial" charset="0"/>
              </a:rPr>
              <a:t>No specifics available, but much talk about consolidating programs and performance measures</a:t>
            </a:r>
          </a:p>
          <a:p>
            <a:pPr marL="228600" indent="-228600">
              <a:spcAft>
                <a:spcPct val="50000"/>
              </a:spcAft>
              <a:buSzPct val="70000"/>
              <a:buFont typeface="Wingdings" pitchFamily="2" charset="2"/>
              <a:buNone/>
            </a:pPr>
            <a:endParaRPr lang="en-US" sz="2400" b="1" dirty="0">
              <a:effectLst>
                <a:outerShdw blurRad="38100" dist="38100" dir="2700000" algn="tl">
                  <a:srgbClr val="C0C0C0"/>
                </a:outerShdw>
              </a:effectLst>
              <a:cs typeface="Arial" charset="0"/>
            </a:endParaRPr>
          </a:p>
        </p:txBody>
      </p:sp>
      <p:sp>
        <p:nvSpPr>
          <p:cNvPr id="757764" name="Text Box 4"/>
          <p:cNvSpPr txBox="1">
            <a:spLocks noChangeArrowheads="1"/>
          </p:cNvSpPr>
          <p:nvPr/>
        </p:nvSpPr>
        <p:spPr bwMode="auto">
          <a:xfrm>
            <a:off x="457200" y="187325"/>
            <a:ext cx="8229600" cy="830997"/>
          </a:xfrm>
          <a:prstGeom prst="rect">
            <a:avLst/>
          </a:prstGeom>
          <a:noFill/>
          <a:ln w="57150" cmpd="thickThin">
            <a:solidFill>
              <a:schemeClr val="tx1"/>
            </a:solidFill>
            <a:miter lim="800000"/>
            <a:headEnd/>
            <a:tailEnd/>
          </a:ln>
          <a:effectLst/>
        </p:spPr>
        <p:txBody>
          <a:bodyPr wrap="square">
            <a:spAutoFit/>
          </a:bodyPr>
          <a:lstStyle/>
          <a:p>
            <a:pPr algn="ctr">
              <a:spcBef>
                <a:spcPct val="50000"/>
              </a:spcBef>
            </a:pPr>
            <a:r>
              <a:rPr lang="en-US" sz="4800" b="1" u="none" dirty="0">
                <a:effectLst>
                  <a:outerShdw blurRad="38100" dist="38100" dir="2700000" algn="tl">
                    <a:srgbClr val="C0C0C0"/>
                  </a:outerShdw>
                </a:effectLst>
                <a:latin typeface="Arial Narrow" pitchFamily="34" charset="0"/>
              </a:rPr>
              <a:t>Reauthorization</a:t>
            </a: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400" y="1752600"/>
            <a:ext cx="8991600" cy="3785652"/>
          </a:xfrm>
          <a:prstGeom prst="rect">
            <a:avLst/>
          </a:prstGeom>
          <a:noFill/>
        </p:spPr>
        <p:txBody>
          <a:bodyPr>
            <a:spAutoFit/>
          </a:bodyPr>
          <a:lstStyle/>
          <a:p>
            <a:pPr marL="228600" indent="-228600">
              <a:spcAft>
                <a:spcPct val="50000"/>
              </a:spcAft>
              <a:buSzPct val="70000"/>
              <a:buFont typeface="Wingdings" pitchFamily="2" charset="2"/>
              <a:buChar char="Ø"/>
            </a:pPr>
            <a:r>
              <a:rPr lang="en-US" sz="2800" b="1" u="none" dirty="0" smtClean="0">
                <a:effectLst>
                  <a:outerShdw blurRad="38100" dist="38100" dir="2700000" algn="tl">
                    <a:srgbClr val="C0C0C0"/>
                  </a:outerShdw>
                </a:effectLst>
                <a:cs typeface="Arial" charset="0"/>
              </a:rPr>
              <a:t>Steps needed to enact a bill</a:t>
            </a:r>
            <a:endParaRPr lang="en-US" sz="2800" b="1" u="none" dirty="0">
              <a:effectLst>
                <a:outerShdw blurRad="38100" dist="38100" dir="2700000" algn="tl">
                  <a:srgbClr val="C0C0C0"/>
                </a:outerShdw>
              </a:effectLst>
              <a:cs typeface="Arial" charset="0"/>
            </a:endParaRPr>
          </a:p>
          <a:p>
            <a:pPr marL="742950" lvl="1" indent="-285750">
              <a:spcAft>
                <a:spcPts val="2400"/>
              </a:spcAft>
              <a:buSzPct val="70000"/>
              <a:buFont typeface="Wingdings" pitchFamily="2" charset="2"/>
              <a:buChar char="ü"/>
            </a:pPr>
            <a:r>
              <a:rPr lang="en-US" sz="2400" u="none" dirty="0" smtClean="0">
                <a:effectLst>
                  <a:outerShdw blurRad="38100" dist="38100" dir="2700000" algn="tl">
                    <a:srgbClr val="C0C0C0"/>
                  </a:outerShdw>
                </a:effectLst>
                <a:cs typeface="Arial" charset="0"/>
              </a:rPr>
              <a:t>Committees must finalize legislation</a:t>
            </a:r>
          </a:p>
          <a:p>
            <a:pPr marL="742950" lvl="1" indent="-285750">
              <a:spcAft>
                <a:spcPts val="2400"/>
              </a:spcAft>
              <a:buSzPct val="70000"/>
              <a:buFont typeface="Wingdings" pitchFamily="2" charset="2"/>
              <a:buChar char="ü"/>
            </a:pPr>
            <a:r>
              <a:rPr lang="en-US" sz="2400" b="1" u="none" dirty="0" smtClean="0">
                <a:effectLst>
                  <a:outerShdw blurRad="38100" dist="38100" dir="2700000" algn="tl">
                    <a:srgbClr val="C0C0C0"/>
                  </a:outerShdw>
                </a:effectLst>
                <a:cs typeface="Arial" charset="0"/>
              </a:rPr>
              <a:t>House and Senate must debate and pass their bills</a:t>
            </a:r>
          </a:p>
          <a:p>
            <a:pPr marL="742950" lvl="1" indent="-285750">
              <a:spcAft>
                <a:spcPts val="2400"/>
              </a:spcAft>
              <a:buSzPct val="70000"/>
              <a:buFont typeface="Wingdings" pitchFamily="2" charset="2"/>
              <a:buChar char="ü"/>
            </a:pPr>
            <a:r>
              <a:rPr lang="en-US" sz="2400" u="none" dirty="0" smtClean="0">
                <a:effectLst>
                  <a:outerShdw blurRad="38100" dist="38100" dir="2700000" algn="tl">
                    <a:srgbClr val="C0C0C0"/>
                  </a:outerShdw>
                </a:effectLst>
                <a:cs typeface="Arial" charset="0"/>
              </a:rPr>
              <a:t>House and Senate must agree on and pass a final bill</a:t>
            </a:r>
            <a:endParaRPr lang="en-US" sz="2400" b="1" u="none" dirty="0">
              <a:effectLst>
                <a:outerShdw blurRad="38100" dist="38100" dir="2700000" algn="tl">
                  <a:srgbClr val="C0C0C0"/>
                </a:outerShdw>
              </a:effectLst>
              <a:cs typeface="Arial" charset="0"/>
            </a:endParaRPr>
          </a:p>
          <a:p>
            <a:pPr marL="228600" indent="-228600">
              <a:spcAft>
                <a:spcPct val="50000"/>
              </a:spcAft>
              <a:buSzPct val="70000"/>
              <a:buFont typeface="Wingdings" pitchFamily="2" charset="2"/>
              <a:buChar char="Ø"/>
            </a:pPr>
            <a:r>
              <a:rPr lang="en-US" sz="2800" b="1" u="none" dirty="0" smtClean="0">
                <a:effectLst>
                  <a:outerShdw blurRad="38100" dist="38100" dir="2700000" algn="tl">
                    <a:srgbClr val="C0C0C0"/>
                  </a:outerShdw>
                </a:effectLst>
                <a:cs typeface="Arial" charset="0"/>
              </a:rPr>
              <a:t>Can this happen by March 31, 2012???</a:t>
            </a:r>
            <a:endParaRPr lang="en-US" sz="2400" b="1" u="none" dirty="0">
              <a:effectLst>
                <a:outerShdw blurRad="38100" dist="38100" dir="2700000" algn="tl">
                  <a:srgbClr val="C0C0C0"/>
                </a:outerShdw>
              </a:effectLst>
              <a:cs typeface="Arial" charset="0"/>
            </a:endParaRPr>
          </a:p>
          <a:p>
            <a:pPr marL="228600" indent="-228600">
              <a:spcAft>
                <a:spcPct val="50000"/>
              </a:spcAft>
              <a:buSzPct val="70000"/>
              <a:buFont typeface="Wingdings" pitchFamily="2" charset="2"/>
              <a:buNone/>
            </a:pPr>
            <a:endParaRPr lang="en-US" sz="2400" b="1" dirty="0">
              <a:effectLst>
                <a:outerShdw blurRad="38100" dist="38100" dir="2700000" algn="tl">
                  <a:srgbClr val="C0C0C0"/>
                </a:outerShdw>
              </a:effectLst>
              <a:cs typeface="Arial" charset="0"/>
            </a:endParaRPr>
          </a:p>
        </p:txBody>
      </p:sp>
      <p:sp>
        <p:nvSpPr>
          <p:cNvPr id="757764" name="Text Box 4"/>
          <p:cNvSpPr txBox="1">
            <a:spLocks noChangeArrowheads="1"/>
          </p:cNvSpPr>
          <p:nvPr/>
        </p:nvSpPr>
        <p:spPr bwMode="auto">
          <a:xfrm>
            <a:off x="457200" y="187325"/>
            <a:ext cx="8229600" cy="830997"/>
          </a:xfrm>
          <a:prstGeom prst="rect">
            <a:avLst/>
          </a:prstGeom>
          <a:noFill/>
          <a:ln w="57150" cmpd="thickThin">
            <a:solidFill>
              <a:schemeClr val="tx1"/>
            </a:solidFill>
            <a:miter lim="800000"/>
            <a:headEnd/>
            <a:tailEnd/>
          </a:ln>
          <a:effectLst/>
        </p:spPr>
        <p:txBody>
          <a:bodyPr wrap="square">
            <a:spAutoFit/>
          </a:bodyPr>
          <a:lstStyle/>
          <a:p>
            <a:pPr algn="ctr">
              <a:spcBef>
                <a:spcPct val="50000"/>
              </a:spcBef>
            </a:pPr>
            <a:r>
              <a:rPr lang="en-US" sz="4800" b="1" u="none" dirty="0">
                <a:effectLst>
                  <a:outerShdw blurRad="38100" dist="38100" dir="2700000" algn="tl">
                    <a:srgbClr val="C0C0C0"/>
                  </a:outerShdw>
                </a:effectLst>
                <a:latin typeface="Arial Narrow" pitchFamily="34" charset="0"/>
              </a:rPr>
              <a:t>Reauthorization</a:t>
            </a: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 - 40 Mississippi River Brdg  Sunset.jpg"/>
          <p:cNvPicPr>
            <a:picLocks noChangeAspect="1"/>
          </p:cNvPicPr>
          <p:nvPr/>
        </p:nvPicPr>
        <p:blipFill>
          <a:blip r:embed="rId3" cstate="print"/>
          <a:srcRect/>
          <a:stretch>
            <a:fillRect/>
          </a:stretch>
        </p:blipFill>
        <p:spPr>
          <a:xfrm>
            <a:off x="5715000" y="4800600"/>
            <a:ext cx="2971800" cy="1905000"/>
          </a:xfrm>
          <a:prstGeom prst="rect">
            <a:avLst/>
          </a:prstGeom>
          <a:ln w="19050">
            <a:solidFill>
              <a:schemeClr val="tx1"/>
            </a:solidFill>
          </a:ln>
        </p:spPr>
      </p:pic>
      <p:pic>
        <p:nvPicPr>
          <p:cNvPr id="10" name="Picture 9" descr="DSC_6373.jpg1.jpg"/>
          <p:cNvPicPr>
            <a:picLocks noChangeAspect="1"/>
          </p:cNvPicPr>
          <p:nvPr/>
        </p:nvPicPr>
        <p:blipFill>
          <a:blip r:embed="rId4" cstate="print"/>
          <a:stretch>
            <a:fillRect/>
          </a:stretch>
        </p:blipFill>
        <p:spPr>
          <a:xfrm>
            <a:off x="2514600" y="2545080"/>
            <a:ext cx="3850722" cy="2560320"/>
          </a:xfrm>
          <a:prstGeom prst="rect">
            <a:avLst/>
          </a:prstGeom>
          <a:ln w="19050">
            <a:solidFill>
              <a:schemeClr val="tx1"/>
            </a:solidFill>
          </a:ln>
        </p:spPr>
      </p:pic>
      <p:pic>
        <p:nvPicPr>
          <p:cNvPr id="11" name="Picture 10" descr="Interstate view with bridges.jpg"/>
          <p:cNvPicPr>
            <a:picLocks noChangeAspect="1"/>
          </p:cNvPicPr>
          <p:nvPr/>
        </p:nvPicPr>
        <p:blipFill>
          <a:blip r:embed="rId5" cstate="print"/>
          <a:srcRect/>
          <a:stretch>
            <a:fillRect/>
          </a:stretch>
        </p:blipFill>
        <p:spPr>
          <a:xfrm>
            <a:off x="381000" y="4495800"/>
            <a:ext cx="3078480" cy="2057400"/>
          </a:xfrm>
          <a:prstGeom prst="rect">
            <a:avLst/>
          </a:prstGeom>
          <a:ln w="19050">
            <a:solidFill>
              <a:schemeClr val="tx1"/>
            </a:solidFill>
          </a:ln>
        </p:spPr>
      </p:pic>
      <p:sp>
        <p:nvSpPr>
          <p:cNvPr id="7" name="Rectangle 3"/>
          <p:cNvSpPr txBox="1">
            <a:spLocks noChangeArrowheads="1"/>
          </p:cNvSpPr>
          <p:nvPr/>
        </p:nvSpPr>
        <p:spPr bwMode="auto">
          <a:xfrm>
            <a:off x="0" y="304800"/>
            <a:ext cx="9144000" cy="1905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u="none" kern="0" dirty="0" smtClean="0">
                <a:solidFill>
                  <a:schemeClr val="tx2"/>
                </a:solidFill>
                <a:effectLst>
                  <a:outerShdw blurRad="38100" dist="38100" dir="2700000" algn="tl">
                    <a:srgbClr val="C0C0C0"/>
                  </a:outerShdw>
                </a:effectLst>
                <a:latin typeface="+mj-lt"/>
                <a:ea typeface="+mj-ea"/>
                <a:cs typeface="+mj-cs"/>
              </a:rPr>
              <a:t>2</a:t>
            </a:r>
            <a:r>
              <a:rPr kumimoji="0" lang="en-US" sz="4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011 Interstate</a:t>
            </a:r>
            <a:br>
              <a:rPr kumimoji="0" lang="en-US" sz="4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br>
            <a:r>
              <a:rPr kumimoji="0" lang="en-US" sz="4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Rehabilitation Program</a:t>
            </a:r>
            <a:endParaRPr kumimoji="0" lang="en-US" sz="40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a:ln w="57150" cmpd="thinThick">
            <a:solidFill>
              <a:schemeClr val="tx1"/>
            </a:solidFill>
          </a:ln>
        </p:spPr>
        <p:txBody>
          <a:bodyPr>
            <a:normAutofit/>
          </a:bodyPr>
          <a:lstStyle/>
          <a:p>
            <a:r>
              <a:rPr lang="en-US" sz="4800" b="1" dirty="0" smtClean="0">
                <a:solidFill>
                  <a:schemeClr val="tx1"/>
                </a:solidFill>
                <a:effectLst>
                  <a:outerShdw blurRad="38100" dist="38100" dir="2700000" algn="tl">
                    <a:srgbClr val="000000">
                      <a:alpha val="43137"/>
                    </a:srgbClr>
                  </a:outerShdw>
                </a:effectLst>
              </a:rPr>
              <a:t>Timeline</a:t>
            </a:r>
            <a:endParaRPr lang="en-US" sz="4800" b="1" dirty="0">
              <a:solidFill>
                <a:schemeClr val="tx1"/>
              </a:solidFill>
              <a:effectLst>
                <a:outerShdw blurRad="38100" dist="38100" dir="2700000" algn="tl">
                  <a:srgbClr val="000000">
                    <a:alpha val="43137"/>
                  </a:srgbClr>
                </a:outerShdw>
              </a:effectLst>
            </a:endParaRPr>
          </a:p>
        </p:txBody>
      </p:sp>
      <p:pic>
        <p:nvPicPr>
          <p:cNvPr id="3" name="Picture 2" descr="photoshp1.jpg"/>
          <p:cNvPicPr>
            <a:picLocks noChangeAspect="1"/>
          </p:cNvPicPr>
          <p:nvPr/>
        </p:nvPicPr>
        <p:blipFill>
          <a:blip r:embed="rId3" cstate="print"/>
          <a:stretch>
            <a:fillRect/>
          </a:stretch>
        </p:blipFill>
        <p:spPr>
          <a:xfrm>
            <a:off x="876300" y="4495800"/>
            <a:ext cx="3162300" cy="2108200"/>
          </a:xfrm>
          <a:prstGeom prst="rect">
            <a:avLst/>
          </a:prstGeom>
          <a:ln w="19050">
            <a:solidFill>
              <a:schemeClr val="tx1"/>
            </a:solidFill>
          </a:ln>
        </p:spPr>
      </p:pic>
      <p:pic>
        <p:nvPicPr>
          <p:cNvPr id="4" name="Picture 3" descr="Carlislecompletion.JPG"/>
          <p:cNvPicPr>
            <a:picLocks noChangeAspect="1"/>
          </p:cNvPicPr>
          <p:nvPr/>
        </p:nvPicPr>
        <p:blipFill>
          <a:blip r:embed="rId4" cstate="print"/>
          <a:stretch>
            <a:fillRect/>
          </a:stretch>
        </p:blipFill>
        <p:spPr>
          <a:xfrm>
            <a:off x="4953000" y="4495800"/>
            <a:ext cx="3240243" cy="2112264"/>
          </a:xfrm>
          <a:prstGeom prst="rect">
            <a:avLst/>
          </a:prstGeom>
          <a:ln w="19050">
            <a:solidFill>
              <a:schemeClr val="tx1"/>
            </a:solidFill>
          </a:ln>
        </p:spPr>
      </p:pic>
      <p:sp>
        <p:nvSpPr>
          <p:cNvPr id="5" name="TextBox 4"/>
          <p:cNvSpPr txBox="1"/>
          <p:nvPr/>
        </p:nvSpPr>
        <p:spPr>
          <a:xfrm>
            <a:off x="838200" y="1295400"/>
            <a:ext cx="7772400" cy="2862322"/>
          </a:xfrm>
          <a:prstGeom prst="rect">
            <a:avLst/>
          </a:prstGeom>
          <a:noFill/>
        </p:spPr>
        <p:txBody>
          <a:bodyPr wrap="square" rtlCol="0">
            <a:spAutoFit/>
          </a:bodyPr>
          <a:lstStyle/>
          <a:p>
            <a:r>
              <a:rPr lang="en-US" sz="2000" b="0" u="none" dirty="0" smtClean="0">
                <a:cs typeface="Arial" pitchFamily="34" charset="0"/>
              </a:rPr>
              <a:t>April  2011		RFPs for design consultants</a:t>
            </a:r>
          </a:p>
          <a:p>
            <a:endParaRPr lang="en-US" sz="2000" b="0" u="none" dirty="0" smtClean="0">
              <a:cs typeface="Arial" pitchFamily="34" charset="0"/>
            </a:endParaRPr>
          </a:p>
          <a:p>
            <a:r>
              <a:rPr lang="en-US" sz="2000" b="0" u="none" dirty="0" smtClean="0">
                <a:cs typeface="Arial" pitchFamily="34" charset="0"/>
              </a:rPr>
              <a:t>November  2011	Contract signed with Financial Advisor</a:t>
            </a:r>
          </a:p>
          <a:p>
            <a:endParaRPr lang="en-US" sz="2000" b="0" u="none" dirty="0" smtClean="0">
              <a:cs typeface="Arial" pitchFamily="34" charset="0"/>
            </a:endParaRPr>
          </a:p>
          <a:p>
            <a:r>
              <a:rPr lang="en-US" sz="2000" b="0" u="none" smtClean="0">
                <a:cs typeface="Arial" pitchFamily="34" charset="0"/>
              </a:rPr>
              <a:t>December  2011</a:t>
            </a:r>
            <a:r>
              <a:rPr lang="en-US" sz="2000" b="0" u="none" dirty="0" smtClean="0">
                <a:cs typeface="Arial" pitchFamily="34" charset="0"/>
              </a:rPr>
              <a:t>	Agreements signed with 10 design firms</a:t>
            </a:r>
          </a:p>
          <a:p>
            <a:endParaRPr lang="en-US" sz="2000" b="0" u="none" dirty="0" smtClean="0">
              <a:cs typeface="Arial" pitchFamily="34" charset="0"/>
            </a:endParaRPr>
          </a:p>
          <a:p>
            <a:r>
              <a:rPr lang="en-US" sz="2000" b="0" u="none" dirty="0" smtClean="0">
                <a:cs typeface="Arial" pitchFamily="34" charset="0"/>
              </a:rPr>
              <a:t>Currently		Assigning projects  to design firms</a:t>
            </a:r>
          </a:p>
          <a:p>
            <a:endParaRPr lang="en-US" sz="2000" b="0" u="none" dirty="0" smtClean="0">
              <a:cs typeface="Arial" pitchFamily="34" charset="0"/>
            </a:endParaRPr>
          </a:p>
          <a:p>
            <a:r>
              <a:rPr lang="en-US" sz="2000" b="0" u="none" dirty="0" smtClean="0">
                <a:cs typeface="Arial" pitchFamily="34" charset="0"/>
              </a:rPr>
              <a:t>Late 2012 (tentative)	Issue bonds and let first contracts</a:t>
            </a:r>
            <a:endParaRPr lang="en-US" sz="2000" b="0" u="none" dirty="0">
              <a:cs typeface="Arial" pitchFamily="34" charset="0"/>
            </a:endParaRPr>
          </a:p>
        </p:txBody>
      </p:sp>
    </p:spTree>
  </p:cSld>
  <p:clrMapOvr>
    <a:masterClrMapping/>
  </p:clrMapOvr>
  <p:transition spd="slow">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a:ln w="57150" cmpd="thinThick">
            <a:solidFill>
              <a:schemeClr val="tx1"/>
            </a:solidFill>
          </a:ln>
        </p:spPr>
        <p:txBody>
          <a:bodyPr/>
          <a:lstStyle/>
          <a:p>
            <a:r>
              <a:rPr lang="en-US" b="1" dirty="0" smtClean="0">
                <a:solidFill>
                  <a:schemeClr val="tx1"/>
                </a:solidFill>
              </a:rPr>
              <a:t>Types of Work</a:t>
            </a:r>
            <a:endParaRPr lang="en-US" dirty="0">
              <a:solidFill>
                <a:schemeClr val="tx1"/>
              </a:solidFill>
            </a:endParaRPr>
          </a:p>
        </p:txBody>
      </p:sp>
      <p:sp>
        <p:nvSpPr>
          <p:cNvPr id="4" name="TextBox 3"/>
          <p:cNvSpPr txBox="1"/>
          <p:nvPr/>
        </p:nvSpPr>
        <p:spPr>
          <a:xfrm>
            <a:off x="1295400" y="1295400"/>
            <a:ext cx="6553200" cy="2908489"/>
          </a:xfrm>
          <a:prstGeom prst="rect">
            <a:avLst/>
          </a:prstGeom>
          <a:noFill/>
        </p:spPr>
        <p:txBody>
          <a:bodyPr wrap="square" rtlCol="0">
            <a:spAutoFit/>
          </a:bodyPr>
          <a:lstStyle/>
          <a:p>
            <a:pPr>
              <a:spcAft>
                <a:spcPts val="300"/>
              </a:spcAft>
              <a:buFont typeface="Arial" charset="0"/>
              <a:buChar char="•"/>
            </a:pPr>
            <a:r>
              <a:rPr lang="en-US" sz="2400" b="0" u="none" dirty="0" smtClean="0">
                <a:latin typeface="Arial" pitchFamily="34" charset="0"/>
                <a:cs typeface="Arial" pitchFamily="34" charset="0"/>
              </a:rPr>
              <a:t>  Mill and Inlay</a:t>
            </a:r>
          </a:p>
          <a:p>
            <a:pPr>
              <a:spcAft>
                <a:spcPts val="300"/>
              </a:spcAft>
              <a:buFont typeface="Arial" charset="0"/>
              <a:buChar char="•"/>
            </a:pPr>
            <a:r>
              <a:rPr lang="en-US" sz="2400" b="0" u="none" dirty="0" smtClean="0">
                <a:latin typeface="Arial" pitchFamily="34" charset="0"/>
                <a:cs typeface="Arial" pitchFamily="34" charset="0"/>
              </a:rPr>
              <a:t>  Mill and Overlay</a:t>
            </a:r>
          </a:p>
          <a:p>
            <a:pPr>
              <a:spcAft>
                <a:spcPts val="300"/>
              </a:spcAft>
              <a:buFont typeface="Arial" charset="0"/>
              <a:buChar char="•"/>
            </a:pPr>
            <a:r>
              <a:rPr lang="en-US" sz="2400" b="0" u="none" dirty="0" smtClean="0">
                <a:latin typeface="Arial" pitchFamily="34" charset="0"/>
                <a:cs typeface="Arial" pitchFamily="34" charset="0"/>
              </a:rPr>
              <a:t>  </a:t>
            </a:r>
            <a:r>
              <a:rPr lang="en-US" sz="2400" b="0" u="none" dirty="0" err="1" smtClean="0">
                <a:latin typeface="Arial" pitchFamily="34" charset="0"/>
                <a:cs typeface="Arial" pitchFamily="34" charset="0"/>
              </a:rPr>
              <a:t>Rubblize</a:t>
            </a:r>
            <a:r>
              <a:rPr lang="en-US" sz="2400" b="0" u="none" dirty="0" smtClean="0">
                <a:latin typeface="Arial" pitchFamily="34" charset="0"/>
                <a:cs typeface="Arial" pitchFamily="34" charset="0"/>
              </a:rPr>
              <a:t> and Overlay</a:t>
            </a:r>
          </a:p>
          <a:p>
            <a:pPr>
              <a:spcAft>
                <a:spcPts val="300"/>
              </a:spcAft>
              <a:buFont typeface="Arial" charset="0"/>
              <a:buChar char="•"/>
            </a:pPr>
            <a:r>
              <a:rPr lang="en-US" sz="2400" b="0" u="none" dirty="0" smtClean="0">
                <a:latin typeface="Arial" pitchFamily="34" charset="0"/>
                <a:cs typeface="Arial" pitchFamily="34" charset="0"/>
              </a:rPr>
              <a:t>  Mill, </a:t>
            </a:r>
            <a:r>
              <a:rPr lang="en-US" sz="2400" b="0" u="none" dirty="0" err="1" smtClean="0">
                <a:latin typeface="Arial" pitchFamily="34" charset="0"/>
                <a:cs typeface="Arial" pitchFamily="34" charset="0"/>
              </a:rPr>
              <a:t>Rubblize</a:t>
            </a:r>
            <a:r>
              <a:rPr lang="en-US" sz="2400" b="0" u="none" dirty="0" smtClean="0">
                <a:latin typeface="Arial" pitchFamily="34" charset="0"/>
                <a:cs typeface="Arial" pitchFamily="34" charset="0"/>
              </a:rPr>
              <a:t> and Overlay</a:t>
            </a:r>
          </a:p>
          <a:p>
            <a:pPr>
              <a:spcAft>
                <a:spcPts val="300"/>
              </a:spcAft>
              <a:buFont typeface="Arial" charset="0"/>
              <a:buChar char="•"/>
            </a:pPr>
            <a:r>
              <a:rPr lang="en-US" sz="2400" b="0" u="none" dirty="0" smtClean="0">
                <a:cs typeface="Arial" pitchFamily="34" charset="0"/>
              </a:rPr>
              <a:t>  Concrete Pavement Rehabilitation</a:t>
            </a:r>
          </a:p>
          <a:p>
            <a:pPr>
              <a:spcAft>
                <a:spcPts val="300"/>
              </a:spcAft>
              <a:buFont typeface="Arial" charset="0"/>
              <a:buChar char="•"/>
            </a:pPr>
            <a:r>
              <a:rPr lang="en-US" sz="2400" b="0" u="none" dirty="0" smtClean="0">
                <a:cs typeface="Arial" pitchFamily="34" charset="0"/>
              </a:rPr>
              <a:t>  Concrete Reconstruction</a:t>
            </a:r>
          </a:p>
          <a:p>
            <a:pPr>
              <a:spcAft>
                <a:spcPts val="300"/>
              </a:spcAft>
              <a:buFont typeface="Arial" charset="0"/>
              <a:buChar char="•"/>
            </a:pPr>
            <a:r>
              <a:rPr lang="en-US" sz="2400" b="0" u="none" dirty="0" smtClean="0">
                <a:latin typeface="Arial" pitchFamily="34" charset="0"/>
                <a:cs typeface="Arial" pitchFamily="34" charset="0"/>
              </a:rPr>
              <a:t>  Interchanges Modifications</a:t>
            </a:r>
            <a:endParaRPr lang="en-US" sz="2400" u="none" dirty="0">
              <a:latin typeface="Arial" pitchFamily="34" charset="0"/>
              <a:cs typeface="Arial" pitchFamily="34" charset="0"/>
            </a:endParaRPr>
          </a:p>
        </p:txBody>
      </p:sp>
      <p:pic>
        <p:nvPicPr>
          <p:cNvPr id="5" name="Picture 4" descr="DSC_2213.JPG"/>
          <p:cNvPicPr>
            <a:picLocks noChangeAspect="1"/>
          </p:cNvPicPr>
          <p:nvPr/>
        </p:nvPicPr>
        <p:blipFill>
          <a:blip r:embed="rId3" cstate="print"/>
          <a:stretch>
            <a:fillRect/>
          </a:stretch>
        </p:blipFill>
        <p:spPr>
          <a:xfrm>
            <a:off x="1029452" y="4564705"/>
            <a:ext cx="2932948" cy="1911096"/>
          </a:xfrm>
          <a:prstGeom prst="rect">
            <a:avLst/>
          </a:prstGeom>
          <a:ln w="28575" cap="rnd">
            <a:solidFill>
              <a:schemeClr val="tx1"/>
            </a:solidFill>
          </a:ln>
        </p:spPr>
      </p:pic>
      <p:pic>
        <p:nvPicPr>
          <p:cNvPr id="7" name="Picture 6" descr="DSC_0385.JPG"/>
          <p:cNvPicPr>
            <a:picLocks noChangeAspect="1"/>
          </p:cNvPicPr>
          <p:nvPr/>
        </p:nvPicPr>
        <p:blipFill>
          <a:blip r:embed="rId4" cstate="print"/>
          <a:stretch>
            <a:fillRect/>
          </a:stretch>
        </p:blipFill>
        <p:spPr>
          <a:xfrm>
            <a:off x="5105400" y="4564705"/>
            <a:ext cx="2934788" cy="1912295"/>
          </a:xfrm>
          <a:prstGeom prst="rect">
            <a:avLst/>
          </a:prstGeom>
          <a:ln w="28575" cap="rnd">
            <a:solidFill>
              <a:schemeClr val="tx1"/>
            </a:solidFill>
          </a:ln>
        </p:spPr>
      </p:pic>
    </p:spTree>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sng"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sng"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B2ED57DFC55F42BB00BB5B4AB0CA42" ma:contentTypeVersion="3" ma:contentTypeDescription="Create a new document." ma:contentTypeScope="" ma:versionID="e6ae07567a325d5b840d1ea135b70e9b">
  <xsd:schema xmlns:xsd="http://www.w3.org/2001/XMLSchema" xmlns:xs="http://www.w3.org/2001/XMLSchema" xmlns:p="http://schemas.microsoft.com/office/2006/metadata/properties" xmlns:ns2="http://schemas.microsoft.com/sharepoint/v4" xmlns:ns3="16de58f0-8742-410d-b579-165f1627d21d" targetNamespace="http://schemas.microsoft.com/office/2006/metadata/properties" ma:root="true" ma:fieldsID="ec41ebc4ede6e2456d8d9a1b6339c5cd" ns2:_="" ns3:_="">
    <xsd:import namespace="http://schemas.microsoft.com/sharepoint/v4"/>
    <xsd:import namespace="16de58f0-8742-410d-b579-165f1627d21d"/>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e58f0-8742-410d-b579-165f1627d21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A309F2-B232-4D02-A603-8864EEE33BC4}"/>
</file>

<file path=customXml/itemProps2.xml><?xml version="1.0" encoding="utf-8"?>
<ds:datastoreItem xmlns:ds="http://schemas.openxmlformats.org/officeDocument/2006/customXml" ds:itemID="{27E61E77-227A-496F-9213-ABAA6023321D}"/>
</file>

<file path=customXml/itemProps3.xml><?xml version="1.0" encoding="utf-8"?>
<ds:datastoreItem xmlns:ds="http://schemas.openxmlformats.org/officeDocument/2006/customXml" ds:itemID="{19118556-6D2E-4C2D-A293-7C169913D421}"/>
</file>

<file path=docProps/app.xml><?xml version="1.0" encoding="utf-8"?>
<Properties xmlns="http://schemas.openxmlformats.org/officeDocument/2006/extended-properties" xmlns:vt="http://schemas.openxmlformats.org/officeDocument/2006/docPropsVTypes">
  <TotalTime>10501</TotalTime>
  <Words>1745</Words>
  <Application>Microsoft Office PowerPoint</Application>
  <PresentationFormat>On-screen Show (4:3)</PresentationFormat>
  <Paragraphs>191</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1_Default Design</vt:lpstr>
      <vt:lpstr>Slide 1</vt:lpstr>
      <vt:lpstr>Slide 2</vt:lpstr>
      <vt:lpstr>Slide 3</vt:lpstr>
      <vt:lpstr>Slide 4</vt:lpstr>
      <vt:lpstr>Slide 5</vt:lpstr>
      <vt:lpstr>Slide 6</vt:lpstr>
      <vt:lpstr>Slide 7</vt:lpstr>
      <vt:lpstr>Timeline</vt:lpstr>
      <vt:lpstr>Types of Work</vt:lpstr>
      <vt:lpstr>2011 Interstate Rehabilitation Program Map</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ahtd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engr</dc:creator>
  <cp:lastModifiedBy>Margaret M. Breen</cp:lastModifiedBy>
  <cp:revision>430</cp:revision>
  <dcterms:created xsi:type="dcterms:W3CDTF">2009-03-22T02:55:12Z</dcterms:created>
  <dcterms:modified xsi:type="dcterms:W3CDTF">2012-07-13T19:26:05Z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0x01010082B2ED57DFC55F42BB00BB5B4AB0CA42</vt:lpwstr>
  </property>
  <property fmtid="{D5CDD505-2E9C-101B-9397-08002B2CF9AE}" pid="3" name="Order">
    <vt:r8>2339200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URL">
    <vt:lpwstr/>
  </property>
</Properties>
</file>