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customXml/itemProps1.xml" ContentType="application/vnd.openxmlformats-officedocument.customXmlPropertie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29"/>
  </p:notesMasterIdLst>
  <p:sldIdLst>
    <p:sldId id="256" r:id="rId2"/>
    <p:sldId id="257" r:id="rId3"/>
    <p:sldId id="258" r:id="rId4"/>
    <p:sldId id="259" r:id="rId5"/>
    <p:sldId id="275" r:id="rId6"/>
    <p:sldId id="286" r:id="rId7"/>
    <p:sldId id="260" r:id="rId8"/>
    <p:sldId id="262" r:id="rId9"/>
    <p:sldId id="270" r:id="rId10"/>
    <p:sldId id="261" r:id="rId11"/>
    <p:sldId id="273" r:id="rId12"/>
    <p:sldId id="279" r:id="rId13"/>
    <p:sldId id="269" r:id="rId14"/>
    <p:sldId id="272" r:id="rId15"/>
    <p:sldId id="264" r:id="rId16"/>
    <p:sldId id="276" r:id="rId17"/>
    <p:sldId id="274" r:id="rId18"/>
    <p:sldId id="265" r:id="rId19"/>
    <p:sldId id="266" r:id="rId20"/>
    <p:sldId id="267" r:id="rId21"/>
    <p:sldId id="268" r:id="rId22"/>
    <p:sldId id="277" r:id="rId23"/>
    <p:sldId id="278" r:id="rId24"/>
    <p:sldId id="280" r:id="rId25"/>
    <p:sldId id="285" r:id="rId26"/>
    <p:sldId id="281" r:id="rId27"/>
    <p:sldId id="283"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360" y="-84"/>
      </p:cViewPr>
      <p:guideLst>
        <p:guide orient="horz" pos="2160"/>
        <p:guide pos="2880"/>
      </p:guideLst>
    </p:cSldViewPr>
  </p:slideViewPr>
  <p:notesTextViewPr>
    <p:cViewPr>
      <p:scale>
        <a:sx n="100" d="100"/>
        <a:sy n="100" d="100"/>
      </p:scale>
      <p:origin x="0" y="0"/>
    </p:cViewPr>
  </p:notesTextViewPr>
  <p:notesViewPr>
    <p:cSldViewPr>
      <p:cViewPr varScale="1">
        <p:scale>
          <a:sx n="77" d="100"/>
          <a:sy n="77" d="100"/>
        </p:scale>
        <p:origin x="-2100"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openxmlformats.org/officeDocument/2006/relationships/customXml" Target="../customXml/item2.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ADE25AAF-35CC-4732-BA62-8750AD1FB836}" type="datetimeFigureOut">
              <a:rPr lang="en-US" smtClean="0"/>
              <a:pPr/>
              <a:t>12/7/2011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2C402F7-1392-43AD-AE1B-16CAEA89084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Students are required  (1) to demonstrate holistic proficiency at the Novice High level on the ACTFL Proficiency Scale; (2) demonstrate basic knowledge of cultural practices, products, and perspectives of the culture(s) in which the language is used; (3) gain cultural knowledge as well as knowledge in other curricular areas using the world language; (4) demonstrate an understanding of the nature of the language and culture through comparisons of the language and culture studied and their own; and (5) use the language both within and beyond the school setting.</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Each year there was an</a:t>
            </a:r>
            <a:r>
              <a:rPr lang="en-US" baseline="0" dirty="0" smtClean="0"/>
              <a:t> increase in the number of students applying for the scholarship as well as an increase in the number of students with the 2 year language requirement. This is important to note that the number of students taking courses had also increased each year. </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outlines the number of students that are receiving– Traditional only </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ADD ATTACHMENT- and see the ADHE DATA</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Attribute this to the fact that teachers</a:t>
            </a:r>
            <a:r>
              <a:rPr lang="en-US" baseline="0" dirty="0" smtClean="0"/>
              <a:t> are minors in FL studies</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Partnership for 21st Century Skills is a national  organization that advocates for 21st century readiness for every student. As the United States continues to compete in a global  economy that demands innovation, P21 and its members provide tools and resources to help the U.S. education system keep up by fusing the three Rs and four Cs (critical thinking and problem solving, communication, collaboration, and creativity and innovation). </a:t>
            </a:r>
          </a:p>
          <a:p>
            <a:endParaRPr lang="en-US" dirty="0" smtClean="0"/>
          </a:p>
          <a:p>
            <a:r>
              <a:rPr lang="en-US" dirty="0" smtClean="0"/>
              <a:t>Every child in America needs to be ready for today’s and tomorrow’s world. A profound gap exists between the knowledge and skills most students learn in school and the knowledge and skills they need for success in their communities and workplaces. </a:t>
            </a:r>
          </a:p>
          <a:p>
            <a:r>
              <a:rPr lang="en-US" dirty="0" smtClean="0"/>
              <a:t>16 states</a:t>
            </a:r>
            <a:r>
              <a:rPr lang="en-US" baseline="0" dirty="0" smtClean="0"/>
              <a:t> have already implemented this program (skill set)</a:t>
            </a:r>
          </a:p>
          <a:p>
            <a:endParaRPr lang="en-US" baseline="0" dirty="0" smtClean="0"/>
          </a:p>
          <a:p>
            <a:r>
              <a:rPr lang="en-US" dirty="0" smtClean="0"/>
              <a:t>Global Awareness Using 21st century skills to understand and address global issues</a:t>
            </a:r>
          </a:p>
          <a:p>
            <a:r>
              <a:rPr lang="en-US" dirty="0" smtClean="0"/>
              <a:t>Learning from and working collaboratively with individuals representing diverse cultures, religions and lifestyles in a spirit of mutual respect and open dialogue in personal, work and community contexts</a:t>
            </a:r>
          </a:p>
          <a:p>
            <a:r>
              <a:rPr lang="en-US" dirty="0" smtClean="0"/>
              <a:t>Understanding  other nations and cultures, including the use of non-English languages</a:t>
            </a:r>
          </a:p>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data</a:t>
            </a:r>
            <a:r>
              <a:rPr lang="en-US" baseline="0" dirty="0" smtClean="0"/>
              <a:t> is from 2010 report</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Being fluent or nearly fluent in a world language makes a job candidate more appealing to a company and can be the difference between getting and not getting a job. </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27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-12.49% decline</a:t>
            </a:r>
            <a:r>
              <a:rPr lang="en-US" baseline="0" dirty="0" smtClean="0"/>
              <a:t> from 2010-2011 in students note the increases in each year</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2009-2010,</a:t>
            </a:r>
            <a:r>
              <a:rPr lang="en-US" baseline="0" dirty="0" smtClean="0"/>
              <a:t> the State produced 31 math/science education (BSE) degrees and only 3 foreign language education degrees.</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29 states have the requirements in </a:t>
            </a:r>
            <a:endParaRPr lang="en-US" dirty="0"/>
          </a:p>
        </p:txBody>
      </p:sp>
      <p:sp>
        <p:nvSpPr>
          <p:cNvPr id="4" name="Slide Number Placeholder 3"/>
          <p:cNvSpPr>
            <a:spLocks noGrp="1"/>
          </p:cNvSpPr>
          <p:nvPr>
            <p:ph type="sldNum" sz="quarter" idx="10"/>
          </p:nvPr>
        </p:nvSpPr>
        <p:spPr/>
        <p:txBody>
          <a:bodyPr/>
          <a:lstStyle/>
          <a:p>
            <a:fld id="{C2C402F7-1392-43AD-AE1B-16CAEA89084D}"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71C05E12-EF06-46B7-8D6D-5D045CD96198}" type="datetimeFigureOut">
              <a:rPr lang="en-US" smtClean="0"/>
              <a:pPr/>
              <a:t>12/7/2011</a:t>
            </a:fld>
            <a:endParaRPr lang="en-US"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0B3D6F97-80CA-4FA7-8A6B-CB63EA40F3C8}"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3D6F97-80CA-4FA7-8A6B-CB63EA40F3C8}"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3D6F97-80CA-4FA7-8A6B-CB63EA40F3C8}"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B3D6F97-80CA-4FA7-8A6B-CB63EA40F3C8}" type="slidenum">
              <a:rPr lang="en-US" smtClean="0"/>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1C05E12-EF06-46B7-8D6D-5D045CD96198}" type="datetimeFigureOut">
              <a:rPr lang="en-US" smtClean="0"/>
              <a:pPr/>
              <a:t>12/7/2011</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0B3D6F97-80CA-4FA7-8A6B-CB63EA40F3C8}"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3D6F97-80CA-4FA7-8A6B-CB63EA40F3C8}"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B3D6F97-80CA-4FA7-8A6B-CB63EA40F3C8}"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B3D6F97-80CA-4FA7-8A6B-CB63EA40F3C8}" type="slidenum">
              <a:rPr lang="en-US" smtClean="0"/>
              <a:pPr/>
              <a:t>‹#›</a:t>
            </a:fld>
            <a:endParaRPr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B3D6F97-80CA-4FA7-8A6B-CB63EA40F3C8}"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3D6F97-80CA-4FA7-8A6B-CB63EA40F3C8}"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C05E12-EF06-46B7-8D6D-5D045CD96198}" type="datetimeFigureOut">
              <a:rPr lang="en-US" smtClean="0"/>
              <a:pPr/>
              <a:t>12/7/2011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B3D6F97-80CA-4FA7-8A6B-CB63EA40F3C8}"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1C05E12-EF06-46B7-8D6D-5D045CD96198}" type="datetimeFigureOut">
              <a:rPr lang="en-US" smtClean="0"/>
              <a:pPr/>
              <a:t>12/7/2011</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B3D6F97-80CA-4FA7-8A6B-CB63EA40F3C8}" type="slidenum">
              <a:rPr lang="en-US" smtClean="0"/>
              <a:pPr/>
              <a:t>‹#›</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umaine.edu/publications/4356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962400"/>
            <a:ext cx="6858000" cy="990600"/>
          </a:xfrm>
        </p:spPr>
        <p:txBody>
          <a:bodyPr/>
          <a:lstStyle/>
          <a:p>
            <a:pPr algn="ctr"/>
            <a:r>
              <a:rPr lang="en-US" dirty="0" smtClean="0"/>
              <a:t>ISP 2011-119</a:t>
            </a:r>
            <a:endParaRPr lang="en-US" dirty="0"/>
          </a:p>
        </p:txBody>
      </p:sp>
      <p:sp>
        <p:nvSpPr>
          <p:cNvPr id="3" name="Subtitle 2"/>
          <p:cNvSpPr>
            <a:spLocks noGrp="1"/>
          </p:cNvSpPr>
          <p:nvPr>
            <p:ph type="subTitle" idx="1"/>
          </p:nvPr>
        </p:nvSpPr>
        <p:spPr>
          <a:xfrm>
            <a:off x="762000" y="2362200"/>
            <a:ext cx="7543800" cy="1219200"/>
          </a:xfrm>
        </p:spPr>
        <p:txBody>
          <a:bodyPr>
            <a:noAutofit/>
          </a:bodyPr>
          <a:lstStyle/>
          <a:p>
            <a:pPr algn="ctr"/>
            <a:r>
              <a:rPr lang="en-US" sz="2400" dirty="0" smtClean="0"/>
              <a:t>To Require Foreign Language as a Requirement for Eligibility for an Arkansas Academic Challenge Scholarship</a:t>
            </a:r>
            <a:endParaRPr lang="en-US" sz="2400" dirty="0"/>
          </a:p>
        </p:txBody>
      </p:sp>
      <p:pic>
        <p:nvPicPr>
          <p:cNvPr id="4" name="Picture 3" descr="footer.jpg"/>
          <p:cNvPicPr>
            <a:picLocks noChangeAspect="1"/>
          </p:cNvPicPr>
          <p:nvPr/>
        </p:nvPicPr>
        <p:blipFill>
          <a:blip r:embed="rId3" cstate="print"/>
          <a:stretch>
            <a:fillRect/>
          </a:stretch>
        </p:blipFill>
        <p:spPr>
          <a:xfrm>
            <a:off x="1524000" y="6248400"/>
            <a:ext cx="6315456" cy="432816"/>
          </a:xfrm>
          <a:prstGeom prst="rect">
            <a:avLst/>
          </a:prstGeom>
        </p:spPr>
      </p:pic>
      <p:sp>
        <p:nvSpPr>
          <p:cNvPr id="5" name="Subtitle 2"/>
          <p:cNvSpPr txBox="1">
            <a:spLocks/>
          </p:cNvSpPr>
          <p:nvPr/>
        </p:nvSpPr>
        <p:spPr>
          <a:xfrm>
            <a:off x="1066800" y="5029200"/>
            <a:ext cx="7239000" cy="685800"/>
          </a:xfrm>
          <a:prstGeom prst="rect">
            <a:avLst/>
          </a:prstGeom>
        </p:spPr>
        <p:txBody>
          <a:bodyPr vert="horz">
            <a:normAutofit/>
          </a:bodyPr>
          <a:lstStyle/>
          <a:p>
            <a:pPr marL="0" marR="0" lvl="0" indent="0" algn="r" defTabSz="914400" rtl="0" eaLnBrk="1" fontAlgn="auto" latinLnBrk="0" hangingPunct="1">
              <a:lnSpc>
                <a:spcPct val="100000"/>
              </a:lnSpc>
              <a:spcBef>
                <a:spcPts val="600"/>
              </a:spcBef>
              <a:spcAft>
                <a:spcPts val="0"/>
              </a:spcAft>
              <a:buClr>
                <a:schemeClr val="accent1"/>
              </a:buClr>
              <a:buSzPct val="76000"/>
              <a:buFont typeface="Wingdings 3"/>
              <a:buNone/>
              <a:tabLst/>
              <a:defRPr/>
            </a:pPr>
            <a:r>
              <a:rPr kumimoji="0" lang="en-US" sz="2000" b="0" i="0" u="none" strike="noStrike" kern="1200" cap="none" spc="0" normalizeH="0" baseline="0" noProof="0" dirty="0" smtClean="0">
                <a:ln>
                  <a:noFill/>
                </a:ln>
                <a:solidFill>
                  <a:schemeClr val="tx2"/>
                </a:solidFill>
                <a:effectLst/>
                <a:uLnTx/>
                <a:uFillTx/>
                <a:latin typeface="+mj-lt"/>
                <a:ea typeface="+mj-ea"/>
                <a:cs typeface="+mj-cs"/>
              </a:rPr>
              <a:t>Representative Randy Stewart</a:t>
            </a:r>
            <a:endParaRPr kumimoji="0" lang="en-US" sz="2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2. Requirement for High School Graduation</a:t>
            </a:r>
            <a:endParaRPr lang="en-US" dirty="0"/>
          </a:p>
        </p:txBody>
      </p:sp>
      <p:sp>
        <p:nvSpPr>
          <p:cNvPr id="8" name="Content Placeholder 7"/>
          <p:cNvSpPr>
            <a:spLocks noGrp="1"/>
          </p:cNvSpPr>
          <p:nvPr>
            <p:ph sz="quarter" idx="1"/>
          </p:nvPr>
        </p:nvSpPr>
        <p:spPr>
          <a:xfrm>
            <a:off x="457200" y="1447800"/>
            <a:ext cx="8229600" cy="4937760"/>
          </a:xfrm>
        </p:spPr>
        <p:txBody>
          <a:bodyPr anchor="ctr"/>
          <a:lstStyle/>
          <a:p>
            <a:r>
              <a:rPr lang="en-US" b="1" dirty="0" smtClean="0"/>
              <a:t>Delaware</a:t>
            </a:r>
            <a:r>
              <a:rPr lang="en-US" dirty="0" smtClean="0"/>
              <a:t>- 2 credits of Foreign Language</a:t>
            </a:r>
          </a:p>
          <a:p>
            <a:r>
              <a:rPr lang="en-US" b="1" dirty="0" smtClean="0"/>
              <a:t>Florida</a:t>
            </a:r>
            <a:r>
              <a:rPr lang="en-US" dirty="0" smtClean="0"/>
              <a:t>- 2 credits of sequential Foreign Language at the secondary level as a prerequisite for admission to all Florida state colleges and universities.</a:t>
            </a:r>
          </a:p>
          <a:p>
            <a:r>
              <a:rPr lang="en-US" b="1" dirty="0" smtClean="0"/>
              <a:t>Hawaii</a:t>
            </a:r>
            <a:r>
              <a:rPr lang="en-US" dirty="0" smtClean="0"/>
              <a:t> – 2 credits of the same Foreign Language</a:t>
            </a:r>
          </a:p>
          <a:p>
            <a:r>
              <a:rPr lang="en-US" b="1" dirty="0" smtClean="0"/>
              <a:t>Kentucky</a:t>
            </a:r>
            <a:r>
              <a:rPr lang="en-US" dirty="0" smtClean="0"/>
              <a:t>- demonstrate ‘basic’ proficiency</a:t>
            </a:r>
          </a:p>
          <a:p>
            <a:r>
              <a:rPr lang="en-US" b="1" dirty="0" smtClean="0"/>
              <a:t>Louisiana</a:t>
            </a:r>
            <a:r>
              <a:rPr lang="en-US" dirty="0" smtClean="0"/>
              <a:t>- 2 years of language are required of all students beginning in the 2012 school year.</a:t>
            </a:r>
          </a:p>
          <a:p>
            <a:r>
              <a:rPr lang="en-US" b="1" dirty="0" smtClean="0"/>
              <a:t>Texas</a:t>
            </a:r>
            <a:r>
              <a:rPr lang="en-US" dirty="0" smtClean="0"/>
              <a:t>- has alternative graduation plans, two of the three plans require at least 2 years of the same foreign language to meet graduation requirements.</a:t>
            </a:r>
          </a:p>
          <a:p>
            <a:pPr>
              <a:buNone/>
            </a:pPr>
            <a:endParaRPr lang="en-US" dirty="0"/>
          </a:p>
        </p:txBody>
      </p:sp>
      <p:sp>
        <p:nvSpPr>
          <p:cNvPr id="4" name="TextBox 3"/>
          <p:cNvSpPr txBox="1"/>
          <p:nvPr/>
        </p:nvSpPr>
        <p:spPr>
          <a:xfrm>
            <a:off x="685800" y="6400800"/>
            <a:ext cx="8229600" cy="369332"/>
          </a:xfrm>
          <a:prstGeom prst="rect">
            <a:avLst/>
          </a:prstGeom>
          <a:noFill/>
        </p:spPr>
        <p:txBody>
          <a:bodyPr wrap="square" rtlCol="0">
            <a:spAutoFit/>
          </a:bodyPr>
          <a:lstStyle/>
          <a:p>
            <a:r>
              <a:rPr lang="en-US" dirty="0" smtClean="0"/>
              <a:t>In 29 States the requirement of a Foreign Language course is outlined for graduation.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Michigan Graduation Requirements</a:t>
            </a:r>
            <a:endParaRPr lang="en-US" dirty="0"/>
          </a:p>
        </p:txBody>
      </p:sp>
      <p:sp>
        <p:nvSpPr>
          <p:cNvPr id="3" name="Content Placeholder 2"/>
          <p:cNvSpPr>
            <a:spLocks noGrp="1"/>
          </p:cNvSpPr>
          <p:nvPr>
            <p:ph sz="quarter" idx="1"/>
          </p:nvPr>
        </p:nvSpPr>
        <p:spPr>
          <a:xfrm>
            <a:off x="457200" y="1219200"/>
            <a:ext cx="8229600" cy="5334000"/>
          </a:xfrm>
        </p:spPr>
        <p:txBody>
          <a:bodyPr>
            <a:normAutofit fontScale="85000" lnSpcReduction="10000"/>
          </a:bodyPr>
          <a:lstStyle/>
          <a:p>
            <a:r>
              <a:rPr lang="en-US" dirty="0" smtClean="0"/>
              <a:t>beginning with the 2016 graduating class students must complete 2 credits of a world language other than English prior to graduation, or demonstrate a two-year equivalent proficiency.  </a:t>
            </a:r>
          </a:p>
          <a:p>
            <a:pPr>
              <a:buNone/>
            </a:pPr>
            <a:endParaRPr lang="en-US" dirty="0" smtClean="0"/>
          </a:p>
          <a:p>
            <a:r>
              <a:rPr lang="en-US" dirty="0" smtClean="0"/>
              <a:t>Each local school district is responsible for designing opportunities for students to meet the new world language requirement:</a:t>
            </a:r>
          </a:p>
          <a:p>
            <a:pPr lvl="1"/>
            <a:r>
              <a:rPr lang="en-US" dirty="0" smtClean="0"/>
              <a:t>offering a K-8 program for all children that results in proficiency equivalent to two credits at the high school level;</a:t>
            </a:r>
          </a:p>
          <a:p>
            <a:pPr lvl="1"/>
            <a:r>
              <a:rPr lang="en-US" dirty="0" smtClean="0"/>
              <a:t>encouraging students to complete the first credit of language study in Grades 6 and 7 and the second credit of language study in Grade 8;</a:t>
            </a:r>
          </a:p>
          <a:p>
            <a:pPr lvl="1"/>
            <a:r>
              <a:rPr lang="en-US" dirty="0" smtClean="0"/>
              <a:t>encouraging students to complete the first credit of language study in Grade 8 and the second credit of language study in Grades 9-12; or</a:t>
            </a:r>
          </a:p>
          <a:p>
            <a:pPr lvl="1"/>
            <a:r>
              <a:rPr lang="en-US" dirty="0" smtClean="0"/>
              <a:t>spreading two credits of language study over four calendar years, completing the first credit in two academic years and the second credit in two additional years.</a:t>
            </a:r>
          </a:p>
          <a:p>
            <a:endParaRPr lang="en-US" dirty="0" smtClean="0"/>
          </a:p>
          <a:p>
            <a:endParaRPr lang="en-US" dirty="0"/>
          </a:p>
        </p:txBody>
      </p:sp>
      <p:sp>
        <p:nvSpPr>
          <p:cNvPr id="4" name="TextBox 3"/>
          <p:cNvSpPr txBox="1"/>
          <p:nvPr/>
        </p:nvSpPr>
        <p:spPr>
          <a:xfrm>
            <a:off x="685800" y="6400800"/>
            <a:ext cx="6172200" cy="369332"/>
          </a:xfrm>
          <a:prstGeom prst="rect">
            <a:avLst/>
          </a:prstGeom>
          <a:noFill/>
        </p:spPr>
        <p:txBody>
          <a:bodyPr wrap="square" rtlCol="0">
            <a:spAutoFit/>
          </a:bodyPr>
          <a:lstStyle/>
          <a:p>
            <a:r>
              <a:rPr lang="en-US" dirty="0" smtClean="0"/>
              <a:t>NCSSFL- National Council of State Supervisors for Languages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quarter" idx="4294967295"/>
          </p:nvPr>
        </p:nvSpPr>
        <p:spPr>
          <a:xfrm>
            <a:off x="457200" y="1219200"/>
            <a:ext cx="8229600" cy="4724400"/>
          </a:xfrm>
        </p:spPr>
        <p:txBody>
          <a:bodyPr anchor="ctr">
            <a:normAutofit/>
          </a:bodyPr>
          <a:lstStyle/>
          <a:p>
            <a:r>
              <a:rPr lang="en-US" dirty="0" smtClean="0"/>
              <a:t>Language learning is beneficial in the development of students’ reading abilities.</a:t>
            </a:r>
          </a:p>
          <a:p>
            <a:r>
              <a:rPr lang="en-US" dirty="0" smtClean="0"/>
              <a:t>There is a correlation between language study and higher scores on the SAT and ACT Tests.</a:t>
            </a:r>
          </a:p>
          <a:p>
            <a:r>
              <a:rPr lang="en-US" dirty="0" smtClean="0"/>
              <a:t>There is a correlation between high school foreign language study and higher academic performance at the college level.</a:t>
            </a:r>
          </a:p>
          <a:p>
            <a:r>
              <a:rPr lang="en-US" dirty="0" smtClean="0"/>
              <a:t>Language learners develop a more positive attitude toward the target language and/or the speakers of that language.</a:t>
            </a:r>
          </a:p>
        </p:txBody>
      </p:sp>
      <p:sp>
        <p:nvSpPr>
          <p:cNvPr id="9" name="Title 8"/>
          <p:cNvSpPr>
            <a:spLocks noGrp="1"/>
          </p:cNvSpPr>
          <p:nvPr>
            <p:ph type="title" idx="4294967295"/>
          </p:nvPr>
        </p:nvSpPr>
        <p:spPr>
          <a:xfrm>
            <a:off x="381000" y="228600"/>
            <a:ext cx="8229600" cy="1447800"/>
          </a:xfrm>
        </p:spPr>
        <p:txBody>
          <a:bodyPr anchor="ctr">
            <a:normAutofit fontScale="90000"/>
          </a:bodyPr>
          <a:lstStyle/>
          <a:p>
            <a:pPr algn="ctr"/>
            <a:r>
              <a:rPr lang="en-US" sz="3100" dirty="0" smtClean="0"/>
              <a:t>Studies compiled by the American Council on the Teaching of Foreign Languages (ACTFL) have reported</a:t>
            </a:r>
            <a:r>
              <a:rPr lang="en-US" dirty="0" smtClean="0"/>
              <a:t/>
            </a:r>
            <a:br>
              <a:rPr lang="en-US" dirty="0" smtClean="0"/>
            </a:br>
            <a:endParaRPr lang="en-US" dirty="0"/>
          </a:p>
        </p:txBody>
      </p:sp>
      <p:sp>
        <p:nvSpPr>
          <p:cNvPr id="4" name="TextBox 3"/>
          <p:cNvSpPr txBox="1"/>
          <p:nvPr/>
        </p:nvSpPr>
        <p:spPr>
          <a:xfrm>
            <a:off x="914400" y="6477000"/>
            <a:ext cx="7620000" cy="369332"/>
          </a:xfrm>
          <a:prstGeom prst="rect">
            <a:avLst/>
          </a:prstGeom>
          <a:noFill/>
        </p:spPr>
        <p:txBody>
          <a:bodyPr wrap="square" rtlCol="0">
            <a:spAutoFit/>
          </a:bodyPr>
          <a:lstStyle/>
          <a:p>
            <a:r>
              <a:rPr lang="en-US" dirty="0" smtClean="0"/>
              <a:t>ACTFL- American Council on the Teaching of Foreign Languages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Back in the Scholarship</a:t>
            </a:r>
            <a:endParaRPr lang="en-US" dirty="0"/>
          </a:p>
        </p:txBody>
      </p:sp>
      <p:sp>
        <p:nvSpPr>
          <p:cNvPr id="6" name="Text Placeholder 5"/>
          <p:cNvSpPr>
            <a:spLocks noGrp="1"/>
          </p:cNvSpPr>
          <p:nvPr>
            <p:ph type="body" idx="1"/>
          </p:nvPr>
        </p:nvSpPr>
        <p:spPr/>
        <p:txBody>
          <a:bodyPr/>
          <a:lstStyle/>
          <a:p>
            <a:endParaRPr lang="en-US" dirty="0" smtClean="0"/>
          </a:p>
          <a:p>
            <a:endParaRPr lang="en-US" dirty="0" smtClean="0"/>
          </a:p>
          <a:p>
            <a:r>
              <a:rPr lang="en-US" dirty="0" smtClean="0"/>
              <a:t>Academic Challenge</a:t>
            </a:r>
          </a:p>
        </p:txBody>
      </p:sp>
      <p:graphicFrame>
        <p:nvGraphicFramePr>
          <p:cNvPr id="5" name="Content Placeholder 4"/>
          <p:cNvGraphicFramePr>
            <a:graphicFrameLocks noGrp="1"/>
          </p:cNvGraphicFramePr>
          <p:nvPr>
            <p:ph sz="quarter" idx="2"/>
          </p:nvPr>
        </p:nvGraphicFramePr>
        <p:xfrm>
          <a:off x="457200" y="2133600"/>
          <a:ext cx="8153400" cy="3048000"/>
        </p:xfrm>
        <a:graphic>
          <a:graphicData uri="http://schemas.openxmlformats.org/drawingml/2006/table">
            <a:tbl>
              <a:tblPr firstRow="1" bandRow="1">
                <a:effectLst>
                  <a:outerShdw blurRad="76200" dir="18900000" sy="23000" kx="-1200000" algn="bl" rotWithShape="0">
                    <a:prstClr val="black">
                      <a:alpha val="20000"/>
                    </a:prstClr>
                  </a:outerShdw>
                </a:effectLst>
                <a:tableStyleId>{5C22544A-7EE6-4342-B048-85BDC9FD1C3A}</a:tableStyleId>
              </a:tblPr>
              <a:tblGrid>
                <a:gridCol w="1630680"/>
                <a:gridCol w="1630680"/>
                <a:gridCol w="1630680"/>
                <a:gridCol w="1630680"/>
                <a:gridCol w="1630680"/>
              </a:tblGrid>
              <a:tr h="533400">
                <a:tc>
                  <a:txBody>
                    <a:bodyPr/>
                    <a:lstStyle/>
                    <a:p>
                      <a:pPr algn="ctr"/>
                      <a:r>
                        <a:rPr lang="en-US" dirty="0" smtClean="0"/>
                        <a:t>Fall School</a:t>
                      </a:r>
                      <a:r>
                        <a:rPr lang="en-US" baseline="0" dirty="0" smtClean="0"/>
                        <a:t> </a:t>
                      </a:r>
                      <a:r>
                        <a:rPr lang="en-US" dirty="0" smtClean="0"/>
                        <a:t>Year</a:t>
                      </a:r>
                      <a:endParaRPr lang="en-US" dirty="0"/>
                    </a:p>
                  </a:txBody>
                  <a:tcPr marL="93198" marR="93198" anchor="ctr">
                    <a:cell3D prstMaterial="dkEdge">
                      <a:bevel prst="coolSlant"/>
                      <a:lightRig rig="flood" dir="t"/>
                    </a:cell3D>
                  </a:tcPr>
                </a:tc>
                <a:tc>
                  <a:txBody>
                    <a:bodyPr/>
                    <a:lstStyle/>
                    <a:p>
                      <a:pPr algn="ctr"/>
                      <a:r>
                        <a:rPr lang="en-US" dirty="0" smtClean="0"/>
                        <a:t>Applicants</a:t>
                      </a:r>
                      <a:endParaRPr lang="en-US" dirty="0"/>
                    </a:p>
                  </a:txBody>
                  <a:tcPr marL="93198" marR="93198" anchor="ctr">
                    <a:cell3D prstMaterial="dkEdge">
                      <a:bevel prst="coolSlant"/>
                      <a:lightRig rig="flood" dir="t"/>
                    </a:cell3D>
                  </a:tcPr>
                </a:tc>
                <a:tc>
                  <a:txBody>
                    <a:bodyPr/>
                    <a:lstStyle/>
                    <a:p>
                      <a:pPr algn="ctr"/>
                      <a:r>
                        <a:rPr lang="en-US" dirty="0" smtClean="0"/>
                        <a:t>Had 2 year Language requirement</a:t>
                      </a:r>
                      <a:endParaRPr lang="en-US" dirty="0"/>
                    </a:p>
                  </a:txBody>
                  <a:tcPr marL="93198" marR="93198" anchor="ctr">
                    <a:cell3D prstMaterial="dkEdge">
                      <a:bevel prst="coolSlant"/>
                      <a:lightRig rig="flood" dir="t"/>
                    </a:cell3D>
                  </a:tcPr>
                </a:tc>
                <a:tc>
                  <a:txBody>
                    <a:bodyPr/>
                    <a:lstStyle/>
                    <a:p>
                      <a:pPr marL="0" algn="ctr" rtl="0" eaLnBrk="1" latinLnBrk="0" hangingPunct="1"/>
                      <a:r>
                        <a:rPr kumimoji="0" lang="en-US" b="1" kern="1200" dirty="0" smtClean="0">
                          <a:solidFill>
                            <a:schemeClr val="lt1"/>
                          </a:solidFill>
                          <a:latin typeface="+mn-lt"/>
                          <a:ea typeface="+mn-ea"/>
                          <a:cs typeface="+mn-cs"/>
                        </a:rPr>
                        <a:t>% with requirement</a:t>
                      </a:r>
                    </a:p>
                  </a:txBody>
                  <a:tcPr marL="93198" marR="93198" anchor="ctr">
                    <a:cell3D prstMaterial="dkEdge">
                      <a:bevel prst="coolSlant"/>
                      <a:lightRig rig="flood" dir="t"/>
                    </a:cell3D>
                    <a:solidFill>
                      <a:schemeClr val="accent1"/>
                    </a:solidFill>
                  </a:tcPr>
                </a:tc>
                <a:tc>
                  <a:txBody>
                    <a:bodyPr/>
                    <a:lstStyle/>
                    <a:p>
                      <a:pPr algn="ctr"/>
                      <a:r>
                        <a:rPr lang="en-US" dirty="0" smtClean="0"/>
                        <a:t>Awarded Scholarship</a:t>
                      </a:r>
                      <a:endParaRPr lang="en-US" dirty="0"/>
                    </a:p>
                  </a:txBody>
                  <a:tcPr marL="93198" marR="93198" anchor="ctr">
                    <a:cell3D prstMaterial="dkEdge">
                      <a:bevel prst="coolSlant"/>
                      <a:lightRig rig="flood" dir="t"/>
                    </a:cell3D>
                  </a:tcPr>
                </a:tc>
              </a:tr>
              <a:tr h="533400">
                <a:tc>
                  <a:txBody>
                    <a:bodyPr/>
                    <a:lstStyle/>
                    <a:p>
                      <a:pPr algn="ctr"/>
                      <a:r>
                        <a:rPr lang="en-US" dirty="0" smtClean="0"/>
                        <a:t>2006</a:t>
                      </a:r>
                      <a:endParaRPr lang="en-US" dirty="0"/>
                    </a:p>
                  </a:txBody>
                  <a:tcPr marL="93198" marR="93198">
                    <a:cell3D prstMaterial="dkEdge">
                      <a:bevel prst="coolSlant"/>
                      <a:lightRig rig="flood" dir="t"/>
                    </a:cell3D>
                  </a:tcPr>
                </a:tc>
                <a:tc>
                  <a:txBody>
                    <a:bodyPr/>
                    <a:lstStyle/>
                    <a:p>
                      <a:pPr algn="ctr"/>
                      <a:r>
                        <a:rPr lang="en-US" dirty="0" smtClean="0"/>
                        <a:t>5,973</a:t>
                      </a:r>
                      <a:endParaRPr lang="en-US" dirty="0"/>
                    </a:p>
                  </a:txBody>
                  <a:tcPr marL="93198" marR="93198">
                    <a:cell3D prstMaterial="dkEdge">
                      <a:bevel prst="coolSlant"/>
                      <a:lightRig rig="flood" dir="t"/>
                    </a:cell3D>
                  </a:tcPr>
                </a:tc>
                <a:tc>
                  <a:txBody>
                    <a:bodyPr/>
                    <a:lstStyle/>
                    <a:p>
                      <a:pPr algn="ctr"/>
                      <a:r>
                        <a:rPr lang="en-US" dirty="0" smtClean="0"/>
                        <a:t>4,580</a:t>
                      </a:r>
                      <a:endParaRPr lang="en-US" dirty="0"/>
                    </a:p>
                  </a:txBody>
                  <a:tcPr marL="93198" marR="93198">
                    <a:cell3D prstMaterial="dkEdge">
                      <a:bevel prst="coolSlant"/>
                      <a:lightRig rig="flood" dir="t"/>
                    </a:cell3D>
                  </a:tcPr>
                </a:tc>
                <a:tc>
                  <a:txBody>
                    <a:bodyPr/>
                    <a:lstStyle/>
                    <a:p>
                      <a:pPr algn="ctr"/>
                      <a:r>
                        <a:rPr lang="en-US" sz="2000" dirty="0" smtClean="0">
                          <a:effectLst>
                            <a:outerShdw blurRad="38100" dist="38100" dir="2700000" algn="tl">
                              <a:srgbClr val="000000">
                                <a:alpha val="43137"/>
                              </a:srgbClr>
                            </a:outerShdw>
                          </a:effectLst>
                        </a:rPr>
                        <a:t>76.76%</a:t>
                      </a:r>
                      <a:endParaRPr lang="en-US" sz="2000" dirty="0">
                        <a:effectLst>
                          <a:outerShdw blurRad="38100" dist="38100" dir="2700000" algn="tl">
                            <a:srgbClr val="000000">
                              <a:alpha val="43137"/>
                            </a:srgbClr>
                          </a:outerShdw>
                        </a:effectLst>
                      </a:endParaRPr>
                    </a:p>
                  </a:txBody>
                  <a:tcPr marL="93198" marR="93198">
                    <a:cell3D prstMaterial="dkEdge">
                      <a:bevel prst="coolSlant"/>
                      <a:lightRig rig="flood" dir="t"/>
                    </a:cell3D>
                    <a:solidFill>
                      <a:schemeClr val="accent4">
                        <a:lumMod val="40000"/>
                        <a:lumOff val="60000"/>
                      </a:schemeClr>
                    </a:solidFill>
                  </a:tcPr>
                </a:tc>
                <a:tc>
                  <a:txBody>
                    <a:bodyPr/>
                    <a:lstStyle/>
                    <a:p>
                      <a:pPr algn="ctr"/>
                      <a:r>
                        <a:rPr lang="en-US" dirty="0" smtClean="0"/>
                        <a:t>3,104</a:t>
                      </a:r>
                      <a:endParaRPr lang="en-US" dirty="0"/>
                    </a:p>
                  </a:txBody>
                  <a:tcPr marL="93198" marR="93198">
                    <a:cell3D prstMaterial="dkEdge">
                      <a:bevel prst="coolSlant"/>
                      <a:lightRig rig="flood" dir="t"/>
                    </a:cell3D>
                  </a:tcPr>
                </a:tc>
              </a:tr>
              <a:tr h="533400">
                <a:tc>
                  <a:txBody>
                    <a:bodyPr/>
                    <a:lstStyle/>
                    <a:p>
                      <a:pPr algn="ctr"/>
                      <a:r>
                        <a:rPr lang="en-US" dirty="0" smtClean="0"/>
                        <a:t>2007</a:t>
                      </a:r>
                      <a:endParaRPr lang="en-US" dirty="0"/>
                    </a:p>
                  </a:txBody>
                  <a:tcPr marL="93198" marR="93198">
                    <a:cell3D prstMaterial="dkEdge">
                      <a:bevel prst="coolSlant"/>
                      <a:lightRig rig="flood" dir="t"/>
                    </a:cell3D>
                  </a:tcPr>
                </a:tc>
                <a:tc>
                  <a:txBody>
                    <a:bodyPr/>
                    <a:lstStyle/>
                    <a:p>
                      <a:pPr algn="ctr"/>
                      <a:r>
                        <a:rPr lang="en-US" dirty="0" smtClean="0"/>
                        <a:t>6,181</a:t>
                      </a:r>
                      <a:endParaRPr lang="en-US" dirty="0"/>
                    </a:p>
                  </a:txBody>
                  <a:tcPr marL="93198" marR="93198">
                    <a:cell3D prstMaterial="dkEdge">
                      <a:bevel prst="coolSlant"/>
                      <a:lightRig rig="flood" dir="t"/>
                    </a:cell3D>
                  </a:tcPr>
                </a:tc>
                <a:tc>
                  <a:txBody>
                    <a:bodyPr/>
                    <a:lstStyle/>
                    <a:p>
                      <a:pPr algn="ctr"/>
                      <a:r>
                        <a:rPr lang="en-US" dirty="0" smtClean="0"/>
                        <a:t>4,507</a:t>
                      </a:r>
                      <a:endParaRPr lang="en-US" dirty="0"/>
                    </a:p>
                  </a:txBody>
                  <a:tcPr marL="93198" marR="93198">
                    <a:cell3D prstMaterial="dkEdge">
                      <a:bevel prst="coolSlant"/>
                      <a:lightRig rig="flood" dir="t"/>
                    </a:cell3D>
                  </a:tcPr>
                </a:tc>
                <a:tc>
                  <a:txBody>
                    <a:bodyPr/>
                    <a:lstStyle/>
                    <a:p>
                      <a:pPr algn="ctr"/>
                      <a:r>
                        <a:rPr lang="en-US" sz="2000" dirty="0" smtClean="0">
                          <a:effectLst>
                            <a:outerShdw blurRad="38100" dist="38100" dir="2700000" algn="tl">
                              <a:srgbClr val="000000">
                                <a:alpha val="43137"/>
                              </a:srgbClr>
                            </a:outerShdw>
                          </a:effectLst>
                        </a:rPr>
                        <a:t>72.98%</a:t>
                      </a:r>
                      <a:endParaRPr lang="en-US" sz="2000" dirty="0">
                        <a:effectLst>
                          <a:outerShdw blurRad="38100" dist="38100" dir="2700000" algn="tl">
                            <a:srgbClr val="000000">
                              <a:alpha val="43137"/>
                            </a:srgbClr>
                          </a:outerShdw>
                        </a:effectLst>
                      </a:endParaRPr>
                    </a:p>
                  </a:txBody>
                  <a:tcPr marL="93198" marR="93198">
                    <a:cell3D prstMaterial="dkEdge">
                      <a:bevel prst="coolSlant"/>
                      <a:lightRig rig="flood" dir="t"/>
                    </a:cell3D>
                    <a:solidFill>
                      <a:schemeClr val="accent4">
                        <a:lumMod val="40000"/>
                        <a:lumOff val="60000"/>
                      </a:schemeClr>
                    </a:solidFill>
                  </a:tcPr>
                </a:tc>
                <a:tc>
                  <a:txBody>
                    <a:bodyPr/>
                    <a:lstStyle/>
                    <a:p>
                      <a:pPr algn="ctr"/>
                      <a:r>
                        <a:rPr lang="en-US" dirty="0" smtClean="0"/>
                        <a:t>3,074</a:t>
                      </a:r>
                      <a:endParaRPr lang="en-US" dirty="0"/>
                    </a:p>
                  </a:txBody>
                  <a:tcPr marL="93198" marR="93198">
                    <a:cell3D prstMaterial="dkEdge">
                      <a:bevel prst="coolSlant"/>
                      <a:lightRig rig="flood" dir="t"/>
                    </a:cell3D>
                  </a:tcPr>
                </a:tc>
              </a:tr>
              <a:tr h="533400">
                <a:tc>
                  <a:txBody>
                    <a:bodyPr/>
                    <a:lstStyle/>
                    <a:p>
                      <a:pPr algn="ctr"/>
                      <a:r>
                        <a:rPr lang="en-US" dirty="0" smtClean="0"/>
                        <a:t>2008</a:t>
                      </a:r>
                      <a:endParaRPr lang="en-US" dirty="0"/>
                    </a:p>
                  </a:txBody>
                  <a:tcPr marL="93198" marR="93198">
                    <a:cell3D prstMaterial="dkEdge">
                      <a:bevel prst="coolSlant"/>
                      <a:lightRig rig="flood" dir="t"/>
                    </a:cell3D>
                  </a:tcPr>
                </a:tc>
                <a:tc>
                  <a:txBody>
                    <a:bodyPr/>
                    <a:lstStyle/>
                    <a:p>
                      <a:pPr algn="ctr"/>
                      <a:r>
                        <a:rPr lang="en-US" dirty="0" smtClean="0"/>
                        <a:t>7,080</a:t>
                      </a:r>
                      <a:endParaRPr lang="en-US" dirty="0"/>
                    </a:p>
                  </a:txBody>
                  <a:tcPr marL="93198" marR="93198">
                    <a:cell3D prstMaterial="dkEdge">
                      <a:bevel prst="coolSlant"/>
                      <a:lightRig rig="flood" dir="t"/>
                    </a:cell3D>
                  </a:tcPr>
                </a:tc>
                <a:tc>
                  <a:txBody>
                    <a:bodyPr/>
                    <a:lstStyle/>
                    <a:p>
                      <a:pPr algn="ctr"/>
                      <a:r>
                        <a:rPr lang="en-US" dirty="0" smtClean="0"/>
                        <a:t>5,269</a:t>
                      </a:r>
                      <a:endParaRPr lang="en-US" dirty="0"/>
                    </a:p>
                  </a:txBody>
                  <a:tcPr marL="93198" marR="93198">
                    <a:cell3D prstMaterial="dkEdge">
                      <a:bevel prst="coolSlant"/>
                      <a:lightRig rig="flood" dir="t"/>
                    </a:cell3D>
                  </a:tcPr>
                </a:tc>
                <a:tc>
                  <a:txBody>
                    <a:bodyPr/>
                    <a:lstStyle/>
                    <a:p>
                      <a:pPr algn="ctr"/>
                      <a:r>
                        <a:rPr lang="en-US" sz="2000" dirty="0" smtClean="0">
                          <a:effectLst>
                            <a:outerShdw blurRad="38100" dist="38100" dir="2700000" algn="tl">
                              <a:srgbClr val="000000">
                                <a:alpha val="43137"/>
                              </a:srgbClr>
                            </a:outerShdw>
                          </a:effectLst>
                        </a:rPr>
                        <a:t>74.42%</a:t>
                      </a:r>
                      <a:endParaRPr lang="en-US" sz="2000" dirty="0">
                        <a:effectLst>
                          <a:outerShdw blurRad="38100" dist="38100" dir="2700000" algn="tl">
                            <a:srgbClr val="000000">
                              <a:alpha val="43137"/>
                            </a:srgbClr>
                          </a:outerShdw>
                        </a:effectLst>
                      </a:endParaRPr>
                    </a:p>
                  </a:txBody>
                  <a:tcPr marL="93198" marR="93198">
                    <a:cell3D prstMaterial="dkEdge">
                      <a:bevel prst="coolSlant"/>
                      <a:lightRig rig="flood" dir="t"/>
                    </a:cell3D>
                    <a:solidFill>
                      <a:schemeClr val="accent4">
                        <a:lumMod val="40000"/>
                        <a:lumOff val="60000"/>
                      </a:schemeClr>
                    </a:solidFill>
                  </a:tcPr>
                </a:tc>
                <a:tc>
                  <a:txBody>
                    <a:bodyPr/>
                    <a:lstStyle/>
                    <a:p>
                      <a:pPr algn="ctr"/>
                      <a:r>
                        <a:rPr lang="en-US" dirty="0" smtClean="0"/>
                        <a:t>3,589</a:t>
                      </a:r>
                      <a:endParaRPr lang="en-US" dirty="0"/>
                    </a:p>
                  </a:txBody>
                  <a:tcPr marL="93198" marR="93198">
                    <a:cell3D prstMaterial="dkEdge">
                      <a:bevel prst="coolSlant"/>
                      <a:lightRig rig="flood" dir="t"/>
                    </a:cell3D>
                  </a:tcPr>
                </a:tc>
              </a:tr>
              <a:tr h="533400">
                <a:tc>
                  <a:txBody>
                    <a:bodyPr/>
                    <a:lstStyle/>
                    <a:p>
                      <a:pPr algn="ctr"/>
                      <a:r>
                        <a:rPr lang="en-US" dirty="0" smtClean="0"/>
                        <a:t>2009</a:t>
                      </a:r>
                      <a:endParaRPr lang="en-US" dirty="0"/>
                    </a:p>
                  </a:txBody>
                  <a:tcPr marL="93198" marR="93198">
                    <a:cell3D prstMaterial="dkEdge">
                      <a:bevel prst="coolSlant"/>
                      <a:lightRig rig="flood" dir="t"/>
                    </a:cell3D>
                  </a:tcPr>
                </a:tc>
                <a:tc>
                  <a:txBody>
                    <a:bodyPr/>
                    <a:lstStyle/>
                    <a:p>
                      <a:pPr algn="ctr"/>
                      <a:r>
                        <a:rPr lang="en-US" dirty="0" smtClean="0"/>
                        <a:t>7,649</a:t>
                      </a:r>
                      <a:endParaRPr lang="en-US" dirty="0"/>
                    </a:p>
                  </a:txBody>
                  <a:tcPr marL="93198" marR="93198">
                    <a:cell3D prstMaterial="dkEdge">
                      <a:bevel prst="coolSlant"/>
                      <a:lightRig rig="flood" dir="t"/>
                    </a:cell3D>
                  </a:tcPr>
                </a:tc>
                <a:tc>
                  <a:txBody>
                    <a:bodyPr/>
                    <a:lstStyle/>
                    <a:p>
                      <a:pPr algn="ctr"/>
                      <a:r>
                        <a:rPr lang="en-US" dirty="0" smtClean="0"/>
                        <a:t>5,735</a:t>
                      </a:r>
                      <a:endParaRPr lang="en-US" dirty="0"/>
                    </a:p>
                  </a:txBody>
                  <a:tcPr marL="93198" marR="93198">
                    <a:cell3D prstMaterial="dkEdge">
                      <a:bevel prst="coolSlant"/>
                      <a:lightRig rig="flood" dir="t"/>
                    </a:cell3D>
                  </a:tcPr>
                </a:tc>
                <a:tc>
                  <a:txBody>
                    <a:bodyPr/>
                    <a:lstStyle/>
                    <a:p>
                      <a:pPr algn="ctr"/>
                      <a:r>
                        <a:rPr lang="en-US" sz="2000" dirty="0" smtClean="0">
                          <a:effectLst>
                            <a:outerShdw blurRad="38100" dist="38100" dir="2700000" algn="tl">
                              <a:srgbClr val="000000">
                                <a:alpha val="43137"/>
                              </a:srgbClr>
                            </a:outerShdw>
                          </a:effectLst>
                        </a:rPr>
                        <a:t>75.02%</a:t>
                      </a:r>
                      <a:endParaRPr lang="en-US" sz="2000" dirty="0">
                        <a:effectLst>
                          <a:outerShdw blurRad="38100" dist="38100" dir="2700000" algn="tl">
                            <a:srgbClr val="000000">
                              <a:alpha val="43137"/>
                            </a:srgbClr>
                          </a:outerShdw>
                        </a:effectLst>
                      </a:endParaRPr>
                    </a:p>
                  </a:txBody>
                  <a:tcPr marL="93198" marR="93198">
                    <a:cell3D prstMaterial="dkEdge">
                      <a:bevel prst="coolSlant"/>
                      <a:lightRig rig="flood" dir="t"/>
                    </a:cell3D>
                    <a:solidFill>
                      <a:schemeClr val="accent4">
                        <a:lumMod val="40000"/>
                        <a:lumOff val="60000"/>
                      </a:schemeClr>
                    </a:solidFill>
                  </a:tcPr>
                </a:tc>
                <a:tc>
                  <a:txBody>
                    <a:bodyPr/>
                    <a:lstStyle/>
                    <a:p>
                      <a:pPr algn="ctr"/>
                      <a:r>
                        <a:rPr lang="en-US" dirty="0" smtClean="0"/>
                        <a:t>3,733</a:t>
                      </a:r>
                      <a:endParaRPr lang="en-US" dirty="0"/>
                    </a:p>
                  </a:txBody>
                  <a:tcPr marL="93198" marR="93198">
                    <a:cell3D prstMaterial="dkEdge">
                      <a:bevel prst="coolSlant"/>
                      <a:lightRig rig="flood" dir="t"/>
                    </a:cell3D>
                  </a:tcPr>
                </a:tc>
              </a:tr>
            </a:tbl>
          </a:graphicData>
        </a:graphic>
      </p:graphicFrame>
      <p:sp>
        <p:nvSpPr>
          <p:cNvPr id="10" name="TextBox 9"/>
          <p:cNvSpPr txBox="1"/>
          <p:nvPr/>
        </p:nvSpPr>
        <p:spPr>
          <a:xfrm>
            <a:off x="685800" y="6324600"/>
            <a:ext cx="8001000" cy="338554"/>
          </a:xfrm>
          <a:prstGeom prst="rect">
            <a:avLst/>
          </a:prstGeom>
          <a:noFill/>
        </p:spPr>
        <p:txBody>
          <a:bodyPr wrap="square" rtlCol="0">
            <a:spAutoFit/>
          </a:bodyPr>
          <a:lstStyle/>
          <a:p>
            <a:r>
              <a:rPr lang="en-US" sz="1600" dirty="0" smtClean="0"/>
              <a:t>Data provided by ADHE</a:t>
            </a:r>
            <a:endParaRPr lang="en-US" sz="1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Scholarships</a:t>
            </a:r>
            <a:endParaRPr lang="en-US" dirty="0"/>
          </a:p>
        </p:txBody>
      </p:sp>
      <p:sp>
        <p:nvSpPr>
          <p:cNvPr id="6" name="Text Placeholder 5"/>
          <p:cNvSpPr>
            <a:spLocks noGrp="1"/>
          </p:cNvSpPr>
          <p:nvPr>
            <p:ph type="body" idx="1"/>
          </p:nvPr>
        </p:nvSpPr>
        <p:spPr/>
        <p:txBody>
          <a:bodyPr/>
          <a:lstStyle/>
          <a:p>
            <a:endParaRPr lang="en-US" dirty="0" smtClean="0"/>
          </a:p>
          <a:p>
            <a:endParaRPr lang="en-US" dirty="0" smtClean="0"/>
          </a:p>
          <a:p>
            <a:r>
              <a:rPr lang="en-US" dirty="0" smtClean="0"/>
              <a:t>Lottery Scholarship</a:t>
            </a:r>
          </a:p>
        </p:txBody>
      </p:sp>
      <p:graphicFrame>
        <p:nvGraphicFramePr>
          <p:cNvPr id="5" name="Content Placeholder 4"/>
          <p:cNvGraphicFramePr>
            <a:graphicFrameLocks noGrp="1"/>
          </p:cNvGraphicFramePr>
          <p:nvPr>
            <p:ph sz="quarter" idx="2"/>
          </p:nvPr>
        </p:nvGraphicFramePr>
        <p:xfrm>
          <a:off x="457200" y="2133600"/>
          <a:ext cx="7620000" cy="2133600"/>
        </p:xfrm>
        <a:graphic>
          <a:graphicData uri="http://schemas.openxmlformats.org/drawingml/2006/table">
            <a:tbl>
              <a:tblPr firstRow="1" bandRow="1">
                <a:effectLst>
                  <a:outerShdw blurRad="76200" dir="18900000" sy="23000" kx="-1200000" algn="bl" rotWithShape="0">
                    <a:prstClr val="black">
                      <a:alpha val="20000"/>
                    </a:prstClr>
                  </a:outerShdw>
                </a:effectLst>
                <a:tableStyleId>{5C22544A-7EE6-4342-B048-85BDC9FD1C3A}</a:tableStyleId>
              </a:tblPr>
              <a:tblGrid>
                <a:gridCol w="2540000"/>
                <a:gridCol w="2540000"/>
                <a:gridCol w="2540000"/>
              </a:tblGrid>
              <a:tr h="533400">
                <a:tc>
                  <a:txBody>
                    <a:bodyPr/>
                    <a:lstStyle/>
                    <a:p>
                      <a:pPr algn="ctr"/>
                      <a:r>
                        <a:rPr lang="en-US" dirty="0" smtClean="0"/>
                        <a:t>Year</a:t>
                      </a:r>
                      <a:endParaRPr lang="en-US" dirty="0"/>
                    </a:p>
                  </a:txBody>
                  <a:tcPr marL="93198" marR="93198" anchor="ctr">
                    <a:cell3D prstMaterial="dkEdge">
                      <a:bevel prst="coolSlant"/>
                      <a:lightRig rig="flood" dir="t"/>
                    </a:cell3D>
                  </a:tcPr>
                </a:tc>
                <a:tc>
                  <a:txBody>
                    <a:bodyPr/>
                    <a:lstStyle/>
                    <a:p>
                      <a:pPr algn="ctr"/>
                      <a:r>
                        <a:rPr lang="en-US" dirty="0" smtClean="0"/>
                        <a:t>Applicants</a:t>
                      </a:r>
                      <a:endParaRPr lang="en-US" dirty="0"/>
                    </a:p>
                  </a:txBody>
                  <a:tcPr marL="93198" marR="93198" anchor="ctr">
                    <a:cell3D prstMaterial="dkEdge">
                      <a:bevel prst="coolSlant"/>
                      <a:lightRig rig="flood" dir="t"/>
                    </a:cell3D>
                  </a:tcPr>
                </a:tc>
                <a:tc>
                  <a:txBody>
                    <a:bodyPr/>
                    <a:lstStyle/>
                    <a:p>
                      <a:pPr algn="ctr"/>
                      <a:r>
                        <a:rPr lang="en-US" dirty="0" smtClean="0"/>
                        <a:t>Awarded Scholarship</a:t>
                      </a:r>
                      <a:endParaRPr lang="en-US" dirty="0"/>
                    </a:p>
                  </a:txBody>
                  <a:tcPr marL="93198" marR="93198" anchor="ctr">
                    <a:cell3D prstMaterial="dkEdge">
                      <a:bevel prst="coolSlant"/>
                      <a:lightRig rig="flood" dir="t"/>
                    </a:cell3D>
                  </a:tcPr>
                </a:tc>
              </a:tr>
              <a:tr h="533400">
                <a:tc>
                  <a:txBody>
                    <a:bodyPr/>
                    <a:lstStyle/>
                    <a:p>
                      <a:pPr algn="ctr"/>
                      <a:r>
                        <a:rPr lang="en-US" dirty="0" smtClean="0"/>
                        <a:t>2010</a:t>
                      </a:r>
                      <a:endParaRPr lang="en-US" dirty="0"/>
                    </a:p>
                  </a:txBody>
                  <a:tcPr marL="93198" marR="93198">
                    <a:cell3D prstMaterial="dkEdge">
                      <a:bevel prst="coolSlant"/>
                      <a:lightRig rig="flood" dir="t"/>
                    </a:cell3D>
                  </a:tcPr>
                </a:tc>
                <a:tc>
                  <a:txBody>
                    <a:bodyPr/>
                    <a:lstStyle/>
                    <a:p>
                      <a:pPr algn="ctr"/>
                      <a:r>
                        <a:rPr lang="en-US" dirty="0" smtClean="0"/>
                        <a:t>11,898</a:t>
                      </a:r>
                      <a:endParaRPr lang="en-US" dirty="0"/>
                    </a:p>
                  </a:txBody>
                  <a:tcPr marL="93198" marR="93198">
                    <a:cell3D prstMaterial="dkEdge">
                      <a:bevel prst="coolSlant"/>
                      <a:lightRig rig="flood" dir="t"/>
                    </a:cell3D>
                  </a:tcPr>
                </a:tc>
                <a:tc>
                  <a:txBody>
                    <a:bodyPr/>
                    <a:lstStyle/>
                    <a:p>
                      <a:pPr algn="ctr"/>
                      <a:r>
                        <a:rPr lang="en-US" dirty="0" smtClean="0"/>
                        <a:t>11,206</a:t>
                      </a:r>
                      <a:endParaRPr lang="en-US" dirty="0"/>
                    </a:p>
                  </a:txBody>
                  <a:tcPr marL="93198" marR="93198">
                    <a:cell3D prstMaterial="dkEdge">
                      <a:bevel prst="coolSlant"/>
                      <a:lightRig rig="flood" dir="t"/>
                    </a:cell3D>
                  </a:tcPr>
                </a:tc>
              </a:tr>
              <a:tr h="533400">
                <a:tc>
                  <a:txBody>
                    <a:bodyPr/>
                    <a:lstStyle/>
                    <a:p>
                      <a:pPr algn="ctr"/>
                      <a:r>
                        <a:rPr lang="en-US" dirty="0" smtClean="0"/>
                        <a:t>2011</a:t>
                      </a:r>
                      <a:endParaRPr lang="en-US" dirty="0"/>
                    </a:p>
                  </a:txBody>
                  <a:tcPr marL="93198" marR="93198">
                    <a:cell3D prstMaterial="dkEdge">
                      <a:bevel prst="coolSlant"/>
                      <a:lightRig rig="flood" dir="t"/>
                    </a:cell3D>
                  </a:tcPr>
                </a:tc>
                <a:tc>
                  <a:txBody>
                    <a:bodyPr/>
                    <a:lstStyle/>
                    <a:p>
                      <a:pPr algn="ctr"/>
                      <a:r>
                        <a:rPr lang="en-US" dirty="0" smtClean="0"/>
                        <a:t>18,319</a:t>
                      </a:r>
                      <a:endParaRPr lang="en-US" dirty="0"/>
                    </a:p>
                  </a:txBody>
                  <a:tcPr marL="93198" marR="93198">
                    <a:cell3D prstMaterial="dkEdge">
                      <a:bevel prst="coolSlant"/>
                      <a:lightRig rig="flood" dir="t"/>
                    </a:cell3D>
                  </a:tcPr>
                </a:tc>
                <a:tc>
                  <a:txBody>
                    <a:bodyPr/>
                    <a:lstStyle/>
                    <a:p>
                      <a:pPr algn="ctr"/>
                      <a:r>
                        <a:rPr lang="en-US" dirty="0" smtClean="0"/>
                        <a:t>12,337</a:t>
                      </a:r>
                      <a:endParaRPr lang="en-US" dirty="0"/>
                    </a:p>
                  </a:txBody>
                  <a:tcPr marL="93198" marR="93198">
                    <a:cell3D prstMaterial="dkEdge">
                      <a:bevel prst="coolSlant"/>
                      <a:lightRig rig="flood" dir="t"/>
                    </a:cell3D>
                  </a:tcPr>
                </a:tc>
              </a:tr>
              <a:tr h="533400">
                <a:tc>
                  <a:txBody>
                    <a:bodyPr/>
                    <a:lstStyle/>
                    <a:p>
                      <a:pPr algn="ctr"/>
                      <a:r>
                        <a:rPr lang="en-US" dirty="0" smtClean="0"/>
                        <a:t>2012</a:t>
                      </a:r>
                      <a:endParaRPr lang="en-US" dirty="0"/>
                    </a:p>
                  </a:txBody>
                  <a:tcPr marL="93198" marR="93198">
                    <a:cell3D prstMaterial="dkEdge">
                      <a:bevel prst="coolSlant"/>
                      <a:lightRig rig="flood" dir="t"/>
                    </a:cell3D>
                  </a:tcPr>
                </a:tc>
                <a:tc>
                  <a:txBody>
                    <a:bodyPr/>
                    <a:lstStyle/>
                    <a:p>
                      <a:pPr algn="ctr"/>
                      <a:r>
                        <a:rPr lang="en-US" dirty="0" smtClean="0"/>
                        <a:t>*cannot be determined</a:t>
                      </a:r>
                      <a:endParaRPr lang="en-US" dirty="0"/>
                    </a:p>
                  </a:txBody>
                  <a:tcPr marL="93198" marR="93198">
                    <a:cell3D prstMaterial="dkEdge">
                      <a:bevel prst="coolSlant"/>
                      <a:lightRig rig="flood" dir="t"/>
                    </a:cell3D>
                  </a:tcPr>
                </a:tc>
                <a:tc>
                  <a:txBody>
                    <a:bodyPr/>
                    <a:lstStyle/>
                    <a:p>
                      <a:pPr algn="ctr"/>
                      <a:r>
                        <a:rPr lang="en-US" dirty="0" smtClean="0"/>
                        <a:t>15,000</a:t>
                      </a:r>
                      <a:endParaRPr lang="en-US" dirty="0"/>
                    </a:p>
                  </a:txBody>
                  <a:tcPr marL="93198" marR="93198">
                    <a:cell3D prstMaterial="dkEdge">
                      <a:bevel prst="coolSlant"/>
                      <a:lightRig rig="flood" dir="t"/>
                    </a:cell3D>
                  </a:tcPr>
                </a:tc>
              </a:tr>
            </a:tbl>
          </a:graphicData>
        </a:graphic>
      </p:graphicFrame>
      <p:sp>
        <p:nvSpPr>
          <p:cNvPr id="10" name="TextBox 9"/>
          <p:cNvSpPr txBox="1"/>
          <p:nvPr/>
        </p:nvSpPr>
        <p:spPr>
          <a:xfrm>
            <a:off x="685800" y="6324600"/>
            <a:ext cx="8001000" cy="338554"/>
          </a:xfrm>
          <a:prstGeom prst="rect">
            <a:avLst/>
          </a:prstGeom>
          <a:noFill/>
        </p:spPr>
        <p:txBody>
          <a:bodyPr wrap="square" rtlCol="0">
            <a:spAutoFit/>
          </a:bodyPr>
          <a:lstStyle/>
          <a:p>
            <a:r>
              <a:rPr lang="en-US" sz="1600" dirty="0" smtClean="0"/>
              <a:t>Data provided by ADHE (traditional students only)</a:t>
            </a:r>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Foreign Language Requirements at Arkansas Public Colleges and Universities</a:t>
            </a:r>
            <a:endParaRPr lang="en-US" dirty="0"/>
          </a:p>
        </p:txBody>
      </p:sp>
      <p:sp>
        <p:nvSpPr>
          <p:cNvPr id="3" name="Content Placeholder 2"/>
          <p:cNvSpPr>
            <a:spLocks noGrp="1"/>
          </p:cNvSpPr>
          <p:nvPr>
            <p:ph sz="quarter" idx="1"/>
          </p:nvPr>
        </p:nvSpPr>
        <p:spPr/>
        <p:txBody>
          <a:bodyPr/>
          <a:lstStyle/>
          <a:p>
            <a:pPr lvl="0"/>
            <a:endParaRPr lang="en-US" dirty="0" smtClean="0"/>
          </a:p>
          <a:p>
            <a:pPr lvl="0"/>
            <a:r>
              <a:rPr lang="en-US" dirty="0" smtClean="0"/>
              <a:t>Of the 503 Bachelor’s degrees offered in Arkansas public institutions 161(32 %) Bachelor’s degrees have foreign language requirements.</a:t>
            </a:r>
          </a:p>
          <a:p>
            <a:pPr>
              <a:buNone/>
            </a:pPr>
            <a:r>
              <a:rPr lang="en-US" dirty="0" smtClean="0"/>
              <a:t> </a:t>
            </a:r>
          </a:p>
          <a:p>
            <a:pPr lvl="0"/>
            <a:r>
              <a:rPr lang="en-US" dirty="0" smtClean="0"/>
              <a:t>In Arkansas of the (954) undergraduate degrees 163 </a:t>
            </a:r>
          </a:p>
          <a:p>
            <a:pPr lvl="0">
              <a:buNone/>
            </a:pPr>
            <a:r>
              <a:rPr lang="en-US" dirty="0" smtClean="0"/>
              <a:t>   (17 %) have foreign language requirements at public institutions.</a:t>
            </a:r>
          </a:p>
          <a:p>
            <a:pPr>
              <a:buNone/>
            </a:pPr>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ctr">
              <a:buNone/>
            </a:pPr>
            <a:r>
              <a:rPr lang="en-US" dirty="0" smtClean="0"/>
              <a:t>In 2007- 2008 the state produced </a:t>
            </a:r>
            <a:r>
              <a:rPr lang="en-US" sz="3200" b="1" dirty="0" smtClean="0">
                <a:effectLst>
                  <a:outerShdw blurRad="38100" dist="38100" dir="2700000" algn="tl">
                    <a:srgbClr val="000000">
                      <a:alpha val="43137"/>
                    </a:srgbClr>
                  </a:outerShdw>
                </a:effectLst>
              </a:rPr>
              <a:t>5</a:t>
            </a:r>
            <a:r>
              <a:rPr lang="en-US" dirty="0" smtClean="0"/>
              <a:t> foreign language education degrees</a:t>
            </a:r>
          </a:p>
          <a:p>
            <a:pPr algn="ctr">
              <a:buNone/>
            </a:pPr>
            <a:r>
              <a:rPr lang="en-US" dirty="0" smtClean="0"/>
              <a:t>In 2009-2010 the state produced </a:t>
            </a:r>
            <a:r>
              <a:rPr lang="en-US" sz="3200" b="1" dirty="0" smtClean="0">
                <a:effectLst>
                  <a:outerShdw blurRad="38100" dist="38100" dir="2700000" algn="tl">
                    <a:srgbClr val="000000">
                      <a:alpha val="43137"/>
                    </a:srgbClr>
                  </a:outerShdw>
                </a:effectLst>
              </a:rPr>
              <a:t>3</a:t>
            </a:r>
            <a:r>
              <a:rPr lang="en-US" dirty="0" smtClean="0"/>
              <a:t> foreign language educational degrees</a:t>
            </a:r>
          </a:p>
          <a:p>
            <a:endParaRPr lang="en-US" dirty="0" smtClean="0"/>
          </a:p>
          <a:p>
            <a:pPr lvl="1">
              <a:buNone/>
            </a:pPr>
            <a:endParaRPr lang="en-US" dirty="0" smtClean="0"/>
          </a:p>
          <a:p>
            <a:pPr lvl="1"/>
            <a:r>
              <a:rPr lang="en-US" dirty="0" smtClean="0"/>
              <a:t>Based on the reports of the </a:t>
            </a:r>
            <a:r>
              <a:rPr lang="en-US" i="1" dirty="0" smtClean="0"/>
              <a:t>Arkansas Academic Cost Accounting </a:t>
            </a:r>
            <a:r>
              <a:rPr lang="en-US" dirty="0" smtClean="0"/>
              <a:t>– </a:t>
            </a:r>
            <a:r>
              <a:rPr lang="en-US" i="1" dirty="0" smtClean="0"/>
              <a:t>Uniform Reporting of Educational and General Revenues, Expenditures, and Academic Productivity </a:t>
            </a:r>
          </a:p>
        </p:txBody>
      </p:sp>
      <p:sp>
        <p:nvSpPr>
          <p:cNvPr id="4" name="TextBox 3"/>
          <p:cNvSpPr txBox="1"/>
          <p:nvPr/>
        </p:nvSpPr>
        <p:spPr>
          <a:xfrm>
            <a:off x="762000" y="6477000"/>
            <a:ext cx="5486400" cy="369332"/>
          </a:xfrm>
          <a:prstGeom prst="rect">
            <a:avLst/>
          </a:prstGeom>
          <a:noFill/>
        </p:spPr>
        <p:txBody>
          <a:bodyPr wrap="square" rtlCol="0">
            <a:spAutoFit/>
          </a:bodyPr>
          <a:lstStyle/>
          <a:p>
            <a:r>
              <a:rPr lang="en-US" i="1" dirty="0" smtClean="0"/>
              <a:t>Arkansas Department of Higher Education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Partnership for the 21</a:t>
            </a:r>
            <a:r>
              <a:rPr lang="en-US" baseline="30000" dirty="0" smtClean="0"/>
              <a:t>st</a:t>
            </a:r>
            <a:r>
              <a:rPr lang="en-US" dirty="0" smtClean="0"/>
              <a:t> Century</a:t>
            </a:r>
            <a:endParaRPr lang="en-US" dirty="0"/>
          </a:p>
        </p:txBody>
      </p:sp>
      <p:sp>
        <p:nvSpPr>
          <p:cNvPr id="6" name="Content Placeholder 5"/>
          <p:cNvSpPr>
            <a:spLocks noGrp="1"/>
          </p:cNvSpPr>
          <p:nvPr>
            <p:ph sz="quarter" idx="1"/>
          </p:nvPr>
        </p:nvSpPr>
        <p:spPr/>
        <p:txBody>
          <a:bodyPr>
            <a:normAutofit lnSpcReduction="10000"/>
          </a:bodyPr>
          <a:lstStyle/>
          <a:p>
            <a:endParaRPr lang="en-US" dirty="0" smtClean="0"/>
          </a:p>
          <a:p>
            <a:pPr lvl="1"/>
            <a:r>
              <a:rPr lang="en-US" dirty="0" smtClean="0"/>
              <a:t>Mission:  to serve as a catalyst to position 21st century readiness at the center of US K-12 education by building collaborative partnerships among education, business, and community and government leaders</a:t>
            </a:r>
          </a:p>
          <a:p>
            <a:pPr lvl="1">
              <a:buNone/>
            </a:pPr>
            <a:endParaRPr lang="en-US" dirty="0" smtClean="0"/>
          </a:p>
          <a:p>
            <a:pPr lvl="1"/>
            <a:r>
              <a:rPr lang="en-US" dirty="0" smtClean="0"/>
              <a:t>Core Subjects: The No Child Left Behind Act of 2001, which reauthorized the Elementary and Secondary Education Act of 1965, identifies the core subjects as English, reading or language arts; mathematics; science; </a:t>
            </a:r>
            <a:r>
              <a:rPr lang="en-US" b="1" u="sng" dirty="0" smtClean="0"/>
              <a:t>foreign languages</a:t>
            </a:r>
            <a:r>
              <a:rPr lang="en-US" dirty="0" smtClean="0"/>
              <a:t>; civics; government; economics; arts; history; and geography. </a:t>
            </a:r>
          </a:p>
          <a:p>
            <a:pPr lvl="1">
              <a:buNone/>
            </a:pPr>
            <a:endParaRPr lang="en-US" dirty="0" smtClean="0"/>
          </a:p>
          <a:p>
            <a:pPr lvl="1"/>
            <a:r>
              <a:rPr lang="en-US" dirty="0" smtClean="0"/>
              <a:t>The initiative is to create a ‘global citizen’</a:t>
            </a:r>
          </a:p>
          <a:p>
            <a:pPr lvl="1"/>
            <a:endParaRPr lang="en-US" dirty="0" smtClean="0"/>
          </a:p>
          <a:p>
            <a:pPr lvl="1">
              <a:buNone/>
            </a:pPr>
            <a:endParaRPr lang="en-US" dirty="0" smtClean="0"/>
          </a:p>
          <a:p>
            <a:pPr lvl="1" algn="ctr">
              <a:buNone/>
            </a:pPr>
            <a:endParaRPr lang="en-US" sz="1800" dirty="0" smtClean="0"/>
          </a:p>
          <a:p>
            <a:pPr lvl="1">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Arkansas Economy	</a:t>
            </a:r>
            <a:endParaRPr lang="en-US" dirty="0"/>
          </a:p>
        </p:txBody>
      </p:sp>
      <p:sp>
        <p:nvSpPr>
          <p:cNvPr id="3" name="Content Placeholder 2"/>
          <p:cNvSpPr>
            <a:spLocks noGrp="1"/>
          </p:cNvSpPr>
          <p:nvPr>
            <p:ph sz="quarter" idx="1"/>
          </p:nvPr>
        </p:nvSpPr>
        <p:spPr/>
        <p:txBody>
          <a:bodyPr/>
          <a:lstStyle/>
          <a:p>
            <a:pPr>
              <a:buNone/>
            </a:pPr>
            <a:r>
              <a:rPr lang="en-US" dirty="0" smtClean="0"/>
              <a:t>		</a:t>
            </a:r>
            <a:r>
              <a:rPr lang="en-US" b="1" dirty="0" smtClean="0"/>
              <a:t>2010 </a:t>
            </a:r>
            <a:r>
              <a:rPr lang="en-US" b="1" i="1" dirty="0" smtClean="0"/>
              <a:t>Arkansas International Business Report</a:t>
            </a:r>
            <a:endParaRPr lang="en-US" b="1" dirty="0" smtClean="0"/>
          </a:p>
          <a:p>
            <a:endParaRPr lang="en-US" b="1" dirty="0" smtClean="0"/>
          </a:p>
          <a:p>
            <a:r>
              <a:rPr lang="en-US" b="1" dirty="0" smtClean="0"/>
              <a:t>30</a:t>
            </a:r>
            <a:r>
              <a:rPr lang="en-US" dirty="0" smtClean="0"/>
              <a:t> German-owned companies in Arkansas that employ over </a:t>
            </a:r>
            <a:r>
              <a:rPr lang="en-US" b="1" u="sng" dirty="0" smtClean="0"/>
              <a:t>2,000</a:t>
            </a:r>
            <a:r>
              <a:rPr lang="en-US" dirty="0" smtClean="0"/>
              <a:t> people.  The report goes on to note: </a:t>
            </a:r>
          </a:p>
          <a:p>
            <a:pPr>
              <a:buNone/>
            </a:pPr>
            <a:endParaRPr lang="en-US" b="1" dirty="0" smtClean="0"/>
          </a:p>
          <a:p>
            <a:pPr algn="ctr">
              <a:buNone/>
            </a:pPr>
            <a:r>
              <a:rPr lang="en-US" dirty="0" smtClean="0"/>
              <a:t>“European-owned businesses accounted for approximately 65% of all foreign investment in the state […] The most recent leads came from Germany, France, and the UK. They were predominantly in the renewable energy sector.”</a:t>
            </a:r>
          </a:p>
          <a:p>
            <a:pPr>
              <a:buNone/>
            </a:pPr>
            <a:endParaRPr lang="en-US" dirty="0"/>
          </a:p>
        </p:txBody>
      </p:sp>
      <p:sp>
        <p:nvSpPr>
          <p:cNvPr id="5" name="Rectangle 4"/>
          <p:cNvSpPr/>
          <p:nvPr/>
        </p:nvSpPr>
        <p:spPr>
          <a:xfrm>
            <a:off x="609600" y="6324600"/>
            <a:ext cx="7924800" cy="369332"/>
          </a:xfrm>
          <a:prstGeom prst="rect">
            <a:avLst/>
          </a:prstGeom>
        </p:spPr>
        <p:txBody>
          <a:bodyPr wrap="square">
            <a:spAutoFit/>
          </a:bodyPr>
          <a:lstStyle/>
          <a:p>
            <a:r>
              <a:rPr lang="en-US" dirty="0" smtClean="0"/>
              <a:t>published by the Arkansas Economic Development Commission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Arkansas Economy	</a:t>
            </a:r>
            <a:endParaRPr lang="en-US" dirty="0"/>
          </a:p>
        </p:txBody>
      </p:sp>
      <p:sp>
        <p:nvSpPr>
          <p:cNvPr id="3" name="Content Placeholder 2"/>
          <p:cNvSpPr>
            <a:spLocks noGrp="1"/>
          </p:cNvSpPr>
          <p:nvPr>
            <p:ph sz="quarter" idx="1"/>
          </p:nvPr>
        </p:nvSpPr>
        <p:spPr/>
        <p:txBody>
          <a:bodyPr/>
          <a:lstStyle/>
          <a:p>
            <a:r>
              <a:rPr lang="en-US" dirty="0" smtClean="0"/>
              <a:t>Mexico is our second largest partner, with more than one‐half billion dollars in goods exported from Arkansas last year. Mexico is the top destination for Arkansas cereal exports ($120 million, primarily rice and wheat).</a:t>
            </a:r>
          </a:p>
          <a:p>
            <a:pPr>
              <a:buNone/>
            </a:pPr>
            <a:endParaRPr lang="en-US" dirty="0" smtClean="0"/>
          </a:p>
          <a:p>
            <a:r>
              <a:rPr lang="en-US" dirty="0" smtClean="0"/>
              <a:t>Following Canada, Mexico is Arkansas's second top destination for machinery ($43 million), paper and paperboard ($27 million), plastic ($30 million), and vehicles and parts ($19 million).</a:t>
            </a:r>
            <a:endParaRPr lang="en-US" dirty="0"/>
          </a:p>
        </p:txBody>
      </p:sp>
      <p:sp>
        <p:nvSpPr>
          <p:cNvPr id="4" name="Rectangle 3"/>
          <p:cNvSpPr/>
          <p:nvPr/>
        </p:nvSpPr>
        <p:spPr>
          <a:xfrm>
            <a:off x="609600" y="6324600"/>
            <a:ext cx="7924800" cy="369332"/>
          </a:xfrm>
          <a:prstGeom prst="rect">
            <a:avLst/>
          </a:prstGeom>
        </p:spPr>
        <p:txBody>
          <a:bodyPr wrap="square">
            <a:spAutoFit/>
          </a:bodyPr>
          <a:lstStyle/>
          <a:p>
            <a:r>
              <a:rPr lang="en-US" dirty="0" smtClean="0"/>
              <a:t>published by the Arkansas Economic Development Commission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13500000" algn="br" rotWithShape="0">
              <a:prstClr val="black">
                <a:alpha val="40000"/>
              </a:prstClr>
            </a:outerShdw>
          </a:effectLst>
        </p:spPr>
        <p:txBody>
          <a:bodyPr/>
          <a:lstStyle/>
          <a:p>
            <a:r>
              <a:rPr lang="en-US" dirty="0" smtClean="0"/>
              <a:t>Background</a:t>
            </a:r>
            <a:endParaRPr lang="en-US" dirty="0"/>
          </a:p>
        </p:txBody>
      </p:sp>
      <p:sp>
        <p:nvSpPr>
          <p:cNvPr id="3" name="Content Placeholder 2"/>
          <p:cNvSpPr>
            <a:spLocks noGrp="1"/>
          </p:cNvSpPr>
          <p:nvPr>
            <p:ph sz="quarter" idx="1"/>
          </p:nvPr>
        </p:nvSpPr>
        <p:spPr/>
        <p:txBody>
          <a:bodyPr anchor="ctr"/>
          <a:lstStyle/>
          <a:p>
            <a:pPr>
              <a:buNone/>
            </a:pPr>
            <a:r>
              <a:rPr lang="en-US" dirty="0" smtClean="0"/>
              <a:t>	Since the Academic Challenge Scholarship a decline was noted in the number of students taking Foreign Language courses.  Although we can not be certain that the decline was attributed to the removal of the requirement in the Arkansas Lottery Scholarship a study of the importance of Foreign Language courses in our educational system should be reviewed.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ChangeAspect="1"/>
          </p:cNvGraphicFramePr>
          <p:nvPr>
            <p:ph sz="quarter" idx="4294967295"/>
          </p:nvPr>
        </p:nvGraphicFramePr>
        <p:xfrm>
          <a:off x="685800" y="280940"/>
          <a:ext cx="7696200" cy="5934124"/>
        </p:xfrm>
        <a:graphic>
          <a:graphicData uri="http://schemas.openxmlformats.org/presentationml/2006/ole">
            <p:oleObj spid="_x0000_s1026" name="Acrobat Document" r:id="rId4" imgW="7543443" imgH="5829229" progId="AcroExch.Document.7">
              <p:embed/>
            </p:oleObj>
          </a:graphicData>
        </a:graphic>
      </p:graphicFrame>
      <p:sp>
        <p:nvSpPr>
          <p:cNvPr id="3" name="Rectangle 2"/>
          <p:cNvSpPr/>
          <p:nvPr/>
        </p:nvSpPr>
        <p:spPr>
          <a:xfrm>
            <a:off x="609600" y="6324600"/>
            <a:ext cx="7924800" cy="369332"/>
          </a:xfrm>
          <a:prstGeom prst="rect">
            <a:avLst/>
          </a:prstGeom>
        </p:spPr>
        <p:txBody>
          <a:bodyPr wrap="square">
            <a:spAutoFit/>
          </a:bodyPr>
          <a:lstStyle/>
          <a:p>
            <a:r>
              <a:rPr lang="en-US" dirty="0" smtClean="0"/>
              <a:t>published by the Arkansas Research Center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3" cstate="print"/>
          <a:srcRect/>
          <a:stretch>
            <a:fillRect/>
          </a:stretch>
        </p:blipFill>
        <p:spPr bwMode="auto">
          <a:xfrm>
            <a:off x="228600" y="1600200"/>
            <a:ext cx="8716038" cy="3486150"/>
          </a:xfrm>
          <a:prstGeom prst="rect">
            <a:avLst/>
          </a:prstGeom>
          <a:noFill/>
          <a:ln w="9525">
            <a:noFill/>
            <a:miter lim="800000"/>
            <a:headEnd/>
            <a:tailEnd/>
          </a:ln>
          <a:effectLst/>
        </p:spPr>
      </p:pic>
      <p:sp>
        <p:nvSpPr>
          <p:cNvPr id="4" name="Title 3"/>
          <p:cNvSpPr>
            <a:spLocks noGrp="1"/>
          </p:cNvSpPr>
          <p:nvPr>
            <p:ph type="title"/>
          </p:nvPr>
        </p:nvSpPr>
        <p:spPr/>
        <p:txBody>
          <a:bodyPr/>
          <a:lstStyle/>
          <a:p>
            <a:r>
              <a:rPr lang="en-US" dirty="0" smtClean="0"/>
              <a:t>Arkansas Economy</a:t>
            </a:r>
            <a:endParaRPr lang="en-US" dirty="0"/>
          </a:p>
        </p:txBody>
      </p:sp>
      <p:sp>
        <p:nvSpPr>
          <p:cNvPr id="5" name="Rectangle 4"/>
          <p:cNvSpPr/>
          <p:nvPr/>
        </p:nvSpPr>
        <p:spPr>
          <a:xfrm>
            <a:off x="609600" y="6324600"/>
            <a:ext cx="7924800" cy="369332"/>
          </a:xfrm>
          <a:prstGeom prst="rect">
            <a:avLst/>
          </a:prstGeom>
        </p:spPr>
        <p:txBody>
          <a:bodyPr wrap="square">
            <a:spAutoFit/>
          </a:bodyPr>
          <a:lstStyle/>
          <a:p>
            <a:r>
              <a:rPr lang="en-US" dirty="0" smtClean="0"/>
              <a:t>published by the Arkansas Economic Development Commission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smtClean="0"/>
              <a:t>According to data collected by the Modern Language Association (MLA), 18% of the United States population, 50 million people, speak a different language other than English.</a:t>
            </a:r>
          </a:p>
          <a:p>
            <a:pPr>
              <a:buNone/>
            </a:pPr>
            <a:endParaRPr lang="en-US" dirty="0" smtClean="0"/>
          </a:p>
          <a:p>
            <a:r>
              <a:rPr lang="en-US" dirty="0" smtClean="0"/>
              <a:t>An article published in the New York Times, January 2010 states that approximately 27,500 middle and high schools in the United States offer at least one foreign language. Many teachers believe that the learning of another language is important for both students and the world.</a:t>
            </a:r>
            <a:endParaRPr lang="en-US" dirty="0"/>
          </a:p>
        </p:txBody>
      </p:sp>
      <p:sp>
        <p:nvSpPr>
          <p:cNvPr id="4" name="Rectangle 3"/>
          <p:cNvSpPr/>
          <p:nvPr/>
        </p:nvSpPr>
        <p:spPr>
          <a:xfrm>
            <a:off x="609600" y="6324600"/>
            <a:ext cx="7924800" cy="369332"/>
          </a:xfrm>
          <a:prstGeom prst="rect">
            <a:avLst/>
          </a:prstGeom>
        </p:spPr>
        <p:txBody>
          <a:bodyPr wrap="square">
            <a:spAutoFit/>
          </a:bodyPr>
          <a:lstStyle/>
          <a:p>
            <a:r>
              <a:rPr lang="en-US" dirty="0" smtClean="0"/>
              <a:t>Information provided by Modern Language Association and New York Times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381000"/>
            <a:ext cx="8229600" cy="4556760"/>
          </a:xfrm>
        </p:spPr>
        <p:txBody>
          <a:bodyPr anchor="ctr"/>
          <a:lstStyle/>
          <a:p>
            <a:pPr algn="ctr">
              <a:buNone/>
            </a:pPr>
            <a:r>
              <a:rPr lang="en-US" dirty="0" smtClean="0"/>
              <a:t>“In this globalized world, a foreign language provides students an important skill for their future career. It can increase students' opportunity in job-hunting. More importantly, it opens a cultural window to the world,” </a:t>
            </a:r>
          </a:p>
          <a:p>
            <a:pPr lvl="1" algn="ctr">
              <a:buNone/>
            </a:pPr>
            <a:r>
              <a:rPr lang="en-US" dirty="0" smtClean="0"/>
              <a:t>	</a:t>
            </a:r>
          </a:p>
          <a:p>
            <a:pPr lvl="1" algn="ctr">
              <a:buNone/>
            </a:pPr>
            <a:r>
              <a:rPr lang="en-US" sz="1800" dirty="0" smtClean="0"/>
              <a:t>Yan Wang, Ph.D, the Assistant Professor of Japanese at Carthage College</a:t>
            </a:r>
            <a:endParaRPr lang="en-US" sz="1800" dirty="0"/>
          </a:p>
        </p:txBody>
      </p:sp>
      <p:pic>
        <p:nvPicPr>
          <p:cNvPr id="111620" name="Picture 4" descr="C:\Documents and Settings\TackettH\Local Settings\Temporary Internet Files\Content.IE5\5Z3WV9AK\MC900300017[1].wmf"/>
          <p:cNvPicPr>
            <a:picLocks noChangeAspect="1" noChangeArrowheads="1"/>
          </p:cNvPicPr>
          <p:nvPr/>
        </p:nvPicPr>
        <p:blipFill>
          <a:blip r:embed="rId3" cstate="print">
            <a:duotone>
              <a:schemeClr val="accent2">
                <a:shade val="45000"/>
                <a:satMod val="135000"/>
              </a:schemeClr>
              <a:prstClr val="white"/>
            </a:duotone>
          </a:blip>
          <a:srcRect/>
          <a:stretch>
            <a:fillRect/>
          </a:stretch>
        </p:blipFill>
        <p:spPr bwMode="auto">
          <a:xfrm>
            <a:off x="6781800" y="4091302"/>
            <a:ext cx="1495044" cy="256857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chor="t">
            <a:normAutofit/>
          </a:bodyPr>
          <a:lstStyle/>
          <a:p>
            <a:pPr algn="ctr">
              <a:buNone/>
            </a:pPr>
            <a:r>
              <a:rPr lang="en-US" sz="3200" dirty="0" smtClean="0">
                <a:effectLst>
                  <a:outerShdw blurRad="38100" dist="38100" dir="2700000" algn="tl">
                    <a:srgbClr val="000000">
                      <a:alpha val="43137"/>
                    </a:srgbClr>
                  </a:outerShdw>
                </a:effectLst>
              </a:rPr>
              <a:t>The Bureau of Labor Statistics (BLT), part of the United States Department of Labor, expects employment of translators and interpreters to grow faster than average. </a:t>
            </a:r>
            <a:endParaRPr lang="en-US" sz="3200" dirty="0">
              <a:effectLst>
                <a:outerShdw blurRad="38100" dist="38100" dir="2700000" algn="tl">
                  <a:srgbClr val="000000">
                    <a:alpha val="43137"/>
                  </a:srgbClr>
                </a:outerShdw>
              </a:effectLst>
            </a:endParaRPr>
          </a:p>
        </p:txBody>
      </p:sp>
      <p:pic>
        <p:nvPicPr>
          <p:cNvPr id="81922" name="Picture 2" descr="C:\Program Files\Microsoft Office\MEDIA\CAGCAT10\j0292020.wmf"/>
          <p:cNvPicPr>
            <a:picLocks noChangeAspect="1" noChangeArrowheads="1"/>
          </p:cNvPicPr>
          <p:nvPr/>
        </p:nvPicPr>
        <p:blipFill>
          <a:blip r:embed="rId3" cstate="print">
            <a:duotone>
              <a:schemeClr val="accent2">
                <a:shade val="45000"/>
                <a:satMod val="135000"/>
              </a:schemeClr>
              <a:prstClr val="white"/>
            </a:duotone>
          </a:blip>
          <a:srcRect/>
          <a:stretch>
            <a:fillRect/>
          </a:stretch>
        </p:blipFill>
        <p:spPr bwMode="auto">
          <a:xfrm>
            <a:off x="5791200" y="3700248"/>
            <a:ext cx="2707234" cy="2569488"/>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4267200" y="304800"/>
            <a:ext cx="4224337" cy="5812515"/>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cstate="print"/>
          <a:srcRect/>
          <a:stretch>
            <a:fillRect/>
          </a:stretch>
        </p:blipFill>
        <p:spPr bwMode="auto">
          <a:xfrm>
            <a:off x="457200" y="1524000"/>
            <a:ext cx="3571875" cy="2657475"/>
          </a:xfrm>
          <a:prstGeom prst="rect">
            <a:avLst/>
          </a:prstGeom>
          <a:noFill/>
          <a:ln w="9525">
            <a:noFill/>
            <a:miter lim="800000"/>
            <a:headEnd/>
            <a:tailEnd/>
          </a:ln>
          <a:effec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Legislation</a:t>
            </a:r>
            <a:endParaRPr lang="en-US" dirty="0"/>
          </a:p>
        </p:txBody>
      </p:sp>
      <p:sp>
        <p:nvSpPr>
          <p:cNvPr id="3" name="Content Placeholder 2"/>
          <p:cNvSpPr>
            <a:spLocks noGrp="1"/>
          </p:cNvSpPr>
          <p:nvPr>
            <p:ph sz="quarter" idx="1"/>
          </p:nvPr>
        </p:nvSpPr>
        <p:spPr/>
        <p:txBody>
          <a:bodyPr/>
          <a:lstStyle/>
          <a:p>
            <a:r>
              <a:rPr lang="en-US" b="1" dirty="0" smtClean="0"/>
              <a:t>1)  A.C.A. 6-16-127  Arkansas Foreign Language Teacher Training Program.</a:t>
            </a:r>
            <a:endParaRPr lang="en-US" dirty="0" smtClean="0"/>
          </a:p>
          <a:p>
            <a:endParaRPr lang="en-US" b="1" dirty="0" smtClean="0"/>
          </a:p>
          <a:p>
            <a:endParaRPr lang="en-US" b="1" dirty="0" smtClean="0"/>
          </a:p>
          <a:p>
            <a:r>
              <a:rPr lang="en-US" b="1" dirty="0" smtClean="0"/>
              <a:t>2)  A.C.A. 6-16-128  Arkansas Early Grades Foreign Language Pilot Program.</a:t>
            </a:r>
            <a:endParaRPr lang="en-US" dirty="0" smtClean="0"/>
          </a:p>
          <a:p>
            <a:endParaRPr lang="en-US" b="1" dirty="0" smtClean="0"/>
          </a:p>
          <a:p>
            <a:endParaRPr lang="en-US" b="1"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172200"/>
          </a:xfrm>
        </p:spPr>
        <p:txBody>
          <a:bodyPr anchor="ctr"/>
          <a:lstStyle/>
          <a:p>
            <a:pPr algn="ctr"/>
            <a:r>
              <a:rPr lang="en-US" dirty="0" smtClean="0"/>
              <a:t>Discussion of Next Steps and Timeline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Autofit/>
          </a:bodyPr>
          <a:lstStyle/>
          <a:p>
            <a:pPr algn="ctr"/>
            <a:r>
              <a:rPr lang="en-US" dirty="0" smtClean="0"/>
              <a:t>Students Enrolled in </a:t>
            </a:r>
            <a:br>
              <a:rPr lang="en-US" dirty="0" smtClean="0"/>
            </a:br>
            <a:r>
              <a:rPr lang="en-US" dirty="0" smtClean="0"/>
              <a:t>Foreign Language Courses</a:t>
            </a:r>
          </a:p>
        </p:txBody>
      </p:sp>
      <p:sp>
        <p:nvSpPr>
          <p:cNvPr id="6" name="Rectangle 5"/>
          <p:cNvSpPr/>
          <p:nvPr/>
        </p:nvSpPr>
        <p:spPr>
          <a:xfrm>
            <a:off x="1063372" y="6370122"/>
            <a:ext cx="2517036" cy="369332"/>
          </a:xfrm>
          <a:prstGeom prst="rect">
            <a:avLst/>
          </a:prstGeom>
        </p:spPr>
        <p:txBody>
          <a:bodyPr wrap="none">
            <a:spAutoFit/>
          </a:bodyPr>
          <a:lstStyle/>
          <a:p>
            <a:r>
              <a:rPr lang="en-US" dirty="0" smtClean="0">
                <a:solidFill>
                  <a:srgbClr val="464653"/>
                </a:solidFill>
                <a:latin typeface="Bookman Old Style"/>
                <a:ea typeface="+mj-ea"/>
                <a:cs typeface="+mj-cs"/>
              </a:rPr>
              <a:t>Data for grades 9-12</a:t>
            </a:r>
            <a:endParaRPr lang="en-US" dirty="0"/>
          </a:p>
        </p:txBody>
      </p:sp>
      <p:sp>
        <p:nvSpPr>
          <p:cNvPr id="7" name="Oval 6"/>
          <p:cNvSpPr/>
          <p:nvPr/>
        </p:nvSpPr>
        <p:spPr>
          <a:xfrm>
            <a:off x="3886200" y="5029200"/>
            <a:ext cx="2209800" cy="1371600"/>
          </a:xfrm>
          <a:prstGeom prst="ellipse">
            <a:avLst/>
          </a:prstGeom>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TextBox 7"/>
          <p:cNvSpPr txBox="1"/>
          <p:nvPr/>
        </p:nvSpPr>
        <p:spPr>
          <a:xfrm>
            <a:off x="4038600" y="5181600"/>
            <a:ext cx="1828800" cy="954107"/>
          </a:xfrm>
          <a:prstGeom prst="rect">
            <a:avLst/>
          </a:prstGeom>
          <a:noFill/>
        </p:spPr>
        <p:txBody>
          <a:bodyPr wrap="square" rtlCol="0">
            <a:spAutoFit/>
          </a:bodyPr>
          <a:lstStyle/>
          <a:p>
            <a:pPr algn="ctr"/>
            <a:r>
              <a:rPr lang="en-US" sz="2800" dirty="0" smtClean="0"/>
              <a:t>12.49% Decline</a:t>
            </a:r>
            <a:endParaRPr lang="en-US" sz="2800" dirty="0"/>
          </a:p>
        </p:txBody>
      </p:sp>
      <p:graphicFrame>
        <p:nvGraphicFramePr>
          <p:cNvPr id="12" name="Table 11"/>
          <p:cNvGraphicFramePr>
            <a:graphicFrameLocks noGrp="1"/>
          </p:cNvGraphicFramePr>
          <p:nvPr/>
        </p:nvGraphicFramePr>
        <p:xfrm>
          <a:off x="457200" y="1371600"/>
          <a:ext cx="7772400" cy="3124200"/>
        </p:xfrm>
        <a:graphic>
          <a:graphicData uri="http://schemas.openxmlformats.org/drawingml/2006/table">
            <a:tbl>
              <a:tblPr firstRow="1" bandRow="1">
                <a:tableStyleId>{5C22544A-7EE6-4342-B048-85BDC9FD1C3A}</a:tableStyleId>
              </a:tblPr>
              <a:tblGrid>
                <a:gridCol w="1554480"/>
                <a:gridCol w="1554480"/>
                <a:gridCol w="1554480"/>
                <a:gridCol w="1554480"/>
                <a:gridCol w="1554480"/>
              </a:tblGrid>
              <a:tr h="1041400">
                <a:tc>
                  <a:txBody>
                    <a:bodyPr/>
                    <a:lstStyle/>
                    <a:p>
                      <a:pPr algn="ctr"/>
                      <a:endParaRPr 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2008</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2009</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2010</a:t>
                      </a:r>
                    </a:p>
                    <a:p>
                      <a:pPr algn="ctr"/>
                      <a:endParaRPr 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2011</a:t>
                      </a:r>
                    </a:p>
                    <a:p>
                      <a:pPr algn="ctr"/>
                      <a:endParaRPr lang="en-US" sz="2000" dirty="0"/>
                    </a:p>
                  </a:txBody>
                  <a:tcPr anchor="ctr"/>
                </a:tc>
              </a:tr>
              <a:tr h="1041400">
                <a:tc>
                  <a:txBody>
                    <a:bodyPr/>
                    <a:lstStyle/>
                    <a:p>
                      <a:pPr algn="ctr"/>
                      <a:r>
                        <a:rPr lang="en-US" dirty="0" smtClean="0"/>
                        <a:t>Students</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43,224</a:t>
                      </a:r>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43,583</a:t>
                      </a:r>
                    </a:p>
                    <a:p>
                      <a:pPr algn="ctr"/>
                      <a:endParaRPr lang="en-US" dirty="0"/>
                    </a:p>
                  </a:txBody>
                  <a:tcPr anchor="ctr"/>
                </a:tc>
                <a:tc>
                  <a:txBody>
                    <a:bodyPr/>
                    <a:lstStyle/>
                    <a:p>
                      <a:pPr algn="ctr"/>
                      <a:r>
                        <a:rPr lang="en-US" dirty="0" smtClean="0"/>
                        <a:t>44,338</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38,801</a:t>
                      </a:r>
                    </a:p>
                  </a:txBody>
                  <a:tcPr anchor="ctr"/>
                </a:tc>
              </a:tr>
              <a:tr h="1041400">
                <a:tc>
                  <a:txBody>
                    <a:bodyPr/>
                    <a:lstStyle/>
                    <a:p>
                      <a:pPr algn="ctr"/>
                      <a:r>
                        <a:rPr lang="en-US" dirty="0" smtClean="0"/>
                        <a:t>Teachers</a:t>
                      </a: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460</a:t>
                      </a:r>
                    </a:p>
                    <a:p>
                      <a:pPr algn="ct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425</a:t>
                      </a:r>
                    </a:p>
                    <a:p>
                      <a:pPr algn="ctr"/>
                      <a:endParaRPr lang="en-US" dirty="0"/>
                    </a:p>
                  </a:txBody>
                  <a:tcPr anchor="ctr"/>
                </a:tc>
              </a:tr>
            </a:tbl>
          </a:graphicData>
        </a:graphic>
      </p:graphicFrame>
      <p:cxnSp>
        <p:nvCxnSpPr>
          <p:cNvPr id="10" name="Straight Arrow Connector 9"/>
          <p:cNvCxnSpPr>
            <a:stCxn id="7" idx="0"/>
          </p:cNvCxnSpPr>
          <p:nvPr/>
        </p:nvCxnSpPr>
        <p:spPr>
          <a:xfrm rot="5400000" flipH="1" flipV="1">
            <a:off x="5086350" y="3638550"/>
            <a:ext cx="1295400" cy="14859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8" name="Right Brace 17"/>
          <p:cNvSpPr/>
          <p:nvPr/>
        </p:nvSpPr>
        <p:spPr>
          <a:xfrm rot="5400000">
            <a:off x="3429000" y="2590800"/>
            <a:ext cx="228600" cy="1143000"/>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TextBox 23"/>
          <p:cNvSpPr txBox="1"/>
          <p:nvPr/>
        </p:nvSpPr>
        <p:spPr>
          <a:xfrm>
            <a:off x="6172200" y="32766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-5,537</a:t>
            </a:r>
          </a:p>
        </p:txBody>
      </p:sp>
      <p:sp>
        <p:nvSpPr>
          <p:cNvPr id="25" name="TextBox 24"/>
          <p:cNvSpPr txBox="1"/>
          <p:nvPr/>
        </p:nvSpPr>
        <p:spPr>
          <a:xfrm>
            <a:off x="4648200" y="32766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755</a:t>
            </a:r>
          </a:p>
        </p:txBody>
      </p:sp>
      <p:sp>
        <p:nvSpPr>
          <p:cNvPr id="26" name="TextBox 25"/>
          <p:cNvSpPr txBox="1"/>
          <p:nvPr/>
        </p:nvSpPr>
        <p:spPr>
          <a:xfrm>
            <a:off x="3048000" y="32766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359</a:t>
            </a:r>
          </a:p>
        </p:txBody>
      </p:sp>
      <p:sp>
        <p:nvSpPr>
          <p:cNvPr id="27" name="Right Brace 26"/>
          <p:cNvSpPr/>
          <p:nvPr/>
        </p:nvSpPr>
        <p:spPr>
          <a:xfrm rot="5400000">
            <a:off x="5029200" y="2590800"/>
            <a:ext cx="228600" cy="1143000"/>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8" name="Right Brace 27"/>
          <p:cNvSpPr/>
          <p:nvPr/>
        </p:nvSpPr>
        <p:spPr>
          <a:xfrm rot="5400000">
            <a:off x="6553200" y="2590800"/>
            <a:ext cx="228600" cy="1143000"/>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fontScale="90000"/>
          </a:bodyPr>
          <a:lstStyle/>
          <a:p>
            <a:pPr algn="ctr"/>
            <a:r>
              <a:rPr lang="en-US" sz="3600" dirty="0" smtClean="0"/>
              <a:t>Arkansas Teachers Licensed </a:t>
            </a:r>
            <a:br>
              <a:rPr lang="en-US" sz="3600" dirty="0" smtClean="0"/>
            </a:br>
            <a:r>
              <a:rPr lang="en-US" sz="3600" dirty="0" smtClean="0"/>
              <a:t>in Foreign Language </a:t>
            </a:r>
            <a:r>
              <a:rPr lang="en-US" dirty="0" smtClean="0"/>
              <a:t/>
            </a:r>
            <a:br>
              <a:rPr lang="en-US" dirty="0" smtClean="0"/>
            </a:br>
            <a:endParaRPr lang="en-US" sz="2200" dirty="0"/>
          </a:p>
        </p:txBody>
      </p:sp>
      <p:sp>
        <p:nvSpPr>
          <p:cNvPr id="16" name="TextBox 15"/>
          <p:cNvSpPr txBox="1"/>
          <p:nvPr/>
        </p:nvSpPr>
        <p:spPr>
          <a:xfrm>
            <a:off x="609600" y="6324600"/>
            <a:ext cx="8382000" cy="369332"/>
          </a:xfrm>
          <a:prstGeom prst="rect">
            <a:avLst/>
          </a:prstGeom>
          <a:noFill/>
        </p:spPr>
        <p:txBody>
          <a:bodyPr wrap="square" rtlCol="0">
            <a:spAutoFit/>
          </a:bodyPr>
          <a:lstStyle/>
          <a:p>
            <a:r>
              <a:rPr lang="en-US" dirty="0" smtClean="0"/>
              <a:t>Data for grades 7-12</a:t>
            </a:r>
            <a:endParaRPr lang="en-US" dirty="0"/>
          </a:p>
        </p:txBody>
      </p:sp>
      <p:graphicFrame>
        <p:nvGraphicFramePr>
          <p:cNvPr id="9" name="Table 8"/>
          <p:cNvGraphicFramePr>
            <a:graphicFrameLocks noGrp="1"/>
          </p:cNvGraphicFramePr>
          <p:nvPr/>
        </p:nvGraphicFramePr>
        <p:xfrm>
          <a:off x="838200" y="1524000"/>
          <a:ext cx="7162800" cy="4343400"/>
        </p:xfrm>
        <a:graphic>
          <a:graphicData uri="http://schemas.openxmlformats.org/drawingml/2006/table">
            <a:tbl>
              <a:tblPr firstRow="1" bandRow="1">
                <a:tableStyleId>{5C22544A-7EE6-4342-B048-85BDC9FD1C3A}</a:tableStyleId>
              </a:tblPr>
              <a:tblGrid>
                <a:gridCol w="1790700"/>
                <a:gridCol w="1790700"/>
                <a:gridCol w="1790700"/>
                <a:gridCol w="1790700"/>
              </a:tblGrid>
              <a:tr h="12409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Grades 7-12</a:t>
                      </a:r>
                    </a:p>
                    <a:p>
                      <a:pPr algn="ctr"/>
                      <a:endParaRPr lang="en-US" sz="2000" dirty="0"/>
                    </a:p>
                  </a:txBody>
                  <a:tcPr anchor="ctr"/>
                </a:tc>
                <a:tc>
                  <a:txBody>
                    <a:bodyPr/>
                    <a:lstStyle/>
                    <a:p>
                      <a:pPr algn="ctr"/>
                      <a:r>
                        <a:rPr lang="en-US" sz="2000" dirty="0" smtClean="0"/>
                        <a:t>2009</a:t>
                      </a:r>
                      <a:endParaRPr lang="en-US" sz="2000" dirty="0"/>
                    </a:p>
                  </a:txBody>
                  <a:tcPr anchor="ctr"/>
                </a:tc>
                <a:tc>
                  <a:txBody>
                    <a:bodyPr/>
                    <a:lstStyle/>
                    <a:p>
                      <a:pPr algn="ctr"/>
                      <a:r>
                        <a:rPr lang="en-US" sz="2000" dirty="0" smtClean="0"/>
                        <a:t>2010</a:t>
                      </a:r>
                      <a:endParaRPr lang="en-US" sz="2000" dirty="0"/>
                    </a:p>
                  </a:txBody>
                  <a:tcPr anchor="ctr"/>
                </a:tc>
                <a:tc>
                  <a:txBody>
                    <a:bodyPr/>
                    <a:lstStyle/>
                    <a:p>
                      <a:pPr algn="ctr"/>
                      <a:r>
                        <a:rPr lang="en-US" sz="2000" dirty="0" smtClean="0"/>
                        <a:t>2011</a:t>
                      </a:r>
                      <a:endParaRPr lang="en-US" sz="2000" dirty="0"/>
                    </a:p>
                  </a:txBody>
                  <a:tcPr anchor="ctr"/>
                </a:tc>
              </a:tr>
              <a:tr h="1034143">
                <a:tc>
                  <a:txBody>
                    <a:bodyPr/>
                    <a:lstStyle/>
                    <a:p>
                      <a:pPr algn="ctr"/>
                      <a:r>
                        <a:rPr lang="en-US" sz="2000" dirty="0" smtClean="0"/>
                        <a:t>Spanish</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879</a:t>
                      </a:r>
                    </a:p>
                    <a:p>
                      <a:pPr algn="ctr"/>
                      <a:endParaRPr lang="en-US" sz="2000" dirty="0"/>
                    </a:p>
                  </a:txBody>
                  <a:tcPr anchor="ctr"/>
                </a:tc>
                <a:tc>
                  <a:txBody>
                    <a:bodyPr/>
                    <a:lstStyle/>
                    <a:p>
                      <a:pPr algn="ctr"/>
                      <a:r>
                        <a:rPr lang="en-US" sz="2000" dirty="0" smtClean="0"/>
                        <a:t>850</a:t>
                      </a:r>
                      <a:endParaRPr 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827</a:t>
                      </a:r>
                    </a:p>
                  </a:txBody>
                  <a:tcPr anchor="ctr"/>
                </a:tc>
              </a:tr>
              <a:tr h="1034143">
                <a:tc>
                  <a:txBody>
                    <a:bodyPr/>
                    <a:lstStyle/>
                    <a:p>
                      <a:pPr algn="ctr"/>
                      <a:r>
                        <a:rPr lang="en-US" sz="2000" dirty="0" smtClean="0"/>
                        <a:t>French</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334</a:t>
                      </a:r>
                    </a:p>
                    <a:p>
                      <a:pPr algn="ctr"/>
                      <a:endParaRPr lang="en-US" sz="2000" dirty="0"/>
                    </a:p>
                  </a:txBody>
                  <a:tcPr anchor="ctr"/>
                </a:tc>
                <a:tc>
                  <a:txBody>
                    <a:bodyPr/>
                    <a:lstStyle/>
                    <a:p>
                      <a:pPr algn="ctr"/>
                      <a:r>
                        <a:rPr lang="en-US" sz="2000" dirty="0" smtClean="0"/>
                        <a:t>313</a:t>
                      </a:r>
                      <a:endParaRPr 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289</a:t>
                      </a:r>
                    </a:p>
                  </a:txBody>
                  <a:tcPr anchor="ctr"/>
                </a:tc>
              </a:tr>
              <a:tr h="1034143">
                <a:tc>
                  <a:txBody>
                    <a:bodyPr/>
                    <a:lstStyle/>
                    <a:p>
                      <a:pPr algn="ctr"/>
                      <a:r>
                        <a:rPr lang="en-US" sz="2000" dirty="0" smtClean="0"/>
                        <a:t>German</a:t>
                      </a:r>
                    </a:p>
                  </a:txBody>
                  <a:tcPr anchor="ctr"/>
                </a:tc>
                <a:tc>
                  <a:txBody>
                    <a:bodyPr/>
                    <a:lstStyle/>
                    <a:p>
                      <a:pPr algn="ctr"/>
                      <a:r>
                        <a:rPr lang="en-US" sz="2000" dirty="0" smtClean="0"/>
                        <a:t>79</a:t>
                      </a:r>
                      <a:endParaRPr lang="en-US" sz="2000" dirty="0"/>
                    </a:p>
                  </a:txBody>
                  <a:tcPr anchor="ctr"/>
                </a:tc>
                <a:tc>
                  <a:txBody>
                    <a:bodyPr/>
                    <a:lstStyle/>
                    <a:p>
                      <a:pPr algn="ctr"/>
                      <a:r>
                        <a:rPr lang="en-US" sz="2000" dirty="0" smtClean="0"/>
                        <a:t>75</a:t>
                      </a:r>
                      <a:endParaRPr lang="en-US" sz="2000" dirty="0"/>
                    </a:p>
                  </a:txBody>
                  <a:tcPr anchor="ctr"/>
                </a:tc>
                <a:tc>
                  <a:txBody>
                    <a:bodyPr/>
                    <a:lstStyle/>
                    <a:p>
                      <a:pPr algn="ctr"/>
                      <a:r>
                        <a:rPr lang="en-US" sz="2000" dirty="0" smtClean="0"/>
                        <a:t>71</a:t>
                      </a:r>
                      <a:endParaRPr lang="en-US" sz="2000" dirty="0"/>
                    </a:p>
                  </a:txBody>
                  <a:tcPr anchor="ctr"/>
                </a:tc>
              </a:tr>
            </a:tbl>
          </a:graphicData>
        </a:graphic>
      </p:graphicFrame>
      <p:sp>
        <p:nvSpPr>
          <p:cNvPr id="14" name="TextBox 13"/>
          <p:cNvSpPr txBox="1"/>
          <p:nvPr/>
        </p:nvSpPr>
        <p:spPr>
          <a:xfrm>
            <a:off x="3886200" y="35052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-29</a:t>
            </a:r>
            <a:endParaRPr lang="en-US" dirty="0"/>
          </a:p>
        </p:txBody>
      </p:sp>
      <p:sp>
        <p:nvSpPr>
          <p:cNvPr id="17" name="TextBox 16"/>
          <p:cNvSpPr txBox="1"/>
          <p:nvPr/>
        </p:nvSpPr>
        <p:spPr>
          <a:xfrm>
            <a:off x="5715000" y="35052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-23</a:t>
            </a:r>
          </a:p>
        </p:txBody>
      </p:sp>
      <p:sp>
        <p:nvSpPr>
          <p:cNvPr id="18" name="TextBox 17"/>
          <p:cNvSpPr txBox="1"/>
          <p:nvPr/>
        </p:nvSpPr>
        <p:spPr>
          <a:xfrm>
            <a:off x="5715000" y="46482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-24</a:t>
            </a:r>
          </a:p>
        </p:txBody>
      </p:sp>
      <p:sp>
        <p:nvSpPr>
          <p:cNvPr id="19" name="TextBox 18"/>
          <p:cNvSpPr txBox="1"/>
          <p:nvPr/>
        </p:nvSpPr>
        <p:spPr>
          <a:xfrm>
            <a:off x="3886200" y="46482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-21</a:t>
            </a:r>
          </a:p>
        </p:txBody>
      </p:sp>
      <p:sp>
        <p:nvSpPr>
          <p:cNvPr id="20" name="TextBox 19"/>
          <p:cNvSpPr txBox="1"/>
          <p:nvPr/>
        </p:nvSpPr>
        <p:spPr>
          <a:xfrm>
            <a:off x="3886200" y="56388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-4</a:t>
            </a:r>
          </a:p>
        </p:txBody>
      </p:sp>
      <p:sp>
        <p:nvSpPr>
          <p:cNvPr id="21" name="TextBox 20"/>
          <p:cNvSpPr txBox="1"/>
          <p:nvPr/>
        </p:nvSpPr>
        <p:spPr>
          <a:xfrm>
            <a:off x="5715000" y="5638800"/>
            <a:ext cx="990600" cy="369332"/>
          </a:xfrm>
          <a:prstGeom prst="rect">
            <a:avLst/>
          </a:prstGeom>
          <a:solidFill>
            <a:schemeClr val="bg2"/>
          </a:solidFill>
          <a:ln>
            <a:solidFill>
              <a:schemeClr val="accent1"/>
            </a:solidFill>
          </a:ln>
          <a:effectLst>
            <a:outerShdw blurRad="50800" dist="38100" dir="8100000" algn="tr" rotWithShape="0">
              <a:prstClr val="black">
                <a:alpha val="40000"/>
              </a:prstClr>
            </a:outerShdw>
          </a:effectLst>
          <a:scene3d>
            <a:camera prst="orthographicFront"/>
            <a:lightRig rig="threePt" dir="t"/>
          </a:scene3d>
          <a:sp3d>
            <a:bevelT w="165100" prst="coolSlant"/>
          </a:sp3d>
        </p:spPr>
        <p:txBody>
          <a:bodyPr wrap="square" rtlCol="0">
            <a:spAutoFit/>
          </a:bodyPr>
          <a:lstStyle/>
          <a:p>
            <a:pPr algn="ctr"/>
            <a:r>
              <a:rPr lang="en-US" dirty="0" smtClean="0"/>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Critical Academic Licensure Shortage Areas</a:t>
            </a:r>
            <a:endParaRPr lang="en-US" dirty="0"/>
          </a:p>
        </p:txBody>
      </p:sp>
      <p:sp>
        <p:nvSpPr>
          <p:cNvPr id="8" name="Content Placeholder 7"/>
          <p:cNvSpPr>
            <a:spLocks noGrp="1"/>
          </p:cNvSpPr>
          <p:nvPr>
            <p:ph sz="quarter" idx="1"/>
          </p:nvPr>
        </p:nvSpPr>
        <p:spPr/>
        <p:txBody>
          <a:bodyPr/>
          <a:lstStyle/>
          <a:p>
            <a:pPr algn="ctr">
              <a:buNone/>
            </a:pPr>
            <a:r>
              <a:rPr lang="en-US" sz="2900" dirty="0" smtClean="0">
                <a:solidFill>
                  <a:schemeClr val="tx2"/>
                </a:solidFill>
                <a:latin typeface="+mj-lt"/>
                <a:ea typeface="+mj-ea"/>
                <a:cs typeface="+mj-cs"/>
              </a:rPr>
              <a:t>2010 – 2011 and 2011-2012 </a:t>
            </a:r>
          </a:p>
          <a:p>
            <a:pPr algn="ctr">
              <a:buNone/>
            </a:pPr>
            <a:r>
              <a:rPr lang="en-US" sz="2900" dirty="0" smtClean="0">
                <a:solidFill>
                  <a:schemeClr val="tx2"/>
                </a:solidFill>
                <a:latin typeface="+mj-lt"/>
                <a:ea typeface="+mj-ea"/>
                <a:cs typeface="+mj-cs"/>
              </a:rPr>
              <a:t>School Years</a:t>
            </a:r>
          </a:p>
          <a:p>
            <a:pPr algn="ctr">
              <a:buNone/>
            </a:pPr>
            <a:endParaRPr lang="en-US" dirty="0" smtClean="0"/>
          </a:p>
          <a:p>
            <a:r>
              <a:rPr lang="en-US" dirty="0" smtClean="0"/>
              <a:t>Mathematics (Secondary)</a:t>
            </a:r>
          </a:p>
          <a:p>
            <a:r>
              <a:rPr lang="en-US" dirty="0" smtClean="0"/>
              <a:t>Special Education</a:t>
            </a:r>
          </a:p>
          <a:p>
            <a:r>
              <a:rPr lang="en-US" dirty="0" smtClean="0"/>
              <a:t>Science (Secondary) </a:t>
            </a:r>
          </a:p>
          <a:p>
            <a:r>
              <a:rPr lang="en-US" dirty="0" smtClean="0"/>
              <a:t>Foreign Language – All Areas</a:t>
            </a:r>
          </a:p>
        </p:txBody>
      </p:sp>
      <p:sp>
        <p:nvSpPr>
          <p:cNvPr id="9" name="TextBox 8"/>
          <p:cNvSpPr txBox="1"/>
          <p:nvPr/>
        </p:nvSpPr>
        <p:spPr>
          <a:xfrm>
            <a:off x="609600" y="6324600"/>
            <a:ext cx="7924800" cy="369332"/>
          </a:xfrm>
          <a:prstGeom prst="rect">
            <a:avLst/>
          </a:prstGeom>
          <a:noFill/>
        </p:spPr>
        <p:txBody>
          <a:bodyPr wrap="square" rtlCol="0">
            <a:spAutoFit/>
          </a:bodyPr>
          <a:lstStyle/>
          <a:p>
            <a:r>
              <a:rPr lang="en-US" dirty="0" smtClean="0"/>
              <a:t>Arkansas Department of Education</a:t>
            </a:r>
            <a:endParaRPr lang="en-US" dirty="0"/>
          </a:p>
        </p:txBody>
      </p:sp>
      <p:pic>
        <p:nvPicPr>
          <p:cNvPr id="58369" name="Picture 1" descr="C:\Program Files\Microsoft Office\MEDIA\CAGCAT10\j0301252.wmf"/>
          <p:cNvPicPr>
            <a:picLocks noChangeAspect="1" noChangeArrowheads="1"/>
          </p:cNvPicPr>
          <p:nvPr/>
        </p:nvPicPr>
        <p:blipFill>
          <a:blip r:embed="rId3" cstate="print">
            <a:duotone>
              <a:schemeClr val="accent2">
                <a:shade val="45000"/>
                <a:satMod val="135000"/>
              </a:schemeClr>
              <a:prstClr val="white"/>
            </a:duotone>
          </a:blip>
          <a:srcRect/>
          <a:stretch>
            <a:fillRect/>
          </a:stretch>
        </p:blipFill>
        <p:spPr bwMode="auto">
          <a:xfrm>
            <a:off x="5650686" y="3733800"/>
            <a:ext cx="3076598" cy="2632253"/>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Distance Learning Centers</a:t>
            </a:r>
            <a:endParaRPr lang="en-US" dirty="0"/>
          </a:p>
        </p:txBody>
      </p:sp>
      <p:sp>
        <p:nvSpPr>
          <p:cNvPr id="6" name="Text Placeholder 5"/>
          <p:cNvSpPr>
            <a:spLocks noGrp="1"/>
          </p:cNvSpPr>
          <p:nvPr>
            <p:ph sz="quarter" idx="1"/>
          </p:nvPr>
        </p:nvSpPr>
        <p:spPr>
          <a:xfrm>
            <a:off x="533400" y="4267200"/>
            <a:ext cx="8229600" cy="1828800"/>
          </a:xfrm>
        </p:spPr>
        <p:txBody>
          <a:bodyPr>
            <a:normAutofit/>
          </a:bodyPr>
          <a:lstStyle/>
          <a:p>
            <a:r>
              <a:rPr lang="en-US" sz="1400" u="sng" dirty="0" smtClean="0"/>
              <a:t>ASMSA</a:t>
            </a:r>
            <a:r>
              <a:rPr lang="en-US" sz="1400" dirty="0" smtClean="0"/>
              <a:t>-Office of Distance Education in Hot Springs - focus is 38 Required Units</a:t>
            </a:r>
          </a:p>
          <a:p>
            <a:r>
              <a:rPr lang="en-US" sz="1400" u="sng" dirty="0" smtClean="0"/>
              <a:t>ADE Distance Learning Center in Maumelle </a:t>
            </a:r>
            <a:r>
              <a:rPr lang="en-US" sz="1400" dirty="0" smtClean="0"/>
              <a:t>- focus is 38 Required Units</a:t>
            </a:r>
          </a:p>
          <a:p>
            <a:r>
              <a:rPr lang="en-US" sz="1400" u="sng" dirty="0" smtClean="0"/>
              <a:t>Arkansas Virtual High School in Plumerville </a:t>
            </a:r>
            <a:r>
              <a:rPr lang="en-US" sz="1400" dirty="0" smtClean="0"/>
              <a:t>- focus is 38 Required Units</a:t>
            </a:r>
          </a:p>
          <a:p>
            <a:r>
              <a:rPr lang="en-US" sz="1400" u="sng" dirty="0" smtClean="0"/>
              <a:t>Arkansas Early College High School in Monticello </a:t>
            </a:r>
            <a:r>
              <a:rPr lang="en-US" sz="1400" dirty="0" smtClean="0"/>
              <a:t>- focus is concurrent credit enrichment</a:t>
            </a:r>
          </a:p>
          <a:p>
            <a:r>
              <a:rPr lang="en-US" sz="1400" u="sng" dirty="0" smtClean="0"/>
              <a:t>Dawson Center for Distance Learning in Arkadelphia </a:t>
            </a:r>
            <a:r>
              <a:rPr lang="en-US" sz="1400" dirty="0" smtClean="0"/>
              <a:t>- focus is career and technical education enrichment</a:t>
            </a:r>
          </a:p>
          <a:p>
            <a:endParaRPr lang="en-US" dirty="0"/>
          </a:p>
        </p:txBody>
      </p:sp>
      <p:graphicFrame>
        <p:nvGraphicFramePr>
          <p:cNvPr id="7" name="Object 6"/>
          <p:cNvGraphicFramePr>
            <a:graphicFrameLocks noChangeAspect="1"/>
          </p:cNvGraphicFramePr>
          <p:nvPr/>
        </p:nvGraphicFramePr>
        <p:xfrm>
          <a:off x="304800" y="1143000"/>
          <a:ext cx="8686800" cy="3130378"/>
        </p:xfrm>
        <a:graphic>
          <a:graphicData uri="http://schemas.openxmlformats.org/presentationml/2006/ole">
            <p:oleObj spid="_x0000_s56323" name="Acrobat Document" r:id="rId3" imgW="5048131" imgH="2219277" progId="AcroExch.Document.7">
              <p:embed/>
            </p:oleObj>
          </a:graphicData>
        </a:graphic>
      </p:graphicFrame>
      <p:sp>
        <p:nvSpPr>
          <p:cNvPr id="8" name="TextBox 7"/>
          <p:cNvSpPr txBox="1"/>
          <p:nvPr/>
        </p:nvSpPr>
        <p:spPr>
          <a:xfrm>
            <a:off x="762000" y="6324600"/>
            <a:ext cx="6477000" cy="369332"/>
          </a:xfrm>
          <a:prstGeom prst="rect">
            <a:avLst/>
          </a:prstGeom>
          <a:noFill/>
        </p:spPr>
        <p:txBody>
          <a:bodyPr wrap="square" rtlCol="0">
            <a:spAutoFit/>
          </a:bodyPr>
          <a:lstStyle/>
          <a:p>
            <a:r>
              <a:rPr lang="en-US" dirty="0" smtClean="0"/>
              <a:t>Offering Spanish, German, French and Chinese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What are the options?</a:t>
            </a:r>
            <a:endParaRPr lang="en-US" dirty="0"/>
          </a:p>
        </p:txBody>
      </p:sp>
      <p:sp>
        <p:nvSpPr>
          <p:cNvPr id="13" name="Content Placeholder 12"/>
          <p:cNvSpPr>
            <a:spLocks noGrp="1"/>
          </p:cNvSpPr>
          <p:nvPr>
            <p:ph sz="quarter" idx="1"/>
          </p:nvPr>
        </p:nvSpPr>
        <p:spPr/>
        <p:txBody>
          <a:bodyPr anchor="ctr"/>
          <a:lstStyle/>
          <a:p>
            <a:pPr marL="514350" indent="-514350">
              <a:buFont typeface="+mj-lt"/>
              <a:buAutoNum type="arabicPeriod"/>
            </a:pPr>
            <a:r>
              <a:rPr lang="en-US" dirty="0" smtClean="0"/>
              <a:t>Introduce Foreign Language at a Younger Age</a:t>
            </a:r>
          </a:p>
          <a:p>
            <a:pPr marL="514350" indent="-514350">
              <a:buFont typeface="+mj-lt"/>
              <a:buAutoNum type="arabicPeriod"/>
            </a:pPr>
            <a:r>
              <a:rPr lang="en-US" dirty="0" smtClean="0"/>
              <a:t>Require Foreign Language for High School Graduation</a:t>
            </a:r>
          </a:p>
          <a:p>
            <a:pPr marL="514350" indent="-514350">
              <a:buFont typeface="+mj-lt"/>
              <a:buAutoNum type="arabicPeriod"/>
            </a:pPr>
            <a:r>
              <a:rPr lang="en-US" dirty="0" smtClean="0"/>
              <a:t>Require Foreign Language for Arkansas Scholarships</a:t>
            </a:r>
          </a:p>
          <a:p>
            <a:pPr marL="514350" indent="-514350">
              <a:buFont typeface="+mj-lt"/>
              <a:buAutoNum type="arabicPeriod"/>
            </a:pPr>
            <a:r>
              <a:rPr lang="en-US" dirty="0" smtClean="0"/>
              <a:t>Suggestions ? </a:t>
            </a:r>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1. Foreign Language at a Younger Age</a:t>
            </a:r>
            <a:endParaRPr lang="en-US" dirty="0"/>
          </a:p>
        </p:txBody>
      </p:sp>
      <p:sp>
        <p:nvSpPr>
          <p:cNvPr id="8" name="Content Placeholder 7"/>
          <p:cNvSpPr>
            <a:spLocks noGrp="1"/>
          </p:cNvSpPr>
          <p:nvPr>
            <p:ph sz="quarter" idx="1"/>
          </p:nvPr>
        </p:nvSpPr>
        <p:spPr/>
        <p:txBody>
          <a:bodyPr anchor="ctr"/>
          <a:lstStyle/>
          <a:p>
            <a:pPr lvl="2"/>
            <a:r>
              <a:rPr lang="en-US" sz="2400" dirty="0" smtClean="0"/>
              <a:t>Case studies find that language is acquired most easily during the first ten years of life.</a:t>
            </a:r>
          </a:p>
          <a:p>
            <a:pPr lvl="2">
              <a:buNone/>
            </a:pPr>
            <a:endParaRPr lang="en-US" sz="2400" dirty="0"/>
          </a:p>
          <a:p>
            <a:pPr lvl="2"/>
            <a:r>
              <a:rPr lang="en-US" sz="2400" dirty="0" smtClean="0"/>
              <a:t>This is because the part of the brain that learns language is still developing and that it is easy for that child to pick up and copy sounds.</a:t>
            </a:r>
          </a:p>
          <a:p>
            <a:pPr lvl="2"/>
            <a:endParaRPr lang="en-US" dirty="0" smtClean="0"/>
          </a:p>
          <a:p>
            <a:pPr lvl="1">
              <a:buNone/>
            </a:pPr>
            <a:endParaRPr lang="en-US" dirty="0" smtClean="0"/>
          </a:p>
        </p:txBody>
      </p:sp>
      <p:sp>
        <p:nvSpPr>
          <p:cNvPr id="4" name="Rectangle 3"/>
          <p:cNvSpPr/>
          <p:nvPr/>
        </p:nvSpPr>
        <p:spPr>
          <a:xfrm>
            <a:off x="685800" y="6324600"/>
            <a:ext cx="7914603" cy="338554"/>
          </a:xfrm>
          <a:prstGeom prst="rect">
            <a:avLst/>
          </a:prstGeom>
        </p:spPr>
        <p:txBody>
          <a:bodyPr wrap="none">
            <a:spAutoFit/>
          </a:bodyPr>
          <a:lstStyle/>
          <a:p>
            <a:r>
              <a:rPr lang="en-US" sz="1600" dirty="0" smtClean="0"/>
              <a:t>University of Maine: Children and Brain Development   </a:t>
            </a:r>
            <a:r>
              <a:rPr lang="en-US" sz="1600" dirty="0" smtClean="0">
                <a:hlinkClick r:id="rId3"/>
              </a:rPr>
              <a:t>http://umaine.edu/publications/4356e/</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K-12 Student Demographic</a:t>
            </a:r>
            <a:endParaRPr lang="en-US" dirty="0"/>
          </a:p>
        </p:txBody>
      </p:sp>
      <p:sp>
        <p:nvSpPr>
          <p:cNvPr id="5" name="Text Placeholder 4"/>
          <p:cNvSpPr>
            <a:spLocks noGrp="1"/>
          </p:cNvSpPr>
          <p:nvPr>
            <p:ph type="body" idx="1"/>
          </p:nvPr>
        </p:nvSpPr>
        <p:spPr>
          <a:xfrm>
            <a:off x="0" y="1524000"/>
            <a:ext cx="4040188" cy="685800"/>
          </a:xfrm>
        </p:spPr>
        <p:txBody>
          <a:bodyPr/>
          <a:lstStyle/>
          <a:p>
            <a:pPr algn="ctr"/>
            <a:r>
              <a:rPr lang="en-US" dirty="0" smtClean="0"/>
              <a:t>2009-2010</a:t>
            </a:r>
            <a:endParaRPr lang="en-US" dirty="0"/>
          </a:p>
        </p:txBody>
      </p:sp>
      <p:sp>
        <p:nvSpPr>
          <p:cNvPr id="6" name="Text Placeholder 5"/>
          <p:cNvSpPr>
            <a:spLocks noGrp="1"/>
          </p:cNvSpPr>
          <p:nvPr>
            <p:ph type="body" sz="half" idx="3"/>
          </p:nvPr>
        </p:nvSpPr>
        <p:spPr>
          <a:xfrm>
            <a:off x="4114800" y="1524000"/>
            <a:ext cx="4041775" cy="685800"/>
          </a:xfrm>
        </p:spPr>
        <p:txBody>
          <a:bodyPr/>
          <a:lstStyle/>
          <a:p>
            <a:pPr algn="ctr"/>
            <a:r>
              <a:rPr lang="en-US" dirty="0" smtClean="0"/>
              <a:t>2010-2011</a:t>
            </a:r>
            <a:endParaRPr lang="en-US" dirty="0"/>
          </a:p>
        </p:txBody>
      </p:sp>
      <p:graphicFrame>
        <p:nvGraphicFramePr>
          <p:cNvPr id="4" name="Content Placeholder 3"/>
          <p:cNvGraphicFramePr>
            <a:graphicFrameLocks noGrp="1"/>
          </p:cNvGraphicFramePr>
          <p:nvPr>
            <p:ph sz="quarter" idx="2"/>
          </p:nvPr>
        </p:nvGraphicFramePr>
        <p:xfrm>
          <a:off x="152400" y="2133600"/>
          <a:ext cx="3962400" cy="3754120"/>
        </p:xfrm>
        <a:graphic>
          <a:graphicData uri="http://schemas.openxmlformats.org/drawingml/2006/table">
            <a:tbl>
              <a:tblPr firstRow="1" lastRow="1" bandRow="1">
                <a:tableStyleId>{5C22544A-7EE6-4342-B048-85BDC9FD1C3A}</a:tableStyleId>
              </a:tblPr>
              <a:tblGrid>
                <a:gridCol w="990600"/>
                <a:gridCol w="990600"/>
                <a:gridCol w="990600"/>
                <a:gridCol w="990600"/>
              </a:tblGrid>
              <a:tr h="370840">
                <a:tc>
                  <a:txBody>
                    <a:bodyPr/>
                    <a:lstStyle/>
                    <a:p>
                      <a:endParaRPr lang="en-US" sz="1600" dirty="0"/>
                    </a:p>
                  </a:txBody>
                  <a:tcPr marL="44873" marR="44873"/>
                </a:tc>
                <a:tc>
                  <a:txBody>
                    <a:bodyPr/>
                    <a:lstStyle/>
                    <a:p>
                      <a:r>
                        <a:rPr lang="en-US" sz="1600" dirty="0" smtClean="0"/>
                        <a:t>MALE</a:t>
                      </a:r>
                      <a:endParaRPr lang="en-US" sz="1600" dirty="0"/>
                    </a:p>
                  </a:txBody>
                  <a:tcPr marL="44873" marR="44873"/>
                </a:tc>
                <a:tc>
                  <a:txBody>
                    <a:bodyPr/>
                    <a:lstStyle/>
                    <a:p>
                      <a:r>
                        <a:rPr lang="en-US" sz="1600" dirty="0" smtClean="0"/>
                        <a:t>FEMALE</a:t>
                      </a:r>
                      <a:endParaRPr lang="en-US" sz="1600" dirty="0"/>
                    </a:p>
                  </a:txBody>
                  <a:tcPr marL="44873" marR="44873"/>
                </a:tc>
                <a:tc>
                  <a:txBody>
                    <a:bodyPr/>
                    <a:lstStyle/>
                    <a:p>
                      <a:r>
                        <a:rPr lang="en-US" sz="1600" dirty="0" smtClean="0"/>
                        <a:t>TOTAL</a:t>
                      </a:r>
                      <a:endParaRPr lang="en-US" sz="1600" dirty="0"/>
                    </a:p>
                  </a:txBody>
                  <a:tcPr marL="44873" marR="44873"/>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Asian</a:t>
                      </a:r>
                    </a:p>
                  </a:txBody>
                  <a:tcPr marL="44873" marR="44873" anchor="ctr"/>
                </a:tc>
                <a:tc>
                  <a:txBody>
                    <a:bodyPr/>
                    <a:lstStyle/>
                    <a:p>
                      <a:pPr algn="ctr"/>
                      <a:r>
                        <a:rPr lang="en-US" sz="1600" dirty="0" smtClean="0"/>
                        <a:t>3,226</a:t>
                      </a:r>
                      <a:endParaRPr lang="en-US" sz="1600" dirty="0"/>
                    </a:p>
                  </a:txBody>
                  <a:tcPr marL="44873" marR="44873" anchor="ctr"/>
                </a:tc>
                <a:tc>
                  <a:txBody>
                    <a:bodyPr/>
                    <a:lstStyle/>
                    <a:p>
                      <a:pPr algn="ctr"/>
                      <a:r>
                        <a:rPr lang="en-US" sz="1600" dirty="0" smtClean="0"/>
                        <a:t>3,230</a:t>
                      </a:r>
                      <a:endParaRPr lang="en-US" sz="1600" dirty="0"/>
                    </a:p>
                  </a:txBody>
                  <a:tcPr marL="44873" marR="44873" anchor="ctr"/>
                </a:tc>
                <a:tc>
                  <a:txBody>
                    <a:bodyPr/>
                    <a:lstStyle/>
                    <a:p>
                      <a:pPr algn="ctr"/>
                      <a:r>
                        <a:rPr lang="en-US" sz="1600" dirty="0" smtClean="0"/>
                        <a:t>6,456</a:t>
                      </a:r>
                      <a:endParaRPr lang="en-US" sz="1600" dirty="0"/>
                    </a:p>
                  </a:txBody>
                  <a:tcPr marL="44873" marR="44873"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Black</a:t>
                      </a:r>
                    </a:p>
                  </a:txBody>
                  <a:tcPr marL="44873" marR="44873" anchor="ctr"/>
                </a:tc>
                <a:tc>
                  <a:txBody>
                    <a:bodyPr/>
                    <a:lstStyle/>
                    <a:p>
                      <a:pPr algn="ctr"/>
                      <a:r>
                        <a:rPr lang="en-US" sz="1600" dirty="0" smtClean="0"/>
                        <a:t>51,127</a:t>
                      </a:r>
                      <a:endParaRPr lang="en-US" sz="1600" dirty="0"/>
                    </a:p>
                  </a:txBody>
                  <a:tcPr marL="44873" marR="44873" anchor="ctr"/>
                </a:tc>
                <a:tc>
                  <a:txBody>
                    <a:bodyPr/>
                    <a:lstStyle/>
                    <a:p>
                      <a:pPr algn="ctr"/>
                      <a:r>
                        <a:rPr lang="en-US" sz="1600" dirty="0" smtClean="0"/>
                        <a:t>50,170</a:t>
                      </a:r>
                      <a:endParaRPr lang="en-US" sz="1600" dirty="0"/>
                    </a:p>
                  </a:txBody>
                  <a:tcPr marL="44873" marR="44873" anchor="ctr"/>
                </a:tc>
                <a:tc>
                  <a:txBody>
                    <a:bodyPr/>
                    <a:lstStyle/>
                    <a:p>
                      <a:pPr algn="ctr"/>
                      <a:r>
                        <a:rPr lang="en-US" sz="1600" dirty="0" smtClean="0"/>
                        <a:t>101,297</a:t>
                      </a:r>
                      <a:endParaRPr lang="en-US" sz="1600" dirty="0"/>
                    </a:p>
                  </a:txBody>
                  <a:tcPr marL="44873" marR="44873" anchor="ctr"/>
                </a:tc>
              </a:tr>
              <a:tr h="370840">
                <a:tc>
                  <a:txBody>
                    <a:bodyPr/>
                    <a:lstStyle/>
                    <a:p>
                      <a:pPr algn="ctr"/>
                      <a:r>
                        <a:rPr lang="en-US" sz="1600" dirty="0" smtClean="0"/>
                        <a:t>Hispanic</a:t>
                      </a:r>
                      <a:endParaRPr lang="en-US" sz="1600" dirty="0"/>
                    </a:p>
                  </a:txBody>
                  <a:tcPr marL="44873" marR="44873" anchor="ctr"/>
                </a:tc>
                <a:tc>
                  <a:txBody>
                    <a:bodyPr/>
                    <a:lstStyle/>
                    <a:p>
                      <a:pPr algn="ctr"/>
                      <a:r>
                        <a:rPr lang="en-US" sz="1600" dirty="0" smtClean="0"/>
                        <a:t>20,669</a:t>
                      </a:r>
                      <a:endParaRPr lang="en-US" sz="1600" dirty="0"/>
                    </a:p>
                  </a:txBody>
                  <a:tcPr marL="44873" marR="44873" anchor="ctr"/>
                </a:tc>
                <a:tc>
                  <a:txBody>
                    <a:bodyPr/>
                    <a:lstStyle/>
                    <a:p>
                      <a:pPr algn="ctr"/>
                      <a:r>
                        <a:rPr lang="en-US" sz="1600" dirty="0" smtClean="0"/>
                        <a:t>19,441</a:t>
                      </a:r>
                      <a:endParaRPr lang="en-US" sz="1600" dirty="0"/>
                    </a:p>
                  </a:txBody>
                  <a:tcPr marL="44873" marR="44873" anchor="ctr"/>
                </a:tc>
                <a:tc>
                  <a:txBody>
                    <a:bodyPr/>
                    <a:lstStyle/>
                    <a:p>
                      <a:pPr algn="ctr"/>
                      <a:r>
                        <a:rPr lang="en-US" sz="1600" dirty="0" smtClean="0"/>
                        <a:t>40,110</a:t>
                      </a:r>
                      <a:endParaRPr lang="en-US" sz="1600" dirty="0"/>
                    </a:p>
                  </a:txBody>
                  <a:tcPr marL="44873" marR="44873" anchor="ctr"/>
                </a:tc>
              </a:tr>
              <a:tr h="370840">
                <a:tc>
                  <a:txBody>
                    <a:bodyPr/>
                    <a:lstStyle/>
                    <a:p>
                      <a:pPr algn="ctr"/>
                      <a:r>
                        <a:rPr lang="en-US" sz="1600" dirty="0" smtClean="0"/>
                        <a:t>Native American</a:t>
                      </a:r>
                      <a:endParaRPr lang="en-US" sz="1600" dirty="0"/>
                    </a:p>
                  </a:txBody>
                  <a:tcPr marL="44873" marR="44873" anchor="ctr"/>
                </a:tc>
                <a:tc>
                  <a:txBody>
                    <a:bodyPr/>
                    <a:lstStyle/>
                    <a:p>
                      <a:pPr algn="ctr"/>
                      <a:r>
                        <a:rPr lang="en-US" sz="1600" dirty="0" smtClean="0"/>
                        <a:t>1,662</a:t>
                      </a:r>
                      <a:endParaRPr lang="en-US" sz="1600" dirty="0"/>
                    </a:p>
                  </a:txBody>
                  <a:tcPr marL="44873" marR="44873" anchor="ctr"/>
                </a:tc>
                <a:tc>
                  <a:txBody>
                    <a:bodyPr/>
                    <a:lstStyle/>
                    <a:p>
                      <a:pPr algn="ctr"/>
                      <a:r>
                        <a:rPr lang="en-US" sz="1600" dirty="0" smtClean="0"/>
                        <a:t>1,664</a:t>
                      </a:r>
                      <a:endParaRPr lang="en-US" sz="1600" dirty="0"/>
                    </a:p>
                  </a:txBody>
                  <a:tcPr marL="44873" marR="44873" anchor="ctr"/>
                </a:tc>
                <a:tc>
                  <a:txBody>
                    <a:bodyPr/>
                    <a:lstStyle/>
                    <a:p>
                      <a:pPr algn="ctr"/>
                      <a:r>
                        <a:rPr lang="en-US" sz="1600" dirty="0" smtClean="0"/>
                        <a:t>3,326</a:t>
                      </a:r>
                      <a:endParaRPr lang="en-US" sz="1600" dirty="0"/>
                    </a:p>
                  </a:txBody>
                  <a:tcPr marL="44873" marR="44873" anchor="ctr"/>
                </a:tc>
              </a:tr>
              <a:tr h="370840">
                <a:tc>
                  <a:txBody>
                    <a:bodyPr/>
                    <a:lstStyle/>
                    <a:p>
                      <a:pPr algn="ctr"/>
                      <a:r>
                        <a:rPr lang="en-US" sz="1600" dirty="0" smtClean="0"/>
                        <a:t>Native Hawaiian</a:t>
                      </a:r>
                      <a:endParaRPr lang="en-US" sz="1600" dirty="0"/>
                    </a:p>
                  </a:txBody>
                  <a:tcPr marL="44873" marR="44873" anchor="ctr"/>
                </a:tc>
                <a:tc>
                  <a:txBody>
                    <a:bodyPr/>
                    <a:lstStyle/>
                    <a:p>
                      <a:pPr algn="ctr"/>
                      <a:r>
                        <a:rPr lang="en-US" sz="1600" dirty="0" smtClean="0"/>
                        <a:t>1,108</a:t>
                      </a:r>
                      <a:endParaRPr lang="en-US" sz="1600" dirty="0"/>
                    </a:p>
                  </a:txBody>
                  <a:tcPr marL="44873" marR="44873" anchor="ctr"/>
                </a:tc>
                <a:tc>
                  <a:txBody>
                    <a:bodyPr/>
                    <a:lstStyle/>
                    <a:p>
                      <a:pPr algn="ctr"/>
                      <a:r>
                        <a:rPr lang="en-US" sz="1600" dirty="0" smtClean="0"/>
                        <a:t>993</a:t>
                      </a:r>
                      <a:endParaRPr lang="en-US" sz="1600" dirty="0"/>
                    </a:p>
                  </a:txBody>
                  <a:tcPr marL="44873" marR="44873" anchor="ctr"/>
                </a:tc>
                <a:tc>
                  <a:txBody>
                    <a:bodyPr/>
                    <a:lstStyle/>
                    <a:p>
                      <a:pPr algn="ctr"/>
                      <a:r>
                        <a:rPr lang="en-US" sz="1600" dirty="0" smtClean="0"/>
                        <a:t>2,101</a:t>
                      </a:r>
                      <a:endParaRPr lang="en-US" sz="1600" dirty="0"/>
                    </a:p>
                  </a:txBody>
                  <a:tcPr marL="44873" marR="44873" anchor="ctr"/>
                </a:tc>
              </a:tr>
              <a:tr h="370840">
                <a:tc>
                  <a:txBody>
                    <a:bodyPr/>
                    <a:lstStyle/>
                    <a:p>
                      <a:pPr algn="ctr"/>
                      <a:r>
                        <a:rPr lang="en-US" sz="1600" dirty="0" smtClean="0"/>
                        <a:t>Other</a:t>
                      </a:r>
                      <a:endParaRPr lang="en-US" sz="1600" dirty="0"/>
                    </a:p>
                  </a:txBody>
                  <a:tcPr marL="44873" marR="44873" anchor="ctr"/>
                </a:tc>
                <a:tc>
                  <a:txBody>
                    <a:bodyPr/>
                    <a:lstStyle/>
                    <a:p>
                      <a:pPr algn="ctr"/>
                      <a:r>
                        <a:rPr lang="en-US" sz="1600" dirty="0" smtClean="0"/>
                        <a:t>3,763</a:t>
                      </a:r>
                      <a:endParaRPr lang="en-US" sz="1600" dirty="0"/>
                    </a:p>
                  </a:txBody>
                  <a:tcPr marL="44873" marR="44873" anchor="ctr"/>
                </a:tc>
                <a:tc>
                  <a:txBody>
                    <a:bodyPr/>
                    <a:lstStyle/>
                    <a:p>
                      <a:pPr algn="ctr"/>
                      <a:r>
                        <a:rPr lang="en-US" sz="1600" dirty="0" smtClean="0"/>
                        <a:t>3,757</a:t>
                      </a:r>
                      <a:endParaRPr lang="en-US" sz="1600" dirty="0"/>
                    </a:p>
                  </a:txBody>
                  <a:tcPr marL="44873" marR="44873" anchor="ctr"/>
                </a:tc>
                <a:tc>
                  <a:txBody>
                    <a:bodyPr/>
                    <a:lstStyle/>
                    <a:p>
                      <a:pPr algn="ctr"/>
                      <a:r>
                        <a:rPr lang="en-US" sz="1600" dirty="0" smtClean="0"/>
                        <a:t>7,520</a:t>
                      </a:r>
                      <a:endParaRPr lang="en-US" sz="1600" dirty="0"/>
                    </a:p>
                  </a:txBody>
                  <a:tcPr marL="44873" marR="44873" anchor="ctr"/>
                </a:tc>
              </a:tr>
              <a:tr h="370840">
                <a:tc>
                  <a:txBody>
                    <a:bodyPr/>
                    <a:lstStyle/>
                    <a:p>
                      <a:pPr algn="ctr"/>
                      <a:r>
                        <a:rPr lang="en-US" sz="1600" dirty="0" smtClean="0"/>
                        <a:t>White</a:t>
                      </a:r>
                      <a:endParaRPr lang="en-US" sz="1600" dirty="0"/>
                    </a:p>
                  </a:txBody>
                  <a:tcPr marL="44873" marR="44873" anchor="ctr"/>
                </a:tc>
                <a:tc>
                  <a:txBody>
                    <a:bodyPr/>
                    <a:lstStyle/>
                    <a:p>
                      <a:pPr algn="ctr"/>
                      <a:r>
                        <a:rPr lang="en-US" sz="1600" dirty="0" smtClean="0"/>
                        <a:t>157,563</a:t>
                      </a:r>
                      <a:endParaRPr lang="en-US" sz="1600" dirty="0"/>
                    </a:p>
                  </a:txBody>
                  <a:tcPr marL="44873" marR="44873" anchor="ctr"/>
                </a:tc>
                <a:tc>
                  <a:txBody>
                    <a:bodyPr/>
                    <a:lstStyle/>
                    <a:p>
                      <a:pPr algn="ctr"/>
                      <a:r>
                        <a:rPr lang="en-US" sz="1600" dirty="0" smtClean="0"/>
                        <a:t>148,688</a:t>
                      </a:r>
                      <a:endParaRPr lang="en-US" sz="1600" dirty="0"/>
                    </a:p>
                  </a:txBody>
                  <a:tcPr marL="44873" marR="44873" anchor="ctr"/>
                </a:tc>
                <a:tc>
                  <a:txBody>
                    <a:bodyPr/>
                    <a:lstStyle/>
                    <a:p>
                      <a:pPr algn="ctr"/>
                      <a:r>
                        <a:rPr lang="en-US" sz="1600" dirty="0" smtClean="0"/>
                        <a:t>306,251</a:t>
                      </a:r>
                      <a:endParaRPr lang="en-US" sz="1600" dirty="0"/>
                    </a:p>
                  </a:txBody>
                  <a:tcPr marL="44873" marR="44873"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smtClean="0"/>
                    </a:p>
                  </a:txBody>
                  <a:tcPr marL="44873" marR="44873"/>
                </a:tc>
                <a:tc>
                  <a:txBody>
                    <a:bodyPr/>
                    <a:lstStyle/>
                    <a:p>
                      <a:pPr algn="ctr"/>
                      <a:r>
                        <a:rPr lang="en-US" sz="1600" dirty="0" smtClean="0"/>
                        <a:t>239,118</a:t>
                      </a:r>
                      <a:endParaRPr lang="en-US" sz="1600" dirty="0"/>
                    </a:p>
                  </a:txBody>
                  <a:tcPr marL="44873" marR="44873"/>
                </a:tc>
                <a:tc>
                  <a:txBody>
                    <a:bodyPr/>
                    <a:lstStyle/>
                    <a:p>
                      <a:pPr algn="ctr"/>
                      <a:r>
                        <a:rPr lang="en-US" sz="1600" dirty="0" smtClean="0"/>
                        <a:t>227,943</a:t>
                      </a:r>
                      <a:endParaRPr lang="en-US" sz="1600" dirty="0"/>
                    </a:p>
                  </a:txBody>
                  <a:tcPr marL="44873" marR="44873"/>
                </a:tc>
                <a:tc>
                  <a:txBody>
                    <a:bodyPr/>
                    <a:lstStyle/>
                    <a:p>
                      <a:pPr algn="ctr"/>
                      <a:r>
                        <a:rPr lang="en-US" sz="1600" dirty="0" smtClean="0"/>
                        <a:t>467,601</a:t>
                      </a:r>
                      <a:endParaRPr lang="en-US" sz="1600" dirty="0"/>
                    </a:p>
                  </a:txBody>
                  <a:tcPr marL="44873" marR="44873"/>
                </a:tc>
              </a:tr>
            </a:tbl>
          </a:graphicData>
        </a:graphic>
      </p:graphicFrame>
      <p:graphicFrame>
        <p:nvGraphicFramePr>
          <p:cNvPr id="8" name="Content Placeholder 7"/>
          <p:cNvGraphicFramePr>
            <a:graphicFrameLocks noGrp="1"/>
          </p:cNvGraphicFramePr>
          <p:nvPr>
            <p:ph sz="quarter" idx="4"/>
          </p:nvPr>
        </p:nvGraphicFramePr>
        <p:xfrm>
          <a:off x="4191000" y="2133600"/>
          <a:ext cx="3886200" cy="3754120"/>
        </p:xfrm>
        <a:graphic>
          <a:graphicData uri="http://schemas.openxmlformats.org/drawingml/2006/table">
            <a:tbl>
              <a:tblPr firstRow="1" lastRow="1" bandRow="1">
                <a:tableStyleId>{5C22544A-7EE6-4342-B048-85BDC9FD1C3A}</a:tableStyleId>
              </a:tblPr>
              <a:tblGrid>
                <a:gridCol w="971550"/>
                <a:gridCol w="971550"/>
                <a:gridCol w="971550"/>
                <a:gridCol w="971550"/>
              </a:tblGrid>
              <a:tr h="370840">
                <a:tc>
                  <a:txBody>
                    <a:bodyPr/>
                    <a:lstStyle/>
                    <a:p>
                      <a:endParaRPr lang="en-US" sz="1600" dirty="0"/>
                    </a:p>
                  </a:txBody>
                  <a:tcPr marL="44873" marR="44873"/>
                </a:tc>
                <a:tc>
                  <a:txBody>
                    <a:bodyPr/>
                    <a:lstStyle/>
                    <a:p>
                      <a:r>
                        <a:rPr lang="en-US" sz="1600" dirty="0" smtClean="0"/>
                        <a:t>MALE</a:t>
                      </a:r>
                      <a:endParaRPr lang="en-US" sz="1600" dirty="0"/>
                    </a:p>
                  </a:txBody>
                  <a:tcPr marL="44873" marR="44873"/>
                </a:tc>
                <a:tc>
                  <a:txBody>
                    <a:bodyPr/>
                    <a:lstStyle/>
                    <a:p>
                      <a:r>
                        <a:rPr lang="en-US" sz="1600" dirty="0" smtClean="0"/>
                        <a:t>FEMALE</a:t>
                      </a:r>
                      <a:endParaRPr lang="en-US" sz="1600" dirty="0"/>
                    </a:p>
                  </a:txBody>
                  <a:tcPr marL="44873" marR="44873"/>
                </a:tc>
                <a:tc>
                  <a:txBody>
                    <a:bodyPr/>
                    <a:lstStyle/>
                    <a:p>
                      <a:r>
                        <a:rPr lang="en-US" sz="1600" dirty="0" smtClean="0"/>
                        <a:t>TOTAL</a:t>
                      </a:r>
                      <a:endParaRPr lang="en-US" sz="1600" dirty="0"/>
                    </a:p>
                  </a:txBody>
                  <a:tcPr marL="44873" marR="44873"/>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Asian</a:t>
                      </a:r>
                    </a:p>
                  </a:txBody>
                  <a:tcPr marL="44873" marR="44873" anchor="ctr">
                    <a:solidFill>
                      <a:schemeClr val="accent4">
                        <a:lumMod val="40000"/>
                        <a:lumOff val="60000"/>
                      </a:schemeClr>
                    </a:solidFill>
                  </a:tcPr>
                </a:tc>
                <a:tc>
                  <a:txBody>
                    <a:bodyPr/>
                    <a:lstStyle/>
                    <a:p>
                      <a:pPr algn="ctr"/>
                      <a:r>
                        <a:rPr lang="en-US" sz="1600" dirty="0" smtClean="0"/>
                        <a:t>3,360</a:t>
                      </a:r>
                      <a:endParaRPr lang="en-US" sz="1600" dirty="0"/>
                    </a:p>
                  </a:txBody>
                  <a:tcPr marL="44873" marR="44873" anchor="ctr">
                    <a:solidFill>
                      <a:schemeClr val="accent4">
                        <a:lumMod val="40000"/>
                        <a:lumOff val="60000"/>
                      </a:schemeClr>
                    </a:solidFill>
                  </a:tcPr>
                </a:tc>
                <a:tc>
                  <a:txBody>
                    <a:bodyPr/>
                    <a:lstStyle/>
                    <a:p>
                      <a:pPr algn="ctr"/>
                      <a:r>
                        <a:rPr lang="en-US" sz="1600" dirty="0" smtClean="0"/>
                        <a:t>3,316</a:t>
                      </a:r>
                      <a:endParaRPr lang="en-US" sz="1600" dirty="0"/>
                    </a:p>
                  </a:txBody>
                  <a:tcPr marL="44873" marR="44873" anchor="ctr">
                    <a:solidFill>
                      <a:schemeClr val="accent4">
                        <a:lumMod val="40000"/>
                        <a:lumOff val="60000"/>
                      </a:schemeClr>
                    </a:solidFill>
                  </a:tcPr>
                </a:tc>
                <a:tc>
                  <a:txBody>
                    <a:bodyPr/>
                    <a:lstStyle/>
                    <a:p>
                      <a:pPr algn="ctr"/>
                      <a:r>
                        <a:rPr lang="en-US" sz="1600" b="1" dirty="0" smtClean="0"/>
                        <a:t>6,676</a:t>
                      </a:r>
                      <a:endParaRPr lang="en-US" sz="1600" b="1" dirty="0"/>
                    </a:p>
                  </a:txBody>
                  <a:tcPr marL="44873" marR="44873" anchor="ctr">
                    <a:solidFill>
                      <a:schemeClr val="accent4">
                        <a:lumMod val="40000"/>
                        <a:lumOff val="60000"/>
                      </a:schemeClr>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Black</a:t>
                      </a:r>
                    </a:p>
                  </a:txBody>
                  <a:tcPr marL="44873" marR="44873" anchor="ctr">
                    <a:solidFill>
                      <a:schemeClr val="bg2"/>
                    </a:solidFill>
                  </a:tcPr>
                </a:tc>
                <a:tc>
                  <a:txBody>
                    <a:bodyPr/>
                    <a:lstStyle/>
                    <a:p>
                      <a:pPr algn="ctr"/>
                      <a:r>
                        <a:rPr lang="en-US" sz="1600" dirty="0" smtClean="0"/>
                        <a:t>50,441</a:t>
                      </a:r>
                      <a:endParaRPr lang="en-US" sz="1600" dirty="0"/>
                    </a:p>
                  </a:txBody>
                  <a:tcPr marL="44873" marR="44873" anchor="ctr">
                    <a:solidFill>
                      <a:schemeClr val="bg2"/>
                    </a:solidFill>
                  </a:tcPr>
                </a:tc>
                <a:tc>
                  <a:txBody>
                    <a:bodyPr/>
                    <a:lstStyle/>
                    <a:p>
                      <a:pPr algn="ctr"/>
                      <a:r>
                        <a:rPr lang="en-US" sz="1600" dirty="0" smtClean="0"/>
                        <a:t>49,451</a:t>
                      </a:r>
                      <a:endParaRPr lang="en-US" sz="1600" dirty="0"/>
                    </a:p>
                  </a:txBody>
                  <a:tcPr marL="44873" marR="44873" anchor="ctr">
                    <a:solidFill>
                      <a:schemeClr val="bg2"/>
                    </a:solidFill>
                  </a:tcPr>
                </a:tc>
                <a:tc>
                  <a:txBody>
                    <a:bodyPr/>
                    <a:lstStyle/>
                    <a:p>
                      <a:pPr algn="ctr"/>
                      <a:r>
                        <a:rPr lang="en-US" sz="1600" dirty="0" smtClean="0"/>
                        <a:t>99,892</a:t>
                      </a:r>
                      <a:endParaRPr lang="en-US" sz="1600" dirty="0"/>
                    </a:p>
                  </a:txBody>
                  <a:tcPr marL="44873" marR="44873" anchor="ctr">
                    <a:solidFill>
                      <a:schemeClr val="bg2"/>
                    </a:solidFill>
                  </a:tcPr>
                </a:tc>
              </a:tr>
              <a:tr h="370840">
                <a:tc>
                  <a:txBody>
                    <a:bodyPr/>
                    <a:lstStyle/>
                    <a:p>
                      <a:pPr algn="ctr"/>
                      <a:r>
                        <a:rPr lang="en-US" sz="1600" dirty="0" smtClean="0"/>
                        <a:t>Hispanic</a:t>
                      </a:r>
                      <a:endParaRPr lang="en-US" sz="1600" dirty="0"/>
                    </a:p>
                  </a:txBody>
                  <a:tcPr marL="44873" marR="44873" anchor="ctr">
                    <a:solidFill>
                      <a:schemeClr val="accent4">
                        <a:lumMod val="40000"/>
                        <a:lumOff val="60000"/>
                      </a:schemeClr>
                    </a:solidFill>
                  </a:tcPr>
                </a:tc>
                <a:tc>
                  <a:txBody>
                    <a:bodyPr/>
                    <a:lstStyle/>
                    <a:p>
                      <a:pPr algn="ctr"/>
                      <a:r>
                        <a:rPr lang="en-US" sz="1600" dirty="0" smtClean="0"/>
                        <a:t>21,658</a:t>
                      </a:r>
                      <a:endParaRPr lang="en-US" sz="1600" dirty="0"/>
                    </a:p>
                  </a:txBody>
                  <a:tcPr marL="44873" marR="44873" anchor="ctr">
                    <a:solidFill>
                      <a:schemeClr val="accent4">
                        <a:lumMod val="40000"/>
                        <a:lumOff val="60000"/>
                      </a:schemeClr>
                    </a:solidFill>
                  </a:tcPr>
                </a:tc>
                <a:tc>
                  <a:txBody>
                    <a:bodyPr/>
                    <a:lstStyle/>
                    <a:p>
                      <a:pPr algn="ctr"/>
                      <a:r>
                        <a:rPr lang="en-US" sz="1600" dirty="0" smtClean="0"/>
                        <a:t>20,181</a:t>
                      </a:r>
                      <a:endParaRPr lang="en-US" sz="1600" dirty="0"/>
                    </a:p>
                  </a:txBody>
                  <a:tcPr marL="44873" marR="44873" anchor="ctr">
                    <a:solidFill>
                      <a:schemeClr val="accent4">
                        <a:lumMod val="40000"/>
                        <a:lumOff val="60000"/>
                      </a:schemeClr>
                    </a:solidFill>
                  </a:tcPr>
                </a:tc>
                <a:tc>
                  <a:txBody>
                    <a:bodyPr/>
                    <a:lstStyle/>
                    <a:p>
                      <a:pPr algn="ctr"/>
                      <a:r>
                        <a:rPr lang="en-US" sz="1600" b="1" dirty="0" smtClean="0"/>
                        <a:t>41,839</a:t>
                      </a:r>
                      <a:endParaRPr lang="en-US" sz="1600" b="1" dirty="0"/>
                    </a:p>
                  </a:txBody>
                  <a:tcPr marL="44873" marR="44873" anchor="ctr">
                    <a:solidFill>
                      <a:schemeClr val="accent4">
                        <a:lumMod val="40000"/>
                        <a:lumOff val="60000"/>
                      </a:schemeClr>
                    </a:solidFill>
                  </a:tcPr>
                </a:tc>
              </a:tr>
              <a:tr h="370840">
                <a:tc>
                  <a:txBody>
                    <a:bodyPr/>
                    <a:lstStyle/>
                    <a:p>
                      <a:pPr algn="ctr"/>
                      <a:r>
                        <a:rPr lang="en-US" sz="1600" dirty="0" smtClean="0"/>
                        <a:t>Native American</a:t>
                      </a:r>
                      <a:endParaRPr lang="en-US" sz="1600" dirty="0"/>
                    </a:p>
                  </a:txBody>
                  <a:tcPr marL="44873" marR="44873" anchor="ctr">
                    <a:solidFill>
                      <a:schemeClr val="bg2"/>
                    </a:solidFill>
                  </a:tcPr>
                </a:tc>
                <a:tc>
                  <a:txBody>
                    <a:bodyPr/>
                    <a:lstStyle/>
                    <a:p>
                      <a:pPr algn="ctr"/>
                      <a:r>
                        <a:rPr lang="en-US" sz="1600" dirty="0" smtClean="0"/>
                        <a:t>1,646</a:t>
                      </a:r>
                      <a:endParaRPr lang="en-US" sz="1600" dirty="0"/>
                    </a:p>
                  </a:txBody>
                  <a:tcPr marL="44873" marR="44873" anchor="ctr">
                    <a:solidFill>
                      <a:schemeClr val="bg2"/>
                    </a:solidFill>
                  </a:tcPr>
                </a:tc>
                <a:tc>
                  <a:txBody>
                    <a:bodyPr/>
                    <a:lstStyle/>
                    <a:p>
                      <a:pPr algn="ctr"/>
                      <a:r>
                        <a:rPr lang="en-US" sz="1600" dirty="0" smtClean="0"/>
                        <a:t>1,660</a:t>
                      </a:r>
                      <a:endParaRPr lang="en-US" sz="1600" dirty="0"/>
                    </a:p>
                  </a:txBody>
                  <a:tcPr marL="44873" marR="44873" anchor="ctr">
                    <a:solidFill>
                      <a:schemeClr val="bg2"/>
                    </a:solidFill>
                  </a:tcPr>
                </a:tc>
                <a:tc>
                  <a:txBody>
                    <a:bodyPr/>
                    <a:lstStyle/>
                    <a:p>
                      <a:pPr algn="ctr"/>
                      <a:r>
                        <a:rPr lang="en-US" sz="1600" b="1" dirty="0" smtClean="0"/>
                        <a:t>3,306</a:t>
                      </a:r>
                      <a:endParaRPr lang="en-US" sz="1600" b="1" dirty="0"/>
                    </a:p>
                  </a:txBody>
                  <a:tcPr marL="44873" marR="44873" anchor="ctr">
                    <a:solidFill>
                      <a:schemeClr val="bg2"/>
                    </a:solidFill>
                  </a:tcPr>
                </a:tc>
              </a:tr>
              <a:tr h="370840">
                <a:tc>
                  <a:txBody>
                    <a:bodyPr/>
                    <a:lstStyle/>
                    <a:p>
                      <a:pPr algn="ctr"/>
                      <a:r>
                        <a:rPr lang="en-US" sz="1600" dirty="0" smtClean="0"/>
                        <a:t>Native Hawaiian</a:t>
                      </a:r>
                      <a:endParaRPr lang="en-US" sz="1600" dirty="0"/>
                    </a:p>
                  </a:txBody>
                  <a:tcPr marL="44873" marR="44873" anchor="ctr"/>
                </a:tc>
                <a:tc>
                  <a:txBody>
                    <a:bodyPr/>
                    <a:lstStyle/>
                    <a:p>
                      <a:pPr algn="ctr"/>
                      <a:r>
                        <a:rPr lang="en-US" sz="1600" dirty="0" smtClean="0"/>
                        <a:t>1,086</a:t>
                      </a:r>
                      <a:endParaRPr lang="en-US" sz="1600" dirty="0"/>
                    </a:p>
                  </a:txBody>
                  <a:tcPr marL="44873" marR="44873" anchor="ctr"/>
                </a:tc>
                <a:tc>
                  <a:txBody>
                    <a:bodyPr/>
                    <a:lstStyle/>
                    <a:p>
                      <a:pPr algn="ctr"/>
                      <a:r>
                        <a:rPr lang="en-US" sz="1600" dirty="0" smtClean="0"/>
                        <a:t>1,015</a:t>
                      </a:r>
                      <a:endParaRPr lang="en-US" sz="1600" dirty="0"/>
                    </a:p>
                  </a:txBody>
                  <a:tcPr marL="44873" marR="44873" anchor="ctr"/>
                </a:tc>
                <a:tc>
                  <a:txBody>
                    <a:bodyPr/>
                    <a:lstStyle/>
                    <a:p>
                      <a:pPr algn="ctr"/>
                      <a:r>
                        <a:rPr lang="en-US" sz="1600" dirty="0" smtClean="0"/>
                        <a:t>2,101</a:t>
                      </a:r>
                      <a:endParaRPr lang="en-US" sz="1600" dirty="0"/>
                    </a:p>
                  </a:txBody>
                  <a:tcPr marL="44873" marR="44873" anchor="ctr"/>
                </a:tc>
              </a:tr>
              <a:tr h="370840">
                <a:tc>
                  <a:txBody>
                    <a:bodyPr/>
                    <a:lstStyle/>
                    <a:p>
                      <a:pPr algn="ctr"/>
                      <a:r>
                        <a:rPr lang="en-US" sz="1600" dirty="0" smtClean="0"/>
                        <a:t>Other</a:t>
                      </a:r>
                      <a:endParaRPr lang="en-US" sz="1600" dirty="0"/>
                    </a:p>
                  </a:txBody>
                  <a:tcPr marL="44873" marR="44873" anchor="ctr">
                    <a:solidFill>
                      <a:schemeClr val="accent4">
                        <a:lumMod val="40000"/>
                        <a:lumOff val="60000"/>
                      </a:schemeClr>
                    </a:solidFill>
                  </a:tcPr>
                </a:tc>
                <a:tc>
                  <a:txBody>
                    <a:bodyPr/>
                    <a:lstStyle/>
                    <a:p>
                      <a:pPr algn="ctr"/>
                      <a:r>
                        <a:rPr lang="en-US" sz="1600" dirty="0" smtClean="0"/>
                        <a:t>4,986</a:t>
                      </a:r>
                      <a:endParaRPr lang="en-US" sz="1600" dirty="0"/>
                    </a:p>
                  </a:txBody>
                  <a:tcPr marL="44873" marR="44873" anchor="ctr">
                    <a:solidFill>
                      <a:schemeClr val="accent4">
                        <a:lumMod val="40000"/>
                        <a:lumOff val="60000"/>
                      </a:schemeClr>
                    </a:solidFill>
                  </a:tcPr>
                </a:tc>
                <a:tc>
                  <a:txBody>
                    <a:bodyPr/>
                    <a:lstStyle/>
                    <a:p>
                      <a:pPr algn="ctr"/>
                      <a:r>
                        <a:rPr lang="en-US" sz="1600" dirty="0" smtClean="0"/>
                        <a:t>4,893</a:t>
                      </a:r>
                      <a:endParaRPr lang="en-US" sz="1600" dirty="0"/>
                    </a:p>
                  </a:txBody>
                  <a:tcPr marL="44873" marR="44873" anchor="ctr">
                    <a:solidFill>
                      <a:schemeClr val="accent4">
                        <a:lumMod val="40000"/>
                        <a:lumOff val="60000"/>
                      </a:schemeClr>
                    </a:solidFill>
                  </a:tcPr>
                </a:tc>
                <a:tc>
                  <a:txBody>
                    <a:bodyPr/>
                    <a:lstStyle/>
                    <a:p>
                      <a:pPr algn="ctr"/>
                      <a:r>
                        <a:rPr lang="en-US" sz="1600" b="1" dirty="0" smtClean="0"/>
                        <a:t>9,879</a:t>
                      </a:r>
                      <a:endParaRPr lang="en-US" sz="1600" b="1" dirty="0"/>
                    </a:p>
                  </a:txBody>
                  <a:tcPr marL="44873" marR="44873" anchor="ctr">
                    <a:solidFill>
                      <a:schemeClr val="accent4">
                        <a:lumMod val="40000"/>
                        <a:lumOff val="60000"/>
                      </a:schemeClr>
                    </a:solidFill>
                  </a:tcPr>
                </a:tc>
              </a:tr>
              <a:tr h="370840">
                <a:tc>
                  <a:txBody>
                    <a:bodyPr/>
                    <a:lstStyle/>
                    <a:p>
                      <a:pPr algn="ctr"/>
                      <a:r>
                        <a:rPr lang="en-US" sz="1600" dirty="0" smtClean="0"/>
                        <a:t>White</a:t>
                      </a:r>
                      <a:endParaRPr lang="en-US" sz="1600" dirty="0"/>
                    </a:p>
                  </a:txBody>
                  <a:tcPr marL="44873" marR="44873" anchor="ctr">
                    <a:solidFill>
                      <a:schemeClr val="bg2"/>
                    </a:solidFill>
                  </a:tcPr>
                </a:tc>
                <a:tc>
                  <a:txBody>
                    <a:bodyPr/>
                    <a:lstStyle/>
                    <a:p>
                      <a:pPr algn="ctr"/>
                      <a:r>
                        <a:rPr lang="en-US" sz="1600" dirty="0" smtClean="0"/>
                        <a:t>156,573</a:t>
                      </a:r>
                      <a:endParaRPr lang="en-US" sz="1600" dirty="0"/>
                    </a:p>
                  </a:txBody>
                  <a:tcPr marL="44873" marR="44873" anchor="ctr">
                    <a:solidFill>
                      <a:schemeClr val="bg2"/>
                    </a:solidFill>
                  </a:tcPr>
                </a:tc>
                <a:tc>
                  <a:txBody>
                    <a:bodyPr/>
                    <a:lstStyle/>
                    <a:p>
                      <a:pPr algn="ctr"/>
                      <a:r>
                        <a:rPr lang="en-US" sz="1600" dirty="0" smtClean="0"/>
                        <a:t>147,800</a:t>
                      </a:r>
                      <a:endParaRPr lang="en-US" sz="1600" dirty="0"/>
                    </a:p>
                  </a:txBody>
                  <a:tcPr marL="44873" marR="44873" anchor="ctr">
                    <a:solidFill>
                      <a:schemeClr val="bg2"/>
                    </a:solidFill>
                  </a:tcPr>
                </a:tc>
                <a:tc>
                  <a:txBody>
                    <a:bodyPr/>
                    <a:lstStyle/>
                    <a:p>
                      <a:pPr algn="ctr"/>
                      <a:r>
                        <a:rPr lang="en-US" sz="1600" dirty="0" smtClean="0"/>
                        <a:t>304,373</a:t>
                      </a:r>
                      <a:endParaRPr lang="en-US" sz="1600" dirty="0"/>
                    </a:p>
                  </a:txBody>
                  <a:tcPr marL="44873" marR="44873" anchor="ctr">
                    <a:solidFill>
                      <a:schemeClr val="bg2"/>
                    </a:solidFill>
                  </a:tcPr>
                </a:tc>
              </a:tr>
              <a:tr h="370840">
                <a:tc>
                  <a:txBody>
                    <a:bodyPr/>
                    <a:lstStyle/>
                    <a:p>
                      <a:endParaRPr lang="en-US" sz="1600" dirty="0"/>
                    </a:p>
                  </a:txBody>
                  <a:tcPr marL="44873" marR="44873"/>
                </a:tc>
                <a:tc>
                  <a:txBody>
                    <a:bodyPr/>
                    <a:lstStyle/>
                    <a:p>
                      <a:pPr algn="ctr"/>
                      <a:r>
                        <a:rPr lang="en-US" sz="1600" dirty="0" smtClean="0"/>
                        <a:t>239,750</a:t>
                      </a:r>
                      <a:endParaRPr lang="en-US" sz="1600" dirty="0"/>
                    </a:p>
                  </a:txBody>
                  <a:tcPr marL="44873" marR="44873"/>
                </a:tc>
                <a:tc>
                  <a:txBody>
                    <a:bodyPr/>
                    <a:lstStyle/>
                    <a:p>
                      <a:pPr algn="ctr"/>
                      <a:r>
                        <a:rPr lang="en-US" sz="1600" dirty="0" smtClean="0"/>
                        <a:t>228,316</a:t>
                      </a:r>
                      <a:endParaRPr lang="en-US" sz="1600" dirty="0"/>
                    </a:p>
                  </a:txBody>
                  <a:tcPr marL="44873" marR="44873"/>
                </a:tc>
                <a:tc>
                  <a:txBody>
                    <a:bodyPr/>
                    <a:lstStyle/>
                    <a:p>
                      <a:pPr algn="ctr"/>
                      <a:r>
                        <a:rPr lang="en-US" sz="1600" dirty="0" smtClean="0"/>
                        <a:t>468,066</a:t>
                      </a:r>
                      <a:endParaRPr lang="en-US" sz="1600" dirty="0"/>
                    </a:p>
                  </a:txBody>
                  <a:tcPr marL="44873" marR="44873"/>
                </a:tc>
              </a:tr>
            </a:tbl>
          </a:graphicData>
        </a:graphic>
      </p:graphicFrame>
      <p:graphicFrame>
        <p:nvGraphicFramePr>
          <p:cNvPr id="12" name="Table 11"/>
          <p:cNvGraphicFramePr>
            <a:graphicFrameLocks noGrp="1"/>
          </p:cNvGraphicFramePr>
          <p:nvPr/>
        </p:nvGraphicFramePr>
        <p:xfrm>
          <a:off x="8229600" y="2101215"/>
          <a:ext cx="762000" cy="3844290"/>
        </p:xfrm>
        <a:graphic>
          <a:graphicData uri="http://schemas.openxmlformats.org/drawingml/2006/table">
            <a:tbl>
              <a:tblPr firstRow="1" lastRow="1" bandRow="1">
                <a:tableStyleId>{5C22544A-7EE6-4342-B048-85BDC9FD1C3A}</a:tableStyleId>
              </a:tblPr>
              <a:tblGrid>
                <a:gridCol w="762000"/>
              </a:tblGrid>
              <a:tr h="413385">
                <a:tc>
                  <a:txBody>
                    <a:bodyPr/>
                    <a:lstStyle/>
                    <a:p>
                      <a:r>
                        <a:rPr lang="en-US" sz="1600" dirty="0" smtClean="0"/>
                        <a:t>change</a:t>
                      </a:r>
                      <a:endParaRPr lang="en-US" sz="1600" dirty="0"/>
                    </a:p>
                  </a:txBody>
                  <a:tcPr marL="44873" marR="44873"/>
                </a:tc>
              </a:tr>
              <a:tr h="381000">
                <a:tc>
                  <a:txBody>
                    <a:bodyPr/>
                    <a:lstStyle/>
                    <a:p>
                      <a:pPr algn="ctr"/>
                      <a:r>
                        <a:rPr lang="en-US" sz="1800" dirty="0" smtClean="0">
                          <a:effectLst>
                            <a:outerShdw blurRad="38100" dist="38100" dir="2700000" algn="tl">
                              <a:srgbClr val="000000">
                                <a:alpha val="43137"/>
                              </a:srgbClr>
                            </a:outerShdw>
                          </a:effectLst>
                        </a:rPr>
                        <a:t>220</a:t>
                      </a:r>
                      <a:endParaRPr lang="en-US" sz="1800" dirty="0">
                        <a:effectLst>
                          <a:outerShdw blurRad="38100" dist="38100" dir="2700000" algn="tl">
                            <a:srgbClr val="000000">
                              <a:alpha val="43137"/>
                            </a:srgbClr>
                          </a:outerShdw>
                        </a:effectLst>
                      </a:endParaRPr>
                    </a:p>
                  </a:txBody>
                  <a:tcPr marL="44873" marR="44873" anchor="ctr">
                    <a:solidFill>
                      <a:schemeClr val="accent4">
                        <a:lumMod val="40000"/>
                        <a:lumOff val="60000"/>
                      </a:schemeClr>
                    </a:solidFill>
                  </a:tcPr>
                </a:tc>
              </a:tr>
              <a:tr h="378080">
                <a:tc>
                  <a:txBody>
                    <a:bodyPr/>
                    <a:lstStyle/>
                    <a:p>
                      <a:pPr algn="ctr"/>
                      <a:r>
                        <a:rPr lang="en-US" sz="1800" b="1" dirty="0" smtClean="0">
                          <a:effectLst>
                            <a:outerShdw blurRad="38100" dist="38100" dir="2700000" algn="tl">
                              <a:srgbClr val="000000">
                                <a:alpha val="43137"/>
                              </a:srgbClr>
                            </a:outerShdw>
                          </a:effectLst>
                        </a:rPr>
                        <a:t>-1,405</a:t>
                      </a:r>
                      <a:endParaRPr lang="en-US" sz="1800" b="1" dirty="0">
                        <a:effectLst>
                          <a:outerShdw blurRad="38100" dist="38100" dir="2700000" algn="tl">
                            <a:srgbClr val="000000">
                              <a:alpha val="43137"/>
                            </a:srgbClr>
                          </a:outerShdw>
                        </a:effectLst>
                      </a:endParaRPr>
                    </a:p>
                  </a:txBody>
                  <a:tcPr marL="44873" marR="44873" anchor="ctr">
                    <a:solidFill>
                      <a:schemeClr val="bg2"/>
                    </a:solidFill>
                  </a:tcPr>
                </a:tc>
              </a:tr>
              <a:tr h="381000">
                <a:tc>
                  <a:txBody>
                    <a:bodyPr/>
                    <a:lstStyle/>
                    <a:p>
                      <a:pPr algn="ctr"/>
                      <a:r>
                        <a:rPr lang="en-US" sz="1800" dirty="0" smtClean="0">
                          <a:effectLst>
                            <a:outerShdw blurRad="38100" dist="38100" dir="2700000" algn="tl">
                              <a:srgbClr val="000000">
                                <a:alpha val="43137"/>
                              </a:srgbClr>
                            </a:outerShdw>
                          </a:effectLst>
                        </a:rPr>
                        <a:t>1,729</a:t>
                      </a:r>
                      <a:endParaRPr lang="en-US" sz="1800" dirty="0">
                        <a:effectLst>
                          <a:outerShdw blurRad="38100" dist="38100" dir="2700000" algn="tl">
                            <a:srgbClr val="000000">
                              <a:alpha val="43137"/>
                            </a:srgbClr>
                          </a:outerShdw>
                        </a:effectLst>
                      </a:endParaRPr>
                    </a:p>
                  </a:txBody>
                  <a:tcPr marL="44873" marR="44873" anchor="ctr">
                    <a:solidFill>
                      <a:schemeClr val="accent4">
                        <a:lumMod val="40000"/>
                        <a:lumOff val="60000"/>
                      </a:schemeClr>
                    </a:solidFill>
                  </a:tcPr>
                </a:tc>
              </a:tr>
              <a:tr h="533400">
                <a:tc>
                  <a:txBody>
                    <a:bodyPr/>
                    <a:lstStyle/>
                    <a:p>
                      <a:pPr algn="ctr"/>
                      <a:r>
                        <a:rPr lang="en-US" sz="1800" dirty="0" smtClean="0">
                          <a:effectLst>
                            <a:outerShdw blurRad="38100" dist="38100" dir="2700000" algn="tl">
                              <a:srgbClr val="000000">
                                <a:alpha val="43137"/>
                              </a:srgbClr>
                            </a:outerShdw>
                          </a:effectLst>
                        </a:rPr>
                        <a:t>-20</a:t>
                      </a:r>
                      <a:endParaRPr lang="en-US" sz="1800" dirty="0">
                        <a:effectLst>
                          <a:outerShdw blurRad="38100" dist="38100" dir="2700000" algn="tl">
                            <a:srgbClr val="000000">
                              <a:alpha val="43137"/>
                            </a:srgbClr>
                          </a:outerShdw>
                        </a:effectLst>
                      </a:endParaRPr>
                    </a:p>
                  </a:txBody>
                  <a:tcPr marL="44873" marR="44873" anchor="ctr">
                    <a:solidFill>
                      <a:schemeClr val="bg2"/>
                    </a:solidFill>
                  </a:tcPr>
                </a:tc>
              </a:tr>
              <a:tr h="533400">
                <a:tc>
                  <a:txBody>
                    <a:bodyPr/>
                    <a:lstStyle/>
                    <a:p>
                      <a:pPr algn="ctr"/>
                      <a:r>
                        <a:rPr lang="en-US" sz="1800" dirty="0" smtClean="0">
                          <a:effectLst>
                            <a:outerShdw blurRad="38100" dist="38100" dir="2700000" algn="tl">
                              <a:srgbClr val="000000">
                                <a:alpha val="43137"/>
                              </a:srgbClr>
                            </a:outerShdw>
                          </a:effectLst>
                        </a:rPr>
                        <a:t>-</a:t>
                      </a:r>
                      <a:endParaRPr lang="en-US" sz="1800" dirty="0">
                        <a:effectLst>
                          <a:outerShdw blurRad="38100" dist="38100" dir="2700000" algn="tl">
                            <a:srgbClr val="000000">
                              <a:alpha val="43137"/>
                            </a:srgbClr>
                          </a:outerShdw>
                        </a:effectLst>
                      </a:endParaRPr>
                    </a:p>
                  </a:txBody>
                  <a:tcPr marL="44873" marR="44873" anchor="ctr"/>
                </a:tc>
              </a:tr>
              <a:tr h="381000">
                <a:tc>
                  <a:txBody>
                    <a:bodyPr/>
                    <a:lstStyle/>
                    <a:p>
                      <a:pPr algn="ctr"/>
                      <a:r>
                        <a:rPr lang="en-US" sz="1800" dirty="0" smtClean="0">
                          <a:effectLst>
                            <a:outerShdw blurRad="38100" dist="38100" dir="2700000" algn="tl">
                              <a:srgbClr val="000000">
                                <a:alpha val="43137"/>
                              </a:srgbClr>
                            </a:outerShdw>
                          </a:effectLst>
                        </a:rPr>
                        <a:t>2,359</a:t>
                      </a:r>
                      <a:endParaRPr lang="en-US" sz="1800" dirty="0">
                        <a:effectLst>
                          <a:outerShdw blurRad="38100" dist="38100" dir="2700000" algn="tl">
                            <a:srgbClr val="000000">
                              <a:alpha val="43137"/>
                            </a:srgbClr>
                          </a:outerShdw>
                        </a:effectLst>
                      </a:endParaRPr>
                    </a:p>
                  </a:txBody>
                  <a:tcPr marL="44873" marR="44873" anchor="ctr">
                    <a:solidFill>
                      <a:schemeClr val="accent4">
                        <a:lumMod val="40000"/>
                        <a:lumOff val="60000"/>
                      </a:schemeClr>
                    </a:solidFill>
                  </a:tcPr>
                </a:tc>
              </a:tr>
              <a:tr h="381000">
                <a:tc>
                  <a:txBody>
                    <a:bodyPr/>
                    <a:lstStyle/>
                    <a:p>
                      <a:pPr algn="ctr"/>
                      <a:r>
                        <a:rPr lang="en-US" sz="1800" b="1" dirty="0" smtClean="0">
                          <a:effectLst>
                            <a:outerShdw blurRad="38100" dist="38100" dir="2700000" algn="tl">
                              <a:srgbClr val="000000">
                                <a:alpha val="43137"/>
                              </a:srgbClr>
                            </a:outerShdw>
                          </a:effectLst>
                        </a:rPr>
                        <a:t>-1,878</a:t>
                      </a:r>
                      <a:endParaRPr lang="en-US" sz="1800" b="1" dirty="0">
                        <a:effectLst>
                          <a:outerShdw blurRad="38100" dist="38100" dir="2700000" algn="tl">
                            <a:srgbClr val="000000">
                              <a:alpha val="43137"/>
                            </a:srgbClr>
                          </a:outerShdw>
                        </a:effectLst>
                      </a:endParaRPr>
                    </a:p>
                  </a:txBody>
                  <a:tcPr marL="44873" marR="44873" anchor="ctr">
                    <a:solidFill>
                      <a:schemeClr val="bg2"/>
                    </a:solidFill>
                  </a:tcPr>
                </a:tc>
              </a:tr>
              <a:tr h="462025">
                <a:tc>
                  <a:txBody>
                    <a:bodyPr/>
                    <a:lstStyle/>
                    <a:p>
                      <a:pPr algn="ctr"/>
                      <a:r>
                        <a:rPr lang="en-US" sz="1600" dirty="0" smtClean="0"/>
                        <a:t>1,005</a:t>
                      </a:r>
                      <a:endParaRPr lang="en-US" sz="1600" dirty="0"/>
                    </a:p>
                  </a:txBody>
                  <a:tcPr marL="44873" marR="44873"/>
                </a:tc>
              </a:tr>
            </a:tbl>
          </a:graphicData>
        </a:graphic>
      </p:graphicFrame>
      <p:sp>
        <p:nvSpPr>
          <p:cNvPr id="9" name="TextBox 8"/>
          <p:cNvSpPr txBox="1"/>
          <p:nvPr/>
        </p:nvSpPr>
        <p:spPr>
          <a:xfrm>
            <a:off x="762000" y="6477000"/>
            <a:ext cx="5562600" cy="381000"/>
          </a:xfrm>
          <a:prstGeom prst="rect">
            <a:avLst/>
          </a:prstGeom>
          <a:noFill/>
        </p:spPr>
        <p:txBody>
          <a:bodyPr wrap="square" rtlCol="0">
            <a:spAutoFit/>
          </a:bodyPr>
          <a:lstStyle/>
          <a:p>
            <a:r>
              <a:rPr lang="en-US" dirty="0" smtClean="0"/>
              <a:t>Arkansas Department of Education – ADE Data Center</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7E3A5A-DB78-4DF3-8029-992139D0452C}"/>
</file>

<file path=customXml/itemProps2.xml><?xml version="1.0" encoding="utf-8"?>
<ds:datastoreItem xmlns:ds="http://schemas.openxmlformats.org/officeDocument/2006/customXml" ds:itemID="{9550E164-4E52-4DB2-A7AD-2BB325F72691}"/>
</file>

<file path=customXml/itemProps3.xml><?xml version="1.0" encoding="utf-8"?>
<ds:datastoreItem xmlns:ds="http://schemas.openxmlformats.org/officeDocument/2006/customXml" ds:itemID="{71B51835-A4B1-45A7-9405-E3BFF1077D60}"/>
</file>

<file path=docProps/app.xml><?xml version="1.0" encoding="utf-8"?>
<Properties xmlns="http://schemas.openxmlformats.org/officeDocument/2006/extended-properties" xmlns:vt="http://schemas.openxmlformats.org/officeDocument/2006/docPropsVTypes">
  <Template>Metro</Template>
  <TotalTime>5277</TotalTime>
  <Words>1537</Words>
  <Application>Microsoft Office PowerPoint</Application>
  <PresentationFormat>On-screen Show (4:3)</PresentationFormat>
  <Paragraphs>328</Paragraphs>
  <Slides>27</Slides>
  <Notes>26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29" baseType="lpstr">
      <vt:lpstr>Origin</vt:lpstr>
      <vt:lpstr>Acrobat Document</vt:lpstr>
      <vt:lpstr>ISP 2011-119</vt:lpstr>
      <vt:lpstr>Background</vt:lpstr>
      <vt:lpstr>Students Enrolled in  Foreign Language Courses</vt:lpstr>
      <vt:lpstr>Arkansas Teachers Licensed  in Foreign Language  </vt:lpstr>
      <vt:lpstr>Critical Academic Licensure Shortage Areas</vt:lpstr>
      <vt:lpstr>Distance Learning Centers</vt:lpstr>
      <vt:lpstr>What are the options?</vt:lpstr>
      <vt:lpstr>1. Foreign Language at a Younger Age</vt:lpstr>
      <vt:lpstr>K-12 Student Demographic</vt:lpstr>
      <vt:lpstr>2. Requirement for High School Graduation</vt:lpstr>
      <vt:lpstr>Michigan Graduation Requirements</vt:lpstr>
      <vt:lpstr>Studies compiled by the American Council on the Teaching of Foreign Languages (ACTFL) have reported </vt:lpstr>
      <vt:lpstr>3. Back in the Scholarship</vt:lpstr>
      <vt:lpstr>Scholarships</vt:lpstr>
      <vt:lpstr>Foreign Language Requirements at Arkansas Public Colleges and Universities</vt:lpstr>
      <vt:lpstr>Slide 16</vt:lpstr>
      <vt:lpstr>Partnership for the 21st Century</vt:lpstr>
      <vt:lpstr>Arkansas Economy </vt:lpstr>
      <vt:lpstr>Arkansas Economy </vt:lpstr>
      <vt:lpstr>Slide 20</vt:lpstr>
      <vt:lpstr>Arkansas Economy</vt:lpstr>
      <vt:lpstr>Slide 22</vt:lpstr>
      <vt:lpstr>Slide 23</vt:lpstr>
      <vt:lpstr>Slide 24</vt:lpstr>
      <vt:lpstr>Slide 25</vt:lpstr>
      <vt:lpstr>Existing Legislation</vt:lpstr>
      <vt:lpstr>Discussion of Next Steps and Timeline</vt:lpstr>
    </vt:vector>
  </TitlesOfParts>
  <Company>ABLR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Heather Tackett</dc:creator>
  <cp:lastModifiedBy>Heather Tackett</cp:lastModifiedBy>
  <cp:revision>283</cp:revision>
  <dcterms:created xsi:type="dcterms:W3CDTF">2011-07-19T17:56:23Z</dcterms:created>
  <dcterms:modified xsi:type="dcterms:W3CDTF">2011-12-07T15:29:43Z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Order">
    <vt:r8>2277400</vt:r8>
  </property>
  <property fmtid="{D5CDD505-2E9C-101B-9397-08002B2CF9AE}" pid="4" name="TemplateUrl">
    <vt:lpwstr/>
  </property>
  <property fmtid="{D5CDD505-2E9C-101B-9397-08002B2CF9AE}" pid="5" name="_SourceUrl">
    <vt:lpwstr/>
  </property>
  <property fmtid="{D5CDD505-2E9C-101B-9397-08002B2CF9AE}" pid="6" name="_SharedFileIndex">
    <vt:lpwstr/>
  </property>
  <property fmtid="{D5CDD505-2E9C-101B-9397-08002B2CF9AE}" pid="7" name="xd_Signature">
    <vt:bool>false</vt:bool>
  </property>
  <property fmtid="{D5CDD505-2E9C-101B-9397-08002B2CF9AE}" pid="8" name="xd_ProgID">
    <vt:lpwstr/>
  </property>
  <property fmtid="{D5CDD505-2E9C-101B-9397-08002B2CF9AE}" pid="9" name="URL">
    <vt:lpwstr/>
  </property>
</Properties>
</file>