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6" r:id="rId4"/>
    <p:sldId id="257" r:id="rId5"/>
    <p:sldId id="258" r:id="rId6"/>
    <p:sldId id="267" r:id="rId7"/>
    <p:sldId id="268" r:id="rId8"/>
    <p:sldId id="271" r:id="rId9"/>
    <p:sldId id="272" r:id="rId10"/>
    <p:sldId id="273" r:id="rId11"/>
    <p:sldId id="260" r:id="rId12"/>
    <p:sldId id="261" r:id="rId13"/>
    <p:sldId id="274" r:id="rId14"/>
    <p:sldId id="275" r:id="rId15"/>
    <p:sldId id="276" r:id="rId16"/>
    <p:sldId id="277" r:id="rId17"/>
    <p:sldId id="278" r:id="rId18"/>
    <p:sldId id="279" r:id="rId19"/>
    <p:sldId id="263" r:id="rId20"/>
    <p:sldId id="280" r:id="rId21"/>
    <p:sldId id="281" r:id="rId22"/>
    <p:sldId id="282" r:id="rId23"/>
    <p:sldId id="283" r:id="rId24"/>
    <p:sldId id="285" r:id="rId25"/>
    <p:sldId id="28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% Proficient or Advanced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2618186408290999E-2"/>
          <c:y val="0.1004080236625885"/>
          <c:w val="0.87994353362835165"/>
          <c:h val="0.7414996543277104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Literacy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33.5</c:v>
                </c:pt>
                <c:pt idx="1">
                  <c:v>43.8</c:v>
                </c:pt>
                <c:pt idx="2">
                  <c:v>53.7</c:v>
                </c:pt>
                <c:pt idx="3">
                  <c:v>50</c:v>
                </c:pt>
                <c:pt idx="4">
                  <c:v>70.2</c:v>
                </c:pt>
                <c:pt idx="5">
                  <c:v>77.3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25.1</c:v>
                </c:pt>
                <c:pt idx="1">
                  <c:v>50.9</c:v>
                </c:pt>
                <c:pt idx="2">
                  <c:v>76.3</c:v>
                </c:pt>
                <c:pt idx="3">
                  <c:v>60.8</c:v>
                </c:pt>
                <c:pt idx="4">
                  <c:v>80.599999999999994</c:v>
                </c:pt>
                <c:pt idx="5">
                  <c:v>84.3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K-5 Average-Literacy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51.61</c:v>
                </c:pt>
                <c:pt idx="1">
                  <c:v>57.52</c:v>
                </c:pt>
                <c:pt idx="2">
                  <c:v>58.74</c:v>
                </c:pt>
                <c:pt idx="3">
                  <c:v>64.710000000000022</c:v>
                </c:pt>
                <c:pt idx="4">
                  <c:v>68.260000000000005</c:v>
                </c:pt>
                <c:pt idx="5">
                  <c:v>73.900000000000006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K-5 Average-Math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50.480000000000004</c:v>
                </c:pt>
                <c:pt idx="1">
                  <c:v>59.58</c:v>
                </c:pt>
                <c:pt idx="2">
                  <c:v>66.710000000000022</c:v>
                </c:pt>
                <c:pt idx="3">
                  <c:v>73.169999999999987</c:v>
                </c:pt>
                <c:pt idx="4">
                  <c:v>76.27000000000001</c:v>
                </c:pt>
                <c:pt idx="5">
                  <c:v>79.040000000000006</c:v>
                </c:pt>
              </c:numCache>
            </c:numRef>
          </c:val>
        </c:ser>
        <c:marker val="1"/>
        <c:axId val="115728384"/>
        <c:axId val="115730304"/>
      </c:lineChart>
      <c:catAx>
        <c:axId val="115728384"/>
        <c:scaling>
          <c:orientation val="minMax"/>
        </c:scaling>
        <c:axPos val="b"/>
        <c:numFmt formatCode="General" sourceLinked="1"/>
        <c:tickLblPos val="nextTo"/>
        <c:crossAx val="115730304"/>
        <c:crosses val="autoZero"/>
        <c:auto val="1"/>
        <c:lblAlgn val="ctr"/>
        <c:lblOffset val="100"/>
      </c:catAx>
      <c:valAx>
        <c:axId val="115730304"/>
        <c:scaling>
          <c:orientation val="minMax"/>
        </c:scaling>
        <c:axPos val="l"/>
        <c:majorGridlines/>
        <c:numFmt formatCode="General" sourceLinked="1"/>
        <c:tickLblPos val="nextTo"/>
        <c:crossAx val="11572838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</a:t>
            </a:r>
            <a:r>
              <a:rPr lang="en-US" dirty="0"/>
              <a:t>Proficient or Advanced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Osceola Middle-Literacy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26.6</c:v>
                </c:pt>
                <c:pt idx="1">
                  <c:v>40.700000000000003</c:v>
                </c:pt>
                <c:pt idx="2">
                  <c:v>33.9</c:v>
                </c:pt>
                <c:pt idx="3">
                  <c:v>29.7</c:v>
                </c:pt>
                <c:pt idx="4">
                  <c:v>28.5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Osceola Middle-Math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17.600000000000001</c:v>
                </c:pt>
                <c:pt idx="2">
                  <c:v>22.8</c:v>
                </c:pt>
                <c:pt idx="3">
                  <c:v>24.7</c:v>
                </c:pt>
                <c:pt idx="4">
                  <c:v>27.3</c:v>
                </c:pt>
                <c:pt idx="5">
                  <c:v>18.600000000000001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Avg. 6-8 Literacy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8575" cap="flat" cmpd="sng" algn="ctr">
                <a:solidFill>
                  <a:schemeClr val="accent1"/>
                </a:solidFill>
                <a:prstDash val="dash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56.59</c:v>
                </c:pt>
                <c:pt idx="1">
                  <c:v>59.33</c:v>
                </c:pt>
                <c:pt idx="2">
                  <c:v>62.220000000000013</c:v>
                </c:pt>
                <c:pt idx="3">
                  <c:v>64.75</c:v>
                </c:pt>
                <c:pt idx="4">
                  <c:v>69.179999999999978</c:v>
                </c:pt>
                <c:pt idx="5">
                  <c:v>73.669999999999987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Avg. 6-8 Math</c:v>
                </c:pt>
              </c:strCache>
            </c:strRef>
          </c:tx>
          <c:spPr>
            <a:ln w="28575" cap="flat" cmpd="sng" algn="ctr">
              <a:solidFill>
                <a:schemeClr val="accent2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8575" cap="flat" cmpd="sng" algn="ctr">
                <a:solidFill>
                  <a:schemeClr val="accent2"/>
                </a:solidFill>
                <a:prstDash val="dash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38.24</c:v>
                </c:pt>
                <c:pt idx="1">
                  <c:v>50.39</c:v>
                </c:pt>
                <c:pt idx="2">
                  <c:v>58.67</c:v>
                </c:pt>
                <c:pt idx="3">
                  <c:v>65.45</c:v>
                </c:pt>
                <c:pt idx="4">
                  <c:v>71.210000000000022</c:v>
                </c:pt>
                <c:pt idx="5">
                  <c:v>72.97</c:v>
                </c:pt>
              </c:numCache>
            </c:numRef>
          </c:val>
        </c:ser>
        <c:marker val="1"/>
        <c:axId val="143768576"/>
        <c:axId val="143783040"/>
      </c:lineChart>
      <c:catAx>
        <c:axId val="143768576"/>
        <c:scaling>
          <c:orientation val="minMax"/>
        </c:scaling>
        <c:axPos val="b"/>
        <c:numFmt formatCode="General" sourceLinked="1"/>
        <c:tickLblPos val="nextTo"/>
        <c:crossAx val="143783040"/>
        <c:crosses val="autoZero"/>
        <c:auto val="1"/>
        <c:lblAlgn val="ctr"/>
        <c:lblOffset val="100"/>
      </c:catAx>
      <c:valAx>
        <c:axId val="143783040"/>
        <c:scaling>
          <c:orientation val="minMax"/>
        </c:scaling>
        <c:axPos val="l"/>
        <c:majorGridlines/>
        <c:numFmt formatCode="General" sourceLinked="1"/>
        <c:tickLblPos val="nextTo"/>
        <c:crossAx val="14376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942232915330183E-2"/>
          <c:y val="0.90415354330708653"/>
          <c:w val="0.89057709132512286"/>
          <c:h val="8.0357406496063308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0972210947858416E-2"/>
          <c:y val="2.8912811679790026E-2"/>
          <c:w val="0.92012744540952995"/>
          <c:h val="0.823785679133859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Osceola Middle-Literacy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26.6</c:v>
                </c:pt>
                <c:pt idx="1">
                  <c:v>40.700000000000003</c:v>
                </c:pt>
                <c:pt idx="2">
                  <c:v>33.9</c:v>
                </c:pt>
                <c:pt idx="3">
                  <c:v>29.7</c:v>
                </c:pt>
                <c:pt idx="4">
                  <c:v>28.5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Osceola Middle-Math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</c:v>
                </c:pt>
                <c:pt idx="1">
                  <c:v>17.600000000000001</c:v>
                </c:pt>
                <c:pt idx="2">
                  <c:v>22.8</c:v>
                </c:pt>
                <c:pt idx="3">
                  <c:v>24.7</c:v>
                </c:pt>
                <c:pt idx="4">
                  <c:v>27.3</c:v>
                </c:pt>
                <c:pt idx="5">
                  <c:v>18.600000000000001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6-8 Literacy Target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x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1">
                  <c:v>35.200000000000003</c:v>
                </c:pt>
                <c:pt idx="2">
                  <c:v>43.3</c:v>
                </c:pt>
                <c:pt idx="3">
                  <c:v>51.4</c:v>
                </c:pt>
                <c:pt idx="4">
                  <c:v>59.5</c:v>
                </c:pt>
                <c:pt idx="5">
                  <c:v>67.599999999999994</c:v>
                </c:pt>
                <c:pt idx="6">
                  <c:v>75.7</c:v>
                </c:pt>
                <c:pt idx="7">
                  <c:v>83.8</c:v>
                </c:pt>
                <c:pt idx="8">
                  <c:v>91.9</c:v>
                </c:pt>
                <c:pt idx="9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6-8 Math Target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1">
                  <c:v>29.1</c:v>
                </c:pt>
                <c:pt idx="2">
                  <c:v>37.96</c:v>
                </c:pt>
                <c:pt idx="3">
                  <c:v>46.83</c:v>
                </c:pt>
                <c:pt idx="4">
                  <c:v>55.690000000000012</c:v>
                </c:pt>
                <c:pt idx="5">
                  <c:v>64.55</c:v>
                </c:pt>
                <c:pt idx="6">
                  <c:v>73.410000000000025</c:v>
                </c:pt>
                <c:pt idx="7">
                  <c:v>82.28</c:v>
                </c:pt>
                <c:pt idx="8">
                  <c:v>91.14</c:v>
                </c:pt>
                <c:pt idx="9">
                  <c:v>100</c:v>
                </c:pt>
              </c:numCache>
            </c:numRef>
          </c:val>
        </c:ser>
        <c:marker val="1"/>
        <c:axId val="145521280"/>
        <c:axId val="145527552"/>
      </c:lineChart>
      <c:catAx>
        <c:axId val="145521280"/>
        <c:scaling>
          <c:orientation val="minMax"/>
        </c:scaling>
        <c:axPos val="b"/>
        <c:numFmt formatCode="General" sourceLinked="1"/>
        <c:tickLblPos val="nextTo"/>
        <c:crossAx val="145527552"/>
        <c:crosses val="autoZero"/>
        <c:auto val="1"/>
        <c:lblAlgn val="ctr"/>
        <c:lblOffset val="100"/>
      </c:catAx>
      <c:valAx>
        <c:axId val="145527552"/>
        <c:scaling>
          <c:orientation val="minMax"/>
        </c:scaling>
        <c:axPos val="l"/>
        <c:majorGridlines/>
        <c:numFmt formatCode="General" sourceLinked="1"/>
        <c:tickLblPos val="nextTo"/>
        <c:crossAx val="145521280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Student</a:t>
            </a:r>
            <a:r>
              <a:rPr lang="en-US" baseline="0"/>
              <a:t> Achievement: </a:t>
            </a:r>
            <a:r>
              <a:rPr lang="en-US"/>
              <a:t>%</a:t>
            </a:r>
            <a:r>
              <a:rPr lang="en-US" baseline="0"/>
              <a:t> Proficient or Advanced</a:t>
            </a:r>
            <a:endParaRPr lang="en-US"/>
          </a:p>
        </c:rich>
      </c:tx>
    </c:title>
    <c:plotArea>
      <c:layout>
        <c:manualLayout>
          <c:layoutTarget val="inner"/>
          <c:xMode val="edge"/>
          <c:yMode val="edge"/>
          <c:x val="6.1539436444832833E-2"/>
          <c:y val="0.14346765477844844"/>
          <c:w val="0.90033868115588322"/>
          <c:h val="0.672989363171709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DHS Literacy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10.3</c:v>
                </c:pt>
                <c:pt idx="1">
                  <c:v>13.2</c:v>
                </c:pt>
                <c:pt idx="2">
                  <c:v>7.09</c:v>
                </c:pt>
                <c:pt idx="3">
                  <c:v>19.7</c:v>
                </c:pt>
                <c:pt idx="4">
                  <c:v>14.2</c:v>
                </c:pt>
                <c:pt idx="5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DHS Math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4.55</c:v>
                </c:pt>
                <c:pt idx="1">
                  <c:v>11.4</c:v>
                </c:pt>
                <c:pt idx="2">
                  <c:v>11.5</c:v>
                </c:pt>
                <c:pt idx="3">
                  <c:v>22.1</c:v>
                </c:pt>
                <c:pt idx="4">
                  <c:v>11.4</c:v>
                </c:pt>
                <c:pt idx="5">
                  <c:v>19.899999999999999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9-12 Avg-Literacy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dash"/>
            </a:ln>
            <a:effectLst/>
          </c:spPr>
          <c:marker>
            <c:symbol val="x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45.92</c:v>
                </c:pt>
                <c:pt idx="1">
                  <c:v>46.06</c:v>
                </c:pt>
                <c:pt idx="2">
                  <c:v>51.260000000000012</c:v>
                </c:pt>
                <c:pt idx="3">
                  <c:v>51.52</c:v>
                </c:pt>
                <c:pt idx="4">
                  <c:v>57.08</c:v>
                </c:pt>
                <c:pt idx="5">
                  <c:v>60.21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9-12 Avg-Math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58.28</c:v>
                </c:pt>
                <c:pt idx="1">
                  <c:v>62.55</c:v>
                </c:pt>
                <c:pt idx="2">
                  <c:v>57.13000000000001</c:v>
                </c:pt>
                <c:pt idx="3">
                  <c:v>59.230000000000011</c:v>
                </c:pt>
                <c:pt idx="4">
                  <c:v>65.02000000000001</c:v>
                </c:pt>
                <c:pt idx="5">
                  <c:v>69.790000000000006</c:v>
                </c:pt>
              </c:numCache>
            </c:numRef>
          </c:val>
        </c:ser>
        <c:marker val="1"/>
        <c:axId val="145810560"/>
        <c:axId val="145812480"/>
      </c:lineChart>
      <c:catAx>
        <c:axId val="145810560"/>
        <c:scaling>
          <c:orientation val="minMax"/>
        </c:scaling>
        <c:axPos val="b"/>
        <c:numFmt formatCode="General" sourceLinked="1"/>
        <c:tickLblPos val="nextTo"/>
        <c:crossAx val="145812480"/>
        <c:crosses val="autoZero"/>
        <c:auto val="1"/>
        <c:lblAlgn val="ctr"/>
        <c:lblOffset val="100"/>
      </c:catAx>
      <c:valAx>
        <c:axId val="145812480"/>
        <c:scaling>
          <c:orientation val="minMax"/>
        </c:scaling>
        <c:axPos val="l"/>
        <c:majorGridlines/>
        <c:numFmt formatCode="General" sourceLinked="1"/>
        <c:tickLblPos val="nextTo"/>
        <c:crossAx val="145810560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70B7F8-5F28-4309-9B0F-D6808CADA53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B6CD33-3C54-420E-9982-03812CE18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F4CCC2-08CB-4A12-97E4-F5C0A9A38436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9A1BAA-3883-4146-BFB4-0D9BD014C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 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Brent Benda and Ms. Nell Smith</a:t>
            </a:r>
          </a:p>
          <a:p>
            <a:r>
              <a:rPr lang="en-US" dirty="0" smtClean="0"/>
              <a:t>Bureau of Legislative Research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Delta Curriculum Alignment and Assessment Blocks (</a:t>
            </a:r>
            <a:r>
              <a:rPr lang="en-US" dirty="0" err="1" smtClean="0"/>
              <a:t>DCAAB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District-designed pacing guide organizing curriculum into 4- and 5-week blocks. </a:t>
            </a:r>
          </a:p>
          <a:p>
            <a:pPr>
              <a:tabLst>
                <a:tab pos="7026275" algn="l"/>
              </a:tabLst>
            </a:pPr>
            <a:r>
              <a:rPr lang="en-US" sz="2800" dirty="0" smtClean="0"/>
              <a:t>Grade-level teachers throughout </a:t>
            </a:r>
          </a:p>
          <a:p>
            <a:pPr>
              <a:buNone/>
              <a:tabLst>
                <a:tab pos="7026275" algn="l"/>
              </a:tabLst>
            </a:pPr>
            <a:r>
              <a:rPr lang="en-US" sz="2800" dirty="0" smtClean="0"/>
              <a:t>     the district teach the </a:t>
            </a:r>
            <a:r>
              <a:rPr lang="en-US" sz="2800" u="sng" dirty="0" smtClean="0"/>
              <a:t>same</a:t>
            </a:r>
            <a:r>
              <a:rPr lang="en-US" sz="2800" dirty="0" smtClean="0"/>
              <a:t> </a:t>
            </a:r>
          </a:p>
          <a:p>
            <a:pPr>
              <a:buNone/>
              <a:tabLst>
                <a:tab pos="7026275" algn="l"/>
              </a:tabLst>
            </a:pPr>
            <a:r>
              <a:rPr lang="en-US" sz="2800" dirty="0" smtClean="0"/>
              <a:t>     curriculum at the </a:t>
            </a:r>
            <a:r>
              <a:rPr lang="en-US" sz="2800" u="sng" dirty="0" smtClean="0"/>
              <a:t>same</a:t>
            </a:r>
            <a:r>
              <a:rPr lang="en-US" sz="2800" dirty="0" smtClean="0"/>
              <a:t> time. </a:t>
            </a:r>
          </a:p>
          <a:p>
            <a:r>
              <a:rPr lang="en-US" sz="2800" dirty="0" smtClean="0"/>
              <a:t>Students are tested at the end of </a:t>
            </a:r>
          </a:p>
          <a:p>
            <a:pPr>
              <a:buNone/>
            </a:pPr>
            <a:r>
              <a:rPr lang="en-US" sz="2800" dirty="0" smtClean="0"/>
              <a:t>    each block.</a:t>
            </a:r>
          </a:p>
          <a:p>
            <a:r>
              <a:rPr lang="en-US" sz="2800" dirty="0" smtClean="0"/>
              <a:t>Coaches across the district meet to </a:t>
            </a:r>
          </a:p>
          <a:p>
            <a:pPr>
              <a:buNone/>
            </a:pPr>
            <a:r>
              <a:rPr lang="en-US" sz="2800" dirty="0" smtClean="0"/>
              <a:t>    review block test scores and </a:t>
            </a:r>
          </a:p>
          <a:p>
            <a:pPr>
              <a:buNone/>
            </a:pPr>
            <a:r>
              <a:rPr lang="en-US" sz="2800" dirty="0" smtClean="0"/>
              <a:t>    compare schools’ scores.</a:t>
            </a:r>
            <a:endParaRPr lang="en-US" sz="2800" dirty="0"/>
          </a:p>
        </p:txBody>
      </p:sp>
      <p:pic>
        <p:nvPicPr>
          <p:cNvPr id="4" name="Picture 3" descr="ph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66874"/>
            <a:ext cx="3200400" cy="377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Osceola Middle School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00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86400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2010, OMS had the lowest percent proficient or advanced in math (18.6%)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686800" cy="182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of school improvement</a:t>
            </a:r>
          </a:p>
          <a:p>
            <a:r>
              <a:rPr lang="en-US" sz="2400" dirty="0" smtClean="0"/>
              <a:t>Designated “persistently lowest achieving”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524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304801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Osceola Middle's Student Achievement </a:t>
            </a:r>
          </a:p>
          <a:p>
            <a:pPr algn="ctr"/>
            <a:r>
              <a:rPr lang="en-US" sz="2800" dirty="0" smtClean="0"/>
              <a:t>and </a:t>
            </a:r>
            <a:r>
              <a:rPr lang="en-US" sz="2800" dirty="0" err="1" smtClean="0"/>
              <a:t>NCLB</a:t>
            </a:r>
            <a:r>
              <a:rPr lang="en-US" sz="2800" dirty="0" smtClean="0"/>
              <a:t> Targets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Osceola Middle School, Osceola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Serves grades 6-8</a:t>
            </a:r>
          </a:p>
          <a:p>
            <a:r>
              <a:rPr lang="en-US" dirty="0" smtClean="0"/>
              <a:t>98% eligible for free and reduced price lunch</a:t>
            </a:r>
          </a:p>
          <a:p>
            <a:r>
              <a:rPr lang="en-US" dirty="0" smtClean="0"/>
              <a:t>95.5% African American</a:t>
            </a:r>
          </a:p>
          <a:p>
            <a:r>
              <a:rPr lang="en-US" dirty="0" smtClean="0"/>
              <a:t>156 students in 2011</a:t>
            </a:r>
          </a:p>
          <a:p>
            <a:r>
              <a:rPr lang="en-US" dirty="0" smtClean="0"/>
              <a:t>Declining enrollment school in a declining enrollment district</a:t>
            </a:r>
            <a:endParaRPr lang="en-US" dirty="0"/>
          </a:p>
        </p:txBody>
      </p:sp>
      <p:pic>
        <p:nvPicPr>
          <p:cNvPr id="6" name="Content Placeholder 5" descr="phot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Osceola Middle’s Challenges</a:t>
            </a:r>
            <a:endParaRPr lang="en-US" dirty="0"/>
          </a:p>
        </p:txBody>
      </p:sp>
      <p:pic>
        <p:nvPicPr>
          <p:cNvPr id="5" name="Content Placeholder 4" descr="Osceola page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0386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Superintendent: teachers not held accountable, high absenteeism rate</a:t>
            </a:r>
          </a:p>
          <a:p>
            <a:r>
              <a:rPr lang="en-US" sz="2400" dirty="0" smtClean="0"/>
              <a:t>District in fiscal distress from 2009-2011</a:t>
            </a:r>
          </a:p>
          <a:p>
            <a:r>
              <a:rPr lang="en-US" sz="2400" dirty="0" smtClean="0"/>
              <a:t>In 2010 all of Osceola’s schools had accreditation violations</a:t>
            </a:r>
          </a:p>
          <a:p>
            <a:r>
              <a:rPr lang="en-US" sz="2400" dirty="0" smtClean="0"/>
              <a:t>Difficulty replacing superintendent because district couldn’t afford to buy out contract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Schools in Osceola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Members of the community have pushed for charter schools for more than a decade.</a:t>
            </a:r>
          </a:p>
          <a:p>
            <a:r>
              <a:rPr lang="en-US" dirty="0" smtClean="0"/>
              <a:t>District opened conversion charter—ACE—in 2002 for 5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</a:p>
          <a:p>
            <a:r>
              <a:rPr lang="en-US" dirty="0" smtClean="0"/>
              <a:t>Open enrollment charter—</a:t>
            </a:r>
            <a:r>
              <a:rPr lang="en-US" dirty="0" err="1" smtClean="0"/>
              <a:t>OCABS</a:t>
            </a:r>
            <a:r>
              <a:rPr lang="en-US" dirty="0" smtClean="0"/>
              <a:t>—opened in 2008 for high school students; added 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grades in 2009</a:t>
            </a:r>
          </a:p>
          <a:p>
            <a:r>
              <a:rPr lang="en-US" dirty="0" smtClean="0"/>
              <a:t>In 2010, State Board of Education revoked ACE charter </a:t>
            </a:r>
          </a:p>
          <a:p>
            <a:r>
              <a:rPr lang="en-US" dirty="0" smtClean="0"/>
              <a:t>In 2011 the BOE revoked </a:t>
            </a:r>
            <a:r>
              <a:rPr lang="en-US" dirty="0" err="1" smtClean="0"/>
              <a:t>OCABS’s</a:t>
            </a:r>
            <a:r>
              <a:rPr lang="en-US" dirty="0" smtClean="0"/>
              <a:t> charter</a:t>
            </a:r>
          </a:p>
          <a:p>
            <a:r>
              <a:rPr lang="en-US" dirty="0" smtClean="0"/>
              <a:t>The Osceola School Board is pursuing another charter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Osceola page 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41515"/>
            <a:ext cx="4038600" cy="3016485"/>
          </a:xfrm>
        </p:spPr>
      </p:pic>
      <p:pic>
        <p:nvPicPr>
          <p:cNvPr id="5" name="Content Placeholder 4" descr="photo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841515"/>
            <a:ext cx="4038600" cy="3016485"/>
          </a:xfrm>
        </p:spPr>
      </p:pic>
      <p:pic>
        <p:nvPicPr>
          <p:cNvPr id="7" name="Picture 6" descr="phot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52400"/>
            <a:ext cx="4959297" cy="3704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Improvement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Hired </a:t>
            </a:r>
            <a:r>
              <a:rPr lang="en-US" dirty="0" err="1" smtClean="0"/>
              <a:t>JBHM</a:t>
            </a:r>
            <a:r>
              <a:rPr lang="en-US" dirty="0" smtClean="0"/>
              <a:t>: spent $1.7 million between FY2009 and FY2011 </a:t>
            </a:r>
          </a:p>
          <a:p>
            <a:r>
              <a:rPr lang="en-US" dirty="0" smtClean="0"/>
              <a:t>School received a school improvement grant of nearly $1.3 million for FY2011 and FY2012</a:t>
            </a:r>
          </a:p>
          <a:p>
            <a:r>
              <a:rPr lang="en-US" dirty="0" smtClean="0"/>
              <a:t>Doubled </a:t>
            </a:r>
            <a:r>
              <a:rPr lang="en-US" dirty="0" err="1" smtClean="0"/>
              <a:t>JBHM</a:t>
            </a:r>
            <a:r>
              <a:rPr lang="en-US" dirty="0" smtClean="0"/>
              <a:t> consulting days to 200</a:t>
            </a:r>
          </a:p>
          <a:p>
            <a:endParaRPr lang="en-US" dirty="0"/>
          </a:p>
        </p:txBody>
      </p:sp>
      <p:pic>
        <p:nvPicPr>
          <p:cNvPr id="5" name="Content Placeholder 4" descr="photo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Osceola Middle’s Progress</a:t>
            </a:r>
            <a:endParaRPr lang="en-US" dirty="0"/>
          </a:p>
        </p:txBody>
      </p:sp>
      <p:pic>
        <p:nvPicPr>
          <p:cNvPr id="5" name="Content Placeholder 4" descr="Osceola page 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038600" cy="301648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r>
              <a:rPr lang="en-US" dirty="0" smtClean="0"/>
              <a:t>Two years of gains in literacy scores, from 28.5% proficient in 2009 to 50% in 2011</a:t>
            </a:r>
          </a:p>
          <a:p>
            <a:r>
              <a:rPr lang="en-US" dirty="0" smtClean="0"/>
              <a:t>One year of gains in math scores: 19% proficient in 2010 and 39% in 2011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</a:t>
            </a:r>
            <a:r>
              <a:rPr lang="en-US" dirty="0" smtClean="0"/>
              <a:t> High School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105400"/>
            <a:ext cx="777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000" dirty="0" smtClean="0"/>
              <a:t>In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year of school improvement</a:t>
            </a:r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000" dirty="0" smtClean="0"/>
              <a:t>Designated “persistently lowest achieving”</a:t>
            </a:r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000" dirty="0" smtClean="0"/>
              <a:t>In 2010, school with the second lowest percent proficient or advanced in math (20%)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Examine schools that have achieved significant improvement and schools that have been unable to achieve gains. We wanted to see which strategies have worked and what issues have prevented improvement.</a:t>
            </a:r>
          </a:p>
          <a:p>
            <a:r>
              <a:rPr lang="en-US" dirty="0" smtClean="0"/>
              <a:t>Get an on-the-ground view of how the various school improvement initiatives (e.g., scholastic audit, federal school improvement grants, school improvement consultants, school achievement labels, etc.) fit together in a school across time.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</a:t>
            </a:r>
            <a:r>
              <a:rPr lang="en-US" dirty="0" smtClean="0"/>
              <a:t> High School, Pine Bluff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Serves grades 9-12</a:t>
            </a:r>
          </a:p>
          <a:p>
            <a:r>
              <a:rPr lang="en-US" dirty="0" smtClean="0"/>
              <a:t>90% eligible for free and reduce price lunch</a:t>
            </a:r>
          </a:p>
          <a:p>
            <a:r>
              <a:rPr lang="en-US" dirty="0" smtClean="0"/>
              <a:t>94% African American</a:t>
            </a:r>
          </a:p>
          <a:p>
            <a:r>
              <a:rPr lang="en-US" dirty="0" smtClean="0"/>
              <a:t>474 students in 2011</a:t>
            </a:r>
          </a:p>
          <a:p>
            <a:r>
              <a:rPr lang="en-US" dirty="0" smtClean="0"/>
              <a:t>Declining enrollment school in a declining enrollment district</a:t>
            </a:r>
            <a:endParaRPr lang="en-US" dirty="0"/>
          </a:p>
        </p:txBody>
      </p:sp>
      <p:pic>
        <p:nvPicPr>
          <p:cNvPr id="6" name="Content Placeholder 5" descr="photo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38400"/>
            <a:ext cx="4038600" cy="301648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</a:t>
            </a:r>
            <a:r>
              <a:rPr lang="en-US" dirty="0" smtClean="0"/>
              <a:t> High’s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352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superintendent turnover: three superintendents in four years</a:t>
            </a:r>
          </a:p>
          <a:p>
            <a:r>
              <a:rPr lang="en-US" dirty="0" smtClean="0"/>
              <a:t>History of fiscal distress</a:t>
            </a:r>
          </a:p>
          <a:p>
            <a:r>
              <a:rPr lang="en-US" dirty="0" smtClean="0"/>
              <a:t>Dilapidated buildings</a:t>
            </a:r>
          </a:p>
          <a:p>
            <a:r>
              <a:rPr lang="en-US" dirty="0" smtClean="0"/>
              <a:t>Disorderly campus environment</a:t>
            </a:r>
            <a:endParaRPr lang="en-US" dirty="0"/>
          </a:p>
        </p:txBody>
      </p:sp>
      <p:pic>
        <p:nvPicPr>
          <p:cNvPr id="5" name="Content Placeholder 4" descr="photo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0"/>
            <a:ext cx="4953000" cy="37712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hoto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581400"/>
            <a:ext cx="4038600" cy="3016485"/>
          </a:xfrm>
        </p:spPr>
      </p:pic>
      <p:pic>
        <p:nvPicPr>
          <p:cNvPr id="6" name="Content Placeholder 5" descr="photo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4038600" cy="3016485"/>
          </a:xfrm>
        </p:spPr>
      </p:pic>
      <p:pic>
        <p:nvPicPr>
          <p:cNvPr id="7" name="Picture 6" descr="photo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"/>
            <a:ext cx="3886200" cy="2902656"/>
          </a:xfrm>
          <a:prstGeom prst="rect">
            <a:avLst/>
          </a:prstGeom>
        </p:spPr>
      </p:pic>
      <p:pic>
        <p:nvPicPr>
          <p:cNvPr id="8" name="Picture 7" descr="phot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81400"/>
            <a:ext cx="4191000" cy="31303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Challenges</a:t>
            </a:r>
            <a:endParaRPr lang="en-US" dirty="0"/>
          </a:p>
        </p:txBody>
      </p:sp>
      <p:pic>
        <p:nvPicPr>
          <p:cNvPr id="5" name="Content Placeholder 4" descr="phot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038600" cy="301648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teachers are disillusioned and unmotivated</a:t>
            </a:r>
          </a:p>
          <a:p>
            <a:r>
              <a:rPr lang="en-US" dirty="0" smtClean="0"/>
              <a:t>Some teachers are set in their ways and resistant to change</a:t>
            </a:r>
          </a:p>
          <a:p>
            <a:r>
              <a:rPr lang="en-US" dirty="0" smtClean="0"/>
              <a:t>High teacher absenteeism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2578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Many teachers discouraged by testing pressure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Lower salaries than surrounding districts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Improvement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JBHM</a:t>
            </a:r>
            <a:r>
              <a:rPr lang="en-US" dirty="0" smtClean="0"/>
              <a:t> and Academic School Turnaround</a:t>
            </a:r>
          </a:p>
          <a:p>
            <a:r>
              <a:rPr lang="en-US" dirty="0" smtClean="0"/>
              <a:t>Hired literacy and math coaches</a:t>
            </a:r>
          </a:p>
          <a:p>
            <a:r>
              <a:rPr lang="en-US" dirty="0" smtClean="0"/>
              <a:t>Contracted with The Learning Institute for formative testing</a:t>
            </a:r>
          </a:p>
          <a:p>
            <a:r>
              <a:rPr lang="en-US" dirty="0" smtClean="0"/>
              <a:t>Started after-school enrichment program</a:t>
            </a:r>
          </a:p>
          <a:p>
            <a:r>
              <a:rPr lang="en-US" dirty="0" smtClean="0"/>
              <a:t>Received a School Improvement Grant of nearly $2 million for 2011-12</a:t>
            </a:r>
            <a:endParaRPr lang="en-US" dirty="0"/>
          </a:p>
        </p:txBody>
      </p:sp>
      <p:pic>
        <p:nvPicPr>
          <p:cNvPr id="5" name="Content Placeholder 4" descr="photo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752600"/>
            <a:ext cx="4038600" cy="301648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Dollarway’s</a:t>
            </a:r>
            <a:r>
              <a:rPr lang="en-US" dirty="0" smtClean="0"/>
              <a:t>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years of gains in literacy scores: from 14% proficiency in 2009 to 41% in 2011</a:t>
            </a:r>
          </a:p>
          <a:p>
            <a:endParaRPr lang="en-US" dirty="0" smtClean="0"/>
          </a:p>
          <a:p>
            <a:r>
              <a:rPr lang="en-US" dirty="0" smtClean="0"/>
              <a:t>Two years of gains in math scores from 11% in 2009 to 26% in 2011</a:t>
            </a:r>
            <a:endParaRPr lang="en-US" dirty="0"/>
          </a:p>
        </p:txBody>
      </p:sp>
      <p:pic>
        <p:nvPicPr>
          <p:cNvPr id="5" name="Content Placeholder 4" descr="Dollarway page 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Pulled historical data from ADE, </a:t>
            </a:r>
            <a:r>
              <a:rPr lang="en-US" dirty="0" err="1" smtClean="0"/>
              <a:t>NORMES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Reviewed documentation: scholastic audits, grant applications, accreditation reports, etc.</a:t>
            </a:r>
          </a:p>
          <a:p>
            <a:r>
              <a:rPr lang="en-US" dirty="0" smtClean="0"/>
              <a:t>Read archived news accounts</a:t>
            </a:r>
          </a:p>
          <a:p>
            <a:r>
              <a:rPr lang="en-US" dirty="0" smtClean="0"/>
              <a:t>Visited each school and spoke with superintendent, principal, and teachers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Wonder Elementary, West Memphis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41020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u="sng" dirty="0" smtClean="0"/>
              <a:t>only</a:t>
            </a:r>
            <a:r>
              <a:rPr lang="en-US" sz="2800" b="1" dirty="0" smtClean="0"/>
              <a:t> school in the state to be in year six or higher of school improvement and get out.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Schools Making Big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Eudora Elementary (Lakeside School District)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99% </a:t>
            </a:r>
            <a:r>
              <a:rPr lang="en-US" sz="2000" dirty="0" err="1" smtClean="0"/>
              <a:t>NSLA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 2010, 100% of students proficient in math, 97% proficient in literacy</a:t>
            </a:r>
          </a:p>
          <a:p>
            <a:r>
              <a:rPr lang="en-US" dirty="0" smtClean="0"/>
              <a:t>Mildred Jackson Elementary (Hughes SD)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87% </a:t>
            </a:r>
            <a:r>
              <a:rPr lang="en-US" sz="2000" dirty="0" err="1" smtClean="0"/>
              <a:t>NSLA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Increased math scores from 18% proficient in 2005 to 63% in 2011</a:t>
            </a:r>
          </a:p>
          <a:p>
            <a:r>
              <a:rPr lang="en-US" dirty="0" smtClean="0"/>
              <a:t>One to Watch: Trusty Elementary (Fort Smith)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Preliminary data suggest the school increased literacy proficiency from 41% to 60% in </a:t>
            </a:r>
            <a:r>
              <a:rPr lang="en-US" sz="2000" u="sng" dirty="0" smtClean="0"/>
              <a:t>one year</a:t>
            </a:r>
            <a:r>
              <a:rPr lang="en-US" sz="2000" dirty="0" smtClean="0"/>
              <a:t> and math proficiency from 45% to 62%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Wonder Elementary, West Memphis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657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K-6 elementary school</a:t>
            </a:r>
          </a:p>
          <a:p>
            <a:r>
              <a:rPr lang="en-US" sz="2600" dirty="0" smtClean="0"/>
              <a:t>99% African-American</a:t>
            </a:r>
          </a:p>
          <a:p>
            <a:r>
              <a:rPr lang="en-US" sz="2600" dirty="0" smtClean="0"/>
              <a:t>97% eligible for free or reduced price lunch</a:t>
            </a:r>
          </a:p>
          <a:p>
            <a:r>
              <a:rPr lang="en-US" sz="2600" dirty="0" smtClean="0"/>
              <a:t>460 students in 2011</a:t>
            </a:r>
          </a:p>
          <a:p>
            <a:r>
              <a:rPr lang="en-US" sz="2600" dirty="0" smtClean="0"/>
              <a:t>Declining enrollment school in declining enrollment district</a:t>
            </a:r>
          </a:p>
          <a:p>
            <a:endParaRPr lang="en-US" sz="2600" dirty="0"/>
          </a:p>
        </p:txBody>
      </p:sp>
      <p:pic>
        <p:nvPicPr>
          <p:cNvPr id="5" name="Content Placeholder 4" descr="photo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76400"/>
            <a:ext cx="4724400" cy="41147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/>
          <a:p>
            <a:r>
              <a:rPr lang="en-US" dirty="0" smtClean="0"/>
              <a:t>Superintendent: Bill </a:t>
            </a:r>
            <a:r>
              <a:rPr lang="en-US" dirty="0" err="1" smtClean="0"/>
              <a:t>Kessinger</a:t>
            </a:r>
            <a:r>
              <a:rPr lang="en-US" dirty="0" smtClean="0"/>
              <a:t>, has led the district for more than 25 years</a:t>
            </a:r>
          </a:p>
          <a:p>
            <a:r>
              <a:rPr lang="en-US" dirty="0" smtClean="0"/>
              <a:t>Principal: </a:t>
            </a:r>
            <a:r>
              <a:rPr lang="en-US" dirty="0" err="1" smtClean="0"/>
              <a:t>Ora</a:t>
            </a:r>
            <a:r>
              <a:rPr lang="en-US" dirty="0" smtClean="0"/>
              <a:t> Breckenridge has led Wonder Elementary for 26 years</a:t>
            </a:r>
          </a:p>
          <a:p>
            <a:endParaRPr lang="en-US" dirty="0"/>
          </a:p>
        </p:txBody>
      </p:sp>
      <p:pic>
        <p:nvPicPr>
          <p:cNvPr id="7" name="Content Placeholder 6" descr="photo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05000"/>
            <a:ext cx="4041775" cy="3886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Wonder’s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344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Was one of the first schools to be placed in school improvement in 2003</a:t>
            </a:r>
          </a:p>
          <a:p>
            <a:r>
              <a:rPr lang="en-US" dirty="0" smtClean="0"/>
              <a:t>Teachers were teaching </a:t>
            </a:r>
          </a:p>
          <a:p>
            <a:pPr>
              <a:buNone/>
            </a:pPr>
            <a:r>
              <a:rPr lang="en-US" dirty="0" smtClean="0"/>
              <a:t>    “cover to cover” without </a:t>
            </a:r>
          </a:p>
          <a:p>
            <a:pPr>
              <a:buNone/>
            </a:pPr>
            <a:r>
              <a:rPr lang="en-US" dirty="0" smtClean="0"/>
              <a:t>     any data about whether </a:t>
            </a:r>
          </a:p>
          <a:p>
            <a:pPr>
              <a:buNone/>
            </a:pPr>
            <a:r>
              <a:rPr lang="en-US" dirty="0" smtClean="0"/>
              <a:t>    students were learning</a:t>
            </a:r>
          </a:p>
          <a:p>
            <a:r>
              <a:rPr lang="en-US" dirty="0" smtClean="0"/>
              <a:t>Teachers were not teaching</a:t>
            </a:r>
          </a:p>
          <a:p>
            <a:pPr>
              <a:buNone/>
            </a:pPr>
            <a:r>
              <a:rPr lang="en-US" dirty="0" smtClean="0"/>
              <a:t>    writing at all</a:t>
            </a:r>
          </a:p>
          <a:p>
            <a:r>
              <a:rPr lang="en-US" dirty="0" smtClean="0"/>
              <a:t>Students lacked test-taking skills</a:t>
            </a:r>
            <a:endParaRPr lang="en-US" dirty="0"/>
          </a:p>
        </p:txBody>
      </p:sp>
      <p:pic>
        <p:nvPicPr>
          <p:cNvPr id="5" name="Picture 4" descr="phot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133600"/>
            <a:ext cx="4129285" cy="3084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Improvement Consultant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District hired </a:t>
            </a:r>
            <a:r>
              <a:rPr lang="en-US" sz="2800" dirty="0" err="1" smtClean="0"/>
              <a:t>Teachscape</a:t>
            </a:r>
            <a:r>
              <a:rPr lang="en-US" sz="2800" dirty="0" smtClean="0"/>
              <a:t> and later Elbow 2 Elbow to work with district schools</a:t>
            </a:r>
          </a:p>
          <a:p>
            <a:r>
              <a:rPr lang="en-US" sz="2800" dirty="0" smtClean="0"/>
              <a:t>Between 2006-07 and 2008-09, the district spent about $2.35 million on services from E2E for all of its schools.</a:t>
            </a:r>
          </a:p>
          <a:p>
            <a:r>
              <a:rPr lang="en-US" sz="2800" dirty="0" smtClean="0"/>
              <a:t>With E2E’s guidance teachers began 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Having students “write with a purpose,” examine passages and analyze content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Co-teaching to maximize resources and help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Using </a:t>
            </a:r>
            <a:r>
              <a:rPr lang="en-US" sz="2400" dirty="0" err="1" smtClean="0"/>
              <a:t>Marzano’s</a:t>
            </a:r>
            <a:r>
              <a:rPr lang="en-US" sz="2400" dirty="0" smtClean="0"/>
              <a:t> high yield strategies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B3581-626B-4CC6-8567-54F76C59C1DD}"/>
</file>

<file path=customXml/itemProps2.xml><?xml version="1.0" encoding="utf-8"?>
<ds:datastoreItem xmlns:ds="http://schemas.openxmlformats.org/officeDocument/2006/customXml" ds:itemID="{5D9A3499-6DDD-496F-AD7C-EB22666146F5}"/>
</file>

<file path=customXml/itemProps3.xml><?xml version="1.0" encoding="utf-8"?>
<ds:datastoreItem xmlns:ds="http://schemas.openxmlformats.org/officeDocument/2006/customXml" ds:itemID="{CF201867-58D9-4CBB-823C-528805D99925}"/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957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School Case Studies</vt:lpstr>
      <vt:lpstr>Case Study Objectives</vt:lpstr>
      <vt:lpstr>Case Study Methodology</vt:lpstr>
      <vt:lpstr>Wonder Elementary, West Memphis</vt:lpstr>
      <vt:lpstr>Other Schools Making Big Improvements</vt:lpstr>
      <vt:lpstr>Wonder Elementary, West Memphis</vt:lpstr>
      <vt:lpstr>Leadership</vt:lpstr>
      <vt:lpstr>Wonder’s Challenges</vt:lpstr>
      <vt:lpstr>School Improvement Consultant</vt:lpstr>
      <vt:lpstr>Delta Curriculum Alignment and Assessment Blocks (DCAAB)</vt:lpstr>
      <vt:lpstr>Osceola Middle School</vt:lpstr>
      <vt:lpstr>Slide 12</vt:lpstr>
      <vt:lpstr>Osceola Middle School, Osceola</vt:lpstr>
      <vt:lpstr>Osceola Middle’s Challenges</vt:lpstr>
      <vt:lpstr>Charter Schools in Osceola</vt:lpstr>
      <vt:lpstr>Slide 16</vt:lpstr>
      <vt:lpstr>School Improvement Initiatives</vt:lpstr>
      <vt:lpstr>Osceola Middle’s Progress</vt:lpstr>
      <vt:lpstr>Dollarway High School</vt:lpstr>
      <vt:lpstr>Dollarway High School, Pine Bluff</vt:lpstr>
      <vt:lpstr>Dollarway High’s Challenges</vt:lpstr>
      <vt:lpstr>Slide 22</vt:lpstr>
      <vt:lpstr>Faculty Challenges</vt:lpstr>
      <vt:lpstr>School Improvement Initiatives</vt:lpstr>
      <vt:lpstr>Dollarway’s Progress</vt:lpstr>
    </vt:vector>
  </TitlesOfParts>
  <Company>ABLR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Case Studies</dc:title>
  <dc:creator>Nell Smith</dc:creator>
  <cp:lastModifiedBy>Juanita C. Giles</cp:lastModifiedBy>
  <cp:revision>312</cp:revision>
  <dcterms:created xsi:type="dcterms:W3CDTF">2011-10-13T20:58:47Z</dcterms:created>
  <dcterms:modified xsi:type="dcterms:W3CDTF">2011-11-10T15:39:40Z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2009300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