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2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25"/>
  </p:notesMasterIdLst>
  <p:handoutMasterIdLst>
    <p:handoutMasterId r:id="rId26"/>
  </p:handoutMasterIdLst>
  <p:sldIdLst>
    <p:sldId id="276" r:id="rId3"/>
    <p:sldId id="277" r:id="rId4"/>
    <p:sldId id="256" r:id="rId5"/>
    <p:sldId id="278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6" r:id="rId15"/>
    <p:sldId id="267" r:id="rId16"/>
    <p:sldId id="268" r:id="rId17"/>
    <p:sldId id="269" r:id="rId18"/>
    <p:sldId id="271" r:id="rId19"/>
    <p:sldId id="272" r:id="rId20"/>
    <p:sldId id="273" r:id="rId21"/>
    <p:sldId id="274" r:id="rId22"/>
    <p:sldId id="279" r:id="rId23"/>
    <p:sldId id="275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800000"/>
    <a:srgbClr val="660033"/>
    <a:srgbClr val="FFD757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96" d="100"/>
          <a:sy n="196" d="100"/>
        </p:scale>
        <p:origin x="-226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handoutMaster" Target="handoutMasters/handoutMaster1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1" Type="http://schemas.openxmlformats.org/officeDocument/2006/relationships/slide" Target="slides/slide19.xml"/><Relationship Id="rId3" Type="http://schemas.openxmlformats.org/officeDocument/2006/relationships/slide" Target="slides/slide1.xml"/><Relationship Id="rId34" Type="http://schemas.openxmlformats.org/officeDocument/2006/relationships/customXml" Target="../customXml/item3.xml"/><Relationship Id="rId25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7" Type="http://schemas.openxmlformats.org/officeDocument/2006/relationships/slide" Target="slides/slide5.xml"/><Relationship Id="rId33" Type="http://schemas.openxmlformats.org/officeDocument/2006/relationships/customXml" Target="../customXml/item2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6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24" Type="http://schemas.openxmlformats.org/officeDocument/2006/relationships/slide" Target="slides/slide22.xml"/><Relationship Id="rId11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32" Type="http://schemas.openxmlformats.org/officeDocument/2006/relationships/customXml" Target="../customXml/item1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5" Type="http://schemas.openxmlformats.org/officeDocument/2006/relationships/slide" Target="slides/slide13.xml"/><Relationship Id="rId5" Type="http://schemas.openxmlformats.org/officeDocument/2006/relationships/slide" Target="slides/slide3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9" Type="http://schemas.openxmlformats.org/officeDocument/2006/relationships/slide" Target="slides/slide7.xml"/><Relationship Id="rId22" Type="http://schemas.openxmlformats.org/officeDocument/2006/relationships/slide" Target="slides/slide20.xml"/><Relationship Id="rId27" Type="http://schemas.openxmlformats.org/officeDocument/2006/relationships/printerSettings" Target="printerSettings/printerSettings1.bin"/><Relationship Id="rId30" Type="http://schemas.openxmlformats.org/officeDocument/2006/relationships/theme" Target="theme/theme1.xml"/><Relationship Id="rId14" Type="http://schemas.openxmlformats.org/officeDocument/2006/relationships/slide" Target="slides/slide12.xml"/><Relationship Id="rId4" Type="http://schemas.openxmlformats.org/officeDocument/2006/relationships/slide" Target="slides/slide2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B80A4-CC8F-4124-A8B0-8BE3DDF31E2D}" type="datetimeFigureOut">
              <a:rPr lang="en-US" smtClean="0"/>
              <a:pPr/>
              <a:t>8/28/14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E0ED3-7174-4433-A25B-68444D3842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69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5208A-5DDA-4042-BEC1-446C6C960DAC}" type="datetimeFigureOut">
              <a:rPr lang="en-US" smtClean="0"/>
              <a:pPr/>
              <a:t>8/28/14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00207-292F-490A-A181-46D366E4FB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93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00207-292F-490A-A181-46D366E4FB1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85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00207-292F-490A-A181-46D366E4FB1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70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4D67E-CD76-4B37-A7DF-36888C657B77}" type="datetime1">
              <a:rPr lang="en-US" smtClean="0"/>
              <a:t>8/28/14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C910-7791-4499-A2E1-081203E5DECE}" type="datetime1">
              <a:rPr lang="en-US" smtClean="0"/>
              <a:t>8/28/14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FDBDD-6F1E-4C6A-AA21-E836C6A58584}" type="datetime1">
              <a:rPr lang="en-US" smtClean="0"/>
              <a:t>8/28/14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4D67E-CD76-4B37-A7DF-36888C657B77}" type="datetime1">
              <a:rPr lang="en-US" smtClean="0"/>
              <a:t>8/28/14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2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6906-019D-4A65-8503-19105735CA11}" type="datetime1">
              <a:rPr lang="en-US" smtClean="0"/>
              <a:t>8/28/14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78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15BE-7607-4CBC-B593-9CFF16685FA1}" type="datetime1">
              <a:rPr lang="en-US" smtClean="0"/>
              <a:t>8/28/14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14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D6A0-9200-4A5F-AB78-4F8A586C066C}" type="datetime1">
              <a:rPr lang="en-US" smtClean="0"/>
              <a:t>8/28/14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79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4AC5-EEC8-4E0B-8B98-5719075BC52A}" type="datetime1">
              <a:rPr lang="en-US" smtClean="0"/>
              <a:t>8/28/14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1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6733-D5B8-49D5-8224-4763F76C75DF}" type="datetime1">
              <a:rPr lang="en-US" smtClean="0"/>
              <a:t>8/28/14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384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4E6C-A884-4B1B-BBC5-1BA02CD83A05}" type="datetime1">
              <a:rPr lang="en-US" smtClean="0"/>
              <a:t>8/28/14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8298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FBB-7AD2-4F07-91E9-888B121264E2}" type="datetime1">
              <a:rPr lang="en-US" smtClean="0"/>
              <a:t>8/28/14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5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6906-019D-4A65-8503-19105735CA11}" type="datetime1">
              <a:rPr lang="en-US" smtClean="0"/>
              <a:t>8/28/14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F9AA-47F3-4B31-8467-E4805C173696}" type="datetime1">
              <a:rPr lang="en-US" smtClean="0"/>
              <a:t>8/28/14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162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4C910-7791-4499-A2E1-081203E5DECE}" type="datetime1">
              <a:rPr lang="en-US" smtClean="0"/>
              <a:t>8/28/14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044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FDBDD-6F1E-4C6A-AA21-E836C6A58584}" type="datetime1">
              <a:rPr lang="en-US" smtClean="0"/>
              <a:t>8/28/14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05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915BE-7607-4CBC-B593-9CFF16685FA1}" type="datetime1">
              <a:rPr lang="en-US" smtClean="0"/>
              <a:t>8/28/14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D6A0-9200-4A5F-AB78-4F8A586C066C}" type="datetime1">
              <a:rPr lang="en-US" smtClean="0"/>
              <a:t>8/28/14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4AC5-EEC8-4E0B-8B98-5719075BC52A}" type="datetime1">
              <a:rPr lang="en-US" smtClean="0"/>
              <a:t>8/28/14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6733-D5B8-49D5-8224-4763F76C75DF}" type="datetime1">
              <a:rPr lang="en-US" smtClean="0"/>
              <a:t>8/28/14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54E6C-A884-4B1B-BBC5-1BA02CD83A05}" type="datetime1">
              <a:rPr lang="en-US" smtClean="0"/>
              <a:t>8/28/14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42FBB-7AD2-4F07-91E9-888B121264E2}" type="datetime1">
              <a:rPr lang="en-US" smtClean="0"/>
              <a:t>8/28/14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F9AA-47F3-4B31-8467-E4805C173696}" type="datetime1">
              <a:rPr lang="en-US" smtClean="0"/>
              <a:t>8/28/14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5AC2EA-1871-48FB-B6B5-D54300D27A55}" type="datetime1">
              <a:rPr lang="en-US" smtClean="0"/>
              <a:t>8/28/14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AC2EA-1871-48FB-B6B5-D54300D27A55}" type="datetime1">
              <a:rPr lang="en-US" smtClean="0"/>
              <a:t>8/28/14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Revised 2/19/2014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A705E-3D84-4BAC-B42B-B912840B29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5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8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21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267200"/>
            <a:ext cx="7620001" cy="2209800"/>
          </a:xfrm>
        </p:spPr>
        <p:txBody>
          <a:bodyPr>
            <a:normAutofit/>
          </a:bodyPr>
          <a:lstStyle/>
          <a:p>
            <a:pPr algn="ctr">
              <a:lnSpc>
                <a:spcPts val="3400"/>
              </a:lnSpc>
            </a:pP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College And Career Ready</a:t>
            </a:r>
            <a:b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Through</a:t>
            </a:r>
          </a:p>
          <a:p>
            <a:pPr algn="ctr">
              <a:lnSpc>
                <a:spcPts val="3400"/>
              </a:lnSpc>
            </a:pP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Personalized Student Learning</a:t>
            </a:r>
            <a:endParaRPr lang="en-US" sz="2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Picture 1" descr="seal_Lar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52400"/>
            <a:ext cx="38862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67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654113" y="1321747"/>
            <a:ext cx="5486400" cy="68050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Seat Time Waiver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762000" y="2014788"/>
            <a:ext cx="8001000" cy="4648478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1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Train teachers to be experts in Competency Based Progressions (CBP).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a tangible plan of action and identification of barriers</a:t>
            </a:r>
            <a:b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support the CBP model. 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Collaborate with Arkansas Department of Education (ADE) to receive waiver from “Seat Time” requirement.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 lvl="0"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Debut School of Innovation pilot for 8</a:t>
            </a:r>
            <a:r>
              <a:rPr lang="en-US" sz="1600" b="1" baseline="30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&amp; 9</a:t>
            </a:r>
            <a:r>
              <a:rPr lang="en-US" sz="1600" b="1" baseline="30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grades.</a:t>
            </a:r>
          </a:p>
          <a:p>
            <a:pPr lvl="0"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Schedule site visits to New Hampshire and other sites.</a:t>
            </a:r>
          </a:p>
          <a:p>
            <a:pPr lvl="0"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Investigate Learning Center models of instruction.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Investigate </a:t>
            </a:r>
            <a:r>
              <a:rPr lang="en-US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Science &amp; </a:t>
            </a: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Career Technical Education </a:t>
            </a:r>
            <a:r>
              <a:rPr lang="en-US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models</a:t>
            </a:r>
            <a:endParaRPr lang="en-US" sz="1600" b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Clr>
                <a:schemeClr val="accent1">
                  <a:lumMod val="50000"/>
                </a:schemeClr>
              </a:buClr>
              <a:buNone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Investigate arts </a:t>
            </a:r>
            <a:r>
              <a:rPr lang="en-US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social studies models</a:t>
            </a:r>
          </a:p>
          <a:p>
            <a:pPr marL="0" lvl="0" indent="0">
              <a:buClr>
                <a:srgbClr val="FFC000"/>
              </a:buClr>
              <a:buNone/>
            </a:pPr>
            <a:endParaRPr lang="en-US" sz="1400" b="1" dirty="0" smtClean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1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42633" y="1121692"/>
            <a:ext cx="1214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1853977"/>
            <a:ext cx="3263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Leader: Kim Garrett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85800" y="227224"/>
            <a:ext cx="1600200" cy="1605754"/>
            <a:chOff x="457200" y="183887"/>
            <a:chExt cx="1600200" cy="1605754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183887"/>
              <a:ext cx="1600200" cy="1605754"/>
            </a:xfrm>
            <a:prstGeom prst="rect">
              <a:avLst/>
            </a:prstGeom>
          </p:spPr>
        </p:pic>
        <p:pic>
          <p:nvPicPr>
            <p:cNvPr id="7193" name="Picture 25" descr="C:\Users\pcox\AppData\Local\Microsoft\Windows\Temporary Internet Files\Content.IE5\Q9567RWL\MC900431586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0800" y="1062460"/>
              <a:ext cx="689473" cy="6894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Box 7"/>
          <p:cNvSpPr txBox="1"/>
          <p:nvPr/>
        </p:nvSpPr>
        <p:spPr>
          <a:xfrm>
            <a:off x="3505200" y="707344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en-US" sz="5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7086600" y="6172200"/>
            <a:ext cx="18288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32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958913" y="1605379"/>
            <a:ext cx="5486400" cy="680508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Schedule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81300" y="1405324"/>
            <a:ext cx="127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143000" y="2895600"/>
            <a:ext cx="7086600" cy="29718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3">
                  <a:lumMod val="50000"/>
                </a:schemeClr>
              </a:buClr>
              <a:buFont typeface="Wingdings 2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1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Identify representative teachers to create scheduling models for the School of Innovation pilot.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Pilot </a:t>
            </a:r>
            <a:r>
              <a:rPr lang="en-US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 of Innovation </a:t>
            </a: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8</a:t>
            </a:r>
            <a:r>
              <a:rPr lang="en-US" sz="1600" b="1" baseline="30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</a:t>
            </a: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&amp; 9</a:t>
            </a:r>
            <a:r>
              <a:rPr lang="en-US" sz="1600" b="1" baseline="30000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</a:t>
            </a: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grades.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 on structure of redesign of high schools around</a:t>
            </a:r>
            <a:b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colleges of interest.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3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Review scheduling options at the junior high level.</a:t>
            </a:r>
          </a:p>
          <a:p>
            <a:pPr marL="0" indent="0">
              <a:buClr>
                <a:srgbClr val="FFC000"/>
              </a:buClr>
              <a:buFont typeface="Wingdings 2"/>
              <a:buNone/>
            </a:pPr>
            <a:endParaRPr lang="en-US" sz="1400" b="1" dirty="0" smtClean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Wingdings 2"/>
              <a:buNone/>
            </a:pP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2116610"/>
            <a:ext cx="3263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Leader: Kim Garrett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036980" y="530117"/>
            <a:ext cx="1600200" cy="1632053"/>
            <a:chOff x="651933" y="315280"/>
            <a:chExt cx="1600200" cy="1632053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933" y="315280"/>
              <a:ext cx="1600200" cy="1605754"/>
            </a:xfrm>
            <a:prstGeom prst="rect">
              <a:avLst/>
            </a:prstGeom>
          </p:spPr>
        </p:pic>
        <p:pic>
          <p:nvPicPr>
            <p:cNvPr id="8205" name="Picture 13" descr="C:\Users\pcox\AppData\Local\Microsoft\Windows\Temporary Internet Files\Content.IE5\JSN4C32I\MC900434804[1]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6758" y="1176867"/>
              <a:ext cx="722036" cy="7704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3856753" y="961449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28600" y="6172200"/>
            <a:ext cx="39624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3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819400" y="1741522"/>
            <a:ext cx="5486400" cy="680508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Advisory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1787" y="1492416"/>
            <a:ext cx="13206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083733" y="3276600"/>
            <a:ext cx="7526865" cy="26670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3">
                  <a:lumMod val="50000"/>
                </a:schemeClr>
              </a:buClr>
              <a:buFont typeface="Wingdings 2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Scale up student-led conferencing at middle schools.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3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Scale up student-led conferencing at junior high schools.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</a:t>
            </a: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Scale up student-led conferencing at high schools.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Font typeface="Wingdings 2"/>
              <a:buNone/>
            </a:pPr>
            <a:endParaRPr lang="en-US" sz="16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28999" y="2323960"/>
            <a:ext cx="518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Leaders: Kim Garrett &amp; Kathy </a:t>
            </a:r>
            <a:r>
              <a:rPr lang="en-US" sz="1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Morledge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74492" y="660872"/>
            <a:ext cx="1675228" cy="1663088"/>
            <a:chOff x="849092" y="767169"/>
            <a:chExt cx="1675228" cy="1663088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9092" y="767169"/>
              <a:ext cx="1600200" cy="1605754"/>
            </a:xfrm>
            <a:prstGeom prst="rect">
              <a:avLst/>
            </a:prstGeom>
          </p:spPr>
        </p:pic>
        <p:pic>
          <p:nvPicPr>
            <p:cNvPr id="9239" name="Picture 23" descr="C:\Users\pcox\AppData\Local\Microsoft\Windows\Temporary Internet Files\Content.IE5\D1Q27WJ7\MC910216363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2722" y="1627380"/>
              <a:ext cx="921598" cy="8028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3733800" y="1094758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" y="6172200"/>
            <a:ext cx="39624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854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895600" y="1489067"/>
            <a:ext cx="3429000" cy="680508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PLPs &amp; SLCs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7987" y="1214892"/>
            <a:ext cx="1244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143001" y="2819400"/>
            <a:ext cx="7543800" cy="35052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3">
                  <a:lumMod val="50000"/>
                </a:schemeClr>
              </a:buClr>
              <a:buFont typeface="Wingdings 2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 use of Personal Learning Plans within</a:t>
            </a:r>
            <a:b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Student-led Conferencing system at middle schools.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3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 use of Personal Learning Plans within</a:t>
            </a:r>
            <a:b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Student-led Conferencing system at junior high schools.</a:t>
            </a:r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</a:t>
            </a: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 use of Personal Learning Plans within</a:t>
            </a:r>
            <a:b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Student-led Conferencing system at high schools.</a:t>
            </a:r>
          </a:p>
          <a:p>
            <a:pPr marL="0" indent="0">
              <a:buFont typeface="Wingdings 2"/>
              <a:buNone/>
            </a:pPr>
            <a:endParaRPr lang="en-US" sz="16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000831"/>
            <a:ext cx="6121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Leaders: Kim Garrett &amp; Kathy </a:t>
            </a:r>
            <a:r>
              <a:rPr lang="en-US" sz="1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Morledge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33121" y="437698"/>
            <a:ext cx="1600200" cy="1605754"/>
            <a:chOff x="618254" y="660213"/>
            <a:chExt cx="1600200" cy="1605754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254" y="660213"/>
              <a:ext cx="1600200" cy="1605754"/>
            </a:xfrm>
            <a:prstGeom prst="rect">
              <a:avLst/>
            </a:prstGeom>
          </p:spPr>
        </p:pic>
        <p:pic>
          <p:nvPicPr>
            <p:cNvPr id="3078" name="Picture 6" descr="C:\Users\pcox\AppData\Local\Microsoft\Windows\Temporary Internet Files\Content.IE5\IYK6EODZ\MP900401126[1].jp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5599" y="1583266"/>
              <a:ext cx="469359" cy="586842"/>
            </a:xfrm>
            <a:prstGeom prst="rect">
              <a:avLst/>
            </a:prstGeom>
            <a:noFill/>
            <a:ln w="25400">
              <a:solidFill>
                <a:schemeClr val="accent1">
                  <a:lumMod val="20000"/>
                  <a:lumOff val="80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TextBox 16"/>
          <p:cNvSpPr txBox="1"/>
          <p:nvPr/>
        </p:nvSpPr>
        <p:spPr>
          <a:xfrm>
            <a:off x="3826934" y="778910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04800" y="6172200"/>
            <a:ext cx="39624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807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895600" y="1162493"/>
            <a:ext cx="5114054" cy="1273036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Multiple Pathways</a:t>
            </a:r>
            <a:b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to Graduation 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7987" y="962438"/>
            <a:ext cx="1329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003301" y="3048000"/>
            <a:ext cx="7624230" cy="27432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>
                  <a:lumMod val="50000"/>
                </a:schemeClr>
              </a:buClr>
              <a:buFont typeface="Wingdings 2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one new academy at Springdale HS and </a:t>
            </a:r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Har-Ber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HS.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Attend </a:t>
            </a:r>
            <a:r>
              <a:rPr lang="en-US" sz="1600" b="1" i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National Career Academy Conference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b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i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 Schools that Work Conference.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3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one new academy at Archer ALE.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</a:t>
            </a: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one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academy each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Springdale HS and </a:t>
            </a:r>
            <a:r>
              <a:rPr lang="en-US" sz="1600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Har-Ber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HS.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18087" y="2308364"/>
            <a:ext cx="487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Leaders: Kim Garrett &amp; Joe Rollins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003300" y="702610"/>
            <a:ext cx="1600200" cy="1605754"/>
            <a:chOff x="609600" y="668914"/>
            <a:chExt cx="1600200" cy="1605754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" y="668914"/>
              <a:ext cx="1600200" cy="1605754"/>
            </a:xfrm>
            <a:prstGeom prst="rect">
              <a:avLst/>
            </a:prstGeom>
          </p:spPr>
        </p:pic>
        <p:pic>
          <p:nvPicPr>
            <p:cNvPr id="11302" name="Picture 38" descr="C:\Users\pcox\AppData\Local\Microsoft\Windows\Temporary Internet Files\Content.IE5\IYK6EODZ\MC900199673[1].wm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0933" y="1557831"/>
              <a:ext cx="643466" cy="6607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3852517" y="548811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04800" y="6172200"/>
            <a:ext cx="39624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479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743200" y="1206787"/>
            <a:ext cx="5071908" cy="1111377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600"/>
              </a:lnSpc>
            </a:pPr>
            <a:r>
              <a:rPr lang="en-US" sz="3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Centralize </a:t>
            </a:r>
            <a:br>
              <a:rPr lang="en-US" sz="3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Pre-kindergarten </a:t>
            </a:r>
            <a:endParaRPr lang="en-US" sz="35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987" y="882599"/>
            <a:ext cx="1261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409792" y="2971800"/>
            <a:ext cx="7213600" cy="29718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accent1">
                  <a:lumMod val="50000"/>
                </a:schemeClr>
              </a:buClr>
              <a:buFont typeface="Wingdings 2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two new Pre-k classes.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3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two new Pre-k classes.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Centralize Pre-k with added playground equipment.</a:t>
            </a: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 tech upgrades in all Early Learning Center classrooms.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</a:t>
            </a: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endParaRPr lang="en-US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Clr>
                <a:schemeClr val="accent1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one new Pre-k class.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5200" y="2192945"/>
            <a:ext cx="5156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Leaders: Kathy </a:t>
            </a:r>
            <a:r>
              <a:rPr lang="en-US" sz="1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Morledge</a:t>
            </a:r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Gary Compton</a:t>
            </a:r>
            <a:b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&amp; Darlene </a:t>
            </a:r>
            <a:r>
              <a:rPr lang="en-US" sz="1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Fleeman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00308" y="482703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910541" y="603156"/>
            <a:ext cx="1600200" cy="1616949"/>
            <a:chOff x="910541" y="603156"/>
            <a:chExt cx="1600200" cy="1616949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0541" y="603156"/>
              <a:ext cx="1600200" cy="1605754"/>
            </a:xfrm>
            <a:prstGeom prst="rect">
              <a:avLst/>
            </a:prstGeom>
          </p:spPr>
        </p:pic>
        <p:pic>
          <p:nvPicPr>
            <p:cNvPr id="1029" name="Picture 5" descr="C:\Users\pcox\AppData\Local\Microsoft\Windows\Temporary Internet Files\Content.IE5\DM9APIXV\MC900232150[1].wm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2600" y="1300094"/>
              <a:ext cx="753192" cy="9200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04800" y="6172200"/>
            <a:ext cx="39624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2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895600" y="1519463"/>
            <a:ext cx="4114800" cy="680508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Technology 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7987" y="1252876"/>
            <a:ext cx="1244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034415" y="2946400"/>
            <a:ext cx="7347585" cy="33528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>
                  <a:lumMod val="50000"/>
                </a:schemeClr>
              </a:buClr>
              <a:buFont typeface="Wingdings 2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1-4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six Technicians and four IT Integration Specialists to support success of the scale up.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1-4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 </a:t>
            </a:r>
            <a:r>
              <a:rPr lang="en-US" sz="1600" b="1" dirty="0" err="1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Chromebooks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students in grade 3-12.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 iPad Minis for students in grades K-2.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2-4.</a:t>
            </a:r>
          </a:p>
          <a:p>
            <a:pPr>
              <a:buClr>
                <a:schemeClr val="tx2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twenty (20) </a:t>
            </a:r>
            <a:r>
              <a:rPr lang="en-US" sz="1600" b="1" dirty="0" err="1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eMINTS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classrooms(enhancing Missouri’s Instructional Networked Teaching Strategies). </a:t>
            </a:r>
          </a:p>
          <a:p>
            <a:pPr>
              <a:buClr>
                <a:schemeClr val="tx2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five EAST classrooms (Environmental and </a:t>
            </a:r>
            <a:r>
              <a:rPr lang="en-US" sz="1600" b="1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Spatial Technology).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4267" y="2101685"/>
            <a:ext cx="495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Leaders: Clay Hendrix &amp; Eric Hatch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34415" y="465499"/>
            <a:ext cx="1600200" cy="1608619"/>
            <a:chOff x="609600" y="668914"/>
            <a:chExt cx="1600200" cy="160861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" y="668914"/>
              <a:ext cx="1600200" cy="1605754"/>
            </a:xfrm>
            <a:prstGeom prst="rect">
              <a:avLst/>
            </a:prstGeom>
          </p:spPr>
        </p:pic>
        <p:pic>
          <p:nvPicPr>
            <p:cNvPr id="14339" name="Picture 3" descr="C:\Users\pcox\AppData\Local\Microsoft\Windows\Temporary Internet Files\Content.IE5\EJ0EA7P6\dglxasset[1]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0448" y="1540932"/>
              <a:ext cx="688552" cy="736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3810000" y="808144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" y="6172200"/>
            <a:ext cx="39624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83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336610" y="1279798"/>
            <a:ext cx="6324600" cy="1133635"/>
          </a:xfrm>
          <a:prstGeom prst="rect">
            <a:avLst/>
          </a:prstGeom>
        </p:spPr>
        <p:txBody>
          <a:bodyPr bIns="91440" anchor="b" anchorCtr="0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Highly Qualified</a:t>
            </a:r>
          </a:p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Professional Development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063" y="1016225"/>
            <a:ext cx="127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219200" y="3200400"/>
            <a:ext cx="7082367" cy="22860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>
                  <a:lumMod val="50000"/>
                </a:schemeClr>
              </a:buClr>
              <a:buFont typeface="Wingdings 2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 Common Core aligned curriculum units.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>
              <a:buClr>
                <a:schemeClr val="tx2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Include English Language Learner (ELL) scaffolding with current unit models.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SzPct val="135000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3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formative assessments in English Language Arts (ELA) and Mathematics.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8210" y="2312905"/>
            <a:ext cx="495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Leaders: Marsha Jones &amp; TOSAs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24930" y="668355"/>
            <a:ext cx="1600200" cy="1605754"/>
            <a:chOff x="609600" y="668914"/>
            <a:chExt cx="1600200" cy="160575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" y="668914"/>
              <a:ext cx="1600200" cy="1605754"/>
            </a:xfrm>
            <a:prstGeom prst="rect">
              <a:avLst/>
            </a:prstGeom>
          </p:spPr>
        </p:pic>
        <p:pic>
          <p:nvPicPr>
            <p:cNvPr id="1029" name="Picture 5" descr="C:\Users\pcox\AppData\Local\Microsoft\Windows\Temporary Internet Files\Content.IE5\1LASIITU\MC900252547[1].wm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2626" y="1608666"/>
              <a:ext cx="568637" cy="600007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>
                  <a:lumMod val="20000"/>
                  <a:lumOff val="80000"/>
                </a:schemeClr>
              </a:solidFill>
            </a:ln>
          </p:spPr>
        </p:pic>
      </p:grpSp>
      <p:sp>
        <p:nvSpPr>
          <p:cNvPr id="14" name="TextBox 13"/>
          <p:cNvSpPr txBox="1"/>
          <p:nvPr/>
        </p:nvSpPr>
        <p:spPr>
          <a:xfrm>
            <a:off x="3309707" y="592654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28600" y="6172200"/>
            <a:ext cx="39624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691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743200" y="1274273"/>
            <a:ext cx="4157132" cy="566817"/>
          </a:xfrm>
          <a:prstGeom prst="rect">
            <a:avLst/>
          </a:prstGeom>
        </p:spPr>
        <p:txBody>
          <a:bodyPr bIns="91440" anchor="b" anchorCtr="0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Parent Academy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48653" y="988199"/>
            <a:ext cx="1219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685800" y="2133600"/>
            <a:ext cx="7924800" cy="44196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>
                  <a:lumMod val="50000"/>
                </a:schemeClr>
              </a:buClr>
              <a:buFont typeface="Wingdings 2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Host public “Will-Building” forums with first-time college families.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>
              <a:buClr>
                <a:schemeClr val="tx2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two </a:t>
            </a: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</a:t>
            </a: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amily Literacy sites.</a:t>
            </a:r>
          </a:p>
          <a:p>
            <a:pPr>
              <a:buClr>
                <a:schemeClr val="tx2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Involve parents in Personalized Learning Plans (PLC) and Student-led Conferencing (SLC) at 17 elementary schools</a:t>
            </a:r>
            <a:b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4 middle schools.</a:t>
            </a:r>
          </a:p>
          <a:p>
            <a:pPr>
              <a:buClr>
                <a:schemeClr val="tx2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Scale up College Knowledge seminars.</a:t>
            </a:r>
            <a:endParaRPr lang="en-US" sz="17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Clr>
                <a:schemeClr val="tx2">
                  <a:lumMod val="50000"/>
                </a:schemeClr>
              </a:buClr>
              <a:buSzPct val="135000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3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two Family Literacy sites.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Involve parents in Personalized Learning Plans and Student-led Conferencing </a:t>
            </a: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four junior high schools.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SzPct val="135000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4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one Family Literacy site.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Involve parents in Personalized Learning Plans and Student-led Conferencing </a:t>
            </a:r>
            <a:r>
              <a:rPr lang="en-US" sz="17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three high schools.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endParaRPr lang="en-US" sz="1700" b="1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1000" y="1717324"/>
            <a:ext cx="426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Leader: Mary </a:t>
            </a:r>
            <a:r>
              <a:rPr lang="en-US" sz="1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Bridgforth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63600" y="80577"/>
            <a:ext cx="1600200" cy="1605754"/>
            <a:chOff x="584201" y="200463"/>
            <a:chExt cx="1600200" cy="160575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201" y="200463"/>
              <a:ext cx="1600200" cy="1605754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0" y="1117376"/>
              <a:ext cx="574058" cy="601194"/>
            </a:xfrm>
            <a:prstGeom prst="rect">
              <a:avLst/>
            </a:prstGeom>
            <a:ln w="25400">
              <a:solidFill>
                <a:schemeClr val="accent3">
                  <a:lumMod val="20000"/>
                  <a:lumOff val="80000"/>
                </a:schemeClr>
              </a:solidFill>
            </a:ln>
            <a:effectLst>
              <a:glow rad="101600">
                <a:schemeClr val="accent1">
                  <a:satMod val="175000"/>
                  <a:alpha val="40000"/>
                </a:schemeClr>
              </a:glow>
            </a:effectLst>
          </p:spPr>
        </p:pic>
      </p:grpSp>
      <p:sp>
        <p:nvSpPr>
          <p:cNvPr id="9" name="TextBox 8"/>
          <p:cNvSpPr txBox="1"/>
          <p:nvPr/>
        </p:nvSpPr>
        <p:spPr>
          <a:xfrm>
            <a:off x="3674531" y="558151"/>
            <a:ext cx="68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7239000" y="152400"/>
            <a:ext cx="1642532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775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480735" y="1536684"/>
            <a:ext cx="6324600" cy="1054060"/>
          </a:xfrm>
          <a:prstGeom prst="rect">
            <a:avLst/>
          </a:prstGeom>
        </p:spPr>
        <p:txBody>
          <a:bodyPr bIns="91440" anchor="b" anchorCtr="0">
            <a:normAutofit fontScale="8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Strengthening Professional</a:t>
            </a:r>
            <a:b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Learning Communities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188" y="1273111"/>
            <a:ext cx="1295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523999" y="3505200"/>
            <a:ext cx="6663267" cy="16764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>
              <a:buClr>
                <a:schemeClr val="tx2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Publish Professional Learning Communities (PLC) guidebook for staff.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SzPct val="135000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4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Fully implement the PLC model.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35402" y="2540056"/>
            <a:ext cx="495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Leaders: Kim Garrett &amp; Kathy </a:t>
            </a:r>
            <a:r>
              <a:rPr lang="en-US" sz="1600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Morledge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13836" y="886756"/>
            <a:ext cx="1600200" cy="1605754"/>
            <a:chOff x="584201" y="1103579"/>
            <a:chExt cx="1600200" cy="160575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201" y="1103579"/>
              <a:ext cx="1600200" cy="1605754"/>
            </a:xfrm>
            <a:prstGeom prst="rect">
              <a:avLst/>
            </a:prstGeom>
          </p:spPr>
        </p:pic>
        <p:pic>
          <p:nvPicPr>
            <p:cNvPr id="17410" name="Picture 2" descr="C:\Users\pcox\AppData\Local\Microsoft\Windows\Temporary Internet Files\Content.IE5\DM9APIXV\MC900252595[1].wmf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7066" y="1980937"/>
              <a:ext cx="630769" cy="7114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9" name="TextBox 8"/>
          <p:cNvSpPr txBox="1"/>
          <p:nvPr/>
        </p:nvSpPr>
        <p:spPr>
          <a:xfrm>
            <a:off x="3369734" y="845313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endParaRPr lang="en-US" sz="5400" b="1" spc="-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28600" y="6172200"/>
            <a:ext cx="39624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511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33400" y="1676400"/>
            <a:ext cx="8144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Core Educational Assurance Areas</a:t>
            </a:r>
            <a:endParaRPr lang="en-US" sz="2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09132" y="2971800"/>
            <a:ext cx="7535333" cy="324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300"/>
              </a:lnSpc>
              <a:spcAft>
                <a:spcPts val="600"/>
              </a:spcAft>
              <a:buAutoNum type="arabicPeriod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Adopting standards and assessments that prepare students to succeed in college and the workplace and to compete in the global economy;</a:t>
            </a:r>
          </a:p>
          <a:p>
            <a:pPr marL="342900" indent="-342900">
              <a:lnSpc>
                <a:spcPts val="2300"/>
              </a:lnSpc>
              <a:spcAft>
                <a:spcPts val="600"/>
              </a:spcAft>
              <a:buAutoNum type="arabicPeriod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Building data systems that measure student growth and success, and inform teachers and principals with data about how they can improve instruction;</a:t>
            </a:r>
          </a:p>
          <a:p>
            <a:pPr marL="342900" indent="-342900">
              <a:lnSpc>
                <a:spcPts val="2300"/>
              </a:lnSpc>
              <a:spcAft>
                <a:spcPts val="600"/>
              </a:spcAft>
              <a:buAutoNum type="arabicPeriod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Recruiting, developing, rewarding, and retaining effective teachers and principals, especially where they are needed most;</a:t>
            </a:r>
          </a:p>
          <a:p>
            <a:pPr marL="342900" indent="-342900">
              <a:lnSpc>
                <a:spcPts val="2300"/>
              </a:lnSpc>
              <a:spcAft>
                <a:spcPts val="600"/>
              </a:spcAft>
              <a:buAutoNum type="arabicPeriod"/>
            </a:pP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Turning around the lowest-achieving schools.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"/>
            <a:ext cx="1373342" cy="1373342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04800" y="6172200"/>
            <a:ext cx="40005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319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472269" y="1515443"/>
            <a:ext cx="6324600" cy="684288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 &amp; Coaching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188" y="1273111"/>
            <a:ext cx="1219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 </a:t>
            </a:r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1461632" y="3048000"/>
            <a:ext cx="6920368" cy="2743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>
                  <a:lumMod val="50000"/>
                </a:schemeClr>
              </a:buClr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1</a:t>
            </a:r>
          </a:p>
          <a:p>
            <a:pPr>
              <a:buClr>
                <a:schemeClr val="tx2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 </a:t>
            </a:r>
            <a:r>
              <a:rPr lang="en-US" sz="16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pilot year for Teacher Excellence and Support Systems (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TESS) and Leader Excellence and Development System (LEADS).</a:t>
            </a:r>
          </a:p>
          <a:p>
            <a:pPr>
              <a:buClr>
                <a:schemeClr val="tx2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 Project Manager and Administrative Assistant.</a:t>
            </a:r>
          </a:p>
          <a:p>
            <a:pPr marL="0" indent="0">
              <a:buClr>
                <a:schemeClr val="tx2">
                  <a:lumMod val="50000"/>
                </a:schemeClr>
              </a:buClr>
              <a:buSzPct val="135000"/>
              <a:buNone/>
            </a:pP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Secure contract for national experts.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SzPct val="135000"/>
              <a:buNone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</a:t>
            </a:r>
            <a:r>
              <a:rPr lang="en-US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</a:p>
          <a:p>
            <a:pPr>
              <a:buClr>
                <a:schemeClr val="accent1">
                  <a:lumMod val="50000"/>
                </a:schemeClr>
              </a:buClr>
              <a:buSzPct val="135000"/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 Superintendent Evaluation System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 defined by the Arkansas Department of Education (ADE) requirement.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17065" y="2064320"/>
            <a:ext cx="34628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Leader: Marsha Jones</a:t>
            </a:r>
            <a:endParaRPr lang="en-U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52121" y="442510"/>
            <a:ext cx="1600200" cy="1605754"/>
            <a:chOff x="661532" y="812451"/>
            <a:chExt cx="1600200" cy="160575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1532" y="812451"/>
              <a:ext cx="1600200" cy="1605754"/>
            </a:xfrm>
            <a:prstGeom prst="rect">
              <a:avLst/>
            </a:prstGeom>
          </p:spPr>
        </p:pic>
        <p:pic>
          <p:nvPicPr>
            <p:cNvPr id="18435" name="Picture 3" descr="C:\Users\pcox\AppData\Local\Microsoft\Windows\Temporary Internet Files\Content.IE5\EJ0EA7P6\MC900312496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546121" y="1728573"/>
              <a:ext cx="681744" cy="6896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3352799" y="839077"/>
            <a:ext cx="121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3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endParaRPr lang="en-US" sz="5400" b="1" spc="-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28600" y="6172200"/>
            <a:ext cx="39624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325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173430"/>
            <a:ext cx="5903912" cy="942975"/>
          </a:xfrm>
        </p:spPr>
        <p:txBody>
          <a:bodyPr>
            <a:normAutofit/>
          </a:bodyPr>
          <a:lstStyle/>
          <a:p>
            <a:r>
              <a:rPr lang="en-US" sz="3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Evaluating Our Work</a:t>
            </a:r>
            <a:endParaRPr lang="en-US" sz="35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895600"/>
            <a:ext cx="7961312" cy="2743200"/>
          </a:xfrm>
        </p:spPr>
        <p:txBody>
          <a:bodyPr>
            <a:noAutofit/>
          </a:bodyPr>
          <a:lstStyle/>
          <a:p>
            <a:pPr marL="514350" lvl="0" indent="-51435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 2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Did we do what we said we would do?</a:t>
            </a:r>
          </a:p>
          <a:p>
            <a:pPr marL="514350" lvl="0" indent="-51435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 2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Did we do it well?</a:t>
            </a:r>
          </a:p>
          <a:p>
            <a:pPr marL="514350" lvl="0" indent="-51435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buClrTx/>
              <a:buFont typeface="Wingdings 2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Did we make an impact?</a:t>
            </a:r>
            <a:endParaRPr lang="en-US" sz="2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200000"/>
              </a:lnSpc>
            </a:pPr>
            <a:endParaRPr lang="en-US" sz="32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1941721" cy="1811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547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743200"/>
            <a:ext cx="8763000" cy="3505200"/>
          </a:xfrm>
        </p:spPr>
        <p:txBody>
          <a:bodyPr>
            <a:noAutofit/>
          </a:bodyPr>
          <a:lstStyle/>
          <a:p>
            <a:pPr marL="514350" indent="-514350">
              <a:lnSpc>
                <a:spcPts val="2400"/>
              </a:lnSpc>
              <a:spcBef>
                <a:spcPts val="0"/>
              </a:spcBef>
              <a:spcAft>
                <a:spcPts val="1800"/>
              </a:spcAft>
              <a:buClrTx/>
              <a:buAutoNum type="arabicPeriod"/>
            </a:pPr>
            <a:r>
              <a:rPr lang="en-US" sz="2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 Performance Data</a:t>
            </a:r>
          </a:p>
          <a:p>
            <a:pPr marL="514350" indent="-514350">
              <a:lnSpc>
                <a:spcPts val="2400"/>
              </a:lnSpc>
              <a:spcBef>
                <a:spcPts val="0"/>
              </a:spcBef>
              <a:spcAft>
                <a:spcPts val="1800"/>
              </a:spcAft>
              <a:buClrTx/>
              <a:buFont typeface="Wingdings 2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 Growth </a:t>
            </a:r>
            <a:r>
              <a:rPr lang="en-US" sz="2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</a:t>
            </a:r>
          </a:p>
          <a:p>
            <a:pPr marL="514350" indent="-514350">
              <a:lnSpc>
                <a:spcPts val="2400"/>
              </a:lnSpc>
              <a:spcBef>
                <a:spcPts val="0"/>
              </a:spcBef>
              <a:spcAft>
                <a:spcPts val="1800"/>
              </a:spcAft>
              <a:buClrTx/>
              <a:buAutoNum type="arabicPeriod"/>
            </a:pPr>
            <a:r>
              <a:rPr lang="en-US" sz="2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Teacher and Principal Evaluation Data</a:t>
            </a:r>
          </a:p>
          <a:p>
            <a:pPr marL="514350" indent="-514350">
              <a:lnSpc>
                <a:spcPts val="2400"/>
              </a:lnSpc>
              <a:spcBef>
                <a:spcPts val="0"/>
              </a:spcBef>
              <a:spcAft>
                <a:spcPts val="1800"/>
              </a:spcAft>
              <a:buClrTx/>
              <a:buAutoNum type="arabicPeriod"/>
            </a:pPr>
            <a:r>
              <a:rPr lang="en-US" sz="2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College/Career Ready Data</a:t>
            </a:r>
          </a:p>
          <a:p>
            <a:pPr marL="514350" indent="-514350">
              <a:lnSpc>
                <a:spcPts val="2400"/>
              </a:lnSpc>
              <a:spcBef>
                <a:spcPts val="0"/>
              </a:spcBef>
              <a:spcAft>
                <a:spcPts val="1800"/>
              </a:spcAft>
              <a:buClrTx/>
              <a:buAutoNum type="arabicPeriod"/>
            </a:pPr>
            <a:r>
              <a:rPr lang="en-US" sz="2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Graduation Rate</a:t>
            </a:r>
          </a:p>
          <a:p>
            <a:pPr marL="514350" indent="-514350">
              <a:lnSpc>
                <a:spcPts val="2400"/>
              </a:lnSpc>
              <a:spcBef>
                <a:spcPts val="0"/>
              </a:spcBef>
              <a:spcAft>
                <a:spcPts val="1800"/>
              </a:spcAft>
              <a:buClrTx/>
              <a:buAutoNum type="arabicPeriod"/>
            </a:pPr>
            <a:r>
              <a:rPr lang="en-US" sz="28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Social Services/Parent Involvement</a:t>
            </a:r>
          </a:p>
          <a:p>
            <a:pPr marL="514350" indent="-514350">
              <a:lnSpc>
                <a:spcPts val="4200"/>
              </a:lnSpc>
              <a:spcBef>
                <a:spcPts val="0"/>
              </a:spcBef>
              <a:spcAft>
                <a:spcPts val="1800"/>
              </a:spcAft>
              <a:buClrTx/>
              <a:buAutoNum type="arabicPeriod"/>
            </a:pPr>
            <a:endParaRPr lang="en-US" sz="2800" dirty="0" smtClean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14350" indent="-514350">
              <a:lnSpc>
                <a:spcPts val="4200"/>
              </a:lnSpc>
              <a:spcBef>
                <a:spcPts val="0"/>
              </a:spcBef>
              <a:spcAft>
                <a:spcPts val="1800"/>
              </a:spcAft>
              <a:buClrTx/>
              <a:buAutoNum type="arabicPeriod"/>
            </a:pPr>
            <a:endParaRPr lang="en-US" sz="2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"/>
            <a:ext cx="1941721" cy="181160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90799" y="1465308"/>
            <a:ext cx="605652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Outcome Measures</a:t>
            </a:r>
            <a:endParaRPr lang="en-US" sz="35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626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7413" y="1371600"/>
            <a:ext cx="7391400" cy="1143000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RACE TO THE TOP-DISTRICT</a:t>
            </a:r>
            <a:endParaRPr lang="en-US" sz="3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0600" y="4495800"/>
            <a:ext cx="46863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aseline="30000" dirty="0" smtClean="0">
                <a:ln w="19050">
                  <a:solidFill>
                    <a:schemeClr val="tx1"/>
                  </a:solidFill>
                </a:ln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$</a:t>
            </a:r>
            <a:r>
              <a:rPr lang="en-US" sz="4400" dirty="0" smtClean="0">
                <a:ln w="19050">
                  <a:solidFill>
                    <a:schemeClr val="tx1"/>
                  </a:solidFill>
                </a:ln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25,878,038.30</a:t>
            </a:r>
            <a:endParaRPr lang="en-US" sz="4400" i="1" dirty="0">
              <a:ln w="19050">
                <a:solidFill>
                  <a:schemeClr val="tx1"/>
                </a:solidFill>
              </a:ln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95333" y="1999483"/>
            <a:ext cx="327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GRANT</a:t>
            </a:r>
            <a:endParaRPr lang="en-US" sz="6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3962400"/>
            <a:ext cx="1984684" cy="198468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86528"/>
            <a:ext cx="1270188" cy="118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39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952500"/>
            <a:ext cx="5751512" cy="136207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Grant Timeline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2951195"/>
            <a:ext cx="6440487" cy="3429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1: </a:t>
            </a:r>
            <a:r>
              <a:rPr lang="en-US" sz="2000" b="1" i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Jan</a:t>
            </a:r>
            <a:r>
              <a:rPr lang="en-US" sz="2000" b="1" i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1, 2014-June 30, </a:t>
            </a:r>
            <a:r>
              <a:rPr lang="en-US" sz="2000" b="1" i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2014</a:t>
            </a:r>
          </a:p>
          <a:p>
            <a:r>
              <a:rPr lang="en-US" sz="2000" b="1" i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r>
              <a:rPr lang="en-US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2: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July </a:t>
            </a:r>
            <a:r>
              <a:rPr lang="en-US" sz="2000" b="1" i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 2014-June 30, 2015 </a:t>
            </a:r>
            <a:endParaRPr lang="en-US" sz="2000" b="1" i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000" b="1" i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3: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July </a:t>
            </a:r>
            <a:r>
              <a:rPr lang="en-US" sz="2000" b="1" i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 2015-June 30, 2016 </a:t>
            </a:r>
            <a:endParaRPr lang="en-US" sz="2000" b="1" i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000" b="1" i="1" dirty="0" smtClean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 4: </a:t>
            </a:r>
            <a:r>
              <a:rPr lang="en-US" sz="2000" b="1" i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July </a:t>
            </a:r>
            <a:r>
              <a:rPr lang="en-US" sz="2000" b="1" i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 2016-Dec. 31, </a:t>
            </a:r>
            <a:r>
              <a:rPr lang="en-US" sz="2000" b="1" i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2017</a:t>
            </a:r>
            <a:endParaRPr lang="en-US" sz="20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524933"/>
            <a:ext cx="1941721" cy="1811605"/>
          </a:xfrm>
          <a:prstGeom prst="rect">
            <a:avLst/>
          </a:prstGeom>
        </p:spPr>
      </p:pic>
      <p:pic>
        <p:nvPicPr>
          <p:cNvPr id="1031" name="Picture 7" descr="C:\Users\pcox\AppData\Local\Microsoft\Windows\Temporary Internet Files\Content.IE5\EJ0EA7P6\MC90035949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47533"/>
            <a:ext cx="1828800" cy="245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81000" y="6172200"/>
            <a:ext cx="40005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871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686800" cy="914400"/>
          </a:xfrm>
        </p:spPr>
        <p:txBody>
          <a:bodyPr>
            <a:noAutofit/>
          </a:bodyPr>
          <a:lstStyle/>
          <a:p>
            <a:pPr algn="ctr"/>
            <a:r>
              <a:rPr lang="en-US" sz="3600" b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Goals and Objectives </a:t>
            </a:r>
            <a:endParaRPr lang="en-US" sz="3600" b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57200" y="3276600"/>
            <a:ext cx="8229600" cy="3347831"/>
            <a:chOff x="457200" y="4188135"/>
            <a:chExt cx="8229600" cy="2436295"/>
          </a:xfrm>
        </p:grpSpPr>
        <p:sp>
          <p:nvSpPr>
            <p:cNvPr id="82" name="Rectangle 81"/>
            <p:cNvSpPr/>
            <p:nvPr/>
          </p:nvSpPr>
          <p:spPr>
            <a:xfrm>
              <a:off x="5588000" y="4225091"/>
              <a:ext cx="3098800" cy="239438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2743200" y="5097159"/>
              <a:ext cx="2857500" cy="152232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457200" y="5916544"/>
              <a:ext cx="2438400" cy="70788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Elbow Connector 6"/>
            <p:cNvCxnSpPr/>
            <p:nvPr/>
          </p:nvCxnSpPr>
          <p:spPr>
            <a:xfrm flipV="1">
              <a:off x="457200" y="5044702"/>
              <a:ext cx="4495800" cy="822698"/>
            </a:xfrm>
            <a:prstGeom prst="bentConnector3">
              <a:avLst>
                <a:gd name="adj1" fmla="val 50000"/>
              </a:avLst>
            </a:prstGeom>
            <a:ln w="76200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lbow Connector 10"/>
            <p:cNvCxnSpPr/>
            <p:nvPr/>
          </p:nvCxnSpPr>
          <p:spPr>
            <a:xfrm flipV="1">
              <a:off x="4343400" y="4188135"/>
              <a:ext cx="4343400" cy="856566"/>
            </a:xfrm>
            <a:prstGeom prst="bentConnector3">
              <a:avLst>
                <a:gd name="adj1" fmla="val 27583"/>
              </a:avLst>
            </a:prstGeom>
            <a:ln w="76200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152400" y="4114800"/>
            <a:ext cx="248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Accelerate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 Achievement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667000" y="2971800"/>
            <a:ext cx="279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 the </a:t>
            </a:r>
            <a:b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Experience Gap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562600" y="1371600"/>
            <a:ext cx="314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Maximize 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Personalized Student Learning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244600" y="5850956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n w="6350">
                  <a:noFill/>
                </a:ln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867150" y="497222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6350">
                  <a:noFill/>
                </a:ln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en-US" sz="4000" b="1" dirty="0">
              <a:ln w="6350">
                <a:noFill/>
              </a:ln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858000" y="40165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6350">
                  <a:noFill/>
                </a:ln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endParaRPr lang="en-US" sz="4000" b="1" dirty="0">
              <a:ln w="6350">
                <a:noFill/>
              </a:ln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671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8903" y="1111592"/>
            <a:ext cx="4428067" cy="1043874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Drastically accelerate</a:t>
            </a:r>
            <a:b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student achievement</a:t>
            </a: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236444"/>
            <a:ext cx="7542213" cy="3395133"/>
          </a:xfrm>
        </p:spPr>
        <p:txBody>
          <a:bodyPr>
            <a:normAutofit/>
          </a:bodyPr>
          <a:lstStyle/>
          <a:p>
            <a:pPr marL="342900" indent="-342900">
              <a:spcAft>
                <a:spcPts val="1200"/>
              </a:spcAft>
              <a:buClrTx/>
              <a:buAutoNum type="alphaLcPeriod"/>
            </a:pP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high need students will participate in a</a:t>
            </a:r>
            <a:b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high-quality pre-kindergarten program.</a:t>
            </a:r>
          </a:p>
          <a:p>
            <a:pPr marL="342900" indent="-342900">
              <a:spcAft>
                <a:spcPts val="1200"/>
              </a:spcAft>
              <a:buClrTx/>
              <a:buAutoNum type="alphaLcPeriod"/>
            </a:pP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students will be on grade level in reading</a:t>
            </a:r>
            <a:b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 the end of the 3</a:t>
            </a:r>
            <a:r>
              <a:rPr lang="en-US" sz="1800" b="1" baseline="30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rd</a:t>
            </a: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grade.</a:t>
            </a:r>
          </a:p>
          <a:p>
            <a:pPr marL="342900" indent="-342900">
              <a:spcAft>
                <a:spcPts val="1200"/>
              </a:spcAft>
              <a:buClrTx/>
              <a:buAutoNum type="alphaLcPeriod"/>
            </a:pP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students will be on grade level in math</a:t>
            </a:r>
            <a:b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by the end of the 5</a:t>
            </a:r>
            <a:r>
              <a:rPr lang="en-US" sz="1800" b="1" baseline="30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</a:t>
            </a: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grade.</a:t>
            </a:r>
          </a:p>
          <a:p>
            <a:pPr marL="342900" indent="-342900">
              <a:spcAft>
                <a:spcPts val="1200"/>
              </a:spcAft>
              <a:buClrTx/>
              <a:buAutoNum type="alphaLcPeriod"/>
            </a:pP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Every student will move up two (2) proficiency levels on the ELDA exam after three (3) years</a:t>
            </a:r>
            <a:b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the ELL program.</a:t>
            </a:r>
            <a:endParaRPr lang="en-US" sz="1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 descr="C:\Users\pcox\AppData\Local\Microsoft\Windows\Temporary Internet Files\Content.IE5\FK9ENNCI\MP900439336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18533"/>
            <a:ext cx="1484479" cy="223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4" name="Group 33"/>
          <p:cNvGrpSpPr/>
          <p:nvPr/>
        </p:nvGrpSpPr>
        <p:grpSpPr>
          <a:xfrm>
            <a:off x="838199" y="528466"/>
            <a:ext cx="1383771" cy="1500000"/>
            <a:chOff x="143933" y="486133"/>
            <a:chExt cx="1524000" cy="15000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33" y="486133"/>
              <a:ext cx="1524000" cy="15000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939801" y="1236133"/>
              <a:ext cx="54186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smtClean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1</a:t>
              </a:r>
              <a:endParaRPr lang="en-US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90600" y="2667000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Audacious Goals:</a:t>
            </a:r>
            <a:endParaRPr lang="en-US" sz="2000" b="1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294967295"/>
          </p:nvPr>
        </p:nvSpPr>
        <p:spPr>
          <a:xfrm>
            <a:off x="7086600" y="6248400"/>
            <a:ext cx="16002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016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6601" y="3663950"/>
            <a:ext cx="5588374" cy="1981200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1200"/>
              </a:spcAft>
              <a:buClrTx/>
              <a:buAutoNum type="alphaLcPeriod"/>
            </a:pPr>
            <a:r>
              <a:rPr lang="en-US" sz="1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upport parents as partners in the educational process.</a:t>
            </a:r>
          </a:p>
          <a:p>
            <a:pPr marL="457200" indent="-457200">
              <a:spcAft>
                <a:spcPts val="1200"/>
              </a:spcAft>
              <a:buClrTx/>
              <a:buAutoNum type="alphaLcPeriod"/>
            </a:pPr>
            <a:r>
              <a:rPr lang="en-US" sz="1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ncrease access to technology and integrate the use of technology into classroom instruction.</a:t>
            </a:r>
            <a:endParaRPr lang="en-US" sz="1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79743" y="1215680"/>
            <a:ext cx="3454401" cy="967674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 the</a:t>
            </a:r>
            <a:b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experience gap</a:t>
            </a: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070" name="Picture 22" descr="C:\Users\pcox\AppData\Local\Microsoft\Windows\Temporary Internet Files\Content.IE5\Q9567RWL\MP90044644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53267"/>
            <a:ext cx="228981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C:\Users\pcox\AppData\Local\Microsoft\Windows\Temporary Internet Files\Content.IE5\JSN4C32I\MP900426562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67719" y="152399"/>
            <a:ext cx="2180881" cy="2180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3" name="Group 42"/>
          <p:cNvGrpSpPr/>
          <p:nvPr/>
        </p:nvGrpSpPr>
        <p:grpSpPr>
          <a:xfrm>
            <a:off x="655744" y="541880"/>
            <a:ext cx="1524000" cy="1500000"/>
            <a:chOff x="143933" y="486133"/>
            <a:chExt cx="1524000" cy="1500000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33" y="486133"/>
              <a:ext cx="1524000" cy="1500000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939801" y="1236133"/>
              <a:ext cx="54186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2</a:t>
              </a:r>
            </a:p>
          </p:txBody>
        </p:sp>
      </p:grpSp>
      <p:sp>
        <p:nvSpPr>
          <p:cNvPr id="9" name="Footer Placeholder 8"/>
          <p:cNvSpPr>
            <a:spLocks noGrp="1"/>
          </p:cNvSpPr>
          <p:nvPr>
            <p:ph type="ftr" sz="quarter" idx="4294967295"/>
          </p:nvPr>
        </p:nvSpPr>
        <p:spPr>
          <a:xfrm>
            <a:off x="7315200" y="6172200"/>
            <a:ext cx="16002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08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0" y="2971800"/>
            <a:ext cx="3581400" cy="3276600"/>
          </a:xfrm>
        </p:spPr>
        <p:txBody>
          <a:bodyPr>
            <a:normAutofit/>
          </a:bodyPr>
          <a:lstStyle/>
          <a:p>
            <a:pPr marL="457200" indent="-457200">
              <a:spcAft>
                <a:spcPts val="1200"/>
              </a:spcAft>
              <a:buClrTx/>
              <a:buAutoNum type="alphaLcPeriod"/>
            </a:pP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 personalized pathways through high school.</a:t>
            </a:r>
          </a:p>
          <a:p>
            <a:pPr marL="457200" indent="-457200">
              <a:spcAft>
                <a:spcPts val="1200"/>
              </a:spcAft>
              <a:buClrTx/>
              <a:buAutoNum type="alphaLcPeriod"/>
            </a:pP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a culture of collaboration </a:t>
            </a:r>
            <a:b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by design.</a:t>
            </a:r>
            <a:endParaRPr lang="en-US" sz="1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43667" y="489510"/>
            <a:ext cx="5791200" cy="1706749"/>
          </a:xfrm>
        </p:spPr>
        <p:txBody>
          <a:bodyPr>
            <a:normAutofit/>
          </a:bodyPr>
          <a:lstStyle/>
          <a:p>
            <a:r>
              <a:rPr lang="en-US" sz="2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Deepen student learning</a:t>
            </a:r>
            <a:br>
              <a:rPr lang="en-US" sz="2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through personalized</a:t>
            </a:r>
            <a:br>
              <a:rPr lang="en-US" sz="2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learning strategies supported</a:t>
            </a:r>
            <a:br>
              <a:rPr lang="en-US" sz="2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5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by a culture of collaboration</a:t>
            </a:r>
            <a:endParaRPr lang="en-US" sz="25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083" name="Picture 11" descr="C:\Users\pcox\AppData\Local\Microsoft\Windows\Temporary Internet Files\Content.IE5\D1Q27WJ7\dglxasset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971800"/>
            <a:ext cx="3810000" cy="3292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720" y="5715000"/>
            <a:ext cx="1016375" cy="948267"/>
          </a:xfrm>
          <a:prstGeom prst="rect">
            <a:avLst/>
          </a:prstGeom>
        </p:spPr>
      </p:pic>
      <p:grpSp>
        <p:nvGrpSpPr>
          <p:cNvPr id="25" name="Group 24"/>
          <p:cNvGrpSpPr/>
          <p:nvPr/>
        </p:nvGrpSpPr>
        <p:grpSpPr>
          <a:xfrm>
            <a:off x="609601" y="567486"/>
            <a:ext cx="1524000" cy="1500000"/>
            <a:chOff x="143933" y="486133"/>
            <a:chExt cx="1524000" cy="1500000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33" y="486133"/>
              <a:ext cx="1524000" cy="150000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939801" y="1236133"/>
              <a:ext cx="54186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3</a:t>
              </a:r>
            </a:p>
          </p:txBody>
        </p:sp>
      </p:grpSp>
      <p:sp>
        <p:nvSpPr>
          <p:cNvPr id="9" name="Footer Placeholder 8"/>
          <p:cNvSpPr>
            <a:spLocks noGrp="1"/>
          </p:cNvSpPr>
          <p:nvPr>
            <p:ph type="ftr" sz="quarter" idx="4294967295"/>
          </p:nvPr>
        </p:nvSpPr>
        <p:spPr>
          <a:xfrm>
            <a:off x="228600" y="6248400"/>
            <a:ext cx="4000500" cy="457200"/>
          </a:xfrm>
        </p:spPr>
        <p:txBody>
          <a:bodyPr/>
          <a:lstStyle/>
          <a:p>
            <a:r>
              <a:rPr lang="en-US" dirty="0" smtClean="0"/>
              <a:t>Revised 2/19/2014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988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9921" y="1545832"/>
            <a:ext cx="4038601" cy="79917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Projects</a:t>
            </a: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2717800"/>
            <a:ext cx="8646665" cy="390313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Seat 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 Waiver</a:t>
            </a: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Schedule</a:t>
            </a:r>
            <a:endParaRPr lang="en-US" sz="1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Advisory</a:t>
            </a:r>
            <a:endParaRPr lang="en-US" sz="1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Personal 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Learning Plans &amp; Student-led Conferencing</a:t>
            </a: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Multiple 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Pathways to Graduation</a:t>
            </a: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Centralize 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Pre-kindergarten</a:t>
            </a: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Technology</a:t>
            </a:r>
            <a:endParaRPr lang="en-US" sz="18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Highly 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Qualified Professional Development</a:t>
            </a: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Parent 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Academy</a:t>
            </a: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Strengthening 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Professional Learning</a:t>
            </a: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	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Evaluation </a:t>
            </a:r>
            <a:r>
              <a:rPr lang="en-US" sz="1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Coaching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33400"/>
            <a:ext cx="1941721" cy="1811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771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6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0045D9"/>
      </a:accent1>
      <a:accent2>
        <a:srgbClr val="9B2D1F"/>
      </a:accent2>
      <a:accent3>
        <a:srgbClr val="002D89"/>
      </a:accent3>
      <a:accent4>
        <a:srgbClr val="956251"/>
      </a:accent4>
      <a:accent5>
        <a:srgbClr val="9B2D1F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23FD8264-538F-491B-9DBA-7A35A0C07961}"/>
</file>

<file path=customXml/itemProps2.xml><?xml version="1.0" encoding="utf-8"?>
<ds:datastoreItem xmlns:ds="http://schemas.openxmlformats.org/officeDocument/2006/customXml" ds:itemID="{E8BE4B59-0D06-4F0E-A6EA-EB27793CAAAA}"/>
</file>

<file path=customXml/itemProps3.xml><?xml version="1.0" encoding="utf-8"?>
<ds:datastoreItem xmlns:ds="http://schemas.openxmlformats.org/officeDocument/2006/customXml" ds:itemID="{72ED9E32-A76C-428C-898C-EB1041D5BD2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8617</TotalTime>
  <Words>894</Words>
  <Application>Microsoft Macintosh PowerPoint</Application>
  <PresentationFormat>On-screen Show (4:3)</PresentationFormat>
  <Paragraphs>209</Paragraphs>
  <Slides>22</Slides>
  <Notes>2</Notes>
  <HiddenSlides>17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Equity</vt:lpstr>
      <vt:lpstr>Office Theme</vt:lpstr>
      <vt:lpstr>PowerPoint Presentation</vt:lpstr>
      <vt:lpstr>PowerPoint Presentation</vt:lpstr>
      <vt:lpstr>RACE TO THE TOP-DISTRICT</vt:lpstr>
      <vt:lpstr>Grant Timeline</vt:lpstr>
      <vt:lpstr>Goals and Objectives </vt:lpstr>
      <vt:lpstr> Drastically accelerate     student achievement</vt:lpstr>
      <vt:lpstr>Close the    experience gap</vt:lpstr>
      <vt:lpstr>Deepen student learning  through personalized   learning strategies supported    by a culture of collaboration</vt:lpstr>
      <vt:lpstr>Projects</vt:lpstr>
      <vt:lpstr>Seat Time Waiver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Evaluating Our Work</vt:lpstr>
      <vt:lpstr>PowerPoint Presentation</vt:lpstr>
    </vt:vector>
  </TitlesOfParts>
  <Company>Springdale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Race to the Top-District</dc:title>
  <dc:creator>PAMELA G. COX</dc:creator>
  <cp:lastModifiedBy>Clay Hendrix</cp:lastModifiedBy>
  <cp:revision>259</cp:revision>
  <cp:lastPrinted>2014-01-28T19:26:51Z</cp:lastPrinted>
  <dcterms:created xsi:type="dcterms:W3CDTF">2014-01-15T19:35:27Z</dcterms:created>
  <dcterms:modified xsi:type="dcterms:W3CDTF">2014-08-28T12:46:27Z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3221200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