
<file path=[Content_Types].xml><?xml version="1.0" encoding="utf-8"?>
<Types xmlns="http://schemas.openxmlformats.org/package/2006/content-types">
  <Default Extension="png" ContentType="image/png"/>
  <Default Extension="rels" ContentType="application/vnd.openxmlformats-package.relationships+xml"/>
  <Default Extension="emf" ContentType="image/x-emf"/>
  <Default Extension="jpeg" ContentType="image/jpeg"/>
  <Default Extension="xml" ContentType="application/xml"/>
  <Default Extension="wdp" ContentType="image/vnd.ms-photo"/>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charts/chart15.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3.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9.xml" ContentType="application/vnd.openxmlformats-officedocument.drawingml.chart+xml"/>
  <Override PartName="/ppt/charts/chart10.xml" ContentType="application/vnd.openxmlformats-officedocument.drawingml.chart+xml"/>
  <Override PartName="/ppt/charts/chart8.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298" r:id="rId2"/>
    <p:sldId id="278" r:id="rId3"/>
    <p:sldId id="279" r:id="rId4"/>
    <p:sldId id="404" r:id="rId5"/>
    <p:sldId id="361" r:id="rId6"/>
    <p:sldId id="362" r:id="rId7"/>
    <p:sldId id="363" r:id="rId8"/>
    <p:sldId id="360" r:id="rId9"/>
    <p:sldId id="364" r:id="rId10"/>
    <p:sldId id="403" r:id="rId11"/>
    <p:sldId id="353" r:id="rId12"/>
    <p:sldId id="411" r:id="rId13"/>
    <p:sldId id="412" r:id="rId14"/>
    <p:sldId id="416" r:id="rId15"/>
    <p:sldId id="417" r:id="rId16"/>
    <p:sldId id="408" r:id="rId17"/>
    <p:sldId id="402" r:id="rId18"/>
    <p:sldId id="355" r:id="rId19"/>
    <p:sldId id="393" r:id="rId20"/>
    <p:sldId id="431" r:id="rId21"/>
    <p:sldId id="422" r:id="rId22"/>
    <p:sldId id="432" r:id="rId23"/>
    <p:sldId id="396" r:id="rId24"/>
    <p:sldId id="414" r:id="rId25"/>
    <p:sldId id="400" r:id="rId26"/>
    <p:sldId id="415" r:id="rId27"/>
    <p:sldId id="429" r:id="rId28"/>
    <p:sldId id="430" r:id="rId29"/>
    <p:sldId id="388" r:id="rId30"/>
    <p:sldId id="354" r:id="rId31"/>
    <p:sldId id="390" r:id="rId32"/>
    <p:sldId id="338" r:id="rId33"/>
    <p:sldId id="399" r:id="rId34"/>
    <p:sldId id="391" r:id="rId35"/>
    <p:sldId id="419" r:id="rId36"/>
    <p:sldId id="365" r:id="rId37"/>
    <p:sldId id="409" r:id="rId38"/>
    <p:sldId id="423" r:id="rId39"/>
    <p:sldId id="368" r:id="rId40"/>
    <p:sldId id="426" r:id="rId41"/>
    <p:sldId id="401" r:id="rId42"/>
    <p:sldId id="425" r:id="rId43"/>
    <p:sldId id="424" r:id="rId44"/>
    <p:sldId id="297" r:id="rId45"/>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3669D26-7804-554D-83BC-84C7CD27105E}">
          <p14:sldIdLst>
            <p14:sldId id="298"/>
            <p14:sldId id="278"/>
            <p14:sldId id="279"/>
            <p14:sldId id="404"/>
            <p14:sldId id="361"/>
            <p14:sldId id="362"/>
            <p14:sldId id="363"/>
            <p14:sldId id="360"/>
            <p14:sldId id="364"/>
            <p14:sldId id="403"/>
            <p14:sldId id="353"/>
            <p14:sldId id="411"/>
            <p14:sldId id="412"/>
            <p14:sldId id="416"/>
            <p14:sldId id="417"/>
            <p14:sldId id="408"/>
            <p14:sldId id="402"/>
            <p14:sldId id="355"/>
            <p14:sldId id="393"/>
            <p14:sldId id="431"/>
            <p14:sldId id="422"/>
            <p14:sldId id="432"/>
            <p14:sldId id="396"/>
            <p14:sldId id="414"/>
            <p14:sldId id="400"/>
            <p14:sldId id="415"/>
            <p14:sldId id="429"/>
            <p14:sldId id="430"/>
            <p14:sldId id="388"/>
            <p14:sldId id="354"/>
            <p14:sldId id="390"/>
            <p14:sldId id="338"/>
            <p14:sldId id="399"/>
            <p14:sldId id="391"/>
            <p14:sldId id="419"/>
            <p14:sldId id="365"/>
            <p14:sldId id="409"/>
            <p14:sldId id="423"/>
            <p14:sldId id="368"/>
            <p14:sldId id="426"/>
            <p14:sldId id="401"/>
            <p14:sldId id="425"/>
            <p14:sldId id="424"/>
            <p14:sldId id="2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09F"/>
    <a:srgbClr val="C6D9F1"/>
    <a:srgbClr val="B6C6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98" autoAdjust="0"/>
    <p:restoredTop sz="86512" autoAdjust="0"/>
  </p:normalViewPr>
  <p:slideViewPr>
    <p:cSldViewPr snapToGrid="0" snapToObjects="1">
      <p:cViewPr>
        <p:scale>
          <a:sx n="80" d="100"/>
          <a:sy n="80" d="100"/>
        </p:scale>
        <p:origin x="-1012" y="-5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Sheet1!$B$1</c:f>
              <c:strCache>
                <c:ptCount val="1"/>
                <c:pt idx="0">
                  <c:v>ADC</c:v>
                </c:pt>
              </c:strCache>
            </c:strRef>
          </c:tx>
          <c:spPr>
            <a:solidFill>
              <a:schemeClr val="accent2"/>
            </a:solidFill>
          </c:spPr>
          <c:dLbls>
            <c:txPr>
              <a:bodyPr/>
              <a:lstStyle/>
              <a:p>
                <a:pPr>
                  <a:defRPr sz="1600"/>
                </a:pPr>
                <a:endParaRPr lang="en-US"/>
              </a:p>
            </c:txPr>
            <c:showVal val="1"/>
          </c:dLbls>
          <c:cat>
            <c:numRef>
              <c:f>Sheet1!$A$2</c:f>
              <c:numCache>
                <c:formatCode>General</c:formatCode>
                <c:ptCount val="1"/>
                <c:pt idx="0">
                  <c:v>2014</c:v>
                </c:pt>
              </c:numCache>
            </c:numRef>
          </c:cat>
          <c:val>
            <c:numRef>
              <c:f>Sheet1!$B$2</c:f>
              <c:numCache>
                <c:formatCode>#,##0</c:formatCode>
                <c:ptCount val="1"/>
                <c:pt idx="0">
                  <c:v>5496</c:v>
                </c:pt>
              </c:numCache>
            </c:numRef>
          </c:val>
        </c:ser>
        <c:ser>
          <c:idx val="1"/>
          <c:order val="1"/>
          <c:tx>
            <c:strRef>
              <c:f>Sheet1!$C$1</c:f>
              <c:strCache>
                <c:ptCount val="1"/>
                <c:pt idx="0">
                  <c:v>CCC</c:v>
                </c:pt>
              </c:strCache>
            </c:strRef>
          </c:tx>
          <c:spPr>
            <a:solidFill>
              <a:schemeClr val="accent6"/>
            </a:solidFill>
          </c:spPr>
          <c:dLbls>
            <c:txPr>
              <a:bodyPr/>
              <a:lstStyle/>
              <a:p>
                <a:pPr>
                  <a:defRPr sz="1600"/>
                </a:pPr>
                <a:endParaRPr lang="en-US"/>
              </a:p>
            </c:txPr>
            <c:showVal val="1"/>
          </c:dLbls>
          <c:cat>
            <c:numRef>
              <c:f>Sheet1!$A$2</c:f>
              <c:numCache>
                <c:formatCode>General</c:formatCode>
                <c:ptCount val="1"/>
                <c:pt idx="0">
                  <c:v>2014</c:v>
                </c:pt>
              </c:numCache>
            </c:numRef>
          </c:cat>
          <c:val>
            <c:numRef>
              <c:f>Sheet1!$C$2</c:f>
              <c:numCache>
                <c:formatCode>#,##0</c:formatCode>
                <c:ptCount val="1"/>
                <c:pt idx="0">
                  <c:v>682</c:v>
                </c:pt>
              </c:numCache>
            </c:numRef>
          </c:val>
        </c:ser>
        <c:ser>
          <c:idx val="2"/>
          <c:order val="2"/>
          <c:tx>
            <c:strRef>
              <c:f>Sheet1!$D$1</c:f>
              <c:strCache>
                <c:ptCount val="1"/>
                <c:pt idx="0">
                  <c:v>Probation</c:v>
                </c:pt>
              </c:strCache>
            </c:strRef>
          </c:tx>
          <c:spPr>
            <a:solidFill>
              <a:schemeClr val="bg2">
                <a:lumMod val="75000"/>
              </a:schemeClr>
            </a:solidFill>
          </c:spPr>
          <c:dLbls>
            <c:txPr>
              <a:bodyPr/>
              <a:lstStyle/>
              <a:p>
                <a:pPr>
                  <a:defRPr sz="1600"/>
                </a:pPr>
                <a:endParaRPr lang="en-US"/>
              </a:p>
            </c:txPr>
            <c:showVal val="1"/>
          </c:dLbls>
          <c:cat>
            <c:numRef>
              <c:f>Sheet1!$A$2</c:f>
              <c:numCache>
                <c:formatCode>General</c:formatCode>
                <c:ptCount val="1"/>
                <c:pt idx="0">
                  <c:v>2014</c:v>
                </c:pt>
              </c:numCache>
            </c:numRef>
          </c:cat>
          <c:val>
            <c:numRef>
              <c:f>Sheet1!$D$2</c:f>
              <c:numCache>
                <c:formatCode>#,##0</c:formatCode>
                <c:ptCount val="1"/>
                <c:pt idx="0">
                  <c:v>7319</c:v>
                </c:pt>
              </c:numCache>
            </c:numRef>
          </c:val>
        </c:ser>
        <c:ser>
          <c:idx val="3"/>
          <c:order val="3"/>
          <c:tx>
            <c:strRef>
              <c:f>Sheet1!$E$1</c:f>
              <c:strCache>
                <c:ptCount val="1"/>
                <c:pt idx="0">
                  <c:v>SIS/Other</c:v>
                </c:pt>
              </c:strCache>
            </c:strRef>
          </c:tx>
          <c:spPr>
            <a:solidFill>
              <a:schemeClr val="accent5">
                <a:lumMod val="40000"/>
                <a:lumOff val="60000"/>
              </a:schemeClr>
            </a:solidFill>
          </c:spPr>
          <c:dLbls>
            <c:txPr>
              <a:bodyPr/>
              <a:lstStyle/>
              <a:p>
                <a:pPr>
                  <a:defRPr sz="1600"/>
                </a:pPr>
                <a:endParaRPr lang="en-US"/>
              </a:p>
            </c:txPr>
            <c:showVal val="1"/>
          </c:dLbls>
          <c:cat>
            <c:numRef>
              <c:f>Sheet1!$A$2</c:f>
              <c:numCache>
                <c:formatCode>General</c:formatCode>
                <c:ptCount val="1"/>
                <c:pt idx="0">
                  <c:v>2014</c:v>
                </c:pt>
              </c:numCache>
            </c:numRef>
          </c:cat>
          <c:val>
            <c:numRef>
              <c:f>Sheet1!$E$2</c:f>
              <c:numCache>
                <c:formatCode>#,##0</c:formatCode>
                <c:ptCount val="1"/>
                <c:pt idx="0">
                  <c:v>1263</c:v>
                </c:pt>
              </c:numCache>
            </c:numRef>
          </c:val>
        </c:ser>
        <c:dLbls/>
        <c:overlap val="100"/>
        <c:axId val="150904192"/>
        <c:axId val="44126976"/>
      </c:barChart>
      <c:catAx>
        <c:axId val="150904192"/>
        <c:scaling>
          <c:orientation val="minMax"/>
        </c:scaling>
        <c:axPos val="b"/>
        <c:numFmt formatCode="General" sourceLinked="1"/>
        <c:tickLblPos val="nextTo"/>
        <c:txPr>
          <a:bodyPr/>
          <a:lstStyle/>
          <a:p>
            <a:pPr>
              <a:defRPr b="1"/>
            </a:pPr>
            <a:endParaRPr lang="en-US"/>
          </a:p>
        </c:txPr>
        <c:crossAx val="44126976"/>
        <c:crosses val="autoZero"/>
        <c:auto val="1"/>
        <c:lblAlgn val="ctr"/>
        <c:lblOffset val="100"/>
      </c:catAx>
      <c:valAx>
        <c:axId val="44126976"/>
        <c:scaling>
          <c:orientation val="minMax"/>
        </c:scaling>
        <c:axPos val="l"/>
        <c:majorGridlines>
          <c:spPr>
            <a:ln>
              <a:noFill/>
            </a:ln>
          </c:spPr>
        </c:majorGridlines>
        <c:numFmt formatCode="#,##0" sourceLinked="1"/>
        <c:tickLblPos val="nextTo"/>
        <c:txPr>
          <a:bodyPr/>
          <a:lstStyle/>
          <a:p>
            <a:pPr>
              <a:defRPr sz="1200"/>
            </a:pPr>
            <a:endParaRPr lang="en-US"/>
          </a:p>
        </c:txPr>
        <c:crossAx val="150904192"/>
        <c:crosses val="autoZero"/>
        <c:crossBetween val="between"/>
      </c:valAx>
    </c:plotArea>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1914743068104365"/>
          <c:y val="5.8762156678242285E-2"/>
          <c:w val="0.85270652337501929"/>
          <c:h val="0.83554087065263705"/>
        </c:manualLayout>
      </c:layout>
      <c:barChart>
        <c:barDir val="col"/>
        <c:grouping val="clustered"/>
        <c:ser>
          <c:idx val="0"/>
          <c:order val="0"/>
          <c:tx>
            <c:strRef>
              <c:f>Sheet1!$B$1</c:f>
              <c:strCache>
                <c:ptCount val="1"/>
                <c:pt idx="0">
                  <c:v>TVP</c:v>
                </c:pt>
              </c:strCache>
            </c:strRef>
          </c:tx>
          <c:spPr>
            <a:solidFill>
              <a:schemeClr val="accent1">
                <a:lumMod val="40000"/>
                <a:lumOff val="60000"/>
              </a:schemeClr>
            </a:solidFill>
          </c:spPr>
          <c:dLbls>
            <c:numFmt formatCode="0%" sourceLinked="0"/>
            <c:txPr>
              <a:bodyPr/>
              <a:lstStyle/>
              <a:p>
                <a:pPr>
                  <a:defRPr sz="1200"/>
                </a:pPr>
                <a:endParaRPr lang="en-US"/>
              </a:p>
            </c:txPr>
            <c:showVal val="1"/>
          </c:dLbls>
          <c:cat>
            <c:numRef>
              <c:f>Sheet1!$A$2:$A$3</c:f>
              <c:numCache>
                <c:formatCode>General</c:formatCode>
                <c:ptCount val="2"/>
                <c:pt idx="0">
                  <c:v>2009</c:v>
                </c:pt>
                <c:pt idx="1">
                  <c:v>2014</c:v>
                </c:pt>
              </c:numCache>
            </c:numRef>
          </c:cat>
          <c:val>
            <c:numRef>
              <c:f>Sheet1!$B$2:$B$3</c:f>
              <c:numCache>
                <c:formatCode>0.0%</c:formatCode>
                <c:ptCount val="2"/>
                <c:pt idx="0">
                  <c:v>0.3660000000000001</c:v>
                </c:pt>
                <c:pt idx="1">
                  <c:v>0.39900000000000008</c:v>
                </c:pt>
              </c:numCache>
            </c:numRef>
          </c:val>
        </c:ser>
        <c:ser>
          <c:idx val="1"/>
          <c:order val="1"/>
          <c:tx>
            <c:strRef>
              <c:f>Sheet1!$C$1</c:f>
              <c:strCache>
                <c:ptCount val="1"/>
                <c:pt idx="0">
                  <c:v>ADC</c:v>
                </c:pt>
              </c:strCache>
            </c:strRef>
          </c:tx>
          <c:dLbls>
            <c:numFmt formatCode="0%" sourceLinked="0"/>
            <c:txPr>
              <a:bodyPr/>
              <a:lstStyle/>
              <a:p>
                <a:pPr>
                  <a:defRPr sz="1200"/>
                </a:pPr>
                <a:endParaRPr lang="en-US"/>
              </a:p>
            </c:txPr>
            <c:showVal val="1"/>
          </c:dLbls>
          <c:cat>
            <c:numRef>
              <c:f>Sheet1!$A$2:$A$3</c:f>
              <c:numCache>
                <c:formatCode>General</c:formatCode>
                <c:ptCount val="2"/>
                <c:pt idx="0">
                  <c:v>2009</c:v>
                </c:pt>
                <c:pt idx="1">
                  <c:v>2014</c:v>
                </c:pt>
              </c:numCache>
            </c:numRef>
          </c:cat>
          <c:val>
            <c:numRef>
              <c:f>Sheet1!$C$2:$C$3</c:f>
              <c:numCache>
                <c:formatCode>0.0%</c:formatCode>
                <c:ptCount val="2"/>
                <c:pt idx="0">
                  <c:v>0.39100000000000007</c:v>
                </c:pt>
                <c:pt idx="1">
                  <c:v>0.39900000000000008</c:v>
                </c:pt>
              </c:numCache>
            </c:numRef>
          </c:val>
        </c:ser>
        <c:dLbls/>
        <c:axId val="52511104"/>
        <c:axId val="52512640"/>
      </c:barChart>
      <c:catAx>
        <c:axId val="52511104"/>
        <c:scaling>
          <c:orientation val="minMax"/>
        </c:scaling>
        <c:axPos val="b"/>
        <c:numFmt formatCode="General" sourceLinked="1"/>
        <c:tickLblPos val="nextTo"/>
        <c:txPr>
          <a:bodyPr/>
          <a:lstStyle/>
          <a:p>
            <a:pPr>
              <a:defRPr sz="1200" b="1"/>
            </a:pPr>
            <a:endParaRPr lang="en-US"/>
          </a:p>
        </c:txPr>
        <c:crossAx val="52512640"/>
        <c:crosses val="autoZero"/>
        <c:auto val="1"/>
        <c:lblAlgn val="ctr"/>
        <c:lblOffset val="100"/>
      </c:catAx>
      <c:valAx>
        <c:axId val="52512640"/>
        <c:scaling>
          <c:orientation val="minMax"/>
          <c:min val="0"/>
        </c:scaling>
        <c:axPos val="l"/>
        <c:majorGridlines>
          <c:spPr>
            <a:ln>
              <a:noFill/>
            </a:ln>
          </c:spPr>
        </c:majorGridlines>
        <c:numFmt formatCode="0%" sourceLinked="0"/>
        <c:tickLblPos val="nextTo"/>
        <c:txPr>
          <a:bodyPr/>
          <a:lstStyle/>
          <a:p>
            <a:pPr>
              <a:defRPr sz="1400" b="0"/>
            </a:pPr>
            <a:endParaRPr lang="en-US"/>
          </a:p>
        </c:txPr>
        <c:crossAx val="52511104"/>
        <c:crosses val="autoZero"/>
        <c:crossBetween val="between"/>
        <c:majorUnit val="0.1"/>
      </c:valAx>
      <c:spPr>
        <a:noFill/>
        <a:ln w="25400">
          <a:noFill/>
        </a:ln>
      </c:spPr>
    </c:plotArea>
    <c:legend>
      <c:legendPos val="t"/>
      <c:layout>
        <c:manualLayout>
          <c:xMode val="edge"/>
          <c:yMode val="edge"/>
          <c:x val="0.45829237516160815"/>
          <c:y val="5.4496246869837353E-2"/>
          <c:w val="0.16017719316024892"/>
          <c:h val="0.17624049457336313"/>
        </c:manualLayout>
      </c:layout>
      <c:txPr>
        <a:bodyPr/>
        <a:lstStyle/>
        <a:p>
          <a:pPr>
            <a:defRPr sz="1200"/>
          </a:pPr>
          <a:endParaRPr lang="en-US"/>
        </a:p>
      </c:txPr>
    </c:legend>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977816236784001"/>
          <c:y val="6.7715565797397806E-2"/>
          <c:w val="0.74058104651854806"/>
          <c:h val="0.790424078855817"/>
        </c:manualLayout>
      </c:layout>
      <c:barChart>
        <c:barDir val="col"/>
        <c:grouping val="stacked"/>
        <c:ser>
          <c:idx val="0"/>
          <c:order val="0"/>
          <c:tx>
            <c:strRef>
              <c:f>Sheet1!$B$1</c:f>
              <c:strCache>
                <c:ptCount val="1"/>
                <c:pt idx="0">
                  <c:v>Probation</c:v>
                </c:pt>
              </c:strCache>
            </c:strRef>
          </c:tx>
          <c:dLbls>
            <c:dLbl>
              <c:idx val="0"/>
              <c:layout>
                <c:manualLayout>
                  <c:x val="3.3592279947422102E-2"/>
                  <c:y val="-0.18197625879906604"/>
                </c:manualLayout>
              </c:layout>
              <c:showVal val="1"/>
            </c:dLbl>
            <c:dLbl>
              <c:idx val="6"/>
              <c:layout>
                <c:manualLayout>
                  <c:x val="3.9190993271992401E-2"/>
                  <c:y val="-0.15521504426979202"/>
                </c:manualLayout>
              </c:layout>
              <c:showVal val="1"/>
            </c:dLbl>
            <c:delete val="1"/>
            <c:numFmt formatCode="#,##0" sourceLinked="0"/>
            <c:spPr>
              <a:solidFill>
                <a:schemeClr val="accent1">
                  <a:lumMod val="20000"/>
                  <a:lumOff val="80000"/>
                </a:schemeClr>
              </a:solidFill>
            </c:spPr>
            <c:txPr>
              <a:bodyPr/>
              <a:lstStyle/>
              <a:p>
                <a:pPr>
                  <a:defRPr sz="1200" b="1"/>
                </a:pPr>
                <a:endParaRPr lang="en-US"/>
              </a:p>
            </c:txPr>
          </c:dLbls>
          <c:cat>
            <c:strRef>
              <c:f>Sheet1!$A$2:$A$8</c:f>
              <c:strCache>
                <c:ptCount val="7"/>
                <c:pt idx="0">
                  <c:v>FY2009</c:v>
                </c:pt>
                <c:pt idx="1">
                  <c:v>FY2010</c:v>
                </c:pt>
                <c:pt idx="2">
                  <c:v>FY2011</c:v>
                </c:pt>
                <c:pt idx="3">
                  <c:v>FY2012</c:v>
                </c:pt>
                <c:pt idx="4">
                  <c:v>FY2013</c:v>
                </c:pt>
                <c:pt idx="5">
                  <c:v>FY2014</c:v>
                </c:pt>
                <c:pt idx="6">
                  <c:v>FY2015</c:v>
                </c:pt>
              </c:strCache>
            </c:strRef>
          </c:cat>
          <c:val>
            <c:numRef>
              <c:f>Sheet1!$B$2:$B$8</c:f>
              <c:numCache>
                <c:formatCode>General</c:formatCode>
                <c:ptCount val="7"/>
                <c:pt idx="0">
                  <c:v>32625</c:v>
                </c:pt>
                <c:pt idx="1">
                  <c:v>31596</c:v>
                </c:pt>
                <c:pt idx="2">
                  <c:v>31720</c:v>
                </c:pt>
                <c:pt idx="3">
                  <c:v>31417</c:v>
                </c:pt>
                <c:pt idx="4">
                  <c:v>30904</c:v>
                </c:pt>
                <c:pt idx="5">
                  <c:v>29634</c:v>
                </c:pt>
                <c:pt idx="6">
                  <c:v>29452</c:v>
                </c:pt>
              </c:numCache>
            </c:numRef>
          </c:val>
        </c:ser>
        <c:ser>
          <c:idx val="1"/>
          <c:order val="1"/>
          <c:tx>
            <c:strRef>
              <c:f>Sheet1!$C$1</c:f>
              <c:strCache>
                <c:ptCount val="1"/>
                <c:pt idx="0">
                  <c:v>Parole</c:v>
                </c:pt>
              </c:strCache>
            </c:strRef>
          </c:tx>
          <c:spPr>
            <a:solidFill>
              <a:schemeClr val="accent2"/>
            </a:solidFill>
          </c:spPr>
          <c:dLbls>
            <c:dLbl>
              <c:idx val="0"/>
              <c:layout>
                <c:manualLayout>
                  <c:x val="3.3592279947422102E-2"/>
                  <c:y val="-0.10436873666417"/>
                </c:manualLayout>
              </c:layout>
              <c:showVal val="1"/>
            </c:dLbl>
            <c:dLbl>
              <c:idx val="6"/>
              <c:layout>
                <c:manualLayout>
                  <c:x val="3.9190993271992401E-2"/>
                  <c:y val="-9.6340372305388014E-2"/>
                </c:manualLayout>
              </c:layout>
              <c:showVal val="1"/>
            </c:dLbl>
            <c:delete val="1"/>
            <c:numFmt formatCode="#,##0" sourceLinked="0"/>
            <c:spPr>
              <a:solidFill>
                <a:schemeClr val="accent2">
                  <a:lumMod val="20000"/>
                  <a:lumOff val="80000"/>
                </a:schemeClr>
              </a:solidFill>
            </c:spPr>
            <c:txPr>
              <a:bodyPr/>
              <a:lstStyle/>
              <a:p>
                <a:pPr>
                  <a:defRPr sz="1200" b="1"/>
                </a:pPr>
                <a:endParaRPr lang="en-US"/>
              </a:p>
            </c:txPr>
          </c:dLbls>
          <c:cat>
            <c:strRef>
              <c:f>Sheet1!$A$2:$A$8</c:f>
              <c:strCache>
                <c:ptCount val="7"/>
                <c:pt idx="0">
                  <c:v>FY2009</c:v>
                </c:pt>
                <c:pt idx="1">
                  <c:v>FY2010</c:v>
                </c:pt>
                <c:pt idx="2">
                  <c:v>FY2011</c:v>
                </c:pt>
                <c:pt idx="3">
                  <c:v>FY2012</c:v>
                </c:pt>
                <c:pt idx="4">
                  <c:v>FY2013</c:v>
                </c:pt>
                <c:pt idx="5">
                  <c:v>FY2014</c:v>
                </c:pt>
                <c:pt idx="6">
                  <c:v>FY2015</c:v>
                </c:pt>
              </c:strCache>
            </c:strRef>
          </c:cat>
          <c:val>
            <c:numRef>
              <c:f>Sheet1!$C$2:$C$8</c:f>
              <c:numCache>
                <c:formatCode>General</c:formatCode>
                <c:ptCount val="7"/>
                <c:pt idx="0">
                  <c:v>21044</c:v>
                </c:pt>
                <c:pt idx="1">
                  <c:v>22080</c:v>
                </c:pt>
                <c:pt idx="2">
                  <c:v>23298</c:v>
                </c:pt>
                <c:pt idx="3">
                  <c:v>23774</c:v>
                </c:pt>
                <c:pt idx="4">
                  <c:v>24260</c:v>
                </c:pt>
                <c:pt idx="5">
                  <c:v>22131</c:v>
                </c:pt>
                <c:pt idx="6">
                  <c:v>21917</c:v>
                </c:pt>
              </c:numCache>
            </c:numRef>
          </c:val>
        </c:ser>
        <c:dLbls/>
        <c:overlap val="100"/>
        <c:axId val="54369280"/>
        <c:axId val="54375168"/>
      </c:barChart>
      <c:catAx>
        <c:axId val="54369280"/>
        <c:scaling>
          <c:orientation val="minMax"/>
        </c:scaling>
        <c:axPos val="b"/>
        <c:numFmt formatCode="General" sourceLinked="1"/>
        <c:tickLblPos val="nextTo"/>
        <c:txPr>
          <a:bodyPr rot="-1800000"/>
          <a:lstStyle/>
          <a:p>
            <a:pPr>
              <a:defRPr sz="1200" b="1"/>
            </a:pPr>
            <a:endParaRPr lang="en-US"/>
          </a:p>
        </c:txPr>
        <c:crossAx val="54375168"/>
        <c:crosses val="autoZero"/>
        <c:auto val="1"/>
        <c:lblAlgn val="ctr"/>
        <c:lblOffset val="100"/>
      </c:catAx>
      <c:valAx>
        <c:axId val="54375168"/>
        <c:scaling>
          <c:orientation val="minMax"/>
        </c:scaling>
        <c:axPos val="l"/>
        <c:majorGridlines>
          <c:spPr>
            <a:ln>
              <a:noFill/>
            </a:ln>
          </c:spPr>
        </c:majorGridlines>
        <c:numFmt formatCode="#,##0" sourceLinked="0"/>
        <c:tickLblPos val="nextTo"/>
        <c:txPr>
          <a:bodyPr/>
          <a:lstStyle/>
          <a:p>
            <a:pPr>
              <a:defRPr sz="1400"/>
            </a:pPr>
            <a:endParaRPr lang="en-US"/>
          </a:p>
        </c:txPr>
        <c:crossAx val="54369280"/>
        <c:crosses val="autoZero"/>
        <c:crossBetween val="between"/>
      </c:valAx>
    </c:plotArea>
    <c:legend>
      <c:legendPos val="t"/>
      <c:layout>
        <c:manualLayout>
          <c:xMode val="edge"/>
          <c:yMode val="edge"/>
          <c:x val="0.34673434105274897"/>
          <c:y val="5.0846307605621505E-2"/>
          <c:w val="0.28786879319807812"/>
          <c:h val="5.749278184721502E-2"/>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1318935437382801E-2"/>
          <c:y val="7.5926621844812026E-2"/>
          <c:w val="0.88476805888394394"/>
          <c:h val="0.61926139730921503"/>
        </c:manualLayout>
      </c:layout>
      <c:barChart>
        <c:barDir val="col"/>
        <c:grouping val="clustered"/>
        <c:ser>
          <c:idx val="0"/>
          <c:order val="0"/>
          <c:tx>
            <c:strRef>
              <c:f>Sheet1!$B$1</c:f>
              <c:strCache>
                <c:ptCount val="1"/>
                <c:pt idx="0">
                  <c:v>Less than 12 mos</c:v>
                </c:pt>
              </c:strCache>
            </c:strRef>
          </c:tx>
          <c:spPr>
            <a:solidFill>
              <a:schemeClr val="accent6">
                <a:lumMod val="50000"/>
              </a:schemeClr>
            </a:solidFill>
          </c:spPr>
          <c:cat>
            <c:numRef>
              <c:f>Sheet1!$A$2</c:f>
              <c:numCache>
                <c:formatCode>General</c:formatCode>
                <c:ptCount val="1"/>
                <c:pt idx="0">
                  <c:v>2015</c:v>
                </c:pt>
              </c:numCache>
            </c:numRef>
          </c:cat>
          <c:val>
            <c:numRef>
              <c:f>Sheet1!$B$2</c:f>
              <c:numCache>
                <c:formatCode>0%</c:formatCode>
                <c:ptCount val="1"/>
                <c:pt idx="0">
                  <c:v>0.47322922476296708</c:v>
                </c:pt>
              </c:numCache>
            </c:numRef>
          </c:val>
        </c:ser>
        <c:ser>
          <c:idx val="1"/>
          <c:order val="1"/>
          <c:tx>
            <c:strRef>
              <c:f>Sheet1!$C$1</c:f>
              <c:strCache>
                <c:ptCount val="1"/>
                <c:pt idx="0">
                  <c:v>12-24 mos</c:v>
                </c:pt>
              </c:strCache>
            </c:strRef>
          </c:tx>
          <c:spPr>
            <a:solidFill>
              <a:schemeClr val="accent6">
                <a:lumMod val="75000"/>
              </a:schemeClr>
            </a:solidFill>
          </c:spPr>
          <c:cat>
            <c:numRef>
              <c:f>Sheet1!$A$2</c:f>
              <c:numCache>
                <c:formatCode>General</c:formatCode>
                <c:ptCount val="1"/>
                <c:pt idx="0">
                  <c:v>2015</c:v>
                </c:pt>
              </c:numCache>
            </c:numRef>
          </c:cat>
          <c:val>
            <c:numRef>
              <c:f>Sheet1!$C$2</c:f>
              <c:numCache>
                <c:formatCode>0%</c:formatCode>
                <c:ptCount val="1"/>
                <c:pt idx="0">
                  <c:v>0.20329057445621901</c:v>
                </c:pt>
              </c:numCache>
            </c:numRef>
          </c:val>
        </c:ser>
        <c:ser>
          <c:idx val="2"/>
          <c:order val="2"/>
          <c:tx>
            <c:strRef>
              <c:f>Sheet1!$D$1</c:f>
              <c:strCache>
                <c:ptCount val="1"/>
                <c:pt idx="0">
                  <c:v>24-36 mos</c:v>
                </c:pt>
              </c:strCache>
            </c:strRef>
          </c:tx>
          <c:spPr>
            <a:solidFill>
              <a:schemeClr val="accent6"/>
            </a:solidFill>
          </c:spPr>
          <c:cat>
            <c:numRef>
              <c:f>Sheet1!$A$2</c:f>
              <c:numCache>
                <c:formatCode>General</c:formatCode>
                <c:ptCount val="1"/>
                <c:pt idx="0">
                  <c:v>2015</c:v>
                </c:pt>
              </c:numCache>
            </c:numRef>
          </c:cat>
          <c:val>
            <c:numRef>
              <c:f>Sheet1!$D$2</c:f>
              <c:numCache>
                <c:formatCode>0%</c:formatCode>
                <c:ptCount val="1"/>
                <c:pt idx="0">
                  <c:v>0.12827663134411596</c:v>
                </c:pt>
              </c:numCache>
            </c:numRef>
          </c:val>
        </c:ser>
        <c:ser>
          <c:idx val="3"/>
          <c:order val="3"/>
          <c:tx>
            <c:strRef>
              <c:f>Sheet1!$E$1</c:f>
              <c:strCache>
                <c:ptCount val="1"/>
                <c:pt idx="0">
                  <c:v>36-48-mos</c:v>
                </c:pt>
              </c:strCache>
            </c:strRef>
          </c:tx>
          <c:spPr>
            <a:solidFill>
              <a:schemeClr val="accent6">
                <a:lumMod val="60000"/>
                <a:lumOff val="40000"/>
              </a:schemeClr>
            </a:solidFill>
          </c:spPr>
          <c:cat>
            <c:numRef>
              <c:f>Sheet1!$A$2</c:f>
              <c:numCache>
                <c:formatCode>General</c:formatCode>
                <c:ptCount val="1"/>
                <c:pt idx="0">
                  <c:v>2015</c:v>
                </c:pt>
              </c:numCache>
            </c:numRef>
          </c:cat>
          <c:val>
            <c:numRef>
              <c:f>Sheet1!$E$2</c:f>
              <c:numCache>
                <c:formatCode>0%</c:formatCode>
                <c:ptCount val="1"/>
                <c:pt idx="0">
                  <c:v>8.7005019520356913E-2</c:v>
                </c:pt>
              </c:numCache>
            </c:numRef>
          </c:val>
        </c:ser>
        <c:ser>
          <c:idx val="4"/>
          <c:order val="4"/>
          <c:tx>
            <c:strRef>
              <c:f>Sheet1!$F$1</c:f>
              <c:strCache>
                <c:ptCount val="1"/>
                <c:pt idx="0">
                  <c:v>48-60 mos</c:v>
                </c:pt>
              </c:strCache>
            </c:strRef>
          </c:tx>
          <c:spPr>
            <a:solidFill>
              <a:schemeClr val="accent6">
                <a:lumMod val="40000"/>
                <a:lumOff val="60000"/>
              </a:schemeClr>
            </a:solidFill>
          </c:spPr>
          <c:cat>
            <c:numRef>
              <c:f>Sheet1!$A$2</c:f>
              <c:numCache>
                <c:formatCode>General</c:formatCode>
                <c:ptCount val="1"/>
                <c:pt idx="0">
                  <c:v>2015</c:v>
                </c:pt>
              </c:numCache>
            </c:numRef>
          </c:cat>
          <c:val>
            <c:numRef>
              <c:f>Sheet1!$F$2</c:f>
              <c:numCache>
                <c:formatCode>0%</c:formatCode>
                <c:ptCount val="1"/>
                <c:pt idx="0">
                  <c:v>4.9358616843279413E-2</c:v>
                </c:pt>
              </c:numCache>
            </c:numRef>
          </c:val>
        </c:ser>
        <c:ser>
          <c:idx val="5"/>
          <c:order val="5"/>
          <c:tx>
            <c:strRef>
              <c:f>Sheet1!$G$1</c:f>
              <c:strCache>
                <c:ptCount val="1"/>
                <c:pt idx="0">
                  <c:v>60 + mos</c:v>
                </c:pt>
              </c:strCache>
            </c:strRef>
          </c:tx>
          <c:spPr>
            <a:solidFill>
              <a:schemeClr val="accent6">
                <a:lumMod val="20000"/>
                <a:lumOff val="80000"/>
              </a:schemeClr>
            </a:solidFill>
          </c:spPr>
          <c:cat>
            <c:numRef>
              <c:f>Sheet1!$A$2</c:f>
              <c:numCache>
                <c:formatCode>General</c:formatCode>
                <c:ptCount val="1"/>
                <c:pt idx="0">
                  <c:v>2015</c:v>
                </c:pt>
              </c:numCache>
            </c:numRef>
          </c:cat>
          <c:val>
            <c:numRef>
              <c:f>Sheet1!$G$2</c:f>
              <c:numCache>
                <c:formatCode>0%</c:formatCode>
                <c:ptCount val="1"/>
                <c:pt idx="0">
                  <c:v>5.8839933073061901E-2</c:v>
                </c:pt>
              </c:numCache>
            </c:numRef>
          </c:val>
        </c:ser>
        <c:dLbls/>
        <c:axId val="55730944"/>
        <c:axId val="55732480"/>
      </c:barChart>
      <c:catAx>
        <c:axId val="55730944"/>
        <c:scaling>
          <c:orientation val="minMax"/>
        </c:scaling>
        <c:delete val="1"/>
        <c:axPos val="b"/>
        <c:numFmt formatCode="General" sourceLinked="1"/>
        <c:tickLblPos val="none"/>
        <c:crossAx val="55732480"/>
        <c:crosses val="autoZero"/>
        <c:auto val="1"/>
        <c:lblAlgn val="ctr"/>
        <c:lblOffset val="100"/>
      </c:catAx>
      <c:valAx>
        <c:axId val="55732480"/>
        <c:scaling>
          <c:orientation val="minMax"/>
          <c:max val="0.5"/>
        </c:scaling>
        <c:axPos val="l"/>
        <c:majorGridlines>
          <c:spPr>
            <a:ln>
              <a:noFill/>
            </a:ln>
          </c:spPr>
        </c:majorGridlines>
        <c:numFmt formatCode="0%" sourceLinked="1"/>
        <c:tickLblPos val="nextTo"/>
        <c:txPr>
          <a:bodyPr/>
          <a:lstStyle/>
          <a:p>
            <a:pPr>
              <a:defRPr sz="1400"/>
            </a:pPr>
            <a:endParaRPr lang="en-US"/>
          </a:p>
        </c:txPr>
        <c:crossAx val="55730944"/>
        <c:crosses val="autoZero"/>
        <c:crossBetween val="between"/>
        <c:majorUnit val="0.1"/>
      </c:valAx>
    </c:plotArea>
    <c:legend>
      <c:legendPos val="b"/>
      <c:layout>
        <c:manualLayout>
          <c:xMode val="edge"/>
          <c:yMode val="edge"/>
          <c:x val="0.12551952354046003"/>
          <c:y val="0.73467796666848217"/>
          <c:w val="0.87148121657541222"/>
          <c:h val="0.16831374877234603"/>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1318935437382801E-2"/>
          <c:y val="7.5926621844812026E-2"/>
          <c:w val="0.88476805888394394"/>
          <c:h val="0.61926139730921503"/>
        </c:manualLayout>
      </c:layout>
      <c:barChart>
        <c:barDir val="col"/>
        <c:grouping val="clustered"/>
        <c:ser>
          <c:idx val="0"/>
          <c:order val="0"/>
          <c:tx>
            <c:strRef>
              <c:f>Sheet1!$B$1</c:f>
              <c:strCache>
                <c:ptCount val="1"/>
                <c:pt idx="0">
                  <c:v>Less than 12 mos</c:v>
                </c:pt>
              </c:strCache>
            </c:strRef>
          </c:tx>
          <c:spPr>
            <a:solidFill>
              <a:schemeClr val="accent2">
                <a:lumMod val="50000"/>
              </a:schemeClr>
            </a:solidFill>
          </c:spPr>
          <c:cat>
            <c:numRef>
              <c:f>Sheet1!$A$2</c:f>
              <c:numCache>
                <c:formatCode>General</c:formatCode>
                <c:ptCount val="1"/>
                <c:pt idx="0">
                  <c:v>2015</c:v>
                </c:pt>
              </c:numCache>
            </c:numRef>
          </c:cat>
          <c:val>
            <c:numRef>
              <c:f>Sheet1!$B$2</c:f>
              <c:numCache>
                <c:formatCode>0%</c:formatCode>
                <c:ptCount val="1"/>
                <c:pt idx="0">
                  <c:v>0.47536231884058006</c:v>
                </c:pt>
              </c:numCache>
            </c:numRef>
          </c:val>
        </c:ser>
        <c:ser>
          <c:idx val="1"/>
          <c:order val="1"/>
          <c:tx>
            <c:strRef>
              <c:f>Sheet1!$C$1</c:f>
              <c:strCache>
                <c:ptCount val="1"/>
                <c:pt idx="0">
                  <c:v>12-24 mos</c:v>
                </c:pt>
              </c:strCache>
            </c:strRef>
          </c:tx>
          <c:spPr>
            <a:solidFill>
              <a:schemeClr val="accent2">
                <a:lumMod val="75000"/>
              </a:schemeClr>
            </a:solidFill>
          </c:spPr>
          <c:cat>
            <c:numRef>
              <c:f>Sheet1!$A$2</c:f>
              <c:numCache>
                <c:formatCode>General</c:formatCode>
                <c:ptCount val="1"/>
                <c:pt idx="0">
                  <c:v>2015</c:v>
                </c:pt>
              </c:numCache>
            </c:numRef>
          </c:cat>
          <c:val>
            <c:numRef>
              <c:f>Sheet1!$C$2</c:f>
              <c:numCache>
                <c:formatCode>0%</c:formatCode>
                <c:ptCount val="1"/>
                <c:pt idx="0">
                  <c:v>0.28182831661092506</c:v>
                </c:pt>
              </c:numCache>
            </c:numRef>
          </c:val>
        </c:ser>
        <c:ser>
          <c:idx val="2"/>
          <c:order val="2"/>
          <c:tx>
            <c:strRef>
              <c:f>Sheet1!$D$1</c:f>
              <c:strCache>
                <c:ptCount val="1"/>
                <c:pt idx="0">
                  <c:v>24-36 mos</c:v>
                </c:pt>
              </c:strCache>
            </c:strRef>
          </c:tx>
          <c:spPr>
            <a:solidFill>
              <a:schemeClr val="accent2"/>
            </a:solidFill>
          </c:spPr>
          <c:cat>
            <c:numRef>
              <c:f>Sheet1!$A$2</c:f>
              <c:numCache>
                <c:formatCode>General</c:formatCode>
                <c:ptCount val="1"/>
                <c:pt idx="0">
                  <c:v>2015</c:v>
                </c:pt>
              </c:numCache>
            </c:numRef>
          </c:cat>
          <c:val>
            <c:numRef>
              <c:f>Sheet1!$D$2</c:f>
              <c:numCache>
                <c:formatCode>0%</c:formatCode>
                <c:ptCount val="1"/>
                <c:pt idx="0">
                  <c:v>0.114158305462653</c:v>
                </c:pt>
              </c:numCache>
            </c:numRef>
          </c:val>
        </c:ser>
        <c:ser>
          <c:idx val="3"/>
          <c:order val="3"/>
          <c:tx>
            <c:strRef>
              <c:f>Sheet1!$E$1</c:f>
              <c:strCache>
                <c:ptCount val="1"/>
                <c:pt idx="0">
                  <c:v>36-48-mos</c:v>
                </c:pt>
              </c:strCache>
            </c:strRef>
          </c:tx>
          <c:spPr>
            <a:solidFill>
              <a:schemeClr val="accent2">
                <a:lumMod val="60000"/>
                <a:lumOff val="40000"/>
              </a:schemeClr>
            </a:solidFill>
          </c:spPr>
          <c:cat>
            <c:numRef>
              <c:f>Sheet1!$A$2</c:f>
              <c:numCache>
                <c:formatCode>General</c:formatCode>
                <c:ptCount val="1"/>
                <c:pt idx="0">
                  <c:v>2015</c:v>
                </c:pt>
              </c:numCache>
            </c:numRef>
          </c:cat>
          <c:val>
            <c:numRef>
              <c:f>Sheet1!$E$2</c:f>
              <c:numCache>
                <c:formatCode>0%</c:formatCode>
                <c:ptCount val="1"/>
                <c:pt idx="0">
                  <c:v>6.0423634336677814E-2</c:v>
                </c:pt>
              </c:numCache>
            </c:numRef>
          </c:val>
        </c:ser>
        <c:ser>
          <c:idx val="4"/>
          <c:order val="4"/>
          <c:tx>
            <c:strRef>
              <c:f>Sheet1!$F$1</c:f>
              <c:strCache>
                <c:ptCount val="1"/>
                <c:pt idx="0">
                  <c:v>48-60 mos</c:v>
                </c:pt>
              </c:strCache>
            </c:strRef>
          </c:tx>
          <c:spPr>
            <a:solidFill>
              <a:schemeClr val="accent2">
                <a:lumMod val="40000"/>
                <a:lumOff val="60000"/>
              </a:schemeClr>
            </a:solidFill>
          </c:spPr>
          <c:cat>
            <c:numRef>
              <c:f>Sheet1!$A$2</c:f>
              <c:numCache>
                <c:formatCode>General</c:formatCode>
                <c:ptCount val="1"/>
                <c:pt idx="0">
                  <c:v>2015</c:v>
                </c:pt>
              </c:numCache>
            </c:numRef>
          </c:cat>
          <c:val>
            <c:numRef>
              <c:f>Sheet1!$F$2</c:f>
              <c:numCache>
                <c:formatCode>0%</c:formatCode>
                <c:ptCount val="1"/>
                <c:pt idx="0">
                  <c:v>3.0100334448160505E-2</c:v>
                </c:pt>
              </c:numCache>
            </c:numRef>
          </c:val>
        </c:ser>
        <c:ser>
          <c:idx val="5"/>
          <c:order val="5"/>
          <c:tx>
            <c:strRef>
              <c:f>Sheet1!$G$1</c:f>
              <c:strCache>
                <c:ptCount val="1"/>
                <c:pt idx="0">
                  <c:v>60 + mos</c:v>
                </c:pt>
              </c:strCache>
            </c:strRef>
          </c:tx>
          <c:spPr>
            <a:solidFill>
              <a:schemeClr val="accent2">
                <a:lumMod val="20000"/>
                <a:lumOff val="80000"/>
              </a:schemeClr>
            </a:solidFill>
          </c:spPr>
          <c:cat>
            <c:numRef>
              <c:f>Sheet1!$A$2</c:f>
              <c:numCache>
                <c:formatCode>General</c:formatCode>
                <c:ptCount val="1"/>
                <c:pt idx="0">
                  <c:v>2015</c:v>
                </c:pt>
              </c:numCache>
            </c:numRef>
          </c:cat>
          <c:val>
            <c:numRef>
              <c:f>Sheet1!$G$2</c:f>
              <c:numCache>
                <c:formatCode>0%</c:formatCode>
                <c:ptCount val="1"/>
                <c:pt idx="0">
                  <c:v>3.8127090301003301E-2</c:v>
                </c:pt>
              </c:numCache>
            </c:numRef>
          </c:val>
        </c:ser>
        <c:dLbls/>
        <c:axId val="55791616"/>
        <c:axId val="55793152"/>
      </c:barChart>
      <c:catAx>
        <c:axId val="55791616"/>
        <c:scaling>
          <c:orientation val="minMax"/>
        </c:scaling>
        <c:delete val="1"/>
        <c:axPos val="b"/>
        <c:numFmt formatCode="General" sourceLinked="1"/>
        <c:tickLblPos val="none"/>
        <c:crossAx val="55793152"/>
        <c:crosses val="autoZero"/>
        <c:auto val="1"/>
        <c:lblAlgn val="ctr"/>
        <c:lblOffset val="100"/>
      </c:catAx>
      <c:valAx>
        <c:axId val="55793152"/>
        <c:scaling>
          <c:orientation val="minMax"/>
          <c:max val="0.5"/>
        </c:scaling>
        <c:axPos val="l"/>
        <c:majorGridlines>
          <c:spPr>
            <a:ln>
              <a:noFill/>
            </a:ln>
          </c:spPr>
        </c:majorGridlines>
        <c:numFmt formatCode="0%" sourceLinked="1"/>
        <c:tickLblPos val="nextTo"/>
        <c:txPr>
          <a:bodyPr/>
          <a:lstStyle/>
          <a:p>
            <a:pPr>
              <a:defRPr sz="1400"/>
            </a:pPr>
            <a:endParaRPr lang="en-US"/>
          </a:p>
        </c:txPr>
        <c:crossAx val="55791616"/>
        <c:crosses val="autoZero"/>
        <c:crossBetween val="between"/>
        <c:majorUnit val="0.1"/>
      </c:valAx>
    </c:plotArea>
    <c:legend>
      <c:legendPos val="b"/>
      <c:layout>
        <c:manualLayout>
          <c:xMode val="edge"/>
          <c:yMode val="edge"/>
          <c:x val="0.12551952354046003"/>
          <c:y val="0.73467796666848217"/>
          <c:w val="0.87148121657541222"/>
          <c:h val="0.16831374877234603"/>
        </c:manualLayout>
      </c:layout>
      <c:txPr>
        <a:bodyPr/>
        <a:lstStyle/>
        <a:p>
          <a:pPr>
            <a:defRPr sz="1400"/>
          </a:pPr>
          <a:endParaRPr lang="en-US"/>
        </a:p>
      </c:txPr>
    </c:legend>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AvgLOS</c:v>
                </c:pt>
              </c:strCache>
            </c:strRef>
          </c:tx>
          <c:spPr>
            <a:solidFill>
              <a:schemeClr val="accent6"/>
            </a:solidFill>
          </c:spPr>
          <c:dLbls>
            <c:txPr>
              <a:bodyPr/>
              <a:lstStyle/>
              <a:p>
                <a:pPr>
                  <a:defRPr sz="1600"/>
                </a:pPr>
                <a:endParaRPr lang="en-US"/>
              </a:p>
            </c:txPr>
            <c:showVal val="1"/>
          </c:dLbls>
          <c:cat>
            <c:strRef>
              <c:f>Sheet1!$A$2:$A$3</c:f>
              <c:strCache>
                <c:ptCount val="2"/>
                <c:pt idx="0">
                  <c:v>FY2009</c:v>
                </c:pt>
                <c:pt idx="1">
                  <c:v>FY2015</c:v>
                </c:pt>
              </c:strCache>
            </c:strRef>
          </c:cat>
          <c:val>
            <c:numRef>
              <c:f>Sheet1!$B$2:$B$3</c:f>
              <c:numCache>
                <c:formatCode>General</c:formatCode>
                <c:ptCount val="2"/>
                <c:pt idx="0">
                  <c:v>41</c:v>
                </c:pt>
                <c:pt idx="1">
                  <c:v>50</c:v>
                </c:pt>
              </c:numCache>
            </c:numRef>
          </c:val>
        </c:ser>
        <c:dLbls/>
        <c:axId val="55836672"/>
        <c:axId val="55838208"/>
      </c:barChart>
      <c:catAx>
        <c:axId val="55836672"/>
        <c:scaling>
          <c:orientation val="minMax"/>
        </c:scaling>
        <c:axPos val="b"/>
        <c:tickLblPos val="nextTo"/>
        <c:txPr>
          <a:bodyPr/>
          <a:lstStyle/>
          <a:p>
            <a:pPr>
              <a:defRPr sz="1400" b="1"/>
            </a:pPr>
            <a:endParaRPr lang="en-US"/>
          </a:p>
        </c:txPr>
        <c:crossAx val="55838208"/>
        <c:crosses val="autoZero"/>
        <c:auto val="1"/>
        <c:lblAlgn val="ctr"/>
        <c:lblOffset val="100"/>
      </c:catAx>
      <c:valAx>
        <c:axId val="55838208"/>
        <c:scaling>
          <c:orientation val="minMax"/>
        </c:scaling>
        <c:axPos val="l"/>
        <c:majorGridlines>
          <c:spPr>
            <a:ln>
              <a:noFill/>
            </a:ln>
          </c:spPr>
        </c:majorGridlines>
        <c:numFmt formatCode="General" sourceLinked="1"/>
        <c:tickLblPos val="nextTo"/>
        <c:txPr>
          <a:bodyPr/>
          <a:lstStyle/>
          <a:p>
            <a:pPr>
              <a:defRPr sz="1400"/>
            </a:pPr>
            <a:endParaRPr lang="en-US"/>
          </a:p>
        </c:txPr>
        <c:crossAx val="55836672"/>
        <c:crosses val="autoZero"/>
        <c:crossBetween val="between"/>
      </c:valAx>
    </c:plotArea>
    <c:plotVisOnly val="1"/>
    <c:dispBlanksAs val="gap"/>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AvgLOS</c:v>
                </c:pt>
              </c:strCache>
            </c:strRef>
          </c:tx>
          <c:spPr>
            <a:solidFill>
              <a:schemeClr val="accent2"/>
            </a:solidFill>
          </c:spPr>
          <c:dLbls>
            <c:numFmt formatCode="#,##0" sourceLinked="0"/>
            <c:txPr>
              <a:bodyPr/>
              <a:lstStyle/>
              <a:p>
                <a:pPr>
                  <a:defRPr sz="1600"/>
                </a:pPr>
                <a:endParaRPr lang="en-US"/>
              </a:p>
            </c:txPr>
            <c:showVal val="1"/>
          </c:dLbls>
          <c:cat>
            <c:strRef>
              <c:f>Sheet1!$A$2:$A$3</c:f>
              <c:strCache>
                <c:ptCount val="2"/>
                <c:pt idx="0">
                  <c:v>FY2009</c:v>
                </c:pt>
                <c:pt idx="1">
                  <c:v>FY2015</c:v>
                </c:pt>
              </c:strCache>
            </c:strRef>
          </c:cat>
          <c:val>
            <c:numRef>
              <c:f>Sheet1!$B$2:$B$3</c:f>
              <c:numCache>
                <c:formatCode>General</c:formatCode>
                <c:ptCount val="2"/>
                <c:pt idx="0">
                  <c:v>28.7</c:v>
                </c:pt>
                <c:pt idx="1">
                  <c:v>39.4</c:v>
                </c:pt>
              </c:numCache>
            </c:numRef>
          </c:val>
        </c:ser>
        <c:dLbls/>
        <c:axId val="55875840"/>
        <c:axId val="55877632"/>
      </c:barChart>
      <c:catAx>
        <c:axId val="55875840"/>
        <c:scaling>
          <c:orientation val="minMax"/>
        </c:scaling>
        <c:axPos val="b"/>
        <c:tickLblPos val="nextTo"/>
        <c:txPr>
          <a:bodyPr/>
          <a:lstStyle/>
          <a:p>
            <a:pPr>
              <a:defRPr sz="1400" b="1"/>
            </a:pPr>
            <a:endParaRPr lang="en-US"/>
          </a:p>
        </c:txPr>
        <c:crossAx val="55877632"/>
        <c:crosses val="autoZero"/>
        <c:auto val="1"/>
        <c:lblAlgn val="ctr"/>
        <c:lblOffset val="100"/>
      </c:catAx>
      <c:valAx>
        <c:axId val="55877632"/>
        <c:scaling>
          <c:orientation val="minMax"/>
          <c:max val="60"/>
        </c:scaling>
        <c:axPos val="l"/>
        <c:majorGridlines>
          <c:spPr>
            <a:ln>
              <a:noFill/>
            </a:ln>
          </c:spPr>
        </c:majorGridlines>
        <c:numFmt formatCode="General" sourceLinked="1"/>
        <c:tickLblPos val="nextTo"/>
        <c:txPr>
          <a:bodyPr/>
          <a:lstStyle/>
          <a:p>
            <a:pPr>
              <a:defRPr sz="1400"/>
            </a:pPr>
            <a:endParaRPr lang="en-US"/>
          </a:p>
        </c:txPr>
        <c:crossAx val="55875840"/>
        <c:crosses val="autoZero"/>
        <c:crossBetween val="between"/>
        <c:majorUnit val="10"/>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079166666666672E-2"/>
          <c:y val="3.5798867243576907E-2"/>
          <c:w val="0.8956172900262469"/>
          <c:h val="0.80460468410326202"/>
        </c:manualLayout>
      </c:layout>
      <c:lineChart>
        <c:grouping val="standard"/>
        <c:ser>
          <c:idx val="0"/>
          <c:order val="0"/>
          <c:tx>
            <c:strRef>
              <c:f>Sheet1!$B$1</c:f>
              <c:strCache>
                <c:ptCount val="1"/>
                <c:pt idx="0">
                  <c:v>Fel</c:v>
                </c:pt>
              </c:strCache>
            </c:strRef>
          </c:tx>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Sheet1!$B$2:$B$38</c:f>
            </c:numRef>
          </c:val>
        </c:ser>
        <c:ser>
          <c:idx val="1"/>
          <c:order val="1"/>
          <c:tx>
            <c:strRef>
              <c:f>Sheet1!$C$1</c:f>
              <c:strCache>
                <c:ptCount val="1"/>
                <c:pt idx="0">
                  <c:v>Misd</c:v>
                </c:pt>
              </c:strCache>
            </c:strRef>
          </c:tx>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Sheet1!$C$2:$C$38</c:f>
            </c:numRef>
          </c:val>
        </c:ser>
        <c:ser>
          <c:idx val="2"/>
          <c:order val="2"/>
          <c:tx>
            <c:strRef>
              <c:f>Sheet1!$D$1</c:f>
              <c:strCache>
                <c:ptCount val="1"/>
                <c:pt idx="0">
                  <c:v>Tot</c:v>
                </c:pt>
              </c:strCache>
            </c:strRef>
          </c:tx>
          <c:spPr>
            <a:ln>
              <a:solidFill>
                <a:srgbClr val="C00000"/>
              </a:solidFill>
            </a:ln>
          </c:spPr>
          <c:marker>
            <c:symbol val="none"/>
          </c:marker>
          <c:dLbls>
            <c:dLbl>
              <c:idx val="1"/>
              <c:layout>
                <c:manualLayout>
                  <c:x val="-2.0833333333333303E-3"/>
                  <c:y val="2.7924233419326806E-2"/>
                </c:manualLayout>
              </c:layout>
              <c:showVal val="1"/>
            </c:dLbl>
            <c:dLbl>
              <c:idx val="4"/>
              <c:layout>
                <c:manualLayout>
                  <c:x val="-4.3749999999999997E-2"/>
                  <c:y val="-3.6301503445124804E-2"/>
                </c:manualLayout>
              </c:layout>
              <c:showVal val="1"/>
            </c:dLbl>
            <c:dLbl>
              <c:idx val="34"/>
              <c:layout>
                <c:manualLayout>
                  <c:x val="-4.5833333333333316E-2"/>
                  <c:y val="3.0716656761259398E-2"/>
                </c:manualLayout>
              </c:layout>
              <c:showVal val="1"/>
            </c:dLbl>
            <c:delete val="1"/>
            <c:numFmt formatCode="0.0%" sourceLinked="0"/>
            <c:spPr>
              <a:solidFill>
                <a:schemeClr val="bg1"/>
              </a:solidFill>
            </c:spPr>
            <c:txPr>
              <a:bodyPr/>
              <a:lstStyle/>
              <a:p>
                <a:pPr>
                  <a:defRPr sz="1400" b="1" i="0"/>
                </a:pPr>
                <a:endParaRPr lang="en-US"/>
              </a:p>
            </c:txPr>
          </c:dLbls>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Sheet1!$D$2:$D$38</c:f>
              <c:numCache>
                <c:formatCode>0%</c:formatCode>
                <c:ptCount val="37"/>
                <c:pt idx="0">
                  <c:v>0</c:v>
                </c:pt>
                <c:pt idx="1">
                  <c:v>2.6292201971915206E-2</c:v>
                </c:pt>
                <c:pt idx="2">
                  <c:v>2.6590976994323307E-2</c:v>
                </c:pt>
                <c:pt idx="3">
                  <c:v>2.86824021511802E-2</c:v>
                </c:pt>
                <c:pt idx="4">
                  <c:v>3.3462802509710204E-2</c:v>
                </c:pt>
                <c:pt idx="5">
                  <c:v>3.0773827308037002E-2</c:v>
                </c:pt>
                <c:pt idx="6">
                  <c:v>2.9429339707200502E-2</c:v>
                </c:pt>
                <c:pt idx="7">
                  <c:v>2.5844039438303004E-2</c:v>
                </c:pt>
                <c:pt idx="8">
                  <c:v>2.7487302061547706E-2</c:v>
                </c:pt>
                <c:pt idx="9">
                  <c:v>2.5694651927098897E-2</c:v>
                </c:pt>
                <c:pt idx="10">
                  <c:v>2.2706901703017601E-2</c:v>
                </c:pt>
                <c:pt idx="11">
                  <c:v>2.3304451747833889E-2</c:v>
                </c:pt>
                <c:pt idx="12">
                  <c:v>2.0615476546160704E-2</c:v>
                </c:pt>
                <c:pt idx="13">
                  <c:v>1.5984463698834803E-2</c:v>
                </c:pt>
                <c:pt idx="14">
                  <c:v>2.0017926501344499E-2</c:v>
                </c:pt>
                <c:pt idx="15">
                  <c:v>1.6731401254855106E-2</c:v>
                </c:pt>
                <c:pt idx="16">
                  <c:v>1.2697938452345398E-2</c:v>
                </c:pt>
                <c:pt idx="17">
                  <c:v>1.49387511204063E-2</c:v>
                </c:pt>
                <c:pt idx="18">
                  <c:v>1.28473259635494E-2</c:v>
                </c:pt>
                <c:pt idx="19">
                  <c:v>1.4191813564385999E-2</c:v>
                </c:pt>
                <c:pt idx="20">
                  <c:v>1.0755900806692599E-2</c:v>
                </c:pt>
                <c:pt idx="21">
                  <c:v>1.2399163429937301E-2</c:v>
                </c:pt>
                <c:pt idx="22">
                  <c:v>9.4114132058559924E-3</c:v>
                </c:pt>
                <c:pt idx="23">
                  <c:v>1.0606513295488503E-2</c:v>
                </c:pt>
                <c:pt idx="24">
                  <c:v>9.1126381834478621E-3</c:v>
                </c:pt>
                <c:pt idx="25">
                  <c:v>8.0669256050194208E-3</c:v>
                </c:pt>
                <c:pt idx="26">
                  <c:v>1.0307738273080401E-2</c:v>
                </c:pt>
                <c:pt idx="27">
                  <c:v>7.6187630714072314E-3</c:v>
                </c:pt>
                <c:pt idx="28">
                  <c:v>9.1126381834478621E-3</c:v>
                </c:pt>
                <c:pt idx="29">
                  <c:v>8.3657006274275528E-3</c:v>
                </c:pt>
                <c:pt idx="30">
                  <c:v>6.8718255153869109E-3</c:v>
                </c:pt>
                <c:pt idx="31">
                  <c:v>7.3199880489991003E-3</c:v>
                </c:pt>
                <c:pt idx="32">
                  <c:v>8.5150881386316137E-3</c:v>
                </c:pt>
                <c:pt idx="33">
                  <c:v>6.1248879593665886E-3</c:v>
                </c:pt>
                <c:pt idx="34">
                  <c:v>4.3322378249178407E-3</c:v>
                </c:pt>
                <c:pt idx="35">
                  <c:v>6.1248879593665886E-3</c:v>
                </c:pt>
                <c:pt idx="36">
                  <c:v>5.8261129369584696E-3</c:v>
                </c:pt>
              </c:numCache>
            </c:numRef>
          </c:val>
        </c:ser>
        <c:dLbls/>
        <c:marker val="1"/>
        <c:axId val="44649088"/>
        <c:axId val="44654976"/>
      </c:lineChart>
      <c:catAx>
        <c:axId val="44649088"/>
        <c:scaling>
          <c:orientation val="minMax"/>
        </c:scaling>
        <c:axPos val="b"/>
        <c:numFmt formatCode="General" sourceLinked="1"/>
        <c:tickLblPos val="nextTo"/>
        <c:txPr>
          <a:bodyPr/>
          <a:lstStyle/>
          <a:p>
            <a:pPr>
              <a:defRPr sz="1200"/>
            </a:pPr>
            <a:endParaRPr lang="en-US"/>
          </a:p>
        </c:txPr>
        <c:crossAx val="44654976"/>
        <c:crosses val="autoZero"/>
        <c:auto val="1"/>
        <c:lblAlgn val="ctr"/>
        <c:lblOffset val="100"/>
      </c:catAx>
      <c:valAx>
        <c:axId val="44654976"/>
        <c:scaling>
          <c:orientation val="minMax"/>
          <c:max val="5.0000000000000017E-2"/>
        </c:scaling>
        <c:axPos val="l"/>
        <c:majorGridlines>
          <c:spPr>
            <a:ln>
              <a:noFill/>
            </a:ln>
          </c:spPr>
        </c:majorGridlines>
        <c:numFmt formatCode="0%" sourceLinked="1"/>
        <c:tickLblPos val="nextTo"/>
        <c:txPr>
          <a:bodyPr/>
          <a:lstStyle/>
          <a:p>
            <a:pPr>
              <a:defRPr sz="1400" b="1"/>
            </a:pPr>
            <a:endParaRPr lang="en-US"/>
          </a:p>
        </c:txPr>
        <c:crossAx val="44649088"/>
        <c:crosses val="autoZero"/>
        <c:crossBetween val="between"/>
      </c:valAx>
    </c:plotArea>
    <c:plotVisOnly val="1"/>
    <c:dispBlanksAs val="gap"/>
  </c:chart>
  <c:spPr>
    <a:solidFill>
      <a:schemeClr val="bg2"/>
    </a:solidFill>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079166666666672E-2"/>
          <c:y val="3.5798867243576907E-2"/>
          <c:w val="0.8956172900262469"/>
          <c:h val="0.85118587232255516"/>
        </c:manualLayout>
      </c:layout>
      <c:lineChart>
        <c:grouping val="standard"/>
        <c:ser>
          <c:idx val="0"/>
          <c:order val="0"/>
          <c:tx>
            <c:strRef>
              <c:f>Sheet1!$B$1</c:f>
              <c:strCache>
                <c:ptCount val="1"/>
                <c:pt idx="0">
                  <c:v>Probation</c:v>
                </c:pt>
              </c:strCache>
            </c:strRef>
          </c:tx>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Sheet1!$B$2:$B$38</c:f>
              <c:numCache>
                <c:formatCode>0%</c:formatCode>
                <c:ptCount val="37"/>
                <c:pt idx="0">
                  <c:v>0</c:v>
                </c:pt>
                <c:pt idx="1">
                  <c:v>3.4598750600672697E-2</c:v>
                </c:pt>
                <c:pt idx="2">
                  <c:v>2.9192695819317598E-2</c:v>
                </c:pt>
                <c:pt idx="3">
                  <c:v>2.4267179240749601E-2</c:v>
                </c:pt>
                <c:pt idx="4">
                  <c:v>2.5228255646323902E-2</c:v>
                </c:pt>
                <c:pt idx="5">
                  <c:v>2.1984622777510805E-2</c:v>
                </c:pt>
                <c:pt idx="6">
                  <c:v>2.2465160980297903E-2</c:v>
                </c:pt>
                <c:pt idx="7">
                  <c:v>1.9221528111484903E-2</c:v>
                </c:pt>
                <c:pt idx="8">
                  <c:v>2.0302739067755898E-2</c:v>
                </c:pt>
                <c:pt idx="9">
                  <c:v>1.8260451705910605E-2</c:v>
                </c:pt>
                <c:pt idx="10">
                  <c:v>1.6578567996155702E-2</c:v>
                </c:pt>
                <c:pt idx="11">
                  <c:v>1.3334935127342599E-2</c:v>
                </c:pt>
                <c:pt idx="12">
                  <c:v>1.53772224891879E-2</c:v>
                </c:pt>
                <c:pt idx="13">
                  <c:v>1.5977895242671805E-2</c:v>
                </c:pt>
                <c:pt idx="14">
                  <c:v>1.2373858721768402E-2</c:v>
                </c:pt>
                <c:pt idx="15">
                  <c:v>1.1653051417587705E-2</c:v>
                </c:pt>
                <c:pt idx="16">
                  <c:v>9.9711677078327694E-3</c:v>
                </c:pt>
                <c:pt idx="17">
                  <c:v>9.6107640557424323E-3</c:v>
                </c:pt>
                <c:pt idx="18">
                  <c:v>1.0451705910619901E-2</c:v>
                </c:pt>
                <c:pt idx="19">
                  <c:v>9.7308986064392096E-3</c:v>
                </c:pt>
                <c:pt idx="20">
                  <c:v>9.8510331571359938E-3</c:v>
                </c:pt>
                <c:pt idx="21">
                  <c:v>8.169149447381072E-3</c:v>
                </c:pt>
                <c:pt idx="22">
                  <c:v>9.2503604036520901E-3</c:v>
                </c:pt>
                <c:pt idx="23">
                  <c:v>8.6496876501681915E-3</c:v>
                </c:pt>
                <c:pt idx="24">
                  <c:v>7.6886112445939507E-3</c:v>
                </c:pt>
                <c:pt idx="25">
                  <c:v>8.5295530994714125E-3</c:v>
                </c:pt>
                <c:pt idx="26">
                  <c:v>8.169149447381072E-3</c:v>
                </c:pt>
                <c:pt idx="27">
                  <c:v>7.2080730418068208E-3</c:v>
                </c:pt>
                <c:pt idx="28">
                  <c:v>8.049014896684293E-3</c:v>
                </c:pt>
                <c:pt idx="29">
                  <c:v>7.2080730418068208E-3</c:v>
                </c:pt>
                <c:pt idx="30">
                  <c:v>8.289283998077851E-3</c:v>
                </c:pt>
                <c:pt idx="31">
                  <c:v>6.3671311869293598E-3</c:v>
                </c:pt>
                <c:pt idx="32">
                  <c:v>5.886592984142242E-3</c:v>
                </c:pt>
                <c:pt idx="33">
                  <c:v>7.3282075925036015E-3</c:v>
                </c:pt>
                <c:pt idx="34">
                  <c:v>4.6852474771744406E-3</c:v>
                </c:pt>
                <c:pt idx="35">
                  <c:v>5.1657856799615593E-3</c:v>
                </c:pt>
                <c:pt idx="36">
                  <c:v>6.1268620855358018E-3</c:v>
                </c:pt>
              </c:numCache>
            </c:numRef>
          </c:val>
        </c:ser>
        <c:ser>
          <c:idx val="1"/>
          <c:order val="1"/>
          <c:tx>
            <c:strRef>
              <c:f>Sheet1!$C$1</c:f>
              <c:strCache>
                <c:ptCount val="1"/>
                <c:pt idx="0">
                  <c:v>Prison</c:v>
                </c:pt>
              </c:strCache>
            </c:strRef>
          </c:tx>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Sheet1!$C$2:$C$38</c:f>
              <c:numCache>
                <c:formatCode>0%</c:formatCode>
                <c:ptCount val="37"/>
                <c:pt idx="0">
                  <c:v>0</c:v>
                </c:pt>
                <c:pt idx="1">
                  <c:v>2.6292201971915206E-2</c:v>
                </c:pt>
                <c:pt idx="2">
                  <c:v>2.6590976994323307E-2</c:v>
                </c:pt>
                <c:pt idx="3">
                  <c:v>2.86824021511802E-2</c:v>
                </c:pt>
                <c:pt idx="4">
                  <c:v>3.3462802509710204E-2</c:v>
                </c:pt>
                <c:pt idx="5">
                  <c:v>3.0773827308037002E-2</c:v>
                </c:pt>
                <c:pt idx="6">
                  <c:v>2.9429339707200502E-2</c:v>
                </c:pt>
                <c:pt idx="7">
                  <c:v>2.5844039438303004E-2</c:v>
                </c:pt>
                <c:pt idx="8">
                  <c:v>2.7487302061547706E-2</c:v>
                </c:pt>
                <c:pt idx="9">
                  <c:v>2.5694651927098897E-2</c:v>
                </c:pt>
                <c:pt idx="10">
                  <c:v>2.2706901703017601E-2</c:v>
                </c:pt>
                <c:pt idx="11">
                  <c:v>2.3304451747833889E-2</c:v>
                </c:pt>
                <c:pt idx="12">
                  <c:v>2.0615476546160704E-2</c:v>
                </c:pt>
                <c:pt idx="13">
                  <c:v>1.5984463698834803E-2</c:v>
                </c:pt>
                <c:pt idx="14">
                  <c:v>2.0017926501344499E-2</c:v>
                </c:pt>
                <c:pt idx="15">
                  <c:v>1.6731401254855106E-2</c:v>
                </c:pt>
                <c:pt idx="16">
                  <c:v>1.2697938452345398E-2</c:v>
                </c:pt>
                <c:pt idx="17">
                  <c:v>1.49387511204063E-2</c:v>
                </c:pt>
                <c:pt idx="18">
                  <c:v>1.28473259635494E-2</c:v>
                </c:pt>
                <c:pt idx="19">
                  <c:v>1.4191813564385999E-2</c:v>
                </c:pt>
                <c:pt idx="20">
                  <c:v>1.0755900806692599E-2</c:v>
                </c:pt>
                <c:pt idx="21">
                  <c:v>1.2399163429937301E-2</c:v>
                </c:pt>
                <c:pt idx="22">
                  <c:v>9.4114132058559924E-3</c:v>
                </c:pt>
                <c:pt idx="23">
                  <c:v>1.0606513295488503E-2</c:v>
                </c:pt>
                <c:pt idx="24">
                  <c:v>9.1126381834478621E-3</c:v>
                </c:pt>
                <c:pt idx="25">
                  <c:v>8.0669256050194208E-3</c:v>
                </c:pt>
                <c:pt idx="26">
                  <c:v>1.0307738273080401E-2</c:v>
                </c:pt>
                <c:pt idx="27">
                  <c:v>7.6187630714072314E-3</c:v>
                </c:pt>
                <c:pt idx="28">
                  <c:v>9.1126381834478621E-3</c:v>
                </c:pt>
                <c:pt idx="29">
                  <c:v>8.3657006274275528E-3</c:v>
                </c:pt>
                <c:pt idx="30">
                  <c:v>6.8718255153869109E-3</c:v>
                </c:pt>
                <c:pt idx="31">
                  <c:v>7.3199880489991003E-3</c:v>
                </c:pt>
                <c:pt idx="32">
                  <c:v>8.5150881386316137E-3</c:v>
                </c:pt>
                <c:pt idx="33">
                  <c:v>6.1248879593665886E-3</c:v>
                </c:pt>
                <c:pt idx="34">
                  <c:v>4.3322378249178407E-3</c:v>
                </c:pt>
                <c:pt idx="35">
                  <c:v>6.1248879593665886E-3</c:v>
                </c:pt>
                <c:pt idx="36">
                  <c:v>5.8261129369584696E-3</c:v>
                </c:pt>
              </c:numCache>
            </c:numRef>
          </c:val>
        </c:ser>
        <c:dLbls/>
        <c:marker val="1"/>
        <c:axId val="45181184"/>
        <c:axId val="45195264"/>
      </c:lineChart>
      <c:catAx>
        <c:axId val="45181184"/>
        <c:scaling>
          <c:orientation val="minMax"/>
        </c:scaling>
        <c:axPos val="b"/>
        <c:numFmt formatCode="General" sourceLinked="1"/>
        <c:tickLblPos val="nextTo"/>
        <c:txPr>
          <a:bodyPr/>
          <a:lstStyle/>
          <a:p>
            <a:pPr>
              <a:defRPr sz="1100"/>
            </a:pPr>
            <a:endParaRPr lang="en-US"/>
          </a:p>
        </c:txPr>
        <c:crossAx val="45195264"/>
        <c:crosses val="autoZero"/>
        <c:auto val="1"/>
        <c:lblAlgn val="ctr"/>
        <c:lblOffset val="100"/>
      </c:catAx>
      <c:valAx>
        <c:axId val="45195264"/>
        <c:scaling>
          <c:orientation val="minMax"/>
          <c:max val="5.0000000000000017E-2"/>
        </c:scaling>
        <c:axPos val="l"/>
        <c:majorGridlines>
          <c:spPr>
            <a:ln>
              <a:noFill/>
            </a:ln>
          </c:spPr>
        </c:majorGridlines>
        <c:numFmt formatCode="0%" sourceLinked="1"/>
        <c:tickLblPos val="nextTo"/>
        <c:txPr>
          <a:bodyPr/>
          <a:lstStyle/>
          <a:p>
            <a:pPr>
              <a:defRPr sz="1200" b="1"/>
            </a:pPr>
            <a:endParaRPr lang="en-US"/>
          </a:p>
        </c:txPr>
        <c:crossAx val="45181184"/>
        <c:crosses val="autoZero"/>
        <c:crossBetween val="between"/>
      </c:valAx>
    </c:plotArea>
    <c:legend>
      <c:legendPos val="r"/>
      <c:layout>
        <c:manualLayout>
          <c:xMode val="edge"/>
          <c:yMode val="edge"/>
          <c:x val="0.418739501312336"/>
          <c:y val="0.24893618565085804"/>
          <c:w val="0.24376049868766406"/>
          <c:h val="0.17541387781630702"/>
        </c:manualLayout>
      </c:layout>
      <c:overlay val="1"/>
      <c:spPr>
        <a:solidFill>
          <a:schemeClr val="bg1"/>
        </a:solidFill>
      </c:spPr>
      <c:txPr>
        <a:bodyPr/>
        <a:lstStyle/>
        <a:p>
          <a:pPr>
            <a:defRPr sz="1400" b="1"/>
          </a:pPr>
          <a:endParaRPr lang="en-US"/>
        </a:p>
      </c:txPr>
    </c:legend>
    <c:plotVisOnly val="1"/>
    <c:dispBlanksAs val="gap"/>
  </c:chart>
  <c:spPr>
    <a:solidFill>
      <a:schemeClr val="bg2"/>
    </a:solidFill>
  </c:spPr>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TotAdms</c:v>
                </c:pt>
              </c:strCache>
            </c:strRef>
          </c:tx>
          <c:dLbls>
            <c:dLbl>
              <c:idx val="0"/>
              <c:showVal val="1"/>
            </c:dLbl>
            <c:dLbl>
              <c:idx val="3"/>
              <c:showVal val="1"/>
            </c:dLbl>
            <c:dLbl>
              <c:idx val="5"/>
              <c:showVal val="1"/>
            </c:dLbl>
            <c:dLbl>
              <c:idx val="6"/>
              <c:showVal val="1"/>
            </c:dLbl>
            <c:delete val="1"/>
            <c:txPr>
              <a:bodyPr/>
              <a:lstStyle/>
              <a:p>
                <a:pPr>
                  <a:defRPr sz="1400" b="0"/>
                </a:pPr>
                <a:endParaRPr lang="en-US"/>
              </a:p>
            </c:txPr>
          </c:dLbls>
          <c:cat>
            <c:strRef>
              <c:f>Sheet1!$A$2:$A$8</c:f>
              <c:strCache>
                <c:ptCount val="7"/>
                <c:pt idx="0">
                  <c:v>FY2009</c:v>
                </c:pt>
                <c:pt idx="1">
                  <c:v>FY2010</c:v>
                </c:pt>
                <c:pt idx="2">
                  <c:v>FY2011</c:v>
                </c:pt>
                <c:pt idx="3">
                  <c:v>FY2012</c:v>
                </c:pt>
                <c:pt idx="4">
                  <c:v>FY2013</c:v>
                </c:pt>
                <c:pt idx="5">
                  <c:v>FY2014</c:v>
                </c:pt>
                <c:pt idx="6">
                  <c:v>FY2015</c:v>
                </c:pt>
              </c:strCache>
            </c:strRef>
          </c:cat>
          <c:val>
            <c:numRef>
              <c:f>Sheet1!$B$2:$B$8</c:f>
              <c:numCache>
                <c:formatCode>#,##0</c:formatCode>
                <c:ptCount val="7"/>
                <c:pt idx="0">
                  <c:v>7447</c:v>
                </c:pt>
                <c:pt idx="1">
                  <c:v>7737</c:v>
                </c:pt>
                <c:pt idx="2">
                  <c:v>7153</c:v>
                </c:pt>
                <c:pt idx="3">
                  <c:v>6168</c:v>
                </c:pt>
                <c:pt idx="4">
                  <c:v>6745</c:v>
                </c:pt>
                <c:pt idx="5">
                  <c:v>11056</c:v>
                </c:pt>
                <c:pt idx="6">
                  <c:v>10462</c:v>
                </c:pt>
              </c:numCache>
            </c:numRef>
          </c:val>
        </c:ser>
        <c:dLbls/>
        <c:axId val="46339968"/>
        <c:axId val="46341504"/>
      </c:barChart>
      <c:catAx>
        <c:axId val="46339968"/>
        <c:scaling>
          <c:orientation val="minMax"/>
        </c:scaling>
        <c:axPos val="b"/>
        <c:tickLblPos val="nextTo"/>
        <c:txPr>
          <a:bodyPr/>
          <a:lstStyle/>
          <a:p>
            <a:pPr>
              <a:defRPr sz="1200" b="1"/>
            </a:pPr>
            <a:endParaRPr lang="en-US"/>
          </a:p>
        </c:txPr>
        <c:crossAx val="46341504"/>
        <c:crosses val="autoZero"/>
        <c:auto val="1"/>
        <c:lblAlgn val="ctr"/>
        <c:lblOffset val="100"/>
      </c:catAx>
      <c:valAx>
        <c:axId val="46341504"/>
        <c:scaling>
          <c:orientation val="minMax"/>
        </c:scaling>
        <c:axPos val="l"/>
        <c:majorGridlines>
          <c:spPr>
            <a:ln>
              <a:noFill/>
            </a:ln>
          </c:spPr>
        </c:majorGridlines>
        <c:numFmt formatCode="#,##0" sourceLinked="1"/>
        <c:tickLblPos val="nextTo"/>
        <c:txPr>
          <a:bodyPr/>
          <a:lstStyle/>
          <a:p>
            <a:pPr>
              <a:defRPr sz="1400"/>
            </a:pPr>
            <a:endParaRPr lang="en-US"/>
          </a:p>
        </c:txPr>
        <c:crossAx val="46339968"/>
        <c:crosses val="autoZero"/>
        <c:crossBetween val="between"/>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stacked"/>
        <c:ser>
          <c:idx val="0"/>
          <c:order val="0"/>
          <c:tx>
            <c:strRef>
              <c:f>Sheet1!$B$1</c:f>
              <c:strCache>
                <c:ptCount val="1"/>
                <c:pt idx="0">
                  <c:v>Other</c:v>
                </c:pt>
              </c:strCache>
            </c:strRef>
          </c:tx>
          <c:spPr>
            <a:solidFill>
              <a:schemeClr val="bg1">
                <a:lumMod val="65000"/>
              </a:schemeClr>
            </a:solidFill>
          </c:spPr>
          <c:dLbls>
            <c:txPr>
              <a:bodyPr/>
              <a:lstStyle/>
              <a:p>
                <a:pPr>
                  <a:defRPr sz="1400" b="0"/>
                </a:pPr>
                <a:endParaRPr lang="en-US"/>
              </a:p>
            </c:txPr>
            <c:showVal val="1"/>
          </c:dLbls>
          <c:cat>
            <c:strRef>
              <c:f>Sheet1!$A$2:$A$3</c:f>
              <c:strCache>
                <c:ptCount val="2"/>
                <c:pt idx="0">
                  <c:v>FY2009</c:v>
                </c:pt>
                <c:pt idx="1">
                  <c:v>FY2015</c:v>
                </c:pt>
              </c:strCache>
            </c:strRef>
          </c:cat>
          <c:val>
            <c:numRef>
              <c:f>Sheet1!$B$2:$B$3</c:f>
              <c:numCache>
                <c:formatCode>#,##0</c:formatCode>
                <c:ptCount val="2"/>
                <c:pt idx="0">
                  <c:v>425</c:v>
                </c:pt>
                <c:pt idx="1">
                  <c:v>367</c:v>
                </c:pt>
              </c:numCache>
            </c:numRef>
          </c:val>
        </c:ser>
        <c:ser>
          <c:idx val="1"/>
          <c:order val="1"/>
          <c:tx>
            <c:strRef>
              <c:f>Sheet1!$C$1</c:f>
              <c:strCache>
                <c:ptCount val="1"/>
                <c:pt idx="0">
                  <c:v>NewCommit</c:v>
                </c:pt>
              </c:strCache>
            </c:strRef>
          </c:tx>
          <c:spPr>
            <a:solidFill>
              <a:schemeClr val="tx2">
                <a:lumMod val="40000"/>
                <a:lumOff val="60000"/>
              </a:schemeClr>
            </a:solidFill>
          </c:spPr>
          <c:dLbls>
            <c:txPr>
              <a:bodyPr/>
              <a:lstStyle/>
              <a:p>
                <a:pPr>
                  <a:defRPr sz="1400" b="0"/>
                </a:pPr>
                <a:endParaRPr lang="en-US"/>
              </a:p>
            </c:txPr>
            <c:showVal val="1"/>
          </c:dLbls>
          <c:cat>
            <c:strRef>
              <c:f>Sheet1!$A$2:$A$3</c:f>
              <c:strCache>
                <c:ptCount val="2"/>
                <c:pt idx="0">
                  <c:v>FY2009</c:v>
                </c:pt>
                <c:pt idx="1">
                  <c:v>FY2015</c:v>
                </c:pt>
              </c:strCache>
            </c:strRef>
          </c:cat>
          <c:val>
            <c:numRef>
              <c:f>Sheet1!$C$2:$C$3</c:f>
              <c:numCache>
                <c:formatCode>#,##0</c:formatCode>
                <c:ptCount val="2"/>
                <c:pt idx="0">
                  <c:v>2912</c:v>
                </c:pt>
                <c:pt idx="1">
                  <c:v>2616</c:v>
                </c:pt>
              </c:numCache>
            </c:numRef>
          </c:val>
        </c:ser>
        <c:ser>
          <c:idx val="2"/>
          <c:order val="2"/>
          <c:tx>
            <c:strRef>
              <c:f>Sheet1!$D$1</c:f>
              <c:strCache>
                <c:ptCount val="1"/>
                <c:pt idx="0">
                  <c:v>ProvRev</c:v>
                </c:pt>
              </c:strCache>
            </c:strRef>
          </c:tx>
          <c:spPr>
            <a:solidFill>
              <a:schemeClr val="accent6"/>
            </a:solidFill>
          </c:spPr>
          <c:dLbls>
            <c:txPr>
              <a:bodyPr/>
              <a:lstStyle/>
              <a:p>
                <a:pPr>
                  <a:defRPr sz="1400" b="0"/>
                </a:pPr>
                <a:endParaRPr lang="en-US"/>
              </a:p>
            </c:txPr>
            <c:showVal val="1"/>
          </c:dLbls>
          <c:cat>
            <c:strRef>
              <c:f>Sheet1!$A$2:$A$3</c:f>
              <c:strCache>
                <c:ptCount val="2"/>
                <c:pt idx="0">
                  <c:v>FY2009</c:v>
                </c:pt>
                <c:pt idx="1">
                  <c:v>FY2015</c:v>
                </c:pt>
              </c:strCache>
            </c:strRef>
          </c:cat>
          <c:val>
            <c:numRef>
              <c:f>Sheet1!$D$2:$D$3</c:f>
              <c:numCache>
                <c:formatCode>#,##0</c:formatCode>
                <c:ptCount val="2"/>
                <c:pt idx="0">
                  <c:v>1713</c:v>
                </c:pt>
                <c:pt idx="1">
                  <c:v>1789</c:v>
                </c:pt>
              </c:numCache>
            </c:numRef>
          </c:val>
        </c:ser>
        <c:ser>
          <c:idx val="3"/>
          <c:order val="3"/>
          <c:tx>
            <c:strRef>
              <c:f>Sheet1!$E$1</c:f>
              <c:strCache>
                <c:ptCount val="1"/>
                <c:pt idx="0">
                  <c:v>ParVio</c:v>
                </c:pt>
              </c:strCache>
            </c:strRef>
          </c:tx>
          <c:spPr>
            <a:solidFill>
              <a:schemeClr val="accent2">
                <a:lumMod val="60000"/>
                <a:lumOff val="40000"/>
              </a:schemeClr>
            </a:solidFill>
          </c:spPr>
          <c:dLbls>
            <c:txPr>
              <a:bodyPr/>
              <a:lstStyle/>
              <a:p>
                <a:pPr>
                  <a:defRPr sz="1400" b="0"/>
                </a:pPr>
                <a:endParaRPr lang="en-US"/>
              </a:p>
            </c:txPr>
            <c:showVal val="1"/>
          </c:dLbls>
          <c:cat>
            <c:strRef>
              <c:f>Sheet1!$A$2:$A$3</c:f>
              <c:strCache>
                <c:ptCount val="2"/>
                <c:pt idx="0">
                  <c:v>FY2009</c:v>
                </c:pt>
                <c:pt idx="1">
                  <c:v>FY2015</c:v>
                </c:pt>
              </c:strCache>
            </c:strRef>
          </c:cat>
          <c:val>
            <c:numRef>
              <c:f>Sheet1!$E$2:$E$3</c:f>
              <c:numCache>
                <c:formatCode>#,##0</c:formatCode>
                <c:ptCount val="2"/>
                <c:pt idx="0">
                  <c:v>2397</c:v>
                </c:pt>
                <c:pt idx="1">
                  <c:v>5690</c:v>
                </c:pt>
              </c:numCache>
            </c:numRef>
          </c:val>
        </c:ser>
        <c:dLbls/>
        <c:overlap val="100"/>
        <c:axId val="47127936"/>
        <c:axId val="47314048"/>
      </c:barChart>
      <c:catAx>
        <c:axId val="47127936"/>
        <c:scaling>
          <c:orientation val="minMax"/>
        </c:scaling>
        <c:axPos val="b"/>
        <c:tickLblPos val="nextTo"/>
        <c:txPr>
          <a:bodyPr/>
          <a:lstStyle/>
          <a:p>
            <a:pPr>
              <a:defRPr sz="1400" b="1"/>
            </a:pPr>
            <a:endParaRPr lang="en-US"/>
          </a:p>
        </c:txPr>
        <c:crossAx val="47314048"/>
        <c:crosses val="autoZero"/>
        <c:auto val="1"/>
        <c:lblAlgn val="ctr"/>
        <c:lblOffset val="100"/>
      </c:catAx>
      <c:valAx>
        <c:axId val="47314048"/>
        <c:scaling>
          <c:orientation val="minMax"/>
        </c:scaling>
        <c:axPos val="l"/>
        <c:majorGridlines>
          <c:spPr>
            <a:ln>
              <a:noFill/>
            </a:ln>
          </c:spPr>
        </c:majorGridlines>
        <c:numFmt formatCode="#,##0" sourceLinked="1"/>
        <c:tickLblPos val="nextTo"/>
        <c:txPr>
          <a:bodyPr/>
          <a:lstStyle/>
          <a:p>
            <a:pPr>
              <a:defRPr sz="1400"/>
            </a:pPr>
            <a:endParaRPr lang="en-US"/>
          </a:p>
        </c:txPr>
        <c:crossAx val="47127936"/>
        <c:crosses val="autoZero"/>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Sheet1!$B$1</c:f>
              <c:strCache>
                <c:ptCount val="1"/>
                <c:pt idx="0">
                  <c:v>Other</c:v>
                </c:pt>
              </c:strCache>
            </c:strRef>
          </c:tx>
          <c:spPr>
            <a:solidFill>
              <a:schemeClr val="bg1">
                <a:lumMod val="50000"/>
              </a:schemeClr>
            </a:solidFill>
          </c:spPr>
          <c:dLbls>
            <c:txPr>
              <a:bodyPr/>
              <a:lstStyle/>
              <a:p>
                <a:pPr>
                  <a:defRPr sz="1400" b="0"/>
                </a:pPr>
                <a:endParaRPr lang="en-US"/>
              </a:p>
            </c:txPr>
            <c:showVal val="1"/>
          </c:dLbls>
          <c:cat>
            <c:strRef>
              <c:f>Sheet1!$A$2:$A$3</c:f>
              <c:strCache>
                <c:ptCount val="2"/>
                <c:pt idx="0">
                  <c:v>FY09</c:v>
                </c:pt>
                <c:pt idx="1">
                  <c:v>FY15</c:v>
                </c:pt>
              </c:strCache>
            </c:strRef>
          </c:cat>
          <c:val>
            <c:numRef>
              <c:f>Sheet1!$B$2:$B$3</c:f>
              <c:numCache>
                <c:formatCode>General</c:formatCode>
                <c:ptCount val="2"/>
                <c:pt idx="0">
                  <c:v>322</c:v>
                </c:pt>
                <c:pt idx="1">
                  <c:v>412</c:v>
                </c:pt>
              </c:numCache>
            </c:numRef>
          </c:val>
        </c:ser>
        <c:ser>
          <c:idx val="1"/>
          <c:order val="1"/>
          <c:tx>
            <c:strRef>
              <c:f>Sheet1!$C$1</c:f>
              <c:strCache>
                <c:ptCount val="1"/>
                <c:pt idx="0">
                  <c:v>NewCommit</c:v>
                </c:pt>
              </c:strCache>
            </c:strRef>
          </c:tx>
          <c:spPr>
            <a:solidFill>
              <a:schemeClr val="tx2">
                <a:lumMod val="40000"/>
                <a:lumOff val="60000"/>
              </a:schemeClr>
            </a:solidFill>
          </c:spPr>
          <c:dLbls>
            <c:numFmt formatCode="#,##0" sourceLinked="0"/>
            <c:txPr>
              <a:bodyPr/>
              <a:lstStyle/>
              <a:p>
                <a:pPr>
                  <a:defRPr sz="1400" b="0"/>
                </a:pPr>
                <a:endParaRPr lang="en-US"/>
              </a:p>
            </c:txPr>
            <c:showVal val="1"/>
          </c:dLbls>
          <c:cat>
            <c:strRef>
              <c:f>Sheet1!$A$2:$A$3</c:f>
              <c:strCache>
                <c:ptCount val="2"/>
                <c:pt idx="0">
                  <c:v>FY09</c:v>
                </c:pt>
                <c:pt idx="1">
                  <c:v>FY15</c:v>
                </c:pt>
              </c:strCache>
            </c:strRef>
          </c:cat>
          <c:val>
            <c:numRef>
              <c:f>Sheet1!$C$2:$C$3</c:f>
              <c:numCache>
                <c:formatCode>General</c:formatCode>
                <c:ptCount val="2"/>
                <c:pt idx="0">
                  <c:v>8863</c:v>
                </c:pt>
                <c:pt idx="1">
                  <c:v>8858</c:v>
                </c:pt>
              </c:numCache>
            </c:numRef>
          </c:val>
        </c:ser>
        <c:ser>
          <c:idx val="2"/>
          <c:order val="2"/>
          <c:tx>
            <c:strRef>
              <c:f>Sheet1!$D$1</c:f>
              <c:strCache>
                <c:ptCount val="1"/>
                <c:pt idx="0">
                  <c:v>ProbRev</c:v>
                </c:pt>
              </c:strCache>
            </c:strRef>
          </c:tx>
          <c:spPr>
            <a:solidFill>
              <a:schemeClr val="accent6"/>
            </a:solidFill>
          </c:spPr>
          <c:dLbls>
            <c:numFmt formatCode="#,##0" sourceLinked="0"/>
            <c:txPr>
              <a:bodyPr/>
              <a:lstStyle/>
              <a:p>
                <a:pPr>
                  <a:defRPr sz="1400" b="0"/>
                </a:pPr>
                <a:endParaRPr lang="en-US"/>
              </a:p>
            </c:txPr>
            <c:showVal val="1"/>
          </c:dLbls>
          <c:cat>
            <c:strRef>
              <c:f>Sheet1!$A$2:$A$3</c:f>
              <c:strCache>
                <c:ptCount val="2"/>
                <c:pt idx="0">
                  <c:v>FY09</c:v>
                </c:pt>
                <c:pt idx="1">
                  <c:v>FY15</c:v>
                </c:pt>
              </c:strCache>
            </c:strRef>
          </c:cat>
          <c:val>
            <c:numRef>
              <c:f>Sheet1!$D$2:$D$3</c:f>
              <c:numCache>
                <c:formatCode>General</c:formatCode>
                <c:ptCount val="2"/>
                <c:pt idx="0">
                  <c:v>1808</c:v>
                </c:pt>
                <c:pt idx="1">
                  <c:v>2180</c:v>
                </c:pt>
              </c:numCache>
            </c:numRef>
          </c:val>
        </c:ser>
        <c:ser>
          <c:idx val="3"/>
          <c:order val="3"/>
          <c:tx>
            <c:strRef>
              <c:f>Sheet1!$E$1</c:f>
              <c:strCache>
                <c:ptCount val="1"/>
                <c:pt idx="0">
                  <c:v>ParVio</c:v>
                </c:pt>
              </c:strCache>
            </c:strRef>
          </c:tx>
          <c:spPr>
            <a:solidFill>
              <a:schemeClr val="accent2">
                <a:lumMod val="60000"/>
                <a:lumOff val="40000"/>
              </a:schemeClr>
            </a:solidFill>
          </c:spPr>
          <c:dLbls>
            <c:numFmt formatCode="#,##0" sourceLinked="0"/>
            <c:txPr>
              <a:bodyPr/>
              <a:lstStyle/>
              <a:p>
                <a:pPr>
                  <a:defRPr sz="1400" b="0"/>
                </a:pPr>
                <a:endParaRPr lang="en-US"/>
              </a:p>
            </c:txPr>
            <c:showVal val="1"/>
          </c:dLbls>
          <c:cat>
            <c:strRef>
              <c:f>Sheet1!$A$2:$A$3</c:f>
              <c:strCache>
                <c:ptCount val="2"/>
                <c:pt idx="0">
                  <c:v>FY09</c:v>
                </c:pt>
                <c:pt idx="1">
                  <c:v>FY15</c:v>
                </c:pt>
              </c:strCache>
            </c:strRef>
          </c:cat>
          <c:val>
            <c:numRef>
              <c:f>Sheet1!$E$2:$E$3</c:f>
              <c:numCache>
                <c:formatCode>General</c:formatCode>
                <c:ptCount val="2"/>
                <c:pt idx="0">
                  <c:v>3729</c:v>
                </c:pt>
                <c:pt idx="1">
                  <c:v>7515</c:v>
                </c:pt>
              </c:numCache>
            </c:numRef>
          </c:val>
        </c:ser>
        <c:dLbls/>
        <c:overlap val="100"/>
        <c:axId val="48283648"/>
        <c:axId val="48285184"/>
      </c:barChart>
      <c:catAx>
        <c:axId val="48283648"/>
        <c:scaling>
          <c:orientation val="minMax"/>
        </c:scaling>
        <c:axPos val="b"/>
        <c:tickLblPos val="nextTo"/>
        <c:txPr>
          <a:bodyPr/>
          <a:lstStyle/>
          <a:p>
            <a:pPr>
              <a:defRPr sz="1400" b="1"/>
            </a:pPr>
            <a:endParaRPr lang="en-US"/>
          </a:p>
        </c:txPr>
        <c:crossAx val="48285184"/>
        <c:crosses val="autoZero"/>
        <c:auto val="1"/>
        <c:lblAlgn val="ctr"/>
        <c:lblOffset val="100"/>
      </c:catAx>
      <c:valAx>
        <c:axId val="48285184"/>
        <c:scaling>
          <c:orientation val="minMax"/>
        </c:scaling>
        <c:axPos val="l"/>
        <c:majorGridlines>
          <c:spPr>
            <a:ln>
              <a:noFill/>
            </a:ln>
          </c:spPr>
        </c:majorGridlines>
        <c:numFmt formatCode="#,##0" sourceLinked="0"/>
        <c:tickLblPos val="nextTo"/>
        <c:txPr>
          <a:bodyPr/>
          <a:lstStyle/>
          <a:p>
            <a:pPr>
              <a:defRPr sz="1400"/>
            </a:pPr>
            <a:endParaRPr lang="en-US"/>
          </a:p>
        </c:txPr>
        <c:crossAx val="48283648"/>
        <c:crosses val="autoZero"/>
        <c:crossBetween val="between"/>
        <c:majorUnit val="4000"/>
      </c:valAx>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Sheet1!$B$1</c:f>
              <c:strCache>
                <c:ptCount val="1"/>
                <c:pt idx="0">
                  <c:v>Other</c:v>
                </c:pt>
              </c:strCache>
            </c:strRef>
          </c:tx>
          <c:spPr>
            <a:solidFill>
              <a:schemeClr val="bg1">
                <a:lumMod val="50000"/>
              </a:schemeClr>
            </a:solidFill>
          </c:spPr>
          <c:dLbls>
            <c:txPr>
              <a:bodyPr/>
              <a:lstStyle/>
              <a:p>
                <a:pPr>
                  <a:defRPr sz="1400" b="0"/>
                </a:pPr>
                <a:endParaRPr lang="en-US"/>
              </a:p>
            </c:txPr>
            <c:showVal val="1"/>
          </c:dLbls>
          <c:cat>
            <c:strRef>
              <c:f>Sheet1!$A$2</c:f>
              <c:strCache>
                <c:ptCount val="1"/>
                <c:pt idx="0">
                  <c:v>FY15</c:v>
                </c:pt>
              </c:strCache>
            </c:strRef>
          </c:cat>
          <c:val>
            <c:numRef>
              <c:f>Sheet1!$B$2</c:f>
              <c:numCache>
                <c:formatCode>General</c:formatCode>
                <c:ptCount val="1"/>
                <c:pt idx="0">
                  <c:v>367</c:v>
                </c:pt>
              </c:numCache>
            </c:numRef>
          </c:val>
        </c:ser>
        <c:ser>
          <c:idx val="1"/>
          <c:order val="1"/>
          <c:tx>
            <c:strRef>
              <c:f>Sheet1!$C$1</c:f>
              <c:strCache>
                <c:ptCount val="1"/>
                <c:pt idx="0">
                  <c:v>NewCommit</c:v>
                </c:pt>
              </c:strCache>
            </c:strRef>
          </c:tx>
          <c:spPr>
            <a:solidFill>
              <a:schemeClr val="tx2">
                <a:lumMod val="40000"/>
                <a:lumOff val="60000"/>
              </a:schemeClr>
            </a:solidFill>
          </c:spPr>
          <c:dLbls>
            <c:numFmt formatCode="#,##0" sourceLinked="0"/>
            <c:txPr>
              <a:bodyPr/>
              <a:lstStyle/>
              <a:p>
                <a:pPr>
                  <a:defRPr sz="1400" b="0"/>
                </a:pPr>
                <a:endParaRPr lang="en-US"/>
              </a:p>
            </c:txPr>
            <c:showVal val="1"/>
          </c:dLbls>
          <c:cat>
            <c:strRef>
              <c:f>Sheet1!$A$2</c:f>
              <c:strCache>
                <c:ptCount val="1"/>
                <c:pt idx="0">
                  <c:v>FY15</c:v>
                </c:pt>
              </c:strCache>
            </c:strRef>
          </c:cat>
          <c:val>
            <c:numRef>
              <c:f>Sheet1!$C$2</c:f>
              <c:numCache>
                <c:formatCode>General</c:formatCode>
                <c:ptCount val="1"/>
                <c:pt idx="0">
                  <c:v>2616</c:v>
                </c:pt>
              </c:numCache>
            </c:numRef>
          </c:val>
        </c:ser>
        <c:ser>
          <c:idx val="2"/>
          <c:order val="2"/>
          <c:tx>
            <c:strRef>
              <c:f>Sheet1!$D$1</c:f>
              <c:strCache>
                <c:ptCount val="1"/>
                <c:pt idx="0">
                  <c:v>ProbRev</c:v>
                </c:pt>
              </c:strCache>
            </c:strRef>
          </c:tx>
          <c:spPr>
            <a:solidFill>
              <a:schemeClr val="accent6"/>
            </a:solidFill>
          </c:spPr>
          <c:dLbls>
            <c:numFmt formatCode="#,##0" sourceLinked="0"/>
            <c:txPr>
              <a:bodyPr/>
              <a:lstStyle/>
              <a:p>
                <a:pPr>
                  <a:defRPr sz="1400" b="0"/>
                </a:pPr>
                <a:endParaRPr lang="en-US"/>
              </a:p>
            </c:txPr>
            <c:showVal val="1"/>
          </c:dLbls>
          <c:cat>
            <c:strRef>
              <c:f>Sheet1!$A$2</c:f>
              <c:strCache>
                <c:ptCount val="1"/>
                <c:pt idx="0">
                  <c:v>FY15</c:v>
                </c:pt>
              </c:strCache>
            </c:strRef>
          </c:cat>
          <c:val>
            <c:numRef>
              <c:f>Sheet1!$D$2</c:f>
              <c:numCache>
                <c:formatCode>General</c:formatCode>
                <c:ptCount val="1"/>
                <c:pt idx="0">
                  <c:v>1789</c:v>
                </c:pt>
              </c:numCache>
            </c:numRef>
          </c:val>
        </c:ser>
        <c:ser>
          <c:idx val="3"/>
          <c:order val="3"/>
          <c:tx>
            <c:strRef>
              <c:f>Sheet1!$E$1</c:f>
              <c:strCache>
                <c:ptCount val="1"/>
                <c:pt idx="0">
                  <c:v>Parvio</c:v>
                </c:pt>
              </c:strCache>
            </c:strRef>
          </c:tx>
          <c:spPr>
            <a:solidFill>
              <a:schemeClr val="accent2">
                <a:lumMod val="60000"/>
                <a:lumOff val="40000"/>
              </a:schemeClr>
            </a:solidFill>
          </c:spPr>
          <c:dLbls>
            <c:numFmt formatCode="#,##0" sourceLinked="0"/>
            <c:txPr>
              <a:bodyPr/>
              <a:lstStyle/>
              <a:p>
                <a:pPr>
                  <a:defRPr sz="1400" b="0"/>
                </a:pPr>
                <a:endParaRPr lang="en-US"/>
              </a:p>
            </c:txPr>
            <c:showVal val="1"/>
          </c:dLbls>
          <c:cat>
            <c:strRef>
              <c:f>Sheet1!$A$2</c:f>
              <c:strCache>
                <c:ptCount val="1"/>
                <c:pt idx="0">
                  <c:v>FY15</c:v>
                </c:pt>
              </c:strCache>
            </c:strRef>
          </c:cat>
          <c:val>
            <c:numRef>
              <c:f>Sheet1!$E$2</c:f>
              <c:numCache>
                <c:formatCode>General</c:formatCode>
                <c:ptCount val="1"/>
                <c:pt idx="0">
                  <c:v>5690</c:v>
                </c:pt>
              </c:numCache>
            </c:numRef>
          </c:val>
        </c:ser>
        <c:dLbls/>
        <c:overlap val="100"/>
        <c:axId val="48682880"/>
        <c:axId val="48684416"/>
      </c:barChart>
      <c:catAx>
        <c:axId val="48682880"/>
        <c:scaling>
          <c:orientation val="minMax"/>
        </c:scaling>
        <c:delete val="1"/>
        <c:axPos val="b"/>
        <c:tickLblPos val="none"/>
        <c:crossAx val="48684416"/>
        <c:crosses val="autoZero"/>
        <c:auto val="1"/>
        <c:lblAlgn val="ctr"/>
        <c:lblOffset val="100"/>
      </c:catAx>
      <c:valAx>
        <c:axId val="48684416"/>
        <c:scaling>
          <c:orientation val="minMax"/>
        </c:scaling>
        <c:delete val="1"/>
        <c:axPos val="l"/>
        <c:majorGridlines>
          <c:spPr>
            <a:ln>
              <a:noFill/>
            </a:ln>
          </c:spPr>
        </c:majorGridlines>
        <c:numFmt formatCode="#,##0" sourceLinked="0"/>
        <c:tickLblPos val="none"/>
        <c:crossAx val="48682880"/>
        <c:crosses val="autoZero"/>
        <c:crossBetween val="between"/>
        <c:majorUnit val="4000"/>
      </c:valAx>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FY2009</c:v>
                </c:pt>
              </c:strCache>
            </c:strRef>
          </c:tx>
          <c:spPr>
            <a:solidFill>
              <a:schemeClr val="accent6">
                <a:lumMod val="40000"/>
                <a:lumOff val="60000"/>
              </a:schemeClr>
            </a:solidFill>
          </c:spPr>
          <c:dPt>
            <c:idx val="1"/>
            <c:spPr>
              <a:solidFill>
                <a:schemeClr val="accent2">
                  <a:lumMod val="40000"/>
                  <a:lumOff val="60000"/>
                </a:schemeClr>
              </a:solidFill>
            </c:spPr>
          </c:dPt>
          <c:dLbls>
            <c:numFmt formatCode="#,##0" sourceLinked="0"/>
            <c:showVal val="1"/>
          </c:dLbls>
          <c:cat>
            <c:strRef>
              <c:f>Sheet1!$A$2:$A$3</c:f>
              <c:strCache>
                <c:ptCount val="2"/>
                <c:pt idx="0">
                  <c:v>Probation Revocation</c:v>
                </c:pt>
                <c:pt idx="1">
                  <c:v>Parole Violator</c:v>
                </c:pt>
              </c:strCache>
            </c:strRef>
          </c:cat>
          <c:val>
            <c:numRef>
              <c:f>Sheet1!$B$2:$B$3</c:f>
              <c:numCache>
                <c:formatCode>0.0</c:formatCode>
                <c:ptCount val="2"/>
                <c:pt idx="0">
                  <c:v>6.7022587268993838</c:v>
                </c:pt>
                <c:pt idx="1">
                  <c:v>16.558521560574945</c:v>
                </c:pt>
              </c:numCache>
            </c:numRef>
          </c:val>
        </c:ser>
        <c:ser>
          <c:idx val="1"/>
          <c:order val="1"/>
          <c:tx>
            <c:strRef>
              <c:f>Sheet1!$C$1</c:f>
              <c:strCache>
                <c:ptCount val="1"/>
                <c:pt idx="0">
                  <c:v>FY2015</c:v>
                </c:pt>
              </c:strCache>
            </c:strRef>
          </c:tx>
          <c:dPt>
            <c:idx val="0"/>
            <c:spPr>
              <a:solidFill>
                <a:schemeClr val="accent6"/>
              </a:solidFill>
            </c:spPr>
          </c:dPt>
          <c:dLbls>
            <c:numFmt formatCode="#,##0" sourceLinked="0"/>
            <c:showVal val="1"/>
          </c:dLbls>
          <c:cat>
            <c:strRef>
              <c:f>Sheet1!$A$2:$A$3</c:f>
              <c:strCache>
                <c:ptCount val="2"/>
                <c:pt idx="0">
                  <c:v>Probation Revocation</c:v>
                </c:pt>
                <c:pt idx="1">
                  <c:v>Parole Violator</c:v>
                </c:pt>
              </c:strCache>
            </c:strRef>
          </c:cat>
          <c:val>
            <c:numRef>
              <c:f>Sheet1!$C$2:$C$3</c:f>
              <c:numCache>
                <c:formatCode>0.0</c:formatCode>
                <c:ptCount val="2"/>
                <c:pt idx="0">
                  <c:v>13.963039014373722</c:v>
                </c:pt>
                <c:pt idx="1">
                  <c:v>13.765913757700211</c:v>
                </c:pt>
              </c:numCache>
            </c:numRef>
          </c:val>
        </c:ser>
        <c:dLbls/>
        <c:axId val="49326336"/>
        <c:axId val="49336320"/>
      </c:barChart>
      <c:catAx>
        <c:axId val="49326336"/>
        <c:scaling>
          <c:orientation val="minMax"/>
        </c:scaling>
        <c:axPos val="b"/>
        <c:tickLblPos val="nextTo"/>
        <c:txPr>
          <a:bodyPr/>
          <a:lstStyle/>
          <a:p>
            <a:pPr>
              <a:defRPr sz="1400" b="1"/>
            </a:pPr>
            <a:endParaRPr lang="en-US"/>
          </a:p>
        </c:txPr>
        <c:crossAx val="49336320"/>
        <c:crosses val="autoZero"/>
        <c:auto val="1"/>
        <c:lblAlgn val="ctr"/>
        <c:lblOffset val="100"/>
      </c:catAx>
      <c:valAx>
        <c:axId val="49336320"/>
        <c:scaling>
          <c:orientation val="minMax"/>
        </c:scaling>
        <c:axPos val="l"/>
        <c:majorGridlines>
          <c:spPr>
            <a:ln>
              <a:noFill/>
            </a:ln>
          </c:spPr>
        </c:majorGridlines>
        <c:numFmt formatCode="0" sourceLinked="0"/>
        <c:tickLblPos val="nextTo"/>
        <c:txPr>
          <a:bodyPr/>
          <a:lstStyle/>
          <a:p>
            <a:pPr>
              <a:defRPr sz="1400"/>
            </a:pPr>
            <a:endParaRPr lang="en-US"/>
          </a:p>
        </c:txPr>
        <c:crossAx val="49326336"/>
        <c:crosses val="autoZero"/>
        <c:crossBetween val="between"/>
        <c:majorUnit val="3"/>
      </c:valAx>
    </c:plotArea>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TVP</c:v>
                </c:pt>
              </c:strCache>
            </c:strRef>
          </c:tx>
          <c:spPr>
            <a:solidFill>
              <a:schemeClr val="accent2"/>
            </a:solidFill>
          </c:spPr>
          <c:dLbls>
            <c:dLbl>
              <c:idx val="1"/>
              <c:delete val="1"/>
            </c:dLbl>
            <c:dLbl>
              <c:idx val="2"/>
              <c:delete val="1"/>
            </c:dLbl>
            <c:dLbl>
              <c:idx val="3"/>
              <c:delete val="1"/>
            </c:dLbl>
            <c:dLbl>
              <c:idx val="5"/>
              <c:delete val="1"/>
            </c:dLbl>
            <c:txPr>
              <a:bodyPr/>
              <a:lstStyle/>
              <a:p>
                <a:pPr>
                  <a:defRPr sz="1400" b="0"/>
                </a:pPr>
                <a:endParaRPr lang="en-US"/>
              </a:p>
            </c:txPr>
            <c:showVal val="1"/>
          </c:dLbls>
          <c:cat>
            <c:strRef>
              <c:f>Sheet1!$A$2:$A$8</c:f>
              <c:strCache>
                <c:ptCount val="7"/>
                <c:pt idx="0">
                  <c:v>FY2009</c:v>
                </c:pt>
                <c:pt idx="1">
                  <c:v>FY2010</c:v>
                </c:pt>
                <c:pt idx="2">
                  <c:v>FY2011</c:v>
                </c:pt>
                <c:pt idx="3">
                  <c:v>FY2012</c:v>
                </c:pt>
                <c:pt idx="4">
                  <c:v>FY2013</c:v>
                </c:pt>
                <c:pt idx="5">
                  <c:v>FY2014</c:v>
                </c:pt>
                <c:pt idx="6">
                  <c:v>FY2015</c:v>
                </c:pt>
              </c:strCache>
            </c:strRef>
          </c:cat>
          <c:val>
            <c:numRef>
              <c:f>Sheet1!$B$2:$B$8</c:f>
              <c:numCache>
                <c:formatCode>#,##0</c:formatCode>
                <c:ptCount val="7"/>
                <c:pt idx="0">
                  <c:v>1199</c:v>
                </c:pt>
                <c:pt idx="1">
                  <c:v>1843</c:v>
                </c:pt>
                <c:pt idx="2">
                  <c:v>1606</c:v>
                </c:pt>
                <c:pt idx="3">
                  <c:v>1760</c:v>
                </c:pt>
                <c:pt idx="4">
                  <c:v>2366</c:v>
                </c:pt>
                <c:pt idx="5">
                  <c:v>1695</c:v>
                </c:pt>
                <c:pt idx="6">
                  <c:v>1344</c:v>
                </c:pt>
              </c:numCache>
            </c:numRef>
          </c:val>
        </c:ser>
        <c:dLbls/>
        <c:axId val="49961984"/>
        <c:axId val="49963776"/>
      </c:barChart>
      <c:catAx>
        <c:axId val="49961984"/>
        <c:scaling>
          <c:orientation val="minMax"/>
        </c:scaling>
        <c:axPos val="b"/>
        <c:numFmt formatCode="General" sourceLinked="1"/>
        <c:tickLblPos val="nextTo"/>
        <c:txPr>
          <a:bodyPr/>
          <a:lstStyle/>
          <a:p>
            <a:pPr>
              <a:defRPr sz="1200" b="1"/>
            </a:pPr>
            <a:endParaRPr lang="en-US"/>
          </a:p>
        </c:txPr>
        <c:crossAx val="49963776"/>
        <c:crosses val="autoZero"/>
        <c:auto val="1"/>
        <c:lblAlgn val="ctr"/>
        <c:lblOffset val="100"/>
      </c:catAx>
      <c:valAx>
        <c:axId val="49963776"/>
        <c:scaling>
          <c:orientation val="minMax"/>
        </c:scaling>
        <c:axPos val="l"/>
        <c:majorGridlines>
          <c:spPr>
            <a:ln>
              <a:noFill/>
            </a:ln>
          </c:spPr>
        </c:majorGridlines>
        <c:numFmt formatCode="#,##0" sourceLinked="1"/>
        <c:tickLblPos val="nextTo"/>
        <c:txPr>
          <a:bodyPr/>
          <a:lstStyle/>
          <a:p>
            <a:pPr>
              <a:defRPr sz="1400"/>
            </a:pPr>
            <a:endParaRPr lang="en-US"/>
          </a:p>
        </c:txPr>
        <c:crossAx val="49961984"/>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5AA92578-DEE8-4A46-8EE7-1945AAD11784}" type="datetimeFigureOut">
              <a:rPr lang="en-US" smtClean="0"/>
              <a:pPr/>
              <a:t>06/22/2016</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63B1E0DC-AC24-094C-999D-305CB8A0BE30}" type="slidenum">
              <a:rPr lang="en-US" smtClean="0"/>
              <a:pPr/>
              <a:t>‹#›</a:t>
            </a:fld>
            <a:endParaRPr lang="en-US"/>
          </a:p>
        </p:txBody>
      </p:sp>
    </p:spTree>
    <p:extLst>
      <p:ext uri="{BB962C8B-B14F-4D97-AF65-F5344CB8AC3E}">
        <p14:creationId xmlns:p14="http://schemas.microsoft.com/office/powerpoint/2010/main" xmlns="" val="2966871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6364B8A-78C2-5A47-B1B5-6B875CFBFA33}" type="datetimeFigureOut">
              <a:rPr lang="en-US" smtClean="0"/>
              <a:pPr/>
              <a:t>06/22/2016</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A4E824BB-D7C0-F34E-A133-40735A0EDBE3}" type="slidenum">
              <a:rPr lang="en-US" smtClean="0"/>
              <a:pPr/>
              <a:t>‹#›</a:t>
            </a:fld>
            <a:endParaRPr lang="en-US"/>
          </a:p>
        </p:txBody>
      </p:sp>
    </p:spTree>
    <p:extLst>
      <p:ext uri="{BB962C8B-B14F-4D97-AF65-F5344CB8AC3E}">
        <p14:creationId xmlns:p14="http://schemas.microsoft.com/office/powerpoint/2010/main" xmlns="" val="870398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pPr/>
              <a:t>6</a:t>
            </a:fld>
            <a:endParaRPr lang="en-US" dirty="0"/>
          </a:p>
        </p:txBody>
      </p:sp>
      <p:sp>
        <p:nvSpPr>
          <p:cNvPr id="5" name="Date Placeholder 4"/>
          <p:cNvSpPr>
            <a:spLocks noGrp="1"/>
          </p:cNvSpPr>
          <p:nvPr>
            <p:ph type="dt" idx="11"/>
          </p:nvPr>
        </p:nvSpPr>
        <p:spPr/>
        <p:txBody>
          <a:bodyPr/>
          <a:lstStyle/>
          <a:p>
            <a:r>
              <a:rPr lang="en-US" smtClean="0"/>
              <a:t>6/7/16</a:t>
            </a:r>
            <a:endParaRPr lang="en-US" dirty="0"/>
          </a:p>
        </p:txBody>
      </p:sp>
    </p:spTree>
    <p:extLst>
      <p:ext uri="{BB962C8B-B14F-4D97-AF65-F5344CB8AC3E}">
        <p14:creationId xmlns:p14="http://schemas.microsoft.com/office/powerpoint/2010/main" xmlns="" val="30762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pPr/>
              <a:t>34</a:t>
            </a:fld>
            <a:endParaRPr lang="en-US"/>
          </a:p>
        </p:txBody>
      </p:sp>
    </p:spTree>
    <p:extLst>
      <p:ext uri="{BB962C8B-B14F-4D97-AF65-F5344CB8AC3E}">
        <p14:creationId xmlns:p14="http://schemas.microsoft.com/office/powerpoint/2010/main" xmlns="" val="1835688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Avg</a:t>
            </a:r>
            <a:r>
              <a:rPr lang="en-US" dirty="0" smtClean="0"/>
              <a:t> working days per month ~25. If 75% is paperwork that’s 18.75 days, leaving 6.25. They do court coverage, transports, phone coverage, parole violation hearing coverage, etc. </a:t>
            </a:r>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xmlns="" val="120980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xmlns="" val="120980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xmlns="" val="1209803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xmlns="" val="1209803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pPr/>
              <a:t>8</a:t>
            </a:fld>
            <a:endParaRPr lang="en-US" dirty="0"/>
          </a:p>
        </p:txBody>
      </p:sp>
      <p:sp>
        <p:nvSpPr>
          <p:cNvPr id="5" name="Date Placeholder 4"/>
          <p:cNvSpPr>
            <a:spLocks noGrp="1"/>
          </p:cNvSpPr>
          <p:nvPr>
            <p:ph type="dt" idx="11"/>
          </p:nvPr>
        </p:nvSpPr>
        <p:spPr/>
        <p:txBody>
          <a:bodyPr/>
          <a:lstStyle/>
          <a:p>
            <a:r>
              <a:rPr lang="en-US" smtClean="0"/>
              <a:t>6/7/16</a:t>
            </a:r>
            <a:endParaRPr lang="en-US" dirty="0"/>
          </a:p>
        </p:txBody>
      </p:sp>
    </p:spTree>
    <p:extLst>
      <p:ext uri="{BB962C8B-B14F-4D97-AF65-F5344CB8AC3E}">
        <p14:creationId xmlns:p14="http://schemas.microsoft.com/office/powerpoint/2010/main" xmlns="" val="3076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Preface by making point that essentially half of ADC’s budget has become about incarcerating supervision violators.</a:t>
            </a:r>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pPr/>
              <a:t>24</a:t>
            </a:fld>
            <a:endParaRPr lang="en-US"/>
          </a:p>
        </p:txBody>
      </p:sp>
    </p:spTree>
    <p:extLst>
      <p:ext uri="{BB962C8B-B14F-4D97-AF65-F5344CB8AC3E}">
        <p14:creationId xmlns:p14="http://schemas.microsoft.com/office/powerpoint/2010/main" xmlns="" val="344449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in TVP admit criteria beginning</a:t>
            </a:r>
            <a:r>
              <a:rPr lang="en-US" baseline="0" dirty="0" smtClean="0"/>
              <a:t> 2013 regarding felony charges (to be excluded) and prior TVP admits (capped at two).</a:t>
            </a:r>
          </a:p>
          <a:p>
            <a:r>
              <a:rPr lang="en-US" baseline="0" dirty="0" smtClean="0"/>
              <a:t>TVP length of stay 90-120 days.</a:t>
            </a:r>
          </a:p>
          <a:p>
            <a:r>
              <a:rPr lang="en-US" baseline="0" dirty="0" smtClean="0"/>
              <a:t>Cost per day similar to ADC prisons (low $60s).</a:t>
            </a:r>
          </a:p>
          <a:p>
            <a:r>
              <a:rPr lang="en-US" baseline="0" dirty="0" smtClean="0"/>
              <a:t>Similar recid rates.</a:t>
            </a:r>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pPr/>
              <a:t>25</a:t>
            </a:fld>
            <a:endParaRPr lang="en-US"/>
          </a:p>
        </p:txBody>
      </p:sp>
    </p:spTree>
    <p:extLst>
      <p:ext uri="{BB962C8B-B14F-4D97-AF65-F5344CB8AC3E}">
        <p14:creationId xmlns:p14="http://schemas.microsoft.com/office/powerpoint/2010/main" xmlns="" val="729095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TPVs currently</a:t>
            </a:r>
            <a:r>
              <a:rPr lang="en-US" baseline="0" dirty="0" smtClean="0"/>
              <a:t> limited to two stays, first one is 90 days and second is 120 days.</a:t>
            </a:r>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pPr/>
              <a:t>26</a:t>
            </a:fld>
            <a:endParaRPr lang="en-US"/>
          </a:p>
        </p:txBody>
      </p:sp>
    </p:spTree>
    <p:extLst>
      <p:ext uri="{BB962C8B-B14F-4D97-AF65-F5344CB8AC3E}">
        <p14:creationId xmlns:p14="http://schemas.microsoft.com/office/powerpoint/2010/main" xmlns="" val="277622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pPr/>
              <a:t>27</a:t>
            </a:fld>
            <a:endParaRPr lang="en-US" dirty="0"/>
          </a:p>
        </p:txBody>
      </p:sp>
      <p:sp>
        <p:nvSpPr>
          <p:cNvPr id="5" name="Date Placeholder 4"/>
          <p:cNvSpPr>
            <a:spLocks noGrp="1"/>
          </p:cNvSpPr>
          <p:nvPr>
            <p:ph type="dt" idx="11"/>
          </p:nvPr>
        </p:nvSpPr>
        <p:spPr/>
        <p:txBody>
          <a:bodyPr/>
          <a:lstStyle/>
          <a:p>
            <a:r>
              <a:rPr lang="en-US" smtClean="0"/>
              <a:t>6/7/16</a:t>
            </a:r>
            <a:endParaRPr lang="en-US" dirty="0"/>
          </a:p>
        </p:txBody>
      </p:sp>
    </p:spTree>
    <p:extLst>
      <p:ext uri="{BB962C8B-B14F-4D97-AF65-F5344CB8AC3E}">
        <p14:creationId xmlns:p14="http://schemas.microsoft.com/office/powerpoint/2010/main" xmlns="" val="3076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13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pPr/>
              <a:t>28</a:t>
            </a:fld>
            <a:endParaRPr lang="en-US" dirty="0"/>
          </a:p>
        </p:txBody>
      </p:sp>
      <p:sp>
        <p:nvSpPr>
          <p:cNvPr id="5" name="Date Placeholder 4"/>
          <p:cNvSpPr>
            <a:spLocks noGrp="1"/>
          </p:cNvSpPr>
          <p:nvPr>
            <p:ph type="dt" idx="11"/>
          </p:nvPr>
        </p:nvSpPr>
        <p:spPr/>
        <p:txBody>
          <a:bodyPr/>
          <a:lstStyle/>
          <a:p>
            <a:r>
              <a:rPr lang="en-US" smtClean="0"/>
              <a:t>6/7/16</a:t>
            </a:r>
            <a:endParaRPr lang="en-US" dirty="0"/>
          </a:p>
        </p:txBody>
      </p:sp>
    </p:spTree>
    <p:extLst>
      <p:ext uri="{BB962C8B-B14F-4D97-AF65-F5344CB8AC3E}">
        <p14:creationId xmlns:p14="http://schemas.microsoft.com/office/powerpoint/2010/main" xmlns="" val="30762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pPr/>
              <a:t>31</a:t>
            </a:fld>
            <a:endParaRPr lang="en-US"/>
          </a:p>
        </p:txBody>
      </p:sp>
    </p:spTree>
    <p:extLst>
      <p:ext uri="{BB962C8B-B14F-4D97-AF65-F5344CB8AC3E}">
        <p14:creationId xmlns:p14="http://schemas.microsoft.com/office/powerpoint/2010/main" xmlns="" val="183568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accounts</a:t>
            </a:r>
            <a:r>
              <a:rPr lang="en-US" baseline="0" dirty="0" smtClean="0"/>
              <a:t> for additional officers hired as result of funding provided in FY2015 (</a:t>
            </a:r>
            <a:r>
              <a:rPr lang="en-US" b="1" u="sng" baseline="0" dirty="0" smtClean="0">
                <a:solidFill>
                  <a:srgbClr val="FF0000"/>
                </a:solidFill>
              </a:rPr>
              <a:t>X</a:t>
            </a:r>
            <a:r>
              <a:rPr lang="en-US" baseline="0" dirty="0" smtClean="0"/>
              <a:t> additional FTEs)</a:t>
            </a:r>
            <a:endParaRPr lang="en-US" dirty="0"/>
          </a:p>
        </p:txBody>
      </p:sp>
      <p:sp>
        <p:nvSpPr>
          <p:cNvPr id="4" name="Slide Number Placeholder 3"/>
          <p:cNvSpPr>
            <a:spLocks noGrp="1"/>
          </p:cNvSpPr>
          <p:nvPr>
            <p:ph type="sldNum" sz="quarter" idx="10"/>
          </p:nvPr>
        </p:nvSpPr>
        <p:spPr/>
        <p:txBody>
          <a:bodyPr/>
          <a:lstStyle/>
          <a:p>
            <a:fld id="{A4E824BB-D7C0-F34E-A133-40735A0EDBE3}" type="slidenum">
              <a:rPr lang="en-US" smtClean="0"/>
              <a:pPr/>
              <a:t>32</a:t>
            </a:fld>
            <a:endParaRPr lang="en-US"/>
          </a:p>
        </p:txBody>
      </p:sp>
    </p:spTree>
    <p:extLst>
      <p:ext uri="{BB962C8B-B14F-4D97-AF65-F5344CB8AC3E}">
        <p14:creationId xmlns:p14="http://schemas.microsoft.com/office/powerpoint/2010/main" xmlns="" val="258914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8096" y="1975556"/>
            <a:ext cx="6928908" cy="697198"/>
          </a:xfrm>
        </p:spPr>
        <p:txBody>
          <a:bodyPr>
            <a:noAutofit/>
          </a:bodyPr>
          <a:lstStyle>
            <a:lvl1pPr algn="l">
              <a:defRPr sz="3600" b="1">
                <a:solidFill>
                  <a:schemeClr val="accent1">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818096" y="2827509"/>
            <a:ext cx="6928908" cy="474495"/>
          </a:xfrm>
        </p:spPr>
        <p:txBody>
          <a:bodyPr/>
          <a:lstStyle>
            <a:lvl1pPr marL="0" indent="0" algn="l">
              <a:buNone/>
              <a:defRPr>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9"/>
          <p:cNvSpPr>
            <a:spLocks noGrp="1"/>
          </p:cNvSpPr>
          <p:nvPr>
            <p:ph type="body" sz="quarter" idx="14" hasCustomPrompt="1"/>
          </p:nvPr>
        </p:nvSpPr>
        <p:spPr>
          <a:xfrm>
            <a:off x="818096" y="3302004"/>
            <a:ext cx="6928908" cy="906711"/>
          </a:xfrm>
        </p:spPr>
        <p:txBody>
          <a:bodyPr>
            <a:noAutofit/>
          </a:bodyPr>
          <a:lstStyle>
            <a:lvl1pPr algn="l">
              <a:defRPr sz="1400" baseline="0">
                <a:solidFill>
                  <a:schemeClr val="tx1"/>
                </a:solidFill>
              </a:defRPr>
            </a:lvl1pPr>
            <a:lvl2pPr algn="r">
              <a:defRPr sz="1200" baseline="0">
                <a:solidFill>
                  <a:schemeClr val="tx1">
                    <a:lumMod val="50000"/>
                    <a:lumOff val="50000"/>
                  </a:schemeClr>
                </a:solidFill>
              </a:defRPr>
            </a:lvl2pPr>
            <a:lvl3pPr algn="r">
              <a:defRPr sz="1200">
                <a:solidFill>
                  <a:schemeClr val="tx1">
                    <a:lumMod val="50000"/>
                    <a:lumOff val="50000"/>
                  </a:schemeClr>
                </a:solidFill>
              </a:defRPr>
            </a:lvl3pPr>
            <a:lvl4pPr algn="r">
              <a:defRPr sz="1200">
                <a:solidFill>
                  <a:schemeClr val="tx1">
                    <a:lumMod val="50000"/>
                    <a:lumOff val="50000"/>
                  </a:schemeClr>
                </a:solidFill>
              </a:defRPr>
            </a:lvl4pPr>
            <a:lvl5pPr algn="r">
              <a:defRPr sz="1200">
                <a:solidFill>
                  <a:schemeClr val="tx1">
                    <a:lumMod val="50000"/>
                    <a:lumOff val="50000"/>
                  </a:schemeClr>
                </a:solidFill>
              </a:defRPr>
            </a:lvl5pPr>
          </a:lstStyle>
          <a:p>
            <a:pPr lvl="0"/>
            <a:r>
              <a:rPr lang="en-US" dirty="0" smtClean="0"/>
              <a:t>Presenter name, </a:t>
            </a:r>
            <a:r>
              <a:rPr lang="en-US" i="1" dirty="0" smtClean="0"/>
              <a:t>title, organization</a:t>
            </a:r>
            <a:endParaRPr lang="en-US" dirty="0" smtClean="0"/>
          </a:p>
        </p:txBody>
      </p:sp>
    </p:spTree>
    <p:extLst>
      <p:ext uri="{BB962C8B-B14F-4D97-AF65-F5344CB8AC3E}">
        <p14:creationId xmlns:p14="http://schemas.microsoft.com/office/powerpoint/2010/main" xmlns="" val="252653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35066" y="672126"/>
            <a:ext cx="3601236" cy="938906"/>
          </a:xfrm>
        </p:spPr>
        <p:txBody>
          <a:bodyPr anchor="ctr">
            <a:noAutofit/>
          </a:bodyPr>
          <a:lstStyle>
            <a:lvl1pPr algn="l">
              <a:defRPr sz="2800" b="0" baseline="0">
                <a:solidFill>
                  <a:schemeClr val="accent1">
                    <a:lumMod val="75000"/>
                  </a:schemeClr>
                </a:solidFill>
              </a:defRPr>
            </a:lvl1pPr>
          </a:lstStyle>
          <a:p>
            <a:r>
              <a:rPr lang="en-US" dirty="0" smtClean="0"/>
              <a:t>Click to edit title</a:t>
            </a:r>
            <a:endParaRPr lang="en-US" dirty="0"/>
          </a:p>
        </p:txBody>
      </p:sp>
      <p:sp>
        <p:nvSpPr>
          <p:cNvPr id="5" name="Text Placeholder 4"/>
          <p:cNvSpPr>
            <a:spLocks noGrp="1"/>
          </p:cNvSpPr>
          <p:nvPr>
            <p:ph type="body" sz="quarter" idx="10" hasCustomPrompt="1"/>
          </p:nvPr>
        </p:nvSpPr>
        <p:spPr>
          <a:xfrm>
            <a:off x="4063070" y="1813025"/>
            <a:ext cx="932688" cy="936625"/>
          </a:xfrm>
        </p:spPr>
        <p:txBody>
          <a:bodyPr anchor="ctr">
            <a:normAutofit/>
          </a:bodyPr>
          <a:lstStyle>
            <a:lvl1pPr algn="l">
              <a:defRPr sz="3300">
                <a:solidFill>
                  <a:schemeClr val="accent2">
                    <a:lumMod val="75000"/>
                  </a:schemeClr>
                </a:solidFill>
              </a:defRPr>
            </a:lvl1pPr>
          </a:lstStyle>
          <a:p>
            <a:pPr lvl="0"/>
            <a:r>
              <a:rPr lang="en-US" dirty="0" smtClean="0"/>
              <a:t>##</a:t>
            </a:r>
          </a:p>
        </p:txBody>
      </p:sp>
      <p:sp>
        <p:nvSpPr>
          <p:cNvPr id="7" name="Text Placeholder 6"/>
          <p:cNvSpPr>
            <a:spLocks noGrp="1"/>
          </p:cNvSpPr>
          <p:nvPr>
            <p:ph type="body" sz="quarter" idx="11" hasCustomPrompt="1"/>
          </p:nvPr>
        </p:nvSpPr>
        <p:spPr>
          <a:xfrm>
            <a:off x="4995758" y="1813025"/>
            <a:ext cx="2640544" cy="936625"/>
          </a:xfrm>
        </p:spPr>
        <p:txBody>
          <a:bodyPr anchor="ctr">
            <a:normAutofit/>
          </a:bodyPr>
          <a:lstStyle>
            <a:lvl1pPr>
              <a:defRPr sz="1600" baseline="0">
                <a:solidFill>
                  <a:schemeClr val="tx1">
                    <a:lumMod val="65000"/>
                    <a:lumOff val="35000"/>
                  </a:schemeClr>
                </a:solidFill>
              </a:defRPr>
            </a:lvl1pPr>
          </a:lstStyle>
          <a:p>
            <a:pPr lvl="0"/>
            <a:r>
              <a:rPr lang="en-US" dirty="0" smtClean="0"/>
              <a:t>Click to edit section title</a:t>
            </a:r>
          </a:p>
        </p:txBody>
      </p:sp>
      <p:sp>
        <p:nvSpPr>
          <p:cNvPr id="8" name="Text Placeholder 4"/>
          <p:cNvSpPr>
            <a:spLocks noGrp="1"/>
          </p:cNvSpPr>
          <p:nvPr>
            <p:ph type="body" sz="quarter" idx="12" hasCustomPrompt="1"/>
          </p:nvPr>
        </p:nvSpPr>
        <p:spPr>
          <a:xfrm>
            <a:off x="4063070" y="2751931"/>
            <a:ext cx="932688" cy="936625"/>
          </a:xfrm>
        </p:spPr>
        <p:txBody>
          <a:bodyPr anchor="ctr">
            <a:normAutofit/>
          </a:bodyPr>
          <a:lstStyle>
            <a:lvl1pPr algn="l">
              <a:defRPr sz="3300">
                <a:solidFill>
                  <a:schemeClr val="accent2">
                    <a:lumMod val="75000"/>
                  </a:schemeClr>
                </a:solidFill>
              </a:defRPr>
            </a:lvl1pPr>
          </a:lstStyle>
          <a:p>
            <a:pPr lvl="0"/>
            <a:r>
              <a:rPr lang="en-US" dirty="0" smtClean="0"/>
              <a:t>##</a:t>
            </a:r>
          </a:p>
        </p:txBody>
      </p:sp>
      <p:sp>
        <p:nvSpPr>
          <p:cNvPr id="9" name="Text Placeholder 6"/>
          <p:cNvSpPr>
            <a:spLocks noGrp="1"/>
          </p:cNvSpPr>
          <p:nvPr>
            <p:ph type="body" sz="quarter" idx="13" hasCustomPrompt="1"/>
          </p:nvPr>
        </p:nvSpPr>
        <p:spPr>
          <a:xfrm>
            <a:off x="4995758" y="2751931"/>
            <a:ext cx="2640544" cy="936625"/>
          </a:xfrm>
        </p:spPr>
        <p:txBody>
          <a:bodyPr anchor="ctr">
            <a:normAutofit/>
          </a:bodyPr>
          <a:lstStyle>
            <a:lvl1pPr>
              <a:defRPr sz="1600" baseline="0">
                <a:solidFill>
                  <a:schemeClr val="tx1">
                    <a:lumMod val="65000"/>
                    <a:lumOff val="35000"/>
                  </a:schemeClr>
                </a:solidFill>
              </a:defRPr>
            </a:lvl1pPr>
          </a:lstStyle>
          <a:p>
            <a:pPr lvl="0"/>
            <a:r>
              <a:rPr lang="en-US" dirty="0" smtClean="0"/>
              <a:t>Click to edit section title</a:t>
            </a:r>
          </a:p>
        </p:txBody>
      </p:sp>
      <p:sp>
        <p:nvSpPr>
          <p:cNvPr id="10" name="Text Placeholder 4"/>
          <p:cNvSpPr>
            <a:spLocks noGrp="1"/>
          </p:cNvSpPr>
          <p:nvPr>
            <p:ph type="body" sz="quarter" idx="14" hasCustomPrompt="1"/>
          </p:nvPr>
        </p:nvSpPr>
        <p:spPr>
          <a:xfrm>
            <a:off x="4063070" y="3710996"/>
            <a:ext cx="932688" cy="936625"/>
          </a:xfrm>
        </p:spPr>
        <p:txBody>
          <a:bodyPr anchor="ctr">
            <a:normAutofit/>
          </a:bodyPr>
          <a:lstStyle>
            <a:lvl1pPr algn="l">
              <a:defRPr sz="3300">
                <a:solidFill>
                  <a:schemeClr val="accent2">
                    <a:lumMod val="75000"/>
                  </a:schemeClr>
                </a:solidFill>
              </a:defRPr>
            </a:lvl1pPr>
          </a:lstStyle>
          <a:p>
            <a:pPr lvl="0"/>
            <a:r>
              <a:rPr lang="en-US" dirty="0" smtClean="0"/>
              <a:t>##</a:t>
            </a:r>
          </a:p>
        </p:txBody>
      </p:sp>
      <p:sp>
        <p:nvSpPr>
          <p:cNvPr id="11" name="Text Placeholder 6"/>
          <p:cNvSpPr>
            <a:spLocks noGrp="1"/>
          </p:cNvSpPr>
          <p:nvPr>
            <p:ph type="body" sz="quarter" idx="15" hasCustomPrompt="1"/>
          </p:nvPr>
        </p:nvSpPr>
        <p:spPr>
          <a:xfrm>
            <a:off x="4995758" y="3710996"/>
            <a:ext cx="2640544" cy="936625"/>
          </a:xfrm>
        </p:spPr>
        <p:txBody>
          <a:bodyPr anchor="ctr">
            <a:normAutofit/>
          </a:bodyPr>
          <a:lstStyle>
            <a:lvl1pPr>
              <a:defRPr sz="1600" baseline="0">
                <a:solidFill>
                  <a:schemeClr val="tx1">
                    <a:lumMod val="65000"/>
                    <a:lumOff val="35000"/>
                  </a:schemeClr>
                </a:solidFill>
              </a:defRPr>
            </a:lvl1pPr>
          </a:lstStyle>
          <a:p>
            <a:pPr lvl="0"/>
            <a:r>
              <a:rPr lang="en-US" dirty="0" smtClean="0"/>
              <a:t>Click to edit section title</a:t>
            </a:r>
          </a:p>
        </p:txBody>
      </p:sp>
      <p:sp>
        <p:nvSpPr>
          <p:cNvPr id="12" name="Text Placeholder 4"/>
          <p:cNvSpPr>
            <a:spLocks noGrp="1"/>
          </p:cNvSpPr>
          <p:nvPr>
            <p:ph type="body" sz="quarter" idx="16" hasCustomPrompt="1"/>
          </p:nvPr>
        </p:nvSpPr>
        <p:spPr>
          <a:xfrm>
            <a:off x="4063070" y="4647621"/>
            <a:ext cx="932688" cy="936625"/>
          </a:xfrm>
        </p:spPr>
        <p:txBody>
          <a:bodyPr anchor="ctr">
            <a:normAutofit/>
          </a:bodyPr>
          <a:lstStyle>
            <a:lvl1pPr algn="l">
              <a:defRPr sz="3300">
                <a:solidFill>
                  <a:schemeClr val="accent2">
                    <a:lumMod val="75000"/>
                  </a:schemeClr>
                </a:solidFill>
              </a:defRPr>
            </a:lvl1pPr>
          </a:lstStyle>
          <a:p>
            <a:pPr lvl="0"/>
            <a:r>
              <a:rPr lang="en-US" dirty="0" smtClean="0"/>
              <a:t>##</a:t>
            </a:r>
          </a:p>
        </p:txBody>
      </p:sp>
      <p:sp>
        <p:nvSpPr>
          <p:cNvPr id="13" name="Text Placeholder 6"/>
          <p:cNvSpPr>
            <a:spLocks noGrp="1"/>
          </p:cNvSpPr>
          <p:nvPr>
            <p:ph type="body" sz="quarter" idx="17" hasCustomPrompt="1"/>
          </p:nvPr>
        </p:nvSpPr>
        <p:spPr>
          <a:xfrm>
            <a:off x="4995758" y="4647621"/>
            <a:ext cx="2640544" cy="936625"/>
          </a:xfrm>
        </p:spPr>
        <p:txBody>
          <a:bodyPr anchor="ctr">
            <a:normAutofit/>
          </a:bodyPr>
          <a:lstStyle>
            <a:lvl1pPr>
              <a:defRPr sz="1600" baseline="0">
                <a:solidFill>
                  <a:schemeClr val="tx1">
                    <a:lumMod val="65000"/>
                    <a:lumOff val="35000"/>
                  </a:schemeClr>
                </a:solidFill>
              </a:defRPr>
            </a:lvl1pPr>
          </a:lstStyle>
          <a:p>
            <a:pPr lvl="0"/>
            <a:r>
              <a:rPr lang="en-US" dirty="0" smtClean="0"/>
              <a:t>Click to edit section title</a:t>
            </a:r>
          </a:p>
        </p:txBody>
      </p:sp>
      <p:pic>
        <p:nvPicPr>
          <p:cNvPr id="3" name="Picture 2" descr="Untitled.png"/>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0" y="2029968"/>
            <a:ext cx="3822192" cy="4828032"/>
          </a:xfrm>
          <a:prstGeom prst="rect">
            <a:avLst/>
          </a:prstGeom>
        </p:spPr>
      </p:pic>
    </p:spTree>
    <p:extLst>
      <p:ext uri="{BB962C8B-B14F-4D97-AF65-F5344CB8AC3E}">
        <p14:creationId xmlns:p14="http://schemas.microsoft.com/office/powerpoint/2010/main" xmlns="" val="287179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223" y="274638"/>
            <a:ext cx="8531578" cy="685829"/>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312638"/>
            <a:ext cx="8229600" cy="4642256"/>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5720671" y="6356350"/>
            <a:ext cx="2966130" cy="365125"/>
          </a:xfrm>
          <a:prstGeom prst="rect">
            <a:avLst/>
          </a:prstGeom>
        </p:spPr>
        <p:txBody>
          <a:bodyPr anchor="b"/>
          <a:lstStyle>
            <a:lvl1pPr algn="r">
              <a:defRPr sz="950">
                <a:solidFill>
                  <a:schemeClr val="tx1">
                    <a:lumMod val="65000"/>
                    <a:lumOff val="35000"/>
                  </a:schemeClr>
                </a:solidFill>
              </a:defRPr>
            </a:lvl1pPr>
          </a:lstStyle>
          <a:p>
            <a:r>
              <a:rPr lang="en-US" smtClean="0"/>
              <a:t>  Council of State Governments Justice Center | </a:t>
            </a:r>
            <a:fld id="{054FADC0-F0D0-6246-B4F3-F9D77D690E2E}" type="slidenum">
              <a:rPr lang="en-US" smtClean="0"/>
              <a:pPr/>
              <a:t>‹#›</a:t>
            </a:fld>
            <a:endParaRPr lang="en-US" dirty="0"/>
          </a:p>
        </p:txBody>
      </p:sp>
      <p:sp>
        <p:nvSpPr>
          <p:cNvPr id="9" name="Text Placeholder 8"/>
          <p:cNvSpPr>
            <a:spLocks noGrp="1"/>
          </p:cNvSpPr>
          <p:nvPr>
            <p:ph type="body" sz="quarter" idx="13" hasCustomPrompt="1"/>
          </p:nvPr>
        </p:nvSpPr>
        <p:spPr>
          <a:xfrm>
            <a:off x="457201" y="6104300"/>
            <a:ext cx="4661418" cy="220034"/>
          </a:xfrm>
        </p:spPr>
        <p:txBody>
          <a:bodyPr>
            <a:noAutofit/>
          </a:bodyPr>
          <a:lstStyle>
            <a:lvl1pPr>
              <a:defRPr sz="800" i="1" baseline="0">
                <a:solidFill>
                  <a:srgbClr val="595959"/>
                </a:solidFill>
              </a:defRPr>
            </a:lvl1pPr>
          </a:lstStyle>
          <a:p>
            <a:pPr lvl="0"/>
            <a:r>
              <a:rPr lang="en-US" dirty="0" smtClean="0"/>
              <a:t>Click to add source</a:t>
            </a:r>
            <a:endParaRPr lang="en-US" dirty="0"/>
          </a:p>
        </p:txBody>
      </p:sp>
      <p:cxnSp>
        <p:nvCxnSpPr>
          <p:cNvPr id="5" name="Straight Connector 4"/>
          <p:cNvCxnSpPr/>
          <p:nvPr userDrawn="1"/>
        </p:nvCxnSpPr>
        <p:spPr>
          <a:xfrm>
            <a:off x="155223" y="342188"/>
            <a:ext cx="0" cy="342915"/>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57200" y="6118131"/>
            <a:ext cx="0" cy="224709"/>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2526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8885" y="2480993"/>
            <a:ext cx="4768048" cy="705495"/>
          </a:xfrm>
        </p:spPr>
        <p:txBody>
          <a:bodyPr/>
          <a:lstStyle>
            <a:lvl1pPr marL="0" indent="0" algn="l">
              <a:buNone/>
              <a:defRPr b="1"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for name, title, and email info</a:t>
            </a:r>
          </a:p>
        </p:txBody>
      </p:sp>
      <p:sp>
        <p:nvSpPr>
          <p:cNvPr id="8" name="Picture Placeholder 7"/>
          <p:cNvSpPr>
            <a:spLocks noGrp="1"/>
          </p:cNvSpPr>
          <p:nvPr>
            <p:ph type="pic" sz="quarter" idx="13"/>
          </p:nvPr>
        </p:nvSpPr>
        <p:spPr>
          <a:xfrm>
            <a:off x="663641" y="1854158"/>
            <a:ext cx="2732255" cy="2280601"/>
          </a:xfrm>
        </p:spPr>
        <p:txBody>
          <a:bodyPr/>
          <a:lstStyle/>
          <a:p>
            <a:endParaRPr lang="en-US"/>
          </a:p>
        </p:txBody>
      </p:sp>
      <p:pic>
        <p:nvPicPr>
          <p:cNvPr id="11" name="Picture 10" descr="CSG JC Logo 1.eps"/>
          <p:cNvPicPr>
            <a:picLocks noChangeAspect="1"/>
          </p:cNvPicPr>
          <p:nvPr userDrawn="1"/>
        </p:nvPicPr>
        <p:blipFill rotWithShape="1">
          <a:blip r:embed="rId2" cstate="screen">
            <a:extLst>
              <a:ext uri="{28A0092B-C50C-407E-A947-70E740481C1C}">
                <a14:useLocalDpi xmlns:a14="http://schemas.microsoft.com/office/drawing/2010/main" xmlns=""/>
              </a:ext>
            </a:extLst>
          </a:blip>
          <a:srcRect b="20644"/>
          <a:stretch/>
        </p:blipFill>
        <p:spPr>
          <a:xfrm>
            <a:off x="2684388" y="5710130"/>
            <a:ext cx="3452085" cy="732956"/>
          </a:xfrm>
          <a:prstGeom prst="rect">
            <a:avLst/>
          </a:prstGeom>
        </p:spPr>
      </p:pic>
      <p:sp>
        <p:nvSpPr>
          <p:cNvPr id="9" name="TextBox 8"/>
          <p:cNvSpPr txBox="1"/>
          <p:nvPr userDrawn="1"/>
        </p:nvSpPr>
        <p:spPr>
          <a:xfrm>
            <a:off x="3639670" y="1629556"/>
            <a:ext cx="4767263" cy="707886"/>
          </a:xfrm>
          <a:prstGeom prst="rect">
            <a:avLst/>
          </a:prstGeom>
          <a:noFill/>
        </p:spPr>
        <p:txBody>
          <a:bodyPr wrap="square" rtlCol="0">
            <a:spAutoFit/>
          </a:bodyPr>
          <a:lstStyle/>
          <a:p>
            <a:r>
              <a:rPr lang="en-US" sz="4000" b="1" dirty="0" smtClean="0">
                <a:solidFill>
                  <a:srgbClr val="376092"/>
                </a:solidFill>
                <a:latin typeface="+mj-lt"/>
              </a:rPr>
              <a:t>THANK YOU</a:t>
            </a:r>
            <a:endParaRPr lang="en-US" sz="4000" b="1" dirty="0">
              <a:solidFill>
                <a:srgbClr val="376092"/>
              </a:solidFill>
              <a:latin typeface="+mj-lt"/>
            </a:endParaRPr>
          </a:p>
        </p:txBody>
      </p:sp>
      <p:sp>
        <p:nvSpPr>
          <p:cNvPr id="12" name="TextBox 11"/>
          <p:cNvSpPr txBox="1"/>
          <p:nvPr userDrawn="1"/>
        </p:nvSpPr>
        <p:spPr>
          <a:xfrm>
            <a:off x="3639669" y="3499133"/>
            <a:ext cx="4767263" cy="369332"/>
          </a:xfrm>
          <a:prstGeom prst="rect">
            <a:avLst/>
          </a:prstGeom>
          <a:noFill/>
        </p:spPr>
        <p:txBody>
          <a:bodyPr wrap="square" rtlCol="0">
            <a:spAutoFit/>
          </a:bodyPr>
          <a:lstStyle/>
          <a:p>
            <a:pPr marL="0" marR="0" lvl="0" indent="0" algn="dist"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rgbClr val="4F81BD"/>
                </a:solidFill>
                <a:effectLst/>
                <a:uLnTx/>
                <a:uFillTx/>
                <a:latin typeface="+mj-lt"/>
                <a:ea typeface="+mn-ea"/>
                <a:cs typeface="Franklin Gothic Book"/>
              </a:rPr>
              <a:t>CSGJUSTICECENTER.ORG/SUBSCRIBE</a:t>
            </a:r>
          </a:p>
        </p:txBody>
      </p:sp>
      <p:sp>
        <p:nvSpPr>
          <p:cNvPr id="13" name="TextBox 12"/>
          <p:cNvSpPr txBox="1">
            <a:spLocks noChangeAspect="1"/>
          </p:cNvSpPr>
          <p:nvPr userDrawn="1"/>
        </p:nvSpPr>
        <p:spPr>
          <a:xfrm>
            <a:off x="3639671" y="4009674"/>
            <a:ext cx="4767262"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smtClean="0">
                <a:ln>
                  <a:noFill/>
                </a:ln>
                <a:solidFill>
                  <a:schemeClr val="bg1">
                    <a:lumMod val="50000"/>
                  </a:schemeClr>
                </a:solidFill>
                <a:effectLst/>
                <a:uLnTx/>
                <a:uFillTx/>
                <a:latin typeface="+mn-lt"/>
                <a:ea typeface="+mn-ea"/>
                <a:cs typeface="Franklin Gothic Book"/>
              </a:rPr>
              <a:t>This material was prepared for the State of North Dakota. The presentation was developed by members of the Council of State Governments Justice Center staff. Because presentations are not subject to to the same rigorous review process as other printed materials, the statements made do not reflect the views of the authors, and should not be considered the official position of the Justice Center, the members of the Council of State Governments, or the funding agency supporting the work.</a:t>
            </a:r>
          </a:p>
          <a:p>
            <a:pPr algn="just"/>
            <a:endParaRPr lang="en-US" sz="800" dirty="0">
              <a:solidFill>
                <a:schemeClr val="bg1">
                  <a:lumMod val="50000"/>
                </a:schemeClr>
              </a:solidFill>
            </a:endParaRPr>
          </a:p>
        </p:txBody>
      </p:sp>
    </p:spTree>
    <p:extLst>
      <p:ext uri="{BB962C8B-B14F-4D97-AF65-F5344CB8AC3E}">
        <p14:creationId xmlns:p14="http://schemas.microsoft.com/office/powerpoint/2010/main" xmlns="" val="772206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223" y="274638"/>
            <a:ext cx="8531578" cy="854251"/>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70293369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9" r:id="rId4"/>
  </p:sldLayoutIdLst>
  <p:hf hdr="0" dt="0"/>
  <p:txStyles>
    <p:titleStyle>
      <a:lvl1pPr algn="l" defTabSz="457200" rtl="0" eaLnBrk="1" latinLnBrk="0" hangingPunct="1">
        <a:spcBef>
          <a:spcPct val="0"/>
        </a:spcBef>
        <a:buNone/>
        <a:defRPr sz="2200" kern="1200" spc="-30">
          <a:solidFill>
            <a:schemeClr val="accent1">
              <a:lumMod val="75000"/>
            </a:schemeClr>
          </a:solidFill>
          <a:latin typeface="Arial"/>
          <a:ea typeface="+mj-ea"/>
          <a:cs typeface="Arial"/>
        </a:defRPr>
      </a:lvl1pPr>
    </p:titleStyle>
    <p:bodyStyle>
      <a:lvl1pPr marL="0" indent="0" algn="l" defTabSz="457200" rtl="0" eaLnBrk="1" latinLnBrk="0" hangingPunct="1">
        <a:spcBef>
          <a:spcPct val="20000"/>
        </a:spcBef>
        <a:buFont typeface="Arial"/>
        <a:buNone/>
        <a:defRPr sz="18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gif"/></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mailto:bshelor@csg.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Title-Background.png"/>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1" y="0"/>
            <a:ext cx="9300079" cy="7145880"/>
          </a:xfrm>
          <a:prstGeom prst="rect">
            <a:avLst/>
          </a:prstGeom>
        </p:spPr>
      </p:pic>
      <p:pic>
        <p:nvPicPr>
          <p:cNvPr id="14" name="Picture 13" descr="CSG JC Logo 1.eps"/>
          <p:cNvPicPr>
            <a:picLocks noChangeAspect="1"/>
          </p:cNvPicPr>
          <p:nvPr/>
        </p:nvPicPr>
        <p:blipFill rotWithShape="1">
          <a:blip r:embed="rId3" cstate="screen">
            <a:duotone>
              <a:schemeClr val="bg2">
                <a:shade val="45000"/>
                <a:satMod val="135000"/>
              </a:schemeClr>
              <a:prstClr val="white"/>
            </a:duotone>
            <a:lum bright="40000" contrast="40000"/>
            <a:extLst>
              <a:ext uri="{28A0092B-C50C-407E-A947-70E740481C1C}">
                <a14:useLocalDpi xmlns:a14="http://schemas.microsoft.com/office/drawing/2010/main" xmlns=""/>
              </a:ext>
            </a:extLst>
          </a:blip>
          <a:srcRect b="20833"/>
          <a:stretch/>
        </p:blipFill>
        <p:spPr>
          <a:xfrm>
            <a:off x="6716889" y="211261"/>
            <a:ext cx="2159000" cy="457313"/>
          </a:xfrm>
          <a:prstGeom prst="rect">
            <a:avLst/>
          </a:prstGeom>
          <a:ln>
            <a:noFill/>
          </a:ln>
          <a:effectLst/>
        </p:spPr>
      </p:pic>
      <p:sp>
        <p:nvSpPr>
          <p:cNvPr id="15" name="Rectangle 14"/>
          <p:cNvSpPr/>
          <p:nvPr/>
        </p:nvSpPr>
        <p:spPr>
          <a:xfrm>
            <a:off x="-1" y="2213672"/>
            <a:ext cx="7747005" cy="3485445"/>
          </a:xfrm>
          <a:prstGeom prst="rect">
            <a:avLst/>
          </a:prstGeom>
          <a:solidFill>
            <a:srgbClr val="FFFFFF">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2"/>
            <a:endParaRPr lang="en-US" sz="2000" b="1" dirty="0">
              <a:solidFill>
                <a:schemeClr val="tx1">
                  <a:lumMod val="50000"/>
                  <a:lumOff val="50000"/>
                </a:schemeClr>
              </a:solidFill>
            </a:endParaRPr>
          </a:p>
        </p:txBody>
      </p:sp>
      <p:sp>
        <p:nvSpPr>
          <p:cNvPr id="16" name="Title 1"/>
          <p:cNvSpPr>
            <a:spLocks noGrp="1"/>
          </p:cNvSpPr>
          <p:nvPr>
            <p:ph type="ctrTitle"/>
          </p:nvPr>
        </p:nvSpPr>
        <p:spPr>
          <a:xfrm>
            <a:off x="606430" y="2426952"/>
            <a:ext cx="6562015" cy="697198"/>
          </a:xfrm>
        </p:spPr>
        <p:txBody>
          <a:bodyPr/>
          <a:lstStyle/>
          <a:p>
            <a:r>
              <a:rPr lang="en-US" sz="3100" dirty="0" smtClean="0"/>
              <a:t>Justice Reinvestment in Arkansas</a:t>
            </a:r>
            <a:endParaRPr lang="en-US" sz="3100" dirty="0"/>
          </a:p>
        </p:txBody>
      </p:sp>
      <p:sp>
        <p:nvSpPr>
          <p:cNvPr id="17" name="Subtitle 2"/>
          <p:cNvSpPr>
            <a:spLocks noGrp="1"/>
          </p:cNvSpPr>
          <p:nvPr>
            <p:ph type="subTitle" idx="1"/>
          </p:nvPr>
        </p:nvSpPr>
        <p:spPr>
          <a:xfrm>
            <a:off x="606430" y="3119955"/>
            <a:ext cx="6562015" cy="1097010"/>
          </a:xfrm>
        </p:spPr>
        <p:txBody>
          <a:bodyPr>
            <a:normAutofit fontScale="92500" lnSpcReduction="20000"/>
          </a:bodyPr>
          <a:lstStyle/>
          <a:p>
            <a:r>
              <a:rPr lang="en-US" dirty="0" smtClean="0">
                <a:solidFill>
                  <a:srgbClr val="953735"/>
                </a:solidFill>
              </a:rPr>
              <a:t>Fifth Presentation to the Legislative Criminal Justice Oversight Task Force</a:t>
            </a:r>
          </a:p>
          <a:p>
            <a:endParaRPr lang="en-US" dirty="0" smtClean="0">
              <a:solidFill>
                <a:srgbClr val="953735"/>
              </a:solidFill>
            </a:endParaRPr>
          </a:p>
          <a:p>
            <a:r>
              <a:rPr lang="en-US" b="1" i="1" dirty="0" smtClean="0">
                <a:solidFill>
                  <a:srgbClr val="953735"/>
                </a:solidFill>
              </a:rPr>
              <a:t>June 22, 2016</a:t>
            </a:r>
            <a:endParaRPr lang="en-US" b="1" i="1" dirty="0">
              <a:solidFill>
                <a:srgbClr val="953735"/>
              </a:solidFill>
            </a:endParaRPr>
          </a:p>
        </p:txBody>
      </p:sp>
      <p:sp>
        <p:nvSpPr>
          <p:cNvPr id="18" name="Text Placeholder 3"/>
          <p:cNvSpPr>
            <a:spLocks noGrp="1"/>
          </p:cNvSpPr>
          <p:nvPr>
            <p:ph type="body" sz="quarter" idx="14"/>
          </p:nvPr>
        </p:nvSpPr>
        <p:spPr>
          <a:xfrm>
            <a:off x="606430" y="4258235"/>
            <a:ext cx="6562015" cy="1202763"/>
          </a:xfrm>
        </p:spPr>
        <p:txBody>
          <a:bodyPr/>
          <a:lstStyle/>
          <a:p>
            <a:r>
              <a:rPr lang="en-US" b="1" dirty="0" smtClean="0"/>
              <a:t>Andy Barbee</a:t>
            </a:r>
            <a:r>
              <a:rPr lang="en-US" dirty="0" smtClean="0"/>
              <a:t>, Research Manager</a:t>
            </a:r>
          </a:p>
          <a:p>
            <a:r>
              <a:rPr lang="en-US" b="1" dirty="0" smtClean="0"/>
              <a:t>Jessica Gonzales</a:t>
            </a:r>
            <a:r>
              <a:rPr lang="en-US" dirty="0" smtClean="0"/>
              <a:t>, Senior Research Associate</a:t>
            </a:r>
          </a:p>
          <a:p>
            <a:r>
              <a:rPr lang="en-US" b="1" dirty="0"/>
              <a:t>Mack Jenkins</a:t>
            </a:r>
            <a:r>
              <a:rPr lang="en-US" dirty="0"/>
              <a:t>, Senior Policy Advisor</a:t>
            </a:r>
          </a:p>
          <a:p>
            <a:r>
              <a:rPr lang="en-US" b="1" dirty="0" smtClean="0"/>
              <a:t>Ben Shelor</a:t>
            </a:r>
            <a:r>
              <a:rPr lang="en-US" dirty="0" smtClean="0"/>
              <a:t>, Policy Analyst</a:t>
            </a:r>
            <a:endParaRPr lang="en-US" dirty="0"/>
          </a:p>
        </p:txBody>
      </p:sp>
      <p:sp>
        <p:nvSpPr>
          <p:cNvPr id="8" name="TextBox 7"/>
          <p:cNvSpPr txBox="1"/>
          <p:nvPr/>
        </p:nvSpPr>
        <p:spPr>
          <a:xfrm>
            <a:off x="6885830" y="771277"/>
            <a:ext cx="2258170" cy="461665"/>
          </a:xfrm>
          <a:prstGeom prst="rect">
            <a:avLst/>
          </a:prstGeom>
          <a:noFill/>
        </p:spPr>
        <p:txBody>
          <a:bodyPr wrap="square" rtlCol="0">
            <a:spAutoFit/>
          </a:bodyPr>
          <a:lstStyle/>
          <a:p>
            <a:r>
              <a:rPr lang="en-US" sz="2400" b="1" dirty="0" smtClean="0">
                <a:latin typeface="Arial Black" pitchFamily="34" charset="0"/>
              </a:rPr>
              <a:t>HANDOUT 1</a:t>
            </a:r>
            <a:endParaRPr lang="en-US" sz="2400" b="1" dirty="0">
              <a:latin typeface="Arial Black" pitchFamily="34" charset="0"/>
            </a:endParaRPr>
          </a:p>
        </p:txBody>
      </p:sp>
    </p:spTree>
    <p:extLst>
      <p:ext uri="{BB962C8B-B14F-4D97-AF65-F5344CB8AC3E}">
        <p14:creationId xmlns:p14="http://schemas.microsoft.com/office/powerpoint/2010/main" xmlns="" val="4133347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066" y="467406"/>
            <a:ext cx="3601236" cy="938906"/>
          </a:xfrm>
        </p:spPr>
        <p:txBody>
          <a:bodyPr/>
          <a:lstStyle/>
          <a:p>
            <a:r>
              <a:rPr lang="en-US" dirty="0" smtClean="0"/>
              <a:t>Overview</a:t>
            </a:r>
            <a:endParaRPr lang="en-US" dirty="0"/>
          </a:p>
        </p:txBody>
      </p:sp>
      <p:sp>
        <p:nvSpPr>
          <p:cNvPr id="3" name="Text Placeholder 2"/>
          <p:cNvSpPr>
            <a:spLocks noGrp="1"/>
          </p:cNvSpPr>
          <p:nvPr>
            <p:ph type="body" sz="quarter" idx="10"/>
          </p:nvPr>
        </p:nvSpPr>
        <p:spPr>
          <a:xfrm>
            <a:off x="4063070" y="1376289"/>
            <a:ext cx="932688" cy="914400"/>
          </a:xfrm>
          <a:noFill/>
        </p:spPr>
        <p:txBody>
          <a:bodyPr>
            <a:normAutofit/>
          </a:bodyPr>
          <a:lstStyle/>
          <a:p>
            <a:r>
              <a:rPr lang="en-US" dirty="0" smtClean="0"/>
              <a:t>01</a:t>
            </a:r>
            <a:endParaRPr lang="en-US" dirty="0"/>
          </a:p>
        </p:txBody>
      </p:sp>
      <p:sp>
        <p:nvSpPr>
          <p:cNvPr id="4" name="Text Placeholder 3"/>
          <p:cNvSpPr>
            <a:spLocks noGrp="1"/>
          </p:cNvSpPr>
          <p:nvPr>
            <p:ph type="body" sz="quarter" idx="11"/>
          </p:nvPr>
        </p:nvSpPr>
        <p:spPr>
          <a:xfrm>
            <a:off x="4995758" y="1376289"/>
            <a:ext cx="3474720" cy="914400"/>
          </a:xfrm>
          <a:noFill/>
        </p:spPr>
        <p:txBody>
          <a:bodyPr/>
          <a:lstStyle/>
          <a:p>
            <a:r>
              <a:rPr lang="en-US" dirty="0" smtClean="0"/>
              <a:t>Project Update</a:t>
            </a:r>
            <a:endParaRPr lang="en-US" i="1" dirty="0"/>
          </a:p>
        </p:txBody>
      </p:sp>
      <p:sp>
        <p:nvSpPr>
          <p:cNvPr id="5" name="Text Placeholder 4"/>
          <p:cNvSpPr>
            <a:spLocks noGrp="1"/>
          </p:cNvSpPr>
          <p:nvPr>
            <p:ph type="body" sz="quarter" idx="12"/>
          </p:nvPr>
        </p:nvSpPr>
        <p:spPr>
          <a:xfrm>
            <a:off x="4063070" y="2320934"/>
            <a:ext cx="932688" cy="914400"/>
          </a:xfrm>
          <a:solidFill>
            <a:schemeClr val="tx2">
              <a:lumMod val="20000"/>
              <a:lumOff val="80000"/>
            </a:schemeClr>
          </a:solidFill>
        </p:spPr>
        <p:txBody>
          <a:bodyPr/>
          <a:lstStyle/>
          <a:p>
            <a:r>
              <a:rPr lang="en-US" dirty="0" smtClean="0"/>
              <a:t>02</a:t>
            </a:r>
            <a:endParaRPr lang="en-US" dirty="0"/>
          </a:p>
        </p:txBody>
      </p:sp>
      <p:sp>
        <p:nvSpPr>
          <p:cNvPr id="6" name="Text Placeholder 5"/>
          <p:cNvSpPr>
            <a:spLocks noGrp="1"/>
          </p:cNvSpPr>
          <p:nvPr>
            <p:ph type="body" sz="quarter" idx="13"/>
          </p:nvPr>
        </p:nvSpPr>
        <p:spPr>
          <a:xfrm>
            <a:off x="4995758" y="2320934"/>
            <a:ext cx="3474720" cy="914400"/>
          </a:xfrm>
          <a:solidFill>
            <a:schemeClr val="tx2">
              <a:lumMod val="20000"/>
              <a:lumOff val="80000"/>
            </a:schemeClr>
          </a:solidFill>
        </p:spPr>
        <p:txBody>
          <a:bodyPr>
            <a:normAutofit/>
          </a:bodyPr>
          <a:lstStyle/>
          <a:p>
            <a:pPr>
              <a:spcBef>
                <a:spcPts val="0"/>
              </a:spcBef>
            </a:pPr>
            <a:r>
              <a:rPr lang="en-US" dirty="0" smtClean="0"/>
              <a:t>Comparing Probation and Prison</a:t>
            </a:r>
            <a:endParaRPr lang="en-US" dirty="0"/>
          </a:p>
        </p:txBody>
      </p:sp>
      <p:sp>
        <p:nvSpPr>
          <p:cNvPr id="7" name="Text Placeholder 6"/>
          <p:cNvSpPr>
            <a:spLocks noGrp="1"/>
          </p:cNvSpPr>
          <p:nvPr>
            <p:ph type="body" sz="quarter" idx="14"/>
          </p:nvPr>
        </p:nvSpPr>
        <p:spPr>
          <a:xfrm>
            <a:off x="4063070" y="3265579"/>
            <a:ext cx="932688" cy="914400"/>
          </a:xfrm>
          <a:noFill/>
        </p:spPr>
        <p:txBody>
          <a:bodyPr/>
          <a:lstStyle/>
          <a:p>
            <a:r>
              <a:rPr lang="en-US" dirty="0" smtClean="0"/>
              <a:t>03</a:t>
            </a:r>
            <a:endParaRPr lang="en-US" dirty="0"/>
          </a:p>
        </p:txBody>
      </p:sp>
      <p:sp>
        <p:nvSpPr>
          <p:cNvPr id="8" name="Text Placeholder 7"/>
          <p:cNvSpPr>
            <a:spLocks noGrp="1"/>
          </p:cNvSpPr>
          <p:nvPr>
            <p:ph type="body" sz="quarter" idx="15"/>
          </p:nvPr>
        </p:nvSpPr>
        <p:spPr>
          <a:xfrm>
            <a:off x="4995758" y="3265579"/>
            <a:ext cx="3474720" cy="914400"/>
          </a:xfrm>
          <a:noFill/>
        </p:spPr>
        <p:txBody>
          <a:bodyPr/>
          <a:lstStyle/>
          <a:p>
            <a:pPr>
              <a:spcBef>
                <a:spcPts val="0"/>
              </a:spcBef>
            </a:pPr>
            <a:r>
              <a:rPr lang="en-US" dirty="0"/>
              <a:t>Sanctioning of Violators – Cost and Public Safety</a:t>
            </a:r>
            <a:endParaRPr lang="en-US" i="1" dirty="0"/>
          </a:p>
        </p:txBody>
      </p:sp>
      <p:sp>
        <p:nvSpPr>
          <p:cNvPr id="9" name="Text Placeholder 8"/>
          <p:cNvSpPr>
            <a:spLocks noGrp="1"/>
          </p:cNvSpPr>
          <p:nvPr>
            <p:ph type="body" sz="quarter" idx="16"/>
          </p:nvPr>
        </p:nvSpPr>
        <p:spPr>
          <a:xfrm>
            <a:off x="4063070" y="4210224"/>
            <a:ext cx="932688" cy="914400"/>
          </a:xfrm>
          <a:noFill/>
        </p:spPr>
        <p:txBody>
          <a:bodyPr/>
          <a:lstStyle/>
          <a:p>
            <a:r>
              <a:rPr lang="en-US" dirty="0" smtClean="0"/>
              <a:t>04</a:t>
            </a:r>
            <a:endParaRPr lang="en-US" dirty="0"/>
          </a:p>
        </p:txBody>
      </p:sp>
      <p:sp>
        <p:nvSpPr>
          <p:cNvPr id="10" name="Text Placeholder 9"/>
          <p:cNvSpPr>
            <a:spLocks noGrp="1"/>
          </p:cNvSpPr>
          <p:nvPr>
            <p:ph type="body" sz="quarter" idx="17"/>
          </p:nvPr>
        </p:nvSpPr>
        <p:spPr>
          <a:xfrm>
            <a:off x="4995758" y="4210224"/>
            <a:ext cx="3474720" cy="914400"/>
          </a:xfrm>
          <a:noFill/>
        </p:spPr>
        <p:txBody>
          <a:bodyPr/>
          <a:lstStyle/>
          <a:p>
            <a:pPr>
              <a:spcBef>
                <a:spcPts val="0"/>
              </a:spcBef>
            </a:pPr>
            <a:r>
              <a:rPr lang="en-US" dirty="0" smtClean="0"/>
              <a:t>Recidivism Reduction through Strengthening Supervision</a:t>
            </a:r>
            <a:endParaRPr lang="en-US" dirty="0"/>
          </a:p>
        </p:txBody>
      </p:sp>
      <p:sp>
        <p:nvSpPr>
          <p:cNvPr id="17" name="Slide Number Placeholder 3"/>
          <p:cNvSpPr txBox="1">
            <a:spLocks/>
          </p:cNvSpPr>
          <p:nvPr/>
        </p:nvSpPr>
        <p:spPr>
          <a:xfrm>
            <a:off x="5720671" y="6356350"/>
            <a:ext cx="2966130" cy="36512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33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950" dirty="0" smtClean="0">
                <a:solidFill>
                  <a:schemeClr val="tx1">
                    <a:lumMod val="75000"/>
                    <a:lumOff val="25000"/>
                  </a:schemeClr>
                </a:solidFill>
              </a:rPr>
              <a:t>  Council of State Governments Justice Center | </a:t>
            </a:r>
            <a:fld id="{054FADC0-F0D0-6246-B4F3-F9D77D690E2E}" type="slidenum">
              <a:rPr lang="en-US" sz="950" smtClean="0">
                <a:solidFill>
                  <a:schemeClr val="tx1">
                    <a:lumMod val="75000"/>
                    <a:lumOff val="25000"/>
                  </a:schemeClr>
                </a:solidFill>
              </a:rPr>
              <a:pPr algn="r"/>
              <a:t>10</a:t>
            </a:fld>
            <a:endParaRPr lang="en-US" sz="950" dirty="0">
              <a:solidFill>
                <a:schemeClr val="tx1">
                  <a:lumMod val="75000"/>
                  <a:lumOff val="25000"/>
                </a:schemeClr>
              </a:solidFill>
            </a:endParaRPr>
          </a:p>
        </p:txBody>
      </p:sp>
      <p:sp>
        <p:nvSpPr>
          <p:cNvPr id="12" name="Text Placeholder 8"/>
          <p:cNvSpPr txBox="1">
            <a:spLocks/>
          </p:cNvSpPr>
          <p:nvPr/>
        </p:nvSpPr>
        <p:spPr>
          <a:xfrm>
            <a:off x="4065342" y="5154869"/>
            <a:ext cx="932688" cy="9144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33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05</a:t>
            </a:r>
            <a:endParaRPr lang="en-US" dirty="0"/>
          </a:p>
        </p:txBody>
      </p:sp>
      <p:sp>
        <p:nvSpPr>
          <p:cNvPr id="13" name="Text Placeholder 9"/>
          <p:cNvSpPr txBox="1">
            <a:spLocks/>
          </p:cNvSpPr>
          <p:nvPr/>
        </p:nvSpPr>
        <p:spPr>
          <a:xfrm>
            <a:off x="4998030" y="5154869"/>
            <a:ext cx="3474720" cy="9144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600" kern="1200" baseline="0">
                <a:solidFill>
                  <a:schemeClr val="tx1">
                    <a:lumMod val="65000"/>
                    <a:lumOff val="3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Next Steps</a:t>
            </a:r>
            <a:endParaRPr lang="en-US" dirty="0"/>
          </a:p>
        </p:txBody>
      </p:sp>
    </p:spTree>
    <p:extLst>
      <p:ext uri="{BB962C8B-B14F-4D97-AF65-F5344CB8AC3E}">
        <p14:creationId xmlns:p14="http://schemas.microsoft.com/office/powerpoint/2010/main" xmlns="" val="3663245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Section Preview</a:t>
            </a:r>
            <a:endParaRPr lang="en-US" b="1"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11</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622767191"/>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7" name="TextBox 6"/>
          <p:cNvSpPr txBox="1"/>
          <p:nvPr/>
        </p:nvSpPr>
        <p:spPr>
          <a:xfrm>
            <a:off x="1610436" y="1855742"/>
            <a:ext cx="6086901" cy="400110"/>
          </a:xfrm>
          <a:prstGeom prst="rect">
            <a:avLst/>
          </a:prstGeom>
          <a:solidFill>
            <a:schemeClr val="bg2"/>
          </a:solidFill>
        </p:spPr>
        <p:txBody>
          <a:bodyPr wrap="square" rtlCol="0">
            <a:spAutoFit/>
          </a:bodyPr>
          <a:lstStyle/>
          <a:p>
            <a:r>
              <a:rPr lang="en-US" sz="2000" dirty="0" smtClean="0"/>
              <a:t>Importance of examining outcomes</a:t>
            </a:r>
            <a:endParaRPr lang="en-US" sz="2000" dirty="0"/>
          </a:p>
        </p:txBody>
      </p:sp>
      <p:sp>
        <p:nvSpPr>
          <p:cNvPr id="175" name="TextBox 174"/>
          <p:cNvSpPr txBox="1"/>
          <p:nvPr/>
        </p:nvSpPr>
        <p:spPr>
          <a:xfrm>
            <a:off x="1610436" y="3026996"/>
            <a:ext cx="6086901" cy="400110"/>
          </a:xfrm>
          <a:prstGeom prst="rect">
            <a:avLst/>
          </a:prstGeom>
          <a:solidFill>
            <a:schemeClr val="bg2"/>
          </a:solidFill>
        </p:spPr>
        <p:txBody>
          <a:bodyPr wrap="square" rtlCol="0">
            <a:spAutoFit/>
          </a:bodyPr>
          <a:lstStyle/>
          <a:p>
            <a:r>
              <a:rPr lang="en-US" sz="2000" dirty="0" smtClean="0"/>
              <a:t>Understanding recidivism</a:t>
            </a:r>
            <a:endParaRPr lang="en-US" sz="2000" dirty="0"/>
          </a:p>
        </p:txBody>
      </p:sp>
      <p:sp>
        <p:nvSpPr>
          <p:cNvPr id="176" name="TextBox 175"/>
          <p:cNvSpPr txBox="1"/>
          <p:nvPr/>
        </p:nvSpPr>
        <p:spPr>
          <a:xfrm>
            <a:off x="1610436" y="4198249"/>
            <a:ext cx="6086901" cy="400110"/>
          </a:xfrm>
          <a:prstGeom prst="rect">
            <a:avLst/>
          </a:prstGeom>
          <a:solidFill>
            <a:schemeClr val="bg2"/>
          </a:solidFill>
        </p:spPr>
        <p:txBody>
          <a:bodyPr wrap="square" rtlCol="0">
            <a:spAutoFit/>
          </a:bodyPr>
          <a:lstStyle/>
          <a:p>
            <a:r>
              <a:rPr lang="en-US" sz="2000" dirty="0"/>
              <a:t>Probation more cost-effective than prison</a:t>
            </a:r>
          </a:p>
        </p:txBody>
      </p:sp>
      <p:sp>
        <p:nvSpPr>
          <p:cNvPr id="8" name="Rounded Rectangle 7"/>
          <p:cNvSpPr/>
          <p:nvPr/>
        </p:nvSpPr>
        <p:spPr>
          <a:xfrm>
            <a:off x="1132764" y="1784469"/>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Rounded Rectangle 176"/>
          <p:cNvSpPr/>
          <p:nvPr/>
        </p:nvSpPr>
        <p:spPr>
          <a:xfrm>
            <a:off x="1132764" y="4068011"/>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Rounded Rectangle 177"/>
          <p:cNvSpPr/>
          <p:nvPr/>
        </p:nvSpPr>
        <p:spPr>
          <a:xfrm>
            <a:off x="1132764" y="2926240"/>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312236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 discussions highlighted issue of prison vs. probation for lower-level offenses</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12</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307537019"/>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graphicFrame>
        <p:nvGraphicFramePr>
          <p:cNvPr id="179" name="Table 178"/>
          <p:cNvGraphicFramePr>
            <a:graphicFrameLocks noGrp="1"/>
          </p:cNvGraphicFramePr>
          <p:nvPr>
            <p:extLst>
              <p:ext uri="{D42A27DB-BD31-4B8C-83A1-F6EECF244321}">
                <p14:modId xmlns:p14="http://schemas.microsoft.com/office/powerpoint/2010/main" xmlns="" val="3906677"/>
              </p:ext>
            </p:extLst>
          </p:nvPr>
        </p:nvGraphicFramePr>
        <p:xfrm>
          <a:off x="1334000" y="1536119"/>
          <a:ext cx="4267200" cy="4588169"/>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tblGrid>
              <a:tr h="408459">
                <a:tc>
                  <a:txBody>
                    <a:bodyPr/>
                    <a:lstStyle/>
                    <a:p>
                      <a:pPr algn="ctr"/>
                      <a:endParaRPr lang="en-US" dirty="0"/>
                    </a:p>
                  </a:txBody>
                  <a:tcPr anchor="ctr">
                    <a:solidFill>
                      <a:schemeClr val="tx1">
                        <a:lumMod val="65000"/>
                        <a:lumOff val="35000"/>
                      </a:schemeClr>
                    </a:solidFill>
                  </a:tcPr>
                </a:tc>
                <a:tc>
                  <a:txBody>
                    <a:bodyPr/>
                    <a:lstStyle/>
                    <a:p>
                      <a:pPr algn="ctr"/>
                      <a:r>
                        <a:rPr lang="en-US" dirty="0" smtClean="0"/>
                        <a:t>0</a:t>
                      </a:r>
                      <a:endParaRPr lang="en-US" dirty="0"/>
                    </a:p>
                  </a:txBody>
                  <a:tcPr anchor="ctr">
                    <a:solidFill>
                      <a:schemeClr val="tx1">
                        <a:lumMod val="65000"/>
                        <a:lumOff val="35000"/>
                      </a:schemeClr>
                    </a:solidFill>
                  </a:tcPr>
                </a:tc>
                <a:tc>
                  <a:txBody>
                    <a:bodyPr/>
                    <a:lstStyle/>
                    <a:p>
                      <a:pPr algn="ctr"/>
                      <a:r>
                        <a:rPr lang="en-US" dirty="0" smtClean="0"/>
                        <a:t>1</a:t>
                      </a:r>
                      <a:endParaRPr lang="en-US" dirty="0"/>
                    </a:p>
                  </a:txBody>
                  <a:tcPr anchor="ctr">
                    <a:solidFill>
                      <a:schemeClr val="tx1">
                        <a:lumMod val="65000"/>
                        <a:lumOff val="35000"/>
                      </a:schemeClr>
                    </a:solidFill>
                  </a:tcPr>
                </a:tc>
                <a:tc>
                  <a:txBody>
                    <a:bodyPr/>
                    <a:lstStyle/>
                    <a:p>
                      <a:pPr algn="ctr"/>
                      <a:r>
                        <a:rPr lang="en-US" dirty="0" smtClean="0"/>
                        <a:t>2</a:t>
                      </a:r>
                      <a:endParaRPr lang="en-US" dirty="0"/>
                    </a:p>
                  </a:txBody>
                  <a:tcPr anchor="ctr">
                    <a:solidFill>
                      <a:schemeClr val="tx1">
                        <a:lumMod val="65000"/>
                        <a:lumOff val="35000"/>
                      </a:schemeClr>
                    </a:solidFill>
                  </a:tcPr>
                </a:tc>
                <a:tc>
                  <a:txBody>
                    <a:bodyPr/>
                    <a:lstStyle/>
                    <a:p>
                      <a:pPr algn="ctr"/>
                      <a:r>
                        <a:rPr lang="en-US" dirty="0" smtClean="0"/>
                        <a:t>3</a:t>
                      </a:r>
                      <a:endParaRPr lang="en-US" dirty="0"/>
                    </a:p>
                  </a:txBody>
                  <a:tcPr anchor="ctr">
                    <a:solidFill>
                      <a:schemeClr val="tx1">
                        <a:lumMod val="65000"/>
                        <a:lumOff val="35000"/>
                      </a:schemeClr>
                    </a:solidFill>
                  </a:tcPr>
                </a:tc>
                <a:tc>
                  <a:txBody>
                    <a:bodyPr/>
                    <a:lstStyle/>
                    <a:p>
                      <a:pPr algn="ctr"/>
                      <a:r>
                        <a:rPr lang="en-US" dirty="0" smtClean="0"/>
                        <a:t>4</a:t>
                      </a:r>
                      <a:endParaRPr lang="en-US" dirty="0"/>
                    </a:p>
                  </a:txBody>
                  <a:tcPr anchor="ctr">
                    <a:solidFill>
                      <a:schemeClr val="tx1">
                        <a:lumMod val="65000"/>
                        <a:lumOff val="35000"/>
                      </a:schemeClr>
                    </a:solidFill>
                  </a:tcPr>
                </a:tc>
                <a:tc>
                  <a:txBody>
                    <a:bodyPr/>
                    <a:lstStyle/>
                    <a:p>
                      <a:pPr algn="ctr"/>
                      <a:r>
                        <a:rPr lang="en-US" dirty="0" smtClean="0"/>
                        <a:t>5+</a:t>
                      </a:r>
                      <a:endParaRPr lang="en-US" dirty="0"/>
                    </a:p>
                  </a:txBody>
                  <a:tcPr anchor="ctr">
                    <a:solidFill>
                      <a:schemeClr val="tx1">
                        <a:lumMod val="65000"/>
                        <a:lumOff val="35000"/>
                      </a:schemeClr>
                    </a:solidFill>
                  </a:tcPr>
                </a:tc>
              </a:tr>
              <a:tr h="503579">
                <a:tc>
                  <a:txBody>
                    <a:bodyPr/>
                    <a:lstStyle/>
                    <a:p>
                      <a:pPr algn="ctr"/>
                      <a:r>
                        <a:rPr lang="en-US" b="1" dirty="0" smtClean="0">
                          <a:solidFill>
                            <a:schemeClr val="bg1"/>
                          </a:solidFill>
                        </a:rPr>
                        <a:t>10</a:t>
                      </a:r>
                      <a:endParaRPr lang="en-US" b="1" dirty="0">
                        <a:solidFill>
                          <a:schemeClr val="bg1"/>
                        </a:solidFill>
                      </a:endParaRPr>
                    </a:p>
                  </a:txBody>
                  <a:tcPr>
                    <a:solidFill>
                      <a:schemeClr val="tx1">
                        <a:lumMod val="65000"/>
                        <a:lumOff val="35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r>
              <a:tr h="408459">
                <a:tc>
                  <a:txBody>
                    <a:bodyPr/>
                    <a:lstStyle/>
                    <a:p>
                      <a:pPr algn="ctr"/>
                      <a:r>
                        <a:rPr lang="en-US" b="1" dirty="0" smtClean="0">
                          <a:solidFill>
                            <a:schemeClr val="bg1"/>
                          </a:solidFill>
                        </a:rPr>
                        <a:t>9</a:t>
                      </a:r>
                      <a:endParaRPr lang="en-US" b="1" dirty="0">
                        <a:solidFill>
                          <a:schemeClr val="bg1"/>
                        </a:solidFill>
                      </a:endParaRPr>
                    </a:p>
                  </a:txBody>
                  <a:tcPr>
                    <a:solidFill>
                      <a:schemeClr val="tx1">
                        <a:lumMod val="65000"/>
                        <a:lumOff val="35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r>
              <a:tr h="408459">
                <a:tc>
                  <a:txBody>
                    <a:bodyPr/>
                    <a:lstStyle/>
                    <a:p>
                      <a:pPr algn="ctr"/>
                      <a:r>
                        <a:rPr lang="en-US" b="1" dirty="0" smtClean="0">
                          <a:solidFill>
                            <a:schemeClr val="bg1"/>
                          </a:solidFill>
                        </a:rPr>
                        <a:t>8</a:t>
                      </a:r>
                      <a:endParaRPr lang="en-US" b="1" dirty="0">
                        <a:solidFill>
                          <a:schemeClr val="bg1"/>
                        </a:solidFill>
                      </a:endParaRPr>
                    </a:p>
                  </a:txBody>
                  <a:tcPr>
                    <a:solidFill>
                      <a:schemeClr val="tx1">
                        <a:lumMod val="65000"/>
                        <a:lumOff val="35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r>
              <a:tr h="408459">
                <a:tc>
                  <a:txBody>
                    <a:bodyPr/>
                    <a:lstStyle/>
                    <a:p>
                      <a:pPr algn="ctr"/>
                      <a:r>
                        <a:rPr lang="en-US" b="1" dirty="0" smtClean="0">
                          <a:solidFill>
                            <a:schemeClr val="bg1"/>
                          </a:solidFill>
                        </a:rPr>
                        <a:t>7</a:t>
                      </a:r>
                      <a:endParaRPr lang="en-US" b="1" dirty="0">
                        <a:solidFill>
                          <a:schemeClr val="bg1"/>
                        </a:solidFill>
                      </a:endParaRPr>
                    </a:p>
                  </a:txBody>
                  <a:tcPr>
                    <a:solidFill>
                      <a:schemeClr val="tx1">
                        <a:lumMod val="65000"/>
                        <a:lumOff val="35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r>
              <a:tr h="408459">
                <a:tc>
                  <a:txBody>
                    <a:bodyPr/>
                    <a:lstStyle/>
                    <a:p>
                      <a:pPr algn="ctr"/>
                      <a:r>
                        <a:rPr lang="en-US" b="1" dirty="0" smtClean="0">
                          <a:solidFill>
                            <a:schemeClr val="bg1"/>
                          </a:solidFill>
                        </a:rPr>
                        <a:t>6</a:t>
                      </a:r>
                      <a:endParaRPr lang="en-US" b="1" dirty="0">
                        <a:solidFill>
                          <a:schemeClr val="bg1"/>
                        </a:solidFill>
                      </a:endParaRPr>
                    </a:p>
                  </a:txBody>
                  <a:tcPr>
                    <a:solidFill>
                      <a:schemeClr val="tx1">
                        <a:lumMod val="65000"/>
                        <a:lumOff val="35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r>
              <a:tr h="408459">
                <a:tc>
                  <a:txBody>
                    <a:bodyPr/>
                    <a:lstStyle/>
                    <a:p>
                      <a:pPr algn="ctr"/>
                      <a:r>
                        <a:rPr lang="en-US" b="1" dirty="0" smtClean="0">
                          <a:solidFill>
                            <a:schemeClr val="bg1"/>
                          </a:solidFill>
                        </a:rPr>
                        <a:t>5</a:t>
                      </a:r>
                      <a:endParaRPr lang="en-US" b="1" dirty="0">
                        <a:solidFill>
                          <a:schemeClr val="bg1"/>
                        </a:solidFill>
                      </a:endParaRPr>
                    </a:p>
                  </a:txBody>
                  <a:tcPr>
                    <a:solidFill>
                      <a:schemeClr val="tx1">
                        <a:lumMod val="65000"/>
                        <a:lumOff val="35000"/>
                      </a:schemeClr>
                    </a:solidFill>
                  </a:tcPr>
                </a:tc>
                <a:tc>
                  <a:txBody>
                    <a:bodyPr/>
                    <a:lstStyle/>
                    <a:p>
                      <a:pPr algn="ctr"/>
                      <a:endParaRPr lang="en-US" sz="1000" dirty="0" smtClean="0"/>
                    </a:p>
                  </a:txBody>
                  <a:tcPr>
                    <a:solidFill>
                      <a:schemeClr val="accent5">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smtClean="0"/>
                    </a:p>
                  </a:txBody>
                  <a:tcPr>
                    <a:solidFill>
                      <a:schemeClr val="accent2">
                        <a:lumMod val="40000"/>
                        <a:lumOff val="60000"/>
                      </a:schemeClr>
                    </a:solidFill>
                  </a:tcPr>
                </a:tc>
                <a:tc>
                  <a:txBody>
                    <a:bodyPr/>
                    <a:lstStyle/>
                    <a:p>
                      <a:pPr algn="ctr"/>
                      <a:endParaRPr lang="en-US" sz="1000" dirty="0" smtClean="0"/>
                    </a:p>
                  </a:txBody>
                  <a:tcPr>
                    <a:solidFill>
                      <a:schemeClr val="accent2">
                        <a:lumMod val="40000"/>
                        <a:lumOff val="60000"/>
                      </a:schemeClr>
                    </a:solidFill>
                  </a:tcPr>
                </a:tc>
              </a:tr>
              <a:tr h="408459">
                <a:tc>
                  <a:txBody>
                    <a:bodyPr/>
                    <a:lstStyle/>
                    <a:p>
                      <a:pPr algn="ctr"/>
                      <a:r>
                        <a:rPr lang="en-US" b="1" dirty="0" smtClean="0">
                          <a:solidFill>
                            <a:schemeClr val="bg1"/>
                          </a:solidFill>
                        </a:rPr>
                        <a:t>4</a:t>
                      </a:r>
                      <a:endParaRPr lang="en-US" b="1" dirty="0">
                        <a:solidFill>
                          <a:schemeClr val="bg1"/>
                        </a:solidFill>
                      </a:endParaRPr>
                    </a:p>
                  </a:txBody>
                  <a:tcPr>
                    <a:solidFill>
                      <a:schemeClr val="tx1">
                        <a:lumMod val="65000"/>
                        <a:lumOff val="35000"/>
                      </a:schemeClr>
                    </a:solidFill>
                  </a:tcPr>
                </a:tc>
                <a:tc>
                  <a:txBody>
                    <a:bodyPr/>
                    <a:lstStyle/>
                    <a:p>
                      <a:pPr algn="ctr"/>
                      <a:endParaRPr lang="en-US" sz="1000" dirty="0"/>
                    </a:p>
                  </a:txBody>
                  <a:tcPr>
                    <a:solidFill>
                      <a:schemeClr val="accent5">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smtClean="0"/>
                    </a:p>
                  </a:txBody>
                  <a:tcPr>
                    <a:solidFill>
                      <a:schemeClr val="accent2">
                        <a:lumMod val="40000"/>
                        <a:lumOff val="60000"/>
                      </a:schemeClr>
                    </a:solidFill>
                  </a:tcPr>
                </a:tc>
              </a:tr>
              <a:tr h="408459">
                <a:tc>
                  <a:txBody>
                    <a:bodyPr/>
                    <a:lstStyle/>
                    <a:p>
                      <a:pPr algn="ctr"/>
                      <a:r>
                        <a:rPr lang="en-US" b="1" smtClean="0">
                          <a:solidFill>
                            <a:schemeClr val="bg1"/>
                          </a:solidFill>
                        </a:rPr>
                        <a:t>3</a:t>
                      </a:r>
                      <a:endParaRPr lang="en-US" b="1" dirty="0">
                        <a:solidFill>
                          <a:schemeClr val="bg1"/>
                        </a:solidFill>
                      </a:endParaRPr>
                    </a:p>
                  </a:txBody>
                  <a:tcPr>
                    <a:solidFill>
                      <a:schemeClr val="tx1">
                        <a:lumMod val="65000"/>
                        <a:lumOff val="35000"/>
                      </a:schemeClr>
                    </a:solidFill>
                  </a:tcPr>
                </a:tc>
                <a:tc>
                  <a:txBody>
                    <a:bodyPr/>
                    <a:lstStyle/>
                    <a:p>
                      <a:pPr algn="ctr"/>
                      <a:endParaRPr lang="en-US" sz="1000" dirty="0"/>
                    </a:p>
                  </a:txBody>
                  <a:tcPr>
                    <a:solidFill>
                      <a:schemeClr val="accent5">
                        <a:lumMod val="40000"/>
                        <a:lumOff val="60000"/>
                      </a:schemeClr>
                    </a:solidFill>
                  </a:tcPr>
                </a:tc>
                <a:tc>
                  <a:txBody>
                    <a:bodyPr/>
                    <a:lstStyle/>
                    <a:p>
                      <a:pPr algn="ctr"/>
                      <a:endParaRPr lang="en-US" sz="1000" dirty="0"/>
                    </a:p>
                  </a:txBody>
                  <a:tcPr>
                    <a:solidFill>
                      <a:schemeClr val="accent5">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a:p>
                  </a:txBody>
                  <a:tcPr>
                    <a:solidFill>
                      <a:schemeClr val="accent6">
                        <a:lumMod val="40000"/>
                        <a:lumOff val="60000"/>
                      </a:schemeClr>
                    </a:solidFill>
                  </a:tcPr>
                </a:tc>
              </a:tr>
              <a:tr h="408459">
                <a:tc>
                  <a:txBody>
                    <a:bodyPr/>
                    <a:lstStyle/>
                    <a:p>
                      <a:pPr algn="ctr"/>
                      <a:r>
                        <a:rPr lang="en-US" b="1" dirty="0" smtClean="0">
                          <a:solidFill>
                            <a:schemeClr val="bg1"/>
                          </a:solidFill>
                        </a:rPr>
                        <a:t>2</a:t>
                      </a:r>
                      <a:endParaRPr lang="en-US" b="1" dirty="0">
                        <a:solidFill>
                          <a:schemeClr val="bg1"/>
                        </a:solidFill>
                      </a:endParaRPr>
                    </a:p>
                  </a:txBody>
                  <a:tcPr>
                    <a:solidFill>
                      <a:schemeClr val="tx1">
                        <a:lumMod val="65000"/>
                        <a:lumOff val="35000"/>
                      </a:schemeClr>
                    </a:solidFill>
                  </a:tcPr>
                </a:tc>
                <a:tc>
                  <a:txBody>
                    <a:bodyPr/>
                    <a:lstStyle/>
                    <a:p>
                      <a:pPr algn="ctr"/>
                      <a:endParaRPr lang="en-US" sz="1000" dirty="0"/>
                    </a:p>
                  </a:txBody>
                  <a:tcPr>
                    <a:solidFill>
                      <a:schemeClr val="accent5">
                        <a:lumMod val="40000"/>
                        <a:lumOff val="60000"/>
                      </a:schemeClr>
                    </a:solidFill>
                  </a:tcPr>
                </a:tc>
                <a:tc>
                  <a:txBody>
                    <a:bodyPr/>
                    <a:lstStyle/>
                    <a:p>
                      <a:pPr algn="ctr"/>
                      <a:endParaRPr lang="en-US" sz="1000" dirty="0"/>
                    </a:p>
                  </a:txBody>
                  <a:tcPr>
                    <a:solidFill>
                      <a:schemeClr val="accent5">
                        <a:lumMod val="40000"/>
                        <a:lumOff val="60000"/>
                      </a:schemeClr>
                    </a:solidFill>
                  </a:tcPr>
                </a:tc>
                <a:tc>
                  <a:txBody>
                    <a:bodyPr/>
                    <a:lstStyle/>
                    <a:p>
                      <a:pPr algn="ctr"/>
                      <a:endParaRPr lang="en-US" sz="1000" dirty="0"/>
                    </a:p>
                  </a:txBody>
                  <a:tcPr>
                    <a:solidFill>
                      <a:schemeClr val="accent5">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r>
              <a:tr h="408459">
                <a:tc>
                  <a:txBody>
                    <a:bodyPr/>
                    <a:lstStyle/>
                    <a:p>
                      <a:pPr algn="ctr"/>
                      <a:r>
                        <a:rPr lang="en-US" b="1" dirty="0" smtClean="0">
                          <a:solidFill>
                            <a:schemeClr val="bg1"/>
                          </a:solidFill>
                        </a:rPr>
                        <a:t>1</a:t>
                      </a:r>
                      <a:endParaRPr lang="en-US" b="1" dirty="0">
                        <a:solidFill>
                          <a:schemeClr val="bg1"/>
                        </a:solidFill>
                      </a:endParaRPr>
                    </a:p>
                  </a:txBody>
                  <a:tcPr>
                    <a:solidFill>
                      <a:schemeClr val="tx1">
                        <a:lumMod val="65000"/>
                        <a:lumOff val="35000"/>
                      </a:schemeClr>
                    </a:solidFill>
                  </a:tcPr>
                </a:tc>
                <a:tc>
                  <a:txBody>
                    <a:bodyPr/>
                    <a:lstStyle/>
                    <a:p>
                      <a:pPr algn="ctr"/>
                      <a:endParaRPr lang="en-US" sz="1000" dirty="0"/>
                    </a:p>
                  </a:txBody>
                  <a:tcPr>
                    <a:solidFill>
                      <a:srgbClr val="CDDAAE"/>
                    </a:solidFill>
                  </a:tcPr>
                </a:tc>
                <a:tc>
                  <a:txBody>
                    <a:bodyPr/>
                    <a:lstStyle/>
                    <a:p>
                      <a:pPr algn="ctr"/>
                      <a:endParaRPr lang="en-US" sz="1000" dirty="0"/>
                    </a:p>
                  </a:txBody>
                  <a:tcPr>
                    <a:solidFill>
                      <a:srgbClr val="CDDAAE"/>
                    </a:solidFill>
                  </a:tcPr>
                </a:tc>
                <a:tc>
                  <a:txBody>
                    <a:bodyPr/>
                    <a:lstStyle/>
                    <a:p>
                      <a:pPr algn="ctr"/>
                      <a:endParaRPr lang="en-US" sz="1000" dirty="0"/>
                    </a:p>
                  </a:txBody>
                  <a:tcPr>
                    <a:solidFill>
                      <a:srgbClr val="CDDAAE"/>
                    </a:solidFill>
                  </a:tcPr>
                </a:tc>
                <a:tc>
                  <a:txBody>
                    <a:bodyPr/>
                    <a:lstStyle/>
                    <a:p>
                      <a:pPr algn="ctr"/>
                      <a:endParaRPr lang="en-US" sz="1000" dirty="0"/>
                    </a:p>
                  </a:txBody>
                  <a:tcPr>
                    <a:solidFill>
                      <a:schemeClr val="accent6">
                        <a:lumMod val="40000"/>
                        <a:lumOff val="60000"/>
                      </a:schemeClr>
                    </a:solidFill>
                  </a:tcPr>
                </a:tc>
                <a:tc>
                  <a:txBody>
                    <a:bodyPr/>
                    <a:lstStyle/>
                    <a:p>
                      <a:pPr algn="ctr"/>
                      <a:endParaRPr lang="en-US" sz="1000"/>
                    </a:p>
                  </a:txBody>
                  <a:tcPr>
                    <a:solidFill>
                      <a:schemeClr val="accent6">
                        <a:lumMod val="40000"/>
                        <a:lumOff val="60000"/>
                      </a:schemeClr>
                    </a:solidFill>
                  </a:tcPr>
                </a:tc>
                <a:tc>
                  <a:txBody>
                    <a:bodyPr/>
                    <a:lstStyle/>
                    <a:p>
                      <a:pPr algn="ctr"/>
                      <a:endParaRPr lang="en-US" sz="1000" dirty="0"/>
                    </a:p>
                  </a:txBody>
                  <a:tcPr>
                    <a:solidFill>
                      <a:schemeClr val="accent6">
                        <a:lumMod val="40000"/>
                        <a:lumOff val="60000"/>
                      </a:schemeClr>
                    </a:solidFill>
                  </a:tcPr>
                </a:tc>
              </a:tr>
            </a:tbl>
          </a:graphicData>
        </a:graphic>
      </p:graphicFrame>
      <p:sp>
        <p:nvSpPr>
          <p:cNvPr id="180" name="TextBox 179"/>
          <p:cNvSpPr txBox="1"/>
          <p:nvPr/>
        </p:nvSpPr>
        <p:spPr>
          <a:xfrm>
            <a:off x="142507" y="1944168"/>
            <a:ext cx="1021277" cy="523220"/>
          </a:xfrm>
          <a:prstGeom prst="rect">
            <a:avLst/>
          </a:prstGeom>
          <a:noFill/>
        </p:spPr>
        <p:txBody>
          <a:bodyPr wrap="square" rtlCol="0">
            <a:spAutoFit/>
          </a:bodyPr>
          <a:lstStyle/>
          <a:p>
            <a:pPr algn="ctr"/>
            <a:r>
              <a:rPr lang="en-US" sz="1400" i="1" dirty="0" smtClean="0"/>
              <a:t>Offense</a:t>
            </a:r>
          </a:p>
          <a:p>
            <a:pPr algn="ctr"/>
            <a:r>
              <a:rPr lang="en-US" sz="1400" i="1" dirty="0" smtClean="0"/>
              <a:t>Seriousness</a:t>
            </a:r>
            <a:endParaRPr lang="en-US" sz="1400" i="1" dirty="0"/>
          </a:p>
        </p:txBody>
      </p:sp>
      <p:sp>
        <p:nvSpPr>
          <p:cNvPr id="181" name="TextBox 180"/>
          <p:cNvSpPr txBox="1"/>
          <p:nvPr/>
        </p:nvSpPr>
        <p:spPr>
          <a:xfrm>
            <a:off x="-130618" y="2684265"/>
            <a:ext cx="1567526" cy="584775"/>
          </a:xfrm>
          <a:prstGeom prst="rect">
            <a:avLst/>
          </a:prstGeom>
          <a:noFill/>
        </p:spPr>
        <p:txBody>
          <a:bodyPr wrap="square" rtlCol="0">
            <a:spAutoFit/>
          </a:bodyPr>
          <a:lstStyle/>
          <a:p>
            <a:pPr algn="ctr"/>
            <a:r>
              <a:rPr lang="en-US" sz="1600" dirty="0" smtClean="0">
                <a:solidFill>
                  <a:srgbClr val="C00000"/>
                </a:solidFill>
              </a:rPr>
              <a:t>More serious offenses</a:t>
            </a:r>
            <a:endParaRPr lang="en-US" sz="1600" dirty="0">
              <a:solidFill>
                <a:srgbClr val="C00000"/>
              </a:solidFill>
            </a:endParaRPr>
          </a:p>
        </p:txBody>
      </p:sp>
      <p:sp>
        <p:nvSpPr>
          <p:cNvPr id="182" name="TextBox 181"/>
          <p:cNvSpPr txBox="1"/>
          <p:nvPr/>
        </p:nvSpPr>
        <p:spPr>
          <a:xfrm>
            <a:off x="-130618" y="4891104"/>
            <a:ext cx="1567526" cy="584775"/>
          </a:xfrm>
          <a:prstGeom prst="rect">
            <a:avLst/>
          </a:prstGeom>
          <a:noFill/>
        </p:spPr>
        <p:txBody>
          <a:bodyPr wrap="square" rtlCol="0">
            <a:spAutoFit/>
          </a:bodyPr>
          <a:lstStyle/>
          <a:p>
            <a:pPr algn="ctr"/>
            <a:r>
              <a:rPr lang="en-US" sz="1600" dirty="0" smtClean="0">
                <a:solidFill>
                  <a:srgbClr val="00B050"/>
                </a:solidFill>
              </a:rPr>
              <a:t>Less serious offenses</a:t>
            </a:r>
            <a:endParaRPr lang="en-US" sz="1600" dirty="0">
              <a:solidFill>
                <a:srgbClr val="00B050"/>
              </a:solidFill>
            </a:endParaRPr>
          </a:p>
        </p:txBody>
      </p:sp>
      <p:sp>
        <p:nvSpPr>
          <p:cNvPr id="183" name="Up-Down Arrow 182"/>
          <p:cNvSpPr/>
          <p:nvPr/>
        </p:nvSpPr>
        <p:spPr>
          <a:xfrm>
            <a:off x="338449" y="3309836"/>
            <a:ext cx="629392" cy="1533768"/>
          </a:xfrm>
          <a:prstGeom prst="upDownArrow">
            <a:avLst/>
          </a:prstGeom>
          <a:gradFill>
            <a:gsLst>
              <a:gs pos="0">
                <a:schemeClr val="accent2"/>
              </a:gs>
              <a:gs pos="50000">
                <a:schemeClr val="accent6">
                  <a:lumMod val="40000"/>
                  <a:lumOff val="60000"/>
                </a:schemeClr>
              </a:gs>
              <a:gs pos="100000">
                <a:srgbClr val="92D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1900057" y="1265283"/>
            <a:ext cx="3701143" cy="307777"/>
          </a:xfrm>
          <a:prstGeom prst="rect">
            <a:avLst/>
          </a:prstGeom>
          <a:noFill/>
        </p:spPr>
        <p:txBody>
          <a:bodyPr wrap="square" rtlCol="0">
            <a:spAutoFit/>
          </a:bodyPr>
          <a:lstStyle/>
          <a:p>
            <a:pPr algn="ctr"/>
            <a:r>
              <a:rPr lang="en-US" sz="1400" i="1" dirty="0" smtClean="0"/>
              <a:t>Criminal History Score</a:t>
            </a:r>
            <a:endParaRPr lang="en-US" sz="1400" i="1" dirty="0"/>
          </a:p>
        </p:txBody>
      </p:sp>
      <p:sp>
        <p:nvSpPr>
          <p:cNvPr id="185" name="Up-Down Arrow 184"/>
          <p:cNvSpPr/>
          <p:nvPr/>
        </p:nvSpPr>
        <p:spPr>
          <a:xfrm rot="5400000">
            <a:off x="3614382" y="291151"/>
            <a:ext cx="314696" cy="1533768"/>
          </a:xfrm>
          <a:prstGeom prst="upDownArrow">
            <a:avLst/>
          </a:prstGeom>
          <a:gradFill>
            <a:gsLst>
              <a:gs pos="0">
                <a:schemeClr val="accent2"/>
              </a:gs>
              <a:gs pos="50000">
                <a:schemeClr val="accent6">
                  <a:lumMod val="40000"/>
                  <a:lumOff val="60000"/>
                </a:schemeClr>
              </a:gs>
              <a:gs pos="100000">
                <a:srgbClr val="92D05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2100286" y="765648"/>
            <a:ext cx="990197" cy="584775"/>
          </a:xfrm>
          <a:prstGeom prst="rect">
            <a:avLst/>
          </a:prstGeom>
          <a:noFill/>
        </p:spPr>
        <p:txBody>
          <a:bodyPr wrap="square" rtlCol="0">
            <a:spAutoFit/>
          </a:bodyPr>
          <a:lstStyle/>
          <a:p>
            <a:pPr algn="ctr"/>
            <a:r>
              <a:rPr lang="en-US" sz="1600" dirty="0" smtClean="0">
                <a:solidFill>
                  <a:srgbClr val="00B050"/>
                </a:solidFill>
              </a:rPr>
              <a:t>Less</a:t>
            </a:r>
          </a:p>
          <a:p>
            <a:pPr algn="ctr"/>
            <a:r>
              <a:rPr lang="en-US" sz="1600" dirty="0" smtClean="0">
                <a:solidFill>
                  <a:srgbClr val="00B050"/>
                </a:solidFill>
              </a:rPr>
              <a:t>history</a:t>
            </a:r>
            <a:endParaRPr lang="en-US" sz="1600" dirty="0">
              <a:solidFill>
                <a:srgbClr val="00B050"/>
              </a:solidFill>
            </a:endParaRPr>
          </a:p>
        </p:txBody>
      </p:sp>
      <p:sp>
        <p:nvSpPr>
          <p:cNvPr id="187" name="TextBox 186"/>
          <p:cNvSpPr txBox="1"/>
          <p:nvPr/>
        </p:nvSpPr>
        <p:spPr>
          <a:xfrm>
            <a:off x="4452976" y="765648"/>
            <a:ext cx="990197" cy="584775"/>
          </a:xfrm>
          <a:prstGeom prst="rect">
            <a:avLst/>
          </a:prstGeom>
          <a:noFill/>
        </p:spPr>
        <p:txBody>
          <a:bodyPr wrap="square" rtlCol="0">
            <a:spAutoFit/>
          </a:bodyPr>
          <a:lstStyle/>
          <a:p>
            <a:pPr algn="ctr"/>
            <a:r>
              <a:rPr lang="en-US" sz="1600" dirty="0" smtClean="0">
                <a:solidFill>
                  <a:srgbClr val="C00000"/>
                </a:solidFill>
              </a:rPr>
              <a:t>More</a:t>
            </a:r>
          </a:p>
          <a:p>
            <a:pPr algn="ctr"/>
            <a:r>
              <a:rPr lang="en-US" sz="1600" dirty="0" smtClean="0">
                <a:solidFill>
                  <a:srgbClr val="C00000"/>
                </a:solidFill>
              </a:rPr>
              <a:t>history</a:t>
            </a:r>
            <a:endParaRPr lang="en-US" sz="1600" dirty="0">
              <a:solidFill>
                <a:srgbClr val="C00000"/>
              </a:solidFill>
            </a:endParaRPr>
          </a:p>
        </p:txBody>
      </p:sp>
      <p:sp>
        <p:nvSpPr>
          <p:cNvPr id="188" name="TextBox 187"/>
          <p:cNvSpPr txBox="1"/>
          <p:nvPr/>
        </p:nvSpPr>
        <p:spPr>
          <a:xfrm>
            <a:off x="3339865" y="2352096"/>
            <a:ext cx="914400" cy="338554"/>
          </a:xfrm>
          <a:prstGeom prst="rect">
            <a:avLst/>
          </a:prstGeom>
          <a:solidFill>
            <a:schemeClr val="bg2"/>
          </a:solidFill>
        </p:spPr>
        <p:txBody>
          <a:bodyPr wrap="square" rtlCol="0">
            <a:spAutoFit/>
          </a:bodyPr>
          <a:lstStyle/>
          <a:p>
            <a:pPr algn="ctr"/>
            <a:r>
              <a:rPr lang="en-US" sz="1600" b="1" dirty="0" smtClean="0"/>
              <a:t>Prison</a:t>
            </a:r>
            <a:endParaRPr lang="en-US" sz="1600" b="1" dirty="0"/>
          </a:p>
        </p:txBody>
      </p:sp>
      <p:sp>
        <p:nvSpPr>
          <p:cNvPr id="189" name="TextBox 188"/>
          <p:cNvSpPr txBox="1"/>
          <p:nvPr/>
        </p:nvSpPr>
        <p:spPr>
          <a:xfrm>
            <a:off x="2100286" y="5264295"/>
            <a:ext cx="914400" cy="584775"/>
          </a:xfrm>
          <a:prstGeom prst="rect">
            <a:avLst/>
          </a:prstGeom>
          <a:solidFill>
            <a:schemeClr val="bg2"/>
          </a:solidFill>
        </p:spPr>
        <p:txBody>
          <a:bodyPr wrap="square" rtlCol="0">
            <a:spAutoFit/>
          </a:bodyPr>
          <a:lstStyle/>
          <a:p>
            <a:pPr algn="ctr"/>
            <a:r>
              <a:rPr lang="en-US" sz="1600" b="1" dirty="0" smtClean="0"/>
              <a:t>Non- Prison</a:t>
            </a:r>
            <a:endParaRPr lang="en-US" sz="1600" b="1" dirty="0"/>
          </a:p>
        </p:txBody>
      </p:sp>
      <p:sp>
        <p:nvSpPr>
          <p:cNvPr id="190" name="TextBox 189"/>
          <p:cNvSpPr txBox="1"/>
          <p:nvPr/>
        </p:nvSpPr>
        <p:spPr>
          <a:xfrm rot="2225922">
            <a:off x="2119636" y="4527329"/>
            <a:ext cx="3585218" cy="338554"/>
          </a:xfrm>
          <a:prstGeom prst="rect">
            <a:avLst/>
          </a:prstGeom>
          <a:solidFill>
            <a:schemeClr val="bg2"/>
          </a:solidFill>
        </p:spPr>
        <p:txBody>
          <a:bodyPr wrap="square" rtlCol="0">
            <a:spAutoFit/>
          </a:bodyPr>
          <a:lstStyle/>
          <a:p>
            <a:pPr algn="ctr"/>
            <a:r>
              <a:rPr lang="en-US" sz="1600" b="1" dirty="0" smtClean="0"/>
              <a:t>All Sentencing Options Available</a:t>
            </a:r>
            <a:endParaRPr lang="en-US" sz="1600" b="1" dirty="0"/>
          </a:p>
        </p:txBody>
      </p:sp>
      <p:cxnSp>
        <p:nvCxnSpPr>
          <p:cNvPr id="191" name="Straight Connector 190"/>
          <p:cNvCxnSpPr/>
          <p:nvPr/>
        </p:nvCxnSpPr>
        <p:spPr>
          <a:xfrm>
            <a:off x="1925786" y="4086835"/>
            <a:ext cx="640080" cy="0"/>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2536009" y="4882346"/>
            <a:ext cx="640080" cy="0"/>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3131650" y="5319754"/>
            <a:ext cx="640080" cy="0"/>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2536009" y="4098710"/>
            <a:ext cx="0" cy="792394"/>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3771730" y="5307879"/>
            <a:ext cx="0" cy="816635"/>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164214" y="4879229"/>
            <a:ext cx="0" cy="428650"/>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375392" y="3678517"/>
            <a:ext cx="0" cy="816635"/>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3771730" y="3257165"/>
            <a:ext cx="0" cy="428650"/>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987098" y="4474329"/>
            <a:ext cx="0" cy="428650"/>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3750628" y="3669623"/>
            <a:ext cx="640080" cy="0"/>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375392" y="4489186"/>
            <a:ext cx="640080" cy="0"/>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4961120" y="4902979"/>
            <a:ext cx="640080" cy="0"/>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895929" y="3272021"/>
            <a:ext cx="1875801" cy="0"/>
          </a:xfrm>
          <a:prstGeom prst="line">
            <a:avLst/>
          </a:prstGeom>
          <a:ln w="635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4"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Arkansas Sentencing </a:t>
            </a:r>
            <a:r>
              <a:rPr lang="en-US" dirty="0" smtClean="0">
                <a:solidFill>
                  <a:schemeClr val="tx1"/>
                </a:solidFill>
              </a:rPr>
              <a:t>Commission, Sentencing Standards Grid, Offense Seriousness Rankings and Related Material, 2015</a:t>
            </a:r>
            <a:endParaRPr lang="en-US" dirty="0">
              <a:solidFill>
                <a:schemeClr val="tx1"/>
              </a:solidFill>
            </a:endParaRPr>
          </a:p>
        </p:txBody>
      </p:sp>
    </p:spTree>
    <p:extLst>
      <p:ext uri="{BB962C8B-B14F-4D97-AF65-F5344CB8AC3E}">
        <p14:creationId xmlns:p14="http://schemas.microsoft.com/office/powerpoint/2010/main" xmlns="" val="2998788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Sentences to both prison and probation are driven primarily by property and drug offenses</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13</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436394227"/>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175" name="TextBox 174"/>
          <p:cNvSpPr txBox="1"/>
          <p:nvPr/>
        </p:nvSpPr>
        <p:spPr>
          <a:xfrm>
            <a:off x="807523" y="1546254"/>
            <a:ext cx="2700511" cy="338554"/>
          </a:xfrm>
          <a:prstGeom prst="rect">
            <a:avLst/>
          </a:prstGeom>
          <a:noFill/>
          <a:ln>
            <a:noFill/>
          </a:ln>
        </p:spPr>
        <p:txBody>
          <a:bodyPr wrap="square" rtlCol="0">
            <a:spAutoFit/>
          </a:bodyPr>
          <a:lstStyle/>
          <a:p>
            <a:pPr algn="ctr"/>
            <a:r>
              <a:rPr lang="en-US" sz="1600" b="1" dirty="0" smtClean="0">
                <a:solidFill>
                  <a:prstClr val="black"/>
                </a:solidFill>
              </a:rPr>
              <a:t>Total Sentences: 14,760</a:t>
            </a:r>
            <a:endParaRPr lang="en-US" sz="1600" b="1" dirty="0">
              <a:solidFill>
                <a:prstClr val="black"/>
              </a:solidFill>
            </a:endParaRPr>
          </a:p>
        </p:txBody>
      </p:sp>
      <p:sp>
        <p:nvSpPr>
          <p:cNvPr id="176" name="TextBox 175"/>
          <p:cNvSpPr txBox="1"/>
          <p:nvPr/>
        </p:nvSpPr>
        <p:spPr>
          <a:xfrm>
            <a:off x="95004" y="1171482"/>
            <a:ext cx="4476996" cy="307777"/>
          </a:xfrm>
          <a:prstGeom prst="rect">
            <a:avLst/>
          </a:prstGeom>
          <a:noFill/>
        </p:spPr>
        <p:txBody>
          <a:bodyPr wrap="square" rtlCol="0">
            <a:spAutoFit/>
          </a:bodyPr>
          <a:lstStyle/>
          <a:p>
            <a:pPr algn="ctr"/>
            <a:r>
              <a:rPr lang="en-US" sz="1400" b="1" dirty="0" smtClean="0">
                <a:solidFill>
                  <a:schemeClr val="bg2">
                    <a:lumMod val="50000"/>
                  </a:schemeClr>
                </a:solidFill>
              </a:rPr>
              <a:t>Felony Sentences by Disposition Type, 2014</a:t>
            </a:r>
            <a:endParaRPr lang="en-US" sz="1400" b="1" i="1" dirty="0">
              <a:solidFill>
                <a:schemeClr val="bg2">
                  <a:lumMod val="50000"/>
                </a:schemeClr>
              </a:solidFill>
            </a:endParaRPr>
          </a:p>
        </p:txBody>
      </p:sp>
      <p:cxnSp>
        <p:nvCxnSpPr>
          <p:cNvPr id="177" name="Straight Connector 176"/>
          <p:cNvCxnSpPr/>
          <p:nvPr/>
        </p:nvCxnSpPr>
        <p:spPr>
          <a:xfrm>
            <a:off x="1452824" y="1889316"/>
            <a:ext cx="12825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2670985" y="3148421"/>
            <a:ext cx="1105367" cy="369332"/>
          </a:xfrm>
          <a:prstGeom prst="rect">
            <a:avLst/>
          </a:prstGeom>
          <a:noFill/>
        </p:spPr>
        <p:txBody>
          <a:bodyPr wrap="none" rtlCol="0">
            <a:spAutoFit/>
          </a:bodyPr>
          <a:lstStyle/>
          <a:p>
            <a:r>
              <a:rPr lang="en-US" dirty="0" smtClean="0"/>
              <a:t>Probation</a:t>
            </a:r>
            <a:endParaRPr lang="en-US" dirty="0"/>
          </a:p>
        </p:txBody>
      </p:sp>
      <p:sp>
        <p:nvSpPr>
          <p:cNvPr id="179" name="TextBox 178"/>
          <p:cNvSpPr txBox="1"/>
          <p:nvPr/>
        </p:nvSpPr>
        <p:spPr>
          <a:xfrm>
            <a:off x="2659110" y="4761486"/>
            <a:ext cx="769763" cy="369332"/>
          </a:xfrm>
          <a:prstGeom prst="rect">
            <a:avLst/>
          </a:prstGeom>
          <a:noFill/>
        </p:spPr>
        <p:txBody>
          <a:bodyPr wrap="none" rtlCol="0">
            <a:spAutoFit/>
          </a:bodyPr>
          <a:lstStyle/>
          <a:p>
            <a:r>
              <a:rPr lang="en-US" dirty="0" smtClean="0"/>
              <a:t>Prison</a:t>
            </a:r>
          </a:p>
        </p:txBody>
      </p:sp>
      <p:cxnSp>
        <p:nvCxnSpPr>
          <p:cNvPr id="180" name="Straight Arrow Connector 179"/>
          <p:cNvCxnSpPr>
            <a:stCxn id="178" idx="3"/>
          </p:cNvCxnSpPr>
          <p:nvPr/>
        </p:nvCxnSpPr>
        <p:spPr>
          <a:xfrm>
            <a:off x="3776352" y="3333087"/>
            <a:ext cx="7956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4987419" y="2073982"/>
            <a:ext cx="3408218" cy="307777"/>
          </a:xfrm>
          <a:prstGeom prst="rect">
            <a:avLst/>
          </a:prstGeom>
          <a:solidFill>
            <a:schemeClr val="bg2"/>
          </a:solidFill>
        </p:spPr>
        <p:txBody>
          <a:bodyPr wrap="square" rtlCol="0">
            <a:spAutoFit/>
          </a:bodyPr>
          <a:lstStyle/>
          <a:p>
            <a:pPr algn="ctr"/>
            <a:r>
              <a:rPr lang="en-US" sz="1400" dirty="0" smtClean="0">
                <a:solidFill>
                  <a:prstClr val="black"/>
                </a:solidFill>
              </a:rPr>
              <a:t>Underlying Most Serious Offense Type</a:t>
            </a:r>
            <a:endParaRPr lang="en-US" sz="1400" i="1" dirty="0">
              <a:solidFill>
                <a:prstClr val="black"/>
              </a:solidFill>
            </a:endParaRPr>
          </a:p>
        </p:txBody>
      </p:sp>
      <p:cxnSp>
        <p:nvCxnSpPr>
          <p:cNvPr id="182" name="Straight Arrow Connector 181"/>
          <p:cNvCxnSpPr>
            <a:stCxn id="179" idx="3"/>
          </p:cNvCxnSpPr>
          <p:nvPr/>
        </p:nvCxnSpPr>
        <p:spPr>
          <a:xfrm>
            <a:off x="3428873" y="4946152"/>
            <a:ext cx="104023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3" name="Group 182"/>
          <p:cNvGrpSpPr/>
          <p:nvPr/>
        </p:nvGrpSpPr>
        <p:grpSpPr>
          <a:xfrm>
            <a:off x="4708999" y="3156993"/>
            <a:ext cx="4056376" cy="365760"/>
            <a:chOff x="4803112" y="2088243"/>
            <a:chExt cx="4056376" cy="365760"/>
          </a:xfrm>
        </p:grpSpPr>
        <p:sp>
          <p:nvSpPr>
            <p:cNvPr id="184" name="Rectangle 183"/>
            <p:cNvSpPr/>
            <p:nvPr/>
          </p:nvSpPr>
          <p:spPr>
            <a:xfrm>
              <a:off x="4803112" y="2088243"/>
              <a:ext cx="493776" cy="365760"/>
            </a:xfrm>
            <a:prstGeom prst="rect">
              <a:avLst/>
            </a:prstGeom>
            <a:solidFill>
              <a:srgbClr val="DE3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5260312" y="2088243"/>
              <a:ext cx="73152" cy="365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5335370" y="2088243"/>
              <a:ext cx="1399032" cy="3657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6728936" y="2088243"/>
              <a:ext cx="1645920" cy="3657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8365712" y="2088243"/>
              <a:ext cx="493776"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4782334" y="2494410"/>
            <a:ext cx="4360922" cy="276999"/>
            <a:chOff x="4672484" y="3101359"/>
            <a:chExt cx="4360922" cy="276999"/>
          </a:xfrm>
        </p:grpSpPr>
        <p:grpSp>
          <p:nvGrpSpPr>
            <p:cNvPr id="190" name="Group 189"/>
            <p:cNvGrpSpPr/>
            <p:nvPr/>
          </p:nvGrpSpPr>
          <p:grpSpPr>
            <a:xfrm>
              <a:off x="4672484" y="3101359"/>
              <a:ext cx="1199871" cy="276999"/>
              <a:chOff x="4672484" y="3101361"/>
              <a:chExt cx="1199871" cy="276999"/>
            </a:xfrm>
          </p:grpSpPr>
          <p:sp>
            <p:nvSpPr>
              <p:cNvPr id="203" name="Rectangle 202"/>
              <p:cNvSpPr/>
              <p:nvPr/>
            </p:nvSpPr>
            <p:spPr>
              <a:xfrm>
                <a:off x="4672484" y="3148421"/>
                <a:ext cx="182880" cy="182880"/>
              </a:xfrm>
              <a:prstGeom prst="rect">
                <a:avLst/>
              </a:prstGeom>
              <a:solidFill>
                <a:srgbClr val="DD6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4865459" y="3101361"/>
                <a:ext cx="1006896" cy="276999"/>
              </a:xfrm>
              <a:prstGeom prst="rect">
                <a:avLst/>
              </a:prstGeom>
              <a:noFill/>
            </p:spPr>
            <p:txBody>
              <a:bodyPr wrap="square" rtlCol="0">
                <a:spAutoFit/>
              </a:bodyPr>
              <a:lstStyle/>
              <a:p>
                <a:r>
                  <a:rPr lang="en-US" sz="1200" dirty="0" smtClean="0"/>
                  <a:t>Person</a:t>
                </a:r>
                <a:endParaRPr lang="en-US" sz="1200" dirty="0"/>
              </a:p>
            </p:txBody>
          </p:sp>
        </p:grpSp>
        <p:grpSp>
          <p:nvGrpSpPr>
            <p:cNvPr id="191" name="Group 190"/>
            <p:cNvGrpSpPr/>
            <p:nvPr/>
          </p:nvGrpSpPr>
          <p:grpSpPr>
            <a:xfrm>
              <a:off x="5521307" y="3101359"/>
              <a:ext cx="1199871" cy="276999"/>
              <a:chOff x="4672484" y="3101361"/>
              <a:chExt cx="1199871" cy="276999"/>
            </a:xfrm>
          </p:grpSpPr>
          <p:sp>
            <p:nvSpPr>
              <p:cNvPr id="201" name="Rectangle 200"/>
              <p:cNvSpPr/>
              <p:nvPr/>
            </p:nvSpPr>
            <p:spPr>
              <a:xfrm>
                <a:off x="4672484" y="3148421"/>
                <a:ext cx="182880" cy="1828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Box 201"/>
              <p:cNvSpPr txBox="1"/>
              <p:nvPr/>
            </p:nvSpPr>
            <p:spPr>
              <a:xfrm>
                <a:off x="4865459" y="3101361"/>
                <a:ext cx="1006896" cy="276999"/>
              </a:xfrm>
              <a:prstGeom prst="rect">
                <a:avLst/>
              </a:prstGeom>
              <a:noFill/>
            </p:spPr>
            <p:txBody>
              <a:bodyPr wrap="square" rtlCol="0">
                <a:spAutoFit/>
              </a:bodyPr>
              <a:lstStyle/>
              <a:p>
                <a:r>
                  <a:rPr lang="en-US" sz="1200" dirty="0" smtClean="0"/>
                  <a:t>Sex</a:t>
                </a:r>
                <a:endParaRPr lang="en-US" sz="1200" dirty="0"/>
              </a:p>
            </p:txBody>
          </p:sp>
        </p:grpSp>
        <p:grpSp>
          <p:nvGrpSpPr>
            <p:cNvPr id="192" name="Group 191"/>
            <p:cNvGrpSpPr/>
            <p:nvPr/>
          </p:nvGrpSpPr>
          <p:grpSpPr>
            <a:xfrm>
              <a:off x="6145575" y="3101359"/>
              <a:ext cx="1199871" cy="276999"/>
              <a:chOff x="4672484" y="3101361"/>
              <a:chExt cx="1199871" cy="276999"/>
            </a:xfrm>
          </p:grpSpPr>
          <p:sp>
            <p:nvSpPr>
              <p:cNvPr id="199" name="Rectangle 198"/>
              <p:cNvSpPr/>
              <p:nvPr/>
            </p:nvSpPr>
            <p:spPr>
              <a:xfrm>
                <a:off x="4672484" y="3148421"/>
                <a:ext cx="182880" cy="1828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Box 199"/>
              <p:cNvSpPr txBox="1"/>
              <p:nvPr/>
            </p:nvSpPr>
            <p:spPr>
              <a:xfrm>
                <a:off x="4865459" y="3101361"/>
                <a:ext cx="1006896" cy="276999"/>
              </a:xfrm>
              <a:prstGeom prst="rect">
                <a:avLst/>
              </a:prstGeom>
              <a:noFill/>
            </p:spPr>
            <p:txBody>
              <a:bodyPr wrap="square" rtlCol="0">
                <a:spAutoFit/>
              </a:bodyPr>
              <a:lstStyle/>
              <a:p>
                <a:r>
                  <a:rPr lang="en-US" sz="1200" dirty="0" smtClean="0"/>
                  <a:t>Property</a:t>
                </a:r>
                <a:endParaRPr lang="en-US" sz="1200" dirty="0"/>
              </a:p>
            </p:txBody>
          </p:sp>
        </p:grpSp>
        <p:grpSp>
          <p:nvGrpSpPr>
            <p:cNvPr id="193" name="Group 192"/>
            <p:cNvGrpSpPr/>
            <p:nvPr/>
          </p:nvGrpSpPr>
          <p:grpSpPr>
            <a:xfrm>
              <a:off x="7114891" y="3101359"/>
              <a:ext cx="1199871" cy="276999"/>
              <a:chOff x="4672484" y="3101361"/>
              <a:chExt cx="1199871" cy="276999"/>
            </a:xfrm>
          </p:grpSpPr>
          <p:sp>
            <p:nvSpPr>
              <p:cNvPr id="197" name="Rectangle 196"/>
              <p:cNvSpPr/>
              <p:nvPr/>
            </p:nvSpPr>
            <p:spPr>
              <a:xfrm>
                <a:off x="4672484" y="3148421"/>
                <a:ext cx="182880" cy="1828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p:cNvSpPr txBox="1"/>
              <p:nvPr/>
            </p:nvSpPr>
            <p:spPr>
              <a:xfrm>
                <a:off x="4865459" y="3101361"/>
                <a:ext cx="1006896" cy="276999"/>
              </a:xfrm>
              <a:prstGeom prst="rect">
                <a:avLst/>
              </a:prstGeom>
              <a:noFill/>
            </p:spPr>
            <p:txBody>
              <a:bodyPr wrap="square" rtlCol="0">
                <a:spAutoFit/>
              </a:bodyPr>
              <a:lstStyle/>
              <a:p>
                <a:r>
                  <a:rPr lang="en-US" sz="1200" dirty="0" smtClean="0"/>
                  <a:t>Drug</a:t>
                </a:r>
                <a:endParaRPr lang="en-US" sz="1200" dirty="0"/>
              </a:p>
            </p:txBody>
          </p:sp>
        </p:grpSp>
        <p:grpSp>
          <p:nvGrpSpPr>
            <p:cNvPr id="194" name="Group 193"/>
            <p:cNvGrpSpPr/>
            <p:nvPr/>
          </p:nvGrpSpPr>
          <p:grpSpPr>
            <a:xfrm>
              <a:off x="7833535" y="3101359"/>
              <a:ext cx="1199871" cy="276999"/>
              <a:chOff x="4672484" y="3101361"/>
              <a:chExt cx="1199871" cy="276999"/>
            </a:xfrm>
          </p:grpSpPr>
          <p:sp>
            <p:nvSpPr>
              <p:cNvPr id="195" name="Rectangle 194"/>
              <p:cNvSpPr/>
              <p:nvPr/>
            </p:nvSpPr>
            <p:spPr>
              <a:xfrm>
                <a:off x="4672484" y="3148421"/>
                <a:ext cx="182880" cy="1828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p:cNvSpPr txBox="1"/>
              <p:nvPr/>
            </p:nvSpPr>
            <p:spPr>
              <a:xfrm>
                <a:off x="4865459" y="3101361"/>
                <a:ext cx="1006896" cy="276999"/>
              </a:xfrm>
              <a:prstGeom prst="rect">
                <a:avLst/>
              </a:prstGeom>
              <a:noFill/>
            </p:spPr>
            <p:txBody>
              <a:bodyPr wrap="square" rtlCol="0">
                <a:spAutoFit/>
              </a:bodyPr>
              <a:lstStyle/>
              <a:p>
                <a:r>
                  <a:rPr lang="en-US" sz="1200" dirty="0" smtClean="0"/>
                  <a:t>Other</a:t>
                </a:r>
                <a:endParaRPr lang="en-US" sz="1200" dirty="0"/>
              </a:p>
            </p:txBody>
          </p:sp>
        </p:grpSp>
      </p:grpSp>
      <p:grpSp>
        <p:nvGrpSpPr>
          <p:cNvPr id="205" name="Group 204"/>
          <p:cNvGrpSpPr/>
          <p:nvPr/>
        </p:nvGrpSpPr>
        <p:grpSpPr>
          <a:xfrm>
            <a:off x="4708999" y="4779941"/>
            <a:ext cx="4076114" cy="365760"/>
            <a:chOff x="4649624" y="4779941"/>
            <a:chExt cx="4076114" cy="365760"/>
          </a:xfrm>
        </p:grpSpPr>
        <p:sp>
          <p:nvSpPr>
            <p:cNvPr id="206" name="Rectangle 205"/>
            <p:cNvSpPr/>
            <p:nvPr/>
          </p:nvSpPr>
          <p:spPr>
            <a:xfrm>
              <a:off x="4649624" y="4779941"/>
              <a:ext cx="658368" cy="365760"/>
            </a:xfrm>
            <a:prstGeom prst="rect">
              <a:avLst/>
            </a:prstGeom>
            <a:solidFill>
              <a:srgbClr val="DE3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5291486" y="4779941"/>
              <a:ext cx="246888" cy="365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533884" y="4779941"/>
              <a:ext cx="1197864" cy="3657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6736028" y="4779941"/>
              <a:ext cx="1325880" cy="3657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8067370" y="4779941"/>
              <a:ext cx="658368"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Right Brace 210"/>
          <p:cNvSpPr/>
          <p:nvPr/>
        </p:nvSpPr>
        <p:spPr>
          <a:xfrm rot="5400000">
            <a:off x="6845767" y="1951960"/>
            <a:ext cx="274322" cy="341590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2" name="Right Brace 211"/>
          <p:cNvSpPr/>
          <p:nvPr/>
        </p:nvSpPr>
        <p:spPr>
          <a:xfrm rot="5400000">
            <a:off x="7039104" y="3740083"/>
            <a:ext cx="296742" cy="311263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3" name="TextBox 212"/>
          <p:cNvSpPr txBox="1"/>
          <p:nvPr/>
        </p:nvSpPr>
        <p:spPr>
          <a:xfrm>
            <a:off x="5525302" y="3861788"/>
            <a:ext cx="2933463" cy="338554"/>
          </a:xfrm>
          <a:prstGeom prst="rect">
            <a:avLst/>
          </a:prstGeom>
          <a:noFill/>
        </p:spPr>
        <p:txBody>
          <a:bodyPr wrap="square" rtlCol="0">
            <a:spAutoFit/>
          </a:bodyPr>
          <a:lstStyle/>
          <a:p>
            <a:pPr algn="ctr">
              <a:spcAft>
                <a:spcPts val="1200"/>
              </a:spcAft>
            </a:pPr>
            <a:r>
              <a:rPr lang="en-US" sz="1600" dirty="0" smtClean="0"/>
              <a:t>87% Drug / Property / Other</a:t>
            </a:r>
            <a:endParaRPr lang="en-US" sz="1600" dirty="0"/>
          </a:p>
        </p:txBody>
      </p:sp>
      <p:sp>
        <p:nvSpPr>
          <p:cNvPr id="214" name="TextBox 213"/>
          <p:cNvSpPr txBox="1"/>
          <p:nvPr/>
        </p:nvSpPr>
        <p:spPr>
          <a:xfrm>
            <a:off x="5721793" y="5481726"/>
            <a:ext cx="2933463" cy="338554"/>
          </a:xfrm>
          <a:prstGeom prst="rect">
            <a:avLst/>
          </a:prstGeom>
          <a:noFill/>
        </p:spPr>
        <p:txBody>
          <a:bodyPr wrap="square" rtlCol="0">
            <a:spAutoFit/>
          </a:bodyPr>
          <a:lstStyle/>
          <a:p>
            <a:pPr algn="ctr">
              <a:spcAft>
                <a:spcPts val="1200"/>
              </a:spcAft>
            </a:pPr>
            <a:r>
              <a:rPr lang="en-US" sz="1600" dirty="0" smtClean="0"/>
              <a:t>78% Drug / Property / Other</a:t>
            </a:r>
            <a:endParaRPr lang="en-US" sz="1600" dirty="0"/>
          </a:p>
        </p:txBody>
      </p:sp>
      <p:sp>
        <p:nvSpPr>
          <p:cNvPr id="215" name="TextBox 214"/>
          <p:cNvSpPr txBox="1"/>
          <p:nvPr/>
        </p:nvSpPr>
        <p:spPr>
          <a:xfrm>
            <a:off x="2670984" y="4983108"/>
            <a:ext cx="1105367" cy="461665"/>
          </a:xfrm>
          <a:prstGeom prst="rect">
            <a:avLst/>
          </a:prstGeom>
          <a:noFill/>
        </p:spPr>
        <p:txBody>
          <a:bodyPr wrap="square" rtlCol="0">
            <a:spAutoFit/>
          </a:bodyPr>
          <a:lstStyle/>
          <a:p>
            <a:r>
              <a:rPr lang="en-US" sz="1200" i="1" dirty="0" smtClean="0"/>
              <a:t>(37.2% of all sentences)</a:t>
            </a:r>
            <a:endParaRPr lang="en-US" sz="1200" i="1" dirty="0"/>
          </a:p>
        </p:txBody>
      </p:sp>
      <p:sp>
        <p:nvSpPr>
          <p:cNvPr id="216" name="TextBox 215"/>
          <p:cNvSpPr txBox="1"/>
          <p:nvPr/>
        </p:nvSpPr>
        <p:spPr>
          <a:xfrm>
            <a:off x="2670984" y="3364498"/>
            <a:ext cx="1105367" cy="461665"/>
          </a:xfrm>
          <a:prstGeom prst="rect">
            <a:avLst/>
          </a:prstGeom>
          <a:noFill/>
        </p:spPr>
        <p:txBody>
          <a:bodyPr wrap="square" rtlCol="0">
            <a:spAutoFit/>
          </a:bodyPr>
          <a:lstStyle/>
          <a:p>
            <a:r>
              <a:rPr lang="en-US" sz="1200" i="1" dirty="0" smtClean="0"/>
              <a:t>(49.5% of all sentences)</a:t>
            </a:r>
            <a:endParaRPr lang="en-US" sz="1200" i="1" dirty="0"/>
          </a:p>
        </p:txBody>
      </p:sp>
      <p:sp>
        <p:nvSpPr>
          <p:cNvPr id="217" name="TextBox 216"/>
          <p:cNvSpPr txBox="1"/>
          <p:nvPr/>
        </p:nvSpPr>
        <p:spPr>
          <a:xfrm>
            <a:off x="2735359" y="1889316"/>
            <a:ext cx="1090363" cy="369332"/>
          </a:xfrm>
          <a:prstGeom prst="rect">
            <a:avLst/>
          </a:prstGeom>
          <a:noFill/>
        </p:spPr>
        <p:txBody>
          <a:bodyPr wrap="none" rtlCol="0">
            <a:spAutoFit/>
          </a:bodyPr>
          <a:lstStyle/>
          <a:p>
            <a:r>
              <a:rPr lang="en-US" dirty="0" smtClean="0"/>
              <a:t>SIS/Other</a:t>
            </a:r>
            <a:endParaRPr lang="en-US" dirty="0"/>
          </a:p>
        </p:txBody>
      </p:sp>
      <p:sp>
        <p:nvSpPr>
          <p:cNvPr id="218" name="TextBox 217"/>
          <p:cNvSpPr txBox="1"/>
          <p:nvPr/>
        </p:nvSpPr>
        <p:spPr>
          <a:xfrm>
            <a:off x="2735359" y="4031065"/>
            <a:ext cx="554960" cy="369332"/>
          </a:xfrm>
          <a:prstGeom prst="rect">
            <a:avLst/>
          </a:prstGeom>
          <a:noFill/>
        </p:spPr>
        <p:txBody>
          <a:bodyPr wrap="none" rtlCol="0">
            <a:spAutoFit/>
          </a:bodyPr>
          <a:lstStyle/>
          <a:p>
            <a:r>
              <a:rPr lang="en-US" dirty="0" smtClean="0"/>
              <a:t>CCC</a:t>
            </a:r>
            <a:endParaRPr lang="en-US" dirty="0"/>
          </a:p>
        </p:txBody>
      </p:sp>
      <p:sp>
        <p:nvSpPr>
          <p:cNvPr id="219" name="Rectangle 218"/>
          <p:cNvSpPr/>
          <p:nvPr/>
        </p:nvSpPr>
        <p:spPr>
          <a:xfrm>
            <a:off x="4708999" y="5850420"/>
            <a:ext cx="4434257" cy="646331"/>
          </a:xfrm>
          <a:prstGeom prst="rect">
            <a:avLst/>
          </a:prstGeom>
        </p:spPr>
        <p:txBody>
          <a:bodyPr wrap="square">
            <a:spAutoFit/>
          </a:bodyPr>
          <a:lstStyle/>
          <a:p>
            <a:pPr lvl="0"/>
            <a:r>
              <a:rPr lang="en-US" sz="1200" dirty="0">
                <a:solidFill>
                  <a:schemeClr val="tx1">
                    <a:lumMod val="50000"/>
                    <a:lumOff val="50000"/>
                  </a:schemeClr>
                </a:solidFill>
              </a:rPr>
              <a:t>Other consists of </a:t>
            </a:r>
            <a:r>
              <a:rPr lang="en-US" sz="1200" dirty="0" smtClean="0">
                <a:solidFill>
                  <a:schemeClr val="tx1">
                    <a:lumMod val="50000"/>
                    <a:lumOff val="50000"/>
                  </a:schemeClr>
                </a:solidFill>
              </a:rPr>
              <a:t>offenses such as  </a:t>
            </a:r>
            <a:r>
              <a:rPr lang="en-US" sz="1200" dirty="0">
                <a:solidFill>
                  <a:schemeClr val="tx1">
                    <a:lumMod val="50000"/>
                    <a:lumOff val="50000"/>
                  </a:schemeClr>
                </a:solidFill>
              </a:rPr>
              <a:t>possession of firearm by certain persons, </a:t>
            </a:r>
            <a:r>
              <a:rPr lang="en-US" sz="1200" dirty="0" smtClean="0">
                <a:solidFill>
                  <a:schemeClr val="tx1">
                    <a:lumMod val="50000"/>
                    <a:lumOff val="50000"/>
                  </a:schemeClr>
                </a:solidFill>
              </a:rPr>
              <a:t>failure to appear (FTA </a:t>
            </a:r>
            <a:r>
              <a:rPr lang="en-US" sz="1200" dirty="0">
                <a:solidFill>
                  <a:schemeClr val="tx1">
                    <a:lumMod val="50000"/>
                    <a:lumOff val="50000"/>
                  </a:schemeClr>
                </a:solidFill>
              </a:rPr>
              <a:t>on a </a:t>
            </a:r>
            <a:r>
              <a:rPr lang="en-US" sz="1200" dirty="0" smtClean="0">
                <a:solidFill>
                  <a:schemeClr val="tx1">
                    <a:lumMod val="50000"/>
                    <a:lumOff val="50000"/>
                  </a:schemeClr>
                </a:solidFill>
              </a:rPr>
              <a:t>felony) furnishing </a:t>
            </a:r>
            <a:r>
              <a:rPr lang="en-US" sz="1200" dirty="0">
                <a:solidFill>
                  <a:schemeClr val="tx1">
                    <a:lumMod val="50000"/>
                    <a:lumOff val="50000"/>
                  </a:schemeClr>
                </a:solidFill>
              </a:rPr>
              <a:t>prohibited articles, </a:t>
            </a:r>
            <a:r>
              <a:rPr lang="en-US" sz="1200" dirty="0" smtClean="0">
                <a:solidFill>
                  <a:schemeClr val="tx1">
                    <a:lumMod val="50000"/>
                    <a:lumOff val="50000"/>
                  </a:schemeClr>
                </a:solidFill>
              </a:rPr>
              <a:t>fleeing , and non support.</a:t>
            </a:r>
            <a:endParaRPr lang="en-US" sz="1200" dirty="0">
              <a:solidFill>
                <a:schemeClr val="tx1">
                  <a:lumMod val="50000"/>
                  <a:lumOff val="50000"/>
                </a:schemeClr>
              </a:solidFill>
            </a:endParaRPr>
          </a:p>
        </p:txBody>
      </p:sp>
      <p:graphicFrame>
        <p:nvGraphicFramePr>
          <p:cNvPr id="220" name="Chart 219"/>
          <p:cNvGraphicFramePr/>
          <p:nvPr>
            <p:extLst>
              <p:ext uri="{D42A27DB-BD31-4B8C-83A1-F6EECF244321}">
                <p14:modId xmlns:p14="http://schemas.microsoft.com/office/powerpoint/2010/main" xmlns="" val="968209225"/>
              </p:ext>
            </p:extLst>
          </p:nvPr>
        </p:nvGraphicFramePr>
        <p:xfrm>
          <a:off x="14648" y="1476031"/>
          <a:ext cx="3714204" cy="4711013"/>
        </p:xfrm>
        <a:graphic>
          <a:graphicData uri="http://schemas.openxmlformats.org/drawingml/2006/chart">
            <c:chart xmlns:c="http://schemas.openxmlformats.org/drawingml/2006/chart" xmlns:r="http://schemas.openxmlformats.org/officeDocument/2006/relationships" r:id="rId3"/>
          </a:graphicData>
        </a:graphic>
      </p:graphicFrame>
      <p:sp>
        <p:nvSpPr>
          <p:cNvPr id="221"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Arkansas Sentencing Commission Data, 2014</a:t>
            </a:r>
          </a:p>
        </p:txBody>
      </p:sp>
    </p:spTree>
    <p:extLst>
      <p:ext uri="{BB962C8B-B14F-4D97-AF65-F5344CB8AC3E}">
        <p14:creationId xmlns:p14="http://schemas.microsoft.com/office/powerpoint/2010/main" xmlns="" val="2016620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what a recidivism rate means…</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14</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446263409"/>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175"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ADC Release Data, ACIC Arrest </a:t>
            </a:r>
            <a:r>
              <a:rPr lang="en-US" dirty="0" smtClean="0">
                <a:solidFill>
                  <a:schemeClr val="tx1"/>
                </a:solidFill>
              </a:rPr>
              <a:t>Data</a:t>
            </a:r>
            <a:endParaRPr lang="en-US" dirty="0">
              <a:solidFill>
                <a:schemeClr val="tx1"/>
              </a:solidFill>
            </a:endParaRPr>
          </a:p>
        </p:txBody>
      </p:sp>
      <p:graphicFrame>
        <p:nvGraphicFramePr>
          <p:cNvPr id="3" name="Chart 2"/>
          <p:cNvGraphicFramePr/>
          <p:nvPr>
            <p:extLst>
              <p:ext uri="{D42A27DB-BD31-4B8C-83A1-F6EECF244321}">
                <p14:modId xmlns:p14="http://schemas.microsoft.com/office/powerpoint/2010/main" xmlns="" val="2253853186"/>
              </p:ext>
            </p:extLst>
          </p:nvPr>
        </p:nvGraphicFramePr>
        <p:xfrm>
          <a:off x="155223" y="1390695"/>
          <a:ext cx="6096000" cy="4548021"/>
        </p:xfrm>
        <a:graphic>
          <a:graphicData uri="http://schemas.openxmlformats.org/drawingml/2006/chart">
            <c:chart xmlns:c="http://schemas.openxmlformats.org/drawingml/2006/chart" xmlns:r="http://schemas.openxmlformats.org/officeDocument/2006/relationships" r:id="rId3"/>
          </a:graphicData>
        </a:graphic>
      </p:graphicFrame>
      <p:sp>
        <p:nvSpPr>
          <p:cNvPr id="176" name="TextBox 175"/>
          <p:cNvSpPr txBox="1"/>
          <p:nvPr/>
        </p:nvSpPr>
        <p:spPr>
          <a:xfrm>
            <a:off x="73334" y="1076802"/>
            <a:ext cx="6832432" cy="307777"/>
          </a:xfrm>
          <a:prstGeom prst="rect">
            <a:avLst/>
          </a:prstGeom>
          <a:noFill/>
        </p:spPr>
        <p:txBody>
          <a:bodyPr wrap="square" rtlCol="0">
            <a:spAutoFit/>
          </a:bodyPr>
          <a:lstStyle/>
          <a:p>
            <a:r>
              <a:rPr lang="en-US" sz="1400" b="1" dirty="0" smtClean="0">
                <a:solidFill>
                  <a:schemeClr val="bg2">
                    <a:lumMod val="50000"/>
                  </a:schemeClr>
                </a:solidFill>
              </a:rPr>
              <a:t>36-Month Rearrest Rates for Individuals Released from ADC in FY2012</a:t>
            </a:r>
          </a:p>
        </p:txBody>
      </p:sp>
      <p:sp>
        <p:nvSpPr>
          <p:cNvPr id="5" name="TextBox 4"/>
          <p:cNvSpPr txBox="1"/>
          <p:nvPr/>
        </p:nvSpPr>
        <p:spPr>
          <a:xfrm>
            <a:off x="586853" y="5421532"/>
            <a:ext cx="1446663" cy="276999"/>
          </a:xfrm>
          <a:prstGeom prst="rect">
            <a:avLst/>
          </a:prstGeom>
          <a:noFill/>
        </p:spPr>
        <p:txBody>
          <a:bodyPr wrap="square" rtlCol="0">
            <a:spAutoFit/>
          </a:bodyPr>
          <a:lstStyle/>
          <a:p>
            <a:r>
              <a:rPr lang="en-US" sz="1200" i="1" dirty="0" smtClean="0"/>
              <a:t>Months Out</a:t>
            </a:r>
            <a:endParaRPr lang="en-US" sz="1200" i="1" dirty="0"/>
          </a:p>
        </p:txBody>
      </p:sp>
      <p:cxnSp>
        <p:nvCxnSpPr>
          <p:cNvPr id="7" name="Straight Connector 6"/>
          <p:cNvCxnSpPr/>
          <p:nvPr/>
        </p:nvCxnSpPr>
        <p:spPr>
          <a:xfrm flipV="1">
            <a:off x="2552133" y="1381654"/>
            <a:ext cx="0" cy="3878418"/>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4328617" y="1374303"/>
            <a:ext cx="0" cy="3878418"/>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V="1">
            <a:off x="6102825" y="1378061"/>
            <a:ext cx="0" cy="3878418"/>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81" name="Right Brace 180"/>
          <p:cNvSpPr/>
          <p:nvPr/>
        </p:nvSpPr>
        <p:spPr>
          <a:xfrm rot="16200000">
            <a:off x="1303363" y="1198250"/>
            <a:ext cx="586853" cy="196528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Right Brace 181"/>
          <p:cNvSpPr/>
          <p:nvPr/>
        </p:nvSpPr>
        <p:spPr>
          <a:xfrm rot="16200000">
            <a:off x="3146948" y="2352058"/>
            <a:ext cx="586853" cy="177648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Right Brace 182"/>
          <p:cNvSpPr/>
          <p:nvPr/>
        </p:nvSpPr>
        <p:spPr>
          <a:xfrm rot="16200000">
            <a:off x="4923433" y="3335423"/>
            <a:ext cx="586853" cy="177648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TextBox 183"/>
          <p:cNvSpPr txBox="1"/>
          <p:nvPr/>
        </p:nvSpPr>
        <p:spPr>
          <a:xfrm>
            <a:off x="1214651" y="1478093"/>
            <a:ext cx="764275" cy="369332"/>
          </a:xfrm>
          <a:prstGeom prst="rect">
            <a:avLst/>
          </a:prstGeom>
          <a:noFill/>
        </p:spPr>
        <p:txBody>
          <a:bodyPr wrap="square" rtlCol="0">
            <a:spAutoFit/>
          </a:bodyPr>
          <a:lstStyle/>
          <a:p>
            <a:pPr algn="ctr"/>
            <a:r>
              <a:rPr lang="en-US" b="1" i="1" dirty="0" smtClean="0">
                <a:solidFill>
                  <a:srgbClr val="0070C0"/>
                </a:solidFill>
              </a:rPr>
              <a:t>32%</a:t>
            </a:r>
            <a:endParaRPr lang="en-US" b="1" i="1" dirty="0">
              <a:solidFill>
                <a:srgbClr val="0070C0"/>
              </a:solidFill>
            </a:endParaRPr>
          </a:p>
        </p:txBody>
      </p:sp>
      <p:sp>
        <p:nvSpPr>
          <p:cNvPr id="185" name="TextBox 184"/>
          <p:cNvSpPr txBox="1"/>
          <p:nvPr/>
        </p:nvSpPr>
        <p:spPr>
          <a:xfrm>
            <a:off x="3058236" y="2556285"/>
            <a:ext cx="764275" cy="369332"/>
          </a:xfrm>
          <a:prstGeom prst="rect">
            <a:avLst/>
          </a:prstGeom>
          <a:noFill/>
        </p:spPr>
        <p:txBody>
          <a:bodyPr wrap="square" rtlCol="0">
            <a:spAutoFit/>
          </a:bodyPr>
          <a:lstStyle/>
          <a:p>
            <a:pPr algn="ctr"/>
            <a:r>
              <a:rPr lang="en-US" b="1" i="1" dirty="0" smtClean="0">
                <a:solidFill>
                  <a:srgbClr val="0070C0"/>
                </a:solidFill>
              </a:rPr>
              <a:t>16%</a:t>
            </a:r>
            <a:endParaRPr lang="en-US" b="1" i="1" dirty="0">
              <a:solidFill>
                <a:srgbClr val="0070C0"/>
              </a:solidFill>
            </a:endParaRPr>
          </a:p>
        </p:txBody>
      </p:sp>
      <p:sp>
        <p:nvSpPr>
          <p:cNvPr id="186" name="TextBox 185"/>
          <p:cNvSpPr txBox="1"/>
          <p:nvPr/>
        </p:nvSpPr>
        <p:spPr>
          <a:xfrm>
            <a:off x="4834721" y="3552589"/>
            <a:ext cx="764275" cy="369332"/>
          </a:xfrm>
          <a:prstGeom prst="rect">
            <a:avLst/>
          </a:prstGeom>
          <a:noFill/>
        </p:spPr>
        <p:txBody>
          <a:bodyPr wrap="square" rtlCol="0">
            <a:spAutoFit/>
          </a:bodyPr>
          <a:lstStyle/>
          <a:p>
            <a:pPr algn="ctr"/>
            <a:r>
              <a:rPr lang="en-US" b="1" i="1" dirty="0" smtClean="0">
                <a:solidFill>
                  <a:srgbClr val="0070C0"/>
                </a:solidFill>
              </a:rPr>
              <a:t>9%</a:t>
            </a:r>
            <a:endParaRPr lang="en-US" b="1" i="1" dirty="0">
              <a:solidFill>
                <a:srgbClr val="0070C0"/>
              </a:solidFill>
            </a:endParaRPr>
          </a:p>
        </p:txBody>
      </p:sp>
      <p:sp>
        <p:nvSpPr>
          <p:cNvPr id="187" name="TextBox 186"/>
          <p:cNvSpPr txBox="1"/>
          <p:nvPr/>
        </p:nvSpPr>
        <p:spPr>
          <a:xfrm>
            <a:off x="6373502" y="1413724"/>
            <a:ext cx="2647666" cy="4278094"/>
          </a:xfrm>
          <a:prstGeom prst="rect">
            <a:avLst/>
          </a:prstGeom>
          <a:noFill/>
          <a:ln>
            <a:solidFill>
              <a:schemeClr val="bg1">
                <a:lumMod val="65000"/>
              </a:schemeClr>
            </a:solidFill>
          </a:ln>
        </p:spPr>
        <p:txBody>
          <a:bodyPr wrap="square" rtlCol="0">
            <a:spAutoFit/>
          </a:bodyPr>
          <a:lstStyle/>
          <a:p>
            <a:r>
              <a:rPr lang="en-US" sz="2000" dirty="0" smtClean="0"/>
              <a:t>Overall 3-year re-arrest rate is 57% (cumulative across the 36 months in graph at left).</a:t>
            </a:r>
          </a:p>
          <a:p>
            <a:pPr marL="285750" indent="-285750">
              <a:spcBef>
                <a:spcPts val="1200"/>
              </a:spcBef>
              <a:buFont typeface="Wingdings" panose="05000000000000000000" pitchFamily="2" charset="2"/>
              <a:buChar char="§"/>
            </a:pPr>
            <a:r>
              <a:rPr lang="en-US" dirty="0"/>
              <a:t>Once “at risk” of being arrested (i.e. recidivating), 2-3% of the cohort are getting arrested </a:t>
            </a:r>
            <a:r>
              <a:rPr lang="en-US" dirty="0" smtClean="0"/>
              <a:t>each month early </a:t>
            </a:r>
            <a:r>
              <a:rPr lang="en-US" dirty="0"/>
              <a:t>on, but that falls to less than 1% per month before month 24</a:t>
            </a:r>
            <a:r>
              <a:rPr lang="en-US" dirty="0" smtClean="0"/>
              <a:t>.</a:t>
            </a:r>
            <a:endParaRPr lang="en-US" dirty="0"/>
          </a:p>
        </p:txBody>
      </p:sp>
    </p:spTree>
    <p:extLst>
      <p:ext uri="{BB962C8B-B14F-4D97-AF65-F5344CB8AC3E}">
        <p14:creationId xmlns:p14="http://schemas.microsoft.com/office/powerpoint/2010/main" xmlns="" val="25465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84"/>
                                        </p:tgtEl>
                                        <p:attrNameLst>
                                          <p:attrName>style.visibility</p:attrName>
                                        </p:attrNameLst>
                                      </p:cBhvr>
                                      <p:to>
                                        <p:strVal val="visible"/>
                                      </p:to>
                                    </p:set>
                                    <p:anim calcmode="lin" valueType="num">
                                      <p:cBhvr additive="base">
                                        <p:cTn id="12" dur="500" fill="hold"/>
                                        <p:tgtEl>
                                          <p:spTgt spid="184"/>
                                        </p:tgtEl>
                                        <p:attrNameLst>
                                          <p:attrName>ppt_x</p:attrName>
                                        </p:attrNameLst>
                                      </p:cBhvr>
                                      <p:tavLst>
                                        <p:tav tm="0">
                                          <p:val>
                                            <p:strVal val="#ppt_x"/>
                                          </p:val>
                                        </p:tav>
                                        <p:tav tm="100000">
                                          <p:val>
                                            <p:strVal val="#ppt_x"/>
                                          </p:val>
                                        </p:tav>
                                      </p:tavLst>
                                    </p:anim>
                                    <p:anim calcmode="lin" valueType="num">
                                      <p:cBhvr additive="base">
                                        <p:cTn id="13" dur="500" fill="hold"/>
                                        <p:tgtEl>
                                          <p:spTgt spid="184"/>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81"/>
                                        </p:tgtEl>
                                        <p:attrNameLst>
                                          <p:attrName>style.visibility</p:attrName>
                                        </p:attrNameLst>
                                      </p:cBhvr>
                                      <p:to>
                                        <p:strVal val="visible"/>
                                      </p:to>
                                    </p:set>
                                    <p:anim calcmode="lin" valueType="num">
                                      <p:cBhvr additive="base">
                                        <p:cTn id="16" dur="500" fill="hold"/>
                                        <p:tgtEl>
                                          <p:spTgt spid="181"/>
                                        </p:tgtEl>
                                        <p:attrNameLst>
                                          <p:attrName>ppt_x</p:attrName>
                                        </p:attrNameLst>
                                      </p:cBhvr>
                                      <p:tavLst>
                                        <p:tav tm="0">
                                          <p:val>
                                            <p:strVal val="#ppt_x"/>
                                          </p:val>
                                        </p:tav>
                                        <p:tav tm="100000">
                                          <p:val>
                                            <p:strVal val="#ppt_x"/>
                                          </p:val>
                                        </p:tav>
                                      </p:tavLst>
                                    </p:anim>
                                    <p:anim calcmode="lin" valueType="num">
                                      <p:cBhvr additive="base">
                                        <p:cTn id="17" dur="500" fill="hold"/>
                                        <p:tgtEl>
                                          <p:spTgt spid="181"/>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childTnLst>
                          </p:cTn>
                        </p:par>
                        <p:par>
                          <p:cTn id="22" fill="hold">
                            <p:stCondLst>
                              <p:cond delay="500"/>
                            </p:stCondLst>
                            <p:childTnLst>
                              <p:par>
                                <p:cTn id="23" presetID="2" presetClass="entr" presetSubtype="1" fill="hold" grpId="0" nodeType="afterEffect">
                                  <p:stCondLst>
                                    <p:cond delay="0"/>
                                  </p:stCondLst>
                                  <p:childTnLst>
                                    <p:set>
                                      <p:cBhvr>
                                        <p:cTn id="24" dur="1" fill="hold">
                                          <p:stCondLst>
                                            <p:cond delay="0"/>
                                          </p:stCondLst>
                                        </p:cTn>
                                        <p:tgtEl>
                                          <p:spTgt spid="185"/>
                                        </p:tgtEl>
                                        <p:attrNameLst>
                                          <p:attrName>style.visibility</p:attrName>
                                        </p:attrNameLst>
                                      </p:cBhvr>
                                      <p:to>
                                        <p:strVal val="visible"/>
                                      </p:to>
                                    </p:set>
                                    <p:anim calcmode="lin" valueType="num">
                                      <p:cBhvr additive="base">
                                        <p:cTn id="25" dur="500" fill="hold"/>
                                        <p:tgtEl>
                                          <p:spTgt spid="185"/>
                                        </p:tgtEl>
                                        <p:attrNameLst>
                                          <p:attrName>ppt_x</p:attrName>
                                        </p:attrNameLst>
                                      </p:cBhvr>
                                      <p:tavLst>
                                        <p:tav tm="0">
                                          <p:val>
                                            <p:strVal val="#ppt_x"/>
                                          </p:val>
                                        </p:tav>
                                        <p:tav tm="100000">
                                          <p:val>
                                            <p:strVal val="#ppt_x"/>
                                          </p:val>
                                        </p:tav>
                                      </p:tavLst>
                                    </p:anim>
                                    <p:anim calcmode="lin" valueType="num">
                                      <p:cBhvr additive="base">
                                        <p:cTn id="26" dur="500" fill="hold"/>
                                        <p:tgtEl>
                                          <p:spTgt spid="185"/>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82"/>
                                        </p:tgtEl>
                                        <p:attrNameLst>
                                          <p:attrName>style.visibility</p:attrName>
                                        </p:attrNameLst>
                                      </p:cBhvr>
                                      <p:to>
                                        <p:strVal val="visible"/>
                                      </p:to>
                                    </p:set>
                                    <p:anim calcmode="lin" valueType="num">
                                      <p:cBhvr additive="base">
                                        <p:cTn id="29" dur="500" fill="hold"/>
                                        <p:tgtEl>
                                          <p:spTgt spid="182"/>
                                        </p:tgtEl>
                                        <p:attrNameLst>
                                          <p:attrName>ppt_x</p:attrName>
                                        </p:attrNameLst>
                                      </p:cBhvr>
                                      <p:tavLst>
                                        <p:tav tm="0">
                                          <p:val>
                                            <p:strVal val="#ppt_x"/>
                                          </p:val>
                                        </p:tav>
                                        <p:tav tm="100000">
                                          <p:val>
                                            <p:strVal val="#ppt_x"/>
                                          </p:val>
                                        </p:tav>
                                      </p:tavLst>
                                    </p:anim>
                                    <p:anim calcmode="lin" valueType="num">
                                      <p:cBhvr additive="base">
                                        <p:cTn id="30" dur="500" fill="hold"/>
                                        <p:tgtEl>
                                          <p:spTgt spid="182"/>
                                        </p:tgtEl>
                                        <p:attrNameLst>
                                          <p:attrName>ppt_y</p:attrName>
                                        </p:attrNameLst>
                                      </p:cBhvr>
                                      <p:tavLst>
                                        <p:tav tm="0">
                                          <p:val>
                                            <p:strVal val="0-#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179"/>
                                        </p:tgtEl>
                                        <p:attrNameLst>
                                          <p:attrName>style.visibility</p:attrName>
                                        </p:attrNameLst>
                                      </p:cBhvr>
                                      <p:to>
                                        <p:strVal val="visible"/>
                                      </p:to>
                                    </p:set>
                                    <p:anim calcmode="lin" valueType="num">
                                      <p:cBhvr additive="base">
                                        <p:cTn id="33" dur="500" fill="hold"/>
                                        <p:tgtEl>
                                          <p:spTgt spid="179"/>
                                        </p:tgtEl>
                                        <p:attrNameLst>
                                          <p:attrName>ppt_x</p:attrName>
                                        </p:attrNameLst>
                                      </p:cBhvr>
                                      <p:tavLst>
                                        <p:tav tm="0">
                                          <p:val>
                                            <p:strVal val="#ppt_x"/>
                                          </p:val>
                                        </p:tav>
                                        <p:tav tm="100000">
                                          <p:val>
                                            <p:strVal val="#ppt_x"/>
                                          </p:val>
                                        </p:tav>
                                      </p:tavLst>
                                    </p:anim>
                                    <p:anim calcmode="lin" valueType="num">
                                      <p:cBhvr additive="base">
                                        <p:cTn id="34" dur="500" fill="hold"/>
                                        <p:tgtEl>
                                          <p:spTgt spid="179"/>
                                        </p:tgtEl>
                                        <p:attrNameLst>
                                          <p:attrName>ppt_y</p:attrName>
                                        </p:attrNameLst>
                                      </p:cBhvr>
                                      <p:tavLst>
                                        <p:tav tm="0">
                                          <p:val>
                                            <p:strVal val="0-#ppt_h/2"/>
                                          </p:val>
                                        </p:tav>
                                        <p:tav tm="100000">
                                          <p:val>
                                            <p:strVal val="#ppt_y"/>
                                          </p:val>
                                        </p:tav>
                                      </p:tavLst>
                                    </p:anim>
                                  </p:childTnLst>
                                </p:cTn>
                              </p:par>
                            </p:childTnLst>
                          </p:cTn>
                        </p:par>
                        <p:par>
                          <p:cTn id="35" fill="hold">
                            <p:stCondLst>
                              <p:cond delay="1000"/>
                            </p:stCondLst>
                            <p:childTnLst>
                              <p:par>
                                <p:cTn id="36" presetID="2" presetClass="entr" presetSubtype="1" fill="hold" grpId="0" nodeType="afterEffect">
                                  <p:stCondLst>
                                    <p:cond delay="0"/>
                                  </p:stCondLst>
                                  <p:childTnLst>
                                    <p:set>
                                      <p:cBhvr>
                                        <p:cTn id="37" dur="1" fill="hold">
                                          <p:stCondLst>
                                            <p:cond delay="0"/>
                                          </p:stCondLst>
                                        </p:cTn>
                                        <p:tgtEl>
                                          <p:spTgt spid="186"/>
                                        </p:tgtEl>
                                        <p:attrNameLst>
                                          <p:attrName>style.visibility</p:attrName>
                                        </p:attrNameLst>
                                      </p:cBhvr>
                                      <p:to>
                                        <p:strVal val="visible"/>
                                      </p:to>
                                    </p:set>
                                    <p:anim calcmode="lin" valueType="num">
                                      <p:cBhvr additive="base">
                                        <p:cTn id="38" dur="500" fill="hold"/>
                                        <p:tgtEl>
                                          <p:spTgt spid="186"/>
                                        </p:tgtEl>
                                        <p:attrNameLst>
                                          <p:attrName>ppt_x</p:attrName>
                                        </p:attrNameLst>
                                      </p:cBhvr>
                                      <p:tavLst>
                                        <p:tav tm="0">
                                          <p:val>
                                            <p:strVal val="#ppt_x"/>
                                          </p:val>
                                        </p:tav>
                                        <p:tav tm="100000">
                                          <p:val>
                                            <p:strVal val="#ppt_x"/>
                                          </p:val>
                                        </p:tav>
                                      </p:tavLst>
                                    </p:anim>
                                    <p:anim calcmode="lin" valueType="num">
                                      <p:cBhvr additive="base">
                                        <p:cTn id="39" dur="500" fill="hold"/>
                                        <p:tgtEl>
                                          <p:spTgt spid="186"/>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83"/>
                                        </p:tgtEl>
                                        <p:attrNameLst>
                                          <p:attrName>style.visibility</p:attrName>
                                        </p:attrNameLst>
                                      </p:cBhvr>
                                      <p:to>
                                        <p:strVal val="visible"/>
                                      </p:to>
                                    </p:set>
                                    <p:anim calcmode="lin" valueType="num">
                                      <p:cBhvr additive="base">
                                        <p:cTn id="42" dur="500" fill="hold"/>
                                        <p:tgtEl>
                                          <p:spTgt spid="183"/>
                                        </p:tgtEl>
                                        <p:attrNameLst>
                                          <p:attrName>ppt_x</p:attrName>
                                        </p:attrNameLst>
                                      </p:cBhvr>
                                      <p:tavLst>
                                        <p:tav tm="0">
                                          <p:val>
                                            <p:strVal val="#ppt_x"/>
                                          </p:val>
                                        </p:tav>
                                        <p:tav tm="100000">
                                          <p:val>
                                            <p:strVal val="#ppt_x"/>
                                          </p:val>
                                        </p:tav>
                                      </p:tavLst>
                                    </p:anim>
                                    <p:anim calcmode="lin" valueType="num">
                                      <p:cBhvr additive="base">
                                        <p:cTn id="43" dur="500" fill="hold"/>
                                        <p:tgtEl>
                                          <p:spTgt spid="183"/>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180"/>
                                        </p:tgtEl>
                                        <p:attrNameLst>
                                          <p:attrName>style.visibility</p:attrName>
                                        </p:attrNameLst>
                                      </p:cBhvr>
                                      <p:to>
                                        <p:strVal val="visible"/>
                                      </p:to>
                                    </p:set>
                                    <p:anim calcmode="lin" valueType="num">
                                      <p:cBhvr additive="base">
                                        <p:cTn id="46" dur="500" fill="hold"/>
                                        <p:tgtEl>
                                          <p:spTgt spid="180"/>
                                        </p:tgtEl>
                                        <p:attrNameLst>
                                          <p:attrName>ppt_x</p:attrName>
                                        </p:attrNameLst>
                                      </p:cBhvr>
                                      <p:tavLst>
                                        <p:tav tm="0">
                                          <p:val>
                                            <p:strVal val="#ppt_x"/>
                                          </p:val>
                                        </p:tav>
                                        <p:tav tm="100000">
                                          <p:val>
                                            <p:strVal val="#ppt_x"/>
                                          </p:val>
                                        </p:tav>
                                      </p:tavLst>
                                    </p:anim>
                                    <p:anim calcmode="lin" valueType="num">
                                      <p:cBhvr additive="base">
                                        <p:cTn id="47" dur="500" fill="hold"/>
                                        <p:tgtEl>
                                          <p:spTgt spid="1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82" grpId="0" animBg="1"/>
      <p:bldP spid="183" grpId="0" animBg="1"/>
      <p:bldP spid="184" grpId="0"/>
      <p:bldP spid="185" grpId="0"/>
      <p:bldP spid="186" grpId="0"/>
      <p:bldP spid="1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Overall, </a:t>
            </a:r>
            <a:r>
              <a:rPr lang="en-US" dirty="0"/>
              <a:t>people placed on probation instead of released from prison </a:t>
            </a:r>
            <a:r>
              <a:rPr lang="en-US" dirty="0" smtClean="0"/>
              <a:t>are</a:t>
            </a:r>
            <a:br>
              <a:rPr lang="en-US" dirty="0" smtClean="0"/>
            </a:br>
            <a:r>
              <a:rPr lang="en-US" dirty="0" smtClean="0"/>
              <a:t>re-arrested </a:t>
            </a:r>
            <a:r>
              <a:rPr lang="en-US" dirty="0"/>
              <a:t>at roughly 18-21 percent lower rates within three years</a:t>
            </a:r>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15</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957941065"/>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175"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ADC Release Data, ACC Intake Data, ACIC Arrest Data </a:t>
            </a:r>
          </a:p>
        </p:txBody>
      </p:sp>
      <p:graphicFrame>
        <p:nvGraphicFramePr>
          <p:cNvPr id="3" name="Chart 2"/>
          <p:cNvGraphicFramePr/>
          <p:nvPr>
            <p:extLst>
              <p:ext uri="{D42A27DB-BD31-4B8C-83A1-F6EECF244321}">
                <p14:modId xmlns:p14="http://schemas.microsoft.com/office/powerpoint/2010/main" xmlns="" val="3344532772"/>
              </p:ext>
            </p:extLst>
          </p:nvPr>
        </p:nvGraphicFramePr>
        <p:xfrm>
          <a:off x="155223" y="1946072"/>
          <a:ext cx="5221449" cy="3736449"/>
        </p:xfrm>
        <a:graphic>
          <a:graphicData uri="http://schemas.openxmlformats.org/drawingml/2006/chart">
            <c:chart xmlns:c="http://schemas.openxmlformats.org/drawingml/2006/chart" xmlns:r="http://schemas.openxmlformats.org/officeDocument/2006/relationships" r:id="rId3"/>
          </a:graphicData>
        </a:graphic>
      </p:graphicFrame>
      <p:sp>
        <p:nvSpPr>
          <p:cNvPr id="176" name="TextBox 175"/>
          <p:cNvSpPr txBox="1"/>
          <p:nvPr/>
        </p:nvSpPr>
        <p:spPr>
          <a:xfrm>
            <a:off x="73334" y="1400162"/>
            <a:ext cx="6832432" cy="523220"/>
          </a:xfrm>
          <a:prstGeom prst="rect">
            <a:avLst/>
          </a:prstGeom>
          <a:noFill/>
        </p:spPr>
        <p:txBody>
          <a:bodyPr wrap="square" rtlCol="0">
            <a:spAutoFit/>
          </a:bodyPr>
          <a:lstStyle/>
          <a:p>
            <a:r>
              <a:rPr lang="en-US" sz="1400" b="1" dirty="0" smtClean="0">
                <a:solidFill>
                  <a:schemeClr val="bg2">
                    <a:lumMod val="50000"/>
                  </a:schemeClr>
                </a:solidFill>
              </a:rPr>
              <a:t>36-Month Rearrest Rates for Individuals Released from Prison Compared to Individuals Beginning Felony Probation in FY2012</a:t>
            </a:r>
          </a:p>
        </p:txBody>
      </p:sp>
      <p:sp>
        <p:nvSpPr>
          <p:cNvPr id="5" name="TextBox 4"/>
          <p:cNvSpPr txBox="1"/>
          <p:nvPr/>
        </p:nvSpPr>
        <p:spPr>
          <a:xfrm>
            <a:off x="469393" y="5442620"/>
            <a:ext cx="1446663" cy="261610"/>
          </a:xfrm>
          <a:prstGeom prst="rect">
            <a:avLst/>
          </a:prstGeom>
          <a:noFill/>
        </p:spPr>
        <p:txBody>
          <a:bodyPr wrap="square" rtlCol="0">
            <a:spAutoFit/>
          </a:bodyPr>
          <a:lstStyle/>
          <a:p>
            <a:r>
              <a:rPr lang="en-US" sz="1100" i="1" dirty="0" smtClean="0"/>
              <a:t>Months Out</a:t>
            </a:r>
            <a:endParaRPr lang="en-US" sz="1100" i="1" dirty="0"/>
          </a:p>
        </p:txBody>
      </p:sp>
      <p:cxnSp>
        <p:nvCxnSpPr>
          <p:cNvPr id="7" name="Straight Connector 6"/>
          <p:cNvCxnSpPr/>
          <p:nvPr/>
        </p:nvCxnSpPr>
        <p:spPr>
          <a:xfrm flipV="1">
            <a:off x="2222949" y="1992640"/>
            <a:ext cx="0" cy="329184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3731209" y="1992640"/>
            <a:ext cx="0" cy="329184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flipV="1">
            <a:off x="5261577" y="1992640"/>
            <a:ext cx="0" cy="329184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xmlns="" val="2980468854"/>
              </p:ext>
            </p:extLst>
          </p:nvPr>
        </p:nvGraphicFramePr>
        <p:xfrm>
          <a:off x="5606863" y="2695780"/>
          <a:ext cx="3354256" cy="1630680"/>
        </p:xfrm>
        <a:graphic>
          <a:graphicData uri="http://schemas.openxmlformats.org/drawingml/2006/table">
            <a:tbl>
              <a:tblPr firstRow="1" bandRow="1">
                <a:tableStyleId>{5C22544A-7EE6-4342-B048-85BDC9FD1C3A}</a:tableStyleId>
              </a:tblPr>
              <a:tblGrid>
                <a:gridCol w="838564"/>
                <a:gridCol w="838564"/>
                <a:gridCol w="838564"/>
                <a:gridCol w="838564"/>
              </a:tblGrid>
              <a:tr h="370840">
                <a:tc>
                  <a:txBody>
                    <a:bodyPr/>
                    <a:lstStyle/>
                    <a:p>
                      <a:pPr algn="ctr"/>
                      <a:r>
                        <a:rPr lang="en-US" sz="1400" dirty="0" smtClean="0"/>
                        <a:t>Arrest Rate</a:t>
                      </a:r>
                      <a:endParaRPr lang="en-US" sz="1400" dirty="0"/>
                    </a:p>
                  </a:txBody>
                  <a:tcPr anchor="ctr">
                    <a:solidFill>
                      <a:schemeClr val="bg2">
                        <a:lumMod val="50000"/>
                      </a:schemeClr>
                    </a:solidFill>
                  </a:tcPr>
                </a:tc>
                <a:tc>
                  <a:txBody>
                    <a:bodyPr/>
                    <a:lstStyle/>
                    <a:p>
                      <a:pPr algn="ctr"/>
                      <a:r>
                        <a:rPr lang="en-US" sz="1400" dirty="0" smtClean="0"/>
                        <a:t>Prison</a:t>
                      </a:r>
                      <a:endParaRPr lang="en-US" sz="1400" dirty="0"/>
                    </a:p>
                  </a:txBody>
                  <a:tcPr anchor="ctr">
                    <a:solidFill>
                      <a:schemeClr val="bg2">
                        <a:lumMod val="50000"/>
                      </a:schemeClr>
                    </a:solidFill>
                  </a:tcPr>
                </a:tc>
                <a:tc>
                  <a:txBody>
                    <a:bodyPr/>
                    <a:lstStyle/>
                    <a:p>
                      <a:pPr algn="ctr"/>
                      <a:r>
                        <a:rPr lang="en-US" sz="1400" dirty="0" smtClean="0"/>
                        <a:t>Prob.</a:t>
                      </a:r>
                      <a:endParaRPr lang="en-US" sz="1400" dirty="0"/>
                    </a:p>
                  </a:txBody>
                  <a:tcPr anchor="ctr">
                    <a:solidFill>
                      <a:schemeClr val="bg2">
                        <a:lumMod val="50000"/>
                      </a:schemeClr>
                    </a:solidFill>
                  </a:tcPr>
                </a:tc>
                <a:tc>
                  <a:txBody>
                    <a:bodyPr/>
                    <a:lstStyle/>
                    <a:p>
                      <a:pPr algn="ctr"/>
                      <a:r>
                        <a:rPr lang="en-US" sz="1400" i="1" dirty="0" smtClean="0"/>
                        <a:t>Prob. % Diff.</a:t>
                      </a:r>
                      <a:endParaRPr lang="en-US" sz="1400" i="1" dirty="0"/>
                    </a:p>
                  </a:txBody>
                  <a:tcPr anchor="ctr">
                    <a:solidFill>
                      <a:schemeClr val="bg2">
                        <a:lumMod val="50000"/>
                      </a:schemeClr>
                    </a:solidFill>
                  </a:tcPr>
                </a:tc>
              </a:tr>
              <a:tr h="370840">
                <a:tc>
                  <a:txBody>
                    <a:bodyPr/>
                    <a:lstStyle/>
                    <a:p>
                      <a:pPr algn="ctr"/>
                      <a:r>
                        <a:rPr lang="en-US" sz="1600" dirty="0" smtClean="0"/>
                        <a:t>1 Yr</a:t>
                      </a:r>
                      <a:endParaRPr lang="en-US" sz="1600" dirty="0"/>
                    </a:p>
                  </a:txBody>
                  <a:tcPr anchor="ctr">
                    <a:solidFill>
                      <a:schemeClr val="bg2"/>
                    </a:solidFill>
                  </a:tcPr>
                </a:tc>
                <a:tc>
                  <a:txBody>
                    <a:bodyPr/>
                    <a:lstStyle/>
                    <a:p>
                      <a:pPr algn="ctr"/>
                      <a:r>
                        <a:rPr lang="en-US" sz="1400" i="0" dirty="0" smtClean="0"/>
                        <a:t>32%</a:t>
                      </a:r>
                      <a:endParaRPr lang="en-US" sz="1400" i="0" dirty="0"/>
                    </a:p>
                  </a:txBody>
                  <a:tcPr anchor="ctr">
                    <a:solidFill>
                      <a:schemeClr val="bg2"/>
                    </a:solidFill>
                  </a:tcPr>
                </a:tc>
                <a:tc>
                  <a:txBody>
                    <a:bodyPr/>
                    <a:lstStyle/>
                    <a:p>
                      <a:pPr algn="ctr"/>
                      <a:r>
                        <a:rPr lang="en-US" sz="1400" i="0" dirty="0" smtClean="0"/>
                        <a:t>26%</a:t>
                      </a:r>
                      <a:endParaRPr lang="en-US" sz="1400" i="0" dirty="0"/>
                    </a:p>
                  </a:txBody>
                  <a:tcPr anchor="ctr">
                    <a:solidFill>
                      <a:schemeClr val="bg2"/>
                    </a:solidFill>
                  </a:tcPr>
                </a:tc>
                <a:tc>
                  <a:txBody>
                    <a:bodyPr/>
                    <a:lstStyle/>
                    <a:p>
                      <a:pPr algn="ctr"/>
                      <a:r>
                        <a:rPr lang="en-US" sz="1400" i="1" dirty="0" smtClean="0"/>
                        <a:t>- 19%</a:t>
                      </a:r>
                      <a:endParaRPr lang="en-US" sz="1400" i="1" dirty="0"/>
                    </a:p>
                  </a:txBody>
                  <a:tcPr anchor="ctr">
                    <a:solidFill>
                      <a:schemeClr val="bg2"/>
                    </a:solidFill>
                  </a:tcPr>
                </a:tc>
              </a:tr>
              <a:tr h="370840">
                <a:tc>
                  <a:txBody>
                    <a:bodyPr/>
                    <a:lstStyle/>
                    <a:p>
                      <a:pPr algn="ctr"/>
                      <a:r>
                        <a:rPr lang="en-US" sz="1600" dirty="0" smtClean="0"/>
                        <a:t>2 Yr</a:t>
                      </a:r>
                      <a:endParaRPr lang="en-US" sz="1600" dirty="0"/>
                    </a:p>
                  </a:txBody>
                  <a:tcPr anchor="ctr">
                    <a:solidFill>
                      <a:schemeClr val="bg2"/>
                    </a:solidFill>
                  </a:tcPr>
                </a:tc>
                <a:tc>
                  <a:txBody>
                    <a:bodyPr/>
                    <a:lstStyle/>
                    <a:p>
                      <a:pPr algn="ctr"/>
                      <a:r>
                        <a:rPr lang="en-US" sz="1400" i="0" dirty="0" smtClean="0"/>
                        <a:t>48%</a:t>
                      </a:r>
                      <a:endParaRPr lang="en-US" sz="1400" i="0" dirty="0"/>
                    </a:p>
                  </a:txBody>
                  <a:tcPr anchor="ctr">
                    <a:solidFill>
                      <a:schemeClr val="bg2"/>
                    </a:solidFill>
                  </a:tcPr>
                </a:tc>
                <a:tc>
                  <a:txBody>
                    <a:bodyPr/>
                    <a:lstStyle/>
                    <a:p>
                      <a:pPr algn="ctr"/>
                      <a:r>
                        <a:rPr lang="en-US" sz="1400" i="0" dirty="0" smtClean="0"/>
                        <a:t>38%</a:t>
                      </a:r>
                      <a:endParaRPr lang="en-US" sz="1400" i="0" dirty="0"/>
                    </a:p>
                  </a:txBody>
                  <a:tcPr anchor="ctr">
                    <a:solidFill>
                      <a:schemeClr val="bg2"/>
                    </a:solidFill>
                  </a:tcPr>
                </a:tc>
                <a:tc>
                  <a:txBody>
                    <a:bodyPr/>
                    <a:lstStyle/>
                    <a:p>
                      <a:pPr algn="ctr"/>
                      <a:r>
                        <a:rPr lang="en-US" sz="1400" i="1" dirty="0" smtClean="0"/>
                        <a:t>- 21%</a:t>
                      </a:r>
                      <a:endParaRPr lang="en-US" sz="1400" i="1" dirty="0"/>
                    </a:p>
                  </a:txBody>
                  <a:tcPr anchor="ctr">
                    <a:solidFill>
                      <a:schemeClr val="bg2"/>
                    </a:solidFill>
                  </a:tcPr>
                </a:tc>
              </a:tr>
              <a:tr h="370840">
                <a:tc>
                  <a:txBody>
                    <a:bodyPr/>
                    <a:lstStyle/>
                    <a:p>
                      <a:pPr algn="ctr"/>
                      <a:r>
                        <a:rPr lang="en-US" sz="1600" dirty="0" smtClean="0"/>
                        <a:t>3 Yr</a:t>
                      </a:r>
                      <a:endParaRPr lang="en-US" sz="1600" dirty="0"/>
                    </a:p>
                  </a:txBody>
                  <a:tcPr anchor="ctr">
                    <a:solidFill>
                      <a:schemeClr val="bg2"/>
                    </a:solidFill>
                  </a:tcPr>
                </a:tc>
                <a:tc>
                  <a:txBody>
                    <a:bodyPr/>
                    <a:lstStyle/>
                    <a:p>
                      <a:pPr algn="ctr"/>
                      <a:r>
                        <a:rPr lang="en-US" sz="1400" i="0" dirty="0" smtClean="0"/>
                        <a:t>57%</a:t>
                      </a:r>
                      <a:endParaRPr lang="en-US" sz="1400" i="0" dirty="0"/>
                    </a:p>
                  </a:txBody>
                  <a:tcPr anchor="ctr">
                    <a:solidFill>
                      <a:schemeClr val="bg2"/>
                    </a:solidFill>
                  </a:tcPr>
                </a:tc>
                <a:tc>
                  <a:txBody>
                    <a:bodyPr/>
                    <a:lstStyle/>
                    <a:p>
                      <a:pPr algn="ctr"/>
                      <a:r>
                        <a:rPr lang="en-US" sz="1400" i="0" dirty="0" smtClean="0"/>
                        <a:t>47%</a:t>
                      </a:r>
                      <a:endParaRPr lang="en-US" sz="1400" i="0" dirty="0"/>
                    </a:p>
                  </a:txBody>
                  <a:tcPr anchor="ctr">
                    <a:solidFill>
                      <a:schemeClr val="bg2"/>
                    </a:solidFill>
                  </a:tcPr>
                </a:tc>
                <a:tc>
                  <a:txBody>
                    <a:bodyPr/>
                    <a:lstStyle/>
                    <a:p>
                      <a:pPr algn="ctr"/>
                      <a:r>
                        <a:rPr lang="en-US" sz="1400" i="1" dirty="0" smtClean="0"/>
                        <a:t>- 18%</a:t>
                      </a:r>
                      <a:endParaRPr lang="en-US" sz="1400" i="1" dirty="0"/>
                    </a:p>
                  </a:txBody>
                  <a:tcPr anchor="ctr">
                    <a:solidFill>
                      <a:schemeClr val="bg2"/>
                    </a:solidFill>
                  </a:tcPr>
                </a:tc>
              </a:tr>
            </a:tbl>
          </a:graphicData>
        </a:graphic>
      </p:graphicFrame>
    </p:spTree>
    <p:extLst>
      <p:ext uri="{BB962C8B-B14F-4D97-AF65-F5344CB8AC3E}">
        <p14:creationId xmlns:p14="http://schemas.microsoft.com/office/powerpoint/2010/main" xmlns="" val="42414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apples to apples, probation yields as good or better recidivism rates as prison</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16</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513763644"/>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graphicFrame>
        <p:nvGraphicFramePr>
          <p:cNvPr id="3" name="Table 2"/>
          <p:cNvGraphicFramePr>
            <a:graphicFrameLocks noGrp="1"/>
          </p:cNvGraphicFramePr>
          <p:nvPr>
            <p:extLst>
              <p:ext uri="{D42A27DB-BD31-4B8C-83A1-F6EECF244321}">
                <p14:modId xmlns:p14="http://schemas.microsoft.com/office/powerpoint/2010/main" xmlns="" val="3246610601"/>
              </p:ext>
            </p:extLst>
          </p:nvPr>
        </p:nvGraphicFramePr>
        <p:xfrm>
          <a:off x="254758" y="1683642"/>
          <a:ext cx="5120640" cy="2123440"/>
        </p:xfrm>
        <a:graphic>
          <a:graphicData uri="http://schemas.openxmlformats.org/drawingml/2006/table">
            <a:tbl>
              <a:tblPr firstRow="1" bandRow="1">
                <a:tableStyleId>{5C22544A-7EE6-4342-B048-85BDC9FD1C3A}</a:tableStyleId>
              </a:tblPr>
              <a:tblGrid>
                <a:gridCol w="1828800"/>
                <a:gridCol w="1645920"/>
                <a:gridCol w="1645920"/>
              </a:tblGrid>
              <a:tr h="370840">
                <a:tc>
                  <a:txBody>
                    <a:bodyPr/>
                    <a:lstStyle/>
                    <a:p>
                      <a:r>
                        <a:rPr lang="en-US" dirty="0" smtClean="0"/>
                        <a:t>Prior Felony Arrests</a:t>
                      </a:r>
                      <a:endParaRPr lang="en-US" dirty="0"/>
                    </a:p>
                  </a:txBody>
                  <a:tcPr anchor="ctr">
                    <a:solidFill>
                      <a:schemeClr val="bg2">
                        <a:lumMod val="75000"/>
                      </a:schemeClr>
                    </a:solidFill>
                  </a:tcPr>
                </a:tc>
                <a:tc>
                  <a:txBody>
                    <a:bodyPr/>
                    <a:lstStyle/>
                    <a:p>
                      <a:pPr algn="ctr"/>
                      <a:r>
                        <a:rPr lang="en-US" dirty="0" smtClean="0"/>
                        <a:t>Prison</a:t>
                      </a:r>
                    </a:p>
                    <a:p>
                      <a:pPr algn="ctr"/>
                      <a:r>
                        <a:rPr lang="en-US" dirty="0" smtClean="0"/>
                        <a:t>Releases</a:t>
                      </a:r>
                      <a:endParaRPr lang="en-US" dirty="0"/>
                    </a:p>
                  </a:txBody>
                  <a:tcPr anchor="ctr">
                    <a:solidFill>
                      <a:schemeClr val="bg2">
                        <a:lumMod val="75000"/>
                      </a:schemeClr>
                    </a:solidFill>
                  </a:tcPr>
                </a:tc>
                <a:tc>
                  <a:txBody>
                    <a:bodyPr/>
                    <a:lstStyle/>
                    <a:p>
                      <a:pPr algn="ctr"/>
                      <a:r>
                        <a:rPr lang="en-US" dirty="0" smtClean="0"/>
                        <a:t>Probation</a:t>
                      </a:r>
                    </a:p>
                    <a:p>
                      <a:pPr algn="ctr"/>
                      <a:r>
                        <a:rPr lang="en-US" dirty="0" smtClean="0"/>
                        <a:t>Starts</a:t>
                      </a:r>
                      <a:endParaRPr lang="en-US" dirty="0"/>
                    </a:p>
                  </a:txBody>
                  <a:tcPr anchor="ctr">
                    <a:solidFill>
                      <a:schemeClr val="bg2">
                        <a:lumMod val="75000"/>
                      </a:schemeClr>
                    </a:solidFill>
                  </a:tcPr>
                </a:tc>
              </a:tr>
              <a:tr h="370840">
                <a:tc>
                  <a:txBody>
                    <a:bodyPr/>
                    <a:lstStyle/>
                    <a:p>
                      <a:r>
                        <a:rPr lang="en-US" dirty="0" smtClean="0"/>
                        <a:t>0 to 1</a:t>
                      </a:r>
                      <a:endParaRPr lang="en-US" dirty="0"/>
                    </a:p>
                  </a:txBody>
                  <a:tcPr anchor="ctr">
                    <a:solidFill>
                      <a:schemeClr val="bg1">
                        <a:lumMod val="95000"/>
                      </a:schemeClr>
                    </a:solidFill>
                  </a:tcPr>
                </a:tc>
                <a:tc>
                  <a:txBody>
                    <a:bodyPr/>
                    <a:lstStyle/>
                    <a:p>
                      <a:pPr algn="ctr"/>
                      <a:r>
                        <a:rPr lang="en-US" i="1" dirty="0" smtClean="0"/>
                        <a:t>37%</a:t>
                      </a:r>
                      <a:endParaRPr lang="en-US" i="1" dirty="0"/>
                    </a:p>
                  </a:txBody>
                  <a:tcPr anchor="ctr">
                    <a:solidFill>
                      <a:schemeClr val="bg1">
                        <a:lumMod val="95000"/>
                      </a:schemeClr>
                    </a:solidFill>
                  </a:tcPr>
                </a:tc>
                <a:tc>
                  <a:txBody>
                    <a:bodyPr/>
                    <a:lstStyle/>
                    <a:p>
                      <a:pPr algn="ctr"/>
                      <a:r>
                        <a:rPr lang="en-US" i="1" dirty="0" smtClean="0"/>
                        <a:t>37%</a:t>
                      </a:r>
                      <a:endParaRPr lang="en-US" i="1" dirty="0"/>
                    </a:p>
                  </a:txBody>
                  <a:tcPr anchor="ctr">
                    <a:solidFill>
                      <a:schemeClr val="bg1">
                        <a:lumMod val="95000"/>
                      </a:schemeClr>
                    </a:solidFill>
                  </a:tcPr>
                </a:tc>
              </a:tr>
              <a:tr h="370840">
                <a:tc>
                  <a:txBody>
                    <a:bodyPr/>
                    <a:lstStyle/>
                    <a:p>
                      <a:r>
                        <a:rPr lang="en-US" dirty="0" smtClean="0"/>
                        <a:t>2-3</a:t>
                      </a:r>
                      <a:endParaRPr lang="en-US" dirty="0"/>
                    </a:p>
                  </a:txBody>
                  <a:tcPr anchor="ctr">
                    <a:solidFill>
                      <a:schemeClr val="bg1">
                        <a:lumMod val="95000"/>
                      </a:schemeClr>
                    </a:solidFill>
                  </a:tcPr>
                </a:tc>
                <a:tc>
                  <a:txBody>
                    <a:bodyPr/>
                    <a:lstStyle/>
                    <a:p>
                      <a:pPr algn="ctr"/>
                      <a:r>
                        <a:rPr lang="en-US" i="1" dirty="0" smtClean="0"/>
                        <a:t>51%</a:t>
                      </a:r>
                      <a:endParaRPr lang="en-US" i="1" dirty="0"/>
                    </a:p>
                  </a:txBody>
                  <a:tcPr anchor="ctr">
                    <a:solidFill>
                      <a:schemeClr val="bg1">
                        <a:lumMod val="95000"/>
                      </a:schemeClr>
                    </a:solidFill>
                  </a:tcPr>
                </a:tc>
                <a:tc>
                  <a:txBody>
                    <a:bodyPr/>
                    <a:lstStyle/>
                    <a:p>
                      <a:pPr algn="ctr"/>
                      <a:r>
                        <a:rPr lang="en-US" i="1" dirty="0" smtClean="0"/>
                        <a:t>49%</a:t>
                      </a:r>
                      <a:endParaRPr lang="en-US" i="1" dirty="0"/>
                    </a:p>
                  </a:txBody>
                  <a:tcPr anchor="ctr">
                    <a:solidFill>
                      <a:schemeClr val="bg1">
                        <a:lumMod val="95000"/>
                      </a:schemeClr>
                    </a:solidFill>
                  </a:tcPr>
                </a:tc>
              </a:tr>
              <a:tr h="370840">
                <a:tc>
                  <a:txBody>
                    <a:bodyPr/>
                    <a:lstStyle/>
                    <a:p>
                      <a:r>
                        <a:rPr lang="en-US" dirty="0" smtClean="0"/>
                        <a:t>4 or more</a:t>
                      </a:r>
                      <a:endParaRPr lang="en-US" dirty="0"/>
                    </a:p>
                  </a:txBody>
                  <a:tcPr anchor="ctr">
                    <a:solidFill>
                      <a:schemeClr val="bg1">
                        <a:lumMod val="95000"/>
                      </a:schemeClr>
                    </a:solidFill>
                  </a:tcPr>
                </a:tc>
                <a:tc>
                  <a:txBody>
                    <a:bodyPr/>
                    <a:lstStyle/>
                    <a:p>
                      <a:pPr algn="ctr"/>
                      <a:r>
                        <a:rPr lang="en-US" i="1" dirty="0" smtClean="0"/>
                        <a:t>60%</a:t>
                      </a:r>
                      <a:endParaRPr lang="en-US" i="1" dirty="0"/>
                    </a:p>
                  </a:txBody>
                  <a:tcPr anchor="ctr">
                    <a:solidFill>
                      <a:schemeClr val="bg1">
                        <a:lumMod val="95000"/>
                      </a:schemeClr>
                    </a:solidFill>
                  </a:tcPr>
                </a:tc>
                <a:tc>
                  <a:txBody>
                    <a:bodyPr/>
                    <a:lstStyle/>
                    <a:p>
                      <a:pPr algn="ctr"/>
                      <a:r>
                        <a:rPr lang="en-US" i="1" dirty="0" smtClean="0"/>
                        <a:t>55%</a:t>
                      </a:r>
                      <a:endParaRPr lang="en-US" i="1" dirty="0"/>
                    </a:p>
                  </a:txBody>
                  <a:tcPr anchor="ctr">
                    <a:solidFill>
                      <a:schemeClr val="bg1">
                        <a:lumMod val="95000"/>
                      </a:schemeClr>
                    </a:solidFill>
                  </a:tcPr>
                </a:tc>
              </a:tr>
              <a:tr h="370840">
                <a:tc>
                  <a:txBody>
                    <a:bodyPr/>
                    <a:lstStyle/>
                    <a:p>
                      <a:r>
                        <a:rPr lang="en-US" dirty="0" smtClean="0"/>
                        <a:t>Overall</a:t>
                      </a:r>
                      <a:endParaRPr lang="en-US" dirty="0"/>
                    </a:p>
                  </a:txBody>
                  <a:tcPr anchor="ctr">
                    <a:solidFill>
                      <a:schemeClr val="bg1">
                        <a:lumMod val="95000"/>
                      </a:schemeClr>
                    </a:solidFill>
                  </a:tcPr>
                </a:tc>
                <a:tc>
                  <a:txBody>
                    <a:bodyPr/>
                    <a:lstStyle/>
                    <a:p>
                      <a:pPr algn="ctr"/>
                      <a:r>
                        <a:rPr lang="en-US" i="1" dirty="0" smtClean="0"/>
                        <a:t>50%</a:t>
                      </a:r>
                      <a:endParaRPr lang="en-US" i="1" dirty="0"/>
                    </a:p>
                  </a:txBody>
                  <a:tcPr anchor="ctr">
                    <a:solidFill>
                      <a:schemeClr val="bg1">
                        <a:lumMod val="95000"/>
                      </a:schemeClr>
                    </a:solidFill>
                  </a:tcPr>
                </a:tc>
                <a:tc>
                  <a:txBody>
                    <a:bodyPr/>
                    <a:lstStyle/>
                    <a:p>
                      <a:pPr algn="ctr"/>
                      <a:r>
                        <a:rPr lang="en-US" i="1" dirty="0" smtClean="0"/>
                        <a:t>40%</a:t>
                      </a:r>
                      <a:endParaRPr lang="en-US" i="1" dirty="0"/>
                    </a:p>
                  </a:txBody>
                  <a:tcPr anchor="ctr">
                    <a:solidFill>
                      <a:schemeClr val="bg1">
                        <a:lumMod val="95000"/>
                      </a:schemeClr>
                    </a:solidFill>
                  </a:tcPr>
                </a:tc>
              </a:tr>
            </a:tbl>
          </a:graphicData>
        </a:graphic>
      </p:graphicFrame>
      <p:sp>
        <p:nvSpPr>
          <p:cNvPr id="5" name="TextBox 4"/>
          <p:cNvSpPr txBox="1"/>
          <p:nvPr/>
        </p:nvSpPr>
        <p:spPr>
          <a:xfrm>
            <a:off x="254758" y="1172359"/>
            <a:ext cx="5120640" cy="523220"/>
          </a:xfrm>
          <a:prstGeom prst="rect">
            <a:avLst/>
          </a:prstGeom>
          <a:noFill/>
        </p:spPr>
        <p:txBody>
          <a:bodyPr wrap="square" rtlCol="0">
            <a:spAutoFit/>
          </a:bodyPr>
          <a:lstStyle/>
          <a:p>
            <a:r>
              <a:rPr lang="en-US" sz="1400" b="1" dirty="0" smtClean="0">
                <a:solidFill>
                  <a:schemeClr val="bg2">
                    <a:lumMod val="50000"/>
                  </a:schemeClr>
                </a:solidFill>
              </a:rPr>
              <a:t>Two Year Rearrest Rates for Drug/Property Offenses,</a:t>
            </a:r>
          </a:p>
          <a:p>
            <a:r>
              <a:rPr lang="en-US" sz="1400" b="1" dirty="0" smtClean="0">
                <a:solidFill>
                  <a:schemeClr val="bg2">
                    <a:lumMod val="50000"/>
                  </a:schemeClr>
                </a:solidFill>
              </a:rPr>
              <a:t>FY2013 Cohorts</a:t>
            </a:r>
            <a:endParaRPr lang="en-US" sz="1400" b="1" dirty="0">
              <a:solidFill>
                <a:schemeClr val="bg2">
                  <a:lumMod val="50000"/>
                </a:schemeClr>
              </a:solidFill>
            </a:endParaRPr>
          </a:p>
        </p:txBody>
      </p:sp>
      <p:sp>
        <p:nvSpPr>
          <p:cNvPr id="175"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ADC Release Data, ACC Intake Data, ACIC Arrest Data </a:t>
            </a:r>
          </a:p>
        </p:txBody>
      </p:sp>
      <p:sp>
        <p:nvSpPr>
          <p:cNvPr id="6" name="TextBox 5"/>
          <p:cNvSpPr txBox="1"/>
          <p:nvPr/>
        </p:nvSpPr>
        <p:spPr>
          <a:xfrm>
            <a:off x="155223" y="4676804"/>
            <a:ext cx="1402080" cy="646331"/>
          </a:xfrm>
          <a:prstGeom prst="rect">
            <a:avLst/>
          </a:prstGeom>
          <a:noFill/>
        </p:spPr>
        <p:txBody>
          <a:bodyPr wrap="square" rtlCol="0">
            <a:spAutoFit/>
          </a:bodyPr>
          <a:lstStyle/>
          <a:p>
            <a:pPr algn="ctr"/>
            <a:r>
              <a:rPr lang="en-US" dirty="0" smtClean="0"/>
              <a:t>Return on Investment</a:t>
            </a:r>
            <a:endParaRPr lang="en-US" dirty="0"/>
          </a:p>
        </p:txBody>
      </p:sp>
      <p:pic>
        <p:nvPicPr>
          <p:cNvPr id="177" name="Picture 17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389378" y="4267543"/>
            <a:ext cx="648142" cy="650734"/>
          </a:xfrm>
          <a:prstGeom prst="rect">
            <a:avLst/>
          </a:prstGeom>
        </p:spPr>
      </p:pic>
      <p:sp>
        <p:nvSpPr>
          <p:cNvPr id="7" name="TextBox 6"/>
          <p:cNvSpPr txBox="1"/>
          <p:nvPr/>
        </p:nvSpPr>
        <p:spPr>
          <a:xfrm>
            <a:off x="4383796" y="4223578"/>
            <a:ext cx="1383792" cy="738664"/>
          </a:xfrm>
          <a:prstGeom prst="rect">
            <a:avLst/>
          </a:prstGeom>
          <a:noFill/>
        </p:spPr>
        <p:txBody>
          <a:bodyPr wrap="square" rtlCol="0">
            <a:spAutoFit/>
          </a:bodyPr>
          <a:lstStyle/>
          <a:p>
            <a:pPr algn="ctr"/>
            <a:r>
              <a:rPr lang="en-US" sz="1400" i="1" dirty="0" smtClean="0"/>
              <a:t>4 years supervision at $2.25/day</a:t>
            </a:r>
          </a:p>
        </p:txBody>
      </p:sp>
      <p:sp>
        <p:nvSpPr>
          <p:cNvPr id="178" name="TextBox 177"/>
          <p:cNvSpPr txBox="1"/>
          <p:nvPr/>
        </p:nvSpPr>
        <p:spPr>
          <a:xfrm>
            <a:off x="6113863" y="4300523"/>
            <a:ext cx="1383792" cy="584775"/>
          </a:xfrm>
          <a:prstGeom prst="rect">
            <a:avLst/>
          </a:prstGeom>
          <a:noFill/>
        </p:spPr>
        <p:txBody>
          <a:bodyPr wrap="square" rtlCol="0">
            <a:spAutoFit/>
          </a:bodyPr>
          <a:lstStyle/>
          <a:p>
            <a:pPr algn="ctr"/>
            <a:r>
              <a:rPr lang="en-US" sz="1600" b="1" i="1" dirty="0" smtClean="0"/>
              <a:t>$3,285</a:t>
            </a:r>
          </a:p>
          <a:p>
            <a:pPr algn="ctr"/>
            <a:r>
              <a:rPr lang="en-US" sz="1600" b="1" i="1" dirty="0" smtClean="0"/>
              <a:t>cost to state</a:t>
            </a:r>
            <a:endParaRPr lang="en-US" sz="1600" b="1" i="1" dirty="0"/>
          </a:p>
        </p:txBody>
      </p:sp>
      <p:pic>
        <p:nvPicPr>
          <p:cNvPr id="179" name="Picture 178"/>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389378" y="5081662"/>
            <a:ext cx="648142" cy="650734"/>
          </a:xfrm>
          <a:prstGeom prst="rect">
            <a:avLst/>
          </a:prstGeom>
        </p:spPr>
      </p:pic>
      <p:sp>
        <p:nvSpPr>
          <p:cNvPr id="180" name="TextBox 179"/>
          <p:cNvSpPr txBox="1"/>
          <p:nvPr/>
        </p:nvSpPr>
        <p:spPr>
          <a:xfrm>
            <a:off x="4383796" y="5037697"/>
            <a:ext cx="1383792" cy="738664"/>
          </a:xfrm>
          <a:prstGeom prst="rect">
            <a:avLst/>
          </a:prstGeom>
          <a:noFill/>
        </p:spPr>
        <p:txBody>
          <a:bodyPr wrap="square" rtlCol="0">
            <a:spAutoFit/>
          </a:bodyPr>
          <a:lstStyle/>
          <a:p>
            <a:pPr algn="ctr"/>
            <a:r>
              <a:rPr lang="en-US" sz="1400" i="1" dirty="0" smtClean="0"/>
              <a:t>2 years in prison at $62/day</a:t>
            </a:r>
          </a:p>
        </p:txBody>
      </p:sp>
      <p:sp>
        <p:nvSpPr>
          <p:cNvPr id="181" name="TextBox 180"/>
          <p:cNvSpPr txBox="1"/>
          <p:nvPr/>
        </p:nvSpPr>
        <p:spPr>
          <a:xfrm>
            <a:off x="6113863" y="5114642"/>
            <a:ext cx="1383792" cy="584775"/>
          </a:xfrm>
          <a:prstGeom prst="rect">
            <a:avLst/>
          </a:prstGeom>
          <a:noFill/>
        </p:spPr>
        <p:txBody>
          <a:bodyPr wrap="square" rtlCol="0">
            <a:spAutoFit/>
          </a:bodyPr>
          <a:lstStyle/>
          <a:p>
            <a:pPr algn="ctr"/>
            <a:r>
              <a:rPr lang="en-US" sz="1600" b="1" i="1" dirty="0" smtClean="0"/>
              <a:t>$45,260 cost to state</a:t>
            </a:r>
            <a:endParaRPr lang="en-US" sz="1600" b="1" i="1" dirty="0"/>
          </a:p>
        </p:txBody>
      </p:sp>
      <p:cxnSp>
        <p:nvCxnSpPr>
          <p:cNvPr id="183" name="Straight Arrow Connector 182"/>
          <p:cNvCxnSpPr>
            <a:stCxn id="6" idx="3"/>
          </p:cNvCxnSpPr>
          <p:nvPr/>
        </p:nvCxnSpPr>
        <p:spPr>
          <a:xfrm>
            <a:off x="1557303" y="4999970"/>
            <a:ext cx="515337" cy="323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a:stCxn id="6" idx="3"/>
          </p:cNvCxnSpPr>
          <p:nvPr/>
        </p:nvCxnSpPr>
        <p:spPr>
          <a:xfrm flipV="1">
            <a:off x="1557303" y="4592910"/>
            <a:ext cx="515337" cy="407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3" name="TextBox 192"/>
          <p:cNvSpPr txBox="1"/>
          <p:nvPr/>
        </p:nvSpPr>
        <p:spPr>
          <a:xfrm>
            <a:off x="1987298" y="4404026"/>
            <a:ext cx="1402080" cy="369332"/>
          </a:xfrm>
          <a:prstGeom prst="rect">
            <a:avLst/>
          </a:prstGeom>
          <a:noFill/>
        </p:spPr>
        <p:txBody>
          <a:bodyPr wrap="square" rtlCol="0">
            <a:spAutoFit/>
          </a:bodyPr>
          <a:lstStyle/>
          <a:p>
            <a:pPr algn="ctr"/>
            <a:r>
              <a:rPr lang="en-US" dirty="0" smtClean="0"/>
              <a:t>Probation</a:t>
            </a:r>
            <a:endParaRPr lang="en-US" dirty="0"/>
          </a:p>
        </p:txBody>
      </p:sp>
      <p:sp>
        <p:nvSpPr>
          <p:cNvPr id="194" name="TextBox 193"/>
          <p:cNvSpPr txBox="1"/>
          <p:nvPr/>
        </p:nvSpPr>
        <p:spPr>
          <a:xfrm>
            <a:off x="1987298" y="5222363"/>
            <a:ext cx="1402080" cy="369332"/>
          </a:xfrm>
          <a:prstGeom prst="rect">
            <a:avLst/>
          </a:prstGeom>
          <a:noFill/>
        </p:spPr>
        <p:txBody>
          <a:bodyPr wrap="square" rtlCol="0">
            <a:spAutoFit/>
          </a:bodyPr>
          <a:lstStyle/>
          <a:p>
            <a:pPr algn="ctr"/>
            <a:r>
              <a:rPr lang="en-US" dirty="0" smtClean="0"/>
              <a:t>Prison</a:t>
            </a:r>
            <a:endParaRPr lang="en-US" dirty="0"/>
          </a:p>
        </p:txBody>
      </p:sp>
    </p:spTree>
    <p:extLst>
      <p:ext uri="{BB962C8B-B14F-4D97-AF65-F5344CB8AC3E}">
        <p14:creationId xmlns:p14="http://schemas.microsoft.com/office/powerpoint/2010/main" xmlns="" val="41108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0-#ppt_w/2"/>
                                          </p:val>
                                        </p:tav>
                                        <p:tav tm="100000">
                                          <p:val>
                                            <p:strVal val="#ppt_x"/>
                                          </p:val>
                                        </p:tav>
                                      </p:tavLst>
                                    </p:anim>
                                    <p:anim calcmode="lin" valueType="num">
                                      <p:cBhvr additive="base">
                                        <p:cTn id="12" dur="750" fill="hold"/>
                                        <p:tgtEl>
                                          <p:spTgt spid="18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83"/>
                                        </p:tgtEl>
                                        <p:attrNameLst>
                                          <p:attrName>style.visibility</p:attrName>
                                        </p:attrNameLst>
                                      </p:cBhvr>
                                      <p:to>
                                        <p:strVal val="visible"/>
                                      </p:to>
                                    </p:set>
                                    <p:anim calcmode="lin" valueType="num">
                                      <p:cBhvr additive="base">
                                        <p:cTn id="15" dur="750" fill="hold"/>
                                        <p:tgtEl>
                                          <p:spTgt spid="183"/>
                                        </p:tgtEl>
                                        <p:attrNameLst>
                                          <p:attrName>ppt_x</p:attrName>
                                        </p:attrNameLst>
                                      </p:cBhvr>
                                      <p:tavLst>
                                        <p:tav tm="0">
                                          <p:val>
                                            <p:strVal val="0-#ppt_w/2"/>
                                          </p:val>
                                        </p:tav>
                                        <p:tav tm="100000">
                                          <p:val>
                                            <p:strVal val="#ppt_x"/>
                                          </p:val>
                                        </p:tav>
                                      </p:tavLst>
                                    </p:anim>
                                    <p:anim calcmode="lin" valueType="num">
                                      <p:cBhvr additive="base">
                                        <p:cTn id="16" dur="750" fill="hold"/>
                                        <p:tgtEl>
                                          <p:spTgt spid="18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anim calcmode="lin" valueType="num">
                                      <p:cBhvr additive="base">
                                        <p:cTn id="19" dur="750" fill="hold"/>
                                        <p:tgtEl>
                                          <p:spTgt spid="193"/>
                                        </p:tgtEl>
                                        <p:attrNameLst>
                                          <p:attrName>ppt_x</p:attrName>
                                        </p:attrNameLst>
                                      </p:cBhvr>
                                      <p:tavLst>
                                        <p:tav tm="0">
                                          <p:val>
                                            <p:strVal val="0-#ppt_w/2"/>
                                          </p:val>
                                        </p:tav>
                                        <p:tav tm="100000">
                                          <p:val>
                                            <p:strVal val="#ppt_x"/>
                                          </p:val>
                                        </p:tav>
                                      </p:tavLst>
                                    </p:anim>
                                    <p:anim calcmode="lin" valueType="num">
                                      <p:cBhvr additive="base">
                                        <p:cTn id="20" dur="750" fill="hold"/>
                                        <p:tgtEl>
                                          <p:spTgt spid="19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4"/>
                                        </p:tgtEl>
                                        <p:attrNameLst>
                                          <p:attrName>style.visibility</p:attrName>
                                        </p:attrNameLst>
                                      </p:cBhvr>
                                      <p:to>
                                        <p:strVal val="visible"/>
                                      </p:to>
                                    </p:set>
                                    <p:anim calcmode="lin" valueType="num">
                                      <p:cBhvr additive="base">
                                        <p:cTn id="23" dur="750" fill="hold"/>
                                        <p:tgtEl>
                                          <p:spTgt spid="194"/>
                                        </p:tgtEl>
                                        <p:attrNameLst>
                                          <p:attrName>ppt_x</p:attrName>
                                        </p:attrNameLst>
                                      </p:cBhvr>
                                      <p:tavLst>
                                        <p:tav tm="0">
                                          <p:val>
                                            <p:strVal val="0-#ppt_w/2"/>
                                          </p:val>
                                        </p:tav>
                                        <p:tav tm="100000">
                                          <p:val>
                                            <p:strVal val="#ppt_x"/>
                                          </p:val>
                                        </p:tav>
                                      </p:tavLst>
                                    </p:anim>
                                    <p:anim calcmode="lin" valueType="num">
                                      <p:cBhvr additive="base">
                                        <p:cTn id="24" dur="750" fill="hold"/>
                                        <p:tgtEl>
                                          <p:spTgt spid="19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77"/>
                                        </p:tgtEl>
                                        <p:attrNameLst>
                                          <p:attrName>style.visibility</p:attrName>
                                        </p:attrNameLst>
                                      </p:cBhvr>
                                      <p:to>
                                        <p:strVal val="visible"/>
                                      </p:to>
                                    </p:set>
                                    <p:anim calcmode="lin" valueType="num">
                                      <p:cBhvr additive="base">
                                        <p:cTn id="27" dur="750" fill="hold"/>
                                        <p:tgtEl>
                                          <p:spTgt spid="177"/>
                                        </p:tgtEl>
                                        <p:attrNameLst>
                                          <p:attrName>ppt_x</p:attrName>
                                        </p:attrNameLst>
                                      </p:cBhvr>
                                      <p:tavLst>
                                        <p:tav tm="0">
                                          <p:val>
                                            <p:strVal val="0-#ppt_w/2"/>
                                          </p:val>
                                        </p:tav>
                                        <p:tav tm="100000">
                                          <p:val>
                                            <p:strVal val="#ppt_x"/>
                                          </p:val>
                                        </p:tav>
                                      </p:tavLst>
                                    </p:anim>
                                    <p:anim calcmode="lin" valueType="num">
                                      <p:cBhvr additive="base">
                                        <p:cTn id="28" dur="750" fill="hold"/>
                                        <p:tgtEl>
                                          <p:spTgt spid="17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79"/>
                                        </p:tgtEl>
                                        <p:attrNameLst>
                                          <p:attrName>style.visibility</p:attrName>
                                        </p:attrNameLst>
                                      </p:cBhvr>
                                      <p:to>
                                        <p:strVal val="visible"/>
                                      </p:to>
                                    </p:set>
                                    <p:anim calcmode="lin" valueType="num">
                                      <p:cBhvr additive="base">
                                        <p:cTn id="31" dur="750" fill="hold"/>
                                        <p:tgtEl>
                                          <p:spTgt spid="179"/>
                                        </p:tgtEl>
                                        <p:attrNameLst>
                                          <p:attrName>ppt_x</p:attrName>
                                        </p:attrNameLst>
                                      </p:cBhvr>
                                      <p:tavLst>
                                        <p:tav tm="0">
                                          <p:val>
                                            <p:strVal val="0-#ppt_w/2"/>
                                          </p:val>
                                        </p:tav>
                                        <p:tav tm="100000">
                                          <p:val>
                                            <p:strVal val="#ppt_x"/>
                                          </p:val>
                                        </p:tav>
                                      </p:tavLst>
                                    </p:anim>
                                    <p:anim calcmode="lin" valueType="num">
                                      <p:cBhvr additive="base">
                                        <p:cTn id="32" dur="750" fill="hold"/>
                                        <p:tgtEl>
                                          <p:spTgt spid="17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8" grpId="0"/>
      <p:bldP spid="180" grpId="0"/>
      <p:bldP spid="181" grpId="0"/>
      <p:bldP spid="193" grpId="0"/>
      <p:bldP spid="1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066" y="467406"/>
            <a:ext cx="3601236" cy="938906"/>
          </a:xfrm>
        </p:spPr>
        <p:txBody>
          <a:bodyPr/>
          <a:lstStyle/>
          <a:p>
            <a:r>
              <a:rPr lang="en-US" dirty="0" smtClean="0"/>
              <a:t>Overview</a:t>
            </a:r>
            <a:endParaRPr lang="en-US" dirty="0"/>
          </a:p>
        </p:txBody>
      </p:sp>
      <p:sp>
        <p:nvSpPr>
          <p:cNvPr id="3" name="Text Placeholder 2"/>
          <p:cNvSpPr>
            <a:spLocks noGrp="1"/>
          </p:cNvSpPr>
          <p:nvPr>
            <p:ph type="body" sz="quarter" idx="10"/>
          </p:nvPr>
        </p:nvSpPr>
        <p:spPr>
          <a:xfrm>
            <a:off x="4063070" y="1376289"/>
            <a:ext cx="932688" cy="914400"/>
          </a:xfrm>
          <a:noFill/>
        </p:spPr>
        <p:txBody>
          <a:bodyPr>
            <a:normAutofit/>
          </a:bodyPr>
          <a:lstStyle/>
          <a:p>
            <a:r>
              <a:rPr lang="en-US" dirty="0" smtClean="0"/>
              <a:t>01</a:t>
            </a:r>
            <a:endParaRPr lang="en-US" dirty="0"/>
          </a:p>
        </p:txBody>
      </p:sp>
      <p:sp>
        <p:nvSpPr>
          <p:cNvPr id="4" name="Text Placeholder 3"/>
          <p:cNvSpPr>
            <a:spLocks noGrp="1"/>
          </p:cNvSpPr>
          <p:nvPr>
            <p:ph type="body" sz="quarter" idx="11"/>
          </p:nvPr>
        </p:nvSpPr>
        <p:spPr>
          <a:xfrm>
            <a:off x="4995758" y="1376289"/>
            <a:ext cx="3474720" cy="914400"/>
          </a:xfrm>
          <a:noFill/>
        </p:spPr>
        <p:txBody>
          <a:bodyPr/>
          <a:lstStyle/>
          <a:p>
            <a:r>
              <a:rPr lang="en-US" dirty="0" smtClean="0"/>
              <a:t>Project Update</a:t>
            </a:r>
            <a:endParaRPr lang="en-US" i="1" dirty="0"/>
          </a:p>
        </p:txBody>
      </p:sp>
      <p:sp>
        <p:nvSpPr>
          <p:cNvPr id="5" name="Text Placeholder 4"/>
          <p:cNvSpPr>
            <a:spLocks noGrp="1"/>
          </p:cNvSpPr>
          <p:nvPr>
            <p:ph type="body" sz="quarter" idx="12"/>
          </p:nvPr>
        </p:nvSpPr>
        <p:spPr>
          <a:xfrm>
            <a:off x="4063070" y="2320934"/>
            <a:ext cx="932688" cy="914400"/>
          </a:xfrm>
          <a:noFill/>
        </p:spPr>
        <p:txBody>
          <a:bodyPr/>
          <a:lstStyle/>
          <a:p>
            <a:r>
              <a:rPr lang="en-US" dirty="0" smtClean="0"/>
              <a:t>02</a:t>
            </a:r>
            <a:endParaRPr lang="en-US" dirty="0"/>
          </a:p>
        </p:txBody>
      </p:sp>
      <p:sp>
        <p:nvSpPr>
          <p:cNvPr id="6" name="Text Placeholder 5"/>
          <p:cNvSpPr>
            <a:spLocks noGrp="1"/>
          </p:cNvSpPr>
          <p:nvPr>
            <p:ph type="body" sz="quarter" idx="13"/>
          </p:nvPr>
        </p:nvSpPr>
        <p:spPr>
          <a:xfrm>
            <a:off x="4995758" y="2320934"/>
            <a:ext cx="3474720" cy="914400"/>
          </a:xfrm>
          <a:noFill/>
        </p:spPr>
        <p:txBody>
          <a:bodyPr>
            <a:normAutofit/>
          </a:bodyPr>
          <a:lstStyle/>
          <a:p>
            <a:pPr>
              <a:spcBef>
                <a:spcPts val="0"/>
              </a:spcBef>
            </a:pPr>
            <a:r>
              <a:rPr lang="en-US" dirty="0" smtClean="0"/>
              <a:t>Comparing Probation and Prison</a:t>
            </a:r>
            <a:endParaRPr lang="en-US" dirty="0"/>
          </a:p>
        </p:txBody>
      </p:sp>
      <p:sp>
        <p:nvSpPr>
          <p:cNvPr id="7" name="Text Placeholder 6"/>
          <p:cNvSpPr>
            <a:spLocks noGrp="1"/>
          </p:cNvSpPr>
          <p:nvPr>
            <p:ph type="body" sz="quarter" idx="14"/>
          </p:nvPr>
        </p:nvSpPr>
        <p:spPr>
          <a:xfrm>
            <a:off x="4063070" y="3265579"/>
            <a:ext cx="932688" cy="914400"/>
          </a:xfrm>
          <a:solidFill>
            <a:schemeClr val="tx2">
              <a:lumMod val="20000"/>
              <a:lumOff val="80000"/>
            </a:schemeClr>
          </a:solidFill>
        </p:spPr>
        <p:txBody>
          <a:bodyPr/>
          <a:lstStyle/>
          <a:p>
            <a:r>
              <a:rPr lang="en-US" dirty="0" smtClean="0"/>
              <a:t>03</a:t>
            </a:r>
            <a:endParaRPr lang="en-US" dirty="0"/>
          </a:p>
        </p:txBody>
      </p:sp>
      <p:sp>
        <p:nvSpPr>
          <p:cNvPr id="8" name="Text Placeholder 7"/>
          <p:cNvSpPr>
            <a:spLocks noGrp="1"/>
          </p:cNvSpPr>
          <p:nvPr>
            <p:ph type="body" sz="quarter" idx="15"/>
          </p:nvPr>
        </p:nvSpPr>
        <p:spPr>
          <a:xfrm>
            <a:off x="4995758" y="3265579"/>
            <a:ext cx="3474720" cy="914400"/>
          </a:xfrm>
          <a:solidFill>
            <a:schemeClr val="tx2">
              <a:lumMod val="20000"/>
              <a:lumOff val="80000"/>
            </a:schemeClr>
          </a:solidFill>
        </p:spPr>
        <p:txBody>
          <a:bodyPr/>
          <a:lstStyle/>
          <a:p>
            <a:pPr>
              <a:spcBef>
                <a:spcPts val="0"/>
              </a:spcBef>
            </a:pPr>
            <a:r>
              <a:rPr lang="en-US" dirty="0"/>
              <a:t>Sanctioning of Violators – Cost and Public Safety</a:t>
            </a:r>
            <a:endParaRPr lang="en-US" i="1" dirty="0"/>
          </a:p>
        </p:txBody>
      </p:sp>
      <p:sp>
        <p:nvSpPr>
          <p:cNvPr id="9" name="Text Placeholder 8"/>
          <p:cNvSpPr>
            <a:spLocks noGrp="1"/>
          </p:cNvSpPr>
          <p:nvPr>
            <p:ph type="body" sz="quarter" idx="16"/>
          </p:nvPr>
        </p:nvSpPr>
        <p:spPr>
          <a:xfrm>
            <a:off x="4063070" y="4210224"/>
            <a:ext cx="932688" cy="914400"/>
          </a:xfrm>
          <a:noFill/>
        </p:spPr>
        <p:txBody>
          <a:bodyPr/>
          <a:lstStyle/>
          <a:p>
            <a:r>
              <a:rPr lang="en-US" dirty="0" smtClean="0"/>
              <a:t>04</a:t>
            </a:r>
            <a:endParaRPr lang="en-US" dirty="0"/>
          </a:p>
        </p:txBody>
      </p:sp>
      <p:sp>
        <p:nvSpPr>
          <p:cNvPr id="10" name="Text Placeholder 9"/>
          <p:cNvSpPr>
            <a:spLocks noGrp="1"/>
          </p:cNvSpPr>
          <p:nvPr>
            <p:ph type="body" sz="quarter" idx="17"/>
          </p:nvPr>
        </p:nvSpPr>
        <p:spPr>
          <a:xfrm>
            <a:off x="4995758" y="4210224"/>
            <a:ext cx="3474720" cy="914400"/>
          </a:xfrm>
          <a:noFill/>
        </p:spPr>
        <p:txBody>
          <a:bodyPr/>
          <a:lstStyle/>
          <a:p>
            <a:pPr>
              <a:spcBef>
                <a:spcPts val="0"/>
              </a:spcBef>
            </a:pPr>
            <a:r>
              <a:rPr lang="en-US" dirty="0" smtClean="0"/>
              <a:t>Recidivism Reduction through Strengthening Supervision</a:t>
            </a:r>
            <a:endParaRPr lang="en-US" dirty="0"/>
          </a:p>
        </p:txBody>
      </p:sp>
      <p:sp>
        <p:nvSpPr>
          <p:cNvPr id="17" name="Slide Number Placeholder 3"/>
          <p:cNvSpPr txBox="1">
            <a:spLocks/>
          </p:cNvSpPr>
          <p:nvPr/>
        </p:nvSpPr>
        <p:spPr>
          <a:xfrm>
            <a:off x="5720671" y="6356350"/>
            <a:ext cx="2966130" cy="36512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33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950" dirty="0" smtClean="0">
                <a:solidFill>
                  <a:schemeClr val="tx1">
                    <a:lumMod val="75000"/>
                    <a:lumOff val="25000"/>
                  </a:schemeClr>
                </a:solidFill>
              </a:rPr>
              <a:t>  Council of State Governments Justice Center | </a:t>
            </a:r>
            <a:fld id="{054FADC0-F0D0-6246-B4F3-F9D77D690E2E}" type="slidenum">
              <a:rPr lang="en-US" sz="950" smtClean="0">
                <a:solidFill>
                  <a:schemeClr val="tx1">
                    <a:lumMod val="75000"/>
                    <a:lumOff val="25000"/>
                  </a:schemeClr>
                </a:solidFill>
              </a:rPr>
              <a:pPr algn="r"/>
              <a:t>17</a:t>
            </a:fld>
            <a:endParaRPr lang="en-US" sz="950" dirty="0">
              <a:solidFill>
                <a:schemeClr val="tx1">
                  <a:lumMod val="75000"/>
                  <a:lumOff val="25000"/>
                </a:schemeClr>
              </a:solidFill>
            </a:endParaRPr>
          </a:p>
        </p:txBody>
      </p:sp>
      <p:sp>
        <p:nvSpPr>
          <p:cNvPr id="12" name="Text Placeholder 8"/>
          <p:cNvSpPr txBox="1">
            <a:spLocks/>
          </p:cNvSpPr>
          <p:nvPr/>
        </p:nvSpPr>
        <p:spPr>
          <a:xfrm>
            <a:off x="4065342" y="5154869"/>
            <a:ext cx="932688" cy="9144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33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05</a:t>
            </a:r>
            <a:endParaRPr lang="en-US" dirty="0"/>
          </a:p>
        </p:txBody>
      </p:sp>
      <p:sp>
        <p:nvSpPr>
          <p:cNvPr id="13" name="Text Placeholder 9"/>
          <p:cNvSpPr txBox="1">
            <a:spLocks/>
          </p:cNvSpPr>
          <p:nvPr/>
        </p:nvSpPr>
        <p:spPr>
          <a:xfrm>
            <a:off x="4998030" y="5154869"/>
            <a:ext cx="3474720" cy="9144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600" kern="1200" baseline="0">
                <a:solidFill>
                  <a:schemeClr val="tx1">
                    <a:lumMod val="65000"/>
                    <a:lumOff val="3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Next Steps</a:t>
            </a:r>
            <a:endParaRPr lang="en-US" dirty="0"/>
          </a:p>
        </p:txBody>
      </p:sp>
    </p:spTree>
    <p:extLst>
      <p:ext uri="{BB962C8B-B14F-4D97-AF65-F5344CB8AC3E}">
        <p14:creationId xmlns:p14="http://schemas.microsoft.com/office/powerpoint/2010/main" xmlns="" val="3663245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Section Preview</a:t>
            </a:r>
            <a:endParaRPr lang="en-US" b="1"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18</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375982310"/>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7" name="TextBox 6"/>
          <p:cNvSpPr txBox="1"/>
          <p:nvPr/>
        </p:nvSpPr>
        <p:spPr>
          <a:xfrm>
            <a:off x="1610436" y="1855742"/>
            <a:ext cx="6086901" cy="400110"/>
          </a:xfrm>
          <a:prstGeom prst="rect">
            <a:avLst/>
          </a:prstGeom>
          <a:solidFill>
            <a:schemeClr val="bg2"/>
          </a:solidFill>
        </p:spPr>
        <p:txBody>
          <a:bodyPr wrap="square" rtlCol="0">
            <a:spAutoFit/>
          </a:bodyPr>
          <a:lstStyle/>
          <a:p>
            <a:r>
              <a:rPr lang="en-US" sz="2000" dirty="0" smtClean="0"/>
              <a:t>Violators of supervision driving prison growth</a:t>
            </a:r>
            <a:endParaRPr lang="en-US" sz="2000" dirty="0"/>
          </a:p>
        </p:txBody>
      </p:sp>
      <p:sp>
        <p:nvSpPr>
          <p:cNvPr id="175" name="TextBox 174"/>
          <p:cNvSpPr txBox="1"/>
          <p:nvPr/>
        </p:nvSpPr>
        <p:spPr>
          <a:xfrm>
            <a:off x="1610436" y="3026996"/>
            <a:ext cx="6086901" cy="400110"/>
          </a:xfrm>
          <a:prstGeom prst="rect">
            <a:avLst/>
          </a:prstGeom>
          <a:solidFill>
            <a:schemeClr val="bg2"/>
          </a:solidFill>
        </p:spPr>
        <p:txBody>
          <a:bodyPr wrap="square" rtlCol="0">
            <a:spAutoFit/>
          </a:bodyPr>
          <a:lstStyle/>
          <a:p>
            <a:r>
              <a:rPr lang="en-US" sz="2000" dirty="0" smtClean="0"/>
              <a:t>Almost a third of those violators are purely technical</a:t>
            </a:r>
            <a:endParaRPr lang="en-US" sz="2000" dirty="0"/>
          </a:p>
        </p:txBody>
      </p:sp>
      <p:sp>
        <p:nvSpPr>
          <p:cNvPr id="176" name="TextBox 175"/>
          <p:cNvSpPr txBox="1"/>
          <p:nvPr/>
        </p:nvSpPr>
        <p:spPr>
          <a:xfrm>
            <a:off x="1610436" y="4198249"/>
            <a:ext cx="6086901" cy="400110"/>
          </a:xfrm>
          <a:prstGeom prst="rect">
            <a:avLst/>
          </a:prstGeom>
          <a:solidFill>
            <a:schemeClr val="bg2"/>
          </a:solidFill>
        </p:spPr>
        <p:txBody>
          <a:bodyPr wrap="square" rtlCol="0">
            <a:spAutoFit/>
          </a:bodyPr>
          <a:lstStyle/>
          <a:p>
            <a:r>
              <a:rPr lang="en-US" sz="2000" dirty="0" smtClean="0"/>
              <a:t>Questionable cost-effectiveness of status quo</a:t>
            </a:r>
            <a:endParaRPr lang="en-US" sz="2000" dirty="0"/>
          </a:p>
        </p:txBody>
      </p:sp>
      <p:sp>
        <p:nvSpPr>
          <p:cNvPr id="8" name="Rounded Rectangle 7"/>
          <p:cNvSpPr/>
          <p:nvPr/>
        </p:nvSpPr>
        <p:spPr>
          <a:xfrm>
            <a:off x="1132764" y="1717773"/>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Rounded Rectangle 176"/>
          <p:cNvSpPr/>
          <p:nvPr/>
        </p:nvSpPr>
        <p:spPr>
          <a:xfrm>
            <a:off x="1132764" y="4068011"/>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Rounded Rectangle 177"/>
          <p:cNvSpPr/>
          <p:nvPr/>
        </p:nvSpPr>
        <p:spPr>
          <a:xfrm>
            <a:off x="1132764" y="2926240"/>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553540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 name="Chart 177"/>
          <p:cNvGraphicFramePr/>
          <p:nvPr>
            <p:extLst>
              <p:ext uri="{D42A27DB-BD31-4B8C-83A1-F6EECF244321}">
                <p14:modId xmlns:p14="http://schemas.microsoft.com/office/powerpoint/2010/main" xmlns="" val="2692278259"/>
              </p:ext>
            </p:extLst>
          </p:nvPr>
        </p:nvGraphicFramePr>
        <p:xfrm>
          <a:off x="268406" y="128886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smtClean="0"/>
              <a:t>Admissions to prison increased 41 percent from FY2009 to FY2015</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19</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488225149"/>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8" name="TextBox 7"/>
          <p:cNvSpPr txBox="1"/>
          <p:nvPr/>
        </p:nvSpPr>
        <p:spPr>
          <a:xfrm>
            <a:off x="6687403" y="1455813"/>
            <a:ext cx="2197290" cy="1200329"/>
          </a:xfrm>
          <a:prstGeom prst="rect">
            <a:avLst/>
          </a:prstGeom>
          <a:noFill/>
          <a:ln>
            <a:solidFill>
              <a:srgbClr val="FF0000"/>
            </a:solidFill>
          </a:ln>
        </p:spPr>
        <p:txBody>
          <a:bodyPr wrap="square" rtlCol="0">
            <a:spAutoFit/>
          </a:bodyPr>
          <a:lstStyle/>
          <a:p>
            <a:pPr marL="285750" indent="-285750">
              <a:buFont typeface="Wingdings" panose="05000000000000000000" pitchFamily="2" charset="2"/>
              <a:buChar char="§"/>
            </a:pPr>
            <a:r>
              <a:rPr lang="en-US" dirty="0" smtClean="0"/>
              <a:t>From FY2012 to FY2015, admissions increased 70%</a:t>
            </a:r>
            <a:endParaRPr lang="en-US" dirty="0"/>
          </a:p>
        </p:txBody>
      </p:sp>
      <p:sp>
        <p:nvSpPr>
          <p:cNvPr id="175" name="Oval 174"/>
          <p:cNvSpPr/>
          <p:nvPr/>
        </p:nvSpPr>
        <p:spPr>
          <a:xfrm rot="19950376">
            <a:off x="2964359" y="2091993"/>
            <a:ext cx="3482961" cy="615371"/>
          </a:xfrm>
          <a:prstGeom prst="ellipse">
            <a:avLst/>
          </a:prstGeom>
          <a:ln w="2222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9" name="Straight Arrow Connector 178"/>
          <p:cNvCxnSpPr>
            <a:stCxn id="175" idx="6"/>
          </p:cNvCxnSpPr>
          <p:nvPr/>
        </p:nvCxnSpPr>
        <p:spPr>
          <a:xfrm flipV="1">
            <a:off x="6250640" y="1577500"/>
            <a:ext cx="436763" cy="1822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955344" y="1139296"/>
            <a:ext cx="5158848" cy="307777"/>
          </a:xfrm>
          <a:prstGeom prst="rect">
            <a:avLst/>
          </a:prstGeom>
          <a:noFill/>
        </p:spPr>
        <p:txBody>
          <a:bodyPr wrap="square" rtlCol="0">
            <a:spAutoFit/>
          </a:bodyPr>
          <a:lstStyle/>
          <a:p>
            <a:pPr algn="ctr"/>
            <a:r>
              <a:rPr lang="en-US" sz="1400" b="1" dirty="0" smtClean="0">
                <a:solidFill>
                  <a:schemeClr val="bg2">
                    <a:lumMod val="50000"/>
                  </a:schemeClr>
                </a:solidFill>
                <a:latin typeface="Arial"/>
                <a:cs typeface="Arial"/>
              </a:rPr>
              <a:t>Annual Admissions to Prison, FY2009–2015</a:t>
            </a:r>
            <a:endParaRPr lang="en-US" sz="1400" b="1" dirty="0">
              <a:solidFill>
                <a:schemeClr val="bg2">
                  <a:lumMod val="50000"/>
                </a:schemeClr>
              </a:solidFill>
              <a:latin typeface="Arial"/>
              <a:cs typeface="Arial"/>
            </a:endParaRPr>
          </a:p>
        </p:txBody>
      </p:sp>
      <p:sp>
        <p:nvSpPr>
          <p:cNvPr id="176"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ADC Admission </a:t>
            </a:r>
            <a:r>
              <a:rPr lang="en-US" dirty="0" smtClean="0">
                <a:solidFill>
                  <a:schemeClr val="tx1"/>
                </a:solidFill>
              </a:rPr>
              <a:t>Data</a:t>
            </a:r>
            <a:endParaRPr lang="en-US" dirty="0">
              <a:solidFill>
                <a:schemeClr val="tx1"/>
              </a:solidFill>
            </a:endParaRPr>
          </a:p>
        </p:txBody>
      </p:sp>
      <p:sp>
        <p:nvSpPr>
          <p:cNvPr id="177" name="TextBox 176"/>
          <p:cNvSpPr txBox="1"/>
          <p:nvPr/>
        </p:nvSpPr>
        <p:spPr>
          <a:xfrm>
            <a:off x="6687403" y="3241402"/>
            <a:ext cx="2197290" cy="1077218"/>
          </a:xfrm>
          <a:prstGeom prst="rect">
            <a:avLst/>
          </a:prstGeom>
          <a:solidFill>
            <a:schemeClr val="bg2"/>
          </a:solidFill>
          <a:ln>
            <a:solidFill>
              <a:srgbClr val="FF0000"/>
            </a:solidFill>
          </a:ln>
        </p:spPr>
        <p:txBody>
          <a:bodyPr wrap="square" rtlCol="0">
            <a:spAutoFit/>
          </a:bodyPr>
          <a:lstStyle/>
          <a:p>
            <a:r>
              <a:rPr lang="en-US" sz="1600" dirty="0" smtClean="0"/>
              <a:t>Comparing Jul-Apr FY2012 and FY2016  shows admissions up 61%</a:t>
            </a:r>
            <a:endParaRPr lang="en-US" sz="1600" dirty="0"/>
          </a:p>
        </p:txBody>
      </p:sp>
      <p:sp>
        <p:nvSpPr>
          <p:cNvPr id="5" name="TextBox 4"/>
          <p:cNvSpPr txBox="1"/>
          <p:nvPr/>
        </p:nvSpPr>
        <p:spPr>
          <a:xfrm>
            <a:off x="6626443" y="2950548"/>
            <a:ext cx="2414016" cy="338554"/>
          </a:xfrm>
          <a:prstGeom prst="rect">
            <a:avLst/>
          </a:prstGeom>
          <a:noFill/>
        </p:spPr>
        <p:txBody>
          <a:bodyPr wrap="square" rtlCol="0">
            <a:spAutoFit/>
          </a:bodyPr>
          <a:lstStyle/>
          <a:p>
            <a:r>
              <a:rPr lang="en-US" sz="1600" b="1" i="1" dirty="0" smtClean="0"/>
              <a:t>Most current update:</a:t>
            </a:r>
            <a:endParaRPr lang="en-US" sz="1600" b="1" i="1" dirty="0"/>
          </a:p>
        </p:txBody>
      </p:sp>
    </p:spTree>
    <p:extLst>
      <p:ext uri="{BB962C8B-B14F-4D97-AF65-F5344CB8AC3E}">
        <p14:creationId xmlns:p14="http://schemas.microsoft.com/office/powerpoint/2010/main" xmlns="" val="31487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7"/>
                                        </p:tgtEl>
                                        <p:attrNameLst>
                                          <p:attrName>style.visibility</p:attrName>
                                        </p:attrNameLst>
                                      </p:cBhvr>
                                      <p:to>
                                        <p:strVal val="visible"/>
                                      </p:to>
                                    </p:set>
                                    <p:animEffect transition="in" filter="fade">
                                      <p:cBhvr>
                                        <p:cTn id="10"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701803" y="3682999"/>
            <a:ext cx="6910917" cy="2345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Arial"/>
            </a:endParaRPr>
          </a:p>
        </p:txBody>
      </p:sp>
      <p:sp>
        <p:nvSpPr>
          <p:cNvPr id="2" name="Title 1"/>
          <p:cNvSpPr>
            <a:spLocks noGrp="1"/>
          </p:cNvSpPr>
          <p:nvPr>
            <p:ph type="title"/>
          </p:nvPr>
        </p:nvSpPr>
        <p:spPr/>
        <p:txBody>
          <a:bodyPr/>
          <a:lstStyle/>
          <a:p>
            <a:r>
              <a:rPr lang="en-US" dirty="0" smtClean="0"/>
              <a:t>Council of State Governments </a:t>
            </a:r>
            <a:r>
              <a:rPr lang="en-US" dirty="0" smtClean="0">
                <a:solidFill>
                  <a:schemeClr val="accent1"/>
                </a:solidFill>
              </a:rPr>
              <a:t>Justice Center</a:t>
            </a:r>
            <a:endParaRPr lang="en-US" dirty="0">
              <a:solidFill>
                <a:schemeClr val="accent1"/>
              </a:solidFill>
            </a:endParaRPr>
          </a:p>
        </p:txBody>
      </p:sp>
      <p:sp>
        <p:nvSpPr>
          <p:cNvPr id="3" name="Content Placeholder 2"/>
          <p:cNvSpPr>
            <a:spLocks noGrp="1"/>
          </p:cNvSpPr>
          <p:nvPr>
            <p:ph idx="1"/>
          </p:nvPr>
        </p:nvSpPr>
        <p:spPr>
          <a:xfrm>
            <a:off x="5201361" y="4728709"/>
            <a:ext cx="3037418" cy="1299557"/>
          </a:xfrm>
        </p:spPr>
        <p:txBody>
          <a:bodyPr>
            <a:normAutofit/>
          </a:bodyPr>
          <a:lstStyle/>
          <a:p>
            <a:r>
              <a:rPr lang="en-US" sz="1400" dirty="0" smtClean="0">
                <a:solidFill>
                  <a:schemeClr val="tx1">
                    <a:lumMod val="65000"/>
                    <a:lumOff val="35000"/>
                  </a:schemeClr>
                </a:solidFill>
              </a:rPr>
              <a:t>Justice Center provides </a:t>
            </a:r>
            <a:r>
              <a:rPr lang="en-US" sz="1400" b="1" dirty="0" smtClean="0">
                <a:solidFill>
                  <a:srgbClr val="948A54"/>
                </a:solidFill>
              </a:rPr>
              <a:t>practical, nonpartisan advice</a:t>
            </a:r>
            <a:r>
              <a:rPr lang="en-US" sz="1400" b="1" dirty="0" smtClean="0">
                <a:solidFill>
                  <a:srgbClr val="953735"/>
                </a:solidFill>
              </a:rPr>
              <a:t> </a:t>
            </a:r>
            <a:r>
              <a:rPr lang="en-US" sz="1400" dirty="0" smtClean="0">
                <a:solidFill>
                  <a:schemeClr val="tx1">
                    <a:lumMod val="65000"/>
                    <a:lumOff val="35000"/>
                  </a:schemeClr>
                </a:solidFill>
              </a:rPr>
              <a:t>informed by the best available evidence.</a:t>
            </a:r>
            <a:endParaRPr lang="en-US" sz="1400"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2</a:t>
            </a:fld>
            <a:endParaRPr lang="en-US" dirty="0"/>
          </a:p>
        </p:txBody>
      </p:sp>
      <p:sp>
        <p:nvSpPr>
          <p:cNvPr id="39" name="Content Placeholder 2"/>
          <p:cNvSpPr txBox="1">
            <a:spLocks/>
          </p:cNvSpPr>
          <p:nvPr/>
        </p:nvSpPr>
        <p:spPr>
          <a:xfrm>
            <a:off x="5201361" y="1970446"/>
            <a:ext cx="3485440" cy="1570289"/>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1800" kern="1200">
                <a:solidFill>
                  <a:srgbClr val="836C42"/>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smtClean="0">
                <a:solidFill>
                  <a:schemeClr val="tx1">
                    <a:lumMod val="65000"/>
                    <a:lumOff val="35000"/>
                  </a:schemeClr>
                </a:solidFill>
              </a:rPr>
              <a:t>National non-profit, non-partisan membership association of state government officials that engage members of </a:t>
            </a:r>
            <a:r>
              <a:rPr lang="en-US" sz="1400" b="1" dirty="0" smtClean="0">
                <a:solidFill>
                  <a:schemeClr val="bg2">
                    <a:lumMod val="50000"/>
                  </a:schemeClr>
                </a:solidFill>
              </a:rPr>
              <a:t>all three branches </a:t>
            </a:r>
            <a:r>
              <a:rPr lang="en-US" sz="1400" dirty="0" smtClean="0">
                <a:solidFill>
                  <a:schemeClr val="tx1">
                    <a:lumMod val="65000"/>
                    <a:lumOff val="35000"/>
                  </a:schemeClr>
                </a:solidFill>
              </a:rPr>
              <a:t>of state government.</a:t>
            </a:r>
          </a:p>
          <a:p>
            <a:endParaRPr lang="en-US" sz="1400" dirty="0" smtClean="0">
              <a:solidFill>
                <a:schemeClr val="tx1">
                  <a:lumMod val="65000"/>
                  <a:lumOff val="35000"/>
                </a:schemeClr>
              </a:solidFill>
            </a:endParaRPr>
          </a:p>
        </p:txBody>
      </p:sp>
      <p:pic>
        <p:nvPicPr>
          <p:cNvPr id="40" name="Picture 39" descr="CSG JC Logo 1.eps"/>
          <p:cNvPicPr>
            <a:picLocks noChangeAspect="1"/>
          </p:cNvPicPr>
          <p:nvPr/>
        </p:nvPicPr>
        <p:blipFill rotWithShape="1">
          <a:blip r:embed="rId2" cstate="screen">
            <a:extLst>
              <a:ext uri="{28A0092B-C50C-407E-A947-70E740481C1C}">
                <a14:useLocalDpi xmlns:a14="http://schemas.microsoft.com/office/drawing/2010/main" xmlns=""/>
              </a:ext>
            </a:extLst>
          </a:blip>
          <a:srcRect b="20833"/>
          <a:stretch/>
        </p:blipFill>
        <p:spPr>
          <a:xfrm>
            <a:off x="5201361" y="3970745"/>
            <a:ext cx="2971796" cy="629477"/>
          </a:xfrm>
          <a:prstGeom prst="rect">
            <a:avLst/>
          </a:prstGeom>
          <a:ln>
            <a:noFill/>
          </a:ln>
          <a:effectLst/>
        </p:spPr>
      </p:pic>
      <p:pic>
        <p:nvPicPr>
          <p:cNvPr id="5" name="Picture 4" descr="Untitled.pn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21199" y="1211339"/>
            <a:ext cx="4034596" cy="4816927"/>
          </a:xfrm>
          <a:prstGeom prst="rect">
            <a:avLst/>
          </a:prstGeom>
        </p:spPr>
      </p:pic>
      <p:pic>
        <p:nvPicPr>
          <p:cNvPr id="43" name="Picture 42" descr="csg-logo.png"/>
          <p:cNvPicPr>
            <a:picLocks noChangeAspect="1"/>
          </p:cNvPicPr>
          <p:nvPr/>
        </p:nvPicPr>
        <p:blipFill rotWithShape="1">
          <a:blip r:embed="rId4" cstate="screen">
            <a:extLst>
              <a:ext uri="{28A0092B-C50C-407E-A947-70E740481C1C}">
                <a14:useLocalDpi xmlns:a14="http://schemas.microsoft.com/office/drawing/2010/main" xmlns=""/>
              </a:ext>
            </a:extLst>
          </a:blip>
          <a:srcRect l="-1" r="65608"/>
          <a:stretch/>
        </p:blipFill>
        <p:spPr>
          <a:xfrm>
            <a:off x="5201361" y="1344851"/>
            <a:ext cx="1346195" cy="480691"/>
          </a:xfrm>
          <a:prstGeom prst="rect">
            <a:avLst/>
          </a:prstGeom>
        </p:spPr>
      </p:pic>
    </p:spTree>
    <p:extLst>
      <p:ext uri="{BB962C8B-B14F-4D97-AF65-F5344CB8AC3E}">
        <p14:creationId xmlns:p14="http://schemas.microsoft.com/office/powerpoint/2010/main" xmlns="" val="2011914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xmlns="" val="3356796406"/>
              </p:ext>
            </p:extLst>
          </p:nvPr>
        </p:nvGraphicFramePr>
        <p:xfrm>
          <a:off x="268406" y="1589119"/>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Parole </a:t>
            </a:r>
            <a:r>
              <a:rPr lang="en-US" dirty="0"/>
              <a:t>violators went from being a third of all </a:t>
            </a:r>
            <a:r>
              <a:rPr lang="en-US" dirty="0" smtClean="0"/>
              <a:t>prion admissions </a:t>
            </a:r>
            <a:r>
              <a:rPr lang="en-US" dirty="0"/>
              <a:t>to over half</a:t>
            </a:r>
          </a:p>
        </p:txBody>
      </p:sp>
      <p:sp>
        <p:nvSpPr>
          <p:cNvPr id="4" name="Slide Number Placeholder 3"/>
          <p:cNvSpPr>
            <a:spLocks noGrp="1"/>
          </p:cNvSpPr>
          <p:nvPr>
            <p:ph type="sldNum" sz="quarter" idx="12"/>
          </p:nvPr>
        </p:nvSpPr>
        <p:spPr/>
        <p:txBody>
          <a:bodyPr/>
          <a:lstStyle/>
          <a:p>
            <a:r>
              <a:rPr lang="en-US" dirty="0" smtClean="0"/>
              <a:t>  Council of State Governments Justice Center | </a:t>
            </a:r>
            <a:fld id="{054FADC0-F0D0-6246-B4F3-F9D77D690E2E}" type="slidenum">
              <a:rPr lang="en-US" smtClean="0"/>
              <a:pPr/>
              <a:t>20</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096781213"/>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cxnSp>
        <p:nvCxnSpPr>
          <p:cNvPr id="180" name="Straight Connector 179"/>
          <p:cNvCxnSpPr/>
          <p:nvPr/>
        </p:nvCxnSpPr>
        <p:spPr>
          <a:xfrm flipV="1">
            <a:off x="2743200" y="3051352"/>
            <a:ext cx="1815152" cy="400750"/>
          </a:xfrm>
          <a:prstGeom prst="line">
            <a:avLst/>
          </a:prstGeom>
          <a:ln w="19050">
            <a:solidFill>
              <a:schemeClr val="accent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2715905" y="4036595"/>
            <a:ext cx="1842447" cy="113303"/>
          </a:xfrm>
          <a:prstGeom prst="line">
            <a:avLst/>
          </a:prstGeom>
          <a:ln w="1905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190165" y="3871352"/>
            <a:ext cx="914400" cy="461665"/>
          </a:xfrm>
          <a:prstGeom prst="rect">
            <a:avLst/>
          </a:prstGeom>
          <a:solidFill>
            <a:schemeClr val="bg1"/>
          </a:solidFill>
        </p:spPr>
        <p:txBody>
          <a:bodyPr wrap="square" rtlCol="0">
            <a:spAutoFit/>
          </a:bodyPr>
          <a:lstStyle/>
          <a:p>
            <a:pPr algn="ctr"/>
            <a:r>
              <a:rPr lang="en-US" sz="1200" dirty="0"/>
              <a:t>Probation </a:t>
            </a:r>
            <a:r>
              <a:rPr lang="en-US" sz="1200" dirty="0" smtClean="0"/>
              <a:t>Violators</a:t>
            </a:r>
            <a:endParaRPr lang="en-US" sz="1200" dirty="0"/>
          </a:p>
        </p:txBody>
      </p:sp>
      <p:cxnSp>
        <p:nvCxnSpPr>
          <p:cNvPr id="182" name="Straight Connector 181"/>
          <p:cNvCxnSpPr/>
          <p:nvPr/>
        </p:nvCxnSpPr>
        <p:spPr>
          <a:xfrm>
            <a:off x="2743200" y="4706576"/>
            <a:ext cx="1815152" cy="44512"/>
          </a:xfrm>
          <a:prstGeom prst="line">
            <a:avLst/>
          </a:prstGeom>
          <a:ln w="19050">
            <a:solidFill>
              <a:schemeClr val="accent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76" name="TextBox 175"/>
          <p:cNvSpPr txBox="1"/>
          <p:nvPr/>
        </p:nvSpPr>
        <p:spPr>
          <a:xfrm>
            <a:off x="3239296" y="3021395"/>
            <a:ext cx="822960" cy="461665"/>
          </a:xfrm>
          <a:prstGeom prst="rect">
            <a:avLst/>
          </a:prstGeom>
          <a:solidFill>
            <a:schemeClr val="bg1"/>
          </a:solidFill>
        </p:spPr>
        <p:txBody>
          <a:bodyPr wrap="square" rtlCol="0">
            <a:spAutoFit/>
          </a:bodyPr>
          <a:lstStyle/>
          <a:p>
            <a:pPr algn="ctr"/>
            <a:r>
              <a:rPr lang="en-US" sz="1200" dirty="0" smtClean="0"/>
              <a:t>Parole</a:t>
            </a:r>
          </a:p>
          <a:p>
            <a:pPr algn="ctr"/>
            <a:r>
              <a:rPr lang="en-US" sz="1200" dirty="0" smtClean="0"/>
              <a:t>Violators</a:t>
            </a:r>
            <a:endParaRPr lang="en-US" sz="1200" dirty="0"/>
          </a:p>
        </p:txBody>
      </p:sp>
      <p:sp>
        <p:nvSpPr>
          <p:cNvPr id="177" name="TextBox 176"/>
          <p:cNvSpPr txBox="1"/>
          <p:nvPr/>
        </p:nvSpPr>
        <p:spPr>
          <a:xfrm>
            <a:off x="3327325" y="5004538"/>
            <a:ext cx="640080" cy="276999"/>
          </a:xfrm>
          <a:prstGeom prst="rect">
            <a:avLst/>
          </a:prstGeom>
          <a:noFill/>
        </p:spPr>
        <p:txBody>
          <a:bodyPr wrap="square" rtlCol="0">
            <a:spAutoFit/>
          </a:bodyPr>
          <a:lstStyle/>
          <a:p>
            <a:pPr algn="ctr"/>
            <a:r>
              <a:rPr lang="en-US" sz="1200" dirty="0" smtClean="0"/>
              <a:t>Other</a:t>
            </a:r>
            <a:endParaRPr lang="en-US" sz="1200" dirty="0"/>
          </a:p>
        </p:txBody>
      </p:sp>
      <p:cxnSp>
        <p:nvCxnSpPr>
          <p:cNvPr id="184" name="Straight Connector 183"/>
          <p:cNvCxnSpPr/>
          <p:nvPr/>
        </p:nvCxnSpPr>
        <p:spPr>
          <a:xfrm flipV="1">
            <a:off x="2715905" y="5214787"/>
            <a:ext cx="1967552" cy="1"/>
          </a:xfrm>
          <a:prstGeom prst="line">
            <a:avLst/>
          </a:prstGeom>
          <a:ln w="19050">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87" name="TextBox 186"/>
          <p:cNvSpPr txBox="1"/>
          <p:nvPr/>
        </p:nvSpPr>
        <p:spPr>
          <a:xfrm>
            <a:off x="1402308" y="1732331"/>
            <a:ext cx="1787857" cy="307777"/>
          </a:xfrm>
          <a:prstGeom prst="rect">
            <a:avLst/>
          </a:prstGeom>
          <a:noFill/>
        </p:spPr>
        <p:txBody>
          <a:bodyPr wrap="square" rtlCol="0">
            <a:spAutoFit/>
          </a:bodyPr>
          <a:lstStyle/>
          <a:p>
            <a:pPr algn="ctr"/>
            <a:r>
              <a:rPr lang="en-US" sz="1400" u="sng" dirty="0" smtClean="0"/>
              <a:t>Total = 7,448</a:t>
            </a:r>
            <a:endParaRPr lang="en-US" sz="1400" u="sng" dirty="0"/>
          </a:p>
        </p:txBody>
      </p:sp>
      <p:sp>
        <p:nvSpPr>
          <p:cNvPr id="188" name="TextBox 187"/>
          <p:cNvSpPr txBox="1"/>
          <p:nvPr/>
        </p:nvSpPr>
        <p:spPr>
          <a:xfrm>
            <a:off x="4058845" y="1732331"/>
            <a:ext cx="1787857" cy="307777"/>
          </a:xfrm>
          <a:prstGeom prst="rect">
            <a:avLst/>
          </a:prstGeom>
          <a:noFill/>
        </p:spPr>
        <p:txBody>
          <a:bodyPr wrap="square" rtlCol="0">
            <a:spAutoFit/>
          </a:bodyPr>
          <a:lstStyle/>
          <a:p>
            <a:pPr algn="ctr"/>
            <a:r>
              <a:rPr lang="en-US" sz="1400" u="sng" dirty="0" smtClean="0"/>
              <a:t>Total = 10,467</a:t>
            </a:r>
            <a:endParaRPr lang="en-US" sz="1400" u="sng" dirty="0"/>
          </a:p>
        </p:txBody>
      </p:sp>
      <p:sp>
        <p:nvSpPr>
          <p:cNvPr id="189" name="TextBox 188"/>
          <p:cNvSpPr txBox="1"/>
          <p:nvPr/>
        </p:nvSpPr>
        <p:spPr>
          <a:xfrm>
            <a:off x="6589595" y="1829444"/>
            <a:ext cx="2438400" cy="1908215"/>
          </a:xfrm>
          <a:prstGeom prst="rect">
            <a:avLst/>
          </a:prstGeom>
          <a:noFill/>
        </p:spPr>
        <p:txBody>
          <a:bodyPr wrap="square" rtlCol="0">
            <a:spAutoFit/>
          </a:bodyPr>
          <a:lstStyle/>
          <a:p>
            <a:r>
              <a:rPr lang="en-US" dirty="0"/>
              <a:t>Parole violators accounted for </a:t>
            </a:r>
            <a:r>
              <a:rPr lang="en-US" dirty="0" smtClean="0"/>
              <a:t>54% of </a:t>
            </a:r>
            <a:r>
              <a:rPr lang="en-US" dirty="0"/>
              <a:t>all admissions to prison in </a:t>
            </a:r>
            <a:r>
              <a:rPr lang="en-US" dirty="0" smtClean="0"/>
              <a:t>FY2015</a:t>
            </a:r>
          </a:p>
          <a:p>
            <a:pPr marL="285750" indent="-285750">
              <a:spcBef>
                <a:spcPts val="1200"/>
              </a:spcBef>
              <a:buFont typeface="Arial" panose="020B0604020202020204" pitchFamily="34" charset="0"/>
              <a:buChar char="•"/>
            </a:pPr>
            <a:r>
              <a:rPr lang="en-US" dirty="0" smtClean="0"/>
              <a:t>Up from 32% in FY09</a:t>
            </a:r>
            <a:endParaRPr lang="en-US" dirty="0"/>
          </a:p>
        </p:txBody>
      </p:sp>
      <p:sp>
        <p:nvSpPr>
          <p:cNvPr id="190" name="TextBox 189"/>
          <p:cNvSpPr txBox="1"/>
          <p:nvPr/>
        </p:nvSpPr>
        <p:spPr>
          <a:xfrm>
            <a:off x="955344" y="1180240"/>
            <a:ext cx="5158848" cy="523220"/>
          </a:xfrm>
          <a:prstGeom prst="rect">
            <a:avLst/>
          </a:prstGeom>
          <a:noFill/>
        </p:spPr>
        <p:txBody>
          <a:bodyPr wrap="square" rtlCol="0">
            <a:spAutoFit/>
          </a:bodyPr>
          <a:lstStyle/>
          <a:p>
            <a:pPr algn="ctr"/>
            <a:r>
              <a:rPr lang="en-US" sz="1400" b="1" dirty="0" smtClean="0">
                <a:solidFill>
                  <a:schemeClr val="bg2">
                    <a:lumMod val="50000"/>
                  </a:schemeClr>
                </a:solidFill>
                <a:latin typeface="Arial"/>
                <a:cs typeface="Arial"/>
              </a:rPr>
              <a:t>Admissions to Prison by Type of Admission,</a:t>
            </a:r>
          </a:p>
          <a:p>
            <a:pPr algn="ctr"/>
            <a:r>
              <a:rPr lang="en-US" sz="1400" b="1" dirty="0" smtClean="0">
                <a:solidFill>
                  <a:schemeClr val="bg2">
                    <a:lumMod val="50000"/>
                  </a:schemeClr>
                </a:solidFill>
                <a:latin typeface="Arial"/>
                <a:cs typeface="Arial"/>
              </a:rPr>
              <a:t>FY2009 and 2015</a:t>
            </a:r>
            <a:endParaRPr lang="en-US" sz="1400" b="1" dirty="0">
              <a:solidFill>
                <a:schemeClr val="bg2">
                  <a:lumMod val="50000"/>
                </a:schemeClr>
              </a:solidFill>
              <a:latin typeface="Arial"/>
              <a:cs typeface="Arial"/>
            </a:endParaRPr>
          </a:p>
        </p:txBody>
      </p:sp>
      <p:sp>
        <p:nvSpPr>
          <p:cNvPr id="6" name="TextBox 5"/>
          <p:cNvSpPr txBox="1"/>
          <p:nvPr/>
        </p:nvSpPr>
        <p:spPr>
          <a:xfrm>
            <a:off x="5380405" y="2861740"/>
            <a:ext cx="1173707" cy="338554"/>
          </a:xfrm>
          <a:prstGeom prst="rect">
            <a:avLst/>
          </a:prstGeom>
          <a:noFill/>
        </p:spPr>
        <p:txBody>
          <a:bodyPr wrap="square" rtlCol="0">
            <a:spAutoFit/>
          </a:bodyPr>
          <a:lstStyle/>
          <a:p>
            <a:r>
              <a:rPr lang="en-US" sz="1600" i="1" dirty="0" smtClean="0">
                <a:solidFill>
                  <a:schemeClr val="accent2"/>
                </a:solidFill>
              </a:rPr>
              <a:t>+ 137%</a:t>
            </a:r>
            <a:endParaRPr lang="en-US" sz="1600" i="1" dirty="0">
              <a:solidFill>
                <a:schemeClr val="accent2"/>
              </a:solidFill>
            </a:endParaRPr>
          </a:p>
        </p:txBody>
      </p:sp>
      <p:sp>
        <p:nvSpPr>
          <p:cNvPr id="185" name="TextBox 184"/>
          <p:cNvSpPr txBox="1"/>
          <p:nvPr/>
        </p:nvSpPr>
        <p:spPr>
          <a:xfrm>
            <a:off x="5380405" y="3953560"/>
            <a:ext cx="1173707" cy="338554"/>
          </a:xfrm>
          <a:prstGeom prst="rect">
            <a:avLst/>
          </a:prstGeom>
          <a:noFill/>
        </p:spPr>
        <p:txBody>
          <a:bodyPr wrap="square" rtlCol="0">
            <a:spAutoFit/>
          </a:bodyPr>
          <a:lstStyle/>
          <a:p>
            <a:r>
              <a:rPr lang="en-US" sz="1600" i="1" dirty="0" smtClean="0">
                <a:solidFill>
                  <a:schemeClr val="accent2"/>
                </a:solidFill>
              </a:rPr>
              <a:t>+ 4%</a:t>
            </a:r>
            <a:endParaRPr lang="en-US" sz="1600" i="1" dirty="0">
              <a:solidFill>
                <a:schemeClr val="accent2"/>
              </a:solidFill>
            </a:endParaRPr>
          </a:p>
        </p:txBody>
      </p:sp>
      <p:sp>
        <p:nvSpPr>
          <p:cNvPr id="186" name="TextBox 185"/>
          <p:cNvSpPr txBox="1"/>
          <p:nvPr/>
        </p:nvSpPr>
        <p:spPr>
          <a:xfrm>
            <a:off x="5380405" y="4612992"/>
            <a:ext cx="1173707" cy="338554"/>
          </a:xfrm>
          <a:prstGeom prst="rect">
            <a:avLst/>
          </a:prstGeom>
          <a:noFill/>
        </p:spPr>
        <p:txBody>
          <a:bodyPr wrap="square" rtlCol="0">
            <a:spAutoFit/>
          </a:bodyPr>
          <a:lstStyle/>
          <a:p>
            <a:r>
              <a:rPr lang="en-US" sz="1600" i="1" dirty="0">
                <a:solidFill>
                  <a:schemeClr val="accent2"/>
                </a:solidFill>
              </a:rPr>
              <a:t>-</a:t>
            </a:r>
            <a:r>
              <a:rPr lang="en-US" sz="1600" i="1" dirty="0" smtClean="0">
                <a:solidFill>
                  <a:schemeClr val="accent2"/>
                </a:solidFill>
              </a:rPr>
              <a:t> 10%</a:t>
            </a:r>
            <a:endParaRPr lang="en-US" sz="1600" i="1" dirty="0">
              <a:solidFill>
                <a:schemeClr val="accent2"/>
              </a:solidFill>
            </a:endParaRPr>
          </a:p>
        </p:txBody>
      </p:sp>
      <p:sp>
        <p:nvSpPr>
          <p:cNvPr id="191" name="TextBox 190"/>
          <p:cNvSpPr txBox="1"/>
          <p:nvPr/>
        </p:nvSpPr>
        <p:spPr>
          <a:xfrm>
            <a:off x="5380405" y="5018917"/>
            <a:ext cx="1173707" cy="338554"/>
          </a:xfrm>
          <a:prstGeom prst="rect">
            <a:avLst/>
          </a:prstGeom>
          <a:noFill/>
        </p:spPr>
        <p:txBody>
          <a:bodyPr wrap="square" rtlCol="0">
            <a:spAutoFit/>
          </a:bodyPr>
          <a:lstStyle/>
          <a:p>
            <a:r>
              <a:rPr lang="en-US" sz="1600" i="1" dirty="0" smtClean="0">
                <a:solidFill>
                  <a:schemeClr val="accent2"/>
                </a:solidFill>
              </a:rPr>
              <a:t>- 14%</a:t>
            </a:r>
            <a:endParaRPr lang="en-US" sz="1600" i="1" dirty="0">
              <a:solidFill>
                <a:schemeClr val="accent2"/>
              </a:solidFill>
            </a:endParaRPr>
          </a:p>
        </p:txBody>
      </p:sp>
      <p:sp>
        <p:nvSpPr>
          <p:cNvPr id="192" name="Text Placeholder 4"/>
          <p:cNvSpPr>
            <a:spLocks noGrp="1"/>
          </p:cNvSpPr>
          <p:nvPr>
            <p:ph type="body" sz="quarter" idx="13"/>
          </p:nvPr>
        </p:nvSpPr>
        <p:spPr>
          <a:xfrm>
            <a:off x="457201" y="6104300"/>
            <a:ext cx="4661418" cy="220034"/>
          </a:xfrm>
        </p:spPr>
        <p:txBody>
          <a:bodyPr/>
          <a:lstStyle/>
          <a:p>
            <a:r>
              <a:rPr lang="en-US" dirty="0" smtClean="0">
                <a:solidFill>
                  <a:schemeClr val="tx1"/>
                </a:solidFill>
              </a:rPr>
              <a:t>Source: ADC Admission Data, ACC Termination Data</a:t>
            </a:r>
            <a:endParaRPr lang="en-US" dirty="0">
              <a:solidFill>
                <a:schemeClr val="tx1"/>
              </a:solidFill>
            </a:endParaRPr>
          </a:p>
        </p:txBody>
      </p:sp>
      <p:sp>
        <p:nvSpPr>
          <p:cNvPr id="178" name="TextBox 177"/>
          <p:cNvSpPr txBox="1"/>
          <p:nvPr/>
        </p:nvSpPr>
        <p:spPr>
          <a:xfrm>
            <a:off x="3208632" y="4478705"/>
            <a:ext cx="822960" cy="461665"/>
          </a:xfrm>
          <a:prstGeom prst="rect">
            <a:avLst/>
          </a:prstGeom>
          <a:solidFill>
            <a:schemeClr val="bg1"/>
          </a:solidFill>
        </p:spPr>
        <p:txBody>
          <a:bodyPr wrap="square" rtlCol="0">
            <a:spAutoFit/>
          </a:bodyPr>
          <a:lstStyle/>
          <a:p>
            <a:pPr algn="ctr"/>
            <a:r>
              <a:rPr lang="en-US" sz="1200" dirty="0" smtClean="0"/>
              <a:t>New Commits</a:t>
            </a:r>
            <a:endParaRPr lang="en-US" sz="1200" dirty="0"/>
          </a:p>
        </p:txBody>
      </p:sp>
      <p:sp>
        <p:nvSpPr>
          <p:cNvPr id="198" name="TextBox 197"/>
          <p:cNvSpPr txBox="1"/>
          <p:nvPr/>
        </p:nvSpPr>
        <p:spPr>
          <a:xfrm>
            <a:off x="6687403" y="4533754"/>
            <a:ext cx="2197290" cy="1323439"/>
          </a:xfrm>
          <a:prstGeom prst="rect">
            <a:avLst/>
          </a:prstGeom>
          <a:solidFill>
            <a:schemeClr val="bg2"/>
          </a:solidFill>
          <a:ln>
            <a:solidFill>
              <a:schemeClr val="accent2"/>
            </a:solidFill>
          </a:ln>
        </p:spPr>
        <p:txBody>
          <a:bodyPr wrap="square" rtlCol="0">
            <a:spAutoFit/>
          </a:bodyPr>
          <a:lstStyle/>
          <a:p>
            <a:r>
              <a:rPr lang="en-US" sz="1600" dirty="0" smtClean="0"/>
              <a:t>July-April FY2016  shows admissions for parole violators accounted for 51% of all ADC admissions.</a:t>
            </a:r>
            <a:endParaRPr lang="en-US" sz="1600" dirty="0"/>
          </a:p>
        </p:txBody>
      </p:sp>
      <p:sp>
        <p:nvSpPr>
          <p:cNvPr id="199" name="TextBox 198"/>
          <p:cNvSpPr txBox="1"/>
          <p:nvPr/>
        </p:nvSpPr>
        <p:spPr>
          <a:xfrm>
            <a:off x="6626443" y="4242900"/>
            <a:ext cx="2414016" cy="338554"/>
          </a:xfrm>
          <a:prstGeom prst="rect">
            <a:avLst/>
          </a:prstGeom>
          <a:noFill/>
        </p:spPr>
        <p:txBody>
          <a:bodyPr wrap="square" rtlCol="0">
            <a:spAutoFit/>
          </a:bodyPr>
          <a:lstStyle/>
          <a:p>
            <a:r>
              <a:rPr lang="en-US" sz="1600" b="1" i="1" dirty="0" smtClean="0"/>
              <a:t>Most current update:</a:t>
            </a:r>
            <a:endParaRPr lang="en-US" sz="1600" b="1" i="1" dirty="0"/>
          </a:p>
        </p:txBody>
      </p:sp>
    </p:spTree>
    <p:extLst>
      <p:ext uri="{BB962C8B-B14F-4D97-AF65-F5344CB8AC3E}">
        <p14:creationId xmlns:p14="http://schemas.microsoft.com/office/powerpoint/2010/main" xmlns="" val="257071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8"/>
                                        </p:tgtEl>
                                        <p:attrNameLst>
                                          <p:attrName>style.visibility</p:attrName>
                                        </p:attrNameLst>
                                      </p:cBhvr>
                                      <p:to>
                                        <p:strVal val="visible"/>
                                      </p:to>
                                    </p:set>
                                    <p:animEffect transition="in" filter="fade">
                                      <p:cBhvr>
                                        <p:cTn id="10"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19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Virtually all of the growth in Arkansas’s prison population stems from sanctioning of supervision violators</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21</a:t>
            </a:fld>
            <a:endParaRPr lang="en-US" dirty="0"/>
          </a:p>
        </p:txBody>
      </p:sp>
      <p:sp>
        <p:nvSpPr>
          <p:cNvPr id="5" name="Text Placeholder 4"/>
          <p:cNvSpPr>
            <a:spLocks noGrp="1"/>
          </p:cNvSpPr>
          <p:nvPr>
            <p:ph type="body" sz="quarter" idx="13"/>
          </p:nvPr>
        </p:nvSpPr>
        <p:spPr/>
        <p:txBody>
          <a:bodyPr/>
          <a:lstStyle/>
          <a:p>
            <a:r>
              <a:rPr lang="en-US" dirty="0" smtClean="0"/>
              <a:t>ADC Snapshot Data, 2009 – April 2016</a:t>
            </a:r>
          </a:p>
          <a:p>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780156826"/>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graphicFrame>
        <p:nvGraphicFramePr>
          <p:cNvPr id="6" name="Chart 5"/>
          <p:cNvGraphicFramePr/>
          <p:nvPr>
            <p:extLst>
              <p:ext uri="{D42A27DB-BD31-4B8C-83A1-F6EECF244321}">
                <p14:modId xmlns:p14="http://schemas.microsoft.com/office/powerpoint/2010/main" xmlns="" val="2819179360"/>
              </p:ext>
            </p:extLst>
          </p:nvPr>
        </p:nvGraphicFramePr>
        <p:xfrm>
          <a:off x="18743" y="1745884"/>
          <a:ext cx="6096000"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8" name="Straight Connector 177"/>
          <p:cNvCxnSpPr/>
          <p:nvPr/>
        </p:nvCxnSpPr>
        <p:spPr>
          <a:xfrm flipV="1">
            <a:off x="2415651" y="2782213"/>
            <a:ext cx="1953902" cy="403208"/>
          </a:xfrm>
          <a:prstGeom prst="line">
            <a:avLst/>
          </a:prstGeom>
          <a:ln w="19050">
            <a:solidFill>
              <a:schemeClr val="accent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2415651" y="3650057"/>
            <a:ext cx="2006221" cy="36047"/>
          </a:xfrm>
          <a:prstGeom prst="line">
            <a:avLst/>
          </a:prstGeom>
          <a:ln w="19050">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180" name="TextBox 179"/>
          <p:cNvSpPr txBox="1"/>
          <p:nvPr/>
        </p:nvSpPr>
        <p:spPr>
          <a:xfrm>
            <a:off x="2920617" y="3475448"/>
            <a:ext cx="914400" cy="461665"/>
          </a:xfrm>
          <a:prstGeom prst="rect">
            <a:avLst/>
          </a:prstGeom>
          <a:solidFill>
            <a:schemeClr val="bg1"/>
          </a:solidFill>
        </p:spPr>
        <p:txBody>
          <a:bodyPr wrap="square" rtlCol="0">
            <a:spAutoFit/>
          </a:bodyPr>
          <a:lstStyle/>
          <a:p>
            <a:pPr algn="ctr"/>
            <a:r>
              <a:rPr lang="en-US" sz="1200" dirty="0"/>
              <a:t>Probation </a:t>
            </a:r>
            <a:r>
              <a:rPr lang="en-US" sz="1200" dirty="0" smtClean="0"/>
              <a:t>Violators</a:t>
            </a:r>
            <a:endParaRPr lang="en-US" sz="1200" dirty="0"/>
          </a:p>
        </p:txBody>
      </p:sp>
      <p:cxnSp>
        <p:nvCxnSpPr>
          <p:cNvPr id="182" name="Straight Connector 181"/>
          <p:cNvCxnSpPr/>
          <p:nvPr/>
        </p:nvCxnSpPr>
        <p:spPr>
          <a:xfrm>
            <a:off x="2415651" y="4590108"/>
            <a:ext cx="1953902" cy="0"/>
          </a:xfrm>
          <a:prstGeom prst="line">
            <a:avLst/>
          </a:prstGeom>
          <a:ln w="19050">
            <a:solidFill>
              <a:schemeClr val="tx2">
                <a:lumMod val="40000"/>
                <a:lumOff val="6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83" name="TextBox 182"/>
          <p:cNvSpPr txBox="1"/>
          <p:nvPr/>
        </p:nvSpPr>
        <p:spPr>
          <a:xfrm>
            <a:off x="2966337" y="2757550"/>
            <a:ext cx="822960" cy="461665"/>
          </a:xfrm>
          <a:prstGeom prst="rect">
            <a:avLst/>
          </a:prstGeom>
          <a:solidFill>
            <a:schemeClr val="bg1"/>
          </a:solidFill>
        </p:spPr>
        <p:txBody>
          <a:bodyPr wrap="square" rtlCol="0">
            <a:spAutoFit/>
          </a:bodyPr>
          <a:lstStyle/>
          <a:p>
            <a:pPr algn="ctr"/>
            <a:r>
              <a:rPr lang="en-US" sz="1200" dirty="0" smtClean="0"/>
              <a:t>Parole</a:t>
            </a:r>
          </a:p>
          <a:p>
            <a:pPr algn="ctr"/>
            <a:r>
              <a:rPr lang="en-US" sz="1200" dirty="0" smtClean="0"/>
              <a:t>Violators</a:t>
            </a:r>
            <a:endParaRPr lang="en-US" sz="1200" dirty="0"/>
          </a:p>
        </p:txBody>
      </p:sp>
      <p:sp>
        <p:nvSpPr>
          <p:cNvPr id="184" name="TextBox 183"/>
          <p:cNvSpPr txBox="1"/>
          <p:nvPr/>
        </p:nvSpPr>
        <p:spPr>
          <a:xfrm>
            <a:off x="3057777" y="5166186"/>
            <a:ext cx="640080" cy="276999"/>
          </a:xfrm>
          <a:prstGeom prst="rect">
            <a:avLst/>
          </a:prstGeom>
          <a:noFill/>
        </p:spPr>
        <p:txBody>
          <a:bodyPr wrap="square" rtlCol="0">
            <a:spAutoFit/>
          </a:bodyPr>
          <a:lstStyle/>
          <a:p>
            <a:pPr algn="ctr"/>
            <a:r>
              <a:rPr lang="en-US" sz="1200" dirty="0" smtClean="0"/>
              <a:t>Other</a:t>
            </a:r>
            <a:endParaRPr lang="en-US" sz="1200" dirty="0"/>
          </a:p>
        </p:txBody>
      </p:sp>
      <p:cxnSp>
        <p:nvCxnSpPr>
          <p:cNvPr id="185" name="Straight Connector 184"/>
          <p:cNvCxnSpPr/>
          <p:nvPr/>
        </p:nvCxnSpPr>
        <p:spPr>
          <a:xfrm flipV="1">
            <a:off x="2402001" y="5392211"/>
            <a:ext cx="1967552" cy="1"/>
          </a:xfrm>
          <a:prstGeom prst="line">
            <a:avLst/>
          </a:prstGeom>
          <a:ln w="19050">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86" name="TextBox 185"/>
          <p:cNvSpPr txBox="1"/>
          <p:nvPr/>
        </p:nvSpPr>
        <p:spPr>
          <a:xfrm>
            <a:off x="1197588" y="1800571"/>
            <a:ext cx="1787857" cy="307777"/>
          </a:xfrm>
          <a:prstGeom prst="rect">
            <a:avLst/>
          </a:prstGeom>
          <a:noFill/>
        </p:spPr>
        <p:txBody>
          <a:bodyPr wrap="square" rtlCol="0">
            <a:spAutoFit/>
          </a:bodyPr>
          <a:lstStyle/>
          <a:p>
            <a:pPr algn="ctr"/>
            <a:r>
              <a:rPr lang="en-US" sz="1400" u="sng" dirty="0" smtClean="0"/>
              <a:t>Total = 14,722</a:t>
            </a:r>
            <a:endParaRPr lang="en-US" sz="1400" u="sng" dirty="0"/>
          </a:p>
        </p:txBody>
      </p:sp>
      <p:sp>
        <p:nvSpPr>
          <p:cNvPr id="187" name="TextBox 186"/>
          <p:cNvSpPr txBox="1"/>
          <p:nvPr/>
        </p:nvSpPr>
        <p:spPr>
          <a:xfrm>
            <a:off x="3785885" y="1800571"/>
            <a:ext cx="1787857" cy="307777"/>
          </a:xfrm>
          <a:prstGeom prst="rect">
            <a:avLst/>
          </a:prstGeom>
          <a:noFill/>
        </p:spPr>
        <p:txBody>
          <a:bodyPr wrap="square" rtlCol="0">
            <a:spAutoFit/>
          </a:bodyPr>
          <a:lstStyle/>
          <a:p>
            <a:pPr algn="ctr"/>
            <a:r>
              <a:rPr lang="en-US" sz="1400" u="sng" dirty="0" smtClean="0"/>
              <a:t>Total = 18,965</a:t>
            </a:r>
            <a:endParaRPr lang="en-US" sz="1400" u="sng" dirty="0"/>
          </a:p>
        </p:txBody>
      </p:sp>
      <p:graphicFrame>
        <p:nvGraphicFramePr>
          <p:cNvPr id="191" name="Table 190"/>
          <p:cNvGraphicFramePr>
            <a:graphicFrameLocks noGrp="1"/>
          </p:cNvGraphicFramePr>
          <p:nvPr>
            <p:extLst>
              <p:ext uri="{D42A27DB-BD31-4B8C-83A1-F6EECF244321}">
                <p14:modId xmlns:p14="http://schemas.microsoft.com/office/powerpoint/2010/main" xmlns="" val="976986883"/>
              </p:ext>
            </p:extLst>
          </p:nvPr>
        </p:nvGraphicFramePr>
        <p:xfrm>
          <a:off x="5720670" y="1628555"/>
          <a:ext cx="3314147" cy="2270760"/>
        </p:xfrm>
        <a:graphic>
          <a:graphicData uri="http://schemas.openxmlformats.org/drawingml/2006/table">
            <a:tbl>
              <a:tblPr firstRow="1" bandRow="1">
                <a:tableStyleId>{5C22544A-7EE6-4342-B048-85BDC9FD1C3A}</a:tableStyleId>
              </a:tblPr>
              <a:tblGrid>
                <a:gridCol w="2121054"/>
                <a:gridCol w="1193093"/>
              </a:tblGrid>
              <a:tr h="370840">
                <a:tc>
                  <a:txBody>
                    <a:bodyPr/>
                    <a:lstStyle/>
                    <a:p>
                      <a:r>
                        <a:rPr lang="en-US" sz="1600" dirty="0" smtClean="0"/>
                        <a:t>Population</a:t>
                      </a:r>
                      <a:endParaRPr lang="en-US" sz="1600" dirty="0"/>
                    </a:p>
                  </a:txBody>
                  <a:tcPr anchor="ctr">
                    <a:solidFill>
                      <a:schemeClr val="tx1">
                        <a:lumMod val="65000"/>
                        <a:lumOff val="35000"/>
                      </a:schemeClr>
                    </a:solidFill>
                  </a:tcPr>
                </a:tc>
                <a:tc>
                  <a:txBody>
                    <a:bodyPr/>
                    <a:lstStyle/>
                    <a:p>
                      <a:pPr algn="ctr"/>
                      <a:r>
                        <a:rPr lang="en-US" sz="1600" dirty="0" smtClean="0"/>
                        <a:t>Raw Growth</a:t>
                      </a:r>
                      <a:endParaRPr lang="en-US" sz="1600" dirty="0"/>
                    </a:p>
                  </a:txBody>
                  <a:tcPr anchor="ctr">
                    <a:solidFill>
                      <a:schemeClr val="tx1">
                        <a:lumMod val="65000"/>
                        <a:lumOff val="35000"/>
                      </a:schemeClr>
                    </a:solidFill>
                  </a:tcPr>
                </a:tc>
              </a:tr>
              <a:tr h="370840">
                <a:tc>
                  <a:txBody>
                    <a:bodyPr/>
                    <a:lstStyle/>
                    <a:p>
                      <a:r>
                        <a:rPr lang="en-US" sz="1600" b="1" dirty="0" smtClean="0"/>
                        <a:t>Total Prison</a:t>
                      </a:r>
                      <a:endParaRPr lang="en-US" sz="1600" b="1"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t>+ 4,243</a:t>
                      </a:r>
                      <a:endParaRPr lang="en-US" sz="1600" b="1" dirty="0"/>
                    </a:p>
                  </a:txBody>
                  <a:tcPr anchor="ctr">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sz="1600" dirty="0" smtClean="0"/>
                        <a:t>Parole Violators</a:t>
                      </a:r>
                      <a:endParaRPr lang="en-US" sz="1600" dirty="0"/>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a:r>
                        <a:rPr lang="en-US" sz="1600" dirty="0" smtClean="0"/>
                        <a:t>+ 3,786</a:t>
                      </a:r>
                      <a:endParaRPr lang="en-US" sz="1600" dirty="0"/>
                    </a:p>
                  </a:txBody>
                  <a:tcPr anchor="ctr">
                    <a:lnT w="12700" cap="flat" cmpd="sng" algn="ctr">
                      <a:solidFill>
                        <a:schemeClr val="tx1"/>
                      </a:solidFill>
                      <a:prstDash val="solid"/>
                      <a:round/>
                      <a:headEnd type="none" w="med" len="med"/>
                      <a:tailEnd type="none" w="med" len="med"/>
                    </a:lnT>
                    <a:solidFill>
                      <a:schemeClr val="accent2">
                        <a:lumMod val="40000"/>
                        <a:lumOff val="60000"/>
                      </a:schemeClr>
                    </a:solidFill>
                  </a:tcPr>
                </a:tc>
              </a:tr>
              <a:tr h="370840">
                <a:tc>
                  <a:txBody>
                    <a:bodyPr/>
                    <a:lstStyle/>
                    <a:p>
                      <a:r>
                        <a:rPr lang="en-US" sz="1600" dirty="0" smtClean="0"/>
                        <a:t>Probation Violators</a:t>
                      </a:r>
                      <a:endParaRPr lang="en-US" sz="1600" dirty="0"/>
                    </a:p>
                  </a:txBody>
                  <a:tcPr anchor="ctr">
                    <a:solidFill>
                      <a:schemeClr val="accent6">
                        <a:lumMod val="40000"/>
                        <a:lumOff val="60000"/>
                      </a:schemeClr>
                    </a:solidFill>
                  </a:tcPr>
                </a:tc>
                <a:tc>
                  <a:txBody>
                    <a:bodyPr/>
                    <a:lstStyle/>
                    <a:p>
                      <a:pPr algn="ctr"/>
                      <a:r>
                        <a:rPr lang="en-US" sz="1600" dirty="0" smtClean="0"/>
                        <a:t>+ 372</a:t>
                      </a:r>
                      <a:endParaRPr lang="en-US" sz="1600" dirty="0"/>
                    </a:p>
                  </a:txBody>
                  <a:tcPr anchor="ctr">
                    <a:solidFill>
                      <a:schemeClr val="accent6">
                        <a:lumMod val="40000"/>
                        <a:lumOff val="60000"/>
                      </a:schemeClr>
                    </a:solidFill>
                  </a:tcPr>
                </a:tc>
              </a:tr>
              <a:tr h="370840">
                <a:tc>
                  <a:txBody>
                    <a:bodyPr/>
                    <a:lstStyle/>
                    <a:p>
                      <a:r>
                        <a:rPr lang="en-US" sz="1600" dirty="0" smtClean="0"/>
                        <a:t>Probation + Parole Violators Combined</a:t>
                      </a:r>
                      <a:endParaRPr lang="en-US" sz="1600" dirty="0"/>
                    </a:p>
                  </a:txBody>
                  <a:tcPr anchor="ctr">
                    <a:solidFill>
                      <a:schemeClr val="bg2"/>
                    </a:solidFill>
                  </a:tcPr>
                </a:tc>
                <a:tc>
                  <a:txBody>
                    <a:bodyPr/>
                    <a:lstStyle/>
                    <a:p>
                      <a:pPr algn="ctr"/>
                      <a:r>
                        <a:rPr lang="en-US" sz="1600" dirty="0" smtClean="0"/>
                        <a:t>+ 4,158</a:t>
                      </a:r>
                      <a:endParaRPr lang="en-US" sz="1600" dirty="0"/>
                    </a:p>
                  </a:txBody>
                  <a:tcPr anchor="ctr">
                    <a:solidFill>
                      <a:schemeClr val="bg2"/>
                    </a:solidFill>
                  </a:tcPr>
                </a:tc>
              </a:tr>
            </a:tbl>
          </a:graphicData>
        </a:graphic>
      </p:graphicFrame>
      <p:sp>
        <p:nvSpPr>
          <p:cNvPr id="192" name="TextBox 191"/>
          <p:cNvSpPr txBox="1"/>
          <p:nvPr/>
        </p:nvSpPr>
        <p:spPr>
          <a:xfrm>
            <a:off x="5652430" y="1286928"/>
            <a:ext cx="3464273" cy="307777"/>
          </a:xfrm>
          <a:prstGeom prst="rect">
            <a:avLst/>
          </a:prstGeom>
          <a:noFill/>
        </p:spPr>
        <p:txBody>
          <a:bodyPr wrap="square" rtlCol="0">
            <a:spAutoFit/>
          </a:bodyPr>
          <a:lstStyle/>
          <a:p>
            <a:pPr algn="ctr"/>
            <a:r>
              <a:rPr lang="en-US" sz="1400" dirty="0" smtClean="0"/>
              <a:t>ADC Population Growth FY2009-2015</a:t>
            </a:r>
            <a:endParaRPr lang="en-US" sz="1400" dirty="0"/>
          </a:p>
        </p:txBody>
      </p:sp>
      <p:sp>
        <p:nvSpPr>
          <p:cNvPr id="193" name="TextBox 192"/>
          <p:cNvSpPr txBox="1"/>
          <p:nvPr/>
        </p:nvSpPr>
        <p:spPr>
          <a:xfrm>
            <a:off x="641440" y="1204877"/>
            <a:ext cx="5158848" cy="523220"/>
          </a:xfrm>
          <a:prstGeom prst="rect">
            <a:avLst/>
          </a:prstGeom>
          <a:noFill/>
        </p:spPr>
        <p:txBody>
          <a:bodyPr wrap="square" rtlCol="0">
            <a:spAutoFit/>
          </a:bodyPr>
          <a:lstStyle/>
          <a:p>
            <a:pPr algn="ctr"/>
            <a:r>
              <a:rPr lang="en-US" sz="1400" b="1" dirty="0" smtClean="0">
                <a:solidFill>
                  <a:schemeClr val="bg2">
                    <a:lumMod val="50000"/>
                  </a:schemeClr>
                </a:solidFill>
                <a:latin typeface="Arial"/>
                <a:cs typeface="Arial"/>
              </a:rPr>
              <a:t>Year-End Prison Population by Type of Admission,</a:t>
            </a:r>
          </a:p>
          <a:p>
            <a:pPr algn="ctr"/>
            <a:r>
              <a:rPr lang="en-US" sz="1400" b="1" dirty="0" smtClean="0">
                <a:solidFill>
                  <a:schemeClr val="bg2">
                    <a:lumMod val="50000"/>
                  </a:schemeClr>
                </a:solidFill>
                <a:latin typeface="Arial"/>
                <a:cs typeface="Arial"/>
              </a:rPr>
              <a:t>FY2009 and 2015</a:t>
            </a:r>
            <a:endParaRPr lang="en-US" sz="1400" b="1" dirty="0">
              <a:solidFill>
                <a:schemeClr val="bg2">
                  <a:lumMod val="50000"/>
                </a:schemeClr>
              </a:solidFill>
              <a:latin typeface="Arial"/>
              <a:cs typeface="Arial"/>
            </a:endParaRPr>
          </a:p>
        </p:txBody>
      </p:sp>
      <p:sp>
        <p:nvSpPr>
          <p:cNvPr id="181" name="TextBox 180"/>
          <p:cNvSpPr txBox="1"/>
          <p:nvPr/>
        </p:nvSpPr>
        <p:spPr>
          <a:xfrm>
            <a:off x="2966337" y="4359276"/>
            <a:ext cx="822960" cy="461665"/>
          </a:xfrm>
          <a:prstGeom prst="rect">
            <a:avLst/>
          </a:prstGeom>
          <a:solidFill>
            <a:schemeClr val="bg1"/>
          </a:solidFill>
        </p:spPr>
        <p:txBody>
          <a:bodyPr wrap="square" rtlCol="0">
            <a:spAutoFit/>
          </a:bodyPr>
          <a:lstStyle/>
          <a:p>
            <a:pPr algn="ctr"/>
            <a:r>
              <a:rPr lang="en-US" sz="1200" dirty="0" smtClean="0"/>
              <a:t>New Commits</a:t>
            </a:r>
            <a:endParaRPr lang="en-US" sz="1200" dirty="0"/>
          </a:p>
        </p:txBody>
      </p:sp>
      <p:sp>
        <p:nvSpPr>
          <p:cNvPr id="194" name="TextBox 193"/>
          <p:cNvSpPr txBox="1"/>
          <p:nvPr/>
        </p:nvSpPr>
        <p:spPr>
          <a:xfrm>
            <a:off x="6217919" y="4369074"/>
            <a:ext cx="2816897" cy="1354217"/>
          </a:xfrm>
          <a:prstGeom prst="rect">
            <a:avLst/>
          </a:prstGeom>
          <a:noFill/>
          <a:ln>
            <a:noFill/>
          </a:ln>
        </p:spPr>
        <p:txBody>
          <a:bodyPr wrap="square" rtlCol="0">
            <a:spAutoFit/>
          </a:bodyPr>
          <a:lstStyle/>
          <a:p>
            <a:pPr marL="341313" indent="-341313">
              <a:buFont typeface="Wingdings" panose="05000000000000000000" pitchFamily="2" charset="2"/>
              <a:buChar char="q"/>
            </a:pPr>
            <a:r>
              <a:rPr lang="en-US" dirty="0" smtClean="0">
                <a:solidFill>
                  <a:srgbClr val="FF0000"/>
                </a:solidFill>
              </a:rPr>
              <a:t>51% of prison population consists of supervision violators</a:t>
            </a:r>
          </a:p>
          <a:p>
            <a:pPr marL="577850" indent="-236538">
              <a:spcBef>
                <a:spcPts val="1200"/>
              </a:spcBef>
              <a:buFont typeface="Arial" panose="020B0604020202020204" pitchFamily="34" charset="0"/>
              <a:buChar char="–"/>
            </a:pPr>
            <a:r>
              <a:rPr lang="en-US" dirty="0" smtClean="0">
                <a:solidFill>
                  <a:srgbClr val="FF0000"/>
                </a:solidFill>
              </a:rPr>
              <a:t>48% as of 4/30/16</a:t>
            </a:r>
            <a:endParaRPr lang="en-US" dirty="0">
              <a:solidFill>
                <a:srgbClr val="FF0000"/>
              </a:solidFill>
            </a:endParaRPr>
          </a:p>
        </p:txBody>
      </p:sp>
      <p:sp>
        <p:nvSpPr>
          <p:cNvPr id="195" name="Oval 194"/>
          <p:cNvSpPr/>
          <p:nvPr/>
        </p:nvSpPr>
        <p:spPr>
          <a:xfrm>
            <a:off x="4228603" y="2114762"/>
            <a:ext cx="890016" cy="1682225"/>
          </a:xfrm>
          <a:prstGeom prst="ellipse">
            <a:avLst/>
          </a:prstGeom>
          <a:ln w="2222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6" name="Straight Arrow Connector 195"/>
          <p:cNvCxnSpPr/>
          <p:nvPr/>
        </p:nvCxnSpPr>
        <p:spPr>
          <a:xfrm>
            <a:off x="5118619" y="3151845"/>
            <a:ext cx="1123685" cy="13635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09274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Almost a third of revoked probationers and parolees did not have an arrest while on supervision prior to revocation</a:t>
            </a:r>
            <a:endParaRPr lang="en-US" dirty="0"/>
          </a:p>
        </p:txBody>
      </p:sp>
      <p:sp>
        <p:nvSpPr>
          <p:cNvPr id="4" name="Slide Number Placeholder 3"/>
          <p:cNvSpPr>
            <a:spLocks noGrp="1"/>
          </p:cNvSpPr>
          <p:nvPr>
            <p:ph type="sldNum" sz="quarter" idx="12"/>
          </p:nvPr>
        </p:nvSpPr>
        <p:spPr/>
        <p:txBody>
          <a:bodyPr/>
          <a:lstStyle/>
          <a:p>
            <a:r>
              <a:rPr lang="en-US" dirty="0" smtClean="0"/>
              <a:t>  Council of State Governments Justice Center | </a:t>
            </a:r>
            <a:fld id="{054FADC0-F0D0-6246-B4F3-F9D77D690E2E}" type="slidenum">
              <a:rPr lang="en-US" smtClean="0"/>
              <a:pPr/>
              <a:t>22</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264792646"/>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graphicFrame>
        <p:nvGraphicFramePr>
          <p:cNvPr id="175" name="Chart 174"/>
          <p:cNvGraphicFramePr/>
          <p:nvPr>
            <p:extLst>
              <p:ext uri="{D42A27DB-BD31-4B8C-83A1-F6EECF244321}">
                <p14:modId xmlns:p14="http://schemas.microsoft.com/office/powerpoint/2010/main" xmlns="" val="730503789"/>
              </p:ext>
            </p:extLst>
          </p:nvPr>
        </p:nvGraphicFramePr>
        <p:xfrm>
          <a:off x="18743" y="1423259"/>
          <a:ext cx="4471370" cy="4480927"/>
        </p:xfrm>
        <a:graphic>
          <a:graphicData uri="http://schemas.openxmlformats.org/drawingml/2006/chart">
            <c:chart xmlns:c="http://schemas.openxmlformats.org/drawingml/2006/chart" xmlns:r="http://schemas.openxmlformats.org/officeDocument/2006/relationships" r:id="rId3"/>
          </a:graphicData>
        </a:graphic>
      </p:graphicFrame>
      <p:sp>
        <p:nvSpPr>
          <p:cNvPr id="176" name="TextBox 175"/>
          <p:cNvSpPr txBox="1"/>
          <p:nvPr/>
        </p:nvSpPr>
        <p:spPr>
          <a:xfrm>
            <a:off x="116001" y="1505707"/>
            <a:ext cx="3384650" cy="584775"/>
          </a:xfrm>
          <a:prstGeom prst="rect">
            <a:avLst/>
          </a:prstGeom>
          <a:noFill/>
        </p:spPr>
        <p:txBody>
          <a:bodyPr wrap="square" rtlCol="0">
            <a:spAutoFit/>
          </a:bodyPr>
          <a:lstStyle/>
          <a:p>
            <a:pPr algn="ctr"/>
            <a:r>
              <a:rPr lang="en-US" sz="1600" b="1" dirty="0" smtClean="0">
                <a:solidFill>
                  <a:schemeClr val="bg2">
                    <a:lumMod val="50000"/>
                  </a:schemeClr>
                </a:solidFill>
                <a:latin typeface="Arial"/>
                <a:cs typeface="Arial"/>
              </a:rPr>
              <a:t>FY2015 Prison Admissions</a:t>
            </a:r>
          </a:p>
          <a:p>
            <a:pPr algn="ctr"/>
            <a:r>
              <a:rPr lang="en-US" sz="1600" b="1" dirty="0" smtClean="0">
                <a:solidFill>
                  <a:schemeClr val="bg2">
                    <a:lumMod val="50000"/>
                  </a:schemeClr>
                </a:solidFill>
                <a:latin typeface="Arial"/>
                <a:cs typeface="Arial"/>
              </a:rPr>
              <a:t>by Type of Admission</a:t>
            </a:r>
            <a:endParaRPr lang="en-US" sz="1600" b="1" dirty="0">
              <a:solidFill>
                <a:schemeClr val="bg2">
                  <a:lumMod val="50000"/>
                </a:schemeClr>
              </a:solidFill>
              <a:latin typeface="Arial"/>
              <a:cs typeface="Arial"/>
            </a:endParaRPr>
          </a:p>
        </p:txBody>
      </p:sp>
      <p:sp>
        <p:nvSpPr>
          <p:cNvPr id="177" name="TextBox 176"/>
          <p:cNvSpPr txBox="1"/>
          <p:nvPr/>
        </p:nvSpPr>
        <p:spPr>
          <a:xfrm>
            <a:off x="411481" y="4213452"/>
            <a:ext cx="914400" cy="461665"/>
          </a:xfrm>
          <a:prstGeom prst="rect">
            <a:avLst/>
          </a:prstGeom>
          <a:solidFill>
            <a:schemeClr val="bg1"/>
          </a:solidFill>
        </p:spPr>
        <p:txBody>
          <a:bodyPr wrap="square" rtlCol="0">
            <a:spAutoFit/>
          </a:bodyPr>
          <a:lstStyle/>
          <a:p>
            <a:pPr algn="ctr"/>
            <a:r>
              <a:rPr lang="en-US" sz="1200" dirty="0"/>
              <a:t>Probation </a:t>
            </a:r>
            <a:r>
              <a:rPr lang="en-US" sz="1200" dirty="0" smtClean="0"/>
              <a:t>Violators</a:t>
            </a:r>
            <a:endParaRPr lang="en-US" sz="1200" dirty="0"/>
          </a:p>
        </p:txBody>
      </p:sp>
      <p:sp>
        <p:nvSpPr>
          <p:cNvPr id="178" name="TextBox 177"/>
          <p:cNvSpPr txBox="1"/>
          <p:nvPr/>
        </p:nvSpPr>
        <p:spPr>
          <a:xfrm>
            <a:off x="457201" y="4994288"/>
            <a:ext cx="822960" cy="461665"/>
          </a:xfrm>
          <a:prstGeom prst="rect">
            <a:avLst/>
          </a:prstGeom>
          <a:solidFill>
            <a:schemeClr val="bg1"/>
          </a:solidFill>
        </p:spPr>
        <p:txBody>
          <a:bodyPr wrap="square" rtlCol="0">
            <a:spAutoFit/>
          </a:bodyPr>
          <a:lstStyle/>
          <a:p>
            <a:pPr algn="ctr"/>
            <a:r>
              <a:rPr lang="en-US" sz="1200" dirty="0" smtClean="0"/>
              <a:t>New Commits</a:t>
            </a:r>
            <a:endParaRPr lang="en-US" sz="1200" dirty="0"/>
          </a:p>
        </p:txBody>
      </p:sp>
      <p:sp>
        <p:nvSpPr>
          <p:cNvPr id="179" name="TextBox 178"/>
          <p:cNvSpPr txBox="1"/>
          <p:nvPr/>
        </p:nvSpPr>
        <p:spPr>
          <a:xfrm>
            <a:off x="457201" y="2894882"/>
            <a:ext cx="822960" cy="461665"/>
          </a:xfrm>
          <a:prstGeom prst="rect">
            <a:avLst/>
          </a:prstGeom>
          <a:solidFill>
            <a:schemeClr val="bg1"/>
          </a:solidFill>
        </p:spPr>
        <p:txBody>
          <a:bodyPr wrap="square" rtlCol="0">
            <a:spAutoFit/>
          </a:bodyPr>
          <a:lstStyle/>
          <a:p>
            <a:pPr algn="ctr"/>
            <a:r>
              <a:rPr lang="en-US" sz="1200" dirty="0" smtClean="0"/>
              <a:t>Parole</a:t>
            </a:r>
          </a:p>
          <a:p>
            <a:pPr algn="ctr"/>
            <a:r>
              <a:rPr lang="en-US" sz="1200" dirty="0" smtClean="0"/>
              <a:t>Violators</a:t>
            </a:r>
            <a:endParaRPr lang="en-US" sz="1200" dirty="0"/>
          </a:p>
        </p:txBody>
      </p:sp>
      <p:sp>
        <p:nvSpPr>
          <p:cNvPr id="180" name="TextBox 179"/>
          <p:cNvSpPr txBox="1"/>
          <p:nvPr/>
        </p:nvSpPr>
        <p:spPr>
          <a:xfrm>
            <a:off x="548641" y="5538270"/>
            <a:ext cx="640080" cy="276999"/>
          </a:xfrm>
          <a:prstGeom prst="rect">
            <a:avLst/>
          </a:prstGeom>
          <a:solidFill>
            <a:schemeClr val="bg1"/>
          </a:solidFill>
        </p:spPr>
        <p:txBody>
          <a:bodyPr wrap="square" rtlCol="0">
            <a:spAutoFit/>
          </a:bodyPr>
          <a:lstStyle/>
          <a:p>
            <a:pPr algn="ctr"/>
            <a:r>
              <a:rPr lang="en-US" sz="1200" dirty="0" smtClean="0"/>
              <a:t>Other</a:t>
            </a:r>
            <a:endParaRPr lang="en-US" sz="1200" dirty="0"/>
          </a:p>
        </p:txBody>
      </p:sp>
      <p:cxnSp>
        <p:nvCxnSpPr>
          <p:cNvPr id="6" name="Straight Arrow Connector 5"/>
          <p:cNvCxnSpPr/>
          <p:nvPr/>
        </p:nvCxnSpPr>
        <p:spPr>
          <a:xfrm flipV="1">
            <a:off x="3077570" y="2889138"/>
            <a:ext cx="852985" cy="439204"/>
          </a:xfrm>
          <a:prstGeom prst="straightConnector1">
            <a:avLst/>
          </a:prstGeom>
          <a:ln>
            <a:solidFill>
              <a:schemeClr val="accent2">
                <a:lumMod val="40000"/>
                <a:lumOff val="60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91" name="Group 190"/>
          <p:cNvGrpSpPr/>
          <p:nvPr/>
        </p:nvGrpSpPr>
        <p:grpSpPr>
          <a:xfrm>
            <a:off x="4121617" y="1881986"/>
            <a:ext cx="4725318" cy="548640"/>
            <a:chOff x="4367281" y="2550738"/>
            <a:chExt cx="4725318" cy="548640"/>
          </a:xfrm>
        </p:grpSpPr>
        <p:sp>
          <p:nvSpPr>
            <p:cNvPr id="7" name="TextBox 6"/>
            <p:cNvSpPr txBox="1"/>
            <p:nvPr/>
          </p:nvSpPr>
          <p:spPr>
            <a:xfrm>
              <a:off x="4367281" y="2550738"/>
              <a:ext cx="1554480" cy="548640"/>
            </a:xfrm>
            <a:prstGeom prst="rect">
              <a:avLst/>
            </a:prstGeom>
            <a:noFill/>
          </p:spPr>
          <p:txBody>
            <a:bodyPr wrap="square" rtlCol="0">
              <a:spAutoFit/>
            </a:bodyPr>
            <a:lstStyle/>
            <a:p>
              <a:pPr algn="ctr"/>
              <a:r>
                <a:rPr lang="en-US" sz="1600" b="1" dirty="0" smtClean="0"/>
                <a:t>Felony</a:t>
              </a:r>
              <a:endParaRPr lang="en-US" sz="1600" b="1" dirty="0"/>
            </a:p>
            <a:p>
              <a:pPr algn="ctr"/>
              <a:r>
                <a:rPr lang="en-US" sz="1600" b="1" dirty="0" smtClean="0"/>
                <a:t>Arrest</a:t>
              </a:r>
              <a:endParaRPr lang="en-US" sz="1600" b="1" dirty="0"/>
            </a:p>
          </p:txBody>
        </p:sp>
        <p:sp>
          <p:nvSpPr>
            <p:cNvPr id="181" name="TextBox 180"/>
            <p:cNvSpPr txBox="1"/>
            <p:nvPr/>
          </p:nvSpPr>
          <p:spPr>
            <a:xfrm>
              <a:off x="5952700" y="2550738"/>
              <a:ext cx="1554480" cy="548640"/>
            </a:xfrm>
            <a:prstGeom prst="rect">
              <a:avLst/>
            </a:prstGeom>
            <a:noFill/>
          </p:spPr>
          <p:txBody>
            <a:bodyPr wrap="square" rtlCol="0">
              <a:spAutoFit/>
            </a:bodyPr>
            <a:lstStyle/>
            <a:p>
              <a:pPr algn="ctr"/>
              <a:r>
                <a:rPr lang="en-US" sz="1600" b="1" dirty="0" smtClean="0"/>
                <a:t>Misdemeanor</a:t>
              </a:r>
              <a:endParaRPr lang="en-US" sz="1600" b="1" dirty="0"/>
            </a:p>
            <a:p>
              <a:pPr algn="ctr"/>
              <a:r>
                <a:rPr lang="en-US" sz="1600" b="1" dirty="0" smtClean="0"/>
                <a:t>Arrest</a:t>
              </a:r>
              <a:endParaRPr lang="en-US" sz="1600" b="1" dirty="0"/>
            </a:p>
          </p:txBody>
        </p:sp>
        <p:sp>
          <p:nvSpPr>
            <p:cNvPr id="182" name="TextBox 181"/>
            <p:cNvSpPr txBox="1"/>
            <p:nvPr/>
          </p:nvSpPr>
          <p:spPr>
            <a:xfrm>
              <a:off x="7538119" y="2550738"/>
              <a:ext cx="1554480" cy="548640"/>
            </a:xfrm>
            <a:prstGeom prst="rect">
              <a:avLst/>
            </a:prstGeom>
            <a:noFill/>
          </p:spPr>
          <p:txBody>
            <a:bodyPr wrap="square" rtlCol="0">
              <a:spAutoFit/>
            </a:bodyPr>
            <a:lstStyle/>
            <a:p>
              <a:pPr algn="ctr"/>
              <a:r>
                <a:rPr lang="en-US" sz="1600" b="1" dirty="0" smtClean="0"/>
                <a:t>No</a:t>
              </a:r>
              <a:endParaRPr lang="en-US" sz="1600" b="1" dirty="0"/>
            </a:p>
            <a:p>
              <a:pPr algn="ctr"/>
              <a:r>
                <a:rPr lang="en-US" sz="1600" b="1" dirty="0" smtClean="0"/>
                <a:t>Arrest</a:t>
              </a:r>
              <a:endParaRPr lang="en-US" sz="1600" b="1" dirty="0"/>
            </a:p>
          </p:txBody>
        </p:sp>
      </p:grpSp>
      <p:grpSp>
        <p:nvGrpSpPr>
          <p:cNvPr id="186" name="Group 185"/>
          <p:cNvGrpSpPr/>
          <p:nvPr/>
        </p:nvGrpSpPr>
        <p:grpSpPr>
          <a:xfrm>
            <a:off x="4121617" y="2659590"/>
            <a:ext cx="4725318" cy="338554"/>
            <a:chOff x="4519681" y="2703138"/>
            <a:chExt cx="4725318" cy="338554"/>
          </a:xfrm>
          <a:solidFill>
            <a:schemeClr val="accent6">
              <a:lumMod val="20000"/>
              <a:lumOff val="80000"/>
            </a:schemeClr>
          </a:solidFill>
        </p:grpSpPr>
        <p:sp>
          <p:nvSpPr>
            <p:cNvPr id="183" name="TextBox 182"/>
            <p:cNvSpPr txBox="1"/>
            <p:nvPr/>
          </p:nvSpPr>
          <p:spPr>
            <a:xfrm>
              <a:off x="4519681" y="2703138"/>
              <a:ext cx="1554480" cy="338554"/>
            </a:xfrm>
            <a:prstGeom prst="rect">
              <a:avLst/>
            </a:prstGeom>
            <a:solidFill>
              <a:schemeClr val="accent2">
                <a:lumMod val="20000"/>
                <a:lumOff val="80000"/>
              </a:schemeClr>
            </a:solidFill>
          </p:spPr>
          <p:txBody>
            <a:bodyPr wrap="square" rtlCol="0">
              <a:spAutoFit/>
            </a:bodyPr>
            <a:lstStyle/>
            <a:p>
              <a:pPr algn="ctr"/>
              <a:r>
                <a:rPr lang="en-US" sz="1600" dirty="0" smtClean="0"/>
                <a:t>49%</a:t>
              </a:r>
              <a:endParaRPr lang="en-US" sz="1600" dirty="0"/>
            </a:p>
          </p:txBody>
        </p:sp>
        <p:sp>
          <p:nvSpPr>
            <p:cNvPr id="184" name="TextBox 183"/>
            <p:cNvSpPr txBox="1"/>
            <p:nvPr/>
          </p:nvSpPr>
          <p:spPr>
            <a:xfrm>
              <a:off x="6105100" y="2703138"/>
              <a:ext cx="1554480" cy="338554"/>
            </a:xfrm>
            <a:prstGeom prst="rect">
              <a:avLst/>
            </a:prstGeom>
            <a:solidFill>
              <a:schemeClr val="accent2">
                <a:lumMod val="20000"/>
                <a:lumOff val="80000"/>
              </a:schemeClr>
            </a:solidFill>
          </p:spPr>
          <p:txBody>
            <a:bodyPr wrap="square" rtlCol="0">
              <a:spAutoFit/>
            </a:bodyPr>
            <a:lstStyle/>
            <a:p>
              <a:pPr algn="ctr"/>
              <a:r>
                <a:rPr lang="en-US" sz="1600" dirty="0" smtClean="0"/>
                <a:t>22%</a:t>
              </a:r>
              <a:endParaRPr lang="en-US" sz="1600" dirty="0"/>
            </a:p>
          </p:txBody>
        </p:sp>
        <p:sp>
          <p:nvSpPr>
            <p:cNvPr id="185" name="TextBox 184"/>
            <p:cNvSpPr txBox="1"/>
            <p:nvPr/>
          </p:nvSpPr>
          <p:spPr>
            <a:xfrm>
              <a:off x="7690519" y="2703138"/>
              <a:ext cx="1554480" cy="338554"/>
            </a:xfrm>
            <a:prstGeom prst="rect">
              <a:avLst/>
            </a:prstGeom>
            <a:solidFill>
              <a:schemeClr val="accent2">
                <a:lumMod val="20000"/>
                <a:lumOff val="80000"/>
              </a:schemeClr>
            </a:solidFill>
          </p:spPr>
          <p:txBody>
            <a:bodyPr wrap="square" rtlCol="0">
              <a:spAutoFit/>
            </a:bodyPr>
            <a:lstStyle/>
            <a:p>
              <a:pPr algn="ctr"/>
              <a:r>
                <a:rPr lang="en-US" sz="1600" dirty="0" smtClean="0"/>
                <a:t>30%</a:t>
              </a:r>
              <a:endParaRPr lang="en-US" sz="1600" dirty="0"/>
            </a:p>
          </p:txBody>
        </p:sp>
      </p:grpSp>
      <p:grpSp>
        <p:nvGrpSpPr>
          <p:cNvPr id="187" name="Group 186"/>
          <p:cNvGrpSpPr/>
          <p:nvPr/>
        </p:nvGrpSpPr>
        <p:grpSpPr>
          <a:xfrm>
            <a:off x="4121617" y="3200368"/>
            <a:ext cx="4725318" cy="338554"/>
            <a:chOff x="4519681" y="2703138"/>
            <a:chExt cx="4725318" cy="338554"/>
          </a:xfrm>
          <a:solidFill>
            <a:schemeClr val="accent2">
              <a:lumMod val="20000"/>
              <a:lumOff val="80000"/>
            </a:schemeClr>
          </a:solidFill>
        </p:grpSpPr>
        <p:sp>
          <p:nvSpPr>
            <p:cNvPr id="188" name="TextBox 187"/>
            <p:cNvSpPr txBox="1"/>
            <p:nvPr/>
          </p:nvSpPr>
          <p:spPr>
            <a:xfrm>
              <a:off x="4519681" y="2703138"/>
              <a:ext cx="1554480" cy="338554"/>
            </a:xfrm>
            <a:prstGeom prst="rect">
              <a:avLst/>
            </a:prstGeom>
            <a:solidFill>
              <a:schemeClr val="accent6">
                <a:lumMod val="20000"/>
                <a:lumOff val="80000"/>
              </a:schemeClr>
            </a:solidFill>
          </p:spPr>
          <p:txBody>
            <a:bodyPr wrap="square" rtlCol="0">
              <a:spAutoFit/>
            </a:bodyPr>
            <a:lstStyle/>
            <a:p>
              <a:pPr algn="ctr"/>
              <a:r>
                <a:rPr lang="en-US" sz="1600" dirty="0" smtClean="0"/>
                <a:t>48%</a:t>
              </a:r>
              <a:endParaRPr lang="en-US" sz="1600" dirty="0"/>
            </a:p>
          </p:txBody>
        </p:sp>
        <p:sp>
          <p:nvSpPr>
            <p:cNvPr id="189" name="TextBox 188"/>
            <p:cNvSpPr txBox="1"/>
            <p:nvPr/>
          </p:nvSpPr>
          <p:spPr>
            <a:xfrm>
              <a:off x="6105100" y="2703138"/>
              <a:ext cx="1554480" cy="338554"/>
            </a:xfrm>
            <a:prstGeom prst="rect">
              <a:avLst/>
            </a:prstGeom>
            <a:solidFill>
              <a:schemeClr val="accent6">
                <a:lumMod val="20000"/>
                <a:lumOff val="80000"/>
              </a:schemeClr>
            </a:solidFill>
          </p:spPr>
          <p:txBody>
            <a:bodyPr wrap="square" rtlCol="0">
              <a:spAutoFit/>
            </a:bodyPr>
            <a:lstStyle/>
            <a:p>
              <a:pPr algn="ctr"/>
              <a:r>
                <a:rPr lang="en-US" sz="1600" dirty="0" smtClean="0"/>
                <a:t>21%</a:t>
              </a:r>
              <a:endParaRPr lang="en-US" sz="1600" dirty="0"/>
            </a:p>
          </p:txBody>
        </p:sp>
        <p:sp>
          <p:nvSpPr>
            <p:cNvPr id="190" name="TextBox 189"/>
            <p:cNvSpPr txBox="1"/>
            <p:nvPr/>
          </p:nvSpPr>
          <p:spPr>
            <a:xfrm>
              <a:off x="7690519" y="2703138"/>
              <a:ext cx="1554480" cy="338554"/>
            </a:xfrm>
            <a:prstGeom prst="rect">
              <a:avLst/>
            </a:prstGeom>
            <a:solidFill>
              <a:schemeClr val="accent6">
                <a:lumMod val="20000"/>
                <a:lumOff val="80000"/>
              </a:schemeClr>
            </a:solidFill>
          </p:spPr>
          <p:txBody>
            <a:bodyPr wrap="square" rtlCol="0">
              <a:spAutoFit/>
            </a:bodyPr>
            <a:lstStyle/>
            <a:p>
              <a:pPr algn="ctr"/>
              <a:r>
                <a:rPr lang="en-US" sz="1600" dirty="0" smtClean="0"/>
                <a:t>31%</a:t>
              </a:r>
              <a:endParaRPr lang="en-US" sz="1600" dirty="0"/>
            </a:p>
          </p:txBody>
        </p:sp>
      </p:grpSp>
      <p:sp>
        <p:nvSpPr>
          <p:cNvPr id="192" name="Rectangle 191"/>
          <p:cNvSpPr/>
          <p:nvPr/>
        </p:nvSpPr>
        <p:spPr>
          <a:xfrm>
            <a:off x="4039733" y="1860368"/>
            <a:ext cx="4885899" cy="1793508"/>
          </a:xfrm>
          <a:prstGeom prst="rect">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TextBox 192"/>
          <p:cNvSpPr txBox="1"/>
          <p:nvPr/>
        </p:nvSpPr>
        <p:spPr>
          <a:xfrm>
            <a:off x="4039732" y="1523518"/>
            <a:ext cx="4885899" cy="369332"/>
          </a:xfrm>
          <a:prstGeom prst="rect">
            <a:avLst/>
          </a:prstGeom>
          <a:noFill/>
        </p:spPr>
        <p:txBody>
          <a:bodyPr wrap="square" rtlCol="0">
            <a:spAutoFit/>
          </a:bodyPr>
          <a:lstStyle/>
          <a:p>
            <a:pPr algn="ctr"/>
            <a:r>
              <a:rPr lang="en-US" i="1" dirty="0" smtClean="0"/>
              <a:t>Violators with Arrest During Supervision?</a:t>
            </a:r>
            <a:endParaRPr lang="en-US" i="1" dirty="0"/>
          </a:p>
        </p:txBody>
      </p:sp>
      <p:cxnSp>
        <p:nvCxnSpPr>
          <p:cNvPr id="195" name="Straight Arrow Connector 194"/>
          <p:cNvCxnSpPr/>
          <p:nvPr/>
        </p:nvCxnSpPr>
        <p:spPr>
          <a:xfrm flipV="1">
            <a:off x="3077570" y="3492643"/>
            <a:ext cx="852985" cy="1092650"/>
          </a:xfrm>
          <a:prstGeom prst="straightConnector1">
            <a:avLst/>
          </a:prstGeom>
          <a:ln>
            <a:solidFill>
              <a:schemeClr val="accent6">
                <a:lumMod val="60000"/>
                <a:lumOff val="4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99" name="Oval 198"/>
          <p:cNvSpPr/>
          <p:nvPr/>
        </p:nvSpPr>
        <p:spPr>
          <a:xfrm>
            <a:off x="7574506" y="2591350"/>
            <a:ext cx="1016759" cy="1049672"/>
          </a:xfrm>
          <a:prstGeom prst="ellipse">
            <a:avLst/>
          </a:prstGeom>
          <a:ln w="22225">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TextBox 199"/>
          <p:cNvSpPr txBox="1"/>
          <p:nvPr/>
        </p:nvSpPr>
        <p:spPr>
          <a:xfrm>
            <a:off x="7192371" y="3910083"/>
            <a:ext cx="1801499" cy="2308324"/>
          </a:xfrm>
          <a:prstGeom prst="rect">
            <a:avLst/>
          </a:prstGeom>
          <a:noFill/>
          <a:ln>
            <a:solidFill>
              <a:schemeClr val="accent2"/>
            </a:solidFill>
          </a:ln>
        </p:spPr>
        <p:txBody>
          <a:bodyPr wrap="square" rtlCol="0">
            <a:spAutoFit/>
          </a:bodyPr>
          <a:lstStyle/>
          <a:p>
            <a:pPr algn="ctr"/>
            <a:r>
              <a:rPr lang="en-US" dirty="0" smtClean="0">
                <a:solidFill>
                  <a:schemeClr val="accent2"/>
                </a:solidFill>
              </a:rPr>
              <a:t>2,237 probationers and parolees revoked to prison despite not having an arrest while on supervision</a:t>
            </a:r>
            <a:endParaRPr lang="en-US" dirty="0">
              <a:solidFill>
                <a:schemeClr val="accent2"/>
              </a:solidFill>
            </a:endParaRPr>
          </a:p>
        </p:txBody>
      </p:sp>
      <p:cxnSp>
        <p:nvCxnSpPr>
          <p:cNvPr id="202" name="Straight Connector 201"/>
          <p:cNvCxnSpPr>
            <a:stCxn id="199" idx="4"/>
          </p:cNvCxnSpPr>
          <p:nvPr/>
        </p:nvCxnSpPr>
        <p:spPr>
          <a:xfrm>
            <a:off x="8082886" y="3641022"/>
            <a:ext cx="0" cy="255395"/>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7" name="Text Placeholder 4"/>
          <p:cNvSpPr>
            <a:spLocks noGrp="1"/>
          </p:cNvSpPr>
          <p:nvPr>
            <p:ph type="body" sz="quarter" idx="13"/>
          </p:nvPr>
        </p:nvSpPr>
        <p:spPr>
          <a:xfrm>
            <a:off x="457201" y="6104300"/>
            <a:ext cx="4661418" cy="220034"/>
          </a:xfrm>
        </p:spPr>
        <p:txBody>
          <a:bodyPr/>
          <a:lstStyle/>
          <a:p>
            <a:r>
              <a:rPr lang="en-US" dirty="0" smtClean="0">
                <a:solidFill>
                  <a:schemeClr val="tx1"/>
                </a:solidFill>
              </a:rPr>
              <a:t>Source: ADC Admission Data, ACC Termination Data</a:t>
            </a:r>
            <a:endParaRPr lang="en-US" dirty="0">
              <a:solidFill>
                <a:schemeClr val="tx1"/>
              </a:solidFill>
            </a:endParaRPr>
          </a:p>
        </p:txBody>
      </p:sp>
      <p:sp>
        <p:nvSpPr>
          <p:cNvPr id="194" name="Left Brace 193"/>
          <p:cNvSpPr/>
          <p:nvPr/>
        </p:nvSpPr>
        <p:spPr>
          <a:xfrm>
            <a:off x="6796585" y="3803452"/>
            <a:ext cx="395786" cy="254035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TextBox 197"/>
          <p:cNvSpPr txBox="1"/>
          <p:nvPr/>
        </p:nvSpPr>
        <p:spPr>
          <a:xfrm>
            <a:off x="4121618" y="4011230"/>
            <a:ext cx="1282896" cy="646331"/>
          </a:xfrm>
          <a:prstGeom prst="rect">
            <a:avLst/>
          </a:prstGeom>
          <a:solidFill>
            <a:srgbClr val="C00000"/>
          </a:solidFill>
          <a:ln>
            <a:noFill/>
          </a:ln>
        </p:spPr>
        <p:txBody>
          <a:bodyPr wrap="square" rtlCol="0">
            <a:spAutoFit/>
          </a:bodyPr>
          <a:lstStyle/>
          <a:p>
            <a:r>
              <a:rPr lang="en-US" b="1" dirty="0" smtClean="0">
                <a:solidFill>
                  <a:schemeClr val="bg1"/>
                </a:solidFill>
              </a:rPr>
              <a:t>AVG # of</a:t>
            </a:r>
          </a:p>
          <a:p>
            <a:r>
              <a:rPr lang="en-US" b="1" dirty="0" smtClean="0">
                <a:solidFill>
                  <a:schemeClr val="bg1"/>
                </a:solidFill>
              </a:rPr>
              <a:t>Violations</a:t>
            </a:r>
            <a:endParaRPr lang="en-US" b="1" dirty="0">
              <a:solidFill>
                <a:schemeClr val="bg1"/>
              </a:solidFill>
            </a:endParaRPr>
          </a:p>
        </p:txBody>
      </p:sp>
      <p:sp>
        <p:nvSpPr>
          <p:cNvPr id="203" name="TextBox 202"/>
          <p:cNvSpPr txBox="1"/>
          <p:nvPr/>
        </p:nvSpPr>
        <p:spPr>
          <a:xfrm>
            <a:off x="5457729" y="4072785"/>
            <a:ext cx="1049295" cy="523220"/>
          </a:xfrm>
          <a:prstGeom prst="rect">
            <a:avLst/>
          </a:prstGeom>
          <a:noFill/>
        </p:spPr>
        <p:txBody>
          <a:bodyPr wrap="square" rtlCol="0">
            <a:spAutoFit/>
          </a:bodyPr>
          <a:lstStyle/>
          <a:p>
            <a:pPr algn="ctr"/>
            <a:r>
              <a:rPr lang="en-US" sz="1400" i="1" dirty="0" smtClean="0"/>
              <a:t>Fewer than three</a:t>
            </a:r>
            <a:endParaRPr lang="en-US" sz="1400" i="1" dirty="0"/>
          </a:p>
        </p:txBody>
      </p:sp>
      <p:sp>
        <p:nvSpPr>
          <p:cNvPr id="201" name="Rectangle 200"/>
          <p:cNvSpPr/>
          <p:nvPr/>
        </p:nvSpPr>
        <p:spPr>
          <a:xfrm>
            <a:off x="4121618" y="4003208"/>
            <a:ext cx="2385406" cy="658698"/>
          </a:xfrm>
          <a:prstGeom prst="rect">
            <a:avLst/>
          </a:prstGeom>
          <a:ln w="22225">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TextBox 204"/>
          <p:cNvSpPr txBox="1"/>
          <p:nvPr/>
        </p:nvSpPr>
        <p:spPr>
          <a:xfrm>
            <a:off x="4106619" y="4682275"/>
            <a:ext cx="2386756" cy="1384995"/>
          </a:xfrm>
          <a:prstGeom prst="rect">
            <a:avLst/>
          </a:prstGeom>
          <a:noFill/>
          <a:ln>
            <a:solidFill>
              <a:srgbClr val="C00000"/>
            </a:solidFill>
          </a:ln>
        </p:spPr>
        <p:txBody>
          <a:bodyPr wrap="square" rtlCol="0">
            <a:spAutoFit/>
          </a:bodyPr>
          <a:lstStyle/>
          <a:p>
            <a:r>
              <a:rPr lang="en-US" sz="1400" i="1" dirty="0" smtClean="0"/>
              <a:t>Almost 75% comprised of:</a:t>
            </a:r>
          </a:p>
          <a:p>
            <a:pPr marL="177800" indent="-177800">
              <a:buFont typeface="Arial" panose="020B0604020202020204" pitchFamily="34" charset="0"/>
              <a:buChar char="•"/>
            </a:pPr>
            <a:r>
              <a:rPr lang="en-US" sz="1400" i="1" dirty="0" smtClean="0"/>
              <a:t>Failure to comply w/ conditions</a:t>
            </a:r>
          </a:p>
          <a:p>
            <a:pPr marL="177800" indent="-177800">
              <a:buFont typeface="Arial" panose="020B0604020202020204" pitchFamily="34" charset="0"/>
              <a:buChar char="•"/>
            </a:pPr>
            <a:r>
              <a:rPr lang="en-US" sz="1400" i="1" dirty="0" smtClean="0"/>
              <a:t>Failed drug test</a:t>
            </a:r>
          </a:p>
          <a:p>
            <a:pPr marL="177800" indent="-177800">
              <a:buFont typeface="Arial" panose="020B0604020202020204" pitchFamily="34" charset="0"/>
              <a:buChar char="•"/>
            </a:pPr>
            <a:r>
              <a:rPr lang="en-US" sz="1400" i="1" dirty="0" smtClean="0"/>
              <a:t>Failure to report</a:t>
            </a:r>
          </a:p>
          <a:p>
            <a:pPr marL="177800" indent="-177800">
              <a:buFont typeface="Arial" panose="020B0604020202020204" pitchFamily="34" charset="0"/>
              <a:buChar char="•"/>
            </a:pPr>
            <a:r>
              <a:rPr lang="en-US" sz="1400" i="1" dirty="0" smtClean="0"/>
              <a:t>Failure to pay</a:t>
            </a:r>
            <a:endParaRPr lang="en-US" sz="1400" i="1" dirty="0"/>
          </a:p>
        </p:txBody>
      </p:sp>
    </p:spTree>
    <p:extLst>
      <p:ext uri="{BB962C8B-B14F-4D97-AF65-F5344CB8AC3E}">
        <p14:creationId xmlns:p14="http://schemas.microsoft.com/office/powerpoint/2010/main" xmlns="" val="348287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Probation violators released from prison in FY2015 spent more than twice as long in prison compared to FY2009</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23</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428218464"/>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graphicFrame>
        <p:nvGraphicFramePr>
          <p:cNvPr id="3" name="Chart 2"/>
          <p:cNvGraphicFramePr/>
          <p:nvPr>
            <p:extLst>
              <p:ext uri="{D42A27DB-BD31-4B8C-83A1-F6EECF244321}">
                <p14:modId xmlns:p14="http://schemas.microsoft.com/office/powerpoint/2010/main" xmlns="" val="1673820998"/>
              </p:ext>
            </p:extLst>
          </p:nvPr>
        </p:nvGraphicFramePr>
        <p:xfrm>
          <a:off x="155223" y="1657306"/>
          <a:ext cx="4576548"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37234" y="4027131"/>
            <a:ext cx="559558" cy="253916"/>
          </a:xfrm>
          <a:prstGeom prst="rect">
            <a:avLst/>
          </a:prstGeom>
          <a:noFill/>
        </p:spPr>
        <p:txBody>
          <a:bodyPr wrap="square" rtlCol="0">
            <a:spAutoFit/>
          </a:bodyPr>
          <a:lstStyle/>
          <a:p>
            <a:r>
              <a:rPr lang="en-US" sz="1050" b="1" dirty="0" smtClean="0"/>
              <a:t>FY09</a:t>
            </a:r>
            <a:endParaRPr lang="en-US" sz="1050" b="1" dirty="0"/>
          </a:p>
        </p:txBody>
      </p:sp>
      <p:sp>
        <p:nvSpPr>
          <p:cNvPr id="188" name="TextBox 187"/>
          <p:cNvSpPr txBox="1"/>
          <p:nvPr/>
        </p:nvSpPr>
        <p:spPr>
          <a:xfrm>
            <a:off x="1589965" y="2609373"/>
            <a:ext cx="559558" cy="253916"/>
          </a:xfrm>
          <a:prstGeom prst="rect">
            <a:avLst/>
          </a:prstGeom>
          <a:noFill/>
        </p:spPr>
        <p:txBody>
          <a:bodyPr wrap="square" rtlCol="0">
            <a:spAutoFit/>
          </a:bodyPr>
          <a:lstStyle/>
          <a:p>
            <a:r>
              <a:rPr lang="en-US" sz="1050" b="1" dirty="0" smtClean="0"/>
              <a:t>FY15</a:t>
            </a:r>
            <a:endParaRPr lang="en-US" sz="1050" b="1" dirty="0"/>
          </a:p>
        </p:txBody>
      </p:sp>
      <p:sp>
        <p:nvSpPr>
          <p:cNvPr id="189" name="TextBox 188"/>
          <p:cNvSpPr txBox="1"/>
          <p:nvPr/>
        </p:nvSpPr>
        <p:spPr>
          <a:xfrm>
            <a:off x="3029804" y="2103168"/>
            <a:ext cx="559558" cy="253916"/>
          </a:xfrm>
          <a:prstGeom prst="rect">
            <a:avLst/>
          </a:prstGeom>
          <a:noFill/>
        </p:spPr>
        <p:txBody>
          <a:bodyPr wrap="square" rtlCol="0">
            <a:spAutoFit/>
          </a:bodyPr>
          <a:lstStyle/>
          <a:p>
            <a:r>
              <a:rPr lang="en-US" sz="1050" b="1" dirty="0" smtClean="0"/>
              <a:t>FY09</a:t>
            </a:r>
            <a:endParaRPr lang="en-US" sz="1050" b="1" dirty="0"/>
          </a:p>
        </p:txBody>
      </p:sp>
      <p:sp>
        <p:nvSpPr>
          <p:cNvPr id="190" name="TextBox 189"/>
          <p:cNvSpPr txBox="1"/>
          <p:nvPr/>
        </p:nvSpPr>
        <p:spPr>
          <a:xfrm>
            <a:off x="3603010" y="2640698"/>
            <a:ext cx="559558" cy="253916"/>
          </a:xfrm>
          <a:prstGeom prst="rect">
            <a:avLst/>
          </a:prstGeom>
          <a:noFill/>
        </p:spPr>
        <p:txBody>
          <a:bodyPr wrap="square" rtlCol="0">
            <a:spAutoFit/>
          </a:bodyPr>
          <a:lstStyle/>
          <a:p>
            <a:r>
              <a:rPr lang="en-US" sz="1050" b="1" dirty="0" smtClean="0"/>
              <a:t>FY15</a:t>
            </a:r>
            <a:endParaRPr lang="en-US" sz="1050" b="1" dirty="0"/>
          </a:p>
        </p:txBody>
      </p:sp>
      <p:sp>
        <p:nvSpPr>
          <p:cNvPr id="8" name="TextBox 7"/>
          <p:cNvSpPr txBox="1"/>
          <p:nvPr/>
        </p:nvSpPr>
        <p:spPr>
          <a:xfrm>
            <a:off x="5236176" y="1472611"/>
            <a:ext cx="3662163" cy="2400657"/>
          </a:xfrm>
          <a:prstGeom prst="rect">
            <a:avLst/>
          </a:prstGeom>
          <a:noFill/>
          <a:ln>
            <a:solidFill>
              <a:schemeClr val="bg1">
                <a:lumMod val="75000"/>
              </a:schemeClr>
            </a:solidFill>
          </a:ln>
        </p:spPr>
        <p:txBody>
          <a:bodyPr wrap="square" rtlCol="0">
            <a:spAutoFit/>
          </a:bodyPr>
          <a:lstStyle/>
          <a:p>
            <a:pPr>
              <a:spcAft>
                <a:spcPts val="1800"/>
              </a:spcAft>
            </a:pPr>
            <a:r>
              <a:rPr lang="en-US" sz="2000" dirty="0" smtClean="0"/>
              <a:t>Of those released in FY2015:</a:t>
            </a:r>
          </a:p>
          <a:p>
            <a:pPr marL="395288" indent="-395288">
              <a:spcAft>
                <a:spcPts val="1800"/>
              </a:spcAft>
              <a:buFont typeface="Wingdings" panose="05000000000000000000" pitchFamily="2" charset="2"/>
              <a:buChar char="q"/>
            </a:pPr>
            <a:r>
              <a:rPr lang="en-US" sz="2000" dirty="0" smtClean="0"/>
              <a:t>Technical probation revocations spent 12 months in prison</a:t>
            </a:r>
          </a:p>
          <a:p>
            <a:pPr marL="395288" indent="-395288">
              <a:spcAft>
                <a:spcPts val="1800"/>
              </a:spcAft>
              <a:buFont typeface="Wingdings" panose="05000000000000000000" pitchFamily="2" charset="2"/>
              <a:buChar char="q"/>
            </a:pPr>
            <a:r>
              <a:rPr lang="en-US" sz="2000" dirty="0" smtClean="0"/>
              <a:t>Technical parole violators spent 15 months in prison</a:t>
            </a:r>
            <a:endParaRPr lang="en-US" sz="2000" dirty="0"/>
          </a:p>
        </p:txBody>
      </p:sp>
      <p:sp>
        <p:nvSpPr>
          <p:cNvPr id="177" name="TextBox 176"/>
          <p:cNvSpPr txBox="1"/>
          <p:nvPr/>
        </p:nvSpPr>
        <p:spPr>
          <a:xfrm>
            <a:off x="552734" y="1300465"/>
            <a:ext cx="4032914" cy="523220"/>
          </a:xfrm>
          <a:prstGeom prst="rect">
            <a:avLst/>
          </a:prstGeom>
          <a:noFill/>
        </p:spPr>
        <p:txBody>
          <a:bodyPr wrap="square" rtlCol="0">
            <a:spAutoFit/>
          </a:bodyPr>
          <a:lstStyle/>
          <a:p>
            <a:pPr algn="ctr"/>
            <a:r>
              <a:rPr lang="en-US" sz="1400" b="1" dirty="0" smtClean="0">
                <a:solidFill>
                  <a:schemeClr val="bg2">
                    <a:lumMod val="50000"/>
                  </a:schemeClr>
                </a:solidFill>
                <a:latin typeface="Arial"/>
                <a:cs typeface="Arial"/>
              </a:rPr>
              <a:t>Length of Stay (Months) in Prison,</a:t>
            </a:r>
          </a:p>
          <a:p>
            <a:pPr algn="ctr"/>
            <a:r>
              <a:rPr lang="en-US" sz="1400" b="1" dirty="0" smtClean="0">
                <a:solidFill>
                  <a:schemeClr val="bg2">
                    <a:lumMod val="50000"/>
                  </a:schemeClr>
                </a:solidFill>
                <a:latin typeface="Arial"/>
                <a:cs typeface="Arial"/>
              </a:rPr>
              <a:t>FY2015 Releases</a:t>
            </a:r>
            <a:endParaRPr lang="en-US" sz="1400" b="1" dirty="0">
              <a:solidFill>
                <a:schemeClr val="bg2">
                  <a:lumMod val="50000"/>
                </a:schemeClr>
              </a:solidFill>
              <a:latin typeface="Arial"/>
              <a:cs typeface="Arial"/>
            </a:endParaRPr>
          </a:p>
        </p:txBody>
      </p:sp>
      <p:sp>
        <p:nvSpPr>
          <p:cNvPr id="6" name="TextBox 5"/>
          <p:cNvSpPr txBox="1"/>
          <p:nvPr/>
        </p:nvSpPr>
        <p:spPr>
          <a:xfrm>
            <a:off x="5236175" y="4468244"/>
            <a:ext cx="3662163" cy="830997"/>
          </a:xfrm>
          <a:prstGeom prst="rect">
            <a:avLst/>
          </a:prstGeom>
          <a:solidFill>
            <a:schemeClr val="bg2"/>
          </a:solidFill>
          <a:ln>
            <a:solidFill>
              <a:schemeClr val="bg1">
                <a:lumMod val="50000"/>
              </a:schemeClr>
            </a:solidFill>
          </a:ln>
        </p:spPr>
        <p:txBody>
          <a:bodyPr wrap="square" rtlCol="0">
            <a:spAutoFit/>
          </a:bodyPr>
          <a:lstStyle/>
          <a:p>
            <a:r>
              <a:rPr lang="en-US" sz="1600" i="1" dirty="0" smtClean="0"/>
              <a:t>Note: The lengths of stay in prison do not account for time spent in local jails awaiting violation hearing.</a:t>
            </a:r>
            <a:endParaRPr lang="en-US" sz="1600" i="1" dirty="0"/>
          </a:p>
        </p:txBody>
      </p:sp>
      <p:sp>
        <p:nvSpPr>
          <p:cNvPr id="179"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ADC Release Data, ACC Termination </a:t>
            </a:r>
            <a:r>
              <a:rPr lang="en-US" dirty="0" smtClean="0">
                <a:solidFill>
                  <a:schemeClr val="tx1"/>
                </a:solidFill>
              </a:rPr>
              <a:t>Data</a:t>
            </a:r>
            <a:endParaRPr lang="en-US" dirty="0">
              <a:solidFill>
                <a:schemeClr val="tx1"/>
              </a:solidFill>
            </a:endParaRPr>
          </a:p>
        </p:txBody>
      </p:sp>
    </p:spTree>
    <p:extLst>
      <p:ext uri="{BB962C8B-B14F-4D97-AF65-F5344CB8AC3E}">
        <p14:creationId xmlns:p14="http://schemas.microsoft.com/office/powerpoint/2010/main" xmlns="" val="3564681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Bent Arrow 175"/>
          <p:cNvSpPr/>
          <p:nvPr/>
        </p:nvSpPr>
        <p:spPr>
          <a:xfrm rot="10800000" flipH="1">
            <a:off x="1978913" y="2815153"/>
            <a:ext cx="1173708" cy="1253447"/>
          </a:xfrm>
          <a:prstGeom prst="bentArrow">
            <a:avLst/>
          </a:prstGeom>
          <a:solidFill>
            <a:schemeClr val="bg2"/>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Current cost to Arkansas for imprisoning technical probation and parole violators represents almost $20 million annually</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24</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998033002"/>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6" name="Rounded Rectangle 5"/>
          <p:cNvSpPr/>
          <p:nvPr/>
        </p:nvSpPr>
        <p:spPr>
          <a:xfrm>
            <a:off x="341194" y="1471891"/>
            <a:ext cx="3575713" cy="1329569"/>
          </a:xfrm>
          <a:prstGeom prst="roundRect">
            <a:avLst/>
          </a:prstGeom>
          <a:solidFill>
            <a:schemeClr val="bg2">
              <a:lumMod val="90000"/>
            </a:schemeClr>
          </a:solidFill>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t>Technical Violators Revoked to Prison in FY2015</a:t>
            </a:r>
          </a:p>
          <a:p>
            <a:pPr algn="ctr">
              <a:spcBef>
                <a:spcPts val="1200"/>
              </a:spcBef>
            </a:pPr>
            <a:r>
              <a:rPr lang="en-US" sz="2400" b="1" dirty="0" smtClean="0"/>
              <a:t>1,678</a:t>
            </a:r>
            <a:endParaRPr lang="en-US" sz="2400" b="1" dirty="0"/>
          </a:p>
        </p:txBody>
      </p:sp>
      <p:sp>
        <p:nvSpPr>
          <p:cNvPr id="175" name="TextBox 174"/>
          <p:cNvSpPr txBox="1"/>
          <p:nvPr/>
        </p:nvSpPr>
        <p:spPr>
          <a:xfrm>
            <a:off x="341194" y="3100276"/>
            <a:ext cx="1562670" cy="1223631"/>
          </a:xfrm>
          <a:prstGeom prst="rect">
            <a:avLst/>
          </a:prstGeom>
          <a:noFill/>
        </p:spPr>
        <p:txBody>
          <a:bodyPr wrap="square" rtlCol="0">
            <a:spAutoFit/>
          </a:bodyPr>
          <a:lstStyle/>
          <a:p>
            <a:pPr algn="ctr"/>
            <a:r>
              <a:rPr lang="en-US" i="1" dirty="0" smtClean="0">
                <a:solidFill>
                  <a:schemeClr val="accent1"/>
                </a:solidFill>
              </a:rPr>
              <a:t>Average length of stay in prison of 12 months</a:t>
            </a:r>
            <a:endParaRPr lang="en-US" i="1" dirty="0">
              <a:solidFill>
                <a:schemeClr val="accent1"/>
              </a:solidFill>
            </a:endParaRPr>
          </a:p>
        </p:txBody>
      </p:sp>
      <p:sp>
        <p:nvSpPr>
          <p:cNvPr id="178" name="TextBox 177"/>
          <p:cNvSpPr txBox="1"/>
          <p:nvPr/>
        </p:nvSpPr>
        <p:spPr>
          <a:xfrm>
            <a:off x="3070740" y="3597647"/>
            <a:ext cx="2122227" cy="923330"/>
          </a:xfrm>
          <a:prstGeom prst="rect">
            <a:avLst/>
          </a:prstGeom>
          <a:noFill/>
        </p:spPr>
        <p:txBody>
          <a:bodyPr wrap="square" rtlCol="0">
            <a:spAutoFit/>
          </a:bodyPr>
          <a:lstStyle/>
          <a:p>
            <a:pPr algn="ctr"/>
            <a:r>
              <a:rPr lang="en-US" dirty="0" smtClean="0"/>
              <a:t>Requires 1,678 prison beds on a daily basis </a:t>
            </a:r>
            <a:endParaRPr lang="en-US" dirty="0"/>
          </a:p>
        </p:txBody>
      </p:sp>
      <p:sp>
        <p:nvSpPr>
          <p:cNvPr id="183" name="Bent Arrow 182"/>
          <p:cNvSpPr/>
          <p:nvPr/>
        </p:nvSpPr>
        <p:spPr>
          <a:xfrm rot="16200000" flipH="1" flipV="1">
            <a:off x="6139322" y="2918818"/>
            <a:ext cx="646974" cy="2141509"/>
          </a:xfrm>
          <a:prstGeom prst="bentArrow">
            <a:avLst>
              <a:gd name="adj1" fmla="val 41876"/>
              <a:gd name="adj2" fmla="val 45040"/>
              <a:gd name="adj3" fmla="val 25000"/>
              <a:gd name="adj4" fmla="val 43750"/>
            </a:avLst>
          </a:prstGeom>
          <a:solidFill>
            <a:schemeClr val="bg2"/>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TextBox 183"/>
          <p:cNvSpPr txBox="1"/>
          <p:nvPr/>
        </p:nvSpPr>
        <p:spPr>
          <a:xfrm>
            <a:off x="5681474" y="2638611"/>
            <a:ext cx="1562670" cy="923330"/>
          </a:xfrm>
          <a:prstGeom prst="rect">
            <a:avLst/>
          </a:prstGeom>
          <a:noFill/>
        </p:spPr>
        <p:txBody>
          <a:bodyPr wrap="square" rtlCol="0">
            <a:spAutoFit/>
          </a:bodyPr>
          <a:lstStyle/>
          <a:p>
            <a:pPr algn="ctr"/>
            <a:r>
              <a:rPr lang="en-US" i="1" dirty="0" smtClean="0">
                <a:solidFill>
                  <a:schemeClr val="accent1"/>
                </a:solidFill>
              </a:rPr>
              <a:t>Contract Bed Cost per Day of $30</a:t>
            </a:r>
            <a:endParaRPr lang="en-US" i="1" dirty="0">
              <a:solidFill>
                <a:schemeClr val="accent1"/>
              </a:solidFill>
            </a:endParaRPr>
          </a:p>
        </p:txBody>
      </p:sp>
      <p:sp>
        <p:nvSpPr>
          <p:cNvPr id="179" name="Oval 178"/>
          <p:cNvSpPr/>
          <p:nvPr/>
        </p:nvSpPr>
        <p:spPr>
          <a:xfrm>
            <a:off x="5681474" y="4490111"/>
            <a:ext cx="3216866" cy="1303802"/>
          </a:xfrm>
          <a:prstGeom prst="ellips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400" b="1" dirty="0" smtClean="0">
                <a:solidFill>
                  <a:srgbClr val="FF0000"/>
                </a:solidFill>
              </a:rPr>
              <a:t>$18.4 Million</a:t>
            </a:r>
          </a:p>
          <a:p>
            <a:pPr algn="ctr"/>
            <a:r>
              <a:rPr lang="en-US" sz="2400" b="1" dirty="0" smtClean="0">
                <a:solidFill>
                  <a:srgbClr val="FF0000"/>
                </a:solidFill>
              </a:rPr>
              <a:t>Annually</a:t>
            </a:r>
            <a:endParaRPr lang="en-US" sz="2400" b="1" dirty="0">
              <a:solidFill>
                <a:srgbClr val="FF0000"/>
              </a:solidFill>
            </a:endParaRPr>
          </a:p>
        </p:txBody>
      </p:sp>
      <p:sp>
        <p:nvSpPr>
          <p:cNvPr id="3" name="Text Placeholder 2"/>
          <p:cNvSpPr>
            <a:spLocks noGrp="1"/>
          </p:cNvSpPr>
          <p:nvPr>
            <p:ph type="body" sz="quarter" idx="13"/>
          </p:nvPr>
        </p:nvSpPr>
        <p:spPr/>
        <p:txBody>
          <a:bodyPr/>
          <a:lstStyle/>
          <a:p>
            <a:r>
              <a:rPr lang="en-US" dirty="0">
                <a:solidFill>
                  <a:schemeClr val="tx1"/>
                </a:solidFill>
              </a:rPr>
              <a:t>Source: ADC Release Data, ACC Termination Data, </a:t>
            </a:r>
            <a:r>
              <a:rPr lang="en-US" b="1" dirty="0">
                <a:solidFill>
                  <a:schemeClr val="tx1"/>
                </a:solidFill>
              </a:rPr>
              <a:t>ADC County Jail Backlog Cost Per </a:t>
            </a:r>
            <a:r>
              <a:rPr lang="en-US" b="1" dirty="0" smtClean="0">
                <a:solidFill>
                  <a:schemeClr val="tx1"/>
                </a:solidFill>
              </a:rPr>
              <a:t>Day</a:t>
            </a:r>
            <a:endParaRPr lang="en-US" b="1" dirty="0">
              <a:solidFill>
                <a:schemeClr val="tx1"/>
              </a:solidFill>
            </a:endParaRPr>
          </a:p>
        </p:txBody>
      </p:sp>
      <p:sp>
        <p:nvSpPr>
          <p:cNvPr id="5" name="TextBox 4"/>
          <p:cNvSpPr txBox="1"/>
          <p:nvPr/>
        </p:nvSpPr>
        <p:spPr>
          <a:xfrm>
            <a:off x="2565766" y="2282553"/>
            <a:ext cx="1112292" cy="430887"/>
          </a:xfrm>
          <a:prstGeom prst="rect">
            <a:avLst/>
          </a:prstGeom>
          <a:noFill/>
        </p:spPr>
        <p:txBody>
          <a:bodyPr wrap="square" rtlCol="0">
            <a:spAutoFit/>
          </a:bodyPr>
          <a:lstStyle/>
          <a:p>
            <a:pPr algn="r"/>
            <a:r>
              <a:rPr lang="en-US" sz="1100" dirty="0" smtClean="0">
                <a:solidFill>
                  <a:schemeClr val="tx1">
                    <a:lumMod val="50000"/>
                    <a:lumOff val="50000"/>
                  </a:schemeClr>
                </a:solidFill>
              </a:rPr>
              <a:t>Excludes absconders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xmlns="" val="380854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fill="hold"/>
                                        <p:tgtEl>
                                          <p:spTgt spid="175"/>
                                        </p:tgtEl>
                                        <p:attrNameLst>
                                          <p:attrName>ppt_x</p:attrName>
                                        </p:attrNameLst>
                                      </p:cBhvr>
                                      <p:tavLst>
                                        <p:tav tm="0">
                                          <p:val>
                                            <p:strVal val="#ppt_x"/>
                                          </p:val>
                                        </p:tav>
                                        <p:tav tm="100000">
                                          <p:val>
                                            <p:strVal val="#ppt_x"/>
                                          </p:val>
                                        </p:tav>
                                      </p:tavLst>
                                    </p:anim>
                                    <p:anim calcmode="lin" valueType="num">
                                      <p:cBhvr additive="base">
                                        <p:cTn id="8" dur="750" fill="hold"/>
                                        <p:tgtEl>
                                          <p:spTgt spid="17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6"/>
                                        </p:tgtEl>
                                        <p:attrNameLst>
                                          <p:attrName>style.visibility</p:attrName>
                                        </p:attrNameLst>
                                      </p:cBhvr>
                                      <p:to>
                                        <p:strVal val="visible"/>
                                      </p:to>
                                    </p:set>
                                    <p:anim calcmode="lin" valueType="num">
                                      <p:cBhvr additive="base">
                                        <p:cTn id="11" dur="750" fill="hold"/>
                                        <p:tgtEl>
                                          <p:spTgt spid="176"/>
                                        </p:tgtEl>
                                        <p:attrNameLst>
                                          <p:attrName>ppt_x</p:attrName>
                                        </p:attrNameLst>
                                      </p:cBhvr>
                                      <p:tavLst>
                                        <p:tav tm="0">
                                          <p:val>
                                            <p:strVal val="#ppt_x"/>
                                          </p:val>
                                        </p:tav>
                                        <p:tav tm="100000">
                                          <p:val>
                                            <p:strVal val="#ppt_x"/>
                                          </p:val>
                                        </p:tav>
                                      </p:tavLst>
                                    </p:anim>
                                    <p:anim calcmode="lin" valueType="num">
                                      <p:cBhvr additive="base">
                                        <p:cTn id="12" dur="750" fill="hold"/>
                                        <p:tgtEl>
                                          <p:spTgt spid="17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78"/>
                                        </p:tgtEl>
                                        <p:attrNameLst>
                                          <p:attrName>style.visibility</p:attrName>
                                        </p:attrNameLst>
                                      </p:cBhvr>
                                      <p:to>
                                        <p:strVal val="visible"/>
                                      </p:to>
                                    </p:set>
                                    <p:anim calcmode="lin" valueType="num">
                                      <p:cBhvr additive="base">
                                        <p:cTn id="15" dur="750" fill="hold"/>
                                        <p:tgtEl>
                                          <p:spTgt spid="178"/>
                                        </p:tgtEl>
                                        <p:attrNameLst>
                                          <p:attrName>ppt_x</p:attrName>
                                        </p:attrNameLst>
                                      </p:cBhvr>
                                      <p:tavLst>
                                        <p:tav tm="0">
                                          <p:val>
                                            <p:strVal val="#ppt_x"/>
                                          </p:val>
                                        </p:tav>
                                        <p:tav tm="100000">
                                          <p:val>
                                            <p:strVal val="#ppt_x"/>
                                          </p:val>
                                        </p:tav>
                                      </p:tavLst>
                                    </p:anim>
                                    <p:anim calcmode="lin" valueType="num">
                                      <p:cBhvr additive="base">
                                        <p:cTn id="16" dur="750" fill="hold"/>
                                        <p:tgtEl>
                                          <p:spTgt spid="17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84"/>
                                        </p:tgtEl>
                                        <p:attrNameLst>
                                          <p:attrName>style.visibility</p:attrName>
                                        </p:attrNameLst>
                                      </p:cBhvr>
                                      <p:to>
                                        <p:strVal val="visible"/>
                                      </p:to>
                                    </p:set>
                                    <p:anim calcmode="lin" valueType="num">
                                      <p:cBhvr additive="base">
                                        <p:cTn id="21" dur="500" fill="hold"/>
                                        <p:tgtEl>
                                          <p:spTgt spid="184"/>
                                        </p:tgtEl>
                                        <p:attrNameLst>
                                          <p:attrName>ppt_x</p:attrName>
                                        </p:attrNameLst>
                                      </p:cBhvr>
                                      <p:tavLst>
                                        <p:tav tm="0">
                                          <p:val>
                                            <p:strVal val="0-#ppt_w/2"/>
                                          </p:val>
                                        </p:tav>
                                        <p:tav tm="100000">
                                          <p:val>
                                            <p:strVal val="#ppt_x"/>
                                          </p:val>
                                        </p:tav>
                                      </p:tavLst>
                                    </p:anim>
                                    <p:anim calcmode="lin" valueType="num">
                                      <p:cBhvr additive="base">
                                        <p:cTn id="22" dur="500" fill="hold"/>
                                        <p:tgtEl>
                                          <p:spTgt spid="18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83"/>
                                        </p:tgtEl>
                                        <p:attrNameLst>
                                          <p:attrName>style.visibility</p:attrName>
                                        </p:attrNameLst>
                                      </p:cBhvr>
                                      <p:to>
                                        <p:strVal val="visible"/>
                                      </p:to>
                                    </p:set>
                                    <p:anim calcmode="lin" valueType="num">
                                      <p:cBhvr additive="base">
                                        <p:cTn id="25" dur="500" fill="hold"/>
                                        <p:tgtEl>
                                          <p:spTgt spid="183"/>
                                        </p:tgtEl>
                                        <p:attrNameLst>
                                          <p:attrName>ppt_x</p:attrName>
                                        </p:attrNameLst>
                                      </p:cBhvr>
                                      <p:tavLst>
                                        <p:tav tm="0">
                                          <p:val>
                                            <p:strVal val="0-#ppt_w/2"/>
                                          </p:val>
                                        </p:tav>
                                        <p:tav tm="100000">
                                          <p:val>
                                            <p:strVal val="#ppt_x"/>
                                          </p:val>
                                        </p:tav>
                                      </p:tavLst>
                                    </p:anim>
                                    <p:anim calcmode="lin" valueType="num">
                                      <p:cBhvr additive="base">
                                        <p:cTn id="26" dur="500" fill="hold"/>
                                        <p:tgtEl>
                                          <p:spTgt spid="183"/>
                                        </p:tgtEl>
                                        <p:attrNameLst>
                                          <p:attrName>ppt_y</p:attrName>
                                        </p:attrNameLst>
                                      </p:cBhvr>
                                      <p:tavLst>
                                        <p:tav tm="0">
                                          <p:val>
                                            <p:strVal val="#ppt_y"/>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9"/>
                                        </p:tgtEl>
                                        <p:attrNameLst>
                                          <p:attrName>style.visibility</p:attrName>
                                        </p:attrNameLst>
                                      </p:cBhvr>
                                      <p:to>
                                        <p:strVal val="visible"/>
                                      </p:to>
                                    </p:set>
                                    <p:anim calcmode="lin" valueType="num">
                                      <p:cBhvr additive="base">
                                        <p:cTn id="29" dur="500" fill="hold"/>
                                        <p:tgtEl>
                                          <p:spTgt spid="179"/>
                                        </p:tgtEl>
                                        <p:attrNameLst>
                                          <p:attrName>ppt_x</p:attrName>
                                        </p:attrNameLst>
                                      </p:cBhvr>
                                      <p:tavLst>
                                        <p:tav tm="0">
                                          <p:val>
                                            <p:strVal val="#ppt_x"/>
                                          </p:val>
                                        </p:tav>
                                        <p:tav tm="100000">
                                          <p:val>
                                            <p:strVal val="#ppt_x"/>
                                          </p:val>
                                        </p:tav>
                                      </p:tavLst>
                                    </p:anim>
                                    <p:anim calcmode="lin" valueType="num">
                                      <p:cBhvr additive="base">
                                        <p:cTn id="30"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5" grpId="0"/>
      <p:bldP spid="178" grpId="0"/>
      <p:bldP spid="183" grpId="0" animBg="1"/>
      <p:bldP spid="184" grpId="0"/>
      <p:bldP spid="1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xmlns="" val="427176448"/>
              </p:ext>
            </p:extLst>
          </p:nvPr>
        </p:nvGraphicFramePr>
        <p:xfrm>
          <a:off x="334931" y="1436963"/>
          <a:ext cx="4045782" cy="324422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Use of TVP sanctioning declined by more than 40 percent</a:t>
            </a:r>
            <a:br>
              <a:rPr lang="en-US" dirty="0" smtClean="0"/>
            </a:br>
            <a:r>
              <a:rPr lang="en-US" dirty="0" smtClean="0"/>
              <a:t>from FY2013 to FY2015</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25</a:t>
            </a:fld>
            <a:endParaRPr lang="en-US" dirty="0"/>
          </a:p>
        </p:txBody>
      </p:sp>
      <p:sp>
        <p:nvSpPr>
          <p:cNvPr id="10" name="Rectangle 9"/>
          <p:cNvSpPr/>
          <p:nvPr/>
        </p:nvSpPr>
        <p:spPr>
          <a:xfrm>
            <a:off x="1124920" y="1175534"/>
            <a:ext cx="2934268" cy="307777"/>
          </a:xfrm>
          <a:prstGeom prst="rect">
            <a:avLst/>
          </a:prstGeom>
        </p:spPr>
        <p:txBody>
          <a:bodyPr wrap="square">
            <a:spAutoFit/>
          </a:bodyPr>
          <a:lstStyle/>
          <a:p>
            <a:pPr algn="ctr"/>
            <a:r>
              <a:rPr lang="en-US" sz="1400" b="1" dirty="0" smtClean="0">
                <a:solidFill>
                  <a:schemeClr val="bg2">
                    <a:lumMod val="50000"/>
                  </a:schemeClr>
                </a:solidFill>
              </a:rPr>
              <a:t>TVP Admissions, FY2009-2015</a:t>
            </a:r>
            <a:endParaRPr lang="en-US" sz="1400" b="1" dirty="0">
              <a:solidFill>
                <a:schemeClr val="bg2">
                  <a:lumMod val="50000"/>
                </a:schemeClr>
              </a:solidFill>
            </a:endParaRPr>
          </a:p>
        </p:txBody>
      </p:sp>
      <p:cxnSp>
        <p:nvCxnSpPr>
          <p:cNvPr id="12" name="Straight Arrow Connector 11"/>
          <p:cNvCxnSpPr/>
          <p:nvPr/>
        </p:nvCxnSpPr>
        <p:spPr>
          <a:xfrm>
            <a:off x="3360894" y="1705970"/>
            <a:ext cx="532262" cy="682388"/>
          </a:xfrm>
          <a:prstGeom prst="straightConnector1">
            <a:avLst/>
          </a:prstGeom>
          <a:ln w="19050">
            <a:solidFill>
              <a:srgbClr val="FF0000"/>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562557" y="1606143"/>
            <a:ext cx="900752" cy="523220"/>
          </a:xfrm>
          <a:prstGeom prst="rect">
            <a:avLst/>
          </a:prstGeom>
          <a:noFill/>
        </p:spPr>
        <p:txBody>
          <a:bodyPr wrap="square" rtlCol="0">
            <a:spAutoFit/>
          </a:bodyPr>
          <a:lstStyle/>
          <a:p>
            <a:r>
              <a:rPr lang="en-US" sz="1400" b="1" i="1" dirty="0" smtClean="0">
                <a:solidFill>
                  <a:srgbClr val="FF0000"/>
                </a:solidFill>
              </a:rPr>
              <a:t>43% decline</a:t>
            </a:r>
            <a:endParaRPr lang="en-US" sz="1400" b="1" i="1" dirty="0">
              <a:solidFill>
                <a:srgbClr val="FF0000"/>
              </a:solidFill>
            </a:endParaRPr>
          </a:p>
        </p:txBody>
      </p:sp>
      <p:sp>
        <p:nvSpPr>
          <p:cNvPr id="14" name="TextBox 13"/>
          <p:cNvSpPr txBox="1"/>
          <p:nvPr/>
        </p:nvSpPr>
        <p:spPr>
          <a:xfrm>
            <a:off x="334931" y="4885903"/>
            <a:ext cx="8351870" cy="1077218"/>
          </a:xfrm>
          <a:prstGeom prst="rect">
            <a:avLst/>
          </a:prstGeom>
          <a:solidFill>
            <a:schemeClr val="bg2"/>
          </a:solidFill>
        </p:spPr>
        <p:txBody>
          <a:bodyPr wrap="square" rtlCol="0">
            <a:spAutoFit/>
          </a:bodyPr>
          <a:lstStyle/>
          <a:p>
            <a:r>
              <a:rPr lang="en-US" sz="1600" dirty="0" smtClean="0"/>
              <a:t>Decline in use of TVPs occurred at same time as increase in parole violators sent to prison.</a:t>
            </a:r>
          </a:p>
          <a:p>
            <a:pPr marL="511175" indent="-285750">
              <a:buFont typeface="Wingdings" panose="05000000000000000000" pitchFamily="2" charset="2"/>
              <a:buChar char="§"/>
            </a:pPr>
            <a:r>
              <a:rPr lang="en-US" sz="1600" dirty="0" smtClean="0"/>
              <a:t>Policy change in 2013 excluded parole violators with a new felony charge and also limited to no more than two opportunities.</a:t>
            </a:r>
            <a:endParaRPr lang="en-US" sz="1600" dirty="0"/>
          </a:p>
        </p:txBody>
      </p:sp>
      <p:sp>
        <p:nvSpPr>
          <p:cNvPr id="15"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TVP Admission </a:t>
            </a:r>
            <a:r>
              <a:rPr lang="en-US" dirty="0" smtClean="0">
                <a:solidFill>
                  <a:schemeClr val="tx1"/>
                </a:solidFill>
              </a:rPr>
              <a:t>Data</a:t>
            </a:r>
            <a:endParaRPr lang="en-US" dirty="0">
              <a:solidFill>
                <a:schemeClr val="tx1"/>
              </a:solidFill>
            </a:endParaRPr>
          </a:p>
        </p:txBody>
      </p:sp>
      <p:sp>
        <p:nvSpPr>
          <p:cNvPr id="3" name="TextBox 2"/>
          <p:cNvSpPr txBox="1"/>
          <p:nvPr/>
        </p:nvSpPr>
        <p:spPr>
          <a:xfrm>
            <a:off x="5118619" y="1175534"/>
            <a:ext cx="3657246" cy="2862322"/>
          </a:xfrm>
          <a:prstGeom prst="rect">
            <a:avLst/>
          </a:prstGeom>
          <a:noFill/>
        </p:spPr>
        <p:txBody>
          <a:bodyPr wrap="square" rtlCol="0">
            <a:spAutoFit/>
          </a:bodyPr>
          <a:lstStyle/>
          <a:p>
            <a:r>
              <a:rPr lang="en-US" i="1" dirty="0" smtClean="0"/>
              <a:t>TVP centers are intermediate sanctioning facilities for parole violators.</a:t>
            </a:r>
          </a:p>
          <a:p>
            <a:endParaRPr lang="en-US" i="1" dirty="0"/>
          </a:p>
          <a:p>
            <a:r>
              <a:rPr lang="en-US" i="1" dirty="0" smtClean="0"/>
              <a:t>In addition to being an option for the Parole Board, parole officers can also directly petition to have their parole client placed into a TVP center when sanctioning a parole violator.</a:t>
            </a:r>
            <a:endParaRPr lang="en-US" i="1" dirty="0"/>
          </a:p>
        </p:txBody>
      </p:sp>
    </p:spTree>
    <p:extLst>
      <p:ext uri="{BB962C8B-B14F-4D97-AF65-F5344CB8AC3E}">
        <p14:creationId xmlns:p14="http://schemas.microsoft.com/office/powerpoint/2010/main" xmlns="" val="946448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Arkansas’s TVPs perform similarly to prison in terms of recidivism, but they’re less costly and present better opportunity to reduce recidivism</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26</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998033002"/>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175"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TVP Release Data, ADC Release Data, ACIC Arrest Data, </a:t>
            </a:r>
            <a:r>
              <a:rPr lang="en-US" b="1" dirty="0">
                <a:solidFill>
                  <a:schemeClr val="tx1"/>
                </a:solidFill>
              </a:rPr>
              <a:t>ACC Cost Per Day </a:t>
            </a:r>
            <a:r>
              <a:rPr lang="en-US" b="1" dirty="0" smtClean="0">
                <a:solidFill>
                  <a:schemeClr val="tx1"/>
                </a:solidFill>
              </a:rPr>
              <a:t>Estimate</a:t>
            </a:r>
            <a:endParaRPr lang="en-US" b="1" dirty="0">
              <a:solidFill>
                <a:schemeClr val="tx1"/>
              </a:solidFill>
            </a:endParaRPr>
          </a:p>
        </p:txBody>
      </p:sp>
      <p:graphicFrame>
        <p:nvGraphicFramePr>
          <p:cNvPr id="176" name="Content Placeholder 5"/>
          <p:cNvGraphicFramePr>
            <a:graphicFrameLocks noGrp="1"/>
          </p:cNvGraphicFramePr>
          <p:nvPr>
            <p:ph idx="1"/>
            <p:extLst>
              <p:ext uri="{D42A27DB-BD31-4B8C-83A1-F6EECF244321}">
                <p14:modId xmlns:p14="http://schemas.microsoft.com/office/powerpoint/2010/main" xmlns="" val="2373943115"/>
              </p:ext>
            </p:extLst>
          </p:nvPr>
        </p:nvGraphicFramePr>
        <p:xfrm>
          <a:off x="155222" y="1918877"/>
          <a:ext cx="4963397" cy="3262610"/>
        </p:xfrm>
        <a:graphic>
          <a:graphicData uri="http://schemas.openxmlformats.org/drawingml/2006/chart">
            <c:chart xmlns:c="http://schemas.openxmlformats.org/drawingml/2006/chart" xmlns:r="http://schemas.openxmlformats.org/officeDocument/2006/relationships" r:id="rId4"/>
          </a:graphicData>
        </a:graphic>
      </p:graphicFrame>
      <p:sp>
        <p:nvSpPr>
          <p:cNvPr id="179" name="TextBox 178"/>
          <p:cNvSpPr txBox="1"/>
          <p:nvPr/>
        </p:nvSpPr>
        <p:spPr>
          <a:xfrm>
            <a:off x="73334" y="1363586"/>
            <a:ext cx="6832432" cy="523220"/>
          </a:xfrm>
          <a:prstGeom prst="rect">
            <a:avLst/>
          </a:prstGeom>
          <a:noFill/>
        </p:spPr>
        <p:txBody>
          <a:bodyPr wrap="square" rtlCol="0">
            <a:spAutoFit/>
          </a:bodyPr>
          <a:lstStyle/>
          <a:p>
            <a:r>
              <a:rPr lang="en-US" sz="1400" b="1" dirty="0" smtClean="0">
                <a:solidFill>
                  <a:schemeClr val="bg2">
                    <a:lumMod val="50000"/>
                  </a:schemeClr>
                </a:solidFill>
              </a:rPr>
              <a:t>One-Year Rearrest Rates for Parole Violators Released from Prison Compared </a:t>
            </a:r>
            <a:r>
              <a:rPr lang="en-US" sz="1400" b="1" dirty="0">
                <a:solidFill>
                  <a:schemeClr val="bg2">
                    <a:lumMod val="50000"/>
                  </a:schemeClr>
                </a:solidFill>
              </a:rPr>
              <a:t>to Parole Violators Released from </a:t>
            </a:r>
            <a:r>
              <a:rPr lang="en-US" sz="1400" b="1" dirty="0" smtClean="0">
                <a:solidFill>
                  <a:schemeClr val="bg2">
                    <a:lumMod val="50000"/>
                  </a:schemeClr>
                </a:solidFill>
              </a:rPr>
              <a:t>TVP Centers, FY2009 and FY2014</a:t>
            </a:r>
          </a:p>
        </p:txBody>
      </p:sp>
      <p:sp>
        <p:nvSpPr>
          <p:cNvPr id="3" name="TextBox 2"/>
          <p:cNvSpPr txBox="1"/>
          <p:nvPr/>
        </p:nvSpPr>
        <p:spPr>
          <a:xfrm>
            <a:off x="5468113" y="2068554"/>
            <a:ext cx="3218688" cy="3739485"/>
          </a:xfrm>
          <a:prstGeom prst="rect">
            <a:avLst/>
          </a:prstGeom>
          <a:noFill/>
        </p:spPr>
        <p:txBody>
          <a:bodyPr wrap="square" rtlCol="0">
            <a:spAutoFit/>
          </a:bodyPr>
          <a:lstStyle/>
          <a:p>
            <a:pPr marL="341313" indent="-341313">
              <a:spcAft>
                <a:spcPts val="1200"/>
              </a:spcAft>
              <a:buFont typeface="Wingdings" panose="05000000000000000000" pitchFamily="2" charset="2"/>
              <a:buChar char="q"/>
            </a:pPr>
            <a:r>
              <a:rPr lang="en-US" dirty="0" smtClean="0"/>
              <a:t>Similar costs per day:</a:t>
            </a:r>
          </a:p>
          <a:p>
            <a:pPr marL="633413" indent="-292100">
              <a:spcAft>
                <a:spcPts val="600"/>
              </a:spcAft>
              <a:buFont typeface="Arial" panose="020B0604020202020204" pitchFamily="34" charset="0"/>
              <a:buChar char="–"/>
            </a:pPr>
            <a:r>
              <a:rPr lang="en-US" dirty="0" smtClean="0"/>
              <a:t>TVP ~ $60</a:t>
            </a:r>
          </a:p>
          <a:p>
            <a:pPr marL="633413" indent="-292100">
              <a:buFont typeface="Arial" panose="020B0604020202020204" pitchFamily="34" charset="0"/>
              <a:buChar char="–"/>
            </a:pPr>
            <a:r>
              <a:rPr lang="en-US" dirty="0" smtClean="0"/>
              <a:t>ADC ~ $62</a:t>
            </a:r>
          </a:p>
          <a:p>
            <a:pPr marL="341313" indent="-341313">
              <a:spcBef>
                <a:spcPts val="1800"/>
              </a:spcBef>
              <a:spcAft>
                <a:spcPts val="1200"/>
              </a:spcAft>
              <a:buFont typeface="Wingdings" panose="05000000000000000000" pitchFamily="2" charset="2"/>
              <a:buChar char="q"/>
            </a:pPr>
            <a:r>
              <a:rPr lang="en-US" dirty="0" smtClean="0"/>
              <a:t>Different lengths of stay:</a:t>
            </a:r>
          </a:p>
          <a:p>
            <a:pPr marL="633413" indent="-292100">
              <a:spcAft>
                <a:spcPts val="600"/>
              </a:spcAft>
              <a:buFont typeface="Arial" panose="020B0604020202020204" pitchFamily="34" charset="0"/>
              <a:buChar char="–"/>
            </a:pPr>
            <a:r>
              <a:rPr lang="en-US" dirty="0" smtClean="0"/>
              <a:t>TVP ~ 3-4 months</a:t>
            </a:r>
          </a:p>
          <a:p>
            <a:pPr marL="633413" indent="-292100">
              <a:buFont typeface="Arial" panose="020B0604020202020204" pitchFamily="34" charset="0"/>
              <a:buChar char="–"/>
            </a:pPr>
            <a:r>
              <a:rPr lang="en-US" dirty="0" smtClean="0"/>
              <a:t>ADC ~ 12 months</a:t>
            </a:r>
          </a:p>
          <a:p>
            <a:pPr marL="341313" indent="-341313">
              <a:spcBef>
                <a:spcPts val="1800"/>
              </a:spcBef>
              <a:spcAft>
                <a:spcPts val="1200"/>
              </a:spcAft>
              <a:buFont typeface="Wingdings" panose="05000000000000000000" pitchFamily="2" charset="2"/>
              <a:buChar char="q"/>
            </a:pPr>
            <a:r>
              <a:rPr lang="en-US" dirty="0"/>
              <a:t>Different </a:t>
            </a:r>
            <a:r>
              <a:rPr lang="en-US" dirty="0" smtClean="0"/>
              <a:t>costs to state:</a:t>
            </a:r>
            <a:endParaRPr lang="en-US" dirty="0"/>
          </a:p>
          <a:p>
            <a:pPr marL="633413" indent="-292100">
              <a:spcAft>
                <a:spcPts val="600"/>
              </a:spcAft>
              <a:buFont typeface="Arial" panose="020B0604020202020204" pitchFamily="34" charset="0"/>
              <a:buChar char="–"/>
            </a:pPr>
            <a:r>
              <a:rPr lang="en-US" dirty="0"/>
              <a:t>TVP ~ </a:t>
            </a:r>
            <a:r>
              <a:rPr lang="en-US" dirty="0" smtClean="0"/>
              <a:t>$7,200/person</a:t>
            </a:r>
            <a:endParaRPr lang="en-US" dirty="0"/>
          </a:p>
          <a:p>
            <a:pPr marL="633413" indent="-292100">
              <a:buFont typeface="Arial" panose="020B0604020202020204" pitchFamily="34" charset="0"/>
              <a:buChar char="–"/>
            </a:pPr>
            <a:r>
              <a:rPr lang="en-US" dirty="0"/>
              <a:t>ADC ~ </a:t>
            </a:r>
            <a:r>
              <a:rPr lang="en-US" dirty="0" smtClean="0"/>
              <a:t>$22,630/person</a:t>
            </a:r>
            <a:endParaRPr lang="en-US" dirty="0"/>
          </a:p>
        </p:txBody>
      </p:sp>
    </p:spTree>
    <p:extLst>
      <p:ext uri="{BB962C8B-B14F-4D97-AF65-F5344CB8AC3E}">
        <p14:creationId xmlns:p14="http://schemas.microsoft.com/office/powerpoint/2010/main" xmlns="" val="3808543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5226" y="274642"/>
            <a:ext cx="8954705" cy="685829"/>
          </a:xfrm>
        </p:spPr>
        <p:txBody>
          <a:bodyPr>
            <a:noAutofit/>
          </a:bodyPr>
          <a:lstStyle/>
          <a:p>
            <a:r>
              <a:rPr lang="en-US" dirty="0" smtClean="0"/>
              <a:t>In recent years, many states have implemented short, swift and certain sanctioning policies for technical violators</a:t>
            </a:r>
            <a:endParaRPr lang="en-US" dirty="0"/>
          </a:p>
        </p:txBody>
      </p:sp>
      <p:sp>
        <p:nvSpPr>
          <p:cNvPr id="2" name="Slide Number Placeholder 1"/>
          <p:cNvSpPr>
            <a:spLocks noGrp="1"/>
          </p:cNvSpPr>
          <p:nvPr>
            <p:ph type="sldNum" sz="quarter" idx="12"/>
          </p:nvPr>
        </p:nvSpPr>
        <p:spPr/>
        <p:txBody>
          <a:bodyPr/>
          <a:lstStyle/>
          <a:p>
            <a:r>
              <a:rPr lang="en-US" dirty="0" smtClean="0">
                <a:latin typeface="Calibri"/>
                <a:cs typeface="Calibri"/>
              </a:rPr>
              <a:t>  Council of State Governments Justice Center | </a:t>
            </a:r>
            <a:fld id="{054FADC0-F0D0-6246-B4F3-F9D77D690E2E}" type="slidenum">
              <a:rPr lang="en-US" smtClean="0">
                <a:latin typeface="Calibri"/>
                <a:cs typeface="Calibri"/>
              </a:rPr>
              <a:pPr/>
              <a:t>27</a:t>
            </a:fld>
            <a:endParaRPr lang="en-US" dirty="0">
              <a:latin typeface="Calibri"/>
              <a:cs typeface="Calibri"/>
            </a:endParaRPr>
          </a:p>
        </p:txBody>
      </p:sp>
      <p:sp>
        <p:nvSpPr>
          <p:cNvPr id="29" name="Rectangle 28"/>
          <p:cNvSpPr/>
          <p:nvPr/>
        </p:nvSpPr>
        <p:spPr>
          <a:xfrm>
            <a:off x="9463639"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30" name="Group 29"/>
          <p:cNvGrpSpPr/>
          <p:nvPr/>
        </p:nvGrpSpPr>
        <p:grpSpPr>
          <a:xfrm>
            <a:off x="9654793" y="1471891"/>
            <a:ext cx="1367659" cy="2020752"/>
            <a:chOff x="9448420" y="2179863"/>
            <a:chExt cx="1367659" cy="2020752"/>
          </a:xfrm>
        </p:grpSpPr>
        <p:pic>
          <p:nvPicPr>
            <p:cNvPr id="31" name="Picture 30"/>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32" name="Rectangle 31"/>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33" name="Table 32"/>
          <p:cNvGraphicFramePr>
            <a:graphicFrameLocks noGrp="1"/>
          </p:cNvGraphicFramePr>
          <p:nvPr>
            <p:extLst>
              <p:ext uri="{D42A27DB-BD31-4B8C-83A1-F6EECF244321}">
                <p14:modId xmlns:p14="http://schemas.microsoft.com/office/powerpoint/2010/main" xmlns="" val="2355888930"/>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34" name="Rectangle 33"/>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7" name="Rectangle 36"/>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9" name="Rectangle 38"/>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0" name="Rectangle 39"/>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1" name="Rectangle 40"/>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2" name="Rectangle 41"/>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Rectangle 46"/>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8" name="Rectangle 47"/>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9" name="TextBox 48"/>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50" name="Rectangle 49"/>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51" name="Rectangle 50"/>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52" name="Rectangle 51"/>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56" name="Rectangle 55"/>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57" name="Rectangle 56"/>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59" name="Rectangle 58"/>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60" name="Rectangle 59"/>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61" name="Rectangle 60"/>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65" name="Rectangle 64"/>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68" name="Rectangle 67"/>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0" name="Rectangle 69"/>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1" name="Rectangle 70"/>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5" name="Rectangle 74"/>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7" name="Rectangle 76"/>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8" name="Rectangle 77"/>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9" name="Oval 78"/>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TextBox 80"/>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82" name="Oval 81"/>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Oval 83"/>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5" name="Oval 84"/>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Oval 85"/>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Oval 86"/>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Oval 87"/>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Oval 88"/>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Oval 89"/>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Oval 90"/>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Oval 91"/>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Oval 92"/>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Oval 93"/>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Oval 94"/>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Oval 96"/>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Oval 97"/>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Oval 100"/>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Oval 101"/>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Oval 102"/>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Oval 103"/>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Oval 106"/>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Oval 107"/>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Oval 108"/>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0" name="Oval 109"/>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1" name="Oval 110"/>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2" name="Oval 111"/>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3" name="Oval 112"/>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4" name="Oval 113"/>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5" name="Oval 114"/>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6" name="Oval 115"/>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7" name="Right Arrow 116"/>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8" name="Right Arrow 117"/>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9" name="Right Arrow 118"/>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0" name="Right Arrow 119"/>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1" name="TextBox 120"/>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122" name="Right Arrow 121"/>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3" name="Right Arrow 122"/>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24" name="Right Arrow 123"/>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5" name="Right Arrow 124"/>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6" name="Right Arrow 125"/>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7" name="Right Arrow 126"/>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8" name="Right Arrow 127"/>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9" name="Right Arrow 128"/>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0" name="Right Arrow 129"/>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1" name="Right Arrow 130"/>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2" name="Right Arrow 131"/>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3" name="Right Arrow 132"/>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4" name="Right Arrow 133"/>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5" name="Right Arrow 134"/>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6" name="Right Arrow 135"/>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7" name="Right Arrow 136"/>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8" name="Right Arrow 137"/>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39" name="Right Arrow 138"/>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0" name="Right Arrow 139"/>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1" name="Right Arrow 140"/>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2" name="Right Arrow 141"/>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3" name="Right Arrow 142"/>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4" name="Right Arrow 143"/>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5" name="Right Arrow 144"/>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6" name="Right Arrow 145"/>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7" name="Right Arrow 146"/>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8" name="Rectangle 147"/>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5" name="TextBox 4"/>
          <p:cNvSpPr txBox="1"/>
          <p:nvPr/>
        </p:nvSpPr>
        <p:spPr>
          <a:xfrm>
            <a:off x="412044" y="6065158"/>
            <a:ext cx="8139289" cy="461665"/>
          </a:xfrm>
          <a:prstGeom prst="rect">
            <a:avLst/>
          </a:prstGeom>
          <a:noFill/>
        </p:spPr>
        <p:txBody>
          <a:bodyPr wrap="square" rtlCol="0">
            <a:spAutoFit/>
          </a:bodyPr>
          <a:lstStyle/>
          <a:p>
            <a:r>
              <a:rPr lang="en-US" sz="800" i="1" dirty="0" smtClean="0">
                <a:solidFill>
                  <a:schemeClr val="tx1">
                    <a:lumMod val="65000"/>
                    <a:lumOff val="35000"/>
                  </a:schemeClr>
                </a:solidFill>
                <a:latin typeface="Arial"/>
                <a:cs typeface="Arial"/>
              </a:rPr>
              <a:t>Sources: “</a:t>
            </a:r>
            <a:r>
              <a:rPr lang="en-US" sz="800" i="1" dirty="0">
                <a:solidFill>
                  <a:schemeClr val="tx1">
                    <a:lumMod val="65000"/>
                    <a:lumOff val="35000"/>
                  </a:schemeClr>
                </a:solidFill>
                <a:latin typeface="Arial"/>
                <a:cs typeface="Arial"/>
              </a:rPr>
              <a:t>Evaluation of Washington State Department of Corrections (WADOC) Swift and Certain (SAC) Policy Process, Outcome and Cost-Benefit </a:t>
            </a:r>
            <a:r>
              <a:rPr lang="en-US" sz="800" i="1" dirty="0" smtClean="0">
                <a:solidFill>
                  <a:schemeClr val="tx1">
                    <a:lumMod val="65000"/>
                    <a:lumOff val="35000"/>
                  </a:schemeClr>
                </a:solidFill>
                <a:latin typeface="Arial"/>
                <a:cs typeface="Arial"/>
              </a:rPr>
              <a:t>Evaluation”, Washington State University, “</a:t>
            </a:r>
            <a:r>
              <a:rPr lang="en-US" sz="800" i="1" dirty="0">
                <a:solidFill>
                  <a:schemeClr val="tx1">
                    <a:lumMod val="65000"/>
                    <a:lumOff val="35000"/>
                  </a:schemeClr>
                </a:solidFill>
                <a:latin typeface="Arial"/>
                <a:cs typeface="Arial"/>
              </a:rPr>
              <a:t>Reducing Incarceration for Technical Violations in Louisiana: Evaluation of Revocation Cap Shows Cost Savings, Less </a:t>
            </a:r>
            <a:r>
              <a:rPr lang="en-US" sz="800" i="1" dirty="0" smtClean="0">
                <a:solidFill>
                  <a:schemeClr val="tx1">
                    <a:lumMod val="65000"/>
                    <a:lumOff val="35000"/>
                  </a:schemeClr>
                </a:solidFill>
                <a:latin typeface="Arial"/>
                <a:cs typeface="Arial"/>
              </a:rPr>
              <a:t>Crime”, Pew Charitable Trusts; “Justice Reinvestment in North Carolina: Three Years Later”, Council of State Governments Justice Center.  </a:t>
            </a:r>
            <a:endParaRPr lang="en-US" sz="800" i="1" dirty="0">
              <a:solidFill>
                <a:schemeClr val="tx1">
                  <a:lumMod val="65000"/>
                  <a:lumOff val="35000"/>
                </a:schemeClr>
              </a:solidFill>
              <a:latin typeface="Arial"/>
              <a:cs typeface="Arial"/>
            </a:endParaRPr>
          </a:p>
        </p:txBody>
      </p:sp>
      <p:sp>
        <p:nvSpPr>
          <p:cNvPr id="161" name="Rectangle 160"/>
          <p:cNvSpPr/>
          <p:nvPr/>
        </p:nvSpPr>
        <p:spPr>
          <a:xfrm>
            <a:off x="457764" y="1166630"/>
            <a:ext cx="2585156" cy="420624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58" name="Rectangle 157"/>
          <p:cNvSpPr/>
          <p:nvPr/>
        </p:nvSpPr>
        <p:spPr>
          <a:xfrm>
            <a:off x="3277883" y="1166630"/>
            <a:ext cx="2585156" cy="420624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56" name="Rectangle 155"/>
          <p:cNvSpPr/>
          <p:nvPr/>
        </p:nvSpPr>
        <p:spPr>
          <a:xfrm>
            <a:off x="6088098" y="1166630"/>
            <a:ext cx="2585156" cy="420624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57" name="Rectangle 156"/>
          <p:cNvSpPr/>
          <p:nvPr/>
        </p:nvSpPr>
        <p:spPr>
          <a:xfrm>
            <a:off x="457764" y="1166630"/>
            <a:ext cx="2585156" cy="3426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rPr>
              <a:t>Louisiana</a:t>
            </a:r>
            <a:endParaRPr lang="en-US" sz="1400" b="1" dirty="0">
              <a:solidFill>
                <a:srgbClr val="FFFFFF"/>
              </a:solidFill>
            </a:endParaRPr>
          </a:p>
        </p:txBody>
      </p:sp>
      <p:sp>
        <p:nvSpPr>
          <p:cNvPr id="159" name="Rectangle 158"/>
          <p:cNvSpPr/>
          <p:nvPr/>
        </p:nvSpPr>
        <p:spPr>
          <a:xfrm>
            <a:off x="3277883" y="1166630"/>
            <a:ext cx="2585156" cy="3426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rPr>
              <a:t>Washington</a:t>
            </a:r>
            <a:endParaRPr lang="en-US" sz="1400" b="1" dirty="0">
              <a:solidFill>
                <a:srgbClr val="FFFFFF"/>
              </a:solidFill>
            </a:endParaRPr>
          </a:p>
        </p:txBody>
      </p:sp>
      <p:sp>
        <p:nvSpPr>
          <p:cNvPr id="154" name="Rectangle 153"/>
          <p:cNvSpPr/>
          <p:nvPr/>
        </p:nvSpPr>
        <p:spPr>
          <a:xfrm>
            <a:off x="6088098" y="1166630"/>
            <a:ext cx="2585156" cy="3426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rPr>
              <a:t>North Carolina</a:t>
            </a:r>
            <a:endParaRPr lang="en-US" sz="1400" b="1" dirty="0">
              <a:solidFill>
                <a:srgbClr val="FFFFFF"/>
              </a:solidFill>
            </a:endParaRPr>
          </a:p>
        </p:txBody>
      </p:sp>
      <p:sp>
        <p:nvSpPr>
          <p:cNvPr id="164" name="North_Carolina"/>
          <p:cNvSpPr>
            <a:spLocks noChangeAspect="1"/>
          </p:cNvSpPr>
          <p:nvPr/>
        </p:nvSpPr>
        <p:spPr bwMode="auto">
          <a:xfrm>
            <a:off x="6449915" y="1718309"/>
            <a:ext cx="1861522" cy="681278"/>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rgbClr val="376092"/>
          </a:solidFill>
          <a:ln w="9525">
            <a:solidFill>
              <a:srgbClr val="376092"/>
            </a:solidFill>
            <a:prstDash val="solid"/>
            <a:round/>
            <a:headEnd/>
            <a:tailEnd/>
          </a:ln>
        </p:spPr>
      </p:sp>
      <p:sp>
        <p:nvSpPr>
          <p:cNvPr id="173" name="Louisiana"/>
          <p:cNvSpPr>
            <a:spLocks/>
          </p:cNvSpPr>
          <p:nvPr/>
        </p:nvSpPr>
        <p:spPr bwMode="auto">
          <a:xfrm>
            <a:off x="1286793" y="1664654"/>
            <a:ext cx="927099" cy="788589"/>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accent1">
              <a:lumMod val="75000"/>
            </a:schemeClr>
          </a:solidFill>
          <a:ln w="9525">
            <a:solidFill>
              <a:schemeClr val="accent1">
                <a:lumMod val="75000"/>
              </a:schemeClr>
            </a:solidFill>
            <a:prstDash val="solid"/>
            <a:round/>
            <a:headEnd/>
            <a:tailEnd/>
          </a:ln>
        </p:spPr>
      </p:sp>
      <p:sp>
        <p:nvSpPr>
          <p:cNvPr id="174" name="Washington"/>
          <p:cNvSpPr>
            <a:spLocks/>
          </p:cNvSpPr>
          <p:nvPr/>
        </p:nvSpPr>
        <p:spPr bwMode="auto">
          <a:xfrm>
            <a:off x="3983972" y="1668453"/>
            <a:ext cx="1172978" cy="780990"/>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rgbClr val="376092"/>
          </a:solidFill>
          <a:ln w="9525">
            <a:solidFill>
              <a:srgbClr val="376092"/>
            </a:solidFill>
            <a:prstDash val="solid"/>
            <a:round/>
            <a:headEnd/>
            <a:tailEnd/>
          </a:ln>
        </p:spPr>
      </p:sp>
      <p:sp>
        <p:nvSpPr>
          <p:cNvPr id="8" name="TextBox 7"/>
          <p:cNvSpPr txBox="1"/>
          <p:nvPr/>
        </p:nvSpPr>
        <p:spPr>
          <a:xfrm>
            <a:off x="457764" y="2559194"/>
            <a:ext cx="2585156" cy="2554545"/>
          </a:xfrm>
          <a:prstGeom prst="rect">
            <a:avLst/>
          </a:prstGeom>
          <a:noFill/>
        </p:spPr>
        <p:txBody>
          <a:bodyPr wrap="square" rtlCol="0">
            <a:spAutoFit/>
          </a:bodyPr>
          <a:lstStyle/>
          <a:p>
            <a:pPr algn="ctr"/>
            <a:r>
              <a:rPr lang="en-US" sz="1600" dirty="0"/>
              <a:t>In 2007, Louisiana </a:t>
            </a:r>
            <a:r>
              <a:rPr lang="en-US" sz="1600" dirty="0" smtClean="0"/>
              <a:t>unanimously </a:t>
            </a:r>
            <a:r>
              <a:rPr lang="en-US" sz="1600" dirty="0"/>
              <a:t>approved legislation that set a </a:t>
            </a:r>
            <a:r>
              <a:rPr lang="en-US" sz="1600" b="1" dirty="0"/>
              <a:t>90-day limit </a:t>
            </a:r>
            <a:r>
              <a:rPr lang="en-US" sz="1600" dirty="0"/>
              <a:t>on the incarceration </a:t>
            </a:r>
            <a:r>
              <a:rPr lang="en-US" sz="1600" dirty="0" smtClean="0"/>
              <a:t>of </a:t>
            </a:r>
            <a:r>
              <a:rPr lang="en-US" sz="1600" dirty="0"/>
              <a:t>those whose probation or parole has been </a:t>
            </a:r>
            <a:r>
              <a:rPr lang="en-US" sz="1600" b="1" dirty="0"/>
              <a:t>revoked for the first time for violating the rules of their community supervision. </a:t>
            </a:r>
          </a:p>
        </p:txBody>
      </p:sp>
      <p:sp>
        <p:nvSpPr>
          <p:cNvPr id="11" name="Rectangle 10"/>
          <p:cNvSpPr/>
          <p:nvPr/>
        </p:nvSpPr>
        <p:spPr>
          <a:xfrm>
            <a:off x="3281411" y="2559194"/>
            <a:ext cx="2578100" cy="2800766"/>
          </a:xfrm>
          <a:prstGeom prst="rect">
            <a:avLst/>
          </a:prstGeom>
        </p:spPr>
        <p:txBody>
          <a:bodyPr wrap="square">
            <a:spAutoFit/>
          </a:bodyPr>
          <a:lstStyle/>
          <a:p>
            <a:pPr algn="ctr"/>
            <a:r>
              <a:rPr lang="en-US" sz="1600" dirty="0"/>
              <a:t>In 2012, Washington implemented a swift and certain (SAC) policy that </a:t>
            </a:r>
            <a:r>
              <a:rPr lang="en-US" sz="1600" b="1" dirty="0"/>
              <a:t>uses short periods of incarceration for sanctioning violations of conditions</a:t>
            </a:r>
            <a:r>
              <a:rPr lang="en-US" sz="1600" dirty="0"/>
              <a:t>. The policy calls for “high level” supervision violations to be sanctioned with up to </a:t>
            </a:r>
            <a:r>
              <a:rPr lang="en-US" sz="1600" b="1" dirty="0"/>
              <a:t>30 days </a:t>
            </a:r>
            <a:r>
              <a:rPr lang="en-US" sz="1600" dirty="0"/>
              <a:t>of confinement. </a:t>
            </a:r>
          </a:p>
        </p:txBody>
      </p:sp>
      <p:sp>
        <p:nvSpPr>
          <p:cNvPr id="12" name="Rectangle 11"/>
          <p:cNvSpPr/>
          <p:nvPr/>
        </p:nvSpPr>
        <p:spPr>
          <a:xfrm>
            <a:off x="6088098" y="2559194"/>
            <a:ext cx="2575278" cy="2800766"/>
          </a:xfrm>
          <a:prstGeom prst="rect">
            <a:avLst/>
          </a:prstGeom>
        </p:spPr>
        <p:txBody>
          <a:bodyPr wrap="square">
            <a:spAutoFit/>
          </a:bodyPr>
          <a:lstStyle/>
          <a:p>
            <a:pPr algn="ctr"/>
            <a:r>
              <a:rPr lang="en-US" sz="1600" dirty="0"/>
              <a:t>North Carolina’s 2011 justice reinvestment legislation included policies </a:t>
            </a:r>
            <a:r>
              <a:rPr lang="en-US" sz="1600" b="1" dirty="0"/>
              <a:t>permitting swift and certain “quick dips” of </a:t>
            </a:r>
            <a:r>
              <a:rPr lang="en-US" sz="1600" b="1" dirty="0" smtClean="0"/>
              <a:t>2-3 day </a:t>
            </a:r>
            <a:r>
              <a:rPr lang="en-US" sz="1600" b="1" dirty="0"/>
              <a:t>jail sanctions and “dunks” of 90-day prison sanctions in response to violations of supervision conditions. </a:t>
            </a:r>
          </a:p>
        </p:txBody>
      </p:sp>
    </p:spTree>
    <p:extLst>
      <p:ext uri="{BB962C8B-B14F-4D97-AF65-F5344CB8AC3E}">
        <p14:creationId xmlns:p14="http://schemas.microsoft.com/office/powerpoint/2010/main" xmlns="" val="204772210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5226" y="274642"/>
            <a:ext cx="8954705" cy="685829"/>
          </a:xfrm>
        </p:spPr>
        <p:txBody>
          <a:bodyPr>
            <a:noAutofit/>
          </a:bodyPr>
          <a:lstStyle/>
          <a:p>
            <a:r>
              <a:rPr lang="en-US" dirty="0"/>
              <a:t>Those states are showing positive outcomes in terms of reductions in recidivism</a:t>
            </a:r>
          </a:p>
        </p:txBody>
      </p:sp>
      <p:sp>
        <p:nvSpPr>
          <p:cNvPr id="2" name="Slide Number Placeholder 1"/>
          <p:cNvSpPr>
            <a:spLocks noGrp="1"/>
          </p:cNvSpPr>
          <p:nvPr>
            <p:ph type="sldNum" sz="quarter" idx="12"/>
          </p:nvPr>
        </p:nvSpPr>
        <p:spPr/>
        <p:txBody>
          <a:bodyPr/>
          <a:lstStyle/>
          <a:p>
            <a:r>
              <a:rPr lang="en-US" dirty="0" smtClean="0">
                <a:latin typeface="Calibri"/>
                <a:cs typeface="Calibri"/>
              </a:rPr>
              <a:t>  Council of State Governments Justice Center | </a:t>
            </a:r>
            <a:fld id="{054FADC0-F0D0-6246-B4F3-F9D77D690E2E}" type="slidenum">
              <a:rPr lang="en-US" smtClean="0">
                <a:latin typeface="Calibri"/>
                <a:cs typeface="Calibri"/>
              </a:rPr>
              <a:pPr/>
              <a:t>28</a:t>
            </a:fld>
            <a:endParaRPr lang="en-US" dirty="0">
              <a:latin typeface="Calibri"/>
              <a:cs typeface="Calibri"/>
            </a:endParaRPr>
          </a:p>
        </p:txBody>
      </p:sp>
      <p:sp>
        <p:nvSpPr>
          <p:cNvPr id="29" name="Rectangle 28"/>
          <p:cNvSpPr/>
          <p:nvPr/>
        </p:nvSpPr>
        <p:spPr>
          <a:xfrm>
            <a:off x="9463639"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30" name="Group 29"/>
          <p:cNvGrpSpPr/>
          <p:nvPr/>
        </p:nvGrpSpPr>
        <p:grpSpPr>
          <a:xfrm>
            <a:off x="9654793" y="1471891"/>
            <a:ext cx="1367659" cy="2020752"/>
            <a:chOff x="9448420" y="2179863"/>
            <a:chExt cx="1367659" cy="2020752"/>
          </a:xfrm>
        </p:grpSpPr>
        <p:pic>
          <p:nvPicPr>
            <p:cNvPr id="31" name="Picture 30"/>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32" name="Rectangle 31"/>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33" name="Table 32"/>
          <p:cNvGraphicFramePr>
            <a:graphicFrameLocks noGrp="1"/>
          </p:cNvGraphicFramePr>
          <p:nvPr>
            <p:extLst>
              <p:ext uri="{D42A27DB-BD31-4B8C-83A1-F6EECF244321}">
                <p14:modId xmlns:p14="http://schemas.microsoft.com/office/powerpoint/2010/main" xmlns="" val="3485594734"/>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34" name="Rectangle 33"/>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7" name="Rectangle 36"/>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9" name="Rectangle 38"/>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0" name="Rectangle 39"/>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1" name="Rectangle 40"/>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2" name="Rectangle 41"/>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Rectangle 46"/>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8" name="Rectangle 47"/>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9" name="TextBox 48"/>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50" name="Rectangle 49"/>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51" name="Rectangle 50"/>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52" name="Rectangle 51"/>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56" name="Rectangle 55"/>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57" name="Rectangle 56"/>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59" name="Rectangle 58"/>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60" name="Rectangle 59"/>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61" name="Rectangle 60"/>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65" name="Rectangle 64"/>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68" name="Rectangle 67"/>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0" name="Rectangle 69"/>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1" name="Rectangle 70"/>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5" name="Rectangle 74"/>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7" name="Rectangle 76"/>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8" name="Rectangle 77"/>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79" name="Oval 78"/>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TextBox 80"/>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82" name="Oval 81"/>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Oval 83"/>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5" name="Oval 84"/>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Oval 85"/>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Oval 86"/>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Oval 87"/>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Oval 88"/>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Oval 89"/>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Oval 90"/>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Oval 91"/>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Oval 92"/>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Oval 93"/>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Oval 94"/>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Oval 96"/>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Oval 97"/>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Oval 100"/>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Oval 101"/>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Oval 102"/>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Oval 103"/>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Oval 106"/>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Oval 107"/>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Oval 108"/>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0" name="Oval 109"/>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1" name="Oval 110"/>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2" name="Oval 111"/>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3" name="Oval 112"/>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4" name="Oval 113"/>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5" name="Oval 114"/>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6" name="Oval 115"/>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7" name="Right Arrow 116"/>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8" name="Right Arrow 117"/>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19" name="Right Arrow 118"/>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0" name="Right Arrow 119"/>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1" name="TextBox 120"/>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122" name="Right Arrow 121"/>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3" name="Right Arrow 122"/>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24" name="Right Arrow 123"/>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5" name="Right Arrow 124"/>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6" name="Right Arrow 125"/>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7" name="Right Arrow 126"/>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8" name="Right Arrow 127"/>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9" name="Right Arrow 128"/>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0" name="Right Arrow 129"/>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1" name="Right Arrow 130"/>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2" name="Right Arrow 131"/>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3" name="Right Arrow 132"/>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4" name="Right Arrow 133"/>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5" name="Right Arrow 134"/>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6" name="Right Arrow 135"/>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7" name="Right Arrow 136"/>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8" name="Right Arrow 137"/>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39" name="Right Arrow 138"/>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0" name="Right Arrow 139"/>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1" name="Right Arrow 140"/>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2" name="Right Arrow 141"/>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3" name="Right Arrow 142"/>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4" name="Right Arrow 143"/>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5" name="Right Arrow 144"/>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6" name="Right Arrow 145"/>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7" name="Right Arrow 146"/>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48" name="Rectangle 147"/>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5" name="TextBox 4"/>
          <p:cNvSpPr txBox="1"/>
          <p:nvPr/>
        </p:nvSpPr>
        <p:spPr>
          <a:xfrm>
            <a:off x="412044" y="6065158"/>
            <a:ext cx="8139289" cy="461665"/>
          </a:xfrm>
          <a:prstGeom prst="rect">
            <a:avLst/>
          </a:prstGeom>
          <a:noFill/>
        </p:spPr>
        <p:txBody>
          <a:bodyPr wrap="square" rtlCol="0">
            <a:spAutoFit/>
          </a:bodyPr>
          <a:lstStyle/>
          <a:p>
            <a:r>
              <a:rPr lang="en-US" sz="800" i="1" dirty="0" smtClean="0">
                <a:solidFill>
                  <a:schemeClr val="tx1">
                    <a:lumMod val="65000"/>
                    <a:lumOff val="35000"/>
                  </a:schemeClr>
                </a:solidFill>
                <a:latin typeface="Arial"/>
                <a:cs typeface="Arial"/>
              </a:rPr>
              <a:t>Sources: “</a:t>
            </a:r>
            <a:r>
              <a:rPr lang="en-US" sz="800" i="1" dirty="0">
                <a:solidFill>
                  <a:schemeClr val="tx1">
                    <a:lumMod val="65000"/>
                    <a:lumOff val="35000"/>
                  </a:schemeClr>
                </a:solidFill>
                <a:latin typeface="Arial"/>
                <a:cs typeface="Arial"/>
              </a:rPr>
              <a:t>Evaluation of Washington State Department of Corrections (WADOC) Swift and Certain (SAC) Policy Process, Outcome and Cost-Benefit </a:t>
            </a:r>
            <a:r>
              <a:rPr lang="en-US" sz="800" i="1" dirty="0" smtClean="0">
                <a:solidFill>
                  <a:schemeClr val="tx1">
                    <a:lumMod val="65000"/>
                    <a:lumOff val="35000"/>
                  </a:schemeClr>
                </a:solidFill>
                <a:latin typeface="Arial"/>
                <a:cs typeface="Arial"/>
              </a:rPr>
              <a:t>Evaluation”, Washington State University, “</a:t>
            </a:r>
            <a:r>
              <a:rPr lang="en-US" sz="800" i="1" dirty="0">
                <a:solidFill>
                  <a:schemeClr val="tx1">
                    <a:lumMod val="65000"/>
                    <a:lumOff val="35000"/>
                  </a:schemeClr>
                </a:solidFill>
                <a:latin typeface="Arial"/>
                <a:cs typeface="Arial"/>
              </a:rPr>
              <a:t>Reducing Incarceration for Technical Violations in Louisiana: Evaluation of Revocation Cap Shows Cost Savings, Less </a:t>
            </a:r>
            <a:r>
              <a:rPr lang="en-US" sz="800" i="1" dirty="0" smtClean="0">
                <a:solidFill>
                  <a:schemeClr val="tx1">
                    <a:lumMod val="65000"/>
                    <a:lumOff val="35000"/>
                  </a:schemeClr>
                </a:solidFill>
                <a:latin typeface="Arial"/>
                <a:cs typeface="Arial"/>
              </a:rPr>
              <a:t>Crime”, Pew Charitable Trusts; “Justice Reinvestment in North Carolina: Three Years Later”, Council of State Governments Justice Center.  </a:t>
            </a:r>
            <a:endParaRPr lang="en-US" sz="800" i="1" dirty="0">
              <a:solidFill>
                <a:schemeClr val="tx1">
                  <a:lumMod val="65000"/>
                  <a:lumOff val="35000"/>
                </a:schemeClr>
              </a:solidFill>
              <a:latin typeface="Arial"/>
              <a:cs typeface="Arial"/>
            </a:endParaRPr>
          </a:p>
        </p:txBody>
      </p:sp>
      <p:sp>
        <p:nvSpPr>
          <p:cNvPr id="161" name="Rectangle 160"/>
          <p:cNvSpPr/>
          <p:nvPr/>
        </p:nvSpPr>
        <p:spPr>
          <a:xfrm>
            <a:off x="457764" y="1166629"/>
            <a:ext cx="2585156" cy="4763764"/>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58" name="Rectangle 157"/>
          <p:cNvSpPr/>
          <p:nvPr/>
        </p:nvSpPr>
        <p:spPr>
          <a:xfrm>
            <a:off x="3277883" y="1166629"/>
            <a:ext cx="2585156" cy="476376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56" name="Rectangle 155"/>
          <p:cNvSpPr/>
          <p:nvPr/>
        </p:nvSpPr>
        <p:spPr>
          <a:xfrm>
            <a:off x="6088098" y="1166629"/>
            <a:ext cx="2585156" cy="476376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57" name="Rectangle 156"/>
          <p:cNvSpPr/>
          <p:nvPr/>
        </p:nvSpPr>
        <p:spPr>
          <a:xfrm>
            <a:off x="457764" y="1166630"/>
            <a:ext cx="2585156" cy="3426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rPr>
              <a:t>Louisiana</a:t>
            </a:r>
            <a:endParaRPr lang="en-US" sz="1400" b="1" dirty="0">
              <a:solidFill>
                <a:srgbClr val="FFFFFF"/>
              </a:solidFill>
            </a:endParaRPr>
          </a:p>
        </p:txBody>
      </p:sp>
      <p:sp>
        <p:nvSpPr>
          <p:cNvPr id="159" name="Rectangle 158"/>
          <p:cNvSpPr/>
          <p:nvPr/>
        </p:nvSpPr>
        <p:spPr>
          <a:xfrm>
            <a:off x="3277883" y="1166630"/>
            <a:ext cx="2585156" cy="3426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rPr>
              <a:t>Washington</a:t>
            </a:r>
            <a:endParaRPr lang="en-US" sz="1400" b="1" dirty="0">
              <a:solidFill>
                <a:srgbClr val="FFFFFF"/>
              </a:solidFill>
            </a:endParaRPr>
          </a:p>
        </p:txBody>
      </p:sp>
      <p:sp>
        <p:nvSpPr>
          <p:cNvPr id="154" name="Rectangle 153"/>
          <p:cNvSpPr/>
          <p:nvPr/>
        </p:nvSpPr>
        <p:spPr>
          <a:xfrm>
            <a:off x="6088098" y="1166630"/>
            <a:ext cx="2585156" cy="342624"/>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rPr>
              <a:t>North Carolina</a:t>
            </a:r>
            <a:endParaRPr lang="en-US" sz="1400" b="1" dirty="0">
              <a:solidFill>
                <a:srgbClr val="FFFFFF"/>
              </a:solidFill>
            </a:endParaRPr>
          </a:p>
        </p:txBody>
      </p:sp>
      <p:sp>
        <p:nvSpPr>
          <p:cNvPr id="164" name="North_Carolina"/>
          <p:cNvSpPr>
            <a:spLocks noChangeAspect="1"/>
          </p:cNvSpPr>
          <p:nvPr/>
        </p:nvSpPr>
        <p:spPr bwMode="auto">
          <a:xfrm>
            <a:off x="6449915" y="1718309"/>
            <a:ext cx="1861522" cy="681278"/>
          </a:xfrm>
          <a:custGeom>
            <a:avLst/>
            <a:gdLst/>
            <a:ahLst/>
            <a:cxnLst>
              <a:cxn ang="0">
                <a:pos x="15179" y="6338"/>
              </a:cxn>
              <a:cxn ang="0">
                <a:pos x="15511" y="6540"/>
              </a:cxn>
              <a:cxn ang="0">
                <a:pos x="15902" y="5866"/>
              </a:cxn>
              <a:cxn ang="0">
                <a:pos x="16233" y="4989"/>
              </a:cxn>
              <a:cxn ang="0">
                <a:pos x="16354" y="3641"/>
              </a:cxn>
              <a:cxn ang="0">
                <a:pos x="15812" y="3439"/>
              </a:cxn>
              <a:cxn ang="0">
                <a:pos x="15631" y="4585"/>
              </a:cxn>
              <a:cxn ang="0">
                <a:pos x="15601" y="3641"/>
              </a:cxn>
              <a:cxn ang="0">
                <a:pos x="15119" y="3506"/>
              </a:cxn>
              <a:cxn ang="0">
                <a:pos x="14426" y="3911"/>
              </a:cxn>
              <a:cxn ang="0">
                <a:pos x="14155" y="2427"/>
              </a:cxn>
              <a:cxn ang="0">
                <a:pos x="14246" y="1888"/>
              </a:cxn>
              <a:cxn ang="0">
                <a:pos x="14487" y="3169"/>
              </a:cxn>
              <a:cxn ang="0">
                <a:pos x="14999" y="2562"/>
              </a:cxn>
              <a:cxn ang="0">
                <a:pos x="15149" y="2292"/>
              </a:cxn>
              <a:cxn ang="0">
                <a:pos x="15480" y="2158"/>
              </a:cxn>
              <a:cxn ang="0">
                <a:pos x="15360" y="1551"/>
              </a:cxn>
              <a:cxn ang="0">
                <a:pos x="15571" y="1281"/>
              </a:cxn>
              <a:cxn ang="0">
                <a:pos x="16023" y="2158"/>
              </a:cxn>
              <a:cxn ang="0">
                <a:pos x="15601" y="607"/>
              </a:cxn>
              <a:cxn ang="0">
                <a:pos x="15300" y="337"/>
              </a:cxn>
              <a:cxn ang="0">
                <a:pos x="12077" y="1483"/>
              </a:cxn>
              <a:cxn ang="0">
                <a:pos x="7650" y="3236"/>
              </a:cxn>
              <a:cxn ang="0">
                <a:pos x="4578" y="4922"/>
              </a:cxn>
              <a:cxn ang="0">
                <a:pos x="4126" y="6742"/>
              </a:cxn>
              <a:cxn ang="0">
                <a:pos x="3433" y="7282"/>
              </a:cxn>
              <a:cxn ang="0">
                <a:pos x="2952" y="7484"/>
              </a:cxn>
              <a:cxn ang="0">
                <a:pos x="2500" y="8833"/>
              </a:cxn>
              <a:cxn ang="0">
                <a:pos x="1747" y="10046"/>
              </a:cxn>
              <a:cxn ang="0">
                <a:pos x="904" y="10923"/>
              </a:cxn>
              <a:cxn ang="0">
                <a:pos x="392" y="12676"/>
              </a:cxn>
              <a:cxn ang="0">
                <a:pos x="1476" y="13822"/>
              </a:cxn>
              <a:cxn ang="0">
                <a:pos x="3162" y="12608"/>
              </a:cxn>
              <a:cxn ang="0">
                <a:pos x="3885" y="12001"/>
              </a:cxn>
              <a:cxn ang="0">
                <a:pos x="6355" y="11732"/>
              </a:cxn>
              <a:cxn ang="0">
                <a:pos x="9698" y="13080"/>
              </a:cxn>
              <a:cxn ang="0">
                <a:pos x="12318" y="15912"/>
              </a:cxn>
              <a:cxn ang="0">
                <a:pos x="12890" y="14698"/>
              </a:cxn>
              <a:cxn ang="0">
                <a:pos x="13131" y="13485"/>
              </a:cxn>
              <a:cxn ang="0">
                <a:pos x="13673" y="11732"/>
              </a:cxn>
              <a:cxn ang="0">
                <a:pos x="13583" y="10720"/>
              </a:cxn>
              <a:cxn ang="0">
                <a:pos x="14005" y="11462"/>
              </a:cxn>
              <a:cxn ang="0">
                <a:pos x="14095" y="10451"/>
              </a:cxn>
              <a:cxn ang="0">
                <a:pos x="14968" y="10181"/>
              </a:cxn>
              <a:cxn ang="0">
                <a:pos x="15149" y="9776"/>
              </a:cxn>
              <a:cxn ang="0">
                <a:pos x="15480" y="9304"/>
              </a:cxn>
              <a:cxn ang="0">
                <a:pos x="15511" y="8428"/>
              </a:cxn>
              <a:cxn ang="0">
                <a:pos x="15420" y="8563"/>
              </a:cxn>
              <a:cxn ang="0">
                <a:pos x="15119" y="8698"/>
              </a:cxn>
              <a:cxn ang="0">
                <a:pos x="14999" y="9170"/>
              </a:cxn>
              <a:cxn ang="0">
                <a:pos x="14577" y="9304"/>
              </a:cxn>
              <a:cxn ang="0">
                <a:pos x="14125" y="8361"/>
              </a:cxn>
              <a:cxn ang="0">
                <a:pos x="14818" y="8698"/>
              </a:cxn>
              <a:cxn ang="0">
                <a:pos x="14968" y="7889"/>
              </a:cxn>
              <a:cxn ang="0">
                <a:pos x="15119" y="7147"/>
              </a:cxn>
              <a:cxn ang="0">
                <a:pos x="14758" y="6945"/>
              </a:cxn>
              <a:cxn ang="0">
                <a:pos x="14366" y="6742"/>
              </a:cxn>
              <a:cxn ang="0">
                <a:pos x="14306" y="6473"/>
              </a:cxn>
              <a:cxn ang="0">
                <a:pos x="14788" y="6675"/>
              </a:cxn>
              <a:cxn ang="0">
                <a:pos x="14878" y="5866"/>
              </a:cxn>
            </a:cxnLst>
            <a:rect l="0" t="0" r="r" b="b"/>
            <a:pathLst>
              <a:path w="16384" h="16384">
                <a:moveTo>
                  <a:pt x="14968" y="5596"/>
                </a:moveTo>
                <a:lnTo>
                  <a:pt x="14999" y="5596"/>
                </a:lnTo>
                <a:lnTo>
                  <a:pt x="15059" y="5664"/>
                </a:lnTo>
                <a:lnTo>
                  <a:pt x="15029" y="5798"/>
                </a:lnTo>
                <a:lnTo>
                  <a:pt x="15059" y="5866"/>
                </a:lnTo>
                <a:lnTo>
                  <a:pt x="14908" y="6001"/>
                </a:lnTo>
                <a:lnTo>
                  <a:pt x="14908" y="6068"/>
                </a:lnTo>
                <a:lnTo>
                  <a:pt x="14938" y="6203"/>
                </a:lnTo>
                <a:lnTo>
                  <a:pt x="14999" y="6608"/>
                </a:lnTo>
                <a:lnTo>
                  <a:pt x="15089" y="6540"/>
                </a:lnTo>
                <a:lnTo>
                  <a:pt x="15119" y="6405"/>
                </a:lnTo>
                <a:lnTo>
                  <a:pt x="15179" y="6338"/>
                </a:lnTo>
                <a:lnTo>
                  <a:pt x="15179" y="6203"/>
                </a:lnTo>
                <a:lnTo>
                  <a:pt x="15209" y="6203"/>
                </a:lnTo>
                <a:lnTo>
                  <a:pt x="15270" y="6203"/>
                </a:lnTo>
                <a:lnTo>
                  <a:pt x="15240" y="6473"/>
                </a:lnTo>
                <a:lnTo>
                  <a:pt x="15300" y="6608"/>
                </a:lnTo>
                <a:lnTo>
                  <a:pt x="15330" y="6608"/>
                </a:lnTo>
                <a:lnTo>
                  <a:pt x="15360" y="6608"/>
                </a:lnTo>
                <a:lnTo>
                  <a:pt x="15330" y="6405"/>
                </a:lnTo>
                <a:lnTo>
                  <a:pt x="15360" y="6338"/>
                </a:lnTo>
                <a:lnTo>
                  <a:pt x="15390" y="6338"/>
                </a:lnTo>
                <a:lnTo>
                  <a:pt x="15450" y="6540"/>
                </a:lnTo>
                <a:lnTo>
                  <a:pt x="15511" y="6540"/>
                </a:lnTo>
                <a:lnTo>
                  <a:pt x="15511" y="6405"/>
                </a:lnTo>
                <a:lnTo>
                  <a:pt x="15571" y="6405"/>
                </a:lnTo>
                <a:lnTo>
                  <a:pt x="15631" y="6540"/>
                </a:lnTo>
                <a:lnTo>
                  <a:pt x="15752" y="6540"/>
                </a:lnTo>
                <a:lnTo>
                  <a:pt x="15782" y="6405"/>
                </a:lnTo>
                <a:lnTo>
                  <a:pt x="15812" y="6338"/>
                </a:lnTo>
                <a:lnTo>
                  <a:pt x="15872" y="6270"/>
                </a:lnTo>
                <a:lnTo>
                  <a:pt x="15872" y="6203"/>
                </a:lnTo>
                <a:lnTo>
                  <a:pt x="15872" y="6068"/>
                </a:lnTo>
                <a:lnTo>
                  <a:pt x="15842" y="5866"/>
                </a:lnTo>
                <a:lnTo>
                  <a:pt x="15872" y="5798"/>
                </a:lnTo>
                <a:lnTo>
                  <a:pt x="15902" y="5866"/>
                </a:lnTo>
                <a:lnTo>
                  <a:pt x="15962" y="5933"/>
                </a:lnTo>
                <a:lnTo>
                  <a:pt x="15992" y="5933"/>
                </a:lnTo>
                <a:lnTo>
                  <a:pt x="15992" y="5731"/>
                </a:lnTo>
                <a:lnTo>
                  <a:pt x="16023" y="5596"/>
                </a:lnTo>
                <a:lnTo>
                  <a:pt x="16023" y="5394"/>
                </a:lnTo>
                <a:lnTo>
                  <a:pt x="16023" y="5326"/>
                </a:lnTo>
                <a:lnTo>
                  <a:pt x="16113" y="5259"/>
                </a:lnTo>
                <a:lnTo>
                  <a:pt x="16113" y="5057"/>
                </a:lnTo>
                <a:lnTo>
                  <a:pt x="16113" y="4855"/>
                </a:lnTo>
                <a:lnTo>
                  <a:pt x="16143" y="4855"/>
                </a:lnTo>
                <a:lnTo>
                  <a:pt x="16203" y="4922"/>
                </a:lnTo>
                <a:lnTo>
                  <a:pt x="16233" y="4989"/>
                </a:lnTo>
                <a:lnTo>
                  <a:pt x="16294" y="4922"/>
                </a:lnTo>
                <a:lnTo>
                  <a:pt x="16384" y="4720"/>
                </a:lnTo>
                <a:lnTo>
                  <a:pt x="16384" y="4652"/>
                </a:lnTo>
                <a:lnTo>
                  <a:pt x="16384" y="4517"/>
                </a:lnTo>
                <a:lnTo>
                  <a:pt x="16294" y="4315"/>
                </a:lnTo>
                <a:lnTo>
                  <a:pt x="16294" y="4248"/>
                </a:lnTo>
                <a:lnTo>
                  <a:pt x="16324" y="4248"/>
                </a:lnTo>
                <a:lnTo>
                  <a:pt x="16384" y="4248"/>
                </a:lnTo>
                <a:lnTo>
                  <a:pt x="16384" y="4180"/>
                </a:lnTo>
                <a:lnTo>
                  <a:pt x="16354" y="3978"/>
                </a:lnTo>
                <a:lnTo>
                  <a:pt x="16354" y="3776"/>
                </a:lnTo>
                <a:lnTo>
                  <a:pt x="16354" y="3641"/>
                </a:lnTo>
                <a:lnTo>
                  <a:pt x="16324" y="3573"/>
                </a:lnTo>
                <a:lnTo>
                  <a:pt x="16294" y="3439"/>
                </a:lnTo>
                <a:lnTo>
                  <a:pt x="16203" y="3304"/>
                </a:lnTo>
                <a:lnTo>
                  <a:pt x="16173" y="3101"/>
                </a:lnTo>
                <a:lnTo>
                  <a:pt x="15992" y="2899"/>
                </a:lnTo>
                <a:lnTo>
                  <a:pt x="15992" y="3034"/>
                </a:lnTo>
                <a:lnTo>
                  <a:pt x="15962" y="3101"/>
                </a:lnTo>
                <a:lnTo>
                  <a:pt x="15932" y="3101"/>
                </a:lnTo>
                <a:lnTo>
                  <a:pt x="15962" y="3304"/>
                </a:lnTo>
                <a:lnTo>
                  <a:pt x="15872" y="3304"/>
                </a:lnTo>
                <a:lnTo>
                  <a:pt x="15842" y="3371"/>
                </a:lnTo>
                <a:lnTo>
                  <a:pt x="15812" y="3439"/>
                </a:lnTo>
                <a:lnTo>
                  <a:pt x="15782" y="3573"/>
                </a:lnTo>
                <a:lnTo>
                  <a:pt x="15842" y="3843"/>
                </a:lnTo>
                <a:lnTo>
                  <a:pt x="15812" y="3978"/>
                </a:lnTo>
                <a:lnTo>
                  <a:pt x="15842" y="4248"/>
                </a:lnTo>
                <a:lnTo>
                  <a:pt x="15812" y="4383"/>
                </a:lnTo>
                <a:lnTo>
                  <a:pt x="15812" y="4652"/>
                </a:lnTo>
                <a:lnTo>
                  <a:pt x="15812" y="4720"/>
                </a:lnTo>
                <a:lnTo>
                  <a:pt x="15721" y="4720"/>
                </a:lnTo>
                <a:lnTo>
                  <a:pt x="15631" y="4720"/>
                </a:lnTo>
                <a:lnTo>
                  <a:pt x="15601" y="4652"/>
                </a:lnTo>
                <a:lnTo>
                  <a:pt x="15571" y="4585"/>
                </a:lnTo>
                <a:lnTo>
                  <a:pt x="15631" y="4585"/>
                </a:lnTo>
                <a:lnTo>
                  <a:pt x="15752" y="4652"/>
                </a:lnTo>
                <a:lnTo>
                  <a:pt x="15752" y="4517"/>
                </a:lnTo>
                <a:lnTo>
                  <a:pt x="15721" y="4383"/>
                </a:lnTo>
                <a:lnTo>
                  <a:pt x="15721" y="4248"/>
                </a:lnTo>
                <a:lnTo>
                  <a:pt x="15691" y="4248"/>
                </a:lnTo>
                <a:lnTo>
                  <a:pt x="15631" y="4180"/>
                </a:lnTo>
                <a:lnTo>
                  <a:pt x="15631" y="4113"/>
                </a:lnTo>
                <a:lnTo>
                  <a:pt x="15691" y="4045"/>
                </a:lnTo>
                <a:lnTo>
                  <a:pt x="15691" y="3978"/>
                </a:lnTo>
                <a:lnTo>
                  <a:pt x="15661" y="3708"/>
                </a:lnTo>
                <a:lnTo>
                  <a:pt x="15631" y="3641"/>
                </a:lnTo>
                <a:lnTo>
                  <a:pt x="15601" y="3641"/>
                </a:lnTo>
                <a:lnTo>
                  <a:pt x="15631" y="3573"/>
                </a:lnTo>
                <a:lnTo>
                  <a:pt x="15691" y="3506"/>
                </a:lnTo>
                <a:lnTo>
                  <a:pt x="15691" y="3236"/>
                </a:lnTo>
                <a:lnTo>
                  <a:pt x="15631" y="3236"/>
                </a:lnTo>
                <a:lnTo>
                  <a:pt x="15661" y="3101"/>
                </a:lnTo>
                <a:lnTo>
                  <a:pt x="15631" y="3034"/>
                </a:lnTo>
                <a:lnTo>
                  <a:pt x="15571" y="3034"/>
                </a:lnTo>
                <a:lnTo>
                  <a:pt x="15420" y="3101"/>
                </a:lnTo>
                <a:lnTo>
                  <a:pt x="15270" y="3236"/>
                </a:lnTo>
                <a:lnTo>
                  <a:pt x="15149" y="3371"/>
                </a:lnTo>
                <a:lnTo>
                  <a:pt x="15149" y="3439"/>
                </a:lnTo>
                <a:lnTo>
                  <a:pt x="15119" y="3506"/>
                </a:lnTo>
                <a:lnTo>
                  <a:pt x="15059" y="3573"/>
                </a:lnTo>
                <a:lnTo>
                  <a:pt x="15029" y="3573"/>
                </a:lnTo>
                <a:lnTo>
                  <a:pt x="14999" y="3573"/>
                </a:lnTo>
                <a:lnTo>
                  <a:pt x="14999" y="3506"/>
                </a:lnTo>
                <a:lnTo>
                  <a:pt x="14968" y="3371"/>
                </a:lnTo>
                <a:lnTo>
                  <a:pt x="14938" y="3371"/>
                </a:lnTo>
                <a:lnTo>
                  <a:pt x="14908" y="3371"/>
                </a:lnTo>
                <a:lnTo>
                  <a:pt x="14848" y="3439"/>
                </a:lnTo>
                <a:lnTo>
                  <a:pt x="14818" y="3573"/>
                </a:lnTo>
                <a:lnTo>
                  <a:pt x="14758" y="3641"/>
                </a:lnTo>
                <a:lnTo>
                  <a:pt x="14667" y="3641"/>
                </a:lnTo>
                <a:lnTo>
                  <a:pt x="14426" y="3911"/>
                </a:lnTo>
                <a:lnTo>
                  <a:pt x="14336" y="3978"/>
                </a:lnTo>
                <a:lnTo>
                  <a:pt x="14336" y="3911"/>
                </a:lnTo>
                <a:lnTo>
                  <a:pt x="14336" y="3843"/>
                </a:lnTo>
                <a:lnTo>
                  <a:pt x="14336" y="3641"/>
                </a:lnTo>
                <a:lnTo>
                  <a:pt x="14396" y="3573"/>
                </a:lnTo>
                <a:lnTo>
                  <a:pt x="14396" y="3506"/>
                </a:lnTo>
                <a:lnTo>
                  <a:pt x="14366" y="3439"/>
                </a:lnTo>
                <a:lnTo>
                  <a:pt x="14336" y="3304"/>
                </a:lnTo>
                <a:lnTo>
                  <a:pt x="14246" y="3034"/>
                </a:lnTo>
                <a:lnTo>
                  <a:pt x="14185" y="2697"/>
                </a:lnTo>
                <a:lnTo>
                  <a:pt x="14155" y="2495"/>
                </a:lnTo>
                <a:lnTo>
                  <a:pt x="14155" y="2427"/>
                </a:lnTo>
                <a:lnTo>
                  <a:pt x="14185" y="2360"/>
                </a:lnTo>
                <a:lnTo>
                  <a:pt x="14216" y="2292"/>
                </a:lnTo>
                <a:lnTo>
                  <a:pt x="14216" y="2225"/>
                </a:lnTo>
                <a:lnTo>
                  <a:pt x="14216" y="2090"/>
                </a:lnTo>
                <a:lnTo>
                  <a:pt x="14216" y="2023"/>
                </a:lnTo>
                <a:lnTo>
                  <a:pt x="14155" y="1955"/>
                </a:lnTo>
                <a:lnTo>
                  <a:pt x="14125" y="1888"/>
                </a:lnTo>
                <a:lnTo>
                  <a:pt x="14095" y="1753"/>
                </a:lnTo>
                <a:lnTo>
                  <a:pt x="14125" y="1686"/>
                </a:lnTo>
                <a:lnTo>
                  <a:pt x="14155" y="1686"/>
                </a:lnTo>
                <a:lnTo>
                  <a:pt x="14216" y="1820"/>
                </a:lnTo>
                <a:lnTo>
                  <a:pt x="14246" y="1888"/>
                </a:lnTo>
                <a:lnTo>
                  <a:pt x="14306" y="1888"/>
                </a:lnTo>
                <a:lnTo>
                  <a:pt x="14306" y="2023"/>
                </a:lnTo>
                <a:lnTo>
                  <a:pt x="14306" y="2158"/>
                </a:lnTo>
                <a:lnTo>
                  <a:pt x="14246" y="2360"/>
                </a:lnTo>
                <a:lnTo>
                  <a:pt x="14246" y="2562"/>
                </a:lnTo>
                <a:lnTo>
                  <a:pt x="14276" y="2764"/>
                </a:lnTo>
                <a:lnTo>
                  <a:pt x="14336" y="2899"/>
                </a:lnTo>
                <a:lnTo>
                  <a:pt x="14336" y="3034"/>
                </a:lnTo>
                <a:lnTo>
                  <a:pt x="14366" y="3169"/>
                </a:lnTo>
                <a:lnTo>
                  <a:pt x="14426" y="3236"/>
                </a:lnTo>
                <a:lnTo>
                  <a:pt x="14456" y="3236"/>
                </a:lnTo>
                <a:lnTo>
                  <a:pt x="14487" y="3169"/>
                </a:lnTo>
                <a:lnTo>
                  <a:pt x="14577" y="3236"/>
                </a:lnTo>
                <a:lnTo>
                  <a:pt x="14697" y="3304"/>
                </a:lnTo>
                <a:lnTo>
                  <a:pt x="14758" y="3236"/>
                </a:lnTo>
                <a:lnTo>
                  <a:pt x="14818" y="3101"/>
                </a:lnTo>
                <a:lnTo>
                  <a:pt x="14848" y="2967"/>
                </a:lnTo>
                <a:lnTo>
                  <a:pt x="14818" y="2899"/>
                </a:lnTo>
                <a:lnTo>
                  <a:pt x="14788" y="2832"/>
                </a:lnTo>
                <a:lnTo>
                  <a:pt x="14818" y="2764"/>
                </a:lnTo>
                <a:lnTo>
                  <a:pt x="14938" y="2764"/>
                </a:lnTo>
                <a:lnTo>
                  <a:pt x="14968" y="2697"/>
                </a:lnTo>
                <a:lnTo>
                  <a:pt x="14999" y="2697"/>
                </a:lnTo>
                <a:lnTo>
                  <a:pt x="14999" y="2562"/>
                </a:lnTo>
                <a:lnTo>
                  <a:pt x="14938" y="2562"/>
                </a:lnTo>
                <a:lnTo>
                  <a:pt x="14848" y="2495"/>
                </a:lnTo>
                <a:lnTo>
                  <a:pt x="14848" y="2360"/>
                </a:lnTo>
                <a:lnTo>
                  <a:pt x="14878" y="2360"/>
                </a:lnTo>
                <a:lnTo>
                  <a:pt x="14908" y="2360"/>
                </a:lnTo>
                <a:lnTo>
                  <a:pt x="14999" y="2427"/>
                </a:lnTo>
                <a:lnTo>
                  <a:pt x="15149" y="2562"/>
                </a:lnTo>
                <a:lnTo>
                  <a:pt x="15209" y="2562"/>
                </a:lnTo>
                <a:lnTo>
                  <a:pt x="15209" y="2495"/>
                </a:lnTo>
                <a:lnTo>
                  <a:pt x="15209" y="2427"/>
                </a:lnTo>
                <a:lnTo>
                  <a:pt x="15179" y="2427"/>
                </a:lnTo>
                <a:lnTo>
                  <a:pt x="15149" y="2292"/>
                </a:lnTo>
                <a:lnTo>
                  <a:pt x="15149" y="2225"/>
                </a:lnTo>
                <a:lnTo>
                  <a:pt x="15089" y="2158"/>
                </a:lnTo>
                <a:lnTo>
                  <a:pt x="15059" y="2090"/>
                </a:lnTo>
                <a:lnTo>
                  <a:pt x="15089" y="2090"/>
                </a:lnTo>
                <a:lnTo>
                  <a:pt x="15149" y="2090"/>
                </a:lnTo>
                <a:lnTo>
                  <a:pt x="15209" y="2225"/>
                </a:lnTo>
                <a:lnTo>
                  <a:pt x="15300" y="2360"/>
                </a:lnTo>
                <a:lnTo>
                  <a:pt x="15330" y="2360"/>
                </a:lnTo>
                <a:lnTo>
                  <a:pt x="15330" y="2292"/>
                </a:lnTo>
                <a:lnTo>
                  <a:pt x="15360" y="2225"/>
                </a:lnTo>
                <a:lnTo>
                  <a:pt x="15450" y="2225"/>
                </a:lnTo>
                <a:lnTo>
                  <a:pt x="15480" y="2158"/>
                </a:lnTo>
                <a:lnTo>
                  <a:pt x="15511" y="2090"/>
                </a:lnTo>
                <a:lnTo>
                  <a:pt x="15480" y="2023"/>
                </a:lnTo>
                <a:lnTo>
                  <a:pt x="15420" y="1955"/>
                </a:lnTo>
                <a:lnTo>
                  <a:pt x="15330" y="1888"/>
                </a:lnTo>
                <a:lnTo>
                  <a:pt x="15330" y="1686"/>
                </a:lnTo>
                <a:lnTo>
                  <a:pt x="15300" y="1686"/>
                </a:lnTo>
                <a:lnTo>
                  <a:pt x="15240" y="1618"/>
                </a:lnTo>
                <a:lnTo>
                  <a:pt x="15209" y="1551"/>
                </a:lnTo>
                <a:lnTo>
                  <a:pt x="15209" y="1483"/>
                </a:lnTo>
                <a:lnTo>
                  <a:pt x="15240" y="1416"/>
                </a:lnTo>
                <a:lnTo>
                  <a:pt x="15300" y="1416"/>
                </a:lnTo>
                <a:lnTo>
                  <a:pt x="15360" y="1551"/>
                </a:lnTo>
                <a:lnTo>
                  <a:pt x="15390" y="1686"/>
                </a:lnTo>
                <a:lnTo>
                  <a:pt x="15450" y="1686"/>
                </a:lnTo>
                <a:lnTo>
                  <a:pt x="15631" y="1888"/>
                </a:lnTo>
                <a:lnTo>
                  <a:pt x="15721" y="1955"/>
                </a:lnTo>
                <a:lnTo>
                  <a:pt x="15721" y="1888"/>
                </a:lnTo>
                <a:lnTo>
                  <a:pt x="15721" y="1820"/>
                </a:lnTo>
                <a:lnTo>
                  <a:pt x="15661" y="1820"/>
                </a:lnTo>
                <a:lnTo>
                  <a:pt x="15631" y="1753"/>
                </a:lnTo>
                <a:lnTo>
                  <a:pt x="15631" y="1618"/>
                </a:lnTo>
                <a:lnTo>
                  <a:pt x="15631" y="1551"/>
                </a:lnTo>
                <a:lnTo>
                  <a:pt x="15601" y="1416"/>
                </a:lnTo>
                <a:lnTo>
                  <a:pt x="15571" y="1281"/>
                </a:lnTo>
                <a:lnTo>
                  <a:pt x="15601" y="1281"/>
                </a:lnTo>
                <a:lnTo>
                  <a:pt x="15631" y="1281"/>
                </a:lnTo>
                <a:lnTo>
                  <a:pt x="15691" y="1551"/>
                </a:lnTo>
                <a:lnTo>
                  <a:pt x="15752" y="1618"/>
                </a:lnTo>
                <a:lnTo>
                  <a:pt x="15782" y="1753"/>
                </a:lnTo>
                <a:lnTo>
                  <a:pt x="15812" y="1820"/>
                </a:lnTo>
                <a:lnTo>
                  <a:pt x="15842" y="1888"/>
                </a:lnTo>
                <a:lnTo>
                  <a:pt x="15902" y="2090"/>
                </a:lnTo>
                <a:lnTo>
                  <a:pt x="15932" y="2225"/>
                </a:lnTo>
                <a:lnTo>
                  <a:pt x="16023" y="2292"/>
                </a:lnTo>
                <a:lnTo>
                  <a:pt x="16023" y="2225"/>
                </a:lnTo>
                <a:lnTo>
                  <a:pt x="16023" y="2158"/>
                </a:lnTo>
                <a:lnTo>
                  <a:pt x="15992" y="2090"/>
                </a:lnTo>
                <a:lnTo>
                  <a:pt x="15962" y="2023"/>
                </a:lnTo>
                <a:lnTo>
                  <a:pt x="15932" y="1888"/>
                </a:lnTo>
                <a:lnTo>
                  <a:pt x="15902" y="1753"/>
                </a:lnTo>
                <a:lnTo>
                  <a:pt x="15902" y="1618"/>
                </a:lnTo>
                <a:lnTo>
                  <a:pt x="15872" y="1551"/>
                </a:lnTo>
                <a:lnTo>
                  <a:pt x="15782" y="1348"/>
                </a:lnTo>
                <a:lnTo>
                  <a:pt x="15752" y="1079"/>
                </a:lnTo>
                <a:lnTo>
                  <a:pt x="15691" y="809"/>
                </a:lnTo>
                <a:lnTo>
                  <a:pt x="15661" y="674"/>
                </a:lnTo>
                <a:lnTo>
                  <a:pt x="15631" y="607"/>
                </a:lnTo>
                <a:lnTo>
                  <a:pt x="15601" y="607"/>
                </a:lnTo>
                <a:lnTo>
                  <a:pt x="15601" y="674"/>
                </a:lnTo>
                <a:lnTo>
                  <a:pt x="15571" y="809"/>
                </a:lnTo>
                <a:lnTo>
                  <a:pt x="15541" y="742"/>
                </a:lnTo>
                <a:lnTo>
                  <a:pt x="15511" y="607"/>
                </a:lnTo>
                <a:lnTo>
                  <a:pt x="15541" y="539"/>
                </a:lnTo>
                <a:lnTo>
                  <a:pt x="15511" y="472"/>
                </a:lnTo>
                <a:lnTo>
                  <a:pt x="15450" y="472"/>
                </a:lnTo>
                <a:lnTo>
                  <a:pt x="15420" y="405"/>
                </a:lnTo>
                <a:lnTo>
                  <a:pt x="15390" y="337"/>
                </a:lnTo>
                <a:lnTo>
                  <a:pt x="15360" y="337"/>
                </a:lnTo>
                <a:lnTo>
                  <a:pt x="15330" y="337"/>
                </a:lnTo>
                <a:lnTo>
                  <a:pt x="15300" y="337"/>
                </a:lnTo>
                <a:lnTo>
                  <a:pt x="15270" y="270"/>
                </a:lnTo>
                <a:lnTo>
                  <a:pt x="15300" y="135"/>
                </a:lnTo>
                <a:lnTo>
                  <a:pt x="15360" y="135"/>
                </a:lnTo>
                <a:lnTo>
                  <a:pt x="15330" y="0"/>
                </a:lnTo>
                <a:lnTo>
                  <a:pt x="15209" y="67"/>
                </a:lnTo>
                <a:lnTo>
                  <a:pt x="14788" y="270"/>
                </a:lnTo>
                <a:lnTo>
                  <a:pt x="14487" y="405"/>
                </a:lnTo>
                <a:lnTo>
                  <a:pt x="14426" y="472"/>
                </a:lnTo>
                <a:lnTo>
                  <a:pt x="13673" y="809"/>
                </a:lnTo>
                <a:lnTo>
                  <a:pt x="13222" y="1011"/>
                </a:lnTo>
                <a:lnTo>
                  <a:pt x="12890" y="1146"/>
                </a:lnTo>
                <a:lnTo>
                  <a:pt x="12077" y="1483"/>
                </a:lnTo>
                <a:lnTo>
                  <a:pt x="11836" y="1618"/>
                </a:lnTo>
                <a:lnTo>
                  <a:pt x="11565" y="1753"/>
                </a:lnTo>
                <a:lnTo>
                  <a:pt x="11053" y="1955"/>
                </a:lnTo>
                <a:lnTo>
                  <a:pt x="10812" y="2090"/>
                </a:lnTo>
                <a:lnTo>
                  <a:pt x="10270" y="2292"/>
                </a:lnTo>
                <a:lnTo>
                  <a:pt x="10120" y="2360"/>
                </a:lnTo>
                <a:lnTo>
                  <a:pt x="9487" y="2562"/>
                </a:lnTo>
                <a:lnTo>
                  <a:pt x="9336" y="2630"/>
                </a:lnTo>
                <a:lnTo>
                  <a:pt x="8794" y="2832"/>
                </a:lnTo>
                <a:lnTo>
                  <a:pt x="8373" y="2967"/>
                </a:lnTo>
                <a:lnTo>
                  <a:pt x="7770" y="3236"/>
                </a:lnTo>
                <a:lnTo>
                  <a:pt x="7650" y="3236"/>
                </a:lnTo>
                <a:lnTo>
                  <a:pt x="6957" y="3439"/>
                </a:lnTo>
                <a:lnTo>
                  <a:pt x="6686" y="3573"/>
                </a:lnTo>
                <a:lnTo>
                  <a:pt x="6234" y="3708"/>
                </a:lnTo>
                <a:lnTo>
                  <a:pt x="6144" y="3708"/>
                </a:lnTo>
                <a:lnTo>
                  <a:pt x="5210" y="3978"/>
                </a:lnTo>
                <a:lnTo>
                  <a:pt x="4668" y="4045"/>
                </a:lnTo>
                <a:lnTo>
                  <a:pt x="4608" y="4113"/>
                </a:lnTo>
                <a:lnTo>
                  <a:pt x="4578" y="4315"/>
                </a:lnTo>
                <a:lnTo>
                  <a:pt x="4578" y="4450"/>
                </a:lnTo>
                <a:lnTo>
                  <a:pt x="4608" y="4585"/>
                </a:lnTo>
                <a:lnTo>
                  <a:pt x="4608" y="4720"/>
                </a:lnTo>
                <a:lnTo>
                  <a:pt x="4578" y="4922"/>
                </a:lnTo>
                <a:lnTo>
                  <a:pt x="4548" y="5124"/>
                </a:lnTo>
                <a:lnTo>
                  <a:pt x="4578" y="5259"/>
                </a:lnTo>
                <a:lnTo>
                  <a:pt x="4608" y="5326"/>
                </a:lnTo>
                <a:lnTo>
                  <a:pt x="4638" y="5461"/>
                </a:lnTo>
                <a:lnTo>
                  <a:pt x="4548" y="5461"/>
                </a:lnTo>
                <a:lnTo>
                  <a:pt x="4457" y="5461"/>
                </a:lnTo>
                <a:lnTo>
                  <a:pt x="4397" y="5461"/>
                </a:lnTo>
                <a:lnTo>
                  <a:pt x="4337" y="5664"/>
                </a:lnTo>
                <a:lnTo>
                  <a:pt x="4247" y="6001"/>
                </a:lnTo>
                <a:lnTo>
                  <a:pt x="4247" y="6068"/>
                </a:lnTo>
                <a:lnTo>
                  <a:pt x="4186" y="6338"/>
                </a:lnTo>
                <a:lnTo>
                  <a:pt x="4126" y="6742"/>
                </a:lnTo>
                <a:lnTo>
                  <a:pt x="4066" y="6877"/>
                </a:lnTo>
                <a:lnTo>
                  <a:pt x="4006" y="6945"/>
                </a:lnTo>
                <a:lnTo>
                  <a:pt x="3945" y="6945"/>
                </a:lnTo>
                <a:lnTo>
                  <a:pt x="3915" y="6945"/>
                </a:lnTo>
                <a:lnTo>
                  <a:pt x="3885" y="6877"/>
                </a:lnTo>
                <a:lnTo>
                  <a:pt x="3795" y="6810"/>
                </a:lnTo>
                <a:lnTo>
                  <a:pt x="3735" y="6877"/>
                </a:lnTo>
                <a:lnTo>
                  <a:pt x="3674" y="6945"/>
                </a:lnTo>
                <a:lnTo>
                  <a:pt x="3614" y="6945"/>
                </a:lnTo>
                <a:lnTo>
                  <a:pt x="3554" y="7012"/>
                </a:lnTo>
                <a:lnTo>
                  <a:pt x="3494" y="7080"/>
                </a:lnTo>
                <a:lnTo>
                  <a:pt x="3433" y="7282"/>
                </a:lnTo>
                <a:lnTo>
                  <a:pt x="3403" y="7349"/>
                </a:lnTo>
                <a:lnTo>
                  <a:pt x="3403" y="7484"/>
                </a:lnTo>
                <a:lnTo>
                  <a:pt x="3343" y="7686"/>
                </a:lnTo>
                <a:lnTo>
                  <a:pt x="3283" y="7821"/>
                </a:lnTo>
                <a:lnTo>
                  <a:pt x="3253" y="7956"/>
                </a:lnTo>
                <a:lnTo>
                  <a:pt x="3162" y="7956"/>
                </a:lnTo>
                <a:lnTo>
                  <a:pt x="3102" y="8023"/>
                </a:lnTo>
                <a:lnTo>
                  <a:pt x="3042" y="8023"/>
                </a:lnTo>
                <a:lnTo>
                  <a:pt x="3012" y="7956"/>
                </a:lnTo>
                <a:lnTo>
                  <a:pt x="3012" y="7821"/>
                </a:lnTo>
                <a:lnTo>
                  <a:pt x="3012" y="7619"/>
                </a:lnTo>
                <a:lnTo>
                  <a:pt x="2952" y="7484"/>
                </a:lnTo>
                <a:lnTo>
                  <a:pt x="2921" y="7484"/>
                </a:lnTo>
                <a:lnTo>
                  <a:pt x="2741" y="7889"/>
                </a:lnTo>
                <a:lnTo>
                  <a:pt x="2711" y="8023"/>
                </a:lnTo>
                <a:lnTo>
                  <a:pt x="2711" y="8158"/>
                </a:lnTo>
                <a:lnTo>
                  <a:pt x="2680" y="8293"/>
                </a:lnTo>
                <a:lnTo>
                  <a:pt x="2620" y="8361"/>
                </a:lnTo>
                <a:lnTo>
                  <a:pt x="2530" y="8293"/>
                </a:lnTo>
                <a:lnTo>
                  <a:pt x="2500" y="8361"/>
                </a:lnTo>
                <a:lnTo>
                  <a:pt x="2470" y="8428"/>
                </a:lnTo>
                <a:lnTo>
                  <a:pt x="2500" y="8630"/>
                </a:lnTo>
                <a:lnTo>
                  <a:pt x="2530" y="8698"/>
                </a:lnTo>
                <a:lnTo>
                  <a:pt x="2500" y="8833"/>
                </a:lnTo>
                <a:lnTo>
                  <a:pt x="2440" y="9035"/>
                </a:lnTo>
                <a:lnTo>
                  <a:pt x="2409" y="9102"/>
                </a:lnTo>
                <a:lnTo>
                  <a:pt x="2349" y="9237"/>
                </a:lnTo>
                <a:lnTo>
                  <a:pt x="2319" y="9237"/>
                </a:lnTo>
                <a:lnTo>
                  <a:pt x="2229" y="9237"/>
                </a:lnTo>
                <a:lnTo>
                  <a:pt x="2138" y="9372"/>
                </a:lnTo>
                <a:lnTo>
                  <a:pt x="2048" y="9507"/>
                </a:lnTo>
                <a:lnTo>
                  <a:pt x="1928" y="9709"/>
                </a:lnTo>
                <a:lnTo>
                  <a:pt x="1867" y="9844"/>
                </a:lnTo>
                <a:lnTo>
                  <a:pt x="1837" y="9979"/>
                </a:lnTo>
                <a:lnTo>
                  <a:pt x="1807" y="10046"/>
                </a:lnTo>
                <a:lnTo>
                  <a:pt x="1747" y="10046"/>
                </a:lnTo>
                <a:lnTo>
                  <a:pt x="1717" y="10114"/>
                </a:lnTo>
                <a:lnTo>
                  <a:pt x="1656" y="10181"/>
                </a:lnTo>
                <a:lnTo>
                  <a:pt x="1626" y="10316"/>
                </a:lnTo>
                <a:lnTo>
                  <a:pt x="1566" y="10383"/>
                </a:lnTo>
                <a:lnTo>
                  <a:pt x="1536" y="10451"/>
                </a:lnTo>
                <a:lnTo>
                  <a:pt x="1476" y="10653"/>
                </a:lnTo>
                <a:lnTo>
                  <a:pt x="1416" y="10720"/>
                </a:lnTo>
                <a:lnTo>
                  <a:pt x="1265" y="10720"/>
                </a:lnTo>
                <a:lnTo>
                  <a:pt x="1144" y="10720"/>
                </a:lnTo>
                <a:lnTo>
                  <a:pt x="1084" y="10788"/>
                </a:lnTo>
                <a:lnTo>
                  <a:pt x="994" y="10855"/>
                </a:lnTo>
                <a:lnTo>
                  <a:pt x="904" y="10923"/>
                </a:lnTo>
                <a:lnTo>
                  <a:pt x="813" y="11058"/>
                </a:lnTo>
                <a:lnTo>
                  <a:pt x="693" y="11327"/>
                </a:lnTo>
                <a:lnTo>
                  <a:pt x="602" y="11529"/>
                </a:lnTo>
                <a:lnTo>
                  <a:pt x="542" y="11664"/>
                </a:lnTo>
                <a:lnTo>
                  <a:pt x="512" y="11867"/>
                </a:lnTo>
                <a:lnTo>
                  <a:pt x="512" y="12001"/>
                </a:lnTo>
                <a:lnTo>
                  <a:pt x="512" y="12136"/>
                </a:lnTo>
                <a:lnTo>
                  <a:pt x="482" y="12271"/>
                </a:lnTo>
                <a:lnTo>
                  <a:pt x="512" y="12339"/>
                </a:lnTo>
                <a:lnTo>
                  <a:pt x="512" y="12473"/>
                </a:lnTo>
                <a:lnTo>
                  <a:pt x="452" y="12541"/>
                </a:lnTo>
                <a:lnTo>
                  <a:pt x="392" y="12676"/>
                </a:lnTo>
                <a:lnTo>
                  <a:pt x="331" y="12743"/>
                </a:lnTo>
                <a:lnTo>
                  <a:pt x="241" y="12811"/>
                </a:lnTo>
                <a:lnTo>
                  <a:pt x="181" y="12811"/>
                </a:lnTo>
                <a:lnTo>
                  <a:pt x="151" y="12743"/>
                </a:lnTo>
                <a:lnTo>
                  <a:pt x="90" y="12676"/>
                </a:lnTo>
                <a:lnTo>
                  <a:pt x="30" y="12878"/>
                </a:lnTo>
                <a:lnTo>
                  <a:pt x="0" y="13013"/>
                </a:lnTo>
                <a:lnTo>
                  <a:pt x="30" y="14226"/>
                </a:lnTo>
                <a:lnTo>
                  <a:pt x="361" y="14226"/>
                </a:lnTo>
                <a:lnTo>
                  <a:pt x="632" y="14092"/>
                </a:lnTo>
                <a:lnTo>
                  <a:pt x="753" y="14092"/>
                </a:lnTo>
                <a:lnTo>
                  <a:pt x="1476" y="13822"/>
                </a:lnTo>
                <a:lnTo>
                  <a:pt x="1596" y="13822"/>
                </a:lnTo>
                <a:lnTo>
                  <a:pt x="2349" y="13552"/>
                </a:lnTo>
                <a:lnTo>
                  <a:pt x="2379" y="13552"/>
                </a:lnTo>
                <a:lnTo>
                  <a:pt x="2590" y="13350"/>
                </a:lnTo>
                <a:lnTo>
                  <a:pt x="2620" y="13283"/>
                </a:lnTo>
                <a:lnTo>
                  <a:pt x="2831" y="13013"/>
                </a:lnTo>
                <a:lnTo>
                  <a:pt x="2952" y="12878"/>
                </a:lnTo>
                <a:lnTo>
                  <a:pt x="2982" y="12878"/>
                </a:lnTo>
                <a:lnTo>
                  <a:pt x="3042" y="12945"/>
                </a:lnTo>
                <a:lnTo>
                  <a:pt x="3072" y="12878"/>
                </a:lnTo>
                <a:lnTo>
                  <a:pt x="3162" y="12743"/>
                </a:lnTo>
                <a:lnTo>
                  <a:pt x="3162" y="12608"/>
                </a:lnTo>
                <a:lnTo>
                  <a:pt x="3162" y="12541"/>
                </a:lnTo>
                <a:lnTo>
                  <a:pt x="3192" y="12541"/>
                </a:lnTo>
                <a:lnTo>
                  <a:pt x="3253" y="12541"/>
                </a:lnTo>
                <a:lnTo>
                  <a:pt x="3343" y="12406"/>
                </a:lnTo>
                <a:lnTo>
                  <a:pt x="3524" y="12204"/>
                </a:lnTo>
                <a:lnTo>
                  <a:pt x="3554" y="12136"/>
                </a:lnTo>
                <a:lnTo>
                  <a:pt x="3614" y="12136"/>
                </a:lnTo>
                <a:lnTo>
                  <a:pt x="3674" y="12001"/>
                </a:lnTo>
                <a:lnTo>
                  <a:pt x="3704" y="11934"/>
                </a:lnTo>
                <a:lnTo>
                  <a:pt x="3735" y="12001"/>
                </a:lnTo>
                <a:lnTo>
                  <a:pt x="3795" y="12001"/>
                </a:lnTo>
                <a:lnTo>
                  <a:pt x="3885" y="12001"/>
                </a:lnTo>
                <a:lnTo>
                  <a:pt x="3945" y="11934"/>
                </a:lnTo>
                <a:lnTo>
                  <a:pt x="4066" y="11867"/>
                </a:lnTo>
                <a:lnTo>
                  <a:pt x="4518" y="11732"/>
                </a:lnTo>
                <a:lnTo>
                  <a:pt x="4728" y="11732"/>
                </a:lnTo>
                <a:lnTo>
                  <a:pt x="4939" y="11664"/>
                </a:lnTo>
                <a:lnTo>
                  <a:pt x="5722" y="11462"/>
                </a:lnTo>
                <a:lnTo>
                  <a:pt x="5813" y="11462"/>
                </a:lnTo>
                <a:lnTo>
                  <a:pt x="6385" y="11327"/>
                </a:lnTo>
                <a:lnTo>
                  <a:pt x="6385" y="11462"/>
                </a:lnTo>
                <a:lnTo>
                  <a:pt x="6385" y="11597"/>
                </a:lnTo>
                <a:lnTo>
                  <a:pt x="6355" y="11664"/>
                </a:lnTo>
                <a:lnTo>
                  <a:pt x="6355" y="11732"/>
                </a:lnTo>
                <a:lnTo>
                  <a:pt x="6415" y="11867"/>
                </a:lnTo>
                <a:lnTo>
                  <a:pt x="6566" y="11529"/>
                </a:lnTo>
                <a:lnTo>
                  <a:pt x="6656" y="11664"/>
                </a:lnTo>
                <a:lnTo>
                  <a:pt x="6776" y="11934"/>
                </a:lnTo>
                <a:lnTo>
                  <a:pt x="6957" y="12406"/>
                </a:lnTo>
                <a:lnTo>
                  <a:pt x="6987" y="13013"/>
                </a:lnTo>
                <a:lnTo>
                  <a:pt x="7469" y="12878"/>
                </a:lnTo>
                <a:lnTo>
                  <a:pt x="7891" y="12676"/>
                </a:lnTo>
                <a:lnTo>
                  <a:pt x="8704" y="12406"/>
                </a:lnTo>
                <a:lnTo>
                  <a:pt x="9126" y="12271"/>
                </a:lnTo>
                <a:lnTo>
                  <a:pt x="9156" y="12271"/>
                </a:lnTo>
                <a:lnTo>
                  <a:pt x="9698" y="13080"/>
                </a:lnTo>
                <a:lnTo>
                  <a:pt x="10571" y="14496"/>
                </a:lnTo>
                <a:lnTo>
                  <a:pt x="11565" y="15979"/>
                </a:lnTo>
                <a:lnTo>
                  <a:pt x="11746" y="16317"/>
                </a:lnTo>
                <a:lnTo>
                  <a:pt x="11836" y="16384"/>
                </a:lnTo>
                <a:lnTo>
                  <a:pt x="11927" y="16317"/>
                </a:lnTo>
                <a:lnTo>
                  <a:pt x="11987" y="16114"/>
                </a:lnTo>
                <a:lnTo>
                  <a:pt x="12047" y="16047"/>
                </a:lnTo>
                <a:lnTo>
                  <a:pt x="12077" y="15912"/>
                </a:lnTo>
                <a:lnTo>
                  <a:pt x="12137" y="15912"/>
                </a:lnTo>
                <a:lnTo>
                  <a:pt x="12137" y="15979"/>
                </a:lnTo>
                <a:lnTo>
                  <a:pt x="12198" y="15979"/>
                </a:lnTo>
                <a:lnTo>
                  <a:pt x="12318" y="15912"/>
                </a:lnTo>
                <a:lnTo>
                  <a:pt x="12408" y="15777"/>
                </a:lnTo>
                <a:lnTo>
                  <a:pt x="12469" y="15845"/>
                </a:lnTo>
                <a:lnTo>
                  <a:pt x="12559" y="15845"/>
                </a:lnTo>
                <a:lnTo>
                  <a:pt x="12649" y="15777"/>
                </a:lnTo>
                <a:lnTo>
                  <a:pt x="12740" y="15777"/>
                </a:lnTo>
                <a:lnTo>
                  <a:pt x="12770" y="15710"/>
                </a:lnTo>
                <a:lnTo>
                  <a:pt x="12770" y="15642"/>
                </a:lnTo>
                <a:lnTo>
                  <a:pt x="12830" y="15507"/>
                </a:lnTo>
                <a:lnTo>
                  <a:pt x="12860" y="15305"/>
                </a:lnTo>
                <a:lnTo>
                  <a:pt x="12860" y="15036"/>
                </a:lnTo>
                <a:lnTo>
                  <a:pt x="12860" y="14698"/>
                </a:lnTo>
                <a:lnTo>
                  <a:pt x="12890" y="14698"/>
                </a:lnTo>
                <a:lnTo>
                  <a:pt x="12920" y="14833"/>
                </a:lnTo>
                <a:lnTo>
                  <a:pt x="12920" y="15170"/>
                </a:lnTo>
                <a:lnTo>
                  <a:pt x="12951" y="15305"/>
                </a:lnTo>
                <a:lnTo>
                  <a:pt x="12981" y="15305"/>
                </a:lnTo>
                <a:lnTo>
                  <a:pt x="13011" y="15238"/>
                </a:lnTo>
                <a:lnTo>
                  <a:pt x="12981" y="15103"/>
                </a:lnTo>
                <a:lnTo>
                  <a:pt x="13011" y="14901"/>
                </a:lnTo>
                <a:lnTo>
                  <a:pt x="12981" y="14631"/>
                </a:lnTo>
                <a:lnTo>
                  <a:pt x="13011" y="14361"/>
                </a:lnTo>
                <a:lnTo>
                  <a:pt x="13041" y="14024"/>
                </a:lnTo>
                <a:lnTo>
                  <a:pt x="13101" y="13620"/>
                </a:lnTo>
                <a:lnTo>
                  <a:pt x="13131" y="13485"/>
                </a:lnTo>
                <a:lnTo>
                  <a:pt x="13161" y="13417"/>
                </a:lnTo>
                <a:lnTo>
                  <a:pt x="13222" y="13215"/>
                </a:lnTo>
                <a:lnTo>
                  <a:pt x="13372" y="12743"/>
                </a:lnTo>
                <a:lnTo>
                  <a:pt x="13463" y="12541"/>
                </a:lnTo>
                <a:lnTo>
                  <a:pt x="13493" y="12406"/>
                </a:lnTo>
                <a:lnTo>
                  <a:pt x="13553" y="12271"/>
                </a:lnTo>
                <a:lnTo>
                  <a:pt x="13704" y="12069"/>
                </a:lnTo>
                <a:lnTo>
                  <a:pt x="13794" y="11934"/>
                </a:lnTo>
                <a:lnTo>
                  <a:pt x="13824" y="11799"/>
                </a:lnTo>
                <a:lnTo>
                  <a:pt x="13794" y="11732"/>
                </a:lnTo>
                <a:lnTo>
                  <a:pt x="13764" y="11732"/>
                </a:lnTo>
                <a:lnTo>
                  <a:pt x="13673" y="11732"/>
                </a:lnTo>
                <a:lnTo>
                  <a:pt x="13643" y="11597"/>
                </a:lnTo>
                <a:lnTo>
                  <a:pt x="13613" y="11529"/>
                </a:lnTo>
                <a:lnTo>
                  <a:pt x="13613" y="11462"/>
                </a:lnTo>
                <a:lnTo>
                  <a:pt x="13704" y="11395"/>
                </a:lnTo>
                <a:lnTo>
                  <a:pt x="13704" y="11260"/>
                </a:lnTo>
                <a:lnTo>
                  <a:pt x="13704" y="11192"/>
                </a:lnTo>
                <a:lnTo>
                  <a:pt x="13643" y="11125"/>
                </a:lnTo>
                <a:lnTo>
                  <a:pt x="13613" y="11125"/>
                </a:lnTo>
                <a:lnTo>
                  <a:pt x="13583" y="11058"/>
                </a:lnTo>
                <a:lnTo>
                  <a:pt x="13553" y="10788"/>
                </a:lnTo>
                <a:lnTo>
                  <a:pt x="13553" y="10720"/>
                </a:lnTo>
                <a:lnTo>
                  <a:pt x="13583" y="10720"/>
                </a:lnTo>
                <a:lnTo>
                  <a:pt x="13613" y="10855"/>
                </a:lnTo>
                <a:lnTo>
                  <a:pt x="13643" y="10923"/>
                </a:lnTo>
                <a:lnTo>
                  <a:pt x="13734" y="10990"/>
                </a:lnTo>
                <a:lnTo>
                  <a:pt x="13734" y="11125"/>
                </a:lnTo>
                <a:lnTo>
                  <a:pt x="13794" y="11260"/>
                </a:lnTo>
                <a:lnTo>
                  <a:pt x="13734" y="11395"/>
                </a:lnTo>
                <a:lnTo>
                  <a:pt x="13734" y="11462"/>
                </a:lnTo>
                <a:lnTo>
                  <a:pt x="13764" y="11529"/>
                </a:lnTo>
                <a:lnTo>
                  <a:pt x="13854" y="11664"/>
                </a:lnTo>
                <a:lnTo>
                  <a:pt x="13884" y="11664"/>
                </a:lnTo>
                <a:lnTo>
                  <a:pt x="13914" y="11597"/>
                </a:lnTo>
                <a:lnTo>
                  <a:pt x="14005" y="11462"/>
                </a:lnTo>
                <a:lnTo>
                  <a:pt x="14065" y="11395"/>
                </a:lnTo>
                <a:lnTo>
                  <a:pt x="14035" y="11260"/>
                </a:lnTo>
                <a:lnTo>
                  <a:pt x="14065" y="11192"/>
                </a:lnTo>
                <a:lnTo>
                  <a:pt x="14125" y="11125"/>
                </a:lnTo>
                <a:lnTo>
                  <a:pt x="14155" y="11125"/>
                </a:lnTo>
                <a:lnTo>
                  <a:pt x="14155" y="11058"/>
                </a:lnTo>
                <a:lnTo>
                  <a:pt x="14155" y="10990"/>
                </a:lnTo>
                <a:lnTo>
                  <a:pt x="14155" y="10855"/>
                </a:lnTo>
                <a:lnTo>
                  <a:pt x="14155" y="10720"/>
                </a:lnTo>
                <a:lnTo>
                  <a:pt x="14155" y="10653"/>
                </a:lnTo>
                <a:lnTo>
                  <a:pt x="14125" y="10518"/>
                </a:lnTo>
                <a:lnTo>
                  <a:pt x="14095" y="10451"/>
                </a:lnTo>
                <a:lnTo>
                  <a:pt x="14095" y="10383"/>
                </a:lnTo>
                <a:lnTo>
                  <a:pt x="14125" y="10383"/>
                </a:lnTo>
                <a:lnTo>
                  <a:pt x="14155" y="10383"/>
                </a:lnTo>
                <a:lnTo>
                  <a:pt x="14185" y="10586"/>
                </a:lnTo>
                <a:lnTo>
                  <a:pt x="14246" y="10653"/>
                </a:lnTo>
                <a:lnTo>
                  <a:pt x="14246" y="10788"/>
                </a:lnTo>
                <a:lnTo>
                  <a:pt x="14276" y="10788"/>
                </a:lnTo>
                <a:lnTo>
                  <a:pt x="14336" y="10720"/>
                </a:lnTo>
                <a:lnTo>
                  <a:pt x="14607" y="10383"/>
                </a:lnTo>
                <a:lnTo>
                  <a:pt x="14728" y="10316"/>
                </a:lnTo>
                <a:lnTo>
                  <a:pt x="14968" y="10248"/>
                </a:lnTo>
                <a:lnTo>
                  <a:pt x="14968" y="10181"/>
                </a:lnTo>
                <a:lnTo>
                  <a:pt x="14968" y="10114"/>
                </a:lnTo>
                <a:lnTo>
                  <a:pt x="14938" y="10114"/>
                </a:lnTo>
                <a:lnTo>
                  <a:pt x="14878" y="10114"/>
                </a:lnTo>
                <a:lnTo>
                  <a:pt x="14908" y="9911"/>
                </a:lnTo>
                <a:lnTo>
                  <a:pt x="14999" y="9776"/>
                </a:lnTo>
                <a:lnTo>
                  <a:pt x="14999" y="9844"/>
                </a:lnTo>
                <a:lnTo>
                  <a:pt x="15029" y="10046"/>
                </a:lnTo>
                <a:lnTo>
                  <a:pt x="15089" y="10181"/>
                </a:lnTo>
                <a:lnTo>
                  <a:pt x="15119" y="10114"/>
                </a:lnTo>
                <a:lnTo>
                  <a:pt x="15119" y="10046"/>
                </a:lnTo>
                <a:lnTo>
                  <a:pt x="15119" y="9844"/>
                </a:lnTo>
                <a:lnTo>
                  <a:pt x="15149" y="9776"/>
                </a:lnTo>
                <a:lnTo>
                  <a:pt x="15209" y="9844"/>
                </a:lnTo>
                <a:lnTo>
                  <a:pt x="15209" y="9911"/>
                </a:lnTo>
                <a:lnTo>
                  <a:pt x="15209" y="10046"/>
                </a:lnTo>
                <a:lnTo>
                  <a:pt x="15270" y="10114"/>
                </a:lnTo>
                <a:lnTo>
                  <a:pt x="15330" y="10046"/>
                </a:lnTo>
                <a:lnTo>
                  <a:pt x="15360" y="9979"/>
                </a:lnTo>
                <a:lnTo>
                  <a:pt x="15360" y="9776"/>
                </a:lnTo>
                <a:lnTo>
                  <a:pt x="15420" y="9642"/>
                </a:lnTo>
                <a:lnTo>
                  <a:pt x="15420" y="9574"/>
                </a:lnTo>
                <a:lnTo>
                  <a:pt x="15420" y="9507"/>
                </a:lnTo>
                <a:lnTo>
                  <a:pt x="15480" y="9372"/>
                </a:lnTo>
                <a:lnTo>
                  <a:pt x="15480" y="9304"/>
                </a:lnTo>
                <a:lnTo>
                  <a:pt x="15480" y="9170"/>
                </a:lnTo>
                <a:lnTo>
                  <a:pt x="15541" y="9170"/>
                </a:lnTo>
                <a:lnTo>
                  <a:pt x="15601" y="9035"/>
                </a:lnTo>
                <a:lnTo>
                  <a:pt x="15631" y="8967"/>
                </a:lnTo>
                <a:lnTo>
                  <a:pt x="15601" y="8900"/>
                </a:lnTo>
                <a:lnTo>
                  <a:pt x="15601" y="8833"/>
                </a:lnTo>
                <a:lnTo>
                  <a:pt x="15631" y="8765"/>
                </a:lnTo>
                <a:lnTo>
                  <a:pt x="15661" y="8698"/>
                </a:lnTo>
                <a:lnTo>
                  <a:pt x="15631" y="8563"/>
                </a:lnTo>
                <a:lnTo>
                  <a:pt x="15601" y="8428"/>
                </a:lnTo>
                <a:lnTo>
                  <a:pt x="15571" y="8361"/>
                </a:lnTo>
                <a:lnTo>
                  <a:pt x="15511" y="8428"/>
                </a:lnTo>
                <a:lnTo>
                  <a:pt x="15541" y="8563"/>
                </a:lnTo>
                <a:lnTo>
                  <a:pt x="15511" y="8698"/>
                </a:lnTo>
                <a:lnTo>
                  <a:pt x="15511" y="8833"/>
                </a:lnTo>
                <a:lnTo>
                  <a:pt x="15480" y="8833"/>
                </a:lnTo>
                <a:lnTo>
                  <a:pt x="15450" y="8833"/>
                </a:lnTo>
                <a:lnTo>
                  <a:pt x="15450" y="8765"/>
                </a:lnTo>
                <a:lnTo>
                  <a:pt x="15420" y="8833"/>
                </a:lnTo>
                <a:lnTo>
                  <a:pt x="15360" y="8900"/>
                </a:lnTo>
                <a:lnTo>
                  <a:pt x="15360" y="8833"/>
                </a:lnTo>
                <a:lnTo>
                  <a:pt x="15360" y="8765"/>
                </a:lnTo>
                <a:lnTo>
                  <a:pt x="15390" y="8630"/>
                </a:lnTo>
                <a:lnTo>
                  <a:pt x="15420" y="8563"/>
                </a:lnTo>
                <a:lnTo>
                  <a:pt x="15360" y="8495"/>
                </a:lnTo>
                <a:lnTo>
                  <a:pt x="15360" y="8361"/>
                </a:lnTo>
                <a:lnTo>
                  <a:pt x="15360" y="8226"/>
                </a:lnTo>
                <a:lnTo>
                  <a:pt x="15300" y="8226"/>
                </a:lnTo>
                <a:lnTo>
                  <a:pt x="15270" y="8293"/>
                </a:lnTo>
                <a:lnTo>
                  <a:pt x="15300" y="8361"/>
                </a:lnTo>
                <a:lnTo>
                  <a:pt x="15270" y="8495"/>
                </a:lnTo>
                <a:lnTo>
                  <a:pt x="15270" y="8563"/>
                </a:lnTo>
                <a:lnTo>
                  <a:pt x="15270" y="8698"/>
                </a:lnTo>
                <a:lnTo>
                  <a:pt x="15209" y="8698"/>
                </a:lnTo>
                <a:lnTo>
                  <a:pt x="15149" y="8630"/>
                </a:lnTo>
                <a:lnTo>
                  <a:pt x="15119" y="8698"/>
                </a:lnTo>
                <a:lnTo>
                  <a:pt x="15119" y="8833"/>
                </a:lnTo>
                <a:lnTo>
                  <a:pt x="15179" y="8967"/>
                </a:lnTo>
                <a:lnTo>
                  <a:pt x="15179" y="9035"/>
                </a:lnTo>
                <a:lnTo>
                  <a:pt x="15179" y="9102"/>
                </a:lnTo>
                <a:lnTo>
                  <a:pt x="15119" y="9035"/>
                </a:lnTo>
                <a:lnTo>
                  <a:pt x="15089" y="8967"/>
                </a:lnTo>
                <a:lnTo>
                  <a:pt x="15029" y="8833"/>
                </a:lnTo>
                <a:lnTo>
                  <a:pt x="14968" y="8833"/>
                </a:lnTo>
                <a:lnTo>
                  <a:pt x="14968" y="8900"/>
                </a:lnTo>
                <a:lnTo>
                  <a:pt x="14968" y="8967"/>
                </a:lnTo>
                <a:lnTo>
                  <a:pt x="15029" y="9102"/>
                </a:lnTo>
                <a:lnTo>
                  <a:pt x="14999" y="9170"/>
                </a:lnTo>
                <a:lnTo>
                  <a:pt x="14938" y="9237"/>
                </a:lnTo>
                <a:lnTo>
                  <a:pt x="14938" y="9102"/>
                </a:lnTo>
                <a:lnTo>
                  <a:pt x="14938" y="9035"/>
                </a:lnTo>
                <a:lnTo>
                  <a:pt x="14908" y="8967"/>
                </a:lnTo>
                <a:lnTo>
                  <a:pt x="14848" y="9035"/>
                </a:lnTo>
                <a:lnTo>
                  <a:pt x="14818" y="9170"/>
                </a:lnTo>
                <a:lnTo>
                  <a:pt x="14818" y="9304"/>
                </a:lnTo>
                <a:lnTo>
                  <a:pt x="14758" y="9304"/>
                </a:lnTo>
                <a:lnTo>
                  <a:pt x="14728" y="9304"/>
                </a:lnTo>
                <a:lnTo>
                  <a:pt x="14667" y="9237"/>
                </a:lnTo>
                <a:lnTo>
                  <a:pt x="14637" y="9304"/>
                </a:lnTo>
                <a:lnTo>
                  <a:pt x="14577" y="9304"/>
                </a:lnTo>
                <a:lnTo>
                  <a:pt x="14487" y="9170"/>
                </a:lnTo>
                <a:lnTo>
                  <a:pt x="14426" y="9170"/>
                </a:lnTo>
                <a:lnTo>
                  <a:pt x="14366" y="9102"/>
                </a:lnTo>
                <a:lnTo>
                  <a:pt x="14306" y="8967"/>
                </a:lnTo>
                <a:lnTo>
                  <a:pt x="14155" y="8698"/>
                </a:lnTo>
                <a:lnTo>
                  <a:pt x="14065" y="8630"/>
                </a:lnTo>
                <a:lnTo>
                  <a:pt x="14065" y="8563"/>
                </a:lnTo>
                <a:lnTo>
                  <a:pt x="14065" y="8495"/>
                </a:lnTo>
                <a:lnTo>
                  <a:pt x="14065" y="8361"/>
                </a:lnTo>
                <a:lnTo>
                  <a:pt x="14065" y="8293"/>
                </a:lnTo>
                <a:lnTo>
                  <a:pt x="14095" y="8293"/>
                </a:lnTo>
                <a:lnTo>
                  <a:pt x="14125" y="8361"/>
                </a:lnTo>
                <a:lnTo>
                  <a:pt x="14246" y="8563"/>
                </a:lnTo>
                <a:lnTo>
                  <a:pt x="14276" y="8630"/>
                </a:lnTo>
                <a:lnTo>
                  <a:pt x="14336" y="8630"/>
                </a:lnTo>
                <a:lnTo>
                  <a:pt x="14366" y="8630"/>
                </a:lnTo>
                <a:lnTo>
                  <a:pt x="14426" y="8765"/>
                </a:lnTo>
                <a:lnTo>
                  <a:pt x="14487" y="8833"/>
                </a:lnTo>
                <a:lnTo>
                  <a:pt x="14517" y="8833"/>
                </a:lnTo>
                <a:lnTo>
                  <a:pt x="14637" y="8967"/>
                </a:lnTo>
                <a:lnTo>
                  <a:pt x="14697" y="8967"/>
                </a:lnTo>
                <a:lnTo>
                  <a:pt x="14728" y="8833"/>
                </a:lnTo>
                <a:lnTo>
                  <a:pt x="14818" y="8765"/>
                </a:lnTo>
                <a:lnTo>
                  <a:pt x="14818" y="8698"/>
                </a:lnTo>
                <a:lnTo>
                  <a:pt x="14878" y="8563"/>
                </a:lnTo>
                <a:lnTo>
                  <a:pt x="14908" y="8563"/>
                </a:lnTo>
                <a:lnTo>
                  <a:pt x="14938" y="8495"/>
                </a:lnTo>
                <a:lnTo>
                  <a:pt x="14968" y="8226"/>
                </a:lnTo>
                <a:lnTo>
                  <a:pt x="14999" y="8158"/>
                </a:lnTo>
                <a:lnTo>
                  <a:pt x="15059" y="8091"/>
                </a:lnTo>
                <a:lnTo>
                  <a:pt x="15059" y="8023"/>
                </a:lnTo>
                <a:lnTo>
                  <a:pt x="15119" y="7889"/>
                </a:lnTo>
                <a:lnTo>
                  <a:pt x="15089" y="7821"/>
                </a:lnTo>
                <a:lnTo>
                  <a:pt x="15059" y="7754"/>
                </a:lnTo>
                <a:lnTo>
                  <a:pt x="15029" y="7821"/>
                </a:lnTo>
                <a:lnTo>
                  <a:pt x="14968" y="7889"/>
                </a:lnTo>
                <a:lnTo>
                  <a:pt x="14878" y="7889"/>
                </a:lnTo>
                <a:lnTo>
                  <a:pt x="14848" y="7821"/>
                </a:lnTo>
                <a:lnTo>
                  <a:pt x="14878" y="7754"/>
                </a:lnTo>
                <a:lnTo>
                  <a:pt x="14938" y="7686"/>
                </a:lnTo>
                <a:lnTo>
                  <a:pt x="14968" y="7551"/>
                </a:lnTo>
                <a:lnTo>
                  <a:pt x="15059" y="7619"/>
                </a:lnTo>
                <a:lnTo>
                  <a:pt x="15089" y="7551"/>
                </a:lnTo>
                <a:lnTo>
                  <a:pt x="15089" y="7484"/>
                </a:lnTo>
                <a:lnTo>
                  <a:pt x="14999" y="7417"/>
                </a:lnTo>
                <a:lnTo>
                  <a:pt x="15059" y="7349"/>
                </a:lnTo>
                <a:lnTo>
                  <a:pt x="15119" y="7349"/>
                </a:lnTo>
                <a:lnTo>
                  <a:pt x="15119" y="7147"/>
                </a:lnTo>
                <a:lnTo>
                  <a:pt x="15119" y="7012"/>
                </a:lnTo>
                <a:lnTo>
                  <a:pt x="15089" y="6945"/>
                </a:lnTo>
                <a:lnTo>
                  <a:pt x="15059" y="6945"/>
                </a:lnTo>
                <a:lnTo>
                  <a:pt x="14999" y="7012"/>
                </a:lnTo>
                <a:lnTo>
                  <a:pt x="14938" y="6945"/>
                </a:lnTo>
                <a:lnTo>
                  <a:pt x="14908" y="6945"/>
                </a:lnTo>
                <a:lnTo>
                  <a:pt x="14848" y="7012"/>
                </a:lnTo>
                <a:lnTo>
                  <a:pt x="14848" y="7147"/>
                </a:lnTo>
                <a:lnTo>
                  <a:pt x="14818" y="7147"/>
                </a:lnTo>
                <a:lnTo>
                  <a:pt x="14788" y="7147"/>
                </a:lnTo>
                <a:lnTo>
                  <a:pt x="14788" y="7012"/>
                </a:lnTo>
                <a:lnTo>
                  <a:pt x="14758" y="6945"/>
                </a:lnTo>
                <a:lnTo>
                  <a:pt x="14697" y="6945"/>
                </a:lnTo>
                <a:lnTo>
                  <a:pt x="14577" y="7080"/>
                </a:lnTo>
                <a:lnTo>
                  <a:pt x="14547" y="7080"/>
                </a:lnTo>
                <a:lnTo>
                  <a:pt x="14547" y="7012"/>
                </a:lnTo>
                <a:lnTo>
                  <a:pt x="14577" y="6945"/>
                </a:lnTo>
                <a:lnTo>
                  <a:pt x="14577" y="6810"/>
                </a:lnTo>
                <a:lnTo>
                  <a:pt x="14547" y="6810"/>
                </a:lnTo>
                <a:lnTo>
                  <a:pt x="14487" y="6877"/>
                </a:lnTo>
                <a:lnTo>
                  <a:pt x="14426" y="6945"/>
                </a:lnTo>
                <a:lnTo>
                  <a:pt x="14426" y="6877"/>
                </a:lnTo>
                <a:lnTo>
                  <a:pt x="14426" y="6742"/>
                </a:lnTo>
                <a:lnTo>
                  <a:pt x="14366" y="6742"/>
                </a:lnTo>
                <a:lnTo>
                  <a:pt x="14306" y="6742"/>
                </a:lnTo>
                <a:lnTo>
                  <a:pt x="14276" y="6742"/>
                </a:lnTo>
                <a:lnTo>
                  <a:pt x="14246" y="6742"/>
                </a:lnTo>
                <a:lnTo>
                  <a:pt x="14185" y="6675"/>
                </a:lnTo>
                <a:lnTo>
                  <a:pt x="14125" y="6742"/>
                </a:lnTo>
                <a:lnTo>
                  <a:pt x="14095" y="6675"/>
                </a:lnTo>
                <a:lnTo>
                  <a:pt x="14065" y="6608"/>
                </a:lnTo>
                <a:lnTo>
                  <a:pt x="14005" y="6540"/>
                </a:lnTo>
                <a:lnTo>
                  <a:pt x="13975" y="6473"/>
                </a:lnTo>
                <a:lnTo>
                  <a:pt x="14005" y="6405"/>
                </a:lnTo>
                <a:lnTo>
                  <a:pt x="14035" y="6405"/>
                </a:lnTo>
                <a:lnTo>
                  <a:pt x="14306" y="6473"/>
                </a:lnTo>
                <a:lnTo>
                  <a:pt x="14336" y="6473"/>
                </a:lnTo>
                <a:lnTo>
                  <a:pt x="14366" y="6473"/>
                </a:lnTo>
                <a:lnTo>
                  <a:pt x="14366" y="6338"/>
                </a:lnTo>
                <a:lnTo>
                  <a:pt x="14396" y="6270"/>
                </a:lnTo>
                <a:lnTo>
                  <a:pt x="14426" y="6338"/>
                </a:lnTo>
                <a:lnTo>
                  <a:pt x="14426" y="6473"/>
                </a:lnTo>
                <a:lnTo>
                  <a:pt x="14456" y="6540"/>
                </a:lnTo>
                <a:lnTo>
                  <a:pt x="14547" y="6540"/>
                </a:lnTo>
                <a:lnTo>
                  <a:pt x="14637" y="6540"/>
                </a:lnTo>
                <a:lnTo>
                  <a:pt x="14667" y="6473"/>
                </a:lnTo>
                <a:lnTo>
                  <a:pt x="14697" y="6540"/>
                </a:lnTo>
                <a:lnTo>
                  <a:pt x="14788" y="6675"/>
                </a:lnTo>
                <a:lnTo>
                  <a:pt x="14818" y="6608"/>
                </a:lnTo>
                <a:lnTo>
                  <a:pt x="14848" y="6540"/>
                </a:lnTo>
                <a:lnTo>
                  <a:pt x="14848" y="6405"/>
                </a:lnTo>
                <a:lnTo>
                  <a:pt x="14788" y="6270"/>
                </a:lnTo>
                <a:lnTo>
                  <a:pt x="14788" y="6136"/>
                </a:lnTo>
                <a:lnTo>
                  <a:pt x="14728" y="6068"/>
                </a:lnTo>
                <a:lnTo>
                  <a:pt x="14667" y="6001"/>
                </a:lnTo>
                <a:lnTo>
                  <a:pt x="14637" y="5933"/>
                </a:lnTo>
                <a:lnTo>
                  <a:pt x="14667" y="5866"/>
                </a:lnTo>
                <a:lnTo>
                  <a:pt x="14697" y="5798"/>
                </a:lnTo>
                <a:lnTo>
                  <a:pt x="14818" y="5933"/>
                </a:lnTo>
                <a:lnTo>
                  <a:pt x="14878" y="5866"/>
                </a:lnTo>
                <a:lnTo>
                  <a:pt x="14938" y="5866"/>
                </a:lnTo>
                <a:lnTo>
                  <a:pt x="14968" y="5798"/>
                </a:lnTo>
                <a:lnTo>
                  <a:pt x="14968" y="5664"/>
                </a:lnTo>
                <a:lnTo>
                  <a:pt x="14968" y="5596"/>
                </a:lnTo>
                <a:close/>
              </a:path>
            </a:pathLst>
          </a:custGeom>
          <a:solidFill>
            <a:schemeClr val="bg2">
              <a:lumMod val="50000"/>
            </a:schemeClr>
          </a:solidFill>
          <a:ln w="9525">
            <a:solidFill>
              <a:schemeClr val="bg2">
                <a:lumMod val="50000"/>
              </a:schemeClr>
            </a:solidFill>
            <a:prstDash val="solid"/>
            <a:round/>
            <a:headEnd/>
            <a:tailEnd/>
          </a:ln>
        </p:spPr>
      </p:sp>
      <p:sp>
        <p:nvSpPr>
          <p:cNvPr id="173" name="Louisiana"/>
          <p:cNvSpPr>
            <a:spLocks/>
          </p:cNvSpPr>
          <p:nvPr/>
        </p:nvSpPr>
        <p:spPr bwMode="auto">
          <a:xfrm>
            <a:off x="1286793" y="1664654"/>
            <a:ext cx="927099" cy="788589"/>
          </a:xfrm>
          <a:custGeom>
            <a:avLst/>
            <a:gdLst/>
            <a:ahLst/>
            <a:cxnLst>
              <a:cxn ang="0">
                <a:pos x="8009" y="7224"/>
              </a:cxn>
              <a:cxn ang="0">
                <a:pos x="8284" y="6072"/>
              </a:cxn>
              <a:cxn ang="0">
                <a:pos x="8375" y="5339"/>
              </a:cxn>
              <a:cxn ang="0">
                <a:pos x="8878" y="4816"/>
              </a:cxn>
              <a:cxn ang="0">
                <a:pos x="9107" y="3821"/>
              </a:cxn>
              <a:cxn ang="0">
                <a:pos x="9199" y="3612"/>
              </a:cxn>
              <a:cxn ang="0">
                <a:pos x="9702" y="2827"/>
              </a:cxn>
              <a:cxn ang="0">
                <a:pos x="9153" y="1937"/>
              </a:cxn>
              <a:cxn ang="0">
                <a:pos x="9107" y="1518"/>
              </a:cxn>
              <a:cxn ang="0">
                <a:pos x="8924" y="838"/>
              </a:cxn>
              <a:cxn ang="0">
                <a:pos x="8741" y="52"/>
              </a:cxn>
              <a:cxn ang="0">
                <a:pos x="1602" y="209"/>
              </a:cxn>
              <a:cxn ang="0">
                <a:pos x="641" y="5077"/>
              </a:cxn>
              <a:cxn ang="0">
                <a:pos x="778" y="6020"/>
              </a:cxn>
              <a:cxn ang="0">
                <a:pos x="1144" y="6700"/>
              </a:cxn>
              <a:cxn ang="0">
                <a:pos x="1510" y="7747"/>
              </a:cxn>
              <a:cxn ang="0">
                <a:pos x="1693" y="8794"/>
              </a:cxn>
              <a:cxn ang="0">
                <a:pos x="1236" y="10103"/>
              </a:cxn>
              <a:cxn ang="0">
                <a:pos x="1098" y="11464"/>
              </a:cxn>
              <a:cxn ang="0">
                <a:pos x="1007" y="12929"/>
              </a:cxn>
              <a:cxn ang="0">
                <a:pos x="1144" y="13819"/>
              </a:cxn>
              <a:cxn ang="0">
                <a:pos x="3066" y="13610"/>
              </a:cxn>
              <a:cxn ang="0">
                <a:pos x="5538" y="14500"/>
              </a:cxn>
              <a:cxn ang="0">
                <a:pos x="6361" y="14133"/>
              </a:cxn>
              <a:cxn ang="0">
                <a:pos x="6316" y="13714"/>
              </a:cxn>
              <a:cxn ang="0">
                <a:pos x="7231" y="13296"/>
              </a:cxn>
              <a:cxn ang="0">
                <a:pos x="7963" y="13505"/>
              </a:cxn>
              <a:cxn ang="0">
                <a:pos x="8055" y="14028"/>
              </a:cxn>
              <a:cxn ang="0">
                <a:pos x="8604" y="14500"/>
              </a:cxn>
              <a:cxn ang="0">
                <a:pos x="9382" y="15023"/>
              </a:cxn>
              <a:cxn ang="0">
                <a:pos x="10206" y="15808"/>
              </a:cxn>
              <a:cxn ang="0">
                <a:pos x="11441" y="15494"/>
              </a:cxn>
              <a:cxn ang="0">
                <a:pos x="11899" y="15651"/>
              </a:cxn>
              <a:cxn ang="0">
                <a:pos x="12723" y="15965"/>
              </a:cxn>
              <a:cxn ang="0">
                <a:pos x="13043" y="14761"/>
              </a:cxn>
              <a:cxn ang="0">
                <a:pos x="13684" y="14500"/>
              </a:cxn>
              <a:cxn ang="0">
                <a:pos x="14691" y="15285"/>
              </a:cxn>
              <a:cxn ang="0">
                <a:pos x="15423" y="15913"/>
              </a:cxn>
              <a:cxn ang="0">
                <a:pos x="15743" y="15861"/>
              </a:cxn>
              <a:cxn ang="0">
                <a:pos x="16292" y="15756"/>
              </a:cxn>
              <a:cxn ang="0">
                <a:pos x="15835" y="15128"/>
              </a:cxn>
              <a:cxn ang="0">
                <a:pos x="15194" y="14657"/>
              </a:cxn>
              <a:cxn ang="0">
                <a:pos x="14462" y="14081"/>
              </a:cxn>
              <a:cxn ang="0">
                <a:pos x="14965" y="13348"/>
              </a:cxn>
              <a:cxn ang="0">
                <a:pos x="15743" y="12406"/>
              </a:cxn>
              <a:cxn ang="0">
                <a:pos x="15514" y="11568"/>
              </a:cxn>
              <a:cxn ang="0">
                <a:pos x="14645" y="11935"/>
              </a:cxn>
              <a:cxn ang="0">
                <a:pos x="13821" y="12406"/>
              </a:cxn>
              <a:cxn ang="0">
                <a:pos x="13958" y="11830"/>
              </a:cxn>
              <a:cxn ang="0">
                <a:pos x="13867" y="11621"/>
              </a:cxn>
              <a:cxn ang="0">
                <a:pos x="13409" y="11516"/>
              </a:cxn>
              <a:cxn ang="0">
                <a:pos x="12219" y="12039"/>
              </a:cxn>
              <a:cxn ang="0">
                <a:pos x="11899" y="11202"/>
              </a:cxn>
              <a:cxn ang="0">
                <a:pos x="12723" y="10731"/>
              </a:cxn>
              <a:cxn ang="0">
                <a:pos x="13501" y="11202"/>
              </a:cxn>
              <a:cxn ang="0">
                <a:pos x="14187" y="10940"/>
              </a:cxn>
              <a:cxn ang="0">
                <a:pos x="13455" y="9317"/>
              </a:cxn>
              <a:cxn ang="0">
                <a:pos x="11121" y="8218"/>
              </a:cxn>
            </a:cxnLst>
            <a:rect l="0" t="0" r="r" b="b"/>
            <a:pathLst>
              <a:path w="16384" h="16384">
                <a:moveTo>
                  <a:pt x="7917" y="8113"/>
                </a:moveTo>
                <a:lnTo>
                  <a:pt x="7872" y="8009"/>
                </a:lnTo>
                <a:lnTo>
                  <a:pt x="7780" y="7852"/>
                </a:lnTo>
                <a:lnTo>
                  <a:pt x="7780" y="7799"/>
                </a:lnTo>
                <a:lnTo>
                  <a:pt x="7780" y="7642"/>
                </a:lnTo>
                <a:lnTo>
                  <a:pt x="7780" y="7538"/>
                </a:lnTo>
                <a:lnTo>
                  <a:pt x="7734" y="7381"/>
                </a:lnTo>
                <a:lnTo>
                  <a:pt x="7689" y="7328"/>
                </a:lnTo>
                <a:lnTo>
                  <a:pt x="7780" y="7276"/>
                </a:lnTo>
                <a:lnTo>
                  <a:pt x="7917" y="7276"/>
                </a:lnTo>
                <a:lnTo>
                  <a:pt x="8009" y="7224"/>
                </a:lnTo>
                <a:lnTo>
                  <a:pt x="8009" y="7014"/>
                </a:lnTo>
                <a:lnTo>
                  <a:pt x="7917" y="6857"/>
                </a:lnTo>
                <a:lnTo>
                  <a:pt x="7917" y="6753"/>
                </a:lnTo>
                <a:lnTo>
                  <a:pt x="7917" y="6648"/>
                </a:lnTo>
                <a:lnTo>
                  <a:pt x="8055" y="6700"/>
                </a:lnTo>
                <a:lnTo>
                  <a:pt x="8192" y="6700"/>
                </a:lnTo>
                <a:lnTo>
                  <a:pt x="8192" y="6595"/>
                </a:lnTo>
                <a:lnTo>
                  <a:pt x="8100" y="6491"/>
                </a:lnTo>
                <a:lnTo>
                  <a:pt x="8055" y="6386"/>
                </a:lnTo>
                <a:lnTo>
                  <a:pt x="8055" y="6124"/>
                </a:lnTo>
                <a:lnTo>
                  <a:pt x="8284" y="6072"/>
                </a:lnTo>
                <a:lnTo>
                  <a:pt x="8329" y="5967"/>
                </a:lnTo>
                <a:lnTo>
                  <a:pt x="8329" y="5915"/>
                </a:lnTo>
                <a:lnTo>
                  <a:pt x="8284" y="5863"/>
                </a:lnTo>
                <a:lnTo>
                  <a:pt x="8100" y="5863"/>
                </a:lnTo>
                <a:lnTo>
                  <a:pt x="8055" y="5810"/>
                </a:lnTo>
                <a:lnTo>
                  <a:pt x="8100" y="5758"/>
                </a:lnTo>
                <a:lnTo>
                  <a:pt x="8146" y="5706"/>
                </a:lnTo>
                <a:lnTo>
                  <a:pt x="8329" y="5706"/>
                </a:lnTo>
                <a:lnTo>
                  <a:pt x="8375" y="5601"/>
                </a:lnTo>
                <a:lnTo>
                  <a:pt x="8329" y="5444"/>
                </a:lnTo>
                <a:lnTo>
                  <a:pt x="8375" y="5339"/>
                </a:lnTo>
                <a:lnTo>
                  <a:pt x="8467" y="5235"/>
                </a:lnTo>
                <a:lnTo>
                  <a:pt x="8604" y="5235"/>
                </a:lnTo>
                <a:lnTo>
                  <a:pt x="8741" y="5182"/>
                </a:lnTo>
                <a:lnTo>
                  <a:pt x="8695" y="5130"/>
                </a:lnTo>
                <a:lnTo>
                  <a:pt x="8558" y="5077"/>
                </a:lnTo>
                <a:lnTo>
                  <a:pt x="8467" y="5025"/>
                </a:lnTo>
                <a:lnTo>
                  <a:pt x="8467" y="4868"/>
                </a:lnTo>
                <a:lnTo>
                  <a:pt x="8512" y="4816"/>
                </a:lnTo>
                <a:lnTo>
                  <a:pt x="8604" y="4763"/>
                </a:lnTo>
                <a:lnTo>
                  <a:pt x="8695" y="4816"/>
                </a:lnTo>
                <a:lnTo>
                  <a:pt x="8878" y="4816"/>
                </a:lnTo>
                <a:lnTo>
                  <a:pt x="8833" y="4711"/>
                </a:lnTo>
                <a:lnTo>
                  <a:pt x="8833" y="4659"/>
                </a:lnTo>
                <a:lnTo>
                  <a:pt x="8833" y="4606"/>
                </a:lnTo>
                <a:lnTo>
                  <a:pt x="8924" y="4502"/>
                </a:lnTo>
                <a:lnTo>
                  <a:pt x="8970" y="4397"/>
                </a:lnTo>
                <a:lnTo>
                  <a:pt x="9062" y="4188"/>
                </a:lnTo>
                <a:lnTo>
                  <a:pt x="9199" y="4135"/>
                </a:lnTo>
                <a:lnTo>
                  <a:pt x="9245" y="4031"/>
                </a:lnTo>
                <a:lnTo>
                  <a:pt x="9199" y="3978"/>
                </a:lnTo>
                <a:lnTo>
                  <a:pt x="9107" y="3874"/>
                </a:lnTo>
                <a:lnTo>
                  <a:pt x="9107" y="3821"/>
                </a:lnTo>
                <a:lnTo>
                  <a:pt x="9199" y="3821"/>
                </a:lnTo>
                <a:lnTo>
                  <a:pt x="9336" y="3821"/>
                </a:lnTo>
                <a:lnTo>
                  <a:pt x="9382" y="3769"/>
                </a:lnTo>
                <a:lnTo>
                  <a:pt x="9473" y="3664"/>
                </a:lnTo>
                <a:lnTo>
                  <a:pt x="9519" y="3612"/>
                </a:lnTo>
                <a:lnTo>
                  <a:pt x="9611" y="3507"/>
                </a:lnTo>
                <a:lnTo>
                  <a:pt x="9611" y="3402"/>
                </a:lnTo>
                <a:lnTo>
                  <a:pt x="9565" y="3350"/>
                </a:lnTo>
                <a:lnTo>
                  <a:pt x="9473" y="3298"/>
                </a:lnTo>
                <a:lnTo>
                  <a:pt x="9428" y="3455"/>
                </a:lnTo>
                <a:lnTo>
                  <a:pt x="9199" y="3612"/>
                </a:lnTo>
                <a:lnTo>
                  <a:pt x="9153" y="3559"/>
                </a:lnTo>
                <a:lnTo>
                  <a:pt x="8970" y="3559"/>
                </a:lnTo>
                <a:lnTo>
                  <a:pt x="8970" y="3455"/>
                </a:lnTo>
                <a:lnTo>
                  <a:pt x="8970" y="3298"/>
                </a:lnTo>
                <a:lnTo>
                  <a:pt x="9062" y="3245"/>
                </a:lnTo>
                <a:lnTo>
                  <a:pt x="9153" y="3245"/>
                </a:lnTo>
                <a:lnTo>
                  <a:pt x="9199" y="3245"/>
                </a:lnTo>
                <a:lnTo>
                  <a:pt x="9519" y="3193"/>
                </a:lnTo>
                <a:lnTo>
                  <a:pt x="9611" y="3141"/>
                </a:lnTo>
                <a:lnTo>
                  <a:pt x="9656" y="2984"/>
                </a:lnTo>
                <a:lnTo>
                  <a:pt x="9702" y="2827"/>
                </a:lnTo>
                <a:lnTo>
                  <a:pt x="9748" y="2722"/>
                </a:lnTo>
                <a:lnTo>
                  <a:pt x="9748" y="2670"/>
                </a:lnTo>
                <a:lnTo>
                  <a:pt x="9565" y="2617"/>
                </a:lnTo>
                <a:lnTo>
                  <a:pt x="9428" y="2513"/>
                </a:lnTo>
                <a:lnTo>
                  <a:pt x="9382" y="2251"/>
                </a:lnTo>
                <a:lnTo>
                  <a:pt x="9336" y="2198"/>
                </a:lnTo>
                <a:lnTo>
                  <a:pt x="9245" y="2198"/>
                </a:lnTo>
                <a:lnTo>
                  <a:pt x="9153" y="2146"/>
                </a:lnTo>
                <a:lnTo>
                  <a:pt x="9107" y="2041"/>
                </a:lnTo>
                <a:lnTo>
                  <a:pt x="9107" y="1937"/>
                </a:lnTo>
                <a:lnTo>
                  <a:pt x="9153" y="1937"/>
                </a:lnTo>
                <a:lnTo>
                  <a:pt x="9382" y="2094"/>
                </a:lnTo>
                <a:lnTo>
                  <a:pt x="9428" y="2041"/>
                </a:lnTo>
                <a:lnTo>
                  <a:pt x="9428" y="1989"/>
                </a:lnTo>
                <a:lnTo>
                  <a:pt x="9336" y="1832"/>
                </a:lnTo>
                <a:lnTo>
                  <a:pt x="9245" y="1780"/>
                </a:lnTo>
                <a:lnTo>
                  <a:pt x="9245" y="1727"/>
                </a:lnTo>
                <a:lnTo>
                  <a:pt x="9336" y="1623"/>
                </a:lnTo>
                <a:lnTo>
                  <a:pt x="9382" y="1518"/>
                </a:lnTo>
                <a:lnTo>
                  <a:pt x="9336" y="1466"/>
                </a:lnTo>
                <a:lnTo>
                  <a:pt x="9245" y="1466"/>
                </a:lnTo>
                <a:lnTo>
                  <a:pt x="9107" y="1518"/>
                </a:lnTo>
                <a:lnTo>
                  <a:pt x="9016" y="1570"/>
                </a:lnTo>
                <a:lnTo>
                  <a:pt x="8970" y="1623"/>
                </a:lnTo>
                <a:lnTo>
                  <a:pt x="8970" y="1361"/>
                </a:lnTo>
                <a:lnTo>
                  <a:pt x="9016" y="1256"/>
                </a:lnTo>
                <a:lnTo>
                  <a:pt x="9107" y="1204"/>
                </a:lnTo>
                <a:lnTo>
                  <a:pt x="9153" y="1152"/>
                </a:lnTo>
                <a:lnTo>
                  <a:pt x="9199" y="1047"/>
                </a:lnTo>
                <a:lnTo>
                  <a:pt x="9153" y="995"/>
                </a:lnTo>
                <a:lnTo>
                  <a:pt x="9062" y="995"/>
                </a:lnTo>
                <a:lnTo>
                  <a:pt x="8970" y="942"/>
                </a:lnTo>
                <a:lnTo>
                  <a:pt x="8924" y="838"/>
                </a:lnTo>
                <a:lnTo>
                  <a:pt x="8924" y="680"/>
                </a:lnTo>
                <a:lnTo>
                  <a:pt x="9062" y="419"/>
                </a:lnTo>
                <a:lnTo>
                  <a:pt x="9107" y="314"/>
                </a:lnTo>
                <a:lnTo>
                  <a:pt x="9107" y="209"/>
                </a:lnTo>
                <a:lnTo>
                  <a:pt x="9016" y="157"/>
                </a:lnTo>
                <a:lnTo>
                  <a:pt x="8970" y="157"/>
                </a:lnTo>
                <a:lnTo>
                  <a:pt x="8924" y="314"/>
                </a:lnTo>
                <a:lnTo>
                  <a:pt x="8833" y="366"/>
                </a:lnTo>
                <a:lnTo>
                  <a:pt x="8741" y="366"/>
                </a:lnTo>
                <a:lnTo>
                  <a:pt x="8695" y="262"/>
                </a:lnTo>
                <a:lnTo>
                  <a:pt x="8741" y="52"/>
                </a:lnTo>
                <a:lnTo>
                  <a:pt x="8741" y="0"/>
                </a:lnTo>
                <a:lnTo>
                  <a:pt x="8467" y="0"/>
                </a:lnTo>
                <a:lnTo>
                  <a:pt x="8009" y="0"/>
                </a:lnTo>
                <a:lnTo>
                  <a:pt x="7917" y="0"/>
                </a:lnTo>
                <a:lnTo>
                  <a:pt x="6087" y="52"/>
                </a:lnTo>
                <a:lnTo>
                  <a:pt x="5995" y="105"/>
                </a:lnTo>
                <a:lnTo>
                  <a:pt x="4027" y="105"/>
                </a:lnTo>
                <a:lnTo>
                  <a:pt x="3249" y="157"/>
                </a:lnTo>
                <a:lnTo>
                  <a:pt x="2471" y="157"/>
                </a:lnTo>
                <a:lnTo>
                  <a:pt x="1693" y="157"/>
                </a:lnTo>
                <a:lnTo>
                  <a:pt x="1602" y="209"/>
                </a:lnTo>
                <a:lnTo>
                  <a:pt x="641" y="209"/>
                </a:lnTo>
                <a:lnTo>
                  <a:pt x="0" y="157"/>
                </a:lnTo>
                <a:lnTo>
                  <a:pt x="0" y="733"/>
                </a:lnTo>
                <a:lnTo>
                  <a:pt x="0" y="1518"/>
                </a:lnTo>
                <a:lnTo>
                  <a:pt x="46" y="2774"/>
                </a:lnTo>
                <a:lnTo>
                  <a:pt x="46" y="3612"/>
                </a:lnTo>
                <a:lnTo>
                  <a:pt x="46" y="4449"/>
                </a:lnTo>
                <a:lnTo>
                  <a:pt x="183" y="4554"/>
                </a:lnTo>
                <a:lnTo>
                  <a:pt x="320" y="4763"/>
                </a:lnTo>
                <a:lnTo>
                  <a:pt x="503" y="4920"/>
                </a:lnTo>
                <a:lnTo>
                  <a:pt x="641" y="5077"/>
                </a:lnTo>
                <a:lnTo>
                  <a:pt x="595" y="5182"/>
                </a:lnTo>
                <a:lnTo>
                  <a:pt x="732" y="5287"/>
                </a:lnTo>
                <a:lnTo>
                  <a:pt x="732" y="5339"/>
                </a:lnTo>
                <a:lnTo>
                  <a:pt x="732" y="5496"/>
                </a:lnTo>
                <a:lnTo>
                  <a:pt x="824" y="5601"/>
                </a:lnTo>
                <a:lnTo>
                  <a:pt x="870" y="5653"/>
                </a:lnTo>
                <a:lnTo>
                  <a:pt x="824" y="5758"/>
                </a:lnTo>
                <a:lnTo>
                  <a:pt x="778" y="5810"/>
                </a:lnTo>
                <a:lnTo>
                  <a:pt x="732" y="5863"/>
                </a:lnTo>
                <a:lnTo>
                  <a:pt x="732" y="5967"/>
                </a:lnTo>
                <a:lnTo>
                  <a:pt x="778" y="6020"/>
                </a:lnTo>
                <a:lnTo>
                  <a:pt x="778" y="6072"/>
                </a:lnTo>
                <a:lnTo>
                  <a:pt x="732" y="6072"/>
                </a:lnTo>
                <a:lnTo>
                  <a:pt x="732" y="6177"/>
                </a:lnTo>
                <a:lnTo>
                  <a:pt x="824" y="6229"/>
                </a:lnTo>
                <a:lnTo>
                  <a:pt x="870" y="6386"/>
                </a:lnTo>
                <a:lnTo>
                  <a:pt x="961" y="6438"/>
                </a:lnTo>
                <a:lnTo>
                  <a:pt x="1053" y="6438"/>
                </a:lnTo>
                <a:lnTo>
                  <a:pt x="1098" y="6491"/>
                </a:lnTo>
                <a:lnTo>
                  <a:pt x="1053" y="6543"/>
                </a:lnTo>
                <a:lnTo>
                  <a:pt x="1007" y="6648"/>
                </a:lnTo>
                <a:lnTo>
                  <a:pt x="1144" y="6700"/>
                </a:lnTo>
                <a:lnTo>
                  <a:pt x="1190" y="6910"/>
                </a:lnTo>
                <a:lnTo>
                  <a:pt x="1327" y="7067"/>
                </a:lnTo>
                <a:lnTo>
                  <a:pt x="1281" y="7119"/>
                </a:lnTo>
                <a:lnTo>
                  <a:pt x="1236" y="7224"/>
                </a:lnTo>
                <a:lnTo>
                  <a:pt x="1190" y="7276"/>
                </a:lnTo>
                <a:lnTo>
                  <a:pt x="1236" y="7381"/>
                </a:lnTo>
                <a:lnTo>
                  <a:pt x="1281" y="7381"/>
                </a:lnTo>
                <a:lnTo>
                  <a:pt x="1373" y="7433"/>
                </a:lnTo>
                <a:lnTo>
                  <a:pt x="1464" y="7538"/>
                </a:lnTo>
                <a:lnTo>
                  <a:pt x="1464" y="7642"/>
                </a:lnTo>
                <a:lnTo>
                  <a:pt x="1510" y="7747"/>
                </a:lnTo>
                <a:lnTo>
                  <a:pt x="1602" y="7799"/>
                </a:lnTo>
                <a:lnTo>
                  <a:pt x="1693" y="7799"/>
                </a:lnTo>
                <a:lnTo>
                  <a:pt x="1693" y="8009"/>
                </a:lnTo>
                <a:lnTo>
                  <a:pt x="1648" y="8218"/>
                </a:lnTo>
                <a:lnTo>
                  <a:pt x="1693" y="8375"/>
                </a:lnTo>
                <a:lnTo>
                  <a:pt x="1739" y="8428"/>
                </a:lnTo>
                <a:lnTo>
                  <a:pt x="1693" y="8532"/>
                </a:lnTo>
                <a:lnTo>
                  <a:pt x="1648" y="8585"/>
                </a:lnTo>
                <a:lnTo>
                  <a:pt x="1602" y="8637"/>
                </a:lnTo>
                <a:lnTo>
                  <a:pt x="1648" y="8742"/>
                </a:lnTo>
                <a:lnTo>
                  <a:pt x="1693" y="8794"/>
                </a:lnTo>
                <a:lnTo>
                  <a:pt x="1693" y="8846"/>
                </a:lnTo>
                <a:lnTo>
                  <a:pt x="1739" y="8899"/>
                </a:lnTo>
                <a:lnTo>
                  <a:pt x="1693" y="9003"/>
                </a:lnTo>
                <a:lnTo>
                  <a:pt x="1648" y="9056"/>
                </a:lnTo>
                <a:lnTo>
                  <a:pt x="1693" y="9160"/>
                </a:lnTo>
                <a:lnTo>
                  <a:pt x="1648" y="9265"/>
                </a:lnTo>
                <a:lnTo>
                  <a:pt x="1602" y="9317"/>
                </a:lnTo>
                <a:lnTo>
                  <a:pt x="1556" y="9422"/>
                </a:lnTo>
                <a:lnTo>
                  <a:pt x="1419" y="9789"/>
                </a:lnTo>
                <a:lnTo>
                  <a:pt x="1373" y="9946"/>
                </a:lnTo>
                <a:lnTo>
                  <a:pt x="1236" y="10103"/>
                </a:lnTo>
                <a:lnTo>
                  <a:pt x="1236" y="10155"/>
                </a:lnTo>
                <a:lnTo>
                  <a:pt x="1236" y="10260"/>
                </a:lnTo>
                <a:lnTo>
                  <a:pt x="1190" y="10312"/>
                </a:lnTo>
                <a:lnTo>
                  <a:pt x="1144" y="10417"/>
                </a:lnTo>
                <a:lnTo>
                  <a:pt x="1144" y="10574"/>
                </a:lnTo>
                <a:lnTo>
                  <a:pt x="1144" y="10731"/>
                </a:lnTo>
                <a:lnTo>
                  <a:pt x="1236" y="10940"/>
                </a:lnTo>
                <a:lnTo>
                  <a:pt x="1144" y="10992"/>
                </a:lnTo>
                <a:lnTo>
                  <a:pt x="1190" y="11097"/>
                </a:lnTo>
                <a:lnTo>
                  <a:pt x="1098" y="11149"/>
                </a:lnTo>
                <a:lnTo>
                  <a:pt x="1098" y="11464"/>
                </a:lnTo>
                <a:lnTo>
                  <a:pt x="1144" y="11516"/>
                </a:lnTo>
                <a:lnTo>
                  <a:pt x="1236" y="11673"/>
                </a:lnTo>
                <a:lnTo>
                  <a:pt x="1373" y="11778"/>
                </a:lnTo>
                <a:lnTo>
                  <a:pt x="1327" y="11882"/>
                </a:lnTo>
                <a:lnTo>
                  <a:pt x="1327" y="11987"/>
                </a:lnTo>
                <a:lnTo>
                  <a:pt x="1281" y="12249"/>
                </a:lnTo>
                <a:lnTo>
                  <a:pt x="1236" y="12458"/>
                </a:lnTo>
                <a:lnTo>
                  <a:pt x="1281" y="12563"/>
                </a:lnTo>
                <a:lnTo>
                  <a:pt x="1190" y="12668"/>
                </a:lnTo>
                <a:lnTo>
                  <a:pt x="1098" y="12772"/>
                </a:lnTo>
                <a:lnTo>
                  <a:pt x="1007" y="12929"/>
                </a:lnTo>
                <a:lnTo>
                  <a:pt x="961" y="12982"/>
                </a:lnTo>
                <a:lnTo>
                  <a:pt x="870" y="13139"/>
                </a:lnTo>
                <a:lnTo>
                  <a:pt x="778" y="13348"/>
                </a:lnTo>
                <a:lnTo>
                  <a:pt x="641" y="13453"/>
                </a:lnTo>
                <a:lnTo>
                  <a:pt x="595" y="13557"/>
                </a:lnTo>
                <a:lnTo>
                  <a:pt x="595" y="13662"/>
                </a:lnTo>
                <a:lnTo>
                  <a:pt x="641" y="13767"/>
                </a:lnTo>
                <a:lnTo>
                  <a:pt x="732" y="13767"/>
                </a:lnTo>
                <a:lnTo>
                  <a:pt x="870" y="13924"/>
                </a:lnTo>
                <a:lnTo>
                  <a:pt x="1007" y="13871"/>
                </a:lnTo>
                <a:lnTo>
                  <a:pt x="1144" y="13819"/>
                </a:lnTo>
                <a:lnTo>
                  <a:pt x="1327" y="13767"/>
                </a:lnTo>
                <a:lnTo>
                  <a:pt x="1464" y="13714"/>
                </a:lnTo>
                <a:lnTo>
                  <a:pt x="1602" y="13714"/>
                </a:lnTo>
                <a:lnTo>
                  <a:pt x="1739" y="13662"/>
                </a:lnTo>
                <a:lnTo>
                  <a:pt x="1968" y="13662"/>
                </a:lnTo>
                <a:lnTo>
                  <a:pt x="2380" y="13662"/>
                </a:lnTo>
                <a:lnTo>
                  <a:pt x="2471" y="13610"/>
                </a:lnTo>
                <a:lnTo>
                  <a:pt x="2609" y="13610"/>
                </a:lnTo>
                <a:lnTo>
                  <a:pt x="2792" y="13610"/>
                </a:lnTo>
                <a:lnTo>
                  <a:pt x="2929" y="13557"/>
                </a:lnTo>
                <a:lnTo>
                  <a:pt x="3066" y="13610"/>
                </a:lnTo>
                <a:lnTo>
                  <a:pt x="3204" y="13662"/>
                </a:lnTo>
                <a:lnTo>
                  <a:pt x="3249" y="13662"/>
                </a:lnTo>
                <a:lnTo>
                  <a:pt x="3341" y="13714"/>
                </a:lnTo>
                <a:lnTo>
                  <a:pt x="3478" y="13767"/>
                </a:lnTo>
                <a:lnTo>
                  <a:pt x="3615" y="13819"/>
                </a:lnTo>
                <a:lnTo>
                  <a:pt x="3890" y="13976"/>
                </a:lnTo>
                <a:lnTo>
                  <a:pt x="4210" y="14133"/>
                </a:lnTo>
                <a:lnTo>
                  <a:pt x="4668" y="14343"/>
                </a:lnTo>
                <a:lnTo>
                  <a:pt x="4805" y="14395"/>
                </a:lnTo>
                <a:lnTo>
                  <a:pt x="5263" y="14447"/>
                </a:lnTo>
                <a:lnTo>
                  <a:pt x="5538" y="14500"/>
                </a:lnTo>
                <a:lnTo>
                  <a:pt x="5721" y="14500"/>
                </a:lnTo>
                <a:lnTo>
                  <a:pt x="5858" y="14500"/>
                </a:lnTo>
                <a:lnTo>
                  <a:pt x="5995" y="14395"/>
                </a:lnTo>
                <a:lnTo>
                  <a:pt x="6087" y="14343"/>
                </a:lnTo>
                <a:lnTo>
                  <a:pt x="6544" y="14290"/>
                </a:lnTo>
                <a:lnTo>
                  <a:pt x="6544" y="14238"/>
                </a:lnTo>
                <a:lnTo>
                  <a:pt x="6636" y="14186"/>
                </a:lnTo>
                <a:lnTo>
                  <a:pt x="6636" y="14133"/>
                </a:lnTo>
                <a:lnTo>
                  <a:pt x="6544" y="14133"/>
                </a:lnTo>
                <a:lnTo>
                  <a:pt x="6453" y="14133"/>
                </a:lnTo>
                <a:lnTo>
                  <a:pt x="6361" y="14133"/>
                </a:lnTo>
                <a:lnTo>
                  <a:pt x="6361" y="14028"/>
                </a:lnTo>
                <a:lnTo>
                  <a:pt x="6361" y="13924"/>
                </a:lnTo>
                <a:lnTo>
                  <a:pt x="6361" y="13871"/>
                </a:lnTo>
                <a:lnTo>
                  <a:pt x="6316" y="13819"/>
                </a:lnTo>
                <a:lnTo>
                  <a:pt x="6224" y="13871"/>
                </a:lnTo>
                <a:lnTo>
                  <a:pt x="6133" y="13819"/>
                </a:lnTo>
                <a:lnTo>
                  <a:pt x="6087" y="13714"/>
                </a:lnTo>
                <a:lnTo>
                  <a:pt x="6133" y="13662"/>
                </a:lnTo>
                <a:lnTo>
                  <a:pt x="6270" y="13557"/>
                </a:lnTo>
                <a:lnTo>
                  <a:pt x="6316" y="13662"/>
                </a:lnTo>
                <a:lnTo>
                  <a:pt x="6316" y="13714"/>
                </a:lnTo>
                <a:lnTo>
                  <a:pt x="6453" y="13610"/>
                </a:lnTo>
                <a:lnTo>
                  <a:pt x="6682" y="13453"/>
                </a:lnTo>
                <a:lnTo>
                  <a:pt x="6773" y="13400"/>
                </a:lnTo>
                <a:lnTo>
                  <a:pt x="6773" y="13296"/>
                </a:lnTo>
                <a:lnTo>
                  <a:pt x="6819" y="13243"/>
                </a:lnTo>
                <a:lnTo>
                  <a:pt x="6865" y="13243"/>
                </a:lnTo>
                <a:lnTo>
                  <a:pt x="6956" y="13296"/>
                </a:lnTo>
                <a:lnTo>
                  <a:pt x="7048" y="13243"/>
                </a:lnTo>
                <a:lnTo>
                  <a:pt x="7139" y="13243"/>
                </a:lnTo>
                <a:lnTo>
                  <a:pt x="7185" y="13243"/>
                </a:lnTo>
                <a:lnTo>
                  <a:pt x="7231" y="13296"/>
                </a:lnTo>
                <a:lnTo>
                  <a:pt x="7231" y="13400"/>
                </a:lnTo>
                <a:lnTo>
                  <a:pt x="7139" y="13453"/>
                </a:lnTo>
                <a:lnTo>
                  <a:pt x="7139" y="13557"/>
                </a:lnTo>
                <a:lnTo>
                  <a:pt x="7139" y="13662"/>
                </a:lnTo>
                <a:lnTo>
                  <a:pt x="7139" y="13714"/>
                </a:lnTo>
                <a:lnTo>
                  <a:pt x="7231" y="13662"/>
                </a:lnTo>
                <a:lnTo>
                  <a:pt x="7322" y="13662"/>
                </a:lnTo>
                <a:lnTo>
                  <a:pt x="7506" y="13557"/>
                </a:lnTo>
                <a:lnTo>
                  <a:pt x="7689" y="13557"/>
                </a:lnTo>
                <a:lnTo>
                  <a:pt x="7872" y="13505"/>
                </a:lnTo>
                <a:lnTo>
                  <a:pt x="7963" y="13505"/>
                </a:lnTo>
                <a:lnTo>
                  <a:pt x="8055" y="13505"/>
                </a:lnTo>
                <a:lnTo>
                  <a:pt x="8055" y="13557"/>
                </a:lnTo>
                <a:lnTo>
                  <a:pt x="8009" y="13610"/>
                </a:lnTo>
                <a:lnTo>
                  <a:pt x="7917" y="13662"/>
                </a:lnTo>
                <a:lnTo>
                  <a:pt x="7917" y="13767"/>
                </a:lnTo>
                <a:lnTo>
                  <a:pt x="7917" y="13819"/>
                </a:lnTo>
                <a:lnTo>
                  <a:pt x="7872" y="13924"/>
                </a:lnTo>
                <a:lnTo>
                  <a:pt x="7872" y="14028"/>
                </a:lnTo>
                <a:lnTo>
                  <a:pt x="7917" y="14081"/>
                </a:lnTo>
                <a:lnTo>
                  <a:pt x="7963" y="14028"/>
                </a:lnTo>
                <a:lnTo>
                  <a:pt x="8055" y="14028"/>
                </a:lnTo>
                <a:lnTo>
                  <a:pt x="8146" y="14028"/>
                </a:lnTo>
                <a:lnTo>
                  <a:pt x="8192" y="14081"/>
                </a:lnTo>
                <a:lnTo>
                  <a:pt x="8238" y="14186"/>
                </a:lnTo>
                <a:lnTo>
                  <a:pt x="8238" y="14290"/>
                </a:lnTo>
                <a:lnTo>
                  <a:pt x="8238" y="14395"/>
                </a:lnTo>
                <a:lnTo>
                  <a:pt x="8238" y="14447"/>
                </a:lnTo>
                <a:lnTo>
                  <a:pt x="8238" y="14500"/>
                </a:lnTo>
                <a:lnTo>
                  <a:pt x="8512" y="14395"/>
                </a:lnTo>
                <a:lnTo>
                  <a:pt x="8558" y="14395"/>
                </a:lnTo>
                <a:lnTo>
                  <a:pt x="8604" y="14447"/>
                </a:lnTo>
                <a:lnTo>
                  <a:pt x="8604" y="14500"/>
                </a:lnTo>
                <a:lnTo>
                  <a:pt x="8695" y="14500"/>
                </a:lnTo>
                <a:lnTo>
                  <a:pt x="8787" y="14500"/>
                </a:lnTo>
                <a:lnTo>
                  <a:pt x="8878" y="14604"/>
                </a:lnTo>
                <a:lnTo>
                  <a:pt x="8970" y="14604"/>
                </a:lnTo>
                <a:lnTo>
                  <a:pt x="9062" y="14604"/>
                </a:lnTo>
                <a:lnTo>
                  <a:pt x="9107" y="14709"/>
                </a:lnTo>
                <a:lnTo>
                  <a:pt x="9107" y="14761"/>
                </a:lnTo>
                <a:lnTo>
                  <a:pt x="9245" y="14814"/>
                </a:lnTo>
                <a:lnTo>
                  <a:pt x="9290" y="14866"/>
                </a:lnTo>
                <a:lnTo>
                  <a:pt x="9336" y="14971"/>
                </a:lnTo>
                <a:lnTo>
                  <a:pt x="9382" y="15023"/>
                </a:lnTo>
                <a:lnTo>
                  <a:pt x="9473" y="15023"/>
                </a:lnTo>
                <a:lnTo>
                  <a:pt x="9519" y="15128"/>
                </a:lnTo>
                <a:lnTo>
                  <a:pt x="9565" y="15180"/>
                </a:lnTo>
                <a:lnTo>
                  <a:pt x="9611" y="15442"/>
                </a:lnTo>
                <a:lnTo>
                  <a:pt x="9656" y="15599"/>
                </a:lnTo>
                <a:lnTo>
                  <a:pt x="9702" y="15704"/>
                </a:lnTo>
                <a:lnTo>
                  <a:pt x="9794" y="15756"/>
                </a:lnTo>
                <a:lnTo>
                  <a:pt x="9885" y="15756"/>
                </a:lnTo>
                <a:lnTo>
                  <a:pt x="9931" y="15756"/>
                </a:lnTo>
                <a:lnTo>
                  <a:pt x="10114" y="15756"/>
                </a:lnTo>
                <a:lnTo>
                  <a:pt x="10206" y="15808"/>
                </a:lnTo>
                <a:lnTo>
                  <a:pt x="10297" y="15861"/>
                </a:lnTo>
                <a:lnTo>
                  <a:pt x="10526" y="16122"/>
                </a:lnTo>
                <a:lnTo>
                  <a:pt x="10663" y="16122"/>
                </a:lnTo>
                <a:lnTo>
                  <a:pt x="10846" y="16018"/>
                </a:lnTo>
                <a:lnTo>
                  <a:pt x="10938" y="16018"/>
                </a:lnTo>
                <a:lnTo>
                  <a:pt x="11075" y="15965"/>
                </a:lnTo>
                <a:lnTo>
                  <a:pt x="11121" y="15808"/>
                </a:lnTo>
                <a:lnTo>
                  <a:pt x="11121" y="15756"/>
                </a:lnTo>
                <a:lnTo>
                  <a:pt x="11258" y="15599"/>
                </a:lnTo>
                <a:lnTo>
                  <a:pt x="11396" y="15546"/>
                </a:lnTo>
                <a:lnTo>
                  <a:pt x="11441" y="15494"/>
                </a:lnTo>
                <a:lnTo>
                  <a:pt x="11441" y="15442"/>
                </a:lnTo>
                <a:lnTo>
                  <a:pt x="11396" y="15389"/>
                </a:lnTo>
                <a:lnTo>
                  <a:pt x="11396" y="15285"/>
                </a:lnTo>
                <a:lnTo>
                  <a:pt x="11350" y="15232"/>
                </a:lnTo>
                <a:lnTo>
                  <a:pt x="11396" y="15180"/>
                </a:lnTo>
                <a:lnTo>
                  <a:pt x="11441" y="15232"/>
                </a:lnTo>
                <a:lnTo>
                  <a:pt x="11487" y="15232"/>
                </a:lnTo>
                <a:lnTo>
                  <a:pt x="11624" y="15285"/>
                </a:lnTo>
                <a:lnTo>
                  <a:pt x="11716" y="15389"/>
                </a:lnTo>
                <a:lnTo>
                  <a:pt x="11762" y="15599"/>
                </a:lnTo>
                <a:lnTo>
                  <a:pt x="11899" y="15651"/>
                </a:lnTo>
                <a:lnTo>
                  <a:pt x="11945" y="15651"/>
                </a:lnTo>
                <a:lnTo>
                  <a:pt x="11991" y="15494"/>
                </a:lnTo>
                <a:lnTo>
                  <a:pt x="12082" y="15285"/>
                </a:lnTo>
                <a:lnTo>
                  <a:pt x="12128" y="15232"/>
                </a:lnTo>
                <a:lnTo>
                  <a:pt x="12219" y="15285"/>
                </a:lnTo>
                <a:lnTo>
                  <a:pt x="12265" y="15546"/>
                </a:lnTo>
                <a:lnTo>
                  <a:pt x="12357" y="15599"/>
                </a:lnTo>
                <a:lnTo>
                  <a:pt x="12402" y="15704"/>
                </a:lnTo>
                <a:lnTo>
                  <a:pt x="12494" y="16070"/>
                </a:lnTo>
                <a:lnTo>
                  <a:pt x="12540" y="16070"/>
                </a:lnTo>
                <a:lnTo>
                  <a:pt x="12723" y="15965"/>
                </a:lnTo>
                <a:lnTo>
                  <a:pt x="12952" y="15756"/>
                </a:lnTo>
                <a:lnTo>
                  <a:pt x="12997" y="15651"/>
                </a:lnTo>
                <a:lnTo>
                  <a:pt x="13180" y="15442"/>
                </a:lnTo>
                <a:lnTo>
                  <a:pt x="13180" y="15389"/>
                </a:lnTo>
                <a:lnTo>
                  <a:pt x="13043" y="15232"/>
                </a:lnTo>
                <a:lnTo>
                  <a:pt x="12997" y="15180"/>
                </a:lnTo>
                <a:lnTo>
                  <a:pt x="12997" y="15075"/>
                </a:lnTo>
                <a:lnTo>
                  <a:pt x="13043" y="15023"/>
                </a:lnTo>
                <a:lnTo>
                  <a:pt x="13135" y="14918"/>
                </a:lnTo>
                <a:lnTo>
                  <a:pt x="13089" y="14866"/>
                </a:lnTo>
                <a:lnTo>
                  <a:pt x="13043" y="14761"/>
                </a:lnTo>
                <a:lnTo>
                  <a:pt x="13043" y="14657"/>
                </a:lnTo>
                <a:lnTo>
                  <a:pt x="13135" y="14604"/>
                </a:lnTo>
                <a:lnTo>
                  <a:pt x="13089" y="14500"/>
                </a:lnTo>
                <a:lnTo>
                  <a:pt x="13043" y="14447"/>
                </a:lnTo>
                <a:lnTo>
                  <a:pt x="13089" y="14343"/>
                </a:lnTo>
                <a:lnTo>
                  <a:pt x="13226" y="14395"/>
                </a:lnTo>
                <a:lnTo>
                  <a:pt x="13318" y="14447"/>
                </a:lnTo>
                <a:lnTo>
                  <a:pt x="13409" y="14395"/>
                </a:lnTo>
                <a:lnTo>
                  <a:pt x="13547" y="14500"/>
                </a:lnTo>
                <a:lnTo>
                  <a:pt x="13638" y="14447"/>
                </a:lnTo>
                <a:lnTo>
                  <a:pt x="13684" y="14500"/>
                </a:lnTo>
                <a:lnTo>
                  <a:pt x="13730" y="14552"/>
                </a:lnTo>
                <a:lnTo>
                  <a:pt x="13730" y="14866"/>
                </a:lnTo>
                <a:lnTo>
                  <a:pt x="13821" y="14971"/>
                </a:lnTo>
                <a:lnTo>
                  <a:pt x="14004" y="15023"/>
                </a:lnTo>
                <a:lnTo>
                  <a:pt x="14233" y="15023"/>
                </a:lnTo>
                <a:lnTo>
                  <a:pt x="14279" y="14971"/>
                </a:lnTo>
                <a:lnTo>
                  <a:pt x="14325" y="14918"/>
                </a:lnTo>
                <a:lnTo>
                  <a:pt x="14370" y="15128"/>
                </a:lnTo>
                <a:lnTo>
                  <a:pt x="14462" y="15180"/>
                </a:lnTo>
                <a:lnTo>
                  <a:pt x="14599" y="15180"/>
                </a:lnTo>
                <a:lnTo>
                  <a:pt x="14691" y="15285"/>
                </a:lnTo>
                <a:lnTo>
                  <a:pt x="14736" y="15285"/>
                </a:lnTo>
                <a:lnTo>
                  <a:pt x="14828" y="15232"/>
                </a:lnTo>
                <a:lnTo>
                  <a:pt x="14874" y="15232"/>
                </a:lnTo>
                <a:lnTo>
                  <a:pt x="14920" y="15285"/>
                </a:lnTo>
                <a:lnTo>
                  <a:pt x="15057" y="15442"/>
                </a:lnTo>
                <a:lnTo>
                  <a:pt x="15057" y="15546"/>
                </a:lnTo>
                <a:lnTo>
                  <a:pt x="15194" y="15599"/>
                </a:lnTo>
                <a:lnTo>
                  <a:pt x="15240" y="15704"/>
                </a:lnTo>
                <a:lnTo>
                  <a:pt x="15331" y="15704"/>
                </a:lnTo>
                <a:lnTo>
                  <a:pt x="15423" y="15808"/>
                </a:lnTo>
                <a:lnTo>
                  <a:pt x="15423" y="15913"/>
                </a:lnTo>
                <a:lnTo>
                  <a:pt x="15377" y="16070"/>
                </a:lnTo>
                <a:lnTo>
                  <a:pt x="15331" y="16122"/>
                </a:lnTo>
                <a:lnTo>
                  <a:pt x="15240" y="16227"/>
                </a:lnTo>
                <a:lnTo>
                  <a:pt x="15240" y="16332"/>
                </a:lnTo>
                <a:lnTo>
                  <a:pt x="15240" y="16384"/>
                </a:lnTo>
                <a:lnTo>
                  <a:pt x="15331" y="16384"/>
                </a:lnTo>
                <a:lnTo>
                  <a:pt x="15423" y="16279"/>
                </a:lnTo>
                <a:lnTo>
                  <a:pt x="15469" y="16175"/>
                </a:lnTo>
                <a:lnTo>
                  <a:pt x="15606" y="15861"/>
                </a:lnTo>
                <a:lnTo>
                  <a:pt x="15698" y="15808"/>
                </a:lnTo>
                <a:lnTo>
                  <a:pt x="15743" y="15861"/>
                </a:lnTo>
                <a:lnTo>
                  <a:pt x="15881" y="16070"/>
                </a:lnTo>
                <a:lnTo>
                  <a:pt x="15926" y="16175"/>
                </a:lnTo>
                <a:lnTo>
                  <a:pt x="16018" y="16175"/>
                </a:lnTo>
                <a:lnTo>
                  <a:pt x="16018" y="16122"/>
                </a:lnTo>
                <a:lnTo>
                  <a:pt x="15972" y="16018"/>
                </a:lnTo>
                <a:lnTo>
                  <a:pt x="15972" y="15913"/>
                </a:lnTo>
                <a:lnTo>
                  <a:pt x="16018" y="15756"/>
                </a:lnTo>
                <a:lnTo>
                  <a:pt x="16064" y="15704"/>
                </a:lnTo>
                <a:lnTo>
                  <a:pt x="16109" y="15704"/>
                </a:lnTo>
                <a:lnTo>
                  <a:pt x="16247" y="15756"/>
                </a:lnTo>
                <a:lnTo>
                  <a:pt x="16292" y="15756"/>
                </a:lnTo>
                <a:lnTo>
                  <a:pt x="16384" y="15651"/>
                </a:lnTo>
                <a:lnTo>
                  <a:pt x="16384" y="15599"/>
                </a:lnTo>
                <a:lnTo>
                  <a:pt x="16247" y="15494"/>
                </a:lnTo>
                <a:lnTo>
                  <a:pt x="16384" y="15389"/>
                </a:lnTo>
                <a:lnTo>
                  <a:pt x="16384" y="15337"/>
                </a:lnTo>
                <a:lnTo>
                  <a:pt x="16338" y="15285"/>
                </a:lnTo>
                <a:lnTo>
                  <a:pt x="16247" y="15285"/>
                </a:lnTo>
                <a:lnTo>
                  <a:pt x="16109" y="15285"/>
                </a:lnTo>
                <a:lnTo>
                  <a:pt x="15972" y="15285"/>
                </a:lnTo>
                <a:lnTo>
                  <a:pt x="15926" y="15128"/>
                </a:lnTo>
                <a:lnTo>
                  <a:pt x="15835" y="15128"/>
                </a:lnTo>
                <a:lnTo>
                  <a:pt x="15789" y="15023"/>
                </a:lnTo>
                <a:lnTo>
                  <a:pt x="15743" y="14971"/>
                </a:lnTo>
                <a:lnTo>
                  <a:pt x="15698" y="14971"/>
                </a:lnTo>
                <a:lnTo>
                  <a:pt x="15652" y="15023"/>
                </a:lnTo>
                <a:lnTo>
                  <a:pt x="15606" y="14971"/>
                </a:lnTo>
                <a:lnTo>
                  <a:pt x="15423" y="15023"/>
                </a:lnTo>
                <a:lnTo>
                  <a:pt x="15377" y="15023"/>
                </a:lnTo>
                <a:lnTo>
                  <a:pt x="15331" y="14971"/>
                </a:lnTo>
                <a:lnTo>
                  <a:pt x="15331" y="14866"/>
                </a:lnTo>
                <a:lnTo>
                  <a:pt x="15331" y="14761"/>
                </a:lnTo>
                <a:lnTo>
                  <a:pt x="15194" y="14657"/>
                </a:lnTo>
                <a:lnTo>
                  <a:pt x="15103" y="14657"/>
                </a:lnTo>
                <a:lnTo>
                  <a:pt x="15057" y="14604"/>
                </a:lnTo>
                <a:lnTo>
                  <a:pt x="14965" y="14604"/>
                </a:lnTo>
                <a:lnTo>
                  <a:pt x="14920" y="14604"/>
                </a:lnTo>
                <a:lnTo>
                  <a:pt x="14736" y="14604"/>
                </a:lnTo>
                <a:lnTo>
                  <a:pt x="14736" y="14552"/>
                </a:lnTo>
                <a:lnTo>
                  <a:pt x="14736" y="14447"/>
                </a:lnTo>
                <a:lnTo>
                  <a:pt x="14645" y="14343"/>
                </a:lnTo>
                <a:lnTo>
                  <a:pt x="14553" y="14238"/>
                </a:lnTo>
                <a:lnTo>
                  <a:pt x="14508" y="14133"/>
                </a:lnTo>
                <a:lnTo>
                  <a:pt x="14462" y="14081"/>
                </a:lnTo>
                <a:lnTo>
                  <a:pt x="14462" y="13924"/>
                </a:lnTo>
                <a:lnTo>
                  <a:pt x="14416" y="13819"/>
                </a:lnTo>
                <a:lnTo>
                  <a:pt x="14416" y="13714"/>
                </a:lnTo>
                <a:lnTo>
                  <a:pt x="14462" y="13662"/>
                </a:lnTo>
                <a:lnTo>
                  <a:pt x="14553" y="13662"/>
                </a:lnTo>
                <a:lnTo>
                  <a:pt x="14599" y="13610"/>
                </a:lnTo>
                <a:lnTo>
                  <a:pt x="14599" y="13505"/>
                </a:lnTo>
                <a:lnTo>
                  <a:pt x="14691" y="13453"/>
                </a:lnTo>
                <a:lnTo>
                  <a:pt x="14828" y="13453"/>
                </a:lnTo>
                <a:lnTo>
                  <a:pt x="14920" y="13453"/>
                </a:lnTo>
                <a:lnTo>
                  <a:pt x="14965" y="13348"/>
                </a:lnTo>
                <a:lnTo>
                  <a:pt x="14920" y="13243"/>
                </a:lnTo>
                <a:lnTo>
                  <a:pt x="14920" y="13139"/>
                </a:lnTo>
                <a:lnTo>
                  <a:pt x="15011" y="12929"/>
                </a:lnTo>
                <a:lnTo>
                  <a:pt x="15103" y="12929"/>
                </a:lnTo>
                <a:lnTo>
                  <a:pt x="15331" y="12877"/>
                </a:lnTo>
                <a:lnTo>
                  <a:pt x="15377" y="12825"/>
                </a:lnTo>
                <a:lnTo>
                  <a:pt x="15377" y="12668"/>
                </a:lnTo>
                <a:lnTo>
                  <a:pt x="15377" y="12615"/>
                </a:lnTo>
                <a:lnTo>
                  <a:pt x="15514" y="12563"/>
                </a:lnTo>
                <a:lnTo>
                  <a:pt x="15652" y="12510"/>
                </a:lnTo>
                <a:lnTo>
                  <a:pt x="15743" y="12406"/>
                </a:lnTo>
                <a:lnTo>
                  <a:pt x="15743" y="12301"/>
                </a:lnTo>
                <a:lnTo>
                  <a:pt x="15606" y="12249"/>
                </a:lnTo>
                <a:lnTo>
                  <a:pt x="15606" y="12144"/>
                </a:lnTo>
                <a:lnTo>
                  <a:pt x="15560" y="12039"/>
                </a:lnTo>
                <a:lnTo>
                  <a:pt x="15560" y="11987"/>
                </a:lnTo>
                <a:lnTo>
                  <a:pt x="15652" y="11830"/>
                </a:lnTo>
                <a:lnTo>
                  <a:pt x="15698" y="11725"/>
                </a:lnTo>
                <a:lnTo>
                  <a:pt x="15652" y="11673"/>
                </a:lnTo>
                <a:lnTo>
                  <a:pt x="15560" y="11673"/>
                </a:lnTo>
                <a:lnTo>
                  <a:pt x="15514" y="11621"/>
                </a:lnTo>
                <a:lnTo>
                  <a:pt x="15514" y="11568"/>
                </a:lnTo>
                <a:lnTo>
                  <a:pt x="15606" y="11411"/>
                </a:lnTo>
                <a:lnTo>
                  <a:pt x="15606" y="11359"/>
                </a:lnTo>
                <a:lnTo>
                  <a:pt x="15560" y="11359"/>
                </a:lnTo>
                <a:lnTo>
                  <a:pt x="15469" y="11411"/>
                </a:lnTo>
                <a:lnTo>
                  <a:pt x="15194" y="11778"/>
                </a:lnTo>
                <a:lnTo>
                  <a:pt x="15103" y="11830"/>
                </a:lnTo>
                <a:lnTo>
                  <a:pt x="14965" y="11830"/>
                </a:lnTo>
                <a:lnTo>
                  <a:pt x="14782" y="11830"/>
                </a:lnTo>
                <a:lnTo>
                  <a:pt x="14691" y="11778"/>
                </a:lnTo>
                <a:lnTo>
                  <a:pt x="14645" y="11830"/>
                </a:lnTo>
                <a:lnTo>
                  <a:pt x="14645" y="11935"/>
                </a:lnTo>
                <a:lnTo>
                  <a:pt x="14553" y="11987"/>
                </a:lnTo>
                <a:lnTo>
                  <a:pt x="14462" y="12092"/>
                </a:lnTo>
                <a:lnTo>
                  <a:pt x="14416" y="12249"/>
                </a:lnTo>
                <a:lnTo>
                  <a:pt x="14416" y="12353"/>
                </a:lnTo>
                <a:lnTo>
                  <a:pt x="14370" y="12563"/>
                </a:lnTo>
                <a:lnTo>
                  <a:pt x="14279" y="12668"/>
                </a:lnTo>
                <a:lnTo>
                  <a:pt x="14233" y="12668"/>
                </a:lnTo>
                <a:lnTo>
                  <a:pt x="14096" y="12668"/>
                </a:lnTo>
                <a:lnTo>
                  <a:pt x="14004" y="12563"/>
                </a:lnTo>
                <a:lnTo>
                  <a:pt x="13913" y="12458"/>
                </a:lnTo>
                <a:lnTo>
                  <a:pt x="13821" y="12406"/>
                </a:lnTo>
                <a:lnTo>
                  <a:pt x="13684" y="12406"/>
                </a:lnTo>
                <a:lnTo>
                  <a:pt x="13638" y="12353"/>
                </a:lnTo>
                <a:lnTo>
                  <a:pt x="13592" y="12249"/>
                </a:lnTo>
                <a:lnTo>
                  <a:pt x="13592" y="12196"/>
                </a:lnTo>
                <a:lnTo>
                  <a:pt x="13638" y="12039"/>
                </a:lnTo>
                <a:lnTo>
                  <a:pt x="13684" y="11987"/>
                </a:lnTo>
                <a:lnTo>
                  <a:pt x="13775" y="11935"/>
                </a:lnTo>
                <a:lnTo>
                  <a:pt x="13913" y="11987"/>
                </a:lnTo>
                <a:lnTo>
                  <a:pt x="14004" y="11987"/>
                </a:lnTo>
                <a:lnTo>
                  <a:pt x="13958" y="11935"/>
                </a:lnTo>
                <a:lnTo>
                  <a:pt x="13958" y="11830"/>
                </a:lnTo>
                <a:lnTo>
                  <a:pt x="14004" y="11778"/>
                </a:lnTo>
                <a:lnTo>
                  <a:pt x="14050" y="11778"/>
                </a:lnTo>
                <a:lnTo>
                  <a:pt x="14096" y="11725"/>
                </a:lnTo>
                <a:lnTo>
                  <a:pt x="14096" y="11621"/>
                </a:lnTo>
                <a:lnTo>
                  <a:pt x="14187" y="11516"/>
                </a:lnTo>
                <a:lnTo>
                  <a:pt x="14096" y="11464"/>
                </a:lnTo>
                <a:lnTo>
                  <a:pt x="14050" y="11516"/>
                </a:lnTo>
                <a:lnTo>
                  <a:pt x="13958" y="11568"/>
                </a:lnTo>
                <a:lnTo>
                  <a:pt x="13913" y="11673"/>
                </a:lnTo>
                <a:lnTo>
                  <a:pt x="13867" y="11673"/>
                </a:lnTo>
                <a:lnTo>
                  <a:pt x="13867" y="11621"/>
                </a:lnTo>
                <a:lnTo>
                  <a:pt x="13913" y="11516"/>
                </a:lnTo>
                <a:lnTo>
                  <a:pt x="13867" y="11464"/>
                </a:lnTo>
                <a:lnTo>
                  <a:pt x="13821" y="11516"/>
                </a:lnTo>
                <a:lnTo>
                  <a:pt x="13775" y="11568"/>
                </a:lnTo>
                <a:lnTo>
                  <a:pt x="13730" y="11673"/>
                </a:lnTo>
                <a:lnTo>
                  <a:pt x="13684" y="11725"/>
                </a:lnTo>
                <a:lnTo>
                  <a:pt x="13638" y="11725"/>
                </a:lnTo>
                <a:lnTo>
                  <a:pt x="13547" y="11673"/>
                </a:lnTo>
                <a:lnTo>
                  <a:pt x="13547" y="11568"/>
                </a:lnTo>
                <a:lnTo>
                  <a:pt x="13501" y="11516"/>
                </a:lnTo>
                <a:lnTo>
                  <a:pt x="13409" y="11516"/>
                </a:lnTo>
                <a:lnTo>
                  <a:pt x="13363" y="11568"/>
                </a:lnTo>
                <a:lnTo>
                  <a:pt x="13318" y="11673"/>
                </a:lnTo>
                <a:lnTo>
                  <a:pt x="13318" y="11778"/>
                </a:lnTo>
                <a:lnTo>
                  <a:pt x="13226" y="11882"/>
                </a:lnTo>
                <a:lnTo>
                  <a:pt x="13135" y="11987"/>
                </a:lnTo>
                <a:lnTo>
                  <a:pt x="12997" y="12039"/>
                </a:lnTo>
                <a:lnTo>
                  <a:pt x="12906" y="12092"/>
                </a:lnTo>
                <a:lnTo>
                  <a:pt x="12814" y="12092"/>
                </a:lnTo>
                <a:lnTo>
                  <a:pt x="12677" y="12092"/>
                </a:lnTo>
                <a:lnTo>
                  <a:pt x="12631" y="12092"/>
                </a:lnTo>
                <a:lnTo>
                  <a:pt x="12219" y="12039"/>
                </a:lnTo>
                <a:lnTo>
                  <a:pt x="12128" y="11987"/>
                </a:lnTo>
                <a:lnTo>
                  <a:pt x="11945" y="11987"/>
                </a:lnTo>
                <a:lnTo>
                  <a:pt x="11807" y="11935"/>
                </a:lnTo>
                <a:lnTo>
                  <a:pt x="11716" y="11830"/>
                </a:lnTo>
                <a:lnTo>
                  <a:pt x="11716" y="11778"/>
                </a:lnTo>
                <a:lnTo>
                  <a:pt x="11670" y="11673"/>
                </a:lnTo>
                <a:lnTo>
                  <a:pt x="11670" y="11568"/>
                </a:lnTo>
                <a:lnTo>
                  <a:pt x="11716" y="11464"/>
                </a:lnTo>
                <a:lnTo>
                  <a:pt x="11762" y="11359"/>
                </a:lnTo>
                <a:lnTo>
                  <a:pt x="11853" y="11254"/>
                </a:lnTo>
                <a:lnTo>
                  <a:pt x="11899" y="11202"/>
                </a:lnTo>
                <a:lnTo>
                  <a:pt x="11899" y="11097"/>
                </a:lnTo>
                <a:lnTo>
                  <a:pt x="11945" y="11045"/>
                </a:lnTo>
                <a:lnTo>
                  <a:pt x="11945" y="10992"/>
                </a:lnTo>
                <a:lnTo>
                  <a:pt x="12036" y="10992"/>
                </a:lnTo>
                <a:lnTo>
                  <a:pt x="12082" y="10940"/>
                </a:lnTo>
                <a:lnTo>
                  <a:pt x="12128" y="10783"/>
                </a:lnTo>
                <a:lnTo>
                  <a:pt x="12219" y="10678"/>
                </a:lnTo>
                <a:lnTo>
                  <a:pt x="12357" y="10626"/>
                </a:lnTo>
                <a:lnTo>
                  <a:pt x="12448" y="10626"/>
                </a:lnTo>
                <a:lnTo>
                  <a:pt x="12631" y="10678"/>
                </a:lnTo>
                <a:lnTo>
                  <a:pt x="12723" y="10731"/>
                </a:lnTo>
                <a:lnTo>
                  <a:pt x="12769" y="10731"/>
                </a:lnTo>
                <a:lnTo>
                  <a:pt x="12860" y="10835"/>
                </a:lnTo>
                <a:lnTo>
                  <a:pt x="12952" y="10888"/>
                </a:lnTo>
                <a:lnTo>
                  <a:pt x="12997" y="10888"/>
                </a:lnTo>
                <a:lnTo>
                  <a:pt x="13043" y="10992"/>
                </a:lnTo>
                <a:lnTo>
                  <a:pt x="13043" y="11097"/>
                </a:lnTo>
                <a:lnTo>
                  <a:pt x="13089" y="11097"/>
                </a:lnTo>
                <a:lnTo>
                  <a:pt x="13226" y="11097"/>
                </a:lnTo>
                <a:lnTo>
                  <a:pt x="13318" y="11097"/>
                </a:lnTo>
                <a:lnTo>
                  <a:pt x="13363" y="11097"/>
                </a:lnTo>
                <a:lnTo>
                  <a:pt x="13501" y="11202"/>
                </a:lnTo>
                <a:lnTo>
                  <a:pt x="13592" y="11202"/>
                </a:lnTo>
                <a:lnTo>
                  <a:pt x="13775" y="11307"/>
                </a:lnTo>
                <a:lnTo>
                  <a:pt x="13958" y="11359"/>
                </a:lnTo>
                <a:lnTo>
                  <a:pt x="14141" y="11359"/>
                </a:lnTo>
                <a:lnTo>
                  <a:pt x="14325" y="11411"/>
                </a:lnTo>
                <a:lnTo>
                  <a:pt x="14462" y="11411"/>
                </a:lnTo>
                <a:lnTo>
                  <a:pt x="14370" y="11307"/>
                </a:lnTo>
                <a:lnTo>
                  <a:pt x="14279" y="11254"/>
                </a:lnTo>
                <a:lnTo>
                  <a:pt x="14279" y="11149"/>
                </a:lnTo>
                <a:lnTo>
                  <a:pt x="14187" y="10992"/>
                </a:lnTo>
                <a:lnTo>
                  <a:pt x="14187" y="10940"/>
                </a:lnTo>
                <a:lnTo>
                  <a:pt x="14187" y="10731"/>
                </a:lnTo>
                <a:lnTo>
                  <a:pt x="14096" y="10626"/>
                </a:lnTo>
                <a:lnTo>
                  <a:pt x="14050" y="10469"/>
                </a:lnTo>
                <a:lnTo>
                  <a:pt x="14004" y="10417"/>
                </a:lnTo>
                <a:lnTo>
                  <a:pt x="13958" y="10312"/>
                </a:lnTo>
                <a:lnTo>
                  <a:pt x="13913" y="10207"/>
                </a:lnTo>
                <a:lnTo>
                  <a:pt x="13684" y="9946"/>
                </a:lnTo>
                <a:lnTo>
                  <a:pt x="13638" y="9893"/>
                </a:lnTo>
                <a:lnTo>
                  <a:pt x="13547" y="9527"/>
                </a:lnTo>
                <a:lnTo>
                  <a:pt x="13455" y="9422"/>
                </a:lnTo>
                <a:lnTo>
                  <a:pt x="13455" y="9317"/>
                </a:lnTo>
                <a:lnTo>
                  <a:pt x="13501" y="9160"/>
                </a:lnTo>
                <a:lnTo>
                  <a:pt x="13501" y="9003"/>
                </a:lnTo>
                <a:lnTo>
                  <a:pt x="13592" y="8794"/>
                </a:lnTo>
                <a:lnTo>
                  <a:pt x="13638" y="8532"/>
                </a:lnTo>
                <a:lnTo>
                  <a:pt x="13730" y="8218"/>
                </a:lnTo>
                <a:lnTo>
                  <a:pt x="13730" y="8113"/>
                </a:lnTo>
                <a:lnTo>
                  <a:pt x="13638" y="8009"/>
                </a:lnTo>
                <a:lnTo>
                  <a:pt x="13363" y="8061"/>
                </a:lnTo>
                <a:lnTo>
                  <a:pt x="11991" y="8166"/>
                </a:lnTo>
                <a:lnTo>
                  <a:pt x="11762" y="8166"/>
                </a:lnTo>
                <a:lnTo>
                  <a:pt x="11121" y="8218"/>
                </a:lnTo>
                <a:lnTo>
                  <a:pt x="11075" y="8218"/>
                </a:lnTo>
                <a:lnTo>
                  <a:pt x="10206" y="8271"/>
                </a:lnTo>
                <a:lnTo>
                  <a:pt x="9519" y="8323"/>
                </a:lnTo>
                <a:lnTo>
                  <a:pt x="9107" y="8323"/>
                </a:lnTo>
                <a:lnTo>
                  <a:pt x="7826" y="8428"/>
                </a:lnTo>
                <a:lnTo>
                  <a:pt x="7734" y="8375"/>
                </a:lnTo>
                <a:lnTo>
                  <a:pt x="7780" y="8323"/>
                </a:lnTo>
                <a:lnTo>
                  <a:pt x="7917" y="8113"/>
                </a:lnTo>
                <a:close/>
              </a:path>
            </a:pathLst>
          </a:custGeom>
          <a:solidFill>
            <a:schemeClr val="bg2">
              <a:lumMod val="50000"/>
            </a:schemeClr>
          </a:solidFill>
          <a:ln w="9525">
            <a:solidFill>
              <a:schemeClr val="bg2">
                <a:lumMod val="50000"/>
              </a:schemeClr>
            </a:solidFill>
            <a:prstDash val="solid"/>
            <a:round/>
            <a:headEnd/>
            <a:tailEnd/>
          </a:ln>
        </p:spPr>
      </p:sp>
      <p:sp>
        <p:nvSpPr>
          <p:cNvPr id="174" name="Washington"/>
          <p:cNvSpPr>
            <a:spLocks/>
          </p:cNvSpPr>
          <p:nvPr/>
        </p:nvSpPr>
        <p:spPr bwMode="auto">
          <a:xfrm>
            <a:off x="3983972" y="1668453"/>
            <a:ext cx="1172978" cy="780990"/>
          </a:xfrm>
          <a:custGeom>
            <a:avLst/>
            <a:gdLst/>
            <a:ahLst/>
            <a:cxnLst>
              <a:cxn ang="0">
                <a:pos x="4086" y="5924"/>
              </a:cxn>
              <a:cxn ang="0">
                <a:pos x="4009" y="5604"/>
              </a:cxn>
              <a:cxn ang="0">
                <a:pos x="4163" y="5123"/>
              </a:cxn>
              <a:cxn ang="0">
                <a:pos x="4510" y="4856"/>
              </a:cxn>
              <a:cxn ang="0">
                <a:pos x="4279" y="4750"/>
              </a:cxn>
              <a:cxn ang="0">
                <a:pos x="3200" y="5710"/>
              </a:cxn>
              <a:cxn ang="0">
                <a:pos x="3354" y="6191"/>
              </a:cxn>
              <a:cxn ang="0">
                <a:pos x="2776" y="6244"/>
              </a:cxn>
              <a:cxn ang="0">
                <a:pos x="3547" y="5177"/>
              </a:cxn>
              <a:cxn ang="0">
                <a:pos x="3894" y="4590"/>
              </a:cxn>
              <a:cxn ang="0">
                <a:pos x="4241" y="4590"/>
              </a:cxn>
              <a:cxn ang="0">
                <a:pos x="4202" y="3789"/>
              </a:cxn>
              <a:cxn ang="0">
                <a:pos x="4048" y="3789"/>
              </a:cxn>
              <a:cxn ang="0">
                <a:pos x="3739" y="3522"/>
              </a:cxn>
              <a:cxn ang="0">
                <a:pos x="3200" y="3042"/>
              </a:cxn>
              <a:cxn ang="0">
                <a:pos x="2159" y="2455"/>
              </a:cxn>
              <a:cxn ang="0">
                <a:pos x="1157" y="1441"/>
              </a:cxn>
              <a:cxn ang="0">
                <a:pos x="617" y="1014"/>
              </a:cxn>
              <a:cxn ang="0">
                <a:pos x="308" y="2829"/>
              </a:cxn>
              <a:cxn ang="0">
                <a:pos x="540" y="4269"/>
              </a:cxn>
              <a:cxn ang="0">
                <a:pos x="578" y="5764"/>
              </a:cxn>
              <a:cxn ang="0">
                <a:pos x="732" y="6724"/>
              </a:cxn>
              <a:cxn ang="0">
                <a:pos x="578" y="7365"/>
              </a:cxn>
              <a:cxn ang="0">
                <a:pos x="386" y="7578"/>
              </a:cxn>
              <a:cxn ang="0">
                <a:pos x="617" y="8112"/>
              </a:cxn>
              <a:cxn ang="0">
                <a:pos x="540" y="8966"/>
              </a:cxn>
              <a:cxn ang="0">
                <a:pos x="308" y="8432"/>
              </a:cxn>
              <a:cxn ang="0">
                <a:pos x="77" y="9713"/>
              </a:cxn>
              <a:cxn ang="0">
                <a:pos x="732" y="10033"/>
              </a:cxn>
              <a:cxn ang="0">
                <a:pos x="1272" y="10727"/>
              </a:cxn>
              <a:cxn ang="0">
                <a:pos x="1388" y="11047"/>
              </a:cxn>
              <a:cxn ang="0">
                <a:pos x="2159" y="12061"/>
              </a:cxn>
              <a:cxn ang="0">
                <a:pos x="2082" y="13075"/>
              </a:cxn>
              <a:cxn ang="0">
                <a:pos x="2737" y="14143"/>
              </a:cxn>
              <a:cxn ang="0">
                <a:pos x="4356" y="14196"/>
              </a:cxn>
              <a:cxn ang="0">
                <a:pos x="5281" y="14730"/>
              </a:cxn>
              <a:cxn ang="0">
                <a:pos x="6631" y="14836"/>
              </a:cxn>
              <a:cxn ang="0">
                <a:pos x="7941" y="15050"/>
              </a:cxn>
              <a:cxn ang="0">
                <a:pos x="9098" y="14996"/>
              </a:cxn>
              <a:cxn ang="0">
                <a:pos x="10177" y="14996"/>
              </a:cxn>
              <a:cxn ang="0">
                <a:pos x="14572" y="16117"/>
              </a:cxn>
              <a:cxn ang="0">
                <a:pos x="14726" y="14143"/>
              </a:cxn>
              <a:cxn ang="0">
                <a:pos x="16384" y="4056"/>
              </a:cxn>
              <a:cxn ang="0">
                <a:pos x="7556" y="961"/>
              </a:cxn>
              <a:cxn ang="0">
                <a:pos x="4934" y="213"/>
              </a:cxn>
              <a:cxn ang="0">
                <a:pos x="4973" y="961"/>
              </a:cxn>
              <a:cxn ang="0">
                <a:pos x="5204" y="1334"/>
              </a:cxn>
              <a:cxn ang="0">
                <a:pos x="5127" y="1975"/>
              </a:cxn>
              <a:cxn ang="0">
                <a:pos x="4780" y="2028"/>
              </a:cxn>
              <a:cxn ang="0">
                <a:pos x="4973" y="2775"/>
              </a:cxn>
              <a:cxn ang="0">
                <a:pos x="5012" y="3949"/>
              </a:cxn>
              <a:cxn ang="0">
                <a:pos x="4819" y="4910"/>
              </a:cxn>
              <a:cxn ang="0">
                <a:pos x="4626" y="5870"/>
              </a:cxn>
              <a:cxn ang="0">
                <a:pos x="4472" y="6938"/>
              </a:cxn>
              <a:cxn ang="0">
                <a:pos x="4009" y="6991"/>
              </a:cxn>
              <a:cxn ang="0">
                <a:pos x="3354" y="7632"/>
              </a:cxn>
              <a:cxn ang="0">
                <a:pos x="3084" y="7525"/>
              </a:cxn>
              <a:cxn ang="0">
                <a:pos x="3045" y="7258"/>
              </a:cxn>
              <a:cxn ang="0">
                <a:pos x="2776" y="6991"/>
              </a:cxn>
              <a:cxn ang="0">
                <a:pos x="3315" y="6671"/>
              </a:cxn>
              <a:cxn ang="0">
                <a:pos x="3431" y="6831"/>
              </a:cxn>
              <a:cxn ang="0">
                <a:pos x="3547" y="6778"/>
              </a:cxn>
              <a:cxn ang="0">
                <a:pos x="3855" y="7098"/>
              </a:cxn>
            </a:cxnLst>
            <a:rect l="0" t="0" r="r" b="b"/>
            <a:pathLst>
              <a:path w="16384" h="16384">
                <a:moveTo>
                  <a:pt x="4048" y="6564"/>
                </a:moveTo>
                <a:lnTo>
                  <a:pt x="4086" y="6511"/>
                </a:lnTo>
                <a:lnTo>
                  <a:pt x="4125" y="6404"/>
                </a:lnTo>
                <a:lnTo>
                  <a:pt x="4202" y="6191"/>
                </a:lnTo>
                <a:lnTo>
                  <a:pt x="4202" y="6084"/>
                </a:lnTo>
                <a:lnTo>
                  <a:pt x="4163" y="5924"/>
                </a:lnTo>
                <a:lnTo>
                  <a:pt x="4086" y="5924"/>
                </a:lnTo>
                <a:lnTo>
                  <a:pt x="3971" y="5977"/>
                </a:lnTo>
                <a:lnTo>
                  <a:pt x="3855" y="5924"/>
                </a:lnTo>
                <a:lnTo>
                  <a:pt x="3894" y="5870"/>
                </a:lnTo>
                <a:lnTo>
                  <a:pt x="3971" y="5817"/>
                </a:lnTo>
                <a:lnTo>
                  <a:pt x="3932" y="5764"/>
                </a:lnTo>
                <a:lnTo>
                  <a:pt x="3932" y="5550"/>
                </a:lnTo>
                <a:lnTo>
                  <a:pt x="4009" y="5604"/>
                </a:lnTo>
                <a:lnTo>
                  <a:pt x="4009" y="5764"/>
                </a:lnTo>
                <a:lnTo>
                  <a:pt x="4086" y="5764"/>
                </a:lnTo>
                <a:lnTo>
                  <a:pt x="4125" y="5604"/>
                </a:lnTo>
                <a:lnTo>
                  <a:pt x="4125" y="5497"/>
                </a:lnTo>
                <a:lnTo>
                  <a:pt x="4125" y="5283"/>
                </a:lnTo>
                <a:lnTo>
                  <a:pt x="4086" y="5177"/>
                </a:lnTo>
                <a:lnTo>
                  <a:pt x="4163" y="5123"/>
                </a:lnTo>
                <a:lnTo>
                  <a:pt x="4202" y="5283"/>
                </a:lnTo>
                <a:lnTo>
                  <a:pt x="4279" y="5283"/>
                </a:lnTo>
                <a:lnTo>
                  <a:pt x="4356" y="5123"/>
                </a:lnTo>
                <a:lnTo>
                  <a:pt x="4395" y="5230"/>
                </a:lnTo>
                <a:lnTo>
                  <a:pt x="4510" y="5177"/>
                </a:lnTo>
                <a:lnTo>
                  <a:pt x="4472" y="4963"/>
                </a:lnTo>
                <a:lnTo>
                  <a:pt x="4510" y="4856"/>
                </a:lnTo>
                <a:lnTo>
                  <a:pt x="4510" y="4643"/>
                </a:lnTo>
                <a:lnTo>
                  <a:pt x="4433" y="4483"/>
                </a:lnTo>
                <a:lnTo>
                  <a:pt x="4356" y="4323"/>
                </a:lnTo>
                <a:lnTo>
                  <a:pt x="4356" y="4483"/>
                </a:lnTo>
                <a:lnTo>
                  <a:pt x="4395" y="4696"/>
                </a:lnTo>
                <a:lnTo>
                  <a:pt x="4356" y="4856"/>
                </a:lnTo>
                <a:lnTo>
                  <a:pt x="4279" y="4750"/>
                </a:lnTo>
                <a:lnTo>
                  <a:pt x="4163" y="4856"/>
                </a:lnTo>
                <a:lnTo>
                  <a:pt x="4009" y="5017"/>
                </a:lnTo>
                <a:lnTo>
                  <a:pt x="3817" y="5337"/>
                </a:lnTo>
                <a:lnTo>
                  <a:pt x="3624" y="5390"/>
                </a:lnTo>
                <a:lnTo>
                  <a:pt x="3470" y="5444"/>
                </a:lnTo>
                <a:lnTo>
                  <a:pt x="3277" y="5604"/>
                </a:lnTo>
                <a:lnTo>
                  <a:pt x="3200" y="5710"/>
                </a:lnTo>
                <a:lnTo>
                  <a:pt x="3123" y="5817"/>
                </a:lnTo>
                <a:lnTo>
                  <a:pt x="3084" y="5870"/>
                </a:lnTo>
                <a:lnTo>
                  <a:pt x="2930" y="6084"/>
                </a:lnTo>
                <a:lnTo>
                  <a:pt x="2930" y="6191"/>
                </a:lnTo>
                <a:lnTo>
                  <a:pt x="3045" y="6244"/>
                </a:lnTo>
                <a:lnTo>
                  <a:pt x="3123" y="6244"/>
                </a:lnTo>
                <a:lnTo>
                  <a:pt x="3354" y="6191"/>
                </a:lnTo>
                <a:lnTo>
                  <a:pt x="3470" y="6244"/>
                </a:lnTo>
                <a:lnTo>
                  <a:pt x="3315" y="6297"/>
                </a:lnTo>
                <a:lnTo>
                  <a:pt x="3238" y="6351"/>
                </a:lnTo>
                <a:lnTo>
                  <a:pt x="3007" y="6404"/>
                </a:lnTo>
                <a:lnTo>
                  <a:pt x="2930" y="6351"/>
                </a:lnTo>
                <a:lnTo>
                  <a:pt x="2814" y="6351"/>
                </a:lnTo>
                <a:lnTo>
                  <a:pt x="2776" y="6244"/>
                </a:lnTo>
                <a:lnTo>
                  <a:pt x="2853" y="6031"/>
                </a:lnTo>
                <a:lnTo>
                  <a:pt x="2968" y="5764"/>
                </a:lnTo>
                <a:lnTo>
                  <a:pt x="3161" y="5497"/>
                </a:lnTo>
                <a:lnTo>
                  <a:pt x="3200" y="5390"/>
                </a:lnTo>
                <a:lnTo>
                  <a:pt x="3277" y="5283"/>
                </a:lnTo>
                <a:lnTo>
                  <a:pt x="3354" y="5283"/>
                </a:lnTo>
                <a:lnTo>
                  <a:pt x="3547" y="5177"/>
                </a:lnTo>
                <a:lnTo>
                  <a:pt x="3624" y="4963"/>
                </a:lnTo>
                <a:lnTo>
                  <a:pt x="3701" y="4963"/>
                </a:lnTo>
                <a:lnTo>
                  <a:pt x="3701" y="4803"/>
                </a:lnTo>
                <a:lnTo>
                  <a:pt x="3739" y="4643"/>
                </a:lnTo>
                <a:lnTo>
                  <a:pt x="3817" y="4803"/>
                </a:lnTo>
                <a:lnTo>
                  <a:pt x="3855" y="4696"/>
                </a:lnTo>
                <a:lnTo>
                  <a:pt x="3894" y="4590"/>
                </a:lnTo>
                <a:lnTo>
                  <a:pt x="3932" y="4750"/>
                </a:lnTo>
                <a:lnTo>
                  <a:pt x="3855" y="4910"/>
                </a:lnTo>
                <a:lnTo>
                  <a:pt x="3971" y="4910"/>
                </a:lnTo>
                <a:lnTo>
                  <a:pt x="4009" y="4750"/>
                </a:lnTo>
                <a:lnTo>
                  <a:pt x="4125" y="4750"/>
                </a:lnTo>
                <a:lnTo>
                  <a:pt x="4163" y="4643"/>
                </a:lnTo>
                <a:lnTo>
                  <a:pt x="4241" y="4590"/>
                </a:lnTo>
                <a:lnTo>
                  <a:pt x="4241" y="4483"/>
                </a:lnTo>
                <a:lnTo>
                  <a:pt x="4241" y="4269"/>
                </a:lnTo>
                <a:lnTo>
                  <a:pt x="4356" y="4056"/>
                </a:lnTo>
                <a:lnTo>
                  <a:pt x="4356" y="3736"/>
                </a:lnTo>
                <a:lnTo>
                  <a:pt x="4318" y="3629"/>
                </a:lnTo>
                <a:lnTo>
                  <a:pt x="4241" y="3896"/>
                </a:lnTo>
                <a:lnTo>
                  <a:pt x="4202" y="3789"/>
                </a:lnTo>
                <a:lnTo>
                  <a:pt x="4086" y="3896"/>
                </a:lnTo>
                <a:lnTo>
                  <a:pt x="4125" y="3629"/>
                </a:lnTo>
                <a:lnTo>
                  <a:pt x="4241" y="3576"/>
                </a:lnTo>
                <a:lnTo>
                  <a:pt x="4202" y="3416"/>
                </a:lnTo>
                <a:lnTo>
                  <a:pt x="4048" y="3416"/>
                </a:lnTo>
                <a:lnTo>
                  <a:pt x="3971" y="3576"/>
                </a:lnTo>
                <a:lnTo>
                  <a:pt x="4048" y="3789"/>
                </a:lnTo>
                <a:lnTo>
                  <a:pt x="3894" y="3949"/>
                </a:lnTo>
                <a:lnTo>
                  <a:pt x="3855" y="3896"/>
                </a:lnTo>
                <a:lnTo>
                  <a:pt x="3932" y="3789"/>
                </a:lnTo>
                <a:lnTo>
                  <a:pt x="3855" y="3682"/>
                </a:lnTo>
                <a:lnTo>
                  <a:pt x="3855" y="3522"/>
                </a:lnTo>
                <a:lnTo>
                  <a:pt x="3739" y="3469"/>
                </a:lnTo>
                <a:lnTo>
                  <a:pt x="3739" y="3522"/>
                </a:lnTo>
                <a:lnTo>
                  <a:pt x="3662" y="3629"/>
                </a:lnTo>
                <a:lnTo>
                  <a:pt x="3624" y="3469"/>
                </a:lnTo>
                <a:lnTo>
                  <a:pt x="3624" y="3362"/>
                </a:lnTo>
                <a:lnTo>
                  <a:pt x="3585" y="3202"/>
                </a:lnTo>
                <a:lnTo>
                  <a:pt x="3470" y="3042"/>
                </a:lnTo>
                <a:lnTo>
                  <a:pt x="3354" y="3149"/>
                </a:lnTo>
                <a:lnTo>
                  <a:pt x="3200" y="3042"/>
                </a:lnTo>
                <a:lnTo>
                  <a:pt x="3084" y="3042"/>
                </a:lnTo>
                <a:lnTo>
                  <a:pt x="2930" y="2935"/>
                </a:lnTo>
                <a:lnTo>
                  <a:pt x="2737" y="2775"/>
                </a:lnTo>
                <a:lnTo>
                  <a:pt x="2660" y="2775"/>
                </a:lnTo>
                <a:lnTo>
                  <a:pt x="2544" y="2668"/>
                </a:lnTo>
                <a:lnTo>
                  <a:pt x="2429" y="2508"/>
                </a:lnTo>
                <a:lnTo>
                  <a:pt x="2159" y="2455"/>
                </a:lnTo>
                <a:lnTo>
                  <a:pt x="1889" y="2295"/>
                </a:lnTo>
                <a:lnTo>
                  <a:pt x="1619" y="2028"/>
                </a:lnTo>
                <a:lnTo>
                  <a:pt x="1619" y="1921"/>
                </a:lnTo>
                <a:lnTo>
                  <a:pt x="1465" y="1761"/>
                </a:lnTo>
                <a:lnTo>
                  <a:pt x="1349" y="1654"/>
                </a:lnTo>
                <a:lnTo>
                  <a:pt x="1272" y="1494"/>
                </a:lnTo>
                <a:lnTo>
                  <a:pt x="1157" y="1441"/>
                </a:lnTo>
                <a:lnTo>
                  <a:pt x="1002" y="1227"/>
                </a:lnTo>
                <a:lnTo>
                  <a:pt x="887" y="1014"/>
                </a:lnTo>
                <a:lnTo>
                  <a:pt x="732" y="854"/>
                </a:lnTo>
                <a:lnTo>
                  <a:pt x="617" y="801"/>
                </a:lnTo>
                <a:lnTo>
                  <a:pt x="540" y="801"/>
                </a:lnTo>
                <a:lnTo>
                  <a:pt x="540" y="907"/>
                </a:lnTo>
                <a:lnTo>
                  <a:pt x="617" y="1014"/>
                </a:lnTo>
                <a:lnTo>
                  <a:pt x="540" y="1227"/>
                </a:lnTo>
                <a:lnTo>
                  <a:pt x="424" y="1441"/>
                </a:lnTo>
                <a:lnTo>
                  <a:pt x="308" y="1654"/>
                </a:lnTo>
                <a:lnTo>
                  <a:pt x="308" y="2028"/>
                </a:lnTo>
                <a:lnTo>
                  <a:pt x="231" y="2402"/>
                </a:lnTo>
                <a:lnTo>
                  <a:pt x="308" y="2615"/>
                </a:lnTo>
                <a:lnTo>
                  <a:pt x="308" y="2829"/>
                </a:lnTo>
                <a:lnTo>
                  <a:pt x="386" y="3042"/>
                </a:lnTo>
                <a:lnTo>
                  <a:pt x="463" y="3149"/>
                </a:lnTo>
                <a:lnTo>
                  <a:pt x="501" y="3202"/>
                </a:lnTo>
                <a:lnTo>
                  <a:pt x="501" y="3416"/>
                </a:lnTo>
                <a:lnTo>
                  <a:pt x="578" y="3522"/>
                </a:lnTo>
                <a:lnTo>
                  <a:pt x="540" y="3789"/>
                </a:lnTo>
                <a:lnTo>
                  <a:pt x="540" y="4269"/>
                </a:lnTo>
                <a:lnTo>
                  <a:pt x="540" y="4483"/>
                </a:lnTo>
                <a:lnTo>
                  <a:pt x="501" y="4590"/>
                </a:lnTo>
                <a:lnTo>
                  <a:pt x="463" y="4696"/>
                </a:lnTo>
                <a:lnTo>
                  <a:pt x="463" y="5070"/>
                </a:lnTo>
                <a:lnTo>
                  <a:pt x="463" y="5390"/>
                </a:lnTo>
                <a:lnTo>
                  <a:pt x="540" y="5550"/>
                </a:lnTo>
                <a:lnTo>
                  <a:pt x="578" y="5764"/>
                </a:lnTo>
                <a:lnTo>
                  <a:pt x="540" y="6031"/>
                </a:lnTo>
                <a:lnTo>
                  <a:pt x="501" y="6511"/>
                </a:lnTo>
                <a:lnTo>
                  <a:pt x="424" y="6884"/>
                </a:lnTo>
                <a:lnTo>
                  <a:pt x="463" y="6991"/>
                </a:lnTo>
                <a:lnTo>
                  <a:pt x="501" y="6991"/>
                </a:lnTo>
                <a:lnTo>
                  <a:pt x="578" y="6724"/>
                </a:lnTo>
                <a:lnTo>
                  <a:pt x="732" y="6724"/>
                </a:lnTo>
                <a:lnTo>
                  <a:pt x="732" y="6884"/>
                </a:lnTo>
                <a:lnTo>
                  <a:pt x="771" y="6991"/>
                </a:lnTo>
                <a:lnTo>
                  <a:pt x="964" y="7045"/>
                </a:lnTo>
                <a:lnTo>
                  <a:pt x="1118" y="7205"/>
                </a:lnTo>
                <a:lnTo>
                  <a:pt x="887" y="7311"/>
                </a:lnTo>
                <a:lnTo>
                  <a:pt x="655" y="7311"/>
                </a:lnTo>
                <a:lnTo>
                  <a:pt x="578" y="7365"/>
                </a:lnTo>
                <a:lnTo>
                  <a:pt x="578" y="7472"/>
                </a:lnTo>
                <a:lnTo>
                  <a:pt x="540" y="7578"/>
                </a:lnTo>
                <a:lnTo>
                  <a:pt x="463" y="7472"/>
                </a:lnTo>
                <a:lnTo>
                  <a:pt x="463" y="7258"/>
                </a:lnTo>
                <a:lnTo>
                  <a:pt x="424" y="7205"/>
                </a:lnTo>
                <a:lnTo>
                  <a:pt x="386" y="7311"/>
                </a:lnTo>
                <a:lnTo>
                  <a:pt x="386" y="7578"/>
                </a:lnTo>
                <a:lnTo>
                  <a:pt x="386" y="7738"/>
                </a:lnTo>
                <a:lnTo>
                  <a:pt x="308" y="7952"/>
                </a:lnTo>
                <a:lnTo>
                  <a:pt x="347" y="8059"/>
                </a:lnTo>
                <a:lnTo>
                  <a:pt x="424" y="8059"/>
                </a:lnTo>
                <a:lnTo>
                  <a:pt x="501" y="8165"/>
                </a:lnTo>
                <a:lnTo>
                  <a:pt x="578" y="8059"/>
                </a:lnTo>
                <a:lnTo>
                  <a:pt x="617" y="8112"/>
                </a:lnTo>
                <a:lnTo>
                  <a:pt x="655" y="8112"/>
                </a:lnTo>
                <a:lnTo>
                  <a:pt x="732" y="8059"/>
                </a:lnTo>
                <a:lnTo>
                  <a:pt x="810" y="8272"/>
                </a:lnTo>
                <a:lnTo>
                  <a:pt x="655" y="8379"/>
                </a:lnTo>
                <a:lnTo>
                  <a:pt x="578" y="8486"/>
                </a:lnTo>
                <a:lnTo>
                  <a:pt x="501" y="8486"/>
                </a:lnTo>
                <a:lnTo>
                  <a:pt x="540" y="8966"/>
                </a:lnTo>
                <a:lnTo>
                  <a:pt x="463" y="9073"/>
                </a:lnTo>
                <a:lnTo>
                  <a:pt x="424" y="9286"/>
                </a:lnTo>
                <a:lnTo>
                  <a:pt x="308" y="9500"/>
                </a:lnTo>
                <a:lnTo>
                  <a:pt x="193" y="9500"/>
                </a:lnTo>
                <a:lnTo>
                  <a:pt x="347" y="8699"/>
                </a:lnTo>
                <a:lnTo>
                  <a:pt x="347" y="8486"/>
                </a:lnTo>
                <a:lnTo>
                  <a:pt x="308" y="8432"/>
                </a:lnTo>
                <a:lnTo>
                  <a:pt x="231" y="8432"/>
                </a:lnTo>
                <a:lnTo>
                  <a:pt x="193" y="8806"/>
                </a:lnTo>
                <a:lnTo>
                  <a:pt x="154" y="9073"/>
                </a:lnTo>
                <a:lnTo>
                  <a:pt x="39" y="9446"/>
                </a:lnTo>
                <a:lnTo>
                  <a:pt x="0" y="9660"/>
                </a:lnTo>
                <a:lnTo>
                  <a:pt x="39" y="9766"/>
                </a:lnTo>
                <a:lnTo>
                  <a:pt x="77" y="9713"/>
                </a:lnTo>
                <a:lnTo>
                  <a:pt x="193" y="9820"/>
                </a:lnTo>
                <a:lnTo>
                  <a:pt x="231" y="9980"/>
                </a:lnTo>
                <a:lnTo>
                  <a:pt x="308" y="10033"/>
                </a:lnTo>
                <a:lnTo>
                  <a:pt x="424" y="10033"/>
                </a:lnTo>
                <a:lnTo>
                  <a:pt x="501" y="10033"/>
                </a:lnTo>
                <a:lnTo>
                  <a:pt x="617" y="10087"/>
                </a:lnTo>
                <a:lnTo>
                  <a:pt x="732" y="10033"/>
                </a:lnTo>
                <a:lnTo>
                  <a:pt x="771" y="10140"/>
                </a:lnTo>
                <a:lnTo>
                  <a:pt x="848" y="10247"/>
                </a:lnTo>
                <a:lnTo>
                  <a:pt x="1002" y="10300"/>
                </a:lnTo>
                <a:lnTo>
                  <a:pt x="1157" y="10353"/>
                </a:lnTo>
                <a:lnTo>
                  <a:pt x="1272" y="10460"/>
                </a:lnTo>
                <a:lnTo>
                  <a:pt x="1311" y="10620"/>
                </a:lnTo>
                <a:lnTo>
                  <a:pt x="1272" y="10727"/>
                </a:lnTo>
                <a:lnTo>
                  <a:pt x="1195" y="10674"/>
                </a:lnTo>
                <a:lnTo>
                  <a:pt x="1157" y="10567"/>
                </a:lnTo>
                <a:lnTo>
                  <a:pt x="1118" y="10727"/>
                </a:lnTo>
                <a:lnTo>
                  <a:pt x="1157" y="10780"/>
                </a:lnTo>
                <a:lnTo>
                  <a:pt x="1195" y="10940"/>
                </a:lnTo>
                <a:lnTo>
                  <a:pt x="1272" y="10994"/>
                </a:lnTo>
                <a:lnTo>
                  <a:pt x="1388" y="11047"/>
                </a:lnTo>
                <a:lnTo>
                  <a:pt x="1465" y="10994"/>
                </a:lnTo>
                <a:lnTo>
                  <a:pt x="1542" y="10994"/>
                </a:lnTo>
                <a:lnTo>
                  <a:pt x="1619" y="10994"/>
                </a:lnTo>
                <a:lnTo>
                  <a:pt x="1735" y="11047"/>
                </a:lnTo>
                <a:lnTo>
                  <a:pt x="1966" y="11367"/>
                </a:lnTo>
                <a:lnTo>
                  <a:pt x="2082" y="11634"/>
                </a:lnTo>
                <a:lnTo>
                  <a:pt x="2159" y="12061"/>
                </a:lnTo>
                <a:lnTo>
                  <a:pt x="2197" y="12275"/>
                </a:lnTo>
                <a:lnTo>
                  <a:pt x="2159" y="12488"/>
                </a:lnTo>
                <a:lnTo>
                  <a:pt x="2159" y="12648"/>
                </a:lnTo>
                <a:lnTo>
                  <a:pt x="2120" y="12755"/>
                </a:lnTo>
                <a:lnTo>
                  <a:pt x="2120" y="12862"/>
                </a:lnTo>
                <a:lnTo>
                  <a:pt x="2120" y="12968"/>
                </a:lnTo>
                <a:lnTo>
                  <a:pt x="2082" y="13075"/>
                </a:lnTo>
                <a:lnTo>
                  <a:pt x="2043" y="13182"/>
                </a:lnTo>
                <a:lnTo>
                  <a:pt x="2043" y="13289"/>
                </a:lnTo>
                <a:lnTo>
                  <a:pt x="2043" y="13502"/>
                </a:lnTo>
                <a:lnTo>
                  <a:pt x="2082" y="13609"/>
                </a:lnTo>
                <a:lnTo>
                  <a:pt x="2236" y="13822"/>
                </a:lnTo>
                <a:lnTo>
                  <a:pt x="2544" y="14036"/>
                </a:lnTo>
                <a:lnTo>
                  <a:pt x="2737" y="14143"/>
                </a:lnTo>
                <a:lnTo>
                  <a:pt x="2853" y="14303"/>
                </a:lnTo>
                <a:lnTo>
                  <a:pt x="3007" y="14303"/>
                </a:lnTo>
                <a:lnTo>
                  <a:pt x="3778" y="14196"/>
                </a:lnTo>
                <a:lnTo>
                  <a:pt x="3855" y="14089"/>
                </a:lnTo>
                <a:lnTo>
                  <a:pt x="4009" y="14036"/>
                </a:lnTo>
                <a:lnTo>
                  <a:pt x="4125" y="14089"/>
                </a:lnTo>
                <a:lnTo>
                  <a:pt x="4356" y="14196"/>
                </a:lnTo>
                <a:lnTo>
                  <a:pt x="4588" y="14196"/>
                </a:lnTo>
                <a:lnTo>
                  <a:pt x="4665" y="14249"/>
                </a:lnTo>
                <a:lnTo>
                  <a:pt x="4857" y="14356"/>
                </a:lnTo>
                <a:lnTo>
                  <a:pt x="4973" y="14409"/>
                </a:lnTo>
                <a:lnTo>
                  <a:pt x="5089" y="14463"/>
                </a:lnTo>
                <a:lnTo>
                  <a:pt x="5166" y="14569"/>
                </a:lnTo>
                <a:lnTo>
                  <a:pt x="5281" y="14730"/>
                </a:lnTo>
                <a:lnTo>
                  <a:pt x="5320" y="14943"/>
                </a:lnTo>
                <a:lnTo>
                  <a:pt x="5436" y="14943"/>
                </a:lnTo>
                <a:lnTo>
                  <a:pt x="5590" y="14836"/>
                </a:lnTo>
                <a:lnTo>
                  <a:pt x="5821" y="14943"/>
                </a:lnTo>
                <a:lnTo>
                  <a:pt x="5937" y="14996"/>
                </a:lnTo>
                <a:lnTo>
                  <a:pt x="6515" y="14836"/>
                </a:lnTo>
                <a:lnTo>
                  <a:pt x="6631" y="14836"/>
                </a:lnTo>
                <a:lnTo>
                  <a:pt x="6708" y="14943"/>
                </a:lnTo>
                <a:lnTo>
                  <a:pt x="6785" y="15050"/>
                </a:lnTo>
                <a:lnTo>
                  <a:pt x="6901" y="15157"/>
                </a:lnTo>
                <a:lnTo>
                  <a:pt x="7440" y="15157"/>
                </a:lnTo>
                <a:lnTo>
                  <a:pt x="7633" y="15050"/>
                </a:lnTo>
                <a:lnTo>
                  <a:pt x="7787" y="15050"/>
                </a:lnTo>
                <a:lnTo>
                  <a:pt x="7941" y="15050"/>
                </a:lnTo>
                <a:lnTo>
                  <a:pt x="8250" y="14996"/>
                </a:lnTo>
                <a:lnTo>
                  <a:pt x="8327" y="15050"/>
                </a:lnTo>
                <a:lnTo>
                  <a:pt x="8635" y="15050"/>
                </a:lnTo>
                <a:lnTo>
                  <a:pt x="8751" y="14996"/>
                </a:lnTo>
                <a:lnTo>
                  <a:pt x="8867" y="14890"/>
                </a:lnTo>
                <a:lnTo>
                  <a:pt x="8982" y="14890"/>
                </a:lnTo>
                <a:lnTo>
                  <a:pt x="9098" y="14996"/>
                </a:lnTo>
                <a:lnTo>
                  <a:pt x="9214" y="15050"/>
                </a:lnTo>
                <a:lnTo>
                  <a:pt x="9329" y="15050"/>
                </a:lnTo>
                <a:lnTo>
                  <a:pt x="9445" y="14996"/>
                </a:lnTo>
                <a:lnTo>
                  <a:pt x="9599" y="15103"/>
                </a:lnTo>
                <a:lnTo>
                  <a:pt x="9753" y="15157"/>
                </a:lnTo>
                <a:lnTo>
                  <a:pt x="10023" y="15103"/>
                </a:lnTo>
                <a:lnTo>
                  <a:pt x="10177" y="14996"/>
                </a:lnTo>
                <a:lnTo>
                  <a:pt x="10254" y="14996"/>
                </a:lnTo>
                <a:lnTo>
                  <a:pt x="12298" y="15637"/>
                </a:lnTo>
                <a:lnTo>
                  <a:pt x="12336" y="15690"/>
                </a:lnTo>
                <a:lnTo>
                  <a:pt x="13107" y="15904"/>
                </a:lnTo>
                <a:lnTo>
                  <a:pt x="13416" y="16010"/>
                </a:lnTo>
                <a:lnTo>
                  <a:pt x="14572" y="16384"/>
                </a:lnTo>
                <a:lnTo>
                  <a:pt x="14572" y="16117"/>
                </a:lnTo>
                <a:lnTo>
                  <a:pt x="14688" y="15690"/>
                </a:lnTo>
                <a:lnTo>
                  <a:pt x="14649" y="15530"/>
                </a:lnTo>
                <a:lnTo>
                  <a:pt x="14649" y="15263"/>
                </a:lnTo>
                <a:lnTo>
                  <a:pt x="14572" y="14943"/>
                </a:lnTo>
                <a:lnTo>
                  <a:pt x="14611" y="14783"/>
                </a:lnTo>
                <a:lnTo>
                  <a:pt x="14649" y="14569"/>
                </a:lnTo>
                <a:lnTo>
                  <a:pt x="14726" y="14143"/>
                </a:lnTo>
                <a:lnTo>
                  <a:pt x="15112" y="11688"/>
                </a:lnTo>
                <a:lnTo>
                  <a:pt x="15189" y="11207"/>
                </a:lnTo>
                <a:lnTo>
                  <a:pt x="15266" y="10727"/>
                </a:lnTo>
                <a:lnTo>
                  <a:pt x="15652" y="8272"/>
                </a:lnTo>
                <a:lnTo>
                  <a:pt x="15729" y="7952"/>
                </a:lnTo>
                <a:lnTo>
                  <a:pt x="16268" y="4696"/>
                </a:lnTo>
                <a:lnTo>
                  <a:pt x="16384" y="4056"/>
                </a:lnTo>
                <a:lnTo>
                  <a:pt x="15574" y="3736"/>
                </a:lnTo>
                <a:lnTo>
                  <a:pt x="13994" y="3309"/>
                </a:lnTo>
                <a:lnTo>
                  <a:pt x="12722" y="2829"/>
                </a:lnTo>
                <a:lnTo>
                  <a:pt x="11719" y="2508"/>
                </a:lnTo>
                <a:lnTo>
                  <a:pt x="10139" y="1921"/>
                </a:lnTo>
                <a:lnTo>
                  <a:pt x="8674" y="1388"/>
                </a:lnTo>
                <a:lnTo>
                  <a:pt x="7556" y="961"/>
                </a:lnTo>
                <a:lnTo>
                  <a:pt x="6207" y="480"/>
                </a:lnTo>
                <a:lnTo>
                  <a:pt x="4973" y="0"/>
                </a:lnTo>
                <a:lnTo>
                  <a:pt x="4973" y="107"/>
                </a:lnTo>
                <a:lnTo>
                  <a:pt x="4896" y="53"/>
                </a:lnTo>
                <a:lnTo>
                  <a:pt x="4857" y="53"/>
                </a:lnTo>
                <a:lnTo>
                  <a:pt x="4857" y="160"/>
                </a:lnTo>
                <a:lnTo>
                  <a:pt x="4934" y="213"/>
                </a:lnTo>
                <a:lnTo>
                  <a:pt x="4934" y="320"/>
                </a:lnTo>
                <a:lnTo>
                  <a:pt x="4857" y="320"/>
                </a:lnTo>
                <a:lnTo>
                  <a:pt x="4819" y="427"/>
                </a:lnTo>
                <a:lnTo>
                  <a:pt x="4896" y="534"/>
                </a:lnTo>
                <a:lnTo>
                  <a:pt x="4934" y="640"/>
                </a:lnTo>
                <a:lnTo>
                  <a:pt x="4896" y="854"/>
                </a:lnTo>
                <a:lnTo>
                  <a:pt x="4973" y="961"/>
                </a:lnTo>
                <a:lnTo>
                  <a:pt x="4934" y="1121"/>
                </a:lnTo>
                <a:lnTo>
                  <a:pt x="5012" y="1174"/>
                </a:lnTo>
                <a:lnTo>
                  <a:pt x="5127" y="1014"/>
                </a:lnTo>
                <a:lnTo>
                  <a:pt x="5204" y="1067"/>
                </a:lnTo>
                <a:lnTo>
                  <a:pt x="5281" y="1174"/>
                </a:lnTo>
                <a:lnTo>
                  <a:pt x="5281" y="1281"/>
                </a:lnTo>
                <a:lnTo>
                  <a:pt x="5204" y="1334"/>
                </a:lnTo>
                <a:lnTo>
                  <a:pt x="5281" y="1441"/>
                </a:lnTo>
                <a:lnTo>
                  <a:pt x="5243" y="1494"/>
                </a:lnTo>
                <a:lnTo>
                  <a:pt x="5204" y="1601"/>
                </a:lnTo>
                <a:lnTo>
                  <a:pt x="5243" y="1708"/>
                </a:lnTo>
                <a:lnTo>
                  <a:pt x="5281" y="1815"/>
                </a:lnTo>
                <a:lnTo>
                  <a:pt x="5243" y="1975"/>
                </a:lnTo>
                <a:lnTo>
                  <a:pt x="5127" y="1975"/>
                </a:lnTo>
                <a:lnTo>
                  <a:pt x="5127" y="2135"/>
                </a:lnTo>
                <a:lnTo>
                  <a:pt x="5050" y="2402"/>
                </a:lnTo>
                <a:lnTo>
                  <a:pt x="5012" y="2402"/>
                </a:lnTo>
                <a:lnTo>
                  <a:pt x="4973" y="2241"/>
                </a:lnTo>
                <a:lnTo>
                  <a:pt x="4857" y="2295"/>
                </a:lnTo>
                <a:lnTo>
                  <a:pt x="4857" y="2135"/>
                </a:lnTo>
                <a:lnTo>
                  <a:pt x="4780" y="2028"/>
                </a:lnTo>
                <a:lnTo>
                  <a:pt x="4703" y="2135"/>
                </a:lnTo>
                <a:lnTo>
                  <a:pt x="4742" y="2295"/>
                </a:lnTo>
                <a:lnTo>
                  <a:pt x="4703" y="2402"/>
                </a:lnTo>
                <a:lnTo>
                  <a:pt x="4780" y="2455"/>
                </a:lnTo>
                <a:lnTo>
                  <a:pt x="4896" y="2455"/>
                </a:lnTo>
                <a:lnTo>
                  <a:pt x="4857" y="2668"/>
                </a:lnTo>
                <a:lnTo>
                  <a:pt x="4973" y="2775"/>
                </a:lnTo>
                <a:lnTo>
                  <a:pt x="5012" y="2882"/>
                </a:lnTo>
                <a:lnTo>
                  <a:pt x="5089" y="3042"/>
                </a:lnTo>
                <a:lnTo>
                  <a:pt x="5127" y="3095"/>
                </a:lnTo>
                <a:lnTo>
                  <a:pt x="5127" y="3255"/>
                </a:lnTo>
                <a:lnTo>
                  <a:pt x="5089" y="3362"/>
                </a:lnTo>
                <a:lnTo>
                  <a:pt x="5050" y="3629"/>
                </a:lnTo>
                <a:lnTo>
                  <a:pt x="5012" y="3949"/>
                </a:lnTo>
                <a:lnTo>
                  <a:pt x="5127" y="4216"/>
                </a:lnTo>
                <a:lnTo>
                  <a:pt x="5281" y="4269"/>
                </a:lnTo>
                <a:lnTo>
                  <a:pt x="5204" y="4376"/>
                </a:lnTo>
                <a:lnTo>
                  <a:pt x="5166" y="4483"/>
                </a:lnTo>
                <a:lnTo>
                  <a:pt x="5012" y="4536"/>
                </a:lnTo>
                <a:lnTo>
                  <a:pt x="4934" y="4696"/>
                </a:lnTo>
                <a:lnTo>
                  <a:pt x="4819" y="4910"/>
                </a:lnTo>
                <a:lnTo>
                  <a:pt x="4703" y="5070"/>
                </a:lnTo>
                <a:lnTo>
                  <a:pt x="4703" y="5230"/>
                </a:lnTo>
                <a:lnTo>
                  <a:pt x="4665" y="5390"/>
                </a:lnTo>
                <a:lnTo>
                  <a:pt x="4626" y="5604"/>
                </a:lnTo>
                <a:lnTo>
                  <a:pt x="4510" y="5657"/>
                </a:lnTo>
                <a:lnTo>
                  <a:pt x="4588" y="5764"/>
                </a:lnTo>
                <a:lnTo>
                  <a:pt x="4626" y="5870"/>
                </a:lnTo>
                <a:lnTo>
                  <a:pt x="4588" y="5977"/>
                </a:lnTo>
                <a:lnTo>
                  <a:pt x="4472" y="5977"/>
                </a:lnTo>
                <a:lnTo>
                  <a:pt x="4472" y="6137"/>
                </a:lnTo>
                <a:lnTo>
                  <a:pt x="4472" y="6404"/>
                </a:lnTo>
                <a:lnTo>
                  <a:pt x="4472" y="6564"/>
                </a:lnTo>
                <a:lnTo>
                  <a:pt x="4472" y="6724"/>
                </a:lnTo>
                <a:lnTo>
                  <a:pt x="4472" y="6938"/>
                </a:lnTo>
                <a:lnTo>
                  <a:pt x="4356" y="6938"/>
                </a:lnTo>
                <a:lnTo>
                  <a:pt x="4202" y="7045"/>
                </a:lnTo>
                <a:lnTo>
                  <a:pt x="4202" y="7151"/>
                </a:lnTo>
                <a:lnTo>
                  <a:pt x="4202" y="7311"/>
                </a:lnTo>
                <a:lnTo>
                  <a:pt x="4086" y="7205"/>
                </a:lnTo>
                <a:lnTo>
                  <a:pt x="4048" y="7045"/>
                </a:lnTo>
                <a:lnTo>
                  <a:pt x="4009" y="6991"/>
                </a:lnTo>
                <a:lnTo>
                  <a:pt x="3971" y="7151"/>
                </a:lnTo>
                <a:lnTo>
                  <a:pt x="3894" y="7205"/>
                </a:lnTo>
                <a:lnTo>
                  <a:pt x="3778" y="7418"/>
                </a:lnTo>
                <a:lnTo>
                  <a:pt x="3662" y="7525"/>
                </a:lnTo>
                <a:lnTo>
                  <a:pt x="3547" y="7685"/>
                </a:lnTo>
                <a:lnTo>
                  <a:pt x="3470" y="7685"/>
                </a:lnTo>
                <a:lnTo>
                  <a:pt x="3354" y="7632"/>
                </a:lnTo>
                <a:lnTo>
                  <a:pt x="3354" y="7525"/>
                </a:lnTo>
                <a:lnTo>
                  <a:pt x="3354" y="7418"/>
                </a:lnTo>
                <a:lnTo>
                  <a:pt x="3277" y="7365"/>
                </a:lnTo>
                <a:lnTo>
                  <a:pt x="3238" y="7525"/>
                </a:lnTo>
                <a:lnTo>
                  <a:pt x="3200" y="7418"/>
                </a:lnTo>
                <a:lnTo>
                  <a:pt x="3123" y="7418"/>
                </a:lnTo>
                <a:lnTo>
                  <a:pt x="3084" y="7525"/>
                </a:lnTo>
                <a:lnTo>
                  <a:pt x="3045" y="7792"/>
                </a:lnTo>
                <a:lnTo>
                  <a:pt x="2968" y="7792"/>
                </a:lnTo>
                <a:lnTo>
                  <a:pt x="3007" y="7472"/>
                </a:lnTo>
                <a:lnTo>
                  <a:pt x="2930" y="7525"/>
                </a:lnTo>
                <a:lnTo>
                  <a:pt x="2853" y="7525"/>
                </a:lnTo>
                <a:lnTo>
                  <a:pt x="2930" y="7418"/>
                </a:lnTo>
                <a:lnTo>
                  <a:pt x="3045" y="7258"/>
                </a:lnTo>
                <a:lnTo>
                  <a:pt x="3007" y="7205"/>
                </a:lnTo>
                <a:lnTo>
                  <a:pt x="2891" y="7258"/>
                </a:lnTo>
                <a:lnTo>
                  <a:pt x="2776" y="7365"/>
                </a:lnTo>
                <a:lnTo>
                  <a:pt x="2814" y="7258"/>
                </a:lnTo>
                <a:lnTo>
                  <a:pt x="2930" y="7151"/>
                </a:lnTo>
                <a:lnTo>
                  <a:pt x="2968" y="7098"/>
                </a:lnTo>
                <a:lnTo>
                  <a:pt x="2776" y="6991"/>
                </a:lnTo>
                <a:lnTo>
                  <a:pt x="2853" y="6831"/>
                </a:lnTo>
                <a:lnTo>
                  <a:pt x="2930" y="6831"/>
                </a:lnTo>
                <a:lnTo>
                  <a:pt x="2891" y="6938"/>
                </a:lnTo>
                <a:lnTo>
                  <a:pt x="3084" y="6991"/>
                </a:lnTo>
                <a:lnTo>
                  <a:pt x="3123" y="6938"/>
                </a:lnTo>
                <a:lnTo>
                  <a:pt x="3161" y="6724"/>
                </a:lnTo>
                <a:lnTo>
                  <a:pt x="3315" y="6671"/>
                </a:lnTo>
                <a:lnTo>
                  <a:pt x="3392" y="6671"/>
                </a:lnTo>
                <a:lnTo>
                  <a:pt x="3431" y="6564"/>
                </a:lnTo>
                <a:lnTo>
                  <a:pt x="3470" y="6404"/>
                </a:lnTo>
                <a:lnTo>
                  <a:pt x="3508" y="6458"/>
                </a:lnTo>
                <a:lnTo>
                  <a:pt x="3508" y="6618"/>
                </a:lnTo>
                <a:lnTo>
                  <a:pt x="3508" y="6671"/>
                </a:lnTo>
                <a:lnTo>
                  <a:pt x="3431" y="6831"/>
                </a:lnTo>
                <a:lnTo>
                  <a:pt x="3354" y="7045"/>
                </a:lnTo>
                <a:lnTo>
                  <a:pt x="3354" y="7258"/>
                </a:lnTo>
                <a:lnTo>
                  <a:pt x="3431" y="7311"/>
                </a:lnTo>
                <a:lnTo>
                  <a:pt x="3470" y="7151"/>
                </a:lnTo>
                <a:lnTo>
                  <a:pt x="3547" y="7098"/>
                </a:lnTo>
                <a:lnTo>
                  <a:pt x="3508" y="6884"/>
                </a:lnTo>
                <a:lnTo>
                  <a:pt x="3547" y="6778"/>
                </a:lnTo>
                <a:lnTo>
                  <a:pt x="3701" y="6618"/>
                </a:lnTo>
                <a:lnTo>
                  <a:pt x="3855" y="6564"/>
                </a:lnTo>
                <a:lnTo>
                  <a:pt x="3855" y="6671"/>
                </a:lnTo>
                <a:lnTo>
                  <a:pt x="3739" y="6778"/>
                </a:lnTo>
                <a:lnTo>
                  <a:pt x="3701" y="6938"/>
                </a:lnTo>
                <a:lnTo>
                  <a:pt x="3778" y="7045"/>
                </a:lnTo>
                <a:lnTo>
                  <a:pt x="3855" y="7098"/>
                </a:lnTo>
                <a:lnTo>
                  <a:pt x="3894" y="7151"/>
                </a:lnTo>
                <a:lnTo>
                  <a:pt x="3894" y="7045"/>
                </a:lnTo>
                <a:lnTo>
                  <a:pt x="3894" y="6831"/>
                </a:lnTo>
                <a:lnTo>
                  <a:pt x="3971" y="6778"/>
                </a:lnTo>
                <a:lnTo>
                  <a:pt x="4009" y="6618"/>
                </a:lnTo>
                <a:lnTo>
                  <a:pt x="4048" y="6564"/>
                </a:lnTo>
                <a:close/>
              </a:path>
            </a:pathLst>
          </a:custGeom>
          <a:solidFill>
            <a:schemeClr val="bg2">
              <a:lumMod val="50000"/>
            </a:schemeClr>
          </a:solidFill>
          <a:ln w="9525">
            <a:solidFill>
              <a:schemeClr val="bg2">
                <a:lumMod val="50000"/>
              </a:schemeClr>
            </a:solidFill>
            <a:prstDash val="solid"/>
            <a:round/>
            <a:headEnd/>
            <a:tailEnd/>
          </a:ln>
        </p:spPr>
      </p:sp>
      <p:sp>
        <p:nvSpPr>
          <p:cNvPr id="8" name="TextBox 7"/>
          <p:cNvSpPr txBox="1"/>
          <p:nvPr/>
        </p:nvSpPr>
        <p:spPr>
          <a:xfrm>
            <a:off x="457764" y="2559194"/>
            <a:ext cx="2585156" cy="2985433"/>
          </a:xfrm>
          <a:prstGeom prst="rect">
            <a:avLst/>
          </a:prstGeom>
          <a:noFill/>
        </p:spPr>
        <p:txBody>
          <a:bodyPr wrap="square" rtlCol="0">
            <a:spAutoFit/>
          </a:bodyPr>
          <a:lstStyle/>
          <a:p>
            <a:pPr marL="171450" lvl="0" indent="-171450">
              <a:spcAft>
                <a:spcPts val="1200"/>
              </a:spcAft>
              <a:buFont typeface="Arial"/>
              <a:buChar char="•"/>
            </a:pPr>
            <a:r>
              <a:rPr lang="en-US" sz="1400" b="1" dirty="0"/>
              <a:t>Reduced </a:t>
            </a:r>
            <a:r>
              <a:rPr lang="en-US" sz="1400" b="1" dirty="0" smtClean="0"/>
              <a:t>length </a:t>
            </a:r>
            <a:r>
              <a:rPr lang="en-US" sz="1400" b="1" dirty="0"/>
              <a:t>of </a:t>
            </a:r>
            <a:r>
              <a:rPr lang="en-US" sz="1400" b="1" dirty="0" smtClean="0"/>
              <a:t>stay for 1</a:t>
            </a:r>
            <a:r>
              <a:rPr lang="en-US" sz="1400" b="1" baseline="30000" dirty="0" smtClean="0"/>
              <a:t>st</a:t>
            </a:r>
            <a:r>
              <a:rPr lang="en-US" sz="1400" b="1" dirty="0" smtClean="0"/>
              <a:t> time </a:t>
            </a:r>
            <a:r>
              <a:rPr lang="en-US" sz="1400" b="1" dirty="0"/>
              <a:t>technical revocations</a:t>
            </a:r>
            <a:r>
              <a:rPr lang="en-US" sz="1400" dirty="0"/>
              <a:t> </a:t>
            </a:r>
            <a:r>
              <a:rPr lang="en-US" sz="1400" b="1" dirty="0" smtClean="0"/>
              <a:t>by </a:t>
            </a:r>
            <a:r>
              <a:rPr lang="en-US" sz="1400" b="1" dirty="0"/>
              <a:t>281 days</a:t>
            </a:r>
            <a:r>
              <a:rPr lang="en-US" sz="1400" dirty="0"/>
              <a:t>, or 9.2 months. </a:t>
            </a:r>
          </a:p>
          <a:p>
            <a:pPr marL="171450" lvl="0" indent="-171450">
              <a:spcAft>
                <a:spcPts val="1200"/>
              </a:spcAft>
              <a:buFont typeface="Arial"/>
              <a:buChar char="•"/>
            </a:pPr>
            <a:r>
              <a:rPr lang="en-US" sz="1400" dirty="0"/>
              <a:t>Maintained public safety, </a:t>
            </a:r>
            <a:r>
              <a:rPr lang="en-US" sz="1400" b="1" dirty="0"/>
              <a:t>with returns to custody for new crimes declining from 8% to 6%</a:t>
            </a:r>
            <a:r>
              <a:rPr lang="en-US" sz="1400" dirty="0"/>
              <a:t>, a 22 percent decrease. </a:t>
            </a:r>
          </a:p>
          <a:p>
            <a:pPr marL="171450" lvl="0" indent="-171450">
              <a:spcAft>
                <a:spcPts val="1200"/>
              </a:spcAft>
              <a:buFont typeface="Arial"/>
              <a:buChar char="•"/>
            </a:pPr>
            <a:r>
              <a:rPr lang="en-US" sz="1400" dirty="0"/>
              <a:t>Resulted in a net savings of approximately </a:t>
            </a:r>
            <a:r>
              <a:rPr lang="en-US" sz="1400" b="1" dirty="0"/>
              <a:t>2,034</a:t>
            </a:r>
            <a:r>
              <a:rPr lang="en-US" sz="1400" dirty="0"/>
              <a:t> jail and prison beds a year.</a:t>
            </a:r>
          </a:p>
        </p:txBody>
      </p:sp>
      <p:sp>
        <p:nvSpPr>
          <p:cNvPr id="11" name="Rectangle 10"/>
          <p:cNvSpPr/>
          <p:nvPr/>
        </p:nvSpPr>
        <p:spPr>
          <a:xfrm>
            <a:off x="3281411" y="2559194"/>
            <a:ext cx="2578100" cy="2831544"/>
          </a:xfrm>
          <a:prstGeom prst="rect">
            <a:avLst/>
          </a:prstGeom>
        </p:spPr>
        <p:txBody>
          <a:bodyPr wrap="square">
            <a:spAutoFit/>
          </a:bodyPr>
          <a:lstStyle/>
          <a:p>
            <a:pPr marL="171450" lvl="0" indent="-171450">
              <a:spcAft>
                <a:spcPts val="1200"/>
              </a:spcAft>
              <a:buFont typeface="Arial"/>
              <a:buChar char="•"/>
            </a:pPr>
            <a:r>
              <a:rPr lang="en-US" sz="1400" dirty="0"/>
              <a:t>SAC reduced the length of </a:t>
            </a:r>
            <a:r>
              <a:rPr lang="en-US" sz="1400" dirty="0" smtClean="0"/>
              <a:t>stay and </a:t>
            </a:r>
            <a:r>
              <a:rPr lang="en-US" sz="1400" dirty="0"/>
              <a:t>encouraged more appropriate and proportionate responses to violations. </a:t>
            </a:r>
          </a:p>
          <a:p>
            <a:pPr marL="171450" lvl="0" indent="-171450">
              <a:spcAft>
                <a:spcPts val="1200"/>
              </a:spcAft>
              <a:buFont typeface="Arial"/>
              <a:buChar char="•"/>
            </a:pPr>
            <a:r>
              <a:rPr lang="en-US" sz="1400" dirty="0"/>
              <a:t>SAC participants were less likely to recidivate – </a:t>
            </a:r>
            <a:r>
              <a:rPr lang="en-US" sz="1400" b="1" dirty="0" smtClean="0"/>
              <a:t>20% less </a:t>
            </a:r>
            <a:r>
              <a:rPr lang="en-US" sz="1400" b="1" dirty="0"/>
              <a:t>likely to receive any </a:t>
            </a:r>
            <a:r>
              <a:rPr lang="en-US" sz="1400" b="1" dirty="0" smtClean="0"/>
              <a:t>felony conviction, </a:t>
            </a:r>
            <a:r>
              <a:rPr lang="en-US" sz="1400" dirty="0" smtClean="0"/>
              <a:t>and </a:t>
            </a:r>
            <a:r>
              <a:rPr lang="en-US" sz="1400" b="1" dirty="0" smtClean="0"/>
              <a:t>30% less </a:t>
            </a:r>
            <a:r>
              <a:rPr lang="en-US" sz="1400" b="1" dirty="0"/>
              <a:t>likely to receive a violent felony conviction</a:t>
            </a:r>
            <a:r>
              <a:rPr lang="en-US" sz="1400" dirty="0" smtClean="0"/>
              <a:t>.</a:t>
            </a:r>
            <a:endParaRPr lang="en-US" sz="1400" dirty="0"/>
          </a:p>
        </p:txBody>
      </p:sp>
      <p:sp>
        <p:nvSpPr>
          <p:cNvPr id="12" name="Rectangle 11"/>
          <p:cNvSpPr/>
          <p:nvPr/>
        </p:nvSpPr>
        <p:spPr>
          <a:xfrm>
            <a:off x="6088098" y="2559194"/>
            <a:ext cx="2575278" cy="3416320"/>
          </a:xfrm>
          <a:prstGeom prst="rect">
            <a:avLst/>
          </a:prstGeom>
        </p:spPr>
        <p:txBody>
          <a:bodyPr wrap="square">
            <a:spAutoFit/>
          </a:bodyPr>
          <a:lstStyle/>
          <a:p>
            <a:pPr marL="285750" indent="-285750">
              <a:spcAft>
                <a:spcPts val="1200"/>
              </a:spcAft>
              <a:buFont typeface="Arial"/>
              <a:buChar char="•"/>
            </a:pPr>
            <a:r>
              <a:rPr lang="en-US" sz="1400" dirty="0"/>
              <a:t>Probation revocations to prison fell by half </a:t>
            </a:r>
          </a:p>
          <a:p>
            <a:pPr marL="285750" indent="-285750">
              <a:spcAft>
                <a:spcPts val="1200"/>
              </a:spcAft>
              <a:buFont typeface="Arial"/>
              <a:buChar char="•"/>
            </a:pPr>
            <a:r>
              <a:rPr lang="en-US" sz="1400" dirty="0"/>
              <a:t>Prison population declined </a:t>
            </a:r>
            <a:r>
              <a:rPr lang="en-US" sz="1400" dirty="0" smtClean="0"/>
              <a:t>8%. </a:t>
            </a:r>
            <a:endParaRPr lang="en-US" sz="1400" dirty="0"/>
          </a:p>
          <a:p>
            <a:pPr marL="285750" indent="-285750">
              <a:spcAft>
                <a:spcPts val="1200"/>
              </a:spcAft>
              <a:buFont typeface="Arial"/>
              <a:buChar char="•"/>
            </a:pPr>
            <a:r>
              <a:rPr lang="en-US" sz="1400" dirty="0" smtClean="0"/>
              <a:t>Recent analysis indicates </a:t>
            </a:r>
            <a:r>
              <a:rPr lang="en-US" sz="1400" b="1" dirty="0" smtClean="0"/>
              <a:t>violators with </a:t>
            </a:r>
            <a:r>
              <a:rPr lang="en-US" sz="1400" b="1" dirty="0"/>
              <a:t>a “quick dip” were less likely to abscond or be revoked to prison</a:t>
            </a:r>
            <a:r>
              <a:rPr lang="en-US" sz="1400" dirty="0"/>
              <a:t> and more likely to be successful on supervision than those that did not receive a quick dip in response to supervision </a:t>
            </a:r>
            <a:r>
              <a:rPr lang="en-US" sz="1400" dirty="0" smtClean="0"/>
              <a:t>violations.</a:t>
            </a:r>
            <a:endParaRPr lang="en-US" sz="1400" dirty="0"/>
          </a:p>
        </p:txBody>
      </p:sp>
    </p:spTree>
    <p:extLst>
      <p:ext uri="{BB962C8B-B14F-4D97-AF65-F5344CB8AC3E}">
        <p14:creationId xmlns:p14="http://schemas.microsoft.com/office/powerpoint/2010/main" xmlns="" val="12879705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066" y="467406"/>
            <a:ext cx="3601236" cy="938906"/>
          </a:xfrm>
        </p:spPr>
        <p:txBody>
          <a:bodyPr/>
          <a:lstStyle/>
          <a:p>
            <a:r>
              <a:rPr lang="en-US" dirty="0" smtClean="0"/>
              <a:t>Overview</a:t>
            </a:r>
            <a:endParaRPr lang="en-US" dirty="0"/>
          </a:p>
        </p:txBody>
      </p:sp>
      <p:sp>
        <p:nvSpPr>
          <p:cNvPr id="3" name="Text Placeholder 2"/>
          <p:cNvSpPr>
            <a:spLocks noGrp="1"/>
          </p:cNvSpPr>
          <p:nvPr>
            <p:ph type="body" sz="quarter" idx="10"/>
          </p:nvPr>
        </p:nvSpPr>
        <p:spPr>
          <a:xfrm>
            <a:off x="4063070" y="1376289"/>
            <a:ext cx="932688" cy="914400"/>
          </a:xfrm>
          <a:noFill/>
        </p:spPr>
        <p:txBody>
          <a:bodyPr>
            <a:normAutofit/>
          </a:bodyPr>
          <a:lstStyle/>
          <a:p>
            <a:r>
              <a:rPr lang="en-US" dirty="0" smtClean="0"/>
              <a:t>01</a:t>
            </a:r>
            <a:endParaRPr lang="en-US" dirty="0"/>
          </a:p>
        </p:txBody>
      </p:sp>
      <p:sp>
        <p:nvSpPr>
          <p:cNvPr id="4" name="Text Placeholder 3"/>
          <p:cNvSpPr>
            <a:spLocks noGrp="1"/>
          </p:cNvSpPr>
          <p:nvPr>
            <p:ph type="body" sz="quarter" idx="11"/>
          </p:nvPr>
        </p:nvSpPr>
        <p:spPr>
          <a:xfrm>
            <a:off x="4995758" y="1376289"/>
            <a:ext cx="3474720" cy="914400"/>
          </a:xfrm>
          <a:noFill/>
        </p:spPr>
        <p:txBody>
          <a:bodyPr/>
          <a:lstStyle/>
          <a:p>
            <a:r>
              <a:rPr lang="en-US" dirty="0" smtClean="0"/>
              <a:t>Project Update</a:t>
            </a:r>
            <a:endParaRPr lang="en-US" i="1" dirty="0"/>
          </a:p>
        </p:txBody>
      </p:sp>
      <p:sp>
        <p:nvSpPr>
          <p:cNvPr id="5" name="Text Placeholder 4"/>
          <p:cNvSpPr>
            <a:spLocks noGrp="1"/>
          </p:cNvSpPr>
          <p:nvPr>
            <p:ph type="body" sz="quarter" idx="12"/>
          </p:nvPr>
        </p:nvSpPr>
        <p:spPr>
          <a:xfrm>
            <a:off x="4063070" y="2320934"/>
            <a:ext cx="932688" cy="914400"/>
          </a:xfrm>
          <a:noFill/>
        </p:spPr>
        <p:txBody>
          <a:bodyPr/>
          <a:lstStyle/>
          <a:p>
            <a:r>
              <a:rPr lang="en-US" dirty="0" smtClean="0"/>
              <a:t>02</a:t>
            </a:r>
            <a:endParaRPr lang="en-US" dirty="0"/>
          </a:p>
        </p:txBody>
      </p:sp>
      <p:sp>
        <p:nvSpPr>
          <p:cNvPr id="6" name="Text Placeholder 5"/>
          <p:cNvSpPr>
            <a:spLocks noGrp="1"/>
          </p:cNvSpPr>
          <p:nvPr>
            <p:ph type="body" sz="quarter" idx="13"/>
          </p:nvPr>
        </p:nvSpPr>
        <p:spPr>
          <a:xfrm>
            <a:off x="4995758" y="2320934"/>
            <a:ext cx="3474720" cy="914400"/>
          </a:xfrm>
          <a:noFill/>
        </p:spPr>
        <p:txBody>
          <a:bodyPr>
            <a:normAutofit/>
          </a:bodyPr>
          <a:lstStyle/>
          <a:p>
            <a:pPr>
              <a:spcBef>
                <a:spcPts val="0"/>
              </a:spcBef>
            </a:pPr>
            <a:r>
              <a:rPr lang="en-US" dirty="0" smtClean="0"/>
              <a:t>Comparing Probation and Prison</a:t>
            </a:r>
            <a:endParaRPr lang="en-US" dirty="0"/>
          </a:p>
        </p:txBody>
      </p:sp>
      <p:sp>
        <p:nvSpPr>
          <p:cNvPr id="7" name="Text Placeholder 6"/>
          <p:cNvSpPr>
            <a:spLocks noGrp="1"/>
          </p:cNvSpPr>
          <p:nvPr>
            <p:ph type="body" sz="quarter" idx="14"/>
          </p:nvPr>
        </p:nvSpPr>
        <p:spPr>
          <a:xfrm>
            <a:off x="4063070" y="3265579"/>
            <a:ext cx="932688" cy="914400"/>
          </a:xfrm>
          <a:noFill/>
        </p:spPr>
        <p:txBody>
          <a:bodyPr/>
          <a:lstStyle/>
          <a:p>
            <a:r>
              <a:rPr lang="en-US" dirty="0" smtClean="0"/>
              <a:t>03</a:t>
            </a:r>
            <a:endParaRPr lang="en-US" dirty="0"/>
          </a:p>
        </p:txBody>
      </p:sp>
      <p:sp>
        <p:nvSpPr>
          <p:cNvPr id="8" name="Text Placeholder 7"/>
          <p:cNvSpPr>
            <a:spLocks noGrp="1"/>
          </p:cNvSpPr>
          <p:nvPr>
            <p:ph type="body" sz="quarter" idx="15"/>
          </p:nvPr>
        </p:nvSpPr>
        <p:spPr>
          <a:xfrm>
            <a:off x="4995758" y="3265579"/>
            <a:ext cx="3474720" cy="914400"/>
          </a:xfrm>
          <a:noFill/>
        </p:spPr>
        <p:txBody>
          <a:bodyPr/>
          <a:lstStyle/>
          <a:p>
            <a:pPr>
              <a:spcBef>
                <a:spcPts val="0"/>
              </a:spcBef>
            </a:pPr>
            <a:r>
              <a:rPr lang="en-US" dirty="0"/>
              <a:t>Sanctioning of Violators – Cost and Public Safety</a:t>
            </a:r>
            <a:endParaRPr lang="en-US" i="1" dirty="0"/>
          </a:p>
        </p:txBody>
      </p:sp>
      <p:sp>
        <p:nvSpPr>
          <p:cNvPr id="9" name="Text Placeholder 8"/>
          <p:cNvSpPr>
            <a:spLocks noGrp="1"/>
          </p:cNvSpPr>
          <p:nvPr>
            <p:ph type="body" sz="quarter" idx="16"/>
          </p:nvPr>
        </p:nvSpPr>
        <p:spPr>
          <a:xfrm>
            <a:off x="4063070" y="4210224"/>
            <a:ext cx="932688" cy="914400"/>
          </a:xfrm>
          <a:solidFill>
            <a:schemeClr val="tx2">
              <a:lumMod val="20000"/>
              <a:lumOff val="80000"/>
            </a:schemeClr>
          </a:solidFill>
        </p:spPr>
        <p:txBody>
          <a:bodyPr/>
          <a:lstStyle/>
          <a:p>
            <a:r>
              <a:rPr lang="en-US" dirty="0" smtClean="0"/>
              <a:t>04</a:t>
            </a:r>
            <a:endParaRPr lang="en-US" dirty="0"/>
          </a:p>
        </p:txBody>
      </p:sp>
      <p:sp>
        <p:nvSpPr>
          <p:cNvPr id="10" name="Text Placeholder 9"/>
          <p:cNvSpPr>
            <a:spLocks noGrp="1"/>
          </p:cNvSpPr>
          <p:nvPr>
            <p:ph type="body" sz="quarter" idx="17"/>
          </p:nvPr>
        </p:nvSpPr>
        <p:spPr>
          <a:xfrm>
            <a:off x="4995758" y="4210224"/>
            <a:ext cx="3474720" cy="914400"/>
          </a:xfrm>
          <a:solidFill>
            <a:schemeClr val="tx2">
              <a:lumMod val="20000"/>
              <a:lumOff val="80000"/>
            </a:schemeClr>
          </a:solidFill>
        </p:spPr>
        <p:txBody>
          <a:bodyPr/>
          <a:lstStyle/>
          <a:p>
            <a:pPr>
              <a:spcBef>
                <a:spcPts val="0"/>
              </a:spcBef>
            </a:pPr>
            <a:r>
              <a:rPr lang="en-US" dirty="0" smtClean="0"/>
              <a:t>Recidivism Reduction through Strengthening Supervision</a:t>
            </a:r>
            <a:endParaRPr lang="en-US" dirty="0"/>
          </a:p>
        </p:txBody>
      </p:sp>
      <p:sp>
        <p:nvSpPr>
          <p:cNvPr id="17" name="Slide Number Placeholder 3"/>
          <p:cNvSpPr txBox="1">
            <a:spLocks/>
          </p:cNvSpPr>
          <p:nvPr/>
        </p:nvSpPr>
        <p:spPr>
          <a:xfrm>
            <a:off x="5720671" y="6356350"/>
            <a:ext cx="2966130" cy="36512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33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950" dirty="0" smtClean="0">
                <a:solidFill>
                  <a:schemeClr val="tx1">
                    <a:lumMod val="75000"/>
                    <a:lumOff val="25000"/>
                  </a:schemeClr>
                </a:solidFill>
              </a:rPr>
              <a:t>  Council of State Governments Justice Center | </a:t>
            </a:r>
            <a:fld id="{054FADC0-F0D0-6246-B4F3-F9D77D690E2E}" type="slidenum">
              <a:rPr lang="en-US" sz="950" smtClean="0">
                <a:solidFill>
                  <a:schemeClr val="tx1">
                    <a:lumMod val="75000"/>
                    <a:lumOff val="25000"/>
                  </a:schemeClr>
                </a:solidFill>
              </a:rPr>
              <a:pPr algn="r"/>
              <a:t>29</a:t>
            </a:fld>
            <a:endParaRPr lang="en-US" sz="950" dirty="0">
              <a:solidFill>
                <a:schemeClr val="tx1">
                  <a:lumMod val="75000"/>
                  <a:lumOff val="25000"/>
                </a:schemeClr>
              </a:solidFill>
            </a:endParaRPr>
          </a:p>
        </p:txBody>
      </p:sp>
      <p:sp>
        <p:nvSpPr>
          <p:cNvPr id="12" name="Text Placeholder 8"/>
          <p:cNvSpPr txBox="1">
            <a:spLocks/>
          </p:cNvSpPr>
          <p:nvPr/>
        </p:nvSpPr>
        <p:spPr>
          <a:xfrm>
            <a:off x="4065342" y="5154869"/>
            <a:ext cx="932688" cy="9144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33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05</a:t>
            </a:r>
            <a:endParaRPr lang="en-US" dirty="0"/>
          </a:p>
        </p:txBody>
      </p:sp>
      <p:sp>
        <p:nvSpPr>
          <p:cNvPr id="13" name="Text Placeholder 9"/>
          <p:cNvSpPr txBox="1">
            <a:spLocks/>
          </p:cNvSpPr>
          <p:nvPr/>
        </p:nvSpPr>
        <p:spPr>
          <a:xfrm>
            <a:off x="4998030" y="5154869"/>
            <a:ext cx="3474720" cy="9144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600" kern="1200" baseline="0">
                <a:solidFill>
                  <a:schemeClr val="tx1">
                    <a:lumMod val="65000"/>
                    <a:lumOff val="3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Next Steps</a:t>
            </a:r>
            <a:endParaRPr lang="en-US" dirty="0"/>
          </a:p>
        </p:txBody>
      </p:sp>
    </p:spTree>
    <p:extLst>
      <p:ext uri="{BB962C8B-B14F-4D97-AF65-F5344CB8AC3E}">
        <p14:creationId xmlns:p14="http://schemas.microsoft.com/office/powerpoint/2010/main" xmlns="" val="310231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solidFill>
                  <a:srgbClr val="4F81BD"/>
                </a:solidFill>
              </a:rPr>
              <a:t>Justice Reinvestment</a:t>
            </a:r>
            <a:r>
              <a:rPr lang="en-US" dirty="0" smtClean="0"/>
              <a:t>?</a:t>
            </a:r>
            <a:endParaRPr lang="en-US" dirty="0"/>
          </a:p>
        </p:txBody>
      </p:sp>
      <p:sp>
        <p:nvSpPr>
          <p:cNvPr id="4" name="Slide Number Placeholder 3"/>
          <p:cNvSpPr>
            <a:spLocks noGrp="1"/>
          </p:cNvSpPr>
          <p:nvPr>
            <p:ph type="sldNum" sz="quarter" idx="12"/>
          </p:nvPr>
        </p:nvSpPr>
        <p:spPr/>
        <p:txBody>
          <a:bodyPr/>
          <a:lstStyle/>
          <a:p>
            <a:r>
              <a:rPr lang="en-US" dirty="0" smtClean="0"/>
              <a:t>  Council of State Governments Justice Center | </a:t>
            </a:r>
            <a:fld id="{054FADC0-F0D0-6246-B4F3-F9D77D690E2E}" type="slidenum">
              <a:rPr lang="en-US" smtClean="0"/>
              <a:pPr/>
              <a:t>3</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917053" y="1332347"/>
            <a:ext cx="1686447" cy="1583143"/>
          </a:xfrm>
          <a:prstGeom prst="rect">
            <a:avLst/>
          </a:prstGeom>
        </p:spPr>
      </p:pic>
      <p:sp>
        <p:nvSpPr>
          <p:cNvPr id="3" name="Content Placeholder 2"/>
          <p:cNvSpPr>
            <a:spLocks noGrp="1"/>
          </p:cNvSpPr>
          <p:nvPr>
            <p:ph idx="1"/>
          </p:nvPr>
        </p:nvSpPr>
        <p:spPr>
          <a:xfrm>
            <a:off x="2770460" y="2915490"/>
            <a:ext cx="5320879" cy="3079751"/>
          </a:xfrm>
        </p:spPr>
        <p:txBody>
          <a:bodyPr>
            <a:normAutofit/>
          </a:bodyPr>
          <a:lstStyle/>
          <a:p>
            <a:r>
              <a:rPr lang="en-US" sz="2000" b="1" dirty="0" smtClean="0">
                <a:solidFill>
                  <a:srgbClr val="948A54"/>
                </a:solidFill>
                <a:ea typeface="Microsoft JhengHei" pitchFamily="34" charset="-120"/>
              </a:rPr>
              <a:t>A data-driven approach to reduce corrections spending and reinvest savings in strategies that can decrease recidivism and increase public safety</a:t>
            </a:r>
          </a:p>
          <a:p>
            <a:endParaRPr lang="en-US" b="1" i="1" dirty="0" smtClean="0">
              <a:solidFill>
                <a:prstClr val="black"/>
              </a:solidFill>
              <a:ea typeface="Microsoft JhengHei" pitchFamily="34" charset="-120"/>
            </a:endParaRPr>
          </a:p>
          <a:p>
            <a:r>
              <a:rPr lang="en-US" sz="1500" dirty="0" smtClean="0">
                <a:solidFill>
                  <a:schemeClr val="tx1">
                    <a:lumMod val="65000"/>
                    <a:lumOff val="35000"/>
                  </a:schemeClr>
                </a:solidFill>
                <a:ea typeface="Microsoft JhengHei" pitchFamily="34" charset="-120"/>
              </a:rPr>
              <a:t>The Justice Reinvestment Initiative is supported by funding from the U.S. Department of Justice’s  </a:t>
            </a:r>
            <a:r>
              <a:rPr lang="en-US" sz="1500" b="1" dirty="0" smtClean="0">
                <a:solidFill>
                  <a:schemeClr val="tx1">
                    <a:lumMod val="65000"/>
                    <a:lumOff val="35000"/>
                  </a:schemeClr>
                </a:solidFill>
                <a:ea typeface="Microsoft JhengHei" pitchFamily="34" charset="-120"/>
              </a:rPr>
              <a:t>Bureau of Justice Assistance (BJA) </a:t>
            </a:r>
            <a:r>
              <a:rPr lang="en-US" sz="1500" dirty="0" smtClean="0">
                <a:solidFill>
                  <a:schemeClr val="tx1">
                    <a:lumMod val="65000"/>
                    <a:lumOff val="35000"/>
                  </a:schemeClr>
                </a:solidFill>
                <a:ea typeface="Microsoft JhengHei" pitchFamily="34" charset="-120"/>
              </a:rPr>
              <a:t>and </a:t>
            </a:r>
            <a:r>
              <a:rPr lang="en-US" sz="1500" b="1" dirty="0" smtClean="0">
                <a:solidFill>
                  <a:schemeClr val="tx1">
                    <a:lumMod val="65000"/>
                    <a:lumOff val="35000"/>
                  </a:schemeClr>
                </a:solidFill>
                <a:ea typeface="Microsoft JhengHei" pitchFamily="34" charset="-120"/>
              </a:rPr>
              <a:t>The Pew Charitable Trusts.</a:t>
            </a:r>
            <a:endParaRPr lang="en-US" sz="1500" dirty="0" smtClean="0">
              <a:solidFill>
                <a:schemeClr val="tx1">
                  <a:lumMod val="65000"/>
                  <a:lumOff val="35000"/>
                </a:schemeClr>
              </a:solidFill>
              <a:ea typeface="Microsoft JhengHei" pitchFamily="34" charset="-120"/>
            </a:endParaRPr>
          </a:p>
        </p:txBody>
      </p:sp>
      <p:pic>
        <p:nvPicPr>
          <p:cNvPr id="8" name="Picture 7" descr="Justice Reinvestment.tiff"/>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770460" y="1541285"/>
            <a:ext cx="3611290" cy="1048439"/>
          </a:xfrm>
          <a:prstGeom prst="rect">
            <a:avLst/>
          </a:prstGeom>
        </p:spPr>
      </p:pic>
    </p:spTree>
    <p:extLst>
      <p:ext uri="{BB962C8B-B14F-4D97-AF65-F5344CB8AC3E}">
        <p14:creationId xmlns:p14="http://schemas.microsoft.com/office/powerpoint/2010/main" xmlns="" val="1748387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Section Preview</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30</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375982310"/>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7" name="TextBox 6"/>
          <p:cNvSpPr txBox="1"/>
          <p:nvPr/>
        </p:nvSpPr>
        <p:spPr>
          <a:xfrm>
            <a:off x="1610436" y="1855742"/>
            <a:ext cx="6086901" cy="400110"/>
          </a:xfrm>
          <a:prstGeom prst="rect">
            <a:avLst/>
          </a:prstGeom>
          <a:solidFill>
            <a:schemeClr val="bg2"/>
          </a:solidFill>
        </p:spPr>
        <p:txBody>
          <a:bodyPr wrap="square" rtlCol="0">
            <a:spAutoFit/>
          </a:bodyPr>
          <a:lstStyle/>
          <a:p>
            <a:r>
              <a:rPr lang="en-US" sz="2000" dirty="0" smtClean="0"/>
              <a:t>High caseloads and lengthy supervision terms</a:t>
            </a:r>
            <a:endParaRPr lang="en-US" sz="2000" dirty="0"/>
          </a:p>
        </p:txBody>
      </p:sp>
      <p:sp>
        <p:nvSpPr>
          <p:cNvPr id="175" name="TextBox 174"/>
          <p:cNvSpPr txBox="1"/>
          <p:nvPr/>
        </p:nvSpPr>
        <p:spPr>
          <a:xfrm>
            <a:off x="1610436" y="3026995"/>
            <a:ext cx="6086901" cy="400110"/>
          </a:xfrm>
          <a:prstGeom prst="rect">
            <a:avLst/>
          </a:prstGeom>
          <a:solidFill>
            <a:schemeClr val="bg2"/>
          </a:solidFill>
        </p:spPr>
        <p:txBody>
          <a:bodyPr wrap="square" rtlCol="0">
            <a:spAutoFit/>
          </a:bodyPr>
          <a:lstStyle/>
          <a:p>
            <a:r>
              <a:rPr lang="en-US" sz="2000" dirty="0" smtClean="0"/>
              <a:t>Field observations</a:t>
            </a:r>
            <a:endParaRPr lang="en-US" sz="2000" dirty="0"/>
          </a:p>
        </p:txBody>
      </p:sp>
      <p:sp>
        <p:nvSpPr>
          <p:cNvPr id="176" name="TextBox 175"/>
          <p:cNvSpPr txBox="1"/>
          <p:nvPr/>
        </p:nvSpPr>
        <p:spPr>
          <a:xfrm>
            <a:off x="1610436" y="4198249"/>
            <a:ext cx="6086901" cy="400110"/>
          </a:xfrm>
          <a:prstGeom prst="rect">
            <a:avLst/>
          </a:prstGeom>
          <a:solidFill>
            <a:schemeClr val="bg2"/>
          </a:solidFill>
        </p:spPr>
        <p:txBody>
          <a:bodyPr wrap="square" rtlCol="0">
            <a:spAutoFit/>
          </a:bodyPr>
          <a:lstStyle/>
          <a:p>
            <a:r>
              <a:rPr lang="en-US" sz="2000" dirty="0" smtClean="0"/>
              <a:t>Turning the corner</a:t>
            </a:r>
            <a:endParaRPr lang="en-US" sz="2000" dirty="0"/>
          </a:p>
        </p:txBody>
      </p:sp>
      <p:sp>
        <p:nvSpPr>
          <p:cNvPr id="8" name="Rounded Rectangle 7"/>
          <p:cNvSpPr/>
          <p:nvPr/>
        </p:nvSpPr>
        <p:spPr>
          <a:xfrm>
            <a:off x="1132764" y="1722671"/>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Rounded Rectangle 176"/>
          <p:cNvSpPr/>
          <p:nvPr/>
        </p:nvSpPr>
        <p:spPr>
          <a:xfrm>
            <a:off x="1132764" y="4068011"/>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Rounded Rectangle 177"/>
          <p:cNvSpPr/>
          <p:nvPr/>
        </p:nvSpPr>
        <p:spPr>
          <a:xfrm>
            <a:off x="1132764" y="2895341"/>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553540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Between 2009 and 2015, the combined felony probation and parole supervision populations decreased 4 percent</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31</a:t>
            </a:fld>
            <a:endParaRPr lang="en-US" dirty="0"/>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910040183"/>
              </p:ext>
            </p:extLst>
          </p:nvPr>
        </p:nvGraphicFramePr>
        <p:xfrm>
          <a:off x="155222" y="1274211"/>
          <a:ext cx="6805135" cy="4745674"/>
        </p:xfrm>
        <a:graphic>
          <a:graphicData uri="http://schemas.openxmlformats.org/drawingml/2006/chart">
            <c:chart xmlns:c="http://schemas.openxmlformats.org/drawingml/2006/chart" xmlns:r="http://schemas.openxmlformats.org/officeDocument/2006/relationships" r:id="rId3"/>
          </a:graphicData>
        </a:graphic>
      </p:graphicFrame>
      <p:sp>
        <p:nvSpPr>
          <p:cNvPr id="175" name="TextBox 174"/>
          <p:cNvSpPr txBox="1"/>
          <p:nvPr/>
        </p:nvSpPr>
        <p:spPr>
          <a:xfrm>
            <a:off x="573199" y="1084704"/>
            <a:ext cx="5868537" cy="307777"/>
          </a:xfrm>
          <a:prstGeom prst="rect">
            <a:avLst/>
          </a:prstGeom>
          <a:noFill/>
        </p:spPr>
        <p:txBody>
          <a:bodyPr wrap="square" rtlCol="0">
            <a:spAutoFit/>
          </a:bodyPr>
          <a:lstStyle/>
          <a:p>
            <a:pPr algn="ctr"/>
            <a:r>
              <a:rPr lang="en-US" sz="1400" b="1" dirty="0" smtClean="0">
                <a:solidFill>
                  <a:schemeClr val="bg2">
                    <a:lumMod val="50000"/>
                  </a:schemeClr>
                </a:solidFill>
                <a:latin typeface="Arial"/>
                <a:cs typeface="Arial"/>
              </a:rPr>
              <a:t>Year-End Felony Probation and Parole Populations, FY2009–2015</a:t>
            </a:r>
            <a:endParaRPr lang="en-US" sz="1400" b="1" dirty="0">
              <a:solidFill>
                <a:schemeClr val="bg2">
                  <a:lumMod val="50000"/>
                </a:schemeClr>
              </a:solidFill>
              <a:latin typeface="Arial"/>
              <a:cs typeface="Arial"/>
            </a:endParaRPr>
          </a:p>
        </p:txBody>
      </p:sp>
      <p:sp>
        <p:nvSpPr>
          <p:cNvPr id="3" name="TextBox 2"/>
          <p:cNvSpPr txBox="1"/>
          <p:nvPr/>
        </p:nvSpPr>
        <p:spPr>
          <a:xfrm>
            <a:off x="941692" y="1477851"/>
            <a:ext cx="914400" cy="461665"/>
          </a:xfrm>
          <a:prstGeom prst="rect">
            <a:avLst/>
          </a:prstGeom>
          <a:solidFill>
            <a:schemeClr val="bg2"/>
          </a:solidFill>
        </p:spPr>
        <p:txBody>
          <a:bodyPr wrap="square" rtlCol="0">
            <a:spAutoFit/>
          </a:bodyPr>
          <a:lstStyle/>
          <a:p>
            <a:pPr algn="ctr"/>
            <a:r>
              <a:rPr lang="en-US" sz="1200" dirty="0" smtClean="0"/>
              <a:t>FY09 Total</a:t>
            </a:r>
          </a:p>
          <a:p>
            <a:pPr algn="ctr"/>
            <a:r>
              <a:rPr lang="en-US" sz="1200" dirty="0" smtClean="0"/>
              <a:t>= 53,669</a:t>
            </a:r>
            <a:endParaRPr lang="en-US" sz="1200" dirty="0"/>
          </a:p>
        </p:txBody>
      </p:sp>
      <p:sp>
        <p:nvSpPr>
          <p:cNvPr id="11" name="TextBox 10"/>
          <p:cNvSpPr txBox="1"/>
          <p:nvPr/>
        </p:nvSpPr>
        <p:spPr>
          <a:xfrm>
            <a:off x="5263471" y="1477851"/>
            <a:ext cx="914400" cy="461665"/>
          </a:xfrm>
          <a:prstGeom prst="rect">
            <a:avLst/>
          </a:prstGeom>
          <a:solidFill>
            <a:schemeClr val="bg2"/>
          </a:solidFill>
        </p:spPr>
        <p:txBody>
          <a:bodyPr wrap="square" rtlCol="0">
            <a:spAutoFit/>
          </a:bodyPr>
          <a:lstStyle/>
          <a:p>
            <a:pPr algn="ctr"/>
            <a:r>
              <a:rPr lang="en-US" sz="1200" dirty="0" smtClean="0"/>
              <a:t>FY15 Total</a:t>
            </a:r>
          </a:p>
          <a:p>
            <a:pPr algn="ctr"/>
            <a:r>
              <a:rPr lang="en-US" sz="1200" dirty="0" smtClean="0"/>
              <a:t>= 51,369</a:t>
            </a:r>
            <a:endParaRPr lang="en-US" sz="1200" dirty="0"/>
          </a:p>
        </p:txBody>
      </p:sp>
      <p:sp>
        <p:nvSpPr>
          <p:cNvPr id="6" name="TextBox 5"/>
          <p:cNvSpPr txBox="1"/>
          <p:nvPr/>
        </p:nvSpPr>
        <p:spPr>
          <a:xfrm>
            <a:off x="6564572" y="2921626"/>
            <a:ext cx="2579427" cy="1354217"/>
          </a:xfrm>
          <a:prstGeom prst="rect">
            <a:avLst/>
          </a:prstGeom>
          <a:noFill/>
        </p:spPr>
        <p:txBody>
          <a:bodyPr wrap="square" rtlCol="0">
            <a:spAutoFit/>
          </a:bodyPr>
          <a:lstStyle/>
          <a:p>
            <a:pPr marL="285750" indent="-285750">
              <a:spcAft>
                <a:spcPts val="1200"/>
              </a:spcAft>
              <a:buFont typeface="Wingdings" panose="05000000000000000000" pitchFamily="2" charset="2"/>
              <a:buChar char="q"/>
            </a:pPr>
            <a:r>
              <a:rPr lang="en-US" dirty="0" smtClean="0"/>
              <a:t>Parole population increased 4%</a:t>
            </a:r>
          </a:p>
          <a:p>
            <a:pPr marL="285750" indent="-285750">
              <a:spcAft>
                <a:spcPts val="1200"/>
              </a:spcAft>
              <a:buFont typeface="Wingdings" panose="05000000000000000000" pitchFamily="2" charset="2"/>
              <a:buChar char="q"/>
            </a:pPr>
            <a:r>
              <a:rPr lang="en-US" dirty="0" smtClean="0"/>
              <a:t>Probation population decreased 10%</a:t>
            </a:r>
            <a:endParaRPr lang="en-US" dirty="0"/>
          </a:p>
        </p:txBody>
      </p:sp>
      <p:sp>
        <p:nvSpPr>
          <p:cNvPr id="12"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ACC Snapshot </a:t>
            </a:r>
            <a:r>
              <a:rPr lang="en-US" dirty="0" smtClean="0">
                <a:solidFill>
                  <a:schemeClr val="tx1"/>
                </a:solidFill>
              </a:rPr>
              <a:t>Data</a:t>
            </a:r>
            <a:endParaRPr lang="en-US" dirty="0">
              <a:solidFill>
                <a:schemeClr val="tx1"/>
              </a:solidFill>
            </a:endParaRPr>
          </a:p>
        </p:txBody>
      </p:sp>
    </p:spTree>
    <p:extLst>
      <p:ext uri="{BB962C8B-B14F-4D97-AF65-F5344CB8AC3E}">
        <p14:creationId xmlns:p14="http://schemas.microsoft.com/office/powerpoint/2010/main" xmlns="" val="2273286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Arkansas’s probation and parole officers have in excess of 120 cases per officer requiring some level of supervision</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32</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1973039246"/>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grpSp>
        <p:nvGrpSpPr>
          <p:cNvPr id="328" name="Group 327"/>
          <p:cNvGrpSpPr/>
          <p:nvPr/>
        </p:nvGrpSpPr>
        <p:grpSpPr>
          <a:xfrm>
            <a:off x="137657" y="1764755"/>
            <a:ext cx="4073818" cy="2054974"/>
            <a:chOff x="137657" y="1041411"/>
            <a:chExt cx="4073818" cy="2054974"/>
          </a:xfrm>
        </p:grpSpPr>
        <p:sp>
          <p:nvSpPr>
            <p:cNvPr id="7" name="Oval 6"/>
            <p:cNvSpPr/>
            <p:nvPr/>
          </p:nvSpPr>
          <p:spPr>
            <a:xfrm>
              <a:off x="859813" y="125955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Oval 174"/>
            <p:cNvSpPr/>
            <p:nvPr/>
          </p:nvSpPr>
          <p:spPr>
            <a:xfrm>
              <a:off x="1012213" y="141195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Oval 175"/>
            <p:cNvSpPr/>
            <p:nvPr/>
          </p:nvSpPr>
          <p:spPr>
            <a:xfrm>
              <a:off x="1164613" y="156435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Oval 176"/>
            <p:cNvSpPr/>
            <p:nvPr/>
          </p:nvSpPr>
          <p:spPr>
            <a:xfrm>
              <a:off x="1317013" y="171675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Oval 177"/>
            <p:cNvSpPr/>
            <p:nvPr/>
          </p:nvSpPr>
          <p:spPr>
            <a:xfrm>
              <a:off x="1469413" y="186915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Oval 178"/>
            <p:cNvSpPr/>
            <p:nvPr/>
          </p:nvSpPr>
          <p:spPr>
            <a:xfrm>
              <a:off x="1621813" y="202155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Oval 179"/>
            <p:cNvSpPr/>
            <p:nvPr/>
          </p:nvSpPr>
          <p:spPr>
            <a:xfrm>
              <a:off x="1774213" y="217395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Oval 180"/>
            <p:cNvSpPr/>
            <p:nvPr/>
          </p:nvSpPr>
          <p:spPr>
            <a:xfrm>
              <a:off x="1926613" y="232635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Oval 181"/>
            <p:cNvSpPr/>
            <p:nvPr/>
          </p:nvSpPr>
          <p:spPr>
            <a:xfrm>
              <a:off x="2079013" y="247875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Oval 182"/>
            <p:cNvSpPr/>
            <p:nvPr/>
          </p:nvSpPr>
          <p:spPr>
            <a:xfrm>
              <a:off x="2231413" y="263115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Oval 183"/>
            <p:cNvSpPr/>
            <p:nvPr/>
          </p:nvSpPr>
          <p:spPr>
            <a:xfrm>
              <a:off x="1105473" y="124169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Oval 184"/>
            <p:cNvSpPr/>
            <p:nvPr/>
          </p:nvSpPr>
          <p:spPr>
            <a:xfrm>
              <a:off x="1257873" y="139409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Oval 185"/>
            <p:cNvSpPr/>
            <p:nvPr/>
          </p:nvSpPr>
          <p:spPr>
            <a:xfrm>
              <a:off x="1410273" y="154649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Oval 186"/>
            <p:cNvSpPr/>
            <p:nvPr/>
          </p:nvSpPr>
          <p:spPr>
            <a:xfrm>
              <a:off x="1562673" y="169889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Oval 187"/>
            <p:cNvSpPr/>
            <p:nvPr/>
          </p:nvSpPr>
          <p:spPr>
            <a:xfrm>
              <a:off x="1715073" y="185129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Oval 188"/>
            <p:cNvSpPr/>
            <p:nvPr/>
          </p:nvSpPr>
          <p:spPr>
            <a:xfrm>
              <a:off x="1867473" y="200369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Oval 189"/>
            <p:cNvSpPr/>
            <p:nvPr/>
          </p:nvSpPr>
          <p:spPr>
            <a:xfrm>
              <a:off x="2019873" y="215609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Oval 190"/>
            <p:cNvSpPr/>
            <p:nvPr/>
          </p:nvSpPr>
          <p:spPr>
            <a:xfrm>
              <a:off x="2172273" y="230849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Oval 191"/>
            <p:cNvSpPr/>
            <p:nvPr/>
          </p:nvSpPr>
          <p:spPr>
            <a:xfrm>
              <a:off x="2324673" y="246089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Oval 192"/>
            <p:cNvSpPr/>
            <p:nvPr/>
          </p:nvSpPr>
          <p:spPr>
            <a:xfrm>
              <a:off x="2477073" y="261329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5" name="Oval 214"/>
            <p:cNvSpPr/>
            <p:nvPr/>
          </p:nvSpPr>
          <p:spPr>
            <a:xfrm>
              <a:off x="1369329" y="119227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Oval 215"/>
            <p:cNvSpPr/>
            <p:nvPr/>
          </p:nvSpPr>
          <p:spPr>
            <a:xfrm>
              <a:off x="1521729" y="134467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7" name="Oval 216"/>
            <p:cNvSpPr/>
            <p:nvPr/>
          </p:nvSpPr>
          <p:spPr>
            <a:xfrm>
              <a:off x="1674129" y="149707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8" name="Oval 217"/>
            <p:cNvSpPr/>
            <p:nvPr/>
          </p:nvSpPr>
          <p:spPr>
            <a:xfrm>
              <a:off x="1826529" y="164947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9" name="Oval 218"/>
            <p:cNvSpPr/>
            <p:nvPr/>
          </p:nvSpPr>
          <p:spPr>
            <a:xfrm>
              <a:off x="1978929" y="180187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0" name="Oval 219"/>
            <p:cNvSpPr/>
            <p:nvPr/>
          </p:nvSpPr>
          <p:spPr>
            <a:xfrm>
              <a:off x="2131329" y="195427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1" name="Oval 220"/>
            <p:cNvSpPr/>
            <p:nvPr/>
          </p:nvSpPr>
          <p:spPr>
            <a:xfrm>
              <a:off x="2283729" y="210667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2" name="Oval 221"/>
            <p:cNvSpPr/>
            <p:nvPr/>
          </p:nvSpPr>
          <p:spPr>
            <a:xfrm>
              <a:off x="2436129" y="225907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3" name="Oval 222"/>
            <p:cNvSpPr/>
            <p:nvPr/>
          </p:nvSpPr>
          <p:spPr>
            <a:xfrm>
              <a:off x="2588529" y="241147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4" name="Oval 223"/>
            <p:cNvSpPr/>
            <p:nvPr/>
          </p:nvSpPr>
          <p:spPr>
            <a:xfrm>
              <a:off x="2740929" y="256387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5" name="Oval 224"/>
            <p:cNvSpPr/>
            <p:nvPr/>
          </p:nvSpPr>
          <p:spPr>
            <a:xfrm>
              <a:off x="1614989" y="1174423"/>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Oval 225"/>
            <p:cNvSpPr/>
            <p:nvPr/>
          </p:nvSpPr>
          <p:spPr>
            <a:xfrm>
              <a:off x="1767389" y="1326823"/>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7" name="Oval 226"/>
            <p:cNvSpPr/>
            <p:nvPr/>
          </p:nvSpPr>
          <p:spPr>
            <a:xfrm>
              <a:off x="1919789" y="1479223"/>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8" name="Oval 227"/>
            <p:cNvSpPr/>
            <p:nvPr/>
          </p:nvSpPr>
          <p:spPr>
            <a:xfrm>
              <a:off x="2072189" y="1631623"/>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9" name="Oval 228"/>
            <p:cNvSpPr/>
            <p:nvPr/>
          </p:nvSpPr>
          <p:spPr>
            <a:xfrm>
              <a:off x="2224589" y="1784023"/>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0" name="Oval 229"/>
            <p:cNvSpPr/>
            <p:nvPr/>
          </p:nvSpPr>
          <p:spPr>
            <a:xfrm>
              <a:off x="2376989" y="1936423"/>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1" name="Oval 230"/>
            <p:cNvSpPr/>
            <p:nvPr/>
          </p:nvSpPr>
          <p:spPr>
            <a:xfrm>
              <a:off x="2529389" y="2088823"/>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2" name="Oval 231"/>
            <p:cNvSpPr/>
            <p:nvPr/>
          </p:nvSpPr>
          <p:spPr>
            <a:xfrm>
              <a:off x="2681789" y="2241223"/>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3" name="Oval 232"/>
            <p:cNvSpPr/>
            <p:nvPr/>
          </p:nvSpPr>
          <p:spPr>
            <a:xfrm>
              <a:off x="2834189" y="2393623"/>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4" name="Oval 233"/>
            <p:cNvSpPr/>
            <p:nvPr/>
          </p:nvSpPr>
          <p:spPr>
            <a:xfrm>
              <a:off x="2986589" y="2546023"/>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6" name="Oval 235"/>
            <p:cNvSpPr/>
            <p:nvPr/>
          </p:nvSpPr>
          <p:spPr>
            <a:xfrm>
              <a:off x="383279" y="133528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7" name="Oval 236"/>
            <p:cNvSpPr/>
            <p:nvPr/>
          </p:nvSpPr>
          <p:spPr>
            <a:xfrm>
              <a:off x="535679" y="148768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8" name="Oval 237"/>
            <p:cNvSpPr/>
            <p:nvPr/>
          </p:nvSpPr>
          <p:spPr>
            <a:xfrm>
              <a:off x="688079" y="164008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9" name="Oval 238"/>
            <p:cNvSpPr/>
            <p:nvPr/>
          </p:nvSpPr>
          <p:spPr>
            <a:xfrm>
              <a:off x="840479" y="179248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0" name="Oval 239"/>
            <p:cNvSpPr/>
            <p:nvPr/>
          </p:nvSpPr>
          <p:spPr>
            <a:xfrm>
              <a:off x="992879" y="194488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1" name="Oval 240"/>
            <p:cNvSpPr/>
            <p:nvPr/>
          </p:nvSpPr>
          <p:spPr>
            <a:xfrm>
              <a:off x="1145279" y="209728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2" name="Oval 241"/>
            <p:cNvSpPr/>
            <p:nvPr/>
          </p:nvSpPr>
          <p:spPr>
            <a:xfrm>
              <a:off x="1297679" y="224968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3" name="Oval 242"/>
            <p:cNvSpPr/>
            <p:nvPr/>
          </p:nvSpPr>
          <p:spPr>
            <a:xfrm>
              <a:off x="1450079" y="240208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4" name="Oval 243"/>
            <p:cNvSpPr/>
            <p:nvPr/>
          </p:nvSpPr>
          <p:spPr>
            <a:xfrm>
              <a:off x="1602479" y="255448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5" name="Oval 244"/>
            <p:cNvSpPr/>
            <p:nvPr/>
          </p:nvSpPr>
          <p:spPr>
            <a:xfrm>
              <a:off x="1754879" y="270688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6" name="Oval 245"/>
            <p:cNvSpPr/>
            <p:nvPr/>
          </p:nvSpPr>
          <p:spPr>
            <a:xfrm>
              <a:off x="628939" y="1317425"/>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7" name="Oval 246"/>
            <p:cNvSpPr/>
            <p:nvPr/>
          </p:nvSpPr>
          <p:spPr>
            <a:xfrm>
              <a:off x="781339" y="1469825"/>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8" name="Oval 247"/>
            <p:cNvSpPr/>
            <p:nvPr/>
          </p:nvSpPr>
          <p:spPr>
            <a:xfrm>
              <a:off x="933739" y="1622225"/>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9" name="Oval 248"/>
            <p:cNvSpPr/>
            <p:nvPr/>
          </p:nvSpPr>
          <p:spPr>
            <a:xfrm>
              <a:off x="1086139" y="1774625"/>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0" name="Oval 249"/>
            <p:cNvSpPr/>
            <p:nvPr/>
          </p:nvSpPr>
          <p:spPr>
            <a:xfrm>
              <a:off x="1238539" y="1927025"/>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1" name="Oval 250"/>
            <p:cNvSpPr/>
            <p:nvPr/>
          </p:nvSpPr>
          <p:spPr>
            <a:xfrm>
              <a:off x="1390939" y="2079425"/>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2" name="Oval 251"/>
            <p:cNvSpPr/>
            <p:nvPr/>
          </p:nvSpPr>
          <p:spPr>
            <a:xfrm>
              <a:off x="1543339" y="2231825"/>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3" name="Oval 252"/>
            <p:cNvSpPr/>
            <p:nvPr/>
          </p:nvSpPr>
          <p:spPr>
            <a:xfrm>
              <a:off x="1695739" y="2384225"/>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4" name="Oval 253"/>
            <p:cNvSpPr/>
            <p:nvPr/>
          </p:nvSpPr>
          <p:spPr>
            <a:xfrm>
              <a:off x="1848139" y="2536625"/>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5" name="Oval 254"/>
            <p:cNvSpPr/>
            <p:nvPr/>
          </p:nvSpPr>
          <p:spPr>
            <a:xfrm>
              <a:off x="2000539" y="2689025"/>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7" name="Oval 256"/>
            <p:cNvSpPr/>
            <p:nvPr/>
          </p:nvSpPr>
          <p:spPr>
            <a:xfrm>
              <a:off x="1873159" y="111042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8" name="Oval 257"/>
            <p:cNvSpPr/>
            <p:nvPr/>
          </p:nvSpPr>
          <p:spPr>
            <a:xfrm>
              <a:off x="2025559" y="126282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9" name="Oval 258"/>
            <p:cNvSpPr/>
            <p:nvPr/>
          </p:nvSpPr>
          <p:spPr>
            <a:xfrm>
              <a:off x="2177959" y="141522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0" name="Oval 259"/>
            <p:cNvSpPr/>
            <p:nvPr/>
          </p:nvSpPr>
          <p:spPr>
            <a:xfrm>
              <a:off x="2330359" y="156762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1" name="Oval 260"/>
            <p:cNvSpPr/>
            <p:nvPr/>
          </p:nvSpPr>
          <p:spPr>
            <a:xfrm>
              <a:off x="2482759" y="172002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2" name="Oval 261"/>
            <p:cNvSpPr/>
            <p:nvPr/>
          </p:nvSpPr>
          <p:spPr>
            <a:xfrm>
              <a:off x="2635159" y="187242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3" name="Oval 262"/>
            <p:cNvSpPr/>
            <p:nvPr/>
          </p:nvSpPr>
          <p:spPr>
            <a:xfrm>
              <a:off x="2787559" y="202482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4" name="Oval 263"/>
            <p:cNvSpPr/>
            <p:nvPr/>
          </p:nvSpPr>
          <p:spPr>
            <a:xfrm>
              <a:off x="2939959" y="217722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5" name="Oval 264"/>
            <p:cNvSpPr/>
            <p:nvPr/>
          </p:nvSpPr>
          <p:spPr>
            <a:xfrm>
              <a:off x="3092359" y="232962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6" name="Oval 265"/>
            <p:cNvSpPr/>
            <p:nvPr/>
          </p:nvSpPr>
          <p:spPr>
            <a:xfrm>
              <a:off x="3244759" y="248202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7" name="Oval 266"/>
            <p:cNvSpPr/>
            <p:nvPr/>
          </p:nvSpPr>
          <p:spPr>
            <a:xfrm>
              <a:off x="2118819" y="109256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8" name="Oval 267"/>
            <p:cNvSpPr/>
            <p:nvPr/>
          </p:nvSpPr>
          <p:spPr>
            <a:xfrm>
              <a:off x="2271219" y="124496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9" name="Oval 268"/>
            <p:cNvSpPr/>
            <p:nvPr/>
          </p:nvSpPr>
          <p:spPr>
            <a:xfrm>
              <a:off x="2423619" y="139736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0" name="Oval 269"/>
            <p:cNvSpPr/>
            <p:nvPr/>
          </p:nvSpPr>
          <p:spPr>
            <a:xfrm>
              <a:off x="2576019" y="154976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1" name="Oval 270"/>
            <p:cNvSpPr/>
            <p:nvPr/>
          </p:nvSpPr>
          <p:spPr>
            <a:xfrm>
              <a:off x="2728419" y="170216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2" name="Oval 271"/>
            <p:cNvSpPr/>
            <p:nvPr/>
          </p:nvSpPr>
          <p:spPr>
            <a:xfrm>
              <a:off x="2880819" y="185456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3" name="Oval 272"/>
            <p:cNvSpPr/>
            <p:nvPr/>
          </p:nvSpPr>
          <p:spPr>
            <a:xfrm>
              <a:off x="3033219" y="200696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4" name="Oval 273"/>
            <p:cNvSpPr/>
            <p:nvPr/>
          </p:nvSpPr>
          <p:spPr>
            <a:xfrm>
              <a:off x="3185619" y="215936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5" name="Oval 274"/>
            <p:cNvSpPr/>
            <p:nvPr/>
          </p:nvSpPr>
          <p:spPr>
            <a:xfrm>
              <a:off x="3338019" y="231176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6" name="Oval 275"/>
            <p:cNvSpPr/>
            <p:nvPr/>
          </p:nvSpPr>
          <p:spPr>
            <a:xfrm>
              <a:off x="3490419" y="246416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8" name="Oval 277"/>
            <p:cNvSpPr/>
            <p:nvPr/>
          </p:nvSpPr>
          <p:spPr>
            <a:xfrm>
              <a:off x="2389499" y="105926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9" name="Oval 278"/>
            <p:cNvSpPr/>
            <p:nvPr/>
          </p:nvSpPr>
          <p:spPr>
            <a:xfrm>
              <a:off x="2541899" y="121166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0" name="Oval 279"/>
            <p:cNvSpPr/>
            <p:nvPr/>
          </p:nvSpPr>
          <p:spPr>
            <a:xfrm>
              <a:off x="2694299" y="136406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1" name="Oval 280"/>
            <p:cNvSpPr/>
            <p:nvPr/>
          </p:nvSpPr>
          <p:spPr>
            <a:xfrm>
              <a:off x="2846699" y="151646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2" name="Oval 281"/>
            <p:cNvSpPr/>
            <p:nvPr/>
          </p:nvSpPr>
          <p:spPr>
            <a:xfrm>
              <a:off x="2999099" y="166886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3" name="Oval 282"/>
            <p:cNvSpPr/>
            <p:nvPr/>
          </p:nvSpPr>
          <p:spPr>
            <a:xfrm>
              <a:off x="3151499" y="182126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Oval 283"/>
            <p:cNvSpPr/>
            <p:nvPr/>
          </p:nvSpPr>
          <p:spPr>
            <a:xfrm>
              <a:off x="3303899" y="197366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5" name="Oval 284"/>
            <p:cNvSpPr/>
            <p:nvPr/>
          </p:nvSpPr>
          <p:spPr>
            <a:xfrm>
              <a:off x="3456299" y="212606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 name="Oval 285"/>
            <p:cNvSpPr/>
            <p:nvPr/>
          </p:nvSpPr>
          <p:spPr>
            <a:xfrm>
              <a:off x="3608699" y="227846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7" name="Oval 286"/>
            <p:cNvSpPr/>
            <p:nvPr/>
          </p:nvSpPr>
          <p:spPr>
            <a:xfrm>
              <a:off x="3761099" y="2430866"/>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8" name="Oval 287"/>
            <p:cNvSpPr/>
            <p:nvPr/>
          </p:nvSpPr>
          <p:spPr>
            <a:xfrm>
              <a:off x="2635159" y="10414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9" name="Oval 288"/>
            <p:cNvSpPr/>
            <p:nvPr/>
          </p:nvSpPr>
          <p:spPr>
            <a:xfrm>
              <a:off x="2787559" y="11938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0" name="Oval 289"/>
            <p:cNvSpPr/>
            <p:nvPr/>
          </p:nvSpPr>
          <p:spPr>
            <a:xfrm>
              <a:off x="2939959" y="13462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1" name="Oval 290"/>
            <p:cNvSpPr/>
            <p:nvPr/>
          </p:nvSpPr>
          <p:spPr>
            <a:xfrm>
              <a:off x="3092359" y="14986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 name="Oval 291"/>
            <p:cNvSpPr/>
            <p:nvPr/>
          </p:nvSpPr>
          <p:spPr>
            <a:xfrm>
              <a:off x="3244759" y="16510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 name="Oval 292"/>
            <p:cNvSpPr/>
            <p:nvPr/>
          </p:nvSpPr>
          <p:spPr>
            <a:xfrm>
              <a:off x="3397159" y="18034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4" name="Oval 293"/>
            <p:cNvSpPr/>
            <p:nvPr/>
          </p:nvSpPr>
          <p:spPr>
            <a:xfrm>
              <a:off x="3549559" y="19558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5" name="Oval 294"/>
            <p:cNvSpPr/>
            <p:nvPr/>
          </p:nvSpPr>
          <p:spPr>
            <a:xfrm>
              <a:off x="3701959" y="21082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 name="Oval 295"/>
            <p:cNvSpPr/>
            <p:nvPr/>
          </p:nvSpPr>
          <p:spPr>
            <a:xfrm>
              <a:off x="3854359" y="22606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7" name="Oval 296"/>
            <p:cNvSpPr/>
            <p:nvPr/>
          </p:nvSpPr>
          <p:spPr>
            <a:xfrm>
              <a:off x="4006759" y="24130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9" name="Oval 298"/>
            <p:cNvSpPr/>
            <p:nvPr/>
          </p:nvSpPr>
          <p:spPr>
            <a:xfrm>
              <a:off x="1926612" y="288585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 name="Oval 299"/>
            <p:cNvSpPr/>
            <p:nvPr/>
          </p:nvSpPr>
          <p:spPr>
            <a:xfrm>
              <a:off x="2188195" y="284465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 name="Oval 300"/>
            <p:cNvSpPr/>
            <p:nvPr/>
          </p:nvSpPr>
          <p:spPr>
            <a:xfrm>
              <a:off x="361669" y="1865877"/>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 name="Oval 301"/>
            <p:cNvSpPr/>
            <p:nvPr/>
          </p:nvSpPr>
          <p:spPr>
            <a:xfrm>
              <a:off x="514069" y="2018277"/>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 name="Oval 302"/>
            <p:cNvSpPr/>
            <p:nvPr/>
          </p:nvSpPr>
          <p:spPr>
            <a:xfrm>
              <a:off x="666469" y="2170677"/>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4" name="Oval 303"/>
            <p:cNvSpPr/>
            <p:nvPr/>
          </p:nvSpPr>
          <p:spPr>
            <a:xfrm>
              <a:off x="818869" y="2323077"/>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5" name="Oval 304"/>
            <p:cNvSpPr/>
            <p:nvPr/>
          </p:nvSpPr>
          <p:spPr>
            <a:xfrm>
              <a:off x="971269" y="2475477"/>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6" name="Oval 305"/>
            <p:cNvSpPr/>
            <p:nvPr/>
          </p:nvSpPr>
          <p:spPr>
            <a:xfrm>
              <a:off x="1123669" y="2627877"/>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7" name="Oval 306"/>
            <p:cNvSpPr/>
            <p:nvPr/>
          </p:nvSpPr>
          <p:spPr>
            <a:xfrm>
              <a:off x="1276069" y="2780277"/>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8" name="Oval 307"/>
            <p:cNvSpPr/>
            <p:nvPr/>
          </p:nvSpPr>
          <p:spPr>
            <a:xfrm>
              <a:off x="1428469" y="2932677"/>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9" name="Oval 308"/>
            <p:cNvSpPr/>
            <p:nvPr/>
          </p:nvSpPr>
          <p:spPr>
            <a:xfrm>
              <a:off x="302529" y="154322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 name="Oval 309"/>
            <p:cNvSpPr/>
            <p:nvPr/>
          </p:nvSpPr>
          <p:spPr>
            <a:xfrm>
              <a:off x="454929" y="169562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 name="Oval 310"/>
            <p:cNvSpPr/>
            <p:nvPr/>
          </p:nvSpPr>
          <p:spPr>
            <a:xfrm>
              <a:off x="607329" y="184802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2" name="Oval 311"/>
            <p:cNvSpPr/>
            <p:nvPr/>
          </p:nvSpPr>
          <p:spPr>
            <a:xfrm>
              <a:off x="759729" y="200042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3" name="Oval 312"/>
            <p:cNvSpPr/>
            <p:nvPr/>
          </p:nvSpPr>
          <p:spPr>
            <a:xfrm>
              <a:off x="912129" y="215282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4" name="Oval 313"/>
            <p:cNvSpPr/>
            <p:nvPr/>
          </p:nvSpPr>
          <p:spPr>
            <a:xfrm>
              <a:off x="1064529" y="230522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 name="Oval 314"/>
            <p:cNvSpPr/>
            <p:nvPr/>
          </p:nvSpPr>
          <p:spPr>
            <a:xfrm>
              <a:off x="1216929" y="245762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6" name="Oval 315"/>
            <p:cNvSpPr/>
            <p:nvPr/>
          </p:nvSpPr>
          <p:spPr>
            <a:xfrm>
              <a:off x="1369329" y="261002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 name="Oval 316"/>
            <p:cNvSpPr/>
            <p:nvPr/>
          </p:nvSpPr>
          <p:spPr>
            <a:xfrm>
              <a:off x="1521729" y="276242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8" name="Oval 317"/>
            <p:cNvSpPr/>
            <p:nvPr/>
          </p:nvSpPr>
          <p:spPr>
            <a:xfrm>
              <a:off x="1674129" y="291482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9" name="Oval 318"/>
            <p:cNvSpPr/>
            <p:nvPr/>
          </p:nvSpPr>
          <p:spPr>
            <a:xfrm>
              <a:off x="2952484" y="2765298"/>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0" name="Oval 319"/>
            <p:cNvSpPr/>
            <p:nvPr/>
          </p:nvSpPr>
          <p:spPr>
            <a:xfrm>
              <a:off x="3214067" y="272409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 name="Oval 320"/>
            <p:cNvSpPr/>
            <p:nvPr/>
          </p:nvSpPr>
          <p:spPr>
            <a:xfrm>
              <a:off x="2454341" y="2812117"/>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 name="Oval 321"/>
            <p:cNvSpPr/>
            <p:nvPr/>
          </p:nvSpPr>
          <p:spPr>
            <a:xfrm>
              <a:off x="2700001" y="2794262"/>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3" name="Oval 322"/>
            <p:cNvSpPr/>
            <p:nvPr/>
          </p:nvSpPr>
          <p:spPr>
            <a:xfrm>
              <a:off x="3989732" y="2615170"/>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4" name="Oval 323"/>
            <p:cNvSpPr/>
            <p:nvPr/>
          </p:nvSpPr>
          <p:spPr>
            <a:xfrm>
              <a:off x="137657" y="135963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5" name="Oval 324"/>
            <p:cNvSpPr/>
            <p:nvPr/>
          </p:nvSpPr>
          <p:spPr>
            <a:xfrm>
              <a:off x="3491589" y="2661989"/>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6" name="Oval 325"/>
            <p:cNvSpPr/>
            <p:nvPr/>
          </p:nvSpPr>
          <p:spPr>
            <a:xfrm>
              <a:off x="3737249" y="2644134"/>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7" name="Oval 326"/>
            <p:cNvSpPr/>
            <p:nvPr/>
          </p:nvSpPr>
          <p:spPr>
            <a:xfrm>
              <a:off x="207028" y="1702511"/>
              <a:ext cx="204716" cy="163708"/>
            </a:xfrm>
            <a:prstGeom prst="ellipse">
              <a:avLst/>
            </a:prstGeom>
            <a:solidFill>
              <a:schemeClr val="bg2">
                <a:lumMod val="75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62" name="Group 461"/>
          <p:cNvGrpSpPr/>
          <p:nvPr/>
        </p:nvGrpSpPr>
        <p:grpSpPr>
          <a:xfrm>
            <a:off x="5148667" y="2156674"/>
            <a:ext cx="3218558" cy="1271137"/>
            <a:chOff x="5148667" y="1717449"/>
            <a:chExt cx="3218558" cy="1271137"/>
          </a:xfrm>
        </p:grpSpPr>
        <p:sp>
          <p:nvSpPr>
            <p:cNvPr id="330" name="Oval 329"/>
            <p:cNvSpPr/>
            <p:nvPr/>
          </p:nvSpPr>
          <p:spPr>
            <a:xfrm>
              <a:off x="5870823" y="1917734"/>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1" name="Oval 330"/>
            <p:cNvSpPr/>
            <p:nvPr/>
          </p:nvSpPr>
          <p:spPr>
            <a:xfrm>
              <a:off x="6023223" y="2070134"/>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2" name="Oval 331"/>
            <p:cNvSpPr/>
            <p:nvPr/>
          </p:nvSpPr>
          <p:spPr>
            <a:xfrm>
              <a:off x="6175623" y="2222534"/>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3" name="Oval 332"/>
            <p:cNvSpPr/>
            <p:nvPr/>
          </p:nvSpPr>
          <p:spPr>
            <a:xfrm>
              <a:off x="6328023" y="2374934"/>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4" name="Oval 333"/>
            <p:cNvSpPr/>
            <p:nvPr/>
          </p:nvSpPr>
          <p:spPr>
            <a:xfrm>
              <a:off x="6480423" y="2527334"/>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5" name="Oval 334"/>
            <p:cNvSpPr/>
            <p:nvPr/>
          </p:nvSpPr>
          <p:spPr>
            <a:xfrm>
              <a:off x="6632823" y="2679734"/>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0" name="Oval 339"/>
            <p:cNvSpPr/>
            <p:nvPr/>
          </p:nvSpPr>
          <p:spPr>
            <a:xfrm>
              <a:off x="6116483" y="189987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1" name="Oval 340"/>
            <p:cNvSpPr/>
            <p:nvPr/>
          </p:nvSpPr>
          <p:spPr>
            <a:xfrm>
              <a:off x="6268883" y="205227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2" name="Oval 341"/>
            <p:cNvSpPr/>
            <p:nvPr/>
          </p:nvSpPr>
          <p:spPr>
            <a:xfrm>
              <a:off x="6421283" y="220467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3" name="Oval 342"/>
            <p:cNvSpPr/>
            <p:nvPr/>
          </p:nvSpPr>
          <p:spPr>
            <a:xfrm>
              <a:off x="6573683" y="235707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4" name="Oval 343"/>
            <p:cNvSpPr/>
            <p:nvPr/>
          </p:nvSpPr>
          <p:spPr>
            <a:xfrm>
              <a:off x="6726083" y="250947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5" name="Oval 344"/>
            <p:cNvSpPr/>
            <p:nvPr/>
          </p:nvSpPr>
          <p:spPr>
            <a:xfrm>
              <a:off x="6878483" y="266187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0" name="Oval 349"/>
            <p:cNvSpPr/>
            <p:nvPr/>
          </p:nvSpPr>
          <p:spPr>
            <a:xfrm>
              <a:off x="6380339" y="1850461"/>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1" name="Oval 350"/>
            <p:cNvSpPr/>
            <p:nvPr/>
          </p:nvSpPr>
          <p:spPr>
            <a:xfrm>
              <a:off x="6532739" y="2002861"/>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2" name="Oval 351"/>
            <p:cNvSpPr/>
            <p:nvPr/>
          </p:nvSpPr>
          <p:spPr>
            <a:xfrm>
              <a:off x="6685139" y="2155261"/>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3" name="Oval 352"/>
            <p:cNvSpPr/>
            <p:nvPr/>
          </p:nvSpPr>
          <p:spPr>
            <a:xfrm>
              <a:off x="6837539" y="2307661"/>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4" name="Oval 353"/>
            <p:cNvSpPr/>
            <p:nvPr/>
          </p:nvSpPr>
          <p:spPr>
            <a:xfrm>
              <a:off x="6989939" y="2460061"/>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5" name="Oval 354"/>
            <p:cNvSpPr/>
            <p:nvPr/>
          </p:nvSpPr>
          <p:spPr>
            <a:xfrm>
              <a:off x="7142339" y="2612461"/>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0" name="Oval 359"/>
            <p:cNvSpPr/>
            <p:nvPr/>
          </p:nvSpPr>
          <p:spPr>
            <a:xfrm>
              <a:off x="6625999" y="1832606"/>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1" name="Oval 360"/>
            <p:cNvSpPr/>
            <p:nvPr/>
          </p:nvSpPr>
          <p:spPr>
            <a:xfrm>
              <a:off x="6778399" y="1985006"/>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2" name="Oval 361"/>
            <p:cNvSpPr/>
            <p:nvPr/>
          </p:nvSpPr>
          <p:spPr>
            <a:xfrm>
              <a:off x="6930799" y="2137406"/>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3" name="Oval 362"/>
            <p:cNvSpPr/>
            <p:nvPr/>
          </p:nvSpPr>
          <p:spPr>
            <a:xfrm>
              <a:off x="7083199" y="2289806"/>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4" name="Oval 363"/>
            <p:cNvSpPr/>
            <p:nvPr/>
          </p:nvSpPr>
          <p:spPr>
            <a:xfrm>
              <a:off x="7235599" y="2442206"/>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5" name="Oval 364"/>
            <p:cNvSpPr/>
            <p:nvPr/>
          </p:nvSpPr>
          <p:spPr>
            <a:xfrm>
              <a:off x="7387999" y="2594606"/>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0" name="Oval 369"/>
            <p:cNvSpPr/>
            <p:nvPr/>
          </p:nvSpPr>
          <p:spPr>
            <a:xfrm>
              <a:off x="5394289" y="1993463"/>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1" name="Oval 370"/>
            <p:cNvSpPr/>
            <p:nvPr/>
          </p:nvSpPr>
          <p:spPr>
            <a:xfrm>
              <a:off x="5546689" y="2145863"/>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2" name="Oval 371"/>
            <p:cNvSpPr/>
            <p:nvPr/>
          </p:nvSpPr>
          <p:spPr>
            <a:xfrm>
              <a:off x="5699089" y="2298263"/>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3" name="Oval 372"/>
            <p:cNvSpPr/>
            <p:nvPr/>
          </p:nvSpPr>
          <p:spPr>
            <a:xfrm>
              <a:off x="5851489" y="2450663"/>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4" name="Oval 373"/>
            <p:cNvSpPr/>
            <p:nvPr/>
          </p:nvSpPr>
          <p:spPr>
            <a:xfrm>
              <a:off x="6003889" y="2603063"/>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0" name="Oval 379"/>
            <p:cNvSpPr/>
            <p:nvPr/>
          </p:nvSpPr>
          <p:spPr>
            <a:xfrm>
              <a:off x="5639949" y="1975608"/>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1" name="Oval 380"/>
            <p:cNvSpPr/>
            <p:nvPr/>
          </p:nvSpPr>
          <p:spPr>
            <a:xfrm>
              <a:off x="5792349" y="2128008"/>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2" name="Oval 381"/>
            <p:cNvSpPr/>
            <p:nvPr/>
          </p:nvSpPr>
          <p:spPr>
            <a:xfrm>
              <a:off x="5944749" y="2280408"/>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3" name="Oval 382"/>
            <p:cNvSpPr/>
            <p:nvPr/>
          </p:nvSpPr>
          <p:spPr>
            <a:xfrm>
              <a:off x="6097149" y="2432808"/>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4" name="Oval 383"/>
            <p:cNvSpPr/>
            <p:nvPr/>
          </p:nvSpPr>
          <p:spPr>
            <a:xfrm>
              <a:off x="6249549" y="2585208"/>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0" name="Oval 389"/>
            <p:cNvSpPr/>
            <p:nvPr/>
          </p:nvSpPr>
          <p:spPr>
            <a:xfrm>
              <a:off x="6884169" y="1768607"/>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1" name="Oval 390"/>
            <p:cNvSpPr/>
            <p:nvPr/>
          </p:nvSpPr>
          <p:spPr>
            <a:xfrm>
              <a:off x="7036569" y="1921007"/>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2" name="Oval 391"/>
            <p:cNvSpPr/>
            <p:nvPr/>
          </p:nvSpPr>
          <p:spPr>
            <a:xfrm>
              <a:off x="7188969" y="2073407"/>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3" name="Oval 392"/>
            <p:cNvSpPr/>
            <p:nvPr/>
          </p:nvSpPr>
          <p:spPr>
            <a:xfrm>
              <a:off x="7341369" y="2225807"/>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4" name="Oval 393"/>
            <p:cNvSpPr/>
            <p:nvPr/>
          </p:nvSpPr>
          <p:spPr>
            <a:xfrm>
              <a:off x="7493769" y="2378207"/>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5" name="Oval 394"/>
            <p:cNvSpPr/>
            <p:nvPr/>
          </p:nvSpPr>
          <p:spPr>
            <a:xfrm>
              <a:off x="7646169" y="2530607"/>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0" name="Oval 399"/>
            <p:cNvSpPr/>
            <p:nvPr/>
          </p:nvSpPr>
          <p:spPr>
            <a:xfrm>
              <a:off x="7129829" y="1750752"/>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1" name="Oval 400"/>
            <p:cNvSpPr/>
            <p:nvPr/>
          </p:nvSpPr>
          <p:spPr>
            <a:xfrm>
              <a:off x="7282229" y="1903152"/>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2" name="Oval 401"/>
            <p:cNvSpPr/>
            <p:nvPr/>
          </p:nvSpPr>
          <p:spPr>
            <a:xfrm>
              <a:off x="7434629" y="2055552"/>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3" name="Oval 402"/>
            <p:cNvSpPr/>
            <p:nvPr/>
          </p:nvSpPr>
          <p:spPr>
            <a:xfrm>
              <a:off x="7587029" y="2207952"/>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4" name="Oval 403"/>
            <p:cNvSpPr/>
            <p:nvPr/>
          </p:nvSpPr>
          <p:spPr>
            <a:xfrm>
              <a:off x="7739429" y="2360352"/>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5" name="Oval 404"/>
            <p:cNvSpPr/>
            <p:nvPr/>
          </p:nvSpPr>
          <p:spPr>
            <a:xfrm>
              <a:off x="7891829" y="2512752"/>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0" name="Oval 409"/>
            <p:cNvSpPr/>
            <p:nvPr/>
          </p:nvSpPr>
          <p:spPr>
            <a:xfrm>
              <a:off x="7400509" y="171744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1" name="Oval 410"/>
            <p:cNvSpPr/>
            <p:nvPr/>
          </p:nvSpPr>
          <p:spPr>
            <a:xfrm>
              <a:off x="7552909" y="186984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2" name="Oval 411"/>
            <p:cNvSpPr/>
            <p:nvPr/>
          </p:nvSpPr>
          <p:spPr>
            <a:xfrm>
              <a:off x="7705309" y="202224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3" name="Oval 412"/>
            <p:cNvSpPr/>
            <p:nvPr/>
          </p:nvSpPr>
          <p:spPr>
            <a:xfrm>
              <a:off x="7857709" y="217464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4" name="Oval 413"/>
            <p:cNvSpPr/>
            <p:nvPr/>
          </p:nvSpPr>
          <p:spPr>
            <a:xfrm>
              <a:off x="8010109" y="232704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5" name="Oval 414"/>
            <p:cNvSpPr/>
            <p:nvPr/>
          </p:nvSpPr>
          <p:spPr>
            <a:xfrm>
              <a:off x="8162509" y="2479449"/>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2" name="Oval 431"/>
            <p:cNvSpPr/>
            <p:nvPr/>
          </p:nvSpPr>
          <p:spPr>
            <a:xfrm>
              <a:off x="6123307" y="2783463"/>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3" name="Oval 432"/>
            <p:cNvSpPr/>
            <p:nvPr/>
          </p:nvSpPr>
          <p:spPr>
            <a:xfrm>
              <a:off x="6380339" y="2730865"/>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0" name="Oval 439"/>
            <p:cNvSpPr/>
            <p:nvPr/>
          </p:nvSpPr>
          <p:spPr>
            <a:xfrm>
              <a:off x="5313539" y="2201405"/>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1" name="Oval 440"/>
            <p:cNvSpPr/>
            <p:nvPr/>
          </p:nvSpPr>
          <p:spPr>
            <a:xfrm>
              <a:off x="5465939" y="2353805"/>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2" name="Oval 441"/>
            <p:cNvSpPr/>
            <p:nvPr/>
          </p:nvSpPr>
          <p:spPr>
            <a:xfrm>
              <a:off x="5618339" y="2506205"/>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3" name="Oval 442"/>
            <p:cNvSpPr/>
            <p:nvPr/>
          </p:nvSpPr>
          <p:spPr>
            <a:xfrm>
              <a:off x="5770739" y="2658605"/>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5" name="Oval 454"/>
            <p:cNvSpPr/>
            <p:nvPr/>
          </p:nvSpPr>
          <p:spPr>
            <a:xfrm>
              <a:off x="5148667" y="2017817"/>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8" name="Oval 457"/>
            <p:cNvSpPr/>
            <p:nvPr/>
          </p:nvSpPr>
          <p:spPr>
            <a:xfrm>
              <a:off x="5892433" y="2824878"/>
              <a:ext cx="204716" cy="163708"/>
            </a:xfrm>
            <a:prstGeom prst="ellipse">
              <a:avLst/>
            </a:prstGeom>
            <a:solidFill>
              <a:schemeClr val="accent1">
                <a:lumMod val="60000"/>
                <a:lumOff val="4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460" name="Picture 45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78322" y="4232628"/>
            <a:ext cx="857145" cy="860573"/>
          </a:xfrm>
          <a:prstGeom prst="rect">
            <a:avLst/>
          </a:prstGeom>
        </p:spPr>
      </p:pic>
      <p:sp>
        <p:nvSpPr>
          <p:cNvPr id="461" name="TextBox 460"/>
          <p:cNvSpPr txBox="1"/>
          <p:nvPr/>
        </p:nvSpPr>
        <p:spPr>
          <a:xfrm>
            <a:off x="137657" y="1259892"/>
            <a:ext cx="4073817" cy="369332"/>
          </a:xfrm>
          <a:prstGeom prst="rect">
            <a:avLst/>
          </a:prstGeom>
          <a:noFill/>
        </p:spPr>
        <p:txBody>
          <a:bodyPr wrap="square" rtlCol="0">
            <a:spAutoFit/>
          </a:bodyPr>
          <a:lstStyle/>
          <a:p>
            <a:pPr algn="ctr"/>
            <a:r>
              <a:rPr lang="en-US" b="1" u="sng" dirty="0" smtClean="0"/>
              <a:t>Arkansas</a:t>
            </a:r>
            <a:endParaRPr lang="en-US" b="1" u="sng" dirty="0"/>
          </a:p>
        </p:txBody>
      </p:sp>
      <p:sp>
        <p:nvSpPr>
          <p:cNvPr id="463" name="TextBox 462"/>
          <p:cNvSpPr txBox="1"/>
          <p:nvPr/>
        </p:nvSpPr>
        <p:spPr>
          <a:xfrm>
            <a:off x="5148667" y="1261168"/>
            <a:ext cx="3218558" cy="369332"/>
          </a:xfrm>
          <a:prstGeom prst="rect">
            <a:avLst/>
          </a:prstGeom>
          <a:noFill/>
        </p:spPr>
        <p:txBody>
          <a:bodyPr wrap="square" rtlCol="0">
            <a:spAutoFit/>
          </a:bodyPr>
          <a:lstStyle/>
          <a:p>
            <a:pPr algn="ctr"/>
            <a:r>
              <a:rPr lang="en-US" b="1" u="sng" dirty="0" smtClean="0"/>
              <a:t>North Carolina</a:t>
            </a:r>
            <a:endParaRPr lang="en-US" b="1" u="sng" dirty="0"/>
          </a:p>
        </p:txBody>
      </p:sp>
      <p:sp>
        <p:nvSpPr>
          <p:cNvPr id="464" name="Right Brace 463"/>
          <p:cNvSpPr/>
          <p:nvPr/>
        </p:nvSpPr>
        <p:spPr>
          <a:xfrm rot="5400000">
            <a:off x="2025861" y="1972128"/>
            <a:ext cx="406070" cy="3965160"/>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5" name="Right Brace 464"/>
          <p:cNvSpPr/>
          <p:nvPr/>
        </p:nvSpPr>
        <p:spPr>
          <a:xfrm rot="5400000">
            <a:off x="6539887" y="2330405"/>
            <a:ext cx="406070" cy="3248606"/>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66" name="Picture 465"/>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265032" y="4232628"/>
            <a:ext cx="857145" cy="860573"/>
          </a:xfrm>
          <a:prstGeom prst="rect">
            <a:avLst/>
          </a:prstGeom>
        </p:spPr>
      </p:pic>
      <p:sp>
        <p:nvSpPr>
          <p:cNvPr id="467" name="TextBox 466"/>
          <p:cNvSpPr txBox="1"/>
          <p:nvPr/>
        </p:nvSpPr>
        <p:spPr>
          <a:xfrm>
            <a:off x="1007701" y="4337123"/>
            <a:ext cx="2446324" cy="646331"/>
          </a:xfrm>
          <a:prstGeom prst="rect">
            <a:avLst/>
          </a:prstGeom>
          <a:noFill/>
        </p:spPr>
        <p:txBody>
          <a:bodyPr wrap="square" rtlCol="0">
            <a:spAutoFit/>
          </a:bodyPr>
          <a:lstStyle/>
          <a:p>
            <a:pPr algn="ctr"/>
            <a:r>
              <a:rPr lang="en-US" dirty="0" smtClean="0"/>
              <a:t>129 cases per caseworker</a:t>
            </a:r>
            <a:endParaRPr lang="en-US" dirty="0"/>
          </a:p>
        </p:txBody>
      </p:sp>
      <p:sp>
        <p:nvSpPr>
          <p:cNvPr id="468" name="TextBox 467"/>
          <p:cNvSpPr txBox="1"/>
          <p:nvPr/>
        </p:nvSpPr>
        <p:spPr>
          <a:xfrm>
            <a:off x="5513760" y="4337123"/>
            <a:ext cx="2446324" cy="646331"/>
          </a:xfrm>
          <a:prstGeom prst="rect">
            <a:avLst/>
          </a:prstGeom>
          <a:noFill/>
        </p:spPr>
        <p:txBody>
          <a:bodyPr wrap="square" rtlCol="0">
            <a:spAutoFit/>
          </a:bodyPr>
          <a:lstStyle/>
          <a:p>
            <a:pPr algn="ctr"/>
            <a:r>
              <a:rPr lang="en-US" dirty="0" smtClean="0"/>
              <a:t>60 cases per caseworker</a:t>
            </a:r>
            <a:endParaRPr lang="en-US" dirty="0"/>
          </a:p>
        </p:txBody>
      </p:sp>
      <p:sp>
        <p:nvSpPr>
          <p:cNvPr id="375" name="Text Placeholder 4"/>
          <p:cNvSpPr>
            <a:spLocks noGrp="1"/>
          </p:cNvSpPr>
          <p:nvPr>
            <p:ph type="body" sz="quarter" idx="13"/>
          </p:nvPr>
        </p:nvSpPr>
        <p:spPr>
          <a:xfrm>
            <a:off x="457201" y="6104300"/>
            <a:ext cx="4661418" cy="220034"/>
          </a:xfrm>
        </p:spPr>
        <p:txBody>
          <a:bodyPr/>
          <a:lstStyle/>
          <a:p>
            <a:r>
              <a:rPr lang="en-US" dirty="0" smtClean="0">
                <a:solidFill>
                  <a:schemeClr val="tx1"/>
                </a:solidFill>
              </a:rPr>
              <a:t>Source: ACC Annual Report FY2015; North Carolina DPS, Legislative Report on Probation and Parole Caseloads, March 2015</a:t>
            </a:r>
            <a:endParaRPr lang="en-US" dirty="0">
              <a:solidFill>
                <a:schemeClr val="tx1"/>
              </a:solidFill>
            </a:endParaRPr>
          </a:p>
        </p:txBody>
      </p:sp>
    </p:spTree>
    <p:extLst>
      <p:ext uri="{BB962C8B-B14F-4D97-AF65-F5344CB8AC3E}">
        <p14:creationId xmlns:p14="http://schemas.microsoft.com/office/powerpoint/2010/main" xmlns="" val="131390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Two-thirds or more of supervision failures occur within the first two years of supervision</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33</a:t>
            </a:fld>
            <a:endParaRPr lang="en-US" dirty="0"/>
          </a:p>
        </p:txBody>
      </p:sp>
      <p:graphicFrame>
        <p:nvGraphicFramePr>
          <p:cNvPr id="18" name="Chart 17"/>
          <p:cNvGraphicFramePr/>
          <p:nvPr>
            <p:extLst>
              <p:ext uri="{D42A27DB-BD31-4B8C-83A1-F6EECF244321}">
                <p14:modId xmlns:p14="http://schemas.microsoft.com/office/powerpoint/2010/main" xmlns="" val="1698914462"/>
              </p:ext>
            </p:extLst>
          </p:nvPr>
        </p:nvGraphicFramePr>
        <p:xfrm>
          <a:off x="155223" y="1181901"/>
          <a:ext cx="4020992" cy="4665014"/>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648816" y="1127309"/>
            <a:ext cx="3636581" cy="523220"/>
          </a:xfrm>
          <a:prstGeom prst="rect">
            <a:avLst/>
          </a:prstGeom>
        </p:spPr>
        <p:txBody>
          <a:bodyPr wrap="square">
            <a:spAutoFit/>
          </a:bodyPr>
          <a:lstStyle/>
          <a:p>
            <a:pPr algn="ctr"/>
            <a:r>
              <a:rPr lang="en-US" sz="1400" b="1" dirty="0" smtClean="0">
                <a:solidFill>
                  <a:schemeClr val="bg2">
                    <a:lumMod val="50000"/>
                  </a:schemeClr>
                </a:solidFill>
              </a:rPr>
              <a:t>Months on Supervision for</a:t>
            </a:r>
          </a:p>
          <a:p>
            <a:pPr algn="ctr"/>
            <a:r>
              <a:rPr lang="en-US" sz="1400" b="1" dirty="0" smtClean="0">
                <a:solidFill>
                  <a:schemeClr val="bg2">
                    <a:lumMod val="50000"/>
                  </a:schemeClr>
                </a:solidFill>
              </a:rPr>
              <a:t>Probation Revocations, FY2015</a:t>
            </a:r>
            <a:endParaRPr lang="en-US" sz="1400" b="1" dirty="0">
              <a:solidFill>
                <a:schemeClr val="bg2">
                  <a:lumMod val="50000"/>
                </a:schemeClr>
              </a:solidFill>
            </a:endParaRPr>
          </a:p>
        </p:txBody>
      </p:sp>
      <p:graphicFrame>
        <p:nvGraphicFramePr>
          <p:cNvPr id="9" name="Chart 8"/>
          <p:cNvGraphicFramePr/>
          <p:nvPr>
            <p:extLst>
              <p:ext uri="{D42A27DB-BD31-4B8C-83A1-F6EECF244321}">
                <p14:modId xmlns:p14="http://schemas.microsoft.com/office/powerpoint/2010/main" xmlns="" val="709414064"/>
              </p:ext>
            </p:extLst>
          </p:nvPr>
        </p:nvGraphicFramePr>
        <p:xfrm>
          <a:off x="4665809" y="1181901"/>
          <a:ext cx="4020992" cy="466501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5195793" y="1127309"/>
            <a:ext cx="3636581" cy="523220"/>
          </a:xfrm>
          <a:prstGeom prst="rect">
            <a:avLst/>
          </a:prstGeom>
        </p:spPr>
        <p:txBody>
          <a:bodyPr wrap="square">
            <a:spAutoFit/>
          </a:bodyPr>
          <a:lstStyle/>
          <a:p>
            <a:pPr algn="ctr"/>
            <a:r>
              <a:rPr lang="en-US" sz="1400" b="1" dirty="0" smtClean="0">
                <a:solidFill>
                  <a:schemeClr val="bg2">
                    <a:lumMod val="50000"/>
                  </a:schemeClr>
                </a:solidFill>
              </a:rPr>
              <a:t>Months on Supervision for</a:t>
            </a:r>
          </a:p>
          <a:p>
            <a:pPr algn="ctr"/>
            <a:r>
              <a:rPr lang="en-US" sz="1400" b="1" dirty="0" smtClean="0">
                <a:solidFill>
                  <a:schemeClr val="bg2">
                    <a:lumMod val="50000"/>
                  </a:schemeClr>
                </a:solidFill>
              </a:rPr>
              <a:t>Parole Revocations, FY2015</a:t>
            </a:r>
            <a:endParaRPr lang="en-US" sz="1400" b="1" dirty="0">
              <a:solidFill>
                <a:schemeClr val="bg2">
                  <a:lumMod val="50000"/>
                </a:schemeClr>
              </a:solidFill>
            </a:endParaRPr>
          </a:p>
        </p:txBody>
      </p:sp>
      <p:sp>
        <p:nvSpPr>
          <p:cNvPr id="3" name="TextBox 2"/>
          <p:cNvSpPr txBox="1"/>
          <p:nvPr/>
        </p:nvSpPr>
        <p:spPr>
          <a:xfrm>
            <a:off x="2235094" y="2019869"/>
            <a:ext cx="1558984" cy="923330"/>
          </a:xfrm>
          <a:prstGeom prst="rect">
            <a:avLst/>
          </a:prstGeom>
          <a:noFill/>
          <a:ln>
            <a:solidFill>
              <a:schemeClr val="bg1">
                <a:lumMod val="65000"/>
              </a:schemeClr>
            </a:solidFill>
          </a:ln>
        </p:spPr>
        <p:txBody>
          <a:bodyPr wrap="square" rtlCol="0">
            <a:spAutoFit/>
          </a:bodyPr>
          <a:lstStyle/>
          <a:p>
            <a:pPr algn="ctr"/>
            <a:r>
              <a:rPr lang="en-US" i="1" dirty="0" smtClean="0"/>
              <a:t>67% within first 24 months</a:t>
            </a:r>
            <a:endParaRPr lang="en-US" i="1" dirty="0"/>
          </a:p>
        </p:txBody>
      </p:sp>
      <p:cxnSp>
        <p:nvCxnSpPr>
          <p:cNvPr id="8" name="Straight Arrow Connector 7"/>
          <p:cNvCxnSpPr>
            <a:stCxn id="3" idx="1"/>
          </p:cNvCxnSpPr>
          <p:nvPr/>
        </p:nvCxnSpPr>
        <p:spPr>
          <a:xfrm flipH="1" flipV="1">
            <a:off x="1569493" y="2265528"/>
            <a:ext cx="665601" cy="216006"/>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3" idx="1"/>
          </p:cNvCxnSpPr>
          <p:nvPr/>
        </p:nvCxnSpPr>
        <p:spPr>
          <a:xfrm flipH="1">
            <a:off x="1721894" y="2481534"/>
            <a:ext cx="513200" cy="461665"/>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14083" y="1952641"/>
            <a:ext cx="1558984" cy="923330"/>
          </a:xfrm>
          <a:prstGeom prst="rect">
            <a:avLst/>
          </a:prstGeom>
          <a:noFill/>
          <a:ln>
            <a:solidFill>
              <a:schemeClr val="bg1">
                <a:lumMod val="65000"/>
              </a:schemeClr>
            </a:solidFill>
          </a:ln>
        </p:spPr>
        <p:txBody>
          <a:bodyPr wrap="square" rtlCol="0">
            <a:spAutoFit/>
          </a:bodyPr>
          <a:lstStyle/>
          <a:p>
            <a:pPr algn="ctr"/>
            <a:r>
              <a:rPr lang="en-US" i="1" dirty="0" smtClean="0"/>
              <a:t>76% within first 24 months</a:t>
            </a:r>
            <a:endParaRPr lang="en-US" i="1" dirty="0"/>
          </a:p>
        </p:txBody>
      </p:sp>
      <p:cxnSp>
        <p:nvCxnSpPr>
          <p:cNvPr id="20" name="Straight Arrow Connector 19"/>
          <p:cNvCxnSpPr>
            <a:stCxn id="17" idx="1"/>
          </p:cNvCxnSpPr>
          <p:nvPr/>
        </p:nvCxnSpPr>
        <p:spPr>
          <a:xfrm flipH="1" flipV="1">
            <a:off x="6348482" y="2198300"/>
            <a:ext cx="665601" cy="216006"/>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7" idx="1"/>
          </p:cNvCxnSpPr>
          <p:nvPr/>
        </p:nvCxnSpPr>
        <p:spPr>
          <a:xfrm flipH="1">
            <a:off x="6500883" y="2414306"/>
            <a:ext cx="513200" cy="461665"/>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ACC Termination </a:t>
            </a:r>
            <a:r>
              <a:rPr lang="en-US" dirty="0" smtClean="0">
                <a:solidFill>
                  <a:schemeClr val="tx1"/>
                </a:solidFill>
              </a:rPr>
              <a:t>Data</a:t>
            </a:r>
            <a:endParaRPr lang="en-US" dirty="0">
              <a:solidFill>
                <a:schemeClr val="tx1"/>
              </a:solidFill>
            </a:endParaRPr>
          </a:p>
        </p:txBody>
      </p:sp>
    </p:spTree>
    <p:extLst>
      <p:ext uri="{BB962C8B-B14F-4D97-AF65-F5344CB8AC3E}">
        <p14:creationId xmlns:p14="http://schemas.microsoft.com/office/powerpoint/2010/main" xmlns="" val="171187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xmlns="" val="2259162277"/>
              </p:ext>
            </p:extLst>
          </p:nvPr>
        </p:nvGraphicFramePr>
        <p:xfrm>
          <a:off x="155223" y="1547125"/>
          <a:ext cx="3594619" cy="30931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smtClean="0"/>
              <a:t>Probationers and parolees are staying on supervision longer and longer</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34</a:t>
            </a:fld>
            <a:endParaRPr lang="en-US" dirty="0"/>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175" name="TextBox 174"/>
          <p:cNvSpPr txBox="1"/>
          <p:nvPr/>
        </p:nvSpPr>
        <p:spPr>
          <a:xfrm>
            <a:off x="234911" y="1118535"/>
            <a:ext cx="3814548" cy="523220"/>
          </a:xfrm>
          <a:prstGeom prst="rect">
            <a:avLst/>
          </a:prstGeom>
          <a:noFill/>
        </p:spPr>
        <p:txBody>
          <a:bodyPr wrap="square" rtlCol="0">
            <a:spAutoFit/>
          </a:bodyPr>
          <a:lstStyle/>
          <a:p>
            <a:pPr algn="ctr"/>
            <a:r>
              <a:rPr lang="en-US" sz="1400" b="1" dirty="0" smtClean="0">
                <a:solidFill>
                  <a:schemeClr val="bg2">
                    <a:lumMod val="50000"/>
                  </a:schemeClr>
                </a:solidFill>
                <a:latin typeface="Arial"/>
                <a:cs typeface="Arial"/>
              </a:rPr>
              <a:t>Average Length of Supervision (Months) for Successful Probation Terminations</a:t>
            </a:r>
            <a:endParaRPr lang="en-US" sz="1400" b="1" dirty="0">
              <a:solidFill>
                <a:schemeClr val="bg2">
                  <a:lumMod val="50000"/>
                </a:schemeClr>
              </a:solidFill>
              <a:latin typeface="Arial"/>
              <a:cs typeface="Arial"/>
            </a:endParaRPr>
          </a:p>
        </p:txBody>
      </p:sp>
      <p:graphicFrame>
        <p:nvGraphicFramePr>
          <p:cNvPr id="9" name="Chart 8"/>
          <p:cNvGraphicFramePr/>
          <p:nvPr>
            <p:extLst>
              <p:ext uri="{D42A27DB-BD31-4B8C-83A1-F6EECF244321}">
                <p14:modId xmlns:p14="http://schemas.microsoft.com/office/powerpoint/2010/main" xmlns="" val="2748823979"/>
              </p:ext>
            </p:extLst>
          </p:nvPr>
        </p:nvGraphicFramePr>
        <p:xfrm>
          <a:off x="4852327" y="1547125"/>
          <a:ext cx="3594619" cy="309311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932014" y="1118535"/>
            <a:ext cx="3814547" cy="523220"/>
          </a:xfrm>
          <a:prstGeom prst="rect">
            <a:avLst/>
          </a:prstGeom>
          <a:noFill/>
        </p:spPr>
        <p:txBody>
          <a:bodyPr wrap="square" rtlCol="0">
            <a:spAutoFit/>
          </a:bodyPr>
          <a:lstStyle/>
          <a:p>
            <a:pPr algn="ctr"/>
            <a:r>
              <a:rPr lang="en-US" sz="1400" b="1" dirty="0" smtClean="0">
                <a:solidFill>
                  <a:schemeClr val="bg2">
                    <a:lumMod val="50000"/>
                  </a:schemeClr>
                </a:solidFill>
                <a:cs typeface="Arial"/>
              </a:rPr>
              <a:t>Average Length of Supervision (Months) </a:t>
            </a:r>
            <a:r>
              <a:rPr lang="en-US" sz="1400" b="1" dirty="0">
                <a:solidFill>
                  <a:schemeClr val="bg2">
                    <a:lumMod val="50000"/>
                  </a:schemeClr>
                </a:solidFill>
                <a:cs typeface="Arial"/>
              </a:rPr>
              <a:t>for Successful Parole </a:t>
            </a:r>
            <a:r>
              <a:rPr lang="en-US" sz="1400" b="1" dirty="0" smtClean="0">
                <a:solidFill>
                  <a:schemeClr val="bg2">
                    <a:lumMod val="50000"/>
                  </a:schemeClr>
                </a:solidFill>
                <a:cs typeface="Arial"/>
              </a:rPr>
              <a:t>Terminations</a:t>
            </a:r>
            <a:endParaRPr lang="en-US" sz="1400" b="1" dirty="0">
              <a:solidFill>
                <a:schemeClr val="bg2">
                  <a:lumMod val="50000"/>
                </a:schemeClr>
              </a:solidFill>
              <a:cs typeface="Arial"/>
            </a:endParaRPr>
          </a:p>
        </p:txBody>
      </p:sp>
      <p:sp>
        <p:nvSpPr>
          <p:cNvPr id="6" name="TextBox 5"/>
          <p:cNvSpPr txBox="1"/>
          <p:nvPr/>
        </p:nvSpPr>
        <p:spPr>
          <a:xfrm>
            <a:off x="234910" y="4708475"/>
            <a:ext cx="3814548" cy="1077218"/>
          </a:xfrm>
          <a:prstGeom prst="rect">
            <a:avLst/>
          </a:prstGeom>
          <a:noFill/>
        </p:spPr>
        <p:txBody>
          <a:bodyPr wrap="square" rtlCol="0">
            <a:spAutoFit/>
          </a:bodyPr>
          <a:lstStyle/>
          <a:p>
            <a:pPr marL="285750" indent="-285750">
              <a:buFont typeface="Wingdings" panose="05000000000000000000" pitchFamily="2" charset="2"/>
              <a:buChar char="q"/>
            </a:pPr>
            <a:r>
              <a:rPr lang="en-US" sz="1600" dirty="0" smtClean="0"/>
              <a:t>Average months on supervision for felony probationers terminating successfully </a:t>
            </a:r>
            <a:r>
              <a:rPr lang="en-US" sz="1600" b="1" dirty="0" smtClean="0"/>
              <a:t>increased 22% </a:t>
            </a:r>
            <a:r>
              <a:rPr lang="en-US" sz="1600" dirty="0" smtClean="0"/>
              <a:t>from FY2009 to FY2015</a:t>
            </a:r>
            <a:endParaRPr lang="en-US" sz="1600" dirty="0"/>
          </a:p>
        </p:txBody>
      </p:sp>
      <p:sp>
        <p:nvSpPr>
          <p:cNvPr id="12" name="TextBox 11"/>
          <p:cNvSpPr txBox="1"/>
          <p:nvPr/>
        </p:nvSpPr>
        <p:spPr>
          <a:xfrm>
            <a:off x="4932014" y="4708475"/>
            <a:ext cx="3814548" cy="1077218"/>
          </a:xfrm>
          <a:prstGeom prst="rect">
            <a:avLst/>
          </a:prstGeom>
          <a:noFill/>
        </p:spPr>
        <p:txBody>
          <a:bodyPr wrap="square" rtlCol="0">
            <a:spAutoFit/>
          </a:bodyPr>
          <a:lstStyle/>
          <a:p>
            <a:pPr marL="285750" indent="-285750">
              <a:buFont typeface="Wingdings" panose="05000000000000000000" pitchFamily="2" charset="2"/>
              <a:buChar char="q"/>
            </a:pPr>
            <a:r>
              <a:rPr lang="en-US" sz="1600" dirty="0" smtClean="0"/>
              <a:t>Average months on supervision for felony probationers terminating successfully </a:t>
            </a:r>
            <a:r>
              <a:rPr lang="en-US" sz="1600" b="1" dirty="0" smtClean="0"/>
              <a:t>increased 34% </a:t>
            </a:r>
            <a:r>
              <a:rPr lang="en-US" sz="1600" dirty="0" smtClean="0"/>
              <a:t>from FY2009 to FY2015</a:t>
            </a:r>
            <a:endParaRPr lang="en-US" sz="1600" dirty="0"/>
          </a:p>
        </p:txBody>
      </p:sp>
      <p:sp>
        <p:nvSpPr>
          <p:cNvPr id="13" name="Text Placeholder 4"/>
          <p:cNvSpPr>
            <a:spLocks noGrp="1"/>
          </p:cNvSpPr>
          <p:nvPr>
            <p:ph type="body" sz="quarter" idx="13"/>
          </p:nvPr>
        </p:nvSpPr>
        <p:spPr>
          <a:xfrm>
            <a:off x="457201" y="6104300"/>
            <a:ext cx="4661418" cy="220034"/>
          </a:xfrm>
        </p:spPr>
        <p:txBody>
          <a:bodyPr/>
          <a:lstStyle/>
          <a:p>
            <a:r>
              <a:rPr lang="en-US" dirty="0">
                <a:solidFill>
                  <a:schemeClr val="tx1"/>
                </a:solidFill>
              </a:rPr>
              <a:t>Source: ACC Termination </a:t>
            </a:r>
            <a:r>
              <a:rPr lang="en-US" dirty="0" smtClean="0">
                <a:solidFill>
                  <a:schemeClr val="tx1"/>
                </a:solidFill>
              </a:rPr>
              <a:t>Data</a:t>
            </a:r>
            <a:endParaRPr lang="en-US" dirty="0">
              <a:solidFill>
                <a:schemeClr val="tx1"/>
              </a:solidFill>
            </a:endParaRPr>
          </a:p>
        </p:txBody>
      </p:sp>
    </p:spTree>
    <p:extLst>
      <p:ext uri="{BB962C8B-B14F-4D97-AF65-F5344CB8AC3E}">
        <p14:creationId xmlns:p14="http://schemas.microsoft.com/office/powerpoint/2010/main" xmlns="" val="21965984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Arkansas’s history of incorporating risk assessment </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35</a:t>
            </a:fld>
            <a:endParaRPr lang="en-US" dirty="0"/>
          </a:p>
        </p:txBody>
      </p:sp>
      <p:sp>
        <p:nvSpPr>
          <p:cNvPr id="8" name="Text Placeholder 4"/>
          <p:cNvSpPr>
            <a:spLocks noGrp="1"/>
          </p:cNvSpPr>
          <p:nvPr>
            <p:ph type="body" sz="quarter" idx="13"/>
          </p:nvPr>
        </p:nvSpPr>
        <p:spPr>
          <a:xfrm>
            <a:off x="457201" y="6104300"/>
            <a:ext cx="4661418" cy="220034"/>
          </a:xfrm>
        </p:spPr>
        <p:txBody>
          <a:bodyPr/>
          <a:lstStyle/>
          <a:p>
            <a:r>
              <a:rPr lang="en-US" dirty="0" smtClean="0">
                <a:solidFill>
                  <a:schemeClr val="tx1"/>
                </a:solidFill>
              </a:rPr>
              <a:t>Source: Act 1190 Final Report, ACC Annual Reports, </a:t>
            </a:r>
            <a:r>
              <a:rPr lang="en-US" dirty="0">
                <a:solidFill>
                  <a:schemeClr val="tx1"/>
                </a:solidFill>
              </a:rPr>
              <a:t>e</a:t>
            </a:r>
            <a:r>
              <a:rPr lang="en-US" dirty="0" smtClean="0">
                <a:solidFill>
                  <a:schemeClr val="tx1"/>
                </a:solidFill>
              </a:rPr>
              <a:t>mail correspondence </a:t>
            </a:r>
            <a:endParaRPr lang="en-US" dirty="0">
              <a:solidFill>
                <a:schemeClr val="tx1"/>
              </a:solidFill>
            </a:endParaRPr>
          </a:p>
        </p:txBody>
      </p:sp>
      <p:grpSp>
        <p:nvGrpSpPr>
          <p:cNvPr id="209" name="Group 208"/>
          <p:cNvGrpSpPr/>
          <p:nvPr/>
        </p:nvGrpSpPr>
        <p:grpSpPr>
          <a:xfrm rot="10800000">
            <a:off x="4118885" y="928100"/>
            <a:ext cx="381958" cy="4991179"/>
            <a:chOff x="8304859" y="777365"/>
            <a:chExt cx="381958" cy="5402333"/>
          </a:xfrm>
        </p:grpSpPr>
        <p:cxnSp>
          <p:nvCxnSpPr>
            <p:cNvPr id="193" name="Straight Arrow Connector 192"/>
            <p:cNvCxnSpPr/>
            <p:nvPr/>
          </p:nvCxnSpPr>
          <p:spPr>
            <a:xfrm flipV="1">
              <a:off x="8686802" y="777365"/>
              <a:ext cx="1" cy="5402333"/>
            </a:xfrm>
            <a:prstGeom prst="straightConnector1">
              <a:avLst/>
            </a:prstGeom>
            <a:ln>
              <a:solidFill>
                <a:schemeClr val="tx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4" name="Isosceles Triangle 193"/>
            <p:cNvSpPr/>
            <p:nvPr/>
          </p:nvSpPr>
          <p:spPr>
            <a:xfrm rot="16200000">
              <a:off x="8258791" y="5413189"/>
              <a:ext cx="474107" cy="381944"/>
            </a:xfrm>
            <a:prstGeom prst="triangle">
              <a:avLst/>
            </a:prstGeom>
            <a:solidFill>
              <a:schemeClr val="tx2">
                <a:lumMod val="75000"/>
              </a:schemeClr>
            </a:solidFill>
            <a:ln w="2222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Isosceles Triangle 194"/>
            <p:cNvSpPr/>
            <p:nvPr/>
          </p:nvSpPr>
          <p:spPr>
            <a:xfrm rot="16200000">
              <a:off x="8258782" y="3944158"/>
              <a:ext cx="474107" cy="381944"/>
            </a:xfrm>
            <a:prstGeom prst="triangle">
              <a:avLst/>
            </a:prstGeom>
            <a:solidFill>
              <a:schemeClr val="tx2">
                <a:lumMod val="75000"/>
              </a:schemeClr>
            </a:solidFill>
            <a:ln w="2222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Isosceles Triangle 195"/>
            <p:cNvSpPr/>
            <p:nvPr/>
          </p:nvSpPr>
          <p:spPr>
            <a:xfrm rot="16200000">
              <a:off x="8258777" y="2763914"/>
              <a:ext cx="474107" cy="381944"/>
            </a:xfrm>
            <a:prstGeom prst="triangle">
              <a:avLst/>
            </a:prstGeom>
            <a:solidFill>
              <a:schemeClr val="tx2">
                <a:lumMod val="75000"/>
              </a:schemeClr>
            </a:solidFill>
            <a:ln w="2222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Isosceles Triangle 196"/>
            <p:cNvSpPr/>
            <p:nvPr/>
          </p:nvSpPr>
          <p:spPr>
            <a:xfrm rot="16200000">
              <a:off x="8258786" y="1557114"/>
              <a:ext cx="474107" cy="381944"/>
            </a:xfrm>
            <a:prstGeom prst="triangle">
              <a:avLst/>
            </a:prstGeom>
            <a:solidFill>
              <a:schemeClr val="tx2">
                <a:lumMod val="75000"/>
              </a:schemeClr>
            </a:solidFill>
            <a:ln w="2222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99" name="TextBox 198"/>
          <p:cNvSpPr txBox="1"/>
          <p:nvPr/>
        </p:nvSpPr>
        <p:spPr>
          <a:xfrm>
            <a:off x="155223" y="1004750"/>
            <a:ext cx="3645371" cy="2031325"/>
          </a:xfrm>
          <a:prstGeom prst="rect">
            <a:avLst/>
          </a:prstGeom>
          <a:noFill/>
          <a:ln w="38100" cmpd="sng">
            <a:solidFill>
              <a:schemeClr val="tx2">
                <a:lumMod val="75000"/>
              </a:schemeClr>
            </a:solidFill>
          </a:ln>
          <a:effectLst/>
        </p:spPr>
        <p:txBody>
          <a:bodyPr wrap="square" rtlCol="0">
            <a:spAutoFit/>
          </a:bodyPr>
          <a:lstStyle/>
          <a:p>
            <a:pPr algn="ctr"/>
            <a:r>
              <a:rPr lang="en-US" b="1" dirty="0" smtClean="0"/>
              <a:t>Act 570 (2011) </a:t>
            </a:r>
            <a:r>
              <a:rPr lang="en-US" dirty="0" smtClean="0"/>
              <a:t>required creation and implementation of risk assessment and other evidence-based practices.  Risk of recidivism should be used to guide allocation of programming and supervision resources</a:t>
            </a:r>
          </a:p>
        </p:txBody>
      </p:sp>
      <p:grpSp>
        <p:nvGrpSpPr>
          <p:cNvPr id="213" name="Group 212"/>
          <p:cNvGrpSpPr/>
          <p:nvPr/>
        </p:nvGrpSpPr>
        <p:grpSpPr>
          <a:xfrm>
            <a:off x="4614669" y="928100"/>
            <a:ext cx="4059386" cy="4860706"/>
            <a:chOff x="5348108" y="617553"/>
            <a:chExt cx="2779889" cy="5302966"/>
          </a:xfrm>
        </p:grpSpPr>
        <p:sp>
          <p:nvSpPr>
            <p:cNvPr id="191" name="TextBox 190"/>
            <p:cNvSpPr txBox="1"/>
            <p:nvPr/>
          </p:nvSpPr>
          <p:spPr>
            <a:xfrm>
              <a:off x="5348108" y="984551"/>
              <a:ext cx="2779889" cy="4935968"/>
            </a:xfrm>
            <a:prstGeom prst="rect">
              <a:avLst/>
            </a:prstGeom>
            <a:solidFill>
              <a:schemeClr val="bg1">
                <a:lumMod val="85000"/>
              </a:schemeClr>
            </a:solidFill>
          </p:spPr>
          <p:txBody>
            <a:bodyPr wrap="square" rtlCol="0">
              <a:spAutoFit/>
            </a:bodyPr>
            <a:lstStyle/>
            <a:p>
              <a:r>
                <a:rPr lang="en-US" b="1" dirty="0" smtClean="0"/>
                <a:t>January 2011</a:t>
              </a:r>
              <a:endParaRPr lang="en-US" dirty="0"/>
            </a:p>
            <a:p>
              <a:r>
                <a:rPr lang="en-US" dirty="0" smtClean="0"/>
                <a:t>ACC implements the Ohio Risk Assessment System (ORAS) on paper</a:t>
              </a:r>
            </a:p>
            <a:p>
              <a:endParaRPr lang="en-US" dirty="0"/>
            </a:p>
            <a:p>
              <a:r>
                <a:rPr lang="en-US" b="1" dirty="0" smtClean="0"/>
                <a:t>August 2011</a:t>
              </a:r>
              <a:endParaRPr lang="en-US" dirty="0"/>
            </a:p>
            <a:p>
              <a:r>
                <a:rPr lang="en-US" dirty="0" smtClean="0"/>
                <a:t>ORAS automated into eOMIS case management system</a:t>
              </a:r>
            </a:p>
            <a:p>
              <a:endParaRPr lang="en-US" dirty="0"/>
            </a:p>
            <a:p>
              <a:r>
                <a:rPr lang="en-US" b="1" dirty="0" smtClean="0"/>
                <a:t>2013</a:t>
              </a:r>
              <a:endParaRPr lang="en-US" dirty="0"/>
            </a:p>
            <a:p>
              <a:r>
                <a:rPr lang="en-US" dirty="0" smtClean="0"/>
                <a:t>ACC begins development of Arkansas specific risk tool</a:t>
              </a:r>
            </a:p>
            <a:p>
              <a:endParaRPr lang="en-US" dirty="0"/>
            </a:p>
            <a:p>
              <a:r>
                <a:rPr lang="en-US" b="1" dirty="0" smtClean="0"/>
                <a:t>November 2014</a:t>
              </a:r>
              <a:endParaRPr lang="en-US" dirty="0"/>
            </a:p>
            <a:p>
              <a:r>
                <a:rPr lang="en-US" dirty="0" smtClean="0"/>
                <a:t>Arkansas Offender Risk Assessment (ARORA) implemented by ACC</a:t>
              </a:r>
            </a:p>
          </p:txBody>
        </p:sp>
        <p:sp>
          <p:nvSpPr>
            <p:cNvPr id="205" name="TextBox 204"/>
            <p:cNvSpPr txBox="1"/>
            <p:nvPr/>
          </p:nvSpPr>
          <p:spPr>
            <a:xfrm>
              <a:off x="5348108" y="617553"/>
              <a:ext cx="2779889" cy="402936"/>
            </a:xfrm>
            <a:prstGeom prst="rect">
              <a:avLst/>
            </a:prstGeom>
            <a:solidFill>
              <a:srgbClr val="17375E"/>
            </a:solidFill>
          </p:spPr>
          <p:txBody>
            <a:bodyPr wrap="square" rtlCol="0">
              <a:spAutoFit/>
            </a:bodyPr>
            <a:lstStyle/>
            <a:p>
              <a:r>
                <a:rPr lang="en-US" dirty="0" smtClean="0">
                  <a:solidFill>
                    <a:schemeClr val="bg1"/>
                  </a:solidFill>
                </a:rPr>
                <a:t>Risk Assessment in ACC</a:t>
              </a:r>
              <a:endParaRPr lang="en-US" dirty="0">
                <a:solidFill>
                  <a:schemeClr val="bg1"/>
                </a:solidFill>
              </a:endParaRPr>
            </a:p>
          </p:txBody>
        </p:sp>
      </p:grpSp>
    </p:spTree>
    <p:extLst>
      <p:ext uri="{BB962C8B-B14F-4D97-AF65-F5344CB8AC3E}">
        <p14:creationId xmlns:p14="http://schemas.microsoft.com/office/powerpoint/2010/main" xmlns="" val="2826162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 Checklist:</a:t>
            </a:r>
            <a:br>
              <a:rPr lang="en-US" b="1" dirty="0" smtClean="0"/>
            </a:br>
            <a:r>
              <a:rPr lang="en-US" dirty="0"/>
              <a:t>Reducing recidivism and promoting recovery</a:t>
            </a:r>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36</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98846797"/>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179" name="Rectangle 178"/>
          <p:cNvSpPr/>
          <p:nvPr/>
        </p:nvSpPr>
        <p:spPr>
          <a:xfrm>
            <a:off x="931510" y="1199966"/>
            <a:ext cx="7722121" cy="6400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200" dirty="0">
                <a:solidFill>
                  <a:schemeClr val="tx1"/>
                </a:solidFill>
              </a:rPr>
              <a:t>Assess risk and need</a:t>
            </a:r>
          </a:p>
        </p:txBody>
      </p:sp>
      <p:sp>
        <p:nvSpPr>
          <p:cNvPr id="180" name="Rectangle 179"/>
          <p:cNvSpPr/>
          <p:nvPr/>
        </p:nvSpPr>
        <p:spPr>
          <a:xfrm>
            <a:off x="465890" y="1199973"/>
            <a:ext cx="466908" cy="640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200" b="1" dirty="0" smtClean="0">
                <a:solidFill>
                  <a:srgbClr val="000000"/>
                </a:solidFill>
              </a:rPr>
              <a:t>1</a:t>
            </a:r>
            <a:endParaRPr lang="en-US" sz="2200" b="1" dirty="0">
              <a:solidFill>
                <a:srgbClr val="000000"/>
              </a:solidFill>
            </a:endParaRPr>
          </a:p>
        </p:txBody>
      </p:sp>
      <p:sp>
        <p:nvSpPr>
          <p:cNvPr id="181" name="Rectangle 180"/>
          <p:cNvSpPr/>
          <p:nvPr/>
        </p:nvSpPr>
        <p:spPr>
          <a:xfrm>
            <a:off x="465890" y="1894470"/>
            <a:ext cx="466908" cy="640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200" b="1" dirty="0">
                <a:solidFill>
                  <a:srgbClr val="000000"/>
                </a:solidFill>
              </a:rPr>
              <a:t>2</a:t>
            </a:r>
          </a:p>
        </p:txBody>
      </p:sp>
      <p:sp>
        <p:nvSpPr>
          <p:cNvPr id="182" name="Rectangle 181"/>
          <p:cNvSpPr/>
          <p:nvPr/>
        </p:nvSpPr>
        <p:spPr>
          <a:xfrm>
            <a:off x="931510" y="1894471"/>
            <a:ext cx="7722121" cy="64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200" dirty="0">
                <a:solidFill>
                  <a:schemeClr val="tx1"/>
                </a:solidFill>
              </a:rPr>
              <a:t>Target the </a:t>
            </a:r>
            <a:r>
              <a:rPr lang="en-US" sz="2200" dirty="0" smtClean="0">
                <a:solidFill>
                  <a:schemeClr val="tx1"/>
                </a:solidFill>
              </a:rPr>
              <a:t>right </a:t>
            </a:r>
            <a:r>
              <a:rPr lang="en-US" sz="2200" dirty="0">
                <a:solidFill>
                  <a:schemeClr val="tx1"/>
                </a:solidFill>
              </a:rPr>
              <a:t>people</a:t>
            </a:r>
          </a:p>
        </p:txBody>
      </p:sp>
      <p:sp>
        <p:nvSpPr>
          <p:cNvPr id="183" name="Rectangle 182"/>
          <p:cNvSpPr/>
          <p:nvPr/>
        </p:nvSpPr>
        <p:spPr>
          <a:xfrm>
            <a:off x="465890" y="2588971"/>
            <a:ext cx="466908" cy="640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200" b="1" dirty="0">
                <a:solidFill>
                  <a:srgbClr val="000000"/>
                </a:solidFill>
              </a:rPr>
              <a:t>3</a:t>
            </a:r>
          </a:p>
        </p:txBody>
      </p:sp>
      <p:sp>
        <p:nvSpPr>
          <p:cNvPr id="184" name="Rectangle 183"/>
          <p:cNvSpPr/>
          <p:nvPr/>
        </p:nvSpPr>
        <p:spPr>
          <a:xfrm>
            <a:off x="931510" y="2588975"/>
            <a:ext cx="7722121" cy="64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200" dirty="0" smtClean="0">
                <a:solidFill>
                  <a:schemeClr val="tx1"/>
                </a:solidFill>
              </a:rPr>
              <a:t>Frontload </a:t>
            </a:r>
            <a:r>
              <a:rPr lang="en-US" sz="2200" dirty="0">
                <a:solidFill>
                  <a:schemeClr val="tx1"/>
                </a:solidFill>
              </a:rPr>
              <a:t>supervision and </a:t>
            </a:r>
            <a:r>
              <a:rPr lang="en-US" sz="2200" dirty="0" smtClean="0">
                <a:solidFill>
                  <a:schemeClr val="tx1"/>
                </a:solidFill>
              </a:rPr>
              <a:t>treatment </a:t>
            </a:r>
            <a:endParaRPr lang="en-US" sz="2200" dirty="0">
              <a:solidFill>
                <a:schemeClr val="tx1"/>
              </a:solidFill>
            </a:endParaRPr>
          </a:p>
        </p:txBody>
      </p:sp>
      <p:sp>
        <p:nvSpPr>
          <p:cNvPr id="185" name="Rectangle 184"/>
          <p:cNvSpPr/>
          <p:nvPr/>
        </p:nvSpPr>
        <p:spPr>
          <a:xfrm>
            <a:off x="465890" y="3283478"/>
            <a:ext cx="466908" cy="640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200" b="1" dirty="0">
                <a:solidFill>
                  <a:srgbClr val="000000"/>
                </a:solidFill>
              </a:rPr>
              <a:t>4</a:t>
            </a:r>
          </a:p>
        </p:txBody>
      </p:sp>
      <p:sp>
        <p:nvSpPr>
          <p:cNvPr id="186" name="Rectangle 185"/>
          <p:cNvSpPr/>
          <p:nvPr/>
        </p:nvSpPr>
        <p:spPr>
          <a:xfrm>
            <a:off x="931510" y="3283479"/>
            <a:ext cx="7722121" cy="64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200" dirty="0" smtClean="0">
                <a:solidFill>
                  <a:schemeClr val="tx1"/>
                </a:solidFill>
              </a:rPr>
              <a:t>Implement proven programs </a:t>
            </a:r>
            <a:endParaRPr lang="en-US" sz="2200" dirty="0">
              <a:solidFill>
                <a:schemeClr val="tx1"/>
              </a:solidFill>
            </a:endParaRPr>
          </a:p>
        </p:txBody>
      </p:sp>
      <p:sp>
        <p:nvSpPr>
          <p:cNvPr id="187" name="Rectangle 186"/>
          <p:cNvSpPr/>
          <p:nvPr/>
        </p:nvSpPr>
        <p:spPr>
          <a:xfrm>
            <a:off x="465890" y="3977980"/>
            <a:ext cx="466908" cy="6400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200" b="1" dirty="0">
                <a:solidFill>
                  <a:srgbClr val="000000"/>
                </a:solidFill>
              </a:rPr>
              <a:t>5</a:t>
            </a:r>
          </a:p>
        </p:txBody>
      </p:sp>
      <p:sp>
        <p:nvSpPr>
          <p:cNvPr id="188" name="Rectangle 187"/>
          <p:cNvSpPr/>
          <p:nvPr/>
        </p:nvSpPr>
        <p:spPr>
          <a:xfrm>
            <a:off x="931510" y="3977981"/>
            <a:ext cx="7722121" cy="64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200" dirty="0">
                <a:solidFill>
                  <a:schemeClr val="tx1"/>
                </a:solidFill>
              </a:rPr>
              <a:t>Address criminal </a:t>
            </a:r>
            <a:r>
              <a:rPr lang="en-US" sz="2200" dirty="0" smtClean="0">
                <a:solidFill>
                  <a:schemeClr val="tx1"/>
                </a:solidFill>
              </a:rPr>
              <a:t>thinking</a:t>
            </a:r>
            <a:endParaRPr lang="en-US" sz="2200" dirty="0">
              <a:solidFill>
                <a:schemeClr val="tx1"/>
              </a:solidFill>
            </a:endParaRPr>
          </a:p>
        </p:txBody>
      </p:sp>
      <p:sp>
        <p:nvSpPr>
          <p:cNvPr id="189" name="Rectangle 188"/>
          <p:cNvSpPr/>
          <p:nvPr/>
        </p:nvSpPr>
        <p:spPr>
          <a:xfrm>
            <a:off x="465890" y="4672487"/>
            <a:ext cx="466908" cy="6400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200" b="1" dirty="0">
                <a:solidFill>
                  <a:srgbClr val="000000"/>
                </a:solidFill>
              </a:rPr>
              <a:t>6</a:t>
            </a:r>
          </a:p>
        </p:txBody>
      </p:sp>
      <p:sp>
        <p:nvSpPr>
          <p:cNvPr id="190" name="Rectangle 189"/>
          <p:cNvSpPr/>
          <p:nvPr/>
        </p:nvSpPr>
        <p:spPr>
          <a:xfrm>
            <a:off x="931510" y="4672490"/>
            <a:ext cx="7722121" cy="64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200" dirty="0" smtClean="0">
                <a:solidFill>
                  <a:schemeClr val="tx1"/>
                </a:solidFill>
              </a:rPr>
              <a:t>Hold </a:t>
            </a:r>
            <a:r>
              <a:rPr lang="en-US" sz="2200" dirty="0">
                <a:solidFill>
                  <a:schemeClr val="tx1"/>
                </a:solidFill>
              </a:rPr>
              <a:t>individuals </a:t>
            </a:r>
            <a:r>
              <a:rPr lang="en-US" sz="2200" dirty="0" smtClean="0">
                <a:solidFill>
                  <a:schemeClr val="tx1"/>
                </a:solidFill>
              </a:rPr>
              <a:t>accountable</a:t>
            </a:r>
            <a:endParaRPr lang="en-US" sz="2200" dirty="0">
              <a:solidFill>
                <a:schemeClr val="tx1"/>
              </a:solidFill>
            </a:endParaRPr>
          </a:p>
        </p:txBody>
      </p:sp>
      <p:sp>
        <p:nvSpPr>
          <p:cNvPr id="191" name="Rectangle 190"/>
          <p:cNvSpPr/>
          <p:nvPr/>
        </p:nvSpPr>
        <p:spPr>
          <a:xfrm>
            <a:off x="465890" y="5366979"/>
            <a:ext cx="466908" cy="6400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2200" b="1" dirty="0">
                <a:solidFill>
                  <a:srgbClr val="000000"/>
                </a:solidFill>
              </a:rPr>
              <a:t>7</a:t>
            </a:r>
          </a:p>
        </p:txBody>
      </p:sp>
      <p:sp>
        <p:nvSpPr>
          <p:cNvPr id="192" name="Rectangle 191"/>
          <p:cNvSpPr/>
          <p:nvPr/>
        </p:nvSpPr>
        <p:spPr>
          <a:xfrm>
            <a:off x="931510" y="5366972"/>
            <a:ext cx="7722121" cy="64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r>
              <a:rPr lang="en-US" sz="2200" dirty="0">
                <a:solidFill>
                  <a:schemeClr val="tx1"/>
                </a:solidFill>
              </a:rPr>
              <a:t>Measure and incentivize outcomes </a:t>
            </a:r>
          </a:p>
        </p:txBody>
      </p:sp>
    </p:spTree>
    <p:extLst>
      <p:ext uri="{BB962C8B-B14F-4D97-AF65-F5344CB8AC3E}">
        <p14:creationId xmlns:p14="http://schemas.microsoft.com/office/powerpoint/2010/main" xmlns="" val="18830451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Arkansas has </a:t>
            </a:r>
            <a:r>
              <a:rPr lang="en-US" dirty="0"/>
              <a:t>adopted some best practices, but more work will be needed to reduce recidivism further</a:t>
            </a:r>
          </a:p>
        </p:txBody>
      </p:sp>
      <p:sp>
        <p:nvSpPr>
          <p:cNvPr id="4" name="Slide Number Placeholder 3"/>
          <p:cNvSpPr>
            <a:spLocks noGrp="1"/>
          </p:cNvSpPr>
          <p:nvPr>
            <p:ph type="sldNum" sz="quarter" idx="12"/>
          </p:nvPr>
        </p:nvSpPr>
        <p:spPr/>
        <p:txBody>
          <a:bodyPr/>
          <a:lstStyle/>
          <a:p>
            <a:r>
              <a:rPr lang="en-US" smtClean="0">
                <a:solidFill>
                  <a:prstClr val="black">
                    <a:lumMod val="65000"/>
                    <a:lumOff val="35000"/>
                  </a:prstClr>
                </a:solidFill>
                <a:latin typeface="Arial"/>
              </a:rPr>
              <a:t>  Council of State Governments Justice Center | </a:t>
            </a:r>
            <a:fld id="{054FADC0-F0D0-6246-B4F3-F9D77D690E2E}" type="slidenum">
              <a:rPr lang="en-US" smtClean="0">
                <a:solidFill>
                  <a:prstClr val="black">
                    <a:lumMod val="65000"/>
                    <a:lumOff val="35000"/>
                  </a:prstClr>
                </a:solidFill>
                <a:latin typeface="Arial"/>
              </a:rPr>
              <a:pPr/>
              <a:t>37</a:t>
            </a:fld>
            <a:endParaRPr lang="en-US" dirty="0">
              <a:solidFill>
                <a:prstClr val="black">
                  <a:lumMod val="65000"/>
                  <a:lumOff val="35000"/>
                </a:prstClr>
              </a:solidFill>
              <a:latin typeface="Arial"/>
            </a:endParaRPr>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PowerPoint Toolkit: </a:t>
            </a:r>
            <a:r>
              <a:rPr lang="en-US" sz="1000" dirty="0">
                <a:solidFill>
                  <a:prstClr val="black">
                    <a:lumMod val="75000"/>
                    <a:lumOff val="25000"/>
                  </a:prstClr>
                </a:solidFill>
                <a:latin typeface="Aria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1F497D">
                    <a:lumMod val="60000"/>
                    <a:lumOff val="40000"/>
                  </a:srgbClr>
                </a:solidFill>
                <a:latin typeface="Arial"/>
              </a:rPr>
              <a:t>Suggested Colors: </a:t>
            </a:r>
            <a:r>
              <a:rPr lang="en-US" sz="1000" dirty="0">
                <a:solidFill>
                  <a:prstClr val="black"/>
                </a:solidFill>
                <a:latin typeface="Arial"/>
              </a:rPr>
              <a:t>These suggested colors and their tones/hues are complimentary to the Justice Center colors of blue and gold that are also good contrast to cater to an individual’s ability to process different colors.</a:t>
            </a:r>
          </a:p>
          <a:p>
            <a:endParaRPr lang="en-US" sz="1000" b="1" dirty="0">
              <a:solidFill>
                <a:srgbClr val="1F497D">
                  <a:lumMod val="60000"/>
                  <a:lumOff val="40000"/>
                </a:srgbClr>
              </a:solidFill>
              <a:latin typeface="Arial"/>
            </a:endParaRPr>
          </a:p>
          <a:p>
            <a:endParaRPr lang="en-US" sz="1000" b="1" dirty="0">
              <a:solidFill>
                <a:prstClr val="black"/>
              </a:solidFill>
              <a:latin typeface="Aria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black"/>
                </a:solidFill>
                <a:latin typeface="Aria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898917645"/>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a:solidFill>
                  <a:prstClr val="black"/>
                </a:solidFill>
                <a:latin typeface="Arial"/>
              </a:rPr>
              <a:t>Square/Rectangle</a:t>
            </a:r>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EEECE1">
                  <a:lumMod val="50000"/>
                </a:srgbClr>
              </a:solidFill>
              <a:latin typeface="Arial"/>
            </a:endParaRPr>
          </a:p>
          <a:p>
            <a:endParaRPr lang="en-US" sz="1200" dirty="0">
              <a:solidFill>
                <a:srgbClr val="EEECE1">
                  <a:lumMod val="50000"/>
                </a:srgbClr>
              </a:solidFill>
              <a:latin typeface="Aria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a:solidFill>
                  <a:prstClr val="black"/>
                </a:solidFill>
                <a:latin typeface="Arial"/>
              </a:rPr>
              <a:t>Circles/Ovals</a:t>
            </a:r>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a:solidFill>
                  <a:prstClr val="black"/>
                </a:solidFill>
                <a:latin typeface="Arial"/>
              </a:rPr>
              <a:t>Arrows</a:t>
            </a:r>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1F497D">
                    <a:lumMod val="60000"/>
                    <a:lumOff val="40000"/>
                  </a:srgbClr>
                </a:solidFill>
                <a:latin typeface="Arial"/>
              </a:rPr>
              <a:t>Text  (Font Arial)</a:t>
            </a:r>
          </a:p>
          <a:p>
            <a:endParaRPr lang="en-US" sz="1000" b="1" dirty="0">
              <a:solidFill>
                <a:srgbClr val="1F497D">
                  <a:lumMod val="60000"/>
                  <a:lumOff val="40000"/>
                </a:srgbClr>
              </a:solidFill>
              <a:latin typeface="Arial"/>
            </a:endParaRPr>
          </a:p>
          <a:p>
            <a:r>
              <a:rPr lang="en-US" sz="2200" dirty="0">
                <a:solidFill>
                  <a:srgbClr val="1F497D">
                    <a:lumMod val="75000"/>
                  </a:srgbClr>
                </a:solidFill>
                <a:latin typeface="Arial"/>
              </a:rPr>
              <a:t>Slide Header/Title with </a:t>
            </a:r>
            <a:r>
              <a:rPr lang="en-US" sz="2200" dirty="0">
                <a:solidFill>
                  <a:srgbClr val="1F497D">
                    <a:lumMod val="60000"/>
                    <a:lumOff val="40000"/>
                  </a:srgbClr>
                </a:solidFill>
                <a:latin typeface="Arial"/>
              </a:rPr>
              <a:t>Key Word Highlight (22pt)</a:t>
            </a:r>
          </a:p>
          <a:p>
            <a:endParaRPr lang="en-US" sz="2200" dirty="0">
              <a:solidFill>
                <a:srgbClr val="1F497D">
                  <a:lumMod val="60000"/>
                  <a:lumOff val="40000"/>
                </a:srgbClr>
              </a:solidFill>
              <a:latin typeface="Arial"/>
            </a:endParaRPr>
          </a:p>
          <a:p>
            <a:r>
              <a:rPr lang="en-US" sz="1500" dirty="0" err="1">
                <a:solidFill>
                  <a:prstClr val="black"/>
                </a:solidFill>
                <a:latin typeface="Arial"/>
              </a:rPr>
              <a:t>Subheaders</a:t>
            </a:r>
            <a:r>
              <a:rPr lang="en-US" sz="1500" dirty="0">
                <a:solidFill>
                  <a:prstClr val="black"/>
                </a:solidFill>
                <a:latin typeface="Arial"/>
              </a:rPr>
              <a:t>/Text Callouts are flexible by size and color.</a:t>
            </a:r>
          </a:p>
          <a:p>
            <a:r>
              <a:rPr lang="en-US" sz="1500" b="1" dirty="0" err="1">
                <a:solidFill>
                  <a:srgbClr val="EEECE1">
                    <a:lumMod val="50000"/>
                  </a:srgbClr>
                </a:solidFill>
                <a:latin typeface="Arial"/>
              </a:rPr>
              <a:t>Subheader</a:t>
            </a:r>
            <a:r>
              <a:rPr lang="en-US" sz="1500" b="1" dirty="0">
                <a:solidFill>
                  <a:srgbClr val="EEECE1">
                    <a:lumMod val="50000"/>
                  </a:srgbClr>
                </a:solidFill>
                <a:latin typeface="Arial"/>
              </a:rPr>
              <a:t> Gold</a:t>
            </a:r>
          </a:p>
          <a:p>
            <a:r>
              <a:rPr lang="en-US" sz="1500" b="1" dirty="0" err="1">
                <a:solidFill>
                  <a:srgbClr val="1F497D">
                    <a:lumMod val="60000"/>
                    <a:lumOff val="40000"/>
                  </a:srgbClr>
                </a:solidFill>
                <a:latin typeface="Arial"/>
              </a:rPr>
              <a:t>Subheader</a:t>
            </a:r>
            <a:r>
              <a:rPr lang="en-US" sz="1500" b="1" dirty="0">
                <a:solidFill>
                  <a:srgbClr val="1F497D">
                    <a:lumMod val="60000"/>
                    <a:lumOff val="40000"/>
                  </a:srgbClr>
                </a:solidFill>
                <a:latin typeface="Arial"/>
              </a:rPr>
              <a:t> Azul</a:t>
            </a:r>
          </a:p>
          <a:p>
            <a:r>
              <a:rPr lang="en-US" sz="1500" b="1" dirty="0" err="1">
                <a:solidFill>
                  <a:srgbClr val="4F81BD">
                    <a:lumMod val="75000"/>
                  </a:srgbClr>
                </a:solidFill>
                <a:latin typeface="Arial"/>
              </a:rPr>
              <a:t>Subheader</a:t>
            </a:r>
            <a:r>
              <a:rPr lang="en-US" sz="1500" b="1" dirty="0">
                <a:solidFill>
                  <a:srgbClr val="4F81BD">
                    <a:lumMod val="75000"/>
                  </a:srgbClr>
                </a:solidFill>
                <a:latin typeface="Arial"/>
              </a:rPr>
              <a:t> Slate</a:t>
            </a:r>
          </a:p>
          <a:p>
            <a:r>
              <a:rPr lang="en-US" sz="1500" b="1" dirty="0" err="1">
                <a:solidFill>
                  <a:srgbClr val="C0504D">
                    <a:lumMod val="75000"/>
                  </a:srgbClr>
                </a:solidFill>
                <a:latin typeface="Arial"/>
              </a:rPr>
              <a:t>Subheader</a:t>
            </a:r>
            <a:r>
              <a:rPr lang="en-US" sz="1500" b="1" dirty="0">
                <a:solidFill>
                  <a:srgbClr val="C0504D">
                    <a:lumMod val="75000"/>
                  </a:srgbClr>
                </a:solidFill>
                <a:latin typeface="Arial"/>
              </a:rPr>
              <a:t> Rose</a:t>
            </a:r>
          </a:p>
          <a:p>
            <a:endParaRPr lang="en-US" sz="1600" b="1" dirty="0">
              <a:solidFill>
                <a:srgbClr val="C0504D">
                  <a:lumMod val="75000"/>
                </a:srgbClr>
              </a:solidFill>
              <a:latin typeface="Arial"/>
            </a:endParaRPr>
          </a:p>
          <a:p>
            <a:r>
              <a:rPr lang="en-US" sz="1200" dirty="0">
                <a:solidFill>
                  <a:prstClr val="black"/>
                </a:solidFill>
                <a:latin typeface="Arial"/>
              </a:rPr>
              <a:t>Body Text is a flexible by size but should be smaller than the </a:t>
            </a:r>
            <a:r>
              <a:rPr lang="en-US" sz="1200" dirty="0" err="1">
                <a:solidFill>
                  <a:prstClr val="black"/>
                </a:solidFill>
                <a:latin typeface="Arial"/>
              </a:rPr>
              <a:t>subheader</a:t>
            </a:r>
            <a:r>
              <a:rPr lang="en-US" sz="1200" dirty="0">
                <a:solidFill>
                  <a:prstClr val="black"/>
                </a:solidFill>
                <a:latin typeface="Arial"/>
              </a:rPr>
              <a:t>.</a:t>
            </a:r>
          </a:p>
          <a:p>
            <a:r>
              <a:rPr lang="en-US" sz="1200" dirty="0">
                <a:solidFill>
                  <a:prstClr val="black"/>
                </a:solidFill>
                <a:latin typeface="Arial"/>
              </a:rPr>
              <a:t>Body Text Black</a:t>
            </a:r>
          </a:p>
          <a:p>
            <a:r>
              <a:rPr lang="en-US" sz="1200" dirty="0">
                <a:solidFill>
                  <a:prstClr val="black">
                    <a:lumMod val="65000"/>
                    <a:lumOff val="35000"/>
                  </a:prstClr>
                </a:solidFill>
                <a:latin typeface="Arial"/>
              </a:rPr>
              <a:t>Body Text Charcoal</a:t>
            </a:r>
          </a:p>
          <a:p>
            <a:endParaRPr lang="en-US" sz="1400" dirty="0">
              <a:solidFill>
                <a:prstClr val="black">
                  <a:lumMod val="65000"/>
                  <a:lumOff val="35000"/>
                </a:prstClr>
              </a:solidFill>
              <a:latin typeface="Arial"/>
            </a:endParaRPr>
          </a:p>
          <a:p>
            <a:r>
              <a:rPr lang="en-US" sz="800" i="1" dirty="0">
                <a:solidFill>
                  <a:prstClr val="black">
                    <a:lumMod val="65000"/>
                    <a:lumOff val="35000"/>
                  </a:prstClr>
                </a:solidFill>
                <a:latin typeface="Arial"/>
              </a:rPr>
              <a:t>Source Text’s size is 8pt with a Light Charcoal color and italicized.</a:t>
            </a:r>
          </a:p>
          <a:p>
            <a:endParaRPr lang="en-US" sz="1600" b="1" dirty="0">
              <a:solidFill>
                <a:srgbClr val="C0504D">
                  <a:lumMod val="75000"/>
                </a:srgbClr>
              </a:solidFill>
              <a:latin typeface="Arial"/>
            </a:endParaRPr>
          </a:p>
          <a:p>
            <a:endParaRPr lang="en-US" sz="1000" b="1" dirty="0">
              <a:solidFill>
                <a:srgbClr val="C0504D">
                  <a:lumMod val="75000"/>
                </a:srgbClr>
              </a:solidFill>
              <a:latin typeface="Aria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xmlns="" val="826358498"/>
              </p:ext>
            </p:extLst>
          </p:nvPr>
        </p:nvGraphicFramePr>
        <p:xfrm>
          <a:off x="201623" y="1047432"/>
          <a:ext cx="5926346" cy="5341483"/>
        </p:xfrm>
        <a:graphic>
          <a:graphicData uri="http://schemas.openxmlformats.org/drawingml/2006/table">
            <a:tbl>
              <a:tblPr firstRow="1" bandRow="1">
                <a:tableStyleId>{5C22544A-7EE6-4342-B048-85BDC9FD1C3A}</a:tableStyleId>
              </a:tblPr>
              <a:tblGrid>
                <a:gridCol w="439946"/>
                <a:gridCol w="2743200"/>
                <a:gridCol w="2743200"/>
              </a:tblGrid>
              <a:tr h="501297">
                <a:tc>
                  <a:txBody>
                    <a:bodyPr/>
                    <a:lstStyle/>
                    <a:p>
                      <a:endParaRPr lang="en-US" dirty="0"/>
                    </a:p>
                  </a:txBody>
                  <a:tcPr/>
                </a:tc>
                <a:tc>
                  <a:txBody>
                    <a:bodyPr/>
                    <a:lstStyle/>
                    <a:p>
                      <a:pPr algn="ctr"/>
                      <a:r>
                        <a:rPr lang="en-US" sz="1400" b="0" dirty="0" smtClean="0"/>
                        <a:t>States </a:t>
                      </a:r>
                      <a:r>
                        <a:rPr lang="en-US" sz="1400" b="1" u="sng" dirty="0" smtClean="0"/>
                        <a:t>without</a:t>
                      </a:r>
                      <a:r>
                        <a:rPr lang="en-US" sz="1400" b="0" dirty="0" smtClean="0"/>
                        <a:t> Best Practices:</a:t>
                      </a:r>
                      <a:endParaRPr lang="en-US" sz="1400" b="0" dirty="0"/>
                    </a:p>
                  </a:txBody>
                  <a:tcPr/>
                </a:tc>
                <a:tc>
                  <a:txBody>
                    <a:bodyPr/>
                    <a:lstStyle/>
                    <a:p>
                      <a:pPr algn="ctr"/>
                      <a:r>
                        <a:rPr lang="en-US" sz="1400" b="0" dirty="0" smtClean="0"/>
                        <a:t>States </a:t>
                      </a:r>
                      <a:r>
                        <a:rPr lang="en-US" sz="1400" b="1" u="sng" dirty="0" smtClean="0"/>
                        <a:t>with</a:t>
                      </a:r>
                      <a:r>
                        <a:rPr lang="en-US" sz="1400" b="0" dirty="0" smtClean="0"/>
                        <a:t> Best Practices</a:t>
                      </a:r>
                      <a:endParaRPr lang="en-US" sz="1400" b="0" dirty="0"/>
                    </a:p>
                  </a:txBody>
                  <a:tcPr/>
                </a:tc>
              </a:tr>
              <a:tr h="1293172">
                <a:tc>
                  <a:txBody>
                    <a:bodyPr/>
                    <a:lstStyle/>
                    <a:p>
                      <a:pPr algn="ctr"/>
                      <a:r>
                        <a:rPr lang="en-US" sz="1400" b="1" baseline="0" dirty="0" smtClean="0">
                          <a:solidFill>
                            <a:schemeClr val="tx1"/>
                          </a:solidFill>
                        </a:rPr>
                        <a:t>Assessment</a:t>
                      </a:r>
                    </a:p>
                    <a:p>
                      <a:pPr algn="ctr"/>
                      <a:endParaRPr lang="en-US" sz="1400" b="1" dirty="0">
                        <a:solidFill>
                          <a:schemeClr val="tx1"/>
                        </a:solidFill>
                      </a:endParaRPr>
                    </a:p>
                  </a:txBody>
                  <a:tcPr vert="vert270">
                    <a:solidFill>
                      <a:schemeClr val="bg2"/>
                    </a:solidFill>
                  </a:tcPr>
                </a:tc>
                <a:tc>
                  <a:txBody>
                    <a:bodyPr/>
                    <a:lstStyle/>
                    <a:p>
                      <a:pPr marL="285750" indent="-285750">
                        <a:spcAft>
                          <a:spcPts val="300"/>
                        </a:spcAft>
                        <a:buFont typeface="Lucida Grande"/>
                        <a:buChar char="-"/>
                      </a:pPr>
                      <a:r>
                        <a:rPr lang="en-US" sz="1300" dirty="0" smtClean="0">
                          <a:solidFill>
                            <a:schemeClr val="tx1"/>
                          </a:solidFill>
                        </a:rPr>
                        <a:t>No risk/needs</a:t>
                      </a:r>
                      <a:r>
                        <a:rPr lang="en-US" sz="1300" baseline="0" dirty="0" smtClean="0">
                          <a:solidFill>
                            <a:schemeClr val="tx1"/>
                          </a:solidFill>
                        </a:rPr>
                        <a:t> assessment </a:t>
                      </a:r>
                    </a:p>
                    <a:p>
                      <a:pPr marL="285750" indent="-285750">
                        <a:spcAft>
                          <a:spcPts val="300"/>
                        </a:spcAft>
                        <a:buFont typeface="Lucida Grande"/>
                        <a:buChar char="-"/>
                      </a:pPr>
                      <a:r>
                        <a:rPr lang="en-US" sz="1300" baseline="0" dirty="0" smtClean="0">
                          <a:solidFill>
                            <a:schemeClr val="tx1"/>
                          </a:solidFill>
                        </a:rPr>
                        <a:t>Supervision not directed at highest risk</a:t>
                      </a:r>
                      <a:endParaRPr lang="en-US" sz="1300" dirty="0">
                        <a:solidFill>
                          <a:schemeClr val="tx1"/>
                        </a:solidFill>
                      </a:endParaRPr>
                    </a:p>
                  </a:txBody>
                  <a:tcPr>
                    <a:solidFill>
                      <a:schemeClr val="bg2"/>
                    </a:solidFill>
                  </a:tcPr>
                </a:tc>
                <a:tc>
                  <a:txBody>
                    <a:bodyPr/>
                    <a:lstStyle/>
                    <a:p>
                      <a:pPr marL="285750" indent="-285750">
                        <a:spcAft>
                          <a:spcPts val="300"/>
                        </a:spcAft>
                        <a:buFont typeface="Lucida Grande"/>
                        <a:buChar char="+"/>
                      </a:pPr>
                      <a:r>
                        <a:rPr lang="en-US" sz="1300" dirty="0" smtClean="0">
                          <a:solidFill>
                            <a:schemeClr val="tx1"/>
                          </a:solidFill>
                        </a:rPr>
                        <a:t>Risk/needs tool used</a:t>
                      </a:r>
                    </a:p>
                    <a:p>
                      <a:pPr marL="285750" indent="-285750">
                        <a:spcAft>
                          <a:spcPts val="300"/>
                        </a:spcAft>
                        <a:buFont typeface="Lucida Grande"/>
                        <a:buChar char="+"/>
                      </a:pPr>
                      <a:r>
                        <a:rPr lang="en-US" sz="1300" dirty="0" smtClean="0">
                          <a:solidFill>
                            <a:schemeClr val="tx1"/>
                          </a:solidFill>
                        </a:rPr>
                        <a:t>Validation</a:t>
                      </a:r>
                      <a:r>
                        <a:rPr lang="en-US" sz="1300" baseline="0" dirty="0" smtClean="0">
                          <a:solidFill>
                            <a:schemeClr val="tx1"/>
                          </a:solidFill>
                        </a:rPr>
                        <a:t> confirms accuracy of tool in practice</a:t>
                      </a:r>
                      <a:endParaRPr lang="en-US" sz="1300" dirty="0" smtClean="0">
                        <a:solidFill>
                          <a:schemeClr val="tx1"/>
                        </a:solidFill>
                      </a:endParaRPr>
                    </a:p>
                    <a:p>
                      <a:pPr marL="285750" indent="-285750">
                        <a:spcAft>
                          <a:spcPts val="300"/>
                        </a:spcAft>
                        <a:buFont typeface="Lucida Grande"/>
                        <a:buChar char="+"/>
                      </a:pPr>
                      <a:r>
                        <a:rPr lang="en-US" sz="1300" dirty="0" smtClean="0">
                          <a:solidFill>
                            <a:schemeClr val="tx1"/>
                          </a:solidFill>
                        </a:rPr>
                        <a:t>Supervision</a:t>
                      </a:r>
                      <a:r>
                        <a:rPr lang="en-US" sz="1300" baseline="0" dirty="0" smtClean="0">
                          <a:solidFill>
                            <a:schemeClr val="tx1"/>
                          </a:solidFill>
                        </a:rPr>
                        <a:t> resources directed at highest risk</a:t>
                      </a:r>
                      <a:endParaRPr lang="en-US" sz="1300" dirty="0">
                        <a:solidFill>
                          <a:schemeClr val="tx1"/>
                        </a:solidFill>
                      </a:endParaRPr>
                    </a:p>
                  </a:txBody>
                  <a:tcPr>
                    <a:solidFill>
                      <a:schemeClr val="bg2"/>
                    </a:solidFill>
                  </a:tcPr>
                </a:tc>
              </a:tr>
              <a:tr h="1773507">
                <a:tc>
                  <a:txBody>
                    <a:bodyPr/>
                    <a:lstStyle/>
                    <a:p>
                      <a:pPr algn="ctr"/>
                      <a:r>
                        <a:rPr lang="en-US" sz="1400" b="1" dirty="0" smtClean="0">
                          <a:solidFill>
                            <a:schemeClr val="tx1"/>
                          </a:solidFill>
                        </a:rPr>
                        <a:t>Programming</a:t>
                      </a:r>
                      <a:endParaRPr lang="en-US" sz="1400" b="1" dirty="0">
                        <a:solidFill>
                          <a:schemeClr val="tx1"/>
                        </a:solidFill>
                      </a:endParaRPr>
                    </a:p>
                  </a:txBody>
                  <a:tcPr vert="vert270">
                    <a:solidFill>
                      <a:schemeClr val="bg2"/>
                    </a:solidFill>
                  </a:tcPr>
                </a:tc>
                <a:tc>
                  <a:txBody>
                    <a:bodyPr/>
                    <a:lstStyle/>
                    <a:p>
                      <a:pPr marL="285750" indent="-285750">
                        <a:spcAft>
                          <a:spcPts val="300"/>
                        </a:spcAft>
                        <a:buFont typeface="Lucida Grande"/>
                        <a:buChar char="-"/>
                      </a:pPr>
                      <a:r>
                        <a:rPr lang="en-US" sz="1300" dirty="0" smtClean="0">
                          <a:solidFill>
                            <a:schemeClr val="tx1"/>
                          </a:solidFill>
                        </a:rPr>
                        <a:t>No</a:t>
                      </a:r>
                      <a:r>
                        <a:rPr lang="en-US" sz="1300" baseline="0" dirty="0" smtClean="0">
                          <a:solidFill>
                            <a:schemeClr val="tx1"/>
                          </a:solidFill>
                        </a:rPr>
                        <a:t> funded treatment for offenders in the community</a:t>
                      </a:r>
                    </a:p>
                    <a:p>
                      <a:pPr marL="285750" indent="-285750">
                        <a:spcAft>
                          <a:spcPts val="300"/>
                        </a:spcAft>
                        <a:buFont typeface="Lucida Grande"/>
                        <a:buChar char="-"/>
                      </a:pPr>
                      <a:r>
                        <a:rPr lang="en-US" sz="1300" baseline="0" dirty="0" smtClean="0">
                          <a:solidFill>
                            <a:schemeClr val="tx1"/>
                          </a:solidFill>
                        </a:rPr>
                        <a:t>Available programs are not evidence based and not high quality</a:t>
                      </a:r>
                    </a:p>
                    <a:p>
                      <a:pPr marL="285750" indent="-285750">
                        <a:spcAft>
                          <a:spcPts val="300"/>
                        </a:spcAft>
                        <a:buFont typeface="Lucida Grande"/>
                        <a:buChar char="-"/>
                      </a:pPr>
                      <a:r>
                        <a:rPr lang="en-US" sz="1300" baseline="0" dirty="0" smtClean="0">
                          <a:solidFill>
                            <a:schemeClr val="tx1"/>
                          </a:solidFill>
                        </a:rPr>
                        <a:t>Long waitlists to access treatment</a:t>
                      </a:r>
                      <a:endParaRPr lang="en-US" sz="1300" dirty="0">
                        <a:solidFill>
                          <a:schemeClr val="tx1"/>
                        </a:solidFill>
                      </a:endParaRPr>
                    </a:p>
                  </a:txBody>
                  <a:tcPr>
                    <a:solidFill>
                      <a:schemeClr val="bg2"/>
                    </a:solidFill>
                  </a:tcPr>
                </a:tc>
                <a:tc>
                  <a:txBody>
                    <a:bodyPr/>
                    <a:lstStyle/>
                    <a:p>
                      <a:pPr marL="285750" indent="-285750">
                        <a:spcAft>
                          <a:spcPts val="300"/>
                        </a:spcAft>
                        <a:buFont typeface="Lucida Grande"/>
                        <a:buChar char="+"/>
                      </a:pPr>
                      <a:r>
                        <a:rPr lang="en-US" sz="1300" dirty="0" smtClean="0">
                          <a:solidFill>
                            <a:schemeClr val="tx1"/>
                          </a:solidFill>
                        </a:rPr>
                        <a:t>Offenders connected to high quality programs to address criminal thinking, SUD and MH</a:t>
                      </a:r>
                    </a:p>
                    <a:p>
                      <a:pPr marL="285750" indent="-285750">
                        <a:spcAft>
                          <a:spcPts val="300"/>
                        </a:spcAft>
                        <a:buFont typeface="Lucida Grande"/>
                        <a:buChar char="+"/>
                      </a:pPr>
                      <a:r>
                        <a:rPr lang="en-US" sz="1300" dirty="0" smtClean="0">
                          <a:solidFill>
                            <a:schemeClr val="tx1"/>
                          </a:solidFill>
                        </a:rPr>
                        <a:t>Services are frontloaded</a:t>
                      </a:r>
                    </a:p>
                    <a:p>
                      <a:pPr marL="0" indent="0">
                        <a:spcAft>
                          <a:spcPts val="300"/>
                        </a:spcAft>
                        <a:buFont typeface="Wingdings" charset="2"/>
                        <a:buNone/>
                      </a:pPr>
                      <a:endParaRPr lang="en-US" sz="1300" dirty="0">
                        <a:solidFill>
                          <a:schemeClr val="tx1"/>
                        </a:solidFill>
                      </a:endParaRPr>
                    </a:p>
                  </a:txBody>
                  <a:tcPr>
                    <a:solidFill>
                      <a:schemeClr val="bg2"/>
                    </a:solidFill>
                  </a:tcPr>
                </a:tc>
              </a:tr>
              <a:tr h="1773507">
                <a:tc>
                  <a:txBody>
                    <a:bodyPr/>
                    <a:lstStyle/>
                    <a:p>
                      <a:pPr algn="ctr"/>
                      <a:r>
                        <a:rPr lang="en-US" sz="1400" b="1" dirty="0" smtClean="0">
                          <a:solidFill>
                            <a:schemeClr val="tx1"/>
                          </a:solidFill>
                        </a:rPr>
                        <a:t>Supervision</a:t>
                      </a:r>
                      <a:r>
                        <a:rPr lang="en-US" sz="1400" b="1" baseline="0" dirty="0" smtClean="0">
                          <a:solidFill>
                            <a:schemeClr val="tx1"/>
                          </a:solidFill>
                        </a:rPr>
                        <a:t> Quality</a:t>
                      </a:r>
                      <a:endParaRPr lang="en-US" sz="1400" b="1" dirty="0">
                        <a:solidFill>
                          <a:schemeClr val="tx1"/>
                        </a:solidFill>
                      </a:endParaRPr>
                    </a:p>
                  </a:txBody>
                  <a:tcPr vert="vert270">
                    <a:solidFill>
                      <a:schemeClr val="bg2"/>
                    </a:solidFill>
                  </a:tcPr>
                </a:tc>
                <a:tc>
                  <a:txBody>
                    <a:bodyPr/>
                    <a:lstStyle/>
                    <a:p>
                      <a:pPr marL="285750" indent="-285750">
                        <a:spcAft>
                          <a:spcPts val="300"/>
                        </a:spcAft>
                        <a:buFont typeface="Lucida Grande"/>
                        <a:buChar char="-"/>
                      </a:pPr>
                      <a:r>
                        <a:rPr lang="en-US" sz="1300" dirty="0" smtClean="0">
                          <a:solidFill>
                            <a:schemeClr val="tx1"/>
                          </a:solidFill>
                        </a:rPr>
                        <a:t>High caseloads;</a:t>
                      </a:r>
                      <a:r>
                        <a:rPr lang="en-US" sz="1300" baseline="0" dirty="0" smtClean="0">
                          <a:solidFill>
                            <a:schemeClr val="tx1"/>
                          </a:solidFill>
                        </a:rPr>
                        <a:t> time spent per high risk case is insufficient.</a:t>
                      </a:r>
                      <a:endParaRPr lang="en-US" sz="1300" dirty="0" smtClean="0">
                        <a:solidFill>
                          <a:schemeClr val="tx1"/>
                        </a:solidFill>
                      </a:endParaRPr>
                    </a:p>
                    <a:p>
                      <a:pPr marL="285750" indent="-285750">
                        <a:spcAft>
                          <a:spcPts val="300"/>
                        </a:spcAft>
                        <a:buFont typeface="Lucida Grande"/>
                        <a:buChar char="-"/>
                      </a:pPr>
                      <a:r>
                        <a:rPr lang="en-US" sz="1300" dirty="0" smtClean="0">
                          <a:solidFill>
                            <a:schemeClr val="tx1"/>
                          </a:solidFill>
                        </a:rPr>
                        <a:t>Reactive</a:t>
                      </a:r>
                      <a:r>
                        <a:rPr lang="en-US" sz="1300" baseline="0" dirty="0" smtClean="0">
                          <a:solidFill>
                            <a:schemeClr val="tx1"/>
                          </a:solidFill>
                        </a:rPr>
                        <a:t>, compliance monitoring model of probation</a:t>
                      </a:r>
                    </a:p>
                    <a:p>
                      <a:pPr marL="285750" indent="-285750">
                        <a:spcAft>
                          <a:spcPts val="300"/>
                        </a:spcAft>
                        <a:buFont typeface="Lucida Grande"/>
                        <a:buChar char="-"/>
                      </a:pPr>
                      <a:r>
                        <a:rPr lang="en-US" sz="1300" baseline="0" dirty="0" smtClean="0">
                          <a:solidFill>
                            <a:schemeClr val="tx1"/>
                          </a:solidFill>
                        </a:rPr>
                        <a:t>Lack of engagement of offender</a:t>
                      </a:r>
                      <a:endParaRPr lang="en-US" sz="1300" dirty="0">
                        <a:solidFill>
                          <a:schemeClr val="tx1"/>
                        </a:solidFill>
                      </a:endParaRPr>
                    </a:p>
                  </a:txBody>
                  <a:tcPr>
                    <a:solidFill>
                      <a:schemeClr val="bg2"/>
                    </a:solidFill>
                  </a:tcPr>
                </a:tc>
                <a:tc>
                  <a:txBody>
                    <a:bodyPr/>
                    <a:lstStyle/>
                    <a:p>
                      <a:pPr marL="285750" indent="-285750">
                        <a:spcAft>
                          <a:spcPts val="300"/>
                        </a:spcAft>
                        <a:buFont typeface="Lucida Grande"/>
                        <a:buChar char="+"/>
                      </a:pPr>
                      <a:r>
                        <a:rPr lang="en-US" sz="1300" dirty="0" smtClean="0">
                          <a:solidFill>
                            <a:schemeClr val="tx1"/>
                          </a:solidFill>
                        </a:rPr>
                        <a:t>Officers work </a:t>
                      </a:r>
                      <a:r>
                        <a:rPr lang="en-US" sz="1300" baseline="0" dirty="0" smtClean="0">
                          <a:solidFill>
                            <a:schemeClr val="tx1"/>
                          </a:solidFill>
                        </a:rPr>
                        <a:t>proactively to change offender behavior</a:t>
                      </a:r>
                    </a:p>
                    <a:p>
                      <a:pPr marL="285750" indent="-285750">
                        <a:spcAft>
                          <a:spcPts val="300"/>
                        </a:spcAft>
                        <a:buFont typeface="Lucida Grande"/>
                        <a:buChar char="+"/>
                      </a:pPr>
                      <a:r>
                        <a:rPr lang="en-US" sz="1300" baseline="0" dirty="0" smtClean="0">
                          <a:solidFill>
                            <a:schemeClr val="tx1"/>
                          </a:solidFill>
                        </a:rPr>
                        <a:t>Low enough caseloads to ensure sufficient time is spent on each high risk case</a:t>
                      </a:r>
                    </a:p>
                    <a:p>
                      <a:pPr marL="285750" indent="-285750">
                        <a:spcAft>
                          <a:spcPts val="300"/>
                        </a:spcAft>
                        <a:buFont typeface="Lucida Grande"/>
                        <a:buChar char="+"/>
                      </a:pPr>
                      <a:r>
                        <a:rPr lang="en-US" sz="1300" baseline="0" dirty="0" smtClean="0">
                          <a:solidFill>
                            <a:schemeClr val="tx1"/>
                          </a:solidFill>
                        </a:rPr>
                        <a:t>Each interaction is a “teaching moment”</a:t>
                      </a:r>
                      <a:endParaRPr lang="en-US" sz="1300" dirty="0" smtClean="0">
                        <a:solidFill>
                          <a:schemeClr val="tx1"/>
                        </a:solidFill>
                      </a:endParaRPr>
                    </a:p>
                  </a:txBody>
                  <a:tcPr>
                    <a:solidFill>
                      <a:schemeClr val="bg2"/>
                    </a:solidFill>
                  </a:tcPr>
                </a:tc>
              </a:tr>
            </a:tbl>
          </a:graphicData>
        </a:graphic>
      </p:graphicFrame>
      <p:graphicFrame>
        <p:nvGraphicFramePr>
          <p:cNvPr id="173" name="Table 172"/>
          <p:cNvGraphicFramePr>
            <a:graphicFrameLocks noGrp="1"/>
          </p:cNvGraphicFramePr>
          <p:nvPr>
            <p:extLst>
              <p:ext uri="{D42A27DB-BD31-4B8C-83A1-F6EECF244321}">
                <p14:modId xmlns:p14="http://schemas.microsoft.com/office/powerpoint/2010/main" xmlns="" val="809177797"/>
              </p:ext>
            </p:extLst>
          </p:nvPr>
        </p:nvGraphicFramePr>
        <p:xfrm>
          <a:off x="6274876" y="1033784"/>
          <a:ext cx="2723397" cy="5358346"/>
        </p:xfrm>
        <a:graphic>
          <a:graphicData uri="http://schemas.openxmlformats.org/drawingml/2006/table">
            <a:tbl>
              <a:tblPr firstRow="1" bandRow="1">
                <a:tableStyleId>{5C22544A-7EE6-4342-B048-85BDC9FD1C3A}</a:tableStyleId>
              </a:tblPr>
              <a:tblGrid>
                <a:gridCol w="2723397"/>
              </a:tblGrid>
              <a:tr h="501297">
                <a:tc>
                  <a:txBody>
                    <a:bodyPr/>
                    <a:lstStyle/>
                    <a:p>
                      <a:pPr algn="ctr"/>
                      <a:r>
                        <a:rPr lang="en-US" sz="1400" b="1" dirty="0" smtClean="0"/>
                        <a:t>Arkansas</a:t>
                      </a:r>
                      <a:r>
                        <a:rPr lang="en-US" sz="1400" b="0" baseline="0" dirty="0" smtClean="0"/>
                        <a:t> is Roughly</a:t>
                      </a:r>
                    </a:p>
                    <a:p>
                      <a:pPr algn="ctr"/>
                      <a:r>
                        <a:rPr lang="en-US" sz="1400" b="0" baseline="0" dirty="0" smtClean="0"/>
                        <a:t>Half-Way There</a:t>
                      </a:r>
                      <a:endParaRPr lang="en-US" sz="1400" b="0" dirty="0"/>
                    </a:p>
                  </a:txBody>
                  <a:tcPr>
                    <a:solidFill>
                      <a:schemeClr val="accent2"/>
                    </a:solidFill>
                  </a:tcPr>
                </a:tc>
              </a:tr>
              <a:tr h="1293172">
                <a:tc>
                  <a:txBody>
                    <a:bodyPr/>
                    <a:lstStyle/>
                    <a:p>
                      <a:pPr marL="285750" indent="-285750">
                        <a:spcAft>
                          <a:spcPts val="300"/>
                        </a:spcAft>
                        <a:buFont typeface="Arial"/>
                        <a:buChar char="•"/>
                      </a:pPr>
                      <a:r>
                        <a:rPr lang="en-US" sz="1300" dirty="0" smtClean="0">
                          <a:solidFill>
                            <a:schemeClr val="tx1"/>
                          </a:solidFill>
                        </a:rPr>
                        <a:t>Risk &amp;</a:t>
                      </a:r>
                      <a:r>
                        <a:rPr lang="en-US" sz="1300" baseline="0" dirty="0" smtClean="0">
                          <a:solidFill>
                            <a:schemeClr val="tx1"/>
                          </a:solidFill>
                        </a:rPr>
                        <a:t> Needs assessment in place (ARORA)</a:t>
                      </a:r>
                      <a:endParaRPr lang="en-US" sz="1300" dirty="0" smtClean="0">
                        <a:solidFill>
                          <a:schemeClr val="tx1"/>
                        </a:solidFill>
                      </a:endParaRPr>
                    </a:p>
                    <a:p>
                      <a:pPr marL="285750" indent="-285750">
                        <a:spcAft>
                          <a:spcPts val="300"/>
                        </a:spcAft>
                        <a:buFont typeface="Arial"/>
                        <a:buChar char="•"/>
                      </a:pPr>
                      <a:r>
                        <a:rPr lang="en-US" sz="1300" dirty="0" smtClean="0">
                          <a:solidFill>
                            <a:schemeClr val="tx1"/>
                          </a:solidFill>
                        </a:rPr>
                        <a:t>Full validation in progress</a:t>
                      </a:r>
                    </a:p>
                    <a:p>
                      <a:pPr marL="285750" indent="-285750">
                        <a:spcAft>
                          <a:spcPts val="300"/>
                        </a:spcAft>
                        <a:buFont typeface="Arial"/>
                        <a:buChar char="•"/>
                      </a:pPr>
                      <a:r>
                        <a:rPr lang="en-US" sz="1300" dirty="0" smtClean="0">
                          <a:solidFill>
                            <a:schemeClr val="tx1"/>
                          </a:solidFill>
                        </a:rPr>
                        <a:t>Risk-based supervision</a:t>
                      </a:r>
                      <a:r>
                        <a:rPr lang="en-US" sz="1300" baseline="0" dirty="0" smtClean="0">
                          <a:solidFill>
                            <a:schemeClr val="tx1"/>
                          </a:solidFill>
                        </a:rPr>
                        <a:t> policies</a:t>
                      </a:r>
                      <a:endParaRPr lang="en-US" sz="1300" dirty="0">
                        <a:solidFill>
                          <a:schemeClr val="tx1"/>
                        </a:solidFill>
                      </a:endParaRPr>
                    </a:p>
                  </a:txBody>
                  <a:tcPr>
                    <a:solidFill>
                      <a:schemeClr val="bg1">
                        <a:lumMod val="95000"/>
                      </a:schemeClr>
                    </a:solidFill>
                  </a:tcPr>
                </a:tc>
              </a:tr>
              <a:tr h="1773507">
                <a:tc>
                  <a:txBody>
                    <a:bodyPr/>
                    <a:lstStyle/>
                    <a:p>
                      <a:pPr marL="285750" indent="-285750">
                        <a:spcAft>
                          <a:spcPts val="300"/>
                        </a:spcAft>
                        <a:buFont typeface="Arial"/>
                        <a:buChar char="•"/>
                      </a:pPr>
                      <a:r>
                        <a:rPr lang="en-US" sz="1300" dirty="0" smtClean="0">
                          <a:solidFill>
                            <a:schemeClr val="tx1"/>
                          </a:solidFill>
                        </a:rPr>
                        <a:t>SUD treatment in field offices and centers</a:t>
                      </a:r>
                      <a:r>
                        <a:rPr lang="en-US" sz="1300" baseline="0" dirty="0" smtClean="0">
                          <a:solidFill>
                            <a:schemeClr val="tx1"/>
                          </a:solidFill>
                        </a:rPr>
                        <a:t> in community</a:t>
                      </a:r>
                    </a:p>
                    <a:p>
                      <a:pPr marL="285750" indent="-285750">
                        <a:spcAft>
                          <a:spcPts val="300"/>
                        </a:spcAft>
                        <a:buFont typeface="Arial"/>
                        <a:buChar char="•"/>
                      </a:pPr>
                      <a:r>
                        <a:rPr lang="en-US" sz="1300" baseline="0" dirty="0" smtClean="0">
                          <a:solidFill>
                            <a:schemeClr val="tx1"/>
                          </a:solidFill>
                        </a:rPr>
                        <a:t>Inconsistent incorporation of programs that address criminal thinking </a:t>
                      </a:r>
                    </a:p>
                    <a:p>
                      <a:pPr marL="285750" indent="-285750">
                        <a:spcAft>
                          <a:spcPts val="300"/>
                        </a:spcAft>
                        <a:buFont typeface="Arial"/>
                        <a:buChar char="•"/>
                      </a:pPr>
                      <a:r>
                        <a:rPr lang="en-US" sz="1300" baseline="0" dirty="0" smtClean="0">
                          <a:solidFill>
                            <a:schemeClr val="tx1"/>
                          </a:solidFill>
                        </a:rPr>
                        <a:t>Community-based providers require self-pay</a:t>
                      </a:r>
                      <a:endParaRPr lang="en-US" sz="1300" dirty="0" smtClean="0">
                        <a:solidFill>
                          <a:schemeClr val="tx1"/>
                        </a:solidFill>
                      </a:endParaRPr>
                    </a:p>
                  </a:txBody>
                  <a:tcPr>
                    <a:solidFill>
                      <a:schemeClr val="bg1">
                        <a:lumMod val="95000"/>
                      </a:schemeClr>
                    </a:solidFill>
                  </a:tcPr>
                </a:tc>
              </a:tr>
              <a:tr h="1773507">
                <a:tc>
                  <a:txBody>
                    <a:bodyPr/>
                    <a:lstStyle/>
                    <a:p>
                      <a:pPr marL="285750" indent="-285750">
                        <a:spcAft>
                          <a:spcPts val="300"/>
                        </a:spcAft>
                        <a:buFont typeface="Arial"/>
                        <a:buChar char="•"/>
                      </a:pPr>
                      <a:r>
                        <a:rPr lang="en-US" sz="1300" dirty="0" smtClean="0">
                          <a:solidFill>
                            <a:schemeClr val="tx1"/>
                          </a:solidFill>
                        </a:rPr>
                        <a:t>Motivated workforce</a:t>
                      </a:r>
                    </a:p>
                    <a:p>
                      <a:pPr marL="285750" indent="-285750">
                        <a:spcAft>
                          <a:spcPts val="300"/>
                        </a:spcAft>
                        <a:buFont typeface="Arial"/>
                        <a:buChar char="•"/>
                      </a:pPr>
                      <a:r>
                        <a:rPr lang="en-US" sz="1300" dirty="0" smtClean="0">
                          <a:solidFill>
                            <a:schemeClr val="tx1"/>
                          </a:solidFill>
                        </a:rPr>
                        <a:t>High</a:t>
                      </a:r>
                      <a:r>
                        <a:rPr lang="en-US" sz="1300" baseline="0" dirty="0" smtClean="0">
                          <a:solidFill>
                            <a:schemeClr val="tx1"/>
                          </a:solidFill>
                        </a:rPr>
                        <a:t> caseloads and time pressures make case planning difficult</a:t>
                      </a:r>
                      <a:endParaRPr lang="en-US" sz="1300" dirty="0">
                        <a:solidFill>
                          <a:schemeClr val="tx1"/>
                        </a:solidFill>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xmlns="" val="46665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 calcmode="lin" valueType="num">
                                      <p:cBhvr additive="base">
                                        <p:cTn id="7" dur="500" fill="hold"/>
                                        <p:tgtEl>
                                          <p:spTgt spid="173"/>
                                        </p:tgtEl>
                                        <p:attrNameLst>
                                          <p:attrName>ppt_x</p:attrName>
                                        </p:attrNameLst>
                                      </p:cBhvr>
                                      <p:tavLst>
                                        <p:tav tm="0">
                                          <p:val>
                                            <p:strVal val="1+#ppt_w/2"/>
                                          </p:val>
                                        </p:tav>
                                        <p:tav tm="100000">
                                          <p:val>
                                            <p:strVal val="#ppt_x"/>
                                          </p:val>
                                        </p:tav>
                                      </p:tavLst>
                                    </p:anim>
                                    <p:anim calcmode="lin" valueType="num">
                                      <p:cBhvr additive="base">
                                        <p:cTn id="8" dur="500" fill="hold"/>
                                        <p:tgtEl>
                                          <p:spTgt spid="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Observations from the field</a:t>
            </a:r>
            <a:endParaRPr lang="en-US" dirty="0"/>
          </a:p>
        </p:txBody>
      </p:sp>
      <p:sp>
        <p:nvSpPr>
          <p:cNvPr id="4" name="Slide Number Placeholder 3"/>
          <p:cNvSpPr>
            <a:spLocks noGrp="1"/>
          </p:cNvSpPr>
          <p:nvPr>
            <p:ph type="sldNum" sz="quarter" idx="12"/>
          </p:nvPr>
        </p:nvSpPr>
        <p:spPr/>
        <p:txBody>
          <a:bodyPr/>
          <a:lstStyle/>
          <a:p>
            <a:r>
              <a:rPr lang="en-US" smtClean="0">
                <a:solidFill>
                  <a:prstClr val="black">
                    <a:lumMod val="65000"/>
                    <a:lumOff val="35000"/>
                  </a:prstClr>
                </a:solidFill>
                <a:latin typeface="Arial"/>
              </a:rPr>
              <a:t>  Council of State Governments Justice Center | </a:t>
            </a:r>
            <a:fld id="{054FADC0-F0D0-6246-B4F3-F9D77D690E2E}" type="slidenum">
              <a:rPr lang="en-US" smtClean="0">
                <a:solidFill>
                  <a:prstClr val="black">
                    <a:lumMod val="65000"/>
                    <a:lumOff val="35000"/>
                  </a:prstClr>
                </a:solidFill>
                <a:latin typeface="Arial"/>
              </a:rPr>
              <a:pPr/>
              <a:t>38</a:t>
            </a:fld>
            <a:endParaRPr lang="en-US" dirty="0">
              <a:solidFill>
                <a:prstClr val="black">
                  <a:lumMod val="65000"/>
                  <a:lumOff val="35000"/>
                </a:prstClr>
              </a:solidFill>
              <a:latin typeface="Arial"/>
            </a:endParaRPr>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PowerPoint Toolkit: </a:t>
            </a:r>
            <a:r>
              <a:rPr lang="en-US" sz="1000" dirty="0">
                <a:solidFill>
                  <a:prstClr val="black">
                    <a:lumMod val="75000"/>
                    <a:lumOff val="25000"/>
                  </a:prstClr>
                </a:solidFill>
                <a:latin typeface="Aria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1F497D">
                    <a:lumMod val="60000"/>
                    <a:lumOff val="40000"/>
                  </a:srgbClr>
                </a:solidFill>
                <a:latin typeface="Arial"/>
              </a:rPr>
              <a:t>Suggested Colors: </a:t>
            </a:r>
            <a:r>
              <a:rPr lang="en-US" sz="1000" dirty="0">
                <a:solidFill>
                  <a:prstClr val="black"/>
                </a:solidFill>
                <a:latin typeface="Arial"/>
              </a:rPr>
              <a:t>These suggested colors and their tones/hues are complimentary to the Justice Center colors of blue and gold that are also good contrast to cater to an individual’s ability to process different colors.</a:t>
            </a:r>
          </a:p>
          <a:p>
            <a:endParaRPr lang="en-US" sz="1000" b="1" dirty="0">
              <a:solidFill>
                <a:srgbClr val="1F497D">
                  <a:lumMod val="60000"/>
                  <a:lumOff val="40000"/>
                </a:srgbClr>
              </a:solidFill>
              <a:latin typeface="Arial"/>
            </a:endParaRPr>
          </a:p>
          <a:p>
            <a:endParaRPr lang="en-US" sz="1000" b="1" dirty="0">
              <a:solidFill>
                <a:prstClr val="black"/>
              </a:solidFill>
              <a:latin typeface="Aria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black"/>
                </a:solidFill>
                <a:latin typeface="Aria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87719794"/>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a:solidFill>
                  <a:prstClr val="black"/>
                </a:solidFill>
                <a:latin typeface="Arial"/>
              </a:rPr>
              <a:t>Square/Rectangle</a:t>
            </a:r>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EEECE1">
                  <a:lumMod val="50000"/>
                </a:srgbClr>
              </a:solidFill>
              <a:latin typeface="Arial"/>
            </a:endParaRPr>
          </a:p>
          <a:p>
            <a:endParaRPr lang="en-US" sz="1200" dirty="0">
              <a:solidFill>
                <a:srgbClr val="EEECE1">
                  <a:lumMod val="50000"/>
                </a:srgbClr>
              </a:solidFill>
              <a:latin typeface="Aria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a:solidFill>
                  <a:prstClr val="black"/>
                </a:solidFill>
                <a:latin typeface="Arial"/>
              </a:rPr>
              <a:t>Circles/Ovals</a:t>
            </a:r>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a:solidFill>
                  <a:prstClr val="black"/>
                </a:solidFill>
                <a:latin typeface="Arial"/>
              </a:rPr>
              <a:t>Arrows</a:t>
            </a:r>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1F497D">
                    <a:lumMod val="60000"/>
                    <a:lumOff val="40000"/>
                  </a:srgbClr>
                </a:solidFill>
                <a:latin typeface="Arial"/>
              </a:rPr>
              <a:t>Text  (Font Arial)</a:t>
            </a:r>
          </a:p>
          <a:p>
            <a:endParaRPr lang="en-US" sz="1000" b="1" dirty="0">
              <a:solidFill>
                <a:srgbClr val="1F497D">
                  <a:lumMod val="60000"/>
                  <a:lumOff val="40000"/>
                </a:srgbClr>
              </a:solidFill>
              <a:latin typeface="Arial"/>
            </a:endParaRPr>
          </a:p>
          <a:p>
            <a:r>
              <a:rPr lang="en-US" sz="2200" dirty="0">
                <a:solidFill>
                  <a:srgbClr val="1F497D">
                    <a:lumMod val="75000"/>
                  </a:srgbClr>
                </a:solidFill>
                <a:latin typeface="Arial"/>
              </a:rPr>
              <a:t>Slide Header/Title with </a:t>
            </a:r>
            <a:r>
              <a:rPr lang="en-US" sz="2200" dirty="0">
                <a:solidFill>
                  <a:srgbClr val="1F497D">
                    <a:lumMod val="60000"/>
                    <a:lumOff val="40000"/>
                  </a:srgbClr>
                </a:solidFill>
                <a:latin typeface="Arial"/>
              </a:rPr>
              <a:t>Key Word Highlight (22pt)</a:t>
            </a:r>
          </a:p>
          <a:p>
            <a:endParaRPr lang="en-US" sz="2200" dirty="0">
              <a:solidFill>
                <a:srgbClr val="1F497D">
                  <a:lumMod val="60000"/>
                  <a:lumOff val="40000"/>
                </a:srgbClr>
              </a:solidFill>
              <a:latin typeface="Arial"/>
            </a:endParaRPr>
          </a:p>
          <a:p>
            <a:r>
              <a:rPr lang="en-US" sz="1500" dirty="0" err="1">
                <a:solidFill>
                  <a:prstClr val="black"/>
                </a:solidFill>
                <a:latin typeface="Arial"/>
              </a:rPr>
              <a:t>Subheaders</a:t>
            </a:r>
            <a:r>
              <a:rPr lang="en-US" sz="1500" dirty="0">
                <a:solidFill>
                  <a:prstClr val="black"/>
                </a:solidFill>
                <a:latin typeface="Arial"/>
              </a:rPr>
              <a:t>/Text Callouts are flexible by size and color.</a:t>
            </a:r>
          </a:p>
          <a:p>
            <a:r>
              <a:rPr lang="en-US" sz="1500" b="1" dirty="0" err="1">
                <a:solidFill>
                  <a:srgbClr val="EEECE1">
                    <a:lumMod val="50000"/>
                  </a:srgbClr>
                </a:solidFill>
                <a:latin typeface="Arial"/>
              </a:rPr>
              <a:t>Subheader</a:t>
            </a:r>
            <a:r>
              <a:rPr lang="en-US" sz="1500" b="1" dirty="0">
                <a:solidFill>
                  <a:srgbClr val="EEECE1">
                    <a:lumMod val="50000"/>
                  </a:srgbClr>
                </a:solidFill>
                <a:latin typeface="Arial"/>
              </a:rPr>
              <a:t> Gold</a:t>
            </a:r>
          </a:p>
          <a:p>
            <a:r>
              <a:rPr lang="en-US" sz="1500" b="1" dirty="0" err="1">
                <a:solidFill>
                  <a:srgbClr val="1F497D">
                    <a:lumMod val="60000"/>
                    <a:lumOff val="40000"/>
                  </a:srgbClr>
                </a:solidFill>
                <a:latin typeface="Arial"/>
              </a:rPr>
              <a:t>Subheader</a:t>
            </a:r>
            <a:r>
              <a:rPr lang="en-US" sz="1500" b="1" dirty="0">
                <a:solidFill>
                  <a:srgbClr val="1F497D">
                    <a:lumMod val="60000"/>
                    <a:lumOff val="40000"/>
                  </a:srgbClr>
                </a:solidFill>
                <a:latin typeface="Arial"/>
              </a:rPr>
              <a:t> Azul</a:t>
            </a:r>
          </a:p>
          <a:p>
            <a:r>
              <a:rPr lang="en-US" sz="1500" b="1" dirty="0" err="1">
                <a:solidFill>
                  <a:srgbClr val="4F81BD">
                    <a:lumMod val="75000"/>
                  </a:srgbClr>
                </a:solidFill>
                <a:latin typeface="Arial"/>
              </a:rPr>
              <a:t>Subheader</a:t>
            </a:r>
            <a:r>
              <a:rPr lang="en-US" sz="1500" b="1" dirty="0">
                <a:solidFill>
                  <a:srgbClr val="4F81BD">
                    <a:lumMod val="75000"/>
                  </a:srgbClr>
                </a:solidFill>
                <a:latin typeface="Arial"/>
              </a:rPr>
              <a:t> Slate</a:t>
            </a:r>
          </a:p>
          <a:p>
            <a:r>
              <a:rPr lang="en-US" sz="1500" b="1" dirty="0" err="1">
                <a:solidFill>
                  <a:srgbClr val="C0504D">
                    <a:lumMod val="75000"/>
                  </a:srgbClr>
                </a:solidFill>
                <a:latin typeface="Arial"/>
              </a:rPr>
              <a:t>Subheader</a:t>
            </a:r>
            <a:r>
              <a:rPr lang="en-US" sz="1500" b="1" dirty="0">
                <a:solidFill>
                  <a:srgbClr val="C0504D">
                    <a:lumMod val="75000"/>
                  </a:srgbClr>
                </a:solidFill>
                <a:latin typeface="Arial"/>
              </a:rPr>
              <a:t> Rose</a:t>
            </a:r>
          </a:p>
          <a:p>
            <a:endParaRPr lang="en-US" sz="1600" b="1" dirty="0">
              <a:solidFill>
                <a:srgbClr val="C0504D">
                  <a:lumMod val="75000"/>
                </a:srgbClr>
              </a:solidFill>
              <a:latin typeface="Arial"/>
            </a:endParaRPr>
          </a:p>
          <a:p>
            <a:r>
              <a:rPr lang="en-US" sz="1200" dirty="0">
                <a:solidFill>
                  <a:prstClr val="black"/>
                </a:solidFill>
                <a:latin typeface="Arial"/>
              </a:rPr>
              <a:t>Body Text is a flexible by size but should be smaller than the </a:t>
            </a:r>
            <a:r>
              <a:rPr lang="en-US" sz="1200" dirty="0" err="1">
                <a:solidFill>
                  <a:prstClr val="black"/>
                </a:solidFill>
                <a:latin typeface="Arial"/>
              </a:rPr>
              <a:t>subheader</a:t>
            </a:r>
            <a:r>
              <a:rPr lang="en-US" sz="1200" dirty="0">
                <a:solidFill>
                  <a:prstClr val="black"/>
                </a:solidFill>
                <a:latin typeface="Arial"/>
              </a:rPr>
              <a:t>.</a:t>
            </a:r>
          </a:p>
          <a:p>
            <a:r>
              <a:rPr lang="en-US" sz="1200" dirty="0">
                <a:solidFill>
                  <a:prstClr val="black"/>
                </a:solidFill>
                <a:latin typeface="Arial"/>
              </a:rPr>
              <a:t>Body Text Black</a:t>
            </a:r>
          </a:p>
          <a:p>
            <a:r>
              <a:rPr lang="en-US" sz="1200" dirty="0">
                <a:solidFill>
                  <a:prstClr val="black">
                    <a:lumMod val="65000"/>
                    <a:lumOff val="35000"/>
                  </a:prstClr>
                </a:solidFill>
                <a:latin typeface="Arial"/>
              </a:rPr>
              <a:t>Body Text Charcoal</a:t>
            </a:r>
          </a:p>
          <a:p>
            <a:endParaRPr lang="en-US" sz="1400" dirty="0">
              <a:solidFill>
                <a:prstClr val="black">
                  <a:lumMod val="65000"/>
                  <a:lumOff val="35000"/>
                </a:prstClr>
              </a:solidFill>
              <a:latin typeface="Arial"/>
            </a:endParaRPr>
          </a:p>
          <a:p>
            <a:r>
              <a:rPr lang="en-US" sz="800" i="1" dirty="0">
                <a:solidFill>
                  <a:prstClr val="black">
                    <a:lumMod val="65000"/>
                    <a:lumOff val="35000"/>
                  </a:prstClr>
                </a:solidFill>
                <a:latin typeface="Arial"/>
              </a:rPr>
              <a:t>Source Text’s size is 8pt with a Light Charcoal color and italicized.</a:t>
            </a:r>
          </a:p>
          <a:p>
            <a:endParaRPr lang="en-US" sz="1600" b="1" dirty="0">
              <a:solidFill>
                <a:srgbClr val="C0504D">
                  <a:lumMod val="75000"/>
                </a:srgbClr>
              </a:solidFill>
              <a:latin typeface="Arial"/>
            </a:endParaRPr>
          </a:p>
          <a:p>
            <a:endParaRPr lang="en-US" sz="1000" b="1" dirty="0">
              <a:solidFill>
                <a:srgbClr val="C0504D">
                  <a:lumMod val="75000"/>
                </a:srgbClr>
              </a:solidFill>
              <a:latin typeface="Aria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nvGrpSpPr>
          <p:cNvPr id="7" name="Group 6"/>
          <p:cNvGrpSpPr/>
          <p:nvPr/>
        </p:nvGrpSpPr>
        <p:grpSpPr>
          <a:xfrm>
            <a:off x="317511" y="1358958"/>
            <a:ext cx="3253794" cy="2193138"/>
            <a:chOff x="1440132" y="1935133"/>
            <a:chExt cx="3157407" cy="1873051"/>
          </a:xfrm>
          <a:solidFill>
            <a:schemeClr val="accent5">
              <a:lumMod val="20000"/>
              <a:lumOff val="80000"/>
            </a:schemeClr>
          </a:solidFill>
        </p:grpSpPr>
        <p:sp>
          <p:nvSpPr>
            <p:cNvPr id="3" name="Oval Callout 2"/>
            <p:cNvSpPr/>
            <p:nvPr/>
          </p:nvSpPr>
          <p:spPr>
            <a:xfrm>
              <a:off x="1440132" y="1935133"/>
              <a:ext cx="3157407" cy="1873051"/>
            </a:xfrm>
            <a:prstGeom prst="wedgeEllipseCallout">
              <a:avLst/>
            </a:prstGeom>
            <a:grpFill/>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6" name="TextBox 5"/>
            <p:cNvSpPr txBox="1"/>
            <p:nvPr/>
          </p:nvSpPr>
          <p:spPr>
            <a:xfrm>
              <a:off x="2056339" y="2182470"/>
              <a:ext cx="1986239" cy="1261713"/>
            </a:xfrm>
            <a:prstGeom prst="rect">
              <a:avLst/>
            </a:prstGeom>
            <a:grpFill/>
          </p:spPr>
          <p:txBody>
            <a:bodyPr wrap="square" rtlCol="0">
              <a:spAutoFit/>
            </a:bodyPr>
            <a:lstStyle/>
            <a:p>
              <a:pPr algn="ctr"/>
              <a:r>
                <a:rPr lang="en-US" dirty="0">
                  <a:solidFill>
                    <a:prstClr val="black"/>
                  </a:solidFill>
                  <a:latin typeface="Arial"/>
                </a:rPr>
                <a:t>“I’ve been a PO less than 6 months and I now supervise 150 sex offenders.”</a:t>
              </a:r>
            </a:p>
          </p:txBody>
        </p:sp>
      </p:grpSp>
      <p:grpSp>
        <p:nvGrpSpPr>
          <p:cNvPr id="179" name="Group 178"/>
          <p:cNvGrpSpPr/>
          <p:nvPr/>
        </p:nvGrpSpPr>
        <p:grpSpPr>
          <a:xfrm>
            <a:off x="4921403" y="2889138"/>
            <a:ext cx="3905820" cy="2761939"/>
            <a:chOff x="1622250" y="2259307"/>
            <a:chExt cx="3027683" cy="1625437"/>
          </a:xfrm>
          <a:solidFill>
            <a:schemeClr val="accent6">
              <a:lumMod val="20000"/>
              <a:lumOff val="80000"/>
            </a:schemeClr>
          </a:solidFill>
        </p:grpSpPr>
        <p:sp>
          <p:nvSpPr>
            <p:cNvPr id="180" name="Oval Callout 179"/>
            <p:cNvSpPr/>
            <p:nvPr/>
          </p:nvSpPr>
          <p:spPr>
            <a:xfrm>
              <a:off x="1622250" y="2259307"/>
              <a:ext cx="3027683" cy="1625437"/>
            </a:xfrm>
            <a:prstGeom prst="wedgeEllipseCallout">
              <a:avLst>
                <a:gd name="adj1" fmla="val 30555"/>
                <a:gd name="adj2" fmla="val 75639"/>
              </a:avLst>
            </a:prstGeom>
            <a:grpFill/>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81" name="TextBox 180"/>
            <p:cNvSpPr txBox="1"/>
            <p:nvPr/>
          </p:nvSpPr>
          <p:spPr>
            <a:xfrm>
              <a:off x="2157979" y="2508184"/>
              <a:ext cx="1846407" cy="1195461"/>
            </a:xfrm>
            <a:prstGeom prst="rect">
              <a:avLst/>
            </a:prstGeom>
            <a:grpFill/>
          </p:spPr>
          <p:txBody>
            <a:bodyPr wrap="square" rtlCol="0">
              <a:spAutoFit/>
            </a:bodyPr>
            <a:lstStyle/>
            <a:p>
              <a:pPr algn="ctr"/>
              <a:r>
                <a:rPr lang="en-US" dirty="0">
                  <a:solidFill>
                    <a:prstClr val="black"/>
                  </a:solidFill>
                  <a:latin typeface="Arial"/>
                </a:rPr>
                <a:t>“I spend about 75% of my time doing paperwork. That means I have less than a week each month to </a:t>
              </a:r>
              <a:r>
                <a:rPr lang="en-US" i="1" dirty="0">
                  <a:solidFill>
                    <a:prstClr val="black"/>
                  </a:solidFill>
                  <a:latin typeface="Arial"/>
                </a:rPr>
                <a:t>actually </a:t>
              </a:r>
              <a:r>
                <a:rPr lang="en-US" dirty="0">
                  <a:solidFill>
                    <a:prstClr val="black"/>
                  </a:solidFill>
                  <a:latin typeface="Arial"/>
                </a:rPr>
                <a:t>supervise my cases.”</a:t>
              </a:r>
            </a:p>
          </p:txBody>
        </p:sp>
      </p:grpSp>
      <p:sp>
        <p:nvSpPr>
          <p:cNvPr id="182" name="Oval Callout 181"/>
          <p:cNvSpPr/>
          <p:nvPr/>
        </p:nvSpPr>
        <p:spPr>
          <a:xfrm>
            <a:off x="5148195" y="579468"/>
            <a:ext cx="3538606" cy="2140290"/>
          </a:xfrm>
          <a:prstGeom prst="wedgeEllipseCallout">
            <a:avLst>
              <a:gd name="adj1" fmla="val 53930"/>
              <a:gd name="adj2" fmla="val -41541"/>
            </a:avLst>
          </a:prstGeom>
          <a:solidFill>
            <a:schemeClr val="accent4">
              <a:lumMod val="20000"/>
              <a:lumOff val="80000"/>
            </a:schemeClr>
          </a:solidFill>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83" name="TextBox 182"/>
          <p:cNvSpPr txBox="1"/>
          <p:nvPr/>
        </p:nvSpPr>
        <p:spPr>
          <a:xfrm>
            <a:off x="5953310" y="744071"/>
            <a:ext cx="1898704" cy="1815882"/>
          </a:xfrm>
          <a:prstGeom prst="rect">
            <a:avLst/>
          </a:prstGeom>
          <a:noFill/>
        </p:spPr>
        <p:txBody>
          <a:bodyPr wrap="square" rtlCol="0">
            <a:spAutoFit/>
          </a:bodyPr>
          <a:lstStyle/>
          <a:p>
            <a:pPr algn="ctr"/>
            <a:r>
              <a:rPr lang="en-US" sz="1600" u="sng" dirty="0">
                <a:solidFill>
                  <a:prstClr val="black"/>
                </a:solidFill>
                <a:latin typeface="Arial"/>
              </a:rPr>
              <a:t>Observation: </a:t>
            </a:r>
            <a:r>
              <a:rPr lang="en-US" sz="1600" dirty="0">
                <a:solidFill>
                  <a:prstClr val="black"/>
                </a:solidFill>
                <a:latin typeface="Arial"/>
              </a:rPr>
              <a:t>Substance use treatment groups were as large as 35 participants to 1 facilitator. Ideal is about 10:1.</a:t>
            </a:r>
          </a:p>
        </p:txBody>
      </p:sp>
      <p:sp>
        <p:nvSpPr>
          <p:cNvPr id="184" name="Oval Callout 183"/>
          <p:cNvSpPr/>
          <p:nvPr/>
        </p:nvSpPr>
        <p:spPr>
          <a:xfrm>
            <a:off x="643770" y="4084383"/>
            <a:ext cx="3538606" cy="2140290"/>
          </a:xfrm>
          <a:prstGeom prst="wedgeEllipseCallout">
            <a:avLst>
              <a:gd name="adj1" fmla="val -48113"/>
              <a:gd name="adj2" fmla="val 56782"/>
            </a:avLst>
          </a:prstGeom>
          <a:solidFill>
            <a:schemeClr val="accent4">
              <a:lumMod val="20000"/>
              <a:lumOff val="80000"/>
            </a:schemeClr>
          </a:solidFill>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u="sng" dirty="0" smtClean="0">
                <a:solidFill>
                  <a:prstClr val="black"/>
                </a:solidFill>
                <a:latin typeface="Arial"/>
              </a:rPr>
              <a:t>Observation: </a:t>
            </a:r>
          </a:p>
          <a:p>
            <a:pPr algn="ctr"/>
            <a:r>
              <a:rPr lang="en-US" dirty="0" smtClean="0">
                <a:solidFill>
                  <a:prstClr val="black"/>
                </a:solidFill>
                <a:latin typeface="Arial"/>
              </a:rPr>
              <a:t>Missed opportunities to engage with offenders around behavior change.</a:t>
            </a:r>
            <a:endParaRPr lang="en-US" dirty="0">
              <a:solidFill>
                <a:prstClr val="black"/>
              </a:solidFill>
              <a:latin typeface="Arial"/>
            </a:endParaRPr>
          </a:p>
        </p:txBody>
      </p:sp>
    </p:spTree>
    <p:extLst>
      <p:ext uri="{BB962C8B-B14F-4D97-AF65-F5344CB8AC3E}">
        <p14:creationId xmlns:p14="http://schemas.microsoft.com/office/powerpoint/2010/main" xmlns="" val="3765109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Maximizing </a:t>
            </a:r>
            <a:r>
              <a:rPr lang="en-US" dirty="0" smtClean="0"/>
              <a:t>supervision outcomes</a:t>
            </a:r>
            <a:endParaRPr lang="en-US"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39</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181860453"/>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3" name="TextBox 2"/>
          <p:cNvSpPr txBox="1"/>
          <p:nvPr/>
        </p:nvSpPr>
        <p:spPr>
          <a:xfrm>
            <a:off x="585216" y="1119034"/>
            <a:ext cx="4072128" cy="2308324"/>
          </a:xfrm>
          <a:prstGeom prst="rect">
            <a:avLst/>
          </a:prstGeom>
          <a:solidFill>
            <a:schemeClr val="bg2">
              <a:lumMod val="90000"/>
            </a:schemeClr>
          </a:solidFill>
        </p:spPr>
        <p:txBody>
          <a:bodyPr wrap="square" rtlCol="0">
            <a:spAutoFit/>
          </a:bodyPr>
          <a:lstStyle/>
          <a:p>
            <a:pPr algn="ctr"/>
            <a:r>
              <a:rPr lang="en-US" sz="2400" dirty="0" smtClean="0"/>
              <a:t>Reducing </a:t>
            </a:r>
            <a:r>
              <a:rPr lang="en-US" sz="2400" dirty="0"/>
              <a:t>recidivism for </a:t>
            </a:r>
            <a:r>
              <a:rPr lang="en-US" sz="2400" dirty="0" smtClean="0"/>
              <a:t>individuals under </a:t>
            </a:r>
            <a:r>
              <a:rPr lang="en-US" sz="2400" dirty="0"/>
              <a:t>community supervision involves a shift  from </a:t>
            </a:r>
            <a:r>
              <a:rPr lang="en-US" sz="2400" dirty="0" smtClean="0"/>
              <a:t>focusing mostly on compliance </a:t>
            </a:r>
            <a:r>
              <a:rPr lang="en-US" sz="2400" dirty="0"/>
              <a:t>monitoring to a focus on behavior change.</a:t>
            </a:r>
          </a:p>
        </p:txBody>
      </p:sp>
      <p:sp>
        <p:nvSpPr>
          <p:cNvPr id="5" name="TextBox 4"/>
          <p:cNvSpPr txBox="1"/>
          <p:nvPr/>
        </p:nvSpPr>
        <p:spPr>
          <a:xfrm>
            <a:off x="5090161" y="1303700"/>
            <a:ext cx="3499104" cy="1938992"/>
          </a:xfrm>
          <a:prstGeom prst="rect">
            <a:avLst/>
          </a:prstGeom>
          <a:noFill/>
          <a:ln>
            <a:solidFill>
              <a:schemeClr val="accent1"/>
            </a:solidFill>
          </a:ln>
        </p:spPr>
        <p:txBody>
          <a:bodyPr wrap="square" rtlCol="0">
            <a:spAutoFit/>
          </a:bodyPr>
          <a:lstStyle/>
          <a:p>
            <a:pPr algn="ctr"/>
            <a:r>
              <a:rPr lang="en-US" sz="2400" dirty="0" smtClean="0"/>
              <a:t>Supervision </a:t>
            </a:r>
            <a:r>
              <a:rPr lang="en-US" sz="2400" dirty="0"/>
              <a:t>as a “Behavioral Intervention” </a:t>
            </a:r>
            <a:r>
              <a:rPr lang="en-US" sz="2400" dirty="0" smtClean="0"/>
              <a:t>for </a:t>
            </a:r>
            <a:r>
              <a:rPr lang="en-US" sz="2400" dirty="0"/>
              <a:t>a justice involved population</a:t>
            </a:r>
          </a:p>
        </p:txBody>
      </p:sp>
      <p:sp>
        <p:nvSpPr>
          <p:cNvPr id="7" name="TextBox 6"/>
          <p:cNvSpPr txBox="1"/>
          <p:nvPr/>
        </p:nvSpPr>
        <p:spPr>
          <a:xfrm>
            <a:off x="475488" y="3938079"/>
            <a:ext cx="8211313" cy="2062103"/>
          </a:xfrm>
          <a:prstGeom prst="rect">
            <a:avLst/>
          </a:prstGeom>
          <a:noFill/>
        </p:spPr>
        <p:txBody>
          <a:bodyPr wrap="square" rtlCol="0">
            <a:spAutoFit/>
          </a:bodyPr>
          <a:lstStyle/>
          <a:p>
            <a:pPr>
              <a:spcAft>
                <a:spcPts val="1200"/>
              </a:spcAft>
            </a:pPr>
            <a:r>
              <a:rPr lang="en-US" u="sng" dirty="0"/>
              <a:t>Achieving  the full potential of supervision involves:</a:t>
            </a:r>
          </a:p>
          <a:p>
            <a:pPr marL="342900" indent="-342900">
              <a:spcAft>
                <a:spcPts val="600"/>
              </a:spcAft>
              <a:buFont typeface="+mj-lt"/>
              <a:buAutoNum type="arabicPeriod"/>
            </a:pPr>
            <a:r>
              <a:rPr lang="en-US" dirty="0" smtClean="0"/>
              <a:t>Properly </a:t>
            </a:r>
            <a:r>
              <a:rPr lang="en-US" dirty="0"/>
              <a:t>resourcing the supervision entity so that caseloads are at manageable and productive </a:t>
            </a:r>
            <a:r>
              <a:rPr lang="en-US" dirty="0" smtClean="0"/>
              <a:t>levels</a:t>
            </a:r>
            <a:endParaRPr lang="en-US" dirty="0"/>
          </a:p>
          <a:p>
            <a:pPr marL="342900" indent="-342900">
              <a:spcAft>
                <a:spcPts val="600"/>
              </a:spcAft>
              <a:buFont typeface="+mj-lt"/>
              <a:buAutoNum type="arabicPeriod"/>
            </a:pPr>
            <a:r>
              <a:rPr lang="en-US" dirty="0" smtClean="0"/>
              <a:t>Training </a:t>
            </a:r>
            <a:r>
              <a:rPr lang="en-US" dirty="0"/>
              <a:t>officers to task and incorporating an effective </a:t>
            </a:r>
            <a:r>
              <a:rPr lang="en-US" dirty="0" smtClean="0"/>
              <a:t>quality assurance </a:t>
            </a:r>
            <a:r>
              <a:rPr lang="en-US" dirty="0"/>
              <a:t>component</a:t>
            </a:r>
          </a:p>
          <a:p>
            <a:pPr marL="342900" indent="-342900">
              <a:spcAft>
                <a:spcPts val="600"/>
              </a:spcAft>
              <a:buFont typeface="+mj-lt"/>
              <a:buAutoNum type="arabicPeriod"/>
            </a:pPr>
            <a:r>
              <a:rPr lang="en-US" dirty="0" smtClean="0"/>
              <a:t>Providing </a:t>
            </a:r>
            <a:r>
              <a:rPr lang="en-US" dirty="0"/>
              <a:t>effective treatment that is based on the needs </a:t>
            </a:r>
            <a:r>
              <a:rPr lang="en-US" dirty="0" smtClean="0"/>
              <a:t>of population</a:t>
            </a:r>
            <a:endParaRPr lang="en-US" dirty="0"/>
          </a:p>
        </p:txBody>
      </p:sp>
    </p:spTree>
    <p:extLst>
      <p:ext uri="{BB962C8B-B14F-4D97-AF65-F5344CB8AC3E}">
        <p14:creationId xmlns:p14="http://schemas.microsoft.com/office/powerpoint/2010/main" xmlns="" val="933006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066" y="467406"/>
            <a:ext cx="3601236" cy="938906"/>
          </a:xfrm>
        </p:spPr>
        <p:txBody>
          <a:bodyPr/>
          <a:lstStyle/>
          <a:p>
            <a:r>
              <a:rPr lang="en-US" dirty="0" smtClean="0"/>
              <a:t>Overview</a:t>
            </a:r>
            <a:endParaRPr lang="en-US" dirty="0"/>
          </a:p>
        </p:txBody>
      </p:sp>
      <p:sp>
        <p:nvSpPr>
          <p:cNvPr id="3" name="Text Placeholder 2"/>
          <p:cNvSpPr>
            <a:spLocks noGrp="1"/>
          </p:cNvSpPr>
          <p:nvPr>
            <p:ph type="body" sz="quarter" idx="10"/>
          </p:nvPr>
        </p:nvSpPr>
        <p:spPr>
          <a:xfrm>
            <a:off x="4063070" y="1376289"/>
            <a:ext cx="932688" cy="914400"/>
          </a:xfrm>
          <a:solidFill>
            <a:schemeClr val="tx2">
              <a:lumMod val="20000"/>
              <a:lumOff val="80000"/>
            </a:schemeClr>
          </a:solidFill>
        </p:spPr>
        <p:txBody>
          <a:bodyPr>
            <a:normAutofit/>
          </a:bodyPr>
          <a:lstStyle/>
          <a:p>
            <a:r>
              <a:rPr lang="en-US" dirty="0" smtClean="0"/>
              <a:t>01</a:t>
            </a:r>
            <a:endParaRPr lang="en-US" dirty="0"/>
          </a:p>
        </p:txBody>
      </p:sp>
      <p:sp>
        <p:nvSpPr>
          <p:cNvPr id="4" name="Text Placeholder 3"/>
          <p:cNvSpPr>
            <a:spLocks noGrp="1"/>
          </p:cNvSpPr>
          <p:nvPr>
            <p:ph type="body" sz="quarter" idx="11"/>
          </p:nvPr>
        </p:nvSpPr>
        <p:spPr>
          <a:xfrm>
            <a:off x="4995758" y="1376289"/>
            <a:ext cx="3474720" cy="914400"/>
          </a:xfrm>
          <a:solidFill>
            <a:schemeClr val="tx2">
              <a:lumMod val="20000"/>
              <a:lumOff val="80000"/>
            </a:schemeClr>
          </a:solidFill>
        </p:spPr>
        <p:txBody>
          <a:bodyPr/>
          <a:lstStyle/>
          <a:p>
            <a:r>
              <a:rPr lang="en-US" dirty="0" smtClean="0"/>
              <a:t>Project Update</a:t>
            </a:r>
            <a:endParaRPr lang="en-US" i="1" dirty="0"/>
          </a:p>
        </p:txBody>
      </p:sp>
      <p:sp>
        <p:nvSpPr>
          <p:cNvPr id="5" name="Text Placeholder 4"/>
          <p:cNvSpPr>
            <a:spLocks noGrp="1"/>
          </p:cNvSpPr>
          <p:nvPr>
            <p:ph type="body" sz="quarter" idx="12"/>
          </p:nvPr>
        </p:nvSpPr>
        <p:spPr>
          <a:xfrm>
            <a:off x="4063070" y="2320934"/>
            <a:ext cx="932688" cy="914400"/>
          </a:xfrm>
          <a:noFill/>
        </p:spPr>
        <p:txBody>
          <a:bodyPr/>
          <a:lstStyle/>
          <a:p>
            <a:r>
              <a:rPr lang="en-US" dirty="0" smtClean="0"/>
              <a:t>02</a:t>
            </a:r>
            <a:endParaRPr lang="en-US" dirty="0"/>
          </a:p>
        </p:txBody>
      </p:sp>
      <p:sp>
        <p:nvSpPr>
          <p:cNvPr id="6" name="Text Placeholder 5"/>
          <p:cNvSpPr>
            <a:spLocks noGrp="1"/>
          </p:cNvSpPr>
          <p:nvPr>
            <p:ph type="body" sz="quarter" idx="13"/>
          </p:nvPr>
        </p:nvSpPr>
        <p:spPr>
          <a:xfrm>
            <a:off x="4995758" y="2320934"/>
            <a:ext cx="3474720" cy="914400"/>
          </a:xfrm>
          <a:noFill/>
        </p:spPr>
        <p:txBody>
          <a:bodyPr>
            <a:normAutofit/>
          </a:bodyPr>
          <a:lstStyle/>
          <a:p>
            <a:pPr>
              <a:spcBef>
                <a:spcPts val="0"/>
              </a:spcBef>
            </a:pPr>
            <a:r>
              <a:rPr lang="en-US" dirty="0" smtClean="0"/>
              <a:t>Comparing Probation and Prison</a:t>
            </a:r>
            <a:endParaRPr lang="en-US" dirty="0"/>
          </a:p>
        </p:txBody>
      </p:sp>
      <p:sp>
        <p:nvSpPr>
          <p:cNvPr id="7" name="Text Placeholder 6"/>
          <p:cNvSpPr>
            <a:spLocks noGrp="1"/>
          </p:cNvSpPr>
          <p:nvPr>
            <p:ph type="body" sz="quarter" idx="14"/>
          </p:nvPr>
        </p:nvSpPr>
        <p:spPr>
          <a:xfrm>
            <a:off x="4063070" y="3265579"/>
            <a:ext cx="932688" cy="914400"/>
          </a:xfrm>
          <a:noFill/>
        </p:spPr>
        <p:txBody>
          <a:bodyPr/>
          <a:lstStyle/>
          <a:p>
            <a:r>
              <a:rPr lang="en-US" dirty="0" smtClean="0"/>
              <a:t>03</a:t>
            </a:r>
            <a:endParaRPr lang="en-US" dirty="0"/>
          </a:p>
        </p:txBody>
      </p:sp>
      <p:sp>
        <p:nvSpPr>
          <p:cNvPr id="8" name="Text Placeholder 7"/>
          <p:cNvSpPr>
            <a:spLocks noGrp="1"/>
          </p:cNvSpPr>
          <p:nvPr>
            <p:ph type="body" sz="quarter" idx="15"/>
          </p:nvPr>
        </p:nvSpPr>
        <p:spPr>
          <a:xfrm>
            <a:off x="4995758" y="3265579"/>
            <a:ext cx="3474720" cy="914400"/>
          </a:xfrm>
          <a:noFill/>
        </p:spPr>
        <p:txBody>
          <a:bodyPr/>
          <a:lstStyle/>
          <a:p>
            <a:pPr>
              <a:spcBef>
                <a:spcPts val="0"/>
              </a:spcBef>
            </a:pPr>
            <a:r>
              <a:rPr lang="en-US" dirty="0"/>
              <a:t>Sanctioning of Violators – Cost and Public Safety</a:t>
            </a:r>
            <a:endParaRPr lang="en-US" i="1" dirty="0"/>
          </a:p>
        </p:txBody>
      </p:sp>
      <p:sp>
        <p:nvSpPr>
          <p:cNvPr id="9" name="Text Placeholder 8"/>
          <p:cNvSpPr>
            <a:spLocks noGrp="1"/>
          </p:cNvSpPr>
          <p:nvPr>
            <p:ph type="body" sz="quarter" idx="16"/>
          </p:nvPr>
        </p:nvSpPr>
        <p:spPr>
          <a:xfrm>
            <a:off x="4063070" y="4210224"/>
            <a:ext cx="932688" cy="914400"/>
          </a:xfrm>
          <a:noFill/>
        </p:spPr>
        <p:txBody>
          <a:bodyPr/>
          <a:lstStyle/>
          <a:p>
            <a:r>
              <a:rPr lang="en-US" dirty="0" smtClean="0"/>
              <a:t>04</a:t>
            </a:r>
            <a:endParaRPr lang="en-US" dirty="0"/>
          </a:p>
        </p:txBody>
      </p:sp>
      <p:sp>
        <p:nvSpPr>
          <p:cNvPr id="10" name="Text Placeholder 9"/>
          <p:cNvSpPr>
            <a:spLocks noGrp="1"/>
          </p:cNvSpPr>
          <p:nvPr>
            <p:ph type="body" sz="quarter" idx="17"/>
          </p:nvPr>
        </p:nvSpPr>
        <p:spPr>
          <a:xfrm>
            <a:off x="4995758" y="4210224"/>
            <a:ext cx="3474720" cy="914400"/>
          </a:xfrm>
          <a:noFill/>
        </p:spPr>
        <p:txBody>
          <a:bodyPr/>
          <a:lstStyle/>
          <a:p>
            <a:pPr>
              <a:spcBef>
                <a:spcPts val="0"/>
              </a:spcBef>
            </a:pPr>
            <a:r>
              <a:rPr lang="en-US" dirty="0" smtClean="0"/>
              <a:t>Recidivism Reduction through Strengthening Supervision</a:t>
            </a:r>
            <a:endParaRPr lang="en-US" dirty="0"/>
          </a:p>
        </p:txBody>
      </p:sp>
      <p:sp>
        <p:nvSpPr>
          <p:cNvPr id="17" name="Slide Number Placeholder 3"/>
          <p:cNvSpPr txBox="1">
            <a:spLocks/>
          </p:cNvSpPr>
          <p:nvPr/>
        </p:nvSpPr>
        <p:spPr>
          <a:xfrm>
            <a:off x="5720671" y="6356350"/>
            <a:ext cx="2966130" cy="36512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33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950" dirty="0" smtClean="0">
                <a:solidFill>
                  <a:schemeClr val="tx1">
                    <a:lumMod val="75000"/>
                    <a:lumOff val="25000"/>
                  </a:schemeClr>
                </a:solidFill>
              </a:rPr>
              <a:t>  Council of State Governments Justice Center | </a:t>
            </a:r>
            <a:fld id="{054FADC0-F0D0-6246-B4F3-F9D77D690E2E}" type="slidenum">
              <a:rPr lang="en-US" sz="950" smtClean="0">
                <a:solidFill>
                  <a:schemeClr val="tx1">
                    <a:lumMod val="75000"/>
                    <a:lumOff val="25000"/>
                  </a:schemeClr>
                </a:solidFill>
              </a:rPr>
              <a:pPr algn="r"/>
              <a:t>4</a:t>
            </a:fld>
            <a:endParaRPr lang="en-US" sz="950" dirty="0">
              <a:solidFill>
                <a:schemeClr val="tx1">
                  <a:lumMod val="75000"/>
                  <a:lumOff val="25000"/>
                </a:schemeClr>
              </a:solidFill>
            </a:endParaRPr>
          </a:p>
        </p:txBody>
      </p:sp>
      <p:sp>
        <p:nvSpPr>
          <p:cNvPr id="12" name="Text Placeholder 8"/>
          <p:cNvSpPr txBox="1">
            <a:spLocks/>
          </p:cNvSpPr>
          <p:nvPr/>
        </p:nvSpPr>
        <p:spPr>
          <a:xfrm>
            <a:off x="4065342" y="5154869"/>
            <a:ext cx="932688" cy="9144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33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05</a:t>
            </a:r>
            <a:endParaRPr lang="en-US" dirty="0"/>
          </a:p>
        </p:txBody>
      </p:sp>
      <p:sp>
        <p:nvSpPr>
          <p:cNvPr id="13" name="Text Placeholder 9"/>
          <p:cNvSpPr txBox="1">
            <a:spLocks/>
          </p:cNvSpPr>
          <p:nvPr/>
        </p:nvSpPr>
        <p:spPr>
          <a:xfrm>
            <a:off x="4998030" y="5154869"/>
            <a:ext cx="3474720" cy="9144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1600" kern="1200" baseline="0">
                <a:solidFill>
                  <a:schemeClr val="tx1">
                    <a:lumMod val="65000"/>
                    <a:lumOff val="3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Next Steps</a:t>
            </a:r>
            <a:endParaRPr lang="en-US" dirty="0"/>
          </a:p>
        </p:txBody>
      </p:sp>
    </p:spTree>
    <p:extLst>
      <p:ext uri="{BB962C8B-B14F-4D97-AF65-F5344CB8AC3E}">
        <p14:creationId xmlns:p14="http://schemas.microsoft.com/office/powerpoint/2010/main" xmlns="" val="3663245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areas for the Task Force to specifically address</a:t>
            </a:r>
            <a:endParaRPr lang="en-US" dirty="0"/>
          </a:p>
        </p:txBody>
      </p:sp>
      <p:sp>
        <p:nvSpPr>
          <p:cNvPr id="4" name="Slide Number Placeholder 3"/>
          <p:cNvSpPr>
            <a:spLocks noGrp="1"/>
          </p:cNvSpPr>
          <p:nvPr>
            <p:ph type="sldNum" sz="quarter" idx="12"/>
          </p:nvPr>
        </p:nvSpPr>
        <p:spPr/>
        <p:txBody>
          <a:bodyPr/>
          <a:lstStyle/>
          <a:p>
            <a:r>
              <a:rPr lang="en-US" smtClean="0">
                <a:solidFill>
                  <a:prstClr val="black">
                    <a:lumMod val="65000"/>
                    <a:lumOff val="35000"/>
                  </a:prstClr>
                </a:solidFill>
                <a:latin typeface="Arial"/>
              </a:rPr>
              <a:t>  Council of State Governments Justice Center | </a:t>
            </a:r>
            <a:fld id="{054FADC0-F0D0-6246-B4F3-F9D77D690E2E}" type="slidenum">
              <a:rPr lang="en-US" smtClean="0">
                <a:solidFill>
                  <a:prstClr val="black">
                    <a:lumMod val="65000"/>
                    <a:lumOff val="35000"/>
                  </a:prstClr>
                </a:solidFill>
                <a:latin typeface="Arial"/>
              </a:rPr>
              <a:pPr/>
              <a:t>40</a:t>
            </a:fld>
            <a:endParaRPr lang="en-US" dirty="0">
              <a:solidFill>
                <a:prstClr val="black">
                  <a:lumMod val="65000"/>
                  <a:lumOff val="35000"/>
                </a:prstClr>
              </a:solidFill>
              <a:latin typeface="Arial"/>
            </a:endParaRPr>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PowerPoint Toolkit: </a:t>
            </a:r>
            <a:r>
              <a:rPr lang="en-US" sz="1000" dirty="0">
                <a:solidFill>
                  <a:prstClr val="black">
                    <a:lumMod val="75000"/>
                    <a:lumOff val="25000"/>
                  </a:prstClr>
                </a:solidFill>
                <a:latin typeface="Aria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1F497D">
                    <a:lumMod val="60000"/>
                    <a:lumOff val="40000"/>
                  </a:srgbClr>
                </a:solidFill>
                <a:latin typeface="Arial"/>
              </a:rPr>
              <a:t>Suggested Colors: </a:t>
            </a:r>
            <a:r>
              <a:rPr lang="en-US" sz="1000" dirty="0">
                <a:solidFill>
                  <a:prstClr val="black"/>
                </a:solidFill>
                <a:latin typeface="Arial"/>
              </a:rPr>
              <a:t>These suggested colors and their tones/hues are complimentary to the Justice Center colors of blue and gold that are also good contrast to cater to an individual’s ability to process different colors.</a:t>
            </a:r>
          </a:p>
          <a:p>
            <a:endParaRPr lang="en-US" sz="1000" b="1" dirty="0">
              <a:solidFill>
                <a:srgbClr val="1F497D">
                  <a:lumMod val="60000"/>
                  <a:lumOff val="40000"/>
                </a:srgbClr>
              </a:solidFill>
              <a:latin typeface="Arial"/>
            </a:endParaRPr>
          </a:p>
          <a:p>
            <a:endParaRPr lang="en-US" sz="1000" b="1" dirty="0">
              <a:solidFill>
                <a:prstClr val="black"/>
              </a:solidFill>
              <a:latin typeface="Aria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black"/>
                </a:solidFill>
                <a:latin typeface="Aria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14665534"/>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a:solidFill>
                  <a:prstClr val="black"/>
                </a:solidFill>
                <a:latin typeface="Arial"/>
              </a:rPr>
              <a:t>Square/Rectangle</a:t>
            </a:r>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EEECE1">
                  <a:lumMod val="50000"/>
                </a:srgbClr>
              </a:solidFill>
              <a:latin typeface="Arial"/>
            </a:endParaRPr>
          </a:p>
          <a:p>
            <a:endParaRPr lang="en-US" sz="1200" dirty="0">
              <a:solidFill>
                <a:srgbClr val="EEECE1">
                  <a:lumMod val="50000"/>
                </a:srgbClr>
              </a:solidFill>
              <a:latin typeface="Aria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a:solidFill>
                  <a:prstClr val="black"/>
                </a:solidFill>
                <a:latin typeface="Arial"/>
              </a:rPr>
              <a:t>Circles/Ovals</a:t>
            </a:r>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a:solidFill>
                  <a:prstClr val="black"/>
                </a:solidFill>
                <a:latin typeface="Arial"/>
              </a:rPr>
              <a:t>Arrows</a:t>
            </a:r>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1F497D">
                    <a:lumMod val="60000"/>
                    <a:lumOff val="40000"/>
                  </a:srgbClr>
                </a:solidFill>
                <a:latin typeface="Arial"/>
              </a:rPr>
              <a:t>Text  (Font Arial)</a:t>
            </a:r>
          </a:p>
          <a:p>
            <a:endParaRPr lang="en-US" sz="1000" b="1" dirty="0">
              <a:solidFill>
                <a:srgbClr val="1F497D">
                  <a:lumMod val="60000"/>
                  <a:lumOff val="40000"/>
                </a:srgbClr>
              </a:solidFill>
              <a:latin typeface="Arial"/>
            </a:endParaRPr>
          </a:p>
          <a:p>
            <a:r>
              <a:rPr lang="en-US" sz="2200" dirty="0">
                <a:solidFill>
                  <a:srgbClr val="1F497D">
                    <a:lumMod val="75000"/>
                  </a:srgbClr>
                </a:solidFill>
                <a:latin typeface="Arial"/>
              </a:rPr>
              <a:t>Slide Header/Title with </a:t>
            </a:r>
            <a:r>
              <a:rPr lang="en-US" sz="2200" dirty="0">
                <a:solidFill>
                  <a:srgbClr val="1F497D">
                    <a:lumMod val="60000"/>
                    <a:lumOff val="40000"/>
                  </a:srgbClr>
                </a:solidFill>
                <a:latin typeface="Arial"/>
              </a:rPr>
              <a:t>Key Word Highlight (22pt)</a:t>
            </a:r>
          </a:p>
          <a:p>
            <a:endParaRPr lang="en-US" sz="2200" dirty="0">
              <a:solidFill>
                <a:srgbClr val="1F497D">
                  <a:lumMod val="60000"/>
                  <a:lumOff val="40000"/>
                </a:srgbClr>
              </a:solidFill>
              <a:latin typeface="Arial"/>
            </a:endParaRPr>
          </a:p>
          <a:p>
            <a:r>
              <a:rPr lang="en-US" sz="1500" dirty="0" err="1">
                <a:solidFill>
                  <a:prstClr val="black"/>
                </a:solidFill>
                <a:latin typeface="Arial"/>
              </a:rPr>
              <a:t>Subheaders</a:t>
            </a:r>
            <a:r>
              <a:rPr lang="en-US" sz="1500" dirty="0">
                <a:solidFill>
                  <a:prstClr val="black"/>
                </a:solidFill>
                <a:latin typeface="Arial"/>
              </a:rPr>
              <a:t>/Text Callouts are flexible by size and color.</a:t>
            </a:r>
          </a:p>
          <a:p>
            <a:r>
              <a:rPr lang="en-US" sz="1500" b="1" dirty="0" err="1">
                <a:solidFill>
                  <a:srgbClr val="EEECE1">
                    <a:lumMod val="50000"/>
                  </a:srgbClr>
                </a:solidFill>
                <a:latin typeface="Arial"/>
              </a:rPr>
              <a:t>Subheader</a:t>
            </a:r>
            <a:r>
              <a:rPr lang="en-US" sz="1500" b="1" dirty="0">
                <a:solidFill>
                  <a:srgbClr val="EEECE1">
                    <a:lumMod val="50000"/>
                  </a:srgbClr>
                </a:solidFill>
                <a:latin typeface="Arial"/>
              </a:rPr>
              <a:t> Gold</a:t>
            </a:r>
          </a:p>
          <a:p>
            <a:r>
              <a:rPr lang="en-US" sz="1500" b="1" dirty="0" err="1">
                <a:solidFill>
                  <a:srgbClr val="1F497D">
                    <a:lumMod val="60000"/>
                    <a:lumOff val="40000"/>
                  </a:srgbClr>
                </a:solidFill>
                <a:latin typeface="Arial"/>
              </a:rPr>
              <a:t>Subheader</a:t>
            </a:r>
            <a:r>
              <a:rPr lang="en-US" sz="1500" b="1" dirty="0">
                <a:solidFill>
                  <a:srgbClr val="1F497D">
                    <a:lumMod val="60000"/>
                    <a:lumOff val="40000"/>
                  </a:srgbClr>
                </a:solidFill>
                <a:latin typeface="Arial"/>
              </a:rPr>
              <a:t> Azul</a:t>
            </a:r>
          </a:p>
          <a:p>
            <a:r>
              <a:rPr lang="en-US" sz="1500" b="1" dirty="0" err="1">
                <a:solidFill>
                  <a:srgbClr val="4F81BD">
                    <a:lumMod val="75000"/>
                  </a:srgbClr>
                </a:solidFill>
                <a:latin typeface="Arial"/>
              </a:rPr>
              <a:t>Subheader</a:t>
            </a:r>
            <a:r>
              <a:rPr lang="en-US" sz="1500" b="1" dirty="0">
                <a:solidFill>
                  <a:srgbClr val="4F81BD">
                    <a:lumMod val="75000"/>
                  </a:srgbClr>
                </a:solidFill>
                <a:latin typeface="Arial"/>
              </a:rPr>
              <a:t> Slate</a:t>
            </a:r>
          </a:p>
          <a:p>
            <a:r>
              <a:rPr lang="en-US" sz="1500" b="1" dirty="0" err="1">
                <a:solidFill>
                  <a:srgbClr val="C0504D">
                    <a:lumMod val="75000"/>
                  </a:srgbClr>
                </a:solidFill>
                <a:latin typeface="Arial"/>
              </a:rPr>
              <a:t>Subheader</a:t>
            </a:r>
            <a:r>
              <a:rPr lang="en-US" sz="1500" b="1" dirty="0">
                <a:solidFill>
                  <a:srgbClr val="C0504D">
                    <a:lumMod val="75000"/>
                  </a:srgbClr>
                </a:solidFill>
                <a:latin typeface="Arial"/>
              </a:rPr>
              <a:t> Rose</a:t>
            </a:r>
          </a:p>
          <a:p>
            <a:endParaRPr lang="en-US" sz="1600" b="1" dirty="0">
              <a:solidFill>
                <a:srgbClr val="C0504D">
                  <a:lumMod val="75000"/>
                </a:srgbClr>
              </a:solidFill>
              <a:latin typeface="Arial"/>
            </a:endParaRPr>
          </a:p>
          <a:p>
            <a:r>
              <a:rPr lang="en-US" sz="1200" dirty="0">
                <a:solidFill>
                  <a:prstClr val="black"/>
                </a:solidFill>
                <a:latin typeface="Arial"/>
              </a:rPr>
              <a:t>Body Text is a flexible by size but should be smaller than the </a:t>
            </a:r>
            <a:r>
              <a:rPr lang="en-US" sz="1200" dirty="0" err="1">
                <a:solidFill>
                  <a:prstClr val="black"/>
                </a:solidFill>
                <a:latin typeface="Arial"/>
              </a:rPr>
              <a:t>subheader</a:t>
            </a:r>
            <a:r>
              <a:rPr lang="en-US" sz="1200" dirty="0">
                <a:solidFill>
                  <a:prstClr val="black"/>
                </a:solidFill>
                <a:latin typeface="Arial"/>
              </a:rPr>
              <a:t>.</a:t>
            </a:r>
          </a:p>
          <a:p>
            <a:r>
              <a:rPr lang="en-US" sz="1200" dirty="0">
                <a:solidFill>
                  <a:prstClr val="black"/>
                </a:solidFill>
                <a:latin typeface="Arial"/>
              </a:rPr>
              <a:t>Body Text Black</a:t>
            </a:r>
          </a:p>
          <a:p>
            <a:r>
              <a:rPr lang="en-US" sz="1200" dirty="0">
                <a:solidFill>
                  <a:prstClr val="black">
                    <a:lumMod val="65000"/>
                    <a:lumOff val="35000"/>
                  </a:prstClr>
                </a:solidFill>
                <a:latin typeface="Arial"/>
              </a:rPr>
              <a:t>Body Text Charcoal</a:t>
            </a:r>
          </a:p>
          <a:p>
            <a:endParaRPr lang="en-US" sz="1400" dirty="0">
              <a:solidFill>
                <a:prstClr val="black">
                  <a:lumMod val="65000"/>
                  <a:lumOff val="35000"/>
                </a:prstClr>
              </a:solidFill>
              <a:latin typeface="Arial"/>
            </a:endParaRPr>
          </a:p>
          <a:p>
            <a:r>
              <a:rPr lang="en-US" sz="800" i="1" dirty="0">
                <a:solidFill>
                  <a:prstClr val="black">
                    <a:lumMod val="65000"/>
                    <a:lumOff val="35000"/>
                  </a:prstClr>
                </a:solidFill>
                <a:latin typeface="Arial"/>
              </a:rPr>
              <a:t>Source Text’s size is 8pt with a Light Charcoal color and italicized.</a:t>
            </a:r>
          </a:p>
          <a:p>
            <a:endParaRPr lang="en-US" sz="1600" b="1" dirty="0">
              <a:solidFill>
                <a:srgbClr val="C0504D">
                  <a:lumMod val="75000"/>
                </a:srgbClr>
              </a:solidFill>
              <a:latin typeface="Arial"/>
            </a:endParaRPr>
          </a:p>
          <a:p>
            <a:endParaRPr lang="en-US" sz="1000" b="1" dirty="0">
              <a:solidFill>
                <a:srgbClr val="C0504D">
                  <a:lumMod val="75000"/>
                </a:srgbClr>
              </a:solidFill>
              <a:latin typeface="Aria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3" name="TextBox 172"/>
          <p:cNvSpPr txBox="1"/>
          <p:nvPr/>
        </p:nvSpPr>
        <p:spPr>
          <a:xfrm>
            <a:off x="1193800" y="2572197"/>
            <a:ext cx="7607300" cy="1938992"/>
          </a:xfrm>
          <a:prstGeom prst="rect">
            <a:avLst/>
          </a:prstGeom>
          <a:solidFill>
            <a:schemeClr val="bg2"/>
          </a:solidFill>
          <a:effectLst/>
        </p:spPr>
        <p:txBody>
          <a:bodyPr wrap="square" rtlCol="0">
            <a:spAutoFit/>
          </a:bodyPr>
          <a:lstStyle/>
          <a:p>
            <a:pPr lvl="1"/>
            <a:r>
              <a:rPr lang="en-US" sz="2400" dirty="0" smtClean="0"/>
              <a:t>Approach to sanctioning technical violators is expensive and is not getting better results. Are there better investments that Arkansas can make to both hold violators accountable </a:t>
            </a:r>
            <a:r>
              <a:rPr lang="en-US" sz="2400" u="sng" dirty="0" smtClean="0"/>
              <a:t>and</a:t>
            </a:r>
            <a:r>
              <a:rPr lang="en-US" sz="2400" dirty="0" smtClean="0"/>
              <a:t> reduce recidivism?</a:t>
            </a:r>
            <a:endParaRPr lang="en-US" sz="2400" dirty="0"/>
          </a:p>
        </p:txBody>
      </p:sp>
      <p:sp>
        <p:nvSpPr>
          <p:cNvPr id="174" name="TextBox 173"/>
          <p:cNvSpPr txBox="1"/>
          <p:nvPr/>
        </p:nvSpPr>
        <p:spPr>
          <a:xfrm>
            <a:off x="1193800" y="1295400"/>
            <a:ext cx="7607300" cy="830997"/>
          </a:xfrm>
          <a:prstGeom prst="rect">
            <a:avLst/>
          </a:prstGeom>
          <a:solidFill>
            <a:schemeClr val="bg2"/>
          </a:solidFill>
          <a:effectLst/>
        </p:spPr>
        <p:txBody>
          <a:bodyPr wrap="square" rtlCol="0">
            <a:spAutoFit/>
          </a:bodyPr>
          <a:lstStyle/>
          <a:p>
            <a:pPr lvl="1"/>
            <a:r>
              <a:rPr lang="en-US" sz="2400" dirty="0" smtClean="0"/>
              <a:t>Caseload sizes of ACC caseworkers too high for achieving greatest recidivism reduction potential.</a:t>
            </a:r>
            <a:endParaRPr lang="en-US" sz="2400" dirty="0"/>
          </a:p>
        </p:txBody>
      </p:sp>
      <p:sp>
        <p:nvSpPr>
          <p:cNvPr id="175" name="TextBox 174"/>
          <p:cNvSpPr txBox="1"/>
          <p:nvPr/>
        </p:nvSpPr>
        <p:spPr>
          <a:xfrm>
            <a:off x="1193800" y="4878308"/>
            <a:ext cx="7607300" cy="1200329"/>
          </a:xfrm>
          <a:prstGeom prst="rect">
            <a:avLst/>
          </a:prstGeom>
          <a:solidFill>
            <a:schemeClr val="bg2"/>
          </a:solidFill>
          <a:effectLst/>
        </p:spPr>
        <p:txBody>
          <a:bodyPr wrap="square" rtlCol="0">
            <a:spAutoFit/>
          </a:bodyPr>
          <a:lstStyle/>
          <a:p>
            <a:pPr lvl="1"/>
            <a:r>
              <a:rPr lang="en-US" sz="2400" dirty="0" smtClean="0"/>
              <a:t>Access to treatment and intervention, training of staff, day-to-day work practices and performance measurement.</a:t>
            </a:r>
            <a:endParaRPr lang="en-US" sz="2400" dirty="0"/>
          </a:p>
        </p:txBody>
      </p:sp>
      <p:sp>
        <p:nvSpPr>
          <p:cNvPr id="176" name="Rectangle 175"/>
          <p:cNvSpPr/>
          <p:nvPr/>
        </p:nvSpPr>
        <p:spPr>
          <a:xfrm>
            <a:off x="292100" y="1295400"/>
            <a:ext cx="901700" cy="478323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TextBox 176"/>
          <p:cNvSpPr txBox="1"/>
          <p:nvPr/>
        </p:nvSpPr>
        <p:spPr>
          <a:xfrm>
            <a:off x="355600" y="1256598"/>
            <a:ext cx="901700" cy="1015663"/>
          </a:xfrm>
          <a:prstGeom prst="rect">
            <a:avLst/>
          </a:prstGeom>
          <a:noFill/>
        </p:spPr>
        <p:txBody>
          <a:bodyPr wrap="square" rtlCol="0">
            <a:spAutoFit/>
          </a:bodyPr>
          <a:lstStyle/>
          <a:p>
            <a:pPr algn="ctr"/>
            <a:r>
              <a:rPr lang="en-US" sz="6000" b="1" dirty="0" smtClean="0">
                <a:solidFill>
                  <a:schemeClr val="bg1"/>
                </a:solidFill>
              </a:rPr>
              <a:t>1.</a:t>
            </a:r>
            <a:endParaRPr lang="en-US" sz="6000" b="1" dirty="0">
              <a:solidFill>
                <a:schemeClr val="bg1"/>
              </a:solidFill>
            </a:endParaRPr>
          </a:p>
        </p:txBody>
      </p:sp>
      <p:sp>
        <p:nvSpPr>
          <p:cNvPr id="178" name="TextBox 177"/>
          <p:cNvSpPr txBox="1"/>
          <p:nvPr/>
        </p:nvSpPr>
        <p:spPr>
          <a:xfrm>
            <a:off x="355600" y="2534323"/>
            <a:ext cx="901700" cy="1015663"/>
          </a:xfrm>
          <a:prstGeom prst="rect">
            <a:avLst/>
          </a:prstGeom>
          <a:noFill/>
        </p:spPr>
        <p:txBody>
          <a:bodyPr wrap="square" rtlCol="0">
            <a:spAutoFit/>
          </a:bodyPr>
          <a:lstStyle/>
          <a:p>
            <a:pPr algn="ctr"/>
            <a:r>
              <a:rPr lang="en-US" sz="6000" b="1" dirty="0">
                <a:solidFill>
                  <a:srgbClr val="FFFFFF"/>
                </a:solidFill>
              </a:rPr>
              <a:t>2</a:t>
            </a:r>
            <a:r>
              <a:rPr lang="en-US" sz="6000" b="1" dirty="0" smtClean="0">
                <a:solidFill>
                  <a:srgbClr val="FFFFFF"/>
                </a:solidFill>
              </a:rPr>
              <a:t>.</a:t>
            </a:r>
            <a:endParaRPr lang="en-US" sz="6000" b="1" dirty="0">
              <a:solidFill>
                <a:srgbClr val="FFFFFF"/>
              </a:solidFill>
            </a:endParaRPr>
          </a:p>
        </p:txBody>
      </p:sp>
      <p:sp>
        <p:nvSpPr>
          <p:cNvPr id="179" name="TextBox 178"/>
          <p:cNvSpPr txBox="1"/>
          <p:nvPr/>
        </p:nvSpPr>
        <p:spPr>
          <a:xfrm>
            <a:off x="355600" y="4837668"/>
            <a:ext cx="901700" cy="1015663"/>
          </a:xfrm>
          <a:prstGeom prst="rect">
            <a:avLst/>
          </a:prstGeom>
          <a:noFill/>
        </p:spPr>
        <p:txBody>
          <a:bodyPr wrap="square" rtlCol="0">
            <a:spAutoFit/>
          </a:bodyPr>
          <a:lstStyle/>
          <a:p>
            <a:pPr algn="ctr"/>
            <a:r>
              <a:rPr lang="en-US" sz="6000" b="1" dirty="0">
                <a:solidFill>
                  <a:srgbClr val="FFFFFF"/>
                </a:solidFill>
              </a:rPr>
              <a:t>3</a:t>
            </a:r>
            <a:r>
              <a:rPr lang="en-US" sz="6000" b="1" dirty="0" smtClean="0">
                <a:solidFill>
                  <a:srgbClr val="FFFFFF"/>
                </a:solidFill>
              </a:rPr>
              <a:t>.</a:t>
            </a:r>
            <a:endParaRPr lang="en-US" sz="6000" b="1" dirty="0">
              <a:solidFill>
                <a:srgbClr val="FFFFFF"/>
              </a:solidFill>
            </a:endParaRPr>
          </a:p>
        </p:txBody>
      </p:sp>
    </p:spTree>
    <p:extLst>
      <p:ext uri="{BB962C8B-B14F-4D97-AF65-F5344CB8AC3E}">
        <p14:creationId xmlns:p14="http://schemas.microsoft.com/office/powerpoint/2010/main" xmlns="" val="37302415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066" y="467406"/>
            <a:ext cx="3601236" cy="938906"/>
          </a:xfrm>
        </p:spPr>
        <p:txBody>
          <a:bodyPr/>
          <a:lstStyle/>
          <a:p>
            <a:r>
              <a:rPr lang="en-US" dirty="0" smtClean="0"/>
              <a:t>Overview</a:t>
            </a:r>
            <a:endParaRPr lang="en-US" dirty="0"/>
          </a:p>
        </p:txBody>
      </p:sp>
      <p:sp>
        <p:nvSpPr>
          <p:cNvPr id="3" name="Text Placeholder 2"/>
          <p:cNvSpPr>
            <a:spLocks noGrp="1"/>
          </p:cNvSpPr>
          <p:nvPr>
            <p:ph type="body" sz="quarter" idx="10"/>
          </p:nvPr>
        </p:nvSpPr>
        <p:spPr>
          <a:xfrm>
            <a:off x="4063070" y="1376289"/>
            <a:ext cx="932688" cy="914400"/>
          </a:xfrm>
          <a:noFill/>
        </p:spPr>
        <p:txBody>
          <a:bodyPr>
            <a:normAutofit/>
          </a:bodyPr>
          <a:lstStyle/>
          <a:p>
            <a:r>
              <a:rPr lang="en-US" dirty="0" smtClean="0"/>
              <a:t>01</a:t>
            </a:r>
            <a:endParaRPr lang="en-US" dirty="0"/>
          </a:p>
        </p:txBody>
      </p:sp>
      <p:sp>
        <p:nvSpPr>
          <p:cNvPr id="4" name="Text Placeholder 3"/>
          <p:cNvSpPr>
            <a:spLocks noGrp="1"/>
          </p:cNvSpPr>
          <p:nvPr>
            <p:ph type="body" sz="quarter" idx="11"/>
          </p:nvPr>
        </p:nvSpPr>
        <p:spPr>
          <a:xfrm>
            <a:off x="4995758" y="1376289"/>
            <a:ext cx="3474720" cy="914400"/>
          </a:xfrm>
          <a:noFill/>
        </p:spPr>
        <p:txBody>
          <a:bodyPr/>
          <a:lstStyle/>
          <a:p>
            <a:r>
              <a:rPr lang="en-US" dirty="0" smtClean="0"/>
              <a:t>Project Update</a:t>
            </a:r>
            <a:endParaRPr lang="en-US" i="1" dirty="0"/>
          </a:p>
        </p:txBody>
      </p:sp>
      <p:sp>
        <p:nvSpPr>
          <p:cNvPr id="5" name="Text Placeholder 4"/>
          <p:cNvSpPr>
            <a:spLocks noGrp="1"/>
          </p:cNvSpPr>
          <p:nvPr>
            <p:ph type="body" sz="quarter" idx="12"/>
          </p:nvPr>
        </p:nvSpPr>
        <p:spPr>
          <a:xfrm>
            <a:off x="4063070" y="2320934"/>
            <a:ext cx="932688" cy="914400"/>
          </a:xfrm>
          <a:noFill/>
        </p:spPr>
        <p:txBody>
          <a:bodyPr/>
          <a:lstStyle/>
          <a:p>
            <a:r>
              <a:rPr lang="en-US" dirty="0" smtClean="0"/>
              <a:t>02</a:t>
            </a:r>
            <a:endParaRPr lang="en-US" dirty="0"/>
          </a:p>
        </p:txBody>
      </p:sp>
      <p:sp>
        <p:nvSpPr>
          <p:cNvPr id="6" name="Text Placeholder 5"/>
          <p:cNvSpPr>
            <a:spLocks noGrp="1"/>
          </p:cNvSpPr>
          <p:nvPr>
            <p:ph type="body" sz="quarter" idx="13"/>
          </p:nvPr>
        </p:nvSpPr>
        <p:spPr>
          <a:xfrm>
            <a:off x="4995758" y="2320934"/>
            <a:ext cx="3474720" cy="914400"/>
          </a:xfrm>
          <a:noFill/>
        </p:spPr>
        <p:txBody>
          <a:bodyPr>
            <a:normAutofit/>
          </a:bodyPr>
          <a:lstStyle/>
          <a:p>
            <a:pPr>
              <a:spcBef>
                <a:spcPts val="0"/>
              </a:spcBef>
            </a:pPr>
            <a:r>
              <a:rPr lang="en-US" dirty="0" smtClean="0"/>
              <a:t>Comparing Probation and Prison</a:t>
            </a:r>
            <a:endParaRPr lang="en-US" dirty="0"/>
          </a:p>
        </p:txBody>
      </p:sp>
      <p:sp>
        <p:nvSpPr>
          <p:cNvPr id="7" name="Text Placeholder 6"/>
          <p:cNvSpPr>
            <a:spLocks noGrp="1"/>
          </p:cNvSpPr>
          <p:nvPr>
            <p:ph type="body" sz="quarter" idx="14"/>
          </p:nvPr>
        </p:nvSpPr>
        <p:spPr>
          <a:xfrm>
            <a:off x="4063070" y="3265579"/>
            <a:ext cx="932688" cy="914400"/>
          </a:xfrm>
          <a:noFill/>
        </p:spPr>
        <p:txBody>
          <a:bodyPr/>
          <a:lstStyle/>
          <a:p>
            <a:r>
              <a:rPr lang="en-US" dirty="0" smtClean="0"/>
              <a:t>03</a:t>
            </a:r>
            <a:endParaRPr lang="en-US" dirty="0"/>
          </a:p>
        </p:txBody>
      </p:sp>
      <p:sp>
        <p:nvSpPr>
          <p:cNvPr id="8" name="Text Placeholder 7"/>
          <p:cNvSpPr>
            <a:spLocks noGrp="1"/>
          </p:cNvSpPr>
          <p:nvPr>
            <p:ph type="body" sz="quarter" idx="15"/>
          </p:nvPr>
        </p:nvSpPr>
        <p:spPr>
          <a:xfrm>
            <a:off x="4995758" y="3265579"/>
            <a:ext cx="3474720" cy="914400"/>
          </a:xfrm>
          <a:noFill/>
        </p:spPr>
        <p:txBody>
          <a:bodyPr/>
          <a:lstStyle/>
          <a:p>
            <a:pPr>
              <a:spcBef>
                <a:spcPts val="0"/>
              </a:spcBef>
            </a:pPr>
            <a:r>
              <a:rPr lang="en-US" dirty="0"/>
              <a:t>Sanctioning of Violators – Cost and Public Safety</a:t>
            </a:r>
            <a:endParaRPr lang="en-US" i="1" dirty="0"/>
          </a:p>
        </p:txBody>
      </p:sp>
      <p:sp>
        <p:nvSpPr>
          <p:cNvPr id="9" name="Text Placeholder 8"/>
          <p:cNvSpPr>
            <a:spLocks noGrp="1"/>
          </p:cNvSpPr>
          <p:nvPr>
            <p:ph type="body" sz="quarter" idx="16"/>
          </p:nvPr>
        </p:nvSpPr>
        <p:spPr>
          <a:xfrm>
            <a:off x="4063070" y="4210224"/>
            <a:ext cx="932688" cy="914400"/>
          </a:xfrm>
          <a:noFill/>
        </p:spPr>
        <p:txBody>
          <a:bodyPr/>
          <a:lstStyle/>
          <a:p>
            <a:r>
              <a:rPr lang="en-US" dirty="0" smtClean="0"/>
              <a:t>04</a:t>
            </a:r>
            <a:endParaRPr lang="en-US" dirty="0"/>
          </a:p>
        </p:txBody>
      </p:sp>
      <p:sp>
        <p:nvSpPr>
          <p:cNvPr id="10" name="Text Placeholder 9"/>
          <p:cNvSpPr>
            <a:spLocks noGrp="1"/>
          </p:cNvSpPr>
          <p:nvPr>
            <p:ph type="body" sz="quarter" idx="17"/>
          </p:nvPr>
        </p:nvSpPr>
        <p:spPr>
          <a:xfrm>
            <a:off x="4995758" y="4210224"/>
            <a:ext cx="3474720" cy="914400"/>
          </a:xfrm>
          <a:noFill/>
        </p:spPr>
        <p:txBody>
          <a:bodyPr/>
          <a:lstStyle/>
          <a:p>
            <a:pPr>
              <a:spcBef>
                <a:spcPts val="0"/>
              </a:spcBef>
            </a:pPr>
            <a:r>
              <a:rPr lang="en-US" dirty="0" smtClean="0"/>
              <a:t>Recidivism Reduction through Strengthening Supervision</a:t>
            </a:r>
            <a:endParaRPr lang="en-US" dirty="0"/>
          </a:p>
        </p:txBody>
      </p:sp>
      <p:sp>
        <p:nvSpPr>
          <p:cNvPr id="17" name="Slide Number Placeholder 3"/>
          <p:cNvSpPr txBox="1">
            <a:spLocks/>
          </p:cNvSpPr>
          <p:nvPr/>
        </p:nvSpPr>
        <p:spPr>
          <a:xfrm>
            <a:off x="5720671" y="6356350"/>
            <a:ext cx="2966130" cy="365125"/>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33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950" dirty="0" smtClean="0">
                <a:solidFill>
                  <a:schemeClr val="tx1">
                    <a:lumMod val="75000"/>
                    <a:lumOff val="25000"/>
                  </a:schemeClr>
                </a:solidFill>
              </a:rPr>
              <a:t>  Council of State Governments Justice Center | </a:t>
            </a:r>
            <a:fld id="{054FADC0-F0D0-6246-B4F3-F9D77D690E2E}" type="slidenum">
              <a:rPr lang="en-US" sz="950" smtClean="0">
                <a:solidFill>
                  <a:schemeClr val="tx1">
                    <a:lumMod val="75000"/>
                    <a:lumOff val="25000"/>
                  </a:schemeClr>
                </a:solidFill>
              </a:rPr>
              <a:pPr algn="r"/>
              <a:t>41</a:t>
            </a:fld>
            <a:endParaRPr lang="en-US" sz="950" dirty="0">
              <a:solidFill>
                <a:schemeClr val="tx1">
                  <a:lumMod val="75000"/>
                  <a:lumOff val="25000"/>
                </a:schemeClr>
              </a:solidFill>
            </a:endParaRPr>
          </a:p>
        </p:txBody>
      </p:sp>
      <p:sp>
        <p:nvSpPr>
          <p:cNvPr id="12" name="Text Placeholder 8"/>
          <p:cNvSpPr txBox="1">
            <a:spLocks/>
          </p:cNvSpPr>
          <p:nvPr/>
        </p:nvSpPr>
        <p:spPr>
          <a:xfrm>
            <a:off x="4065342" y="5154869"/>
            <a:ext cx="932688" cy="914400"/>
          </a:xfrm>
          <a:prstGeom prst="rect">
            <a:avLst/>
          </a:prstGeom>
          <a:solidFill>
            <a:schemeClr val="tx2">
              <a:lumMod val="20000"/>
              <a:lumOff val="80000"/>
            </a:schemeClr>
          </a:solidFill>
        </p:spPr>
        <p:txBody>
          <a:bodyPr vert="horz" lIns="91440" tIns="45720" rIns="91440" bIns="45720" rtlCol="0" anchor="ctr">
            <a:normAutofit/>
          </a:bodyPr>
          <a:lstStyle>
            <a:lvl1pPr marL="0" indent="0" algn="l" defTabSz="457200" rtl="0" eaLnBrk="1" latinLnBrk="0" hangingPunct="1">
              <a:spcBef>
                <a:spcPct val="20000"/>
              </a:spcBef>
              <a:buFont typeface="Arial"/>
              <a:buNone/>
              <a:defRPr sz="3300" kern="1200">
                <a:solidFill>
                  <a:schemeClr val="accent2">
                    <a:lumMod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05</a:t>
            </a:r>
            <a:endParaRPr lang="en-US" dirty="0"/>
          </a:p>
        </p:txBody>
      </p:sp>
      <p:sp>
        <p:nvSpPr>
          <p:cNvPr id="13" name="Text Placeholder 9"/>
          <p:cNvSpPr txBox="1">
            <a:spLocks/>
          </p:cNvSpPr>
          <p:nvPr/>
        </p:nvSpPr>
        <p:spPr>
          <a:xfrm>
            <a:off x="4998030" y="5154869"/>
            <a:ext cx="3474720" cy="914400"/>
          </a:xfrm>
          <a:prstGeom prst="rect">
            <a:avLst/>
          </a:prstGeom>
          <a:solidFill>
            <a:schemeClr val="tx2">
              <a:lumMod val="20000"/>
              <a:lumOff val="80000"/>
            </a:schemeClr>
          </a:solidFill>
        </p:spPr>
        <p:txBody>
          <a:bodyPr vert="horz" lIns="91440" tIns="45720" rIns="91440" bIns="45720" rtlCol="0" anchor="ctr">
            <a:normAutofit/>
          </a:bodyPr>
          <a:lstStyle>
            <a:lvl1pPr marL="0" indent="0" algn="l" defTabSz="457200" rtl="0" eaLnBrk="1" latinLnBrk="0" hangingPunct="1">
              <a:spcBef>
                <a:spcPct val="20000"/>
              </a:spcBef>
              <a:buFont typeface="Arial"/>
              <a:buNone/>
              <a:defRPr sz="1600" kern="1200" baseline="0">
                <a:solidFill>
                  <a:schemeClr val="tx1">
                    <a:lumMod val="65000"/>
                    <a:lumOff val="3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lumMod val="65000"/>
                    <a:lumOff val="35000"/>
                  </a:schemeClr>
                </a:solidFill>
                <a:latin typeface="Arial"/>
                <a:ea typeface="+mn-ea"/>
                <a:cs typeface="Arial"/>
              </a:defRPr>
            </a:lvl2pPr>
            <a:lvl3pPr marL="914400" indent="0" algn="l" defTabSz="457200" rtl="0" eaLnBrk="1" latinLnBrk="0" hangingPunct="1">
              <a:spcBef>
                <a:spcPct val="20000"/>
              </a:spcBef>
              <a:buFont typeface="Arial"/>
              <a:buNone/>
              <a:defRPr sz="1500" kern="1200">
                <a:solidFill>
                  <a:schemeClr val="tx1"/>
                </a:solidFill>
                <a:latin typeface="Franklin Gothic Book"/>
                <a:ea typeface="+mn-ea"/>
                <a:cs typeface="Franklin Gothic Book"/>
              </a:defRPr>
            </a:lvl3pPr>
            <a:lvl4pPr marL="13716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4pPr>
            <a:lvl5pPr marL="1828800" indent="0" algn="l" defTabSz="457200" rtl="0" eaLnBrk="1" latinLnBrk="0" hangingPunct="1">
              <a:spcBef>
                <a:spcPct val="20000"/>
              </a:spcBef>
              <a:buFont typeface="Arial"/>
              <a:buNone/>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Next Steps</a:t>
            </a:r>
            <a:endParaRPr lang="en-US" dirty="0"/>
          </a:p>
        </p:txBody>
      </p:sp>
    </p:spTree>
    <p:extLst>
      <p:ext uri="{BB962C8B-B14F-4D97-AF65-F5344CB8AC3E}">
        <p14:creationId xmlns:p14="http://schemas.microsoft.com/office/powerpoint/2010/main" xmlns="" val="36632456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Moving forward</a:t>
            </a:r>
            <a:endParaRPr lang="en-US" dirty="0"/>
          </a:p>
        </p:txBody>
      </p:sp>
      <p:sp>
        <p:nvSpPr>
          <p:cNvPr id="4" name="Slide Number Placeholder 3"/>
          <p:cNvSpPr>
            <a:spLocks noGrp="1"/>
          </p:cNvSpPr>
          <p:nvPr>
            <p:ph type="sldNum" sz="quarter" idx="12"/>
          </p:nvPr>
        </p:nvSpPr>
        <p:spPr/>
        <p:txBody>
          <a:bodyPr/>
          <a:lstStyle/>
          <a:p>
            <a:r>
              <a:rPr lang="en-US" smtClean="0">
                <a:solidFill>
                  <a:prstClr val="black">
                    <a:lumMod val="65000"/>
                    <a:lumOff val="35000"/>
                  </a:prstClr>
                </a:solidFill>
                <a:latin typeface="Arial"/>
              </a:rPr>
              <a:t>  Council of State Governments Justice Center | </a:t>
            </a:r>
            <a:fld id="{054FADC0-F0D0-6246-B4F3-F9D77D690E2E}" type="slidenum">
              <a:rPr lang="en-US" smtClean="0">
                <a:solidFill>
                  <a:prstClr val="black">
                    <a:lumMod val="65000"/>
                    <a:lumOff val="35000"/>
                  </a:prstClr>
                </a:solidFill>
                <a:latin typeface="Arial"/>
              </a:rPr>
              <a:pPr/>
              <a:t>42</a:t>
            </a:fld>
            <a:endParaRPr lang="en-US" dirty="0">
              <a:solidFill>
                <a:prstClr val="black">
                  <a:lumMod val="65000"/>
                  <a:lumOff val="35000"/>
                </a:prstClr>
              </a:solidFill>
              <a:latin typeface="Arial"/>
            </a:endParaRPr>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PowerPoint Toolkit: </a:t>
            </a:r>
            <a:r>
              <a:rPr lang="en-US" sz="1000" dirty="0">
                <a:solidFill>
                  <a:prstClr val="black">
                    <a:lumMod val="75000"/>
                    <a:lumOff val="25000"/>
                  </a:prstClr>
                </a:solidFill>
                <a:latin typeface="Aria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1F497D">
                    <a:lumMod val="60000"/>
                    <a:lumOff val="40000"/>
                  </a:srgbClr>
                </a:solidFill>
                <a:latin typeface="Arial"/>
              </a:rPr>
              <a:t>Suggested Colors: </a:t>
            </a:r>
            <a:r>
              <a:rPr lang="en-US" sz="1000" dirty="0">
                <a:solidFill>
                  <a:prstClr val="black"/>
                </a:solidFill>
                <a:latin typeface="Arial"/>
              </a:rPr>
              <a:t>These suggested colors and their tones/hues are complimentary to the Justice Center colors of blue and gold that are also good contrast to cater to an individual’s ability to process different colors.</a:t>
            </a:r>
          </a:p>
          <a:p>
            <a:endParaRPr lang="en-US" sz="1000" b="1" dirty="0">
              <a:solidFill>
                <a:srgbClr val="1F497D">
                  <a:lumMod val="60000"/>
                  <a:lumOff val="40000"/>
                </a:srgbClr>
              </a:solidFill>
              <a:latin typeface="Arial"/>
            </a:endParaRPr>
          </a:p>
          <a:p>
            <a:endParaRPr lang="en-US" sz="1000" b="1" dirty="0">
              <a:solidFill>
                <a:prstClr val="black"/>
              </a:solidFill>
              <a:latin typeface="Aria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black"/>
                </a:solidFill>
                <a:latin typeface="Aria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14665534"/>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a:solidFill>
                  <a:prstClr val="black"/>
                </a:solidFill>
                <a:latin typeface="Arial"/>
              </a:rPr>
              <a:t>Square/Rectangle</a:t>
            </a:r>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EEECE1">
                  <a:lumMod val="50000"/>
                </a:srgbClr>
              </a:solidFill>
              <a:latin typeface="Arial"/>
            </a:endParaRPr>
          </a:p>
          <a:p>
            <a:endParaRPr lang="en-US" sz="1200" dirty="0">
              <a:solidFill>
                <a:srgbClr val="EEECE1">
                  <a:lumMod val="50000"/>
                </a:srgbClr>
              </a:solidFill>
              <a:latin typeface="Aria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a:solidFill>
                  <a:prstClr val="black"/>
                </a:solidFill>
                <a:latin typeface="Arial"/>
              </a:rPr>
              <a:t>Circles/Ovals</a:t>
            </a:r>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a:solidFill>
                  <a:prstClr val="black"/>
                </a:solidFill>
                <a:latin typeface="Arial"/>
              </a:rPr>
              <a:t>Arrows</a:t>
            </a:r>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1F497D">
                    <a:lumMod val="60000"/>
                    <a:lumOff val="40000"/>
                  </a:srgbClr>
                </a:solidFill>
                <a:latin typeface="Arial"/>
              </a:rPr>
              <a:t>Text  (Font Arial)</a:t>
            </a:r>
          </a:p>
          <a:p>
            <a:endParaRPr lang="en-US" sz="1000" b="1" dirty="0">
              <a:solidFill>
                <a:srgbClr val="1F497D">
                  <a:lumMod val="60000"/>
                  <a:lumOff val="40000"/>
                </a:srgbClr>
              </a:solidFill>
              <a:latin typeface="Arial"/>
            </a:endParaRPr>
          </a:p>
          <a:p>
            <a:r>
              <a:rPr lang="en-US" sz="2200" dirty="0">
                <a:solidFill>
                  <a:srgbClr val="1F497D">
                    <a:lumMod val="75000"/>
                  </a:srgbClr>
                </a:solidFill>
                <a:latin typeface="Arial"/>
              </a:rPr>
              <a:t>Slide Header/Title with </a:t>
            </a:r>
            <a:r>
              <a:rPr lang="en-US" sz="2200" dirty="0">
                <a:solidFill>
                  <a:srgbClr val="1F497D">
                    <a:lumMod val="60000"/>
                    <a:lumOff val="40000"/>
                  </a:srgbClr>
                </a:solidFill>
                <a:latin typeface="Arial"/>
              </a:rPr>
              <a:t>Key Word Highlight (22pt)</a:t>
            </a:r>
          </a:p>
          <a:p>
            <a:endParaRPr lang="en-US" sz="2200" dirty="0">
              <a:solidFill>
                <a:srgbClr val="1F497D">
                  <a:lumMod val="60000"/>
                  <a:lumOff val="40000"/>
                </a:srgbClr>
              </a:solidFill>
              <a:latin typeface="Arial"/>
            </a:endParaRPr>
          </a:p>
          <a:p>
            <a:r>
              <a:rPr lang="en-US" sz="1500" dirty="0" err="1">
                <a:solidFill>
                  <a:prstClr val="black"/>
                </a:solidFill>
                <a:latin typeface="Arial"/>
              </a:rPr>
              <a:t>Subheaders</a:t>
            </a:r>
            <a:r>
              <a:rPr lang="en-US" sz="1500" dirty="0">
                <a:solidFill>
                  <a:prstClr val="black"/>
                </a:solidFill>
                <a:latin typeface="Arial"/>
              </a:rPr>
              <a:t>/Text Callouts are flexible by size and color.</a:t>
            </a:r>
          </a:p>
          <a:p>
            <a:r>
              <a:rPr lang="en-US" sz="1500" b="1" dirty="0" err="1">
                <a:solidFill>
                  <a:srgbClr val="EEECE1">
                    <a:lumMod val="50000"/>
                  </a:srgbClr>
                </a:solidFill>
                <a:latin typeface="Arial"/>
              </a:rPr>
              <a:t>Subheader</a:t>
            </a:r>
            <a:r>
              <a:rPr lang="en-US" sz="1500" b="1" dirty="0">
                <a:solidFill>
                  <a:srgbClr val="EEECE1">
                    <a:lumMod val="50000"/>
                  </a:srgbClr>
                </a:solidFill>
                <a:latin typeface="Arial"/>
              </a:rPr>
              <a:t> Gold</a:t>
            </a:r>
          </a:p>
          <a:p>
            <a:r>
              <a:rPr lang="en-US" sz="1500" b="1" dirty="0" err="1">
                <a:solidFill>
                  <a:srgbClr val="1F497D">
                    <a:lumMod val="60000"/>
                    <a:lumOff val="40000"/>
                  </a:srgbClr>
                </a:solidFill>
                <a:latin typeface="Arial"/>
              </a:rPr>
              <a:t>Subheader</a:t>
            </a:r>
            <a:r>
              <a:rPr lang="en-US" sz="1500" b="1" dirty="0">
                <a:solidFill>
                  <a:srgbClr val="1F497D">
                    <a:lumMod val="60000"/>
                    <a:lumOff val="40000"/>
                  </a:srgbClr>
                </a:solidFill>
                <a:latin typeface="Arial"/>
              </a:rPr>
              <a:t> Azul</a:t>
            </a:r>
          </a:p>
          <a:p>
            <a:r>
              <a:rPr lang="en-US" sz="1500" b="1" dirty="0" err="1">
                <a:solidFill>
                  <a:srgbClr val="4F81BD">
                    <a:lumMod val="75000"/>
                  </a:srgbClr>
                </a:solidFill>
                <a:latin typeface="Arial"/>
              </a:rPr>
              <a:t>Subheader</a:t>
            </a:r>
            <a:r>
              <a:rPr lang="en-US" sz="1500" b="1" dirty="0">
                <a:solidFill>
                  <a:srgbClr val="4F81BD">
                    <a:lumMod val="75000"/>
                  </a:srgbClr>
                </a:solidFill>
                <a:latin typeface="Arial"/>
              </a:rPr>
              <a:t> Slate</a:t>
            </a:r>
          </a:p>
          <a:p>
            <a:r>
              <a:rPr lang="en-US" sz="1500" b="1" dirty="0" err="1">
                <a:solidFill>
                  <a:srgbClr val="C0504D">
                    <a:lumMod val="75000"/>
                  </a:srgbClr>
                </a:solidFill>
                <a:latin typeface="Arial"/>
              </a:rPr>
              <a:t>Subheader</a:t>
            </a:r>
            <a:r>
              <a:rPr lang="en-US" sz="1500" b="1" dirty="0">
                <a:solidFill>
                  <a:srgbClr val="C0504D">
                    <a:lumMod val="75000"/>
                  </a:srgbClr>
                </a:solidFill>
                <a:latin typeface="Arial"/>
              </a:rPr>
              <a:t> Rose</a:t>
            </a:r>
          </a:p>
          <a:p>
            <a:endParaRPr lang="en-US" sz="1600" b="1" dirty="0">
              <a:solidFill>
                <a:srgbClr val="C0504D">
                  <a:lumMod val="75000"/>
                </a:srgbClr>
              </a:solidFill>
              <a:latin typeface="Arial"/>
            </a:endParaRPr>
          </a:p>
          <a:p>
            <a:r>
              <a:rPr lang="en-US" sz="1200" dirty="0">
                <a:solidFill>
                  <a:prstClr val="black"/>
                </a:solidFill>
                <a:latin typeface="Arial"/>
              </a:rPr>
              <a:t>Body Text is a flexible by size but should be smaller than the </a:t>
            </a:r>
            <a:r>
              <a:rPr lang="en-US" sz="1200" dirty="0" err="1">
                <a:solidFill>
                  <a:prstClr val="black"/>
                </a:solidFill>
                <a:latin typeface="Arial"/>
              </a:rPr>
              <a:t>subheader</a:t>
            </a:r>
            <a:r>
              <a:rPr lang="en-US" sz="1200" dirty="0">
                <a:solidFill>
                  <a:prstClr val="black"/>
                </a:solidFill>
                <a:latin typeface="Arial"/>
              </a:rPr>
              <a:t>.</a:t>
            </a:r>
          </a:p>
          <a:p>
            <a:r>
              <a:rPr lang="en-US" sz="1200" dirty="0">
                <a:solidFill>
                  <a:prstClr val="black"/>
                </a:solidFill>
                <a:latin typeface="Arial"/>
              </a:rPr>
              <a:t>Body Text Black</a:t>
            </a:r>
          </a:p>
          <a:p>
            <a:r>
              <a:rPr lang="en-US" sz="1200" dirty="0">
                <a:solidFill>
                  <a:prstClr val="black">
                    <a:lumMod val="65000"/>
                    <a:lumOff val="35000"/>
                  </a:prstClr>
                </a:solidFill>
                <a:latin typeface="Arial"/>
              </a:rPr>
              <a:t>Body Text Charcoal</a:t>
            </a:r>
          </a:p>
          <a:p>
            <a:endParaRPr lang="en-US" sz="1400" dirty="0">
              <a:solidFill>
                <a:prstClr val="black">
                  <a:lumMod val="65000"/>
                  <a:lumOff val="35000"/>
                </a:prstClr>
              </a:solidFill>
              <a:latin typeface="Arial"/>
            </a:endParaRPr>
          </a:p>
          <a:p>
            <a:r>
              <a:rPr lang="en-US" sz="800" i="1" dirty="0">
                <a:solidFill>
                  <a:prstClr val="black">
                    <a:lumMod val="65000"/>
                    <a:lumOff val="35000"/>
                  </a:prstClr>
                </a:solidFill>
                <a:latin typeface="Arial"/>
              </a:rPr>
              <a:t>Source Text’s size is 8pt with a Light Charcoal color and italicized.</a:t>
            </a:r>
          </a:p>
          <a:p>
            <a:endParaRPr lang="en-US" sz="1600" b="1" dirty="0">
              <a:solidFill>
                <a:srgbClr val="C0504D">
                  <a:lumMod val="75000"/>
                </a:srgbClr>
              </a:solidFill>
              <a:latin typeface="Arial"/>
            </a:endParaRPr>
          </a:p>
          <a:p>
            <a:endParaRPr lang="en-US" sz="1000" b="1" dirty="0">
              <a:solidFill>
                <a:srgbClr val="C0504D">
                  <a:lumMod val="75000"/>
                </a:srgbClr>
              </a:solidFill>
              <a:latin typeface="Aria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3" name="TextBox 172"/>
          <p:cNvSpPr txBox="1"/>
          <p:nvPr/>
        </p:nvSpPr>
        <p:spPr>
          <a:xfrm>
            <a:off x="249380" y="1084002"/>
            <a:ext cx="8692737" cy="4201150"/>
          </a:xfrm>
          <a:prstGeom prst="rect">
            <a:avLst/>
          </a:prstGeom>
          <a:noFill/>
        </p:spPr>
        <p:txBody>
          <a:bodyPr wrap="square" rtlCol="0">
            <a:spAutoFit/>
          </a:bodyPr>
          <a:lstStyle/>
          <a:p>
            <a:pPr marL="463550" indent="-463550">
              <a:spcBef>
                <a:spcPts val="600"/>
              </a:spcBef>
              <a:spcAft>
                <a:spcPts val="1200"/>
              </a:spcAft>
              <a:buFont typeface="Wingdings" panose="05000000000000000000" pitchFamily="2" charset="2"/>
              <a:buChar char="Ø"/>
            </a:pPr>
            <a:r>
              <a:rPr lang="en-US" sz="2400" b="1" dirty="0" smtClean="0"/>
              <a:t>Parole decision-making practices</a:t>
            </a:r>
            <a:r>
              <a:rPr lang="en-US" sz="2400" b="1" dirty="0" smtClean="0">
                <a:solidFill>
                  <a:schemeClr val="accent4">
                    <a:lumMod val="75000"/>
                  </a:schemeClr>
                </a:solidFill>
              </a:rPr>
              <a:t> </a:t>
            </a:r>
          </a:p>
          <a:p>
            <a:pPr marL="804863" lvl="1" indent="-347663">
              <a:spcBef>
                <a:spcPts val="600"/>
              </a:spcBef>
              <a:spcAft>
                <a:spcPts val="1200"/>
              </a:spcAft>
              <a:buFont typeface="Calibri" panose="020F0502020204030204" pitchFamily="34" charset="0"/>
              <a:buChar char="–"/>
            </a:pPr>
            <a:r>
              <a:rPr lang="en-US" sz="2000" dirty="0" smtClean="0"/>
              <a:t>Use of risk assessment, programming requirements, reentry preparation resources</a:t>
            </a:r>
          </a:p>
          <a:p>
            <a:pPr marL="463550" indent="-463550">
              <a:spcBef>
                <a:spcPts val="600"/>
              </a:spcBef>
              <a:spcAft>
                <a:spcPts val="1200"/>
              </a:spcAft>
              <a:buFont typeface="Wingdings" panose="05000000000000000000" pitchFamily="2" charset="2"/>
              <a:buChar char="Ø"/>
            </a:pPr>
            <a:r>
              <a:rPr lang="en-US" sz="2400" b="1" dirty="0" smtClean="0"/>
              <a:t>Jail pressures</a:t>
            </a:r>
            <a:endParaRPr lang="en-US" sz="2400" b="1" dirty="0">
              <a:solidFill>
                <a:schemeClr val="accent4">
                  <a:lumMod val="75000"/>
                </a:schemeClr>
              </a:solidFill>
            </a:endParaRPr>
          </a:p>
          <a:p>
            <a:pPr marL="804863" lvl="1" indent="-347663">
              <a:spcBef>
                <a:spcPts val="600"/>
              </a:spcBef>
              <a:spcAft>
                <a:spcPts val="1200"/>
              </a:spcAft>
              <a:buFont typeface="Calibri" panose="020F0502020204030204" pitchFamily="34" charset="0"/>
              <a:buChar char="–"/>
            </a:pPr>
            <a:r>
              <a:rPr lang="en-US" sz="2000" dirty="0" smtClean="0"/>
              <a:t>Pressures from ADC holds and challenges of handling individuals with mental illness</a:t>
            </a:r>
            <a:endParaRPr lang="en-US" sz="2000" dirty="0"/>
          </a:p>
          <a:p>
            <a:pPr marL="463550" indent="-463550">
              <a:spcBef>
                <a:spcPts val="600"/>
              </a:spcBef>
              <a:spcAft>
                <a:spcPts val="1200"/>
              </a:spcAft>
              <a:buFont typeface="Wingdings" panose="05000000000000000000" pitchFamily="2" charset="2"/>
              <a:buChar char="Ø"/>
            </a:pPr>
            <a:r>
              <a:rPr lang="en-US" sz="2400" b="1" dirty="0" smtClean="0"/>
              <a:t>Connections to behavioral health services</a:t>
            </a:r>
            <a:r>
              <a:rPr lang="en-US" sz="2400" b="1" dirty="0" smtClean="0">
                <a:solidFill>
                  <a:schemeClr val="accent4">
                    <a:lumMod val="75000"/>
                  </a:schemeClr>
                </a:solidFill>
              </a:rPr>
              <a:t> </a:t>
            </a:r>
            <a:endParaRPr lang="en-US" sz="2400" b="1" dirty="0">
              <a:solidFill>
                <a:schemeClr val="accent4">
                  <a:lumMod val="75000"/>
                </a:schemeClr>
              </a:solidFill>
            </a:endParaRPr>
          </a:p>
          <a:p>
            <a:pPr marL="804863" lvl="1" indent="-347663">
              <a:spcBef>
                <a:spcPts val="600"/>
              </a:spcBef>
              <a:spcAft>
                <a:spcPts val="1200"/>
              </a:spcAft>
              <a:buFont typeface="Calibri" panose="020F0502020204030204" pitchFamily="34" charset="0"/>
              <a:buChar char="–"/>
            </a:pPr>
            <a:r>
              <a:rPr lang="en-US" sz="2000" dirty="0" smtClean="0"/>
              <a:t>Availability and access to programming and treatment for criminal justice involved populations</a:t>
            </a:r>
            <a:endParaRPr lang="en-US" sz="2000" dirty="0"/>
          </a:p>
        </p:txBody>
      </p:sp>
    </p:spTree>
    <p:extLst>
      <p:ext uri="{BB962C8B-B14F-4D97-AF65-F5344CB8AC3E}">
        <p14:creationId xmlns:p14="http://schemas.microsoft.com/office/powerpoint/2010/main" xmlns="" val="3730241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Flowchart: Merge 212"/>
          <p:cNvSpPr/>
          <p:nvPr/>
        </p:nvSpPr>
        <p:spPr>
          <a:xfrm rot="10800000" flipV="1">
            <a:off x="847641" y="2498340"/>
            <a:ext cx="254000" cy="280441"/>
          </a:xfrm>
          <a:prstGeom prst="flowChartMerge">
            <a:avLst/>
          </a:prstGeom>
          <a:solidFill>
            <a:schemeClr val="bg1">
              <a:lumMod val="85000"/>
            </a:schemeClr>
          </a:solidFill>
          <a:ln w="9525" cap="flat" cmpd="sng" algn="ctr">
            <a:solidFill>
              <a:srgbClr val="000000"/>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a:endParaRPr>
          </a:p>
        </p:txBody>
      </p:sp>
      <p:sp>
        <p:nvSpPr>
          <p:cNvPr id="214" name="Flowchart: Merge 53"/>
          <p:cNvSpPr/>
          <p:nvPr/>
        </p:nvSpPr>
        <p:spPr>
          <a:xfrm rot="10800000" flipV="1">
            <a:off x="2770794" y="2498341"/>
            <a:ext cx="254000" cy="280441"/>
          </a:xfrm>
          <a:prstGeom prst="flowChartMerge">
            <a:avLst/>
          </a:prstGeom>
          <a:solidFill>
            <a:schemeClr val="bg1">
              <a:lumMod val="85000"/>
            </a:schemeClr>
          </a:solidFill>
          <a:ln w="9525" cap="flat" cmpd="sng" algn="ctr">
            <a:solidFill>
              <a:srgbClr val="000000"/>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a:endParaRPr>
          </a:p>
        </p:txBody>
      </p:sp>
      <p:sp>
        <p:nvSpPr>
          <p:cNvPr id="215" name="Flowchart: Merge 53"/>
          <p:cNvSpPr/>
          <p:nvPr/>
        </p:nvSpPr>
        <p:spPr>
          <a:xfrm rot="10800000" flipV="1">
            <a:off x="3460601" y="2498341"/>
            <a:ext cx="254000" cy="280441"/>
          </a:xfrm>
          <a:prstGeom prst="flowChartMerge">
            <a:avLst/>
          </a:prstGeom>
          <a:solidFill>
            <a:schemeClr val="bg1">
              <a:lumMod val="85000"/>
            </a:schemeClr>
          </a:solidFill>
          <a:ln w="9525" cap="flat" cmpd="sng" algn="ctr">
            <a:solidFill>
              <a:schemeClr val="tx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a:endParaRPr>
          </a:p>
        </p:txBody>
      </p:sp>
      <p:sp>
        <p:nvSpPr>
          <p:cNvPr id="216" name="Flowchart: Merge 53"/>
          <p:cNvSpPr/>
          <p:nvPr/>
        </p:nvSpPr>
        <p:spPr>
          <a:xfrm rot="10800000" flipV="1">
            <a:off x="7832238" y="2498341"/>
            <a:ext cx="254000" cy="280441"/>
          </a:xfrm>
          <a:prstGeom prst="flowChartMerge">
            <a:avLst/>
          </a:prstGeom>
          <a:solidFill>
            <a:schemeClr val="bg1">
              <a:lumMod val="85000"/>
            </a:schemeClr>
          </a:solidFill>
          <a:ln w="9525" cap="flat" cmpd="sng" algn="ctr">
            <a:solidFill>
              <a:srgbClr val="000000"/>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a:endParaRPr>
          </a:p>
        </p:txBody>
      </p:sp>
      <p:grpSp>
        <p:nvGrpSpPr>
          <p:cNvPr id="8" name="Group 7"/>
          <p:cNvGrpSpPr/>
          <p:nvPr/>
        </p:nvGrpSpPr>
        <p:grpSpPr>
          <a:xfrm>
            <a:off x="275326" y="2808372"/>
            <a:ext cx="8780328" cy="407773"/>
            <a:chOff x="275326" y="1168304"/>
            <a:chExt cx="8780328" cy="407773"/>
          </a:xfrm>
        </p:grpSpPr>
        <p:sp>
          <p:nvSpPr>
            <p:cNvPr id="205" name="Rectangle 204"/>
            <p:cNvSpPr/>
            <p:nvPr/>
          </p:nvSpPr>
          <p:spPr>
            <a:xfrm>
              <a:off x="27532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Nov</a:t>
              </a:r>
              <a:endParaRPr lang="en-US" b="1" dirty="0">
                <a:solidFill>
                  <a:schemeClr val="tx1"/>
                </a:solidFill>
                <a:latin typeface="Calibri"/>
              </a:endParaRPr>
            </a:p>
          </p:txBody>
        </p:sp>
        <p:sp>
          <p:nvSpPr>
            <p:cNvPr id="206" name="Rectangle 205"/>
            <p:cNvSpPr/>
            <p:nvPr/>
          </p:nvSpPr>
          <p:spPr>
            <a:xfrm>
              <a:off x="100703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Dec</a:t>
              </a:r>
              <a:endParaRPr lang="en-US" b="1" dirty="0">
                <a:solidFill>
                  <a:schemeClr val="tx1"/>
                </a:solidFill>
                <a:latin typeface="Calibri"/>
              </a:endParaRPr>
            </a:p>
          </p:txBody>
        </p:sp>
        <p:sp>
          <p:nvSpPr>
            <p:cNvPr id="207" name="Rectangle 206"/>
            <p:cNvSpPr/>
            <p:nvPr/>
          </p:nvSpPr>
          <p:spPr>
            <a:xfrm>
              <a:off x="173874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Jan</a:t>
              </a:r>
              <a:endParaRPr lang="en-US" b="1" dirty="0">
                <a:solidFill>
                  <a:schemeClr val="tx1"/>
                </a:solidFill>
                <a:latin typeface="Calibri"/>
              </a:endParaRPr>
            </a:p>
          </p:txBody>
        </p:sp>
        <p:sp>
          <p:nvSpPr>
            <p:cNvPr id="208" name="Rectangle 207"/>
            <p:cNvSpPr/>
            <p:nvPr/>
          </p:nvSpPr>
          <p:spPr>
            <a:xfrm>
              <a:off x="247045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Feb</a:t>
              </a:r>
              <a:endParaRPr lang="en-US" b="1" dirty="0">
                <a:solidFill>
                  <a:schemeClr val="tx1"/>
                </a:solidFill>
                <a:latin typeface="Calibri"/>
              </a:endParaRPr>
            </a:p>
          </p:txBody>
        </p:sp>
        <p:sp>
          <p:nvSpPr>
            <p:cNvPr id="209" name="Rectangle 208"/>
            <p:cNvSpPr/>
            <p:nvPr/>
          </p:nvSpPr>
          <p:spPr>
            <a:xfrm>
              <a:off x="320216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Mar</a:t>
              </a:r>
              <a:endParaRPr lang="en-US" b="1" dirty="0">
                <a:solidFill>
                  <a:schemeClr val="tx1"/>
                </a:solidFill>
                <a:latin typeface="Calibri"/>
              </a:endParaRPr>
            </a:p>
          </p:txBody>
        </p:sp>
        <p:sp>
          <p:nvSpPr>
            <p:cNvPr id="210" name="Rectangle 209"/>
            <p:cNvSpPr/>
            <p:nvPr/>
          </p:nvSpPr>
          <p:spPr>
            <a:xfrm>
              <a:off x="393387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Apr</a:t>
              </a:r>
              <a:endParaRPr lang="en-US" b="1" dirty="0">
                <a:solidFill>
                  <a:schemeClr val="tx1"/>
                </a:solidFill>
                <a:latin typeface="Calibri"/>
              </a:endParaRPr>
            </a:p>
          </p:txBody>
        </p:sp>
        <p:sp>
          <p:nvSpPr>
            <p:cNvPr id="211" name="Rectangle 210"/>
            <p:cNvSpPr/>
            <p:nvPr/>
          </p:nvSpPr>
          <p:spPr>
            <a:xfrm>
              <a:off x="466558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May</a:t>
              </a:r>
              <a:endParaRPr lang="en-US" b="1" dirty="0">
                <a:solidFill>
                  <a:schemeClr val="tx1"/>
                </a:solidFill>
                <a:latin typeface="Calibri"/>
              </a:endParaRPr>
            </a:p>
          </p:txBody>
        </p:sp>
        <p:sp>
          <p:nvSpPr>
            <p:cNvPr id="212" name="Rectangle 211"/>
            <p:cNvSpPr/>
            <p:nvPr/>
          </p:nvSpPr>
          <p:spPr>
            <a:xfrm>
              <a:off x="539729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Jun</a:t>
              </a:r>
              <a:endParaRPr lang="en-US" b="1" dirty="0">
                <a:solidFill>
                  <a:schemeClr val="tx1"/>
                </a:solidFill>
                <a:latin typeface="Calibri"/>
              </a:endParaRPr>
            </a:p>
          </p:txBody>
        </p:sp>
        <p:sp>
          <p:nvSpPr>
            <p:cNvPr id="217" name="Rectangle 216"/>
            <p:cNvSpPr/>
            <p:nvPr/>
          </p:nvSpPr>
          <p:spPr>
            <a:xfrm>
              <a:off x="612900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Jul</a:t>
              </a:r>
              <a:endParaRPr lang="en-US" b="1" dirty="0">
                <a:solidFill>
                  <a:schemeClr val="tx1"/>
                </a:solidFill>
                <a:latin typeface="Calibri"/>
              </a:endParaRPr>
            </a:p>
          </p:txBody>
        </p:sp>
        <p:sp>
          <p:nvSpPr>
            <p:cNvPr id="218" name="Rectangle 217"/>
            <p:cNvSpPr/>
            <p:nvPr/>
          </p:nvSpPr>
          <p:spPr>
            <a:xfrm>
              <a:off x="686071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Aug</a:t>
              </a:r>
              <a:endParaRPr lang="en-US" b="1" dirty="0">
                <a:solidFill>
                  <a:schemeClr val="tx1"/>
                </a:solidFill>
                <a:latin typeface="Calibri"/>
              </a:endParaRPr>
            </a:p>
          </p:txBody>
        </p:sp>
        <p:sp>
          <p:nvSpPr>
            <p:cNvPr id="219" name="Rectangle 218"/>
            <p:cNvSpPr/>
            <p:nvPr/>
          </p:nvSpPr>
          <p:spPr>
            <a:xfrm>
              <a:off x="7592426"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Sep</a:t>
              </a:r>
              <a:endParaRPr lang="en-US" b="1" dirty="0">
                <a:solidFill>
                  <a:schemeClr val="tx1"/>
                </a:solidFill>
                <a:latin typeface="Calibri"/>
              </a:endParaRPr>
            </a:p>
          </p:txBody>
        </p:sp>
        <p:sp>
          <p:nvSpPr>
            <p:cNvPr id="220" name="Rectangle 219"/>
            <p:cNvSpPr/>
            <p:nvPr/>
          </p:nvSpPr>
          <p:spPr>
            <a:xfrm>
              <a:off x="8324134" y="1168304"/>
              <a:ext cx="731520" cy="407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a:rPr>
                <a:t>Oct</a:t>
              </a:r>
              <a:endParaRPr lang="en-US" b="1" dirty="0">
                <a:solidFill>
                  <a:schemeClr val="tx1"/>
                </a:solidFill>
                <a:latin typeface="Calibri"/>
              </a:endParaRPr>
            </a:p>
          </p:txBody>
        </p:sp>
      </p:grpSp>
      <p:sp>
        <p:nvSpPr>
          <p:cNvPr id="221" name="Flowchart: Merge 53"/>
          <p:cNvSpPr/>
          <p:nvPr/>
        </p:nvSpPr>
        <p:spPr>
          <a:xfrm rot="10800000" flipV="1">
            <a:off x="6569242" y="2498341"/>
            <a:ext cx="254000" cy="280441"/>
          </a:xfrm>
          <a:prstGeom prst="flowChartMerge">
            <a:avLst/>
          </a:prstGeom>
          <a:solidFill>
            <a:schemeClr val="bg1">
              <a:lumMod val="85000"/>
            </a:schemeClr>
          </a:solidFill>
          <a:ln w="9525" cap="flat" cmpd="sng" algn="ctr">
            <a:solidFill>
              <a:srgbClr val="000000"/>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a:endParaRPr>
          </a:p>
        </p:txBody>
      </p:sp>
      <p:sp>
        <p:nvSpPr>
          <p:cNvPr id="2" name="Title 1"/>
          <p:cNvSpPr>
            <a:spLocks noGrp="1"/>
          </p:cNvSpPr>
          <p:nvPr>
            <p:ph type="title"/>
          </p:nvPr>
        </p:nvSpPr>
        <p:spPr/>
        <p:txBody>
          <a:bodyPr>
            <a:normAutofit/>
          </a:bodyPr>
          <a:lstStyle/>
          <a:p>
            <a:r>
              <a:rPr lang="en-US" dirty="0" smtClean="0"/>
              <a:t>Project timeline</a:t>
            </a:r>
            <a:endParaRPr lang="en-US" dirty="0"/>
          </a:p>
        </p:txBody>
      </p:sp>
      <p:sp>
        <p:nvSpPr>
          <p:cNvPr id="4" name="Slide Number Placeholder 3"/>
          <p:cNvSpPr>
            <a:spLocks noGrp="1"/>
          </p:cNvSpPr>
          <p:nvPr>
            <p:ph type="sldNum" sz="quarter" idx="12"/>
          </p:nvPr>
        </p:nvSpPr>
        <p:spPr/>
        <p:txBody>
          <a:bodyPr/>
          <a:lstStyle/>
          <a:p>
            <a:r>
              <a:rPr lang="en-US" smtClean="0">
                <a:solidFill>
                  <a:prstClr val="black">
                    <a:lumMod val="65000"/>
                    <a:lumOff val="35000"/>
                  </a:prstClr>
                </a:solidFill>
                <a:latin typeface="Arial"/>
              </a:rPr>
              <a:t>  Council of State Governments Justice Center | </a:t>
            </a:r>
            <a:fld id="{054FADC0-F0D0-6246-B4F3-F9D77D690E2E}" type="slidenum">
              <a:rPr lang="en-US" smtClean="0">
                <a:solidFill>
                  <a:prstClr val="black">
                    <a:lumMod val="65000"/>
                    <a:lumOff val="35000"/>
                  </a:prstClr>
                </a:solidFill>
                <a:latin typeface="Arial"/>
              </a:rPr>
              <a:pPr/>
              <a:t>43</a:t>
            </a:fld>
            <a:endParaRPr lang="en-US" dirty="0">
              <a:solidFill>
                <a:prstClr val="black">
                  <a:lumMod val="65000"/>
                  <a:lumOff val="35000"/>
                </a:prstClr>
              </a:solidFill>
              <a:latin typeface="Arial"/>
            </a:endParaRPr>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PowerPoint Toolkit: </a:t>
            </a:r>
            <a:r>
              <a:rPr lang="en-US" sz="1000" dirty="0">
                <a:solidFill>
                  <a:prstClr val="black">
                    <a:lumMod val="75000"/>
                    <a:lumOff val="25000"/>
                  </a:prstClr>
                </a:solidFill>
                <a:latin typeface="Aria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1F497D">
                    <a:lumMod val="60000"/>
                    <a:lumOff val="40000"/>
                  </a:srgbClr>
                </a:solidFill>
                <a:latin typeface="Arial"/>
              </a:rPr>
              <a:t>Suggested Colors: </a:t>
            </a:r>
            <a:r>
              <a:rPr lang="en-US" sz="1000" dirty="0">
                <a:solidFill>
                  <a:prstClr val="black"/>
                </a:solidFill>
                <a:latin typeface="Arial"/>
              </a:rPr>
              <a:t>These suggested colors and their tones/hues are complimentary to the Justice Center colors of blue and gold that are also good contrast to cater to an individual’s ability to process different colors.</a:t>
            </a:r>
          </a:p>
          <a:p>
            <a:endParaRPr lang="en-US" sz="1000" b="1" dirty="0">
              <a:solidFill>
                <a:srgbClr val="1F497D">
                  <a:lumMod val="60000"/>
                  <a:lumOff val="40000"/>
                </a:srgbClr>
              </a:solidFill>
              <a:latin typeface="Arial"/>
            </a:endParaRPr>
          </a:p>
          <a:p>
            <a:endParaRPr lang="en-US" sz="1000" b="1" dirty="0">
              <a:solidFill>
                <a:prstClr val="black"/>
              </a:solidFill>
              <a:latin typeface="Aria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black"/>
                </a:solidFill>
                <a:latin typeface="Aria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652103001"/>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a:solidFill>
                  <a:prstClr val="black"/>
                </a:solidFill>
                <a:latin typeface="Arial"/>
              </a:rPr>
              <a:t>Square/Rectangle</a:t>
            </a:r>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EEECE1">
                  <a:lumMod val="50000"/>
                </a:srgbClr>
              </a:solidFill>
              <a:latin typeface="Arial"/>
            </a:endParaRPr>
          </a:p>
          <a:p>
            <a:endParaRPr lang="en-US" sz="1200" dirty="0">
              <a:solidFill>
                <a:srgbClr val="EEECE1">
                  <a:lumMod val="50000"/>
                </a:srgbClr>
              </a:solidFill>
              <a:latin typeface="Aria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srgbClr val="1F497D">
                  <a:lumMod val="60000"/>
                  <a:lumOff val="40000"/>
                </a:srgbClr>
              </a:solidFill>
              <a:latin typeface="Arial"/>
            </a:endParaRPr>
          </a:p>
          <a:p>
            <a:endParaRPr lang="en-US" sz="1200" dirty="0">
              <a:solidFill>
                <a:srgbClr val="1F497D">
                  <a:lumMod val="60000"/>
                  <a:lumOff val="40000"/>
                </a:srgbClr>
              </a:solidFill>
              <a:latin typeface="Aria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a:solidFill>
                <a:prstClr val="black"/>
              </a:solidFill>
              <a:latin typeface="Arial"/>
            </a:endParaRPr>
          </a:p>
          <a:p>
            <a:endParaRPr lang="en-US" sz="1200" dirty="0">
              <a:solidFill>
                <a:prstClr val="black"/>
              </a:solidFill>
              <a:latin typeface="Aria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a:solidFill>
                  <a:prstClr val="black"/>
                </a:solidFill>
                <a:latin typeface="Arial"/>
              </a:rPr>
              <a:t>Circles/Ovals</a:t>
            </a:r>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a:solidFill>
                  <a:prstClr val="black"/>
                </a:solidFill>
                <a:latin typeface="Arial"/>
              </a:rPr>
              <a:t>Arrows</a:t>
            </a:r>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a:p>
            <a:pPr algn="ctr"/>
            <a:endParaRPr lang="en-US" sz="1200" dirty="0">
              <a:solidFill>
                <a:prstClr val="black"/>
              </a:solidFill>
              <a:latin typeface="Aria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prstClr val="black"/>
              </a:solidFill>
              <a:latin typeface="Aria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1F497D">
                    <a:lumMod val="60000"/>
                    <a:lumOff val="40000"/>
                  </a:srgbClr>
                </a:solidFill>
                <a:latin typeface="Arial"/>
              </a:rPr>
              <a:t>Text  (Font Arial)</a:t>
            </a:r>
          </a:p>
          <a:p>
            <a:endParaRPr lang="en-US" sz="1000" b="1" dirty="0">
              <a:solidFill>
                <a:srgbClr val="1F497D">
                  <a:lumMod val="60000"/>
                  <a:lumOff val="40000"/>
                </a:srgbClr>
              </a:solidFill>
              <a:latin typeface="Arial"/>
            </a:endParaRPr>
          </a:p>
          <a:p>
            <a:r>
              <a:rPr lang="en-US" sz="2200" dirty="0">
                <a:solidFill>
                  <a:srgbClr val="1F497D">
                    <a:lumMod val="75000"/>
                  </a:srgbClr>
                </a:solidFill>
                <a:latin typeface="Arial"/>
              </a:rPr>
              <a:t>Slide Header/Title with </a:t>
            </a:r>
            <a:r>
              <a:rPr lang="en-US" sz="2200" dirty="0">
                <a:solidFill>
                  <a:srgbClr val="1F497D">
                    <a:lumMod val="60000"/>
                    <a:lumOff val="40000"/>
                  </a:srgbClr>
                </a:solidFill>
                <a:latin typeface="Arial"/>
              </a:rPr>
              <a:t>Key Word Highlight (22pt)</a:t>
            </a:r>
          </a:p>
          <a:p>
            <a:endParaRPr lang="en-US" sz="2200" dirty="0">
              <a:solidFill>
                <a:srgbClr val="1F497D">
                  <a:lumMod val="60000"/>
                  <a:lumOff val="40000"/>
                </a:srgbClr>
              </a:solidFill>
              <a:latin typeface="Arial"/>
            </a:endParaRPr>
          </a:p>
          <a:p>
            <a:r>
              <a:rPr lang="en-US" sz="1500" dirty="0" err="1">
                <a:solidFill>
                  <a:prstClr val="black"/>
                </a:solidFill>
                <a:latin typeface="Arial"/>
              </a:rPr>
              <a:t>Subheaders</a:t>
            </a:r>
            <a:r>
              <a:rPr lang="en-US" sz="1500" dirty="0">
                <a:solidFill>
                  <a:prstClr val="black"/>
                </a:solidFill>
                <a:latin typeface="Arial"/>
              </a:rPr>
              <a:t>/Text Callouts are flexible by size and color.</a:t>
            </a:r>
          </a:p>
          <a:p>
            <a:r>
              <a:rPr lang="en-US" sz="1500" b="1" dirty="0" err="1">
                <a:solidFill>
                  <a:srgbClr val="EEECE1">
                    <a:lumMod val="50000"/>
                  </a:srgbClr>
                </a:solidFill>
                <a:latin typeface="Arial"/>
              </a:rPr>
              <a:t>Subheader</a:t>
            </a:r>
            <a:r>
              <a:rPr lang="en-US" sz="1500" b="1" dirty="0">
                <a:solidFill>
                  <a:srgbClr val="EEECE1">
                    <a:lumMod val="50000"/>
                  </a:srgbClr>
                </a:solidFill>
                <a:latin typeface="Arial"/>
              </a:rPr>
              <a:t> Gold</a:t>
            </a:r>
          </a:p>
          <a:p>
            <a:r>
              <a:rPr lang="en-US" sz="1500" b="1" dirty="0" err="1">
                <a:solidFill>
                  <a:srgbClr val="1F497D">
                    <a:lumMod val="60000"/>
                    <a:lumOff val="40000"/>
                  </a:srgbClr>
                </a:solidFill>
                <a:latin typeface="Arial"/>
              </a:rPr>
              <a:t>Subheader</a:t>
            </a:r>
            <a:r>
              <a:rPr lang="en-US" sz="1500" b="1" dirty="0">
                <a:solidFill>
                  <a:srgbClr val="1F497D">
                    <a:lumMod val="60000"/>
                    <a:lumOff val="40000"/>
                  </a:srgbClr>
                </a:solidFill>
                <a:latin typeface="Arial"/>
              </a:rPr>
              <a:t> Azul</a:t>
            </a:r>
          </a:p>
          <a:p>
            <a:r>
              <a:rPr lang="en-US" sz="1500" b="1" dirty="0" err="1">
                <a:solidFill>
                  <a:srgbClr val="4F81BD">
                    <a:lumMod val="75000"/>
                  </a:srgbClr>
                </a:solidFill>
                <a:latin typeface="Arial"/>
              </a:rPr>
              <a:t>Subheader</a:t>
            </a:r>
            <a:r>
              <a:rPr lang="en-US" sz="1500" b="1" dirty="0">
                <a:solidFill>
                  <a:srgbClr val="4F81BD">
                    <a:lumMod val="75000"/>
                  </a:srgbClr>
                </a:solidFill>
                <a:latin typeface="Arial"/>
              </a:rPr>
              <a:t> Slate</a:t>
            </a:r>
          </a:p>
          <a:p>
            <a:r>
              <a:rPr lang="en-US" sz="1500" b="1" dirty="0" err="1">
                <a:solidFill>
                  <a:srgbClr val="C0504D">
                    <a:lumMod val="75000"/>
                  </a:srgbClr>
                </a:solidFill>
                <a:latin typeface="Arial"/>
              </a:rPr>
              <a:t>Subheader</a:t>
            </a:r>
            <a:r>
              <a:rPr lang="en-US" sz="1500" b="1" dirty="0">
                <a:solidFill>
                  <a:srgbClr val="C0504D">
                    <a:lumMod val="75000"/>
                  </a:srgbClr>
                </a:solidFill>
                <a:latin typeface="Arial"/>
              </a:rPr>
              <a:t> Rose</a:t>
            </a:r>
          </a:p>
          <a:p>
            <a:endParaRPr lang="en-US" sz="1600" b="1" dirty="0">
              <a:solidFill>
                <a:srgbClr val="C0504D">
                  <a:lumMod val="75000"/>
                </a:srgbClr>
              </a:solidFill>
              <a:latin typeface="Arial"/>
            </a:endParaRPr>
          </a:p>
          <a:p>
            <a:r>
              <a:rPr lang="en-US" sz="1200" dirty="0">
                <a:solidFill>
                  <a:prstClr val="black"/>
                </a:solidFill>
                <a:latin typeface="Arial"/>
              </a:rPr>
              <a:t>Body Text is a flexible by size but should be smaller than the </a:t>
            </a:r>
            <a:r>
              <a:rPr lang="en-US" sz="1200" dirty="0" err="1">
                <a:solidFill>
                  <a:prstClr val="black"/>
                </a:solidFill>
                <a:latin typeface="Arial"/>
              </a:rPr>
              <a:t>subheader</a:t>
            </a:r>
            <a:r>
              <a:rPr lang="en-US" sz="1200" dirty="0">
                <a:solidFill>
                  <a:prstClr val="black"/>
                </a:solidFill>
                <a:latin typeface="Arial"/>
              </a:rPr>
              <a:t>.</a:t>
            </a:r>
          </a:p>
          <a:p>
            <a:r>
              <a:rPr lang="en-US" sz="1200" dirty="0">
                <a:solidFill>
                  <a:prstClr val="black"/>
                </a:solidFill>
                <a:latin typeface="Arial"/>
              </a:rPr>
              <a:t>Body Text Black</a:t>
            </a:r>
          </a:p>
          <a:p>
            <a:r>
              <a:rPr lang="en-US" sz="1200" dirty="0">
                <a:solidFill>
                  <a:prstClr val="black">
                    <a:lumMod val="65000"/>
                    <a:lumOff val="35000"/>
                  </a:prstClr>
                </a:solidFill>
                <a:latin typeface="Arial"/>
              </a:rPr>
              <a:t>Body Text Charcoal</a:t>
            </a:r>
          </a:p>
          <a:p>
            <a:endParaRPr lang="en-US" sz="1400" dirty="0">
              <a:solidFill>
                <a:prstClr val="black">
                  <a:lumMod val="65000"/>
                  <a:lumOff val="35000"/>
                </a:prstClr>
              </a:solidFill>
              <a:latin typeface="Arial"/>
            </a:endParaRPr>
          </a:p>
          <a:p>
            <a:r>
              <a:rPr lang="en-US" sz="800" i="1" dirty="0">
                <a:solidFill>
                  <a:prstClr val="black">
                    <a:lumMod val="65000"/>
                    <a:lumOff val="35000"/>
                  </a:prstClr>
                </a:solidFill>
                <a:latin typeface="Arial"/>
              </a:rPr>
              <a:t>Source Text’s size is 8pt with a Light Charcoal color and italicized.</a:t>
            </a:r>
          </a:p>
          <a:p>
            <a:endParaRPr lang="en-US" sz="1600" b="1" dirty="0">
              <a:solidFill>
                <a:srgbClr val="C0504D">
                  <a:lumMod val="75000"/>
                </a:srgbClr>
              </a:solidFill>
              <a:latin typeface="Arial"/>
            </a:endParaRPr>
          </a:p>
          <a:p>
            <a:endParaRPr lang="en-US" sz="1000" b="1" dirty="0">
              <a:solidFill>
                <a:srgbClr val="C0504D">
                  <a:lumMod val="75000"/>
                </a:srgbClr>
              </a:solidFill>
              <a:latin typeface="Aria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a:solidFill>
                  <a:srgbClr val="4696E1"/>
                </a:solidFill>
                <a:latin typeface="Aria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77" name="TextBox 176"/>
          <p:cNvSpPr txBox="1"/>
          <p:nvPr/>
        </p:nvSpPr>
        <p:spPr>
          <a:xfrm>
            <a:off x="275326" y="1539422"/>
            <a:ext cx="914400" cy="461665"/>
          </a:xfrm>
          <a:prstGeom prst="rect">
            <a:avLst/>
          </a:prstGeom>
          <a:noFill/>
          <a:ln w="9525">
            <a:solidFill>
              <a:schemeClr val="tx1"/>
            </a:solidFill>
          </a:ln>
        </p:spPr>
        <p:txBody>
          <a:bodyPr wrap="square" lIns="45720" tIns="45720" rIns="45720" bIns="45720" rtlCol="0">
            <a:spAutoFit/>
          </a:bodyPr>
          <a:lstStyle/>
          <a:p>
            <a:pPr algn="ctr"/>
            <a:r>
              <a:rPr lang="en-US" sz="1200" dirty="0" smtClean="0">
                <a:solidFill>
                  <a:srgbClr val="000000"/>
                </a:solidFill>
                <a:latin typeface="Calibri"/>
              </a:rPr>
              <a:t>Task Force </a:t>
            </a:r>
          </a:p>
          <a:p>
            <a:pPr algn="ctr"/>
            <a:r>
              <a:rPr lang="en-US" sz="1200" dirty="0" smtClean="0">
                <a:solidFill>
                  <a:srgbClr val="000000"/>
                </a:solidFill>
                <a:latin typeface="Calibri"/>
              </a:rPr>
              <a:t>Meeting 1</a:t>
            </a:r>
            <a:endParaRPr lang="en-US" sz="1200" dirty="0">
              <a:solidFill>
                <a:srgbClr val="000000"/>
              </a:solidFill>
              <a:latin typeface="Calibri"/>
            </a:endParaRPr>
          </a:p>
        </p:txBody>
      </p:sp>
      <p:cxnSp>
        <p:nvCxnSpPr>
          <p:cNvPr id="178" name="Straight Connector 177"/>
          <p:cNvCxnSpPr/>
          <p:nvPr/>
        </p:nvCxnSpPr>
        <p:spPr>
          <a:xfrm>
            <a:off x="985755" y="2017819"/>
            <a:ext cx="0" cy="4622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Left-Right Arrow 184"/>
          <p:cNvSpPr/>
          <p:nvPr/>
        </p:nvSpPr>
        <p:spPr>
          <a:xfrm>
            <a:off x="68827" y="3786188"/>
            <a:ext cx="8902178" cy="768922"/>
          </a:xfrm>
          <a:prstGeom prst="leftRightArrow">
            <a:avLst>
              <a:gd name="adj1" fmla="val 83247"/>
              <a:gd name="adj2"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a:solidFill>
                <a:prstClr val="black"/>
              </a:solidFill>
              <a:latin typeface="Calibri"/>
            </a:endParaRPr>
          </a:p>
        </p:txBody>
      </p:sp>
      <p:sp>
        <p:nvSpPr>
          <p:cNvPr id="186" name="TextBox 185"/>
          <p:cNvSpPr txBox="1"/>
          <p:nvPr/>
        </p:nvSpPr>
        <p:spPr>
          <a:xfrm>
            <a:off x="773869" y="3469429"/>
            <a:ext cx="2634696" cy="369332"/>
          </a:xfrm>
          <a:prstGeom prst="rect">
            <a:avLst/>
          </a:prstGeom>
          <a:noFill/>
          <a:ln>
            <a:noFill/>
          </a:ln>
        </p:spPr>
        <p:txBody>
          <a:bodyPr wrap="square" lIns="45720" tIns="45720" rIns="45720" bIns="45720" rtlCol="0">
            <a:spAutoFit/>
          </a:bodyPr>
          <a:lstStyle/>
          <a:p>
            <a:r>
              <a:rPr lang="en-US" dirty="0" smtClean="0">
                <a:solidFill>
                  <a:schemeClr val="tx1">
                    <a:lumMod val="50000"/>
                    <a:lumOff val="50000"/>
                  </a:schemeClr>
                </a:solidFill>
                <a:latin typeface="Calibri"/>
              </a:rPr>
              <a:t>Data Analysis</a:t>
            </a:r>
            <a:endParaRPr lang="en-US" dirty="0">
              <a:solidFill>
                <a:schemeClr val="tx1">
                  <a:lumMod val="50000"/>
                  <a:lumOff val="50000"/>
                </a:schemeClr>
              </a:solidFill>
              <a:latin typeface="Calibri"/>
            </a:endParaRPr>
          </a:p>
        </p:txBody>
      </p:sp>
      <p:sp>
        <p:nvSpPr>
          <p:cNvPr id="187" name="TextBox 186"/>
          <p:cNvSpPr txBox="1"/>
          <p:nvPr/>
        </p:nvSpPr>
        <p:spPr>
          <a:xfrm>
            <a:off x="2723329" y="981297"/>
            <a:ext cx="914400" cy="461665"/>
          </a:xfrm>
          <a:prstGeom prst="rect">
            <a:avLst/>
          </a:prstGeom>
          <a:noFill/>
          <a:ln>
            <a:solidFill>
              <a:schemeClr val="tx1"/>
            </a:solidFill>
          </a:ln>
        </p:spPr>
        <p:txBody>
          <a:bodyPr wrap="square" lIns="45720" tIns="45720" rIns="45720" bIns="45720" rtlCol="0">
            <a:spAutoFit/>
          </a:bodyPr>
          <a:lstStyle/>
          <a:p>
            <a:pPr algn="ctr"/>
            <a:r>
              <a:rPr lang="en-US" sz="1200" dirty="0" smtClean="0">
                <a:latin typeface="Calibri"/>
              </a:rPr>
              <a:t>Task Force Meeting 3</a:t>
            </a:r>
            <a:endParaRPr lang="en-US" sz="1200" dirty="0">
              <a:latin typeface="Calibri"/>
            </a:endParaRPr>
          </a:p>
        </p:txBody>
      </p:sp>
      <p:sp>
        <p:nvSpPr>
          <p:cNvPr id="188" name="TextBox 187"/>
          <p:cNvSpPr txBox="1"/>
          <p:nvPr/>
        </p:nvSpPr>
        <p:spPr>
          <a:xfrm>
            <a:off x="2024064" y="1539422"/>
            <a:ext cx="914400" cy="461665"/>
          </a:xfrm>
          <a:prstGeom prst="rect">
            <a:avLst/>
          </a:prstGeom>
          <a:noFill/>
          <a:ln>
            <a:solidFill>
              <a:schemeClr val="tx1"/>
            </a:solidFill>
          </a:ln>
        </p:spPr>
        <p:txBody>
          <a:bodyPr wrap="square" lIns="45720" tIns="45720" rIns="45720" bIns="45720" rtlCol="0">
            <a:spAutoFit/>
          </a:bodyPr>
          <a:lstStyle/>
          <a:p>
            <a:pPr algn="ctr"/>
            <a:r>
              <a:rPr lang="en-US" sz="1200" dirty="0" smtClean="0">
                <a:solidFill>
                  <a:srgbClr val="000000"/>
                </a:solidFill>
                <a:latin typeface="Calibri"/>
              </a:rPr>
              <a:t>Task Force Meeting 2</a:t>
            </a:r>
            <a:endParaRPr lang="en-US" sz="1200" dirty="0">
              <a:solidFill>
                <a:srgbClr val="000000"/>
              </a:solidFill>
              <a:latin typeface="Calibri"/>
            </a:endParaRPr>
          </a:p>
        </p:txBody>
      </p:sp>
      <p:cxnSp>
        <p:nvCxnSpPr>
          <p:cNvPr id="189" name="Straight Connector 188"/>
          <p:cNvCxnSpPr/>
          <p:nvPr/>
        </p:nvCxnSpPr>
        <p:spPr>
          <a:xfrm>
            <a:off x="2886297" y="2017819"/>
            <a:ext cx="0" cy="4622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762919" y="1539287"/>
            <a:ext cx="914400" cy="461665"/>
          </a:xfrm>
          <a:prstGeom prst="rect">
            <a:avLst/>
          </a:prstGeom>
          <a:noFill/>
          <a:ln>
            <a:solidFill>
              <a:schemeClr val="tx1"/>
            </a:solidFill>
          </a:ln>
        </p:spPr>
        <p:txBody>
          <a:bodyPr wrap="square" lIns="45720" tIns="45720" rIns="45720" bIns="45720" rtlCol="0">
            <a:spAutoFit/>
          </a:bodyPr>
          <a:lstStyle/>
          <a:p>
            <a:pPr algn="ctr"/>
            <a:r>
              <a:rPr lang="en-US" sz="1200" dirty="0" smtClean="0">
                <a:solidFill>
                  <a:srgbClr val="000000"/>
                </a:solidFill>
                <a:latin typeface="Calibri"/>
              </a:rPr>
              <a:t>Task Force Meeting 8</a:t>
            </a:r>
            <a:endParaRPr lang="en-US" sz="1200" dirty="0">
              <a:solidFill>
                <a:srgbClr val="000000"/>
              </a:solidFill>
              <a:latin typeface="Calibri"/>
            </a:endParaRPr>
          </a:p>
        </p:txBody>
      </p:sp>
      <p:sp>
        <p:nvSpPr>
          <p:cNvPr id="193" name="TextBox 192"/>
          <p:cNvSpPr txBox="1"/>
          <p:nvPr/>
        </p:nvSpPr>
        <p:spPr>
          <a:xfrm>
            <a:off x="773869" y="4764448"/>
            <a:ext cx="4752690" cy="369332"/>
          </a:xfrm>
          <a:prstGeom prst="rect">
            <a:avLst/>
          </a:prstGeom>
          <a:noFill/>
          <a:ln>
            <a:noFill/>
          </a:ln>
        </p:spPr>
        <p:txBody>
          <a:bodyPr wrap="square" lIns="45720" tIns="45720" rIns="45720" bIns="45720" rtlCol="0">
            <a:spAutoFit/>
          </a:bodyPr>
          <a:lstStyle/>
          <a:p>
            <a:r>
              <a:rPr lang="en-US" dirty="0" smtClean="0">
                <a:solidFill>
                  <a:schemeClr val="tx1">
                    <a:lumMod val="50000"/>
                    <a:lumOff val="50000"/>
                  </a:schemeClr>
                </a:solidFill>
                <a:latin typeface="Calibri"/>
              </a:rPr>
              <a:t>Policymaker and Stakeholder </a:t>
            </a:r>
            <a:r>
              <a:rPr lang="en-US" dirty="0">
                <a:solidFill>
                  <a:schemeClr val="tx1">
                    <a:lumMod val="50000"/>
                    <a:lumOff val="50000"/>
                  </a:schemeClr>
                </a:solidFill>
                <a:latin typeface="Calibri"/>
              </a:rPr>
              <a:t>E</a:t>
            </a:r>
            <a:r>
              <a:rPr lang="en-US" dirty="0" smtClean="0">
                <a:solidFill>
                  <a:schemeClr val="tx1">
                    <a:lumMod val="50000"/>
                    <a:lumOff val="50000"/>
                  </a:schemeClr>
                </a:solidFill>
                <a:latin typeface="Calibri"/>
              </a:rPr>
              <a:t>ngagement</a:t>
            </a:r>
            <a:endParaRPr lang="en-US" dirty="0">
              <a:solidFill>
                <a:schemeClr val="tx1">
                  <a:lumMod val="50000"/>
                  <a:lumOff val="50000"/>
                </a:schemeClr>
              </a:solidFill>
              <a:latin typeface="Calibri"/>
            </a:endParaRPr>
          </a:p>
        </p:txBody>
      </p:sp>
      <p:sp>
        <p:nvSpPr>
          <p:cNvPr id="194" name="TextBox 193"/>
          <p:cNvSpPr txBox="1"/>
          <p:nvPr/>
        </p:nvSpPr>
        <p:spPr>
          <a:xfrm>
            <a:off x="190677" y="3905909"/>
            <a:ext cx="1192716" cy="523220"/>
          </a:xfrm>
          <a:prstGeom prst="rect">
            <a:avLst/>
          </a:prstGeom>
          <a:noFill/>
        </p:spPr>
        <p:txBody>
          <a:bodyPr wrap="square" rtlCol="0" anchor="ctr">
            <a:spAutoFit/>
          </a:bodyPr>
          <a:lstStyle/>
          <a:p>
            <a:pPr algn="ctr"/>
            <a:r>
              <a:rPr lang="en-US" sz="1400" dirty="0" smtClean="0"/>
              <a:t>Initial Analysis</a:t>
            </a:r>
            <a:endParaRPr lang="en-US" sz="1400" dirty="0"/>
          </a:p>
        </p:txBody>
      </p:sp>
      <p:cxnSp>
        <p:nvCxnSpPr>
          <p:cNvPr id="195" name="Straight Connector 194"/>
          <p:cNvCxnSpPr/>
          <p:nvPr/>
        </p:nvCxnSpPr>
        <p:spPr>
          <a:xfrm>
            <a:off x="1260561" y="3838761"/>
            <a:ext cx="0" cy="654793"/>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6652655" y="3905909"/>
            <a:ext cx="1192716" cy="523220"/>
          </a:xfrm>
          <a:prstGeom prst="rect">
            <a:avLst/>
          </a:prstGeom>
          <a:noFill/>
        </p:spPr>
        <p:txBody>
          <a:bodyPr wrap="square" rtlCol="0" anchor="ctr">
            <a:spAutoFit/>
          </a:bodyPr>
          <a:lstStyle/>
          <a:p>
            <a:pPr algn="ctr"/>
            <a:r>
              <a:rPr lang="en-US" sz="1400" dirty="0" smtClean="0"/>
              <a:t>Impact Analysis</a:t>
            </a:r>
            <a:endParaRPr lang="en-US" sz="1400" dirty="0"/>
          </a:p>
        </p:txBody>
      </p:sp>
      <p:cxnSp>
        <p:nvCxnSpPr>
          <p:cNvPr id="197" name="Straight Connector 196"/>
          <p:cNvCxnSpPr/>
          <p:nvPr/>
        </p:nvCxnSpPr>
        <p:spPr>
          <a:xfrm>
            <a:off x="6270175" y="3843252"/>
            <a:ext cx="0" cy="654793"/>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3043779" y="3905909"/>
            <a:ext cx="1192716" cy="523220"/>
          </a:xfrm>
          <a:prstGeom prst="rect">
            <a:avLst/>
          </a:prstGeom>
          <a:noFill/>
        </p:spPr>
        <p:txBody>
          <a:bodyPr wrap="square" rtlCol="0" anchor="ctr">
            <a:spAutoFit/>
          </a:bodyPr>
          <a:lstStyle/>
          <a:p>
            <a:pPr algn="ctr"/>
            <a:r>
              <a:rPr lang="en-US" sz="1400" dirty="0" smtClean="0"/>
              <a:t>Detailed Data Analysis</a:t>
            </a:r>
            <a:endParaRPr lang="en-US" sz="1400" dirty="0"/>
          </a:p>
        </p:txBody>
      </p:sp>
      <p:sp>
        <p:nvSpPr>
          <p:cNvPr id="199" name="Left-Right Arrow 198"/>
          <p:cNvSpPr/>
          <p:nvPr/>
        </p:nvSpPr>
        <p:spPr>
          <a:xfrm>
            <a:off x="68827" y="5047434"/>
            <a:ext cx="8902178" cy="977599"/>
          </a:xfrm>
          <a:prstGeom prst="leftRightArrow">
            <a:avLst>
              <a:gd name="adj1" fmla="val 86207"/>
              <a:gd name="adj2" fmla="val 50000"/>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dirty="0">
              <a:solidFill>
                <a:prstClr val="black"/>
              </a:solidFill>
              <a:latin typeface="Calibri"/>
            </a:endParaRPr>
          </a:p>
        </p:txBody>
      </p:sp>
      <p:sp>
        <p:nvSpPr>
          <p:cNvPr id="200" name="TextBox 199"/>
          <p:cNvSpPr txBox="1"/>
          <p:nvPr/>
        </p:nvSpPr>
        <p:spPr>
          <a:xfrm>
            <a:off x="224528" y="5387596"/>
            <a:ext cx="5459581" cy="307777"/>
          </a:xfrm>
          <a:prstGeom prst="rect">
            <a:avLst/>
          </a:prstGeom>
          <a:noFill/>
        </p:spPr>
        <p:txBody>
          <a:bodyPr wrap="square" rtlCol="0" anchor="ctr">
            <a:spAutoFit/>
          </a:bodyPr>
          <a:lstStyle/>
          <a:p>
            <a:pPr algn="ctr"/>
            <a:r>
              <a:rPr lang="en-US" sz="1400" dirty="0">
                <a:solidFill>
                  <a:prstClr val="black"/>
                </a:solidFill>
              </a:rPr>
              <a:t>Stakeholder Engagement and Policymaker Briefings</a:t>
            </a:r>
          </a:p>
        </p:txBody>
      </p:sp>
      <p:cxnSp>
        <p:nvCxnSpPr>
          <p:cNvPr id="201" name="Straight Connector 200"/>
          <p:cNvCxnSpPr/>
          <p:nvPr/>
        </p:nvCxnSpPr>
        <p:spPr>
          <a:xfrm>
            <a:off x="6270175" y="5120132"/>
            <a:ext cx="0" cy="823042"/>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6652655" y="5279874"/>
            <a:ext cx="1348934" cy="523220"/>
          </a:xfrm>
          <a:prstGeom prst="rect">
            <a:avLst/>
          </a:prstGeom>
          <a:noFill/>
        </p:spPr>
        <p:txBody>
          <a:bodyPr wrap="square" rtlCol="0" anchor="ctr">
            <a:spAutoFit/>
          </a:bodyPr>
          <a:lstStyle/>
          <a:p>
            <a:pPr algn="ctr"/>
            <a:r>
              <a:rPr lang="en-US" sz="1400" dirty="0" smtClean="0"/>
              <a:t>Policy Option Development</a:t>
            </a:r>
            <a:endParaRPr lang="en-US" sz="1400" dirty="0"/>
          </a:p>
        </p:txBody>
      </p:sp>
      <p:sp>
        <p:nvSpPr>
          <p:cNvPr id="203" name="TextBox 202"/>
          <p:cNvSpPr txBox="1"/>
          <p:nvPr/>
        </p:nvSpPr>
        <p:spPr>
          <a:xfrm>
            <a:off x="6258690" y="1541694"/>
            <a:ext cx="914400" cy="461665"/>
          </a:xfrm>
          <a:prstGeom prst="rect">
            <a:avLst/>
          </a:prstGeom>
          <a:noFill/>
          <a:ln>
            <a:solidFill>
              <a:schemeClr val="tx1"/>
            </a:solidFill>
          </a:ln>
        </p:spPr>
        <p:txBody>
          <a:bodyPr wrap="square" lIns="45720" tIns="45720" rIns="45720" bIns="45720" rtlCol="0">
            <a:spAutoFit/>
          </a:bodyPr>
          <a:lstStyle/>
          <a:p>
            <a:pPr algn="ctr"/>
            <a:r>
              <a:rPr lang="en-US" sz="1200" dirty="0" smtClean="0">
                <a:solidFill>
                  <a:srgbClr val="000000"/>
                </a:solidFill>
                <a:latin typeface="Calibri"/>
              </a:rPr>
              <a:t>Task Force Meeting 6</a:t>
            </a:r>
            <a:endParaRPr lang="en-US" sz="1200" dirty="0">
              <a:solidFill>
                <a:srgbClr val="000000"/>
              </a:solidFill>
              <a:latin typeface="Calibri"/>
            </a:endParaRPr>
          </a:p>
        </p:txBody>
      </p:sp>
      <p:cxnSp>
        <p:nvCxnSpPr>
          <p:cNvPr id="222" name="Straight Connector 221"/>
          <p:cNvCxnSpPr/>
          <p:nvPr/>
        </p:nvCxnSpPr>
        <p:spPr>
          <a:xfrm>
            <a:off x="6709129" y="2020091"/>
            <a:ext cx="0" cy="4622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37" idx="2"/>
          </p:cNvCxnSpPr>
          <p:nvPr/>
        </p:nvCxnSpPr>
        <p:spPr>
          <a:xfrm>
            <a:off x="5909164" y="1442962"/>
            <a:ext cx="0" cy="10373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5" name="Flowchart: Merge 53"/>
          <p:cNvSpPr/>
          <p:nvPr/>
        </p:nvSpPr>
        <p:spPr>
          <a:xfrm rot="10800000" flipV="1">
            <a:off x="5782164" y="2498341"/>
            <a:ext cx="254000" cy="280441"/>
          </a:xfrm>
          <a:prstGeom prst="flowChartMerge">
            <a:avLst/>
          </a:prstGeom>
          <a:solidFill>
            <a:srgbClr val="FF0000"/>
          </a:solidFill>
          <a:ln w="9525" cap="flat" cmpd="sng" algn="ctr">
            <a:solidFill>
              <a:srgbClr val="FF0000"/>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a:endParaRPr>
          </a:p>
        </p:txBody>
      </p:sp>
      <p:cxnSp>
        <p:nvCxnSpPr>
          <p:cNvPr id="226" name="Straight Connector 225"/>
          <p:cNvCxnSpPr/>
          <p:nvPr/>
        </p:nvCxnSpPr>
        <p:spPr>
          <a:xfrm>
            <a:off x="4313719" y="1462794"/>
            <a:ext cx="0" cy="1035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Flowchart: Merge 53"/>
          <p:cNvSpPr/>
          <p:nvPr/>
        </p:nvSpPr>
        <p:spPr>
          <a:xfrm rot="10800000" flipV="1">
            <a:off x="4186720" y="2498340"/>
            <a:ext cx="254000" cy="280441"/>
          </a:xfrm>
          <a:prstGeom prst="flowChartMerge">
            <a:avLst/>
          </a:prstGeom>
          <a:solidFill>
            <a:schemeClr val="bg1">
              <a:lumMod val="85000"/>
            </a:schemeClr>
          </a:solidFill>
          <a:ln w="9525" cap="flat" cmpd="sng" algn="ctr">
            <a:solidFill>
              <a:schemeClr val="tx1"/>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a:endParaRPr>
          </a:p>
        </p:txBody>
      </p:sp>
      <p:sp>
        <p:nvSpPr>
          <p:cNvPr id="228" name="TextBox 227"/>
          <p:cNvSpPr txBox="1"/>
          <p:nvPr/>
        </p:nvSpPr>
        <p:spPr>
          <a:xfrm>
            <a:off x="3713289" y="981297"/>
            <a:ext cx="914400" cy="461665"/>
          </a:xfrm>
          <a:prstGeom prst="rect">
            <a:avLst/>
          </a:prstGeom>
          <a:noFill/>
          <a:ln>
            <a:solidFill>
              <a:schemeClr val="tx1"/>
            </a:solidFill>
          </a:ln>
        </p:spPr>
        <p:txBody>
          <a:bodyPr wrap="square" lIns="45720" tIns="45720" rIns="45720" bIns="45720" rtlCol="0">
            <a:spAutoFit/>
          </a:bodyPr>
          <a:lstStyle/>
          <a:p>
            <a:pPr algn="ctr"/>
            <a:r>
              <a:rPr lang="en-US" sz="1200" dirty="0" smtClean="0">
                <a:latin typeface="Calibri"/>
              </a:rPr>
              <a:t>Task Force Meeting 4</a:t>
            </a:r>
            <a:endParaRPr lang="en-US" sz="1200" dirty="0">
              <a:latin typeface="Calibri"/>
            </a:endParaRPr>
          </a:p>
        </p:txBody>
      </p:sp>
      <p:cxnSp>
        <p:nvCxnSpPr>
          <p:cNvPr id="231" name="Straight Connector 230"/>
          <p:cNvCxnSpPr/>
          <p:nvPr/>
        </p:nvCxnSpPr>
        <p:spPr>
          <a:xfrm>
            <a:off x="7330651" y="1425259"/>
            <a:ext cx="0" cy="1059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2" name="Flowchart: Merge 53"/>
          <p:cNvSpPr/>
          <p:nvPr/>
        </p:nvSpPr>
        <p:spPr>
          <a:xfrm rot="10800000" flipV="1">
            <a:off x="7200122" y="2498341"/>
            <a:ext cx="254000" cy="280441"/>
          </a:xfrm>
          <a:prstGeom prst="flowChartMerge">
            <a:avLst/>
          </a:prstGeom>
          <a:solidFill>
            <a:schemeClr val="bg1">
              <a:lumMod val="85000"/>
            </a:schemeClr>
          </a:solidFill>
          <a:ln w="9525" cap="flat" cmpd="sng" algn="ctr">
            <a:solidFill>
              <a:srgbClr val="000000"/>
            </a:solid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a:endParaRPr>
          </a:p>
        </p:txBody>
      </p:sp>
      <p:cxnSp>
        <p:nvCxnSpPr>
          <p:cNvPr id="233" name="Straight Connector 232"/>
          <p:cNvCxnSpPr/>
          <p:nvPr/>
        </p:nvCxnSpPr>
        <p:spPr>
          <a:xfrm>
            <a:off x="3587600" y="1451785"/>
            <a:ext cx="0" cy="1035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955349" y="2015894"/>
            <a:ext cx="0" cy="4622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7087189" y="963594"/>
            <a:ext cx="914400" cy="461665"/>
          </a:xfrm>
          <a:prstGeom prst="rect">
            <a:avLst/>
          </a:prstGeom>
          <a:noFill/>
          <a:ln>
            <a:solidFill>
              <a:schemeClr val="tx1"/>
            </a:solidFill>
          </a:ln>
        </p:spPr>
        <p:txBody>
          <a:bodyPr wrap="square" lIns="45720" tIns="45720" rIns="45720" bIns="45720" rtlCol="0">
            <a:spAutoFit/>
          </a:bodyPr>
          <a:lstStyle/>
          <a:p>
            <a:pPr algn="ctr"/>
            <a:r>
              <a:rPr lang="en-US" sz="1200" dirty="0" smtClean="0">
                <a:solidFill>
                  <a:srgbClr val="000000"/>
                </a:solidFill>
                <a:latin typeface="Calibri"/>
              </a:rPr>
              <a:t>Task Force Meeting 7</a:t>
            </a:r>
            <a:endParaRPr lang="en-US" sz="1200" dirty="0">
              <a:solidFill>
                <a:srgbClr val="000000"/>
              </a:solidFill>
              <a:latin typeface="Calibri"/>
            </a:endParaRPr>
          </a:p>
        </p:txBody>
      </p:sp>
      <p:sp>
        <p:nvSpPr>
          <p:cNvPr id="237" name="TextBox 236"/>
          <p:cNvSpPr txBox="1"/>
          <p:nvPr/>
        </p:nvSpPr>
        <p:spPr>
          <a:xfrm>
            <a:off x="5451964" y="981297"/>
            <a:ext cx="914400" cy="461665"/>
          </a:xfrm>
          <a:prstGeom prst="rect">
            <a:avLst/>
          </a:prstGeom>
          <a:noFill/>
          <a:ln>
            <a:solidFill>
              <a:srgbClr val="FF0000"/>
            </a:solidFill>
          </a:ln>
        </p:spPr>
        <p:txBody>
          <a:bodyPr wrap="square" lIns="45720" tIns="45720" rIns="45720" bIns="45720" rtlCol="0">
            <a:spAutoFit/>
          </a:bodyPr>
          <a:lstStyle/>
          <a:p>
            <a:pPr algn="ctr"/>
            <a:r>
              <a:rPr lang="en-US" sz="1200" dirty="0" smtClean="0">
                <a:solidFill>
                  <a:srgbClr val="FF0000"/>
                </a:solidFill>
                <a:latin typeface="Calibri"/>
              </a:rPr>
              <a:t>Task Force Meeting 5</a:t>
            </a:r>
            <a:endParaRPr lang="en-US" sz="1200" dirty="0">
              <a:solidFill>
                <a:srgbClr val="FF0000"/>
              </a:solidFill>
              <a:latin typeface="Calibri"/>
            </a:endParaRPr>
          </a:p>
        </p:txBody>
      </p:sp>
    </p:spTree>
    <p:extLst>
      <p:ext uri="{BB962C8B-B14F-4D97-AF65-F5344CB8AC3E}">
        <p14:creationId xmlns:p14="http://schemas.microsoft.com/office/powerpoint/2010/main" xmlns="" val="40623590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791605" y="2254294"/>
            <a:ext cx="4912325" cy="4231928"/>
          </a:xfrm>
          <a:prstGeom prst="rect">
            <a:avLst/>
          </a:prstGeom>
        </p:spPr>
        <p:txBody>
          <a:bodyPr wrap="square">
            <a:spAutoFit/>
          </a:bodyPr>
          <a:lstStyle/>
          <a:p>
            <a:r>
              <a:rPr lang="en-US" b="1" dirty="0" smtClean="0">
                <a:solidFill>
                  <a:schemeClr val="tx1">
                    <a:lumMod val="65000"/>
                    <a:lumOff val="35000"/>
                  </a:schemeClr>
                </a:solidFill>
              </a:rPr>
              <a:t>Ben Shelor</a:t>
            </a:r>
            <a:r>
              <a:rPr lang="en-US" dirty="0" smtClean="0">
                <a:solidFill>
                  <a:schemeClr val="tx1">
                    <a:lumMod val="65000"/>
                    <a:lumOff val="35000"/>
                  </a:schemeClr>
                </a:solidFill>
              </a:rPr>
              <a:t>, Policy Analyst</a:t>
            </a:r>
            <a:endParaRPr lang="en-US" dirty="0">
              <a:solidFill>
                <a:schemeClr val="tx1">
                  <a:lumMod val="65000"/>
                  <a:lumOff val="35000"/>
                </a:schemeClr>
              </a:solidFill>
            </a:endParaRPr>
          </a:p>
          <a:p>
            <a:r>
              <a:rPr lang="en-US" dirty="0" smtClean="0">
                <a:solidFill>
                  <a:schemeClr val="tx1">
                    <a:lumMod val="65000"/>
                    <a:lumOff val="35000"/>
                  </a:schemeClr>
                </a:solidFill>
                <a:hlinkClick r:id="rId2"/>
              </a:rPr>
              <a:t>bshelor@csg.org</a:t>
            </a:r>
            <a:r>
              <a:rPr lang="en-US" dirty="0" smtClean="0">
                <a:solidFill>
                  <a:schemeClr val="tx1">
                    <a:lumMod val="65000"/>
                    <a:lumOff val="35000"/>
                  </a:schemeClr>
                </a:solidFill>
              </a:rPr>
              <a:t> </a:t>
            </a:r>
          </a:p>
          <a:p>
            <a:endParaRPr lang="en-US" dirty="0" smtClean="0"/>
          </a:p>
          <a:p>
            <a:r>
              <a:rPr lang="en-US" dirty="0" smtClean="0"/>
              <a:t>Receive monthly </a:t>
            </a:r>
            <a:r>
              <a:rPr lang="en-US" dirty="0"/>
              <a:t>updates about justice </a:t>
            </a:r>
            <a:r>
              <a:rPr lang="en-US" dirty="0" smtClean="0"/>
              <a:t>reinvestment </a:t>
            </a:r>
            <a:r>
              <a:rPr lang="en-US" dirty="0"/>
              <a:t>states across the country as well as other </a:t>
            </a:r>
            <a:r>
              <a:rPr lang="en-US" dirty="0" smtClean="0"/>
              <a:t>CSG Justice Center Programs.</a:t>
            </a:r>
            <a:endParaRPr lang="en-US" dirty="0"/>
          </a:p>
          <a:p>
            <a:endParaRPr lang="en-US" b="1" dirty="0">
              <a:solidFill>
                <a:schemeClr val="accent2">
                  <a:lumMod val="50000"/>
                </a:schemeClr>
              </a:solidFill>
            </a:endParaRPr>
          </a:p>
          <a:p>
            <a:r>
              <a:rPr lang="en-US" dirty="0" smtClean="0"/>
              <a:t>Sign up at:</a:t>
            </a:r>
          </a:p>
          <a:p>
            <a:r>
              <a:rPr lang="en-US" b="1" dirty="0" smtClean="0">
                <a:solidFill>
                  <a:schemeClr val="accent2">
                    <a:lumMod val="75000"/>
                  </a:schemeClr>
                </a:solidFill>
              </a:rPr>
              <a:t>CSGJUSTICECENTER.ORG/SUBSCRIBE</a:t>
            </a:r>
          </a:p>
          <a:p>
            <a:endParaRPr lang="en-US" b="1" dirty="0">
              <a:solidFill>
                <a:schemeClr val="accent2">
                  <a:lumMod val="75000"/>
                </a:schemeClr>
              </a:solidFill>
            </a:endParaRPr>
          </a:p>
          <a:p>
            <a:endParaRPr lang="en-US" sz="1000" dirty="0">
              <a:solidFill>
                <a:schemeClr val="tx1">
                  <a:lumMod val="65000"/>
                  <a:lumOff val="35000"/>
                </a:schemeClr>
              </a:solidFill>
              <a:latin typeface="Arial"/>
              <a:cs typeface="Arial"/>
            </a:endParaRPr>
          </a:p>
          <a:p>
            <a:r>
              <a:rPr lang="en-US" sz="1000" dirty="0" smtClean="0">
                <a:solidFill>
                  <a:schemeClr val="tx1">
                    <a:lumMod val="65000"/>
                    <a:lumOff val="35000"/>
                  </a:schemeClr>
                </a:solidFill>
                <a:latin typeface="Arial"/>
                <a:cs typeface="Arial"/>
              </a:rPr>
              <a:t>This </a:t>
            </a:r>
            <a:r>
              <a:rPr lang="en-US" sz="1000" dirty="0">
                <a:solidFill>
                  <a:schemeClr val="tx1">
                    <a:lumMod val="65000"/>
                    <a:lumOff val="35000"/>
                  </a:schemeClr>
                </a:solidFill>
                <a:latin typeface="Arial"/>
                <a:cs typeface="Arial"/>
              </a:rPr>
              <a:t>material was prepared for the State of </a:t>
            </a:r>
            <a:r>
              <a:rPr lang="en-US" sz="1000" dirty="0" smtClean="0">
                <a:solidFill>
                  <a:schemeClr val="tx1">
                    <a:lumMod val="65000"/>
                    <a:lumOff val="35000"/>
                  </a:schemeClr>
                </a:solidFill>
                <a:latin typeface="Arial"/>
                <a:cs typeface="Arial"/>
              </a:rPr>
              <a:t>Arkansas. </a:t>
            </a:r>
            <a:r>
              <a:rPr lang="en-US" sz="1000" dirty="0">
                <a:solidFill>
                  <a:schemeClr val="tx1">
                    <a:lumMod val="65000"/>
                    <a:lumOff val="35000"/>
                  </a:schemeClr>
                </a:solidFill>
                <a:latin typeface="Arial"/>
                <a:cs typeface="Arial"/>
              </a:rPr>
              <a:t>The presentation was developed by members of the Council of State Governments Justice Center staff. Because presentations are not subject to the same rigorous review process as other printed materials, the statements made reflect the views of the authors, and should not be considered the official position of the Justice Center, the members of the Council of State Governments, or the funding agency supporting the work. </a:t>
            </a:r>
          </a:p>
          <a:p>
            <a:endParaRPr lang="en-US" sz="900" dirty="0" smtClean="0">
              <a:solidFill>
                <a:schemeClr val="tx1">
                  <a:lumMod val="65000"/>
                  <a:lumOff val="35000"/>
                </a:schemeClr>
              </a:solidFill>
              <a:latin typeface="Arial"/>
              <a:cs typeface="Arial"/>
            </a:endParaRPr>
          </a:p>
        </p:txBody>
      </p:sp>
      <p:sp>
        <p:nvSpPr>
          <p:cNvPr id="3" name="Title 2"/>
          <p:cNvSpPr>
            <a:spLocks noGrp="1"/>
          </p:cNvSpPr>
          <p:nvPr>
            <p:ph type="title"/>
          </p:nvPr>
        </p:nvSpPr>
        <p:spPr>
          <a:xfrm>
            <a:off x="3686693" y="1278040"/>
            <a:ext cx="3826021" cy="938906"/>
          </a:xfrm>
        </p:spPr>
        <p:txBody>
          <a:bodyPr/>
          <a:lstStyle/>
          <a:p>
            <a:r>
              <a:rPr lang="en-US" sz="5000" dirty="0" smtClean="0"/>
              <a:t>Thank You</a:t>
            </a:r>
            <a:endParaRPr lang="en-US" sz="5000" dirty="0"/>
          </a:p>
        </p:txBody>
      </p:sp>
      <p:pic>
        <p:nvPicPr>
          <p:cNvPr id="12" name="Picture 11" descr="CSG JC Logo 1.eps"/>
          <p:cNvPicPr>
            <a:picLocks noChangeAspect="1"/>
          </p:cNvPicPr>
          <p:nvPr/>
        </p:nvPicPr>
        <p:blipFill rotWithShape="1">
          <a:blip r:embed="rId3" cstate="screen">
            <a:extLst>
              <a:ext uri="{28A0092B-C50C-407E-A947-70E740481C1C}">
                <a14:useLocalDpi xmlns:a14="http://schemas.microsoft.com/office/drawing/2010/main" xmlns=""/>
              </a:ext>
            </a:extLst>
          </a:blip>
          <a:srcRect b="20833"/>
          <a:stretch/>
        </p:blipFill>
        <p:spPr>
          <a:xfrm>
            <a:off x="6716889" y="211261"/>
            <a:ext cx="2159000" cy="457313"/>
          </a:xfrm>
          <a:prstGeom prst="rect">
            <a:avLst/>
          </a:prstGeom>
          <a:ln>
            <a:noFill/>
          </a:ln>
          <a:effectLst/>
        </p:spPr>
      </p:pic>
      <p:sp>
        <p:nvSpPr>
          <p:cNvPr id="8" name="TextBox 7"/>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9" name="Rectangular Callout 8"/>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Tree>
    <p:extLst>
      <p:ext uri="{BB962C8B-B14F-4D97-AF65-F5344CB8AC3E}">
        <p14:creationId xmlns:p14="http://schemas.microsoft.com/office/powerpoint/2010/main" xmlns="" val="2137965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Stakeholder input informs the data analysis presented today </a:t>
            </a:r>
          </a:p>
        </p:txBody>
      </p:sp>
      <p:sp>
        <p:nvSpPr>
          <p:cNvPr id="4" name="Slide Number Placeholder 3"/>
          <p:cNvSpPr>
            <a:spLocks noGrp="1"/>
          </p:cNvSpPr>
          <p:nvPr>
            <p:ph type="sldNum" sz="quarter" idx="12"/>
          </p:nvPr>
        </p:nvSpPr>
        <p:spPr/>
        <p:txBody>
          <a:bodyPr/>
          <a:lstStyle/>
          <a:p>
            <a:r>
              <a:rPr lang="en-US" dirty="0" smtClean="0">
                <a:latin typeface="Calibri"/>
                <a:cs typeface="Calibri"/>
              </a:rPr>
              <a:t>  Council of State Governments Justice Center | </a:t>
            </a:r>
            <a:fld id="{054FADC0-F0D0-6246-B4F3-F9D77D690E2E}" type="slidenum">
              <a:rPr lang="en-US" smtClean="0">
                <a:latin typeface="Calibri"/>
                <a:cs typeface="Calibri"/>
              </a:rPr>
              <a:pPr/>
              <a:t>5</a:t>
            </a:fld>
            <a:endParaRPr lang="en-US" dirty="0">
              <a:latin typeface="Calibri"/>
              <a:cs typeface="Calibri"/>
            </a:endParaRPr>
          </a:p>
        </p:txBody>
      </p:sp>
      <p:sp>
        <p:nvSpPr>
          <p:cNvPr id="7" name="TextBox 6"/>
          <p:cNvSpPr txBox="1"/>
          <p:nvPr/>
        </p:nvSpPr>
        <p:spPr>
          <a:xfrm>
            <a:off x="1345649" y="3734618"/>
            <a:ext cx="3182971" cy="1261872"/>
          </a:xfrm>
          <a:prstGeom prst="rect">
            <a:avLst/>
          </a:prstGeom>
          <a:noFill/>
        </p:spPr>
        <p:txBody>
          <a:bodyPr wrap="square" lIns="91429" tIns="45714" rIns="91429" bIns="45714" rtlCol="0">
            <a:spAutoFit/>
          </a:bodyPr>
          <a:lstStyle/>
          <a:p>
            <a:r>
              <a:rPr lang="en-US" sz="2000" b="1" dirty="0">
                <a:solidFill>
                  <a:srgbClr val="632523"/>
                </a:solidFill>
                <a:latin typeface="Calibri"/>
                <a:cs typeface="Calibri"/>
              </a:rPr>
              <a:t>Courts</a:t>
            </a:r>
          </a:p>
          <a:p>
            <a:r>
              <a:rPr lang="en-US" sz="1400" dirty="0" smtClean="0">
                <a:solidFill>
                  <a:srgbClr val="7F7F7F"/>
                </a:solidFill>
                <a:latin typeface="Calibri"/>
                <a:cs typeface="Calibri"/>
              </a:rPr>
              <a:t>Meetings, calls, and presentations </a:t>
            </a:r>
            <a:r>
              <a:rPr lang="en-US" sz="1400" dirty="0">
                <a:solidFill>
                  <a:srgbClr val="7F7F7F"/>
                </a:solidFill>
                <a:latin typeface="Calibri"/>
                <a:cs typeface="Calibri"/>
              </a:rPr>
              <a:t>with individual judges, </a:t>
            </a:r>
            <a:r>
              <a:rPr lang="en-US" sz="1400" dirty="0" smtClean="0">
                <a:solidFill>
                  <a:srgbClr val="7F7F7F"/>
                </a:solidFill>
                <a:latin typeface="Calibri"/>
                <a:cs typeface="Calibri"/>
              </a:rPr>
              <a:t>Judicial Council leadership; Administrative Office of the Courts; </a:t>
            </a:r>
            <a:r>
              <a:rPr lang="en-US" sz="1400" dirty="0">
                <a:solidFill>
                  <a:srgbClr val="7F7F7F"/>
                </a:solidFill>
                <a:latin typeface="Calibri"/>
                <a:cs typeface="Calibri"/>
              </a:rPr>
              <a:t>and court observations   </a:t>
            </a:r>
          </a:p>
        </p:txBody>
      </p:sp>
      <p:sp>
        <p:nvSpPr>
          <p:cNvPr id="8" name="TextBox 7"/>
          <p:cNvSpPr txBox="1"/>
          <p:nvPr/>
        </p:nvSpPr>
        <p:spPr>
          <a:xfrm>
            <a:off x="5653024" y="2731609"/>
            <a:ext cx="3169329" cy="1323427"/>
          </a:xfrm>
          <a:prstGeom prst="rect">
            <a:avLst/>
          </a:prstGeom>
          <a:noFill/>
        </p:spPr>
        <p:txBody>
          <a:bodyPr wrap="square" lIns="91429" tIns="45714" rIns="91429" bIns="45714" rtlCol="0">
            <a:spAutoFit/>
          </a:bodyPr>
          <a:lstStyle/>
          <a:p>
            <a:r>
              <a:rPr lang="en-US" sz="2000" b="1" dirty="0" smtClean="0">
                <a:solidFill>
                  <a:srgbClr val="632523"/>
                </a:solidFill>
                <a:latin typeface="Calibri"/>
                <a:cs typeface="Calibri"/>
              </a:rPr>
              <a:t>Behavioral Health</a:t>
            </a:r>
            <a:endParaRPr lang="en-US" sz="2000" b="1" dirty="0">
              <a:solidFill>
                <a:srgbClr val="632523"/>
              </a:solidFill>
              <a:latin typeface="Calibri"/>
              <a:cs typeface="Calibri"/>
            </a:endParaRPr>
          </a:p>
          <a:p>
            <a:r>
              <a:rPr lang="en-US" sz="1200" dirty="0" smtClean="0">
                <a:solidFill>
                  <a:srgbClr val="7F7F7F"/>
                </a:solidFill>
                <a:latin typeface="Calibri"/>
                <a:cs typeface="Calibri"/>
              </a:rPr>
              <a:t>DHS Division of Behavioral Health Services (DBHS), Mental Health Council of Arkansas, Decision Point Inc., Ozark Guidance, Western Arkansas Guidance, and leadership of the Behavioral Health Treatment Access Task Force </a:t>
            </a:r>
            <a:endParaRPr lang="en-US" sz="1200" dirty="0">
              <a:solidFill>
                <a:srgbClr val="7F7F7F"/>
              </a:solidFill>
              <a:latin typeface="Calibri"/>
              <a:cs typeface="Calibri"/>
            </a:endParaRPr>
          </a:p>
        </p:txBody>
      </p:sp>
      <p:sp>
        <p:nvSpPr>
          <p:cNvPr id="9" name="TextBox 8"/>
          <p:cNvSpPr txBox="1"/>
          <p:nvPr/>
        </p:nvSpPr>
        <p:spPr>
          <a:xfrm>
            <a:off x="5653024" y="4155887"/>
            <a:ext cx="3236981" cy="1877425"/>
          </a:xfrm>
          <a:prstGeom prst="rect">
            <a:avLst/>
          </a:prstGeom>
          <a:noFill/>
        </p:spPr>
        <p:txBody>
          <a:bodyPr wrap="square" lIns="91429" tIns="45714" rIns="91429" bIns="45714" rtlCol="0">
            <a:spAutoFit/>
          </a:bodyPr>
          <a:lstStyle/>
          <a:p>
            <a:r>
              <a:rPr lang="en-US" sz="2000" b="1" dirty="0">
                <a:solidFill>
                  <a:srgbClr val="632523"/>
                </a:solidFill>
                <a:latin typeface="Calibri"/>
                <a:cs typeface="Calibri"/>
              </a:rPr>
              <a:t>Law Enforcement </a:t>
            </a:r>
            <a:r>
              <a:rPr lang="en-US" sz="2000" b="1" dirty="0" smtClean="0">
                <a:solidFill>
                  <a:srgbClr val="632523"/>
                </a:solidFill>
                <a:latin typeface="Calibri"/>
                <a:cs typeface="Calibri"/>
              </a:rPr>
              <a:t>and Prosecuting Attorneys</a:t>
            </a:r>
            <a:endParaRPr lang="en-US" sz="2000" b="1" dirty="0">
              <a:solidFill>
                <a:srgbClr val="632523"/>
              </a:solidFill>
              <a:latin typeface="Calibri"/>
              <a:cs typeface="Calibri"/>
            </a:endParaRPr>
          </a:p>
          <a:p>
            <a:r>
              <a:rPr lang="en-US" sz="1200" dirty="0" smtClean="0">
                <a:solidFill>
                  <a:srgbClr val="7F7F7F"/>
                </a:solidFill>
                <a:latin typeface="Calibri"/>
                <a:cs typeface="Calibri"/>
              </a:rPr>
              <a:t>Arkansas Prosecuting Attorneys Association, Arkansas Attorney </a:t>
            </a:r>
            <a:r>
              <a:rPr lang="en-US" sz="1200" dirty="0">
                <a:solidFill>
                  <a:srgbClr val="7F7F7F"/>
                </a:solidFill>
                <a:latin typeface="Calibri"/>
                <a:cs typeface="Calibri"/>
              </a:rPr>
              <a:t>General’s </a:t>
            </a:r>
            <a:r>
              <a:rPr lang="en-US" sz="1200" dirty="0" smtClean="0">
                <a:solidFill>
                  <a:srgbClr val="7F7F7F"/>
                </a:solidFill>
                <a:latin typeface="Calibri"/>
                <a:cs typeface="Calibri"/>
              </a:rPr>
              <a:t>Office, </a:t>
            </a:r>
            <a:r>
              <a:rPr lang="en-US" sz="1200" dirty="0">
                <a:solidFill>
                  <a:srgbClr val="7F7F7F"/>
                </a:solidFill>
                <a:latin typeface="Calibri"/>
                <a:cs typeface="Calibri"/>
              </a:rPr>
              <a:t>Arkansas </a:t>
            </a:r>
            <a:r>
              <a:rPr lang="en-US" sz="1200" dirty="0" smtClean="0">
                <a:solidFill>
                  <a:srgbClr val="7F7F7F"/>
                </a:solidFill>
                <a:latin typeface="Calibri"/>
                <a:cs typeface="Calibri"/>
              </a:rPr>
              <a:t>Sheriffs Association, representatives of the Washington County Sheriff’s Office, Pulaski County Sheriff’s Office, Union County Sheriff’s Office, and Sebastian County Sheriff’s Office.</a:t>
            </a:r>
            <a:endParaRPr lang="en-US" sz="1200" dirty="0">
              <a:solidFill>
                <a:srgbClr val="7F7F7F"/>
              </a:solidFill>
              <a:latin typeface="Calibri"/>
              <a:cs typeface="Calibri"/>
            </a:endParaRPr>
          </a:p>
        </p:txBody>
      </p:sp>
      <p:pic>
        <p:nvPicPr>
          <p:cNvPr id="13" name="Picture 12" descr="131_handcuffs-vector-l.png"/>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411959" y="4309000"/>
            <a:ext cx="1264155" cy="779562"/>
          </a:xfrm>
          <a:prstGeom prst="rect">
            <a:avLst/>
          </a:prstGeom>
        </p:spPr>
      </p:pic>
      <p:pic>
        <p:nvPicPr>
          <p:cNvPr id="3" name="Picture 2"/>
          <p:cNvPicPr>
            <a:picLocks noChangeAspect="1"/>
          </p:cNvPicPr>
          <p:nvPr/>
        </p:nvPicPr>
        <p:blipFill>
          <a:blip r:embed="rId3"/>
          <a:stretch>
            <a:fillRect/>
          </a:stretch>
        </p:blipFill>
        <p:spPr>
          <a:xfrm>
            <a:off x="430906" y="2716170"/>
            <a:ext cx="809159" cy="809158"/>
          </a:xfrm>
          <a:prstGeom prst="rect">
            <a:avLst/>
          </a:prstGeom>
        </p:spPr>
      </p:pic>
      <p:sp>
        <p:nvSpPr>
          <p:cNvPr id="189" name="TextBox 188"/>
          <p:cNvSpPr txBox="1"/>
          <p:nvPr/>
        </p:nvSpPr>
        <p:spPr>
          <a:xfrm>
            <a:off x="1345649" y="2492165"/>
            <a:ext cx="3111748" cy="1261872"/>
          </a:xfrm>
          <a:prstGeom prst="rect">
            <a:avLst/>
          </a:prstGeom>
          <a:noFill/>
        </p:spPr>
        <p:txBody>
          <a:bodyPr wrap="square" lIns="91429" tIns="45714" rIns="91429" bIns="45714" rtlCol="0">
            <a:spAutoFit/>
          </a:bodyPr>
          <a:lstStyle/>
          <a:p>
            <a:r>
              <a:rPr lang="en-US" sz="2000" b="1" dirty="0" smtClean="0">
                <a:solidFill>
                  <a:srgbClr val="632523"/>
                </a:solidFill>
                <a:latin typeface="Calibri"/>
                <a:cs typeface="Calibri"/>
              </a:rPr>
              <a:t>Arkansas General Assembly</a:t>
            </a:r>
            <a:endParaRPr lang="en-US" sz="2000" b="1" dirty="0">
              <a:solidFill>
                <a:srgbClr val="632523"/>
              </a:solidFill>
              <a:latin typeface="Calibri"/>
              <a:cs typeface="Calibri"/>
            </a:endParaRPr>
          </a:p>
          <a:p>
            <a:r>
              <a:rPr lang="en-US" sz="1400" dirty="0">
                <a:solidFill>
                  <a:srgbClr val="7F7F7F"/>
                </a:solidFill>
                <a:latin typeface="Calibri"/>
                <a:cs typeface="Calibri"/>
              </a:rPr>
              <a:t>Meetings with Senators and House </a:t>
            </a:r>
            <a:r>
              <a:rPr lang="en-US" sz="1400" dirty="0" smtClean="0">
                <a:solidFill>
                  <a:srgbClr val="7F7F7F"/>
                </a:solidFill>
                <a:latin typeface="Calibri"/>
                <a:cs typeface="Calibri"/>
              </a:rPr>
              <a:t>Representatives, including legislative leadership and the Bureau of Legislative Research </a:t>
            </a:r>
            <a:endParaRPr lang="en-US" sz="1400" dirty="0">
              <a:solidFill>
                <a:srgbClr val="7F7F7F"/>
              </a:solidFill>
              <a:latin typeface="Calibri"/>
              <a:cs typeface="Calibri"/>
            </a:endParaRPr>
          </a:p>
        </p:txBody>
      </p:sp>
      <p:pic>
        <p:nvPicPr>
          <p:cNvPr id="17" name="Picture 16"/>
          <p:cNvPicPr>
            <a:picLocks noChangeAspect="1"/>
          </p:cNvPicPr>
          <p:nvPr/>
        </p:nvPicPr>
        <p:blipFill>
          <a:blip r:embed="rId4"/>
          <a:stretch>
            <a:fillRect/>
          </a:stretch>
        </p:blipFill>
        <p:spPr>
          <a:xfrm>
            <a:off x="4586345" y="2722671"/>
            <a:ext cx="1029344" cy="1179456"/>
          </a:xfrm>
          <a:prstGeom prst="rect">
            <a:avLst/>
          </a:prstGeom>
        </p:spPr>
      </p:pic>
      <p:sp>
        <p:nvSpPr>
          <p:cNvPr id="18" name="TextBox 17"/>
          <p:cNvSpPr txBox="1"/>
          <p:nvPr/>
        </p:nvSpPr>
        <p:spPr>
          <a:xfrm>
            <a:off x="5653024" y="1067234"/>
            <a:ext cx="3169329" cy="1508093"/>
          </a:xfrm>
          <a:prstGeom prst="rect">
            <a:avLst/>
          </a:prstGeom>
          <a:noFill/>
        </p:spPr>
        <p:txBody>
          <a:bodyPr wrap="square" lIns="91429" tIns="45714" rIns="91429" bIns="45714" rtlCol="0">
            <a:spAutoFit/>
          </a:bodyPr>
          <a:lstStyle/>
          <a:p>
            <a:r>
              <a:rPr lang="en-US" sz="2000" b="1" dirty="0" smtClean="0">
                <a:solidFill>
                  <a:srgbClr val="632523"/>
                </a:solidFill>
                <a:latin typeface="Calibri"/>
                <a:cs typeface="Calibri"/>
              </a:rPr>
              <a:t>Corrections </a:t>
            </a:r>
            <a:endParaRPr lang="en-US" sz="2000" b="1" dirty="0">
              <a:solidFill>
                <a:srgbClr val="632523"/>
              </a:solidFill>
              <a:latin typeface="Calibri"/>
              <a:cs typeface="Calibri"/>
            </a:endParaRPr>
          </a:p>
          <a:p>
            <a:r>
              <a:rPr lang="en-US" sz="1200" dirty="0">
                <a:solidFill>
                  <a:srgbClr val="7F7F7F"/>
                </a:solidFill>
                <a:latin typeface="Calibri"/>
                <a:cs typeface="Calibri"/>
              </a:rPr>
              <a:t>Meetings with </a:t>
            </a:r>
            <a:r>
              <a:rPr lang="en-US" sz="1200" dirty="0" smtClean="0">
                <a:solidFill>
                  <a:srgbClr val="7F7F7F"/>
                </a:solidFill>
                <a:latin typeface="Calibri"/>
                <a:cs typeface="Calibri"/>
              </a:rPr>
              <a:t>leadership and staff from the Board of Corrections, ADC, ACC, and the Arkansas Parole Board; observation and interviews with staff and offenders at three ACC Field Offices and three Community Corrections Centers; visit to Cummins and Varner Units</a:t>
            </a:r>
            <a:endParaRPr lang="en-US" sz="1200" dirty="0">
              <a:solidFill>
                <a:srgbClr val="7F7F7F"/>
              </a:solidFill>
              <a:latin typeface="Calibri"/>
              <a:cs typeface="Calibri"/>
            </a:endParaRPr>
          </a:p>
        </p:txBody>
      </p:sp>
      <p:pic>
        <p:nvPicPr>
          <p:cNvPr id="5" name="Picture 4"/>
          <p:cNvPicPr>
            <a:picLocks noChangeAspect="1"/>
          </p:cNvPicPr>
          <p:nvPr/>
        </p:nvPicPr>
        <p:blipFill>
          <a:blip r:embed="rId5"/>
          <a:stretch>
            <a:fillRect/>
          </a:stretch>
        </p:blipFill>
        <p:spPr>
          <a:xfrm>
            <a:off x="293701" y="4100519"/>
            <a:ext cx="985214" cy="850517"/>
          </a:xfrm>
          <a:prstGeom prst="rect">
            <a:avLst/>
          </a:prstGeom>
        </p:spPr>
      </p:pic>
      <p:pic>
        <p:nvPicPr>
          <p:cNvPr id="6" name="Picture 5"/>
          <p:cNvPicPr>
            <a:picLocks noChangeAspect="1"/>
          </p:cNvPicPr>
          <p:nvPr/>
        </p:nvPicPr>
        <p:blipFill>
          <a:blip r:embed="rId6"/>
          <a:stretch>
            <a:fillRect/>
          </a:stretch>
        </p:blipFill>
        <p:spPr>
          <a:xfrm>
            <a:off x="4595379" y="1166183"/>
            <a:ext cx="962585" cy="962585"/>
          </a:xfrm>
          <a:prstGeom prst="rect">
            <a:avLst/>
          </a:prstGeom>
        </p:spPr>
      </p:pic>
      <p:sp>
        <p:nvSpPr>
          <p:cNvPr id="10" name="Rectangle 9"/>
          <p:cNvSpPr/>
          <p:nvPr/>
        </p:nvSpPr>
        <p:spPr>
          <a:xfrm>
            <a:off x="1342571" y="5407959"/>
            <a:ext cx="4273118" cy="1077218"/>
          </a:xfrm>
          <a:prstGeom prst="rect">
            <a:avLst/>
          </a:prstGeom>
        </p:spPr>
        <p:txBody>
          <a:bodyPr wrap="square">
            <a:spAutoFit/>
          </a:bodyPr>
          <a:lstStyle/>
          <a:p>
            <a:r>
              <a:rPr lang="en-US" sz="2000" b="1" dirty="0" smtClean="0">
                <a:solidFill>
                  <a:schemeClr val="accent2">
                    <a:lumMod val="50000"/>
                  </a:schemeClr>
                </a:solidFill>
              </a:rPr>
              <a:t>State Associations and Foundations</a:t>
            </a:r>
            <a:endParaRPr lang="en-US" sz="2000" dirty="0" smtClean="0">
              <a:solidFill>
                <a:schemeClr val="accent2">
                  <a:lumMod val="50000"/>
                </a:schemeClr>
              </a:solidFill>
              <a:cs typeface="Calibri"/>
            </a:endParaRPr>
          </a:p>
          <a:p>
            <a:r>
              <a:rPr lang="en-US" sz="1200" dirty="0" smtClean="0">
                <a:solidFill>
                  <a:srgbClr val="7F7F7F"/>
                </a:solidFill>
                <a:cs typeface="Calibri"/>
              </a:rPr>
              <a:t>Association of Arkansas Counties, Arkansas Policy Foundation, Restore Hope</a:t>
            </a:r>
            <a:endParaRPr lang="en-US" sz="1200" dirty="0">
              <a:solidFill>
                <a:srgbClr val="7F7F7F"/>
              </a:solidFill>
              <a:cs typeface="Calibri"/>
            </a:endParaRPr>
          </a:p>
        </p:txBody>
      </p:sp>
      <p:pic>
        <p:nvPicPr>
          <p:cNvPr id="23" name="Picture 22"/>
          <p:cNvPicPr>
            <a:picLocks noChangeAspect="1"/>
          </p:cNvPicPr>
          <p:nvPr/>
        </p:nvPicPr>
        <p:blipFill>
          <a:blip r:embed="rId7"/>
          <a:stretch>
            <a:fillRect/>
          </a:stretch>
        </p:blipFill>
        <p:spPr>
          <a:xfrm>
            <a:off x="155225" y="1041108"/>
            <a:ext cx="1261647" cy="1261647"/>
          </a:xfrm>
          <a:prstGeom prst="rect">
            <a:avLst/>
          </a:prstGeom>
        </p:spPr>
      </p:pic>
      <p:sp>
        <p:nvSpPr>
          <p:cNvPr id="16" name="TextBox 15"/>
          <p:cNvSpPr txBox="1"/>
          <p:nvPr/>
        </p:nvSpPr>
        <p:spPr>
          <a:xfrm>
            <a:off x="1345649" y="1157379"/>
            <a:ext cx="3051555" cy="1138761"/>
          </a:xfrm>
          <a:prstGeom prst="rect">
            <a:avLst/>
          </a:prstGeom>
          <a:noFill/>
        </p:spPr>
        <p:txBody>
          <a:bodyPr wrap="square" lIns="91429" tIns="45714" rIns="91429" bIns="45714" rtlCol="0">
            <a:spAutoFit/>
          </a:bodyPr>
          <a:lstStyle/>
          <a:p>
            <a:r>
              <a:rPr lang="en-US" sz="2000" b="1" dirty="0" smtClean="0">
                <a:solidFill>
                  <a:schemeClr val="accent2">
                    <a:lumMod val="50000"/>
                  </a:schemeClr>
                </a:solidFill>
                <a:latin typeface="Calibri"/>
                <a:cs typeface="Calibri"/>
              </a:rPr>
              <a:t>Legislative Criminal Justice Oversight Task Force</a:t>
            </a:r>
            <a:endParaRPr lang="en-US" sz="2000" b="1" dirty="0">
              <a:solidFill>
                <a:schemeClr val="accent2">
                  <a:lumMod val="50000"/>
                </a:schemeClr>
              </a:solidFill>
              <a:latin typeface="Calibri"/>
              <a:cs typeface="Calibri"/>
            </a:endParaRPr>
          </a:p>
          <a:p>
            <a:r>
              <a:rPr lang="en-US" sz="1400" dirty="0">
                <a:solidFill>
                  <a:schemeClr val="bg1">
                    <a:lumMod val="50000"/>
                  </a:schemeClr>
                </a:solidFill>
                <a:latin typeface="Calibri"/>
                <a:cs typeface="Calibri"/>
              </a:rPr>
              <a:t>Individual meetings/calls with </a:t>
            </a:r>
            <a:r>
              <a:rPr lang="en-US" sz="1400" dirty="0" smtClean="0">
                <a:solidFill>
                  <a:schemeClr val="bg1">
                    <a:lumMod val="50000"/>
                  </a:schemeClr>
                </a:solidFill>
                <a:latin typeface="Calibri"/>
                <a:cs typeface="Calibri"/>
              </a:rPr>
              <a:t>task force</a:t>
            </a:r>
            <a:r>
              <a:rPr lang="en-US" sz="1400" dirty="0">
                <a:solidFill>
                  <a:schemeClr val="bg1">
                    <a:lumMod val="50000"/>
                  </a:schemeClr>
                </a:solidFill>
                <a:latin typeface="Calibri"/>
                <a:cs typeface="Calibri"/>
              </a:rPr>
              <a:t> </a:t>
            </a:r>
            <a:r>
              <a:rPr lang="en-US" sz="1400" dirty="0" smtClean="0">
                <a:solidFill>
                  <a:schemeClr val="bg1">
                    <a:lumMod val="50000"/>
                  </a:schemeClr>
                </a:solidFill>
                <a:latin typeface="Calibri"/>
                <a:cs typeface="Calibri"/>
              </a:rPr>
              <a:t>members </a:t>
            </a:r>
            <a:r>
              <a:rPr lang="en-US" sz="1400" dirty="0">
                <a:solidFill>
                  <a:schemeClr val="bg1">
                    <a:lumMod val="50000"/>
                  </a:schemeClr>
                </a:solidFill>
                <a:latin typeface="Calibri"/>
                <a:cs typeface="Calibri"/>
              </a:rPr>
              <a:t>and their staff</a:t>
            </a:r>
          </a:p>
        </p:txBody>
      </p:sp>
      <p:pic>
        <p:nvPicPr>
          <p:cNvPr id="22" name="Picture 21"/>
          <p:cNvPicPr>
            <a:picLocks noChangeAspect="1"/>
          </p:cNvPicPr>
          <p:nvPr/>
        </p:nvPicPr>
        <p:blipFill>
          <a:blip r:embed="rId8"/>
          <a:stretch>
            <a:fillRect/>
          </a:stretch>
        </p:blipFill>
        <p:spPr>
          <a:xfrm>
            <a:off x="379821" y="5412271"/>
            <a:ext cx="853894" cy="807197"/>
          </a:xfrm>
          <a:prstGeom prst="rect">
            <a:avLst/>
          </a:prstGeom>
        </p:spPr>
      </p:pic>
    </p:spTree>
    <p:extLst>
      <p:ext uri="{BB962C8B-B14F-4D97-AF65-F5344CB8AC3E}">
        <p14:creationId xmlns:p14="http://schemas.microsoft.com/office/powerpoint/2010/main" xmlns="" val="38087688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5226" y="274642"/>
            <a:ext cx="8954705" cy="685829"/>
          </a:xfrm>
        </p:spPr>
        <p:txBody>
          <a:bodyPr>
            <a:noAutofit/>
          </a:bodyPr>
          <a:lstStyle/>
          <a:p>
            <a:r>
              <a:rPr lang="en-US" dirty="0"/>
              <a:t>CSG Justice Center staff are pursuing regional perspectives in stakeholder engagement, reflecting the state’s size and diversity  </a:t>
            </a:r>
          </a:p>
        </p:txBody>
      </p:sp>
      <p:sp>
        <p:nvSpPr>
          <p:cNvPr id="2" name="Slide Number Placeholder 1"/>
          <p:cNvSpPr>
            <a:spLocks noGrp="1"/>
          </p:cNvSpPr>
          <p:nvPr>
            <p:ph type="sldNum" sz="quarter" idx="12"/>
          </p:nvPr>
        </p:nvSpPr>
        <p:spPr/>
        <p:txBody>
          <a:bodyPr/>
          <a:lstStyle/>
          <a:p>
            <a:r>
              <a:rPr lang="en-US" dirty="0" smtClean="0">
                <a:latin typeface="Calibri"/>
                <a:cs typeface="Calibri"/>
              </a:rPr>
              <a:t>  Council of State Governments Justice Center | </a:t>
            </a:r>
            <a:fld id="{054FADC0-F0D0-6246-B4F3-F9D77D690E2E}" type="slidenum">
              <a:rPr lang="en-US" smtClean="0">
                <a:latin typeface="Calibri"/>
                <a:cs typeface="Calibri"/>
              </a:rPr>
              <a:pPr/>
              <a:t>6</a:t>
            </a:fld>
            <a:endParaRPr lang="en-US" dirty="0">
              <a:latin typeface="Calibri"/>
              <a:cs typeface="Calibri"/>
            </a:endParaRPr>
          </a:p>
        </p:txBody>
      </p:sp>
      <p:grpSp>
        <p:nvGrpSpPr>
          <p:cNvPr id="53" name="Group 52"/>
          <p:cNvGrpSpPr/>
          <p:nvPr/>
        </p:nvGrpSpPr>
        <p:grpSpPr>
          <a:xfrm>
            <a:off x="226131" y="5449094"/>
            <a:ext cx="8914790" cy="963183"/>
            <a:chOff x="765230" y="5141117"/>
            <a:chExt cx="8108590" cy="963183"/>
          </a:xfrm>
        </p:grpSpPr>
        <p:sp>
          <p:nvSpPr>
            <p:cNvPr id="54" name="Rectangle 53"/>
            <p:cNvSpPr/>
            <p:nvPr/>
          </p:nvSpPr>
          <p:spPr>
            <a:xfrm>
              <a:off x="765230" y="5141117"/>
              <a:ext cx="1267343" cy="707886"/>
            </a:xfrm>
            <a:prstGeom prst="rect">
              <a:avLst/>
            </a:prstGeom>
          </p:spPr>
          <p:txBody>
            <a:bodyPr wrap="square">
              <a:spAutoFit/>
            </a:bodyPr>
            <a:lstStyle/>
            <a:p>
              <a:pPr algn="r"/>
              <a:r>
                <a:rPr lang="en-US" sz="2000" b="1" dirty="0" smtClean="0">
                  <a:solidFill>
                    <a:srgbClr val="C0504D"/>
                  </a:solidFill>
                  <a:latin typeface="Calibri"/>
                  <a:cs typeface="Calibri"/>
                </a:rPr>
                <a:t>County Meetings</a:t>
              </a:r>
              <a:endParaRPr lang="en-US" sz="2000" b="1" dirty="0">
                <a:solidFill>
                  <a:srgbClr val="C0504D"/>
                </a:solidFill>
                <a:latin typeface="Calibri"/>
                <a:cs typeface="Calibri"/>
              </a:endParaRPr>
            </a:p>
          </p:txBody>
        </p:sp>
        <p:sp>
          <p:nvSpPr>
            <p:cNvPr id="55" name="TextBox 54"/>
            <p:cNvSpPr txBox="1"/>
            <p:nvPr/>
          </p:nvSpPr>
          <p:spPr>
            <a:xfrm>
              <a:off x="2049080" y="5243303"/>
              <a:ext cx="6824740" cy="86099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r>
                <a:rPr lang="en-US" sz="1500" dirty="0" smtClean="0">
                  <a:solidFill>
                    <a:srgbClr val="000000"/>
                  </a:solidFill>
                  <a:cs typeface="Calibri"/>
                </a:rPr>
                <a:t>With the assistance of the Association of Arkansas Counties and the Arkansas Sheriffs Association, CSG Justice Center staff met with leaders and stakeholders from </a:t>
              </a:r>
              <a:r>
                <a:rPr lang="en-US" sz="1500" b="1" dirty="0" smtClean="0">
                  <a:solidFill>
                    <a:srgbClr val="000000"/>
                  </a:solidFill>
                  <a:cs typeface="Calibri"/>
                </a:rPr>
                <a:t>Washington, Union, Pulaski, </a:t>
              </a:r>
              <a:r>
                <a:rPr lang="en-US" sz="1500" dirty="0" smtClean="0">
                  <a:solidFill>
                    <a:srgbClr val="000000"/>
                  </a:solidFill>
                  <a:cs typeface="Calibri"/>
                </a:rPr>
                <a:t>and </a:t>
              </a:r>
              <a:r>
                <a:rPr lang="en-US" sz="1500" b="1" dirty="0" smtClean="0">
                  <a:solidFill>
                    <a:srgbClr val="000000"/>
                  </a:solidFill>
                  <a:cs typeface="Calibri"/>
                </a:rPr>
                <a:t>Sebastian</a:t>
              </a:r>
              <a:r>
                <a:rPr lang="en-US" sz="1500" dirty="0" smtClean="0">
                  <a:solidFill>
                    <a:srgbClr val="000000"/>
                  </a:solidFill>
                  <a:cs typeface="Calibri"/>
                </a:rPr>
                <a:t> Counties to learn about the criminal justice challenges at the local level.</a:t>
              </a:r>
              <a:endParaRPr lang="en-US" sz="1500" dirty="0">
                <a:solidFill>
                  <a:srgbClr val="000000"/>
                </a:solidFill>
                <a:cs typeface="Calibri"/>
              </a:endParaRPr>
            </a:p>
          </p:txBody>
        </p:sp>
      </p:grpSp>
      <p:sp>
        <p:nvSpPr>
          <p:cNvPr id="58" name="TextBox 57"/>
          <p:cNvSpPr txBox="1"/>
          <p:nvPr/>
        </p:nvSpPr>
        <p:spPr>
          <a:xfrm>
            <a:off x="526766" y="1709247"/>
            <a:ext cx="2244813" cy="3139309"/>
          </a:xfrm>
          <a:prstGeom prst="rect">
            <a:avLst/>
          </a:prstGeom>
          <a:solidFill>
            <a:schemeClr val="bg1">
              <a:lumMod val="85000"/>
            </a:schemeClr>
          </a:solidFill>
        </p:spPr>
        <p:txBody>
          <a:bodyPr wrap="square" lIns="91429" tIns="45714" rIns="91429" bIns="45714" rtlCol="0">
            <a:spAutoFit/>
          </a:bodyPr>
          <a:lstStyle/>
          <a:p>
            <a:pPr algn="ctr"/>
            <a:r>
              <a:rPr lang="en-US" sz="3600" b="1" dirty="0" smtClean="0">
                <a:solidFill>
                  <a:schemeClr val="accent1"/>
                </a:solidFill>
                <a:latin typeface="Calibri"/>
                <a:cs typeface="Calibri"/>
              </a:rPr>
              <a:t>80+</a:t>
            </a:r>
            <a:endParaRPr lang="en-US" sz="3600" b="1" dirty="0">
              <a:solidFill>
                <a:schemeClr val="accent1"/>
              </a:solidFill>
              <a:latin typeface="Calibri"/>
              <a:cs typeface="Calibri"/>
            </a:endParaRPr>
          </a:p>
          <a:p>
            <a:pPr algn="ctr"/>
            <a:r>
              <a:rPr lang="en-US" dirty="0" smtClean="0">
                <a:solidFill>
                  <a:schemeClr val="accent1"/>
                </a:solidFill>
                <a:latin typeface="Calibri"/>
                <a:cs typeface="Calibri"/>
              </a:rPr>
              <a:t>CALLS &amp; MEETINGS</a:t>
            </a:r>
          </a:p>
          <a:p>
            <a:pPr algn="ctr"/>
            <a:r>
              <a:rPr lang="en-US" sz="3600" b="1" dirty="0" smtClean="0">
                <a:solidFill>
                  <a:schemeClr val="accent2"/>
                </a:solidFill>
                <a:latin typeface="Calibri"/>
                <a:cs typeface="Calibri"/>
              </a:rPr>
              <a:t>12</a:t>
            </a:r>
            <a:endParaRPr lang="en-US" sz="3600" b="1" dirty="0">
              <a:solidFill>
                <a:schemeClr val="accent2"/>
              </a:solidFill>
              <a:latin typeface="Calibri"/>
              <a:cs typeface="Calibri"/>
            </a:endParaRPr>
          </a:p>
          <a:p>
            <a:pPr algn="ctr"/>
            <a:r>
              <a:rPr lang="en-US" dirty="0" smtClean="0">
                <a:solidFill>
                  <a:schemeClr val="accent2"/>
                </a:solidFill>
                <a:latin typeface="Calibri"/>
                <a:cs typeface="Calibri"/>
              </a:rPr>
              <a:t>ON-SITE VISITS</a:t>
            </a:r>
          </a:p>
          <a:p>
            <a:pPr algn="ctr"/>
            <a:r>
              <a:rPr lang="en-US" sz="3600" b="1" dirty="0" smtClean="0">
                <a:solidFill>
                  <a:srgbClr val="000000"/>
                </a:solidFill>
                <a:latin typeface="Calibri"/>
                <a:cs typeface="Calibri"/>
              </a:rPr>
              <a:t>1,500+</a:t>
            </a:r>
            <a:endParaRPr lang="en-US" sz="3600" b="1" dirty="0">
              <a:solidFill>
                <a:srgbClr val="000000"/>
              </a:solidFill>
              <a:latin typeface="Calibri"/>
              <a:cs typeface="Calibri"/>
            </a:endParaRPr>
          </a:p>
          <a:p>
            <a:pPr algn="ctr"/>
            <a:r>
              <a:rPr lang="en-US" dirty="0" smtClean="0">
                <a:solidFill>
                  <a:srgbClr val="000000"/>
                </a:solidFill>
                <a:latin typeface="Calibri"/>
                <a:cs typeface="Calibri"/>
              </a:rPr>
              <a:t>MILES DRIVEN</a:t>
            </a:r>
          </a:p>
          <a:p>
            <a:pPr algn="ctr"/>
            <a:endParaRPr lang="en-US" dirty="0">
              <a:latin typeface="Calibri"/>
              <a:cs typeface="Calibri"/>
            </a:endParaRPr>
          </a:p>
          <a:p>
            <a:pPr algn="ctr"/>
            <a:r>
              <a:rPr lang="en-US" dirty="0">
                <a:latin typeface="Calibri"/>
                <a:cs typeface="Calibri"/>
              </a:rPr>
              <a:t>SINCE FALL </a:t>
            </a:r>
            <a:r>
              <a:rPr lang="en-US" dirty="0" smtClean="0">
                <a:latin typeface="Calibri"/>
                <a:cs typeface="Calibri"/>
              </a:rPr>
              <a:t>2015 </a:t>
            </a:r>
            <a:endParaRPr lang="en-US" dirty="0">
              <a:latin typeface="Calibri"/>
              <a:cs typeface="Calibri"/>
            </a:endParaRPr>
          </a:p>
        </p:txBody>
      </p:sp>
      <p:pic>
        <p:nvPicPr>
          <p:cNvPr id="25" name="Picture 24" descr="arkansas46 (1).gif"/>
          <p:cNvPicPr>
            <a:picLocks noChangeAspect="1"/>
          </p:cNvPicPr>
          <p:nvPr/>
        </p:nvPicPr>
        <p:blipFill rotWithShape="1">
          <a:blip r:embed="rId3">
            <a:extLst>
              <a:ext uri="{BEBA8EAE-BF5A-486C-A8C5-ECC9F3942E4B}">
                <a14:imgProps xmlns:a14="http://schemas.microsoft.com/office/drawing/2010/main" xmlns="">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xmlns="" val="0"/>
              </a:ext>
            </a:extLst>
          </a:blip>
          <a:srcRect l="4141" t="2357" r="2837" b="1990"/>
          <a:stretch/>
        </p:blipFill>
        <p:spPr>
          <a:xfrm>
            <a:off x="3336651" y="1168281"/>
            <a:ext cx="5164086" cy="4283364"/>
          </a:xfrm>
          <a:prstGeom prst="rect">
            <a:avLst/>
          </a:prstGeom>
        </p:spPr>
      </p:pic>
      <p:cxnSp>
        <p:nvCxnSpPr>
          <p:cNvPr id="69" name="Straight Connector 68"/>
          <p:cNvCxnSpPr/>
          <p:nvPr/>
        </p:nvCxnSpPr>
        <p:spPr>
          <a:xfrm flipH="1" flipV="1">
            <a:off x="3770330" y="2835150"/>
            <a:ext cx="1754068" cy="501487"/>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3581400" y="2715491"/>
            <a:ext cx="207818" cy="207818"/>
          </a:xfrm>
          <a:prstGeom prst="ellipse">
            <a:avLst/>
          </a:prstGeom>
          <a:solidFill>
            <a:srgbClr val="C0504D"/>
          </a:solidFill>
          <a:ln w="22225">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2" name="Straight Connector 71"/>
          <p:cNvCxnSpPr>
            <a:stCxn id="26" idx="1"/>
            <a:endCxn id="64" idx="5"/>
          </p:cNvCxnSpPr>
          <p:nvPr/>
        </p:nvCxnSpPr>
        <p:spPr>
          <a:xfrm flipH="1" flipV="1">
            <a:off x="3724148" y="1980785"/>
            <a:ext cx="1819139" cy="1293922"/>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flipV="1">
            <a:off x="3650673" y="2034309"/>
            <a:ext cx="34635" cy="637725"/>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3586019" y="1519384"/>
            <a:ext cx="34634" cy="284017"/>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3477491" y="1409073"/>
            <a:ext cx="207818" cy="207818"/>
          </a:xfrm>
          <a:prstGeom prst="ellipse">
            <a:avLst/>
          </a:prstGeom>
          <a:solidFill>
            <a:schemeClr val="accent2"/>
          </a:solidFill>
          <a:ln w="22225">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6" name="Straight Connector 75"/>
          <p:cNvCxnSpPr/>
          <p:nvPr/>
        </p:nvCxnSpPr>
        <p:spPr>
          <a:xfrm flipH="1" flipV="1">
            <a:off x="5597878" y="3263163"/>
            <a:ext cx="315707" cy="745419"/>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5322455" y="3340843"/>
            <a:ext cx="290102" cy="1880012"/>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3546764" y="1803401"/>
            <a:ext cx="207818" cy="207818"/>
          </a:xfrm>
          <a:prstGeom prst="ellipse">
            <a:avLst/>
          </a:prstGeom>
          <a:solidFill>
            <a:srgbClr val="C0504D"/>
          </a:solidFill>
          <a:ln w="22225">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6" name="Straight Connector 95"/>
          <p:cNvCxnSpPr/>
          <p:nvPr/>
        </p:nvCxnSpPr>
        <p:spPr>
          <a:xfrm flipH="1" flipV="1">
            <a:off x="4816794" y="3269686"/>
            <a:ext cx="772674" cy="78497"/>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99" idx="7"/>
          </p:cNvCxnSpPr>
          <p:nvPr/>
        </p:nvCxnSpPr>
        <p:spPr>
          <a:xfrm flipV="1">
            <a:off x="5132697" y="3336637"/>
            <a:ext cx="468314" cy="413742"/>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99" name="Oval 98"/>
          <p:cNvSpPr/>
          <p:nvPr/>
        </p:nvSpPr>
        <p:spPr>
          <a:xfrm>
            <a:off x="4955313" y="3719945"/>
            <a:ext cx="207818" cy="207818"/>
          </a:xfrm>
          <a:prstGeom prst="ellipse">
            <a:avLst/>
          </a:prstGeom>
          <a:solidFill>
            <a:srgbClr val="C0504D"/>
          </a:solidFill>
          <a:ln w="22225">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Connector 105"/>
          <p:cNvCxnSpPr/>
          <p:nvPr/>
        </p:nvCxnSpPr>
        <p:spPr>
          <a:xfrm flipH="1" flipV="1">
            <a:off x="5913585" y="3950857"/>
            <a:ext cx="315706" cy="140436"/>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105" name="Oval 104"/>
          <p:cNvSpPr/>
          <p:nvPr/>
        </p:nvSpPr>
        <p:spPr>
          <a:xfrm>
            <a:off x="6158349" y="4031672"/>
            <a:ext cx="207818" cy="207818"/>
          </a:xfrm>
          <a:prstGeom prst="ellipse">
            <a:avLst/>
          </a:prstGeom>
          <a:solidFill>
            <a:srgbClr val="C0504D"/>
          </a:solidFill>
          <a:ln w="22225">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Oval 66"/>
          <p:cNvSpPr/>
          <p:nvPr/>
        </p:nvSpPr>
        <p:spPr>
          <a:xfrm>
            <a:off x="5798131" y="3823854"/>
            <a:ext cx="207818" cy="207818"/>
          </a:xfrm>
          <a:prstGeom prst="ellipse">
            <a:avLst/>
          </a:prstGeom>
          <a:solidFill>
            <a:srgbClr val="C0504D"/>
          </a:solidFill>
          <a:ln w="22225">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Oval 65"/>
          <p:cNvSpPr/>
          <p:nvPr/>
        </p:nvSpPr>
        <p:spPr>
          <a:xfrm>
            <a:off x="5230091" y="5024582"/>
            <a:ext cx="207818" cy="207818"/>
          </a:xfrm>
          <a:prstGeom prst="ellipse">
            <a:avLst/>
          </a:prstGeom>
          <a:solidFill>
            <a:srgbClr val="C0504D"/>
          </a:solidFill>
          <a:ln w="22225">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Oval 25"/>
          <p:cNvSpPr/>
          <p:nvPr/>
        </p:nvSpPr>
        <p:spPr>
          <a:xfrm>
            <a:off x="5512853" y="3244273"/>
            <a:ext cx="207818" cy="207818"/>
          </a:xfrm>
          <a:prstGeom prst="ellipse">
            <a:avLst/>
          </a:prstGeom>
          <a:solidFill>
            <a:srgbClr val="C0504D"/>
          </a:solidFill>
          <a:ln w="22225">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Oval 82"/>
          <p:cNvSpPr/>
          <p:nvPr/>
        </p:nvSpPr>
        <p:spPr>
          <a:xfrm>
            <a:off x="4632066" y="3154232"/>
            <a:ext cx="207818" cy="207818"/>
          </a:xfrm>
          <a:prstGeom prst="ellipse">
            <a:avLst/>
          </a:prstGeom>
          <a:solidFill>
            <a:srgbClr val="C0504D"/>
          </a:solidFill>
          <a:ln w="22225">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8925306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Update on criminal justice system stakeholder engagement since </a:t>
            </a:r>
            <a:r>
              <a:rPr lang="en-US" dirty="0" smtClean="0"/>
              <a:t>February 2016 Task Force presentation</a:t>
            </a:r>
            <a:endParaRPr lang="en-US" dirty="0"/>
          </a:p>
        </p:txBody>
      </p:sp>
      <p:sp>
        <p:nvSpPr>
          <p:cNvPr id="4" name="Slide Number Placeholder 3"/>
          <p:cNvSpPr>
            <a:spLocks noGrp="1"/>
          </p:cNvSpPr>
          <p:nvPr>
            <p:ph type="sldNum" sz="quarter" idx="12"/>
          </p:nvPr>
        </p:nvSpPr>
        <p:spPr/>
        <p:txBody>
          <a:bodyPr/>
          <a:lstStyle/>
          <a:p>
            <a:r>
              <a:rPr lang="en-US" dirty="0" smtClean="0">
                <a:latin typeface="Calibri"/>
                <a:cs typeface="Calibri"/>
              </a:rPr>
              <a:t>  Council of State Governments Justice Center | </a:t>
            </a:r>
            <a:fld id="{054FADC0-F0D0-6246-B4F3-F9D77D690E2E}" type="slidenum">
              <a:rPr lang="en-US" smtClean="0">
                <a:latin typeface="Calibri"/>
                <a:cs typeface="Calibri"/>
              </a:rPr>
              <a:pPr/>
              <a:t>7</a:t>
            </a:fld>
            <a:endParaRPr lang="en-US" dirty="0">
              <a:latin typeface="Calibri"/>
              <a:cs typeface="Calibri"/>
            </a:endParaRPr>
          </a:p>
        </p:txBody>
      </p:sp>
      <p:grpSp>
        <p:nvGrpSpPr>
          <p:cNvPr id="21" name="Group 20"/>
          <p:cNvGrpSpPr/>
          <p:nvPr/>
        </p:nvGrpSpPr>
        <p:grpSpPr>
          <a:xfrm>
            <a:off x="209930" y="1164908"/>
            <a:ext cx="4389121" cy="5289293"/>
            <a:chOff x="82935" y="1153363"/>
            <a:chExt cx="4389121" cy="5289293"/>
          </a:xfrm>
        </p:grpSpPr>
        <p:sp>
          <p:nvSpPr>
            <p:cNvPr id="24" name="TextBox 23"/>
            <p:cNvSpPr txBox="1"/>
            <p:nvPr/>
          </p:nvSpPr>
          <p:spPr>
            <a:xfrm>
              <a:off x="82935" y="1153363"/>
              <a:ext cx="4389120" cy="457200"/>
            </a:xfrm>
            <a:prstGeom prst="rect">
              <a:avLst/>
            </a:prstGeom>
            <a:solidFill>
              <a:schemeClr val="accent1">
                <a:lumMod val="60000"/>
                <a:lumOff val="40000"/>
              </a:schemeClr>
            </a:solidFill>
            <a:ln>
              <a:noFill/>
            </a:ln>
          </p:spPr>
          <p:txBody>
            <a:bodyPr wrap="square" rtlCol="0" anchor="ctr">
              <a:noAutofit/>
            </a:bodyPr>
            <a:lstStyle/>
            <a:p>
              <a:pPr algn="ctr"/>
              <a:r>
                <a:rPr lang="en-US" b="1" dirty="0" smtClean="0"/>
                <a:t>On-site Meetings with Stakeholders</a:t>
              </a:r>
              <a:endParaRPr lang="en-US" b="1" dirty="0"/>
            </a:p>
          </p:txBody>
        </p:sp>
        <p:sp>
          <p:nvSpPr>
            <p:cNvPr id="25" name="Rectangle 24"/>
            <p:cNvSpPr/>
            <p:nvPr/>
          </p:nvSpPr>
          <p:spPr>
            <a:xfrm>
              <a:off x="82936" y="1610563"/>
              <a:ext cx="4389120" cy="4832093"/>
            </a:xfrm>
            <a:prstGeom prst="rect">
              <a:avLst/>
            </a:prstGeom>
            <a:solidFill>
              <a:schemeClr val="accent1">
                <a:lumMod val="20000"/>
                <a:lumOff val="80000"/>
              </a:schemeClr>
            </a:solidFill>
          </p:spPr>
          <p:txBody>
            <a:bodyPr wrap="square">
              <a:spAutoFit/>
            </a:bodyPr>
            <a:lstStyle/>
            <a:p>
              <a:r>
                <a:rPr lang="en-US" sz="1600" b="1" u="sng" dirty="0" smtClean="0">
                  <a:solidFill>
                    <a:srgbClr val="000000"/>
                  </a:solidFill>
                </a:rPr>
                <a:t>Probation/Parole &amp; Community Corrections </a:t>
              </a:r>
              <a:endParaRPr lang="en-US" sz="1600" b="1" u="sng" dirty="0">
                <a:solidFill>
                  <a:srgbClr val="000000"/>
                </a:solidFill>
              </a:endParaRPr>
            </a:p>
            <a:p>
              <a:r>
                <a:rPr lang="en-US" sz="1600" dirty="0" smtClean="0"/>
                <a:t>Site visits to Northwest and Central Arkansas including observation and meetings with staff and offenders at ACC Probation/Parole field offices and Community Corrections Centers.  </a:t>
              </a:r>
            </a:p>
            <a:p>
              <a:pPr>
                <a:spcBef>
                  <a:spcPts val="1200"/>
                </a:spcBef>
              </a:pPr>
              <a:r>
                <a:rPr lang="en-US" sz="1600" b="1" u="sng" dirty="0" smtClean="0">
                  <a:solidFill>
                    <a:srgbClr val="000000"/>
                  </a:solidFill>
                </a:rPr>
                <a:t>Judges </a:t>
              </a:r>
              <a:r>
                <a:rPr lang="en-US" sz="1600" b="1" u="sng" dirty="0">
                  <a:solidFill>
                    <a:srgbClr val="000000"/>
                  </a:solidFill>
                </a:rPr>
                <a:t>&amp; </a:t>
              </a:r>
              <a:r>
                <a:rPr lang="en-US" sz="1600" b="1" u="sng" dirty="0" smtClean="0">
                  <a:solidFill>
                    <a:srgbClr val="000000"/>
                  </a:solidFill>
                </a:rPr>
                <a:t>Prosecutors</a:t>
              </a:r>
              <a:endParaRPr lang="en-US" sz="1600" b="1" u="sng" dirty="0">
                <a:solidFill>
                  <a:srgbClr val="000000"/>
                </a:solidFill>
              </a:endParaRPr>
            </a:p>
            <a:p>
              <a:r>
                <a:rPr lang="en-US" sz="1600" dirty="0" smtClean="0"/>
                <a:t>Calls and meetings in Little Rock, Fort Smith, and Fayetteville</a:t>
              </a:r>
            </a:p>
            <a:p>
              <a:pPr>
                <a:spcBef>
                  <a:spcPts val="1200"/>
                </a:spcBef>
              </a:pPr>
              <a:r>
                <a:rPr lang="en-US" sz="1600" b="1" u="sng" dirty="0" smtClean="0">
                  <a:solidFill>
                    <a:srgbClr val="000000"/>
                  </a:solidFill>
                </a:rPr>
                <a:t>County Officials</a:t>
              </a:r>
            </a:p>
            <a:p>
              <a:r>
                <a:rPr lang="en-US" sz="1600" dirty="0" smtClean="0"/>
                <a:t>Meeting </a:t>
              </a:r>
              <a:r>
                <a:rPr lang="en-US" sz="1600" dirty="0"/>
                <a:t>with </a:t>
              </a:r>
              <a:r>
                <a:rPr lang="en-US" sz="1600" dirty="0" smtClean="0"/>
                <a:t>18 county</a:t>
              </a:r>
              <a:r>
                <a:rPr lang="en-US" sz="1600" dirty="0"/>
                <a:t>-level representatives, including </a:t>
              </a:r>
              <a:r>
                <a:rPr lang="en-US" sz="1600" dirty="0" smtClean="0"/>
                <a:t>County Judges, Prosecuting Attorneys, Sheriffs, </a:t>
              </a:r>
              <a:r>
                <a:rPr lang="en-US" sz="1600" dirty="0"/>
                <a:t>jail administrators, </a:t>
              </a:r>
              <a:r>
                <a:rPr lang="en-US" sz="1600" dirty="0" smtClean="0"/>
                <a:t>behavioral health treatment staff, and </a:t>
              </a:r>
              <a:r>
                <a:rPr lang="en-US" sz="1600" dirty="0"/>
                <a:t>community corrections </a:t>
              </a:r>
              <a:r>
                <a:rPr lang="en-US" sz="1600" dirty="0" smtClean="0"/>
                <a:t>staff</a:t>
              </a:r>
            </a:p>
            <a:p>
              <a:endParaRPr lang="en-US" sz="1600" dirty="0"/>
            </a:p>
            <a:p>
              <a:r>
                <a:rPr lang="en-US" sz="1600" b="1" u="sng" dirty="0" smtClean="0"/>
                <a:t>Sebastian County Mental Health Summit</a:t>
              </a:r>
            </a:p>
            <a:p>
              <a:r>
                <a:rPr lang="en-US" sz="1600" dirty="0" smtClean="0"/>
                <a:t>CSG staff participated in May 2016 summit in Fort Smith</a:t>
              </a:r>
              <a:endParaRPr lang="en-US" sz="1600" dirty="0"/>
            </a:p>
          </p:txBody>
        </p:sp>
      </p:grpSp>
      <p:grpSp>
        <p:nvGrpSpPr>
          <p:cNvPr id="26" name="Group 25"/>
          <p:cNvGrpSpPr/>
          <p:nvPr/>
        </p:nvGrpSpPr>
        <p:grpSpPr>
          <a:xfrm>
            <a:off x="4677229" y="1153363"/>
            <a:ext cx="4389120" cy="1906543"/>
            <a:chOff x="4677229" y="1153363"/>
            <a:chExt cx="4389120" cy="1906543"/>
          </a:xfrm>
        </p:grpSpPr>
        <p:sp>
          <p:nvSpPr>
            <p:cNvPr id="27" name="TextBox 26"/>
            <p:cNvSpPr txBox="1"/>
            <p:nvPr/>
          </p:nvSpPr>
          <p:spPr>
            <a:xfrm>
              <a:off x="4677229" y="1153363"/>
              <a:ext cx="4389120" cy="675437"/>
            </a:xfrm>
            <a:prstGeom prst="rect">
              <a:avLst/>
            </a:prstGeom>
            <a:solidFill>
              <a:schemeClr val="accent5">
                <a:lumMod val="60000"/>
                <a:lumOff val="40000"/>
              </a:schemeClr>
            </a:solidFill>
            <a:ln>
              <a:noFill/>
            </a:ln>
          </p:spPr>
          <p:txBody>
            <a:bodyPr wrap="square" rtlCol="0" anchor="ctr">
              <a:noAutofit/>
            </a:bodyPr>
            <a:lstStyle/>
            <a:p>
              <a:pPr algn="ctr"/>
              <a:r>
                <a:rPr lang="en-US" sz="2000" b="1" dirty="0" smtClean="0"/>
                <a:t>Calls with Stakeholders</a:t>
              </a:r>
            </a:p>
            <a:p>
              <a:pPr algn="ctr"/>
              <a:r>
                <a:rPr lang="en-US" sz="2000" b="1" dirty="0" smtClean="0"/>
                <a:t>&amp; </a:t>
              </a:r>
              <a:r>
                <a:rPr lang="en-US" sz="2000" b="1" dirty="0"/>
                <a:t>Review </a:t>
              </a:r>
              <a:r>
                <a:rPr lang="en-US" sz="2000" b="1" dirty="0" smtClean="0"/>
                <a:t> of Policy/Practice</a:t>
              </a:r>
              <a:endParaRPr lang="en-US" sz="2000" b="1" dirty="0"/>
            </a:p>
          </p:txBody>
        </p:sp>
        <p:sp>
          <p:nvSpPr>
            <p:cNvPr id="28" name="TextBox 27"/>
            <p:cNvSpPr txBox="1"/>
            <p:nvPr/>
          </p:nvSpPr>
          <p:spPr>
            <a:xfrm>
              <a:off x="4677229" y="1828800"/>
              <a:ext cx="4389119" cy="1231106"/>
            </a:xfrm>
            <a:prstGeom prst="rect">
              <a:avLst/>
            </a:prstGeom>
            <a:solidFill>
              <a:schemeClr val="accent5">
                <a:lumMod val="20000"/>
                <a:lumOff val="80000"/>
              </a:schemeClr>
            </a:solidFill>
          </p:spPr>
          <p:txBody>
            <a:bodyPr wrap="square" rtlCol="0">
              <a:spAutoFit/>
            </a:bodyPr>
            <a:lstStyle/>
            <a:p>
              <a:pPr marL="231775" indent="-231775">
                <a:spcBef>
                  <a:spcPts val="1200"/>
                </a:spcBef>
                <a:buFont typeface="Arial"/>
                <a:buChar char="•"/>
              </a:pPr>
              <a:r>
                <a:rPr lang="en-US" sz="1600" dirty="0"/>
                <a:t>4</a:t>
              </a:r>
              <a:r>
                <a:rPr lang="en-US" sz="1600" dirty="0" smtClean="0"/>
                <a:t>0</a:t>
              </a:r>
              <a:r>
                <a:rPr lang="en-US" sz="1600" dirty="0"/>
                <a:t>+ hours spent on calls with stakeholders</a:t>
              </a:r>
            </a:p>
            <a:p>
              <a:pPr marL="231775" indent="-231775">
                <a:spcBef>
                  <a:spcPts val="1200"/>
                </a:spcBef>
                <a:buFont typeface="Arial"/>
                <a:buChar char="•"/>
              </a:pPr>
              <a:r>
                <a:rPr lang="en-US" sz="1600" dirty="0"/>
                <a:t>100+ hours reviewing sentencing &amp; corrections law, probation &amp; parole policies, </a:t>
              </a:r>
              <a:r>
                <a:rPr lang="en-US" sz="1600" dirty="0" smtClean="0"/>
                <a:t>and other relevant information</a:t>
              </a:r>
              <a:endParaRPr lang="en-US" sz="1600" dirty="0"/>
            </a:p>
          </p:txBody>
        </p:sp>
      </p:grpSp>
      <p:grpSp>
        <p:nvGrpSpPr>
          <p:cNvPr id="32" name="Group 31"/>
          <p:cNvGrpSpPr/>
          <p:nvPr/>
        </p:nvGrpSpPr>
        <p:grpSpPr>
          <a:xfrm>
            <a:off x="4677228" y="3119480"/>
            <a:ext cx="4389120" cy="795754"/>
            <a:chOff x="4677228" y="3517213"/>
            <a:chExt cx="4389120" cy="795754"/>
          </a:xfrm>
        </p:grpSpPr>
        <p:sp>
          <p:nvSpPr>
            <p:cNvPr id="33" name="TextBox 32"/>
            <p:cNvSpPr txBox="1"/>
            <p:nvPr/>
          </p:nvSpPr>
          <p:spPr>
            <a:xfrm>
              <a:off x="4677228" y="3517213"/>
              <a:ext cx="4389120" cy="457200"/>
            </a:xfrm>
            <a:prstGeom prst="rect">
              <a:avLst/>
            </a:prstGeom>
            <a:solidFill>
              <a:schemeClr val="bg1">
                <a:lumMod val="65000"/>
              </a:schemeClr>
            </a:solidFill>
            <a:ln>
              <a:noFill/>
            </a:ln>
          </p:spPr>
          <p:txBody>
            <a:bodyPr wrap="square" rtlCol="0" anchor="ctr">
              <a:noAutofit/>
            </a:bodyPr>
            <a:lstStyle/>
            <a:p>
              <a:pPr algn="ctr"/>
              <a:r>
                <a:rPr lang="en-US" sz="2000" b="1" dirty="0" smtClean="0"/>
                <a:t>Statewide Surveys</a:t>
              </a:r>
              <a:endParaRPr lang="en-US" sz="2000" b="1" dirty="0"/>
            </a:p>
          </p:txBody>
        </p:sp>
        <p:sp>
          <p:nvSpPr>
            <p:cNvPr id="34" name="TextBox 33"/>
            <p:cNvSpPr txBox="1"/>
            <p:nvPr/>
          </p:nvSpPr>
          <p:spPr>
            <a:xfrm>
              <a:off x="4677229" y="3974413"/>
              <a:ext cx="4377545" cy="338554"/>
            </a:xfrm>
            <a:prstGeom prst="rect">
              <a:avLst/>
            </a:prstGeom>
            <a:solidFill>
              <a:schemeClr val="bg1">
                <a:lumMod val="95000"/>
              </a:schemeClr>
            </a:solidFill>
          </p:spPr>
          <p:txBody>
            <a:bodyPr wrap="square" rtlCol="0">
              <a:spAutoFit/>
            </a:bodyPr>
            <a:lstStyle/>
            <a:p>
              <a:pPr marL="231775" indent="-231775">
                <a:spcBef>
                  <a:spcPts val="1200"/>
                </a:spcBef>
                <a:buFont typeface="Arial"/>
                <a:buChar char="•"/>
              </a:pPr>
              <a:r>
                <a:rPr lang="en-US" sz="1600" dirty="0" smtClean="0"/>
                <a:t>County jail populations</a:t>
              </a:r>
              <a:endParaRPr lang="en-US" sz="1600" dirty="0"/>
            </a:p>
          </p:txBody>
        </p:sp>
      </p:grpSp>
      <p:grpSp>
        <p:nvGrpSpPr>
          <p:cNvPr id="36" name="Group 35"/>
          <p:cNvGrpSpPr/>
          <p:nvPr/>
        </p:nvGrpSpPr>
        <p:grpSpPr>
          <a:xfrm>
            <a:off x="4677229" y="3955366"/>
            <a:ext cx="4389120" cy="2365415"/>
            <a:chOff x="4665654" y="5190701"/>
            <a:chExt cx="4389120" cy="2365415"/>
          </a:xfrm>
        </p:grpSpPr>
        <p:sp>
          <p:nvSpPr>
            <p:cNvPr id="37" name="TextBox 36"/>
            <p:cNvSpPr txBox="1"/>
            <p:nvPr/>
          </p:nvSpPr>
          <p:spPr>
            <a:xfrm>
              <a:off x="4665654" y="5190701"/>
              <a:ext cx="4389120" cy="457200"/>
            </a:xfrm>
            <a:prstGeom prst="rect">
              <a:avLst/>
            </a:prstGeom>
            <a:solidFill>
              <a:schemeClr val="accent3">
                <a:lumMod val="75000"/>
              </a:schemeClr>
            </a:solidFill>
            <a:ln>
              <a:noFill/>
            </a:ln>
          </p:spPr>
          <p:txBody>
            <a:bodyPr wrap="square" rtlCol="0" anchor="ctr">
              <a:noAutofit/>
            </a:bodyPr>
            <a:lstStyle/>
            <a:p>
              <a:pPr algn="ctr"/>
              <a:r>
                <a:rPr lang="en-US" sz="2000" b="1" dirty="0" smtClean="0"/>
                <a:t>Data Analysis</a:t>
              </a:r>
              <a:endParaRPr lang="en-US" sz="2000" b="1" dirty="0"/>
            </a:p>
          </p:txBody>
        </p:sp>
        <p:sp>
          <p:nvSpPr>
            <p:cNvPr id="38" name="TextBox 37"/>
            <p:cNvSpPr txBox="1"/>
            <p:nvPr/>
          </p:nvSpPr>
          <p:spPr>
            <a:xfrm>
              <a:off x="4665655" y="5647901"/>
              <a:ext cx="4377545" cy="1908215"/>
            </a:xfrm>
            <a:prstGeom prst="rect">
              <a:avLst/>
            </a:prstGeom>
            <a:noFill/>
          </p:spPr>
          <p:txBody>
            <a:bodyPr wrap="square" rtlCol="0">
              <a:spAutoFit/>
            </a:bodyPr>
            <a:lstStyle/>
            <a:p>
              <a:pPr marL="231775" indent="-231775">
                <a:spcBef>
                  <a:spcPts val="1200"/>
                </a:spcBef>
                <a:buFont typeface="Arial"/>
                <a:buChar char="•"/>
              </a:pPr>
              <a:r>
                <a:rPr lang="en-US" dirty="0" smtClean="0"/>
                <a:t>Over 2.7 million data records analyzed across felony sentencing, ADC, ACC, and ACIC</a:t>
              </a:r>
            </a:p>
            <a:p>
              <a:pPr marL="231775" indent="-231775">
                <a:spcBef>
                  <a:spcPts val="1200"/>
                </a:spcBef>
                <a:buFont typeface="Arial"/>
                <a:buChar char="•"/>
              </a:pPr>
              <a:r>
                <a:rPr lang="en-US" dirty="0" smtClean="0"/>
                <a:t>ADC population tracked on daily basis to include tracking of trends in the </a:t>
              </a:r>
              <a:r>
                <a:rPr lang="en-US" dirty="0"/>
                <a:t>c</a:t>
              </a:r>
              <a:r>
                <a:rPr lang="en-US" dirty="0" smtClean="0"/>
                <a:t>ounty </a:t>
              </a:r>
              <a:r>
                <a:rPr lang="en-US" dirty="0"/>
                <a:t>j</a:t>
              </a:r>
              <a:r>
                <a:rPr lang="en-US" dirty="0" smtClean="0"/>
                <a:t>ail backlog </a:t>
              </a:r>
            </a:p>
          </p:txBody>
        </p:sp>
      </p:grpSp>
    </p:spTree>
    <p:extLst>
      <p:ext uri="{BB962C8B-B14F-4D97-AF65-F5344CB8AC3E}">
        <p14:creationId xmlns:p14="http://schemas.microsoft.com/office/powerpoint/2010/main" xmlns="" val="15283971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5226" y="274642"/>
            <a:ext cx="8954705" cy="685829"/>
          </a:xfrm>
        </p:spPr>
        <p:txBody>
          <a:bodyPr>
            <a:noAutofit/>
          </a:bodyPr>
          <a:lstStyle/>
          <a:p>
            <a:r>
              <a:rPr lang="en-US" dirty="0"/>
              <a:t>Arkansas’s criminal justice agencies have been</a:t>
            </a:r>
            <a:br>
              <a:rPr lang="en-US" dirty="0"/>
            </a:br>
            <a:r>
              <a:rPr lang="en-US" dirty="0"/>
              <a:t>excellent in providing data</a:t>
            </a:r>
          </a:p>
        </p:txBody>
      </p:sp>
      <p:sp>
        <p:nvSpPr>
          <p:cNvPr id="2" name="Slide Number Placeholder 1"/>
          <p:cNvSpPr>
            <a:spLocks noGrp="1"/>
          </p:cNvSpPr>
          <p:nvPr>
            <p:ph type="sldNum" sz="quarter" idx="12"/>
          </p:nvPr>
        </p:nvSpPr>
        <p:spPr/>
        <p:txBody>
          <a:bodyPr/>
          <a:lstStyle/>
          <a:p>
            <a:r>
              <a:rPr lang="en-US" dirty="0" smtClean="0">
                <a:latin typeface="Calibri"/>
                <a:cs typeface="Calibri"/>
              </a:rPr>
              <a:t>  Council of State Governments Justice Center | </a:t>
            </a:r>
            <a:fld id="{054FADC0-F0D0-6246-B4F3-F9D77D690E2E}" type="slidenum">
              <a:rPr lang="en-US" smtClean="0">
                <a:latin typeface="Calibri"/>
                <a:cs typeface="Calibri"/>
              </a:rPr>
              <a:pPr/>
              <a:t>8</a:t>
            </a:fld>
            <a:endParaRPr lang="en-US" dirty="0">
              <a:latin typeface="Calibri"/>
              <a:cs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xmlns="" val="3016636484"/>
              </p:ext>
            </p:extLst>
          </p:nvPr>
        </p:nvGraphicFramePr>
        <p:xfrm>
          <a:off x="145899" y="1411915"/>
          <a:ext cx="7879979" cy="4395415"/>
        </p:xfrm>
        <a:graphic>
          <a:graphicData uri="http://schemas.openxmlformats.org/drawingml/2006/table">
            <a:tbl>
              <a:tblPr firstRow="1" bandRow="1">
                <a:tableStyleId>{69012ECD-51FC-41F1-AA8D-1B2483CD663E}</a:tableStyleId>
              </a:tblPr>
              <a:tblGrid>
                <a:gridCol w="2783058"/>
                <a:gridCol w="3126895"/>
                <a:gridCol w="1970026"/>
              </a:tblGrid>
              <a:tr h="363173">
                <a:tc gridSpan="3">
                  <a:txBody>
                    <a:bodyPr/>
                    <a:lstStyle/>
                    <a:p>
                      <a:r>
                        <a:rPr lang="en-US" sz="1800" dirty="0" smtClean="0">
                          <a:solidFill>
                            <a:schemeClr val="bg1"/>
                          </a:solidFill>
                          <a:latin typeface="+mn-lt"/>
                          <a:cs typeface="Calibri"/>
                        </a:rPr>
                        <a:t>Justice Reinvestment</a:t>
                      </a:r>
                      <a:r>
                        <a:rPr lang="en-US" sz="1800" baseline="0" dirty="0" smtClean="0">
                          <a:solidFill>
                            <a:schemeClr val="bg1"/>
                          </a:solidFill>
                          <a:latin typeface="+mn-lt"/>
                          <a:cs typeface="Calibri"/>
                        </a:rPr>
                        <a:t> Data Request Update </a:t>
                      </a:r>
                      <a:endParaRPr lang="en-US" sz="1800" dirty="0">
                        <a:solidFill>
                          <a:schemeClr val="bg1"/>
                        </a:solidFill>
                        <a:latin typeface="+mn-lt"/>
                        <a:cs typeface="Calibri"/>
                      </a:endParaRPr>
                    </a:p>
                  </a:txBody>
                  <a:tcPr anchor="ctr"/>
                </a:tc>
                <a:tc hMerge="1">
                  <a:txBody>
                    <a:bodyPr/>
                    <a:lstStyle/>
                    <a:p>
                      <a:endParaRPr lang="en-US" sz="1600" dirty="0">
                        <a:solidFill>
                          <a:schemeClr val="bg1"/>
                        </a:solidFill>
                        <a:latin typeface="Calibri"/>
                        <a:cs typeface="Calibri"/>
                      </a:endParaRPr>
                    </a:p>
                  </a:txBody>
                  <a:tcPr anchor="ctr"/>
                </a:tc>
                <a:tc hMerge="1">
                  <a:txBody>
                    <a:bodyPr/>
                    <a:lstStyle/>
                    <a:p>
                      <a:endParaRPr lang="en-US" sz="1600" dirty="0">
                        <a:solidFill>
                          <a:schemeClr val="bg1"/>
                        </a:solidFill>
                        <a:latin typeface="Calibri"/>
                        <a:cs typeface="Calibri"/>
                      </a:endParaRPr>
                    </a:p>
                  </a:txBody>
                  <a:tcPr anchor="ctr"/>
                </a:tc>
              </a:tr>
              <a:tr h="330157">
                <a:tc>
                  <a:txBody>
                    <a:bodyPr/>
                    <a:lstStyle/>
                    <a:p>
                      <a:r>
                        <a:rPr lang="en-US" sz="1600" b="1" dirty="0" smtClean="0">
                          <a:solidFill>
                            <a:schemeClr val="tx1"/>
                          </a:solidFill>
                          <a:latin typeface="+mn-lt"/>
                          <a:cs typeface="Calibri"/>
                        </a:rPr>
                        <a:t>Data Requested</a:t>
                      </a:r>
                      <a:endParaRPr lang="en-US" sz="1600" b="1" dirty="0">
                        <a:solidFill>
                          <a:schemeClr val="tx1"/>
                        </a:solidFill>
                        <a:latin typeface="+mn-lt"/>
                        <a:cs typeface="Calibri"/>
                      </a:endParaRPr>
                    </a:p>
                  </a:txBody>
                  <a:tcPr anchor="ctr"/>
                </a:tc>
                <a:tc>
                  <a:txBody>
                    <a:bodyPr/>
                    <a:lstStyle/>
                    <a:p>
                      <a:r>
                        <a:rPr lang="en-US" sz="1600" b="1" dirty="0" smtClean="0">
                          <a:solidFill>
                            <a:schemeClr val="tx1"/>
                          </a:solidFill>
                          <a:latin typeface="+mn-lt"/>
                          <a:cs typeface="Calibri"/>
                        </a:rPr>
                        <a:t>Source</a:t>
                      </a:r>
                      <a:endParaRPr lang="en-US" sz="1600" b="1" dirty="0">
                        <a:solidFill>
                          <a:schemeClr val="tx1"/>
                        </a:solidFill>
                        <a:latin typeface="+mn-lt"/>
                        <a:cs typeface="Calibri"/>
                      </a:endParaRPr>
                    </a:p>
                  </a:txBody>
                  <a:tcPr anchor="ctr"/>
                </a:tc>
                <a:tc>
                  <a:txBody>
                    <a:bodyPr/>
                    <a:lstStyle/>
                    <a:p>
                      <a:r>
                        <a:rPr lang="en-US" sz="1600" b="1" dirty="0" smtClean="0">
                          <a:solidFill>
                            <a:schemeClr val="tx1"/>
                          </a:solidFill>
                          <a:latin typeface="+mn-lt"/>
                          <a:cs typeface="Calibri"/>
                        </a:rPr>
                        <a:t>Status</a:t>
                      </a:r>
                      <a:endParaRPr lang="en-US" sz="1600" b="1" dirty="0">
                        <a:solidFill>
                          <a:schemeClr val="tx1"/>
                        </a:solidFill>
                        <a:latin typeface="+mn-lt"/>
                        <a:cs typeface="Calibri"/>
                      </a:endParaRPr>
                    </a:p>
                  </a:txBody>
                  <a:tcPr anchor="ctr"/>
                </a:tc>
              </a:tr>
              <a:tr h="463495">
                <a:tc>
                  <a:txBody>
                    <a:bodyPr/>
                    <a:lstStyle/>
                    <a:p>
                      <a:r>
                        <a:rPr lang="en-US" sz="1400" kern="1200" dirty="0" smtClean="0">
                          <a:solidFill>
                            <a:schemeClr val="tx1"/>
                          </a:solidFill>
                          <a:latin typeface="+mn-lt"/>
                          <a:ea typeface="+mn-ea"/>
                          <a:cs typeface="Calibri"/>
                        </a:rPr>
                        <a:t>Criminal History Information</a:t>
                      </a:r>
                      <a:endParaRPr lang="en-US" sz="1400" baseline="0" dirty="0" smtClean="0">
                        <a:latin typeface="+mn-lt"/>
                        <a:cs typeface="Calibri"/>
                      </a:endParaRPr>
                    </a:p>
                  </a:txBody>
                  <a:tcPr anchor="ctr">
                    <a:solidFill>
                      <a:schemeClr val="bg1">
                        <a:lumMod val="95000"/>
                      </a:schemeClr>
                    </a:solidFill>
                  </a:tcPr>
                </a:tc>
                <a:tc>
                  <a:txBody>
                    <a:bodyPr/>
                    <a:lstStyle/>
                    <a:p>
                      <a:r>
                        <a:rPr lang="en-US" sz="1400" kern="1200" dirty="0" smtClean="0">
                          <a:solidFill>
                            <a:schemeClr val="tx1"/>
                          </a:solidFill>
                          <a:latin typeface="+mn-lt"/>
                          <a:ea typeface="+mn-ea"/>
                          <a:cs typeface="Calibri"/>
                        </a:rPr>
                        <a:t>Arkansas Crime Information Center</a:t>
                      </a:r>
                      <a:endParaRPr lang="en-US" sz="1400" kern="1200" dirty="0">
                        <a:solidFill>
                          <a:schemeClr val="tx1"/>
                        </a:solidFill>
                        <a:latin typeface="+mn-lt"/>
                        <a:ea typeface="+mn-ea"/>
                        <a:cs typeface="Calibri"/>
                      </a:endParaRPr>
                    </a:p>
                  </a:txBody>
                  <a:tcPr anchor="ctr">
                    <a:solidFill>
                      <a:schemeClr val="bg1">
                        <a:lumMod val="95000"/>
                      </a:schemeClr>
                    </a:solidFill>
                  </a:tcPr>
                </a:tc>
                <a:tc>
                  <a:txBody>
                    <a:bodyPr/>
                    <a:lstStyle/>
                    <a:p>
                      <a:r>
                        <a:rPr lang="en-US" sz="1400" kern="1200" dirty="0" smtClean="0">
                          <a:solidFill>
                            <a:schemeClr val="tx1"/>
                          </a:solidFill>
                          <a:latin typeface="+mn-lt"/>
                          <a:ea typeface="+mn-ea"/>
                          <a:cs typeface="Calibri"/>
                        </a:rPr>
                        <a:t>Received; Analyzed</a:t>
                      </a:r>
                      <a:endParaRPr lang="en-US" sz="1400" kern="1200" dirty="0">
                        <a:solidFill>
                          <a:schemeClr val="tx1"/>
                        </a:solidFill>
                        <a:latin typeface="+mn-lt"/>
                        <a:ea typeface="+mn-ea"/>
                        <a:cs typeface="Calibri"/>
                      </a:endParaRPr>
                    </a:p>
                  </a:txBody>
                  <a:tcPr anchor="ctr">
                    <a:solidFill>
                      <a:schemeClr val="bg1">
                        <a:lumMod val="95000"/>
                      </a:schemeClr>
                    </a:solidFill>
                  </a:tcPr>
                </a:tc>
              </a:tr>
              <a:tr h="495236">
                <a:tc>
                  <a:txBody>
                    <a:bodyPr/>
                    <a:lstStyle/>
                    <a:p>
                      <a:r>
                        <a:rPr lang="en-US" sz="1400" kern="1200" dirty="0" smtClean="0">
                          <a:solidFill>
                            <a:schemeClr val="tx1"/>
                          </a:solidFill>
                          <a:latin typeface="+mn-lt"/>
                          <a:ea typeface="+mn-ea"/>
                          <a:cs typeface="Calibri"/>
                        </a:rPr>
                        <a:t>Filing, Disposition, &amp; Sentencing</a:t>
                      </a:r>
                      <a:endParaRPr lang="en-US" sz="1400" dirty="0">
                        <a:latin typeface="+mn-lt"/>
                        <a:cs typeface="Calibri"/>
                      </a:endParaRPr>
                    </a:p>
                  </a:txBody>
                  <a:tcPr anchor="ctr">
                    <a:solidFill>
                      <a:schemeClr val="bg1">
                        <a:lumMod val="95000"/>
                      </a:schemeClr>
                    </a:solidFill>
                  </a:tcPr>
                </a:tc>
                <a:tc>
                  <a:txBody>
                    <a:bodyPr/>
                    <a:lstStyle/>
                    <a:p>
                      <a:r>
                        <a:rPr lang="en-US" sz="1400" kern="1200" dirty="0" smtClean="0">
                          <a:solidFill>
                            <a:schemeClr val="tx1"/>
                          </a:solidFill>
                          <a:latin typeface="+mn-lt"/>
                          <a:ea typeface="+mn-ea"/>
                          <a:cs typeface="Calibri"/>
                        </a:rPr>
                        <a:t>Arkansas Sentencing Commission, </a:t>
                      </a:r>
                    </a:p>
                    <a:p>
                      <a:r>
                        <a:rPr lang="en-US" sz="1400" kern="1200" dirty="0" smtClean="0">
                          <a:solidFill>
                            <a:schemeClr val="tx1"/>
                          </a:solidFill>
                          <a:latin typeface="+mn-lt"/>
                          <a:ea typeface="+mn-ea"/>
                          <a:cs typeface="Calibri"/>
                        </a:rPr>
                        <a:t>Arkansas Administrative</a:t>
                      </a:r>
                      <a:r>
                        <a:rPr lang="en-US" sz="1400" kern="1200" baseline="0" dirty="0" smtClean="0">
                          <a:solidFill>
                            <a:schemeClr val="tx1"/>
                          </a:solidFill>
                          <a:latin typeface="+mn-lt"/>
                          <a:ea typeface="+mn-ea"/>
                          <a:cs typeface="Calibri"/>
                        </a:rPr>
                        <a:t> Office of the Courts</a:t>
                      </a:r>
                      <a:endParaRPr lang="en-US" sz="1400" kern="1200" dirty="0">
                        <a:solidFill>
                          <a:schemeClr val="tx1"/>
                        </a:solidFill>
                        <a:latin typeface="+mn-lt"/>
                        <a:ea typeface="+mn-ea"/>
                        <a:cs typeface="Calibri"/>
                      </a:endParaRPr>
                    </a:p>
                  </a:txBody>
                  <a:tcPr anchor="ctr">
                    <a:solidFill>
                      <a:schemeClr val="bg1">
                        <a:lumMod val="95000"/>
                      </a:schemeClr>
                    </a:solidFill>
                  </a:tcPr>
                </a:tc>
                <a:tc>
                  <a:txBody>
                    <a:bodyPr/>
                    <a:lstStyle/>
                    <a:p>
                      <a:r>
                        <a:rPr lang="en-US" sz="1400" kern="1200" dirty="0" smtClean="0">
                          <a:solidFill>
                            <a:schemeClr val="tx1"/>
                          </a:solidFill>
                          <a:latin typeface="+mn-lt"/>
                          <a:ea typeface="+mn-ea"/>
                          <a:cs typeface="Calibri"/>
                        </a:rPr>
                        <a:t>Received; Analyzed</a:t>
                      </a:r>
                      <a:endParaRPr lang="en-US" sz="1400" dirty="0">
                        <a:latin typeface="+mn-lt"/>
                        <a:cs typeface="Calibri"/>
                      </a:endParaRPr>
                    </a:p>
                  </a:txBody>
                  <a:tcPr anchor="ctr">
                    <a:solidFill>
                      <a:schemeClr val="bg1">
                        <a:lumMod val="95000"/>
                      </a:schemeClr>
                    </a:solidFill>
                  </a:tcPr>
                </a:tc>
              </a:tr>
              <a:tr h="463495">
                <a:tc>
                  <a:txBody>
                    <a:bodyPr/>
                    <a:lstStyle/>
                    <a:p>
                      <a:r>
                        <a:rPr lang="en-US" sz="1400" kern="1200" dirty="0" smtClean="0">
                          <a:solidFill>
                            <a:schemeClr val="tx1"/>
                          </a:solidFill>
                          <a:latin typeface="+mn-lt"/>
                          <a:ea typeface="+mn-ea"/>
                          <a:cs typeface="Calibri"/>
                        </a:rPr>
                        <a:t>Probation and Parole Supervision, Risk Assessment Data </a:t>
                      </a:r>
                      <a:endParaRPr lang="en-US" sz="1400" b="0" dirty="0" smtClean="0">
                        <a:latin typeface="+mn-lt"/>
                        <a:cs typeface="Calibri"/>
                      </a:endParaRPr>
                    </a:p>
                  </a:txBody>
                  <a:tcPr anchor="ctr">
                    <a:solidFill>
                      <a:schemeClr val="bg1">
                        <a:lumMod val="95000"/>
                      </a:schemeClr>
                    </a:solidFill>
                  </a:tcPr>
                </a:tc>
                <a:tc>
                  <a:txBody>
                    <a:bodyPr/>
                    <a:lstStyle/>
                    <a:p>
                      <a:r>
                        <a:rPr lang="en-US" sz="1400" dirty="0" smtClean="0">
                          <a:latin typeface="+mn-lt"/>
                          <a:cs typeface="Calibri"/>
                        </a:rPr>
                        <a:t>Arkansas Community</a:t>
                      </a:r>
                      <a:r>
                        <a:rPr lang="en-US" sz="1400" baseline="0" dirty="0" smtClean="0">
                          <a:latin typeface="+mn-lt"/>
                          <a:cs typeface="Calibri"/>
                        </a:rPr>
                        <a:t> Correction</a:t>
                      </a:r>
                      <a:endParaRPr lang="en-US" sz="1400" dirty="0">
                        <a:latin typeface="+mn-lt"/>
                        <a:cs typeface="Calibri"/>
                      </a:endParaRPr>
                    </a:p>
                  </a:txBody>
                  <a:tcPr anchor="ctr">
                    <a:solidFill>
                      <a:schemeClr val="bg1">
                        <a:lumMod val="95000"/>
                      </a:schemeClr>
                    </a:solidFill>
                  </a:tcPr>
                </a:tc>
                <a:tc>
                  <a:txBody>
                    <a:bodyPr/>
                    <a:lstStyle/>
                    <a:p>
                      <a:r>
                        <a:rPr lang="en-US" sz="1400" kern="1200" dirty="0" smtClean="0">
                          <a:solidFill>
                            <a:schemeClr val="tx1"/>
                          </a:solidFill>
                          <a:latin typeface="+mn-lt"/>
                          <a:ea typeface="+mn-ea"/>
                          <a:cs typeface="Calibri"/>
                        </a:rPr>
                        <a:t>Received; Analyzed</a:t>
                      </a:r>
                      <a:endParaRPr lang="en-US" sz="1400" dirty="0">
                        <a:latin typeface="+mn-lt"/>
                        <a:cs typeface="Calibri"/>
                      </a:endParaRPr>
                    </a:p>
                  </a:txBody>
                  <a:tcPr anchor="ctr">
                    <a:solidFill>
                      <a:schemeClr val="bg1">
                        <a:lumMod val="95000"/>
                      </a:schemeClr>
                    </a:solidFill>
                  </a:tcPr>
                </a:tc>
              </a:tr>
              <a:tr h="495236">
                <a:tc>
                  <a:txBody>
                    <a:bodyPr/>
                    <a:lstStyle/>
                    <a:p>
                      <a:r>
                        <a:rPr lang="en-US" sz="1400" kern="1200" dirty="0" smtClean="0">
                          <a:solidFill>
                            <a:schemeClr val="tx1"/>
                          </a:solidFill>
                          <a:latin typeface="+mn-lt"/>
                          <a:ea typeface="+mn-ea"/>
                          <a:cs typeface="Calibri"/>
                        </a:rPr>
                        <a:t>Prison Population Snapshot, Admissions, &amp; Releases</a:t>
                      </a:r>
                      <a:endParaRPr lang="en-US" sz="1400" b="0" dirty="0" smtClean="0">
                        <a:latin typeface="+mn-lt"/>
                        <a:cs typeface="Calibri"/>
                      </a:endParaRPr>
                    </a:p>
                  </a:txBody>
                  <a:tcPr anchor="ctr">
                    <a:solidFill>
                      <a:schemeClr val="bg1">
                        <a:lumMod val="95000"/>
                      </a:schemeClr>
                    </a:solidFill>
                  </a:tcPr>
                </a:tc>
                <a:tc>
                  <a:txBody>
                    <a:bodyPr/>
                    <a:lstStyle/>
                    <a:p>
                      <a:r>
                        <a:rPr lang="en-US" sz="1400" dirty="0" smtClean="0">
                          <a:latin typeface="+mn-lt"/>
                          <a:cs typeface="Calibri"/>
                        </a:rPr>
                        <a:t>Arkansas Department of Correction</a:t>
                      </a:r>
                      <a:endParaRPr lang="en-US" sz="1400" dirty="0">
                        <a:latin typeface="+mn-lt"/>
                        <a:cs typeface="Calibri"/>
                      </a:endParaRPr>
                    </a:p>
                  </a:txBody>
                  <a:tcPr anchor="ctr">
                    <a:solidFill>
                      <a:schemeClr val="bg1">
                        <a:lumMod val="95000"/>
                      </a:schemeClr>
                    </a:solidFill>
                  </a:tcPr>
                </a:tc>
                <a:tc>
                  <a:txBody>
                    <a:bodyPr/>
                    <a:lstStyle/>
                    <a:p>
                      <a:r>
                        <a:rPr lang="en-US" sz="1400" kern="1200" dirty="0" smtClean="0">
                          <a:solidFill>
                            <a:schemeClr val="tx1"/>
                          </a:solidFill>
                          <a:latin typeface="+mn-lt"/>
                          <a:ea typeface="+mn-ea"/>
                          <a:cs typeface="Calibri"/>
                        </a:rPr>
                        <a:t>Received; Analyzed, more analyses pending</a:t>
                      </a:r>
                      <a:endParaRPr lang="en-US" sz="1400" dirty="0">
                        <a:solidFill>
                          <a:schemeClr val="tx1"/>
                        </a:solidFill>
                        <a:latin typeface="+mn-lt"/>
                        <a:cs typeface="Calibri"/>
                      </a:endParaRPr>
                    </a:p>
                  </a:txBody>
                  <a:tcPr anchor="ctr">
                    <a:solidFill>
                      <a:schemeClr val="bg1">
                        <a:lumMod val="95000"/>
                      </a:schemeClr>
                    </a:solidFill>
                  </a:tcPr>
                </a:tc>
              </a:tr>
              <a:tr h="495236">
                <a:tc>
                  <a:txBody>
                    <a:bodyPr/>
                    <a:lstStyle/>
                    <a:p>
                      <a:r>
                        <a:rPr lang="en-US" sz="1400" kern="1200" dirty="0" smtClean="0">
                          <a:solidFill>
                            <a:schemeClr val="tx1"/>
                          </a:solidFill>
                          <a:latin typeface="+mn-lt"/>
                          <a:ea typeface="+mn-ea"/>
                          <a:cs typeface="Calibri"/>
                        </a:rPr>
                        <a:t>Parole Board decision</a:t>
                      </a:r>
                      <a:r>
                        <a:rPr lang="en-US" sz="1400" kern="1200" baseline="0" dirty="0" smtClean="0">
                          <a:solidFill>
                            <a:schemeClr val="tx1"/>
                          </a:solidFill>
                          <a:latin typeface="+mn-lt"/>
                          <a:ea typeface="+mn-ea"/>
                          <a:cs typeface="Calibri"/>
                        </a:rPr>
                        <a:t> data</a:t>
                      </a:r>
                      <a:endParaRPr lang="en-US" sz="1400" kern="1200" dirty="0" smtClean="0">
                        <a:solidFill>
                          <a:schemeClr val="tx1"/>
                        </a:solidFill>
                        <a:latin typeface="+mn-lt"/>
                        <a:ea typeface="+mn-ea"/>
                        <a:cs typeface="Calibri"/>
                      </a:endParaRPr>
                    </a:p>
                  </a:txBody>
                  <a:tcPr anchor="ctr">
                    <a:solidFill>
                      <a:schemeClr val="bg1">
                        <a:lumMod val="95000"/>
                      </a:schemeClr>
                    </a:solidFill>
                  </a:tcPr>
                </a:tc>
                <a:tc>
                  <a:txBody>
                    <a:bodyPr/>
                    <a:lstStyle/>
                    <a:p>
                      <a:r>
                        <a:rPr lang="en-US" sz="1400" kern="1200" dirty="0" smtClean="0">
                          <a:solidFill>
                            <a:schemeClr val="tx1"/>
                          </a:solidFill>
                          <a:latin typeface="+mn-lt"/>
                          <a:ea typeface="+mn-ea"/>
                          <a:cs typeface="Calibri"/>
                        </a:rPr>
                        <a:t>Arkansas Parole</a:t>
                      </a:r>
                      <a:r>
                        <a:rPr lang="en-US" sz="1400" kern="1200" baseline="0" dirty="0" smtClean="0">
                          <a:solidFill>
                            <a:schemeClr val="tx1"/>
                          </a:solidFill>
                          <a:latin typeface="+mn-lt"/>
                          <a:ea typeface="+mn-ea"/>
                          <a:cs typeface="Calibri"/>
                        </a:rPr>
                        <a:t> Board</a:t>
                      </a:r>
                      <a:endParaRPr lang="en-US" sz="1400" dirty="0">
                        <a:latin typeface="+mn-lt"/>
                        <a:cs typeface="Calibri"/>
                      </a:endParaRPr>
                    </a:p>
                  </a:txBody>
                  <a:tcPr anchor="ctr">
                    <a:solidFill>
                      <a:schemeClr val="bg1">
                        <a:lumMod val="95000"/>
                      </a:schemeClr>
                    </a:solidFill>
                  </a:tcPr>
                </a:tc>
                <a:tc>
                  <a:txBody>
                    <a:bodyPr/>
                    <a:lstStyle/>
                    <a:p>
                      <a:r>
                        <a:rPr lang="en-US" sz="1400" kern="1200" dirty="0" smtClean="0">
                          <a:solidFill>
                            <a:schemeClr val="tx1"/>
                          </a:solidFill>
                          <a:latin typeface="+mn-lt"/>
                          <a:ea typeface="+mn-ea"/>
                          <a:cs typeface="Calibri"/>
                        </a:rPr>
                        <a:t>Received;</a:t>
                      </a:r>
                      <a:r>
                        <a:rPr lang="en-US" sz="1400" kern="1200" baseline="0" dirty="0" smtClean="0">
                          <a:solidFill>
                            <a:schemeClr val="tx1"/>
                          </a:solidFill>
                          <a:latin typeface="+mn-lt"/>
                          <a:ea typeface="+mn-ea"/>
                          <a:cs typeface="Calibri"/>
                        </a:rPr>
                        <a:t> Analyses pending</a:t>
                      </a:r>
                      <a:endParaRPr lang="en-US" sz="1400" dirty="0">
                        <a:solidFill>
                          <a:schemeClr val="tx1"/>
                        </a:solidFill>
                        <a:latin typeface="+mn-lt"/>
                        <a:cs typeface="Calibri"/>
                      </a:endParaRPr>
                    </a:p>
                  </a:txBody>
                  <a:tcPr anchor="ctr">
                    <a:solidFill>
                      <a:schemeClr val="bg1">
                        <a:lumMod val="95000"/>
                      </a:schemeClr>
                    </a:solidFill>
                  </a:tcPr>
                </a:tc>
              </a:tr>
              <a:tr h="495236">
                <a:tc>
                  <a:txBody>
                    <a:bodyPr/>
                    <a:lstStyle/>
                    <a:p>
                      <a:pPr marL="0" marR="0" indent="0" algn="l" defTabSz="457146"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mn-lt"/>
                          <a:ea typeface="+mn-ea"/>
                          <a:cs typeface="Calibri"/>
                        </a:rPr>
                        <a:t>County Jail Population, Admissions, &amp; Releases 	</a:t>
                      </a:r>
                    </a:p>
                  </a:txBody>
                  <a:tcPr anchor="ctr">
                    <a:solidFill>
                      <a:schemeClr val="bg1">
                        <a:lumMod val="95000"/>
                      </a:schemeClr>
                    </a:solidFill>
                  </a:tcPr>
                </a:tc>
                <a:tc>
                  <a:txBody>
                    <a:bodyPr/>
                    <a:lstStyle/>
                    <a:p>
                      <a:r>
                        <a:rPr lang="en-US" sz="1400" dirty="0" smtClean="0">
                          <a:latin typeface="+mn-lt"/>
                          <a:cs typeface="Calibri"/>
                        </a:rPr>
                        <a:t>Pulaski, Sebastian, Union, and Washington Counties</a:t>
                      </a:r>
                      <a:endParaRPr lang="en-US" sz="1400" dirty="0">
                        <a:latin typeface="+mn-lt"/>
                        <a:cs typeface="Calibri"/>
                      </a:endParaRPr>
                    </a:p>
                  </a:txBody>
                  <a:tcPr anchor="ctr">
                    <a:solidFill>
                      <a:schemeClr val="bg1">
                        <a:lumMod val="95000"/>
                      </a:schemeClr>
                    </a:solidFill>
                  </a:tcPr>
                </a:tc>
                <a:tc>
                  <a:txBody>
                    <a:bodyPr/>
                    <a:lstStyle/>
                    <a:p>
                      <a:r>
                        <a:rPr lang="en-US" sz="1400" dirty="0" smtClean="0">
                          <a:solidFill>
                            <a:schemeClr val="tx1"/>
                          </a:solidFill>
                          <a:latin typeface="+mn-lt"/>
                          <a:cs typeface="Calibri"/>
                        </a:rPr>
                        <a:t>Received;</a:t>
                      </a:r>
                      <a:r>
                        <a:rPr lang="en-US" sz="1400" baseline="0" dirty="0" smtClean="0">
                          <a:solidFill>
                            <a:schemeClr val="tx1"/>
                          </a:solidFill>
                          <a:latin typeface="+mn-lt"/>
                          <a:cs typeface="Calibri"/>
                        </a:rPr>
                        <a:t> Analyses pending </a:t>
                      </a:r>
                      <a:endParaRPr lang="en-US" sz="1400" dirty="0">
                        <a:solidFill>
                          <a:schemeClr val="tx1"/>
                        </a:solidFill>
                        <a:latin typeface="+mn-lt"/>
                        <a:cs typeface="Calibri"/>
                      </a:endParaRPr>
                    </a:p>
                  </a:txBody>
                  <a:tcPr anchor="ctr">
                    <a:solidFill>
                      <a:schemeClr val="bg1">
                        <a:lumMod val="95000"/>
                      </a:schemeClr>
                    </a:solidFill>
                  </a:tcPr>
                </a:tc>
              </a:tr>
            </a:tbl>
          </a:graphicData>
        </a:graphic>
      </p:graphicFrame>
      <p:sp>
        <p:nvSpPr>
          <p:cNvPr id="4" name="TextBox 3"/>
          <p:cNvSpPr txBox="1"/>
          <p:nvPr/>
        </p:nvSpPr>
        <p:spPr>
          <a:xfrm>
            <a:off x="8037753" y="960471"/>
            <a:ext cx="1084053" cy="923330"/>
          </a:xfrm>
          <a:prstGeom prst="rect">
            <a:avLst/>
          </a:prstGeom>
          <a:noFill/>
          <a:ln>
            <a:solidFill>
              <a:srgbClr val="C00000"/>
            </a:solidFill>
          </a:ln>
        </p:spPr>
        <p:txBody>
          <a:bodyPr wrap="square" rtlCol="0">
            <a:spAutoFit/>
          </a:bodyPr>
          <a:lstStyle/>
          <a:p>
            <a:pPr algn="ctr"/>
            <a:r>
              <a:rPr lang="en-US" dirty="0" smtClean="0">
                <a:solidFill>
                  <a:srgbClr val="C00000"/>
                </a:solidFill>
              </a:rPr>
              <a:t>Today’s focus on:</a:t>
            </a:r>
            <a:endParaRPr lang="en-US" dirty="0">
              <a:solidFill>
                <a:srgbClr val="C00000"/>
              </a:solidFill>
            </a:endParaRPr>
          </a:p>
        </p:txBody>
      </p:sp>
      <p:cxnSp>
        <p:nvCxnSpPr>
          <p:cNvPr id="6" name="Straight Connector 5"/>
          <p:cNvCxnSpPr>
            <a:stCxn id="4" idx="2"/>
          </p:cNvCxnSpPr>
          <p:nvPr/>
        </p:nvCxnSpPr>
        <p:spPr>
          <a:xfrm flipH="1">
            <a:off x="8579779" y="1883801"/>
            <a:ext cx="1" cy="265257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8037753" y="2303813"/>
            <a:ext cx="542026"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8043688" y="4536374"/>
            <a:ext cx="542026"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8025878" y="3655621"/>
            <a:ext cx="542026"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206228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Recap of Key Findings to Date</a:t>
            </a:r>
            <a:endParaRPr lang="en-US" b="1" dirty="0"/>
          </a:p>
        </p:txBody>
      </p:sp>
      <p:sp>
        <p:nvSpPr>
          <p:cNvPr id="4" name="Slide Number Placeholder 3"/>
          <p:cNvSpPr>
            <a:spLocks noGrp="1"/>
          </p:cNvSpPr>
          <p:nvPr>
            <p:ph type="sldNum" sz="quarter" idx="12"/>
          </p:nvPr>
        </p:nvSpPr>
        <p:spPr/>
        <p:txBody>
          <a:bodyPr/>
          <a:lstStyle/>
          <a:p>
            <a:r>
              <a:rPr lang="en-US" smtClean="0"/>
              <a:t>  Council of State Governments Justice Center | </a:t>
            </a:r>
            <a:fld id="{054FADC0-F0D0-6246-B4F3-F9D77D690E2E}" type="slidenum">
              <a:rPr lang="en-US" smtClean="0"/>
              <a:pPr/>
              <a:t>9</a:t>
            </a:fld>
            <a:endParaRPr lang="en-US" dirty="0"/>
          </a:p>
        </p:txBody>
      </p:sp>
      <p:sp>
        <p:nvSpPr>
          <p:cNvPr id="9" name="Rectangle 8"/>
          <p:cNvSpPr/>
          <p:nvPr/>
        </p:nvSpPr>
        <p:spPr>
          <a:xfrm>
            <a:off x="9449528" y="1"/>
            <a:ext cx="11831502" cy="4828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PowerPoint Toolkit: </a:t>
            </a:r>
            <a:r>
              <a:rPr lang="en-US" sz="1000" dirty="0" smtClean="0">
                <a:solidFill>
                  <a:schemeClr val="tx1">
                    <a:lumMod val="75000"/>
                    <a:lumOff val="25000"/>
                  </a:schemeClr>
                </a:solidFill>
              </a:rPr>
              <a:t>Please find below the elements mostly used in JR PPT that is pre-formatted with suggested specifications of line thickness, color combinations, etc. To cut formatting time, simply copy, paste adjust the text or shape below to the slide deck to the left.</a:t>
            </a:r>
          </a:p>
        </p:txBody>
      </p:sp>
      <p:sp>
        <p:nvSpPr>
          <p:cNvPr id="10" name="Rectangle 9"/>
          <p:cNvSpPr/>
          <p:nvPr/>
        </p:nvSpPr>
        <p:spPr>
          <a:xfrm>
            <a:off x="9449528" y="579468"/>
            <a:ext cx="3518709" cy="307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Suggested Colors: </a:t>
            </a:r>
            <a:r>
              <a:rPr lang="en-US" sz="1000" dirty="0" smtClean="0">
                <a:solidFill>
                  <a:schemeClr val="tx1"/>
                </a:solidFill>
              </a:rPr>
              <a:t>These suggested colors and their tones/hues are complimentary to the Justice Center colors of blue and gold that are also good contrast to cater to an individual’s ability to process different colors.</a:t>
            </a:r>
          </a:p>
          <a:p>
            <a:endParaRPr lang="en-US" sz="1000" b="1" dirty="0">
              <a:solidFill>
                <a:schemeClr val="tx2">
                  <a:lumMod val="60000"/>
                  <a:lumOff val="40000"/>
                </a:schemeClr>
              </a:solidFill>
            </a:endParaRPr>
          </a:p>
          <a:p>
            <a:endParaRPr lang="en-US" sz="1000" b="1" dirty="0">
              <a:solidFill>
                <a:schemeClr val="tx1"/>
              </a:solidFill>
            </a:endParaRPr>
          </a:p>
        </p:txBody>
      </p:sp>
      <p:grpSp>
        <p:nvGrpSpPr>
          <p:cNvPr id="11" name="Group 10"/>
          <p:cNvGrpSpPr/>
          <p:nvPr/>
        </p:nvGrpSpPr>
        <p:grpSpPr>
          <a:xfrm>
            <a:off x="9654793" y="1471891"/>
            <a:ext cx="1367659" cy="2020752"/>
            <a:chOff x="9448420" y="2179863"/>
            <a:chExt cx="1367659" cy="2020752"/>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a:off x="9448420" y="2179863"/>
              <a:ext cx="1367659" cy="2020752"/>
            </a:xfrm>
            <a:prstGeom prst="rect">
              <a:avLst/>
            </a:prstGeom>
            <a:ln>
              <a:solidFill>
                <a:schemeClr val="bg1">
                  <a:lumMod val="50000"/>
                </a:schemeClr>
              </a:solidFill>
            </a:ln>
          </p:spPr>
        </p:pic>
        <p:sp>
          <p:nvSpPr>
            <p:cNvPr id="13" name="Rectangle 12"/>
            <p:cNvSpPr/>
            <p:nvPr/>
          </p:nvSpPr>
          <p:spPr>
            <a:xfrm>
              <a:off x="9448420" y="2307951"/>
              <a:ext cx="802097" cy="929141"/>
            </a:xfrm>
            <a:prstGeom prst="rect">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solidFill>
                  <a:schemeClr val="tx1"/>
                </a:solidFill>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3806624743"/>
              </p:ext>
            </p:extLst>
          </p:nvPr>
        </p:nvGraphicFramePr>
        <p:xfrm>
          <a:off x="11195135" y="1471891"/>
          <a:ext cx="1478030" cy="1565436"/>
        </p:xfrm>
        <a:graphic>
          <a:graphicData uri="http://schemas.openxmlformats.org/drawingml/2006/table">
            <a:tbl>
              <a:tblPr>
                <a:tableStyleId>{5C22544A-7EE6-4342-B048-85BDC9FD1C3A}</a:tableStyleId>
              </a:tblPr>
              <a:tblGrid>
                <a:gridCol w="451694"/>
                <a:gridCol w="1026336"/>
              </a:tblGrid>
              <a:tr h="260906">
                <a:tc>
                  <a:txBody>
                    <a:bodyPr/>
                    <a:lstStyle/>
                    <a:p>
                      <a:endParaRPr lang="en-US" sz="1000" dirty="0"/>
                    </a:p>
                  </a:txBody>
                  <a:tcPr>
                    <a:solidFill>
                      <a:schemeClr val="tx1"/>
                    </a:solidFill>
                  </a:tcPr>
                </a:tc>
                <a:tc>
                  <a:txBody>
                    <a:bodyPr/>
                    <a:lstStyle/>
                    <a:p>
                      <a:r>
                        <a:rPr lang="en-US" sz="1000" dirty="0" smtClean="0"/>
                        <a:t>Black</a:t>
                      </a:r>
                      <a:endParaRPr lang="en-US" sz="1000" dirty="0"/>
                    </a:p>
                  </a:txBody>
                  <a:tcPr>
                    <a:noFill/>
                  </a:tcPr>
                </a:tc>
              </a:tr>
              <a:tr h="260906">
                <a:tc>
                  <a:txBody>
                    <a:bodyPr/>
                    <a:lstStyle/>
                    <a:p>
                      <a:endParaRPr lang="en-US" sz="1000" dirty="0"/>
                    </a:p>
                  </a:txBody>
                  <a:tcPr>
                    <a:solidFill>
                      <a:schemeClr val="tx1">
                        <a:lumMod val="65000"/>
                        <a:lumOff val="35000"/>
                      </a:schemeClr>
                    </a:solidFill>
                  </a:tcPr>
                </a:tc>
                <a:tc>
                  <a:txBody>
                    <a:bodyPr/>
                    <a:lstStyle/>
                    <a:p>
                      <a:r>
                        <a:rPr lang="en-US" sz="1000" dirty="0" smtClean="0">
                          <a:solidFill>
                            <a:schemeClr val="tx1">
                              <a:lumMod val="65000"/>
                              <a:lumOff val="35000"/>
                            </a:schemeClr>
                          </a:solidFill>
                        </a:rPr>
                        <a:t>Charcoal</a:t>
                      </a:r>
                      <a:endParaRPr lang="en-US" sz="1000" dirty="0">
                        <a:solidFill>
                          <a:schemeClr val="tx1">
                            <a:lumMod val="65000"/>
                            <a:lumOff val="35000"/>
                          </a:schemeClr>
                        </a:solidFill>
                      </a:endParaRPr>
                    </a:p>
                  </a:txBody>
                  <a:tcPr>
                    <a:noFill/>
                  </a:tcPr>
                </a:tc>
              </a:tr>
              <a:tr h="260906">
                <a:tc>
                  <a:txBody>
                    <a:bodyPr/>
                    <a:lstStyle/>
                    <a:p>
                      <a:endParaRPr lang="en-US" sz="1000" dirty="0">
                        <a:solidFill>
                          <a:schemeClr val="bg2">
                            <a:lumMod val="50000"/>
                          </a:schemeClr>
                        </a:solidFill>
                      </a:endParaRPr>
                    </a:p>
                  </a:txBody>
                  <a:tcPr>
                    <a:solidFill>
                      <a:schemeClr val="bg2">
                        <a:lumMod val="50000"/>
                      </a:schemeClr>
                    </a:solidFill>
                  </a:tcPr>
                </a:tc>
                <a:tc>
                  <a:txBody>
                    <a:bodyPr/>
                    <a:lstStyle/>
                    <a:p>
                      <a:r>
                        <a:rPr lang="en-US" sz="1000" dirty="0" smtClean="0">
                          <a:solidFill>
                            <a:schemeClr val="bg2">
                              <a:lumMod val="50000"/>
                            </a:schemeClr>
                          </a:solidFill>
                        </a:rPr>
                        <a:t>Gold</a:t>
                      </a:r>
                      <a:endParaRPr lang="en-US" sz="1000" dirty="0">
                        <a:solidFill>
                          <a:schemeClr val="bg2">
                            <a:lumMod val="50000"/>
                          </a:schemeClr>
                        </a:solidFill>
                      </a:endParaRPr>
                    </a:p>
                  </a:txBody>
                  <a:tcPr>
                    <a:noFill/>
                  </a:tcPr>
                </a:tc>
              </a:tr>
              <a:tr h="260906">
                <a:tc>
                  <a:txBody>
                    <a:bodyPr/>
                    <a:lstStyle/>
                    <a:p>
                      <a:endParaRPr lang="en-US" sz="1000" dirty="0"/>
                    </a:p>
                  </a:txBody>
                  <a:tcPr>
                    <a:solidFill>
                      <a:schemeClr val="tx2"/>
                    </a:solidFill>
                  </a:tcPr>
                </a:tc>
                <a:tc>
                  <a:txBody>
                    <a:bodyPr/>
                    <a:lstStyle/>
                    <a:p>
                      <a:r>
                        <a:rPr lang="en-US" sz="1000" dirty="0" smtClean="0">
                          <a:solidFill>
                            <a:schemeClr val="tx2">
                              <a:lumMod val="75000"/>
                            </a:schemeClr>
                          </a:solidFill>
                        </a:rPr>
                        <a:t>Azul</a:t>
                      </a:r>
                      <a:endParaRPr lang="en-US" sz="1000" dirty="0">
                        <a:solidFill>
                          <a:schemeClr val="tx2">
                            <a:lumMod val="75000"/>
                          </a:schemeClr>
                        </a:solidFill>
                      </a:endParaRPr>
                    </a:p>
                  </a:txBody>
                  <a:tcPr>
                    <a:noFill/>
                  </a:tcPr>
                </a:tc>
              </a:tr>
              <a:tr h="260906">
                <a:tc>
                  <a:txBody>
                    <a:bodyPr/>
                    <a:lstStyle/>
                    <a:p>
                      <a:endParaRPr lang="en-US" sz="1000" dirty="0"/>
                    </a:p>
                  </a:txBody>
                  <a:tcPr>
                    <a:solidFill>
                      <a:schemeClr val="accent1">
                        <a:lumMod val="75000"/>
                      </a:schemeClr>
                    </a:solidFill>
                  </a:tcPr>
                </a:tc>
                <a:tc>
                  <a:txBody>
                    <a:bodyPr/>
                    <a:lstStyle/>
                    <a:p>
                      <a:r>
                        <a:rPr lang="en-US" sz="1000" dirty="0" smtClean="0">
                          <a:solidFill>
                            <a:schemeClr val="accent1">
                              <a:lumMod val="75000"/>
                            </a:schemeClr>
                          </a:solidFill>
                        </a:rPr>
                        <a:t>Slate</a:t>
                      </a:r>
                      <a:endParaRPr lang="en-US" sz="1000" dirty="0">
                        <a:solidFill>
                          <a:schemeClr val="accent1">
                            <a:lumMod val="75000"/>
                          </a:schemeClr>
                        </a:solidFill>
                      </a:endParaRPr>
                    </a:p>
                  </a:txBody>
                  <a:tcPr>
                    <a:noFill/>
                  </a:tcPr>
                </a:tc>
              </a:tr>
              <a:tr h="260906">
                <a:tc>
                  <a:txBody>
                    <a:bodyPr/>
                    <a:lstStyle/>
                    <a:p>
                      <a:endParaRPr lang="en-US" sz="1000" dirty="0"/>
                    </a:p>
                  </a:txBody>
                  <a:tcPr>
                    <a:solidFill>
                      <a:schemeClr val="accent2"/>
                    </a:solidFill>
                  </a:tcPr>
                </a:tc>
                <a:tc>
                  <a:txBody>
                    <a:bodyPr/>
                    <a:lstStyle/>
                    <a:p>
                      <a:r>
                        <a:rPr lang="en-US" sz="1000" dirty="0" smtClean="0">
                          <a:solidFill>
                            <a:schemeClr val="accent2"/>
                          </a:solidFill>
                        </a:rPr>
                        <a:t>Rose</a:t>
                      </a:r>
                      <a:endParaRPr lang="en-US" sz="1000" dirty="0">
                        <a:solidFill>
                          <a:schemeClr val="accent2"/>
                        </a:solidFill>
                      </a:endParaRPr>
                    </a:p>
                  </a:txBody>
                  <a:tcPr>
                    <a:noFill/>
                  </a:tcPr>
                </a:tc>
              </a:tr>
            </a:tbl>
          </a:graphicData>
        </a:graphic>
      </p:graphicFrame>
      <p:sp>
        <p:nvSpPr>
          <p:cNvPr id="15" name="Rectangle 14"/>
          <p:cNvSpPr/>
          <p:nvPr/>
        </p:nvSpPr>
        <p:spPr>
          <a:xfrm>
            <a:off x="13078638" y="586926"/>
            <a:ext cx="4806014" cy="7471404"/>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Shapes </a:t>
            </a:r>
          </a:p>
        </p:txBody>
      </p:sp>
      <p:sp>
        <p:nvSpPr>
          <p:cNvPr id="16" name="Rectangle 15"/>
          <p:cNvSpPr/>
          <p:nvPr/>
        </p:nvSpPr>
        <p:spPr>
          <a:xfrm>
            <a:off x="13464587" y="888251"/>
            <a:ext cx="347472" cy="34324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7" name="Rectangle 16"/>
          <p:cNvSpPr/>
          <p:nvPr/>
        </p:nvSpPr>
        <p:spPr>
          <a:xfrm>
            <a:off x="13464587" y="1270931"/>
            <a:ext cx="347472" cy="34324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8" name="Rectangle 17"/>
          <p:cNvSpPr/>
          <p:nvPr/>
        </p:nvSpPr>
        <p:spPr>
          <a:xfrm>
            <a:off x="13464587" y="1671234"/>
            <a:ext cx="347472" cy="34324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19" name="Rectangle 18"/>
          <p:cNvSpPr/>
          <p:nvPr/>
        </p:nvSpPr>
        <p:spPr>
          <a:xfrm>
            <a:off x="13850733" y="888251"/>
            <a:ext cx="347472" cy="34324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0" name="Rectangle 19"/>
          <p:cNvSpPr/>
          <p:nvPr/>
        </p:nvSpPr>
        <p:spPr>
          <a:xfrm>
            <a:off x="13850733" y="1270931"/>
            <a:ext cx="347472" cy="34324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1" name="Rectangle 20"/>
          <p:cNvSpPr/>
          <p:nvPr/>
        </p:nvSpPr>
        <p:spPr>
          <a:xfrm>
            <a:off x="13850733" y="1671234"/>
            <a:ext cx="347472" cy="343246"/>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2" name="Rectangle 21"/>
          <p:cNvSpPr/>
          <p:nvPr/>
        </p:nvSpPr>
        <p:spPr>
          <a:xfrm>
            <a:off x="14244839" y="891531"/>
            <a:ext cx="347472" cy="34324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3" name="Rectangle 22"/>
          <p:cNvSpPr/>
          <p:nvPr/>
        </p:nvSpPr>
        <p:spPr>
          <a:xfrm>
            <a:off x="14244839" y="1274211"/>
            <a:ext cx="347472" cy="34324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24" name="Rectangle 23"/>
          <p:cNvSpPr/>
          <p:nvPr/>
        </p:nvSpPr>
        <p:spPr>
          <a:xfrm>
            <a:off x="14237704" y="1674514"/>
            <a:ext cx="347472" cy="3432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5" name="Rectangle 24"/>
          <p:cNvSpPr/>
          <p:nvPr/>
        </p:nvSpPr>
        <p:spPr>
          <a:xfrm>
            <a:off x="14644383" y="891531"/>
            <a:ext cx="347472" cy="343246"/>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6" name="Rectangle 25"/>
          <p:cNvSpPr/>
          <p:nvPr/>
        </p:nvSpPr>
        <p:spPr>
          <a:xfrm>
            <a:off x="14644383" y="1274211"/>
            <a:ext cx="347472" cy="34324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7" name="Rectangle 26"/>
          <p:cNvSpPr/>
          <p:nvPr/>
        </p:nvSpPr>
        <p:spPr>
          <a:xfrm>
            <a:off x="14644383" y="1674514"/>
            <a:ext cx="347472" cy="34324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8" name="Rectangle 27"/>
          <p:cNvSpPr/>
          <p:nvPr/>
        </p:nvSpPr>
        <p:spPr>
          <a:xfrm>
            <a:off x="15036790" y="891156"/>
            <a:ext cx="347472" cy="343246"/>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29" name="Rectangle 28"/>
          <p:cNvSpPr/>
          <p:nvPr/>
        </p:nvSpPr>
        <p:spPr>
          <a:xfrm>
            <a:off x="15036790" y="1273836"/>
            <a:ext cx="347472" cy="343246"/>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0" name="Rectangle 29"/>
          <p:cNvSpPr/>
          <p:nvPr/>
        </p:nvSpPr>
        <p:spPr>
          <a:xfrm>
            <a:off x="15036790" y="1674139"/>
            <a:ext cx="347472" cy="343246"/>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1" name="TextBox 30"/>
          <p:cNvSpPr txBox="1"/>
          <p:nvPr/>
        </p:nvSpPr>
        <p:spPr>
          <a:xfrm rot="16200000">
            <a:off x="12734482" y="1356474"/>
            <a:ext cx="1108616" cy="230832"/>
          </a:xfrm>
          <a:prstGeom prst="rect">
            <a:avLst/>
          </a:prstGeom>
          <a:noFill/>
        </p:spPr>
        <p:txBody>
          <a:bodyPr wrap="none" rtlCol="0">
            <a:spAutoFit/>
          </a:bodyPr>
          <a:lstStyle/>
          <a:p>
            <a:r>
              <a:rPr lang="en-US" sz="900" dirty="0" smtClean="0"/>
              <a:t>Square/Rectangle</a:t>
            </a:r>
            <a:endParaRPr lang="en-US" sz="900" dirty="0"/>
          </a:p>
        </p:txBody>
      </p:sp>
      <p:sp>
        <p:nvSpPr>
          <p:cNvPr id="32" name="Rectangle 31"/>
          <p:cNvSpPr/>
          <p:nvPr/>
        </p:nvSpPr>
        <p:spPr>
          <a:xfrm>
            <a:off x="13464587" y="2102875"/>
            <a:ext cx="347472" cy="343246"/>
          </a:xfrm>
          <a:prstGeom prst="rect">
            <a:avLst/>
          </a:prstGeom>
          <a:no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3" name="Rectangle 32"/>
          <p:cNvSpPr/>
          <p:nvPr/>
        </p:nvSpPr>
        <p:spPr>
          <a:xfrm>
            <a:off x="13464587" y="2485555"/>
            <a:ext cx="347472" cy="343246"/>
          </a:xfrm>
          <a:prstGeom prst="rect">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4" name="Rectangle 33"/>
          <p:cNvSpPr/>
          <p:nvPr/>
        </p:nvSpPr>
        <p:spPr>
          <a:xfrm>
            <a:off x="13464587" y="2885858"/>
            <a:ext cx="347472" cy="343246"/>
          </a:xfrm>
          <a:prstGeom prst="rect">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5" name="Rectangle 34"/>
          <p:cNvSpPr/>
          <p:nvPr/>
        </p:nvSpPr>
        <p:spPr>
          <a:xfrm>
            <a:off x="13850733" y="2102875"/>
            <a:ext cx="347472" cy="343246"/>
          </a:xfrm>
          <a:prstGeom prst="rect">
            <a:avLst/>
          </a:prstGeom>
          <a:noFill/>
          <a:ln w="22225">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6" name="Rectangle 35"/>
          <p:cNvSpPr/>
          <p:nvPr/>
        </p:nvSpPr>
        <p:spPr>
          <a:xfrm>
            <a:off x="13850733" y="2485555"/>
            <a:ext cx="347472" cy="343246"/>
          </a:xfrm>
          <a:prstGeom prst="rect">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bg2">
                  <a:lumMod val="50000"/>
                </a:schemeClr>
              </a:solidFill>
            </a:endParaRPr>
          </a:p>
          <a:p>
            <a:endParaRPr lang="en-US" sz="1200" dirty="0" smtClean="0">
              <a:solidFill>
                <a:schemeClr val="bg2">
                  <a:lumMod val="50000"/>
                </a:schemeClr>
              </a:solidFill>
            </a:endParaRPr>
          </a:p>
        </p:txBody>
      </p:sp>
      <p:sp>
        <p:nvSpPr>
          <p:cNvPr id="37" name="Rectangle 36"/>
          <p:cNvSpPr/>
          <p:nvPr/>
        </p:nvSpPr>
        <p:spPr>
          <a:xfrm>
            <a:off x="13850733" y="2885858"/>
            <a:ext cx="347472" cy="343246"/>
          </a:xfrm>
          <a:prstGeom prst="rect">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38" name="Rectangle 37"/>
          <p:cNvSpPr/>
          <p:nvPr/>
        </p:nvSpPr>
        <p:spPr>
          <a:xfrm>
            <a:off x="14244839"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39" name="Rectangle 38"/>
          <p:cNvSpPr/>
          <p:nvPr/>
        </p:nvSpPr>
        <p:spPr>
          <a:xfrm>
            <a:off x="14244839" y="2488835"/>
            <a:ext cx="347472" cy="343246"/>
          </a:xfrm>
          <a:prstGeom prst="rect">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2">
                  <a:lumMod val="60000"/>
                  <a:lumOff val="40000"/>
                </a:schemeClr>
              </a:solidFill>
            </a:endParaRPr>
          </a:p>
          <a:p>
            <a:endParaRPr lang="en-US" sz="1200" dirty="0" smtClean="0">
              <a:solidFill>
                <a:schemeClr val="tx2">
                  <a:lumMod val="60000"/>
                  <a:lumOff val="40000"/>
                </a:schemeClr>
              </a:solidFill>
            </a:endParaRPr>
          </a:p>
        </p:txBody>
      </p:sp>
      <p:sp>
        <p:nvSpPr>
          <p:cNvPr id="40" name="Rectangle 39"/>
          <p:cNvSpPr/>
          <p:nvPr/>
        </p:nvSpPr>
        <p:spPr>
          <a:xfrm>
            <a:off x="14237704" y="2889138"/>
            <a:ext cx="347472" cy="343246"/>
          </a:xfrm>
          <a:prstGeom prst="rect">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1" name="Rectangle 40"/>
          <p:cNvSpPr/>
          <p:nvPr/>
        </p:nvSpPr>
        <p:spPr>
          <a:xfrm>
            <a:off x="14644383" y="2106155"/>
            <a:ext cx="347472" cy="343246"/>
          </a:xfrm>
          <a:prstGeom prst="rect">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2" name="Rectangle 41"/>
          <p:cNvSpPr/>
          <p:nvPr/>
        </p:nvSpPr>
        <p:spPr>
          <a:xfrm>
            <a:off x="14644383" y="2488835"/>
            <a:ext cx="347472" cy="343246"/>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3" name="Rectangle 42"/>
          <p:cNvSpPr/>
          <p:nvPr/>
        </p:nvSpPr>
        <p:spPr>
          <a:xfrm>
            <a:off x="14644383" y="2889138"/>
            <a:ext cx="347472" cy="343246"/>
          </a:xfrm>
          <a:prstGeom prst="rect">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4" name="Rectangle 43"/>
          <p:cNvSpPr/>
          <p:nvPr/>
        </p:nvSpPr>
        <p:spPr>
          <a:xfrm>
            <a:off x="15036790" y="2105780"/>
            <a:ext cx="347472" cy="343246"/>
          </a:xfrm>
          <a:prstGeom prst="rect">
            <a:avLst/>
          </a:prstGeom>
          <a:noFill/>
          <a:ln w="22225">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5" name="Rectangle 44"/>
          <p:cNvSpPr/>
          <p:nvPr/>
        </p:nvSpPr>
        <p:spPr>
          <a:xfrm>
            <a:off x="15036790" y="2488460"/>
            <a:ext cx="347472" cy="343246"/>
          </a:xfrm>
          <a:prstGeom prst="rect">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6" name="Rectangle 45"/>
          <p:cNvSpPr/>
          <p:nvPr/>
        </p:nvSpPr>
        <p:spPr>
          <a:xfrm>
            <a:off x="15036790" y="2888763"/>
            <a:ext cx="347472" cy="343246"/>
          </a:xfrm>
          <a:prstGeom prst="rect">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1200" dirty="0" smtClean="0">
              <a:solidFill>
                <a:schemeClr val="tx1"/>
              </a:solidFill>
            </a:endParaRPr>
          </a:p>
          <a:p>
            <a:endParaRPr lang="en-US" sz="1200" dirty="0" smtClean="0">
              <a:solidFill>
                <a:schemeClr val="tx1"/>
              </a:solidFill>
            </a:endParaRPr>
          </a:p>
        </p:txBody>
      </p:sp>
      <p:sp>
        <p:nvSpPr>
          <p:cNvPr id="47" name="Oval 46"/>
          <p:cNvSpPr/>
          <p:nvPr/>
        </p:nvSpPr>
        <p:spPr>
          <a:xfrm>
            <a:off x="15780357" y="891531"/>
            <a:ext cx="347472" cy="347472"/>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8" name="TextBox 47"/>
          <p:cNvSpPr txBox="1"/>
          <p:nvPr/>
        </p:nvSpPr>
        <p:spPr>
          <a:xfrm rot="16200000">
            <a:off x="15163886" y="1296226"/>
            <a:ext cx="864427" cy="230832"/>
          </a:xfrm>
          <a:prstGeom prst="rect">
            <a:avLst/>
          </a:prstGeom>
          <a:noFill/>
        </p:spPr>
        <p:txBody>
          <a:bodyPr wrap="none" rtlCol="0">
            <a:spAutoFit/>
          </a:bodyPr>
          <a:lstStyle/>
          <a:p>
            <a:r>
              <a:rPr lang="en-US" sz="900" dirty="0" smtClean="0"/>
              <a:t>Circles/Ovals</a:t>
            </a:r>
            <a:endParaRPr lang="en-US" sz="900" dirty="0"/>
          </a:p>
        </p:txBody>
      </p:sp>
      <p:sp>
        <p:nvSpPr>
          <p:cNvPr id="49" name="Oval 48"/>
          <p:cNvSpPr/>
          <p:nvPr/>
        </p:nvSpPr>
        <p:spPr>
          <a:xfrm>
            <a:off x="15780357" y="1270931"/>
            <a:ext cx="347472" cy="347472"/>
          </a:xfrm>
          <a:prstGeom prst="ellipse">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0" name="Oval 49"/>
          <p:cNvSpPr/>
          <p:nvPr/>
        </p:nvSpPr>
        <p:spPr>
          <a:xfrm>
            <a:off x="15780357" y="1674139"/>
            <a:ext cx="347472" cy="3474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1" name="Oval 50"/>
          <p:cNvSpPr/>
          <p:nvPr/>
        </p:nvSpPr>
        <p:spPr>
          <a:xfrm>
            <a:off x="16163369" y="880151"/>
            <a:ext cx="347472" cy="347472"/>
          </a:xfrm>
          <a:prstGeom prst="ellipse">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2" name="Oval 51"/>
          <p:cNvSpPr/>
          <p:nvPr/>
        </p:nvSpPr>
        <p:spPr>
          <a:xfrm>
            <a:off x="16163369" y="1259551"/>
            <a:ext cx="347472" cy="347472"/>
          </a:xfrm>
          <a:prstGeom prst="ellipse">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3" name="Oval 52"/>
          <p:cNvSpPr/>
          <p:nvPr/>
        </p:nvSpPr>
        <p:spPr>
          <a:xfrm>
            <a:off x="16163369" y="1662759"/>
            <a:ext cx="347472" cy="347472"/>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4" name="Oval 53"/>
          <p:cNvSpPr/>
          <p:nvPr/>
        </p:nvSpPr>
        <p:spPr>
          <a:xfrm>
            <a:off x="16534615" y="891531"/>
            <a:ext cx="347472" cy="347472"/>
          </a:xfrm>
          <a:prstGeom prst="ellips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5" name="Oval 54"/>
          <p:cNvSpPr/>
          <p:nvPr/>
        </p:nvSpPr>
        <p:spPr>
          <a:xfrm>
            <a:off x="16534615" y="1270931"/>
            <a:ext cx="347472" cy="34747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6" name="Oval 55"/>
          <p:cNvSpPr/>
          <p:nvPr/>
        </p:nvSpPr>
        <p:spPr>
          <a:xfrm>
            <a:off x="16534615" y="1674139"/>
            <a:ext cx="347472" cy="347472"/>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7" name="Oval 56"/>
          <p:cNvSpPr/>
          <p:nvPr/>
        </p:nvSpPr>
        <p:spPr>
          <a:xfrm>
            <a:off x="16917343" y="891531"/>
            <a:ext cx="347472" cy="347472"/>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8" name="Oval 57"/>
          <p:cNvSpPr/>
          <p:nvPr/>
        </p:nvSpPr>
        <p:spPr>
          <a:xfrm>
            <a:off x="16917343" y="1270931"/>
            <a:ext cx="347472" cy="347472"/>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59" name="Oval 58"/>
          <p:cNvSpPr/>
          <p:nvPr/>
        </p:nvSpPr>
        <p:spPr>
          <a:xfrm>
            <a:off x="16917343" y="1674139"/>
            <a:ext cx="347472" cy="347472"/>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0" name="Oval 59"/>
          <p:cNvSpPr/>
          <p:nvPr/>
        </p:nvSpPr>
        <p:spPr>
          <a:xfrm>
            <a:off x="17281453" y="899398"/>
            <a:ext cx="347472" cy="347472"/>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1" name="Oval 60"/>
          <p:cNvSpPr/>
          <p:nvPr/>
        </p:nvSpPr>
        <p:spPr>
          <a:xfrm>
            <a:off x="17281453" y="1278798"/>
            <a:ext cx="347472" cy="347472"/>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2" name="Oval 61"/>
          <p:cNvSpPr/>
          <p:nvPr/>
        </p:nvSpPr>
        <p:spPr>
          <a:xfrm>
            <a:off x="17281453" y="1682006"/>
            <a:ext cx="347472" cy="347472"/>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3" name="Oval 62"/>
          <p:cNvSpPr/>
          <p:nvPr/>
        </p:nvSpPr>
        <p:spPr>
          <a:xfrm>
            <a:off x="15780357" y="2066721"/>
            <a:ext cx="347472" cy="347472"/>
          </a:xfrm>
          <a:prstGeom prst="ellipse">
            <a:avLst/>
          </a:prstGeom>
          <a:noFill/>
          <a:ln w="22225">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4" name="Oval 63"/>
          <p:cNvSpPr/>
          <p:nvPr/>
        </p:nvSpPr>
        <p:spPr>
          <a:xfrm>
            <a:off x="15780357" y="2446121"/>
            <a:ext cx="347472" cy="347472"/>
          </a:xfrm>
          <a:prstGeom prst="ellipse">
            <a:avLst/>
          </a:prstGeom>
          <a:noFill/>
          <a:ln w="22225">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5" name="Oval 64"/>
          <p:cNvSpPr/>
          <p:nvPr/>
        </p:nvSpPr>
        <p:spPr>
          <a:xfrm>
            <a:off x="15780357" y="2849329"/>
            <a:ext cx="347472" cy="347472"/>
          </a:xfrm>
          <a:prstGeom prst="ellipse">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6" name="Oval 65"/>
          <p:cNvSpPr/>
          <p:nvPr/>
        </p:nvSpPr>
        <p:spPr>
          <a:xfrm>
            <a:off x="16163369" y="2055341"/>
            <a:ext cx="347472" cy="347472"/>
          </a:xfrm>
          <a:prstGeom prst="ellipse">
            <a:avLst/>
          </a:prstGeom>
          <a:noFill/>
          <a:ln w="22225">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7" name="Oval 66"/>
          <p:cNvSpPr/>
          <p:nvPr/>
        </p:nvSpPr>
        <p:spPr>
          <a:xfrm>
            <a:off x="16163369" y="2434741"/>
            <a:ext cx="347472" cy="347472"/>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8" name="Oval 67"/>
          <p:cNvSpPr/>
          <p:nvPr/>
        </p:nvSpPr>
        <p:spPr>
          <a:xfrm>
            <a:off x="16163369" y="2837949"/>
            <a:ext cx="347472" cy="347472"/>
          </a:xfrm>
          <a:prstGeom prst="ellipse">
            <a:avLst/>
          </a:prstGeom>
          <a:noFill/>
          <a:ln w="22225">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69" name="Oval 68"/>
          <p:cNvSpPr/>
          <p:nvPr/>
        </p:nvSpPr>
        <p:spPr>
          <a:xfrm>
            <a:off x="16534615" y="2066721"/>
            <a:ext cx="347472" cy="347472"/>
          </a:xfrm>
          <a:prstGeom prst="ellipse">
            <a:avLst/>
          </a:prstGeom>
          <a:noFill/>
          <a:ln w="22225">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0" name="Oval 69"/>
          <p:cNvSpPr/>
          <p:nvPr/>
        </p:nvSpPr>
        <p:spPr>
          <a:xfrm>
            <a:off x="16534615" y="2446121"/>
            <a:ext cx="347472" cy="347472"/>
          </a:xfrm>
          <a:prstGeom prst="ellipse">
            <a:avLst/>
          </a:prstGeom>
          <a:noFill/>
          <a:ln w="22225">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1" name="Oval 70"/>
          <p:cNvSpPr/>
          <p:nvPr/>
        </p:nvSpPr>
        <p:spPr>
          <a:xfrm>
            <a:off x="16534615" y="2849329"/>
            <a:ext cx="347472" cy="347472"/>
          </a:xfrm>
          <a:prstGeom prst="ellipse">
            <a:avLst/>
          </a:prstGeom>
          <a:no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2" name="Oval 71"/>
          <p:cNvSpPr/>
          <p:nvPr/>
        </p:nvSpPr>
        <p:spPr>
          <a:xfrm>
            <a:off x="16917343" y="2066721"/>
            <a:ext cx="347472" cy="347472"/>
          </a:xfrm>
          <a:prstGeom prst="ellipse">
            <a:avLst/>
          </a:prstGeom>
          <a:noFill/>
          <a:ln w="22225">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3" name="Oval 72"/>
          <p:cNvSpPr/>
          <p:nvPr/>
        </p:nvSpPr>
        <p:spPr>
          <a:xfrm>
            <a:off x="16917343" y="2446121"/>
            <a:ext cx="347472" cy="347472"/>
          </a:xfrm>
          <a:prstGeom prst="ellipse">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4" name="Oval 73"/>
          <p:cNvSpPr/>
          <p:nvPr/>
        </p:nvSpPr>
        <p:spPr>
          <a:xfrm>
            <a:off x="16917343" y="2849329"/>
            <a:ext cx="347472" cy="347472"/>
          </a:xfrm>
          <a:prstGeom prst="ellipse">
            <a:avLst/>
          </a:prstGeom>
          <a:noFill/>
          <a:ln w="2222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5" name="Oval 74"/>
          <p:cNvSpPr/>
          <p:nvPr/>
        </p:nvSpPr>
        <p:spPr>
          <a:xfrm>
            <a:off x="17281453" y="2074588"/>
            <a:ext cx="347472" cy="347472"/>
          </a:xfrm>
          <a:prstGeom prst="ellipse">
            <a:avLst/>
          </a:prstGeom>
          <a:noFill/>
          <a:ln w="22225">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6" name="Oval 75"/>
          <p:cNvSpPr/>
          <p:nvPr/>
        </p:nvSpPr>
        <p:spPr>
          <a:xfrm>
            <a:off x="17281453" y="2453988"/>
            <a:ext cx="347472" cy="347472"/>
          </a:xfrm>
          <a:prstGeom prst="ellipse">
            <a:avLst/>
          </a:prstGeom>
          <a:noFill/>
          <a:ln w="22225">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7" name="Oval 76"/>
          <p:cNvSpPr/>
          <p:nvPr/>
        </p:nvSpPr>
        <p:spPr>
          <a:xfrm>
            <a:off x="17281453" y="2857196"/>
            <a:ext cx="347472" cy="347472"/>
          </a:xfrm>
          <a:prstGeom prst="ellipse">
            <a:avLst/>
          </a:prstGeom>
          <a:noFill/>
          <a:ln w="22225">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8" name="Right Arrow 77"/>
          <p:cNvSpPr/>
          <p:nvPr/>
        </p:nvSpPr>
        <p:spPr>
          <a:xfrm>
            <a:off x="13574063" y="3573795"/>
            <a:ext cx="809199" cy="400818"/>
          </a:xfrm>
          <a:prstGeom prst="rightArrow">
            <a:avLst>
              <a:gd name="adj1" fmla="val 50000"/>
              <a:gd name="adj2" fmla="val 759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79" name="Right Arrow 78"/>
          <p:cNvSpPr/>
          <p:nvPr/>
        </p:nvSpPr>
        <p:spPr>
          <a:xfrm rot="10800000">
            <a:off x="13498482" y="4016433"/>
            <a:ext cx="809199" cy="400818"/>
          </a:xfrm>
          <a:prstGeom prst="rightArrow">
            <a:avLst>
              <a:gd name="adj1" fmla="val 50000"/>
              <a:gd name="adj2" fmla="val 75964"/>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0" name="Right Arrow 79"/>
          <p:cNvSpPr/>
          <p:nvPr/>
        </p:nvSpPr>
        <p:spPr>
          <a:xfrm rot="16200000">
            <a:off x="13355201" y="4709231"/>
            <a:ext cx="809199" cy="400818"/>
          </a:xfrm>
          <a:prstGeom prst="rightArrow">
            <a:avLst>
              <a:gd name="adj1" fmla="val 50000"/>
              <a:gd name="adj2" fmla="val 7596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1" name="Right Arrow 80"/>
          <p:cNvSpPr/>
          <p:nvPr/>
        </p:nvSpPr>
        <p:spPr>
          <a:xfrm rot="5400000">
            <a:off x="13778253" y="4711407"/>
            <a:ext cx="809199" cy="400818"/>
          </a:xfrm>
          <a:prstGeom prst="rightArrow">
            <a:avLst>
              <a:gd name="adj1" fmla="val 50000"/>
              <a:gd name="adj2" fmla="val 75964"/>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2" name="TextBox 81"/>
          <p:cNvSpPr txBox="1"/>
          <p:nvPr/>
        </p:nvSpPr>
        <p:spPr>
          <a:xfrm rot="16200000">
            <a:off x="13061946" y="4091700"/>
            <a:ext cx="543764" cy="230832"/>
          </a:xfrm>
          <a:prstGeom prst="rect">
            <a:avLst/>
          </a:prstGeom>
          <a:noFill/>
        </p:spPr>
        <p:txBody>
          <a:bodyPr wrap="none" rtlCol="0">
            <a:spAutoFit/>
          </a:bodyPr>
          <a:lstStyle/>
          <a:p>
            <a:r>
              <a:rPr lang="en-US" sz="900" dirty="0" smtClean="0"/>
              <a:t>Arrows</a:t>
            </a:r>
            <a:endParaRPr lang="en-US" sz="900" dirty="0"/>
          </a:p>
        </p:txBody>
      </p:sp>
      <p:sp>
        <p:nvSpPr>
          <p:cNvPr id="83" name="Right Arrow 82"/>
          <p:cNvSpPr/>
          <p:nvPr/>
        </p:nvSpPr>
        <p:spPr>
          <a:xfrm>
            <a:off x="14496316" y="3573795"/>
            <a:ext cx="809199" cy="400818"/>
          </a:xfrm>
          <a:prstGeom prst="rightArrow">
            <a:avLst>
              <a:gd name="adj1" fmla="val 50000"/>
              <a:gd name="adj2" fmla="val 75964"/>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4" name="Right Arrow 83"/>
          <p:cNvSpPr/>
          <p:nvPr/>
        </p:nvSpPr>
        <p:spPr>
          <a:xfrm rot="10800000">
            <a:off x="14420735" y="4016433"/>
            <a:ext cx="809199" cy="400818"/>
          </a:xfrm>
          <a:prstGeom prst="rightArrow">
            <a:avLst>
              <a:gd name="adj1" fmla="val 50000"/>
              <a:gd name="adj2" fmla="val 75964"/>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85" name="Right Arrow 84"/>
          <p:cNvSpPr/>
          <p:nvPr/>
        </p:nvSpPr>
        <p:spPr>
          <a:xfrm rot="16200000">
            <a:off x="14277454" y="4709231"/>
            <a:ext cx="809199" cy="400818"/>
          </a:xfrm>
          <a:prstGeom prst="rightArrow">
            <a:avLst>
              <a:gd name="adj1" fmla="val 50000"/>
              <a:gd name="adj2" fmla="val 75964"/>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6" name="Right Arrow 85"/>
          <p:cNvSpPr/>
          <p:nvPr/>
        </p:nvSpPr>
        <p:spPr>
          <a:xfrm rot="5400000">
            <a:off x="14700506" y="4711407"/>
            <a:ext cx="809199" cy="400818"/>
          </a:xfrm>
          <a:prstGeom prst="rightArrow">
            <a:avLst>
              <a:gd name="adj1" fmla="val 50000"/>
              <a:gd name="adj2" fmla="val 75964"/>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7" name="Right Arrow 86"/>
          <p:cNvSpPr/>
          <p:nvPr/>
        </p:nvSpPr>
        <p:spPr>
          <a:xfrm>
            <a:off x="15381096" y="3576510"/>
            <a:ext cx="809199" cy="400818"/>
          </a:xfrm>
          <a:prstGeom prst="rightArrow">
            <a:avLst>
              <a:gd name="adj1" fmla="val 50000"/>
              <a:gd name="adj2" fmla="val 75964"/>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8" name="Right Arrow 87"/>
          <p:cNvSpPr/>
          <p:nvPr/>
        </p:nvSpPr>
        <p:spPr>
          <a:xfrm rot="10800000">
            <a:off x="15305515" y="4019148"/>
            <a:ext cx="809199" cy="400818"/>
          </a:xfrm>
          <a:prstGeom prst="rightArrow">
            <a:avLst>
              <a:gd name="adj1" fmla="val 50000"/>
              <a:gd name="adj2" fmla="val 7596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89" name="Right Arrow 88"/>
          <p:cNvSpPr/>
          <p:nvPr/>
        </p:nvSpPr>
        <p:spPr>
          <a:xfrm rot="16200000">
            <a:off x="15162234" y="4711946"/>
            <a:ext cx="809199" cy="400818"/>
          </a:xfrm>
          <a:prstGeom prst="rightArrow">
            <a:avLst>
              <a:gd name="adj1" fmla="val 50000"/>
              <a:gd name="adj2" fmla="val 7596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0" name="Right Arrow 89"/>
          <p:cNvSpPr/>
          <p:nvPr/>
        </p:nvSpPr>
        <p:spPr>
          <a:xfrm rot="5400000">
            <a:off x="15585286" y="4714122"/>
            <a:ext cx="809199" cy="400818"/>
          </a:xfrm>
          <a:prstGeom prst="rightArrow">
            <a:avLst>
              <a:gd name="adj1" fmla="val 50000"/>
              <a:gd name="adj2" fmla="val 75964"/>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1" name="Right Arrow 90"/>
          <p:cNvSpPr/>
          <p:nvPr/>
        </p:nvSpPr>
        <p:spPr>
          <a:xfrm>
            <a:off x="16238950" y="3560570"/>
            <a:ext cx="809199" cy="400818"/>
          </a:xfrm>
          <a:prstGeom prst="rightArrow">
            <a:avLst>
              <a:gd name="adj1" fmla="val 50000"/>
              <a:gd name="adj2" fmla="val 7596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2" name="Right Arrow 91"/>
          <p:cNvSpPr/>
          <p:nvPr/>
        </p:nvSpPr>
        <p:spPr>
          <a:xfrm rot="10800000">
            <a:off x="16163369" y="4003208"/>
            <a:ext cx="809199" cy="400818"/>
          </a:xfrm>
          <a:prstGeom prst="rightArrow">
            <a:avLst>
              <a:gd name="adj1" fmla="val 50000"/>
              <a:gd name="adj2" fmla="val 75964"/>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3" name="Right Arrow 92"/>
          <p:cNvSpPr/>
          <p:nvPr/>
        </p:nvSpPr>
        <p:spPr>
          <a:xfrm rot="16200000">
            <a:off x="16020088" y="4696006"/>
            <a:ext cx="809199" cy="400818"/>
          </a:xfrm>
          <a:prstGeom prst="rightArrow">
            <a:avLst>
              <a:gd name="adj1" fmla="val 50000"/>
              <a:gd name="adj2" fmla="val 75964"/>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4" name="Right Arrow 93"/>
          <p:cNvSpPr/>
          <p:nvPr/>
        </p:nvSpPr>
        <p:spPr>
          <a:xfrm>
            <a:off x="13634972" y="5574532"/>
            <a:ext cx="809199" cy="400818"/>
          </a:xfrm>
          <a:prstGeom prst="rightArrow">
            <a:avLst>
              <a:gd name="adj1" fmla="val 50000"/>
              <a:gd name="adj2" fmla="val 75964"/>
            </a:avLst>
          </a:prstGeom>
          <a:noFill/>
          <a:ln w="222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5" name="Right Arrow 94"/>
          <p:cNvSpPr/>
          <p:nvPr/>
        </p:nvSpPr>
        <p:spPr>
          <a:xfrm rot="10800000">
            <a:off x="13559391" y="6017170"/>
            <a:ext cx="809199" cy="400818"/>
          </a:xfrm>
          <a:prstGeom prst="rightArrow">
            <a:avLst>
              <a:gd name="adj1" fmla="val 50000"/>
              <a:gd name="adj2" fmla="val 75964"/>
            </a:avLst>
          </a:prstGeom>
          <a:noFill/>
          <a:ln w="22225"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6" name="Right Arrow 95"/>
          <p:cNvSpPr/>
          <p:nvPr/>
        </p:nvSpPr>
        <p:spPr>
          <a:xfrm rot="16200000">
            <a:off x="13416110" y="6709968"/>
            <a:ext cx="809199" cy="400818"/>
          </a:xfrm>
          <a:prstGeom prst="rightArrow">
            <a:avLst>
              <a:gd name="adj1" fmla="val 50000"/>
              <a:gd name="adj2" fmla="val 75964"/>
            </a:avLst>
          </a:prstGeom>
          <a:noFill/>
          <a:ln w="222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7" name="Right Arrow 96"/>
          <p:cNvSpPr/>
          <p:nvPr/>
        </p:nvSpPr>
        <p:spPr>
          <a:xfrm rot="5400000">
            <a:off x="13839162" y="6712144"/>
            <a:ext cx="809199" cy="400818"/>
          </a:xfrm>
          <a:prstGeom prst="rightArrow">
            <a:avLst>
              <a:gd name="adj1" fmla="val 50000"/>
              <a:gd name="adj2" fmla="val 75964"/>
            </a:avLst>
          </a:prstGeom>
          <a:noFill/>
          <a:ln w="22225" cmpd="sng">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8" name="Right Arrow 97"/>
          <p:cNvSpPr/>
          <p:nvPr/>
        </p:nvSpPr>
        <p:spPr>
          <a:xfrm>
            <a:off x="14557225" y="5574532"/>
            <a:ext cx="809199" cy="400818"/>
          </a:xfrm>
          <a:prstGeom prst="rightArrow">
            <a:avLst>
              <a:gd name="adj1" fmla="val 50000"/>
              <a:gd name="adj2" fmla="val 75964"/>
            </a:avLst>
          </a:prstGeom>
          <a:noFill/>
          <a:ln w="22225" cmpd="sng">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99" name="Right Arrow 98"/>
          <p:cNvSpPr/>
          <p:nvPr/>
        </p:nvSpPr>
        <p:spPr>
          <a:xfrm rot="10800000">
            <a:off x="14481644" y="6017170"/>
            <a:ext cx="809199" cy="400818"/>
          </a:xfrm>
          <a:prstGeom prst="rightArrow">
            <a:avLst>
              <a:gd name="adj1" fmla="val 50000"/>
              <a:gd name="adj2" fmla="val 75964"/>
            </a:avLst>
          </a:prstGeom>
          <a:noFill/>
          <a:ln w="22225" cmpd="sng">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a:p>
            <a:pPr algn="ctr"/>
            <a:endParaRPr lang="en-US" sz="1200" dirty="0">
              <a:solidFill>
                <a:schemeClr val="tx1"/>
              </a:solidFill>
            </a:endParaRPr>
          </a:p>
          <a:p>
            <a:pPr algn="ctr"/>
            <a:endParaRPr lang="en-US" sz="1200" dirty="0" smtClean="0">
              <a:solidFill>
                <a:schemeClr val="tx1"/>
              </a:solidFill>
            </a:endParaRPr>
          </a:p>
          <a:p>
            <a:pPr algn="ctr"/>
            <a:endParaRPr lang="en-US" sz="1200" dirty="0" smtClean="0">
              <a:solidFill>
                <a:schemeClr val="tx1"/>
              </a:solidFill>
            </a:endParaRPr>
          </a:p>
        </p:txBody>
      </p:sp>
      <p:sp>
        <p:nvSpPr>
          <p:cNvPr id="100" name="Right Arrow 99"/>
          <p:cNvSpPr/>
          <p:nvPr/>
        </p:nvSpPr>
        <p:spPr>
          <a:xfrm rot="16200000">
            <a:off x="14338363" y="6709968"/>
            <a:ext cx="809199" cy="400818"/>
          </a:xfrm>
          <a:prstGeom prst="rightArrow">
            <a:avLst>
              <a:gd name="adj1" fmla="val 50000"/>
              <a:gd name="adj2" fmla="val 75964"/>
            </a:avLst>
          </a:prstGeom>
          <a:noFill/>
          <a:ln w="2222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1" name="Right Arrow 100"/>
          <p:cNvSpPr/>
          <p:nvPr/>
        </p:nvSpPr>
        <p:spPr>
          <a:xfrm rot="5400000">
            <a:off x="14761415" y="6712144"/>
            <a:ext cx="809199" cy="400818"/>
          </a:xfrm>
          <a:prstGeom prst="rightArrow">
            <a:avLst>
              <a:gd name="adj1" fmla="val 50000"/>
              <a:gd name="adj2" fmla="val 75964"/>
            </a:avLst>
          </a:prstGeom>
          <a:noFill/>
          <a:ln w="22225" cmpd="sng">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2" name="Right Arrow 101"/>
          <p:cNvSpPr/>
          <p:nvPr/>
        </p:nvSpPr>
        <p:spPr>
          <a:xfrm>
            <a:off x="15442005" y="5577247"/>
            <a:ext cx="809199" cy="400818"/>
          </a:xfrm>
          <a:prstGeom prst="rightArrow">
            <a:avLst>
              <a:gd name="adj1" fmla="val 50000"/>
              <a:gd name="adj2" fmla="val 75964"/>
            </a:avLst>
          </a:prstGeom>
          <a:noFill/>
          <a:ln w="222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3" name="Right Arrow 102"/>
          <p:cNvSpPr/>
          <p:nvPr/>
        </p:nvSpPr>
        <p:spPr>
          <a:xfrm rot="10800000">
            <a:off x="15366424" y="6019885"/>
            <a:ext cx="809199" cy="400818"/>
          </a:xfrm>
          <a:prstGeom prst="rightArrow">
            <a:avLst>
              <a:gd name="adj1" fmla="val 50000"/>
              <a:gd name="adj2" fmla="val 75964"/>
            </a:avLst>
          </a:prstGeom>
          <a:noFill/>
          <a:ln w="222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4" name="Right Arrow 103"/>
          <p:cNvSpPr/>
          <p:nvPr/>
        </p:nvSpPr>
        <p:spPr>
          <a:xfrm rot="16200000">
            <a:off x="15223143" y="6712683"/>
            <a:ext cx="809199" cy="400818"/>
          </a:xfrm>
          <a:prstGeom prst="rightArrow">
            <a:avLst>
              <a:gd name="adj1" fmla="val 50000"/>
              <a:gd name="adj2" fmla="val 75964"/>
            </a:avLst>
          </a:prstGeom>
          <a:noFill/>
          <a:ln w="22225" cmpd="sng">
            <a:solidFill>
              <a:schemeClr val="accent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5" name="Right Arrow 104"/>
          <p:cNvSpPr/>
          <p:nvPr/>
        </p:nvSpPr>
        <p:spPr>
          <a:xfrm rot="5400000">
            <a:off x="15646195" y="6714859"/>
            <a:ext cx="809199" cy="400818"/>
          </a:xfrm>
          <a:prstGeom prst="rightArrow">
            <a:avLst>
              <a:gd name="adj1" fmla="val 50000"/>
              <a:gd name="adj2" fmla="val 75964"/>
            </a:avLst>
          </a:prstGeom>
          <a:noFill/>
          <a:ln w="22225"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6" name="Right Arrow 105"/>
          <p:cNvSpPr/>
          <p:nvPr/>
        </p:nvSpPr>
        <p:spPr>
          <a:xfrm>
            <a:off x="16299859" y="5561307"/>
            <a:ext cx="809199" cy="400818"/>
          </a:xfrm>
          <a:prstGeom prst="rightArrow">
            <a:avLst>
              <a:gd name="adj1" fmla="val 50000"/>
              <a:gd name="adj2" fmla="val 75964"/>
            </a:avLst>
          </a:prstGeom>
          <a:noFill/>
          <a:ln w="22225" cmpd="sng">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7" name="Right Arrow 106"/>
          <p:cNvSpPr/>
          <p:nvPr/>
        </p:nvSpPr>
        <p:spPr>
          <a:xfrm rot="10800000">
            <a:off x="16224278" y="6003945"/>
            <a:ext cx="809199" cy="400818"/>
          </a:xfrm>
          <a:prstGeom prst="rightArrow">
            <a:avLst>
              <a:gd name="adj1" fmla="val 50000"/>
              <a:gd name="adj2" fmla="val 75964"/>
            </a:avLst>
          </a:prstGeom>
          <a:noFill/>
          <a:ln w="22225"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8" name="Right Arrow 107"/>
          <p:cNvSpPr/>
          <p:nvPr/>
        </p:nvSpPr>
        <p:spPr>
          <a:xfrm rot="16200000">
            <a:off x="16080997" y="6696743"/>
            <a:ext cx="809199" cy="400818"/>
          </a:xfrm>
          <a:prstGeom prst="rightArrow">
            <a:avLst>
              <a:gd name="adj1" fmla="val 50000"/>
              <a:gd name="adj2" fmla="val 75964"/>
            </a:avLst>
          </a:prstGeom>
          <a:noFill/>
          <a:ln w="22225" cmpd="sng">
            <a:solidFill>
              <a:srgbClr val="63252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09" name="Rectangle 108"/>
          <p:cNvSpPr/>
          <p:nvPr/>
        </p:nvSpPr>
        <p:spPr>
          <a:xfrm>
            <a:off x="9449528" y="3802457"/>
            <a:ext cx="3518709" cy="4255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chemeClr val="tx2">
                    <a:lumMod val="60000"/>
                    <a:lumOff val="40000"/>
                  </a:schemeClr>
                </a:solidFill>
              </a:rPr>
              <a:t>Text  (Font Arial)</a:t>
            </a:r>
          </a:p>
          <a:p>
            <a:endParaRPr lang="en-US" sz="1000" b="1" dirty="0">
              <a:solidFill>
                <a:schemeClr val="tx2">
                  <a:lumMod val="60000"/>
                  <a:lumOff val="40000"/>
                </a:schemeClr>
              </a:solidFill>
            </a:endParaRPr>
          </a:p>
          <a:p>
            <a:r>
              <a:rPr lang="en-US" sz="2200" dirty="0" smtClean="0">
                <a:solidFill>
                  <a:schemeClr val="tx2">
                    <a:lumMod val="75000"/>
                  </a:schemeClr>
                </a:solidFill>
              </a:rPr>
              <a:t>Slide Header/Title with </a:t>
            </a:r>
            <a:r>
              <a:rPr lang="en-US" sz="2200" dirty="0" smtClean="0">
                <a:solidFill>
                  <a:schemeClr val="tx2">
                    <a:lumMod val="60000"/>
                    <a:lumOff val="40000"/>
                  </a:schemeClr>
                </a:solidFill>
              </a:rPr>
              <a:t>Key Word Highlight (22pt)</a:t>
            </a:r>
          </a:p>
          <a:p>
            <a:endParaRPr lang="en-US" sz="2200" dirty="0">
              <a:solidFill>
                <a:schemeClr val="tx2">
                  <a:lumMod val="60000"/>
                  <a:lumOff val="40000"/>
                </a:schemeClr>
              </a:solidFill>
            </a:endParaRPr>
          </a:p>
          <a:p>
            <a:r>
              <a:rPr lang="en-US" sz="1500" dirty="0" err="1" smtClean="0">
                <a:solidFill>
                  <a:schemeClr val="tx1"/>
                </a:solidFill>
              </a:rPr>
              <a:t>Subheaders</a:t>
            </a:r>
            <a:r>
              <a:rPr lang="en-US" sz="1500" dirty="0" smtClean="0">
                <a:solidFill>
                  <a:schemeClr val="tx1"/>
                </a:solidFill>
              </a:rPr>
              <a:t>/Text Callouts are flexible by size and color.</a:t>
            </a:r>
          </a:p>
          <a:p>
            <a:r>
              <a:rPr lang="en-US" sz="1500" b="1" dirty="0" err="1" smtClean="0">
                <a:solidFill>
                  <a:schemeClr val="bg2">
                    <a:lumMod val="50000"/>
                  </a:schemeClr>
                </a:solidFill>
              </a:rPr>
              <a:t>Subheader</a:t>
            </a:r>
            <a:r>
              <a:rPr lang="en-US" sz="1500" b="1" dirty="0" smtClean="0">
                <a:solidFill>
                  <a:schemeClr val="bg2">
                    <a:lumMod val="50000"/>
                  </a:schemeClr>
                </a:solidFill>
              </a:rPr>
              <a:t> Gold</a:t>
            </a:r>
          </a:p>
          <a:p>
            <a:r>
              <a:rPr lang="en-US" sz="1500" b="1" dirty="0" err="1" smtClean="0">
                <a:solidFill>
                  <a:schemeClr val="tx2">
                    <a:lumMod val="60000"/>
                    <a:lumOff val="40000"/>
                  </a:schemeClr>
                </a:solidFill>
              </a:rPr>
              <a:t>Subheader</a:t>
            </a:r>
            <a:r>
              <a:rPr lang="en-US" sz="1500" b="1" dirty="0" smtClean="0">
                <a:solidFill>
                  <a:schemeClr val="tx2">
                    <a:lumMod val="60000"/>
                    <a:lumOff val="40000"/>
                  </a:schemeClr>
                </a:solidFill>
              </a:rPr>
              <a:t> Azul</a:t>
            </a:r>
          </a:p>
          <a:p>
            <a:r>
              <a:rPr lang="en-US" sz="1500" b="1" dirty="0" err="1" smtClean="0">
                <a:solidFill>
                  <a:schemeClr val="accent1">
                    <a:lumMod val="75000"/>
                  </a:schemeClr>
                </a:solidFill>
              </a:rPr>
              <a:t>Subheader</a:t>
            </a:r>
            <a:r>
              <a:rPr lang="en-US" sz="1500" b="1" dirty="0" smtClean="0">
                <a:solidFill>
                  <a:schemeClr val="accent1">
                    <a:lumMod val="75000"/>
                  </a:schemeClr>
                </a:solidFill>
              </a:rPr>
              <a:t> Slate</a:t>
            </a:r>
          </a:p>
          <a:p>
            <a:r>
              <a:rPr lang="en-US" sz="1500" b="1" dirty="0" err="1" smtClean="0">
                <a:solidFill>
                  <a:schemeClr val="accent2">
                    <a:lumMod val="75000"/>
                  </a:schemeClr>
                </a:solidFill>
              </a:rPr>
              <a:t>Subheader</a:t>
            </a:r>
            <a:r>
              <a:rPr lang="en-US" sz="1500" b="1" dirty="0" smtClean="0">
                <a:solidFill>
                  <a:schemeClr val="accent2">
                    <a:lumMod val="75000"/>
                  </a:schemeClr>
                </a:solidFill>
              </a:rPr>
              <a:t> Rose</a:t>
            </a:r>
          </a:p>
          <a:p>
            <a:endParaRPr lang="en-US" sz="1600" b="1" dirty="0">
              <a:solidFill>
                <a:schemeClr val="accent2">
                  <a:lumMod val="75000"/>
                </a:schemeClr>
              </a:solidFill>
            </a:endParaRPr>
          </a:p>
          <a:p>
            <a:r>
              <a:rPr lang="en-US" sz="1200" dirty="0" smtClean="0">
                <a:solidFill>
                  <a:schemeClr val="tx1"/>
                </a:solidFill>
              </a:rPr>
              <a:t>Body Text is a flexible by size but should be smaller than the </a:t>
            </a:r>
            <a:r>
              <a:rPr lang="en-US" sz="1200" dirty="0" err="1" smtClean="0">
                <a:solidFill>
                  <a:schemeClr val="tx1"/>
                </a:solidFill>
              </a:rPr>
              <a:t>subheader</a:t>
            </a:r>
            <a:r>
              <a:rPr lang="en-US" sz="1200" dirty="0" smtClean="0">
                <a:solidFill>
                  <a:schemeClr val="tx1"/>
                </a:solidFill>
              </a:rPr>
              <a:t>.</a:t>
            </a:r>
          </a:p>
          <a:p>
            <a:r>
              <a:rPr lang="en-US" sz="1200" dirty="0" smtClean="0">
                <a:solidFill>
                  <a:schemeClr val="tx1"/>
                </a:solidFill>
              </a:rPr>
              <a:t>Body Text Black</a:t>
            </a:r>
          </a:p>
          <a:p>
            <a:r>
              <a:rPr lang="en-US" sz="1200" dirty="0" smtClean="0">
                <a:solidFill>
                  <a:schemeClr val="tx1">
                    <a:lumMod val="65000"/>
                    <a:lumOff val="35000"/>
                  </a:schemeClr>
                </a:solidFill>
              </a:rPr>
              <a:t>Body Text Charcoal</a:t>
            </a:r>
          </a:p>
          <a:p>
            <a:endParaRPr lang="en-US" sz="1400" dirty="0">
              <a:solidFill>
                <a:schemeClr val="tx1">
                  <a:lumMod val="65000"/>
                  <a:lumOff val="35000"/>
                </a:schemeClr>
              </a:solidFill>
            </a:endParaRPr>
          </a:p>
          <a:p>
            <a:r>
              <a:rPr lang="en-US" sz="800" i="1" dirty="0" smtClean="0">
                <a:solidFill>
                  <a:schemeClr val="tx1">
                    <a:lumMod val="65000"/>
                    <a:lumOff val="35000"/>
                  </a:schemeClr>
                </a:solidFill>
              </a:rPr>
              <a:t>Source Text’s size is 8pt with a Light Charcoal color and italicized.</a:t>
            </a:r>
          </a:p>
          <a:p>
            <a:endParaRPr lang="en-US" sz="1600" b="1" dirty="0">
              <a:solidFill>
                <a:schemeClr val="accent2">
                  <a:lumMod val="75000"/>
                </a:schemeClr>
              </a:solidFill>
            </a:endParaRPr>
          </a:p>
          <a:p>
            <a:endParaRPr lang="en-US" sz="1000" b="1" dirty="0">
              <a:solidFill>
                <a:schemeClr val="accent2">
                  <a:lumMod val="75000"/>
                </a:schemeClr>
              </a:solidFill>
            </a:endParaRPr>
          </a:p>
        </p:txBody>
      </p:sp>
      <p:sp>
        <p:nvSpPr>
          <p:cNvPr id="110" name="Rectangle 109"/>
          <p:cNvSpPr/>
          <p:nvPr/>
        </p:nvSpPr>
        <p:spPr>
          <a:xfrm>
            <a:off x="18021961" y="586926"/>
            <a:ext cx="3259069" cy="3928452"/>
          </a:xfrm>
          <a:prstGeom prst="rect">
            <a:avLst/>
          </a:prstGeom>
          <a:solidFill>
            <a:schemeClr val="bg1"/>
          </a:solidFill>
          <a:ln w="22225">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00" b="1" dirty="0" smtClean="0">
                <a:solidFill>
                  <a:srgbClr val="4696E1"/>
                </a:solidFill>
              </a:rPr>
              <a:t>Lines</a:t>
            </a:r>
          </a:p>
        </p:txBody>
      </p:sp>
      <p:cxnSp>
        <p:nvCxnSpPr>
          <p:cNvPr id="111" name="Straight Connector 110"/>
          <p:cNvCxnSpPr/>
          <p:nvPr/>
        </p:nvCxnSpPr>
        <p:spPr>
          <a:xfrm>
            <a:off x="18183412" y="1001325"/>
            <a:ext cx="903844"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8183412" y="1117767"/>
            <a:ext cx="903844"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8183412" y="1234402"/>
            <a:ext cx="90384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8183412" y="1358958"/>
            <a:ext cx="903844" cy="0"/>
          </a:xfrm>
          <a:prstGeom prst="line">
            <a:avLst/>
          </a:prstGeom>
          <a:ln>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8183412" y="1471891"/>
            <a:ext cx="903844"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8183412" y="1577500"/>
            <a:ext cx="90384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183412" y="1693942"/>
            <a:ext cx="903844" cy="0"/>
          </a:xfrm>
          <a:prstGeom prst="line">
            <a:avLst/>
          </a:prstGeom>
          <a:ln>
            <a:solidFill>
              <a:schemeClr val="accent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8183412" y="1810577"/>
            <a:ext cx="903844"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18183412" y="1935133"/>
            <a:ext cx="903844" cy="0"/>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18183412" y="2048066"/>
            <a:ext cx="903844" cy="0"/>
          </a:xfrm>
          <a:prstGeom prst="line">
            <a:avLst/>
          </a:prstGeom>
          <a:ln>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8183412" y="2184161"/>
            <a:ext cx="903844" cy="0"/>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8183412" y="2300603"/>
            <a:ext cx="903844"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9182513" y="1008741"/>
            <a:ext cx="903844" cy="0"/>
          </a:xfrm>
          <a:prstGeom prst="line">
            <a:avLst/>
          </a:prstGeom>
          <a:ln>
            <a:solidFill>
              <a:schemeClr val="bg1">
                <a:lumMod val="8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19182513" y="1125183"/>
            <a:ext cx="903844" cy="0"/>
          </a:xfrm>
          <a:prstGeom prst="line">
            <a:avLst/>
          </a:prstGeom>
          <a:ln>
            <a:solidFill>
              <a:schemeClr val="tx1">
                <a:lumMod val="65000"/>
                <a:lumOff val="3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9182513" y="1241818"/>
            <a:ext cx="903844"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19182513" y="1366374"/>
            <a:ext cx="903844" cy="0"/>
          </a:xfrm>
          <a:prstGeom prst="line">
            <a:avLst/>
          </a:prstGeom>
          <a:ln>
            <a:solidFill>
              <a:schemeClr val="tx2">
                <a:lumMod val="20000"/>
                <a:lumOff val="8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19182513" y="1479307"/>
            <a:ext cx="903844" cy="0"/>
          </a:xfrm>
          <a:prstGeom prst="line">
            <a:avLst/>
          </a:prstGeom>
          <a:ln>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19182513" y="1584916"/>
            <a:ext cx="903844" cy="0"/>
          </a:xfrm>
          <a:prstGeom prst="line">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19182513" y="1701358"/>
            <a:ext cx="903844" cy="0"/>
          </a:xfrm>
          <a:prstGeom prst="line">
            <a:avLst/>
          </a:prstGeom>
          <a:ln>
            <a:solidFill>
              <a:schemeClr val="accent1">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19182513" y="1817993"/>
            <a:ext cx="903844" cy="0"/>
          </a:xfrm>
          <a:prstGeom prst="line">
            <a:avLst/>
          </a:prstGeom>
          <a:ln>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19182513" y="1942549"/>
            <a:ext cx="903844" cy="0"/>
          </a:xfrm>
          <a:prstGeom prst="line">
            <a:avLst/>
          </a:prstGeom>
          <a:ln>
            <a:solidFill>
              <a:schemeClr val="accent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a:off x="19182513" y="2055482"/>
            <a:ext cx="903844" cy="0"/>
          </a:xfrm>
          <a:prstGeom prst="line">
            <a:avLst/>
          </a:prstGeom>
          <a:ln>
            <a:solidFill>
              <a:schemeClr val="accent2">
                <a:lumMod val="40000"/>
                <a:lumOff val="6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9182513" y="2191577"/>
            <a:ext cx="903844" cy="0"/>
          </a:xfrm>
          <a:prstGeom prst="line">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9182513" y="2308019"/>
            <a:ext cx="903844" cy="0"/>
          </a:xfrm>
          <a:prstGeom prst="line">
            <a:avLst/>
          </a:prstGeom>
          <a:ln>
            <a:solidFill>
              <a:schemeClr val="accent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20137818" y="1008860"/>
            <a:ext cx="903844" cy="0"/>
          </a:xfrm>
          <a:prstGeom prst="line">
            <a:avLst/>
          </a:prstGeom>
          <a:ln>
            <a:solidFill>
              <a:schemeClr val="bg1">
                <a:lumMod val="8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20137818" y="1125302"/>
            <a:ext cx="903844" cy="0"/>
          </a:xfrm>
          <a:prstGeom prst="line">
            <a:avLst/>
          </a:prstGeom>
          <a:ln>
            <a:solidFill>
              <a:schemeClr val="tx1">
                <a:lumMod val="65000"/>
                <a:lumOff val="3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20137818" y="1241937"/>
            <a:ext cx="903844" cy="0"/>
          </a:xfrm>
          <a:prstGeom prst="line">
            <a:avLst/>
          </a:prstGeom>
          <a:ln>
            <a:solidFill>
              <a:schemeClr val="tx1"/>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20137818" y="1366493"/>
            <a:ext cx="903844" cy="0"/>
          </a:xfrm>
          <a:prstGeom prst="line">
            <a:avLst/>
          </a:prstGeom>
          <a:ln>
            <a:solidFill>
              <a:schemeClr val="tx2">
                <a:lumMod val="20000"/>
                <a:lumOff val="8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0137818" y="1479426"/>
            <a:ext cx="903844" cy="0"/>
          </a:xfrm>
          <a:prstGeom prst="line">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20137818" y="1585035"/>
            <a:ext cx="903844" cy="0"/>
          </a:xfrm>
          <a:prstGeom prst="line">
            <a:avLst/>
          </a:prstGeom>
          <a:ln>
            <a:solidFill>
              <a:schemeClr val="tx2"/>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20137818" y="1701477"/>
            <a:ext cx="903844" cy="0"/>
          </a:xfrm>
          <a:prstGeom prst="line">
            <a:avLst/>
          </a:prstGeom>
          <a:ln>
            <a:solidFill>
              <a:schemeClr val="accent1">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0137818" y="1818112"/>
            <a:ext cx="903844" cy="0"/>
          </a:xfrm>
          <a:prstGeom prst="line">
            <a:avLst/>
          </a:prstGeom>
          <a:ln>
            <a:solidFill>
              <a:schemeClr val="accent1">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137818" y="1942668"/>
            <a:ext cx="903844" cy="0"/>
          </a:xfrm>
          <a:prstGeom prst="line">
            <a:avLst/>
          </a:prstGeom>
          <a:ln>
            <a:solidFill>
              <a:schemeClr val="accent1">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0137818" y="2055601"/>
            <a:ext cx="903844" cy="0"/>
          </a:xfrm>
          <a:prstGeom prst="line">
            <a:avLst/>
          </a:prstGeom>
          <a:ln>
            <a:solidFill>
              <a:schemeClr val="accent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137818" y="2191696"/>
            <a:ext cx="903844" cy="0"/>
          </a:xfrm>
          <a:prstGeom prst="line">
            <a:avLst/>
          </a:prstGeom>
          <a:ln>
            <a:solidFill>
              <a:schemeClr val="accent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20137818" y="2308138"/>
            <a:ext cx="903844" cy="0"/>
          </a:xfrm>
          <a:prstGeom prst="line">
            <a:avLst/>
          </a:prstGeom>
          <a:ln>
            <a:solidFill>
              <a:schemeClr val="accent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18183412" y="2402846"/>
            <a:ext cx="903844"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8183412" y="2538941"/>
            <a:ext cx="903844" cy="0"/>
          </a:xfrm>
          <a:prstGeom prst="line">
            <a:avLst/>
          </a:prstGeom>
          <a:ln>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8183412" y="2655383"/>
            <a:ext cx="903844" cy="0"/>
          </a:xfrm>
          <a:prstGeom prst="line">
            <a:avLst/>
          </a:prstGeom>
          <a:ln>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19182513" y="2410262"/>
            <a:ext cx="903844" cy="0"/>
          </a:xfrm>
          <a:prstGeom prst="line">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19182513" y="2546357"/>
            <a:ext cx="903844" cy="0"/>
          </a:xfrm>
          <a:prstGeom prst="line">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182513" y="2662799"/>
            <a:ext cx="903844" cy="0"/>
          </a:xfrm>
          <a:prstGeom prst="line">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0137818" y="2410381"/>
            <a:ext cx="903844" cy="0"/>
          </a:xfrm>
          <a:prstGeom prst="line">
            <a:avLst/>
          </a:prstGeom>
          <a:ln>
            <a:solidFill>
              <a:schemeClr val="bg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20137818" y="2546476"/>
            <a:ext cx="903844" cy="0"/>
          </a:xfrm>
          <a:prstGeom prst="line">
            <a:avLst/>
          </a:prstGeom>
          <a:ln>
            <a:solidFill>
              <a:schemeClr val="bg2">
                <a:lumMod val="5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0137818" y="2662918"/>
            <a:ext cx="903844" cy="0"/>
          </a:xfrm>
          <a:prstGeom prst="line">
            <a:avLst/>
          </a:prstGeom>
          <a:ln>
            <a:solidFill>
              <a:schemeClr val="bg2">
                <a:lumMod val="2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6" name="Elbow Connector 155"/>
          <p:cNvCxnSpPr/>
          <p:nvPr/>
        </p:nvCxnSpPr>
        <p:spPr>
          <a:xfrm rot="16200000" flipH="1">
            <a:off x="18183412" y="2837948"/>
            <a:ext cx="293175" cy="293175"/>
          </a:xfrm>
          <a:prstGeom prst="bentConnector3">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Elbow Connector 156"/>
          <p:cNvCxnSpPr/>
          <p:nvPr/>
        </p:nvCxnSpPr>
        <p:spPr>
          <a:xfrm rot="16200000" flipH="1">
            <a:off x="18351987" y="3053320"/>
            <a:ext cx="293175" cy="293175"/>
          </a:xfrm>
          <a:prstGeom prst="bentConnector3">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Elbow Connector 157"/>
          <p:cNvCxnSpPr/>
          <p:nvPr/>
        </p:nvCxnSpPr>
        <p:spPr>
          <a:xfrm rot="16200000" flipH="1">
            <a:off x="18498574" y="3238199"/>
            <a:ext cx="293175" cy="293175"/>
          </a:xfrm>
          <a:prstGeom prst="bentConnector3">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Elbow Connector 158"/>
          <p:cNvCxnSpPr/>
          <p:nvPr/>
        </p:nvCxnSpPr>
        <p:spPr>
          <a:xfrm rot="16200000" flipH="1">
            <a:off x="18638042" y="2836841"/>
            <a:ext cx="293175" cy="293175"/>
          </a:xfrm>
          <a:prstGeom prst="bentConnector3">
            <a:avLst/>
          </a:prstGeom>
          <a:ln>
            <a:solidFill>
              <a:schemeClr val="bg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0" name="Elbow Connector 159"/>
          <p:cNvCxnSpPr/>
          <p:nvPr/>
        </p:nvCxnSpPr>
        <p:spPr>
          <a:xfrm rot="16200000" flipH="1">
            <a:off x="18806617" y="3052213"/>
            <a:ext cx="293175" cy="293175"/>
          </a:xfrm>
          <a:prstGeom prst="bentConnector3">
            <a:avLst/>
          </a:prstGeom>
          <a:ln>
            <a:solidFill>
              <a:schemeClr val="bg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1" name="Elbow Connector 160"/>
          <p:cNvCxnSpPr/>
          <p:nvPr/>
        </p:nvCxnSpPr>
        <p:spPr>
          <a:xfrm rot="16200000" flipH="1">
            <a:off x="18953204" y="3237092"/>
            <a:ext cx="293175" cy="293175"/>
          </a:xfrm>
          <a:prstGeom prst="bentConnector3">
            <a:avLst/>
          </a:prstGeom>
          <a:ln>
            <a:solidFill>
              <a:schemeClr val="bg2">
                <a:lumMod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p:nvPr/>
        </p:nvCxnSpPr>
        <p:spPr>
          <a:xfrm rot="16200000" flipH="1">
            <a:off x="19146386" y="2858670"/>
            <a:ext cx="293175" cy="293175"/>
          </a:xfrm>
          <a:prstGeom prst="bentConnector3">
            <a:avLst/>
          </a:prstGeom>
          <a:ln>
            <a:solidFill>
              <a:schemeClr val="tx2">
                <a:lumMod val="40000"/>
                <a:lumOff val="6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3" name="Elbow Connector 162"/>
          <p:cNvCxnSpPr/>
          <p:nvPr/>
        </p:nvCxnSpPr>
        <p:spPr>
          <a:xfrm rot="16200000" flipH="1">
            <a:off x="19314961" y="3074042"/>
            <a:ext cx="293175" cy="293175"/>
          </a:xfrm>
          <a:prstGeom prst="bentConnector3">
            <a:avLst/>
          </a:prstGeom>
          <a:ln>
            <a:solidFill>
              <a:schemeClr val="tx2">
                <a:lumMod val="60000"/>
                <a:lumOff val="40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9461548" y="3258921"/>
            <a:ext cx="293175" cy="293175"/>
          </a:xfrm>
          <a:prstGeom prst="bentConnector3">
            <a:avLst/>
          </a:prstGeom>
          <a:ln>
            <a:solidFill>
              <a:schemeClr val="tx2">
                <a:lumMod val="75000"/>
              </a:schemeClr>
            </a:solidFill>
            <a:headEnd type="triangle" w="med" len="med"/>
            <a:tailEnd type="none"/>
          </a:ln>
          <a:effectLst/>
        </p:spPr>
        <p:style>
          <a:lnRef idx="2">
            <a:schemeClr val="accent1"/>
          </a:lnRef>
          <a:fillRef idx="0">
            <a:schemeClr val="accent1"/>
          </a:fillRef>
          <a:effectRef idx="1">
            <a:schemeClr val="accent1"/>
          </a:effectRef>
          <a:fontRef idx="minor">
            <a:schemeClr val="tx1"/>
          </a:fontRef>
        </p:style>
      </p:cxnSp>
      <p:sp>
        <p:nvSpPr>
          <p:cNvPr id="165" name="Right Brace 164"/>
          <p:cNvSpPr/>
          <p:nvPr/>
        </p:nvSpPr>
        <p:spPr>
          <a:xfrm>
            <a:off x="18225888" y="3666623"/>
            <a:ext cx="145868" cy="483275"/>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Right Brace 165"/>
          <p:cNvSpPr/>
          <p:nvPr/>
        </p:nvSpPr>
        <p:spPr>
          <a:xfrm rot="10800000">
            <a:off x="18480759" y="3686105"/>
            <a:ext cx="146304" cy="484631"/>
          </a:xfrm>
          <a:prstGeom prst="rightBrace">
            <a:avLst>
              <a:gd name="adj1" fmla="val 51375"/>
              <a:gd name="adj2" fmla="val 50000"/>
            </a:avLst>
          </a:prstGeom>
          <a:ln w="2222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Right Brace 166"/>
          <p:cNvSpPr/>
          <p:nvPr/>
        </p:nvSpPr>
        <p:spPr>
          <a:xfrm rot="16200000">
            <a:off x="18983767" y="3516941"/>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Right Brace 167"/>
          <p:cNvSpPr/>
          <p:nvPr/>
        </p:nvSpPr>
        <p:spPr>
          <a:xfrm rot="5400000">
            <a:off x="18983767" y="3768915"/>
            <a:ext cx="146304" cy="484631"/>
          </a:xfrm>
          <a:prstGeom prst="rightBrace">
            <a:avLst>
              <a:gd name="adj1" fmla="val 51375"/>
              <a:gd name="adj2" fmla="val 50000"/>
            </a:avLst>
          </a:prstGeom>
          <a:ln w="2222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Left Bracket 168"/>
          <p:cNvSpPr/>
          <p:nvPr/>
        </p:nvSpPr>
        <p:spPr>
          <a:xfrm>
            <a:off x="19481678" y="3719073"/>
            <a:ext cx="64770"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Left Bracket 169"/>
          <p:cNvSpPr/>
          <p:nvPr/>
        </p:nvSpPr>
        <p:spPr>
          <a:xfrm rot="5400000">
            <a:off x="19984665" y="3794280"/>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Left Bracket 170"/>
          <p:cNvSpPr/>
          <p:nvPr/>
        </p:nvSpPr>
        <p:spPr>
          <a:xfrm rot="10800000">
            <a:off x="19608136" y="3719072"/>
            <a:ext cx="64008" cy="484631"/>
          </a:xfrm>
          <a:prstGeom prst="leftBracket">
            <a:avLst/>
          </a:prstGeom>
          <a:ln w="2222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Left Bracket 171"/>
          <p:cNvSpPr/>
          <p:nvPr/>
        </p:nvSpPr>
        <p:spPr>
          <a:xfrm rot="16200000">
            <a:off x="19992658" y="3622097"/>
            <a:ext cx="64008" cy="484631"/>
          </a:xfrm>
          <a:prstGeom prst="leftBracket">
            <a:avLst/>
          </a:prstGeom>
          <a:ln w="222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TextBox 172"/>
          <p:cNvSpPr txBox="1"/>
          <p:nvPr/>
        </p:nvSpPr>
        <p:spPr>
          <a:xfrm>
            <a:off x="-2911405" y="-7902"/>
            <a:ext cx="2708205" cy="2862322"/>
          </a:xfrm>
          <a:prstGeom prst="rect">
            <a:avLst/>
          </a:prstGeom>
          <a:solidFill>
            <a:schemeClr val="bg1"/>
          </a:solidFill>
          <a:ln w="76200" cmpd="sng">
            <a:noFill/>
          </a:ln>
        </p:spPr>
        <p:txBody>
          <a:bodyPr wrap="square" rtlCol="0">
            <a:spAutoFit/>
          </a:bodyPr>
          <a:lstStyle/>
          <a:p>
            <a:r>
              <a:rPr lang="en-US" sz="1000" b="1" dirty="0" smtClean="0">
                <a:solidFill>
                  <a:schemeClr val="tx2">
                    <a:lumMod val="60000"/>
                    <a:lumOff val="40000"/>
                  </a:schemeClr>
                </a:solidFill>
              </a:rPr>
              <a:t>DIRECTIONS:</a:t>
            </a:r>
          </a:p>
          <a:p>
            <a:r>
              <a:rPr lang="en-US" sz="1000" dirty="0" smtClean="0">
                <a:solidFill>
                  <a:schemeClr val="tx1">
                    <a:lumMod val="75000"/>
                    <a:lumOff val="25000"/>
                  </a:schemeClr>
                </a:solidFill>
              </a:rPr>
              <a:t>Please adjust the title, subtitle, presenter names, and transparent white rectangle, as needed.</a:t>
            </a:r>
          </a:p>
          <a:p>
            <a:endParaRPr lang="en-US" sz="1000" dirty="0">
              <a:solidFill>
                <a:schemeClr val="tx1">
                  <a:lumMod val="75000"/>
                  <a:lumOff val="25000"/>
                </a:schemeClr>
              </a:solidFill>
            </a:endParaRPr>
          </a:p>
          <a:p>
            <a:r>
              <a:rPr lang="en-US" sz="1000" b="1" dirty="0" smtClean="0">
                <a:solidFill>
                  <a:srgbClr val="4696E1"/>
                </a:solidFill>
              </a:rPr>
              <a:t>REVISION INDICATORS:</a:t>
            </a:r>
          </a:p>
          <a:p>
            <a:r>
              <a:rPr lang="en-US" sz="1000" dirty="0" smtClean="0">
                <a:solidFill>
                  <a:schemeClr val="tx1">
                    <a:lumMod val="75000"/>
                    <a:lumOff val="25000"/>
                  </a:schemeClr>
                </a:solidFill>
              </a:rPr>
              <a:t>Please </a:t>
            </a:r>
            <a:r>
              <a:rPr lang="en-US" sz="1000" dirty="0" smtClean="0">
                <a:solidFill>
                  <a:schemeClr val="accent2"/>
                </a:solidFill>
              </a:rPr>
              <a:t>copy and paste the shape below to call out any items on the slide to revise or make comments</a:t>
            </a:r>
            <a:r>
              <a:rPr lang="en-US" sz="1000" dirty="0" smtClean="0">
                <a:solidFill>
                  <a:schemeClr val="tx1">
                    <a:lumMod val="75000"/>
                    <a:lumOff val="25000"/>
                  </a:schemeClr>
                </a:solidFill>
              </a:rPr>
              <a:t>. You can adjust the triangle point  by clicking on the yellow diamond.</a:t>
            </a: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a:p>
            <a:endParaRPr lang="en-US" sz="1000" dirty="0">
              <a:solidFill>
                <a:schemeClr val="tx2"/>
              </a:solidFill>
            </a:endParaRPr>
          </a:p>
          <a:p>
            <a:endParaRPr lang="en-US" sz="1000" dirty="0" smtClean="0">
              <a:solidFill>
                <a:schemeClr val="tx2"/>
              </a:solidFill>
            </a:endParaRPr>
          </a:p>
        </p:txBody>
      </p:sp>
      <p:sp>
        <p:nvSpPr>
          <p:cNvPr id="174" name="Rectangular Callout 173"/>
          <p:cNvSpPr/>
          <p:nvPr/>
        </p:nvSpPr>
        <p:spPr>
          <a:xfrm>
            <a:off x="-2632165" y="1743865"/>
            <a:ext cx="1189445" cy="618198"/>
          </a:xfrm>
          <a:prstGeom prst="wedgeRectCallout">
            <a:avLst>
              <a:gd name="adj1" fmla="val -3070"/>
              <a:gd name="adj2" fmla="val 91614"/>
            </a:avLst>
          </a:prstGeom>
          <a:solidFill>
            <a:srgbClr val="EFE09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smtClean="0">
                <a:solidFill>
                  <a:schemeClr val="tx1"/>
                </a:solidFill>
              </a:rPr>
              <a:t>Type text here</a:t>
            </a:r>
          </a:p>
        </p:txBody>
      </p:sp>
      <p:sp>
        <p:nvSpPr>
          <p:cNvPr id="7" name="TextBox 6"/>
          <p:cNvSpPr txBox="1"/>
          <p:nvPr/>
        </p:nvSpPr>
        <p:spPr>
          <a:xfrm>
            <a:off x="1610436" y="1855742"/>
            <a:ext cx="6086901" cy="400110"/>
          </a:xfrm>
          <a:prstGeom prst="rect">
            <a:avLst/>
          </a:prstGeom>
          <a:solidFill>
            <a:schemeClr val="bg2"/>
          </a:solidFill>
        </p:spPr>
        <p:txBody>
          <a:bodyPr wrap="square" rtlCol="0">
            <a:spAutoFit/>
          </a:bodyPr>
          <a:lstStyle/>
          <a:p>
            <a:r>
              <a:rPr lang="en-US" sz="2000" dirty="0"/>
              <a:t>Overcrowded prisons and jails</a:t>
            </a:r>
          </a:p>
        </p:txBody>
      </p:sp>
      <p:sp>
        <p:nvSpPr>
          <p:cNvPr id="175" name="TextBox 174"/>
          <p:cNvSpPr txBox="1"/>
          <p:nvPr/>
        </p:nvSpPr>
        <p:spPr>
          <a:xfrm>
            <a:off x="1610436" y="3026996"/>
            <a:ext cx="6086901" cy="400110"/>
          </a:xfrm>
          <a:prstGeom prst="rect">
            <a:avLst/>
          </a:prstGeom>
          <a:solidFill>
            <a:schemeClr val="bg2"/>
          </a:solidFill>
        </p:spPr>
        <p:txBody>
          <a:bodyPr wrap="square" rtlCol="0">
            <a:spAutoFit/>
          </a:bodyPr>
          <a:lstStyle/>
          <a:p>
            <a:r>
              <a:rPr lang="en-US" sz="2000" dirty="0" smtClean="0"/>
              <a:t>Costly </a:t>
            </a:r>
            <a:r>
              <a:rPr lang="en-US" sz="2000" dirty="0"/>
              <a:t>status quo</a:t>
            </a:r>
          </a:p>
        </p:txBody>
      </p:sp>
      <p:sp>
        <p:nvSpPr>
          <p:cNvPr id="176" name="TextBox 175"/>
          <p:cNvSpPr txBox="1"/>
          <p:nvPr/>
        </p:nvSpPr>
        <p:spPr>
          <a:xfrm>
            <a:off x="1610436" y="4198249"/>
            <a:ext cx="6086901" cy="400110"/>
          </a:xfrm>
          <a:prstGeom prst="rect">
            <a:avLst/>
          </a:prstGeom>
          <a:solidFill>
            <a:schemeClr val="bg2"/>
          </a:solidFill>
        </p:spPr>
        <p:txBody>
          <a:bodyPr wrap="square" rtlCol="0">
            <a:spAutoFit/>
          </a:bodyPr>
          <a:lstStyle/>
          <a:p>
            <a:r>
              <a:rPr lang="en-US" sz="2000" dirty="0" smtClean="0"/>
              <a:t>Sentencing </a:t>
            </a:r>
            <a:r>
              <a:rPr lang="en-US" sz="2000" dirty="0"/>
              <a:t>of low-level felons to prison</a:t>
            </a:r>
          </a:p>
        </p:txBody>
      </p:sp>
      <p:sp>
        <p:nvSpPr>
          <p:cNvPr id="8" name="Rounded Rectangle 7"/>
          <p:cNvSpPr/>
          <p:nvPr/>
        </p:nvSpPr>
        <p:spPr>
          <a:xfrm>
            <a:off x="1132764" y="1784469"/>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Rounded Rectangle 176"/>
          <p:cNvSpPr/>
          <p:nvPr/>
        </p:nvSpPr>
        <p:spPr>
          <a:xfrm>
            <a:off x="1132764" y="4068011"/>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Rounded Rectangle 177"/>
          <p:cNvSpPr/>
          <p:nvPr/>
        </p:nvSpPr>
        <p:spPr>
          <a:xfrm>
            <a:off x="1132764" y="2926240"/>
            <a:ext cx="477672" cy="660586"/>
          </a:xfrm>
          <a:prstGeom prst="roundRect">
            <a:avLst/>
          </a:prstGeom>
          <a:solidFill>
            <a:schemeClr val="bg2">
              <a:lumMod val="90000"/>
            </a:schemeClr>
          </a:solidFill>
          <a:ln w="22225">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7030733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2225">
          <a:solidFill>
            <a:schemeClr val="bg1">
              <a:lumMod val="75000"/>
            </a:schemeClr>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B2ED57DFC55F42BB00BB5B4AB0CA42" ma:contentTypeVersion="3" ma:contentTypeDescription="Create a new document." ma:contentTypeScope="" ma:versionID="e6ae07567a325d5b840d1ea135b70e9b">
  <xsd:schema xmlns:xsd="http://www.w3.org/2001/XMLSchema" xmlns:xs="http://www.w3.org/2001/XMLSchema" xmlns:p="http://schemas.microsoft.com/office/2006/metadata/properties" xmlns:ns2="http://schemas.microsoft.com/sharepoint/v4" xmlns:ns3="16de58f0-8742-410d-b579-165f1627d21d" targetNamespace="http://schemas.microsoft.com/office/2006/metadata/properties" ma:root="true" ma:fieldsID="ec41ebc4ede6e2456d8d9a1b6339c5cd" ns2:_="" ns3:_="">
    <xsd:import namespace="http://schemas.microsoft.com/sharepoint/v4"/>
    <xsd:import namespace="16de58f0-8742-410d-b579-165f1627d21d"/>
    <xsd:element name="properties">
      <xsd:complexType>
        <xsd:sequence>
          <xsd:element name="documentManagement">
            <xsd:complexType>
              <xsd:all>
                <xsd:element ref="ns2:IconOverla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e58f0-8742-410d-b579-165f1627d21d"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B0CB95-AD74-422B-9193-83DB0771DA2C}"/>
</file>

<file path=customXml/itemProps2.xml><?xml version="1.0" encoding="utf-8"?>
<ds:datastoreItem xmlns:ds="http://schemas.openxmlformats.org/officeDocument/2006/customXml" ds:itemID="{4ECC3B25-39C8-4921-BE2C-FDFAC6763876}"/>
</file>

<file path=customXml/itemProps3.xml><?xml version="1.0" encoding="utf-8"?>
<ds:datastoreItem xmlns:ds="http://schemas.openxmlformats.org/officeDocument/2006/customXml" ds:itemID="{79EEA497-7F92-4B88-8E1F-D28ABE473684}"/>
</file>

<file path=docProps/app.xml><?xml version="1.0" encoding="utf-8"?>
<Properties xmlns="http://schemas.openxmlformats.org/officeDocument/2006/extended-properties" xmlns:vt="http://schemas.openxmlformats.org/officeDocument/2006/docPropsVTypes">
  <TotalTime>4292</TotalTime>
  <Words>9525</Words>
  <Application>Microsoft Office PowerPoint</Application>
  <PresentationFormat>On-screen Show (4:3)</PresentationFormat>
  <Paragraphs>1725</Paragraphs>
  <Slides>44</Slides>
  <Notes>14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Justice Reinvestment in Arkansas</vt:lpstr>
      <vt:lpstr>Council of State Governments Justice Center</vt:lpstr>
      <vt:lpstr>What is Justice Reinvestment?</vt:lpstr>
      <vt:lpstr>Overview</vt:lpstr>
      <vt:lpstr>Stakeholder input informs the data analysis presented today </vt:lpstr>
      <vt:lpstr>CSG Justice Center staff are pursuing regional perspectives in stakeholder engagement, reflecting the state’s size and diversity  </vt:lpstr>
      <vt:lpstr>Update on criminal justice system stakeholder engagement since February 2016 Task Force presentation</vt:lpstr>
      <vt:lpstr>Arkansas’s criminal justice agencies have been excellent in providing data</vt:lpstr>
      <vt:lpstr>Recap of Key Findings to Date</vt:lpstr>
      <vt:lpstr>Overview</vt:lpstr>
      <vt:lpstr>Section Preview</vt:lpstr>
      <vt:lpstr>Prior discussions highlighted issue of prison vs. probation for lower-level offenses</vt:lpstr>
      <vt:lpstr>Sentences to both prison and probation are driven primarily by property and drug offenses</vt:lpstr>
      <vt:lpstr>Understanding what a recidivism rate means…</vt:lpstr>
      <vt:lpstr>Overall, people placed on probation instead of released from prison are re-arrested at roughly 18-21 percent lower rates within three years</vt:lpstr>
      <vt:lpstr>Comparing apples to apples, probation yields as good or better recidivism rates as prison</vt:lpstr>
      <vt:lpstr>Overview</vt:lpstr>
      <vt:lpstr>Section Preview</vt:lpstr>
      <vt:lpstr>Admissions to prison increased 41 percent from FY2009 to FY2015</vt:lpstr>
      <vt:lpstr>Parole violators went from being a third of all prion admissions to over half</vt:lpstr>
      <vt:lpstr>Virtually all of the growth in Arkansas’s prison population stems from sanctioning of supervision violators</vt:lpstr>
      <vt:lpstr>Almost a third of revoked probationers and parolees did not have an arrest while on supervision prior to revocation</vt:lpstr>
      <vt:lpstr>Probation violators released from prison in FY2015 spent more than twice as long in prison compared to FY2009</vt:lpstr>
      <vt:lpstr>Current cost to Arkansas for imprisoning technical probation and parole violators represents almost $20 million annually</vt:lpstr>
      <vt:lpstr>Use of TVP sanctioning declined by more than 40 percent from FY2013 to FY2015</vt:lpstr>
      <vt:lpstr>Arkansas’s TVPs perform similarly to prison in terms of recidivism, but they’re less costly and present better opportunity to reduce recidivism</vt:lpstr>
      <vt:lpstr>In recent years, many states have implemented short, swift and certain sanctioning policies for technical violators</vt:lpstr>
      <vt:lpstr>Those states are showing positive outcomes in terms of reductions in recidivism</vt:lpstr>
      <vt:lpstr>Overview</vt:lpstr>
      <vt:lpstr>Section Preview</vt:lpstr>
      <vt:lpstr>Between 2009 and 2015, the combined felony probation and parole supervision populations decreased 4 percent</vt:lpstr>
      <vt:lpstr>Arkansas’s probation and parole officers have in excess of 120 cases per officer requiring some level of supervision</vt:lpstr>
      <vt:lpstr>Two-thirds or more of supervision failures occur within the first two years of supervision</vt:lpstr>
      <vt:lpstr>Probationers and parolees are staying on supervision longer and longer</vt:lpstr>
      <vt:lpstr>Arkansas’s history of incorporating risk assessment </vt:lpstr>
      <vt:lpstr>System Checklist: Reducing recidivism and promoting recovery</vt:lpstr>
      <vt:lpstr>Arkansas has adopted some best practices, but more work will be needed to reduce recidivism further</vt:lpstr>
      <vt:lpstr>Observations from the field</vt:lpstr>
      <vt:lpstr>Maximizing supervision outcomes</vt:lpstr>
      <vt:lpstr>Potential areas for the Task Force to specifically address</vt:lpstr>
      <vt:lpstr>Overview</vt:lpstr>
      <vt:lpstr>Moving forward</vt:lpstr>
      <vt:lpstr>Project timeline</vt:lpstr>
      <vt:lpstr>Thank You</vt:lpstr>
    </vt:vector>
  </TitlesOfParts>
  <Company>csg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Alvarado</dc:creator>
  <cp:lastModifiedBy>Kendra S. Drone</cp:lastModifiedBy>
  <cp:revision>421</cp:revision>
  <dcterms:created xsi:type="dcterms:W3CDTF">2016-02-04T19:05:57Z</dcterms:created>
  <dcterms:modified xsi:type="dcterms:W3CDTF">2016-06-22T14:03:35Z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0x01010082B2ED57DFC55F42BB00BB5B4AB0CA42</vt:lpwstr>
  </property>
  <property fmtid="{D5CDD505-2E9C-101B-9397-08002B2CF9AE}" pid="3" name="TemplateUrl">
    <vt:lpwstr/>
  </property>
  <property fmtid="{D5CDD505-2E9C-101B-9397-08002B2CF9AE}" pid="4" name="Order">
    <vt:r8>3138500</vt:r8>
  </property>
  <property fmtid="{D5CDD505-2E9C-101B-9397-08002B2CF9AE}" pid="5" name="URL">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ies>
</file>