
<file path=[Content_Types].xml><?xml version="1.0" encoding="utf-8"?>
<Types xmlns="http://schemas.openxmlformats.org/package/2006/content-types">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emf" ContentType="image/x-emf"/>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Default Extension="docx" ContentType="application/vnd.openxmlformats-officedocument.wordprocessingml.document"/>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vml" ContentType="application/vnd.openxmlformats-officedocument.vmlDrawing"/>
  <Override PartName="/ppt/slideLayouts/slideLayout10.xml" ContentType="application/vnd.openxmlformats-officedocument.presentationml.slideLayout+xml"/>
  <Default Extension="jpg" ContentType="image/jpe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bin" ContentType="application/vnd.openxmlformats-officedocument.presentationml.printerSettings"/>
  <Default Extension="png" ContentType="image/png"/>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4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6" Type="http://schemas.openxmlformats.org/officeDocument/2006/relationships/printerSettings" Target="printerSettings/printerSettings1.bin"/><Relationship Id="rId1" Type="http://schemas.openxmlformats.org/officeDocument/2006/relationships/slideMaster" Target="slideMasters/slide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12/3/11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12/3/11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12/3/11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12/3/11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12/3/11</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5" Type="http://schemas.openxmlformats.org/officeDocument/2006/relationships/hyperlink" Target="http://www.actfl.org/" TargetMode="External"/><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06380977"/>
              </p:ext>
            </p:extLst>
          </p:nvPr>
        </p:nvGraphicFramePr>
        <p:xfrm>
          <a:off x="1" y="0"/>
          <a:ext cx="9144000" cy="2331980"/>
        </p:xfrm>
        <a:graphic>
          <a:graphicData uri="http://schemas.openxmlformats.org/presentationml/2006/ole">
            <mc:AlternateContent xmlns:mc="http://schemas.openxmlformats.org/markup-compatibility/2006">
              <mc:Choice xmlns:v="urn:schemas-microsoft-com:vml" Requires="v">
                <p:oleObj spid="_x0000_s1032" name="Document" r:id="rId3" imgW="5943600" imgH="1371600" progId="Word.Document.12">
                  <p:embed/>
                </p:oleObj>
              </mc:Choice>
              <mc:Fallback>
                <p:oleObj name="Document" r:id="rId3" imgW="5943600" imgH="1371600" progId="Word.Document.12">
                  <p:embed/>
                  <p:pic>
                    <p:nvPicPr>
                      <p:cNvPr id="0" name=""/>
                      <p:cNvPicPr/>
                      <p:nvPr/>
                    </p:nvPicPr>
                    <p:blipFill>
                      <a:blip r:embed="rId4"/>
                      <a:stretch>
                        <a:fillRect/>
                      </a:stretch>
                    </p:blipFill>
                    <p:spPr>
                      <a:xfrm>
                        <a:off x="1" y="0"/>
                        <a:ext cx="9144000" cy="2331980"/>
                      </a:xfrm>
                      <a:prstGeom prst="rect">
                        <a:avLst/>
                      </a:prstGeom>
                    </p:spPr>
                  </p:pic>
                </p:oleObj>
              </mc:Fallback>
            </mc:AlternateContent>
          </a:graphicData>
        </a:graphic>
      </p:graphicFrame>
      <p:sp>
        <p:nvSpPr>
          <p:cNvPr id="5" name="TextBox 4"/>
          <p:cNvSpPr txBox="1"/>
          <p:nvPr/>
        </p:nvSpPr>
        <p:spPr>
          <a:xfrm>
            <a:off x="1" y="3570845"/>
            <a:ext cx="9144000" cy="3416320"/>
          </a:xfrm>
          <a:prstGeom prst="rect">
            <a:avLst/>
          </a:prstGeom>
          <a:noFill/>
        </p:spPr>
        <p:txBody>
          <a:bodyPr wrap="square" rtlCol="0">
            <a:spAutoFit/>
          </a:bodyPr>
          <a:lstStyle/>
          <a:p>
            <a:r>
              <a:rPr lang="en-US" dirty="0"/>
              <a:t>The American Council on the Teaching of Foreign Languages (ACTFL) is the national association for language education professionals from all levels of instruction and representing all languages. With more than 12,300 active members, ACTFL provides innovative professional development opportunities, acclaimed training and certification programs, and widely cited books, publications, scholarly journals, research studies and language education resources, including </a:t>
            </a:r>
            <a:r>
              <a:rPr lang="en-US" i="1" dirty="0"/>
              <a:t>Foreign Language Annals</a:t>
            </a:r>
            <a:r>
              <a:rPr lang="en-US" dirty="0"/>
              <a:t> and </a:t>
            </a:r>
            <a:r>
              <a:rPr lang="en-US" i="1" dirty="0"/>
              <a:t>The Language Educator</a:t>
            </a:r>
            <a:r>
              <a:rPr lang="en-US" dirty="0"/>
              <a:t> magazine. As part of its mission and vision, the organization provides guidance to the profession and to the general public regarding issues, policies, and best practices related to the teaching and learning of languages and cultures. ACTFL is a leading national voice among language educators and administrators and is guided by a responsibility to set standards and expectations that will result in high quality language programs. For more information, visit the website at </a:t>
            </a:r>
            <a:r>
              <a:rPr lang="en-US" u="sng" dirty="0">
                <a:hlinkClick r:id="rId5"/>
              </a:rPr>
              <a:t>www.actfl.org.</a:t>
            </a:r>
            <a:endParaRPr lang="en-US" dirty="0"/>
          </a:p>
        </p:txBody>
      </p:sp>
    </p:spTree>
    <p:extLst>
      <p:ext uri="{BB962C8B-B14F-4D97-AF65-F5344CB8AC3E}">
        <p14:creationId xmlns:p14="http://schemas.microsoft.com/office/powerpoint/2010/main" val="12304397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ACTFL and The World Languages Profession</a:t>
            </a:r>
            <a:endParaRPr lang="en-US" sz="4000" dirty="0"/>
          </a:p>
        </p:txBody>
      </p:sp>
      <p:sp>
        <p:nvSpPr>
          <p:cNvPr id="3" name="Content Placeholder 2"/>
          <p:cNvSpPr>
            <a:spLocks noGrp="1"/>
          </p:cNvSpPr>
          <p:nvPr>
            <p:ph idx="1"/>
          </p:nvPr>
        </p:nvSpPr>
        <p:spPr>
          <a:xfrm>
            <a:off x="1166091" y="1477818"/>
            <a:ext cx="6742545" cy="5472546"/>
          </a:xfrm>
        </p:spPr>
        <p:txBody>
          <a:bodyPr>
            <a:noAutofit/>
          </a:bodyPr>
          <a:lstStyle/>
          <a:p>
            <a:r>
              <a:rPr lang="en-US" dirty="0" smtClean="0">
                <a:solidFill>
                  <a:schemeClr val="bg1"/>
                </a:solidFill>
              </a:rPr>
              <a:t>1986—ACTFL Proficiency Guidelines—Speaking (rev. 1999)</a:t>
            </a:r>
          </a:p>
          <a:p>
            <a:r>
              <a:rPr lang="en-US" dirty="0" smtClean="0">
                <a:solidFill>
                  <a:schemeClr val="bg1"/>
                </a:solidFill>
              </a:rPr>
              <a:t>2001—ACTFL Proficiency Guidelines—Writing</a:t>
            </a:r>
          </a:p>
          <a:p>
            <a:r>
              <a:rPr lang="en-US" dirty="0" smtClean="0">
                <a:solidFill>
                  <a:schemeClr val="bg1"/>
                </a:solidFill>
              </a:rPr>
              <a:t>2011—ACTFL Proficiency Guidelines—Speaking, Writing, Listening, Reading</a:t>
            </a:r>
          </a:p>
          <a:p>
            <a:r>
              <a:rPr lang="en-US" dirty="0" smtClean="0">
                <a:solidFill>
                  <a:schemeClr val="bg1"/>
                </a:solidFill>
              </a:rPr>
              <a:t>1996—</a:t>
            </a:r>
            <a:r>
              <a:rPr lang="en-US" dirty="0" smtClean="0">
                <a:solidFill>
                  <a:schemeClr val="bg1"/>
                </a:solidFill>
                <a:effectLst/>
              </a:rPr>
              <a:t>Standards </a:t>
            </a:r>
            <a:r>
              <a:rPr lang="en-US" dirty="0">
                <a:solidFill>
                  <a:schemeClr val="bg1"/>
                </a:solidFill>
                <a:effectLst/>
              </a:rPr>
              <a:t>for Foreign Language Learning: Preparing for the 21st </a:t>
            </a:r>
            <a:r>
              <a:rPr lang="en-US" dirty="0" smtClean="0">
                <a:solidFill>
                  <a:schemeClr val="bg1"/>
                </a:solidFill>
                <a:effectLst/>
              </a:rPr>
              <a:t>Century</a:t>
            </a:r>
            <a:r>
              <a:rPr lang="en-US" dirty="0">
                <a:solidFill>
                  <a:schemeClr val="bg1"/>
                </a:solidFill>
                <a:effectLst/>
              </a:rPr>
              <a:t> </a:t>
            </a:r>
            <a:r>
              <a:rPr lang="en-US" dirty="0" smtClean="0">
                <a:solidFill>
                  <a:schemeClr val="bg1"/>
                </a:solidFill>
                <a:effectLst/>
              </a:rPr>
              <a:t>(K-16 Student Standards)</a:t>
            </a:r>
          </a:p>
          <a:p>
            <a:r>
              <a:rPr lang="en-US" dirty="0" smtClean="0">
                <a:solidFill>
                  <a:schemeClr val="bg1"/>
                </a:solidFill>
                <a:effectLst/>
              </a:rPr>
              <a:t>2002--</a:t>
            </a:r>
            <a:r>
              <a:rPr lang="en-US" dirty="0" smtClean="0">
                <a:solidFill>
                  <a:schemeClr val="bg1"/>
                </a:solidFill>
              </a:rPr>
              <a:t>ACTFL</a:t>
            </a:r>
            <a:r>
              <a:rPr lang="en-US" dirty="0">
                <a:solidFill>
                  <a:schemeClr val="bg1"/>
                </a:solidFill>
              </a:rPr>
              <a:t>/NCATE Program Standards for the Preparation of Foreign Language Teachers</a:t>
            </a:r>
            <a:r>
              <a:rPr lang="en-US" dirty="0"/>
              <a:t> </a:t>
            </a:r>
            <a:endParaRPr lang="en-US" dirty="0" smtClean="0">
              <a:solidFill>
                <a:schemeClr val="bg1"/>
              </a:solidFill>
            </a:endParaRPr>
          </a:p>
          <a:p>
            <a:endParaRPr lang="en-US" dirty="0">
              <a:solidFill>
                <a:schemeClr val="bg1"/>
              </a:solidFill>
            </a:endParaRPr>
          </a:p>
        </p:txBody>
      </p:sp>
      <p:pic>
        <p:nvPicPr>
          <p:cNvPr id="4" name="Picture 3" descr="StandardsCover-2006-sm-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636" y="5260262"/>
            <a:ext cx="1235364" cy="1597737"/>
          </a:xfrm>
          <a:prstGeom prst="rect">
            <a:avLst/>
          </a:prstGeom>
        </p:spPr>
      </p:pic>
      <p:pic>
        <p:nvPicPr>
          <p:cNvPr id="5" name="Picture 4" descr="ACTFLProficiencyGuidelines2012_FIN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0262"/>
            <a:ext cx="1166091" cy="1597737"/>
          </a:xfrm>
          <a:prstGeom prst="rect">
            <a:avLst/>
          </a:prstGeom>
        </p:spPr>
      </p:pic>
    </p:spTree>
    <p:extLst>
      <p:ext uri="{BB962C8B-B14F-4D97-AF65-F5344CB8AC3E}">
        <p14:creationId xmlns:p14="http://schemas.microsoft.com/office/powerpoint/2010/main" val="39418605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ACTFL and The World Languages Profession</a:t>
            </a:r>
            <a:endParaRPr lang="en-US" sz="4000" dirty="0"/>
          </a:p>
        </p:txBody>
      </p:sp>
      <p:sp>
        <p:nvSpPr>
          <p:cNvPr id="3" name="Content Placeholder 2"/>
          <p:cNvSpPr>
            <a:spLocks noGrp="1"/>
          </p:cNvSpPr>
          <p:nvPr>
            <p:ph idx="1"/>
          </p:nvPr>
        </p:nvSpPr>
        <p:spPr>
          <a:xfrm>
            <a:off x="779463" y="1466274"/>
            <a:ext cx="7583488" cy="4659890"/>
          </a:xfrm>
        </p:spPr>
        <p:txBody>
          <a:bodyPr>
            <a:normAutofit/>
          </a:bodyPr>
          <a:lstStyle/>
          <a:p>
            <a:r>
              <a:rPr lang="en-US" dirty="0" smtClean="0">
                <a:solidFill>
                  <a:schemeClr val="bg1"/>
                </a:solidFill>
              </a:rPr>
              <a:t>2008—</a:t>
            </a:r>
            <a:r>
              <a:rPr lang="en-US" dirty="0" smtClean="0">
                <a:solidFill>
                  <a:schemeClr val="bg1"/>
                </a:solidFill>
                <a:effectLst/>
              </a:rPr>
              <a:t>ACTFL </a:t>
            </a:r>
            <a:r>
              <a:rPr lang="en-US" dirty="0">
                <a:solidFill>
                  <a:schemeClr val="bg1"/>
                </a:solidFill>
                <a:effectLst/>
              </a:rPr>
              <a:t>Integrated Performance Assessment (IPA) Manual </a:t>
            </a:r>
            <a:endParaRPr lang="en-US" dirty="0">
              <a:solidFill>
                <a:schemeClr val="bg1"/>
              </a:solidFill>
            </a:endParaRPr>
          </a:p>
          <a:p>
            <a:r>
              <a:rPr lang="en-US" dirty="0" smtClean="0">
                <a:solidFill>
                  <a:schemeClr val="bg1"/>
                </a:solidFill>
              </a:rPr>
              <a:t>2010—Partnership for 2lst Century Skills (P21) World Languages Map</a:t>
            </a:r>
          </a:p>
          <a:p>
            <a:r>
              <a:rPr lang="en-US" dirty="0" smtClean="0">
                <a:solidFill>
                  <a:schemeClr val="bg1"/>
                </a:solidFill>
              </a:rPr>
              <a:t>2011—Alignment </a:t>
            </a:r>
            <a:r>
              <a:rPr lang="en-US" dirty="0">
                <a:solidFill>
                  <a:schemeClr val="bg1"/>
                </a:solidFill>
              </a:rPr>
              <a:t>of the National Standards for Learning Languages with the Common Core State Standards </a:t>
            </a:r>
            <a:r>
              <a:rPr lang="en-US" dirty="0" smtClean="0">
                <a:solidFill>
                  <a:schemeClr val="bg1"/>
                </a:solidFill>
              </a:rPr>
              <a:t> (Draft)</a:t>
            </a:r>
            <a:r>
              <a:rPr lang="en-US" dirty="0"/>
              <a:t>	</a:t>
            </a:r>
          </a:p>
          <a:p>
            <a:endParaRPr lang="en-US" b="1" dirty="0">
              <a:solidFill>
                <a:schemeClr val="bg1"/>
              </a:solidFill>
            </a:endParaRPr>
          </a:p>
          <a:p>
            <a:pPr marL="0" indent="0">
              <a:buNone/>
            </a:pPr>
            <a:endParaRPr lang="en-US" b="1" dirty="0">
              <a:solidFill>
                <a:schemeClr val="bg1"/>
              </a:solidFill>
            </a:endParaRPr>
          </a:p>
          <a:p>
            <a:endParaRPr lang="en-US" sz="2200" b="1" dirty="0">
              <a:solidFill>
                <a:schemeClr val="bg1"/>
              </a:solidFill>
            </a:endParaRPr>
          </a:p>
          <a:p>
            <a:pPr marL="0" indent="0">
              <a:buNone/>
            </a:pPr>
            <a:endParaRPr lang="en-US" sz="2200" b="1" dirty="0">
              <a:solidFill>
                <a:schemeClr val="bg1"/>
              </a:solidFill>
            </a:endParaRPr>
          </a:p>
        </p:txBody>
      </p:sp>
      <p:pic>
        <p:nvPicPr>
          <p:cNvPr id="5" name="Picture 4" descr="ipamanual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26" y="4988677"/>
            <a:ext cx="1373909" cy="1835727"/>
          </a:xfrm>
          <a:prstGeom prst="rect">
            <a:avLst/>
          </a:prstGeom>
        </p:spPr>
      </p:pic>
      <p:pic>
        <p:nvPicPr>
          <p:cNvPr id="6" name="Picture 5" descr="TLE_Nov11_Cover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535" y="4988677"/>
            <a:ext cx="1454726" cy="1869323"/>
          </a:xfrm>
          <a:prstGeom prst="rect">
            <a:avLst/>
          </a:prstGeom>
        </p:spPr>
      </p:pic>
      <p:pic>
        <p:nvPicPr>
          <p:cNvPr id="7" name="Picture 6" descr="KeystoAssessment_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26" y="4958590"/>
            <a:ext cx="1472043" cy="1899410"/>
          </a:xfrm>
          <a:prstGeom prst="rect">
            <a:avLst/>
          </a:prstGeom>
        </p:spPr>
      </p:pic>
      <p:pic>
        <p:nvPicPr>
          <p:cNvPr id="8" name="Picture 7" descr="keystoclassroo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6769" y="4958590"/>
            <a:ext cx="1441766" cy="1865814"/>
          </a:xfrm>
          <a:prstGeom prst="rect">
            <a:avLst/>
          </a:prstGeom>
        </p:spPr>
      </p:pic>
      <p:pic>
        <p:nvPicPr>
          <p:cNvPr id="9" name="Picture 8" descr="Screen Shot 2011-12-03 at 3.46.2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0260" y="5501697"/>
            <a:ext cx="1923739" cy="1322707"/>
          </a:xfrm>
          <a:prstGeom prst="rect">
            <a:avLst/>
          </a:prstGeom>
        </p:spPr>
      </p:pic>
      <p:pic>
        <p:nvPicPr>
          <p:cNvPr id="12" name="Picture 11"/>
          <p:cNvPicPr>
            <a:picLocks noChangeAspect="1"/>
          </p:cNvPicPr>
          <p:nvPr/>
        </p:nvPicPr>
        <p:blipFill>
          <a:blip r:embed="rId7"/>
          <a:stretch>
            <a:fillRect/>
          </a:stretch>
        </p:blipFill>
        <p:spPr>
          <a:xfrm>
            <a:off x="0" y="5363904"/>
            <a:ext cx="1454726" cy="1460500"/>
          </a:xfrm>
          <a:prstGeom prst="rect">
            <a:avLst/>
          </a:prstGeom>
        </p:spPr>
      </p:pic>
    </p:spTree>
    <p:extLst>
      <p:ext uri="{BB962C8B-B14F-4D97-AF65-F5344CB8AC3E}">
        <p14:creationId xmlns:p14="http://schemas.microsoft.com/office/powerpoint/2010/main" val="22284045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SEAMLESS ARTICULATION</a:t>
            </a:r>
            <a:endParaRPr lang="en-US" dirty="0"/>
          </a:p>
        </p:txBody>
      </p:sp>
      <p:sp>
        <p:nvSpPr>
          <p:cNvPr id="7" name="TextBox 6"/>
          <p:cNvSpPr txBox="1"/>
          <p:nvPr/>
        </p:nvSpPr>
        <p:spPr>
          <a:xfrm>
            <a:off x="300183" y="1951182"/>
            <a:ext cx="1893454" cy="5262980"/>
          </a:xfrm>
          <a:prstGeom prst="rect">
            <a:avLst/>
          </a:prstGeom>
          <a:noFill/>
        </p:spPr>
        <p:txBody>
          <a:bodyPr wrap="square" rtlCol="0">
            <a:spAutoFit/>
          </a:bodyPr>
          <a:lstStyle/>
          <a:p>
            <a:r>
              <a:rPr lang="en-US" sz="1600" dirty="0" smtClean="0"/>
              <a:t> </a:t>
            </a:r>
            <a:r>
              <a:rPr lang="en-US" sz="1600" b="1" dirty="0"/>
              <a:t>A seamless connection of K-16 student standards, initial and accomplished teacher standards, State Departments of </a:t>
            </a:r>
            <a:r>
              <a:rPr lang="en-US" sz="1600" b="1" dirty="0" smtClean="0"/>
              <a:t>Education frameworks, </a:t>
            </a:r>
            <a:r>
              <a:rPr lang="en-US" sz="1600" b="1" dirty="0"/>
              <a:t>the Praxis II exams, foreign </a:t>
            </a:r>
            <a:r>
              <a:rPr lang="en-US" sz="1600" b="1" dirty="0" smtClean="0"/>
              <a:t>language content </a:t>
            </a:r>
            <a:r>
              <a:rPr lang="en-US" sz="1600" b="1" dirty="0"/>
              <a:t>and methodology classes on campuses will provide us with </a:t>
            </a:r>
            <a:r>
              <a:rPr lang="en-US" sz="1600" b="1" dirty="0" smtClean="0"/>
              <a:t>well-educated students and well</a:t>
            </a:r>
            <a:r>
              <a:rPr lang="en-US" sz="1600" b="1" dirty="0"/>
              <a:t>-trained teachers for the 21st century</a:t>
            </a:r>
            <a:r>
              <a:rPr lang="en-US" sz="1600" b="1" dirty="0" smtClean="0"/>
              <a:t>.</a:t>
            </a:r>
            <a:r>
              <a:rPr lang="en-US" sz="1600" dirty="0" smtClean="0"/>
              <a:t> </a:t>
            </a:r>
            <a:endParaRPr lang="en-US" sz="1600" dirty="0"/>
          </a:p>
        </p:txBody>
      </p:sp>
      <p:pic>
        <p:nvPicPr>
          <p:cNvPr id="8" name="Picture 7"/>
          <p:cNvPicPr>
            <a:picLocks noChangeAspect="1"/>
          </p:cNvPicPr>
          <p:nvPr/>
        </p:nvPicPr>
        <p:blipFill>
          <a:blip r:embed="rId2"/>
          <a:stretch>
            <a:fillRect/>
          </a:stretch>
        </p:blipFill>
        <p:spPr>
          <a:xfrm>
            <a:off x="3512128" y="3237923"/>
            <a:ext cx="3505200" cy="2044700"/>
          </a:xfrm>
          <a:prstGeom prst="rect">
            <a:avLst/>
          </a:prstGeom>
        </p:spPr>
      </p:pic>
      <p:pic>
        <p:nvPicPr>
          <p:cNvPr id="9" name="Picture 8"/>
          <p:cNvPicPr>
            <a:picLocks noChangeAspect="1"/>
          </p:cNvPicPr>
          <p:nvPr/>
        </p:nvPicPr>
        <p:blipFill>
          <a:blip r:embed="rId3"/>
          <a:stretch>
            <a:fillRect/>
          </a:stretch>
        </p:blipFill>
        <p:spPr>
          <a:xfrm>
            <a:off x="2290619" y="1834573"/>
            <a:ext cx="6362700" cy="1790700"/>
          </a:xfrm>
          <a:prstGeom prst="rect">
            <a:avLst/>
          </a:prstGeom>
        </p:spPr>
      </p:pic>
      <p:pic>
        <p:nvPicPr>
          <p:cNvPr id="11" name="Picture 10"/>
          <p:cNvPicPr>
            <a:picLocks noChangeAspect="1"/>
          </p:cNvPicPr>
          <p:nvPr/>
        </p:nvPicPr>
        <p:blipFill>
          <a:blip r:embed="rId4"/>
          <a:stretch>
            <a:fillRect/>
          </a:stretch>
        </p:blipFill>
        <p:spPr>
          <a:xfrm>
            <a:off x="7132783" y="5190259"/>
            <a:ext cx="1714500" cy="1270000"/>
          </a:xfrm>
          <a:prstGeom prst="rect">
            <a:avLst/>
          </a:prstGeom>
        </p:spPr>
      </p:pic>
      <p:pic>
        <p:nvPicPr>
          <p:cNvPr id="12" name="Picture 11"/>
          <p:cNvPicPr>
            <a:picLocks noChangeAspect="1"/>
          </p:cNvPicPr>
          <p:nvPr/>
        </p:nvPicPr>
        <p:blipFill>
          <a:blip r:embed="rId5"/>
          <a:stretch>
            <a:fillRect/>
          </a:stretch>
        </p:blipFill>
        <p:spPr>
          <a:xfrm>
            <a:off x="4259118" y="5484091"/>
            <a:ext cx="2298700" cy="1257300"/>
          </a:xfrm>
          <a:prstGeom prst="rect">
            <a:avLst/>
          </a:prstGeom>
        </p:spPr>
      </p:pic>
      <p:pic>
        <p:nvPicPr>
          <p:cNvPr id="13" name="Picture 12"/>
          <p:cNvPicPr>
            <a:picLocks noChangeAspect="1"/>
          </p:cNvPicPr>
          <p:nvPr/>
        </p:nvPicPr>
        <p:blipFill>
          <a:blip r:embed="rId6"/>
          <a:stretch>
            <a:fillRect/>
          </a:stretch>
        </p:blipFill>
        <p:spPr>
          <a:xfrm>
            <a:off x="2290619" y="5190259"/>
            <a:ext cx="1676400" cy="1168400"/>
          </a:xfrm>
          <a:prstGeom prst="rect">
            <a:avLst/>
          </a:prstGeom>
        </p:spPr>
      </p:pic>
    </p:spTree>
    <p:extLst>
      <p:ext uri="{BB962C8B-B14F-4D97-AF65-F5344CB8AC3E}">
        <p14:creationId xmlns:p14="http://schemas.microsoft.com/office/powerpoint/2010/main" val="32424659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B137C4AD-7630-4889-AAE3-5F817A77076F}"/>
</file>

<file path=customXml/itemProps2.xml><?xml version="1.0" encoding="utf-8"?>
<ds:datastoreItem xmlns:ds="http://schemas.openxmlformats.org/officeDocument/2006/customXml" ds:itemID="{9C4D9C65-64C6-4537-A543-9453A430315E}"/>
</file>

<file path=customXml/itemProps3.xml><?xml version="1.0" encoding="utf-8"?>
<ds:datastoreItem xmlns:ds="http://schemas.openxmlformats.org/officeDocument/2006/customXml" ds:itemID="{264B2B8B-5FC0-4FE1-80C4-18A12997C575}"/>
</file>

<file path=docProps/app.xml><?xml version="1.0" encoding="utf-8"?>
<Properties xmlns="http://schemas.openxmlformats.org/officeDocument/2006/extended-properties" xmlns:vt="http://schemas.openxmlformats.org/officeDocument/2006/docPropsVTypes">
  <Template>Precedent.thmx</Template>
  <TotalTime>118</TotalTime>
  <Words>207</Words>
  <Application>Microsoft Macintosh PowerPoint</Application>
  <PresentationFormat>On-screen Show (4:3)</PresentationFormat>
  <Paragraphs>15</Paragraphs>
  <Slides>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Precedent</vt:lpstr>
      <vt:lpstr>Document</vt:lpstr>
      <vt:lpstr>PowerPoint Presentation</vt:lpstr>
      <vt:lpstr>ACTFL and The World Languages Profession</vt:lpstr>
      <vt:lpstr>ACTFL and The World Languages Profession</vt:lpstr>
      <vt:lpstr>SEAMLESS ARTICULATION</vt:lpstr>
    </vt:vector>
  </TitlesOfParts>
  <Company>University of Arkansas at Little Rock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McAlpine</dc:creator>
  <cp:lastModifiedBy>Dave McAlpine</cp:lastModifiedBy>
  <cp:revision>12</cp:revision>
  <dcterms:created xsi:type="dcterms:W3CDTF">2011-12-03T20:38:23Z</dcterms:created>
  <dcterms:modified xsi:type="dcterms:W3CDTF">2011-12-03T22:44:20Z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2276900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