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1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8" r:id="rId2"/>
    <p:sldId id="260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81" r:id="rId15"/>
    <p:sldId id="277" r:id="rId16"/>
    <p:sldId id="278" r:id="rId17"/>
    <p:sldId id="282" r:id="rId18"/>
    <p:sldId id="283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0000"/>
    <a:srgbClr val="58BE5F"/>
    <a:srgbClr val="D5D3BD"/>
    <a:srgbClr val="9FAA7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9" autoAdjust="0"/>
    <p:restoredTop sz="98690" autoAdjust="0"/>
  </p:normalViewPr>
  <p:slideViewPr>
    <p:cSldViewPr>
      <p:cViewPr>
        <p:scale>
          <a:sx n="75" d="100"/>
          <a:sy n="75" d="100"/>
        </p:scale>
        <p:origin x="-2340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96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2"/>
    </p:cViewPr>
  </p:sorterViewPr>
  <p:notesViewPr>
    <p:cSldViewPr>
      <p:cViewPr varScale="1">
        <p:scale>
          <a:sx n="66" d="100"/>
          <a:sy n="66" d="100"/>
        </p:scale>
        <p:origin x="-2035" y="-72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BC4349A3-6DAC-453C-839F-7D5744455F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21FEA54C-2128-4C09-9E5A-091D9229C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4C53D7-AC3C-43EC-A9F1-A38C40A80644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FEA54C-2128-4C09-9E5A-091D9229C05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FEA54C-2128-4C09-9E5A-091D9229C05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FEA54C-2128-4C09-9E5A-091D9229C05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 descr="Picture2"/>
          <p:cNvSpPr>
            <a:spLocks/>
          </p:cNvSpPr>
          <p:nvPr/>
        </p:nvSpPr>
        <p:spPr bwMode="gray">
          <a:xfrm>
            <a:off x="-14288" y="4292600"/>
            <a:ext cx="9164638" cy="2592388"/>
          </a:xfrm>
          <a:custGeom>
            <a:avLst/>
            <a:gdLst/>
            <a:ahLst/>
            <a:cxnLst>
              <a:cxn ang="0">
                <a:pos x="9" y="633"/>
              </a:cxn>
              <a:cxn ang="0">
                <a:pos x="1710" y="1182"/>
              </a:cxn>
              <a:cxn ang="0">
                <a:pos x="5773" y="0"/>
              </a:cxn>
              <a:cxn ang="0">
                <a:pos x="5773" y="1633"/>
              </a:cxn>
              <a:cxn ang="0">
                <a:pos x="0" y="1630"/>
              </a:cxn>
              <a:cxn ang="0">
                <a:pos x="9" y="633"/>
              </a:cxn>
            </a:cxnLst>
            <a:rect l="0" t="0" r="r" b="b"/>
            <a:pathLst>
              <a:path w="5773" h="1633">
                <a:moveTo>
                  <a:pt x="9" y="633"/>
                </a:moveTo>
                <a:cubicBezTo>
                  <a:pt x="27" y="588"/>
                  <a:pt x="695" y="1099"/>
                  <a:pt x="1710" y="1182"/>
                </a:cubicBezTo>
                <a:cubicBezTo>
                  <a:pt x="2725" y="1265"/>
                  <a:pt x="3871" y="1008"/>
                  <a:pt x="5773" y="0"/>
                </a:cubicBezTo>
                <a:lnTo>
                  <a:pt x="5773" y="1633"/>
                </a:lnTo>
                <a:lnTo>
                  <a:pt x="0" y="1630"/>
                </a:lnTo>
                <a:lnTo>
                  <a:pt x="9" y="633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-14288" y="0"/>
            <a:ext cx="9172576" cy="6124575"/>
            <a:chOff x="-9" y="0"/>
            <a:chExt cx="5778" cy="3858"/>
          </a:xfrm>
        </p:grpSpPr>
        <p:sp>
          <p:nvSpPr>
            <p:cNvPr id="6" name="Freeform 9" descr="Small grid"/>
            <p:cNvSpPr>
              <a:spLocks/>
            </p:cNvSpPr>
            <p:nvPr userDrawn="1"/>
          </p:nvSpPr>
          <p:spPr bwMode="white">
            <a:xfrm>
              <a:off x="0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white">
            <a:xfrm>
              <a:off x="-9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4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19400" y="6172200"/>
            <a:ext cx="3124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A4ECB-D0D1-41AA-A0BE-EDB848BE9901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00800" y="6172200"/>
            <a:ext cx="2438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381750"/>
            <a:ext cx="457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8D592-3E32-4BD5-A642-DADDF8F212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10E33-AC5C-4A8D-8AA5-38D927CD2137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99746-774A-49F0-AA70-7A509A5C0A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671FC-861A-46B4-B8CE-7B49B41E2EDE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BF06E-0529-45A5-AE58-0C6C63B2C0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740EE-A4C3-41C2-90E1-1552298A9DF2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0D19B-426F-4B17-AE82-90478939BF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D6EDF-A0C4-4E1F-84FB-629A2CEE4EEC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FA2D6-684D-47FA-88F0-01175B39CE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CA6F6-0DCE-4350-98C6-D8CA58D3A88F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F9932-E226-46A1-9087-1A9422E3F2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7E3C5-EE83-4922-AD9D-937B8C9EC95C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50BC6-4D9E-42BD-9D31-331DC50EA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347F7-8A32-4F21-B95D-7EACDC6B58B8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CF8E4-6432-4786-8C97-1F8D5AC01E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1901-A031-4050-B827-FCE4C0D29BED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F7FB0-5A6B-4984-AFCA-3861A525E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65518-44AE-45FA-81F7-869DCFE71AE8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4BC36-ECC4-4E14-8E4C-0FEC74BB1A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27437-B8F1-48C8-8004-D1A8F09EA9A2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53AF3-E02F-4DE0-BE7B-7EF9DE6654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5B441-22D0-4C2B-A5A4-CFCD7DA173C7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E1F70-5B07-4805-91DE-7D85CC8EC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02AAF-0568-4DFE-945E-502C26B2A096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60A4D-E3C8-427A-B1D4-DA6BB420A4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-15875" y="-15875"/>
            <a:ext cx="9185275" cy="6410325"/>
            <a:chOff x="-9" y="-9"/>
            <a:chExt cx="5778" cy="4038"/>
          </a:xfrm>
        </p:grpSpPr>
        <p:sp>
          <p:nvSpPr>
            <p:cNvPr id="1032" name="Freeform 8" descr="Small grid"/>
            <p:cNvSpPr>
              <a:spLocks/>
            </p:cNvSpPr>
            <p:nvPr userDrawn="1"/>
          </p:nvSpPr>
          <p:spPr bwMode="white">
            <a:xfrm>
              <a:off x="-9" y="-9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33" name="Freeform 9"/>
            <p:cNvSpPr>
              <a:spLocks/>
            </p:cNvSpPr>
            <p:nvPr userDrawn="1"/>
          </p:nvSpPr>
          <p:spPr bwMode="white">
            <a:xfrm>
              <a:off x="0" y="0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6001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gray">
          <a:xfrm>
            <a:off x="-15875" y="5281613"/>
            <a:ext cx="9169400" cy="1601787"/>
          </a:xfrm>
          <a:custGeom>
            <a:avLst/>
            <a:gdLst/>
            <a:ahLst/>
            <a:cxnLst>
              <a:cxn ang="0">
                <a:pos x="9" y="426"/>
              </a:cxn>
              <a:cxn ang="0">
                <a:pos x="1774" y="710"/>
              </a:cxn>
              <a:cxn ang="0">
                <a:pos x="5778" y="0"/>
              </a:cxn>
              <a:cxn ang="0">
                <a:pos x="5773" y="1009"/>
              </a:cxn>
              <a:cxn ang="0">
                <a:pos x="0" y="1007"/>
              </a:cxn>
              <a:cxn ang="0">
                <a:pos x="9" y="426"/>
              </a:cxn>
            </a:cxnLst>
            <a:rect l="0" t="0" r="r" b="b"/>
            <a:pathLst>
              <a:path w="5778" h="1009">
                <a:moveTo>
                  <a:pt x="9" y="426"/>
                </a:moveTo>
                <a:cubicBezTo>
                  <a:pt x="27" y="400"/>
                  <a:pt x="759" y="661"/>
                  <a:pt x="1774" y="710"/>
                </a:cubicBezTo>
                <a:cubicBezTo>
                  <a:pt x="2789" y="758"/>
                  <a:pt x="4178" y="622"/>
                  <a:pt x="5778" y="0"/>
                </a:cubicBezTo>
                <a:lnTo>
                  <a:pt x="5773" y="1009"/>
                </a:lnTo>
                <a:lnTo>
                  <a:pt x="0" y="1007"/>
                </a:lnTo>
                <a:lnTo>
                  <a:pt x="9" y="42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FC1B34C1-B2D3-4582-A8B3-14D4AEA145AD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C4DF19E-B722-41B4-B2CC-EAF5D07BD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0.png"/><Relationship Id="rId3" Type="http://schemas.openxmlformats.org/officeDocument/2006/relationships/image" Target="../media/image3.jpeg"/><Relationship Id="rId7" Type="http://schemas.openxmlformats.org/officeDocument/2006/relationships/image" Target="../media/image6.jpeg"/><Relationship Id="rId12" Type="http://schemas.openxmlformats.org/officeDocument/2006/relationships/hyperlink" Target="http://www.ethicalmarkets.com/2013/06/17/community-wealth-org-newsletter-raising-student-voices-student-action-for-university-community-investment/" TargetMode="External"/><Relationship Id="rId2" Type="http://schemas.openxmlformats.org/officeDocument/2006/relationships/hyperlink" Target="http://www.shutterstock.com/pic-78354121/stock-photo-cap-and-cords-on-books-achievement-and-education-symbols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hyperlink" Target="http://westcentralcounselors.wordpress.com/" TargetMode="External"/><Relationship Id="rId15" Type="http://schemas.openxmlformats.org/officeDocument/2006/relationships/image" Target="../media/image11.png"/><Relationship Id="rId10" Type="http://schemas.openxmlformats.org/officeDocument/2006/relationships/hyperlink" Target="http://www.google.com/url?sa=i&amp;rct=j&amp;q=&amp;esrc=s&amp;frm=1&amp;source=images&amp;cd=&amp;docid=DkoYfRG9NhAwmM&amp;tbnid=MJC9qxsu6-p8_M:&amp;ved=0CAUQjRw&amp;url=http://www.tesd.net/site/default.aspx?pageid=131&amp;ei=47feUf3xOI75qAHeh4DoCQ&amp;bvm=bv.48705608,d.aWc&amp;psig=AFQjCNGn8yStkzPuTTUF7BGVux4ZIICD7g&amp;ust=1373636868861287" TargetMode="External"/><Relationship Id="rId4" Type="http://schemas.openxmlformats.org/officeDocument/2006/relationships/image" Target="../media/image4.jpeg"/><Relationship Id="rId9" Type="http://schemas.openxmlformats.org/officeDocument/2006/relationships/image" Target="../media/image8.jpeg"/><Relationship Id="rId14" Type="http://schemas.openxmlformats.org/officeDocument/2006/relationships/hyperlink" Target="http://www.productivity501.com/excellence-perfection-vs-efficiency/504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blrspweb01/education/K12/Pages/InitiativesAndReports.aspx?catId=23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467600" cy="3886200"/>
          </a:xfrm>
        </p:spPr>
        <p:txBody>
          <a:bodyPr/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An Overview of Methodologies of Assessing </a:t>
            </a:r>
            <a:br>
              <a:rPr lang="en-US" dirty="0" smtClean="0"/>
            </a:br>
            <a:r>
              <a:rPr lang="en-US" dirty="0" smtClean="0"/>
              <a:t>Educational Adequacy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524000" y="48006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3200" b="1" i="1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defRPr/>
            </a:pPr>
            <a:endParaRPr lang="en-US" sz="3200" b="1" i="1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defRPr/>
            </a:pPr>
            <a:endParaRPr lang="en-US" sz="3200" b="1" i="1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defRPr/>
            </a:pPr>
            <a:r>
              <a:rPr lang="en-US" sz="3200" b="1" i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August 20, 2013</a:t>
            </a:r>
            <a:endParaRPr lang="en-US" sz="3200" b="1" i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6400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2014 Adequacy</a:t>
            </a:r>
            <a:endParaRPr lang="en-US" dirty="0"/>
          </a:p>
        </p:txBody>
      </p:sp>
      <p:pic>
        <p:nvPicPr>
          <p:cNvPr id="5" name="Picture 78" descr="PPT header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1113" y="0"/>
            <a:ext cx="9155113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79"/>
          <p:cNvSpPr txBox="1">
            <a:spLocks noChangeArrowheads="1"/>
          </p:cNvSpPr>
          <p:nvPr/>
        </p:nvSpPr>
        <p:spPr bwMode="auto">
          <a:xfrm>
            <a:off x="1600200" y="685800"/>
            <a:ext cx="57912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dirty="0"/>
              <a:t>Bureau of Legislative Research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b="1" dirty="0"/>
              <a:t>Policy Analysis &amp; Research Section</a:t>
            </a:r>
          </a:p>
        </p:txBody>
      </p:sp>
    </p:spTree>
  </p:cSld>
  <p:clrMapOvr>
    <a:masterClrMapping/>
  </p:clrMapOvr>
  <p:transition advTm="11935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Successful Schools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09600"/>
            <a:ext cx="9144000" cy="16764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The fundamental premise of the </a:t>
            </a:r>
            <a:r>
              <a:rPr lang="en-US" sz="2000" i="1" dirty="0" smtClean="0">
                <a:solidFill>
                  <a:srgbClr val="000000"/>
                </a:solidFill>
              </a:rPr>
              <a:t>successful schools </a:t>
            </a:r>
            <a:r>
              <a:rPr lang="en-US" sz="2000" dirty="0" smtClean="0">
                <a:solidFill>
                  <a:srgbClr val="000000"/>
                </a:solidFill>
              </a:rPr>
              <a:t>approach is that it is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possible to determine an adequate base cost level by examining the basic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spending of successful school districts.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The </a:t>
            </a:r>
            <a:r>
              <a:rPr lang="en-US" sz="2000" i="1" dirty="0" smtClean="0">
                <a:solidFill>
                  <a:srgbClr val="000000"/>
                </a:solidFill>
              </a:rPr>
              <a:t>successful schools</a:t>
            </a:r>
            <a:r>
              <a:rPr lang="en-US" sz="2000" dirty="0" smtClean="0">
                <a:solidFill>
                  <a:srgbClr val="000000"/>
                </a:solidFill>
              </a:rPr>
              <a:t> method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begins by identifying a subset of the schools in a state that are effective at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meeting educational goals concerning student performance. </a:t>
            </a:r>
            <a:endParaRPr lang="en-US" sz="2000" i="1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3622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After agreement is reached on what constitutes a successful school, schools </a:t>
            </a:r>
          </a:p>
          <a:p>
            <a:pPr marL="457200" indent="-457200">
              <a:defRPr/>
            </a:pPr>
            <a:r>
              <a:rPr lang="en-US" sz="2000" dirty="0" smtClean="0"/>
              <a:t>meeting the criteria are identified, and current expenditures for resources of </a:t>
            </a:r>
          </a:p>
          <a:p>
            <a:pPr marL="457200" indent="-457200">
              <a:defRPr/>
            </a:pPr>
            <a:r>
              <a:rPr lang="en-US" sz="2000" dirty="0" smtClean="0"/>
              <a:t>these schools are calculated. 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3657600"/>
            <a:ext cx="9128760" cy="1447800"/>
          </a:xfrm>
          <a:prstGeom prst="roundRect">
            <a:avLst>
              <a:gd name="adj" fmla="val 49106"/>
            </a:avLst>
          </a:prstGeom>
          <a:solidFill>
            <a:srgbClr val="92D05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The average expenditure of these schools, or some percentage thereof, is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established  as sufficient for providing an adequate education. Expenditure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data identify how dollars are spent, and spending patterns are used to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establish resource allocation plans to provide an adequate education.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gray">
          <a:xfrm>
            <a:off x="0" y="5105400"/>
            <a:ext cx="9144000" cy="1600200"/>
          </a:xfrm>
          <a:prstGeom prst="roundRect">
            <a:avLst>
              <a:gd name="adj" fmla="val 49106"/>
            </a:avLst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To assess differences in resource allocation between successful and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comparison schools, researchers use regression statistics to examine how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well resource expenditures and student and district characteristics predict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achievement.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7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Critique of Successful Schools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4478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The regression analyses provide estimates of the impact of resources on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achievement, after considering the effects (or influences) of student and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district characteristics.  The results of the regression analyses are used to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devise resource allocation plans.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1336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The most salient strength of the </a:t>
            </a:r>
            <a:r>
              <a:rPr lang="en-US" sz="2000" i="1" dirty="0" smtClean="0"/>
              <a:t>successful schools</a:t>
            </a:r>
            <a:r>
              <a:rPr lang="en-US" sz="2000" dirty="0" smtClean="0"/>
              <a:t> model is the intuitively </a:t>
            </a:r>
          </a:p>
          <a:p>
            <a:pPr marL="457200" indent="-457200">
              <a:defRPr/>
            </a:pPr>
            <a:r>
              <a:rPr lang="en-US" sz="2000" dirty="0" smtClean="0"/>
              <a:t>appealing process of using the resource allocation of “successful schools” as </a:t>
            </a:r>
          </a:p>
          <a:p>
            <a:pPr marL="457200" indent="-457200">
              <a:defRPr/>
            </a:pPr>
            <a:r>
              <a:rPr lang="en-US" sz="2000" dirty="0" smtClean="0"/>
              <a:t>a model for other schools. 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581400"/>
            <a:ext cx="9128760" cy="1600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</a:t>
            </a:r>
          </a:p>
          <a:p>
            <a:pPr marL="457200" indent="-457200">
              <a:defRPr/>
            </a:pPr>
            <a:r>
              <a:rPr lang="en-US" sz="2000" dirty="0" smtClean="0"/>
              <a:t>This apparent strength has also proved to be a limitation in practice because</a:t>
            </a:r>
          </a:p>
          <a:p>
            <a:pPr marL="457200" indent="-457200">
              <a:defRPr/>
            </a:pPr>
            <a:r>
              <a:rPr lang="en-US" sz="2000" dirty="0" smtClean="0"/>
              <a:t>evidence indicates that successful schools have different resource needs and</a:t>
            </a:r>
          </a:p>
          <a:p>
            <a:pPr marL="457200" indent="-457200">
              <a:defRPr/>
            </a:pPr>
            <a:r>
              <a:rPr lang="en-US" sz="2000" dirty="0" smtClean="0"/>
              <a:t>demographic characteristics than schools with high concentrations of poverty.</a:t>
            </a:r>
          </a:p>
          <a:p>
            <a:pPr marL="457200" indent="-457200">
              <a:defRPr/>
            </a:pPr>
            <a:endParaRPr lang="en-US" sz="2000" dirty="0" smtClean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5181600"/>
            <a:ext cx="9128760" cy="1524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Early studies attempted to address this disparity by identifying successful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and unsuccessful schools within different demographic categories (or groups),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such as high, middle, and low income schools. 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Critique of Successful Schools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7526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However, studies have found that there are too few successful schools with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high concentrations of poverty. More recent studies have addressed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demographic disparities by using sophisticated statistics that examine the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relationship between resources and achievement, after adjusting for student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and district demographic characteristics.</a:t>
            </a:r>
          </a:p>
          <a:p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4384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Despite sophisticated adjustments for demographics, resource allocation </a:t>
            </a:r>
          </a:p>
          <a:p>
            <a:r>
              <a:rPr lang="en-US" sz="2000" dirty="0" smtClean="0"/>
              <a:t>models in successful schools often are not useful for schools with high </a:t>
            </a:r>
          </a:p>
          <a:p>
            <a:r>
              <a:rPr lang="en-US" sz="2000" dirty="0" smtClean="0"/>
              <a:t>concentrations of poverty because of differences in resource needs.</a:t>
            </a:r>
          </a:p>
          <a:p>
            <a:pPr marL="457200" indent="-457200">
              <a:defRPr/>
            </a:pPr>
            <a:endParaRPr lang="en-US" sz="2000" dirty="0" smtClean="0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886200"/>
            <a:ext cx="9128760" cy="1371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</a:t>
            </a:r>
          </a:p>
          <a:p>
            <a:pPr marL="457200" indent="-457200">
              <a:defRPr/>
            </a:pPr>
            <a:r>
              <a:rPr lang="en-US" sz="2000" dirty="0" smtClean="0"/>
              <a:t>For example, schools with high concentrations of poverty often are located</a:t>
            </a:r>
          </a:p>
          <a:p>
            <a:pPr marL="457200" indent="-457200">
              <a:defRPr/>
            </a:pPr>
            <a:r>
              <a:rPr lang="en-US" sz="2000" dirty="0" smtClean="0"/>
              <a:t>in communities that experience problems recruiting and retaining teachers, </a:t>
            </a:r>
          </a:p>
          <a:p>
            <a:pPr marL="457200" indent="-457200">
              <a:defRPr/>
            </a:pPr>
            <a:r>
              <a:rPr lang="en-US" sz="2000" dirty="0" smtClean="0"/>
              <a:t>especially in critical subject areas.</a:t>
            </a:r>
          </a:p>
          <a:p>
            <a:pPr marL="457200" indent="-457200">
              <a:defRPr/>
            </a:pPr>
            <a:endParaRPr lang="en-US" sz="2000" dirty="0" smtClean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5257800"/>
            <a:ext cx="9128760" cy="1524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Furthermore, analyses of </a:t>
            </a:r>
            <a:r>
              <a:rPr lang="en-US" sz="2000" i="1" dirty="0" smtClean="0">
                <a:solidFill>
                  <a:srgbClr val="000000"/>
                </a:solidFill>
              </a:rPr>
              <a:t>successful schools </a:t>
            </a:r>
            <a:r>
              <a:rPr lang="en-US" sz="2000" dirty="0" smtClean="0">
                <a:solidFill>
                  <a:srgbClr val="000000"/>
                </a:solidFill>
              </a:rPr>
              <a:t>typically do not have data on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factors that have been shown to make the difference between success and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failure, such as quality teaching and leadership.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Cost Function (Statistical)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0668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 </a:t>
            </a:r>
          </a:p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The cost function approach provides cost estimates of every resource needed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by </a:t>
            </a:r>
            <a:r>
              <a:rPr lang="en-US" sz="2000" b="1" u="sng" dirty="0" smtClean="0">
                <a:solidFill>
                  <a:srgbClr val="C00000"/>
                </a:solidFill>
              </a:rPr>
              <a:t>each</a:t>
            </a:r>
            <a:r>
              <a:rPr lang="en-US" sz="2000" dirty="0" smtClean="0">
                <a:solidFill>
                  <a:srgbClr val="000000"/>
                </a:solidFill>
              </a:rPr>
              <a:t> district to reach a particular performance standard.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 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7526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These estimates reply on clearly defined standards, accurate data, and </a:t>
            </a:r>
          </a:p>
          <a:p>
            <a:r>
              <a:rPr lang="en-US" sz="2000" dirty="0" smtClean="0"/>
              <a:t>systematic statistical adjustments for student and district characteristics that </a:t>
            </a:r>
          </a:p>
          <a:p>
            <a:r>
              <a:rPr lang="en-US" sz="2000" dirty="0" smtClean="0"/>
              <a:t>make the cost of achieving any given standard higher in some districts than in </a:t>
            </a:r>
          </a:p>
          <a:p>
            <a:r>
              <a:rPr lang="en-US" sz="2000" dirty="0" smtClean="0"/>
              <a:t>others.</a:t>
            </a:r>
          </a:p>
          <a:p>
            <a:pPr marL="457200" indent="-457200">
              <a:defRPr/>
            </a:pPr>
            <a:endParaRPr lang="en-US" sz="2000" dirty="0" smtClean="0"/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15240" y="3200400"/>
            <a:ext cx="9128760" cy="1143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A cost function statistical analysis systematically examines the relationships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between resources (costs and staffing) and student achievement for </a:t>
            </a:r>
            <a:r>
              <a:rPr lang="en-US" sz="2000" b="1" u="sng" dirty="0" smtClean="0">
                <a:solidFill>
                  <a:srgbClr val="C00000"/>
                </a:solidFill>
              </a:rPr>
              <a:t>each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school district based on its </a:t>
            </a:r>
            <a:r>
              <a:rPr lang="en-US" sz="2000" b="1" u="sng" dirty="0" smtClean="0">
                <a:solidFill>
                  <a:srgbClr val="C00000"/>
                </a:solidFill>
              </a:rPr>
              <a:t>particular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student and district characteristics.</a:t>
            </a: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gray">
          <a:xfrm>
            <a:off x="15240" y="4343400"/>
            <a:ext cx="9128760" cy="1295400"/>
          </a:xfrm>
          <a:prstGeom prst="roundRect">
            <a:avLst>
              <a:gd name="adj" fmla="val 49106"/>
            </a:avLst>
          </a:prstGeom>
          <a:solidFill>
            <a:srgbClr val="9FAA76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The statistical coefficients derived from regression statistics provide cost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estimates for every resource for each district, and these estimates indicate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the relative impact of each resource on student performance.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gray">
          <a:xfrm>
            <a:off x="15240" y="5638800"/>
            <a:ext cx="9128760" cy="1066800"/>
          </a:xfrm>
          <a:prstGeom prst="roundRect">
            <a:avLst>
              <a:gd name="adj" fmla="val 49106"/>
            </a:avLst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Finally, the statistical analysis indicates the amount of influence the resource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package (or Matrix) has on student achievement.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age.shutterstock.com/display_pic_with_logo/449740/449740,1306891663,4/stock-photo-cap-and-cords-on-books-achievement-and-education-symbols-7835412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2819400"/>
            <a:ext cx="1905000" cy="1447800"/>
          </a:xfrm>
          <a:prstGeom prst="rect">
            <a:avLst/>
          </a:prstGeom>
          <a:noFill/>
        </p:spPr>
      </p:pic>
      <p:pic>
        <p:nvPicPr>
          <p:cNvPr id="10" name="Picture 4" descr="http://1.bp.blogspot.com/_EvTR0jUildc/SxIavL4ILqI/AAAAAAAAA5g/rn4HLGhGfvo/s1600/TeacherAndStudent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1295400"/>
            <a:ext cx="1524000" cy="11176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7010400" y="990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Instructional Costs</a:t>
            </a:r>
            <a:endParaRPr lang="en-US" dirty="0"/>
          </a:p>
        </p:txBody>
      </p:sp>
      <p:pic>
        <p:nvPicPr>
          <p:cNvPr id="1032" name="Picture 8" descr="http://elon.amherst.k12.va.us/sites/default/files/School_Counselor_inag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990600"/>
            <a:ext cx="1752600" cy="8382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800600" y="68580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Student Services Costs</a:t>
            </a:r>
            <a:endParaRPr lang="en-US" dirty="0"/>
          </a:p>
        </p:txBody>
      </p:sp>
      <p:pic>
        <p:nvPicPr>
          <p:cNvPr id="12" name="Picture 11" descr="http://www2.montshire.org/dminstitute/images/cascades-teacher-workshop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0" y="1295400"/>
            <a:ext cx="1676400" cy="9144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3200400" y="685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Instructional  Facilitators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 flipH="1">
            <a:off x="8534400" y="2819400"/>
            <a:ext cx="381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Achievement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8" name="Picture 27" descr="http://4.bp.blogspot.com/-TgqJ20mT8-Y/TWa0S0nUhyI/AAAAAAAAADw/coPeZUgi3O4/s1600/Teacher_0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27520" y="4705588"/>
            <a:ext cx="1828800" cy="1676400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6827520" y="6381988"/>
            <a:ext cx="18288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Tutoring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026" name="Picture 3" descr="http://previous.presstv.ir/photo/20111118/yasaman.hashemi20111118065547607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400" y="1010919"/>
            <a:ext cx="2057400" cy="156576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cxnSp>
        <p:nvCxnSpPr>
          <p:cNvPr id="43" name="Straight Arrow Connector 42"/>
          <p:cNvCxnSpPr>
            <a:stCxn id="1032" idx="2"/>
          </p:cNvCxnSpPr>
          <p:nvPr/>
        </p:nvCxnSpPr>
        <p:spPr>
          <a:xfrm rot="16200000" flipH="1">
            <a:off x="5924550" y="1962150"/>
            <a:ext cx="990600" cy="723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781424" y="2219960"/>
            <a:ext cx="2847976" cy="7518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041400" y="70104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Poverty</a:t>
            </a:r>
            <a:endParaRPr lang="en-US" b="1" dirty="0">
              <a:solidFill>
                <a:srgbClr val="FFFF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2590800" y="2286000"/>
            <a:ext cx="4038600" cy="1066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http://www.tesd.net/cms/lib/PA01001259/Centricity/Domain/34/a_healthy_future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037428" y="4724400"/>
            <a:ext cx="1875692" cy="1828800"/>
          </a:xfrm>
          <a:prstGeom prst="rect">
            <a:avLst/>
          </a:prstGeom>
          <a:noFill/>
        </p:spPr>
      </p:pic>
      <p:sp>
        <p:nvSpPr>
          <p:cNvPr id="54" name="TextBox 53"/>
          <p:cNvSpPr txBox="1"/>
          <p:nvPr/>
        </p:nvSpPr>
        <p:spPr>
          <a:xfrm>
            <a:off x="4028440" y="6381988"/>
            <a:ext cx="19050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NSL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2" name="Picture 2" descr="http://gallery.mailchimp.com/e51d2c7d40bc9992285e71110/images/CSC_Logo_Light_Blue_Square_no_caption_150x150f5afc5d8a439.pn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5800" y="2971800"/>
            <a:ext cx="1792941" cy="1219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cxnSp>
        <p:nvCxnSpPr>
          <p:cNvPr id="26" name="Straight Arrow Connector 25"/>
          <p:cNvCxnSpPr/>
          <p:nvPr/>
        </p:nvCxnSpPr>
        <p:spPr>
          <a:xfrm>
            <a:off x="2667000" y="3657600"/>
            <a:ext cx="3962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6200000" flipH="1">
            <a:off x="2590800" y="2438400"/>
            <a:ext cx="2286000" cy="2286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 flipH="1" flipV="1">
            <a:off x="5943600" y="4267200"/>
            <a:ext cx="6858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57200" y="4343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Community Wealth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3" name="Picture 2" descr="http://www.productivity501.com/wp-content/uploads/2008/02/efficiency-perfection.png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85800" y="4953000"/>
            <a:ext cx="1828800" cy="1389888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990600" y="631594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Efficiency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33400" y="1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haroni" pitchFamily="2" charset="-79"/>
                <a:cs typeface="Aharoni" pitchFamily="2" charset="-79"/>
              </a:rPr>
              <a:t>Factors in Cost Function Analysis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2514600" y="3962400"/>
            <a:ext cx="4114800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/>
          <p:cNvCxnSpPr/>
          <p:nvPr/>
        </p:nvCxnSpPr>
        <p:spPr>
          <a:xfrm>
            <a:off x="2667000" y="4267200"/>
            <a:ext cx="1371600" cy="1066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5400000" flipH="1" flipV="1">
            <a:off x="7315994" y="4495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5400000">
            <a:off x="7238206" y="2590800"/>
            <a:ext cx="457994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Flowchart: Alternate Process 37"/>
          <p:cNvSpPr/>
          <p:nvPr/>
        </p:nvSpPr>
        <p:spPr>
          <a:xfrm>
            <a:off x="381000" y="685800"/>
            <a:ext cx="2438400" cy="4114800"/>
          </a:xfrm>
          <a:prstGeom prst="flowChartAlternateProcess">
            <a:avLst/>
          </a:prstGeom>
          <a:noFill/>
          <a:ln w="11112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  <a:bevelB w="114300" prst="artDeco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7" presetClass="emph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smtClean="0"/>
              <a:t>Critique of Cost Function Model</a:t>
            </a:r>
            <a:endParaRPr lang="en-US" dirty="0"/>
          </a:p>
        </p:txBody>
      </p:sp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914400"/>
            <a:ext cx="9144000" cy="1143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A particular strength of the cost function approach is the inclusion of an </a:t>
            </a:r>
          </a:p>
          <a:p>
            <a:r>
              <a:rPr lang="en-US" sz="2000" dirty="0" smtClean="0"/>
              <a:t>efficiency measure in estimating costs for each district.</a:t>
            </a:r>
            <a:endParaRPr lang="en-US" sz="2000" dirty="0"/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057400"/>
            <a:ext cx="9144000" cy="914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The </a:t>
            </a:r>
            <a:r>
              <a:rPr lang="en-US" sz="2000" i="1" dirty="0" smtClean="0"/>
              <a:t>cost function</a:t>
            </a:r>
            <a:r>
              <a:rPr lang="en-US" sz="2000" dirty="0" smtClean="0"/>
              <a:t> approach to assessing educational adequacy has two </a:t>
            </a:r>
          </a:p>
          <a:p>
            <a:r>
              <a:rPr lang="en-US" sz="2000" dirty="0" smtClean="0"/>
              <a:t>major vulnerabilities that can limit its usefulness. </a:t>
            </a:r>
            <a:endParaRPr lang="en-US" sz="2000" dirty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2971800"/>
            <a:ext cx="9128760" cy="1219200"/>
          </a:xfrm>
          <a:prstGeom prst="roundRect">
            <a:avLst>
              <a:gd name="adj" fmla="val 49106"/>
            </a:avLst>
          </a:prstGeom>
          <a:solidFill>
            <a:srgbClr val="9FAA76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Sophisticated mathematical procedures used in the </a:t>
            </a:r>
            <a:r>
              <a:rPr lang="en-US" sz="2000" i="1" dirty="0" smtClean="0">
                <a:solidFill>
                  <a:srgbClr val="000000"/>
                </a:solidFill>
              </a:rPr>
              <a:t>cost function</a:t>
            </a:r>
            <a:r>
              <a:rPr lang="en-US" sz="2000" dirty="0" smtClean="0">
                <a:solidFill>
                  <a:srgbClr val="000000"/>
                </a:solidFill>
              </a:rPr>
              <a:t> analyses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require valid (accurate) and reliable (consistent) data. These statistical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procedures compound any errors in data, which results in distorted findings.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>
            <a:off x="0" y="4191000"/>
            <a:ext cx="9128760" cy="1219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The </a:t>
            </a:r>
            <a:r>
              <a:rPr lang="en-US" sz="2000" i="1" dirty="0" smtClean="0"/>
              <a:t>cost function</a:t>
            </a:r>
            <a:r>
              <a:rPr lang="en-US" sz="2000" dirty="0" smtClean="0"/>
              <a:t> approach typically relies exclusively on available </a:t>
            </a:r>
          </a:p>
          <a:p>
            <a:r>
              <a:rPr lang="en-US" sz="2000" dirty="0" smtClean="0"/>
              <a:t>administrative data, including salaries, types of staffing, and expenditures for </a:t>
            </a:r>
          </a:p>
          <a:p>
            <a:r>
              <a:rPr lang="en-US" sz="2000" dirty="0" smtClean="0"/>
              <a:t>various educational functions. </a:t>
            </a:r>
            <a:endParaRPr lang="en-US" sz="2400" dirty="0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gray">
          <a:xfrm>
            <a:off x="15240" y="5410200"/>
            <a:ext cx="9128760" cy="1295400"/>
          </a:xfrm>
          <a:prstGeom prst="roundRect">
            <a:avLst>
              <a:gd name="adj" fmla="val 49106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0">
                <a:srgbClr val="E6DCAC"/>
              </a:gs>
            </a:gsLst>
            <a:lin ang="5400000" scaled="1"/>
            <a:tileRect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 extrusionH="76200" contourW="12700">
            <a:extrusionClr>
              <a:schemeClr val="accent6">
                <a:lumMod val="50000"/>
              </a:schemeClr>
            </a:extrusionClr>
            <a:contourClr>
              <a:schemeClr val="accent6">
                <a:lumMod val="75000"/>
              </a:schemeClr>
            </a:contourClr>
          </a:sp3d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However, national research (meta-analyses) indicates that interaction factors,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such as quality of teaching and leadership, play a more significant role in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student achievement gains.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smtClean="0"/>
              <a:t>Discussion &amp; Conclusions</a:t>
            </a:r>
            <a:endParaRPr lang="en-US" dirty="0"/>
          </a:p>
        </p:txBody>
      </p:sp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914400"/>
            <a:ext cx="9144000" cy="838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Each of the methodologies used for assessing educational adequacy offers </a:t>
            </a:r>
          </a:p>
          <a:p>
            <a:r>
              <a:rPr lang="en-US" sz="2000" dirty="0" smtClean="0"/>
              <a:t>advantages and weaknesses in comparison with the other methods. </a:t>
            </a:r>
            <a:endParaRPr lang="en-US" sz="2000" dirty="0"/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7526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An alternative to selecting one of these approaches for adequacy study is to </a:t>
            </a:r>
          </a:p>
          <a:p>
            <a:r>
              <a:rPr lang="en-US" sz="2000" dirty="0" smtClean="0"/>
              <a:t>use more than one and compare results.  Several states have either used </a:t>
            </a:r>
          </a:p>
          <a:p>
            <a:r>
              <a:rPr lang="en-US" sz="2000" dirty="0" smtClean="0"/>
              <a:t>two approaches simultaneously, or alternated methods from one year to </a:t>
            </a:r>
          </a:p>
          <a:p>
            <a:r>
              <a:rPr lang="en-US" sz="2000" dirty="0" smtClean="0"/>
              <a:t>another. </a:t>
            </a:r>
            <a:endParaRPr lang="en-US" sz="2000" dirty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3048000"/>
            <a:ext cx="9128760" cy="838200"/>
          </a:xfrm>
          <a:prstGeom prst="roundRect">
            <a:avLst>
              <a:gd name="adj" fmla="val 49106"/>
            </a:avLst>
          </a:prstGeom>
          <a:solidFill>
            <a:srgbClr val="9FAA76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Also, states have taken advantage of the differential strengths of the methods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by using them for different purposes.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>
            <a:off x="15240" y="3886200"/>
            <a:ext cx="9128760" cy="1219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For example, expert consultants might be commissioned to design a national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state-of-the-art resource allocation system (Matrix) that accounts for the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diversity in student and district characteristics.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gray">
          <a:xfrm>
            <a:off x="15240" y="5105400"/>
            <a:ext cx="9128760" cy="1676400"/>
          </a:xfrm>
          <a:prstGeom prst="roundRect">
            <a:avLst>
              <a:gd name="adj" fmla="val 49106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0">
                <a:srgbClr val="E6DCAC"/>
              </a:gs>
            </a:gsLst>
            <a:lin ang="5400000" scaled="1"/>
            <a:tileRect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 extrusionH="76200" contourW="12700">
            <a:extrusionClr>
              <a:schemeClr val="accent6">
                <a:lumMod val="50000"/>
              </a:schemeClr>
            </a:extrusionClr>
            <a:contourClr>
              <a:schemeClr val="accent6">
                <a:lumMod val="75000"/>
              </a:schemeClr>
            </a:contourClr>
          </a:sp3d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Their system of resources then could be used as a template to initiate a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discussion of resource needs in a local educator panel (or panels).  This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panel’s proposed resource allocation strategy could serve to inform a more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systematic statistical analysis of resources, student and district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characteristics, and student performance outcomes.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53AF3-E02F-4DE0-BE7B-7EF9DE66545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535972"/>
            <a:ext cx="9144000" cy="40934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A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A 50 State Strategy to Achieve School Finance Adequacy, Odden and Picus, 2008</a:t>
            </a:r>
            <a:endParaRPr kumimoji="0" lang="en-US" sz="2000" i="0" u="none" strike="noStrike" cap="none" normalizeH="0" baseline="0" dirty="0" smtClean="0" bmk="A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A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Achieving Educational Adequacy Through School Finance Reform,</a:t>
            </a:r>
            <a:r>
              <a:rPr kumimoji="0" lang="en-US" sz="2000" i="0" u="none" strike="noStrike" cap="none" normalizeH="0" dirty="0" smtClean="0" bmk="A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smtClean="0" bmk="A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2000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E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Equity vs. Adequacy in the State's Provision of Education, 2006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P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Performance Standards and Educational Cost Indexes, 1998</a:t>
            </a:r>
            <a:endParaRPr kumimoji="0" lang="en-US" sz="2000" i="0" u="none" strike="noStrike" cap="none" normalizeH="0" baseline="0" dirty="0" smtClean="0" bmk="P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R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Responding to the Charge of Alchemy, 2006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S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School Outcomes and School Costs, Texas A&amp;M University</a:t>
            </a:r>
            <a:endParaRPr kumimoji="0" lang="en-US" sz="2000" i="0" u="none" strike="noStrike" cap="none" normalizeH="0" baseline="0" dirty="0" smtClean="0" bmk="S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indent="-233363" eaLnBrk="0" hangingPunct="0"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S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Study of Educational Adequacy, How Much Money is Enough, 2010</a:t>
            </a:r>
          </a:p>
          <a:p>
            <a:pPr marL="233363" lvl="0" indent="-233363" eaLnBrk="0" hangingPunct="0">
              <a:buFontTx/>
              <a:buChar char="•"/>
              <a:tabLst>
                <a:tab pos="228600" algn="l"/>
              </a:tabLst>
            </a:pPr>
            <a:r>
              <a:rPr lang="en-US" sz="2000" b="1" dirty="0" smtClean="0" bmk="T">
                <a:solidFill>
                  <a:srgbClr val="003399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The Alchemy of Costing Out an Adequate Education, Hanushek, 2005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33363" indent="-233363" eaLnBrk="0" hangingPunct="0">
              <a:buFontTx/>
              <a:buChar char="•"/>
              <a:tabLst>
                <a:tab pos="228600" algn="l"/>
              </a:tabLst>
            </a:pPr>
            <a:r>
              <a:rPr lang="en-US" sz="2000" b="1" dirty="0" smtClean="0" bmk="P">
                <a:solidFill>
                  <a:srgbClr val="003399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Pseudo-Science and a Sound Basic Education-Voodoo Statistics in New York, </a:t>
            </a:r>
            <a:r>
              <a:rPr lang="en-US" sz="2000" b="1" dirty="0" err="1" smtClean="0" bmk="P">
                <a:solidFill>
                  <a:srgbClr val="003399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Hanushek</a:t>
            </a:r>
            <a:r>
              <a:rPr lang="en-US" sz="2000" b="1" smtClean="0" bmk="P">
                <a:solidFill>
                  <a:srgbClr val="003399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, 2005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2400" y="15240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Various Adequacy Methodologies</a:t>
            </a:r>
            <a:endParaRPr kumimoji="0" lang="en-US" sz="4000" b="1" i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1730514"/>
            <a:ext cx="7239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hangingPunct="0">
              <a:tabLst>
                <a:tab pos="228600" algn="l"/>
              </a:tabLst>
            </a:pP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  <a:hlinkClick r:id="rId2"/>
              </a:rPr>
              <a:t>http://www.arkleg.state.ar.us/education/K12/Pages/InitiativesAndReports.aspx?catId=23</a:t>
            </a:r>
            <a:endParaRPr lang="en-U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52400" y="1200090"/>
            <a:ext cx="8839200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228600" algn="l"/>
              </a:tabLst>
            </a:pPr>
            <a:r>
              <a:rPr lang="en-US" sz="2000" dirty="0" smtClean="0" bmk="S">
                <a:solidFill>
                  <a:srgbClr val="003399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The documents below can be found at the following link: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53AF3-E02F-4DE0-BE7B-7EF9DE66545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2133600"/>
            <a:ext cx="7010400" cy="230832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Contact</a:t>
            </a:r>
          </a:p>
          <a:p>
            <a:pPr algn="ctr"/>
            <a:endParaRPr lang="en-US" sz="2400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en-US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Dr. Brent Benda</a:t>
            </a:r>
          </a:p>
          <a:p>
            <a:pPr algn="ctr"/>
            <a:r>
              <a:rPr lang="en-US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Bureau of Legislative Research</a:t>
            </a:r>
          </a:p>
          <a:p>
            <a:pPr algn="ctr"/>
            <a:r>
              <a:rPr lang="en-US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(501) 537-9146</a:t>
            </a:r>
          </a:p>
          <a:p>
            <a:pPr algn="ctr"/>
            <a:r>
              <a:rPr lang="en-US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bendab@blr.arkansas.gov</a:t>
            </a:r>
            <a:endParaRPr lang="en-US" sz="2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Background  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8382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342900" indent="-342900">
              <a:defRPr/>
            </a:pPr>
            <a:r>
              <a:rPr lang="en-US" sz="2000" b="1" dirty="0" smtClean="0">
                <a:solidFill>
                  <a:srgbClr val="000000"/>
                </a:solidFill>
              </a:rPr>
              <a:t>A primary “driver” of educational finance has been litigation in courts</a:t>
            </a:r>
          </a:p>
          <a:p>
            <a:pPr marL="342900" indent="-342900">
              <a:defRPr/>
            </a:pPr>
            <a:r>
              <a:rPr lang="en-US" sz="2000" b="1" dirty="0" smtClean="0">
                <a:solidFill>
                  <a:srgbClr val="000000"/>
                </a:solidFill>
              </a:rPr>
              <a:t>throughout this country over the past four decades.</a:t>
            </a:r>
          </a:p>
          <a:p>
            <a:pPr marL="342900" indent="-342900">
              <a:defRPr/>
            </a:pP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524000"/>
            <a:ext cx="9144000" cy="1676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b="1" dirty="0" smtClean="0"/>
              <a:t>Historically, two primary legal frameworks or arguments, adequacy </a:t>
            </a:r>
          </a:p>
          <a:p>
            <a:r>
              <a:rPr lang="en-US" sz="2000" b="1" dirty="0" smtClean="0"/>
              <a:t>and equity, have served as the</a:t>
            </a:r>
            <a:r>
              <a:rPr lang="en-US" sz="2000" dirty="0" smtClean="0"/>
              <a:t> </a:t>
            </a:r>
            <a:r>
              <a:rPr lang="en-US" sz="2000" b="1" dirty="0" smtClean="0"/>
              <a:t>guiding principles for making decisions </a:t>
            </a:r>
          </a:p>
          <a:p>
            <a:r>
              <a:rPr lang="en-US" sz="2000" b="1" dirty="0" smtClean="0"/>
              <a:t>about resource distribution to school districts that vary in terms of </a:t>
            </a:r>
          </a:p>
          <a:p>
            <a:r>
              <a:rPr lang="en-US" sz="2000" b="1" dirty="0" smtClean="0"/>
              <a:t>student characteristics and concentrations of poverty.</a:t>
            </a:r>
            <a:endParaRPr lang="en-US" sz="2000" dirty="0" smtClean="0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200400"/>
            <a:ext cx="9128760" cy="1676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Equity arguments are concerned with comparative measures of any </a:t>
            </a:r>
          </a:p>
          <a:p>
            <a:pPr marL="457200" indent="-457200">
              <a:defRPr/>
            </a:pPr>
            <a:r>
              <a:rPr lang="en-US" sz="2000" dirty="0" smtClean="0"/>
              <a:t>inequities in resources needed to provide equal educational opportunities </a:t>
            </a:r>
          </a:p>
          <a:p>
            <a:pPr marL="457200" indent="-457200">
              <a:defRPr/>
            </a:pPr>
            <a:r>
              <a:rPr lang="en-US" sz="2000" dirty="0" smtClean="0"/>
              <a:t>to all students, irrespective of individual disadvantages or community wealth.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4876800"/>
            <a:ext cx="9128760" cy="16764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b="1" dirty="0" smtClean="0">
                <a:solidFill>
                  <a:srgbClr val="000000"/>
                </a:solidFill>
              </a:rPr>
              <a:t>In contrast, adequacy studies focus on sufficiency of resources in </a:t>
            </a:r>
          </a:p>
          <a:p>
            <a:r>
              <a:rPr lang="en-US" sz="2000" b="1" dirty="0" smtClean="0">
                <a:solidFill>
                  <a:srgbClr val="000000"/>
                </a:solidFill>
              </a:rPr>
              <a:t>every school district to provide an adequate education to all students</a:t>
            </a:r>
          </a:p>
          <a:p>
            <a:r>
              <a:rPr lang="en-US" sz="2000" b="1" dirty="0" smtClean="0">
                <a:solidFill>
                  <a:srgbClr val="000000"/>
                </a:solidFill>
              </a:rPr>
              <a:t>based on some educational standard.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Equity &amp; Adequacy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762000"/>
            <a:ext cx="9144000" cy="7620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The written report contains a brief overview of evolution of legal arguments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from the concept of “</a:t>
            </a:r>
            <a:r>
              <a:rPr lang="en-US" sz="2000" b="1" i="1" dirty="0" smtClean="0">
                <a:solidFill>
                  <a:srgbClr val="000000"/>
                </a:solidFill>
              </a:rPr>
              <a:t>equity</a:t>
            </a:r>
            <a:r>
              <a:rPr lang="en-US" sz="2000" dirty="0" smtClean="0">
                <a:solidFill>
                  <a:srgbClr val="000000"/>
                </a:solidFill>
              </a:rPr>
              <a:t>” to one of “</a:t>
            </a:r>
            <a:r>
              <a:rPr lang="en-US" sz="2000" b="1" i="1" dirty="0" smtClean="0">
                <a:solidFill>
                  <a:srgbClr val="000000"/>
                </a:solidFill>
              </a:rPr>
              <a:t>adequacy</a:t>
            </a:r>
            <a:r>
              <a:rPr lang="en-US" sz="2000" dirty="0" smtClean="0">
                <a:solidFill>
                  <a:srgbClr val="000000"/>
                </a:solidFill>
              </a:rPr>
              <a:t>” in this country.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524000"/>
            <a:ext cx="9144000" cy="2209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The pivotal distinctions between equity and adequacy are revealed in their </a:t>
            </a:r>
          </a:p>
          <a:p>
            <a:pPr marL="457200" indent="-457200">
              <a:defRPr/>
            </a:pPr>
            <a:r>
              <a:rPr lang="en-US" sz="2000" dirty="0" smtClean="0"/>
              <a:t>primary goal and measures.  For example, equity (or equality) of resources </a:t>
            </a:r>
          </a:p>
          <a:p>
            <a:pPr marL="457200" indent="-457200">
              <a:defRPr/>
            </a:pPr>
            <a:r>
              <a:rPr lang="en-US" sz="2000" dirty="0" smtClean="0"/>
              <a:t>can be achieved by “leveling down” the distribution of resources to every </a:t>
            </a:r>
          </a:p>
          <a:p>
            <a:pPr marL="457200" indent="-457200">
              <a:defRPr/>
            </a:pPr>
            <a:r>
              <a:rPr lang="en-US" sz="2000" dirty="0" smtClean="0"/>
              <a:t>school district. Since equity is measured comparatively, it is possible to </a:t>
            </a:r>
          </a:p>
          <a:p>
            <a:pPr marL="457200" indent="-457200">
              <a:defRPr/>
            </a:pPr>
            <a:r>
              <a:rPr lang="en-US" sz="2000" dirty="0" smtClean="0"/>
              <a:t>have equality in resource allocation without providing resources needed for </a:t>
            </a:r>
          </a:p>
          <a:p>
            <a:pPr marL="457200" indent="-457200">
              <a:defRPr/>
            </a:pPr>
            <a:r>
              <a:rPr lang="en-US" sz="2000" dirty="0" smtClean="0"/>
              <a:t>an adequate education.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657600"/>
            <a:ext cx="912876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Similarly, it is possible to provide sufficient resources to all districts in order to </a:t>
            </a:r>
          </a:p>
          <a:p>
            <a:pPr marL="457200" indent="-457200">
              <a:defRPr/>
            </a:pPr>
            <a:r>
              <a:rPr lang="en-US" sz="2000" dirty="0" smtClean="0"/>
              <a:t>offer  an adequate education without attempting to equalize the educational </a:t>
            </a:r>
          </a:p>
          <a:p>
            <a:pPr marL="457200" indent="-457200">
              <a:defRPr/>
            </a:pPr>
            <a:r>
              <a:rPr lang="en-US" sz="2000" dirty="0" smtClean="0"/>
              <a:t>opportunities for all students in a state.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4953000"/>
            <a:ext cx="9128760" cy="1905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In practice, while providing sufficient resources to offer an adequate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education to all children has become the primary goal in resource allocation,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equity remains in the background as states develop categorical funding for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disadvantaged students, or calculate mathematical weights for additional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funding for these students, to create equal educational opportunities.   </a:t>
            </a:r>
          </a:p>
          <a:p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Purpose of the Report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762000"/>
            <a:ext cx="9144000" cy="7620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Thus, Rebeca Whorton, an analyst with the Bureau of Legislative Research,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will present equity analyses of Arkansas school districts in February, 2014.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524000"/>
            <a:ext cx="9144000" cy="2209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endParaRPr lang="en-US" sz="2000" dirty="0" smtClean="0"/>
          </a:p>
          <a:p>
            <a:pPr marL="457200" indent="-457200">
              <a:defRPr/>
            </a:pPr>
            <a:r>
              <a:rPr lang="en-US" sz="2000" dirty="0" smtClean="0"/>
              <a:t>The purpose of the current report is to present a discussion and brief </a:t>
            </a:r>
          </a:p>
          <a:p>
            <a:pPr marL="457200" indent="-457200">
              <a:defRPr/>
            </a:pPr>
            <a:r>
              <a:rPr lang="en-US" sz="2000" dirty="0" smtClean="0"/>
              <a:t>critique of the four primary methodologies used to assess educational </a:t>
            </a:r>
          </a:p>
          <a:p>
            <a:pPr marL="457200" indent="-457200">
              <a:defRPr/>
            </a:pPr>
            <a:r>
              <a:rPr lang="en-US" sz="2000" dirty="0" smtClean="0"/>
              <a:t>adequacy: 1) evidence-based model, 2) professional judgment, 3) successful </a:t>
            </a:r>
          </a:p>
          <a:p>
            <a:pPr marL="457200" indent="-457200">
              <a:defRPr/>
            </a:pPr>
            <a:r>
              <a:rPr lang="en-US" sz="2000" dirty="0" smtClean="0"/>
              <a:t>schools approach, and 4) cost function (or statistical) analysis.  It is not the </a:t>
            </a:r>
          </a:p>
          <a:p>
            <a:pPr marL="457200" indent="-457200">
              <a:defRPr/>
            </a:pPr>
            <a:r>
              <a:rPr lang="en-US" sz="2000" dirty="0" smtClean="0"/>
              <a:t>aim of this presentation to advocate for one method over another, or to offer </a:t>
            </a:r>
          </a:p>
          <a:p>
            <a:pPr marL="457200" indent="-457200">
              <a:defRPr/>
            </a:pPr>
            <a:r>
              <a:rPr lang="en-US" sz="2000" dirty="0" smtClean="0"/>
              <a:t>any recommendations for change in current study procedures.</a:t>
            </a:r>
          </a:p>
          <a:p>
            <a:pPr marL="457200" indent="-457200">
              <a:defRPr/>
            </a:pPr>
            <a:endParaRPr lang="en-US" sz="2000" dirty="0" smtClean="0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0" y="3733800"/>
            <a:ext cx="9128760" cy="1143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Arkansas and Kentucky have relied on the </a:t>
            </a:r>
            <a:r>
              <a:rPr lang="en-US" sz="2000" i="1" dirty="0" smtClean="0"/>
              <a:t>evidence-based </a:t>
            </a:r>
            <a:r>
              <a:rPr lang="en-US" sz="2000" dirty="0" smtClean="0"/>
              <a:t>model to </a:t>
            </a:r>
          </a:p>
          <a:p>
            <a:pPr marL="457200" indent="-457200">
              <a:defRPr/>
            </a:pPr>
            <a:r>
              <a:rPr lang="en-US" sz="2000" dirty="0" smtClean="0"/>
              <a:t>determine amount of resources needed to provide an adequate education. 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4876800"/>
            <a:ext cx="9128760" cy="1905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In the </a:t>
            </a:r>
            <a:r>
              <a:rPr lang="en-US" sz="2000" i="1" dirty="0" smtClean="0">
                <a:solidFill>
                  <a:srgbClr val="000000"/>
                </a:solidFill>
              </a:rPr>
              <a:t>evidence-based </a:t>
            </a:r>
            <a:r>
              <a:rPr lang="en-US" sz="2000" dirty="0" smtClean="0">
                <a:solidFill>
                  <a:srgbClr val="000000"/>
                </a:solidFill>
              </a:rPr>
              <a:t>model, consultants are hired to design a package, or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recipe, of resources (e.g., our Matrix handout) needed to provide an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adequate education to all students. Based on their knowledge of research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methodology and existing evidence, consultants make decisions about types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and amounts of resources needed to achieve defined education standards.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Evidence-based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9906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 Recommendations regarding the distribution of resources are based on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consultants’ interpretations of the effectiveness of various resources in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facilitating student achievement. 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676400"/>
            <a:ext cx="9144000" cy="1905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Adequacy is assessed by comparing district resources to the resource </a:t>
            </a:r>
          </a:p>
          <a:p>
            <a:pPr marL="457200" indent="-457200">
              <a:defRPr/>
            </a:pPr>
            <a:r>
              <a:rPr lang="en-US" sz="2000" dirty="0" smtClean="0"/>
              <a:t>allocation package (Matrix) recommended by the expert consultants. Costs </a:t>
            </a:r>
          </a:p>
          <a:p>
            <a:pPr marL="457200" indent="-457200">
              <a:defRPr/>
            </a:pPr>
            <a:r>
              <a:rPr lang="en-US" sz="2000" dirty="0" smtClean="0"/>
              <a:t>(or expenditures) for each resource are based on estimates found in the </a:t>
            </a:r>
          </a:p>
          <a:p>
            <a:pPr marL="457200" indent="-457200">
              <a:defRPr/>
            </a:pPr>
            <a:r>
              <a:rPr lang="en-US" sz="2000" dirty="0" smtClean="0"/>
              <a:t>school finance literature, and these costs are summed to arrive at a total </a:t>
            </a:r>
          </a:p>
          <a:p>
            <a:pPr marL="457200" indent="-457200">
              <a:defRPr/>
            </a:pPr>
            <a:r>
              <a:rPr lang="en-US" sz="2000" dirty="0" smtClean="0"/>
              <a:t>cost (or per pupil cost) for funding adequacy. 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581400"/>
            <a:ext cx="9128760" cy="1981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A salient strength of the </a:t>
            </a:r>
            <a:r>
              <a:rPr lang="en-US" sz="2000" i="1" dirty="0" smtClean="0"/>
              <a:t>evidence-based </a:t>
            </a:r>
            <a:r>
              <a:rPr lang="en-US" sz="2000" dirty="0" smtClean="0"/>
              <a:t>model is the use of experts who </a:t>
            </a:r>
          </a:p>
          <a:p>
            <a:pPr marL="457200" indent="-457200">
              <a:defRPr/>
            </a:pPr>
            <a:r>
              <a:rPr lang="en-US" sz="2000" dirty="0" smtClean="0"/>
              <a:t>have extensive experience in conducting and evaluating research on </a:t>
            </a:r>
          </a:p>
          <a:p>
            <a:pPr marL="457200" indent="-457200">
              <a:defRPr/>
            </a:pPr>
            <a:r>
              <a:rPr lang="en-US" sz="2000" dirty="0" smtClean="0"/>
              <a:t>resource allocation and student performance. They typically are highly trained </a:t>
            </a:r>
          </a:p>
          <a:p>
            <a:pPr marL="457200" indent="-457200">
              <a:defRPr/>
            </a:pPr>
            <a:r>
              <a:rPr lang="en-US" sz="2000" dirty="0" smtClean="0"/>
              <a:t>methodologists who have a thorough knowledge of the research on school</a:t>
            </a:r>
          </a:p>
          <a:p>
            <a:pPr marL="457200" indent="-457200">
              <a:defRPr/>
            </a:pPr>
            <a:r>
              <a:rPr lang="en-US" sz="2000" dirty="0" smtClean="0"/>
              <a:t>finance and student achievement.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5562600"/>
            <a:ext cx="9128760" cy="12192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Furthermore, the evidence-based adequacy study process is transparent and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easily understood, and it examines current data from the educational system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being evaluated.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Critique of Evidence-based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9906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  Critics point out that the </a:t>
            </a:r>
            <a:r>
              <a:rPr lang="en-US" sz="2000" i="1" dirty="0" smtClean="0">
                <a:solidFill>
                  <a:srgbClr val="000000"/>
                </a:solidFill>
              </a:rPr>
              <a:t>evidence-based</a:t>
            </a:r>
            <a:r>
              <a:rPr lang="en-US" sz="2000" dirty="0" smtClean="0">
                <a:solidFill>
                  <a:srgbClr val="000000"/>
                </a:solidFill>
              </a:rPr>
              <a:t> model focuses exclusively on inputs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(resources) to the exclusion of outcomes (e.g., student achievement).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6764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Many contemporary researchers and policy-makers argue that the ultimate </a:t>
            </a:r>
          </a:p>
          <a:p>
            <a:pPr marL="457200" indent="-457200">
              <a:defRPr/>
            </a:pPr>
            <a:r>
              <a:rPr lang="en-US" sz="2000" dirty="0" smtClean="0"/>
              <a:t>goal of education is student achievement, and therefore, an adequate </a:t>
            </a:r>
          </a:p>
          <a:p>
            <a:pPr marL="457200" indent="-457200">
              <a:defRPr/>
            </a:pPr>
            <a:r>
              <a:rPr lang="en-US" sz="2000" dirty="0" smtClean="0"/>
              <a:t>education should be assessed in terms of student performance.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2971800"/>
            <a:ext cx="9128760" cy="1905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The only linkage between resources and student achievement in the </a:t>
            </a:r>
          </a:p>
          <a:p>
            <a:pPr marL="457200" indent="-457200">
              <a:defRPr/>
            </a:pPr>
            <a:r>
              <a:rPr lang="en-US" sz="2000" i="1" dirty="0" smtClean="0"/>
              <a:t>evidence-based</a:t>
            </a:r>
            <a:r>
              <a:rPr lang="en-US" sz="2000" dirty="0" smtClean="0"/>
              <a:t> approach to educational adequacy are the extrapolations </a:t>
            </a:r>
          </a:p>
          <a:p>
            <a:pPr marL="457200" indent="-457200">
              <a:defRPr/>
            </a:pPr>
            <a:r>
              <a:rPr lang="en-US" sz="2000" dirty="0" smtClean="0"/>
              <a:t>consultants make from prior research in designing a resource allocation plan </a:t>
            </a:r>
          </a:p>
          <a:p>
            <a:pPr marL="457200" indent="-457200">
              <a:defRPr/>
            </a:pPr>
            <a:r>
              <a:rPr lang="en-US" sz="2000" dirty="0" smtClean="0"/>
              <a:t>or Matrix.  However, critics argue that studies cannot be generalized across</a:t>
            </a:r>
          </a:p>
          <a:p>
            <a:pPr marL="457200" indent="-457200">
              <a:defRPr/>
            </a:pPr>
            <a:r>
              <a:rPr lang="en-US" sz="2000" dirty="0" smtClean="0"/>
              <a:t>states that differ in demographics, such as poverty and parent education.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4876800"/>
            <a:ext cx="9128760" cy="12192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They also criticize the piecemeal practice of providing evidence for each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resource separately instead of investigating the impact of the total resource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allocation package consultants recommend to states.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Critique of Evidence-based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4478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Critics point out expert judgments are influenced in immeasurable ways by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personal preferences and biases, and they cite examples of how consultants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have “cherry picked” studies that support their resource allocation, while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ignoring contrary evidence. 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1336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They also note that there is scarce research on the effectiveness of resources </a:t>
            </a:r>
          </a:p>
          <a:p>
            <a:pPr marL="457200" indent="-457200">
              <a:defRPr/>
            </a:pPr>
            <a:r>
              <a:rPr lang="en-US" sz="2000" dirty="0" smtClean="0"/>
              <a:t>on student achievement, and in some cases there is no evidence to support </a:t>
            </a:r>
          </a:p>
          <a:p>
            <a:pPr marL="457200" indent="-457200">
              <a:defRPr/>
            </a:pPr>
            <a:r>
              <a:rPr lang="en-US" sz="2000" dirty="0" smtClean="0"/>
              <a:t>recommended resources.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0" y="3429000"/>
            <a:ext cx="9128760" cy="1600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Finally, reviewers observe that reports written by expert consultants typically </a:t>
            </a:r>
          </a:p>
          <a:p>
            <a:pPr marL="457200" indent="-457200">
              <a:defRPr/>
            </a:pPr>
            <a:r>
              <a:rPr lang="en-US" sz="2000" dirty="0" smtClean="0"/>
              <a:t>do not articulate the methodological criteria used to select studies that </a:t>
            </a:r>
          </a:p>
          <a:p>
            <a:pPr marL="457200" indent="-457200">
              <a:defRPr/>
            </a:pPr>
            <a:r>
              <a:rPr lang="en-US" sz="2000" dirty="0" smtClean="0"/>
              <a:t>provide support for resources recommended, which raises questions about </a:t>
            </a:r>
          </a:p>
          <a:p>
            <a:pPr marL="457200" indent="-457200">
              <a:defRPr/>
            </a:pPr>
            <a:r>
              <a:rPr lang="en-US" sz="2000" dirty="0" smtClean="0"/>
              <a:t>the validity of studies used.  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5029200"/>
            <a:ext cx="9128760" cy="12954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There appear to be no published examinations of the validity (accuracy) or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reliability (consistency between evaluators) of the evidence-based method.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Professional Judgment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4478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The </a:t>
            </a:r>
            <a:r>
              <a:rPr lang="en-US" sz="2000" i="1" dirty="0" smtClean="0">
                <a:solidFill>
                  <a:srgbClr val="000000"/>
                </a:solidFill>
              </a:rPr>
              <a:t>professional judgment </a:t>
            </a:r>
            <a:r>
              <a:rPr lang="en-US" sz="2000" dirty="0" smtClean="0">
                <a:solidFill>
                  <a:srgbClr val="000000"/>
                </a:solidFill>
              </a:rPr>
              <a:t>method of examining educational adequacy relies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on the opinions of a panel of local educators (e.g., superintendents, education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professors) instead of hired expert consultants.  Panels have been constituted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by expert consultants, legislators, and governors. </a:t>
            </a:r>
          </a:p>
          <a:p>
            <a:endParaRPr lang="en-US" sz="2000" i="1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1336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This panel of educators meets over a period of time to construct a package </a:t>
            </a:r>
          </a:p>
          <a:p>
            <a:pPr marL="457200" indent="-457200">
              <a:defRPr/>
            </a:pPr>
            <a:r>
              <a:rPr lang="en-US" sz="2000" dirty="0" smtClean="0"/>
              <a:t>of resources.  Once the resource allocation plan has been determined, the </a:t>
            </a:r>
          </a:p>
          <a:p>
            <a:pPr marL="457200" indent="-457200">
              <a:defRPr/>
            </a:pPr>
            <a:r>
              <a:rPr lang="en-US" sz="2000" dirty="0" smtClean="0"/>
              <a:t>same panel, or a different group of experts, estimates the costs of each </a:t>
            </a:r>
          </a:p>
          <a:p>
            <a:pPr marL="457200" indent="-457200">
              <a:defRPr/>
            </a:pPr>
            <a:r>
              <a:rPr lang="en-US" sz="2000" dirty="0" smtClean="0"/>
              <a:t>resource component. 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581400"/>
            <a:ext cx="9128760" cy="1600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To address the issues of validity and reliability, some states have used more</a:t>
            </a:r>
          </a:p>
          <a:p>
            <a:pPr marL="457200" indent="-457200">
              <a:defRPr/>
            </a:pPr>
            <a:r>
              <a:rPr lang="en-US" sz="2000" dirty="0" smtClean="0"/>
              <a:t>than one panel that work separately to derive independent resource </a:t>
            </a:r>
          </a:p>
          <a:p>
            <a:pPr marL="457200" indent="-457200">
              <a:defRPr/>
            </a:pPr>
            <a:r>
              <a:rPr lang="en-US" sz="2000" dirty="0" smtClean="0"/>
              <a:t>distribution models and costs.  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5181600"/>
            <a:ext cx="9128760" cy="1524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The panels eventually meet together to integrate the independently-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derived resource allocation plans. At times, panels have been informed by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surveys of teachers, principals, and superintendents concerning needed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resources and costs.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Critique of Professional Judgment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4478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An important advantage of the professional judgment approach to assessing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educational adequacy is the deliberation by local professionals who are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currently involved in the system being assessed, and intimately familiar with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differences in districts, their resource needs, and regional costs. </a:t>
            </a:r>
          </a:p>
          <a:p>
            <a:endParaRPr lang="en-US" sz="2000" i="1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1336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This intimate knowledge is a “dual-edged” sword because, in practice, </a:t>
            </a:r>
          </a:p>
          <a:p>
            <a:pPr marL="457200" indent="-457200">
              <a:defRPr/>
            </a:pPr>
            <a:r>
              <a:rPr lang="en-US" sz="2000" dirty="0" smtClean="0"/>
              <a:t>panels of educators have tended to simply present a “wish list” of resources, </a:t>
            </a:r>
          </a:p>
          <a:p>
            <a:pPr marL="457200" indent="-457200">
              <a:defRPr/>
            </a:pPr>
            <a:r>
              <a:rPr lang="en-US" sz="2000" dirty="0" smtClean="0"/>
              <a:t>rather than design an efficient distribution of resources that supports </a:t>
            </a:r>
          </a:p>
          <a:p>
            <a:pPr marL="457200" indent="-457200">
              <a:defRPr/>
            </a:pPr>
            <a:r>
              <a:rPr lang="en-US" sz="2000" dirty="0" smtClean="0"/>
              <a:t>educational adequacy. 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581400"/>
            <a:ext cx="9128760" cy="914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Professional judgment methods of assessing adequacy typically have resulted </a:t>
            </a:r>
          </a:p>
          <a:p>
            <a:pPr marL="457200" indent="-457200">
              <a:defRPr/>
            </a:pPr>
            <a:r>
              <a:rPr lang="en-US" sz="2000" dirty="0" smtClean="0"/>
              <a:t>in costly resource allocation models. 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4495800"/>
            <a:ext cx="9128760" cy="23622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Educator panels rely on personal judgments based on knowledge and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experience rather than on a systematic, clearly articulated set of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mathematical procedures, such as statistical analyses.  The personal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preferences and biases inherent in professional judgments are especially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problematic in making adjustments in resource allocation for high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concentrations of poverty and other disadvantages.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theme/theme1.xml><?xml version="1.0" encoding="utf-8"?>
<a:theme xmlns:a="http://schemas.openxmlformats.org/drawingml/2006/main" name="Sample presentation slides">
  <a:themeElements>
    <a:clrScheme name="Sample presentation slides 3">
      <a:dk1>
        <a:srgbClr val="0000C0"/>
      </a:dk1>
      <a:lt1>
        <a:srgbClr val="FFFFFF"/>
      </a:lt1>
      <a:dk2>
        <a:srgbClr val="0066CC"/>
      </a:dk2>
      <a:lt2>
        <a:srgbClr val="9ADCF6"/>
      </a:lt2>
      <a:accent1>
        <a:srgbClr val="BE9932"/>
      </a:accent1>
      <a:accent2>
        <a:srgbClr val="2A99EC"/>
      </a:accent2>
      <a:accent3>
        <a:srgbClr val="AAB8E2"/>
      </a:accent3>
      <a:accent4>
        <a:srgbClr val="DADADA"/>
      </a:accent4>
      <a:accent5>
        <a:srgbClr val="DBCAAD"/>
      </a:accent5>
      <a:accent6>
        <a:srgbClr val="258AD6"/>
      </a:accent6>
      <a:hlink>
        <a:srgbClr val="70B040"/>
      </a:hlink>
      <a:folHlink>
        <a:srgbClr val="6B8ED3"/>
      </a:folHlink>
    </a:clrScheme>
    <a:fontScheme name="Sample presentation 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1">
        <a:dk1>
          <a:srgbClr val="000066"/>
        </a:dk1>
        <a:lt1>
          <a:srgbClr val="FFFFFF"/>
        </a:lt1>
        <a:dk2>
          <a:srgbClr val="006699"/>
        </a:dk2>
        <a:lt2>
          <a:srgbClr val="EEE378"/>
        </a:lt2>
        <a:accent1>
          <a:srgbClr val="69C828"/>
        </a:accent1>
        <a:accent2>
          <a:srgbClr val="E68B30"/>
        </a:accent2>
        <a:accent3>
          <a:srgbClr val="AAB8CA"/>
        </a:accent3>
        <a:accent4>
          <a:srgbClr val="DADADA"/>
        </a:accent4>
        <a:accent5>
          <a:srgbClr val="B9E0AC"/>
        </a:accent5>
        <a:accent6>
          <a:srgbClr val="D07D2A"/>
        </a:accent6>
        <a:hlink>
          <a:srgbClr val="0FAAE1"/>
        </a:hlink>
        <a:folHlink>
          <a:srgbClr val="547FE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2">
        <a:dk1>
          <a:srgbClr val="0F4334"/>
        </a:dk1>
        <a:lt1>
          <a:srgbClr val="FFFFFF"/>
        </a:lt1>
        <a:dk2>
          <a:srgbClr val="43BD4C"/>
        </a:dk2>
        <a:lt2>
          <a:srgbClr val="F0F7BD"/>
        </a:lt2>
        <a:accent1>
          <a:srgbClr val="B2B838"/>
        </a:accent1>
        <a:accent2>
          <a:srgbClr val="E68B30"/>
        </a:accent2>
        <a:accent3>
          <a:srgbClr val="B0DBB2"/>
        </a:accent3>
        <a:accent4>
          <a:srgbClr val="DADADA"/>
        </a:accent4>
        <a:accent5>
          <a:srgbClr val="D5D8AE"/>
        </a:accent5>
        <a:accent6>
          <a:srgbClr val="D07D2A"/>
        </a:accent6>
        <a:hlink>
          <a:srgbClr val="3FB180"/>
        </a:hlink>
        <a:folHlink>
          <a:srgbClr val="3BA7E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3">
        <a:dk1>
          <a:srgbClr val="0000C0"/>
        </a:dk1>
        <a:lt1>
          <a:srgbClr val="FFFFFF"/>
        </a:lt1>
        <a:dk2>
          <a:srgbClr val="0066CC"/>
        </a:dk2>
        <a:lt2>
          <a:srgbClr val="9ADCF6"/>
        </a:lt2>
        <a:accent1>
          <a:srgbClr val="BE9932"/>
        </a:accent1>
        <a:accent2>
          <a:srgbClr val="2A99EC"/>
        </a:accent2>
        <a:accent3>
          <a:srgbClr val="AAB8E2"/>
        </a:accent3>
        <a:accent4>
          <a:srgbClr val="DADADA"/>
        </a:accent4>
        <a:accent5>
          <a:srgbClr val="DBCAAD"/>
        </a:accent5>
        <a:accent6>
          <a:srgbClr val="258AD6"/>
        </a:accent6>
        <a:hlink>
          <a:srgbClr val="70B040"/>
        </a:hlink>
        <a:folHlink>
          <a:srgbClr val="6B8ED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A9530A-2261-4E05-86D3-8702410FADD7}"/>
</file>

<file path=customXml/itemProps2.xml><?xml version="1.0" encoding="utf-8"?>
<ds:datastoreItem xmlns:ds="http://schemas.openxmlformats.org/officeDocument/2006/customXml" ds:itemID="{FD69A11A-B2DB-4DF0-9D43-C74F2B67CBBD}"/>
</file>

<file path=customXml/itemProps3.xml><?xml version="1.0" encoding="utf-8"?>
<ds:datastoreItem xmlns:ds="http://schemas.openxmlformats.org/officeDocument/2006/customXml" ds:itemID="{259919A5-B7F9-4DD5-8821-5ED42198CAD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3901</TotalTime>
  <Words>2366</Words>
  <Application>Microsoft Office PowerPoint</Application>
  <PresentationFormat>On-screen Show (4:3)</PresentationFormat>
  <Paragraphs>290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Sample presentation slides</vt:lpstr>
      <vt:lpstr>  An Overview of Methodologies of Assessing  Educational Adequacy  </vt:lpstr>
      <vt:lpstr>Background  </vt:lpstr>
      <vt:lpstr>Equity &amp; Adequacy</vt:lpstr>
      <vt:lpstr>Purpose of the Report</vt:lpstr>
      <vt:lpstr>Evidence-based Model</vt:lpstr>
      <vt:lpstr>Critique of Evidence-based Model</vt:lpstr>
      <vt:lpstr>Critique of Evidence-based Model</vt:lpstr>
      <vt:lpstr>Professional Judgment Model</vt:lpstr>
      <vt:lpstr>Critique of Professional Judgment Model</vt:lpstr>
      <vt:lpstr>Successful Schools Model</vt:lpstr>
      <vt:lpstr>Critique of Successful Schools Model</vt:lpstr>
      <vt:lpstr>Critique of Successful Schools Model</vt:lpstr>
      <vt:lpstr>Cost Function (Statistical) Model</vt:lpstr>
      <vt:lpstr>Slide 14</vt:lpstr>
      <vt:lpstr>Critique of Cost Function Model</vt:lpstr>
      <vt:lpstr>Discussion &amp; Conclusions</vt:lpstr>
      <vt:lpstr>Slide 17</vt:lpstr>
      <vt:lpstr>Slide 18</vt:lpstr>
    </vt:vector>
  </TitlesOfParts>
  <Company>Bureau of Legislative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Christine M. Heider</dc:creator>
  <cp:lastModifiedBy>Mark Hudson</cp:lastModifiedBy>
  <cp:revision>298</cp:revision>
  <dcterms:created xsi:type="dcterms:W3CDTF">2008-09-30T17:13:15Z</dcterms:created>
  <dcterms:modified xsi:type="dcterms:W3CDTF">2013-08-15T15:10:51Z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TC011367941033</vt:lpwstr>
  </property>
  <property fmtid="{D5CDD505-2E9C-101B-9397-08002B2CF9AE}" pid="3" name="ContentTypeId">
    <vt:lpwstr>0x01010082B2ED57DFC55F42BB00BB5B4AB0CA42</vt:lpwstr>
  </property>
  <property fmtid="{D5CDD505-2E9C-101B-9397-08002B2CF9AE}" pid="4" name="Order">
    <vt:r8>2017800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URL">
    <vt:lpwstr/>
  </property>
</Properties>
</file>