
<file path=[Content_Types].xml><?xml version="1.0" encoding="utf-8"?>
<Types xmlns="http://schemas.openxmlformats.org/package/2006/content-types">
  <Override PartName="/ppt/slides/slide29.xml" ContentType="application/vnd.openxmlformats-officedocument.presentationml.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drawings/drawing2.xml" ContentType="application/vnd.openxmlformats-officedocument.drawingml.chartshapes+xml"/>
  <Override PartName="/ppt/diagrams/quickStyle2.xml" ContentType="application/vnd.openxmlformats-officedocument.drawingml.diagramStyle+xml"/>
  <Override PartName="/customXml/itemProps1.xml" ContentType="application/vnd.openxmlformats-officedocument.customXmlPropertie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charts/chart13.xml" ContentType="application/vnd.openxmlformats-officedocument.drawingml.char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docProps/custom.xml" ContentType="application/vnd.openxmlformats-officedocument.custom-properties+xml"/>
  <Override PartName="/ppt/charts/chart7.xml" ContentType="application/vnd.openxmlformats-officedocument.drawingml.chart+xml"/>
  <Override PartName="/ppt/charts/chart3.xml" ContentType="application/vnd.openxmlformats-officedocument.drawingml.chart+xml"/>
  <Override PartName="/ppt/diagrams/layout1.xml" ContentType="application/vnd.openxmlformats-officedocument.drawingml.diagramLayout+xml"/>
  <Override PartName="/ppt/diagrams/data2.xml" ContentType="application/vnd.openxmlformats-officedocument.drawingml.diagramData+xml"/>
  <Override PartName="/ppt/slides/slide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customXml/itemProps2.xml" ContentType="application/vnd.openxmlformats-officedocument.customXmlProperties+xml"/>
  <Override PartName="/ppt/slides/slide26.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14.xml" ContentType="application/vnd.openxmlformats-officedocument.presentationml.slideLayout+xml"/>
  <Override PartName="/ppt/charts/chart14.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charts/chart8.xml" ContentType="application/vnd.openxmlformats-officedocument.drawingml.chart+xml"/>
  <Override PartName="/ppt/charts/chart12.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10.xml" ContentType="application/vnd.openxmlformats-officedocument.drawingml.chart+xml"/>
  <Override PartName="/ppt/diagrams/layout2.xml" ContentType="application/vnd.openxmlformats-officedocument.drawingml.diagramLayout+xml"/>
  <Override PartName="/ppt/charts/chart4.xml" ContentType="application/vnd.openxmlformats-officedocument.drawingml.chart+xml"/>
  <Override PartName="/ppt/slides/slide8.xml" ContentType="application/vnd.openxmlformats-officedocument.presentationml.slide+xml"/>
  <Override PartName="/ppt/charts/chart2.xml" ContentType="application/vnd.openxmlformats-officedocument.drawingml.chart+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charts/chart15.xml" ContentType="application/vnd.openxmlformats-officedocument.drawingml.char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Layouts/slideLayout9.xml" ContentType="application/vnd.openxmlformats-officedocument.presentationml.slideLayout+xml"/>
  <Override PartName="/ppt/charts/chart1.xml" ContentType="application/vnd.openxmlformats-officedocument.drawingml.chart+xml"/>
  <Override PartName="/ppt/slideMasters/slideMaster2.xml" ContentType="application/vnd.openxmlformats-officedocument.presentationml.slideMaster+xml"/>
  <Override PartName="/ppt/slides/slide28.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rawings/drawing1.xml" ContentType="application/vnd.openxmlformats-officedocument.drawingml.chartshapes+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Layouts/slideLayout16.xml" ContentType="application/vnd.openxmlformats-officedocument.presentationml.slideLayout+xml"/>
  <Default Extension="jpeg" ContentType="image/jpeg"/>
  <Override PartName="/ppt/charts/chart16.xml" ContentType="application/vnd.openxmlformats-officedocument.drawingml.chart+xml"/>
  <Override PartName="/ppt/diagrams/quickStyle1.xml" ContentType="application/vnd.openxmlformats-officedocument.drawingml.diagramStyle+xml"/>
  <Override PartName="/ppt/slides/slide1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9"/>
  </p:notesMasterIdLst>
  <p:sldIdLst>
    <p:sldId id="283" r:id="rId3"/>
    <p:sldId id="336" r:id="rId4"/>
    <p:sldId id="308" r:id="rId5"/>
    <p:sldId id="256" r:id="rId6"/>
    <p:sldId id="257" r:id="rId7"/>
    <p:sldId id="312" r:id="rId8"/>
    <p:sldId id="282" r:id="rId9"/>
    <p:sldId id="262" r:id="rId10"/>
    <p:sldId id="284" r:id="rId11"/>
    <p:sldId id="298" r:id="rId12"/>
    <p:sldId id="340" r:id="rId13"/>
    <p:sldId id="287" r:id="rId14"/>
    <p:sldId id="288" r:id="rId15"/>
    <p:sldId id="300" r:id="rId16"/>
    <p:sldId id="318" r:id="rId17"/>
    <p:sldId id="303" r:id="rId18"/>
    <p:sldId id="304" r:id="rId19"/>
    <p:sldId id="310" r:id="rId20"/>
    <p:sldId id="305" r:id="rId21"/>
    <p:sldId id="301" r:id="rId22"/>
    <p:sldId id="294" r:id="rId23"/>
    <p:sldId id="295" r:id="rId24"/>
    <p:sldId id="311" r:id="rId25"/>
    <p:sldId id="319" r:id="rId26"/>
    <p:sldId id="316" r:id="rId27"/>
    <p:sldId id="339" r:id="rId28"/>
    <p:sldId id="324" r:id="rId29"/>
    <p:sldId id="325" r:id="rId30"/>
    <p:sldId id="326" r:id="rId31"/>
    <p:sldId id="330" r:id="rId32"/>
    <p:sldId id="331" r:id="rId33"/>
    <p:sldId id="332" r:id="rId34"/>
    <p:sldId id="333" r:id="rId35"/>
    <p:sldId id="338" r:id="rId36"/>
    <p:sldId id="334" r:id="rId37"/>
    <p:sldId id="337"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58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45" Type="http://schemas.openxmlformats.org/officeDocument/2006/relationships/customXml" Target="../customXml/item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customXml" Target="../customXml/item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customXml" Target="../customXml/item3.xml"/><Relationship Id="rId20" Type="http://schemas.openxmlformats.org/officeDocument/2006/relationships/slide" Target="slides/slide18.xml"/><Relationship Id="rId41"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msmith\Desktop\NCHEMS%20Data\NCHEMS%20Data%20from%20Patrick_WORK%20BOOK.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Haystack\StoreHouse\Patrick\ECS\ECS%20State%20Profile%20Metric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Haystack\StoreHouse\Patrick\ECS\ECS%20State%20Profile%20Metrics.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Haystack\StoreHouse\Patrick\ECS\ECS%20State%20Profile%20Metrics.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haystack\users\Matt\ECS%20State%20Profiles\FINAL%20STATE%20PRESENTATIONS\ECS%20State%20Profile%20Metrics%20with%20Filter%20and%20Sort.xlsx" TargetMode="External"/></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Documents%20and%20Settings\msmith\Desktop\NCHEMS%20Data\NCHEMS%20Data%20from%20Patrick_WORK%20BOOK.xlsx" TargetMode="External"/></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Haystack\StoreHouse\Patrick\ECS\ECS%20State%20Profile%20Metrics.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haystack\users\liz\2011\Current%20and%20Commonly%20USed%20stuff\degrees%20income%20new%20economy.xls"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haystack\users\Matt\ECS%20State%20Profiles\FINAL%20STATE%20PRESENTATIONS\2018%20Jobs%20GUCEW%20MC%20Edi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Haystack\StoreHouse\Patrick\ECS\ECS%20State%20Profile%20Metric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Haystack\StoreHouse\Patrick\ECS\ECS%20State%20Profile%20Metric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Haystack\StoreHouse\Patrick\ECS\ECS%20State%20Profile%20Metric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Haystack\StoreHouse\Patrick\ECS\ECS%20State%20Profile%20Metric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msmith\Desktop\ECSDataProfiles\Pipeline_2008_Calculations_October%202010.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msmith\Desktop\NCHEMS%20Data\NCHEMS%20Data%20from%20Patrick_WORK%20BOOK.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msmith\Desktop\NCHEMS%20Data\NCHEMS%20Data%20from%20Patrick_WORK%20BOOK.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haystack\users\Matt\ECS%20State%20Profiles\FINAL%20STATE%20PRESENTATIONS\ECS%20State%20Profile%20Metrics%20with%20Filter%20and%20Sor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tx>
            <c:strRef>
              <c:f>'Educ Attain'!$I$5</c:f>
              <c:strCache>
                <c:ptCount val="1"/>
                <c:pt idx="0">
                  <c:v>Arkansas</c:v>
                </c:pt>
              </c:strCache>
            </c:strRef>
          </c:tx>
          <c:dLbls>
            <c:txPr>
              <a:bodyPr/>
              <a:lstStyle/>
              <a:p>
                <a:pPr>
                  <a:defRPr sz="1400"/>
                </a:pPr>
                <a:endParaRPr lang="en-US"/>
              </a:p>
            </c:txPr>
            <c:showVal val="1"/>
          </c:dLbls>
          <c:cat>
            <c:strRef>
              <c:f>'Educ Attain'!$J$4:$O$4</c:f>
              <c:strCache>
                <c:ptCount val="6"/>
                <c:pt idx="0">
                  <c:v>Less than High School</c:v>
                </c:pt>
                <c:pt idx="1">
                  <c:v>High School</c:v>
                </c:pt>
                <c:pt idx="2">
                  <c:v>Some College, No Degree</c:v>
                </c:pt>
                <c:pt idx="3">
                  <c:v>Associates Degree</c:v>
                </c:pt>
                <c:pt idx="4">
                  <c:v>Bachelor's Degree</c:v>
                </c:pt>
                <c:pt idx="5">
                  <c:v>Graduate, Professional Degree</c:v>
                </c:pt>
              </c:strCache>
            </c:strRef>
          </c:cat>
          <c:val>
            <c:numRef>
              <c:f>'Educ Attain'!$J$5:$O$5</c:f>
              <c:numCache>
                <c:formatCode>0.0</c:formatCode>
                <c:ptCount val="6"/>
                <c:pt idx="0">
                  <c:v>14.461635638476256</c:v>
                </c:pt>
                <c:pt idx="1">
                  <c:v>34.322136184297001</c:v>
                </c:pt>
                <c:pt idx="2">
                  <c:v>24.216472254333652</c:v>
                </c:pt>
                <c:pt idx="3">
                  <c:v>6.8714411009755034</c:v>
                </c:pt>
                <c:pt idx="4">
                  <c:v>13.858282394530525</c:v>
                </c:pt>
                <c:pt idx="5">
                  <c:v>6.2700324273870613</c:v>
                </c:pt>
              </c:numCache>
            </c:numRef>
          </c:val>
        </c:ser>
        <c:ser>
          <c:idx val="1"/>
          <c:order val="1"/>
          <c:tx>
            <c:strRef>
              <c:f>'Educ Attain'!$I$6</c:f>
              <c:strCache>
                <c:ptCount val="1"/>
                <c:pt idx="0">
                  <c:v>United States</c:v>
                </c:pt>
              </c:strCache>
            </c:strRef>
          </c:tx>
          <c:dLbls>
            <c:txPr>
              <a:bodyPr/>
              <a:lstStyle/>
              <a:p>
                <a:pPr>
                  <a:defRPr sz="1400"/>
                </a:pPr>
                <a:endParaRPr lang="en-US"/>
              </a:p>
            </c:txPr>
            <c:showVal val="1"/>
          </c:dLbls>
          <c:cat>
            <c:strRef>
              <c:f>'Educ Attain'!$J$4:$O$4</c:f>
              <c:strCache>
                <c:ptCount val="6"/>
                <c:pt idx="0">
                  <c:v>Less than High School</c:v>
                </c:pt>
                <c:pt idx="1">
                  <c:v>High School</c:v>
                </c:pt>
                <c:pt idx="2">
                  <c:v>Some College, No Degree</c:v>
                </c:pt>
                <c:pt idx="3">
                  <c:v>Associates Degree</c:v>
                </c:pt>
                <c:pt idx="4">
                  <c:v>Bachelor's Degree</c:v>
                </c:pt>
                <c:pt idx="5">
                  <c:v>Graduate, Professional Degree</c:v>
                </c:pt>
              </c:strCache>
            </c:strRef>
          </c:cat>
          <c:val>
            <c:numRef>
              <c:f>'Educ Attain'!$J$6:$O$6</c:f>
              <c:numCache>
                <c:formatCode>0.0</c:formatCode>
                <c:ptCount val="6"/>
                <c:pt idx="0">
                  <c:v>12.628575320860218</c:v>
                </c:pt>
                <c:pt idx="1">
                  <c:v>27.047712887014189</c:v>
                </c:pt>
                <c:pt idx="2">
                  <c:v>22.209913359682851</c:v>
                </c:pt>
                <c:pt idx="3">
                  <c:v>8.3569125406708888</c:v>
                </c:pt>
                <c:pt idx="4">
                  <c:v>19.084742360271779</c:v>
                </c:pt>
                <c:pt idx="5">
                  <c:v>10.672143531499954</c:v>
                </c:pt>
              </c:numCache>
            </c:numRef>
          </c:val>
        </c:ser>
        <c:ser>
          <c:idx val="2"/>
          <c:order val="2"/>
          <c:tx>
            <c:strRef>
              <c:f>'Educ Attain'!$I$7</c:f>
              <c:strCache>
                <c:ptCount val="1"/>
                <c:pt idx="0">
                  <c:v>Massachusetts</c:v>
                </c:pt>
              </c:strCache>
            </c:strRef>
          </c:tx>
          <c:dLbls>
            <c:txPr>
              <a:bodyPr/>
              <a:lstStyle/>
              <a:p>
                <a:pPr>
                  <a:defRPr sz="1400"/>
                </a:pPr>
                <a:endParaRPr lang="en-US"/>
              </a:p>
            </c:txPr>
            <c:showVal val="1"/>
          </c:dLbls>
          <c:cat>
            <c:strRef>
              <c:f>'Educ Attain'!$J$4:$O$4</c:f>
              <c:strCache>
                <c:ptCount val="6"/>
                <c:pt idx="0">
                  <c:v>Less than High School</c:v>
                </c:pt>
                <c:pt idx="1">
                  <c:v>High School</c:v>
                </c:pt>
                <c:pt idx="2">
                  <c:v>Some College, No Degree</c:v>
                </c:pt>
                <c:pt idx="3">
                  <c:v>Associates Degree</c:v>
                </c:pt>
                <c:pt idx="4">
                  <c:v>Bachelor's Degree</c:v>
                </c:pt>
                <c:pt idx="5">
                  <c:v>Graduate, Professional Degree</c:v>
                </c:pt>
              </c:strCache>
            </c:strRef>
          </c:cat>
          <c:val>
            <c:numRef>
              <c:f>'Educ Attain'!$J$7:$O$7</c:f>
              <c:numCache>
                <c:formatCode>0.0</c:formatCode>
                <c:ptCount val="6"/>
                <c:pt idx="0">
                  <c:v>8.8187132291819008</c:v>
                </c:pt>
                <c:pt idx="1">
                  <c:v>23.815896948018693</c:v>
                </c:pt>
                <c:pt idx="2">
                  <c:v>17.167555106532191</c:v>
                </c:pt>
                <c:pt idx="3">
                  <c:v>8.432996695526402</c:v>
                </c:pt>
                <c:pt idx="4">
                  <c:v>24.341398888277876</c:v>
                </c:pt>
                <c:pt idx="5">
                  <c:v>17.423439132462963</c:v>
                </c:pt>
              </c:numCache>
            </c:numRef>
          </c:val>
        </c:ser>
        <c:gapWidth val="82"/>
        <c:axId val="108667648"/>
        <c:axId val="108669184"/>
      </c:barChart>
      <c:catAx>
        <c:axId val="108667648"/>
        <c:scaling>
          <c:orientation val="minMax"/>
        </c:scaling>
        <c:axPos val="b"/>
        <c:tickLblPos val="nextTo"/>
        <c:txPr>
          <a:bodyPr/>
          <a:lstStyle/>
          <a:p>
            <a:pPr>
              <a:defRPr sz="1200" baseline="0"/>
            </a:pPr>
            <a:endParaRPr lang="en-US"/>
          </a:p>
        </c:txPr>
        <c:crossAx val="108669184"/>
        <c:crosses val="autoZero"/>
        <c:auto val="1"/>
        <c:lblAlgn val="ctr"/>
        <c:lblOffset val="0"/>
      </c:catAx>
      <c:valAx>
        <c:axId val="108669184"/>
        <c:scaling>
          <c:orientation val="minMax"/>
        </c:scaling>
        <c:axPos val="l"/>
        <c:majorGridlines>
          <c:spPr>
            <a:ln>
              <a:solidFill>
                <a:schemeClr val="accent1"/>
              </a:solidFill>
            </a:ln>
          </c:spPr>
        </c:majorGridlines>
        <c:numFmt formatCode="0" sourceLinked="0"/>
        <c:tickLblPos val="nextTo"/>
        <c:txPr>
          <a:bodyPr/>
          <a:lstStyle/>
          <a:p>
            <a:pPr>
              <a:defRPr sz="1200" baseline="0"/>
            </a:pPr>
            <a:endParaRPr lang="en-US"/>
          </a:p>
        </c:txPr>
        <c:crossAx val="108667648"/>
        <c:crosses val="autoZero"/>
        <c:crossBetween val="between"/>
      </c:valAx>
    </c:plotArea>
    <c:legend>
      <c:legendPos val="t"/>
      <c:layout/>
      <c:txPr>
        <a:bodyPr/>
        <a:lstStyle/>
        <a:p>
          <a:pPr>
            <a:defRPr sz="1400" baseline="0"/>
          </a:pPr>
          <a:endParaRPr lang="en-US"/>
        </a:p>
      </c:txPr>
    </c:legend>
    <c:plotVisOnly val="1"/>
    <c:dispBlanksAs val="gap"/>
  </c:chart>
  <c:spPr>
    <a:ln>
      <a:noFill/>
    </a:ln>
  </c:sp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spPr>
            <a:solidFill>
              <a:schemeClr val="accent1"/>
            </a:solidFill>
          </c:spPr>
          <c:dPt>
            <c:idx val="15"/>
            <c:spPr>
              <a:solidFill>
                <a:srgbClr val="FFC000"/>
              </a:solidFill>
            </c:spPr>
          </c:dPt>
          <c:dPt>
            <c:idx val="24"/>
            <c:spPr/>
          </c:dPt>
          <c:dPt>
            <c:idx val="43"/>
            <c:spPr>
              <a:solidFill>
                <a:srgbClr val="C00000"/>
              </a:solidFill>
            </c:spPr>
          </c:dPt>
          <c:dLbls>
            <c:txPr>
              <a:bodyPr rot="-5400000" vert="horz"/>
              <a:lstStyle/>
              <a:p>
                <a:pPr>
                  <a:defRPr/>
                </a:pPr>
                <a:endParaRPr lang="en-US"/>
              </a:p>
            </c:txPr>
            <c:showVal val="1"/>
          </c:dLbls>
          <c:cat>
            <c:strRef>
              <c:f>'High Tech'!$A$5:$A$55</c:f>
              <c:strCache>
                <c:ptCount val="51"/>
                <c:pt idx="0">
                  <c:v>Virginia</c:v>
                </c:pt>
                <c:pt idx="1">
                  <c:v>Maryland</c:v>
                </c:pt>
                <c:pt idx="2">
                  <c:v>Washington</c:v>
                </c:pt>
                <c:pt idx="3">
                  <c:v>Colorado</c:v>
                </c:pt>
                <c:pt idx="4">
                  <c:v>New Hampshire</c:v>
                </c:pt>
                <c:pt idx="5">
                  <c:v>California</c:v>
                </c:pt>
                <c:pt idx="6">
                  <c:v>New Jersey</c:v>
                </c:pt>
                <c:pt idx="7">
                  <c:v>Massachusetts</c:v>
                </c:pt>
                <c:pt idx="8">
                  <c:v>Texas</c:v>
                </c:pt>
                <c:pt idx="9">
                  <c:v>Oregon</c:v>
                </c:pt>
                <c:pt idx="10">
                  <c:v>Arizona</c:v>
                </c:pt>
                <c:pt idx="11">
                  <c:v>New Mexico</c:v>
                </c:pt>
                <c:pt idx="12">
                  <c:v>Michigan</c:v>
                </c:pt>
                <c:pt idx="13">
                  <c:v>Minnesota</c:v>
                </c:pt>
                <c:pt idx="14">
                  <c:v>Kansas</c:v>
                </c:pt>
                <c:pt idx="15">
                  <c:v>United States</c:v>
                </c:pt>
                <c:pt idx="16">
                  <c:v>Utah</c:v>
                </c:pt>
                <c:pt idx="17">
                  <c:v>Idaho</c:v>
                </c:pt>
                <c:pt idx="18">
                  <c:v>Connecticut</c:v>
                </c:pt>
                <c:pt idx="19">
                  <c:v>Illinois</c:v>
                </c:pt>
                <c:pt idx="20">
                  <c:v>Delaware</c:v>
                </c:pt>
                <c:pt idx="21">
                  <c:v>Rhode Island</c:v>
                </c:pt>
                <c:pt idx="22">
                  <c:v>Georgia</c:v>
                </c:pt>
                <c:pt idx="23">
                  <c:v>Pennsylvania</c:v>
                </c:pt>
                <c:pt idx="24">
                  <c:v>Alabama</c:v>
                </c:pt>
                <c:pt idx="25">
                  <c:v>Ohio</c:v>
                </c:pt>
                <c:pt idx="26">
                  <c:v>Indiana</c:v>
                </c:pt>
                <c:pt idx="27">
                  <c:v>North Carolina</c:v>
                </c:pt>
                <c:pt idx="28">
                  <c:v>Missouri</c:v>
                </c:pt>
                <c:pt idx="29">
                  <c:v>Wisconsin</c:v>
                </c:pt>
                <c:pt idx="30">
                  <c:v>South Carolina</c:v>
                </c:pt>
                <c:pt idx="31">
                  <c:v>Iowa</c:v>
                </c:pt>
                <c:pt idx="32">
                  <c:v>Vermont</c:v>
                </c:pt>
                <c:pt idx="33">
                  <c:v>Tennessee</c:v>
                </c:pt>
                <c:pt idx="34">
                  <c:v>Florida</c:v>
                </c:pt>
                <c:pt idx="35">
                  <c:v>Nebraska</c:v>
                </c:pt>
                <c:pt idx="36">
                  <c:v>Kentucky</c:v>
                </c:pt>
                <c:pt idx="37">
                  <c:v>North Dakota</c:v>
                </c:pt>
                <c:pt idx="38">
                  <c:v>Oklahoma</c:v>
                </c:pt>
                <c:pt idx="39">
                  <c:v>West Virginia</c:v>
                </c:pt>
                <c:pt idx="40">
                  <c:v>New York</c:v>
                </c:pt>
                <c:pt idx="41">
                  <c:v>Alaska</c:v>
                </c:pt>
                <c:pt idx="42">
                  <c:v>Nevada</c:v>
                </c:pt>
                <c:pt idx="43">
                  <c:v>Arkansas</c:v>
                </c:pt>
                <c:pt idx="44">
                  <c:v>South Dakota</c:v>
                </c:pt>
                <c:pt idx="45">
                  <c:v>Hawaii</c:v>
                </c:pt>
                <c:pt idx="46">
                  <c:v>Louisiana</c:v>
                </c:pt>
                <c:pt idx="47">
                  <c:v>Maine</c:v>
                </c:pt>
                <c:pt idx="48">
                  <c:v>Montana</c:v>
                </c:pt>
                <c:pt idx="49">
                  <c:v>Wyoming</c:v>
                </c:pt>
                <c:pt idx="50">
                  <c:v>Mississippi</c:v>
                </c:pt>
              </c:strCache>
            </c:strRef>
          </c:cat>
          <c:val>
            <c:numRef>
              <c:f>'High Tech'!$B$5:$B$55</c:f>
              <c:numCache>
                <c:formatCode>0.0</c:formatCode>
                <c:ptCount val="51"/>
                <c:pt idx="0">
                  <c:v>11.644214885377341</c:v>
                </c:pt>
                <c:pt idx="1">
                  <c:v>11.343252300339216</c:v>
                </c:pt>
                <c:pt idx="2">
                  <c:v>11.290747607794195</c:v>
                </c:pt>
                <c:pt idx="3">
                  <c:v>10.329556275475065</c:v>
                </c:pt>
                <c:pt idx="4">
                  <c:v>10.116330007301046</c:v>
                </c:pt>
                <c:pt idx="5">
                  <c:v>9.6383825198662247</c:v>
                </c:pt>
                <c:pt idx="6">
                  <c:v>9.2395133732746206</c:v>
                </c:pt>
                <c:pt idx="7">
                  <c:v>9.2200138637140459</c:v>
                </c:pt>
                <c:pt idx="8">
                  <c:v>9.2091686172796887</c:v>
                </c:pt>
                <c:pt idx="9">
                  <c:v>9.1222128586670248</c:v>
                </c:pt>
                <c:pt idx="10">
                  <c:v>9.0996569829921903</c:v>
                </c:pt>
                <c:pt idx="11">
                  <c:v>8.8575909374667745</c:v>
                </c:pt>
                <c:pt idx="12">
                  <c:v>8.7726364487327224</c:v>
                </c:pt>
                <c:pt idx="13">
                  <c:v>8.7446592603996471</c:v>
                </c:pt>
                <c:pt idx="14">
                  <c:v>8.2038827038745499</c:v>
                </c:pt>
                <c:pt idx="15">
                  <c:v>8.1435905341416568</c:v>
                </c:pt>
                <c:pt idx="16">
                  <c:v>8.1086076635321174</c:v>
                </c:pt>
                <c:pt idx="17">
                  <c:v>8.0573455417974049</c:v>
                </c:pt>
                <c:pt idx="18">
                  <c:v>8.0161368095201748</c:v>
                </c:pt>
                <c:pt idx="19">
                  <c:v>7.9353398850770533</c:v>
                </c:pt>
                <c:pt idx="20">
                  <c:v>7.8903089535674651</c:v>
                </c:pt>
                <c:pt idx="21">
                  <c:v>7.8457381914652915</c:v>
                </c:pt>
                <c:pt idx="22">
                  <c:v>7.7164278851238643</c:v>
                </c:pt>
                <c:pt idx="23">
                  <c:v>7.5821158845844145</c:v>
                </c:pt>
                <c:pt idx="24">
                  <c:v>7.5369374045081194</c:v>
                </c:pt>
                <c:pt idx="25">
                  <c:v>7.4852005809585824</c:v>
                </c:pt>
                <c:pt idx="26">
                  <c:v>7.3751041096542371</c:v>
                </c:pt>
                <c:pt idx="27">
                  <c:v>7.3549661873229075</c:v>
                </c:pt>
                <c:pt idx="28">
                  <c:v>7.3408236823559463</c:v>
                </c:pt>
                <c:pt idx="29">
                  <c:v>7.2074104873936733</c:v>
                </c:pt>
                <c:pt idx="30">
                  <c:v>6.9748767507501874</c:v>
                </c:pt>
                <c:pt idx="31">
                  <c:v>6.8253667119407817</c:v>
                </c:pt>
                <c:pt idx="32">
                  <c:v>6.7519660115639484</c:v>
                </c:pt>
                <c:pt idx="33">
                  <c:v>6.4630044898840824</c:v>
                </c:pt>
                <c:pt idx="34">
                  <c:v>6.3548396627031325</c:v>
                </c:pt>
                <c:pt idx="35">
                  <c:v>6.2130625003501194</c:v>
                </c:pt>
                <c:pt idx="36">
                  <c:v>6.118070719840631</c:v>
                </c:pt>
                <c:pt idx="37">
                  <c:v>6.1099101149163726</c:v>
                </c:pt>
                <c:pt idx="38">
                  <c:v>6.0287606611546334</c:v>
                </c:pt>
                <c:pt idx="39">
                  <c:v>6.0134471556999323</c:v>
                </c:pt>
                <c:pt idx="40">
                  <c:v>6.0069164280929845</c:v>
                </c:pt>
                <c:pt idx="41">
                  <c:v>5.5337754023798462</c:v>
                </c:pt>
                <c:pt idx="42">
                  <c:v>5.4911061454713925</c:v>
                </c:pt>
                <c:pt idx="43">
                  <c:v>5.3762177405571734</c:v>
                </c:pt>
                <c:pt idx="44">
                  <c:v>5.2897884084636928</c:v>
                </c:pt>
                <c:pt idx="45">
                  <c:v>5.0096768600977244</c:v>
                </c:pt>
                <c:pt idx="46">
                  <c:v>4.9786165338725414</c:v>
                </c:pt>
                <c:pt idx="47">
                  <c:v>4.8837639514090174</c:v>
                </c:pt>
                <c:pt idx="48">
                  <c:v>4.7880557905942114</c:v>
                </c:pt>
                <c:pt idx="49">
                  <c:v>4.7808082861636914</c:v>
                </c:pt>
                <c:pt idx="50">
                  <c:v>4.3759074004096972</c:v>
                </c:pt>
              </c:numCache>
            </c:numRef>
          </c:val>
        </c:ser>
        <c:gapWidth val="39"/>
        <c:axId val="118941952"/>
        <c:axId val="118943744"/>
      </c:barChart>
      <c:catAx>
        <c:axId val="118941952"/>
        <c:scaling>
          <c:orientation val="minMax"/>
        </c:scaling>
        <c:axPos val="b"/>
        <c:tickLblPos val="nextTo"/>
        <c:txPr>
          <a:bodyPr rot="-5400000" vert="horz"/>
          <a:lstStyle/>
          <a:p>
            <a:pPr>
              <a:defRPr sz="1200" baseline="0"/>
            </a:pPr>
            <a:endParaRPr lang="en-US"/>
          </a:p>
        </c:txPr>
        <c:crossAx val="118943744"/>
        <c:crosses val="autoZero"/>
        <c:auto val="1"/>
        <c:lblAlgn val="ctr"/>
        <c:lblOffset val="0"/>
        <c:tickLblSkip val="1"/>
      </c:catAx>
      <c:valAx>
        <c:axId val="118943744"/>
        <c:scaling>
          <c:orientation val="minMax"/>
        </c:scaling>
        <c:axPos val="l"/>
        <c:numFmt formatCode="0" sourceLinked="0"/>
        <c:tickLblPos val="nextTo"/>
        <c:txPr>
          <a:bodyPr/>
          <a:lstStyle/>
          <a:p>
            <a:pPr>
              <a:defRPr sz="1200" baseline="0"/>
            </a:pPr>
            <a:endParaRPr lang="en-US"/>
          </a:p>
        </c:txPr>
        <c:crossAx val="118941952"/>
        <c:crosses val="autoZero"/>
        <c:crossBetween val="between"/>
      </c:valAx>
    </c:plotArea>
    <c:plotVisOnly val="1"/>
    <c:dispBlanksAs val="gap"/>
  </c:chart>
  <c:spPr>
    <a:ln>
      <a:noFill/>
    </a:ln>
  </c:sp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spPr>
            <a:solidFill>
              <a:schemeClr val="accent1"/>
            </a:solidFill>
          </c:spPr>
          <c:dPt>
            <c:idx val="15"/>
            <c:spPr>
              <a:solidFill>
                <a:srgbClr val="FFC000"/>
              </a:solidFill>
            </c:spPr>
          </c:dPt>
          <c:dPt>
            <c:idx val="23"/>
            <c:spPr/>
          </c:dPt>
          <c:dPt>
            <c:idx val="35"/>
            <c:spPr>
              <a:solidFill>
                <a:srgbClr val="C00000"/>
              </a:solidFill>
            </c:spPr>
          </c:dPt>
          <c:dLbls>
            <c:txPr>
              <a:bodyPr rot="-5400000" vert="horz"/>
              <a:lstStyle/>
              <a:p>
                <a:pPr>
                  <a:defRPr/>
                </a:pPr>
                <a:endParaRPr lang="en-US"/>
              </a:p>
            </c:txPr>
            <c:showVal val="1"/>
          </c:dLbls>
          <c:cat>
            <c:strRef>
              <c:f>'Low Wages'!$A$5:$A$55</c:f>
              <c:strCache>
                <c:ptCount val="51"/>
                <c:pt idx="0">
                  <c:v>Maryland</c:v>
                </c:pt>
                <c:pt idx="1">
                  <c:v>New Jersey</c:v>
                </c:pt>
                <c:pt idx="2">
                  <c:v>Connecticut</c:v>
                </c:pt>
                <c:pt idx="3">
                  <c:v>Massachusetts</c:v>
                </c:pt>
                <c:pt idx="4">
                  <c:v>Virginia</c:v>
                </c:pt>
                <c:pt idx="5">
                  <c:v>Delaware</c:v>
                </c:pt>
                <c:pt idx="6">
                  <c:v>New York</c:v>
                </c:pt>
                <c:pt idx="7">
                  <c:v>Texas</c:v>
                </c:pt>
                <c:pt idx="8">
                  <c:v>Rhode Island</c:v>
                </c:pt>
                <c:pt idx="9">
                  <c:v>California</c:v>
                </c:pt>
                <c:pt idx="10">
                  <c:v>Minnesota</c:v>
                </c:pt>
                <c:pt idx="11">
                  <c:v>Hawaii</c:v>
                </c:pt>
                <c:pt idx="12">
                  <c:v>Illinois</c:v>
                </c:pt>
                <c:pt idx="13">
                  <c:v>Alaska</c:v>
                </c:pt>
                <c:pt idx="14">
                  <c:v>Louisiana</c:v>
                </c:pt>
                <c:pt idx="15">
                  <c:v>United States</c:v>
                </c:pt>
                <c:pt idx="16">
                  <c:v>Georgia</c:v>
                </c:pt>
                <c:pt idx="17">
                  <c:v>Washington</c:v>
                </c:pt>
                <c:pt idx="18">
                  <c:v>New Hampshire</c:v>
                </c:pt>
                <c:pt idx="19">
                  <c:v>Nevada</c:v>
                </c:pt>
                <c:pt idx="20">
                  <c:v>Pennsylvania</c:v>
                </c:pt>
                <c:pt idx="21">
                  <c:v>Colorado</c:v>
                </c:pt>
                <c:pt idx="22">
                  <c:v>Arizona</c:v>
                </c:pt>
                <c:pt idx="23">
                  <c:v>Alabama</c:v>
                </c:pt>
                <c:pt idx="24">
                  <c:v>Wisconsin</c:v>
                </c:pt>
                <c:pt idx="25">
                  <c:v>North Carolina</c:v>
                </c:pt>
                <c:pt idx="26">
                  <c:v>Ohio</c:v>
                </c:pt>
                <c:pt idx="27">
                  <c:v>Missouri</c:v>
                </c:pt>
                <c:pt idx="28">
                  <c:v>Tennessee</c:v>
                </c:pt>
                <c:pt idx="29">
                  <c:v>Vermont</c:v>
                </c:pt>
                <c:pt idx="30">
                  <c:v>Kansas</c:v>
                </c:pt>
                <c:pt idx="31">
                  <c:v>Oklahoma</c:v>
                </c:pt>
                <c:pt idx="32">
                  <c:v>Indiana</c:v>
                </c:pt>
                <c:pt idx="33">
                  <c:v>Nebraska</c:v>
                </c:pt>
                <c:pt idx="34">
                  <c:v>Michigan</c:v>
                </c:pt>
                <c:pt idx="35">
                  <c:v>Arkansas</c:v>
                </c:pt>
                <c:pt idx="36">
                  <c:v>West Virginia</c:v>
                </c:pt>
                <c:pt idx="37">
                  <c:v>Iowa</c:v>
                </c:pt>
                <c:pt idx="38">
                  <c:v>Kentucky</c:v>
                </c:pt>
                <c:pt idx="39">
                  <c:v>Florida</c:v>
                </c:pt>
                <c:pt idx="40">
                  <c:v>South Carolina</c:v>
                </c:pt>
                <c:pt idx="41">
                  <c:v>Wyoming</c:v>
                </c:pt>
                <c:pt idx="42">
                  <c:v>Mississippi</c:v>
                </c:pt>
                <c:pt idx="43">
                  <c:v>Utah</c:v>
                </c:pt>
                <c:pt idx="44">
                  <c:v>Maine</c:v>
                </c:pt>
                <c:pt idx="45">
                  <c:v>New Mexico</c:v>
                </c:pt>
                <c:pt idx="46">
                  <c:v>South Dakota</c:v>
                </c:pt>
                <c:pt idx="47">
                  <c:v>Idaho</c:v>
                </c:pt>
                <c:pt idx="48">
                  <c:v>Oregon</c:v>
                </c:pt>
                <c:pt idx="49">
                  <c:v>North Dakota</c:v>
                </c:pt>
                <c:pt idx="50">
                  <c:v>Montana</c:v>
                </c:pt>
              </c:strCache>
            </c:strRef>
          </c:cat>
          <c:val>
            <c:numRef>
              <c:f>'Low Wages'!$B$5:$B$55</c:f>
              <c:numCache>
                <c:formatCode>0.0</c:formatCode>
                <c:ptCount val="51"/>
                <c:pt idx="0">
                  <c:v>15.638571001088778</c:v>
                </c:pt>
                <c:pt idx="1">
                  <c:v>17.382858914672628</c:v>
                </c:pt>
                <c:pt idx="2">
                  <c:v>18.418792082827522</c:v>
                </c:pt>
                <c:pt idx="3">
                  <c:v>18.511817197280308</c:v>
                </c:pt>
                <c:pt idx="4">
                  <c:v>18.584014312530677</c:v>
                </c:pt>
                <c:pt idx="5">
                  <c:v>19.983585842137355</c:v>
                </c:pt>
                <c:pt idx="6">
                  <c:v>20.606376005602591</c:v>
                </c:pt>
                <c:pt idx="7">
                  <c:v>21.060423500327232</c:v>
                </c:pt>
                <c:pt idx="8">
                  <c:v>21.242685631111495</c:v>
                </c:pt>
                <c:pt idx="9">
                  <c:v>21.351063145844645</c:v>
                </c:pt>
                <c:pt idx="10">
                  <c:v>21.441078082752821</c:v>
                </c:pt>
                <c:pt idx="11">
                  <c:v>21.497710869547689</c:v>
                </c:pt>
                <c:pt idx="12">
                  <c:v>22.568481854417289</c:v>
                </c:pt>
                <c:pt idx="13">
                  <c:v>22.573414032728003</c:v>
                </c:pt>
                <c:pt idx="14">
                  <c:v>22.839221007954531</c:v>
                </c:pt>
                <c:pt idx="15">
                  <c:v>22.902373100364496</c:v>
                </c:pt>
                <c:pt idx="16">
                  <c:v>22.903640799771718</c:v>
                </c:pt>
                <c:pt idx="17">
                  <c:v>22.982889193827695</c:v>
                </c:pt>
                <c:pt idx="18">
                  <c:v>23.074051163420737</c:v>
                </c:pt>
                <c:pt idx="19">
                  <c:v>23.090548808686286</c:v>
                </c:pt>
                <c:pt idx="20">
                  <c:v>23.444299138283416</c:v>
                </c:pt>
                <c:pt idx="21">
                  <c:v>24.132529833503877</c:v>
                </c:pt>
                <c:pt idx="22">
                  <c:v>24.210088456510331</c:v>
                </c:pt>
                <c:pt idx="23">
                  <c:v>24.222911785590281</c:v>
                </c:pt>
                <c:pt idx="24">
                  <c:v>24.615813264827828</c:v>
                </c:pt>
                <c:pt idx="25">
                  <c:v>24.782776437991796</c:v>
                </c:pt>
                <c:pt idx="26">
                  <c:v>24.851936636042591</c:v>
                </c:pt>
                <c:pt idx="27">
                  <c:v>24.866788127441591</c:v>
                </c:pt>
                <c:pt idx="28">
                  <c:v>25.075301204819279</c:v>
                </c:pt>
                <c:pt idx="29">
                  <c:v>25.280207373835193</c:v>
                </c:pt>
                <c:pt idx="30">
                  <c:v>25.346448812275277</c:v>
                </c:pt>
                <c:pt idx="31">
                  <c:v>25.499462725300571</c:v>
                </c:pt>
                <c:pt idx="32">
                  <c:v>25.742902164947786</c:v>
                </c:pt>
                <c:pt idx="33">
                  <c:v>25.785794365820905</c:v>
                </c:pt>
                <c:pt idx="34">
                  <c:v>26.104284248577859</c:v>
                </c:pt>
                <c:pt idx="35">
                  <c:v>26.185656880481826</c:v>
                </c:pt>
                <c:pt idx="36">
                  <c:v>26.227244614698648</c:v>
                </c:pt>
                <c:pt idx="37">
                  <c:v>26.310426619450105</c:v>
                </c:pt>
                <c:pt idx="38">
                  <c:v>26.418312021850497</c:v>
                </c:pt>
                <c:pt idx="39">
                  <c:v>26.66855895103663</c:v>
                </c:pt>
                <c:pt idx="40">
                  <c:v>26.668704941036662</c:v>
                </c:pt>
                <c:pt idx="41">
                  <c:v>27.292997103837717</c:v>
                </c:pt>
                <c:pt idx="42">
                  <c:v>27.403583341700294</c:v>
                </c:pt>
                <c:pt idx="43">
                  <c:v>27.938573251373811</c:v>
                </c:pt>
                <c:pt idx="44">
                  <c:v>28.179427402324286</c:v>
                </c:pt>
                <c:pt idx="45">
                  <c:v>29.314593378106014</c:v>
                </c:pt>
                <c:pt idx="46">
                  <c:v>29.373622294773817</c:v>
                </c:pt>
                <c:pt idx="47">
                  <c:v>30.14706911921899</c:v>
                </c:pt>
                <c:pt idx="48">
                  <c:v>30.751580055362087</c:v>
                </c:pt>
                <c:pt idx="49">
                  <c:v>31.603743854783687</c:v>
                </c:pt>
                <c:pt idx="50">
                  <c:v>37.443504243459053</c:v>
                </c:pt>
              </c:numCache>
            </c:numRef>
          </c:val>
        </c:ser>
        <c:gapWidth val="39"/>
        <c:axId val="118129408"/>
        <c:axId val="118130944"/>
      </c:barChart>
      <c:catAx>
        <c:axId val="118129408"/>
        <c:scaling>
          <c:orientation val="minMax"/>
        </c:scaling>
        <c:axPos val="b"/>
        <c:tickLblPos val="nextTo"/>
        <c:txPr>
          <a:bodyPr rot="-5400000" vert="horz"/>
          <a:lstStyle/>
          <a:p>
            <a:pPr>
              <a:defRPr sz="1200" baseline="0"/>
            </a:pPr>
            <a:endParaRPr lang="en-US"/>
          </a:p>
        </c:txPr>
        <c:crossAx val="118130944"/>
        <c:crosses val="autoZero"/>
        <c:auto val="1"/>
        <c:lblAlgn val="ctr"/>
        <c:lblOffset val="0"/>
        <c:tickLblSkip val="1"/>
      </c:catAx>
      <c:valAx>
        <c:axId val="118130944"/>
        <c:scaling>
          <c:orientation val="minMax"/>
        </c:scaling>
        <c:axPos val="l"/>
        <c:numFmt formatCode="0" sourceLinked="0"/>
        <c:tickLblPos val="nextTo"/>
        <c:txPr>
          <a:bodyPr/>
          <a:lstStyle/>
          <a:p>
            <a:pPr>
              <a:defRPr sz="1200" baseline="0"/>
            </a:pPr>
            <a:endParaRPr lang="en-US"/>
          </a:p>
        </c:txPr>
        <c:crossAx val="118129408"/>
        <c:crosses val="autoZero"/>
        <c:crossBetween val="between"/>
      </c:valAx>
    </c:plotArea>
    <c:plotVisOnly val="1"/>
    <c:dispBlanksAs val="gap"/>
  </c:chart>
  <c:spPr>
    <a:ln>
      <a:noFill/>
    </a:ln>
  </c:sp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spPr>
            <a:solidFill>
              <a:schemeClr val="accent1"/>
            </a:solidFill>
          </c:spPr>
          <c:dPt>
            <c:idx val="18"/>
            <c:spPr>
              <a:solidFill>
                <a:srgbClr val="FFC000"/>
              </a:solidFill>
            </c:spPr>
          </c:dPt>
          <c:dPt>
            <c:idx val="34"/>
            <c:spPr/>
          </c:dPt>
          <c:dPt>
            <c:idx val="47"/>
            <c:spPr>
              <a:solidFill>
                <a:srgbClr val="C00000"/>
              </a:solidFill>
            </c:spPr>
          </c:dPt>
          <c:dLbls>
            <c:txPr>
              <a:bodyPr rot="-5400000" vert="horz"/>
              <a:lstStyle/>
              <a:p>
                <a:pPr>
                  <a:defRPr/>
                </a:pPr>
                <a:endParaRPr lang="en-US"/>
              </a:p>
            </c:txPr>
            <c:showVal val="1"/>
          </c:dLbls>
          <c:cat>
            <c:strRef>
              <c:f>'Low Wages'!$A$62:$A$112</c:f>
              <c:strCache>
                <c:ptCount val="51"/>
                <c:pt idx="0">
                  <c:v>Maryland</c:v>
                </c:pt>
                <c:pt idx="1">
                  <c:v>Connecticut</c:v>
                </c:pt>
                <c:pt idx="2">
                  <c:v>New Jersey</c:v>
                </c:pt>
                <c:pt idx="3">
                  <c:v>New Hampshire</c:v>
                </c:pt>
                <c:pt idx="4">
                  <c:v>Nevada</c:v>
                </c:pt>
                <c:pt idx="5">
                  <c:v>Massachusetts</c:v>
                </c:pt>
                <c:pt idx="6">
                  <c:v>Virginia</c:v>
                </c:pt>
                <c:pt idx="7">
                  <c:v>Hawaii</c:v>
                </c:pt>
                <c:pt idx="8">
                  <c:v>New York</c:v>
                </c:pt>
                <c:pt idx="9">
                  <c:v>California</c:v>
                </c:pt>
                <c:pt idx="10">
                  <c:v>Washington</c:v>
                </c:pt>
                <c:pt idx="11">
                  <c:v>Alaska</c:v>
                </c:pt>
                <c:pt idx="12">
                  <c:v>Rhode Island</c:v>
                </c:pt>
                <c:pt idx="13">
                  <c:v>Minnesota</c:v>
                </c:pt>
                <c:pt idx="14">
                  <c:v>Illinois</c:v>
                </c:pt>
                <c:pt idx="15">
                  <c:v>Arizona</c:v>
                </c:pt>
                <c:pt idx="16">
                  <c:v>Colorado</c:v>
                </c:pt>
                <c:pt idx="17">
                  <c:v>Pennsylvania</c:v>
                </c:pt>
                <c:pt idx="18">
                  <c:v>United States</c:v>
                </c:pt>
                <c:pt idx="19">
                  <c:v>Wisconsin</c:v>
                </c:pt>
                <c:pt idx="20">
                  <c:v>Georgia</c:v>
                </c:pt>
                <c:pt idx="21">
                  <c:v>Texas</c:v>
                </c:pt>
                <c:pt idx="22">
                  <c:v>Wyoming</c:v>
                </c:pt>
                <c:pt idx="23">
                  <c:v>Utah</c:v>
                </c:pt>
                <c:pt idx="24">
                  <c:v>Delaware</c:v>
                </c:pt>
                <c:pt idx="25">
                  <c:v>Kansas</c:v>
                </c:pt>
                <c:pt idx="26">
                  <c:v>North Dakota</c:v>
                </c:pt>
                <c:pt idx="27">
                  <c:v>Louisiana</c:v>
                </c:pt>
                <c:pt idx="28">
                  <c:v>Indiana</c:v>
                </c:pt>
                <c:pt idx="29">
                  <c:v>Vermont</c:v>
                </c:pt>
                <c:pt idx="30">
                  <c:v>Missouri</c:v>
                </c:pt>
                <c:pt idx="31">
                  <c:v>Oregon</c:v>
                </c:pt>
                <c:pt idx="32">
                  <c:v>Iowa</c:v>
                </c:pt>
                <c:pt idx="33">
                  <c:v>Ohio</c:v>
                </c:pt>
                <c:pt idx="34">
                  <c:v>Alabama</c:v>
                </c:pt>
                <c:pt idx="35">
                  <c:v>Tennessee</c:v>
                </c:pt>
                <c:pt idx="36">
                  <c:v>Florida</c:v>
                </c:pt>
                <c:pt idx="37">
                  <c:v>Michigan</c:v>
                </c:pt>
                <c:pt idx="38">
                  <c:v>Maine</c:v>
                </c:pt>
                <c:pt idx="39">
                  <c:v>Nebraska</c:v>
                </c:pt>
                <c:pt idx="40">
                  <c:v>Oklahoma</c:v>
                </c:pt>
                <c:pt idx="41">
                  <c:v>Kentucky</c:v>
                </c:pt>
                <c:pt idx="42">
                  <c:v>North Carolina</c:v>
                </c:pt>
                <c:pt idx="43">
                  <c:v>South Carolina</c:v>
                </c:pt>
                <c:pt idx="44">
                  <c:v>Mississippi</c:v>
                </c:pt>
                <c:pt idx="45">
                  <c:v>South Dakota</c:v>
                </c:pt>
                <c:pt idx="46">
                  <c:v>New Mexico</c:v>
                </c:pt>
                <c:pt idx="47">
                  <c:v>Arkansas</c:v>
                </c:pt>
                <c:pt idx="48">
                  <c:v>West Virginia</c:v>
                </c:pt>
                <c:pt idx="49">
                  <c:v>Montana</c:v>
                </c:pt>
                <c:pt idx="50">
                  <c:v>Idaho</c:v>
                </c:pt>
              </c:strCache>
            </c:strRef>
          </c:cat>
          <c:val>
            <c:numRef>
              <c:f>'Low Wages'!$B$62:$B$112</c:f>
              <c:numCache>
                <c:formatCode>0.0</c:formatCode>
                <c:ptCount val="51"/>
                <c:pt idx="0">
                  <c:v>28.862320229741417</c:v>
                </c:pt>
                <c:pt idx="1">
                  <c:v>32.891286294963351</c:v>
                </c:pt>
                <c:pt idx="2">
                  <c:v>33.187436928658762</c:v>
                </c:pt>
                <c:pt idx="3">
                  <c:v>35.275210592664962</c:v>
                </c:pt>
                <c:pt idx="4">
                  <c:v>35.621322750035631</c:v>
                </c:pt>
                <c:pt idx="5">
                  <c:v>36.205969820922142</c:v>
                </c:pt>
                <c:pt idx="6">
                  <c:v>36.32435212275805</c:v>
                </c:pt>
                <c:pt idx="7">
                  <c:v>36.33945426463</c:v>
                </c:pt>
                <c:pt idx="8">
                  <c:v>36.747744887971862</c:v>
                </c:pt>
                <c:pt idx="9">
                  <c:v>37.309004099092242</c:v>
                </c:pt>
                <c:pt idx="10">
                  <c:v>37.902085908860286</c:v>
                </c:pt>
                <c:pt idx="11">
                  <c:v>38.286397689322094</c:v>
                </c:pt>
                <c:pt idx="12">
                  <c:v>38.345855875857396</c:v>
                </c:pt>
                <c:pt idx="13">
                  <c:v>39.255145844385275</c:v>
                </c:pt>
                <c:pt idx="14">
                  <c:v>40.025330051772009</c:v>
                </c:pt>
                <c:pt idx="15">
                  <c:v>40.227952167414053</c:v>
                </c:pt>
                <c:pt idx="16">
                  <c:v>40.375286369699275</c:v>
                </c:pt>
                <c:pt idx="17">
                  <c:v>40.430329784250915</c:v>
                </c:pt>
                <c:pt idx="18">
                  <c:v>41.757128167850702</c:v>
                </c:pt>
                <c:pt idx="19">
                  <c:v>42.159380683843217</c:v>
                </c:pt>
                <c:pt idx="20">
                  <c:v>42.456179037092305</c:v>
                </c:pt>
                <c:pt idx="21">
                  <c:v>42.83681605269507</c:v>
                </c:pt>
                <c:pt idx="22">
                  <c:v>42.933737220749762</c:v>
                </c:pt>
                <c:pt idx="23">
                  <c:v>43.414096916299393</c:v>
                </c:pt>
                <c:pt idx="24">
                  <c:v>43.440836516798896</c:v>
                </c:pt>
                <c:pt idx="25">
                  <c:v>43.565467988220732</c:v>
                </c:pt>
                <c:pt idx="26">
                  <c:v>44.591441944037911</c:v>
                </c:pt>
                <c:pt idx="27">
                  <c:v>44.70726522083001</c:v>
                </c:pt>
                <c:pt idx="28">
                  <c:v>44.852735017616183</c:v>
                </c:pt>
                <c:pt idx="29">
                  <c:v>44.995055252182162</c:v>
                </c:pt>
                <c:pt idx="30">
                  <c:v>45.006261110186784</c:v>
                </c:pt>
                <c:pt idx="31">
                  <c:v>45.200373886484094</c:v>
                </c:pt>
                <c:pt idx="32">
                  <c:v>45.51491216857201</c:v>
                </c:pt>
                <c:pt idx="33">
                  <c:v>45.588728296876567</c:v>
                </c:pt>
                <c:pt idx="34">
                  <c:v>45.690241810690374</c:v>
                </c:pt>
                <c:pt idx="35">
                  <c:v>45.697918935226063</c:v>
                </c:pt>
                <c:pt idx="36">
                  <c:v>46.188163584345048</c:v>
                </c:pt>
                <c:pt idx="37">
                  <c:v>46.260600847366831</c:v>
                </c:pt>
                <c:pt idx="38">
                  <c:v>46.516522150530605</c:v>
                </c:pt>
                <c:pt idx="39">
                  <c:v>46.840464096433053</c:v>
                </c:pt>
                <c:pt idx="40">
                  <c:v>47.495703892162119</c:v>
                </c:pt>
                <c:pt idx="41">
                  <c:v>47.830956490651829</c:v>
                </c:pt>
                <c:pt idx="42">
                  <c:v>47.942880441481847</c:v>
                </c:pt>
                <c:pt idx="43">
                  <c:v>48.039142566898555</c:v>
                </c:pt>
                <c:pt idx="44">
                  <c:v>48.98682802641774</c:v>
                </c:pt>
                <c:pt idx="45">
                  <c:v>49.620428784586863</c:v>
                </c:pt>
                <c:pt idx="46">
                  <c:v>49.744570443228028</c:v>
                </c:pt>
                <c:pt idx="47">
                  <c:v>50.391955492179363</c:v>
                </c:pt>
                <c:pt idx="48">
                  <c:v>50.419080401869152</c:v>
                </c:pt>
                <c:pt idx="49">
                  <c:v>53.466317854807066</c:v>
                </c:pt>
                <c:pt idx="50">
                  <c:v>54.363652311200781</c:v>
                </c:pt>
              </c:numCache>
            </c:numRef>
          </c:val>
        </c:ser>
        <c:gapWidth val="39"/>
        <c:axId val="118155136"/>
        <c:axId val="118156672"/>
      </c:barChart>
      <c:catAx>
        <c:axId val="118155136"/>
        <c:scaling>
          <c:orientation val="minMax"/>
        </c:scaling>
        <c:axPos val="b"/>
        <c:tickLblPos val="nextTo"/>
        <c:txPr>
          <a:bodyPr rot="-5400000" vert="horz"/>
          <a:lstStyle/>
          <a:p>
            <a:pPr>
              <a:defRPr sz="1200" baseline="0"/>
            </a:pPr>
            <a:endParaRPr lang="en-US"/>
          </a:p>
        </c:txPr>
        <c:crossAx val="118156672"/>
        <c:crosses val="autoZero"/>
        <c:auto val="1"/>
        <c:lblAlgn val="ctr"/>
        <c:lblOffset val="0"/>
        <c:tickLblSkip val="1"/>
      </c:catAx>
      <c:valAx>
        <c:axId val="118156672"/>
        <c:scaling>
          <c:orientation val="minMax"/>
        </c:scaling>
        <c:axPos val="l"/>
        <c:numFmt formatCode="0" sourceLinked="0"/>
        <c:tickLblPos val="nextTo"/>
        <c:txPr>
          <a:bodyPr/>
          <a:lstStyle/>
          <a:p>
            <a:pPr>
              <a:defRPr sz="1200" baseline="0"/>
            </a:pPr>
            <a:endParaRPr lang="en-US"/>
          </a:p>
        </c:txPr>
        <c:crossAx val="118155136"/>
        <c:crosses val="autoZero"/>
        <c:crossBetween val="between"/>
      </c:valAx>
    </c:plotArea>
    <c:plotVisOnly val="1"/>
    <c:dispBlanksAs val="gap"/>
  </c:chart>
  <c:spPr>
    <a:ln>
      <a:noFill/>
    </a:ln>
  </c:sp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tx>
            <c:strRef>
              <c:f>Wages!$A$8</c:f>
              <c:strCache>
                <c:ptCount val="1"/>
                <c:pt idx="0">
                  <c:v>Arkansas</c:v>
                </c:pt>
              </c:strCache>
            </c:strRef>
          </c:tx>
          <c:dLbls>
            <c:showVal val="1"/>
          </c:dLbls>
          <c:cat>
            <c:strRef>
              <c:f>Wages!$B$4:$H$4</c:f>
              <c:strCache>
                <c:ptCount val="7"/>
                <c:pt idx="0">
                  <c:v>Less Than High School</c:v>
                </c:pt>
                <c:pt idx="1">
                  <c:v>High School Graduate or GED</c:v>
                </c:pt>
                <c:pt idx="2">
                  <c:v>Some College, No Degree</c:v>
                </c:pt>
                <c:pt idx="3">
                  <c:v>Associate's Degree</c:v>
                </c:pt>
                <c:pt idx="4">
                  <c:v>Bachelor's Degree</c:v>
                </c:pt>
                <c:pt idx="5">
                  <c:v>Graduate or Professional Degree</c:v>
                </c:pt>
                <c:pt idx="6">
                  <c:v>All Workers</c:v>
                </c:pt>
              </c:strCache>
            </c:strRef>
          </c:cat>
          <c:val>
            <c:numRef>
              <c:f>Wages!$B$8:$H$8</c:f>
              <c:numCache>
                <c:formatCode>_(* #,##0_);_(* \(#,##0\);_(* "-"??_);_(@_)</c:formatCode>
                <c:ptCount val="7"/>
                <c:pt idx="0">
                  <c:v>19989.599999999951</c:v>
                </c:pt>
                <c:pt idx="1">
                  <c:v>24987</c:v>
                </c:pt>
                <c:pt idx="2">
                  <c:v>27985.439999999955</c:v>
                </c:pt>
                <c:pt idx="3">
                  <c:v>32383.151999999951</c:v>
                </c:pt>
                <c:pt idx="4">
                  <c:v>41978.16</c:v>
                </c:pt>
                <c:pt idx="5">
                  <c:v>52972.44</c:v>
                </c:pt>
                <c:pt idx="6">
                  <c:v>29984.400000000001</c:v>
                </c:pt>
              </c:numCache>
            </c:numRef>
          </c:val>
        </c:ser>
        <c:ser>
          <c:idx val="1"/>
          <c:order val="1"/>
          <c:tx>
            <c:strRef>
              <c:f>Wages!$A$56</c:f>
              <c:strCache>
                <c:ptCount val="1"/>
                <c:pt idx="0">
                  <c:v>United States</c:v>
                </c:pt>
              </c:strCache>
            </c:strRef>
          </c:tx>
          <c:dLbls>
            <c:showVal val="1"/>
          </c:dLbls>
          <c:cat>
            <c:strRef>
              <c:f>Wages!$B$4:$H$4</c:f>
              <c:strCache>
                <c:ptCount val="7"/>
                <c:pt idx="0">
                  <c:v>Less Than High School</c:v>
                </c:pt>
                <c:pt idx="1">
                  <c:v>High School Graduate or GED</c:v>
                </c:pt>
                <c:pt idx="2">
                  <c:v>Some College, No Degree</c:v>
                </c:pt>
                <c:pt idx="3">
                  <c:v>Associate's Degree</c:v>
                </c:pt>
                <c:pt idx="4">
                  <c:v>Bachelor's Degree</c:v>
                </c:pt>
                <c:pt idx="5">
                  <c:v>Graduate or Professional Degree</c:v>
                </c:pt>
                <c:pt idx="6">
                  <c:v>All Workers</c:v>
                </c:pt>
              </c:strCache>
            </c:strRef>
          </c:cat>
          <c:val>
            <c:numRef>
              <c:f>Wages!$B$56:$H$56</c:f>
              <c:numCache>
                <c:formatCode>_(* #,##0_);_(* \(#,##0\);_(* "-"??_);_(@_)</c:formatCode>
                <c:ptCount val="7"/>
                <c:pt idx="0">
                  <c:v>19989.599999999951</c:v>
                </c:pt>
                <c:pt idx="1">
                  <c:v>27985.439999999955</c:v>
                </c:pt>
                <c:pt idx="2">
                  <c:v>31983.360000000001</c:v>
                </c:pt>
                <c:pt idx="3">
                  <c:v>37980.239999999998</c:v>
                </c:pt>
                <c:pt idx="4">
                  <c:v>49974</c:v>
                </c:pt>
                <c:pt idx="5">
                  <c:v>64966.2</c:v>
                </c:pt>
                <c:pt idx="6">
                  <c:v>35681.436000000002</c:v>
                </c:pt>
              </c:numCache>
            </c:numRef>
          </c:val>
        </c:ser>
        <c:gapWidth val="46"/>
        <c:axId val="118291072"/>
        <c:axId val="118169984"/>
      </c:barChart>
      <c:catAx>
        <c:axId val="118291072"/>
        <c:scaling>
          <c:orientation val="minMax"/>
        </c:scaling>
        <c:axPos val="b"/>
        <c:tickLblPos val="nextTo"/>
        <c:txPr>
          <a:bodyPr/>
          <a:lstStyle/>
          <a:p>
            <a:pPr>
              <a:defRPr sz="1300" baseline="0"/>
            </a:pPr>
            <a:endParaRPr lang="en-US"/>
          </a:p>
        </c:txPr>
        <c:crossAx val="118169984"/>
        <c:crosses val="autoZero"/>
        <c:auto val="1"/>
        <c:lblAlgn val="ctr"/>
        <c:lblOffset val="0"/>
      </c:catAx>
      <c:valAx>
        <c:axId val="118169984"/>
        <c:scaling>
          <c:orientation val="minMax"/>
        </c:scaling>
        <c:axPos val="l"/>
        <c:majorGridlines>
          <c:spPr>
            <a:ln>
              <a:solidFill>
                <a:schemeClr val="accent1"/>
              </a:solidFill>
            </a:ln>
          </c:spPr>
        </c:majorGridlines>
        <c:numFmt formatCode="#,##0" sourceLinked="0"/>
        <c:tickLblPos val="nextTo"/>
        <c:txPr>
          <a:bodyPr/>
          <a:lstStyle/>
          <a:p>
            <a:pPr>
              <a:defRPr sz="1200" baseline="0"/>
            </a:pPr>
            <a:endParaRPr lang="en-US"/>
          </a:p>
        </c:txPr>
        <c:crossAx val="118291072"/>
        <c:crosses val="autoZero"/>
        <c:crossBetween val="between"/>
      </c:valAx>
    </c:plotArea>
    <c:legend>
      <c:legendPos val="t"/>
      <c:layout>
        <c:manualLayout>
          <c:xMode val="edge"/>
          <c:yMode val="edge"/>
          <c:x val="0.29583287634381034"/>
          <c:y val="1.5325670498084342E-2"/>
          <c:w val="0.42235089207804544"/>
          <c:h val="6.4711738618879536E-2"/>
        </c:manualLayout>
      </c:layout>
      <c:txPr>
        <a:bodyPr/>
        <a:lstStyle/>
        <a:p>
          <a:pPr>
            <a:defRPr sz="1600" baseline="0"/>
          </a:pPr>
          <a:endParaRPr lang="en-US"/>
        </a:p>
      </c:txPr>
    </c:legend>
    <c:plotVisOnly val="1"/>
    <c:dispBlanksAs val="gap"/>
  </c:chart>
  <c:spPr>
    <a:ln>
      <a:noFill/>
    </a:ln>
  </c:sp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US"/>
  <c:chart>
    <c:plotArea>
      <c:layout/>
      <c:lineChart>
        <c:grouping val="standard"/>
        <c:ser>
          <c:idx val="0"/>
          <c:order val="0"/>
          <c:spPr>
            <a:ln w="50800">
              <a:solidFill>
                <a:srgbClr val="C00000"/>
              </a:solidFill>
            </a:ln>
          </c:spPr>
          <c:marker>
            <c:symbol val="none"/>
          </c:marker>
          <c:dLbls>
            <c:txPr>
              <a:bodyPr/>
              <a:lstStyle/>
              <a:p>
                <a:pPr>
                  <a:defRPr sz="1100" baseline="0"/>
                </a:pPr>
                <a:endParaRPr lang="en-US"/>
              </a:p>
            </c:txPr>
            <c:dLblPos val="t"/>
            <c:showVal val="1"/>
          </c:dLbls>
          <c:cat>
            <c:numRef>
              <c:f>'Personal Income'!$I$60:$O$60</c:f>
              <c:numCache>
                <c:formatCode>General</c:formatCode>
                <c:ptCount val="7"/>
                <c:pt idx="0">
                  <c:v>1980</c:v>
                </c:pt>
                <c:pt idx="1">
                  <c:v>1985</c:v>
                </c:pt>
                <c:pt idx="2">
                  <c:v>1990</c:v>
                </c:pt>
                <c:pt idx="3">
                  <c:v>1995</c:v>
                </c:pt>
                <c:pt idx="4">
                  <c:v>2000</c:v>
                </c:pt>
                <c:pt idx="5">
                  <c:v>2005</c:v>
                </c:pt>
                <c:pt idx="6">
                  <c:v>2010</c:v>
                </c:pt>
              </c:numCache>
            </c:numRef>
          </c:cat>
          <c:val>
            <c:numRef>
              <c:f>'Personal Income'!$I$60:$O$60</c:f>
              <c:numCache>
                <c:formatCode>General</c:formatCode>
                <c:ptCount val="7"/>
                <c:pt idx="0">
                  <c:v>1980</c:v>
                </c:pt>
                <c:pt idx="1">
                  <c:v>1985</c:v>
                </c:pt>
                <c:pt idx="2">
                  <c:v>1990</c:v>
                </c:pt>
                <c:pt idx="3">
                  <c:v>1995</c:v>
                </c:pt>
                <c:pt idx="4">
                  <c:v>2000</c:v>
                </c:pt>
                <c:pt idx="5">
                  <c:v>2005</c:v>
                </c:pt>
                <c:pt idx="6">
                  <c:v>2010</c:v>
                </c:pt>
              </c:numCache>
            </c:numRef>
          </c:val>
        </c:ser>
        <c:ser>
          <c:idx val="1"/>
          <c:order val="1"/>
          <c:marker>
            <c:symbol val="none"/>
          </c:marker>
          <c:dLbls>
            <c:txPr>
              <a:bodyPr/>
              <a:lstStyle/>
              <a:p>
                <a:pPr>
                  <a:defRPr sz="1100" baseline="0"/>
                </a:pPr>
                <a:endParaRPr lang="en-US"/>
              </a:p>
            </c:txPr>
            <c:dLblPos val="t"/>
            <c:showVal val="1"/>
          </c:dLbls>
          <c:cat>
            <c:numRef>
              <c:f>'Personal Income'!$I$60:$O$60</c:f>
              <c:numCache>
                <c:formatCode>General</c:formatCode>
                <c:ptCount val="7"/>
                <c:pt idx="0">
                  <c:v>1980</c:v>
                </c:pt>
                <c:pt idx="1">
                  <c:v>1985</c:v>
                </c:pt>
                <c:pt idx="2">
                  <c:v>1990</c:v>
                </c:pt>
                <c:pt idx="3">
                  <c:v>1995</c:v>
                </c:pt>
                <c:pt idx="4">
                  <c:v>2000</c:v>
                </c:pt>
                <c:pt idx="5">
                  <c:v>2005</c:v>
                </c:pt>
                <c:pt idx="6">
                  <c:v>2010</c:v>
                </c:pt>
              </c:numCache>
            </c:numRef>
          </c:cat>
          <c:val>
            <c:numRef>
              <c:f>'Personal Income'!$I$61:$O$61</c:f>
              <c:numCache>
                <c:formatCode>0.0</c:formatCode>
                <c:ptCount val="7"/>
                <c:pt idx="0">
                  <c:v>74.531760975126346</c:v>
                </c:pt>
                <c:pt idx="1">
                  <c:v>76.026508164241278</c:v>
                </c:pt>
                <c:pt idx="2">
                  <c:v>74.413557920843459</c:v>
                </c:pt>
                <c:pt idx="3">
                  <c:v>78.49711976614266</c:v>
                </c:pt>
                <c:pt idx="4">
                  <c:v>74.467313147305475</c:v>
                </c:pt>
                <c:pt idx="5">
                  <c:v>77.401293841200157</c:v>
                </c:pt>
                <c:pt idx="6">
                  <c:v>81.682436428149018</c:v>
                </c:pt>
              </c:numCache>
            </c:numRef>
          </c:val>
        </c:ser>
        <c:marker val="1"/>
        <c:axId val="118397184"/>
        <c:axId val="118435840"/>
      </c:lineChart>
      <c:catAx>
        <c:axId val="118397184"/>
        <c:scaling>
          <c:orientation val="minMax"/>
        </c:scaling>
        <c:axPos val="b"/>
        <c:numFmt formatCode="General" sourceLinked="1"/>
        <c:tickLblPos val="nextTo"/>
        <c:txPr>
          <a:bodyPr/>
          <a:lstStyle/>
          <a:p>
            <a:pPr>
              <a:defRPr sz="1400" baseline="0"/>
            </a:pPr>
            <a:endParaRPr lang="en-US"/>
          </a:p>
        </c:txPr>
        <c:crossAx val="118435840"/>
        <c:crosses val="autoZero"/>
        <c:auto val="1"/>
        <c:lblAlgn val="ctr"/>
        <c:lblOffset val="100"/>
      </c:catAx>
      <c:valAx>
        <c:axId val="118435840"/>
        <c:scaling>
          <c:orientation val="minMax"/>
          <c:max val="120"/>
          <c:min val="60"/>
        </c:scaling>
        <c:axPos val="l"/>
        <c:majorGridlines/>
        <c:numFmt formatCode="0" sourceLinked="0"/>
        <c:tickLblPos val="nextTo"/>
        <c:txPr>
          <a:bodyPr/>
          <a:lstStyle/>
          <a:p>
            <a:pPr>
              <a:defRPr sz="1300" baseline="0"/>
            </a:pPr>
            <a:endParaRPr lang="en-US"/>
          </a:p>
        </c:txPr>
        <c:crossAx val="118397184"/>
        <c:crosses val="autoZero"/>
        <c:crossBetween val="between"/>
        <c:majorUnit val="10"/>
      </c:valAx>
    </c:plotArea>
    <c:plotVisOnly val="1"/>
    <c:dispBlanksAs val="gap"/>
  </c:chart>
  <c:spPr>
    <a:ln>
      <a:noFill/>
    </a:ln>
  </c:spPr>
  <c:externalData r:id="rId1"/>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dPt>
            <c:idx val="48"/>
            <c:spPr>
              <a:solidFill>
                <a:srgbClr val="C00000"/>
              </a:solidFill>
            </c:spPr>
          </c:dPt>
          <c:dLbls>
            <c:txPr>
              <a:bodyPr rot="-5400000" vert="horz"/>
              <a:lstStyle/>
              <a:p>
                <a:pPr>
                  <a:defRPr/>
                </a:pPr>
                <a:endParaRPr lang="en-US"/>
              </a:p>
            </c:txPr>
            <c:showVal val="1"/>
          </c:dLbls>
          <c:cat>
            <c:strRef>
              <c:f>'New Economy Index'!$A$5:$A$55</c:f>
              <c:strCache>
                <c:ptCount val="51"/>
                <c:pt idx="0">
                  <c:v>Massachusetts</c:v>
                </c:pt>
                <c:pt idx="1">
                  <c:v>Washington</c:v>
                </c:pt>
                <c:pt idx="2">
                  <c:v>Maryland</c:v>
                </c:pt>
                <c:pt idx="3">
                  <c:v>New Jersey</c:v>
                </c:pt>
                <c:pt idx="4">
                  <c:v>Connecticut</c:v>
                </c:pt>
                <c:pt idx="5">
                  <c:v>Delaware</c:v>
                </c:pt>
                <c:pt idx="6">
                  <c:v>California</c:v>
                </c:pt>
                <c:pt idx="7">
                  <c:v>Virginia</c:v>
                </c:pt>
                <c:pt idx="8">
                  <c:v>Colorado</c:v>
                </c:pt>
                <c:pt idx="9">
                  <c:v>New York</c:v>
                </c:pt>
                <c:pt idx="10">
                  <c:v>New Hampshire</c:v>
                </c:pt>
                <c:pt idx="11">
                  <c:v>Utah</c:v>
                </c:pt>
                <c:pt idx="12">
                  <c:v>Minnesota</c:v>
                </c:pt>
                <c:pt idx="13">
                  <c:v>Oregon</c:v>
                </c:pt>
                <c:pt idx="14">
                  <c:v>Illinois</c:v>
                </c:pt>
                <c:pt idx="15">
                  <c:v>Rhode Island</c:v>
                </c:pt>
                <c:pt idx="16">
                  <c:v>Michigan</c:v>
                </c:pt>
                <c:pt idx="17">
                  <c:v>Texas</c:v>
                </c:pt>
                <c:pt idx="18">
                  <c:v>Georgia</c:v>
                </c:pt>
                <c:pt idx="19">
                  <c:v>United States</c:v>
                </c:pt>
                <c:pt idx="20">
                  <c:v>Arizona</c:v>
                </c:pt>
                <c:pt idx="21">
                  <c:v>Florida</c:v>
                </c:pt>
                <c:pt idx="22">
                  <c:v>Pennsylvania</c:v>
                </c:pt>
                <c:pt idx="23">
                  <c:v>Vermont</c:v>
                </c:pt>
                <c:pt idx="24">
                  <c:v>North Carolina</c:v>
                </c:pt>
                <c:pt idx="25">
                  <c:v>Ohio</c:v>
                </c:pt>
                <c:pt idx="26">
                  <c:v>Kansas</c:v>
                </c:pt>
                <c:pt idx="27">
                  <c:v>Idaho</c:v>
                </c:pt>
                <c:pt idx="28">
                  <c:v>Maine</c:v>
                </c:pt>
                <c:pt idx="29">
                  <c:v>Wisconsin</c:v>
                </c:pt>
                <c:pt idx="30">
                  <c:v>Nevada</c:v>
                </c:pt>
                <c:pt idx="31">
                  <c:v>Alaska</c:v>
                </c:pt>
                <c:pt idx="32">
                  <c:v>New Mexico</c:v>
                </c:pt>
                <c:pt idx="33">
                  <c:v>Missouri</c:v>
                </c:pt>
                <c:pt idx="34">
                  <c:v>Nebraska</c:v>
                </c:pt>
                <c:pt idx="35">
                  <c:v>Indiana</c:v>
                </c:pt>
                <c:pt idx="36">
                  <c:v>Montana</c:v>
                </c:pt>
                <c:pt idx="37">
                  <c:v>North Dakota</c:v>
                </c:pt>
                <c:pt idx="38">
                  <c:v>Iowa</c:v>
                </c:pt>
                <c:pt idx="39">
                  <c:v>South Carolina</c:v>
                </c:pt>
                <c:pt idx="40">
                  <c:v>Hawaii</c:v>
                </c:pt>
                <c:pt idx="41">
                  <c:v>Tennessee</c:v>
                </c:pt>
                <c:pt idx="42">
                  <c:v>Oklahoma</c:v>
                </c:pt>
                <c:pt idx="43">
                  <c:v>Kentucky</c:v>
                </c:pt>
                <c:pt idx="44">
                  <c:v>Louisiana</c:v>
                </c:pt>
                <c:pt idx="45">
                  <c:v>South Dakota</c:v>
                </c:pt>
                <c:pt idx="46">
                  <c:v>Wyoming</c:v>
                </c:pt>
                <c:pt idx="47">
                  <c:v>Alabama</c:v>
                </c:pt>
                <c:pt idx="48">
                  <c:v>Arkansas</c:v>
                </c:pt>
                <c:pt idx="49">
                  <c:v>West Virginia</c:v>
                </c:pt>
                <c:pt idx="50">
                  <c:v>Mississippi</c:v>
                </c:pt>
              </c:strCache>
            </c:strRef>
          </c:cat>
          <c:val>
            <c:numRef>
              <c:f>'New Economy Index'!$B$5:$B$55</c:f>
              <c:numCache>
                <c:formatCode>0.0</c:formatCode>
                <c:ptCount val="51"/>
                <c:pt idx="0">
                  <c:v>92.6</c:v>
                </c:pt>
                <c:pt idx="1">
                  <c:v>77.5</c:v>
                </c:pt>
                <c:pt idx="2">
                  <c:v>76.900000000000006</c:v>
                </c:pt>
                <c:pt idx="3">
                  <c:v>76.900000000000006</c:v>
                </c:pt>
                <c:pt idx="4">
                  <c:v>76.599999999999994</c:v>
                </c:pt>
                <c:pt idx="5">
                  <c:v>75</c:v>
                </c:pt>
                <c:pt idx="6">
                  <c:v>74.3</c:v>
                </c:pt>
                <c:pt idx="7">
                  <c:v>73.7</c:v>
                </c:pt>
                <c:pt idx="8">
                  <c:v>72.8</c:v>
                </c:pt>
                <c:pt idx="9">
                  <c:v>71.3</c:v>
                </c:pt>
                <c:pt idx="10">
                  <c:v>70.599999999999994</c:v>
                </c:pt>
                <c:pt idx="11">
                  <c:v>69.099999999999994</c:v>
                </c:pt>
                <c:pt idx="12">
                  <c:v>67.5</c:v>
                </c:pt>
                <c:pt idx="13">
                  <c:v>67</c:v>
                </c:pt>
                <c:pt idx="14">
                  <c:v>65.099999999999994</c:v>
                </c:pt>
                <c:pt idx="15">
                  <c:v>63.6</c:v>
                </c:pt>
                <c:pt idx="16">
                  <c:v>63.4</c:v>
                </c:pt>
                <c:pt idx="17">
                  <c:v>63</c:v>
                </c:pt>
                <c:pt idx="18">
                  <c:v>62.6</c:v>
                </c:pt>
                <c:pt idx="19">
                  <c:v>62</c:v>
                </c:pt>
                <c:pt idx="20">
                  <c:v>61</c:v>
                </c:pt>
                <c:pt idx="21">
                  <c:v>60.6</c:v>
                </c:pt>
                <c:pt idx="22">
                  <c:v>60.2</c:v>
                </c:pt>
                <c:pt idx="23">
                  <c:v>59.5</c:v>
                </c:pt>
                <c:pt idx="24">
                  <c:v>57.1</c:v>
                </c:pt>
                <c:pt idx="25">
                  <c:v>55.2</c:v>
                </c:pt>
                <c:pt idx="26">
                  <c:v>54.5</c:v>
                </c:pt>
                <c:pt idx="27">
                  <c:v>54.2</c:v>
                </c:pt>
                <c:pt idx="28">
                  <c:v>54</c:v>
                </c:pt>
                <c:pt idx="29">
                  <c:v>53.1</c:v>
                </c:pt>
                <c:pt idx="30">
                  <c:v>52.5</c:v>
                </c:pt>
                <c:pt idx="31">
                  <c:v>52.1</c:v>
                </c:pt>
                <c:pt idx="32">
                  <c:v>51.7</c:v>
                </c:pt>
                <c:pt idx="33">
                  <c:v>50.8</c:v>
                </c:pt>
                <c:pt idx="34">
                  <c:v>50.5</c:v>
                </c:pt>
                <c:pt idx="35">
                  <c:v>49.7</c:v>
                </c:pt>
                <c:pt idx="36">
                  <c:v>49.7</c:v>
                </c:pt>
                <c:pt idx="37">
                  <c:v>49.7</c:v>
                </c:pt>
                <c:pt idx="38">
                  <c:v>49.5</c:v>
                </c:pt>
                <c:pt idx="39">
                  <c:v>49.3</c:v>
                </c:pt>
                <c:pt idx="40">
                  <c:v>48.7</c:v>
                </c:pt>
                <c:pt idx="41">
                  <c:v>48.5</c:v>
                </c:pt>
                <c:pt idx="42">
                  <c:v>47.2</c:v>
                </c:pt>
                <c:pt idx="43">
                  <c:v>46</c:v>
                </c:pt>
                <c:pt idx="44">
                  <c:v>46</c:v>
                </c:pt>
                <c:pt idx="45">
                  <c:v>45.1</c:v>
                </c:pt>
                <c:pt idx="46">
                  <c:v>45</c:v>
                </c:pt>
                <c:pt idx="47">
                  <c:v>43.5</c:v>
                </c:pt>
                <c:pt idx="48">
                  <c:v>40</c:v>
                </c:pt>
                <c:pt idx="49">
                  <c:v>38.1</c:v>
                </c:pt>
                <c:pt idx="50">
                  <c:v>35.300000000000004</c:v>
                </c:pt>
              </c:numCache>
            </c:numRef>
          </c:val>
        </c:ser>
        <c:gapWidth val="39"/>
        <c:axId val="118442240"/>
        <c:axId val="118518528"/>
      </c:barChart>
      <c:catAx>
        <c:axId val="118442240"/>
        <c:scaling>
          <c:orientation val="minMax"/>
        </c:scaling>
        <c:axPos val="b"/>
        <c:tickLblPos val="nextTo"/>
        <c:txPr>
          <a:bodyPr rot="-5400000" vert="horz"/>
          <a:lstStyle/>
          <a:p>
            <a:pPr>
              <a:defRPr sz="1200" baseline="0"/>
            </a:pPr>
            <a:endParaRPr lang="en-US"/>
          </a:p>
        </c:txPr>
        <c:crossAx val="118518528"/>
        <c:crosses val="autoZero"/>
        <c:auto val="1"/>
        <c:lblAlgn val="ctr"/>
        <c:lblOffset val="0"/>
        <c:tickLblSkip val="1"/>
      </c:catAx>
      <c:valAx>
        <c:axId val="118518528"/>
        <c:scaling>
          <c:orientation val="minMax"/>
        </c:scaling>
        <c:axPos val="l"/>
        <c:numFmt formatCode="0" sourceLinked="0"/>
        <c:tickLblPos val="nextTo"/>
        <c:txPr>
          <a:bodyPr/>
          <a:lstStyle/>
          <a:p>
            <a:pPr>
              <a:defRPr sz="1200" baseline="0"/>
            </a:pPr>
            <a:endParaRPr lang="en-US"/>
          </a:p>
        </c:txPr>
        <c:crossAx val="118442240"/>
        <c:crosses val="autoZero"/>
        <c:crossBetween val="between"/>
      </c:valAx>
    </c:plotArea>
    <c:plotVisOnly val="1"/>
    <c:dispBlanksAs val="gap"/>
  </c:chart>
  <c:spPr>
    <a:ln>
      <a:noFill/>
    </a:ln>
  </c:spPr>
  <c:externalData r:id="rId1"/>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6.5909127479762672E-2"/>
          <c:y val="5.0505133537743413E-2"/>
          <c:w val="0.90681868498018303"/>
          <c:h val="0.90067488142309116"/>
        </c:manualLayout>
      </c:layout>
      <c:scatterChart>
        <c:scatterStyle val="lineMarker"/>
        <c:ser>
          <c:idx val="0"/>
          <c:order val="0"/>
          <c:tx>
            <c:v>AL</c:v>
          </c:tx>
          <c:spPr>
            <a:ln w="28575">
              <a:noFill/>
            </a:ln>
          </c:spPr>
          <c:marker>
            <c:symbol val="none"/>
          </c:marker>
          <c:dLbls>
            <c:dLbl>
              <c:idx val="0"/>
              <c:layout>
                <c:manualLayout>
                  <c:x val="-1.9924141806273332E-2"/>
                  <c:y val="6.9999479146743921E-3"/>
                </c:manualLayout>
              </c:layout>
              <c:dLblPos val="r"/>
              <c:showSerName val="1"/>
            </c:dLbl>
            <c:spPr>
              <a:noFill/>
              <a:ln w="25400">
                <a:noFill/>
              </a:ln>
            </c:spPr>
            <c:txPr>
              <a:bodyPr/>
              <a:lstStyle/>
              <a:p>
                <a:pPr>
                  <a:defRPr sz="900" b="1" i="0" u="none" strike="noStrike" baseline="0">
                    <a:solidFill>
                      <a:srgbClr val="FF0000"/>
                    </a:solidFill>
                    <a:latin typeface="Verdana"/>
                    <a:ea typeface="Verdana"/>
                    <a:cs typeface="Verdana"/>
                  </a:defRPr>
                </a:pPr>
                <a:endParaRPr lang="en-US"/>
              </a:p>
            </c:txPr>
            <c:dLblPos val="ctr"/>
            <c:showSerName val="1"/>
          </c:dLbls>
          <c:xVal>
            <c:numRef>
              <c:f>'Scatter Plot'!$C$4</c:f>
              <c:numCache>
                <c:formatCode>_(* #,##0_);_(* \(#,##0\);_(* "-"??_);_(@_)</c:formatCode>
                <c:ptCount val="1"/>
                <c:pt idx="0">
                  <c:v>33945</c:v>
                </c:pt>
              </c:numCache>
            </c:numRef>
          </c:xVal>
          <c:yVal>
            <c:numRef>
              <c:f>'Scatter Plot'!$D$4</c:f>
              <c:numCache>
                <c:formatCode>0.0</c:formatCode>
                <c:ptCount val="1"/>
                <c:pt idx="0">
                  <c:v>31.65582730966673</c:v>
                </c:pt>
              </c:numCache>
            </c:numRef>
          </c:yVal>
        </c:ser>
        <c:ser>
          <c:idx val="1"/>
          <c:order val="1"/>
          <c:tx>
            <c:v>AK</c:v>
          </c:tx>
          <c:spPr>
            <a:ln w="28575">
              <a:noFill/>
            </a:ln>
          </c:spPr>
          <c:marker>
            <c:symbol val="none"/>
          </c:marker>
          <c:dLbls>
            <c:spPr>
              <a:noFill/>
              <a:ln w="25400">
                <a:noFill/>
              </a:ln>
            </c:spPr>
            <c:txPr>
              <a:bodyPr/>
              <a:lstStyle/>
              <a:p>
                <a:pPr>
                  <a:defRPr sz="900" b="1" i="0" u="none" strike="noStrike" baseline="0">
                    <a:solidFill>
                      <a:schemeClr val="tx1"/>
                    </a:solidFill>
                    <a:latin typeface="Verdana"/>
                    <a:ea typeface="Verdana"/>
                    <a:cs typeface="Verdana"/>
                  </a:defRPr>
                </a:pPr>
                <a:endParaRPr lang="en-US"/>
              </a:p>
            </c:txPr>
            <c:dLblPos val="ctr"/>
            <c:showSerName val="1"/>
          </c:dLbls>
          <c:xVal>
            <c:numRef>
              <c:f>'Scatter Plot'!$C$5</c:f>
              <c:numCache>
                <c:formatCode>_(* #,##0_);_(* \(#,##0\);_(* "-"??_);_(@_)</c:formatCode>
                <c:ptCount val="1"/>
                <c:pt idx="0">
                  <c:v>44174</c:v>
                </c:pt>
              </c:numCache>
            </c:numRef>
          </c:xVal>
          <c:yVal>
            <c:numRef>
              <c:f>'Scatter Plot'!$D$5</c:f>
              <c:numCache>
                <c:formatCode>0.0</c:formatCode>
                <c:ptCount val="1"/>
                <c:pt idx="0">
                  <c:v>35.056627157303062</c:v>
                </c:pt>
              </c:numCache>
            </c:numRef>
          </c:yVal>
        </c:ser>
        <c:ser>
          <c:idx val="2"/>
          <c:order val="2"/>
          <c:tx>
            <c:v>AZ</c:v>
          </c:tx>
          <c:spPr>
            <a:ln w="28575">
              <a:noFill/>
            </a:ln>
          </c:spPr>
          <c:marker>
            <c:symbol val="none"/>
          </c:marker>
          <c:dLbls>
            <c:spPr>
              <a:noFill/>
              <a:ln w="25400">
                <a:noFill/>
              </a:ln>
            </c:spPr>
            <c:txPr>
              <a:bodyPr/>
              <a:lstStyle/>
              <a:p>
                <a:pPr>
                  <a:defRPr sz="900" b="1" i="0" u="none" strike="noStrike" baseline="0">
                    <a:solidFill>
                      <a:schemeClr val="tx1"/>
                    </a:solidFill>
                    <a:latin typeface="Verdana"/>
                    <a:ea typeface="Verdana"/>
                    <a:cs typeface="Verdana"/>
                  </a:defRPr>
                </a:pPr>
                <a:endParaRPr lang="en-US"/>
              </a:p>
            </c:txPr>
            <c:dLblPos val="ctr"/>
            <c:showSerName val="1"/>
          </c:dLbls>
          <c:xVal>
            <c:numRef>
              <c:f>'Scatter Plot'!$C$6</c:f>
              <c:numCache>
                <c:formatCode>_(* #,##0_);_(* \(#,##0\);_(* "-"??_);_(@_)</c:formatCode>
                <c:ptCount val="1"/>
                <c:pt idx="0">
                  <c:v>34999</c:v>
                </c:pt>
              </c:numCache>
            </c:numRef>
          </c:xVal>
          <c:yVal>
            <c:numRef>
              <c:f>'Scatter Plot'!$D$6</c:f>
              <c:numCache>
                <c:formatCode>0.0</c:formatCode>
                <c:ptCount val="1"/>
                <c:pt idx="0">
                  <c:v>34.757118283946006</c:v>
                </c:pt>
              </c:numCache>
            </c:numRef>
          </c:yVal>
        </c:ser>
        <c:ser>
          <c:idx val="3"/>
          <c:order val="3"/>
          <c:tx>
            <c:v>AR</c:v>
          </c:tx>
          <c:spPr>
            <a:ln w="28575">
              <a:noFill/>
            </a:ln>
          </c:spPr>
          <c:marker>
            <c:symbol val="none"/>
          </c:marker>
          <c:dLbls>
            <c:spPr>
              <a:noFill/>
              <a:ln w="25400">
                <a:noFill/>
              </a:ln>
            </c:spPr>
            <c:txPr>
              <a:bodyPr/>
              <a:lstStyle/>
              <a:p>
                <a:pPr>
                  <a:defRPr sz="1400" b="1" i="0" u="none" strike="noStrike" baseline="0">
                    <a:solidFill>
                      <a:srgbClr val="FF0000"/>
                    </a:solidFill>
                    <a:latin typeface="Verdana"/>
                    <a:ea typeface="Verdana"/>
                    <a:cs typeface="Verdana"/>
                  </a:defRPr>
                </a:pPr>
                <a:endParaRPr lang="en-US"/>
              </a:p>
            </c:txPr>
            <c:dLblPos val="ctr"/>
            <c:showSerName val="1"/>
          </c:dLbls>
          <c:xVal>
            <c:numRef>
              <c:f>'Scatter Plot'!$C$7</c:f>
              <c:numCache>
                <c:formatCode>_(* #,##0_);_(* \(#,##0\);_(* "-"??_);_(@_)</c:formatCode>
                <c:ptCount val="1"/>
                <c:pt idx="0">
                  <c:v>33150</c:v>
                </c:pt>
              </c:numCache>
            </c:numRef>
          </c:xVal>
          <c:yVal>
            <c:numRef>
              <c:f>'Scatter Plot'!$D$7</c:f>
              <c:numCache>
                <c:formatCode>0.0</c:formatCode>
                <c:ptCount val="1"/>
                <c:pt idx="0">
                  <c:v>26.99975592289309</c:v>
                </c:pt>
              </c:numCache>
            </c:numRef>
          </c:yVal>
        </c:ser>
        <c:ser>
          <c:idx val="4"/>
          <c:order val="4"/>
          <c:tx>
            <c:v>CA</c:v>
          </c:tx>
          <c:spPr>
            <a:ln w="28575">
              <a:noFill/>
            </a:ln>
          </c:spPr>
          <c:marker>
            <c:symbol val="none"/>
          </c:marker>
          <c:dLbls>
            <c:dLbl>
              <c:idx val="0"/>
              <c:layout>
                <c:manualLayout>
                  <c:x val="-2.1856005634770491E-2"/>
                  <c:y val="4.9131614565994424E-3"/>
                </c:manualLayout>
              </c:layout>
              <c:dLblPos val="r"/>
              <c:showSerName val="1"/>
            </c:dLbl>
            <c:spPr>
              <a:noFill/>
              <a:ln w="25400">
                <a:noFill/>
              </a:ln>
            </c:spPr>
            <c:txPr>
              <a:bodyPr/>
              <a:lstStyle/>
              <a:p>
                <a:pPr>
                  <a:defRPr sz="900" b="1" i="0" u="none" strike="noStrike" baseline="0">
                    <a:solidFill>
                      <a:srgbClr val="92D050"/>
                    </a:solidFill>
                    <a:latin typeface="Verdana"/>
                    <a:ea typeface="Verdana"/>
                    <a:cs typeface="Verdana"/>
                  </a:defRPr>
                </a:pPr>
                <a:endParaRPr lang="en-US"/>
              </a:p>
            </c:txPr>
            <c:dLblPos val="ctr"/>
            <c:showSerName val="1"/>
          </c:dLbls>
          <c:xVal>
            <c:numRef>
              <c:f>'Scatter Plot'!$C$8</c:f>
              <c:numCache>
                <c:formatCode>_(* #,##0_);_(* \(#,##0\);_(* "-"??_);_(@_)</c:formatCode>
                <c:ptCount val="1"/>
                <c:pt idx="0">
                  <c:v>43104</c:v>
                </c:pt>
              </c:numCache>
            </c:numRef>
          </c:xVal>
          <c:yVal>
            <c:numRef>
              <c:f>'Scatter Plot'!$D$8</c:f>
              <c:numCache>
                <c:formatCode>0.0</c:formatCode>
                <c:ptCount val="1"/>
                <c:pt idx="0">
                  <c:v>38.71533801472804</c:v>
                </c:pt>
              </c:numCache>
            </c:numRef>
          </c:yVal>
        </c:ser>
        <c:ser>
          <c:idx val="5"/>
          <c:order val="5"/>
          <c:tx>
            <c:v>CO</c:v>
          </c:tx>
          <c:spPr>
            <a:ln w="28575">
              <a:noFill/>
            </a:ln>
          </c:spPr>
          <c:marker>
            <c:symbol val="none"/>
          </c:marker>
          <c:dLbls>
            <c:dLbl>
              <c:idx val="0"/>
              <c:layout>
                <c:manualLayout>
                  <c:x val="-1.6060534944170392E-2"/>
                  <c:y val="-6.8888789768339793E-3"/>
                </c:manualLayout>
              </c:layout>
              <c:dLblPos val="r"/>
              <c:showSerName val="1"/>
            </c:dLbl>
            <c:spPr>
              <a:noFill/>
              <a:ln w="25400">
                <a:noFill/>
              </a:ln>
            </c:spPr>
            <c:txPr>
              <a:bodyPr/>
              <a:lstStyle/>
              <a:p>
                <a:pPr>
                  <a:defRPr sz="900" b="1" i="0" u="none" strike="noStrike" baseline="0">
                    <a:solidFill>
                      <a:srgbClr val="92D050"/>
                    </a:solidFill>
                    <a:latin typeface="Verdana"/>
                    <a:ea typeface="Verdana"/>
                    <a:cs typeface="Verdana"/>
                  </a:defRPr>
                </a:pPr>
                <a:endParaRPr lang="en-US"/>
              </a:p>
            </c:txPr>
            <c:dLblPos val="ctr"/>
            <c:showSerName val="1"/>
          </c:dLbls>
          <c:xVal>
            <c:numRef>
              <c:f>'Scatter Plot'!$C$9</c:f>
              <c:numCache>
                <c:formatCode>_(* #,##0_);_(* \(#,##0\);_(* "-"??_);_(@_)</c:formatCode>
                <c:ptCount val="1"/>
                <c:pt idx="0">
                  <c:v>42802</c:v>
                </c:pt>
              </c:numCache>
            </c:numRef>
          </c:xVal>
          <c:yVal>
            <c:numRef>
              <c:f>'Scatter Plot'!$D$9</c:f>
              <c:numCache>
                <c:formatCode>0.0</c:formatCode>
                <c:ptCount val="1"/>
                <c:pt idx="0">
                  <c:v>45.825709467943874</c:v>
                </c:pt>
              </c:numCache>
            </c:numRef>
          </c:yVal>
        </c:ser>
        <c:ser>
          <c:idx val="6"/>
          <c:order val="6"/>
          <c:tx>
            <c:v>CT</c:v>
          </c:tx>
          <c:spPr>
            <a:ln w="28575">
              <a:noFill/>
            </a:ln>
          </c:spPr>
          <c:marker>
            <c:symbol val="none"/>
          </c:marker>
          <c:dLbls>
            <c:dLbl>
              <c:idx val="0"/>
              <c:layout>
                <c:manualLayout>
                  <c:x val="-2.6856025678371701E-2"/>
                  <c:y val="-8.7302536058808684E-3"/>
                </c:manualLayout>
              </c:layout>
              <c:dLblPos val="r"/>
              <c:showSerName val="1"/>
            </c:dLbl>
            <c:spPr>
              <a:noFill/>
              <a:ln w="25400">
                <a:noFill/>
              </a:ln>
            </c:spPr>
            <c:txPr>
              <a:bodyPr/>
              <a:lstStyle/>
              <a:p>
                <a:pPr algn="ctr">
                  <a:defRPr lang="en-US" sz="900" b="1" i="0" u="none" strike="noStrike" kern="1200" baseline="0">
                    <a:solidFill>
                      <a:srgbClr val="92D050"/>
                    </a:solidFill>
                    <a:latin typeface="Verdana"/>
                    <a:ea typeface="Verdana"/>
                    <a:cs typeface="Verdana"/>
                  </a:defRPr>
                </a:pPr>
                <a:endParaRPr lang="en-US"/>
              </a:p>
            </c:txPr>
            <c:dLblPos val="ctr"/>
            <c:showSerName val="1"/>
          </c:dLbls>
          <c:xVal>
            <c:numRef>
              <c:f>'Scatter Plot'!$C$10</c:f>
              <c:numCache>
                <c:formatCode>_(* #,##0_);_(* \(#,##0\);_(* "-"??_);_(@_)</c:formatCode>
                <c:ptCount val="1"/>
                <c:pt idx="0">
                  <c:v>56001</c:v>
                </c:pt>
              </c:numCache>
            </c:numRef>
          </c:xVal>
          <c:yVal>
            <c:numRef>
              <c:f>'Scatter Plot'!$D$10</c:f>
              <c:numCache>
                <c:formatCode>0.0</c:formatCode>
                <c:ptCount val="1"/>
                <c:pt idx="0">
                  <c:v>46.351681978298977</c:v>
                </c:pt>
              </c:numCache>
            </c:numRef>
          </c:yVal>
        </c:ser>
        <c:ser>
          <c:idx val="7"/>
          <c:order val="7"/>
          <c:tx>
            <c:v>DE</c:v>
          </c:tx>
          <c:spPr>
            <a:ln w="28575">
              <a:noFill/>
            </a:ln>
          </c:spPr>
          <c:marker>
            <c:symbol val="none"/>
          </c:marker>
          <c:dLbls>
            <c:spPr>
              <a:noFill/>
              <a:ln w="25400">
                <a:noFill/>
              </a:ln>
            </c:spPr>
            <c:txPr>
              <a:bodyPr/>
              <a:lstStyle/>
              <a:p>
                <a:pPr>
                  <a:defRPr sz="900" b="1" i="0" u="none" strike="noStrike" baseline="0">
                    <a:solidFill>
                      <a:srgbClr val="92D050"/>
                    </a:solidFill>
                    <a:latin typeface="Verdana"/>
                    <a:ea typeface="Verdana"/>
                    <a:cs typeface="Verdana"/>
                  </a:defRPr>
                </a:pPr>
                <a:endParaRPr lang="en-US"/>
              </a:p>
            </c:txPr>
            <c:dLblPos val="ctr"/>
            <c:showSerName val="1"/>
          </c:dLbls>
          <c:xVal>
            <c:numRef>
              <c:f>'Scatter Plot'!$C$11</c:f>
              <c:numCache>
                <c:formatCode>_(* #,##0_);_(* \(#,##0\);_(* "-"??_);_(@_)</c:formatCode>
                <c:ptCount val="1"/>
                <c:pt idx="0">
                  <c:v>39962</c:v>
                </c:pt>
              </c:numCache>
            </c:numRef>
          </c:xVal>
          <c:yVal>
            <c:numRef>
              <c:f>'Scatter Plot'!$D$11</c:f>
              <c:numCache>
                <c:formatCode>0.0</c:formatCode>
                <c:ptCount val="1"/>
                <c:pt idx="0">
                  <c:v>38.554817594302847</c:v>
                </c:pt>
              </c:numCache>
            </c:numRef>
          </c:yVal>
        </c:ser>
        <c:ser>
          <c:idx val="8"/>
          <c:order val="8"/>
          <c:tx>
            <c:v>FL</c:v>
          </c:tx>
          <c:spPr>
            <a:ln w="28575">
              <a:noFill/>
            </a:ln>
          </c:spPr>
          <c:marker>
            <c:symbol val="none"/>
          </c:marker>
          <c:dLbls>
            <c:dLbl>
              <c:idx val="0"/>
              <c:layout>
                <c:manualLayout>
                  <c:x val="-2.6515064635495141E-2"/>
                  <c:y val="1.1953410299166357E-3"/>
                </c:manualLayout>
              </c:layout>
              <c:dLblPos val="r"/>
              <c:showSerName val="1"/>
            </c:dLbl>
            <c:spPr>
              <a:noFill/>
              <a:ln w="25400">
                <a:noFill/>
              </a:ln>
            </c:spPr>
            <c:txPr>
              <a:bodyPr/>
              <a:lstStyle/>
              <a:p>
                <a:pPr>
                  <a:defRPr sz="900" b="1" i="0" u="none" strike="noStrike" baseline="0">
                    <a:solidFill>
                      <a:srgbClr val="000000"/>
                    </a:solidFill>
                    <a:latin typeface="Verdana"/>
                    <a:ea typeface="Verdana"/>
                    <a:cs typeface="Verdana"/>
                  </a:defRPr>
                </a:pPr>
                <a:endParaRPr lang="en-US"/>
              </a:p>
            </c:txPr>
            <c:dLblPos val="ctr"/>
            <c:showSerName val="1"/>
          </c:dLbls>
          <c:xVal>
            <c:numRef>
              <c:f>'Scatter Plot'!$C$12</c:f>
              <c:numCache>
                <c:formatCode>_(* #,##0_);_(* \(#,##0\);_(* "-"??_);_(@_)</c:formatCode>
                <c:ptCount val="1"/>
                <c:pt idx="0">
                  <c:v>39272</c:v>
                </c:pt>
              </c:numCache>
            </c:numRef>
          </c:xVal>
          <c:yVal>
            <c:numRef>
              <c:f>'Scatter Plot'!$D$12</c:f>
              <c:numCache>
                <c:formatCode>0.0</c:formatCode>
                <c:ptCount val="1"/>
                <c:pt idx="0">
                  <c:v>36.398225824072313</c:v>
                </c:pt>
              </c:numCache>
            </c:numRef>
          </c:yVal>
        </c:ser>
        <c:ser>
          <c:idx val="9"/>
          <c:order val="9"/>
          <c:tx>
            <c:v>GA</c:v>
          </c:tx>
          <c:spPr>
            <a:ln w="28575">
              <a:noFill/>
            </a:ln>
          </c:spPr>
          <c:marker>
            <c:symbol val="none"/>
          </c:marker>
          <c:dLbls>
            <c:spPr>
              <a:noFill/>
              <a:ln w="25400">
                <a:noFill/>
              </a:ln>
            </c:spPr>
            <c:txPr>
              <a:bodyPr/>
              <a:lstStyle/>
              <a:p>
                <a:pPr>
                  <a:defRPr sz="900" b="1" i="0" u="none" strike="noStrike" baseline="0">
                    <a:solidFill>
                      <a:srgbClr val="000000"/>
                    </a:solidFill>
                    <a:latin typeface="Verdana"/>
                    <a:ea typeface="Verdana"/>
                    <a:cs typeface="Verdana"/>
                  </a:defRPr>
                </a:pPr>
                <a:endParaRPr lang="en-US"/>
              </a:p>
            </c:txPr>
            <c:dLblPos val="ctr"/>
            <c:showSerName val="1"/>
          </c:dLbls>
          <c:xVal>
            <c:numRef>
              <c:f>'Scatter Plot'!$C$13</c:f>
              <c:numCache>
                <c:formatCode>_(* #,##0_);_(* \(#,##0\);_(* "-"??_);_(@_)</c:formatCode>
                <c:ptCount val="1"/>
                <c:pt idx="0">
                  <c:v>35490</c:v>
                </c:pt>
              </c:numCache>
            </c:numRef>
          </c:xVal>
          <c:yVal>
            <c:numRef>
              <c:f>'Scatter Plot'!$D$13</c:f>
              <c:numCache>
                <c:formatCode>0.0</c:formatCode>
                <c:ptCount val="1"/>
                <c:pt idx="0">
                  <c:v>36.152088512720205</c:v>
                </c:pt>
              </c:numCache>
            </c:numRef>
          </c:yVal>
        </c:ser>
        <c:ser>
          <c:idx val="10"/>
          <c:order val="10"/>
          <c:tx>
            <c:v>HI</c:v>
          </c:tx>
          <c:spPr>
            <a:ln w="28575">
              <a:noFill/>
            </a:ln>
          </c:spPr>
          <c:marker>
            <c:symbol val="none"/>
          </c:marker>
          <c:dLbls>
            <c:spPr>
              <a:noFill/>
              <a:ln w="25400">
                <a:noFill/>
              </a:ln>
            </c:spPr>
            <c:txPr>
              <a:bodyPr/>
              <a:lstStyle/>
              <a:p>
                <a:pPr>
                  <a:defRPr sz="900" b="1" i="0" u="none" strike="noStrike" baseline="0">
                    <a:solidFill>
                      <a:srgbClr val="FF0000"/>
                    </a:solidFill>
                    <a:latin typeface="Verdana"/>
                    <a:ea typeface="Verdana"/>
                    <a:cs typeface="Verdana"/>
                  </a:defRPr>
                </a:pPr>
                <a:endParaRPr lang="en-US"/>
              </a:p>
            </c:txPr>
            <c:dLblPos val="ctr"/>
            <c:showSerName val="1"/>
          </c:dLbls>
          <c:xVal>
            <c:numRef>
              <c:f>'Scatter Plot'!$C$14</c:f>
              <c:numCache>
                <c:formatCode>_(* #,##0_);_(* \(#,##0\);_(* "-"??_);_(@_)</c:formatCode>
                <c:ptCount val="1"/>
                <c:pt idx="0">
                  <c:v>41021</c:v>
                </c:pt>
              </c:numCache>
            </c:numRef>
          </c:xVal>
          <c:yVal>
            <c:numRef>
              <c:f>'Scatter Plot'!$D$14</c:f>
              <c:numCache>
                <c:formatCode>0.0</c:formatCode>
                <c:ptCount val="1"/>
                <c:pt idx="0">
                  <c:v>42.888893690267651</c:v>
                </c:pt>
              </c:numCache>
            </c:numRef>
          </c:yVal>
        </c:ser>
        <c:ser>
          <c:idx val="11"/>
          <c:order val="11"/>
          <c:tx>
            <c:v>ID</c:v>
          </c:tx>
          <c:spPr>
            <a:ln w="28575">
              <a:noFill/>
            </a:ln>
          </c:spPr>
          <c:marker>
            <c:symbol val="none"/>
          </c:marker>
          <c:dLbls>
            <c:dLbl>
              <c:idx val="0"/>
              <c:layout>
                <c:manualLayout>
                  <c:x val="-3.4583299800023212E-2"/>
                  <c:y val="9.4199745591651389E-3"/>
                </c:manualLayout>
              </c:layout>
              <c:dLblPos val="r"/>
              <c:showSerName val="1"/>
            </c:dLbl>
            <c:spPr>
              <a:noFill/>
              <a:ln w="25400">
                <a:noFill/>
              </a:ln>
            </c:spPr>
            <c:txPr>
              <a:bodyPr/>
              <a:lstStyle/>
              <a:p>
                <a:pPr>
                  <a:defRPr sz="900" b="1" i="0" u="none" strike="noStrike" baseline="0">
                    <a:solidFill>
                      <a:schemeClr val="tx1"/>
                    </a:solidFill>
                    <a:latin typeface="Verdana"/>
                    <a:ea typeface="Verdana"/>
                    <a:cs typeface="Verdana"/>
                  </a:defRPr>
                </a:pPr>
                <a:endParaRPr lang="en-US"/>
              </a:p>
            </c:txPr>
            <c:dLblPos val="ctr"/>
            <c:showSerName val="1"/>
          </c:dLbls>
          <c:xVal>
            <c:numRef>
              <c:f>'Scatter Plot'!$C$15</c:f>
              <c:numCache>
                <c:formatCode>_(* #,##0_);_(* \(#,##0\);_(* "-"??_);_(@_)</c:formatCode>
                <c:ptCount val="1"/>
                <c:pt idx="0">
                  <c:v>32257</c:v>
                </c:pt>
              </c:numCache>
            </c:numRef>
          </c:xVal>
          <c:yVal>
            <c:numRef>
              <c:f>'Scatter Plot'!$D$15</c:f>
              <c:numCache>
                <c:formatCode>0.0</c:formatCode>
                <c:ptCount val="1"/>
                <c:pt idx="0">
                  <c:v>34.274740519987674</c:v>
                </c:pt>
              </c:numCache>
            </c:numRef>
          </c:yVal>
        </c:ser>
        <c:ser>
          <c:idx val="12"/>
          <c:order val="12"/>
          <c:tx>
            <c:v>IL</c:v>
          </c:tx>
          <c:spPr>
            <a:ln w="28575">
              <a:noFill/>
            </a:ln>
          </c:spPr>
          <c:marker>
            <c:symbol val="none"/>
          </c:marker>
          <c:dLbls>
            <c:spPr>
              <a:noFill/>
              <a:ln w="25400">
                <a:noFill/>
              </a:ln>
            </c:spPr>
            <c:txPr>
              <a:bodyPr/>
              <a:lstStyle/>
              <a:p>
                <a:pPr>
                  <a:defRPr sz="900" b="1" i="0" u="none" strike="noStrike" baseline="0">
                    <a:solidFill>
                      <a:srgbClr val="92D050"/>
                    </a:solidFill>
                    <a:latin typeface="Verdana"/>
                    <a:ea typeface="Verdana"/>
                    <a:cs typeface="Verdana"/>
                  </a:defRPr>
                </a:pPr>
                <a:endParaRPr lang="en-US"/>
              </a:p>
            </c:txPr>
            <c:dLblPos val="ctr"/>
            <c:showSerName val="1"/>
          </c:dLbls>
          <c:xVal>
            <c:numRef>
              <c:f>'Scatter Plot'!$C$16</c:f>
              <c:numCache>
                <c:formatCode>_(* #,##0_);_(* \(#,##0\);_(* "-"??_);_(@_)</c:formatCode>
                <c:ptCount val="1"/>
                <c:pt idx="0">
                  <c:v>43159</c:v>
                </c:pt>
              </c:numCache>
            </c:numRef>
          </c:xVal>
          <c:yVal>
            <c:numRef>
              <c:f>'Scatter Plot'!$D$16</c:f>
              <c:numCache>
                <c:formatCode>0.0</c:formatCode>
                <c:ptCount val="1"/>
                <c:pt idx="0">
                  <c:v>41.404122548375511</c:v>
                </c:pt>
              </c:numCache>
            </c:numRef>
          </c:yVal>
        </c:ser>
        <c:ser>
          <c:idx val="13"/>
          <c:order val="13"/>
          <c:tx>
            <c:v>IN</c:v>
          </c:tx>
          <c:spPr>
            <a:ln w="28575">
              <a:noFill/>
            </a:ln>
          </c:spPr>
          <c:marker>
            <c:symbol val="none"/>
          </c:marker>
          <c:dLbls>
            <c:spPr>
              <a:noFill/>
              <a:ln w="25400">
                <a:noFill/>
              </a:ln>
            </c:spPr>
            <c:txPr>
              <a:bodyPr/>
              <a:lstStyle/>
              <a:p>
                <a:pPr>
                  <a:defRPr sz="900" b="1" i="0" u="none" strike="noStrike" baseline="0">
                    <a:solidFill>
                      <a:srgbClr val="FF0000"/>
                    </a:solidFill>
                    <a:latin typeface="Verdana"/>
                    <a:ea typeface="Verdana"/>
                    <a:cs typeface="Verdana"/>
                  </a:defRPr>
                </a:pPr>
                <a:endParaRPr lang="en-US"/>
              </a:p>
            </c:txPr>
            <c:dLblPos val="ctr"/>
            <c:showSerName val="1"/>
          </c:dLbls>
          <c:xVal>
            <c:numRef>
              <c:f>'Scatter Plot'!$C$17</c:f>
              <c:numCache>
                <c:formatCode>_(* #,##0_);_(* \(#,##0\);_(* "-"??_);_(@_)</c:formatCode>
                <c:ptCount val="1"/>
                <c:pt idx="0">
                  <c:v>34943</c:v>
                </c:pt>
              </c:numCache>
            </c:numRef>
          </c:xVal>
          <c:yVal>
            <c:numRef>
              <c:f>'Scatter Plot'!$D$17</c:f>
              <c:numCache>
                <c:formatCode>0.0</c:formatCode>
                <c:ptCount val="1"/>
                <c:pt idx="0">
                  <c:v>32.978420908605514</c:v>
                </c:pt>
              </c:numCache>
            </c:numRef>
          </c:yVal>
        </c:ser>
        <c:ser>
          <c:idx val="14"/>
          <c:order val="14"/>
          <c:tx>
            <c:v>IA</c:v>
          </c:tx>
          <c:spPr>
            <a:ln w="28575">
              <a:noFill/>
            </a:ln>
          </c:spPr>
          <c:marker>
            <c:symbol val="none"/>
          </c:marker>
          <c:dLbls>
            <c:spPr>
              <a:noFill/>
              <a:ln w="25400">
                <a:noFill/>
              </a:ln>
            </c:spPr>
            <c:txPr>
              <a:bodyPr/>
              <a:lstStyle/>
              <a:p>
                <a:pPr>
                  <a:defRPr sz="900" b="1" i="0" u="none" strike="noStrike" baseline="0">
                    <a:solidFill>
                      <a:srgbClr val="FF0000"/>
                    </a:solidFill>
                    <a:latin typeface="Verdana"/>
                    <a:ea typeface="Verdana"/>
                    <a:cs typeface="Verdana"/>
                  </a:defRPr>
                </a:pPr>
                <a:endParaRPr lang="en-US"/>
              </a:p>
            </c:txPr>
            <c:dLblPos val="ctr"/>
            <c:showSerName val="1"/>
          </c:dLbls>
          <c:xVal>
            <c:numRef>
              <c:f>'Scatter Plot'!$C$18</c:f>
              <c:numCache>
                <c:formatCode>_(* #,##0_);_(* \(#,##0\);_(* "-"??_);_(@_)</c:formatCode>
                <c:ptCount val="1"/>
                <c:pt idx="0">
                  <c:v>38281</c:v>
                </c:pt>
              </c:numCache>
            </c:numRef>
          </c:xVal>
          <c:yVal>
            <c:numRef>
              <c:f>'Scatter Plot'!$D$18</c:f>
              <c:numCache>
                <c:formatCode>0.0</c:formatCode>
                <c:ptCount val="1"/>
                <c:pt idx="0">
                  <c:v>40.104397177891748</c:v>
                </c:pt>
              </c:numCache>
            </c:numRef>
          </c:yVal>
        </c:ser>
        <c:ser>
          <c:idx val="15"/>
          <c:order val="15"/>
          <c:tx>
            <c:v>KS</c:v>
          </c:tx>
          <c:spPr>
            <a:ln w="28575">
              <a:noFill/>
            </a:ln>
          </c:spPr>
          <c:marker>
            <c:symbol val="none"/>
          </c:marker>
          <c:dLbls>
            <c:spPr>
              <a:noFill/>
              <a:ln w="25400">
                <a:noFill/>
              </a:ln>
            </c:spPr>
            <c:txPr>
              <a:bodyPr/>
              <a:lstStyle/>
              <a:p>
                <a:pPr>
                  <a:defRPr sz="900" b="1" i="0" u="none" strike="noStrike" baseline="0">
                    <a:solidFill>
                      <a:srgbClr val="000000"/>
                    </a:solidFill>
                    <a:latin typeface="Verdana"/>
                    <a:ea typeface="Verdana"/>
                    <a:cs typeface="Verdana"/>
                  </a:defRPr>
                </a:pPr>
                <a:endParaRPr lang="en-US"/>
              </a:p>
            </c:txPr>
            <c:dLblPos val="ctr"/>
            <c:showSerName val="1"/>
          </c:dLbls>
          <c:xVal>
            <c:numRef>
              <c:f>'Scatter Plot'!$C$19</c:f>
              <c:numCache>
                <c:formatCode>_(* #,##0_);_(* \(#,##0\);_(* "-"??_);_(@_)</c:formatCode>
                <c:ptCount val="1"/>
                <c:pt idx="0">
                  <c:v>39737</c:v>
                </c:pt>
              </c:numCache>
            </c:numRef>
          </c:xVal>
          <c:yVal>
            <c:numRef>
              <c:f>'Scatter Plot'!$D$19</c:f>
              <c:numCache>
                <c:formatCode>0.0</c:formatCode>
                <c:ptCount val="1"/>
                <c:pt idx="0">
                  <c:v>39.979897921952876</c:v>
                </c:pt>
              </c:numCache>
            </c:numRef>
          </c:yVal>
        </c:ser>
        <c:ser>
          <c:idx val="16"/>
          <c:order val="16"/>
          <c:tx>
            <c:v>KY</c:v>
          </c:tx>
          <c:spPr>
            <a:ln w="28575">
              <a:noFill/>
            </a:ln>
          </c:spPr>
          <c:marker>
            <c:symbol val="none"/>
          </c:marker>
          <c:dLbls>
            <c:dLbl>
              <c:idx val="0"/>
              <c:layout>
                <c:manualLayout>
                  <c:x val="-2.0492365621282451E-2"/>
                  <c:y val="6.1407461165954493E-3"/>
                </c:manualLayout>
              </c:layout>
              <c:dLblPos val="r"/>
              <c:showSerName val="1"/>
            </c:dLbl>
            <c:spPr>
              <a:noFill/>
              <a:ln w="25400">
                <a:noFill/>
              </a:ln>
            </c:spPr>
            <c:txPr>
              <a:bodyPr/>
              <a:lstStyle/>
              <a:p>
                <a:pPr>
                  <a:defRPr sz="900" b="1" i="0" u="none" strike="noStrike" baseline="0">
                    <a:solidFill>
                      <a:srgbClr val="FF0000"/>
                    </a:solidFill>
                    <a:latin typeface="Verdana"/>
                    <a:ea typeface="Verdana"/>
                    <a:cs typeface="Verdana"/>
                  </a:defRPr>
                </a:pPr>
                <a:endParaRPr lang="en-US"/>
              </a:p>
            </c:txPr>
            <c:dLblPos val="ctr"/>
            <c:showSerName val="1"/>
          </c:dLbls>
          <c:xVal>
            <c:numRef>
              <c:f>'Scatter Plot'!$C$20</c:f>
              <c:numCache>
                <c:formatCode>_(* #,##0_);_(* \(#,##0\);_(* "-"??_);_(@_)</c:formatCode>
                <c:ptCount val="1"/>
                <c:pt idx="0">
                  <c:v>33348</c:v>
                </c:pt>
              </c:numCache>
            </c:numRef>
          </c:xVal>
          <c:yVal>
            <c:numRef>
              <c:f>'Scatter Plot'!$D$20</c:f>
              <c:numCache>
                <c:formatCode>0.0</c:formatCode>
                <c:ptCount val="1"/>
                <c:pt idx="0">
                  <c:v>30.445050041200709</c:v>
                </c:pt>
              </c:numCache>
            </c:numRef>
          </c:yVal>
        </c:ser>
        <c:ser>
          <c:idx val="17"/>
          <c:order val="17"/>
          <c:tx>
            <c:v>LA</c:v>
          </c:tx>
          <c:spPr>
            <a:ln w="28575">
              <a:noFill/>
            </a:ln>
          </c:spPr>
          <c:marker>
            <c:symbol val="none"/>
          </c:marker>
          <c:dLbls>
            <c:spPr>
              <a:noFill/>
              <a:ln w="25400">
                <a:noFill/>
              </a:ln>
            </c:spPr>
            <c:txPr>
              <a:bodyPr/>
              <a:lstStyle/>
              <a:p>
                <a:pPr>
                  <a:defRPr sz="900" b="1" i="0" u="none" strike="noStrike" baseline="0">
                    <a:solidFill>
                      <a:srgbClr val="FF0000"/>
                    </a:solidFill>
                    <a:latin typeface="Verdana"/>
                    <a:ea typeface="Verdana"/>
                    <a:cs typeface="Verdana"/>
                  </a:defRPr>
                </a:pPr>
                <a:endParaRPr lang="en-US"/>
              </a:p>
            </c:txPr>
            <c:dLblPos val="ctr"/>
            <c:showSerName val="1"/>
          </c:dLbls>
          <c:xVal>
            <c:numRef>
              <c:f>'Scatter Plot'!$C$21</c:f>
              <c:numCache>
                <c:formatCode>_(* #,##0_);_(* \(#,##0\);_(* "-"??_);_(@_)</c:formatCode>
                <c:ptCount val="1"/>
                <c:pt idx="0">
                  <c:v>38446</c:v>
                </c:pt>
              </c:numCache>
            </c:numRef>
          </c:xVal>
          <c:yVal>
            <c:numRef>
              <c:f>'Scatter Plot'!$D$21</c:f>
              <c:numCache>
                <c:formatCode>0.0</c:formatCode>
                <c:ptCount val="1"/>
                <c:pt idx="0">
                  <c:v>28.094795249482431</c:v>
                </c:pt>
              </c:numCache>
            </c:numRef>
          </c:yVal>
        </c:ser>
        <c:ser>
          <c:idx val="18"/>
          <c:order val="18"/>
          <c:tx>
            <c:v>ME</c:v>
          </c:tx>
          <c:spPr>
            <a:ln w="28575">
              <a:noFill/>
            </a:ln>
          </c:spPr>
          <c:marker>
            <c:symbol val="none"/>
          </c:marker>
          <c:dLbls>
            <c:spPr>
              <a:noFill/>
              <a:ln w="25400">
                <a:noFill/>
              </a:ln>
            </c:spPr>
            <c:txPr>
              <a:bodyPr/>
              <a:lstStyle/>
              <a:p>
                <a:pPr>
                  <a:defRPr sz="900" b="1" i="0" u="none" strike="noStrike" baseline="0">
                    <a:solidFill>
                      <a:srgbClr val="000000"/>
                    </a:solidFill>
                    <a:latin typeface="Verdana"/>
                    <a:ea typeface="Verdana"/>
                    <a:cs typeface="Verdana"/>
                  </a:defRPr>
                </a:pPr>
                <a:endParaRPr lang="en-US"/>
              </a:p>
            </c:txPr>
            <c:dLblPos val="ctr"/>
            <c:showSerName val="1"/>
          </c:dLbls>
          <c:xVal>
            <c:numRef>
              <c:f>'Scatter Plot'!$C$22</c:f>
              <c:numCache>
                <c:formatCode>_(* #,##0_);_(* \(#,##0\);_(* "-"??_);_(@_)</c:formatCode>
                <c:ptCount val="1"/>
                <c:pt idx="0">
                  <c:v>37300</c:v>
                </c:pt>
              </c:numCache>
            </c:numRef>
          </c:xVal>
          <c:yVal>
            <c:numRef>
              <c:f>'Scatter Plot'!$D$22</c:f>
              <c:numCache>
                <c:formatCode>0.0</c:formatCode>
                <c:ptCount val="1"/>
                <c:pt idx="0">
                  <c:v>38.559637409879997</c:v>
                </c:pt>
              </c:numCache>
            </c:numRef>
          </c:yVal>
        </c:ser>
        <c:ser>
          <c:idx val="19"/>
          <c:order val="19"/>
          <c:tx>
            <c:v>MD</c:v>
          </c:tx>
          <c:spPr>
            <a:ln w="28575">
              <a:noFill/>
            </a:ln>
          </c:spPr>
          <c:marker>
            <c:symbol val="none"/>
          </c:marker>
          <c:dLbls>
            <c:spPr>
              <a:noFill/>
              <a:ln w="25400">
                <a:noFill/>
              </a:ln>
            </c:spPr>
            <c:txPr>
              <a:bodyPr/>
              <a:lstStyle/>
              <a:p>
                <a:pPr>
                  <a:defRPr sz="900" b="1" i="0" u="none" strike="noStrike" baseline="0">
                    <a:solidFill>
                      <a:srgbClr val="92D050"/>
                    </a:solidFill>
                    <a:latin typeface="Verdana"/>
                    <a:ea typeface="Verdana"/>
                    <a:cs typeface="Verdana"/>
                  </a:defRPr>
                </a:pPr>
                <a:endParaRPr lang="en-US"/>
              </a:p>
            </c:txPr>
            <c:dLblPos val="ctr"/>
            <c:showSerName val="1"/>
          </c:dLbls>
          <c:xVal>
            <c:numRef>
              <c:f>'Scatter Plot'!$C$23</c:f>
              <c:numCache>
                <c:formatCode>_(* #,##0_);_(* \(#,##0\);_(* "-"??_);_(@_)</c:formatCode>
                <c:ptCount val="1"/>
                <c:pt idx="0">
                  <c:v>49025</c:v>
                </c:pt>
              </c:numCache>
            </c:numRef>
          </c:xVal>
          <c:yVal>
            <c:numRef>
              <c:f>'Scatter Plot'!$D$23</c:f>
              <c:numCache>
                <c:formatCode>0.0</c:formatCode>
                <c:ptCount val="1"/>
                <c:pt idx="0">
                  <c:v>44.398650142946678</c:v>
                </c:pt>
              </c:numCache>
            </c:numRef>
          </c:yVal>
        </c:ser>
        <c:ser>
          <c:idx val="20"/>
          <c:order val="20"/>
          <c:tx>
            <c:v>MA</c:v>
          </c:tx>
          <c:spPr>
            <a:ln w="28575">
              <a:noFill/>
            </a:ln>
          </c:spPr>
          <c:marker>
            <c:symbol val="none"/>
          </c:marker>
          <c:dLbls>
            <c:spPr>
              <a:noFill/>
              <a:ln w="25400">
                <a:noFill/>
              </a:ln>
            </c:spPr>
            <c:txPr>
              <a:bodyPr/>
              <a:lstStyle/>
              <a:p>
                <a:pPr>
                  <a:defRPr sz="900" b="1" i="0" u="none" strike="noStrike" baseline="0">
                    <a:solidFill>
                      <a:srgbClr val="92D050"/>
                    </a:solidFill>
                    <a:latin typeface="Verdana"/>
                    <a:ea typeface="Verdana"/>
                    <a:cs typeface="Verdana"/>
                  </a:defRPr>
                </a:pPr>
                <a:endParaRPr lang="en-US"/>
              </a:p>
            </c:txPr>
            <c:dLblPos val="ctr"/>
            <c:showSerName val="1"/>
          </c:dLbls>
          <c:xVal>
            <c:numRef>
              <c:f>'Scatter Plot'!$C$24</c:f>
              <c:numCache>
                <c:formatCode>_(* #,##0_);_(* \(#,##0\);_(* "-"??_);_(@_)</c:formatCode>
                <c:ptCount val="1"/>
                <c:pt idx="0">
                  <c:v>51552</c:v>
                </c:pt>
              </c:numCache>
            </c:numRef>
          </c:xVal>
          <c:yVal>
            <c:numRef>
              <c:f>'Scatter Plot'!$D$24</c:f>
              <c:numCache>
                <c:formatCode>0.0</c:formatCode>
                <c:ptCount val="1"/>
                <c:pt idx="0">
                  <c:v>50.197834716267295</c:v>
                </c:pt>
              </c:numCache>
            </c:numRef>
          </c:yVal>
        </c:ser>
        <c:ser>
          <c:idx val="21"/>
          <c:order val="21"/>
          <c:tx>
            <c:v>MI</c:v>
          </c:tx>
          <c:spPr>
            <a:ln w="28575">
              <a:noFill/>
            </a:ln>
          </c:spPr>
          <c:marker>
            <c:symbol val="none"/>
          </c:marker>
          <c:dLbls>
            <c:dLbl>
              <c:idx val="0"/>
              <c:layout>
                <c:manualLayout>
                  <c:x val="1.1893949846286883E-2"/>
                  <c:y val="1.5329809115371925E-2"/>
                </c:manualLayout>
              </c:layout>
              <c:dLblPos val="r"/>
              <c:showSerName val="1"/>
            </c:dLbl>
            <c:spPr>
              <a:noFill/>
              <a:ln w="25400">
                <a:noFill/>
              </a:ln>
            </c:spPr>
            <c:txPr>
              <a:bodyPr/>
              <a:lstStyle/>
              <a:p>
                <a:pPr>
                  <a:defRPr sz="900" b="1" i="0" u="none" strike="noStrike" baseline="0">
                    <a:solidFill>
                      <a:srgbClr val="92D050"/>
                    </a:solidFill>
                    <a:latin typeface="Verdana"/>
                    <a:ea typeface="Verdana"/>
                    <a:cs typeface="Verdana"/>
                  </a:defRPr>
                </a:pPr>
                <a:endParaRPr lang="en-US"/>
              </a:p>
            </c:txPr>
            <c:dLblPos val="ctr"/>
            <c:showSerName val="1"/>
          </c:dLbls>
          <c:xVal>
            <c:numRef>
              <c:f>'Scatter Plot'!$C$25</c:f>
              <c:numCache>
                <c:formatCode>_(* #,##0_);_(* \(#,##0\);_(* "-"??_);_(@_)</c:formatCode>
                <c:ptCount val="1"/>
                <c:pt idx="0">
                  <c:v>35597</c:v>
                </c:pt>
              </c:numCache>
            </c:numRef>
          </c:xVal>
          <c:yVal>
            <c:numRef>
              <c:f>'Scatter Plot'!$D$25</c:f>
              <c:numCache>
                <c:formatCode>0.0</c:formatCode>
                <c:ptCount val="1"/>
                <c:pt idx="0">
                  <c:v>35.769065423229833</c:v>
                </c:pt>
              </c:numCache>
            </c:numRef>
          </c:yVal>
        </c:ser>
        <c:ser>
          <c:idx val="22"/>
          <c:order val="22"/>
          <c:tx>
            <c:v>MN</c:v>
          </c:tx>
          <c:spPr>
            <a:ln w="28575">
              <a:noFill/>
            </a:ln>
          </c:spPr>
          <c:marker>
            <c:symbol val="none"/>
          </c:marker>
          <c:dLbls>
            <c:dLbl>
              <c:idx val="0"/>
              <c:layout>
                <c:manualLayout>
                  <c:x val="-2.3674184166986863E-2"/>
                  <c:y val="-7.9412035887683249E-3"/>
                </c:manualLayout>
              </c:layout>
              <c:dLblPos val="r"/>
              <c:showSerName val="1"/>
            </c:dLbl>
            <c:spPr>
              <a:noFill/>
              <a:ln w="25400">
                <a:noFill/>
              </a:ln>
            </c:spPr>
            <c:txPr>
              <a:bodyPr/>
              <a:lstStyle/>
              <a:p>
                <a:pPr>
                  <a:defRPr sz="900" b="1" i="0" u="none" strike="noStrike" baseline="0">
                    <a:solidFill>
                      <a:srgbClr val="92D050"/>
                    </a:solidFill>
                    <a:latin typeface="Verdana"/>
                    <a:ea typeface="Verdana"/>
                    <a:cs typeface="Verdana"/>
                  </a:defRPr>
                </a:pPr>
                <a:endParaRPr lang="en-US"/>
              </a:p>
            </c:txPr>
            <c:dLblPos val="ctr"/>
            <c:showSerName val="1"/>
          </c:dLbls>
          <c:xVal>
            <c:numRef>
              <c:f>'Scatter Plot'!$C$26</c:f>
              <c:numCache>
                <c:formatCode>_(* #,##0_);_(* \(#,##0\);_(* "-"??_);_(@_)</c:formatCode>
                <c:ptCount val="1"/>
                <c:pt idx="0">
                  <c:v>42843</c:v>
                </c:pt>
              </c:numCache>
            </c:numRef>
          </c:xVal>
          <c:yVal>
            <c:numRef>
              <c:f>'Scatter Plot'!$D$26</c:f>
              <c:numCache>
                <c:formatCode>0.0</c:formatCode>
                <c:ptCount val="1"/>
                <c:pt idx="0">
                  <c:v>45.223179118047312</c:v>
                </c:pt>
              </c:numCache>
            </c:numRef>
          </c:yVal>
        </c:ser>
        <c:ser>
          <c:idx val="23"/>
          <c:order val="23"/>
          <c:tx>
            <c:v>MS</c:v>
          </c:tx>
          <c:spPr>
            <a:ln w="28575">
              <a:noFill/>
            </a:ln>
          </c:spPr>
          <c:marker>
            <c:symbol val="none"/>
          </c:marker>
          <c:dLbls>
            <c:dLbl>
              <c:idx val="0"/>
              <c:layout>
                <c:manualLayout>
                  <c:x val="-1.9242410904075261E-2"/>
                  <c:y val="-1.1193432606652661E-3"/>
                </c:manualLayout>
              </c:layout>
              <c:dLblPos val="r"/>
              <c:showSerName val="1"/>
            </c:dLbl>
            <c:spPr>
              <a:noFill/>
              <a:ln w="25400">
                <a:noFill/>
              </a:ln>
            </c:spPr>
            <c:txPr>
              <a:bodyPr/>
              <a:lstStyle/>
              <a:p>
                <a:pPr>
                  <a:defRPr sz="900" b="1" i="0" u="none" strike="noStrike" baseline="0">
                    <a:solidFill>
                      <a:srgbClr val="FF0000"/>
                    </a:solidFill>
                    <a:latin typeface="Verdana"/>
                    <a:ea typeface="Verdana"/>
                    <a:cs typeface="Verdana"/>
                  </a:defRPr>
                </a:pPr>
                <a:endParaRPr lang="en-US"/>
              </a:p>
            </c:txPr>
            <c:dLblPos val="ctr"/>
            <c:showSerName val="1"/>
          </c:dLbls>
          <c:xVal>
            <c:numRef>
              <c:f>'Scatter Plot'!$C$27</c:f>
              <c:numCache>
                <c:formatCode>_(* #,##0_);_(* \(#,##0\);_(* "-"??_);_(@_)</c:formatCode>
                <c:ptCount val="1"/>
                <c:pt idx="0">
                  <c:v>31186</c:v>
                </c:pt>
              </c:numCache>
            </c:numRef>
          </c:xVal>
          <c:yVal>
            <c:numRef>
              <c:f>'Scatter Plot'!$D$27</c:f>
              <c:numCache>
                <c:formatCode>0.0</c:formatCode>
                <c:ptCount val="1"/>
                <c:pt idx="0">
                  <c:v>28.868164419589988</c:v>
                </c:pt>
              </c:numCache>
            </c:numRef>
          </c:yVal>
        </c:ser>
        <c:ser>
          <c:idx val="24"/>
          <c:order val="24"/>
          <c:tx>
            <c:v>MO</c:v>
          </c:tx>
          <c:spPr>
            <a:ln w="28575">
              <a:noFill/>
            </a:ln>
          </c:spPr>
          <c:marker>
            <c:symbol val="none"/>
          </c:marker>
          <c:dLbls>
            <c:dLbl>
              <c:idx val="0"/>
              <c:layout>
                <c:manualLayout>
                  <c:x val="-2.2776535310934092E-2"/>
                  <c:y val="1.9863438857852401E-2"/>
                </c:manualLayout>
              </c:layout>
              <c:dLblPos val="r"/>
              <c:showSerName val="1"/>
            </c:dLbl>
            <c:spPr>
              <a:noFill/>
              <a:ln w="25400">
                <a:noFill/>
              </a:ln>
            </c:spPr>
            <c:txPr>
              <a:bodyPr/>
              <a:lstStyle/>
              <a:p>
                <a:pPr>
                  <a:defRPr sz="900" b="1" i="0" u="none" strike="noStrike" baseline="0">
                    <a:solidFill>
                      <a:schemeClr val="tx1"/>
                    </a:solidFill>
                    <a:latin typeface="Verdana"/>
                    <a:ea typeface="Verdana"/>
                    <a:cs typeface="Verdana"/>
                  </a:defRPr>
                </a:pPr>
                <a:endParaRPr lang="en-US"/>
              </a:p>
            </c:txPr>
            <c:dLblPos val="ctr"/>
            <c:showSerName val="1"/>
          </c:dLbls>
          <c:xVal>
            <c:numRef>
              <c:f>'Scatter Plot'!$C$28</c:f>
              <c:numCache>
                <c:formatCode>_(* #,##0_);_(* \(#,##0\);_(* "-"??_);_(@_)</c:formatCode>
                <c:ptCount val="1"/>
                <c:pt idx="0">
                  <c:v>36979</c:v>
                </c:pt>
              </c:numCache>
            </c:numRef>
          </c:xVal>
          <c:yVal>
            <c:numRef>
              <c:f>'Scatter Plot'!$D$28</c:f>
              <c:numCache>
                <c:formatCode>0.0</c:formatCode>
                <c:ptCount val="1"/>
                <c:pt idx="0">
                  <c:v>34.909151025073058</c:v>
                </c:pt>
              </c:numCache>
            </c:numRef>
          </c:yVal>
        </c:ser>
        <c:ser>
          <c:idx val="25"/>
          <c:order val="25"/>
          <c:tx>
            <c:v>MT</c:v>
          </c:tx>
          <c:spPr>
            <a:ln w="28575">
              <a:noFill/>
            </a:ln>
          </c:spPr>
          <c:marker>
            <c:symbol val="none"/>
          </c:marker>
          <c:dLbls>
            <c:spPr>
              <a:noFill/>
              <a:ln w="25400">
                <a:noFill/>
              </a:ln>
            </c:spPr>
            <c:txPr>
              <a:bodyPr/>
              <a:lstStyle/>
              <a:p>
                <a:pPr>
                  <a:defRPr sz="900" b="1" i="0" u="none" strike="noStrike" baseline="0">
                    <a:solidFill>
                      <a:srgbClr val="FF0000"/>
                    </a:solidFill>
                    <a:latin typeface="Verdana"/>
                    <a:ea typeface="Verdana"/>
                    <a:cs typeface="Verdana"/>
                  </a:defRPr>
                </a:pPr>
                <a:endParaRPr lang="en-US"/>
              </a:p>
            </c:txPr>
            <c:dLblPos val="ctr"/>
            <c:showSerName val="1"/>
          </c:dLbls>
          <c:xVal>
            <c:numRef>
              <c:f>'Scatter Plot'!$C$29</c:f>
              <c:numCache>
                <c:formatCode>_(* #,##0_);_(* \(#,##0\);_(* "-"??_);_(@_)</c:formatCode>
                <c:ptCount val="1"/>
                <c:pt idx="0">
                  <c:v>35317</c:v>
                </c:pt>
              </c:numCache>
            </c:numRef>
          </c:xVal>
          <c:yVal>
            <c:numRef>
              <c:f>'Scatter Plot'!$D$29</c:f>
              <c:numCache>
                <c:formatCode>0.0</c:formatCode>
                <c:ptCount val="1"/>
                <c:pt idx="0">
                  <c:v>38.262868715364448</c:v>
                </c:pt>
              </c:numCache>
            </c:numRef>
          </c:yVal>
        </c:ser>
        <c:ser>
          <c:idx val="26"/>
          <c:order val="26"/>
          <c:tx>
            <c:v>NE</c:v>
          </c:tx>
          <c:spPr>
            <a:ln w="28575">
              <a:noFill/>
            </a:ln>
          </c:spPr>
          <c:marker>
            <c:symbol val="none"/>
          </c:marker>
          <c:dLbls>
            <c:spPr>
              <a:noFill/>
              <a:ln w="25400">
                <a:noFill/>
              </a:ln>
            </c:spPr>
            <c:txPr>
              <a:bodyPr/>
              <a:lstStyle/>
              <a:p>
                <a:pPr>
                  <a:defRPr sz="900" b="1" i="0" u="none" strike="noStrike" baseline="0">
                    <a:solidFill>
                      <a:srgbClr val="FF0000"/>
                    </a:solidFill>
                    <a:latin typeface="Verdana"/>
                    <a:ea typeface="Verdana"/>
                    <a:cs typeface="Verdana"/>
                  </a:defRPr>
                </a:pPr>
                <a:endParaRPr lang="en-US"/>
              </a:p>
            </c:txPr>
            <c:showSerName val="1"/>
          </c:dLbls>
          <c:xVal>
            <c:numRef>
              <c:f>'Scatter Plot'!$C$30</c:f>
              <c:numCache>
                <c:formatCode>_(* #,##0_);_(* \(#,##0\);_(* "-"??_);_(@_)</c:formatCode>
                <c:ptCount val="1"/>
                <c:pt idx="0">
                  <c:v>39557</c:v>
                </c:pt>
              </c:numCache>
            </c:numRef>
          </c:xVal>
          <c:yVal>
            <c:numRef>
              <c:f>'Scatter Plot'!$D$30</c:f>
              <c:numCache>
                <c:formatCode>0.0</c:formatCode>
                <c:ptCount val="1"/>
                <c:pt idx="0">
                  <c:v>41.222359294898439</c:v>
                </c:pt>
              </c:numCache>
            </c:numRef>
          </c:yVal>
        </c:ser>
        <c:ser>
          <c:idx val="27"/>
          <c:order val="27"/>
          <c:tx>
            <c:v>NV</c:v>
          </c:tx>
          <c:spPr>
            <a:ln w="28575">
              <a:noFill/>
            </a:ln>
          </c:spPr>
          <c:marker>
            <c:symbol val="none"/>
          </c:marker>
          <c:dLbls>
            <c:spPr>
              <a:noFill/>
              <a:ln w="25400">
                <a:noFill/>
              </a:ln>
            </c:spPr>
            <c:txPr>
              <a:bodyPr/>
              <a:lstStyle/>
              <a:p>
                <a:pPr>
                  <a:defRPr sz="900" b="1" i="0" u="none" strike="noStrike" baseline="0">
                    <a:solidFill>
                      <a:schemeClr val="tx1"/>
                    </a:solidFill>
                    <a:latin typeface="Verdana"/>
                    <a:ea typeface="Verdana"/>
                    <a:cs typeface="Verdana"/>
                  </a:defRPr>
                </a:pPr>
                <a:endParaRPr lang="en-US"/>
              </a:p>
            </c:txPr>
            <c:dLblPos val="ctr"/>
            <c:showSerName val="1"/>
          </c:dLbls>
          <c:xVal>
            <c:numRef>
              <c:f>'Scatter Plot'!$C$31</c:f>
              <c:numCache>
                <c:formatCode>_(* #,##0_);_(* \(#,##0\);_(* "-"??_);_(@_)</c:formatCode>
                <c:ptCount val="1"/>
                <c:pt idx="0">
                  <c:v>36997</c:v>
                </c:pt>
              </c:numCache>
            </c:numRef>
          </c:xVal>
          <c:yVal>
            <c:numRef>
              <c:f>'Scatter Plot'!$D$31</c:f>
              <c:numCache>
                <c:formatCode>0.0</c:formatCode>
                <c:ptCount val="1"/>
                <c:pt idx="0">
                  <c:v>30.368068164470991</c:v>
                </c:pt>
              </c:numCache>
            </c:numRef>
          </c:yVal>
        </c:ser>
        <c:ser>
          <c:idx val="28"/>
          <c:order val="28"/>
          <c:tx>
            <c:v>NH</c:v>
          </c:tx>
          <c:spPr>
            <a:ln w="28575">
              <a:noFill/>
            </a:ln>
          </c:spPr>
          <c:marker>
            <c:symbol val="none"/>
          </c:marker>
          <c:dLbls>
            <c:dLbl>
              <c:idx val="0"/>
              <c:layout>
                <c:manualLayout>
                  <c:x val="-1.6628783216482486E-2"/>
                  <c:y val="-7.8627981983286834E-4"/>
                </c:manualLayout>
              </c:layout>
              <c:dLblPos val="r"/>
              <c:showSerName val="1"/>
            </c:dLbl>
            <c:spPr>
              <a:noFill/>
              <a:ln w="25400">
                <a:noFill/>
              </a:ln>
            </c:spPr>
            <c:txPr>
              <a:bodyPr/>
              <a:lstStyle/>
              <a:p>
                <a:pPr>
                  <a:defRPr sz="900" b="1" i="0" u="none" strike="noStrike" baseline="0">
                    <a:solidFill>
                      <a:srgbClr val="92D050"/>
                    </a:solidFill>
                    <a:latin typeface="Verdana"/>
                    <a:ea typeface="Verdana"/>
                    <a:cs typeface="Verdana"/>
                  </a:defRPr>
                </a:pPr>
                <a:endParaRPr lang="en-US"/>
              </a:p>
            </c:txPr>
            <c:dLblPos val="ctr"/>
            <c:showSerName val="1"/>
          </c:dLbls>
          <c:xVal>
            <c:numRef>
              <c:f>'Scatter Plot'!$C$32</c:f>
              <c:numCache>
                <c:formatCode>_(* #,##0_);_(* \(#,##0\);_(* "-"??_);_(@_)</c:formatCode>
                <c:ptCount val="1"/>
                <c:pt idx="0">
                  <c:v>44084</c:v>
                </c:pt>
              </c:numCache>
            </c:numRef>
          </c:xVal>
          <c:yVal>
            <c:numRef>
              <c:f>'Scatter Plot'!$D$32</c:f>
              <c:numCache>
                <c:formatCode>0.0</c:formatCode>
                <c:ptCount val="1"/>
                <c:pt idx="0">
                  <c:v>44.640063840156614</c:v>
                </c:pt>
              </c:numCache>
            </c:numRef>
          </c:yVal>
        </c:ser>
        <c:ser>
          <c:idx val="29"/>
          <c:order val="29"/>
          <c:tx>
            <c:v>NJ</c:v>
          </c:tx>
          <c:spPr>
            <a:ln w="28575">
              <a:noFill/>
            </a:ln>
          </c:spPr>
          <c:marker>
            <c:symbol val="none"/>
          </c:marker>
          <c:dLbls>
            <c:spPr>
              <a:noFill/>
              <a:ln w="25400">
                <a:noFill/>
              </a:ln>
            </c:spPr>
            <c:txPr>
              <a:bodyPr/>
              <a:lstStyle/>
              <a:p>
                <a:pPr>
                  <a:defRPr sz="900" b="1" i="0" u="none" strike="noStrike" baseline="0">
                    <a:solidFill>
                      <a:srgbClr val="92D050"/>
                    </a:solidFill>
                    <a:latin typeface="Verdana"/>
                    <a:ea typeface="Verdana"/>
                    <a:cs typeface="Verdana"/>
                  </a:defRPr>
                </a:pPr>
                <a:endParaRPr lang="en-US"/>
              </a:p>
            </c:txPr>
            <c:dLblPos val="ctr"/>
            <c:showSerName val="1"/>
          </c:dLbls>
          <c:xVal>
            <c:numRef>
              <c:f>'Scatter Plot'!$C$33</c:f>
              <c:numCache>
                <c:formatCode>_(* #,##0_);_(* \(#,##0\);_(* "-"??_);_(@_)</c:formatCode>
                <c:ptCount val="1"/>
                <c:pt idx="0">
                  <c:v>50781</c:v>
                </c:pt>
              </c:numCache>
            </c:numRef>
          </c:xVal>
          <c:yVal>
            <c:numRef>
              <c:f>'Scatter Plot'!$D$33</c:f>
              <c:numCache>
                <c:formatCode>0.0</c:formatCode>
                <c:ptCount val="1"/>
                <c:pt idx="0">
                  <c:v>44.526543396494112</c:v>
                </c:pt>
              </c:numCache>
            </c:numRef>
          </c:yVal>
        </c:ser>
        <c:ser>
          <c:idx val="30"/>
          <c:order val="30"/>
          <c:tx>
            <c:v>NM</c:v>
          </c:tx>
          <c:spPr>
            <a:ln w="28575">
              <a:noFill/>
            </a:ln>
          </c:spPr>
          <c:marker>
            <c:symbol val="none"/>
          </c:marker>
          <c:dLbls>
            <c:dLbl>
              <c:idx val="0"/>
              <c:layout>
                <c:manualLayout>
                  <c:x val="-2.9469677823267412E-2"/>
                  <c:y val="5.5594171097069594E-5"/>
                </c:manualLayout>
              </c:layout>
              <c:dLblPos val="r"/>
              <c:showSerName val="1"/>
            </c:dLbl>
            <c:spPr>
              <a:noFill/>
              <a:ln w="25400">
                <a:noFill/>
              </a:ln>
            </c:spPr>
            <c:txPr>
              <a:bodyPr/>
              <a:lstStyle/>
              <a:p>
                <a:pPr>
                  <a:defRPr sz="900" b="1" i="0" u="none" strike="noStrike" baseline="0">
                    <a:solidFill>
                      <a:schemeClr val="tx1"/>
                    </a:solidFill>
                    <a:latin typeface="Verdana"/>
                    <a:ea typeface="Verdana"/>
                    <a:cs typeface="Verdana"/>
                  </a:defRPr>
                </a:pPr>
                <a:endParaRPr lang="en-US"/>
              </a:p>
            </c:txPr>
            <c:dLblPos val="ctr"/>
            <c:showSerName val="1"/>
          </c:dLbls>
          <c:xVal>
            <c:numRef>
              <c:f>'Scatter Plot'!$C$34</c:f>
              <c:numCache>
                <c:formatCode>_(* #,##0_);_(* \(#,##0\);_(* "-"??_);_(@_)</c:formatCode>
                <c:ptCount val="1"/>
                <c:pt idx="0">
                  <c:v>33837</c:v>
                </c:pt>
              </c:numCache>
            </c:numRef>
          </c:xVal>
          <c:yVal>
            <c:numRef>
              <c:f>'Scatter Plot'!$D$34</c:f>
              <c:numCache>
                <c:formatCode>0.0</c:formatCode>
                <c:ptCount val="1"/>
                <c:pt idx="0">
                  <c:v>33.883149054437794</c:v>
                </c:pt>
              </c:numCache>
            </c:numRef>
          </c:yVal>
        </c:ser>
        <c:ser>
          <c:idx val="31"/>
          <c:order val="31"/>
          <c:tx>
            <c:v>NY</c:v>
          </c:tx>
          <c:spPr>
            <a:ln w="28575">
              <a:noFill/>
            </a:ln>
          </c:spPr>
          <c:marker>
            <c:symbol val="none"/>
          </c:marker>
          <c:dLbls>
            <c:dLbl>
              <c:idx val="0"/>
              <c:layout>
                <c:manualLayout>
                  <c:x val="-2.6187215669414107E-2"/>
                  <c:y val="-9.9317194289261328E-3"/>
                </c:manualLayout>
              </c:layout>
              <c:dLblPos val="r"/>
              <c:showSerName val="1"/>
            </c:dLbl>
            <c:spPr>
              <a:noFill/>
              <a:ln w="25400">
                <a:noFill/>
              </a:ln>
            </c:spPr>
            <c:txPr>
              <a:bodyPr/>
              <a:lstStyle/>
              <a:p>
                <a:pPr>
                  <a:defRPr sz="900" b="1" i="0" u="none" strike="noStrike" baseline="0">
                    <a:solidFill>
                      <a:srgbClr val="92D050"/>
                    </a:solidFill>
                    <a:latin typeface="Verdana"/>
                    <a:ea typeface="Verdana"/>
                    <a:cs typeface="Verdana"/>
                  </a:defRPr>
                </a:pPr>
                <a:endParaRPr lang="en-US"/>
              </a:p>
            </c:txPr>
            <c:dLblPos val="ctr"/>
            <c:showSerName val="1"/>
          </c:dLbls>
          <c:xVal>
            <c:numRef>
              <c:f>'Scatter Plot'!$C$35</c:f>
              <c:numCache>
                <c:formatCode>_(* #,##0_);_(* \(#,##0\);_(* "-"??_);_(@_)</c:formatCode>
                <c:ptCount val="1"/>
                <c:pt idx="0">
                  <c:v>48821</c:v>
                </c:pt>
              </c:numCache>
            </c:numRef>
          </c:xVal>
          <c:yVal>
            <c:numRef>
              <c:f>'Scatter Plot'!$D$35</c:f>
              <c:numCache>
                <c:formatCode>0.0</c:formatCode>
                <c:ptCount val="1"/>
                <c:pt idx="0">
                  <c:v>44.578077998040953</c:v>
                </c:pt>
              </c:numCache>
            </c:numRef>
          </c:yVal>
        </c:ser>
        <c:ser>
          <c:idx val="32"/>
          <c:order val="32"/>
          <c:tx>
            <c:v>NC</c:v>
          </c:tx>
          <c:spPr>
            <a:ln w="28575">
              <a:noFill/>
            </a:ln>
          </c:spPr>
          <c:marker>
            <c:symbol val="circle"/>
            <c:size val="5"/>
            <c:spPr>
              <a:solidFill>
                <a:srgbClr val="FFFFFF"/>
              </a:solidFill>
              <a:ln>
                <a:solidFill>
                  <a:srgbClr val="FFFFFF"/>
                </a:solidFill>
                <a:prstDash val="solid"/>
              </a:ln>
            </c:spPr>
          </c:marker>
          <c:dLbls>
            <c:spPr>
              <a:noFill/>
              <a:ln w="25400">
                <a:noFill/>
              </a:ln>
            </c:spPr>
            <c:txPr>
              <a:bodyPr/>
              <a:lstStyle/>
              <a:p>
                <a:pPr>
                  <a:defRPr sz="825" b="1" i="0" u="none" strike="noStrike" baseline="0">
                    <a:solidFill>
                      <a:srgbClr val="000000"/>
                    </a:solidFill>
                    <a:latin typeface="Verdana"/>
                    <a:ea typeface="Verdana"/>
                    <a:cs typeface="Verdana"/>
                  </a:defRPr>
                </a:pPr>
                <a:endParaRPr lang="en-US"/>
              </a:p>
            </c:txPr>
            <c:dLblPos val="ctr"/>
            <c:showSerName val="1"/>
          </c:dLbls>
          <c:xVal>
            <c:numRef>
              <c:f>'Scatter Plot'!$C$36</c:f>
              <c:numCache>
                <c:formatCode>_(* #,##0_);_(* \(#,##0\);_(* "-"??_);_(@_)</c:formatCode>
                <c:ptCount val="1"/>
                <c:pt idx="0">
                  <c:v>35638</c:v>
                </c:pt>
              </c:numCache>
            </c:numRef>
          </c:xVal>
          <c:yVal>
            <c:numRef>
              <c:f>'Scatter Plot'!$D$36</c:f>
              <c:numCache>
                <c:formatCode>0.0</c:formatCode>
                <c:ptCount val="1"/>
                <c:pt idx="0">
                  <c:v>37.940520276756942</c:v>
                </c:pt>
              </c:numCache>
            </c:numRef>
          </c:yVal>
        </c:ser>
        <c:ser>
          <c:idx val="33"/>
          <c:order val="33"/>
          <c:tx>
            <c:v>ND</c:v>
          </c:tx>
          <c:spPr>
            <a:ln w="28575">
              <a:noFill/>
            </a:ln>
          </c:spPr>
          <c:marker>
            <c:symbol val="none"/>
          </c:marker>
          <c:dLbls>
            <c:spPr>
              <a:noFill/>
              <a:ln w="25400">
                <a:noFill/>
              </a:ln>
            </c:spPr>
            <c:txPr>
              <a:bodyPr/>
              <a:lstStyle/>
              <a:p>
                <a:pPr>
                  <a:defRPr sz="900" b="1" i="0" u="none" strike="noStrike" baseline="0">
                    <a:solidFill>
                      <a:srgbClr val="FF0000"/>
                    </a:solidFill>
                    <a:latin typeface="Verdana"/>
                    <a:ea typeface="Verdana"/>
                    <a:cs typeface="Verdana"/>
                  </a:defRPr>
                </a:pPr>
                <a:endParaRPr lang="en-US"/>
              </a:p>
            </c:txPr>
            <c:dLblPos val="ctr"/>
            <c:showSerName val="1"/>
          </c:dLbls>
          <c:xVal>
            <c:numRef>
              <c:f>'Scatter Plot'!$C$37</c:f>
              <c:numCache>
                <c:formatCode>_(* #,##0_);_(* \(#,##0\);_(* "-"??_);_(@_)</c:formatCode>
                <c:ptCount val="1"/>
                <c:pt idx="0">
                  <c:v>40596</c:v>
                </c:pt>
              </c:numCache>
            </c:numRef>
          </c:xVal>
          <c:yVal>
            <c:numRef>
              <c:f>'Scatter Plot'!$D$37</c:f>
              <c:numCache>
                <c:formatCode>0.0</c:formatCode>
                <c:ptCount val="1"/>
                <c:pt idx="0">
                  <c:v>43.671344960678255</c:v>
                </c:pt>
              </c:numCache>
            </c:numRef>
          </c:yVal>
        </c:ser>
        <c:ser>
          <c:idx val="34"/>
          <c:order val="34"/>
          <c:tx>
            <c:v>OH</c:v>
          </c:tx>
          <c:spPr>
            <a:ln w="28575">
              <a:noFill/>
            </a:ln>
          </c:spPr>
          <c:marker>
            <c:symbol val="none"/>
          </c:marker>
          <c:dLbls>
            <c:spPr>
              <a:noFill/>
              <a:ln w="25400">
                <a:noFill/>
              </a:ln>
            </c:spPr>
            <c:txPr>
              <a:bodyPr/>
              <a:lstStyle/>
              <a:p>
                <a:pPr>
                  <a:defRPr sz="900" b="1" i="0" u="none" strike="noStrike" baseline="0">
                    <a:solidFill>
                      <a:srgbClr val="000000"/>
                    </a:solidFill>
                    <a:latin typeface="Verdana"/>
                    <a:ea typeface="Verdana"/>
                    <a:cs typeface="Verdana"/>
                  </a:defRPr>
                </a:pPr>
                <a:endParaRPr lang="en-US"/>
              </a:p>
            </c:txPr>
            <c:dLblPos val="ctr"/>
            <c:showSerName val="1"/>
          </c:dLbls>
          <c:xVal>
            <c:numRef>
              <c:f>'Scatter Plot'!$C$38</c:f>
              <c:numCache>
                <c:formatCode>_(* #,##0_);_(* \(#,##0\);_(* "-"??_);_(@_)</c:formatCode>
                <c:ptCount val="1"/>
                <c:pt idx="0">
                  <c:v>36395</c:v>
                </c:pt>
              </c:numCache>
            </c:numRef>
          </c:xVal>
          <c:yVal>
            <c:numRef>
              <c:f>'Scatter Plot'!$D$38</c:f>
              <c:numCache>
                <c:formatCode>0.0</c:formatCode>
                <c:ptCount val="1"/>
                <c:pt idx="0">
                  <c:v>34.724426871699876</c:v>
                </c:pt>
              </c:numCache>
            </c:numRef>
          </c:yVal>
        </c:ser>
        <c:ser>
          <c:idx val="35"/>
          <c:order val="35"/>
          <c:tx>
            <c:v>OK</c:v>
          </c:tx>
          <c:spPr>
            <a:ln w="28575">
              <a:noFill/>
            </a:ln>
          </c:spPr>
          <c:marker>
            <c:symbol val="none"/>
          </c:marker>
          <c:dLbls>
            <c:spPr>
              <a:noFill/>
              <a:ln w="25400">
                <a:noFill/>
              </a:ln>
            </c:spPr>
            <c:txPr>
              <a:bodyPr/>
              <a:lstStyle/>
              <a:p>
                <a:pPr>
                  <a:defRPr sz="900" b="1" i="0" u="none" strike="noStrike" baseline="0">
                    <a:solidFill>
                      <a:srgbClr val="FF0000"/>
                    </a:solidFill>
                    <a:latin typeface="Verdana"/>
                    <a:ea typeface="Verdana"/>
                    <a:cs typeface="Verdana"/>
                  </a:defRPr>
                </a:pPr>
                <a:endParaRPr lang="en-US"/>
              </a:p>
            </c:txPr>
            <c:dLblPos val="ctr"/>
            <c:showSerName val="1"/>
          </c:dLbls>
          <c:xVal>
            <c:numRef>
              <c:f>'Scatter Plot'!$C$39</c:f>
              <c:numCache>
                <c:formatCode>_(* #,##0_);_(* \(#,##0\);_(* "-"??_);_(@_)</c:formatCode>
                <c:ptCount val="1"/>
                <c:pt idx="0">
                  <c:v>36421</c:v>
                </c:pt>
              </c:numCache>
            </c:numRef>
          </c:xVal>
          <c:yVal>
            <c:numRef>
              <c:f>'Scatter Plot'!$D$39</c:f>
              <c:numCache>
                <c:formatCode>0.0</c:formatCode>
                <c:ptCount val="1"/>
                <c:pt idx="0">
                  <c:v>31.742312062904489</c:v>
                </c:pt>
              </c:numCache>
            </c:numRef>
          </c:yVal>
        </c:ser>
        <c:ser>
          <c:idx val="36"/>
          <c:order val="36"/>
          <c:tx>
            <c:v>OR</c:v>
          </c:tx>
          <c:spPr>
            <a:ln w="28575">
              <a:noFill/>
            </a:ln>
          </c:spPr>
          <c:marker>
            <c:symbol val="none"/>
          </c:marker>
          <c:dLbls>
            <c:spPr>
              <a:noFill/>
              <a:ln w="25400">
                <a:noFill/>
              </a:ln>
            </c:spPr>
            <c:txPr>
              <a:bodyPr/>
              <a:lstStyle/>
              <a:p>
                <a:pPr>
                  <a:defRPr sz="900" b="1" i="0" u="none" strike="noStrike" baseline="0">
                    <a:solidFill>
                      <a:srgbClr val="92D050"/>
                    </a:solidFill>
                    <a:latin typeface="Verdana"/>
                    <a:ea typeface="Verdana"/>
                    <a:cs typeface="Verdana"/>
                  </a:defRPr>
                </a:pPr>
                <a:endParaRPr lang="en-US"/>
              </a:p>
            </c:txPr>
            <c:dLblPos val="ctr"/>
            <c:showSerName val="1"/>
          </c:dLbls>
          <c:xVal>
            <c:numRef>
              <c:f>'Scatter Plot'!$C$40</c:f>
              <c:numCache>
                <c:formatCode>_(* #,##0_);_(* \(#,##0\);_(* "-"??_);_(@_)</c:formatCode>
                <c:ptCount val="1"/>
                <c:pt idx="0">
                  <c:v>37095</c:v>
                </c:pt>
              </c:numCache>
            </c:numRef>
          </c:xVal>
          <c:yVal>
            <c:numRef>
              <c:f>'Scatter Plot'!$D$40</c:f>
              <c:numCache>
                <c:formatCode>0.0</c:formatCode>
                <c:ptCount val="1"/>
                <c:pt idx="0">
                  <c:v>39.753493725101762</c:v>
                </c:pt>
              </c:numCache>
            </c:numRef>
          </c:yVal>
        </c:ser>
        <c:ser>
          <c:idx val="37"/>
          <c:order val="37"/>
          <c:tx>
            <c:v>PA</c:v>
          </c:tx>
          <c:spPr>
            <a:ln w="28575">
              <a:noFill/>
            </a:ln>
          </c:spPr>
          <c:marker>
            <c:symbol val="none"/>
          </c:marker>
          <c:dLbls>
            <c:spPr>
              <a:noFill/>
              <a:ln w="25400">
                <a:noFill/>
              </a:ln>
            </c:spPr>
            <c:txPr>
              <a:bodyPr/>
              <a:lstStyle/>
              <a:p>
                <a:pPr>
                  <a:defRPr sz="900" b="1" i="0" u="none" strike="noStrike" baseline="0">
                    <a:solidFill>
                      <a:srgbClr val="000000"/>
                    </a:solidFill>
                    <a:latin typeface="Verdana"/>
                    <a:ea typeface="Verdana"/>
                    <a:cs typeface="Verdana"/>
                  </a:defRPr>
                </a:pPr>
                <a:endParaRPr lang="en-US"/>
              </a:p>
            </c:txPr>
            <c:dLblPos val="ctr"/>
            <c:showSerName val="1"/>
          </c:dLbls>
          <c:xVal>
            <c:numRef>
              <c:f>'Scatter Plot'!$C$41</c:f>
              <c:numCache>
                <c:formatCode>_(* #,##0_);_(* \(#,##0\);_(* "-"??_);_(@_)</c:formatCode>
                <c:ptCount val="1"/>
                <c:pt idx="0">
                  <c:v>41152</c:v>
                </c:pt>
              </c:numCache>
            </c:numRef>
          </c:xVal>
          <c:yVal>
            <c:numRef>
              <c:f>'Scatter Plot'!$D$41</c:f>
              <c:numCache>
                <c:formatCode>0.0</c:formatCode>
                <c:ptCount val="1"/>
                <c:pt idx="0">
                  <c:v>37.826710434372522</c:v>
                </c:pt>
              </c:numCache>
            </c:numRef>
          </c:yVal>
        </c:ser>
        <c:ser>
          <c:idx val="38"/>
          <c:order val="38"/>
          <c:tx>
            <c:v>RI</c:v>
          </c:tx>
          <c:spPr>
            <a:ln w="28575">
              <a:noFill/>
            </a:ln>
          </c:spPr>
          <c:marker>
            <c:symbol val="none"/>
          </c:marker>
          <c:dLbls>
            <c:spPr>
              <a:noFill/>
              <a:ln w="25400">
                <a:noFill/>
              </a:ln>
            </c:spPr>
            <c:txPr>
              <a:bodyPr/>
              <a:lstStyle/>
              <a:p>
                <a:pPr>
                  <a:defRPr sz="900" b="1" i="0" u="none" strike="noStrike" baseline="0">
                    <a:solidFill>
                      <a:srgbClr val="92D050"/>
                    </a:solidFill>
                    <a:latin typeface="Verdana"/>
                    <a:ea typeface="Verdana"/>
                    <a:cs typeface="Verdana"/>
                  </a:defRPr>
                </a:pPr>
                <a:endParaRPr lang="en-US"/>
              </a:p>
            </c:txPr>
            <c:showSerName val="1"/>
          </c:dLbls>
          <c:xVal>
            <c:numRef>
              <c:f>'Scatter Plot'!$C$42</c:f>
              <c:numCache>
                <c:formatCode>_(* #,##0_);_(* \(#,##0\);_(* "-"??_);_(@_)</c:formatCode>
                <c:ptCount val="1"/>
                <c:pt idx="0">
                  <c:v>42579</c:v>
                </c:pt>
              </c:numCache>
            </c:numRef>
          </c:xVal>
          <c:yVal>
            <c:numRef>
              <c:f>'Scatter Plot'!$D$42</c:f>
              <c:numCache>
                <c:formatCode>0.0</c:formatCode>
                <c:ptCount val="1"/>
                <c:pt idx="0">
                  <c:v>42.603954372353812</c:v>
                </c:pt>
              </c:numCache>
            </c:numRef>
          </c:yVal>
        </c:ser>
        <c:ser>
          <c:idx val="39"/>
          <c:order val="39"/>
          <c:tx>
            <c:v>SC</c:v>
          </c:tx>
          <c:spPr>
            <a:ln w="28575">
              <a:noFill/>
            </a:ln>
          </c:spPr>
          <c:marker>
            <c:symbol val="none"/>
          </c:marker>
          <c:dLbls>
            <c:spPr>
              <a:noFill/>
              <a:ln w="25400">
                <a:noFill/>
              </a:ln>
            </c:spPr>
            <c:txPr>
              <a:bodyPr/>
              <a:lstStyle/>
              <a:p>
                <a:pPr>
                  <a:defRPr sz="900" b="1" i="0" u="none" strike="noStrike" baseline="0">
                    <a:solidFill>
                      <a:srgbClr val="FF0000"/>
                    </a:solidFill>
                    <a:latin typeface="Verdana"/>
                    <a:ea typeface="Verdana"/>
                    <a:cs typeface="Verdana"/>
                  </a:defRPr>
                </a:pPr>
                <a:endParaRPr lang="en-US"/>
              </a:p>
            </c:txPr>
            <c:dLblPos val="ctr"/>
            <c:showSerName val="1"/>
          </c:dLbls>
          <c:xVal>
            <c:numRef>
              <c:f>'Scatter Plot'!$C$43</c:f>
              <c:numCache>
                <c:formatCode>_(* #,##0_);_(* \(#,##0\);_(* "-"??_);_(@_)</c:formatCode>
                <c:ptCount val="1"/>
                <c:pt idx="0">
                  <c:v>33163</c:v>
                </c:pt>
              </c:numCache>
            </c:numRef>
          </c:xVal>
          <c:yVal>
            <c:numRef>
              <c:f>'Scatter Plot'!$D$43</c:f>
              <c:numCache>
                <c:formatCode>0.0</c:formatCode>
                <c:ptCount val="1"/>
                <c:pt idx="0">
                  <c:v>34.862154845515313</c:v>
                </c:pt>
              </c:numCache>
            </c:numRef>
          </c:yVal>
        </c:ser>
        <c:ser>
          <c:idx val="40"/>
          <c:order val="40"/>
          <c:tx>
            <c:v>SD</c:v>
          </c:tx>
          <c:spPr>
            <a:ln w="28575">
              <a:noFill/>
            </a:ln>
          </c:spPr>
          <c:marker>
            <c:symbol val="none"/>
          </c:marker>
          <c:dLbls>
            <c:spPr>
              <a:noFill/>
              <a:ln w="25400">
                <a:noFill/>
              </a:ln>
            </c:spPr>
            <c:txPr>
              <a:bodyPr/>
              <a:lstStyle/>
              <a:p>
                <a:pPr>
                  <a:defRPr sz="900" b="1" i="0" u="none" strike="noStrike" baseline="0">
                    <a:solidFill>
                      <a:srgbClr val="FF0000"/>
                    </a:solidFill>
                    <a:latin typeface="Verdana"/>
                    <a:ea typeface="Verdana"/>
                    <a:cs typeface="Verdana"/>
                  </a:defRPr>
                </a:pPr>
                <a:endParaRPr lang="en-US"/>
              </a:p>
            </c:txPr>
            <c:dLblPos val="ctr"/>
            <c:showSerName val="1"/>
          </c:dLbls>
          <c:xVal>
            <c:numRef>
              <c:f>'Scatter Plot'!$C$44</c:f>
              <c:numCache>
                <c:formatCode>_(* #,##0_);_(* \(#,##0\);_(* "-"??_);_(@_)</c:formatCode>
                <c:ptCount val="1"/>
                <c:pt idx="0">
                  <c:v>38865</c:v>
                </c:pt>
              </c:numCache>
            </c:numRef>
          </c:xVal>
          <c:yVal>
            <c:numRef>
              <c:f>'Scatter Plot'!$D$44</c:f>
              <c:numCache>
                <c:formatCode>0.0</c:formatCode>
                <c:ptCount val="1"/>
                <c:pt idx="0">
                  <c:v>38.561718759602194</c:v>
                </c:pt>
              </c:numCache>
            </c:numRef>
          </c:yVal>
        </c:ser>
        <c:ser>
          <c:idx val="41"/>
          <c:order val="41"/>
          <c:tx>
            <c:v>TN</c:v>
          </c:tx>
          <c:spPr>
            <a:ln w="28575">
              <a:noFill/>
            </a:ln>
          </c:spPr>
          <c:marker>
            <c:symbol val="none"/>
          </c:marker>
          <c:dLbls>
            <c:dLbl>
              <c:idx val="0"/>
              <c:layout>
                <c:manualLayout>
                  <c:x val="-2.2878696088222256E-2"/>
                  <c:y val="7.9995106159153513E-3"/>
                </c:manualLayout>
              </c:layout>
              <c:dLblPos val="r"/>
              <c:showSerName val="1"/>
            </c:dLbl>
            <c:spPr>
              <a:noFill/>
              <a:ln w="25400">
                <a:noFill/>
              </a:ln>
            </c:spPr>
            <c:txPr>
              <a:bodyPr/>
              <a:lstStyle/>
              <a:p>
                <a:pPr>
                  <a:defRPr sz="900" b="1" i="0" u="none" strike="noStrike" baseline="0">
                    <a:solidFill>
                      <a:srgbClr val="FF0000"/>
                    </a:solidFill>
                    <a:latin typeface="Verdana"/>
                    <a:ea typeface="Verdana"/>
                    <a:cs typeface="Verdana"/>
                  </a:defRPr>
                </a:pPr>
                <a:endParaRPr lang="en-US"/>
              </a:p>
            </c:txPr>
            <c:dLblPos val="ctr"/>
            <c:showSerName val="1"/>
          </c:dLbls>
          <c:xVal>
            <c:numRef>
              <c:f>'Scatter Plot'!$C$45</c:f>
              <c:numCache>
                <c:formatCode>_(* #,##0_);_(* \(#,##0\);_(* "-"??_);_(@_)</c:formatCode>
                <c:ptCount val="1"/>
                <c:pt idx="0">
                  <c:v>35307</c:v>
                </c:pt>
              </c:numCache>
            </c:numRef>
          </c:xVal>
          <c:yVal>
            <c:numRef>
              <c:f>'Scatter Plot'!$D$45</c:f>
              <c:numCache>
                <c:formatCode>0.0</c:formatCode>
                <c:ptCount val="1"/>
                <c:pt idx="0">
                  <c:v>31.838298242813821</c:v>
                </c:pt>
              </c:numCache>
            </c:numRef>
          </c:yVal>
        </c:ser>
        <c:ser>
          <c:idx val="42"/>
          <c:order val="42"/>
          <c:tx>
            <c:v>TX</c:v>
          </c:tx>
          <c:spPr>
            <a:ln w="28575">
              <a:noFill/>
            </a:ln>
          </c:spPr>
          <c:marker>
            <c:symbol val="none"/>
          </c:marker>
          <c:dLbls>
            <c:dLbl>
              <c:idx val="0"/>
              <c:layout>
                <c:manualLayout>
                  <c:x val="-6.1741686704089105E-3"/>
                  <c:y val="1.5978617633676237E-2"/>
                </c:manualLayout>
              </c:layout>
              <c:dLblPos val="r"/>
              <c:showSerName val="1"/>
            </c:dLbl>
            <c:spPr>
              <a:noFill/>
              <a:ln w="25400">
                <a:noFill/>
              </a:ln>
            </c:spPr>
            <c:txPr>
              <a:bodyPr/>
              <a:lstStyle/>
              <a:p>
                <a:pPr>
                  <a:defRPr sz="900" b="1" i="0" u="none" strike="noStrike" baseline="0">
                    <a:solidFill>
                      <a:srgbClr val="000000"/>
                    </a:solidFill>
                    <a:latin typeface="Verdana"/>
                    <a:ea typeface="Verdana"/>
                    <a:cs typeface="Verdana"/>
                  </a:defRPr>
                </a:pPr>
                <a:endParaRPr lang="en-US"/>
              </a:p>
            </c:txPr>
            <c:dLblPos val="ctr"/>
            <c:showSerName val="1"/>
          </c:dLbls>
          <c:xVal>
            <c:numRef>
              <c:f>'Scatter Plot'!$C$46</c:f>
              <c:numCache>
                <c:formatCode>_(* #,##0_);_(* \(#,##0\);_(* "-"??_);_(@_)</c:formatCode>
                <c:ptCount val="1"/>
                <c:pt idx="0">
                  <c:v>39493</c:v>
                </c:pt>
              </c:numCache>
            </c:numRef>
          </c:xVal>
          <c:yVal>
            <c:numRef>
              <c:f>'Scatter Plot'!$D$46</c:f>
              <c:numCache>
                <c:formatCode>0.0</c:formatCode>
                <c:ptCount val="1"/>
                <c:pt idx="0">
                  <c:v>33.193734968201532</c:v>
                </c:pt>
              </c:numCache>
            </c:numRef>
          </c:yVal>
        </c:ser>
        <c:ser>
          <c:idx val="43"/>
          <c:order val="43"/>
          <c:tx>
            <c:v>UT</c:v>
          </c:tx>
          <c:spPr>
            <a:ln w="28575">
              <a:noFill/>
            </a:ln>
          </c:spPr>
          <c:marker>
            <c:symbol val="none"/>
          </c:marker>
          <c:dLbls>
            <c:dLbl>
              <c:idx val="0"/>
              <c:layout>
                <c:manualLayout>
                  <c:x val="-4.4696409859530063E-3"/>
                  <c:y val="-2.1015208135275617E-3"/>
                </c:manualLayout>
              </c:layout>
              <c:dLblPos val="r"/>
              <c:showSerName val="1"/>
            </c:dLbl>
            <c:spPr>
              <a:noFill/>
              <a:ln w="25400">
                <a:noFill/>
              </a:ln>
            </c:spPr>
            <c:txPr>
              <a:bodyPr/>
              <a:lstStyle/>
              <a:p>
                <a:pPr>
                  <a:defRPr sz="900" b="1" i="0" u="none" strike="noStrike" baseline="0">
                    <a:solidFill>
                      <a:srgbClr val="92D050"/>
                    </a:solidFill>
                    <a:latin typeface="Verdana"/>
                    <a:ea typeface="Verdana"/>
                    <a:cs typeface="Verdana"/>
                  </a:defRPr>
                </a:pPr>
                <a:endParaRPr lang="en-US"/>
              </a:p>
            </c:txPr>
            <c:dLblPos val="ctr"/>
            <c:showSerName val="1"/>
          </c:dLbls>
          <c:xVal>
            <c:numRef>
              <c:f>'Scatter Plot'!$C$47</c:f>
              <c:numCache>
                <c:formatCode>_(* #,##0_);_(* \(#,##0\);_(* "-"??_);_(@_)</c:formatCode>
                <c:ptCount val="1"/>
                <c:pt idx="0">
                  <c:v>32595</c:v>
                </c:pt>
              </c:numCache>
            </c:numRef>
          </c:xVal>
          <c:yVal>
            <c:numRef>
              <c:f>'Scatter Plot'!$D$47</c:f>
              <c:numCache>
                <c:formatCode>0.0</c:formatCode>
                <c:ptCount val="1"/>
                <c:pt idx="0">
                  <c:v>39.228912273059699</c:v>
                </c:pt>
              </c:numCache>
            </c:numRef>
          </c:yVal>
        </c:ser>
        <c:ser>
          <c:idx val="44"/>
          <c:order val="44"/>
          <c:tx>
            <c:v>VT</c:v>
          </c:tx>
          <c:spPr>
            <a:ln w="28575">
              <a:noFill/>
            </a:ln>
          </c:spPr>
          <c:marker>
            <c:symbol val="none"/>
          </c:marker>
          <c:dLbls>
            <c:spPr>
              <a:noFill/>
              <a:ln w="25400">
                <a:noFill/>
              </a:ln>
            </c:spPr>
            <c:txPr>
              <a:bodyPr/>
              <a:lstStyle/>
              <a:p>
                <a:pPr>
                  <a:defRPr sz="900" b="1" i="0" u="none" strike="noStrike" baseline="0">
                    <a:solidFill>
                      <a:srgbClr val="000000"/>
                    </a:solidFill>
                    <a:latin typeface="Verdana"/>
                    <a:ea typeface="Verdana"/>
                    <a:cs typeface="Verdana"/>
                  </a:defRPr>
                </a:pPr>
                <a:endParaRPr lang="en-US"/>
              </a:p>
            </c:txPr>
            <c:dLblPos val="ctr"/>
            <c:showSerName val="1"/>
          </c:dLbls>
          <c:xVal>
            <c:numRef>
              <c:f>'Scatter Plot'!$C$48</c:f>
              <c:numCache>
                <c:formatCode>_(* #,##0_);_(* \(#,##0\);_(* "-"??_);_(@_)</c:formatCode>
                <c:ptCount val="1"/>
                <c:pt idx="0">
                  <c:v>40283</c:v>
                </c:pt>
              </c:numCache>
            </c:numRef>
          </c:xVal>
          <c:yVal>
            <c:numRef>
              <c:f>'Scatter Plot'!$D$48</c:f>
              <c:numCache>
                <c:formatCode>0.0</c:formatCode>
                <c:ptCount val="1"/>
                <c:pt idx="0">
                  <c:v>44.160147535619743</c:v>
                </c:pt>
              </c:numCache>
            </c:numRef>
          </c:yVal>
        </c:ser>
        <c:ser>
          <c:idx val="45"/>
          <c:order val="45"/>
          <c:tx>
            <c:v>VA</c:v>
          </c:tx>
          <c:spPr>
            <a:ln w="28575">
              <a:noFill/>
            </a:ln>
          </c:spPr>
          <c:marker>
            <c:symbol val="none"/>
          </c:marker>
          <c:dLbls>
            <c:spPr>
              <a:noFill/>
              <a:ln w="25400">
                <a:noFill/>
              </a:ln>
            </c:spPr>
            <c:txPr>
              <a:bodyPr/>
              <a:lstStyle/>
              <a:p>
                <a:pPr>
                  <a:defRPr sz="900" b="1" i="0" u="none" strike="noStrike" baseline="0">
                    <a:solidFill>
                      <a:srgbClr val="92D050"/>
                    </a:solidFill>
                    <a:latin typeface="Verdana"/>
                    <a:ea typeface="Verdana"/>
                    <a:cs typeface="Verdana"/>
                  </a:defRPr>
                </a:pPr>
                <a:endParaRPr lang="en-US"/>
              </a:p>
            </c:txPr>
            <c:dLblPos val="ctr"/>
            <c:showSerName val="1"/>
          </c:dLbls>
          <c:xVal>
            <c:numRef>
              <c:f>'Scatter Plot'!$C$49</c:f>
              <c:numCache>
                <c:formatCode>_(* #,##0_);_(* \(#,##0\);_(* "-"??_);_(@_)</c:formatCode>
                <c:ptCount val="1"/>
                <c:pt idx="0">
                  <c:v>44762</c:v>
                </c:pt>
              </c:numCache>
            </c:numRef>
          </c:xVal>
          <c:yVal>
            <c:numRef>
              <c:f>'Scatter Plot'!$D$49</c:f>
              <c:numCache>
                <c:formatCode>0.0</c:formatCode>
                <c:ptCount val="1"/>
                <c:pt idx="0">
                  <c:v>43.360293794328456</c:v>
                </c:pt>
              </c:numCache>
            </c:numRef>
          </c:yVal>
        </c:ser>
        <c:ser>
          <c:idx val="46"/>
          <c:order val="46"/>
          <c:tx>
            <c:v>WA</c:v>
          </c:tx>
          <c:spPr>
            <a:ln w="28575">
              <a:noFill/>
            </a:ln>
          </c:spPr>
          <c:marker>
            <c:symbol val="none"/>
          </c:marker>
          <c:dLbls>
            <c:spPr>
              <a:noFill/>
              <a:ln w="25400">
                <a:noFill/>
              </a:ln>
            </c:spPr>
            <c:txPr>
              <a:bodyPr/>
              <a:lstStyle/>
              <a:p>
                <a:pPr>
                  <a:defRPr sz="900" b="1" i="0" u="none" strike="noStrike" baseline="0">
                    <a:solidFill>
                      <a:srgbClr val="92D050"/>
                    </a:solidFill>
                    <a:latin typeface="Verdana"/>
                    <a:ea typeface="Verdana"/>
                    <a:cs typeface="Verdana"/>
                  </a:defRPr>
                </a:pPr>
                <a:endParaRPr lang="en-US"/>
              </a:p>
            </c:txPr>
            <c:showSerName val="1"/>
          </c:dLbls>
          <c:xVal>
            <c:numRef>
              <c:f>'Scatter Plot'!$C$50</c:f>
              <c:numCache>
                <c:formatCode>_(* #,##0_);_(* \(#,##0\);_(* "-"??_);_(@_)</c:formatCode>
                <c:ptCount val="1"/>
                <c:pt idx="0">
                  <c:v>43564</c:v>
                </c:pt>
              </c:numCache>
            </c:numRef>
          </c:xVal>
          <c:yVal>
            <c:numRef>
              <c:f>'Scatter Plot'!$D$50</c:f>
              <c:numCache>
                <c:formatCode>0.0</c:formatCode>
                <c:ptCount val="1"/>
                <c:pt idx="0">
                  <c:v>42.321207998105336</c:v>
                </c:pt>
              </c:numCache>
            </c:numRef>
          </c:yVal>
        </c:ser>
        <c:ser>
          <c:idx val="47"/>
          <c:order val="47"/>
          <c:tx>
            <c:v>WV</c:v>
          </c:tx>
          <c:spPr>
            <a:ln w="28575">
              <a:noFill/>
            </a:ln>
          </c:spPr>
          <c:marker>
            <c:symbol val="none"/>
          </c:marker>
          <c:dLbls>
            <c:dLbl>
              <c:idx val="0"/>
              <c:layout>
                <c:manualLayout>
                  <c:x val="-2.6401474185180442E-2"/>
                  <c:y val="-1.224570932114494E-3"/>
                </c:manualLayout>
              </c:layout>
              <c:dLblPos val="r"/>
              <c:showSerName val="1"/>
            </c:dLbl>
            <c:spPr>
              <a:noFill/>
              <a:ln w="25400">
                <a:noFill/>
              </a:ln>
            </c:spPr>
            <c:txPr>
              <a:bodyPr/>
              <a:lstStyle/>
              <a:p>
                <a:pPr>
                  <a:defRPr sz="900" b="1" i="0" u="none" strike="noStrike" baseline="0">
                    <a:solidFill>
                      <a:srgbClr val="FF0000"/>
                    </a:solidFill>
                    <a:latin typeface="Verdana"/>
                    <a:ea typeface="Verdana"/>
                    <a:cs typeface="Verdana"/>
                  </a:defRPr>
                </a:pPr>
                <a:endParaRPr lang="en-US"/>
              </a:p>
            </c:txPr>
            <c:dLblPos val="ctr"/>
            <c:showSerName val="1"/>
          </c:dLbls>
          <c:xVal>
            <c:numRef>
              <c:f>'Scatter Plot'!$C$51</c:f>
              <c:numCache>
                <c:formatCode>_(* #,##0_);_(* \(#,##0\);_(* "-"??_);_(@_)</c:formatCode>
                <c:ptCount val="1"/>
                <c:pt idx="0">
                  <c:v>32641</c:v>
                </c:pt>
              </c:numCache>
            </c:numRef>
          </c:xVal>
          <c:yVal>
            <c:numRef>
              <c:f>'Scatter Plot'!$D$51</c:f>
              <c:numCache>
                <c:formatCode>0.0</c:formatCode>
                <c:ptCount val="1"/>
                <c:pt idx="0">
                  <c:v>26.396630744456832</c:v>
                </c:pt>
              </c:numCache>
            </c:numRef>
          </c:yVal>
        </c:ser>
        <c:ser>
          <c:idx val="48"/>
          <c:order val="48"/>
          <c:tx>
            <c:v>WI</c:v>
          </c:tx>
          <c:spPr>
            <a:ln w="28575">
              <a:noFill/>
            </a:ln>
          </c:spPr>
          <c:marker>
            <c:symbol val="none"/>
          </c:marker>
          <c:dLbls>
            <c:dLbl>
              <c:idx val="0"/>
              <c:layout>
                <c:manualLayout>
                  <c:x val="-1.640142410676091E-2"/>
                  <c:y val="4.6675728819879445E-3"/>
                </c:manualLayout>
              </c:layout>
              <c:dLblPos val="r"/>
              <c:showSerName val="1"/>
            </c:dLbl>
            <c:spPr>
              <a:noFill/>
              <a:ln w="25400">
                <a:noFill/>
              </a:ln>
            </c:spPr>
            <c:txPr>
              <a:bodyPr/>
              <a:lstStyle/>
              <a:p>
                <a:pPr>
                  <a:defRPr sz="900" b="1" i="0" u="none" strike="noStrike" baseline="0">
                    <a:solidFill>
                      <a:srgbClr val="000000"/>
                    </a:solidFill>
                    <a:latin typeface="Verdana"/>
                    <a:ea typeface="Verdana"/>
                    <a:cs typeface="Verdana"/>
                  </a:defRPr>
                </a:pPr>
                <a:endParaRPr lang="en-US"/>
              </a:p>
            </c:txPr>
            <c:dLblPos val="ctr"/>
            <c:showSerName val="1"/>
          </c:dLbls>
          <c:xVal>
            <c:numRef>
              <c:f>'Scatter Plot'!$C$52</c:f>
              <c:numCache>
                <c:formatCode>_(* #,##0_);_(* \(#,##0\);_(* "-"??_);_(@_)</c:formatCode>
                <c:ptCount val="1"/>
                <c:pt idx="0">
                  <c:v>38432</c:v>
                </c:pt>
              </c:numCache>
            </c:numRef>
          </c:xVal>
          <c:yVal>
            <c:numRef>
              <c:f>'Scatter Plot'!$D$52</c:f>
              <c:numCache>
                <c:formatCode>0.0</c:formatCode>
                <c:ptCount val="1"/>
                <c:pt idx="0">
                  <c:v>38.211141301178962</c:v>
                </c:pt>
              </c:numCache>
            </c:numRef>
          </c:yVal>
        </c:ser>
        <c:ser>
          <c:idx val="49"/>
          <c:order val="49"/>
          <c:tx>
            <c:v>WY</c:v>
          </c:tx>
          <c:spPr>
            <a:ln w="28575">
              <a:noFill/>
            </a:ln>
          </c:spPr>
          <c:marker>
            <c:symbol val="none"/>
          </c:marker>
          <c:dLbls>
            <c:dLbl>
              <c:idx val="0"/>
              <c:layout>
                <c:manualLayout>
                  <c:x val="-2.0946917114473839E-2"/>
                  <c:y val="1.090170699697164E-3"/>
                </c:manualLayout>
              </c:layout>
              <c:dLblPos val="r"/>
              <c:showSerName val="1"/>
            </c:dLbl>
            <c:spPr>
              <a:noFill/>
              <a:ln w="25400">
                <a:noFill/>
              </a:ln>
            </c:spPr>
            <c:txPr>
              <a:bodyPr/>
              <a:lstStyle/>
              <a:p>
                <a:pPr>
                  <a:defRPr sz="900" b="1" i="0" u="none" strike="noStrike" baseline="0">
                    <a:solidFill>
                      <a:srgbClr val="FF0000"/>
                    </a:solidFill>
                    <a:latin typeface="Verdana"/>
                    <a:ea typeface="Verdana"/>
                    <a:cs typeface="Verdana"/>
                  </a:defRPr>
                </a:pPr>
                <a:endParaRPr lang="en-US"/>
              </a:p>
            </c:txPr>
            <c:dLblPos val="ctr"/>
            <c:showSerName val="1"/>
          </c:dLbls>
          <c:xVal>
            <c:numRef>
              <c:f>'Scatter Plot'!$C$53</c:f>
              <c:numCache>
                <c:formatCode>_(* #,##0_);_(* \(#,##0\);_(* "-"??_);_(@_)</c:formatCode>
                <c:ptCount val="1"/>
                <c:pt idx="0">
                  <c:v>47851</c:v>
                </c:pt>
              </c:numCache>
            </c:numRef>
          </c:xVal>
          <c:yVal>
            <c:numRef>
              <c:f>'Scatter Plot'!$D$53</c:f>
              <c:numCache>
                <c:formatCode>0.0</c:formatCode>
                <c:ptCount val="1"/>
                <c:pt idx="0">
                  <c:v>34.854854993291973</c:v>
                </c:pt>
              </c:numCache>
            </c:numRef>
          </c:yVal>
        </c:ser>
        <c:ser>
          <c:idx val="50"/>
          <c:order val="50"/>
          <c:tx>
            <c:v>US</c:v>
          </c:tx>
          <c:spPr>
            <a:ln w="28575">
              <a:noFill/>
            </a:ln>
          </c:spPr>
          <c:marker>
            <c:symbol val="none"/>
          </c:marker>
          <c:dLbls>
            <c:spPr>
              <a:noFill/>
              <a:ln w="25400">
                <a:noFill/>
              </a:ln>
            </c:spPr>
            <c:txPr>
              <a:bodyPr/>
              <a:lstStyle/>
              <a:p>
                <a:pPr>
                  <a:defRPr sz="900" b="1" i="0" u="none" strike="noStrike" baseline="0">
                    <a:solidFill>
                      <a:srgbClr val="FFCC00"/>
                    </a:solidFill>
                    <a:latin typeface="Verdana"/>
                    <a:ea typeface="Verdana"/>
                    <a:cs typeface="Verdana"/>
                  </a:defRPr>
                </a:pPr>
                <a:endParaRPr lang="en-US"/>
              </a:p>
            </c:txPr>
            <c:dLblPos val="ctr"/>
            <c:showSerName val="1"/>
          </c:dLbls>
          <c:xVal>
            <c:numRef>
              <c:f>'Scatter Plot'!$C$54</c:f>
              <c:numCache>
                <c:formatCode>_(* #,##0_);_(* \(#,##0\);_(* "-"??_);_(@_)</c:formatCode>
                <c:ptCount val="1"/>
                <c:pt idx="0">
                  <c:v>40584</c:v>
                </c:pt>
              </c:numCache>
            </c:numRef>
          </c:xVal>
          <c:yVal>
            <c:numRef>
              <c:f>'Scatter Plot'!$D$54</c:f>
              <c:numCache>
                <c:formatCode>0.0</c:formatCode>
                <c:ptCount val="1"/>
                <c:pt idx="0">
                  <c:v>38.113798432442508</c:v>
                </c:pt>
              </c:numCache>
            </c:numRef>
          </c:yVal>
        </c:ser>
        <c:ser>
          <c:idx val="51"/>
          <c:order val="51"/>
          <c:tx>
            <c:v>BP</c:v>
          </c:tx>
          <c:spPr>
            <a:ln w="28575">
              <a:noFill/>
            </a:ln>
          </c:spPr>
          <c:marker>
            <c:symbol val="circle"/>
            <c:size val="8"/>
            <c:spPr>
              <a:solidFill>
                <a:srgbClr val="00FF00"/>
              </a:solidFill>
              <a:ln>
                <a:solidFill>
                  <a:srgbClr val="00FF00"/>
                </a:solidFill>
                <a:prstDash val="solid"/>
              </a:ln>
            </c:spPr>
          </c:marker>
          <c:xVal>
            <c:numRef>
              <c:f>'Scatter Plot'!$C$55</c:f>
              <c:numCache>
                <c:formatCode>General</c:formatCode>
                <c:ptCount val="1"/>
              </c:numCache>
            </c:numRef>
          </c:xVal>
          <c:yVal>
            <c:numRef>
              <c:f>'Scatter Plot'!$D$55</c:f>
              <c:numCache>
                <c:formatCode>General</c:formatCode>
                <c:ptCount val="1"/>
              </c:numCache>
            </c:numRef>
          </c:yVal>
        </c:ser>
        <c:ser>
          <c:idx val="52"/>
          <c:order val="52"/>
          <c:spPr>
            <a:ln w="28575">
              <a:noFill/>
            </a:ln>
          </c:spPr>
          <c:marker>
            <c:symbol val="circle"/>
            <c:size val="8"/>
            <c:spPr>
              <a:solidFill>
                <a:srgbClr val="00FF00"/>
              </a:solidFill>
              <a:ln>
                <a:solidFill>
                  <a:srgbClr val="00FF00"/>
                </a:solidFill>
                <a:prstDash val="solid"/>
              </a:ln>
            </c:spPr>
          </c:marker>
          <c:xVal>
            <c:numRef>
              <c:f>'Scatter Plot'!$C$56</c:f>
              <c:numCache>
                <c:formatCode>General</c:formatCode>
                <c:ptCount val="1"/>
              </c:numCache>
            </c:numRef>
          </c:xVal>
          <c:yVal>
            <c:numRef>
              <c:f>'Scatter Plot'!$D$56</c:f>
              <c:numCache>
                <c:formatCode>General</c:formatCode>
                <c:ptCount val="1"/>
              </c:numCache>
            </c:numRef>
          </c:yVal>
        </c:ser>
        <c:ser>
          <c:idx val="53"/>
          <c:order val="53"/>
          <c:spPr>
            <a:ln w="28575">
              <a:noFill/>
            </a:ln>
          </c:spPr>
          <c:marker>
            <c:symbol val="circle"/>
            <c:size val="8"/>
            <c:spPr>
              <a:solidFill>
                <a:srgbClr val="00FF00"/>
              </a:solidFill>
              <a:ln>
                <a:solidFill>
                  <a:srgbClr val="00FF00"/>
                </a:solidFill>
                <a:prstDash val="solid"/>
              </a:ln>
            </c:spPr>
          </c:marker>
          <c:xVal>
            <c:numRef>
              <c:f>'Scatter Plot'!$C$57</c:f>
              <c:numCache>
                <c:formatCode>General</c:formatCode>
                <c:ptCount val="1"/>
              </c:numCache>
            </c:numRef>
          </c:xVal>
          <c:yVal>
            <c:numRef>
              <c:f>'Scatter Plot'!$D$57</c:f>
              <c:numCache>
                <c:formatCode>General</c:formatCode>
                <c:ptCount val="1"/>
              </c:numCache>
            </c:numRef>
          </c:yVal>
        </c:ser>
        <c:axId val="119183616"/>
        <c:axId val="119198080"/>
      </c:scatterChart>
      <c:valAx>
        <c:axId val="119183616"/>
        <c:scaling>
          <c:orientation val="minMax"/>
          <c:max val="60000"/>
          <c:min val="25000"/>
        </c:scaling>
        <c:axPos val="b"/>
        <c:numFmt formatCode="#,##0" sourceLinked="0"/>
        <c:tickLblPos val="nextTo"/>
        <c:spPr>
          <a:ln w="3175">
            <a:solidFill>
              <a:schemeClr val="tx2"/>
            </a:solidFill>
            <a:prstDash val="solid"/>
          </a:ln>
        </c:spPr>
        <c:txPr>
          <a:bodyPr rot="0" vert="horz"/>
          <a:lstStyle/>
          <a:p>
            <a:pPr>
              <a:defRPr sz="1100" b="0" i="0" u="none" strike="noStrike" baseline="0">
                <a:solidFill>
                  <a:srgbClr val="000000"/>
                </a:solidFill>
                <a:latin typeface="Arial"/>
                <a:ea typeface="Arial"/>
                <a:cs typeface="Arial"/>
              </a:defRPr>
            </a:pPr>
            <a:endParaRPr lang="en-US"/>
          </a:p>
        </c:txPr>
        <c:crossAx val="119198080"/>
        <c:crosses val="autoZero"/>
        <c:crossBetween val="midCat"/>
        <c:majorUnit val="5000"/>
      </c:valAx>
      <c:valAx>
        <c:axId val="119198080"/>
        <c:scaling>
          <c:orientation val="minMax"/>
          <c:max val="55"/>
          <c:min val="20"/>
        </c:scaling>
        <c:axPos val="l"/>
        <c:numFmt formatCode="#,##0" sourceLinked="0"/>
        <c:tickLblPos val="nextTo"/>
        <c:spPr>
          <a:ln w="3175">
            <a:solidFill>
              <a:schemeClr val="tx2"/>
            </a:solidFill>
            <a:prstDash val="solid"/>
          </a:ln>
        </c:spPr>
        <c:txPr>
          <a:bodyPr rot="0" vert="horz"/>
          <a:lstStyle/>
          <a:p>
            <a:pPr>
              <a:defRPr sz="1100" b="0" i="0" u="none" strike="noStrike" baseline="0">
                <a:solidFill>
                  <a:srgbClr val="000000"/>
                </a:solidFill>
                <a:latin typeface="Arial"/>
                <a:ea typeface="Arial"/>
                <a:cs typeface="Arial"/>
              </a:defRPr>
            </a:pPr>
            <a:endParaRPr lang="en-US"/>
          </a:p>
        </c:txPr>
        <c:crossAx val="119183616"/>
        <c:crosses val="autoZero"/>
        <c:crossBetween val="midCat"/>
        <c:majorUnit val="7"/>
      </c:valAx>
      <c:spPr>
        <a:noFill/>
        <a:ln w="25400">
          <a:solidFill>
            <a:schemeClr val="tx2"/>
          </a:solidFill>
        </a:ln>
      </c:spPr>
    </c:plotArea>
    <c:plotVisOnly val="1"/>
    <c:dispBlanksAs val="gap"/>
  </c:chart>
  <c:spPr>
    <a:noFill/>
    <a:ln w="9525">
      <a:noFill/>
    </a:ln>
  </c:spPr>
  <c:txPr>
    <a:bodyPr/>
    <a:lstStyle/>
    <a:p>
      <a:pPr>
        <a:defRPr sz="1450" b="0" i="0" u="none" strike="noStrike" baseline="0">
          <a:solidFill>
            <a:srgbClr val="000000"/>
          </a:solidFill>
          <a:latin typeface="Arial"/>
          <a:ea typeface="Arial"/>
          <a:cs typeface="Arial"/>
        </a:defRPr>
      </a:pPr>
      <a:endParaRPr lang="en-US"/>
    </a:p>
  </c:txPr>
  <c:externalData r:id="rId1"/>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bar"/>
        <c:grouping val="stacked"/>
        <c:ser>
          <c:idx val="0"/>
          <c:order val="0"/>
          <c:tx>
            <c:strRef>
              <c:f>Sheet1!$N$38</c:f>
              <c:strCache>
                <c:ptCount val="1"/>
                <c:pt idx="0">
                  <c:v>Some College</c:v>
                </c:pt>
              </c:strCache>
            </c:strRef>
          </c:tx>
          <c:cat>
            <c:strRef>
              <c:f>Sheet1!$M$89:$M$96</c:f>
              <c:strCache>
                <c:ptCount val="8"/>
                <c:pt idx="0">
                  <c:v>Community Services and Arts</c:v>
                </c:pt>
                <c:pt idx="1">
                  <c:v>Science, Technology, Engineering, and Mathematics (STEM)</c:v>
                </c:pt>
                <c:pt idx="2">
                  <c:v>Education</c:v>
                </c:pt>
                <c:pt idx="3">
                  <c:v>Healthcare</c:v>
                </c:pt>
                <c:pt idx="4">
                  <c:v>Food and Personal Services</c:v>
                </c:pt>
                <c:pt idx="5">
                  <c:v>Managerial and Professional Office</c:v>
                </c:pt>
                <c:pt idx="6">
                  <c:v>Blue Collar</c:v>
                </c:pt>
                <c:pt idx="7">
                  <c:v>Sales and Office Support</c:v>
                </c:pt>
              </c:strCache>
            </c:strRef>
          </c:cat>
          <c:val>
            <c:numRef>
              <c:f>Sheet1!$N$89:$N$96</c:f>
              <c:numCache>
                <c:formatCode>#,##0</c:formatCode>
                <c:ptCount val="8"/>
                <c:pt idx="0">
                  <c:v>6805.4681007304362</c:v>
                </c:pt>
                <c:pt idx="1">
                  <c:v>11026.666625302027</c:v>
                </c:pt>
                <c:pt idx="2">
                  <c:v>9773.946046246474</c:v>
                </c:pt>
                <c:pt idx="3">
                  <c:v>28059.0007728534</c:v>
                </c:pt>
                <c:pt idx="4">
                  <c:v>52133.131487942424</c:v>
                </c:pt>
                <c:pt idx="5">
                  <c:v>32303.264569269948</c:v>
                </c:pt>
                <c:pt idx="6">
                  <c:v>85756.386334432478</c:v>
                </c:pt>
                <c:pt idx="7">
                  <c:v>107984.3131744081</c:v>
                </c:pt>
              </c:numCache>
            </c:numRef>
          </c:val>
        </c:ser>
        <c:ser>
          <c:idx val="1"/>
          <c:order val="1"/>
          <c:tx>
            <c:strRef>
              <c:f>Sheet1!$O$38</c:f>
              <c:strCache>
                <c:ptCount val="1"/>
                <c:pt idx="0">
                  <c:v>Associates</c:v>
                </c:pt>
              </c:strCache>
            </c:strRef>
          </c:tx>
          <c:cat>
            <c:strRef>
              <c:f>Sheet1!$M$89:$M$96</c:f>
              <c:strCache>
                <c:ptCount val="8"/>
                <c:pt idx="0">
                  <c:v>Community Services and Arts</c:v>
                </c:pt>
                <c:pt idx="1">
                  <c:v>Science, Technology, Engineering, and Mathematics (STEM)</c:v>
                </c:pt>
                <c:pt idx="2">
                  <c:v>Education</c:v>
                </c:pt>
                <c:pt idx="3">
                  <c:v>Healthcare</c:v>
                </c:pt>
                <c:pt idx="4">
                  <c:v>Food and Personal Services</c:v>
                </c:pt>
                <c:pt idx="5">
                  <c:v>Managerial and Professional Office</c:v>
                </c:pt>
                <c:pt idx="6">
                  <c:v>Blue Collar</c:v>
                </c:pt>
                <c:pt idx="7">
                  <c:v>Sales and Office Support</c:v>
                </c:pt>
              </c:strCache>
            </c:strRef>
          </c:cat>
          <c:val>
            <c:numRef>
              <c:f>Sheet1!$O$89:$O$96</c:f>
              <c:numCache>
                <c:formatCode>#,##0</c:formatCode>
                <c:ptCount val="8"/>
                <c:pt idx="0">
                  <c:v>2083.6929982740812</c:v>
                </c:pt>
                <c:pt idx="1">
                  <c:v>4981.3186612814934</c:v>
                </c:pt>
                <c:pt idx="2">
                  <c:v>3965.6703479343846</c:v>
                </c:pt>
                <c:pt idx="3">
                  <c:v>26634.841009851272</c:v>
                </c:pt>
                <c:pt idx="4">
                  <c:v>12860.015493249663</c:v>
                </c:pt>
                <c:pt idx="5">
                  <c:v>9782.2578499734609</c:v>
                </c:pt>
                <c:pt idx="6">
                  <c:v>17419.054633277352</c:v>
                </c:pt>
                <c:pt idx="7">
                  <c:v>30048.560339155298</c:v>
                </c:pt>
              </c:numCache>
            </c:numRef>
          </c:val>
        </c:ser>
        <c:ser>
          <c:idx val="2"/>
          <c:order val="2"/>
          <c:tx>
            <c:strRef>
              <c:f>Sheet1!$P$38</c:f>
              <c:strCache>
                <c:ptCount val="1"/>
                <c:pt idx="0">
                  <c:v>Bachelor's</c:v>
                </c:pt>
              </c:strCache>
            </c:strRef>
          </c:tx>
          <c:cat>
            <c:strRef>
              <c:f>Sheet1!$M$89:$M$96</c:f>
              <c:strCache>
                <c:ptCount val="8"/>
                <c:pt idx="0">
                  <c:v>Community Services and Arts</c:v>
                </c:pt>
                <c:pt idx="1">
                  <c:v>Science, Technology, Engineering, and Mathematics (STEM)</c:v>
                </c:pt>
                <c:pt idx="2">
                  <c:v>Education</c:v>
                </c:pt>
                <c:pt idx="3">
                  <c:v>Healthcare</c:v>
                </c:pt>
                <c:pt idx="4">
                  <c:v>Food and Personal Services</c:v>
                </c:pt>
                <c:pt idx="5">
                  <c:v>Managerial and Professional Office</c:v>
                </c:pt>
                <c:pt idx="6">
                  <c:v>Blue Collar</c:v>
                </c:pt>
                <c:pt idx="7">
                  <c:v>Sales and Office Support</c:v>
                </c:pt>
              </c:strCache>
            </c:strRef>
          </c:cat>
          <c:val>
            <c:numRef>
              <c:f>Sheet1!$P$89:$P$96</c:f>
              <c:numCache>
                <c:formatCode>#,##0</c:formatCode>
                <c:ptCount val="8"/>
                <c:pt idx="0">
                  <c:v>14004.689242370192</c:v>
                </c:pt>
                <c:pt idx="1">
                  <c:v>21341.679824982013</c:v>
                </c:pt>
                <c:pt idx="2">
                  <c:v>40480.64451535666</c:v>
                </c:pt>
                <c:pt idx="3">
                  <c:v>20214.851239666343</c:v>
                </c:pt>
                <c:pt idx="4">
                  <c:v>11800.685075287725</c:v>
                </c:pt>
                <c:pt idx="5">
                  <c:v>43984.070512742219</c:v>
                </c:pt>
                <c:pt idx="6">
                  <c:v>12424.375535082874</c:v>
                </c:pt>
                <c:pt idx="7">
                  <c:v>52372.914678657413</c:v>
                </c:pt>
              </c:numCache>
            </c:numRef>
          </c:val>
        </c:ser>
        <c:ser>
          <c:idx val="3"/>
          <c:order val="3"/>
          <c:tx>
            <c:strRef>
              <c:f>Sheet1!$Q$38</c:f>
              <c:strCache>
                <c:ptCount val="1"/>
                <c:pt idx="0">
                  <c:v>Total</c:v>
                </c:pt>
              </c:strCache>
            </c:strRef>
          </c:tx>
          <c:spPr>
            <a:noFill/>
            <a:ln>
              <a:noFill/>
            </a:ln>
          </c:spPr>
          <c:dLbls>
            <c:dLblPos val="inBase"/>
            <c:showVal val="1"/>
          </c:dLbls>
          <c:cat>
            <c:strRef>
              <c:f>Sheet1!$M$89:$M$96</c:f>
              <c:strCache>
                <c:ptCount val="8"/>
                <c:pt idx="0">
                  <c:v>Community Services and Arts</c:v>
                </c:pt>
                <c:pt idx="1">
                  <c:v>Science, Technology, Engineering, and Mathematics (STEM)</c:v>
                </c:pt>
                <c:pt idx="2">
                  <c:v>Education</c:v>
                </c:pt>
                <c:pt idx="3">
                  <c:v>Healthcare</c:v>
                </c:pt>
                <c:pt idx="4">
                  <c:v>Food and Personal Services</c:v>
                </c:pt>
                <c:pt idx="5">
                  <c:v>Managerial and Professional Office</c:v>
                </c:pt>
                <c:pt idx="6">
                  <c:v>Blue Collar</c:v>
                </c:pt>
                <c:pt idx="7">
                  <c:v>Sales and Office Support</c:v>
                </c:pt>
              </c:strCache>
            </c:strRef>
          </c:cat>
          <c:val>
            <c:numRef>
              <c:f>Sheet1!$Q$89:$Q$96</c:f>
              <c:numCache>
                <c:formatCode>#,##0</c:formatCode>
                <c:ptCount val="8"/>
                <c:pt idx="0">
                  <c:v>22893.850341374633</c:v>
                </c:pt>
                <c:pt idx="1">
                  <c:v>37349.665111565373</c:v>
                </c:pt>
                <c:pt idx="2">
                  <c:v>54220.260909537246</c:v>
                </c:pt>
                <c:pt idx="3">
                  <c:v>74908.693022371066</c:v>
                </c:pt>
                <c:pt idx="4">
                  <c:v>76793.832056479878</c:v>
                </c:pt>
                <c:pt idx="5">
                  <c:v>86069.592931985608</c:v>
                </c:pt>
                <c:pt idx="6">
                  <c:v>115599.81650279262</c:v>
                </c:pt>
                <c:pt idx="7">
                  <c:v>190405.78819222047</c:v>
                </c:pt>
              </c:numCache>
            </c:numRef>
          </c:val>
        </c:ser>
        <c:gapWidth val="69"/>
        <c:overlap val="100"/>
        <c:axId val="131804544"/>
        <c:axId val="131822720"/>
      </c:barChart>
      <c:catAx>
        <c:axId val="131804544"/>
        <c:scaling>
          <c:orientation val="minMax"/>
        </c:scaling>
        <c:axPos val="l"/>
        <c:tickLblPos val="nextTo"/>
        <c:txPr>
          <a:bodyPr/>
          <a:lstStyle/>
          <a:p>
            <a:pPr>
              <a:defRPr sz="1200" baseline="0"/>
            </a:pPr>
            <a:endParaRPr lang="en-US"/>
          </a:p>
        </c:txPr>
        <c:crossAx val="131822720"/>
        <c:crosses val="autoZero"/>
        <c:auto val="1"/>
        <c:lblAlgn val="ctr"/>
        <c:lblOffset val="100"/>
      </c:catAx>
      <c:valAx>
        <c:axId val="131822720"/>
        <c:scaling>
          <c:orientation val="minMax"/>
          <c:max val="250000"/>
        </c:scaling>
        <c:axPos val="b"/>
        <c:majorGridlines>
          <c:spPr>
            <a:ln>
              <a:solidFill>
                <a:schemeClr val="accent1"/>
              </a:solidFill>
            </a:ln>
          </c:spPr>
        </c:majorGridlines>
        <c:numFmt formatCode="#,##0" sourceLinked="0"/>
        <c:tickLblPos val="nextTo"/>
        <c:txPr>
          <a:bodyPr/>
          <a:lstStyle/>
          <a:p>
            <a:pPr>
              <a:defRPr sz="1200" baseline="0"/>
            </a:pPr>
            <a:endParaRPr lang="en-US"/>
          </a:p>
        </c:txPr>
        <c:crossAx val="131804544"/>
        <c:crosses val="autoZero"/>
        <c:crossBetween val="between"/>
      </c:valAx>
    </c:plotArea>
    <c:legend>
      <c:legendPos val="t"/>
      <c:layout>
        <c:manualLayout>
          <c:xMode val="edge"/>
          <c:yMode val="edge"/>
          <c:x val="0.19783831132353918"/>
          <c:y val="1.4109347442680775E-2"/>
          <c:w val="0.5503887637035727"/>
          <c:h val="5.3895300124521504E-2"/>
        </c:manualLayout>
      </c:layout>
      <c:txPr>
        <a:bodyPr/>
        <a:lstStyle/>
        <a:p>
          <a:pPr>
            <a:defRPr sz="1400" baseline="0"/>
          </a:pPr>
          <a:endParaRPr lang="en-US"/>
        </a:p>
      </c:txPr>
    </c:legend>
    <c:plotVisOnly val="1"/>
    <c:dispBlanksAs val="gap"/>
  </c:chart>
  <c:spPr>
    <a:ln>
      <a:no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dPt>
            <c:idx val="26"/>
            <c:spPr>
              <a:solidFill>
                <a:srgbClr val="FFC000"/>
              </a:solidFill>
            </c:spPr>
          </c:dPt>
          <c:dPt>
            <c:idx val="49"/>
            <c:spPr>
              <a:solidFill>
                <a:srgbClr val="C0504D"/>
              </a:solidFill>
            </c:spPr>
          </c:dPt>
          <c:dLbls>
            <c:txPr>
              <a:bodyPr rot="-5400000" vert="horz"/>
              <a:lstStyle/>
              <a:p>
                <a:pPr>
                  <a:defRPr/>
                </a:pPr>
                <a:endParaRPr lang="en-US"/>
              </a:p>
            </c:txPr>
            <c:showVal val="1"/>
          </c:dLbls>
          <c:cat>
            <c:strRef>
              <c:f>'College Degrees'!$A$5:$A$55</c:f>
              <c:strCache>
                <c:ptCount val="51"/>
                <c:pt idx="0">
                  <c:v>Massachusetts</c:v>
                </c:pt>
                <c:pt idx="1">
                  <c:v>Connecticut</c:v>
                </c:pt>
                <c:pt idx="2">
                  <c:v>Colorado</c:v>
                </c:pt>
                <c:pt idx="3">
                  <c:v>Minnesota</c:v>
                </c:pt>
                <c:pt idx="4">
                  <c:v>New Hampshire</c:v>
                </c:pt>
                <c:pt idx="5">
                  <c:v>New York</c:v>
                </c:pt>
                <c:pt idx="6">
                  <c:v>New Jersey</c:v>
                </c:pt>
                <c:pt idx="7">
                  <c:v>Maryland</c:v>
                </c:pt>
                <c:pt idx="8">
                  <c:v>Vermont</c:v>
                </c:pt>
                <c:pt idx="9">
                  <c:v>North Dakota</c:v>
                </c:pt>
                <c:pt idx="10">
                  <c:v>Virginia</c:v>
                </c:pt>
                <c:pt idx="11">
                  <c:v>Hawaii</c:v>
                </c:pt>
                <c:pt idx="12">
                  <c:v>Rhode Island</c:v>
                </c:pt>
                <c:pt idx="13">
                  <c:v>Washington</c:v>
                </c:pt>
                <c:pt idx="14">
                  <c:v>Illinois</c:v>
                </c:pt>
                <c:pt idx="15">
                  <c:v>Nebraska</c:v>
                </c:pt>
                <c:pt idx="16">
                  <c:v>Iowa</c:v>
                </c:pt>
                <c:pt idx="17">
                  <c:v>Kansas</c:v>
                </c:pt>
                <c:pt idx="18">
                  <c:v>Oregon</c:v>
                </c:pt>
                <c:pt idx="19">
                  <c:v>Utah</c:v>
                </c:pt>
                <c:pt idx="20">
                  <c:v>California</c:v>
                </c:pt>
                <c:pt idx="21">
                  <c:v>South Dakota</c:v>
                </c:pt>
                <c:pt idx="22">
                  <c:v>Maine</c:v>
                </c:pt>
                <c:pt idx="23">
                  <c:v>Delaware</c:v>
                </c:pt>
                <c:pt idx="24">
                  <c:v>Montana</c:v>
                </c:pt>
                <c:pt idx="25">
                  <c:v>Wisconsin</c:v>
                </c:pt>
                <c:pt idx="26">
                  <c:v>United States</c:v>
                </c:pt>
                <c:pt idx="27">
                  <c:v>North Carolina</c:v>
                </c:pt>
                <c:pt idx="28">
                  <c:v>Pennsylvania</c:v>
                </c:pt>
                <c:pt idx="29">
                  <c:v>Florida</c:v>
                </c:pt>
                <c:pt idx="30">
                  <c:v>Georgia</c:v>
                </c:pt>
                <c:pt idx="31">
                  <c:v>Michigan</c:v>
                </c:pt>
                <c:pt idx="32">
                  <c:v>Alaska</c:v>
                </c:pt>
                <c:pt idx="33">
                  <c:v>Missouri</c:v>
                </c:pt>
                <c:pt idx="34">
                  <c:v>South Carolina</c:v>
                </c:pt>
                <c:pt idx="35">
                  <c:v>Wyoming</c:v>
                </c:pt>
                <c:pt idx="36">
                  <c:v>Arizona</c:v>
                </c:pt>
                <c:pt idx="37">
                  <c:v>Ohio</c:v>
                </c:pt>
                <c:pt idx="38">
                  <c:v>Idaho</c:v>
                </c:pt>
                <c:pt idx="39">
                  <c:v>New Mexico</c:v>
                </c:pt>
                <c:pt idx="40">
                  <c:v>Texas</c:v>
                </c:pt>
                <c:pt idx="41">
                  <c:v>Indiana</c:v>
                </c:pt>
                <c:pt idx="42">
                  <c:v>Tennessee</c:v>
                </c:pt>
                <c:pt idx="43">
                  <c:v>Oklahoma</c:v>
                </c:pt>
                <c:pt idx="44">
                  <c:v>Alabama</c:v>
                </c:pt>
                <c:pt idx="45">
                  <c:v>Kentucky</c:v>
                </c:pt>
                <c:pt idx="46">
                  <c:v>Nevada</c:v>
                </c:pt>
                <c:pt idx="47">
                  <c:v>Mississippi</c:v>
                </c:pt>
                <c:pt idx="48">
                  <c:v>Louisiana</c:v>
                </c:pt>
                <c:pt idx="49">
                  <c:v>Arkansas</c:v>
                </c:pt>
                <c:pt idx="50">
                  <c:v>West Virginia</c:v>
                </c:pt>
              </c:strCache>
            </c:strRef>
          </c:cat>
          <c:val>
            <c:numRef>
              <c:f>'College Degrees'!$H$5:$H$55</c:f>
              <c:numCache>
                <c:formatCode>0.0</c:formatCode>
                <c:ptCount val="51"/>
                <c:pt idx="0">
                  <c:v>50.197834716267295</c:v>
                </c:pt>
                <c:pt idx="1">
                  <c:v>46.351681978299013</c:v>
                </c:pt>
                <c:pt idx="2">
                  <c:v>45.825709467943874</c:v>
                </c:pt>
                <c:pt idx="3">
                  <c:v>45.223179118047312</c:v>
                </c:pt>
                <c:pt idx="4">
                  <c:v>44.640063840156614</c:v>
                </c:pt>
                <c:pt idx="5">
                  <c:v>44.578077998040953</c:v>
                </c:pt>
                <c:pt idx="6">
                  <c:v>44.526543396494112</c:v>
                </c:pt>
                <c:pt idx="7">
                  <c:v>44.398650142946678</c:v>
                </c:pt>
                <c:pt idx="8">
                  <c:v>44.160147535619743</c:v>
                </c:pt>
                <c:pt idx="9">
                  <c:v>43.671344960678255</c:v>
                </c:pt>
                <c:pt idx="10">
                  <c:v>43.360293794328456</c:v>
                </c:pt>
                <c:pt idx="11">
                  <c:v>42.888893690267679</c:v>
                </c:pt>
                <c:pt idx="12">
                  <c:v>42.603954372353812</c:v>
                </c:pt>
                <c:pt idx="13">
                  <c:v>42.321207998105336</c:v>
                </c:pt>
                <c:pt idx="14">
                  <c:v>41.404122548375511</c:v>
                </c:pt>
                <c:pt idx="15">
                  <c:v>41.222359294898418</c:v>
                </c:pt>
                <c:pt idx="16">
                  <c:v>40.104397177891748</c:v>
                </c:pt>
                <c:pt idx="17">
                  <c:v>39.979897921952876</c:v>
                </c:pt>
                <c:pt idx="18">
                  <c:v>39.753493725101762</c:v>
                </c:pt>
                <c:pt idx="19">
                  <c:v>39.22891227305967</c:v>
                </c:pt>
                <c:pt idx="20">
                  <c:v>38.715338014728019</c:v>
                </c:pt>
                <c:pt idx="21">
                  <c:v>38.561718759602194</c:v>
                </c:pt>
                <c:pt idx="22">
                  <c:v>38.559637409879997</c:v>
                </c:pt>
                <c:pt idx="23">
                  <c:v>38.554817594302868</c:v>
                </c:pt>
                <c:pt idx="24">
                  <c:v>38.262868715364448</c:v>
                </c:pt>
                <c:pt idx="25">
                  <c:v>38.211141301178962</c:v>
                </c:pt>
                <c:pt idx="26">
                  <c:v>38.113798432442522</c:v>
                </c:pt>
                <c:pt idx="27">
                  <c:v>37.940520276756942</c:v>
                </c:pt>
                <c:pt idx="28">
                  <c:v>37.826710434372522</c:v>
                </c:pt>
                <c:pt idx="29">
                  <c:v>36.398225824072313</c:v>
                </c:pt>
                <c:pt idx="30">
                  <c:v>36.152088512720205</c:v>
                </c:pt>
                <c:pt idx="31">
                  <c:v>35.769065423229833</c:v>
                </c:pt>
                <c:pt idx="32">
                  <c:v>35.05662715730309</c:v>
                </c:pt>
                <c:pt idx="33">
                  <c:v>34.909151025073058</c:v>
                </c:pt>
                <c:pt idx="34">
                  <c:v>34.862154845515313</c:v>
                </c:pt>
                <c:pt idx="35">
                  <c:v>34.854854993291994</c:v>
                </c:pt>
                <c:pt idx="36">
                  <c:v>34.757118283945992</c:v>
                </c:pt>
                <c:pt idx="37">
                  <c:v>34.724426871699876</c:v>
                </c:pt>
                <c:pt idx="38">
                  <c:v>34.274740519987674</c:v>
                </c:pt>
                <c:pt idx="39">
                  <c:v>33.883149054437794</c:v>
                </c:pt>
                <c:pt idx="40">
                  <c:v>33.193734968201532</c:v>
                </c:pt>
                <c:pt idx="41">
                  <c:v>32.978420908605514</c:v>
                </c:pt>
                <c:pt idx="42">
                  <c:v>31.838298242813821</c:v>
                </c:pt>
                <c:pt idx="43">
                  <c:v>31.742312062904489</c:v>
                </c:pt>
                <c:pt idx="44">
                  <c:v>31.65582730966673</c:v>
                </c:pt>
                <c:pt idx="45">
                  <c:v>30.445050041200709</c:v>
                </c:pt>
                <c:pt idx="46">
                  <c:v>30.368068164470991</c:v>
                </c:pt>
                <c:pt idx="47">
                  <c:v>28.868164419589988</c:v>
                </c:pt>
                <c:pt idx="48">
                  <c:v>28.094795249482431</c:v>
                </c:pt>
                <c:pt idx="49">
                  <c:v>26.99975592289309</c:v>
                </c:pt>
                <c:pt idx="50">
                  <c:v>26.396630744456832</c:v>
                </c:pt>
              </c:numCache>
            </c:numRef>
          </c:val>
        </c:ser>
        <c:gapWidth val="39"/>
        <c:axId val="108699008"/>
        <c:axId val="108733184"/>
      </c:barChart>
      <c:catAx>
        <c:axId val="108699008"/>
        <c:scaling>
          <c:orientation val="minMax"/>
        </c:scaling>
        <c:axPos val="b"/>
        <c:tickLblPos val="nextTo"/>
        <c:txPr>
          <a:bodyPr rot="-5400000" vert="horz"/>
          <a:lstStyle/>
          <a:p>
            <a:pPr>
              <a:defRPr sz="1200" baseline="0"/>
            </a:pPr>
            <a:endParaRPr lang="en-US"/>
          </a:p>
        </c:txPr>
        <c:crossAx val="108733184"/>
        <c:crosses val="autoZero"/>
        <c:auto val="1"/>
        <c:lblAlgn val="ctr"/>
        <c:lblOffset val="0"/>
        <c:tickLblSkip val="1"/>
      </c:catAx>
      <c:valAx>
        <c:axId val="108733184"/>
        <c:scaling>
          <c:orientation val="minMax"/>
        </c:scaling>
        <c:axPos val="l"/>
        <c:numFmt formatCode="0" sourceLinked="0"/>
        <c:tickLblPos val="nextTo"/>
        <c:txPr>
          <a:bodyPr/>
          <a:lstStyle/>
          <a:p>
            <a:pPr>
              <a:defRPr sz="1200" baseline="0"/>
            </a:pPr>
            <a:endParaRPr lang="en-US"/>
          </a:p>
        </c:txPr>
        <c:crossAx val="108699008"/>
        <c:crosses val="autoZero"/>
        <c:crossBetween val="between"/>
      </c:valAx>
    </c:plotArea>
    <c:plotVisOnly val="1"/>
    <c:dispBlanksAs val="gap"/>
  </c:chart>
  <c:spPr>
    <a:ln>
      <a:noFill/>
    </a:ln>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spPr>
            <a:solidFill>
              <a:schemeClr val="accent1"/>
            </a:solidFill>
          </c:spPr>
          <c:dPt>
            <c:idx val="20"/>
            <c:spPr>
              <a:solidFill>
                <a:srgbClr val="C00000"/>
              </a:solidFill>
            </c:spPr>
          </c:dPt>
          <c:dPt>
            <c:idx val="24"/>
            <c:spPr>
              <a:solidFill>
                <a:srgbClr val="FFC000"/>
              </a:solidFill>
            </c:spPr>
          </c:dPt>
          <c:dPt>
            <c:idx val="30"/>
            <c:spPr/>
          </c:dPt>
          <c:dLbls>
            <c:txPr>
              <a:bodyPr rot="-5400000" vert="horz"/>
              <a:lstStyle/>
              <a:p>
                <a:pPr>
                  <a:defRPr/>
                </a:pPr>
                <a:endParaRPr lang="en-US"/>
              </a:p>
            </c:txPr>
            <c:showVal val="1"/>
          </c:dLbls>
          <c:cat>
            <c:strRef>
              <c:f>'Young and Old'!$A$4:$A$54</c:f>
              <c:strCache>
                <c:ptCount val="51"/>
                <c:pt idx="0">
                  <c:v>North Dakota</c:v>
                </c:pt>
                <c:pt idx="1">
                  <c:v>Iowa</c:v>
                </c:pt>
                <c:pt idx="2">
                  <c:v>Pennsylvania</c:v>
                </c:pt>
                <c:pt idx="3">
                  <c:v>Minnesota</c:v>
                </c:pt>
                <c:pt idx="4">
                  <c:v>New York</c:v>
                </c:pt>
                <c:pt idx="5">
                  <c:v>Illinois</c:v>
                </c:pt>
                <c:pt idx="6">
                  <c:v>Missouri</c:v>
                </c:pt>
                <c:pt idx="7">
                  <c:v>Kentucky</c:v>
                </c:pt>
                <c:pt idx="8">
                  <c:v>Massachusetts</c:v>
                </c:pt>
                <c:pt idx="9">
                  <c:v>Montana</c:v>
                </c:pt>
                <c:pt idx="10">
                  <c:v>Ohio</c:v>
                </c:pt>
                <c:pt idx="11">
                  <c:v>Nebraska</c:v>
                </c:pt>
                <c:pt idx="12">
                  <c:v>Indiana</c:v>
                </c:pt>
                <c:pt idx="13">
                  <c:v>Louisiana</c:v>
                </c:pt>
                <c:pt idx="14">
                  <c:v>West Virginia</c:v>
                </c:pt>
                <c:pt idx="15">
                  <c:v>Wisconsin</c:v>
                </c:pt>
                <c:pt idx="16">
                  <c:v>Rhode Island</c:v>
                </c:pt>
                <c:pt idx="17">
                  <c:v>New Jersey</c:v>
                </c:pt>
                <c:pt idx="18">
                  <c:v>Tennessee</c:v>
                </c:pt>
                <c:pt idx="19">
                  <c:v>South Dakota</c:v>
                </c:pt>
                <c:pt idx="20">
                  <c:v>Arkansas</c:v>
                </c:pt>
                <c:pt idx="21">
                  <c:v>Maryland</c:v>
                </c:pt>
                <c:pt idx="22">
                  <c:v>New Hampshire</c:v>
                </c:pt>
                <c:pt idx="23">
                  <c:v>Kansas</c:v>
                </c:pt>
                <c:pt idx="24">
                  <c:v>United States</c:v>
                </c:pt>
                <c:pt idx="25">
                  <c:v>North Carolina</c:v>
                </c:pt>
                <c:pt idx="26">
                  <c:v>Mississippi</c:v>
                </c:pt>
                <c:pt idx="27">
                  <c:v>Virginia</c:v>
                </c:pt>
                <c:pt idx="28">
                  <c:v>Michigan</c:v>
                </c:pt>
                <c:pt idx="29">
                  <c:v>South Carolina</c:v>
                </c:pt>
                <c:pt idx="30">
                  <c:v>Alabama</c:v>
                </c:pt>
                <c:pt idx="31">
                  <c:v>Vermont</c:v>
                </c:pt>
                <c:pt idx="32">
                  <c:v>Georgia</c:v>
                </c:pt>
                <c:pt idx="33">
                  <c:v>Connecticut</c:v>
                </c:pt>
                <c:pt idx="34">
                  <c:v>Florida</c:v>
                </c:pt>
                <c:pt idx="35">
                  <c:v>Hawaii</c:v>
                </c:pt>
                <c:pt idx="36">
                  <c:v>Oklahoma</c:v>
                </c:pt>
                <c:pt idx="37">
                  <c:v>Delaware</c:v>
                </c:pt>
                <c:pt idx="38">
                  <c:v>Wyoming</c:v>
                </c:pt>
                <c:pt idx="39">
                  <c:v>Maine</c:v>
                </c:pt>
                <c:pt idx="40">
                  <c:v>California</c:v>
                </c:pt>
                <c:pt idx="41">
                  <c:v>Utah</c:v>
                </c:pt>
                <c:pt idx="42">
                  <c:v>Washington</c:v>
                </c:pt>
                <c:pt idx="43">
                  <c:v>Texas</c:v>
                </c:pt>
                <c:pt idx="44">
                  <c:v>Nevada</c:v>
                </c:pt>
                <c:pt idx="45">
                  <c:v>Oregon</c:v>
                </c:pt>
                <c:pt idx="46">
                  <c:v>Idaho</c:v>
                </c:pt>
                <c:pt idx="47">
                  <c:v>Arizona</c:v>
                </c:pt>
                <c:pt idx="48">
                  <c:v>Colorado</c:v>
                </c:pt>
                <c:pt idx="49">
                  <c:v>New Mexico</c:v>
                </c:pt>
                <c:pt idx="50">
                  <c:v>Alaska</c:v>
                </c:pt>
              </c:strCache>
            </c:strRef>
          </c:cat>
          <c:val>
            <c:numRef>
              <c:f>'Young and Old'!$D$4:$D$54</c:f>
              <c:numCache>
                <c:formatCode>0.00</c:formatCode>
                <c:ptCount val="51"/>
                <c:pt idx="0">
                  <c:v>11.771220017565</c:v>
                </c:pt>
                <c:pt idx="1">
                  <c:v>9.9302463666745719</c:v>
                </c:pt>
                <c:pt idx="2">
                  <c:v>9.1055794301155402</c:v>
                </c:pt>
                <c:pt idx="3">
                  <c:v>8.1817532130636668</c:v>
                </c:pt>
                <c:pt idx="4">
                  <c:v>8.1280353655772188</c:v>
                </c:pt>
                <c:pt idx="5">
                  <c:v>6.4983167294408704</c:v>
                </c:pt>
                <c:pt idx="6">
                  <c:v>6.2411136869674664</c:v>
                </c:pt>
                <c:pt idx="7">
                  <c:v>6.1837993937778934</c:v>
                </c:pt>
                <c:pt idx="8">
                  <c:v>6.0001701601265856</c:v>
                </c:pt>
                <c:pt idx="9">
                  <c:v>5.5630057054644624</c:v>
                </c:pt>
                <c:pt idx="10">
                  <c:v>5.2031374697911161</c:v>
                </c:pt>
                <c:pt idx="11">
                  <c:v>5.1302428110268474</c:v>
                </c:pt>
                <c:pt idx="12">
                  <c:v>5.0915369508980355</c:v>
                </c:pt>
                <c:pt idx="13">
                  <c:v>4.9325727851656307</c:v>
                </c:pt>
                <c:pt idx="14">
                  <c:v>4.9181666827950714</c:v>
                </c:pt>
                <c:pt idx="15">
                  <c:v>4.8940937081310381</c:v>
                </c:pt>
                <c:pt idx="16">
                  <c:v>3.8458320174083269</c:v>
                </c:pt>
                <c:pt idx="17">
                  <c:v>3.7087078256172692</c:v>
                </c:pt>
                <c:pt idx="18">
                  <c:v>3.6432163272350202</c:v>
                </c:pt>
                <c:pt idx="19">
                  <c:v>3.5122718476325212</c:v>
                </c:pt>
                <c:pt idx="20">
                  <c:v>3.28613664075624</c:v>
                </c:pt>
                <c:pt idx="21">
                  <c:v>3.1534543551520802</c:v>
                </c:pt>
                <c:pt idx="22">
                  <c:v>2.6290817897186258</c:v>
                </c:pt>
                <c:pt idx="23">
                  <c:v>2.2397974454424889</c:v>
                </c:pt>
                <c:pt idx="24">
                  <c:v>2.0487919243678911</c:v>
                </c:pt>
                <c:pt idx="25">
                  <c:v>2.0279239241388325</c:v>
                </c:pt>
                <c:pt idx="26">
                  <c:v>1.9435193503951238</c:v>
                </c:pt>
                <c:pt idx="27">
                  <c:v>1.8474690046797875</c:v>
                </c:pt>
                <c:pt idx="28">
                  <c:v>1.7736954315846134</c:v>
                </c:pt>
                <c:pt idx="29">
                  <c:v>1.5800072892223724</c:v>
                </c:pt>
                <c:pt idx="30">
                  <c:v>1.5615924946002622</c:v>
                </c:pt>
                <c:pt idx="31">
                  <c:v>1.277010070353086</c:v>
                </c:pt>
                <c:pt idx="32">
                  <c:v>0.51720813793125309</c:v>
                </c:pt>
                <c:pt idx="33">
                  <c:v>0.28223718553857674</c:v>
                </c:pt>
                <c:pt idx="34">
                  <c:v>-0.42986143397625842</c:v>
                </c:pt>
                <c:pt idx="35">
                  <c:v>-0.49244519624805638</c:v>
                </c:pt>
                <c:pt idx="36">
                  <c:v>-0.71666445916049382</c:v>
                </c:pt>
                <c:pt idx="37">
                  <c:v>-0.82842426578132156</c:v>
                </c:pt>
                <c:pt idx="38">
                  <c:v>-0.88957965992710797</c:v>
                </c:pt>
                <c:pt idx="39">
                  <c:v>-1.2072076304224826</c:v>
                </c:pt>
                <c:pt idx="40">
                  <c:v>-1.5911254489740898</c:v>
                </c:pt>
                <c:pt idx="41">
                  <c:v>-1.7736908533108697</c:v>
                </c:pt>
                <c:pt idx="42">
                  <c:v>-1.919442297054561</c:v>
                </c:pt>
                <c:pt idx="43">
                  <c:v>-2.0671228423982555</c:v>
                </c:pt>
                <c:pt idx="44">
                  <c:v>-2.3060717527196672</c:v>
                </c:pt>
                <c:pt idx="45">
                  <c:v>-3.0222686500486393</c:v>
                </c:pt>
                <c:pt idx="46">
                  <c:v>-3.09242107709008</c:v>
                </c:pt>
                <c:pt idx="47">
                  <c:v>-4.064868322083349</c:v>
                </c:pt>
                <c:pt idx="48">
                  <c:v>-4.1886381937189814</c:v>
                </c:pt>
                <c:pt idx="49">
                  <c:v>-7.2773945490113618</c:v>
                </c:pt>
                <c:pt idx="50">
                  <c:v>-8.7868565309150028</c:v>
                </c:pt>
              </c:numCache>
            </c:numRef>
          </c:val>
        </c:ser>
        <c:gapWidth val="39"/>
        <c:axId val="108758528"/>
        <c:axId val="108760064"/>
      </c:barChart>
      <c:catAx>
        <c:axId val="108758528"/>
        <c:scaling>
          <c:orientation val="minMax"/>
        </c:scaling>
        <c:axPos val="b"/>
        <c:tickLblPos val="low"/>
        <c:txPr>
          <a:bodyPr rot="-5400000" vert="horz"/>
          <a:lstStyle/>
          <a:p>
            <a:pPr>
              <a:defRPr sz="1200" baseline="0"/>
            </a:pPr>
            <a:endParaRPr lang="en-US"/>
          </a:p>
        </c:txPr>
        <c:crossAx val="108760064"/>
        <c:crosses val="autoZero"/>
        <c:auto val="1"/>
        <c:lblAlgn val="ctr"/>
        <c:lblOffset val="0"/>
        <c:tickLblSkip val="1"/>
      </c:catAx>
      <c:valAx>
        <c:axId val="108760064"/>
        <c:scaling>
          <c:orientation val="minMax"/>
        </c:scaling>
        <c:axPos val="l"/>
        <c:numFmt formatCode="0" sourceLinked="0"/>
        <c:tickLblPos val="nextTo"/>
        <c:txPr>
          <a:bodyPr/>
          <a:lstStyle/>
          <a:p>
            <a:pPr>
              <a:defRPr sz="1200" baseline="0"/>
            </a:pPr>
            <a:endParaRPr lang="en-US"/>
          </a:p>
        </c:txPr>
        <c:crossAx val="108758528"/>
        <c:crosses val="autoZero"/>
        <c:crossBetween val="between"/>
      </c:valAx>
    </c:plotArea>
    <c:plotVisOnly val="1"/>
    <c:dispBlanksAs val="gap"/>
  </c:chart>
  <c:spPr>
    <a:ln>
      <a:noFill/>
    </a:ln>
  </c:sp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spPr>
            <a:solidFill>
              <a:schemeClr val="accent1"/>
            </a:solidFill>
          </c:spPr>
          <c:dPt>
            <c:idx val="13"/>
            <c:spPr/>
          </c:dPt>
          <c:dPt>
            <c:idx val="24"/>
            <c:spPr>
              <a:solidFill>
                <a:srgbClr val="FFC000"/>
              </a:solidFill>
            </c:spPr>
          </c:dPt>
          <c:dPt>
            <c:idx val="28"/>
            <c:spPr>
              <a:solidFill>
                <a:srgbClr val="C00000"/>
              </a:solidFill>
            </c:spPr>
          </c:dPt>
          <c:dLbls>
            <c:txPr>
              <a:bodyPr rot="-5400000" vert="horz"/>
              <a:lstStyle/>
              <a:p>
                <a:pPr>
                  <a:defRPr/>
                </a:pPr>
                <a:endParaRPr lang="en-US"/>
              </a:p>
            </c:txPr>
            <c:showVal val="1"/>
          </c:dLbls>
          <c:cat>
            <c:strRef>
              <c:f>'College-Going'!$A$5:$A$55</c:f>
              <c:strCache>
                <c:ptCount val="51"/>
                <c:pt idx="0">
                  <c:v>Mississippi</c:v>
                </c:pt>
                <c:pt idx="1">
                  <c:v>Massachusetts</c:v>
                </c:pt>
                <c:pt idx="2">
                  <c:v>New York</c:v>
                </c:pt>
                <c:pt idx="3">
                  <c:v>South Dakota</c:v>
                </c:pt>
                <c:pt idx="4">
                  <c:v>New Jersey</c:v>
                </c:pt>
                <c:pt idx="5">
                  <c:v>South Carolina</c:v>
                </c:pt>
                <c:pt idx="6">
                  <c:v>Georgia</c:v>
                </c:pt>
                <c:pt idx="7">
                  <c:v>Minnesota</c:v>
                </c:pt>
                <c:pt idx="8">
                  <c:v>Virginia</c:v>
                </c:pt>
                <c:pt idx="9">
                  <c:v>Connecticut</c:v>
                </c:pt>
                <c:pt idx="10">
                  <c:v>New Mexico</c:v>
                </c:pt>
                <c:pt idx="11">
                  <c:v>North Dakota</c:v>
                </c:pt>
                <c:pt idx="12">
                  <c:v>Rhode Island</c:v>
                </c:pt>
                <c:pt idx="13">
                  <c:v>Alabama</c:v>
                </c:pt>
                <c:pt idx="14">
                  <c:v>Delaware</c:v>
                </c:pt>
                <c:pt idx="15">
                  <c:v>North Carolina</c:v>
                </c:pt>
                <c:pt idx="16">
                  <c:v>Indiana</c:v>
                </c:pt>
                <c:pt idx="17">
                  <c:v>Nebraska</c:v>
                </c:pt>
                <c:pt idx="18">
                  <c:v>California</c:v>
                </c:pt>
                <c:pt idx="19">
                  <c:v>Kansas</c:v>
                </c:pt>
                <c:pt idx="20">
                  <c:v>Louisiana</c:v>
                </c:pt>
                <c:pt idx="21">
                  <c:v>Iowa</c:v>
                </c:pt>
                <c:pt idx="22">
                  <c:v>New Hampshire</c:v>
                </c:pt>
                <c:pt idx="23">
                  <c:v>Pennsylvania</c:v>
                </c:pt>
                <c:pt idx="24">
                  <c:v>United States</c:v>
                </c:pt>
                <c:pt idx="25">
                  <c:v>Maryland</c:v>
                </c:pt>
                <c:pt idx="26">
                  <c:v>Ohio</c:v>
                </c:pt>
                <c:pt idx="27">
                  <c:v>Colorado</c:v>
                </c:pt>
                <c:pt idx="28">
                  <c:v>Arkansas</c:v>
                </c:pt>
                <c:pt idx="29">
                  <c:v>Hawaii</c:v>
                </c:pt>
                <c:pt idx="30">
                  <c:v>Tennessee</c:v>
                </c:pt>
                <c:pt idx="31">
                  <c:v>Maine</c:v>
                </c:pt>
                <c:pt idx="32">
                  <c:v>Kentucky</c:v>
                </c:pt>
                <c:pt idx="33">
                  <c:v>Missouri</c:v>
                </c:pt>
                <c:pt idx="34">
                  <c:v>Michigan</c:v>
                </c:pt>
                <c:pt idx="35">
                  <c:v>Wyoming</c:v>
                </c:pt>
                <c:pt idx="36">
                  <c:v>Wisconsin</c:v>
                </c:pt>
                <c:pt idx="37">
                  <c:v>West Virginia</c:v>
                </c:pt>
                <c:pt idx="38">
                  <c:v>Florida</c:v>
                </c:pt>
                <c:pt idx="39">
                  <c:v>Utah</c:v>
                </c:pt>
                <c:pt idx="40">
                  <c:v>Illinois</c:v>
                </c:pt>
                <c:pt idx="41">
                  <c:v>Texas</c:v>
                </c:pt>
                <c:pt idx="42">
                  <c:v>Oklahoma</c:v>
                </c:pt>
                <c:pt idx="43">
                  <c:v>Nevada</c:v>
                </c:pt>
                <c:pt idx="44">
                  <c:v>Montana</c:v>
                </c:pt>
                <c:pt idx="45">
                  <c:v>Arizona</c:v>
                </c:pt>
                <c:pt idx="46">
                  <c:v>Washington</c:v>
                </c:pt>
                <c:pt idx="47">
                  <c:v>Idaho</c:v>
                </c:pt>
                <c:pt idx="48">
                  <c:v>Vermont</c:v>
                </c:pt>
                <c:pt idx="49">
                  <c:v>Oregon</c:v>
                </c:pt>
                <c:pt idx="50">
                  <c:v>Alaska</c:v>
                </c:pt>
              </c:strCache>
            </c:strRef>
          </c:cat>
          <c:val>
            <c:numRef>
              <c:f>'College-Going'!$B$5:$B$55</c:f>
              <c:numCache>
                <c:formatCode>0.0</c:formatCode>
                <c:ptCount val="51"/>
                <c:pt idx="0">
                  <c:v>77.400000000000006</c:v>
                </c:pt>
                <c:pt idx="1">
                  <c:v>74.599999999999994</c:v>
                </c:pt>
                <c:pt idx="2">
                  <c:v>74.2</c:v>
                </c:pt>
                <c:pt idx="3">
                  <c:v>72.099999999999994</c:v>
                </c:pt>
                <c:pt idx="4">
                  <c:v>71.099999999999994</c:v>
                </c:pt>
                <c:pt idx="5">
                  <c:v>70.099999999999994</c:v>
                </c:pt>
                <c:pt idx="6">
                  <c:v>69.599999999999994</c:v>
                </c:pt>
                <c:pt idx="7">
                  <c:v>69.2</c:v>
                </c:pt>
                <c:pt idx="8">
                  <c:v>68.7</c:v>
                </c:pt>
                <c:pt idx="9">
                  <c:v>68</c:v>
                </c:pt>
                <c:pt idx="10">
                  <c:v>67.7</c:v>
                </c:pt>
                <c:pt idx="11">
                  <c:v>67.599999999999994</c:v>
                </c:pt>
                <c:pt idx="12">
                  <c:v>67.400000000000006</c:v>
                </c:pt>
                <c:pt idx="13">
                  <c:v>66.7</c:v>
                </c:pt>
                <c:pt idx="14">
                  <c:v>66.2</c:v>
                </c:pt>
                <c:pt idx="15">
                  <c:v>66</c:v>
                </c:pt>
                <c:pt idx="16">
                  <c:v>65.7</c:v>
                </c:pt>
                <c:pt idx="17">
                  <c:v>65.5</c:v>
                </c:pt>
                <c:pt idx="18">
                  <c:v>65.400000000000006</c:v>
                </c:pt>
                <c:pt idx="19">
                  <c:v>65.400000000000006</c:v>
                </c:pt>
                <c:pt idx="20">
                  <c:v>65.3</c:v>
                </c:pt>
                <c:pt idx="21">
                  <c:v>64.3</c:v>
                </c:pt>
                <c:pt idx="22">
                  <c:v>63.9</c:v>
                </c:pt>
                <c:pt idx="23">
                  <c:v>63.9</c:v>
                </c:pt>
                <c:pt idx="24">
                  <c:v>63.3</c:v>
                </c:pt>
                <c:pt idx="25">
                  <c:v>62.9</c:v>
                </c:pt>
                <c:pt idx="26">
                  <c:v>62.7</c:v>
                </c:pt>
                <c:pt idx="27">
                  <c:v>62.6</c:v>
                </c:pt>
                <c:pt idx="28">
                  <c:v>62.5</c:v>
                </c:pt>
                <c:pt idx="29">
                  <c:v>62.3</c:v>
                </c:pt>
                <c:pt idx="30">
                  <c:v>61.6</c:v>
                </c:pt>
                <c:pt idx="31">
                  <c:v>61.3</c:v>
                </c:pt>
                <c:pt idx="32">
                  <c:v>60.9</c:v>
                </c:pt>
                <c:pt idx="33">
                  <c:v>60</c:v>
                </c:pt>
                <c:pt idx="34">
                  <c:v>59.9</c:v>
                </c:pt>
                <c:pt idx="35">
                  <c:v>59.4</c:v>
                </c:pt>
                <c:pt idx="36">
                  <c:v>59.1</c:v>
                </c:pt>
                <c:pt idx="37">
                  <c:v>59</c:v>
                </c:pt>
                <c:pt idx="38">
                  <c:v>58.8</c:v>
                </c:pt>
                <c:pt idx="39">
                  <c:v>58.5</c:v>
                </c:pt>
                <c:pt idx="40">
                  <c:v>57.4</c:v>
                </c:pt>
                <c:pt idx="41">
                  <c:v>56.9</c:v>
                </c:pt>
                <c:pt idx="42">
                  <c:v>56</c:v>
                </c:pt>
                <c:pt idx="43">
                  <c:v>55.6</c:v>
                </c:pt>
                <c:pt idx="44">
                  <c:v>51.8</c:v>
                </c:pt>
                <c:pt idx="45">
                  <c:v>51.4</c:v>
                </c:pt>
                <c:pt idx="46">
                  <c:v>50.7</c:v>
                </c:pt>
                <c:pt idx="47">
                  <c:v>49.1</c:v>
                </c:pt>
                <c:pt idx="48">
                  <c:v>48.3</c:v>
                </c:pt>
                <c:pt idx="49">
                  <c:v>46.5</c:v>
                </c:pt>
                <c:pt idx="50">
                  <c:v>45.7</c:v>
                </c:pt>
              </c:numCache>
            </c:numRef>
          </c:val>
        </c:ser>
        <c:gapWidth val="39"/>
        <c:axId val="109116032"/>
        <c:axId val="61870464"/>
      </c:barChart>
      <c:catAx>
        <c:axId val="109116032"/>
        <c:scaling>
          <c:orientation val="minMax"/>
        </c:scaling>
        <c:axPos val="b"/>
        <c:tickLblPos val="nextTo"/>
        <c:txPr>
          <a:bodyPr rot="-5400000" vert="horz"/>
          <a:lstStyle/>
          <a:p>
            <a:pPr>
              <a:defRPr sz="1200" baseline="0"/>
            </a:pPr>
            <a:endParaRPr lang="en-US"/>
          </a:p>
        </c:txPr>
        <c:crossAx val="61870464"/>
        <c:crosses val="autoZero"/>
        <c:auto val="1"/>
        <c:lblAlgn val="ctr"/>
        <c:lblOffset val="0"/>
        <c:tickLblSkip val="1"/>
      </c:catAx>
      <c:valAx>
        <c:axId val="61870464"/>
        <c:scaling>
          <c:orientation val="minMax"/>
        </c:scaling>
        <c:axPos val="l"/>
        <c:numFmt formatCode="0" sourceLinked="0"/>
        <c:tickLblPos val="nextTo"/>
        <c:txPr>
          <a:bodyPr/>
          <a:lstStyle/>
          <a:p>
            <a:pPr>
              <a:defRPr sz="1200" baseline="0"/>
            </a:pPr>
            <a:endParaRPr lang="en-US"/>
          </a:p>
        </c:txPr>
        <c:crossAx val="109116032"/>
        <c:crosses val="autoZero"/>
        <c:crossBetween val="between"/>
      </c:valAx>
    </c:plotArea>
    <c:plotVisOnly val="1"/>
    <c:dispBlanksAs val="gap"/>
  </c:chart>
  <c:spPr>
    <a:ln>
      <a:noFill/>
    </a:ln>
  </c:sp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spPr>
            <a:solidFill>
              <a:schemeClr val="accent1"/>
            </a:solidFill>
          </c:spPr>
          <c:dPt>
            <c:idx val="27"/>
            <c:spPr>
              <a:solidFill>
                <a:srgbClr val="FFC000"/>
              </a:solidFill>
            </c:spPr>
          </c:dPt>
          <c:dPt>
            <c:idx val="46"/>
            <c:spPr/>
          </c:dPt>
          <c:dPt>
            <c:idx val="49"/>
            <c:spPr>
              <a:solidFill>
                <a:srgbClr val="C00000"/>
              </a:solidFill>
            </c:spPr>
          </c:dPt>
          <c:dLbls>
            <c:txPr>
              <a:bodyPr rot="-5400000" vert="horz"/>
              <a:lstStyle/>
              <a:p>
                <a:pPr>
                  <a:defRPr/>
                </a:pPr>
                <a:endParaRPr lang="en-US"/>
              </a:p>
            </c:txPr>
            <c:showVal val="1"/>
          </c:dLbls>
          <c:cat>
            <c:strRef>
              <c:f>'No Living Wage'!$E$5:$E$55</c:f>
              <c:strCache>
                <c:ptCount val="51"/>
                <c:pt idx="0">
                  <c:v>New Hampshire</c:v>
                </c:pt>
                <c:pt idx="1">
                  <c:v>Connecticut</c:v>
                </c:pt>
                <c:pt idx="2">
                  <c:v>Maryland</c:v>
                </c:pt>
                <c:pt idx="3">
                  <c:v>Massachusetts</c:v>
                </c:pt>
                <c:pt idx="4">
                  <c:v>New Jersey</c:v>
                </c:pt>
                <c:pt idx="5">
                  <c:v>North Dakota</c:v>
                </c:pt>
                <c:pt idx="6">
                  <c:v>Hawaii</c:v>
                </c:pt>
                <c:pt idx="7">
                  <c:v>Minnesota</c:v>
                </c:pt>
                <c:pt idx="8">
                  <c:v>Virginia</c:v>
                </c:pt>
                <c:pt idx="9">
                  <c:v>Vermont</c:v>
                </c:pt>
                <c:pt idx="10">
                  <c:v>Alaska</c:v>
                </c:pt>
                <c:pt idx="11">
                  <c:v>Iowa</c:v>
                </c:pt>
                <c:pt idx="12">
                  <c:v>Wyoming</c:v>
                </c:pt>
                <c:pt idx="13">
                  <c:v>Rhode Island</c:v>
                </c:pt>
                <c:pt idx="14">
                  <c:v>Wisconsin</c:v>
                </c:pt>
                <c:pt idx="15">
                  <c:v>Colorado</c:v>
                </c:pt>
                <c:pt idx="16">
                  <c:v>Washington</c:v>
                </c:pt>
                <c:pt idx="17">
                  <c:v>Delaware</c:v>
                </c:pt>
                <c:pt idx="18">
                  <c:v>Pennsylvania</c:v>
                </c:pt>
                <c:pt idx="19">
                  <c:v>Utah</c:v>
                </c:pt>
                <c:pt idx="20">
                  <c:v>Nebraska</c:v>
                </c:pt>
                <c:pt idx="21">
                  <c:v>New York</c:v>
                </c:pt>
                <c:pt idx="22">
                  <c:v>Kansas</c:v>
                </c:pt>
                <c:pt idx="23">
                  <c:v>Illinois</c:v>
                </c:pt>
                <c:pt idx="24">
                  <c:v>South Dakota</c:v>
                </c:pt>
                <c:pt idx="25">
                  <c:v>Maine</c:v>
                </c:pt>
                <c:pt idx="26">
                  <c:v>Oregon</c:v>
                </c:pt>
                <c:pt idx="27">
                  <c:v>United States</c:v>
                </c:pt>
                <c:pt idx="28">
                  <c:v>Ohio</c:v>
                </c:pt>
                <c:pt idx="29">
                  <c:v>Indiana</c:v>
                </c:pt>
                <c:pt idx="30">
                  <c:v>Nevada</c:v>
                </c:pt>
                <c:pt idx="31">
                  <c:v>Missouri</c:v>
                </c:pt>
                <c:pt idx="32">
                  <c:v>California</c:v>
                </c:pt>
                <c:pt idx="33">
                  <c:v>Montana</c:v>
                </c:pt>
                <c:pt idx="34">
                  <c:v>Michigan</c:v>
                </c:pt>
                <c:pt idx="35">
                  <c:v>Florida</c:v>
                </c:pt>
                <c:pt idx="36">
                  <c:v>Georgia</c:v>
                </c:pt>
                <c:pt idx="37">
                  <c:v>North Carolina</c:v>
                </c:pt>
                <c:pt idx="38">
                  <c:v>Idaho</c:v>
                </c:pt>
                <c:pt idx="39">
                  <c:v>Arizona</c:v>
                </c:pt>
                <c:pt idx="40">
                  <c:v>South Carolina</c:v>
                </c:pt>
                <c:pt idx="41">
                  <c:v>Louisiana</c:v>
                </c:pt>
                <c:pt idx="42">
                  <c:v>Oklahoma</c:v>
                </c:pt>
                <c:pt idx="43">
                  <c:v>Texas</c:v>
                </c:pt>
                <c:pt idx="44">
                  <c:v>Tennessee</c:v>
                </c:pt>
                <c:pt idx="45">
                  <c:v>New Mexico</c:v>
                </c:pt>
                <c:pt idx="46">
                  <c:v>Alabama</c:v>
                </c:pt>
                <c:pt idx="47">
                  <c:v>West Virginia</c:v>
                </c:pt>
                <c:pt idx="48">
                  <c:v>Kentucky</c:v>
                </c:pt>
                <c:pt idx="49">
                  <c:v>Arkansas</c:v>
                </c:pt>
                <c:pt idx="50">
                  <c:v>Mississippi</c:v>
                </c:pt>
              </c:strCache>
            </c:strRef>
          </c:cat>
          <c:val>
            <c:numRef>
              <c:f>'No Living Wage'!$F$5:$F$55</c:f>
              <c:numCache>
                <c:formatCode>0.0</c:formatCode>
                <c:ptCount val="51"/>
                <c:pt idx="0">
                  <c:v>14.113750995487125</c:v>
                </c:pt>
                <c:pt idx="1">
                  <c:v>14.816899946814722</c:v>
                </c:pt>
                <c:pt idx="2">
                  <c:v>15.422783826088162</c:v>
                </c:pt>
                <c:pt idx="3">
                  <c:v>15.492774172006104</c:v>
                </c:pt>
                <c:pt idx="4">
                  <c:v>15.660460697311224</c:v>
                </c:pt>
                <c:pt idx="5">
                  <c:v>15.663321385216268</c:v>
                </c:pt>
                <c:pt idx="6">
                  <c:v>16.235005205582169</c:v>
                </c:pt>
                <c:pt idx="7">
                  <c:v>16.826323856218373</c:v>
                </c:pt>
                <c:pt idx="8">
                  <c:v>17.739110276835689</c:v>
                </c:pt>
                <c:pt idx="9">
                  <c:v>18.031036609039212</c:v>
                </c:pt>
                <c:pt idx="10">
                  <c:v>18.53082512013523</c:v>
                </c:pt>
                <c:pt idx="11">
                  <c:v>18.61458986285573</c:v>
                </c:pt>
                <c:pt idx="12">
                  <c:v>18.698392147018801</c:v>
                </c:pt>
                <c:pt idx="13">
                  <c:v>19.354418032060007</c:v>
                </c:pt>
                <c:pt idx="14">
                  <c:v>19.414429173589145</c:v>
                </c:pt>
                <c:pt idx="15">
                  <c:v>19.454636263082289</c:v>
                </c:pt>
                <c:pt idx="16">
                  <c:v>19.578840928563789</c:v>
                </c:pt>
                <c:pt idx="17">
                  <c:v>20.097655224554615</c:v>
                </c:pt>
                <c:pt idx="18">
                  <c:v>20.193654664596735</c:v>
                </c:pt>
                <c:pt idx="19">
                  <c:v>20.332872648578114</c:v>
                </c:pt>
                <c:pt idx="20">
                  <c:v>20.415142167061127</c:v>
                </c:pt>
                <c:pt idx="21">
                  <c:v>20.749216354320502</c:v>
                </c:pt>
                <c:pt idx="22">
                  <c:v>21.724678215284591</c:v>
                </c:pt>
                <c:pt idx="23">
                  <c:v>21.778181208437729</c:v>
                </c:pt>
                <c:pt idx="24">
                  <c:v>23.130578871971469</c:v>
                </c:pt>
                <c:pt idx="25">
                  <c:v>23.300657983080438</c:v>
                </c:pt>
                <c:pt idx="26">
                  <c:v>23.542060845476229</c:v>
                </c:pt>
                <c:pt idx="27">
                  <c:v>23.707897291317597</c:v>
                </c:pt>
                <c:pt idx="28">
                  <c:v>24.226515311203599</c:v>
                </c:pt>
                <c:pt idx="29">
                  <c:v>24.351669229761239</c:v>
                </c:pt>
                <c:pt idx="30">
                  <c:v>24.390826774391066</c:v>
                </c:pt>
                <c:pt idx="31">
                  <c:v>24.509182425119555</c:v>
                </c:pt>
                <c:pt idx="32">
                  <c:v>24.90047547228659</c:v>
                </c:pt>
                <c:pt idx="33">
                  <c:v>25.105541831080814</c:v>
                </c:pt>
                <c:pt idx="34">
                  <c:v>25.881533527599426</c:v>
                </c:pt>
                <c:pt idx="35">
                  <c:v>26.318096377600764</c:v>
                </c:pt>
                <c:pt idx="36">
                  <c:v>26.656411310386208</c:v>
                </c:pt>
                <c:pt idx="37">
                  <c:v>26.705144602060724</c:v>
                </c:pt>
                <c:pt idx="38">
                  <c:v>26.85828432727083</c:v>
                </c:pt>
                <c:pt idx="39">
                  <c:v>27.336486328621593</c:v>
                </c:pt>
                <c:pt idx="40">
                  <c:v>28.370822365797228</c:v>
                </c:pt>
                <c:pt idx="41">
                  <c:v>28.406379414423689</c:v>
                </c:pt>
                <c:pt idx="42">
                  <c:v>28.460212843148916</c:v>
                </c:pt>
                <c:pt idx="43">
                  <c:v>28.877908981069371</c:v>
                </c:pt>
                <c:pt idx="44">
                  <c:v>29.551142333495417</c:v>
                </c:pt>
                <c:pt idx="45">
                  <c:v>29.84393814189589</c:v>
                </c:pt>
                <c:pt idx="46">
                  <c:v>29.891923337537627</c:v>
                </c:pt>
                <c:pt idx="47">
                  <c:v>30.400780865276229</c:v>
                </c:pt>
                <c:pt idx="48">
                  <c:v>30.593175471475259</c:v>
                </c:pt>
                <c:pt idx="49">
                  <c:v>31.716198071029169</c:v>
                </c:pt>
                <c:pt idx="50">
                  <c:v>33.786874188704196</c:v>
                </c:pt>
              </c:numCache>
            </c:numRef>
          </c:val>
        </c:ser>
        <c:gapWidth val="39"/>
        <c:axId val="62429056"/>
        <c:axId val="62430592"/>
      </c:barChart>
      <c:catAx>
        <c:axId val="62429056"/>
        <c:scaling>
          <c:orientation val="minMax"/>
        </c:scaling>
        <c:axPos val="b"/>
        <c:tickLblPos val="nextTo"/>
        <c:txPr>
          <a:bodyPr rot="-5400000" vert="horz"/>
          <a:lstStyle/>
          <a:p>
            <a:pPr>
              <a:defRPr sz="1200" baseline="0"/>
            </a:pPr>
            <a:endParaRPr lang="en-US"/>
          </a:p>
        </c:txPr>
        <c:crossAx val="62430592"/>
        <c:crosses val="autoZero"/>
        <c:auto val="1"/>
        <c:lblAlgn val="ctr"/>
        <c:lblOffset val="0"/>
        <c:tickLblSkip val="1"/>
      </c:catAx>
      <c:valAx>
        <c:axId val="62430592"/>
        <c:scaling>
          <c:orientation val="minMax"/>
        </c:scaling>
        <c:axPos val="l"/>
        <c:numFmt formatCode="0" sourceLinked="0"/>
        <c:tickLblPos val="nextTo"/>
        <c:txPr>
          <a:bodyPr/>
          <a:lstStyle/>
          <a:p>
            <a:pPr>
              <a:defRPr sz="1200" baseline="0"/>
            </a:pPr>
            <a:endParaRPr lang="en-US"/>
          </a:p>
        </c:txPr>
        <c:crossAx val="62429056"/>
        <c:crosses val="autoZero"/>
        <c:crossBetween val="between"/>
      </c:valAx>
    </c:plotArea>
    <c:plotVisOnly val="1"/>
    <c:dispBlanksAs val="gap"/>
  </c:chart>
  <c:spPr>
    <a:ln>
      <a:noFill/>
    </a:ln>
  </c:sp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tx>
            <c:strRef>
              <c:f>Sheet3!$B$165</c:f>
              <c:strCache>
                <c:ptCount val="1"/>
                <c:pt idx="0">
                  <c:v>Arkansas</c:v>
                </c:pt>
              </c:strCache>
            </c:strRef>
          </c:tx>
          <c:dLbls>
            <c:txPr>
              <a:bodyPr/>
              <a:lstStyle/>
              <a:p>
                <a:pPr>
                  <a:defRPr sz="1400"/>
                </a:pPr>
                <a:endParaRPr lang="en-US"/>
              </a:p>
            </c:txPr>
            <c:showVal val="1"/>
          </c:dLbls>
          <c:cat>
            <c:strRef>
              <c:f>Sheet3!$C$164:$F$164</c:f>
              <c:strCache>
                <c:ptCount val="4"/>
                <c:pt idx="0">
                  <c:v>Graduate from High School within Four Years</c:v>
                </c:pt>
                <c:pt idx="1">
                  <c:v>Go Directly to College</c:v>
                </c:pt>
                <c:pt idx="2">
                  <c:v>Still Enrolled in Second Year</c:v>
                </c:pt>
                <c:pt idx="3">
                  <c:v>Graduate within 150% of Program Time</c:v>
                </c:pt>
              </c:strCache>
            </c:strRef>
          </c:cat>
          <c:val>
            <c:numRef>
              <c:f>Sheet3!$C$165:$F$165</c:f>
              <c:numCache>
                <c:formatCode>0.0</c:formatCode>
                <c:ptCount val="4"/>
                <c:pt idx="0">
                  <c:v>74.882419653319886</c:v>
                </c:pt>
                <c:pt idx="1">
                  <c:v>46.813949570670978</c:v>
                </c:pt>
                <c:pt idx="2">
                  <c:v>29.30128424500446</c:v>
                </c:pt>
                <c:pt idx="3">
                  <c:v>16.671448940135019</c:v>
                </c:pt>
              </c:numCache>
            </c:numRef>
          </c:val>
        </c:ser>
        <c:ser>
          <c:idx val="1"/>
          <c:order val="1"/>
          <c:tx>
            <c:strRef>
              <c:f>Sheet3!$B$166</c:f>
              <c:strCache>
                <c:ptCount val="1"/>
                <c:pt idx="0">
                  <c:v>United States</c:v>
                </c:pt>
              </c:strCache>
            </c:strRef>
          </c:tx>
          <c:dLbls>
            <c:txPr>
              <a:bodyPr/>
              <a:lstStyle/>
              <a:p>
                <a:pPr>
                  <a:defRPr sz="1400"/>
                </a:pPr>
                <a:endParaRPr lang="en-US"/>
              </a:p>
            </c:txPr>
            <c:showVal val="1"/>
          </c:dLbls>
          <c:cat>
            <c:strRef>
              <c:f>Sheet3!$C$164:$F$164</c:f>
              <c:strCache>
                <c:ptCount val="4"/>
                <c:pt idx="0">
                  <c:v>Graduate from High School within Four Years</c:v>
                </c:pt>
                <c:pt idx="1">
                  <c:v>Go Directly to College</c:v>
                </c:pt>
                <c:pt idx="2">
                  <c:v>Still Enrolled in Second Year</c:v>
                </c:pt>
                <c:pt idx="3">
                  <c:v>Graduate within 150% of Program Time</c:v>
                </c:pt>
              </c:strCache>
            </c:strRef>
          </c:cat>
          <c:val>
            <c:numRef>
              <c:f>Sheet3!$C$166:$F$166</c:f>
              <c:numCache>
                <c:formatCode>0.0</c:formatCode>
                <c:ptCount val="4"/>
                <c:pt idx="0">
                  <c:v>69.49333222899233</c:v>
                </c:pt>
                <c:pt idx="1">
                  <c:v>43.992269360049953</c:v>
                </c:pt>
                <c:pt idx="2">
                  <c:v>29.83287463808087</c:v>
                </c:pt>
                <c:pt idx="3">
                  <c:v>20.53349195443343</c:v>
                </c:pt>
              </c:numCache>
            </c:numRef>
          </c:val>
        </c:ser>
        <c:axId val="147707008"/>
        <c:axId val="148286080"/>
      </c:barChart>
      <c:catAx>
        <c:axId val="147707008"/>
        <c:scaling>
          <c:orientation val="minMax"/>
        </c:scaling>
        <c:axPos val="b"/>
        <c:tickLblPos val="nextTo"/>
        <c:txPr>
          <a:bodyPr/>
          <a:lstStyle/>
          <a:p>
            <a:pPr>
              <a:defRPr sz="1400"/>
            </a:pPr>
            <a:endParaRPr lang="en-US"/>
          </a:p>
        </c:txPr>
        <c:crossAx val="148286080"/>
        <c:crosses val="autoZero"/>
        <c:auto val="1"/>
        <c:lblAlgn val="ctr"/>
        <c:lblOffset val="100"/>
      </c:catAx>
      <c:valAx>
        <c:axId val="148286080"/>
        <c:scaling>
          <c:orientation val="minMax"/>
        </c:scaling>
        <c:axPos val="l"/>
        <c:majorGridlines>
          <c:spPr>
            <a:ln>
              <a:solidFill>
                <a:srgbClr val="4F81BD">
                  <a:alpha val="40000"/>
                </a:srgbClr>
              </a:solidFill>
            </a:ln>
          </c:spPr>
        </c:majorGridlines>
        <c:numFmt formatCode="0.0" sourceLinked="1"/>
        <c:tickLblPos val="nextTo"/>
        <c:txPr>
          <a:bodyPr/>
          <a:lstStyle/>
          <a:p>
            <a:pPr>
              <a:defRPr sz="1400"/>
            </a:pPr>
            <a:endParaRPr lang="en-US"/>
          </a:p>
        </c:txPr>
        <c:crossAx val="147707008"/>
        <c:crosses val="autoZero"/>
        <c:crossBetween val="between"/>
      </c:valAx>
    </c:plotArea>
    <c:legend>
      <c:legendPos val="t"/>
      <c:layout/>
      <c:txPr>
        <a:bodyPr/>
        <a:lstStyle/>
        <a:p>
          <a:pPr>
            <a:defRPr sz="1400"/>
          </a:pPr>
          <a:endParaRPr lang="en-US"/>
        </a:p>
      </c:txPr>
    </c:legend>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tx>
            <c:strRef>
              <c:f>'Credentials by Level'!$I$10</c:f>
              <c:strCache>
                <c:ptCount val="1"/>
                <c:pt idx="0">
                  <c:v>Arkansas</c:v>
                </c:pt>
              </c:strCache>
            </c:strRef>
          </c:tx>
          <c:dLbls>
            <c:txPr>
              <a:bodyPr/>
              <a:lstStyle/>
              <a:p>
                <a:pPr>
                  <a:defRPr sz="1300" baseline="0"/>
                </a:pPr>
                <a:endParaRPr lang="en-US"/>
              </a:p>
            </c:txPr>
            <c:showVal val="1"/>
          </c:dLbls>
          <c:cat>
            <c:strRef>
              <c:f>'Credentials by Level'!$J$9:$M$9</c:f>
              <c:strCache>
                <c:ptCount val="4"/>
                <c:pt idx="0">
                  <c:v>Certificates, Less than One Year</c:v>
                </c:pt>
                <c:pt idx="1">
                  <c:v>Certificates, One Year or More</c:v>
                </c:pt>
                <c:pt idx="2">
                  <c:v>Associates Degrees</c:v>
                </c:pt>
                <c:pt idx="3">
                  <c:v>Bachelor's Degrees</c:v>
                </c:pt>
              </c:strCache>
            </c:strRef>
          </c:cat>
          <c:val>
            <c:numRef>
              <c:f>'Credentials by Level'!$J$10:$M$10</c:f>
              <c:numCache>
                <c:formatCode>0.0</c:formatCode>
                <c:ptCount val="4"/>
                <c:pt idx="0">
                  <c:v>16.100000000000001</c:v>
                </c:pt>
                <c:pt idx="1">
                  <c:v>14.1</c:v>
                </c:pt>
                <c:pt idx="2">
                  <c:v>24.4</c:v>
                </c:pt>
                <c:pt idx="3">
                  <c:v>45.3</c:v>
                </c:pt>
              </c:numCache>
            </c:numRef>
          </c:val>
        </c:ser>
        <c:ser>
          <c:idx val="1"/>
          <c:order val="1"/>
          <c:tx>
            <c:strRef>
              <c:f>'Credentials by Level'!$I$61</c:f>
              <c:strCache>
                <c:ptCount val="1"/>
                <c:pt idx="0">
                  <c:v>United States</c:v>
                </c:pt>
              </c:strCache>
            </c:strRef>
          </c:tx>
          <c:dLbls>
            <c:txPr>
              <a:bodyPr/>
              <a:lstStyle/>
              <a:p>
                <a:pPr>
                  <a:defRPr sz="1300" baseline="0"/>
                </a:pPr>
                <a:endParaRPr lang="en-US"/>
              </a:p>
            </c:txPr>
            <c:showVal val="1"/>
          </c:dLbls>
          <c:cat>
            <c:strRef>
              <c:f>'Credentials by Level'!$J$9:$M$9</c:f>
              <c:strCache>
                <c:ptCount val="4"/>
                <c:pt idx="0">
                  <c:v>Certificates, Less than One Year</c:v>
                </c:pt>
                <c:pt idx="1">
                  <c:v>Certificates, One Year or More</c:v>
                </c:pt>
                <c:pt idx="2">
                  <c:v>Associates Degrees</c:v>
                </c:pt>
                <c:pt idx="3">
                  <c:v>Bachelor's Degrees</c:v>
                </c:pt>
              </c:strCache>
            </c:strRef>
          </c:cat>
          <c:val>
            <c:numRef>
              <c:f>'Credentials by Level'!$J$61:$M$61</c:f>
              <c:numCache>
                <c:formatCode>0.0</c:formatCode>
                <c:ptCount val="4"/>
                <c:pt idx="0">
                  <c:v>9.8699845589581567</c:v>
                </c:pt>
                <c:pt idx="1">
                  <c:v>7.4862585798462407</c:v>
                </c:pt>
                <c:pt idx="2">
                  <c:v>27.239790073793795</c:v>
                </c:pt>
                <c:pt idx="3">
                  <c:v>55.403966787401792</c:v>
                </c:pt>
              </c:numCache>
            </c:numRef>
          </c:val>
        </c:ser>
        <c:gapWidth val="85"/>
        <c:axId val="90329856"/>
        <c:axId val="90331392"/>
      </c:barChart>
      <c:catAx>
        <c:axId val="90329856"/>
        <c:scaling>
          <c:orientation val="minMax"/>
        </c:scaling>
        <c:axPos val="b"/>
        <c:tickLblPos val="nextTo"/>
        <c:txPr>
          <a:bodyPr/>
          <a:lstStyle/>
          <a:p>
            <a:pPr>
              <a:defRPr sz="1400" baseline="0"/>
            </a:pPr>
            <a:endParaRPr lang="en-US"/>
          </a:p>
        </c:txPr>
        <c:crossAx val="90331392"/>
        <c:crosses val="autoZero"/>
        <c:auto val="1"/>
        <c:lblAlgn val="ctr"/>
        <c:lblOffset val="100"/>
      </c:catAx>
      <c:valAx>
        <c:axId val="90331392"/>
        <c:scaling>
          <c:orientation val="minMax"/>
        </c:scaling>
        <c:axPos val="l"/>
        <c:majorGridlines>
          <c:spPr>
            <a:ln>
              <a:solidFill>
                <a:srgbClr val="4F81BD"/>
              </a:solidFill>
            </a:ln>
          </c:spPr>
        </c:majorGridlines>
        <c:numFmt formatCode="0" sourceLinked="0"/>
        <c:tickLblPos val="nextTo"/>
        <c:txPr>
          <a:bodyPr/>
          <a:lstStyle/>
          <a:p>
            <a:pPr>
              <a:defRPr sz="1300" baseline="0"/>
            </a:pPr>
            <a:endParaRPr lang="en-US"/>
          </a:p>
        </c:txPr>
        <c:crossAx val="90329856"/>
        <c:crosses val="autoZero"/>
        <c:crossBetween val="between"/>
      </c:valAx>
    </c:plotArea>
    <c:legend>
      <c:legendPos val="t"/>
      <c:layout>
        <c:manualLayout>
          <c:xMode val="edge"/>
          <c:yMode val="edge"/>
          <c:x val="0.28576099058549531"/>
          <c:y val="1.5414258188824659E-2"/>
          <c:w val="0.45258557562085255"/>
          <c:h val="6.5085794911474384E-2"/>
        </c:manualLayout>
      </c:layout>
      <c:txPr>
        <a:bodyPr/>
        <a:lstStyle/>
        <a:p>
          <a:pPr>
            <a:defRPr sz="1600" baseline="0"/>
          </a:pPr>
          <a:endParaRPr lang="en-US"/>
        </a:p>
      </c:txPr>
    </c:legend>
    <c:plotVisOnly val="1"/>
    <c:dispBlanksAs val="gap"/>
  </c:chart>
  <c:spPr>
    <a:ln>
      <a:noFill/>
    </a:ln>
  </c:sp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tx>
            <c:strRef>
              <c:f>'Credentials by Type'!$T$7</c:f>
              <c:strCache>
                <c:ptCount val="1"/>
                <c:pt idx="0">
                  <c:v>Arkansas</c:v>
                </c:pt>
              </c:strCache>
            </c:strRef>
          </c:tx>
          <c:dLbls>
            <c:txPr>
              <a:bodyPr/>
              <a:lstStyle/>
              <a:p>
                <a:pPr>
                  <a:defRPr sz="1300" baseline="0"/>
                </a:pPr>
                <a:endParaRPr lang="en-US"/>
              </a:p>
            </c:txPr>
            <c:showVal val="1"/>
          </c:dLbls>
          <c:cat>
            <c:strRef>
              <c:f>'Credentials by Type'!$U$6:$W$6</c:f>
              <c:strCache>
                <c:ptCount val="3"/>
                <c:pt idx="0">
                  <c:v>Science, Technology, Engineering, &amp; Mathematics</c:v>
                </c:pt>
                <c:pt idx="1">
                  <c:v>Health Professions &amp; Related Clinical Sciences</c:v>
                </c:pt>
                <c:pt idx="2">
                  <c:v>Other Types of Credentials</c:v>
                </c:pt>
              </c:strCache>
            </c:strRef>
          </c:cat>
          <c:val>
            <c:numRef>
              <c:f>'Credentials by Type'!$U$7:$W$7</c:f>
              <c:numCache>
                <c:formatCode>#,##0.0</c:formatCode>
                <c:ptCount val="3"/>
                <c:pt idx="0">
                  <c:v>9.7000000000000011</c:v>
                </c:pt>
                <c:pt idx="1">
                  <c:v>23.5</c:v>
                </c:pt>
                <c:pt idx="2">
                  <c:v>66.8</c:v>
                </c:pt>
              </c:numCache>
            </c:numRef>
          </c:val>
        </c:ser>
        <c:ser>
          <c:idx val="1"/>
          <c:order val="1"/>
          <c:tx>
            <c:strRef>
              <c:f>'Credentials by Type'!$T$58</c:f>
              <c:strCache>
                <c:ptCount val="1"/>
                <c:pt idx="0">
                  <c:v>United States</c:v>
                </c:pt>
              </c:strCache>
            </c:strRef>
          </c:tx>
          <c:dLbls>
            <c:txPr>
              <a:bodyPr/>
              <a:lstStyle/>
              <a:p>
                <a:pPr>
                  <a:defRPr sz="1300" baseline="0"/>
                </a:pPr>
                <a:endParaRPr lang="en-US"/>
              </a:p>
            </c:txPr>
            <c:showVal val="1"/>
          </c:dLbls>
          <c:cat>
            <c:strRef>
              <c:f>'Credentials by Type'!$U$6:$W$6</c:f>
              <c:strCache>
                <c:ptCount val="3"/>
                <c:pt idx="0">
                  <c:v>Science, Technology, Engineering, &amp; Mathematics</c:v>
                </c:pt>
                <c:pt idx="1">
                  <c:v>Health Professions &amp; Related Clinical Sciences</c:v>
                </c:pt>
                <c:pt idx="2">
                  <c:v>Other Types of Credentials</c:v>
                </c:pt>
              </c:strCache>
            </c:strRef>
          </c:cat>
          <c:val>
            <c:numRef>
              <c:f>'Credentials by Type'!$U$58:$W$58</c:f>
              <c:numCache>
                <c:formatCode>#,##0.0</c:formatCode>
                <c:ptCount val="3"/>
                <c:pt idx="0">
                  <c:v>12.315675373458372</c:v>
                </c:pt>
                <c:pt idx="1">
                  <c:v>17.57137286881273</c:v>
                </c:pt>
                <c:pt idx="2">
                  <c:v>70.112951757728567</c:v>
                </c:pt>
              </c:numCache>
            </c:numRef>
          </c:val>
        </c:ser>
        <c:gapWidth val="90"/>
        <c:axId val="86901120"/>
        <c:axId val="86902656"/>
      </c:barChart>
      <c:catAx>
        <c:axId val="86901120"/>
        <c:scaling>
          <c:orientation val="minMax"/>
        </c:scaling>
        <c:axPos val="b"/>
        <c:tickLblPos val="nextTo"/>
        <c:txPr>
          <a:bodyPr/>
          <a:lstStyle/>
          <a:p>
            <a:pPr>
              <a:defRPr sz="1300" baseline="0"/>
            </a:pPr>
            <a:endParaRPr lang="en-US"/>
          </a:p>
        </c:txPr>
        <c:crossAx val="86902656"/>
        <c:crosses val="autoZero"/>
        <c:auto val="1"/>
        <c:lblAlgn val="ctr"/>
        <c:lblOffset val="100"/>
      </c:catAx>
      <c:valAx>
        <c:axId val="86902656"/>
        <c:scaling>
          <c:orientation val="minMax"/>
        </c:scaling>
        <c:axPos val="l"/>
        <c:majorGridlines>
          <c:spPr>
            <a:ln>
              <a:solidFill>
                <a:srgbClr val="4F81BD"/>
              </a:solidFill>
            </a:ln>
          </c:spPr>
        </c:majorGridlines>
        <c:numFmt formatCode="#,##0" sourceLinked="0"/>
        <c:tickLblPos val="nextTo"/>
        <c:txPr>
          <a:bodyPr/>
          <a:lstStyle/>
          <a:p>
            <a:pPr>
              <a:defRPr sz="1300" baseline="0"/>
            </a:pPr>
            <a:endParaRPr lang="en-US"/>
          </a:p>
        </c:txPr>
        <c:crossAx val="86901120"/>
        <c:crosses val="autoZero"/>
        <c:crossBetween val="between"/>
      </c:valAx>
    </c:plotArea>
    <c:legend>
      <c:legendPos val="t"/>
      <c:layout/>
      <c:txPr>
        <a:bodyPr/>
        <a:lstStyle/>
        <a:p>
          <a:pPr>
            <a:defRPr sz="1600" baseline="0"/>
          </a:pPr>
          <a:endParaRPr lang="en-US"/>
        </a:p>
      </c:txPr>
    </c:legend>
    <c:plotVisOnly val="1"/>
    <c:dispBlanksAs val="gap"/>
  </c:chart>
  <c:spPr>
    <a:ln>
      <a:noFill/>
    </a:ln>
  </c:sp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dLbls>
            <c:txPr>
              <a:bodyPr/>
              <a:lstStyle/>
              <a:p>
                <a:pPr>
                  <a:defRPr sz="1200" baseline="0"/>
                </a:pPr>
                <a:endParaRPr lang="en-US"/>
              </a:p>
            </c:txPr>
            <c:showVal val="1"/>
          </c:dLbls>
          <c:cat>
            <c:strRef>
              <c:f>'Labor Force'!$H$4:$M$4</c:f>
              <c:strCache>
                <c:ptCount val="6"/>
                <c:pt idx="0">
                  <c:v>Less Than High School</c:v>
                </c:pt>
                <c:pt idx="1">
                  <c:v>High School Graduate or GED</c:v>
                </c:pt>
                <c:pt idx="2">
                  <c:v>Some College, No Degree</c:v>
                </c:pt>
                <c:pt idx="3">
                  <c:v>Associate's Degree</c:v>
                </c:pt>
                <c:pt idx="4">
                  <c:v>Bachelor's Degree</c:v>
                </c:pt>
                <c:pt idx="5">
                  <c:v>Graduate or Professional Degree</c:v>
                </c:pt>
              </c:strCache>
            </c:strRef>
          </c:cat>
          <c:val>
            <c:numRef>
              <c:f>'Labor Force'!$H$8:$M$8</c:f>
              <c:numCache>
                <c:formatCode>0.0</c:formatCode>
                <c:ptCount val="6"/>
                <c:pt idx="0">
                  <c:v>55.633046717994354</c:v>
                </c:pt>
                <c:pt idx="1">
                  <c:v>73.206423460964146</c:v>
                </c:pt>
                <c:pt idx="2">
                  <c:v>76.580487092355469</c:v>
                </c:pt>
                <c:pt idx="3">
                  <c:v>80.863005316097286</c:v>
                </c:pt>
                <c:pt idx="4">
                  <c:v>85.772863662238194</c:v>
                </c:pt>
                <c:pt idx="5">
                  <c:v>88.334710516168059</c:v>
                </c:pt>
              </c:numCache>
            </c:numRef>
          </c:val>
        </c:ser>
        <c:gapWidth val="58"/>
        <c:axId val="118894592"/>
        <c:axId val="118896128"/>
      </c:barChart>
      <c:catAx>
        <c:axId val="118894592"/>
        <c:scaling>
          <c:orientation val="minMax"/>
        </c:scaling>
        <c:axPos val="b"/>
        <c:tickLblPos val="nextTo"/>
        <c:txPr>
          <a:bodyPr/>
          <a:lstStyle/>
          <a:p>
            <a:pPr>
              <a:defRPr sz="1400" baseline="0"/>
            </a:pPr>
            <a:endParaRPr lang="en-US"/>
          </a:p>
        </c:txPr>
        <c:crossAx val="118896128"/>
        <c:crosses val="autoZero"/>
        <c:auto val="1"/>
        <c:lblAlgn val="ctr"/>
        <c:lblOffset val="0"/>
      </c:catAx>
      <c:valAx>
        <c:axId val="118896128"/>
        <c:scaling>
          <c:orientation val="minMax"/>
          <c:max val="100"/>
          <c:min val="0"/>
        </c:scaling>
        <c:axPos val="l"/>
        <c:majorGridlines>
          <c:spPr>
            <a:ln>
              <a:solidFill>
                <a:srgbClr val="4F81BD"/>
              </a:solidFill>
            </a:ln>
          </c:spPr>
        </c:majorGridlines>
        <c:numFmt formatCode="0" sourceLinked="0"/>
        <c:tickLblPos val="nextTo"/>
        <c:txPr>
          <a:bodyPr/>
          <a:lstStyle/>
          <a:p>
            <a:pPr>
              <a:defRPr sz="1300" baseline="0"/>
            </a:pPr>
            <a:endParaRPr lang="en-US"/>
          </a:p>
        </c:txPr>
        <c:crossAx val="118894592"/>
        <c:crosses val="autoZero"/>
        <c:crossBetween val="between"/>
        <c:majorUnit val="20"/>
      </c:valAx>
    </c:plotArea>
    <c:plotVisOnly val="1"/>
    <c:dispBlanksAs val="gap"/>
  </c:chart>
  <c:spPr>
    <a:ln>
      <a:noFill/>
    </a:ln>
  </c:spPr>
  <c:externalData r:id="rId1"/>
</c:chartSpac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B9C68B-3B95-42BD-AF8D-755F1DEA261D}" type="doc">
      <dgm:prSet loTypeId="urn:microsoft.com/office/officeart/2005/8/layout/hierarchy3" loCatId="list" qsTypeId="urn:microsoft.com/office/officeart/2005/8/quickstyle/simple4" qsCatId="simple" csTypeId="urn:microsoft.com/office/officeart/2005/8/colors/colorful1" csCatId="colorful" phldr="1"/>
      <dgm:spPr/>
      <dgm:t>
        <a:bodyPr/>
        <a:lstStyle/>
        <a:p>
          <a:endParaRPr lang="en-US"/>
        </a:p>
      </dgm:t>
    </dgm:pt>
    <dgm:pt modelId="{695EFC6D-D30F-482E-A518-2CFE4606DB9C}">
      <dgm:prSet phldrT="[Text]"/>
      <dgm:spPr/>
      <dgm:t>
        <a:bodyPr/>
        <a:lstStyle/>
        <a:p>
          <a:r>
            <a:rPr lang="en-US" dirty="0" smtClean="0"/>
            <a:t>Graduation Rates</a:t>
          </a:r>
          <a:endParaRPr lang="en-US" dirty="0"/>
        </a:p>
      </dgm:t>
    </dgm:pt>
    <dgm:pt modelId="{3F987B04-45A8-4542-A5D3-7CBB12BAF6B8}" type="parTrans" cxnId="{24F8CEC7-A74C-443B-AD72-BB48FF3E39FF}">
      <dgm:prSet/>
      <dgm:spPr/>
      <dgm:t>
        <a:bodyPr/>
        <a:lstStyle/>
        <a:p>
          <a:endParaRPr lang="en-US"/>
        </a:p>
      </dgm:t>
    </dgm:pt>
    <dgm:pt modelId="{270B6CB2-F7C8-4B0C-813D-1ECF45C50A9E}" type="sibTrans" cxnId="{24F8CEC7-A74C-443B-AD72-BB48FF3E39FF}">
      <dgm:prSet/>
      <dgm:spPr/>
      <dgm:t>
        <a:bodyPr/>
        <a:lstStyle/>
        <a:p>
          <a:endParaRPr lang="en-US"/>
        </a:p>
      </dgm:t>
    </dgm:pt>
    <dgm:pt modelId="{81C9DAF1-365D-48DD-97A8-F4CE911827F4}">
      <dgm:prSet phldrT="[Text]"/>
      <dgm:spPr/>
      <dgm:t>
        <a:bodyPr/>
        <a:lstStyle/>
        <a:p>
          <a:r>
            <a:rPr lang="en-US" dirty="0" smtClean="0"/>
            <a:t>Transfer Rates</a:t>
          </a:r>
          <a:endParaRPr lang="en-US" dirty="0"/>
        </a:p>
      </dgm:t>
    </dgm:pt>
    <dgm:pt modelId="{381672E1-247B-4354-BC5A-CB8836E6CB6E}" type="parTrans" cxnId="{A06BCE31-DCA8-4777-B907-3ABD7F73F7D8}">
      <dgm:prSet/>
      <dgm:spPr/>
      <dgm:t>
        <a:bodyPr/>
        <a:lstStyle/>
        <a:p>
          <a:endParaRPr lang="en-US"/>
        </a:p>
      </dgm:t>
    </dgm:pt>
    <dgm:pt modelId="{580780F0-ECFE-4ED0-BB86-F41A63708503}" type="sibTrans" cxnId="{A06BCE31-DCA8-4777-B907-3ABD7F73F7D8}">
      <dgm:prSet/>
      <dgm:spPr/>
      <dgm:t>
        <a:bodyPr/>
        <a:lstStyle/>
        <a:p>
          <a:endParaRPr lang="en-US"/>
        </a:p>
      </dgm:t>
    </dgm:pt>
    <dgm:pt modelId="{A42BAD45-9671-4E8E-BDA8-708FE2E5EDD3}">
      <dgm:prSet phldrT="[Text]"/>
      <dgm:spPr/>
      <dgm:t>
        <a:bodyPr/>
        <a:lstStyle/>
        <a:p>
          <a:r>
            <a:rPr lang="en-US" dirty="0" smtClean="0"/>
            <a:t>Progress Metrics</a:t>
          </a:r>
          <a:endParaRPr lang="en-US" dirty="0"/>
        </a:p>
      </dgm:t>
    </dgm:pt>
    <dgm:pt modelId="{FE29A782-3B60-46E7-8B60-EDA9EB575875}" type="parTrans" cxnId="{2838141A-C324-400C-AD38-E83FA29A0906}">
      <dgm:prSet/>
      <dgm:spPr/>
      <dgm:t>
        <a:bodyPr/>
        <a:lstStyle/>
        <a:p>
          <a:endParaRPr lang="en-US"/>
        </a:p>
      </dgm:t>
    </dgm:pt>
    <dgm:pt modelId="{48F4BC74-84FB-4CE6-BC3F-401640501BD4}" type="sibTrans" cxnId="{2838141A-C324-400C-AD38-E83FA29A0906}">
      <dgm:prSet/>
      <dgm:spPr/>
      <dgm:t>
        <a:bodyPr/>
        <a:lstStyle/>
        <a:p>
          <a:endParaRPr lang="en-US"/>
        </a:p>
      </dgm:t>
    </dgm:pt>
    <dgm:pt modelId="{05960A57-EDEB-40C0-A9BF-5527B42654DF}">
      <dgm:prSet phldrT="[Text]"/>
      <dgm:spPr/>
      <dgm:t>
        <a:bodyPr/>
        <a:lstStyle/>
        <a:p>
          <a:r>
            <a:rPr lang="en-US" dirty="0" smtClean="0"/>
            <a:t>Remediation: Entry and Success</a:t>
          </a:r>
          <a:endParaRPr lang="en-US" dirty="0"/>
        </a:p>
      </dgm:t>
    </dgm:pt>
    <dgm:pt modelId="{1E468065-0535-4F44-B0FD-6E836F4C3B66}" type="parTrans" cxnId="{CE43936E-AC83-4DBA-9E4D-453CB36CA084}">
      <dgm:prSet/>
      <dgm:spPr/>
      <dgm:t>
        <a:bodyPr/>
        <a:lstStyle/>
        <a:p>
          <a:endParaRPr lang="en-US"/>
        </a:p>
      </dgm:t>
    </dgm:pt>
    <dgm:pt modelId="{14468306-D82F-41BB-A0E0-543232D4CEE3}" type="sibTrans" cxnId="{CE43936E-AC83-4DBA-9E4D-453CB36CA084}">
      <dgm:prSet/>
      <dgm:spPr/>
      <dgm:t>
        <a:bodyPr/>
        <a:lstStyle/>
        <a:p>
          <a:endParaRPr lang="en-US"/>
        </a:p>
      </dgm:t>
    </dgm:pt>
    <dgm:pt modelId="{43A5719C-ACD1-4CF6-A89A-4E7B145509E7}">
      <dgm:prSet phldrT="[Text]"/>
      <dgm:spPr/>
      <dgm:t>
        <a:bodyPr/>
        <a:lstStyle/>
        <a:p>
          <a:r>
            <a:rPr lang="en-US" dirty="0" smtClean="0"/>
            <a:t>Success in First Year College Courses</a:t>
          </a:r>
          <a:endParaRPr lang="en-US" dirty="0"/>
        </a:p>
      </dgm:t>
    </dgm:pt>
    <dgm:pt modelId="{FD6A80C3-C18E-4BE6-8CDA-82807BB8C242}" type="parTrans" cxnId="{95996177-84A6-4AF7-88A7-0D75020473B8}">
      <dgm:prSet/>
      <dgm:spPr/>
      <dgm:t>
        <a:bodyPr/>
        <a:lstStyle/>
        <a:p>
          <a:endParaRPr lang="en-US"/>
        </a:p>
      </dgm:t>
    </dgm:pt>
    <dgm:pt modelId="{7BA871DD-7BBC-4023-A532-223D909337D1}" type="sibTrans" cxnId="{95996177-84A6-4AF7-88A7-0D75020473B8}">
      <dgm:prSet/>
      <dgm:spPr/>
      <dgm:t>
        <a:bodyPr/>
        <a:lstStyle/>
        <a:p>
          <a:endParaRPr lang="en-US"/>
        </a:p>
      </dgm:t>
    </dgm:pt>
    <dgm:pt modelId="{AFD85619-A905-44B1-822F-26DE5ACD1A52}">
      <dgm:prSet phldrT="[Text]"/>
      <dgm:spPr/>
      <dgm:t>
        <a:bodyPr/>
        <a:lstStyle/>
        <a:p>
          <a:r>
            <a:rPr lang="en-US" dirty="0" smtClean="0"/>
            <a:t>Time and Credits to Degree</a:t>
          </a:r>
          <a:endParaRPr lang="en-US" dirty="0"/>
        </a:p>
      </dgm:t>
    </dgm:pt>
    <dgm:pt modelId="{07179CE4-3906-42C2-9398-2CB09BE003CD}" type="parTrans" cxnId="{E372F459-0A8A-4972-8C8C-35DA1F702AA8}">
      <dgm:prSet/>
      <dgm:spPr/>
      <dgm:t>
        <a:bodyPr/>
        <a:lstStyle/>
        <a:p>
          <a:endParaRPr lang="en-US"/>
        </a:p>
      </dgm:t>
    </dgm:pt>
    <dgm:pt modelId="{1BBF63CA-8EFA-4FF1-8D36-E8BB4EBDCBE8}" type="sibTrans" cxnId="{E372F459-0A8A-4972-8C8C-35DA1F702AA8}">
      <dgm:prSet/>
      <dgm:spPr/>
      <dgm:t>
        <a:bodyPr/>
        <a:lstStyle/>
        <a:p>
          <a:endParaRPr lang="en-US"/>
        </a:p>
      </dgm:t>
    </dgm:pt>
    <dgm:pt modelId="{80AF86D5-DF15-42F6-88C5-B85D90051324}">
      <dgm:prSet phldrT="[Text]"/>
      <dgm:spPr/>
      <dgm:t>
        <a:bodyPr/>
        <a:lstStyle/>
        <a:p>
          <a:r>
            <a:rPr lang="en-US" dirty="0" smtClean="0"/>
            <a:t>Retention Rates</a:t>
          </a:r>
          <a:endParaRPr lang="en-US" dirty="0"/>
        </a:p>
      </dgm:t>
    </dgm:pt>
    <dgm:pt modelId="{1779677C-D1E9-4B23-9BF2-CAD4B14EA54D}" type="parTrans" cxnId="{0A89C54C-C018-4706-AA0A-3B60664DEF55}">
      <dgm:prSet/>
      <dgm:spPr/>
      <dgm:t>
        <a:bodyPr/>
        <a:lstStyle/>
        <a:p>
          <a:endParaRPr lang="en-US"/>
        </a:p>
      </dgm:t>
    </dgm:pt>
    <dgm:pt modelId="{185256A2-2FC0-4766-B50A-8FAA4FE761BF}" type="sibTrans" cxnId="{0A89C54C-C018-4706-AA0A-3B60664DEF55}">
      <dgm:prSet/>
      <dgm:spPr/>
      <dgm:t>
        <a:bodyPr/>
        <a:lstStyle/>
        <a:p>
          <a:endParaRPr lang="en-US"/>
        </a:p>
      </dgm:t>
    </dgm:pt>
    <dgm:pt modelId="{0881D810-677B-432A-BCA4-61109B5DA379}">
      <dgm:prSet phldrT="[Text]"/>
      <dgm:spPr/>
      <dgm:t>
        <a:bodyPr/>
        <a:lstStyle/>
        <a:p>
          <a:r>
            <a:rPr lang="en-US" dirty="0" smtClean="0"/>
            <a:t>Course Completion</a:t>
          </a:r>
          <a:endParaRPr lang="en-US" dirty="0"/>
        </a:p>
      </dgm:t>
    </dgm:pt>
    <dgm:pt modelId="{91863AC2-D110-4577-BEC6-940748EF6F91}" type="parTrans" cxnId="{B459F4B6-5D6D-4D0F-8AA2-3C5B7BD98282}">
      <dgm:prSet/>
      <dgm:spPr/>
      <dgm:t>
        <a:bodyPr/>
        <a:lstStyle/>
        <a:p>
          <a:endParaRPr lang="en-US"/>
        </a:p>
      </dgm:t>
    </dgm:pt>
    <dgm:pt modelId="{BD82E24C-66D5-4D67-929D-85964D849539}" type="sibTrans" cxnId="{B459F4B6-5D6D-4D0F-8AA2-3C5B7BD98282}">
      <dgm:prSet/>
      <dgm:spPr/>
      <dgm:t>
        <a:bodyPr/>
        <a:lstStyle/>
        <a:p>
          <a:endParaRPr lang="en-US"/>
        </a:p>
      </dgm:t>
    </dgm:pt>
    <dgm:pt modelId="{1C3C9605-8372-4FF6-A4D1-53ADAD934ECC}">
      <dgm:prSet phldrT="[Text]"/>
      <dgm:spPr/>
      <dgm:t>
        <a:bodyPr/>
        <a:lstStyle/>
        <a:p>
          <a:r>
            <a:rPr lang="en-US" dirty="0" smtClean="0"/>
            <a:t>Credit Accumulation</a:t>
          </a:r>
          <a:endParaRPr lang="en-US" dirty="0"/>
        </a:p>
      </dgm:t>
    </dgm:pt>
    <dgm:pt modelId="{9F9D88F1-ACF4-4EDB-BC6E-4589E0A582C8}" type="parTrans" cxnId="{7144ECCD-B3FE-4EC5-BFFB-1D173B36ECCD}">
      <dgm:prSet/>
      <dgm:spPr/>
      <dgm:t>
        <a:bodyPr/>
        <a:lstStyle/>
        <a:p>
          <a:endParaRPr lang="en-US"/>
        </a:p>
      </dgm:t>
    </dgm:pt>
    <dgm:pt modelId="{CA0800BA-C427-42CF-A775-180D3586E4B2}" type="sibTrans" cxnId="{7144ECCD-B3FE-4EC5-BFFB-1D173B36ECCD}">
      <dgm:prSet/>
      <dgm:spPr/>
      <dgm:t>
        <a:bodyPr/>
        <a:lstStyle/>
        <a:p>
          <a:endParaRPr lang="en-US"/>
        </a:p>
      </dgm:t>
    </dgm:pt>
    <dgm:pt modelId="{2B3DDEB8-F55F-43A4-BB83-0A112AAC28E7}">
      <dgm:prSet phldrT="[Text]"/>
      <dgm:spPr/>
      <dgm:t>
        <a:bodyPr/>
        <a:lstStyle/>
        <a:p>
          <a:r>
            <a:rPr lang="en-US" dirty="0" smtClean="0"/>
            <a:t>Outcome Metrics</a:t>
          </a:r>
          <a:endParaRPr lang="en-US" dirty="0"/>
        </a:p>
      </dgm:t>
    </dgm:pt>
    <dgm:pt modelId="{0E1F9047-3B60-43D2-965F-4173DA26E6F5}" type="parTrans" cxnId="{106FCB43-1ACE-4ABF-9A94-675E9D0CA8F4}">
      <dgm:prSet/>
      <dgm:spPr/>
      <dgm:t>
        <a:bodyPr/>
        <a:lstStyle/>
        <a:p>
          <a:endParaRPr lang="en-US"/>
        </a:p>
      </dgm:t>
    </dgm:pt>
    <dgm:pt modelId="{CCDB4209-9DC0-4138-9424-175592DA5C0E}" type="sibTrans" cxnId="{106FCB43-1ACE-4ABF-9A94-675E9D0CA8F4}">
      <dgm:prSet/>
      <dgm:spPr/>
      <dgm:t>
        <a:bodyPr/>
        <a:lstStyle/>
        <a:p>
          <a:endParaRPr lang="en-US"/>
        </a:p>
      </dgm:t>
    </dgm:pt>
    <dgm:pt modelId="{07176973-1418-472B-B9D5-398CA0DDC5B3}">
      <dgm:prSet phldrT="[Text]"/>
      <dgm:spPr/>
      <dgm:t>
        <a:bodyPr/>
        <a:lstStyle/>
        <a:p>
          <a:r>
            <a:rPr lang="en-US" dirty="0" smtClean="0"/>
            <a:t>Context Metrics</a:t>
          </a:r>
          <a:endParaRPr lang="en-US" dirty="0"/>
        </a:p>
      </dgm:t>
    </dgm:pt>
    <dgm:pt modelId="{D4406BC2-4D00-43D1-A650-95656201D9E7}" type="parTrans" cxnId="{814FC754-6BB9-4C5D-B478-27F5C47824AA}">
      <dgm:prSet/>
      <dgm:spPr/>
      <dgm:t>
        <a:bodyPr/>
        <a:lstStyle/>
        <a:p>
          <a:endParaRPr lang="en-US"/>
        </a:p>
      </dgm:t>
    </dgm:pt>
    <dgm:pt modelId="{9CB92F3B-A713-4D9C-A940-8906A4D29223}" type="sibTrans" cxnId="{814FC754-6BB9-4C5D-B478-27F5C47824AA}">
      <dgm:prSet/>
      <dgm:spPr/>
      <dgm:t>
        <a:bodyPr/>
        <a:lstStyle/>
        <a:p>
          <a:endParaRPr lang="en-US"/>
        </a:p>
      </dgm:t>
    </dgm:pt>
    <dgm:pt modelId="{838A5045-3182-4063-9A86-DC679A2E6EE4}">
      <dgm:prSet phldrT="[Text]"/>
      <dgm:spPr/>
      <dgm:t>
        <a:bodyPr/>
        <a:lstStyle/>
        <a:p>
          <a:r>
            <a:rPr lang="en-US" dirty="0" smtClean="0"/>
            <a:t>Enrollment: Unduplicated Headcount</a:t>
          </a:r>
          <a:endParaRPr lang="en-US" dirty="0"/>
        </a:p>
      </dgm:t>
    </dgm:pt>
    <dgm:pt modelId="{5FE1CC09-8BD3-4EF2-B9EA-A7087691785D}" type="parTrans" cxnId="{F54E8AA8-4E57-4E00-9119-96A2AC6E4D14}">
      <dgm:prSet/>
      <dgm:spPr/>
      <dgm:t>
        <a:bodyPr/>
        <a:lstStyle/>
        <a:p>
          <a:endParaRPr lang="en-US"/>
        </a:p>
      </dgm:t>
    </dgm:pt>
    <dgm:pt modelId="{B907F2C4-DE68-4CE8-8B79-4D6F92146AB5}" type="sibTrans" cxnId="{F54E8AA8-4E57-4E00-9119-96A2AC6E4D14}">
      <dgm:prSet/>
      <dgm:spPr/>
      <dgm:t>
        <a:bodyPr/>
        <a:lstStyle/>
        <a:p>
          <a:endParaRPr lang="en-US"/>
        </a:p>
      </dgm:t>
    </dgm:pt>
    <dgm:pt modelId="{7B06B677-7D56-408D-9E8A-617E7471FC94}">
      <dgm:prSet phldrT="[Text]"/>
      <dgm:spPr/>
      <dgm:t>
        <a:bodyPr/>
        <a:lstStyle/>
        <a:p>
          <a:r>
            <a:rPr lang="en-US" dirty="0" smtClean="0"/>
            <a:t>Degrees and Certificates Awarded</a:t>
          </a:r>
          <a:endParaRPr lang="en-US" dirty="0"/>
        </a:p>
      </dgm:t>
    </dgm:pt>
    <dgm:pt modelId="{1AFFDB45-5F75-4680-B88E-B3619FBA6AF3}" type="parTrans" cxnId="{D1F91386-68FE-4FFD-A8B5-C7EB81AA0188}">
      <dgm:prSet/>
      <dgm:spPr/>
      <dgm:t>
        <a:bodyPr/>
        <a:lstStyle/>
        <a:p>
          <a:endParaRPr lang="en-US"/>
        </a:p>
      </dgm:t>
    </dgm:pt>
    <dgm:pt modelId="{2F280DFF-BF2A-4011-BB4D-DD84F372755C}" type="sibTrans" cxnId="{D1F91386-68FE-4FFD-A8B5-C7EB81AA0188}">
      <dgm:prSet/>
      <dgm:spPr/>
      <dgm:t>
        <a:bodyPr/>
        <a:lstStyle/>
        <a:p>
          <a:endParaRPr lang="en-US"/>
        </a:p>
      </dgm:t>
    </dgm:pt>
    <dgm:pt modelId="{36F28E8E-F989-4FB8-9AFC-04678F3D2C28}">
      <dgm:prSet phldrT="[Text]"/>
      <dgm:spPr/>
      <dgm:t>
        <a:bodyPr/>
        <a:lstStyle/>
        <a:p>
          <a:r>
            <a:rPr lang="en-US" dirty="0" smtClean="0"/>
            <a:t>Completion Ratio</a:t>
          </a:r>
          <a:endParaRPr lang="en-US" dirty="0"/>
        </a:p>
      </dgm:t>
    </dgm:pt>
    <dgm:pt modelId="{616D47EF-5135-48CB-9B2C-C42C1B02D469}" type="parTrans" cxnId="{F7967680-A370-4D3F-9EA0-C0718DB4962F}">
      <dgm:prSet/>
      <dgm:spPr/>
      <dgm:t>
        <a:bodyPr/>
        <a:lstStyle/>
        <a:p>
          <a:endParaRPr lang="en-US"/>
        </a:p>
      </dgm:t>
    </dgm:pt>
    <dgm:pt modelId="{4D1121DE-8B4B-4BF7-870A-CB7B5C498637}" type="sibTrans" cxnId="{F7967680-A370-4D3F-9EA0-C0718DB4962F}">
      <dgm:prSet/>
      <dgm:spPr/>
      <dgm:t>
        <a:bodyPr/>
        <a:lstStyle/>
        <a:p>
          <a:endParaRPr lang="en-US"/>
        </a:p>
      </dgm:t>
    </dgm:pt>
    <dgm:pt modelId="{355E6C02-0322-455F-985F-26F02E73EE11}">
      <dgm:prSet phldrT="[Text]"/>
      <dgm:spPr/>
      <dgm:t>
        <a:bodyPr/>
        <a:lstStyle/>
        <a:p>
          <a:r>
            <a:rPr lang="en-US" dirty="0" smtClean="0"/>
            <a:t>Degrees Awarded Annually</a:t>
          </a:r>
          <a:endParaRPr lang="en-US" dirty="0"/>
        </a:p>
      </dgm:t>
    </dgm:pt>
    <dgm:pt modelId="{97AC9339-7DDE-4DFA-80E5-62AE9926FC83}" type="parTrans" cxnId="{0458AD1F-58A9-4736-94ED-649ADADF2ED8}">
      <dgm:prSet/>
      <dgm:spPr/>
      <dgm:t>
        <a:bodyPr/>
        <a:lstStyle/>
        <a:p>
          <a:endParaRPr lang="en-US"/>
        </a:p>
      </dgm:t>
    </dgm:pt>
    <dgm:pt modelId="{CC673A6E-943B-4EAB-8AD7-795A60E7360D}" type="sibTrans" cxnId="{0458AD1F-58A9-4736-94ED-649ADADF2ED8}">
      <dgm:prSet/>
      <dgm:spPr/>
      <dgm:t>
        <a:bodyPr/>
        <a:lstStyle/>
        <a:p>
          <a:endParaRPr lang="en-US"/>
        </a:p>
      </dgm:t>
    </dgm:pt>
    <dgm:pt modelId="{E167EFEE-97B7-49EC-9D2F-AFA28F02C86A}" type="pres">
      <dgm:prSet presAssocID="{A3B9C68B-3B95-42BD-AF8D-755F1DEA261D}" presName="diagram" presStyleCnt="0">
        <dgm:presLayoutVars>
          <dgm:chPref val="1"/>
          <dgm:dir/>
          <dgm:animOne val="branch"/>
          <dgm:animLvl val="lvl"/>
          <dgm:resizeHandles/>
        </dgm:presLayoutVars>
      </dgm:prSet>
      <dgm:spPr/>
      <dgm:t>
        <a:bodyPr/>
        <a:lstStyle/>
        <a:p>
          <a:endParaRPr lang="en-US"/>
        </a:p>
      </dgm:t>
    </dgm:pt>
    <dgm:pt modelId="{F1CB32D8-4B76-47E1-B246-0D17A1B360E1}" type="pres">
      <dgm:prSet presAssocID="{2B3DDEB8-F55F-43A4-BB83-0A112AAC28E7}" presName="root" presStyleCnt="0"/>
      <dgm:spPr/>
      <dgm:t>
        <a:bodyPr/>
        <a:lstStyle/>
        <a:p>
          <a:endParaRPr lang="en-US"/>
        </a:p>
      </dgm:t>
    </dgm:pt>
    <dgm:pt modelId="{26A14C91-421F-4068-87E0-BF0794959D70}" type="pres">
      <dgm:prSet presAssocID="{2B3DDEB8-F55F-43A4-BB83-0A112AAC28E7}" presName="rootComposite" presStyleCnt="0"/>
      <dgm:spPr/>
      <dgm:t>
        <a:bodyPr/>
        <a:lstStyle/>
        <a:p>
          <a:endParaRPr lang="en-US"/>
        </a:p>
      </dgm:t>
    </dgm:pt>
    <dgm:pt modelId="{824E58FD-BFCC-4D33-BF25-C5B2928C3CE1}" type="pres">
      <dgm:prSet presAssocID="{2B3DDEB8-F55F-43A4-BB83-0A112AAC28E7}" presName="rootText" presStyleLbl="node1" presStyleIdx="0" presStyleCnt="3" custScaleX="190196"/>
      <dgm:spPr/>
      <dgm:t>
        <a:bodyPr/>
        <a:lstStyle/>
        <a:p>
          <a:endParaRPr lang="en-US"/>
        </a:p>
      </dgm:t>
    </dgm:pt>
    <dgm:pt modelId="{76C0AD54-2F44-4B1C-84E6-6FFC70350DA7}" type="pres">
      <dgm:prSet presAssocID="{2B3DDEB8-F55F-43A4-BB83-0A112AAC28E7}" presName="rootConnector" presStyleLbl="node1" presStyleIdx="0" presStyleCnt="3"/>
      <dgm:spPr/>
      <dgm:t>
        <a:bodyPr/>
        <a:lstStyle/>
        <a:p>
          <a:endParaRPr lang="en-US"/>
        </a:p>
      </dgm:t>
    </dgm:pt>
    <dgm:pt modelId="{560E2ECB-CE02-407A-94AC-D09EAC5C4F75}" type="pres">
      <dgm:prSet presAssocID="{2B3DDEB8-F55F-43A4-BB83-0A112AAC28E7}" presName="childShape" presStyleCnt="0"/>
      <dgm:spPr/>
      <dgm:t>
        <a:bodyPr/>
        <a:lstStyle/>
        <a:p>
          <a:endParaRPr lang="en-US"/>
        </a:p>
      </dgm:t>
    </dgm:pt>
    <dgm:pt modelId="{AC6199BA-88EA-4C88-A617-5A67364D92C0}" type="pres">
      <dgm:prSet presAssocID="{97AC9339-7DDE-4DFA-80E5-62AE9926FC83}" presName="Name13" presStyleLbl="parChTrans1D2" presStyleIdx="0" presStyleCnt="12"/>
      <dgm:spPr/>
      <dgm:t>
        <a:bodyPr/>
        <a:lstStyle/>
        <a:p>
          <a:endParaRPr lang="en-US"/>
        </a:p>
      </dgm:t>
    </dgm:pt>
    <dgm:pt modelId="{C0881676-C77C-401A-9908-F4537213822C}" type="pres">
      <dgm:prSet presAssocID="{355E6C02-0322-455F-985F-26F02E73EE11}" presName="childText" presStyleLbl="bgAcc1" presStyleIdx="0" presStyleCnt="12" custScaleX="160774" custScaleY="79318">
        <dgm:presLayoutVars>
          <dgm:bulletEnabled val="1"/>
        </dgm:presLayoutVars>
      </dgm:prSet>
      <dgm:spPr/>
      <dgm:t>
        <a:bodyPr/>
        <a:lstStyle/>
        <a:p>
          <a:endParaRPr lang="en-US"/>
        </a:p>
      </dgm:t>
    </dgm:pt>
    <dgm:pt modelId="{3BAFFFF3-C055-4CAE-B0C1-9070ACBF179D}" type="pres">
      <dgm:prSet presAssocID="{3F987B04-45A8-4542-A5D3-7CBB12BAF6B8}" presName="Name13" presStyleLbl="parChTrans1D2" presStyleIdx="1" presStyleCnt="12"/>
      <dgm:spPr/>
      <dgm:t>
        <a:bodyPr/>
        <a:lstStyle/>
        <a:p>
          <a:endParaRPr lang="en-US"/>
        </a:p>
      </dgm:t>
    </dgm:pt>
    <dgm:pt modelId="{125FBE7C-66C1-4F6C-8B59-AC69AB7B539B}" type="pres">
      <dgm:prSet presAssocID="{695EFC6D-D30F-482E-A518-2CFE4606DB9C}" presName="childText" presStyleLbl="bgAcc1" presStyleIdx="1" presStyleCnt="12" custScaleX="154469" custScaleY="58570">
        <dgm:presLayoutVars>
          <dgm:bulletEnabled val="1"/>
        </dgm:presLayoutVars>
      </dgm:prSet>
      <dgm:spPr/>
      <dgm:t>
        <a:bodyPr/>
        <a:lstStyle/>
        <a:p>
          <a:endParaRPr lang="en-US"/>
        </a:p>
      </dgm:t>
    </dgm:pt>
    <dgm:pt modelId="{37AC526A-38FB-48CA-8A1D-540B70733717}" type="pres">
      <dgm:prSet presAssocID="{381672E1-247B-4354-BC5A-CB8836E6CB6E}" presName="Name13" presStyleLbl="parChTrans1D2" presStyleIdx="2" presStyleCnt="12"/>
      <dgm:spPr/>
      <dgm:t>
        <a:bodyPr/>
        <a:lstStyle/>
        <a:p>
          <a:endParaRPr lang="en-US"/>
        </a:p>
      </dgm:t>
    </dgm:pt>
    <dgm:pt modelId="{5F634376-47B4-4ECC-A2E7-59FF20ED5E54}" type="pres">
      <dgm:prSet presAssocID="{81C9DAF1-365D-48DD-97A8-F4CE911827F4}" presName="childText" presStyleLbl="bgAcc1" presStyleIdx="2" presStyleCnt="12" custScaleX="151788" custScaleY="58570">
        <dgm:presLayoutVars>
          <dgm:bulletEnabled val="1"/>
        </dgm:presLayoutVars>
      </dgm:prSet>
      <dgm:spPr/>
      <dgm:t>
        <a:bodyPr/>
        <a:lstStyle/>
        <a:p>
          <a:endParaRPr lang="en-US"/>
        </a:p>
      </dgm:t>
    </dgm:pt>
    <dgm:pt modelId="{BC12A79C-8C60-4209-A4FD-9923C31DE5BD}" type="pres">
      <dgm:prSet presAssocID="{07179CE4-3906-42C2-9398-2CB09BE003CD}" presName="Name13" presStyleLbl="parChTrans1D2" presStyleIdx="3" presStyleCnt="12"/>
      <dgm:spPr/>
      <dgm:t>
        <a:bodyPr/>
        <a:lstStyle/>
        <a:p>
          <a:endParaRPr lang="en-US"/>
        </a:p>
      </dgm:t>
    </dgm:pt>
    <dgm:pt modelId="{CB5EB9B2-11B9-45A7-9B97-65E35155DED0}" type="pres">
      <dgm:prSet presAssocID="{AFD85619-A905-44B1-822F-26DE5ACD1A52}" presName="childText" presStyleLbl="bgAcc1" presStyleIdx="3" presStyleCnt="12" custScaleX="164734" custScaleY="84988">
        <dgm:presLayoutVars>
          <dgm:bulletEnabled val="1"/>
        </dgm:presLayoutVars>
      </dgm:prSet>
      <dgm:spPr/>
      <dgm:t>
        <a:bodyPr/>
        <a:lstStyle/>
        <a:p>
          <a:endParaRPr lang="en-US"/>
        </a:p>
      </dgm:t>
    </dgm:pt>
    <dgm:pt modelId="{79BE571A-8AD5-46CD-938D-6143A3806ED8}" type="pres">
      <dgm:prSet presAssocID="{A42BAD45-9671-4E8E-BDA8-708FE2E5EDD3}" presName="root" presStyleCnt="0"/>
      <dgm:spPr/>
      <dgm:t>
        <a:bodyPr/>
        <a:lstStyle/>
        <a:p>
          <a:endParaRPr lang="en-US"/>
        </a:p>
      </dgm:t>
    </dgm:pt>
    <dgm:pt modelId="{3578F3C6-9F0C-42F1-A510-C839CA72CE98}" type="pres">
      <dgm:prSet presAssocID="{A42BAD45-9671-4E8E-BDA8-708FE2E5EDD3}" presName="rootComposite" presStyleCnt="0"/>
      <dgm:spPr/>
      <dgm:t>
        <a:bodyPr/>
        <a:lstStyle/>
        <a:p>
          <a:endParaRPr lang="en-US"/>
        </a:p>
      </dgm:t>
    </dgm:pt>
    <dgm:pt modelId="{100554A1-2236-4D59-B57A-B34730EA992B}" type="pres">
      <dgm:prSet presAssocID="{A42BAD45-9671-4E8E-BDA8-708FE2E5EDD3}" presName="rootText" presStyleLbl="node1" presStyleIdx="1" presStyleCnt="3" custScaleX="157520"/>
      <dgm:spPr/>
      <dgm:t>
        <a:bodyPr/>
        <a:lstStyle/>
        <a:p>
          <a:endParaRPr lang="en-US"/>
        </a:p>
      </dgm:t>
    </dgm:pt>
    <dgm:pt modelId="{88F7A2EE-828A-4631-B567-EFEBB027F5F1}" type="pres">
      <dgm:prSet presAssocID="{A42BAD45-9671-4E8E-BDA8-708FE2E5EDD3}" presName="rootConnector" presStyleLbl="node1" presStyleIdx="1" presStyleCnt="3"/>
      <dgm:spPr/>
      <dgm:t>
        <a:bodyPr/>
        <a:lstStyle/>
        <a:p>
          <a:endParaRPr lang="en-US"/>
        </a:p>
      </dgm:t>
    </dgm:pt>
    <dgm:pt modelId="{4622860E-A306-4695-BB2D-7CCF3F0A79B9}" type="pres">
      <dgm:prSet presAssocID="{A42BAD45-9671-4E8E-BDA8-708FE2E5EDD3}" presName="childShape" presStyleCnt="0"/>
      <dgm:spPr/>
      <dgm:t>
        <a:bodyPr/>
        <a:lstStyle/>
        <a:p>
          <a:endParaRPr lang="en-US"/>
        </a:p>
      </dgm:t>
    </dgm:pt>
    <dgm:pt modelId="{D2956DE0-980B-4530-82B1-211435FDD677}" type="pres">
      <dgm:prSet presAssocID="{1E468065-0535-4F44-B0FD-6E836F4C3B66}" presName="Name13" presStyleLbl="parChTrans1D2" presStyleIdx="4" presStyleCnt="12"/>
      <dgm:spPr/>
      <dgm:t>
        <a:bodyPr/>
        <a:lstStyle/>
        <a:p>
          <a:endParaRPr lang="en-US"/>
        </a:p>
      </dgm:t>
    </dgm:pt>
    <dgm:pt modelId="{539B2ECB-8A63-4B10-9028-3C6A207239A0}" type="pres">
      <dgm:prSet presAssocID="{05960A57-EDEB-40C0-A9BF-5527B42654DF}" presName="childText" presStyleLbl="bgAcc1" presStyleIdx="4" presStyleCnt="12" custScaleX="163643" custScaleY="64273">
        <dgm:presLayoutVars>
          <dgm:bulletEnabled val="1"/>
        </dgm:presLayoutVars>
      </dgm:prSet>
      <dgm:spPr/>
      <dgm:t>
        <a:bodyPr/>
        <a:lstStyle/>
        <a:p>
          <a:endParaRPr lang="en-US"/>
        </a:p>
      </dgm:t>
    </dgm:pt>
    <dgm:pt modelId="{859B459D-09A1-4083-9631-726B1E8D4B21}" type="pres">
      <dgm:prSet presAssocID="{FD6A80C3-C18E-4BE6-8CDA-82807BB8C242}" presName="Name13" presStyleLbl="parChTrans1D2" presStyleIdx="5" presStyleCnt="12"/>
      <dgm:spPr/>
      <dgm:t>
        <a:bodyPr/>
        <a:lstStyle/>
        <a:p>
          <a:endParaRPr lang="en-US"/>
        </a:p>
      </dgm:t>
    </dgm:pt>
    <dgm:pt modelId="{21080150-82D8-45E0-9D56-3ACFA09E278A}" type="pres">
      <dgm:prSet presAssocID="{43A5719C-ACD1-4CF6-A89A-4E7B145509E7}" presName="childText" presStyleLbl="bgAcc1" presStyleIdx="5" presStyleCnt="12" custScaleX="164296" custScaleY="77679">
        <dgm:presLayoutVars>
          <dgm:bulletEnabled val="1"/>
        </dgm:presLayoutVars>
      </dgm:prSet>
      <dgm:spPr/>
      <dgm:t>
        <a:bodyPr/>
        <a:lstStyle/>
        <a:p>
          <a:endParaRPr lang="en-US"/>
        </a:p>
      </dgm:t>
    </dgm:pt>
    <dgm:pt modelId="{451C6AAD-B48E-4056-8304-A56BCD4630AE}" type="pres">
      <dgm:prSet presAssocID="{1779677C-D1E9-4B23-9BF2-CAD4B14EA54D}" presName="Name13" presStyleLbl="parChTrans1D2" presStyleIdx="6" presStyleCnt="12"/>
      <dgm:spPr/>
      <dgm:t>
        <a:bodyPr/>
        <a:lstStyle/>
        <a:p>
          <a:endParaRPr lang="en-US"/>
        </a:p>
      </dgm:t>
    </dgm:pt>
    <dgm:pt modelId="{773A3C56-93AD-426D-AED2-0D6F01C2C7FB}" type="pres">
      <dgm:prSet presAssocID="{80AF86D5-DF15-42F6-88C5-B85D90051324}" presName="childText" presStyleLbl="bgAcc1" presStyleIdx="6" presStyleCnt="12" custScaleX="171326" custScaleY="62172">
        <dgm:presLayoutVars>
          <dgm:bulletEnabled val="1"/>
        </dgm:presLayoutVars>
      </dgm:prSet>
      <dgm:spPr/>
      <dgm:t>
        <a:bodyPr/>
        <a:lstStyle/>
        <a:p>
          <a:endParaRPr lang="en-US"/>
        </a:p>
      </dgm:t>
    </dgm:pt>
    <dgm:pt modelId="{180345A5-4CD6-4269-9034-5DC91B413EB4}" type="pres">
      <dgm:prSet presAssocID="{91863AC2-D110-4577-BEC6-940748EF6F91}" presName="Name13" presStyleLbl="parChTrans1D2" presStyleIdx="7" presStyleCnt="12"/>
      <dgm:spPr/>
      <dgm:t>
        <a:bodyPr/>
        <a:lstStyle/>
        <a:p>
          <a:endParaRPr lang="en-US"/>
        </a:p>
      </dgm:t>
    </dgm:pt>
    <dgm:pt modelId="{23B62FCA-B957-4007-8A5D-E10A8EAF1FC8}" type="pres">
      <dgm:prSet presAssocID="{0881D810-677B-432A-BCA4-61109B5DA379}" presName="childText" presStyleLbl="bgAcc1" presStyleIdx="7" presStyleCnt="12" custScaleX="159482" custScaleY="58441">
        <dgm:presLayoutVars>
          <dgm:bulletEnabled val="1"/>
        </dgm:presLayoutVars>
      </dgm:prSet>
      <dgm:spPr/>
      <dgm:t>
        <a:bodyPr/>
        <a:lstStyle/>
        <a:p>
          <a:endParaRPr lang="en-US"/>
        </a:p>
      </dgm:t>
    </dgm:pt>
    <dgm:pt modelId="{6707AEA3-FC55-4A03-9294-C4D458CBADC2}" type="pres">
      <dgm:prSet presAssocID="{9F9D88F1-ACF4-4EDB-BC6E-4589E0A582C8}" presName="Name13" presStyleLbl="parChTrans1D2" presStyleIdx="8" presStyleCnt="12"/>
      <dgm:spPr/>
      <dgm:t>
        <a:bodyPr/>
        <a:lstStyle/>
        <a:p>
          <a:endParaRPr lang="en-US"/>
        </a:p>
      </dgm:t>
    </dgm:pt>
    <dgm:pt modelId="{DA4BBEDE-CB21-4325-ADD0-6CE72A8066A1}" type="pres">
      <dgm:prSet presAssocID="{1C3C9605-8372-4FF6-A4D1-53ADAD934ECC}" presName="childText" presStyleLbl="bgAcc1" presStyleIdx="8" presStyleCnt="12" custScaleX="171326" custScaleY="58440">
        <dgm:presLayoutVars>
          <dgm:bulletEnabled val="1"/>
        </dgm:presLayoutVars>
      </dgm:prSet>
      <dgm:spPr/>
      <dgm:t>
        <a:bodyPr/>
        <a:lstStyle/>
        <a:p>
          <a:endParaRPr lang="en-US"/>
        </a:p>
      </dgm:t>
    </dgm:pt>
    <dgm:pt modelId="{DCF70FB6-CFE3-4254-9124-A4ECF7E6F1D7}" type="pres">
      <dgm:prSet presAssocID="{07176973-1418-472B-B9D5-398CA0DDC5B3}" presName="root" presStyleCnt="0"/>
      <dgm:spPr/>
      <dgm:t>
        <a:bodyPr/>
        <a:lstStyle/>
        <a:p>
          <a:endParaRPr lang="en-US"/>
        </a:p>
      </dgm:t>
    </dgm:pt>
    <dgm:pt modelId="{4FAA5F68-9E3B-4799-B3C1-A676AE35A505}" type="pres">
      <dgm:prSet presAssocID="{07176973-1418-472B-B9D5-398CA0DDC5B3}" presName="rootComposite" presStyleCnt="0"/>
      <dgm:spPr/>
      <dgm:t>
        <a:bodyPr/>
        <a:lstStyle/>
        <a:p>
          <a:endParaRPr lang="en-US"/>
        </a:p>
      </dgm:t>
    </dgm:pt>
    <dgm:pt modelId="{A6175C25-A640-4633-902C-65BD9A9A16E9}" type="pres">
      <dgm:prSet presAssocID="{07176973-1418-472B-B9D5-398CA0DDC5B3}" presName="rootText" presStyleLbl="node1" presStyleIdx="2" presStyleCnt="3" custScaleX="156414"/>
      <dgm:spPr/>
      <dgm:t>
        <a:bodyPr/>
        <a:lstStyle/>
        <a:p>
          <a:endParaRPr lang="en-US"/>
        </a:p>
      </dgm:t>
    </dgm:pt>
    <dgm:pt modelId="{25F9F0DC-828A-4F38-BEA5-2C7D77FBF7F1}" type="pres">
      <dgm:prSet presAssocID="{07176973-1418-472B-B9D5-398CA0DDC5B3}" presName="rootConnector" presStyleLbl="node1" presStyleIdx="2" presStyleCnt="3"/>
      <dgm:spPr/>
      <dgm:t>
        <a:bodyPr/>
        <a:lstStyle/>
        <a:p>
          <a:endParaRPr lang="en-US"/>
        </a:p>
      </dgm:t>
    </dgm:pt>
    <dgm:pt modelId="{A9C78401-96E6-4E1C-ABFF-AA82A8498F50}" type="pres">
      <dgm:prSet presAssocID="{07176973-1418-472B-B9D5-398CA0DDC5B3}" presName="childShape" presStyleCnt="0"/>
      <dgm:spPr/>
      <dgm:t>
        <a:bodyPr/>
        <a:lstStyle/>
        <a:p>
          <a:endParaRPr lang="en-US"/>
        </a:p>
      </dgm:t>
    </dgm:pt>
    <dgm:pt modelId="{2BE2E641-8672-435B-9534-97EDCF961033}" type="pres">
      <dgm:prSet presAssocID="{5FE1CC09-8BD3-4EF2-B9EA-A7087691785D}" presName="Name13" presStyleLbl="parChTrans1D2" presStyleIdx="9" presStyleCnt="12"/>
      <dgm:spPr/>
      <dgm:t>
        <a:bodyPr/>
        <a:lstStyle/>
        <a:p>
          <a:endParaRPr lang="en-US"/>
        </a:p>
      </dgm:t>
    </dgm:pt>
    <dgm:pt modelId="{70B061BA-E06E-4B77-A85C-A6590B78A2AA}" type="pres">
      <dgm:prSet presAssocID="{838A5045-3182-4063-9A86-DC679A2E6EE4}" presName="childText" presStyleLbl="bgAcc1" presStyleIdx="9" presStyleCnt="12" custScaleX="153778" custScaleY="104781">
        <dgm:presLayoutVars>
          <dgm:bulletEnabled val="1"/>
        </dgm:presLayoutVars>
      </dgm:prSet>
      <dgm:spPr/>
      <dgm:t>
        <a:bodyPr/>
        <a:lstStyle/>
        <a:p>
          <a:endParaRPr lang="en-US"/>
        </a:p>
      </dgm:t>
    </dgm:pt>
    <dgm:pt modelId="{A1A05A00-62D3-4735-B25E-E056BB50317C}" type="pres">
      <dgm:prSet presAssocID="{1AFFDB45-5F75-4680-B88E-B3619FBA6AF3}" presName="Name13" presStyleLbl="parChTrans1D2" presStyleIdx="10" presStyleCnt="12"/>
      <dgm:spPr/>
      <dgm:t>
        <a:bodyPr/>
        <a:lstStyle/>
        <a:p>
          <a:endParaRPr lang="en-US"/>
        </a:p>
      </dgm:t>
    </dgm:pt>
    <dgm:pt modelId="{C0EF4299-ED01-48F5-B1F2-FAE64075C9A1}" type="pres">
      <dgm:prSet presAssocID="{7B06B677-7D56-408D-9E8A-617E7471FC94}" presName="childText" presStyleLbl="bgAcc1" presStyleIdx="10" presStyleCnt="12" custScaleX="141934" custScaleY="72608">
        <dgm:presLayoutVars>
          <dgm:bulletEnabled val="1"/>
        </dgm:presLayoutVars>
      </dgm:prSet>
      <dgm:spPr/>
      <dgm:t>
        <a:bodyPr/>
        <a:lstStyle/>
        <a:p>
          <a:endParaRPr lang="en-US"/>
        </a:p>
      </dgm:t>
    </dgm:pt>
    <dgm:pt modelId="{7D98298E-867D-4A9E-B464-C8BEA5802DAB}" type="pres">
      <dgm:prSet presAssocID="{616D47EF-5135-48CB-9B2C-C42C1B02D469}" presName="Name13" presStyleLbl="parChTrans1D2" presStyleIdx="11" presStyleCnt="12"/>
      <dgm:spPr/>
      <dgm:t>
        <a:bodyPr/>
        <a:lstStyle/>
        <a:p>
          <a:endParaRPr lang="en-US"/>
        </a:p>
      </dgm:t>
    </dgm:pt>
    <dgm:pt modelId="{E702EAA4-7AAA-43BF-893D-7C9118B7A92D}" type="pres">
      <dgm:prSet presAssocID="{36F28E8E-F989-4FB8-9AFC-04678F3D2C28}" presName="childText" presStyleLbl="bgAcc1" presStyleIdx="11" presStyleCnt="12" custScaleX="147373" custScaleY="66883">
        <dgm:presLayoutVars>
          <dgm:bulletEnabled val="1"/>
        </dgm:presLayoutVars>
      </dgm:prSet>
      <dgm:spPr/>
      <dgm:t>
        <a:bodyPr/>
        <a:lstStyle/>
        <a:p>
          <a:endParaRPr lang="en-US"/>
        </a:p>
      </dgm:t>
    </dgm:pt>
  </dgm:ptLst>
  <dgm:cxnLst>
    <dgm:cxn modelId="{8412DDAE-47D8-4A37-9C50-5A0827364893}" type="presOf" srcId="{695EFC6D-D30F-482E-A518-2CFE4606DB9C}" destId="{125FBE7C-66C1-4F6C-8B59-AC69AB7B539B}" srcOrd="0" destOrd="0" presId="urn:microsoft.com/office/officeart/2005/8/layout/hierarchy3"/>
    <dgm:cxn modelId="{5BABDCB4-509A-4BA3-8015-D6CBC62B5ACB}" type="presOf" srcId="{43A5719C-ACD1-4CF6-A89A-4E7B145509E7}" destId="{21080150-82D8-45E0-9D56-3ACFA09E278A}" srcOrd="0" destOrd="0" presId="urn:microsoft.com/office/officeart/2005/8/layout/hierarchy3"/>
    <dgm:cxn modelId="{106FCB43-1ACE-4ABF-9A94-675E9D0CA8F4}" srcId="{A3B9C68B-3B95-42BD-AF8D-755F1DEA261D}" destId="{2B3DDEB8-F55F-43A4-BB83-0A112AAC28E7}" srcOrd="0" destOrd="0" parTransId="{0E1F9047-3B60-43D2-965F-4173DA26E6F5}" sibTransId="{CCDB4209-9DC0-4138-9424-175592DA5C0E}"/>
    <dgm:cxn modelId="{8E611EE6-5103-4B61-B994-BE5E4531AB78}" type="presOf" srcId="{97AC9339-7DDE-4DFA-80E5-62AE9926FC83}" destId="{AC6199BA-88EA-4C88-A617-5A67364D92C0}" srcOrd="0" destOrd="0" presId="urn:microsoft.com/office/officeart/2005/8/layout/hierarchy3"/>
    <dgm:cxn modelId="{9FFE2096-5849-477C-A6F9-AFCF9347107D}" type="presOf" srcId="{A3B9C68B-3B95-42BD-AF8D-755F1DEA261D}" destId="{E167EFEE-97B7-49EC-9D2F-AFA28F02C86A}" srcOrd="0" destOrd="0" presId="urn:microsoft.com/office/officeart/2005/8/layout/hierarchy3"/>
    <dgm:cxn modelId="{BF149579-FB10-448F-98D8-E0F46165862E}" type="presOf" srcId="{05960A57-EDEB-40C0-A9BF-5527B42654DF}" destId="{539B2ECB-8A63-4B10-9028-3C6A207239A0}" srcOrd="0" destOrd="0" presId="urn:microsoft.com/office/officeart/2005/8/layout/hierarchy3"/>
    <dgm:cxn modelId="{CE43936E-AC83-4DBA-9E4D-453CB36CA084}" srcId="{A42BAD45-9671-4E8E-BDA8-708FE2E5EDD3}" destId="{05960A57-EDEB-40C0-A9BF-5527B42654DF}" srcOrd="0" destOrd="0" parTransId="{1E468065-0535-4F44-B0FD-6E836F4C3B66}" sibTransId="{14468306-D82F-41BB-A0E0-543232D4CEE3}"/>
    <dgm:cxn modelId="{A5578995-F148-4C4D-8287-876DB7D8A6E0}" type="presOf" srcId="{0881D810-677B-432A-BCA4-61109B5DA379}" destId="{23B62FCA-B957-4007-8A5D-E10A8EAF1FC8}" srcOrd="0" destOrd="0" presId="urn:microsoft.com/office/officeart/2005/8/layout/hierarchy3"/>
    <dgm:cxn modelId="{C8F3D6FA-686D-421B-9410-C57B6CFAF79C}" type="presOf" srcId="{36F28E8E-F989-4FB8-9AFC-04678F3D2C28}" destId="{E702EAA4-7AAA-43BF-893D-7C9118B7A92D}" srcOrd="0" destOrd="0" presId="urn:microsoft.com/office/officeart/2005/8/layout/hierarchy3"/>
    <dgm:cxn modelId="{235E697A-2074-461E-9480-6F05028F7C99}" type="presOf" srcId="{80AF86D5-DF15-42F6-88C5-B85D90051324}" destId="{773A3C56-93AD-426D-AED2-0D6F01C2C7FB}" srcOrd="0" destOrd="0" presId="urn:microsoft.com/office/officeart/2005/8/layout/hierarchy3"/>
    <dgm:cxn modelId="{81C408CB-3336-4310-BC17-1C63A02A9B8A}" type="presOf" srcId="{9F9D88F1-ACF4-4EDB-BC6E-4589E0A582C8}" destId="{6707AEA3-FC55-4A03-9294-C4D458CBADC2}" srcOrd="0" destOrd="0" presId="urn:microsoft.com/office/officeart/2005/8/layout/hierarchy3"/>
    <dgm:cxn modelId="{0458AD1F-58A9-4736-94ED-649ADADF2ED8}" srcId="{2B3DDEB8-F55F-43A4-BB83-0A112AAC28E7}" destId="{355E6C02-0322-455F-985F-26F02E73EE11}" srcOrd="0" destOrd="0" parTransId="{97AC9339-7DDE-4DFA-80E5-62AE9926FC83}" sibTransId="{CC673A6E-943B-4EAB-8AD7-795A60E7360D}"/>
    <dgm:cxn modelId="{E372F459-0A8A-4972-8C8C-35DA1F702AA8}" srcId="{2B3DDEB8-F55F-43A4-BB83-0A112AAC28E7}" destId="{AFD85619-A905-44B1-822F-26DE5ACD1A52}" srcOrd="3" destOrd="0" parTransId="{07179CE4-3906-42C2-9398-2CB09BE003CD}" sibTransId="{1BBF63CA-8EFA-4FF1-8D36-E8BB4EBDCBE8}"/>
    <dgm:cxn modelId="{DDE4EF23-4368-4852-A1D9-A5A8D2794A37}" type="presOf" srcId="{5FE1CC09-8BD3-4EF2-B9EA-A7087691785D}" destId="{2BE2E641-8672-435B-9534-97EDCF961033}" srcOrd="0" destOrd="0" presId="urn:microsoft.com/office/officeart/2005/8/layout/hierarchy3"/>
    <dgm:cxn modelId="{E6B920B4-736E-4043-86C4-F3BF178E256E}" type="presOf" srcId="{A42BAD45-9671-4E8E-BDA8-708FE2E5EDD3}" destId="{100554A1-2236-4D59-B57A-B34730EA992B}" srcOrd="0" destOrd="0" presId="urn:microsoft.com/office/officeart/2005/8/layout/hierarchy3"/>
    <dgm:cxn modelId="{3E80008C-EB58-4F92-82F2-716D1E000B41}" type="presOf" srcId="{AFD85619-A905-44B1-822F-26DE5ACD1A52}" destId="{CB5EB9B2-11B9-45A7-9B97-65E35155DED0}" srcOrd="0" destOrd="0" presId="urn:microsoft.com/office/officeart/2005/8/layout/hierarchy3"/>
    <dgm:cxn modelId="{24F8CEC7-A74C-443B-AD72-BB48FF3E39FF}" srcId="{2B3DDEB8-F55F-43A4-BB83-0A112AAC28E7}" destId="{695EFC6D-D30F-482E-A518-2CFE4606DB9C}" srcOrd="1" destOrd="0" parTransId="{3F987B04-45A8-4542-A5D3-7CBB12BAF6B8}" sibTransId="{270B6CB2-F7C8-4B0C-813D-1ECF45C50A9E}"/>
    <dgm:cxn modelId="{A0BC0D8B-02CC-4D7E-AE2F-5B04975DBC74}" type="presOf" srcId="{3F987B04-45A8-4542-A5D3-7CBB12BAF6B8}" destId="{3BAFFFF3-C055-4CAE-B0C1-9070ACBF179D}" srcOrd="0" destOrd="0" presId="urn:microsoft.com/office/officeart/2005/8/layout/hierarchy3"/>
    <dgm:cxn modelId="{392679A7-C232-4947-82AB-813852C8F3BF}" type="presOf" srcId="{FD6A80C3-C18E-4BE6-8CDA-82807BB8C242}" destId="{859B459D-09A1-4083-9631-726B1E8D4B21}" srcOrd="0" destOrd="0" presId="urn:microsoft.com/office/officeart/2005/8/layout/hierarchy3"/>
    <dgm:cxn modelId="{D0B6129A-D196-4A4A-9163-3CFAA1271E05}" type="presOf" srcId="{1E468065-0535-4F44-B0FD-6E836F4C3B66}" destId="{D2956DE0-980B-4530-82B1-211435FDD677}" srcOrd="0" destOrd="0" presId="urn:microsoft.com/office/officeart/2005/8/layout/hierarchy3"/>
    <dgm:cxn modelId="{814FC754-6BB9-4C5D-B478-27F5C47824AA}" srcId="{A3B9C68B-3B95-42BD-AF8D-755F1DEA261D}" destId="{07176973-1418-472B-B9D5-398CA0DDC5B3}" srcOrd="2" destOrd="0" parTransId="{D4406BC2-4D00-43D1-A650-95656201D9E7}" sibTransId="{9CB92F3B-A713-4D9C-A940-8906A4D29223}"/>
    <dgm:cxn modelId="{F54E8AA8-4E57-4E00-9119-96A2AC6E4D14}" srcId="{07176973-1418-472B-B9D5-398CA0DDC5B3}" destId="{838A5045-3182-4063-9A86-DC679A2E6EE4}" srcOrd="0" destOrd="0" parTransId="{5FE1CC09-8BD3-4EF2-B9EA-A7087691785D}" sibTransId="{B907F2C4-DE68-4CE8-8B79-4D6F92146AB5}"/>
    <dgm:cxn modelId="{E633552E-0695-4468-9C01-E3999B379084}" type="presOf" srcId="{838A5045-3182-4063-9A86-DC679A2E6EE4}" destId="{70B061BA-E06E-4B77-A85C-A6590B78A2AA}" srcOrd="0" destOrd="0" presId="urn:microsoft.com/office/officeart/2005/8/layout/hierarchy3"/>
    <dgm:cxn modelId="{F7967680-A370-4D3F-9EA0-C0718DB4962F}" srcId="{07176973-1418-472B-B9D5-398CA0DDC5B3}" destId="{36F28E8E-F989-4FB8-9AFC-04678F3D2C28}" srcOrd="2" destOrd="0" parTransId="{616D47EF-5135-48CB-9B2C-C42C1B02D469}" sibTransId="{4D1121DE-8B4B-4BF7-870A-CB7B5C498637}"/>
    <dgm:cxn modelId="{17494BBB-5A28-4E06-B5F1-CD94EDE8CF12}" type="presOf" srcId="{07176973-1418-472B-B9D5-398CA0DDC5B3}" destId="{A6175C25-A640-4633-902C-65BD9A9A16E9}" srcOrd="0" destOrd="0" presId="urn:microsoft.com/office/officeart/2005/8/layout/hierarchy3"/>
    <dgm:cxn modelId="{7144ECCD-B3FE-4EC5-BFFB-1D173B36ECCD}" srcId="{A42BAD45-9671-4E8E-BDA8-708FE2E5EDD3}" destId="{1C3C9605-8372-4FF6-A4D1-53ADAD934ECC}" srcOrd="4" destOrd="0" parTransId="{9F9D88F1-ACF4-4EDB-BC6E-4589E0A582C8}" sibTransId="{CA0800BA-C427-42CF-A775-180D3586E4B2}"/>
    <dgm:cxn modelId="{F778C11D-5A2E-43B1-A9D5-22C1E95E787A}" type="presOf" srcId="{07179CE4-3906-42C2-9398-2CB09BE003CD}" destId="{BC12A79C-8C60-4209-A4FD-9923C31DE5BD}" srcOrd="0" destOrd="0" presId="urn:microsoft.com/office/officeart/2005/8/layout/hierarchy3"/>
    <dgm:cxn modelId="{F29E1887-BEAB-411F-B699-49BECFCC7D33}" type="presOf" srcId="{2B3DDEB8-F55F-43A4-BB83-0A112AAC28E7}" destId="{824E58FD-BFCC-4D33-BF25-C5B2928C3CE1}" srcOrd="0" destOrd="0" presId="urn:microsoft.com/office/officeart/2005/8/layout/hierarchy3"/>
    <dgm:cxn modelId="{2373CE67-F6E0-4B42-845F-68739D4B4BA8}" type="presOf" srcId="{1AFFDB45-5F75-4680-B88E-B3619FBA6AF3}" destId="{A1A05A00-62D3-4735-B25E-E056BB50317C}" srcOrd="0" destOrd="0" presId="urn:microsoft.com/office/officeart/2005/8/layout/hierarchy3"/>
    <dgm:cxn modelId="{5BAE0505-0771-47DD-8E99-D5B0B611C624}" type="presOf" srcId="{1779677C-D1E9-4B23-9BF2-CAD4B14EA54D}" destId="{451C6AAD-B48E-4056-8304-A56BCD4630AE}" srcOrd="0" destOrd="0" presId="urn:microsoft.com/office/officeart/2005/8/layout/hierarchy3"/>
    <dgm:cxn modelId="{0A89C54C-C018-4706-AA0A-3B60664DEF55}" srcId="{A42BAD45-9671-4E8E-BDA8-708FE2E5EDD3}" destId="{80AF86D5-DF15-42F6-88C5-B85D90051324}" srcOrd="2" destOrd="0" parTransId="{1779677C-D1E9-4B23-9BF2-CAD4B14EA54D}" sibTransId="{185256A2-2FC0-4766-B50A-8FAA4FE761BF}"/>
    <dgm:cxn modelId="{A4C351C7-8EAD-4DC6-A47D-FE9669532C66}" type="presOf" srcId="{07176973-1418-472B-B9D5-398CA0DDC5B3}" destId="{25F9F0DC-828A-4F38-BEA5-2C7D77FBF7F1}" srcOrd="1" destOrd="0" presId="urn:microsoft.com/office/officeart/2005/8/layout/hierarchy3"/>
    <dgm:cxn modelId="{D1536C43-C5A3-4451-A25C-185D707A03A5}" type="presOf" srcId="{7B06B677-7D56-408D-9E8A-617E7471FC94}" destId="{C0EF4299-ED01-48F5-B1F2-FAE64075C9A1}" srcOrd="0" destOrd="0" presId="urn:microsoft.com/office/officeart/2005/8/layout/hierarchy3"/>
    <dgm:cxn modelId="{19A00330-EAB8-4862-9132-758A7C535FC8}" type="presOf" srcId="{616D47EF-5135-48CB-9B2C-C42C1B02D469}" destId="{7D98298E-867D-4A9E-B464-C8BEA5802DAB}" srcOrd="0" destOrd="0" presId="urn:microsoft.com/office/officeart/2005/8/layout/hierarchy3"/>
    <dgm:cxn modelId="{A06BCE31-DCA8-4777-B907-3ABD7F73F7D8}" srcId="{2B3DDEB8-F55F-43A4-BB83-0A112AAC28E7}" destId="{81C9DAF1-365D-48DD-97A8-F4CE911827F4}" srcOrd="2" destOrd="0" parTransId="{381672E1-247B-4354-BC5A-CB8836E6CB6E}" sibTransId="{580780F0-ECFE-4ED0-BB86-F41A63708503}"/>
    <dgm:cxn modelId="{B9D242F2-D8EA-4387-96B2-D62BCCB64860}" type="presOf" srcId="{91863AC2-D110-4577-BEC6-940748EF6F91}" destId="{180345A5-4CD6-4269-9034-5DC91B413EB4}" srcOrd="0" destOrd="0" presId="urn:microsoft.com/office/officeart/2005/8/layout/hierarchy3"/>
    <dgm:cxn modelId="{2838141A-C324-400C-AD38-E83FA29A0906}" srcId="{A3B9C68B-3B95-42BD-AF8D-755F1DEA261D}" destId="{A42BAD45-9671-4E8E-BDA8-708FE2E5EDD3}" srcOrd="1" destOrd="0" parTransId="{FE29A782-3B60-46E7-8B60-EDA9EB575875}" sibTransId="{48F4BC74-84FB-4CE6-BC3F-401640501BD4}"/>
    <dgm:cxn modelId="{9D96A84B-C012-4BC1-8CB7-BD116D843169}" type="presOf" srcId="{A42BAD45-9671-4E8E-BDA8-708FE2E5EDD3}" destId="{88F7A2EE-828A-4631-B567-EFEBB027F5F1}" srcOrd="1" destOrd="0" presId="urn:microsoft.com/office/officeart/2005/8/layout/hierarchy3"/>
    <dgm:cxn modelId="{BF6C2947-14F1-4947-A598-71281E2B0049}" type="presOf" srcId="{381672E1-247B-4354-BC5A-CB8836E6CB6E}" destId="{37AC526A-38FB-48CA-8A1D-540B70733717}" srcOrd="0" destOrd="0" presId="urn:microsoft.com/office/officeart/2005/8/layout/hierarchy3"/>
    <dgm:cxn modelId="{E2E5E97D-F576-4E03-9359-8D72BE464A86}" type="presOf" srcId="{81C9DAF1-365D-48DD-97A8-F4CE911827F4}" destId="{5F634376-47B4-4ECC-A2E7-59FF20ED5E54}" srcOrd="0" destOrd="0" presId="urn:microsoft.com/office/officeart/2005/8/layout/hierarchy3"/>
    <dgm:cxn modelId="{95996177-84A6-4AF7-88A7-0D75020473B8}" srcId="{A42BAD45-9671-4E8E-BDA8-708FE2E5EDD3}" destId="{43A5719C-ACD1-4CF6-A89A-4E7B145509E7}" srcOrd="1" destOrd="0" parTransId="{FD6A80C3-C18E-4BE6-8CDA-82807BB8C242}" sibTransId="{7BA871DD-7BBC-4023-A532-223D909337D1}"/>
    <dgm:cxn modelId="{BFF0744E-8383-4526-8C8A-A88CADCD7D72}" type="presOf" srcId="{1C3C9605-8372-4FF6-A4D1-53ADAD934ECC}" destId="{DA4BBEDE-CB21-4325-ADD0-6CE72A8066A1}" srcOrd="0" destOrd="0" presId="urn:microsoft.com/office/officeart/2005/8/layout/hierarchy3"/>
    <dgm:cxn modelId="{23C7C3F2-EC77-4D68-8F5D-D122739C7FFF}" type="presOf" srcId="{2B3DDEB8-F55F-43A4-BB83-0A112AAC28E7}" destId="{76C0AD54-2F44-4B1C-84E6-6FFC70350DA7}" srcOrd="1" destOrd="0" presId="urn:microsoft.com/office/officeart/2005/8/layout/hierarchy3"/>
    <dgm:cxn modelId="{5DA762D8-1F7C-4A40-94EA-6D50AFF4258C}" type="presOf" srcId="{355E6C02-0322-455F-985F-26F02E73EE11}" destId="{C0881676-C77C-401A-9908-F4537213822C}" srcOrd="0" destOrd="0" presId="urn:microsoft.com/office/officeart/2005/8/layout/hierarchy3"/>
    <dgm:cxn modelId="{B459F4B6-5D6D-4D0F-8AA2-3C5B7BD98282}" srcId="{A42BAD45-9671-4E8E-BDA8-708FE2E5EDD3}" destId="{0881D810-677B-432A-BCA4-61109B5DA379}" srcOrd="3" destOrd="0" parTransId="{91863AC2-D110-4577-BEC6-940748EF6F91}" sibTransId="{BD82E24C-66D5-4D67-929D-85964D849539}"/>
    <dgm:cxn modelId="{D1F91386-68FE-4FFD-A8B5-C7EB81AA0188}" srcId="{07176973-1418-472B-B9D5-398CA0DDC5B3}" destId="{7B06B677-7D56-408D-9E8A-617E7471FC94}" srcOrd="1" destOrd="0" parTransId="{1AFFDB45-5F75-4680-B88E-B3619FBA6AF3}" sibTransId="{2F280DFF-BF2A-4011-BB4D-DD84F372755C}"/>
    <dgm:cxn modelId="{9B37E0D2-43AC-4155-93DA-6A33D7E2EE46}" type="presParOf" srcId="{E167EFEE-97B7-49EC-9D2F-AFA28F02C86A}" destId="{F1CB32D8-4B76-47E1-B246-0D17A1B360E1}" srcOrd="0" destOrd="0" presId="urn:microsoft.com/office/officeart/2005/8/layout/hierarchy3"/>
    <dgm:cxn modelId="{7A060058-3392-4CAA-A27E-218094B7F186}" type="presParOf" srcId="{F1CB32D8-4B76-47E1-B246-0D17A1B360E1}" destId="{26A14C91-421F-4068-87E0-BF0794959D70}" srcOrd="0" destOrd="0" presId="urn:microsoft.com/office/officeart/2005/8/layout/hierarchy3"/>
    <dgm:cxn modelId="{8A97FFF9-20F7-46CC-9407-A89C2DB0D3A4}" type="presParOf" srcId="{26A14C91-421F-4068-87E0-BF0794959D70}" destId="{824E58FD-BFCC-4D33-BF25-C5B2928C3CE1}" srcOrd="0" destOrd="0" presId="urn:microsoft.com/office/officeart/2005/8/layout/hierarchy3"/>
    <dgm:cxn modelId="{14A83B8C-BE8D-4DC5-BD31-94D7A77D873C}" type="presParOf" srcId="{26A14C91-421F-4068-87E0-BF0794959D70}" destId="{76C0AD54-2F44-4B1C-84E6-6FFC70350DA7}" srcOrd="1" destOrd="0" presId="urn:microsoft.com/office/officeart/2005/8/layout/hierarchy3"/>
    <dgm:cxn modelId="{C63607AE-11B4-4A63-B291-B33DC6CCD7BD}" type="presParOf" srcId="{F1CB32D8-4B76-47E1-B246-0D17A1B360E1}" destId="{560E2ECB-CE02-407A-94AC-D09EAC5C4F75}" srcOrd="1" destOrd="0" presId="urn:microsoft.com/office/officeart/2005/8/layout/hierarchy3"/>
    <dgm:cxn modelId="{5446B009-5D41-4991-B308-9BC1E3B68182}" type="presParOf" srcId="{560E2ECB-CE02-407A-94AC-D09EAC5C4F75}" destId="{AC6199BA-88EA-4C88-A617-5A67364D92C0}" srcOrd="0" destOrd="0" presId="urn:microsoft.com/office/officeart/2005/8/layout/hierarchy3"/>
    <dgm:cxn modelId="{3C98752D-BAB4-4676-910C-2B435C5321E1}" type="presParOf" srcId="{560E2ECB-CE02-407A-94AC-D09EAC5C4F75}" destId="{C0881676-C77C-401A-9908-F4537213822C}" srcOrd="1" destOrd="0" presId="urn:microsoft.com/office/officeart/2005/8/layout/hierarchy3"/>
    <dgm:cxn modelId="{2C7913A0-4AD0-4DBF-AC5B-DBCB82172485}" type="presParOf" srcId="{560E2ECB-CE02-407A-94AC-D09EAC5C4F75}" destId="{3BAFFFF3-C055-4CAE-B0C1-9070ACBF179D}" srcOrd="2" destOrd="0" presId="urn:microsoft.com/office/officeart/2005/8/layout/hierarchy3"/>
    <dgm:cxn modelId="{38B46531-0966-4ED4-8B0E-84B54560D5F1}" type="presParOf" srcId="{560E2ECB-CE02-407A-94AC-D09EAC5C4F75}" destId="{125FBE7C-66C1-4F6C-8B59-AC69AB7B539B}" srcOrd="3" destOrd="0" presId="urn:microsoft.com/office/officeart/2005/8/layout/hierarchy3"/>
    <dgm:cxn modelId="{11288BA4-AE14-4B14-9AAD-604CD72AEE9A}" type="presParOf" srcId="{560E2ECB-CE02-407A-94AC-D09EAC5C4F75}" destId="{37AC526A-38FB-48CA-8A1D-540B70733717}" srcOrd="4" destOrd="0" presId="urn:microsoft.com/office/officeart/2005/8/layout/hierarchy3"/>
    <dgm:cxn modelId="{46015FF2-23E6-4115-9CAB-07254C1EFB9F}" type="presParOf" srcId="{560E2ECB-CE02-407A-94AC-D09EAC5C4F75}" destId="{5F634376-47B4-4ECC-A2E7-59FF20ED5E54}" srcOrd="5" destOrd="0" presId="urn:microsoft.com/office/officeart/2005/8/layout/hierarchy3"/>
    <dgm:cxn modelId="{66DA6C6C-CCAA-4C28-93FC-4E742098662B}" type="presParOf" srcId="{560E2ECB-CE02-407A-94AC-D09EAC5C4F75}" destId="{BC12A79C-8C60-4209-A4FD-9923C31DE5BD}" srcOrd="6" destOrd="0" presId="urn:microsoft.com/office/officeart/2005/8/layout/hierarchy3"/>
    <dgm:cxn modelId="{668575CE-1C5A-46EA-82DE-8FD72BBC64FC}" type="presParOf" srcId="{560E2ECB-CE02-407A-94AC-D09EAC5C4F75}" destId="{CB5EB9B2-11B9-45A7-9B97-65E35155DED0}" srcOrd="7" destOrd="0" presId="urn:microsoft.com/office/officeart/2005/8/layout/hierarchy3"/>
    <dgm:cxn modelId="{8559790D-90DD-46F2-891A-68E2C5FEB6BA}" type="presParOf" srcId="{E167EFEE-97B7-49EC-9D2F-AFA28F02C86A}" destId="{79BE571A-8AD5-46CD-938D-6143A3806ED8}" srcOrd="1" destOrd="0" presId="urn:microsoft.com/office/officeart/2005/8/layout/hierarchy3"/>
    <dgm:cxn modelId="{FFB68199-E575-4919-B87B-5FBB36802F6F}" type="presParOf" srcId="{79BE571A-8AD5-46CD-938D-6143A3806ED8}" destId="{3578F3C6-9F0C-42F1-A510-C839CA72CE98}" srcOrd="0" destOrd="0" presId="urn:microsoft.com/office/officeart/2005/8/layout/hierarchy3"/>
    <dgm:cxn modelId="{E36EFCB9-3E95-4DAF-B828-169A6A3DFDE0}" type="presParOf" srcId="{3578F3C6-9F0C-42F1-A510-C839CA72CE98}" destId="{100554A1-2236-4D59-B57A-B34730EA992B}" srcOrd="0" destOrd="0" presId="urn:microsoft.com/office/officeart/2005/8/layout/hierarchy3"/>
    <dgm:cxn modelId="{E2947094-155B-4D67-8EF9-6BC88C94E94C}" type="presParOf" srcId="{3578F3C6-9F0C-42F1-A510-C839CA72CE98}" destId="{88F7A2EE-828A-4631-B567-EFEBB027F5F1}" srcOrd="1" destOrd="0" presId="urn:microsoft.com/office/officeart/2005/8/layout/hierarchy3"/>
    <dgm:cxn modelId="{4288AEF7-8ECB-40C8-863A-986297F108A0}" type="presParOf" srcId="{79BE571A-8AD5-46CD-938D-6143A3806ED8}" destId="{4622860E-A306-4695-BB2D-7CCF3F0A79B9}" srcOrd="1" destOrd="0" presId="urn:microsoft.com/office/officeart/2005/8/layout/hierarchy3"/>
    <dgm:cxn modelId="{C6DD7FA0-AA3E-4E6E-B5D0-41D38652AC52}" type="presParOf" srcId="{4622860E-A306-4695-BB2D-7CCF3F0A79B9}" destId="{D2956DE0-980B-4530-82B1-211435FDD677}" srcOrd="0" destOrd="0" presId="urn:microsoft.com/office/officeart/2005/8/layout/hierarchy3"/>
    <dgm:cxn modelId="{E97F70DB-32DD-4050-A872-182DB48D1235}" type="presParOf" srcId="{4622860E-A306-4695-BB2D-7CCF3F0A79B9}" destId="{539B2ECB-8A63-4B10-9028-3C6A207239A0}" srcOrd="1" destOrd="0" presId="urn:microsoft.com/office/officeart/2005/8/layout/hierarchy3"/>
    <dgm:cxn modelId="{734AB243-F30A-4404-8BAA-AB1DC53F6035}" type="presParOf" srcId="{4622860E-A306-4695-BB2D-7CCF3F0A79B9}" destId="{859B459D-09A1-4083-9631-726B1E8D4B21}" srcOrd="2" destOrd="0" presId="urn:microsoft.com/office/officeart/2005/8/layout/hierarchy3"/>
    <dgm:cxn modelId="{FACF7860-14EA-47CF-99B5-A444DE461458}" type="presParOf" srcId="{4622860E-A306-4695-BB2D-7CCF3F0A79B9}" destId="{21080150-82D8-45E0-9D56-3ACFA09E278A}" srcOrd="3" destOrd="0" presId="urn:microsoft.com/office/officeart/2005/8/layout/hierarchy3"/>
    <dgm:cxn modelId="{0CEE6CA2-A658-42FF-8824-BEE041481FF8}" type="presParOf" srcId="{4622860E-A306-4695-BB2D-7CCF3F0A79B9}" destId="{451C6AAD-B48E-4056-8304-A56BCD4630AE}" srcOrd="4" destOrd="0" presId="urn:microsoft.com/office/officeart/2005/8/layout/hierarchy3"/>
    <dgm:cxn modelId="{AB1C1ABE-834F-4D92-A248-D0005B80E8D1}" type="presParOf" srcId="{4622860E-A306-4695-BB2D-7CCF3F0A79B9}" destId="{773A3C56-93AD-426D-AED2-0D6F01C2C7FB}" srcOrd="5" destOrd="0" presId="urn:microsoft.com/office/officeart/2005/8/layout/hierarchy3"/>
    <dgm:cxn modelId="{40CC6A00-B333-4BCA-B725-0C89746D317B}" type="presParOf" srcId="{4622860E-A306-4695-BB2D-7CCF3F0A79B9}" destId="{180345A5-4CD6-4269-9034-5DC91B413EB4}" srcOrd="6" destOrd="0" presId="urn:microsoft.com/office/officeart/2005/8/layout/hierarchy3"/>
    <dgm:cxn modelId="{A655C5B1-9D0A-4401-A3C3-7F245CBB2849}" type="presParOf" srcId="{4622860E-A306-4695-BB2D-7CCF3F0A79B9}" destId="{23B62FCA-B957-4007-8A5D-E10A8EAF1FC8}" srcOrd="7" destOrd="0" presId="urn:microsoft.com/office/officeart/2005/8/layout/hierarchy3"/>
    <dgm:cxn modelId="{40A79A89-E389-4621-97BA-DBF605433D0F}" type="presParOf" srcId="{4622860E-A306-4695-BB2D-7CCF3F0A79B9}" destId="{6707AEA3-FC55-4A03-9294-C4D458CBADC2}" srcOrd="8" destOrd="0" presId="urn:microsoft.com/office/officeart/2005/8/layout/hierarchy3"/>
    <dgm:cxn modelId="{EC5F4E8C-9E9F-4473-B0E4-F84D8DECAA23}" type="presParOf" srcId="{4622860E-A306-4695-BB2D-7CCF3F0A79B9}" destId="{DA4BBEDE-CB21-4325-ADD0-6CE72A8066A1}" srcOrd="9" destOrd="0" presId="urn:microsoft.com/office/officeart/2005/8/layout/hierarchy3"/>
    <dgm:cxn modelId="{557C0F75-8D4B-402D-81E0-BDD95A1C5913}" type="presParOf" srcId="{E167EFEE-97B7-49EC-9D2F-AFA28F02C86A}" destId="{DCF70FB6-CFE3-4254-9124-A4ECF7E6F1D7}" srcOrd="2" destOrd="0" presId="urn:microsoft.com/office/officeart/2005/8/layout/hierarchy3"/>
    <dgm:cxn modelId="{41B4AEF0-8CF3-42FE-AA4D-E7DD398B6B24}" type="presParOf" srcId="{DCF70FB6-CFE3-4254-9124-A4ECF7E6F1D7}" destId="{4FAA5F68-9E3B-4799-B3C1-A676AE35A505}" srcOrd="0" destOrd="0" presId="urn:microsoft.com/office/officeart/2005/8/layout/hierarchy3"/>
    <dgm:cxn modelId="{D8931C27-FAF2-4A42-8383-DF01D1B71110}" type="presParOf" srcId="{4FAA5F68-9E3B-4799-B3C1-A676AE35A505}" destId="{A6175C25-A640-4633-902C-65BD9A9A16E9}" srcOrd="0" destOrd="0" presId="urn:microsoft.com/office/officeart/2005/8/layout/hierarchy3"/>
    <dgm:cxn modelId="{B1787A92-D2AE-4A6E-A77F-8A20B2508750}" type="presParOf" srcId="{4FAA5F68-9E3B-4799-B3C1-A676AE35A505}" destId="{25F9F0DC-828A-4F38-BEA5-2C7D77FBF7F1}" srcOrd="1" destOrd="0" presId="urn:microsoft.com/office/officeart/2005/8/layout/hierarchy3"/>
    <dgm:cxn modelId="{9EFAEE8A-977C-4F10-8C85-64BE959CF767}" type="presParOf" srcId="{DCF70FB6-CFE3-4254-9124-A4ECF7E6F1D7}" destId="{A9C78401-96E6-4E1C-ABFF-AA82A8498F50}" srcOrd="1" destOrd="0" presId="urn:microsoft.com/office/officeart/2005/8/layout/hierarchy3"/>
    <dgm:cxn modelId="{2A8133CD-2CB7-4A31-B67B-90DB99DAEBFA}" type="presParOf" srcId="{A9C78401-96E6-4E1C-ABFF-AA82A8498F50}" destId="{2BE2E641-8672-435B-9534-97EDCF961033}" srcOrd="0" destOrd="0" presId="urn:microsoft.com/office/officeart/2005/8/layout/hierarchy3"/>
    <dgm:cxn modelId="{3CC3A852-D385-4A02-B58E-FCEA3F0A3DA5}" type="presParOf" srcId="{A9C78401-96E6-4E1C-ABFF-AA82A8498F50}" destId="{70B061BA-E06E-4B77-A85C-A6590B78A2AA}" srcOrd="1" destOrd="0" presId="urn:microsoft.com/office/officeart/2005/8/layout/hierarchy3"/>
    <dgm:cxn modelId="{0349EFD4-A3CF-47EE-9521-22362973609A}" type="presParOf" srcId="{A9C78401-96E6-4E1C-ABFF-AA82A8498F50}" destId="{A1A05A00-62D3-4735-B25E-E056BB50317C}" srcOrd="2" destOrd="0" presId="urn:microsoft.com/office/officeart/2005/8/layout/hierarchy3"/>
    <dgm:cxn modelId="{87C1C952-BA30-4406-B149-F6D7DEF6DFB1}" type="presParOf" srcId="{A9C78401-96E6-4E1C-ABFF-AA82A8498F50}" destId="{C0EF4299-ED01-48F5-B1F2-FAE64075C9A1}" srcOrd="3" destOrd="0" presId="urn:microsoft.com/office/officeart/2005/8/layout/hierarchy3"/>
    <dgm:cxn modelId="{ABED193C-875C-496D-8699-89B4A25C35A6}" type="presParOf" srcId="{A9C78401-96E6-4E1C-ABFF-AA82A8498F50}" destId="{7D98298E-867D-4A9E-B464-C8BEA5802DAB}" srcOrd="4" destOrd="0" presId="urn:microsoft.com/office/officeart/2005/8/layout/hierarchy3"/>
    <dgm:cxn modelId="{B8736FF7-B3AC-4D1D-8C96-A90E57590FDF}" type="presParOf" srcId="{A9C78401-96E6-4E1C-ABFF-AA82A8498F50}" destId="{E702EAA4-7AAA-43BF-893D-7C9118B7A92D}" srcOrd="5" destOrd="0" presId="urn:microsoft.com/office/officeart/2005/8/layout/hierarchy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3BC5EC-B6CE-45F5-ABB5-EF038BB9E29E}" type="doc">
      <dgm:prSet loTypeId="urn:microsoft.com/office/officeart/2005/8/layout/chevron1" loCatId="process" qsTypeId="urn:microsoft.com/office/officeart/2005/8/quickstyle/simple1" qsCatId="simple" csTypeId="urn:microsoft.com/office/officeart/2005/8/colors/colorful1" csCatId="colorful" phldr="1"/>
      <dgm:spPr/>
    </dgm:pt>
    <dgm:pt modelId="{F265C020-DEA9-4AF3-A282-9572B3C4344E}">
      <dgm:prSet phldrT="[Text]" custT="1"/>
      <dgm:spPr/>
      <dgm:t>
        <a:bodyPr/>
        <a:lstStyle/>
        <a:p>
          <a:r>
            <a:rPr lang="en-US" sz="1800" dirty="0" smtClean="0"/>
            <a:t>Gender</a:t>
          </a:r>
          <a:endParaRPr lang="en-US" sz="1800" dirty="0"/>
        </a:p>
      </dgm:t>
    </dgm:pt>
    <dgm:pt modelId="{54B86CD7-CED0-4DF5-B03A-90ADB2C68291}" type="parTrans" cxnId="{268B78D9-9D48-4144-BA96-2E12E7E63360}">
      <dgm:prSet/>
      <dgm:spPr/>
      <dgm:t>
        <a:bodyPr/>
        <a:lstStyle/>
        <a:p>
          <a:endParaRPr lang="en-US"/>
        </a:p>
      </dgm:t>
    </dgm:pt>
    <dgm:pt modelId="{6E67CD90-5F85-4CFA-BA75-97D53A03D920}" type="sibTrans" cxnId="{268B78D9-9D48-4144-BA96-2E12E7E63360}">
      <dgm:prSet/>
      <dgm:spPr/>
      <dgm:t>
        <a:bodyPr/>
        <a:lstStyle/>
        <a:p>
          <a:endParaRPr lang="en-US"/>
        </a:p>
      </dgm:t>
    </dgm:pt>
    <dgm:pt modelId="{3E9473F6-3DC3-497B-A389-D5A8BBF7B7B5}">
      <dgm:prSet phldrT="[Text]" custT="1"/>
      <dgm:spPr/>
      <dgm:t>
        <a:bodyPr/>
        <a:lstStyle/>
        <a:p>
          <a:r>
            <a:rPr lang="en-US" sz="1800" dirty="0" smtClean="0"/>
            <a:t>Income</a:t>
          </a:r>
          <a:endParaRPr lang="en-US" sz="1800" dirty="0"/>
        </a:p>
      </dgm:t>
    </dgm:pt>
    <dgm:pt modelId="{0F41F020-E3D7-4FFC-AC66-8C2603BF60E0}" type="parTrans" cxnId="{B6E82F54-5114-47D4-9257-227D6A395F8A}">
      <dgm:prSet/>
      <dgm:spPr/>
      <dgm:t>
        <a:bodyPr/>
        <a:lstStyle/>
        <a:p>
          <a:endParaRPr lang="en-US"/>
        </a:p>
      </dgm:t>
    </dgm:pt>
    <dgm:pt modelId="{E302EA3D-2080-4D4E-BE41-D666C5128F46}" type="sibTrans" cxnId="{B6E82F54-5114-47D4-9257-227D6A395F8A}">
      <dgm:prSet/>
      <dgm:spPr/>
      <dgm:t>
        <a:bodyPr/>
        <a:lstStyle/>
        <a:p>
          <a:endParaRPr lang="en-US"/>
        </a:p>
      </dgm:t>
    </dgm:pt>
    <dgm:pt modelId="{B664D234-288F-4F8B-A0C8-7A0412EA7B07}">
      <dgm:prSet phldrT="[Text]" custT="1"/>
      <dgm:spPr/>
      <dgm:t>
        <a:bodyPr/>
        <a:lstStyle/>
        <a:p>
          <a:r>
            <a:rPr lang="en-US" sz="1800" dirty="0" smtClean="0"/>
            <a:t>Age</a:t>
          </a:r>
          <a:endParaRPr lang="en-US" sz="1800" dirty="0"/>
        </a:p>
      </dgm:t>
    </dgm:pt>
    <dgm:pt modelId="{038C5D57-B12D-4082-BA3C-059CCE8DD2EF}" type="parTrans" cxnId="{498F3654-3A09-46CF-ADF6-8B665F031C75}">
      <dgm:prSet/>
      <dgm:spPr/>
      <dgm:t>
        <a:bodyPr/>
        <a:lstStyle/>
        <a:p>
          <a:endParaRPr lang="en-US"/>
        </a:p>
      </dgm:t>
    </dgm:pt>
    <dgm:pt modelId="{9B866D76-73C9-420F-8057-13917894C73C}" type="sibTrans" cxnId="{498F3654-3A09-46CF-ADF6-8B665F031C75}">
      <dgm:prSet/>
      <dgm:spPr/>
      <dgm:t>
        <a:bodyPr/>
        <a:lstStyle/>
        <a:p>
          <a:endParaRPr lang="en-US"/>
        </a:p>
      </dgm:t>
    </dgm:pt>
    <dgm:pt modelId="{71B0F972-A91B-44A9-A46E-22341354F3C8}">
      <dgm:prSet phldrT="[Text]" custT="1"/>
      <dgm:spPr/>
      <dgm:t>
        <a:bodyPr/>
        <a:lstStyle/>
        <a:p>
          <a:r>
            <a:rPr lang="en-US" sz="1800" dirty="0" smtClean="0"/>
            <a:t>Race/</a:t>
          </a:r>
        </a:p>
        <a:p>
          <a:r>
            <a:rPr lang="en-US" sz="1800" dirty="0" smtClean="0"/>
            <a:t>Ethnicity</a:t>
          </a:r>
          <a:endParaRPr lang="en-US" sz="1800" dirty="0"/>
        </a:p>
      </dgm:t>
    </dgm:pt>
    <dgm:pt modelId="{E59D2616-34CD-4698-BAD4-084AEB0F3B28}" type="parTrans" cxnId="{B1491E05-2002-427F-BFC0-8F87D54D4055}">
      <dgm:prSet/>
      <dgm:spPr/>
      <dgm:t>
        <a:bodyPr/>
        <a:lstStyle/>
        <a:p>
          <a:endParaRPr lang="en-US"/>
        </a:p>
      </dgm:t>
    </dgm:pt>
    <dgm:pt modelId="{8D0B6564-F2D4-4B0B-B931-3ED6E0751C2D}" type="sibTrans" cxnId="{B1491E05-2002-427F-BFC0-8F87D54D4055}">
      <dgm:prSet/>
      <dgm:spPr/>
      <dgm:t>
        <a:bodyPr/>
        <a:lstStyle/>
        <a:p>
          <a:endParaRPr lang="en-US"/>
        </a:p>
      </dgm:t>
    </dgm:pt>
    <dgm:pt modelId="{7A984795-FF00-4755-B508-78D85910F47E}">
      <dgm:prSet phldrT="[Text]" custT="1"/>
      <dgm:spPr/>
      <dgm:t>
        <a:bodyPr/>
        <a:lstStyle/>
        <a:p>
          <a:r>
            <a:rPr lang="en-US" sz="1800" dirty="0" smtClean="0"/>
            <a:t>Full/Part-time</a:t>
          </a:r>
          <a:endParaRPr lang="en-US" sz="1800" dirty="0"/>
        </a:p>
      </dgm:t>
    </dgm:pt>
    <dgm:pt modelId="{52653C91-2EBA-46F8-BB14-B38A860B667A}" type="parTrans" cxnId="{5752A447-ED7B-4134-B4FF-4A6F81B25EC7}">
      <dgm:prSet/>
      <dgm:spPr/>
      <dgm:t>
        <a:bodyPr/>
        <a:lstStyle/>
        <a:p>
          <a:endParaRPr lang="en-US"/>
        </a:p>
      </dgm:t>
    </dgm:pt>
    <dgm:pt modelId="{0F9EA9BC-BD10-4B13-9A83-9E1323E2520B}" type="sibTrans" cxnId="{5752A447-ED7B-4134-B4FF-4A6F81B25EC7}">
      <dgm:prSet/>
      <dgm:spPr/>
      <dgm:t>
        <a:bodyPr/>
        <a:lstStyle/>
        <a:p>
          <a:endParaRPr lang="en-US"/>
        </a:p>
      </dgm:t>
    </dgm:pt>
    <dgm:pt modelId="{6CE6D99F-CB1B-4456-A2A3-1B90FABD23FF}">
      <dgm:prSet phldrT="[Text]"/>
      <dgm:spPr/>
      <dgm:t>
        <a:bodyPr/>
        <a:lstStyle/>
        <a:p>
          <a:r>
            <a:rPr lang="en-US" dirty="0" smtClean="0"/>
            <a:t>Degree Type</a:t>
          </a:r>
          <a:endParaRPr lang="en-US" dirty="0"/>
        </a:p>
      </dgm:t>
    </dgm:pt>
    <dgm:pt modelId="{75FE0802-34AE-4654-83EE-4BE9492F4F7C}" type="parTrans" cxnId="{4764FC61-D884-4060-9AF6-2C82BDDB76E3}">
      <dgm:prSet/>
      <dgm:spPr/>
      <dgm:t>
        <a:bodyPr/>
        <a:lstStyle/>
        <a:p>
          <a:endParaRPr lang="en-US"/>
        </a:p>
      </dgm:t>
    </dgm:pt>
    <dgm:pt modelId="{4296FE56-8802-4822-AD8B-0CA686E8D80C}" type="sibTrans" cxnId="{4764FC61-D884-4060-9AF6-2C82BDDB76E3}">
      <dgm:prSet/>
      <dgm:spPr/>
      <dgm:t>
        <a:bodyPr/>
        <a:lstStyle/>
        <a:p>
          <a:endParaRPr lang="en-US"/>
        </a:p>
      </dgm:t>
    </dgm:pt>
    <dgm:pt modelId="{6A70CFAE-77B9-4BB2-A039-8567F9B67B3D}" type="pres">
      <dgm:prSet presAssocID="{3B3BC5EC-B6CE-45F5-ABB5-EF038BB9E29E}" presName="Name0" presStyleCnt="0">
        <dgm:presLayoutVars>
          <dgm:dir/>
          <dgm:animLvl val="lvl"/>
          <dgm:resizeHandles val="exact"/>
        </dgm:presLayoutVars>
      </dgm:prSet>
      <dgm:spPr/>
    </dgm:pt>
    <dgm:pt modelId="{8E1E8A2A-6098-4BA0-B83C-DF5E62F28988}" type="pres">
      <dgm:prSet presAssocID="{F265C020-DEA9-4AF3-A282-9572B3C4344E}" presName="parTxOnly" presStyleLbl="node1" presStyleIdx="0" presStyleCnt="6">
        <dgm:presLayoutVars>
          <dgm:chMax val="0"/>
          <dgm:chPref val="0"/>
          <dgm:bulletEnabled val="1"/>
        </dgm:presLayoutVars>
      </dgm:prSet>
      <dgm:spPr/>
      <dgm:t>
        <a:bodyPr/>
        <a:lstStyle/>
        <a:p>
          <a:endParaRPr lang="en-US"/>
        </a:p>
      </dgm:t>
    </dgm:pt>
    <dgm:pt modelId="{D9E6129F-E814-4937-99E1-6AB53115C531}" type="pres">
      <dgm:prSet presAssocID="{6E67CD90-5F85-4CFA-BA75-97D53A03D920}" presName="parTxOnlySpace" presStyleCnt="0"/>
      <dgm:spPr/>
    </dgm:pt>
    <dgm:pt modelId="{B9F2D0B5-742D-4590-B162-F0EBA7873533}" type="pres">
      <dgm:prSet presAssocID="{71B0F972-A91B-44A9-A46E-22341354F3C8}" presName="parTxOnly" presStyleLbl="node1" presStyleIdx="1" presStyleCnt="6">
        <dgm:presLayoutVars>
          <dgm:chMax val="0"/>
          <dgm:chPref val="0"/>
          <dgm:bulletEnabled val="1"/>
        </dgm:presLayoutVars>
      </dgm:prSet>
      <dgm:spPr/>
      <dgm:t>
        <a:bodyPr/>
        <a:lstStyle/>
        <a:p>
          <a:endParaRPr lang="en-US"/>
        </a:p>
      </dgm:t>
    </dgm:pt>
    <dgm:pt modelId="{CD6A0546-5B69-48F6-B95E-3EA517ACFDBD}" type="pres">
      <dgm:prSet presAssocID="{8D0B6564-F2D4-4B0B-B931-3ED6E0751C2D}" presName="parTxOnlySpace" presStyleCnt="0"/>
      <dgm:spPr/>
    </dgm:pt>
    <dgm:pt modelId="{B76E4F20-A68E-49FC-BE21-76175442C047}" type="pres">
      <dgm:prSet presAssocID="{3E9473F6-3DC3-497B-A389-D5A8BBF7B7B5}" presName="parTxOnly" presStyleLbl="node1" presStyleIdx="2" presStyleCnt="6">
        <dgm:presLayoutVars>
          <dgm:chMax val="0"/>
          <dgm:chPref val="0"/>
          <dgm:bulletEnabled val="1"/>
        </dgm:presLayoutVars>
      </dgm:prSet>
      <dgm:spPr/>
      <dgm:t>
        <a:bodyPr/>
        <a:lstStyle/>
        <a:p>
          <a:endParaRPr lang="en-US"/>
        </a:p>
      </dgm:t>
    </dgm:pt>
    <dgm:pt modelId="{1E5337DA-3E5A-4178-BB84-0AF8FD0592DB}" type="pres">
      <dgm:prSet presAssocID="{E302EA3D-2080-4D4E-BE41-D666C5128F46}" presName="parTxOnlySpace" presStyleCnt="0"/>
      <dgm:spPr/>
    </dgm:pt>
    <dgm:pt modelId="{7415FB12-98DE-4C39-9012-DF6EC269565E}" type="pres">
      <dgm:prSet presAssocID="{B664D234-288F-4F8B-A0C8-7A0412EA7B07}" presName="parTxOnly" presStyleLbl="node1" presStyleIdx="3" presStyleCnt="6">
        <dgm:presLayoutVars>
          <dgm:chMax val="0"/>
          <dgm:chPref val="0"/>
          <dgm:bulletEnabled val="1"/>
        </dgm:presLayoutVars>
      </dgm:prSet>
      <dgm:spPr/>
      <dgm:t>
        <a:bodyPr/>
        <a:lstStyle/>
        <a:p>
          <a:endParaRPr lang="en-US"/>
        </a:p>
      </dgm:t>
    </dgm:pt>
    <dgm:pt modelId="{93C50EF4-B6D4-47BD-91A3-9394B0724408}" type="pres">
      <dgm:prSet presAssocID="{9B866D76-73C9-420F-8057-13917894C73C}" presName="parTxOnlySpace" presStyleCnt="0"/>
      <dgm:spPr/>
    </dgm:pt>
    <dgm:pt modelId="{F87E4996-A065-40C6-A30C-A743D7867A34}" type="pres">
      <dgm:prSet presAssocID="{7A984795-FF00-4755-B508-78D85910F47E}" presName="parTxOnly" presStyleLbl="node1" presStyleIdx="4" presStyleCnt="6">
        <dgm:presLayoutVars>
          <dgm:chMax val="0"/>
          <dgm:chPref val="0"/>
          <dgm:bulletEnabled val="1"/>
        </dgm:presLayoutVars>
      </dgm:prSet>
      <dgm:spPr/>
      <dgm:t>
        <a:bodyPr/>
        <a:lstStyle/>
        <a:p>
          <a:endParaRPr lang="en-US"/>
        </a:p>
      </dgm:t>
    </dgm:pt>
    <dgm:pt modelId="{4CE3951E-23D7-4FA9-A95F-F865FF536B66}" type="pres">
      <dgm:prSet presAssocID="{0F9EA9BC-BD10-4B13-9A83-9E1323E2520B}" presName="parTxOnlySpace" presStyleCnt="0"/>
      <dgm:spPr/>
    </dgm:pt>
    <dgm:pt modelId="{79BB2C75-4263-4034-8C96-8E5ADA84AE8A}" type="pres">
      <dgm:prSet presAssocID="{6CE6D99F-CB1B-4456-A2A3-1B90FABD23FF}" presName="parTxOnly" presStyleLbl="node1" presStyleIdx="5" presStyleCnt="6">
        <dgm:presLayoutVars>
          <dgm:chMax val="0"/>
          <dgm:chPref val="0"/>
          <dgm:bulletEnabled val="1"/>
        </dgm:presLayoutVars>
      </dgm:prSet>
      <dgm:spPr/>
      <dgm:t>
        <a:bodyPr/>
        <a:lstStyle/>
        <a:p>
          <a:endParaRPr lang="en-US"/>
        </a:p>
      </dgm:t>
    </dgm:pt>
  </dgm:ptLst>
  <dgm:cxnLst>
    <dgm:cxn modelId="{268B78D9-9D48-4144-BA96-2E12E7E63360}" srcId="{3B3BC5EC-B6CE-45F5-ABB5-EF038BB9E29E}" destId="{F265C020-DEA9-4AF3-A282-9572B3C4344E}" srcOrd="0" destOrd="0" parTransId="{54B86CD7-CED0-4DF5-B03A-90ADB2C68291}" sibTransId="{6E67CD90-5F85-4CFA-BA75-97D53A03D920}"/>
    <dgm:cxn modelId="{98B28B71-0C10-44E1-9BB4-8B0D9B9A162B}" type="presOf" srcId="{3B3BC5EC-B6CE-45F5-ABB5-EF038BB9E29E}" destId="{6A70CFAE-77B9-4BB2-A039-8567F9B67B3D}" srcOrd="0" destOrd="0" presId="urn:microsoft.com/office/officeart/2005/8/layout/chevron1"/>
    <dgm:cxn modelId="{B6E82F54-5114-47D4-9257-227D6A395F8A}" srcId="{3B3BC5EC-B6CE-45F5-ABB5-EF038BB9E29E}" destId="{3E9473F6-3DC3-497B-A389-D5A8BBF7B7B5}" srcOrd="2" destOrd="0" parTransId="{0F41F020-E3D7-4FFC-AC66-8C2603BF60E0}" sibTransId="{E302EA3D-2080-4D4E-BE41-D666C5128F46}"/>
    <dgm:cxn modelId="{C45E4FFF-C62F-49C7-A140-469F40472BFD}" type="presOf" srcId="{3E9473F6-3DC3-497B-A389-D5A8BBF7B7B5}" destId="{B76E4F20-A68E-49FC-BE21-76175442C047}" srcOrd="0" destOrd="0" presId="urn:microsoft.com/office/officeart/2005/8/layout/chevron1"/>
    <dgm:cxn modelId="{498F3654-3A09-46CF-ADF6-8B665F031C75}" srcId="{3B3BC5EC-B6CE-45F5-ABB5-EF038BB9E29E}" destId="{B664D234-288F-4F8B-A0C8-7A0412EA7B07}" srcOrd="3" destOrd="0" parTransId="{038C5D57-B12D-4082-BA3C-059CCE8DD2EF}" sibTransId="{9B866D76-73C9-420F-8057-13917894C73C}"/>
    <dgm:cxn modelId="{B1491E05-2002-427F-BFC0-8F87D54D4055}" srcId="{3B3BC5EC-B6CE-45F5-ABB5-EF038BB9E29E}" destId="{71B0F972-A91B-44A9-A46E-22341354F3C8}" srcOrd="1" destOrd="0" parTransId="{E59D2616-34CD-4698-BAD4-084AEB0F3B28}" sibTransId="{8D0B6564-F2D4-4B0B-B931-3ED6E0751C2D}"/>
    <dgm:cxn modelId="{941EBFBA-63D2-46E1-81B2-53F16E2AB59E}" type="presOf" srcId="{B664D234-288F-4F8B-A0C8-7A0412EA7B07}" destId="{7415FB12-98DE-4C39-9012-DF6EC269565E}" srcOrd="0" destOrd="0" presId="urn:microsoft.com/office/officeart/2005/8/layout/chevron1"/>
    <dgm:cxn modelId="{4764FC61-D884-4060-9AF6-2C82BDDB76E3}" srcId="{3B3BC5EC-B6CE-45F5-ABB5-EF038BB9E29E}" destId="{6CE6D99F-CB1B-4456-A2A3-1B90FABD23FF}" srcOrd="5" destOrd="0" parTransId="{75FE0802-34AE-4654-83EE-4BE9492F4F7C}" sibTransId="{4296FE56-8802-4822-AD8B-0CA686E8D80C}"/>
    <dgm:cxn modelId="{2D01DD80-F9D3-4171-94E0-BB676835D8F8}" type="presOf" srcId="{F265C020-DEA9-4AF3-A282-9572B3C4344E}" destId="{8E1E8A2A-6098-4BA0-B83C-DF5E62F28988}" srcOrd="0" destOrd="0" presId="urn:microsoft.com/office/officeart/2005/8/layout/chevron1"/>
    <dgm:cxn modelId="{5752A447-ED7B-4134-B4FF-4A6F81B25EC7}" srcId="{3B3BC5EC-B6CE-45F5-ABB5-EF038BB9E29E}" destId="{7A984795-FF00-4755-B508-78D85910F47E}" srcOrd="4" destOrd="0" parTransId="{52653C91-2EBA-46F8-BB14-B38A860B667A}" sibTransId="{0F9EA9BC-BD10-4B13-9A83-9E1323E2520B}"/>
    <dgm:cxn modelId="{A683C3BB-C238-4980-9D26-7D4479B86230}" type="presOf" srcId="{7A984795-FF00-4755-B508-78D85910F47E}" destId="{F87E4996-A065-40C6-A30C-A743D7867A34}" srcOrd="0" destOrd="0" presId="urn:microsoft.com/office/officeart/2005/8/layout/chevron1"/>
    <dgm:cxn modelId="{E8E08B3C-68F0-43A9-AF76-A27EB749F3D3}" type="presOf" srcId="{6CE6D99F-CB1B-4456-A2A3-1B90FABD23FF}" destId="{79BB2C75-4263-4034-8C96-8E5ADA84AE8A}" srcOrd="0" destOrd="0" presId="urn:microsoft.com/office/officeart/2005/8/layout/chevron1"/>
    <dgm:cxn modelId="{71C09092-F201-4846-B171-C1F3DA1412C3}" type="presOf" srcId="{71B0F972-A91B-44A9-A46E-22341354F3C8}" destId="{B9F2D0B5-742D-4590-B162-F0EBA7873533}" srcOrd="0" destOrd="0" presId="urn:microsoft.com/office/officeart/2005/8/layout/chevron1"/>
    <dgm:cxn modelId="{4AFEB985-CB55-4DEF-95AD-A597B4A53108}" type="presParOf" srcId="{6A70CFAE-77B9-4BB2-A039-8567F9B67B3D}" destId="{8E1E8A2A-6098-4BA0-B83C-DF5E62F28988}" srcOrd="0" destOrd="0" presId="urn:microsoft.com/office/officeart/2005/8/layout/chevron1"/>
    <dgm:cxn modelId="{EFB285AE-0E4E-43CD-B31D-7A69FB21A6E9}" type="presParOf" srcId="{6A70CFAE-77B9-4BB2-A039-8567F9B67B3D}" destId="{D9E6129F-E814-4937-99E1-6AB53115C531}" srcOrd="1" destOrd="0" presId="urn:microsoft.com/office/officeart/2005/8/layout/chevron1"/>
    <dgm:cxn modelId="{DDA265E5-B451-48F5-B631-C900074576D2}" type="presParOf" srcId="{6A70CFAE-77B9-4BB2-A039-8567F9B67B3D}" destId="{B9F2D0B5-742D-4590-B162-F0EBA7873533}" srcOrd="2" destOrd="0" presId="urn:microsoft.com/office/officeart/2005/8/layout/chevron1"/>
    <dgm:cxn modelId="{D91959C1-8EEA-40C9-B69F-43DF69EB87BB}" type="presParOf" srcId="{6A70CFAE-77B9-4BB2-A039-8567F9B67B3D}" destId="{CD6A0546-5B69-48F6-B95E-3EA517ACFDBD}" srcOrd="3" destOrd="0" presId="urn:microsoft.com/office/officeart/2005/8/layout/chevron1"/>
    <dgm:cxn modelId="{4A8BA59D-25BB-46C5-BDB4-252EBE8CA571}" type="presParOf" srcId="{6A70CFAE-77B9-4BB2-A039-8567F9B67B3D}" destId="{B76E4F20-A68E-49FC-BE21-76175442C047}" srcOrd="4" destOrd="0" presId="urn:microsoft.com/office/officeart/2005/8/layout/chevron1"/>
    <dgm:cxn modelId="{1570AD87-9489-4DF5-9D54-BB22E0E3068B}" type="presParOf" srcId="{6A70CFAE-77B9-4BB2-A039-8567F9B67B3D}" destId="{1E5337DA-3E5A-4178-BB84-0AF8FD0592DB}" srcOrd="5" destOrd="0" presId="urn:microsoft.com/office/officeart/2005/8/layout/chevron1"/>
    <dgm:cxn modelId="{0B6E9506-2EB4-430E-B634-3ACB1D00EABE}" type="presParOf" srcId="{6A70CFAE-77B9-4BB2-A039-8567F9B67B3D}" destId="{7415FB12-98DE-4C39-9012-DF6EC269565E}" srcOrd="6" destOrd="0" presId="urn:microsoft.com/office/officeart/2005/8/layout/chevron1"/>
    <dgm:cxn modelId="{A626EA21-D9FB-488E-BD85-C10EB7F93358}" type="presParOf" srcId="{6A70CFAE-77B9-4BB2-A039-8567F9B67B3D}" destId="{93C50EF4-B6D4-47BD-91A3-9394B0724408}" srcOrd="7" destOrd="0" presId="urn:microsoft.com/office/officeart/2005/8/layout/chevron1"/>
    <dgm:cxn modelId="{7C2F4843-02DE-4ADA-A0F0-919131345D93}" type="presParOf" srcId="{6A70CFAE-77B9-4BB2-A039-8567F9B67B3D}" destId="{F87E4996-A065-40C6-A30C-A743D7867A34}" srcOrd="8" destOrd="0" presId="urn:microsoft.com/office/officeart/2005/8/layout/chevron1"/>
    <dgm:cxn modelId="{3F22BFA3-9957-430D-969C-F550A46BC333}" type="presParOf" srcId="{6A70CFAE-77B9-4BB2-A039-8567F9B67B3D}" destId="{4CE3951E-23D7-4FA9-A95F-F865FF536B66}" srcOrd="9" destOrd="0" presId="urn:microsoft.com/office/officeart/2005/8/layout/chevron1"/>
    <dgm:cxn modelId="{4CC428D0-AF0E-4455-808E-85F3CA02B36B}" type="presParOf" srcId="{6A70CFAE-77B9-4BB2-A039-8567F9B67B3D}" destId="{79BB2C75-4263-4034-8C96-8E5ADA84AE8A}" srcOrd="10" destOrd="0" presId="urn:microsoft.com/office/officeart/2005/8/layout/chevron1"/>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24E58FD-BFCC-4D33-BF25-C5B2928C3CE1}">
      <dsp:nvSpPr>
        <dsp:cNvPr id="0" name=""/>
        <dsp:cNvSpPr/>
      </dsp:nvSpPr>
      <dsp:spPr>
        <a:xfrm>
          <a:off x="1038" y="299054"/>
          <a:ext cx="2980888" cy="783635"/>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1435" tIns="34290" rIns="51435" bIns="34290" numCol="1" spcCol="1270" anchor="ctr" anchorCtr="0">
          <a:noAutofit/>
        </a:bodyPr>
        <a:lstStyle/>
        <a:p>
          <a:pPr lvl="0" algn="ctr" defTabSz="1200150">
            <a:lnSpc>
              <a:spcPct val="90000"/>
            </a:lnSpc>
            <a:spcBef>
              <a:spcPct val="0"/>
            </a:spcBef>
            <a:spcAft>
              <a:spcPct val="35000"/>
            </a:spcAft>
          </a:pPr>
          <a:r>
            <a:rPr lang="en-US" sz="2700" kern="1200" dirty="0" smtClean="0"/>
            <a:t>Outcome Metrics</a:t>
          </a:r>
          <a:endParaRPr lang="en-US" sz="2700" kern="1200" dirty="0"/>
        </a:p>
      </dsp:txBody>
      <dsp:txXfrm>
        <a:off x="1038" y="299054"/>
        <a:ext cx="2980888" cy="783635"/>
      </dsp:txXfrm>
    </dsp:sp>
    <dsp:sp modelId="{AC6199BA-88EA-4C88-A617-5A67364D92C0}">
      <dsp:nvSpPr>
        <dsp:cNvPr id="0" name=""/>
        <dsp:cNvSpPr/>
      </dsp:nvSpPr>
      <dsp:spPr>
        <a:xfrm>
          <a:off x="299127" y="1082690"/>
          <a:ext cx="298088" cy="506691"/>
        </a:xfrm>
        <a:custGeom>
          <a:avLst/>
          <a:gdLst/>
          <a:ahLst/>
          <a:cxnLst/>
          <a:rect l="0" t="0" r="0" b="0"/>
          <a:pathLst>
            <a:path>
              <a:moveTo>
                <a:pt x="0" y="0"/>
              </a:moveTo>
              <a:lnTo>
                <a:pt x="0" y="506691"/>
              </a:lnTo>
              <a:lnTo>
                <a:pt x="298088" y="506691"/>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0881676-C77C-401A-9908-F4537213822C}">
      <dsp:nvSpPr>
        <dsp:cNvPr id="0" name=""/>
        <dsp:cNvSpPr/>
      </dsp:nvSpPr>
      <dsp:spPr>
        <a:xfrm>
          <a:off x="597216" y="1278599"/>
          <a:ext cx="2015812" cy="621564"/>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Degrees Awarded Annually</a:t>
          </a:r>
          <a:endParaRPr lang="en-US" sz="1500" kern="1200" dirty="0"/>
        </a:p>
      </dsp:txBody>
      <dsp:txXfrm>
        <a:off x="597216" y="1278599"/>
        <a:ext cx="2015812" cy="621564"/>
      </dsp:txXfrm>
    </dsp:sp>
    <dsp:sp modelId="{3BAFFFF3-C055-4CAE-B0C1-9070ACBF179D}">
      <dsp:nvSpPr>
        <dsp:cNvPr id="0" name=""/>
        <dsp:cNvSpPr/>
      </dsp:nvSpPr>
      <dsp:spPr>
        <a:xfrm>
          <a:off x="299127" y="1082690"/>
          <a:ext cx="298088" cy="1242870"/>
        </a:xfrm>
        <a:custGeom>
          <a:avLst/>
          <a:gdLst/>
          <a:ahLst/>
          <a:cxnLst/>
          <a:rect l="0" t="0" r="0" b="0"/>
          <a:pathLst>
            <a:path>
              <a:moveTo>
                <a:pt x="0" y="0"/>
              </a:moveTo>
              <a:lnTo>
                <a:pt x="0" y="1242870"/>
              </a:lnTo>
              <a:lnTo>
                <a:pt x="298088" y="1242870"/>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25FBE7C-66C1-4F6C-8B59-AC69AB7B539B}">
      <dsp:nvSpPr>
        <dsp:cNvPr id="0" name=""/>
        <dsp:cNvSpPr/>
      </dsp:nvSpPr>
      <dsp:spPr>
        <a:xfrm>
          <a:off x="597216" y="2096072"/>
          <a:ext cx="1936759" cy="458975"/>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Graduation Rates</a:t>
          </a:r>
          <a:endParaRPr lang="en-US" sz="1500" kern="1200" dirty="0"/>
        </a:p>
      </dsp:txBody>
      <dsp:txXfrm>
        <a:off x="597216" y="2096072"/>
        <a:ext cx="1936759" cy="458975"/>
      </dsp:txXfrm>
    </dsp:sp>
    <dsp:sp modelId="{37AC526A-38FB-48CA-8A1D-540B70733717}">
      <dsp:nvSpPr>
        <dsp:cNvPr id="0" name=""/>
        <dsp:cNvSpPr/>
      </dsp:nvSpPr>
      <dsp:spPr>
        <a:xfrm>
          <a:off x="299127" y="1082690"/>
          <a:ext cx="298088" cy="1897754"/>
        </a:xfrm>
        <a:custGeom>
          <a:avLst/>
          <a:gdLst/>
          <a:ahLst/>
          <a:cxnLst/>
          <a:rect l="0" t="0" r="0" b="0"/>
          <a:pathLst>
            <a:path>
              <a:moveTo>
                <a:pt x="0" y="0"/>
              </a:moveTo>
              <a:lnTo>
                <a:pt x="0" y="1897754"/>
              </a:lnTo>
              <a:lnTo>
                <a:pt x="298088" y="1897754"/>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F634376-47B4-4ECC-A2E7-59FF20ED5E54}">
      <dsp:nvSpPr>
        <dsp:cNvPr id="0" name=""/>
        <dsp:cNvSpPr/>
      </dsp:nvSpPr>
      <dsp:spPr>
        <a:xfrm>
          <a:off x="597216" y="2750957"/>
          <a:ext cx="1903144" cy="458975"/>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Transfer Rates</a:t>
          </a:r>
          <a:endParaRPr lang="en-US" sz="1500" kern="1200" dirty="0"/>
        </a:p>
      </dsp:txBody>
      <dsp:txXfrm>
        <a:off x="597216" y="2750957"/>
        <a:ext cx="1903144" cy="458975"/>
      </dsp:txXfrm>
    </dsp:sp>
    <dsp:sp modelId="{BC12A79C-8C60-4209-A4FD-9923C31DE5BD}">
      <dsp:nvSpPr>
        <dsp:cNvPr id="0" name=""/>
        <dsp:cNvSpPr/>
      </dsp:nvSpPr>
      <dsp:spPr>
        <a:xfrm>
          <a:off x="299127" y="1082690"/>
          <a:ext cx="298088" cy="2656149"/>
        </a:xfrm>
        <a:custGeom>
          <a:avLst/>
          <a:gdLst/>
          <a:ahLst/>
          <a:cxnLst/>
          <a:rect l="0" t="0" r="0" b="0"/>
          <a:pathLst>
            <a:path>
              <a:moveTo>
                <a:pt x="0" y="0"/>
              </a:moveTo>
              <a:lnTo>
                <a:pt x="0" y="2656149"/>
              </a:lnTo>
              <a:lnTo>
                <a:pt x="298088" y="2656149"/>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B5EB9B2-11B9-45A7-9B97-65E35155DED0}">
      <dsp:nvSpPr>
        <dsp:cNvPr id="0" name=""/>
        <dsp:cNvSpPr/>
      </dsp:nvSpPr>
      <dsp:spPr>
        <a:xfrm>
          <a:off x="597216" y="3405841"/>
          <a:ext cx="2065463" cy="665996"/>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Time and Credits to Degree</a:t>
          </a:r>
          <a:endParaRPr lang="en-US" sz="1500" kern="1200" dirty="0"/>
        </a:p>
      </dsp:txBody>
      <dsp:txXfrm>
        <a:off x="597216" y="3405841"/>
        <a:ext cx="2065463" cy="665996"/>
      </dsp:txXfrm>
    </dsp:sp>
    <dsp:sp modelId="{100554A1-2236-4D59-B57A-B34730EA992B}">
      <dsp:nvSpPr>
        <dsp:cNvPr id="0" name=""/>
        <dsp:cNvSpPr/>
      </dsp:nvSpPr>
      <dsp:spPr>
        <a:xfrm>
          <a:off x="3373744" y="299054"/>
          <a:ext cx="2468766" cy="783635"/>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1435" tIns="34290" rIns="51435" bIns="34290" numCol="1" spcCol="1270" anchor="ctr" anchorCtr="0">
          <a:noAutofit/>
        </a:bodyPr>
        <a:lstStyle/>
        <a:p>
          <a:pPr lvl="0" algn="ctr" defTabSz="1200150">
            <a:lnSpc>
              <a:spcPct val="90000"/>
            </a:lnSpc>
            <a:spcBef>
              <a:spcPct val="0"/>
            </a:spcBef>
            <a:spcAft>
              <a:spcPct val="35000"/>
            </a:spcAft>
          </a:pPr>
          <a:r>
            <a:rPr lang="en-US" sz="2700" kern="1200" dirty="0" smtClean="0"/>
            <a:t>Progress Metrics</a:t>
          </a:r>
          <a:endParaRPr lang="en-US" sz="2700" kern="1200" dirty="0"/>
        </a:p>
      </dsp:txBody>
      <dsp:txXfrm>
        <a:off x="3373744" y="299054"/>
        <a:ext cx="2468766" cy="783635"/>
      </dsp:txXfrm>
    </dsp:sp>
    <dsp:sp modelId="{D2956DE0-980B-4530-82B1-211435FDD677}">
      <dsp:nvSpPr>
        <dsp:cNvPr id="0" name=""/>
        <dsp:cNvSpPr/>
      </dsp:nvSpPr>
      <dsp:spPr>
        <a:xfrm>
          <a:off x="3620621" y="1082690"/>
          <a:ext cx="246876" cy="447742"/>
        </a:xfrm>
        <a:custGeom>
          <a:avLst/>
          <a:gdLst/>
          <a:ahLst/>
          <a:cxnLst/>
          <a:rect l="0" t="0" r="0" b="0"/>
          <a:pathLst>
            <a:path>
              <a:moveTo>
                <a:pt x="0" y="0"/>
              </a:moveTo>
              <a:lnTo>
                <a:pt x="0" y="447742"/>
              </a:lnTo>
              <a:lnTo>
                <a:pt x="246876" y="447742"/>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39B2ECB-8A63-4B10-9028-3C6A207239A0}">
      <dsp:nvSpPr>
        <dsp:cNvPr id="0" name=""/>
        <dsp:cNvSpPr/>
      </dsp:nvSpPr>
      <dsp:spPr>
        <a:xfrm>
          <a:off x="3867497" y="1278599"/>
          <a:ext cx="2051784" cy="503666"/>
        </a:xfrm>
        <a:prstGeom prst="roundRect">
          <a:avLst>
            <a:gd name="adj" fmla="val 10000"/>
          </a:avLst>
        </a:prstGeom>
        <a:solidFill>
          <a:schemeClr val="lt1">
            <a:alpha val="90000"/>
            <a:hueOff val="0"/>
            <a:satOff val="0"/>
            <a:lumOff val="0"/>
            <a:alphaOff val="0"/>
          </a:schemeClr>
        </a:solidFill>
        <a:ln w="9525" cap="flat" cmpd="sng" algn="ctr">
          <a:solidFill>
            <a:schemeClr val="accent6">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Remediation: Entry and Success</a:t>
          </a:r>
          <a:endParaRPr lang="en-US" sz="1500" kern="1200" dirty="0"/>
        </a:p>
      </dsp:txBody>
      <dsp:txXfrm>
        <a:off x="3867497" y="1278599"/>
        <a:ext cx="2051784" cy="503666"/>
      </dsp:txXfrm>
    </dsp:sp>
    <dsp:sp modelId="{859B459D-09A1-4083-9631-726B1E8D4B21}">
      <dsp:nvSpPr>
        <dsp:cNvPr id="0" name=""/>
        <dsp:cNvSpPr/>
      </dsp:nvSpPr>
      <dsp:spPr>
        <a:xfrm>
          <a:off x="3620621" y="1082690"/>
          <a:ext cx="246876" cy="1199844"/>
        </a:xfrm>
        <a:custGeom>
          <a:avLst/>
          <a:gdLst/>
          <a:ahLst/>
          <a:cxnLst/>
          <a:rect l="0" t="0" r="0" b="0"/>
          <a:pathLst>
            <a:path>
              <a:moveTo>
                <a:pt x="0" y="0"/>
              </a:moveTo>
              <a:lnTo>
                <a:pt x="0" y="1199844"/>
              </a:lnTo>
              <a:lnTo>
                <a:pt x="246876" y="1199844"/>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1080150-82D8-45E0-9D56-3ACFA09E278A}">
      <dsp:nvSpPr>
        <dsp:cNvPr id="0" name=""/>
        <dsp:cNvSpPr/>
      </dsp:nvSpPr>
      <dsp:spPr>
        <a:xfrm>
          <a:off x="3867497" y="1978174"/>
          <a:ext cx="2059971" cy="608720"/>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Success in First Year College Courses</a:t>
          </a:r>
          <a:endParaRPr lang="en-US" sz="1500" kern="1200" dirty="0"/>
        </a:p>
      </dsp:txBody>
      <dsp:txXfrm>
        <a:off x="3867497" y="1978174"/>
        <a:ext cx="2059971" cy="608720"/>
      </dsp:txXfrm>
    </dsp:sp>
    <dsp:sp modelId="{451C6AAD-B48E-4056-8304-A56BCD4630AE}">
      <dsp:nvSpPr>
        <dsp:cNvPr id="0" name=""/>
        <dsp:cNvSpPr/>
      </dsp:nvSpPr>
      <dsp:spPr>
        <a:xfrm>
          <a:off x="3620621" y="1082690"/>
          <a:ext cx="246876" cy="1943714"/>
        </a:xfrm>
        <a:custGeom>
          <a:avLst/>
          <a:gdLst/>
          <a:ahLst/>
          <a:cxnLst/>
          <a:rect l="0" t="0" r="0" b="0"/>
          <a:pathLst>
            <a:path>
              <a:moveTo>
                <a:pt x="0" y="0"/>
              </a:moveTo>
              <a:lnTo>
                <a:pt x="0" y="1943714"/>
              </a:lnTo>
              <a:lnTo>
                <a:pt x="246876" y="1943714"/>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73A3C56-93AD-426D-AED2-0D6F01C2C7FB}">
      <dsp:nvSpPr>
        <dsp:cNvPr id="0" name=""/>
        <dsp:cNvSpPr/>
      </dsp:nvSpPr>
      <dsp:spPr>
        <a:xfrm>
          <a:off x="3867497" y="2782804"/>
          <a:ext cx="2148115" cy="487202"/>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Retention Rates</a:t>
          </a:r>
          <a:endParaRPr lang="en-US" sz="1500" kern="1200" dirty="0"/>
        </a:p>
      </dsp:txBody>
      <dsp:txXfrm>
        <a:off x="3867497" y="2782804"/>
        <a:ext cx="2148115" cy="487202"/>
      </dsp:txXfrm>
    </dsp:sp>
    <dsp:sp modelId="{180345A5-4CD6-4269-9034-5DC91B413EB4}">
      <dsp:nvSpPr>
        <dsp:cNvPr id="0" name=""/>
        <dsp:cNvSpPr/>
      </dsp:nvSpPr>
      <dsp:spPr>
        <a:xfrm>
          <a:off x="3620621" y="1082690"/>
          <a:ext cx="246876" cy="2612207"/>
        </a:xfrm>
        <a:custGeom>
          <a:avLst/>
          <a:gdLst/>
          <a:ahLst/>
          <a:cxnLst/>
          <a:rect l="0" t="0" r="0" b="0"/>
          <a:pathLst>
            <a:path>
              <a:moveTo>
                <a:pt x="0" y="0"/>
              </a:moveTo>
              <a:lnTo>
                <a:pt x="0" y="2612207"/>
              </a:lnTo>
              <a:lnTo>
                <a:pt x="246876" y="2612207"/>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3B62FCA-B957-4007-8A5D-E10A8EAF1FC8}">
      <dsp:nvSpPr>
        <dsp:cNvPr id="0" name=""/>
        <dsp:cNvSpPr/>
      </dsp:nvSpPr>
      <dsp:spPr>
        <a:xfrm>
          <a:off x="3867497" y="3465915"/>
          <a:ext cx="1999613" cy="457964"/>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Course Completion</a:t>
          </a:r>
          <a:endParaRPr lang="en-US" sz="1500" kern="1200" dirty="0"/>
        </a:p>
      </dsp:txBody>
      <dsp:txXfrm>
        <a:off x="3867497" y="3465915"/>
        <a:ext cx="1999613" cy="457964"/>
      </dsp:txXfrm>
    </dsp:sp>
    <dsp:sp modelId="{6707AEA3-FC55-4A03-9294-C4D458CBADC2}">
      <dsp:nvSpPr>
        <dsp:cNvPr id="0" name=""/>
        <dsp:cNvSpPr/>
      </dsp:nvSpPr>
      <dsp:spPr>
        <a:xfrm>
          <a:off x="3620621" y="1082690"/>
          <a:ext cx="246876" cy="3266076"/>
        </a:xfrm>
        <a:custGeom>
          <a:avLst/>
          <a:gdLst/>
          <a:ahLst/>
          <a:cxnLst/>
          <a:rect l="0" t="0" r="0" b="0"/>
          <a:pathLst>
            <a:path>
              <a:moveTo>
                <a:pt x="0" y="0"/>
              </a:moveTo>
              <a:lnTo>
                <a:pt x="0" y="3266076"/>
              </a:lnTo>
              <a:lnTo>
                <a:pt x="246876" y="3266076"/>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A4BBEDE-CB21-4325-ADD0-6CE72A8066A1}">
      <dsp:nvSpPr>
        <dsp:cNvPr id="0" name=""/>
        <dsp:cNvSpPr/>
      </dsp:nvSpPr>
      <dsp:spPr>
        <a:xfrm>
          <a:off x="3867497" y="4119788"/>
          <a:ext cx="2148115" cy="457956"/>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Credit Accumulation</a:t>
          </a:r>
          <a:endParaRPr lang="en-US" sz="1500" kern="1200" dirty="0"/>
        </a:p>
      </dsp:txBody>
      <dsp:txXfrm>
        <a:off x="3867497" y="4119788"/>
        <a:ext cx="2148115" cy="457956"/>
      </dsp:txXfrm>
    </dsp:sp>
    <dsp:sp modelId="{A6175C25-A640-4633-902C-65BD9A9A16E9}">
      <dsp:nvSpPr>
        <dsp:cNvPr id="0" name=""/>
        <dsp:cNvSpPr/>
      </dsp:nvSpPr>
      <dsp:spPr>
        <a:xfrm>
          <a:off x="6234329" y="299054"/>
          <a:ext cx="2451432" cy="783635"/>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1435" tIns="34290" rIns="51435" bIns="34290" numCol="1" spcCol="1270" anchor="ctr" anchorCtr="0">
          <a:noAutofit/>
        </a:bodyPr>
        <a:lstStyle/>
        <a:p>
          <a:pPr lvl="0" algn="ctr" defTabSz="1200150">
            <a:lnSpc>
              <a:spcPct val="90000"/>
            </a:lnSpc>
            <a:spcBef>
              <a:spcPct val="0"/>
            </a:spcBef>
            <a:spcAft>
              <a:spcPct val="35000"/>
            </a:spcAft>
          </a:pPr>
          <a:r>
            <a:rPr lang="en-US" sz="2700" kern="1200" dirty="0" smtClean="0"/>
            <a:t>Context Metrics</a:t>
          </a:r>
          <a:endParaRPr lang="en-US" sz="2700" kern="1200" dirty="0"/>
        </a:p>
      </dsp:txBody>
      <dsp:txXfrm>
        <a:off x="6234329" y="299054"/>
        <a:ext cx="2451432" cy="783635"/>
      </dsp:txXfrm>
    </dsp:sp>
    <dsp:sp modelId="{2BE2E641-8672-435B-9534-97EDCF961033}">
      <dsp:nvSpPr>
        <dsp:cNvPr id="0" name=""/>
        <dsp:cNvSpPr/>
      </dsp:nvSpPr>
      <dsp:spPr>
        <a:xfrm>
          <a:off x="6479472" y="1082690"/>
          <a:ext cx="245143" cy="606459"/>
        </a:xfrm>
        <a:custGeom>
          <a:avLst/>
          <a:gdLst/>
          <a:ahLst/>
          <a:cxnLst/>
          <a:rect l="0" t="0" r="0" b="0"/>
          <a:pathLst>
            <a:path>
              <a:moveTo>
                <a:pt x="0" y="0"/>
              </a:moveTo>
              <a:lnTo>
                <a:pt x="0" y="606459"/>
              </a:lnTo>
              <a:lnTo>
                <a:pt x="245143" y="606459"/>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0B061BA-E06E-4B77-A85C-A6590B78A2AA}">
      <dsp:nvSpPr>
        <dsp:cNvPr id="0" name=""/>
        <dsp:cNvSpPr/>
      </dsp:nvSpPr>
      <dsp:spPr>
        <a:xfrm>
          <a:off x="6724615" y="1278599"/>
          <a:ext cx="1928095" cy="821101"/>
        </a:xfrm>
        <a:prstGeom prst="roundRect">
          <a:avLst>
            <a:gd name="adj" fmla="val 10000"/>
          </a:avLst>
        </a:prstGeom>
        <a:solidFill>
          <a:schemeClr val="lt1">
            <a:alpha val="90000"/>
            <a:hueOff val="0"/>
            <a:satOff val="0"/>
            <a:lumOff val="0"/>
            <a:alphaOff val="0"/>
          </a:schemeClr>
        </a:solidFill>
        <a:ln w="9525" cap="flat" cmpd="sng" algn="ctr">
          <a:solidFill>
            <a:schemeClr val="accent6">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Enrollment: Unduplicated Headcount</a:t>
          </a:r>
          <a:endParaRPr lang="en-US" sz="1500" kern="1200" dirty="0"/>
        </a:p>
      </dsp:txBody>
      <dsp:txXfrm>
        <a:off x="6724615" y="1278599"/>
        <a:ext cx="1928095" cy="821101"/>
      </dsp:txXfrm>
    </dsp:sp>
    <dsp:sp modelId="{A1A05A00-62D3-4735-B25E-E056BB50317C}">
      <dsp:nvSpPr>
        <dsp:cNvPr id="0" name=""/>
        <dsp:cNvSpPr/>
      </dsp:nvSpPr>
      <dsp:spPr>
        <a:xfrm>
          <a:off x="6479472" y="1082690"/>
          <a:ext cx="245143" cy="1497410"/>
        </a:xfrm>
        <a:custGeom>
          <a:avLst/>
          <a:gdLst/>
          <a:ahLst/>
          <a:cxnLst/>
          <a:rect l="0" t="0" r="0" b="0"/>
          <a:pathLst>
            <a:path>
              <a:moveTo>
                <a:pt x="0" y="0"/>
              </a:moveTo>
              <a:lnTo>
                <a:pt x="0" y="1497410"/>
              </a:lnTo>
              <a:lnTo>
                <a:pt x="245143" y="1497410"/>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0EF4299-ED01-48F5-B1F2-FAE64075C9A1}">
      <dsp:nvSpPr>
        <dsp:cNvPr id="0" name=""/>
        <dsp:cNvSpPr/>
      </dsp:nvSpPr>
      <dsp:spPr>
        <a:xfrm>
          <a:off x="6724615" y="2295609"/>
          <a:ext cx="1779593" cy="568982"/>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Degrees and Certificates Awarded</a:t>
          </a:r>
          <a:endParaRPr lang="en-US" sz="1500" kern="1200" dirty="0"/>
        </a:p>
      </dsp:txBody>
      <dsp:txXfrm>
        <a:off x="6724615" y="2295609"/>
        <a:ext cx="1779593" cy="568982"/>
      </dsp:txXfrm>
    </dsp:sp>
    <dsp:sp modelId="{7D98298E-867D-4A9E-B464-C8BEA5802DAB}">
      <dsp:nvSpPr>
        <dsp:cNvPr id="0" name=""/>
        <dsp:cNvSpPr/>
      </dsp:nvSpPr>
      <dsp:spPr>
        <a:xfrm>
          <a:off x="6479472" y="1082690"/>
          <a:ext cx="245143" cy="2239870"/>
        </a:xfrm>
        <a:custGeom>
          <a:avLst/>
          <a:gdLst/>
          <a:ahLst/>
          <a:cxnLst/>
          <a:rect l="0" t="0" r="0" b="0"/>
          <a:pathLst>
            <a:path>
              <a:moveTo>
                <a:pt x="0" y="0"/>
              </a:moveTo>
              <a:lnTo>
                <a:pt x="0" y="2239870"/>
              </a:lnTo>
              <a:lnTo>
                <a:pt x="245143" y="2239870"/>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702EAA4-7AAA-43BF-893D-7C9118B7A92D}">
      <dsp:nvSpPr>
        <dsp:cNvPr id="0" name=""/>
        <dsp:cNvSpPr/>
      </dsp:nvSpPr>
      <dsp:spPr>
        <a:xfrm>
          <a:off x="6724615" y="3060501"/>
          <a:ext cx="1847788" cy="524119"/>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Completion Ratio</a:t>
          </a:r>
          <a:endParaRPr lang="en-US" sz="1500" kern="1200" dirty="0"/>
        </a:p>
      </dsp:txBody>
      <dsp:txXfrm>
        <a:off x="6724615" y="3060501"/>
        <a:ext cx="1847788" cy="52411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E1E8A2A-6098-4BA0-B83C-DF5E62F28988}">
      <dsp:nvSpPr>
        <dsp:cNvPr id="0" name=""/>
        <dsp:cNvSpPr/>
      </dsp:nvSpPr>
      <dsp:spPr>
        <a:xfrm>
          <a:off x="4167" y="705961"/>
          <a:ext cx="1550193" cy="620077"/>
        </a:xfrm>
        <a:prstGeom prst="chevron">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kern="1200" dirty="0" smtClean="0"/>
            <a:t>Gender</a:t>
          </a:r>
          <a:endParaRPr lang="en-US" sz="1800" kern="1200" dirty="0"/>
        </a:p>
      </dsp:txBody>
      <dsp:txXfrm>
        <a:off x="4167" y="705961"/>
        <a:ext cx="1550193" cy="620077"/>
      </dsp:txXfrm>
    </dsp:sp>
    <dsp:sp modelId="{B9F2D0B5-742D-4590-B162-F0EBA7873533}">
      <dsp:nvSpPr>
        <dsp:cNvPr id="0" name=""/>
        <dsp:cNvSpPr/>
      </dsp:nvSpPr>
      <dsp:spPr>
        <a:xfrm>
          <a:off x="1399341" y="705961"/>
          <a:ext cx="1550193" cy="620077"/>
        </a:xfrm>
        <a:prstGeom prst="chevron">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kern="1200" dirty="0" smtClean="0"/>
            <a:t>Race/</a:t>
          </a:r>
        </a:p>
        <a:p>
          <a:pPr lvl="0" algn="ctr" defTabSz="800100">
            <a:lnSpc>
              <a:spcPct val="90000"/>
            </a:lnSpc>
            <a:spcBef>
              <a:spcPct val="0"/>
            </a:spcBef>
            <a:spcAft>
              <a:spcPct val="35000"/>
            </a:spcAft>
          </a:pPr>
          <a:r>
            <a:rPr lang="en-US" sz="1800" kern="1200" dirty="0" smtClean="0"/>
            <a:t>Ethnicity</a:t>
          </a:r>
          <a:endParaRPr lang="en-US" sz="1800" kern="1200" dirty="0"/>
        </a:p>
      </dsp:txBody>
      <dsp:txXfrm>
        <a:off x="1399341" y="705961"/>
        <a:ext cx="1550193" cy="620077"/>
      </dsp:txXfrm>
    </dsp:sp>
    <dsp:sp modelId="{B76E4F20-A68E-49FC-BE21-76175442C047}">
      <dsp:nvSpPr>
        <dsp:cNvPr id="0" name=""/>
        <dsp:cNvSpPr/>
      </dsp:nvSpPr>
      <dsp:spPr>
        <a:xfrm>
          <a:off x="2794515" y="705961"/>
          <a:ext cx="1550193" cy="620077"/>
        </a:xfrm>
        <a:prstGeom prst="chevr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kern="1200" dirty="0" smtClean="0"/>
            <a:t>Income</a:t>
          </a:r>
          <a:endParaRPr lang="en-US" sz="1800" kern="1200" dirty="0"/>
        </a:p>
      </dsp:txBody>
      <dsp:txXfrm>
        <a:off x="2794515" y="705961"/>
        <a:ext cx="1550193" cy="620077"/>
      </dsp:txXfrm>
    </dsp:sp>
    <dsp:sp modelId="{7415FB12-98DE-4C39-9012-DF6EC269565E}">
      <dsp:nvSpPr>
        <dsp:cNvPr id="0" name=""/>
        <dsp:cNvSpPr/>
      </dsp:nvSpPr>
      <dsp:spPr>
        <a:xfrm>
          <a:off x="4189690" y="705961"/>
          <a:ext cx="1550193" cy="620077"/>
        </a:xfrm>
        <a:prstGeom prst="chevron">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kern="1200" dirty="0" smtClean="0"/>
            <a:t>Age</a:t>
          </a:r>
          <a:endParaRPr lang="en-US" sz="1800" kern="1200" dirty="0"/>
        </a:p>
      </dsp:txBody>
      <dsp:txXfrm>
        <a:off x="4189690" y="705961"/>
        <a:ext cx="1550193" cy="620077"/>
      </dsp:txXfrm>
    </dsp:sp>
    <dsp:sp modelId="{F87E4996-A065-40C6-A30C-A743D7867A34}">
      <dsp:nvSpPr>
        <dsp:cNvPr id="0" name=""/>
        <dsp:cNvSpPr/>
      </dsp:nvSpPr>
      <dsp:spPr>
        <a:xfrm>
          <a:off x="5584864" y="705961"/>
          <a:ext cx="1550193" cy="620077"/>
        </a:xfrm>
        <a:prstGeom prst="chevron">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kern="1200" dirty="0" smtClean="0"/>
            <a:t>Full/Part-time</a:t>
          </a:r>
          <a:endParaRPr lang="en-US" sz="1800" kern="1200" dirty="0"/>
        </a:p>
      </dsp:txBody>
      <dsp:txXfrm>
        <a:off x="5584864" y="705961"/>
        <a:ext cx="1550193" cy="620077"/>
      </dsp:txXfrm>
    </dsp:sp>
    <dsp:sp modelId="{79BB2C75-4263-4034-8C96-8E5ADA84AE8A}">
      <dsp:nvSpPr>
        <dsp:cNvPr id="0" name=""/>
        <dsp:cNvSpPr/>
      </dsp:nvSpPr>
      <dsp:spPr>
        <a:xfrm>
          <a:off x="6980039" y="705961"/>
          <a:ext cx="1550193" cy="620077"/>
        </a:xfrm>
        <a:prstGeom prst="chevron">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en-US" sz="2000" kern="1200" dirty="0" smtClean="0"/>
            <a:t>Degree Type</a:t>
          </a:r>
          <a:endParaRPr lang="en-US" sz="2000" kern="1200" dirty="0"/>
        </a:p>
      </dsp:txBody>
      <dsp:txXfrm>
        <a:off x="6980039" y="705961"/>
        <a:ext cx="1550193" cy="62007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0.54429</cdr:x>
      <cdr:y>0.04461</cdr:y>
    </cdr:from>
    <cdr:to>
      <cdr:x>0.96534</cdr:x>
      <cdr:y>0.25782</cdr:y>
    </cdr:to>
    <cdr:sp macro="" textlink="">
      <cdr:nvSpPr>
        <cdr:cNvPr id="2" name="TextBox 5"/>
        <cdr:cNvSpPr txBox="1"/>
      </cdr:nvSpPr>
      <cdr:spPr>
        <a:xfrm xmlns:a="http://schemas.openxmlformats.org/drawingml/2006/main">
          <a:off x="4038618" y="228602"/>
          <a:ext cx="3124181" cy="1092607"/>
        </a:xfrm>
        <a:prstGeom xmlns:a="http://schemas.openxmlformats.org/drawingml/2006/main" prst="rect">
          <a:avLst/>
        </a:prstGeom>
        <a:solidFill xmlns:a="http://schemas.openxmlformats.org/drawingml/2006/main">
          <a:sysClr val="window" lastClr="FFFFFF">
            <a:lumMod val="95000"/>
          </a:sysClr>
        </a:solidFill>
        <a:ln xmlns:a="http://schemas.openxmlformats.org/drawingml/2006/main">
          <a:solidFill>
            <a:srgbClr val="4F81BD"/>
          </a:solidFill>
        </a:l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ysClr val="windowText" lastClr="000000"/>
              </a:solidFill>
              <a:latin typeface="Calibri"/>
            </a:defRPr>
          </a:lvl1pPr>
          <a:lvl2pPr marL="457200" algn="l" defTabSz="914400" rtl="0" eaLnBrk="1" latinLnBrk="0" hangingPunct="1">
            <a:defRPr sz="1800" kern="1200">
              <a:solidFill>
                <a:sysClr val="windowText" lastClr="000000"/>
              </a:solidFill>
              <a:latin typeface="Calibri"/>
            </a:defRPr>
          </a:lvl2pPr>
          <a:lvl3pPr marL="914400" algn="l" defTabSz="914400" rtl="0" eaLnBrk="1" latinLnBrk="0" hangingPunct="1">
            <a:defRPr sz="1800" kern="1200">
              <a:solidFill>
                <a:sysClr val="windowText" lastClr="000000"/>
              </a:solidFill>
              <a:latin typeface="Calibri"/>
            </a:defRPr>
          </a:lvl3pPr>
          <a:lvl4pPr marL="1371600" algn="l" defTabSz="914400" rtl="0" eaLnBrk="1" latinLnBrk="0" hangingPunct="1">
            <a:defRPr sz="1800" kern="1200">
              <a:solidFill>
                <a:sysClr val="windowText" lastClr="000000"/>
              </a:solidFill>
              <a:latin typeface="Calibri"/>
            </a:defRPr>
          </a:lvl4pPr>
          <a:lvl5pPr marL="1828800" algn="l" defTabSz="914400" rtl="0" eaLnBrk="1" latinLnBrk="0" hangingPunct="1">
            <a:defRPr sz="1800" kern="1200">
              <a:solidFill>
                <a:sysClr val="windowText" lastClr="000000"/>
              </a:solidFill>
              <a:latin typeface="Calibri"/>
            </a:defRPr>
          </a:lvl5pPr>
          <a:lvl6pPr marL="2286000" algn="l" defTabSz="914400" rtl="0" eaLnBrk="1" latinLnBrk="0" hangingPunct="1">
            <a:defRPr sz="1800" kern="1200">
              <a:solidFill>
                <a:sysClr val="windowText" lastClr="000000"/>
              </a:solidFill>
              <a:latin typeface="Calibri"/>
            </a:defRPr>
          </a:lvl6pPr>
          <a:lvl7pPr marL="2743200" algn="l" defTabSz="914400" rtl="0" eaLnBrk="1" latinLnBrk="0" hangingPunct="1">
            <a:defRPr sz="1800" kern="1200">
              <a:solidFill>
                <a:sysClr val="windowText" lastClr="000000"/>
              </a:solidFill>
              <a:latin typeface="Calibri"/>
            </a:defRPr>
          </a:lvl7pPr>
          <a:lvl8pPr marL="3200400" algn="l" defTabSz="914400" rtl="0" eaLnBrk="1" latinLnBrk="0" hangingPunct="1">
            <a:defRPr sz="1800" kern="1200">
              <a:solidFill>
                <a:sysClr val="windowText" lastClr="000000"/>
              </a:solidFill>
              <a:latin typeface="Calibri"/>
            </a:defRPr>
          </a:lvl8pPr>
          <a:lvl9pPr marL="3657600" algn="l" defTabSz="914400" rtl="0" eaLnBrk="1" latinLnBrk="0" hangingPunct="1">
            <a:defRPr sz="1800" kern="1200">
              <a:solidFill>
                <a:sysClr val="windowText" lastClr="000000"/>
              </a:solidFill>
              <a:latin typeface="Calibri"/>
            </a:defRPr>
          </a:lvl9pPr>
        </a:lstStyle>
        <a:p xmlns:a="http://schemas.openxmlformats.org/drawingml/2006/main">
          <a:r>
            <a:rPr lang="en-US" sz="1300" dirty="0" smtClean="0"/>
            <a:t>The personal income per capita in Arkansas is 82 percent of the U.S. average.  This percentage is at an all time high since 1980 and has been steadily increasing ever since 2000.</a:t>
          </a:r>
          <a:endParaRPr lang="en-US" sz="1300" dirty="0"/>
        </a:p>
      </cdr:txBody>
    </cdr:sp>
  </cdr:relSizeAnchor>
</c:userShapes>
</file>

<file path=ppt/drawings/drawing2.xml><?xml version="1.0" encoding="utf-8"?>
<c:userShapes xmlns:c="http://schemas.openxmlformats.org/drawingml/2006/chart">
  <cdr:relSizeAnchor xmlns:cdr="http://schemas.openxmlformats.org/drawingml/2006/chartDrawing">
    <cdr:from>
      <cdr:x>0.58166</cdr:x>
      <cdr:y>0.03816</cdr:y>
    </cdr:from>
    <cdr:to>
      <cdr:x>0.94855</cdr:x>
      <cdr:y>0.28731</cdr:y>
    </cdr:to>
    <cdr:sp macro="" textlink="">
      <cdr:nvSpPr>
        <cdr:cNvPr id="2" name="TextBox 9"/>
        <cdr:cNvSpPr txBox="1"/>
      </cdr:nvSpPr>
      <cdr:spPr>
        <a:xfrm xmlns:a="http://schemas.openxmlformats.org/drawingml/2006/main">
          <a:off x="4953039" y="228625"/>
          <a:ext cx="3124197" cy="1492716"/>
        </a:xfrm>
        <a:prstGeom xmlns:a="http://schemas.openxmlformats.org/drawingml/2006/main" prst="rect">
          <a:avLst/>
        </a:prstGeom>
        <a:solidFill xmlns:a="http://schemas.openxmlformats.org/drawingml/2006/main">
          <a:sysClr val="window" lastClr="FFFFFF">
            <a:lumMod val="95000"/>
          </a:sysClr>
        </a:solidFill>
        <a:ln xmlns:a="http://schemas.openxmlformats.org/drawingml/2006/main">
          <a:solidFill>
            <a:srgbClr val="4F81BD"/>
          </a:solidFill>
        </a:ln>
      </cdr:spPr>
      <cdr:txBody>
        <a:bodyPr xmlns:a="http://schemas.openxmlformats.org/drawingml/2006/main" wrap="square" rtlCol="0">
          <a:spAutoFit/>
        </a:bodyPr>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300" dirty="0" smtClean="0"/>
            <a:t>Arkansas ranks 48</a:t>
          </a:r>
          <a:r>
            <a:rPr lang="en-US" sz="1300" baseline="30000" dirty="0" smtClean="0"/>
            <a:t>th</a:t>
          </a:r>
          <a:r>
            <a:rPr lang="en-US" sz="1300" dirty="0" smtClean="0"/>
            <a:t> on the State New Economy Index – considerably lower than the US average. The index measures the degree </a:t>
          </a:r>
          <a:r>
            <a:rPr lang="en-US" sz="1300" dirty="0"/>
            <a:t>to which state economies are knowledge-based, globalized, entrepreneurial, IT-driven, </a:t>
          </a:r>
          <a:endParaRPr lang="en-US" sz="1300" dirty="0" smtClean="0"/>
        </a:p>
        <a:p xmlns:a="http://schemas.openxmlformats.org/drawingml/2006/main">
          <a:r>
            <a:rPr lang="en-US" sz="1300" dirty="0" smtClean="0"/>
            <a:t>and innovation-based.</a:t>
          </a:r>
          <a:endParaRPr lang="en-US" sz="13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FDAD19-FCA8-4D58-A386-BCBCBFF7E58C}" type="datetimeFigureOut">
              <a:rPr lang="en-US" smtClean="0"/>
              <a:t>11/16/2011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F80621-81D6-46B3-AC60-1DDF9C8BCD4A}"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918A534-9250-453E-A420-14CD38030118}" type="slidenum">
              <a:rPr lang="en-US" smtClean="0"/>
              <a:pPr>
                <a:defRPr/>
              </a:pPr>
              <a:t>27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2FFFF5-87A4-4895-84CA-66C746966982}" type="datetimeFigureOut">
              <a:rPr lang="en-US" smtClean="0"/>
              <a:pPr/>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DAE68-1203-4C95-8065-69FBB3845CEA}" type="slidenum">
              <a:rPr lang="en-US" smtClean="0"/>
              <a:pPr/>
              <a:t>‹#›</a:t>
            </a:fld>
            <a:endParaRPr lang="en-US"/>
          </a:p>
        </p:txBody>
      </p:sp>
      <p:sp>
        <p:nvSpPr>
          <p:cNvPr id="9" name="Date Placeholder 3"/>
          <p:cNvSpPr txBox="1">
            <a:spLocks/>
          </p:cNvSpPr>
          <p:nvPr userDrawn="1"/>
        </p:nvSpPr>
        <p:spPr>
          <a:xfrm>
            <a:off x="457200" y="6356350"/>
            <a:ext cx="2133600" cy="365125"/>
          </a:xfrm>
          <a:prstGeom prst="rect">
            <a:avLst/>
          </a:prstGeom>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fld id="{7E2FFFF5-87A4-4895-84CA-66C746966982}" type="datetimeFigureOut">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11/16/2011</a:t>
            </a:fld>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10" name="Slide Number Placeholder 5"/>
          <p:cNvSpPr txBox="1">
            <a:spLocks/>
          </p:cNvSpPr>
          <p:nvPr userDrawn="1"/>
        </p:nvSpPr>
        <p:spPr>
          <a:xfrm>
            <a:off x="6553200" y="6356350"/>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A5ADAE68-1203-4C95-8065-69FBB3845CEA}" type="slidenum">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11" name="Rectangle 10"/>
          <p:cNvSpPr/>
          <p:nvPr userDrawn="1"/>
        </p:nvSpPr>
        <p:spPr>
          <a:xfrm>
            <a:off x="0" y="6248400"/>
            <a:ext cx="9144000" cy="609600"/>
          </a:xfrm>
          <a:prstGeom prst="rect">
            <a:avLst/>
          </a:prstGeom>
          <a:solidFill>
            <a:srgbClr val="182F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0" y="0"/>
            <a:ext cx="9144000" cy="228600"/>
          </a:xfrm>
          <a:prstGeom prst="rect">
            <a:avLst/>
          </a:prstGeom>
          <a:solidFill>
            <a:srgbClr val="588C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0" y="6248400"/>
            <a:ext cx="9144000" cy="76200"/>
          </a:xfrm>
          <a:prstGeom prst="rect">
            <a:avLst/>
          </a:prstGeom>
          <a:solidFill>
            <a:srgbClr val="206F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2FFFF5-87A4-4895-84CA-66C746966982}" type="datetimeFigureOut">
              <a:rPr lang="en-US" smtClean="0"/>
              <a:pPr/>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DAE68-1203-4C95-8065-69FBB3845CE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2FFFF5-87A4-4895-84CA-66C746966982}" type="datetimeFigureOut">
              <a:rPr lang="en-US" smtClean="0"/>
              <a:pPr/>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DAE68-1203-4C95-8065-69FBB3845CE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Rectangle 6"/>
          <p:cNvSpPr/>
          <p:nvPr userDrawn="1"/>
        </p:nvSpPr>
        <p:spPr>
          <a:xfrm>
            <a:off x="0" y="6477000"/>
            <a:ext cx="9144000" cy="381000"/>
          </a:xfrm>
          <a:prstGeom prst="rect">
            <a:avLst/>
          </a:prstGeom>
          <a:solidFill>
            <a:srgbClr val="182F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7E2FFFF5-87A4-4895-84CA-66C746966982}" type="datetimeFigureOut">
              <a:rPr lang="en-US" smtClean="0">
                <a:solidFill>
                  <a:prstClr val="black">
                    <a:tint val="75000"/>
                  </a:prstClr>
                </a:solidFill>
              </a:rPr>
              <a:pPr/>
              <a:t>11/16/2011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ADAE68-1203-4C95-8065-69FBB3845CEA}" type="slidenum">
              <a:rPr lang="en-US" smtClean="0">
                <a:solidFill>
                  <a:prstClr val="black">
                    <a:tint val="75000"/>
                  </a:prstClr>
                </a:solidFill>
              </a:rPr>
              <a:pPr/>
              <a:t>‹#›</a:t>
            </a:fld>
            <a:endParaRPr lang="en-US">
              <a:solidFill>
                <a:prstClr val="black">
                  <a:tint val="75000"/>
                </a:prstClr>
              </a:solidFill>
            </a:endParaRPr>
          </a:p>
        </p:txBody>
      </p:sp>
      <p:sp>
        <p:nvSpPr>
          <p:cNvPr id="8" name="Rectangle 7"/>
          <p:cNvSpPr/>
          <p:nvPr userDrawn="1"/>
        </p:nvSpPr>
        <p:spPr>
          <a:xfrm>
            <a:off x="0" y="0"/>
            <a:ext cx="9144000" cy="228600"/>
          </a:xfrm>
          <a:prstGeom prst="rect">
            <a:avLst/>
          </a:prstGeom>
          <a:solidFill>
            <a:srgbClr val="588C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 xmlns:p14="http://schemas.microsoft.com/office/powerpoint/2010/main" val="21595620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6248400"/>
            <a:ext cx="9144000" cy="609600"/>
          </a:xfrm>
          <a:prstGeom prst="rect">
            <a:avLst/>
          </a:prstGeom>
          <a:solidFill>
            <a:srgbClr val="182F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solidFill>
                  <a:schemeClr val="bg1"/>
                </a:solidFill>
              </a:defRPr>
            </a:lvl1pPr>
          </a:lstStyle>
          <a:p>
            <a:fld id="{7E2FFFF5-87A4-4895-84CA-66C746966982}" type="datetimeFigureOut">
              <a:rPr lang="en-US" smtClean="0">
                <a:solidFill>
                  <a:prstClr val="white"/>
                </a:solidFill>
              </a:rPr>
              <a:pPr/>
              <a:t>11/16/2011</a:t>
            </a:fld>
            <a:endParaRPr lang="en-US" dirty="0">
              <a:solidFill>
                <a:prstClr val="white"/>
              </a:solidFill>
            </a:endParaRPr>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A5ADAE68-1203-4C95-8065-69FBB3845CEA}" type="slidenum">
              <a:rPr lang="en-US" smtClean="0">
                <a:solidFill>
                  <a:prstClr val="white"/>
                </a:solidFill>
              </a:rPr>
              <a:pPr/>
              <a:t>‹#›</a:t>
            </a:fld>
            <a:endParaRPr lang="en-US" dirty="0">
              <a:solidFill>
                <a:prstClr val="white"/>
              </a:solidFill>
            </a:endParaRPr>
          </a:p>
        </p:txBody>
      </p:sp>
      <p:pic>
        <p:nvPicPr>
          <p:cNvPr id="8" name="Picture 7" descr="BCC-logo2.png"/>
          <p:cNvPicPr>
            <a:picLocks noChangeAspect="1"/>
          </p:cNvPicPr>
          <p:nvPr userDrawn="1"/>
        </p:nvPicPr>
        <p:blipFill>
          <a:blip r:embed="rId2" cstate="print"/>
          <a:stretch>
            <a:fillRect/>
          </a:stretch>
        </p:blipFill>
        <p:spPr>
          <a:xfrm>
            <a:off x="152401" y="304800"/>
            <a:ext cx="2286000" cy="1479826"/>
          </a:xfrm>
          <a:prstGeom prst="rect">
            <a:avLst/>
          </a:prstGeom>
        </p:spPr>
      </p:pic>
      <p:sp>
        <p:nvSpPr>
          <p:cNvPr id="10" name="Rectangle 9"/>
          <p:cNvSpPr/>
          <p:nvPr userDrawn="1"/>
        </p:nvSpPr>
        <p:spPr>
          <a:xfrm>
            <a:off x="0" y="0"/>
            <a:ext cx="9144000" cy="228600"/>
          </a:xfrm>
          <a:prstGeom prst="rect">
            <a:avLst/>
          </a:prstGeom>
          <a:solidFill>
            <a:srgbClr val="588C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Rectangle 10"/>
          <p:cNvSpPr/>
          <p:nvPr userDrawn="1"/>
        </p:nvSpPr>
        <p:spPr>
          <a:xfrm>
            <a:off x="0" y="6248400"/>
            <a:ext cx="9144000" cy="76200"/>
          </a:xfrm>
          <a:prstGeom prst="rect">
            <a:avLst/>
          </a:prstGeom>
          <a:solidFill>
            <a:srgbClr val="206F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2" name="Picture 11" descr="ecslogo-color.jpg"/>
          <p:cNvPicPr>
            <a:picLocks noChangeAspect="1"/>
          </p:cNvPicPr>
          <p:nvPr userDrawn="1"/>
        </p:nvPicPr>
        <p:blipFill>
          <a:blip r:embed="rId3" cstate="print"/>
          <a:stretch>
            <a:fillRect/>
          </a:stretch>
        </p:blipFill>
        <p:spPr>
          <a:xfrm>
            <a:off x="7620000" y="304801"/>
            <a:ext cx="1371600" cy="1534886"/>
          </a:xfrm>
          <a:prstGeom prst="rect">
            <a:avLst/>
          </a:prstGeom>
        </p:spPr>
      </p:pic>
    </p:spTree>
    <p:extLst>
      <p:ext uri="{BB962C8B-B14F-4D97-AF65-F5344CB8AC3E}">
        <p14:creationId xmlns="" xmlns:p14="http://schemas.microsoft.com/office/powerpoint/2010/main" val="19822518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p:nvPr userDrawn="1"/>
        </p:nvSpPr>
        <p:spPr>
          <a:xfrm>
            <a:off x="0" y="6477000"/>
            <a:ext cx="9144000" cy="381000"/>
          </a:xfrm>
          <a:prstGeom prst="rect">
            <a:avLst/>
          </a:prstGeom>
          <a:solidFill>
            <a:srgbClr val="182F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7E2FFFF5-87A4-4895-84CA-66C746966982}" type="datetimeFigureOut">
              <a:rPr lang="en-US" smtClean="0">
                <a:solidFill>
                  <a:prstClr val="black">
                    <a:tint val="75000"/>
                  </a:prstClr>
                </a:solidFill>
              </a:rPr>
              <a:pPr/>
              <a:t>11/16/2011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ADAE68-1203-4C95-8065-69FBB3845CEA}" type="slidenum">
              <a:rPr lang="en-US" smtClean="0">
                <a:solidFill>
                  <a:prstClr val="black">
                    <a:tint val="75000"/>
                  </a:prstClr>
                </a:solidFill>
              </a:rPr>
              <a:pPr/>
              <a:t>‹#›</a:t>
            </a:fld>
            <a:endParaRPr lang="en-US">
              <a:solidFill>
                <a:prstClr val="black">
                  <a:tint val="75000"/>
                </a:prstClr>
              </a:solidFill>
            </a:endParaRPr>
          </a:p>
        </p:txBody>
      </p:sp>
      <p:sp>
        <p:nvSpPr>
          <p:cNvPr id="8" name="Rectangle 7"/>
          <p:cNvSpPr/>
          <p:nvPr userDrawn="1"/>
        </p:nvSpPr>
        <p:spPr>
          <a:xfrm>
            <a:off x="0" y="0"/>
            <a:ext cx="9144000" cy="228600"/>
          </a:xfrm>
          <a:prstGeom prst="rect">
            <a:avLst/>
          </a:prstGeom>
          <a:solidFill>
            <a:srgbClr val="588C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 xmlns:p14="http://schemas.microsoft.com/office/powerpoint/2010/main" val="30004317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2FFFF5-87A4-4895-84CA-66C746966982}" type="datetimeFigureOut">
              <a:rPr lang="en-US" smtClean="0">
                <a:solidFill>
                  <a:prstClr val="black">
                    <a:tint val="75000"/>
                  </a:prstClr>
                </a:solidFill>
              </a:rPr>
              <a:pPr/>
              <a:t>11/16/2011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ADAE68-1203-4C95-8065-69FBB3845CE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8982034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2FFFF5-87A4-4895-84CA-66C746966982}" type="datetimeFigureOut">
              <a:rPr lang="en-US" smtClean="0">
                <a:solidFill>
                  <a:prstClr val="black">
                    <a:tint val="75000"/>
                  </a:prstClr>
                </a:solidFill>
              </a:rPr>
              <a:pPr/>
              <a:t>11/16/2011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ADAE68-1203-4C95-8065-69FBB3845CE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35855813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2FFFF5-87A4-4895-84CA-66C746966982}" type="datetimeFigureOut">
              <a:rPr lang="en-US" smtClean="0">
                <a:solidFill>
                  <a:prstClr val="black">
                    <a:tint val="75000"/>
                  </a:prstClr>
                </a:solidFill>
              </a:rPr>
              <a:pPr/>
              <a:t>11/16/2011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ADAE68-1203-4C95-8065-69FBB3845CE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5676619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2FFFF5-87A4-4895-84CA-66C746966982}" type="datetimeFigureOut">
              <a:rPr lang="en-US" smtClean="0">
                <a:solidFill>
                  <a:prstClr val="black">
                    <a:tint val="75000"/>
                  </a:prstClr>
                </a:solidFill>
              </a:rPr>
              <a:pPr/>
              <a:t>11/16/2011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ADAE68-1203-4C95-8065-69FBB3845CE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42782091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FFFF5-87A4-4895-84CA-66C746966982}" type="datetimeFigureOut">
              <a:rPr lang="en-US" smtClean="0">
                <a:solidFill>
                  <a:prstClr val="black">
                    <a:tint val="75000"/>
                  </a:prstClr>
                </a:solidFill>
              </a:rPr>
              <a:pPr/>
              <a:t>11/16/2011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ADAE68-1203-4C95-8065-69FBB3845CE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2439692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2FFFF5-87A4-4895-84CA-66C746966982}" type="datetimeFigureOut">
              <a:rPr lang="en-US" smtClean="0"/>
              <a:pPr/>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DAE68-1203-4C95-8065-69FBB3845CEA}"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2FFFF5-87A4-4895-84CA-66C746966982}" type="datetimeFigureOut">
              <a:rPr lang="en-US" smtClean="0">
                <a:solidFill>
                  <a:prstClr val="black">
                    <a:tint val="75000"/>
                  </a:prstClr>
                </a:solidFill>
              </a:rPr>
              <a:pPr/>
              <a:t>11/16/2011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ADAE68-1203-4C95-8065-69FBB3845CE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15493567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2FFFF5-87A4-4895-84CA-66C746966982}" type="datetimeFigureOut">
              <a:rPr lang="en-US" smtClean="0">
                <a:solidFill>
                  <a:prstClr val="black">
                    <a:tint val="75000"/>
                  </a:prstClr>
                </a:solidFill>
              </a:rPr>
              <a:pPr/>
              <a:t>11/16/2011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ADAE68-1203-4C95-8065-69FBB3845CE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16089020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2FFFF5-87A4-4895-84CA-66C746966982}" type="datetimeFigureOut">
              <a:rPr lang="en-US" smtClean="0">
                <a:solidFill>
                  <a:prstClr val="black">
                    <a:tint val="75000"/>
                  </a:prstClr>
                </a:solidFill>
              </a:rPr>
              <a:pPr/>
              <a:t>11/16/2011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ADAE68-1203-4C95-8065-69FBB3845CE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4242841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2FFFF5-87A4-4895-84CA-66C746966982}" type="datetimeFigureOut">
              <a:rPr lang="en-US" smtClean="0">
                <a:solidFill>
                  <a:prstClr val="black">
                    <a:tint val="75000"/>
                  </a:prstClr>
                </a:solidFill>
              </a:rPr>
              <a:pPr/>
              <a:t>11/16/2011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ADAE68-1203-4C95-8065-69FBB3845CE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1293759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2FFFF5-87A4-4895-84CA-66C746966982}" type="datetimeFigureOut">
              <a:rPr lang="en-US" smtClean="0"/>
              <a:pPr/>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DAE68-1203-4C95-8065-69FBB3845CE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2FFFF5-87A4-4895-84CA-66C746966982}" type="datetimeFigureOut">
              <a:rPr lang="en-US" smtClean="0"/>
              <a:pPr/>
              <a:t>11/16/2011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DAE68-1203-4C95-8065-69FBB3845CE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2FFFF5-87A4-4895-84CA-66C746966982}" type="datetimeFigureOut">
              <a:rPr lang="en-US" smtClean="0"/>
              <a:pPr/>
              <a:t>11/16/2011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ADAE68-1203-4C95-8065-69FBB3845CE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2FFFF5-87A4-4895-84CA-66C746966982}" type="datetimeFigureOut">
              <a:rPr lang="en-US" smtClean="0"/>
              <a:pPr/>
              <a:t>11/16/2011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ADAE68-1203-4C95-8065-69FBB3845CE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FFFF5-87A4-4895-84CA-66C746966982}" type="datetimeFigureOut">
              <a:rPr lang="en-US" smtClean="0"/>
              <a:pPr/>
              <a:t>11/16/2011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ADAE68-1203-4C95-8065-69FBB3845CE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2FFFF5-87A4-4895-84CA-66C746966982}" type="datetimeFigureOut">
              <a:rPr lang="en-US" smtClean="0"/>
              <a:pPr/>
              <a:t>11/16/2011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DAE68-1203-4C95-8065-69FBB3845CE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2FFFF5-87A4-4895-84CA-66C746966982}" type="datetimeFigureOut">
              <a:rPr lang="en-US" smtClean="0"/>
              <a:pPr/>
              <a:t>11/16/2011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DAE68-1203-4C95-8065-69FBB3845CE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2FFFF5-87A4-4895-84CA-66C746966982}" type="datetimeFigureOut">
              <a:rPr lang="en-US" smtClean="0"/>
              <a:pPr/>
              <a:t>11/16/2011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ADAE68-1203-4C95-8065-69FBB3845CE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2FFFF5-87A4-4895-84CA-66C746966982}" type="datetimeFigureOut">
              <a:rPr lang="en-US" smtClean="0">
                <a:solidFill>
                  <a:prstClr val="black">
                    <a:tint val="75000"/>
                  </a:prstClr>
                </a:solidFill>
              </a:rPr>
              <a:pPr/>
              <a:t>11/16/2011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ADAE68-1203-4C95-8065-69FBB3845CE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32935555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131"/>
          <p:cNvSpPr>
            <a:spLocks/>
          </p:cNvSpPr>
          <p:nvPr/>
        </p:nvSpPr>
        <p:spPr bwMode="auto">
          <a:xfrm>
            <a:off x="1910159" y="533400"/>
            <a:ext cx="5323682" cy="4868852"/>
          </a:xfrm>
          <a:custGeom>
            <a:avLst/>
            <a:gdLst>
              <a:gd name="T0" fmla="*/ 48 w 433"/>
              <a:gd name="T1" fmla="*/ 0 h 378"/>
              <a:gd name="T2" fmla="*/ 90 w 433"/>
              <a:gd name="T3" fmla="*/ 0 h 378"/>
              <a:gd name="T4" fmla="*/ 126 w 433"/>
              <a:gd name="T5" fmla="*/ 0 h 378"/>
              <a:gd name="T6" fmla="*/ 162 w 433"/>
              <a:gd name="T7" fmla="*/ 0 h 378"/>
              <a:gd name="T8" fmla="*/ 198 w 433"/>
              <a:gd name="T9" fmla="*/ 0 h 378"/>
              <a:gd name="T10" fmla="*/ 240 w 433"/>
              <a:gd name="T11" fmla="*/ 0 h 378"/>
              <a:gd name="T12" fmla="*/ 276 w 433"/>
              <a:gd name="T13" fmla="*/ 0 h 378"/>
              <a:gd name="T14" fmla="*/ 312 w 433"/>
              <a:gd name="T15" fmla="*/ 0 h 378"/>
              <a:gd name="T16" fmla="*/ 348 w 433"/>
              <a:gd name="T17" fmla="*/ 0 h 378"/>
              <a:gd name="T18" fmla="*/ 390 w 433"/>
              <a:gd name="T19" fmla="*/ 6 h 378"/>
              <a:gd name="T20" fmla="*/ 390 w 433"/>
              <a:gd name="T21" fmla="*/ 12 h 378"/>
              <a:gd name="T22" fmla="*/ 396 w 433"/>
              <a:gd name="T23" fmla="*/ 24 h 378"/>
              <a:gd name="T24" fmla="*/ 384 w 433"/>
              <a:gd name="T25" fmla="*/ 36 h 378"/>
              <a:gd name="T26" fmla="*/ 366 w 433"/>
              <a:gd name="T27" fmla="*/ 54 h 378"/>
              <a:gd name="T28" fmla="*/ 408 w 433"/>
              <a:gd name="T29" fmla="*/ 54 h 378"/>
              <a:gd name="T30" fmla="*/ 426 w 433"/>
              <a:gd name="T31" fmla="*/ 66 h 378"/>
              <a:gd name="T32" fmla="*/ 414 w 433"/>
              <a:gd name="T33" fmla="*/ 84 h 378"/>
              <a:gd name="T34" fmla="*/ 408 w 433"/>
              <a:gd name="T35" fmla="*/ 90 h 378"/>
              <a:gd name="T36" fmla="*/ 408 w 433"/>
              <a:gd name="T37" fmla="*/ 102 h 378"/>
              <a:gd name="T38" fmla="*/ 396 w 433"/>
              <a:gd name="T39" fmla="*/ 114 h 378"/>
              <a:gd name="T40" fmla="*/ 384 w 433"/>
              <a:gd name="T41" fmla="*/ 114 h 378"/>
              <a:gd name="T42" fmla="*/ 390 w 433"/>
              <a:gd name="T43" fmla="*/ 132 h 378"/>
              <a:gd name="T44" fmla="*/ 390 w 433"/>
              <a:gd name="T45" fmla="*/ 150 h 378"/>
              <a:gd name="T46" fmla="*/ 372 w 433"/>
              <a:gd name="T47" fmla="*/ 162 h 378"/>
              <a:gd name="T48" fmla="*/ 366 w 433"/>
              <a:gd name="T49" fmla="*/ 180 h 378"/>
              <a:gd name="T50" fmla="*/ 360 w 433"/>
              <a:gd name="T51" fmla="*/ 186 h 378"/>
              <a:gd name="T52" fmla="*/ 354 w 433"/>
              <a:gd name="T53" fmla="*/ 198 h 378"/>
              <a:gd name="T54" fmla="*/ 354 w 433"/>
              <a:gd name="T55" fmla="*/ 198 h 378"/>
              <a:gd name="T56" fmla="*/ 348 w 433"/>
              <a:gd name="T57" fmla="*/ 216 h 378"/>
              <a:gd name="T58" fmla="*/ 336 w 433"/>
              <a:gd name="T59" fmla="*/ 234 h 378"/>
              <a:gd name="T60" fmla="*/ 330 w 433"/>
              <a:gd name="T61" fmla="*/ 240 h 378"/>
              <a:gd name="T62" fmla="*/ 318 w 433"/>
              <a:gd name="T63" fmla="*/ 252 h 378"/>
              <a:gd name="T64" fmla="*/ 318 w 433"/>
              <a:gd name="T65" fmla="*/ 252 h 378"/>
              <a:gd name="T66" fmla="*/ 312 w 433"/>
              <a:gd name="T67" fmla="*/ 270 h 378"/>
              <a:gd name="T68" fmla="*/ 312 w 433"/>
              <a:gd name="T69" fmla="*/ 282 h 378"/>
              <a:gd name="T70" fmla="*/ 300 w 433"/>
              <a:gd name="T71" fmla="*/ 294 h 378"/>
              <a:gd name="T72" fmla="*/ 312 w 433"/>
              <a:gd name="T73" fmla="*/ 306 h 378"/>
              <a:gd name="T74" fmla="*/ 294 w 433"/>
              <a:gd name="T75" fmla="*/ 312 h 378"/>
              <a:gd name="T76" fmla="*/ 294 w 433"/>
              <a:gd name="T77" fmla="*/ 336 h 378"/>
              <a:gd name="T78" fmla="*/ 300 w 433"/>
              <a:gd name="T79" fmla="*/ 336 h 378"/>
              <a:gd name="T80" fmla="*/ 306 w 433"/>
              <a:gd name="T81" fmla="*/ 336 h 378"/>
              <a:gd name="T82" fmla="*/ 306 w 433"/>
              <a:gd name="T83" fmla="*/ 348 h 378"/>
              <a:gd name="T84" fmla="*/ 294 w 433"/>
              <a:gd name="T85" fmla="*/ 372 h 378"/>
              <a:gd name="T86" fmla="*/ 276 w 433"/>
              <a:gd name="T87" fmla="*/ 378 h 378"/>
              <a:gd name="T88" fmla="*/ 240 w 433"/>
              <a:gd name="T89" fmla="*/ 378 h 378"/>
              <a:gd name="T90" fmla="*/ 198 w 433"/>
              <a:gd name="T91" fmla="*/ 378 h 378"/>
              <a:gd name="T92" fmla="*/ 156 w 433"/>
              <a:gd name="T93" fmla="*/ 378 h 378"/>
              <a:gd name="T94" fmla="*/ 120 w 433"/>
              <a:gd name="T95" fmla="*/ 378 h 378"/>
              <a:gd name="T96" fmla="*/ 72 w 433"/>
              <a:gd name="T97" fmla="*/ 378 h 378"/>
              <a:gd name="T98" fmla="*/ 48 w 433"/>
              <a:gd name="T99" fmla="*/ 366 h 378"/>
              <a:gd name="T100" fmla="*/ 48 w 433"/>
              <a:gd name="T101" fmla="*/ 330 h 378"/>
              <a:gd name="T102" fmla="*/ 36 w 433"/>
              <a:gd name="T103" fmla="*/ 318 h 378"/>
              <a:gd name="T104" fmla="*/ 18 w 433"/>
              <a:gd name="T105" fmla="*/ 324 h 378"/>
              <a:gd name="T106" fmla="*/ 12 w 433"/>
              <a:gd name="T107" fmla="*/ 294 h 378"/>
              <a:gd name="T108" fmla="*/ 12 w 433"/>
              <a:gd name="T109" fmla="*/ 258 h 378"/>
              <a:gd name="T110" fmla="*/ 12 w 433"/>
              <a:gd name="T111" fmla="*/ 222 h 378"/>
              <a:gd name="T112" fmla="*/ 12 w 433"/>
              <a:gd name="T113" fmla="*/ 174 h 378"/>
              <a:gd name="T114" fmla="*/ 12 w 433"/>
              <a:gd name="T115" fmla="*/ 120 h 378"/>
              <a:gd name="T116" fmla="*/ 12 w 433"/>
              <a:gd name="T117" fmla="*/ 78 h 378"/>
              <a:gd name="T118" fmla="*/ 6 w 433"/>
              <a:gd name="T119" fmla="*/ 36 h 378"/>
              <a:gd name="T120" fmla="*/ 0 w 433"/>
              <a:gd name="T121" fmla="*/ 0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33" h="378">
                <a:moveTo>
                  <a:pt x="0" y="0"/>
                </a:moveTo>
                <a:lnTo>
                  <a:pt x="6" y="0"/>
                </a:lnTo>
                <a:lnTo>
                  <a:pt x="12" y="0"/>
                </a:lnTo>
                <a:lnTo>
                  <a:pt x="18" y="0"/>
                </a:lnTo>
                <a:lnTo>
                  <a:pt x="42" y="0"/>
                </a:lnTo>
                <a:lnTo>
                  <a:pt x="48" y="0"/>
                </a:lnTo>
                <a:lnTo>
                  <a:pt x="54" y="0"/>
                </a:lnTo>
                <a:lnTo>
                  <a:pt x="66" y="0"/>
                </a:lnTo>
                <a:lnTo>
                  <a:pt x="72" y="0"/>
                </a:lnTo>
                <a:lnTo>
                  <a:pt x="78" y="0"/>
                </a:lnTo>
                <a:lnTo>
                  <a:pt x="84" y="0"/>
                </a:lnTo>
                <a:lnTo>
                  <a:pt x="90" y="0"/>
                </a:lnTo>
                <a:lnTo>
                  <a:pt x="96" y="0"/>
                </a:lnTo>
                <a:lnTo>
                  <a:pt x="102" y="0"/>
                </a:lnTo>
                <a:lnTo>
                  <a:pt x="108" y="0"/>
                </a:lnTo>
                <a:lnTo>
                  <a:pt x="114" y="0"/>
                </a:lnTo>
                <a:lnTo>
                  <a:pt x="120" y="0"/>
                </a:lnTo>
                <a:lnTo>
                  <a:pt x="126" y="0"/>
                </a:lnTo>
                <a:lnTo>
                  <a:pt x="132" y="0"/>
                </a:lnTo>
                <a:lnTo>
                  <a:pt x="138" y="0"/>
                </a:lnTo>
                <a:lnTo>
                  <a:pt x="144" y="0"/>
                </a:lnTo>
                <a:lnTo>
                  <a:pt x="150" y="0"/>
                </a:lnTo>
                <a:lnTo>
                  <a:pt x="156" y="0"/>
                </a:lnTo>
                <a:lnTo>
                  <a:pt x="162" y="0"/>
                </a:lnTo>
                <a:lnTo>
                  <a:pt x="168" y="0"/>
                </a:lnTo>
                <a:lnTo>
                  <a:pt x="174" y="0"/>
                </a:lnTo>
                <a:lnTo>
                  <a:pt x="180" y="0"/>
                </a:lnTo>
                <a:lnTo>
                  <a:pt x="186" y="0"/>
                </a:lnTo>
                <a:lnTo>
                  <a:pt x="192" y="0"/>
                </a:lnTo>
                <a:lnTo>
                  <a:pt x="198" y="0"/>
                </a:lnTo>
                <a:lnTo>
                  <a:pt x="204" y="0"/>
                </a:lnTo>
                <a:lnTo>
                  <a:pt x="210" y="0"/>
                </a:lnTo>
                <a:lnTo>
                  <a:pt x="216" y="0"/>
                </a:lnTo>
                <a:lnTo>
                  <a:pt x="222" y="0"/>
                </a:lnTo>
                <a:lnTo>
                  <a:pt x="228" y="0"/>
                </a:lnTo>
                <a:lnTo>
                  <a:pt x="240" y="0"/>
                </a:lnTo>
                <a:lnTo>
                  <a:pt x="246" y="0"/>
                </a:lnTo>
                <a:lnTo>
                  <a:pt x="252" y="0"/>
                </a:lnTo>
                <a:lnTo>
                  <a:pt x="258" y="0"/>
                </a:lnTo>
                <a:lnTo>
                  <a:pt x="264" y="0"/>
                </a:lnTo>
                <a:lnTo>
                  <a:pt x="270" y="0"/>
                </a:lnTo>
                <a:lnTo>
                  <a:pt x="276" y="0"/>
                </a:lnTo>
                <a:lnTo>
                  <a:pt x="282" y="0"/>
                </a:lnTo>
                <a:lnTo>
                  <a:pt x="288" y="0"/>
                </a:lnTo>
                <a:lnTo>
                  <a:pt x="294" y="0"/>
                </a:lnTo>
                <a:lnTo>
                  <a:pt x="300" y="0"/>
                </a:lnTo>
                <a:lnTo>
                  <a:pt x="306" y="0"/>
                </a:lnTo>
                <a:lnTo>
                  <a:pt x="312" y="0"/>
                </a:lnTo>
                <a:lnTo>
                  <a:pt x="318" y="0"/>
                </a:lnTo>
                <a:lnTo>
                  <a:pt x="324" y="0"/>
                </a:lnTo>
                <a:lnTo>
                  <a:pt x="330" y="0"/>
                </a:lnTo>
                <a:lnTo>
                  <a:pt x="336" y="0"/>
                </a:lnTo>
                <a:lnTo>
                  <a:pt x="342" y="0"/>
                </a:lnTo>
                <a:lnTo>
                  <a:pt x="348" y="0"/>
                </a:lnTo>
                <a:lnTo>
                  <a:pt x="354" y="0"/>
                </a:lnTo>
                <a:lnTo>
                  <a:pt x="372" y="0"/>
                </a:lnTo>
                <a:lnTo>
                  <a:pt x="378" y="0"/>
                </a:lnTo>
                <a:lnTo>
                  <a:pt x="384" y="0"/>
                </a:lnTo>
                <a:lnTo>
                  <a:pt x="384" y="6"/>
                </a:lnTo>
                <a:lnTo>
                  <a:pt x="390" y="6"/>
                </a:lnTo>
                <a:lnTo>
                  <a:pt x="384" y="6"/>
                </a:lnTo>
                <a:lnTo>
                  <a:pt x="390" y="6"/>
                </a:lnTo>
                <a:lnTo>
                  <a:pt x="384" y="6"/>
                </a:lnTo>
                <a:lnTo>
                  <a:pt x="384" y="12"/>
                </a:lnTo>
                <a:lnTo>
                  <a:pt x="390" y="6"/>
                </a:lnTo>
                <a:lnTo>
                  <a:pt x="390" y="12"/>
                </a:lnTo>
                <a:lnTo>
                  <a:pt x="384" y="12"/>
                </a:lnTo>
                <a:lnTo>
                  <a:pt x="390" y="12"/>
                </a:lnTo>
                <a:lnTo>
                  <a:pt x="396" y="12"/>
                </a:lnTo>
                <a:lnTo>
                  <a:pt x="396" y="18"/>
                </a:lnTo>
                <a:lnTo>
                  <a:pt x="390" y="18"/>
                </a:lnTo>
                <a:lnTo>
                  <a:pt x="396" y="24"/>
                </a:lnTo>
                <a:lnTo>
                  <a:pt x="390" y="24"/>
                </a:lnTo>
                <a:lnTo>
                  <a:pt x="390" y="30"/>
                </a:lnTo>
                <a:lnTo>
                  <a:pt x="384" y="30"/>
                </a:lnTo>
                <a:lnTo>
                  <a:pt x="384" y="36"/>
                </a:lnTo>
                <a:lnTo>
                  <a:pt x="384" y="30"/>
                </a:lnTo>
                <a:lnTo>
                  <a:pt x="384" y="36"/>
                </a:lnTo>
                <a:lnTo>
                  <a:pt x="378" y="36"/>
                </a:lnTo>
                <a:lnTo>
                  <a:pt x="378" y="42"/>
                </a:lnTo>
                <a:lnTo>
                  <a:pt x="372" y="42"/>
                </a:lnTo>
                <a:lnTo>
                  <a:pt x="372" y="48"/>
                </a:lnTo>
                <a:lnTo>
                  <a:pt x="366" y="48"/>
                </a:lnTo>
                <a:lnTo>
                  <a:pt x="366" y="54"/>
                </a:lnTo>
                <a:lnTo>
                  <a:pt x="372" y="54"/>
                </a:lnTo>
                <a:lnTo>
                  <a:pt x="384" y="54"/>
                </a:lnTo>
                <a:lnTo>
                  <a:pt x="390" y="54"/>
                </a:lnTo>
                <a:lnTo>
                  <a:pt x="396" y="54"/>
                </a:lnTo>
                <a:lnTo>
                  <a:pt x="402" y="54"/>
                </a:lnTo>
                <a:lnTo>
                  <a:pt x="408" y="54"/>
                </a:lnTo>
                <a:lnTo>
                  <a:pt x="414" y="54"/>
                </a:lnTo>
                <a:lnTo>
                  <a:pt x="420" y="54"/>
                </a:lnTo>
                <a:lnTo>
                  <a:pt x="426" y="54"/>
                </a:lnTo>
                <a:lnTo>
                  <a:pt x="426" y="60"/>
                </a:lnTo>
                <a:lnTo>
                  <a:pt x="433" y="66"/>
                </a:lnTo>
                <a:lnTo>
                  <a:pt x="426" y="66"/>
                </a:lnTo>
                <a:lnTo>
                  <a:pt x="420" y="66"/>
                </a:lnTo>
                <a:lnTo>
                  <a:pt x="420" y="72"/>
                </a:lnTo>
                <a:lnTo>
                  <a:pt x="426" y="72"/>
                </a:lnTo>
                <a:lnTo>
                  <a:pt x="420" y="78"/>
                </a:lnTo>
                <a:lnTo>
                  <a:pt x="414" y="78"/>
                </a:lnTo>
                <a:lnTo>
                  <a:pt x="414" y="84"/>
                </a:lnTo>
                <a:lnTo>
                  <a:pt x="408" y="84"/>
                </a:lnTo>
                <a:lnTo>
                  <a:pt x="408" y="78"/>
                </a:lnTo>
                <a:lnTo>
                  <a:pt x="408" y="84"/>
                </a:lnTo>
                <a:lnTo>
                  <a:pt x="402" y="84"/>
                </a:lnTo>
                <a:lnTo>
                  <a:pt x="402" y="90"/>
                </a:lnTo>
                <a:lnTo>
                  <a:pt x="408" y="90"/>
                </a:lnTo>
                <a:lnTo>
                  <a:pt x="414" y="90"/>
                </a:lnTo>
                <a:lnTo>
                  <a:pt x="414" y="96"/>
                </a:lnTo>
                <a:lnTo>
                  <a:pt x="408" y="96"/>
                </a:lnTo>
                <a:lnTo>
                  <a:pt x="402" y="96"/>
                </a:lnTo>
                <a:lnTo>
                  <a:pt x="402" y="102"/>
                </a:lnTo>
                <a:lnTo>
                  <a:pt x="408" y="102"/>
                </a:lnTo>
                <a:lnTo>
                  <a:pt x="408" y="108"/>
                </a:lnTo>
                <a:lnTo>
                  <a:pt x="402" y="108"/>
                </a:lnTo>
                <a:lnTo>
                  <a:pt x="402" y="102"/>
                </a:lnTo>
                <a:lnTo>
                  <a:pt x="396" y="102"/>
                </a:lnTo>
                <a:lnTo>
                  <a:pt x="396" y="108"/>
                </a:lnTo>
                <a:lnTo>
                  <a:pt x="396" y="114"/>
                </a:lnTo>
                <a:lnTo>
                  <a:pt x="396" y="120"/>
                </a:lnTo>
                <a:lnTo>
                  <a:pt x="390" y="120"/>
                </a:lnTo>
                <a:lnTo>
                  <a:pt x="396" y="120"/>
                </a:lnTo>
                <a:lnTo>
                  <a:pt x="390" y="120"/>
                </a:lnTo>
                <a:lnTo>
                  <a:pt x="390" y="114"/>
                </a:lnTo>
                <a:lnTo>
                  <a:pt x="384" y="114"/>
                </a:lnTo>
                <a:lnTo>
                  <a:pt x="384" y="120"/>
                </a:lnTo>
                <a:lnTo>
                  <a:pt x="390" y="120"/>
                </a:lnTo>
                <a:lnTo>
                  <a:pt x="384" y="120"/>
                </a:lnTo>
                <a:lnTo>
                  <a:pt x="390" y="120"/>
                </a:lnTo>
                <a:lnTo>
                  <a:pt x="390" y="126"/>
                </a:lnTo>
                <a:lnTo>
                  <a:pt x="390" y="132"/>
                </a:lnTo>
                <a:lnTo>
                  <a:pt x="384" y="132"/>
                </a:lnTo>
                <a:lnTo>
                  <a:pt x="384" y="138"/>
                </a:lnTo>
                <a:lnTo>
                  <a:pt x="390" y="138"/>
                </a:lnTo>
                <a:lnTo>
                  <a:pt x="390" y="144"/>
                </a:lnTo>
                <a:lnTo>
                  <a:pt x="396" y="150"/>
                </a:lnTo>
                <a:lnTo>
                  <a:pt x="390" y="150"/>
                </a:lnTo>
                <a:lnTo>
                  <a:pt x="384" y="150"/>
                </a:lnTo>
                <a:lnTo>
                  <a:pt x="384" y="156"/>
                </a:lnTo>
                <a:lnTo>
                  <a:pt x="384" y="162"/>
                </a:lnTo>
                <a:lnTo>
                  <a:pt x="378" y="162"/>
                </a:lnTo>
                <a:lnTo>
                  <a:pt x="372" y="156"/>
                </a:lnTo>
                <a:lnTo>
                  <a:pt x="372" y="162"/>
                </a:lnTo>
                <a:lnTo>
                  <a:pt x="372" y="168"/>
                </a:lnTo>
                <a:lnTo>
                  <a:pt x="378" y="168"/>
                </a:lnTo>
                <a:lnTo>
                  <a:pt x="378" y="174"/>
                </a:lnTo>
                <a:lnTo>
                  <a:pt x="372" y="174"/>
                </a:lnTo>
                <a:lnTo>
                  <a:pt x="372" y="180"/>
                </a:lnTo>
                <a:lnTo>
                  <a:pt x="366" y="180"/>
                </a:lnTo>
                <a:lnTo>
                  <a:pt x="360" y="180"/>
                </a:lnTo>
                <a:lnTo>
                  <a:pt x="360" y="174"/>
                </a:lnTo>
                <a:lnTo>
                  <a:pt x="354" y="174"/>
                </a:lnTo>
                <a:lnTo>
                  <a:pt x="354" y="180"/>
                </a:lnTo>
                <a:lnTo>
                  <a:pt x="360" y="180"/>
                </a:lnTo>
                <a:lnTo>
                  <a:pt x="360" y="186"/>
                </a:lnTo>
                <a:lnTo>
                  <a:pt x="360" y="192"/>
                </a:lnTo>
                <a:lnTo>
                  <a:pt x="354" y="192"/>
                </a:lnTo>
                <a:lnTo>
                  <a:pt x="354" y="186"/>
                </a:lnTo>
                <a:lnTo>
                  <a:pt x="354" y="192"/>
                </a:lnTo>
                <a:lnTo>
                  <a:pt x="348" y="192"/>
                </a:lnTo>
                <a:lnTo>
                  <a:pt x="354" y="198"/>
                </a:lnTo>
                <a:lnTo>
                  <a:pt x="360" y="198"/>
                </a:lnTo>
                <a:lnTo>
                  <a:pt x="354" y="198"/>
                </a:lnTo>
                <a:lnTo>
                  <a:pt x="354" y="204"/>
                </a:lnTo>
                <a:lnTo>
                  <a:pt x="348" y="204"/>
                </a:lnTo>
                <a:lnTo>
                  <a:pt x="348" y="198"/>
                </a:lnTo>
                <a:lnTo>
                  <a:pt x="354" y="198"/>
                </a:lnTo>
                <a:lnTo>
                  <a:pt x="348" y="198"/>
                </a:lnTo>
                <a:lnTo>
                  <a:pt x="348" y="204"/>
                </a:lnTo>
                <a:lnTo>
                  <a:pt x="348" y="210"/>
                </a:lnTo>
                <a:lnTo>
                  <a:pt x="354" y="210"/>
                </a:lnTo>
                <a:lnTo>
                  <a:pt x="354" y="216"/>
                </a:lnTo>
                <a:lnTo>
                  <a:pt x="348" y="216"/>
                </a:lnTo>
                <a:lnTo>
                  <a:pt x="348" y="222"/>
                </a:lnTo>
                <a:lnTo>
                  <a:pt x="348" y="228"/>
                </a:lnTo>
                <a:lnTo>
                  <a:pt x="342" y="228"/>
                </a:lnTo>
                <a:lnTo>
                  <a:pt x="342" y="234"/>
                </a:lnTo>
                <a:lnTo>
                  <a:pt x="342" y="240"/>
                </a:lnTo>
                <a:lnTo>
                  <a:pt x="336" y="234"/>
                </a:lnTo>
                <a:lnTo>
                  <a:pt x="342" y="234"/>
                </a:lnTo>
                <a:lnTo>
                  <a:pt x="336" y="234"/>
                </a:lnTo>
                <a:lnTo>
                  <a:pt x="330" y="234"/>
                </a:lnTo>
                <a:lnTo>
                  <a:pt x="336" y="234"/>
                </a:lnTo>
                <a:lnTo>
                  <a:pt x="336" y="240"/>
                </a:lnTo>
                <a:lnTo>
                  <a:pt x="330" y="240"/>
                </a:lnTo>
                <a:lnTo>
                  <a:pt x="324" y="240"/>
                </a:lnTo>
                <a:lnTo>
                  <a:pt x="324" y="246"/>
                </a:lnTo>
                <a:lnTo>
                  <a:pt x="324" y="252"/>
                </a:lnTo>
                <a:lnTo>
                  <a:pt x="324" y="246"/>
                </a:lnTo>
                <a:lnTo>
                  <a:pt x="318" y="246"/>
                </a:lnTo>
                <a:lnTo>
                  <a:pt x="318" y="252"/>
                </a:lnTo>
                <a:lnTo>
                  <a:pt x="324" y="252"/>
                </a:lnTo>
                <a:lnTo>
                  <a:pt x="330" y="252"/>
                </a:lnTo>
                <a:lnTo>
                  <a:pt x="330" y="258"/>
                </a:lnTo>
                <a:lnTo>
                  <a:pt x="324" y="258"/>
                </a:lnTo>
                <a:lnTo>
                  <a:pt x="324" y="252"/>
                </a:lnTo>
                <a:lnTo>
                  <a:pt x="318" y="252"/>
                </a:lnTo>
                <a:lnTo>
                  <a:pt x="318" y="258"/>
                </a:lnTo>
                <a:lnTo>
                  <a:pt x="318" y="264"/>
                </a:lnTo>
                <a:lnTo>
                  <a:pt x="324" y="264"/>
                </a:lnTo>
                <a:lnTo>
                  <a:pt x="324" y="270"/>
                </a:lnTo>
                <a:lnTo>
                  <a:pt x="318" y="270"/>
                </a:lnTo>
                <a:lnTo>
                  <a:pt x="312" y="270"/>
                </a:lnTo>
                <a:lnTo>
                  <a:pt x="318" y="276"/>
                </a:lnTo>
                <a:lnTo>
                  <a:pt x="312" y="276"/>
                </a:lnTo>
                <a:lnTo>
                  <a:pt x="312" y="270"/>
                </a:lnTo>
                <a:lnTo>
                  <a:pt x="306" y="276"/>
                </a:lnTo>
                <a:lnTo>
                  <a:pt x="312" y="276"/>
                </a:lnTo>
                <a:lnTo>
                  <a:pt x="312" y="282"/>
                </a:lnTo>
                <a:lnTo>
                  <a:pt x="306" y="288"/>
                </a:lnTo>
                <a:lnTo>
                  <a:pt x="306" y="294"/>
                </a:lnTo>
                <a:lnTo>
                  <a:pt x="312" y="294"/>
                </a:lnTo>
                <a:lnTo>
                  <a:pt x="312" y="300"/>
                </a:lnTo>
                <a:lnTo>
                  <a:pt x="306" y="294"/>
                </a:lnTo>
                <a:lnTo>
                  <a:pt x="300" y="294"/>
                </a:lnTo>
                <a:lnTo>
                  <a:pt x="300" y="300"/>
                </a:lnTo>
                <a:lnTo>
                  <a:pt x="300" y="306"/>
                </a:lnTo>
                <a:lnTo>
                  <a:pt x="306" y="306"/>
                </a:lnTo>
                <a:lnTo>
                  <a:pt x="306" y="300"/>
                </a:lnTo>
                <a:lnTo>
                  <a:pt x="306" y="306"/>
                </a:lnTo>
                <a:lnTo>
                  <a:pt x="312" y="306"/>
                </a:lnTo>
                <a:lnTo>
                  <a:pt x="306" y="306"/>
                </a:lnTo>
                <a:lnTo>
                  <a:pt x="306" y="312"/>
                </a:lnTo>
                <a:lnTo>
                  <a:pt x="306" y="306"/>
                </a:lnTo>
                <a:lnTo>
                  <a:pt x="300" y="306"/>
                </a:lnTo>
                <a:lnTo>
                  <a:pt x="294" y="306"/>
                </a:lnTo>
                <a:lnTo>
                  <a:pt x="294" y="312"/>
                </a:lnTo>
                <a:lnTo>
                  <a:pt x="300" y="312"/>
                </a:lnTo>
                <a:lnTo>
                  <a:pt x="300" y="318"/>
                </a:lnTo>
                <a:lnTo>
                  <a:pt x="294" y="318"/>
                </a:lnTo>
                <a:lnTo>
                  <a:pt x="294" y="324"/>
                </a:lnTo>
                <a:lnTo>
                  <a:pt x="294" y="330"/>
                </a:lnTo>
                <a:lnTo>
                  <a:pt x="294" y="336"/>
                </a:lnTo>
                <a:lnTo>
                  <a:pt x="294" y="330"/>
                </a:lnTo>
                <a:lnTo>
                  <a:pt x="300" y="330"/>
                </a:lnTo>
                <a:lnTo>
                  <a:pt x="294" y="330"/>
                </a:lnTo>
                <a:lnTo>
                  <a:pt x="300" y="324"/>
                </a:lnTo>
                <a:lnTo>
                  <a:pt x="300" y="330"/>
                </a:lnTo>
                <a:lnTo>
                  <a:pt x="300" y="336"/>
                </a:lnTo>
                <a:lnTo>
                  <a:pt x="294" y="336"/>
                </a:lnTo>
                <a:lnTo>
                  <a:pt x="300" y="342"/>
                </a:lnTo>
                <a:lnTo>
                  <a:pt x="300" y="336"/>
                </a:lnTo>
                <a:lnTo>
                  <a:pt x="306" y="336"/>
                </a:lnTo>
                <a:lnTo>
                  <a:pt x="306" y="330"/>
                </a:lnTo>
                <a:lnTo>
                  <a:pt x="306" y="336"/>
                </a:lnTo>
                <a:lnTo>
                  <a:pt x="300" y="336"/>
                </a:lnTo>
                <a:lnTo>
                  <a:pt x="300" y="342"/>
                </a:lnTo>
                <a:lnTo>
                  <a:pt x="300" y="348"/>
                </a:lnTo>
                <a:lnTo>
                  <a:pt x="300" y="354"/>
                </a:lnTo>
                <a:lnTo>
                  <a:pt x="306" y="354"/>
                </a:lnTo>
                <a:lnTo>
                  <a:pt x="306" y="348"/>
                </a:lnTo>
                <a:lnTo>
                  <a:pt x="306" y="354"/>
                </a:lnTo>
                <a:lnTo>
                  <a:pt x="306" y="360"/>
                </a:lnTo>
                <a:lnTo>
                  <a:pt x="306" y="366"/>
                </a:lnTo>
                <a:lnTo>
                  <a:pt x="300" y="366"/>
                </a:lnTo>
                <a:lnTo>
                  <a:pt x="294" y="366"/>
                </a:lnTo>
                <a:lnTo>
                  <a:pt x="294" y="372"/>
                </a:lnTo>
                <a:lnTo>
                  <a:pt x="300" y="372"/>
                </a:lnTo>
                <a:lnTo>
                  <a:pt x="300" y="378"/>
                </a:lnTo>
                <a:lnTo>
                  <a:pt x="294" y="378"/>
                </a:lnTo>
                <a:lnTo>
                  <a:pt x="288" y="378"/>
                </a:lnTo>
                <a:lnTo>
                  <a:pt x="282" y="378"/>
                </a:lnTo>
                <a:lnTo>
                  <a:pt x="276" y="378"/>
                </a:lnTo>
                <a:lnTo>
                  <a:pt x="270" y="378"/>
                </a:lnTo>
                <a:lnTo>
                  <a:pt x="264" y="378"/>
                </a:lnTo>
                <a:lnTo>
                  <a:pt x="258" y="378"/>
                </a:lnTo>
                <a:lnTo>
                  <a:pt x="252" y="378"/>
                </a:lnTo>
                <a:lnTo>
                  <a:pt x="246" y="378"/>
                </a:lnTo>
                <a:lnTo>
                  <a:pt x="240" y="378"/>
                </a:lnTo>
                <a:lnTo>
                  <a:pt x="234" y="378"/>
                </a:lnTo>
                <a:lnTo>
                  <a:pt x="228" y="378"/>
                </a:lnTo>
                <a:lnTo>
                  <a:pt x="222" y="378"/>
                </a:lnTo>
                <a:lnTo>
                  <a:pt x="210" y="378"/>
                </a:lnTo>
                <a:lnTo>
                  <a:pt x="204" y="378"/>
                </a:lnTo>
                <a:lnTo>
                  <a:pt x="198" y="378"/>
                </a:lnTo>
                <a:lnTo>
                  <a:pt x="186" y="378"/>
                </a:lnTo>
                <a:lnTo>
                  <a:pt x="180" y="378"/>
                </a:lnTo>
                <a:lnTo>
                  <a:pt x="174" y="378"/>
                </a:lnTo>
                <a:lnTo>
                  <a:pt x="168" y="378"/>
                </a:lnTo>
                <a:lnTo>
                  <a:pt x="162" y="378"/>
                </a:lnTo>
                <a:lnTo>
                  <a:pt x="156" y="378"/>
                </a:lnTo>
                <a:lnTo>
                  <a:pt x="150" y="378"/>
                </a:lnTo>
                <a:lnTo>
                  <a:pt x="144" y="378"/>
                </a:lnTo>
                <a:lnTo>
                  <a:pt x="138" y="378"/>
                </a:lnTo>
                <a:lnTo>
                  <a:pt x="132" y="378"/>
                </a:lnTo>
                <a:lnTo>
                  <a:pt x="126" y="378"/>
                </a:lnTo>
                <a:lnTo>
                  <a:pt x="120" y="378"/>
                </a:lnTo>
                <a:lnTo>
                  <a:pt x="108" y="378"/>
                </a:lnTo>
                <a:lnTo>
                  <a:pt x="96" y="378"/>
                </a:lnTo>
                <a:lnTo>
                  <a:pt x="90" y="378"/>
                </a:lnTo>
                <a:lnTo>
                  <a:pt x="84" y="378"/>
                </a:lnTo>
                <a:lnTo>
                  <a:pt x="78" y="378"/>
                </a:lnTo>
                <a:lnTo>
                  <a:pt x="72" y="378"/>
                </a:lnTo>
                <a:lnTo>
                  <a:pt x="66" y="378"/>
                </a:lnTo>
                <a:lnTo>
                  <a:pt x="60" y="378"/>
                </a:lnTo>
                <a:lnTo>
                  <a:pt x="54" y="378"/>
                </a:lnTo>
                <a:lnTo>
                  <a:pt x="48" y="378"/>
                </a:lnTo>
                <a:lnTo>
                  <a:pt x="48" y="372"/>
                </a:lnTo>
                <a:lnTo>
                  <a:pt x="48" y="366"/>
                </a:lnTo>
                <a:lnTo>
                  <a:pt x="48" y="360"/>
                </a:lnTo>
                <a:lnTo>
                  <a:pt x="48" y="354"/>
                </a:lnTo>
                <a:lnTo>
                  <a:pt x="48" y="348"/>
                </a:lnTo>
                <a:lnTo>
                  <a:pt x="48" y="342"/>
                </a:lnTo>
                <a:lnTo>
                  <a:pt x="48" y="336"/>
                </a:lnTo>
                <a:lnTo>
                  <a:pt x="48" y="330"/>
                </a:lnTo>
                <a:lnTo>
                  <a:pt x="48" y="324"/>
                </a:lnTo>
                <a:lnTo>
                  <a:pt x="48" y="318"/>
                </a:lnTo>
                <a:lnTo>
                  <a:pt x="42" y="318"/>
                </a:lnTo>
                <a:lnTo>
                  <a:pt x="36" y="318"/>
                </a:lnTo>
                <a:lnTo>
                  <a:pt x="42" y="318"/>
                </a:lnTo>
                <a:lnTo>
                  <a:pt x="36" y="318"/>
                </a:lnTo>
                <a:lnTo>
                  <a:pt x="30" y="318"/>
                </a:lnTo>
                <a:lnTo>
                  <a:pt x="24" y="318"/>
                </a:lnTo>
                <a:lnTo>
                  <a:pt x="30" y="318"/>
                </a:lnTo>
                <a:lnTo>
                  <a:pt x="24" y="318"/>
                </a:lnTo>
                <a:lnTo>
                  <a:pt x="24" y="324"/>
                </a:lnTo>
                <a:lnTo>
                  <a:pt x="18" y="324"/>
                </a:lnTo>
                <a:lnTo>
                  <a:pt x="18" y="318"/>
                </a:lnTo>
                <a:lnTo>
                  <a:pt x="12" y="318"/>
                </a:lnTo>
                <a:lnTo>
                  <a:pt x="12" y="312"/>
                </a:lnTo>
                <a:lnTo>
                  <a:pt x="12" y="306"/>
                </a:lnTo>
                <a:lnTo>
                  <a:pt x="12" y="300"/>
                </a:lnTo>
                <a:lnTo>
                  <a:pt x="12" y="294"/>
                </a:lnTo>
                <a:lnTo>
                  <a:pt x="12" y="288"/>
                </a:lnTo>
                <a:lnTo>
                  <a:pt x="12" y="282"/>
                </a:lnTo>
                <a:lnTo>
                  <a:pt x="12" y="276"/>
                </a:lnTo>
                <a:lnTo>
                  <a:pt x="12" y="270"/>
                </a:lnTo>
                <a:lnTo>
                  <a:pt x="12" y="264"/>
                </a:lnTo>
                <a:lnTo>
                  <a:pt x="12" y="258"/>
                </a:lnTo>
                <a:lnTo>
                  <a:pt x="12" y="252"/>
                </a:lnTo>
                <a:lnTo>
                  <a:pt x="12" y="246"/>
                </a:lnTo>
                <a:lnTo>
                  <a:pt x="12" y="240"/>
                </a:lnTo>
                <a:lnTo>
                  <a:pt x="12" y="234"/>
                </a:lnTo>
                <a:lnTo>
                  <a:pt x="12" y="228"/>
                </a:lnTo>
                <a:lnTo>
                  <a:pt x="12" y="222"/>
                </a:lnTo>
                <a:lnTo>
                  <a:pt x="12" y="216"/>
                </a:lnTo>
                <a:lnTo>
                  <a:pt x="12" y="204"/>
                </a:lnTo>
                <a:lnTo>
                  <a:pt x="12" y="192"/>
                </a:lnTo>
                <a:lnTo>
                  <a:pt x="12" y="186"/>
                </a:lnTo>
                <a:lnTo>
                  <a:pt x="12" y="180"/>
                </a:lnTo>
                <a:lnTo>
                  <a:pt x="12" y="174"/>
                </a:lnTo>
                <a:lnTo>
                  <a:pt x="12" y="168"/>
                </a:lnTo>
                <a:lnTo>
                  <a:pt x="12" y="144"/>
                </a:lnTo>
                <a:lnTo>
                  <a:pt x="12" y="138"/>
                </a:lnTo>
                <a:lnTo>
                  <a:pt x="12" y="132"/>
                </a:lnTo>
                <a:lnTo>
                  <a:pt x="12" y="126"/>
                </a:lnTo>
                <a:lnTo>
                  <a:pt x="12" y="120"/>
                </a:lnTo>
                <a:lnTo>
                  <a:pt x="12" y="114"/>
                </a:lnTo>
                <a:lnTo>
                  <a:pt x="12" y="108"/>
                </a:lnTo>
                <a:lnTo>
                  <a:pt x="12" y="102"/>
                </a:lnTo>
                <a:lnTo>
                  <a:pt x="12" y="96"/>
                </a:lnTo>
                <a:lnTo>
                  <a:pt x="12" y="84"/>
                </a:lnTo>
                <a:lnTo>
                  <a:pt x="12" y="78"/>
                </a:lnTo>
                <a:lnTo>
                  <a:pt x="6" y="72"/>
                </a:lnTo>
                <a:lnTo>
                  <a:pt x="6" y="66"/>
                </a:lnTo>
                <a:lnTo>
                  <a:pt x="6" y="60"/>
                </a:lnTo>
                <a:lnTo>
                  <a:pt x="6" y="54"/>
                </a:lnTo>
                <a:lnTo>
                  <a:pt x="6" y="42"/>
                </a:lnTo>
                <a:lnTo>
                  <a:pt x="6" y="36"/>
                </a:lnTo>
                <a:lnTo>
                  <a:pt x="0" y="30"/>
                </a:lnTo>
                <a:lnTo>
                  <a:pt x="0" y="24"/>
                </a:lnTo>
                <a:lnTo>
                  <a:pt x="0" y="18"/>
                </a:lnTo>
                <a:lnTo>
                  <a:pt x="0" y="12"/>
                </a:lnTo>
                <a:lnTo>
                  <a:pt x="0" y="6"/>
                </a:lnTo>
                <a:lnTo>
                  <a:pt x="0" y="0"/>
                </a:lnTo>
                <a:close/>
              </a:path>
            </a:pathLst>
          </a:custGeom>
          <a:solidFill>
            <a:schemeClr val="bg1">
              <a:lumMod val="75000"/>
              <a:alpha val="22000"/>
            </a:schemeClr>
          </a:solidFill>
          <a:ln w="0">
            <a:noFill/>
            <a:prstDash val="solid"/>
            <a:round/>
            <a:headEnd/>
            <a:tailEnd/>
          </a:ln>
        </p:spPr>
        <p:txBody>
          <a:bodyPr/>
          <a:lstStyle/>
          <a:p>
            <a:endParaRPr lang="en-US"/>
          </a:p>
        </p:txBody>
      </p:sp>
      <p:sp>
        <p:nvSpPr>
          <p:cNvPr id="4" name="TextBox 3"/>
          <p:cNvSpPr txBox="1"/>
          <p:nvPr/>
        </p:nvSpPr>
        <p:spPr>
          <a:xfrm>
            <a:off x="914400" y="2057400"/>
            <a:ext cx="7315200" cy="1938992"/>
          </a:xfrm>
          <a:prstGeom prst="rect">
            <a:avLst/>
          </a:prstGeom>
          <a:noFill/>
        </p:spPr>
        <p:txBody>
          <a:bodyPr wrap="square" rtlCol="0">
            <a:spAutoFit/>
          </a:bodyPr>
          <a:lstStyle/>
          <a:p>
            <a:pPr algn="ctr"/>
            <a:r>
              <a:rPr lang="en-US" sz="4000" b="1" dirty="0" smtClean="0">
                <a:solidFill>
                  <a:schemeClr val="tx2"/>
                </a:solidFill>
              </a:rPr>
              <a:t>College Completion in Arkansas: And the Impact on the Workforce and Economy</a:t>
            </a:r>
            <a:endParaRPr lang="en-US" sz="4000" b="1" dirty="0">
              <a:solidFill>
                <a:schemeClr val="tx2"/>
              </a:solidFill>
            </a:endParaRPr>
          </a:p>
        </p:txBody>
      </p:sp>
      <p:sp>
        <p:nvSpPr>
          <p:cNvPr id="5" name="TextBox 4"/>
          <p:cNvSpPr txBox="1"/>
          <p:nvPr/>
        </p:nvSpPr>
        <p:spPr>
          <a:xfrm>
            <a:off x="457200" y="4648200"/>
            <a:ext cx="8229600" cy="1508105"/>
          </a:xfrm>
          <a:prstGeom prst="rect">
            <a:avLst/>
          </a:prstGeom>
          <a:noFill/>
        </p:spPr>
        <p:txBody>
          <a:bodyPr wrap="square" rtlCol="0">
            <a:spAutoFit/>
          </a:bodyPr>
          <a:lstStyle/>
          <a:p>
            <a:pPr algn="ctr"/>
            <a:r>
              <a:rPr lang="en-US" sz="3200" dirty="0" smtClean="0">
                <a:solidFill>
                  <a:schemeClr val="accent2">
                    <a:lumMod val="75000"/>
                  </a:schemeClr>
                </a:solidFill>
              </a:rPr>
              <a:t>Prepared by</a:t>
            </a:r>
          </a:p>
          <a:p>
            <a:pPr algn="ctr"/>
            <a:endParaRPr lang="en-US" sz="2000" dirty="0" smtClean="0"/>
          </a:p>
          <a:p>
            <a:pPr algn="ctr"/>
            <a:r>
              <a:rPr lang="en-US" sz="2000" dirty="0" smtClean="0"/>
              <a:t>The Education Commission of the States (ECS)</a:t>
            </a:r>
          </a:p>
          <a:p>
            <a:pPr algn="ctr"/>
            <a:r>
              <a:rPr lang="en-US" sz="2000" dirty="0" smtClean="0"/>
              <a:t>The National Center for Higher </a:t>
            </a:r>
            <a:r>
              <a:rPr lang="en-US" sz="2000" smtClean="0"/>
              <a:t>Education Management </a:t>
            </a:r>
            <a:r>
              <a:rPr lang="en-US" sz="2000" dirty="0" smtClean="0"/>
              <a:t>Systems (NCHEMS)</a:t>
            </a:r>
            <a:endParaRPr lang="en-US" sz="2000" dirty="0"/>
          </a:p>
        </p:txBody>
      </p:sp>
      <p:pic>
        <p:nvPicPr>
          <p:cNvPr id="7" name="Picture 6" descr="BCC-logo2.png"/>
          <p:cNvPicPr>
            <a:picLocks noChangeAspect="1"/>
          </p:cNvPicPr>
          <p:nvPr/>
        </p:nvPicPr>
        <p:blipFill>
          <a:blip r:embed="rId2" cstate="print"/>
          <a:stretch>
            <a:fillRect/>
          </a:stretch>
        </p:blipFill>
        <p:spPr>
          <a:xfrm>
            <a:off x="152401" y="304800"/>
            <a:ext cx="2286000" cy="1479826"/>
          </a:xfrm>
          <a:prstGeom prst="rect">
            <a:avLst/>
          </a:prstGeom>
        </p:spPr>
      </p:pic>
      <p:pic>
        <p:nvPicPr>
          <p:cNvPr id="8" name="Picture 7" descr="ecslogo-color.jpg"/>
          <p:cNvPicPr>
            <a:picLocks noChangeAspect="1"/>
          </p:cNvPicPr>
          <p:nvPr/>
        </p:nvPicPr>
        <p:blipFill>
          <a:blip r:embed="rId3" cstate="print"/>
          <a:stretch>
            <a:fillRect/>
          </a:stretch>
        </p:blipFill>
        <p:spPr>
          <a:xfrm>
            <a:off x="7620000" y="304801"/>
            <a:ext cx="1371600" cy="153488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362200"/>
            <a:ext cx="7848600" cy="1200329"/>
          </a:xfrm>
          <a:prstGeom prst="rect">
            <a:avLst/>
          </a:prstGeom>
          <a:noFill/>
        </p:spPr>
        <p:txBody>
          <a:bodyPr wrap="square" rtlCol="0">
            <a:spAutoFit/>
          </a:bodyPr>
          <a:lstStyle/>
          <a:p>
            <a:pPr algn="ctr"/>
            <a:r>
              <a:rPr lang="en-US" sz="3600" dirty="0" smtClean="0">
                <a:solidFill>
                  <a:schemeClr val="tx2"/>
                </a:solidFill>
              </a:rPr>
              <a:t>How well does Arkansas produce college graduates?</a:t>
            </a:r>
            <a:endParaRPr lang="en-US" sz="3600" dirty="0">
              <a:solidFill>
                <a:schemeClr val="tx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41740"/>
            <a:ext cx="7848600" cy="400110"/>
          </a:xfrm>
          <a:prstGeom prst="rect">
            <a:avLst/>
          </a:prstGeom>
          <a:noFill/>
        </p:spPr>
        <p:txBody>
          <a:bodyPr wrap="square" rtlCol="0">
            <a:spAutoFit/>
          </a:bodyPr>
          <a:lstStyle/>
          <a:p>
            <a:pPr algn="ctr"/>
            <a:r>
              <a:rPr lang="en-US" sz="2000" dirty="0" smtClean="0"/>
              <a:t>For Every 9</a:t>
            </a:r>
            <a:r>
              <a:rPr lang="en-US" sz="2000" baseline="30000" dirty="0" smtClean="0"/>
              <a:t>th</a:t>
            </a:r>
            <a:r>
              <a:rPr lang="en-US" sz="2000" dirty="0" smtClean="0"/>
              <a:t> Grader Enrolled in Arkansas High Schools:</a:t>
            </a:r>
            <a:endParaRPr lang="en-US" sz="2000" dirty="0"/>
          </a:p>
        </p:txBody>
      </p:sp>
      <p:sp>
        <p:nvSpPr>
          <p:cNvPr id="6" name="TextBox 5"/>
          <p:cNvSpPr txBox="1"/>
          <p:nvPr/>
        </p:nvSpPr>
        <p:spPr>
          <a:xfrm>
            <a:off x="609600" y="6477000"/>
            <a:ext cx="7543800" cy="261610"/>
          </a:xfrm>
          <a:prstGeom prst="rect">
            <a:avLst/>
          </a:prstGeom>
          <a:noFill/>
        </p:spPr>
        <p:txBody>
          <a:bodyPr wrap="square" rtlCol="0">
            <a:spAutoFit/>
          </a:bodyPr>
          <a:lstStyle/>
          <a:p>
            <a:r>
              <a:rPr lang="en-US" sz="1100" dirty="0" smtClean="0"/>
              <a:t>Source: NCES, IPEDS Completions Survey</a:t>
            </a:r>
            <a:endParaRPr lang="en-US" sz="1100" dirty="0"/>
          </a:p>
        </p:txBody>
      </p:sp>
      <p:graphicFrame>
        <p:nvGraphicFramePr>
          <p:cNvPr id="5" name="Chart 4"/>
          <p:cNvGraphicFramePr/>
          <p:nvPr/>
        </p:nvGraphicFramePr>
        <p:xfrm>
          <a:off x="762000" y="838200"/>
          <a:ext cx="7924800" cy="5181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41740"/>
            <a:ext cx="7848600" cy="400110"/>
          </a:xfrm>
          <a:prstGeom prst="rect">
            <a:avLst/>
          </a:prstGeom>
          <a:noFill/>
        </p:spPr>
        <p:txBody>
          <a:bodyPr wrap="square" rtlCol="0">
            <a:spAutoFit/>
          </a:bodyPr>
          <a:lstStyle/>
          <a:p>
            <a:pPr algn="ctr"/>
            <a:r>
              <a:rPr lang="en-US" sz="2000" dirty="0" smtClean="0"/>
              <a:t>Proportion (%) of Undergraduate Awards by Level (2008-09)</a:t>
            </a:r>
            <a:endParaRPr lang="en-US" sz="2000" dirty="0"/>
          </a:p>
        </p:txBody>
      </p:sp>
      <p:sp>
        <p:nvSpPr>
          <p:cNvPr id="6" name="TextBox 5"/>
          <p:cNvSpPr txBox="1"/>
          <p:nvPr/>
        </p:nvSpPr>
        <p:spPr>
          <a:xfrm>
            <a:off x="609600" y="6477000"/>
            <a:ext cx="7543800" cy="261610"/>
          </a:xfrm>
          <a:prstGeom prst="rect">
            <a:avLst/>
          </a:prstGeom>
          <a:noFill/>
        </p:spPr>
        <p:txBody>
          <a:bodyPr wrap="square" rtlCol="0">
            <a:spAutoFit/>
          </a:bodyPr>
          <a:lstStyle/>
          <a:p>
            <a:r>
              <a:rPr lang="en-US" sz="1100" dirty="0" smtClean="0"/>
              <a:t>Source: NCES, IPEDS Completions Survey</a:t>
            </a:r>
            <a:endParaRPr lang="en-US" sz="1100" dirty="0"/>
          </a:p>
        </p:txBody>
      </p:sp>
      <p:graphicFrame>
        <p:nvGraphicFramePr>
          <p:cNvPr id="8" name="Chart 7"/>
          <p:cNvGraphicFramePr/>
          <p:nvPr/>
        </p:nvGraphicFramePr>
        <p:xfrm>
          <a:off x="228600" y="1143000"/>
          <a:ext cx="8610600" cy="49434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41740"/>
            <a:ext cx="7848600" cy="707886"/>
          </a:xfrm>
          <a:prstGeom prst="rect">
            <a:avLst/>
          </a:prstGeom>
          <a:noFill/>
        </p:spPr>
        <p:txBody>
          <a:bodyPr wrap="square" rtlCol="0">
            <a:spAutoFit/>
          </a:bodyPr>
          <a:lstStyle/>
          <a:p>
            <a:pPr algn="ctr"/>
            <a:r>
              <a:rPr lang="en-US" sz="2000" dirty="0" smtClean="0"/>
              <a:t>Proportion (%) of Undergraduate Credentials Awarded by Type - STEM, Health, and Other (2008-09)</a:t>
            </a:r>
            <a:endParaRPr lang="en-US" sz="2000" dirty="0"/>
          </a:p>
        </p:txBody>
      </p:sp>
      <p:sp>
        <p:nvSpPr>
          <p:cNvPr id="6" name="TextBox 5"/>
          <p:cNvSpPr txBox="1"/>
          <p:nvPr/>
        </p:nvSpPr>
        <p:spPr>
          <a:xfrm>
            <a:off x="609600" y="6477000"/>
            <a:ext cx="7543800" cy="261610"/>
          </a:xfrm>
          <a:prstGeom prst="rect">
            <a:avLst/>
          </a:prstGeom>
          <a:noFill/>
        </p:spPr>
        <p:txBody>
          <a:bodyPr wrap="square" rtlCol="0">
            <a:spAutoFit/>
          </a:bodyPr>
          <a:lstStyle/>
          <a:p>
            <a:r>
              <a:rPr lang="en-US" sz="1100" dirty="0" smtClean="0"/>
              <a:t>Source: NCES, IPEDS Completions Survey</a:t>
            </a:r>
            <a:endParaRPr lang="en-US" sz="1100" dirty="0"/>
          </a:p>
        </p:txBody>
      </p:sp>
      <p:graphicFrame>
        <p:nvGraphicFramePr>
          <p:cNvPr id="8" name="Chart 7"/>
          <p:cNvGraphicFramePr/>
          <p:nvPr/>
        </p:nvGraphicFramePr>
        <p:xfrm>
          <a:off x="152400" y="1295400"/>
          <a:ext cx="8763000" cy="50863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362200"/>
            <a:ext cx="7848600" cy="1200329"/>
          </a:xfrm>
          <a:prstGeom prst="rect">
            <a:avLst/>
          </a:prstGeom>
          <a:noFill/>
        </p:spPr>
        <p:txBody>
          <a:bodyPr wrap="square" rtlCol="0">
            <a:spAutoFit/>
          </a:bodyPr>
          <a:lstStyle/>
          <a:p>
            <a:pPr algn="ctr"/>
            <a:r>
              <a:rPr lang="en-US" sz="3600" dirty="0" smtClean="0">
                <a:solidFill>
                  <a:schemeClr val="tx2"/>
                </a:solidFill>
              </a:rPr>
              <a:t>How Competitive are Arkansas’ Work Conditions for College Graduates?</a:t>
            </a:r>
            <a:endParaRPr lang="en-US" sz="3600" dirty="0">
              <a:solidFill>
                <a:schemeClr val="tx2"/>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41740"/>
            <a:ext cx="7848600" cy="707886"/>
          </a:xfrm>
          <a:prstGeom prst="rect">
            <a:avLst/>
          </a:prstGeom>
          <a:noFill/>
        </p:spPr>
        <p:txBody>
          <a:bodyPr wrap="square" rtlCol="0">
            <a:spAutoFit/>
          </a:bodyPr>
          <a:lstStyle/>
          <a:p>
            <a:pPr algn="ctr"/>
            <a:r>
              <a:rPr lang="en-US" sz="2000" dirty="0" smtClean="0">
                <a:solidFill>
                  <a:prstClr val="black"/>
                </a:solidFill>
              </a:rPr>
              <a:t>Percentage of Working-Aged Adults (25 to 64) Participating in the Workforce – by Education Level Attained (2009)</a:t>
            </a:r>
            <a:endParaRPr lang="en-US" sz="2000" dirty="0">
              <a:solidFill>
                <a:prstClr val="black"/>
              </a:solidFill>
            </a:endParaRPr>
          </a:p>
        </p:txBody>
      </p:sp>
      <p:sp>
        <p:nvSpPr>
          <p:cNvPr id="7" name="TextBox 6"/>
          <p:cNvSpPr txBox="1"/>
          <p:nvPr/>
        </p:nvSpPr>
        <p:spPr>
          <a:xfrm>
            <a:off x="609600" y="6520190"/>
            <a:ext cx="7543800" cy="261610"/>
          </a:xfrm>
          <a:prstGeom prst="rect">
            <a:avLst/>
          </a:prstGeom>
          <a:noFill/>
        </p:spPr>
        <p:txBody>
          <a:bodyPr wrap="square" rtlCol="0">
            <a:spAutoFit/>
          </a:bodyPr>
          <a:lstStyle/>
          <a:p>
            <a:r>
              <a:rPr lang="en-US" sz="1100" dirty="0" smtClean="0">
                <a:solidFill>
                  <a:prstClr val="white"/>
                </a:solidFill>
              </a:rPr>
              <a:t>Source: U.S. Census Bureau, 2009 American Community Survey (Public Use </a:t>
            </a:r>
            <a:r>
              <a:rPr lang="en-US" sz="1100" dirty="0" err="1" smtClean="0">
                <a:solidFill>
                  <a:prstClr val="white"/>
                </a:solidFill>
              </a:rPr>
              <a:t>Microdata</a:t>
            </a:r>
            <a:r>
              <a:rPr lang="en-US" sz="1100" dirty="0" smtClean="0">
                <a:solidFill>
                  <a:prstClr val="white"/>
                </a:solidFill>
              </a:rPr>
              <a:t> Samples)</a:t>
            </a:r>
            <a:endParaRPr lang="en-US" sz="1100" dirty="0">
              <a:solidFill>
                <a:prstClr val="white"/>
              </a:solidFill>
            </a:endParaRPr>
          </a:p>
        </p:txBody>
      </p:sp>
      <p:sp>
        <p:nvSpPr>
          <p:cNvPr id="5" name="TextBox 4"/>
          <p:cNvSpPr txBox="1"/>
          <p:nvPr/>
        </p:nvSpPr>
        <p:spPr>
          <a:xfrm>
            <a:off x="7249510" y="1828800"/>
            <a:ext cx="1828800" cy="1492716"/>
          </a:xfrm>
          <a:prstGeom prst="rect">
            <a:avLst/>
          </a:prstGeom>
          <a:solidFill>
            <a:schemeClr val="bg1">
              <a:lumMod val="95000"/>
            </a:schemeClr>
          </a:solidFill>
          <a:ln>
            <a:solidFill>
              <a:schemeClr val="accent1"/>
            </a:solidFill>
          </a:ln>
        </p:spPr>
        <p:txBody>
          <a:bodyPr wrap="square" rtlCol="0">
            <a:spAutoFit/>
          </a:bodyPr>
          <a:lstStyle/>
          <a:p>
            <a:r>
              <a:rPr lang="en-US" sz="1300" dirty="0" smtClean="0">
                <a:solidFill>
                  <a:prstClr val="black"/>
                </a:solidFill>
              </a:rPr>
              <a:t>College degree-holders in Arkansas are increasingly more likely to participate in the labor force than those who don’t complete college.</a:t>
            </a:r>
            <a:endParaRPr lang="en-US" sz="1300" dirty="0">
              <a:solidFill>
                <a:prstClr val="black"/>
              </a:solidFill>
            </a:endParaRPr>
          </a:p>
        </p:txBody>
      </p:sp>
      <p:graphicFrame>
        <p:nvGraphicFramePr>
          <p:cNvPr id="8" name="Chart 7"/>
          <p:cNvGraphicFramePr/>
          <p:nvPr/>
        </p:nvGraphicFramePr>
        <p:xfrm>
          <a:off x="457200" y="914400"/>
          <a:ext cx="6905625" cy="51911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38887015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41740"/>
            <a:ext cx="7848600" cy="707886"/>
          </a:xfrm>
          <a:prstGeom prst="rect">
            <a:avLst/>
          </a:prstGeom>
          <a:noFill/>
        </p:spPr>
        <p:txBody>
          <a:bodyPr wrap="square" rtlCol="0">
            <a:spAutoFit/>
          </a:bodyPr>
          <a:lstStyle/>
          <a:p>
            <a:pPr algn="ctr"/>
            <a:r>
              <a:rPr lang="en-US" sz="2000" dirty="0" smtClean="0"/>
              <a:t>Percent of Adults Aged 25 to 64 with College Degrees Employed in High Tech Occupations (2009)</a:t>
            </a:r>
            <a:endParaRPr lang="en-US" sz="2000" dirty="0"/>
          </a:p>
        </p:txBody>
      </p:sp>
      <p:sp>
        <p:nvSpPr>
          <p:cNvPr id="5" name="TextBox 4"/>
          <p:cNvSpPr txBox="1"/>
          <p:nvPr/>
        </p:nvSpPr>
        <p:spPr>
          <a:xfrm>
            <a:off x="609600" y="6477000"/>
            <a:ext cx="7543800" cy="261610"/>
          </a:xfrm>
          <a:prstGeom prst="rect">
            <a:avLst/>
          </a:prstGeom>
          <a:noFill/>
        </p:spPr>
        <p:txBody>
          <a:bodyPr wrap="square" rtlCol="0">
            <a:spAutoFit/>
          </a:bodyPr>
          <a:lstStyle/>
          <a:p>
            <a:r>
              <a:rPr lang="en-US" sz="1100" dirty="0" smtClean="0"/>
              <a:t>Source: U.S. Census Bureau, 2009 American Community Survey (Public Use </a:t>
            </a:r>
            <a:r>
              <a:rPr lang="en-US" sz="1100" dirty="0" err="1" smtClean="0"/>
              <a:t>Microdata</a:t>
            </a:r>
            <a:r>
              <a:rPr lang="en-US" sz="1100" dirty="0" smtClean="0"/>
              <a:t> Samples)</a:t>
            </a:r>
            <a:endParaRPr lang="en-US" sz="1100" dirty="0"/>
          </a:p>
        </p:txBody>
      </p:sp>
      <p:graphicFrame>
        <p:nvGraphicFramePr>
          <p:cNvPr id="7" name="Chart 6"/>
          <p:cNvGraphicFramePr/>
          <p:nvPr/>
        </p:nvGraphicFramePr>
        <p:xfrm>
          <a:off x="304800" y="533400"/>
          <a:ext cx="8515351" cy="5991225"/>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4953000" y="1295400"/>
            <a:ext cx="3733800" cy="692497"/>
          </a:xfrm>
          <a:prstGeom prst="rect">
            <a:avLst/>
          </a:prstGeom>
          <a:solidFill>
            <a:schemeClr val="bg1">
              <a:lumMod val="95000"/>
            </a:schemeClr>
          </a:solidFill>
          <a:ln>
            <a:solidFill>
              <a:schemeClr val="accent1"/>
            </a:solidFill>
          </a:ln>
        </p:spPr>
        <p:txBody>
          <a:bodyPr wrap="square" rtlCol="0">
            <a:spAutoFit/>
          </a:bodyPr>
          <a:lstStyle/>
          <a:p>
            <a:r>
              <a:rPr lang="en-US" sz="1300" dirty="0" smtClean="0"/>
              <a:t>However, relative to the U.S. and top states, fewer college graduates in Arkansas are employed in high tech occupations – ranking 43</a:t>
            </a:r>
            <a:r>
              <a:rPr lang="en-US" sz="1300" baseline="30000" dirty="0" smtClean="0"/>
              <a:t>rd</a:t>
            </a:r>
            <a:r>
              <a:rPr lang="en-US" sz="1300" dirty="0" smtClean="0"/>
              <a:t> in the country.</a:t>
            </a:r>
            <a:endParaRPr lang="en-US" sz="13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41740"/>
            <a:ext cx="7848600" cy="400110"/>
          </a:xfrm>
          <a:prstGeom prst="rect">
            <a:avLst/>
          </a:prstGeom>
          <a:noFill/>
        </p:spPr>
        <p:txBody>
          <a:bodyPr wrap="square" rtlCol="0">
            <a:spAutoFit/>
          </a:bodyPr>
          <a:lstStyle/>
          <a:p>
            <a:pPr algn="ctr"/>
            <a:r>
              <a:rPr lang="en-US" sz="2000" dirty="0" smtClean="0"/>
              <a:t>Percent of Workers with College Degrees Earning Low Wages* (2009)</a:t>
            </a:r>
            <a:endParaRPr lang="en-US" sz="2000" dirty="0"/>
          </a:p>
        </p:txBody>
      </p:sp>
      <p:sp>
        <p:nvSpPr>
          <p:cNvPr id="6" name="TextBox 5"/>
          <p:cNvSpPr txBox="1"/>
          <p:nvPr/>
        </p:nvSpPr>
        <p:spPr>
          <a:xfrm>
            <a:off x="609600" y="6571590"/>
            <a:ext cx="7543800" cy="261610"/>
          </a:xfrm>
          <a:prstGeom prst="rect">
            <a:avLst/>
          </a:prstGeom>
          <a:noFill/>
        </p:spPr>
        <p:txBody>
          <a:bodyPr wrap="square" rtlCol="0">
            <a:spAutoFit/>
          </a:bodyPr>
          <a:lstStyle/>
          <a:p>
            <a:r>
              <a:rPr lang="en-US" sz="1100" dirty="0" smtClean="0"/>
              <a:t>Source: NCES, IPEDS Enrollment Survey; U.S. Census Bureau Population Estimates</a:t>
            </a:r>
            <a:endParaRPr lang="en-US" sz="1100" dirty="0"/>
          </a:p>
        </p:txBody>
      </p:sp>
      <p:sp>
        <p:nvSpPr>
          <p:cNvPr id="5" name="TextBox 4"/>
          <p:cNvSpPr txBox="1"/>
          <p:nvPr/>
        </p:nvSpPr>
        <p:spPr>
          <a:xfrm>
            <a:off x="609600" y="6342990"/>
            <a:ext cx="7543800" cy="261610"/>
          </a:xfrm>
          <a:prstGeom prst="rect">
            <a:avLst/>
          </a:prstGeom>
          <a:noFill/>
        </p:spPr>
        <p:txBody>
          <a:bodyPr wrap="square" rtlCol="0">
            <a:spAutoFit/>
          </a:bodyPr>
          <a:lstStyle/>
          <a:p>
            <a:r>
              <a:rPr lang="en-US" sz="1100" dirty="0" smtClean="0"/>
              <a:t>* Wages lower then the U.S. median of just high school graduates ($27,985 annually)</a:t>
            </a:r>
            <a:endParaRPr lang="en-US" sz="1100" dirty="0"/>
          </a:p>
        </p:txBody>
      </p:sp>
      <p:graphicFrame>
        <p:nvGraphicFramePr>
          <p:cNvPr id="7" name="Chart 6"/>
          <p:cNvGraphicFramePr/>
          <p:nvPr/>
        </p:nvGraphicFramePr>
        <p:xfrm>
          <a:off x="304800" y="457200"/>
          <a:ext cx="8515351" cy="5991225"/>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1219200" y="1066800"/>
            <a:ext cx="3733800" cy="692497"/>
          </a:xfrm>
          <a:prstGeom prst="rect">
            <a:avLst/>
          </a:prstGeom>
          <a:solidFill>
            <a:schemeClr val="bg1">
              <a:lumMod val="95000"/>
            </a:schemeClr>
          </a:solidFill>
          <a:ln>
            <a:solidFill>
              <a:schemeClr val="accent1"/>
            </a:solidFill>
          </a:ln>
        </p:spPr>
        <p:txBody>
          <a:bodyPr wrap="square" rtlCol="0">
            <a:spAutoFit/>
          </a:bodyPr>
          <a:lstStyle/>
          <a:p>
            <a:r>
              <a:rPr lang="en-US" sz="1300" dirty="0" smtClean="0"/>
              <a:t>Nearly 26 percent of college-educated workers in Arkansas are earning low wages –more than the U.S. average.</a:t>
            </a:r>
            <a:endParaRPr lang="en-US" sz="13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p:cNvGraphicFramePr/>
          <p:nvPr/>
        </p:nvGraphicFramePr>
        <p:xfrm>
          <a:off x="304800" y="457200"/>
          <a:ext cx="8515351" cy="5991225"/>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685800" y="241740"/>
            <a:ext cx="7848600" cy="707886"/>
          </a:xfrm>
          <a:prstGeom prst="rect">
            <a:avLst/>
          </a:prstGeom>
          <a:noFill/>
        </p:spPr>
        <p:txBody>
          <a:bodyPr wrap="square" rtlCol="0">
            <a:spAutoFit/>
          </a:bodyPr>
          <a:lstStyle/>
          <a:p>
            <a:pPr algn="ctr"/>
            <a:r>
              <a:rPr lang="en-US" sz="2000" dirty="0" smtClean="0"/>
              <a:t>Percent of Workers with Some College, No Degree Earning Low Wages* (2009)</a:t>
            </a:r>
            <a:endParaRPr lang="en-US" sz="2000" dirty="0"/>
          </a:p>
        </p:txBody>
      </p:sp>
      <p:sp>
        <p:nvSpPr>
          <p:cNvPr id="6" name="TextBox 5"/>
          <p:cNvSpPr txBox="1"/>
          <p:nvPr/>
        </p:nvSpPr>
        <p:spPr>
          <a:xfrm>
            <a:off x="609600" y="6571590"/>
            <a:ext cx="7543800" cy="261610"/>
          </a:xfrm>
          <a:prstGeom prst="rect">
            <a:avLst/>
          </a:prstGeom>
          <a:noFill/>
        </p:spPr>
        <p:txBody>
          <a:bodyPr wrap="square" rtlCol="0">
            <a:spAutoFit/>
          </a:bodyPr>
          <a:lstStyle/>
          <a:p>
            <a:r>
              <a:rPr lang="en-US" sz="1100" dirty="0" smtClean="0"/>
              <a:t>Source: NCES, IPEDS Enrollment Survey; U.S. Census Bureau Population Estimates</a:t>
            </a:r>
            <a:endParaRPr lang="en-US" sz="1100" dirty="0"/>
          </a:p>
        </p:txBody>
      </p:sp>
      <p:sp>
        <p:nvSpPr>
          <p:cNvPr id="5" name="TextBox 4"/>
          <p:cNvSpPr txBox="1"/>
          <p:nvPr/>
        </p:nvSpPr>
        <p:spPr>
          <a:xfrm>
            <a:off x="609600" y="6342990"/>
            <a:ext cx="7543800" cy="261610"/>
          </a:xfrm>
          <a:prstGeom prst="rect">
            <a:avLst/>
          </a:prstGeom>
          <a:noFill/>
        </p:spPr>
        <p:txBody>
          <a:bodyPr wrap="square" rtlCol="0">
            <a:spAutoFit/>
          </a:bodyPr>
          <a:lstStyle/>
          <a:p>
            <a:r>
              <a:rPr lang="en-US" sz="1100" dirty="0" smtClean="0"/>
              <a:t>* Wages lower then the U.S. median of just high school graduates ($27,985 annually)</a:t>
            </a:r>
            <a:endParaRPr lang="en-US" sz="1100" dirty="0"/>
          </a:p>
        </p:txBody>
      </p:sp>
      <p:sp>
        <p:nvSpPr>
          <p:cNvPr id="8" name="TextBox 7"/>
          <p:cNvSpPr txBox="1"/>
          <p:nvPr/>
        </p:nvSpPr>
        <p:spPr>
          <a:xfrm>
            <a:off x="838200" y="609600"/>
            <a:ext cx="3124200" cy="892552"/>
          </a:xfrm>
          <a:prstGeom prst="rect">
            <a:avLst/>
          </a:prstGeom>
          <a:solidFill>
            <a:schemeClr val="bg1">
              <a:lumMod val="95000"/>
            </a:schemeClr>
          </a:solidFill>
          <a:ln>
            <a:solidFill>
              <a:schemeClr val="accent1"/>
            </a:solidFill>
          </a:ln>
        </p:spPr>
        <p:txBody>
          <a:bodyPr wrap="square" rtlCol="0">
            <a:spAutoFit/>
          </a:bodyPr>
          <a:lstStyle/>
          <a:p>
            <a:r>
              <a:rPr lang="en-US" sz="1300" dirty="0" smtClean="0"/>
              <a:t>A much higher proportion of working residents who completed some college but no degree are earning low wages – more than half of workers in this category.</a:t>
            </a:r>
            <a:endParaRPr lang="en-US" sz="1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41740"/>
            <a:ext cx="7848600" cy="707886"/>
          </a:xfrm>
          <a:prstGeom prst="rect">
            <a:avLst/>
          </a:prstGeom>
          <a:noFill/>
        </p:spPr>
        <p:txBody>
          <a:bodyPr wrap="square" rtlCol="0">
            <a:spAutoFit/>
          </a:bodyPr>
          <a:lstStyle/>
          <a:p>
            <a:pPr algn="ctr"/>
            <a:r>
              <a:rPr lang="en-US" sz="2000" dirty="0" smtClean="0"/>
              <a:t>Median Annual Wages for Employed Workers Aged 25 to 64 - by Level of Education (2009)</a:t>
            </a:r>
            <a:endParaRPr lang="en-US" sz="2000" dirty="0"/>
          </a:p>
        </p:txBody>
      </p:sp>
      <p:sp>
        <p:nvSpPr>
          <p:cNvPr id="7" name="TextBox 6"/>
          <p:cNvSpPr txBox="1"/>
          <p:nvPr/>
        </p:nvSpPr>
        <p:spPr>
          <a:xfrm>
            <a:off x="609600" y="6477000"/>
            <a:ext cx="7543800" cy="261610"/>
          </a:xfrm>
          <a:prstGeom prst="rect">
            <a:avLst/>
          </a:prstGeom>
          <a:noFill/>
        </p:spPr>
        <p:txBody>
          <a:bodyPr wrap="square" rtlCol="0">
            <a:spAutoFit/>
          </a:bodyPr>
          <a:lstStyle/>
          <a:p>
            <a:r>
              <a:rPr lang="en-US" sz="1100" dirty="0" smtClean="0"/>
              <a:t>Source: U.S. Census Bureau, 2009 American Community Survey (Public Use </a:t>
            </a:r>
            <a:r>
              <a:rPr lang="en-US" sz="1100" dirty="0" err="1" smtClean="0"/>
              <a:t>Microdata</a:t>
            </a:r>
            <a:r>
              <a:rPr lang="en-US" sz="1100" dirty="0" smtClean="0"/>
              <a:t> Samples), adjusted to 2009 dollars.</a:t>
            </a:r>
            <a:endParaRPr lang="en-US" sz="1100" dirty="0"/>
          </a:p>
        </p:txBody>
      </p:sp>
      <p:sp>
        <p:nvSpPr>
          <p:cNvPr id="5" name="TextBox 4"/>
          <p:cNvSpPr txBox="1"/>
          <p:nvPr/>
        </p:nvSpPr>
        <p:spPr>
          <a:xfrm>
            <a:off x="7249510" y="1828800"/>
            <a:ext cx="1828800" cy="1692771"/>
          </a:xfrm>
          <a:prstGeom prst="rect">
            <a:avLst/>
          </a:prstGeom>
          <a:solidFill>
            <a:schemeClr val="bg1">
              <a:lumMod val="95000"/>
            </a:schemeClr>
          </a:solidFill>
          <a:ln>
            <a:solidFill>
              <a:schemeClr val="accent1"/>
            </a:solidFill>
          </a:ln>
        </p:spPr>
        <p:txBody>
          <a:bodyPr wrap="square" rtlCol="0">
            <a:spAutoFit/>
          </a:bodyPr>
          <a:lstStyle/>
          <a:p>
            <a:r>
              <a:rPr lang="en-US" sz="1300" dirty="0" smtClean="0"/>
              <a:t>Workers in Arkansas earn less than the U.S. average at every stage of education completed.  The largest gaps are among those with bachelor’s degrees and higher.</a:t>
            </a:r>
            <a:endParaRPr lang="en-US" sz="1300" dirty="0"/>
          </a:p>
        </p:txBody>
      </p:sp>
      <p:graphicFrame>
        <p:nvGraphicFramePr>
          <p:cNvPr id="8" name="Chart 7"/>
          <p:cNvGraphicFramePr/>
          <p:nvPr/>
        </p:nvGraphicFramePr>
        <p:xfrm>
          <a:off x="152400" y="1066800"/>
          <a:ext cx="7248525" cy="500062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176050"/>
            <a:ext cx="9144000" cy="584775"/>
          </a:xfrm>
          <a:prstGeom prst="rect">
            <a:avLst/>
          </a:prstGeom>
          <a:noFill/>
        </p:spPr>
        <p:txBody>
          <a:bodyPr wrap="square" rtlCol="0">
            <a:spAutoFit/>
          </a:bodyPr>
          <a:lstStyle/>
          <a:p>
            <a:pPr algn="ctr"/>
            <a:r>
              <a:rPr lang="en-US" sz="3200" dirty="0" smtClean="0">
                <a:solidFill>
                  <a:schemeClr val="tx2"/>
                </a:solidFill>
              </a:rPr>
              <a:t>National Context</a:t>
            </a:r>
            <a:endParaRPr lang="en-US" sz="2800" dirty="0">
              <a:solidFill>
                <a:schemeClr val="tx2"/>
              </a:solidFill>
            </a:endParaRPr>
          </a:p>
        </p:txBody>
      </p:sp>
      <p:sp>
        <p:nvSpPr>
          <p:cNvPr id="4" name="TextBox 3"/>
          <p:cNvSpPr txBox="1"/>
          <p:nvPr/>
        </p:nvSpPr>
        <p:spPr>
          <a:xfrm>
            <a:off x="381000" y="838200"/>
            <a:ext cx="8382000" cy="6324808"/>
          </a:xfrm>
          <a:prstGeom prst="rect">
            <a:avLst/>
          </a:prstGeom>
          <a:noFill/>
        </p:spPr>
        <p:txBody>
          <a:bodyPr wrap="square" rtlCol="0">
            <a:spAutoFit/>
          </a:bodyPr>
          <a:lstStyle/>
          <a:p>
            <a:pPr>
              <a:buFont typeface="Arial" pitchFamily="34" charset="0"/>
              <a:buChar char="•"/>
            </a:pPr>
            <a:endParaRPr lang="en-US" dirty="0" smtClean="0"/>
          </a:p>
          <a:p>
            <a:pPr marL="234950" indent="-234950">
              <a:spcBef>
                <a:spcPts val="600"/>
              </a:spcBef>
              <a:buFont typeface="Arial" pitchFamily="34" charset="0"/>
              <a:buChar char="•"/>
            </a:pPr>
            <a:r>
              <a:rPr lang="en-US" sz="2400" dirty="0" smtClean="0"/>
              <a:t>Mismatch of skills with jobs available is primary driver of current unemployment rate</a:t>
            </a:r>
          </a:p>
          <a:p>
            <a:pPr marL="234950" indent="-234950">
              <a:spcBef>
                <a:spcPts val="600"/>
              </a:spcBef>
              <a:buFont typeface="Arial" pitchFamily="34" charset="0"/>
              <a:buChar char="•"/>
            </a:pPr>
            <a:r>
              <a:rPr lang="en-US" sz="2400" dirty="0" smtClean="0"/>
              <a:t>Postsecondary policy is shifting from access to completion</a:t>
            </a:r>
          </a:p>
          <a:p>
            <a:pPr marL="234950" indent="-234950">
              <a:spcBef>
                <a:spcPts val="600"/>
              </a:spcBef>
              <a:buFont typeface="Arial" pitchFamily="34" charset="0"/>
              <a:buChar char="•"/>
            </a:pPr>
            <a:r>
              <a:rPr lang="en-US" sz="2400" dirty="0" smtClean="0"/>
              <a:t>Growing sense among public that postsecondary education is not worth the cost</a:t>
            </a:r>
          </a:p>
          <a:p>
            <a:pPr marL="234950" indent="-234950">
              <a:spcBef>
                <a:spcPts val="600"/>
              </a:spcBef>
              <a:buFont typeface="Arial" pitchFamily="34" charset="0"/>
              <a:buChar char="•"/>
            </a:pPr>
            <a:r>
              <a:rPr lang="en-US" sz="2400" dirty="0" smtClean="0"/>
              <a:t>However, evidence suggests that postsecondary education is the key to access to middle class</a:t>
            </a:r>
          </a:p>
          <a:p>
            <a:pPr marL="234950" indent="-234950">
              <a:spcBef>
                <a:spcPts val="600"/>
              </a:spcBef>
              <a:buFont typeface="Arial" pitchFamily="34" charset="0"/>
              <a:buChar char="•"/>
            </a:pPr>
            <a:r>
              <a:rPr lang="en-US" sz="2400" dirty="0" smtClean="0"/>
              <a:t>Challenge is to increase value of higher education by:</a:t>
            </a:r>
          </a:p>
          <a:p>
            <a:pPr marL="914400" lvl="1" indent="-457200">
              <a:buFont typeface="Wingdings" pitchFamily="2" charset="2"/>
              <a:buChar char="Ø"/>
            </a:pPr>
            <a:r>
              <a:rPr lang="en-US" sz="2400" i="1" dirty="0" smtClean="0"/>
              <a:t>Redesigning system toward completion</a:t>
            </a:r>
          </a:p>
          <a:p>
            <a:pPr marL="914400" lvl="1" indent="-457200">
              <a:buFont typeface="Wingdings" pitchFamily="2" charset="2"/>
              <a:buChar char="Ø"/>
            </a:pPr>
            <a:r>
              <a:rPr lang="en-US" sz="2400" i="1" dirty="0" smtClean="0"/>
              <a:t>Reducing cost through new structures that reduce time to degree</a:t>
            </a:r>
          </a:p>
          <a:p>
            <a:pPr marL="914400" lvl="1" indent="-457200">
              <a:buFont typeface="Wingdings" pitchFamily="2" charset="2"/>
              <a:buChar char="Ø"/>
            </a:pPr>
            <a:r>
              <a:rPr lang="en-US" sz="2400" i="1" dirty="0" smtClean="0"/>
              <a:t>Align with workforce opportunities</a:t>
            </a:r>
          </a:p>
          <a:p>
            <a:pPr marL="692150" lvl="1" indent="-234950">
              <a:buFont typeface="Arial" pitchFamily="34" charset="0"/>
              <a:buChar char="•"/>
            </a:pPr>
            <a:endParaRPr lang="en-US" sz="2800" dirty="0" smtClean="0"/>
          </a:p>
          <a:p>
            <a:pPr>
              <a:buFont typeface="Arial" pitchFamily="34" charset="0"/>
              <a:buChar char="•"/>
            </a:pPr>
            <a:endParaRPr lang="en-US" sz="2800" dirty="0" smtClean="0"/>
          </a:p>
          <a:p>
            <a:pPr>
              <a:buFont typeface="Arial" pitchFamily="34" charset="0"/>
              <a:buChar char="•"/>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362200"/>
            <a:ext cx="7848600" cy="646331"/>
          </a:xfrm>
          <a:prstGeom prst="rect">
            <a:avLst/>
          </a:prstGeom>
          <a:noFill/>
        </p:spPr>
        <p:txBody>
          <a:bodyPr wrap="square" rtlCol="0">
            <a:spAutoFit/>
          </a:bodyPr>
          <a:lstStyle/>
          <a:p>
            <a:pPr algn="ctr"/>
            <a:r>
              <a:rPr lang="en-US" sz="3600" dirty="0" smtClean="0">
                <a:solidFill>
                  <a:schemeClr val="tx2"/>
                </a:solidFill>
              </a:rPr>
              <a:t>How Competitive is Arkansas’ Economy?</a:t>
            </a:r>
            <a:endParaRPr lang="en-US" sz="3600" dirty="0">
              <a:solidFill>
                <a:schemeClr val="tx2"/>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41740"/>
            <a:ext cx="7848600" cy="707886"/>
          </a:xfrm>
          <a:prstGeom prst="rect">
            <a:avLst/>
          </a:prstGeom>
          <a:noFill/>
        </p:spPr>
        <p:txBody>
          <a:bodyPr wrap="square" rtlCol="0">
            <a:spAutoFit/>
          </a:bodyPr>
          <a:lstStyle/>
          <a:p>
            <a:pPr algn="ctr"/>
            <a:r>
              <a:rPr lang="en-US" sz="2000" dirty="0" smtClean="0"/>
              <a:t>Arkansas Personal Income per Capita as a Percent of the U.S. Average (1980 to 2010)</a:t>
            </a:r>
            <a:endParaRPr lang="en-US" sz="2000" dirty="0"/>
          </a:p>
        </p:txBody>
      </p:sp>
      <p:sp>
        <p:nvSpPr>
          <p:cNvPr id="7" name="TextBox 6"/>
          <p:cNvSpPr txBox="1"/>
          <p:nvPr/>
        </p:nvSpPr>
        <p:spPr>
          <a:xfrm>
            <a:off x="609600" y="6477000"/>
            <a:ext cx="7543800" cy="261610"/>
          </a:xfrm>
          <a:prstGeom prst="rect">
            <a:avLst/>
          </a:prstGeom>
          <a:noFill/>
        </p:spPr>
        <p:txBody>
          <a:bodyPr wrap="square" rtlCol="0">
            <a:spAutoFit/>
          </a:bodyPr>
          <a:lstStyle/>
          <a:p>
            <a:r>
              <a:rPr lang="en-US" sz="1100" dirty="0" smtClean="0"/>
              <a:t>Source: U.S. Bureau of Economic Analysis</a:t>
            </a:r>
            <a:endParaRPr lang="en-US" sz="1100" dirty="0"/>
          </a:p>
        </p:txBody>
      </p:sp>
      <p:cxnSp>
        <p:nvCxnSpPr>
          <p:cNvPr id="9" name="Straight Connector 8"/>
          <p:cNvCxnSpPr/>
          <p:nvPr/>
        </p:nvCxnSpPr>
        <p:spPr>
          <a:xfrm>
            <a:off x="1371600" y="2798380"/>
            <a:ext cx="6705600"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graphicFrame>
        <p:nvGraphicFramePr>
          <p:cNvPr id="8" name="Chart 7"/>
          <p:cNvGraphicFramePr/>
          <p:nvPr/>
        </p:nvGraphicFramePr>
        <p:xfrm>
          <a:off x="838200" y="1143000"/>
          <a:ext cx="7419975" cy="51244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41740"/>
            <a:ext cx="7848600" cy="400110"/>
          </a:xfrm>
          <a:prstGeom prst="rect">
            <a:avLst/>
          </a:prstGeom>
          <a:noFill/>
        </p:spPr>
        <p:txBody>
          <a:bodyPr wrap="square" rtlCol="0">
            <a:spAutoFit/>
          </a:bodyPr>
          <a:lstStyle/>
          <a:p>
            <a:pPr algn="ctr"/>
            <a:r>
              <a:rPr lang="en-US" sz="2000" dirty="0" smtClean="0"/>
              <a:t>State New Economy Index – Overall Index Scores (2010)</a:t>
            </a:r>
            <a:endParaRPr lang="en-US" sz="2000" dirty="0"/>
          </a:p>
        </p:txBody>
      </p:sp>
      <p:sp>
        <p:nvSpPr>
          <p:cNvPr id="6" name="TextBox 5"/>
          <p:cNvSpPr txBox="1"/>
          <p:nvPr/>
        </p:nvSpPr>
        <p:spPr>
          <a:xfrm>
            <a:off x="609600" y="6477000"/>
            <a:ext cx="7543800" cy="261610"/>
          </a:xfrm>
          <a:prstGeom prst="rect">
            <a:avLst/>
          </a:prstGeom>
          <a:noFill/>
        </p:spPr>
        <p:txBody>
          <a:bodyPr wrap="square" rtlCol="0">
            <a:spAutoFit/>
          </a:bodyPr>
          <a:lstStyle/>
          <a:p>
            <a:r>
              <a:rPr lang="en-US" sz="1100" dirty="0" smtClean="0"/>
              <a:t>Source: The Kauffman Foundation</a:t>
            </a:r>
            <a:endParaRPr lang="en-US" sz="1100" dirty="0"/>
          </a:p>
        </p:txBody>
      </p:sp>
      <p:graphicFrame>
        <p:nvGraphicFramePr>
          <p:cNvPr id="5" name="Chart 4"/>
          <p:cNvGraphicFramePr/>
          <p:nvPr/>
        </p:nvGraphicFramePr>
        <p:xfrm>
          <a:off x="304800" y="533400"/>
          <a:ext cx="8515351" cy="599122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nvGraphicFramePr>
        <p:xfrm>
          <a:off x="762000" y="938050"/>
          <a:ext cx="7577667" cy="5114925"/>
        </p:xfrm>
        <a:graphic>
          <a:graphicData uri="http://schemas.openxmlformats.org/drawingml/2006/chart">
            <c:chart xmlns:c="http://schemas.openxmlformats.org/drawingml/2006/chart" xmlns:r="http://schemas.openxmlformats.org/officeDocument/2006/relationships" r:id="rId2"/>
          </a:graphicData>
        </a:graphic>
      </p:graphicFrame>
      <p:cxnSp>
        <p:nvCxnSpPr>
          <p:cNvPr id="9" name="Straight Connector 8"/>
          <p:cNvCxnSpPr/>
          <p:nvPr/>
        </p:nvCxnSpPr>
        <p:spPr>
          <a:xfrm>
            <a:off x="1162050" y="3319300"/>
            <a:ext cx="6858000"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a:xfrm>
            <a:off x="457200" y="23650"/>
            <a:ext cx="8229600" cy="1143000"/>
          </a:xfrm>
        </p:spPr>
        <p:txBody>
          <a:bodyPr>
            <a:normAutofit/>
          </a:bodyPr>
          <a:lstStyle/>
          <a:p>
            <a:pPr lvl="0">
              <a:spcBef>
                <a:spcPts val="0"/>
              </a:spcBef>
            </a:pPr>
            <a:r>
              <a:rPr lang="en-US" sz="1800" dirty="0" smtClean="0">
                <a:solidFill>
                  <a:prstClr val="black"/>
                </a:solidFill>
                <a:ea typeface="+mn-ea"/>
                <a:cs typeface="Times New Roman" pitchFamily="18" charset="0"/>
              </a:rPr>
              <a:t>The Relationship Between Educational Attainment, Personal Income, and the State New Economy Index (2010)</a:t>
            </a:r>
            <a:endParaRPr lang="en-US" dirty="0"/>
          </a:p>
        </p:txBody>
      </p:sp>
      <p:sp>
        <p:nvSpPr>
          <p:cNvPr id="11" name="TextBox 10"/>
          <p:cNvSpPr txBox="1"/>
          <p:nvPr/>
        </p:nvSpPr>
        <p:spPr>
          <a:xfrm rot="16200000">
            <a:off x="-1548201" y="3276050"/>
            <a:ext cx="4495801" cy="276999"/>
          </a:xfrm>
          <a:prstGeom prst="rect">
            <a:avLst/>
          </a:prstGeom>
          <a:noFill/>
        </p:spPr>
        <p:txBody>
          <a:bodyPr wrap="square" rtlCol="0">
            <a:spAutoFit/>
          </a:bodyPr>
          <a:lstStyle/>
          <a:p>
            <a:pPr algn="ctr"/>
            <a:r>
              <a:rPr lang="en-US" sz="1200" dirty="0" smtClean="0">
                <a:cs typeface="Times New Roman" pitchFamily="18" charset="0"/>
              </a:rPr>
              <a:t>Percent of Adults 25 to 64 with College Degrees (2009)</a:t>
            </a:r>
            <a:endParaRPr lang="en-US" sz="1200" dirty="0">
              <a:cs typeface="Times New Roman" pitchFamily="18" charset="0"/>
            </a:endParaRPr>
          </a:p>
        </p:txBody>
      </p:sp>
      <p:sp>
        <p:nvSpPr>
          <p:cNvPr id="12" name="TextBox 11"/>
          <p:cNvSpPr txBox="1"/>
          <p:nvPr/>
        </p:nvSpPr>
        <p:spPr>
          <a:xfrm>
            <a:off x="2438400" y="6040473"/>
            <a:ext cx="4267201" cy="276999"/>
          </a:xfrm>
          <a:prstGeom prst="rect">
            <a:avLst/>
          </a:prstGeom>
          <a:noFill/>
        </p:spPr>
        <p:txBody>
          <a:bodyPr wrap="square" rtlCol="0">
            <a:spAutoFit/>
          </a:bodyPr>
          <a:lstStyle/>
          <a:p>
            <a:pPr algn="ctr"/>
            <a:r>
              <a:rPr lang="en-US" sz="1200" dirty="0" smtClean="0">
                <a:cs typeface="Times New Roman" pitchFamily="18" charset="0"/>
              </a:rPr>
              <a:t>Personal Income per Capita (2010)</a:t>
            </a:r>
            <a:endParaRPr lang="en-US" sz="1200" dirty="0">
              <a:cs typeface="Times New Roman" pitchFamily="18" charset="0"/>
            </a:endParaRPr>
          </a:p>
        </p:txBody>
      </p:sp>
      <p:sp>
        <p:nvSpPr>
          <p:cNvPr id="13" name="TextBox 12"/>
          <p:cNvSpPr txBox="1"/>
          <p:nvPr/>
        </p:nvSpPr>
        <p:spPr>
          <a:xfrm>
            <a:off x="1143000" y="1166650"/>
            <a:ext cx="3124200" cy="276999"/>
          </a:xfrm>
          <a:prstGeom prst="rect">
            <a:avLst/>
          </a:prstGeom>
          <a:noFill/>
        </p:spPr>
        <p:txBody>
          <a:bodyPr wrap="square" rtlCol="0">
            <a:spAutoFit/>
          </a:bodyPr>
          <a:lstStyle/>
          <a:p>
            <a:pPr algn="ctr"/>
            <a:r>
              <a:rPr lang="en-US" sz="1200" dirty="0" smtClean="0"/>
              <a:t>High College Attainment, Low Personal Income</a:t>
            </a:r>
            <a:endParaRPr lang="en-US" sz="1200" dirty="0"/>
          </a:p>
        </p:txBody>
      </p:sp>
      <p:sp>
        <p:nvSpPr>
          <p:cNvPr id="14" name="TextBox 13"/>
          <p:cNvSpPr txBox="1"/>
          <p:nvPr/>
        </p:nvSpPr>
        <p:spPr>
          <a:xfrm>
            <a:off x="4191000" y="1166650"/>
            <a:ext cx="3810000" cy="276999"/>
          </a:xfrm>
          <a:prstGeom prst="rect">
            <a:avLst/>
          </a:prstGeom>
          <a:noFill/>
        </p:spPr>
        <p:txBody>
          <a:bodyPr wrap="square" rtlCol="0">
            <a:spAutoFit/>
          </a:bodyPr>
          <a:lstStyle/>
          <a:p>
            <a:pPr algn="ctr"/>
            <a:r>
              <a:rPr lang="en-US" sz="1200" dirty="0" smtClean="0"/>
              <a:t>High College Attainment, High Personal Income</a:t>
            </a:r>
            <a:endParaRPr lang="en-US" sz="1200" dirty="0"/>
          </a:p>
        </p:txBody>
      </p:sp>
      <p:sp>
        <p:nvSpPr>
          <p:cNvPr id="15" name="TextBox 14"/>
          <p:cNvSpPr txBox="1"/>
          <p:nvPr/>
        </p:nvSpPr>
        <p:spPr>
          <a:xfrm>
            <a:off x="1143000" y="5433850"/>
            <a:ext cx="3124200" cy="276999"/>
          </a:xfrm>
          <a:prstGeom prst="rect">
            <a:avLst/>
          </a:prstGeom>
          <a:noFill/>
        </p:spPr>
        <p:txBody>
          <a:bodyPr wrap="square" rtlCol="0">
            <a:spAutoFit/>
          </a:bodyPr>
          <a:lstStyle/>
          <a:p>
            <a:pPr algn="ctr"/>
            <a:r>
              <a:rPr lang="en-US" sz="1200" dirty="0" smtClean="0"/>
              <a:t>Low College Attainment, Low Personal Income</a:t>
            </a:r>
            <a:endParaRPr lang="en-US" sz="1200" dirty="0"/>
          </a:p>
        </p:txBody>
      </p:sp>
      <p:sp>
        <p:nvSpPr>
          <p:cNvPr id="16" name="TextBox 15"/>
          <p:cNvSpPr txBox="1"/>
          <p:nvPr/>
        </p:nvSpPr>
        <p:spPr>
          <a:xfrm>
            <a:off x="4191000" y="5433850"/>
            <a:ext cx="3810000" cy="276999"/>
          </a:xfrm>
          <a:prstGeom prst="rect">
            <a:avLst/>
          </a:prstGeom>
          <a:noFill/>
        </p:spPr>
        <p:txBody>
          <a:bodyPr wrap="square" rtlCol="0">
            <a:spAutoFit/>
          </a:bodyPr>
          <a:lstStyle/>
          <a:p>
            <a:pPr algn="ctr"/>
            <a:r>
              <a:rPr lang="en-US" sz="1200" dirty="0" smtClean="0"/>
              <a:t>Low College Attainment, High Personal Income</a:t>
            </a:r>
            <a:endParaRPr lang="en-US" sz="1200" dirty="0"/>
          </a:p>
        </p:txBody>
      </p:sp>
      <p:sp>
        <p:nvSpPr>
          <p:cNvPr id="17" name="TextBox 16"/>
          <p:cNvSpPr txBox="1"/>
          <p:nvPr/>
        </p:nvSpPr>
        <p:spPr>
          <a:xfrm>
            <a:off x="152400" y="6477000"/>
            <a:ext cx="6553200" cy="246221"/>
          </a:xfrm>
          <a:prstGeom prst="rect">
            <a:avLst/>
          </a:prstGeom>
          <a:noFill/>
        </p:spPr>
        <p:txBody>
          <a:bodyPr wrap="square" rtlCol="0">
            <a:spAutoFit/>
          </a:bodyPr>
          <a:lstStyle/>
          <a:p>
            <a:r>
              <a:rPr lang="en-US" sz="1000" dirty="0" smtClean="0">
                <a:cs typeface="Times New Roman" pitchFamily="18" charset="0"/>
              </a:rPr>
              <a:t>Source: U.S. Census Bureau, 2010 American Community Survey; Bureau of Economic Analysis; Kauffman Foundation</a:t>
            </a:r>
            <a:endParaRPr lang="en-US" sz="1000" dirty="0">
              <a:cs typeface="Times New Roman" pitchFamily="18" charset="0"/>
            </a:endParaRPr>
          </a:p>
        </p:txBody>
      </p:sp>
      <p:sp>
        <p:nvSpPr>
          <p:cNvPr id="18" name="TextBox 17"/>
          <p:cNvSpPr txBox="1"/>
          <p:nvPr/>
        </p:nvSpPr>
        <p:spPr>
          <a:xfrm>
            <a:off x="5257800" y="4062250"/>
            <a:ext cx="2438400" cy="261610"/>
          </a:xfrm>
          <a:prstGeom prst="rect">
            <a:avLst/>
          </a:prstGeom>
          <a:noFill/>
        </p:spPr>
        <p:txBody>
          <a:bodyPr wrap="square" rtlCol="0">
            <a:spAutoFit/>
          </a:bodyPr>
          <a:lstStyle/>
          <a:p>
            <a:pPr algn="r"/>
            <a:r>
              <a:rPr lang="en-US" sz="1100" u="sng" dirty="0" smtClean="0">
                <a:cs typeface="Times New Roman" pitchFamily="18" charset="0"/>
              </a:rPr>
              <a:t>State New Economy Index 2010</a:t>
            </a:r>
            <a:endParaRPr lang="en-US" sz="1100" u="sng" dirty="0">
              <a:cs typeface="Times New Roman" pitchFamily="18" charset="0"/>
            </a:endParaRPr>
          </a:p>
        </p:txBody>
      </p:sp>
      <p:sp>
        <p:nvSpPr>
          <p:cNvPr id="19" name="TextBox 18"/>
          <p:cNvSpPr txBox="1"/>
          <p:nvPr/>
        </p:nvSpPr>
        <p:spPr>
          <a:xfrm>
            <a:off x="6248400" y="4290850"/>
            <a:ext cx="1143000" cy="261610"/>
          </a:xfrm>
          <a:prstGeom prst="rect">
            <a:avLst/>
          </a:prstGeom>
          <a:noFill/>
        </p:spPr>
        <p:txBody>
          <a:bodyPr wrap="square" rtlCol="0">
            <a:spAutoFit/>
          </a:bodyPr>
          <a:lstStyle/>
          <a:p>
            <a:pPr algn="r"/>
            <a:r>
              <a:rPr lang="en-US" sz="1100" dirty="0" smtClean="0">
                <a:cs typeface="Times New Roman" pitchFamily="18" charset="0"/>
              </a:rPr>
              <a:t>Top Tier</a:t>
            </a:r>
            <a:endParaRPr lang="en-US" sz="1100" dirty="0">
              <a:cs typeface="Times New Roman" pitchFamily="18" charset="0"/>
            </a:endParaRPr>
          </a:p>
        </p:txBody>
      </p:sp>
      <p:sp>
        <p:nvSpPr>
          <p:cNvPr id="20" name="TextBox 19"/>
          <p:cNvSpPr txBox="1"/>
          <p:nvPr/>
        </p:nvSpPr>
        <p:spPr>
          <a:xfrm>
            <a:off x="6248400" y="4481350"/>
            <a:ext cx="1143000" cy="261610"/>
          </a:xfrm>
          <a:prstGeom prst="rect">
            <a:avLst/>
          </a:prstGeom>
          <a:noFill/>
        </p:spPr>
        <p:txBody>
          <a:bodyPr wrap="square" rtlCol="0">
            <a:spAutoFit/>
          </a:bodyPr>
          <a:lstStyle/>
          <a:p>
            <a:pPr algn="r"/>
            <a:r>
              <a:rPr lang="en-US" sz="1100" dirty="0" smtClean="0">
                <a:cs typeface="Times New Roman" pitchFamily="18" charset="0"/>
              </a:rPr>
              <a:t>Middle Tier</a:t>
            </a:r>
            <a:endParaRPr lang="en-US" sz="1100" dirty="0">
              <a:cs typeface="Times New Roman" pitchFamily="18" charset="0"/>
            </a:endParaRPr>
          </a:p>
        </p:txBody>
      </p:sp>
      <p:sp>
        <p:nvSpPr>
          <p:cNvPr id="21" name="TextBox 20"/>
          <p:cNvSpPr txBox="1"/>
          <p:nvPr/>
        </p:nvSpPr>
        <p:spPr>
          <a:xfrm>
            <a:off x="6248400" y="4671850"/>
            <a:ext cx="1143000" cy="261610"/>
          </a:xfrm>
          <a:prstGeom prst="rect">
            <a:avLst/>
          </a:prstGeom>
          <a:noFill/>
        </p:spPr>
        <p:txBody>
          <a:bodyPr wrap="square" rtlCol="0">
            <a:spAutoFit/>
          </a:bodyPr>
          <a:lstStyle/>
          <a:p>
            <a:pPr algn="r"/>
            <a:r>
              <a:rPr lang="en-US" sz="1100" dirty="0" smtClean="0">
                <a:cs typeface="Times New Roman" pitchFamily="18" charset="0"/>
              </a:rPr>
              <a:t>Bottom Tier</a:t>
            </a:r>
            <a:endParaRPr lang="en-US" sz="1100" dirty="0">
              <a:cs typeface="Times New Roman" pitchFamily="18" charset="0"/>
            </a:endParaRPr>
          </a:p>
        </p:txBody>
      </p:sp>
      <p:sp>
        <p:nvSpPr>
          <p:cNvPr id="22" name="Rectangle 21"/>
          <p:cNvSpPr/>
          <p:nvPr/>
        </p:nvSpPr>
        <p:spPr>
          <a:xfrm>
            <a:off x="7386637" y="4361958"/>
            <a:ext cx="190500" cy="9525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7386637" y="4552458"/>
            <a:ext cx="190500" cy="9525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7386637" y="4752483"/>
            <a:ext cx="190500" cy="9525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p:cNvCxnSpPr/>
          <p:nvPr/>
        </p:nvCxnSpPr>
        <p:spPr>
          <a:xfrm rot="5400000" flipH="1" flipV="1">
            <a:off x="1952625" y="3376450"/>
            <a:ext cx="4572000" cy="0"/>
          </a:xfrm>
          <a:prstGeom prst="line">
            <a:avLst/>
          </a:prstGeom>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2590800" y="4724400"/>
            <a:ext cx="381000" cy="304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7404"/>
            <a:ext cx="8686800" cy="1107996"/>
          </a:xfrm>
          <a:prstGeom prst="rect">
            <a:avLst/>
          </a:prstGeom>
          <a:noFill/>
        </p:spPr>
        <p:txBody>
          <a:bodyPr wrap="square" rtlCol="0">
            <a:spAutoFit/>
          </a:bodyPr>
          <a:lstStyle/>
          <a:p>
            <a:pPr algn="ctr"/>
            <a:r>
              <a:rPr lang="en-US" sz="2400" dirty="0" smtClean="0">
                <a:solidFill>
                  <a:prstClr val="black"/>
                </a:solidFill>
              </a:rPr>
              <a:t>Workforce Demand: Estimated Increases in Undergraduate Credentials Needed in Arkansas by 2018 – by Type of Occupation</a:t>
            </a:r>
          </a:p>
          <a:p>
            <a:pPr algn="ctr"/>
            <a:r>
              <a:rPr lang="en-US" dirty="0" smtClean="0">
                <a:solidFill>
                  <a:prstClr val="black"/>
                </a:solidFill>
              </a:rPr>
              <a:t>(Even without more successful intervention in economic development) </a:t>
            </a:r>
            <a:endParaRPr lang="en-US" dirty="0">
              <a:solidFill>
                <a:prstClr val="black"/>
              </a:solidFill>
            </a:endParaRPr>
          </a:p>
        </p:txBody>
      </p:sp>
      <p:sp>
        <p:nvSpPr>
          <p:cNvPr id="7" name="TextBox 6"/>
          <p:cNvSpPr txBox="1"/>
          <p:nvPr/>
        </p:nvSpPr>
        <p:spPr>
          <a:xfrm>
            <a:off x="228600" y="6520190"/>
            <a:ext cx="8763000" cy="261610"/>
          </a:xfrm>
          <a:prstGeom prst="rect">
            <a:avLst/>
          </a:prstGeom>
          <a:noFill/>
        </p:spPr>
        <p:txBody>
          <a:bodyPr wrap="square" rtlCol="0">
            <a:spAutoFit/>
          </a:bodyPr>
          <a:lstStyle/>
          <a:p>
            <a:r>
              <a:rPr lang="en-US" sz="1100" dirty="0" smtClean="0">
                <a:solidFill>
                  <a:prstClr val="white"/>
                </a:solidFill>
              </a:rPr>
              <a:t>Source: Georgetown University, Center on Education and the Workforce.  </a:t>
            </a:r>
            <a:r>
              <a:rPr lang="en-US" sz="1100" i="1" dirty="0" smtClean="0">
                <a:solidFill>
                  <a:prstClr val="white"/>
                </a:solidFill>
              </a:rPr>
              <a:t>Help Wanted: Projections of Jobs and Education Requirements through 2018</a:t>
            </a:r>
            <a:endParaRPr lang="en-US" sz="1100" i="1" dirty="0">
              <a:solidFill>
                <a:prstClr val="white"/>
              </a:solidFill>
            </a:endParaRPr>
          </a:p>
        </p:txBody>
      </p:sp>
      <p:graphicFrame>
        <p:nvGraphicFramePr>
          <p:cNvPr id="8" name="Chart 7"/>
          <p:cNvGraphicFramePr/>
          <p:nvPr/>
        </p:nvGraphicFramePr>
        <p:xfrm>
          <a:off x="304800" y="1143000"/>
          <a:ext cx="7899400" cy="5400675"/>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p:cNvSpPr txBox="1"/>
          <p:nvPr/>
        </p:nvSpPr>
        <p:spPr>
          <a:xfrm>
            <a:off x="5410200" y="4724400"/>
            <a:ext cx="3124200" cy="830997"/>
          </a:xfrm>
          <a:prstGeom prst="rect">
            <a:avLst/>
          </a:prstGeom>
          <a:solidFill>
            <a:schemeClr val="bg1">
              <a:lumMod val="95000"/>
            </a:schemeClr>
          </a:solidFill>
          <a:ln>
            <a:solidFill>
              <a:schemeClr val="accent1"/>
            </a:solidFill>
          </a:ln>
        </p:spPr>
        <p:txBody>
          <a:bodyPr wrap="square" rtlCol="0">
            <a:spAutoFit/>
          </a:bodyPr>
          <a:lstStyle/>
          <a:p>
            <a:r>
              <a:rPr lang="en-US" sz="1200" dirty="0" smtClean="0">
                <a:solidFill>
                  <a:prstClr val="black"/>
                </a:solidFill>
              </a:rPr>
              <a:t>Some College (Including Certificates)   333,842</a:t>
            </a:r>
          </a:p>
          <a:p>
            <a:r>
              <a:rPr lang="en-US" sz="1200" dirty="0" smtClean="0">
                <a:solidFill>
                  <a:prstClr val="black"/>
                </a:solidFill>
              </a:rPr>
              <a:t>Associate   107,775	</a:t>
            </a:r>
          </a:p>
          <a:p>
            <a:r>
              <a:rPr lang="en-US" sz="1200" dirty="0" smtClean="0">
                <a:solidFill>
                  <a:prstClr val="black"/>
                </a:solidFill>
              </a:rPr>
              <a:t>Bachelor’s   216,624</a:t>
            </a:r>
          </a:p>
          <a:p>
            <a:r>
              <a:rPr lang="en-US" sz="1200" dirty="0" smtClean="0">
                <a:solidFill>
                  <a:prstClr val="black"/>
                </a:solidFill>
              </a:rPr>
              <a:t>Total   658,241</a:t>
            </a:r>
            <a:endParaRPr lang="en-US" sz="1200" dirty="0">
              <a:solidFill>
                <a:prstClr val="black"/>
              </a:solidFill>
            </a:endParaRPr>
          </a:p>
        </p:txBody>
      </p:sp>
    </p:spTree>
    <p:extLst>
      <p:ext uri="{BB962C8B-B14F-4D97-AF65-F5344CB8AC3E}">
        <p14:creationId xmlns="" xmlns:p14="http://schemas.microsoft.com/office/powerpoint/2010/main" val="32066976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76050"/>
            <a:ext cx="8305800" cy="584775"/>
          </a:xfrm>
          <a:prstGeom prst="rect">
            <a:avLst/>
          </a:prstGeom>
          <a:noFill/>
        </p:spPr>
        <p:txBody>
          <a:bodyPr wrap="square" rtlCol="0">
            <a:spAutoFit/>
          </a:bodyPr>
          <a:lstStyle/>
          <a:p>
            <a:pPr algn="ctr"/>
            <a:r>
              <a:rPr lang="en-US" sz="3200" dirty="0" smtClean="0">
                <a:solidFill>
                  <a:schemeClr val="tx2"/>
                </a:solidFill>
              </a:rPr>
              <a:t>Potential Strategies</a:t>
            </a:r>
            <a:endParaRPr lang="en-US" sz="2800" dirty="0">
              <a:solidFill>
                <a:schemeClr val="tx2"/>
              </a:solidFill>
            </a:endParaRPr>
          </a:p>
        </p:txBody>
      </p:sp>
      <p:sp>
        <p:nvSpPr>
          <p:cNvPr id="3" name="Rectangle 3"/>
          <p:cNvSpPr txBox="1">
            <a:spLocks noChangeArrowheads="1"/>
          </p:cNvSpPr>
          <p:nvPr/>
        </p:nvSpPr>
        <p:spPr>
          <a:xfrm>
            <a:off x="457200" y="762000"/>
            <a:ext cx="8305800" cy="57150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1200"/>
              </a:spcAft>
              <a:buClrTx/>
              <a:buSzTx/>
              <a:buFont typeface="Arial" pitchFamily="34" charset="0"/>
              <a:buChar char="•"/>
              <a:tabLst/>
              <a:defRPr/>
            </a:pPr>
            <a:r>
              <a:rPr lang="en-US" sz="2400" dirty="0" smtClean="0">
                <a:latin typeface="Calibri" pitchFamily="34" charset="0"/>
              </a:rPr>
              <a:t>Focus on college completion, not just access for recent high school students.</a:t>
            </a:r>
          </a:p>
          <a:p>
            <a:pPr marL="342900" marR="0" lvl="0" indent="-342900" algn="l" defTabSz="914400" rtl="0" eaLnBrk="1" fontAlgn="auto" latinLnBrk="0" hangingPunct="1">
              <a:lnSpc>
                <a:spcPct val="100000"/>
              </a:lnSpc>
              <a:spcBef>
                <a:spcPct val="20000"/>
              </a:spcBef>
              <a:spcAft>
                <a:spcPts val="1200"/>
              </a:spcAft>
              <a:buClrTx/>
              <a:buSzTx/>
              <a:buFont typeface="Arial" pitchFamily="34" charset="0"/>
              <a:buChar char="•"/>
              <a:tabLst/>
              <a:defRPr/>
            </a:pPr>
            <a:r>
              <a:rPr lang="en-US" sz="2400" dirty="0" smtClean="0">
                <a:latin typeface="Calibri" pitchFamily="34" charset="0"/>
              </a:rPr>
              <a:t>Leverage investments in remedial education to transform all of postsecondary education.</a:t>
            </a:r>
          </a:p>
          <a:p>
            <a:pPr marL="342900" marR="0" lvl="0" indent="-342900" algn="l" defTabSz="914400" rtl="0" eaLnBrk="1" fontAlgn="auto" latinLnBrk="0" hangingPunct="1">
              <a:lnSpc>
                <a:spcPct val="100000"/>
              </a:lnSpc>
              <a:spcBef>
                <a:spcPct val="20000"/>
              </a:spcBef>
              <a:spcAft>
                <a:spcPts val="1200"/>
              </a:spcAft>
              <a:buClrTx/>
              <a:buSzTx/>
              <a:buFont typeface="Arial" pitchFamily="34" charset="0"/>
              <a:buChar char="•"/>
              <a:tabLst/>
              <a:defRPr/>
            </a:pPr>
            <a:r>
              <a:rPr lang="en-US" sz="2400" dirty="0" smtClean="0">
                <a:latin typeface="Calibri" pitchFamily="34" charset="0"/>
              </a:rPr>
              <a:t>Ramp up adult completion efforts through a statewide strategy to re-enroll students with some college and no degree</a:t>
            </a:r>
          </a:p>
          <a:p>
            <a:pPr marL="342900" marR="0" lvl="0" indent="-342900" algn="l" defTabSz="914400" rtl="0" eaLnBrk="1" fontAlgn="auto" latinLnBrk="0" hangingPunct="1">
              <a:lnSpc>
                <a:spcPct val="100000"/>
              </a:lnSpc>
              <a:spcBef>
                <a:spcPct val="20000"/>
              </a:spcBef>
              <a:spcAft>
                <a:spcPts val="1200"/>
              </a:spcAft>
              <a:buClrTx/>
              <a:buSzTx/>
              <a:buFont typeface="Arial" pitchFamily="34" charset="0"/>
              <a:buChar char="•"/>
              <a:tabLst/>
              <a:defRPr/>
            </a:pPr>
            <a:r>
              <a:rPr lang="en-US" sz="2400" dirty="0" smtClean="0">
                <a:latin typeface="Calibri" pitchFamily="34" charset="0"/>
              </a:rPr>
              <a:t>Build on the success of the career pathways program to increase the number of adults who earn a certificate in a high demand field</a:t>
            </a:r>
          </a:p>
          <a:p>
            <a:pPr marL="342900" marR="0" lvl="0" indent="-342900" algn="l" defTabSz="914400" rtl="0" eaLnBrk="1" fontAlgn="auto" latinLnBrk="0" hangingPunct="1">
              <a:lnSpc>
                <a:spcPct val="100000"/>
              </a:lnSpc>
              <a:spcBef>
                <a:spcPct val="20000"/>
              </a:spcBef>
              <a:spcAft>
                <a:spcPts val="1200"/>
              </a:spcAft>
              <a:buClrTx/>
              <a:buSzTx/>
              <a:buFont typeface="Arial" pitchFamily="34" charset="0"/>
              <a:buChar char="•"/>
              <a:tabLst/>
              <a:defRPr/>
            </a:pPr>
            <a:r>
              <a:rPr lang="en-US" sz="2400" dirty="0" smtClean="0">
                <a:latin typeface="Calibri" pitchFamily="34" charset="0"/>
              </a:rPr>
              <a:t>More effectively align the production of STEM degrees with jobs available in </a:t>
            </a:r>
            <a:r>
              <a:rPr lang="en-US" sz="2400" smtClean="0">
                <a:latin typeface="Calibri" pitchFamily="34" charset="0"/>
              </a:rPr>
              <a:t>the state.</a:t>
            </a:r>
            <a:endParaRPr lang="en-US" sz="2400" dirty="0" smtClean="0">
              <a:latin typeface="Calibri" pitchFamily="34" charset="0"/>
            </a:endParaRPr>
          </a:p>
          <a:p>
            <a:pPr marL="342900" marR="0" lvl="0" indent="-342900" algn="l" defTabSz="914400" rtl="0" eaLnBrk="1" fontAlgn="auto" latinLnBrk="0" hangingPunct="1">
              <a:lnSpc>
                <a:spcPct val="100000"/>
              </a:lnSpc>
              <a:spcBef>
                <a:spcPct val="20000"/>
              </a:spcBef>
              <a:spcAft>
                <a:spcPts val="1200"/>
              </a:spcAft>
              <a:buClrTx/>
              <a:buSzTx/>
              <a:buFont typeface="Arial" pitchFamily="34" charset="0"/>
              <a:buChar char="•"/>
              <a:tabLst/>
              <a:defRPr/>
            </a:pPr>
            <a:endParaRPr lang="en-US" sz="2400" dirty="0" smtClean="0">
              <a:latin typeface="Calibri" pitchFamily="34" charset="0"/>
            </a:endParaRPr>
          </a:p>
          <a:p>
            <a:pPr marL="342900" marR="0" lvl="0" indent="-342900" algn="l" defTabSz="914400" rtl="0" eaLnBrk="1" fontAlgn="auto" latinLnBrk="0" hangingPunct="1">
              <a:lnSpc>
                <a:spcPct val="100000"/>
              </a:lnSpc>
              <a:spcBef>
                <a:spcPct val="20000"/>
              </a:spcBef>
              <a:spcAft>
                <a:spcPts val="1200"/>
              </a:spcAft>
              <a:buClrTx/>
              <a:buSzTx/>
              <a:buFont typeface="Arial" pitchFamily="34" charset="0"/>
              <a:buChar char="•"/>
              <a:tabLst/>
              <a:defRPr/>
            </a:pPr>
            <a:endParaRPr kumimoji="0" lang="en-US" sz="2400" b="0" i="0" u="none" strike="noStrike" kern="1200" cap="none" spc="0" normalizeH="0" baseline="0" noProof="0" dirty="0" smtClean="0">
              <a:ln>
                <a:noFill/>
              </a:ln>
              <a:solidFill>
                <a:schemeClr val="tx1"/>
              </a:solidFill>
              <a:effectLst/>
              <a:uLnTx/>
              <a:uFillTx/>
              <a:latin typeface="Calibri"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0" i="0" u="none" strike="noStrike" kern="1200" cap="none" spc="0" normalizeH="0" baseline="0" noProof="0" dirty="0" smtClean="0">
              <a:ln>
                <a:noFill/>
              </a:ln>
              <a:solidFill>
                <a:schemeClr val="tx1"/>
              </a:solidFill>
              <a:effectLst/>
              <a:uLnTx/>
              <a:uFillTx/>
              <a:latin typeface="Calibri"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2400" b="0" i="0" u="none" strike="noStrike" kern="1200" cap="none" spc="0" normalizeH="0" baseline="0" noProof="0" dirty="0" smtClean="0">
              <a:ln>
                <a:noFill/>
              </a:ln>
              <a:solidFill>
                <a:schemeClr val="tx1"/>
              </a:solidFill>
              <a:effectLst/>
              <a:uLnTx/>
              <a:uFillTx/>
              <a:latin typeface="Calibri" pitchFamily="34" charset="0"/>
              <a:ea typeface="+mn-ea"/>
              <a:cs typeface="+mn-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381000"/>
            <a:ext cx="7848600" cy="1077218"/>
          </a:xfrm>
          <a:prstGeom prst="rect">
            <a:avLst/>
          </a:prstGeom>
          <a:noFill/>
        </p:spPr>
        <p:txBody>
          <a:bodyPr wrap="square" rtlCol="0">
            <a:spAutoFit/>
          </a:bodyPr>
          <a:lstStyle/>
          <a:p>
            <a:pPr algn="ctr"/>
            <a:r>
              <a:rPr lang="en-US" sz="3200" dirty="0" smtClean="0">
                <a:solidFill>
                  <a:schemeClr val="tx2"/>
                </a:solidFill>
              </a:rPr>
              <a:t>Increasing Results in a Time of Limited Resources</a:t>
            </a:r>
            <a:endParaRPr lang="en-US" sz="3200" dirty="0">
              <a:solidFill>
                <a:schemeClr val="tx2"/>
              </a:solidFill>
            </a:endParaRPr>
          </a:p>
        </p:txBody>
      </p:sp>
      <p:sp>
        <p:nvSpPr>
          <p:cNvPr id="3" name="TextBox 2"/>
          <p:cNvSpPr txBox="1"/>
          <p:nvPr/>
        </p:nvSpPr>
        <p:spPr>
          <a:xfrm>
            <a:off x="457200" y="1066800"/>
            <a:ext cx="8229600" cy="5016758"/>
          </a:xfrm>
          <a:prstGeom prst="rect">
            <a:avLst/>
          </a:prstGeom>
          <a:noFill/>
        </p:spPr>
        <p:txBody>
          <a:bodyPr wrap="square" rtlCol="0">
            <a:spAutoFit/>
          </a:bodyPr>
          <a:lstStyle/>
          <a:p>
            <a:pPr marL="234950" indent="-234950">
              <a:spcAft>
                <a:spcPts val="1200"/>
              </a:spcAft>
            </a:pPr>
            <a:endParaRPr lang="en-US" sz="2000" dirty="0" smtClean="0"/>
          </a:p>
          <a:p>
            <a:pPr marL="234950" indent="-234950">
              <a:spcAft>
                <a:spcPts val="1200"/>
              </a:spcAft>
              <a:buFont typeface="Arial" pitchFamily="34" charset="0"/>
              <a:buChar char="•"/>
            </a:pPr>
            <a:r>
              <a:rPr lang="en-US" sz="2400" dirty="0" smtClean="0"/>
              <a:t>New normal is focus on access AND completion</a:t>
            </a:r>
          </a:p>
          <a:p>
            <a:pPr marL="234950" indent="-234950">
              <a:spcAft>
                <a:spcPts val="1200"/>
              </a:spcAft>
              <a:buFont typeface="Arial" pitchFamily="34" charset="0"/>
              <a:buChar char="•"/>
            </a:pPr>
            <a:r>
              <a:rPr lang="en-US" sz="2400" dirty="0" smtClean="0"/>
              <a:t>Aligning the right incentives that result in timely and cost effective instruction leading to a high quality college credential in a field with economic value</a:t>
            </a:r>
          </a:p>
          <a:p>
            <a:pPr marL="234950" indent="-234950">
              <a:spcAft>
                <a:spcPts val="1200"/>
              </a:spcAft>
              <a:buFont typeface="Arial" pitchFamily="34" charset="0"/>
              <a:buChar char="•"/>
            </a:pPr>
            <a:r>
              <a:rPr lang="en-US" sz="2400" dirty="0" smtClean="0"/>
              <a:t>Efficiency is key</a:t>
            </a:r>
          </a:p>
          <a:p>
            <a:pPr marL="692150" lvl="1" indent="-234950">
              <a:buFont typeface="Wingdings" pitchFamily="2" charset="2"/>
              <a:buChar char="Ø"/>
            </a:pPr>
            <a:r>
              <a:rPr lang="en-US" sz="2400" dirty="0" smtClean="0"/>
              <a:t>Decrease time to degree</a:t>
            </a:r>
          </a:p>
          <a:p>
            <a:pPr marL="692150" lvl="1" indent="-234950">
              <a:buFont typeface="Wingdings" pitchFamily="2" charset="2"/>
              <a:buChar char="Ø"/>
            </a:pPr>
            <a:r>
              <a:rPr lang="en-US" sz="2400" dirty="0" smtClean="0"/>
              <a:t>Decrease credits to degree</a:t>
            </a:r>
          </a:p>
          <a:p>
            <a:pPr marL="692150" lvl="1" indent="-234950">
              <a:buFont typeface="Wingdings" pitchFamily="2" charset="2"/>
              <a:buChar char="Ø"/>
            </a:pPr>
            <a:r>
              <a:rPr lang="en-US" sz="2400" dirty="0" smtClean="0"/>
              <a:t>Increase college completion</a:t>
            </a:r>
          </a:p>
          <a:p>
            <a:pPr marL="692150" lvl="1" indent="-234950">
              <a:buFont typeface="Wingdings" pitchFamily="2" charset="2"/>
              <a:buChar char="Ø"/>
            </a:pPr>
            <a:r>
              <a:rPr lang="en-US" sz="2400" dirty="0" smtClean="0"/>
              <a:t>Align with workforce demand</a:t>
            </a:r>
          </a:p>
          <a:p>
            <a:pPr marL="692150" lvl="1" indent="-234950">
              <a:buFont typeface="Wingdings" pitchFamily="2" charset="2"/>
              <a:buChar char="Ø"/>
            </a:pPr>
            <a:r>
              <a:rPr lang="en-US" sz="2400" dirty="0" smtClean="0"/>
              <a:t>Incent both student and institutional behavior</a:t>
            </a:r>
            <a:endParaRPr lang="en-US" sz="2400" dirty="0" smtClean="0"/>
          </a:p>
          <a:p>
            <a:pPr marL="234950" indent="-234950">
              <a:spcAft>
                <a:spcPts val="1200"/>
              </a:spcAft>
              <a:buFont typeface="Arial" pitchFamily="34" charset="0"/>
              <a:buChar char="•"/>
            </a:pPr>
            <a:endParaRPr lang="en-US" sz="20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228600" y="304800"/>
          <a:ext cx="86868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p:cNvGraphicFramePr/>
          <p:nvPr/>
        </p:nvGraphicFramePr>
        <p:xfrm>
          <a:off x="304800" y="4826000"/>
          <a:ext cx="8534400" cy="2032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381000"/>
            <a:ext cx="7848600" cy="1077218"/>
          </a:xfrm>
          <a:prstGeom prst="rect">
            <a:avLst/>
          </a:prstGeom>
          <a:noFill/>
        </p:spPr>
        <p:txBody>
          <a:bodyPr wrap="square" rtlCol="0">
            <a:spAutoFit/>
          </a:bodyPr>
          <a:lstStyle/>
          <a:p>
            <a:pPr algn="ctr"/>
            <a:r>
              <a:rPr lang="en-US" sz="3200" dirty="0" smtClean="0">
                <a:solidFill>
                  <a:schemeClr val="tx2"/>
                </a:solidFill>
              </a:rPr>
              <a:t>Strategy 1: </a:t>
            </a:r>
          </a:p>
          <a:p>
            <a:pPr algn="ctr"/>
            <a:r>
              <a:rPr lang="en-US" sz="3200" dirty="0" smtClean="0">
                <a:solidFill>
                  <a:schemeClr val="tx2"/>
                </a:solidFill>
              </a:rPr>
              <a:t>Eliminate or Accelerate Remediation </a:t>
            </a:r>
            <a:endParaRPr lang="en-US" sz="3200" dirty="0">
              <a:solidFill>
                <a:schemeClr val="tx2"/>
              </a:solidFill>
            </a:endParaRPr>
          </a:p>
        </p:txBody>
      </p:sp>
      <p:sp>
        <p:nvSpPr>
          <p:cNvPr id="3" name="TextBox 2"/>
          <p:cNvSpPr txBox="1"/>
          <p:nvPr/>
        </p:nvSpPr>
        <p:spPr>
          <a:xfrm>
            <a:off x="533400" y="1676400"/>
            <a:ext cx="8229600" cy="4401205"/>
          </a:xfrm>
          <a:prstGeom prst="rect">
            <a:avLst/>
          </a:prstGeom>
          <a:noFill/>
        </p:spPr>
        <p:txBody>
          <a:bodyPr wrap="square" rtlCol="0">
            <a:spAutoFit/>
          </a:bodyPr>
          <a:lstStyle/>
          <a:p>
            <a:pPr marL="234950" indent="-234950">
              <a:spcAft>
                <a:spcPts val="1200"/>
              </a:spcAft>
              <a:buFont typeface="Arial" pitchFamily="34" charset="0"/>
              <a:buChar char="•"/>
            </a:pPr>
            <a:r>
              <a:rPr lang="en-US" sz="2000" dirty="0" smtClean="0"/>
              <a:t>Only 25% of students at community colleges who require remediation ever earn a credential.</a:t>
            </a:r>
          </a:p>
          <a:p>
            <a:pPr marL="234950" indent="-234950">
              <a:spcAft>
                <a:spcPts val="1200"/>
              </a:spcAft>
              <a:buFont typeface="Arial" pitchFamily="34" charset="0"/>
              <a:buChar char="•"/>
            </a:pPr>
            <a:r>
              <a:rPr lang="en-US" sz="2000" dirty="0" smtClean="0"/>
              <a:t>The primary barrier to student success is the amount of time students spend in remedial education.</a:t>
            </a:r>
          </a:p>
          <a:p>
            <a:pPr marL="234950" indent="-234950">
              <a:spcAft>
                <a:spcPts val="1200"/>
              </a:spcAft>
              <a:buFont typeface="Arial" pitchFamily="34" charset="0"/>
              <a:buChar char="•"/>
            </a:pPr>
            <a:r>
              <a:rPr lang="en-US" sz="2000" dirty="0" smtClean="0"/>
              <a:t>The goal of remediation should be success in college level courses within a program of study.</a:t>
            </a:r>
          </a:p>
          <a:p>
            <a:pPr marL="234950" indent="-234950">
              <a:spcAft>
                <a:spcPts val="1200"/>
              </a:spcAft>
              <a:buFont typeface="Arial" pitchFamily="34" charset="0"/>
              <a:buChar char="•"/>
            </a:pPr>
            <a:r>
              <a:rPr lang="en-US" sz="2000" dirty="0" smtClean="0"/>
              <a:t>The default should be enrollment in college level course</a:t>
            </a:r>
          </a:p>
          <a:p>
            <a:pPr marL="234950" indent="-234950">
              <a:spcAft>
                <a:spcPts val="1200"/>
              </a:spcAft>
              <a:buFont typeface="Arial" pitchFamily="34" charset="0"/>
              <a:buChar char="•"/>
            </a:pPr>
            <a:r>
              <a:rPr lang="en-US" sz="2000" dirty="0" smtClean="0"/>
              <a:t>For most students, remediation should not take longer than a semester</a:t>
            </a:r>
          </a:p>
          <a:p>
            <a:pPr marL="234950" indent="-234950">
              <a:spcAft>
                <a:spcPts val="1200"/>
              </a:spcAft>
              <a:buFont typeface="Arial" pitchFamily="34" charset="0"/>
              <a:buChar char="•"/>
            </a:pPr>
            <a:r>
              <a:rPr lang="en-US" sz="2000" dirty="0" smtClean="0"/>
              <a:t>Contextualization of remediation in certificate or degree program courses works.</a:t>
            </a:r>
          </a:p>
          <a:p>
            <a:pPr marL="234950" indent="-234950">
              <a:spcAft>
                <a:spcPts val="1200"/>
              </a:spcAft>
              <a:buFont typeface="Arial" pitchFamily="34" charset="0"/>
              <a:buChar char="•"/>
            </a:pPr>
            <a:r>
              <a:rPr lang="en-US" sz="2000" dirty="0" smtClean="0"/>
              <a:t>Measure success in remediation as part of state accountability structures.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381000"/>
            <a:ext cx="7848600" cy="584775"/>
          </a:xfrm>
          <a:prstGeom prst="rect">
            <a:avLst/>
          </a:prstGeom>
          <a:noFill/>
        </p:spPr>
        <p:txBody>
          <a:bodyPr wrap="square" rtlCol="0">
            <a:spAutoFit/>
          </a:bodyPr>
          <a:lstStyle/>
          <a:p>
            <a:pPr algn="ctr"/>
            <a:r>
              <a:rPr lang="en-US" sz="3200" dirty="0" smtClean="0">
                <a:solidFill>
                  <a:schemeClr val="tx2"/>
                </a:solidFill>
              </a:rPr>
              <a:t>It’s the System, Not the Students</a:t>
            </a:r>
            <a:endParaRPr lang="en-US" sz="3200" dirty="0">
              <a:solidFill>
                <a:schemeClr val="tx2"/>
              </a:solidFill>
            </a:endParaRPr>
          </a:p>
        </p:txBody>
      </p:sp>
      <p:graphicFrame>
        <p:nvGraphicFramePr>
          <p:cNvPr id="5" name="Content Placeholder 3"/>
          <p:cNvGraphicFramePr>
            <a:graphicFrameLocks/>
          </p:cNvGraphicFramePr>
          <p:nvPr/>
        </p:nvGraphicFramePr>
        <p:xfrm>
          <a:off x="304800" y="1828800"/>
          <a:ext cx="8610600" cy="2821649"/>
        </p:xfrm>
        <a:graphic>
          <a:graphicData uri="http://schemas.openxmlformats.org/drawingml/2006/table">
            <a:tbl>
              <a:tblPr firstRow="1" bandRow="1">
                <a:tableStyleId>{5C22544A-7EE6-4342-B048-85BDC9FD1C3A}</a:tableStyleId>
              </a:tblPr>
              <a:tblGrid>
                <a:gridCol w="1435100"/>
                <a:gridCol w="1171779"/>
                <a:gridCol w="1105949"/>
                <a:gridCol w="1316372"/>
                <a:gridCol w="1269293"/>
                <a:gridCol w="1285155"/>
                <a:gridCol w="1026952"/>
              </a:tblGrid>
              <a:tr h="1084289">
                <a:tc>
                  <a:txBody>
                    <a:bodyPr/>
                    <a:lstStyle/>
                    <a:p>
                      <a:pPr algn="ctr"/>
                      <a:r>
                        <a:rPr lang="en-US" sz="1600" dirty="0" smtClean="0"/>
                        <a:t>Fall 2007 Remedial</a:t>
                      </a:r>
                      <a:r>
                        <a:rPr lang="en-US" sz="1600" baseline="0" dirty="0" smtClean="0"/>
                        <a:t> Math Course</a:t>
                      </a:r>
                      <a:endParaRPr lang="en-US" sz="1600" dirty="0"/>
                    </a:p>
                  </a:txBody>
                  <a:tcPr anchor="ctr"/>
                </a:tc>
                <a:tc>
                  <a:txBody>
                    <a:bodyPr/>
                    <a:lstStyle/>
                    <a:p>
                      <a:pPr algn="ctr"/>
                      <a:r>
                        <a:rPr lang="en-US" sz="1600" dirty="0" smtClean="0"/>
                        <a:t>Number of New Freshmen Enrolled</a:t>
                      </a:r>
                    </a:p>
                  </a:txBody>
                  <a:tcPr anchor="ctr"/>
                </a:tc>
                <a:tc>
                  <a:txBody>
                    <a:bodyPr/>
                    <a:lstStyle/>
                    <a:p>
                      <a:pPr algn="ctr"/>
                      <a:r>
                        <a:rPr lang="en-US" sz="1600" dirty="0" smtClean="0"/>
                        <a:t>Passed First Remedial Course</a:t>
                      </a:r>
                    </a:p>
                  </a:txBody>
                  <a:tcPr anchor="ctr"/>
                </a:tc>
                <a:tc>
                  <a:txBody>
                    <a:bodyPr/>
                    <a:lstStyle/>
                    <a:p>
                      <a:pPr algn="ctr"/>
                      <a:r>
                        <a:rPr lang="en-US" sz="1600" dirty="0" smtClean="0"/>
                        <a:t>Enrolled</a:t>
                      </a:r>
                      <a:r>
                        <a:rPr lang="en-US" sz="1600" baseline="0" dirty="0" smtClean="0"/>
                        <a:t> in Subsequent Remedial Math</a:t>
                      </a:r>
                      <a:endParaRPr lang="en-US" sz="1600" dirty="0"/>
                    </a:p>
                  </a:txBody>
                  <a:tcPr anchor="ctr"/>
                </a:tc>
                <a:tc>
                  <a:txBody>
                    <a:bodyPr/>
                    <a:lstStyle/>
                    <a:p>
                      <a:pPr algn="ctr"/>
                      <a:r>
                        <a:rPr lang="en-US" sz="1600" dirty="0" smtClean="0"/>
                        <a:t>Passed Subsequent Remedial Math</a:t>
                      </a:r>
                      <a:endParaRPr lang="en-US" sz="1600" dirty="0"/>
                    </a:p>
                  </a:txBody>
                  <a:tcPr anchor="ctr"/>
                </a:tc>
                <a:tc>
                  <a:txBody>
                    <a:bodyPr/>
                    <a:lstStyle/>
                    <a:p>
                      <a:pPr algn="ctr"/>
                      <a:r>
                        <a:rPr lang="en-US" sz="1600" dirty="0" smtClean="0"/>
                        <a:t>Enrolled College- Math within 3-years</a:t>
                      </a:r>
                      <a:endParaRPr lang="en-US" sz="1600" dirty="0"/>
                    </a:p>
                  </a:txBody>
                  <a:tcPr anchor="ctr"/>
                </a:tc>
                <a:tc>
                  <a:txBody>
                    <a:bodyPr/>
                    <a:lstStyle/>
                    <a:p>
                      <a:pPr algn="ctr"/>
                      <a:r>
                        <a:rPr lang="en-US" sz="1600" dirty="0" smtClean="0"/>
                        <a:t>Passed College Math</a:t>
                      </a:r>
                      <a:endParaRPr lang="en-US" sz="1600" dirty="0"/>
                    </a:p>
                  </a:txBody>
                  <a:tcPr anchor="ctr">
                    <a:solidFill>
                      <a:srgbClr val="FF5050"/>
                    </a:solidFill>
                  </a:tcPr>
                </a:tc>
              </a:tr>
              <a:tr h="349770">
                <a:tc>
                  <a:txBody>
                    <a:bodyPr/>
                    <a:lstStyle/>
                    <a:p>
                      <a:r>
                        <a:rPr lang="en-US" sz="1600" dirty="0" smtClean="0"/>
                        <a:t>3 levels below college</a:t>
                      </a:r>
                      <a:endParaRPr lang="en-US" sz="1600" dirty="0"/>
                    </a:p>
                  </a:txBody>
                  <a:tcPr/>
                </a:tc>
                <a:tc>
                  <a:txBody>
                    <a:bodyPr/>
                    <a:lstStyle/>
                    <a:p>
                      <a:pPr algn="ctr"/>
                      <a:r>
                        <a:rPr lang="en-US" sz="1600" dirty="0" smtClean="0"/>
                        <a:t>510</a:t>
                      </a:r>
                      <a:endParaRPr lang="en-US" sz="1600" dirty="0"/>
                    </a:p>
                  </a:txBody>
                  <a:tcPr anchor="ctr"/>
                </a:tc>
                <a:tc>
                  <a:txBody>
                    <a:bodyPr/>
                    <a:lstStyle/>
                    <a:p>
                      <a:pPr algn="ctr"/>
                      <a:r>
                        <a:rPr lang="en-US" sz="1600" dirty="0" smtClean="0"/>
                        <a:t>61.2%</a:t>
                      </a:r>
                      <a:endParaRPr lang="en-US" sz="1600" dirty="0"/>
                    </a:p>
                  </a:txBody>
                  <a:tcPr anchor="ctr"/>
                </a:tc>
                <a:tc>
                  <a:txBody>
                    <a:bodyPr/>
                    <a:lstStyle/>
                    <a:p>
                      <a:pPr algn="ctr"/>
                      <a:r>
                        <a:rPr lang="en-US" sz="1600" dirty="0" smtClean="0"/>
                        <a:t>40.0%</a:t>
                      </a:r>
                    </a:p>
                  </a:txBody>
                  <a:tcPr anchor="ctr"/>
                </a:tc>
                <a:tc>
                  <a:txBody>
                    <a:bodyPr/>
                    <a:lstStyle/>
                    <a:p>
                      <a:pPr algn="ctr"/>
                      <a:r>
                        <a:rPr lang="en-US" sz="1600" dirty="0" smtClean="0"/>
                        <a:t>30.6%</a:t>
                      </a:r>
                    </a:p>
                  </a:txBody>
                  <a:tcPr anchor="ctr"/>
                </a:tc>
                <a:tc>
                  <a:txBody>
                    <a:bodyPr/>
                    <a:lstStyle/>
                    <a:p>
                      <a:pPr algn="ctr"/>
                      <a:r>
                        <a:rPr lang="en-US" sz="1600" dirty="0" smtClean="0"/>
                        <a:t>15.5%</a:t>
                      </a:r>
                    </a:p>
                  </a:txBody>
                  <a:tcPr anchor="ctr"/>
                </a:tc>
                <a:tc>
                  <a:txBody>
                    <a:bodyPr/>
                    <a:lstStyle/>
                    <a:p>
                      <a:pPr algn="ctr"/>
                      <a:r>
                        <a:rPr lang="en-US" sz="1600" dirty="0" smtClean="0"/>
                        <a:t>12.5%</a:t>
                      </a:r>
                    </a:p>
                  </a:txBody>
                  <a:tcPr anchor="ctr">
                    <a:solidFill>
                      <a:srgbClr val="FF5050"/>
                    </a:solidFill>
                  </a:tcPr>
                </a:tc>
              </a:tr>
              <a:tr h="349770">
                <a:tc>
                  <a:txBody>
                    <a:bodyPr/>
                    <a:lstStyle/>
                    <a:p>
                      <a:r>
                        <a:rPr lang="en-US" sz="1600" dirty="0" smtClean="0"/>
                        <a:t>2</a:t>
                      </a:r>
                      <a:r>
                        <a:rPr lang="en-US" sz="1600" baseline="0" dirty="0" smtClean="0"/>
                        <a:t> levels below college </a:t>
                      </a:r>
                      <a:endParaRPr lang="en-US" sz="1600" dirty="0"/>
                    </a:p>
                  </a:txBody>
                  <a:tcPr/>
                </a:tc>
                <a:tc>
                  <a:txBody>
                    <a:bodyPr/>
                    <a:lstStyle/>
                    <a:p>
                      <a:pPr algn="ctr"/>
                      <a:r>
                        <a:rPr lang="en-US" sz="1600" dirty="0" smtClean="0"/>
                        <a:t>1348</a:t>
                      </a:r>
                      <a:endParaRPr lang="en-US" sz="1600" dirty="0"/>
                    </a:p>
                  </a:txBody>
                  <a:tcPr anchor="ctr"/>
                </a:tc>
                <a:tc>
                  <a:txBody>
                    <a:bodyPr/>
                    <a:lstStyle/>
                    <a:p>
                      <a:pPr algn="ctr"/>
                      <a:r>
                        <a:rPr lang="en-US" sz="1600" dirty="0" smtClean="0"/>
                        <a:t>66.1%</a:t>
                      </a:r>
                      <a:endParaRPr lang="en-US" sz="1600" dirty="0"/>
                    </a:p>
                  </a:txBody>
                  <a:tcPr anchor="ctr"/>
                </a:tc>
                <a:tc>
                  <a:txBody>
                    <a:bodyPr/>
                    <a:lstStyle/>
                    <a:p>
                      <a:pPr algn="ctr"/>
                      <a:r>
                        <a:rPr lang="en-US" sz="1600" dirty="0" smtClean="0"/>
                        <a:t>47.0%</a:t>
                      </a:r>
                      <a:endParaRPr lang="en-US" sz="1600" dirty="0"/>
                    </a:p>
                  </a:txBody>
                  <a:tcPr anchor="ctr"/>
                </a:tc>
                <a:tc>
                  <a:txBody>
                    <a:bodyPr/>
                    <a:lstStyle/>
                    <a:p>
                      <a:pPr algn="ctr"/>
                      <a:r>
                        <a:rPr lang="en-US" sz="1600" dirty="0" smtClean="0"/>
                        <a:t>32.1%</a:t>
                      </a:r>
                      <a:endParaRPr lang="en-US" sz="1600" dirty="0"/>
                    </a:p>
                  </a:txBody>
                  <a:tcPr anchor="ctr"/>
                </a:tc>
                <a:tc>
                  <a:txBody>
                    <a:bodyPr/>
                    <a:lstStyle/>
                    <a:p>
                      <a:pPr algn="ctr"/>
                      <a:r>
                        <a:rPr lang="en-US" sz="1600" dirty="0" smtClean="0"/>
                        <a:t>23.3%</a:t>
                      </a:r>
                      <a:endParaRPr lang="en-US" sz="1600" dirty="0"/>
                    </a:p>
                  </a:txBody>
                  <a:tcPr anchor="ctr"/>
                </a:tc>
                <a:tc>
                  <a:txBody>
                    <a:bodyPr/>
                    <a:lstStyle/>
                    <a:p>
                      <a:pPr algn="ctr"/>
                      <a:r>
                        <a:rPr lang="en-US" sz="1600" dirty="0" smtClean="0"/>
                        <a:t>18.0%</a:t>
                      </a:r>
                      <a:endParaRPr lang="en-US" sz="1600" dirty="0"/>
                    </a:p>
                  </a:txBody>
                  <a:tcPr anchor="ctr">
                    <a:solidFill>
                      <a:srgbClr val="FF5050"/>
                    </a:solidFill>
                  </a:tcPr>
                </a:tc>
              </a:tr>
              <a:tr h="349770">
                <a:tc>
                  <a:txBody>
                    <a:bodyPr/>
                    <a:lstStyle/>
                    <a:p>
                      <a:r>
                        <a:rPr lang="en-US" sz="1600" dirty="0" smtClean="0"/>
                        <a:t>1 level below college</a:t>
                      </a:r>
                      <a:endParaRPr lang="en-US" sz="1600" dirty="0"/>
                    </a:p>
                  </a:txBody>
                  <a:tcPr/>
                </a:tc>
                <a:tc>
                  <a:txBody>
                    <a:bodyPr/>
                    <a:lstStyle/>
                    <a:p>
                      <a:pPr algn="ctr"/>
                      <a:r>
                        <a:rPr lang="en-US" sz="1600" dirty="0" smtClean="0"/>
                        <a:t>1276</a:t>
                      </a:r>
                      <a:endParaRPr lang="en-US" sz="1600" dirty="0"/>
                    </a:p>
                  </a:txBody>
                  <a:tcPr anchor="ctr"/>
                </a:tc>
                <a:tc>
                  <a:txBody>
                    <a:bodyPr/>
                    <a:lstStyle/>
                    <a:p>
                      <a:pPr algn="ctr"/>
                      <a:r>
                        <a:rPr lang="en-US" sz="1600" dirty="0" smtClean="0"/>
                        <a:t>71.0%</a:t>
                      </a:r>
                      <a:endParaRPr lang="en-US" sz="1600" dirty="0"/>
                    </a:p>
                  </a:txBody>
                  <a:tcPr anchor="ctr"/>
                </a:tc>
                <a:tc>
                  <a:txBody>
                    <a:bodyPr/>
                    <a:lstStyle/>
                    <a:p>
                      <a:pPr algn="ctr"/>
                      <a:endParaRPr lang="en-US" sz="1600" dirty="0"/>
                    </a:p>
                  </a:txBody>
                  <a:tcPr anchor="ctr"/>
                </a:tc>
                <a:tc>
                  <a:txBody>
                    <a:bodyPr/>
                    <a:lstStyle/>
                    <a:p>
                      <a:pPr algn="ctr"/>
                      <a:endParaRPr lang="en-US"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64.7%</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51.8%</a:t>
                      </a:r>
                    </a:p>
                  </a:txBody>
                  <a:tcPr anchor="ctr">
                    <a:solidFill>
                      <a:srgbClr val="FF5050"/>
                    </a:solid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362200"/>
            <a:ext cx="7848600" cy="1200329"/>
          </a:xfrm>
          <a:prstGeom prst="rect">
            <a:avLst/>
          </a:prstGeom>
          <a:noFill/>
        </p:spPr>
        <p:txBody>
          <a:bodyPr wrap="square" rtlCol="0">
            <a:spAutoFit/>
          </a:bodyPr>
          <a:lstStyle/>
          <a:p>
            <a:pPr algn="ctr"/>
            <a:r>
              <a:rPr lang="en-US" sz="3600" dirty="0" smtClean="0">
                <a:solidFill>
                  <a:schemeClr val="tx2"/>
                </a:solidFill>
              </a:rPr>
              <a:t>How many working-aged adults in Arkansas have college degrees?</a:t>
            </a:r>
            <a:endParaRPr lang="en-US" sz="3600" dirty="0">
              <a:solidFill>
                <a:schemeClr val="tx2"/>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381000"/>
            <a:ext cx="7848600" cy="1077218"/>
          </a:xfrm>
          <a:prstGeom prst="rect">
            <a:avLst/>
          </a:prstGeom>
          <a:noFill/>
        </p:spPr>
        <p:txBody>
          <a:bodyPr wrap="square" rtlCol="0">
            <a:spAutoFit/>
          </a:bodyPr>
          <a:lstStyle/>
          <a:p>
            <a:pPr algn="ctr"/>
            <a:r>
              <a:rPr lang="en-US" sz="3200" dirty="0" smtClean="0">
                <a:solidFill>
                  <a:schemeClr val="tx2"/>
                </a:solidFill>
              </a:rPr>
              <a:t>Strategy 2: </a:t>
            </a:r>
          </a:p>
          <a:p>
            <a:pPr algn="ctr"/>
            <a:r>
              <a:rPr lang="en-US" sz="3200" dirty="0" smtClean="0">
                <a:solidFill>
                  <a:schemeClr val="tx2"/>
                </a:solidFill>
              </a:rPr>
              <a:t>Targeting Adults with Some College No Degree</a:t>
            </a:r>
            <a:endParaRPr lang="en-US" sz="3200" dirty="0">
              <a:solidFill>
                <a:schemeClr val="tx2"/>
              </a:solidFill>
            </a:endParaRPr>
          </a:p>
        </p:txBody>
      </p:sp>
      <p:sp>
        <p:nvSpPr>
          <p:cNvPr id="3" name="TextBox 2"/>
          <p:cNvSpPr txBox="1"/>
          <p:nvPr/>
        </p:nvSpPr>
        <p:spPr>
          <a:xfrm>
            <a:off x="533400" y="1676400"/>
            <a:ext cx="8229600" cy="4555093"/>
          </a:xfrm>
          <a:prstGeom prst="rect">
            <a:avLst/>
          </a:prstGeom>
          <a:noFill/>
        </p:spPr>
        <p:txBody>
          <a:bodyPr wrap="square" rtlCol="0">
            <a:spAutoFit/>
          </a:bodyPr>
          <a:lstStyle/>
          <a:p>
            <a:pPr marL="234950" indent="-234950">
              <a:spcAft>
                <a:spcPts val="1200"/>
              </a:spcAft>
              <a:buFont typeface="Arial" pitchFamily="34" charset="0"/>
              <a:buChar char="•"/>
            </a:pPr>
            <a:r>
              <a:rPr lang="en-US" sz="2400" dirty="0" smtClean="0"/>
              <a:t>26% of North Dakota adults have some college, but no degree</a:t>
            </a:r>
          </a:p>
          <a:p>
            <a:pPr marL="234950" indent="-234950">
              <a:spcAft>
                <a:spcPts val="1200"/>
              </a:spcAft>
              <a:buFont typeface="Arial" pitchFamily="34" charset="0"/>
              <a:buChar char="•"/>
            </a:pPr>
            <a:r>
              <a:rPr lang="en-US" sz="2400" dirty="0" smtClean="0"/>
              <a:t>Data does include certificates, but North Dakota produces certificates at lower rate</a:t>
            </a:r>
          </a:p>
          <a:p>
            <a:pPr marL="234950" indent="-234950">
              <a:spcAft>
                <a:spcPts val="1200"/>
              </a:spcAft>
              <a:buFont typeface="Arial" pitchFamily="34" charset="0"/>
              <a:buChar char="•"/>
            </a:pPr>
            <a:r>
              <a:rPr lang="en-US" sz="2400" dirty="0" smtClean="0"/>
              <a:t>Target North Dakota residents with some college</a:t>
            </a:r>
          </a:p>
          <a:p>
            <a:pPr marL="234950" indent="-234950">
              <a:spcAft>
                <a:spcPts val="1200"/>
              </a:spcAft>
              <a:buFont typeface="Arial" pitchFamily="34" charset="0"/>
              <a:buChar char="•"/>
            </a:pPr>
            <a:r>
              <a:rPr lang="en-US" sz="2400" dirty="0" smtClean="0"/>
              <a:t>Assessments for prior learning</a:t>
            </a:r>
          </a:p>
          <a:p>
            <a:pPr marL="234950" indent="-234950">
              <a:spcAft>
                <a:spcPts val="1200"/>
              </a:spcAft>
              <a:buFont typeface="Arial" pitchFamily="34" charset="0"/>
              <a:buChar char="•"/>
            </a:pPr>
            <a:r>
              <a:rPr lang="en-US" sz="2400" dirty="0" smtClean="0"/>
              <a:t>Connect credit and assessment into high demand certificates or degrees</a:t>
            </a:r>
          </a:p>
          <a:p>
            <a:pPr marL="234950" indent="-234950">
              <a:spcAft>
                <a:spcPts val="1200"/>
              </a:spcAft>
              <a:buFont typeface="Arial" pitchFamily="34" charset="0"/>
              <a:buChar char="•"/>
            </a:pPr>
            <a:r>
              <a:rPr lang="en-US" sz="2400" dirty="0" smtClean="0"/>
              <a:t>Partner with employers to align prior learning with skills required for high demand jobs, provide customized training toward credential</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381000"/>
            <a:ext cx="7848600" cy="1077218"/>
          </a:xfrm>
          <a:prstGeom prst="rect">
            <a:avLst/>
          </a:prstGeom>
          <a:noFill/>
        </p:spPr>
        <p:txBody>
          <a:bodyPr wrap="square" rtlCol="0">
            <a:spAutoFit/>
          </a:bodyPr>
          <a:lstStyle/>
          <a:p>
            <a:pPr algn="ctr"/>
            <a:r>
              <a:rPr lang="en-US" sz="3200" dirty="0" smtClean="0">
                <a:solidFill>
                  <a:schemeClr val="tx2"/>
                </a:solidFill>
              </a:rPr>
              <a:t>Strategy 3: </a:t>
            </a:r>
          </a:p>
          <a:p>
            <a:pPr algn="ctr"/>
            <a:r>
              <a:rPr lang="en-US" sz="3200" dirty="0" smtClean="0">
                <a:solidFill>
                  <a:schemeClr val="tx2"/>
                </a:solidFill>
              </a:rPr>
              <a:t>Create Structured, Cohort Based Programs</a:t>
            </a:r>
            <a:endParaRPr lang="en-US" sz="3200" dirty="0">
              <a:solidFill>
                <a:schemeClr val="tx2"/>
              </a:solidFill>
            </a:endParaRPr>
          </a:p>
        </p:txBody>
      </p:sp>
      <p:sp>
        <p:nvSpPr>
          <p:cNvPr id="3" name="TextBox 2"/>
          <p:cNvSpPr txBox="1"/>
          <p:nvPr/>
        </p:nvSpPr>
        <p:spPr>
          <a:xfrm>
            <a:off x="533400" y="1524000"/>
            <a:ext cx="8229600" cy="4770537"/>
          </a:xfrm>
          <a:prstGeom prst="rect">
            <a:avLst/>
          </a:prstGeom>
          <a:noFill/>
        </p:spPr>
        <p:txBody>
          <a:bodyPr wrap="square" rtlCol="0">
            <a:spAutoFit/>
          </a:bodyPr>
          <a:lstStyle/>
          <a:p>
            <a:pPr marL="234950" indent="-234950">
              <a:spcAft>
                <a:spcPts val="1200"/>
              </a:spcAft>
              <a:buFont typeface="Arial" pitchFamily="34" charset="0"/>
              <a:buChar char="•"/>
            </a:pPr>
            <a:r>
              <a:rPr lang="en-US" sz="2400" dirty="0" smtClean="0"/>
              <a:t>47% of public four year degree students complete in 6 years, 38% of public 2 year students complete in 3 years.</a:t>
            </a:r>
          </a:p>
          <a:p>
            <a:pPr marL="234950" indent="-234950">
              <a:spcAft>
                <a:spcPts val="1200"/>
              </a:spcAft>
              <a:buFont typeface="Arial" pitchFamily="34" charset="0"/>
              <a:buChar char="•"/>
            </a:pPr>
            <a:r>
              <a:rPr lang="en-US" sz="2400" dirty="0" smtClean="0"/>
              <a:t>Average credits to degree in the U.S. are well above those required to earn a credential</a:t>
            </a:r>
          </a:p>
          <a:p>
            <a:pPr marL="692150" lvl="1" indent="-234950">
              <a:buFont typeface="Wingdings" pitchFamily="2" charset="2"/>
              <a:buChar char="Ø"/>
            </a:pPr>
            <a:r>
              <a:rPr lang="en-US" sz="2400" dirty="0" smtClean="0"/>
              <a:t>Average 65 for a certificate – 30 required</a:t>
            </a:r>
          </a:p>
          <a:p>
            <a:pPr marL="692150" lvl="1" indent="-234950">
              <a:buFont typeface="Wingdings" pitchFamily="2" charset="2"/>
              <a:buChar char="Ø"/>
            </a:pPr>
            <a:r>
              <a:rPr lang="en-US" sz="2400" dirty="0" smtClean="0"/>
              <a:t>Average 79 for an associate degree – 60 required</a:t>
            </a:r>
          </a:p>
          <a:p>
            <a:pPr marL="692150" lvl="1" indent="-234950">
              <a:buFont typeface="Wingdings" pitchFamily="2" charset="2"/>
              <a:buChar char="Ø"/>
            </a:pPr>
            <a:r>
              <a:rPr lang="en-US" sz="2400" dirty="0" smtClean="0"/>
              <a:t>Average 136 for bachelor’s degree – 120 required</a:t>
            </a:r>
          </a:p>
          <a:p>
            <a:pPr marL="234950" indent="-234950">
              <a:spcBef>
                <a:spcPts val="1200"/>
              </a:spcBef>
              <a:buFont typeface="Arial" pitchFamily="34" charset="0"/>
              <a:buChar char="•"/>
            </a:pPr>
            <a:r>
              <a:rPr lang="en-US" sz="2400" dirty="0" smtClean="0"/>
              <a:t>Provide students option into degree/certificate programs with consistent schedule, cohort of students and specific exit point from program</a:t>
            </a:r>
          </a:p>
          <a:p>
            <a:pPr marL="234950" indent="-234950">
              <a:spcBef>
                <a:spcPts val="1200"/>
              </a:spcBef>
              <a:buFont typeface="Arial" pitchFamily="34" charset="0"/>
              <a:buChar char="•"/>
            </a:pPr>
            <a:r>
              <a:rPr lang="en-US" sz="2400" dirty="0" smtClean="0"/>
              <a:t>Align with high demand credentials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381000"/>
            <a:ext cx="7848600" cy="1077218"/>
          </a:xfrm>
          <a:prstGeom prst="rect">
            <a:avLst/>
          </a:prstGeom>
          <a:noFill/>
        </p:spPr>
        <p:txBody>
          <a:bodyPr wrap="square" rtlCol="0">
            <a:spAutoFit/>
          </a:bodyPr>
          <a:lstStyle/>
          <a:p>
            <a:pPr algn="ctr"/>
            <a:r>
              <a:rPr lang="en-US" sz="3200" dirty="0" smtClean="0">
                <a:solidFill>
                  <a:schemeClr val="tx2"/>
                </a:solidFill>
              </a:rPr>
              <a:t>Strategy 4: </a:t>
            </a:r>
          </a:p>
          <a:p>
            <a:pPr algn="ctr"/>
            <a:r>
              <a:rPr lang="en-US" sz="3200" dirty="0" smtClean="0">
                <a:solidFill>
                  <a:schemeClr val="tx2"/>
                </a:solidFill>
              </a:rPr>
              <a:t>Direct Students into a Program of Study</a:t>
            </a:r>
            <a:endParaRPr lang="en-US" sz="3200" dirty="0">
              <a:solidFill>
                <a:schemeClr val="tx2"/>
              </a:solidFill>
            </a:endParaRPr>
          </a:p>
        </p:txBody>
      </p:sp>
      <p:sp>
        <p:nvSpPr>
          <p:cNvPr id="3" name="TextBox 2"/>
          <p:cNvSpPr txBox="1"/>
          <p:nvPr/>
        </p:nvSpPr>
        <p:spPr>
          <a:xfrm>
            <a:off x="533400" y="1371600"/>
            <a:ext cx="8229600" cy="5386090"/>
          </a:xfrm>
          <a:prstGeom prst="rect">
            <a:avLst/>
          </a:prstGeom>
          <a:noFill/>
        </p:spPr>
        <p:txBody>
          <a:bodyPr wrap="square" rtlCol="0">
            <a:spAutoFit/>
          </a:bodyPr>
          <a:lstStyle/>
          <a:p>
            <a:pPr marL="234950" indent="-234950">
              <a:spcAft>
                <a:spcPts val="1200"/>
              </a:spcAft>
              <a:buFont typeface="Arial" pitchFamily="34" charset="0"/>
              <a:buChar char="•"/>
            </a:pPr>
            <a:r>
              <a:rPr lang="en-US" sz="2400" dirty="0" smtClean="0"/>
              <a:t>Students who take 3 courses in a program of study are far more likely to earn a credential</a:t>
            </a:r>
          </a:p>
          <a:p>
            <a:pPr marL="234950" indent="-234950">
              <a:spcAft>
                <a:spcPts val="1200"/>
              </a:spcAft>
              <a:buFont typeface="Arial" pitchFamily="34" charset="0"/>
              <a:buChar char="•"/>
            </a:pPr>
            <a:r>
              <a:rPr lang="en-US" sz="2400" dirty="0" smtClean="0"/>
              <a:t>Choice is valued in higher education, but too much choice can be a bad thing</a:t>
            </a:r>
          </a:p>
          <a:p>
            <a:pPr marL="234950" indent="-234950">
              <a:spcAft>
                <a:spcPts val="1200"/>
              </a:spcAft>
              <a:buFont typeface="Arial" pitchFamily="34" charset="0"/>
              <a:buChar char="•"/>
            </a:pPr>
            <a:r>
              <a:rPr lang="en-US" sz="2400" dirty="0" smtClean="0"/>
              <a:t>Encourage all students to decide on a broad program of study upon enrollment.</a:t>
            </a:r>
          </a:p>
          <a:p>
            <a:pPr marL="692150" lvl="1" indent="-234950">
              <a:buFont typeface="Wingdings" pitchFamily="2" charset="2"/>
              <a:buChar char="Ø"/>
            </a:pPr>
            <a:r>
              <a:rPr lang="en-US" sz="2400" dirty="0" smtClean="0"/>
              <a:t>4 year: Liberal Arts, Social Sciences or STEM</a:t>
            </a:r>
          </a:p>
          <a:p>
            <a:pPr marL="692150" lvl="1" indent="-234950">
              <a:buFont typeface="Wingdings" pitchFamily="2" charset="2"/>
              <a:buChar char="Ø"/>
            </a:pPr>
            <a:r>
              <a:rPr lang="en-US" sz="2400" dirty="0" smtClean="0"/>
              <a:t>2 year/Certificate: Industry Clusters</a:t>
            </a:r>
          </a:p>
          <a:p>
            <a:pPr marL="234950" indent="-234950">
              <a:spcBef>
                <a:spcPts val="1200"/>
              </a:spcBef>
              <a:spcAft>
                <a:spcPts val="1200"/>
              </a:spcAft>
              <a:buFont typeface="Arial" pitchFamily="34" charset="0"/>
              <a:buChar char="•"/>
            </a:pPr>
            <a:r>
              <a:rPr lang="en-US" sz="2400" dirty="0" smtClean="0"/>
              <a:t>Construct all curriculum within program of study</a:t>
            </a:r>
          </a:p>
          <a:p>
            <a:pPr marL="234950" indent="-234950">
              <a:spcAft>
                <a:spcPts val="1200"/>
              </a:spcAft>
              <a:buFont typeface="Arial" pitchFamily="34" charset="0"/>
              <a:buChar char="•"/>
            </a:pPr>
            <a:r>
              <a:rPr lang="en-US" sz="2400" dirty="0" smtClean="0"/>
              <a:t>Utilize technology to guide students into courses consistent with program of study. </a:t>
            </a:r>
          </a:p>
          <a:p>
            <a:pPr marL="692150" lvl="1" indent="-234950">
              <a:spcAft>
                <a:spcPts val="1200"/>
              </a:spcAft>
              <a:buFont typeface="Arial" pitchFamily="34" charset="0"/>
              <a:buChar char="•"/>
            </a:pPr>
            <a:endParaRPr lang="en-US" sz="20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381000"/>
            <a:ext cx="7848600" cy="1077218"/>
          </a:xfrm>
          <a:prstGeom prst="rect">
            <a:avLst/>
          </a:prstGeom>
          <a:noFill/>
        </p:spPr>
        <p:txBody>
          <a:bodyPr wrap="square" rtlCol="0">
            <a:spAutoFit/>
          </a:bodyPr>
          <a:lstStyle/>
          <a:p>
            <a:pPr algn="ctr"/>
            <a:r>
              <a:rPr lang="en-US" sz="3200" dirty="0" smtClean="0">
                <a:solidFill>
                  <a:schemeClr val="tx2"/>
                </a:solidFill>
              </a:rPr>
              <a:t>Strategy 5: </a:t>
            </a:r>
          </a:p>
          <a:p>
            <a:pPr algn="ctr"/>
            <a:r>
              <a:rPr lang="en-US" sz="3200" dirty="0" smtClean="0">
                <a:solidFill>
                  <a:schemeClr val="tx2"/>
                </a:solidFill>
              </a:rPr>
              <a:t>Career Pathways</a:t>
            </a:r>
            <a:endParaRPr lang="en-US" sz="3200" dirty="0">
              <a:solidFill>
                <a:schemeClr val="tx2"/>
              </a:solidFill>
            </a:endParaRPr>
          </a:p>
        </p:txBody>
      </p:sp>
      <p:sp>
        <p:nvSpPr>
          <p:cNvPr id="3" name="TextBox 2"/>
          <p:cNvSpPr txBox="1"/>
          <p:nvPr/>
        </p:nvSpPr>
        <p:spPr>
          <a:xfrm>
            <a:off x="533400" y="1676400"/>
            <a:ext cx="8229600" cy="3539430"/>
          </a:xfrm>
          <a:prstGeom prst="rect">
            <a:avLst/>
          </a:prstGeom>
          <a:noFill/>
        </p:spPr>
        <p:txBody>
          <a:bodyPr wrap="square" rtlCol="0">
            <a:spAutoFit/>
          </a:bodyPr>
          <a:lstStyle/>
          <a:p>
            <a:pPr marL="234950" indent="-234950">
              <a:spcAft>
                <a:spcPts val="1200"/>
              </a:spcAft>
            </a:pPr>
            <a:endParaRPr lang="en-US" sz="2000" dirty="0" smtClean="0"/>
          </a:p>
          <a:p>
            <a:pPr marL="234950" indent="-234950">
              <a:spcAft>
                <a:spcPts val="1200"/>
              </a:spcAft>
              <a:buFont typeface="Arial" pitchFamily="34" charset="0"/>
              <a:buChar char="•"/>
            </a:pPr>
            <a:r>
              <a:rPr lang="en-US" sz="2400" dirty="0" smtClean="0"/>
              <a:t>Partner with employers to align skills, postsecondary training and jobs</a:t>
            </a:r>
          </a:p>
          <a:p>
            <a:pPr marL="234950" indent="-234950">
              <a:spcAft>
                <a:spcPts val="1200"/>
              </a:spcAft>
              <a:buFont typeface="Arial" pitchFamily="34" charset="0"/>
              <a:buChar char="•"/>
            </a:pPr>
            <a:r>
              <a:rPr lang="en-US" sz="2400" dirty="0" smtClean="0"/>
              <a:t>Create stackable credentials aligned with specific jobs along career ladder in high demand field</a:t>
            </a:r>
          </a:p>
          <a:p>
            <a:pPr marL="234950" indent="-234950">
              <a:spcAft>
                <a:spcPts val="1200"/>
              </a:spcAft>
              <a:buFont typeface="Arial" pitchFamily="34" charset="0"/>
              <a:buChar char="•"/>
            </a:pPr>
            <a:r>
              <a:rPr lang="en-US" sz="2400" dirty="0" smtClean="0"/>
              <a:t>Utilize employee partnerships to move employees between training and next credential along career ladder</a:t>
            </a:r>
          </a:p>
          <a:p>
            <a:pPr marL="234950" indent="-234950">
              <a:spcAft>
                <a:spcPts val="1200"/>
              </a:spcAft>
              <a:buFont typeface="Arial" pitchFamily="34" charset="0"/>
              <a:buChar char="•"/>
            </a:pPr>
            <a:endParaRPr lang="en-US" sz="20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381000"/>
            <a:ext cx="7848600" cy="1077218"/>
          </a:xfrm>
          <a:prstGeom prst="rect">
            <a:avLst/>
          </a:prstGeom>
          <a:noFill/>
        </p:spPr>
        <p:txBody>
          <a:bodyPr wrap="square" rtlCol="0">
            <a:spAutoFit/>
          </a:bodyPr>
          <a:lstStyle/>
          <a:p>
            <a:pPr algn="ctr"/>
            <a:r>
              <a:rPr lang="en-US" sz="3200" dirty="0" smtClean="0">
                <a:solidFill>
                  <a:schemeClr val="tx2"/>
                </a:solidFill>
              </a:rPr>
              <a:t>Strategy </a:t>
            </a:r>
            <a:r>
              <a:rPr lang="en-US" sz="3200" dirty="0" smtClean="0">
                <a:solidFill>
                  <a:schemeClr val="tx2"/>
                </a:solidFill>
              </a:rPr>
              <a:t>6: </a:t>
            </a:r>
            <a:endParaRPr lang="en-US" sz="3200" dirty="0" smtClean="0">
              <a:solidFill>
                <a:schemeClr val="tx2"/>
              </a:solidFill>
            </a:endParaRPr>
          </a:p>
          <a:p>
            <a:pPr algn="ctr"/>
            <a:r>
              <a:rPr lang="en-US" sz="3200" dirty="0" smtClean="0">
                <a:solidFill>
                  <a:schemeClr val="tx2"/>
                </a:solidFill>
              </a:rPr>
              <a:t>Transfer and Articulation</a:t>
            </a:r>
            <a:endParaRPr lang="en-US" sz="3200" dirty="0">
              <a:solidFill>
                <a:schemeClr val="tx2"/>
              </a:solidFill>
            </a:endParaRPr>
          </a:p>
        </p:txBody>
      </p:sp>
      <p:sp>
        <p:nvSpPr>
          <p:cNvPr id="3" name="TextBox 2"/>
          <p:cNvSpPr txBox="1"/>
          <p:nvPr/>
        </p:nvSpPr>
        <p:spPr>
          <a:xfrm>
            <a:off x="533400" y="1676400"/>
            <a:ext cx="8229600" cy="5109091"/>
          </a:xfrm>
          <a:prstGeom prst="rect">
            <a:avLst/>
          </a:prstGeom>
          <a:noFill/>
        </p:spPr>
        <p:txBody>
          <a:bodyPr wrap="square" rtlCol="0">
            <a:spAutoFit/>
          </a:bodyPr>
          <a:lstStyle/>
          <a:p>
            <a:pPr marL="234950" indent="-234950">
              <a:spcAft>
                <a:spcPts val="1200"/>
              </a:spcAft>
            </a:pPr>
            <a:endParaRPr lang="en-US" sz="2000" dirty="0" smtClean="0"/>
          </a:p>
          <a:p>
            <a:pPr marL="234950" indent="-234950">
              <a:spcAft>
                <a:spcPts val="1200"/>
              </a:spcAft>
              <a:buFont typeface="Arial" pitchFamily="34" charset="0"/>
              <a:buChar char="•"/>
            </a:pPr>
            <a:r>
              <a:rPr lang="en-US" sz="2400" dirty="0" smtClean="0"/>
              <a:t>Critical to increased completion, reduced time to degree and controlling costs</a:t>
            </a:r>
          </a:p>
          <a:p>
            <a:pPr marL="234950" indent="-234950">
              <a:spcAft>
                <a:spcPts val="1200"/>
              </a:spcAft>
              <a:buFont typeface="Arial" pitchFamily="34" charset="0"/>
              <a:buChar char="•"/>
            </a:pPr>
            <a:r>
              <a:rPr lang="en-US" sz="2400" dirty="0" smtClean="0"/>
              <a:t>Need to create a sustainable and dynamic model</a:t>
            </a:r>
          </a:p>
          <a:p>
            <a:pPr marL="234950" indent="-234950">
              <a:spcAft>
                <a:spcPts val="1200"/>
              </a:spcAft>
              <a:buFont typeface="Arial" pitchFamily="34" charset="0"/>
              <a:buChar char="•"/>
            </a:pPr>
            <a:r>
              <a:rPr lang="en-US" sz="2400" dirty="0" smtClean="0"/>
              <a:t>Transfer is more than course equivalencies – successful transition is key</a:t>
            </a:r>
          </a:p>
          <a:p>
            <a:pPr marL="234950" indent="-234950">
              <a:spcAft>
                <a:spcPts val="1200"/>
              </a:spcAft>
              <a:buFont typeface="Arial" pitchFamily="34" charset="0"/>
              <a:buChar char="•"/>
            </a:pPr>
            <a:r>
              <a:rPr lang="en-US" sz="2400" dirty="0" smtClean="0"/>
              <a:t>Faculty engagement across institutions must be built and sustained (Oklahoma Course Equivalency Project)</a:t>
            </a:r>
          </a:p>
          <a:p>
            <a:pPr marL="692150" lvl="1" indent="-234950">
              <a:spcAft>
                <a:spcPts val="1200"/>
              </a:spcAft>
              <a:buFont typeface="Arial" pitchFamily="34" charset="0"/>
              <a:buChar char="•"/>
            </a:pPr>
            <a:endParaRPr lang="en-US" sz="2400" dirty="0" smtClean="0"/>
          </a:p>
          <a:p>
            <a:pPr marL="234950" indent="-234950">
              <a:spcAft>
                <a:spcPts val="1200"/>
              </a:spcAft>
              <a:buFont typeface="Arial" pitchFamily="34" charset="0"/>
              <a:buChar char="•"/>
            </a:pPr>
            <a:endParaRPr lang="en-US" sz="2400" dirty="0" smtClean="0"/>
          </a:p>
          <a:p>
            <a:pPr marL="234950" indent="-234950">
              <a:spcAft>
                <a:spcPts val="1200"/>
              </a:spcAft>
              <a:buFont typeface="Arial" pitchFamily="34" charset="0"/>
              <a:buChar char="•"/>
            </a:pPr>
            <a:endParaRPr lang="en-US" sz="2000"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381000"/>
            <a:ext cx="7848600" cy="1077218"/>
          </a:xfrm>
          <a:prstGeom prst="rect">
            <a:avLst/>
          </a:prstGeom>
          <a:noFill/>
        </p:spPr>
        <p:txBody>
          <a:bodyPr wrap="square" rtlCol="0">
            <a:spAutoFit/>
          </a:bodyPr>
          <a:lstStyle/>
          <a:p>
            <a:pPr algn="ctr"/>
            <a:r>
              <a:rPr lang="en-US" sz="3200" dirty="0" smtClean="0">
                <a:solidFill>
                  <a:schemeClr val="tx2"/>
                </a:solidFill>
              </a:rPr>
              <a:t>Strategy </a:t>
            </a:r>
            <a:r>
              <a:rPr lang="en-US" sz="3200" dirty="0" smtClean="0">
                <a:solidFill>
                  <a:schemeClr val="tx2"/>
                </a:solidFill>
              </a:rPr>
              <a:t>7: </a:t>
            </a:r>
            <a:endParaRPr lang="en-US" sz="3200" dirty="0" smtClean="0">
              <a:solidFill>
                <a:schemeClr val="tx2"/>
              </a:solidFill>
            </a:endParaRPr>
          </a:p>
          <a:p>
            <a:pPr algn="ctr"/>
            <a:r>
              <a:rPr lang="en-US" sz="3200" dirty="0" smtClean="0">
                <a:solidFill>
                  <a:schemeClr val="tx2"/>
                </a:solidFill>
              </a:rPr>
              <a:t>Student Incentives</a:t>
            </a:r>
            <a:endParaRPr lang="en-US" sz="3200" dirty="0">
              <a:solidFill>
                <a:schemeClr val="tx2"/>
              </a:solidFill>
            </a:endParaRPr>
          </a:p>
        </p:txBody>
      </p:sp>
      <p:sp>
        <p:nvSpPr>
          <p:cNvPr id="3" name="TextBox 2"/>
          <p:cNvSpPr txBox="1"/>
          <p:nvPr/>
        </p:nvSpPr>
        <p:spPr>
          <a:xfrm>
            <a:off x="533400" y="1447800"/>
            <a:ext cx="8229600" cy="4585871"/>
          </a:xfrm>
          <a:prstGeom prst="rect">
            <a:avLst/>
          </a:prstGeom>
          <a:noFill/>
        </p:spPr>
        <p:txBody>
          <a:bodyPr wrap="square" rtlCol="0">
            <a:spAutoFit/>
          </a:bodyPr>
          <a:lstStyle/>
          <a:p>
            <a:pPr marL="234950" indent="-234950">
              <a:spcAft>
                <a:spcPts val="1200"/>
              </a:spcAft>
            </a:pPr>
            <a:endParaRPr lang="en-US" sz="2000" dirty="0" smtClean="0"/>
          </a:p>
          <a:p>
            <a:pPr marL="234950" indent="-234950">
              <a:spcAft>
                <a:spcPts val="1200"/>
              </a:spcAft>
              <a:buFont typeface="Arial" pitchFamily="34" charset="0"/>
              <a:buChar char="•"/>
            </a:pPr>
            <a:r>
              <a:rPr lang="en-US" sz="2400" dirty="0" smtClean="0"/>
              <a:t>Leverage student financial aid and tuition to incent degree completion</a:t>
            </a:r>
          </a:p>
          <a:p>
            <a:pPr marL="234950" indent="-234950">
              <a:spcAft>
                <a:spcPts val="1200"/>
              </a:spcAft>
              <a:buFont typeface="Arial" pitchFamily="34" charset="0"/>
              <a:buChar char="•"/>
            </a:pPr>
            <a:r>
              <a:rPr lang="en-US" sz="2400" dirty="0" smtClean="0"/>
              <a:t>Set credit limits for subsidized tuition</a:t>
            </a:r>
          </a:p>
          <a:p>
            <a:pPr marL="234950" indent="-234950">
              <a:spcAft>
                <a:spcPts val="1200"/>
              </a:spcAft>
              <a:buFont typeface="Arial" pitchFamily="34" charset="0"/>
              <a:buChar char="•"/>
            </a:pPr>
            <a:r>
              <a:rPr lang="en-US" sz="2400" dirty="0" smtClean="0"/>
              <a:t>Provide incentives for students to enroll full time – same tuition amount for 15 credits as 12 credits</a:t>
            </a:r>
          </a:p>
          <a:p>
            <a:pPr marL="234950" indent="-234950">
              <a:spcAft>
                <a:spcPts val="1200"/>
              </a:spcAft>
              <a:buFont typeface="Arial" pitchFamily="34" charset="0"/>
              <a:buChar char="•"/>
            </a:pPr>
            <a:r>
              <a:rPr lang="en-US" sz="2400" dirty="0" smtClean="0"/>
              <a:t>Provide additional financial incentives who pursue high demand fields</a:t>
            </a:r>
          </a:p>
          <a:p>
            <a:pPr marL="234950" indent="-234950">
              <a:spcAft>
                <a:spcPts val="1200"/>
              </a:spcAft>
              <a:buFont typeface="Arial" pitchFamily="34" charset="0"/>
              <a:buChar char="•"/>
            </a:pPr>
            <a:r>
              <a:rPr lang="en-US" sz="2400" dirty="0" smtClean="0"/>
              <a:t>Partner with employers to provide direct transitions into jobs.</a:t>
            </a:r>
          </a:p>
          <a:p>
            <a:pPr marL="234950" indent="-234950">
              <a:spcAft>
                <a:spcPts val="1200"/>
              </a:spcAft>
              <a:buFont typeface="Arial" pitchFamily="34" charset="0"/>
              <a:buChar char="•"/>
            </a:pPr>
            <a:endParaRPr lang="en-US" sz="2000"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381000"/>
            <a:ext cx="7848600" cy="1077218"/>
          </a:xfrm>
          <a:prstGeom prst="rect">
            <a:avLst/>
          </a:prstGeom>
          <a:noFill/>
        </p:spPr>
        <p:txBody>
          <a:bodyPr wrap="square" rtlCol="0">
            <a:spAutoFit/>
          </a:bodyPr>
          <a:lstStyle/>
          <a:p>
            <a:pPr algn="ctr"/>
            <a:r>
              <a:rPr lang="en-US" sz="3200" dirty="0" smtClean="0">
                <a:solidFill>
                  <a:schemeClr val="tx2"/>
                </a:solidFill>
              </a:rPr>
              <a:t>Strategy </a:t>
            </a:r>
            <a:r>
              <a:rPr lang="en-US" sz="3200" dirty="0" smtClean="0">
                <a:solidFill>
                  <a:schemeClr val="tx2"/>
                </a:solidFill>
              </a:rPr>
              <a:t>8</a:t>
            </a:r>
            <a:r>
              <a:rPr lang="en-US" sz="3200" dirty="0" smtClean="0">
                <a:solidFill>
                  <a:schemeClr val="tx2"/>
                </a:solidFill>
              </a:rPr>
              <a:t>: </a:t>
            </a:r>
            <a:endParaRPr lang="en-US" sz="3200" dirty="0" smtClean="0">
              <a:solidFill>
                <a:schemeClr val="tx2"/>
              </a:solidFill>
            </a:endParaRPr>
          </a:p>
          <a:p>
            <a:pPr algn="ctr"/>
            <a:r>
              <a:rPr lang="en-US" sz="3200" dirty="0" smtClean="0">
                <a:solidFill>
                  <a:schemeClr val="tx2"/>
                </a:solidFill>
              </a:rPr>
              <a:t>Performance Based Funding</a:t>
            </a:r>
            <a:endParaRPr lang="en-US" sz="3200" dirty="0">
              <a:solidFill>
                <a:schemeClr val="tx2"/>
              </a:solidFill>
            </a:endParaRPr>
          </a:p>
        </p:txBody>
      </p:sp>
      <p:sp>
        <p:nvSpPr>
          <p:cNvPr id="3" name="TextBox 2"/>
          <p:cNvSpPr txBox="1"/>
          <p:nvPr/>
        </p:nvSpPr>
        <p:spPr>
          <a:xfrm>
            <a:off x="533400" y="1447800"/>
            <a:ext cx="8229600" cy="4493538"/>
          </a:xfrm>
          <a:prstGeom prst="rect">
            <a:avLst/>
          </a:prstGeom>
          <a:noFill/>
        </p:spPr>
        <p:txBody>
          <a:bodyPr wrap="square" rtlCol="0">
            <a:spAutoFit/>
          </a:bodyPr>
          <a:lstStyle/>
          <a:p>
            <a:pPr marL="234950" indent="-234950">
              <a:spcAft>
                <a:spcPts val="1200"/>
              </a:spcAft>
            </a:pPr>
            <a:endParaRPr lang="en-US" sz="2000" dirty="0" smtClean="0"/>
          </a:p>
          <a:p>
            <a:pPr marL="234950" indent="-234950">
              <a:spcAft>
                <a:spcPts val="1200"/>
              </a:spcAft>
              <a:buFont typeface="Arial" pitchFamily="34" charset="0"/>
              <a:buChar char="•"/>
            </a:pPr>
            <a:r>
              <a:rPr lang="en-US" sz="2400" dirty="0" smtClean="0"/>
              <a:t>Creates institutional incentives to meet state postsecondary goals</a:t>
            </a:r>
          </a:p>
          <a:p>
            <a:pPr marL="234950" indent="-234950">
              <a:spcAft>
                <a:spcPts val="1200"/>
              </a:spcAft>
              <a:buFont typeface="Arial" pitchFamily="34" charset="0"/>
              <a:buChar char="•"/>
            </a:pPr>
            <a:r>
              <a:rPr lang="en-US" sz="2400" dirty="0" smtClean="0"/>
              <a:t>Mechanism to control costs – target limited state investments</a:t>
            </a:r>
          </a:p>
          <a:p>
            <a:pPr marL="234950" indent="-234950">
              <a:spcAft>
                <a:spcPts val="1200"/>
              </a:spcAft>
              <a:buFont typeface="Arial" pitchFamily="34" charset="0"/>
              <a:buChar char="•"/>
            </a:pPr>
            <a:r>
              <a:rPr lang="en-US" sz="2400" dirty="0" smtClean="0"/>
              <a:t>Demonstrates to policymakers what they are “buying” with their state investment</a:t>
            </a:r>
          </a:p>
          <a:p>
            <a:pPr marL="234950" indent="-234950">
              <a:spcAft>
                <a:spcPts val="1200"/>
              </a:spcAft>
              <a:buFont typeface="Arial" pitchFamily="34" charset="0"/>
              <a:buChar char="•"/>
            </a:pPr>
            <a:r>
              <a:rPr lang="en-US" sz="2400" dirty="0" smtClean="0"/>
              <a:t>Creates incentive for state government to sustain and stabilize public funding</a:t>
            </a:r>
          </a:p>
          <a:p>
            <a:pPr marL="234950" indent="-234950">
              <a:spcAft>
                <a:spcPts val="1200"/>
              </a:spcAft>
              <a:buFont typeface="Arial" pitchFamily="34" charset="0"/>
              <a:buChar char="•"/>
            </a:pPr>
            <a:r>
              <a:rPr lang="en-US" sz="2400" dirty="0" smtClean="0"/>
              <a:t>Needs to be combined with investment in reform strategies consistent with performance goals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41740"/>
            <a:ext cx="7848600" cy="707886"/>
          </a:xfrm>
          <a:prstGeom prst="rect">
            <a:avLst/>
          </a:prstGeom>
          <a:noFill/>
        </p:spPr>
        <p:txBody>
          <a:bodyPr wrap="square" rtlCol="0">
            <a:spAutoFit/>
          </a:bodyPr>
          <a:lstStyle/>
          <a:p>
            <a:pPr algn="ctr"/>
            <a:r>
              <a:rPr lang="en-US" sz="2000" dirty="0" smtClean="0"/>
              <a:t>Educational Attainment of Working Aged Adults Aged 25 to 64 – Arkansas, the U.S., and Most Educated State (2009)</a:t>
            </a:r>
            <a:endParaRPr lang="en-US" sz="2000" dirty="0"/>
          </a:p>
        </p:txBody>
      </p:sp>
      <p:sp>
        <p:nvSpPr>
          <p:cNvPr id="5" name="TextBox 4"/>
          <p:cNvSpPr txBox="1"/>
          <p:nvPr/>
        </p:nvSpPr>
        <p:spPr>
          <a:xfrm>
            <a:off x="609600" y="6477000"/>
            <a:ext cx="7543800" cy="261610"/>
          </a:xfrm>
          <a:prstGeom prst="rect">
            <a:avLst/>
          </a:prstGeom>
          <a:noFill/>
        </p:spPr>
        <p:txBody>
          <a:bodyPr wrap="square" rtlCol="0">
            <a:spAutoFit/>
          </a:bodyPr>
          <a:lstStyle/>
          <a:p>
            <a:r>
              <a:rPr lang="en-US" sz="1100" dirty="0" smtClean="0"/>
              <a:t>Source: U.S. Census Bureau, 2009 American Community Survey</a:t>
            </a:r>
            <a:endParaRPr lang="en-US" sz="1100" dirty="0"/>
          </a:p>
        </p:txBody>
      </p:sp>
      <p:graphicFrame>
        <p:nvGraphicFramePr>
          <p:cNvPr id="8" name="Chart 7"/>
          <p:cNvGraphicFramePr/>
          <p:nvPr/>
        </p:nvGraphicFramePr>
        <p:xfrm>
          <a:off x="304800" y="1295400"/>
          <a:ext cx="8382000" cy="46863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41740"/>
            <a:ext cx="7848600" cy="707886"/>
          </a:xfrm>
          <a:prstGeom prst="rect">
            <a:avLst/>
          </a:prstGeom>
          <a:noFill/>
        </p:spPr>
        <p:txBody>
          <a:bodyPr wrap="square" rtlCol="0">
            <a:spAutoFit/>
          </a:bodyPr>
          <a:lstStyle/>
          <a:p>
            <a:pPr algn="ctr"/>
            <a:r>
              <a:rPr lang="en-US" sz="2000" dirty="0" smtClean="0"/>
              <a:t>Percent of 26 to 64 Year Olds with College Degrees - Associate and Higher (2009)</a:t>
            </a:r>
            <a:endParaRPr lang="en-US" sz="2000" dirty="0"/>
          </a:p>
        </p:txBody>
      </p:sp>
      <p:sp>
        <p:nvSpPr>
          <p:cNvPr id="5" name="TextBox 4"/>
          <p:cNvSpPr txBox="1"/>
          <p:nvPr/>
        </p:nvSpPr>
        <p:spPr>
          <a:xfrm>
            <a:off x="609600" y="6477000"/>
            <a:ext cx="7543800" cy="261610"/>
          </a:xfrm>
          <a:prstGeom prst="rect">
            <a:avLst/>
          </a:prstGeom>
          <a:noFill/>
        </p:spPr>
        <p:txBody>
          <a:bodyPr wrap="square" rtlCol="0">
            <a:spAutoFit/>
          </a:bodyPr>
          <a:lstStyle/>
          <a:p>
            <a:r>
              <a:rPr lang="en-US" sz="1100" dirty="0" smtClean="0"/>
              <a:t>Source: U.S. Census Bureau, 2009 American Community Survey</a:t>
            </a:r>
            <a:endParaRPr lang="en-US" sz="1100" dirty="0"/>
          </a:p>
        </p:txBody>
      </p:sp>
      <p:graphicFrame>
        <p:nvGraphicFramePr>
          <p:cNvPr id="7" name="Chart 6"/>
          <p:cNvGraphicFramePr/>
          <p:nvPr/>
        </p:nvGraphicFramePr>
        <p:xfrm>
          <a:off x="304800" y="533400"/>
          <a:ext cx="8515351" cy="5991225"/>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5638800" y="1066800"/>
            <a:ext cx="2971800" cy="692497"/>
          </a:xfrm>
          <a:prstGeom prst="rect">
            <a:avLst/>
          </a:prstGeom>
          <a:solidFill>
            <a:schemeClr val="bg1">
              <a:lumMod val="95000"/>
            </a:schemeClr>
          </a:solidFill>
          <a:ln>
            <a:solidFill>
              <a:schemeClr val="accent1"/>
            </a:solidFill>
          </a:ln>
        </p:spPr>
        <p:txBody>
          <a:bodyPr wrap="square" rtlCol="0">
            <a:spAutoFit/>
          </a:bodyPr>
          <a:lstStyle/>
          <a:p>
            <a:r>
              <a:rPr lang="en-US" sz="1300" dirty="0" smtClean="0"/>
              <a:t>Arkansas ranks 49</a:t>
            </a:r>
            <a:r>
              <a:rPr lang="en-US" sz="1300" baseline="30000" dirty="0" smtClean="0"/>
              <a:t>th</a:t>
            </a:r>
            <a:r>
              <a:rPr lang="en-US" sz="1300" dirty="0" smtClean="0"/>
              <a:t> among states – with 27 percent of working-aged adults with a college degree.</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41740"/>
            <a:ext cx="7848600" cy="707886"/>
          </a:xfrm>
          <a:prstGeom prst="rect">
            <a:avLst/>
          </a:prstGeom>
          <a:noFill/>
        </p:spPr>
        <p:txBody>
          <a:bodyPr wrap="square" rtlCol="0">
            <a:spAutoFit/>
          </a:bodyPr>
          <a:lstStyle/>
          <a:p>
            <a:pPr algn="ctr"/>
            <a:r>
              <a:rPr lang="en-US" sz="2000" dirty="0" smtClean="0"/>
              <a:t>Difference in College Attainment between Young Adults (25 to 34) and Older Adults (45 to 64) (2009)</a:t>
            </a:r>
            <a:endParaRPr lang="en-US" sz="2000" dirty="0"/>
          </a:p>
        </p:txBody>
      </p:sp>
      <p:sp>
        <p:nvSpPr>
          <p:cNvPr id="5" name="TextBox 4"/>
          <p:cNvSpPr txBox="1"/>
          <p:nvPr/>
        </p:nvSpPr>
        <p:spPr>
          <a:xfrm>
            <a:off x="609600" y="6477000"/>
            <a:ext cx="7543800" cy="261610"/>
          </a:xfrm>
          <a:prstGeom prst="rect">
            <a:avLst/>
          </a:prstGeom>
          <a:noFill/>
        </p:spPr>
        <p:txBody>
          <a:bodyPr wrap="square" rtlCol="0">
            <a:spAutoFit/>
          </a:bodyPr>
          <a:lstStyle/>
          <a:p>
            <a:r>
              <a:rPr lang="en-US" sz="1100" dirty="0" smtClean="0"/>
              <a:t>Source: U.S. Census Bureau, 2009 American Community Survey</a:t>
            </a:r>
            <a:endParaRPr lang="en-US" sz="1100" dirty="0"/>
          </a:p>
        </p:txBody>
      </p:sp>
      <p:graphicFrame>
        <p:nvGraphicFramePr>
          <p:cNvPr id="6" name="Chart 5"/>
          <p:cNvGraphicFramePr/>
          <p:nvPr/>
        </p:nvGraphicFramePr>
        <p:xfrm>
          <a:off x="304800" y="533400"/>
          <a:ext cx="8515351" cy="5991225"/>
        </p:xfrm>
        <a:graphic>
          <a:graphicData uri="http://schemas.openxmlformats.org/drawingml/2006/chart">
            <c:chart xmlns:c="http://schemas.openxmlformats.org/drawingml/2006/chart" xmlns:r="http://schemas.openxmlformats.org/officeDocument/2006/relationships" r:id="rId2"/>
          </a:graphicData>
        </a:graphic>
      </p:graphicFrame>
      <p:grpSp>
        <p:nvGrpSpPr>
          <p:cNvPr id="2" name="Group 18"/>
          <p:cNvGrpSpPr/>
          <p:nvPr/>
        </p:nvGrpSpPr>
        <p:grpSpPr>
          <a:xfrm>
            <a:off x="890750" y="3524250"/>
            <a:ext cx="1133475" cy="2743200"/>
            <a:chOff x="876300" y="3514725"/>
            <a:chExt cx="1095375" cy="2743200"/>
          </a:xfrm>
        </p:grpSpPr>
        <p:grpSp>
          <p:nvGrpSpPr>
            <p:cNvPr id="3" name="Group 12"/>
            <p:cNvGrpSpPr/>
            <p:nvPr/>
          </p:nvGrpSpPr>
          <p:grpSpPr>
            <a:xfrm>
              <a:off x="876300" y="3514725"/>
              <a:ext cx="476250" cy="2743200"/>
              <a:chOff x="876300" y="3514725"/>
              <a:chExt cx="476250" cy="2743200"/>
            </a:xfrm>
          </p:grpSpPr>
          <p:cxnSp>
            <p:nvCxnSpPr>
              <p:cNvPr id="8" name="Straight Connector 7"/>
              <p:cNvCxnSpPr/>
              <p:nvPr/>
            </p:nvCxnSpPr>
            <p:spPr>
              <a:xfrm flipV="1">
                <a:off x="87630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103822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119062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13525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15" name="Straight Connector 14"/>
            <p:cNvCxnSpPr/>
            <p:nvPr/>
          </p:nvCxnSpPr>
          <p:spPr>
            <a:xfrm flipV="1">
              <a:off x="15049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16573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181927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197167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7" name="Group 19"/>
          <p:cNvGrpSpPr/>
          <p:nvPr/>
        </p:nvGrpSpPr>
        <p:grpSpPr>
          <a:xfrm>
            <a:off x="2166115" y="3524250"/>
            <a:ext cx="1095375" cy="2743200"/>
            <a:chOff x="876300" y="3514725"/>
            <a:chExt cx="1095375" cy="2743200"/>
          </a:xfrm>
        </p:grpSpPr>
        <p:grpSp>
          <p:nvGrpSpPr>
            <p:cNvPr id="9" name="Group 12"/>
            <p:cNvGrpSpPr/>
            <p:nvPr/>
          </p:nvGrpSpPr>
          <p:grpSpPr>
            <a:xfrm>
              <a:off x="876300" y="3514725"/>
              <a:ext cx="476250" cy="2743200"/>
              <a:chOff x="876300" y="3514725"/>
              <a:chExt cx="476250" cy="2743200"/>
            </a:xfrm>
          </p:grpSpPr>
          <p:cxnSp>
            <p:nvCxnSpPr>
              <p:cNvPr id="26" name="Straight Connector 25"/>
              <p:cNvCxnSpPr/>
              <p:nvPr/>
            </p:nvCxnSpPr>
            <p:spPr>
              <a:xfrm flipV="1">
                <a:off x="87630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103822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119062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13525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22" name="Straight Connector 21"/>
            <p:cNvCxnSpPr/>
            <p:nvPr/>
          </p:nvCxnSpPr>
          <p:spPr>
            <a:xfrm flipV="1">
              <a:off x="15049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16573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181927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197167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13" name="Group 29"/>
          <p:cNvGrpSpPr/>
          <p:nvPr/>
        </p:nvGrpSpPr>
        <p:grpSpPr>
          <a:xfrm>
            <a:off x="3400425" y="3524250"/>
            <a:ext cx="1095375" cy="2743200"/>
            <a:chOff x="876300" y="3514725"/>
            <a:chExt cx="1095375" cy="2743200"/>
          </a:xfrm>
        </p:grpSpPr>
        <p:grpSp>
          <p:nvGrpSpPr>
            <p:cNvPr id="14" name="Group 12"/>
            <p:cNvGrpSpPr/>
            <p:nvPr/>
          </p:nvGrpSpPr>
          <p:grpSpPr>
            <a:xfrm>
              <a:off x="876300" y="3514725"/>
              <a:ext cx="476250" cy="2743200"/>
              <a:chOff x="876300" y="3514725"/>
              <a:chExt cx="476250" cy="2743200"/>
            </a:xfrm>
          </p:grpSpPr>
          <p:cxnSp>
            <p:nvCxnSpPr>
              <p:cNvPr id="36" name="Straight Connector 35"/>
              <p:cNvCxnSpPr/>
              <p:nvPr/>
            </p:nvCxnSpPr>
            <p:spPr>
              <a:xfrm flipV="1">
                <a:off x="87630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103822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119062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13525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32" name="Straight Connector 31"/>
            <p:cNvCxnSpPr/>
            <p:nvPr/>
          </p:nvCxnSpPr>
          <p:spPr>
            <a:xfrm flipV="1">
              <a:off x="15049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16573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181927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197167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19" name="Group 39"/>
          <p:cNvGrpSpPr/>
          <p:nvPr/>
        </p:nvGrpSpPr>
        <p:grpSpPr>
          <a:xfrm>
            <a:off x="4651155" y="3524250"/>
            <a:ext cx="1095375" cy="2743200"/>
            <a:chOff x="876300" y="3514725"/>
            <a:chExt cx="1095375" cy="2743200"/>
          </a:xfrm>
        </p:grpSpPr>
        <p:grpSp>
          <p:nvGrpSpPr>
            <p:cNvPr id="20" name="Group 40"/>
            <p:cNvGrpSpPr/>
            <p:nvPr/>
          </p:nvGrpSpPr>
          <p:grpSpPr>
            <a:xfrm>
              <a:off x="876300" y="3514725"/>
              <a:ext cx="476250" cy="2743200"/>
              <a:chOff x="876300" y="3514725"/>
              <a:chExt cx="476250" cy="2743200"/>
            </a:xfrm>
          </p:grpSpPr>
          <p:cxnSp>
            <p:nvCxnSpPr>
              <p:cNvPr id="46" name="Straight Connector 45"/>
              <p:cNvCxnSpPr/>
              <p:nvPr/>
            </p:nvCxnSpPr>
            <p:spPr>
              <a:xfrm flipV="1">
                <a:off x="87630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103822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V="1">
                <a:off x="119062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13525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42" name="Straight Connector 41"/>
            <p:cNvCxnSpPr/>
            <p:nvPr/>
          </p:nvCxnSpPr>
          <p:spPr>
            <a:xfrm flipV="1">
              <a:off x="15049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16573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181927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V="1">
              <a:off x="197167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21" name="Group 49"/>
          <p:cNvGrpSpPr/>
          <p:nvPr/>
        </p:nvGrpSpPr>
        <p:grpSpPr>
          <a:xfrm>
            <a:off x="5894005" y="3524250"/>
            <a:ext cx="1095375" cy="2743200"/>
            <a:chOff x="876300" y="3514725"/>
            <a:chExt cx="1095375" cy="2743200"/>
          </a:xfrm>
        </p:grpSpPr>
        <p:grpSp>
          <p:nvGrpSpPr>
            <p:cNvPr id="30" name="Group 12"/>
            <p:cNvGrpSpPr/>
            <p:nvPr/>
          </p:nvGrpSpPr>
          <p:grpSpPr>
            <a:xfrm>
              <a:off x="876300" y="3514725"/>
              <a:ext cx="476250" cy="2743200"/>
              <a:chOff x="876300" y="3514725"/>
              <a:chExt cx="476250" cy="2743200"/>
            </a:xfrm>
          </p:grpSpPr>
          <p:cxnSp>
            <p:nvCxnSpPr>
              <p:cNvPr id="56" name="Straight Connector 55"/>
              <p:cNvCxnSpPr/>
              <p:nvPr/>
            </p:nvCxnSpPr>
            <p:spPr>
              <a:xfrm flipV="1">
                <a:off x="87630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V="1">
                <a:off x="103822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V="1">
                <a:off x="119062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V="1">
                <a:off x="13525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52" name="Straight Connector 51"/>
            <p:cNvCxnSpPr/>
            <p:nvPr/>
          </p:nvCxnSpPr>
          <p:spPr>
            <a:xfrm flipV="1">
              <a:off x="15049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V="1">
              <a:off x="16573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V="1">
              <a:off x="181927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V="1">
              <a:off x="197167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31" name="Group 59"/>
          <p:cNvGrpSpPr/>
          <p:nvPr/>
        </p:nvGrpSpPr>
        <p:grpSpPr>
          <a:xfrm>
            <a:off x="7115175" y="3533775"/>
            <a:ext cx="1095375" cy="2743200"/>
            <a:chOff x="876300" y="3514725"/>
            <a:chExt cx="1095375" cy="2743200"/>
          </a:xfrm>
        </p:grpSpPr>
        <p:grpSp>
          <p:nvGrpSpPr>
            <p:cNvPr id="40" name="Group 60"/>
            <p:cNvGrpSpPr/>
            <p:nvPr/>
          </p:nvGrpSpPr>
          <p:grpSpPr>
            <a:xfrm>
              <a:off x="876300" y="3514725"/>
              <a:ext cx="476250" cy="2743200"/>
              <a:chOff x="876300" y="3514725"/>
              <a:chExt cx="476250" cy="2743200"/>
            </a:xfrm>
          </p:grpSpPr>
          <p:cxnSp>
            <p:nvCxnSpPr>
              <p:cNvPr id="66" name="Straight Connector 65"/>
              <p:cNvCxnSpPr/>
              <p:nvPr/>
            </p:nvCxnSpPr>
            <p:spPr>
              <a:xfrm flipV="1">
                <a:off x="87630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103822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V="1">
                <a:off x="119062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V="1">
                <a:off x="13525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62" name="Straight Connector 61"/>
            <p:cNvCxnSpPr/>
            <p:nvPr/>
          </p:nvCxnSpPr>
          <p:spPr>
            <a:xfrm flipV="1">
              <a:off x="15049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V="1">
              <a:off x="1657350"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V="1">
              <a:off x="181927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V="1">
              <a:off x="1971675" y="3514725"/>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76" name="Straight Connector 75"/>
          <p:cNvCxnSpPr/>
          <p:nvPr/>
        </p:nvCxnSpPr>
        <p:spPr>
          <a:xfrm flipV="1">
            <a:off x="8362544" y="3532760"/>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V="1">
            <a:off x="8524469" y="3532760"/>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V="1">
            <a:off x="8676869" y="3532760"/>
            <a:ext cx="0" cy="27432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70" name="TextBox 69"/>
          <p:cNvSpPr txBox="1"/>
          <p:nvPr/>
        </p:nvSpPr>
        <p:spPr>
          <a:xfrm>
            <a:off x="5638800" y="1600200"/>
            <a:ext cx="2971800" cy="692497"/>
          </a:xfrm>
          <a:prstGeom prst="rect">
            <a:avLst/>
          </a:prstGeom>
          <a:solidFill>
            <a:schemeClr val="bg1">
              <a:lumMod val="95000"/>
            </a:schemeClr>
          </a:solidFill>
          <a:ln>
            <a:solidFill>
              <a:schemeClr val="accent1"/>
            </a:solidFill>
          </a:ln>
        </p:spPr>
        <p:txBody>
          <a:bodyPr wrap="square" rtlCol="0">
            <a:spAutoFit/>
          </a:bodyPr>
          <a:lstStyle/>
          <a:p>
            <a:r>
              <a:rPr lang="en-US" sz="1300" dirty="0" smtClean="0"/>
              <a:t>Unlike some states in the U.S., the younger generation of adults is more educated than the previous one.</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362200"/>
            <a:ext cx="7848600" cy="1754326"/>
          </a:xfrm>
          <a:prstGeom prst="rect">
            <a:avLst/>
          </a:prstGeom>
          <a:noFill/>
        </p:spPr>
        <p:txBody>
          <a:bodyPr wrap="square" rtlCol="0">
            <a:spAutoFit/>
          </a:bodyPr>
          <a:lstStyle/>
          <a:p>
            <a:pPr algn="ctr"/>
            <a:r>
              <a:rPr lang="en-US" sz="3600" dirty="0" smtClean="0">
                <a:solidFill>
                  <a:schemeClr val="tx2"/>
                </a:solidFill>
              </a:rPr>
              <a:t>How well does Arkansas provide postsecondary education to its residents?</a:t>
            </a:r>
            <a:endParaRPr lang="en-US" sz="3600" dirty="0">
              <a:solidFill>
                <a:schemeClr val="tx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41740"/>
            <a:ext cx="7848600" cy="400110"/>
          </a:xfrm>
          <a:prstGeom prst="rect">
            <a:avLst/>
          </a:prstGeom>
          <a:noFill/>
        </p:spPr>
        <p:txBody>
          <a:bodyPr wrap="square" rtlCol="0">
            <a:spAutoFit/>
          </a:bodyPr>
          <a:lstStyle/>
          <a:p>
            <a:pPr algn="ctr"/>
            <a:r>
              <a:rPr lang="en-US" sz="2000" dirty="0" smtClean="0"/>
              <a:t>Percent of High School Graduates Going Directly to College (Fall 2008)</a:t>
            </a:r>
            <a:endParaRPr lang="en-US" sz="2000" dirty="0"/>
          </a:p>
        </p:txBody>
      </p:sp>
      <p:sp>
        <p:nvSpPr>
          <p:cNvPr id="5" name="TextBox 4"/>
          <p:cNvSpPr txBox="1"/>
          <p:nvPr/>
        </p:nvSpPr>
        <p:spPr>
          <a:xfrm>
            <a:off x="609600" y="6477000"/>
            <a:ext cx="7543800" cy="261610"/>
          </a:xfrm>
          <a:prstGeom prst="rect">
            <a:avLst/>
          </a:prstGeom>
          <a:noFill/>
        </p:spPr>
        <p:txBody>
          <a:bodyPr wrap="square" rtlCol="0">
            <a:spAutoFit/>
          </a:bodyPr>
          <a:lstStyle/>
          <a:p>
            <a:r>
              <a:rPr lang="en-US" sz="1100" dirty="0" smtClean="0"/>
              <a:t>Source: NCES, Common Core Data and IPEDS Residency and Migration Survey</a:t>
            </a:r>
            <a:endParaRPr lang="en-US" sz="1100" dirty="0"/>
          </a:p>
        </p:txBody>
      </p:sp>
      <p:graphicFrame>
        <p:nvGraphicFramePr>
          <p:cNvPr id="6" name="Chart 5"/>
          <p:cNvGraphicFramePr/>
          <p:nvPr/>
        </p:nvGraphicFramePr>
        <p:xfrm>
          <a:off x="304800" y="533400"/>
          <a:ext cx="8515351" cy="59912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5791200" y="838200"/>
            <a:ext cx="2971800" cy="892552"/>
          </a:xfrm>
          <a:prstGeom prst="rect">
            <a:avLst/>
          </a:prstGeom>
          <a:solidFill>
            <a:schemeClr val="bg1">
              <a:lumMod val="95000"/>
            </a:schemeClr>
          </a:solidFill>
          <a:ln>
            <a:solidFill>
              <a:schemeClr val="accent1"/>
            </a:solidFill>
          </a:ln>
        </p:spPr>
        <p:txBody>
          <a:bodyPr wrap="square" rtlCol="0">
            <a:spAutoFit/>
          </a:bodyPr>
          <a:lstStyle/>
          <a:p>
            <a:r>
              <a:rPr lang="en-US" sz="1300" dirty="0" smtClean="0"/>
              <a:t>The percentage of high school graduates going directly to college is lower than the U.S. average.  Arkansas ranks 28</a:t>
            </a:r>
            <a:r>
              <a:rPr lang="en-US" sz="1300" baseline="30000" dirty="0" smtClean="0"/>
              <a:t>th</a:t>
            </a:r>
            <a:r>
              <a:rPr lang="en-US" sz="1300" dirty="0" smtClean="0"/>
              <a:t> among states.</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41740"/>
            <a:ext cx="7848600" cy="707886"/>
          </a:xfrm>
          <a:prstGeom prst="rect">
            <a:avLst/>
          </a:prstGeom>
          <a:noFill/>
        </p:spPr>
        <p:txBody>
          <a:bodyPr wrap="square" rtlCol="0">
            <a:spAutoFit/>
          </a:bodyPr>
          <a:lstStyle/>
          <a:p>
            <a:pPr algn="ctr"/>
            <a:r>
              <a:rPr lang="en-US" sz="2000" dirty="0" smtClean="0"/>
              <a:t>Those Left Behind: Percent of Adults Aged 18 to 64 with No College Degree, Living in Families Earning Less than a Living Wage (2009)</a:t>
            </a:r>
            <a:endParaRPr lang="en-US" sz="2000" dirty="0"/>
          </a:p>
        </p:txBody>
      </p:sp>
      <p:sp>
        <p:nvSpPr>
          <p:cNvPr id="6" name="TextBox 5"/>
          <p:cNvSpPr txBox="1"/>
          <p:nvPr/>
        </p:nvSpPr>
        <p:spPr>
          <a:xfrm>
            <a:off x="609600" y="6477000"/>
            <a:ext cx="7543800" cy="261610"/>
          </a:xfrm>
          <a:prstGeom prst="rect">
            <a:avLst/>
          </a:prstGeom>
          <a:noFill/>
        </p:spPr>
        <p:txBody>
          <a:bodyPr wrap="square" rtlCol="0">
            <a:spAutoFit/>
          </a:bodyPr>
          <a:lstStyle/>
          <a:p>
            <a:r>
              <a:rPr lang="en-US" sz="1100" dirty="0" smtClean="0"/>
              <a:t>Source: U.S. Census Bureau, 2009 American Community Survey (Public Use </a:t>
            </a:r>
            <a:r>
              <a:rPr lang="en-US" sz="1100" dirty="0" err="1" smtClean="0"/>
              <a:t>Microdata</a:t>
            </a:r>
            <a:r>
              <a:rPr lang="en-US" sz="1100" dirty="0" smtClean="0"/>
              <a:t> Sample)</a:t>
            </a:r>
            <a:endParaRPr lang="en-US" sz="1100" dirty="0"/>
          </a:p>
        </p:txBody>
      </p:sp>
      <p:graphicFrame>
        <p:nvGraphicFramePr>
          <p:cNvPr id="5" name="Chart 4"/>
          <p:cNvGraphicFramePr/>
          <p:nvPr/>
        </p:nvGraphicFramePr>
        <p:xfrm>
          <a:off x="304800" y="609600"/>
          <a:ext cx="8515351" cy="59912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1295400" y="1219200"/>
            <a:ext cx="2971800" cy="1092607"/>
          </a:xfrm>
          <a:prstGeom prst="rect">
            <a:avLst/>
          </a:prstGeom>
          <a:solidFill>
            <a:schemeClr val="bg1">
              <a:lumMod val="95000"/>
            </a:schemeClr>
          </a:solidFill>
          <a:ln>
            <a:solidFill>
              <a:schemeClr val="accent1"/>
            </a:solidFill>
          </a:ln>
        </p:spPr>
        <p:txBody>
          <a:bodyPr wrap="square" rtlCol="0">
            <a:spAutoFit/>
          </a:bodyPr>
          <a:lstStyle/>
          <a:p>
            <a:r>
              <a:rPr lang="en-US" sz="1300" dirty="0" smtClean="0"/>
              <a:t>There is a significant proportion of Arkansas’s workforce who has not completed college and are struggling to earn a living wage – the 2</a:t>
            </a:r>
            <a:r>
              <a:rPr lang="en-US" sz="1300" baseline="30000" dirty="0" smtClean="0"/>
              <a:t>nd</a:t>
            </a:r>
            <a:r>
              <a:rPr lang="en-US" sz="1300" dirty="0" smtClean="0"/>
              <a:t> highest proportion in the U.S.</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IconOverlay xmlns="http://schemas.microsoft.com/sharepoint/v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2B2ED57DFC55F42BB00BB5B4AB0CA42" ma:contentTypeVersion="3" ma:contentTypeDescription="Create a new document." ma:contentTypeScope="" ma:versionID="e6ae07567a325d5b840d1ea135b70e9b">
  <xsd:schema xmlns:xsd="http://www.w3.org/2001/XMLSchema" xmlns:xs="http://www.w3.org/2001/XMLSchema" xmlns:p="http://schemas.microsoft.com/office/2006/metadata/properties" xmlns:ns2="http://schemas.microsoft.com/sharepoint/v4" xmlns:ns3="16de58f0-8742-410d-b579-165f1627d21d" targetNamespace="http://schemas.microsoft.com/office/2006/metadata/properties" ma:root="true" ma:fieldsID="ec41ebc4ede6e2456d8d9a1b6339c5cd" ns2:_="" ns3:_="">
    <xsd:import namespace="http://schemas.microsoft.com/sharepoint/v4"/>
    <xsd:import namespace="16de58f0-8742-410d-b579-165f1627d21d"/>
    <xsd:element name="properties">
      <xsd:complexType>
        <xsd:sequence>
          <xsd:element name="documentManagement">
            <xsd:complexType>
              <xsd:all>
                <xsd:element ref="ns2:IconOverla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de58f0-8742-410d-b579-165f1627d21d"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6F8D64F-CC27-4A55-8E7C-27A7D7AE49FF}"/>
</file>

<file path=customXml/itemProps2.xml><?xml version="1.0" encoding="utf-8"?>
<ds:datastoreItem xmlns:ds="http://schemas.openxmlformats.org/officeDocument/2006/customXml" ds:itemID="{BAE18ACD-D039-4188-9075-178CF14823A5}"/>
</file>

<file path=customXml/itemProps3.xml><?xml version="1.0" encoding="utf-8"?>
<ds:datastoreItem xmlns:ds="http://schemas.openxmlformats.org/officeDocument/2006/customXml" ds:itemID="{4E306C47-3FCC-46D8-8F00-1BB6AE81EC33}"/>
</file>

<file path=docProps/app.xml><?xml version="1.0" encoding="utf-8"?>
<Properties xmlns="http://schemas.openxmlformats.org/officeDocument/2006/extended-properties" xmlns:vt="http://schemas.openxmlformats.org/officeDocument/2006/docPropsVTypes">
  <TotalTime>1775</TotalTime>
  <Words>1966</Words>
  <Application>Microsoft Office PowerPoint</Application>
  <PresentationFormat>On-screen Show (4:3)</PresentationFormat>
  <Paragraphs>237</Paragraphs>
  <Slides>36</Slides>
  <Notes>1</Notes>
  <HiddenSlides>0</HiddenSlides>
  <MMClips>0</MMClips>
  <ScaleCrop>false</ScaleCrop>
  <HeadingPairs>
    <vt:vector size="4" baseType="variant">
      <vt:variant>
        <vt:lpstr>Theme</vt:lpstr>
      </vt:variant>
      <vt:variant>
        <vt:i4>2</vt:i4>
      </vt:variant>
      <vt:variant>
        <vt:lpstr>Slide Titles</vt:lpstr>
      </vt:variant>
      <vt:variant>
        <vt:i4>36</vt:i4>
      </vt:variant>
    </vt:vector>
  </HeadingPairs>
  <TitlesOfParts>
    <vt:vector size="38" baseType="lpstr">
      <vt:lpstr>Office Theme</vt:lpstr>
      <vt:lpstr>1_Office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The Relationship Between Educational Attainment, Personal Income, and the State New Economy Index (2010)</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vector>
  </TitlesOfParts>
  <Company>NCHEMS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Patrick Kelly</dc:creator>
  <cp:lastModifiedBy>bvandal</cp:lastModifiedBy>
  <cp:revision>140</cp:revision>
  <dcterms:created xsi:type="dcterms:W3CDTF">2011-03-30T13:48:28Z</dcterms:created>
  <dcterms:modified xsi:type="dcterms:W3CDTF">2011-11-17T13:20:25Z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0x01010082B2ED57DFC55F42BB00BB5B4AB0CA42</vt:lpwstr>
  </property>
  <property fmtid="{D5CDD505-2E9C-101B-9397-08002B2CF9AE}" pid="3" name="Order">
    <vt:r8>1937100</vt:r8>
  </property>
  <property fmtid="{D5CDD505-2E9C-101B-9397-08002B2CF9AE}" pid="4" name="TemplateUrl">
    <vt:lpwstr/>
  </property>
  <property fmtid="{D5CDD505-2E9C-101B-9397-08002B2CF9AE}" pid="5" name="_SourceUrl">
    <vt:lpwstr/>
  </property>
  <property fmtid="{D5CDD505-2E9C-101B-9397-08002B2CF9AE}" pid="6" name="_SharedFileIndex">
    <vt:lpwstr/>
  </property>
  <property fmtid="{D5CDD505-2E9C-101B-9397-08002B2CF9AE}" pid="7" name="xd_Signature">
    <vt:bool>false</vt:bool>
  </property>
  <property fmtid="{D5CDD505-2E9C-101B-9397-08002B2CF9AE}" pid="8" name="xd_ProgID">
    <vt:lpwstr/>
  </property>
  <property fmtid="{D5CDD505-2E9C-101B-9397-08002B2CF9AE}" pid="9" name="URL">
    <vt:lpwstr/>
  </property>
</Properties>
</file>