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5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9D413CB-8C86-4E55-8BAF-D6EDE7F454F3}" type="datetimeFigureOut">
              <a:rPr lang="en-US"/>
              <a:pPr/>
              <a:t>05/26/2016</a:t>
            </a:fld>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C91159E-1A4A-4703-9DC4-2B7096DC95E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71772B-1880-43BD-9AB9-6C8AD51BCBBE}"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86220-2FB1-494B-8F69-A2BC0A505D9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C958D-22E6-4543-AA94-076DAE5638BE}"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B2F1F8-736A-492B-A875-C030C2E1545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AFDBC3-BB2B-4785-A45C-03492BAD7DC9}"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86EA26-CAC6-4A39-91D9-922829A528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2EE96-7E15-40B1-96C9-51759DAEDA56}"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40CF27-F8EB-4142-A687-A6B65CE7BA9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2EE0A3-D1DF-4894-BD5B-EB18ABBFEB23}" type="datetimeFigureOut">
              <a:rPr lang="en-US"/>
              <a:pPr>
                <a:defRPr/>
              </a:pPr>
              <a:t>05/26/2016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31389-09DC-4786-9870-60729E0E59B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6CA9A5-6E25-44F6-8C9F-DAC9FEE5779C}" type="datetimeFigureOut">
              <a:rPr lang="en-US"/>
              <a:pPr>
                <a:defRPr/>
              </a:pPr>
              <a:t>05/26/2016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50A7D1-26FE-4782-81B8-755072EB65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62FE2E-3644-4750-B118-186414A4E2D4}" type="datetimeFigureOut">
              <a:rPr lang="en-US"/>
              <a:pPr>
                <a:defRPr/>
              </a:pPr>
              <a:t>05/26/2016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1B5206-8349-4C1A-B0B4-4BCF8618E3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B8A9E9-F3BB-4EC8-88E9-31550D6FAFF9}" type="datetimeFigureOut">
              <a:rPr lang="en-US"/>
              <a:pPr>
                <a:defRPr/>
              </a:pPr>
              <a:t>05/26/2016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74BDC9-CB41-43E8-A0F8-CA88B4BF5B5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A7864C-D936-48E2-9915-8FC8CD09C446}" type="datetimeFigureOut">
              <a:rPr lang="en-US"/>
              <a:pPr>
                <a:defRPr/>
              </a:pPr>
              <a:t>05/26/2016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E25551-E65B-48AA-B44E-1466BE7F980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F3327B-EF85-4096-A96E-05D6B3656B06}" type="datetimeFigureOut">
              <a:rPr lang="en-US"/>
              <a:pPr>
                <a:defRPr/>
              </a:pPr>
              <a:t>05/26/2016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B5E519-BBCD-441A-8689-37892F4432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C5DADE-CBEE-4793-915B-1D018EA47335}" type="datetimeFigureOut">
              <a:rPr lang="en-US"/>
              <a:pPr>
                <a:defRPr/>
              </a:pPr>
              <a:t>05/26/2016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A1144-7203-4215-B5F3-0BF344AB3E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1D332E-944A-48B1-8476-FC0726D0CA2F}" type="datetimeFigureOut">
              <a:rPr lang="en-US"/>
              <a:pPr>
                <a:defRPr/>
              </a:pPr>
              <a:t>05/26/2016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376F5C8-275F-41EB-9388-4709EE30AD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r>
              <a:rPr lang="en-US" smtClean="0"/>
              <a:t>Criminal Justice Poll</a:t>
            </a:r>
            <a:br>
              <a:rPr lang="en-US" smtClean="0"/>
            </a:br>
            <a:r>
              <a:rPr lang="en-US" sz="2000" smtClean="0"/>
              <a:t>Diamond State Consulting</a:t>
            </a:r>
          </a:p>
        </p:txBody>
      </p:sp>
      <p:pic>
        <p:nvPicPr>
          <p:cNvPr id="13314" name="Picture 6"/>
          <p:cNvPicPr>
            <a:picLocks noChangeAspect="1"/>
          </p:cNvPicPr>
          <p:nvPr/>
        </p:nvPicPr>
        <p:blipFill>
          <a:blip r:embed="rId3" cstate="print"/>
          <a:srcRect/>
          <a:stretch>
            <a:fillRect/>
          </a:stretch>
        </p:blipFill>
        <p:spPr bwMode="auto">
          <a:xfrm>
            <a:off x="746125" y="4200525"/>
            <a:ext cx="3125788" cy="2505075"/>
          </a:xfrm>
          <a:prstGeom prst="rect">
            <a:avLst/>
          </a:prstGeom>
          <a:noFill/>
          <a:ln w="9525">
            <a:noFill/>
            <a:miter lim="800000"/>
            <a:headEnd/>
            <a:tailEnd/>
          </a:ln>
        </p:spPr>
      </p:pic>
      <p:pic>
        <p:nvPicPr>
          <p:cNvPr id="13315" name="Picture 7"/>
          <p:cNvPicPr>
            <a:picLocks noChangeAspect="1"/>
          </p:cNvPicPr>
          <p:nvPr/>
        </p:nvPicPr>
        <p:blipFill>
          <a:blip r:embed="rId4" cstate="print"/>
          <a:srcRect/>
          <a:stretch>
            <a:fillRect/>
          </a:stretch>
        </p:blipFill>
        <p:spPr bwMode="auto">
          <a:xfrm>
            <a:off x="5011738" y="1441450"/>
            <a:ext cx="3125787" cy="2505075"/>
          </a:xfrm>
          <a:prstGeom prst="rect">
            <a:avLst/>
          </a:prstGeom>
          <a:noFill/>
          <a:ln w="9525">
            <a:noFill/>
            <a:miter lim="800000"/>
            <a:headEnd/>
            <a:tailEnd/>
          </a:ln>
        </p:spPr>
      </p:pic>
      <p:pic>
        <p:nvPicPr>
          <p:cNvPr id="13316" name="Picture 8"/>
          <p:cNvPicPr>
            <a:picLocks noChangeAspect="1"/>
          </p:cNvPicPr>
          <p:nvPr/>
        </p:nvPicPr>
        <p:blipFill>
          <a:blip r:embed="rId5" cstate="print"/>
          <a:srcRect/>
          <a:stretch>
            <a:fillRect/>
          </a:stretch>
        </p:blipFill>
        <p:spPr bwMode="auto">
          <a:xfrm>
            <a:off x="5011738" y="4200525"/>
            <a:ext cx="3125787" cy="2505075"/>
          </a:xfrm>
          <a:prstGeom prst="rect">
            <a:avLst/>
          </a:prstGeom>
          <a:noFill/>
          <a:ln w="9525">
            <a:noFill/>
            <a:miter lim="800000"/>
            <a:headEnd/>
            <a:tailEnd/>
          </a:ln>
        </p:spPr>
      </p:pic>
      <p:sp>
        <p:nvSpPr>
          <p:cNvPr id="10" name="TextBox 9"/>
          <p:cNvSpPr txBox="1"/>
          <p:nvPr/>
        </p:nvSpPr>
        <p:spPr>
          <a:xfrm>
            <a:off x="673100" y="1666875"/>
            <a:ext cx="3198813" cy="2032000"/>
          </a:xfrm>
          <a:prstGeom prst="rect">
            <a:avLst/>
          </a:prstGeom>
          <a:noFill/>
        </p:spPr>
        <p:txBody>
          <a:bodyPr>
            <a:spAutoFit/>
          </a:bodyPr>
          <a:lstStyle/>
          <a:p>
            <a:pPr fontAlgn="auto">
              <a:spcBef>
                <a:spcPts val="0"/>
              </a:spcBef>
              <a:spcAft>
                <a:spcPts val="0"/>
              </a:spcAft>
              <a:defRPr/>
            </a:pPr>
            <a:r>
              <a:rPr lang="en-US" dirty="0">
                <a:latin typeface="+mn-lt"/>
                <a:cs typeface="+mn-cs"/>
              </a:rPr>
              <a:t>600 hundred person sample</a:t>
            </a:r>
          </a:p>
          <a:p>
            <a:pPr marL="285750" indent="-285750" fontAlgn="auto">
              <a:spcBef>
                <a:spcPts val="0"/>
              </a:spcBef>
              <a:spcAft>
                <a:spcPts val="0"/>
              </a:spcAft>
              <a:buFont typeface="Arial" panose="020B0604020202020204" pitchFamily="34" charset="0"/>
              <a:buChar char="•"/>
              <a:defRPr/>
            </a:pPr>
            <a:r>
              <a:rPr lang="en-US" dirty="0">
                <a:latin typeface="+mn-lt"/>
                <a:cs typeface="+mn-cs"/>
              </a:rPr>
              <a:t>52% Female &amp; 48% Male</a:t>
            </a:r>
          </a:p>
          <a:p>
            <a:pPr marL="285750" indent="-285750" fontAlgn="auto">
              <a:spcBef>
                <a:spcPts val="0"/>
              </a:spcBef>
              <a:spcAft>
                <a:spcPts val="0"/>
              </a:spcAft>
              <a:buFont typeface="Arial" panose="020B0604020202020204" pitchFamily="34" charset="0"/>
              <a:buChar char="•"/>
              <a:defRPr/>
            </a:pPr>
            <a:r>
              <a:rPr lang="en-US" dirty="0">
                <a:latin typeface="+mn-lt"/>
                <a:cs typeface="+mn-cs"/>
              </a:rPr>
              <a:t>50% over 50, 35% 35-54 &amp; 15% 18-24</a:t>
            </a:r>
          </a:p>
          <a:p>
            <a:pPr marL="285750" indent="-285750" fontAlgn="auto">
              <a:spcBef>
                <a:spcPts val="0"/>
              </a:spcBef>
              <a:spcAft>
                <a:spcPts val="0"/>
              </a:spcAft>
              <a:buFont typeface="Arial" panose="020B0604020202020204" pitchFamily="34" charset="0"/>
              <a:buChar char="•"/>
              <a:defRPr/>
            </a:pPr>
            <a:r>
              <a:rPr lang="en-US" dirty="0">
                <a:latin typeface="+mn-lt"/>
                <a:cs typeface="+mn-cs"/>
              </a:rPr>
              <a:t>87% White, 11% Black &amp; 2% Other</a:t>
            </a:r>
          </a:p>
          <a:p>
            <a:pPr fontAlgn="auto">
              <a:spcBef>
                <a:spcPts val="0"/>
              </a:spcBef>
              <a:spcAft>
                <a:spcPts val="0"/>
              </a:spcAft>
              <a:defRPr/>
            </a:pPr>
            <a:endParaRPr lang="en-US" dirty="0">
              <a:latin typeface="+mn-lt"/>
              <a:cs typeface="+mn-cs"/>
            </a:endParaRPr>
          </a:p>
        </p:txBody>
      </p:sp>
      <p:sp>
        <p:nvSpPr>
          <p:cNvPr id="7" name="TextBox 6"/>
          <p:cNvSpPr txBox="1"/>
          <p:nvPr/>
        </p:nvSpPr>
        <p:spPr>
          <a:xfrm>
            <a:off x="6934200" y="152400"/>
            <a:ext cx="1981633" cy="461665"/>
          </a:xfrm>
          <a:prstGeom prst="rect">
            <a:avLst/>
          </a:prstGeom>
          <a:noFill/>
        </p:spPr>
        <p:txBody>
          <a:bodyPr wrap="none" rtlCol="0">
            <a:spAutoFit/>
          </a:bodyPr>
          <a:lstStyle/>
          <a:p>
            <a:r>
              <a:rPr lang="en-US" sz="2400" b="1" dirty="0" smtClean="0"/>
              <a:t>HANDOUT 2</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9</a:t>
            </a:r>
            <a:br>
              <a:rPr lang="en-US" dirty="0" smtClean="0"/>
            </a:br>
            <a:r>
              <a:rPr lang="en-US" sz="2700" dirty="0" smtClean="0"/>
              <a:t>Do you believe felons should be given the right to vote?</a:t>
            </a:r>
            <a:r>
              <a:rPr lang="en-US" dirty="0" smtClean="0"/>
              <a:t/>
            </a:r>
            <a:br>
              <a:rPr lang="en-US" dirty="0" smtClean="0"/>
            </a:b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846138" y="19050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10</a:t>
            </a:r>
            <a:br>
              <a:rPr lang="en-US" dirty="0" smtClean="0"/>
            </a:br>
            <a:r>
              <a:rPr lang="en-US" sz="2700" dirty="0" smtClean="0"/>
              <a:t>For statistical purposes only: are you male or female? Press 1 for male, press 2 for female</a:t>
            </a:r>
            <a:endParaRPr lang="en-US" sz="2700" dirty="0"/>
          </a:p>
        </p:txBody>
      </p:sp>
      <p:pic>
        <p:nvPicPr>
          <p:cNvPr id="23554" name="Picture 2"/>
          <p:cNvPicPr>
            <a:picLocks noChangeAspect="1" noChangeArrowheads="1"/>
          </p:cNvPicPr>
          <p:nvPr/>
        </p:nvPicPr>
        <p:blipFill>
          <a:blip r:embed="rId3" cstate="print"/>
          <a:srcRect/>
          <a:stretch>
            <a:fillRect/>
          </a:stretch>
        </p:blipFill>
        <p:spPr bwMode="auto">
          <a:xfrm>
            <a:off x="846138" y="19050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11</a:t>
            </a:r>
            <a:br>
              <a:rPr lang="en-US" dirty="0" smtClean="0"/>
            </a:br>
            <a:r>
              <a:rPr lang="en-US" sz="2700" dirty="0" smtClean="0"/>
              <a:t>For statistical purposes only: if you are white press 1, if you are African American press 2, if you are Hispanic or another group press 3.</a:t>
            </a:r>
            <a:endParaRPr lang="en-US" sz="2700" dirty="0"/>
          </a:p>
        </p:txBody>
      </p:sp>
      <p:pic>
        <p:nvPicPr>
          <p:cNvPr id="24578" name="Picture 2"/>
          <p:cNvPicPr>
            <a:picLocks noChangeAspect="1" noChangeArrowheads="1"/>
          </p:cNvPicPr>
          <p:nvPr/>
        </p:nvPicPr>
        <p:blipFill>
          <a:blip r:embed="rId3" cstate="print"/>
          <a:srcRect/>
          <a:stretch>
            <a:fillRect/>
          </a:stretch>
        </p:blipFill>
        <p:spPr bwMode="auto">
          <a:xfrm>
            <a:off x="842963" y="2209800"/>
            <a:ext cx="745648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12</a:t>
            </a:r>
            <a:br>
              <a:rPr lang="en-US" dirty="0" smtClean="0"/>
            </a:br>
            <a:r>
              <a:rPr lang="en-US" sz="2700" dirty="0" smtClean="0"/>
              <a:t>For statistical purposes only: if you are between the ages of 18-34 press 1, if you are between 35 and 55 press 2, if you are over 55 press 3.</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846138" y="21336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28650" y="0"/>
            <a:ext cx="7886700" cy="2698750"/>
          </a:xfrm>
        </p:spPr>
        <p:txBody>
          <a:bodyPr/>
          <a:lstStyle/>
          <a:p>
            <a:r>
              <a:rPr lang="en-US" smtClean="0"/>
              <a:t>Question 1 </a:t>
            </a:r>
            <a:br>
              <a:rPr lang="en-US" smtClean="0"/>
            </a:br>
            <a:r>
              <a:rPr lang="en-US" sz="2400" smtClean="0"/>
              <a:t>Do you believe state prison sentences for those convicted of sex offenses should be reduced or increased? For "reduced sentences" press 1. For "increased sentences" press 2. </a:t>
            </a:r>
          </a:p>
        </p:txBody>
      </p:sp>
      <p:pic>
        <p:nvPicPr>
          <p:cNvPr id="14338" name="Picture 2"/>
          <p:cNvPicPr>
            <a:picLocks noChangeAspect="1" noChangeArrowheads="1"/>
          </p:cNvPicPr>
          <p:nvPr/>
        </p:nvPicPr>
        <p:blipFill>
          <a:blip r:embed="rId3" cstate="print"/>
          <a:srcRect/>
          <a:stretch>
            <a:fillRect/>
          </a:stretch>
        </p:blipFill>
        <p:spPr bwMode="auto">
          <a:xfrm>
            <a:off x="874713" y="27432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28650" y="0"/>
            <a:ext cx="7886700" cy="3605213"/>
          </a:xfrm>
        </p:spPr>
        <p:txBody>
          <a:bodyPr/>
          <a:lstStyle/>
          <a:p>
            <a:r>
              <a:rPr lang="en-US" smtClean="0"/>
              <a:t>Question 2 </a:t>
            </a:r>
            <a:br>
              <a:rPr lang="en-US" smtClean="0"/>
            </a:br>
            <a:r>
              <a:rPr lang="en-US" sz="2400" smtClean="0"/>
              <a:t>Do you believe state prison sentences for those convicted of breaking into homes and businesses should be reduced or increased? For "reduced sentences" press 1. For "increased sentences" press 2.</a:t>
            </a:r>
            <a:r>
              <a:rPr lang="en-US" smtClean="0"/>
              <a:t/>
            </a:r>
            <a:br>
              <a:rPr lang="en-US" smtClean="0"/>
            </a:br>
            <a:endParaRPr lang="en-US" smtClean="0"/>
          </a:p>
        </p:txBody>
      </p:sp>
      <p:pic>
        <p:nvPicPr>
          <p:cNvPr id="15362" name="Picture 2"/>
          <p:cNvPicPr>
            <a:picLocks noChangeAspect="1" noChangeArrowheads="1"/>
          </p:cNvPicPr>
          <p:nvPr/>
        </p:nvPicPr>
        <p:blipFill>
          <a:blip r:embed="rId3" cstate="print"/>
          <a:srcRect/>
          <a:stretch>
            <a:fillRect/>
          </a:stretch>
        </p:blipFill>
        <p:spPr bwMode="auto">
          <a:xfrm>
            <a:off x="846138" y="29718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28650" y="0"/>
            <a:ext cx="7886700" cy="2687638"/>
          </a:xfrm>
        </p:spPr>
        <p:txBody>
          <a:bodyPr/>
          <a:lstStyle/>
          <a:p>
            <a:r>
              <a:rPr lang="en-US" smtClean="0"/>
              <a:t>Question 3 </a:t>
            </a:r>
            <a:br>
              <a:rPr lang="en-US" smtClean="0"/>
            </a:br>
            <a:r>
              <a:rPr lang="en-US" sz="2400" smtClean="0"/>
              <a:t>Do you believe state prison sentences for those convicted of theft should be reduced or increased? For "reduced sentences" press 1. For "increased sentences" press 2</a:t>
            </a:r>
          </a:p>
        </p:txBody>
      </p:sp>
      <p:pic>
        <p:nvPicPr>
          <p:cNvPr id="16386" name="Picture 2"/>
          <p:cNvPicPr>
            <a:picLocks noChangeAspect="1" noChangeArrowheads="1"/>
          </p:cNvPicPr>
          <p:nvPr/>
        </p:nvPicPr>
        <p:blipFill>
          <a:blip r:embed="rId3" cstate="print"/>
          <a:srcRect/>
          <a:stretch>
            <a:fillRect/>
          </a:stretch>
        </p:blipFill>
        <p:spPr bwMode="auto">
          <a:xfrm>
            <a:off x="846138" y="25146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28650" y="125413"/>
            <a:ext cx="7886700" cy="2732087"/>
          </a:xfrm>
        </p:spPr>
        <p:txBody>
          <a:bodyPr/>
          <a:lstStyle/>
          <a:p>
            <a:r>
              <a:rPr lang="en-US" smtClean="0"/>
              <a:t>Question 4 </a:t>
            </a:r>
            <a:br>
              <a:rPr lang="en-US" smtClean="0"/>
            </a:br>
            <a:r>
              <a:rPr lang="en-US" sz="2400" smtClean="0"/>
              <a:t>Do you believe state prison sentences for drug dealers should be reduced or increased? For "reduced sentences" press 1. For "increased sentences" press 2 </a:t>
            </a:r>
          </a:p>
        </p:txBody>
      </p:sp>
      <p:pic>
        <p:nvPicPr>
          <p:cNvPr id="17410" name="Picture 2"/>
          <p:cNvPicPr>
            <a:picLocks noChangeAspect="1" noChangeArrowheads="1"/>
          </p:cNvPicPr>
          <p:nvPr/>
        </p:nvPicPr>
        <p:blipFill>
          <a:blip r:embed="rId3" cstate="print"/>
          <a:srcRect/>
          <a:stretch>
            <a:fillRect/>
          </a:stretch>
        </p:blipFill>
        <p:spPr bwMode="auto">
          <a:xfrm>
            <a:off x="846138" y="2819400"/>
            <a:ext cx="7450137"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 y="152400"/>
            <a:ext cx="8915400" cy="3581400"/>
          </a:xfrm>
        </p:spPr>
        <p:txBody>
          <a:bodyPr/>
          <a:lstStyle/>
          <a:p>
            <a:r>
              <a:rPr lang="en-US" smtClean="0"/>
              <a:t>Question 5</a:t>
            </a:r>
            <a:br>
              <a:rPr lang="en-US" smtClean="0"/>
            </a:br>
            <a:r>
              <a:rPr lang="en-US" sz="2000" smtClean="0"/>
              <a:t>Currently, the majority of inmates - including those convicted of violent crimes and sex crimes - serve only 1/4th or 1/6th of their sentences before being paroled back out into the community. Should convicted felons serve less than the current percentage, more than the current percentage or all of their prison sentence? For "convicted felons should serve less than 1/4th or 1/6th of their sentence" press 1. For "convicted felons should serve more than 1/4th or 1/6th of their sentence" press 2.For "convicted felons should serve all of their prison sentence" press 3</a:t>
            </a:r>
            <a:r>
              <a:rPr lang="en-US" sz="2400" smtClean="0"/>
              <a:t>. </a:t>
            </a:r>
            <a:endParaRPr lang="en-US" sz="2700" smtClean="0"/>
          </a:p>
        </p:txBody>
      </p:sp>
      <p:pic>
        <p:nvPicPr>
          <p:cNvPr id="18434" name="Picture 2"/>
          <p:cNvPicPr>
            <a:picLocks noChangeAspect="1" noChangeArrowheads="1"/>
          </p:cNvPicPr>
          <p:nvPr/>
        </p:nvPicPr>
        <p:blipFill>
          <a:blip r:embed="rId3" cstate="print"/>
          <a:srcRect/>
          <a:stretch>
            <a:fillRect/>
          </a:stretch>
        </p:blipFill>
        <p:spPr bwMode="auto">
          <a:xfrm>
            <a:off x="846138" y="3429000"/>
            <a:ext cx="7450137"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355975"/>
          </a:xfrm>
        </p:spPr>
        <p:txBody>
          <a:bodyPr rtlCol="0">
            <a:normAutofit fontScale="90000"/>
          </a:bodyPr>
          <a:lstStyle/>
          <a:p>
            <a:pPr fontAlgn="auto">
              <a:spcAft>
                <a:spcPts val="0"/>
              </a:spcAft>
              <a:defRPr/>
            </a:pPr>
            <a:r>
              <a:rPr lang="en-US" dirty="0" smtClean="0"/>
              <a:t>Question 6</a:t>
            </a:r>
            <a:br>
              <a:rPr lang="en-US" dirty="0" smtClean="0"/>
            </a:br>
            <a:r>
              <a:rPr lang="en-US" sz="2200" dirty="0" smtClean="0"/>
              <a:t>Currently, if a person convicted of a crime receives a 20 year sentence, they will serve approximately 5 years before becoming eligible for parole. If the inmate is released on parole and commits another felony after being released back to the community, should they be required to serve the remaining 15 years left on the original 20 year sentence? Press 1 if you believe an inmate who commits a crime while out on parole "should serve" the remainder of his sentence. Press 2 if you believe an inmate who commits a crime while out on parole "should not" serve the remainder of his sentence</a:t>
            </a:r>
            <a:endParaRPr lang="en-US" sz="2200" dirty="0"/>
          </a:p>
        </p:txBody>
      </p:sp>
      <p:pic>
        <p:nvPicPr>
          <p:cNvPr id="19458" name="Picture 2"/>
          <p:cNvPicPr>
            <a:picLocks noChangeAspect="1" noChangeArrowheads="1"/>
          </p:cNvPicPr>
          <p:nvPr/>
        </p:nvPicPr>
        <p:blipFill>
          <a:blip r:embed="rId3" cstate="print"/>
          <a:srcRect/>
          <a:stretch>
            <a:fillRect/>
          </a:stretch>
        </p:blipFill>
        <p:spPr bwMode="auto">
          <a:xfrm>
            <a:off x="863600" y="3194050"/>
            <a:ext cx="7450138"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1325563"/>
          </a:xfrm>
        </p:spPr>
        <p:txBody>
          <a:bodyPr rtlCol="0">
            <a:normAutofit fontScale="90000"/>
          </a:bodyPr>
          <a:lstStyle/>
          <a:p>
            <a:pPr fontAlgn="auto">
              <a:spcAft>
                <a:spcPts val="0"/>
              </a:spcAft>
              <a:defRPr/>
            </a:pPr>
            <a:r>
              <a:rPr lang="en-US" dirty="0" smtClean="0"/>
              <a:t>Question 7</a:t>
            </a:r>
            <a:br>
              <a:rPr lang="en-US" dirty="0" smtClean="0"/>
            </a:br>
            <a:r>
              <a:rPr lang="en-US" sz="2700" dirty="0" smtClean="0"/>
              <a:t>Do you believe the state legislature should authorize early release of prison inmates who have committed violent or theft related crimes to save money in the state budget? Press 1 for "yes." Press 2 for No."</a:t>
            </a:r>
            <a:r>
              <a:rPr lang="en-US" dirty="0" smtClean="0"/>
              <a:t/>
            </a:r>
            <a:br>
              <a:rPr lang="en-US" dirty="0" smtClean="0"/>
            </a:b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846138" y="22098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Question 8</a:t>
            </a:r>
            <a:br>
              <a:rPr lang="en-US" dirty="0" smtClean="0"/>
            </a:br>
            <a:r>
              <a:rPr lang="en-US" sz="2700" dirty="0" smtClean="0"/>
              <a:t>Do you believe Congress and the President should authorize early release of federal prison inmates who have committed violent or theft related crimes to save money in the national budget? Press 1 for "yes." Press 2 for No."</a:t>
            </a:r>
            <a:endParaRPr lang="en-US" sz="2700" dirty="0"/>
          </a:p>
        </p:txBody>
      </p:sp>
      <p:pic>
        <p:nvPicPr>
          <p:cNvPr id="21506" name="Picture 2"/>
          <p:cNvPicPr>
            <a:picLocks noChangeAspect="1" noChangeArrowheads="1"/>
          </p:cNvPicPr>
          <p:nvPr/>
        </p:nvPicPr>
        <p:blipFill>
          <a:blip r:embed="rId3" cstate="print"/>
          <a:srcRect/>
          <a:stretch>
            <a:fillRect/>
          </a:stretch>
        </p:blipFill>
        <p:spPr bwMode="auto">
          <a:xfrm>
            <a:off x="836613" y="2514600"/>
            <a:ext cx="7450137"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DC52F8-8267-4C7A-B0C7-0A212B9F0580}"/>
</file>

<file path=customXml/itemProps2.xml><?xml version="1.0" encoding="utf-8"?>
<ds:datastoreItem xmlns:ds="http://schemas.openxmlformats.org/officeDocument/2006/customXml" ds:itemID="{5705292B-3949-40FC-978B-2D4D9516D7F4}"/>
</file>

<file path=customXml/itemProps3.xml><?xml version="1.0" encoding="utf-8"?>
<ds:datastoreItem xmlns:ds="http://schemas.openxmlformats.org/officeDocument/2006/customXml" ds:itemID="{08C751DE-D356-44C9-A72E-8E5C46B758FF}"/>
</file>

<file path=docProps/app.xml><?xml version="1.0" encoding="utf-8"?>
<Properties xmlns="http://schemas.openxmlformats.org/officeDocument/2006/extended-properties" xmlns:vt="http://schemas.openxmlformats.org/officeDocument/2006/docPropsVTypes">
  <TotalTime>19</TotalTime>
  <Words>63</Words>
  <Application>Microsoft Office PowerPoint</Application>
  <PresentationFormat>On-screen Show (4:3)</PresentationFormat>
  <Paragraphs>18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Criminal Justice Poll Diamond State Consulting</vt:lpstr>
      <vt:lpstr>Question 1  Do you believe state prison sentences for those convicted of sex offenses should be reduced or increased? For "reduced sentences" press 1. For "increased sentences" press 2. </vt:lpstr>
      <vt:lpstr>Question 2  Do you believe state prison sentences for those convicted of breaking into homes and businesses should be reduced or increased? For "reduced sentences" press 1. For "increased sentences" press 2. </vt:lpstr>
      <vt:lpstr>Question 3  Do you believe state prison sentences for those convicted of theft should be reduced or increased? For "reduced sentences" press 1. For "increased sentences" press 2</vt:lpstr>
      <vt:lpstr>Question 4  Do you believe state prison sentences for drug dealers should be reduced or increased? For "reduced sentences" press 1. For "increased sentences" press 2 </vt:lpstr>
      <vt:lpstr>Question 5 Currently, the majority of inmates - including those convicted of violent crimes and sex crimes - serve only 1/4th or 1/6th of their sentences before being paroled back out into the community. Should convicted felons serve less than the current percentage, more than the current percentage or all of their prison sentence? For "convicted felons should serve less than 1/4th or 1/6th of their sentence" press 1. For "convicted felons should serve more than 1/4th or 1/6th of their sentence" press 2.For "convicted felons should serve all of their prison sentence" press 3. </vt:lpstr>
      <vt:lpstr>Question 6 Currently, if a person convicted of a crime receives a 20 year sentence, they will serve approximately 5 years before becoming eligible for parole. If the inmate is released on parole and commits another felony after being released back to the community, should they be required to serve the remaining 15 years left on the original 20 year sentence? Press 1 if you believe an inmate who commits a crime while out on parole "should serve" the remainder of his sentence. Press 2 if you believe an inmate who commits a crime while out on parole "should not" serve the remainder of his sentence</vt:lpstr>
      <vt:lpstr>Question 7 Do you believe the state legislature should authorize early release of prison inmates who have committed violent or theft related crimes to save money in the state budget? Press 1 for "yes." Press 2 for No." </vt:lpstr>
      <vt:lpstr>Question 8 Do you believe Congress and the President should authorize early release of federal prison inmates who have committed violent or theft related crimes to save money in the national budget? Press 1 for "yes." Press 2 for No."</vt:lpstr>
      <vt:lpstr>Question 9 Do you believe felons should be given the right to vote? </vt:lpstr>
      <vt:lpstr>Question 10 For statistical purposes only: are you male or female? Press 1 for male, press 2 for female</vt:lpstr>
      <vt:lpstr>Question 11 For statistical purposes only: if you are white press 1, if you are African American press 2, if you are Hispanic or another group press 3.</vt:lpstr>
      <vt:lpstr>Question 12 For statistical purposes only: if you are between the ages of 18-34 press 1, if you are between 35 and 55 press 2, if you are over 55 press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Poll</dc:title>
  <dc:creator>John</dc:creator>
  <cp:lastModifiedBy>Kendra S. Drone</cp:lastModifiedBy>
  <cp:revision>4</cp:revision>
  <dcterms:created xsi:type="dcterms:W3CDTF">2016-05-18T23:06:03Z</dcterms:created>
  <dcterms:modified xsi:type="dcterms:W3CDTF">2016-05-26T17:29:55Z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TemplateUrl">
    <vt:lpwstr/>
  </property>
  <property fmtid="{D5CDD505-2E9C-101B-9397-08002B2CF9AE}" pid="4" name="Order">
    <vt:r8>3137500</vt:r8>
  </property>
  <property fmtid="{D5CDD505-2E9C-101B-9397-08002B2CF9AE}" pid="5" nam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