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16" r:id="rId2"/>
    <p:sldId id="340" r:id="rId3"/>
    <p:sldId id="341" r:id="rId4"/>
    <p:sldId id="346" r:id="rId5"/>
    <p:sldId id="327" r:id="rId6"/>
    <p:sldId id="256" r:id="rId7"/>
    <p:sldId id="322" r:id="rId8"/>
    <p:sldId id="293" r:id="rId9"/>
    <p:sldId id="338" r:id="rId10"/>
    <p:sldId id="330" r:id="rId11"/>
    <p:sldId id="348" r:id="rId12"/>
    <p:sldId id="296" r:id="rId13"/>
    <p:sldId id="331" r:id="rId14"/>
    <p:sldId id="349" r:id="rId15"/>
    <p:sldId id="297" r:id="rId16"/>
    <p:sldId id="278" r:id="rId17"/>
    <p:sldId id="279" r:id="rId18"/>
    <p:sldId id="287" r:id="rId19"/>
    <p:sldId id="290" r:id="rId20"/>
    <p:sldId id="347" r:id="rId21"/>
    <p:sldId id="343" r:id="rId22"/>
    <p:sldId id="344" r:id="rId23"/>
    <p:sldId id="345" r:id="rId24"/>
    <p:sldId id="294" r:id="rId2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1627"/>
    <a:srgbClr val="145B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2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aculty%20Account\Desktop\college-going%20and%20completion%201970-200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culty%20Account\Desktop\college-going%20and%20completion%201970-20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aculty%20Account\Desktop\Website\NCHEMS%20-%20GRAD%20RATES%20for%20ALL%20US%20INSTITUTIONS%202008_non-alliance%20st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culty%20Account\Desktop\Website\NCHEMS%20-%20GRAD%20RATES%20for%20ALL%20US%20INSTITUTIONS%202008_non-alliance%20st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000" dirty="0">
                <a:latin typeface="Palatino Linotype" pitchFamily="18" charset="0"/>
              </a:rPr>
              <a:t>Percentage of Students Taking any Remedial Course</a:t>
            </a:r>
          </a:p>
        </c:rich>
      </c:tx>
      <c:layout>
        <c:manualLayout>
          <c:xMode val="edge"/>
          <c:yMode val="edge"/>
          <c:x val="0.11743383128510813"/>
          <c:y val="7.4576592862068858E-2"/>
        </c:manualLayout>
      </c:layout>
    </c:title>
    <c:plotArea>
      <c:layout>
        <c:manualLayout>
          <c:layoutTarget val="inner"/>
          <c:xMode val="edge"/>
          <c:yMode val="edge"/>
          <c:x val="0.47059312679372856"/>
          <c:y val="0.2300548132085351"/>
          <c:w val="0.512272916819977"/>
          <c:h val="0.7325547145560360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remedial!$B$14</c:f>
              <c:strCache>
                <c:ptCount val="1"/>
                <c:pt idx="0">
                  <c:v>Percentage of Students Taking any Remedial Course</c:v>
                </c:pt>
              </c:strCache>
            </c:strRef>
          </c:tx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9"/>
              <c:delete val="1"/>
            </c:dLbl>
            <c:showVal val="1"/>
          </c:dLbls>
          <c:cat>
            <c:strRef>
              <c:f>remedial!$A$15:$A$18</c:f>
              <c:strCache>
                <c:ptCount val="4"/>
                <c:pt idx="0">
                  <c:v>All Students</c:v>
                </c:pt>
                <c:pt idx="2">
                  <c:v>4-Year Private and Public Colleges</c:v>
                </c:pt>
                <c:pt idx="3">
                  <c:v>2-Year Public Colleges</c:v>
                </c:pt>
              </c:strCache>
            </c:strRef>
          </c:cat>
          <c:val>
            <c:numRef>
              <c:f>remedial!$B$15:$B$18</c:f>
              <c:numCache>
                <c:formatCode>General</c:formatCode>
                <c:ptCount val="4"/>
                <c:pt idx="0" formatCode="0%">
                  <c:v>0.41000000000000031</c:v>
                </c:pt>
                <c:pt idx="1">
                  <c:v>0</c:v>
                </c:pt>
                <c:pt idx="2" formatCode="0%">
                  <c:v>0.25</c:v>
                </c:pt>
                <c:pt idx="3" formatCode="0%">
                  <c:v>0.61000000000000165</c:v>
                </c:pt>
              </c:numCache>
            </c:numRef>
          </c:val>
        </c:ser>
        <c:dLbls>
          <c:showVal val="1"/>
        </c:dLbls>
        <c:overlap val="-25"/>
        <c:axId val="87126400"/>
        <c:axId val="87248896"/>
      </c:barChart>
      <c:catAx>
        <c:axId val="8712640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2000">
                <a:latin typeface="Palatino Linotype" pitchFamily="18" charset="0"/>
              </a:defRPr>
            </a:pPr>
            <a:endParaRPr lang="en-US"/>
          </a:p>
        </c:txPr>
        <c:crossAx val="87248896"/>
        <c:crosses val="autoZero"/>
        <c:auto val="1"/>
        <c:lblAlgn val="ctr"/>
        <c:lblOffset val="100"/>
      </c:catAx>
      <c:valAx>
        <c:axId val="8724889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712640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+mn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0644919385077354E-2"/>
          <c:y val="0.34270220887640901"/>
          <c:w val="0.85536698537682521"/>
          <c:h val="0.51833023296255398"/>
        </c:manualLayout>
      </c:layout>
      <c:barChart>
        <c:barDir val="col"/>
        <c:grouping val="clustered"/>
        <c:ser>
          <c:idx val="0"/>
          <c:order val="0"/>
          <c:tx>
            <c:strRef>
              <c:f>remedial!$B$96</c:f>
              <c:strCache>
                <c:ptCount val="1"/>
                <c:pt idx="0">
                  <c:v>Did not Enroll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remedial!$B$97:$B$98</c:f>
              <c:numCache>
                <c:formatCode>0%</c:formatCode>
                <c:ptCount val="2"/>
                <c:pt idx="0">
                  <c:v>0.4</c:v>
                </c:pt>
                <c:pt idx="1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remedial!$C$96</c:f>
              <c:strCache>
                <c:ptCount val="1"/>
                <c:pt idx="0">
                  <c:v>Enrolled, but not passed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remedial!$C$97:$C$98</c:f>
              <c:numCache>
                <c:formatCode>0%</c:formatCode>
                <c:ptCount val="2"/>
                <c:pt idx="0">
                  <c:v>0.29000000000000031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remedial!$D$96</c:f>
              <c:strCache>
                <c:ptCount val="1"/>
                <c:pt idx="0">
                  <c:v>Completed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remedial!$D$97:$D$98</c:f>
              <c:numCache>
                <c:formatCode>0%</c:formatCode>
                <c:ptCount val="2"/>
                <c:pt idx="0">
                  <c:v>0.31000000000000133</c:v>
                </c:pt>
                <c:pt idx="1">
                  <c:v>0.44</c:v>
                </c:pt>
              </c:numCache>
            </c:numRef>
          </c:val>
        </c:ser>
        <c:dLbls>
          <c:showVal val="1"/>
        </c:dLbls>
        <c:gapWidth val="95"/>
        <c:axId val="119800576"/>
        <c:axId val="119802112"/>
      </c:barChart>
      <c:catAx>
        <c:axId val="119800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119802112"/>
        <c:crosses val="autoZero"/>
        <c:auto val="1"/>
        <c:lblAlgn val="ctr"/>
        <c:lblOffset val="100"/>
      </c:catAx>
      <c:valAx>
        <c:axId val="119802112"/>
        <c:scaling>
          <c:orientation val="minMax"/>
        </c:scaling>
        <c:delete val="1"/>
        <c:axPos val="l"/>
        <c:numFmt formatCode="0%" sourceLinked="1"/>
        <c:tickLblPos val="none"/>
        <c:crossAx val="119800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4672970566179225E-2"/>
          <c:y val="9.6476109183669959E-2"/>
          <c:w val="0.89446346550431033"/>
          <c:h val="8.6492975142813219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8528671204235241"/>
          <c:y val="5.6454194855369323E-2"/>
          <c:w val="0.48759755030621171"/>
          <c:h val="0.9135815650162327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A4000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Rockwell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AR!$A$14:$A$35</c:f>
              <c:strCache>
                <c:ptCount val="22"/>
                <c:pt idx="0">
                  <c:v>Southeast Arkansas College</c:v>
                </c:pt>
                <c:pt idx="1">
                  <c:v>Ozarka College</c:v>
                </c:pt>
                <c:pt idx="2">
                  <c:v>Southern Arkansas University Tech </c:v>
                </c:pt>
                <c:pt idx="3">
                  <c:v>University of Arkansas Community College-Hope </c:v>
                </c:pt>
                <c:pt idx="4">
                  <c:v>Arkansas State University-Beebe </c:v>
                </c:pt>
                <c:pt idx="5">
                  <c:v>Arkansas State University-Newport </c:v>
                </c:pt>
                <c:pt idx="6">
                  <c:v>National Park Community College </c:v>
                </c:pt>
                <c:pt idx="7">
                  <c:v>South Arkansas Community College</c:v>
                </c:pt>
                <c:pt idx="8">
                  <c:v>Cossatot Community College of the University of Arkansas</c:v>
                </c:pt>
                <c:pt idx="9">
                  <c:v>North Arkansas College</c:v>
                </c:pt>
                <c:pt idx="10">
                  <c:v>Black River Technical College </c:v>
                </c:pt>
                <c:pt idx="11">
                  <c:v>Arkansas State University-Mountain Home </c:v>
                </c:pt>
                <c:pt idx="12">
                  <c:v>Ouachita Technical College</c:v>
                </c:pt>
                <c:pt idx="13">
                  <c:v>NorthWest Arkansas Community College</c:v>
                </c:pt>
                <c:pt idx="14">
                  <c:v>Arkansas Northeastern College </c:v>
                </c:pt>
                <c:pt idx="15">
                  <c:v>University of Arkansas Community College-Batesville </c:v>
                </c:pt>
                <c:pt idx="16">
                  <c:v>Rich Mountain Community College </c:v>
                </c:pt>
                <c:pt idx="17">
                  <c:v>East Arkansas Community College </c:v>
                </c:pt>
                <c:pt idx="18">
                  <c:v>Pulaski Technical College </c:v>
                </c:pt>
                <c:pt idx="19">
                  <c:v>University of Arkansas Community College-Morrilton</c:v>
                </c:pt>
                <c:pt idx="20">
                  <c:v>Mid-South Community College </c:v>
                </c:pt>
                <c:pt idx="21">
                  <c:v>Phillips Community College of the University of Arkansas</c:v>
                </c:pt>
              </c:strCache>
            </c:strRef>
          </c:cat>
          <c:val>
            <c:numRef>
              <c:f>AR!$V$14:$V$35</c:f>
              <c:numCache>
                <c:formatCode>0%</c:formatCode>
                <c:ptCount val="22"/>
                <c:pt idx="0">
                  <c:v>0.47878787878788076</c:v>
                </c:pt>
                <c:pt idx="1">
                  <c:v>0.43715846994535768</c:v>
                </c:pt>
                <c:pt idx="2">
                  <c:v>0.38194444444444603</c:v>
                </c:pt>
                <c:pt idx="3">
                  <c:v>0.33155080213903937</c:v>
                </c:pt>
                <c:pt idx="4">
                  <c:v>0.32052980132450654</c:v>
                </c:pt>
                <c:pt idx="5">
                  <c:v>0.28971962616822428</c:v>
                </c:pt>
                <c:pt idx="6">
                  <c:v>0.26923076923076938</c:v>
                </c:pt>
                <c:pt idx="7">
                  <c:v>0.26315789473684231</c:v>
                </c:pt>
                <c:pt idx="8">
                  <c:v>0.26</c:v>
                </c:pt>
                <c:pt idx="9">
                  <c:v>0.25789473684210534</c:v>
                </c:pt>
                <c:pt idx="10">
                  <c:v>0.23472668810289476</c:v>
                </c:pt>
                <c:pt idx="11">
                  <c:v>0.23364485981308414</c:v>
                </c:pt>
                <c:pt idx="12">
                  <c:v>0.21022727272727348</c:v>
                </c:pt>
                <c:pt idx="13">
                  <c:v>0.20537428023032644</c:v>
                </c:pt>
                <c:pt idx="14">
                  <c:v>0.20420420420420421</c:v>
                </c:pt>
                <c:pt idx="15">
                  <c:v>0.19718309859154928</c:v>
                </c:pt>
                <c:pt idx="16">
                  <c:v>0.18181818181818274</c:v>
                </c:pt>
                <c:pt idx="17">
                  <c:v>0.18103448275862169</c:v>
                </c:pt>
                <c:pt idx="18">
                  <c:v>0.12916246215943494</c:v>
                </c:pt>
                <c:pt idx="19">
                  <c:v>0.10849056603773589</c:v>
                </c:pt>
                <c:pt idx="20">
                  <c:v>9.5238095238095247E-2</c:v>
                </c:pt>
                <c:pt idx="21">
                  <c:v>7.0351758793969849E-2</c:v>
                </c:pt>
              </c:numCache>
            </c:numRef>
          </c:val>
        </c:ser>
        <c:axId val="88134016"/>
        <c:axId val="88136320"/>
      </c:barChart>
      <c:catAx>
        <c:axId val="88134016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 baseline="0">
                <a:latin typeface="Rockwell" pitchFamily="18" charset="0"/>
              </a:defRPr>
            </a:pPr>
            <a:endParaRPr lang="en-US"/>
          </a:p>
        </c:txPr>
        <c:crossAx val="88136320"/>
        <c:crosses val="autoZero"/>
        <c:auto val="1"/>
        <c:lblAlgn val="ctr"/>
        <c:lblOffset val="100"/>
      </c:catAx>
      <c:valAx>
        <c:axId val="88136320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813401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chemeClr val="bg1">
        <a:lumMod val="95000"/>
      </a:schemeClr>
    </a:solidFill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 sz="1200">
                <a:latin typeface="Rockwell" pitchFamily="18" charset="0"/>
              </a:defRPr>
            </a:pPr>
            <a:r>
              <a:rPr lang="en-US" sz="800" b="1" i="0" u="none" strike="noStrike" baseline="0" dirty="0" smtClean="0">
                <a:latin typeface="+mn-lt"/>
              </a:rPr>
              <a:t>(</a:t>
            </a:r>
            <a:r>
              <a:rPr lang="en-US" sz="800" b="1" i="0" u="none" strike="noStrike" baseline="0" dirty="0">
                <a:latin typeface="+mn-lt"/>
              </a:rPr>
              <a:t>150% time)</a:t>
            </a:r>
            <a:endParaRPr lang="en-US" sz="800" dirty="0">
              <a:latin typeface="+mn-lt"/>
            </a:endParaRPr>
          </a:p>
        </c:rich>
      </c:tx>
      <c:layout>
        <c:manualLayout>
          <c:xMode val="edge"/>
          <c:yMode val="edge"/>
          <c:x val="1.8340004453758007E-2"/>
          <c:y val="1.1799273086140772E-2"/>
        </c:manualLayout>
      </c:layout>
    </c:title>
    <c:plotArea>
      <c:layout>
        <c:manualLayout>
          <c:layoutTarget val="inner"/>
          <c:xMode val="edge"/>
          <c:yMode val="edge"/>
          <c:x val="0.41301706036745628"/>
          <c:y val="6.6611479163860343E-2"/>
          <c:w val="0.5598671624380287"/>
          <c:h val="0.9134888543286676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A4000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Rockwell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AR!$A$36:$A$45</c:f>
              <c:strCache>
                <c:ptCount val="10"/>
                <c:pt idx="0">
                  <c:v>University of Arkansas Main Campus</c:v>
                </c:pt>
                <c:pt idx="1">
                  <c:v>University of Central Arkansas</c:v>
                </c:pt>
                <c:pt idx="2">
                  <c:v>Arkansas State University-Main Campus </c:v>
                </c:pt>
                <c:pt idx="3">
                  <c:v>Arkansas Tech University</c:v>
                </c:pt>
                <c:pt idx="4">
                  <c:v>Henderson State University</c:v>
                </c:pt>
                <c:pt idx="5">
                  <c:v>Southern Arkansas University Main Campus</c:v>
                </c:pt>
                <c:pt idx="6">
                  <c:v>University of Arkansas at Monticello</c:v>
                </c:pt>
                <c:pt idx="7">
                  <c:v>University of Arkansas at Pine Bluff</c:v>
                </c:pt>
                <c:pt idx="8">
                  <c:v>University of Arkansas at Little Rock </c:v>
                </c:pt>
                <c:pt idx="9">
                  <c:v>University of Arkansas-Fort Smith </c:v>
                </c:pt>
              </c:strCache>
            </c:strRef>
          </c:cat>
          <c:val>
            <c:numRef>
              <c:f>AR!$V$36:$V$45</c:f>
              <c:numCache>
                <c:formatCode>0%</c:formatCode>
                <c:ptCount val="10"/>
                <c:pt idx="0">
                  <c:v>0.57557323350491363</c:v>
                </c:pt>
                <c:pt idx="1">
                  <c:v>0.41053227633069206</c:v>
                </c:pt>
                <c:pt idx="2">
                  <c:v>0.38791423001949515</c:v>
                </c:pt>
                <c:pt idx="3">
                  <c:v>0.38408896492729161</c:v>
                </c:pt>
                <c:pt idx="4">
                  <c:v>0.33063209076175082</c:v>
                </c:pt>
                <c:pt idx="5">
                  <c:v>0.3143872113676765</c:v>
                </c:pt>
                <c:pt idx="6">
                  <c:v>0.31007751937984834</c:v>
                </c:pt>
                <c:pt idx="7">
                  <c:v>0.27949438202247312</c:v>
                </c:pt>
                <c:pt idx="8">
                  <c:v>0.20568335588633377</c:v>
                </c:pt>
                <c:pt idx="9">
                  <c:v>0.19168173598553337</c:v>
                </c:pt>
              </c:numCache>
            </c:numRef>
          </c:val>
        </c:ser>
        <c:axId val="89291776"/>
        <c:axId val="89303296"/>
      </c:barChart>
      <c:catAx>
        <c:axId val="89291776"/>
        <c:scaling>
          <c:orientation val="maxMin"/>
        </c:scaling>
        <c:axPos val="l"/>
        <c:tickLblPos val="nextTo"/>
        <c:txPr>
          <a:bodyPr/>
          <a:lstStyle/>
          <a:p>
            <a:pPr>
              <a:defRPr>
                <a:latin typeface="Rockwell" pitchFamily="18" charset="0"/>
              </a:defRPr>
            </a:pPr>
            <a:endParaRPr lang="en-US"/>
          </a:p>
        </c:txPr>
        <c:crossAx val="89303296"/>
        <c:crosses val="autoZero"/>
        <c:auto val="1"/>
        <c:lblAlgn val="ctr"/>
        <c:lblOffset val="100"/>
      </c:catAx>
      <c:valAx>
        <c:axId val="8930329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929177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chemeClr val="bg1">
        <a:lumMod val="95000"/>
      </a:schemeClr>
    </a:solidFill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697BC-DACC-4E4D-9051-1FF2242156E0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2D4221-313C-4134-9ED0-920C9B35C1D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+mn-lt"/>
            </a:rPr>
            <a:t>Outcome Metrics </a:t>
          </a:r>
          <a:endParaRPr lang="en-US" sz="2000" b="1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i="1" dirty="0" smtClean="0">
              <a:solidFill>
                <a:schemeClr val="tx1"/>
              </a:solidFill>
              <a:latin typeface="+mn-lt"/>
            </a:rPr>
            <a:t>Indicators of successful outcomes</a:t>
          </a:r>
        </a:p>
      </dgm:t>
    </dgm:pt>
    <dgm:pt modelId="{3D647579-4D26-4DF4-B467-8B23CBCECA85}" type="parTrans" cxnId="{433AA66C-126E-42DF-AC03-3C796BC0E03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9F656E5-E06C-4248-85AE-8C50AA1644BA}" type="sibTrans" cxnId="{433AA66C-126E-42DF-AC03-3C796BC0E03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E442A1A-325F-4864-ADC7-394A363CFD7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pPr algn="ctr"/>
          <a:r>
            <a:rPr lang="en-US" sz="1600" b="1" dirty="0" smtClean="0">
              <a:latin typeface="+mn-lt"/>
            </a:rPr>
            <a:t>DEGREES AWARDED ANNUALLY</a:t>
          </a:r>
          <a:br>
            <a:rPr lang="en-US" sz="1600" b="1" dirty="0" smtClean="0">
              <a:latin typeface="+mn-lt"/>
            </a:rPr>
          </a:br>
          <a:r>
            <a:rPr lang="en-US" sz="1600" b="1" dirty="0" smtClean="0">
              <a:latin typeface="+mn-lt"/>
            </a:rPr>
            <a:t> (# and change over time)</a:t>
          </a:r>
          <a:endParaRPr lang="en-US" sz="1600" b="1" dirty="0">
            <a:latin typeface="+mn-lt"/>
          </a:endParaRPr>
        </a:p>
      </dgm:t>
    </dgm:pt>
    <dgm:pt modelId="{97D2596D-F021-4E87-8648-6DC8792ECF8D}" type="parTrans" cxnId="{18418341-695D-4CFA-971D-E49841CDD05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B7CA070E-1D93-4A4A-A745-021BAC051AD4}" type="sibTrans" cxnId="{18418341-695D-4CFA-971D-E49841CDD05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DD0B067-9169-4E7F-A911-BA2E0CE3D94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GRADUATION RATES</a:t>
          </a:r>
          <a:endParaRPr lang="en-US" sz="1600" b="1" dirty="0">
            <a:latin typeface="+mn-lt"/>
          </a:endParaRPr>
        </a:p>
      </dgm:t>
    </dgm:pt>
    <dgm:pt modelId="{03F55999-CC2C-4713-A7DC-EADCDC1371FB}" type="parTrans" cxnId="{34DD1518-DE65-4552-80B9-7D731F5EF545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613ED5F9-1F7A-4717-BF3B-4F9AC6EA4009}" type="sibTrans" cxnId="{34DD1518-DE65-4552-80B9-7D731F5EF54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30B563D-B3D0-4AC3-B7D3-5958900AFD6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baseline="0" dirty="0" smtClean="0">
              <a:solidFill>
                <a:schemeClr val="tx1"/>
              </a:solidFill>
              <a:latin typeface="+mn-lt"/>
            </a:rPr>
            <a:t>Progress Metrics     </a:t>
          </a:r>
          <a:br>
            <a:rPr lang="en-US" sz="2400" b="1" baseline="0" dirty="0" smtClean="0">
              <a:solidFill>
                <a:schemeClr val="tx1"/>
              </a:solidFill>
              <a:latin typeface="+mn-lt"/>
            </a:rPr>
          </a:br>
          <a:r>
            <a:rPr lang="en-US" sz="1400" b="1" i="1" baseline="0" dirty="0" smtClean="0">
              <a:solidFill>
                <a:schemeClr val="tx1"/>
              </a:solidFill>
              <a:latin typeface="+mn-lt"/>
            </a:rPr>
            <a:t>Measures of interim achievements strongly linked to student success</a:t>
          </a:r>
          <a:endParaRPr lang="en-US" sz="1400" b="1" i="1" baseline="0" dirty="0">
            <a:solidFill>
              <a:schemeClr val="tx1"/>
            </a:solidFill>
            <a:latin typeface="+mn-lt"/>
          </a:endParaRPr>
        </a:p>
      </dgm:t>
    </dgm:pt>
    <dgm:pt modelId="{B06D323C-ACA5-434D-A08E-0366577EE840}" type="parTrans" cxnId="{E85B054C-890F-4FAF-9A40-D8E1339D799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87AB135-C1FA-4310-9059-3282C619A28A}" type="sibTrans" cxnId="{E85B054C-890F-4FAF-9A40-D8E1339D799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50101C6-06B0-4ACD-B548-5E6A23A9385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REMEDIATION:  </a:t>
          </a:r>
          <a:br>
            <a:rPr lang="en-US" sz="1600" b="1" dirty="0" smtClean="0">
              <a:solidFill>
                <a:schemeClr val="bg1"/>
              </a:solidFill>
              <a:latin typeface="+mn-lt"/>
            </a:rPr>
          </a:br>
          <a:r>
            <a:rPr lang="en-US" sz="1600" b="1" dirty="0" smtClean="0">
              <a:solidFill>
                <a:schemeClr val="bg1"/>
              </a:solidFill>
              <a:latin typeface="+mn-lt"/>
            </a:rPr>
            <a:t>ENTRY and SUCCESS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00F4892-2718-48AC-BFB9-C1BC78B736E6}" type="sibTrans" cxnId="{38FC68C9-0714-4832-A163-9131C4355C3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1AE04E9-EC0B-4A1C-A833-B3C026B77900}" type="parTrans" cxnId="{38FC68C9-0714-4832-A163-9131C4355C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DA3C571A-2698-4D80-AF29-3DE03B74D2C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SUCCESS in FIRST-YEAR COLLEGE COURSES </a:t>
          </a:r>
          <a:br>
            <a:rPr lang="en-US" sz="1600" b="1" dirty="0" smtClean="0">
              <a:solidFill>
                <a:schemeClr val="bg1"/>
              </a:solidFill>
              <a:latin typeface="+mn-lt"/>
            </a:rPr>
          </a:br>
          <a:r>
            <a:rPr lang="en-US" sz="1400" b="1" dirty="0" smtClean="0">
              <a:solidFill>
                <a:schemeClr val="bg1"/>
              </a:solidFill>
              <a:latin typeface="+mn-lt"/>
            </a:rPr>
            <a:t>(1</a:t>
          </a:r>
          <a:r>
            <a:rPr lang="en-US" sz="1400" b="1" baseline="30000" dirty="0" smtClean="0">
              <a:solidFill>
                <a:schemeClr val="bg1"/>
              </a:solidFill>
              <a:latin typeface="+mn-lt"/>
            </a:rPr>
            <a:t>st</a:t>
          </a:r>
          <a:r>
            <a:rPr lang="en-US" sz="1400" b="1" dirty="0" smtClean="0">
              <a:solidFill>
                <a:schemeClr val="bg1"/>
              </a:solidFill>
              <a:latin typeface="+mn-lt"/>
            </a:rPr>
            <a:t> yr. math and English)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CD44E180-2E9C-44F2-9579-5FBAD02B3D35}" type="parTrans" cxnId="{DF105113-0BAE-4ECA-988C-6E575B89FA17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890C7155-3818-4725-96FC-B310B7866D88}" type="sibTrans" cxnId="{DF105113-0BAE-4ECA-988C-6E575B89FA1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68ED4B8-DA5C-4AD1-ACA9-4B52A4481D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CREDIT ACCUMULATION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24EF00F-5B92-4266-B1DF-969093BC8D76}" type="parTrans" cxnId="{499C4887-29E8-4270-93B7-68F0C9A5368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65DE99A4-2694-407D-974C-B5DB87AE0463}" type="sibTrans" cxnId="{499C4887-29E8-4270-93B7-68F0C9A5368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9C91A9B-84A9-42BC-B3A3-20F96082B9A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RETENTION RATES </a:t>
          </a:r>
          <a:endParaRPr lang="en-US" sz="1600" b="1" dirty="0">
            <a:latin typeface="+mn-lt"/>
          </a:endParaRPr>
        </a:p>
      </dgm:t>
    </dgm:pt>
    <dgm:pt modelId="{B2F3CDF6-8BEA-4870-9AB8-7A1768C25492}" type="parTrans" cxnId="{70F8A497-CE5D-41B9-B456-2F3FF4DDB2B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2467537D-C95A-4B9A-86F4-BB1D09F7999E}" type="sibTrans" cxnId="{70F8A497-CE5D-41B9-B456-2F3FF4DDB2B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B035FE1-9EFA-4DB1-A215-ABF78A907B0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TRANSFER RATES</a:t>
          </a:r>
          <a:endParaRPr lang="en-US" sz="1400" b="1" dirty="0">
            <a:latin typeface="+mn-lt"/>
          </a:endParaRPr>
        </a:p>
      </dgm:t>
    </dgm:pt>
    <dgm:pt modelId="{115B0DAD-BA24-4D5E-A2D2-EE1C667EB8F3}" type="parTrans" cxnId="{793D3912-2284-410A-BF73-457BF123F11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04021012-C460-435D-BEB9-1639D5686CE8}" type="sibTrans" cxnId="{793D3912-2284-410A-BF73-457BF123F11E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CFE54DE-2E8A-4293-9A78-B0119492D27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COURSE COMPLETION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764495AC-51B8-40BB-AAE1-B4B9409B0E29}" type="parTrans" cxnId="{E20D269F-9265-4ECA-9967-EF59E5EAC33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31EC424-EE4A-4BEC-BCD9-2F0340E05DFF}" type="sibTrans" cxnId="{E20D269F-9265-4ECA-9967-EF59E5EAC33B}">
      <dgm:prSet/>
      <dgm:spPr/>
      <dgm:t>
        <a:bodyPr/>
        <a:lstStyle/>
        <a:p>
          <a:endParaRPr lang="en-US"/>
        </a:p>
      </dgm:t>
    </dgm:pt>
    <dgm:pt modelId="{D0819BBF-5B39-4552-85F0-B9A0D895171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TIME and CREDITS to DEGREE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BECE294-B775-48B4-AF05-16D98697CE75}" type="parTrans" cxnId="{3E72C47F-63AE-4712-80CB-443455D1408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3B95A0E-23CA-4FA5-8FD4-9BB6B524C530}" type="sibTrans" cxnId="{3E72C47F-63AE-4712-80CB-443455D14089}">
      <dgm:prSet/>
      <dgm:spPr/>
      <dgm:t>
        <a:bodyPr/>
        <a:lstStyle/>
        <a:p>
          <a:endParaRPr lang="en-US"/>
        </a:p>
      </dgm:t>
    </dgm:pt>
    <dgm:pt modelId="{F49ED4B2-A981-4256-8317-6FAF6FFF618A}" type="pres">
      <dgm:prSet presAssocID="{FD9697BC-DACC-4E4D-9051-1FF2242156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6EA929-7F05-432C-B6CD-9B7B38E5C4B7}" type="pres">
      <dgm:prSet presAssocID="{312D4221-313C-4134-9ED0-920C9B35C1DC}" presName="root" presStyleCnt="0"/>
      <dgm:spPr/>
      <dgm:t>
        <a:bodyPr/>
        <a:lstStyle/>
        <a:p>
          <a:endParaRPr lang="en-US"/>
        </a:p>
      </dgm:t>
    </dgm:pt>
    <dgm:pt modelId="{D73B80F4-5E42-4543-B719-313A4A5F1FF0}" type="pres">
      <dgm:prSet presAssocID="{312D4221-313C-4134-9ED0-920C9B35C1DC}" presName="rootComposite" presStyleCnt="0"/>
      <dgm:spPr/>
      <dgm:t>
        <a:bodyPr/>
        <a:lstStyle/>
        <a:p>
          <a:endParaRPr lang="en-US"/>
        </a:p>
      </dgm:t>
    </dgm:pt>
    <dgm:pt modelId="{B9D982F0-B461-4E16-B60A-9DDB712807CA}" type="pres">
      <dgm:prSet presAssocID="{312D4221-313C-4134-9ED0-920C9B35C1DC}" presName="rootText" presStyleLbl="node1" presStyleIdx="0" presStyleCnt="2" custScaleX="320645" custScaleY="125804" custLinFactX="131202" custLinFactNeighborX="200000" custLinFactNeighborY="14267"/>
      <dgm:spPr/>
      <dgm:t>
        <a:bodyPr/>
        <a:lstStyle/>
        <a:p>
          <a:endParaRPr lang="en-US"/>
        </a:p>
      </dgm:t>
    </dgm:pt>
    <dgm:pt modelId="{BF2404B8-9FDC-49DF-8D8D-478509171D96}" type="pres">
      <dgm:prSet presAssocID="{312D4221-313C-4134-9ED0-920C9B35C1DC}" presName="rootConnector" presStyleLbl="node1" presStyleIdx="0" presStyleCnt="2"/>
      <dgm:spPr/>
      <dgm:t>
        <a:bodyPr/>
        <a:lstStyle/>
        <a:p>
          <a:endParaRPr lang="en-US"/>
        </a:p>
      </dgm:t>
    </dgm:pt>
    <dgm:pt modelId="{13B98E13-E583-4E2B-892E-98DBC3B4D3F2}" type="pres">
      <dgm:prSet presAssocID="{312D4221-313C-4134-9ED0-920C9B35C1DC}" presName="childShape" presStyleCnt="0"/>
      <dgm:spPr/>
      <dgm:t>
        <a:bodyPr/>
        <a:lstStyle/>
        <a:p>
          <a:endParaRPr lang="en-US"/>
        </a:p>
      </dgm:t>
    </dgm:pt>
    <dgm:pt modelId="{87549116-9C05-41B2-8996-74708C0AFCCD}" type="pres">
      <dgm:prSet presAssocID="{97D2596D-F021-4E87-8648-6DC8792ECF8D}" presName="Name13" presStyleLbl="parChTrans1D2" presStyleIdx="0" presStyleCnt="9"/>
      <dgm:spPr/>
      <dgm:t>
        <a:bodyPr/>
        <a:lstStyle/>
        <a:p>
          <a:endParaRPr lang="en-US"/>
        </a:p>
      </dgm:t>
    </dgm:pt>
    <dgm:pt modelId="{F80C87CC-BD80-429F-A8CC-4ADC7F946D7C}" type="pres">
      <dgm:prSet presAssocID="{CE442A1A-325F-4864-ADC7-394A363CFD76}" presName="childText" presStyleLbl="bgAcc1" presStyleIdx="0" presStyleCnt="9" custScaleX="305431" custLinFactX="200000" custLinFactNeighborX="213843" custLinFactNeighborY="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595A-E298-403F-8AC6-B721E0ADF167}" type="pres">
      <dgm:prSet presAssocID="{03F55999-CC2C-4713-A7DC-EADCDC1371F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D969D9A2-CE6D-400C-B757-E1002A0F3BFC}" type="pres">
      <dgm:prSet presAssocID="{FDD0B067-9169-4E7F-A911-BA2E0CE3D94F}" presName="childText" presStyleLbl="bgAcc1" presStyleIdx="1" presStyleCnt="9" custScaleX="305431" custLinFactX="200000" custLinFactNeighborX="213843" custLinFactNeighborY="26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794A6-1FA4-4D7F-839A-677B420CBDBF}" type="pres">
      <dgm:prSet presAssocID="{115B0DAD-BA24-4D5E-A2D2-EE1C667EB8F3}" presName="Name13" presStyleLbl="parChTrans1D2" presStyleIdx="2" presStyleCnt="9"/>
      <dgm:spPr/>
      <dgm:t>
        <a:bodyPr/>
        <a:lstStyle/>
        <a:p>
          <a:endParaRPr lang="en-US"/>
        </a:p>
      </dgm:t>
    </dgm:pt>
    <dgm:pt modelId="{4502B6F9-948F-4C21-8787-EC2A044EDB24}" type="pres">
      <dgm:prSet presAssocID="{FB035FE1-9EFA-4DB1-A215-ABF78A907B08}" presName="childText" presStyleLbl="bgAcc1" presStyleIdx="2" presStyleCnt="9" custScaleX="303180" custLinFactX="200000" custLinFactNeighborX="213843" custLinFactNeighborY="2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6F59-0626-4B25-8004-EA2E25EF8A32}" type="pres">
      <dgm:prSet presAssocID="{6BECE294-B775-48B4-AF05-16D98697CE75}" presName="Name13" presStyleLbl="parChTrans1D2" presStyleIdx="3" presStyleCnt="9"/>
      <dgm:spPr/>
      <dgm:t>
        <a:bodyPr/>
        <a:lstStyle/>
        <a:p>
          <a:endParaRPr lang="en-US"/>
        </a:p>
      </dgm:t>
    </dgm:pt>
    <dgm:pt modelId="{62BACC97-DE42-4F39-9421-AEA60C767451}" type="pres">
      <dgm:prSet presAssocID="{D0819BBF-5B39-4552-85F0-B9A0D895171E}" presName="childText" presStyleLbl="bgAcc1" presStyleIdx="3" presStyleCnt="9" custScaleX="303639" custLinFactX="200000" custLinFactNeighborX="213843" custLinFactNeighborY="2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87E5-551E-4B5E-83D6-22101227B9A5}" type="pres">
      <dgm:prSet presAssocID="{430B563D-B3D0-4AC3-B7D3-5958900AFD66}" presName="root" presStyleCnt="0"/>
      <dgm:spPr/>
      <dgm:t>
        <a:bodyPr/>
        <a:lstStyle/>
        <a:p>
          <a:endParaRPr lang="en-US"/>
        </a:p>
      </dgm:t>
    </dgm:pt>
    <dgm:pt modelId="{685A0DEB-8720-4D4A-A2C0-4E7657B09D50}" type="pres">
      <dgm:prSet presAssocID="{430B563D-B3D0-4AC3-B7D3-5958900AFD66}" presName="rootComposite" presStyleCnt="0"/>
      <dgm:spPr/>
      <dgm:t>
        <a:bodyPr/>
        <a:lstStyle/>
        <a:p>
          <a:endParaRPr lang="en-US"/>
        </a:p>
      </dgm:t>
    </dgm:pt>
    <dgm:pt modelId="{B752A0BF-743A-43B2-B317-482BAF5268FE}" type="pres">
      <dgm:prSet presAssocID="{430B563D-B3D0-4AC3-B7D3-5958900AFD66}" presName="rootText" presStyleLbl="node1" presStyleIdx="1" presStyleCnt="2" custScaleX="310941" custScaleY="130829" custLinFactX="-140266" custLinFactNeighborX="-200000" custLinFactNeighborY="11636"/>
      <dgm:spPr/>
      <dgm:t>
        <a:bodyPr/>
        <a:lstStyle/>
        <a:p>
          <a:endParaRPr lang="en-US"/>
        </a:p>
      </dgm:t>
    </dgm:pt>
    <dgm:pt modelId="{7B066F03-F234-46B4-9E13-ADF7AC9A9B33}" type="pres">
      <dgm:prSet presAssocID="{430B563D-B3D0-4AC3-B7D3-5958900AFD66}" presName="rootConnector" presStyleLbl="node1" presStyleIdx="1" presStyleCnt="2"/>
      <dgm:spPr/>
      <dgm:t>
        <a:bodyPr/>
        <a:lstStyle/>
        <a:p>
          <a:endParaRPr lang="en-US"/>
        </a:p>
      </dgm:t>
    </dgm:pt>
    <dgm:pt modelId="{51322C42-5326-4792-80A5-09045BCE1EB0}" type="pres">
      <dgm:prSet presAssocID="{430B563D-B3D0-4AC3-B7D3-5958900AFD66}" presName="childShape" presStyleCnt="0"/>
      <dgm:spPr/>
      <dgm:t>
        <a:bodyPr/>
        <a:lstStyle/>
        <a:p>
          <a:endParaRPr lang="en-US"/>
        </a:p>
      </dgm:t>
    </dgm:pt>
    <dgm:pt modelId="{D14E4816-F9B6-48B8-A7E1-9FDE0A3A169E}" type="pres">
      <dgm:prSet presAssocID="{31AE04E9-EC0B-4A1C-A833-B3C026B77900}" presName="Name13" presStyleLbl="parChTrans1D2" presStyleIdx="4" presStyleCnt="9"/>
      <dgm:spPr/>
      <dgm:t>
        <a:bodyPr/>
        <a:lstStyle/>
        <a:p>
          <a:endParaRPr lang="en-US"/>
        </a:p>
      </dgm:t>
    </dgm:pt>
    <dgm:pt modelId="{2177FC6A-7FBA-421F-9603-0E90B84145B1}" type="pres">
      <dgm:prSet presAssocID="{A50101C6-06B0-4ACD-B548-5E6A23A93851}" presName="childText" presStyleLbl="bgAcc1" presStyleIdx="4" presStyleCnt="9" custScaleX="288834" custLinFactX="-200000" custLinFactNeighborX="-230339" custLinFactNeighborY="7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21627-5E2D-44B1-9F12-B2D2B2ABC9C7}" type="pres">
      <dgm:prSet presAssocID="{CD44E180-2E9C-44F2-9579-5FBAD02B3D35}" presName="Name13" presStyleLbl="parChTrans1D2" presStyleIdx="5" presStyleCnt="9"/>
      <dgm:spPr/>
      <dgm:t>
        <a:bodyPr/>
        <a:lstStyle/>
        <a:p>
          <a:endParaRPr lang="en-US"/>
        </a:p>
      </dgm:t>
    </dgm:pt>
    <dgm:pt modelId="{B3F51F6E-E881-47D0-9164-D5A5EF49E3B1}" type="pres">
      <dgm:prSet presAssocID="{DA3C571A-2698-4D80-AF29-3DE03B74D2C4}" presName="childText" presStyleLbl="bgAcc1" presStyleIdx="5" presStyleCnt="9" custScaleX="290688" custScaleY="147091" custLinFactX="-200000" custLinFactNeighborX="-230339" custLinFactNeighborY="-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36C61-8D80-4B39-8DA9-0A455D01B1A4}" type="pres">
      <dgm:prSet presAssocID="{624EF00F-5B92-4266-B1DF-969093BC8D7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19E00619-64B9-489E-9D14-3297CA1055DC}" type="pres">
      <dgm:prSet presAssocID="{A68ED4B8-DA5C-4AD1-ACA9-4B52A4481DE6}" presName="childText" presStyleLbl="bgAcc1" presStyleIdx="6" presStyleCnt="9" custScaleX="293623" custLinFactX="-200000" custLinFactNeighborX="-230339" custLinFactNeighborY="-1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75B38-D6F0-400A-8DA0-20760CD9B251}" type="pres">
      <dgm:prSet presAssocID="{B2F3CDF6-8BEA-4870-9AB8-7A1768C25492}" presName="Name13" presStyleLbl="parChTrans1D2" presStyleIdx="7" presStyleCnt="9"/>
      <dgm:spPr/>
      <dgm:t>
        <a:bodyPr/>
        <a:lstStyle/>
        <a:p>
          <a:endParaRPr lang="en-US"/>
        </a:p>
      </dgm:t>
    </dgm:pt>
    <dgm:pt modelId="{DE58BB9D-1AA2-4EEE-BE72-BF6C26A92ABF}" type="pres">
      <dgm:prSet presAssocID="{79C91A9B-84A9-42BC-B3A3-20F96082B9AA}" presName="childText" presStyleLbl="bgAcc1" presStyleIdx="7" presStyleCnt="9" custScaleX="295418" custLinFactX="-200000" custLinFactNeighborX="-230339" custLinFactNeighborY="-9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9761-7B27-4ACB-A533-7CDD6D6FEAE4}" type="pres">
      <dgm:prSet presAssocID="{764495AC-51B8-40BB-AAE1-B4B9409B0E29}" presName="Name13" presStyleLbl="parChTrans1D2" presStyleIdx="8" presStyleCnt="9"/>
      <dgm:spPr/>
      <dgm:t>
        <a:bodyPr/>
        <a:lstStyle/>
        <a:p>
          <a:endParaRPr lang="en-US"/>
        </a:p>
      </dgm:t>
    </dgm:pt>
    <dgm:pt modelId="{858CED42-7230-451E-9DD6-673058C93AF1}" type="pres">
      <dgm:prSet presAssocID="{ECFE54DE-2E8A-4293-9A78-B0119492D27F}" presName="childText" presStyleLbl="bgAcc1" presStyleIdx="8" presStyleCnt="9" custScaleX="293106" custLinFactX="-200000" custLinFactNeighborX="-228808" custLinFactNeighborY="-1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D1518-DE65-4552-80B9-7D731F5EF545}" srcId="{312D4221-313C-4134-9ED0-920C9B35C1DC}" destId="{FDD0B067-9169-4E7F-A911-BA2E0CE3D94F}" srcOrd="1" destOrd="0" parTransId="{03F55999-CC2C-4713-A7DC-EADCDC1371FB}" sibTransId="{613ED5F9-1F7A-4717-BF3B-4F9AC6EA4009}"/>
    <dgm:cxn modelId="{18418341-695D-4CFA-971D-E49841CDD054}" srcId="{312D4221-313C-4134-9ED0-920C9B35C1DC}" destId="{CE442A1A-325F-4864-ADC7-394A363CFD76}" srcOrd="0" destOrd="0" parTransId="{97D2596D-F021-4E87-8648-6DC8792ECF8D}" sibTransId="{B7CA070E-1D93-4A4A-A745-021BAC051AD4}"/>
    <dgm:cxn modelId="{3BC4DECC-CBBD-413C-989A-D2DAF36078E2}" type="presOf" srcId="{624EF00F-5B92-4266-B1DF-969093BC8D76}" destId="{95536C61-8D80-4B39-8DA9-0A455D01B1A4}" srcOrd="0" destOrd="0" presId="urn:microsoft.com/office/officeart/2005/8/layout/hierarchy3"/>
    <dgm:cxn modelId="{38FC68C9-0714-4832-A163-9131C4355C31}" srcId="{430B563D-B3D0-4AC3-B7D3-5958900AFD66}" destId="{A50101C6-06B0-4ACD-B548-5E6A23A93851}" srcOrd="0" destOrd="0" parTransId="{31AE04E9-EC0B-4A1C-A833-B3C026B77900}" sibTransId="{600F4892-2718-48AC-BFB9-C1BC78B736E6}"/>
    <dgm:cxn modelId="{793D3912-2284-410A-BF73-457BF123F11E}" srcId="{312D4221-313C-4134-9ED0-920C9B35C1DC}" destId="{FB035FE1-9EFA-4DB1-A215-ABF78A907B08}" srcOrd="2" destOrd="0" parTransId="{115B0DAD-BA24-4D5E-A2D2-EE1C667EB8F3}" sibTransId="{04021012-C460-435D-BEB9-1639D5686CE8}"/>
    <dgm:cxn modelId="{7833F7F4-2720-4456-A7D1-FD128C9942E0}" type="presOf" srcId="{ECFE54DE-2E8A-4293-9A78-B0119492D27F}" destId="{858CED42-7230-451E-9DD6-673058C93AF1}" srcOrd="0" destOrd="0" presId="urn:microsoft.com/office/officeart/2005/8/layout/hierarchy3"/>
    <dgm:cxn modelId="{DF105113-0BAE-4ECA-988C-6E575B89FA17}" srcId="{430B563D-B3D0-4AC3-B7D3-5958900AFD66}" destId="{DA3C571A-2698-4D80-AF29-3DE03B74D2C4}" srcOrd="1" destOrd="0" parTransId="{CD44E180-2E9C-44F2-9579-5FBAD02B3D35}" sibTransId="{890C7155-3818-4725-96FC-B310B7866D88}"/>
    <dgm:cxn modelId="{F58FB716-E259-4BB9-BCF4-C0CD08B3C555}" type="presOf" srcId="{DA3C571A-2698-4D80-AF29-3DE03B74D2C4}" destId="{B3F51F6E-E881-47D0-9164-D5A5EF49E3B1}" srcOrd="0" destOrd="0" presId="urn:microsoft.com/office/officeart/2005/8/layout/hierarchy3"/>
    <dgm:cxn modelId="{E71A252D-A8BF-476D-9FB9-94E3B1362640}" type="presOf" srcId="{115B0DAD-BA24-4D5E-A2D2-EE1C667EB8F3}" destId="{B08794A6-1FA4-4D7F-839A-677B420CBDBF}" srcOrd="0" destOrd="0" presId="urn:microsoft.com/office/officeart/2005/8/layout/hierarchy3"/>
    <dgm:cxn modelId="{EECAE07E-3060-4616-8A29-56A03BAA25D3}" type="presOf" srcId="{FD9697BC-DACC-4E4D-9051-1FF2242156E0}" destId="{F49ED4B2-A981-4256-8317-6FAF6FFF618A}" srcOrd="0" destOrd="0" presId="urn:microsoft.com/office/officeart/2005/8/layout/hierarchy3"/>
    <dgm:cxn modelId="{B31AD466-9E6F-46CB-8ABF-23C3B5A44D47}" type="presOf" srcId="{A68ED4B8-DA5C-4AD1-ACA9-4B52A4481DE6}" destId="{19E00619-64B9-489E-9D14-3297CA1055DC}" srcOrd="0" destOrd="0" presId="urn:microsoft.com/office/officeart/2005/8/layout/hierarchy3"/>
    <dgm:cxn modelId="{044F83CB-6655-445B-BA06-4A80FE7869F4}" type="presOf" srcId="{D0819BBF-5B39-4552-85F0-B9A0D895171E}" destId="{62BACC97-DE42-4F39-9421-AEA60C767451}" srcOrd="0" destOrd="0" presId="urn:microsoft.com/office/officeart/2005/8/layout/hierarchy3"/>
    <dgm:cxn modelId="{433AA66C-126E-42DF-AC03-3C796BC0E03C}" srcId="{FD9697BC-DACC-4E4D-9051-1FF2242156E0}" destId="{312D4221-313C-4134-9ED0-920C9B35C1DC}" srcOrd="0" destOrd="0" parTransId="{3D647579-4D26-4DF4-B467-8B23CBCECA85}" sibTransId="{E9F656E5-E06C-4248-85AE-8C50AA1644BA}"/>
    <dgm:cxn modelId="{387F5ABD-BB5E-4288-8473-10834BD41D55}" type="presOf" srcId="{31AE04E9-EC0B-4A1C-A833-B3C026B77900}" destId="{D14E4816-F9B6-48B8-A7E1-9FDE0A3A169E}" srcOrd="0" destOrd="0" presId="urn:microsoft.com/office/officeart/2005/8/layout/hierarchy3"/>
    <dgm:cxn modelId="{8D093892-843A-4BDE-A315-82DAA986C99B}" type="presOf" srcId="{A50101C6-06B0-4ACD-B548-5E6A23A93851}" destId="{2177FC6A-7FBA-421F-9603-0E90B84145B1}" srcOrd="0" destOrd="0" presId="urn:microsoft.com/office/officeart/2005/8/layout/hierarchy3"/>
    <dgm:cxn modelId="{5689C653-5668-401A-8C50-16AF7A268BAA}" type="presOf" srcId="{CD44E180-2E9C-44F2-9579-5FBAD02B3D35}" destId="{4CB21627-5E2D-44B1-9F12-B2D2B2ABC9C7}" srcOrd="0" destOrd="0" presId="urn:microsoft.com/office/officeart/2005/8/layout/hierarchy3"/>
    <dgm:cxn modelId="{E4ACCB58-5471-4BF9-90E6-E75BDEF53319}" type="presOf" srcId="{97D2596D-F021-4E87-8648-6DC8792ECF8D}" destId="{87549116-9C05-41B2-8996-74708C0AFCCD}" srcOrd="0" destOrd="0" presId="urn:microsoft.com/office/officeart/2005/8/layout/hierarchy3"/>
    <dgm:cxn modelId="{E20D269F-9265-4ECA-9967-EF59E5EAC33B}" srcId="{430B563D-B3D0-4AC3-B7D3-5958900AFD66}" destId="{ECFE54DE-2E8A-4293-9A78-B0119492D27F}" srcOrd="4" destOrd="0" parTransId="{764495AC-51B8-40BB-AAE1-B4B9409B0E29}" sibTransId="{C31EC424-EE4A-4BEC-BCD9-2F0340E05DFF}"/>
    <dgm:cxn modelId="{40C6F9AC-935E-4EC3-A5EA-46F754A3BAB1}" type="presOf" srcId="{430B563D-B3D0-4AC3-B7D3-5958900AFD66}" destId="{B752A0BF-743A-43B2-B317-482BAF5268FE}" srcOrd="0" destOrd="0" presId="urn:microsoft.com/office/officeart/2005/8/layout/hierarchy3"/>
    <dgm:cxn modelId="{F550A89D-BEA1-4C5F-ABDC-E371FA24467D}" type="presOf" srcId="{B2F3CDF6-8BEA-4870-9AB8-7A1768C25492}" destId="{58475B38-D6F0-400A-8DA0-20760CD9B251}" srcOrd="0" destOrd="0" presId="urn:microsoft.com/office/officeart/2005/8/layout/hierarchy3"/>
    <dgm:cxn modelId="{EC7B16EE-D0FF-4714-B963-A59228170B24}" type="presOf" srcId="{FB035FE1-9EFA-4DB1-A215-ABF78A907B08}" destId="{4502B6F9-948F-4C21-8787-EC2A044EDB24}" srcOrd="0" destOrd="0" presId="urn:microsoft.com/office/officeart/2005/8/layout/hierarchy3"/>
    <dgm:cxn modelId="{69D53646-5285-406C-8CD9-B10788A23236}" type="presOf" srcId="{79C91A9B-84A9-42BC-B3A3-20F96082B9AA}" destId="{DE58BB9D-1AA2-4EEE-BE72-BF6C26A92ABF}" srcOrd="0" destOrd="0" presId="urn:microsoft.com/office/officeart/2005/8/layout/hierarchy3"/>
    <dgm:cxn modelId="{3E72C47F-63AE-4712-80CB-443455D14089}" srcId="{312D4221-313C-4134-9ED0-920C9B35C1DC}" destId="{D0819BBF-5B39-4552-85F0-B9A0D895171E}" srcOrd="3" destOrd="0" parTransId="{6BECE294-B775-48B4-AF05-16D98697CE75}" sibTransId="{B3B95A0E-23CA-4FA5-8FD4-9BB6B524C530}"/>
    <dgm:cxn modelId="{A7F6CE34-965D-4DDC-9B9D-5C7D823539C1}" type="presOf" srcId="{312D4221-313C-4134-9ED0-920C9B35C1DC}" destId="{BF2404B8-9FDC-49DF-8D8D-478509171D96}" srcOrd="1" destOrd="0" presId="urn:microsoft.com/office/officeart/2005/8/layout/hierarchy3"/>
    <dgm:cxn modelId="{DD86284C-35E9-4EFD-8418-65D26C67BAE0}" type="presOf" srcId="{430B563D-B3D0-4AC3-B7D3-5958900AFD66}" destId="{7B066F03-F234-46B4-9E13-ADF7AC9A9B33}" srcOrd="1" destOrd="0" presId="urn:microsoft.com/office/officeart/2005/8/layout/hierarchy3"/>
    <dgm:cxn modelId="{70F8A497-CE5D-41B9-B456-2F3FF4DDB2BF}" srcId="{430B563D-B3D0-4AC3-B7D3-5958900AFD66}" destId="{79C91A9B-84A9-42BC-B3A3-20F96082B9AA}" srcOrd="3" destOrd="0" parTransId="{B2F3CDF6-8BEA-4870-9AB8-7A1768C25492}" sibTransId="{2467537D-C95A-4B9A-86F4-BB1D09F7999E}"/>
    <dgm:cxn modelId="{2EC0E527-AB21-4BFD-A949-6E20CDAABFCA}" type="presOf" srcId="{764495AC-51B8-40BB-AAE1-B4B9409B0E29}" destId="{81B79761-7B27-4ACB-A533-7CDD6D6FEAE4}" srcOrd="0" destOrd="0" presId="urn:microsoft.com/office/officeart/2005/8/layout/hierarchy3"/>
    <dgm:cxn modelId="{24289DD4-4672-47DA-AF5A-7BDCF5AD29C1}" type="presOf" srcId="{6BECE294-B775-48B4-AF05-16D98697CE75}" destId="{7B436F59-0626-4B25-8004-EA2E25EF8A32}" srcOrd="0" destOrd="0" presId="urn:microsoft.com/office/officeart/2005/8/layout/hierarchy3"/>
    <dgm:cxn modelId="{D72C06C4-AFDD-4D88-8837-1C6A78F6CA90}" type="presOf" srcId="{CE442A1A-325F-4864-ADC7-394A363CFD76}" destId="{F80C87CC-BD80-429F-A8CC-4ADC7F946D7C}" srcOrd="0" destOrd="0" presId="urn:microsoft.com/office/officeart/2005/8/layout/hierarchy3"/>
    <dgm:cxn modelId="{E85B054C-890F-4FAF-9A40-D8E1339D7992}" srcId="{FD9697BC-DACC-4E4D-9051-1FF2242156E0}" destId="{430B563D-B3D0-4AC3-B7D3-5958900AFD66}" srcOrd="1" destOrd="0" parTransId="{B06D323C-ACA5-434D-A08E-0366577EE840}" sibTransId="{387AB135-C1FA-4310-9059-3282C619A28A}"/>
    <dgm:cxn modelId="{CDB6AB25-34E8-4108-AFA9-E04CE7E1BEE9}" type="presOf" srcId="{312D4221-313C-4134-9ED0-920C9B35C1DC}" destId="{B9D982F0-B461-4E16-B60A-9DDB712807CA}" srcOrd="0" destOrd="0" presId="urn:microsoft.com/office/officeart/2005/8/layout/hierarchy3"/>
    <dgm:cxn modelId="{499C4887-29E8-4270-93B7-68F0C9A5368C}" srcId="{430B563D-B3D0-4AC3-B7D3-5958900AFD66}" destId="{A68ED4B8-DA5C-4AD1-ACA9-4B52A4481DE6}" srcOrd="2" destOrd="0" parTransId="{624EF00F-5B92-4266-B1DF-969093BC8D76}" sibTransId="{65DE99A4-2694-407D-974C-B5DB87AE0463}"/>
    <dgm:cxn modelId="{CCB8FF9D-06A8-4A11-94F9-3685B052A17C}" type="presOf" srcId="{FDD0B067-9169-4E7F-A911-BA2E0CE3D94F}" destId="{D969D9A2-CE6D-400C-B757-E1002A0F3BFC}" srcOrd="0" destOrd="0" presId="urn:microsoft.com/office/officeart/2005/8/layout/hierarchy3"/>
    <dgm:cxn modelId="{A2C543BB-FB95-4C14-9D45-D4F0B8D22988}" type="presOf" srcId="{03F55999-CC2C-4713-A7DC-EADCDC1371FB}" destId="{5F45595A-E298-403F-8AC6-B721E0ADF167}" srcOrd="0" destOrd="0" presId="urn:microsoft.com/office/officeart/2005/8/layout/hierarchy3"/>
    <dgm:cxn modelId="{134AAF86-C0FE-4504-9D9D-AE8AAE8E9F9F}" type="presParOf" srcId="{F49ED4B2-A981-4256-8317-6FAF6FFF618A}" destId="{8C6EA929-7F05-432C-B6CD-9B7B38E5C4B7}" srcOrd="0" destOrd="0" presId="urn:microsoft.com/office/officeart/2005/8/layout/hierarchy3"/>
    <dgm:cxn modelId="{A61499D1-7B7C-4C62-B5C4-E0C0F8EBE987}" type="presParOf" srcId="{8C6EA929-7F05-432C-B6CD-9B7B38E5C4B7}" destId="{D73B80F4-5E42-4543-B719-313A4A5F1FF0}" srcOrd="0" destOrd="0" presId="urn:microsoft.com/office/officeart/2005/8/layout/hierarchy3"/>
    <dgm:cxn modelId="{0105E56F-5180-4599-A7C5-E4A0E9D7FCCF}" type="presParOf" srcId="{D73B80F4-5E42-4543-B719-313A4A5F1FF0}" destId="{B9D982F0-B461-4E16-B60A-9DDB712807CA}" srcOrd="0" destOrd="0" presId="urn:microsoft.com/office/officeart/2005/8/layout/hierarchy3"/>
    <dgm:cxn modelId="{581812F4-293E-4DE7-ABC2-5DC5AD1CCE72}" type="presParOf" srcId="{D73B80F4-5E42-4543-B719-313A4A5F1FF0}" destId="{BF2404B8-9FDC-49DF-8D8D-478509171D96}" srcOrd="1" destOrd="0" presId="urn:microsoft.com/office/officeart/2005/8/layout/hierarchy3"/>
    <dgm:cxn modelId="{48D913CD-1E65-4740-B7B5-9FCBFDE4CB72}" type="presParOf" srcId="{8C6EA929-7F05-432C-B6CD-9B7B38E5C4B7}" destId="{13B98E13-E583-4E2B-892E-98DBC3B4D3F2}" srcOrd="1" destOrd="0" presId="urn:microsoft.com/office/officeart/2005/8/layout/hierarchy3"/>
    <dgm:cxn modelId="{C4E2D8DA-37BC-4D6B-92E4-2BEB3C16094A}" type="presParOf" srcId="{13B98E13-E583-4E2B-892E-98DBC3B4D3F2}" destId="{87549116-9C05-41B2-8996-74708C0AFCCD}" srcOrd="0" destOrd="0" presId="urn:microsoft.com/office/officeart/2005/8/layout/hierarchy3"/>
    <dgm:cxn modelId="{EDCC2478-623E-457E-B471-4CFC67346D7B}" type="presParOf" srcId="{13B98E13-E583-4E2B-892E-98DBC3B4D3F2}" destId="{F80C87CC-BD80-429F-A8CC-4ADC7F946D7C}" srcOrd="1" destOrd="0" presId="urn:microsoft.com/office/officeart/2005/8/layout/hierarchy3"/>
    <dgm:cxn modelId="{B6D3DF51-BB71-44DB-883B-AA6F9EB37E76}" type="presParOf" srcId="{13B98E13-E583-4E2B-892E-98DBC3B4D3F2}" destId="{5F45595A-E298-403F-8AC6-B721E0ADF167}" srcOrd="2" destOrd="0" presId="urn:microsoft.com/office/officeart/2005/8/layout/hierarchy3"/>
    <dgm:cxn modelId="{0389FEBE-0672-4495-B7DB-DA4AB31A951A}" type="presParOf" srcId="{13B98E13-E583-4E2B-892E-98DBC3B4D3F2}" destId="{D969D9A2-CE6D-400C-B757-E1002A0F3BFC}" srcOrd="3" destOrd="0" presId="urn:microsoft.com/office/officeart/2005/8/layout/hierarchy3"/>
    <dgm:cxn modelId="{848F0000-A2C9-40AD-ACF5-BEB0E7B0A50E}" type="presParOf" srcId="{13B98E13-E583-4E2B-892E-98DBC3B4D3F2}" destId="{B08794A6-1FA4-4D7F-839A-677B420CBDBF}" srcOrd="4" destOrd="0" presId="urn:microsoft.com/office/officeart/2005/8/layout/hierarchy3"/>
    <dgm:cxn modelId="{4D83A153-E903-41E0-84A6-AF5369605531}" type="presParOf" srcId="{13B98E13-E583-4E2B-892E-98DBC3B4D3F2}" destId="{4502B6F9-948F-4C21-8787-EC2A044EDB24}" srcOrd="5" destOrd="0" presId="urn:microsoft.com/office/officeart/2005/8/layout/hierarchy3"/>
    <dgm:cxn modelId="{15476233-6CE3-47A6-BAB9-6CE1CEECE805}" type="presParOf" srcId="{13B98E13-E583-4E2B-892E-98DBC3B4D3F2}" destId="{7B436F59-0626-4B25-8004-EA2E25EF8A32}" srcOrd="6" destOrd="0" presId="urn:microsoft.com/office/officeart/2005/8/layout/hierarchy3"/>
    <dgm:cxn modelId="{28C8AD93-4797-4A95-9340-6CEF25003265}" type="presParOf" srcId="{13B98E13-E583-4E2B-892E-98DBC3B4D3F2}" destId="{62BACC97-DE42-4F39-9421-AEA60C767451}" srcOrd="7" destOrd="0" presId="urn:microsoft.com/office/officeart/2005/8/layout/hierarchy3"/>
    <dgm:cxn modelId="{59D138AB-7CFA-4225-BEFA-56B013AB9042}" type="presParOf" srcId="{F49ED4B2-A981-4256-8317-6FAF6FFF618A}" destId="{E6ED87E5-551E-4B5E-83D6-22101227B9A5}" srcOrd="1" destOrd="0" presId="urn:microsoft.com/office/officeart/2005/8/layout/hierarchy3"/>
    <dgm:cxn modelId="{7A26251E-C310-4CA1-A2F5-DB68EA067166}" type="presParOf" srcId="{E6ED87E5-551E-4B5E-83D6-22101227B9A5}" destId="{685A0DEB-8720-4D4A-A2C0-4E7657B09D50}" srcOrd="0" destOrd="0" presId="urn:microsoft.com/office/officeart/2005/8/layout/hierarchy3"/>
    <dgm:cxn modelId="{8ABA11DD-2986-4C7B-9226-D1B8A358285B}" type="presParOf" srcId="{685A0DEB-8720-4D4A-A2C0-4E7657B09D50}" destId="{B752A0BF-743A-43B2-B317-482BAF5268FE}" srcOrd="0" destOrd="0" presId="urn:microsoft.com/office/officeart/2005/8/layout/hierarchy3"/>
    <dgm:cxn modelId="{D30409AC-62FF-4E0B-91BF-D839251AE955}" type="presParOf" srcId="{685A0DEB-8720-4D4A-A2C0-4E7657B09D50}" destId="{7B066F03-F234-46B4-9E13-ADF7AC9A9B33}" srcOrd="1" destOrd="0" presId="urn:microsoft.com/office/officeart/2005/8/layout/hierarchy3"/>
    <dgm:cxn modelId="{D94C1E00-3A4E-4062-B20A-162D315D1292}" type="presParOf" srcId="{E6ED87E5-551E-4B5E-83D6-22101227B9A5}" destId="{51322C42-5326-4792-80A5-09045BCE1EB0}" srcOrd="1" destOrd="0" presId="urn:microsoft.com/office/officeart/2005/8/layout/hierarchy3"/>
    <dgm:cxn modelId="{FE0FF2A4-3AD5-41F6-97A4-EDE00874A5D9}" type="presParOf" srcId="{51322C42-5326-4792-80A5-09045BCE1EB0}" destId="{D14E4816-F9B6-48B8-A7E1-9FDE0A3A169E}" srcOrd="0" destOrd="0" presId="urn:microsoft.com/office/officeart/2005/8/layout/hierarchy3"/>
    <dgm:cxn modelId="{28F5A00F-BDC0-451A-B866-DBA06A948C77}" type="presParOf" srcId="{51322C42-5326-4792-80A5-09045BCE1EB0}" destId="{2177FC6A-7FBA-421F-9603-0E90B84145B1}" srcOrd="1" destOrd="0" presId="urn:microsoft.com/office/officeart/2005/8/layout/hierarchy3"/>
    <dgm:cxn modelId="{0A110486-B865-4586-9384-F167178FAB05}" type="presParOf" srcId="{51322C42-5326-4792-80A5-09045BCE1EB0}" destId="{4CB21627-5E2D-44B1-9F12-B2D2B2ABC9C7}" srcOrd="2" destOrd="0" presId="urn:microsoft.com/office/officeart/2005/8/layout/hierarchy3"/>
    <dgm:cxn modelId="{1CBFF1FF-F846-4F3E-97A4-1283CE66848D}" type="presParOf" srcId="{51322C42-5326-4792-80A5-09045BCE1EB0}" destId="{B3F51F6E-E881-47D0-9164-D5A5EF49E3B1}" srcOrd="3" destOrd="0" presId="urn:microsoft.com/office/officeart/2005/8/layout/hierarchy3"/>
    <dgm:cxn modelId="{476CAAB4-C43D-4AB5-B695-ED74FBD1DBE7}" type="presParOf" srcId="{51322C42-5326-4792-80A5-09045BCE1EB0}" destId="{95536C61-8D80-4B39-8DA9-0A455D01B1A4}" srcOrd="4" destOrd="0" presId="urn:microsoft.com/office/officeart/2005/8/layout/hierarchy3"/>
    <dgm:cxn modelId="{E5824D2F-8C4D-4491-A2A0-542FBE2356D0}" type="presParOf" srcId="{51322C42-5326-4792-80A5-09045BCE1EB0}" destId="{19E00619-64B9-489E-9D14-3297CA1055DC}" srcOrd="5" destOrd="0" presId="urn:microsoft.com/office/officeart/2005/8/layout/hierarchy3"/>
    <dgm:cxn modelId="{5E514513-C925-47CE-A998-3FDAB810B4A5}" type="presParOf" srcId="{51322C42-5326-4792-80A5-09045BCE1EB0}" destId="{58475B38-D6F0-400A-8DA0-20760CD9B251}" srcOrd="6" destOrd="0" presId="urn:microsoft.com/office/officeart/2005/8/layout/hierarchy3"/>
    <dgm:cxn modelId="{26834FA8-4A32-4F8A-8649-A75D151A7D32}" type="presParOf" srcId="{51322C42-5326-4792-80A5-09045BCE1EB0}" destId="{DE58BB9D-1AA2-4EEE-BE72-BF6C26A92ABF}" srcOrd="7" destOrd="0" presId="urn:microsoft.com/office/officeart/2005/8/layout/hierarchy3"/>
    <dgm:cxn modelId="{0E68D08D-1C57-4F5A-BCC0-F43C111CA508}" type="presParOf" srcId="{51322C42-5326-4792-80A5-09045BCE1EB0}" destId="{81B79761-7B27-4ACB-A533-7CDD6D6FEAE4}" srcOrd="8" destOrd="0" presId="urn:microsoft.com/office/officeart/2005/8/layout/hierarchy3"/>
    <dgm:cxn modelId="{3D670CB8-EFCC-4A80-BB17-F6B6E08ABA45}" type="presParOf" srcId="{51322C42-5326-4792-80A5-09045BCE1EB0}" destId="{858CED42-7230-451E-9DD6-673058C93A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982F0-B461-4E16-B60A-9DDB712807CA}">
      <dsp:nvSpPr>
        <dsp:cNvPr id="0" name=""/>
        <dsp:cNvSpPr/>
      </dsp:nvSpPr>
      <dsp:spPr>
        <a:xfrm>
          <a:off x="4415390" y="91741"/>
          <a:ext cx="4085533" cy="801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</a:rPr>
            <a:t>Outcome Metrics </a:t>
          </a:r>
          <a:endParaRPr lang="en-US" sz="20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i="1" kern="1200" dirty="0" smtClean="0">
              <a:solidFill>
                <a:schemeClr val="tx1"/>
              </a:solidFill>
              <a:latin typeface="+mn-lt"/>
            </a:rPr>
            <a:t>Indicators of successful outcomes</a:t>
          </a:r>
        </a:p>
      </dsp:txBody>
      <dsp:txXfrm>
        <a:off x="4415390" y="91741"/>
        <a:ext cx="4085533" cy="801472"/>
      </dsp:txXfrm>
    </dsp:sp>
    <dsp:sp modelId="{87549116-9C05-41B2-8996-74708C0AFCCD}">
      <dsp:nvSpPr>
        <dsp:cNvPr id="0" name=""/>
        <dsp:cNvSpPr/>
      </dsp:nvSpPr>
      <dsp:spPr>
        <a:xfrm>
          <a:off x="4823943" y="893214"/>
          <a:ext cx="406927" cy="53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86"/>
              </a:lnTo>
              <a:lnTo>
                <a:pt x="406927" y="538186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80C87CC-BD80-429F-A8CC-4ADC7F946D7C}">
      <dsp:nvSpPr>
        <dsp:cNvPr id="0" name=""/>
        <dsp:cNvSpPr/>
      </dsp:nvSpPr>
      <dsp:spPr>
        <a:xfrm>
          <a:off x="5230871" y="1112860"/>
          <a:ext cx="3113346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DEGREES AWARDED ANNUALLY</a:t>
          </a:r>
          <a:br>
            <a:rPr lang="en-US" sz="1600" b="1" kern="1200" dirty="0" smtClean="0">
              <a:latin typeface="+mn-lt"/>
            </a:rPr>
          </a:br>
          <a:r>
            <a:rPr lang="en-US" sz="1600" b="1" kern="1200" dirty="0" smtClean="0">
              <a:latin typeface="+mn-lt"/>
            </a:rPr>
            <a:t> (# and change over time)</a:t>
          </a:r>
          <a:endParaRPr lang="en-US" sz="1600" b="1" kern="1200" dirty="0">
            <a:latin typeface="+mn-lt"/>
          </a:endParaRPr>
        </a:p>
      </dsp:txBody>
      <dsp:txXfrm>
        <a:off x="5230871" y="1112860"/>
        <a:ext cx="3113346" cy="637080"/>
      </dsp:txXfrm>
    </dsp:sp>
    <dsp:sp modelId="{5F45595A-E298-403F-8AC6-B721E0ADF167}">
      <dsp:nvSpPr>
        <dsp:cNvPr id="0" name=""/>
        <dsp:cNvSpPr/>
      </dsp:nvSpPr>
      <dsp:spPr>
        <a:xfrm>
          <a:off x="4823943" y="893214"/>
          <a:ext cx="406927" cy="135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2"/>
              </a:lnTo>
              <a:lnTo>
                <a:pt x="406927" y="135366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969D9A2-CE6D-400C-B757-E1002A0F3BFC}">
      <dsp:nvSpPr>
        <dsp:cNvPr id="0" name=""/>
        <dsp:cNvSpPr/>
      </dsp:nvSpPr>
      <dsp:spPr>
        <a:xfrm>
          <a:off x="5230871" y="1928336"/>
          <a:ext cx="3113346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GRADUATION RATES</a:t>
          </a:r>
          <a:endParaRPr lang="en-US" sz="1600" b="1" kern="1200" dirty="0">
            <a:latin typeface="+mn-lt"/>
          </a:endParaRPr>
        </a:p>
      </dsp:txBody>
      <dsp:txXfrm>
        <a:off x="5230871" y="1928336"/>
        <a:ext cx="3113346" cy="637080"/>
      </dsp:txXfrm>
    </dsp:sp>
    <dsp:sp modelId="{B08794A6-1FA4-4D7F-839A-677B420CBDBF}">
      <dsp:nvSpPr>
        <dsp:cNvPr id="0" name=""/>
        <dsp:cNvSpPr/>
      </dsp:nvSpPr>
      <dsp:spPr>
        <a:xfrm>
          <a:off x="4823943" y="893214"/>
          <a:ext cx="406927" cy="216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131"/>
              </a:lnTo>
              <a:lnTo>
                <a:pt x="406927" y="2169131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502B6F9-948F-4C21-8787-EC2A044EDB24}">
      <dsp:nvSpPr>
        <dsp:cNvPr id="0" name=""/>
        <dsp:cNvSpPr/>
      </dsp:nvSpPr>
      <dsp:spPr>
        <a:xfrm>
          <a:off x="5230871" y="2743805"/>
          <a:ext cx="3090401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TRANSFER RATES</a:t>
          </a:r>
          <a:endParaRPr lang="en-US" sz="1400" b="1" kern="1200" dirty="0">
            <a:latin typeface="+mn-lt"/>
          </a:endParaRPr>
        </a:p>
      </dsp:txBody>
      <dsp:txXfrm>
        <a:off x="5230871" y="2743805"/>
        <a:ext cx="3090401" cy="637080"/>
      </dsp:txXfrm>
    </dsp:sp>
    <dsp:sp modelId="{7B436F59-0626-4B25-8004-EA2E25EF8A32}">
      <dsp:nvSpPr>
        <dsp:cNvPr id="0" name=""/>
        <dsp:cNvSpPr/>
      </dsp:nvSpPr>
      <dsp:spPr>
        <a:xfrm>
          <a:off x="4823943" y="893214"/>
          <a:ext cx="406927" cy="294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42"/>
              </a:lnTo>
              <a:lnTo>
                <a:pt x="406927" y="294754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2BACC97-DE42-4F39-9421-AEA60C767451}">
      <dsp:nvSpPr>
        <dsp:cNvPr id="0" name=""/>
        <dsp:cNvSpPr/>
      </dsp:nvSpPr>
      <dsp:spPr>
        <a:xfrm>
          <a:off x="5230871" y="3522216"/>
          <a:ext cx="3095079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TIME and CREDITS to DEGREE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5230871" y="3522216"/>
        <a:ext cx="3095079" cy="637080"/>
      </dsp:txXfrm>
    </dsp:sp>
    <dsp:sp modelId="{B752A0BF-743A-43B2-B317-482BAF5268FE}">
      <dsp:nvSpPr>
        <dsp:cNvPr id="0" name=""/>
        <dsp:cNvSpPr/>
      </dsp:nvSpPr>
      <dsp:spPr>
        <a:xfrm>
          <a:off x="263880" y="74979"/>
          <a:ext cx="3961888" cy="8334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  <a:latin typeface="+mn-lt"/>
            </a:rPr>
            <a:t>Progress Metrics     </a:t>
          </a:r>
          <a:br>
            <a:rPr lang="en-US" sz="2400" b="1" kern="1200" baseline="0" dirty="0" smtClean="0">
              <a:solidFill>
                <a:schemeClr val="tx1"/>
              </a:solidFill>
              <a:latin typeface="+mn-lt"/>
            </a:rPr>
          </a:br>
          <a:r>
            <a:rPr lang="en-US" sz="1400" b="1" i="1" kern="1200" baseline="0" dirty="0" smtClean="0">
              <a:solidFill>
                <a:schemeClr val="tx1"/>
              </a:solidFill>
              <a:latin typeface="+mn-lt"/>
            </a:rPr>
            <a:t>Measures of interim achievements strongly linked to student success</a:t>
          </a:r>
          <a:endParaRPr lang="en-US" sz="1400" b="1" i="1" kern="1200" baseline="0" dirty="0">
            <a:solidFill>
              <a:schemeClr val="tx1"/>
            </a:solidFill>
            <a:latin typeface="+mn-lt"/>
          </a:endParaRPr>
        </a:p>
      </dsp:txBody>
      <dsp:txXfrm>
        <a:off x="263880" y="74979"/>
        <a:ext cx="3961888" cy="833486"/>
      </dsp:txXfrm>
    </dsp:sp>
    <dsp:sp modelId="{D14E4816-F9B6-48B8-A7E1-9FDE0A3A169E}">
      <dsp:nvSpPr>
        <dsp:cNvPr id="0" name=""/>
        <dsp:cNvSpPr/>
      </dsp:nvSpPr>
      <dsp:spPr>
        <a:xfrm>
          <a:off x="660069" y="908465"/>
          <a:ext cx="345156" cy="44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797"/>
              </a:lnTo>
              <a:lnTo>
                <a:pt x="345156" y="44879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2177FC6A-7FBA-421F-9603-0E90B84145B1}">
      <dsp:nvSpPr>
        <dsp:cNvPr id="0" name=""/>
        <dsp:cNvSpPr/>
      </dsp:nvSpPr>
      <dsp:spPr>
        <a:xfrm>
          <a:off x="1005225" y="1038723"/>
          <a:ext cx="2944168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REMEDIATION:  </a:t>
          </a:r>
          <a:br>
            <a:rPr lang="en-US" sz="1600" b="1" kern="1200" dirty="0" smtClean="0">
              <a:solidFill>
                <a:schemeClr val="bg1"/>
              </a:solidFill>
              <a:latin typeface="+mn-lt"/>
            </a:rPr>
          </a:b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ENTRY and SUCCESS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05225" y="1038723"/>
        <a:ext cx="2944168" cy="637080"/>
      </dsp:txXfrm>
    </dsp:sp>
    <dsp:sp modelId="{4CB21627-5E2D-44B1-9F12-B2D2B2ABC9C7}">
      <dsp:nvSpPr>
        <dsp:cNvPr id="0" name=""/>
        <dsp:cNvSpPr/>
      </dsp:nvSpPr>
      <dsp:spPr>
        <a:xfrm>
          <a:off x="660069" y="908465"/>
          <a:ext cx="345156" cy="134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46"/>
              </a:lnTo>
              <a:lnTo>
                <a:pt x="345156" y="134014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B3F51F6E-E881-47D0-9164-D5A5EF49E3B1}">
      <dsp:nvSpPr>
        <dsp:cNvPr id="0" name=""/>
        <dsp:cNvSpPr/>
      </dsp:nvSpPr>
      <dsp:spPr>
        <a:xfrm>
          <a:off x="1005225" y="1780068"/>
          <a:ext cx="2963066" cy="93708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SUCCESS in FIRST-YEAR COLLEGE COURSES </a:t>
          </a:r>
          <a:br>
            <a:rPr lang="en-US" sz="1600" b="1" kern="1200" dirty="0" smtClean="0">
              <a:solidFill>
                <a:schemeClr val="bg1"/>
              </a:solidFill>
              <a:latin typeface="+mn-lt"/>
            </a:rPr>
          </a:b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(1</a:t>
          </a:r>
          <a:r>
            <a:rPr lang="en-US" sz="1400" b="1" kern="1200" baseline="30000" dirty="0" smtClean="0">
              <a:solidFill>
                <a:schemeClr val="bg1"/>
              </a:solidFill>
              <a:latin typeface="+mn-lt"/>
            </a:rPr>
            <a:t>st</a:t>
          </a: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 yr. math and English)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1005225" y="1780068"/>
        <a:ext cx="2963066" cy="937088"/>
      </dsp:txXfrm>
    </dsp:sp>
    <dsp:sp modelId="{95536C61-8D80-4B39-8DA9-0A455D01B1A4}">
      <dsp:nvSpPr>
        <dsp:cNvPr id="0" name=""/>
        <dsp:cNvSpPr/>
      </dsp:nvSpPr>
      <dsp:spPr>
        <a:xfrm>
          <a:off x="660069" y="908465"/>
          <a:ext cx="345156" cy="2228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017"/>
              </a:lnTo>
              <a:lnTo>
                <a:pt x="345156" y="222801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9E00619-64B9-489E-9D14-3297CA1055DC}">
      <dsp:nvSpPr>
        <dsp:cNvPr id="0" name=""/>
        <dsp:cNvSpPr/>
      </dsp:nvSpPr>
      <dsp:spPr>
        <a:xfrm>
          <a:off x="1005225" y="2817942"/>
          <a:ext cx="2992983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CREDIT ACCUMULATION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05225" y="2817942"/>
        <a:ext cx="2992983" cy="637080"/>
      </dsp:txXfrm>
    </dsp:sp>
    <dsp:sp modelId="{58475B38-D6F0-400A-8DA0-20760CD9B251}">
      <dsp:nvSpPr>
        <dsp:cNvPr id="0" name=""/>
        <dsp:cNvSpPr/>
      </dsp:nvSpPr>
      <dsp:spPr>
        <a:xfrm>
          <a:off x="660069" y="908465"/>
          <a:ext cx="345156" cy="30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891"/>
              </a:lnTo>
              <a:lnTo>
                <a:pt x="345156" y="3032891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E58BB9D-1AA2-4EEE-BE72-BF6C26A92ABF}">
      <dsp:nvSpPr>
        <dsp:cNvPr id="0" name=""/>
        <dsp:cNvSpPr/>
      </dsp:nvSpPr>
      <dsp:spPr>
        <a:xfrm>
          <a:off x="1005225" y="3622817"/>
          <a:ext cx="3011280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RETENTION RATES </a:t>
          </a:r>
          <a:endParaRPr lang="en-US" sz="1600" b="1" kern="1200" dirty="0">
            <a:latin typeface="+mn-lt"/>
          </a:endParaRPr>
        </a:p>
      </dsp:txBody>
      <dsp:txXfrm>
        <a:off x="1005225" y="3622817"/>
        <a:ext cx="3011280" cy="637080"/>
      </dsp:txXfrm>
    </dsp:sp>
    <dsp:sp modelId="{81B79761-7B27-4ACB-A533-7CDD6D6FEAE4}">
      <dsp:nvSpPr>
        <dsp:cNvPr id="0" name=""/>
        <dsp:cNvSpPr/>
      </dsp:nvSpPr>
      <dsp:spPr>
        <a:xfrm>
          <a:off x="660069" y="908465"/>
          <a:ext cx="360762" cy="378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9246"/>
              </a:lnTo>
              <a:lnTo>
                <a:pt x="360762" y="378924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858CED42-7230-451E-9DD6-673058C93AF1}">
      <dsp:nvSpPr>
        <dsp:cNvPr id="0" name=""/>
        <dsp:cNvSpPr/>
      </dsp:nvSpPr>
      <dsp:spPr>
        <a:xfrm>
          <a:off x="1020831" y="4379172"/>
          <a:ext cx="2987713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COURSE COMPLETION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20831" y="4379172"/>
        <a:ext cx="2987713" cy="63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0.01477</cdr:x>
      <cdr:y>2.04274E-7</cdr:y>
    </cdr:from>
    <cdr:to>
      <cdr:x>0.10653</cdr:x>
      <cdr:y>0.05663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310" y="1"/>
          <a:ext cx="803564" cy="277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 smtClean="0"/>
            <a:t>(150% time)</a:t>
          </a:r>
          <a:endParaRPr lang="en-US" sz="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0A3BD94C-923F-4D2B-AB6A-4FEFEA65EB88}" type="datetimeFigureOut">
              <a:rPr lang="en-US"/>
              <a:pPr>
                <a:defRPr/>
              </a:pPr>
              <a:t>9/23/2010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4EE10579-4FB4-498A-878A-DDD52E32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6EDB-0F02-4F54-AFE0-74525D3C96B9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7755-E430-47D6-BBC5-55B115BF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02053"/>
            <a:ext cx="9144000" cy="103674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 rIns="2743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600200"/>
            <a:ext cx="8756915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17C3C-611F-4D53-8BE1-E7D0310C0795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66B58-1AC8-437B-8C9D-C4DF1ABD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A46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51200"/>
            <a:ext cx="5638800" cy="2387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cap="small" dirty="0" smtClean="0">
                <a:solidFill>
                  <a:srgbClr val="990033"/>
                </a:solidFill>
                <a:latin typeface="Rockwell"/>
                <a:ea typeface="Times New Roman"/>
                <a:cs typeface="Times New Roman"/>
              </a:rPr>
              <a:t>Working With States to Achieve More College Degrees and Credentials </a:t>
            </a:r>
            <a:endParaRPr lang="en-US" sz="1600" b="1" dirty="0" smtClean="0">
              <a:solidFill>
                <a:srgbClr val="990033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Palatino Linotype" pitchFamily="18" charset="0"/>
                <a:ea typeface="Times New Roman"/>
                <a:cs typeface="Times New Roman"/>
              </a:rPr>
              <a:t>Presentation to the State of Arkansas</a:t>
            </a:r>
            <a:endParaRPr lang="en-US" sz="1600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Palatino Linotype" pitchFamily="18" charset="0"/>
                <a:ea typeface="Times New Roman"/>
                <a:cs typeface="Times New Roman"/>
              </a:rPr>
              <a:t>September 25, 2010</a:t>
            </a:r>
            <a:endParaRPr lang="en-US" sz="1600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CC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74603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8975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228600" indent="-228600" algn="l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Part-Time Students</a:t>
            </a:r>
            <a:r>
              <a:rPr lang="en-US" sz="2400" b="1" dirty="0" smtClean="0">
                <a:latin typeface="Palatino Linotype" pitchFamily="18" charset="0"/>
              </a:rPr>
              <a:t>:</a:t>
            </a:r>
            <a:r>
              <a:rPr lang="en-US" sz="2800" b="1" dirty="0" smtClean="0">
                <a:latin typeface="Palatino Linotype" pitchFamily="18" charset="0"/>
              </a:rPr>
              <a:t>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37% of all college students,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61% of public two-year college students,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41% of all black students, and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48% of all Hispanic students.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endParaRPr lang="en-US" sz="2000" b="1" u="sng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Transfer Students</a:t>
            </a:r>
            <a:r>
              <a:rPr lang="en-US" sz="2400" b="1" dirty="0" smtClean="0">
                <a:latin typeface="Palatino Linotype" pitchFamily="18" charset="0"/>
              </a:rPr>
              <a:t>:  </a:t>
            </a:r>
            <a:endParaRPr lang="en-US" dirty="0" smtClean="0">
              <a:latin typeface="Palatino Linotype" pitchFamily="18" charset="0"/>
            </a:endParaRP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37% of students who </a:t>
            </a:r>
            <a:r>
              <a:rPr lang="en-US" sz="2000" b="1" i="1" dirty="0" smtClean="0">
                <a:latin typeface="Palatino Linotype" pitchFamily="18" charset="0"/>
              </a:rPr>
              <a:t>earned</a:t>
            </a:r>
            <a:r>
              <a:rPr lang="en-US" sz="2000" dirty="0" smtClean="0">
                <a:latin typeface="Palatino Linotype" pitchFamily="18" charset="0"/>
              </a:rPr>
              <a:t> bachelor’s degrees attended more than one institution; 23% attended more than two</a:t>
            </a:r>
            <a:endParaRPr lang="en-US" sz="2000" b="1" u="sng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Low-Income Students</a:t>
            </a:r>
            <a:r>
              <a:rPr lang="en-US" sz="2400" b="1" dirty="0" smtClean="0">
                <a:latin typeface="Palatino Linotype" pitchFamily="18" charset="0"/>
              </a:rPr>
              <a:t>: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Pell grant program represents an $18.4 billion public investment in 6.2 million students (2008-09)—and an additional $36 billion investment announced in recent legislation. </a:t>
            </a:r>
            <a:r>
              <a:rPr lang="en-US" sz="1200" dirty="0" smtClean="0">
                <a:latin typeface="Palatino Linotype" pitchFamily="18" charset="0"/>
              </a:rPr>
              <a:t/>
            </a:r>
            <a:br>
              <a:rPr lang="en-US" sz="1200" dirty="0" smtClean="0">
                <a:latin typeface="Palatino Linotype" pitchFamily="18" charset="0"/>
              </a:rPr>
            </a:br>
            <a:endParaRPr lang="en-US" sz="1200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Remedial Students</a:t>
            </a:r>
            <a:r>
              <a:rPr lang="en-US" sz="2400" b="1" dirty="0" smtClean="0">
                <a:latin typeface="Palatino Linotype" pitchFamily="18" charset="0"/>
              </a:rPr>
              <a:t>: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Around 40% of all students, and 61% of students who start in community colleges, enter needing remedial education.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688975"/>
          </a:xfrm>
          <a:prstGeom prst="rect">
            <a:avLst/>
          </a:prstGeom>
          <a:solidFill>
            <a:srgbClr val="0A467F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cap="small" dirty="0" smtClean="0">
                <a:solidFill>
                  <a:schemeClr val="bg1"/>
                </a:solidFill>
                <a:latin typeface="Palatino Linotype" pitchFamily="18" charset="0"/>
              </a:rPr>
              <a:t>Critical Limitations of Current Data (IPEDS)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0508"/>
          </a:xfrm>
        </p:spPr>
        <p:txBody>
          <a:bodyPr/>
          <a:lstStyle/>
          <a:p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Metrics that Inform Progress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075" y="1302327"/>
          <a:ext cx="8756650" cy="51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7891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Core Themes in Strategies to </a:t>
            </a:r>
            <a:br>
              <a:rPr lang="en-US" sz="3600" cap="small" dirty="0" smtClean="0">
                <a:latin typeface="Palatino Linotype" pitchFamily="18" charset="0"/>
                <a:cs typeface="Arial" pitchFamily="34" charset="0"/>
              </a:rPr>
            </a:b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Increase College Completion: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373313"/>
            <a:ext cx="8839200" cy="3954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Time</a:t>
            </a: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  <a:ea typeface="+mn-ea"/>
              <a:cs typeface="+mn-cs"/>
            </a:endParaRP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Choice</a:t>
            </a: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  <a:ea typeface="+mn-ea"/>
              <a:cs typeface="+mn-cs"/>
            </a:endParaRP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Structure</a:t>
            </a:r>
          </a:p>
          <a:p>
            <a:pPr marL="914400" indent="-574675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+mn-lt"/>
              <a:ea typeface="+mn-ea"/>
              <a:cs typeface="+mn-cs"/>
            </a:endParaRPr>
          </a:p>
          <a:p>
            <a:pPr marL="914400" indent="-574675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11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Transform Remediation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445342"/>
          <a:ext cx="8153400" cy="425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6492446"/>
            <a:ext cx="2620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/>
            <a:r>
              <a:rPr lang="en-US" sz="1400" dirty="0">
                <a:latin typeface="Calibri" pitchFamily="34" charset="0"/>
              </a:rPr>
              <a:t>Adelman, C.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258"/>
          </a:xfrm>
        </p:spPr>
        <p:txBody>
          <a:bodyPr>
            <a:normAutofit/>
          </a:bodyPr>
          <a:lstStyle/>
          <a:p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Transform Remediation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2" y="78658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/>
            <a:r>
              <a:rPr lang="en-US" sz="2800" b="1" dirty="0" smtClean="0"/>
              <a:t>Many students who place into remedial education never enroll in those courses: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65471" y="1858297"/>
          <a:ext cx="8534400" cy="408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00800"/>
            <a:ext cx="3094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/>
            <a:r>
              <a:rPr lang="en-US" sz="1400" dirty="0" smtClean="0">
                <a:latin typeface="Calibri" pitchFamily="34" charset="0"/>
              </a:rPr>
              <a:t>Bailey, T., et </a:t>
            </a:r>
            <a:r>
              <a:rPr lang="en-US" sz="1400" dirty="0" smtClean="0">
                <a:latin typeface="Calibri" pitchFamily="34" charset="0"/>
              </a:rPr>
              <a:t>al (2008</a:t>
            </a:r>
            <a:r>
              <a:rPr lang="en-US" sz="1400" dirty="0" smtClean="0">
                <a:latin typeface="Calibri" pitchFamily="34" charset="0"/>
              </a:rPr>
              <a:t>) 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Ways to Transform Remediation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64525"/>
            <a:ext cx="883920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Palatino Linotype" pitchFamily="18" charset="0"/>
                <a:ea typeface="+mn-ea"/>
                <a:cs typeface="+mn-cs"/>
              </a:rPr>
              <a:t>Tailored Approach:</a:t>
            </a:r>
          </a:p>
          <a:p>
            <a:pPr marL="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3200" i="1" dirty="0">
                <a:latin typeface="Palatino Linotype" pitchFamily="18" charset="0"/>
                <a:ea typeface="+mn-ea"/>
                <a:cs typeface="+mn-cs"/>
              </a:rPr>
              <a:t>For students near </a:t>
            </a:r>
            <a:r>
              <a:rPr lang="en-US" sz="3200" i="1" dirty="0" smtClean="0">
                <a:latin typeface="Palatino Linotype" pitchFamily="18" charset="0"/>
                <a:ea typeface="+mn-ea"/>
                <a:cs typeface="+mn-cs"/>
              </a:rPr>
              <a:t>college-ready: Let </a:t>
            </a:r>
            <a:r>
              <a:rPr lang="en-US" sz="3200" i="1" dirty="0">
                <a:latin typeface="Palatino Linotype" pitchFamily="18" charset="0"/>
                <a:ea typeface="+mn-ea"/>
                <a:cs typeface="+mn-cs"/>
              </a:rPr>
              <a:t>them start</a:t>
            </a:r>
            <a:r>
              <a:rPr lang="en-US" sz="3200" i="1" dirty="0" smtClean="0">
                <a:latin typeface="Palatino Linotype" pitchFamily="18" charset="0"/>
                <a:ea typeface="+mn-ea"/>
                <a:cs typeface="+mn-cs"/>
              </a:rPr>
              <a:t>!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i="1" dirty="0" smtClean="0">
              <a:latin typeface="Palatino Linotype" pitchFamily="18" charset="0"/>
              <a:ea typeface="+mn-ea"/>
              <a:cs typeface="+mn-cs"/>
            </a:endParaRPr>
          </a:p>
          <a:p>
            <a:pPr marL="166688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3200" i="1" dirty="0" smtClean="0">
                <a:latin typeface="Palatino Linotype" pitchFamily="18" charset="0"/>
              </a:rPr>
              <a:t>For students one or two levels below college-level: Compress and accelerate remediation</a:t>
            </a:r>
          </a:p>
          <a:p>
            <a:pPr marL="166688">
              <a:buFont typeface="Wingdings" pitchFamily="2" charset="2"/>
              <a:buChar char="§"/>
            </a:pPr>
            <a:endParaRPr lang="en-US" sz="3200" i="1" dirty="0" smtClean="0">
              <a:latin typeface="Palatino Linotype" pitchFamily="18" charset="0"/>
            </a:endParaRPr>
          </a:p>
          <a:p>
            <a:pPr marL="166688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3200" i="1" dirty="0" smtClean="0">
                <a:latin typeface="Palatino Linotype" pitchFamily="18" charset="0"/>
              </a:rPr>
              <a:t>For students significantly behind: Focus on career readiness integrated with basic skills</a:t>
            </a:r>
          </a:p>
          <a:p>
            <a:pPr marL="166688"/>
            <a:endParaRPr lang="en-US" sz="3200" i="1" dirty="0" smtClean="0"/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000" i="1" dirty="0">
              <a:latin typeface="+mn-lt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  </a:t>
            </a: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ea typeface="+mn-ea"/>
              <a:cs typeface="+mn-cs"/>
            </a:endParaRPr>
          </a:p>
          <a:p>
            <a:pPr marL="166688" indent="-1666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Accelerate Success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87413"/>
            <a:ext cx="8839200" cy="74481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Accelerate success:</a:t>
            </a:r>
          </a:p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Palatino Linotype" pitchFamily="18" charset="0"/>
              <a:ea typeface="+mn-ea"/>
              <a:cs typeface="+mn-cs"/>
            </a:endParaRP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Require students to have graduation plans and declare majors early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Improve transfer policies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Develop common course-numbering system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Provide incentives for full-time attendance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summers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technology to reduce seat time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Expand early credit accumulation  </a:t>
            </a:r>
            <a:endParaRPr lang="en-US" sz="3200" dirty="0" smtClean="0">
              <a:latin typeface="Palatino Linotype" pitchFamily="18" charset="0"/>
              <a:ea typeface="+mn-ea"/>
              <a:cs typeface="+mn-cs"/>
            </a:endParaRP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 smtClean="0">
                <a:latin typeface="Palatino Linotype" pitchFamily="18" charset="0"/>
                <a:ea typeface="+mn-ea"/>
                <a:cs typeface="+mn-cs"/>
              </a:rPr>
              <a:t>Review programs that exceed 120 credit hours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3200" dirty="0">
              <a:latin typeface="Palatino Linotype" pitchFamily="18" charset="0"/>
              <a:ea typeface="+mn-ea"/>
              <a:cs typeface="+mn-cs"/>
            </a:endParaRPr>
          </a:p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marL="1258888" lvl="2" indent="-3444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61963" indent="-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Restructure Delivery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493838"/>
            <a:ext cx="88392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Provide greater structure and clearer pathways to completion:</a:t>
            </a:r>
          </a:p>
          <a:p>
            <a:pPr marL="117475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Palatino Linotype" pitchFamily="18" charset="0"/>
              <a:ea typeface="+mn-ea"/>
              <a:cs typeface="+mn-cs"/>
            </a:endParaRP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Block schedules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Cohort-based programs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Remediation integrated into college courses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a Core curriculum and fewer electives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Accelerate: reduce time to degree</a:t>
            </a:r>
          </a:p>
          <a:p>
            <a:pPr marL="461963" indent="-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Assess and Count Certificates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688" y="800100"/>
            <a:ext cx="8839200" cy="602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  </a:t>
            </a:r>
            <a:endParaRPr lang="en-US" b="1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One year technical certificates of economic value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Embed industry credentials and require third party validation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Publicly report increases in degrees AND certificates annually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Provide financial incentives to increase certificates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Include certificates in attainment goals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Link certificate programs with associate degrees</a:t>
            </a:r>
            <a:endParaRPr lang="en-US" sz="900" dirty="0"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Shift to Performance Funding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84238"/>
            <a:ext cx="88392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Performance funding should incent outcomes: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the number of degrees/certificates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transfer rates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number of Pell graduates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</a:t>
            </a:r>
            <a:r>
              <a:rPr lang="en-US" sz="2800" dirty="0" smtClean="0">
                <a:latin typeface="Palatino Linotype" pitchFamily="18" charset="0"/>
                <a:ea typeface="+mn-ea"/>
                <a:cs typeface="+mn-cs"/>
              </a:rPr>
              <a:t>courses </a:t>
            </a: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completed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Meeting </a:t>
            </a:r>
            <a:r>
              <a:rPr lang="en-US" sz="2800" dirty="0" smtClean="0">
                <a:latin typeface="Palatino Linotype" pitchFamily="18" charset="0"/>
                <a:ea typeface="+mn-ea"/>
                <a:cs typeface="+mn-cs"/>
              </a:rPr>
              <a:t>progression </a:t>
            </a: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point benchmarks 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545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Our Current reality</a:t>
            </a:r>
            <a:endParaRPr lang="en-US" sz="3600" b="1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607126"/>
            <a:ext cx="8756915" cy="4519037"/>
          </a:xfrm>
        </p:spPr>
        <p:txBody>
          <a:bodyPr>
            <a:normAutofit/>
          </a:bodyPr>
          <a:lstStyle/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Once </a:t>
            </a:r>
            <a:r>
              <a:rPr lang="en-US" dirty="0" smtClean="0">
                <a:latin typeface="Palatino Linotype" pitchFamily="18" charset="0"/>
              </a:rPr>
              <a:t>first in the world, America now ranks 10th in the percentage of young adults with a college degree.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</a:t>
            </a:r>
            <a:r>
              <a:rPr lang="en-US" sz="1200" i="1" dirty="0" err="1" smtClean="0">
                <a:latin typeface="Palatino Linotype" pitchFamily="18" charset="0"/>
              </a:rPr>
              <a:t>Organisation</a:t>
            </a:r>
            <a:r>
              <a:rPr lang="en-US" sz="1200" i="1" dirty="0" smtClean="0">
                <a:latin typeface="Palatino Linotype" pitchFamily="18" charset="0"/>
              </a:rPr>
              <a:t> for Economic Cooperation and Development, 2009</a:t>
            </a:r>
            <a:r>
              <a:rPr lang="en-US" sz="1200" i="1" dirty="0" smtClean="0">
                <a:latin typeface="Palatino Linotype" pitchFamily="18" charset="0"/>
              </a:rPr>
              <a:t>)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For </a:t>
            </a:r>
            <a:r>
              <a:rPr lang="en-US" sz="2800" dirty="0" smtClean="0">
                <a:latin typeface="Palatino Linotype" pitchFamily="18" charset="0"/>
              </a:rPr>
              <a:t>the first time in our nation’s history, the current generation of college-age Americans will be less educated than their parents’ </a:t>
            </a:r>
            <a:r>
              <a:rPr lang="en-US" sz="2800" dirty="0" smtClean="0">
                <a:latin typeface="Palatino Linotype" pitchFamily="18" charset="0"/>
              </a:rPr>
              <a:t>generation.  </a:t>
            </a:r>
            <a:endParaRPr lang="en-US" sz="28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(National Center for Higher Education Management Systems, 2008)</a:t>
            </a:r>
            <a:endParaRPr lang="en-US" sz="2000" dirty="0" smtClean="0">
              <a:latin typeface="Palatino Linotype" pitchFamily="18" charset="0"/>
            </a:endParaRPr>
          </a:p>
          <a:p>
            <a:endParaRPr lang="en-US" sz="2000" dirty="0" smtClean="0">
              <a:latin typeface="Palatino Linotype" pitchFamily="18" charset="0"/>
            </a:endParaRPr>
          </a:p>
          <a:p>
            <a:endParaRPr lang="en-US" sz="2000" dirty="0">
              <a:solidFill>
                <a:srgbClr val="003399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727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3384" t="30551" r="18589" b="19427"/>
          <a:stretch>
            <a:fillRect/>
          </a:stretch>
        </p:blipFill>
        <p:spPr bwMode="auto">
          <a:xfrm>
            <a:off x="219075" y="2733964"/>
            <a:ext cx="8756650" cy="34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1551709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Palatino Linotype" pitchFamily="18" charset="0"/>
              </a:rPr>
              <a:t>State Job Growth and Education Demands: </a:t>
            </a:r>
            <a:r>
              <a:rPr lang="en-US" sz="2200" dirty="0" smtClean="0">
                <a:latin typeface="Palatino Linotype" pitchFamily="18" charset="0"/>
              </a:rPr>
              <a:t>Employment projections anticipate that 54% of Arkansas’s jobs will require college education by the end of the decade. </a:t>
            </a:r>
            <a:endParaRPr lang="en-US" sz="2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055"/>
          </a:xfrm>
        </p:spPr>
        <p:txBody>
          <a:bodyPr/>
          <a:lstStyle/>
          <a:p>
            <a:r>
              <a:rPr lang="en-US" sz="3600" cap="small" dirty="0" smtClean="0">
                <a:latin typeface="Palatino Linotype" pitchFamily="18" charset="0"/>
              </a:rPr>
              <a:t>The Challenge in Arkansas</a:t>
            </a:r>
            <a:endParaRPr lang="en-US" sz="3600" cap="small" dirty="0"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945" y="1163782"/>
            <a:ext cx="8164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E1627"/>
              </a:buClr>
            </a:pPr>
            <a:r>
              <a:rPr lang="en-US" b="1" i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Losing students along the way: </a:t>
            </a:r>
            <a:r>
              <a:rPr lang="en-US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Currently, out of every 100 ninth grade students, only </a:t>
            </a:r>
            <a:r>
              <a:rPr lang="en-US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en-US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graduate from high school, enter college the following fall, persist through college and graduate with a degree within 150% of the normal time (three years for students in community colleges and six years for students in four-year institutions). </a:t>
            </a:r>
            <a:r>
              <a:rPr lang="en-US" b="1" i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 l="9228" t="38907" r="12188" b="16391"/>
          <a:stretch>
            <a:fillRect/>
          </a:stretch>
        </p:blipFill>
        <p:spPr bwMode="auto">
          <a:xfrm>
            <a:off x="219075" y="2789381"/>
            <a:ext cx="8756650" cy="3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0655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727" y="1080654"/>
            <a:ext cx="871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Graduation Rates: Arkansas Public Two-Year Colleges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727" y="5818909"/>
            <a:ext cx="667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728" y="6345382"/>
            <a:ext cx="8562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800" dirty="0" smtClean="0">
                <a:ea typeface="Calibri" pitchFamily="34" charset="0"/>
                <a:cs typeface="Times New Roman" pitchFamily="18" charset="0"/>
              </a:rPr>
              <a:t>First-time full-time degree-seeking students graduating from four-year institutions within six years.</a:t>
            </a:r>
            <a:endParaRPr lang="en-US" sz="800" dirty="0" smtClean="0"/>
          </a:p>
          <a:p>
            <a:pPr lvl="0" eaLnBrk="0" hangingPunct="0"/>
            <a:r>
              <a:rPr lang="en-US" sz="800" dirty="0" smtClean="0">
                <a:ea typeface="Calibri" pitchFamily="34" charset="0"/>
                <a:cs typeface="Times New Roman" pitchFamily="18" charset="0"/>
              </a:rPr>
              <a:t>U.S. Department of Education, National Center for Education Statistics, Integrated Postsecondary Education Data System (IPEDS), 2007</a:t>
            </a:r>
            <a:endParaRPr lang="en-US" sz="800" dirty="0" smtClean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84727" y="1449986"/>
          <a:ext cx="8756650" cy="489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3782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075" y="1600200"/>
          <a:ext cx="8756650" cy="458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520" y="6357533"/>
            <a:ext cx="87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a typeface="Rockwell" pitchFamily="18" charset="0"/>
                <a:cs typeface="Times New Roman" pitchFamily="18" charset="0"/>
              </a:rPr>
              <a:t>Reported by institutions to NCES Integrated Postsecondary Education Data System (IPEDS). Graduation rates are for first-time, full-time students completing a bachelor’s or equivalent degree within six years.  Source:  U.S. Department of Education, IPEDS 2007-08 Graduation Rate File; gr2008 Early Release Data File Downloaded 11-05-09; aggregated by NCHEMS</a:t>
            </a:r>
            <a:endParaRPr lang="en-US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08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ckwell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" y="1274618"/>
            <a:ext cx="626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latino Linotype" pitchFamily="18" charset="0"/>
              </a:rPr>
              <a:t>Graduation Rates: Arkansas Public Four-Year Colleges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0435" y="52863"/>
            <a:ext cx="5982510" cy="400110"/>
          </a:xfrm>
          <a:prstGeom prst="rect">
            <a:avLst/>
          </a:prstGeom>
          <a:solidFill>
            <a:srgbClr val="7E16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www.completecollege.org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 l="19836" t="8279" r="21659" b="6754"/>
          <a:stretch>
            <a:fillRect/>
          </a:stretch>
        </p:blipFill>
        <p:spPr bwMode="auto">
          <a:xfrm>
            <a:off x="1770435" y="452972"/>
            <a:ext cx="5982509" cy="64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Impact on our States and Nation</a:t>
            </a:r>
            <a:endParaRPr lang="en-US" sz="3600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noFill/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endParaRPr lang="en-US" sz="2800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By the end of this decade, more than 60% of jobs will require college education. 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(Georgetown University Center on Education and the Workforce, 2009)</a:t>
            </a:r>
          </a:p>
          <a:p>
            <a:pPr>
              <a:buNone/>
            </a:pPr>
            <a:endParaRPr lang="en-US" sz="1200" i="1" dirty="0" smtClean="0">
              <a:latin typeface="Palatino Linotype" pitchFamily="18" charset="0"/>
            </a:endParaRPr>
          </a:p>
          <a:p>
            <a:pPr>
              <a:buNone/>
            </a:pPr>
            <a:endParaRPr lang="en-US" sz="2000" i="1" dirty="0" smtClean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Nationwide, unemployment rates are twice as high for those with just a high school than for those with a college degree.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(Bureau of Labor Statistics, 2009)</a:t>
            </a: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endParaRPr lang="en-US" sz="2000" i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1491"/>
          </a:xfrm>
        </p:spPr>
        <p:txBody>
          <a:bodyPr/>
          <a:lstStyle/>
          <a:p>
            <a:r>
              <a:rPr lang="en-US" sz="3800" cap="small" dirty="0" smtClean="0">
                <a:latin typeface="Palatino Linotype" pitchFamily="18" charset="0"/>
              </a:rPr>
              <a:t>The Completion Shortfall</a:t>
            </a:r>
            <a:endParaRPr lang="en-US" sz="3800" cap="small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440874"/>
            <a:ext cx="8756915" cy="4839854"/>
          </a:xfrm>
        </p:spPr>
        <p:txBody>
          <a:bodyPr/>
          <a:lstStyle/>
          <a:p>
            <a:r>
              <a:rPr lang="en-US" sz="2600" dirty="0" smtClean="0">
                <a:latin typeface="Palatino Linotype" pitchFamily="18" charset="0"/>
              </a:rPr>
              <a:t>Record enrollment each year: More than 70% start advanced training or education within two years of graduating from high school.</a:t>
            </a:r>
          </a:p>
          <a:p>
            <a:pPr>
              <a:buNone/>
            </a:pPr>
            <a:endParaRPr lang="en-US" sz="2600" dirty="0" smtClean="0">
              <a:latin typeface="Palatino Linotype" pitchFamily="18" charset="0"/>
            </a:endParaRPr>
          </a:p>
          <a:p>
            <a:r>
              <a:rPr lang="en-US" sz="2600" dirty="0" smtClean="0">
                <a:latin typeface="Palatino Linotype" pitchFamily="18" charset="0"/>
              </a:rPr>
              <a:t>Yet just over half of students who start four-year, full-time bachelor’s degree programs finish in six years.</a:t>
            </a:r>
          </a:p>
          <a:p>
            <a:pPr>
              <a:buNone/>
            </a:pPr>
            <a:endParaRPr lang="en-US" sz="2600" dirty="0" smtClean="0">
              <a:latin typeface="Palatino Linotype" pitchFamily="18" charset="0"/>
            </a:endParaRPr>
          </a:p>
          <a:p>
            <a:r>
              <a:rPr lang="en-US" sz="2600" dirty="0" smtClean="0">
                <a:latin typeface="Palatino Linotype" pitchFamily="18" charset="0"/>
              </a:rPr>
              <a:t>Fewer than three out of ten students who start at community colleges full-time graduate with an associate degree in three years.</a:t>
            </a:r>
            <a:endParaRPr lang="en-US" sz="2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Founded in 2009 with a single focus on working with states to: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</a:b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223838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Significantly increase the number of students successfully earning degrees and credentials of value in the labor market, and 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</a:b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223838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Close attainment gaps for traditionally underrepresented populations, including minority and low-income young adults.</a:t>
            </a:r>
          </a:p>
          <a:p>
            <a:pPr algn="l"/>
            <a:endParaRPr lang="en-US" dirty="0"/>
          </a:p>
        </p:txBody>
      </p:sp>
      <p:pic>
        <p:nvPicPr>
          <p:cNvPr id="6" name="Picture 5" descr="CCA horizon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" y="341100"/>
            <a:ext cx="8820503" cy="58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0" y="1701800"/>
            <a:ext cx="1673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Arkansas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Connecticut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Georgia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Hawai’i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Idaho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Illinois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Indiana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Louisiana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Maryland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Massachusetts</a:t>
            </a:r>
          </a:p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Minnesota</a:t>
            </a:r>
            <a:endParaRPr lang="en-US" sz="1600" dirty="0">
              <a:solidFill>
                <a:srgbClr val="145B90"/>
              </a:solidFill>
              <a:latin typeface="Rockwell" pitchFamily="18" charset="0"/>
            </a:endParaRP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470775" y="1701799"/>
            <a:ext cx="16732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Nevada</a:t>
            </a:r>
          </a:p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Ohio</a:t>
            </a:r>
            <a:endParaRPr lang="en-US" sz="1600" dirty="0">
              <a:solidFill>
                <a:srgbClr val="145B90"/>
              </a:solidFill>
              <a:latin typeface="Rockwell" pitchFamily="18" charset="0"/>
            </a:endParaRP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Oklahoma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Oregon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Pennsylvania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Rhode Island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South Dakota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Tennessee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Texas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Utah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Vermont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West Virginia</a:t>
            </a:r>
          </a:p>
        </p:txBody>
      </p:sp>
      <p:pic>
        <p:nvPicPr>
          <p:cNvPr id="3077" name="Picture 11" descr="CCA Alliance States Logo 22 sta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713" y="207963"/>
            <a:ext cx="27178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22115" t="42564" r="40385" b="15128"/>
          <a:stretch>
            <a:fillRect/>
          </a:stretch>
        </p:blipFill>
        <p:spPr bwMode="auto">
          <a:xfrm>
            <a:off x="1627448" y="1886988"/>
            <a:ext cx="5843327" cy="41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60713" y="1886988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23 Charter Members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19075" y="914400"/>
            <a:ext cx="8756650" cy="5710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A NATIONAL GOAL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Significantly increasing the number of students successfully completing college degrees and certificates of value 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Closing the college attainment gap for underrepresented populations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STATE AND CAMPUS GOALS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Commit to set state and campus numerical goals to increase completion and close attainment gaps by 2020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i="1" dirty="0" smtClean="0">
                <a:latin typeface="Palatino Linotype" pitchFamily="18" charset="0"/>
              </a:rPr>
              <a:t>  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MEASURING PROGRESS &amp; SUCCESS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State and campus leaders will pledge to measure and publicly report annual progress on key progression and completion metrics</a:t>
            </a:r>
            <a:br>
              <a:rPr lang="en-US" sz="1600" i="1" dirty="0" smtClean="0">
                <a:latin typeface="Palatino Linotype" pitchFamily="18" charset="0"/>
              </a:rPr>
            </a:br>
            <a:endParaRPr lang="en-US" sz="1600" i="1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BOLD ACTION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Ensure all students are ready to start and succeed in freshman credit courses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Redesign remediation strategies to substantially improve success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Reduce time to degree and increase the number of students completing on time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Provide financial incentives to students and colleges for progress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Develop new, shorter and faster pathways to degrees and certificates of value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/>
              <a:t> </a:t>
            </a:r>
          </a:p>
          <a:p>
            <a:pPr eaLnBrk="1" hangingPunct="1">
              <a:buFont typeface="Wingdings" pitchFamily="2" charset="2"/>
              <a:buNone/>
            </a:pPr>
            <a:endParaRPr lang="en-US" sz="11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Alliance Commitments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State and Campus-Level Goals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436" y="951345"/>
            <a:ext cx="86729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ctr"/>
            <a:r>
              <a:rPr lang="en-US" sz="2600" b="1" dirty="0" smtClean="0">
                <a:latin typeface="Palatino Linotype" pitchFamily="18" charset="0"/>
              </a:rPr>
              <a:t>A strong state goal:</a:t>
            </a:r>
          </a:p>
          <a:p>
            <a:pPr marL="344488"/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Has broad support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Requires stretching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Preserves access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Has a firm deadline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Is a single, easily explained number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Serves as reference point for campus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87463"/>
            <a:ext cx="8756650" cy="4525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b="1" dirty="0" smtClean="0">
                <a:latin typeface="Palatino Linotype" pitchFamily="18" charset="0"/>
              </a:rPr>
              <a:t>Purpose of Common Metrics</a:t>
            </a:r>
            <a:br>
              <a:rPr lang="en-US" b="1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Inform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help policymakers and the public understand how students, colleges, and the state are doing on college completion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Analyze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help policymakers and colleges identify specific challenges and opportunities for improvement 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Show Progress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establish a fair baseline and show progress over time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Hold Accountable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hold students, colleges, and the state accountable to the public and to policymakers investing taxpayer dollars in higher education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Metrics that Inform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Rockwell"/>
        <a:ea typeface="Rockwell"/>
        <a:cs typeface="Rockwell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Office Theme">
    <a:majorFont>
      <a:latin typeface="Rockwell"/>
      <a:ea typeface="Rockwell"/>
      <a:cs typeface="Rockwell"/>
    </a:majorFont>
    <a:minorFont>
      <a:latin typeface="Palatino"/>
      <a:ea typeface="Palatino"/>
      <a:cs typeface="Palatino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8E81B55-D77C-4169-BB7F-97D901A3AE18}"/>
</file>

<file path=customXml/itemProps2.xml><?xml version="1.0" encoding="utf-8"?>
<ds:datastoreItem xmlns:ds="http://schemas.openxmlformats.org/officeDocument/2006/customXml" ds:itemID="{A5AB870F-B5AD-4A86-9B7C-65D43D599D67}"/>
</file>

<file path=customXml/itemProps3.xml><?xml version="1.0" encoding="utf-8"?>
<ds:datastoreItem xmlns:ds="http://schemas.openxmlformats.org/officeDocument/2006/customXml" ds:itemID="{74228B4D-ABD1-4F70-B269-6A0DF6506193}"/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756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 </vt:lpstr>
      <vt:lpstr>Our Current reality</vt:lpstr>
      <vt:lpstr>Impact on our States and Nation</vt:lpstr>
      <vt:lpstr>The Completion Shortfall</vt:lpstr>
      <vt:lpstr>Slide 5</vt:lpstr>
      <vt:lpstr>Slide 6</vt:lpstr>
      <vt:lpstr>Alliance Commitments</vt:lpstr>
      <vt:lpstr>State and Campus-Level Goals</vt:lpstr>
      <vt:lpstr>Metrics that Inform Progress</vt:lpstr>
      <vt:lpstr>Slide 10</vt:lpstr>
      <vt:lpstr>Metrics that Inform Progress</vt:lpstr>
      <vt:lpstr>Core Themes in Strategies to  Increase College Completion:</vt:lpstr>
      <vt:lpstr>Transform Remediation</vt:lpstr>
      <vt:lpstr>Transform Remediation</vt:lpstr>
      <vt:lpstr>Ways to Transform Remediation</vt:lpstr>
      <vt:lpstr>Accelerate Success</vt:lpstr>
      <vt:lpstr>Restructure Delivery</vt:lpstr>
      <vt:lpstr>Assess and Count Certificates</vt:lpstr>
      <vt:lpstr>Shift to Performance Funding</vt:lpstr>
      <vt:lpstr>The Challenge in Arkansas</vt:lpstr>
      <vt:lpstr>The Challenge in Arkansas</vt:lpstr>
      <vt:lpstr>The Challenge in Arkansas</vt:lpstr>
      <vt:lpstr>The Challenge in Arkansas</vt:lpstr>
      <vt:lpstr>Slide 24</vt:lpstr>
    </vt:vector>
  </TitlesOfParts>
  <Company>KSA-Plus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Plimpton</dc:creator>
  <cp:lastModifiedBy>Vincennes University</cp:lastModifiedBy>
  <cp:revision>87</cp:revision>
  <cp:lastPrinted>2010-05-30T20:27:50Z</cp:lastPrinted>
  <dcterms:created xsi:type="dcterms:W3CDTF">2010-05-30T20:26:43Z</dcterms:created>
  <dcterms:modified xsi:type="dcterms:W3CDTF">2010-09-23T14:32:43Z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1921700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