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6.xml" ContentType="application/vnd.openxmlformats-officedocument.presentationml.slide+xml"/>
  <Override PartName="/customXml/itemProps3.xml" ContentType="application/vnd.openxmlformats-officedocument.customXmlProperties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4.xml" ContentType="application/vnd.openxmlformats-officedocument.presentationml.slide+xml"/>
  <Override PartName="/customXml/itemProps1.xml" ContentType="application/vnd.openxmlformats-officedocument.customXmlProperties+xml"/>
  <Default Extension="rels" ContentType="application/vnd.openxmlformats-package.relationships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slides/slide2.xml" ContentType="application/vnd.openxmlformats-officedocument.presentationml.slide+xml"/>
  <Default Extension="xml" ContentType="application/xml"/>
  <Override PartName="/ppt/theme/themeOverride1.xml" ContentType="application/vnd.openxmlformats-officedocument.themeOverrid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slides/slide10.xml" ContentType="application/vnd.openxmlformats-officedocument.presentationml.slide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docProps/core.xml" ContentType="application/vnd.openxmlformats-package.core-properties+xml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5.xml" ContentType="application/vnd.openxmlformats-officedocument.presentationml.slide+xml"/>
  <Default Extension="bin" ContentType="application/vnd.openxmlformats-officedocument.presentationml.printerSettings"/>
  <Override PartName="/ppt/slideLayouts/slideLayout7.xml" ContentType="application/vnd.openxmlformats-officedocument.presentationml.slideLayout+xml"/>
  <Override PartName="/customXml/itemProps2.xml" ContentType="application/vnd.openxmlformats-officedocument.customXmlProperties+xml"/>
  <Override PartName="/ppt/theme/theme2.xml" ContentType="application/vnd.openxmlformats-officedocument.theme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Override2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r:id="rId1"/>
  </p:sldMasterIdLst>
  <p:notesMasterIdLst>
    <p:notesMasterId r:id="rId12"/>
  </p:notesMasterIdLst>
  <p:sldIdLst>
    <p:sldId id="265" r:id="rId2"/>
    <p:sldId id="345" r:id="rId3"/>
    <p:sldId id="348" r:id="rId4"/>
    <p:sldId id="349" r:id="rId5"/>
    <p:sldId id="337" r:id="rId6"/>
    <p:sldId id="350" r:id="rId7"/>
    <p:sldId id="347" r:id="rId8"/>
    <p:sldId id="351" r:id="rId9"/>
    <p:sldId id="352" r:id="rId10"/>
    <p:sldId id="330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charset="0"/>
        <a:ea typeface="Arial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onstantia" charset="0"/>
        <a:ea typeface="Arial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onstantia" charset="0"/>
        <a:ea typeface="Arial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onstantia" charset="0"/>
        <a:ea typeface="Arial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onstantia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4800"/>
    <a:srgbClr val="005000"/>
    <a:srgbClr val="FF0000"/>
    <a:srgbClr val="F9ECEB"/>
    <a:srgbClr val="CC3300"/>
    <a:srgbClr val="960000"/>
    <a:srgbClr val="78923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 vertBarState="maximized">
    <p:restoredLeft sz="15047" autoAdjust="0"/>
    <p:restoredTop sz="94677" autoAdjust="0"/>
  </p:normalViewPr>
  <p:slideViewPr>
    <p:cSldViewPr>
      <p:cViewPr>
        <p:scale>
          <a:sx n="100" d="100"/>
          <a:sy n="100" d="100"/>
        </p:scale>
        <p:origin x="-320" y="-2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interSettings" Target="printerSettings/printerSettings1.bin"/><Relationship Id="rId8" Type="http://schemas.openxmlformats.org/officeDocument/2006/relationships/slide" Target="slides/slide7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7" Type="http://schemas.openxmlformats.org/officeDocument/2006/relationships/slide" Target="slides/slide6.xml"/><Relationship Id="rId16" Type="http://schemas.openxmlformats.org/officeDocument/2006/relationships/theme" Target="theme/theme1.xml"/><Relationship Id="rId2" Type="http://schemas.openxmlformats.org/officeDocument/2006/relationships/slide" Target="slides/slide1.xml"/><Relationship Id="rId20" Type="http://schemas.openxmlformats.org/officeDocument/2006/relationships/customXml" Target="../customXml/item3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1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D7991837-7CF8-A946-8496-20DA1F561727}" type="datetimeFigureOut">
              <a:rPr lang="en-US"/>
              <a:pPr/>
              <a:t>10/28/11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11050A44-3D46-DB44-AA4D-66A0973995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/>
              <a:t>In order of award</a:t>
            </a:r>
          </a:p>
          <a:p>
            <a:endParaRPr lang="en-US"/>
          </a:p>
          <a:p>
            <a:pPr eaLnBrk="1" hangingPunct="1"/>
            <a:r>
              <a:rPr lang="en-US"/>
              <a:t>Thunderbird School of Business Survey</a:t>
            </a:r>
          </a:p>
          <a:p>
            <a:pPr eaLnBrk="1" hangingPunct="1"/>
            <a:r>
              <a:rPr lang="en-US"/>
              <a:t>2,500 MBA alumni surveyed in 2003</a:t>
            </a:r>
          </a:p>
          <a:p>
            <a:pPr lvl="1" eaLnBrk="1" hangingPunct="1"/>
            <a:r>
              <a:rPr lang="en-US"/>
              <a:t>66% of respondents based in United States</a:t>
            </a:r>
          </a:p>
          <a:p>
            <a:pPr lvl="1" eaLnBrk="1" hangingPunct="1"/>
            <a:r>
              <a:rPr lang="en-US"/>
              <a:t>17% in Europe</a:t>
            </a:r>
          </a:p>
          <a:p>
            <a:pPr lvl="1" eaLnBrk="1" hangingPunct="1"/>
            <a:r>
              <a:rPr lang="en-US"/>
              <a:t>Fewer than 10% in Asia and Latin America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8520C8-8ACD-624D-A6FA-DEB47F81C96D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/>
              <a:t>In order of award</a:t>
            </a:r>
          </a:p>
          <a:p>
            <a:endParaRPr lang="en-US"/>
          </a:p>
          <a:p>
            <a:pPr eaLnBrk="1" hangingPunct="1"/>
            <a:r>
              <a:rPr lang="en-US"/>
              <a:t>Thunderbird School of Business Survey</a:t>
            </a:r>
          </a:p>
          <a:p>
            <a:pPr eaLnBrk="1" hangingPunct="1"/>
            <a:r>
              <a:rPr lang="en-US"/>
              <a:t>2,500 MBA alumni surveyed in 2003</a:t>
            </a:r>
          </a:p>
          <a:p>
            <a:pPr lvl="1" eaLnBrk="1" hangingPunct="1"/>
            <a:r>
              <a:rPr lang="en-US"/>
              <a:t>66% of respondents based in United States</a:t>
            </a:r>
          </a:p>
          <a:p>
            <a:pPr lvl="1" eaLnBrk="1" hangingPunct="1"/>
            <a:r>
              <a:rPr lang="en-US"/>
              <a:t>17% in Europe</a:t>
            </a:r>
          </a:p>
          <a:p>
            <a:pPr lvl="1" eaLnBrk="1" hangingPunct="1"/>
            <a:r>
              <a:rPr lang="en-US"/>
              <a:t>Fewer than 10% in Asia and Latin America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8520C8-8ACD-624D-A6FA-DEB47F81C96D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/>
              <a:t>In order of award</a:t>
            </a:r>
          </a:p>
          <a:p>
            <a:endParaRPr lang="en-US"/>
          </a:p>
          <a:p>
            <a:pPr eaLnBrk="1" hangingPunct="1"/>
            <a:r>
              <a:rPr lang="en-US"/>
              <a:t>Thunderbird School of Business Survey</a:t>
            </a:r>
          </a:p>
          <a:p>
            <a:pPr eaLnBrk="1" hangingPunct="1"/>
            <a:r>
              <a:rPr lang="en-US"/>
              <a:t>2,500 MBA alumni surveyed in 2003</a:t>
            </a:r>
          </a:p>
          <a:p>
            <a:pPr lvl="1" eaLnBrk="1" hangingPunct="1"/>
            <a:r>
              <a:rPr lang="en-US"/>
              <a:t>66% of respondents based in United States</a:t>
            </a:r>
          </a:p>
          <a:p>
            <a:pPr lvl="1" eaLnBrk="1" hangingPunct="1"/>
            <a:r>
              <a:rPr lang="en-US"/>
              <a:t>17% in Europe</a:t>
            </a:r>
          </a:p>
          <a:p>
            <a:pPr lvl="1" eaLnBrk="1" hangingPunct="1"/>
            <a:r>
              <a:rPr lang="en-US"/>
              <a:t>Fewer than 10% in Asia and Latin America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8520C8-8ACD-624D-A6FA-DEB47F81C96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/>
              <a:t>http://www.cal.org/resources/digest/digest_pdfs/0106-pufahl.pdf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E7621-4664-794E-931F-B8AE27052BDE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3E1D7"/>
                </a:solidFill>
              </a:defRPr>
            </a:lvl1pPr>
          </a:lstStyle>
          <a:p>
            <a:fld id="{CDFD7032-3573-104C-8245-7C17A1DB5FE8}" type="datetimeFigureOut">
              <a:rPr lang="en-US"/>
              <a:pPr/>
              <a:t>10/28/11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3E1D7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3E1D7"/>
                </a:solidFill>
              </a:defRPr>
            </a:lvl1pPr>
          </a:lstStyle>
          <a:p>
            <a:fld id="{62497F69-43A0-014D-9FA7-507AE5AE3EAE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66DB94-BDA9-734D-9EA8-1944FFFAF8EF}" type="datetimeFigureOut">
              <a:rPr lang="en-US"/>
              <a:pPr/>
              <a:t>10/28/11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A823B-A42F-E648-994E-3066E3B4DE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629B23-4663-0A41-BE70-E90553A76066}" type="datetimeFigureOut">
              <a:rPr lang="en-US"/>
              <a:pPr/>
              <a:t>10/28/11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631370-6E98-7E43-88BF-B6440712EC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058D85-9C28-1247-9DC6-2B66A66A55FD}" type="datetimeFigureOut">
              <a:rPr lang="en-US"/>
              <a:pPr/>
              <a:t>10/28/11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A31FA9-7A2B-AD4D-84DD-01DD246FFF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3E1D7"/>
                </a:solidFill>
              </a:defRPr>
            </a:lvl1pPr>
          </a:lstStyle>
          <a:p>
            <a:fld id="{32623433-0515-924A-ABB1-E5FE208E2A09}" type="datetimeFigureOut">
              <a:rPr lang="en-US"/>
              <a:pPr/>
              <a:t>10/28/11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3E1D7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3E1D7"/>
                </a:solidFill>
              </a:defRPr>
            </a:lvl1pPr>
          </a:lstStyle>
          <a:p>
            <a:fld id="{577E6B7E-7E64-0C4F-8643-473DE313A7E2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DDF970-8D3B-A546-9DB2-CFB77D5E1191}" type="datetimeFigureOut">
              <a:rPr lang="en-US"/>
              <a:pPr/>
              <a:t>10/28/11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84F745-9C2D-164A-90E5-AAB3CC730E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92F540-3456-2F46-B35C-0A96AE85FB18}" type="datetimeFigureOut">
              <a:rPr lang="en-US"/>
              <a:pPr/>
              <a:t>10/28/11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290211-8376-E04E-8751-2B0C753990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4F0987-29EF-6B44-9375-70FF6C311AFF}" type="datetimeFigureOut">
              <a:rPr lang="en-US"/>
              <a:pPr/>
              <a:t>10/28/11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BCA231-C90A-854A-95C0-A9E391452B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F1BDFE9-1E97-F147-B093-DBDFB0F22BA2}" type="datetimeFigureOut">
              <a:rPr lang="en-US"/>
              <a:pPr/>
              <a:t>10/28/11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C3BC2B-F47A-F443-9E4C-B3B6CDC1B4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4692AC-452F-DB44-AB21-18E0DD9C7996}" type="datetimeFigureOut">
              <a:rPr lang="en-US"/>
              <a:pPr/>
              <a:t>10/28/11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210335-E19F-7C44-A730-3BFF1B2900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/>
          <p:cNvSpPr>
            <a:spLocks/>
          </p:cNvSpPr>
          <p:nvPr/>
        </p:nvSpPr>
        <p:spPr bwMode="auto">
          <a:xfrm rot="420000" flipV="1">
            <a:off x="3165475" y="1108075"/>
            <a:ext cx="5257800" cy="4114800"/>
          </a:xfrm>
          <a:custGeom>
            <a:avLst/>
            <a:gdLst>
              <a:gd name="T0" fmla="*/ 5257800 w 5257800"/>
              <a:gd name="T1" fmla="*/ 2057400 h 4114800"/>
              <a:gd name="T2" fmla="*/ 2628900 w 5257800"/>
              <a:gd name="T3" fmla="*/ 4114800 h 4114800"/>
              <a:gd name="T4" fmla="*/ 0 w 5257800"/>
              <a:gd name="T5" fmla="*/ 2057400 h 4114800"/>
              <a:gd name="T6" fmla="*/ 2628900 w 5257800"/>
              <a:gd name="T7" fmla="*/ 0 h 4114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5257800"/>
              <a:gd name="T13" fmla="*/ 0 h 4114800"/>
              <a:gd name="T14" fmla="*/ 5182785 w 5257800"/>
              <a:gd name="T15" fmla="*/ 4114800 h 411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57800" h="4114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 cap="rnd" cmpd="sng">
            <a:solidFill>
              <a:srgbClr val="C0C0C0"/>
            </a:solidFill>
            <a:prstDash val="solid"/>
            <a:round/>
            <a:headEnd/>
            <a:tailEnd/>
          </a:ln>
          <a:effectLst>
            <a:outerShdw blurRad="63500" dist="38500" dir="7500041" sx="98500" sy="100079" kx="99984" algn="tl" rotWithShape="0">
              <a:srgbClr val="000000">
                <a:alpha val="25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ight Triangle 5"/>
          <p:cNvSpPr>
            <a:spLocks noChangeArrowheads="1"/>
          </p:cNvSpPr>
          <p:nvPr/>
        </p:nvSpPr>
        <p:spPr bwMode="auto"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>
            <a:solidFill>
              <a:srgbClr val="FFFFFF"/>
            </a:solidFill>
            <a:bevel/>
            <a:headEnd/>
            <a:tailEnd/>
          </a:ln>
          <a:effectLst>
            <a:outerShdw blurRad="63500" dist="6350" dir="12899787" algn="tl" rotWithShape="0">
              <a:srgbClr val="000000">
                <a:alpha val="46999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FDC720-02F1-BD4B-8AFC-C74829554689}" type="datetimeFigureOut">
              <a:rPr lang="en-US"/>
              <a:pPr/>
              <a:t>10/28/11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397BD64C-5980-2D4F-8E56-637E7CF2F3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1D4577"/>
                </a:solidFill>
              </a:defRPr>
            </a:lvl1pPr>
          </a:lstStyle>
          <a:p>
            <a:fld id="{F8C1AE84-FFFD-4E41-A536-9601E8041738}" type="datetimeFigureOut">
              <a:rPr lang="en-US"/>
              <a:pPr/>
              <a:t>10/28/11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1D4577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1D4577"/>
                </a:solidFill>
              </a:defRPr>
            </a:lvl1pPr>
          </a:lstStyle>
          <a:p>
            <a:fld id="{EBDE7E76-9744-1A41-B0F7-99462BF123DA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C4BD97"/>
        </a:buClr>
        <a:buSzPct val="95000"/>
        <a:buFont typeface="Wingdings 2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charset="2"/>
        <a:buChar char=""/>
        <a:defRPr sz="21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C4BD97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494429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oep@uark.edu" TargetMode="External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uark.edu/ua/oep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100000">
              <a:schemeClr val="tx1"/>
            </a:gs>
            <a:gs pos="100000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209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4800"/>
                </a:solidFill>
              </a:rPr>
              <a:t>Foreign Language </a:t>
            </a:r>
            <a:br>
              <a:rPr lang="en-US" dirty="0" smtClean="0">
                <a:solidFill>
                  <a:srgbClr val="004800"/>
                </a:solidFill>
              </a:rPr>
            </a:br>
            <a:r>
              <a:rPr lang="en-US" dirty="0" smtClean="0">
                <a:solidFill>
                  <a:srgbClr val="004800"/>
                </a:solidFill>
              </a:rPr>
              <a:t>in Arkansas</a:t>
            </a:r>
            <a:endParaRPr lang="en-US" dirty="0">
              <a:solidFill>
                <a:srgbClr val="004800"/>
              </a:solidFill>
            </a:endParaRPr>
          </a:p>
        </p:txBody>
      </p:sp>
      <p:pic>
        <p:nvPicPr>
          <p:cNvPr id="5123" name="Picture 3" descr="UALogo_Small_uncropped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638800"/>
            <a:ext cx="2057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13" descr="OEP Logo - Colo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5700713"/>
            <a:ext cx="2057400" cy="1157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Subtitle 5"/>
          <p:cNvSpPr>
            <a:spLocks noGrp="1"/>
          </p:cNvSpPr>
          <p:nvPr>
            <p:ph type="subTitle" idx="1"/>
          </p:nvPr>
        </p:nvSpPr>
        <p:spPr>
          <a:xfrm>
            <a:off x="457200" y="3657600"/>
            <a:ext cx="7854950" cy="1247775"/>
          </a:xfrm>
        </p:spPr>
        <p:txBody>
          <a:bodyPr/>
          <a:lstStyle/>
          <a:p>
            <a:pPr marR="0"/>
            <a:r>
              <a:rPr lang="en-US">
                <a:solidFill>
                  <a:schemeClr val="bg1"/>
                </a:solidFill>
              </a:rPr>
              <a:t>Dr. Gary Ritter, Director, Office for Education Policy</a:t>
            </a:r>
          </a:p>
          <a:p>
            <a:pPr marR="0"/>
            <a:r>
              <a:rPr lang="en-US">
                <a:solidFill>
                  <a:schemeClr val="bg1"/>
                </a:solidFill>
              </a:rPr>
              <a:t>House Committee on Higher Education</a:t>
            </a:r>
          </a:p>
          <a:p>
            <a:pPr marR="0"/>
            <a:r>
              <a:rPr lang="en-US">
                <a:solidFill>
                  <a:schemeClr val="bg1"/>
                </a:solidFill>
              </a:rPr>
              <a:t>October 28,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5715000"/>
          </a:xfrm>
        </p:spPr>
        <p:txBody>
          <a:bodyPr/>
          <a:lstStyle/>
          <a:p>
            <a:r>
              <a:rPr lang="en-US" dirty="0" smtClean="0"/>
              <a:t>Make it a requirement in high school and consider an earlier start</a:t>
            </a:r>
          </a:p>
          <a:p>
            <a:pPr lvl="1"/>
            <a:r>
              <a:rPr lang="en-US" dirty="0"/>
              <a:t>The majority of US students do not begin to learn a foreign language until age 14</a:t>
            </a:r>
          </a:p>
          <a:p>
            <a:pPr lvl="1"/>
            <a:r>
              <a:rPr lang="en-US" dirty="0"/>
              <a:t>Many other nations start by age 8 or earlier</a:t>
            </a:r>
          </a:p>
          <a:p>
            <a:r>
              <a:rPr lang="en-US" dirty="0"/>
              <a:t>Teacher Training</a:t>
            </a:r>
          </a:p>
          <a:p>
            <a:pPr lvl="1"/>
            <a:r>
              <a:rPr lang="en-US" dirty="0"/>
              <a:t>Much more comprehensive in other </a:t>
            </a:r>
            <a:r>
              <a:rPr lang="en-US" dirty="0" smtClean="0"/>
              <a:t>countries</a:t>
            </a:r>
          </a:p>
          <a:p>
            <a:pPr lvl="1"/>
            <a:r>
              <a:rPr lang="en-US" dirty="0" smtClean="0"/>
              <a:t>Content </a:t>
            </a:r>
            <a:r>
              <a:rPr lang="en-US" smtClean="0"/>
              <a:t>knowledge may be </a:t>
            </a:r>
            <a:r>
              <a:rPr lang="en-US" dirty="0" smtClean="0"/>
              <a:t>more important than certification</a:t>
            </a:r>
            <a:endParaRPr lang="en-US" dirty="0" smtClean="0"/>
          </a:p>
          <a:p>
            <a:r>
              <a:rPr lang="en-US" dirty="0"/>
              <a:t>Comprehensive Use of Technology</a:t>
            </a:r>
          </a:p>
          <a:p>
            <a:pPr lvl="1"/>
            <a:r>
              <a:rPr lang="en-US" dirty="0"/>
              <a:t>To access information and entertainment</a:t>
            </a:r>
          </a:p>
          <a:p>
            <a:pPr lvl="1"/>
            <a:r>
              <a:rPr lang="en-US" dirty="0"/>
              <a:t>To provide a platform for collaboration with speakers of other languages</a:t>
            </a:r>
          </a:p>
          <a:p>
            <a:endParaRPr lang="en-US" dirty="0"/>
          </a:p>
          <a:p>
            <a:pPr lvl="1">
              <a:buFont typeface="Wingdings 2" charset="2"/>
              <a:buNone/>
            </a:pPr>
            <a:endParaRPr lang="en-US" dirty="0"/>
          </a:p>
        </p:txBody>
      </p:sp>
      <p:sp>
        <p:nvSpPr>
          <p:cNvPr id="5" name="Title 3"/>
          <p:cNvSpPr txBox="1">
            <a:spLocks/>
          </p:cNvSpPr>
          <p:nvPr/>
        </p:nvSpPr>
        <p:spPr bwMode="auto">
          <a:xfrm>
            <a:off x="381000" y="381000"/>
            <a:ext cx="8001000" cy="72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 smtClean="0">
                <a:ln w="11430"/>
                <a:solidFill>
                  <a:srgbClr val="0048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j-ea"/>
                <a:cs typeface="+mn-cs"/>
              </a:rPr>
              <a:t>The View from the OEP</a:t>
            </a:r>
            <a:endParaRPr lang="en-US" sz="4400" b="1" dirty="0">
              <a:ln w="11430"/>
              <a:solidFill>
                <a:srgbClr val="0048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+mj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7034" y="1124575"/>
            <a:ext cx="4109972" cy="723275"/>
          </a:xfr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 smtClean="0">
                <a:ln w="11430"/>
                <a:solidFill>
                  <a:srgbClr val="0048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j-ea"/>
                <a:cs typeface="+mn-cs"/>
              </a:rPr>
              <a:t>What do we do?</a:t>
            </a:r>
            <a:endParaRPr lang="en-US" sz="4400" b="1" dirty="0">
              <a:ln w="11430"/>
              <a:solidFill>
                <a:srgbClr val="0048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+mj-ea"/>
              <a:cs typeface="+mn-cs"/>
            </a:endParaRPr>
          </a:p>
        </p:txBody>
      </p:sp>
      <p:sp>
        <p:nvSpPr>
          <p:cNvPr id="8195" name="Content Placeholder 2"/>
          <p:cNvSpPr txBox="1">
            <a:spLocks/>
          </p:cNvSpPr>
          <p:nvPr/>
        </p:nvSpPr>
        <p:spPr bwMode="auto">
          <a:xfrm>
            <a:off x="609600" y="2057400"/>
            <a:ext cx="830897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2800" dirty="0"/>
              <a:t>We are here to serve as a resource to state lawmakers, educators, administrators, and other leaders, providing them with current national, state, and regional research in education to support hem in thoughtful decision-making concerning K-12 education in the State of Arkansas</a:t>
            </a:r>
            <a:r>
              <a:rPr lang="en-US" sz="2800" dirty="0" smtClean="0"/>
              <a:t>.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>
                <a:hlinkClick r:id="rId2"/>
              </a:rPr>
              <a:t>www.uark.edu/ua/oep</a:t>
            </a:r>
            <a:endParaRPr lang="en-US" sz="2800" dirty="0" smtClean="0"/>
          </a:p>
          <a:p>
            <a:pPr algn="ctr"/>
            <a:r>
              <a:rPr lang="en-US" sz="2800" dirty="0" smtClean="0">
                <a:hlinkClick r:id="rId3"/>
              </a:rPr>
              <a:t>oep@uark.edu</a:t>
            </a:r>
            <a:endParaRPr lang="en-US" sz="2800" dirty="0" smtClean="0"/>
          </a:p>
          <a:p>
            <a:pPr algn="ctr"/>
            <a:endParaRPr lang="en-US" sz="2800" dirty="0" smtClean="0"/>
          </a:p>
          <a:p>
            <a:pPr algn="ctr">
              <a:spcBef>
                <a:spcPct val="20000"/>
              </a:spcBef>
              <a:buClr>
                <a:srgbClr val="C4BD97"/>
              </a:buClr>
              <a:buSzPct val="95000"/>
              <a:buFont typeface="Wingdings 2" charset="2"/>
              <a:buNone/>
            </a:pPr>
            <a:r>
              <a:rPr lang="en-US" sz="2600" dirty="0"/>
              <a:t> </a:t>
            </a:r>
          </a:p>
          <a:p>
            <a:pPr>
              <a:spcBef>
                <a:spcPct val="20000"/>
              </a:spcBef>
              <a:buClr>
                <a:srgbClr val="C4BD97"/>
              </a:buClr>
              <a:buSzPct val="95000"/>
              <a:buFont typeface="Wingdings 2" charset="2"/>
              <a:buChar char=""/>
            </a:pPr>
            <a:endParaRPr lang="en-US" sz="2600" dirty="0"/>
          </a:p>
        </p:txBody>
      </p:sp>
      <p:pic>
        <p:nvPicPr>
          <p:cNvPr id="5" name="Picture 3" descr="UALogo_Small_uncropped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638800"/>
            <a:ext cx="2057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3" descr="OEP Logo - Color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86600" y="5776913"/>
            <a:ext cx="2057400" cy="1157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mission of OEP is to bring </a:t>
            </a:r>
            <a:r>
              <a:rPr lang="en-US" b="1" dirty="0" smtClean="0"/>
              <a:t>evidence </a:t>
            </a:r>
            <a:r>
              <a:rPr lang="en-US" dirty="0" smtClean="0"/>
              <a:t>from an academic, unbiased perspective to inform policymakers and practitioners in decision-making</a:t>
            </a:r>
          </a:p>
          <a:p>
            <a:r>
              <a:rPr lang="en-US" dirty="0" smtClean="0"/>
              <a:t>In many areas of education there is very little research evidence to draw upon</a:t>
            </a:r>
          </a:p>
          <a:p>
            <a:r>
              <a:rPr lang="en-US" dirty="0" smtClean="0"/>
              <a:t>In these cases, we rely on logic and theory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itle 3"/>
          <p:cNvSpPr txBox="1">
            <a:spLocks/>
          </p:cNvSpPr>
          <p:nvPr/>
        </p:nvSpPr>
        <p:spPr bwMode="auto">
          <a:xfrm>
            <a:off x="2743200" y="838200"/>
            <a:ext cx="2442175" cy="72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45720" rIns="0" bIns="0" numCol="1" anchor="b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 w="11430"/>
                <a:solidFill>
                  <a:srgbClr val="0048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j-ea"/>
                <a:cs typeface="+mn-cs"/>
              </a:rPr>
              <a:t>Research</a:t>
            </a:r>
            <a:endParaRPr kumimoji="0" lang="en-US" sz="4400" b="1" i="0" u="none" strike="noStrike" kern="1200" cap="none" spc="0" normalizeH="0" baseline="0" noProof="0" dirty="0">
              <a:ln w="11430"/>
              <a:solidFill>
                <a:srgbClr val="0048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n-lt"/>
              <a:ea typeface="+mj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Potential Cultural Benefits</a:t>
            </a:r>
          </a:p>
          <a:p>
            <a:r>
              <a:rPr lang="en-US" dirty="0" smtClean="0"/>
              <a:t>Potential Cognitive Benefits</a:t>
            </a:r>
          </a:p>
          <a:p>
            <a:r>
              <a:rPr lang="en-US" dirty="0" smtClean="0"/>
              <a:t>Potential Economic Benefits</a:t>
            </a:r>
          </a:p>
          <a:p>
            <a:r>
              <a:rPr lang="en-US" dirty="0" smtClean="0"/>
              <a:t>There are no obvious detriments</a:t>
            </a:r>
          </a:p>
          <a:p>
            <a:r>
              <a:rPr lang="en-US" dirty="0" smtClean="0"/>
              <a:t>Relative to other elective courses, it has the most potential to be synergistic with core subjects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itle 3"/>
          <p:cNvSpPr txBox="1">
            <a:spLocks/>
          </p:cNvSpPr>
          <p:nvPr/>
        </p:nvSpPr>
        <p:spPr bwMode="auto">
          <a:xfrm>
            <a:off x="762000" y="381000"/>
            <a:ext cx="7391400" cy="140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 w="11430"/>
                <a:solidFill>
                  <a:srgbClr val="0048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j-ea"/>
                <a:cs typeface="+mn-cs"/>
              </a:rPr>
              <a:t>Why Consider Second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 w="11430"/>
                <a:solidFill>
                  <a:srgbClr val="0048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j-ea"/>
                <a:cs typeface="+mn-cs"/>
              </a:rPr>
              <a:t> Languages?</a:t>
            </a:r>
            <a:endParaRPr kumimoji="0" lang="en-US" sz="4400" b="1" i="0" u="none" strike="noStrike" kern="1200" cap="none" spc="0" normalizeH="0" baseline="0" noProof="0" dirty="0">
              <a:ln w="11430"/>
              <a:solidFill>
                <a:srgbClr val="0048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n-lt"/>
              <a:ea typeface="+mj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1951037"/>
          </a:xfrm>
        </p:spPr>
        <p:txBody>
          <a:bodyPr/>
          <a:lstStyle/>
          <a:p>
            <a:r>
              <a:rPr lang="en-US" dirty="0" smtClean="0"/>
              <a:t>Cultural Benefits</a:t>
            </a:r>
          </a:p>
          <a:p>
            <a:pPr lvl="1"/>
            <a:r>
              <a:rPr lang="en-US" dirty="0" smtClean="0"/>
              <a:t>Appreciation of other cultures</a:t>
            </a:r>
          </a:p>
          <a:p>
            <a:pPr lvl="1"/>
            <a:r>
              <a:rPr lang="en-US" dirty="0" smtClean="0"/>
              <a:t>Appreciation of your native language</a:t>
            </a:r>
          </a:p>
          <a:p>
            <a:pPr lvl="1"/>
            <a:r>
              <a:rPr lang="en-US" dirty="0" smtClean="0"/>
              <a:t>Empathy with English Language Learners</a:t>
            </a:r>
          </a:p>
        </p:txBody>
      </p:sp>
      <p:sp>
        <p:nvSpPr>
          <p:cNvPr id="5" name="Title 3"/>
          <p:cNvSpPr txBox="1">
            <a:spLocks/>
          </p:cNvSpPr>
          <p:nvPr/>
        </p:nvSpPr>
        <p:spPr bwMode="auto">
          <a:xfrm>
            <a:off x="615033" y="914400"/>
            <a:ext cx="7736606" cy="72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 bIns="0" anchor="b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1430"/>
                <a:solidFill>
                  <a:srgbClr val="0048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j-ea"/>
                <a:cs typeface="+mn-cs"/>
              </a:rPr>
              <a:t>Benefits of Foreign Language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 bwMode="auto">
          <a:xfrm>
            <a:off x="615033" y="914400"/>
            <a:ext cx="7736606" cy="72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 bIns="0" anchor="b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1430"/>
                <a:solidFill>
                  <a:srgbClr val="0048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j-ea"/>
                <a:cs typeface="+mn-cs"/>
              </a:rPr>
              <a:t>Benefits of Foreign Language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3810000"/>
            <a:ext cx="8229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39763" marR="0" lvl="1" indent="-24606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+mn-cs"/>
            </a:endParaRP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4BD97"/>
              </a:buClr>
              <a:buSzPct val="95000"/>
              <a:buFont typeface="Wingdings 2" charset="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4BD97"/>
              </a:buClr>
              <a:buSzPct val="95000"/>
              <a:buFont typeface="Wingdings 2" charset="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1905000"/>
            <a:ext cx="7772400" cy="4419600"/>
          </a:xfrm>
        </p:spPr>
        <p:txBody>
          <a:bodyPr/>
          <a:lstStyle/>
          <a:p>
            <a:pPr eaLnBrk="1" hangingPunct="1">
              <a:buNone/>
            </a:pPr>
            <a:r>
              <a:rPr lang="en-US" dirty="0" smtClean="0"/>
              <a:t>Cognitive Benefits</a:t>
            </a:r>
          </a:p>
          <a:p>
            <a:pPr lvl="1" eaLnBrk="1" hangingPunct="1">
              <a:defRPr/>
            </a:pPr>
            <a:r>
              <a:rPr lang="en-US" dirty="0" smtClean="0"/>
              <a:t>Greater </a:t>
            </a:r>
            <a:r>
              <a:rPr lang="en-US" dirty="0" smtClean="0"/>
              <a:t>understanding of the English language</a:t>
            </a:r>
          </a:p>
          <a:p>
            <a:pPr lvl="1" eaLnBrk="1" hangingPunct="1">
              <a:defRPr/>
            </a:pPr>
            <a:r>
              <a:rPr lang="en-US" dirty="0" smtClean="0"/>
              <a:t>Increased cognitive ability </a:t>
            </a:r>
          </a:p>
          <a:p>
            <a:pPr lvl="1" eaLnBrk="1" hangingPunct="1">
              <a:defRPr/>
            </a:pPr>
            <a:r>
              <a:rPr lang="en-US" dirty="0" smtClean="0"/>
              <a:t>Higher standardized test </a:t>
            </a:r>
            <a:r>
              <a:rPr lang="en-US" dirty="0" smtClean="0"/>
              <a:t>scores</a:t>
            </a:r>
          </a:p>
          <a:p>
            <a:pPr eaLnBrk="1" hangingPunct="1"/>
            <a:r>
              <a:rPr lang="en-US" dirty="0" smtClean="0"/>
              <a:t>There is a correlation between test scores in science, language arts, and mathematics and enrollment in a foreign language </a:t>
            </a:r>
            <a:r>
              <a:rPr lang="en-US" dirty="0" smtClean="0"/>
              <a:t>course</a:t>
            </a:r>
          </a:p>
          <a:p>
            <a:pPr eaLnBrk="1" hangingPunct="1"/>
            <a:r>
              <a:rPr lang="en-US" dirty="0" smtClean="0"/>
              <a:t>However</a:t>
            </a:r>
            <a:r>
              <a:rPr lang="en-US" dirty="0" smtClean="0"/>
              <a:t>, these advantages should be viewed with caution as there is likely a selection </a:t>
            </a:r>
            <a:r>
              <a:rPr lang="en-US" dirty="0" smtClean="0"/>
              <a:t>effect</a:t>
            </a:r>
          </a:p>
          <a:p>
            <a:pPr eaLnBrk="1" hangingPunct="1"/>
            <a:r>
              <a:rPr lang="en-US" dirty="0" smtClean="0"/>
              <a:t>There is no displacement effect</a:t>
            </a:r>
          </a:p>
          <a:p>
            <a:pPr eaLnBrk="1" hangingPunct="1"/>
            <a:endParaRPr lang="en-US" dirty="0" smtClean="0"/>
          </a:p>
          <a:p>
            <a:pPr lvl="1" eaLnBrk="1" hangingPunct="1">
              <a:buNone/>
              <a:defRPr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>
              <a:buFont typeface="Wingdings 2" charset="2"/>
              <a:buNone/>
            </a:pPr>
            <a:r>
              <a:rPr lang="en-US" dirty="0" smtClean="0"/>
              <a:t>Economic Benefits</a:t>
            </a:r>
          </a:p>
          <a:p>
            <a:pPr lvl="1" eaLnBrk="1" hangingPunct="1"/>
            <a:r>
              <a:rPr lang="en-US" dirty="0"/>
              <a:t>Travel Opportunities</a:t>
            </a:r>
            <a:r>
              <a:rPr lang="en-US" dirty="0" smtClean="0"/>
              <a:t> </a:t>
            </a:r>
          </a:p>
          <a:p>
            <a:pPr lvl="1" eaLnBrk="1" hangingPunct="1"/>
            <a:r>
              <a:rPr lang="en-US" dirty="0"/>
              <a:t>Overseas assignments</a:t>
            </a:r>
            <a:r>
              <a:rPr lang="en-US" dirty="0" smtClean="0"/>
              <a:t> </a:t>
            </a:r>
          </a:p>
          <a:p>
            <a:pPr lvl="1" eaLnBrk="1" hangingPunct="1"/>
            <a:r>
              <a:rPr lang="en-US" dirty="0"/>
              <a:t>Written or oral recognition</a:t>
            </a:r>
            <a:r>
              <a:rPr lang="en-US" dirty="0" smtClean="0"/>
              <a:t> </a:t>
            </a:r>
          </a:p>
          <a:p>
            <a:pPr lvl="1" eaLnBrk="1" hangingPunct="1"/>
            <a:r>
              <a:rPr lang="en-US" dirty="0"/>
              <a:t>Promotion</a:t>
            </a:r>
            <a:r>
              <a:rPr lang="en-US" dirty="0" smtClean="0"/>
              <a:t> </a:t>
            </a:r>
          </a:p>
          <a:p>
            <a:pPr lvl="1" eaLnBrk="1" hangingPunct="1"/>
            <a:r>
              <a:rPr lang="en-US" dirty="0" smtClean="0"/>
              <a:t>Raises </a:t>
            </a:r>
          </a:p>
          <a:p>
            <a:pPr eaLnBrk="1" hangingPunct="1"/>
            <a:r>
              <a:rPr lang="en-US" dirty="0"/>
              <a:t>When in a career is language most helpful? </a:t>
            </a:r>
          </a:p>
          <a:p>
            <a:pPr lvl="1" eaLnBrk="1" hangingPunct="1"/>
            <a:r>
              <a:rPr lang="en-US" dirty="0"/>
              <a:t>Upon </a:t>
            </a:r>
            <a:r>
              <a:rPr lang="en-US" dirty="0" smtClean="0"/>
              <a:t>hire</a:t>
            </a:r>
          </a:p>
          <a:p>
            <a:pPr lvl="1" eaLnBrk="1" hangingPunct="1"/>
            <a:r>
              <a:rPr lang="en-US" dirty="0"/>
              <a:t>Early </a:t>
            </a:r>
            <a:r>
              <a:rPr lang="en-US" dirty="0" smtClean="0"/>
              <a:t>years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6" name="Title 3"/>
          <p:cNvSpPr txBox="1">
            <a:spLocks/>
          </p:cNvSpPr>
          <p:nvPr/>
        </p:nvSpPr>
        <p:spPr bwMode="auto">
          <a:xfrm>
            <a:off x="533400" y="762000"/>
            <a:ext cx="8001000" cy="72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1430"/>
                <a:solidFill>
                  <a:srgbClr val="0048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j-ea"/>
                <a:cs typeface="+mn-cs"/>
              </a:rPr>
              <a:t>Benefits of Foreign Languages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1FA9-7A2B-AD4D-84DD-01DD246FFF1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/>
            <a:r>
              <a:rPr lang="en-US" dirty="0" smtClean="0"/>
              <a:t>Many studies are plagued by issues of selection</a:t>
            </a:r>
          </a:p>
          <a:p>
            <a:pPr lvl="1" eaLnBrk="1" hangingPunct="1"/>
            <a:r>
              <a:rPr lang="en-US" dirty="0" smtClean="0"/>
              <a:t>For example, kids who are already on a </a:t>
            </a:r>
            <a:r>
              <a:rPr lang="en-US" dirty="0" smtClean="0"/>
              <a:t>college-prep track are the ones that enroll in foreign language courses</a:t>
            </a:r>
            <a:endParaRPr lang="en-US" dirty="0" smtClean="0"/>
          </a:p>
          <a:p>
            <a:pPr eaLnBrk="1" hangingPunct="1"/>
            <a:r>
              <a:rPr lang="en-US" dirty="0" smtClean="0"/>
              <a:t>Good Example: New Orleans Study</a:t>
            </a:r>
          </a:p>
          <a:p>
            <a:pPr lvl="1" eaLnBrk="1" hangingPunct="1"/>
            <a:r>
              <a:rPr lang="en-US" dirty="0" smtClean="0"/>
              <a:t>Compared similar schools and classrooms of kids at the elementary level</a:t>
            </a:r>
          </a:p>
          <a:p>
            <a:pPr lvl="1" eaLnBrk="1" hangingPunct="1"/>
            <a:r>
              <a:rPr lang="en-US" dirty="0" smtClean="0"/>
              <a:t>Half provided foreign language instruction, half did not</a:t>
            </a:r>
          </a:p>
          <a:p>
            <a:pPr lvl="1" eaLnBrk="1" hangingPunct="1"/>
            <a:r>
              <a:rPr lang="en-US" dirty="0" smtClean="0"/>
              <a:t>Students in classrooms that received the foreign language instruction outperformed peers on both the state assessment and national assessments</a:t>
            </a:r>
            <a:endParaRPr lang="en-US" dirty="0" smtClean="0"/>
          </a:p>
          <a:p>
            <a:pPr eaLnBrk="1" hangingPunct="1"/>
            <a:endParaRPr lang="en-US" dirty="0"/>
          </a:p>
        </p:txBody>
      </p:sp>
      <p:sp>
        <p:nvSpPr>
          <p:cNvPr id="6" name="Title 3"/>
          <p:cNvSpPr txBox="1">
            <a:spLocks/>
          </p:cNvSpPr>
          <p:nvPr/>
        </p:nvSpPr>
        <p:spPr bwMode="auto">
          <a:xfrm>
            <a:off x="533400" y="762000"/>
            <a:ext cx="8001000" cy="72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 smtClean="0">
                <a:ln w="11430"/>
                <a:solidFill>
                  <a:srgbClr val="0048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j-ea"/>
                <a:cs typeface="+mn-cs"/>
              </a:rPr>
              <a:t>Supporting Evidence</a:t>
            </a:r>
            <a:endParaRPr lang="en-US" sz="4400" b="1" dirty="0">
              <a:ln w="11430"/>
              <a:solidFill>
                <a:srgbClr val="0048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+mj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1FA9-7A2B-AD4D-84DD-01DD246FFF1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/>
            <a:r>
              <a:rPr lang="en-US" dirty="0" smtClean="0"/>
              <a:t>While ther</a:t>
            </a:r>
            <a:r>
              <a:rPr lang="en-US" dirty="0" smtClean="0"/>
              <a:t>e are not rigorous empirical analyses on this topic, there are logical assumptions we can make</a:t>
            </a:r>
          </a:p>
          <a:p>
            <a:pPr eaLnBrk="1" hangingPunct="1"/>
            <a:r>
              <a:rPr lang="en-US" dirty="0" smtClean="0"/>
              <a:t>Most educated parents require their children to take these courses</a:t>
            </a:r>
          </a:p>
          <a:p>
            <a:pPr eaLnBrk="1" hangingPunct="1"/>
            <a:r>
              <a:rPr lang="en-US" dirty="0" smtClean="0"/>
              <a:t>Prep schools and private schools</a:t>
            </a:r>
            <a:r>
              <a:rPr lang="en-US" dirty="0" smtClean="0"/>
              <a:t> mostly </a:t>
            </a:r>
            <a:r>
              <a:rPr lang="en-US" dirty="0" smtClean="0"/>
              <a:t>require this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dirty="0" smtClean="0"/>
              <a:t>In an increasingly global society, it </a:t>
            </a:r>
            <a:r>
              <a:rPr lang="en-US" dirty="0" smtClean="0"/>
              <a:t>would be the only logical assumption that the recipients of these scholarships—and presumably those who will be leaders in our state—should have knowledge of other cultures and languages</a:t>
            </a:r>
            <a:endParaRPr lang="en-US" dirty="0"/>
          </a:p>
        </p:txBody>
      </p:sp>
      <p:sp>
        <p:nvSpPr>
          <p:cNvPr id="6" name="Title 3"/>
          <p:cNvSpPr txBox="1">
            <a:spLocks/>
          </p:cNvSpPr>
          <p:nvPr/>
        </p:nvSpPr>
        <p:spPr bwMode="auto">
          <a:xfrm>
            <a:off x="533400" y="762000"/>
            <a:ext cx="8001000" cy="72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 smtClean="0">
                <a:ln w="11430"/>
                <a:solidFill>
                  <a:srgbClr val="0048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j-ea"/>
                <a:cs typeface="+mn-cs"/>
              </a:rPr>
              <a:t>Logical Evidence</a:t>
            </a:r>
            <a:endParaRPr lang="en-US" sz="4400" b="1" dirty="0">
              <a:ln w="11430"/>
              <a:solidFill>
                <a:srgbClr val="0048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+mj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1FA9-7A2B-AD4D-84DD-01DD246FFF1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EP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4800"/>
      </a:accent1>
      <a:accent2>
        <a:srgbClr val="D7E3BC"/>
      </a:accent2>
      <a:accent3>
        <a:srgbClr val="C4BD97"/>
      </a:accent3>
      <a:accent4>
        <a:srgbClr val="494429"/>
      </a:accent4>
      <a:accent5>
        <a:srgbClr val="DDD9C3"/>
      </a:accent5>
      <a:accent6>
        <a:srgbClr val="91FF91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EP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004800"/>
    </a:accent1>
    <a:accent2>
      <a:srgbClr val="D7E3BC"/>
    </a:accent2>
    <a:accent3>
      <a:srgbClr val="C4BD97"/>
    </a:accent3>
    <a:accent4>
      <a:srgbClr val="494429"/>
    </a:accent4>
    <a:accent5>
      <a:srgbClr val="DDD9C3"/>
    </a:accent5>
    <a:accent6>
      <a:srgbClr val="91FF91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EP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004800"/>
    </a:accent1>
    <a:accent2>
      <a:srgbClr val="D7E3BC"/>
    </a:accent2>
    <a:accent3>
      <a:srgbClr val="C4BD97"/>
    </a:accent3>
    <a:accent4>
      <a:srgbClr val="494429"/>
    </a:accent4>
    <a:accent5>
      <a:srgbClr val="DDD9C3"/>
    </a:accent5>
    <a:accent6>
      <a:srgbClr val="91FF91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IconOverlay xmlns="http://schemas.microsoft.com/sharepoint/v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09EDC0C-9BC8-48DA-BC04-35AADE5B2ABA}"/>
</file>

<file path=customXml/itemProps2.xml><?xml version="1.0" encoding="utf-8"?>
<ds:datastoreItem xmlns:ds="http://schemas.openxmlformats.org/officeDocument/2006/customXml" ds:itemID="{6C8B8C36-6B9A-4D46-8A25-9FAFB1FDF04A}"/>
</file>

<file path=customXml/itemProps3.xml><?xml version="1.0" encoding="utf-8"?>
<ds:datastoreItem xmlns:ds="http://schemas.openxmlformats.org/officeDocument/2006/customXml" ds:itemID="{AE984A64-AA92-46C6-9712-9B2EED21B0B0}"/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2875</TotalTime>
  <Words>651</Words>
  <Application>Microsoft Office PowerPoint</Application>
  <PresentationFormat>On-screen Show (4:3)</PresentationFormat>
  <Paragraphs>102</Paragraphs>
  <Slides>10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Foreign Language  in Arkansas</vt:lpstr>
      <vt:lpstr>What do we do?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College of Education &amp; Health Professions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Woodworth</dc:creator>
  <cp:lastModifiedBy>Misty Newcomb</cp:lastModifiedBy>
  <cp:revision>504</cp:revision>
  <dcterms:created xsi:type="dcterms:W3CDTF">2011-10-28T13:38:20Z</dcterms:created>
  <dcterms:modified xsi:type="dcterms:W3CDTF">2011-10-28T14:46:28Z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0x01010082B2ED57DFC55F42BB00BB5B4AB0CA42</vt:lpwstr>
  </property>
  <property fmtid="{D5CDD505-2E9C-101B-9397-08002B2CF9AE}" pid="3" name="Order">
    <vt:r8>2275400</vt:r8>
  </property>
  <property fmtid="{D5CDD505-2E9C-101B-9397-08002B2CF9AE}" pid="4" name="TemplateUrl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URL">
    <vt:lpwstr/>
  </property>
</Properties>
</file>