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50"/>
  </p:notesMasterIdLst>
  <p:handoutMasterIdLst>
    <p:handoutMasterId r:id="rId51"/>
  </p:handoutMasterIdLst>
  <p:sldIdLst>
    <p:sldId id="363" r:id="rId2"/>
    <p:sldId id="282" r:id="rId3"/>
    <p:sldId id="360" r:id="rId4"/>
    <p:sldId id="316" r:id="rId5"/>
    <p:sldId id="317" r:id="rId6"/>
    <p:sldId id="319" r:id="rId7"/>
    <p:sldId id="318" r:id="rId8"/>
    <p:sldId id="349" r:id="rId9"/>
    <p:sldId id="351" r:id="rId10"/>
    <p:sldId id="373" r:id="rId11"/>
    <p:sldId id="352" r:id="rId12"/>
    <p:sldId id="283" r:id="rId13"/>
    <p:sldId id="298" r:id="rId14"/>
    <p:sldId id="306" r:id="rId15"/>
    <p:sldId id="307" r:id="rId16"/>
    <p:sldId id="308" r:id="rId17"/>
    <p:sldId id="309" r:id="rId18"/>
    <p:sldId id="320" r:id="rId19"/>
    <p:sldId id="323" r:id="rId20"/>
    <p:sldId id="361" r:id="rId21"/>
    <p:sldId id="324" r:id="rId22"/>
    <p:sldId id="338" r:id="rId23"/>
    <p:sldId id="340" r:id="rId24"/>
    <p:sldId id="334" r:id="rId25"/>
    <p:sldId id="335" r:id="rId26"/>
    <p:sldId id="362" r:id="rId27"/>
    <p:sldId id="353" r:id="rId28"/>
    <p:sldId id="355" r:id="rId29"/>
    <p:sldId id="358" r:id="rId30"/>
    <p:sldId id="296" r:id="rId31"/>
    <p:sldId id="356" r:id="rId32"/>
    <p:sldId id="359" r:id="rId33"/>
    <p:sldId id="297" r:id="rId34"/>
    <p:sldId id="354" r:id="rId35"/>
    <p:sldId id="357" r:id="rId36"/>
    <p:sldId id="295" r:id="rId37"/>
    <p:sldId id="364" r:id="rId38"/>
    <p:sldId id="269" r:id="rId39"/>
    <p:sldId id="267" r:id="rId40"/>
    <p:sldId id="366" r:id="rId41"/>
    <p:sldId id="367" r:id="rId42"/>
    <p:sldId id="365" r:id="rId43"/>
    <p:sldId id="383" r:id="rId44"/>
    <p:sldId id="381" r:id="rId45"/>
    <p:sldId id="292" r:id="rId46"/>
    <p:sldId id="380" r:id="rId47"/>
    <p:sldId id="382" r:id="rId48"/>
    <p:sldId id="372" r:id="rId49"/>
  </p:sldIdLst>
  <p:sldSz cx="9144000" cy="6858000" type="screen4x3"/>
  <p:notesSz cx="6954838" cy="92408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72764" autoAdjust="0"/>
  </p:normalViewPr>
  <p:slideViewPr>
    <p:cSldViewPr>
      <p:cViewPr varScale="1">
        <p:scale>
          <a:sx n="45" d="100"/>
          <a:sy n="45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purcell.DHE\Desktop\FA%20Revenue%20Flow%202000%202013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v>General Revenue</c:v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numRef>
              <c:f>Sheet1!$A$2:$A$15</c:f>
              <c:numCache>
                <c:formatCode>0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 formatCode="General">
                  <c:v>2012</c:v>
                </c:pt>
                <c:pt idx="13" formatCode="General">
                  <c:v>2013</c:v>
                </c:pt>
              </c:numCache>
            </c:numRef>
          </c:cat>
          <c:val>
            <c:numRef>
              <c:f>Sheet1!$B$2:$B$15</c:f>
              <c:numCache>
                <c:formatCode>_("$"* #,##0_);_("$"* \(#,##0\);_("$"* "-"??_);_(@_)</c:formatCode>
                <c:ptCount val="14"/>
                <c:pt idx="0">
                  <c:v>28705898</c:v>
                </c:pt>
                <c:pt idx="1">
                  <c:v>30091847</c:v>
                </c:pt>
                <c:pt idx="2">
                  <c:v>30167106</c:v>
                </c:pt>
                <c:pt idx="3">
                  <c:v>42512004</c:v>
                </c:pt>
                <c:pt idx="4">
                  <c:v>44420551</c:v>
                </c:pt>
                <c:pt idx="5">
                  <c:v>45796475</c:v>
                </c:pt>
                <c:pt idx="6">
                  <c:v>46677948</c:v>
                </c:pt>
                <c:pt idx="7">
                  <c:v>47554544</c:v>
                </c:pt>
                <c:pt idx="8">
                  <c:v>48146668</c:v>
                </c:pt>
                <c:pt idx="9">
                  <c:v>47714169</c:v>
                </c:pt>
                <c:pt idx="10">
                  <c:v>46015383</c:v>
                </c:pt>
                <c:pt idx="11">
                  <c:v>46015383</c:v>
                </c:pt>
                <c:pt idx="12">
                  <c:v>46015383</c:v>
                </c:pt>
                <c:pt idx="13">
                  <c:v>46015383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 Expense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Sheet1!$A$2:$A$15</c:f>
              <c:numCache>
                <c:formatCode>0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 formatCode="General">
                  <c:v>2012</c:v>
                </c:pt>
                <c:pt idx="13" formatCode="General">
                  <c:v>2013</c:v>
                </c:pt>
              </c:numCache>
            </c:numRef>
          </c:cat>
          <c:val>
            <c:numRef>
              <c:f>Sheet1!$C$2:$C$15</c:f>
              <c:numCache>
                <c:formatCode>_("$"* #,##0_);_("$"* \(#,##0\);_("$"* "-"??_);_(@_)</c:formatCode>
                <c:ptCount val="14"/>
                <c:pt idx="0">
                  <c:v>33166416</c:v>
                </c:pt>
                <c:pt idx="1">
                  <c:v>35491608</c:v>
                </c:pt>
                <c:pt idx="2">
                  <c:v>30942177</c:v>
                </c:pt>
                <c:pt idx="3">
                  <c:v>43036021</c:v>
                </c:pt>
                <c:pt idx="4">
                  <c:v>31203269</c:v>
                </c:pt>
                <c:pt idx="5">
                  <c:v>29637165</c:v>
                </c:pt>
                <c:pt idx="6">
                  <c:v>35666388</c:v>
                </c:pt>
                <c:pt idx="7">
                  <c:v>38904776</c:v>
                </c:pt>
                <c:pt idx="8">
                  <c:v>42842671</c:v>
                </c:pt>
                <c:pt idx="9">
                  <c:v>46071201</c:v>
                </c:pt>
                <c:pt idx="10">
                  <c:v>52800000</c:v>
                </c:pt>
                <c:pt idx="11">
                  <c:v>53148000</c:v>
                </c:pt>
                <c:pt idx="12">
                  <c:v>55106880</c:v>
                </c:pt>
                <c:pt idx="13">
                  <c:v>56683292.800000004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 Balance</c:v>
                </c:pt>
              </c:strCache>
            </c:strRef>
          </c:tx>
          <c:spPr>
            <a:ln w="38100">
              <a:solidFill>
                <a:srgbClr val="FF0000"/>
              </a:solidFill>
              <a:tailEnd type="arrow"/>
            </a:ln>
          </c:spPr>
          <c:marker>
            <c:symbol val="none"/>
          </c:marker>
          <c:cat>
            <c:numRef>
              <c:f>Sheet1!$A$2:$A$15</c:f>
              <c:numCache>
                <c:formatCode>0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 formatCode="General">
                  <c:v>2012</c:v>
                </c:pt>
                <c:pt idx="13" formatCode="General">
                  <c:v>2013</c:v>
                </c:pt>
              </c:numCache>
            </c:numRef>
          </c:cat>
          <c:val>
            <c:numRef>
              <c:f>Sheet1!$D$2:$D$15</c:f>
              <c:numCache>
                <c:formatCode>"$"#,##0_);[Red]\("$"#,##0\)</c:formatCode>
                <c:ptCount val="14"/>
                <c:pt idx="0">
                  <c:v>4413964</c:v>
                </c:pt>
                <c:pt idx="1">
                  <c:v>-985797</c:v>
                </c:pt>
                <c:pt idx="2">
                  <c:v>-1760868</c:v>
                </c:pt>
                <c:pt idx="3">
                  <c:v>-2284885</c:v>
                </c:pt>
                <c:pt idx="4">
                  <c:v>10932397</c:v>
                </c:pt>
                <c:pt idx="5">
                  <c:v>27091707</c:v>
                </c:pt>
                <c:pt idx="6">
                  <c:v>38103267</c:v>
                </c:pt>
                <c:pt idx="7">
                  <c:v>46753035</c:v>
                </c:pt>
                <c:pt idx="8">
                  <c:v>52057032</c:v>
                </c:pt>
                <c:pt idx="9">
                  <c:v>53700000</c:v>
                </c:pt>
                <c:pt idx="10">
                  <c:v>46915383</c:v>
                </c:pt>
                <c:pt idx="11">
                  <c:v>19782766</c:v>
                </c:pt>
                <c:pt idx="12">
                  <c:v>10691269</c:v>
                </c:pt>
                <c:pt idx="13">
                  <c:v>23359.199999995402</c:v>
                </c:pt>
              </c:numCache>
            </c:numRef>
          </c:val>
        </c:ser>
        <c:marker val="1"/>
        <c:axId val="123890304"/>
        <c:axId val="123937152"/>
      </c:lineChart>
      <c:catAx>
        <c:axId val="123890304"/>
        <c:scaling>
          <c:orientation val="minMax"/>
        </c:scaling>
        <c:axPos val="b"/>
        <c:numFmt formatCode="0" sourceLinked="1"/>
        <c:tickLblPos val="nextTo"/>
        <c:crossAx val="123937152"/>
        <c:crosses val="autoZero"/>
        <c:auto val="1"/>
        <c:lblAlgn val="ctr"/>
        <c:lblOffset val="100"/>
      </c:catAx>
      <c:valAx>
        <c:axId val="123937152"/>
        <c:scaling>
          <c:orientation val="minMax"/>
        </c:scaling>
        <c:axPos val="l"/>
        <c:numFmt formatCode="_(&quot;$&quot;* #,##0_);_(&quot;$&quot;* \(#,##0\);_(&quot;$&quot;* &quot;-&quot;??_);_(@_)" sourceLinked="1"/>
        <c:tickLblPos val="nextTo"/>
        <c:crossAx val="123890304"/>
        <c:crosses val="autoZero"/>
        <c:crossBetween val="between"/>
      </c:valAx>
    </c:plotArea>
    <c:legend>
      <c:legendPos val="b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585B31F7-D525-4BFB-A3C9-77C478DD542D}" type="datetimeFigureOut">
              <a:rPr lang="en-US" smtClean="0"/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31360F2-D5A2-40E2-A654-7DFC6510EB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 smtClean="0"/>
            </a:lvl1pPr>
          </a:lstStyle>
          <a:p>
            <a:pPr>
              <a:defRPr/>
            </a:pPr>
            <a:fld id="{800438F7-58EF-4A1F-9DE2-E69ADD1650C3}" type="datetimeFigureOut">
              <a:rPr lang="en-US"/>
              <a:pPr>
                <a:defRPr/>
              </a:pPr>
              <a:t>6/17/2010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07B1248-37F7-48D5-AE9F-9A553D2EF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B1248-37F7-48D5-AE9F-9A553D2EF0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B1248-37F7-48D5-AE9F-9A553D2EF0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83A66-69FA-49FF-ABE5-AF8686F811D7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B1248-37F7-48D5-AE9F-9A553D2EF0D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Slide 1 shows the resident undergraduate tuition and fees rates charged at the four year institutions.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The tuition amount is based on 30 semester credit hours and the fees include both E&amp;G and Auxiliaries.  Some fees are per credit hour and some are at a flat rate.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The first five columns reflect tuition and fees rates for the past 5 years.  Over the 5-year period tuitions have increased on average 26.3%.  This equates to a yearly average of 5.3%.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The last two columns reflect the increase in tuition and fee rates for FY2011 as compared to FY2010.  The average 1-Year increase is 4.9%. 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F35B0-7C87-4933-902B-0ECBF35F8E86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Slide 2 shows the resident undergraduate tuition and fees rates charged at the two year institutions.</a:t>
            </a:r>
          </a:p>
          <a:p>
            <a:pPr>
              <a:spcBef>
                <a:spcPct val="0"/>
              </a:spcBef>
            </a:pPr>
            <a:r>
              <a:rPr lang="en-US" smtClean="0"/>
              <a:t>The tuition amount is based on 30 semester credit hours and the fees include both E&amp;G and Auxiliaries.  Some fees are per credit hour and some are at a flat rate.</a:t>
            </a:r>
          </a:p>
          <a:p>
            <a:pPr>
              <a:spcBef>
                <a:spcPct val="0"/>
              </a:spcBef>
            </a:pPr>
            <a:r>
              <a:rPr lang="en-US" smtClean="0"/>
              <a:t>The first five columns reflect tuition and fees rates for the past 5 years.  Over the 5-year period tuitions have increased on average 21.0%.  This equates to a yearly average of 4.2%.</a:t>
            </a:r>
          </a:p>
          <a:p>
            <a:pPr>
              <a:spcBef>
                <a:spcPct val="0"/>
              </a:spcBef>
            </a:pPr>
            <a:r>
              <a:rPr lang="en-US" smtClean="0"/>
              <a:t>The last two columns reflect the increase in tuition and fee rates for FY2011 as compared to FY2010.  The average 1-Year increase is 6.1%.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59E117-2775-4EE7-B2D3-1B496E74CD02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B1248-37F7-48D5-AE9F-9A553D2EF0D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B1248-37F7-48D5-AE9F-9A553D2EF0D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91FE4C-5B5E-48AC-992A-66C0A092B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EF950-22BB-4D4D-9EEC-689E8111D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5B98-B33B-457C-ADF7-BEE4485A7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463D-7862-47D0-BE94-5895968F9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945A1A-E412-4D62-8016-EE1B599AC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BA9FE7-8950-4A90-B2C3-6833E7EA1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09315A-C040-43CB-A848-A7B9EA9AA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22220F-E1E9-49DD-891B-4B0CBE8BB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E478-BA2D-41BD-AEC6-2DDE17930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62DA3D-3F28-4765-9EDE-A1803CF99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B5E7E04-09F0-46F4-9EFD-C5883E011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579CC1B-6268-4D57-85B7-F5D1C8A9D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8" r:id="rId2"/>
    <p:sldLayoutId id="2147483993" r:id="rId3"/>
    <p:sldLayoutId id="2147483994" r:id="rId4"/>
    <p:sldLayoutId id="2147483995" r:id="rId5"/>
    <p:sldLayoutId id="2147483996" r:id="rId6"/>
    <p:sldLayoutId id="2147483989" r:id="rId7"/>
    <p:sldLayoutId id="2147483997" r:id="rId8"/>
    <p:sldLayoutId id="2147483998" r:id="rId9"/>
    <p:sldLayoutId id="2147483990" r:id="rId10"/>
    <p:sldLayoutId id="21474839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458200" cy="182976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Weiss Memo, Cost Containment and Tuition increases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Purcell</a:t>
            </a:r>
          </a:p>
          <a:p>
            <a:r>
              <a:rPr lang="en-US" dirty="0" smtClean="0"/>
              <a:t>ADHE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1000" y="2514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Cost Containment and Tuition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843462"/>
          </a:xfrm>
        </p:spPr>
        <p:txBody>
          <a:bodyPr/>
          <a:lstStyle/>
          <a:p>
            <a:r>
              <a:rPr lang="en-US" dirty="0" smtClean="0"/>
              <a:t>Putting all the higher education budget pieces together. </a:t>
            </a:r>
          </a:p>
          <a:p>
            <a:r>
              <a:rPr lang="en-US" dirty="0" smtClean="0"/>
              <a:t>What has been done to keep cost down?</a:t>
            </a:r>
          </a:p>
          <a:p>
            <a:r>
              <a:rPr lang="en-US" dirty="0" smtClean="0"/>
              <a:t>What factors compel institutions to increase tuition? </a:t>
            </a:r>
          </a:p>
          <a:p>
            <a:r>
              <a:rPr lang="en-US" dirty="0" smtClean="0"/>
              <a:t>What has been the trend in tuition over time?</a:t>
            </a:r>
          </a:p>
          <a:p>
            <a:r>
              <a:rPr lang="en-US" dirty="0" smtClean="0"/>
              <a:t>What can be done to keep tuition low?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Containment and Tuition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5257800" y="20574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/>
          </a:p>
        </p:txBody>
      </p:sp>
      <p:sp>
        <p:nvSpPr>
          <p:cNvPr id="58371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sz="3200" b="1" smtClean="0"/>
              <a:t>Impact of Lottery Scholarships on Budgets of Colleges and Universities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733800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600" b="1" dirty="0"/>
              <a:t>1. State funding covers less than half of the cost.</a:t>
            </a:r>
          </a:p>
          <a:p>
            <a:pPr algn="l" eaLnBrk="1" hangingPunct="1"/>
            <a:endParaRPr lang="en-US" sz="1600" b="1" dirty="0"/>
          </a:p>
          <a:p>
            <a:pPr algn="l" eaLnBrk="1" hangingPunct="1"/>
            <a:r>
              <a:rPr lang="en-US" sz="1600" b="1" dirty="0"/>
              <a:t>2. If state support is reduced, the student’s burden is increased.</a:t>
            </a:r>
          </a:p>
          <a:p>
            <a:pPr algn="l" eaLnBrk="1" hangingPunct="1"/>
            <a:endParaRPr lang="en-US" sz="1600" b="1" dirty="0"/>
          </a:p>
          <a:p>
            <a:pPr algn="l" eaLnBrk="1" hangingPunct="1"/>
            <a:r>
              <a:rPr lang="en-US" sz="1600" b="1" dirty="0"/>
              <a:t>3. Lottery revenues change who pays the cost of college– it will not impact higher education budgets.</a:t>
            </a:r>
          </a:p>
          <a:p>
            <a:pPr algn="l" eaLnBrk="1" hangingPunct="1"/>
            <a:endParaRPr lang="en-US" sz="1600" b="1" dirty="0"/>
          </a:p>
          <a:p>
            <a:pPr algn="l" eaLnBrk="1" hangingPunct="1"/>
            <a:r>
              <a:rPr lang="en-US" sz="1600" b="1" dirty="0"/>
              <a:t>4. Increased student enrollment without increases in state financial support stresses the ability of colleges to meet student demand.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1200" y="1371600"/>
            <a:ext cx="335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 i="1"/>
              <a:t>Financing Higher Education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1752600"/>
            <a:ext cx="1828800" cy="12001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/>
              <a:t>Students, Parents,</a:t>
            </a:r>
          </a:p>
          <a:p>
            <a:pPr eaLnBrk="1" hangingPunct="1"/>
            <a:r>
              <a:rPr lang="en-US" b="1"/>
              <a:t>Scholarships,</a:t>
            </a:r>
          </a:p>
          <a:p>
            <a:pPr eaLnBrk="1" hangingPunct="1"/>
            <a:r>
              <a:rPr lang="en-US" b="1"/>
              <a:t>Loans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1828800"/>
            <a:ext cx="1447800" cy="13239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College Tuition</a:t>
            </a:r>
          </a:p>
          <a:p>
            <a:pPr eaLnBrk="1" hangingPunct="1"/>
            <a:endParaRPr lang="en-US" sz="2000" b="1"/>
          </a:p>
          <a:p>
            <a:pPr eaLnBrk="1" hangingPunct="1"/>
            <a:endParaRPr lang="en-US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3048000"/>
            <a:ext cx="1447800" cy="120015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/>
              <a:t>State and other funding sources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1295400"/>
            <a:ext cx="2286000" cy="64611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   Lottery Scholarship</a:t>
            </a:r>
          </a:p>
        </p:txBody>
      </p:sp>
      <p:sp>
        <p:nvSpPr>
          <p:cNvPr id="9" name="Right Arrow 8"/>
          <p:cNvSpPr/>
          <p:nvPr/>
        </p:nvSpPr>
        <p:spPr>
          <a:xfrm rot="2045203">
            <a:off x="2495550" y="1743075"/>
            <a:ext cx="116205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7772400" y="2819400"/>
            <a:ext cx="1371600" cy="1752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53400" y="33528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70% in 1980’s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4800" y="6172200"/>
            <a:ext cx="8534400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/>
              <a:t>Arkansas needs more graduates, but as with most good things it comes at a price. 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1236663"/>
            <a:ext cx="5638800" cy="21558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>
                <a:alpha val="81960"/>
              </a:srgbClr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838200" y="842962"/>
          <a:ext cx="7391400" cy="6015038"/>
        </p:xfrm>
        <a:graphic>
          <a:graphicData uri="http://schemas.openxmlformats.org/presentationml/2006/ole">
            <p:oleObj spid="_x0000_s48130" name="Chart" r:id="rId4" imgW="5638974" imgH="3762451" progId="Excel.Chart.8">
              <p:embed/>
            </p:oleObj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00200" y="20574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9900"/>
                </a:solidFill>
              </a:rPr>
              <a:t>$2,207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58000" y="55626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9900"/>
                </a:solidFill>
              </a:rPr>
              <a:t>$1,453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981200" y="2667000"/>
            <a:ext cx="6172200" cy="3048000"/>
          </a:xfrm>
          <a:prstGeom prst="line">
            <a:avLst/>
          </a:prstGeom>
          <a:noFill/>
          <a:ln w="79375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029200" y="3962400"/>
            <a:ext cx="1501775" cy="1077218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34% </a:t>
            </a:r>
            <a:r>
              <a:rPr lang="en-US" sz="1600" b="1" dirty="0" smtClean="0">
                <a:solidFill>
                  <a:srgbClr val="FFFF00"/>
                </a:solidFill>
              </a:rPr>
              <a:t>decline in purchasing power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886200" y="30861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per student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077200" y="56388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  <a:r>
              <a:rPr lang="en-US" sz="2000" b="1" dirty="0">
                <a:solidFill>
                  <a:srgbClr val="00B050"/>
                </a:solidFill>
              </a:rPr>
              <a:t>1,322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7848600" y="5638800"/>
            <a:ext cx="533400" cy="3048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8458200" y="5715000"/>
            <a:ext cx="381000" cy="3048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8458200" y="5638800"/>
            <a:ext cx="457200" cy="4572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8229600" y="51816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$1,290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 animBg="1"/>
      <p:bldP spid="29704" grpId="0" build="allAtOnce" animBg="1"/>
      <p:bldP spid="29707" grpId="0"/>
      <p:bldP spid="29708" grpId="0" animBg="1"/>
      <p:bldP spid="29709" grpId="0" animBg="1"/>
      <p:bldP spid="29710" grpId="0" animBg="1"/>
      <p:bldP spid="297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2209800"/>
            <a:ext cx="7772400" cy="1470025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Dilemma of Higher Education 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2"/>
          <p:cNvSpPr txBox="1">
            <a:spLocks noChangeArrowheads="1"/>
          </p:cNvSpPr>
          <p:nvPr/>
        </p:nvSpPr>
        <p:spPr bwMode="auto">
          <a:xfrm>
            <a:off x="304800" y="762000"/>
            <a:ext cx="4114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Significant Enrollment increases while . . .</a:t>
            </a:r>
          </a:p>
          <a:p>
            <a:endParaRPr lang="en-US" sz="2400" b="1" dirty="0">
              <a:solidFill>
                <a:srgbClr val="00B050"/>
              </a:solidFill>
              <a:cs typeface="Arial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State support declines</a:t>
            </a:r>
          </a:p>
          <a:p>
            <a:endParaRPr lang="en-US" sz="2400" b="1" dirty="0">
              <a:solidFill>
                <a:srgbClr val="00B050"/>
              </a:solidFill>
              <a:cs typeface="Arial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Students expect and demand greater amenities</a:t>
            </a:r>
          </a:p>
          <a:p>
            <a:endParaRPr lang="en-US" sz="2400" b="1" dirty="0">
              <a:solidFill>
                <a:srgbClr val="00B050"/>
              </a:solidFill>
              <a:cs typeface="Arial" charset="0"/>
            </a:endParaRPr>
          </a:p>
          <a:p>
            <a:endParaRPr lang="en-US" sz="2400" b="1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1003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6688"/>
            <a:ext cx="4443413" cy="65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8588"/>
            <a:ext cx="67056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TextBox 2"/>
          <p:cNvSpPr txBox="1">
            <a:spLocks noChangeArrowheads="1"/>
          </p:cNvSpPr>
          <p:nvPr/>
        </p:nvSpPr>
        <p:spPr bwMode="auto">
          <a:xfrm>
            <a:off x="76200" y="1676400"/>
            <a:ext cx="220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cs typeface="Arial" charset="0"/>
              </a:rPr>
              <a:t>State Funds Per Student FTE decline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Tuition Costs in Arkansas In Comparison to SREB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1066800" y="228600"/>
          <a:ext cx="7273925" cy="5745163"/>
        </p:xfrm>
        <a:graphic>
          <a:graphicData uri="http://schemas.openxmlformats.org/presentationml/2006/ole">
            <p:oleObj spid="_x0000_s56322" name="Chart" r:id="rId3" imgW="7300112" imgH="355107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4525962"/>
          </a:xfrm>
          <a:ln>
            <a:noFill/>
          </a:ln>
        </p:spPr>
        <p:txBody>
          <a:bodyPr/>
          <a:lstStyle/>
          <a:p>
            <a:r>
              <a:rPr lang="en-US" dirty="0" smtClean="0"/>
              <a:t>Does the Director of DFA have authority to tell Colleges and Universities when or when not to give raises to their employees? </a:t>
            </a:r>
          </a:p>
          <a:p>
            <a:pPr lvl="1"/>
            <a:r>
              <a:rPr lang="en-US" dirty="0" smtClean="0"/>
              <a:t>I am not a lawyer. </a:t>
            </a:r>
          </a:p>
          <a:p>
            <a:pPr lvl="1"/>
            <a:r>
              <a:rPr lang="en-US" dirty="0" smtClean="0"/>
              <a:t>The memo gives good advice in these tough economic times.</a:t>
            </a:r>
          </a:p>
          <a:p>
            <a:pPr lvl="1"/>
            <a:r>
              <a:rPr lang="en-US" dirty="0" smtClean="0"/>
              <a:t>I personally agree with the memo.</a:t>
            </a:r>
          </a:p>
          <a:p>
            <a:r>
              <a:rPr lang="en-US" dirty="0" smtClean="0"/>
              <a:t>Campus leaders who called ADHE for our interpretation have been advised that they should have a conversation with Director Weiss and his staff if they have questions about any action that is contrary to the memo’s intent. . .</a:t>
            </a:r>
          </a:p>
          <a:p>
            <a:pPr>
              <a:buNone/>
            </a:pPr>
            <a:r>
              <a:rPr lang="en-US" dirty="0" smtClean="0"/>
              <a:t>                 beforehand.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Weiss Memo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482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26978" name="Object 2"/>
          <p:cNvGraphicFramePr>
            <a:graphicFrameLocks/>
          </p:cNvGraphicFramePr>
          <p:nvPr/>
        </p:nvGraphicFramePr>
        <p:xfrm>
          <a:off x="1752600" y="1447800"/>
          <a:ext cx="5553075" cy="5645150"/>
        </p:xfrm>
        <a:graphic>
          <a:graphicData uri="http://schemas.openxmlformats.org/presentationml/2006/ole">
            <p:oleObj spid="_x0000_s126978" name="Chart" r:id="rId3" imgW="5554980" imgH="5631332" progId="MSGraph.Chart.8">
              <p:embed/>
            </p:oleObj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769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Median annual tuition and required fees reached $5,000 in SREB states in 2008. This was 74 percent more than in 1998 after adjusting for inflation. In Arkansas, tuition and fees were 5,700 — an increase of 103 percent from 1998.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41910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 same decade state support declined from 60% to 50%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/>
          </p:cNvGraphicFramePr>
          <p:nvPr/>
        </p:nvGraphicFramePr>
        <p:xfrm>
          <a:off x="1295400" y="1295400"/>
          <a:ext cx="5867400" cy="5257800"/>
        </p:xfrm>
        <a:graphic>
          <a:graphicData uri="http://schemas.openxmlformats.org/presentationml/2006/ole">
            <p:oleObj spid="_x0000_s57346" name="Chart" r:id="rId3" imgW="5532120" imgH="5631332" progId="MSGraph.Chart.8">
              <p:embed/>
            </p:oleObj>
          </a:graphicData>
        </a:graphic>
      </p:graphicFrame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Median annual tuition and required fees were about $2,100 for the SREB region in 2008. This was 45 percent more than in 1998 after adjusting for inflation. In Arkansas, tuition and fees were 2,000 — an increase of 62 percent from 1998.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36576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 same decade state support declined from 60% to 50%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05400" y="35052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US Average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4648200" y="36576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67400" y="2286000"/>
            <a:ext cx="1752600" cy="915988"/>
          </a:xfrm>
          <a:prstGeom prst="rect">
            <a:avLst/>
          </a:prstGeom>
          <a:solidFill>
            <a:srgbClr val="E6E7B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 Funds plus Tuition &amp; Fee Income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267200" y="5707063"/>
            <a:ext cx="350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Source: Delta Cost project </a:t>
            </a:r>
            <a:r>
              <a:rPr lang="en-US" sz="1200" i="1"/>
              <a:t>“the dreaded “P” word</a:t>
            </a: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990600" y="457200"/>
          <a:ext cx="7102475" cy="6011863"/>
        </p:xfrm>
        <a:graphic>
          <a:graphicData uri="http://schemas.openxmlformats.org/presentationml/2006/ole">
            <p:oleObj spid="_x0000_s64514" name="Chart" r:id="rId3" imgW="7101688" imgH="6012180" progId="Excel.Chart.8">
              <p:embed/>
            </p:oleObj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257800" y="3810000"/>
            <a:ext cx="38862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Total Funds = State Funds + Tuition &amp; Fees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876800" y="5554663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tx2"/>
                </a:solidFill>
              </a:rPr>
              <a:t>Source: Delta Cost Project: “The dreaded “P” word” July 2009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410200" y="441960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Arkansas is one of the 10 lowest states in total funds per FTE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 rot="16200000">
            <a:off x="-2133600" y="3276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chemeClr val="tx2"/>
                </a:solidFill>
              </a:rPr>
              <a:t>Source: Delta Cost Project: “The dreaded “P” word” July 2009</a:t>
            </a:r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1020763" y="361950"/>
          <a:ext cx="7102475" cy="6267450"/>
        </p:xfrm>
        <a:graphic>
          <a:graphicData uri="http://schemas.openxmlformats.org/presentationml/2006/ole">
            <p:oleObj spid="_x0000_s65538" name="Chart" r:id="rId3" imgW="7101688" imgH="6134252" progId="Excel.Chart.8">
              <p:embed/>
            </p:oleObj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029200" y="2819400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Arkansas is Among the Top 20 States in Productivity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 rot="5400000">
            <a:off x="7602537" y="32178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Productivity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8305800" y="838200"/>
            <a:ext cx="0" cy="510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077200" y="533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Most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8077200" y="5943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Least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Three Imperatives for Higher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Interim Legislative Study of Higher </a:t>
            </a:r>
            <a:r>
              <a:rPr lang="en-US" sz="4000" dirty="0" smtClean="0"/>
              <a:t>Education -</a:t>
            </a:r>
            <a:r>
              <a:rPr lang="en-US" sz="4000" dirty="0" err="1" smtClean="0"/>
              <a:t>Jeffress</a:t>
            </a:r>
            <a:endParaRPr lang="en-US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953000"/>
          </a:xfrm>
        </p:spPr>
        <p:txBody>
          <a:bodyPr/>
          <a:lstStyle/>
          <a:p>
            <a:pPr marL="609600" indent="-609600"/>
            <a:r>
              <a:rPr lang="en-US" sz="4000" b="1" dirty="0">
                <a:solidFill>
                  <a:srgbClr val="00B050"/>
                </a:solidFill>
              </a:rPr>
              <a:t>Three </a:t>
            </a:r>
            <a:r>
              <a:rPr lang="en-US" sz="4000" b="1" i="1" dirty="0">
                <a:solidFill>
                  <a:srgbClr val="00B050"/>
                </a:solidFill>
              </a:rPr>
              <a:t>“Musts”:</a:t>
            </a:r>
          </a:p>
          <a:p>
            <a:pPr marL="609600" indent="-609600">
              <a:buFontTx/>
              <a:buNone/>
            </a:pPr>
            <a:endParaRPr lang="en-US" sz="1800" b="1" i="1" dirty="0">
              <a:solidFill>
                <a:srgbClr val="00B05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800" b="1" i="1" dirty="0">
                <a:solidFill>
                  <a:srgbClr val="00B050"/>
                </a:solidFill>
              </a:rPr>
              <a:t>We must make sure state government continues to do its part in funding higher education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endParaRPr lang="en-US" sz="1200" b="1" i="1" dirty="0">
              <a:solidFill>
                <a:srgbClr val="00B05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800" b="1" i="1" dirty="0">
                <a:solidFill>
                  <a:srgbClr val="00B050"/>
                </a:solidFill>
              </a:rPr>
              <a:t>We must limit the start up of new programs</a:t>
            </a:r>
          </a:p>
          <a:p>
            <a:pPr marL="609600" indent="-609600">
              <a:buFontTx/>
              <a:buAutoNum type="arabicPeriod"/>
            </a:pPr>
            <a:endParaRPr lang="en-US" sz="1200" b="1" i="1" dirty="0">
              <a:solidFill>
                <a:srgbClr val="00B05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800" b="1" i="1" dirty="0">
                <a:solidFill>
                  <a:srgbClr val="00B050"/>
                </a:solidFill>
              </a:rPr>
              <a:t>We must ensure a net reduction in costs for students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access_suc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381000"/>
            <a:ext cx="5003800" cy="6477000"/>
          </a:xfrm>
          <a:prstGeom prst="rect">
            <a:avLst/>
          </a:prstGeom>
          <a:noFill/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038600" y="2438400"/>
            <a:ext cx="34290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657600" y="1295400"/>
            <a:ext cx="5486400" cy="4525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Strengthening the Arkansas Education Pipeline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Improving Preparation 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Decreasing Remediation 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Accessing Financial Aid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Increasing Retention and Graduation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Enhancing Funding and Governance 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Addressing Data Needs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Supporting Economic Development 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Issues </a:t>
            </a:r>
            <a:r>
              <a:rPr lang="en-US" sz="2400" dirty="0">
                <a:solidFill>
                  <a:srgbClr val="7030A0"/>
                </a:solidFill>
              </a:rPr>
              <a:t>for Further Study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 Containment Efforts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Four-Year Cost Savings</a:t>
            </a:r>
            <a:br>
              <a:rPr lang="en-US" dirty="0" smtClean="0"/>
            </a:br>
            <a:r>
              <a:rPr lang="en-US" dirty="0" smtClean="0"/>
              <a:t>Personnel</a:t>
            </a: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0171"/>
            <a:ext cx="8229600" cy="43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Two-Year Cost Savings</a:t>
            </a:r>
            <a:br>
              <a:rPr lang="en-US" dirty="0" smtClean="0"/>
            </a:br>
            <a:r>
              <a:rPr lang="en-US" dirty="0" smtClean="0"/>
              <a:t>Personnel</a:t>
            </a:r>
            <a:endParaRPr lang="en-US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45581"/>
            <a:ext cx="8229600" cy="439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2"/>
          </a:xfrm>
        </p:spPr>
        <p:txBody>
          <a:bodyPr/>
          <a:lstStyle/>
          <a:p>
            <a:r>
              <a:rPr lang="en-US" dirty="0" smtClean="0"/>
              <a:t>Institutional Questions:</a:t>
            </a:r>
          </a:p>
          <a:p>
            <a:r>
              <a:rPr lang="en-US" dirty="0" smtClean="0"/>
              <a:t>Can we give raises to non classified employees?</a:t>
            </a:r>
          </a:p>
          <a:p>
            <a:r>
              <a:rPr lang="en-US" dirty="0" smtClean="0"/>
              <a:t>Can we complete the pay plan implementation for classified?</a:t>
            </a:r>
          </a:p>
          <a:p>
            <a:r>
              <a:rPr lang="en-US" dirty="0" smtClean="0"/>
              <a:t>What about lifetime service raises, etc? 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Weiss Memo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5814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B050"/>
                </a:solidFill>
              </a:rPr>
              <a:t>Campus leaders should have a conversation with Director Weiss and his staff if they have questions about any action that is contrary to the memo’s intent.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Cost Saving Initiatives</a:t>
            </a:r>
            <a:br>
              <a:rPr lang="en-US" dirty="0" smtClean="0"/>
            </a:br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Changed Insurance Plans</a:t>
            </a:r>
          </a:p>
          <a:p>
            <a:r>
              <a:rPr lang="en-US" dirty="0" smtClean="0"/>
              <a:t>Shared clerical services</a:t>
            </a:r>
          </a:p>
          <a:p>
            <a:r>
              <a:rPr lang="en-US" dirty="0" smtClean="0"/>
              <a:t>Grant extension to provide salaries</a:t>
            </a:r>
          </a:p>
          <a:p>
            <a:r>
              <a:rPr lang="en-US" dirty="0" smtClean="0"/>
              <a:t>Hiring at lower salaries</a:t>
            </a:r>
          </a:p>
          <a:p>
            <a:r>
              <a:rPr lang="en-US" dirty="0" smtClean="0"/>
              <a:t>Conversion to paperless processing</a:t>
            </a:r>
          </a:p>
          <a:p>
            <a:r>
              <a:rPr lang="en-US" dirty="0" smtClean="0"/>
              <a:t>Hiring Faculty Administrators from existing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Four-Year Cost Savings</a:t>
            </a:r>
            <a:br>
              <a:rPr lang="en-US" dirty="0" smtClean="0"/>
            </a:br>
            <a:r>
              <a:rPr lang="en-US" dirty="0" smtClean="0"/>
              <a:t>Operating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0171"/>
            <a:ext cx="8229600" cy="43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Two-Year Cost Savings</a:t>
            </a:r>
            <a:br>
              <a:rPr lang="en-US" dirty="0" smtClean="0"/>
            </a:br>
            <a:r>
              <a:rPr lang="en-US" dirty="0" smtClean="0"/>
              <a:t>Operating</a:t>
            </a:r>
            <a:endParaRPr lang="en-US" dirty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45581"/>
            <a:ext cx="8229600" cy="439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Cost Saving Initiatives</a:t>
            </a:r>
            <a:br>
              <a:rPr lang="en-US" dirty="0" smtClean="0"/>
            </a:br>
            <a:r>
              <a:rPr lang="en-US" dirty="0" smtClean="0"/>
              <a:t>Operating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Partnerships with other institutions or local businesses</a:t>
            </a:r>
          </a:p>
          <a:p>
            <a:r>
              <a:rPr lang="en-US" dirty="0" smtClean="0"/>
              <a:t>Used </a:t>
            </a:r>
            <a:r>
              <a:rPr lang="en-US" dirty="0" smtClean="0"/>
              <a:t>Institutional Personnel for Professional Development</a:t>
            </a:r>
          </a:p>
          <a:p>
            <a:r>
              <a:rPr lang="en-US" dirty="0" smtClean="0"/>
              <a:t>Refunding Bond Issues</a:t>
            </a:r>
          </a:p>
          <a:p>
            <a:r>
              <a:rPr lang="en-US" dirty="0" smtClean="0"/>
              <a:t>Consolidated purchasing, printing, and other services.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Four-Year Cost Savings</a:t>
            </a:r>
            <a:br>
              <a:rPr lang="en-US" dirty="0" smtClean="0"/>
            </a:br>
            <a:r>
              <a:rPr lang="en-US" dirty="0" smtClean="0"/>
              <a:t>Utilities</a:t>
            </a:r>
            <a:endParaRPr lang="en-US" dirty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690" y="1481138"/>
            <a:ext cx="79526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Two-Year Cost Savings</a:t>
            </a:r>
            <a:br>
              <a:rPr lang="en-US" dirty="0" smtClean="0"/>
            </a:br>
            <a:r>
              <a:rPr lang="en-US" dirty="0" smtClean="0"/>
              <a:t>Utilities</a:t>
            </a:r>
            <a:endParaRPr lang="en-US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45581"/>
            <a:ext cx="8229600" cy="439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42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Other Cost Saving Initiatives</a:t>
            </a:r>
            <a:br>
              <a:rPr lang="en-US" dirty="0" smtClean="0"/>
            </a:br>
            <a:r>
              <a:rPr lang="en-US" dirty="0" smtClean="0"/>
              <a:t>Utilities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629400" cy="44958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Installation of Entrance Vestibules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Automated Computer Lab Shutdown Software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Weekend power down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Programmable Thermostats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Replaced chillers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Replaced roofs with reflective materials and increased </a:t>
            </a:r>
            <a:r>
              <a:rPr lang="en-US" dirty="0" smtClean="0">
                <a:solidFill>
                  <a:schemeClr val="tx1"/>
                </a:solidFill>
              </a:rPr>
              <a:t>insulation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UAF – Capture the Kinetic Energy of students to help power a building 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Tuition and Fee increases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Four-Year Institutions</a:t>
            </a:r>
            <a:br>
              <a:rPr lang="en-US" dirty="0" smtClean="0"/>
            </a:br>
            <a:r>
              <a:rPr lang="en-US" dirty="0" smtClean="0"/>
              <a:t>Resident Undergraduate</a:t>
            </a:r>
            <a:endParaRPr lang="en-US" dirty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47800"/>
            <a:ext cx="8153400" cy="44196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858000" y="685800"/>
            <a:ext cx="16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Fort  Smith  is an </a:t>
            </a:r>
            <a:r>
              <a:rPr lang="en-US" dirty="0" err="1" smtClean="0"/>
              <a:t>anamoly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Two-Year Institutions</a:t>
            </a:r>
            <a:br>
              <a:rPr lang="en-US" dirty="0" smtClean="0"/>
            </a:br>
            <a:r>
              <a:rPr lang="en-US" dirty="0" smtClean="0"/>
              <a:t>Resident Undergraduate</a:t>
            </a:r>
            <a:endParaRPr lang="en-US" dirty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447800"/>
            <a:ext cx="8305800" cy="4572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477000" y="152400"/>
            <a:ext cx="2286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BRTC and SEAC =increase in fees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914400"/>
            <a:ext cx="2286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NPCC big in increase in 2006-7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25908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Funding Available and Pay Plan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991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016000"/>
            <a:ext cx="893445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/>
          <a:lstStyle/>
          <a:p>
            <a:r>
              <a:rPr lang="en-US" sz="2800" dirty="0" smtClean="0"/>
              <a:t>Non Resident undergraduate 2 and  4</a:t>
            </a:r>
          </a:p>
          <a:p>
            <a:r>
              <a:rPr lang="en-US" sz="2800" dirty="0" smtClean="0"/>
              <a:t>Resident and Non Resident Graduate – </a:t>
            </a:r>
            <a:r>
              <a:rPr lang="en-US" sz="2800" dirty="0" err="1" smtClean="0"/>
              <a:t>Univ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Significant Points</a:t>
            </a:r>
          </a:p>
          <a:p>
            <a:r>
              <a:rPr lang="en-US" sz="2800" dirty="0" smtClean="0"/>
              <a:t>Non Resident 2-yr: Increase 15.7% over 5 years</a:t>
            </a:r>
          </a:p>
          <a:p>
            <a:r>
              <a:rPr lang="en-US" sz="2800" dirty="0" smtClean="0"/>
              <a:t>NR 4-yr: 22.4% over 5 years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2800" dirty="0" smtClean="0"/>
              <a:t>Non-resident tuition (GR and UG) is double the resident rate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2800" dirty="0" smtClean="0"/>
              <a:t>Graduate increased over 20% in 5 years. 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packet: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>
                <a:solidFill>
                  <a:srgbClr val="0000FF"/>
                </a:solidFill>
              </a:rPr>
              <a:t>Universal Application Homepage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32857" t="20570" r="19524" b="22285"/>
          <a:stretch>
            <a:fillRect/>
          </a:stretch>
        </p:blipFill>
        <p:spPr bwMode="auto">
          <a:xfrm>
            <a:off x="1219200" y="1295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0353" name="Object 1"/>
          <p:cNvGraphicFramePr>
            <a:graphicFrameLocks noChangeAspect="1"/>
          </p:cNvGraphicFramePr>
          <p:nvPr/>
        </p:nvGraphicFramePr>
        <p:xfrm>
          <a:off x="406182" y="0"/>
          <a:ext cx="8738612" cy="6858000"/>
        </p:xfrm>
        <a:graphic>
          <a:graphicData uri="http://schemas.openxmlformats.org/presentationml/2006/ole">
            <p:oleObj spid="_x0000_s100353" name="Slide" r:id="rId3" imgW="3291877" imgH="2468992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0" y="198"/>
          <a:ext cx="9144794" cy="6857802"/>
        </p:xfrm>
        <a:graphic>
          <a:graphicData uri="http://schemas.openxmlformats.org/presentationml/2006/ole">
            <p:oleObj spid="_x0000_s129026" name="Slide" r:id="rId3" imgW="4570388" imgH="342743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0" y="198"/>
          <a:ext cx="9144794" cy="6857802"/>
        </p:xfrm>
        <a:graphic>
          <a:graphicData uri="http://schemas.openxmlformats.org/presentationml/2006/ole">
            <p:oleObj spid="_x0000_s130050" name="Slide" r:id="rId3" imgW="4570388" imgH="342743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Financial Aid Funding Trend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600200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914400" y="12319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Fund Balance peaked in 2009 at 53m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882650" y="7620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GR peaked at 48m in 2008</a:t>
            </a: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914400" y="990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33CC33"/>
                </a:solidFill>
              </a:rPr>
              <a:t>Expense (Student Awards) has increased since 2005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5143500" y="3771900"/>
            <a:ext cx="37338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C8D6-1516-4A89-A608-849D2A60386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Preliminary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34000" y="838200"/>
            <a:ext cx="1447800" cy="1015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cs typeface="Arial" charset="0"/>
              </a:rPr>
              <a:t>Includes $9,350,000 in Tobacco Tax Funds for Trauma Centers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257800" y="4648200"/>
            <a:ext cx="1447800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cs typeface="Arial" charset="0"/>
              </a:rPr>
              <a:t>Without Trauma Center Funds the loss would be         (-$23,758,740)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6781800" y="1600200"/>
            <a:ext cx="1752600" cy="3810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6629400" y="5181600"/>
            <a:ext cx="1752600" cy="1371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animBg="1"/>
      <p:bldP spid="563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-1"/>
            <a:ext cx="6019800" cy="673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Minimal tuition increases for FY 2010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229600" cy="3810000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Pay Plan Implementation Cost did not take into consideration employees not paid through E&amp;G.  Did not include the auxiliary staff costs. Did not include Faculty and non- classified staff.</a:t>
            </a:r>
          </a:p>
          <a:p>
            <a:pPr>
              <a:buFontTx/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2" y="762000"/>
          <a:ext cx="8077197" cy="4800605"/>
        </p:xfrm>
        <a:graphic>
          <a:graphicData uri="http://schemas.openxmlformats.org/drawingml/2006/table">
            <a:tbl>
              <a:tblPr/>
              <a:tblGrid>
                <a:gridCol w="1011003"/>
                <a:gridCol w="1993029"/>
                <a:gridCol w="1993029"/>
                <a:gridCol w="3080136"/>
              </a:tblGrid>
              <a:tr h="63515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Classified Pay Plan Implementation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5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Fully Implemented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 Implemented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Remaining portion budgeted for: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ASUJ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HSU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UAF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UAFS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UALR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UAPB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UAMS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0"/>
          <a:ext cx="8229600" cy="6551444"/>
        </p:xfrm>
        <a:graphic>
          <a:graphicData uri="http://schemas.openxmlformats.org/drawingml/2006/table">
            <a:tbl>
              <a:tblPr/>
              <a:tblGrid>
                <a:gridCol w="1806499"/>
                <a:gridCol w="1811644"/>
                <a:gridCol w="1811644"/>
                <a:gridCol w="2799813"/>
              </a:tblGrid>
              <a:tr h="48609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Classified Pay Plan Implementation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0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Fully Implemented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 Implemented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Remaining portion budgeted for: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ASUB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ASUMH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ASUN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CCCUA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EACC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MSCC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NPCC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NWACC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OZC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PCCUA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PTC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RMCC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SACC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SEAC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UACCB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UACCH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UACCM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6A3660AE-53A8-4A6E-B85E-8A63B34ED35D}"/>
</file>

<file path=customXml/itemProps2.xml><?xml version="1.0" encoding="utf-8"?>
<ds:datastoreItem xmlns:ds="http://schemas.openxmlformats.org/officeDocument/2006/customXml" ds:itemID="{96C84AAB-0C73-4BB6-BB0B-2A1170A81635}"/>
</file>

<file path=customXml/itemProps3.xml><?xml version="1.0" encoding="utf-8"?>
<ds:datastoreItem xmlns:ds="http://schemas.openxmlformats.org/officeDocument/2006/customXml" ds:itemID="{60EC1164-9172-428B-ABB1-C138446EF2C1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2067</TotalTime>
  <Words>1311</Words>
  <Application>Microsoft Office PowerPoint</Application>
  <PresentationFormat>On-screen Show (4:3)</PresentationFormat>
  <Paragraphs>300</Paragraphs>
  <Slides>48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Lucida Sans Unicode</vt:lpstr>
      <vt:lpstr>Wingdings 3</vt:lpstr>
      <vt:lpstr>Verdana</vt:lpstr>
      <vt:lpstr>Wingdings 2</vt:lpstr>
      <vt:lpstr>Calibri</vt:lpstr>
      <vt:lpstr>Concourse</vt:lpstr>
      <vt:lpstr>Microsoft Office Excel Chart</vt:lpstr>
      <vt:lpstr>Microsoft Graph Chart</vt:lpstr>
      <vt:lpstr>Microsoft Office PowerPoint Slide</vt:lpstr>
      <vt:lpstr>Weiss Memo, Cost Containment and Tuition increases</vt:lpstr>
      <vt:lpstr>Weiss Memo</vt:lpstr>
      <vt:lpstr>Slide 3</vt:lpstr>
      <vt:lpstr>Funding Available and Pay Plan Costs</vt:lpstr>
      <vt:lpstr>Slide 5</vt:lpstr>
      <vt:lpstr>Slide 6</vt:lpstr>
      <vt:lpstr>Slide 7</vt:lpstr>
      <vt:lpstr>Slide 8</vt:lpstr>
      <vt:lpstr>Slide 9</vt:lpstr>
      <vt:lpstr>Slide 10</vt:lpstr>
      <vt:lpstr>Slide 11</vt:lpstr>
      <vt:lpstr>Cost Containment and Tuition</vt:lpstr>
      <vt:lpstr>Impact of Lottery Scholarships on Budgets of Colleges and Universities</vt:lpstr>
      <vt:lpstr>Slide 14</vt:lpstr>
      <vt:lpstr>The Dilemma of Higher Education Institutions</vt:lpstr>
      <vt:lpstr>Slide 16</vt:lpstr>
      <vt:lpstr>Slide 17</vt:lpstr>
      <vt:lpstr>Tuition Costs in Arkansas In Comparison to SREB</vt:lpstr>
      <vt:lpstr>Slide 19</vt:lpstr>
      <vt:lpstr>Slide 20</vt:lpstr>
      <vt:lpstr>Slide 21</vt:lpstr>
      <vt:lpstr>Slide 22</vt:lpstr>
      <vt:lpstr>Slide 23</vt:lpstr>
      <vt:lpstr>Three Imperatives for Higher Education</vt:lpstr>
      <vt:lpstr>Interim Legislative Study of Higher Education -Jeffress</vt:lpstr>
      <vt:lpstr>Slide 26</vt:lpstr>
      <vt:lpstr>Cost Containment Efforts</vt:lpstr>
      <vt:lpstr>Four-Year Cost Savings Personnel</vt:lpstr>
      <vt:lpstr>Two-Year Cost Savings Personnel</vt:lpstr>
      <vt:lpstr>Other Cost Saving Initiatives Personnel</vt:lpstr>
      <vt:lpstr>Four-Year Cost Savings Operating</vt:lpstr>
      <vt:lpstr>Two-Year Cost Savings Operating</vt:lpstr>
      <vt:lpstr>Other Cost Saving Initiatives Operating</vt:lpstr>
      <vt:lpstr>Four-Year Cost Savings Utilities</vt:lpstr>
      <vt:lpstr>Two-Year Cost Savings Utilities</vt:lpstr>
      <vt:lpstr>Other Cost Saving Initiatives Utilities</vt:lpstr>
      <vt:lpstr>Slide 37</vt:lpstr>
      <vt:lpstr>Four-Year Institutions Resident Undergraduate</vt:lpstr>
      <vt:lpstr>Two-Year Institutions Resident Undergraduate</vt:lpstr>
      <vt:lpstr>Slide 40</vt:lpstr>
      <vt:lpstr>Slide 41</vt:lpstr>
      <vt:lpstr>In your packet:</vt:lpstr>
      <vt:lpstr>Financial Aid</vt:lpstr>
      <vt:lpstr>Universal Application Homepage</vt:lpstr>
      <vt:lpstr>Slide 45</vt:lpstr>
      <vt:lpstr>Slide 46</vt:lpstr>
      <vt:lpstr>Slide 47</vt:lpstr>
      <vt:lpstr>Financial Aid Funding Trend</vt:lpstr>
    </vt:vector>
  </TitlesOfParts>
  <Company>Arkansas Dept of Higher 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Item No. 14</dc:title>
  <dc:creator>Charlettem</dc:creator>
  <cp:lastModifiedBy> </cp:lastModifiedBy>
  <cp:revision>92</cp:revision>
  <dcterms:created xsi:type="dcterms:W3CDTF">2009-01-26T21:57:08Z</dcterms:created>
  <dcterms:modified xsi:type="dcterms:W3CDTF">2010-06-17T17:46:22Z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1931200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