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notesSlides/notesSlide13.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1" r:id="rId2"/>
  </p:sldMasterIdLst>
  <p:notesMasterIdLst>
    <p:notesMasterId r:id="rId23"/>
  </p:notesMasterIdLst>
  <p:handoutMasterIdLst>
    <p:handoutMasterId r:id="rId24"/>
  </p:handoutMasterIdLst>
  <p:sldIdLst>
    <p:sldId id="327" r:id="rId3"/>
    <p:sldId id="359" r:id="rId4"/>
    <p:sldId id="356" r:id="rId5"/>
    <p:sldId id="367" r:id="rId6"/>
    <p:sldId id="257" r:id="rId7"/>
    <p:sldId id="369" r:id="rId8"/>
    <p:sldId id="371" r:id="rId9"/>
    <p:sldId id="372" r:id="rId10"/>
    <p:sldId id="368" r:id="rId11"/>
    <p:sldId id="373" r:id="rId12"/>
    <p:sldId id="374" r:id="rId13"/>
    <p:sldId id="360" r:id="rId14"/>
    <p:sldId id="370" r:id="rId15"/>
    <p:sldId id="365" r:id="rId16"/>
    <p:sldId id="366" r:id="rId17"/>
    <p:sldId id="361" r:id="rId18"/>
    <p:sldId id="362" r:id="rId19"/>
    <p:sldId id="363" r:id="rId20"/>
    <p:sldId id="317" r:id="rId21"/>
    <p:sldId id="355" r:id="rId22"/>
  </p:sldIdLst>
  <p:sldSz cx="9144000" cy="6858000" type="screen4x3"/>
  <p:notesSz cx="7010400" cy="9223375"/>
  <p:defaultTextStyle>
    <a:defPPr>
      <a:defRPr lang="en-US"/>
    </a:defPPr>
    <a:lvl1pPr algn="l" rtl="0" fontAlgn="base">
      <a:spcBef>
        <a:spcPct val="0"/>
      </a:spcBef>
      <a:spcAft>
        <a:spcPct val="0"/>
      </a:spcAft>
      <a:defRPr sz="800" kern="1200">
        <a:solidFill>
          <a:schemeClr val="tx1"/>
        </a:solidFill>
        <a:latin typeface="Tahoma" pitchFamily="34" charset="0"/>
        <a:ea typeface="+mn-ea"/>
        <a:cs typeface="+mn-cs"/>
      </a:defRPr>
    </a:lvl1pPr>
    <a:lvl2pPr marL="457200" algn="l" rtl="0" fontAlgn="base">
      <a:spcBef>
        <a:spcPct val="0"/>
      </a:spcBef>
      <a:spcAft>
        <a:spcPct val="0"/>
      </a:spcAft>
      <a:defRPr sz="800" kern="1200">
        <a:solidFill>
          <a:schemeClr val="tx1"/>
        </a:solidFill>
        <a:latin typeface="Tahoma" pitchFamily="34" charset="0"/>
        <a:ea typeface="+mn-ea"/>
        <a:cs typeface="+mn-cs"/>
      </a:defRPr>
    </a:lvl2pPr>
    <a:lvl3pPr marL="914400" algn="l" rtl="0" fontAlgn="base">
      <a:spcBef>
        <a:spcPct val="0"/>
      </a:spcBef>
      <a:spcAft>
        <a:spcPct val="0"/>
      </a:spcAft>
      <a:defRPr sz="800" kern="1200">
        <a:solidFill>
          <a:schemeClr val="tx1"/>
        </a:solidFill>
        <a:latin typeface="Tahoma" pitchFamily="34" charset="0"/>
        <a:ea typeface="+mn-ea"/>
        <a:cs typeface="+mn-cs"/>
      </a:defRPr>
    </a:lvl3pPr>
    <a:lvl4pPr marL="1371600" algn="l" rtl="0" fontAlgn="base">
      <a:spcBef>
        <a:spcPct val="0"/>
      </a:spcBef>
      <a:spcAft>
        <a:spcPct val="0"/>
      </a:spcAft>
      <a:defRPr sz="800" kern="1200">
        <a:solidFill>
          <a:schemeClr val="tx1"/>
        </a:solidFill>
        <a:latin typeface="Tahoma" pitchFamily="34" charset="0"/>
        <a:ea typeface="+mn-ea"/>
        <a:cs typeface="+mn-cs"/>
      </a:defRPr>
    </a:lvl4pPr>
    <a:lvl5pPr marL="1828800" algn="l" rtl="0" fontAlgn="base">
      <a:spcBef>
        <a:spcPct val="0"/>
      </a:spcBef>
      <a:spcAft>
        <a:spcPct val="0"/>
      </a:spcAft>
      <a:defRPr sz="800" kern="1200">
        <a:solidFill>
          <a:schemeClr val="tx1"/>
        </a:solidFill>
        <a:latin typeface="Tahoma" pitchFamily="34" charset="0"/>
        <a:ea typeface="+mn-ea"/>
        <a:cs typeface="+mn-cs"/>
      </a:defRPr>
    </a:lvl5pPr>
    <a:lvl6pPr marL="2286000" algn="l" defTabSz="914400" rtl="0" eaLnBrk="1" latinLnBrk="0" hangingPunct="1">
      <a:defRPr sz="800" kern="1200">
        <a:solidFill>
          <a:schemeClr val="tx1"/>
        </a:solidFill>
        <a:latin typeface="Tahoma" pitchFamily="34" charset="0"/>
        <a:ea typeface="+mn-ea"/>
        <a:cs typeface="+mn-cs"/>
      </a:defRPr>
    </a:lvl6pPr>
    <a:lvl7pPr marL="2743200" algn="l" defTabSz="914400" rtl="0" eaLnBrk="1" latinLnBrk="0" hangingPunct="1">
      <a:defRPr sz="800" kern="1200">
        <a:solidFill>
          <a:schemeClr val="tx1"/>
        </a:solidFill>
        <a:latin typeface="Tahoma" pitchFamily="34" charset="0"/>
        <a:ea typeface="+mn-ea"/>
        <a:cs typeface="+mn-cs"/>
      </a:defRPr>
    </a:lvl7pPr>
    <a:lvl8pPr marL="3200400" algn="l" defTabSz="914400" rtl="0" eaLnBrk="1" latinLnBrk="0" hangingPunct="1">
      <a:defRPr sz="800" kern="1200">
        <a:solidFill>
          <a:schemeClr val="tx1"/>
        </a:solidFill>
        <a:latin typeface="Tahoma" pitchFamily="34" charset="0"/>
        <a:ea typeface="+mn-ea"/>
        <a:cs typeface="+mn-cs"/>
      </a:defRPr>
    </a:lvl8pPr>
    <a:lvl9pPr marL="3657600" algn="l" defTabSz="914400" rtl="0" eaLnBrk="1" latinLnBrk="0" hangingPunct="1">
      <a:defRPr sz="8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00"/>
    <a:srgbClr val="FF0000"/>
    <a:srgbClr val="800000"/>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0" autoAdjust="0"/>
    <p:restoredTop sz="94660"/>
  </p:normalViewPr>
  <p:slideViewPr>
    <p:cSldViewPr>
      <p:cViewPr>
        <p:scale>
          <a:sx n="66" d="100"/>
          <a:sy n="66" d="100"/>
        </p:scale>
        <p:origin x="-2958" y="-10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9109" cy="461012"/>
          </a:xfrm>
          <a:prstGeom prst="rect">
            <a:avLst/>
          </a:prstGeom>
          <a:noFill/>
          <a:ln w="9525">
            <a:noFill/>
            <a:miter lim="800000"/>
            <a:headEnd/>
            <a:tailEnd/>
          </a:ln>
          <a:effectLst/>
        </p:spPr>
        <p:txBody>
          <a:bodyPr vert="horz" wrap="square" lIns="91019" tIns="45509" rIns="91019" bIns="45509" numCol="1" anchor="t" anchorCtr="0" compatLnSpc="1">
            <a:prstTxWarp prst="textNoShape">
              <a:avLst/>
            </a:prstTxWarp>
          </a:bodyPr>
          <a:lstStyle>
            <a:lvl1pPr eaLnBrk="0" hangingPunct="0">
              <a:defRPr sz="1200"/>
            </a:lvl1pPr>
          </a:lstStyle>
          <a:p>
            <a:pPr>
              <a:defRPr/>
            </a:pPr>
            <a:endParaRPr lang="en-US" dirty="0"/>
          </a:p>
        </p:txBody>
      </p:sp>
      <p:sp>
        <p:nvSpPr>
          <p:cNvPr id="83971" name="Rectangle 3"/>
          <p:cNvSpPr>
            <a:spLocks noGrp="1" noChangeArrowheads="1"/>
          </p:cNvSpPr>
          <p:nvPr>
            <p:ph type="dt" sz="quarter" idx="1"/>
          </p:nvPr>
        </p:nvSpPr>
        <p:spPr bwMode="auto">
          <a:xfrm>
            <a:off x="3969706" y="0"/>
            <a:ext cx="3039109" cy="461012"/>
          </a:xfrm>
          <a:prstGeom prst="rect">
            <a:avLst/>
          </a:prstGeom>
          <a:noFill/>
          <a:ln w="9525">
            <a:noFill/>
            <a:miter lim="800000"/>
            <a:headEnd/>
            <a:tailEnd/>
          </a:ln>
          <a:effectLst/>
        </p:spPr>
        <p:txBody>
          <a:bodyPr vert="horz" wrap="square" lIns="91019" tIns="45509" rIns="91019" bIns="45509" numCol="1" anchor="t" anchorCtr="0" compatLnSpc="1">
            <a:prstTxWarp prst="textNoShape">
              <a:avLst/>
            </a:prstTxWarp>
          </a:bodyPr>
          <a:lstStyle>
            <a:lvl1pPr algn="r" eaLnBrk="0" hangingPunct="0">
              <a:defRPr sz="1200"/>
            </a:lvl1pPr>
          </a:lstStyle>
          <a:p>
            <a:pPr>
              <a:defRPr/>
            </a:pPr>
            <a:fld id="{51987C68-DAEF-44FA-B27B-40C3EF00499C}" type="datetimeFigureOut">
              <a:rPr lang="en-US"/>
              <a:pPr>
                <a:defRPr/>
              </a:pPr>
              <a:t>11/07/2013</a:t>
            </a:fld>
            <a:endParaRPr lang="en-US" dirty="0"/>
          </a:p>
        </p:txBody>
      </p:sp>
      <p:sp>
        <p:nvSpPr>
          <p:cNvPr id="83972" name="Rectangle 4"/>
          <p:cNvSpPr>
            <a:spLocks noGrp="1" noChangeArrowheads="1"/>
          </p:cNvSpPr>
          <p:nvPr>
            <p:ph type="ftr" sz="quarter" idx="2"/>
          </p:nvPr>
        </p:nvSpPr>
        <p:spPr bwMode="auto">
          <a:xfrm>
            <a:off x="0" y="8760790"/>
            <a:ext cx="3039109" cy="461012"/>
          </a:xfrm>
          <a:prstGeom prst="rect">
            <a:avLst/>
          </a:prstGeom>
          <a:noFill/>
          <a:ln w="9525">
            <a:noFill/>
            <a:miter lim="800000"/>
            <a:headEnd/>
            <a:tailEnd/>
          </a:ln>
          <a:effectLst/>
        </p:spPr>
        <p:txBody>
          <a:bodyPr vert="horz" wrap="square" lIns="91019" tIns="45509" rIns="91019" bIns="45509" numCol="1" anchor="b" anchorCtr="0" compatLnSpc="1">
            <a:prstTxWarp prst="textNoShape">
              <a:avLst/>
            </a:prstTxWarp>
          </a:bodyPr>
          <a:lstStyle>
            <a:lvl1pPr eaLnBrk="0" hangingPunct="0">
              <a:defRPr sz="1200"/>
            </a:lvl1pPr>
          </a:lstStyle>
          <a:p>
            <a:pPr>
              <a:defRPr/>
            </a:pPr>
            <a:endParaRPr lang="en-US" dirty="0"/>
          </a:p>
        </p:txBody>
      </p:sp>
      <p:sp>
        <p:nvSpPr>
          <p:cNvPr id="83973" name="Rectangle 5"/>
          <p:cNvSpPr>
            <a:spLocks noGrp="1" noChangeArrowheads="1"/>
          </p:cNvSpPr>
          <p:nvPr>
            <p:ph type="sldNum" sz="quarter" idx="3"/>
          </p:nvPr>
        </p:nvSpPr>
        <p:spPr bwMode="auto">
          <a:xfrm>
            <a:off x="3969706" y="8760790"/>
            <a:ext cx="3039109" cy="461012"/>
          </a:xfrm>
          <a:prstGeom prst="rect">
            <a:avLst/>
          </a:prstGeom>
          <a:noFill/>
          <a:ln w="9525">
            <a:noFill/>
            <a:miter lim="800000"/>
            <a:headEnd/>
            <a:tailEnd/>
          </a:ln>
          <a:effectLst/>
        </p:spPr>
        <p:txBody>
          <a:bodyPr vert="horz" wrap="square" lIns="91019" tIns="45509" rIns="91019" bIns="45509" numCol="1" anchor="b" anchorCtr="0" compatLnSpc="1">
            <a:prstTxWarp prst="textNoShape">
              <a:avLst/>
            </a:prstTxWarp>
          </a:bodyPr>
          <a:lstStyle>
            <a:lvl1pPr algn="r" eaLnBrk="0" hangingPunct="0">
              <a:defRPr sz="1200"/>
            </a:lvl1pPr>
          </a:lstStyle>
          <a:p>
            <a:pPr>
              <a:defRPr/>
            </a:pPr>
            <a:fld id="{670D67DF-BD45-4E48-842E-9D3AE9F12298}" type="slidenum">
              <a:rPr lang="en-US"/>
              <a:pPr>
                <a:defRPr/>
              </a:pPr>
              <a:t>‹#›</a:t>
            </a:fld>
            <a:endParaRPr lang="en-US" dirty="0"/>
          </a:p>
        </p:txBody>
      </p:sp>
    </p:spTree>
    <p:extLst>
      <p:ext uri="{BB962C8B-B14F-4D97-AF65-F5344CB8AC3E}">
        <p14:creationId xmlns:p14="http://schemas.microsoft.com/office/powerpoint/2010/main" xmlns="" val="2660382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109" cy="461012"/>
          </a:xfrm>
          <a:prstGeom prst="rect">
            <a:avLst/>
          </a:prstGeom>
        </p:spPr>
        <p:txBody>
          <a:bodyPr vert="horz" lIns="91019" tIns="45509" rIns="91019" bIns="45509" rtlCol="0"/>
          <a:lstStyle>
            <a:lvl1pPr algn="l" eaLnBrk="0" hangingPunct="0">
              <a:defRPr sz="1200"/>
            </a:lvl1pPr>
          </a:lstStyle>
          <a:p>
            <a:pPr>
              <a:defRPr/>
            </a:pPr>
            <a:endParaRPr lang="en-US" dirty="0"/>
          </a:p>
        </p:txBody>
      </p:sp>
      <p:sp>
        <p:nvSpPr>
          <p:cNvPr id="3" name="Date Placeholder 2"/>
          <p:cNvSpPr>
            <a:spLocks noGrp="1"/>
          </p:cNvSpPr>
          <p:nvPr>
            <p:ph type="dt" idx="1"/>
          </p:nvPr>
        </p:nvSpPr>
        <p:spPr>
          <a:xfrm>
            <a:off x="3969706" y="0"/>
            <a:ext cx="3039109" cy="461012"/>
          </a:xfrm>
          <a:prstGeom prst="rect">
            <a:avLst/>
          </a:prstGeom>
        </p:spPr>
        <p:txBody>
          <a:bodyPr vert="horz" lIns="91019" tIns="45509" rIns="91019" bIns="45509" rtlCol="0"/>
          <a:lstStyle>
            <a:lvl1pPr algn="r" eaLnBrk="0" hangingPunct="0">
              <a:defRPr sz="1200"/>
            </a:lvl1pPr>
          </a:lstStyle>
          <a:p>
            <a:pPr>
              <a:defRPr/>
            </a:pPr>
            <a:fld id="{A71678C5-A856-4963-BE75-DAC849F3690F}" type="datetimeFigureOut">
              <a:rPr lang="en-US"/>
              <a:pPr>
                <a:defRPr/>
              </a:pPr>
              <a:t>11/07/2013</a:t>
            </a:fld>
            <a:endParaRPr lang="en-US" dirty="0"/>
          </a:p>
        </p:txBody>
      </p:sp>
      <p:sp>
        <p:nvSpPr>
          <p:cNvPr id="4" name="Slide Image Placeholder 3"/>
          <p:cNvSpPr>
            <a:spLocks noGrp="1" noRot="1" noChangeAspect="1"/>
          </p:cNvSpPr>
          <p:nvPr>
            <p:ph type="sldImg" idx="2"/>
          </p:nvPr>
        </p:nvSpPr>
        <p:spPr>
          <a:xfrm>
            <a:off x="1198563" y="690563"/>
            <a:ext cx="4613275" cy="3460750"/>
          </a:xfrm>
          <a:prstGeom prst="rect">
            <a:avLst/>
          </a:prstGeom>
          <a:noFill/>
          <a:ln w="12700">
            <a:solidFill>
              <a:prstClr val="black"/>
            </a:solidFill>
          </a:ln>
        </p:spPr>
        <p:txBody>
          <a:bodyPr vert="horz" lIns="91019" tIns="45509" rIns="91019" bIns="45509" rtlCol="0" anchor="ctr"/>
          <a:lstStyle/>
          <a:p>
            <a:pPr lvl="0"/>
            <a:endParaRPr lang="en-US" noProof="0" dirty="0" smtClean="0"/>
          </a:p>
        </p:txBody>
      </p:sp>
      <p:sp>
        <p:nvSpPr>
          <p:cNvPr id="5" name="Notes Placeholder 4"/>
          <p:cNvSpPr>
            <a:spLocks noGrp="1"/>
          </p:cNvSpPr>
          <p:nvPr>
            <p:ph type="body" sz="quarter" idx="3"/>
          </p:nvPr>
        </p:nvSpPr>
        <p:spPr>
          <a:xfrm>
            <a:off x="702309" y="4381970"/>
            <a:ext cx="5605783" cy="4150676"/>
          </a:xfrm>
          <a:prstGeom prst="rect">
            <a:avLst/>
          </a:prstGeom>
        </p:spPr>
        <p:txBody>
          <a:bodyPr vert="horz" lIns="91019" tIns="45509" rIns="91019" bIns="4550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60790"/>
            <a:ext cx="3039109" cy="461012"/>
          </a:xfrm>
          <a:prstGeom prst="rect">
            <a:avLst/>
          </a:prstGeom>
        </p:spPr>
        <p:txBody>
          <a:bodyPr vert="horz" lIns="91019" tIns="45509" rIns="91019" bIns="45509" rtlCol="0" anchor="b"/>
          <a:lstStyle>
            <a:lvl1pPr algn="l" eaLnBrk="0" hangingPunct="0">
              <a:defRPr sz="1200"/>
            </a:lvl1pPr>
          </a:lstStyle>
          <a:p>
            <a:pPr>
              <a:defRPr/>
            </a:pPr>
            <a:endParaRPr lang="en-US" dirty="0"/>
          </a:p>
        </p:txBody>
      </p:sp>
      <p:sp>
        <p:nvSpPr>
          <p:cNvPr id="7" name="Slide Number Placeholder 6"/>
          <p:cNvSpPr>
            <a:spLocks noGrp="1"/>
          </p:cNvSpPr>
          <p:nvPr>
            <p:ph type="sldNum" sz="quarter" idx="5"/>
          </p:nvPr>
        </p:nvSpPr>
        <p:spPr>
          <a:xfrm>
            <a:off x="3969706" y="8760790"/>
            <a:ext cx="3039109" cy="461012"/>
          </a:xfrm>
          <a:prstGeom prst="rect">
            <a:avLst/>
          </a:prstGeom>
        </p:spPr>
        <p:txBody>
          <a:bodyPr vert="horz" lIns="91019" tIns="45509" rIns="91019" bIns="45509" rtlCol="0" anchor="b"/>
          <a:lstStyle>
            <a:lvl1pPr algn="r" eaLnBrk="0" hangingPunct="0">
              <a:defRPr sz="1200"/>
            </a:lvl1pPr>
          </a:lstStyle>
          <a:p>
            <a:pPr>
              <a:defRPr/>
            </a:pPr>
            <a:fld id="{539A9A8B-EF97-42BD-8C8D-5E19DDD29DE7}" type="slidenum">
              <a:rPr lang="en-US"/>
              <a:pPr>
                <a:defRPr/>
              </a:pPr>
              <a:t>‹#›</a:t>
            </a:fld>
            <a:endParaRPr lang="en-US" dirty="0"/>
          </a:p>
        </p:txBody>
      </p:sp>
    </p:spTree>
    <p:extLst>
      <p:ext uri="{BB962C8B-B14F-4D97-AF65-F5344CB8AC3E}">
        <p14:creationId xmlns:p14="http://schemas.microsoft.com/office/powerpoint/2010/main" xmlns="" val="8779068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4AAEEC-D873-4988-839A-981C185C9A35}"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4AAEEC-D873-4988-839A-981C185C9A35}"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4AAEEC-D873-4988-839A-981C185C9A35}"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228D97-DF5A-4B57-816D-718C777F34A4}"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4AAEEC-D873-4988-839A-981C185C9A35}"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4AAEEC-D873-4988-839A-981C185C9A35}" type="slidenum">
              <a:rPr lang="en-US" smtClean="0"/>
              <a:pPr/>
              <a:t>20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4AAEEC-D873-4988-839A-981C185C9A35}"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9A9A8B-EF97-42BD-8C8D-5E19DDD29DE7}" type="slidenum">
              <a:rPr lang="en-US" smtClean="0"/>
              <a:pPr>
                <a:defRPr/>
              </a:pPr>
              <a:t>3</a:t>
            </a:fld>
            <a:endParaRPr lang="en-US" dirty="0"/>
          </a:p>
        </p:txBody>
      </p:sp>
    </p:spTree>
    <p:extLst>
      <p:ext uri="{BB962C8B-B14F-4D97-AF65-F5344CB8AC3E}">
        <p14:creationId xmlns:p14="http://schemas.microsoft.com/office/powerpoint/2010/main" xmlns="" val="423521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9A9A8B-EF97-42BD-8C8D-5E19DDD29DE7}" type="slidenum">
              <a:rPr lang="en-US" smtClean="0"/>
              <a:pPr>
                <a:defRPr/>
              </a:pPr>
              <a:t>4</a:t>
            </a:fld>
            <a:endParaRPr lang="en-US" dirty="0"/>
          </a:p>
        </p:txBody>
      </p:sp>
    </p:spTree>
    <p:extLst>
      <p:ext uri="{BB962C8B-B14F-4D97-AF65-F5344CB8AC3E}">
        <p14:creationId xmlns:p14="http://schemas.microsoft.com/office/powerpoint/2010/main" xmlns="" val="4235217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228D97-DF5A-4B57-816D-718C777F34A4}"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4AAEEC-D873-4988-839A-981C185C9A35}"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228D97-DF5A-4B57-816D-718C777F34A4}"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4AAEEC-D873-4988-839A-981C185C9A35}"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228D97-DF5A-4B57-816D-718C777F34A4}"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D0C87E0-54F2-47E9-9ACC-32C6299687E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9707D42-310F-45B1-9B2C-7F0D6762144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7618BA-E8DD-41B7-B6D0-0E195594C5D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6"/>
          <p:cNvSpPr>
            <a:spLocks noGrp="1" noChangeArrowheads="1"/>
          </p:cNvSpPr>
          <p:nvPr>
            <p:ph type="sldNum" sz="quarter" idx="12"/>
          </p:nvPr>
        </p:nvSpPr>
        <p:spPr>
          <a:ln/>
        </p:spPr>
        <p:txBody>
          <a:bodyPr/>
          <a:lstStyle>
            <a:lvl1pPr>
              <a:defRPr/>
            </a:lvl1pPr>
          </a:lstStyle>
          <a:p>
            <a:pPr>
              <a:defRPr/>
            </a:pPr>
            <a:fld id="{E539CE79-38E4-40E4-90E4-4D49ABD2B4C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6"/>
          <p:cNvSpPr>
            <a:spLocks noGrp="1" noChangeArrowheads="1"/>
          </p:cNvSpPr>
          <p:nvPr>
            <p:ph type="sldNum" sz="quarter" idx="12"/>
          </p:nvPr>
        </p:nvSpPr>
        <p:spPr>
          <a:ln/>
        </p:spPr>
        <p:txBody>
          <a:bodyPr/>
          <a:lstStyle>
            <a:lvl1pPr>
              <a:defRPr/>
            </a:lvl1pPr>
          </a:lstStyle>
          <a:p>
            <a:pPr>
              <a:defRPr/>
            </a:pPr>
            <a:fld id="{74409D78-AE4B-4363-A88E-82DDD2FB0B51}"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dirty="0"/>
          </a:p>
        </p:txBody>
      </p:sp>
      <p:sp>
        <p:nvSpPr>
          <p:cNvPr id="6"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6"/>
          <p:cNvSpPr>
            <a:spLocks noGrp="1" noChangeArrowheads="1"/>
          </p:cNvSpPr>
          <p:nvPr>
            <p:ph type="sldNum" sz="quarter" idx="12"/>
          </p:nvPr>
        </p:nvSpPr>
        <p:spPr>
          <a:ln/>
        </p:spPr>
        <p:txBody>
          <a:bodyPr/>
          <a:lstStyle>
            <a:lvl1pPr>
              <a:defRPr/>
            </a:lvl1pPr>
          </a:lstStyle>
          <a:p>
            <a:pPr>
              <a:defRPr/>
            </a:pPr>
            <a:fld id="{7BC2FA01-5FEC-4BEE-BF22-DD790C86870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dirty="0"/>
          </a:p>
        </p:txBody>
      </p:sp>
      <p:sp>
        <p:nvSpPr>
          <p:cNvPr id="8"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6"/>
          <p:cNvSpPr>
            <a:spLocks noGrp="1" noChangeArrowheads="1"/>
          </p:cNvSpPr>
          <p:nvPr>
            <p:ph type="sldNum" sz="quarter" idx="12"/>
          </p:nvPr>
        </p:nvSpPr>
        <p:spPr>
          <a:ln/>
        </p:spPr>
        <p:txBody>
          <a:bodyPr/>
          <a:lstStyle>
            <a:lvl1pPr>
              <a:defRPr/>
            </a:lvl1pPr>
          </a:lstStyle>
          <a:p>
            <a:pPr>
              <a:defRPr/>
            </a:pPr>
            <a:fld id="{F36F46C6-85B8-4C26-BB0E-AEE69DA188B3}"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dirty="0"/>
          </a:p>
        </p:txBody>
      </p:sp>
      <p:sp>
        <p:nvSpPr>
          <p:cNvPr id="4"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6"/>
          <p:cNvSpPr>
            <a:spLocks noGrp="1" noChangeArrowheads="1"/>
          </p:cNvSpPr>
          <p:nvPr>
            <p:ph type="sldNum" sz="quarter" idx="12"/>
          </p:nvPr>
        </p:nvSpPr>
        <p:spPr>
          <a:ln/>
        </p:spPr>
        <p:txBody>
          <a:bodyPr/>
          <a:lstStyle>
            <a:lvl1pPr>
              <a:defRPr/>
            </a:lvl1pPr>
          </a:lstStyle>
          <a:p>
            <a:pPr>
              <a:defRPr/>
            </a:pPr>
            <a:fld id="{ADCC5AC4-79D5-4222-9E91-53738C1C9D4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dirty="0"/>
          </a:p>
        </p:txBody>
      </p:sp>
      <p:sp>
        <p:nvSpPr>
          <p:cNvPr id="3"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6"/>
          <p:cNvSpPr>
            <a:spLocks noGrp="1" noChangeArrowheads="1"/>
          </p:cNvSpPr>
          <p:nvPr>
            <p:ph type="sldNum" sz="quarter" idx="12"/>
          </p:nvPr>
        </p:nvSpPr>
        <p:spPr>
          <a:ln/>
        </p:spPr>
        <p:txBody>
          <a:bodyPr/>
          <a:lstStyle>
            <a:lvl1pPr>
              <a:defRPr/>
            </a:lvl1pPr>
          </a:lstStyle>
          <a:p>
            <a:pPr>
              <a:defRPr/>
            </a:pPr>
            <a:fld id="{D9FB50F0-6628-4A8E-B920-A2632F479CB3}"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dirty="0"/>
          </a:p>
        </p:txBody>
      </p:sp>
      <p:sp>
        <p:nvSpPr>
          <p:cNvPr id="6"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6"/>
          <p:cNvSpPr>
            <a:spLocks noGrp="1" noChangeArrowheads="1"/>
          </p:cNvSpPr>
          <p:nvPr>
            <p:ph type="sldNum" sz="quarter" idx="12"/>
          </p:nvPr>
        </p:nvSpPr>
        <p:spPr>
          <a:ln/>
        </p:spPr>
        <p:txBody>
          <a:bodyPr/>
          <a:lstStyle>
            <a:lvl1pPr>
              <a:defRPr/>
            </a:lvl1pPr>
          </a:lstStyle>
          <a:p>
            <a:pPr>
              <a:defRPr/>
            </a:pPr>
            <a:fld id="{32BABFD9-A0AB-409D-974D-F1512A7E5D16}"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dirty="0"/>
          </a:p>
        </p:txBody>
      </p:sp>
      <p:sp>
        <p:nvSpPr>
          <p:cNvPr id="6"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6"/>
          <p:cNvSpPr>
            <a:spLocks noGrp="1" noChangeArrowheads="1"/>
          </p:cNvSpPr>
          <p:nvPr>
            <p:ph type="sldNum" sz="quarter" idx="12"/>
          </p:nvPr>
        </p:nvSpPr>
        <p:spPr>
          <a:ln/>
        </p:spPr>
        <p:txBody>
          <a:bodyPr/>
          <a:lstStyle>
            <a:lvl1pPr>
              <a:defRPr/>
            </a:lvl1pPr>
          </a:lstStyle>
          <a:p>
            <a:pPr>
              <a:defRPr/>
            </a:pPr>
            <a:fld id="{06A0C8AD-A051-424F-B100-5667041734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FF9D0B-1E16-45B4-91E2-5C39887E0FE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6"/>
          <p:cNvSpPr>
            <a:spLocks noGrp="1" noChangeArrowheads="1"/>
          </p:cNvSpPr>
          <p:nvPr>
            <p:ph type="sldNum" sz="quarter" idx="12"/>
          </p:nvPr>
        </p:nvSpPr>
        <p:spPr>
          <a:ln/>
        </p:spPr>
        <p:txBody>
          <a:bodyPr/>
          <a:lstStyle>
            <a:lvl1pPr>
              <a:defRPr/>
            </a:lvl1pPr>
          </a:lstStyle>
          <a:p>
            <a:pPr>
              <a:defRPr/>
            </a:pPr>
            <a:fld id="{AC6EA873-73BD-4EF8-B2C5-D9088E0CCB71}"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6"/>
          <p:cNvSpPr>
            <a:spLocks noGrp="1" noChangeArrowheads="1"/>
          </p:cNvSpPr>
          <p:nvPr>
            <p:ph type="sldNum" sz="quarter" idx="12"/>
          </p:nvPr>
        </p:nvSpPr>
        <p:spPr>
          <a:ln/>
        </p:spPr>
        <p:txBody>
          <a:bodyPr/>
          <a:lstStyle>
            <a:lvl1pPr>
              <a:defRPr/>
            </a:lvl1pPr>
          </a:lstStyle>
          <a:p>
            <a:pPr>
              <a:defRPr/>
            </a:pPr>
            <a:fld id="{2D40B4DA-20CA-4A39-9800-543E66AF6767}"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dirty="0"/>
          </a:p>
        </p:txBody>
      </p:sp>
      <p:sp>
        <p:nvSpPr>
          <p:cNvPr id="7"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46"/>
          <p:cNvSpPr>
            <a:spLocks noGrp="1" noChangeArrowheads="1"/>
          </p:cNvSpPr>
          <p:nvPr>
            <p:ph type="sldNum" sz="quarter" idx="12"/>
          </p:nvPr>
        </p:nvSpPr>
        <p:spPr>
          <a:ln/>
        </p:spPr>
        <p:txBody>
          <a:bodyPr/>
          <a:lstStyle>
            <a:lvl1pPr>
              <a:defRPr/>
            </a:lvl1pPr>
          </a:lstStyle>
          <a:p>
            <a:pPr>
              <a:defRPr/>
            </a:pPr>
            <a:fld id="{37FAD6A7-2C1B-47E8-B041-332D323BD19C}"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dirty="0"/>
          </a:p>
        </p:txBody>
      </p:sp>
      <p:sp>
        <p:nvSpPr>
          <p:cNvPr id="6"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6"/>
          <p:cNvSpPr>
            <a:spLocks noGrp="1" noChangeArrowheads="1"/>
          </p:cNvSpPr>
          <p:nvPr>
            <p:ph type="sldNum" sz="quarter" idx="12"/>
          </p:nvPr>
        </p:nvSpPr>
        <p:spPr>
          <a:ln/>
        </p:spPr>
        <p:txBody>
          <a:bodyPr/>
          <a:lstStyle>
            <a:lvl1pPr>
              <a:defRPr/>
            </a:lvl1pPr>
          </a:lstStyle>
          <a:p>
            <a:pPr>
              <a:defRPr/>
            </a:pPr>
            <a:fld id="{DECAC4A3-FB6F-42D4-80D7-469DC0A68B66}"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dirty="0"/>
          </a:p>
        </p:txBody>
      </p:sp>
      <p:sp>
        <p:nvSpPr>
          <p:cNvPr id="8"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6"/>
          <p:cNvSpPr>
            <a:spLocks noGrp="1" noChangeArrowheads="1"/>
          </p:cNvSpPr>
          <p:nvPr>
            <p:ph type="sldNum" sz="quarter" idx="12"/>
          </p:nvPr>
        </p:nvSpPr>
        <p:spPr>
          <a:ln/>
        </p:spPr>
        <p:txBody>
          <a:bodyPr/>
          <a:lstStyle>
            <a:lvl1pPr>
              <a:defRPr/>
            </a:lvl1pPr>
          </a:lstStyle>
          <a:p>
            <a:pPr>
              <a:defRPr/>
            </a:pPr>
            <a:fld id="{6C1A0ABD-7B3B-4D5D-BBA7-9FCBA5773119}"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dirty="0"/>
          </a:p>
        </p:txBody>
      </p:sp>
      <p:sp>
        <p:nvSpPr>
          <p:cNvPr id="4"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6"/>
          <p:cNvSpPr>
            <a:spLocks noGrp="1" noChangeArrowheads="1"/>
          </p:cNvSpPr>
          <p:nvPr>
            <p:ph type="sldNum" sz="quarter" idx="12"/>
          </p:nvPr>
        </p:nvSpPr>
        <p:spPr>
          <a:ln/>
        </p:spPr>
        <p:txBody>
          <a:bodyPr/>
          <a:lstStyle>
            <a:lvl1pPr>
              <a:defRPr/>
            </a:lvl1pPr>
          </a:lstStyle>
          <a:p>
            <a:pPr>
              <a:defRPr/>
            </a:pPr>
            <a:fld id="{7AD11BB6-CA96-42A1-AB40-96F8289D1E3E}"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BDA5C458-3950-49A8-B009-868A5F7440B0}" type="slidenum">
              <a:rPr lang="en-US"/>
              <a:pPr>
                <a:defRPr/>
              </a:pPr>
              <a:t>‹#›</a:t>
            </a:fld>
            <a:endParaRPr lang="en-US" dirty="0"/>
          </a:p>
        </p:txBody>
      </p:sp>
    </p:spTree>
    <p:extLst>
      <p:ext uri="{BB962C8B-B14F-4D97-AF65-F5344CB8AC3E}">
        <p14:creationId xmlns:p14="http://schemas.microsoft.com/office/powerpoint/2010/main" xmlns="" val="220006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8CEDB6-3A4B-4D9E-8D83-565D2DCCF79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5AF9B32-52A6-46BD-99AB-DD49BA4A9A7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9EB18E4-3B3F-4F4A-BC22-114D6A5B10E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6C312F5-8C13-46D0-BFFB-B203571A892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4BDD066-175A-42B5-88B0-B0F6C8063B1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26DF2F3-88F7-460C-8B1F-BA8E58E3061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27C193F-3197-48E2-BC1D-94A52BA206D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dirty="0"/>
          </a:p>
        </p:txBody>
      </p:sp>
      <p:sp>
        <p:nvSpPr>
          <p:cNvPr id="686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686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3EB628CA-06E2-40B0-AD82-D45ED87D283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6413"/>
            <a:chOff x="0" y="0"/>
            <a:chExt cx="5760" cy="4319"/>
          </a:xfrm>
        </p:grpSpPr>
        <p:sp>
          <p:nvSpPr>
            <p:cNvPr id="8704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hangingPunct="0">
                <a:defRPr/>
              </a:pPr>
              <a:endParaRPr lang="en-US" sz="1800" dirty="0"/>
            </a:p>
          </p:txBody>
        </p:sp>
        <p:sp>
          <p:nvSpPr>
            <p:cNvPr id="8704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sz="1800" dirty="0"/>
            </a:p>
          </p:txBody>
        </p:sp>
        <p:sp>
          <p:nvSpPr>
            <p:cNvPr id="8704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hangingPunct="0">
                <a:defRPr/>
              </a:pPr>
              <a:endParaRPr lang="en-US" sz="1800" dirty="0"/>
            </a:p>
          </p:txBody>
        </p:sp>
        <p:sp>
          <p:nvSpPr>
            <p:cNvPr id="8704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sz="1800" dirty="0"/>
            </a:p>
          </p:txBody>
        </p:sp>
        <p:sp>
          <p:nvSpPr>
            <p:cNvPr id="8704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hangingPunct="0">
                <a:defRPr/>
              </a:pPr>
              <a:endParaRPr lang="en-US" sz="1800" dirty="0"/>
            </a:p>
          </p:txBody>
        </p:sp>
        <p:sp>
          <p:nvSpPr>
            <p:cNvPr id="8704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hangingPunct="0">
                <a:defRPr/>
              </a:pPr>
              <a:endParaRPr lang="en-US" sz="1800" dirty="0"/>
            </a:p>
          </p:txBody>
        </p:sp>
        <p:sp>
          <p:nvSpPr>
            <p:cNvPr id="8704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hangingPunct="0">
                <a:defRPr/>
              </a:pPr>
              <a:endParaRPr lang="en-US" sz="1800" dirty="0"/>
            </a:p>
          </p:txBody>
        </p:sp>
        <p:sp>
          <p:nvSpPr>
            <p:cNvPr id="8705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sz="1800" dirty="0"/>
            </a:p>
          </p:txBody>
        </p:sp>
        <p:sp>
          <p:nvSpPr>
            <p:cNvPr id="8705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hangingPunct="0">
                <a:defRPr/>
              </a:pPr>
              <a:endParaRPr lang="en-US" sz="1800" dirty="0"/>
            </a:p>
          </p:txBody>
        </p:sp>
        <p:sp>
          <p:nvSpPr>
            <p:cNvPr id="8705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hangingPunct="0">
                <a:defRPr/>
              </a:pPr>
              <a:endParaRPr lang="en-US" sz="1800" dirty="0"/>
            </a:p>
          </p:txBody>
        </p:sp>
        <p:sp>
          <p:nvSpPr>
            <p:cNvPr id="8705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hangingPunct="0">
                <a:defRPr/>
              </a:pPr>
              <a:endParaRPr lang="en-US" sz="1800" dirty="0"/>
            </a:p>
          </p:txBody>
        </p:sp>
        <p:sp>
          <p:nvSpPr>
            <p:cNvPr id="8705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hangingPunct="0">
                <a:defRPr/>
              </a:pPr>
              <a:endParaRPr lang="en-US" sz="1800" dirty="0"/>
            </a:p>
          </p:txBody>
        </p:sp>
        <p:sp>
          <p:nvSpPr>
            <p:cNvPr id="8705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sz="1800" dirty="0"/>
            </a:p>
          </p:txBody>
        </p:sp>
        <p:sp>
          <p:nvSpPr>
            <p:cNvPr id="8705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hangingPunct="0">
                <a:defRPr/>
              </a:pPr>
              <a:endParaRPr lang="en-US" sz="1800" dirty="0"/>
            </a:p>
          </p:txBody>
        </p:sp>
        <p:sp>
          <p:nvSpPr>
            <p:cNvPr id="8705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hangingPunct="0">
                <a:defRPr/>
              </a:pPr>
              <a:endParaRPr lang="en-US" sz="1800" dirty="0"/>
            </a:p>
          </p:txBody>
        </p:sp>
        <p:sp>
          <p:nvSpPr>
            <p:cNvPr id="8705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hangingPunct="0">
                <a:defRPr/>
              </a:pPr>
              <a:endParaRPr lang="en-US" sz="1800" dirty="0"/>
            </a:p>
          </p:txBody>
        </p:sp>
        <p:sp>
          <p:nvSpPr>
            <p:cNvPr id="8705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hangingPunct="0">
                <a:defRPr/>
              </a:pPr>
              <a:endParaRPr lang="en-US" sz="1800" dirty="0"/>
            </a:p>
          </p:txBody>
        </p:sp>
        <p:sp>
          <p:nvSpPr>
            <p:cNvPr id="8706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hangingPunct="0">
                <a:defRPr/>
              </a:pPr>
              <a:endParaRPr lang="en-US" sz="1800" dirty="0"/>
            </a:p>
          </p:txBody>
        </p:sp>
        <p:sp>
          <p:nvSpPr>
            <p:cNvPr id="8706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hangingPunct="0">
                <a:defRPr/>
              </a:pPr>
              <a:endParaRPr lang="en-US" sz="1800" dirty="0"/>
            </a:p>
          </p:txBody>
        </p:sp>
        <p:sp>
          <p:nvSpPr>
            <p:cNvPr id="8706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hangingPunct="0">
                <a:defRPr/>
              </a:pPr>
              <a:endParaRPr lang="en-US" sz="1800" dirty="0"/>
            </a:p>
          </p:txBody>
        </p:sp>
        <p:sp>
          <p:nvSpPr>
            <p:cNvPr id="8706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defRPr/>
              </a:pPr>
              <a:endParaRPr lang="en-US" sz="1800" dirty="0"/>
            </a:p>
          </p:txBody>
        </p:sp>
        <p:sp>
          <p:nvSpPr>
            <p:cNvPr id="8706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hangingPunct="0">
                <a:defRPr/>
              </a:pPr>
              <a:endParaRPr lang="en-US" sz="1800" dirty="0"/>
            </a:p>
          </p:txBody>
        </p:sp>
        <p:sp>
          <p:nvSpPr>
            <p:cNvPr id="8706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hangingPunct="0">
                <a:defRPr/>
              </a:pPr>
              <a:endParaRPr lang="en-US" sz="1800" dirty="0"/>
            </a:p>
          </p:txBody>
        </p:sp>
        <p:sp>
          <p:nvSpPr>
            <p:cNvPr id="8706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hangingPunct="0">
                <a:defRPr/>
              </a:pPr>
              <a:endParaRPr lang="en-US" sz="1800" dirty="0"/>
            </a:p>
          </p:txBody>
        </p:sp>
        <p:sp>
          <p:nvSpPr>
            <p:cNvPr id="8706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hangingPunct="0">
                <a:defRPr/>
              </a:pPr>
              <a:endParaRPr lang="en-US" sz="1800" dirty="0"/>
            </a:p>
          </p:txBody>
        </p:sp>
        <p:sp>
          <p:nvSpPr>
            <p:cNvPr id="8706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hangingPunct="0">
                <a:defRPr/>
              </a:pPr>
              <a:endParaRPr lang="en-US" sz="1800" dirty="0"/>
            </a:p>
          </p:txBody>
        </p:sp>
        <p:sp>
          <p:nvSpPr>
            <p:cNvPr id="8706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hangingPunct="0">
                <a:defRPr/>
              </a:pPr>
              <a:endParaRPr lang="en-US" sz="1800" dirty="0"/>
            </a:p>
          </p:txBody>
        </p:sp>
        <p:sp>
          <p:nvSpPr>
            <p:cNvPr id="8707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hangingPunct="0">
                <a:defRPr/>
              </a:pPr>
              <a:endParaRPr lang="en-US" sz="1800" dirty="0"/>
            </a:p>
          </p:txBody>
        </p:sp>
        <p:sp>
          <p:nvSpPr>
            <p:cNvPr id="8707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defRPr/>
              </a:pPr>
              <a:endParaRPr lang="en-US" sz="1800" dirty="0"/>
            </a:p>
          </p:txBody>
        </p:sp>
        <p:sp>
          <p:nvSpPr>
            <p:cNvPr id="8707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hangingPunct="0">
                <a:defRPr/>
              </a:pPr>
              <a:endParaRPr lang="en-US" sz="1800" dirty="0"/>
            </a:p>
          </p:txBody>
        </p:sp>
        <p:sp>
          <p:nvSpPr>
            <p:cNvPr id="8707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hangingPunct="0">
                <a:defRPr/>
              </a:pPr>
              <a:endParaRPr lang="en-US" sz="1800" dirty="0"/>
            </a:p>
          </p:txBody>
        </p:sp>
        <p:sp>
          <p:nvSpPr>
            <p:cNvPr id="8707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dirty="0"/>
            </a:p>
          </p:txBody>
        </p:sp>
        <p:sp>
          <p:nvSpPr>
            <p:cNvPr id="8707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hangingPunct="0">
                <a:defRPr/>
              </a:pPr>
              <a:endParaRPr lang="en-US" sz="1800" dirty="0"/>
            </a:p>
          </p:txBody>
        </p:sp>
        <p:sp>
          <p:nvSpPr>
            <p:cNvPr id="8707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hangingPunct="0">
                <a:defRPr/>
              </a:pPr>
              <a:endParaRPr lang="en-US" sz="1800" dirty="0"/>
            </a:p>
          </p:txBody>
        </p:sp>
        <p:sp>
          <p:nvSpPr>
            <p:cNvPr id="8707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hangingPunct="0">
                <a:defRPr/>
              </a:pPr>
              <a:endParaRPr lang="en-US" sz="1800" dirty="0"/>
            </a:p>
          </p:txBody>
        </p:sp>
        <p:sp>
          <p:nvSpPr>
            <p:cNvPr id="8707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hangingPunct="0">
                <a:defRPr/>
              </a:pPr>
              <a:endParaRPr lang="en-US" sz="1800" dirty="0"/>
            </a:p>
          </p:txBody>
        </p:sp>
        <p:grpSp>
          <p:nvGrpSpPr>
            <p:cNvPr id="4140" name="Group 39"/>
            <p:cNvGrpSpPr>
              <a:grpSpLocks/>
            </p:cNvGrpSpPr>
            <p:nvPr userDrawn="1"/>
          </p:nvGrpSpPr>
          <p:grpSpPr bwMode="auto">
            <a:xfrm>
              <a:off x="0" y="1632"/>
              <a:ext cx="5758" cy="1858"/>
              <a:chOff x="0" y="1632"/>
              <a:chExt cx="5758" cy="1858"/>
            </a:xfrm>
          </p:grpSpPr>
          <p:sp>
            <p:nvSpPr>
              <p:cNvPr id="8708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defRPr/>
                </a:pPr>
                <a:endParaRPr lang="en-US" sz="1800" dirty="0"/>
              </a:p>
            </p:txBody>
          </p:sp>
          <p:sp>
            <p:nvSpPr>
              <p:cNvPr id="8708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hangingPunct="0">
                  <a:defRPr/>
                </a:pPr>
                <a:endParaRPr lang="en-US" sz="1800" dirty="0"/>
              </a:p>
            </p:txBody>
          </p:sp>
        </p:grpSp>
      </p:grpSp>
      <p:sp>
        <p:nvSpPr>
          <p:cNvPr id="8708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708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84"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dirty="0"/>
          </a:p>
        </p:txBody>
      </p:sp>
      <p:sp>
        <p:nvSpPr>
          <p:cNvPr id="87085"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dirty="0"/>
          </a:p>
        </p:txBody>
      </p:sp>
      <p:sp>
        <p:nvSpPr>
          <p:cNvPr id="8708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2F9C2894-27B8-445F-9606-4229034386A1}"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7"/>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8"/>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066800"/>
          </a:xfrm>
        </p:spPr>
        <p:txBody>
          <a:bodyPr/>
          <a:lstStyle/>
          <a:p>
            <a:pPr>
              <a:defRPr/>
            </a:pPr>
            <a:r>
              <a:rPr lang="en-US" sz="4000" dirty="0" smtClean="0"/>
              <a:t/>
            </a:r>
            <a:br>
              <a:rPr lang="en-US" sz="4000" dirty="0" smtClean="0"/>
            </a:br>
            <a:endParaRPr lang="en-US" sz="3600" dirty="0"/>
          </a:p>
        </p:txBody>
      </p:sp>
      <p:sp>
        <p:nvSpPr>
          <p:cNvPr id="3" name="Content Placeholder 2"/>
          <p:cNvSpPr>
            <a:spLocks noGrp="1"/>
          </p:cNvSpPr>
          <p:nvPr>
            <p:ph idx="1"/>
          </p:nvPr>
        </p:nvSpPr>
        <p:spPr>
          <a:xfrm>
            <a:off x="304800" y="5638800"/>
            <a:ext cx="8610600" cy="533400"/>
          </a:xfrm>
        </p:spPr>
        <p:txBody>
          <a:bodyPr/>
          <a:lstStyle/>
          <a:p>
            <a:pPr marL="0" indent="0">
              <a:buNone/>
              <a:defRPr/>
            </a:pPr>
            <a:r>
              <a:rPr lang="en-US" sz="2800" dirty="0" smtClean="0"/>
              <a:t>November 8, 2013</a:t>
            </a:r>
          </a:p>
        </p:txBody>
      </p:sp>
      <p:sp>
        <p:nvSpPr>
          <p:cNvPr id="5" name="Rectangle 4"/>
          <p:cNvSpPr/>
          <p:nvPr/>
        </p:nvSpPr>
        <p:spPr>
          <a:xfrm>
            <a:off x="-25400" y="2959241"/>
            <a:ext cx="9039381" cy="830997"/>
          </a:xfrm>
          <a:prstGeom prst="rect">
            <a:avLst/>
          </a:prstGeom>
          <a:noFill/>
        </p:spPr>
        <p:txBody>
          <a:bodyPr wrap="square" lIns="91440" tIns="45720" rIns="91440" bIns="45720">
            <a:spAutoFit/>
          </a:bodyPr>
          <a:lstStyle/>
          <a:p>
            <a:pPr algn="ctr"/>
            <a:r>
              <a:rPr lang="en-US" sz="4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VISION 2025 COMMISSION</a:t>
            </a:r>
            <a:endParaRPr lang="en-US" sz="4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1"/>
            <a:ext cx="9144000" cy="533400"/>
          </a:xfrm>
        </p:spPr>
        <p:txBody>
          <a:bodyPr/>
          <a:lstStyle/>
          <a:p>
            <a:pPr>
              <a:defRPr/>
            </a:pPr>
            <a:r>
              <a:rPr lang="en-US" sz="3200" dirty="0" smtClean="0"/>
              <a:t>The Blue Ribbon Committee on Higher Education</a:t>
            </a:r>
            <a:endParaRPr lang="en-US" sz="3200" dirty="0"/>
          </a:p>
        </p:txBody>
      </p:sp>
      <p:sp>
        <p:nvSpPr>
          <p:cNvPr id="3" name="Content Placeholder 2"/>
          <p:cNvSpPr>
            <a:spLocks noGrp="1"/>
          </p:cNvSpPr>
          <p:nvPr>
            <p:ph idx="1"/>
          </p:nvPr>
        </p:nvSpPr>
        <p:spPr>
          <a:xfrm>
            <a:off x="228600" y="914400"/>
            <a:ext cx="8610600" cy="4724400"/>
          </a:xfrm>
        </p:spPr>
        <p:txBody>
          <a:bodyPr/>
          <a:lstStyle/>
          <a:p>
            <a:pPr>
              <a:defRPr/>
            </a:pPr>
            <a:r>
              <a:rPr lang="en-US" sz="2400" dirty="0" smtClean="0"/>
              <a:t>The study lasted six months—seven meetings. </a:t>
            </a:r>
          </a:p>
          <a:p>
            <a:pPr>
              <a:defRPr/>
            </a:pPr>
            <a:r>
              <a:rPr lang="en-US" sz="2400" dirty="0" smtClean="0"/>
              <a:t>Research provided by the ADHE, SREB, ACT, AEDC, SHEEO, and K-12 reports. </a:t>
            </a:r>
          </a:p>
          <a:p>
            <a:pPr>
              <a:defRPr/>
            </a:pPr>
            <a:r>
              <a:rPr lang="en-US" sz="2400" dirty="0" smtClean="0"/>
              <a:t>15 Members—all appointed by Governor Huckabee in 2004.</a:t>
            </a:r>
          </a:p>
          <a:p>
            <a:pPr>
              <a:defRPr/>
            </a:pPr>
            <a:r>
              <a:rPr lang="en-US" sz="2400" dirty="0" smtClean="0"/>
              <a:t>Senator Jim </a:t>
            </a:r>
            <a:r>
              <a:rPr lang="en-US" sz="2400" dirty="0" err="1" smtClean="0"/>
              <a:t>Hendren</a:t>
            </a:r>
            <a:r>
              <a:rPr lang="en-US" sz="2400" dirty="0" smtClean="0"/>
              <a:t> was a member [not in office at that time]. Almost all were business members. </a:t>
            </a:r>
          </a:p>
          <a:p>
            <a:pPr marL="0" indent="0">
              <a:buNone/>
              <a:defRPr/>
            </a:pPr>
            <a:endParaRPr lang="en-US" dirty="0" smtClean="0"/>
          </a:p>
          <a:p>
            <a:pPr>
              <a:defRPr/>
            </a:pPr>
            <a:endParaRPr lang="en-US" dirty="0" smtClean="0"/>
          </a:p>
        </p:txBody>
      </p:sp>
    </p:spTree>
    <p:extLst>
      <p:ext uri="{BB962C8B-B14F-4D97-AF65-F5344CB8AC3E}">
        <p14:creationId xmlns:p14="http://schemas.microsoft.com/office/powerpoint/2010/main" xmlns="" val="1269603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1"/>
            <a:ext cx="9144000" cy="533400"/>
          </a:xfrm>
        </p:spPr>
        <p:txBody>
          <a:bodyPr/>
          <a:lstStyle/>
          <a:p>
            <a:pPr>
              <a:defRPr/>
            </a:pPr>
            <a:r>
              <a:rPr lang="en-US" sz="3200" dirty="0" smtClean="0"/>
              <a:t>The Blue Ribbon Committee on Higher Education</a:t>
            </a:r>
            <a:endParaRPr lang="en-US" sz="3200" dirty="0"/>
          </a:p>
        </p:txBody>
      </p:sp>
      <p:sp>
        <p:nvSpPr>
          <p:cNvPr id="3" name="Content Placeholder 2"/>
          <p:cNvSpPr>
            <a:spLocks noGrp="1"/>
          </p:cNvSpPr>
          <p:nvPr>
            <p:ph idx="1"/>
          </p:nvPr>
        </p:nvSpPr>
        <p:spPr>
          <a:xfrm>
            <a:off x="228600" y="914400"/>
            <a:ext cx="8610600" cy="4724400"/>
          </a:xfrm>
        </p:spPr>
        <p:txBody>
          <a:bodyPr/>
          <a:lstStyle/>
          <a:p>
            <a:pPr>
              <a:defRPr/>
            </a:pPr>
            <a:r>
              <a:rPr lang="en-US" sz="2800" dirty="0"/>
              <a:t>The report questioned the efficiency of the state’s system of higher education and asserted:</a:t>
            </a:r>
          </a:p>
          <a:p>
            <a:pPr marL="0" indent="0">
              <a:buNone/>
              <a:defRPr/>
            </a:pPr>
            <a:r>
              <a:rPr lang="en-US" sz="2400" b="1" dirty="0" smtClean="0"/>
              <a:t>…we </a:t>
            </a:r>
            <a:r>
              <a:rPr lang="en-US" sz="2400" b="1" dirty="0"/>
              <a:t>recognize that for Arkansas’ two- and four-year higher education institutions to perform at a level comparable to their peers and worthy of the investment made by Arkansas’ taxpayers, major structural reform of the existing system is necessary. Incremental change will not create meaningful improvement to the current situation. </a:t>
            </a:r>
          </a:p>
          <a:p>
            <a:pPr marL="0" indent="0">
              <a:buNone/>
              <a:defRPr/>
            </a:pPr>
            <a:r>
              <a:rPr lang="en-US" sz="2400" b="1" dirty="0"/>
              <a:t>We believe the recurring and explicit lack of any meaningful centralized governance is at the heart of our higher education performance issues.  </a:t>
            </a:r>
            <a:endParaRPr lang="en-US" sz="2400" dirty="0"/>
          </a:p>
          <a:p>
            <a:pPr marL="0" indent="0">
              <a:buNone/>
              <a:defRPr/>
            </a:pPr>
            <a:endParaRPr lang="en-US" dirty="0" smtClean="0"/>
          </a:p>
          <a:p>
            <a:pPr>
              <a:defRPr/>
            </a:pPr>
            <a:endParaRPr lang="en-US" dirty="0" smtClean="0"/>
          </a:p>
        </p:txBody>
      </p:sp>
    </p:spTree>
    <p:extLst>
      <p:ext uri="{BB962C8B-B14F-4D97-AF65-F5344CB8AC3E}">
        <p14:creationId xmlns:p14="http://schemas.microsoft.com/office/powerpoint/2010/main" xmlns="" val="2411679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7170" name="Picture 4" descr="MPj04227880000[1]"/>
          <p:cNvPicPr>
            <a:picLocks noChangeAspect="1" noChangeArrowheads="1"/>
          </p:cNvPicPr>
          <p:nvPr/>
        </p:nvPicPr>
        <p:blipFill>
          <a:blip r:embed="rId3" cstate="print"/>
          <a:srcRect/>
          <a:stretch>
            <a:fillRect/>
          </a:stretch>
        </p:blipFill>
        <p:spPr bwMode="auto">
          <a:xfrm>
            <a:off x="2327275" y="0"/>
            <a:ext cx="4979988" cy="6858000"/>
          </a:xfrm>
          <a:prstGeom prst="rect">
            <a:avLst/>
          </a:prstGeom>
          <a:noFill/>
          <a:ln w="9525">
            <a:noFill/>
            <a:miter lim="800000"/>
            <a:headEnd/>
            <a:tailEnd/>
          </a:ln>
        </p:spPr>
      </p:pic>
      <p:pic>
        <p:nvPicPr>
          <p:cNvPr id="7171" name="Picture 5" descr="MPj04227880000[1]"/>
          <p:cNvPicPr>
            <a:picLocks noChangeAspect="1" noChangeArrowheads="1"/>
          </p:cNvPicPr>
          <p:nvPr/>
        </p:nvPicPr>
        <p:blipFill>
          <a:blip r:embed="rId3" cstate="print"/>
          <a:srcRect/>
          <a:stretch>
            <a:fillRect/>
          </a:stretch>
        </p:blipFill>
        <p:spPr bwMode="auto">
          <a:xfrm>
            <a:off x="2230436" y="0"/>
            <a:ext cx="5173663" cy="6861629"/>
          </a:xfrm>
          <a:prstGeom prst="rect">
            <a:avLst/>
          </a:prstGeom>
          <a:noFill/>
          <a:ln w="9525">
            <a:noFill/>
            <a:miter lim="800000"/>
            <a:headEnd/>
            <a:tailEnd/>
          </a:ln>
        </p:spPr>
      </p:pic>
      <p:grpSp>
        <p:nvGrpSpPr>
          <p:cNvPr id="7172" name="Group 6"/>
          <p:cNvGrpSpPr>
            <a:grpSpLocks/>
          </p:cNvGrpSpPr>
          <p:nvPr/>
        </p:nvGrpSpPr>
        <p:grpSpPr bwMode="auto">
          <a:xfrm>
            <a:off x="3048000" y="2743200"/>
            <a:ext cx="4114800" cy="3313113"/>
            <a:chOff x="3055" y="6554"/>
            <a:chExt cx="6039" cy="5218"/>
          </a:xfrm>
        </p:grpSpPr>
        <p:sp>
          <p:nvSpPr>
            <p:cNvPr id="7173" name="Freeform 7"/>
            <p:cNvSpPr>
              <a:spLocks/>
            </p:cNvSpPr>
            <p:nvPr/>
          </p:nvSpPr>
          <p:spPr bwMode="auto">
            <a:xfrm>
              <a:off x="3175" y="7034"/>
              <a:ext cx="5919" cy="4738"/>
            </a:xfrm>
            <a:custGeom>
              <a:avLst/>
              <a:gdLst>
                <a:gd name="T0" fmla="*/ 0 w 6050"/>
                <a:gd name="T1" fmla="*/ 10 h 5292"/>
                <a:gd name="T2" fmla="*/ 137 w 6050"/>
                <a:gd name="T3" fmla="*/ 928 h 5292"/>
                <a:gd name="T4" fmla="*/ 142 w 6050"/>
                <a:gd name="T5" fmla="*/ 2525 h 5292"/>
                <a:gd name="T6" fmla="*/ 340 w 6050"/>
                <a:gd name="T7" fmla="*/ 2622 h 5292"/>
                <a:gd name="T8" fmla="*/ 621 w 6050"/>
                <a:gd name="T9" fmla="*/ 2508 h 5292"/>
                <a:gd name="T10" fmla="*/ 621 w 6050"/>
                <a:gd name="T11" fmla="*/ 3044 h 5292"/>
                <a:gd name="T12" fmla="*/ 3913 w 6050"/>
                <a:gd name="T13" fmla="*/ 3044 h 5292"/>
                <a:gd name="T14" fmla="*/ 4083 w 6050"/>
                <a:gd name="T15" fmla="*/ 2883 h 5292"/>
                <a:gd name="T16" fmla="*/ 3913 w 6050"/>
                <a:gd name="T17" fmla="*/ 2735 h 5292"/>
                <a:gd name="T18" fmla="*/ 4058 w 6050"/>
                <a:gd name="T19" fmla="*/ 2653 h 5292"/>
                <a:gd name="T20" fmla="*/ 3834 w 6050"/>
                <a:gd name="T21" fmla="*/ 2508 h 5292"/>
                <a:gd name="T22" fmla="*/ 4117 w 6050"/>
                <a:gd name="T23" fmla="*/ 2274 h 5292"/>
                <a:gd name="T24" fmla="*/ 4041 w 6050"/>
                <a:gd name="T25" fmla="*/ 2095 h 5292"/>
                <a:gd name="T26" fmla="*/ 4218 w 6050"/>
                <a:gd name="T27" fmla="*/ 2095 h 5292"/>
                <a:gd name="T28" fmla="*/ 4443 w 6050"/>
                <a:gd name="T29" fmla="*/ 1948 h 5292"/>
                <a:gd name="T30" fmla="*/ 4446 w 6050"/>
                <a:gd name="T31" fmla="*/ 1817 h 5292"/>
                <a:gd name="T32" fmla="*/ 4661 w 6050"/>
                <a:gd name="T33" fmla="*/ 1749 h 5292"/>
                <a:gd name="T34" fmla="*/ 4704 w 6050"/>
                <a:gd name="T35" fmla="*/ 1559 h 5292"/>
                <a:gd name="T36" fmla="*/ 4980 w 6050"/>
                <a:gd name="T37" fmla="*/ 1323 h 5292"/>
                <a:gd name="T38" fmla="*/ 4933 w 6050"/>
                <a:gd name="T39" fmla="*/ 1206 h 5292"/>
                <a:gd name="T40" fmla="*/ 5102 w 6050"/>
                <a:gd name="T41" fmla="*/ 1094 h 5292"/>
                <a:gd name="T42" fmla="*/ 4976 w 6050"/>
                <a:gd name="T43" fmla="*/ 816 h 5292"/>
                <a:gd name="T44" fmla="*/ 5142 w 6050"/>
                <a:gd name="T45" fmla="*/ 849 h 5292"/>
                <a:gd name="T46" fmla="*/ 5302 w 6050"/>
                <a:gd name="T47" fmla="*/ 699 h 5292"/>
                <a:gd name="T48" fmla="*/ 5183 w 6050"/>
                <a:gd name="T49" fmla="*/ 535 h 5292"/>
                <a:gd name="T50" fmla="*/ 5363 w 6050"/>
                <a:gd name="T51" fmla="*/ 484 h 5292"/>
                <a:gd name="T52" fmla="*/ 5423 w 6050"/>
                <a:gd name="T53" fmla="*/ 394 h 5292"/>
                <a:gd name="T54" fmla="*/ 4557 w 6050"/>
                <a:gd name="T55" fmla="*/ 394 h 5292"/>
                <a:gd name="T56" fmla="*/ 4559 w 6050"/>
                <a:gd name="T57" fmla="*/ 244 h 5292"/>
                <a:gd name="T58" fmla="*/ 4919 w 6050"/>
                <a:gd name="T59" fmla="*/ 228 h 5292"/>
                <a:gd name="T60" fmla="*/ 4780 w 6050"/>
                <a:gd name="T61" fmla="*/ 0 h 5292"/>
                <a:gd name="T62" fmla="*/ 0 w 6050"/>
                <a:gd name="T63" fmla="*/ 10 h 5292"/>
                <a:gd name="T64" fmla="*/ 0 w 6050"/>
                <a:gd name="T65" fmla="*/ 10 h 5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50"/>
                <a:gd name="T100" fmla="*/ 0 h 5292"/>
                <a:gd name="T101" fmla="*/ 6050 w 6050"/>
                <a:gd name="T102" fmla="*/ 5292 h 5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50" h="5292">
                  <a:moveTo>
                    <a:pt x="0" y="17"/>
                  </a:moveTo>
                  <a:lnTo>
                    <a:pt x="152" y="1612"/>
                  </a:lnTo>
                  <a:lnTo>
                    <a:pt x="157" y="4388"/>
                  </a:lnTo>
                  <a:lnTo>
                    <a:pt x="380" y="4557"/>
                  </a:lnTo>
                  <a:lnTo>
                    <a:pt x="693" y="4358"/>
                  </a:lnTo>
                  <a:lnTo>
                    <a:pt x="693" y="5292"/>
                  </a:lnTo>
                  <a:lnTo>
                    <a:pt x="4367" y="5292"/>
                  </a:lnTo>
                  <a:lnTo>
                    <a:pt x="4554" y="5011"/>
                  </a:lnTo>
                  <a:lnTo>
                    <a:pt x="4367" y="4755"/>
                  </a:lnTo>
                  <a:lnTo>
                    <a:pt x="4528" y="4612"/>
                  </a:lnTo>
                  <a:lnTo>
                    <a:pt x="4279" y="4358"/>
                  </a:lnTo>
                  <a:lnTo>
                    <a:pt x="4592" y="3953"/>
                  </a:lnTo>
                  <a:lnTo>
                    <a:pt x="4507" y="3642"/>
                  </a:lnTo>
                  <a:lnTo>
                    <a:pt x="4706" y="3642"/>
                  </a:lnTo>
                  <a:lnTo>
                    <a:pt x="4956" y="3385"/>
                  </a:lnTo>
                  <a:lnTo>
                    <a:pt x="4960" y="3159"/>
                  </a:lnTo>
                  <a:lnTo>
                    <a:pt x="5200" y="3041"/>
                  </a:lnTo>
                  <a:lnTo>
                    <a:pt x="5248" y="2710"/>
                  </a:lnTo>
                  <a:lnTo>
                    <a:pt x="5556" y="2301"/>
                  </a:lnTo>
                  <a:lnTo>
                    <a:pt x="5504" y="2097"/>
                  </a:lnTo>
                  <a:lnTo>
                    <a:pt x="5692" y="1902"/>
                  </a:lnTo>
                  <a:lnTo>
                    <a:pt x="5552" y="1417"/>
                  </a:lnTo>
                  <a:lnTo>
                    <a:pt x="5737" y="1476"/>
                  </a:lnTo>
                  <a:lnTo>
                    <a:pt x="5915" y="1215"/>
                  </a:lnTo>
                  <a:lnTo>
                    <a:pt x="5782" y="930"/>
                  </a:lnTo>
                  <a:lnTo>
                    <a:pt x="5984" y="842"/>
                  </a:lnTo>
                  <a:lnTo>
                    <a:pt x="6050" y="685"/>
                  </a:lnTo>
                  <a:lnTo>
                    <a:pt x="5084" y="685"/>
                  </a:lnTo>
                  <a:lnTo>
                    <a:pt x="5086" y="423"/>
                  </a:lnTo>
                  <a:lnTo>
                    <a:pt x="5488" y="397"/>
                  </a:lnTo>
                  <a:lnTo>
                    <a:pt x="5333" y="0"/>
                  </a:lnTo>
                  <a:lnTo>
                    <a:pt x="0" y="17"/>
                  </a:lnTo>
                  <a:close/>
                </a:path>
              </a:pathLst>
            </a:custGeom>
            <a:solidFill>
              <a:srgbClr val="99CCFF">
                <a:alpha val="78038"/>
              </a:srgbClr>
            </a:solidFill>
            <a:ln w="9525">
              <a:noFill/>
              <a:round/>
              <a:headEnd/>
              <a:tailEnd/>
            </a:ln>
          </p:spPr>
          <p:txBody>
            <a:bodyPr/>
            <a:lstStyle/>
            <a:p>
              <a:endParaRPr lang="en-US" dirty="0"/>
            </a:p>
          </p:txBody>
        </p:sp>
        <p:sp>
          <p:nvSpPr>
            <p:cNvPr id="7174" name="Text Box 8"/>
            <p:cNvSpPr txBox="1">
              <a:spLocks noChangeArrowheads="1"/>
            </p:cNvSpPr>
            <p:nvPr/>
          </p:nvSpPr>
          <p:spPr bwMode="auto">
            <a:xfrm>
              <a:off x="3055" y="6554"/>
              <a:ext cx="4846" cy="4320"/>
            </a:xfrm>
            <a:prstGeom prst="rect">
              <a:avLst/>
            </a:prstGeom>
            <a:noFill/>
            <a:ln w="9525">
              <a:noFill/>
              <a:miter lim="800000"/>
              <a:headEnd/>
              <a:tailEnd/>
            </a:ln>
          </p:spPr>
          <p:txBody>
            <a:bodyPr/>
            <a:lstStyle/>
            <a:p>
              <a:pPr algn="ctr">
                <a:defRPr/>
              </a:pPr>
              <a:endParaRPr lang="en-US" sz="2200" b="1" dirty="0">
                <a:latin typeface="Arial Narrow" pitchFamily="34" charset="0"/>
              </a:endParaRPr>
            </a:p>
            <a:p>
              <a:pPr algn="ctr">
                <a:defRPr/>
              </a:pPr>
              <a:r>
                <a:rPr lang="en-US" sz="2200" b="1" dirty="0">
                  <a:latin typeface="Arial Narrow" pitchFamily="34" charset="0"/>
                </a:rPr>
                <a:t>ACCESS TO SUCCESS</a:t>
              </a:r>
            </a:p>
            <a:p>
              <a:pPr algn="ctr">
                <a:defRPr/>
              </a:pPr>
              <a:r>
                <a:rPr lang="en-US" sz="1600" dirty="0">
                  <a:latin typeface="Arial Narrow" pitchFamily="34" charset="0"/>
                </a:rPr>
                <a:t>The report from the Legislative Task Force on Higher Education Remediation, Retention and Graduation Rates</a:t>
              </a:r>
            </a:p>
            <a:p>
              <a:pPr algn="ctr">
                <a:defRPr/>
              </a:pPr>
              <a:r>
                <a:rPr lang="en-US" sz="1400" b="1" dirty="0">
                  <a:latin typeface="Arial Narrow" pitchFamily="34" charset="0"/>
                </a:rPr>
                <a:t>August 2008</a:t>
              </a:r>
            </a:p>
            <a:p>
              <a:pPr algn="ctr">
                <a:defRPr/>
              </a:pPr>
              <a:endParaRPr lang="en-US" sz="1400" b="1" dirty="0">
                <a:latin typeface="Arial Narrow" pitchFamily="34" charset="0"/>
              </a:endParaRPr>
            </a:p>
            <a:p>
              <a:pPr algn="ctr">
                <a:defRPr/>
              </a:pPr>
              <a:endParaRPr lang="en-US" sz="1400" b="1" dirty="0">
                <a:latin typeface="Arial Narrow" pitchFamily="34" charset="0"/>
              </a:endParaRPr>
            </a:p>
            <a:p>
              <a:pPr algn="ctr">
                <a:defRPr/>
              </a:pPr>
              <a:r>
                <a:rPr lang="en-US" sz="1350" b="1" dirty="0">
                  <a:latin typeface="Arial Narrow" pitchFamily="34" charset="0"/>
                </a:rPr>
                <a:t>INCREASING ARKANSAS'S</a:t>
              </a:r>
            </a:p>
            <a:p>
              <a:pPr algn="ctr">
                <a:defRPr/>
              </a:pPr>
              <a:r>
                <a:rPr lang="en-US" sz="1350" b="1" dirty="0">
                  <a:latin typeface="Arial Narrow" pitchFamily="34" charset="0"/>
                </a:rPr>
                <a:t>COLLEGE GRADUATES PROMOTES</a:t>
              </a:r>
            </a:p>
            <a:p>
              <a:pPr algn="ctr">
                <a:defRPr/>
              </a:pPr>
              <a:r>
                <a:rPr lang="en-US" sz="1350" b="1" dirty="0">
                  <a:latin typeface="Arial Narrow" pitchFamily="34" charset="0"/>
                </a:rPr>
                <a:t>ECONOMIC DEVELOPMENT</a:t>
              </a:r>
              <a:r>
                <a:rPr lang="en-US" sz="1600" b="1" dirty="0">
                  <a:latin typeface="Arial Narrow" pitchFamily="34" charset="0"/>
                </a:rPr>
                <a:t> </a:t>
              </a:r>
              <a:endParaRPr lang="en-US" sz="1600" dirty="0">
                <a:latin typeface="Haettenschweiler" pitchFamily="34" charset="0"/>
              </a:endParaRPr>
            </a:p>
            <a:p>
              <a:pPr algn="ctr">
                <a:defRPr/>
              </a:pPr>
              <a:endParaRPr lang="en-US" sz="1600" dirty="0">
                <a:latin typeface="Haettenschweiler" pitchFamily="34" charset="0"/>
              </a:endParaRPr>
            </a:p>
            <a:p>
              <a:pPr algn="ctr">
                <a:defRPr/>
              </a:pPr>
              <a:endParaRPr lang="en-US" sz="1600" dirty="0">
                <a:latin typeface="Haettenschweiler" pitchFamily="34" charset="0"/>
              </a:endParaRPr>
            </a:p>
            <a:p>
              <a:pPr algn="ctr">
                <a:defRPr/>
              </a:pPr>
              <a:endParaRPr lang="en-US" sz="2000" dirty="0">
                <a:latin typeface="Arial" pitchFamily="34" charset="0"/>
              </a:endParaRPr>
            </a:p>
            <a:p>
              <a:pPr>
                <a:defRPr/>
              </a:pPr>
              <a:endParaRPr lang="en-US" sz="1800" dirty="0">
                <a:latin typeface="Arial" pitchFamily="34" charset="0"/>
              </a:endParaRPr>
            </a:p>
          </p:txBody>
        </p:sp>
      </p:grpSp>
    </p:spTree>
    <p:extLst>
      <p:ext uri="{BB962C8B-B14F-4D97-AF65-F5344CB8AC3E}">
        <p14:creationId xmlns:p14="http://schemas.microsoft.com/office/powerpoint/2010/main" xmlns="" val="793906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788987"/>
          </a:xfrm>
        </p:spPr>
        <p:txBody>
          <a:bodyPr/>
          <a:lstStyle/>
          <a:p>
            <a:pPr>
              <a:defRPr/>
            </a:pPr>
            <a:r>
              <a:rPr lang="en-US" sz="4000" dirty="0" smtClean="0"/>
              <a:t/>
            </a:r>
            <a:br>
              <a:rPr lang="en-US" sz="4000" dirty="0" smtClean="0"/>
            </a:br>
            <a:r>
              <a:rPr lang="en-US" sz="4000" dirty="0" smtClean="0"/>
              <a:t>Higher Education Initiatives</a:t>
            </a:r>
            <a:endParaRPr lang="en-US" sz="4000" dirty="0"/>
          </a:p>
        </p:txBody>
      </p:sp>
      <p:sp>
        <p:nvSpPr>
          <p:cNvPr id="3" name="Content Placeholder 2"/>
          <p:cNvSpPr>
            <a:spLocks noGrp="1"/>
          </p:cNvSpPr>
          <p:nvPr>
            <p:ph idx="1"/>
          </p:nvPr>
        </p:nvSpPr>
        <p:spPr>
          <a:xfrm>
            <a:off x="304800" y="1600200"/>
            <a:ext cx="8610600" cy="4724400"/>
          </a:xfrm>
        </p:spPr>
        <p:txBody>
          <a:bodyPr/>
          <a:lstStyle/>
          <a:p>
            <a:pPr>
              <a:defRPr/>
            </a:pPr>
            <a:r>
              <a:rPr lang="en-US" dirty="0" smtClean="0"/>
              <a:t>Understand the Setting or Current Reality</a:t>
            </a:r>
          </a:p>
          <a:p>
            <a:pPr>
              <a:defRPr/>
            </a:pPr>
            <a:r>
              <a:rPr lang="en-US" dirty="0" smtClean="0"/>
              <a:t>Define the Problem-Challenges (Limits to Scope)</a:t>
            </a:r>
          </a:p>
          <a:p>
            <a:pPr>
              <a:defRPr/>
            </a:pPr>
            <a:r>
              <a:rPr lang="en-US" dirty="0" smtClean="0"/>
              <a:t>Establish a Goal(s) </a:t>
            </a:r>
          </a:p>
          <a:p>
            <a:pPr>
              <a:defRPr/>
            </a:pPr>
            <a:r>
              <a:rPr lang="en-US" dirty="0" smtClean="0"/>
              <a:t>Identify Resources-Strengths</a:t>
            </a:r>
          </a:p>
          <a:p>
            <a:pPr>
              <a:defRPr/>
            </a:pPr>
            <a:r>
              <a:rPr lang="en-US" dirty="0" smtClean="0"/>
              <a:t>Propose Solutions (Recommendations) – Set Benchmarks</a:t>
            </a:r>
          </a:p>
          <a:p>
            <a:pPr>
              <a:defRPr/>
            </a:pPr>
            <a:r>
              <a:rPr lang="en-US" dirty="0" smtClean="0"/>
              <a:t>Be Guided by the Legislation - Act 1082 of 2013</a:t>
            </a:r>
          </a:p>
        </p:txBody>
      </p:sp>
    </p:spTree>
    <p:extLst>
      <p:ext uri="{BB962C8B-B14F-4D97-AF65-F5344CB8AC3E}">
        <p14:creationId xmlns:p14="http://schemas.microsoft.com/office/powerpoint/2010/main" xmlns="" val="535006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457200" y="277813"/>
            <a:ext cx="8229600" cy="1474787"/>
          </a:xfrm>
        </p:spPr>
        <p:txBody>
          <a:bodyPr/>
          <a:lstStyle/>
          <a:p>
            <a:r>
              <a:rPr lang="en-US" sz="4000" smtClean="0">
                <a:effectLst/>
              </a:rPr>
              <a:t>Challenges</a:t>
            </a:r>
            <a:br>
              <a:rPr lang="en-US" sz="4000" smtClean="0">
                <a:effectLst/>
              </a:rPr>
            </a:br>
            <a:r>
              <a:rPr lang="en-US" sz="2000" smtClean="0">
                <a:effectLst/>
              </a:rPr>
              <a:t>An outline of challenges provided a framework </a:t>
            </a:r>
            <a:br>
              <a:rPr lang="en-US" sz="2000" smtClean="0">
                <a:effectLst/>
              </a:rPr>
            </a:br>
            <a:r>
              <a:rPr lang="en-US" sz="2000" smtClean="0">
                <a:effectLst/>
              </a:rPr>
              <a:t>for the research and recommendations.</a:t>
            </a:r>
            <a:endParaRPr lang="en-US" sz="4000" smtClean="0">
              <a:effectLst/>
            </a:endParaRPr>
          </a:p>
        </p:txBody>
      </p:sp>
      <p:sp>
        <p:nvSpPr>
          <p:cNvPr id="68610" name="Rectangle 3"/>
          <p:cNvSpPr>
            <a:spLocks noGrp="1" noChangeArrowheads="1"/>
          </p:cNvSpPr>
          <p:nvPr>
            <p:ph type="body" idx="1"/>
          </p:nvPr>
        </p:nvSpPr>
        <p:spPr>
          <a:xfrm>
            <a:off x="304800" y="2057400"/>
            <a:ext cx="8534400" cy="4191000"/>
          </a:xfrm>
        </p:spPr>
        <p:txBody>
          <a:bodyPr/>
          <a:lstStyle/>
          <a:p>
            <a:pPr>
              <a:lnSpc>
                <a:spcPct val="90000"/>
              </a:lnSpc>
            </a:pPr>
            <a:r>
              <a:rPr lang="en-US" sz="3000" smtClean="0">
                <a:effectLst/>
              </a:rPr>
              <a:t>Strengthening the Arkansas Education Pipeline</a:t>
            </a:r>
          </a:p>
          <a:p>
            <a:pPr>
              <a:lnSpc>
                <a:spcPct val="90000"/>
              </a:lnSpc>
            </a:pPr>
            <a:r>
              <a:rPr lang="en-US" sz="3000" smtClean="0">
                <a:effectLst/>
              </a:rPr>
              <a:t>Improving Preparation</a:t>
            </a:r>
          </a:p>
          <a:p>
            <a:pPr>
              <a:lnSpc>
                <a:spcPct val="90000"/>
              </a:lnSpc>
            </a:pPr>
            <a:r>
              <a:rPr lang="en-US" sz="3000" smtClean="0">
                <a:effectLst/>
              </a:rPr>
              <a:t>Decreasing Remediation</a:t>
            </a:r>
          </a:p>
          <a:p>
            <a:pPr>
              <a:lnSpc>
                <a:spcPct val="90000"/>
              </a:lnSpc>
            </a:pPr>
            <a:r>
              <a:rPr lang="en-US" sz="3000" smtClean="0">
                <a:effectLst/>
              </a:rPr>
              <a:t>Accessing Financial Aid</a:t>
            </a:r>
          </a:p>
          <a:p>
            <a:pPr>
              <a:lnSpc>
                <a:spcPct val="90000"/>
              </a:lnSpc>
            </a:pPr>
            <a:r>
              <a:rPr lang="en-US" sz="3000" smtClean="0">
                <a:effectLst/>
              </a:rPr>
              <a:t>Increasing Retention and Graduation </a:t>
            </a:r>
          </a:p>
          <a:p>
            <a:pPr>
              <a:lnSpc>
                <a:spcPct val="90000"/>
              </a:lnSpc>
            </a:pPr>
            <a:r>
              <a:rPr lang="en-US" sz="3000" smtClean="0">
                <a:effectLst/>
              </a:rPr>
              <a:t>Enhancing funding and Governance</a:t>
            </a:r>
          </a:p>
          <a:p>
            <a:pPr>
              <a:lnSpc>
                <a:spcPct val="90000"/>
              </a:lnSpc>
            </a:pPr>
            <a:r>
              <a:rPr lang="en-US" sz="3000" smtClean="0">
                <a:effectLst/>
              </a:rPr>
              <a:t>Addressing Data Needs</a:t>
            </a:r>
          </a:p>
          <a:p>
            <a:pPr>
              <a:lnSpc>
                <a:spcPct val="90000"/>
              </a:lnSpc>
            </a:pPr>
            <a:r>
              <a:rPr lang="en-US" sz="3000" smtClean="0">
                <a:effectLst/>
              </a:rPr>
              <a:t>Supporting Economic Development</a:t>
            </a:r>
          </a:p>
        </p:txBody>
      </p:sp>
    </p:spTree>
    <p:extLst>
      <p:ext uri="{BB962C8B-B14F-4D97-AF65-F5344CB8AC3E}">
        <p14:creationId xmlns:p14="http://schemas.microsoft.com/office/powerpoint/2010/main" xmlns="" val="2330707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26581"/>
            <a:ext cx="8229600" cy="4065587"/>
          </a:xfrm>
        </p:spPr>
        <p:txBody>
          <a:bodyPr/>
          <a:lstStyle/>
          <a:p>
            <a:pPr algn="ctr">
              <a:buFont typeface="Wingdings" pitchFamily="2" charset="2"/>
              <a:buNone/>
            </a:pPr>
            <a:endParaRPr lang="en-US" sz="100" dirty="0" smtClean="0"/>
          </a:p>
          <a:p>
            <a:pPr marL="0" indent="0">
              <a:buNone/>
            </a:pPr>
            <a:r>
              <a:rPr lang="en-US" dirty="0" smtClean="0"/>
              <a:t>15 appointed positions </a:t>
            </a:r>
          </a:p>
          <a:p>
            <a:pPr lvl="1">
              <a:buSzPct val="50000"/>
              <a:buBlip>
                <a:blip r:embed="rId2"/>
              </a:buBlip>
            </a:pPr>
            <a:r>
              <a:rPr lang="en-US" dirty="0"/>
              <a:t>Limited to 4 Legislators</a:t>
            </a:r>
          </a:p>
          <a:p>
            <a:pPr lvl="1">
              <a:buSzPct val="50000"/>
              <a:buFontTx/>
              <a:buBlip>
                <a:blip r:embed="rId2"/>
              </a:buBlip>
            </a:pPr>
            <a:r>
              <a:rPr lang="en-US" dirty="0" smtClean="0"/>
              <a:t>Agency Representatives</a:t>
            </a:r>
          </a:p>
          <a:p>
            <a:pPr lvl="2">
              <a:buSzPct val="50000"/>
              <a:buFontTx/>
              <a:buBlip>
                <a:blip r:embed="rId2"/>
              </a:buBlip>
            </a:pPr>
            <a:r>
              <a:rPr lang="en-US" dirty="0" smtClean="0"/>
              <a:t>Higher Education</a:t>
            </a:r>
          </a:p>
          <a:p>
            <a:pPr lvl="2">
              <a:buSzPct val="50000"/>
              <a:buFontTx/>
              <a:buBlip>
                <a:blip r:embed="rId2"/>
              </a:buBlip>
            </a:pPr>
            <a:r>
              <a:rPr lang="en-US" dirty="0" smtClean="0"/>
              <a:t>Education (K-12)</a:t>
            </a:r>
          </a:p>
          <a:p>
            <a:pPr lvl="1">
              <a:buSzPct val="50000"/>
              <a:buFontTx/>
              <a:buBlip>
                <a:blip r:embed="rId2"/>
              </a:buBlip>
            </a:pPr>
            <a:r>
              <a:rPr lang="en-US" dirty="0" smtClean="0"/>
              <a:t>Practitioners  </a:t>
            </a:r>
          </a:p>
          <a:p>
            <a:pPr lvl="2">
              <a:buSzPct val="50000"/>
              <a:buFontTx/>
              <a:buBlip>
                <a:blip r:embed="rId2"/>
              </a:buBlip>
            </a:pPr>
            <a:r>
              <a:rPr lang="en-US" dirty="0" smtClean="0"/>
              <a:t>Deans, Faculty</a:t>
            </a:r>
          </a:p>
          <a:p>
            <a:pPr lvl="2">
              <a:buSzPct val="50000"/>
              <a:buFontTx/>
              <a:buBlip>
                <a:blip r:embed="rId2"/>
              </a:buBlip>
            </a:pPr>
            <a:r>
              <a:rPr lang="en-US" dirty="0" smtClean="0"/>
              <a:t>Administrative Personnel</a:t>
            </a:r>
          </a:p>
          <a:p>
            <a:pPr lvl="2">
              <a:buSzPct val="50000"/>
              <a:buFontTx/>
              <a:buBlip>
                <a:blip r:embed="rId2"/>
              </a:buBlip>
            </a:pPr>
            <a:r>
              <a:rPr lang="en-US" dirty="0" smtClean="0"/>
              <a:t>Four-Year and Two-Year Institutions</a:t>
            </a:r>
          </a:p>
        </p:txBody>
      </p:sp>
      <p:pic>
        <p:nvPicPr>
          <p:cNvPr id="60418" name="Picture 2" descr="C:\Users\Home\AppData\Local\Microsoft\Windows\Temporary Internet Files\Content.IE5\A4NT78QI\MC900044846[1].wmf"/>
          <p:cNvPicPr>
            <a:picLocks noChangeAspect="1" noChangeArrowheads="1"/>
          </p:cNvPicPr>
          <p:nvPr/>
        </p:nvPicPr>
        <p:blipFill>
          <a:blip r:embed="rId3" cstate="print"/>
          <a:srcRect/>
          <a:stretch>
            <a:fillRect/>
          </a:stretch>
        </p:blipFill>
        <p:spPr bwMode="auto">
          <a:xfrm>
            <a:off x="6019800" y="2133600"/>
            <a:ext cx="2971800" cy="3505200"/>
          </a:xfrm>
          <a:prstGeom prst="rect">
            <a:avLst/>
          </a:prstGeom>
          <a:noFill/>
          <a:ln w="9525">
            <a:noFill/>
            <a:miter lim="800000"/>
            <a:headEnd/>
            <a:tailEnd/>
          </a:ln>
        </p:spPr>
      </p:pic>
      <p:sp>
        <p:nvSpPr>
          <p:cNvPr id="60422" name="Rectangle 6"/>
          <p:cNvSpPr>
            <a:spLocks noChangeArrowheads="1"/>
          </p:cNvSpPr>
          <p:nvPr/>
        </p:nvSpPr>
        <p:spPr bwMode="auto">
          <a:xfrm>
            <a:off x="558800" y="914400"/>
            <a:ext cx="7162800" cy="923330"/>
          </a:xfrm>
          <a:prstGeom prst="rect">
            <a:avLst/>
          </a:prstGeom>
          <a:noFill/>
          <a:ln w="9525">
            <a:noFill/>
            <a:miter lim="800000"/>
            <a:headEnd/>
            <a:tailEnd/>
          </a:ln>
          <a:effectLst/>
        </p:spPr>
        <p:txBody>
          <a:bodyPr>
            <a:spAutoFit/>
          </a:bodyPr>
          <a:lstStyle/>
          <a:p>
            <a:pPr algn="ctr">
              <a:defRPr/>
            </a:pPr>
            <a:r>
              <a:rPr lang="en-US" sz="5400" dirty="0" smtClean="0">
                <a:effectLst>
                  <a:outerShdw blurRad="38100" dist="38100" dir="2700000" algn="tl">
                    <a:srgbClr val="000000"/>
                  </a:outerShdw>
                </a:effectLst>
              </a:rPr>
              <a:t>TASKFORCE MEMBERS</a:t>
            </a:r>
            <a:endParaRPr lang="en-US" sz="5400" dirty="0">
              <a:effectLst>
                <a:outerShdw blurRad="38100" dist="38100" dir="2700000" algn="tl">
                  <a:srgbClr val="000000"/>
                </a:outerShdw>
              </a:effectLst>
            </a:endParaRPr>
          </a:p>
        </p:txBody>
      </p:sp>
    </p:spTree>
    <p:extLst>
      <p:ext uri="{BB962C8B-B14F-4D97-AF65-F5344CB8AC3E}">
        <p14:creationId xmlns:p14="http://schemas.microsoft.com/office/powerpoint/2010/main" xmlns="" val="1072144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US" dirty="0" smtClean="0">
                <a:effectLst/>
              </a:rPr>
              <a:t>Task Force Meetings</a:t>
            </a:r>
          </a:p>
        </p:txBody>
      </p:sp>
      <p:sp>
        <p:nvSpPr>
          <p:cNvPr id="62466" name="Rectangle 3"/>
          <p:cNvSpPr>
            <a:spLocks noGrp="1" noChangeArrowheads="1"/>
          </p:cNvSpPr>
          <p:nvPr>
            <p:ph type="body" idx="1"/>
          </p:nvPr>
        </p:nvSpPr>
        <p:spPr>
          <a:xfrm>
            <a:off x="381000" y="1412875"/>
            <a:ext cx="8686800" cy="4759325"/>
          </a:xfrm>
        </p:spPr>
        <p:txBody>
          <a:bodyPr/>
          <a:lstStyle/>
          <a:p>
            <a:pPr>
              <a:lnSpc>
                <a:spcPct val="90000"/>
              </a:lnSpc>
            </a:pPr>
            <a:r>
              <a:rPr lang="en-US" smtClean="0">
                <a:effectLst/>
              </a:rPr>
              <a:t>Started meeting in September 2007</a:t>
            </a:r>
          </a:p>
          <a:p>
            <a:pPr>
              <a:lnSpc>
                <a:spcPct val="90000"/>
              </a:lnSpc>
            </a:pPr>
            <a:r>
              <a:rPr lang="en-US" smtClean="0">
                <a:effectLst/>
              </a:rPr>
              <a:t>Met 16 times</a:t>
            </a:r>
          </a:p>
          <a:p>
            <a:pPr>
              <a:lnSpc>
                <a:spcPct val="90000"/>
              </a:lnSpc>
            </a:pPr>
            <a:r>
              <a:rPr lang="en-US" smtClean="0">
                <a:effectLst/>
              </a:rPr>
              <a:t>Utilized three work groups </a:t>
            </a:r>
          </a:p>
          <a:p>
            <a:pPr lvl="1">
              <a:lnSpc>
                <a:spcPct val="90000"/>
              </a:lnSpc>
            </a:pPr>
            <a:r>
              <a:rPr lang="en-US" smtClean="0">
                <a:effectLst/>
              </a:rPr>
              <a:t>K-12</a:t>
            </a:r>
          </a:p>
          <a:p>
            <a:pPr lvl="1">
              <a:lnSpc>
                <a:spcPct val="90000"/>
              </a:lnSpc>
            </a:pPr>
            <a:r>
              <a:rPr lang="en-US" smtClean="0">
                <a:effectLst/>
              </a:rPr>
              <a:t>Two-Year Institution</a:t>
            </a:r>
          </a:p>
          <a:p>
            <a:pPr lvl="1">
              <a:lnSpc>
                <a:spcPct val="90000"/>
              </a:lnSpc>
            </a:pPr>
            <a:r>
              <a:rPr lang="en-US" smtClean="0">
                <a:effectLst/>
              </a:rPr>
              <a:t>Four-Year Institution</a:t>
            </a:r>
          </a:p>
          <a:p>
            <a:pPr>
              <a:lnSpc>
                <a:spcPct val="90000"/>
              </a:lnSpc>
            </a:pPr>
            <a:r>
              <a:rPr lang="en-US" smtClean="0">
                <a:effectLst/>
              </a:rPr>
              <a:t>These groups met numerous times to consider research and recommendations central to their particular concerns.</a:t>
            </a:r>
          </a:p>
          <a:p>
            <a:pPr>
              <a:lnSpc>
                <a:spcPct val="90000"/>
              </a:lnSpc>
            </a:pPr>
            <a:endParaRPr lang="en-US" smtClean="0">
              <a:effectLst/>
            </a:endParaRPr>
          </a:p>
        </p:txBody>
      </p:sp>
    </p:spTree>
    <p:extLst>
      <p:ext uri="{BB962C8B-B14F-4D97-AF65-F5344CB8AC3E}">
        <p14:creationId xmlns:p14="http://schemas.microsoft.com/office/powerpoint/2010/main" xmlns="" val="2470943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dirty="0" smtClean="0">
                <a:effectLst/>
              </a:rPr>
              <a:t>Research Based - Speakers</a:t>
            </a:r>
          </a:p>
        </p:txBody>
      </p:sp>
      <p:sp>
        <p:nvSpPr>
          <p:cNvPr id="63490" name="Rectangle 3"/>
          <p:cNvSpPr>
            <a:spLocks noGrp="1" noChangeArrowheads="1"/>
          </p:cNvSpPr>
          <p:nvPr>
            <p:ph type="body" idx="1"/>
          </p:nvPr>
        </p:nvSpPr>
        <p:spPr>
          <a:xfrm>
            <a:off x="381000" y="1371600"/>
            <a:ext cx="8458200" cy="5181600"/>
          </a:xfrm>
        </p:spPr>
        <p:txBody>
          <a:bodyPr/>
          <a:lstStyle/>
          <a:p>
            <a:pPr>
              <a:lnSpc>
                <a:spcPct val="90000"/>
              </a:lnSpc>
              <a:buFont typeface="Wingdings" pitchFamily="2" charset="2"/>
              <a:buNone/>
            </a:pPr>
            <a:r>
              <a:rPr lang="en-US" sz="2800" b="1" smtClean="0">
                <a:effectLst/>
              </a:rPr>
              <a:t>Fall Two Day Workshop</a:t>
            </a:r>
          </a:p>
          <a:p>
            <a:pPr>
              <a:lnSpc>
                <a:spcPct val="90000"/>
              </a:lnSpc>
            </a:pPr>
            <a:r>
              <a:rPr lang="en-US" sz="2800" smtClean="0">
                <a:effectLst/>
              </a:rPr>
              <a:t>Dr. Dave Spence, President, SREB</a:t>
            </a:r>
          </a:p>
          <a:p>
            <a:pPr>
              <a:lnSpc>
                <a:spcPct val="90000"/>
              </a:lnSpc>
            </a:pPr>
            <a:r>
              <a:rPr lang="en-US" sz="2800" smtClean="0">
                <a:effectLst/>
              </a:rPr>
              <a:t>Dr. John Ahlen, President, ASTA</a:t>
            </a:r>
          </a:p>
          <a:p>
            <a:pPr>
              <a:lnSpc>
                <a:spcPct val="90000"/>
              </a:lnSpc>
            </a:pPr>
            <a:r>
              <a:rPr lang="en-US" sz="2800" smtClean="0">
                <a:effectLst/>
              </a:rPr>
              <a:t>Dr. Julie Bell, Ed. Program Director, NCSL</a:t>
            </a:r>
          </a:p>
          <a:p>
            <a:pPr>
              <a:lnSpc>
                <a:spcPct val="90000"/>
              </a:lnSpc>
            </a:pPr>
            <a:r>
              <a:rPr lang="en-US" sz="2800" smtClean="0">
                <a:effectLst/>
              </a:rPr>
              <a:t>Dr. Dennis Jones, President, NCHEMS</a:t>
            </a:r>
          </a:p>
          <a:p>
            <a:pPr>
              <a:lnSpc>
                <a:spcPct val="90000"/>
              </a:lnSpc>
            </a:pPr>
            <a:r>
              <a:rPr lang="en-US" sz="2800" smtClean="0">
                <a:effectLst/>
              </a:rPr>
              <a:t>Dr. Joe Marks, Director, SREB</a:t>
            </a:r>
          </a:p>
          <a:p>
            <a:pPr>
              <a:lnSpc>
                <a:spcPct val="90000"/>
              </a:lnSpc>
            </a:pPr>
            <a:r>
              <a:rPr lang="en-US" sz="2800" smtClean="0">
                <a:effectLst/>
              </a:rPr>
              <a:t>Mr. Richard Kazis, Senior VP, Jobs for the Future</a:t>
            </a:r>
          </a:p>
          <a:p>
            <a:pPr>
              <a:lnSpc>
                <a:spcPct val="90000"/>
              </a:lnSpc>
              <a:buFont typeface="Wingdings" pitchFamily="2" charset="2"/>
              <a:buNone/>
            </a:pPr>
            <a:endParaRPr lang="en-US" sz="2000" smtClean="0">
              <a:effectLst/>
            </a:endParaRPr>
          </a:p>
          <a:p>
            <a:pPr>
              <a:lnSpc>
                <a:spcPct val="90000"/>
              </a:lnSpc>
              <a:buFont typeface="Wingdings" pitchFamily="2" charset="2"/>
              <a:buNone/>
            </a:pPr>
            <a:r>
              <a:rPr lang="en-US" sz="2800" b="1" smtClean="0">
                <a:effectLst/>
              </a:rPr>
              <a:t>Spring Workshop </a:t>
            </a:r>
          </a:p>
          <a:p>
            <a:pPr>
              <a:lnSpc>
                <a:spcPct val="90000"/>
              </a:lnSpc>
            </a:pPr>
            <a:r>
              <a:rPr lang="en-US" sz="2800" smtClean="0">
                <a:effectLst/>
              </a:rPr>
              <a:t>Governor Beebe</a:t>
            </a:r>
          </a:p>
          <a:p>
            <a:pPr>
              <a:lnSpc>
                <a:spcPct val="90000"/>
              </a:lnSpc>
            </a:pPr>
            <a:r>
              <a:rPr lang="en-US" sz="2800" smtClean="0">
                <a:effectLst/>
              </a:rPr>
              <a:t>Kati Haycock, President, Education Trust</a:t>
            </a:r>
          </a:p>
        </p:txBody>
      </p:sp>
    </p:spTree>
    <p:extLst>
      <p:ext uri="{BB962C8B-B14F-4D97-AF65-F5344CB8AC3E}">
        <p14:creationId xmlns:p14="http://schemas.microsoft.com/office/powerpoint/2010/main" xmlns="" val="3145894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304800" y="228600"/>
            <a:ext cx="8534400" cy="685800"/>
          </a:xfrm>
        </p:spPr>
        <p:txBody>
          <a:bodyPr/>
          <a:lstStyle/>
          <a:p>
            <a:r>
              <a:rPr lang="en-US" sz="4000" smtClean="0">
                <a:effectLst/>
              </a:rPr>
              <a:t>Task Force Initial Recommendations</a:t>
            </a:r>
          </a:p>
        </p:txBody>
      </p:sp>
      <p:grpSp>
        <p:nvGrpSpPr>
          <p:cNvPr id="69634" name="Group 10"/>
          <p:cNvGrpSpPr>
            <a:grpSpLocks/>
          </p:cNvGrpSpPr>
          <p:nvPr/>
        </p:nvGrpSpPr>
        <p:grpSpPr bwMode="auto">
          <a:xfrm>
            <a:off x="381000" y="1066800"/>
            <a:ext cx="8305800" cy="5410200"/>
            <a:chOff x="480" y="624"/>
            <a:chExt cx="4848" cy="3408"/>
          </a:xfrm>
        </p:grpSpPr>
        <p:pic>
          <p:nvPicPr>
            <p:cNvPr id="69635" name="Picture 4"/>
            <p:cNvPicPr>
              <a:picLocks noChangeAspect="1" noChangeArrowheads="1"/>
            </p:cNvPicPr>
            <p:nvPr/>
          </p:nvPicPr>
          <p:blipFill>
            <a:blip r:embed="rId2" cstate="print"/>
            <a:srcRect l="15948" t="6728" r="7120" b="88861"/>
            <a:stretch>
              <a:fillRect/>
            </a:stretch>
          </p:blipFill>
          <p:spPr bwMode="auto">
            <a:xfrm>
              <a:off x="480" y="624"/>
              <a:ext cx="4848" cy="256"/>
            </a:xfrm>
            <a:prstGeom prst="rect">
              <a:avLst/>
            </a:prstGeom>
            <a:noFill/>
            <a:ln w="9525">
              <a:noFill/>
              <a:miter lim="800000"/>
              <a:headEnd/>
              <a:tailEnd/>
            </a:ln>
          </p:spPr>
        </p:pic>
        <p:pic>
          <p:nvPicPr>
            <p:cNvPr id="69636" name="Picture 6"/>
            <p:cNvPicPr>
              <a:picLocks noChangeAspect="1" noChangeArrowheads="1"/>
            </p:cNvPicPr>
            <p:nvPr/>
          </p:nvPicPr>
          <p:blipFill>
            <a:blip r:embed="rId3" cstate="print"/>
            <a:srcRect l="15910" t="30615" r="7295" b="19469"/>
            <a:stretch>
              <a:fillRect/>
            </a:stretch>
          </p:blipFill>
          <p:spPr bwMode="auto">
            <a:xfrm>
              <a:off x="480" y="864"/>
              <a:ext cx="4848" cy="2496"/>
            </a:xfrm>
            <a:prstGeom prst="rect">
              <a:avLst/>
            </a:prstGeom>
            <a:noFill/>
            <a:ln w="9525">
              <a:noFill/>
              <a:miter lim="800000"/>
              <a:headEnd/>
              <a:tailEnd/>
            </a:ln>
          </p:spPr>
        </p:pic>
        <p:pic>
          <p:nvPicPr>
            <p:cNvPr id="69637" name="Picture 8"/>
            <p:cNvPicPr>
              <a:picLocks noChangeAspect="1" noChangeArrowheads="1"/>
            </p:cNvPicPr>
            <p:nvPr/>
          </p:nvPicPr>
          <p:blipFill>
            <a:blip r:embed="rId4" cstate="print"/>
            <a:srcRect l="16226" t="33957" r="7744" b="50854"/>
            <a:stretch>
              <a:fillRect/>
            </a:stretch>
          </p:blipFill>
          <p:spPr bwMode="auto">
            <a:xfrm>
              <a:off x="480" y="3360"/>
              <a:ext cx="4848" cy="672"/>
            </a:xfrm>
            <a:prstGeom prst="rect">
              <a:avLst/>
            </a:prstGeom>
            <a:noFill/>
            <a:ln w="9525">
              <a:noFill/>
              <a:miter lim="800000"/>
              <a:headEnd/>
              <a:tailEnd/>
            </a:ln>
          </p:spPr>
        </p:pic>
      </p:grpSp>
    </p:spTree>
    <p:extLst>
      <p:ext uri="{BB962C8B-B14F-4D97-AF65-F5344CB8AC3E}">
        <p14:creationId xmlns:p14="http://schemas.microsoft.com/office/powerpoint/2010/main" xmlns="" val="3504529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93"/>
          <p:cNvSpPr>
            <a:spLocks noChangeArrowheads="1"/>
          </p:cNvSpPr>
          <p:nvPr/>
        </p:nvSpPr>
        <p:spPr bwMode="auto">
          <a:xfrm>
            <a:off x="76200" y="304800"/>
            <a:ext cx="9067800" cy="609600"/>
          </a:xfrm>
          <a:prstGeom prst="rect">
            <a:avLst/>
          </a:prstGeom>
          <a:noFill/>
          <a:ln w="9525">
            <a:noFill/>
            <a:miter lim="800000"/>
            <a:headEnd/>
            <a:tailEnd/>
          </a:ln>
        </p:spPr>
        <p:txBody>
          <a:bodyPr anchor="ctr"/>
          <a:lstStyle/>
          <a:p>
            <a:pPr algn="ctr" eaLnBrk="0" hangingPunct="0"/>
            <a:r>
              <a:rPr lang="en-US" sz="3600" dirty="0">
                <a:solidFill>
                  <a:schemeClr val="tx2"/>
                </a:solidFill>
                <a:latin typeface="Arial" charset="0"/>
              </a:rPr>
              <a:t>Tracking Progress </a:t>
            </a:r>
            <a:r>
              <a:rPr lang="en-US" sz="3600" dirty="0" smtClean="0">
                <a:solidFill>
                  <a:schemeClr val="tx2"/>
                </a:solidFill>
                <a:latin typeface="Arial" charset="0"/>
              </a:rPr>
              <a:t>on Recommendations</a:t>
            </a:r>
            <a:endParaRPr lang="en-US" sz="3600" dirty="0">
              <a:solidFill>
                <a:schemeClr val="tx2"/>
              </a:solidFill>
              <a:latin typeface="Arial" charset="0"/>
            </a:endParaRPr>
          </a:p>
        </p:txBody>
      </p:sp>
      <p:graphicFrame>
        <p:nvGraphicFramePr>
          <p:cNvPr id="6" name="Table 5"/>
          <p:cNvGraphicFramePr>
            <a:graphicFrameLocks noGrp="1"/>
          </p:cNvGraphicFramePr>
          <p:nvPr/>
        </p:nvGraphicFramePr>
        <p:xfrm>
          <a:off x="609598" y="1066800"/>
          <a:ext cx="7620001" cy="5595311"/>
        </p:xfrm>
        <a:graphic>
          <a:graphicData uri="http://schemas.openxmlformats.org/drawingml/2006/table">
            <a:tbl>
              <a:tblPr>
                <a:tableStyleId>{3C2FFA5D-87B4-456A-9821-1D502468CF0F}</a:tableStyleId>
              </a:tblPr>
              <a:tblGrid>
                <a:gridCol w="1850315"/>
                <a:gridCol w="435687"/>
                <a:gridCol w="609600"/>
                <a:gridCol w="1618786"/>
                <a:gridCol w="1795853"/>
                <a:gridCol w="654880"/>
                <a:gridCol w="654880"/>
              </a:tblGrid>
              <a:tr h="520391">
                <a:tc>
                  <a:txBody>
                    <a:bodyPr/>
                    <a:lstStyle/>
                    <a:p>
                      <a:pPr marL="0" marR="0" algn="ctr">
                        <a:spcBef>
                          <a:spcPts val="0"/>
                        </a:spcBef>
                        <a:spcAft>
                          <a:spcPts val="0"/>
                        </a:spcAft>
                      </a:pPr>
                      <a:r>
                        <a:rPr lang="en-US" sz="900" dirty="0">
                          <a:solidFill>
                            <a:schemeClr val="tx1"/>
                          </a:solidFill>
                        </a:rPr>
                        <a:t>Recommendation</a:t>
                      </a:r>
                      <a:endParaRPr lang="en-US" sz="900" dirty="0">
                        <a:solidFill>
                          <a:schemeClr val="tx1"/>
                        </a:solidFill>
                        <a:latin typeface="Times New Roman"/>
                        <a:ea typeface="Times New Roman"/>
                        <a:cs typeface="Times New Roman"/>
                      </a:endParaRPr>
                    </a:p>
                  </a:txBody>
                  <a:tcPr marL="45720" marR="45720" marT="0" marB="0" anchor="ctr">
                    <a:solidFill>
                      <a:schemeClr val="bg2">
                        <a:lumMod val="60000"/>
                        <a:lumOff val="40000"/>
                      </a:schemeClr>
                    </a:solidFill>
                  </a:tcPr>
                </a:tc>
                <a:tc>
                  <a:txBody>
                    <a:bodyPr/>
                    <a:lstStyle/>
                    <a:p>
                      <a:pPr marL="0" marR="0" algn="ctr">
                        <a:spcBef>
                          <a:spcPts val="0"/>
                        </a:spcBef>
                        <a:spcAft>
                          <a:spcPts val="0"/>
                        </a:spcAft>
                      </a:pPr>
                      <a:r>
                        <a:rPr lang="en-US" sz="900" dirty="0">
                          <a:solidFill>
                            <a:schemeClr val="tx1"/>
                          </a:solidFill>
                        </a:rPr>
                        <a:t>Report</a:t>
                      </a:r>
                    </a:p>
                    <a:p>
                      <a:pPr marL="0" marR="0" algn="ctr">
                        <a:spcBef>
                          <a:spcPts val="0"/>
                        </a:spcBef>
                        <a:spcAft>
                          <a:spcPts val="0"/>
                        </a:spcAft>
                      </a:pPr>
                      <a:r>
                        <a:rPr lang="en-US" sz="900" dirty="0">
                          <a:solidFill>
                            <a:schemeClr val="tx1"/>
                          </a:solidFill>
                        </a:rPr>
                        <a:t>Page No.</a:t>
                      </a:r>
                      <a:endParaRPr lang="en-US" sz="900" dirty="0">
                        <a:solidFill>
                          <a:schemeClr val="tx1"/>
                        </a:solidFill>
                        <a:latin typeface="Times New Roman"/>
                        <a:ea typeface="Times New Roman"/>
                        <a:cs typeface="Times New Roman"/>
                      </a:endParaRPr>
                    </a:p>
                  </a:txBody>
                  <a:tcPr marL="45720" marR="45720" marT="0" marB="0" anchor="ctr">
                    <a:solidFill>
                      <a:schemeClr val="bg2">
                        <a:lumMod val="60000"/>
                        <a:lumOff val="40000"/>
                      </a:schemeClr>
                    </a:solidFill>
                  </a:tcPr>
                </a:tc>
                <a:tc>
                  <a:txBody>
                    <a:bodyPr/>
                    <a:lstStyle/>
                    <a:p>
                      <a:pPr marL="0" marR="0" algn="ctr">
                        <a:spcBef>
                          <a:spcPts val="0"/>
                        </a:spcBef>
                        <a:spcAft>
                          <a:spcPts val="0"/>
                        </a:spcAft>
                      </a:pPr>
                      <a:r>
                        <a:rPr lang="en-US" sz="900" dirty="0">
                          <a:solidFill>
                            <a:schemeClr val="tx1"/>
                          </a:solidFill>
                        </a:rPr>
                        <a:t>Time</a:t>
                      </a:r>
                    </a:p>
                    <a:p>
                      <a:pPr marL="0" marR="0" algn="ctr">
                        <a:spcBef>
                          <a:spcPts val="0"/>
                        </a:spcBef>
                        <a:spcAft>
                          <a:spcPts val="0"/>
                        </a:spcAft>
                      </a:pPr>
                      <a:r>
                        <a:rPr lang="en-US" sz="900" dirty="0">
                          <a:solidFill>
                            <a:schemeClr val="tx1"/>
                          </a:solidFill>
                        </a:rPr>
                        <a:t>Horizon</a:t>
                      </a:r>
                      <a:endParaRPr lang="en-US" sz="900" dirty="0">
                        <a:solidFill>
                          <a:schemeClr val="tx1"/>
                        </a:solidFill>
                        <a:latin typeface="Times New Roman"/>
                        <a:ea typeface="Times New Roman"/>
                        <a:cs typeface="Times New Roman"/>
                      </a:endParaRPr>
                    </a:p>
                  </a:txBody>
                  <a:tcPr marL="45720" marR="45720" marT="0" marB="0" anchor="ctr">
                    <a:solidFill>
                      <a:schemeClr val="bg2">
                        <a:lumMod val="60000"/>
                        <a:lumOff val="40000"/>
                      </a:schemeClr>
                    </a:solidFill>
                  </a:tcPr>
                </a:tc>
                <a:tc>
                  <a:txBody>
                    <a:bodyPr/>
                    <a:lstStyle/>
                    <a:p>
                      <a:pPr marL="0" marR="0" algn="ctr">
                        <a:spcBef>
                          <a:spcPts val="0"/>
                        </a:spcBef>
                        <a:spcAft>
                          <a:spcPts val="0"/>
                        </a:spcAft>
                      </a:pPr>
                      <a:r>
                        <a:rPr lang="en-US" sz="900" dirty="0">
                          <a:solidFill>
                            <a:schemeClr val="tx1"/>
                          </a:solidFill>
                        </a:rPr>
                        <a:t>Bill</a:t>
                      </a:r>
                    </a:p>
                    <a:p>
                      <a:pPr marL="0" marR="0" algn="ctr">
                        <a:spcBef>
                          <a:spcPts val="0"/>
                        </a:spcBef>
                        <a:spcAft>
                          <a:spcPts val="0"/>
                        </a:spcAft>
                      </a:pPr>
                      <a:r>
                        <a:rPr lang="en-US" sz="900" dirty="0">
                          <a:solidFill>
                            <a:schemeClr val="tx1"/>
                          </a:solidFill>
                        </a:rPr>
                        <a:t>Number</a:t>
                      </a:r>
                      <a:endParaRPr lang="en-US" sz="900" dirty="0">
                        <a:solidFill>
                          <a:schemeClr val="tx1"/>
                        </a:solidFill>
                        <a:latin typeface="Times New Roman"/>
                        <a:ea typeface="Times New Roman"/>
                        <a:cs typeface="Times New Roman"/>
                      </a:endParaRPr>
                    </a:p>
                  </a:txBody>
                  <a:tcPr marL="45720" marR="45720" marT="0" marB="0" anchor="ctr">
                    <a:solidFill>
                      <a:schemeClr val="bg2">
                        <a:lumMod val="60000"/>
                        <a:lumOff val="40000"/>
                      </a:schemeClr>
                    </a:solidFill>
                  </a:tcPr>
                </a:tc>
                <a:tc>
                  <a:txBody>
                    <a:bodyPr/>
                    <a:lstStyle/>
                    <a:p>
                      <a:pPr marL="0" marR="0" algn="ctr">
                        <a:spcBef>
                          <a:spcPts val="0"/>
                        </a:spcBef>
                        <a:spcAft>
                          <a:spcPts val="0"/>
                        </a:spcAft>
                      </a:pPr>
                      <a:r>
                        <a:rPr lang="en-US" sz="900" dirty="0">
                          <a:solidFill>
                            <a:schemeClr val="tx1"/>
                          </a:solidFill>
                        </a:rPr>
                        <a:t>Bills and Other Actions</a:t>
                      </a:r>
                      <a:endParaRPr lang="en-US" sz="900" dirty="0">
                        <a:solidFill>
                          <a:schemeClr val="tx1"/>
                        </a:solidFill>
                        <a:latin typeface="Times New Roman"/>
                        <a:ea typeface="Times New Roman"/>
                        <a:cs typeface="Times New Roman"/>
                      </a:endParaRPr>
                    </a:p>
                  </a:txBody>
                  <a:tcPr marL="45720" marR="45720" marT="0" marB="0" anchor="ctr">
                    <a:solidFill>
                      <a:schemeClr val="bg2">
                        <a:lumMod val="60000"/>
                        <a:lumOff val="40000"/>
                      </a:schemeClr>
                    </a:solidFill>
                  </a:tcPr>
                </a:tc>
                <a:tc>
                  <a:txBody>
                    <a:bodyPr/>
                    <a:lstStyle/>
                    <a:p>
                      <a:pPr marL="0" marR="0" algn="ctr">
                        <a:spcBef>
                          <a:spcPts val="0"/>
                        </a:spcBef>
                        <a:spcAft>
                          <a:spcPts val="0"/>
                        </a:spcAft>
                      </a:pPr>
                      <a:r>
                        <a:rPr lang="en-US" sz="900" dirty="0">
                          <a:solidFill>
                            <a:schemeClr val="tx1"/>
                          </a:solidFill>
                        </a:rPr>
                        <a:t>Sponsor</a:t>
                      </a:r>
                      <a:endParaRPr lang="en-US" sz="900" dirty="0">
                        <a:solidFill>
                          <a:schemeClr val="tx1"/>
                        </a:solidFill>
                        <a:latin typeface="Times New Roman"/>
                        <a:ea typeface="Times New Roman"/>
                        <a:cs typeface="Times New Roman"/>
                      </a:endParaRPr>
                    </a:p>
                  </a:txBody>
                  <a:tcPr marL="45720" marR="45720" marT="0" marB="0" anchor="ctr">
                    <a:solidFill>
                      <a:schemeClr val="bg2">
                        <a:lumMod val="60000"/>
                        <a:lumOff val="40000"/>
                      </a:schemeClr>
                    </a:solidFill>
                  </a:tcPr>
                </a:tc>
                <a:tc>
                  <a:txBody>
                    <a:bodyPr/>
                    <a:lstStyle/>
                    <a:p>
                      <a:pPr marL="0" marR="0" algn="ctr">
                        <a:spcBef>
                          <a:spcPts val="0"/>
                        </a:spcBef>
                        <a:spcAft>
                          <a:spcPts val="0"/>
                        </a:spcAft>
                      </a:pPr>
                      <a:r>
                        <a:rPr lang="en-US" sz="900" dirty="0">
                          <a:solidFill>
                            <a:schemeClr val="tx1"/>
                          </a:solidFill>
                        </a:rPr>
                        <a:t>Bill Status</a:t>
                      </a:r>
                      <a:endParaRPr lang="en-US" sz="900" dirty="0">
                        <a:solidFill>
                          <a:schemeClr val="tx1"/>
                        </a:solidFill>
                        <a:latin typeface="Times New Roman"/>
                        <a:ea typeface="Times New Roman"/>
                        <a:cs typeface="Times New Roman"/>
                      </a:endParaRPr>
                    </a:p>
                  </a:txBody>
                  <a:tcPr marL="45720" marR="45720" marT="0" marB="0" anchor="ctr">
                    <a:solidFill>
                      <a:schemeClr val="bg2">
                        <a:lumMod val="60000"/>
                        <a:lumOff val="40000"/>
                      </a:schemeClr>
                    </a:solidFill>
                  </a:tcPr>
                </a:tc>
              </a:tr>
              <a:tr h="910682">
                <a:tc rowSpan="2">
                  <a:txBody>
                    <a:bodyPr/>
                    <a:lstStyle/>
                    <a:p>
                      <a:pPr marL="0" marR="0">
                        <a:spcBef>
                          <a:spcPts val="0"/>
                        </a:spcBef>
                        <a:spcAft>
                          <a:spcPts val="0"/>
                        </a:spcAft>
                      </a:pPr>
                      <a:r>
                        <a:rPr lang="en-US" sz="900" dirty="0"/>
                        <a:t>1.6. Require each college and university to develop a transfer plan to increase the number of students who transfer between institutions to earn bachelor’s degrees. The plan should include a mechanism for coordinating financial aid between institutions and innovative approaches for a seamless transfer. Colleges and universities will work with ADHE to continue developing the Arkansas Course Transfer System, which should have a common course numbering system as a component.</a:t>
                      </a:r>
                      <a:endParaRPr lang="en-US" sz="900" dirty="0">
                        <a:latin typeface="Times New Roman"/>
                        <a:ea typeface="Times New Roman"/>
                        <a:cs typeface="Times New Roman"/>
                      </a:endParaRPr>
                    </a:p>
                  </a:txBody>
                  <a:tcPr marL="45720" marR="45720" marT="0" marB="0"/>
                </a:tc>
                <a:tc rowSpan="2">
                  <a:txBody>
                    <a:bodyPr/>
                    <a:lstStyle/>
                    <a:p>
                      <a:pPr marL="0" marR="0">
                        <a:spcBef>
                          <a:spcPts val="0"/>
                        </a:spcBef>
                        <a:spcAft>
                          <a:spcPts val="0"/>
                        </a:spcAft>
                      </a:pPr>
                      <a:r>
                        <a:rPr lang="en-US" sz="900" dirty="0"/>
                        <a:t>26</a:t>
                      </a:r>
                      <a:endParaRPr lang="en-US" sz="900" dirty="0">
                        <a:latin typeface="Times New Roman"/>
                        <a:ea typeface="Times New Roman"/>
                        <a:cs typeface="Times New Roman"/>
                      </a:endParaRPr>
                    </a:p>
                  </a:txBody>
                  <a:tcPr marL="45720" marR="45720" marT="0" marB="0"/>
                </a:tc>
                <a:tc rowSpan="2">
                  <a:txBody>
                    <a:bodyPr/>
                    <a:lstStyle/>
                    <a:p>
                      <a:pPr marL="0" marR="0">
                        <a:spcBef>
                          <a:spcPts val="0"/>
                        </a:spcBef>
                        <a:spcAft>
                          <a:spcPts val="0"/>
                        </a:spcAft>
                      </a:pPr>
                      <a:r>
                        <a:rPr lang="en-US" sz="900" dirty="0"/>
                        <a:t>2011-12</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r>
                        <a:rPr lang="en-US" sz="900" dirty="0"/>
                        <a:t>HB1357 of 2009</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r>
                        <a:rPr lang="en-US" sz="900" dirty="0"/>
                        <a:t>An act to create a system for fully transferable credit hours from degrees in associate of arts, associate of science, and associate of arts in teaching among public institutions of higher education</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r>
                        <a:rPr lang="en-US" sz="900" dirty="0"/>
                        <a:t>M. Burris</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r>
                        <a:rPr lang="en-US" sz="900" dirty="0"/>
                        <a:t>Signed as Act 182 of 2009</a:t>
                      </a:r>
                      <a:endParaRPr lang="en-US" sz="900" dirty="0">
                        <a:latin typeface="Times New Roman"/>
                        <a:ea typeface="Times New Roman"/>
                        <a:cs typeface="Times New Roman"/>
                      </a:endParaRPr>
                    </a:p>
                  </a:txBody>
                  <a:tcPr marL="45720" marR="45720" marT="0" marB="0"/>
                </a:tc>
              </a:tr>
              <a:tr h="156117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900" dirty="0"/>
                        <a:t>HB1772 of 2011</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endParaRPr lang="en-US" sz="900" dirty="0" smtClean="0"/>
                    </a:p>
                    <a:p>
                      <a:pPr marL="0" marR="0">
                        <a:spcBef>
                          <a:spcPts val="0"/>
                        </a:spcBef>
                        <a:spcAft>
                          <a:spcPts val="0"/>
                        </a:spcAft>
                      </a:pPr>
                      <a:r>
                        <a:rPr lang="en-US" sz="900" dirty="0" smtClean="0"/>
                        <a:t>An </a:t>
                      </a:r>
                      <a:r>
                        <a:rPr lang="en-US" sz="900" dirty="0"/>
                        <a:t>act to enhance the opportunity for successful degree completion by strengthening the transfer of courses between institutions of higher education; to expand the Roger Phillips transfer policy; to clarify which courses are prerequisite courses; to establish a statewide common course numbering system for postsecondary courses</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r>
                        <a:rPr lang="en-US" sz="900" dirty="0"/>
                        <a:t>Roebuck</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r>
                        <a:rPr lang="en-US" sz="900" dirty="0"/>
                        <a:t>Signed as Act 747 of 2011</a:t>
                      </a:r>
                      <a:endParaRPr lang="en-US" sz="900" dirty="0">
                        <a:latin typeface="Times New Roman"/>
                        <a:ea typeface="Times New Roman"/>
                        <a:cs typeface="Times New Roman"/>
                      </a:endParaRPr>
                    </a:p>
                  </a:txBody>
                  <a:tcPr marL="45720" marR="45720" marT="0" marB="0"/>
                </a:tc>
              </a:tr>
              <a:tr h="910682">
                <a:tc>
                  <a:txBody>
                    <a:bodyPr/>
                    <a:lstStyle/>
                    <a:p>
                      <a:pPr marL="0" marR="0">
                        <a:spcBef>
                          <a:spcPts val="0"/>
                        </a:spcBef>
                        <a:spcAft>
                          <a:spcPts val="0"/>
                        </a:spcAft>
                      </a:pPr>
                      <a:r>
                        <a:rPr lang="en-US" sz="900" dirty="0"/>
                        <a:t>1.7. Encourage students who have transferred to a four-year university without earning a degree to transfer back (reverse transfer) credit hours that are needed to award an associate’s degree or certificate.</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r>
                        <a:rPr lang="en-US" sz="900" dirty="0"/>
                        <a:t>26</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r>
                        <a:rPr lang="en-US" sz="900" dirty="0"/>
                        <a:t>2010-11</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endParaRPr lang="en-US" sz="900" dirty="0">
                        <a:latin typeface="Arial"/>
                        <a:ea typeface="Times New Roman"/>
                        <a:cs typeface="Times New Roman"/>
                      </a:endParaRPr>
                    </a:p>
                  </a:txBody>
                  <a:tcPr marL="45720" marR="45720" marT="0" marB="0"/>
                </a:tc>
                <a:tc>
                  <a:txBody>
                    <a:bodyPr/>
                    <a:lstStyle/>
                    <a:p>
                      <a:pPr marL="0" marR="0">
                        <a:spcBef>
                          <a:spcPts val="0"/>
                        </a:spcBef>
                        <a:spcAft>
                          <a:spcPts val="0"/>
                        </a:spcAft>
                      </a:pPr>
                      <a:endParaRPr lang="en-US" sz="900" dirty="0">
                        <a:latin typeface="Arial"/>
                        <a:ea typeface="Times New Roman"/>
                        <a:cs typeface="Times New Roman"/>
                      </a:endParaRPr>
                    </a:p>
                  </a:txBody>
                  <a:tcPr marL="45720" marR="45720" marT="0" marB="0"/>
                </a:tc>
                <a:tc>
                  <a:txBody>
                    <a:bodyPr/>
                    <a:lstStyle/>
                    <a:p>
                      <a:pPr marL="0" marR="0">
                        <a:spcBef>
                          <a:spcPts val="0"/>
                        </a:spcBef>
                        <a:spcAft>
                          <a:spcPts val="0"/>
                        </a:spcAft>
                      </a:pPr>
                      <a:endParaRPr lang="en-US" sz="900" dirty="0">
                        <a:latin typeface="Arial"/>
                        <a:ea typeface="Times New Roman"/>
                        <a:cs typeface="Times New Roman"/>
                      </a:endParaRPr>
                    </a:p>
                  </a:txBody>
                  <a:tcPr marL="45720" marR="45720" marT="0" marB="0"/>
                </a:tc>
                <a:tc>
                  <a:txBody>
                    <a:bodyPr/>
                    <a:lstStyle/>
                    <a:p>
                      <a:pPr marL="0" marR="0">
                        <a:spcBef>
                          <a:spcPts val="0"/>
                        </a:spcBef>
                        <a:spcAft>
                          <a:spcPts val="0"/>
                        </a:spcAft>
                      </a:pPr>
                      <a:endParaRPr lang="en-US" sz="900" dirty="0">
                        <a:latin typeface="Arial"/>
                        <a:ea typeface="Times New Roman"/>
                        <a:cs typeface="Times New Roman"/>
                      </a:endParaRPr>
                    </a:p>
                  </a:txBody>
                  <a:tcPr marL="45720" marR="45720" marT="0" marB="0"/>
                </a:tc>
              </a:tr>
              <a:tr h="1040780">
                <a:tc>
                  <a:txBody>
                    <a:bodyPr/>
                    <a:lstStyle/>
                    <a:p>
                      <a:pPr marL="0" marR="0">
                        <a:spcBef>
                          <a:spcPts val="0"/>
                        </a:spcBef>
                        <a:spcAft>
                          <a:spcPts val="0"/>
                        </a:spcAft>
                      </a:pPr>
                      <a:r>
                        <a:rPr lang="en-US" sz="900" dirty="0"/>
                        <a:t>1.8. Recommend colleges and universities increase adult participation in higher education through programs such as the Beck PRIDE Center at Arkansas State University for veterans and inmate or parolee education programs. </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r>
                        <a:rPr lang="en-US" sz="900" dirty="0"/>
                        <a:t>26</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r>
                        <a:rPr lang="en-US" sz="900" dirty="0"/>
                        <a:t>2011-12</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r>
                        <a:rPr lang="en-US" sz="900" dirty="0"/>
                        <a:t>HB1894 of 2009</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r>
                        <a:rPr lang="en-US" sz="900" dirty="0"/>
                        <a:t>An act to authorize the Department of Correction to expand the skills training program and educational opportunities for inmates in the Department of Correction</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r>
                        <a:rPr lang="en-US" sz="900" dirty="0"/>
                        <a:t>Blount</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r>
                        <a:rPr lang="en-US" sz="900" dirty="0"/>
                        <a:t>Signed as Act 788 of 2009</a:t>
                      </a:r>
                      <a:endParaRPr lang="en-US" sz="900" dirty="0">
                        <a:latin typeface="Times New Roman"/>
                        <a:ea typeface="Times New Roman"/>
                        <a:cs typeface="Times New Roman"/>
                      </a:endParaRPr>
                    </a:p>
                  </a:txBody>
                  <a:tcPr marL="45720" marR="45720" marT="0" marB="0"/>
                </a:tc>
              </a:tr>
              <a:tr h="390293">
                <a:tc>
                  <a:txBody>
                    <a:bodyPr/>
                    <a:lstStyle/>
                    <a:p>
                      <a:pPr marL="0" marR="0">
                        <a:spcBef>
                          <a:spcPts val="0"/>
                        </a:spcBef>
                        <a:spcAft>
                          <a:spcPts val="0"/>
                        </a:spcAft>
                      </a:pPr>
                      <a:r>
                        <a:rPr lang="en-US" sz="900" dirty="0"/>
                        <a:t>OTHER MEASURES AIMED AT STRENGTHENING THE EDUCATION PIPELINE</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endParaRPr lang="en-US" sz="900" dirty="0">
                        <a:latin typeface="Arial"/>
                        <a:ea typeface="Times New Roman"/>
                        <a:cs typeface="Times New Roman"/>
                      </a:endParaRPr>
                    </a:p>
                  </a:txBody>
                  <a:tcPr marL="45720" marR="45720" marT="0" marB="0"/>
                </a:tc>
                <a:tc>
                  <a:txBody>
                    <a:bodyPr/>
                    <a:lstStyle/>
                    <a:p>
                      <a:pPr marL="0" marR="0">
                        <a:spcBef>
                          <a:spcPts val="0"/>
                        </a:spcBef>
                        <a:spcAft>
                          <a:spcPts val="0"/>
                        </a:spcAft>
                      </a:pPr>
                      <a:endParaRPr lang="en-US" sz="900" dirty="0">
                        <a:latin typeface="Arial"/>
                        <a:ea typeface="Times New Roman"/>
                        <a:cs typeface="Times New Roman"/>
                      </a:endParaRPr>
                    </a:p>
                  </a:txBody>
                  <a:tcPr marL="45720" marR="45720" marT="0" marB="0"/>
                </a:tc>
                <a:tc>
                  <a:txBody>
                    <a:bodyPr/>
                    <a:lstStyle/>
                    <a:p>
                      <a:pPr marL="0" marR="0">
                        <a:spcBef>
                          <a:spcPts val="0"/>
                        </a:spcBef>
                        <a:spcAft>
                          <a:spcPts val="0"/>
                        </a:spcAft>
                      </a:pPr>
                      <a:r>
                        <a:rPr lang="en-US" sz="900" dirty="0"/>
                        <a:t>HB1956 of 2009</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r>
                        <a:rPr lang="en-US" sz="900" dirty="0"/>
                        <a:t>An act to create the Arkansas Project Graduation Commission</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r>
                        <a:rPr lang="en-US" sz="900" dirty="0"/>
                        <a:t>Word</a:t>
                      </a:r>
                      <a:endParaRPr lang="en-US" sz="900" dirty="0">
                        <a:latin typeface="Times New Roman"/>
                        <a:ea typeface="Times New Roman"/>
                        <a:cs typeface="Times New Roman"/>
                      </a:endParaRPr>
                    </a:p>
                  </a:txBody>
                  <a:tcPr marL="45720" marR="45720" marT="0" marB="0"/>
                </a:tc>
                <a:tc>
                  <a:txBody>
                    <a:bodyPr/>
                    <a:lstStyle/>
                    <a:p>
                      <a:pPr marL="0" marR="0">
                        <a:spcBef>
                          <a:spcPts val="0"/>
                        </a:spcBef>
                        <a:spcAft>
                          <a:spcPts val="0"/>
                        </a:spcAft>
                      </a:pPr>
                      <a:r>
                        <a:rPr lang="en-US" sz="900" dirty="0"/>
                        <a:t>Signed as Act 1306 of 2009</a:t>
                      </a:r>
                      <a:endParaRPr lang="en-US" sz="900" dirty="0">
                        <a:latin typeface="Times New Roman"/>
                        <a:ea typeface="Times New Roman"/>
                        <a:cs typeface="Times New Roman"/>
                      </a:endParaRPr>
                    </a:p>
                  </a:txBody>
                  <a:tcPr marL="45720" marR="45720" marT="0" marB="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066800"/>
          </a:xfrm>
        </p:spPr>
        <p:txBody>
          <a:bodyPr/>
          <a:lstStyle/>
          <a:p>
            <a:pPr>
              <a:defRPr/>
            </a:pPr>
            <a:r>
              <a:rPr lang="en-US" sz="4000" dirty="0" smtClean="0"/>
              <a:t/>
            </a:r>
            <a:br>
              <a:rPr lang="en-US" sz="4000" dirty="0" smtClean="0"/>
            </a:br>
            <a:r>
              <a:rPr lang="en-US" sz="3600" dirty="0" smtClean="0"/>
              <a:t>Arkansas Higher Education Initiatives</a:t>
            </a:r>
            <a:endParaRPr lang="en-US" sz="3600" dirty="0"/>
          </a:p>
        </p:txBody>
      </p:sp>
      <p:sp>
        <p:nvSpPr>
          <p:cNvPr id="3" name="Content Placeholder 2"/>
          <p:cNvSpPr>
            <a:spLocks noGrp="1"/>
          </p:cNvSpPr>
          <p:nvPr>
            <p:ph idx="1"/>
          </p:nvPr>
        </p:nvSpPr>
        <p:spPr>
          <a:xfrm>
            <a:off x="304800" y="1600200"/>
            <a:ext cx="8610600" cy="2819400"/>
          </a:xfrm>
        </p:spPr>
        <p:txBody>
          <a:bodyPr/>
          <a:lstStyle/>
          <a:p>
            <a:pPr>
              <a:defRPr/>
            </a:pPr>
            <a:r>
              <a:rPr lang="en-US" sz="4000" dirty="0" smtClean="0"/>
              <a:t>Overview of the Blue Ribbon Committee on Higher Education </a:t>
            </a:r>
          </a:p>
          <a:p>
            <a:pPr>
              <a:defRPr/>
            </a:pPr>
            <a:r>
              <a:rPr lang="en-US" sz="4000" dirty="0"/>
              <a:t>Review the Process of the Legislative Taskforce on Higher Education Remediation, Retention and Graduation Rates</a:t>
            </a:r>
          </a:p>
          <a:p>
            <a:pPr>
              <a:defRPr/>
            </a:pPr>
            <a:endParaRPr lang="en-US" sz="2800" dirty="0" smtClean="0"/>
          </a:p>
        </p:txBody>
      </p:sp>
    </p:spTree>
    <p:extLst>
      <p:ext uri="{BB962C8B-B14F-4D97-AF65-F5344CB8AC3E}">
        <p14:creationId xmlns:p14="http://schemas.microsoft.com/office/powerpoint/2010/main" xmlns="" val="2899175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066800"/>
          </a:xfrm>
        </p:spPr>
        <p:txBody>
          <a:bodyPr/>
          <a:lstStyle/>
          <a:p>
            <a:pPr>
              <a:defRPr/>
            </a:pPr>
            <a:r>
              <a:rPr lang="en-US" sz="4000" dirty="0" smtClean="0"/>
              <a:t/>
            </a:r>
            <a:br>
              <a:rPr lang="en-US" sz="4000" dirty="0" smtClean="0"/>
            </a:br>
            <a:r>
              <a:rPr lang="en-US" sz="4000" dirty="0" smtClean="0"/>
              <a:t>Summary: How to Get it Done</a:t>
            </a:r>
            <a:endParaRPr lang="en-US" sz="4000" dirty="0"/>
          </a:p>
        </p:txBody>
      </p:sp>
      <p:sp>
        <p:nvSpPr>
          <p:cNvPr id="3" name="Content Placeholder 2"/>
          <p:cNvSpPr>
            <a:spLocks noGrp="1"/>
          </p:cNvSpPr>
          <p:nvPr>
            <p:ph idx="1"/>
          </p:nvPr>
        </p:nvSpPr>
        <p:spPr>
          <a:xfrm>
            <a:off x="304800" y="1600200"/>
            <a:ext cx="8610600" cy="4724400"/>
          </a:xfrm>
        </p:spPr>
        <p:txBody>
          <a:bodyPr/>
          <a:lstStyle/>
          <a:p>
            <a:pPr>
              <a:defRPr/>
            </a:pPr>
            <a:r>
              <a:rPr lang="en-US" dirty="0" smtClean="0"/>
              <a:t>Build Support </a:t>
            </a:r>
          </a:p>
          <a:p>
            <a:pPr>
              <a:defRPr/>
            </a:pPr>
            <a:r>
              <a:rPr lang="en-US" dirty="0" smtClean="0"/>
              <a:t>Identify Action Needed and Actors to Complete the Action</a:t>
            </a:r>
          </a:p>
          <a:p>
            <a:pPr>
              <a:defRPr/>
            </a:pPr>
            <a:r>
              <a:rPr lang="en-US" dirty="0" smtClean="0"/>
              <a:t>Track Progress</a:t>
            </a:r>
          </a:p>
        </p:txBody>
      </p:sp>
      <p:pic>
        <p:nvPicPr>
          <p:cNvPr id="3075" name="Picture 3" descr="C:\Users\jerder.ARACF\AppData\Local\Microsoft\Windows\Temporary Internet Files\Content.IE5\3VXJZME7\MC900216568[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736043">
            <a:off x="5410200" y="2791957"/>
            <a:ext cx="2552090" cy="28413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8542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05400"/>
            <a:ext cx="7772400" cy="1362075"/>
          </a:xfrm>
        </p:spPr>
        <p:txBody>
          <a:bodyPr/>
          <a:lstStyle/>
          <a:p>
            <a:r>
              <a:rPr lang="en-US" sz="2800" b="0" dirty="0" smtClean="0">
                <a:effectLst/>
              </a:rPr>
              <a:t>There was the blue ribbon committee on Higher Education  2003-04</a:t>
            </a:r>
            <a:endParaRPr lang="en-US" sz="2800" b="0" dirty="0">
              <a:effectLst/>
            </a:endParaRPr>
          </a:p>
        </p:txBody>
      </p:sp>
      <p:sp>
        <p:nvSpPr>
          <p:cNvPr id="3" name="Text Placeholder 2"/>
          <p:cNvSpPr>
            <a:spLocks noGrp="1"/>
          </p:cNvSpPr>
          <p:nvPr>
            <p:ph type="body" idx="1"/>
          </p:nvPr>
        </p:nvSpPr>
        <p:spPr>
          <a:xfrm>
            <a:off x="685800" y="3886200"/>
            <a:ext cx="7772400" cy="1282700"/>
          </a:xfrm>
        </p:spPr>
        <p:txBody>
          <a:bodyPr/>
          <a:lstStyle/>
          <a:p>
            <a:r>
              <a:rPr lang="en-US" sz="2800" dirty="0" smtClean="0"/>
              <a:t>Before there was the Vision 2025</a:t>
            </a:r>
          </a:p>
          <a:p>
            <a:r>
              <a:rPr lang="en-US" sz="2800" dirty="0" smtClean="0"/>
              <a:t> Commission   (2013-16)</a:t>
            </a:r>
          </a:p>
          <a:p>
            <a:endParaRPr lang="en-US" sz="2800" dirty="0" smtClean="0"/>
          </a:p>
          <a:p>
            <a:r>
              <a:rPr lang="en-US" sz="2800" dirty="0" smtClean="0"/>
              <a:t>Before there was the  </a:t>
            </a:r>
            <a:r>
              <a:rPr lang="en-US" sz="2800" dirty="0"/>
              <a:t>Legislative Taskforce on Higher Education Remediation, Retention and Graduation </a:t>
            </a:r>
            <a:r>
              <a:rPr lang="en-US" sz="2800" dirty="0" smtClean="0"/>
              <a:t>Rates (2007-08) </a:t>
            </a:r>
          </a:p>
          <a:p>
            <a:endParaRPr lang="en-US" sz="2800" dirty="0"/>
          </a:p>
        </p:txBody>
      </p:sp>
      <p:pic>
        <p:nvPicPr>
          <p:cNvPr id="4098" name="Picture 2" descr="C:\Users\jerder.ARACF\AppData\Local\Microsoft\Windows\Temporary Internet Files\Content.IE5\36FKB4AX\MC900174351[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73552" y="152401"/>
            <a:ext cx="2753824" cy="236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241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7772400" cy="4572000"/>
          </a:xfrm>
        </p:spPr>
        <p:txBody>
          <a:bodyPr/>
          <a:lstStyle/>
          <a:p>
            <a:r>
              <a:rPr lang="en-US" sz="2400" b="0" dirty="0" smtClean="0">
                <a:effectLst/>
              </a:rPr>
              <a:t>Even further back</a:t>
            </a:r>
            <a:br>
              <a:rPr lang="en-US" sz="2400" b="0" dirty="0" smtClean="0">
                <a:effectLst/>
              </a:rPr>
            </a:br>
            <a:r>
              <a:rPr lang="en-US" sz="2400" b="0" dirty="0">
                <a:effectLst/>
              </a:rPr>
              <a:t> </a:t>
            </a:r>
            <a:r>
              <a:rPr lang="en-US" sz="2400" b="0" dirty="0" smtClean="0">
                <a:effectLst/>
              </a:rPr>
              <a:t/>
            </a:r>
            <a:br>
              <a:rPr lang="en-US" sz="2400" b="0" dirty="0" smtClean="0">
                <a:effectLst/>
              </a:rPr>
            </a:br>
            <a:r>
              <a:rPr lang="en-US" sz="2400" b="0" dirty="0" smtClean="0">
                <a:effectLst/>
              </a:rPr>
              <a:t>The Carnegie Foundation for the Advancement of Teaching’s report “Rise to excellence” 1988 Commissioned by the Arkansas Business Council (Good suit club) for $100,000.  </a:t>
            </a:r>
            <a:br>
              <a:rPr lang="en-US" sz="2400" b="0" dirty="0" smtClean="0">
                <a:effectLst/>
              </a:rPr>
            </a:br>
            <a:r>
              <a:rPr lang="en-US" sz="2400" b="0" dirty="0">
                <a:effectLst/>
              </a:rPr>
              <a:t/>
            </a:r>
            <a:br>
              <a:rPr lang="en-US" sz="2400" b="0" dirty="0">
                <a:effectLst/>
              </a:rPr>
            </a:br>
            <a:r>
              <a:rPr lang="en-US" sz="2400" b="0" dirty="0" smtClean="0">
                <a:effectLst/>
              </a:rPr>
              <a:t>also in 1988 The committee on higher education conducted a similar study. </a:t>
            </a:r>
            <a:r>
              <a:rPr lang="en-US" sz="2800" b="0" dirty="0" smtClean="0">
                <a:effectLst/>
              </a:rPr>
              <a:t/>
            </a:r>
            <a:br>
              <a:rPr lang="en-US" sz="2800" b="0" dirty="0" smtClean="0">
                <a:effectLst/>
              </a:rPr>
            </a:br>
            <a:r>
              <a:rPr lang="en-US" sz="2800" b="0" dirty="0">
                <a:effectLst/>
              </a:rPr>
              <a:t/>
            </a:r>
            <a:br>
              <a:rPr lang="en-US" sz="2800" b="0" dirty="0">
                <a:effectLst/>
              </a:rPr>
            </a:br>
            <a:r>
              <a:rPr lang="en-US" sz="2800" b="0" dirty="0" smtClean="0">
                <a:effectLst/>
              </a:rPr>
              <a:t>The Quality Higher Education Study Committee (QHESC)  - Act 8 of 1983</a:t>
            </a:r>
            <a:br>
              <a:rPr lang="en-US" sz="2800" b="0" dirty="0" smtClean="0">
                <a:effectLst/>
              </a:rPr>
            </a:br>
            <a:r>
              <a:rPr lang="en-US" sz="2800" b="0" dirty="0" smtClean="0">
                <a:effectLst/>
              </a:rPr>
              <a:t/>
            </a:r>
            <a:br>
              <a:rPr lang="en-US" sz="2800" b="0" dirty="0" smtClean="0">
                <a:effectLst/>
              </a:rPr>
            </a:br>
            <a:r>
              <a:rPr lang="en-US" sz="2800" b="0" dirty="0" smtClean="0">
                <a:effectLst/>
              </a:rPr>
              <a:t/>
            </a:r>
            <a:br>
              <a:rPr lang="en-US" sz="2800" b="0" dirty="0" smtClean="0">
                <a:effectLst/>
              </a:rPr>
            </a:br>
            <a:r>
              <a:rPr lang="en-US" sz="2800" b="0" dirty="0" smtClean="0">
                <a:effectLst/>
              </a:rPr>
              <a:t/>
            </a:r>
            <a:br>
              <a:rPr lang="en-US" sz="2800" b="0" dirty="0" smtClean="0">
                <a:effectLst/>
              </a:rPr>
            </a:br>
            <a:endParaRPr lang="en-US" sz="2800" b="0" dirty="0">
              <a:effectLst/>
            </a:endParaRPr>
          </a:p>
        </p:txBody>
      </p:sp>
      <p:pic>
        <p:nvPicPr>
          <p:cNvPr id="4098" name="Picture 2" descr="C:\Users\jerder.ARACF\AppData\Local\Microsoft\Windows\Temporary Internet Files\Content.IE5\36FKB4AX\MC900174351[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73552" y="152401"/>
            <a:ext cx="2753824" cy="236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871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838200"/>
            <a:ext cx="6858000" cy="52993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788987"/>
          </a:xfrm>
        </p:spPr>
        <p:txBody>
          <a:bodyPr/>
          <a:lstStyle/>
          <a:p>
            <a:pPr>
              <a:defRPr/>
            </a:pPr>
            <a:r>
              <a:rPr lang="en-US" sz="4000" dirty="0" smtClean="0"/>
              <a:t/>
            </a:r>
            <a:br>
              <a:rPr lang="en-US" sz="4000" dirty="0" smtClean="0"/>
            </a:br>
            <a:r>
              <a:rPr lang="en-US" sz="4000" dirty="0" smtClean="0"/>
              <a:t>The Good Suits Club Report </a:t>
            </a:r>
            <a:endParaRPr lang="en-US" sz="4000" dirty="0"/>
          </a:p>
        </p:txBody>
      </p:sp>
      <p:sp>
        <p:nvSpPr>
          <p:cNvPr id="3" name="Content Placeholder 2"/>
          <p:cNvSpPr>
            <a:spLocks noGrp="1"/>
          </p:cNvSpPr>
          <p:nvPr>
            <p:ph idx="1"/>
          </p:nvPr>
        </p:nvSpPr>
        <p:spPr>
          <a:xfrm>
            <a:off x="304800" y="1600200"/>
            <a:ext cx="8610600" cy="4724400"/>
          </a:xfrm>
        </p:spPr>
        <p:txBody>
          <a:bodyPr/>
          <a:lstStyle/>
          <a:p>
            <a:pPr>
              <a:defRPr/>
            </a:pPr>
            <a:r>
              <a:rPr lang="en-US" dirty="0" smtClean="0"/>
              <a:t>Arkansas Business Council: included Sam Walton, Charles Murphy, and Don Tyson</a:t>
            </a:r>
          </a:p>
          <a:p>
            <a:pPr>
              <a:defRPr/>
            </a:pPr>
            <a:r>
              <a:rPr lang="en-US" dirty="0" smtClean="0"/>
              <a:t>They issued a report in 1988 that endorsed most of the Carnegie study recommendations and added one on faculty tenure. </a:t>
            </a:r>
          </a:p>
          <a:p>
            <a:pPr>
              <a:defRPr/>
            </a:pPr>
            <a:r>
              <a:rPr lang="en-US" dirty="0" smtClean="0"/>
              <a:t>Stated their support for higher taxes in exchange for reforms and greater accountability. </a:t>
            </a:r>
            <a:r>
              <a:rPr lang="en-US" sz="1600" dirty="0" smtClean="0"/>
              <a:t>(Source: Southern Arkansas University , The </a:t>
            </a:r>
            <a:r>
              <a:rPr lang="en-US" sz="1600" dirty="0" err="1" smtClean="0"/>
              <a:t>Mulerider</a:t>
            </a:r>
            <a:r>
              <a:rPr lang="en-US" sz="1600" dirty="0" smtClean="0"/>
              <a:t> School’s Centennial History, 1909-2009. James F. Willis.)</a:t>
            </a:r>
          </a:p>
        </p:txBody>
      </p:sp>
    </p:spTree>
    <p:extLst>
      <p:ext uri="{BB962C8B-B14F-4D97-AF65-F5344CB8AC3E}">
        <p14:creationId xmlns:p14="http://schemas.microsoft.com/office/powerpoint/2010/main" xmlns="" val="3230081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4431" y="762000"/>
            <a:ext cx="7494493" cy="579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11682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1"/>
            <a:ext cx="8458200" cy="533400"/>
          </a:xfrm>
        </p:spPr>
        <p:txBody>
          <a:bodyPr/>
          <a:lstStyle/>
          <a:p>
            <a:pPr>
              <a:defRPr/>
            </a:pPr>
            <a:r>
              <a:rPr lang="en-US" sz="4000" dirty="0" smtClean="0"/>
              <a:t>The Committee on Higher Education</a:t>
            </a:r>
            <a:endParaRPr lang="en-US" sz="4000" dirty="0"/>
          </a:p>
        </p:txBody>
      </p:sp>
      <p:sp>
        <p:nvSpPr>
          <p:cNvPr id="3" name="Content Placeholder 2"/>
          <p:cNvSpPr>
            <a:spLocks noGrp="1"/>
          </p:cNvSpPr>
          <p:nvPr>
            <p:ph idx="1"/>
          </p:nvPr>
        </p:nvSpPr>
        <p:spPr>
          <a:xfrm>
            <a:off x="228600" y="1219200"/>
            <a:ext cx="8610600" cy="4724400"/>
          </a:xfrm>
        </p:spPr>
        <p:txBody>
          <a:bodyPr/>
          <a:lstStyle/>
          <a:p>
            <a:pPr>
              <a:defRPr/>
            </a:pPr>
            <a:r>
              <a:rPr lang="en-US" sz="2400" dirty="0" smtClean="0"/>
              <a:t>15 Member Body—6 legislators &amp; 9 business and education leaders.</a:t>
            </a:r>
          </a:p>
          <a:p>
            <a:pPr>
              <a:defRPr/>
            </a:pPr>
            <a:endParaRPr lang="en-US" dirty="0"/>
          </a:p>
          <a:p>
            <a:pPr>
              <a:defRPr/>
            </a:pPr>
            <a:endParaRPr lang="en-US" dirty="0" smtClean="0"/>
          </a:p>
          <a:p>
            <a:pPr>
              <a:defRPr/>
            </a:pPr>
            <a:endParaRPr lang="en-US" dirty="0"/>
          </a:p>
          <a:p>
            <a:pPr>
              <a:defRPr/>
            </a:pPr>
            <a:endParaRPr lang="en-US" dirty="0" smtClean="0"/>
          </a:p>
          <a:p>
            <a:pPr marL="0" indent="0">
              <a:buNone/>
              <a:defRPr/>
            </a:pPr>
            <a:endParaRPr lang="en-US" dirty="0" smtClean="0"/>
          </a:p>
          <a:p>
            <a:pPr>
              <a:defRPr/>
            </a:pPr>
            <a:endParaRPr lang="en-US" dirty="0" smtClean="0"/>
          </a:p>
          <a:p>
            <a:pPr>
              <a:defRPr/>
            </a:pPr>
            <a:r>
              <a:rPr lang="en-US" sz="2400" dirty="0" smtClean="0"/>
              <a:t>Many of same recommendations as the Good Suit Club.   </a:t>
            </a:r>
            <a:endParaRPr lang="en-US" sz="1600" dirty="0" smtClean="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2133600"/>
            <a:ext cx="8610600" cy="3352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65182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381000"/>
            <a:ext cx="5062485" cy="62254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91538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53975" cap="flat" cmpd="sng" algn="ctr">
          <a:solidFill>
            <a:srgbClr val="8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tx2"/>
        </a:solidFill>
        <a:ln w="53975" cap="flat" cmpd="sng" algn="ctr">
          <a:solidFill>
            <a:srgbClr val="8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53975" cap="flat" cmpd="sng" algn="ctr">
          <a:solidFill>
            <a:srgbClr val="8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tx2"/>
        </a:solidFill>
        <a:ln w="53975" cap="flat" cmpd="sng" algn="ctr">
          <a:solidFill>
            <a:srgbClr val="8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01FE5A-F180-43C5-A7FC-2DB689FE44B4}"/>
</file>

<file path=customXml/itemProps2.xml><?xml version="1.0" encoding="utf-8"?>
<ds:datastoreItem xmlns:ds="http://schemas.openxmlformats.org/officeDocument/2006/customXml" ds:itemID="{86CB6342-FC5C-45C6-8DF4-C489EB6D27FF}"/>
</file>

<file path=customXml/itemProps3.xml><?xml version="1.0" encoding="utf-8"?>
<ds:datastoreItem xmlns:ds="http://schemas.openxmlformats.org/officeDocument/2006/customXml" ds:itemID="{B4410836-50E7-491B-A630-9BFC091F1E9F}"/>
</file>

<file path=docProps/app.xml><?xml version="1.0" encoding="utf-8"?>
<Properties xmlns="http://schemas.openxmlformats.org/officeDocument/2006/extended-properties" xmlns:vt="http://schemas.openxmlformats.org/officeDocument/2006/docPropsVTypes">
  <Template/>
  <TotalTime>6531</TotalTime>
  <Words>926</Words>
  <Application>Microsoft Office PowerPoint</Application>
  <PresentationFormat>On-screen Show (4:3)</PresentationFormat>
  <Paragraphs>149</Paragraphs>
  <Slides>20</Slides>
  <Notes>14</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Default Design</vt:lpstr>
      <vt:lpstr>Beam</vt:lpstr>
      <vt:lpstr> </vt:lpstr>
      <vt:lpstr> Arkansas Higher Education Initiatives</vt:lpstr>
      <vt:lpstr>There was the blue ribbon committee on Higher Education  2003-04</vt:lpstr>
      <vt:lpstr>Even further back   The Carnegie Foundation for the Advancement of Teaching’s report “Rise to excellence” 1988 Commissioned by the Arkansas Business Council (Good suit club) for $100,000.    also in 1988 The committee on higher education conducted a similar study.   The Quality Higher Education Study Committee (QHESC)  - Act 8 of 1983    </vt:lpstr>
      <vt:lpstr>Slide 5</vt:lpstr>
      <vt:lpstr> The Good Suits Club Report </vt:lpstr>
      <vt:lpstr>Slide 7</vt:lpstr>
      <vt:lpstr>The Committee on Higher Education</vt:lpstr>
      <vt:lpstr>Slide 9</vt:lpstr>
      <vt:lpstr>The Blue Ribbon Committee on Higher Education</vt:lpstr>
      <vt:lpstr>The Blue Ribbon Committee on Higher Education</vt:lpstr>
      <vt:lpstr>Slide 12</vt:lpstr>
      <vt:lpstr> Higher Education Initiatives</vt:lpstr>
      <vt:lpstr>Challenges An outline of challenges provided a framework  for the research and recommendations.</vt:lpstr>
      <vt:lpstr>Slide 15</vt:lpstr>
      <vt:lpstr>Task Force Meetings</vt:lpstr>
      <vt:lpstr>Research Based - Speakers</vt:lpstr>
      <vt:lpstr>Task Force Initial Recommendations</vt:lpstr>
      <vt:lpstr>Slide 19</vt:lpstr>
      <vt:lpstr> Summary: How to Get it Done</vt:lpstr>
    </vt:vector>
  </TitlesOfParts>
  <Company>Bureau of Legislative Research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Jerri Derlikowski</dc:creator>
  <cp:lastModifiedBy>Juanita C. Giles</cp:lastModifiedBy>
  <cp:revision>235</cp:revision>
  <cp:lastPrinted>2013-11-07T13:56:49Z</cp:lastPrinted>
  <dcterms:created xsi:type="dcterms:W3CDTF">2008-08-21T13:09:35Z</dcterms:created>
  <dcterms:modified xsi:type="dcterms:W3CDTF">2013-11-07T18:19:45Z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2721900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